
<file path=[Content_Types].xml><?xml version="1.0" encoding="utf-8"?>
<Types xmlns="http://schemas.openxmlformats.org/package/2006/content-types">
  <Default Extension="jpeg" ContentType="image/jpeg"/>
  <Default Extension="JPG" ContentType="image/.jpg"/>
  <Default Extension="png" ContentType="image/png"/>
  <Default Extension="wdp" ContentType="image/vnd.ms-photo"/>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321" r:id="rId3"/>
    <p:sldId id="257" r:id="rId5"/>
    <p:sldId id="322" r:id="rId6"/>
    <p:sldId id="323" r:id="rId7"/>
    <p:sldId id="326" r:id="rId8"/>
    <p:sldId id="328" r:id="rId9"/>
    <p:sldId id="329" r:id="rId10"/>
    <p:sldId id="331" r:id="rId11"/>
    <p:sldId id="332" r:id="rId12"/>
    <p:sldId id="318" r:id="rId13"/>
  </p:sldIdLst>
  <p:sldSz cx="12192000" cy="6858000"/>
  <p:notesSz cx="6858000" cy="9144000"/>
  <p:custDataLst>
    <p:tags r:id="rId17"/>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E75B6"/>
    <a:srgbClr val="F2F2F2"/>
    <a:srgbClr val="414455"/>
    <a:srgbClr val="595959"/>
    <a:srgbClr val="0062AC"/>
    <a:srgbClr val="4B4E61"/>
    <a:srgbClr val="767171"/>
    <a:srgbClr val="7F7F7F"/>
    <a:srgbClr val="019ED5"/>
    <a:srgbClr val="0070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无样式，无网格">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780" autoAdjust="0"/>
    <p:restoredTop sz="93895" autoAdjust="0"/>
  </p:normalViewPr>
  <p:slideViewPr>
    <p:cSldViewPr snapToGrid="0">
      <p:cViewPr>
        <p:scale>
          <a:sx n="75" d="100"/>
          <a:sy n="75" d="100"/>
        </p:scale>
        <p:origin x="619" y="101"/>
      </p:cViewPr>
      <p:guideLst>
        <p:guide orient="horz" pos="1010"/>
        <p:guide pos="5541"/>
      </p:guideLst>
    </p:cSldViewPr>
  </p:slideViewPr>
  <p:notesTextViewPr>
    <p:cViewPr>
      <p:scale>
        <a:sx n="66" d="100"/>
        <a:sy n="66" d="100"/>
      </p:scale>
      <p:origin x="0" y="0"/>
    </p:cViewPr>
  </p:notesTextViewPr>
  <p:sorterViewPr>
    <p:cViewPr>
      <p:scale>
        <a:sx n="70" d="100"/>
        <a:sy n="70"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 Type="http://schemas.openxmlformats.org/officeDocument/2006/relationships/slide" Target="slides/slide1.xml"/><Relationship Id="rId2" Type="http://schemas.openxmlformats.org/officeDocument/2006/relationships/theme" Target="theme/theme1.xml"/><Relationship Id="rId17" Type="http://schemas.openxmlformats.org/officeDocument/2006/relationships/tags" Target="tags/tag1.xml"/><Relationship Id="rId16" Type="http://schemas.openxmlformats.org/officeDocument/2006/relationships/tableStyles" Target="tableStyles.xml"/><Relationship Id="rId15" Type="http://schemas.openxmlformats.org/officeDocument/2006/relationships/viewProps" Target="viewProps.xml"/><Relationship Id="rId14" Type="http://schemas.openxmlformats.org/officeDocument/2006/relationships/presProps" Target="presProps.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8D3007C-0BBF-4CAD-B02F-7664B804665F}"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927DC7C-EA85-41EA-BE8E-3BC04B9579CE}"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E0E0E2-7263-44C4-AAA9-733DBA7BD205}" type="slidenum">
              <a:rPr lang="zh-CN" altLang="en-US" smtClean="0"/>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927DC7C-EA85-41EA-BE8E-3BC04B9579CE}" type="slidenum">
              <a:rPr lang="zh-CN" altLang="en-US" smtClean="0"/>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8927DC7C-EA85-41EA-BE8E-3BC04B9579CE}" type="slidenum">
              <a:rPr lang="zh-CN" altLang="en-US" smtClean="0"/>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8927DC7C-EA85-41EA-BE8E-3BC04B9579CE}" type="slidenum">
              <a:rPr lang="zh-CN" altLang="en-US" smtClean="0"/>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E0E0E2-7263-44C4-AAA9-733DBA7BD205}"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绪论1">
    <p:spTree>
      <p:nvGrpSpPr>
        <p:cNvPr id="1" name=""/>
        <p:cNvGrpSpPr/>
        <p:nvPr/>
      </p:nvGrpSpPr>
      <p:grpSpPr>
        <a:xfrm>
          <a:off x="0" y="0"/>
          <a:ext cx="0" cy="0"/>
          <a:chOff x="0" y="0"/>
          <a:chExt cx="0" cy="0"/>
        </a:xfrm>
      </p:grpSpPr>
      <p:sp>
        <p:nvSpPr>
          <p:cNvPr id="7" name="矩形 6"/>
          <p:cNvSpPr/>
          <p:nvPr userDrawn="1"/>
        </p:nvSpPr>
        <p:spPr>
          <a:xfrm>
            <a:off x="0" y="0"/>
            <a:ext cx="1691680"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aphicFrame>
        <p:nvGraphicFramePr>
          <p:cNvPr id="8" name="表格 7"/>
          <p:cNvGraphicFramePr>
            <a:graphicFrameLocks noGrp="1"/>
          </p:cNvGraphicFramePr>
          <p:nvPr userDrawn="1"/>
        </p:nvGraphicFramePr>
        <p:xfrm>
          <a:off x="0" y="1083945"/>
          <a:ext cx="1691640" cy="4803775"/>
        </p:xfrm>
        <a:graphic>
          <a:graphicData uri="http://schemas.openxmlformats.org/drawingml/2006/table">
            <a:tbl>
              <a:tblPr>
                <a:tableStyleId>{2D5ABB26-0587-4C30-8999-92F81FD0307C}</a:tableStyleId>
              </a:tblPr>
              <a:tblGrid>
                <a:gridCol w="1691640"/>
              </a:tblGrid>
              <a:tr h="960755">
                <a:tc>
                  <a:txBody>
                    <a:bodyPr/>
                    <a:lstStyle/>
                    <a:p>
                      <a:pPr algn="ctr"/>
                      <a:endParaRPr lang="zh-CN" altLang="en-US"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r>
              <a:tr h="960755">
                <a:tc>
                  <a:txBody>
                    <a:bodyPr/>
                    <a:lstStyle/>
                    <a:p>
                      <a:pPr algn="l"/>
                      <a:r>
                        <a:rPr lang="en-US" altLang="zh-CN" sz="1600" b="1" dirty="0">
                          <a:solidFill>
                            <a:schemeClr val="tx1"/>
                          </a:solidFill>
                          <a:latin typeface="微软雅黑" panose="020B0503020204020204" pitchFamily="34" charset="-122"/>
                          <a:ea typeface="微软雅黑" panose="020B0503020204020204" pitchFamily="34" charset="-122"/>
                        </a:rPr>
                        <a:t>2.</a:t>
                      </a:r>
                      <a:r>
                        <a:rPr lang="zh-CN" altLang="en-US" sz="1600" b="1" dirty="0">
                          <a:solidFill>
                            <a:schemeClr val="tx1"/>
                          </a:solidFill>
                          <a:latin typeface="微软雅黑" panose="020B0503020204020204" pitchFamily="34" charset="-122"/>
                          <a:ea typeface="微软雅黑" panose="020B0503020204020204" pitchFamily="34" charset="-122"/>
                        </a:rPr>
                        <a:t>安全性</a:t>
                      </a:r>
                      <a:endParaRPr lang="zh-CN" altLang="en-US" sz="1600" b="1" dirty="0">
                        <a:solidFill>
                          <a:schemeClr val="tx1"/>
                        </a:solidFill>
                        <a:latin typeface="微软雅黑" panose="020B0503020204020204" pitchFamily="34" charset="-122"/>
                        <a:ea typeface="微软雅黑" panose="020B0503020204020204" pitchFamily="34" charset="-122"/>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r>
              <a:tr h="960755">
                <a:tc>
                  <a:txBody>
                    <a:bodyPr/>
                    <a:lstStyle/>
                    <a:p>
                      <a:pPr algn="l"/>
                      <a:r>
                        <a:rPr lang="en-US" altLang="zh-CN" sz="1600" b="1" kern="1200" dirty="0">
                          <a:solidFill>
                            <a:schemeClr val="tx1"/>
                          </a:solidFill>
                          <a:latin typeface="微软雅黑" panose="020B0503020204020204" pitchFamily="34" charset="-122"/>
                          <a:ea typeface="微软雅黑" panose="020B0503020204020204" pitchFamily="34" charset="-122"/>
                          <a:cs typeface="+mn-cs"/>
                        </a:rPr>
                        <a:t>3.</a:t>
                      </a:r>
                      <a:r>
                        <a:rPr lang="zh-CN" altLang="en-US" sz="1600" b="1" kern="1200" dirty="0">
                          <a:solidFill>
                            <a:schemeClr val="tx1"/>
                          </a:solidFill>
                          <a:latin typeface="微软雅黑" panose="020B0503020204020204" pitchFamily="34" charset="-122"/>
                          <a:ea typeface="微软雅黑" panose="020B0503020204020204" pitchFamily="34" charset="-122"/>
                          <a:cs typeface="+mn-cs"/>
                        </a:rPr>
                        <a:t>有效性</a:t>
                      </a:r>
                      <a:endParaRPr lang="zh-CN" altLang="en-US" sz="1600" b="1" kern="1200" dirty="0">
                        <a:solidFill>
                          <a:schemeClr val="tx1"/>
                        </a:solidFill>
                        <a:latin typeface="微软雅黑" panose="020B0503020204020204" pitchFamily="34" charset="-122"/>
                        <a:ea typeface="微软雅黑" panose="020B0503020204020204" pitchFamily="34" charset="-122"/>
                        <a:cs typeface="+mn-cs"/>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r>
              <a:tr h="960755">
                <a:tc>
                  <a:txBody>
                    <a:bodyPr/>
                    <a:lstStyle/>
                    <a:p>
                      <a:pPr algn="l"/>
                      <a:r>
                        <a:rPr lang="en-US" altLang="zh-CN" sz="1600" b="1" kern="1200" dirty="0">
                          <a:solidFill>
                            <a:schemeClr val="tx1"/>
                          </a:solidFill>
                          <a:latin typeface="微软雅黑" panose="020B0503020204020204" pitchFamily="34" charset="-122"/>
                          <a:ea typeface="微软雅黑" panose="020B0503020204020204" pitchFamily="34" charset="-122"/>
                          <a:cs typeface="+mn-cs"/>
                        </a:rPr>
                        <a:t>4.</a:t>
                      </a:r>
                      <a:r>
                        <a:rPr lang="zh-CN" altLang="en-US" sz="1600" b="1" dirty="0">
                          <a:latin typeface="微软雅黑" panose="020B0503020204020204" pitchFamily="34" charset="-122"/>
                          <a:ea typeface="微软雅黑" panose="020B0503020204020204" pitchFamily="34" charset="-122"/>
                          <a:sym typeface="+mn-ea"/>
                        </a:rPr>
                        <a:t>创新性</a:t>
                      </a:r>
                      <a:endParaRPr lang="zh-CN" altLang="en-US" sz="1600" b="1" kern="1200" dirty="0">
                        <a:solidFill>
                          <a:schemeClr val="tx1"/>
                        </a:solidFill>
                        <a:latin typeface="微软雅黑" panose="020B0503020204020204" pitchFamily="34" charset="-122"/>
                        <a:ea typeface="微软雅黑" panose="020B0503020204020204" pitchFamily="34" charset="-122"/>
                        <a:cs typeface="+mn-cs"/>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r>
              <a:tr h="960755">
                <a:tc>
                  <a:txBody>
                    <a:bodyPr/>
                    <a:lstStyle/>
                    <a:p>
                      <a:pPr algn="l"/>
                      <a:r>
                        <a:rPr lang="en-US" altLang="zh-CN" sz="1600" b="1" kern="1200" dirty="0">
                          <a:solidFill>
                            <a:schemeClr val="tx1"/>
                          </a:solidFill>
                          <a:latin typeface="微软雅黑" panose="020B0503020204020204" pitchFamily="34" charset="-122"/>
                          <a:ea typeface="微软雅黑" panose="020B0503020204020204" pitchFamily="34" charset="-122"/>
                          <a:cs typeface="+mn-cs"/>
                        </a:rPr>
                        <a:t>5.</a:t>
                      </a:r>
                      <a:r>
                        <a:rPr lang="zh-CN" altLang="en-US" sz="1600" b="1" dirty="0">
                          <a:latin typeface="微软雅黑" panose="020B0503020204020204" pitchFamily="34" charset="-122"/>
                          <a:ea typeface="微软雅黑" panose="020B0503020204020204" pitchFamily="34" charset="-122"/>
                          <a:sym typeface="+mn-ea"/>
                        </a:rPr>
                        <a:t>公平性</a:t>
                      </a:r>
                      <a:endParaRPr lang="zh-CN" altLang="en-US" sz="1600" b="1" kern="1200" dirty="0">
                        <a:solidFill>
                          <a:schemeClr val="tx1"/>
                        </a:solidFill>
                        <a:latin typeface="微软雅黑" panose="020B0503020204020204" pitchFamily="34" charset="-122"/>
                        <a:ea typeface="微软雅黑" panose="020B0503020204020204" pitchFamily="34" charset="-122"/>
                        <a:cs typeface="+mn-cs"/>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r>
            </a:tbl>
          </a:graphicData>
        </a:graphic>
      </p:graphicFrame>
      <p:grpSp>
        <p:nvGrpSpPr>
          <p:cNvPr id="10" name="组合 9"/>
          <p:cNvGrpSpPr/>
          <p:nvPr userDrawn="1"/>
        </p:nvGrpSpPr>
        <p:grpSpPr>
          <a:xfrm>
            <a:off x="0" y="1087755"/>
            <a:ext cx="1691640" cy="941070"/>
            <a:chOff x="0" y="1272662"/>
            <a:chExt cx="1691680" cy="788186"/>
          </a:xfrm>
          <a:solidFill>
            <a:schemeClr val="accent1">
              <a:lumMod val="75000"/>
            </a:schemeClr>
          </a:solidFill>
        </p:grpSpPr>
        <p:sp>
          <p:nvSpPr>
            <p:cNvPr id="11" name="矩形 10"/>
            <p:cNvSpPr/>
            <p:nvPr userDrawn="1"/>
          </p:nvSpPr>
          <p:spPr>
            <a:xfrm>
              <a:off x="0" y="1272662"/>
              <a:ext cx="1691680" cy="788186"/>
            </a:xfrm>
            <a:prstGeom prst="rect">
              <a:avLst/>
            </a:prstGeom>
            <a:solidFill>
              <a:srgbClr val="2E75B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altLang="zh-CN" sz="1600" b="1" dirty="0">
                  <a:latin typeface="微软雅黑" panose="020B0503020204020204" pitchFamily="34" charset="-122"/>
                  <a:ea typeface="微软雅黑" panose="020B0503020204020204" pitchFamily="34" charset="-122"/>
                </a:rPr>
                <a:t>1.</a:t>
              </a:r>
              <a:r>
                <a:rPr lang="zh-CN" altLang="en-US" sz="1600" b="1" dirty="0">
                  <a:latin typeface="微软雅黑" panose="020B0503020204020204" pitchFamily="34" charset="-122"/>
                  <a:ea typeface="微软雅黑" panose="020B0503020204020204" pitchFamily="34" charset="-122"/>
                </a:rPr>
                <a:t>药品基本信息</a:t>
              </a:r>
              <a:endParaRPr lang="zh-CN" altLang="en-US" sz="1600" b="1" dirty="0">
                <a:latin typeface="微软雅黑" panose="020B0503020204020204" pitchFamily="34" charset="-122"/>
                <a:ea typeface="微软雅黑" panose="020B0503020204020204" pitchFamily="34" charset="-122"/>
              </a:endParaRPr>
            </a:p>
          </p:txBody>
        </p:sp>
        <p:sp>
          <p:nvSpPr>
            <p:cNvPr id="12" name="等腰三角形 11"/>
            <p:cNvSpPr/>
            <p:nvPr userDrawn="1"/>
          </p:nvSpPr>
          <p:spPr>
            <a:xfrm rot="16200000">
              <a:off x="1547664" y="1594748"/>
              <a:ext cx="144016" cy="144016"/>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cxnSp>
        <p:nvCxnSpPr>
          <p:cNvPr id="13" name="直接连接符 12"/>
          <p:cNvCxnSpPr/>
          <p:nvPr userDrawn="1"/>
        </p:nvCxnSpPr>
        <p:spPr>
          <a:xfrm>
            <a:off x="1907704" y="1120984"/>
            <a:ext cx="8312061"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4" name="文本框 13"/>
          <p:cNvSpPr txBox="1"/>
          <p:nvPr userDrawn="1"/>
        </p:nvSpPr>
        <p:spPr>
          <a:xfrm>
            <a:off x="2210764" y="361510"/>
            <a:ext cx="1210588" cy="707886"/>
          </a:xfrm>
          <a:prstGeom prst="rect">
            <a:avLst/>
          </a:prstGeom>
          <a:noFill/>
        </p:spPr>
        <p:txBody>
          <a:bodyPr wrap="none" rtlCol="0">
            <a:spAutoFit/>
          </a:bodyPr>
          <a:lstStyle/>
          <a:p>
            <a:r>
              <a:rPr lang="en-US" altLang="zh-CN" sz="4000" dirty="0">
                <a:solidFill>
                  <a:schemeClr val="accent1">
                    <a:lumMod val="50000"/>
                  </a:schemeClr>
                </a:solidFill>
                <a:latin typeface="黑体" panose="02010609060101010101" pitchFamily="49" charset="-122"/>
                <a:ea typeface="黑体" panose="02010609060101010101" pitchFamily="49" charset="-122"/>
              </a:rPr>
              <a:t>    </a:t>
            </a:r>
            <a:endParaRPr lang="zh-CN" altLang="en-US" sz="4000" dirty="0">
              <a:solidFill>
                <a:schemeClr val="accent1">
                  <a:lumMod val="50000"/>
                </a:schemeClr>
              </a:solidFill>
              <a:latin typeface="黑体" panose="02010609060101010101" pitchFamily="49" charset="-122"/>
              <a:ea typeface="黑体" panose="02010609060101010101" pitchFamily="49" charset="-122"/>
            </a:endParaRPr>
          </a:p>
        </p:txBody>
      </p:sp>
      <p:sp>
        <p:nvSpPr>
          <p:cNvPr id="16" name="五边形 15"/>
          <p:cNvSpPr/>
          <p:nvPr userDrawn="1"/>
        </p:nvSpPr>
        <p:spPr>
          <a:xfrm flipH="1">
            <a:off x="11211743" y="5950072"/>
            <a:ext cx="986607" cy="504056"/>
          </a:xfrm>
          <a:prstGeom prst="homePlate">
            <a:avLst/>
          </a:prstGeom>
          <a:solidFill>
            <a:schemeClr val="bg1">
              <a:lumMod val="50000"/>
            </a:schemeClr>
          </a:solidFill>
          <a:ln w="25400" cap="flat" cmpd="sng" algn="ctr">
            <a:noFill/>
            <a:prstDash val="solid"/>
          </a:ln>
          <a:effectLst>
            <a:outerShdw blurRad="50800" dist="38100" dir="5400000" algn="t" rotWithShape="0">
              <a:prstClr val="black">
                <a:alpha val="40000"/>
              </a:prstClr>
            </a:outerShdw>
          </a:effectLst>
        </p:spPr>
        <p:txBody>
          <a:bodyPr rot="0" spcFirstLastPara="0" vertOverflow="overflow" horzOverflow="overflow" vert="horz" wrap="square" lIns="91440" tIns="45720" rIns="91440" bIns="45720" numCol="1" spcCol="0" rtlCol="0" fromWordArt="0" anchor="ctr" anchorCtr="0" forceAA="0" compatLnSpc="1">
            <a:noAutofit/>
          </a:bodyPr>
          <a:lstStyle/>
          <a:p>
            <a:pPr algn="ctr"/>
            <a:fld id="{170C0C04-E408-48A9-82A4-3716296300DE}" type="slidenum">
              <a:rPr lang="zh-CN" altLang="en-US" sz="1800" smtClean="0">
                <a:solidFill>
                  <a:schemeClr val="bg1"/>
                </a:solidFill>
                <a:latin typeface="Arial Unicode MS" panose="020B0604020202020204" pitchFamily="34" charset="-122"/>
                <a:ea typeface="Arial Unicode MS" panose="020B0604020202020204" pitchFamily="34" charset="-122"/>
                <a:cs typeface="Arial Unicode MS" panose="020B0604020202020204" pitchFamily="34" charset="-122"/>
              </a:rPr>
            </a:fld>
            <a:endParaRPr lang="zh-CN" altLang="en-US" kern="0" dirty="0">
              <a:solidFill>
                <a:sysClr val="window" lastClr="FFFFFF"/>
              </a:solidFill>
              <a:latin typeface="Calibri" panose="020F0502020204030204"/>
              <a:ea typeface="宋体" panose="02010600030101010101" pitchFamily="2" charset="-122"/>
            </a:endParaRPr>
          </a:p>
        </p:txBody>
      </p:sp>
    </p:spTree>
  </p:cSld>
  <p:clrMapOvr>
    <a:masterClrMapping/>
  </p:clrMapOvr>
  <mc:AlternateContent xmlns:mc="http://schemas.openxmlformats.org/markup-compatibility/2006">
    <mc:Choice xmlns:p14="http://schemas.microsoft.com/office/powerpoint/2010/main" Requires="p14">
      <p:transition spd="slow" p14:dur="1500" advTm="2000">
        <p:random/>
      </p:transition>
    </mc:Choice>
    <mc:Fallback>
      <p:transition spd="slow" advTm="2000">
        <p:random/>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绪论1">
    <p:spTree>
      <p:nvGrpSpPr>
        <p:cNvPr id="1" name=""/>
        <p:cNvGrpSpPr/>
        <p:nvPr/>
      </p:nvGrpSpPr>
      <p:grpSpPr>
        <a:xfrm>
          <a:off x="0" y="0"/>
          <a:ext cx="0" cy="0"/>
          <a:chOff x="0" y="0"/>
          <a:chExt cx="0" cy="0"/>
        </a:xfrm>
      </p:grpSpPr>
      <p:sp>
        <p:nvSpPr>
          <p:cNvPr id="7" name="矩形 6"/>
          <p:cNvSpPr/>
          <p:nvPr userDrawn="1"/>
        </p:nvSpPr>
        <p:spPr>
          <a:xfrm>
            <a:off x="0" y="0"/>
            <a:ext cx="1691680"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3" name="直接连接符 12"/>
          <p:cNvCxnSpPr/>
          <p:nvPr userDrawn="1"/>
        </p:nvCxnSpPr>
        <p:spPr>
          <a:xfrm>
            <a:off x="1907704" y="1120984"/>
            <a:ext cx="8312061"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4" name="文本框 13"/>
          <p:cNvSpPr txBox="1"/>
          <p:nvPr userDrawn="1"/>
        </p:nvSpPr>
        <p:spPr>
          <a:xfrm>
            <a:off x="2210764" y="361510"/>
            <a:ext cx="1210588" cy="707886"/>
          </a:xfrm>
          <a:prstGeom prst="rect">
            <a:avLst/>
          </a:prstGeom>
          <a:noFill/>
        </p:spPr>
        <p:txBody>
          <a:bodyPr wrap="none" rtlCol="0">
            <a:spAutoFit/>
          </a:bodyPr>
          <a:lstStyle/>
          <a:p>
            <a:r>
              <a:rPr lang="en-US" altLang="zh-CN" sz="4000" dirty="0">
                <a:solidFill>
                  <a:schemeClr val="accent1">
                    <a:lumMod val="50000"/>
                  </a:schemeClr>
                </a:solidFill>
                <a:latin typeface="黑体" panose="02010609060101010101" pitchFamily="49" charset="-122"/>
                <a:ea typeface="黑体" panose="02010609060101010101" pitchFamily="49" charset="-122"/>
              </a:rPr>
              <a:t>    </a:t>
            </a:r>
            <a:endParaRPr lang="zh-CN" altLang="en-US" sz="4000" dirty="0">
              <a:solidFill>
                <a:schemeClr val="accent1">
                  <a:lumMod val="50000"/>
                </a:schemeClr>
              </a:solidFill>
              <a:latin typeface="黑体" panose="02010609060101010101" pitchFamily="49" charset="-122"/>
              <a:ea typeface="黑体" panose="02010609060101010101" pitchFamily="49" charset="-122"/>
            </a:endParaRPr>
          </a:p>
        </p:txBody>
      </p:sp>
      <p:sp>
        <p:nvSpPr>
          <p:cNvPr id="16" name="五边形 15"/>
          <p:cNvSpPr/>
          <p:nvPr userDrawn="1"/>
        </p:nvSpPr>
        <p:spPr>
          <a:xfrm flipH="1">
            <a:off x="11211743" y="5950072"/>
            <a:ext cx="986607" cy="504056"/>
          </a:xfrm>
          <a:prstGeom prst="homePlate">
            <a:avLst/>
          </a:prstGeom>
          <a:solidFill>
            <a:schemeClr val="bg1">
              <a:lumMod val="50000"/>
            </a:schemeClr>
          </a:solidFill>
          <a:ln w="25400" cap="flat" cmpd="sng" algn="ctr">
            <a:noFill/>
            <a:prstDash val="solid"/>
          </a:ln>
          <a:effectLst>
            <a:outerShdw blurRad="50800" dist="38100" dir="5400000" algn="t" rotWithShape="0">
              <a:prstClr val="black">
                <a:alpha val="40000"/>
              </a:prstClr>
            </a:outerShdw>
          </a:effectLst>
        </p:spPr>
        <p:txBody>
          <a:bodyPr rot="0" spcFirstLastPara="0" vertOverflow="overflow" horzOverflow="overflow" vert="horz" wrap="square" lIns="91440" tIns="45720" rIns="91440" bIns="45720" numCol="1" spcCol="0" rtlCol="0" fromWordArt="0" anchor="ctr" anchorCtr="0" forceAA="0" compatLnSpc="1">
            <a:noAutofit/>
          </a:bodyPr>
          <a:lstStyle/>
          <a:p>
            <a:pPr algn="ctr"/>
            <a:fld id="{170C0C04-E408-48A9-82A4-3716296300DE}" type="slidenum">
              <a:rPr lang="zh-CN" altLang="en-US" sz="1800" smtClean="0">
                <a:solidFill>
                  <a:schemeClr val="bg1"/>
                </a:solidFill>
                <a:latin typeface="Arial Unicode MS" panose="020B0604020202020204" pitchFamily="34" charset="-122"/>
                <a:ea typeface="Arial Unicode MS" panose="020B0604020202020204" pitchFamily="34" charset="-122"/>
                <a:cs typeface="Arial Unicode MS" panose="020B0604020202020204" pitchFamily="34" charset="-122"/>
              </a:rPr>
            </a:fld>
            <a:endParaRPr lang="zh-CN" altLang="en-US" kern="0" dirty="0">
              <a:solidFill>
                <a:sysClr val="window" lastClr="FFFFFF"/>
              </a:solidFill>
              <a:latin typeface="Calibri" panose="020F0502020204030204"/>
              <a:ea typeface="宋体" panose="02010600030101010101" pitchFamily="2" charset="-122"/>
            </a:endParaRPr>
          </a:p>
        </p:txBody>
      </p:sp>
      <p:graphicFrame>
        <p:nvGraphicFramePr>
          <p:cNvPr id="2" name="表格 1"/>
          <p:cNvGraphicFramePr>
            <a:graphicFrameLocks noGrp="1"/>
          </p:cNvGraphicFramePr>
          <p:nvPr userDrawn="1"/>
        </p:nvGraphicFramePr>
        <p:xfrm>
          <a:off x="0" y="1120775"/>
          <a:ext cx="1691640" cy="4803775"/>
        </p:xfrm>
        <a:graphic>
          <a:graphicData uri="http://schemas.openxmlformats.org/drawingml/2006/table">
            <a:tbl>
              <a:tblPr>
                <a:tableStyleId>{2D5ABB26-0587-4C30-8999-92F81FD0307C}</a:tableStyleId>
              </a:tblPr>
              <a:tblGrid>
                <a:gridCol w="1691640"/>
              </a:tblGrid>
              <a:tr h="960755">
                <a:tc>
                  <a:txBody>
                    <a:bodyPr/>
                    <a:p>
                      <a:pPr algn="ctr"/>
                      <a:endParaRPr lang="zh-CN" altLang="en-US"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r>
              <a:tr h="960755">
                <a:tc>
                  <a:txBody>
                    <a:bodyPr/>
                    <a:p>
                      <a:pPr algn="l"/>
                      <a:r>
                        <a:rPr lang="en-US" altLang="zh-CN" sz="1600" b="1" dirty="0">
                          <a:solidFill>
                            <a:schemeClr val="bg1"/>
                          </a:solidFill>
                          <a:latin typeface="微软雅黑" panose="020B0503020204020204" pitchFamily="34" charset="-122"/>
                          <a:ea typeface="微软雅黑" panose="020B0503020204020204" pitchFamily="34" charset="-122"/>
                        </a:rPr>
                        <a:t>2.</a:t>
                      </a:r>
                      <a:r>
                        <a:rPr lang="zh-CN" altLang="en-US" sz="1600" b="1" dirty="0">
                          <a:solidFill>
                            <a:schemeClr val="bg1"/>
                          </a:solidFill>
                          <a:latin typeface="微软雅黑" panose="020B0503020204020204" pitchFamily="34" charset="-122"/>
                          <a:ea typeface="微软雅黑" panose="020B0503020204020204" pitchFamily="34" charset="-122"/>
                        </a:rPr>
                        <a:t>安全性</a:t>
                      </a:r>
                      <a:endParaRPr lang="zh-CN" altLang="en-US" sz="1600" b="1" dirty="0">
                        <a:solidFill>
                          <a:schemeClr val="bg1"/>
                        </a:solidFill>
                        <a:latin typeface="微软雅黑" panose="020B0503020204020204" pitchFamily="34" charset="-122"/>
                        <a:ea typeface="微软雅黑" panose="020B0503020204020204" pitchFamily="34" charset="-122"/>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2E75B6"/>
                    </a:solidFill>
                  </a:tcPr>
                </a:tc>
              </a:tr>
              <a:tr h="960755">
                <a:tc>
                  <a:txBody>
                    <a:bodyPr/>
                    <a:p>
                      <a:pPr algn="l"/>
                      <a:r>
                        <a:rPr lang="en-US" altLang="zh-CN" sz="1600" b="1" kern="1200" dirty="0">
                          <a:solidFill>
                            <a:schemeClr val="tx1"/>
                          </a:solidFill>
                          <a:latin typeface="微软雅黑" panose="020B0503020204020204" pitchFamily="34" charset="-122"/>
                          <a:ea typeface="微软雅黑" panose="020B0503020204020204" pitchFamily="34" charset="-122"/>
                          <a:cs typeface="+mn-cs"/>
                        </a:rPr>
                        <a:t>3.</a:t>
                      </a:r>
                      <a:r>
                        <a:rPr lang="zh-CN" altLang="en-US" sz="1600" b="1" kern="1200" dirty="0">
                          <a:solidFill>
                            <a:schemeClr val="tx1"/>
                          </a:solidFill>
                          <a:latin typeface="微软雅黑" panose="020B0503020204020204" pitchFamily="34" charset="-122"/>
                          <a:ea typeface="微软雅黑" panose="020B0503020204020204" pitchFamily="34" charset="-122"/>
                          <a:cs typeface="+mn-cs"/>
                        </a:rPr>
                        <a:t>有效性</a:t>
                      </a:r>
                      <a:endParaRPr lang="zh-CN" altLang="en-US" sz="1600" b="1" kern="1200" dirty="0">
                        <a:solidFill>
                          <a:schemeClr val="tx1"/>
                        </a:solidFill>
                        <a:latin typeface="微软雅黑" panose="020B0503020204020204" pitchFamily="34" charset="-122"/>
                        <a:ea typeface="微软雅黑" panose="020B0503020204020204" pitchFamily="34" charset="-122"/>
                        <a:cs typeface="+mn-cs"/>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r>
              <a:tr h="960755">
                <a:tc>
                  <a:txBody>
                    <a:bodyPr/>
                    <a:p>
                      <a:pPr algn="l"/>
                      <a:r>
                        <a:rPr lang="en-US" altLang="zh-CN" sz="1600" b="1" kern="1200" dirty="0">
                          <a:solidFill>
                            <a:schemeClr val="tx1"/>
                          </a:solidFill>
                          <a:latin typeface="微软雅黑" panose="020B0503020204020204" pitchFamily="34" charset="-122"/>
                          <a:ea typeface="微软雅黑" panose="020B0503020204020204" pitchFamily="34" charset="-122"/>
                          <a:cs typeface="+mn-cs"/>
                        </a:rPr>
                        <a:t>4.</a:t>
                      </a:r>
                      <a:r>
                        <a:rPr lang="zh-CN" altLang="en-US" sz="1600" b="1" dirty="0">
                          <a:latin typeface="微软雅黑" panose="020B0503020204020204" pitchFamily="34" charset="-122"/>
                          <a:ea typeface="微软雅黑" panose="020B0503020204020204" pitchFamily="34" charset="-122"/>
                          <a:sym typeface="+mn-ea"/>
                        </a:rPr>
                        <a:t>创新性</a:t>
                      </a:r>
                      <a:endParaRPr lang="zh-CN" altLang="en-US" sz="1600" b="1" kern="1200" dirty="0">
                        <a:solidFill>
                          <a:schemeClr val="tx1"/>
                        </a:solidFill>
                        <a:latin typeface="微软雅黑" panose="020B0503020204020204" pitchFamily="34" charset="-122"/>
                        <a:ea typeface="微软雅黑" panose="020B0503020204020204" pitchFamily="34" charset="-122"/>
                        <a:cs typeface="+mn-cs"/>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r>
              <a:tr h="960755">
                <a:tc>
                  <a:txBody>
                    <a:bodyPr/>
                    <a:p>
                      <a:pPr algn="l"/>
                      <a:r>
                        <a:rPr lang="en-US" altLang="zh-CN" sz="1600" b="1" kern="1200" dirty="0">
                          <a:solidFill>
                            <a:schemeClr val="tx1"/>
                          </a:solidFill>
                          <a:latin typeface="微软雅黑" panose="020B0503020204020204" pitchFamily="34" charset="-122"/>
                          <a:ea typeface="微软雅黑" panose="020B0503020204020204" pitchFamily="34" charset="-122"/>
                          <a:cs typeface="+mn-cs"/>
                        </a:rPr>
                        <a:t>5.</a:t>
                      </a:r>
                      <a:r>
                        <a:rPr lang="zh-CN" altLang="en-US" sz="1600" b="1" dirty="0">
                          <a:latin typeface="微软雅黑" panose="020B0503020204020204" pitchFamily="34" charset="-122"/>
                          <a:ea typeface="微软雅黑" panose="020B0503020204020204" pitchFamily="34" charset="-122"/>
                          <a:sym typeface="+mn-ea"/>
                        </a:rPr>
                        <a:t>公平性</a:t>
                      </a:r>
                      <a:endParaRPr lang="zh-CN" altLang="en-US" sz="1600" b="1" kern="1200" dirty="0">
                        <a:solidFill>
                          <a:schemeClr val="tx1"/>
                        </a:solidFill>
                        <a:latin typeface="微软雅黑" panose="020B0503020204020204" pitchFamily="34" charset="-122"/>
                        <a:ea typeface="微软雅黑" panose="020B0503020204020204" pitchFamily="34" charset="-122"/>
                        <a:cs typeface="+mn-cs"/>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r>
            </a:tbl>
          </a:graphicData>
        </a:graphic>
      </p:graphicFrame>
      <p:sp>
        <p:nvSpPr>
          <p:cNvPr id="3" name="矩形 2"/>
          <p:cNvSpPr/>
          <p:nvPr userDrawn="1"/>
        </p:nvSpPr>
        <p:spPr>
          <a:xfrm>
            <a:off x="635" y="1167765"/>
            <a:ext cx="1691640" cy="871855"/>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l"/>
            <a:r>
              <a:rPr lang="en-US" altLang="zh-CN" sz="1600" b="1" dirty="0">
                <a:solidFill>
                  <a:schemeClr val="tx1"/>
                </a:solidFill>
                <a:latin typeface="微软雅黑" panose="020B0503020204020204" pitchFamily="34" charset="-122"/>
                <a:ea typeface="微软雅黑" panose="020B0503020204020204" pitchFamily="34" charset="-122"/>
              </a:rPr>
              <a:t>1.</a:t>
            </a:r>
            <a:r>
              <a:rPr lang="zh-CN" altLang="en-US" sz="1600" b="1" dirty="0">
                <a:solidFill>
                  <a:schemeClr val="tx1"/>
                </a:solidFill>
                <a:latin typeface="微软雅黑" panose="020B0503020204020204" pitchFamily="34" charset="-122"/>
                <a:ea typeface="微软雅黑" panose="020B0503020204020204" pitchFamily="34" charset="-122"/>
              </a:rPr>
              <a:t>药品基本信息</a:t>
            </a:r>
            <a:endParaRPr lang="zh-CN" altLang="en-US" sz="1600" b="1" dirty="0">
              <a:solidFill>
                <a:schemeClr val="tx1"/>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1500" advTm="2000">
        <p:random/>
      </p:transition>
    </mc:Choice>
    <mc:Fallback>
      <p:transition spd="slow" advTm="2000">
        <p:random/>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绪论1">
    <p:spTree>
      <p:nvGrpSpPr>
        <p:cNvPr id="1" name=""/>
        <p:cNvGrpSpPr/>
        <p:nvPr/>
      </p:nvGrpSpPr>
      <p:grpSpPr>
        <a:xfrm>
          <a:off x="0" y="0"/>
          <a:ext cx="0" cy="0"/>
          <a:chOff x="0" y="0"/>
          <a:chExt cx="0" cy="0"/>
        </a:xfrm>
      </p:grpSpPr>
      <p:sp>
        <p:nvSpPr>
          <p:cNvPr id="7" name="矩形 6"/>
          <p:cNvSpPr/>
          <p:nvPr userDrawn="1"/>
        </p:nvSpPr>
        <p:spPr>
          <a:xfrm>
            <a:off x="0" y="0"/>
            <a:ext cx="1691680"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3" name="直接连接符 12"/>
          <p:cNvCxnSpPr/>
          <p:nvPr userDrawn="1"/>
        </p:nvCxnSpPr>
        <p:spPr>
          <a:xfrm>
            <a:off x="1907704" y="1120984"/>
            <a:ext cx="8312061"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4" name="文本框 13"/>
          <p:cNvSpPr txBox="1"/>
          <p:nvPr userDrawn="1"/>
        </p:nvSpPr>
        <p:spPr>
          <a:xfrm>
            <a:off x="2210764" y="361510"/>
            <a:ext cx="1210588" cy="707886"/>
          </a:xfrm>
          <a:prstGeom prst="rect">
            <a:avLst/>
          </a:prstGeom>
          <a:noFill/>
        </p:spPr>
        <p:txBody>
          <a:bodyPr wrap="none" rtlCol="0">
            <a:spAutoFit/>
          </a:bodyPr>
          <a:lstStyle/>
          <a:p>
            <a:r>
              <a:rPr lang="en-US" altLang="zh-CN" sz="4000" dirty="0">
                <a:solidFill>
                  <a:schemeClr val="accent1">
                    <a:lumMod val="50000"/>
                  </a:schemeClr>
                </a:solidFill>
                <a:latin typeface="黑体" panose="02010609060101010101" pitchFamily="49" charset="-122"/>
                <a:ea typeface="黑体" panose="02010609060101010101" pitchFamily="49" charset="-122"/>
              </a:rPr>
              <a:t>    </a:t>
            </a:r>
            <a:endParaRPr lang="zh-CN" altLang="en-US" sz="4000" dirty="0">
              <a:solidFill>
                <a:schemeClr val="accent1">
                  <a:lumMod val="50000"/>
                </a:schemeClr>
              </a:solidFill>
              <a:latin typeface="黑体" panose="02010609060101010101" pitchFamily="49" charset="-122"/>
              <a:ea typeface="黑体" panose="02010609060101010101" pitchFamily="49" charset="-122"/>
            </a:endParaRPr>
          </a:p>
        </p:txBody>
      </p:sp>
      <p:sp>
        <p:nvSpPr>
          <p:cNvPr id="16" name="五边形 15"/>
          <p:cNvSpPr/>
          <p:nvPr userDrawn="1"/>
        </p:nvSpPr>
        <p:spPr>
          <a:xfrm flipH="1">
            <a:off x="11211743" y="5950072"/>
            <a:ext cx="986607" cy="504056"/>
          </a:xfrm>
          <a:prstGeom prst="homePlate">
            <a:avLst/>
          </a:prstGeom>
          <a:solidFill>
            <a:schemeClr val="bg1">
              <a:lumMod val="50000"/>
            </a:schemeClr>
          </a:solidFill>
          <a:ln w="25400" cap="flat" cmpd="sng" algn="ctr">
            <a:noFill/>
            <a:prstDash val="solid"/>
          </a:ln>
          <a:effectLst>
            <a:outerShdw blurRad="50800" dist="38100" dir="5400000" algn="t" rotWithShape="0">
              <a:prstClr val="black">
                <a:alpha val="40000"/>
              </a:prstClr>
            </a:outerShdw>
          </a:effectLst>
        </p:spPr>
        <p:txBody>
          <a:bodyPr rot="0" spcFirstLastPara="0" vertOverflow="overflow" horzOverflow="overflow" vert="horz" wrap="square" lIns="91440" tIns="45720" rIns="91440" bIns="45720" numCol="1" spcCol="0" rtlCol="0" fromWordArt="0" anchor="ctr" anchorCtr="0" forceAA="0" compatLnSpc="1">
            <a:noAutofit/>
          </a:bodyPr>
          <a:lstStyle/>
          <a:p>
            <a:pPr algn="ctr"/>
            <a:fld id="{170C0C04-E408-48A9-82A4-3716296300DE}" type="slidenum">
              <a:rPr lang="zh-CN" altLang="en-US" sz="1800" smtClean="0">
                <a:solidFill>
                  <a:schemeClr val="bg1"/>
                </a:solidFill>
                <a:latin typeface="Arial Unicode MS" panose="020B0604020202020204" pitchFamily="34" charset="-122"/>
                <a:ea typeface="Arial Unicode MS" panose="020B0604020202020204" pitchFamily="34" charset="-122"/>
                <a:cs typeface="Arial Unicode MS" panose="020B0604020202020204" pitchFamily="34" charset="-122"/>
              </a:rPr>
            </a:fld>
            <a:endParaRPr lang="zh-CN" altLang="en-US" kern="0" dirty="0">
              <a:solidFill>
                <a:sysClr val="window" lastClr="FFFFFF"/>
              </a:solidFill>
              <a:latin typeface="Calibri" panose="020F0502020204030204"/>
              <a:ea typeface="宋体" panose="02010600030101010101" pitchFamily="2" charset="-122"/>
            </a:endParaRPr>
          </a:p>
        </p:txBody>
      </p:sp>
      <p:graphicFrame>
        <p:nvGraphicFramePr>
          <p:cNvPr id="2" name="表格 1"/>
          <p:cNvGraphicFramePr>
            <a:graphicFrameLocks noGrp="1"/>
          </p:cNvGraphicFramePr>
          <p:nvPr userDrawn="1"/>
        </p:nvGraphicFramePr>
        <p:xfrm>
          <a:off x="0" y="1120775"/>
          <a:ext cx="1691640" cy="4803775"/>
        </p:xfrm>
        <a:graphic>
          <a:graphicData uri="http://schemas.openxmlformats.org/drawingml/2006/table">
            <a:tbl>
              <a:tblPr>
                <a:tableStyleId>{2D5ABB26-0587-4C30-8999-92F81FD0307C}</a:tableStyleId>
              </a:tblPr>
              <a:tblGrid>
                <a:gridCol w="1691640"/>
              </a:tblGrid>
              <a:tr h="960755">
                <a:tc>
                  <a:txBody>
                    <a:bodyPr/>
                    <a:p>
                      <a:pPr algn="ctr"/>
                      <a:endParaRPr lang="zh-CN" altLang="en-US"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r>
              <a:tr h="960755">
                <a:tc>
                  <a:txBody>
                    <a:bodyPr/>
                    <a:p>
                      <a:pPr algn="l"/>
                      <a:r>
                        <a:rPr lang="en-US" altLang="zh-CN" sz="1600" b="1" dirty="0">
                          <a:solidFill>
                            <a:schemeClr val="tx1"/>
                          </a:solidFill>
                          <a:latin typeface="微软雅黑" panose="020B0503020204020204" pitchFamily="34" charset="-122"/>
                          <a:ea typeface="微软雅黑" panose="020B0503020204020204" pitchFamily="34" charset="-122"/>
                        </a:rPr>
                        <a:t>2.</a:t>
                      </a:r>
                      <a:r>
                        <a:rPr lang="zh-CN" altLang="en-US" sz="1600" b="1" dirty="0">
                          <a:solidFill>
                            <a:schemeClr val="tx1"/>
                          </a:solidFill>
                          <a:latin typeface="微软雅黑" panose="020B0503020204020204" pitchFamily="34" charset="-122"/>
                          <a:ea typeface="微软雅黑" panose="020B0503020204020204" pitchFamily="34" charset="-122"/>
                        </a:rPr>
                        <a:t>安全性</a:t>
                      </a:r>
                      <a:endParaRPr lang="zh-CN" altLang="en-US" sz="1600" b="1" dirty="0">
                        <a:solidFill>
                          <a:schemeClr val="tx1"/>
                        </a:solidFill>
                        <a:latin typeface="微软雅黑" panose="020B0503020204020204" pitchFamily="34" charset="-122"/>
                        <a:ea typeface="微软雅黑" panose="020B0503020204020204" pitchFamily="34" charset="-122"/>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r>
              <a:tr h="960755">
                <a:tc>
                  <a:txBody>
                    <a:bodyPr/>
                    <a:p>
                      <a:pPr algn="l"/>
                      <a:r>
                        <a:rPr lang="en-US" altLang="zh-CN" sz="1600" b="1" kern="1200" dirty="0">
                          <a:solidFill>
                            <a:schemeClr val="bg1"/>
                          </a:solidFill>
                          <a:latin typeface="微软雅黑" panose="020B0503020204020204" pitchFamily="34" charset="-122"/>
                          <a:ea typeface="微软雅黑" panose="020B0503020204020204" pitchFamily="34" charset="-122"/>
                          <a:cs typeface="+mn-cs"/>
                        </a:rPr>
                        <a:t>3.</a:t>
                      </a:r>
                      <a:r>
                        <a:rPr lang="zh-CN" altLang="en-US" sz="1600" b="1" kern="1200" dirty="0">
                          <a:solidFill>
                            <a:schemeClr val="bg1"/>
                          </a:solidFill>
                          <a:latin typeface="微软雅黑" panose="020B0503020204020204" pitchFamily="34" charset="-122"/>
                          <a:ea typeface="微软雅黑" panose="020B0503020204020204" pitchFamily="34" charset="-122"/>
                          <a:cs typeface="+mn-cs"/>
                        </a:rPr>
                        <a:t>有效性</a:t>
                      </a:r>
                      <a:endParaRPr lang="zh-CN" altLang="en-US" sz="1600" b="1" kern="1200" dirty="0">
                        <a:solidFill>
                          <a:schemeClr val="bg1"/>
                        </a:solidFill>
                        <a:latin typeface="微软雅黑" panose="020B0503020204020204" pitchFamily="34" charset="-122"/>
                        <a:ea typeface="微软雅黑" panose="020B0503020204020204" pitchFamily="34" charset="-122"/>
                        <a:cs typeface="+mn-cs"/>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2E75B6"/>
                    </a:solidFill>
                  </a:tcPr>
                </a:tc>
              </a:tr>
              <a:tr h="960755">
                <a:tc>
                  <a:txBody>
                    <a:bodyPr/>
                    <a:p>
                      <a:pPr algn="l"/>
                      <a:r>
                        <a:rPr lang="en-US" altLang="zh-CN" sz="1600" b="1" kern="1200" dirty="0">
                          <a:solidFill>
                            <a:schemeClr val="tx1"/>
                          </a:solidFill>
                          <a:latin typeface="微软雅黑" panose="020B0503020204020204" pitchFamily="34" charset="-122"/>
                          <a:ea typeface="微软雅黑" panose="020B0503020204020204" pitchFamily="34" charset="-122"/>
                          <a:cs typeface="+mn-cs"/>
                        </a:rPr>
                        <a:t>4.</a:t>
                      </a:r>
                      <a:r>
                        <a:rPr lang="zh-CN" altLang="en-US" sz="1600" b="1" dirty="0">
                          <a:latin typeface="微软雅黑" panose="020B0503020204020204" pitchFamily="34" charset="-122"/>
                          <a:ea typeface="微软雅黑" panose="020B0503020204020204" pitchFamily="34" charset="-122"/>
                          <a:sym typeface="+mn-ea"/>
                        </a:rPr>
                        <a:t>创新性</a:t>
                      </a:r>
                      <a:endParaRPr lang="zh-CN" altLang="en-US" sz="1600" b="1" kern="1200" dirty="0">
                        <a:solidFill>
                          <a:schemeClr val="tx1"/>
                        </a:solidFill>
                        <a:latin typeface="微软雅黑" panose="020B0503020204020204" pitchFamily="34" charset="-122"/>
                        <a:ea typeface="微软雅黑" panose="020B0503020204020204" pitchFamily="34" charset="-122"/>
                        <a:cs typeface="+mn-cs"/>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r>
              <a:tr h="960755">
                <a:tc>
                  <a:txBody>
                    <a:bodyPr/>
                    <a:p>
                      <a:pPr algn="l"/>
                      <a:r>
                        <a:rPr lang="en-US" altLang="zh-CN" sz="1600" b="1" kern="1200" dirty="0">
                          <a:solidFill>
                            <a:schemeClr val="tx1"/>
                          </a:solidFill>
                          <a:latin typeface="微软雅黑" panose="020B0503020204020204" pitchFamily="34" charset="-122"/>
                          <a:ea typeface="微软雅黑" panose="020B0503020204020204" pitchFamily="34" charset="-122"/>
                          <a:cs typeface="+mn-cs"/>
                        </a:rPr>
                        <a:t>5.</a:t>
                      </a:r>
                      <a:r>
                        <a:rPr lang="zh-CN" altLang="en-US" sz="1600" b="1" dirty="0">
                          <a:latin typeface="微软雅黑" panose="020B0503020204020204" pitchFamily="34" charset="-122"/>
                          <a:ea typeface="微软雅黑" panose="020B0503020204020204" pitchFamily="34" charset="-122"/>
                          <a:sym typeface="+mn-ea"/>
                        </a:rPr>
                        <a:t>公平性</a:t>
                      </a:r>
                      <a:endParaRPr lang="zh-CN" altLang="en-US" sz="1600" b="1" kern="1200" dirty="0">
                        <a:solidFill>
                          <a:schemeClr val="tx1"/>
                        </a:solidFill>
                        <a:latin typeface="微软雅黑" panose="020B0503020204020204" pitchFamily="34" charset="-122"/>
                        <a:ea typeface="微软雅黑" panose="020B0503020204020204" pitchFamily="34" charset="-122"/>
                        <a:cs typeface="+mn-cs"/>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r>
            </a:tbl>
          </a:graphicData>
        </a:graphic>
      </p:graphicFrame>
      <p:sp>
        <p:nvSpPr>
          <p:cNvPr id="3" name="矩形 2"/>
          <p:cNvSpPr/>
          <p:nvPr userDrawn="1"/>
        </p:nvSpPr>
        <p:spPr>
          <a:xfrm>
            <a:off x="635" y="1167765"/>
            <a:ext cx="1691640" cy="871855"/>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l"/>
            <a:r>
              <a:rPr lang="en-US" altLang="zh-CN" sz="1600" b="1" dirty="0">
                <a:solidFill>
                  <a:schemeClr val="tx1"/>
                </a:solidFill>
                <a:latin typeface="微软雅黑" panose="020B0503020204020204" pitchFamily="34" charset="-122"/>
                <a:ea typeface="微软雅黑" panose="020B0503020204020204" pitchFamily="34" charset="-122"/>
              </a:rPr>
              <a:t>1.</a:t>
            </a:r>
            <a:r>
              <a:rPr lang="zh-CN" altLang="en-US" sz="1600" b="1" dirty="0">
                <a:solidFill>
                  <a:schemeClr val="tx1"/>
                </a:solidFill>
                <a:latin typeface="微软雅黑" panose="020B0503020204020204" pitchFamily="34" charset="-122"/>
                <a:ea typeface="微软雅黑" panose="020B0503020204020204" pitchFamily="34" charset="-122"/>
              </a:rPr>
              <a:t>药品基本信息</a:t>
            </a:r>
            <a:endParaRPr lang="zh-CN" altLang="en-US" sz="1600" b="1" dirty="0">
              <a:solidFill>
                <a:schemeClr val="tx1"/>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1500" advTm="2000">
        <p:random/>
      </p:transition>
    </mc:Choice>
    <mc:Fallback>
      <p:transition spd="slow" advTm="2000">
        <p:random/>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_绪论1">
    <p:spTree>
      <p:nvGrpSpPr>
        <p:cNvPr id="1" name=""/>
        <p:cNvGrpSpPr/>
        <p:nvPr/>
      </p:nvGrpSpPr>
      <p:grpSpPr>
        <a:xfrm>
          <a:off x="0" y="0"/>
          <a:ext cx="0" cy="0"/>
          <a:chOff x="0" y="0"/>
          <a:chExt cx="0" cy="0"/>
        </a:xfrm>
      </p:grpSpPr>
      <p:sp>
        <p:nvSpPr>
          <p:cNvPr id="7" name="矩形 6"/>
          <p:cNvSpPr/>
          <p:nvPr userDrawn="1"/>
        </p:nvSpPr>
        <p:spPr>
          <a:xfrm>
            <a:off x="0" y="0"/>
            <a:ext cx="1691680"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userDrawn="1"/>
        </p:nvSpPr>
        <p:spPr>
          <a:xfrm>
            <a:off x="0" y="3463937"/>
            <a:ext cx="1691680" cy="788186"/>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zh-CN" altLang="en-US" sz="1600" b="1" dirty="0">
              <a:latin typeface="微软雅黑" panose="020B0503020204020204" pitchFamily="34" charset="-122"/>
              <a:ea typeface="微软雅黑" panose="020B0503020204020204" pitchFamily="34" charset="-122"/>
            </a:endParaRPr>
          </a:p>
        </p:txBody>
      </p:sp>
      <p:graphicFrame>
        <p:nvGraphicFramePr>
          <p:cNvPr id="8" name="表格 7"/>
          <p:cNvGraphicFramePr>
            <a:graphicFrameLocks noGrp="1"/>
          </p:cNvGraphicFramePr>
          <p:nvPr userDrawn="1"/>
        </p:nvGraphicFramePr>
        <p:xfrm>
          <a:off x="0" y="1087937"/>
          <a:ext cx="1691680" cy="4752000"/>
        </p:xfrm>
        <a:graphic>
          <a:graphicData uri="http://schemas.openxmlformats.org/drawingml/2006/table">
            <a:tbl>
              <a:tblPr>
                <a:tableStyleId>{2D5ABB26-0587-4C30-8999-92F81FD0307C}</a:tableStyleId>
              </a:tblPr>
              <a:tblGrid>
                <a:gridCol w="1691680"/>
              </a:tblGrid>
              <a:tr h="792000">
                <a:tc>
                  <a:txBody>
                    <a:bodyPr/>
                    <a:lstStyle/>
                    <a:p>
                      <a:pPr algn="ctr"/>
                      <a:endParaRPr lang="zh-CN" altLang="en-US"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r>
              <a:tr h="792000">
                <a:tc>
                  <a:txBody>
                    <a:bodyPr/>
                    <a:lstStyle/>
                    <a:p>
                      <a:pPr algn="l"/>
                      <a:r>
                        <a:rPr lang="en-US" altLang="zh-CN" sz="1600" b="1" dirty="0">
                          <a:solidFill>
                            <a:schemeClr val="tx1"/>
                          </a:solidFill>
                          <a:latin typeface="微软雅黑" panose="020B0503020204020204" pitchFamily="34" charset="-122"/>
                          <a:ea typeface="微软雅黑" panose="020B0503020204020204" pitchFamily="34" charset="-122"/>
                        </a:rPr>
                        <a:t>2.</a:t>
                      </a:r>
                      <a:r>
                        <a:rPr lang="zh-CN" altLang="en-US" sz="1600" b="1" dirty="0">
                          <a:solidFill>
                            <a:schemeClr val="tx1"/>
                          </a:solidFill>
                          <a:latin typeface="微软雅黑" panose="020B0503020204020204" pitchFamily="34" charset="-122"/>
                          <a:ea typeface="微软雅黑" panose="020B0503020204020204" pitchFamily="34" charset="-122"/>
                        </a:rPr>
                        <a:t>安全性</a:t>
                      </a:r>
                      <a:endParaRPr lang="zh-CN" altLang="en-US" sz="1600" b="1" dirty="0">
                        <a:solidFill>
                          <a:schemeClr val="tx1"/>
                        </a:solidFill>
                        <a:latin typeface="微软雅黑" panose="020B0503020204020204" pitchFamily="34" charset="-122"/>
                        <a:ea typeface="微软雅黑" panose="020B0503020204020204" pitchFamily="34" charset="-122"/>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r>
              <a:tr h="792000">
                <a:tc>
                  <a:txBody>
                    <a:bodyPr/>
                    <a:lstStyle/>
                    <a:p>
                      <a:pPr algn="l"/>
                      <a:r>
                        <a:rPr lang="en-US" altLang="zh-CN" sz="1600" b="1" kern="1200" dirty="0">
                          <a:solidFill>
                            <a:schemeClr val="tx1"/>
                          </a:solidFill>
                          <a:latin typeface="微软雅黑" panose="020B0503020204020204" pitchFamily="34" charset="-122"/>
                          <a:ea typeface="微软雅黑" panose="020B0503020204020204" pitchFamily="34" charset="-122"/>
                          <a:cs typeface="+mn-cs"/>
                        </a:rPr>
                        <a:t>3.</a:t>
                      </a:r>
                      <a:r>
                        <a:rPr lang="zh-CN" altLang="en-US" sz="1600" b="1" kern="1200" dirty="0">
                          <a:solidFill>
                            <a:schemeClr val="tx1"/>
                          </a:solidFill>
                          <a:latin typeface="微软雅黑" panose="020B0503020204020204" pitchFamily="34" charset="-122"/>
                          <a:ea typeface="微软雅黑" panose="020B0503020204020204" pitchFamily="34" charset="-122"/>
                          <a:cs typeface="+mn-cs"/>
                        </a:rPr>
                        <a:t>有效性</a:t>
                      </a:r>
                      <a:endParaRPr lang="zh-CN" altLang="en-US" sz="1600" b="1" kern="1200" dirty="0">
                        <a:solidFill>
                          <a:schemeClr val="tx1"/>
                        </a:solidFill>
                        <a:latin typeface="微软雅黑" panose="020B0503020204020204" pitchFamily="34" charset="-122"/>
                        <a:ea typeface="微软雅黑" panose="020B0503020204020204" pitchFamily="34" charset="-122"/>
                        <a:cs typeface="+mn-cs"/>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r>
              <a:tr h="792000">
                <a:tc>
                  <a:txBody>
                    <a:bodyPr/>
                    <a:lstStyle/>
                    <a:p>
                      <a:pPr algn="l"/>
                      <a:r>
                        <a:rPr lang="en-US" altLang="zh-CN" sz="1600" b="1" kern="1200" dirty="0">
                          <a:solidFill>
                            <a:schemeClr val="bg1"/>
                          </a:solidFill>
                          <a:latin typeface="微软雅黑" panose="020B0503020204020204" pitchFamily="34" charset="-122"/>
                          <a:ea typeface="微软雅黑" panose="020B0503020204020204" pitchFamily="34" charset="-122"/>
                          <a:cs typeface="+mn-cs"/>
                        </a:rPr>
                        <a:t>4.</a:t>
                      </a:r>
                      <a:r>
                        <a:rPr lang="zh-CN" altLang="en-US" sz="1600" b="1" kern="1200" dirty="0">
                          <a:solidFill>
                            <a:schemeClr val="bg1"/>
                          </a:solidFill>
                          <a:latin typeface="微软雅黑" panose="020B0503020204020204" pitchFamily="34" charset="-122"/>
                          <a:ea typeface="微软雅黑" panose="020B0503020204020204" pitchFamily="34" charset="-122"/>
                          <a:cs typeface="+mn-cs"/>
                        </a:rPr>
                        <a:t>经济性</a:t>
                      </a:r>
                      <a:endParaRPr lang="zh-CN" altLang="en-US" sz="1600" b="1" kern="1200" dirty="0">
                        <a:solidFill>
                          <a:schemeClr val="bg1"/>
                        </a:solidFill>
                        <a:latin typeface="微软雅黑" panose="020B0503020204020204" pitchFamily="34" charset="-122"/>
                        <a:ea typeface="微软雅黑" panose="020B0503020204020204" pitchFamily="34" charset="-122"/>
                        <a:cs typeface="+mn-cs"/>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r>
              <a:tr h="792000">
                <a:tc>
                  <a:txBody>
                    <a:bodyPr/>
                    <a:lstStyle/>
                    <a:p>
                      <a:pPr algn="l"/>
                      <a:r>
                        <a:rPr lang="en-US" altLang="zh-CN" sz="1600" b="1" kern="1200" dirty="0">
                          <a:solidFill>
                            <a:schemeClr val="tx1"/>
                          </a:solidFill>
                          <a:latin typeface="微软雅黑" panose="020B0503020204020204" pitchFamily="34" charset="-122"/>
                          <a:ea typeface="微软雅黑" panose="020B0503020204020204" pitchFamily="34" charset="-122"/>
                          <a:cs typeface="+mn-cs"/>
                        </a:rPr>
                        <a:t>5.</a:t>
                      </a:r>
                      <a:r>
                        <a:rPr lang="zh-CN" altLang="en-US" sz="1600" b="1" kern="1200" dirty="0">
                          <a:solidFill>
                            <a:schemeClr val="tx1"/>
                          </a:solidFill>
                          <a:latin typeface="微软雅黑" panose="020B0503020204020204" pitchFamily="34" charset="-122"/>
                          <a:ea typeface="微软雅黑" panose="020B0503020204020204" pitchFamily="34" charset="-122"/>
                          <a:cs typeface="+mn-cs"/>
                        </a:rPr>
                        <a:t>创新性</a:t>
                      </a:r>
                      <a:endParaRPr lang="zh-CN" altLang="en-US" sz="1600" b="1" kern="1200" dirty="0">
                        <a:solidFill>
                          <a:schemeClr val="tx1"/>
                        </a:solidFill>
                        <a:latin typeface="微软雅黑" panose="020B0503020204020204" pitchFamily="34" charset="-122"/>
                        <a:ea typeface="微软雅黑" panose="020B0503020204020204" pitchFamily="34" charset="-122"/>
                        <a:cs typeface="+mn-cs"/>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r>
              <a:tr h="792000">
                <a:tc>
                  <a:txBody>
                    <a:bodyPr/>
                    <a:lstStyle/>
                    <a:p>
                      <a:pPr algn="l"/>
                      <a:r>
                        <a:rPr lang="en-US" altLang="zh-CN" sz="1600" b="1" kern="1200" dirty="0">
                          <a:solidFill>
                            <a:schemeClr val="tx1"/>
                          </a:solidFill>
                          <a:latin typeface="微软雅黑" panose="020B0503020204020204" pitchFamily="34" charset="-122"/>
                          <a:ea typeface="微软雅黑" panose="020B0503020204020204" pitchFamily="34" charset="-122"/>
                          <a:cs typeface="+mn-cs"/>
                        </a:rPr>
                        <a:t>6.</a:t>
                      </a:r>
                      <a:r>
                        <a:rPr lang="zh-CN" altLang="en-US" sz="1600" b="1" kern="1200" dirty="0">
                          <a:solidFill>
                            <a:schemeClr val="tx1"/>
                          </a:solidFill>
                          <a:latin typeface="微软雅黑" panose="020B0503020204020204" pitchFamily="34" charset="-122"/>
                          <a:ea typeface="微软雅黑" panose="020B0503020204020204" pitchFamily="34" charset="-122"/>
                          <a:cs typeface="+mn-cs"/>
                        </a:rPr>
                        <a:t>公平性</a:t>
                      </a:r>
                      <a:endParaRPr lang="zh-CN" altLang="en-US" sz="1600" b="1" kern="1200" dirty="0">
                        <a:solidFill>
                          <a:schemeClr val="tx1"/>
                        </a:solidFill>
                        <a:latin typeface="微软雅黑" panose="020B0503020204020204" pitchFamily="34" charset="-122"/>
                        <a:ea typeface="微软雅黑" panose="020B0503020204020204" pitchFamily="34" charset="-122"/>
                        <a:cs typeface="+mn-cs"/>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r>
            </a:tbl>
          </a:graphicData>
        </a:graphic>
      </p:graphicFrame>
      <p:sp>
        <p:nvSpPr>
          <p:cNvPr id="11" name="矩形 10"/>
          <p:cNvSpPr/>
          <p:nvPr userDrawn="1"/>
        </p:nvSpPr>
        <p:spPr>
          <a:xfrm>
            <a:off x="0" y="1087937"/>
            <a:ext cx="1691680" cy="788186"/>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altLang="zh-CN" sz="1600" b="1" dirty="0">
                <a:solidFill>
                  <a:schemeClr val="tx1"/>
                </a:solidFill>
                <a:latin typeface="微软雅黑" panose="020B0503020204020204" pitchFamily="34" charset="-122"/>
                <a:ea typeface="微软雅黑" panose="020B0503020204020204" pitchFamily="34" charset="-122"/>
              </a:rPr>
              <a:t>1.</a:t>
            </a:r>
            <a:r>
              <a:rPr lang="zh-CN" altLang="en-US" sz="1600" b="1" dirty="0">
                <a:solidFill>
                  <a:schemeClr val="tx1"/>
                </a:solidFill>
                <a:latin typeface="微软雅黑" panose="020B0503020204020204" pitchFamily="34" charset="-122"/>
                <a:ea typeface="微软雅黑" panose="020B0503020204020204" pitchFamily="34" charset="-122"/>
              </a:rPr>
              <a:t>药品基本信息</a:t>
            </a:r>
            <a:endParaRPr lang="zh-CN" altLang="en-US" sz="1600" b="1" dirty="0">
              <a:solidFill>
                <a:schemeClr val="tx1"/>
              </a:solidFill>
              <a:latin typeface="微软雅黑" panose="020B0503020204020204" pitchFamily="34" charset="-122"/>
              <a:ea typeface="微软雅黑" panose="020B0503020204020204" pitchFamily="34" charset="-122"/>
            </a:endParaRPr>
          </a:p>
        </p:txBody>
      </p:sp>
      <p:cxnSp>
        <p:nvCxnSpPr>
          <p:cNvPr id="13" name="直接连接符 12"/>
          <p:cNvCxnSpPr/>
          <p:nvPr userDrawn="1"/>
        </p:nvCxnSpPr>
        <p:spPr>
          <a:xfrm>
            <a:off x="1907704" y="1120984"/>
            <a:ext cx="8312061"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4" name="文本框 13"/>
          <p:cNvSpPr txBox="1"/>
          <p:nvPr userDrawn="1"/>
        </p:nvSpPr>
        <p:spPr>
          <a:xfrm>
            <a:off x="2210764" y="361510"/>
            <a:ext cx="1210588" cy="707886"/>
          </a:xfrm>
          <a:prstGeom prst="rect">
            <a:avLst/>
          </a:prstGeom>
          <a:noFill/>
        </p:spPr>
        <p:txBody>
          <a:bodyPr wrap="none" rtlCol="0">
            <a:spAutoFit/>
          </a:bodyPr>
          <a:lstStyle/>
          <a:p>
            <a:r>
              <a:rPr lang="en-US" altLang="zh-CN" sz="4000" dirty="0">
                <a:solidFill>
                  <a:schemeClr val="accent1">
                    <a:lumMod val="50000"/>
                  </a:schemeClr>
                </a:solidFill>
                <a:latin typeface="黑体" panose="02010609060101010101" pitchFamily="49" charset="-122"/>
                <a:ea typeface="黑体" panose="02010609060101010101" pitchFamily="49" charset="-122"/>
              </a:rPr>
              <a:t>    </a:t>
            </a:r>
            <a:endParaRPr lang="zh-CN" altLang="en-US" sz="4000" dirty="0">
              <a:solidFill>
                <a:schemeClr val="accent1">
                  <a:lumMod val="50000"/>
                </a:schemeClr>
              </a:solidFill>
              <a:latin typeface="黑体" panose="02010609060101010101" pitchFamily="49" charset="-122"/>
              <a:ea typeface="黑体" panose="02010609060101010101" pitchFamily="49" charset="-122"/>
            </a:endParaRPr>
          </a:p>
        </p:txBody>
      </p:sp>
      <p:sp>
        <p:nvSpPr>
          <p:cNvPr id="16" name="五边形 15"/>
          <p:cNvSpPr/>
          <p:nvPr userDrawn="1"/>
        </p:nvSpPr>
        <p:spPr>
          <a:xfrm flipH="1">
            <a:off x="11211743" y="5950072"/>
            <a:ext cx="986607" cy="504056"/>
          </a:xfrm>
          <a:prstGeom prst="homePlate">
            <a:avLst/>
          </a:prstGeom>
          <a:solidFill>
            <a:schemeClr val="bg1">
              <a:lumMod val="50000"/>
            </a:schemeClr>
          </a:solidFill>
          <a:ln w="25400" cap="flat" cmpd="sng" algn="ctr">
            <a:noFill/>
            <a:prstDash val="solid"/>
          </a:ln>
          <a:effectLst>
            <a:outerShdw blurRad="50800" dist="38100" dir="5400000" algn="t" rotWithShape="0">
              <a:prstClr val="black">
                <a:alpha val="40000"/>
              </a:prstClr>
            </a:outerShdw>
          </a:effectLst>
        </p:spPr>
        <p:txBody>
          <a:bodyPr rot="0" spcFirstLastPara="0" vertOverflow="overflow" horzOverflow="overflow" vert="horz" wrap="square" lIns="91440" tIns="45720" rIns="91440" bIns="45720" numCol="1" spcCol="0" rtlCol="0" fromWordArt="0" anchor="ctr" anchorCtr="0" forceAA="0" compatLnSpc="1">
            <a:noAutofit/>
          </a:bodyPr>
          <a:lstStyle/>
          <a:p>
            <a:pPr algn="ctr"/>
            <a:fld id="{170C0C04-E408-48A9-82A4-3716296300DE}" type="slidenum">
              <a:rPr lang="zh-CN" altLang="en-US" sz="1800" smtClean="0">
                <a:solidFill>
                  <a:schemeClr val="bg1"/>
                </a:solidFill>
                <a:latin typeface="Arial Unicode MS" panose="020B0604020202020204" pitchFamily="34" charset="-122"/>
                <a:ea typeface="Arial Unicode MS" panose="020B0604020202020204" pitchFamily="34" charset="-122"/>
                <a:cs typeface="Arial Unicode MS" panose="020B0604020202020204" pitchFamily="34" charset="-122"/>
              </a:rPr>
            </a:fld>
            <a:endParaRPr lang="zh-CN" altLang="en-US" kern="0" dirty="0">
              <a:solidFill>
                <a:sysClr val="window" lastClr="FFFFFF"/>
              </a:solidFill>
              <a:latin typeface="Calibri" panose="020F0502020204030204"/>
              <a:ea typeface="宋体" panose="02010600030101010101" pitchFamily="2" charset="-122"/>
            </a:endParaRPr>
          </a:p>
        </p:txBody>
      </p:sp>
    </p:spTree>
  </p:cSld>
  <p:clrMapOvr>
    <a:masterClrMapping/>
  </p:clrMapOvr>
  <mc:AlternateContent xmlns:mc="http://schemas.openxmlformats.org/markup-compatibility/2006">
    <mc:Choice xmlns:p14="http://schemas.microsoft.com/office/powerpoint/2010/main" Requires="p14">
      <p:transition spd="slow" p14:dur="1500" advTm="2000">
        <p:random/>
      </p:transition>
    </mc:Choice>
    <mc:Fallback>
      <p:transition spd="slow" advTm="2000">
        <p:random/>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4_绪论1">
    <p:spTree>
      <p:nvGrpSpPr>
        <p:cNvPr id="1" name=""/>
        <p:cNvGrpSpPr/>
        <p:nvPr/>
      </p:nvGrpSpPr>
      <p:grpSpPr>
        <a:xfrm>
          <a:off x="0" y="0"/>
          <a:ext cx="0" cy="0"/>
          <a:chOff x="0" y="0"/>
          <a:chExt cx="0" cy="0"/>
        </a:xfrm>
      </p:grpSpPr>
      <p:sp>
        <p:nvSpPr>
          <p:cNvPr id="7" name="矩形 6"/>
          <p:cNvSpPr/>
          <p:nvPr userDrawn="1"/>
        </p:nvSpPr>
        <p:spPr>
          <a:xfrm>
            <a:off x="0" y="0"/>
            <a:ext cx="1691680"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3" name="直接连接符 12"/>
          <p:cNvCxnSpPr/>
          <p:nvPr userDrawn="1"/>
        </p:nvCxnSpPr>
        <p:spPr>
          <a:xfrm>
            <a:off x="1907704" y="1120984"/>
            <a:ext cx="8312061"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4" name="文本框 13"/>
          <p:cNvSpPr txBox="1"/>
          <p:nvPr userDrawn="1"/>
        </p:nvSpPr>
        <p:spPr>
          <a:xfrm>
            <a:off x="2210764" y="361510"/>
            <a:ext cx="1210588" cy="707886"/>
          </a:xfrm>
          <a:prstGeom prst="rect">
            <a:avLst/>
          </a:prstGeom>
          <a:noFill/>
        </p:spPr>
        <p:txBody>
          <a:bodyPr wrap="none" rtlCol="0">
            <a:spAutoFit/>
          </a:bodyPr>
          <a:lstStyle/>
          <a:p>
            <a:r>
              <a:rPr lang="en-US" altLang="zh-CN" sz="4000" dirty="0">
                <a:solidFill>
                  <a:schemeClr val="accent1">
                    <a:lumMod val="50000"/>
                  </a:schemeClr>
                </a:solidFill>
                <a:latin typeface="黑体" panose="02010609060101010101" pitchFamily="49" charset="-122"/>
                <a:ea typeface="黑体" panose="02010609060101010101" pitchFamily="49" charset="-122"/>
              </a:rPr>
              <a:t>    </a:t>
            </a:r>
            <a:endParaRPr lang="zh-CN" altLang="en-US" sz="4000" dirty="0">
              <a:solidFill>
                <a:schemeClr val="accent1">
                  <a:lumMod val="50000"/>
                </a:schemeClr>
              </a:solidFill>
              <a:latin typeface="黑体" panose="02010609060101010101" pitchFamily="49" charset="-122"/>
              <a:ea typeface="黑体" panose="02010609060101010101" pitchFamily="49" charset="-122"/>
            </a:endParaRPr>
          </a:p>
        </p:txBody>
      </p:sp>
      <p:sp>
        <p:nvSpPr>
          <p:cNvPr id="16" name="五边形 15"/>
          <p:cNvSpPr/>
          <p:nvPr userDrawn="1"/>
        </p:nvSpPr>
        <p:spPr>
          <a:xfrm flipH="1">
            <a:off x="11211743" y="5950072"/>
            <a:ext cx="986607" cy="504056"/>
          </a:xfrm>
          <a:prstGeom prst="homePlate">
            <a:avLst/>
          </a:prstGeom>
          <a:solidFill>
            <a:schemeClr val="bg1">
              <a:lumMod val="50000"/>
            </a:schemeClr>
          </a:solidFill>
          <a:ln w="25400" cap="flat" cmpd="sng" algn="ctr">
            <a:noFill/>
            <a:prstDash val="solid"/>
          </a:ln>
          <a:effectLst>
            <a:outerShdw blurRad="50800" dist="38100" dir="5400000" algn="t" rotWithShape="0">
              <a:prstClr val="black">
                <a:alpha val="40000"/>
              </a:prstClr>
            </a:outerShdw>
          </a:effectLst>
        </p:spPr>
        <p:txBody>
          <a:bodyPr rot="0" spcFirstLastPara="0" vertOverflow="overflow" horzOverflow="overflow" vert="horz" wrap="square" lIns="91440" tIns="45720" rIns="91440" bIns="45720" numCol="1" spcCol="0" rtlCol="0" fromWordArt="0" anchor="ctr" anchorCtr="0" forceAA="0" compatLnSpc="1">
            <a:noAutofit/>
          </a:bodyPr>
          <a:lstStyle/>
          <a:p>
            <a:pPr algn="ctr"/>
            <a:fld id="{170C0C04-E408-48A9-82A4-3716296300DE}" type="slidenum">
              <a:rPr lang="zh-CN" altLang="en-US" sz="1800" smtClean="0">
                <a:solidFill>
                  <a:schemeClr val="bg1"/>
                </a:solidFill>
                <a:latin typeface="Arial Unicode MS" panose="020B0604020202020204" pitchFamily="34" charset="-122"/>
                <a:ea typeface="Arial Unicode MS" panose="020B0604020202020204" pitchFamily="34" charset="-122"/>
                <a:cs typeface="Arial Unicode MS" panose="020B0604020202020204" pitchFamily="34" charset="-122"/>
              </a:rPr>
            </a:fld>
            <a:endParaRPr lang="zh-CN" altLang="en-US" kern="0" dirty="0">
              <a:solidFill>
                <a:sysClr val="window" lastClr="FFFFFF"/>
              </a:solidFill>
              <a:latin typeface="Calibri" panose="020F0502020204030204"/>
              <a:ea typeface="宋体" panose="02010600030101010101" pitchFamily="2" charset="-122"/>
            </a:endParaRPr>
          </a:p>
        </p:txBody>
      </p:sp>
      <p:graphicFrame>
        <p:nvGraphicFramePr>
          <p:cNvPr id="2" name="表格 1"/>
          <p:cNvGraphicFramePr>
            <a:graphicFrameLocks noGrp="1"/>
          </p:cNvGraphicFramePr>
          <p:nvPr userDrawn="1"/>
        </p:nvGraphicFramePr>
        <p:xfrm>
          <a:off x="0" y="1120775"/>
          <a:ext cx="1691640" cy="4803775"/>
        </p:xfrm>
        <a:graphic>
          <a:graphicData uri="http://schemas.openxmlformats.org/drawingml/2006/table">
            <a:tbl>
              <a:tblPr>
                <a:tableStyleId>{2D5ABB26-0587-4C30-8999-92F81FD0307C}</a:tableStyleId>
              </a:tblPr>
              <a:tblGrid>
                <a:gridCol w="1691640"/>
              </a:tblGrid>
              <a:tr h="960755">
                <a:tc>
                  <a:txBody>
                    <a:bodyPr/>
                    <a:p>
                      <a:pPr algn="ctr"/>
                      <a:endParaRPr lang="zh-CN" altLang="en-US"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r>
              <a:tr h="960755">
                <a:tc>
                  <a:txBody>
                    <a:bodyPr/>
                    <a:p>
                      <a:pPr algn="l"/>
                      <a:r>
                        <a:rPr lang="en-US" altLang="zh-CN" sz="1600" b="1" dirty="0">
                          <a:solidFill>
                            <a:schemeClr val="tx1"/>
                          </a:solidFill>
                          <a:latin typeface="微软雅黑" panose="020B0503020204020204" pitchFamily="34" charset="-122"/>
                          <a:ea typeface="微软雅黑" panose="020B0503020204020204" pitchFamily="34" charset="-122"/>
                        </a:rPr>
                        <a:t>2.</a:t>
                      </a:r>
                      <a:r>
                        <a:rPr lang="zh-CN" altLang="en-US" sz="1600" b="1" dirty="0">
                          <a:solidFill>
                            <a:schemeClr val="tx1"/>
                          </a:solidFill>
                          <a:latin typeface="微软雅黑" panose="020B0503020204020204" pitchFamily="34" charset="-122"/>
                          <a:ea typeface="微软雅黑" panose="020B0503020204020204" pitchFamily="34" charset="-122"/>
                        </a:rPr>
                        <a:t>安全性</a:t>
                      </a:r>
                      <a:endParaRPr lang="zh-CN" altLang="en-US" sz="1600" b="1" dirty="0">
                        <a:solidFill>
                          <a:schemeClr val="tx1"/>
                        </a:solidFill>
                        <a:latin typeface="微软雅黑" panose="020B0503020204020204" pitchFamily="34" charset="-122"/>
                        <a:ea typeface="微软雅黑" panose="020B0503020204020204" pitchFamily="34" charset="-122"/>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r>
              <a:tr h="960755">
                <a:tc>
                  <a:txBody>
                    <a:bodyPr/>
                    <a:p>
                      <a:pPr algn="l"/>
                      <a:r>
                        <a:rPr lang="en-US" altLang="zh-CN" sz="1600" b="1" kern="1200" dirty="0">
                          <a:solidFill>
                            <a:schemeClr val="tx1"/>
                          </a:solidFill>
                          <a:latin typeface="微软雅黑" panose="020B0503020204020204" pitchFamily="34" charset="-122"/>
                          <a:ea typeface="微软雅黑" panose="020B0503020204020204" pitchFamily="34" charset="-122"/>
                          <a:cs typeface="+mn-cs"/>
                        </a:rPr>
                        <a:t>3.</a:t>
                      </a:r>
                      <a:r>
                        <a:rPr lang="zh-CN" altLang="en-US" sz="1600" b="1" kern="1200" dirty="0">
                          <a:solidFill>
                            <a:schemeClr val="tx1"/>
                          </a:solidFill>
                          <a:latin typeface="微软雅黑" panose="020B0503020204020204" pitchFamily="34" charset="-122"/>
                          <a:ea typeface="微软雅黑" panose="020B0503020204020204" pitchFamily="34" charset="-122"/>
                          <a:cs typeface="+mn-cs"/>
                        </a:rPr>
                        <a:t>有效性</a:t>
                      </a:r>
                      <a:endParaRPr lang="zh-CN" altLang="en-US" sz="1600" b="1" kern="1200" dirty="0">
                        <a:solidFill>
                          <a:schemeClr val="tx1"/>
                        </a:solidFill>
                        <a:latin typeface="微软雅黑" panose="020B0503020204020204" pitchFamily="34" charset="-122"/>
                        <a:ea typeface="微软雅黑" panose="020B0503020204020204" pitchFamily="34" charset="-122"/>
                        <a:cs typeface="+mn-cs"/>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r>
              <a:tr h="960755">
                <a:tc>
                  <a:txBody>
                    <a:bodyPr/>
                    <a:p>
                      <a:pPr algn="l"/>
                      <a:r>
                        <a:rPr lang="en-US" altLang="zh-CN" sz="1600" b="1" kern="1200" dirty="0">
                          <a:solidFill>
                            <a:schemeClr val="bg1"/>
                          </a:solidFill>
                          <a:latin typeface="微软雅黑" panose="020B0503020204020204" pitchFamily="34" charset="-122"/>
                          <a:ea typeface="微软雅黑" panose="020B0503020204020204" pitchFamily="34" charset="-122"/>
                          <a:cs typeface="+mn-cs"/>
                        </a:rPr>
                        <a:t>4.</a:t>
                      </a:r>
                      <a:r>
                        <a:rPr lang="zh-CN" altLang="en-US" sz="1600" b="1" dirty="0">
                          <a:solidFill>
                            <a:schemeClr val="bg1"/>
                          </a:solidFill>
                          <a:latin typeface="微软雅黑" panose="020B0503020204020204" pitchFamily="34" charset="-122"/>
                          <a:ea typeface="微软雅黑" panose="020B0503020204020204" pitchFamily="34" charset="-122"/>
                          <a:sym typeface="+mn-ea"/>
                        </a:rPr>
                        <a:t>创新性</a:t>
                      </a:r>
                      <a:endParaRPr lang="zh-CN" altLang="en-US" sz="1600" b="1" kern="1200" dirty="0">
                        <a:solidFill>
                          <a:schemeClr val="bg1"/>
                        </a:solidFill>
                        <a:latin typeface="微软雅黑" panose="020B0503020204020204" pitchFamily="34" charset="-122"/>
                        <a:ea typeface="微软雅黑" panose="020B0503020204020204" pitchFamily="34" charset="-122"/>
                        <a:cs typeface="+mn-cs"/>
                        <a:sym typeface="+mn-ea"/>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2E75B6"/>
                    </a:solidFill>
                  </a:tcPr>
                </a:tc>
              </a:tr>
              <a:tr h="960755">
                <a:tc>
                  <a:txBody>
                    <a:bodyPr/>
                    <a:p>
                      <a:pPr algn="l"/>
                      <a:r>
                        <a:rPr lang="en-US" altLang="zh-CN" sz="1600" b="1" kern="1200" dirty="0">
                          <a:solidFill>
                            <a:schemeClr val="tx1"/>
                          </a:solidFill>
                          <a:latin typeface="微软雅黑" panose="020B0503020204020204" pitchFamily="34" charset="-122"/>
                          <a:ea typeface="微软雅黑" panose="020B0503020204020204" pitchFamily="34" charset="-122"/>
                          <a:cs typeface="+mn-cs"/>
                        </a:rPr>
                        <a:t>5.</a:t>
                      </a:r>
                      <a:r>
                        <a:rPr lang="zh-CN" altLang="en-US" sz="1600" b="1" dirty="0">
                          <a:latin typeface="微软雅黑" panose="020B0503020204020204" pitchFamily="34" charset="-122"/>
                          <a:ea typeface="微软雅黑" panose="020B0503020204020204" pitchFamily="34" charset="-122"/>
                          <a:sym typeface="+mn-ea"/>
                        </a:rPr>
                        <a:t>公平性</a:t>
                      </a:r>
                      <a:endParaRPr lang="zh-CN" altLang="en-US" sz="1600" b="1" kern="1200" dirty="0">
                        <a:solidFill>
                          <a:schemeClr val="tx1"/>
                        </a:solidFill>
                        <a:latin typeface="微软雅黑" panose="020B0503020204020204" pitchFamily="34" charset="-122"/>
                        <a:ea typeface="微软雅黑" panose="020B0503020204020204" pitchFamily="34" charset="-122"/>
                        <a:cs typeface="+mn-cs"/>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r>
            </a:tbl>
          </a:graphicData>
        </a:graphic>
      </p:graphicFrame>
      <p:sp>
        <p:nvSpPr>
          <p:cNvPr id="3" name="矩形 2"/>
          <p:cNvSpPr/>
          <p:nvPr userDrawn="1"/>
        </p:nvSpPr>
        <p:spPr>
          <a:xfrm>
            <a:off x="635" y="1167765"/>
            <a:ext cx="1691640" cy="871855"/>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l"/>
            <a:r>
              <a:rPr lang="en-US" altLang="zh-CN" sz="1600" b="1" dirty="0">
                <a:solidFill>
                  <a:schemeClr val="tx1"/>
                </a:solidFill>
                <a:latin typeface="微软雅黑" panose="020B0503020204020204" pitchFamily="34" charset="-122"/>
                <a:ea typeface="微软雅黑" panose="020B0503020204020204" pitchFamily="34" charset="-122"/>
              </a:rPr>
              <a:t>1.</a:t>
            </a:r>
            <a:r>
              <a:rPr lang="zh-CN" altLang="en-US" sz="1600" b="1" dirty="0">
                <a:solidFill>
                  <a:schemeClr val="tx1"/>
                </a:solidFill>
                <a:latin typeface="微软雅黑" panose="020B0503020204020204" pitchFamily="34" charset="-122"/>
                <a:ea typeface="微软雅黑" panose="020B0503020204020204" pitchFamily="34" charset="-122"/>
              </a:rPr>
              <a:t>药品基本信息</a:t>
            </a:r>
            <a:endParaRPr lang="zh-CN" altLang="en-US" sz="1600" b="1" dirty="0">
              <a:solidFill>
                <a:schemeClr val="tx1"/>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1500" advTm="2000">
        <p:random/>
      </p:transition>
    </mc:Choice>
    <mc:Fallback>
      <p:transition spd="slow" advTm="2000">
        <p:random/>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5_绪论1">
    <p:spTree>
      <p:nvGrpSpPr>
        <p:cNvPr id="1" name=""/>
        <p:cNvGrpSpPr/>
        <p:nvPr/>
      </p:nvGrpSpPr>
      <p:grpSpPr>
        <a:xfrm>
          <a:off x="0" y="0"/>
          <a:ext cx="0" cy="0"/>
          <a:chOff x="0" y="0"/>
          <a:chExt cx="0" cy="0"/>
        </a:xfrm>
      </p:grpSpPr>
      <p:sp>
        <p:nvSpPr>
          <p:cNvPr id="7" name="矩形 6"/>
          <p:cNvSpPr/>
          <p:nvPr userDrawn="1"/>
        </p:nvSpPr>
        <p:spPr>
          <a:xfrm>
            <a:off x="0" y="0"/>
            <a:ext cx="1691680"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3" name="直接连接符 12"/>
          <p:cNvCxnSpPr/>
          <p:nvPr userDrawn="1"/>
        </p:nvCxnSpPr>
        <p:spPr>
          <a:xfrm>
            <a:off x="1907704" y="1120984"/>
            <a:ext cx="8312061"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4" name="文本框 13"/>
          <p:cNvSpPr txBox="1"/>
          <p:nvPr userDrawn="1"/>
        </p:nvSpPr>
        <p:spPr>
          <a:xfrm>
            <a:off x="2210764" y="361510"/>
            <a:ext cx="1210588" cy="707886"/>
          </a:xfrm>
          <a:prstGeom prst="rect">
            <a:avLst/>
          </a:prstGeom>
          <a:noFill/>
        </p:spPr>
        <p:txBody>
          <a:bodyPr wrap="none" rtlCol="0">
            <a:spAutoFit/>
          </a:bodyPr>
          <a:lstStyle/>
          <a:p>
            <a:r>
              <a:rPr lang="en-US" altLang="zh-CN" sz="4000" dirty="0">
                <a:solidFill>
                  <a:schemeClr val="accent1">
                    <a:lumMod val="50000"/>
                  </a:schemeClr>
                </a:solidFill>
                <a:latin typeface="黑体" panose="02010609060101010101" pitchFamily="49" charset="-122"/>
                <a:ea typeface="黑体" panose="02010609060101010101" pitchFamily="49" charset="-122"/>
              </a:rPr>
              <a:t>    </a:t>
            </a:r>
            <a:endParaRPr lang="zh-CN" altLang="en-US" sz="4000" dirty="0">
              <a:solidFill>
                <a:schemeClr val="accent1">
                  <a:lumMod val="50000"/>
                </a:schemeClr>
              </a:solidFill>
              <a:latin typeface="黑体" panose="02010609060101010101" pitchFamily="49" charset="-122"/>
              <a:ea typeface="黑体" panose="02010609060101010101" pitchFamily="49" charset="-122"/>
            </a:endParaRPr>
          </a:p>
        </p:txBody>
      </p:sp>
      <p:sp>
        <p:nvSpPr>
          <p:cNvPr id="16" name="五边形 15"/>
          <p:cNvSpPr/>
          <p:nvPr userDrawn="1"/>
        </p:nvSpPr>
        <p:spPr>
          <a:xfrm flipH="1">
            <a:off x="11211743" y="5950072"/>
            <a:ext cx="986607" cy="504056"/>
          </a:xfrm>
          <a:prstGeom prst="homePlate">
            <a:avLst/>
          </a:prstGeom>
          <a:solidFill>
            <a:schemeClr val="bg1">
              <a:lumMod val="50000"/>
            </a:schemeClr>
          </a:solidFill>
          <a:ln w="25400" cap="flat" cmpd="sng" algn="ctr">
            <a:noFill/>
            <a:prstDash val="solid"/>
          </a:ln>
          <a:effectLst>
            <a:outerShdw blurRad="50800" dist="38100" dir="5400000" algn="t" rotWithShape="0">
              <a:prstClr val="black">
                <a:alpha val="40000"/>
              </a:prstClr>
            </a:outerShdw>
          </a:effectLst>
        </p:spPr>
        <p:txBody>
          <a:bodyPr rot="0" spcFirstLastPara="0" vertOverflow="overflow" horzOverflow="overflow" vert="horz" wrap="square" lIns="91440" tIns="45720" rIns="91440" bIns="45720" numCol="1" spcCol="0" rtlCol="0" fromWordArt="0" anchor="ctr" anchorCtr="0" forceAA="0" compatLnSpc="1">
            <a:noAutofit/>
          </a:bodyPr>
          <a:lstStyle/>
          <a:p>
            <a:pPr algn="ctr"/>
            <a:fld id="{170C0C04-E408-48A9-82A4-3716296300DE}" type="slidenum">
              <a:rPr lang="zh-CN" altLang="en-US" sz="1800" smtClean="0">
                <a:solidFill>
                  <a:schemeClr val="bg1"/>
                </a:solidFill>
                <a:latin typeface="Arial Unicode MS" panose="020B0604020202020204" pitchFamily="34" charset="-122"/>
                <a:ea typeface="Arial Unicode MS" panose="020B0604020202020204" pitchFamily="34" charset="-122"/>
                <a:cs typeface="Arial Unicode MS" panose="020B0604020202020204" pitchFamily="34" charset="-122"/>
              </a:rPr>
            </a:fld>
            <a:endParaRPr lang="zh-CN" altLang="en-US" kern="0" dirty="0">
              <a:solidFill>
                <a:sysClr val="window" lastClr="FFFFFF"/>
              </a:solidFill>
              <a:latin typeface="Calibri" panose="020F0502020204030204"/>
              <a:ea typeface="宋体" panose="02010600030101010101" pitchFamily="2" charset="-122"/>
            </a:endParaRPr>
          </a:p>
        </p:txBody>
      </p:sp>
      <p:graphicFrame>
        <p:nvGraphicFramePr>
          <p:cNvPr id="2" name="表格 1"/>
          <p:cNvGraphicFramePr>
            <a:graphicFrameLocks noGrp="1"/>
          </p:cNvGraphicFramePr>
          <p:nvPr userDrawn="1"/>
        </p:nvGraphicFramePr>
        <p:xfrm>
          <a:off x="0" y="1120775"/>
          <a:ext cx="1691640" cy="4803775"/>
        </p:xfrm>
        <a:graphic>
          <a:graphicData uri="http://schemas.openxmlformats.org/drawingml/2006/table">
            <a:tbl>
              <a:tblPr>
                <a:tableStyleId>{2D5ABB26-0587-4C30-8999-92F81FD0307C}</a:tableStyleId>
              </a:tblPr>
              <a:tblGrid>
                <a:gridCol w="1691640"/>
              </a:tblGrid>
              <a:tr h="960755">
                <a:tc>
                  <a:txBody>
                    <a:bodyPr/>
                    <a:p>
                      <a:pPr algn="ctr"/>
                      <a:endParaRPr lang="zh-CN" altLang="en-US"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r>
              <a:tr h="960755">
                <a:tc>
                  <a:txBody>
                    <a:bodyPr/>
                    <a:p>
                      <a:pPr algn="l"/>
                      <a:r>
                        <a:rPr lang="en-US" altLang="zh-CN" sz="1600" b="1" dirty="0">
                          <a:solidFill>
                            <a:schemeClr val="tx1"/>
                          </a:solidFill>
                          <a:latin typeface="微软雅黑" panose="020B0503020204020204" pitchFamily="34" charset="-122"/>
                          <a:ea typeface="微软雅黑" panose="020B0503020204020204" pitchFamily="34" charset="-122"/>
                        </a:rPr>
                        <a:t>2.</a:t>
                      </a:r>
                      <a:r>
                        <a:rPr lang="zh-CN" altLang="en-US" sz="1600" b="1" dirty="0">
                          <a:solidFill>
                            <a:schemeClr val="tx1"/>
                          </a:solidFill>
                          <a:latin typeface="微软雅黑" panose="020B0503020204020204" pitchFamily="34" charset="-122"/>
                          <a:ea typeface="微软雅黑" panose="020B0503020204020204" pitchFamily="34" charset="-122"/>
                        </a:rPr>
                        <a:t>安全性</a:t>
                      </a:r>
                      <a:endParaRPr lang="zh-CN" altLang="en-US" sz="1600" b="1" dirty="0">
                        <a:solidFill>
                          <a:schemeClr val="tx1"/>
                        </a:solidFill>
                        <a:latin typeface="微软雅黑" panose="020B0503020204020204" pitchFamily="34" charset="-122"/>
                        <a:ea typeface="微软雅黑" panose="020B0503020204020204" pitchFamily="34" charset="-122"/>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r>
              <a:tr h="960755">
                <a:tc>
                  <a:txBody>
                    <a:bodyPr/>
                    <a:p>
                      <a:pPr algn="l"/>
                      <a:r>
                        <a:rPr lang="en-US" altLang="zh-CN" sz="1600" b="1" kern="1200" dirty="0">
                          <a:solidFill>
                            <a:schemeClr val="tx1"/>
                          </a:solidFill>
                          <a:latin typeface="微软雅黑" panose="020B0503020204020204" pitchFamily="34" charset="-122"/>
                          <a:ea typeface="微软雅黑" panose="020B0503020204020204" pitchFamily="34" charset="-122"/>
                          <a:cs typeface="+mn-cs"/>
                        </a:rPr>
                        <a:t>3.</a:t>
                      </a:r>
                      <a:r>
                        <a:rPr lang="zh-CN" altLang="en-US" sz="1600" b="1" kern="1200" dirty="0">
                          <a:solidFill>
                            <a:schemeClr val="tx1"/>
                          </a:solidFill>
                          <a:latin typeface="微软雅黑" panose="020B0503020204020204" pitchFamily="34" charset="-122"/>
                          <a:ea typeface="微软雅黑" panose="020B0503020204020204" pitchFamily="34" charset="-122"/>
                          <a:cs typeface="+mn-cs"/>
                        </a:rPr>
                        <a:t>有效性</a:t>
                      </a:r>
                      <a:endParaRPr lang="zh-CN" altLang="en-US" sz="1600" b="1" kern="1200" dirty="0">
                        <a:solidFill>
                          <a:schemeClr val="tx1"/>
                        </a:solidFill>
                        <a:latin typeface="微软雅黑" panose="020B0503020204020204" pitchFamily="34" charset="-122"/>
                        <a:ea typeface="微软雅黑" panose="020B0503020204020204" pitchFamily="34" charset="-122"/>
                        <a:cs typeface="+mn-cs"/>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r>
              <a:tr h="960755">
                <a:tc>
                  <a:txBody>
                    <a:bodyPr/>
                    <a:p>
                      <a:pPr algn="l"/>
                      <a:r>
                        <a:rPr lang="en-US" altLang="zh-CN" sz="1600" b="1" kern="1200" dirty="0">
                          <a:solidFill>
                            <a:schemeClr val="tx1"/>
                          </a:solidFill>
                          <a:latin typeface="微软雅黑" panose="020B0503020204020204" pitchFamily="34" charset="-122"/>
                          <a:ea typeface="微软雅黑" panose="020B0503020204020204" pitchFamily="34" charset="-122"/>
                          <a:cs typeface="+mn-cs"/>
                        </a:rPr>
                        <a:t>4.</a:t>
                      </a:r>
                      <a:r>
                        <a:rPr lang="zh-CN" altLang="en-US" sz="1600" b="1" dirty="0">
                          <a:latin typeface="微软雅黑" panose="020B0503020204020204" pitchFamily="34" charset="-122"/>
                          <a:ea typeface="微软雅黑" panose="020B0503020204020204" pitchFamily="34" charset="-122"/>
                          <a:sym typeface="+mn-ea"/>
                        </a:rPr>
                        <a:t>创新性</a:t>
                      </a:r>
                      <a:endParaRPr lang="zh-CN" altLang="en-US" sz="1600" b="1" kern="1200" dirty="0">
                        <a:solidFill>
                          <a:schemeClr val="tx1"/>
                        </a:solidFill>
                        <a:latin typeface="微软雅黑" panose="020B0503020204020204" pitchFamily="34" charset="-122"/>
                        <a:ea typeface="微软雅黑" panose="020B0503020204020204" pitchFamily="34" charset="-122"/>
                        <a:cs typeface="+mn-cs"/>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r>
              <a:tr h="960755">
                <a:tc>
                  <a:txBody>
                    <a:bodyPr/>
                    <a:p>
                      <a:pPr algn="l"/>
                      <a:r>
                        <a:rPr lang="en-US" altLang="zh-CN" sz="1600" b="1" kern="1200" dirty="0">
                          <a:solidFill>
                            <a:schemeClr val="bg1"/>
                          </a:solidFill>
                          <a:latin typeface="微软雅黑" panose="020B0503020204020204" pitchFamily="34" charset="-122"/>
                          <a:ea typeface="微软雅黑" panose="020B0503020204020204" pitchFamily="34" charset="-122"/>
                          <a:cs typeface="+mn-cs"/>
                        </a:rPr>
                        <a:t>5.</a:t>
                      </a:r>
                      <a:r>
                        <a:rPr lang="zh-CN" altLang="en-US" sz="1600" b="1" dirty="0">
                          <a:solidFill>
                            <a:schemeClr val="bg1"/>
                          </a:solidFill>
                          <a:latin typeface="微软雅黑" panose="020B0503020204020204" pitchFamily="34" charset="-122"/>
                          <a:ea typeface="微软雅黑" panose="020B0503020204020204" pitchFamily="34" charset="-122"/>
                          <a:sym typeface="+mn-ea"/>
                        </a:rPr>
                        <a:t>公平性</a:t>
                      </a:r>
                      <a:endParaRPr lang="zh-CN" altLang="en-US" sz="1600" b="1" kern="1200" dirty="0">
                        <a:solidFill>
                          <a:schemeClr val="bg1"/>
                        </a:solidFill>
                        <a:latin typeface="微软雅黑" panose="020B0503020204020204" pitchFamily="34" charset="-122"/>
                        <a:ea typeface="微软雅黑" panose="020B0503020204020204" pitchFamily="34" charset="-122"/>
                        <a:cs typeface="+mn-cs"/>
                        <a:sym typeface="+mn-ea"/>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2E75B6"/>
                    </a:solidFill>
                  </a:tcPr>
                </a:tc>
              </a:tr>
            </a:tbl>
          </a:graphicData>
        </a:graphic>
      </p:graphicFrame>
      <p:sp>
        <p:nvSpPr>
          <p:cNvPr id="3" name="矩形 2"/>
          <p:cNvSpPr/>
          <p:nvPr userDrawn="1"/>
        </p:nvSpPr>
        <p:spPr>
          <a:xfrm>
            <a:off x="635" y="1167765"/>
            <a:ext cx="1691640" cy="871855"/>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l"/>
            <a:r>
              <a:rPr lang="en-US" altLang="zh-CN" sz="1600" b="1" dirty="0">
                <a:solidFill>
                  <a:schemeClr val="tx1"/>
                </a:solidFill>
                <a:latin typeface="微软雅黑" panose="020B0503020204020204" pitchFamily="34" charset="-122"/>
                <a:ea typeface="微软雅黑" panose="020B0503020204020204" pitchFamily="34" charset="-122"/>
              </a:rPr>
              <a:t>1.</a:t>
            </a:r>
            <a:r>
              <a:rPr lang="zh-CN" altLang="en-US" sz="1600" b="1" dirty="0">
                <a:solidFill>
                  <a:schemeClr val="tx1"/>
                </a:solidFill>
                <a:latin typeface="微软雅黑" panose="020B0503020204020204" pitchFamily="34" charset="-122"/>
                <a:ea typeface="微软雅黑" panose="020B0503020204020204" pitchFamily="34" charset="-122"/>
              </a:rPr>
              <a:t>药品基本信息</a:t>
            </a:r>
            <a:endParaRPr lang="zh-CN" altLang="en-US" sz="1600" b="1" dirty="0">
              <a:solidFill>
                <a:schemeClr val="tx1"/>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1500" advTm="2000">
        <p:random/>
      </p:transition>
    </mc:Choice>
    <mc:Fallback>
      <p:transition spd="slow" advTm="2000">
        <p:random/>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Requires="p14">
      <p:transition spd="slow" p14:dur="1500" advTm="2000">
        <p:random/>
      </p:transition>
    </mc:Choice>
    <mc:Fallback>
      <p:transition spd="slow" advTm="2000">
        <p:random/>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cSld name="1_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1" y="1122363"/>
            <a:ext cx="9144000" cy="2387600"/>
          </a:xfrm>
        </p:spPr>
        <p:txBody>
          <a:bodyPr anchor="b"/>
          <a:lstStyle>
            <a:lvl1pPr algn="ctr">
              <a:defRPr sz="6100"/>
            </a:lvl1pPr>
          </a:lstStyle>
          <a:p>
            <a:r>
              <a:rPr lang="zh-CN" altLang="en-US"/>
              <a:t>单击此处编辑母版标题样式</a:t>
            </a:r>
            <a:endParaRPr lang="zh-CN" altLang="en-US"/>
          </a:p>
        </p:txBody>
      </p:sp>
      <p:sp>
        <p:nvSpPr>
          <p:cNvPr id="3" name="副标题 2"/>
          <p:cNvSpPr>
            <a:spLocks noGrp="1"/>
          </p:cNvSpPr>
          <p:nvPr>
            <p:ph type="subTitle" idx="1"/>
          </p:nvPr>
        </p:nvSpPr>
        <p:spPr>
          <a:xfrm>
            <a:off x="1524001" y="3602038"/>
            <a:ext cx="9144000" cy="1655762"/>
          </a:xfrm>
        </p:spPr>
        <p:txBody>
          <a:bodyPr/>
          <a:lstStyle>
            <a:lvl1pPr marL="0" indent="0" algn="ctr">
              <a:buNone/>
              <a:defRPr sz="2400"/>
            </a:lvl1pPr>
            <a:lvl2pPr marL="457200" indent="0" algn="ctr">
              <a:buNone/>
              <a:defRPr sz="21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zh-CN" altLang="en-US"/>
          </a:p>
        </p:txBody>
      </p:sp>
      <p:sp>
        <p:nvSpPr>
          <p:cNvPr id="4" name="日期占位符 3"/>
          <p:cNvSpPr>
            <a:spLocks noGrp="1"/>
          </p:cNvSpPr>
          <p:nvPr>
            <p:ph type="dt" sz="half" idx="10"/>
          </p:nvPr>
        </p:nvSpPr>
        <p:spPr/>
        <p:txBody>
          <a:bodyPr/>
          <a:lstStyle/>
          <a:p>
            <a:fld id="{735682A8-D6B6-4FDA-A495-4D437BAFBB6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ABDD927-E55F-4D12-BD2D-8ABE6C912713}"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advTm="2000">
        <p:random/>
      </p:transition>
    </mc:Choice>
    <mc:Fallback>
      <p:transition spd="slow" advTm="2000">
        <p:random/>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obj">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idx="1"/>
          </p:nvPr>
        </p:nvSpPr>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advTm="2000">
        <p:random/>
      </p:transition>
    </mc:Choice>
    <mc:Fallback>
      <p:transition spd="slow" advTm="2000">
        <p:random/>
      </p:transition>
    </mc:Fallback>
  </mc:AlternateContent>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0"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EAAB38-F5A3-43C5-844B-413AEF3C02AD}"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750DA7-01C9-499F-A740-DA0EEA530731}"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mc:AlternateContent xmlns:mc="http://schemas.openxmlformats.org/markup-compatibility/2006">
    <mc:Choice xmlns:p14="http://schemas.microsoft.com/office/powerpoint/2010/main" Requires="p14">
      <p:transition spd="slow" p14:dur="1500" advTm="2000">
        <p:random/>
      </p:transition>
    </mc:Choice>
    <mc:Fallback>
      <p:transition spd="slow" advTm="2000">
        <p:random/>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notesSlide" Target="../notesSlides/notesSlide1.xml"/><Relationship Id="rId3" Type="http://schemas.openxmlformats.org/officeDocument/2006/relationships/slideLayout" Target="../slideLayouts/slideLayout9.xml"/><Relationship Id="rId2" Type="http://schemas.microsoft.com/office/2007/relationships/hdphoto" Target="../media/image2.wdp"/><Relationship Id="rId1" Type="http://schemas.openxmlformats.org/officeDocument/2006/relationships/image" Target="../media/image1.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708180" y="1097443"/>
            <a:ext cx="5833407" cy="1015663"/>
          </a:xfrm>
          <a:prstGeom prst="rect">
            <a:avLst/>
          </a:prstGeom>
          <a:noFill/>
        </p:spPr>
        <p:txBody>
          <a:bodyPr wrap="square" rtlCol="0" anchor="ctr">
            <a:spAutoFit/>
          </a:bodyPr>
          <a:lstStyle/>
          <a:p>
            <a:r>
              <a:rPr lang="zh-CN" altLang="en-US" sz="6000" b="1" dirty="0">
                <a:solidFill>
                  <a:schemeClr val="accent1">
                    <a:lumMod val="75000"/>
                  </a:schemeClr>
                </a:solidFill>
                <a:latin typeface="微软雅黑" panose="020B0503020204020204" pitchFamily="34" charset="-122"/>
                <a:ea typeface="微软雅黑" panose="020B0503020204020204" pitchFamily="34" charset="-122"/>
              </a:rPr>
              <a:t>阿加曲班注射液</a:t>
            </a:r>
            <a:endParaRPr lang="zh-CN" altLang="en-US" sz="6000" b="1" dirty="0">
              <a:solidFill>
                <a:schemeClr val="accent1">
                  <a:lumMod val="75000"/>
                </a:schemeClr>
              </a:solidFill>
              <a:latin typeface="微软雅黑" panose="020B0503020204020204" pitchFamily="34" charset="-122"/>
              <a:ea typeface="微软雅黑" panose="020B0503020204020204" pitchFamily="34" charset="-122"/>
            </a:endParaRPr>
          </a:p>
        </p:txBody>
      </p:sp>
      <p:sp>
        <p:nvSpPr>
          <p:cNvPr id="5" name="TextBox 4"/>
          <p:cNvSpPr txBox="1"/>
          <p:nvPr/>
        </p:nvSpPr>
        <p:spPr>
          <a:xfrm>
            <a:off x="2778810" y="2475870"/>
            <a:ext cx="3011557" cy="400110"/>
          </a:xfrm>
          <a:prstGeom prst="rect">
            <a:avLst/>
          </a:prstGeom>
          <a:noFill/>
        </p:spPr>
        <p:txBody>
          <a:bodyPr wrap="square" rtlCol="0" anchor="ctr">
            <a:spAutoFit/>
          </a:bodyPr>
          <a:lstStyle/>
          <a:p>
            <a:pPr algn="dist"/>
            <a:r>
              <a:rPr lang="zh-CN" altLang="en-US" sz="2000" dirty="0">
                <a:solidFill>
                  <a:schemeClr val="accent1">
                    <a:lumMod val="50000"/>
                  </a:schemeClr>
                </a:solidFill>
                <a:latin typeface="微软雅黑" panose="020B0503020204020204" pitchFamily="34" charset="-122"/>
                <a:ea typeface="微软雅黑" panose="020B0503020204020204" pitchFamily="34" charset="-122"/>
              </a:rPr>
              <a:t>申报调整医保支付范围</a:t>
            </a:r>
            <a:endParaRPr lang="zh-CN" altLang="en-US" sz="2000" dirty="0">
              <a:solidFill>
                <a:schemeClr val="accent1">
                  <a:lumMod val="50000"/>
                </a:schemeClr>
              </a:solidFill>
              <a:latin typeface="微软雅黑" panose="020B0503020204020204" pitchFamily="34" charset="-122"/>
              <a:ea typeface="微软雅黑" panose="020B0503020204020204" pitchFamily="34" charset="-122"/>
            </a:endParaRPr>
          </a:p>
        </p:txBody>
      </p:sp>
      <p:sp>
        <p:nvSpPr>
          <p:cNvPr id="7" name="矩形 6"/>
          <p:cNvSpPr/>
          <p:nvPr/>
        </p:nvSpPr>
        <p:spPr>
          <a:xfrm>
            <a:off x="6816174" y="4036422"/>
            <a:ext cx="5375827" cy="760730"/>
          </a:xfrm>
          <a:prstGeom prst="rect">
            <a:avLst/>
          </a:prstGeom>
          <a:solidFill>
            <a:schemeClr val="accent1">
              <a:lumMod val="75000"/>
            </a:schemeClr>
          </a:solidFill>
          <a:ln>
            <a:solidFill>
              <a:srgbClr val="005AA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0" y="1149196"/>
            <a:ext cx="1663516" cy="150455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5520" tIns="37760" rIns="75520" bIns="37760" rtlCol="0" anchor="ctr"/>
          <a:lstStyle/>
          <a:p>
            <a:pPr algn="ctr"/>
            <a:endParaRPr lang="zh-CN" altLang="en-US">
              <a:latin typeface="微软雅黑" panose="020B0503020204020204" pitchFamily="34" charset="-122"/>
              <a:ea typeface="微软雅黑" panose="020B0503020204020204" pitchFamily="34" charset="-122"/>
            </a:endParaRPr>
          </a:p>
        </p:txBody>
      </p:sp>
      <p:pic>
        <p:nvPicPr>
          <p:cNvPr id="3" name="图片 2"/>
          <p:cNvPicPr>
            <a:picLocks noChangeAspect="1"/>
          </p:cNvPicPr>
          <p:nvPr/>
        </p:nvPicPr>
        <p:blipFill>
          <a:blip r:embed="rId1">
            <a:duotone>
              <a:prstClr val="black"/>
              <a:schemeClr val="bg1">
                <a:tint val="45000"/>
                <a:satMod val="400000"/>
              </a:schemeClr>
            </a:duotone>
            <a:extLst>
              <a:ext uri="{BEBA8EAE-BF5A-486C-A8C5-ECC9F3942E4B}">
                <a14:imgProps xmlns:a14="http://schemas.microsoft.com/office/drawing/2010/main">
                  <a14:imgLayer r:embed="rId2">
                    <a14:imgEffect>
                      <a14:brightnessContrast contrast="20000"/>
                    </a14:imgEffect>
                  </a14:imgLayer>
                </a14:imgProps>
              </a:ext>
              <a:ext uri="{28A0092B-C50C-407E-A947-70E740481C1C}">
                <a14:useLocalDpi xmlns:a14="http://schemas.microsoft.com/office/drawing/2010/main" val="0"/>
              </a:ext>
            </a:extLst>
          </a:blip>
          <a:stretch>
            <a:fillRect/>
          </a:stretch>
        </p:blipFill>
        <p:spPr>
          <a:xfrm>
            <a:off x="109930" y="1228483"/>
            <a:ext cx="1443655" cy="88462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14" name="文本框 13"/>
          <p:cNvSpPr txBox="1"/>
          <p:nvPr/>
        </p:nvSpPr>
        <p:spPr>
          <a:xfrm>
            <a:off x="6271591" y="4212648"/>
            <a:ext cx="6102626" cy="461665"/>
          </a:xfrm>
          <a:prstGeom prst="rect">
            <a:avLst/>
          </a:prstGeom>
          <a:noFill/>
        </p:spPr>
        <p:txBody>
          <a:bodyPr wrap="square">
            <a:spAutoFit/>
          </a:bodyPr>
          <a:lstStyle/>
          <a:p>
            <a:pPr algn="ctr" eaLnBrk="1" hangingPunct="1"/>
            <a:r>
              <a:rPr lang="zh-CN" altLang="en-US" sz="2400" b="1" dirty="0">
                <a:solidFill>
                  <a:schemeClr val="bg1"/>
                </a:solidFill>
                <a:latin typeface="微软雅黑" panose="020B0503020204020204" pitchFamily="34" charset="-122"/>
                <a:ea typeface="微软雅黑" panose="020B0503020204020204" pitchFamily="34" charset="-122"/>
              </a:rPr>
              <a:t>南京丰恺思药物研究有限公司</a:t>
            </a:r>
            <a:endParaRPr lang="zh-CN" altLang="en-US" sz="2400" b="1" dirty="0">
              <a:solidFill>
                <a:schemeClr val="bg1"/>
              </a:solidFill>
              <a:latin typeface="微软雅黑" panose="020B0503020204020204" pitchFamily="34" charset="-122"/>
              <a:ea typeface="微软雅黑" panose="020B0503020204020204" pitchFamily="34" charset="-122"/>
            </a:endParaRPr>
          </a:p>
        </p:txBody>
      </p:sp>
      <p:cxnSp>
        <p:nvCxnSpPr>
          <p:cNvPr id="13" name="直接连接符 12"/>
          <p:cNvCxnSpPr/>
          <p:nvPr/>
        </p:nvCxnSpPr>
        <p:spPr>
          <a:xfrm>
            <a:off x="1958009" y="3429000"/>
            <a:ext cx="5029200" cy="0"/>
          </a:xfrm>
          <a:prstGeom prst="line">
            <a:avLst/>
          </a:prstGeom>
          <a:ln w="19050"/>
        </p:spPr>
        <p:style>
          <a:lnRef idx="1">
            <a:schemeClr val="accent5"/>
          </a:lnRef>
          <a:fillRef idx="0">
            <a:schemeClr val="accent5"/>
          </a:fillRef>
          <a:effectRef idx="0">
            <a:schemeClr val="accent5"/>
          </a:effectRef>
          <a:fontRef idx="minor">
            <a:schemeClr val="tx1"/>
          </a:fontRef>
        </p:style>
      </p:cxnSp>
    </p:spTree>
  </p:cSld>
  <p:clrMapOvr>
    <a:masterClrMapping/>
  </p:clrMapOvr>
  <p:transition advTm="2000">
    <p:randomBar dir="ver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矩形 10"/>
          <p:cNvSpPr/>
          <p:nvPr/>
        </p:nvSpPr>
        <p:spPr>
          <a:xfrm>
            <a:off x="3822783" y="2399251"/>
            <a:ext cx="5221825" cy="1436347"/>
          </a:xfrm>
          <a:prstGeom prst="rect">
            <a:avLst/>
          </a:prstGeom>
        </p:spPr>
        <p:txBody>
          <a:bodyPr wrap="square" lIns="91432" tIns="45716" rIns="91432" bIns="45716">
            <a:spAutoFit/>
          </a:bodyPr>
          <a:lstStyle/>
          <a:p>
            <a:pPr algn="dist">
              <a:lnSpc>
                <a:spcPct val="150000"/>
              </a:lnSpc>
            </a:pPr>
            <a:r>
              <a:rPr lang="zh-CN" altLang="en-US" sz="6600" b="1" dirty="0">
                <a:solidFill>
                  <a:schemeClr val="accent1">
                    <a:lumMod val="75000"/>
                  </a:schemeClr>
                </a:solidFill>
                <a:latin typeface="微软雅黑" panose="020B0503020204020204" pitchFamily="34" charset="-122"/>
                <a:ea typeface="微软雅黑" panose="020B0503020204020204" pitchFamily="34" charset="-122"/>
              </a:rPr>
              <a:t>谢谢观看！</a:t>
            </a:r>
            <a:endParaRPr lang="zh-CN" altLang="en-US" sz="6600" b="1" dirty="0">
              <a:solidFill>
                <a:schemeClr val="accent1">
                  <a:lumMod val="75000"/>
                </a:schemeClr>
              </a:solidFill>
              <a:latin typeface="微软雅黑" panose="020B0503020204020204" pitchFamily="34" charset="-122"/>
              <a:ea typeface="微软雅黑" panose="020B0503020204020204" pitchFamily="34" charset="-122"/>
            </a:endParaRPr>
          </a:p>
        </p:txBody>
      </p:sp>
      <p:sp>
        <p:nvSpPr>
          <p:cNvPr id="5" name="矩形 4"/>
          <p:cNvSpPr/>
          <p:nvPr/>
        </p:nvSpPr>
        <p:spPr>
          <a:xfrm>
            <a:off x="1" y="1"/>
            <a:ext cx="12192000" cy="1124744"/>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zh-CN" altLang="en-US"/>
          </a:p>
        </p:txBody>
      </p:sp>
      <p:sp>
        <p:nvSpPr>
          <p:cNvPr id="16" name="矩形 15"/>
          <p:cNvSpPr/>
          <p:nvPr/>
        </p:nvSpPr>
        <p:spPr>
          <a:xfrm>
            <a:off x="1" y="5733256"/>
            <a:ext cx="12192000" cy="1124744"/>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zh-CN" altLang="en-US"/>
          </a:p>
        </p:txBody>
      </p:sp>
    </p:spTree>
  </p:cSld>
  <p:clrMapOvr>
    <a:masterClrMapping/>
  </p:clrMapOvr>
  <p:transition advTm="2000">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0-#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6"/>
                                        </p:tgtEl>
                                        <p:attrNameLst>
                                          <p:attrName>style.visibility</p:attrName>
                                        </p:attrNameLst>
                                      </p:cBhvr>
                                      <p:to>
                                        <p:strVal val="visible"/>
                                      </p:to>
                                    </p:set>
                                    <p:anim calcmode="lin" valueType="num">
                                      <p:cBhvr additive="base">
                                        <p:cTn id="11" dur="500" fill="hold"/>
                                        <p:tgtEl>
                                          <p:spTgt spid="16"/>
                                        </p:tgtEl>
                                        <p:attrNameLst>
                                          <p:attrName>ppt_x</p:attrName>
                                        </p:attrNameLst>
                                      </p:cBhvr>
                                      <p:tavLst>
                                        <p:tav tm="0">
                                          <p:val>
                                            <p:strVal val="#ppt_x"/>
                                          </p:val>
                                        </p:tav>
                                        <p:tav tm="100000">
                                          <p:val>
                                            <p:strVal val="#ppt_x"/>
                                          </p:val>
                                        </p:tav>
                                      </p:tavLst>
                                    </p:anim>
                                    <p:anim calcmode="lin" valueType="num">
                                      <p:cBhvr additive="base">
                                        <p:cTn id="12" dur="500" fill="hold"/>
                                        <p:tgtEl>
                                          <p:spTgt spid="16"/>
                                        </p:tgtEl>
                                        <p:attrNameLst>
                                          <p:attrName>ppt_y</p:attrName>
                                        </p:attrNameLst>
                                      </p:cBhvr>
                                      <p:tavLst>
                                        <p:tav tm="0">
                                          <p:val>
                                            <p:strVal val="1+#ppt_h/2"/>
                                          </p:val>
                                        </p:tav>
                                        <p:tav tm="100000">
                                          <p:val>
                                            <p:strVal val="#ppt_y"/>
                                          </p:val>
                                        </p:tav>
                                      </p:tavLst>
                                    </p:anim>
                                  </p:childTnLst>
                                </p:cTn>
                              </p:par>
                            </p:childTnLst>
                          </p:cTn>
                        </p:par>
                        <p:par>
                          <p:cTn id="13" fill="hold">
                            <p:stCondLst>
                              <p:cond delay="500"/>
                            </p:stCondLst>
                            <p:childTnLst>
                              <p:par>
                                <p:cTn id="14" presetID="10" presetClass="entr" presetSubtype="0" fill="hold" grpId="0" nodeType="after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fade">
                                      <p:cBhvr>
                                        <p:cTn id="16"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5" grpId="0" animBg="1"/>
      <p:bldP spid="1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矩形 33"/>
          <p:cNvSpPr/>
          <p:nvPr/>
        </p:nvSpPr>
        <p:spPr>
          <a:xfrm>
            <a:off x="0" y="0"/>
            <a:ext cx="3721100"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200" dirty="0">
                <a:latin typeface="Times New Roman" panose="02020603050405020304" pitchFamily="18" charset="0"/>
                <a:ea typeface="黑体" panose="02010609060101010101" pitchFamily="49" charset="-122"/>
                <a:cs typeface="Times New Roman" panose="02020603050405020304" pitchFamily="18" charset="0"/>
              </a:rPr>
              <a:t>          </a:t>
            </a:r>
            <a:endParaRPr lang="zh-CN" altLang="en-US" sz="2400" dirty="0">
              <a:latin typeface="黑体" panose="02010609060101010101" pitchFamily="49" charset="-122"/>
              <a:ea typeface="黑体" panose="02010609060101010101" pitchFamily="49" charset="-122"/>
            </a:endParaRPr>
          </a:p>
        </p:txBody>
      </p:sp>
      <p:sp>
        <p:nvSpPr>
          <p:cNvPr id="35" name="矩形 34"/>
          <p:cNvSpPr/>
          <p:nvPr/>
        </p:nvSpPr>
        <p:spPr>
          <a:xfrm>
            <a:off x="930023" y="1308116"/>
            <a:ext cx="2300630" cy="1107996"/>
          </a:xfrm>
          <a:prstGeom prst="rect">
            <a:avLst/>
          </a:prstGeom>
        </p:spPr>
        <p:txBody>
          <a:bodyPr wrap="none">
            <a:spAutoFit/>
          </a:bodyPr>
          <a:lstStyle/>
          <a:p>
            <a:pPr algn="ctr"/>
            <a:r>
              <a:rPr lang="zh-CN" altLang="en-US" sz="6600" dirty="0">
                <a:solidFill>
                  <a:schemeClr val="bg1"/>
                </a:solidFill>
                <a:latin typeface="黑体" panose="02010609060101010101" pitchFamily="49" charset="-122"/>
                <a:ea typeface="黑体" panose="02010609060101010101" pitchFamily="49" charset="-122"/>
              </a:rPr>
              <a:t>目 录</a:t>
            </a:r>
            <a:endParaRPr lang="zh-CN" altLang="en-US" sz="6600" dirty="0">
              <a:solidFill>
                <a:schemeClr val="bg1"/>
              </a:solidFill>
              <a:latin typeface="黑体" panose="02010609060101010101" pitchFamily="49" charset="-122"/>
              <a:ea typeface="黑体" panose="02010609060101010101" pitchFamily="49" charset="-122"/>
            </a:endParaRPr>
          </a:p>
        </p:txBody>
      </p:sp>
      <p:sp>
        <p:nvSpPr>
          <p:cNvPr id="36" name="矩形 35"/>
          <p:cNvSpPr/>
          <p:nvPr/>
        </p:nvSpPr>
        <p:spPr>
          <a:xfrm>
            <a:off x="1257837" y="2593371"/>
            <a:ext cx="1645002" cy="584775"/>
          </a:xfrm>
          <a:prstGeom prst="rect">
            <a:avLst/>
          </a:prstGeom>
        </p:spPr>
        <p:txBody>
          <a:bodyPr wrap="none">
            <a:spAutoFit/>
          </a:bodyPr>
          <a:lstStyle/>
          <a:p>
            <a:pPr algn="ctr"/>
            <a:r>
              <a:rPr lang="en-US" altLang="zh-CN" sz="3200" dirty="0">
                <a:solidFill>
                  <a:schemeClr val="bg1"/>
                </a:solidFill>
                <a:latin typeface="Times New Roman" panose="02020603050405020304" pitchFamily="18" charset="0"/>
                <a:ea typeface="黑体" panose="02010609060101010101" pitchFamily="49" charset="-122"/>
                <a:cs typeface="Times New Roman" panose="02020603050405020304" pitchFamily="18" charset="0"/>
              </a:rPr>
              <a:t>Contents</a:t>
            </a:r>
            <a:endParaRPr lang="en-US" altLang="zh-CN" sz="3200" dirty="0">
              <a:solidFill>
                <a:schemeClr val="bg1"/>
              </a:solidFill>
              <a:latin typeface="Times New Roman" panose="02020603050405020304" pitchFamily="18" charset="0"/>
              <a:ea typeface="黑体" panose="02010609060101010101" pitchFamily="49" charset="-122"/>
              <a:cs typeface="Times New Roman" panose="02020603050405020304" pitchFamily="18" charset="0"/>
            </a:endParaRPr>
          </a:p>
        </p:txBody>
      </p:sp>
      <p:grpSp>
        <p:nvGrpSpPr>
          <p:cNvPr id="20" name="组合 19"/>
          <p:cNvGrpSpPr/>
          <p:nvPr/>
        </p:nvGrpSpPr>
        <p:grpSpPr>
          <a:xfrm>
            <a:off x="4488490" y="2235003"/>
            <a:ext cx="6052954" cy="1448117"/>
            <a:chOff x="4488490" y="2235003"/>
            <a:chExt cx="6052954" cy="1448117"/>
          </a:xfrm>
        </p:grpSpPr>
        <p:sp>
          <p:nvSpPr>
            <p:cNvPr id="5" name="圆角矩形 4"/>
            <p:cNvSpPr/>
            <p:nvPr/>
          </p:nvSpPr>
          <p:spPr>
            <a:xfrm>
              <a:off x="5612036" y="2263579"/>
              <a:ext cx="506412" cy="504825"/>
            </a:xfrm>
            <a:prstGeom prst="roundRect">
              <a:avLst/>
            </a:prstGeom>
            <a:solidFill>
              <a:schemeClr val="accent1">
                <a:lumMod val="7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3200" b="1" dirty="0">
                  <a:latin typeface="+mj-lt"/>
                  <a:ea typeface="Arial Unicode MS" panose="020B0604020202020204" pitchFamily="34" charset="-122"/>
                  <a:cs typeface="Arial Unicode MS" panose="020B0604020202020204" pitchFamily="34" charset="-122"/>
                </a:rPr>
                <a:t>1</a:t>
              </a:r>
              <a:endParaRPr lang="zh-CN" altLang="en-US" sz="3200" b="1" dirty="0">
                <a:latin typeface="+mj-lt"/>
                <a:ea typeface="Arial Unicode MS" panose="020B0604020202020204" pitchFamily="34" charset="-122"/>
                <a:cs typeface="Arial Unicode MS" panose="020B0604020202020204" pitchFamily="34" charset="-122"/>
              </a:endParaRPr>
            </a:p>
          </p:txBody>
        </p:sp>
        <p:sp>
          <p:nvSpPr>
            <p:cNvPr id="6" name="矩形 5"/>
            <p:cNvSpPr/>
            <p:nvPr/>
          </p:nvSpPr>
          <p:spPr>
            <a:xfrm>
              <a:off x="6420708" y="2316323"/>
              <a:ext cx="2017662" cy="400110"/>
            </a:xfrm>
            <a:prstGeom prst="rect">
              <a:avLst/>
            </a:prstGeom>
          </p:spPr>
          <p:txBody>
            <a:bodyPr wrap="square">
              <a:spAutoFit/>
            </a:bodyPr>
            <a:lstStyle/>
            <a:p>
              <a:pPr>
                <a:spcAft>
                  <a:spcPts val="0"/>
                </a:spcAft>
                <a:defRPr/>
              </a:pPr>
              <a:r>
                <a:rPr lang="zh-CN" altLang="en-US" sz="2000" b="1" kern="100" dirty="0">
                  <a:latin typeface="微软雅黑" panose="020B0503020204020204" pitchFamily="34" charset="-122"/>
                  <a:ea typeface="微软雅黑" panose="020B0503020204020204" pitchFamily="34" charset="-122"/>
                  <a:cs typeface="Times New Roman" panose="02020603050405020304" pitchFamily="18" charset="0"/>
                </a:rPr>
                <a:t>药物基本信息</a:t>
              </a:r>
              <a:endParaRPr lang="zh-CN" altLang="zh-CN" sz="2000" b="1" kern="100" dirty="0">
                <a:latin typeface="微软雅黑" panose="020B0503020204020204" pitchFamily="34" charset="-122"/>
                <a:ea typeface="微软雅黑" panose="020B0503020204020204" pitchFamily="34" charset="-122"/>
                <a:cs typeface="Times New Roman" panose="02020603050405020304" pitchFamily="18" charset="0"/>
              </a:endParaRPr>
            </a:p>
          </p:txBody>
        </p:sp>
        <p:grpSp>
          <p:nvGrpSpPr>
            <p:cNvPr id="15" name="组合 14"/>
            <p:cNvGrpSpPr/>
            <p:nvPr/>
          </p:nvGrpSpPr>
          <p:grpSpPr>
            <a:xfrm>
              <a:off x="4488490" y="2235003"/>
              <a:ext cx="497964" cy="497964"/>
              <a:chOff x="6535243" y="2524701"/>
              <a:chExt cx="717051" cy="717051"/>
            </a:xfrm>
          </p:grpSpPr>
          <p:sp>
            <p:nvSpPr>
              <p:cNvPr id="16" name="泪滴形 15"/>
              <p:cNvSpPr/>
              <p:nvPr/>
            </p:nvSpPr>
            <p:spPr>
              <a:xfrm rot="8247616">
                <a:off x="6535243" y="2524701"/>
                <a:ext cx="717051" cy="717051"/>
              </a:xfrm>
              <a:prstGeom prst="teardrop">
                <a:avLst/>
              </a:prstGeom>
              <a:solidFill>
                <a:srgbClr val="0062AC"/>
              </a:solidFill>
              <a:ln>
                <a:solidFill>
                  <a:srgbClr val="0062A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p>
            </p:txBody>
          </p:sp>
          <p:sp>
            <p:nvSpPr>
              <p:cNvPr id="17" name="椭圆 16"/>
              <p:cNvSpPr/>
              <p:nvPr/>
            </p:nvSpPr>
            <p:spPr>
              <a:xfrm>
                <a:off x="6604000" y="2588424"/>
                <a:ext cx="574014" cy="574014"/>
              </a:xfrm>
              <a:prstGeom prst="ellipse">
                <a:avLst/>
              </a:prstGeom>
              <a:solidFill>
                <a:schemeClr val="bg1"/>
              </a:solidFill>
              <a:ln>
                <a:solidFill>
                  <a:srgbClr val="0062AC"/>
                </a:solidFill>
              </a:ln>
              <a:effectLst>
                <a:innerShdw blurRad="635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p>
            </p:txBody>
          </p:sp>
        </p:grpSp>
        <p:sp>
          <p:nvSpPr>
            <p:cNvPr id="11" name="圆角矩形 10"/>
            <p:cNvSpPr/>
            <p:nvPr/>
          </p:nvSpPr>
          <p:spPr>
            <a:xfrm>
              <a:off x="8782410" y="3178295"/>
              <a:ext cx="506412" cy="504825"/>
            </a:xfrm>
            <a:prstGeom prst="roundRect">
              <a:avLst/>
            </a:prstGeom>
            <a:solidFill>
              <a:schemeClr val="accent1">
                <a:lumMod val="7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3200" b="1" dirty="0">
                  <a:latin typeface="+mj-lt"/>
                  <a:ea typeface="Arial Unicode MS" panose="020B0604020202020204" pitchFamily="34" charset="-122"/>
                  <a:cs typeface="Arial Unicode MS" panose="020B0604020202020204" pitchFamily="34" charset="-122"/>
                </a:rPr>
                <a:t>4</a:t>
              </a:r>
              <a:endParaRPr lang="zh-CN" altLang="en-US" sz="3200" b="1" dirty="0">
                <a:latin typeface="+mj-lt"/>
                <a:ea typeface="Arial Unicode MS" panose="020B0604020202020204" pitchFamily="34" charset="-122"/>
                <a:cs typeface="Arial Unicode MS" panose="020B0604020202020204" pitchFamily="34" charset="-122"/>
              </a:endParaRPr>
            </a:p>
          </p:txBody>
        </p:sp>
        <p:sp>
          <p:nvSpPr>
            <p:cNvPr id="12" name="矩形 11"/>
            <p:cNvSpPr/>
            <p:nvPr/>
          </p:nvSpPr>
          <p:spPr>
            <a:xfrm>
              <a:off x="9587336" y="3260966"/>
              <a:ext cx="954108" cy="400110"/>
            </a:xfrm>
            <a:prstGeom prst="rect">
              <a:avLst/>
            </a:prstGeom>
          </p:spPr>
          <p:txBody>
            <a:bodyPr wrap="none">
              <a:spAutoFit/>
            </a:bodyPr>
            <a:lstStyle/>
            <a:p>
              <a:pPr algn="ctr">
                <a:spcAft>
                  <a:spcPts val="0"/>
                </a:spcAft>
                <a:defRPr/>
              </a:pPr>
              <a:r>
                <a:rPr lang="zh-CN" altLang="en-US" sz="2000" b="1" kern="100" dirty="0">
                  <a:latin typeface="微软雅黑" panose="020B0503020204020204" pitchFamily="34" charset="-122"/>
                  <a:ea typeface="微软雅黑" panose="020B0503020204020204" pitchFamily="34" charset="-122"/>
                  <a:cs typeface="Times New Roman" panose="02020603050405020304" pitchFamily="18" charset="0"/>
                </a:rPr>
                <a:t>创新性</a:t>
              </a:r>
              <a:endParaRPr lang="zh-CN" altLang="zh-CN" sz="2000" b="1" kern="100" dirty="0">
                <a:latin typeface="微软雅黑" panose="020B0503020204020204" pitchFamily="34" charset="-122"/>
                <a:ea typeface="微软雅黑" panose="020B0503020204020204" pitchFamily="34" charset="-122"/>
                <a:cs typeface="Times New Roman" panose="02020603050405020304" pitchFamily="18" charset="0"/>
              </a:endParaRPr>
            </a:p>
          </p:txBody>
        </p:sp>
      </p:grpSp>
      <p:grpSp>
        <p:nvGrpSpPr>
          <p:cNvPr id="4" name="组合 3"/>
          <p:cNvGrpSpPr/>
          <p:nvPr/>
        </p:nvGrpSpPr>
        <p:grpSpPr>
          <a:xfrm>
            <a:off x="5611855" y="2278982"/>
            <a:ext cx="4943105" cy="2167322"/>
            <a:chOff x="5611855" y="2035931"/>
            <a:chExt cx="4943105" cy="2167322"/>
          </a:xfrm>
        </p:grpSpPr>
        <p:sp>
          <p:nvSpPr>
            <p:cNvPr id="7" name="圆角矩形 6"/>
            <p:cNvSpPr/>
            <p:nvPr/>
          </p:nvSpPr>
          <p:spPr>
            <a:xfrm>
              <a:off x="8766081" y="2035931"/>
              <a:ext cx="506412" cy="504825"/>
            </a:xfrm>
            <a:prstGeom prst="roundRect">
              <a:avLst/>
            </a:prstGeom>
            <a:solidFill>
              <a:schemeClr val="accent1">
                <a:lumMod val="7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3200" b="1" dirty="0">
                  <a:latin typeface="+mj-lt"/>
                  <a:ea typeface="Arial Unicode MS" panose="020B0604020202020204" pitchFamily="34" charset="-122"/>
                  <a:cs typeface="Arial Unicode MS" panose="020B0604020202020204" pitchFamily="34" charset="-122"/>
                </a:rPr>
                <a:t>2</a:t>
              </a:r>
              <a:endParaRPr lang="zh-CN" altLang="en-US" sz="3200" b="1" dirty="0">
                <a:latin typeface="+mj-lt"/>
                <a:ea typeface="Arial Unicode MS" panose="020B0604020202020204" pitchFamily="34" charset="-122"/>
                <a:cs typeface="Arial Unicode MS" panose="020B0604020202020204" pitchFamily="34" charset="-122"/>
              </a:endParaRPr>
            </a:p>
          </p:txBody>
        </p:sp>
        <p:sp>
          <p:nvSpPr>
            <p:cNvPr id="8" name="矩形 7"/>
            <p:cNvSpPr/>
            <p:nvPr/>
          </p:nvSpPr>
          <p:spPr>
            <a:xfrm>
              <a:off x="9600852" y="2088874"/>
              <a:ext cx="954108" cy="400110"/>
            </a:xfrm>
            <a:prstGeom prst="rect">
              <a:avLst/>
            </a:prstGeom>
          </p:spPr>
          <p:txBody>
            <a:bodyPr wrap="none">
              <a:spAutoFit/>
            </a:bodyPr>
            <a:lstStyle/>
            <a:p>
              <a:pPr algn="ctr">
                <a:spcAft>
                  <a:spcPts val="0"/>
                </a:spcAft>
                <a:defRPr/>
              </a:pPr>
              <a:r>
                <a:rPr lang="zh-CN" altLang="en-US" sz="2000" b="1" kern="100" dirty="0">
                  <a:latin typeface="微软雅黑" panose="020B0503020204020204" pitchFamily="34" charset="-122"/>
                  <a:ea typeface="微软雅黑" panose="020B0503020204020204" pitchFamily="34" charset="-122"/>
                  <a:cs typeface="Times New Roman" panose="02020603050405020304" pitchFamily="18" charset="0"/>
                </a:rPr>
                <a:t>安全性</a:t>
              </a:r>
              <a:endParaRPr lang="zh-CN" altLang="zh-CN" sz="2000" b="1" kern="100" dirty="0">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13" name="圆角矩形 12"/>
            <p:cNvSpPr/>
            <p:nvPr/>
          </p:nvSpPr>
          <p:spPr>
            <a:xfrm>
              <a:off x="5611855" y="3698428"/>
              <a:ext cx="506412" cy="504825"/>
            </a:xfrm>
            <a:prstGeom prst="roundRect">
              <a:avLst/>
            </a:prstGeom>
            <a:solidFill>
              <a:schemeClr val="accent1">
                <a:lumMod val="7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3200" b="1" dirty="0">
                  <a:latin typeface="+mj-lt"/>
                  <a:ea typeface="Arial Unicode MS" panose="020B0604020202020204" pitchFamily="34" charset="-122"/>
                  <a:cs typeface="Arial Unicode MS" panose="020B0604020202020204" pitchFamily="34" charset="-122"/>
                </a:rPr>
                <a:t>5</a:t>
              </a:r>
              <a:endParaRPr lang="zh-CN" altLang="en-US" sz="3200" b="1" dirty="0">
                <a:latin typeface="+mj-lt"/>
                <a:ea typeface="Arial Unicode MS" panose="020B0604020202020204" pitchFamily="34" charset="-122"/>
                <a:cs typeface="Arial Unicode MS" panose="020B0604020202020204" pitchFamily="34" charset="-122"/>
              </a:endParaRPr>
            </a:p>
          </p:txBody>
        </p:sp>
        <p:sp>
          <p:nvSpPr>
            <p:cNvPr id="14" name="矩形 13"/>
            <p:cNvSpPr/>
            <p:nvPr/>
          </p:nvSpPr>
          <p:spPr>
            <a:xfrm>
              <a:off x="6419591" y="3804274"/>
              <a:ext cx="944880" cy="398780"/>
            </a:xfrm>
            <a:prstGeom prst="rect">
              <a:avLst/>
            </a:prstGeom>
          </p:spPr>
          <p:txBody>
            <a:bodyPr wrap="none">
              <a:spAutoFit/>
            </a:bodyPr>
            <a:lstStyle/>
            <a:p>
              <a:pPr algn="ctr">
                <a:spcAft>
                  <a:spcPts val="0"/>
                </a:spcAft>
                <a:defRPr/>
              </a:pPr>
              <a:r>
                <a:rPr lang="zh-CN" altLang="en-US" sz="2000" b="1" kern="100" dirty="0">
                  <a:latin typeface="微软雅黑" panose="020B0503020204020204" pitchFamily="34" charset="-122"/>
                  <a:ea typeface="微软雅黑" panose="020B0503020204020204" pitchFamily="34" charset="-122"/>
                  <a:cs typeface="Times New Roman" panose="02020603050405020304" pitchFamily="18" charset="0"/>
                  <a:sym typeface="+mn-ea"/>
                </a:rPr>
                <a:t>公平性</a:t>
              </a:r>
              <a:endParaRPr lang="zh-CN" altLang="zh-CN" sz="2000" b="1" kern="100" dirty="0">
                <a:latin typeface="微软雅黑" panose="020B0503020204020204" pitchFamily="34" charset="-122"/>
                <a:ea typeface="微软雅黑" panose="020B0503020204020204" pitchFamily="34" charset="-122"/>
                <a:cs typeface="Times New Roman" panose="02020603050405020304" pitchFamily="18" charset="0"/>
              </a:endParaRPr>
            </a:p>
          </p:txBody>
        </p:sp>
      </p:grpSp>
      <p:grpSp>
        <p:nvGrpSpPr>
          <p:cNvPr id="3" name="组合 2"/>
          <p:cNvGrpSpPr/>
          <p:nvPr/>
        </p:nvGrpSpPr>
        <p:grpSpPr>
          <a:xfrm>
            <a:off x="5612036" y="3155699"/>
            <a:ext cx="1720433" cy="504825"/>
            <a:chOff x="5612036" y="3771704"/>
            <a:chExt cx="1720433" cy="504825"/>
          </a:xfrm>
        </p:grpSpPr>
        <p:sp>
          <p:nvSpPr>
            <p:cNvPr id="9" name="圆角矩形 8"/>
            <p:cNvSpPr/>
            <p:nvPr/>
          </p:nvSpPr>
          <p:spPr>
            <a:xfrm>
              <a:off x="5612036" y="3771704"/>
              <a:ext cx="506412" cy="504825"/>
            </a:xfrm>
            <a:prstGeom prst="roundRect">
              <a:avLst/>
            </a:prstGeom>
            <a:solidFill>
              <a:schemeClr val="accent1">
                <a:lumMod val="7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3200" b="1" dirty="0">
                  <a:latin typeface="+mj-lt"/>
                  <a:ea typeface="Arial Unicode MS" panose="020B0604020202020204" pitchFamily="34" charset="-122"/>
                  <a:cs typeface="Arial Unicode MS" panose="020B0604020202020204" pitchFamily="34" charset="-122"/>
                </a:rPr>
                <a:t>3</a:t>
              </a:r>
              <a:endParaRPr lang="zh-CN" altLang="en-US" sz="3200" b="1" dirty="0">
                <a:latin typeface="+mj-lt"/>
                <a:ea typeface="Arial Unicode MS" panose="020B0604020202020204" pitchFamily="34" charset="-122"/>
                <a:cs typeface="Arial Unicode MS" panose="020B0604020202020204" pitchFamily="34" charset="-122"/>
              </a:endParaRPr>
            </a:p>
          </p:txBody>
        </p:sp>
        <p:sp>
          <p:nvSpPr>
            <p:cNvPr id="10" name="矩形 9"/>
            <p:cNvSpPr/>
            <p:nvPr/>
          </p:nvSpPr>
          <p:spPr>
            <a:xfrm>
              <a:off x="6378361" y="3839450"/>
              <a:ext cx="954108" cy="400110"/>
            </a:xfrm>
            <a:prstGeom prst="rect">
              <a:avLst/>
            </a:prstGeom>
          </p:spPr>
          <p:txBody>
            <a:bodyPr wrap="none">
              <a:spAutoFit/>
            </a:bodyPr>
            <a:lstStyle/>
            <a:p>
              <a:pPr algn="ctr">
                <a:spcAft>
                  <a:spcPts val="0"/>
                </a:spcAft>
                <a:defRPr/>
              </a:pPr>
              <a:r>
                <a:rPr lang="zh-CN" altLang="en-US" sz="2000" b="1" kern="100" dirty="0">
                  <a:latin typeface="微软雅黑" panose="020B0503020204020204" pitchFamily="34" charset="-122"/>
                  <a:ea typeface="微软雅黑" panose="020B0503020204020204" pitchFamily="34" charset="-122"/>
                  <a:cs typeface="Times New Roman" panose="02020603050405020304" pitchFamily="18" charset="0"/>
                </a:rPr>
                <a:t>有效性</a:t>
              </a:r>
              <a:endParaRPr lang="zh-CN" altLang="zh-CN" sz="2000" b="1" kern="100" dirty="0">
                <a:latin typeface="微软雅黑" panose="020B0503020204020204" pitchFamily="34" charset="-122"/>
                <a:ea typeface="微软雅黑" panose="020B0503020204020204" pitchFamily="34" charset="-122"/>
                <a:cs typeface="Times New Roman" panose="02020603050405020304" pitchFamily="18" charset="0"/>
              </a:endParaRPr>
            </a:p>
          </p:txBody>
        </p:sp>
      </p:grpSp>
    </p:spTree>
  </p:cSld>
  <p:clrMapOvr>
    <a:masterClrMapping/>
  </p:clrMapOvr>
  <p:transition advTm="2000">
    <p:randomBar dir="ver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矩形 29"/>
          <p:cNvSpPr>
            <a:spLocks noChangeArrowheads="1"/>
          </p:cNvSpPr>
          <p:nvPr/>
        </p:nvSpPr>
        <p:spPr bwMode="auto">
          <a:xfrm>
            <a:off x="2947314" y="1266893"/>
            <a:ext cx="8460430" cy="60496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nSpc>
                <a:spcPct val="200000"/>
              </a:lnSpc>
            </a:pPr>
            <a:r>
              <a:rPr lang="zh-CN" altLang="en-US"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微软雅黑" panose="020B0503020204020204" pitchFamily="34" charset="-122"/>
              </a:rPr>
              <a:t>通用名称：</a:t>
            </a:r>
            <a:r>
              <a:rPr lang="zh-CN" altLang="en-US" dirty="0">
                <a:solidFill>
                  <a:srgbClr val="2E75B6"/>
                </a:solidFill>
                <a:latin typeface="微软雅黑" panose="020B0503020204020204" pitchFamily="34" charset="-122"/>
                <a:ea typeface="微软雅黑" panose="020B0503020204020204" pitchFamily="34" charset="-122"/>
                <a:cs typeface="微软雅黑" panose="020B0503020204020204" pitchFamily="34" charset="-122"/>
                <a:sym typeface="+mn-ea"/>
              </a:rPr>
              <a:t>阿加曲班注射液</a:t>
            </a:r>
            <a:endParaRPr lang="zh-CN" altLang="en-US" dirty="0">
              <a:solidFill>
                <a:srgbClr val="2E75B6"/>
              </a:solidFill>
              <a:latin typeface="微软雅黑" panose="020B0503020204020204" pitchFamily="34" charset="-122"/>
              <a:ea typeface="微软雅黑" panose="020B0503020204020204" pitchFamily="34" charset="-122"/>
              <a:cs typeface="微软雅黑" panose="020B0503020204020204" pitchFamily="34" charset="-122"/>
              <a:sym typeface="+mn-ea"/>
            </a:endParaRPr>
          </a:p>
          <a:p>
            <a:pPr>
              <a:lnSpc>
                <a:spcPct val="200000"/>
              </a:lnSpc>
            </a:pPr>
            <a:r>
              <a:rPr lang="zh-CN" altLang="en-US"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注册规格：</a:t>
            </a:r>
            <a:r>
              <a:rPr lang="zh-CN" altLang="en-US" dirty="0">
                <a:solidFill>
                  <a:srgbClr val="2E75B6"/>
                </a:solidFill>
                <a:latin typeface="微软雅黑" panose="020B0503020204020204" pitchFamily="34" charset="-122"/>
                <a:ea typeface="微软雅黑" panose="020B0503020204020204" pitchFamily="34" charset="-122"/>
                <a:sym typeface="+mn-ea"/>
              </a:rPr>
              <a:t>2ml:10mg</a:t>
            </a:r>
            <a:endParaRPr lang="zh-CN" altLang="en-US" dirty="0">
              <a:solidFill>
                <a:srgbClr val="2E75B6"/>
              </a:solidFill>
              <a:latin typeface="微软雅黑" panose="020B0503020204020204" pitchFamily="34" charset="-122"/>
              <a:ea typeface="微软雅黑" panose="020B0503020204020204" pitchFamily="34" charset="-122"/>
              <a:sym typeface="+mn-ea"/>
            </a:endParaRPr>
          </a:p>
          <a:p>
            <a:pPr>
              <a:lnSpc>
                <a:spcPct val="200000"/>
              </a:lnSpc>
            </a:pPr>
            <a:r>
              <a:rPr lang="zh-CN" altLang="en-US"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sym typeface="+mn-ea"/>
              </a:rPr>
              <a:t>中国大陆首上市时间：</a:t>
            </a:r>
            <a:r>
              <a:rPr lang="en-US" altLang="zh-CN" dirty="0">
                <a:solidFill>
                  <a:srgbClr val="2E75B6"/>
                </a:solidFill>
                <a:latin typeface="微软雅黑" panose="020B0503020204020204" pitchFamily="34" charset="-122"/>
                <a:ea typeface="微软雅黑" panose="020B0503020204020204" pitchFamily="34" charset="-122"/>
                <a:sym typeface="+mn-ea"/>
              </a:rPr>
              <a:t>2002</a:t>
            </a:r>
            <a:r>
              <a:rPr lang="zh-CN" altLang="en-US" dirty="0">
                <a:solidFill>
                  <a:srgbClr val="2E75B6"/>
                </a:solidFill>
                <a:latin typeface="微软雅黑" panose="020B0503020204020204" pitchFamily="34" charset="-122"/>
                <a:ea typeface="微软雅黑" panose="020B0503020204020204" pitchFamily="34" charset="-122"/>
                <a:sym typeface="+mn-ea"/>
              </a:rPr>
              <a:t>年</a:t>
            </a:r>
            <a:endParaRPr lang="en-US" altLang="zh-CN" dirty="0">
              <a:solidFill>
                <a:srgbClr val="2E75B6"/>
              </a:solidFill>
              <a:latin typeface="微软雅黑" panose="020B0503020204020204" pitchFamily="34" charset="-122"/>
              <a:ea typeface="微软雅黑" panose="020B0503020204020204" pitchFamily="34" charset="-122"/>
              <a:sym typeface="+mn-ea"/>
            </a:endParaRPr>
          </a:p>
          <a:p>
            <a:pPr>
              <a:lnSpc>
                <a:spcPct val="200000"/>
              </a:lnSpc>
            </a:pPr>
            <a:r>
              <a:rPr lang="zh-CN" altLang="en-US"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sym typeface="+mn-ea"/>
              </a:rPr>
              <a:t>目前大陆地区同通用名药品的上市情况：</a:t>
            </a:r>
            <a:r>
              <a:rPr lang="zh-CN" altLang="en-US" dirty="0">
                <a:solidFill>
                  <a:srgbClr val="2E75B6"/>
                </a:solidFill>
                <a:latin typeface="微软雅黑" panose="020B0503020204020204" pitchFamily="34" charset="-122"/>
                <a:ea typeface="微软雅黑" panose="020B0503020204020204" pitchFamily="34" charset="-122"/>
                <a:sym typeface="+mn-ea"/>
              </a:rPr>
              <a:t>进口</a:t>
            </a:r>
            <a:r>
              <a:rPr lang="en-US" altLang="zh-CN" dirty="0">
                <a:solidFill>
                  <a:srgbClr val="2E75B6"/>
                </a:solidFill>
                <a:latin typeface="微软雅黑" panose="020B0503020204020204" pitchFamily="34" charset="-122"/>
                <a:ea typeface="微软雅黑" panose="020B0503020204020204" pitchFamily="34" charset="-122"/>
                <a:sym typeface="+mn-ea"/>
              </a:rPr>
              <a:t>1</a:t>
            </a:r>
            <a:r>
              <a:rPr lang="zh-CN" altLang="en-US" dirty="0">
                <a:solidFill>
                  <a:srgbClr val="2E75B6"/>
                </a:solidFill>
                <a:latin typeface="微软雅黑" panose="020B0503020204020204" pitchFamily="34" charset="-122"/>
                <a:ea typeface="微软雅黑" panose="020B0503020204020204" pitchFamily="34" charset="-122"/>
                <a:sym typeface="+mn-ea"/>
              </a:rPr>
              <a:t>家、国产</a:t>
            </a:r>
            <a:r>
              <a:rPr lang="en-US" altLang="zh-CN" dirty="0">
                <a:solidFill>
                  <a:srgbClr val="2E75B6"/>
                </a:solidFill>
                <a:latin typeface="微软雅黑" panose="020B0503020204020204" pitchFamily="34" charset="-122"/>
                <a:ea typeface="微软雅黑" panose="020B0503020204020204" pitchFamily="34" charset="-122"/>
                <a:sym typeface="+mn-ea"/>
              </a:rPr>
              <a:t>9</a:t>
            </a:r>
            <a:r>
              <a:rPr lang="zh-CN" altLang="en-US" dirty="0">
                <a:solidFill>
                  <a:srgbClr val="2E75B6"/>
                </a:solidFill>
                <a:latin typeface="微软雅黑" panose="020B0503020204020204" pitchFamily="34" charset="-122"/>
                <a:ea typeface="微软雅黑" panose="020B0503020204020204" pitchFamily="34" charset="-122"/>
                <a:sym typeface="+mn-ea"/>
              </a:rPr>
              <a:t>家（过评</a:t>
            </a:r>
            <a:r>
              <a:rPr lang="en-US" altLang="zh-CN" dirty="0">
                <a:solidFill>
                  <a:srgbClr val="2E75B6"/>
                </a:solidFill>
                <a:latin typeface="微软雅黑" panose="020B0503020204020204" pitchFamily="34" charset="-122"/>
                <a:ea typeface="微软雅黑" panose="020B0503020204020204" pitchFamily="34" charset="-122"/>
                <a:sym typeface="+mn-ea"/>
              </a:rPr>
              <a:t>3</a:t>
            </a:r>
            <a:r>
              <a:rPr lang="zh-CN" altLang="en-US" dirty="0">
                <a:solidFill>
                  <a:srgbClr val="2E75B6"/>
                </a:solidFill>
                <a:latin typeface="微软雅黑" panose="020B0503020204020204" pitchFamily="34" charset="-122"/>
                <a:ea typeface="微软雅黑" panose="020B0503020204020204" pitchFamily="34" charset="-122"/>
                <a:sym typeface="+mn-ea"/>
              </a:rPr>
              <a:t>家）</a:t>
            </a:r>
            <a:endParaRPr lang="zh-CN" altLang="en-US" dirty="0">
              <a:solidFill>
                <a:srgbClr val="2E75B6"/>
              </a:solidFill>
              <a:latin typeface="微软雅黑" panose="020B0503020204020204" pitchFamily="34" charset="-122"/>
              <a:ea typeface="微软雅黑" panose="020B0503020204020204" pitchFamily="34" charset="-122"/>
              <a:sym typeface="+mn-ea"/>
            </a:endParaRPr>
          </a:p>
          <a:p>
            <a:pPr>
              <a:lnSpc>
                <a:spcPct val="200000"/>
              </a:lnSpc>
            </a:pPr>
            <a:r>
              <a:rPr lang="zh-CN" altLang="en-US"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sym typeface="+mn-ea"/>
              </a:rPr>
              <a:t>全球首个上市国家及上市时间：</a:t>
            </a:r>
            <a:r>
              <a:rPr lang="en-US" altLang="zh-CN" dirty="0">
                <a:solidFill>
                  <a:srgbClr val="2E75B6"/>
                </a:solidFill>
                <a:latin typeface="微软雅黑" panose="020B0503020204020204" pitchFamily="34" charset="-122"/>
                <a:ea typeface="微软雅黑" panose="020B0503020204020204" pitchFamily="34" charset="-122"/>
                <a:sym typeface="+mn-ea"/>
              </a:rPr>
              <a:t>1990</a:t>
            </a:r>
            <a:r>
              <a:rPr lang="zh-CN" altLang="en-US" dirty="0">
                <a:solidFill>
                  <a:srgbClr val="2E75B6"/>
                </a:solidFill>
                <a:latin typeface="微软雅黑" panose="020B0503020204020204" pitchFamily="34" charset="-122"/>
                <a:ea typeface="微软雅黑" panose="020B0503020204020204" pitchFamily="34" charset="-122"/>
                <a:sym typeface="+mn-ea"/>
              </a:rPr>
              <a:t>年，日本</a:t>
            </a:r>
            <a:br>
              <a:rPr lang="zh-CN" altLang="en-US" dirty="0">
                <a:solidFill>
                  <a:srgbClr val="2E75B6"/>
                </a:solidFill>
                <a:latin typeface="微软雅黑" panose="020B0503020204020204" pitchFamily="34" charset="-122"/>
                <a:ea typeface="微软雅黑" panose="020B0503020204020204" pitchFamily="34" charset="-122"/>
                <a:sym typeface="+mn-ea"/>
              </a:rPr>
            </a:br>
            <a:r>
              <a:rPr lang="zh-CN" altLang="en-US"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sym typeface="+mn-ea"/>
              </a:rPr>
              <a:t>是否为</a:t>
            </a:r>
            <a:r>
              <a:rPr lang="en-US" altLang="zh-CN"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sym typeface="+mn-ea"/>
              </a:rPr>
              <a:t>OTC</a:t>
            </a:r>
            <a:r>
              <a:rPr lang="zh-CN" altLang="en-US"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sym typeface="+mn-ea"/>
              </a:rPr>
              <a:t>药品：</a:t>
            </a:r>
            <a:r>
              <a:rPr lang="zh-CN" altLang="en-US" dirty="0">
                <a:solidFill>
                  <a:srgbClr val="2E75B6"/>
                </a:solidFill>
                <a:latin typeface="微软雅黑" panose="020B0503020204020204" pitchFamily="34" charset="-122"/>
                <a:ea typeface="微软雅黑" panose="020B0503020204020204" pitchFamily="34" charset="-122"/>
                <a:sym typeface="+mn-ea"/>
              </a:rPr>
              <a:t>否</a:t>
            </a:r>
            <a:endParaRPr lang="zh-CN" altLang="en-US" dirty="0">
              <a:solidFill>
                <a:srgbClr val="2E75B6"/>
              </a:solidFill>
              <a:latin typeface="微软雅黑" panose="020B0503020204020204" pitchFamily="34" charset="-122"/>
              <a:ea typeface="微软雅黑" panose="020B0503020204020204" pitchFamily="34" charset="-122"/>
              <a:sym typeface="+mn-ea"/>
            </a:endParaRPr>
          </a:p>
          <a:p>
            <a:pPr>
              <a:lnSpc>
                <a:spcPct val="200000"/>
              </a:lnSpc>
            </a:pPr>
            <a:r>
              <a:rPr lang="zh-CN" altLang="en-US"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sym typeface="+mn-ea"/>
              </a:rPr>
              <a:t>参照药品建议：</a:t>
            </a:r>
            <a:r>
              <a:rPr lang="zh-CN" altLang="en-US" dirty="0">
                <a:solidFill>
                  <a:srgbClr val="2E75B6"/>
                </a:solidFill>
                <a:highlight>
                  <a:srgbClr val="FFFF00"/>
                </a:highlight>
                <a:latin typeface="微软雅黑" panose="020B0503020204020204" pitchFamily="34" charset="-122"/>
                <a:ea typeface="微软雅黑" panose="020B0503020204020204" pitchFamily="34" charset="-122"/>
                <a:sym typeface="+mn-ea"/>
              </a:rPr>
              <a:t>医保支付范围与说明书适应症一致</a:t>
            </a:r>
            <a:endParaRPr lang="en-US" altLang="zh-CN" dirty="0">
              <a:solidFill>
                <a:srgbClr val="2E75B6"/>
              </a:solidFill>
              <a:highlight>
                <a:srgbClr val="FFFF00"/>
              </a:highlight>
              <a:latin typeface="微软雅黑" panose="020B0503020204020204" pitchFamily="34" charset="-122"/>
              <a:ea typeface="微软雅黑" panose="020B0503020204020204" pitchFamily="34" charset="-122"/>
              <a:sym typeface="+mn-ea"/>
            </a:endParaRPr>
          </a:p>
          <a:p>
            <a:pPr>
              <a:lnSpc>
                <a:spcPct val="150000"/>
              </a:lnSpc>
            </a:pPr>
            <a:r>
              <a:rPr lang="zh-CN" altLang="en-US"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sym typeface="+mn-ea"/>
              </a:rPr>
              <a:t>用法用量：</a:t>
            </a:r>
            <a:r>
              <a:rPr lang="en-US" altLang="zh-CN" dirty="0">
                <a:solidFill>
                  <a:srgbClr val="2E75B6"/>
                </a:solidFill>
                <a:latin typeface="微软雅黑" panose="020B0503020204020204" pitchFamily="34" charset="-122"/>
                <a:ea typeface="微软雅黑" panose="020B0503020204020204" pitchFamily="34" charset="-122"/>
              </a:rPr>
              <a:t>1.</a:t>
            </a:r>
            <a:r>
              <a:rPr lang="zh-CN" altLang="en-US" dirty="0">
                <a:solidFill>
                  <a:srgbClr val="2E75B6"/>
                </a:solidFill>
                <a:latin typeface="微软雅黑" panose="020B0503020204020204" pitchFamily="34" charset="-122"/>
                <a:ea typeface="微软雅黑" panose="020B0503020204020204" pitchFamily="34" charset="-122"/>
              </a:rPr>
              <a:t> 发病</a:t>
            </a:r>
            <a:r>
              <a:rPr lang="en-US" altLang="zh-CN" dirty="0">
                <a:solidFill>
                  <a:srgbClr val="2E75B6"/>
                </a:solidFill>
                <a:latin typeface="微软雅黑" panose="020B0503020204020204" pitchFamily="34" charset="-122"/>
                <a:ea typeface="微软雅黑" panose="020B0503020204020204" pitchFamily="34" charset="-122"/>
              </a:rPr>
              <a:t>48h</a:t>
            </a:r>
            <a:r>
              <a:rPr lang="zh-CN" altLang="en-US" dirty="0">
                <a:solidFill>
                  <a:srgbClr val="2E75B6"/>
                </a:solidFill>
                <a:latin typeface="微软雅黑" panose="020B0503020204020204" pitchFamily="34" charset="-122"/>
                <a:ea typeface="微软雅黑" panose="020B0503020204020204" pitchFamily="34" charset="-122"/>
              </a:rPr>
              <a:t>内的缺血性脑梗死急性期病人：开始</a:t>
            </a:r>
            <a:r>
              <a:rPr lang="en-US" altLang="zh-CN" dirty="0">
                <a:solidFill>
                  <a:srgbClr val="2E75B6"/>
                </a:solidFill>
                <a:latin typeface="微软雅黑" panose="020B0503020204020204" pitchFamily="34" charset="-122"/>
                <a:ea typeface="微软雅黑" panose="020B0503020204020204" pitchFamily="34" charset="-122"/>
              </a:rPr>
              <a:t>2</a:t>
            </a:r>
            <a:r>
              <a:rPr lang="zh-CN" altLang="en-US" dirty="0">
                <a:solidFill>
                  <a:srgbClr val="2E75B6"/>
                </a:solidFill>
                <a:latin typeface="微软雅黑" panose="020B0503020204020204" pitchFamily="34" charset="-122"/>
                <a:ea typeface="微软雅黑" panose="020B0503020204020204" pitchFamily="34" charset="-122"/>
              </a:rPr>
              <a:t>日</a:t>
            </a:r>
            <a:r>
              <a:rPr lang="en-US" altLang="zh-CN" dirty="0">
                <a:solidFill>
                  <a:srgbClr val="2E75B6"/>
                </a:solidFill>
                <a:latin typeface="微软雅黑" panose="020B0503020204020204" pitchFamily="34" charset="-122"/>
                <a:ea typeface="微软雅黑" panose="020B0503020204020204" pitchFamily="34" charset="-122"/>
              </a:rPr>
              <a:t>6</a:t>
            </a:r>
            <a:r>
              <a:rPr lang="zh-CN" altLang="en-US" dirty="0">
                <a:solidFill>
                  <a:srgbClr val="2E75B6"/>
                </a:solidFill>
                <a:latin typeface="微软雅黑" panose="020B0503020204020204" pitchFamily="34" charset="-122"/>
                <a:ea typeface="微软雅黑" panose="020B0503020204020204" pitchFamily="34" charset="-122"/>
              </a:rPr>
              <a:t>支</a:t>
            </a:r>
            <a:r>
              <a:rPr lang="en-US" altLang="zh-CN" dirty="0">
                <a:solidFill>
                  <a:srgbClr val="2E75B6"/>
                </a:solidFill>
                <a:latin typeface="微软雅黑" panose="020B0503020204020204" pitchFamily="34" charset="-122"/>
                <a:ea typeface="微软雅黑" panose="020B0503020204020204" pitchFamily="34" charset="-122"/>
              </a:rPr>
              <a:t>/</a:t>
            </a:r>
            <a:r>
              <a:rPr lang="zh-CN" altLang="en-US" dirty="0">
                <a:solidFill>
                  <a:srgbClr val="2E75B6"/>
                </a:solidFill>
                <a:latin typeface="微软雅黑" panose="020B0503020204020204" pitchFamily="34" charset="-122"/>
                <a:ea typeface="微软雅黑" panose="020B0503020204020204" pitchFamily="34" charset="-122"/>
              </a:rPr>
              <a:t>天，</a:t>
            </a:r>
            <a:r>
              <a:rPr lang="en-US" altLang="zh-CN" dirty="0">
                <a:solidFill>
                  <a:srgbClr val="2E75B6"/>
                </a:solidFill>
                <a:latin typeface="微软雅黑" panose="020B0503020204020204" pitchFamily="34" charset="-122"/>
                <a:ea typeface="微软雅黑" panose="020B0503020204020204" pitchFamily="34" charset="-122"/>
              </a:rPr>
              <a:t>24h</a:t>
            </a:r>
            <a:r>
              <a:rPr lang="zh-CN" altLang="en-US" dirty="0">
                <a:solidFill>
                  <a:srgbClr val="2E75B6"/>
                </a:solidFill>
                <a:latin typeface="微软雅黑" panose="020B0503020204020204" pitchFamily="34" charset="-122"/>
                <a:ea typeface="微软雅黑" panose="020B0503020204020204" pitchFamily="34" charset="-122"/>
              </a:rPr>
              <a:t>持续滴注；其后</a:t>
            </a:r>
            <a:r>
              <a:rPr lang="en-US" altLang="zh-CN" dirty="0">
                <a:solidFill>
                  <a:srgbClr val="2E75B6"/>
                </a:solidFill>
                <a:latin typeface="微软雅黑" panose="020B0503020204020204" pitchFamily="34" charset="-122"/>
                <a:ea typeface="微软雅黑" panose="020B0503020204020204" pitchFamily="34" charset="-122"/>
              </a:rPr>
              <a:t>5</a:t>
            </a:r>
            <a:r>
              <a:rPr lang="zh-CN" altLang="en-US" dirty="0">
                <a:solidFill>
                  <a:srgbClr val="2E75B6"/>
                </a:solidFill>
                <a:latin typeface="微软雅黑" panose="020B0503020204020204" pitchFamily="34" charset="-122"/>
                <a:ea typeface="微软雅黑" panose="020B0503020204020204" pitchFamily="34" charset="-122"/>
              </a:rPr>
              <a:t>日</a:t>
            </a:r>
            <a:r>
              <a:rPr lang="en-US" altLang="zh-CN" dirty="0">
                <a:solidFill>
                  <a:srgbClr val="2E75B6"/>
                </a:solidFill>
                <a:latin typeface="微软雅黑" panose="020B0503020204020204" pitchFamily="34" charset="-122"/>
                <a:ea typeface="微软雅黑" panose="020B0503020204020204" pitchFamily="34" charset="-122"/>
              </a:rPr>
              <a:t>2</a:t>
            </a:r>
            <a:r>
              <a:rPr lang="zh-CN" altLang="en-US" dirty="0">
                <a:solidFill>
                  <a:srgbClr val="2E75B6"/>
                </a:solidFill>
                <a:latin typeface="微软雅黑" panose="020B0503020204020204" pitchFamily="34" charset="-122"/>
                <a:ea typeface="微软雅黑" panose="020B0503020204020204" pitchFamily="34" charset="-122"/>
              </a:rPr>
              <a:t>支</a:t>
            </a:r>
            <a:r>
              <a:rPr lang="en-US" altLang="zh-CN" dirty="0">
                <a:solidFill>
                  <a:srgbClr val="2E75B6"/>
                </a:solidFill>
                <a:latin typeface="微软雅黑" panose="020B0503020204020204" pitchFamily="34" charset="-122"/>
                <a:ea typeface="微软雅黑" panose="020B0503020204020204" pitchFamily="34" charset="-122"/>
              </a:rPr>
              <a:t>/</a:t>
            </a:r>
            <a:r>
              <a:rPr lang="zh-CN" altLang="en-US" dirty="0">
                <a:solidFill>
                  <a:srgbClr val="2E75B6"/>
                </a:solidFill>
                <a:latin typeface="微软雅黑" panose="020B0503020204020204" pitchFamily="34" charset="-122"/>
                <a:ea typeface="微软雅黑" panose="020B0503020204020204" pitchFamily="34" charset="-122"/>
              </a:rPr>
              <a:t>天，早晚各一次；</a:t>
            </a:r>
            <a:endParaRPr lang="en-US" altLang="zh-CN" dirty="0">
              <a:solidFill>
                <a:srgbClr val="2E75B6"/>
              </a:solidFill>
              <a:latin typeface="微软雅黑" panose="020B0503020204020204" pitchFamily="34" charset="-122"/>
              <a:ea typeface="微软雅黑" panose="020B0503020204020204" pitchFamily="34" charset="-122"/>
            </a:endParaRPr>
          </a:p>
          <a:p>
            <a:pPr marL="1151890">
              <a:lnSpc>
                <a:spcPct val="150000"/>
              </a:lnSpc>
            </a:pPr>
            <a:r>
              <a:rPr lang="en-US" altLang="zh-CN" dirty="0">
                <a:solidFill>
                  <a:srgbClr val="2E75B6"/>
                </a:solidFill>
                <a:latin typeface="微软雅黑" panose="020B0503020204020204" pitchFamily="34" charset="-122"/>
                <a:ea typeface="微软雅黑" panose="020B0503020204020204" pitchFamily="34" charset="-122"/>
              </a:rPr>
              <a:t>2. </a:t>
            </a:r>
            <a:r>
              <a:rPr lang="zh-CN" altLang="en-US" dirty="0">
                <a:solidFill>
                  <a:srgbClr val="2E75B6"/>
                </a:solidFill>
                <a:latin typeface="微软雅黑" panose="020B0503020204020204" pitchFamily="34" charset="-122"/>
                <a:ea typeface="微软雅黑" panose="020B0503020204020204" pitchFamily="34" charset="-122"/>
              </a:rPr>
              <a:t>慢性动脉闭塞成人用量：</a:t>
            </a:r>
            <a:r>
              <a:rPr lang="en-US" altLang="zh-CN" dirty="0">
                <a:solidFill>
                  <a:srgbClr val="2E75B6"/>
                </a:solidFill>
                <a:latin typeface="微软雅黑" panose="020B0503020204020204" pitchFamily="34" charset="-122"/>
                <a:ea typeface="微软雅黑" panose="020B0503020204020204" pitchFamily="34" charset="-122"/>
              </a:rPr>
              <a:t>1</a:t>
            </a:r>
            <a:r>
              <a:rPr lang="zh-CN" altLang="en-US" dirty="0">
                <a:solidFill>
                  <a:srgbClr val="2E75B6"/>
                </a:solidFill>
                <a:latin typeface="微软雅黑" panose="020B0503020204020204" pitchFamily="34" charset="-122"/>
                <a:ea typeface="微软雅黑" panose="020B0503020204020204" pitchFamily="34" charset="-122"/>
              </a:rPr>
              <a:t>支</a:t>
            </a:r>
            <a:r>
              <a:rPr lang="en-US" altLang="zh-CN" dirty="0">
                <a:solidFill>
                  <a:srgbClr val="2E75B6"/>
                </a:solidFill>
                <a:latin typeface="微软雅黑" panose="020B0503020204020204" pitchFamily="34" charset="-122"/>
                <a:ea typeface="微软雅黑" panose="020B0503020204020204" pitchFamily="34" charset="-122"/>
              </a:rPr>
              <a:t>/</a:t>
            </a:r>
            <a:r>
              <a:rPr lang="zh-CN" altLang="en-US" dirty="0">
                <a:solidFill>
                  <a:srgbClr val="2E75B6"/>
                </a:solidFill>
                <a:latin typeface="微软雅黑" panose="020B0503020204020204" pitchFamily="34" charset="-122"/>
                <a:ea typeface="微软雅黑" panose="020B0503020204020204" pitchFamily="34" charset="-122"/>
              </a:rPr>
              <a:t>次，</a:t>
            </a:r>
            <a:r>
              <a:rPr lang="en-US" altLang="zh-CN" dirty="0">
                <a:solidFill>
                  <a:srgbClr val="2E75B6"/>
                </a:solidFill>
                <a:latin typeface="微软雅黑" panose="020B0503020204020204" pitchFamily="34" charset="-122"/>
                <a:ea typeface="微软雅黑" panose="020B0503020204020204" pitchFamily="34" charset="-122"/>
              </a:rPr>
              <a:t>1</a:t>
            </a:r>
            <a:r>
              <a:rPr lang="zh-CN" altLang="en-US" dirty="0">
                <a:solidFill>
                  <a:srgbClr val="2E75B6"/>
                </a:solidFill>
                <a:latin typeface="微软雅黑" panose="020B0503020204020204" pitchFamily="34" charset="-122"/>
                <a:ea typeface="微软雅黑" panose="020B0503020204020204" pitchFamily="34" charset="-122"/>
              </a:rPr>
              <a:t>日</a:t>
            </a:r>
            <a:r>
              <a:rPr lang="en-US" altLang="zh-CN" dirty="0">
                <a:solidFill>
                  <a:srgbClr val="2E75B6"/>
                </a:solidFill>
                <a:latin typeface="微软雅黑" panose="020B0503020204020204" pitchFamily="34" charset="-122"/>
                <a:ea typeface="微软雅黑" panose="020B0503020204020204" pitchFamily="34" charset="-122"/>
              </a:rPr>
              <a:t>2</a:t>
            </a:r>
            <a:r>
              <a:rPr lang="zh-CN" altLang="en-US" dirty="0">
                <a:solidFill>
                  <a:srgbClr val="2E75B6"/>
                </a:solidFill>
                <a:latin typeface="微软雅黑" panose="020B0503020204020204" pitchFamily="34" charset="-122"/>
                <a:ea typeface="微软雅黑" panose="020B0503020204020204" pitchFamily="34" charset="-122"/>
              </a:rPr>
              <a:t>次。</a:t>
            </a:r>
            <a:endParaRPr lang="zh-CN" altLang="en-US" dirty="0">
              <a:solidFill>
                <a:srgbClr val="2E75B6"/>
              </a:solidFill>
              <a:latin typeface="微软雅黑" panose="020B0503020204020204" pitchFamily="34" charset="-122"/>
              <a:ea typeface="微软雅黑" panose="020B0503020204020204" pitchFamily="34" charset="-122"/>
            </a:endParaRPr>
          </a:p>
          <a:p>
            <a:pPr>
              <a:lnSpc>
                <a:spcPct val="200000"/>
              </a:lnSpc>
            </a:pPr>
            <a:endParaRPr lang="zh-CN" altLang="en-US" dirty="0">
              <a:solidFill>
                <a:srgbClr val="2E75B6"/>
              </a:solidFill>
              <a:highlight>
                <a:srgbClr val="FFFF00"/>
              </a:highlight>
              <a:latin typeface="微软雅黑" panose="020B0503020204020204" pitchFamily="34" charset="-122"/>
              <a:ea typeface="微软雅黑" panose="020B0503020204020204" pitchFamily="34" charset="-122"/>
              <a:sym typeface="+mn-ea"/>
            </a:endParaRPr>
          </a:p>
          <a:p>
            <a:pPr>
              <a:lnSpc>
                <a:spcPct val="130000"/>
              </a:lnSpc>
            </a:pPr>
            <a:endParaRPr lang="en-US" altLang="zh-CN" sz="1400" dirty="0">
              <a:solidFill>
                <a:sysClr val="windowText" lastClr="000000"/>
              </a:solidFill>
              <a:latin typeface="微软雅黑" panose="020B0503020204020204" pitchFamily="34" charset="-122"/>
              <a:ea typeface="微软雅黑" panose="020B0503020204020204" pitchFamily="34" charset="-122"/>
            </a:endParaRPr>
          </a:p>
        </p:txBody>
      </p:sp>
      <p:sp>
        <p:nvSpPr>
          <p:cNvPr id="2" name="文本框 1"/>
          <p:cNvSpPr txBox="1"/>
          <p:nvPr/>
        </p:nvSpPr>
        <p:spPr>
          <a:xfrm>
            <a:off x="1888434" y="529096"/>
            <a:ext cx="2685351" cy="461665"/>
          </a:xfrm>
          <a:prstGeom prst="rect">
            <a:avLst/>
          </a:prstGeom>
          <a:noFill/>
        </p:spPr>
        <p:txBody>
          <a:bodyPr wrap="none" rtlCol="0">
            <a:spAutoFit/>
          </a:bodyPr>
          <a:lstStyle/>
          <a:p>
            <a:r>
              <a:rPr lang="en-US" altLang="zh-CN" sz="2400" b="1" dirty="0">
                <a:solidFill>
                  <a:srgbClr val="2E75B6"/>
                </a:solidFill>
                <a:latin typeface="微软雅黑" panose="020B0503020204020204" pitchFamily="34" charset="-122"/>
                <a:ea typeface="微软雅黑" panose="020B0503020204020204" pitchFamily="34" charset="-122"/>
              </a:rPr>
              <a:t>1.</a:t>
            </a:r>
            <a:r>
              <a:rPr lang="zh-CN" altLang="en-US" sz="2400" b="1" dirty="0">
                <a:solidFill>
                  <a:srgbClr val="2E75B6"/>
                </a:solidFill>
                <a:latin typeface="微软雅黑" panose="020B0503020204020204" pitchFamily="34" charset="-122"/>
                <a:ea typeface="微软雅黑" panose="020B0503020204020204" pitchFamily="34" charset="-122"/>
              </a:rPr>
              <a:t> 药品的基本信息</a:t>
            </a:r>
            <a:endParaRPr lang="zh-CN" altLang="en-US" b="1" dirty="0">
              <a:solidFill>
                <a:srgbClr val="2E75B6"/>
              </a:solidFill>
              <a:latin typeface="微软雅黑" panose="020B0503020204020204" pitchFamily="34" charset="-122"/>
              <a:ea typeface="微软雅黑" panose="020B0503020204020204" pitchFamily="34" charset="-122"/>
            </a:endParaRPr>
          </a:p>
        </p:txBody>
      </p:sp>
    </p:spTree>
  </p:cSld>
  <p:clrMapOvr>
    <a:masterClrMapping/>
  </p:clrMapOvr>
  <p:transition advTm="2000">
    <p:randomBar dir="ver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1888434" y="529096"/>
            <a:ext cx="2685351" cy="461665"/>
          </a:xfrm>
          <a:prstGeom prst="rect">
            <a:avLst/>
          </a:prstGeom>
          <a:noFill/>
        </p:spPr>
        <p:txBody>
          <a:bodyPr wrap="none" rtlCol="0">
            <a:spAutoFit/>
          </a:bodyPr>
          <a:lstStyle/>
          <a:p>
            <a:r>
              <a:rPr lang="en-US" altLang="zh-CN" sz="2400" b="1" dirty="0">
                <a:solidFill>
                  <a:srgbClr val="2E75B6"/>
                </a:solidFill>
                <a:latin typeface="微软雅黑" panose="020B0503020204020204" pitchFamily="34" charset="-122"/>
                <a:ea typeface="微软雅黑" panose="020B0503020204020204" pitchFamily="34" charset="-122"/>
              </a:rPr>
              <a:t>1.</a:t>
            </a:r>
            <a:r>
              <a:rPr lang="zh-CN" altLang="en-US" sz="2400" b="1" dirty="0">
                <a:solidFill>
                  <a:srgbClr val="2E75B6"/>
                </a:solidFill>
                <a:latin typeface="微软雅黑" panose="020B0503020204020204" pitchFamily="34" charset="-122"/>
                <a:ea typeface="微软雅黑" panose="020B0503020204020204" pitchFamily="34" charset="-122"/>
              </a:rPr>
              <a:t> 药品的基本信息</a:t>
            </a:r>
            <a:endParaRPr lang="zh-CN" altLang="en-US" b="1" dirty="0">
              <a:solidFill>
                <a:srgbClr val="2E75B6"/>
              </a:solidFill>
              <a:latin typeface="微软雅黑" panose="020B0503020204020204" pitchFamily="34" charset="-122"/>
              <a:ea typeface="微软雅黑" panose="020B0503020204020204" pitchFamily="34" charset="-122"/>
            </a:endParaRPr>
          </a:p>
        </p:txBody>
      </p:sp>
      <p:sp>
        <p:nvSpPr>
          <p:cNvPr id="3" name="文本框 2"/>
          <p:cNvSpPr txBox="1"/>
          <p:nvPr/>
        </p:nvSpPr>
        <p:spPr>
          <a:xfrm>
            <a:off x="2544417" y="1143003"/>
            <a:ext cx="1556836" cy="400110"/>
          </a:xfrm>
          <a:prstGeom prst="rect">
            <a:avLst/>
          </a:prstGeom>
          <a:noFill/>
        </p:spPr>
        <p:txBody>
          <a:bodyPr wrap="none" rtlCol="0">
            <a:spAutoFit/>
          </a:bodyPr>
          <a:lstStyle/>
          <a:p>
            <a:pPr marL="342900" indent="-342900">
              <a:buFont typeface="Wingdings" panose="05000000000000000000" pitchFamily="2" charset="2"/>
              <a:buChar char="Ø"/>
            </a:pPr>
            <a:r>
              <a:rPr lang="zh-CN" altLang="en-US" sz="2000" dirty="0">
                <a:solidFill>
                  <a:srgbClr val="2E75B6"/>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适应症：</a:t>
            </a:r>
            <a:endParaRPr lang="zh-CN" altLang="en-US" sz="2000" dirty="0">
              <a:solidFill>
                <a:srgbClr val="2E75B6"/>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
        <p:nvSpPr>
          <p:cNvPr id="5" name="文本框 4"/>
          <p:cNvSpPr txBox="1"/>
          <p:nvPr/>
        </p:nvSpPr>
        <p:spPr>
          <a:xfrm>
            <a:off x="2884831" y="1614968"/>
            <a:ext cx="8535230" cy="1530291"/>
          </a:xfrm>
          <a:prstGeom prst="rect">
            <a:avLst/>
          </a:prstGeom>
          <a:noFill/>
        </p:spPr>
        <p:txBody>
          <a:bodyPr wrap="square">
            <a:spAutoFit/>
          </a:bodyPr>
          <a:lstStyle/>
          <a:p>
            <a:pPr>
              <a:lnSpc>
                <a:spcPct val="150000"/>
              </a:lnSpc>
            </a:pPr>
            <a:r>
              <a:rPr lang="en-US" altLang="zh-CN" sz="1600" b="0" i="0" dirty="0">
                <a:solidFill>
                  <a:srgbClr val="333333"/>
                </a:solidFill>
                <a:effectLst/>
                <a:latin typeface="微软雅黑" panose="020B0503020204020204" pitchFamily="34" charset="-122"/>
                <a:ea typeface="微软雅黑" panose="020B0503020204020204" pitchFamily="34" charset="-122"/>
              </a:rPr>
              <a:t>1. </a:t>
            </a:r>
            <a:r>
              <a:rPr lang="zh-CN" altLang="en-US" sz="1600" b="0" i="0" dirty="0">
                <a:solidFill>
                  <a:srgbClr val="333333"/>
                </a:solidFill>
                <a:effectLst/>
                <a:latin typeface="微软雅黑" panose="020B0503020204020204" pitchFamily="34" charset="-122"/>
                <a:ea typeface="微软雅黑" panose="020B0503020204020204" pitchFamily="34" charset="-122"/>
              </a:rPr>
              <a:t>用于发病</a:t>
            </a:r>
            <a:r>
              <a:rPr lang="en-US" altLang="zh-CN" sz="1600" b="0" i="0" dirty="0">
                <a:solidFill>
                  <a:srgbClr val="333333"/>
                </a:solidFill>
                <a:effectLst/>
                <a:latin typeface="微软雅黑" panose="020B0503020204020204" pitchFamily="34" charset="-122"/>
                <a:ea typeface="微软雅黑" panose="020B0503020204020204" pitchFamily="34" charset="-122"/>
              </a:rPr>
              <a:t>48h</a:t>
            </a:r>
            <a:r>
              <a:rPr lang="zh-CN" altLang="en-US" sz="1600" b="0" i="0" dirty="0">
                <a:solidFill>
                  <a:srgbClr val="333333"/>
                </a:solidFill>
                <a:effectLst/>
                <a:latin typeface="微软雅黑" panose="020B0503020204020204" pitchFamily="34" charset="-122"/>
                <a:ea typeface="微软雅黑" panose="020B0503020204020204" pitchFamily="34" charset="-122"/>
              </a:rPr>
              <a:t>内的缺血性脑梗死急性期病人的神经症状（运动麻痹），日常活动（步行、起立、坐位保持、饮食）的改善；</a:t>
            </a:r>
            <a:endParaRPr lang="en-US" altLang="zh-CN" sz="1600" b="0" i="0" dirty="0">
              <a:solidFill>
                <a:srgbClr val="333333"/>
              </a:solidFill>
              <a:effectLst/>
              <a:latin typeface="微软雅黑" panose="020B0503020204020204" pitchFamily="34" charset="-122"/>
              <a:ea typeface="微软雅黑" panose="020B0503020204020204" pitchFamily="34" charset="-122"/>
            </a:endParaRPr>
          </a:p>
          <a:p>
            <a:pPr>
              <a:lnSpc>
                <a:spcPct val="150000"/>
              </a:lnSpc>
            </a:pPr>
            <a:r>
              <a:rPr lang="en-US" altLang="zh-CN" sz="1600" b="0" i="0" dirty="0">
                <a:solidFill>
                  <a:srgbClr val="333333"/>
                </a:solidFill>
                <a:effectLst/>
                <a:latin typeface="微软雅黑" panose="020B0503020204020204" pitchFamily="34" charset="-122"/>
                <a:ea typeface="微软雅黑" panose="020B0503020204020204" pitchFamily="34" charset="-122"/>
              </a:rPr>
              <a:t>2. </a:t>
            </a:r>
            <a:r>
              <a:rPr lang="zh-CN" altLang="en-US" sz="1600" b="0" i="0" dirty="0">
                <a:solidFill>
                  <a:srgbClr val="333333"/>
                </a:solidFill>
                <a:effectLst/>
                <a:latin typeface="微软雅黑" panose="020B0503020204020204" pitchFamily="34" charset="-122"/>
                <a:ea typeface="微软雅黑" panose="020B0503020204020204" pitchFamily="34" charset="-122"/>
              </a:rPr>
              <a:t>用于对慢性动脉闭塞症（血栓闭塞性脉管炎、闭塞性动脉硬化症）患者的四肢溃疡、静息痛及冷感等的改善。</a:t>
            </a:r>
            <a:endParaRPr lang="zh-CN" altLang="en-US" sz="1600" dirty="0"/>
          </a:p>
        </p:txBody>
      </p:sp>
      <p:sp>
        <p:nvSpPr>
          <p:cNvPr id="6" name="文本框 5"/>
          <p:cNvSpPr txBox="1"/>
          <p:nvPr/>
        </p:nvSpPr>
        <p:spPr>
          <a:xfrm>
            <a:off x="2544417" y="3573193"/>
            <a:ext cx="2326278" cy="400110"/>
          </a:xfrm>
          <a:prstGeom prst="rect">
            <a:avLst/>
          </a:prstGeom>
          <a:noFill/>
        </p:spPr>
        <p:txBody>
          <a:bodyPr wrap="none" rtlCol="0">
            <a:spAutoFit/>
          </a:bodyPr>
          <a:lstStyle/>
          <a:p>
            <a:pPr marL="342900" indent="-342900">
              <a:buFont typeface="Wingdings" panose="05000000000000000000" pitchFamily="2" charset="2"/>
              <a:buChar char="Ø"/>
            </a:pPr>
            <a:r>
              <a:rPr lang="zh-CN" altLang="en-US" sz="2000" dirty="0">
                <a:solidFill>
                  <a:srgbClr val="2E75B6"/>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疾病基本情况：</a:t>
            </a:r>
            <a:endParaRPr lang="zh-CN" altLang="en-US" sz="2000" dirty="0">
              <a:solidFill>
                <a:srgbClr val="2E75B6"/>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
        <p:nvSpPr>
          <p:cNvPr id="7" name="文本框 6"/>
          <p:cNvSpPr txBox="1"/>
          <p:nvPr/>
        </p:nvSpPr>
        <p:spPr>
          <a:xfrm>
            <a:off x="2884831" y="3973303"/>
            <a:ext cx="8535230" cy="2634183"/>
          </a:xfrm>
          <a:prstGeom prst="rect">
            <a:avLst/>
          </a:prstGeom>
          <a:noFill/>
        </p:spPr>
        <p:txBody>
          <a:bodyPr wrap="square">
            <a:spAutoFit/>
          </a:bodyPr>
          <a:lstStyle/>
          <a:p>
            <a:pPr>
              <a:lnSpc>
                <a:spcPct val="150000"/>
              </a:lnSpc>
            </a:pPr>
            <a:r>
              <a:rPr lang="zh-CN" altLang="en-US" sz="1600" dirty="0">
                <a:solidFill>
                  <a:srgbClr val="2E75B6"/>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慢性动脉闭塞症按发病原因可分为动脉粥样硬化性和非动脉粥样硬化性闭塞症（如血栓闭塞性脉管炎），按临床症状表现部位可分为颈动脉闭塞、冠状动脉闭塞、下肢动脉硬化闭塞、周围动脉闭塞等。</a:t>
            </a:r>
            <a:endParaRPr lang="en-US" altLang="zh-CN" sz="1600" dirty="0">
              <a:solidFill>
                <a:srgbClr val="2E75B6"/>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a:p>
            <a:pPr>
              <a:lnSpc>
                <a:spcPct val="150000"/>
              </a:lnSpc>
            </a:pPr>
            <a:r>
              <a:rPr lang="zh-CN" altLang="en-US" sz="1600" dirty="0">
                <a:solidFill>
                  <a:srgbClr val="333333"/>
                </a:solidFill>
                <a:latin typeface="微软雅黑" panose="020B0503020204020204" pitchFamily="34" charset="-122"/>
                <a:ea typeface="微软雅黑" panose="020B0503020204020204" pitchFamily="34" charset="-122"/>
              </a:rPr>
              <a:t>下肢动脉硬化闭塞症：由于动脉硬化造成的下肢供血动脉内膜增厚、管腔狭窄或闭塞，病变肢体血液供应不足，引起下肢间歇性跛行、皮温降低、疼痛、乃至发生溃疡或坏死等临床表现的慢性进展性疾病，为全身性动脉硬化血管病变在下肢动脉的表现。发病率随年龄增长而上升，</a:t>
            </a:r>
            <a:r>
              <a:rPr lang="en-US" altLang="zh-CN" sz="1600" dirty="0">
                <a:solidFill>
                  <a:srgbClr val="333333"/>
                </a:solidFill>
                <a:latin typeface="微软雅黑" panose="020B0503020204020204" pitchFamily="34" charset="-122"/>
                <a:ea typeface="微软雅黑" panose="020B0503020204020204" pitchFamily="34" charset="-122"/>
              </a:rPr>
              <a:t>70</a:t>
            </a:r>
            <a:r>
              <a:rPr lang="zh-CN" altLang="en-US" sz="1600" dirty="0">
                <a:solidFill>
                  <a:srgbClr val="333333"/>
                </a:solidFill>
                <a:latin typeface="微软雅黑" panose="020B0503020204020204" pitchFamily="34" charset="-122"/>
                <a:ea typeface="微软雅黑" panose="020B0503020204020204" pitchFamily="34" charset="-122"/>
              </a:rPr>
              <a:t>岁以上人群的发病率在</a:t>
            </a:r>
            <a:r>
              <a:rPr lang="en-US" altLang="zh-CN" sz="1600" dirty="0">
                <a:solidFill>
                  <a:srgbClr val="333333"/>
                </a:solidFill>
                <a:latin typeface="微软雅黑" panose="020B0503020204020204" pitchFamily="34" charset="-122"/>
                <a:ea typeface="微软雅黑" panose="020B0503020204020204" pitchFamily="34" charset="-122"/>
              </a:rPr>
              <a:t>15</a:t>
            </a:r>
            <a:r>
              <a:rPr lang="zh-CN" altLang="en-US" sz="1600" dirty="0">
                <a:solidFill>
                  <a:srgbClr val="333333"/>
                </a:solidFill>
                <a:latin typeface="微软雅黑" panose="020B0503020204020204" pitchFamily="34" charset="-122"/>
                <a:ea typeface="微软雅黑" panose="020B0503020204020204" pitchFamily="34" charset="-122"/>
              </a:rPr>
              <a:t>％</a:t>
            </a:r>
            <a:r>
              <a:rPr lang="en-US" altLang="zh-CN" sz="1600" dirty="0">
                <a:solidFill>
                  <a:srgbClr val="333333"/>
                </a:solidFill>
                <a:latin typeface="微软雅黑" panose="020B0503020204020204" pitchFamily="34" charset="-122"/>
                <a:ea typeface="微软雅黑" panose="020B0503020204020204" pitchFamily="34" charset="-122"/>
              </a:rPr>
              <a:t>-20</a:t>
            </a:r>
            <a:r>
              <a:rPr lang="zh-CN" altLang="en-US" sz="1600" dirty="0">
                <a:solidFill>
                  <a:srgbClr val="333333"/>
                </a:solidFill>
                <a:latin typeface="微软雅黑" panose="020B0503020204020204" pitchFamily="34" charset="-122"/>
                <a:ea typeface="微软雅黑" panose="020B0503020204020204" pitchFamily="34" charset="-122"/>
              </a:rPr>
              <a:t>％。</a:t>
            </a:r>
            <a:endParaRPr lang="zh-CN" altLang="en-US" sz="1600" dirty="0">
              <a:solidFill>
                <a:srgbClr val="333333"/>
              </a:solidFill>
              <a:latin typeface="微软雅黑" panose="020B0503020204020204" pitchFamily="34" charset="-122"/>
              <a:ea typeface="微软雅黑" panose="020B0503020204020204" pitchFamily="34" charset="-122"/>
            </a:endParaRPr>
          </a:p>
        </p:txBody>
      </p:sp>
    </p:spTree>
  </p:cSld>
  <p:clrMapOvr>
    <a:masterClrMapping/>
  </p:clrMapOvr>
  <p:transition advTm="2000">
    <p:randomBar dir="ver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1888434" y="529096"/>
            <a:ext cx="1476686" cy="461665"/>
          </a:xfrm>
          <a:prstGeom prst="rect">
            <a:avLst/>
          </a:prstGeom>
          <a:noFill/>
        </p:spPr>
        <p:txBody>
          <a:bodyPr wrap="none" rtlCol="0">
            <a:spAutoFit/>
          </a:bodyPr>
          <a:lstStyle/>
          <a:p>
            <a:r>
              <a:rPr lang="en-US" altLang="zh-CN" sz="2400" b="1" dirty="0">
                <a:solidFill>
                  <a:srgbClr val="2E75B6"/>
                </a:solidFill>
                <a:latin typeface="微软雅黑" panose="020B0503020204020204" pitchFamily="34" charset="-122"/>
                <a:ea typeface="微软雅黑" panose="020B0503020204020204" pitchFamily="34" charset="-122"/>
              </a:rPr>
              <a:t>2.</a:t>
            </a:r>
            <a:r>
              <a:rPr lang="zh-CN" altLang="en-US" sz="2400" b="1" dirty="0">
                <a:solidFill>
                  <a:srgbClr val="2E75B6"/>
                </a:solidFill>
                <a:latin typeface="微软雅黑" panose="020B0503020204020204" pitchFamily="34" charset="-122"/>
                <a:ea typeface="微软雅黑" panose="020B0503020204020204" pitchFamily="34" charset="-122"/>
              </a:rPr>
              <a:t> 安全性</a:t>
            </a:r>
            <a:endParaRPr lang="zh-CN" altLang="en-US" b="1" dirty="0">
              <a:solidFill>
                <a:srgbClr val="2E75B6"/>
              </a:solidFill>
              <a:latin typeface="微软雅黑" panose="020B0503020204020204" pitchFamily="34" charset="-122"/>
              <a:ea typeface="微软雅黑" panose="020B0503020204020204" pitchFamily="34" charset="-122"/>
            </a:endParaRPr>
          </a:p>
        </p:txBody>
      </p:sp>
      <p:sp>
        <p:nvSpPr>
          <p:cNvPr id="3" name="文本框 8"/>
          <p:cNvSpPr txBox="1"/>
          <p:nvPr/>
        </p:nvSpPr>
        <p:spPr>
          <a:xfrm>
            <a:off x="2345635" y="1267555"/>
            <a:ext cx="8957972" cy="5998886"/>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342900" indent="-342900" fontAlgn="auto">
              <a:lnSpc>
                <a:spcPct val="150000"/>
              </a:lnSpc>
              <a:buFont typeface="Wingdings" panose="05000000000000000000" pitchFamily="2" charset="2"/>
              <a:buChar char="Ø"/>
            </a:pPr>
            <a:r>
              <a:rPr lang="zh-CN" altLang="en-US" sz="2000" dirty="0">
                <a:solidFill>
                  <a:srgbClr val="2E75B6"/>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不良反应情况：</a:t>
            </a:r>
            <a:endParaRPr lang="zh-CN" altLang="en-US" sz="2000" dirty="0">
              <a:solidFill>
                <a:srgbClr val="2E75B6"/>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a:p>
            <a:pPr lvl="1" fontAlgn="auto">
              <a:lnSpc>
                <a:spcPct val="150000"/>
              </a:lnSpc>
            </a:pPr>
            <a:r>
              <a:rPr lang="en-US" altLang="zh-CN" sz="1600" dirty="0">
                <a:solidFill>
                  <a:srgbClr val="333333"/>
                </a:solidFill>
                <a:latin typeface="微软雅黑" panose="020B0503020204020204" pitchFamily="34" charset="-122"/>
                <a:ea typeface="微软雅黑" panose="020B0503020204020204" pitchFamily="34" charset="-122"/>
              </a:rPr>
              <a:t>1. 出血性脑梗死（1.2% 缺血性脑梗死急性期的调查）</a:t>
            </a:r>
            <a:r>
              <a:rPr lang="zh-CN" altLang="en-US" sz="1600" dirty="0">
                <a:solidFill>
                  <a:srgbClr val="333333"/>
                </a:solidFill>
                <a:latin typeface="微软雅黑" panose="020B0503020204020204" pitchFamily="34" charset="-122"/>
                <a:ea typeface="微软雅黑" panose="020B0503020204020204" pitchFamily="34" charset="-122"/>
              </a:rPr>
              <a:t>；</a:t>
            </a:r>
            <a:endParaRPr lang="zh-CN" altLang="en-US" sz="1600" dirty="0">
              <a:solidFill>
                <a:srgbClr val="333333"/>
              </a:solidFill>
              <a:latin typeface="微软雅黑" panose="020B0503020204020204" pitchFamily="34" charset="-122"/>
              <a:ea typeface="微软雅黑" panose="020B0503020204020204" pitchFamily="34" charset="-122"/>
            </a:endParaRPr>
          </a:p>
          <a:p>
            <a:pPr lvl="1" fontAlgn="auto">
              <a:lnSpc>
                <a:spcPct val="150000"/>
              </a:lnSpc>
            </a:pPr>
            <a:r>
              <a:rPr lang="en-US" altLang="zh-CN" sz="1600" dirty="0">
                <a:solidFill>
                  <a:srgbClr val="333333"/>
                </a:solidFill>
                <a:latin typeface="微软雅黑" panose="020B0503020204020204" pitchFamily="34" charset="-122"/>
                <a:ea typeface="微软雅黑" panose="020B0503020204020204" pitchFamily="34" charset="-122"/>
              </a:rPr>
              <a:t>2. </a:t>
            </a:r>
            <a:r>
              <a:rPr lang="zh-CN" altLang="en-US" sz="1600" dirty="0">
                <a:solidFill>
                  <a:srgbClr val="333333"/>
                </a:solidFill>
                <a:latin typeface="微软雅黑" panose="020B0503020204020204" pitchFamily="34" charset="-122"/>
                <a:ea typeface="微软雅黑" panose="020B0503020204020204" pitchFamily="34" charset="-122"/>
              </a:rPr>
              <a:t>脑出血（0.1%），消化道出血（0.2%）；</a:t>
            </a:r>
            <a:endParaRPr lang="zh-CN" altLang="en-US" sz="1600" dirty="0">
              <a:solidFill>
                <a:srgbClr val="333333"/>
              </a:solidFill>
              <a:latin typeface="微软雅黑" panose="020B0503020204020204" pitchFamily="34" charset="-122"/>
              <a:ea typeface="微软雅黑" panose="020B0503020204020204" pitchFamily="34" charset="-122"/>
            </a:endParaRPr>
          </a:p>
          <a:p>
            <a:pPr lvl="1" fontAlgn="auto">
              <a:lnSpc>
                <a:spcPct val="150000"/>
              </a:lnSpc>
            </a:pPr>
            <a:r>
              <a:rPr lang="en-US" altLang="zh-CN" sz="1600" dirty="0">
                <a:solidFill>
                  <a:srgbClr val="333333"/>
                </a:solidFill>
                <a:latin typeface="微软雅黑" panose="020B0503020204020204" pitchFamily="34" charset="-122"/>
                <a:ea typeface="微软雅黑" panose="020B0503020204020204" pitchFamily="34" charset="-122"/>
              </a:rPr>
              <a:t>3. </a:t>
            </a:r>
            <a:r>
              <a:rPr lang="zh-CN" altLang="en-US" sz="1600" dirty="0">
                <a:solidFill>
                  <a:srgbClr val="333333"/>
                </a:solidFill>
                <a:latin typeface="微软雅黑" panose="020B0503020204020204" pitchFamily="34" charset="-122"/>
                <a:ea typeface="微软雅黑" panose="020B0503020204020204" pitchFamily="34" charset="-122"/>
              </a:rPr>
              <a:t>休克、过敏性休克（发生率不详）；</a:t>
            </a:r>
            <a:endParaRPr lang="zh-CN" altLang="en-US" sz="1600" dirty="0">
              <a:solidFill>
                <a:srgbClr val="333333"/>
              </a:solidFill>
              <a:latin typeface="微软雅黑" panose="020B0503020204020204" pitchFamily="34" charset="-122"/>
              <a:ea typeface="微软雅黑" panose="020B0503020204020204" pitchFamily="34" charset="-122"/>
            </a:endParaRPr>
          </a:p>
          <a:p>
            <a:pPr lvl="1" fontAlgn="auto">
              <a:lnSpc>
                <a:spcPct val="150000"/>
              </a:lnSpc>
            </a:pPr>
            <a:r>
              <a:rPr lang="en-US" altLang="zh-CN" sz="1600" dirty="0">
                <a:solidFill>
                  <a:srgbClr val="333333"/>
                </a:solidFill>
                <a:latin typeface="微软雅黑" panose="020B0503020204020204" pitchFamily="34" charset="-122"/>
                <a:ea typeface="微软雅黑" panose="020B0503020204020204" pitchFamily="34" charset="-122"/>
              </a:rPr>
              <a:t>4. </a:t>
            </a:r>
            <a:r>
              <a:rPr lang="zh-CN" altLang="en-US" sz="1600" dirty="0">
                <a:solidFill>
                  <a:srgbClr val="333333"/>
                </a:solidFill>
                <a:latin typeface="微软雅黑" panose="020B0503020204020204" pitchFamily="34" charset="-122"/>
                <a:ea typeface="微软雅黑" panose="020B0503020204020204" pitchFamily="34" charset="-122"/>
              </a:rPr>
              <a:t>重症肝炎（发生率不详）、肝功能障碍（0.02%，对慢性动脉闭塞症的调查）、黄疸（0.03%，对缺血性脑梗死急性期的调查）；</a:t>
            </a:r>
            <a:endParaRPr lang="zh-CN" altLang="en-US" sz="1600" dirty="0">
              <a:solidFill>
                <a:srgbClr val="333333"/>
              </a:solidFill>
              <a:latin typeface="微软雅黑" panose="020B0503020204020204" pitchFamily="34" charset="-122"/>
              <a:ea typeface="微软雅黑" panose="020B0503020204020204" pitchFamily="34" charset="-122"/>
            </a:endParaRPr>
          </a:p>
          <a:p>
            <a:pPr marL="800100" lvl="1" indent="-342900" fontAlgn="auto">
              <a:lnSpc>
                <a:spcPct val="150000"/>
              </a:lnSpc>
              <a:buFont typeface="+mj-lt"/>
              <a:buAutoNum type="arabicPeriod"/>
            </a:pPr>
            <a:endParaRPr lang="zh-CN" altLang="en-US" sz="800" dirty="0">
              <a:latin typeface="微软雅黑" panose="020B0503020204020204" pitchFamily="34" charset="-122"/>
              <a:ea typeface="微软雅黑" panose="020B0503020204020204" pitchFamily="34" charset="-122"/>
              <a:cs typeface="微软雅黑" panose="020B0503020204020204" pitchFamily="34" charset="-122"/>
            </a:endParaRPr>
          </a:p>
          <a:p>
            <a:pPr marL="342900" lvl="0" indent="-342900">
              <a:lnSpc>
                <a:spcPct val="150000"/>
              </a:lnSpc>
              <a:buFont typeface="Wingdings" panose="05000000000000000000" pitchFamily="2" charset="2"/>
              <a:buChar char="Ø"/>
            </a:pPr>
            <a:r>
              <a:rPr lang="zh-CN" altLang="en-US" sz="2000" dirty="0">
                <a:solidFill>
                  <a:srgbClr val="2E75B6"/>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sym typeface="+mn-ea"/>
              </a:rPr>
              <a:t>安全性优缺点：</a:t>
            </a:r>
            <a:endParaRPr lang="zh-CN" altLang="en-US" sz="2000" dirty="0">
              <a:solidFill>
                <a:srgbClr val="2E75B6"/>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sym typeface="+mn-ea"/>
            </a:endParaRPr>
          </a:p>
          <a:p>
            <a:pPr lvl="1" algn="l" fontAlgn="auto">
              <a:lnSpc>
                <a:spcPct val="150000"/>
              </a:lnSpc>
              <a:buClrTx/>
              <a:buSzTx/>
            </a:pPr>
            <a:r>
              <a:rPr lang="en-US" altLang="zh-CN" sz="1600" dirty="0">
                <a:solidFill>
                  <a:srgbClr val="333333"/>
                </a:solidFill>
                <a:latin typeface="微软雅黑" panose="020B0503020204020204" pitchFamily="34" charset="-122"/>
                <a:ea typeface="微软雅黑" panose="020B0503020204020204" pitchFamily="34" charset="-122"/>
                <a:sym typeface="+mn-ea"/>
              </a:rPr>
              <a:t>1. 阿加曲班</a:t>
            </a:r>
            <a:r>
              <a:rPr lang="zh-CN" altLang="en-US" sz="1600" dirty="0">
                <a:solidFill>
                  <a:srgbClr val="333333"/>
                </a:solidFill>
                <a:latin typeface="微软雅黑" panose="020B0503020204020204" pitchFamily="34" charset="-122"/>
                <a:ea typeface="微软雅黑" panose="020B0503020204020204" pitchFamily="34" charset="-122"/>
                <a:sym typeface="+mn-ea"/>
              </a:rPr>
              <a:t>为直接凝血酶抑制剂，</a:t>
            </a:r>
            <a:r>
              <a:rPr lang="en-US" altLang="zh-CN" sz="1600" dirty="0" err="1">
                <a:solidFill>
                  <a:srgbClr val="333333"/>
                </a:solidFill>
                <a:latin typeface="微软雅黑" panose="020B0503020204020204" pitchFamily="34" charset="-122"/>
                <a:ea typeface="微软雅黑" panose="020B0503020204020204" pitchFamily="34" charset="-122"/>
                <a:sym typeface="+mn-ea"/>
              </a:rPr>
              <a:t>与肝素相比具有起效快、作用时间短、出血倾向小、无免疫源性等优点</a:t>
            </a:r>
            <a:r>
              <a:rPr lang="zh-CN" altLang="en-US" sz="1600" dirty="0">
                <a:solidFill>
                  <a:srgbClr val="333333"/>
                </a:solidFill>
                <a:latin typeface="微软雅黑" panose="020B0503020204020204" pitchFamily="34" charset="-122"/>
                <a:ea typeface="微软雅黑" panose="020B0503020204020204" pitchFamily="34" charset="-122"/>
                <a:sym typeface="+mn-ea"/>
              </a:rPr>
              <a:t>；</a:t>
            </a:r>
            <a:endParaRPr lang="zh-CN" altLang="en-US" sz="1600" dirty="0">
              <a:solidFill>
                <a:srgbClr val="333333"/>
              </a:solidFill>
              <a:latin typeface="微软雅黑" panose="020B0503020204020204" pitchFamily="34" charset="-122"/>
              <a:ea typeface="微软雅黑" panose="020B0503020204020204" pitchFamily="34" charset="-122"/>
              <a:sym typeface="+mn-ea"/>
            </a:endParaRPr>
          </a:p>
          <a:p>
            <a:pPr lvl="1" algn="l" fontAlgn="auto">
              <a:lnSpc>
                <a:spcPct val="150000"/>
              </a:lnSpc>
              <a:buClrTx/>
              <a:buSzTx/>
            </a:pPr>
            <a:r>
              <a:rPr lang="en-US" altLang="zh-CN" sz="1600" dirty="0">
                <a:solidFill>
                  <a:srgbClr val="333333"/>
                </a:solidFill>
                <a:latin typeface="微软雅黑" panose="020B0503020204020204" pitchFamily="34" charset="-122"/>
                <a:ea typeface="微软雅黑" panose="020B0503020204020204" pitchFamily="34" charset="-122"/>
                <a:sym typeface="+mn-ea"/>
              </a:rPr>
              <a:t>2. </a:t>
            </a:r>
            <a:r>
              <a:rPr lang="zh-CN" altLang="en-US" sz="1600" dirty="0">
                <a:solidFill>
                  <a:srgbClr val="333333"/>
                </a:solidFill>
                <a:latin typeface="微软雅黑" panose="020B0503020204020204" pitchFamily="34" charset="-122"/>
                <a:ea typeface="微软雅黑" panose="020B0503020204020204" pitchFamily="34" charset="-122"/>
                <a:sym typeface="+mn-ea"/>
              </a:rPr>
              <a:t>作用时间</a:t>
            </a:r>
            <a:r>
              <a:rPr lang="en-US" altLang="zh-CN" sz="1600" dirty="0">
                <a:solidFill>
                  <a:srgbClr val="333333"/>
                </a:solidFill>
                <a:latin typeface="微软雅黑" panose="020B0503020204020204" pitchFamily="34" charset="-122"/>
                <a:ea typeface="微软雅黑" panose="020B0503020204020204" pitchFamily="34" charset="-122"/>
                <a:sym typeface="+mn-ea"/>
              </a:rPr>
              <a:t>短</a:t>
            </a:r>
            <a:r>
              <a:rPr lang="zh-CN" altLang="en-US" sz="1600" dirty="0">
                <a:solidFill>
                  <a:srgbClr val="333333"/>
                </a:solidFill>
                <a:latin typeface="微软雅黑" panose="020B0503020204020204" pitchFamily="34" charset="-122"/>
                <a:ea typeface="微软雅黑" panose="020B0503020204020204" pitchFamily="34" charset="-122"/>
                <a:sym typeface="+mn-ea"/>
              </a:rPr>
              <a:t>，出血倾向小，出血事件较易控制，为</a:t>
            </a:r>
            <a:r>
              <a:rPr lang="en-US" altLang="zh-CN" sz="1600" dirty="0">
                <a:solidFill>
                  <a:srgbClr val="333333"/>
                </a:solidFill>
                <a:latin typeface="微软雅黑" panose="020B0503020204020204" pitchFamily="34" charset="-122"/>
                <a:ea typeface="微软雅黑" panose="020B0503020204020204" pitchFamily="34" charset="-122"/>
                <a:sym typeface="+mn-ea"/>
              </a:rPr>
              <a:t>同时存在出血风险或围手术期预防的患者</a:t>
            </a:r>
            <a:r>
              <a:rPr lang="zh-CN" altLang="en-US" sz="1600" dirty="0">
                <a:solidFill>
                  <a:srgbClr val="333333"/>
                </a:solidFill>
                <a:latin typeface="微软雅黑" panose="020B0503020204020204" pitchFamily="34" charset="-122"/>
                <a:ea typeface="微软雅黑" panose="020B0503020204020204" pitchFamily="34" charset="-122"/>
                <a:sym typeface="+mn-ea"/>
              </a:rPr>
              <a:t>建议用药；</a:t>
            </a:r>
            <a:endParaRPr lang="en-US" altLang="zh-CN" sz="1600" dirty="0">
              <a:solidFill>
                <a:srgbClr val="333333"/>
              </a:solidFill>
              <a:latin typeface="微软雅黑" panose="020B0503020204020204" pitchFamily="34" charset="-122"/>
              <a:ea typeface="微软雅黑" panose="020B0503020204020204" pitchFamily="34" charset="-122"/>
              <a:sym typeface="+mn-ea"/>
            </a:endParaRPr>
          </a:p>
          <a:p>
            <a:pPr lvl="1">
              <a:lnSpc>
                <a:spcPct val="150000"/>
              </a:lnSpc>
            </a:pPr>
            <a:r>
              <a:rPr lang="en-US" altLang="zh-CN" sz="1600" dirty="0">
                <a:solidFill>
                  <a:srgbClr val="333333"/>
                </a:solidFill>
                <a:latin typeface="微软雅黑" panose="020B0503020204020204" pitchFamily="34" charset="-122"/>
                <a:ea typeface="微软雅黑" panose="020B0503020204020204" pitchFamily="34" charset="-122"/>
                <a:sym typeface="+mn-lt"/>
              </a:rPr>
              <a:t>3. </a:t>
            </a:r>
            <a:r>
              <a:rPr lang="zh-CN" altLang="en-US" sz="1600" dirty="0">
                <a:solidFill>
                  <a:srgbClr val="333333"/>
                </a:solidFill>
                <a:latin typeface="微软雅黑" panose="020B0503020204020204" pitchFamily="34" charset="-122"/>
                <a:ea typeface="微软雅黑" panose="020B0503020204020204" pitchFamily="34" charset="-122"/>
                <a:sym typeface="+mn-lt"/>
              </a:rPr>
              <a:t>无免疫源性，不会引起血小板降低，肝素诱导的血小板减少症患者推荐使用阿加曲班作为抗凝药物；</a:t>
            </a:r>
            <a:endParaRPr lang="en-US" altLang="zh-CN" sz="1600" dirty="0">
              <a:solidFill>
                <a:srgbClr val="333333"/>
              </a:solidFill>
              <a:latin typeface="微软雅黑" panose="020B0503020204020204" pitchFamily="34" charset="-122"/>
              <a:ea typeface="微软雅黑" panose="020B0503020204020204" pitchFamily="34" charset="-122"/>
              <a:sym typeface="+mn-lt"/>
            </a:endParaRPr>
          </a:p>
          <a:p>
            <a:pPr lvl="1">
              <a:lnSpc>
                <a:spcPct val="150000"/>
              </a:lnSpc>
            </a:pPr>
            <a:r>
              <a:rPr lang="en-US" altLang="zh-CN" sz="1600" dirty="0">
                <a:solidFill>
                  <a:srgbClr val="333333"/>
                </a:solidFill>
                <a:latin typeface="微软雅黑" panose="020B0503020204020204" pitchFamily="34" charset="-122"/>
                <a:ea typeface="微软雅黑" panose="020B0503020204020204" pitchFamily="34" charset="-122"/>
                <a:sym typeface="+mn-lt"/>
              </a:rPr>
              <a:t>4. 肾功能</a:t>
            </a:r>
            <a:r>
              <a:rPr lang="zh-CN" altLang="en-US" sz="1600" dirty="0">
                <a:solidFill>
                  <a:srgbClr val="333333"/>
                </a:solidFill>
                <a:latin typeface="微软雅黑" panose="020B0503020204020204" pitchFamily="34" charset="-122"/>
                <a:ea typeface="微软雅黑" panose="020B0503020204020204" pitchFamily="34" charset="-122"/>
                <a:sym typeface="+mn-lt"/>
              </a:rPr>
              <a:t>不全患者（</a:t>
            </a:r>
            <a:r>
              <a:rPr lang="en-US" altLang="zh-CN" sz="1600" dirty="0">
                <a:solidFill>
                  <a:srgbClr val="333333"/>
                </a:solidFill>
                <a:latin typeface="微软雅黑" panose="020B0503020204020204" pitchFamily="34" charset="-122"/>
                <a:ea typeface="微软雅黑" panose="020B0503020204020204" pitchFamily="34" charset="-122"/>
                <a:sym typeface="+mn-ea"/>
              </a:rPr>
              <a:t>Ccr ＜</a:t>
            </a:r>
            <a:r>
              <a:rPr lang="en-US" altLang="zh-CN" sz="1600" dirty="0" err="1">
                <a:solidFill>
                  <a:srgbClr val="333333"/>
                </a:solidFill>
                <a:latin typeface="微软雅黑" panose="020B0503020204020204" pitchFamily="34" charset="-122"/>
                <a:ea typeface="微软雅黑" panose="020B0503020204020204" pitchFamily="34" charset="-122"/>
                <a:sym typeface="+mn-ea"/>
              </a:rPr>
              <a:t>30ml·min</a:t>
            </a:r>
            <a:r>
              <a:rPr lang="en-US" altLang="zh-CN" sz="1600" baseline="30000" dirty="0" err="1">
                <a:solidFill>
                  <a:srgbClr val="333333"/>
                </a:solidFill>
                <a:latin typeface="微软雅黑" panose="020B0503020204020204" pitchFamily="34" charset="-122"/>
                <a:ea typeface="微软雅黑" panose="020B0503020204020204" pitchFamily="34" charset="-122"/>
                <a:sym typeface="+mn-ea"/>
              </a:rPr>
              <a:t>-1</a:t>
            </a:r>
            <a:r>
              <a:rPr lang="zh-CN" altLang="en-US" sz="1600" dirty="0">
                <a:solidFill>
                  <a:srgbClr val="333333"/>
                </a:solidFill>
                <a:latin typeface="微软雅黑" panose="020B0503020204020204" pitchFamily="34" charset="-122"/>
                <a:ea typeface="微软雅黑" panose="020B0503020204020204" pitchFamily="34" charset="-122"/>
                <a:sym typeface="+mn-lt"/>
              </a:rPr>
              <a:t>）</a:t>
            </a:r>
            <a:r>
              <a:rPr lang="en-US" altLang="zh-CN" sz="1600" dirty="0">
                <a:solidFill>
                  <a:srgbClr val="333333"/>
                </a:solidFill>
                <a:latin typeface="微软雅黑" panose="020B0503020204020204" pitchFamily="34" charset="-122"/>
                <a:ea typeface="微软雅黑" panose="020B0503020204020204" pitchFamily="34" charset="-122"/>
                <a:sym typeface="+mn-lt"/>
              </a:rPr>
              <a:t> </a:t>
            </a:r>
            <a:r>
              <a:rPr lang="en-US" altLang="zh-CN" sz="1600" dirty="0">
                <a:solidFill>
                  <a:srgbClr val="333333"/>
                </a:solidFill>
                <a:latin typeface="微软雅黑" panose="020B0503020204020204" pitchFamily="34" charset="-122"/>
                <a:ea typeface="微软雅黑" panose="020B0503020204020204" pitchFamily="34" charset="-122"/>
                <a:sym typeface="+mn-ea"/>
              </a:rPr>
              <a:t>无需调整剂量</a:t>
            </a:r>
            <a:r>
              <a:rPr lang="zh-CN" altLang="en-US" sz="1600" dirty="0">
                <a:solidFill>
                  <a:srgbClr val="333333"/>
                </a:solidFill>
                <a:latin typeface="微软雅黑" panose="020B0503020204020204" pitchFamily="34" charset="-122"/>
                <a:ea typeface="微软雅黑" panose="020B0503020204020204" pitchFamily="34" charset="-122"/>
                <a:sym typeface="+mn-lt"/>
              </a:rPr>
              <a:t>；</a:t>
            </a:r>
            <a:endParaRPr lang="en-US" altLang="zh-CN" sz="1600" dirty="0">
              <a:solidFill>
                <a:srgbClr val="333333"/>
              </a:solidFill>
              <a:latin typeface="微软雅黑" panose="020B0503020204020204" pitchFamily="34" charset="-122"/>
              <a:ea typeface="微软雅黑" panose="020B0503020204020204" pitchFamily="34" charset="-122"/>
              <a:sym typeface="+mn-lt"/>
            </a:endParaRPr>
          </a:p>
          <a:p>
            <a:pPr marL="800100" lvl="1" indent="-342900" algn="l" fontAlgn="auto">
              <a:lnSpc>
                <a:spcPct val="150000"/>
              </a:lnSpc>
              <a:buClrTx/>
              <a:buSzTx/>
              <a:buFont typeface="+mj-lt"/>
              <a:buAutoNum type="arabicPeriod"/>
            </a:pPr>
            <a:endParaRPr lang="zh-CN" altLang="en-US" dirty="0">
              <a:latin typeface="微软雅黑" panose="020B0503020204020204" pitchFamily="34" charset="-122"/>
              <a:ea typeface="微软雅黑" panose="020B0503020204020204" pitchFamily="34" charset="-122"/>
              <a:cs typeface="微软雅黑" panose="020B0503020204020204" pitchFamily="34" charset="-122"/>
            </a:endParaRPr>
          </a:p>
        </p:txBody>
      </p:sp>
    </p:spTree>
  </p:cSld>
  <p:clrMapOvr>
    <a:masterClrMapping/>
  </p:clrMapOvr>
  <p:transition advTm="2000">
    <p:randomBar dir="ver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1888434" y="529096"/>
            <a:ext cx="1476686" cy="461665"/>
          </a:xfrm>
          <a:prstGeom prst="rect">
            <a:avLst/>
          </a:prstGeom>
          <a:noFill/>
        </p:spPr>
        <p:txBody>
          <a:bodyPr wrap="none" rtlCol="0">
            <a:spAutoFit/>
          </a:bodyPr>
          <a:lstStyle/>
          <a:p>
            <a:r>
              <a:rPr lang="en-US" altLang="zh-CN" sz="2400" b="1" dirty="0">
                <a:solidFill>
                  <a:srgbClr val="2E75B6"/>
                </a:solidFill>
                <a:latin typeface="微软雅黑" panose="020B0503020204020204" pitchFamily="34" charset="-122"/>
                <a:ea typeface="微软雅黑" panose="020B0503020204020204" pitchFamily="34" charset="-122"/>
              </a:rPr>
              <a:t>3.</a:t>
            </a:r>
            <a:r>
              <a:rPr lang="zh-CN" altLang="en-US" sz="2400" b="1" dirty="0">
                <a:solidFill>
                  <a:srgbClr val="2E75B6"/>
                </a:solidFill>
                <a:latin typeface="微软雅黑" panose="020B0503020204020204" pitchFamily="34" charset="-122"/>
                <a:ea typeface="微软雅黑" panose="020B0503020204020204" pitchFamily="34" charset="-122"/>
              </a:rPr>
              <a:t> 有效性</a:t>
            </a:r>
            <a:endParaRPr lang="zh-CN" altLang="en-US" b="1" dirty="0">
              <a:solidFill>
                <a:srgbClr val="2E75B6"/>
              </a:solidFill>
              <a:latin typeface="微软雅黑" panose="020B0503020204020204" pitchFamily="34" charset="-122"/>
              <a:ea typeface="微软雅黑" panose="020B0503020204020204" pitchFamily="34" charset="-122"/>
            </a:endParaRPr>
          </a:p>
        </p:txBody>
      </p:sp>
      <p:sp>
        <p:nvSpPr>
          <p:cNvPr id="3" name="文本框 8"/>
          <p:cNvSpPr txBox="1"/>
          <p:nvPr/>
        </p:nvSpPr>
        <p:spPr>
          <a:xfrm>
            <a:off x="2345635" y="1267555"/>
            <a:ext cx="8957972" cy="4154170"/>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342900" indent="-342900" fontAlgn="auto">
              <a:lnSpc>
                <a:spcPct val="150000"/>
              </a:lnSpc>
              <a:buFont typeface="Wingdings" panose="05000000000000000000" pitchFamily="2" charset="2"/>
              <a:buChar char="Ø"/>
            </a:pPr>
            <a:r>
              <a:rPr lang="zh-CN" altLang="en-US" sz="2000" dirty="0">
                <a:solidFill>
                  <a:srgbClr val="2E75B6"/>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与对照药品疗效方面优势与不足：</a:t>
            </a:r>
            <a:endParaRPr lang="en-US" altLang="zh-CN" sz="2000" dirty="0">
              <a:solidFill>
                <a:srgbClr val="2E75B6"/>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a:p>
            <a:pPr marL="342900" indent="-342900" fontAlgn="auto">
              <a:lnSpc>
                <a:spcPct val="150000"/>
              </a:lnSpc>
              <a:buFont typeface="Wingdings" panose="05000000000000000000" pitchFamily="2" charset="2"/>
              <a:buChar char="Ø"/>
            </a:pPr>
            <a:endParaRPr lang="en-US" altLang="zh-CN" sz="2000" dirty="0">
              <a:solidFill>
                <a:srgbClr val="2E75B6"/>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a:p>
            <a:pPr marL="457200" lvl="2" fontAlgn="auto">
              <a:lnSpc>
                <a:spcPct val="150000"/>
              </a:lnSpc>
              <a:spcAft>
                <a:spcPts val="0"/>
              </a:spcAft>
              <a:buAutoNum type="arabicPeriod"/>
            </a:pPr>
            <a:r>
              <a:rPr lang="zh-CN" altLang="en-US" sz="1600" dirty="0">
                <a:solidFill>
                  <a:srgbClr val="333333"/>
                </a:solidFill>
                <a:latin typeface="微软雅黑" panose="020B0503020204020204" pitchFamily="34" charset="-122"/>
                <a:ea typeface="微软雅黑" panose="020B0503020204020204" pitchFamily="34" charset="-122"/>
                <a:sym typeface="+mn-ea"/>
              </a:rPr>
              <a:t> 阿加曲班属于直接拮抗凝血酶的抗凝药物，相比肝素、低分子肝素、磺达肝癸钠等抗凝血酶</a:t>
            </a:r>
            <a:r>
              <a:rPr lang="en-US" altLang="zh-CN" sz="1600" dirty="0">
                <a:solidFill>
                  <a:srgbClr val="333333"/>
                </a:solidFill>
                <a:latin typeface="微软雅黑" panose="020B0503020204020204" pitchFamily="34" charset="-122"/>
                <a:ea typeface="微软雅黑" panose="020B0503020204020204" pitchFamily="34" charset="-122"/>
                <a:sym typeface="+mn-ea"/>
              </a:rPr>
              <a:t>AT-Ⅲ</a:t>
            </a:r>
            <a:r>
              <a:rPr lang="zh-CN" altLang="en-US" sz="1600" dirty="0">
                <a:solidFill>
                  <a:srgbClr val="333333"/>
                </a:solidFill>
                <a:latin typeface="微软雅黑" panose="020B0503020204020204" pitchFamily="34" charset="-122"/>
                <a:ea typeface="微软雅黑" panose="020B0503020204020204" pitchFamily="34" charset="-122"/>
                <a:sym typeface="+mn-ea"/>
              </a:rPr>
              <a:t>介导机制，阿加曲班起效快，作用时间短，</a:t>
            </a:r>
            <a:r>
              <a:rPr lang="zh-CN" altLang="en-US" sz="1600" dirty="0">
                <a:solidFill>
                  <a:srgbClr val="333333"/>
                </a:solidFill>
                <a:latin typeface="微软雅黑" panose="020B0503020204020204" pitchFamily="34" charset="-122"/>
                <a:ea typeface="微软雅黑" panose="020B0503020204020204" pitchFamily="34" charset="-122"/>
                <a:sym typeface="+mn-lt"/>
              </a:rPr>
              <a:t>出血风险低且出血事件较易控制；</a:t>
            </a:r>
            <a:endParaRPr lang="en-US" altLang="zh-CN" sz="1600" dirty="0">
              <a:solidFill>
                <a:srgbClr val="333333"/>
              </a:solidFill>
              <a:latin typeface="微软雅黑" panose="020B0503020204020204" pitchFamily="34" charset="-122"/>
              <a:ea typeface="微软雅黑" panose="020B0503020204020204" pitchFamily="34" charset="-122"/>
              <a:sym typeface="+mn-lt"/>
            </a:endParaRPr>
          </a:p>
          <a:p>
            <a:pPr marL="457200" lvl="2" fontAlgn="auto">
              <a:lnSpc>
                <a:spcPct val="150000"/>
              </a:lnSpc>
              <a:spcAft>
                <a:spcPts val="0"/>
              </a:spcAft>
              <a:buAutoNum type="arabicPeriod"/>
            </a:pPr>
            <a:endParaRPr lang="en-US" altLang="zh-CN" sz="1600" dirty="0">
              <a:solidFill>
                <a:srgbClr val="333333"/>
              </a:solidFill>
              <a:latin typeface="微软雅黑" panose="020B0503020204020204" pitchFamily="34" charset="-122"/>
              <a:ea typeface="微软雅黑" panose="020B0503020204020204" pitchFamily="34" charset="-122"/>
              <a:sym typeface="+mn-ea"/>
            </a:endParaRPr>
          </a:p>
          <a:p>
            <a:pPr marL="457200" lvl="2" fontAlgn="auto">
              <a:lnSpc>
                <a:spcPct val="150000"/>
              </a:lnSpc>
              <a:spcAft>
                <a:spcPts val="0"/>
              </a:spcAft>
            </a:pPr>
            <a:r>
              <a:rPr lang="en-US" altLang="zh-CN" sz="1600" dirty="0">
                <a:solidFill>
                  <a:srgbClr val="333333"/>
                </a:solidFill>
                <a:latin typeface="微软雅黑" panose="020B0503020204020204" pitchFamily="34" charset="-122"/>
                <a:ea typeface="微软雅黑" panose="020B0503020204020204" pitchFamily="34" charset="-122"/>
                <a:sym typeface="+mn-ea"/>
              </a:rPr>
              <a:t>2. </a:t>
            </a:r>
            <a:r>
              <a:rPr lang="zh-CN" altLang="en-US" sz="1600" dirty="0">
                <a:solidFill>
                  <a:srgbClr val="333333"/>
                </a:solidFill>
                <a:latin typeface="微软雅黑" panose="020B0503020204020204" pitchFamily="34" charset="-122"/>
                <a:ea typeface="微软雅黑" panose="020B0503020204020204" pitchFamily="34" charset="-122"/>
                <a:sym typeface="+mn-ea"/>
              </a:rPr>
              <a:t>阿加曲班不经肾代谢，相比肝素、低分子肝素、磺达肝葵钠等主要经肾代谢药物，肾功能肌酐清除率（</a:t>
            </a:r>
            <a:r>
              <a:rPr lang="en-US" altLang="zh-CN" sz="1600" dirty="0">
                <a:solidFill>
                  <a:srgbClr val="333333"/>
                </a:solidFill>
                <a:latin typeface="微软雅黑" panose="020B0503020204020204" pitchFamily="34" charset="-122"/>
                <a:ea typeface="微软雅黑" panose="020B0503020204020204" pitchFamily="34" charset="-122"/>
                <a:sym typeface="+mn-ea"/>
              </a:rPr>
              <a:t>Ccr </a:t>
            </a:r>
            <a:r>
              <a:rPr lang="zh-CN" altLang="en-US" sz="1600" dirty="0">
                <a:solidFill>
                  <a:srgbClr val="333333"/>
                </a:solidFill>
                <a:latin typeface="微软雅黑" panose="020B0503020204020204" pitchFamily="34" charset="-122"/>
                <a:ea typeface="微软雅黑" panose="020B0503020204020204" pitchFamily="34" charset="-122"/>
                <a:sym typeface="+mn-ea"/>
              </a:rPr>
              <a:t>）＜</a:t>
            </a:r>
            <a:r>
              <a:rPr lang="en-US" altLang="zh-CN" sz="1600" dirty="0">
                <a:solidFill>
                  <a:srgbClr val="333333"/>
                </a:solidFill>
                <a:latin typeface="微软雅黑" panose="020B0503020204020204" pitchFamily="34" charset="-122"/>
                <a:ea typeface="微软雅黑" panose="020B0503020204020204" pitchFamily="34" charset="-122"/>
                <a:sym typeface="+mn-ea"/>
              </a:rPr>
              <a:t>30ml·min-1</a:t>
            </a:r>
            <a:r>
              <a:rPr lang="zh-CN" altLang="en-US" sz="1600" dirty="0">
                <a:solidFill>
                  <a:srgbClr val="333333"/>
                </a:solidFill>
                <a:latin typeface="微软雅黑" panose="020B0503020204020204" pitchFamily="34" charset="-122"/>
                <a:ea typeface="微软雅黑" panose="020B0503020204020204" pitchFamily="34" charset="-122"/>
                <a:sym typeface="+mn-ea"/>
              </a:rPr>
              <a:t>患者使用阿加曲班无需调整剂量；</a:t>
            </a:r>
            <a:endParaRPr lang="en-US" altLang="zh-CN" sz="1600" dirty="0">
              <a:solidFill>
                <a:srgbClr val="333333"/>
              </a:solidFill>
              <a:latin typeface="微软雅黑" panose="020B0503020204020204" pitchFamily="34" charset="-122"/>
              <a:ea typeface="微软雅黑" panose="020B0503020204020204" pitchFamily="34" charset="-122"/>
              <a:sym typeface="+mn-ea"/>
            </a:endParaRPr>
          </a:p>
          <a:p>
            <a:pPr marL="457200" lvl="2" fontAlgn="auto">
              <a:lnSpc>
                <a:spcPct val="150000"/>
              </a:lnSpc>
              <a:spcAft>
                <a:spcPts val="0"/>
              </a:spcAft>
            </a:pPr>
            <a:endParaRPr lang="zh-CN" altLang="en-US" sz="1600" dirty="0">
              <a:solidFill>
                <a:srgbClr val="333333"/>
              </a:solidFill>
              <a:latin typeface="微软雅黑" panose="020B0503020204020204" pitchFamily="34" charset="-122"/>
              <a:ea typeface="微软雅黑" panose="020B0503020204020204" pitchFamily="34" charset="-122"/>
              <a:sym typeface="+mn-ea"/>
            </a:endParaRPr>
          </a:p>
          <a:p>
            <a:pPr marL="457200" lvl="2" fontAlgn="auto">
              <a:lnSpc>
                <a:spcPct val="150000"/>
              </a:lnSpc>
              <a:spcAft>
                <a:spcPts val="0"/>
              </a:spcAft>
            </a:pPr>
            <a:r>
              <a:rPr lang="en-US" altLang="zh-CN" sz="1600" dirty="0">
                <a:solidFill>
                  <a:srgbClr val="333333"/>
                </a:solidFill>
                <a:latin typeface="微软雅黑" panose="020B0503020204020204" pitchFamily="34" charset="-122"/>
                <a:ea typeface="微软雅黑" panose="020B0503020204020204" pitchFamily="34" charset="-122"/>
                <a:sym typeface="+mn-ea"/>
              </a:rPr>
              <a:t>3.</a:t>
            </a:r>
            <a:r>
              <a:rPr lang="zh-CN" altLang="en-US" sz="1600" dirty="0">
                <a:solidFill>
                  <a:srgbClr val="333333"/>
                </a:solidFill>
                <a:latin typeface="微软雅黑" panose="020B0503020204020204" pitchFamily="34" charset="-122"/>
                <a:ea typeface="微软雅黑" panose="020B0503020204020204" pitchFamily="34" charset="-122"/>
                <a:sym typeface="+mn-ea"/>
              </a:rPr>
              <a:t> 阿加曲班无免疫原性，相比肝素类药物不会引起血小板减少，为肝素诱导的血小板减少（</a:t>
            </a:r>
            <a:r>
              <a:rPr lang="en-US" altLang="zh-CN" sz="1600" dirty="0">
                <a:solidFill>
                  <a:srgbClr val="333333"/>
                </a:solidFill>
                <a:latin typeface="微软雅黑" panose="020B0503020204020204" pitchFamily="34" charset="-122"/>
                <a:ea typeface="微软雅黑" panose="020B0503020204020204" pitchFamily="34" charset="-122"/>
                <a:sym typeface="+mn-ea"/>
              </a:rPr>
              <a:t>HIT</a:t>
            </a:r>
            <a:r>
              <a:rPr lang="zh-CN" altLang="en-US" sz="1600" dirty="0">
                <a:solidFill>
                  <a:srgbClr val="333333"/>
                </a:solidFill>
                <a:latin typeface="微软雅黑" panose="020B0503020204020204" pitchFamily="34" charset="-122"/>
                <a:ea typeface="微软雅黑" panose="020B0503020204020204" pitchFamily="34" charset="-122"/>
                <a:sym typeface="+mn-ea"/>
              </a:rPr>
              <a:t>）患者替代抗凝药物。</a:t>
            </a:r>
            <a:endParaRPr lang="en-US" altLang="zh-CN" sz="1600" dirty="0">
              <a:solidFill>
                <a:srgbClr val="333333"/>
              </a:solidFill>
              <a:latin typeface="微软雅黑" panose="020B0503020204020204" pitchFamily="34" charset="-122"/>
              <a:ea typeface="微软雅黑" panose="020B0503020204020204" pitchFamily="34" charset="-122"/>
            </a:endParaRPr>
          </a:p>
          <a:p>
            <a:pPr marL="800100" lvl="1" indent="-342900" fontAlgn="auto">
              <a:lnSpc>
                <a:spcPct val="150000"/>
              </a:lnSpc>
              <a:buFont typeface="+mj-lt"/>
              <a:buAutoNum type="arabicPeriod"/>
            </a:pPr>
            <a:endParaRPr lang="zh-CN" altLang="en-US" sz="800" dirty="0">
              <a:latin typeface="微软雅黑" panose="020B0503020204020204" pitchFamily="34" charset="-122"/>
              <a:ea typeface="微软雅黑" panose="020B0503020204020204" pitchFamily="34" charset="-122"/>
              <a:cs typeface="微软雅黑" panose="020B0503020204020204" pitchFamily="34" charset="-122"/>
            </a:endParaRPr>
          </a:p>
        </p:txBody>
      </p:sp>
    </p:spTree>
  </p:cSld>
  <p:clrMapOvr>
    <a:masterClrMapping/>
  </p:clrMapOvr>
  <p:transition advTm="2000">
    <p:randomBar dir="ver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1888434" y="529096"/>
            <a:ext cx="1476686" cy="461665"/>
          </a:xfrm>
          <a:prstGeom prst="rect">
            <a:avLst/>
          </a:prstGeom>
          <a:noFill/>
        </p:spPr>
        <p:txBody>
          <a:bodyPr wrap="none" rtlCol="0">
            <a:spAutoFit/>
          </a:bodyPr>
          <a:lstStyle/>
          <a:p>
            <a:r>
              <a:rPr lang="en-US" altLang="zh-CN" sz="2400" b="1" dirty="0">
                <a:solidFill>
                  <a:srgbClr val="2E75B6"/>
                </a:solidFill>
                <a:latin typeface="微软雅黑" panose="020B0503020204020204" pitchFamily="34" charset="-122"/>
                <a:ea typeface="微软雅黑" panose="020B0503020204020204" pitchFamily="34" charset="-122"/>
              </a:rPr>
              <a:t>3.</a:t>
            </a:r>
            <a:r>
              <a:rPr lang="zh-CN" altLang="en-US" sz="2400" b="1" dirty="0">
                <a:solidFill>
                  <a:srgbClr val="2E75B6"/>
                </a:solidFill>
                <a:latin typeface="微软雅黑" panose="020B0503020204020204" pitchFamily="34" charset="-122"/>
                <a:ea typeface="微软雅黑" panose="020B0503020204020204" pitchFamily="34" charset="-122"/>
              </a:rPr>
              <a:t> 有效性</a:t>
            </a:r>
            <a:endParaRPr lang="zh-CN" altLang="en-US" b="1" dirty="0">
              <a:solidFill>
                <a:srgbClr val="2E75B6"/>
              </a:solidFill>
              <a:latin typeface="微软雅黑" panose="020B0503020204020204" pitchFamily="34" charset="-122"/>
              <a:ea typeface="微软雅黑" panose="020B0503020204020204" pitchFamily="34" charset="-122"/>
            </a:endParaRPr>
          </a:p>
        </p:txBody>
      </p:sp>
      <p:sp>
        <p:nvSpPr>
          <p:cNvPr id="3" name="文本框 8"/>
          <p:cNvSpPr txBox="1"/>
          <p:nvPr/>
        </p:nvSpPr>
        <p:spPr>
          <a:xfrm>
            <a:off x="2345635" y="1267555"/>
            <a:ext cx="8957972" cy="5311839"/>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342900" lvl="0" indent="-342900">
              <a:lnSpc>
                <a:spcPct val="150000"/>
              </a:lnSpc>
              <a:buFont typeface="Wingdings" panose="05000000000000000000" pitchFamily="2" charset="2"/>
              <a:buChar char="Ø"/>
            </a:pPr>
            <a:r>
              <a:rPr lang="zh-CN" altLang="en-US" sz="2000" dirty="0">
                <a:solidFill>
                  <a:srgbClr val="2E75B6"/>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sym typeface="+mn-ea"/>
              </a:rPr>
              <a:t>临床指南推荐：</a:t>
            </a:r>
            <a:endParaRPr lang="zh-CN" altLang="en-US" sz="2000" dirty="0">
              <a:solidFill>
                <a:srgbClr val="2E75B6"/>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sym typeface="+mn-ea"/>
            </a:endParaRPr>
          </a:p>
          <a:p>
            <a:pPr lvl="1">
              <a:lnSpc>
                <a:spcPct val="150000"/>
              </a:lnSpc>
            </a:pPr>
            <a:r>
              <a:rPr lang="en-US" altLang="zh-CN" sz="1600" b="1" dirty="0">
                <a:solidFill>
                  <a:schemeClr val="accent1"/>
                </a:solidFill>
                <a:latin typeface="微软雅黑" panose="020B0503020204020204" pitchFamily="34" charset="-122"/>
                <a:ea typeface="微软雅黑" panose="020B0503020204020204" pitchFamily="34" charset="-122"/>
              </a:rPr>
              <a:t>《</a:t>
            </a:r>
            <a:r>
              <a:rPr lang="zh-CN" altLang="en-US" sz="1600" b="1" dirty="0">
                <a:solidFill>
                  <a:schemeClr val="accent1"/>
                </a:solidFill>
                <a:latin typeface="微软雅黑" panose="020B0503020204020204" pitchFamily="34" charset="-122"/>
                <a:ea typeface="微软雅黑" panose="020B0503020204020204" pitchFamily="34" charset="-122"/>
                <a:sym typeface="+mn-lt"/>
              </a:rPr>
              <a:t>中国脑卒中防治指导规范（</a:t>
            </a:r>
            <a:r>
              <a:rPr lang="en-US" altLang="zh-CN" sz="1600" b="1" dirty="0">
                <a:solidFill>
                  <a:schemeClr val="accent1"/>
                </a:solidFill>
                <a:latin typeface="微软雅黑" panose="020B0503020204020204" pitchFamily="34" charset="-122"/>
                <a:ea typeface="微软雅黑" panose="020B0503020204020204" pitchFamily="34" charset="-122"/>
                <a:sym typeface="+mn-lt"/>
              </a:rPr>
              <a:t>2021</a:t>
            </a:r>
            <a:r>
              <a:rPr lang="zh-CN" altLang="en-US" sz="1600" b="1" dirty="0">
                <a:solidFill>
                  <a:schemeClr val="accent1"/>
                </a:solidFill>
                <a:latin typeface="微软雅黑" panose="020B0503020204020204" pitchFamily="34" charset="-122"/>
                <a:ea typeface="微软雅黑" panose="020B0503020204020204" pitchFamily="34" charset="-122"/>
                <a:sym typeface="+mn-lt"/>
              </a:rPr>
              <a:t>年版）</a:t>
            </a:r>
            <a:r>
              <a:rPr lang="en-US" altLang="zh-CN" sz="1600" b="1" dirty="0">
                <a:solidFill>
                  <a:schemeClr val="accent1"/>
                </a:solidFill>
                <a:latin typeface="微软雅黑" panose="020B0503020204020204" pitchFamily="34" charset="-122"/>
                <a:ea typeface="微软雅黑" panose="020B0503020204020204" pitchFamily="34" charset="-122"/>
              </a:rPr>
              <a:t>》</a:t>
            </a:r>
            <a:endParaRPr lang="en-US" altLang="zh-CN" sz="1600" b="1" dirty="0">
              <a:solidFill>
                <a:schemeClr val="accent1"/>
              </a:solidFill>
              <a:latin typeface="微软雅黑" panose="020B0503020204020204" pitchFamily="34" charset="-122"/>
              <a:ea typeface="微软雅黑" panose="020B0503020204020204" pitchFamily="34" charset="-122"/>
            </a:endParaRPr>
          </a:p>
          <a:p>
            <a:pPr lvl="1" indent="457200">
              <a:lnSpc>
                <a:spcPct val="150000"/>
              </a:lnSpc>
            </a:pPr>
            <a:r>
              <a:rPr lang="zh-CN" altLang="en-US" sz="1600" dirty="0">
                <a:solidFill>
                  <a:srgbClr val="333333"/>
                </a:solidFill>
                <a:latin typeface="微软雅黑" panose="020B0503020204020204" pitchFamily="34" charset="-122"/>
                <a:ea typeface="微软雅黑" panose="020B0503020204020204" pitchFamily="34" charset="-122"/>
                <a:sym typeface="+mn-lt"/>
              </a:rPr>
              <a:t>阿加曲班，与肝素相比具有能够直接抑制血块中的凝血酶、起效较快、作用时间短、出血倾向小、无免疫源性等潜在优点。一项随机、双盲、安慰剂对照试验显示应用凝血酶抑制剂症状性颅内出血无显著增高，提示安全。在一项小样本的随机临床研究中，阿替普酶静脉溶栓患者联合阿加曲班并不增加症状性颅内出血的风险。</a:t>
            </a:r>
            <a:endParaRPr lang="en-US" altLang="zh-CN" sz="1600" dirty="0">
              <a:solidFill>
                <a:srgbClr val="333333"/>
              </a:solidFill>
              <a:latin typeface="微软雅黑" panose="020B0503020204020204" pitchFamily="34" charset="-122"/>
              <a:ea typeface="微软雅黑" panose="020B0503020204020204" pitchFamily="34" charset="-122"/>
              <a:sym typeface="+mn-lt"/>
            </a:endParaRPr>
          </a:p>
          <a:p>
            <a:pPr lvl="1">
              <a:lnSpc>
                <a:spcPct val="150000"/>
              </a:lnSpc>
            </a:pPr>
            <a:r>
              <a:rPr lang="en-US" altLang="zh-CN" sz="1600" b="1" dirty="0">
                <a:solidFill>
                  <a:schemeClr val="accent1"/>
                </a:solidFill>
                <a:latin typeface="微软雅黑" panose="020B0503020204020204" pitchFamily="34" charset="-122"/>
                <a:ea typeface="微软雅黑" panose="020B0503020204020204" pitchFamily="34" charset="-122"/>
              </a:rPr>
              <a:t>《</a:t>
            </a:r>
            <a:r>
              <a:rPr lang="zh-CN" altLang="en-US" sz="1600" b="1" dirty="0">
                <a:solidFill>
                  <a:schemeClr val="accent1"/>
                </a:solidFill>
                <a:latin typeface="微软雅黑" panose="020B0503020204020204" pitchFamily="34" charset="-122"/>
                <a:ea typeface="微软雅黑" panose="020B0503020204020204" pitchFamily="34" charset="-122"/>
                <a:sym typeface="+mn-lt"/>
              </a:rPr>
              <a:t>易栓症诊断与防治中国指南</a:t>
            </a:r>
            <a:r>
              <a:rPr lang="en-US" altLang="zh-CN" sz="1600" b="1" dirty="0">
                <a:solidFill>
                  <a:schemeClr val="accent1"/>
                </a:solidFill>
                <a:latin typeface="微软雅黑" panose="020B0503020204020204" pitchFamily="34" charset="-122"/>
                <a:ea typeface="微软雅黑" panose="020B0503020204020204" pitchFamily="34" charset="-122"/>
                <a:sym typeface="+mn-lt"/>
              </a:rPr>
              <a:t>(2021</a:t>
            </a:r>
            <a:r>
              <a:rPr lang="zh-CN" altLang="en-US" sz="1600" b="1" dirty="0">
                <a:solidFill>
                  <a:schemeClr val="accent1"/>
                </a:solidFill>
                <a:latin typeface="微软雅黑" panose="020B0503020204020204" pitchFamily="34" charset="-122"/>
                <a:ea typeface="微软雅黑" panose="020B0503020204020204" pitchFamily="34" charset="-122"/>
                <a:sym typeface="+mn-lt"/>
              </a:rPr>
              <a:t>年版</a:t>
            </a:r>
            <a:r>
              <a:rPr lang="en-US" altLang="zh-CN" sz="1600" b="1" dirty="0">
                <a:solidFill>
                  <a:schemeClr val="accent1"/>
                </a:solidFill>
                <a:latin typeface="微软雅黑" panose="020B0503020204020204" pitchFamily="34" charset="-122"/>
                <a:ea typeface="微软雅黑" panose="020B0503020204020204" pitchFamily="34" charset="-122"/>
                <a:sym typeface="+mn-lt"/>
              </a:rPr>
              <a:t>)</a:t>
            </a:r>
            <a:r>
              <a:rPr lang="en-US" altLang="zh-CN" sz="1600" b="1" dirty="0">
                <a:solidFill>
                  <a:schemeClr val="accent1"/>
                </a:solidFill>
                <a:latin typeface="微软雅黑" panose="020B0503020204020204" pitchFamily="34" charset="-122"/>
                <a:ea typeface="微软雅黑" panose="020B0503020204020204" pitchFamily="34" charset="-122"/>
              </a:rPr>
              <a:t>》</a:t>
            </a:r>
            <a:endParaRPr lang="en-US" altLang="zh-CN" sz="1600" b="1" dirty="0">
              <a:solidFill>
                <a:schemeClr val="accent1"/>
              </a:solidFill>
              <a:latin typeface="微软雅黑" panose="020B0503020204020204" pitchFamily="34" charset="-122"/>
              <a:ea typeface="微软雅黑" panose="020B0503020204020204" pitchFamily="34" charset="-122"/>
            </a:endParaRPr>
          </a:p>
          <a:p>
            <a:pPr lvl="1" indent="457200">
              <a:lnSpc>
                <a:spcPct val="150000"/>
              </a:lnSpc>
            </a:pPr>
            <a:r>
              <a:rPr lang="zh-CN" altLang="en-US" sz="1600" dirty="0">
                <a:solidFill>
                  <a:srgbClr val="333333"/>
                </a:solidFill>
                <a:latin typeface="微软雅黑" panose="020B0503020204020204" pitchFamily="34" charset="-122"/>
                <a:ea typeface="微软雅黑" panose="020B0503020204020204" pitchFamily="34" charset="-122"/>
                <a:sym typeface="+mn-lt"/>
              </a:rPr>
              <a:t>抗凝血酶缺陷患者使用普通肝素或低分子量肝素效果不佳，胃肠外抗凝可选择阿加曲班等凝血酶直接抑制剂 ；对于同时存在出血风险或围手术期预防的患者，建议使用阿加曲班等半衰期短的抗凝药物。</a:t>
            </a:r>
            <a:endParaRPr lang="en-US" altLang="zh-CN" sz="1600" dirty="0">
              <a:solidFill>
                <a:srgbClr val="333333"/>
              </a:solidFill>
              <a:latin typeface="微软雅黑" panose="020B0503020204020204" pitchFamily="34" charset="-122"/>
              <a:ea typeface="微软雅黑" panose="020B0503020204020204" pitchFamily="34" charset="-122"/>
              <a:sym typeface="+mn-lt"/>
            </a:endParaRPr>
          </a:p>
          <a:p>
            <a:pPr marL="0" lvl="1" indent="457200">
              <a:lnSpc>
                <a:spcPct val="150000"/>
              </a:lnSpc>
            </a:pPr>
            <a:r>
              <a:rPr lang="en-US" altLang="zh-CN" sz="1600" b="1" dirty="0">
                <a:solidFill>
                  <a:schemeClr val="accent1"/>
                </a:solidFill>
                <a:latin typeface="微软雅黑" panose="020B0503020204020204" pitchFamily="34" charset="-122"/>
                <a:ea typeface="微软雅黑" panose="020B0503020204020204" pitchFamily="34" charset="-122"/>
                <a:sym typeface="+mn-lt"/>
              </a:rPr>
              <a:t>《</a:t>
            </a:r>
            <a:r>
              <a:rPr lang="zh-CN" altLang="en-US" sz="1600" b="1" dirty="0">
                <a:solidFill>
                  <a:schemeClr val="accent1"/>
                </a:solidFill>
                <a:latin typeface="微软雅黑" panose="020B0503020204020204" pitchFamily="34" charset="-122"/>
                <a:ea typeface="微软雅黑" panose="020B0503020204020204" pitchFamily="34" charset="-122"/>
                <a:sym typeface="+mn-lt"/>
              </a:rPr>
              <a:t>中国血栓性疾病防治指南（</a:t>
            </a:r>
            <a:r>
              <a:rPr lang="en-US" altLang="zh-CN" sz="1600" b="1" dirty="0">
                <a:solidFill>
                  <a:schemeClr val="accent1"/>
                </a:solidFill>
                <a:latin typeface="微软雅黑" panose="020B0503020204020204" pitchFamily="34" charset="-122"/>
                <a:ea typeface="微软雅黑" panose="020B0503020204020204" pitchFamily="34" charset="-122"/>
                <a:sym typeface="+mn-lt"/>
              </a:rPr>
              <a:t>2018</a:t>
            </a:r>
            <a:r>
              <a:rPr lang="zh-CN" altLang="en-US" sz="1600" b="1" dirty="0">
                <a:solidFill>
                  <a:schemeClr val="accent1"/>
                </a:solidFill>
                <a:latin typeface="微软雅黑" panose="020B0503020204020204" pitchFamily="34" charset="-122"/>
                <a:ea typeface="微软雅黑" panose="020B0503020204020204" pitchFamily="34" charset="-122"/>
                <a:sym typeface="+mn-lt"/>
              </a:rPr>
              <a:t>年版）</a:t>
            </a:r>
            <a:r>
              <a:rPr lang="en-US" altLang="zh-CN" sz="1600" b="1" dirty="0">
                <a:solidFill>
                  <a:schemeClr val="accent1"/>
                </a:solidFill>
                <a:latin typeface="微软雅黑" panose="020B0503020204020204" pitchFamily="34" charset="-122"/>
                <a:ea typeface="微软雅黑" panose="020B0503020204020204" pitchFamily="34" charset="-122"/>
                <a:sym typeface="+mn-lt"/>
              </a:rPr>
              <a:t>》</a:t>
            </a:r>
            <a:endParaRPr lang="en-US" altLang="zh-CN" sz="1600" b="1" dirty="0">
              <a:solidFill>
                <a:schemeClr val="accent1"/>
              </a:solidFill>
              <a:latin typeface="微软雅黑" panose="020B0503020204020204" pitchFamily="34" charset="-122"/>
              <a:ea typeface="微软雅黑" panose="020B0503020204020204" pitchFamily="34" charset="-122"/>
              <a:sym typeface="+mn-lt"/>
            </a:endParaRPr>
          </a:p>
          <a:p>
            <a:pPr lvl="1" indent="457200">
              <a:lnSpc>
                <a:spcPct val="150000"/>
              </a:lnSpc>
            </a:pPr>
            <a:r>
              <a:rPr lang="zh-CN" altLang="en-US" sz="1600" dirty="0">
                <a:solidFill>
                  <a:srgbClr val="333333"/>
                </a:solidFill>
                <a:latin typeface="微软雅黑" panose="020B0503020204020204" pitchFamily="34" charset="-122"/>
                <a:ea typeface="微软雅黑" panose="020B0503020204020204" pitchFamily="34" charset="-122"/>
              </a:rPr>
              <a:t>对于</a:t>
            </a:r>
            <a:r>
              <a:rPr lang="en-US" altLang="zh-CN" sz="1600" dirty="0" err="1">
                <a:solidFill>
                  <a:srgbClr val="333333"/>
                </a:solidFill>
                <a:latin typeface="微软雅黑" panose="020B0503020204020204" pitchFamily="34" charset="-122"/>
                <a:ea typeface="微软雅黑" panose="020B0503020204020204" pitchFamily="34" charset="-122"/>
              </a:rPr>
              <a:t>4Ts</a:t>
            </a:r>
            <a:r>
              <a:rPr lang="zh-CN" altLang="en-US" sz="1600" dirty="0">
                <a:solidFill>
                  <a:srgbClr val="333333"/>
                </a:solidFill>
                <a:latin typeface="微软雅黑" panose="020B0503020204020204" pitchFamily="34" charset="-122"/>
                <a:ea typeface="微软雅黑" panose="020B0503020204020204" pitchFamily="34" charset="-122"/>
              </a:rPr>
              <a:t>评分为中、高度临床可能和确诊的“肝素诱导的血小板减少患者” ，推荐阿加曲班作为替代抗凝药物。</a:t>
            </a:r>
            <a:endParaRPr lang="en-US" altLang="zh-CN" sz="1600" dirty="0">
              <a:solidFill>
                <a:srgbClr val="333333"/>
              </a:solidFill>
              <a:latin typeface="微软雅黑" panose="020B0503020204020204" pitchFamily="34" charset="-122"/>
              <a:ea typeface="微软雅黑" panose="020B0503020204020204" pitchFamily="34" charset="-122"/>
              <a:sym typeface="+mn-lt"/>
            </a:endParaRPr>
          </a:p>
          <a:p>
            <a:pPr lvl="1" indent="457200">
              <a:lnSpc>
                <a:spcPct val="150000"/>
              </a:lnSpc>
            </a:pPr>
            <a:endParaRPr lang="zh-CN" altLang="en-US" sz="1600" dirty="0">
              <a:solidFill>
                <a:srgbClr val="333333"/>
              </a:solidFill>
              <a:latin typeface="微软雅黑" panose="020B0503020204020204" pitchFamily="34" charset="-122"/>
              <a:ea typeface="微软雅黑" panose="020B0503020204020204" pitchFamily="34" charset="-122"/>
            </a:endParaRPr>
          </a:p>
        </p:txBody>
      </p:sp>
    </p:spTree>
  </p:cSld>
  <p:clrMapOvr>
    <a:masterClrMapping/>
  </p:clrMapOvr>
  <p:transition advTm="2000">
    <p:randomBar dir="ver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1888434" y="529096"/>
            <a:ext cx="1463040" cy="460375"/>
          </a:xfrm>
          <a:prstGeom prst="rect">
            <a:avLst/>
          </a:prstGeom>
          <a:noFill/>
        </p:spPr>
        <p:txBody>
          <a:bodyPr wrap="none" rtlCol="0">
            <a:spAutoFit/>
          </a:bodyPr>
          <a:lstStyle/>
          <a:p>
            <a:r>
              <a:rPr lang="en-US" altLang="zh-CN" sz="2400" b="1" dirty="0">
                <a:solidFill>
                  <a:srgbClr val="2E75B6"/>
                </a:solidFill>
                <a:latin typeface="微软雅黑" panose="020B0503020204020204" pitchFamily="34" charset="-122"/>
                <a:ea typeface="微软雅黑" panose="020B0503020204020204" pitchFamily="34" charset="-122"/>
              </a:rPr>
              <a:t>4.</a:t>
            </a:r>
            <a:r>
              <a:rPr lang="zh-CN" altLang="en-US" sz="2400" b="1" dirty="0">
                <a:solidFill>
                  <a:srgbClr val="2E75B6"/>
                </a:solidFill>
                <a:latin typeface="微软雅黑" panose="020B0503020204020204" pitchFamily="34" charset="-122"/>
                <a:ea typeface="微软雅黑" panose="020B0503020204020204" pitchFamily="34" charset="-122"/>
              </a:rPr>
              <a:t> 创新性</a:t>
            </a:r>
            <a:endParaRPr lang="zh-CN" altLang="en-US" b="1" dirty="0">
              <a:solidFill>
                <a:srgbClr val="2E75B6"/>
              </a:solidFill>
              <a:latin typeface="微软雅黑" panose="020B0503020204020204" pitchFamily="34" charset="-122"/>
              <a:ea typeface="微软雅黑" panose="020B0503020204020204" pitchFamily="34" charset="-122"/>
            </a:endParaRPr>
          </a:p>
        </p:txBody>
      </p:sp>
      <p:sp>
        <p:nvSpPr>
          <p:cNvPr id="3" name="文本框 1"/>
          <p:cNvSpPr txBox="1"/>
          <p:nvPr/>
        </p:nvSpPr>
        <p:spPr>
          <a:xfrm>
            <a:off x="2029489" y="1183676"/>
            <a:ext cx="9430330" cy="4942507"/>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50000"/>
              </a:lnSpc>
            </a:pPr>
            <a:r>
              <a:rPr lang="zh-CN" altLang="en-US" sz="2000" dirty="0">
                <a:solidFill>
                  <a:srgbClr val="2E75B6"/>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创新点：</a:t>
            </a:r>
            <a:endParaRPr lang="zh-CN" altLang="en-US" sz="2000" dirty="0">
              <a:solidFill>
                <a:srgbClr val="2E75B6"/>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a:p>
            <a:pPr lvl="2" fontAlgn="auto">
              <a:lnSpc>
                <a:spcPct val="150000"/>
              </a:lnSpc>
              <a:spcAft>
                <a:spcPts val="0"/>
              </a:spcAft>
            </a:pPr>
            <a:r>
              <a:rPr lang="en-US" altLang="zh-CN" sz="1600" dirty="0">
                <a:solidFill>
                  <a:srgbClr val="333333"/>
                </a:solidFill>
                <a:latin typeface="微软雅黑" panose="020B0503020204020204" pitchFamily="34" charset="-122"/>
                <a:ea typeface="微软雅黑" panose="020B0503020204020204" pitchFamily="34" charset="-122"/>
                <a:sym typeface="+mn-ea"/>
              </a:rPr>
              <a:t>1. </a:t>
            </a:r>
            <a:r>
              <a:rPr lang="zh-CN" altLang="en-US" sz="1600" dirty="0">
                <a:solidFill>
                  <a:srgbClr val="333333"/>
                </a:solidFill>
                <a:latin typeface="微软雅黑" panose="020B0503020204020204" pitchFamily="34" charset="-122"/>
                <a:ea typeface="微软雅黑" panose="020B0503020204020204" pitchFamily="34" charset="-122"/>
                <a:sym typeface="+mn-ea"/>
              </a:rPr>
              <a:t>阿加曲班属于直接拮抗凝血酶的抗凝药物，相比肝素、低分子肝素、磺达肝癸钠等抗凝血酶</a:t>
            </a:r>
            <a:r>
              <a:rPr lang="en-US" altLang="zh-CN" sz="1600" dirty="0">
                <a:solidFill>
                  <a:srgbClr val="333333"/>
                </a:solidFill>
                <a:latin typeface="微软雅黑" panose="020B0503020204020204" pitchFamily="34" charset="-122"/>
                <a:ea typeface="微软雅黑" panose="020B0503020204020204" pitchFamily="34" charset="-122"/>
                <a:sym typeface="+mn-ea"/>
              </a:rPr>
              <a:t>AT-Ⅲ</a:t>
            </a:r>
            <a:r>
              <a:rPr lang="zh-CN" altLang="en-US" sz="1600" dirty="0">
                <a:solidFill>
                  <a:srgbClr val="333333"/>
                </a:solidFill>
                <a:latin typeface="微软雅黑" panose="020B0503020204020204" pitchFamily="34" charset="-122"/>
                <a:ea typeface="微软雅黑" panose="020B0503020204020204" pitchFamily="34" charset="-122"/>
                <a:sym typeface="+mn-ea"/>
              </a:rPr>
              <a:t>介导机制，阿加曲班起效快，作用时间短，对陈旧血栓依旧有效；</a:t>
            </a:r>
            <a:endParaRPr lang="zh-CN" altLang="en-US" sz="1600" dirty="0">
              <a:solidFill>
                <a:srgbClr val="333333"/>
              </a:solidFill>
              <a:latin typeface="微软雅黑" panose="020B0503020204020204" pitchFamily="34" charset="-122"/>
              <a:ea typeface="微软雅黑" panose="020B0503020204020204" pitchFamily="34" charset="-122"/>
              <a:sym typeface="+mn-ea"/>
            </a:endParaRPr>
          </a:p>
          <a:p>
            <a:pPr lvl="2" fontAlgn="auto">
              <a:lnSpc>
                <a:spcPct val="150000"/>
              </a:lnSpc>
              <a:spcAft>
                <a:spcPts val="0"/>
              </a:spcAft>
            </a:pPr>
            <a:r>
              <a:rPr lang="zh-CN" altLang="en-US" sz="1600" b="1" dirty="0">
                <a:solidFill>
                  <a:srgbClr val="2E75B6"/>
                </a:solidFill>
                <a:latin typeface="微软雅黑" panose="020B0503020204020204" pitchFamily="34" charset="-122"/>
                <a:ea typeface="微软雅黑" panose="020B0503020204020204" pitchFamily="34" charset="-122"/>
                <a:sym typeface="+mn-ea"/>
              </a:rPr>
              <a:t>优势：</a:t>
            </a:r>
            <a:r>
              <a:rPr lang="zh-CN" altLang="en-US" sz="1600" dirty="0">
                <a:solidFill>
                  <a:srgbClr val="2E75B6"/>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sym typeface="+mn-ea"/>
              </a:rPr>
              <a:t>为动脉血栓取栓或其他动脉介入手术提供速效、短效的抗凝药物；</a:t>
            </a:r>
            <a:r>
              <a:rPr lang="zh-CN" altLang="en-US" sz="1600" dirty="0">
                <a:solidFill>
                  <a:srgbClr val="2E75B6"/>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sym typeface="+mn-lt"/>
              </a:rPr>
              <a:t>对于同时存在出血风险或围手术期预防的患者，阿加曲班作用时间短，出血事件可控性强，为推荐抗凝药物；</a:t>
            </a:r>
            <a:endParaRPr lang="zh-CN" altLang="en-US" sz="1600" dirty="0">
              <a:solidFill>
                <a:srgbClr val="2E75B6"/>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sym typeface="+mn-ea"/>
            </a:endParaRPr>
          </a:p>
          <a:p>
            <a:pPr lvl="2" fontAlgn="auto">
              <a:lnSpc>
                <a:spcPct val="150000"/>
              </a:lnSpc>
              <a:spcAft>
                <a:spcPts val="0"/>
              </a:spcAft>
            </a:pPr>
            <a:endParaRPr lang="en-US" sz="1600" dirty="0">
              <a:solidFill>
                <a:srgbClr val="333333"/>
              </a:solidFill>
              <a:latin typeface="微软雅黑" panose="020B0503020204020204" pitchFamily="34" charset="-122"/>
              <a:ea typeface="微软雅黑" panose="020B0503020204020204" pitchFamily="34" charset="-122"/>
              <a:sym typeface="+mn-ea"/>
            </a:endParaRPr>
          </a:p>
          <a:p>
            <a:pPr lvl="2" fontAlgn="auto">
              <a:lnSpc>
                <a:spcPct val="150000"/>
              </a:lnSpc>
              <a:spcAft>
                <a:spcPts val="0"/>
              </a:spcAft>
            </a:pPr>
            <a:r>
              <a:rPr lang="en-US" sz="1600" dirty="0">
                <a:solidFill>
                  <a:srgbClr val="333333"/>
                </a:solidFill>
                <a:latin typeface="微软雅黑" panose="020B0503020204020204" pitchFamily="34" charset="-122"/>
                <a:ea typeface="微软雅黑" panose="020B0503020204020204" pitchFamily="34" charset="-122"/>
                <a:sym typeface="+mn-ea"/>
              </a:rPr>
              <a:t>2. </a:t>
            </a:r>
            <a:r>
              <a:rPr lang="zh-CN" altLang="en-US" sz="1600" dirty="0">
                <a:solidFill>
                  <a:srgbClr val="333333"/>
                </a:solidFill>
                <a:latin typeface="微软雅黑" panose="020B0503020204020204" pitchFamily="34" charset="-122"/>
                <a:ea typeface="微软雅黑" panose="020B0503020204020204" pitchFamily="34" charset="-122"/>
                <a:sym typeface="+mn-ea"/>
              </a:rPr>
              <a:t>阿加曲班不经肾代谢，相比肝素、低分子肝素、磺达肝葵钠等主要经肾代谢药物，肾功能肌酐清除率（</a:t>
            </a:r>
            <a:r>
              <a:rPr lang="en-US" altLang="zh-CN" sz="1600" dirty="0">
                <a:solidFill>
                  <a:srgbClr val="333333"/>
                </a:solidFill>
                <a:latin typeface="微软雅黑" panose="020B0503020204020204" pitchFamily="34" charset="-122"/>
                <a:ea typeface="微软雅黑" panose="020B0503020204020204" pitchFamily="34" charset="-122"/>
                <a:sym typeface="+mn-ea"/>
              </a:rPr>
              <a:t>Ccr </a:t>
            </a:r>
            <a:r>
              <a:rPr lang="zh-CN" altLang="en-US" sz="1600" dirty="0">
                <a:solidFill>
                  <a:srgbClr val="333333"/>
                </a:solidFill>
                <a:latin typeface="微软雅黑" panose="020B0503020204020204" pitchFamily="34" charset="-122"/>
                <a:ea typeface="微软雅黑" panose="020B0503020204020204" pitchFamily="34" charset="-122"/>
                <a:sym typeface="+mn-ea"/>
              </a:rPr>
              <a:t>）＜</a:t>
            </a:r>
            <a:r>
              <a:rPr lang="en-US" altLang="zh-CN" sz="1600" dirty="0">
                <a:solidFill>
                  <a:srgbClr val="333333"/>
                </a:solidFill>
                <a:latin typeface="微软雅黑" panose="020B0503020204020204" pitchFamily="34" charset="-122"/>
                <a:ea typeface="微软雅黑" panose="020B0503020204020204" pitchFamily="34" charset="-122"/>
                <a:sym typeface="+mn-ea"/>
              </a:rPr>
              <a:t>30</a:t>
            </a:r>
            <a:r>
              <a:rPr lang="en-US" sz="1600" dirty="0">
                <a:solidFill>
                  <a:srgbClr val="333333"/>
                </a:solidFill>
                <a:latin typeface="微软雅黑" panose="020B0503020204020204" pitchFamily="34" charset="-122"/>
                <a:ea typeface="微软雅黑" panose="020B0503020204020204" pitchFamily="34" charset="-122"/>
                <a:sym typeface="+mn-ea"/>
              </a:rPr>
              <a:t>ml·min</a:t>
            </a:r>
            <a:r>
              <a:rPr lang="en-US" sz="1600" baseline="30000" dirty="0">
                <a:solidFill>
                  <a:srgbClr val="333333"/>
                </a:solidFill>
                <a:latin typeface="微软雅黑" panose="020B0503020204020204" pitchFamily="34" charset="-122"/>
                <a:ea typeface="微软雅黑" panose="020B0503020204020204" pitchFamily="34" charset="-122"/>
                <a:sym typeface="+mn-ea"/>
              </a:rPr>
              <a:t>-1</a:t>
            </a:r>
            <a:r>
              <a:rPr lang="zh-CN" altLang="en-US" sz="1600" dirty="0">
                <a:solidFill>
                  <a:srgbClr val="333333"/>
                </a:solidFill>
                <a:latin typeface="微软雅黑" panose="020B0503020204020204" pitchFamily="34" charset="-122"/>
                <a:ea typeface="微软雅黑" panose="020B0503020204020204" pitchFamily="34" charset="-122"/>
                <a:sym typeface="+mn-ea"/>
              </a:rPr>
              <a:t>患者使用阿加曲班无需调整剂量；</a:t>
            </a:r>
            <a:endParaRPr lang="zh-CN" altLang="en-US" sz="1600" dirty="0">
              <a:solidFill>
                <a:srgbClr val="333333"/>
              </a:solidFill>
              <a:latin typeface="微软雅黑" panose="020B0503020204020204" pitchFamily="34" charset="-122"/>
              <a:ea typeface="微软雅黑" panose="020B0503020204020204" pitchFamily="34" charset="-122"/>
              <a:sym typeface="+mn-ea"/>
            </a:endParaRPr>
          </a:p>
          <a:p>
            <a:pPr lvl="2" fontAlgn="auto">
              <a:lnSpc>
                <a:spcPct val="150000"/>
              </a:lnSpc>
              <a:spcAft>
                <a:spcPts val="0"/>
              </a:spcAft>
            </a:pPr>
            <a:r>
              <a:rPr lang="zh-CN" altLang="en-US" sz="1600" b="1" dirty="0">
                <a:solidFill>
                  <a:srgbClr val="2E75B6"/>
                </a:solidFill>
                <a:latin typeface="微软雅黑" panose="020B0503020204020204" pitchFamily="34" charset="-122"/>
                <a:ea typeface="微软雅黑" panose="020B0503020204020204" pitchFamily="34" charset="-122"/>
                <a:sym typeface="+mn-ea"/>
              </a:rPr>
              <a:t>优势：</a:t>
            </a:r>
            <a:r>
              <a:rPr lang="zh-CN" altLang="en-US" sz="1600" dirty="0">
                <a:solidFill>
                  <a:srgbClr val="2E75B6"/>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sym typeface="+mn-ea"/>
              </a:rPr>
              <a:t>对于有肾功能障碍的慢性动脉闭塞症患者，阿加曲班为适宜药物；</a:t>
            </a:r>
            <a:endParaRPr lang="zh-CN" altLang="en-US" sz="1600" dirty="0">
              <a:solidFill>
                <a:srgbClr val="2E75B6"/>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sym typeface="+mn-ea"/>
            </a:endParaRPr>
          </a:p>
          <a:p>
            <a:pPr lvl="2" fontAlgn="auto">
              <a:lnSpc>
                <a:spcPct val="150000"/>
              </a:lnSpc>
              <a:spcAft>
                <a:spcPts val="0"/>
              </a:spcAft>
            </a:pPr>
            <a:endParaRPr lang="zh-CN" altLang="en-US" sz="1600" dirty="0">
              <a:solidFill>
                <a:srgbClr val="333333"/>
              </a:solidFill>
              <a:latin typeface="微软雅黑" panose="020B0503020204020204" pitchFamily="34" charset="-122"/>
              <a:ea typeface="微软雅黑" panose="020B0503020204020204" pitchFamily="34" charset="-122"/>
              <a:sym typeface="+mn-ea"/>
            </a:endParaRPr>
          </a:p>
          <a:p>
            <a:pPr lvl="2" fontAlgn="auto">
              <a:lnSpc>
                <a:spcPct val="150000"/>
              </a:lnSpc>
              <a:spcAft>
                <a:spcPts val="0"/>
              </a:spcAft>
            </a:pPr>
            <a:r>
              <a:rPr lang="en-US" altLang="zh-CN" sz="1600" dirty="0">
                <a:solidFill>
                  <a:srgbClr val="333333"/>
                </a:solidFill>
                <a:latin typeface="微软雅黑" panose="020B0503020204020204" pitchFamily="34" charset="-122"/>
                <a:ea typeface="微软雅黑" panose="020B0503020204020204" pitchFamily="34" charset="-122"/>
                <a:sym typeface="+mn-ea"/>
              </a:rPr>
              <a:t>3.</a:t>
            </a:r>
            <a:r>
              <a:rPr lang="zh-CN" altLang="en-US" sz="1600" dirty="0">
                <a:solidFill>
                  <a:srgbClr val="333333"/>
                </a:solidFill>
                <a:latin typeface="微软雅黑" panose="020B0503020204020204" pitchFamily="34" charset="-122"/>
                <a:ea typeface="微软雅黑" panose="020B0503020204020204" pitchFamily="34" charset="-122"/>
                <a:sym typeface="+mn-ea"/>
              </a:rPr>
              <a:t> 阿加曲班无免疫原性，相比肝素类药物不会引起血小板减少；</a:t>
            </a:r>
            <a:endParaRPr lang="zh-CN" altLang="en-US" sz="1600" dirty="0">
              <a:solidFill>
                <a:srgbClr val="333333"/>
              </a:solidFill>
              <a:latin typeface="微软雅黑" panose="020B0503020204020204" pitchFamily="34" charset="-122"/>
              <a:ea typeface="微软雅黑" panose="020B0503020204020204" pitchFamily="34" charset="-122"/>
              <a:sym typeface="+mn-ea"/>
            </a:endParaRPr>
          </a:p>
          <a:p>
            <a:pPr lvl="2">
              <a:lnSpc>
                <a:spcPct val="150000"/>
              </a:lnSpc>
            </a:pPr>
            <a:r>
              <a:rPr lang="zh-CN" altLang="en-US" sz="1600" b="1" dirty="0">
                <a:solidFill>
                  <a:srgbClr val="2E75B6"/>
                </a:solidFill>
                <a:latin typeface="微软雅黑" panose="020B0503020204020204" pitchFamily="34" charset="-122"/>
                <a:ea typeface="微软雅黑" panose="020B0503020204020204" pitchFamily="34" charset="-122"/>
                <a:sym typeface="+mn-ea"/>
              </a:rPr>
              <a:t>优势：</a:t>
            </a:r>
            <a:r>
              <a:rPr lang="en-US" altLang="zh-CN" sz="1600" dirty="0" err="1">
                <a:solidFill>
                  <a:srgbClr val="2E75B6"/>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4Ts</a:t>
            </a:r>
            <a:r>
              <a:rPr lang="zh-CN" altLang="en-US" sz="1600" dirty="0">
                <a:solidFill>
                  <a:srgbClr val="2E75B6"/>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评分为中、高度临床可能和确诊的“肝素诱导的血小板减少患者” ，以阿加曲班作为替代抗凝药物。</a:t>
            </a:r>
            <a:endParaRPr lang="en-US" altLang="zh-CN" sz="1600" dirty="0">
              <a:solidFill>
                <a:srgbClr val="2E75B6"/>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sym typeface="+mn-lt"/>
            </a:endParaRPr>
          </a:p>
        </p:txBody>
      </p:sp>
    </p:spTree>
  </p:cSld>
  <p:clrMapOvr>
    <a:masterClrMapping/>
  </p:clrMapOvr>
  <p:transition advTm="2000">
    <p:randomBar dir="ver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2626777" y="1434369"/>
            <a:ext cx="8706679" cy="5327228"/>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342900" indent="-342900" algn="l">
              <a:buFont typeface="Wingdings" panose="05000000000000000000" pitchFamily="2" charset="2"/>
              <a:buChar char="Ø"/>
            </a:pPr>
            <a:r>
              <a:rPr lang="zh-CN" altLang="en-US" sz="2000" dirty="0">
                <a:solidFill>
                  <a:srgbClr val="2E75B6"/>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年发病患者概括：</a:t>
            </a:r>
            <a:endParaRPr lang="en-US" altLang="zh-CN" sz="2000" dirty="0">
              <a:solidFill>
                <a:srgbClr val="2E75B6"/>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a:p>
            <a:pPr lvl="1" algn="l">
              <a:lnSpc>
                <a:spcPct val="150000"/>
              </a:lnSpc>
            </a:pPr>
            <a:r>
              <a:rPr lang="en-US" altLang="zh-CN" sz="1600" dirty="0">
                <a:solidFill>
                  <a:srgbClr val="333333"/>
                </a:solidFill>
                <a:latin typeface="微软雅黑" panose="020B0503020204020204" pitchFamily="34" charset="-122"/>
                <a:ea typeface="微软雅黑" panose="020B0503020204020204" pitchFamily="34" charset="-122"/>
              </a:rPr>
              <a:t>1. </a:t>
            </a:r>
            <a:r>
              <a:rPr sz="1600" dirty="0" err="1">
                <a:solidFill>
                  <a:srgbClr val="333333"/>
                </a:solidFill>
                <a:latin typeface="微软雅黑" panose="020B0503020204020204" pitchFamily="34" charset="-122"/>
                <a:ea typeface="微软雅黑" panose="020B0503020204020204" pitchFamily="34" charset="-122"/>
              </a:rPr>
              <a:t>下肢动脉硬化闭塞症</a:t>
            </a:r>
            <a:r>
              <a:rPr lang="zh-CN" altLang="en-US" sz="1600" dirty="0">
                <a:solidFill>
                  <a:srgbClr val="333333"/>
                </a:solidFill>
                <a:latin typeface="微软雅黑" panose="020B0503020204020204" pitchFamily="34" charset="-122"/>
                <a:ea typeface="微软雅黑" panose="020B0503020204020204" pitchFamily="34" charset="-122"/>
              </a:rPr>
              <a:t>发病率</a:t>
            </a:r>
            <a:r>
              <a:rPr sz="1600" dirty="0" err="1">
                <a:solidFill>
                  <a:srgbClr val="333333"/>
                </a:solidFill>
                <a:latin typeface="微软雅黑" panose="020B0503020204020204" pitchFamily="34" charset="-122"/>
                <a:ea typeface="微软雅黑" panose="020B0503020204020204" pitchFamily="34" charset="-122"/>
              </a:rPr>
              <a:t>约10</a:t>
            </a:r>
            <a:r>
              <a:rPr sz="1600" dirty="0">
                <a:solidFill>
                  <a:srgbClr val="333333"/>
                </a:solidFill>
                <a:latin typeface="微软雅黑" panose="020B0503020204020204" pitchFamily="34" charset="-122"/>
                <a:ea typeface="微软雅黑" panose="020B0503020204020204" pitchFamily="34" charset="-122"/>
              </a:rPr>
              <a:t>%。</a:t>
            </a:r>
            <a:r>
              <a:rPr sz="1600" dirty="0" err="1">
                <a:solidFill>
                  <a:srgbClr val="333333"/>
                </a:solidFill>
                <a:latin typeface="微软雅黑" panose="020B0503020204020204" pitchFamily="34" charset="-122"/>
                <a:ea typeface="微软雅黑" panose="020B0503020204020204" pitchFamily="34" charset="-122"/>
              </a:rPr>
              <a:t>随着年龄的增长，其发病率呈上升趋势</a:t>
            </a:r>
            <a:r>
              <a:rPr sz="1600" dirty="0">
                <a:solidFill>
                  <a:srgbClr val="333333"/>
                </a:solidFill>
                <a:latin typeface="微软雅黑" panose="020B0503020204020204" pitchFamily="34" charset="-122"/>
                <a:ea typeface="微软雅黑" panose="020B0503020204020204" pitchFamily="34" charset="-122"/>
              </a:rPr>
              <a:t>,，70 </a:t>
            </a:r>
            <a:r>
              <a:rPr sz="1600" dirty="0" err="1">
                <a:solidFill>
                  <a:srgbClr val="333333"/>
                </a:solidFill>
                <a:latin typeface="微软雅黑" panose="020B0503020204020204" pitchFamily="34" charset="-122"/>
                <a:ea typeface="微软雅黑" panose="020B0503020204020204" pitchFamily="34" charset="-122"/>
              </a:rPr>
              <a:t>岁以上人群的发病率在15</a:t>
            </a:r>
            <a:r>
              <a:rPr sz="1600" dirty="0">
                <a:solidFill>
                  <a:srgbClr val="333333"/>
                </a:solidFill>
                <a:latin typeface="微软雅黑" panose="020B0503020204020204" pitchFamily="34" charset="-122"/>
                <a:ea typeface="微软雅黑" panose="020B0503020204020204" pitchFamily="34" charset="-122"/>
              </a:rPr>
              <a:t>%～20%</a:t>
            </a:r>
            <a:r>
              <a:rPr lang="zh-CN" altLang="en-US" sz="1600" dirty="0">
                <a:solidFill>
                  <a:srgbClr val="333333"/>
                </a:solidFill>
                <a:latin typeface="微软雅黑" panose="020B0503020204020204" pitchFamily="34" charset="-122"/>
                <a:ea typeface="微软雅黑" panose="020B0503020204020204" pitchFamily="34" charset="-122"/>
              </a:rPr>
              <a:t>；</a:t>
            </a:r>
            <a:endParaRPr lang="zh-CN" altLang="en-US" sz="1600" dirty="0">
              <a:solidFill>
                <a:srgbClr val="333333"/>
              </a:solidFill>
              <a:latin typeface="微软雅黑" panose="020B0503020204020204" pitchFamily="34" charset="-122"/>
              <a:ea typeface="微软雅黑" panose="020B0503020204020204" pitchFamily="34" charset="-122"/>
            </a:endParaRPr>
          </a:p>
          <a:p>
            <a:pPr lvl="1">
              <a:lnSpc>
                <a:spcPct val="150000"/>
              </a:lnSpc>
            </a:pPr>
            <a:r>
              <a:rPr lang="en-US" altLang="zh-CN" sz="1600" dirty="0">
                <a:solidFill>
                  <a:srgbClr val="333333"/>
                </a:solidFill>
                <a:latin typeface="微软雅黑" panose="020B0503020204020204" pitchFamily="34" charset="-122"/>
                <a:ea typeface="微软雅黑" panose="020B0503020204020204" pitchFamily="34" charset="-122"/>
              </a:rPr>
              <a:t>2. </a:t>
            </a:r>
            <a:r>
              <a:rPr lang="zh-CN" altLang="en-US" sz="1600" dirty="0">
                <a:solidFill>
                  <a:srgbClr val="333333"/>
                </a:solidFill>
                <a:latin typeface="微软雅黑" panose="020B0503020204020204" pitchFamily="34" charset="-122"/>
                <a:ea typeface="微软雅黑" panose="020B0503020204020204" pitchFamily="34" charset="-122"/>
              </a:rPr>
              <a:t>特殊患者增加：肾功能障碍患者持续上升（老年患者更高），</a:t>
            </a:r>
            <a:r>
              <a:rPr lang="zh-CN" altLang="en-US" sz="1600" dirty="0">
                <a:solidFill>
                  <a:srgbClr val="333333"/>
                </a:solidFill>
                <a:latin typeface="微软雅黑" panose="020B0503020204020204" pitchFamily="34" charset="-122"/>
                <a:ea typeface="微软雅黑" panose="020B0503020204020204" pitchFamily="34" charset="-122"/>
                <a:sym typeface="+mn-ea"/>
              </a:rPr>
              <a:t>成年人接受肝素治疗后肝素诱导血小板减少（HIT）患病率为0.5%-5%。</a:t>
            </a:r>
            <a:endParaRPr lang="en-US" altLang="zh-CN" sz="1600" dirty="0">
              <a:solidFill>
                <a:srgbClr val="333333"/>
              </a:solidFill>
              <a:latin typeface="微软雅黑" panose="020B0503020204020204" pitchFamily="34" charset="-122"/>
              <a:ea typeface="微软雅黑" panose="020B0503020204020204" pitchFamily="34" charset="-122"/>
              <a:sym typeface="+mn-ea"/>
            </a:endParaRPr>
          </a:p>
          <a:p>
            <a:pPr lvl="1">
              <a:lnSpc>
                <a:spcPct val="150000"/>
              </a:lnSpc>
            </a:pPr>
            <a:endParaRPr lang="zh-CN" altLang="en-US" sz="1600" dirty="0">
              <a:latin typeface="宋体" panose="02010600030101010101" pitchFamily="2" charset="-122"/>
              <a:ea typeface="宋体" panose="02010600030101010101" pitchFamily="2" charset="-122"/>
              <a:cs typeface="宋体" panose="02010600030101010101" pitchFamily="2" charset="-122"/>
            </a:endParaRPr>
          </a:p>
          <a:p>
            <a:pPr marL="342900" lvl="0" indent="-342900" algn="l">
              <a:buFont typeface="Wingdings" panose="05000000000000000000" pitchFamily="2" charset="2"/>
              <a:buChar char="Ø"/>
            </a:pPr>
            <a:r>
              <a:rPr lang="zh-CN" altLang="en-US" sz="2000" dirty="0">
                <a:solidFill>
                  <a:srgbClr val="2E75B6"/>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弥补药品目录短板：</a:t>
            </a:r>
            <a:endParaRPr lang="zh-CN" altLang="en-US" sz="2000" dirty="0">
              <a:solidFill>
                <a:srgbClr val="2E75B6"/>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a:p>
            <a:pPr marL="0" lvl="1" indent="457200">
              <a:lnSpc>
                <a:spcPct val="150000"/>
              </a:lnSpc>
            </a:pPr>
            <a:r>
              <a:rPr lang="en-US" altLang="zh-CN" sz="1600" dirty="0">
                <a:solidFill>
                  <a:srgbClr val="333333"/>
                </a:solidFill>
                <a:latin typeface="微软雅黑" panose="020B0503020204020204" pitchFamily="34" charset="-122"/>
                <a:ea typeface="微软雅黑" panose="020B0503020204020204" pitchFamily="34" charset="-122"/>
              </a:rPr>
              <a:t>1. </a:t>
            </a:r>
            <a:r>
              <a:rPr lang="zh-CN" altLang="en-US" sz="1600" dirty="0">
                <a:solidFill>
                  <a:srgbClr val="333333"/>
                </a:solidFill>
                <a:latin typeface="微软雅黑" panose="020B0503020204020204" pitchFamily="34" charset="-122"/>
                <a:ea typeface="微软雅黑" panose="020B0503020204020204" pitchFamily="34" charset="-122"/>
              </a:rPr>
              <a:t>可满足</a:t>
            </a:r>
            <a:r>
              <a:rPr lang="zh-CN" altLang="en-US" sz="1600" dirty="0">
                <a:solidFill>
                  <a:srgbClr val="333333"/>
                </a:solidFill>
                <a:latin typeface="微软雅黑" panose="020B0503020204020204" pitchFamily="34" charset="-122"/>
                <a:ea typeface="微软雅黑" panose="020B0503020204020204" pitchFamily="34" charset="-122"/>
                <a:sym typeface="+mn-lt"/>
              </a:rPr>
              <a:t>同时存在出血风险或围手术期预防的患者用药需求</a:t>
            </a:r>
            <a:r>
              <a:rPr lang="zh-CN" altLang="en-US" sz="1600" dirty="0">
                <a:solidFill>
                  <a:srgbClr val="333333"/>
                </a:solidFill>
                <a:latin typeface="微软雅黑" panose="020B0503020204020204" pitchFamily="34" charset="-122"/>
                <a:ea typeface="微软雅黑" panose="020B0503020204020204" pitchFamily="34" charset="-122"/>
              </a:rPr>
              <a:t>；</a:t>
            </a:r>
            <a:endParaRPr lang="zh-CN" altLang="en-US" sz="1600" dirty="0">
              <a:solidFill>
                <a:srgbClr val="333333"/>
              </a:solidFill>
              <a:latin typeface="微软雅黑" panose="020B0503020204020204" pitchFamily="34" charset="-122"/>
              <a:ea typeface="微软雅黑" panose="020B0503020204020204" pitchFamily="34" charset="-122"/>
            </a:endParaRPr>
          </a:p>
          <a:p>
            <a:pPr marL="0" lvl="1" indent="457200">
              <a:lnSpc>
                <a:spcPct val="150000"/>
              </a:lnSpc>
            </a:pPr>
            <a:r>
              <a:rPr lang="en-US" altLang="zh-CN" sz="1600" dirty="0">
                <a:solidFill>
                  <a:srgbClr val="333333"/>
                </a:solidFill>
                <a:latin typeface="微软雅黑" panose="020B0503020204020204" pitchFamily="34" charset="-122"/>
                <a:ea typeface="微软雅黑" panose="020B0503020204020204" pitchFamily="34" charset="-122"/>
              </a:rPr>
              <a:t>2. </a:t>
            </a:r>
            <a:r>
              <a:rPr lang="zh-CN" altLang="en-US" sz="1600" dirty="0">
                <a:solidFill>
                  <a:srgbClr val="333333"/>
                </a:solidFill>
                <a:latin typeface="微软雅黑" panose="020B0503020204020204" pitchFamily="34" charset="-122"/>
                <a:ea typeface="微软雅黑" panose="020B0503020204020204" pitchFamily="34" charset="-122"/>
              </a:rPr>
              <a:t>可满足下肢动脉闭塞症及其他类型慢性动脉闭塞症患者用药需求；</a:t>
            </a:r>
            <a:endParaRPr lang="zh-CN" altLang="en-US" sz="1600" dirty="0">
              <a:solidFill>
                <a:srgbClr val="333333"/>
              </a:solidFill>
              <a:latin typeface="微软雅黑" panose="020B0503020204020204" pitchFamily="34" charset="-122"/>
              <a:ea typeface="微软雅黑" panose="020B0503020204020204" pitchFamily="34" charset="-122"/>
            </a:endParaRPr>
          </a:p>
          <a:p>
            <a:pPr marL="0" lvl="1" indent="457200">
              <a:lnSpc>
                <a:spcPct val="150000"/>
              </a:lnSpc>
            </a:pPr>
            <a:r>
              <a:rPr lang="en-US" altLang="zh-CN" sz="1600" dirty="0">
                <a:solidFill>
                  <a:srgbClr val="333333"/>
                </a:solidFill>
                <a:latin typeface="微软雅黑" panose="020B0503020204020204" pitchFamily="34" charset="-122"/>
                <a:ea typeface="微软雅黑" panose="020B0503020204020204" pitchFamily="34" charset="-122"/>
              </a:rPr>
              <a:t>3. </a:t>
            </a:r>
            <a:r>
              <a:rPr lang="zh-CN" altLang="en-US" sz="1600" dirty="0">
                <a:solidFill>
                  <a:srgbClr val="333333"/>
                </a:solidFill>
                <a:latin typeface="微软雅黑" panose="020B0503020204020204" pitchFamily="34" charset="-122"/>
                <a:ea typeface="微软雅黑" panose="020B0503020204020204" pitchFamily="34" charset="-122"/>
              </a:rPr>
              <a:t>可满足肾功能障碍患者</a:t>
            </a:r>
            <a:r>
              <a:rPr lang="en-US" altLang="zh-CN" sz="1600" dirty="0">
                <a:solidFill>
                  <a:srgbClr val="333333"/>
                </a:solidFill>
                <a:latin typeface="微软雅黑" panose="020B0503020204020204" pitchFamily="34" charset="-122"/>
                <a:ea typeface="微软雅黑" panose="020B0503020204020204" pitchFamily="34" charset="-122"/>
              </a:rPr>
              <a:t>/</a:t>
            </a:r>
            <a:r>
              <a:rPr lang="zh-CN" altLang="en-US" sz="1600" dirty="0">
                <a:solidFill>
                  <a:srgbClr val="333333"/>
                </a:solidFill>
                <a:latin typeface="微软雅黑" panose="020B0503020204020204" pitchFamily="34" charset="-122"/>
                <a:ea typeface="微软雅黑" panose="020B0503020204020204" pitchFamily="34" charset="-122"/>
              </a:rPr>
              <a:t>及肝素诱导血小板减少（</a:t>
            </a:r>
            <a:r>
              <a:rPr lang="en-US" altLang="zh-CN" sz="1600" dirty="0">
                <a:solidFill>
                  <a:srgbClr val="333333"/>
                </a:solidFill>
                <a:latin typeface="微软雅黑" panose="020B0503020204020204" pitchFamily="34" charset="-122"/>
                <a:ea typeface="微软雅黑" panose="020B0503020204020204" pitchFamily="34" charset="-122"/>
              </a:rPr>
              <a:t>HIT</a:t>
            </a:r>
            <a:r>
              <a:rPr lang="zh-CN" altLang="en-US" sz="1600" dirty="0">
                <a:solidFill>
                  <a:srgbClr val="333333"/>
                </a:solidFill>
                <a:latin typeface="微软雅黑" panose="020B0503020204020204" pitchFamily="34" charset="-122"/>
                <a:ea typeface="微软雅黑" panose="020B0503020204020204" pitchFamily="34" charset="-122"/>
              </a:rPr>
              <a:t>）患者抗凝用药需求</a:t>
            </a:r>
            <a:r>
              <a:rPr lang="zh-CN" altLang="en-US" sz="1600" dirty="0">
                <a:solidFill>
                  <a:srgbClr val="333333"/>
                </a:solidFill>
                <a:latin typeface="微软雅黑" panose="020B0503020204020204" pitchFamily="34" charset="-122"/>
                <a:ea typeface="微软雅黑" panose="020B0503020204020204" pitchFamily="34" charset="-122"/>
                <a:sym typeface="+mn-ea"/>
              </a:rPr>
              <a:t>；</a:t>
            </a:r>
            <a:endParaRPr lang="zh-CN" altLang="en-US" sz="1600" dirty="0">
              <a:solidFill>
                <a:srgbClr val="333333"/>
              </a:solidFill>
              <a:latin typeface="微软雅黑" panose="020B0503020204020204" pitchFamily="34" charset="-122"/>
              <a:ea typeface="微软雅黑" panose="020B0503020204020204" pitchFamily="34" charset="-122"/>
              <a:sym typeface="+mn-ea"/>
            </a:endParaRPr>
          </a:p>
          <a:p>
            <a:pPr lvl="1"/>
            <a:endParaRPr lang="zh-CN" altLang="en-US" sz="1600" dirty="0">
              <a:solidFill>
                <a:srgbClr val="333333"/>
              </a:solidFill>
              <a:latin typeface="微软雅黑" panose="020B0503020204020204" pitchFamily="34" charset="-122"/>
              <a:ea typeface="微软雅黑" panose="020B0503020204020204" pitchFamily="34" charset="-122"/>
            </a:endParaRPr>
          </a:p>
          <a:p>
            <a:pPr marL="285750" lvl="0" indent="-285750" algn="l">
              <a:buFont typeface="Wingdings" panose="05000000000000000000" pitchFamily="2" charset="2"/>
              <a:buChar char="Ø"/>
            </a:pPr>
            <a:r>
              <a:rPr lang="zh-CN" altLang="en-US" sz="2000" dirty="0">
                <a:solidFill>
                  <a:srgbClr val="2E75B6"/>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临床管理难度：</a:t>
            </a:r>
            <a:endParaRPr lang="zh-CN" altLang="en-US" sz="2000" dirty="0">
              <a:solidFill>
                <a:srgbClr val="2E75B6"/>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a:p>
            <a:pPr lvl="1">
              <a:lnSpc>
                <a:spcPct val="150000"/>
              </a:lnSpc>
            </a:pPr>
            <a:r>
              <a:rPr lang="en-US" altLang="zh-CN" sz="1600" dirty="0">
                <a:solidFill>
                  <a:srgbClr val="333333"/>
                </a:solidFill>
                <a:latin typeface="微软雅黑" panose="020B0503020204020204" pitchFamily="34" charset="-122"/>
                <a:ea typeface="微软雅黑" panose="020B0503020204020204" pitchFamily="34" charset="-122"/>
              </a:rPr>
              <a:t>1.</a:t>
            </a:r>
            <a:r>
              <a:rPr lang="zh-CN" altLang="en-US" sz="1600" dirty="0">
                <a:solidFill>
                  <a:srgbClr val="333333"/>
                </a:solidFill>
                <a:latin typeface="微软雅黑" panose="020B0503020204020204" pitchFamily="34" charset="-122"/>
                <a:ea typeface="微软雅黑" panose="020B0503020204020204" pitchFamily="34" charset="-122"/>
              </a:rPr>
              <a:t> 针对动脉抗凝出血风险高的特点，阿加曲班血风险低，是临床较为安全的用药选择；</a:t>
            </a:r>
            <a:endParaRPr lang="zh-CN" altLang="en-US" sz="1600" dirty="0">
              <a:solidFill>
                <a:srgbClr val="333333"/>
              </a:solidFill>
              <a:latin typeface="微软雅黑" panose="020B0503020204020204" pitchFamily="34" charset="-122"/>
              <a:ea typeface="微软雅黑" panose="020B0503020204020204" pitchFamily="34" charset="-122"/>
            </a:endParaRPr>
          </a:p>
          <a:p>
            <a:pPr lvl="1">
              <a:lnSpc>
                <a:spcPct val="150000"/>
              </a:lnSpc>
            </a:pPr>
            <a:r>
              <a:rPr lang="en-US" altLang="zh-CN" sz="1600" dirty="0">
                <a:solidFill>
                  <a:srgbClr val="333333"/>
                </a:solidFill>
                <a:latin typeface="微软雅黑" panose="020B0503020204020204" pitchFamily="34" charset="-122"/>
                <a:ea typeface="微软雅黑" panose="020B0503020204020204" pitchFamily="34" charset="-122"/>
              </a:rPr>
              <a:t>2.</a:t>
            </a:r>
            <a:r>
              <a:rPr lang="zh-CN" altLang="en-US" sz="1600" dirty="0">
                <a:solidFill>
                  <a:srgbClr val="333333"/>
                </a:solidFill>
                <a:latin typeface="微软雅黑" panose="020B0503020204020204" pitchFamily="34" charset="-122"/>
                <a:ea typeface="微软雅黑" panose="020B0503020204020204" pitchFamily="34" charset="-122"/>
              </a:rPr>
              <a:t> 药物半衰期</a:t>
            </a:r>
            <a:r>
              <a:rPr lang="en-US" altLang="zh-CN" sz="1600" dirty="0">
                <a:solidFill>
                  <a:srgbClr val="333333"/>
                </a:solidFill>
                <a:latin typeface="微软雅黑" panose="020B0503020204020204" pitchFamily="34" charset="-122"/>
                <a:ea typeface="微软雅黑" panose="020B0503020204020204" pitchFamily="34" charset="-122"/>
              </a:rPr>
              <a:t>39-</a:t>
            </a:r>
            <a:r>
              <a:rPr lang="en-US" altLang="zh-CN" sz="1600" dirty="0" err="1">
                <a:solidFill>
                  <a:srgbClr val="333333"/>
                </a:solidFill>
                <a:latin typeface="微软雅黑" panose="020B0503020204020204" pitchFamily="34" charset="-122"/>
                <a:ea typeface="微软雅黑" panose="020B0503020204020204" pitchFamily="34" charset="-122"/>
              </a:rPr>
              <a:t>51min</a:t>
            </a:r>
            <a:r>
              <a:rPr lang="zh-CN" altLang="en-US" sz="1600" dirty="0">
                <a:solidFill>
                  <a:srgbClr val="333333"/>
                </a:solidFill>
                <a:latin typeface="微软雅黑" panose="020B0503020204020204" pitchFamily="34" charset="-122"/>
                <a:ea typeface="微软雅黑" panose="020B0503020204020204" pitchFamily="34" charset="-122"/>
              </a:rPr>
              <a:t>，作用时间短，停药后不良反应</a:t>
            </a:r>
            <a:r>
              <a:rPr lang="en-US" altLang="zh-CN" sz="1600" dirty="0">
                <a:solidFill>
                  <a:srgbClr val="333333"/>
                </a:solidFill>
                <a:latin typeface="微软雅黑" panose="020B0503020204020204" pitchFamily="34" charset="-122"/>
                <a:ea typeface="微软雅黑" panose="020B0503020204020204" pitchFamily="34" charset="-122"/>
              </a:rPr>
              <a:t>2-</a:t>
            </a:r>
            <a:r>
              <a:rPr lang="en-US" altLang="zh-CN" sz="1600" dirty="0" err="1">
                <a:solidFill>
                  <a:srgbClr val="333333"/>
                </a:solidFill>
                <a:latin typeface="微软雅黑" panose="020B0503020204020204" pitchFamily="34" charset="-122"/>
                <a:ea typeface="微软雅黑" panose="020B0503020204020204" pitchFamily="34" charset="-122"/>
              </a:rPr>
              <a:t>3h</a:t>
            </a:r>
            <a:r>
              <a:rPr lang="zh-CN" altLang="en-US" sz="1600" dirty="0">
                <a:solidFill>
                  <a:srgbClr val="333333"/>
                </a:solidFill>
                <a:latin typeface="微软雅黑" panose="020B0503020204020204" pitchFamily="34" charset="-122"/>
                <a:ea typeface="微软雅黑" panose="020B0503020204020204" pitchFamily="34" charset="-122"/>
              </a:rPr>
              <a:t>自动消退，便于临床管理</a:t>
            </a:r>
            <a:r>
              <a:rPr lang="en-US" altLang="zh-CN" sz="1600" dirty="0">
                <a:solidFill>
                  <a:srgbClr val="333333"/>
                </a:solidFill>
                <a:latin typeface="微软雅黑" panose="020B0503020204020204" pitchFamily="34" charset="-122"/>
                <a:ea typeface="微软雅黑" panose="020B0503020204020204" pitchFamily="34" charset="-122"/>
              </a:rPr>
              <a:t>;</a:t>
            </a:r>
            <a:endParaRPr lang="en-US" altLang="zh-CN" sz="1600" dirty="0">
              <a:solidFill>
                <a:srgbClr val="333333"/>
              </a:solidFill>
              <a:latin typeface="微软雅黑" panose="020B0503020204020204" pitchFamily="34" charset="-122"/>
              <a:ea typeface="微软雅黑" panose="020B0503020204020204" pitchFamily="34" charset="-122"/>
            </a:endParaRPr>
          </a:p>
          <a:p>
            <a:pPr lvl="1">
              <a:lnSpc>
                <a:spcPct val="150000"/>
              </a:lnSpc>
            </a:pPr>
            <a:r>
              <a:rPr lang="en-US" altLang="zh-CN" sz="1600" dirty="0">
                <a:solidFill>
                  <a:srgbClr val="333333"/>
                </a:solidFill>
                <a:latin typeface="微软雅黑" panose="020B0503020204020204" pitchFamily="34" charset="-122"/>
                <a:ea typeface="微软雅黑" panose="020B0503020204020204" pitchFamily="34" charset="-122"/>
              </a:rPr>
              <a:t>3. </a:t>
            </a:r>
            <a:r>
              <a:rPr lang="zh-CN" altLang="en-US" sz="1600" dirty="0">
                <a:solidFill>
                  <a:srgbClr val="333333"/>
                </a:solidFill>
                <a:latin typeface="微软雅黑" panose="020B0503020204020204" pitchFamily="34" charset="-122"/>
                <a:ea typeface="微软雅黑" panose="020B0503020204020204" pitchFamily="34" charset="-122"/>
              </a:rPr>
              <a:t>使用阿加曲班</a:t>
            </a:r>
            <a:r>
              <a:rPr sz="1600" dirty="0" err="1">
                <a:solidFill>
                  <a:srgbClr val="333333"/>
                </a:solidFill>
                <a:latin typeface="微软雅黑" panose="020B0503020204020204" pitchFamily="34" charset="-122"/>
                <a:ea typeface="微软雅黑" panose="020B0503020204020204" pitchFamily="34" charset="-122"/>
              </a:rPr>
              <a:t>最初</a:t>
            </a:r>
            <a:r>
              <a:rPr lang="en-US" sz="1600" dirty="0">
                <a:solidFill>
                  <a:srgbClr val="333333"/>
                </a:solidFill>
                <a:latin typeface="微软雅黑" panose="020B0503020204020204" pitchFamily="34" charset="-122"/>
                <a:ea typeface="微软雅黑" panose="020B0503020204020204" pitchFamily="34" charset="-122"/>
              </a:rPr>
              <a:t> </a:t>
            </a:r>
            <a:r>
              <a:rPr sz="1600" dirty="0" err="1">
                <a:solidFill>
                  <a:srgbClr val="333333"/>
                </a:solidFill>
                <a:latin typeface="微软雅黑" panose="020B0503020204020204" pitchFamily="34" charset="-122"/>
                <a:ea typeface="微软雅黑" panose="020B0503020204020204" pitchFamily="34" charset="-122"/>
              </a:rPr>
              <a:t>2h</a:t>
            </a:r>
            <a:r>
              <a:rPr lang="en-US" sz="1600" dirty="0">
                <a:solidFill>
                  <a:srgbClr val="333333"/>
                </a:solidFill>
                <a:latin typeface="微软雅黑" panose="020B0503020204020204" pitchFamily="34" charset="-122"/>
                <a:ea typeface="微软雅黑" panose="020B0503020204020204" pitchFamily="34" charset="-122"/>
              </a:rPr>
              <a:t> </a:t>
            </a:r>
            <a:r>
              <a:rPr sz="1600" dirty="0" err="1">
                <a:solidFill>
                  <a:srgbClr val="333333"/>
                </a:solidFill>
                <a:latin typeface="微软雅黑" panose="020B0503020204020204" pitchFamily="34" charset="-122"/>
                <a:ea typeface="微软雅黑" panose="020B0503020204020204" pitchFamily="34" charset="-122"/>
              </a:rPr>
              <a:t>内监测</a:t>
            </a:r>
            <a:r>
              <a:rPr lang="en-US" sz="1600" dirty="0">
                <a:solidFill>
                  <a:srgbClr val="333333"/>
                </a:solidFill>
                <a:latin typeface="微软雅黑" panose="020B0503020204020204" pitchFamily="34" charset="-122"/>
                <a:ea typeface="微软雅黑" panose="020B0503020204020204" pitchFamily="34" charset="-122"/>
              </a:rPr>
              <a:t> </a:t>
            </a:r>
            <a:r>
              <a:rPr sz="1600" dirty="0" err="1">
                <a:solidFill>
                  <a:srgbClr val="333333"/>
                </a:solidFill>
                <a:latin typeface="微软雅黑" panose="020B0503020204020204" pitchFamily="34" charset="-122"/>
                <a:ea typeface="微软雅黑" panose="020B0503020204020204" pitchFamily="34" charset="-122"/>
              </a:rPr>
              <a:t>APTT</a:t>
            </a:r>
            <a:r>
              <a:rPr lang="zh-CN" altLang="en-US" sz="1600" dirty="0">
                <a:solidFill>
                  <a:srgbClr val="333333"/>
                </a:solidFill>
                <a:latin typeface="微软雅黑" panose="020B0503020204020204" pitchFamily="34" charset="-122"/>
                <a:ea typeface="微软雅黑" panose="020B0503020204020204" pitchFamily="34" charset="-122"/>
              </a:rPr>
              <a:t>，无其他监测指标，临床使用便利。</a:t>
            </a:r>
            <a:endParaRPr lang="en-US" sz="1600" dirty="0">
              <a:solidFill>
                <a:srgbClr val="333333"/>
              </a:solidFill>
              <a:latin typeface="微软雅黑" panose="020B0503020204020204" pitchFamily="34" charset="-122"/>
              <a:ea typeface="微软雅黑" panose="020B0503020204020204" pitchFamily="34" charset="-122"/>
            </a:endParaRPr>
          </a:p>
        </p:txBody>
      </p:sp>
      <p:sp>
        <p:nvSpPr>
          <p:cNvPr id="3" name="文本框 2"/>
          <p:cNvSpPr txBox="1"/>
          <p:nvPr/>
        </p:nvSpPr>
        <p:spPr>
          <a:xfrm>
            <a:off x="1888434" y="529096"/>
            <a:ext cx="1463040" cy="460375"/>
          </a:xfrm>
          <a:prstGeom prst="rect">
            <a:avLst/>
          </a:prstGeom>
          <a:noFill/>
        </p:spPr>
        <p:txBody>
          <a:bodyPr wrap="none" rtlCol="0">
            <a:spAutoFit/>
          </a:bodyPr>
          <a:lstStyle/>
          <a:p>
            <a:r>
              <a:rPr lang="en-US" altLang="zh-CN" sz="2400" b="1" dirty="0">
                <a:solidFill>
                  <a:srgbClr val="2E75B6"/>
                </a:solidFill>
                <a:latin typeface="微软雅黑" panose="020B0503020204020204" pitchFamily="34" charset="-122"/>
                <a:ea typeface="微软雅黑" panose="020B0503020204020204" pitchFamily="34" charset="-122"/>
              </a:rPr>
              <a:t>5.</a:t>
            </a:r>
            <a:r>
              <a:rPr lang="zh-CN" altLang="en-US" sz="2400" b="1" dirty="0">
                <a:solidFill>
                  <a:srgbClr val="2E75B6"/>
                </a:solidFill>
                <a:latin typeface="微软雅黑" panose="020B0503020204020204" pitchFamily="34" charset="-122"/>
                <a:ea typeface="微软雅黑" panose="020B0503020204020204" pitchFamily="34" charset="-122"/>
              </a:rPr>
              <a:t> 公平性</a:t>
            </a:r>
            <a:endParaRPr lang="zh-CN" altLang="en-US" b="1" dirty="0">
              <a:solidFill>
                <a:srgbClr val="2E75B6"/>
              </a:solidFill>
              <a:latin typeface="微软雅黑" panose="020B0503020204020204" pitchFamily="34" charset="-122"/>
              <a:ea typeface="微软雅黑" panose="020B0503020204020204" pitchFamily="34" charset="-122"/>
            </a:endParaRPr>
          </a:p>
        </p:txBody>
      </p:sp>
    </p:spTree>
  </p:cSld>
  <p:clrMapOvr>
    <a:masterClrMapping/>
  </p:clrMapOvr>
  <p:transition advTm="2000">
    <p:randomBar dir="vert"/>
  </p:transition>
</p:sld>
</file>

<file path=ppt/tags/tag1.xml><?xml version="1.0" encoding="utf-8"?>
<p:tagLst xmlns:p="http://schemas.openxmlformats.org/presentationml/2006/main">
  <p:tag name="ISPRING_ULTRA_SCORM_COURSE_ID" val="312EAD1A-832A-44A4-95E7-D7189A45ED68"/>
  <p:tag name="ISPRING_SCORM_RATE_SLIDES" val="1"/>
  <p:tag name="ISPRINGONLINEFOLDERID" val="0"/>
  <p:tag name="ISPRINGONLINEFOLDERPATH" val="Content List"/>
  <p:tag name="ISPRINGCLOUDFOLDERID" val="0"/>
  <p:tag name="ISPRING_PLAYERS_CUSTOMIZATION" val="UEsDBBQAAgAIADy6rEgVDq0oZAQAAAcRAAAdAAAAdW5pdmVyc2FsL2NvbW1vbl9tZXNzYWdlcy5sbmetWG1v2zYQ/l6g/4EQUGADtrQd0KIYEge0xNhEZMmV6DjZCwRGYmwilJjpxW32ab9mP2y/ZEfKTuK+QFISwDZMyvfc8e6eu6MPjz/nCm1EWUldHDlvD944SBSpzmSxOnIW7OTnDw6qal5kXOlCHDmFdtDx6OWLQ8WLVcNXAr6/fIHQYS6qCpbVyKzu10hmR858nLjhbI6Di8QPJ2EyphNn5Or8hhe3yNcr/Uf5wy/vP3x+++79j4evt5J9gOIZ9v19KGSR3r3pARSwKPQTQCN+EpBz5ozM5zC5cMF8GhBntP0yTHoekTNnZD475RZRRAKWxD71SELjJAiZ9YVPGPGc0YVu0JpvBKo12kjxCdVrAZGsZSlQpWRmH6QaNopGdCnzwhmmQRKRmEXUZTQMnFGsy/L2JwvLm3qtS1BXoUxW/FKJzOqEnLHPb0pRgWpeQ04heNVrCb/UOZfFQafqCC9pMElYGPpxQgJvt+OMSJEhr+RGzUCUCMckAoCSV6J8hGxis8yKI6zUMIQpnUx9eDNjwlSu1gre9VA75gRiMBdFlxTkCIkgu+J4GUaecRqoQhzd8Kr6pMtsLz8eBqoLmAZuCCnosgfgzGDsgCHGEipHWYq07gKbkTjGE5KMw3NIZOBdOEQiPAW6nQ6RuCAxUITEXTIBPqMTbBLeUGyX/zt+pdyks7pFPE1BzrhvI3VTwY5xKbDAMq06GKYmJh8XEDaK/e/QuEUF79rVSm4E2FFmouxUBJXFJZ7Joo8L+ltygqlPvATSyguXCbMlz2jM+S0qdI14tuFFKtClSHkDuX4LzzKZ2Wcmzlb/X438G/F6W1VebQtS4JHzV0Pt2ath3zCrqcCmuhb5Td2l2jhsa/5jrDA5/V0T+hz9cfpjlwQ4ouHzRKaSeaPaqvvk+NxZNjRGnUY80VP9o/XclsRtbR1TKFhjqftLEOimpn9AA1T9pWhwAormbYmGGk6LqwE6g3ALEGj0WIwzcNWeCWfgwgHySzKOKYPZaCkuK1l3jh2WjW2Avh3aFOY8JWpxT8ZLcaVhwlGCb9rpA7qQjXRnQB8MN3utglHmg8kBAK7a5AFIJXOwP+uBuZiRnQfaAr93kqVuVGbJq+S1LfLg2yYXX49NV6XO7a7i1S552yZz/BQr2sNFrdL5gPZ/x7/e8XlAv8dHKSY4cqeJiwOXmEHfcFX1FAIKGFf4LE58PDbiwIWc1+kamumVboqsJ1A7q3vkBAPY9syx4GW6/u+ff3tifGFJu4u2u78OAgFimypI7sB+D3Qtqj+7QBge78vZRR+p7d1mJ9fzqsMoZOGz3CF421pyncPWQbdeSPJt0DBj2J3OgAexTXvdlDC6DUGY4egUapmdwp3RjJfXUAiZ1moQinW1ScB6mPb762VTK1mIIbJPayXmwIzOE+x59q4N5FMyvW57ZgY3inR76VZw6e4L5k5xAHX2CzyRyXogoG1NuyoERG/X9zTffN2p7laV/cvi8PWDfzD+B1BLAwQUAAIACAA8uqxICH4LIykDAACGDAAAJwAAAHVuaXZlcnNhbC9mbGFzaF9wdWJsaXNoaW5nX3NldHRpbmdzLnhtbNVX3W7aMBS+5yksT70saTu6diihqgpo1VpAhW3tVWViQ6w6dhbbUHq1p9mD7Ul2HAMFtevSH6RNCBGfn+/8n5jw6DYVaMJyzZWM8G51ByMmY0W5HEf4y6C9fYiRNkRSIpRkEZYKo6NGJczsUHCd9JkxIKoRwEhdz0yEE2OyehBMp9Mq11nuuEpYA/i6Gqs0yHKmmTQsDzJBZvBjZhnTeI5QAgC+qZJztUalglDokc4VtYIhTsFzyV1QRLQF0QkOvNiQxDfjXFlJT5RQOcrHwwi/Ozx2n4WMh2rylEmXE90AoiObOqGUOy+I6PM7hhLGxwm4e1DDaMqpSSK8V3MoIB08RCmwfejEoZwoyIE0c/iUGUKJIf7o7Rl2a/SC4El0JknK4wFwkIs/ws3B9aerXuvi7LTz+XrQ7Z4NTnveiUInWMcJg3VDITikbB6zpZ2QGEPiBPwGnRERmoXBKmkhNlJyzTl3RkMlIPeFFrRROmS0Q1K2Uo3+DZdtkNzFaASBiFmEj3NOBEbcEMHjpbK2Q224KareXpVEgAXtydB5H9+b99mJE5JrturWgqNdzuPGN2UFRTNlkeA3DBmFIH6bwlPC0Gpx0ChXaUGF9jFICw4WJ5xNGT0qcjoH/JOhKzCRWtCEXs0EM97Cd8vv0JCNVA64jEygs4HOtcevPgs4I1rfg5KFj1v9s9Nm6/q002xdbrkACZ0QGT8THArO0sxsBJ/MkFRmoQfpiInVrCgK5bTglYmt+vIyaJ5a4cv81sVYgd5gSTZj5TmF+asHpc0mZFIMohuuAhpGkENJPCYwYlgXXFpWFjAmEikpZojEsNa0G+sJV1YDxQ+wh9Yv99DrIy6L0xhWG1jMKctLQe7s7r2v7X84OPxYrwa/fvzcflJpvvB7gjhzfuOfPLnyl2v/4TYMA7elH1/aJrf/5s7uXbS+lslrp3U5KFXSVr8UXLeMVPdzGakL/5LprbxgSrkAS2nshwzWkuApN4y+ZYu9oE1e9W73PbaZNtlgzK8Zjf8mZH9aXhPX7oVh8OjF1XFSLnkKiXArcXnbbezXduCm+SirUgG09f8OjcpvUEsDBBQAAgAIADy6rEi1/AlkugIAAFUKAAAhAAAAdW5pdmVyc2FsL2ZsYXNoX3NraW5fc2V0dGluZ3MueG1slVZtb+IwDP5+vwJx3+nulZ3UITHGSZN2t+k27XvamjYiTaokZce/vzhN1gQo9LAmEft5bMexzVK1pXzxYTJJc8GEfAatKS8VarxuQoubadZqLfgsF1wD1zMuZE3YdPHxp/2kiUVeYokdyLGcDcmhDzO3nzEUF+PbHGWIkIu6IXz/IEoxy0i+LaVoeXExtWrfgGSUbw3y6sd8tR4MwKjS9xrqKKf1Nco4SiNBKcCUvq9RLrIYyYD5SFf2M5LThzp/+wPajiqqLW35CWWI1pAS4iJfL1GG8dx4j19ljnKeoOGvNtAvn1EGoYzsQcbO776iDDJE0zb/0yONFCUWNOacf8R3DhOkMOOHWV2hXCTghTDQxVdw5bF3vQtA7ms49ymOqxTsCet6sBDw0TMGCy1bSBN/6myqEm+PrTbzAYsNYcoAQlUPejJJP5FWeTexrsf9gTfKi9CX0/SQV8HaGlZdwoG7WN/jV6tbuytCp++6IEMJO6cMUuyVPfK3qesRMlD2yGdGC3jkbH+cwaGpI/lHviXuOc/X31iBE3MsnNWfvBUjPeDoqiBVp/CYWhSwUJjOC60B3y1NrK5LKTnKKeVkR0uiqeC/EJft7WVUmhwYXK+d7qxUU83gVMPZHM2aDstlz3E/OmvckN3PQn+57jzRZovfTInWJK9q87OkphPHM2NiCjNNTjNwTxo4yHu+EQHHxh4i1URuQb4IwcaG4UKDGutedMM1BE+ToAZpcrrKqXNyqvy8rTOQa/NqFJSvcqzsgBUtK2b+9CuFNygOGAPWjqor448T+t6XgcI1ARCZV75ru0NnqVumKYMd+OEPFPbKQ3dLlenSoYZb6gfY6LDlnGZUT7pd0fdKvEMC/Qn8q0krcnxgGdH2mmTK3iyafL+G+1yixezXGTZfuMns2fVS5NjYjytolPjv5D9QSwMEFAACAAgAPLqsSCqWD2f+AgAAlwsAACYAAAB1bml2ZXJzYWwvaHRtbF9wdWJsaXNoaW5nX3NldHRpbmdzLnhtbM2Wb08aMRjA3/Mpmi6+lFPnpiN3GCMYiU6IsE1fmXItXGOvvbU98Hy1T7MPtk+yp1dAiI6dRpaFEOjTPr/nX/u04dF9KtCEacOVjPBufQcjJmNFuRxH+MvgdPsQI2OJpEQoySIsFUZHzVqY5UPBTdJn1sJSgwAjTSOzEU6szRpBMJ1O69xk2s0qkVvgm3qs0iDTzDBpmQ4yQQr4sUXGDJ4RKgDgmyo5U2vWagiFnvRZ0VwwxCl4LrkLiogzmwoc+FVDEt+NtcolPVFCaaTHwwi/Ozx2n/kaT2rxlEmXEtMEoRPbBqGUOyeI6PMHhhLGxwl4e7CP0ZRTm0R4b99RYHXwlFKyfeTEUU4UpEDaGT5lllBiiR96e5bdWzMXeBEtJEl5PIAZ5MKPcGtwe3bTa19ddC7Pbwfd7sWg0/NOlDrBKicMVg2F4JDKdcwWdkJiLYkT8Bt0RkQYFgbLovmykZIrzrkxGioBqS+1MBqBp6KI8LHmRGDELRE8XsxaosfMnnIBMTjd3fpIWvwI9PHGCdGGLRuazxiXxbj5TeWCokLlSPA7hqxCEFGewr+EoeV0o5FWaSkVxFhkBKcMTTibMnpUZmkG/JOhGzCR5qAJmy8TzHoL33P+gIZspDRwGZnAVgU5N55ffxE4I8Y8Qsncx63+RafVvu1cttrXWy5AQidExi+EQwlZmtmN8EmBpLJzPUhHTHLDyqJQTsu5KrHVX18Gw9Nc+DK/dTGW0BssyWasvKQwf/WgstmETMqD6A5XiYYjyKEkngkTMRx3LnNWFRgTiZQUBSIxNCrjjvWEq9yAxB9gjzav99DrIy7L0RhuDrCoKdOVkDu7e+/3P3w8OPzUqAe/fvzcXqs0a+E9QZw538NP1jbxRSN/2g3DwPXO59uw1fm/6sK9q/bXKpm6bF8PKhWp3a+E61ZZ1T2vsurKXxu9pSujkgvQZsb+2ECjETzlltG33DSvKPz6+9dvizcq/AajWLt9/98g/Gjx3Fp5X4XBsw/AGshXH9PN2m9QSwMEFAACAAgAPLqsSGhxUpGaAQAAHwYAAB8AAAB1bml2ZXJzYWwvaHRtbF9za2luX3NldHRpbmdzLmpzjZRNb8IwDIbv/AqUXSfEPmG7ocGkSRwmjdu0QyimVKRJlaQdHeK/rw5fTeqOxRfy8uR17CredrrVYhHrPne37rfbv/t7pwFqVudw7euiRU9RZ0YkC5glKYhEAguQ4nj0JO/OBGXMpDOdlx9oa2p+TOE/Sy5MHc8IC01ohjpcEOA3oW2owz8nsVOra19TrdHz3Fole5GSFqTtSaVT7hh29epWvcQAVgXoC+iSR+CZDtxqI8+ODwOMOhepNOOynKpY9eY8Wsda5XLRln9VZqCrT77eA/2nwcvEsxOJsW8W0jDxZIjRTmYajIFD3scJBgkLPgdR8+279QfqGTcLCugiMYk90qMbjDqd8RgaXRqOMHxMVl6Nbg4wmpyFjd0Td7cYHiF4CbphNb7H8ECV5dk/PmCmVYwdaaDNnp9QofgikfEhdR+D5PCyaNvWvXOh7vpj5j0hFTyhFfX80rbZEYKGAK03lo55TZB3StkJSpREDkVo1LQq6DliwzmC+88u49byaJVW46EajlUbuF6Dniklqtt/XbpnmKuz+wVQSwMEFAACAAgAPLqsSD08L9HBAAAA5QEAABoAAAB1bml2ZXJzYWwvaTE4bl9wcmVzZXRzLnhtbJ2RsQrCMBCG9z5FuN3EbqUkdRPcHHSWmqYaaS8ll1of35SKdJGAQyD/8X0/JCd3r75jT+PJOlSQ8y0wg9o1Fm8Kzqf9pgBGocam7hwaBeiA7apM2rzAozdkArFYgaTgHsJQCjFNE7c0+NhArhtDLCauXS/i6R2K2RTDosLilvYv+zODKssYk9fRduGAVbzHtCCMvFYwOxeN3GLrQPwCGpMATKrBUAJofQJ4DAnAjytAiu+b56RHCvGjYpBitZ4qewNQSwMEFAACAAgAPLqsSJr5lmRrAAAAawAAABwAAAB1bml2ZXJzYWwvbG9jYWxfc2V0dGluZ3MueG1ss7GvyM1RKEstKs7Mz7NVMtQzUFJIzUvOT8nMS7dVCg1x07VQUiguScxLSczJz0u1VcrLV1Kwt+OyyclPTswJTi0pASosVijISaxMLQpJzQUySlL9EnOBKp/tmfJ8ya5n09qfr9ivpG/HBQBQSwMEFAACAAgARJRXRyO0Tvv7AgAAsAgAABQAAAB1bml2ZXJzYWwvcGxheWVyLnhtbK1V30/bMBB+LtL+h8jv2C0dA6oExJDQHsaE1LHtrTKJm3hN4sx2COWv39nO76VsSHtolZzv++58993Fv3rOUu+JScVFHqAFniOP5aGIeB4H6OHr7fE5urp8d+QXKd0z6fEoQGXODYCmyIuYCiUvNIDvqU4C1DNgYEZeIbmQXO+B+xS420gnS/TuaAYuuQpQonWxIqSqKswVIPJYibQ0JAqHIiOFZIrlmkni0kBeg13pv6Phl4mc6H3BVA9Z6LcHrklajmfFByTVEgsZk5P5fEF+3H1ehwnL6DHPlaZ5yJAHlZzZUj7ScHcnojJlythmvktyzbQ2SVjbzNcrvjjPPSXDADmHTcaUojFTOM1jRByWTID9bUpVUvOoAa3hVTte81q/jXnfNG62c6RzLsrHlKsEjvqQzjoJ9Mkwqp/Z61oFPTQKujVMyJPsV8kli+zrt1aM8wVyAVvF2TyxqkI4gKdbGmoh9zcAAxXVHcRt07BrGraglgO30dcdBWpuu2VUl5I1pZr5Tzxi4guVkhpZXGpZMp+MjDWWDME+cVeum9Q1xE90lp7+Q2+M36g1P9VrnbGA/9GYT0DU1oTnEXu+5eCjWQY11QyKbWxYFyk2MbucVPmY9XQ9MLkc66bARTxNZcxgDCOqKens5BCUSarAJSzlCNs7OAhOeJyk8NOTDOPTgzQZlbtJht7BQXAqwt0EtDW3ZSTjOo7E1CrIJxPrxA9LpUXGX6w8B3tGr6wOXxu55ui64O3B2fyPURzEaAZziyZWl3nq7avm8N7MqVadz6ZwloFaYR6YLgvn1cxCWYx8IralZapv+jk1+7AHHeU8NR3TXN9B76Ja8xfmVTwyX7rF0tQkYUYzAfpwvuwxQD9huwzCW9OhiFuRN3XAmNg3928r2mz5unWu64c67EMNnzirHMbN1EdQRyxFmUejHuKi+4ioFHbatWTUS9kWbrQ4AZGKIkDv4aG+88XpRXfls8VFg7V53bvALpc3rPQ64U5BpNZ1exG/3g3w+BtQSwMEFAACAAgAPLqsSLCHI/RsAQAA9wIAACkAAAB1bml2ZXJzYWwvc2tpbl9jdXN0b21pemF0aW9uX3NldHRpbmdzLnhtbI1S20okMRB99yuCPzBJKreGdiC3lnlR0QGfm+ns0qyml07EZcnHm3Z3GEdHNPVUdU6doiqnTb/GaJ9Snh7Hv30ep3gXch7jz7Q+Q6jdTQ/TfDOHFHJaHSr3Yxym5038MS21Wk25j0M/D3ZB0xqj7vUhJbVyqmbMMIok89Qr5Dy3FWvANWAr5iix7eqdxD/dOexCzKdV29UR+rFhE1OY8yYO4c8ajtlvoeMNLud+GCsvrQVbouynFseWQIxwyX2hGgAEstwRh4uUjdQEecw4hmIUBQqIcE4aUYikHGrWNaKqMN8IxCRj1BXqae1GWhtHbZHQEKLrNK8aW7rOSIwRIQSYK1xAZzCqbKgaGtRyQHBgQBRtNFGAOtuZjhXvvLAcKeoFxoUZAxgfjnvY7u25DtVvr7M/5xeCJ7/gJLp4a3XCXO3uaZ4reRsefz/0OaBxuDi/ufV3/mqrt5vrq/P/vnz18J61mLVu/am3XwBQSwMEFAACAAgAPbqsSCTg/xfEDAAAYxkAABcAAAB1bml2ZXJzYWwvdW5pdmVyc2FsLnBuZ+1XaVxT55o/isVOLSBqCrI7ttJFxKgBFJO4AOIom4QisouWyy7IIQYI0UtbBEXa3lvwgiESLAHCTkMwAUJF4NYYUFnCYqSCISSHJGAgIWSbg/bOb2a+zefhw/md8/zf9z3P+n/Oc/L9fU+ZfGT1EQAAJqe9Pc4BgBECADbe/NAYRox/4u+Gbxuunjt1AmgYsBHDwqbY4z7HAaC5aIs2+gNY/rcr3iFXAcC0Z+3a0J9SfQkALFdOexzHXYuQCs7QLwnH+1/rz+YA2GNVJ4ynP3Xbnr8b8bEH7vElhy83eVSctvmi4HNfj022f9n/1/s3HbYN52/e+mLgqGeNq0pJnKAFT4EThvAJ9uqFKwHshPqgoISRaCynNojtXFclLkvpCiEqx2Ppfhj1m8eb7bNhc648NK+1qLWeFafhshd7LaRPYOzMiFnMkfyCMyX7GFs2AkBdoG3qNsQUyUBkw4vdLiPbLSR3q5P3/PmMWZ2rzPiXwNoJb2Fvg0NyzAMHP5oHbAAADw/Y8a3m6+A6uA6ug+vgOrgOroPr4Dq4Dv4/BPdla6TMrwDg+tD/8UfhDS5gcZkf2RiRoxaOzBRhuzLnKvK+xk8RVShacrCgi0UGs9hSAIjqJDzlFzIHbrF0wu8sIsYSws5zR4/E6GQtgzCUZ2Mht0VEwu+QvMqSJ6XMM2qTUwSy5CwAaJ+gUXIyeV2Ee9Wp0UmhTF7rhdmOQgI+QCXeN8lp7KycFtMoySl/MBqS8Ux0jYhC0nu4poj9SKtDkr/5YR5KtCS9gkLn6KQpjvrFIlIYitJDMOhUznJNcARBWEBQ6M5xeYpvQEqhsGtVQv9qtlCB74zko70Gpo+0OalKONrLMxlVs3j2wHTJ3/12bzClvbqN7rtvqderOMxJNP0yCyw6LmDG6r7XvApIjbhVv2ZHvtU9wZUeE0cjRrL+RT3zVeYIAfEpmGMSxZXnqNh/GxKm2XhJNQX5EyL8y9R+YVP1DU278xM5yaBhHD8PjcTVh3ILCcvt1TcyedbYQSiD1f/PkLD+KmF8KPQWag5TiJYHnlRgX9dxlXGfdo9Xu8bbEd78qFxW3k2fxECjh/eA9hRhWVrWKU985cCt5CxfunE0qp0+ZPUA5D6NPzZhsiIhiwkOwSUMrvBHug5j9gwKX/0of5VweKHhep2mNqdhq41q/OZPzWFouz7HYJQ3BRvUvthnPbl/5yjayzfLlmEyI/LhjrgU9SsqqNP8lW8V/hSvjWEpku1/yEDl2HsrXMBI/GSOFXX6733R/872OmbyH6Ibr49galaWh4ktHfL4hXAad4xO6ad9iFqwz121uld0+cm1o8PXieqak7qsISJbhkybgKopUCor6aG5hYIQK13TtPW9pvMaGUppCU5i1zQtsxV1XZG7vjwRc53PKxtx/03h3ku2+ucdfM/hDlmXdUCzTRR/kHuDsJNrNnOALWSaTMAJfgGNgQ+TmM7P0fZmFexkICMw75GNQvV5MYu4H36pF2iJY+o02xAVyG5ollecywox+TSh6/4KCKoEKTsRAqFFQDNbxtowxkOSkA+HpLkhzIHmWmzZpDSXeLPgmeUfoOL7Iw8uCw4gdoB7s/B70XlBeft5u1xJNOqAfZ7bz2p3ROuFHBsMrk9lK+lIDempkuMSM28/4DdDadSNf6wuj4amMBrp/XWTZq3J5BiljC1v00QHc0Jwe2nhos9Y0tPSbQjEx5AeF2uC67e4lCeMKuqp1oXlQqlTw0TkowpjKcjBLRUuWP8YQItZQDcGlhw0G01wwDa22owNtsGJvGq73P5S1BaWELAooTe2iVIyfeYarK/zTHUWqw1Bgq67IGTTuuT8RUGBv8mzvqgksrDCscdtPi5uUpiaER/Jf+152ePx3WAjNbIRY2spGowctvsNWVwmZ5sDYA452aqJr3tFjoTrBfzHblzGQ6eyR3tG0Pb8GgtGEVZ/TXqVJFD/Agfe5Yw+O7Fzw69Lw4F+4eWRnNBZgnPn0gtJvmP5efTqXGWoM+2oZr61xLkyp5z/BRiCavQtUbSJlb11obFlLCdGoYIw4zKaMcxJcJdMkUsjNY055aqYGm69AlK96Rh4Eafs/SGbcwIHbOaj7d2XT6zwXKe0hoMGCf879a9D4a4ANNK8JIDEDaM+MVHhjRBUZYZZiYKEw2VnUSRt8vkc6lu1iEK5hzWe18wp+9e0InlGGqu5QVGh6wCrZjb4yghu8mgbc2NlVTPWxQckMp7GkZUaBHWjW7tM7ZZYWszl0chwqcwRV17nSRPEmHgrI8E5JJLiSr1oN/c1EMZKF7/RmhuheCWtSwPu8nt7D5I+8odGcdFIZzY9mfKUBbbtDEyacksJx91Wk5t9k/Df9d6svXy0UMeOmyJ7oV1YxJb8asC0IQtjWlaF5LhL0/kmx+R79ROBPtwN0pWl+zkyKrUD5rCjqOhGhk+Zcd+MQHPYwas7Pc9TSp10hCssaTYuURFHpd7WuRVHynrSqqur+72Yfi7miO7fwMH+6KFDs/j3XoCNlZraGmMOqt1p9ycS8nIp1iwzwT+smHubK64iOKAxAsupfstcmXBXAFui/H0tYKVw62obUY44boGoFw879UR9i/NRONq3nvT0FCt/30O9mAs3vym6IyX77ZsNSLoiPoJpeoXxLnh9Wtm7LHXKwPRIqGrxsxnknO1x/0CTNkizA1VV6kwbaPxtMVG/4+Jjb/IoCzXy+niMvotFPACNjldVsQQx7AR3vmdvB/mXtoSuOnUTrRQ7aO3Ra/iTRWLc/uHc5SKSdkbSSNJBkuZ+O/ajXDNMO0vaNulbbG7RFK7KtnHxicnBT4hhdrwK0crHUTwK7vYNxX7jzpntecjuCNP7CRMu+8s53UdNiRf03z0gpmsujda3+vjEuPepjkmmUIXEg3p0I7/GoSZu07iW+FP0/FTrnYLMRHjf9oDmBYpBGwuKyPjyb0+i/fkPry1O/36AkVg/FP7JQuv/rKBO/Sr0roImDt0P9/LcmefkZFgd2mc0o95eBOZtkta+z2W81SSS9MJ/CBMQQHk2jOMOIFGmOitTBGJ5bO5dvCsw+e2i8qyJH+aGWxi++JDuQZYoJrYjF1VFeLWiclurn+7MNZpqMln0UheTv7CrLfP2jRwynkCBeVgn56zsEwFDb4fuEEFNzDtPFUkNzdN3iwOQKTP+z/01NKVnDSWB3CxAXJpp4e6iUu22C/RjXrizEqy+tqe0+HUTz4n5siVzsdciWN6pshM9vTqIxqfdtYZGtoSpssdPqbLDaBEO/e7uAi0oKoFdPy+HGjmYZQvyGZNvXE1kEN7bqVW7xQfl3aA4lTg8CD2FRhyyYJK+pI1Ii+Be7AKyizWVprm1in7axyhSYs85p0DNg5wIO9mhfbS+8pmOZtJQt5Wk2b8oP5mUuPvLPcsfzK+a9h6wkgwQFTxXv+FBrtrs6EK3pEsjS9hcH6Zh3TgULCl31syVF5UN37rQ6Z2hcOncsxaob2IXDUH3Tr3vmGx4/GEKLNgrPOo081nS4LxyMgVLKEk3/b72sdDh14GykhpYY5d6ll48kz1n/DysJqtrvjILY3cCLwASVW+5zsz/1vWXhvyYcNenXkyD6pkR5lt+sf62WJjmKkgPZNvwu5K38n5mibgYlmhm15ohye8GAcbyeVATNVp/tU7SiCYrm2jHcWc9epdrrD2u/iJTtxTJ1Nc+FIBGTWXOHO2B1Zxewp8fr1VY2SSxySwAKTYl1cr9926u4MqD3LTibOhPM2f4K58F8Z/DbGTTYyRs/ljMcJKhLlRk2Ql/raRK+Rk4v349GZHDOVIGf5/ZMUgk1K5SM3Rx44T7T9TPTagPz63l1pY2jnYcPJe593MAq0FFtDZ+IGgbZIF3eCF62Uv3Lweg/ovsjlvqNT5eAhi3v0/SL+Rh68oJs//I6H7CkEqZU13xAO9nGQtqUML+nCQ9iCgJf2eW5ozBUJAg2GeIWQrRFs3wW4b0pB3QvC1CxIjAOzVjDerBUIOrNMQpFEov+UBLvcM/+ti5hvW01e2THdcjbTSqrzJ2WtgpHF3yrh1Mlle7FZm1EDNexlKIGW8FBRo5h1N48/V07y1H7nvWAIAoqDP66u3oZqh94XxPbZt4a0qf1BYh9Je72T2Ke9Vb510tDx6OtgdZHxfk2eesvGn6odTxc+B6DFjel80ew4dd60wxYHwRCP4tfiRJ94ZzvRGLcn/f/wAgLOV/zd8/boFH63B3I3iiLpPkb8FqF066b/+XoFsK/C+BbvDB1MMHlEG2AUOnccNLUwY9M3wrvFqzGn22pJJaZU/Spi7rVFPMr+CRHueMc9UeqP/asNk8bFOh9WHvr+GzwGlPX4+GE1F//U9QSwMEFAACAAgAPbqsSHBr3rpLAAAAagAAABsAAAB1bml2ZXJzYWwvdW5pdmVyc2FsLnBuZy54bWyzsa/IzVEoSy0qzszPs1Uy1DNQsrfj5bIpKEoty0wtV6gAigEFIUBJoRLINUJwyzNTSjJslczNTBFiGamZ6Rkltkqm5iZwQX2gkQBQSwECAAAUAAIACAA8uqxIFQ6tKGQEAAAHEQAAHQAAAAAAAAABAAAAAAAAAAAAdW5pdmVyc2FsL2NvbW1vbl9tZXNzYWdlcy5sbmdQSwECAAAUAAIACAA8uqxICH4LIykDAACGDAAAJwAAAAAAAAABAAAAAACfBAAAdW5pdmVyc2FsL2ZsYXNoX3B1Ymxpc2hpbmdfc2V0dGluZ3MueG1sUEsBAgAAFAACAAgAPLqsSLX8CWS6AgAAVQoAACEAAAAAAAAAAQAAAAAADQgAAHVuaXZlcnNhbC9mbGFzaF9za2luX3NldHRpbmdzLnhtbFBLAQIAABQAAgAIADy6rEgqlg9n/gIAAJcLAAAmAAAAAAAAAAEAAAAAAAYLAAB1bml2ZXJzYWwvaHRtbF9wdWJsaXNoaW5nX3NldHRpbmdzLnhtbFBLAQIAABQAAgAIADy6rEhocVKRmgEAAB8GAAAfAAAAAAAAAAEAAAAAAEgOAAB1bml2ZXJzYWwvaHRtbF9za2luX3NldHRpbmdzLmpzUEsBAgAAFAACAAgAPLqsSD08L9HBAAAA5QEAABoAAAAAAAAAAQAAAAAAHxAAAHVuaXZlcnNhbC9pMThuX3ByZXNldHMueG1sUEsBAgAAFAACAAgAPLqsSJr5lmRrAAAAawAAABwAAAAAAAAAAQAAAAAAGBEAAHVuaXZlcnNhbC9sb2NhbF9zZXR0aW5ncy54bWxQSwECAAAUAAIACABElFdHI7RO+/sCAACwCAAAFAAAAAAAAAABAAAAAAC9EQAAdW5pdmVyc2FsL3BsYXllci54bWxQSwECAAAUAAIACAA8uqxIsIcj9GwBAAD3AgAAKQAAAAAAAAABAAAAAADqFAAAdW5pdmVyc2FsL3NraW5fY3VzdG9taXphdGlvbl9zZXR0aW5ncy54bWxQSwECAAAUAAIACAA9uqxIJOD/F8QMAABjGQAAFwAAAAAAAAAAAAAAAACdFgAAdW5pdmVyc2FsL3VuaXZlcnNhbC5wbmdQSwECAAAUAAIACAA9uqxIcGveuksAAABqAAAAGwAAAAAAAAABAAAAAACWIwAAdW5pdmVyc2FsL3VuaXZlcnNhbC5wbmcueG1sUEsFBgAAAAALAAsASQMAABokAAAAAA=="/>
  <p:tag name="ISPRING_SCORM_RATE_QUIZZES" val="0"/>
  <p:tag name="ISPRING_SCORM_PASSING_SCORE" val="100.000000"/>
  <p:tag name="ISPRING_SCORM_ENDPOINT" val="&lt;endpoint&gt;&lt;enable&gt;0&lt;/enable&gt;&lt;lrs&gt;http://&lt;/lrs&gt;&lt;auth&gt;0&lt;/auth&gt;&lt;login&gt;&lt;/login&gt;&lt;password&gt;&lt;/password&gt;&lt;key&gt;&lt;/key&gt;&lt;name&gt;&lt;/name&gt;&lt;email&gt;&lt;/email&gt;&lt;/endpoint&gt;&#10;"/>
  <p:tag name="ISPRINGCLOUDFOLDERPATH" val="Repository"/>
  <p:tag name="ISPRING_PRESENTATION_TITLE" val="www.33ppt.com"/>
  <p:tag name="COMMONDATA" val="eyJoZGlkIjoiYWYxZTAyNDE0ZTg3Mzk0YTIyNDVkNjU1MDdlY2FjOGIifQ=="/>
</p:tagLst>
</file>

<file path=ppt/theme/theme1.xml><?xml version="1.0" encoding="utf-8"?>
<a:theme xmlns:a="http://schemas.openxmlformats.org/drawingml/2006/main" name="www.33ppt.com ">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2329</Words>
  <Application>WPS 演示</Application>
  <PresentationFormat>宽屏</PresentationFormat>
  <Paragraphs>124</Paragraphs>
  <Slides>10</Slides>
  <Notes>5</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10</vt:i4>
      </vt:variant>
    </vt:vector>
  </HeadingPairs>
  <TitlesOfParts>
    <vt:vector size="20" baseType="lpstr">
      <vt:lpstr>Arial</vt:lpstr>
      <vt:lpstr>宋体</vt:lpstr>
      <vt:lpstr>Wingdings</vt:lpstr>
      <vt:lpstr>微软雅黑</vt:lpstr>
      <vt:lpstr>黑体</vt:lpstr>
      <vt:lpstr>Arial Unicode MS</vt:lpstr>
      <vt:lpstr>Calibri</vt:lpstr>
      <vt:lpstr>Times New Roman</vt:lpstr>
      <vt:lpstr>Calibri Light</vt:lpstr>
      <vt:lpstr>www.33ppt.com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www.33ppt.com</dc:title>
  <dc:creator/>
  <cp:keywords>www.33ppt.com</cp:keywords>
  <dc:description>www.33ppt.com</dc:description>
  <dc:subject>www.33ppt.com</dc:subject>
  <cp:category>www.33ppt.com</cp:category>
  <cp:lastModifiedBy>雨山  仕</cp:lastModifiedBy>
  <cp:revision>17</cp:revision>
  <dcterms:created xsi:type="dcterms:W3CDTF">2014-06-18T03:33:00Z</dcterms:created>
  <dcterms:modified xsi:type="dcterms:W3CDTF">2022-07-03T03:51:23Z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422A65038698425F8DAAAF5C95297516</vt:lpwstr>
  </property>
  <property fmtid="{D5CDD505-2E9C-101B-9397-08002B2CF9AE}" pid="3" name="KSOProductBuildVer">
    <vt:lpwstr>2052-11.1.0.11830</vt:lpwstr>
  </property>
</Properties>
</file>