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325" r:id="rId2"/>
    <p:sldId id="328" r:id="rId3"/>
    <p:sldId id="346" r:id="rId4"/>
    <p:sldId id="330" r:id="rId5"/>
    <p:sldId id="344" r:id="rId6"/>
    <p:sldId id="347" r:id="rId7"/>
    <p:sldId id="348" r:id="rId8"/>
    <p:sldId id="351" r:id="rId9"/>
    <p:sldId id="352" r:id="rId10"/>
    <p:sldId id="349" r:id="rId11"/>
  </p:sldIdLst>
  <p:sldSz cx="9144000" cy="5143500" type="screen16x9"/>
  <p:notesSz cx="6858000" cy="9144000"/>
  <p:custDataLst>
    <p:tags r:id="rId1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张颖(Ying Zhang)" initials="张颖(Ying" lastIdx="1" clrIdx="0">
    <p:extLst>
      <p:ext uri="{19B8F6BF-5375-455C-9EA6-DF929625EA0E}">
        <p15:presenceInfo xmlns:p15="http://schemas.microsoft.com/office/powerpoint/2012/main" userId="S-1-5-21-832800970-52157282-2519919171-93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9E8FF"/>
    <a:srgbClr val="F79600"/>
    <a:srgbClr val="3992DB"/>
    <a:srgbClr val="005DA2"/>
    <a:srgbClr val="0F1836"/>
    <a:srgbClr val="FDFDFD"/>
    <a:srgbClr val="D9D9D9"/>
    <a:srgbClr val="DCDE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935" autoAdjust="0"/>
    <p:restoredTop sz="94660" autoAdjust="0"/>
  </p:normalViewPr>
  <p:slideViewPr>
    <p:cSldViewPr>
      <p:cViewPr varScale="1">
        <p:scale>
          <a:sx n="89" d="100"/>
          <a:sy n="89" d="100"/>
        </p:scale>
        <p:origin x="760" y="5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381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353A075-29DF-4CAE-8BA7-CDA0ED456C88}" type="datetimeFigureOut">
              <a:rPr lang="zh-CN" altLang="en-US" smtClean="0"/>
              <a:t>2022/7/11</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E3924EE-29F1-4E68-A53A-86CBCBDF827A}" type="slidenum">
              <a:rPr lang="zh-CN" altLang="en-US" smtClean="0"/>
              <a:t>‹#›</a:t>
            </a:fld>
            <a:endParaRPr lang="zh-CN" altLang="en-US"/>
          </a:p>
        </p:txBody>
      </p:sp>
    </p:spTree>
    <p:extLst>
      <p:ext uri="{BB962C8B-B14F-4D97-AF65-F5344CB8AC3E}">
        <p14:creationId xmlns:p14="http://schemas.microsoft.com/office/powerpoint/2010/main" val="22138443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2B73EA-EE91-4E33-A9C1-8BF5DD7139A2}" type="datetimeFigureOut">
              <a:rPr lang="zh-CN" altLang="en-US" smtClean="0"/>
              <a:t>2022/7/11</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92B679-AE23-4750-8FB0-6513430B8953}" type="slidenum">
              <a:rPr lang="zh-CN" altLang="en-US" smtClean="0"/>
              <a:t>‹#›</a:t>
            </a:fld>
            <a:endParaRPr lang="zh-CN" altLang="en-US"/>
          </a:p>
        </p:txBody>
      </p:sp>
    </p:spTree>
    <p:extLst>
      <p:ext uri="{BB962C8B-B14F-4D97-AF65-F5344CB8AC3E}">
        <p14:creationId xmlns:p14="http://schemas.microsoft.com/office/powerpoint/2010/main" val="129930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a:t>
            </a:fld>
            <a:endParaRPr lang="zh-CN" altLang="en-US"/>
          </a:p>
        </p:txBody>
      </p:sp>
    </p:spTree>
    <p:extLst>
      <p:ext uri="{BB962C8B-B14F-4D97-AF65-F5344CB8AC3E}">
        <p14:creationId xmlns:p14="http://schemas.microsoft.com/office/powerpoint/2010/main" val="2242772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3</a:t>
            </a:fld>
            <a:endParaRPr lang="zh-CN" altLang="en-US"/>
          </a:p>
        </p:txBody>
      </p:sp>
    </p:spTree>
    <p:extLst>
      <p:ext uri="{BB962C8B-B14F-4D97-AF65-F5344CB8AC3E}">
        <p14:creationId xmlns:p14="http://schemas.microsoft.com/office/powerpoint/2010/main" val="25780475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4</a:t>
            </a:fld>
            <a:endParaRPr lang="zh-CN" altLang="en-US"/>
          </a:p>
        </p:txBody>
      </p:sp>
    </p:spTree>
    <p:extLst>
      <p:ext uri="{BB962C8B-B14F-4D97-AF65-F5344CB8AC3E}">
        <p14:creationId xmlns:p14="http://schemas.microsoft.com/office/powerpoint/2010/main" val="2469103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5</a:t>
            </a:fld>
            <a:endParaRPr lang="zh-CN" altLang="en-US"/>
          </a:p>
        </p:txBody>
      </p:sp>
    </p:spTree>
    <p:extLst>
      <p:ext uri="{BB962C8B-B14F-4D97-AF65-F5344CB8AC3E}">
        <p14:creationId xmlns:p14="http://schemas.microsoft.com/office/powerpoint/2010/main" val="14462151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6</a:t>
            </a:fld>
            <a:endParaRPr lang="zh-CN" altLang="en-US"/>
          </a:p>
        </p:txBody>
      </p:sp>
    </p:spTree>
    <p:extLst>
      <p:ext uri="{BB962C8B-B14F-4D97-AF65-F5344CB8AC3E}">
        <p14:creationId xmlns:p14="http://schemas.microsoft.com/office/powerpoint/2010/main" val="3791809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7</a:t>
            </a:fld>
            <a:endParaRPr lang="zh-CN" altLang="en-US"/>
          </a:p>
        </p:txBody>
      </p:sp>
    </p:spTree>
    <p:extLst>
      <p:ext uri="{BB962C8B-B14F-4D97-AF65-F5344CB8AC3E}">
        <p14:creationId xmlns:p14="http://schemas.microsoft.com/office/powerpoint/2010/main" val="34394639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8</a:t>
            </a:fld>
            <a:endParaRPr lang="zh-CN" altLang="en-US"/>
          </a:p>
        </p:txBody>
      </p:sp>
    </p:spTree>
    <p:extLst>
      <p:ext uri="{BB962C8B-B14F-4D97-AF65-F5344CB8AC3E}">
        <p14:creationId xmlns:p14="http://schemas.microsoft.com/office/powerpoint/2010/main" val="25882944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9</a:t>
            </a:fld>
            <a:endParaRPr lang="zh-CN" altLang="en-US"/>
          </a:p>
        </p:txBody>
      </p:sp>
    </p:spTree>
    <p:extLst>
      <p:ext uri="{BB962C8B-B14F-4D97-AF65-F5344CB8AC3E}">
        <p14:creationId xmlns:p14="http://schemas.microsoft.com/office/powerpoint/2010/main" val="2169613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2022/7/11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7" name="灯片编号占位符 5">
            <a:extLst>
              <a:ext uri="{FF2B5EF4-FFF2-40B4-BE49-F238E27FC236}">
                <a16:creationId xmlns:a16="http://schemas.microsoft.com/office/drawing/2014/main" id="{E2E2C925-90E2-FB01-9C02-B11061EA5404}"/>
              </a:ext>
            </a:extLst>
          </p:cNvPr>
          <p:cNvSpPr txBox="1">
            <a:spLocks/>
          </p:cNvSpPr>
          <p:nvPr userDrawn="1"/>
        </p:nvSpPr>
        <p:spPr>
          <a:xfrm>
            <a:off x="4932040" y="4767263"/>
            <a:ext cx="3970784" cy="273844"/>
          </a:xfrm>
          <a:prstGeom prst="rect">
            <a:avLst/>
          </a:prstGeom>
        </p:spPr>
        <p:txBody>
          <a:bodyPr vert="horz" lIns="91440" tIns="45720" rIns="91440" bIns="45720" rtlCol="0" anchor="ctr"/>
          <a:lstStyle>
            <a:defPPr>
              <a:defRPr lang="zh-CN"/>
            </a:defPPr>
            <a:lvl1pPr marL="0" algn="r" defTabSz="914400" rtl="0" eaLnBrk="1" latinLnBrk="0" hangingPunct="1">
              <a:defRPr sz="1100" b="1" kern="1200">
                <a:solidFill>
                  <a:srgbClr val="0070C0"/>
                </a:solidFill>
                <a:latin typeface="微软雅黑" panose="020B0503020204020204" pitchFamily="34" charset="-122"/>
                <a:ea typeface="微软雅黑" panose="020B0503020204020204" pitchFamily="34"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a:t>信达生物制药（苏州）有限公司 </a:t>
            </a:r>
            <a:r>
              <a:rPr lang="en-US" altLang="zh-CN"/>
              <a:t>| </a:t>
            </a:r>
            <a:r>
              <a:rPr lang="zh-CN" altLang="en-US"/>
              <a:t>贝伐珠单抗</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2022/7/11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2022/7/11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2022/7/11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2022/7/11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cxnSp>
        <p:nvCxnSpPr>
          <p:cNvPr id="7" name="直接连接符 6"/>
          <p:cNvCxnSpPr/>
          <p:nvPr userDrawn="1"/>
        </p:nvCxnSpPr>
        <p:spPr>
          <a:xfrm>
            <a:off x="755576" y="625398"/>
            <a:ext cx="7848872"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12" name="Group 7"/>
          <p:cNvGrpSpPr>
            <a:grpSpLocks/>
          </p:cNvGrpSpPr>
          <p:nvPr userDrawn="1"/>
        </p:nvGrpSpPr>
        <p:grpSpPr bwMode="auto">
          <a:xfrm>
            <a:off x="323528" y="292895"/>
            <a:ext cx="390372" cy="205979"/>
            <a:chOff x="0" y="0"/>
            <a:chExt cx="1041399" cy="549275"/>
          </a:xfrm>
        </p:grpSpPr>
        <p:sp>
          <p:nvSpPr>
            <p:cNvPr id="13" name="Freeform 16"/>
            <p:cNvSpPr>
              <a:spLocks/>
            </p:cNvSpPr>
            <p:nvPr/>
          </p:nvSpPr>
          <p:spPr bwMode="auto">
            <a:xfrm>
              <a:off x="0" y="0"/>
              <a:ext cx="361950" cy="549275"/>
            </a:xfrm>
            <a:custGeom>
              <a:avLst/>
              <a:gdLst>
                <a:gd name="T0" fmla="*/ 4 w 400"/>
                <a:gd name="T1" fmla="*/ 92 h 608"/>
                <a:gd name="T2" fmla="*/ 96 w 400"/>
                <a:gd name="T3" fmla="*/ 0 h 608"/>
                <a:gd name="T4" fmla="*/ 400 w 400"/>
                <a:gd name="T5" fmla="*/ 304 h 608"/>
                <a:gd name="T6" fmla="*/ 96 w 400"/>
                <a:gd name="T7" fmla="*/ 608 h 608"/>
                <a:gd name="T8" fmla="*/ 0 w 400"/>
                <a:gd name="T9" fmla="*/ 512 h 608"/>
                <a:gd name="T10" fmla="*/ 212 w 400"/>
                <a:gd name="T11" fmla="*/ 300 h 608"/>
                <a:gd name="T12" fmla="*/ 4 w 400"/>
                <a:gd name="T13" fmla="*/ 92 h 608"/>
              </a:gdLst>
              <a:ahLst/>
              <a:cxnLst>
                <a:cxn ang="0">
                  <a:pos x="T0" y="T1"/>
                </a:cxn>
                <a:cxn ang="0">
                  <a:pos x="T2" y="T3"/>
                </a:cxn>
                <a:cxn ang="0">
                  <a:pos x="T4" y="T5"/>
                </a:cxn>
                <a:cxn ang="0">
                  <a:pos x="T6" y="T7"/>
                </a:cxn>
                <a:cxn ang="0">
                  <a:pos x="T8" y="T9"/>
                </a:cxn>
                <a:cxn ang="0">
                  <a:pos x="T10" y="T11"/>
                </a:cxn>
                <a:cxn ang="0">
                  <a:pos x="T12" y="T13"/>
                </a:cxn>
              </a:cxnLst>
              <a:rect l="0" t="0" r="r" b="b"/>
              <a:pathLst>
                <a:path w="400" h="608">
                  <a:moveTo>
                    <a:pt x="4" y="92"/>
                  </a:moveTo>
                  <a:lnTo>
                    <a:pt x="96" y="0"/>
                  </a:lnTo>
                  <a:lnTo>
                    <a:pt x="400" y="304"/>
                  </a:lnTo>
                  <a:lnTo>
                    <a:pt x="96" y="608"/>
                  </a:lnTo>
                  <a:lnTo>
                    <a:pt x="0" y="512"/>
                  </a:lnTo>
                  <a:lnTo>
                    <a:pt x="212" y="300"/>
                  </a:lnTo>
                  <a:lnTo>
                    <a:pt x="4" y="92"/>
                  </a:lnTo>
                  <a:close/>
                </a:path>
              </a:pathLst>
            </a:custGeom>
            <a:solidFill>
              <a:srgbClr val="005DA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4" name="Freeform 17"/>
            <p:cNvSpPr>
              <a:spLocks/>
            </p:cNvSpPr>
            <p:nvPr/>
          </p:nvSpPr>
          <p:spPr bwMode="auto">
            <a:xfrm>
              <a:off x="338137" y="0"/>
              <a:ext cx="360362" cy="549275"/>
            </a:xfrm>
            <a:custGeom>
              <a:avLst/>
              <a:gdLst>
                <a:gd name="T0" fmla="*/ 4 w 399"/>
                <a:gd name="T1" fmla="*/ 92 h 608"/>
                <a:gd name="T2" fmla="*/ 96 w 399"/>
                <a:gd name="T3" fmla="*/ 0 h 608"/>
                <a:gd name="T4" fmla="*/ 399 w 399"/>
                <a:gd name="T5" fmla="*/ 304 h 608"/>
                <a:gd name="T6" fmla="*/ 96 w 399"/>
                <a:gd name="T7" fmla="*/ 608 h 608"/>
                <a:gd name="T8" fmla="*/ 0 w 399"/>
                <a:gd name="T9" fmla="*/ 512 h 608"/>
                <a:gd name="T10" fmla="*/ 212 w 399"/>
                <a:gd name="T11" fmla="*/ 300 h 608"/>
                <a:gd name="T12" fmla="*/ 4 w 399"/>
                <a:gd name="T13" fmla="*/ 92 h 608"/>
              </a:gdLst>
              <a:ahLst/>
              <a:cxnLst>
                <a:cxn ang="0">
                  <a:pos x="T0" y="T1"/>
                </a:cxn>
                <a:cxn ang="0">
                  <a:pos x="T2" y="T3"/>
                </a:cxn>
                <a:cxn ang="0">
                  <a:pos x="T4" y="T5"/>
                </a:cxn>
                <a:cxn ang="0">
                  <a:pos x="T6" y="T7"/>
                </a:cxn>
                <a:cxn ang="0">
                  <a:pos x="T8" y="T9"/>
                </a:cxn>
                <a:cxn ang="0">
                  <a:pos x="T10" y="T11"/>
                </a:cxn>
                <a:cxn ang="0">
                  <a:pos x="T12" y="T13"/>
                </a:cxn>
              </a:cxnLst>
              <a:rect l="0" t="0" r="r" b="b"/>
              <a:pathLst>
                <a:path w="399" h="608">
                  <a:moveTo>
                    <a:pt x="4" y="92"/>
                  </a:moveTo>
                  <a:lnTo>
                    <a:pt x="96" y="0"/>
                  </a:lnTo>
                  <a:lnTo>
                    <a:pt x="399" y="304"/>
                  </a:lnTo>
                  <a:lnTo>
                    <a:pt x="96" y="608"/>
                  </a:lnTo>
                  <a:lnTo>
                    <a:pt x="0" y="512"/>
                  </a:lnTo>
                  <a:lnTo>
                    <a:pt x="212" y="300"/>
                  </a:lnTo>
                  <a:lnTo>
                    <a:pt x="4" y="92"/>
                  </a:lnTo>
                  <a:close/>
                </a:path>
              </a:pathLst>
            </a:custGeom>
            <a:solidFill>
              <a:srgbClr val="3992D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5" name="Freeform 18"/>
            <p:cNvSpPr>
              <a:spLocks/>
            </p:cNvSpPr>
            <p:nvPr/>
          </p:nvSpPr>
          <p:spPr bwMode="auto">
            <a:xfrm>
              <a:off x="681037" y="0"/>
              <a:ext cx="360362" cy="549275"/>
            </a:xfrm>
            <a:custGeom>
              <a:avLst/>
              <a:gdLst>
                <a:gd name="T0" fmla="*/ 4 w 399"/>
                <a:gd name="T1" fmla="*/ 92 h 608"/>
                <a:gd name="T2" fmla="*/ 95 w 399"/>
                <a:gd name="T3" fmla="*/ 0 h 608"/>
                <a:gd name="T4" fmla="*/ 399 w 399"/>
                <a:gd name="T5" fmla="*/ 304 h 608"/>
                <a:gd name="T6" fmla="*/ 95 w 399"/>
                <a:gd name="T7" fmla="*/ 608 h 608"/>
                <a:gd name="T8" fmla="*/ 0 w 399"/>
                <a:gd name="T9" fmla="*/ 512 h 608"/>
                <a:gd name="T10" fmla="*/ 212 w 399"/>
                <a:gd name="T11" fmla="*/ 300 h 608"/>
                <a:gd name="T12" fmla="*/ 4 w 399"/>
                <a:gd name="T13" fmla="*/ 92 h 608"/>
              </a:gdLst>
              <a:ahLst/>
              <a:cxnLst>
                <a:cxn ang="0">
                  <a:pos x="T0" y="T1"/>
                </a:cxn>
                <a:cxn ang="0">
                  <a:pos x="T2" y="T3"/>
                </a:cxn>
                <a:cxn ang="0">
                  <a:pos x="T4" y="T5"/>
                </a:cxn>
                <a:cxn ang="0">
                  <a:pos x="T6" y="T7"/>
                </a:cxn>
                <a:cxn ang="0">
                  <a:pos x="T8" y="T9"/>
                </a:cxn>
                <a:cxn ang="0">
                  <a:pos x="T10" y="T11"/>
                </a:cxn>
                <a:cxn ang="0">
                  <a:pos x="T12" y="T13"/>
                </a:cxn>
              </a:cxnLst>
              <a:rect l="0" t="0" r="r" b="b"/>
              <a:pathLst>
                <a:path w="399" h="608">
                  <a:moveTo>
                    <a:pt x="4" y="92"/>
                  </a:moveTo>
                  <a:lnTo>
                    <a:pt x="95" y="0"/>
                  </a:lnTo>
                  <a:lnTo>
                    <a:pt x="399" y="304"/>
                  </a:lnTo>
                  <a:lnTo>
                    <a:pt x="95" y="608"/>
                  </a:lnTo>
                  <a:lnTo>
                    <a:pt x="0" y="512"/>
                  </a:lnTo>
                  <a:lnTo>
                    <a:pt x="212" y="300"/>
                  </a:lnTo>
                  <a:lnTo>
                    <a:pt x="4" y="92"/>
                  </a:lnTo>
                  <a:close/>
                </a:path>
              </a:pathLst>
            </a:custGeom>
            <a:solidFill>
              <a:srgbClr val="F79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grpSp>
      <p:sp>
        <p:nvSpPr>
          <p:cNvPr id="18" name="TextBox 15"/>
          <p:cNvSpPr txBox="1"/>
          <p:nvPr userDrawn="1"/>
        </p:nvSpPr>
        <p:spPr>
          <a:xfrm>
            <a:off x="8100392" y="241995"/>
            <a:ext cx="671347" cy="369332"/>
          </a:xfrm>
          <a:prstGeom prst="rect">
            <a:avLst/>
          </a:prstGeom>
          <a:noFill/>
        </p:spPr>
        <p:txBody>
          <a:bodyPr wrap="square" rtlCol="0">
            <a:spAutoFit/>
          </a:bodyPr>
          <a:lstStyle/>
          <a:p>
            <a:pPr algn="ctr"/>
            <a:fld id="{2EEF1883-7A0E-4F66-9932-E581691AD397}" type="slidenum">
              <a:rPr lang="zh-CN" altLang="en-US" sz="1800" b="0" smtClean="0">
                <a:solidFill>
                  <a:schemeClr val="accent1"/>
                </a:solidFill>
                <a:latin typeface="微软雅黑 Light" panose="020B0502040204020203" pitchFamily="34" charset="-122"/>
                <a:ea typeface="微软雅黑 Light" panose="020B0502040204020203" pitchFamily="34" charset="-122"/>
              </a:rPr>
              <a:pPr algn="ctr"/>
              <a:t>‹#›</a:t>
            </a:fld>
            <a:r>
              <a:rPr lang="zh-CN" altLang="en-US" sz="1800" b="0" dirty="0">
                <a:solidFill>
                  <a:schemeClr val="accent1"/>
                </a:solidFill>
                <a:latin typeface="微软雅黑 Light" panose="020B0502040204020203" pitchFamily="34" charset="-122"/>
                <a:ea typeface="微软雅黑 Light" panose="020B0502040204020203" pitchFamily="34" charset="-122"/>
              </a:rPr>
              <a:t> </a:t>
            </a:r>
          </a:p>
        </p:txBody>
      </p:sp>
      <p:sp>
        <p:nvSpPr>
          <p:cNvPr id="8" name="灯片编号占位符 5">
            <a:extLst>
              <a:ext uri="{FF2B5EF4-FFF2-40B4-BE49-F238E27FC236}">
                <a16:creationId xmlns:a16="http://schemas.microsoft.com/office/drawing/2014/main" id="{F7C4ADD9-BB0D-122D-A825-1095449FD93A}"/>
              </a:ext>
            </a:extLst>
          </p:cNvPr>
          <p:cNvSpPr>
            <a:spLocks noGrp="1"/>
          </p:cNvSpPr>
          <p:nvPr>
            <p:ph type="sldNum" sz="quarter" idx="4"/>
          </p:nvPr>
        </p:nvSpPr>
        <p:spPr>
          <a:xfrm>
            <a:off x="4716016" y="4767263"/>
            <a:ext cx="3970784" cy="273844"/>
          </a:xfrm>
          <a:prstGeom prst="rect">
            <a:avLst/>
          </a:prstGeom>
        </p:spPr>
        <p:txBody>
          <a:bodyPr vert="horz" lIns="91440" tIns="45720" rIns="91440" bIns="45720" rtlCol="0" anchor="ctr"/>
          <a:lstStyle>
            <a:lvl1pPr algn="r">
              <a:defRPr sz="1100" b="1">
                <a:solidFill>
                  <a:srgbClr val="0070C0"/>
                </a:solidFill>
                <a:latin typeface="微软雅黑" panose="020B0503020204020204" pitchFamily="34" charset="-122"/>
                <a:ea typeface="微软雅黑" panose="020B0503020204020204" pitchFamily="34" charset="-122"/>
              </a:defRPr>
            </a:lvl1pPr>
          </a:lstStyle>
          <a:p>
            <a:r>
              <a:rPr lang="zh-CN" altLang="en-US"/>
              <a:t>信达生物制药（苏州）有限公司 </a:t>
            </a:r>
            <a:r>
              <a:rPr lang="en-US" altLang="zh-CN"/>
              <a:t>| </a:t>
            </a:r>
            <a:r>
              <a:rPr lang="zh-CN" altLang="en-US"/>
              <a:t>贝伐珠单抗</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sp>
        <p:nvSpPr>
          <p:cNvPr id="2" name="灯片编号占位符 5">
            <a:extLst>
              <a:ext uri="{FF2B5EF4-FFF2-40B4-BE49-F238E27FC236}">
                <a16:creationId xmlns:a16="http://schemas.microsoft.com/office/drawing/2014/main" id="{BE92DF32-29B5-FD28-6752-ABDE148A9047}"/>
              </a:ext>
            </a:extLst>
          </p:cNvPr>
          <p:cNvSpPr>
            <a:spLocks noGrp="1"/>
          </p:cNvSpPr>
          <p:nvPr>
            <p:ph type="sldNum" sz="quarter" idx="4"/>
          </p:nvPr>
        </p:nvSpPr>
        <p:spPr>
          <a:xfrm>
            <a:off x="4716016" y="4767263"/>
            <a:ext cx="3970784" cy="273844"/>
          </a:xfrm>
          <a:prstGeom prst="rect">
            <a:avLst/>
          </a:prstGeom>
        </p:spPr>
        <p:txBody>
          <a:bodyPr vert="horz" lIns="91440" tIns="45720" rIns="91440" bIns="45720" rtlCol="0" anchor="ctr"/>
          <a:lstStyle>
            <a:lvl1pPr algn="r">
              <a:defRPr sz="1100" b="1">
                <a:solidFill>
                  <a:srgbClr val="0070C0"/>
                </a:solidFill>
                <a:latin typeface="微软雅黑" panose="020B0503020204020204" pitchFamily="34" charset="-122"/>
                <a:ea typeface="微软雅黑" panose="020B0503020204020204" pitchFamily="34" charset="-122"/>
              </a:defRPr>
            </a:lvl1pPr>
          </a:lstStyle>
          <a:p>
            <a:r>
              <a:rPr lang="zh-CN" altLang="en-US"/>
              <a:t>信达生物制药（苏州）有限公司 </a:t>
            </a:r>
            <a:r>
              <a:rPr lang="en-US" altLang="zh-CN"/>
              <a:t>| </a:t>
            </a:r>
            <a:r>
              <a:rPr lang="zh-CN" altLang="en-US"/>
              <a:t>贝伐珠单抗</a:t>
            </a:r>
            <a:endParaRPr lang="zh-CN" altLang="en-US" dirty="0"/>
          </a:p>
        </p:txBody>
      </p:sp>
    </p:spTree>
    <p:extLst>
      <p:ext uri="{BB962C8B-B14F-4D97-AF65-F5344CB8AC3E}">
        <p14:creationId xmlns:p14="http://schemas.microsoft.com/office/powerpoint/2010/main" val="983114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标题和内容">
    <p:spTree>
      <p:nvGrpSpPr>
        <p:cNvPr id="1" name=""/>
        <p:cNvGrpSpPr/>
        <p:nvPr/>
      </p:nvGrpSpPr>
      <p:grpSpPr>
        <a:xfrm>
          <a:off x="0" y="0"/>
          <a:ext cx="0" cy="0"/>
          <a:chOff x="0" y="0"/>
          <a:chExt cx="0" cy="0"/>
        </a:xfrm>
      </p:grpSpPr>
      <p:sp>
        <p:nvSpPr>
          <p:cNvPr id="2" name="灯片编号占位符 5">
            <a:extLst>
              <a:ext uri="{FF2B5EF4-FFF2-40B4-BE49-F238E27FC236}">
                <a16:creationId xmlns:a16="http://schemas.microsoft.com/office/drawing/2014/main" id="{9936CC21-47B0-23C8-C6D0-FE1E6A7F703C}"/>
              </a:ext>
            </a:extLst>
          </p:cNvPr>
          <p:cNvSpPr>
            <a:spLocks noGrp="1"/>
          </p:cNvSpPr>
          <p:nvPr>
            <p:ph type="sldNum" sz="quarter" idx="4"/>
          </p:nvPr>
        </p:nvSpPr>
        <p:spPr>
          <a:xfrm>
            <a:off x="4716016" y="4767263"/>
            <a:ext cx="3970784" cy="273844"/>
          </a:xfrm>
          <a:prstGeom prst="rect">
            <a:avLst/>
          </a:prstGeom>
        </p:spPr>
        <p:txBody>
          <a:bodyPr vert="horz" lIns="91440" tIns="45720" rIns="91440" bIns="45720" rtlCol="0" anchor="ctr"/>
          <a:lstStyle>
            <a:lvl1pPr algn="r">
              <a:defRPr sz="1100" b="1">
                <a:solidFill>
                  <a:srgbClr val="0070C0"/>
                </a:solidFill>
                <a:latin typeface="微软雅黑" panose="020B0503020204020204" pitchFamily="34" charset="-122"/>
                <a:ea typeface="微软雅黑" panose="020B0503020204020204" pitchFamily="34" charset="-122"/>
              </a:defRPr>
            </a:lvl1pPr>
          </a:lstStyle>
          <a:p>
            <a:r>
              <a:rPr lang="zh-CN" altLang="en-US"/>
              <a:t>信达生物制药（苏州）有限公司 </a:t>
            </a:r>
            <a:r>
              <a:rPr lang="en-US" altLang="zh-CN"/>
              <a:t>| </a:t>
            </a:r>
            <a:r>
              <a:rPr lang="zh-CN" altLang="en-US"/>
              <a:t>贝伐珠单抗</a:t>
            </a:r>
            <a:endParaRPr lang="zh-CN" altLang="en-US" dirty="0"/>
          </a:p>
        </p:txBody>
      </p:sp>
    </p:spTree>
    <p:extLst>
      <p:ext uri="{BB962C8B-B14F-4D97-AF65-F5344CB8AC3E}">
        <p14:creationId xmlns:p14="http://schemas.microsoft.com/office/powerpoint/2010/main" val="1045121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2022/7/11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7" name="文本框 6">
            <a:extLst>
              <a:ext uri="{FF2B5EF4-FFF2-40B4-BE49-F238E27FC236}">
                <a16:creationId xmlns:a16="http://schemas.microsoft.com/office/drawing/2014/main" id="{6B43F080-A6AA-8601-9515-966C3F4EA086}"/>
              </a:ext>
            </a:extLst>
          </p:cNvPr>
          <p:cNvSpPr txBox="1"/>
          <p:nvPr userDrawn="1"/>
        </p:nvSpPr>
        <p:spPr>
          <a:xfrm>
            <a:off x="5735617" y="4808837"/>
            <a:ext cx="3385308" cy="246221"/>
          </a:xfrm>
          <a:prstGeom prst="rect">
            <a:avLst/>
          </a:prstGeom>
          <a:noFill/>
        </p:spPr>
        <p:txBody>
          <a:bodyPr wrap="square" rtlCol="0">
            <a:spAutoFit/>
          </a:bodyPr>
          <a:lstStyle/>
          <a:p>
            <a:pPr algn="ctr"/>
            <a:r>
              <a:rPr lang="zh-CN" altLang="en-US" sz="1000" b="1" dirty="0">
                <a:solidFill>
                  <a:srgbClr val="0070C0"/>
                </a:solidFill>
                <a:latin typeface="微软雅黑" panose="020B0503020204020204" pitchFamily="34" charset="-122"/>
                <a:ea typeface="微软雅黑" panose="020B0503020204020204" pitchFamily="34" charset="-122"/>
              </a:rPr>
              <a:t>信达生物制药（苏州）有限公司 </a:t>
            </a:r>
            <a:r>
              <a:rPr lang="en-US" altLang="zh-CN" sz="1000" b="1" dirty="0">
                <a:solidFill>
                  <a:srgbClr val="0070C0"/>
                </a:solidFill>
                <a:latin typeface="微软雅黑" panose="020B0503020204020204" pitchFamily="34" charset="-122"/>
                <a:ea typeface="微软雅黑" panose="020B0503020204020204" pitchFamily="34" charset="-122"/>
              </a:rPr>
              <a:t>| </a:t>
            </a:r>
            <a:r>
              <a:rPr lang="zh-CN" altLang="en-US" sz="1000" b="1" dirty="0">
                <a:solidFill>
                  <a:srgbClr val="0070C0"/>
                </a:solidFill>
                <a:latin typeface="微软雅黑" panose="020B0503020204020204" pitchFamily="34" charset="-122"/>
                <a:ea typeface="微软雅黑" panose="020B0503020204020204" pitchFamily="34" charset="-122"/>
              </a:rPr>
              <a:t>贝伐珠单抗</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2022/7/11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2022/7/11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t>2022/7/11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2022/7/11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t="-3000" b="-3000"/>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2022/7/11</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4716016" y="4767263"/>
            <a:ext cx="3970784" cy="273844"/>
          </a:xfrm>
          <a:prstGeom prst="rect">
            <a:avLst/>
          </a:prstGeom>
        </p:spPr>
        <p:txBody>
          <a:bodyPr vert="horz" lIns="91440" tIns="45720" rIns="91440" bIns="45720" rtlCol="0" anchor="ctr"/>
          <a:lstStyle>
            <a:lvl1pPr algn="r">
              <a:defRPr sz="1100" b="1">
                <a:solidFill>
                  <a:srgbClr val="0070C0"/>
                </a:solidFill>
                <a:latin typeface="微软雅黑" panose="020B0503020204020204" pitchFamily="34" charset="-122"/>
                <a:ea typeface="微软雅黑" panose="020B0503020204020204" pitchFamily="34" charset="-122"/>
              </a:defRPr>
            </a:lvl1pPr>
          </a:lstStyle>
          <a:p>
            <a:r>
              <a:rPr lang="zh-CN" altLang="en-US"/>
              <a:t>信达生物制药（苏州）有限公司 </a:t>
            </a:r>
            <a:r>
              <a:rPr lang="en-US" altLang="zh-CN"/>
              <a:t>| </a:t>
            </a:r>
            <a:r>
              <a:rPr lang="zh-CN" altLang="en-US"/>
              <a:t>贝伐珠单抗</a:t>
            </a:r>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id="{A780058D-FCD3-FFE7-C35A-C6130C931244}"/>
              </a:ext>
            </a:extLst>
          </p:cNvPr>
          <p:cNvPicPr>
            <a:picLocks noChangeAspect="1"/>
          </p:cNvPicPr>
          <p:nvPr/>
        </p:nvPicPr>
        <p:blipFill>
          <a:blip r:embed="rId2"/>
          <a:stretch>
            <a:fillRect/>
          </a:stretch>
        </p:blipFill>
        <p:spPr>
          <a:xfrm>
            <a:off x="2483768" y="184471"/>
            <a:ext cx="4143737" cy="4774557"/>
          </a:xfrm>
          <a:prstGeom prst="rect">
            <a:avLst/>
          </a:prstGeom>
        </p:spPr>
      </p:pic>
      <p:pic>
        <p:nvPicPr>
          <p:cNvPr id="15" name="图片 14">
            <a:extLst>
              <a:ext uri="{FF2B5EF4-FFF2-40B4-BE49-F238E27FC236}">
                <a16:creationId xmlns:a16="http://schemas.microsoft.com/office/drawing/2014/main" id="{542196C9-C13F-C87C-7FF1-59DB97BE1E38}"/>
              </a:ext>
            </a:extLst>
          </p:cNvPr>
          <p:cNvPicPr>
            <a:picLocks noChangeAspect="1"/>
          </p:cNvPicPr>
          <p:nvPr/>
        </p:nvPicPr>
        <p:blipFill>
          <a:blip r:embed="rId3"/>
          <a:stretch>
            <a:fillRect/>
          </a:stretch>
        </p:blipFill>
        <p:spPr>
          <a:xfrm>
            <a:off x="3009741" y="411510"/>
            <a:ext cx="3041700" cy="2186890"/>
          </a:xfrm>
          <a:prstGeom prst="rect">
            <a:avLst/>
          </a:prstGeom>
        </p:spPr>
      </p:pic>
      <p:sp>
        <p:nvSpPr>
          <p:cNvPr id="16" name="文本框 15">
            <a:extLst>
              <a:ext uri="{FF2B5EF4-FFF2-40B4-BE49-F238E27FC236}">
                <a16:creationId xmlns:a16="http://schemas.microsoft.com/office/drawing/2014/main" id="{10EDD0B3-6B8F-805B-56AD-A9D0D9444F6E}"/>
              </a:ext>
            </a:extLst>
          </p:cNvPr>
          <p:cNvSpPr txBox="1"/>
          <p:nvPr/>
        </p:nvSpPr>
        <p:spPr>
          <a:xfrm>
            <a:off x="3099113" y="3147814"/>
            <a:ext cx="2825676" cy="584775"/>
          </a:xfrm>
          <a:prstGeom prst="rect">
            <a:avLst/>
          </a:prstGeom>
          <a:noFill/>
        </p:spPr>
        <p:txBody>
          <a:bodyPr wrap="square" rtlCol="0">
            <a:spAutoFit/>
          </a:bodyPr>
          <a:lstStyle/>
          <a:p>
            <a:pPr algn="ct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贝伐珠单抗注射液</a:t>
            </a:r>
            <a:endParaRPr lang="en-US" altLang="zh-CN" sz="1600" b="1"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（达攸同</a:t>
            </a:r>
            <a:r>
              <a:rPr lang="en-US" altLang="zh-CN" sz="1600" b="1" baseline="30000" dirty="0">
                <a:solidFill>
                  <a:schemeClr val="tx1"/>
                </a:solidFill>
                <a:latin typeface="微软雅黑" panose="020B0503020204020204" pitchFamily="34" charset="-122"/>
                <a:ea typeface="微软雅黑" panose="020B0503020204020204" pitchFamily="34" charset="-122"/>
              </a:rPr>
              <a:t>®</a:t>
            </a:r>
            <a:r>
              <a:rPr lang="en-US" altLang="zh-CN" sz="1600" baseline="30000" dirty="0">
                <a:solidFill>
                  <a:schemeClr val="tx1"/>
                </a:solidFill>
                <a:latin typeface="微软雅黑" panose="020B0503020204020204" pitchFamily="34" charset="-122"/>
                <a:ea typeface="微软雅黑" panose="020B0503020204020204" pitchFamily="34" charset="-122"/>
              </a:rPr>
              <a:t> </a:t>
            </a: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a:t>
            </a:r>
          </a:p>
        </p:txBody>
      </p:sp>
      <p:sp>
        <p:nvSpPr>
          <p:cNvPr id="17" name="圆角矩形 12">
            <a:extLst>
              <a:ext uri="{FF2B5EF4-FFF2-40B4-BE49-F238E27FC236}">
                <a16:creationId xmlns:a16="http://schemas.microsoft.com/office/drawing/2014/main" id="{57DB6C1A-188A-1281-5456-ECFED3CA19AF}"/>
              </a:ext>
            </a:extLst>
          </p:cNvPr>
          <p:cNvSpPr/>
          <p:nvPr/>
        </p:nvSpPr>
        <p:spPr>
          <a:xfrm>
            <a:off x="3081749" y="3920265"/>
            <a:ext cx="2825676" cy="307669"/>
          </a:xfrm>
          <a:prstGeom prst="roundRect">
            <a:avLst>
              <a:gd name="adj" fmla="val 26820"/>
            </a:avLst>
          </a:prstGeom>
          <a:solidFill>
            <a:srgbClr val="C9E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信达生物制药（苏州</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有限公司</a:t>
            </a:r>
          </a:p>
        </p:txBody>
      </p:sp>
      <p:sp>
        <p:nvSpPr>
          <p:cNvPr id="21" name="文本框 20">
            <a:extLst>
              <a:ext uri="{FF2B5EF4-FFF2-40B4-BE49-F238E27FC236}">
                <a16:creationId xmlns:a16="http://schemas.microsoft.com/office/drawing/2014/main" id="{35413E52-D8F8-DA97-7553-99211848D5FD}"/>
              </a:ext>
            </a:extLst>
          </p:cNvPr>
          <p:cNvSpPr txBox="1"/>
          <p:nvPr/>
        </p:nvSpPr>
        <p:spPr>
          <a:xfrm>
            <a:off x="3779912" y="4608879"/>
            <a:ext cx="1728192" cy="24622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i="0" u="none" strike="noStrike" kern="1200" cap="none" spc="0" normalizeH="0" baseline="0" noProof="0" dirty="0">
                <a:ln>
                  <a:noFill/>
                </a:ln>
                <a:solidFill>
                  <a:srgbClr val="005DA2">
                    <a:lumMod val="50000"/>
                  </a:srgbClr>
                </a:solidFill>
                <a:effectLst/>
                <a:uLnTx/>
                <a:uFillTx/>
                <a:latin typeface="微软雅黑" panose="020B0503020204020204" pitchFamily="34" charset="-122"/>
                <a:ea typeface="微软雅黑" panose="020B0503020204020204" pitchFamily="34" charset="-122"/>
                <a:cs typeface="+mn-cs"/>
              </a:rPr>
              <a:t>PPT2—</a:t>
            </a:r>
            <a:r>
              <a:rPr kumimoji="0" lang="zh-CN" altLang="en-US" sz="1000"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mn-cs"/>
              </a:rPr>
              <a:t>不</a:t>
            </a:r>
            <a:r>
              <a:rPr kumimoji="0" lang="zh-CN" altLang="en-US" sz="1000" i="0" u="none" strike="noStrike" kern="1200" cap="none" spc="0" normalizeH="0" baseline="0" noProof="0" dirty="0">
                <a:ln>
                  <a:noFill/>
                </a:ln>
                <a:solidFill>
                  <a:srgbClr val="005DA2">
                    <a:lumMod val="50000"/>
                  </a:srgbClr>
                </a:solidFill>
                <a:effectLst/>
                <a:uLnTx/>
                <a:uFillTx/>
                <a:latin typeface="微软雅黑" panose="020B0503020204020204" pitchFamily="34" charset="-122"/>
                <a:ea typeface="微软雅黑" panose="020B0503020204020204" pitchFamily="34" charset="-122"/>
                <a:cs typeface="+mn-cs"/>
              </a:rPr>
              <a:t>包含经济性信息</a:t>
            </a:r>
          </a:p>
        </p:txBody>
      </p:sp>
    </p:spTree>
    <p:extLst>
      <p:ext uri="{BB962C8B-B14F-4D97-AF65-F5344CB8AC3E}">
        <p14:creationId xmlns:p14="http://schemas.microsoft.com/office/powerpoint/2010/main" val="348644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AE438687-1217-8EF9-2C7E-DF4D24B1990C}"/>
              </a:ext>
            </a:extLst>
          </p:cNvPr>
          <p:cNvSpPr/>
          <p:nvPr/>
        </p:nvSpPr>
        <p:spPr>
          <a:xfrm>
            <a:off x="0" y="267494"/>
            <a:ext cx="1763687" cy="7920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 name="文本框 2">
            <a:extLst>
              <a:ext uri="{FF2B5EF4-FFF2-40B4-BE49-F238E27FC236}">
                <a16:creationId xmlns:a16="http://schemas.microsoft.com/office/drawing/2014/main" id="{9DC09528-B22E-47A1-5B04-1D89E3A5FA45}"/>
              </a:ext>
            </a:extLst>
          </p:cNvPr>
          <p:cNvSpPr txBox="1"/>
          <p:nvPr/>
        </p:nvSpPr>
        <p:spPr>
          <a:xfrm>
            <a:off x="323528" y="339502"/>
            <a:ext cx="1187624" cy="584775"/>
          </a:xfrm>
          <a:prstGeom prst="rect">
            <a:avLst/>
          </a:prstGeom>
          <a:noFill/>
        </p:spPr>
        <p:txBody>
          <a:bodyPr wrap="square" rtlCol="0">
            <a:spAutoFit/>
          </a:bodyPr>
          <a:lstStyle/>
          <a:p>
            <a:r>
              <a:rPr lang="zh-CN" altLang="en-US" sz="3200" b="1" dirty="0">
                <a:solidFill>
                  <a:schemeClr val="bg1"/>
                </a:solidFill>
                <a:latin typeface="微软雅黑" panose="020B0503020204020204" pitchFamily="34" charset="-122"/>
                <a:ea typeface="微软雅黑" panose="020B0503020204020204" pitchFamily="34" charset="-122"/>
              </a:rPr>
              <a:t>总 结</a:t>
            </a:r>
          </a:p>
        </p:txBody>
      </p:sp>
      <p:grpSp>
        <p:nvGrpSpPr>
          <p:cNvPr id="4" name="Group 64">
            <a:extLst>
              <a:ext uri="{FF2B5EF4-FFF2-40B4-BE49-F238E27FC236}">
                <a16:creationId xmlns:a16="http://schemas.microsoft.com/office/drawing/2014/main" id="{E5E79670-AFCD-49B7-A296-57BAAFF8CCDF}"/>
              </a:ext>
            </a:extLst>
          </p:cNvPr>
          <p:cNvGrpSpPr/>
          <p:nvPr/>
        </p:nvGrpSpPr>
        <p:grpSpPr>
          <a:xfrm>
            <a:off x="539552" y="697044"/>
            <a:ext cx="7922423" cy="4136293"/>
            <a:chOff x="4033795" y="1780583"/>
            <a:chExt cx="3776513" cy="883317"/>
          </a:xfrm>
        </p:grpSpPr>
        <p:grpSp>
          <p:nvGrpSpPr>
            <p:cNvPr id="5" name="Group 29">
              <a:extLst>
                <a:ext uri="{FF2B5EF4-FFF2-40B4-BE49-F238E27FC236}">
                  <a16:creationId xmlns:a16="http://schemas.microsoft.com/office/drawing/2014/main" id="{655731AF-175A-0BB3-B193-35E1C67FC965}"/>
                </a:ext>
              </a:extLst>
            </p:cNvPr>
            <p:cNvGrpSpPr/>
            <p:nvPr/>
          </p:nvGrpSpPr>
          <p:grpSpPr>
            <a:xfrm>
              <a:off x="4136771" y="1780583"/>
              <a:ext cx="3673537" cy="883317"/>
              <a:chOff x="654232" y="1647127"/>
              <a:chExt cx="2026240" cy="883317"/>
            </a:xfrm>
          </p:grpSpPr>
          <p:sp>
            <p:nvSpPr>
              <p:cNvPr id="7" name="Text Placeholder 3">
                <a:extLst>
                  <a:ext uri="{FF2B5EF4-FFF2-40B4-BE49-F238E27FC236}">
                    <a16:creationId xmlns:a16="http://schemas.microsoft.com/office/drawing/2014/main" id="{725CE6A5-8D00-3ACB-51C3-E5364142FE34}"/>
                  </a:ext>
                </a:extLst>
              </p:cNvPr>
              <p:cNvSpPr txBox="1">
                <a:spLocks/>
              </p:cNvSpPr>
              <p:nvPr/>
            </p:nvSpPr>
            <p:spPr>
              <a:xfrm>
                <a:off x="1268130" y="1647127"/>
                <a:ext cx="746014" cy="52581"/>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zh-CN" altLang="en-US" sz="1600" b="1" dirty="0">
                    <a:solidFill>
                      <a:schemeClr val="tx1"/>
                    </a:solidFill>
                    <a:latin typeface="微软雅黑" panose="020B0503020204020204" pitchFamily="34" charset="-122"/>
                    <a:ea typeface="微软雅黑" panose="020B0503020204020204" pitchFamily="34" charset="-122"/>
                  </a:rPr>
                  <a:t>贝伐珠单抗注射液（达攸同</a:t>
                </a:r>
                <a:r>
                  <a:rPr lang="en-US" altLang="zh-CN" sz="1600" b="1" baseline="30000" dirty="0">
                    <a:solidFill>
                      <a:schemeClr val="tx1"/>
                    </a:solidFill>
                    <a:latin typeface="微软雅黑" panose="020B0503020204020204" pitchFamily="34" charset="-122"/>
                    <a:ea typeface="微软雅黑" panose="020B0503020204020204" pitchFamily="34" charset="-122"/>
                  </a:rPr>
                  <a:t>® </a:t>
                </a:r>
                <a:r>
                  <a:rPr lang="zh-CN" altLang="en-US" sz="1600" b="1" dirty="0">
                    <a:solidFill>
                      <a:schemeClr val="tx1"/>
                    </a:solidFill>
                    <a:latin typeface="微软雅黑" panose="020B0503020204020204" pitchFamily="34" charset="-122"/>
                    <a:ea typeface="微软雅黑" panose="020B0503020204020204" pitchFamily="34" charset="-122"/>
                  </a:rPr>
                  <a:t>）</a:t>
                </a:r>
                <a:endParaRPr lang="en-US" sz="1600" b="1" dirty="0">
                  <a:solidFill>
                    <a:schemeClr val="tx1"/>
                  </a:solidFill>
                  <a:latin typeface="微软雅黑" panose="020B0503020204020204" pitchFamily="34" charset="-122"/>
                  <a:ea typeface="微软雅黑" panose="020B0503020204020204" pitchFamily="34" charset="-122"/>
                </a:endParaRPr>
              </a:p>
            </p:txBody>
          </p:sp>
          <p:sp>
            <p:nvSpPr>
              <p:cNvPr id="8" name="Text Placeholder 3">
                <a:extLst>
                  <a:ext uri="{FF2B5EF4-FFF2-40B4-BE49-F238E27FC236}">
                    <a16:creationId xmlns:a16="http://schemas.microsoft.com/office/drawing/2014/main" id="{7D08D024-6D2D-D9BE-3EAD-3556F0702B32}"/>
                  </a:ext>
                </a:extLst>
              </p:cNvPr>
              <p:cNvSpPr txBox="1">
                <a:spLocks/>
              </p:cNvSpPr>
              <p:nvPr/>
            </p:nvSpPr>
            <p:spPr>
              <a:xfrm>
                <a:off x="654232" y="1746326"/>
                <a:ext cx="2026240" cy="784118"/>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lnSpc>
                    <a:spcPct val="200000"/>
                  </a:lnSpc>
                  <a:spcBef>
                    <a:spcPct val="20000"/>
                  </a:spcBef>
                  <a:defRPr/>
                </a:pPr>
                <a:r>
                  <a:rPr lang="zh-CN" altLang="en-US" sz="1200" dirty="0">
                    <a:solidFill>
                      <a:schemeClr val="tx1"/>
                    </a:solidFill>
                    <a:latin typeface="微软雅黑" panose="020B0503020204020204" pitchFamily="34" charset="-122"/>
                    <a:ea typeface="微软雅黑" panose="020B0503020204020204" pitchFamily="34" charset="-122"/>
                  </a:rPr>
                  <a:t>贝伐珠单抗注射液是</a:t>
                </a:r>
                <a:r>
                  <a:rPr lang="en-US" altLang="zh-CN" sz="1200" dirty="0">
                    <a:solidFill>
                      <a:schemeClr val="tx1"/>
                    </a:solidFill>
                    <a:latin typeface="微软雅黑" panose="020B0503020204020204" pitchFamily="34" charset="-122"/>
                    <a:ea typeface="微软雅黑" panose="020B0503020204020204" pitchFamily="34" charset="-122"/>
                  </a:rPr>
                  <a:t>2022</a:t>
                </a:r>
                <a:r>
                  <a:rPr lang="zh-CN" altLang="en-US" sz="1200" dirty="0">
                    <a:solidFill>
                      <a:schemeClr val="tx1"/>
                    </a:solidFill>
                    <a:latin typeface="微软雅黑" panose="020B0503020204020204" pitchFamily="34" charset="-122"/>
                    <a:ea typeface="微软雅黑" panose="020B0503020204020204" pitchFamily="34" charset="-122"/>
                  </a:rPr>
                  <a:t>年版国家基本医疗保险目录内“常规目录”的药品，贝伐珠单抗注射液（达攸同</a:t>
                </a:r>
                <a:r>
                  <a:rPr lang="en-US" altLang="zh-CN" sz="1200" b="1" baseline="30000" dirty="0">
                    <a:solidFill>
                      <a:schemeClr val="tx1"/>
                    </a:solidFill>
                    <a:latin typeface="微软雅黑" panose="020B0503020204020204" pitchFamily="34" charset="-122"/>
                    <a:ea typeface="微软雅黑" panose="020B0503020204020204" pitchFamily="34" charset="-122"/>
                  </a:rPr>
                  <a:t>®</a:t>
                </a:r>
                <a:r>
                  <a:rPr lang="en-US" altLang="zh-CN" sz="1200" dirty="0">
                    <a:solidFill>
                      <a:schemeClr val="tx1"/>
                    </a:solidFill>
                    <a:latin typeface="微软雅黑" panose="020B0503020204020204" pitchFamily="34" charset="-122"/>
                    <a:ea typeface="微软雅黑" panose="020B0503020204020204" pitchFamily="34" charset="-122"/>
                  </a:rPr>
                  <a:t>)</a:t>
                </a:r>
                <a:r>
                  <a:rPr lang="zh-CN" altLang="en-US" sz="1200" dirty="0">
                    <a:solidFill>
                      <a:schemeClr val="tx1"/>
                    </a:solidFill>
                    <a:latin typeface="微软雅黑" panose="020B0503020204020204" pitchFamily="34" charset="-122"/>
                    <a:ea typeface="微软雅黑" panose="020B0503020204020204" pitchFamily="34" charset="-122"/>
                  </a:rPr>
                  <a:t>此次申请新增以下</a:t>
                </a:r>
                <a:r>
                  <a:rPr lang="en-US" altLang="zh-CN" sz="1200" dirty="0">
                    <a:solidFill>
                      <a:schemeClr val="tx1"/>
                    </a:solidFill>
                    <a:latin typeface="微软雅黑" panose="020B0503020204020204" pitchFamily="34" charset="-122"/>
                    <a:ea typeface="微软雅黑" panose="020B0503020204020204" pitchFamily="34" charset="-122"/>
                  </a:rPr>
                  <a:t>3</a:t>
                </a:r>
                <a:r>
                  <a:rPr lang="zh-CN" altLang="en-US" sz="1200" dirty="0">
                    <a:solidFill>
                      <a:schemeClr val="tx1"/>
                    </a:solidFill>
                    <a:latin typeface="微软雅黑" panose="020B0503020204020204" pitchFamily="34" charset="-122"/>
                    <a:ea typeface="微软雅黑" panose="020B0503020204020204" pitchFamily="34" charset="-122"/>
                  </a:rPr>
                  <a:t>个适应症，可更好的弥补目录短板，进一步提升药物的可及性，让患者获益。</a:t>
                </a:r>
                <a:endParaRPr lang="en-US" altLang="zh-CN" sz="1200" dirty="0">
                  <a:solidFill>
                    <a:schemeClr val="tx1"/>
                  </a:solidFill>
                  <a:latin typeface="微软雅黑" panose="020B0503020204020204" pitchFamily="34" charset="-122"/>
                  <a:ea typeface="微软雅黑" panose="020B0503020204020204" pitchFamily="34" charset="-122"/>
                </a:endParaRPr>
              </a:p>
              <a:p>
                <a:pPr marL="171450" indent="-171450" algn="l" defTabSz="914309">
                  <a:lnSpc>
                    <a:spcPct val="200000"/>
                  </a:lnSpc>
                  <a:buFont typeface="Wingdings" panose="05000000000000000000" pitchFamily="2" charset="2"/>
                  <a:buChar char="Ø"/>
                  <a:defRPr/>
                </a:pPr>
                <a:r>
                  <a:rPr lang="zh-CN" altLang="en-US" sz="1200" b="1" dirty="0">
                    <a:solidFill>
                      <a:schemeClr val="tx1"/>
                    </a:solidFill>
                    <a:latin typeface="微软雅黑" panose="020B0503020204020204" pitchFamily="34" charset="-122"/>
                    <a:ea typeface="微软雅黑" panose="020B0503020204020204" pitchFamily="34" charset="-122"/>
                  </a:rPr>
                  <a:t>新增适应症</a:t>
                </a:r>
                <a:r>
                  <a:rPr lang="en-US" altLang="zh-CN" sz="1200" b="1" dirty="0">
                    <a:solidFill>
                      <a:schemeClr val="tx1"/>
                    </a:solidFill>
                    <a:latin typeface="微软雅黑" panose="020B0503020204020204" pitchFamily="34" charset="-122"/>
                    <a:ea typeface="微软雅黑" panose="020B0503020204020204" pitchFamily="34" charset="-122"/>
                  </a:rPr>
                  <a:t>1</a:t>
                </a:r>
                <a:r>
                  <a:rPr lang="zh-CN" altLang="en-US" sz="1200" b="1" dirty="0">
                    <a:solidFill>
                      <a:schemeClr val="tx1"/>
                    </a:solidFill>
                    <a:latin typeface="微软雅黑" panose="020B0503020204020204" pitchFamily="34" charset="-122"/>
                    <a:ea typeface="微软雅黑" panose="020B0503020204020204" pitchFamily="34" charset="-122"/>
                  </a:rPr>
                  <a:t>：</a:t>
                </a:r>
                <a:r>
                  <a:rPr lang="zh-CN" altLang="en-US" sz="1200" dirty="0">
                    <a:solidFill>
                      <a:srgbClr val="C00000"/>
                    </a:solidFill>
                    <a:latin typeface="微软雅黑" panose="020B0503020204020204" pitchFamily="34" charset="-122"/>
                    <a:ea typeface="微软雅黑" panose="020B0503020204020204" pitchFamily="34" charset="-122"/>
                  </a:rPr>
                  <a:t>不可切除或转移性肝细胞癌：贝伐珠单抗联合信迪利单抗，用于既往未接受过系统治疗的不可切除或转移性肝细胞癌的一线治疗。</a:t>
                </a:r>
                <a:endParaRPr lang="en-US" altLang="zh-CN" sz="1200" dirty="0">
                  <a:solidFill>
                    <a:srgbClr val="C00000"/>
                  </a:solidFill>
                  <a:latin typeface="微软雅黑" panose="020B0503020204020204" pitchFamily="34" charset="-122"/>
                  <a:ea typeface="微软雅黑" panose="020B0503020204020204" pitchFamily="34" charset="-122"/>
                </a:endParaRPr>
              </a:p>
              <a:p>
                <a:pPr marL="171450" indent="-171450" algn="l" defTabSz="914309">
                  <a:lnSpc>
                    <a:spcPct val="200000"/>
                  </a:lnSpc>
                  <a:spcBef>
                    <a:spcPct val="20000"/>
                  </a:spcBef>
                  <a:buFont typeface="Wingdings" panose="05000000000000000000" pitchFamily="2" charset="2"/>
                  <a:buChar char="Ø"/>
                  <a:defRPr/>
                </a:pPr>
                <a:r>
                  <a:rPr lang="zh-CN" altLang="en-US" sz="1200" b="1" dirty="0">
                    <a:solidFill>
                      <a:schemeClr val="tx1"/>
                    </a:solidFill>
                    <a:latin typeface="微软雅黑" panose="020B0503020204020204" pitchFamily="34" charset="-122"/>
                    <a:ea typeface="微软雅黑" panose="020B0503020204020204" pitchFamily="34" charset="-122"/>
                  </a:rPr>
                  <a:t>新增适应症</a:t>
                </a:r>
                <a:r>
                  <a:rPr lang="en-US" altLang="zh-CN" sz="1200" b="1" dirty="0">
                    <a:solidFill>
                      <a:schemeClr val="tx1"/>
                    </a:solidFill>
                    <a:latin typeface="微软雅黑" panose="020B0503020204020204" pitchFamily="34" charset="-122"/>
                    <a:ea typeface="微软雅黑" panose="020B0503020204020204" pitchFamily="34" charset="-122"/>
                  </a:rPr>
                  <a:t>2</a:t>
                </a:r>
                <a:r>
                  <a:rPr lang="zh-CN" altLang="en-US" sz="1200" dirty="0">
                    <a:solidFill>
                      <a:schemeClr val="tx1"/>
                    </a:solidFill>
                    <a:latin typeface="微软雅黑" panose="020B0503020204020204" pitchFamily="34" charset="-122"/>
                    <a:ea typeface="微软雅黑" panose="020B0503020204020204" pitchFamily="34" charset="-122"/>
                  </a:rPr>
                  <a:t>：</a:t>
                </a:r>
                <a:r>
                  <a:rPr lang="zh-CN" altLang="en-US" sz="1200" dirty="0">
                    <a:solidFill>
                      <a:srgbClr val="C00000"/>
                    </a:solidFill>
                    <a:latin typeface="微软雅黑" panose="020B0503020204020204" pitchFamily="34" charset="-122"/>
                    <a:ea typeface="微软雅黑" panose="020B0503020204020204" pitchFamily="34" charset="-122"/>
                  </a:rPr>
                  <a:t>上皮性卵巢癌、输卵管癌或原发性腹膜癌：贝伐珠单抗联合卡铂和紫杉醇用于初次手术切除后的</a:t>
                </a:r>
                <a:r>
                  <a:rPr lang="en-US" altLang="zh-CN" sz="1200" dirty="0">
                    <a:solidFill>
                      <a:srgbClr val="C00000"/>
                    </a:solidFill>
                    <a:latin typeface="微软雅黑" panose="020B0503020204020204" pitchFamily="34" charset="-122"/>
                    <a:ea typeface="微软雅黑" panose="020B0503020204020204" pitchFamily="34" charset="-122"/>
                  </a:rPr>
                  <a:t>Ⅲ</a:t>
                </a:r>
                <a:r>
                  <a:rPr lang="zh-CN" altLang="en-US" sz="1200" dirty="0">
                    <a:solidFill>
                      <a:srgbClr val="C00000"/>
                    </a:solidFill>
                    <a:latin typeface="微软雅黑" panose="020B0503020204020204" pitchFamily="34" charset="-122"/>
                    <a:ea typeface="微软雅黑" panose="020B0503020204020204" pitchFamily="34" charset="-122"/>
                  </a:rPr>
                  <a:t>期或</a:t>
                </a:r>
                <a:r>
                  <a:rPr lang="en-US" altLang="zh-CN" sz="1200" dirty="0">
                    <a:solidFill>
                      <a:srgbClr val="C00000"/>
                    </a:solidFill>
                    <a:latin typeface="微软雅黑" panose="020B0503020204020204" pitchFamily="34" charset="-122"/>
                    <a:ea typeface="微软雅黑" panose="020B0503020204020204" pitchFamily="34" charset="-122"/>
                  </a:rPr>
                  <a:t>Ⅳ</a:t>
                </a:r>
                <a:r>
                  <a:rPr lang="zh-CN" altLang="en-US" sz="1200" dirty="0">
                    <a:solidFill>
                      <a:srgbClr val="C00000"/>
                    </a:solidFill>
                    <a:latin typeface="微软雅黑" panose="020B0503020204020204" pitchFamily="34" charset="-122"/>
                    <a:ea typeface="微软雅黑" panose="020B0503020204020204" pitchFamily="34" charset="-122"/>
                  </a:rPr>
                  <a:t>期上皮性卵巢癌、输卵管癌或原发性腹膜癌患者的一线治疗。</a:t>
                </a:r>
                <a:endParaRPr lang="en-US" altLang="zh-CN" sz="1200" dirty="0">
                  <a:solidFill>
                    <a:srgbClr val="C00000"/>
                  </a:solidFill>
                  <a:latin typeface="微软雅黑" panose="020B0503020204020204" pitchFamily="34" charset="-122"/>
                  <a:ea typeface="微软雅黑" panose="020B0503020204020204" pitchFamily="34" charset="-122"/>
                </a:endParaRPr>
              </a:p>
              <a:p>
                <a:pPr marL="171450" indent="-171450" algn="l" defTabSz="914309">
                  <a:lnSpc>
                    <a:spcPct val="200000"/>
                  </a:lnSpc>
                  <a:spcBef>
                    <a:spcPct val="20000"/>
                  </a:spcBef>
                  <a:buFont typeface="Wingdings" panose="05000000000000000000" pitchFamily="2" charset="2"/>
                  <a:buChar char="Ø"/>
                  <a:defRPr/>
                </a:pPr>
                <a:r>
                  <a:rPr lang="zh-CN" altLang="en-US" sz="1200" b="1" dirty="0">
                    <a:solidFill>
                      <a:schemeClr val="tx1"/>
                    </a:solidFill>
                    <a:latin typeface="微软雅黑" panose="020B0503020204020204" pitchFamily="34" charset="-122"/>
                    <a:ea typeface="微软雅黑" panose="020B0503020204020204" pitchFamily="34" charset="-122"/>
                  </a:rPr>
                  <a:t>新增适应症</a:t>
                </a:r>
                <a:r>
                  <a:rPr lang="en-US" altLang="zh-CN" sz="1200" b="1" dirty="0">
                    <a:solidFill>
                      <a:schemeClr val="tx1"/>
                    </a:solidFill>
                    <a:latin typeface="微软雅黑" panose="020B0503020204020204" pitchFamily="34" charset="-122"/>
                    <a:ea typeface="微软雅黑" panose="020B0503020204020204" pitchFamily="34" charset="-122"/>
                  </a:rPr>
                  <a:t>3</a:t>
                </a:r>
                <a:r>
                  <a:rPr lang="zh-CN" altLang="en-US" sz="1200" dirty="0">
                    <a:solidFill>
                      <a:schemeClr val="tx1"/>
                    </a:solidFill>
                    <a:latin typeface="微软雅黑" panose="020B0503020204020204" pitchFamily="34" charset="-122"/>
                    <a:ea typeface="微软雅黑" panose="020B0503020204020204" pitchFamily="34" charset="-122"/>
                  </a:rPr>
                  <a:t>：</a:t>
                </a:r>
                <a:r>
                  <a:rPr lang="zh-CN" altLang="en-US" sz="1200" dirty="0">
                    <a:solidFill>
                      <a:srgbClr val="C00000"/>
                    </a:solidFill>
                    <a:latin typeface="微软雅黑" panose="020B0503020204020204" pitchFamily="34" charset="-122"/>
                    <a:ea typeface="微软雅黑" panose="020B0503020204020204" pitchFamily="34" charset="-122"/>
                  </a:rPr>
                  <a:t>宫颈癌：贝伐珠单抗联合紫杉醇和顺铂或紫杉醇和托泊替康用于持续性、复发性或转移性宫颈癌患者的治疗。</a:t>
                </a:r>
              </a:p>
              <a:p>
                <a:pPr defTabSz="914309">
                  <a:lnSpc>
                    <a:spcPct val="200000"/>
                  </a:lnSpc>
                  <a:spcBef>
                    <a:spcPct val="20000"/>
                  </a:spcBef>
                  <a:defRPr/>
                </a:pPr>
                <a:endParaRPr lang="en-US" altLang="zh-CN" sz="700" b="1" dirty="0">
                  <a:solidFill>
                    <a:schemeClr val="tx1"/>
                  </a:solidFill>
                  <a:latin typeface="微软雅黑" panose="020B0503020204020204" pitchFamily="34" charset="-122"/>
                  <a:ea typeface="微软雅黑" panose="020B0503020204020204" pitchFamily="34" charset="-122"/>
                </a:endParaRPr>
              </a:p>
              <a:p>
                <a:pPr defTabSz="914309">
                  <a:lnSpc>
                    <a:spcPct val="200000"/>
                  </a:lnSpc>
                  <a:spcBef>
                    <a:spcPct val="20000"/>
                  </a:spcBef>
                  <a:defRPr/>
                </a:pPr>
                <a:r>
                  <a:rPr lang="zh-CN" altLang="en-US" sz="1200" b="1" dirty="0">
                    <a:solidFill>
                      <a:schemeClr val="tx1"/>
                    </a:solidFill>
                    <a:latin typeface="微软雅黑" panose="020B0503020204020204" pitchFamily="34" charset="-122"/>
                    <a:ea typeface="微软雅黑" panose="020B0503020204020204" pitchFamily="34" charset="-122"/>
                  </a:rPr>
                  <a:t>请支持本品所有申请新增的</a:t>
                </a:r>
                <a:r>
                  <a:rPr lang="en-US" altLang="zh-CN" sz="1200" b="1" dirty="0">
                    <a:solidFill>
                      <a:schemeClr val="tx1"/>
                    </a:solidFill>
                    <a:latin typeface="微软雅黑" panose="020B0503020204020204" pitchFamily="34" charset="-122"/>
                    <a:ea typeface="微软雅黑" panose="020B0503020204020204" pitchFamily="34" charset="-122"/>
                  </a:rPr>
                  <a:t>3</a:t>
                </a:r>
                <a:r>
                  <a:rPr lang="zh-CN" altLang="en-US" sz="1200" b="1" dirty="0">
                    <a:solidFill>
                      <a:schemeClr val="tx1"/>
                    </a:solidFill>
                    <a:latin typeface="微软雅黑" panose="020B0503020204020204" pitchFamily="34" charset="-122"/>
                    <a:ea typeface="微软雅黑" panose="020B0503020204020204" pitchFamily="34" charset="-122"/>
                  </a:rPr>
                  <a:t>个适应症纳入</a:t>
                </a:r>
                <a:r>
                  <a:rPr lang="en-US" altLang="zh-CN" sz="1200" b="1" dirty="0">
                    <a:solidFill>
                      <a:schemeClr val="tx1"/>
                    </a:solidFill>
                    <a:latin typeface="微软雅黑" panose="020B0503020204020204" pitchFamily="34" charset="-122"/>
                    <a:ea typeface="微软雅黑" panose="020B0503020204020204" pitchFamily="34" charset="-122"/>
                  </a:rPr>
                  <a:t>2022</a:t>
                </a:r>
                <a:r>
                  <a:rPr lang="zh-CN" altLang="en-US" sz="1200" b="1" dirty="0">
                    <a:solidFill>
                      <a:schemeClr val="tx1"/>
                    </a:solidFill>
                    <a:latin typeface="微软雅黑" panose="020B0503020204020204" pitchFamily="34" charset="-122"/>
                    <a:ea typeface="微软雅黑" panose="020B0503020204020204" pitchFamily="34" charset="-122"/>
                  </a:rPr>
                  <a:t>版国家医保目录支付限定范围。</a:t>
                </a:r>
                <a:endParaRPr lang="en-US" sz="1200" b="1" dirty="0">
                  <a:solidFill>
                    <a:schemeClr val="tx1"/>
                  </a:solidFill>
                  <a:latin typeface="微软雅黑" panose="020B0503020204020204" pitchFamily="34" charset="-122"/>
                  <a:ea typeface="微软雅黑" panose="020B0503020204020204" pitchFamily="34" charset="-122"/>
                </a:endParaRPr>
              </a:p>
            </p:txBody>
          </p:sp>
        </p:grpSp>
        <p:sp>
          <p:nvSpPr>
            <p:cNvPr id="6" name="Rectangle 81">
              <a:extLst>
                <a:ext uri="{FF2B5EF4-FFF2-40B4-BE49-F238E27FC236}">
                  <a16:creationId xmlns:a16="http://schemas.microsoft.com/office/drawing/2014/main" id="{15A5D60A-152A-D45D-03A8-3E412FB80787}"/>
                </a:ext>
              </a:extLst>
            </p:cNvPr>
            <p:cNvSpPr/>
            <p:nvPr/>
          </p:nvSpPr>
          <p:spPr>
            <a:xfrm>
              <a:off x="4033795" y="2058322"/>
              <a:ext cx="65" cy="427039"/>
            </a:xfrm>
            <a:prstGeom prst="rect">
              <a:avLst/>
            </a:prstGeom>
          </p:spPr>
          <p:txBody>
            <a:bodyPr wrap="none" lIns="0" tIns="0" rIns="0" bIns="0">
              <a:spAutoFit/>
            </a:bodyPr>
            <a:lstStyle/>
            <a:p>
              <a:endParaRPr lang="en-US" sz="2775" dirty="0">
                <a:latin typeface="微软雅黑" panose="020B0503020204020204" pitchFamily="34" charset="-122"/>
                <a:ea typeface="微软雅黑" panose="020B0503020204020204" pitchFamily="34" charset="-122"/>
              </a:endParaRPr>
            </a:p>
          </p:txBody>
        </p:sp>
      </p:grpSp>
      <p:sp>
        <p:nvSpPr>
          <p:cNvPr id="9" name="文本框 8">
            <a:extLst>
              <a:ext uri="{FF2B5EF4-FFF2-40B4-BE49-F238E27FC236}">
                <a16:creationId xmlns:a16="http://schemas.microsoft.com/office/drawing/2014/main" id="{22576CD2-8976-EA68-F398-67B1F22D6520}"/>
              </a:ext>
            </a:extLst>
          </p:cNvPr>
          <p:cNvSpPr txBox="1"/>
          <p:nvPr/>
        </p:nvSpPr>
        <p:spPr>
          <a:xfrm>
            <a:off x="5724128" y="4833337"/>
            <a:ext cx="3385308" cy="246221"/>
          </a:xfrm>
          <a:prstGeom prst="rect">
            <a:avLst/>
          </a:prstGeom>
          <a:noFill/>
        </p:spPr>
        <p:txBody>
          <a:bodyPr wrap="square" rtlCol="0">
            <a:spAutoFit/>
          </a:bodyPr>
          <a:lstStyle/>
          <a:p>
            <a:pPr algn="ctr"/>
            <a:r>
              <a:rPr lang="zh-CN" altLang="en-US" sz="1000" b="1" dirty="0">
                <a:solidFill>
                  <a:srgbClr val="0070C0"/>
                </a:solidFill>
                <a:latin typeface="微软雅黑" panose="020B0503020204020204" pitchFamily="34" charset="-122"/>
                <a:ea typeface="微软雅黑" panose="020B0503020204020204" pitchFamily="34" charset="-122"/>
              </a:rPr>
              <a:t>信达生物制药（苏州）有限公司 </a:t>
            </a:r>
            <a:r>
              <a:rPr lang="en-US" altLang="zh-CN" sz="1000" b="1" dirty="0">
                <a:solidFill>
                  <a:srgbClr val="0070C0"/>
                </a:solidFill>
                <a:latin typeface="微软雅黑" panose="020B0503020204020204" pitchFamily="34" charset="-122"/>
                <a:ea typeface="微软雅黑" panose="020B0503020204020204" pitchFamily="34" charset="-122"/>
              </a:rPr>
              <a:t>| </a:t>
            </a:r>
            <a:r>
              <a:rPr lang="zh-CN" altLang="en-US" sz="1000" b="1" dirty="0">
                <a:solidFill>
                  <a:srgbClr val="0070C0"/>
                </a:solidFill>
                <a:latin typeface="微软雅黑" panose="020B0503020204020204" pitchFamily="34" charset="-122"/>
                <a:ea typeface="微软雅黑" panose="020B0503020204020204" pitchFamily="34" charset="-122"/>
              </a:rPr>
              <a:t>贝伐珠单抗</a:t>
            </a:r>
          </a:p>
        </p:txBody>
      </p:sp>
    </p:spTree>
    <p:extLst>
      <p:ext uri="{BB962C8B-B14F-4D97-AF65-F5344CB8AC3E}">
        <p14:creationId xmlns:p14="http://schemas.microsoft.com/office/powerpoint/2010/main" val="2549622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267494"/>
            <a:ext cx="1763687" cy="7920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文本框 3"/>
          <p:cNvSpPr txBox="1"/>
          <p:nvPr/>
        </p:nvSpPr>
        <p:spPr>
          <a:xfrm>
            <a:off x="288031" y="371149"/>
            <a:ext cx="1187624" cy="584775"/>
          </a:xfrm>
          <a:prstGeom prst="rect">
            <a:avLst/>
          </a:prstGeom>
          <a:noFill/>
        </p:spPr>
        <p:txBody>
          <a:bodyPr wrap="square" rtlCol="0">
            <a:spAutoFit/>
          </a:bodyPr>
          <a:lstStyle/>
          <a:p>
            <a:r>
              <a:rPr lang="zh-CN" altLang="en-US" sz="3200" b="1" dirty="0">
                <a:solidFill>
                  <a:schemeClr val="bg1"/>
                </a:solidFill>
                <a:latin typeface="微软雅黑" panose="020B0503020204020204" pitchFamily="34" charset="-122"/>
                <a:ea typeface="微软雅黑" panose="020B0503020204020204" pitchFamily="34" charset="-122"/>
              </a:rPr>
              <a:t>目 录</a:t>
            </a:r>
          </a:p>
        </p:txBody>
      </p:sp>
      <p:sp>
        <p:nvSpPr>
          <p:cNvPr id="54" name="Rectangle 30">
            <a:extLst>
              <a:ext uri="{FF2B5EF4-FFF2-40B4-BE49-F238E27FC236}">
                <a16:creationId xmlns:a16="http://schemas.microsoft.com/office/drawing/2014/main" id="{D18CC207-DCFC-C72A-BFA0-64E3661B01F3}"/>
              </a:ext>
            </a:extLst>
          </p:cNvPr>
          <p:cNvSpPr/>
          <p:nvPr/>
        </p:nvSpPr>
        <p:spPr>
          <a:xfrm>
            <a:off x="5697420" y="1832072"/>
            <a:ext cx="65" cy="427040"/>
          </a:xfrm>
          <a:prstGeom prst="rect">
            <a:avLst/>
          </a:prstGeom>
        </p:spPr>
        <p:txBody>
          <a:bodyPr wrap="none" lIns="0" tIns="0" rIns="0" bIns="0">
            <a:spAutoFit/>
          </a:bodyPr>
          <a:lstStyle/>
          <a:p>
            <a:endParaRPr lang="en-US" sz="2775" dirty="0">
              <a:solidFill>
                <a:schemeClr val="accent2"/>
              </a:solidFill>
              <a:latin typeface="微软雅黑" panose="020B0503020204020204" pitchFamily="34" charset="-122"/>
              <a:ea typeface="微软雅黑" panose="020B0503020204020204" pitchFamily="34" charset="-122"/>
            </a:endParaRPr>
          </a:p>
        </p:txBody>
      </p:sp>
      <p:sp>
        <p:nvSpPr>
          <p:cNvPr id="59" name="Rectangle 34">
            <a:extLst>
              <a:ext uri="{FF2B5EF4-FFF2-40B4-BE49-F238E27FC236}">
                <a16:creationId xmlns:a16="http://schemas.microsoft.com/office/drawing/2014/main" id="{413A5E38-7519-2515-6890-7C45F4D06981}"/>
              </a:ext>
            </a:extLst>
          </p:cNvPr>
          <p:cNvSpPr/>
          <p:nvPr/>
        </p:nvSpPr>
        <p:spPr>
          <a:xfrm>
            <a:off x="5697420" y="2672468"/>
            <a:ext cx="65" cy="427040"/>
          </a:xfrm>
          <a:prstGeom prst="rect">
            <a:avLst/>
          </a:prstGeom>
        </p:spPr>
        <p:txBody>
          <a:bodyPr wrap="none" lIns="0" tIns="0" rIns="0" bIns="0">
            <a:spAutoFit/>
          </a:bodyPr>
          <a:lstStyle/>
          <a:p>
            <a:endParaRPr lang="en-US" sz="2775" dirty="0">
              <a:solidFill>
                <a:schemeClr val="accent3"/>
              </a:solidFill>
              <a:latin typeface="微软雅黑" panose="020B0503020204020204" pitchFamily="34" charset="-122"/>
              <a:ea typeface="微软雅黑" panose="020B0503020204020204" pitchFamily="34" charset="-122"/>
            </a:endParaRPr>
          </a:p>
        </p:txBody>
      </p:sp>
      <p:sp>
        <p:nvSpPr>
          <p:cNvPr id="64" name="Rectangle 39">
            <a:extLst>
              <a:ext uri="{FF2B5EF4-FFF2-40B4-BE49-F238E27FC236}">
                <a16:creationId xmlns:a16="http://schemas.microsoft.com/office/drawing/2014/main" id="{F1EDFE16-CB0D-5197-8385-68D80D3A3318}"/>
              </a:ext>
            </a:extLst>
          </p:cNvPr>
          <p:cNvSpPr/>
          <p:nvPr/>
        </p:nvSpPr>
        <p:spPr>
          <a:xfrm>
            <a:off x="5697421" y="3512862"/>
            <a:ext cx="65" cy="427040"/>
          </a:xfrm>
          <a:prstGeom prst="rect">
            <a:avLst/>
          </a:prstGeom>
        </p:spPr>
        <p:txBody>
          <a:bodyPr wrap="none" lIns="0" tIns="0" rIns="0" bIns="0">
            <a:spAutoFit/>
          </a:bodyPr>
          <a:lstStyle/>
          <a:p>
            <a:endParaRPr lang="en-US" sz="2775" dirty="0">
              <a:solidFill>
                <a:schemeClr val="accent4"/>
              </a:solidFill>
              <a:latin typeface="微软雅黑" panose="020B0503020204020204" pitchFamily="34" charset="-122"/>
              <a:ea typeface="微软雅黑" panose="020B0503020204020204" pitchFamily="34" charset="-122"/>
            </a:endParaRPr>
          </a:p>
        </p:txBody>
      </p:sp>
      <p:grpSp>
        <p:nvGrpSpPr>
          <p:cNvPr id="67" name="Group 52">
            <a:extLst>
              <a:ext uri="{FF2B5EF4-FFF2-40B4-BE49-F238E27FC236}">
                <a16:creationId xmlns:a16="http://schemas.microsoft.com/office/drawing/2014/main" id="{4DB80DF3-F4D4-1B6A-4C8E-186FEF74C7B9}"/>
              </a:ext>
            </a:extLst>
          </p:cNvPr>
          <p:cNvGrpSpPr/>
          <p:nvPr/>
        </p:nvGrpSpPr>
        <p:grpSpPr>
          <a:xfrm>
            <a:off x="2266190" y="1598530"/>
            <a:ext cx="1873762" cy="660580"/>
            <a:chOff x="4033795" y="1002491"/>
            <a:chExt cx="1874006" cy="660579"/>
          </a:xfrm>
        </p:grpSpPr>
        <p:sp>
          <p:nvSpPr>
            <p:cNvPr id="70" name="Text Placeholder 3">
              <a:extLst>
                <a:ext uri="{FF2B5EF4-FFF2-40B4-BE49-F238E27FC236}">
                  <a16:creationId xmlns:a16="http://schemas.microsoft.com/office/drawing/2014/main" id="{54661564-7508-4957-8931-6C781A12FB9C}"/>
                </a:ext>
              </a:extLst>
            </p:cNvPr>
            <p:cNvSpPr txBox="1">
              <a:spLocks/>
            </p:cNvSpPr>
            <p:nvPr/>
          </p:nvSpPr>
          <p:spPr>
            <a:xfrm>
              <a:off x="4399178" y="1002491"/>
              <a:ext cx="1508623" cy="242374"/>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en-US" altLang="zh-CN" sz="1575" dirty="0">
                  <a:solidFill>
                    <a:schemeClr val="tx2">
                      <a:lumMod val="75000"/>
                    </a:schemeClr>
                  </a:solidFill>
                  <a:latin typeface="微软雅黑" panose="020B0503020204020204" pitchFamily="34" charset="-122"/>
                  <a:ea typeface="微软雅黑" panose="020B0503020204020204" pitchFamily="34" charset="-122"/>
                </a:rPr>
                <a:t>01 </a:t>
              </a:r>
              <a:r>
                <a:rPr lang="zh-CN" altLang="en-US" sz="1575" dirty="0">
                  <a:solidFill>
                    <a:schemeClr val="tx2">
                      <a:lumMod val="75000"/>
                    </a:schemeClr>
                  </a:solidFill>
                  <a:latin typeface="微软雅黑" panose="020B0503020204020204" pitchFamily="34" charset="-122"/>
                  <a:ea typeface="微软雅黑" panose="020B0503020204020204" pitchFamily="34" charset="-122"/>
                </a:rPr>
                <a:t>药品基本信息</a:t>
              </a:r>
              <a:endParaRPr lang="en-US" sz="1575" dirty="0">
                <a:solidFill>
                  <a:schemeClr val="tx2">
                    <a:lumMod val="75000"/>
                  </a:schemeClr>
                </a:solidFill>
                <a:latin typeface="微软雅黑" panose="020B0503020204020204" pitchFamily="34" charset="-122"/>
                <a:ea typeface="微软雅黑" panose="020B0503020204020204" pitchFamily="34" charset="-122"/>
              </a:endParaRPr>
            </a:p>
          </p:txBody>
        </p:sp>
        <p:sp>
          <p:nvSpPr>
            <p:cNvPr id="69" name="Rectangle 54">
              <a:extLst>
                <a:ext uri="{FF2B5EF4-FFF2-40B4-BE49-F238E27FC236}">
                  <a16:creationId xmlns:a16="http://schemas.microsoft.com/office/drawing/2014/main" id="{CC586452-7D99-C1FA-3E78-84AB4B3DCB43}"/>
                </a:ext>
              </a:extLst>
            </p:cNvPr>
            <p:cNvSpPr/>
            <p:nvPr/>
          </p:nvSpPr>
          <p:spPr>
            <a:xfrm>
              <a:off x="4033795" y="1236031"/>
              <a:ext cx="65" cy="427039"/>
            </a:xfrm>
            <a:prstGeom prst="rect">
              <a:avLst/>
            </a:prstGeom>
          </p:spPr>
          <p:txBody>
            <a:bodyPr wrap="none" lIns="0" tIns="0" rIns="0" bIns="0">
              <a:spAutoFit/>
            </a:bodyPr>
            <a:lstStyle/>
            <a:p>
              <a:endParaRPr lang="en-US" sz="2775" dirty="0">
                <a:solidFill>
                  <a:schemeClr val="tx2">
                    <a:lumMod val="75000"/>
                  </a:schemeClr>
                </a:solidFill>
                <a:latin typeface="微软雅黑" panose="020B0503020204020204" pitchFamily="34" charset="-122"/>
                <a:ea typeface="微软雅黑" panose="020B0503020204020204" pitchFamily="34" charset="-122"/>
              </a:endParaRPr>
            </a:p>
          </p:txBody>
        </p:sp>
      </p:grpSp>
      <p:grpSp>
        <p:nvGrpSpPr>
          <p:cNvPr id="72" name="Group 57">
            <a:extLst>
              <a:ext uri="{FF2B5EF4-FFF2-40B4-BE49-F238E27FC236}">
                <a16:creationId xmlns:a16="http://schemas.microsoft.com/office/drawing/2014/main" id="{A7F62298-E4EA-F95F-2478-7C74F7E3F533}"/>
              </a:ext>
            </a:extLst>
          </p:cNvPr>
          <p:cNvGrpSpPr/>
          <p:nvPr/>
        </p:nvGrpSpPr>
        <p:grpSpPr>
          <a:xfrm>
            <a:off x="2266192" y="2438926"/>
            <a:ext cx="1641263" cy="660580"/>
            <a:chOff x="4033795" y="1824782"/>
            <a:chExt cx="1641476" cy="660579"/>
          </a:xfrm>
        </p:grpSpPr>
        <p:sp>
          <p:nvSpPr>
            <p:cNvPr id="75" name="Text Placeholder 3">
              <a:extLst>
                <a:ext uri="{FF2B5EF4-FFF2-40B4-BE49-F238E27FC236}">
                  <a16:creationId xmlns:a16="http://schemas.microsoft.com/office/drawing/2014/main" id="{A6176497-AE33-2605-337B-AA5C4F97A9C2}"/>
                </a:ext>
              </a:extLst>
            </p:cNvPr>
            <p:cNvSpPr txBox="1">
              <a:spLocks/>
            </p:cNvSpPr>
            <p:nvPr/>
          </p:nvSpPr>
          <p:spPr>
            <a:xfrm>
              <a:off x="4399178" y="1824782"/>
              <a:ext cx="1276093" cy="242374"/>
            </a:xfrm>
            <a:prstGeom prst="rect">
              <a:avLst/>
            </a:prstGeom>
          </p:spPr>
          <p:txBody>
            <a:bodyPr wrap="squar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en-US" altLang="zh-CN" sz="1575" dirty="0">
                  <a:solidFill>
                    <a:schemeClr val="tx2">
                      <a:lumMod val="75000"/>
                    </a:schemeClr>
                  </a:solidFill>
                  <a:latin typeface="微软雅黑" panose="020B0503020204020204" pitchFamily="34" charset="-122"/>
                  <a:ea typeface="微软雅黑" panose="020B0503020204020204" pitchFamily="34" charset="-122"/>
                </a:rPr>
                <a:t>03 </a:t>
              </a:r>
              <a:r>
                <a:rPr lang="zh-CN" altLang="en-US" sz="1575" dirty="0">
                  <a:solidFill>
                    <a:schemeClr val="tx2">
                      <a:lumMod val="75000"/>
                    </a:schemeClr>
                  </a:solidFill>
                  <a:latin typeface="微软雅黑" panose="020B0503020204020204" pitchFamily="34" charset="-122"/>
                  <a:ea typeface="微软雅黑" panose="020B0503020204020204" pitchFamily="34" charset="-122"/>
                </a:rPr>
                <a:t>有效性</a:t>
              </a:r>
              <a:endParaRPr lang="en-US" altLang="zh-CN" sz="1575" dirty="0">
                <a:solidFill>
                  <a:schemeClr val="tx2">
                    <a:lumMod val="75000"/>
                  </a:schemeClr>
                </a:solidFill>
                <a:latin typeface="微软雅黑" panose="020B0503020204020204" pitchFamily="34" charset="-122"/>
                <a:ea typeface="微软雅黑" panose="020B0503020204020204" pitchFamily="34" charset="-122"/>
              </a:endParaRPr>
            </a:p>
          </p:txBody>
        </p:sp>
        <p:sp>
          <p:nvSpPr>
            <p:cNvPr id="74" name="Rectangle 59">
              <a:extLst>
                <a:ext uri="{FF2B5EF4-FFF2-40B4-BE49-F238E27FC236}">
                  <a16:creationId xmlns:a16="http://schemas.microsoft.com/office/drawing/2014/main" id="{D8AAF991-FD1E-4DE2-9239-85FF95E40688}"/>
                </a:ext>
              </a:extLst>
            </p:cNvPr>
            <p:cNvSpPr/>
            <p:nvPr/>
          </p:nvSpPr>
          <p:spPr>
            <a:xfrm>
              <a:off x="4033795" y="2058322"/>
              <a:ext cx="65" cy="427039"/>
            </a:xfrm>
            <a:prstGeom prst="rect">
              <a:avLst/>
            </a:prstGeom>
          </p:spPr>
          <p:txBody>
            <a:bodyPr wrap="none" lIns="0" tIns="0" rIns="0" bIns="0">
              <a:spAutoFit/>
            </a:bodyPr>
            <a:lstStyle/>
            <a:p>
              <a:endParaRPr lang="en-US" sz="2775" dirty="0">
                <a:solidFill>
                  <a:schemeClr val="bg2"/>
                </a:solidFill>
                <a:latin typeface="微软雅黑" panose="020B0503020204020204" pitchFamily="34" charset="-122"/>
                <a:ea typeface="微软雅黑" panose="020B0503020204020204" pitchFamily="34" charset="-122"/>
              </a:endParaRPr>
            </a:p>
          </p:txBody>
        </p:sp>
      </p:grpSp>
      <p:grpSp>
        <p:nvGrpSpPr>
          <p:cNvPr id="77" name="Group 64">
            <a:extLst>
              <a:ext uri="{FF2B5EF4-FFF2-40B4-BE49-F238E27FC236}">
                <a16:creationId xmlns:a16="http://schemas.microsoft.com/office/drawing/2014/main" id="{BB5C8AD8-605B-3D7F-1BF8-D190E80C1B21}"/>
              </a:ext>
            </a:extLst>
          </p:cNvPr>
          <p:cNvGrpSpPr/>
          <p:nvPr/>
        </p:nvGrpSpPr>
        <p:grpSpPr>
          <a:xfrm>
            <a:off x="2266189" y="3279320"/>
            <a:ext cx="1267826" cy="660580"/>
            <a:chOff x="4033795" y="1824782"/>
            <a:chExt cx="1267992" cy="660579"/>
          </a:xfrm>
        </p:grpSpPr>
        <p:sp>
          <p:nvSpPr>
            <p:cNvPr id="80" name="Text Placeholder 3">
              <a:extLst>
                <a:ext uri="{FF2B5EF4-FFF2-40B4-BE49-F238E27FC236}">
                  <a16:creationId xmlns:a16="http://schemas.microsoft.com/office/drawing/2014/main" id="{763299AD-C56C-D3BF-3042-8B65BBC13C49}"/>
                </a:ext>
              </a:extLst>
            </p:cNvPr>
            <p:cNvSpPr txBox="1">
              <a:spLocks/>
            </p:cNvSpPr>
            <p:nvPr/>
          </p:nvSpPr>
          <p:spPr>
            <a:xfrm>
              <a:off x="4399178" y="1824782"/>
              <a:ext cx="902609" cy="242374"/>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en-US" sz="1575" dirty="0">
                  <a:solidFill>
                    <a:schemeClr val="accent1"/>
                  </a:solidFill>
                  <a:latin typeface="微软雅黑" panose="020B0503020204020204" pitchFamily="34" charset="-122"/>
                  <a:ea typeface="微软雅黑" panose="020B0503020204020204" pitchFamily="34" charset="-122"/>
                </a:rPr>
                <a:t>05 </a:t>
              </a:r>
              <a:r>
                <a:rPr lang="zh-CN" altLang="en-US" sz="1575" dirty="0">
                  <a:solidFill>
                    <a:schemeClr val="accent1"/>
                  </a:solidFill>
                  <a:latin typeface="微软雅黑" panose="020B0503020204020204" pitchFamily="34" charset="-122"/>
                  <a:ea typeface="微软雅黑" panose="020B0503020204020204" pitchFamily="34" charset="-122"/>
                </a:rPr>
                <a:t>公平性</a:t>
              </a:r>
              <a:endParaRPr lang="en-US" sz="1575" dirty="0">
                <a:solidFill>
                  <a:schemeClr val="accent1"/>
                </a:solidFill>
                <a:latin typeface="微软雅黑" panose="020B0503020204020204" pitchFamily="34" charset="-122"/>
                <a:ea typeface="微软雅黑" panose="020B0503020204020204" pitchFamily="34" charset="-122"/>
              </a:endParaRPr>
            </a:p>
          </p:txBody>
        </p:sp>
        <p:sp>
          <p:nvSpPr>
            <p:cNvPr id="79" name="Rectangle 81">
              <a:extLst>
                <a:ext uri="{FF2B5EF4-FFF2-40B4-BE49-F238E27FC236}">
                  <a16:creationId xmlns:a16="http://schemas.microsoft.com/office/drawing/2014/main" id="{116B8ACB-1ADC-A159-523B-1D7FCBCBBB46}"/>
                </a:ext>
              </a:extLst>
            </p:cNvPr>
            <p:cNvSpPr/>
            <p:nvPr/>
          </p:nvSpPr>
          <p:spPr>
            <a:xfrm>
              <a:off x="4033795" y="2058322"/>
              <a:ext cx="65" cy="427039"/>
            </a:xfrm>
            <a:prstGeom prst="rect">
              <a:avLst/>
            </a:prstGeom>
          </p:spPr>
          <p:txBody>
            <a:bodyPr wrap="none" lIns="0" tIns="0" rIns="0" bIns="0">
              <a:spAutoFit/>
            </a:bodyPr>
            <a:lstStyle/>
            <a:p>
              <a:endParaRPr lang="en-US" sz="2775" dirty="0">
                <a:solidFill>
                  <a:schemeClr val="accent1"/>
                </a:solidFill>
                <a:latin typeface="微软雅黑" panose="020B0503020204020204" pitchFamily="34" charset="-122"/>
                <a:ea typeface="微软雅黑" panose="020B0503020204020204" pitchFamily="34" charset="-122"/>
              </a:endParaRPr>
            </a:p>
          </p:txBody>
        </p:sp>
      </p:grpSp>
      <p:cxnSp>
        <p:nvCxnSpPr>
          <p:cNvPr id="82" name="Straight Connector 85">
            <a:extLst>
              <a:ext uri="{FF2B5EF4-FFF2-40B4-BE49-F238E27FC236}">
                <a16:creationId xmlns:a16="http://schemas.microsoft.com/office/drawing/2014/main" id="{965E8286-4143-7A68-3584-06C0617D93B7}"/>
              </a:ext>
            </a:extLst>
          </p:cNvPr>
          <p:cNvCxnSpPr/>
          <p:nvPr/>
        </p:nvCxnSpPr>
        <p:spPr>
          <a:xfrm>
            <a:off x="809873" y="4299942"/>
            <a:ext cx="7578551"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grpSp>
        <p:nvGrpSpPr>
          <p:cNvPr id="83" name="组合 82">
            <a:extLst>
              <a:ext uri="{FF2B5EF4-FFF2-40B4-BE49-F238E27FC236}">
                <a16:creationId xmlns:a16="http://schemas.microsoft.com/office/drawing/2014/main" id="{E9268108-48CF-4692-52A4-1E96D4BC3DD9}"/>
              </a:ext>
            </a:extLst>
          </p:cNvPr>
          <p:cNvGrpSpPr/>
          <p:nvPr/>
        </p:nvGrpSpPr>
        <p:grpSpPr>
          <a:xfrm>
            <a:off x="2253738" y="1569302"/>
            <a:ext cx="301591" cy="300828"/>
            <a:chOff x="-959970" y="1422605"/>
            <a:chExt cx="596900" cy="595313"/>
          </a:xfrm>
        </p:grpSpPr>
        <p:sp>
          <p:nvSpPr>
            <p:cNvPr id="84" name="Oval 77">
              <a:extLst>
                <a:ext uri="{FF2B5EF4-FFF2-40B4-BE49-F238E27FC236}">
                  <a16:creationId xmlns:a16="http://schemas.microsoft.com/office/drawing/2014/main" id="{1ABEEE7E-A31F-D65E-55CB-0D21DF1BE5C6}"/>
                </a:ext>
              </a:extLst>
            </p:cNvPr>
            <p:cNvSpPr>
              <a:spLocks noChangeArrowheads="1"/>
            </p:cNvSpPr>
            <p:nvPr/>
          </p:nvSpPr>
          <p:spPr bwMode="auto">
            <a:xfrm>
              <a:off x="-959970" y="1422605"/>
              <a:ext cx="596900" cy="595313"/>
            </a:xfrm>
            <a:prstGeom prst="ellipse">
              <a:avLst/>
            </a:prstGeom>
            <a:solidFill>
              <a:schemeClr val="tx2">
                <a:lumMod val="75000"/>
              </a:schemeClr>
            </a:solidFill>
            <a:ln>
              <a:noFill/>
            </a:ln>
          </p:spPr>
          <p:txBody>
            <a:bodyPr vert="horz" wrap="square" lIns="68580" tIns="34290" rIns="68580" bIns="34290" numCol="1" anchor="t" anchorCtr="0" compatLnSpc="1">
              <a:prstTxWarp prst="textNoShape">
                <a:avLst/>
              </a:prstTxWarp>
            </a:bodyPr>
            <a:lstStyle/>
            <a:p>
              <a:endParaRPr lang="en-US" sz="1350">
                <a:latin typeface="微软雅黑" panose="020B0503020204020204" pitchFamily="34" charset="-122"/>
                <a:ea typeface="微软雅黑" panose="020B0503020204020204" pitchFamily="34" charset="-122"/>
              </a:endParaRPr>
            </a:p>
          </p:txBody>
        </p:sp>
        <p:sp>
          <p:nvSpPr>
            <p:cNvPr id="85" name="Freeform 309">
              <a:extLst>
                <a:ext uri="{FF2B5EF4-FFF2-40B4-BE49-F238E27FC236}">
                  <a16:creationId xmlns:a16="http://schemas.microsoft.com/office/drawing/2014/main" id="{58C3CE7B-B37A-F2C1-EBAA-060845AB3402}"/>
                </a:ext>
              </a:extLst>
            </p:cNvPr>
            <p:cNvSpPr>
              <a:spLocks/>
            </p:cNvSpPr>
            <p:nvPr/>
          </p:nvSpPr>
          <p:spPr bwMode="auto">
            <a:xfrm>
              <a:off x="-817095" y="1563892"/>
              <a:ext cx="303213" cy="306388"/>
            </a:xfrm>
            <a:custGeom>
              <a:avLst/>
              <a:gdLst>
                <a:gd name="T0" fmla="*/ 191 w 191"/>
                <a:gd name="T1" fmla="*/ 66 h 193"/>
                <a:gd name="T2" fmla="*/ 126 w 191"/>
                <a:gd name="T3" fmla="*/ 66 h 193"/>
                <a:gd name="T4" fmla="*/ 126 w 191"/>
                <a:gd name="T5" fmla="*/ 0 h 193"/>
                <a:gd name="T6" fmla="*/ 65 w 191"/>
                <a:gd name="T7" fmla="*/ 0 h 193"/>
                <a:gd name="T8" fmla="*/ 65 w 191"/>
                <a:gd name="T9" fmla="*/ 66 h 193"/>
                <a:gd name="T10" fmla="*/ 0 w 191"/>
                <a:gd name="T11" fmla="*/ 66 h 193"/>
                <a:gd name="T12" fmla="*/ 0 w 191"/>
                <a:gd name="T13" fmla="*/ 126 h 193"/>
                <a:gd name="T14" fmla="*/ 65 w 191"/>
                <a:gd name="T15" fmla="*/ 126 h 193"/>
                <a:gd name="T16" fmla="*/ 65 w 191"/>
                <a:gd name="T17" fmla="*/ 193 h 193"/>
                <a:gd name="T18" fmla="*/ 126 w 191"/>
                <a:gd name="T19" fmla="*/ 193 h 193"/>
                <a:gd name="T20" fmla="*/ 126 w 191"/>
                <a:gd name="T21" fmla="*/ 126 h 193"/>
                <a:gd name="T22" fmla="*/ 191 w 191"/>
                <a:gd name="T23" fmla="*/ 126 h 193"/>
                <a:gd name="T24" fmla="*/ 191 w 191"/>
                <a:gd name="T25" fmla="*/ 66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1" h="193">
                  <a:moveTo>
                    <a:pt x="191" y="66"/>
                  </a:moveTo>
                  <a:lnTo>
                    <a:pt x="126" y="66"/>
                  </a:lnTo>
                  <a:lnTo>
                    <a:pt x="126" y="0"/>
                  </a:lnTo>
                  <a:lnTo>
                    <a:pt x="65" y="0"/>
                  </a:lnTo>
                  <a:lnTo>
                    <a:pt x="65" y="66"/>
                  </a:lnTo>
                  <a:lnTo>
                    <a:pt x="0" y="66"/>
                  </a:lnTo>
                  <a:lnTo>
                    <a:pt x="0" y="126"/>
                  </a:lnTo>
                  <a:lnTo>
                    <a:pt x="65" y="126"/>
                  </a:lnTo>
                  <a:lnTo>
                    <a:pt x="65" y="193"/>
                  </a:lnTo>
                  <a:lnTo>
                    <a:pt x="126" y="193"/>
                  </a:lnTo>
                  <a:lnTo>
                    <a:pt x="126" y="126"/>
                  </a:lnTo>
                  <a:lnTo>
                    <a:pt x="191" y="126"/>
                  </a:lnTo>
                  <a:lnTo>
                    <a:pt x="191" y="66"/>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350">
                <a:latin typeface="微软雅黑" panose="020B0503020204020204" pitchFamily="34" charset="-122"/>
                <a:ea typeface="微软雅黑" panose="020B0503020204020204" pitchFamily="34" charset="-122"/>
              </a:endParaRPr>
            </a:p>
          </p:txBody>
        </p:sp>
      </p:grpSp>
      <p:grpSp>
        <p:nvGrpSpPr>
          <p:cNvPr id="101" name="组合 100">
            <a:extLst>
              <a:ext uri="{FF2B5EF4-FFF2-40B4-BE49-F238E27FC236}">
                <a16:creationId xmlns:a16="http://schemas.microsoft.com/office/drawing/2014/main" id="{650BF1D1-9909-E96D-7C3C-86C4FEAAC566}"/>
              </a:ext>
            </a:extLst>
          </p:cNvPr>
          <p:cNvGrpSpPr/>
          <p:nvPr/>
        </p:nvGrpSpPr>
        <p:grpSpPr>
          <a:xfrm>
            <a:off x="5692921" y="1528476"/>
            <a:ext cx="301591" cy="300828"/>
            <a:chOff x="-959970" y="1422605"/>
            <a:chExt cx="596900" cy="595313"/>
          </a:xfrm>
        </p:grpSpPr>
        <p:sp>
          <p:nvSpPr>
            <p:cNvPr id="102" name="Oval 77">
              <a:extLst>
                <a:ext uri="{FF2B5EF4-FFF2-40B4-BE49-F238E27FC236}">
                  <a16:creationId xmlns:a16="http://schemas.microsoft.com/office/drawing/2014/main" id="{67787B7A-D13B-7A15-CDE7-37D0E8B98E38}"/>
                </a:ext>
              </a:extLst>
            </p:cNvPr>
            <p:cNvSpPr>
              <a:spLocks noChangeArrowheads="1"/>
            </p:cNvSpPr>
            <p:nvPr/>
          </p:nvSpPr>
          <p:spPr bwMode="auto">
            <a:xfrm>
              <a:off x="-959970" y="1422605"/>
              <a:ext cx="596900" cy="595313"/>
            </a:xfrm>
            <a:prstGeom prst="ellipse">
              <a:avLst/>
            </a:prstGeom>
            <a:solidFill>
              <a:schemeClr val="tx2">
                <a:lumMod val="75000"/>
              </a:schemeClr>
            </a:solidFill>
            <a:ln>
              <a:noFill/>
            </a:ln>
          </p:spPr>
          <p:txBody>
            <a:bodyPr vert="horz" wrap="square" lIns="68580" tIns="34290" rIns="68580" bIns="34290" numCol="1" anchor="t" anchorCtr="0" compatLnSpc="1">
              <a:prstTxWarp prst="textNoShape">
                <a:avLst/>
              </a:prstTxWarp>
            </a:bodyPr>
            <a:lstStyle/>
            <a:p>
              <a:endParaRPr lang="en-US" sz="1350">
                <a:latin typeface="微软雅黑" panose="020B0503020204020204" pitchFamily="34" charset="-122"/>
                <a:ea typeface="微软雅黑" panose="020B0503020204020204" pitchFamily="34" charset="-122"/>
              </a:endParaRPr>
            </a:p>
          </p:txBody>
        </p:sp>
        <p:sp>
          <p:nvSpPr>
            <p:cNvPr id="103" name="Freeform 309">
              <a:extLst>
                <a:ext uri="{FF2B5EF4-FFF2-40B4-BE49-F238E27FC236}">
                  <a16:creationId xmlns:a16="http://schemas.microsoft.com/office/drawing/2014/main" id="{A7F5D3EC-199C-8FBA-BD0B-04AB093E38AA}"/>
                </a:ext>
              </a:extLst>
            </p:cNvPr>
            <p:cNvSpPr>
              <a:spLocks/>
            </p:cNvSpPr>
            <p:nvPr/>
          </p:nvSpPr>
          <p:spPr bwMode="auto">
            <a:xfrm>
              <a:off x="-817095" y="1563892"/>
              <a:ext cx="303213" cy="306388"/>
            </a:xfrm>
            <a:custGeom>
              <a:avLst/>
              <a:gdLst>
                <a:gd name="T0" fmla="*/ 191 w 191"/>
                <a:gd name="T1" fmla="*/ 66 h 193"/>
                <a:gd name="T2" fmla="*/ 126 w 191"/>
                <a:gd name="T3" fmla="*/ 66 h 193"/>
                <a:gd name="T4" fmla="*/ 126 w 191"/>
                <a:gd name="T5" fmla="*/ 0 h 193"/>
                <a:gd name="T6" fmla="*/ 65 w 191"/>
                <a:gd name="T7" fmla="*/ 0 h 193"/>
                <a:gd name="T8" fmla="*/ 65 w 191"/>
                <a:gd name="T9" fmla="*/ 66 h 193"/>
                <a:gd name="T10" fmla="*/ 0 w 191"/>
                <a:gd name="T11" fmla="*/ 66 h 193"/>
                <a:gd name="T12" fmla="*/ 0 w 191"/>
                <a:gd name="T13" fmla="*/ 126 h 193"/>
                <a:gd name="T14" fmla="*/ 65 w 191"/>
                <a:gd name="T15" fmla="*/ 126 h 193"/>
                <a:gd name="T16" fmla="*/ 65 w 191"/>
                <a:gd name="T17" fmla="*/ 193 h 193"/>
                <a:gd name="T18" fmla="*/ 126 w 191"/>
                <a:gd name="T19" fmla="*/ 193 h 193"/>
                <a:gd name="T20" fmla="*/ 126 w 191"/>
                <a:gd name="T21" fmla="*/ 126 h 193"/>
                <a:gd name="T22" fmla="*/ 191 w 191"/>
                <a:gd name="T23" fmla="*/ 126 h 193"/>
                <a:gd name="T24" fmla="*/ 191 w 191"/>
                <a:gd name="T25" fmla="*/ 66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1" h="193">
                  <a:moveTo>
                    <a:pt x="191" y="66"/>
                  </a:moveTo>
                  <a:lnTo>
                    <a:pt x="126" y="66"/>
                  </a:lnTo>
                  <a:lnTo>
                    <a:pt x="126" y="0"/>
                  </a:lnTo>
                  <a:lnTo>
                    <a:pt x="65" y="0"/>
                  </a:lnTo>
                  <a:lnTo>
                    <a:pt x="65" y="66"/>
                  </a:lnTo>
                  <a:lnTo>
                    <a:pt x="0" y="66"/>
                  </a:lnTo>
                  <a:lnTo>
                    <a:pt x="0" y="126"/>
                  </a:lnTo>
                  <a:lnTo>
                    <a:pt x="65" y="126"/>
                  </a:lnTo>
                  <a:lnTo>
                    <a:pt x="65" y="193"/>
                  </a:lnTo>
                  <a:lnTo>
                    <a:pt x="126" y="193"/>
                  </a:lnTo>
                  <a:lnTo>
                    <a:pt x="126" y="126"/>
                  </a:lnTo>
                  <a:lnTo>
                    <a:pt x="191" y="126"/>
                  </a:lnTo>
                  <a:lnTo>
                    <a:pt x="191" y="66"/>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350">
                <a:latin typeface="微软雅黑" panose="020B0503020204020204" pitchFamily="34" charset="-122"/>
                <a:ea typeface="微软雅黑" panose="020B0503020204020204" pitchFamily="34" charset="-122"/>
              </a:endParaRPr>
            </a:p>
          </p:txBody>
        </p:sp>
      </p:grpSp>
      <p:grpSp>
        <p:nvGrpSpPr>
          <p:cNvPr id="104" name="组合 103">
            <a:extLst>
              <a:ext uri="{FF2B5EF4-FFF2-40B4-BE49-F238E27FC236}">
                <a16:creationId xmlns:a16="http://schemas.microsoft.com/office/drawing/2014/main" id="{F6FA474D-D75C-B2BE-338C-1A014D8DD4EE}"/>
              </a:ext>
            </a:extLst>
          </p:cNvPr>
          <p:cNvGrpSpPr/>
          <p:nvPr/>
        </p:nvGrpSpPr>
        <p:grpSpPr>
          <a:xfrm>
            <a:off x="5686503" y="2400576"/>
            <a:ext cx="301591" cy="300828"/>
            <a:chOff x="-959970" y="1422605"/>
            <a:chExt cx="596900" cy="595313"/>
          </a:xfrm>
        </p:grpSpPr>
        <p:sp>
          <p:nvSpPr>
            <p:cNvPr id="105" name="Oval 77">
              <a:extLst>
                <a:ext uri="{FF2B5EF4-FFF2-40B4-BE49-F238E27FC236}">
                  <a16:creationId xmlns:a16="http://schemas.microsoft.com/office/drawing/2014/main" id="{D62E8EEE-3B2A-71FB-3416-96E300B698F4}"/>
                </a:ext>
              </a:extLst>
            </p:cNvPr>
            <p:cNvSpPr>
              <a:spLocks noChangeArrowheads="1"/>
            </p:cNvSpPr>
            <p:nvPr/>
          </p:nvSpPr>
          <p:spPr bwMode="auto">
            <a:xfrm>
              <a:off x="-959970" y="1422605"/>
              <a:ext cx="596900" cy="595313"/>
            </a:xfrm>
            <a:prstGeom prst="ellipse">
              <a:avLst/>
            </a:prstGeom>
            <a:solidFill>
              <a:schemeClr val="accent1"/>
            </a:solidFill>
            <a:ln>
              <a:noFill/>
            </a:ln>
          </p:spPr>
          <p:txBody>
            <a:bodyPr vert="horz" wrap="square" lIns="68580" tIns="34290" rIns="68580" bIns="34290" numCol="1" anchor="t" anchorCtr="0" compatLnSpc="1">
              <a:prstTxWarp prst="textNoShape">
                <a:avLst/>
              </a:prstTxWarp>
            </a:bodyPr>
            <a:lstStyle/>
            <a:p>
              <a:endParaRPr lang="en-US" sz="1350">
                <a:latin typeface="微软雅黑" panose="020B0503020204020204" pitchFamily="34" charset="-122"/>
                <a:ea typeface="微软雅黑" panose="020B0503020204020204" pitchFamily="34" charset="-122"/>
              </a:endParaRPr>
            </a:p>
          </p:txBody>
        </p:sp>
        <p:sp>
          <p:nvSpPr>
            <p:cNvPr id="106" name="Freeform 309">
              <a:extLst>
                <a:ext uri="{FF2B5EF4-FFF2-40B4-BE49-F238E27FC236}">
                  <a16:creationId xmlns:a16="http://schemas.microsoft.com/office/drawing/2014/main" id="{648FB9AB-47CA-8436-B940-07DF948DD70C}"/>
                </a:ext>
              </a:extLst>
            </p:cNvPr>
            <p:cNvSpPr>
              <a:spLocks/>
            </p:cNvSpPr>
            <p:nvPr/>
          </p:nvSpPr>
          <p:spPr bwMode="auto">
            <a:xfrm>
              <a:off x="-817095" y="1563892"/>
              <a:ext cx="303213" cy="306388"/>
            </a:xfrm>
            <a:custGeom>
              <a:avLst/>
              <a:gdLst>
                <a:gd name="T0" fmla="*/ 191 w 191"/>
                <a:gd name="T1" fmla="*/ 66 h 193"/>
                <a:gd name="T2" fmla="*/ 126 w 191"/>
                <a:gd name="T3" fmla="*/ 66 h 193"/>
                <a:gd name="T4" fmla="*/ 126 w 191"/>
                <a:gd name="T5" fmla="*/ 0 h 193"/>
                <a:gd name="T6" fmla="*/ 65 w 191"/>
                <a:gd name="T7" fmla="*/ 0 h 193"/>
                <a:gd name="T8" fmla="*/ 65 w 191"/>
                <a:gd name="T9" fmla="*/ 66 h 193"/>
                <a:gd name="T10" fmla="*/ 0 w 191"/>
                <a:gd name="T11" fmla="*/ 66 h 193"/>
                <a:gd name="T12" fmla="*/ 0 w 191"/>
                <a:gd name="T13" fmla="*/ 126 h 193"/>
                <a:gd name="T14" fmla="*/ 65 w 191"/>
                <a:gd name="T15" fmla="*/ 126 h 193"/>
                <a:gd name="T16" fmla="*/ 65 w 191"/>
                <a:gd name="T17" fmla="*/ 193 h 193"/>
                <a:gd name="T18" fmla="*/ 126 w 191"/>
                <a:gd name="T19" fmla="*/ 193 h 193"/>
                <a:gd name="T20" fmla="*/ 126 w 191"/>
                <a:gd name="T21" fmla="*/ 126 h 193"/>
                <a:gd name="T22" fmla="*/ 191 w 191"/>
                <a:gd name="T23" fmla="*/ 126 h 193"/>
                <a:gd name="T24" fmla="*/ 191 w 191"/>
                <a:gd name="T25" fmla="*/ 66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1" h="193">
                  <a:moveTo>
                    <a:pt x="191" y="66"/>
                  </a:moveTo>
                  <a:lnTo>
                    <a:pt x="126" y="66"/>
                  </a:lnTo>
                  <a:lnTo>
                    <a:pt x="126" y="0"/>
                  </a:lnTo>
                  <a:lnTo>
                    <a:pt x="65" y="0"/>
                  </a:lnTo>
                  <a:lnTo>
                    <a:pt x="65" y="66"/>
                  </a:lnTo>
                  <a:lnTo>
                    <a:pt x="0" y="66"/>
                  </a:lnTo>
                  <a:lnTo>
                    <a:pt x="0" y="126"/>
                  </a:lnTo>
                  <a:lnTo>
                    <a:pt x="65" y="126"/>
                  </a:lnTo>
                  <a:lnTo>
                    <a:pt x="65" y="193"/>
                  </a:lnTo>
                  <a:lnTo>
                    <a:pt x="126" y="193"/>
                  </a:lnTo>
                  <a:lnTo>
                    <a:pt x="126" y="126"/>
                  </a:lnTo>
                  <a:lnTo>
                    <a:pt x="191" y="126"/>
                  </a:lnTo>
                  <a:lnTo>
                    <a:pt x="191" y="66"/>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350">
                <a:latin typeface="微软雅黑" panose="020B0503020204020204" pitchFamily="34" charset="-122"/>
                <a:ea typeface="微软雅黑" panose="020B0503020204020204" pitchFamily="34" charset="-122"/>
              </a:endParaRPr>
            </a:p>
          </p:txBody>
        </p:sp>
      </p:grpSp>
      <p:grpSp>
        <p:nvGrpSpPr>
          <p:cNvPr id="107" name="组合 106">
            <a:extLst>
              <a:ext uri="{FF2B5EF4-FFF2-40B4-BE49-F238E27FC236}">
                <a16:creationId xmlns:a16="http://schemas.microsoft.com/office/drawing/2014/main" id="{E0FAC120-DB3C-AE11-2607-49BD7AF41E29}"/>
              </a:ext>
            </a:extLst>
          </p:cNvPr>
          <p:cNvGrpSpPr/>
          <p:nvPr/>
        </p:nvGrpSpPr>
        <p:grpSpPr>
          <a:xfrm>
            <a:off x="2251733" y="2417067"/>
            <a:ext cx="301591" cy="300828"/>
            <a:chOff x="-959970" y="1422605"/>
            <a:chExt cx="596900" cy="595313"/>
          </a:xfrm>
        </p:grpSpPr>
        <p:sp>
          <p:nvSpPr>
            <p:cNvPr id="108" name="Oval 77">
              <a:extLst>
                <a:ext uri="{FF2B5EF4-FFF2-40B4-BE49-F238E27FC236}">
                  <a16:creationId xmlns:a16="http://schemas.microsoft.com/office/drawing/2014/main" id="{2E675961-5E88-CED8-0FC9-2FFDF6A8A2FA}"/>
                </a:ext>
              </a:extLst>
            </p:cNvPr>
            <p:cNvSpPr>
              <a:spLocks noChangeArrowheads="1"/>
            </p:cNvSpPr>
            <p:nvPr/>
          </p:nvSpPr>
          <p:spPr bwMode="auto">
            <a:xfrm>
              <a:off x="-959970" y="1422605"/>
              <a:ext cx="596900" cy="595313"/>
            </a:xfrm>
            <a:prstGeom prst="ellipse">
              <a:avLst/>
            </a:prstGeom>
            <a:solidFill>
              <a:schemeClr val="accent1"/>
            </a:solidFill>
            <a:ln>
              <a:noFill/>
            </a:ln>
          </p:spPr>
          <p:txBody>
            <a:bodyPr vert="horz" wrap="square" lIns="68580" tIns="34290" rIns="68580" bIns="34290" numCol="1" anchor="t" anchorCtr="0" compatLnSpc="1">
              <a:prstTxWarp prst="textNoShape">
                <a:avLst/>
              </a:prstTxWarp>
            </a:bodyPr>
            <a:lstStyle/>
            <a:p>
              <a:endParaRPr lang="en-US" sz="1350">
                <a:latin typeface="微软雅黑" panose="020B0503020204020204" pitchFamily="34" charset="-122"/>
                <a:ea typeface="微软雅黑" panose="020B0503020204020204" pitchFamily="34" charset="-122"/>
              </a:endParaRPr>
            </a:p>
          </p:txBody>
        </p:sp>
        <p:sp>
          <p:nvSpPr>
            <p:cNvPr id="109" name="Freeform 309">
              <a:extLst>
                <a:ext uri="{FF2B5EF4-FFF2-40B4-BE49-F238E27FC236}">
                  <a16:creationId xmlns:a16="http://schemas.microsoft.com/office/drawing/2014/main" id="{D4E94AE4-F1E5-2645-6C1D-79527FEF0F39}"/>
                </a:ext>
              </a:extLst>
            </p:cNvPr>
            <p:cNvSpPr>
              <a:spLocks/>
            </p:cNvSpPr>
            <p:nvPr/>
          </p:nvSpPr>
          <p:spPr bwMode="auto">
            <a:xfrm>
              <a:off x="-817095" y="1563892"/>
              <a:ext cx="303213" cy="306388"/>
            </a:xfrm>
            <a:custGeom>
              <a:avLst/>
              <a:gdLst>
                <a:gd name="T0" fmla="*/ 191 w 191"/>
                <a:gd name="T1" fmla="*/ 66 h 193"/>
                <a:gd name="T2" fmla="*/ 126 w 191"/>
                <a:gd name="T3" fmla="*/ 66 h 193"/>
                <a:gd name="T4" fmla="*/ 126 w 191"/>
                <a:gd name="T5" fmla="*/ 0 h 193"/>
                <a:gd name="T6" fmla="*/ 65 w 191"/>
                <a:gd name="T7" fmla="*/ 0 h 193"/>
                <a:gd name="T8" fmla="*/ 65 w 191"/>
                <a:gd name="T9" fmla="*/ 66 h 193"/>
                <a:gd name="T10" fmla="*/ 0 w 191"/>
                <a:gd name="T11" fmla="*/ 66 h 193"/>
                <a:gd name="T12" fmla="*/ 0 w 191"/>
                <a:gd name="T13" fmla="*/ 126 h 193"/>
                <a:gd name="T14" fmla="*/ 65 w 191"/>
                <a:gd name="T15" fmla="*/ 126 h 193"/>
                <a:gd name="T16" fmla="*/ 65 w 191"/>
                <a:gd name="T17" fmla="*/ 193 h 193"/>
                <a:gd name="T18" fmla="*/ 126 w 191"/>
                <a:gd name="T19" fmla="*/ 193 h 193"/>
                <a:gd name="T20" fmla="*/ 126 w 191"/>
                <a:gd name="T21" fmla="*/ 126 h 193"/>
                <a:gd name="T22" fmla="*/ 191 w 191"/>
                <a:gd name="T23" fmla="*/ 126 h 193"/>
                <a:gd name="T24" fmla="*/ 191 w 191"/>
                <a:gd name="T25" fmla="*/ 66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1" h="193">
                  <a:moveTo>
                    <a:pt x="191" y="66"/>
                  </a:moveTo>
                  <a:lnTo>
                    <a:pt x="126" y="66"/>
                  </a:lnTo>
                  <a:lnTo>
                    <a:pt x="126" y="0"/>
                  </a:lnTo>
                  <a:lnTo>
                    <a:pt x="65" y="0"/>
                  </a:lnTo>
                  <a:lnTo>
                    <a:pt x="65" y="66"/>
                  </a:lnTo>
                  <a:lnTo>
                    <a:pt x="0" y="66"/>
                  </a:lnTo>
                  <a:lnTo>
                    <a:pt x="0" y="126"/>
                  </a:lnTo>
                  <a:lnTo>
                    <a:pt x="65" y="126"/>
                  </a:lnTo>
                  <a:lnTo>
                    <a:pt x="65" y="193"/>
                  </a:lnTo>
                  <a:lnTo>
                    <a:pt x="126" y="193"/>
                  </a:lnTo>
                  <a:lnTo>
                    <a:pt x="126" y="126"/>
                  </a:lnTo>
                  <a:lnTo>
                    <a:pt x="191" y="126"/>
                  </a:lnTo>
                  <a:lnTo>
                    <a:pt x="191" y="66"/>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350">
                <a:latin typeface="微软雅黑" panose="020B0503020204020204" pitchFamily="34" charset="-122"/>
                <a:ea typeface="微软雅黑" panose="020B0503020204020204" pitchFamily="34" charset="-122"/>
              </a:endParaRPr>
            </a:p>
          </p:txBody>
        </p:sp>
      </p:grpSp>
      <p:sp>
        <p:nvSpPr>
          <p:cNvPr id="110" name="Freeform 309">
            <a:extLst>
              <a:ext uri="{FF2B5EF4-FFF2-40B4-BE49-F238E27FC236}">
                <a16:creationId xmlns:a16="http://schemas.microsoft.com/office/drawing/2014/main" id="{876B2C23-0848-9E8F-F3E4-316362FB56B0}"/>
              </a:ext>
            </a:extLst>
          </p:cNvPr>
          <p:cNvSpPr>
            <a:spLocks/>
          </p:cNvSpPr>
          <p:nvPr/>
        </p:nvSpPr>
        <p:spPr bwMode="auto">
          <a:xfrm>
            <a:off x="5765110" y="3299473"/>
            <a:ext cx="153202" cy="154826"/>
          </a:xfrm>
          <a:custGeom>
            <a:avLst/>
            <a:gdLst>
              <a:gd name="T0" fmla="*/ 191 w 191"/>
              <a:gd name="T1" fmla="*/ 66 h 193"/>
              <a:gd name="T2" fmla="*/ 126 w 191"/>
              <a:gd name="T3" fmla="*/ 66 h 193"/>
              <a:gd name="T4" fmla="*/ 126 w 191"/>
              <a:gd name="T5" fmla="*/ 0 h 193"/>
              <a:gd name="T6" fmla="*/ 65 w 191"/>
              <a:gd name="T7" fmla="*/ 0 h 193"/>
              <a:gd name="T8" fmla="*/ 65 w 191"/>
              <a:gd name="T9" fmla="*/ 66 h 193"/>
              <a:gd name="T10" fmla="*/ 0 w 191"/>
              <a:gd name="T11" fmla="*/ 66 h 193"/>
              <a:gd name="T12" fmla="*/ 0 w 191"/>
              <a:gd name="T13" fmla="*/ 126 h 193"/>
              <a:gd name="T14" fmla="*/ 65 w 191"/>
              <a:gd name="T15" fmla="*/ 126 h 193"/>
              <a:gd name="T16" fmla="*/ 65 w 191"/>
              <a:gd name="T17" fmla="*/ 193 h 193"/>
              <a:gd name="T18" fmla="*/ 126 w 191"/>
              <a:gd name="T19" fmla="*/ 193 h 193"/>
              <a:gd name="T20" fmla="*/ 126 w 191"/>
              <a:gd name="T21" fmla="*/ 126 h 193"/>
              <a:gd name="T22" fmla="*/ 191 w 191"/>
              <a:gd name="T23" fmla="*/ 126 h 193"/>
              <a:gd name="T24" fmla="*/ 191 w 191"/>
              <a:gd name="T25" fmla="*/ 66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1" h="193">
                <a:moveTo>
                  <a:pt x="191" y="66"/>
                </a:moveTo>
                <a:lnTo>
                  <a:pt x="126" y="66"/>
                </a:lnTo>
                <a:lnTo>
                  <a:pt x="126" y="0"/>
                </a:lnTo>
                <a:lnTo>
                  <a:pt x="65" y="0"/>
                </a:lnTo>
                <a:lnTo>
                  <a:pt x="65" y="66"/>
                </a:lnTo>
                <a:lnTo>
                  <a:pt x="0" y="66"/>
                </a:lnTo>
                <a:lnTo>
                  <a:pt x="0" y="126"/>
                </a:lnTo>
                <a:lnTo>
                  <a:pt x="65" y="126"/>
                </a:lnTo>
                <a:lnTo>
                  <a:pt x="65" y="193"/>
                </a:lnTo>
                <a:lnTo>
                  <a:pt x="126" y="193"/>
                </a:lnTo>
                <a:lnTo>
                  <a:pt x="126" y="126"/>
                </a:lnTo>
                <a:lnTo>
                  <a:pt x="191" y="126"/>
                </a:lnTo>
                <a:lnTo>
                  <a:pt x="191" y="66"/>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350">
              <a:latin typeface="微软雅黑" panose="020B0503020204020204" pitchFamily="34" charset="-122"/>
              <a:ea typeface="微软雅黑" panose="020B0503020204020204" pitchFamily="34" charset="-122"/>
            </a:endParaRPr>
          </a:p>
        </p:txBody>
      </p:sp>
      <p:grpSp>
        <p:nvGrpSpPr>
          <p:cNvPr id="111" name="组合 110">
            <a:extLst>
              <a:ext uri="{FF2B5EF4-FFF2-40B4-BE49-F238E27FC236}">
                <a16:creationId xmlns:a16="http://schemas.microsoft.com/office/drawing/2014/main" id="{468D17B4-5AA3-1657-7BBE-DBF86E94D392}"/>
              </a:ext>
            </a:extLst>
          </p:cNvPr>
          <p:cNvGrpSpPr/>
          <p:nvPr/>
        </p:nvGrpSpPr>
        <p:grpSpPr>
          <a:xfrm>
            <a:off x="2240463" y="3233601"/>
            <a:ext cx="301591" cy="300828"/>
            <a:chOff x="-959970" y="1422605"/>
            <a:chExt cx="596900" cy="595313"/>
          </a:xfrm>
          <a:solidFill>
            <a:schemeClr val="tx2">
              <a:lumMod val="40000"/>
              <a:lumOff val="60000"/>
            </a:schemeClr>
          </a:solidFill>
        </p:grpSpPr>
        <p:sp>
          <p:nvSpPr>
            <p:cNvPr id="112" name="Freeform 309">
              <a:extLst>
                <a:ext uri="{FF2B5EF4-FFF2-40B4-BE49-F238E27FC236}">
                  <a16:creationId xmlns:a16="http://schemas.microsoft.com/office/drawing/2014/main" id="{37CC4DB6-5E0A-44EF-88AC-F6C83BE9B19F}"/>
                </a:ext>
              </a:extLst>
            </p:cNvPr>
            <p:cNvSpPr>
              <a:spLocks/>
            </p:cNvSpPr>
            <p:nvPr/>
          </p:nvSpPr>
          <p:spPr bwMode="auto">
            <a:xfrm>
              <a:off x="-817095" y="1563892"/>
              <a:ext cx="303213" cy="306388"/>
            </a:xfrm>
            <a:custGeom>
              <a:avLst/>
              <a:gdLst>
                <a:gd name="T0" fmla="*/ 191 w 191"/>
                <a:gd name="T1" fmla="*/ 66 h 193"/>
                <a:gd name="T2" fmla="*/ 126 w 191"/>
                <a:gd name="T3" fmla="*/ 66 h 193"/>
                <a:gd name="T4" fmla="*/ 126 w 191"/>
                <a:gd name="T5" fmla="*/ 0 h 193"/>
                <a:gd name="T6" fmla="*/ 65 w 191"/>
                <a:gd name="T7" fmla="*/ 0 h 193"/>
                <a:gd name="T8" fmla="*/ 65 w 191"/>
                <a:gd name="T9" fmla="*/ 66 h 193"/>
                <a:gd name="T10" fmla="*/ 0 w 191"/>
                <a:gd name="T11" fmla="*/ 66 h 193"/>
                <a:gd name="T12" fmla="*/ 0 w 191"/>
                <a:gd name="T13" fmla="*/ 126 h 193"/>
                <a:gd name="T14" fmla="*/ 65 w 191"/>
                <a:gd name="T15" fmla="*/ 126 h 193"/>
                <a:gd name="T16" fmla="*/ 65 w 191"/>
                <a:gd name="T17" fmla="*/ 193 h 193"/>
                <a:gd name="T18" fmla="*/ 126 w 191"/>
                <a:gd name="T19" fmla="*/ 193 h 193"/>
                <a:gd name="T20" fmla="*/ 126 w 191"/>
                <a:gd name="T21" fmla="*/ 126 h 193"/>
                <a:gd name="T22" fmla="*/ 191 w 191"/>
                <a:gd name="T23" fmla="*/ 126 h 193"/>
                <a:gd name="T24" fmla="*/ 191 w 191"/>
                <a:gd name="T25" fmla="*/ 66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1" h="193">
                  <a:moveTo>
                    <a:pt x="191" y="66"/>
                  </a:moveTo>
                  <a:lnTo>
                    <a:pt x="126" y="66"/>
                  </a:lnTo>
                  <a:lnTo>
                    <a:pt x="126" y="0"/>
                  </a:lnTo>
                  <a:lnTo>
                    <a:pt x="65" y="0"/>
                  </a:lnTo>
                  <a:lnTo>
                    <a:pt x="65" y="66"/>
                  </a:lnTo>
                  <a:lnTo>
                    <a:pt x="0" y="66"/>
                  </a:lnTo>
                  <a:lnTo>
                    <a:pt x="0" y="126"/>
                  </a:lnTo>
                  <a:lnTo>
                    <a:pt x="65" y="126"/>
                  </a:lnTo>
                  <a:lnTo>
                    <a:pt x="65" y="193"/>
                  </a:lnTo>
                  <a:lnTo>
                    <a:pt x="126" y="193"/>
                  </a:lnTo>
                  <a:lnTo>
                    <a:pt x="126" y="126"/>
                  </a:lnTo>
                  <a:lnTo>
                    <a:pt x="191" y="126"/>
                  </a:lnTo>
                  <a:lnTo>
                    <a:pt x="191" y="66"/>
                  </a:lnTo>
                  <a:close/>
                </a:path>
              </a:pathLst>
            </a:custGeom>
            <a:grpFill/>
            <a:ln>
              <a:noFill/>
            </a:ln>
          </p:spPr>
          <p:txBody>
            <a:bodyPr vert="horz" wrap="square" lIns="68580" tIns="34290" rIns="68580" bIns="34290" numCol="1" anchor="t" anchorCtr="0" compatLnSpc="1">
              <a:prstTxWarp prst="textNoShape">
                <a:avLst/>
              </a:prstTxWarp>
            </a:bodyPr>
            <a:lstStyle/>
            <a:p>
              <a:endParaRPr lang="en-US" sz="1350">
                <a:latin typeface="微软雅黑" panose="020B0503020204020204" pitchFamily="34" charset="-122"/>
                <a:ea typeface="微软雅黑" panose="020B0503020204020204" pitchFamily="34" charset="-122"/>
              </a:endParaRPr>
            </a:p>
          </p:txBody>
        </p:sp>
        <p:sp>
          <p:nvSpPr>
            <p:cNvPr id="113" name="Oval 77">
              <a:extLst>
                <a:ext uri="{FF2B5EF4-FFF2-40B4-BE49-F238E27FC236}">
                  <a16:creationId xmlns:a16="http://schemas.microsoft.com/office/drawing/2014/main" id="{7D8AD0FE-7920-4EA6-4F2B-018EB6E5F5A8}"/>
                </a:ext>
              </a:extLst>
            </p:cNvPr>
            <p:cNvSpPr>
              <a:spLocks noChangeArrowheads="1"/>
            </p:cNvSpPr>
            <p:nvPr/>
          </p:nvSpPr>
          <p:spPr bwMode="auto">
            <a:xfrm>
              <a:off x="-959970" y="1422605"/>
              <a:ext cx="596900" cy="595313"/>
            </a:xfrm>
            <a:prstGeom prst="ellipse">
              <a:avLst/>
            </a:prstGeom>
            <a:grpFill/>
            <a:ln>
              <a:noFill/>
            </a:ln>
          </p:spPr>
          <p:txBody>
            <a:bodyPr vert="horz" wrap="square" lIns="68580" tIns="34290" rIns="68580" bIns="34290" numCol="1" anchor="t" anchorCtr="0" compatLnSpc="1">
              <a:prstTxWarp prst="textNoShape">
                <a:avLst/>
              </a:prstTxWarp>
            </a:bodyPr>
            <a:lstStyle/>
            <a:p>
              <a:endParaRPr lang="en-US" sz="1350" dirty="0">
                <a:latin typeface="微软雅黑" panose="020B0503020204020204" pitchFamily="34" charset="-122"/>
                <a:ea typeface="微软雅黑" panose="020B0503020204020204" pitchFamily="34" charset="-122"/>
              </a:endParaRPr>
            </a:p>
          </p:txBody>
        </p:sp>
      </p:grpSp>
      <p:sp>
        <p:nvSpPr>
          <p:cNvPr id="114" name="Freeform 309">
            <a:extLst>
              <a:ext uri="{FF2B5EF4-FFF2-40B4-BE49-F238E27FC236}">
                <a16:creationId xmlns:a16="http://schemas.microsoft.com/office/drawing/2014/main" id="{B561F86B-D995-A353-A30E-8B8623F69155}"/>
              </a:ext>
            </a:extLst>
          </p:cNvPr>
          <p:cNvSpPr>
            <a:spLocks/>
          </p:cNvSpPr>
          <p:nvPr/>
        </p:nvSpPr>
        <p:spPr bwMode="auto">
          <a:xfrm>
            <a:off x="2312652" y="3296850"/>
            <a:ext cx="153202" cy="154826"/>
          </a:xfrm>
          <a:custGeom>
            <a:avLst/>
            <a:gdLst>
              <a:gd name="T0" fmla="*/ 191 w 191"/>
              <a:gd name="T1" fmla="*/ 66 h 193"/>
              <a:gd name="T2" fmla="*/ 126 w 191"/>
              <a:gd name="T3" fmla="*/ 66 h 193"/>
              <a:gd name="T4" fmla="*/ 126 w 191"/>
              <a:gd name="T5" fmla="*/ 0 h 193"/>
              <a:gd name="T6" fmla="*/ 65 w 191"/>
              <a:gd name="T7" fmla="*/ 0 h 193"/>
              <a:gd name="T8" fmla="*/ 65 w 191"/>
              <a:gd name="T9" fmla="*/ 66 h 193"/>
              <a:gd name="T10" fmla="*/ 0 w 191"/>
              <a:gd name="T11" fmla="*/ 66 h 193"/>
              <a:gd name="T12" fmla="*/ 0 w 191"/>
              <a:gd name="T13" fmla="*/ 126 h 193"/>
              <a:gd name="T14" fmla="*/ 65 w 191"/>
              <a:gd name="T15" fmla="*/ 126 h 193"/>
              <a:gd name="T16" fmla="*/ 65 w 191"/>
              <a:gd name="T17" fmla="*/ 193 h 193"/>
              <a:gd name="T18" fmla="*/ 126 w 191"/>
              <a:gd name="T19" fmla="*/ 193 h 193"/>
              <a:gd name="T20" fmla="*/ 126 w 191"/>
              <a:gd name="T21" fmla="*/ 126 h 193"/>
              <a:gd name="T22" fmla="*/ 191 w 191"/>
              <a:gd name="T23" fmla="*/ 126 h 193"/>
              <a:gd name="T24" fmla="*/ 191 w 191"/>
              <a:gd name="T25" fmla="*/ 66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1" h="193">
                <a:moveTo>
                  <a:pt x="191" y="66"/>
                </a:moveTo>
                <a:lnTo>
                  <a:pt x="126" y="66"/>
                </a:lnTo>
                <a:lnTo>
                  <a:pt x="126" y="0"/>
                </a:lnTo>
                <a:lnTo>
                  <a:pt x="65" y="0"/>
                </a:lnTo>
                <a:lnTo>
                  <a:pt x="65" y="66"/>
                </a:lnTo>
                <a:lnTo>
                  <a:pt x="0" y="66"/>
                </a:lnTo>
                <a:lnTo>
                  <a:pt x="0" y="126"/>
                </a:lnTo>
                <a:lnTo>
                  <a:pt x="65" y="126"/>
                </a:lnTo>
                <a:lnTo>
                  <a:pt x="65" y="193"/>
                </a:lnTo>
                <a:lnTo>
                  <a:pt x="126" y="193"/>
                </a:lnTo>
                <a:lnTo>
                  <a:pt x="126" y="126"/>
                </a:lnTo>
                <a:lnTo>
                  <a:pt x="191" y="126"/>
                </a:lnTo>
                <a:lnTo>
                  <a:pt x="191" y="66"/>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350">
              <a:latin typeface="微软雅黑" panose="020B0503020204020204" pitchFamily="34" charset="-122"/>
              <a:ea typeface="微软雅黑" panose="020B0503020204020204" pitchFamily="34" charset="-122"/>
            </a:endParaRPr>
          </a:p>
        </p:txBody>
      </p:sp>
      <p:sp>
        <p:nvSpPr>
          <p:cNvPr id="115" name="Text Placeholder 3">
            <a:extLst>
              <a:ext uri="{FF2B5EF4-FFF2-40B4-BE49-F238E27FC236}">
                <a16:creationId xmlns:a16="http://schemas.microsoft.com/office/drawing/2014/main" id="{47395897-68E0-F814-8AC1-4572D8EC4FE0}"/>
              </a:ext>
            </a:extLst>
          </p:cNvPr>
          <p:cNvSpPr txBox="1">
            <a:spLocks/>
          </p:cNvSpPr>
          <p:nvPr/>
        </p:nvSpPr>
        <p:spPr>
          <a:xfrm>
            <a:off x="6099306" y="1573638"/>
            <a:ext cx="902491" cy="242374"/>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en-US" altLang="zh-CN" sz="1575" dirty="0">
                <a:solidFill>
                  <a:schemeClr val="tx2">
                    <a:lumMod val="75000"/>
                  </a:schemeClr>
                </a:solidFill>
                <a:latin typeface="微软雅黑" panose="020B0503020204020204" pitchFamily="34" charset="-122"/>
                <a:ea typeface="微软雅黑" panose="020B0503020204020204" pitchFamily="34" charset="-122"/>
              </a:rPr>
              <a:t>02 </a:t>
            </a:r>
            <a:r>
              <a:rPr lang="zh-CN" altLang="en-US" sz="1575" dirty="0">
                <a:solidFill>
                  <a:schemeClr val="tx2">
                    <a:lumMod val="75000"/>
                  </a:schemeClr>
                </a:solidFill>
                <a:latin typeface="微软雅黑" panose="020B0503020204020204" pitchFamily="34" charset="-122"/>
                <a:ea typeface="微软雅黑" panose="020B0503020204020204" pitchFamily="34" charset="-122"/>
              </a:rPr>
              <a:t>安全性</a:t>
            </a:r>
            <a:endParaRPr lang="en-US" sz="1575" dirty="0">
              <a:solidFill>
                <a:schemeClr val="tx2">
                  <a:lumMod val="75000"/>
                </a:schemeClr>
              </a:solidFill>
              <a:latin typeface="微软雅黑" panose="020B0503020204020204" pitchFamily="34" charset="-122"/>
              <a:ea typeface="微软雅黑" panose="020B0503020204020204" pitchFamily="34" charset="-122"/>
            </a:endParaRPr>
          </a:p>
        </p:txBody>
      </p:sp>
      <p:sp>
        <p:nvSpPr>
          <p:cNvPr id="116" name="Text Placeholder 3">
            <a:extLst>
              <a:ext uri="{FF2B5EF4-FFF2-40B4-BE49-F238E27FC236}">
                <a16:creationId xmlns:a16="http://schemas.microsoft.com/office/drawing/2014/main" id="{1C1AA672-B1EB-B8A4-DFCA-0DB26066516B}"/>
              </a:ext>
            </a:extLst>
          </p:cNvPr>
          <p:cNvSpPr txBox="1">
            <a:spLocks/>
          </p:cNvSpPr>
          <p:nvPr/>
        </p:nvSpPr>
        <p:spPr>
          <a:xfrm>
            <a:off x="6104385" y="2453105"/>
            <a:ext cx="1275927" cy="242374"/>
          </a:xfrm>
          <a:prstGeom prst="rect">
            <a:avLst/>
          </a:prstGeom>
        </p:spPr>
        <p:txBody>
          <a:bodyPr wrap="squar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en-US" altLang="zh-CN" sz="1575" dirty="0">
                <a:solidFill>
                  <a:schemeClr val="tx2">
                    <a:lumMod val="75000"/>
                  </a:schemeClr>
                </a:solidFill>
                <a:latin typeface="微软雅黑" panose="020B0503020204020204" pitchFamily="34" charset="-122"/>
                <a:ea typeface="微软雅黑" panose="020B0503020204020204" pitchFamily="34" charset="-122"/>
              </a:rPr>
              <a:t>04 </a:t>
            </a:r>
            <a:r>
              <a:rPr lang="zh-CN" altLang="en-US" sz="1575" dirty="0">
                <a:solidFill>
                  <a:schemeClr val="tx2">
                    <a:lumMod val="75000"/>
                  </a:schemeClr>
                </a:solidFill>
                <a:latin typeface="微软雅黑" panose="020B0503020204020204" pitchFamily="34" charset="-122"/>
                <a:ea typeface="微软雅黑" panose="020B0503020204020204" pitchFamily="34" charset="-122"/>
              </a:rPr>
              <a:t>创新性</a:t>
            </a:r>
            <a:endParaRPr lang="en-US" altLang="zh-CN" sz="1575" dirty="0">
              <a:solidFill>
                <a:schemeClr val="tx2">
                  <a:lumMod val="75000"/>
                </a:schemeClr>
              </a:solidFill>
              <a:latin typeface="微软雅黑" panose="020B0503020204020204" pitchFamily="34" charset="-122"/>
              <a:ea typeface="微软雅黑" panose="020B0503020204020204" pitchFamily="34" charset="-122"/>
            </a:endParaRPr>
          </a:p>
        </p:txBody>
      </p:sp>
      <p:sp>
        <p:nvSpPr>
          <p:cNvPr id="5" name="文本框 4">
            <a:extLst>
              <a:ext uri="{FF2B5EF4-FFF2-40B4-BE49-F238E27FC236}">
                <a16:creationId xmlns:a16="http://schemas.microsoft.com/office/drawing/2014/main" id="{DBCD39A3-87A1-D304-7910-453892F95C2A}"/>
              </a:ext>
            </a:extLst>
          </p:cNvPr>
          <p:cNvSpPr txBox="1"/>
          <p:nvPr/>
        </p:nvSpPr>
        <p:spPr>
          <a:xfrm>
            <a:off x="5735617" y="4808837"/>
            <a:ext cx="3385308" cy="261610"/>
          </a:xfrm>
          <a:prstGeom prst="rect">
            <a:avLst/>
          </a:prstGeom>
          <a:noFill/>
        </p:spPr>
        <p:txBody>
          <a:bodyPr wrap="square" rtlCol="0">
            <a:spAutoFit/>
          </a:bodyPr>
          <a:lstStyle>
            <a:defPPr>
              <a:defRPr lang="zh-CN"/>
            </a:defPPr>
            <a:lvl1pPr algn="ctr">
              <a:defRPr sz="1000" b="1">
                <a:solidFill>
                  <a:srgbClr val="0070C0"/>
                </a:solidFill>
                <a:latin typeface="微软雅黑" panose="020B0503020204020204" pitchFamily="34" charset="-122"/>
                <a:ea typeface="微软雅黑" panose="020B0503020204020204" pitchFamily="34" charset="-122"/>
              </a:defRPr>
            </a:lvl1pPr>
          </a:lstStyle>
          <a:p>
            <a:r>
              <a:rPr lang="zh-CN" altLang="en-US" dirty="0"/>
              <a:t>信达生物制药（苏州）有限公司 </a:t>
            </a:r>
            <a:r>
              <a:rPr lang="en-US" altLang="zh-CN" dirty="0"/>
              <a:t>| </a:t>
            </a:r>
            <a:r>
              <a:rPr lang="zh-CN" altLang="en-US" dirty="0"/>
              <a:t>贝伐珠单抗</a:t>
            </a:r>
          </a:p>
        </p:txBody>
      </p:sp>
    </p:spTree>
    <p:extLst>
      <p:ext uri="{BB962C8B-B14F-4D97-AF65-F5344CB8AC3E}">
        <p14:creationId xmlns:p14="http://schemas.microsoft.com/office/powerpoint/2010/main" val="2371863639"/>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88032" y="411510"/>
            <a:ext cx="1187624" cy="707886"/>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01</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69" name="Rectangle 54">
            <a:extLst>
              <a:ext uri="{FF2B5EF4-FFF2-40B4-BE49-F238E27FC236}">
                <a16:creationId xmlns:a16="http://schemas.microsoft.com/office/drawing/2014/main" id="{CC586452-7D99-C1FA-3E78-84AB4B3DCB43}"/>
              </a:ext>
            </a:extLst>
          </p:cNvPr>
          <p:cNvSpPr/>
          <p:nvPr/>
        </p:nvSpPr>
        <p:spPr>
          <a:xfrm>
            <a:off x="3347851" y="2285678"/>
            <a:ext cx="64" cy="427040"/>
          </a:xfrm>
          <a:prstGeom prst="rect">
            <a:avLst/>
          </a:prstGeom>
        </p:spPr>
        <p:txBody>
          <a:bodyPr wrap="none" lIns="0" tIns="0" rIns="0" bIns="0">
            <a:spAutoFit/>
          </a:bodyPr>
          <a:lstStyle/>
          <a:p>
            <a:endParaRPr lang="en-US" sz="2775" dirty="0">
              <a:solidFill>
                <a:schemeClr val="tx2">
                  <a:lumMod val="75000"/>
                </a:schemeClr>
              </a:solidFill>
              <a:latin typeface="微软雅黑" panose="020B0503020204020204" pitchFamily="34" charset="-122"/>
              <a:ea typeface="微软雅黑" panose="020B0503020204020204" pitchFamily="34" charset="-122"/>
            </a:endParaRPr>
          </a:p>
        </p:txBody>
      </p:sp>
      <p:sp>
        <p:nvSpPr>
          <p:cNvPr id="41" name="文本框 40">
            <a:extLst>
              <a:ext uri="{FF2B5EF4-FFF2-40B4-BE49-F238E27FC236}">
                <a16:creationId xmlns:a16="http://schemas.microsoft.com/office/drawing/2014/main" id="{F2D4FCD3-C7EE-364A-E006-11E47ADA7834}"/>
              </a:ext>
            </a:extLst>
          </p:cNvPr>
          <p:cNvSpPr txBox="1"/>
          <p:nvPr/>
        </p:nvSpPr>
        <p:spPr>
          <a:xfrm>
            <a:off x="1853336" y="410887"/>
            <a:ext cx="1854569" cy="400110"/>
          </a:xfrm>
          <a:prstGeom prst="rect">
            <a:avLst/>
          </a:prstGeom>
          <a:noFill/>
        </p:spPr>
        <p:txBody>
          <a:bodyPr wrap="square">
            <a:spAutoFit/>
          </a:bodyPr>
          <a:lstStyle/>
          <a:p>
            <a:pPr algn="ctr"/>
            <a:r>
              <a:rPr lang="zh-CN" altLang="en-US" sz="2000" b="1" dirty="0">
                <a:solidFill>
                  <a:schemeClr val="accent1">
                    <a:lumMod val="50000"/>
                  </a:schemeClr>
                </a:solidFill>
                <a:latin typeface="微软雅黑" panose="020B0503020204020204" pitchFamily="34" charset="-122"/>
                <a:ea typeface="微软雅黑" panose="020B0503020204020204" pitchFamily="34" charset="-122"/>
              </a:rPr>
              <a:t>药品基本信息</a:t>
            </a:r>
          </a:p>
        </p:txBody>
      </p:sp>
      <p:sp>
        <p:nvSpPr>
          <p:cNvPr id="42" name="矩形 41">
            <a:extLst>
              <a:ext uri="{FF2B5EF4-FFF2-40B4-BE49-F238E27FC236}">
                <a16:creationId xmlns:a16="http://schemas.microsoft.com/office/drawing/2014/main" id="{C9D6ED94-CFD7-A6DE-470B-5E616C2A2C42}"/>
              </a:ext>
            </a:extLst>
          </p:cNvPr>
          <p:cNvSpPr/>
          <p:nvPr/>
        </p:nvSpPr>
        <p:spPr>
          <a:xfrm>
            <a:off x="0" y="267494"/>
            <a:ext cx="1763687" cy="7920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3" name="文本框 42">
            <a:extLst>
              <a:ext uri="{FF2B5EF4-FFF2-40B4-BE49-F238E27FC236}">
                <a16:creationId xmlns:a16="http://schemas.microsoft.com/office/drawing/2014/main" id="{42119E30-A348-58C5-CE21-15496DF7E946}"/>
              </a:ext>
            </a:extLst>
          </p:cNvPr>
          <p:cNvSpPr txBox="1"/>
          <p:nvPr/>
        </p:nvSpPr>
        <p:spPr>
          <a:xfrm>
            <a:off x="432048" y="309594"/>
            <a:ext cx="1187624" cy="707886"/>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01</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cxnSp>
        <p:nvCxnSpPr>
          <p:cNvPr id="44" name="Straight Connector 85">
            <a:extLst>
              <a:ext uri="{FF2B5EF4-FFF2-40B4-BE49-F238E27FC236}">
                <a16:creationId xmlns:a16="http://schemas.microsoft.com/office/drawing/2014/main" id="{861F7BC1-5B3E-6DDC-3561-90D96314A129}"/>
              </a:ext>
            </a:extLst>
          </p:cNvPr>
          <p:cNvCxnSpPr>
            <a:cxnSpLocks/>
          </p:cNvCxnSpPr>
          <p:nvPr/>
        </p:nvCxnSpPr>
        <p:spPr>
          <a:xfrm>
            <a:off x="2016225" y="914943"/>
            <a:ext cx="1512168"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sp>
        <p:nvSpPr>
          <p:cNvPr id="49" name="文本框 48">
            <a:extLst>
              <a:ext uri="{FF2B5EF4-FFF2-40B4-BE49-F238E27FC236}">
                <a16:creationId xmlns:a16="http://schemas.microsoft.com/office/drawing/2014/main" id="{99516242-EE83-35C5-451F-D0598A7E5E05}"/>
              </a:ext>
            </a:extLst>
          </p:cNvPr>
          <p:cNvSpPr txBox="1"/>
          <p:nvPr/>
        </p:nvSpPr>
        <p:spPr>
          <a:xfrm>
            <a:off x="840569" y="4312136"/>
            <a:ext cx="7462862" cy="707886"/>
          </a:xfrm>
          <a:prstGeom prst="rect">
            <a:avLst/>
          </a:prstGeom>
          <a:noFill/>
        </p:spPr>
        <p:txBody>
          <a:bodyPr wrap="square">
            <a:spAutoFit/>
          </a:bodyPr>
          <a:lstStyle/>
          <a:p>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包括但不限于：</a:t>
            </a:r>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药品通用名称；注册规格；说明书适应症</a:t>
            </a:r>
            <a:r>
              <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功能主治（概述）；用法用量；中国大陆首次上市时间；目前大陆地区同通用名药品的上市情况；全球首个上市国家</a:t>
            </a:r>
            <a:r>
              <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地区及上市时间；是否为</a:t>
            </a:r>
            <a:r>
              <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rPr>
              <a:t>OTC </a:t>
            </a:r>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药品；参照药品建议；所治疗疾病基本情况、未满足的治疗需求、大陆地区发病率、年发病患者总数等。</a:t>
            </a:r>
          </a:p>
        </p:txBody>
      </p:sp>
      <p:sp>
        <p:nvSpPr>
          <p:cNvPr id="9" name="文本框 8">
            <a:extLst>
              <a:ext uri="{FF2B5EF4-FFF2-40B4-BE49-F238E27FC236}">
                <a16:creationId xmlns:a16="http://schemas.microsoft.com/office/drawing/2014/main" id="{55338AA2-EB8E-9FD9-4612-F6898489B5FB}"/>
              </a:ext>
            </a:extLst>
          </p:cNvPr>
          <p:cNvSpPr txBox="1"/>
          <p:nvPr/>
        </p:nvSpPr>
        <p:spPr>
          <a:xfrm>
            <a:off x="1907704" y="1037347"/>
            <a:ext cx="4643880" cy="2677656"/>
          </a:xfrm>
          <a:prstGeom prst="rect">
            <a:avLst/>
          </a:prstGeom>
          <a:noFill/>
        </p:spPr>
        <p:txBody>
          <a:bodyPr wrap="square" rtlCol="0">
            <a:spAutoFit/>
          </a:bodyPr>
          <a:lstStyle/>
          <a:p>
            <a:pPr>
              <a:lnSpc>
                <a:spcPct val="200000"/>
              </a:lnSpc>
            </a:pPr>
            <a:r>
              <a:rPr lang="zh-CN" altLang="en-US" sz="1200" b="1" dirty="0">
                <a:latin typeface="微软雅黑" panose="020B0503020204020204" pitchFamily="34" charset="-122"/>
                <a:ea typeface="微软雅黑" panose="020B0503020204020204" pitchFamily="34" charset="-122"/>
              </a:rPr>
              <a:t>通用名：</a:t>
            </a:r>
            <a:r>
              <a:rPr lang="zh-CN" altLang="en-US" sz="1200" u="sng" dirty="0">
                <a:latin typeface="微软雅黑" panose="020B0503020204020204" pitchFamily="34" charset="-122"/>
                <a:ea typeface="微软雅黑" panose="020B0503020204020204" pitchFamily="34" charset="-122"/>
              </a:rPr>
              <a:t>贝伐珠单抗注射液</a:t>
            </a:r>
            <a:endParaRPr lang="en-US" altLang="zh-CN" sz="1200" u="sng" dirty="0">
              <a:latin typeface="微软雅黑" panose="020B0503020204020204" pitchFamily="34" charset="-122"/>
              <a:ea typeface="微软雅黑" panose="020B0503020204020204" pitchFamily="34" charset="-122"/>
            </a:endParaRPr>
          </a:p>
          <a:p>
            <a:pPr>
              <a:lnSpc>
                <a:spcPct val="200000"/>
              </a:lnSpc>
            </a:pPr>
            <a:r>
              <a:rPr lang="zh-CN" altLang="en-US" sz="1200" b="1" dirty="0">
                <a:latin typeface="微软雅黑" panose="020B0503020204020204" pitchFamily="34" charset="-122"/>
                <a:ea typeface="微软雅黑" panose="020B0503020204020204" pitchFamily="34" charset="-122"/>
              </a:rPr>
              <a:t>注册规格：</a:t>
            </a:r>
            <a:r>
              <a:rPr lang="en-US" altLang="zh-CN" sz="1200" u="sng" dirty="0">
                <a:latin typeface="微软雅黑" panose="020B0503020204020204" pitchFamily="34" charset="-122"/>
                <a:ea typeface="微软雅黑" panose="020B0503020204020204" pitchFamily="34" charset="-122"/>
              </a:rPr>
              <a:t>100mg(4ml)/</a:t>
            </a:r>
            <a:r>
              <a:rPr lang="zh-CN" altLang="en-US" sz="1200" u="sng" dirty="0">
                <a:latin typeface="微软雅黑" panose="020B0503020204020204" pitchFamily="34" charset="-122"/>
                <a:ea typeface="微软雅黑" panose="020B0503020204020204" pitchFamily="34" charset="-122"/>
              </a:rPr>
              <a:t>瓶</a:t>
            </a:r>
            <a:endParaRPr lang="en-US" altLang="zh-CN" sz="1200" u="sng" dirty="0">
              <a:latin typeface="微软雅黑" panose="020B0503020204020204" pitchFamily="34" charset="-122"/>
              <a:ea typeface="微软雅黑" panose="020B0503020204020204" pitchFamily="34" charset="-122"/>
            </a:endParaRPr>
          </a:p>
          <a:p>
            <a:pPr>
              <a:lnSpc>
                <a:spcPct val="200000"/>
              </a:lnSpc>
            </a:pPr>
            <a:r>
              <a:rPr lang="zh-CN" altLang="en-US" sz="1200" b="1" dirty="0">
                <a:latin typeface="微软雅黑" panose="020B0503020204020204" pitchFamily="34" charset="-122"/>
                <a:ea typeface="微软雅黑" panose="020B0503020204020204" pitchFamily="34" charset="-122"/>
              </a:rPr>
              <a:t>中国大陆首次上市时间：</a:t>
            </a:r>
            <a:r>
              <a:rPr lang="en-US" altLang="zh-CN" sz="1200" u="sng" dirty="0">
                <a:latin typeface="微软雅黑" panose="020B0503020204020204" pitchFamily="34" charset="-122"/>
                <a:ea typeface="微软雅黑" panose="020B0503020204020204" pitchFamily="34" charset="-122"/>
              </a:rPr>
              <a:t>2020</a:t>
            </a:r>
            <a:r>
              <a:rPr lang="zh-CN" altLang="en-US" sz="1200" u="sng" dirty="0">
                <a:latin typeface="微软雅黑" panose="020B0503020204020204" pitchFamily="34" charset="-122"/>
                <a:ea typeface="微软雅黑" panose="020B0503020204020204" pitchFamily="34" charset="-122"/>
              </a:rPr>
              <a:t>年</a:t>
            </a:r>
            <a:r>
              <a:rPr lang="en-US" altLang="zh-CN" sz="1200" u="sng" dirty="0">
                <a:latin typeface="微软雅黑" panose="020B0503020204020204" pitchFamily="34" charset="-122"/>
                <a:ea typeface="微软雅黑" panose="020B0503020204020204" pitchFamily="34" charset="-122"/>
              </a:rPr>
              <a:t>6</a:t>
            </a:r>
            <a:r>
              <a:rPr lang="zh-CN" altLang="en-US" sz="1200" u="sng" dirty="0">
                <a:latin typeface="微软雅黑" panose="020B0503020204020204" pitchFamily="34" charset="-122"/>
                <a:ea typeface="微软雅黑" panose="020B0503020204020204" pitchFamily="34" charset="-122"/>
              </a:rPr>
              <a:t>月</a:t>
            </a:r>
            <a:r>
              <a:rPr lang="en-US" altLang="zh-CN" sz="1200" u="sng" dirty="0">
                <a:latin typeface="微软雅黑" panose="020B0503020204020204" pitchFamily="34" charset="-122"/>
                <a:ea typeface="微软雅黑" panose="020B0503020204020204" pitchFamily="34" charset="-122"/>
              </a:rPr>
              <a:t>17</a:t>
            </a:r>
            <a:r>
              <a:rPr lang="zh-CN" altLang="en-US" sz="1200" u="sng" dirty="0">
                <a:latin typeface="微软雅黑" panose="020B0503020204020204" pitchFamily="34" charset="-122"/>
                <a:ea typeface="微软雅黑" panose="020B0503020204020204" pitchFamily="34" charset="-122"/>
              </a:rPr>
              <a:t>日</a:t>
            </a:r>
            <a:endParaRPr lang="en-US" altLang="zh-CN" sz="1200" u="sng" dirty="0">
              <a:latin typeface="微软雅黑" panose="020B0503020204020204" pitchFamily="34" charset="-122"/>
              <a:ea typeface="微软雅黑" panose="020B0503020204020204" pitchFamily="34" charset="-122"/>
            </a:endParaRPr>
          </a:p>
          <a:p>
            <a:pPr>
              <a:lnSpc>
                <a:spcPct val="200000"/>
              </a:lnSpc>
            </a:pPr>
            <a:r>
              <a:rPr lang="zh-CN" altLang="en-US" sz="1200" b="1" dirty="0">
                <a:latin typeface="微软雅黑" panose="020B0503020204020204" pitchFamily="34" charset="-122"/>
                <a:ea typeface="微软雅黑" panose="020B0503020204020204" pitchFamily="34" charset="-122"/>
              </a:rPr>
              <a:t>目前大陆地区同通用名药品的上市情况</a:t>
            </a:r>
            <a:r>
              <a:rPr lang="zh-CN" altLang="en-US" sz="1200" dirty="0">
                <a:latin typeface="微软雅黑" panose="020B0503020204020204" pitchFamily="34" charset="-122"/>
                <a:ea typeface="微软雅黑" panose="020B0503020204020204" pitchFamily="34" charset="-122"/>
              </a:rPr>
              <a:t>：</a:t>
            </a:r>
            <a:r>
              <a:rPr lang="zh-CN" altLang="en-US" sz="1200" u="sng" dirty="0">
                <a:latin typeface="微软雅黑" panose="020B0503020204020204" pitchFamily="34" charset="-122"/>
                <a:ea typeface="微软雅黑" panose="020B0503020204020204" pitchFamily="34" charset="-122"/>
              </a:rPr>
              <a:t>共</a:t>
            </a:r>
            <a:r>
              <a:rPr lang="en-US" altLang="zh-CN" sz="1200" u="sng" dirty="0">
                <a:latin typeface="微软雅黑" panose="020B0503020204020204" pitchFamily="34" charset="-122"/>
                <a:ea typeface="微软雅黑" panose="020B0503020204020204" pitchFamily="34" charset="-122"/>
              </a:rPr>
              <a:t>9</a:t>
            </a:r>
            <a:r>
              <a:rPr lang="zh-CN" altLang="en-US" sz="1200" u="sng" dirty="0">
                <a:latin typeface="微软雅黑" panose="020B0503020204020204" pitchFamily="34" charset="-122"/>
                <a:ea typeface="微软雅黑" panose="020B0503020204020204" pitchFamily="34" charset="-122"/>
              </a:rPr>
              <a:t>家</a:t>
            </a:r>
            <a:endParaRPr lang="en-US" altLang="zh-CN" sz="1200" u="sng" dirty="0">
              <a:latin typeface="微软雅黑" panose="020B0503020204020204" pitchFamily="34" charset="-122"/>
              <a:ea typeface="微软雅黑" panose="020B0503020204020204" pitchFamily="34" charset="-122"/>
            </a:endParaRPr>
          </a:p>
          <a:p>
            <a:pPr>
              <a:lnSpc>
                <a:spcPct val="200000"/>
              </a:lnSpc>
            </a:pPr>
            <a:r>
              <a:rPr lang="zh-CN" altLang="en-US" sz="1200" b="1" dirty="0">
                <a:latin typeface="微软雅黑" panose="020B0503020204020204" pitchFamily="34" charset="-122"/>
                <a:ea typeface="微软雅黑" panose="020B0503020204020204" pitchFamily="34" charset="-122"/>
              </a:rPr>
              <a:t>全球首个上市国家</a:t>
            </a:r>
            <a:r>
              <a:rPr lang="en-US" altLang="zh-CN" sz="1200" b="1" dirty="0">
                <a:latin typeface="微软雅黑" panose="020B0503020204020204" pitchFamily="34" charset="-122"/>
                <a:ea typeface="微软雅黑" panose="020B0503020204020204" pitchFamily="34" charset="-122"/>
              </a:rPr>
              <a:t>/</a:t>
            </a:r>
            <a:r>
              <a:rPr lang="zh-CN" altLang="en-US" sz="1200" b="1" dirty="0">
                <a:latin typeface="微软雅黑" panose="020B0503020204020204" pitchFamily="34" charset="-122"/>
                <a:ea typeface="微软雅黑" panose="020B0503020204020204" pitchFamily="34" charset="-122"/>
              </a:rPr>
              <a:t>地区及上市情况</a:t>
            </a:r>
            <a:r>
              <a:rPr lang="zh-CN" altLang="en-US" sz="1200" dirty="0">
                <a:latin typeface="微软雅黑" panose="020B0503020204020204" pitchFamily="34" charset="-122"/>
                <a:ea typeface="微软雅黑" panose="020B0503020204020204" pitchFamily="34" charset="-122"/>
              </a:rPr>
              <a:t>：</a:t>
            </a:r>
            <a:r>
              <a:rPr lang="en-US" altLang="zh-CN" sz="1200" u="sng" dirty="0">
                <a:latin typeface="微软雅黑" panose="020B0503020204020204" pitchFamily="34" charset="-122"/>
                <a:ea typeface="微软雅黑" panose="020B0503020204020204" pitchFamily="34" charset="-122"/>
              </a:rPr>
              <a:t>2020</a:t>
            </a:r>
            <a:r>
              <a:rPr lang="zh-CN" altLang="en-US" sz="1200" u="sng" dirty="0">
                <a:latin typeface="微软雅黑" panose="020B0503020204020204" pitchFamily="34" charset="-122"/>
                <a:ea typeface="微软雅黑" panose="020B0503020204020204" pitchFamily="34" charset="-122"/>
              </a:rPr>
              <a:t>年，中国</a:t>
            </a:r>
            <a:endParaRPr lang="en-US" altLang="zh-CN" sz="1200" u="sng" dirty="0">
              <a:latin typeface="微软雅黑" panose="020B0503020204020204" pitchFamily="34" charset="-122"/>
              <a:ea typeface="微软雅黑" panose="020B0503020204020204" pitchFamily="34" charset="-122"/>
            </a:endParaRPr>
          </a:p>
          <a:p>
            <a:pPr>
              <a:lnSpc>
                <a:spcPct val="200000"/>
              </a:lnSpc>
            </a:pPr>
            <a:r>
              <a:rPr lang="zh-CN" altLang="en-US" sz="1200" b="1" dirty="0">
                <a:latin typeface="微软雅黑" panose="020B0503020204020204" pitchFamily="34" charset="-122"/>
                <a:ea typeface="微软雅黑" panose="020B0503020204020204" pitchFamily="34" charset="-122"/>
              </a:rPr>
              <a:t>是否</a:t>
            </a:r>
            <a:r>
              <a:rPr lang="en-US" altLang="zh-CN" sz="1200" b="1" dirty="0">
                <a:latin typeface="微软雅黑" panose="020B0503020204020204" pitchFamily="34" charset="-122"/>
                <a:ea typeface="微软雅黑" panose="020B0503020204020204" pitchFamily="34" charset="-122"/>
              </a:rPr>
              <a:t>OTC</a:t>
            </a:r>
            <a:r>
              <a:rPr lang="zh-CN" altLang="en-US" sz="1200" b="1" dirty="0">
                <a:latin typeface="微软雅黑" panose="020B0503020204020204" pitchFamily="34" charset="-122"/>
                <a:ea typeface="微软雅黑" panose="020B0503020204020204" pitchFamily="34" charset="-122"/>
              </a:rPr>
              <a:t>药品：</a:t>
            </a:r>
            <a:r>
              <a:rPr lang="zh-CN" altLang="en-US" sz="1200" u="sng" dirty="0">
                <a:latin typeface="微软雅黑" panose="020B0503020204020204" pitchFamily="34" charset="-122"/>
                <a:ea typeface="微软雅黑" panose="020B0503020204020204" pitchFamily="34" charset="-122"/>
              </a:rPr>
              <a:t>否</a:t>
            </a:r>
            <a:endParaRPr lang="en-US" altLang="zh-CN" sz="1200" u="sng" dirty="0">
              <a:latin typeface="微软雅黑" panose="020B0503020204020204" pitchFamily="34" charset="-122"/>
              <a:ea typeface="微软雅黑" panose="020B0503020204020204" pitchFamily="34" charset="-122"/>
            </a:endParaRPr>
          </a:p>
          <a:p>
            <a:pPr>
              <a:lnSpc>
                <a:spcPct val="200000"/>
              </a:lnSpc>
            </a:pPr>
            <a:r>
              <a:rPr lang="zh-CN" altLang="en-US" sz="1200" b="1" dirty="0">
                <a:latin typeface="微软雅黑" panose="020B0503020204020204" pitchFamily="34" charset="-122"/>
                <a:ea typeface="微软雅黑" panose="020B0503020204020204" pitchFamily="34" charset="-122"/>
              </a:rPr>
              <a:t>参照药品建议：</a:t>
            </a:r>
            <a:r>
              <a:rPr lang="zh-CN" altLang="zh-CN" sz="1200" u="sng" dirty="0">
                <a:latin typeface="微软雅黑" panose="020B0503020204020204" pitchFamily="34" charset="-122"/>
                <a:ea typeface="微软雅黑" panose="020B0503020204020204" pitchFamily="34" charset="-122"/>
              </a:rPr>
              <a:t>安维汀</a:t>
            </a:r>
            <a:r>
              <a:rPr lang="en-US" altLang="zh-CN" sz="1200" u="sng" baseline="30000" dirty="0">
                <a:solidFill>
                  <a:schemeClr val="tx1"/>
                </a:solidFill>
                <a:latin typeface="微软雅黑" panose="020B0503020204020204" pitchFamily="34" charset="-122"/>
                <a:ea typeface="微软雅黑" panose="020B0503020204020204" pitchFamily="34" charset="-122"/>
              </a:rPr>
              <a:t>®</a:t>
            </a:r>
            <a:r>
              <a:rPr lang="en-US" altLang="zh-CN" sz="1200" u="sng" dirty="0">
                <a:latin typeface="微软雅黑" panose="020B0503020204020204" pitchFamily="34" charset="-122"/>
                <a:ea typeface="微软雅黑" panose="020B0503020204020204" pitchFamily="34" charset="-122"/>
              </a:rPr>
              <a:t>(</a:t>
            </a:r>
            <a:r>
              <a:rPr lang="zh-CN" altLang="en-US" sz="1200" u="sng" dirty="0">
                <a:latin typeface="微软雅黑" panose="020B0503020204020204" pitchFamily="34" charset="-122"/>
                <a:ea typeface="微软雅黑" panose="020B0503020204020204" pitchFamily="34" charset="-122"/>
              </a:rPr>
              <a:t>原研</a:t>
            </a:r>
            <a:r>
              <a:rPr lang="zh-CN" altLang="zh-CN" sz="1200" u="sng" dirty="0">
                <a:latin typeface="微软雅黑" panose="020B0503020204020204" pitchFamily="34" charset="-122"/>
                <a:ea typeface="微软雅黑" panose="020B0503020204020204" pitchFamily="34" charset="-122"/>
              </a:rPr>
              <a:t>贝伐珠单抗注射液</a:t>
            </a:r>
            <a:r>
              <a:rPr lang="en-US" altLang="zh-CN" sz="1200" u="sng" dirty="0">
                <a:latin typeface="微软雅黑" panose="020B0503020204020204" pitchFamily="34" charset="-122"/>
                <a:ea typeface="微软雅黑" panose="020B0503020204020204" pitchFamily="34" charset="-122"/>
              </a:rPr>
              <a:t>)</a:t>
            </a:r>
            <a:endParaRPr lang="zh-CN" altLang="en-US" sz="1200" u="sng" dirty="0">
              <a:latin typeface="微软雅黑" panose="020B0503020204020204" pitchFamily="34" charset="-122"/>
              <a:ea typeface="微软雅黑" panose="020B0503020204020204" pitchFamily="34" charset="-122"/>
            </a:endParaRPr>
          </a:p>
        </p:txBody>
      </p:sp>
      <p:sp>
        <p:nvSpPr>
          <p:cNvPr id="10" name="文本框 9">
            <a:extLst>
              <a:ext uri="{FF2B5EF4-FFF2-40B4-BE49-F238E27FC236}">
                <a16:creationId xmlns:a16="http://schemas.microsoft.com/office/drawing/2014/main" id="{589E9E31-1B84-9C46-8408-D2EA8E355B7B}"/>
              </a:ext>
            </a:extLst>
          </p:cNvPr>
          <p:cNvSpPr txBox="1"/>
          <p:nvPr/>
        </p:nvSpPr>
        <p:spPr>
          <a:xfrm>
            <a:off x="5735617" y="4808837"/>
            <a:ext cx="3385308" cy="261610"/>
          </a:xfrm>
          <a:prstGeom prst="rect">
            <a:avLst/>
          </a:prstGeom>
          <a:noFill/>
        </p:spPr>
        <p:txBody>
          <a:bodyPr wrap="square" rtlCol="0">
            <a:spAutoFit/>
          </a:bodyPr>
          <a:lstStyle>
            <a:defPPr>
              <a:defRPr lang="zh-CN"/>
            </a:defPPr>
            <a:lvl1pPr algn="ctr">
              <a:defRPr sz="1000" b="1">
                <a:solidFill>
                  <a:srgbClr val="0070C0"/>
                </a:solidFill>
                <a:latin typeface="微软雅黑" panose="020B0503020204020204" pitchFamily="34" charset="-122"/>
                <a:ea typeface="微软雅黑" panose="020B0503020204020204" pitchFamily="34" charset="-122"/>
              </a:defRPr>
            </a:lvl1pPr>
          </a:lstStyle>
          <a:p>
            <a:r>
              <a:rPr lang="zh-CN" altLang="en-US" dirty="0"/>
              <a:t>信达生物制药（苏州）有限公司 </a:t>
            </a:r>
            <a:r>
              <a:rPr lang="en-US" altLang="zh-CN" dirty="0"/>
              <a:t>| </a:t>
            </a:r>
            <a:r>
              <a:rPr lang="zh-CN" altLang="en-US" dirty="0"/>
              <a:t>贝伐珠单抗</a:t>
            </a:r>
          </a:p>
        </p:txBody>
      </p:sp>
    </p:spTree>
    <p:extLst>
      <p:ext uri="{BB962C8B-B14F-4D97-AF65-F5344CB8AC3E}">
        <p14:creationId xmlns:p14="http://schemas.microsoft.com/office/powerpoint/2010/main" val="2920103808"/>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88032" y="411510"/>
            <a:ext cx="1187624" cy="707886"/>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01</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69" name="Rectangle 54">
            <a:extLst>
              <a:ext uri="{FF2B5EF4-FFF2-40B4-BE49-F238E27FC236}">
                <a16:creationId xmlns:a16="http://schemas.microsoft.com/office/drawing/2014/main" id="{CC586452-7D99-C1FA-3E78-84AB4B3DCB43}"/>
              </a:ext>
            </a:extLst>
          </p:cNvPr>
          <p:cNvSpPr/>
          <p:nvPr/>
        </p:nvSpPr>
        <p:spPr>
          <a:xfrm>
            <a:off x="3347851" y="2285678"/>
            <a:ext cx="64" cy="427040"/>
          </a:xfrm>
          <a:prstGeom prst="rect">
            <a:avLst/>
          </a:prstGeom>
        </p:spPr>
        <p:txBody>
          <a:bodyPr wrap="none" lIns="0" tIns="0" rIns="0" bIns="0">
            <a:spAutoFit/>
          </a:bodyPr>
          <a:lstStyle/>
          <a:p>
            <a:endParaRPr lang="en-US" sz="2775" dirty="0">
              <a:solidFill>
                <a:schemeClr val="tx2">
                  <a:lumMod val="75000"/>
                </a:schemeClr>
              </a:solidFill>
              <a:latin typeface="微软雅黑" panose="020B0503020204020204" pitchFamily="34" charset="-122"/>
              <a:ea typeface="微软雅黑" panose="020B0503020204020204" pitchFamily="34" charset="-122"/>
            </a:endParaRPr>
          </a:p>
        </p:txBody>
      </p:sp>
      <p:sp>
        <p:nvSpPr>
          <p:cNvPr id="41" name="文本框 40">
            <a:extLst>
              <a:ext uri="{FF2B5EF4-FFF2-40B4-BE49-F238E27FC236}">
                <a16:creationId xmlns:a16="http://schemas.microsoft.com/office/drawing/2014/main" id="{F2D4FCD3-C7EE-364A-E006-11E47ADA7834}"/>
              </a:ext>
            </a:extLst>
          </p:cNvPr>
          <p:cNvSpPr txBox="1"/>
          <p:nvPr/>
        </p:nvSpPr>
        <p:spPr>
          <a:xfrm>
            <a:off x="1997351" y="411510"/>
            <a:ext cx="1854569" cy="400110"/>
          </a:xfrm>
          <a:prstGeom prst="rect">
            <a:avLst/>
          </a:prstGeom>
          <a:noFill/>
        </p:spPr>
        <p:txBody>
          <a:bodyPr wrap="square">
            <a:spAutoFit/>
          </a:bodyPr>
          <a:lstStyle/>
          <a:p>
            <a:pPr algn="ctr"/>
            <a:r>
              <a:rPr lang="zh-CN" altLang="en-US" sz="2000" b="1" dirty="0">
                <a:solidFill>
                  <a:schemeClr val="accent1">
                    <a:lumMod val="50000"/>
                  </a:schemeClr>
                </a:solidFill>
                <a:latin typeface="微软雅黑" panose="020B0503020204020204" pitchFamily="34" charset="-122"/>
                <a:ea typeface="微软雅黑" panose="020B0503020204020204" pitchFamily="34" charset="-122"/>
              </a:rPr>
              <a:t>药品基本信息</a:t>
            </a:r>
          </a:p>
        </p:txBody>
      </p:sp>
      <p:sp>
        <p:nvSpPr>
          <p:cNvPr id="42" name="矩形 41">
            <a:extLst>
              <a:ext uri="{FF2B5EF4-FFF2-40B4-BE49-F238E27FC236}">
                <a16:creationId xmlns:a16="http://schemas.microsoft.com/office/drawing/2014/main" id="{C9D6ED94-CFD7-A6DE-470B-5E616C2A2C42}"/>
              </a:ext>
            </a:extLst>
          </p:cNvPr>
          <p:cNvSpPr/>
          <p:nvPr/>
        </p:nvSpPr>
        <p:spPr>
          <a:xfrm>
            <a:off x="0" y="267494"/>
            <a:ext cx="1763687" cy="7920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3" name="文本框 42">
            <a:extLst>
              <a:ext uri="{FF2B5EF4-FFF2-40B4-BE49-F238E27FC236}">
                <a16:creationId xmlns:a16="http://schemas.microsoft.com/office/drawing/2014/main" id="{42119E30-A348-58C5-CE21-15496DF7E946}"/>
              </a:ext>
            </a:extLst>
          </p:cNvPr>
          <p:cNvSpPr txBox="1"/>
          <p:nvPr/>
        </p:nvSpPr>
        <p:spPr>
          <a:xfrm>
            <a:off x="432048" y="309594"/>
            <a:ext cx="1187624" cy="707886"/>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01</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cxnSp>
        <p:nvCxnSpPr>
          <p:cNvPr id="44" name="Straight Connector 85">
            <a:extLst>
              <a:ext uri="{FF2B5EF4-FFF2-40B4-BE49-F238E27FC236}">
                <a16:creationId xmlns:a16="http://schemas.microsoft.com/office/drawing/2014/main" id="{861F7BC1-5B3E-6DDC-3561-90D96314A129}"/>
              </a:ext>
            </a:extLst>
          </p:cNvPr>
          <p:cNvCxnSpPr>
            <a:cxnSpLocks/>
          </p:cNvCxnSpPr>
          <p:nvPr/>
        </p:nvCxnSpPr>
        <p:spPr>
          <a:xfrm>
            <a:off x="2160240" y="915566"/>
            <a:ext cx="1512168"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grpSp>
        <p:nvGrpSpPr>
          <p:cNvPr id="11" name="Group 64">
            <a:extLst>
              <a:ext uri="{FF2B5EF4-FFF2-40B4-BE49-F238E27FC236}">
                <a16:creationId xmlns:a16="http://schemas.microsoft.com/office/drawing/2014/main" id="{D948A8FC-AC93-CBDC-9DF2-FD5BC750CF8C}"/>
              </a:ext>
            </a:extLst>
          </p:cNvPr>
          <p:cNvGrpSpPr/>
          <p:nvPr/>
        </p:nvGrpSpPr>
        <p:grpSpPr>
          <a:xfrm>
            <a:off x="-108520" y="1143724"/>
            <a:ext cx="9114386" cy="2260148"/>
            <a:chOff x="4033795" y="1856325"/>
            <a:chExt cx="4344706" cy="2260146"/>
          </a:xfrm>
        </p:grpSpPr>
        <p:grpSp>
          <p:nvGrpSpPr>
            <p:cNvPr id="12" name="Group 29">
              <a:extLst>
                <a:ext uri="{FF2B5EF4-FFF2-40B4-BE49-F238E27FC236}">
                  <a16:creationId xmlns:a16="http://schemas.microsoft.com/office/drawing/2014/main" id="{2833AD9A-6441-86E5-B7B4-B3A08476821C}"/>
                </a:ext>
              </a:extLst>
            </p:cNvPr>
            <p:cNvGrpSpPr/>
            <p:nvPr/>
          </p:nvGrpSpPr>
          <p:grpSpPr>
            <a:xfrm>
              <a:off x="4379852" y="1856325"/>
              <a:ext cx="3998649" cy="2260146"/>
              <a:chOff x="788310" y="1722869"/>
              <a:chExt cx="2205565" cy="2260146"/>
            </a:xfrm>
          </p:grpSpPr>
          <p:sp>
            <p:nvSpPr>
              <p:cNvPr id="14" name="Text Placeholder 3">
                <a:extLst>
                  <a:ext uri="{FF2B5EF4-FFF2-40B4-BE49-F238E27FC236}">
                    <a16:creationId xmlns:a16="http://schemas.microsoft.com/office/drawing/2014/main" id="{37F07E93-5BD4-CC30-89DA-DE3EEE8120D3}"/>
                  </a:ext>
                </a:extLst>
              </p:cNvPr>
              <p:cNvSpPr txBox="1">
                <a:spLocks/>
              </p:cNvSpPr>
              <p:nvPr/>
            </p:nvSpPr>
            <p:spPr>
              <a:xfrm>
                <a:off x="788310" y="1722869"/>
                <a:ext cx="121385"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zh-CN" altLang="en-US" sz="1200" b="1" dirty="0">
                    <a:solidFill>
                      <a:schemeClr val="tx1"/>
                    </a:solidFill>
                    <a:latin typeface="微软雅黑" panose="020B0503020204020204" pitchFamily="34" charset="-122"/>
                    <a:ea typeface="微软雅黑" panose="020B0503020204020204" pitchFamily="34" charset="-122"/>
                  </a:rPr>
                  <a:t>适应症</a:t>
                </a:r>
                <a:endParaRPr lang="en-US" sz="1200" b="1" dirty="0">
                  <a:solidFill>
                    <a:schemeClr val="tx1"/>
                  </a:solidFill>
                  <a:latin typeface="微软雅黑" panose="020B0503020204020204" pitchFamily="34" charset="-122"/>
                  <a:ea typeface="微软雅黑" panose="020B0503020204020204" pitchFamily="34" charset="-122"/>
                </a:endParaRPr>
              </a:p>
            </p:txBody>
          </p:sp>
          <p:sp>
            <p:nvSpPr>
              <p:cNvPr id="15" name="Text Placeholder 3">
                <a:extLst>
                  <a:ext uri="{FF2B5EF4-FFF2-40B4-BE49-F238E27FC236}">
                    <a16:creationId xmlns:a16="http://schemas.microsoft.com/office/drawing/2014/main" id="{DE8B772B-452D-0394-9D37-B7FF713878AE}"/>
                  </a:ext>
                </a:extLst>
              </p:cNvPr>
              <p:cNvSpPr txBox="1">
                <a:spLocks/>
              </p:cNvSpPr>
              <p:nvPr/>
            </p:nvSpPr>
            <p:spPr>
              <a:xfrm>
                <a:off x="788310" y="1905525"/>
                <a:ext cx="2205565" cy="2077490"/>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defRPr/>
                </a:pPr>
                <a:r>
                  <a:rPr lang="en-US" altLang="zh-CN" sz="900" dirty="0">
                    <a:solidFill>
                      <a:schemeClr val="tx1"/>
                    </a:solidFill>
                    <a:latin typeface="微软雅黑" panose="020B0503020204020204" pitchFamily="34" charset="-122"/>
                    <a:ea typeface="微软雅黑" panose="020B0503020204020204" pitchFamily="34" charset="-122"/>
                  </a:rPr>
                  <a:t>1</a:t>
                </a:r>
                <a:r>
                  <a:rPr lang="zh-CN" altLang="en-US" sz="900" dirty="0">
                    <a:solidFill>
                      <a:schemeClr val="tx1"/>
                    </a:solidFill>
                    <a:latin typeface="微软雅黑" panose="020B0503020204020204" pitchFamily="34" charset="-122"/>
                    <a:ea typeface="微软雅黑" panose="020B0503020204020204" pitchFamily="34" charset="-122"/>
                  </a:rPr>
                  <a:t>、转移性结直肠癌</a:t>
                </a:r>
                <a:endParaRPr lang="en-US" altLang="zh-CN" sz="900" dirty="0">
                  <a:solidFill>
                    <a:schemeClr val="tx1"/>
                  </a:solidFill>
                  <a:latin typeface="微软雅黑" panose="020B0503020204020204" pitchFamily="34" charset="-122"/>
                  <a:ea typeface="微软雅黑" panose="020B0503020204020204" pitchFamily="34" charset="-122"/>
                </a:endParaRPr>
              </a:p>
              <a:p>
                <a:pPr algn="l" defTabSz="914309">
                  <a:defRPr/>
                </a:pPr>
                <a:r>
                  <a:rPr lang="zh-CN" altLang="en-US" sz="900" dirty="0">
                    <a:solidFill>
                      <a:schemeClr val="tx1"/>
                    </a:solidFill>
                    <a:latin typeface="微软雅黑" panose="020B0503020204020204" pitchFamily="34" charset="-122"/>
                    <a:ea typeface="微软雅黑" panose="020B0503020204020204" pitchFamily="34" charset="-122"/>
                  </a:rPr>
                  <a:t>贝伐珠单抗联合以氟嘧啶为基础的化疗适用于转移性结直肠癌患者的治疗。</a:t>
                </a:r>
              </a:p>
              <a:p>
                <a:pPr algn="l" defTabSz="914309">
                  <a:defRPr/>
                </a:pPr>
                <a:r>
                  <a:rPr lang="en-US" altLang="zh-CN" sz="900" dirty="0">
                    <a:solidFill>
                      <a:schemeClr val="tx1"/>
                    </a:solidFill>
                    <a:latin typeface="微软雅黑" panose="020B0503020204020204" pitchFamily="34" charset="-122"/>
                    <a:ea typeface="微软雅黑" panose="020B0503020204020204" pitchFamily="34" charset="-122"/>
                  </a:rPr>
                  <a:t>2</a:t>
                </a:r>
                <a:r>
                  <a:rPr lang="zh-CN" altLang="en-US" sz="900" dirty="0">
                    <a:solidFill>
                      <a:schemeClr val="tx1"/>
                    </a:solidFill>
                    <a:latin typeface="微软雅黑" panose="020B0503020204020204" pitchFamily="34" charset="-122"/>
                    <a:ea typeface="微软雅黑" panose="020B0503020204020204" pitchFamily="34" charset="-122"/>
                  </a:rPr>
                  <a:t>、晚期、转移性或复发性非小细胞肺癌</a:t>
                </a:r>
                <a:endParaRPr lang="en-US" altLang="zh-CN" sz="900" dirty="0">
                  <a:solidFill>
                    <a:schemeClr val="tx1"/>
                  </a:solidFill>
                  <a:latin typeface="微软雅黑" panose="020B0503020204020204" pitchFamily="34" charset="-122"/>
                  <a:ea typeface="微软雅黑" panose="020B0503020204020204" pitchFamily="34" charset="-122"/>
                </a:endParaRPr>
              </a:p>
              <a:p>
                <a:pPr algn="l" defTabSz="914309">
                  <a:defRPr/>
                </a:pPr>
                <a:r>
                  <a:rPr lang="zh-CN" altLang="en-US" sz="900" dirty="0">
                    <a:solidFill>
                      <a:schemeClr val="tx1"/>
                    </a:solidFill>
                    <a:latin typeface="微软雅黑" panose="020B0503020204020204" pitchFamily="34" charset="-122"/>
                    <a:ea typeface="微软雅黑" panose="020B0503020204020204" pitchFamily="34" charset="-122"/>
                  </a:rPr>
                  <a:t>贝伐珠单抗联合以铂类为基础的化疗用于不可切除的晚期、转移性或复发性非鳞状细胞非小细胞肺癌患者的一线治疗。</a:t>
                </a:r>
              </a:p>
              <a:p>
                <a:pPr algn="l" defTabSz="914309">
                  <a:defRPr/>
                </a:pPr>
                <a:r>
                  <a:rPr lang="en-US" altLang="zh-CN" sz="900" dirty="0">
                    <a:solidFill>
                      <a:schemeClr val="tx1"/>
                    </a:solidFill>
                    <a:latin typeface="微软雅黑" panose="020B0503020204020204" pitchFamily="34" charset="-122"/>
                    <a:ea typeface="微软雅黑" panose="020B0503020204020204" pitchFamily="34" charset="-122"/>
                  </a:rPr>
                  <a:t>3</a:t>
                </a:r>
                <a:r>
                  <a:rPr lang="zh-CN" altLang="en-US" sz="900" dirty="0">
                    <a:solidFill>
                      <a:schemeClr val="tx1"/>
                    </a:solidFill>
                    <a:latin typeface="微软雅黑" panose="020B0503020204020204" pitchFamily="34" charset="-122"/>
                    <a:ea typeface="微软雅黑" panose="020B0503020204020204" pitchFamily="34" charset="-122"/>
                  </a:rPr>
                  <a:t>、复发性胶质母细胞瘤</a:t>
                </a:r>
                <a:endParaRPr lang="en-US" altLang="zh-CN" sz="900" dirty="0">
                  <a:solidFill>
                    <a:schemeClr val="tx1"/>
                  </a:solidFill>
                  <a:latin typeface="微软雅黑" panose="020B0503020204020204" pitchFamily="34" charset="-122"/>
                  <a:ea typeface="微软雅黑" panose="020B0503020204020204" pitchFamily="34" charset="-122"/>
                </a:endParaRPr>
              </a:p>
              <a:p>
                <a:pPr algn="l" defTabSz="914309">
                  <a:defRPr/>
                </a:pPr>
                <a:r>
                  <a:rPr lang="zh-CN" altLang="en-US" sz="900" dirty="0">
                    <a:solidFill>
                      <a:schemeClr val="tx1"/>
                    </a:solidFill>
                    <a:latin typeface="微软雅黑" panose="020B0503020204020204" pitchFamily="34" charset="-122"/>
                    <a:ea typeface="微软雅黑" panose="020B0503020204020204" pitchFamily="34" charset="-122"/>
                  </a:rPr>
                  <a:t>贝伐珠单抗用于成人复发性胶质母细胞瘤患者的治疗。</a:t>
                </a:r>
              </a:p>
              <a:p>
                <a:pPr algn="l" defTabSz="914309">
                  <a:defRPr/>
                </a:pPr>
                <a:r>
                  <a:rPr lang="en-US" altLang="zh-CN" sz="900" dirty="0">
                    <a:solidFill>
                      <a:schemeClr val="tx1"/>
                    </a:solidFill>
                    <a:latin typeface="微软雅黑" panose="020B0503020204020204" pitchFamily="34" charset="-122"/>
                    <a:ea typeface="微软雅黑" panose="020B0503020204020204" pitchFamily="34" charset="-122"/>
                  </a:rPr>
                  <a:t>4</a:t>
                </a:r>
                <a:r>
                  <a:rPr lang="zh-CN" altLang="en-US" sz="900" dirty="0">
                    <a:solidFill>
                      <a:schemeClr val="tx1"/>
                    </a:solidFill>
                    <a:latin typeface="微软雅黑" panose="020B0503020204020204" pitchFamily="34" charset="-122"/>
                    <a:ea typeface="微软雅黑" panose="020B0503020204020204" pitchFamily="34" charset="-122"/>
                  </a:rPr>
                  <a:t>、肝细胞癌</a:t>
                </a:r>
                <a:endParaRPr lang="en-US" altLang="zh-CN" sz="900" dirty="0">
                  <a:solidFill>
                    <a:schemeClr val="tx1"/>
                  </a:solidFill>
                  <a:latin typeface="微软雅黑" panose="020B0503020204020204" pitchFamily="34" charset="-122"/>
                  <a:ea typeface="微软雅黑" panose="020B0503020204020204" pitchFamily="34" charset="-122"/>
                </a:endParaRPr>
              </a:p>
              <a:p>
                <a:pPr algn="l" defTabSz="914309">
                  <a:defRPr/>
                </a:pPr>
                <a:r>
                  <a:rPr lang="zh-CN" altLang="en-US" sz="900" dirty="0">
                    <a:solidFill>
                      <a:schemeClr val="tx1"/>
                    </a:solidFill>
                    <a:latin typeface="微软雅黑" panose="020B0503020204020204" pitchFamily="34" charset="-122"/>
                    <a:ea typeface="微软雅黑" panose="020B0503020204020204" pitchFamily="34" charset="-122"/>
                  </a:rPr>
                  <a:t>贝伐珠单抗联合阿替利珠单抗治疗既往未接受过全身系统性治疗的不可切除肝细胞癌的患者。</a:t>
                </a:r>
              </a:p>
              <a:p>
                <a:pPr algn="l" defTabSz="914309">
                  <a:defRPr/>
                </a:pPr>
                <a:r>
                  <a:rPr lang="en-US" altLang="zh-CN" sz="900" b="1" dirty="0">
                    <a:solidFill>
                      <a:schemeClr val="tx1"/>
                    </a:solidFill>
                    <a:latin typeface="微软雅黑" panose="020B0503020204020204" pitchFamily="34" charset="-122"/>
                    <a:ea typeface="微软雅黑" panose="020B0503020204020204" pitchFamily="34" charset="-122"/>
                  </a:rPr>
                  <a:t>5</a:t>
                </a:r>
                <a:r>
                  <a:rPr lang="zh-CN" altLang="en-US" sz="900" b="1" dirty="0">
                    <a:solidFill>
                      <a:schemeClr val="tx1"/>
                    </a:solidFill>
                    <a:latin typeface="微软雅黑" panose="020B0503020204020204" pitchFamily="34" charset="-122"/>
                    <a:ea typeface="微软雅黑" panose="020B0503020204020204" pitchFamily="34" charset="-122"/>
                  </a:rPr>
                  <a:t>、上皮性卵巢癌、输卵管癌或原发性腹膜癌 </a:t>
                </a:r>
                <a:r>
                  <a:rPr lang="en-US" altLang="zh-CN" sz="900" b="1" dirty="0">
                    <a:solidFill>
                      <a:srgbClr val="C00000"/>
                    </a:solidFill>
                    <a:latin typeface="微软雅黑" panose="020B0503020204020204" pitchFamily="34" charset="-122"/>
                    <a:ea typeface="微软雅黑" panose="020B0503020204020204" pitchFamily="34" charset="-122"/>
                  </a:rPr>
                  <a:t>(</a:t>
                </a:r>
                <a:r>
                  <a:rPr lang="zh-CN" altLang="en-US" sz="900" b="1" dirty="0">
                    <a:solidFill>
                      <a:srgbClr val="C00000"/>
                    </a:solidFill>
                    <a:latin typeface="微软雅黑" panose="020B0503020204020204" pitchFamily="34" charset="-122"/>
                    <a:ea typeface="微软雅黑" panose="020B0503020204020204" pitchFamily="34" charset="-122"/>
                  </a:rPr>
                  <a:t>本次申请新增</a:t>
                </a:r>
                <a:r>
                  <a:rPr lang="en-US" altLang="zh-CN" sz="900" b="1" dirty="0">
                    <a:solidFill>
                      <a:srgbClr val="C00000"/>
                    </a:solidFill>
                    <a:latin typeface="微软雅黑" panose="020B0503020204020204" pitchFamily="34" charset="-122"/>
                    <a:ea typeface="微软雅黑" panose="020B0503020204020204" pitchFamily="34" charset="-122"/>
                  </a:rPr>
                  <a:t>)</a:t>
                </a:r>
              </a:p>
              <a:p>
                <a:pPr algn="l" defTabSz="914309">
                  <a:defRPr/>
                </a:pPr>
                <a:r>
                  <a:rPr lang="zh-CN" altLang="en-US" sz="900" u="sng" dirty="0">
                    <a:solidFill>
                      <a:schemeClr val="tx1"/>
                    </a:solidFill>
                    <a:latin typeface="微软雅黑" panose="020B0503020204020204" pitchFamily="34" charset="-122"/>
                    <a:ea typeface="微软雅黑" panose="020B0503020204020204" pitchFamily="34" charset="-122"/>
                  </a:rPr>
                  <a:t>贝伐珠单抗联合卡铂和紫杉醇用于初次手术切除后的</a:t>
                </a:r>
                <a:r>
                  <a:rPr lang="en-US" altLang="zh-CN" sz="900" u="sng" dirty="0">
                    <a:solidFill>
                      <a:schemeClr val="tx1"/>
                    </a:solidFill>
                    <a:latin typeface="微软雅黑" panose="020B0503020204020204" pitchFamily="34" charset="-122"/>
                    <a:ea typeface="微软雅黑" panose="020B0503020204020204" pitchFamily="34" charset="-122"/>
                  </a:rPr>
                  <a:t>Ⅲ</a:t>
                </a:r>
                <a:r>
                  <a:rPr lang="zh-CN" altLang="en-US" sz="900" u="sng" dirty="0">
                    <a:solidFill>
                      <a:schemeClr val="tx1"/>
                    </a:solidFill>
                    <a:latin typeface="微软雅黑" panose="020B0503020204020204" pitchFamily="34" charset="-122"/>
                    <a:ea typeface="微软雅黑" panose="020B0503020204020204" pitchFamily="34" charset="-122"/>
                  </a:rPr>
                  <a:t>期或</a:t>
                </a:r>
                <a:r>
                  <a:rPr lang="en-US" altLang="zh-CN" sz="900" u="sng" dirty="0">
                    <a:solidFill>
                      <a:schemeClr val="tx1"/>
                    </a:solidFill>
                    <a:latin typeface="微软雅黑" panose="020B0503020204020204" pitchFamily="34" charset="-122"/>
                    <a:ea typeface="微软雅黑" panose="020B0503020204020204" pitchFamily="34" charset="-122"/>
                  </a:rPr>
                  <a:t>Ⅳ</a:t>
                </a:r>
                <a:r>
                  <a:rPr lang="zh-CN" altLang="en-US" sz="900" u="sng" dirty="0">
                    <a:solidFill>
                      <a:schemeClr val="tx1"/>
                    </a:solidFill>
                    <a:latin typeface="微软雅黑" panose="020B0503020204020204" pitchFamily="34" charset="-122"/>
                    <a:ea typeface="微软雅黑" panose="020B0503020204020204" pitchFamily="34" charset="-122"/>
                  </a:rPr>
                  <a:t>期上皮性卵巢癌、输卵管癌或原发性腹膜癌患者的一线治疗。</a:t>
                </a:r>
              </a:p>
              <a:p>
                <a:pPr algn="l" defTabSz="914309">
                  <a:defRPr/>
                </a:pPr>
                <a:r>
                  <a:rPr lang="en-US" altLang="zh-CN" sz="900" b="1" dirty="0">
                    <a:solidFill>
                      <a:schemeClr val="tx1"/>
                    </a:solidFill>
                    <a:latin typeface="微软雅黑" panose="020B0503020204020204" pitchFamily="34" charset="-122"/>
                    <a:ea typeface="微软雅黑" panose="020B0503020204020204" pitchFamily="34" charset="-122"/>
                  </a:rPr>
                  <a:t>6</a:t>
                </a:r>
                <a:r>
                  <a:rPr lang="zh-CN" altLang="en-US" sz="900" b="1" dirty="0">
                    <a:solidFill>
                      <a:schemeClr val="tx1"/>
                    </a:solidFill>
                    <a:latin typeface="微软雅黑" panose="020B0503020204020204" pitchFamily="34" charset="-122"/>
                    <a:ea typeface="微软雅黑" panose="020B0503020204020204" pitchFamily="34" charset="-122"/>
                  </a:rPr>
                  <a:t>、宫颈癌 </a:t>
                </a:r>
                <a:r>
                  <a:rPr lang="en-US" altLang="zh-CN" sz="900" b="1" dirty="0">
                    <a:solidFill>
                      <a:srgbClr val="C00000"/>
                    </a:solidFill>
                    <a:latin typeface="微软雅黑" panose="020B0503020204020204" pitchFamily="34" charset="-122"/>
                    <a:ea typeface="微软雅黑" panose="020B0503020204020204" pitchFamily="34" charset="-122"/>
                  </a:rPr>
                  <a:t>(</a:t>
                </a:r>
                <a:r>
                  <a:rPr lang="zh-CN" altLang="en-US" sz="900" b="1" dirty="0">
                    <a:solidFill>
                      <a:srgbClr val="C00000"/>
                    </a:solidFill>
                    <a:latin typeface="微软雅黑" panose="020B0503020204020204" pitchFamily="34" charset="-122"/>
                    <a:ea typeface="微软雅黑" panose="020B0503020204020204" pitchFamily="34" charset="-122"/>
                  </a:rPr>
                  <a:t>本次申请新增</a:t>
                </a:r>
                <a:r>
                  <a:rPr lang="en-US" altLang="zh-CN" sz="900" b="1" dirty="0">
                    <a:solidFill>
                      <a:srgbClr val="C00000"/>
                    </a:solidFill>
                    <a:latin typeface="微软雅黑" panose="020B0503020204020204" pitchFamily="34" charset="-122"/>
                    <a:ea typeface="微软雅黑" panose="020B0503020204020204" pitchFamily="34" charset="-122"/>
                  </a:rPr>
                  <a:t>)</a:t>
                </a:r>
                <a:endParaRPr lang="en-US" altLang="zh-CN" sz="900" b="1" u="sng" dirty="0">
                  <a:solidFill>
                    <a:srgbClr val="C00000"/>
                  </a:solidFill>
                  <a:latin typeface="微软雅黑" panose="020B0503020204020204" pitchFamily="34" charset="-122"/>
                  <a:ea typeface="微软雅黑" panose="020B0503020204020204" pitchFamily="34" charset="-122"/>
                </a:endParaRPr>
              </a:p>
              <a:p>
                <a:pPr algn="l" defTabSz="914309">
                  <a:defRPr/>
                </a:pPr>
                <a:r>
                  <a:rPr lang="zh-CN" altLang="en-US" sz="900" u="sng" dirty="0">
                    <a:solidFill>
                      <a:schemeClr val="tx1"/>
                    </a:solidFill>
                    <a:latin typeface="微软雅黑" panose="020B0503020204020204" pitchFamily="34" charset="-122"/>
                    <a:ea typeface="微软雅黑" panose="020B0503020204020204" pitchFamily="34" charset="-122"/>
                  </a:rPr>
                  <a:t>贝伐珠单抗联合紫杉醇和顺铂或紫杉醇和托泊替康用于持续性、复发性或转移性宫颈癌患者的治疗。</a:t>
                </a:r>
                <a:endParaRPr lang="en-US" altLang="zh-CN" sz="900" u="sng" dirty="0">
                  <a:solidFill>
                    <a:schemeClr val="tx1"/>
                  </a:solidFill>
                  <a:latin typeface="微软雅黑" panose="020B0503020204020204" pitchFamily="34" charset="-122"/>
                  <a:ea typeface="微软雅黑" panose="020B0503020204020204" pitchFamily="34" charset="-122"/>
                </a:endParaRPr>
              </a:p>
              <a:p>
                <a:pPr algn="l" defTabSz="914309">
                  <a:defRPr/>
                </a:pPr>
                <a:r>
                  <a:rPr lang="zh-CN" altLang="en-US" sz="900" u="sng" dirty="0">
                    <a:solidFill>
                      <a:schemeClr val="tx1"/>
                    </a:solidFill>
                    <a:latin typeface="微软雅黑" panose="020B0503020204020204" pitchFamily="34" charset="-122"/>
                    <a:ea typeface="微软雅黑" panose="020B0503020204020204" pitchFamily="34" charset="-122"/>
                  </a:rPr>
                  <a:t> </a:t>
                </a:r>
                <a:r>
                  <a:rPr lang="zh-CN" altLang="en-US" sz="900" b="1" u="sng" dirty="0">
                    <a:solidFill>
                      <a:schemeClr val="tx1"/>
                    </a:solidFill>
                    <a:latin typeface="微软雅黑" panose="020B0503020204020204" pitchFamily="34" charset="-122"/>
                    <a:ea typeface="微软雅黑" panose="020B0503020204020204" pitchFamily="34" charset="-122"/>
                  </a:rPr>
                  <a:t>作为新药适应症。</a:t>
                </a:r>
                <a:endParaRPr lang="en-US" altLang="zh-CN" sz="900" b="1" u="sng" dirty="0">
                  <a:solidFill>
                    <a:schemeClr val="tx1"/>
                  </a:solidFill>
                  <a:latin typeface="微软雅黑" panose="020B0503020204020204" pitchFamily="34" charset="-122"/>
                  <a:ea typeface="微软雅黑" panose="020B0503020204020204" pitchFamily="34" charset="-122"/>
                </a:endParaRPr>
              </a:p>
              <a:p>
                <a:pPr algn="l" defTabSz="914309">
                  <a:defRPr/>
                </a:pPr>
                <a:r>
                  <a:rPr lang="en-US" altLang="zh-CN" sz="900" b="1" dirty="0">
                    <a:solidFill>
                      <a:schemeClr val="tx1"/>
                    </a:solidFill>
                    <a:latin typeface="微软雅黑" panose="020B0503020204020204" pitchFamily="34" charset="-122"/>
                    <a:ea typeface="微软雅黑" panose="020B0503020204020204" pitchFamily="34" charset="-122"/>
                  </a:rPr>
                  <a:t>7</a:t>
                </a:r>
                <a:r>
                  <a:rPr lang="zh-CN" altLang="en-US" sz="900" b="1" dirty="0">
                    <a:solidFill>
                      <a:schemeClr val="tx1"/>
                    </a:solidFill>
                    <a:latin typeface="微软雅黑" panose="020B0503020204020204" pitchFamily="34" charset="-122"/>
                    <a:ea typeface="微软雅黑" panose="020B0503020204020204" pitchFamily="34" charset="-122"/>
                  </a:rPr>
                  <a:t>、不可切除或转移性肝细胞癌 </a:t>
                </a:r>
                <a:r>
                  <a:rPr lang="en-US" altLang="zh-CN" sz="900" b="1" dirty="0">
                    <a:solidFill>
                      <a:srgbClr val="C00000"/>
                    </a:solidFill>
                    <a:latin typeface="微软雅黑" panose="020B0503020204020204" pitchFamily="34" charset="-122"/>
                    <a:ea typeface="微软雅黑" panose="020B0503020204020204" pitchFamily="34" charset="-122"/>
                  </a:rPr>
                  <a:t>(</a:t>
                </a:r>
                <a:r>
                  <a:rPr lang="zh-CN" altLang="en-US" sz="900" b="1" dirty="0">
                    <a:solidFill>
                      <a:srgbClr val="C00000"/>
                    </a:solidFill>
                    <a:latin typeface="微软雅黑" panose="020B0503020204020204" pitchFamily="34" charset="-122"/>
                    <a:ea typeface="微软雅黑" panose="020B0503020204020204" pitchFamily="34" charset="-122"/>
                  </a:rPr>
                  <a:t>本次申请新增</a:t>
                </a:r>
                <a:r>
                  <a:rPr lang="en-US" altLang="zh-CN" sz="900" b="1" dirty="0">
                    <a:solidFill>
                      <a:srgbClr val="C00000"/>
                    </a:solidFill>
                    <a:latin typeface="微软雅黑" panose="020B0503020204020204" pitchFamily="34" charset="-122"/>
                    <a:ea typeface="微软雅黑" panose="020B0503020204020204" pitchFamily="34" charset="-122"/>
                  </a:rPr>
                  <a:t>)</a:t>
                </a:r>
                <a:endParaRPr lang="en-US" altLang="zh-CN" sz="900" b="1" u="sng" dirty="0">
                  <a:solidFill>
                    <a:srgbClr val="C00000"/>
                  </a:solidFill>
                  <a:latin typeface="微软雅黑" panose="020B0503020204020204" pitchFamily="34" charset="-122"/>
                  <a:ea typeface="微软雅黑" panose="020B0503020204020204" pitchFamily="34" charset="-122"/>
                </a:endParaRPr>
              </a:p>
              <a:p>
                <a:pPr algn="l" defTabSz="914309">
                  <a:defRPr/>
                </a:pPr>
                <a:r>
                  <a:rPr lang="zh-CN" altLang="en-US" sz="900" u="sng" dirty="0">
                    <a:solidFill>
                      <a:schemeClr val="tx1"/>
                    </a:solidFill>
                    <a:latin typeface="微软雅黑" panose="020B0503020204020204" pitchFamily="34" charset="-122"/>
                    <a:ea typeface="微软雅黑" panose="020B0503020204020204" pitchFamily="34" charset="-122"/>
                  </a:rPr>
                  <a:t>贝伐珠单抗联合信迪利单抗，用于既往未接受过系统治疗的不可切除或转移性肝细胞癌的一线治疗。</a:t>
                </a:r>
                <a:endParaRPr lang="en-US" sz="900" b="1" u="sng" dirty="0">
                  <a:solidFill>
                    <a:schemeClr val="tx1"/>
                  </a:solidFill>
                  <a:latin typeface="微软雅黑" panose="020B0503020204020204" pitchFamily="34" charset="-122"/>
                  <a:ea typeface="微软雅黑" panose="020B0503020204020204" pitchFamily="34" charset="-122"/>
                </a:endParaRPr>
              </a:p>
            </p:txBody>
          </p:sp>
        </p:grpSp>
        <p:sp>
          <p:nvSpPr>
            <p:cNvPr id="13" name="Rectangle 81">
              <a:extLst>
                <a:ext uri="{FF2B5EF4-FFF2-40B4-BE49-F238E27FC236}">
                  <a16:creationId xmlns:a16="http://schemas.microsoft.com/office/drawing/2014/main" id="{D6153343-8FBC-A4A2-81BE-A94F3FE5B7B6}"/>
                </a:ext>
              </a:extLst>
            </p:cNvPr>
            <p:cNvSpPr/>
            <p:nvPr/>
          </p:nvSpPr>
          <p:spPr>
            <a:xfrm>
              <a:off x="4033795" y="2058322"/>
              <a:ext cx="65" cy="427039"/>
            </a:xfrm>
            <a:prstGeom prst="rect">
              <a:avLst/>
            </a:prstGeom>
          </p:spPr>
          <p:txBody>
            <a:bodyPr wrap="none" lIns="0" tIns="0" rIns="0" bIns="0">
              <a:spAutoFit/>
            </a:bodyPr>
            <a:lstStyle/>
            <a:p>
              <a:endParaRPr lang="en-US" sz="2775" dirty="0">
                <a:latin typeface="微软雅黑" panose="020B0503020204020204" pitchFamily="34" charset="-122"/>
                <a:ea typeface="微软雅黑" panose="020B0503020204020204" pitchFamily="34" charset="-122"/>
              </a:endParaRPr>
            </a:p>
          </p:txBody>
        </p:sp>
      </p:grpSp>
      <p:sp>
        <p:nvSpPr>
          <p:cNvPr id="16" name="Text Placeholder 3">
            <a:extLst>
              <a:ext uri="{FF2B5EF4-FFF2-40B4-BE49-F238E27FC236}">
                <a16:creationId xmlns:a16="http://schemas.microsoft.com/office/drawing/2014/main" id="{BBEAF1F4-C6B1-63E9-A069-92223841FFE9}"/>
              </a:ext>
            </a:extLst>
          </p:cNvPr>
          <p:cNvSpPr txBox="1">
            <a:spLocks/>
          </p:cNvSpPr>
          <p:nvPr/>
        </p:nvSpPr>
        <p:spPr>
          <a:xfrm>
            <a:off x="617443" y="3507854"/>
            <a:ext cx="615552" cy="193320"/>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zh-CN" altLang="en-US" sz="1200" b="1" dirty="0">
                <a:solidFill>
                  <a:schemeClr val="tx1"/>
                </a:solidFill>
                <a:latin typeface="微软雅黑" panose="020B0503020204020204" pitchFamily="34" charset="-122"/>
                <a:ea typeface="微软雅黑" panose="020B0503020204020204" pitchFamily="34" charset="-122"/>
              </a:rPr>
              <a:t>用法用量</a:t>
            </a:r>
            <a:endParaRPr lang="en-US" sz="1200" b="1" dirty="0">
              <a:solidFill>
                <a:schemeClr val="tx1"/>
              </a:solidFill>
              <a:latin typeface="微软雅黑" panose="020B0503020204020204" pitchFamily="34" charset="-122"/>
              <a:ea typeface="微软雅黑" panose="020B0503020204020204" pitchFamily="34" charset="-122"/>
            </a:endParaRPr>
          </a:p>
        </p:txBody>
      </p:sp>
      <p:sp>
        <p:nvSpPr>
          <p:cNvPr id="17" name="Text Placeholder 3">
            <a:extLst>
              <a:ext uri="{FF2B5EF4-FFF2-40B4-BE49-F238E27FC236}">
                <a16:creationId xmlns:a16="http://schemas.microsoft.com/office/drawing/2014/main" id="{096C3126-2354-A0F6-1769-B7BC80CE1496}"/>
              </a:ext>
            </a:extLst>
          </p:cNvPr>
          <p:cNvSpPr txBox="1">
            <a:spLocks/>
          </p:cNvSpPr>
          <p:nvPr/>
        </p:nvSpPr>
        <p:spPr>
          <a:xfrm>
            <a:off x="617443" y="3739921"/>
            <a:ext cx="7987005" cy="1246495"/>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zh-CN" altLang="zh-CN" sz="900" b="1" dirty="0">
                <a:solidFill>
                  <a:schemeClr val="tx1"/>
                </a:solidFill>
                <a:latin typeface="微软雅黑" panose="020B0503020204020204" pitchFamily="34" charset="-122"/>
                <a:ea typeface="微软雅黑" panose="020B0503020204020204" pitchFamily="34" charset="-122"/>
              </a:rPr>
              <a:t>不可切除或转移性肝细胞癌（</a:t>
            </a:r>
            <a:r>
              <a:rPr lang="en-US" altLang="zh-CN" sz="900" b="1" dirty="0">
                <a:solidFill>
                  <a:schemeClr val="tx1"/>
                </a:solidFill>
                <a:latin typeface="微软雅黑" panose="020B0503020204020204" pitchFamily="34" charset="-122"/>
                <a:ea typeface="微软雅黑" panose="020B0503020204020204" pitchFamily="34" charset="-122"/>
              </a:rPr>
              <a:t>HCC</a:t>
            </a:r>
            <a:r>
              <a:rPr lang="zh-CN" altLang="zh-CN" sz="900" b="1" dirty="0">
                <a:solidFill>
                  <a:schemeClr val="tx1"/>
                </a:solidFill>
                <a:latin typeface="微软雅黑" panose="020B0503020204020204" pitchFamily="34" charset="-122"/>
                <a:ea typeface="微软雅黑" panose="020B0503020204020204" pitchFamily="34" charset="-122"/>
              </a:rPr>
              <a:t>）</a:t>
            </a:r>
          </a:p>
          <a:p>
            <a:pPr algn="l"/>
            <a:r>
              <a:rPr lang="zh-CN" altLang="zh-CN" sz="900" dirty="0">
                <a:solidFill>
                  <a:schemeClr val="tx1"/>
                </a:solidFill>
                <a:latin typeface="微软雅黑" panose="020B0503020204020204" pitchFamily="34" charset="-122"/>
                <a:ea typeface="微软雅黑" panose="020B0503020204020204" pitchFamily="34" charset="-122"/>
              </a:rPr>
              <a:t>贝伐珠单抗联合信迪利单抗给药时，信迪利单抗静脉输注的推荐剂量为：</a:t>
            </a:r>
            <a:r>
              <a:rPr lang="en-US" altLang="zh-CN" sz="900" dirty="0">
                <a:solidFill>
                  <a:schemeClr val="tx1"/>
                </a:solidFill>
                <a:latin typeface="微软雅黑" panose="020B0503020204020204" pitchFamily="34" charset="-122"/>
                <a:ea typeface="微软雅黑" panose="020B0503020204020204" pitchFamily="34" charset="-122"/>
              </a:rPr>
              <a:t>200mg,</a:t>
            </a:r>
            <a:r>
              <a:rPr lang="zh-CN" altLang="zh-CN" sz="900" dirty="0">
                <a:solidFill>
                  <a:schemeClr val="tx1"/>
                </a:solidFill>
                <a:latin typeface="微软雅黑" panose="020B0503020204020204" pitchFamily="34" charset="-122"/>
                <a:ea typeface="微软雅黑" panose="020B0503020204020204" pitchFamily="34" charset="-122"/>
              </a:rPr>
              <a:t>每</a:t>
            </a:r>
            <a:r>
              <a:rPr lang="en-US" altLang="zh-CN" sz="900" dirty="0">
                <a:solidFill>
                  <a:schemeClr val="tx1"/>
                </a:solidFill>
                <a:latin typeface="微软雅黑" panose="020B0503020204020204" pitchFamily="34" charset="-122"/>
                <a:ea typeface="微软雅黑" panose="020B0503020204020204" pitchFamily="34" charset="-122"/>
              </a:rPr>
              <a:t>3</a:t>
            </a:r>
            <a:r>
              <a:rPr lang="zh-CN" altLang="zh-CN" sz="900" dirty="0">
                <a:solidFill>
                  <a:schemeClr val="tx1"/>
                </a:solidFill>
                <a:latin typeface="微软雅黑" panose="020B0503020204020204" pitchFamily="34" charset="-122"/>
                <a:ea typeface="微软雅黑" panose="020B0503020204020204" pitchFamily="34" charset="-122"/>
              </a:rPr>
              <a:t>周给药一次，贝伐珠单抗静脉输注的推荐剂量为：</a:t>
            </a:r>
            <a:r>
              <a:rPr lang="en-US" altLang="zh-CN" sz="900" dirty="0">
                <a:solidFill>
                  <a:schemeClr val="tx1"/>
                </a:solidFill>
                <a:latin typeface="微软雅黑" panose="020B0503020204020204" pitchFamily="34" charset="-122"/>
                <a:ea typeface="微软雅黑" panose="020B0503020204020204" pitchFamily="34" charset="-122"/>
              </a:rPr>
              <a:t>15mg/kg</a:t>
            </a:r>
            <a:r>
              <a:rPr lang="zh-CN" altLang="zh-CN" sz="900" dirty="0">
                <a:solidFill>
                  <a:schemeClr val="tx1"/>
                </a:solidFill>
                <a:latin typeface="微软雅黑" panose="020B0503020204020204" pitchFamily="34" charset="-122"/>
                <a:ea typeface="微软雅黑" panose="020B0503020204020204" pitchFamily="34" charset="-122"/>
              </a:rPr>
              <a:t>体重，每</a:t>
            </a:r>
            <a:r>
              <a:rPr lang="en-US" altLang="zh-CN" sz="900" dirty="0">
                <a:solidFill>
                  <a:schemeClr val="tx1"/>
                </a:solidFill>
                <a:latin typeface="微软雅黑" panose="020B0503020204020204" pitchFamily="34" charset="-122"/>
                <a:ea typeface="微软雅黑" panose="020B0503020204020204" pitchFamily="34" charset="-122"/>
              </a:rPr>
              <a:t>3</a:t>
            </a:r>
            <a:r>
              <a:rPr lang="zh-CN" altLang="zh-CN" sz="900" dirty="0">
                <a:solidFill>
                  <a:schemeClr val="tx1"/>
                </a:solidFill>
                <a:latin typeface="微软雅黑" panose="020B0503020204020204" pitchFamily="34" charset="-122"/>
                <a:ea typeface="微软雅黑" panose="020B0503020204020204" pitchFamily="34" charset="-122"/>
              </a:rPr>
              <a:t>周给药一次。</a:t>
            </a:r>
            <a:endParaRPr lang="en-US" altLang="zh-CN" sz="900" dirty="0">
              <a:solidFill>
                <a:schemeClr val="tx1"/>
              </a:solidFill>
              <a:latin typeface="微软雅黑" panose="020B0503020204020204" pitchFamily="34" charset="-122"/>
              <a:ea typeface="微软雅黑" panose="020B0503020204020204" pitchFamily="34" charset="-122"/>
            </a:endParaRPr>
          </a:p>
          <a:p>
            <a:pPr algn="l"/>
            <a:r>
              <a:rPr lang="zh-CN" altLang="zh-CN" sz="900" b="1" dirty="0">
                <a:solidFill>
                  <a:schemeClr val="tx1"/>
                </a:solidFill>
                <a:latin typeface="微软雅黑" panose="020B0503020204020204" pitchFamily="34" charset="-122"/>
                <a:ea typeface="微软雅黑" panose="020B0503020204020204" pitchFamily="34" charset="-122"/>
              </a:rPr>
              <a:t>上皮性卵巢癌、输卵管癌或原发性腹膜癌（</a:t>
            </a:r>
            <a:r>
              <a:rPr lang="en-US" altLang="zh-CN" sz="900" b="1" dirty="0">
                <a:solidFill>
                  <a:schemeClr val="tx1"/>
                </a:solidFill>
                <a:latin typeface="微软雅黑" panose="020B0503020204020204" pitchFamily="34" charset="-122"/>
                <a:ea typeface="微软雅黑" panose="020B0503020204020204" pitchFamily="34" charset="-122"/>
              </a:rPr>
              <a:t>OC</a:t>
            </a:r>
            <a:r>
              <a:rPr lang="zh-CN" altLang="zh-CN" sz="900" b="1" dirty="0">
                <a:solidFill>
                  <a:schemeClr val="tx1"/>
                </a:solidFill>
                <a:latin typeface="微软雅黑" panose="020B0503020204020204" pitchFamily="34" charset="-122"/>
                <a:ea typeface="微软雅黑" panose="020B0503020204020204" pitchFamily="34" charset="-122"/>
              </a:rPr>
              <a:t>）</a:t>
            </a:r>
          </a:p>
          <a:p>
            <a:pPr algn="l"/>
            <a:r>
              <a:rPr lang="zh-CN" altLang="en-US" sz="900" dirty="0">
                <a:solidFill>
                  <a:schemeClr val="tx1"/>
                </a:solidFill>
                <a:latin typeface="微软雅黑" panose="020B0503020204020204" pitchFamily="34" charset="-122"/>
                <a:ea typeface="微软雅黑" panose="020B0503020204020204" pitchFamily="34" charset="-122"/>
              </a:rPr>
              <a:t>推荐</a:t>
            </a:r>
            <a:r>
              <a:rPr lang="zh-CN" altLang="zh-CN" sz="900" dirty="0">
                <a:solidFill>
                  <a:schemeClr val="tx1"/>
                </a:solidFill>
                <a:latin typeface="微软雅黑" panose="020B0503020204020204" pitchFamily="34" charset="-122"/>
                <a:ea typeface="微软雅黑" panose="020B0503020204020204" pitchFamily="34" charset="-122"/>
              </a:rPr>
              <a:t>剂量为</a:t>
            </a:r>
            <a:r>
              <a:rPr lang="en-US" altLang="zh-CN" sz="900" dirty="0">
                <a:solidFill>
                  <a:schemeClr val="tx1"/>
                </a:solidFill>
                <a:latin typeface="微软雅黑" panose="020B0503020204020204" pitchFamily="34" charset="-122"/>
                <a:ea typeface="微软雅黑" panose="020B0503020204020204" pitchFamily="34" charset="-122"/>
              </a:rPr>
              <a:t>15mg/kg</a:t>
            </a:r>
            <a:r>
              <a:rPr lang="zh-CN" altLang="zh-CN" sz="900" dirty="0">
                <a:solidFill>
                  <a:schemeClr val="tx1"/>
                </a:solidFill>
                <a:latin typeface="微软雅黑" panose="020B0503020204020204" pitchFamily="34" charset="-122"/>
                <a:ea typeface="微软雅黑" panose="020B0503020204020204" pitchFamily="34" charset="-122"/>
              </a:rPr>
              <a:t>每</a:t>
            </a:r>
            <a:r>
              <a:rPr lang="en-US" altLang="zh-CN" sz="900" dirty="0">
                <a:solidFill>
                  <a:schemeClr val="tx1"/>
                </a:solidFill>
                <a:latin typeface="微软雅黑" panose="020B0503020204020204" pitchFamily="34" charset="-122"/>
                <a:ea typeface="微软雅黑" panose="020B0503020204020204" pitchFamily="34" charset="-122"/>
              </a:rPr>
              <a:t>3</a:t>
            </a:r>
            <a:r>
              <a:rPr lang="zh-CN" altLang="zh-CN" sz="900" dirty="0">
                <a:solidFill>
                  <a:schemeClr val="tx1"/>
                </a:solidFill>
                <a:latin typeface="微软雅黑" panose="020B0503020204020204" pitchFamily="34" charset="-122"/>
                <a:ea typeface="微软雅黑" panose="020B0503020204020204" pitchFamily="34" charset="-122"/>
              </a:rPr>
              <a:t>周一次静脉注射，与卡铂和紫杉醇联用，最多治疗</a:t>
            </a:r>
            <a:r>
              <a:rPr lang="en-US" altLang="zh-CN" sz="900" dirty="0">
                <a:solidFill>
                  <a:schemeClr val="tx1"/>
                </a:solidFill>
                <a:latin typeface="微软雅黑" panose="020B0503020204020204" pitchFamily="34" charset="-122"/>
                <a:ea typeface="微软雅黑" panose="020B0503020204020204" pitchFamily="34" charset="-122"/>
              </a:rPr>
              <a:t>6</a:t>
            </a:r>
            <a:r>
              <a:rPr lang="zh-CN" altLang="zh-CN" sz="900" dirty="0">
                <a:solidFill>
                  <a:schemeClr val="tx1"/>
                </a:solidFill>
                <a:latin typeface="微软雅黑" panose="020B0503020204020204" pitchFamily="34" charset="-122"/>
                <a:ea typeface="微软雅黑" panose="020B0503020204020204" pitchFamily="34" charset="-122"/>
              </a:rPr>
              <a:t>个周期，之后为贝伐珠单抗</a:t>
            </a:r>
            <a:r>
              <a:rPr lang="en-US" altLang="zh-CN" sz="900" dirty="0">
                <a:solidFill>
                  <a:schemeClr val="tx1"/>
                </a:solidFill>
                <a:latin typeface="微软雅黑" panose="020B0503020204020204" pitchFamily="34" charset="-122"/>
                <a:ea typeface="微软雅黑" panose="020B0503020204020204" pitchFamily="34" charset="-122"/>
              </a:rPr>
              <a:t>15mg/kg</a:t>
            </a:r>
            <a:r>
              <a:rPr lang="zh-CN" altLang="zh-CN" sz="900" dirty="0">
                <a:solidFill>
                  <a:schemeClr val="tx1"/>
                </a:solidFill>
                <a:latin typeface="微软雅黑" panose="020B0503020204020204" pitchFamily="34" charset="-122"/>
                <a:ea typeface="微软雅黑" panose="020B0503020204020204" pitchFamily="34" charset="-122"/>
              </a:rPr>
              <a:t>每</a:t>
            </a:r>
            <a:r>
              <a:rPr lang="en-US" altLang="zh-CN" sz="900" dirty="0">
                <a:solidFill>
                  <a:schemeClr val="tx1"/>
                </a:solidFill>
                <a:latin typeface="微软雅黑" panose="020B0503020204020204" pitchFamily="34" charset="-122"/>
                <a:ea typeface="微软雅黑" panose="020B0503020204020204" pitchFamily="34" charset="-122"/>
              </a:rPr>
              <a:t>3</a:t>
            </a:r>
            <a:r>
              <a:rPr lang="zh-CN" altLang="zh-CN" sz="900" dirty="0">
                <a:solidFill>
                  <a:schemeClr val="tx1"/>
                </a:solidFill>
                <a:latin typeface="微软雅黑" panose="020B0503020204020204" pitchFamily="34" charset="-122"/>
                <a:ea typeface="微软雅黑" panose="020B0503020204020204" pitchFamily="34" charset="-122"/>
              </a:rPr>
              <a:t>周一次作为单药治疗，总共最多治疗</a:t>
            </a:r>
            <a:r>
              <a:rPr lang="en-US" altLang="zh-CN" sz="900" dirty="0">
                <a:solidFill>
                  <a:schemeClr val="tx1"/>
                </a:solidFill>
                <a:latin typeface="微软雅黑" panose="020B0503020204020204" pitchFamily="34" charset="-122"/>
                <a:ea typeface="微软雅黑" panose="020B0503020204020204" pitchFamily="34" charset="-122"/>
              </a:rPr>
              <a:t>22</a:t>
            </a:r>
            <a:r>
              <a:rPr lang="zh-CN" altLang="zh-CN" sz="900" dirty="0">
                <a:solidFill>
                  <a:schemeClr val="tx1"/>
                </a:solidFill>
                <a:latin typeface="微软雅黑" panose="020B0503020204020204" pitchFamily="34" charset="-122"/>
                <a:ea typeface="微软雅黑" panose="020B0503020204020204" pitchFamily="34" charset="-122"/>
              </a:rPr>
              <a:t>周期或直至疾病进展，以先发生者为准。</a:t>
            </a:r>
          </a:p>
          <a:p>
            <a:pPr algn="l"/>
            <a:r>
              <a:rPr lang="zh-CN" altLang="zh-CN" sz="900" b="1" dirty="0">
                <a:solidFill>
                  <a:schemeClr val="tx1"/>
                </a:solidFill>
                <a:latin typeface="微软雅黑" panose="020B0503020204020204" pitchFamily="34" charset="-122"/>
                <a:ea typeface="微软雅黑" panose="020B0503020204020204" pitchFamily="34" charset="-122"/>
              </a:rPr>
              <a:t>宫颈癌（</a:t>
            </a:r>
            <a:r>
              <a:rPr lang="en-US" altLang="zh-CN" sz="900" b="1" dirty="0">
                <a:solidFill>
                  <a:schemeClr val="tx1"/>
                </a:solidFill>
                <a:latin typeface="微软雅黑" panose="020B0503020204020204" pitchFamily="34" charset="-122"/>
                <a:ea typeface="微软雅黑" panose="020B0503020204020204" pitchFamily="34" charset="-122"/>
              </a:rPr>
              <a:t>CC</a:t>
            </a:r>
            <a:r>
              <a:rPr lang="zh-CN" altLang="zh-CN" sz="900" b="1" dirty="0">
                <a:solidFill>
                  <a:schemeClr val="tx1"/>
                </a:solidFill>
                <a:latin typeface="微软雅黑" panose="020B0503020204020204" pitchFamily="34" charset="-122"/>
                <a:ea typeface="微软雅黑" panose="020B0503020204020204" pitchFamily="34" charset="-122"/>
              </a:rPr>
              <a:t>）</a:t>
            </a:r>
          </a:p>
          <a:p>
            <a:pPr algn="l"/>
            <a:r>
              <a:rPr lang="zh-CN" altLang="zh-CN" sz="900" dirty="0">
                <a:solidFill>
                  <a:schemeClr val="tx1"/>
                </a:solidFill>
                <a:latin typeface="微软雅黑" panose="020B0503020204020204" pitchFamily="34" charset="-122"/>
                <a:ea typeface="微软雅黑" panose="020B0503020204020204" pitchFamily="34" charset="-122"/>
              </a:rPr>
              <a:t>贝伐珠单抗与下列一种化疗方案联合使用：紫杉醇和顺铂或紫杉醇和托泊替康。贝伐珠单抗的推荐用量为</a:t>
            </a:r>
            <a:r>
              <a:rPr lang="en-US" altLang="zh-CN" sz="900" dirty="0">
                <a:solidFill>
                  <a:schemeClr val="tx1"/>
                </a:solidFill>
                <a:latin typeface="微软雅黑" panose="020B0503020204020204" pitchFamily="34" charset="-122"/>
                <a:ea typeface="微软雅黑" panose="020B0503020204020204" pitchFamily="34" charset="-122"/>
              </a:rPr>
              <a:t>15mg/kg</a:t>
            </a:r>
            <a:r>
              <a:rPr lang="zh-CN" altLang="zh-CN" sz="900" dirty="0">
                <a:solidFill>
                  <a:schemeClr val="tx1"/>
                </a:solidFill>
                <a:latin typeface="微软雅黑" panose="020B0503020204020204" pitchFamily="34" charset="-122"/>
                <a:ea typeface="微软雅黑" panose="020B0503020204020204" pitchFamily="34" charset="-122"/>
              </a:rPr>
              <a:t>体重，每</a:t>
            </a:r>
            <a:r>
              <a:rPr lang="en-US" altLang="zh-CN" sz="900" dirty="0">
                <a:solidFill>
                  <a:schemeClr val="tx1"/>
                </a:solidFill>
                <a:latin typeface="微软雅黑" panose="020B0503020204020204" pitchFamily="34" charset="-122"/>
                <a:ea typeface="微软雅黑" panose="020B0503020204020204" pitchFamily="34" charset="-122"/>
              </a:rPr>
              <a:t>3</a:t>
            </a:r>
            <a:r>
              <a:rPr lang="zh-CN" altLang="zh-CN" sz="900" dirty="0">
                <a:solidFill>
                  <a:schemeClr val="tx1"/>
                </a:solidFill>
                <a:latin typeface="微软雅黑" panose="020B0503020204020204" pitchFamily="34" charset="-122"/>
                <a:ea typeface="微软雅黑" panose="020B0503020204020204" pitchFamily="34" charset="-122"/>
              </a:rPr>
              <a:t>周一次，静脉输注给药。</a:t>
            </a:r>
          </a:p>
          <a:p>
            <a:pPr algn="l"/>
            <a:r>
              <a:rPr lang="zh-CN" altLang="zh-CN" sz="900" dirty="0">
                <a:solidFill>
                  <a:schemeClr val="tx1"/>
                </a:solidFill>
                <a:latin typeface="微软雅黑" panose="020B0503020204020204" pitchFamily="34" charset="-122"/>
                <a:ea typeface="微软雅黑" panose="020B0503020204020204" pitchFamily="34" charset="-122"/>
              </a:rPr>
              <a:t>建议持续贝伐珠单抗的治疗直至出现疾病进展或不可耐受的毒性。</a:t>
            </a:r>
          </a:p>
        </p:txBody>
      </p:sp>
      <p:sp>
        <p:nvSpPr>
          <p:cNvPr id="18" name="文本框 17">
            <a:extLst>
              <a:ext uri="{FF2B5EF4-FFF2-40B4-BE49-F238E27FC236}">
                <a16:creationId xmlns:a16="http://schemas.microsoft.com/office/drawing/2014/main" id="{14D3FBC9-5384-A4F3-56C8-DC9C3C88B668}"/>
              </a:ext>
            </a:extLst>
          </p:cNvPr>
          <p:cNvSpPr txBox="1"/>
          <p:nvPr/>
        </p:nvSpPr>
        <p:spPr>
          <a:xfrm>
            <a:off x="5735617" y="4808837"/>
            <a:ext cx="3385308" cy="261610"/>
          </a:xfrm>
          <a:prstGeom prst="rect">
            <a:avLst/>
          </a:prstGeom>
          <a:noFill/>
        </p:spPr>
        <p:txBody>
          <a:bodyPr wrap="square" rtlCol="0">
            <a:spAutoFit/>
          </a:bodyPr>
          <a:lstStyle>
            <a:defPPr>
              <a:defRPr lang="zh-CN"/>
            </a:defPPr>
            <a:lvl1pPr algn="ctr">
              <a:defRPr sz="1000" b="1">
                <a:solidFill>
                  <a:srgbClr val="0070C0"/>
                </a:solidFill>
                <a:latin typeface="微软雅黑" panose="020B0503020204020204" pitchFamily="34" charset="-122"/>
                <a:ea typeface="微软雅黑" panose="020B0503020204020204" pitchFamily="34" charset="-122"/>
              </a:defRPr>
            </a:lvl1pPr>
          </a:lstStyle>
          <a:p>
            <a:r>
              <a:rPr lang="zh-CN" altLang="en-US" dirty="0"/>
              <a:t>信达生物制药（苏州）有限公司 </a:t>
            </a:r>
            <a:r>
              <a:rPr lang="en-US" altLang="zh-CN" dirty="0"/>
              <a:t>| </a:t>
            </a:r>
            <a:r>
              <a:rPr lang="zh-CN" altLang="en-US" dirty="0"/>
              <a:t>贝伐珠单抗</a:t>
            </a:r>
          </a:p>
        </p:txBody>
      </p:sp>
    </p:spTree>
    <p:extLst>
      <p:ext uri="{BB962C8B-B14F-4D97-AF65-F5344CB8AC3E}">
        <p14:creationId xmlns:p14="http://schemas.microsoft.com/office/powerpoint/2010/main" val="346617328"/>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88032" y="411510"/>
            <a:ext cx="1187624" cy="707886"/>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01</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69" name="Rectangle 54">
            <a:extLst>
              <a:ext uri="{FF2B5EF4-FFF2-40B4-BE49-F238E27FC236}">
                <a16:creationId xmlns:a16="http://schemas.microsoft.com/office/drawing/2014/main" id="{CC586452-7D99-C1FA-3E78-84AB4B3DCB43}"/>
              </a:ext>
            </a:extLst>
          </p:cNvPr>
          <p:cNvSpPr/>
          <p:nvPr/>
        </p:nvSpPr>
        <p:spPr>
          <a:xfrm>
            <a:off x="3347851" y="2285678"/>
            <a:ext cx="64" cy="427040"/>
          </a:xfrm>
          <a:prstGeom prst="rect">
            <a:avLst/>
          </a:prstGeom>
        </p:spPr>
        <p:txBody>
          <a:bodyPr wrap="none" lIns="0" tIns="0" rIns="0" bIns="0">
            <a:spAutoFit/>
          </a:bodyPr>
          <a:lstStyle/>
          <a:p>
            <a:endParaRPr lang="en-US" sz="2775" dirty="0">
              <a:solidFill>
                <a:schemeClr val="tx2">
                  <a:lumMod val="75000"/>
                </a:schemeClr>
              </a:solidFill>
              <a:latin typeface="微软雅黑" panose="020B0503020204020204" pitchFamily="34" charset="-122"/>
              <a:ea typeface="微软雅黑" panose="020B0503020204020204" pitchFamily="34" charset="-122"/>
            </a:endParaRPr>
          </a:p>
        </p:txBody>
      </p:sp>
      <p:sp>
        <p:nvSpPr>
          <p:cNvPr id="41" name="文本框 40">
            <a:extLst>
              <a:ext uri="{FF2B5EF4-FFF2-40B4-BE49-F238E27FC236}">
                <a16:creationId xmlns:a16="http://schemas.microsoft.com/office/drawing/2014/main" id="{F2D4FCD3-C7EE-364A-E006-11E47ADA7834}"/>
              </a:ext>
            </a:extLst>
          </p:cNvPr>
          <p:cNvSpPr txBox="1"/>
          <p:nvPr/>
        </p:nvSpPr>
        <p:spPr>
          <a:xfrm>
            <a:off x="1997351" y="411510"/>
            <a:ext cx="1854569" cy="400110"/>
          </a:xfrm>
          <a:prstGeom prst="rect">
            <a:avLst/>
          </a:prstGeom>
          <a:noFill/>
        </p:spPr>
        <p:txBody>
          <a:bodyPr wrap="square">
            <a:spAutoFit/>
          </a:bodyPr>
          <a:lstStyle/>
          <a:p>
            <a:pPr algn="ctr"/>
            <a:r>
              <a:rPr lang="zh-CN" altLang="en-US" sz="2000" b="1" dirty="0">
                <a:solidFill>
                  <a:schemeClr val="accent1">
                    <a:lumMod val="50000"/>
                  </a:schemeClr>
                </a:solidFill>
                <a:latin typeface="微软雅黑" panose="020B0503020204020204" pitchFamily="34" charset="-122"/>
                <a:ea typeface="微软雅黑" panose="020B0503020204020204" pitchFamily="34" charset="-122"/>
              </a:rPr>
              <a:t>药品基本信息</a:t>
            </a:r>
          </a:p>
        </p:txBody>
      </p:sp>
      <p:sp>
        <p:nvSpPr>
          <p:cNvPr id="42" name="矩形 41">
            <a:extLst>
              <a:ext uri="{FF2B5EF4-FFF2-40B4-BE49-F238E27FC236}">
                <a16:creationId xmlns:a16="http://schemas.microsoft.com/office/drawing/2014/main" id="{C9D6ED94-CFD7-A6DE-470B-5E616C2A2C42}"/>
              </a:ext>
            </a:extLst>
          </p:cNvPr>
          <p:cNvSpPr/>
          <p:nvPr/>
        </p:nvSpPr>
        <p:spPr>
          <a:xfrm>
            <a:off x="0" y="267494"/>
            <a:ext cx="1763687" cy="7920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3" name="文本框 42">
            <a:extLst>
              <a:ext uri="{FF2B5EF4-FFF2-40B4-BE49-F238E27FC236}">
                <a16:creationId xmlns:a16="http://schemas.microsoft.com/office/drawing/2014/main" id="{42119E30-A348-58C5-CE21-15496DF7E946}"/>
              </a:ext>
            </a:extLst>
          </p:cNvPr>
          <p:cNvSpPr txBox="1"/>
          <p:nvPr/>
        </p:nvSpPr>
        <p:spPr>
          <a:xfrm>
            <a:off x="432048" y="309594"/>
            <a:ext cx="1187624" cy="707886"/>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01</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cxnSp>
        <p:nvCxnSpPr>
          <p:cNvPr id="44" name="Straight Connector 85">
            <a:extLst>
              <a:ext uri="{FF2B5EF4-FFF2-40B4-BE49-F238E27FC236}">
                <a16:creationId xmlns:a16="http://schemas.microsoft.com/office/drawing/2014/main" id="{861F7BC1-5B3E-6DDC-3561-90D96314A129}"/>
              </a:ext>
            </a:extLst>
          </p:cNvPr>
          <p:cNvCxnSpPr>
            <a:cxnSpLocks/>
          </p:cNvCxnSpPr>
          <p:nvPr/>
        </p:nvCxnSpPr>
        <p:spPr>
          <a:xfrm>
            <a:off x="2160240" y="915566"/>
            <a:ext cx="1512168"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sp>
        <p:nvSpPr>
          <p:cNvPr id="28" name="Rectangle 81">
            <a:extLst>
              <a:ext uri="{FF2B5EF4-FFF2-40B4-BE49-F238E27FC236}">
                <a16:creationId xmlns:a16="http://schemas.microsoft.com/office/drawing/2014/main" id="{F4FB33BD-9E13-796F-E7D6-6BC609F68E35}"/>
              </a:ext>
            </a:extLst>
          </p:cNvPr>
          <p:cNvSpPr/>
          <p:nvPr/>
        </p:nvSpPr>
        <p:spPr>
          <a:xfrm>
            <a:off x="265820" y="1696318"/>
            <a:ext cx="136" cy="427040"/>
          </a:xfrm>
          <a:prstGeom prst="rect">
            <a:avLst/>
          </a:prstGeom>
        </p:spPr>
        <p:txBody>
          <a:bodyPr wrap="none" lIns="0" tIns="0" rIns="0" bIns="0">
            <a:spAutoFit/>
          </a:bodyPr>
          <a:lstStyle/>
          <a:p>
            <a:endParaRPr lang="en-US" sz="2775" dirty="0">
              <a:latin typeface="微软雅黑" panose="020B0503020204020204" pitchFamily="34" charset="-122"/>
              <a:ea typeface="微软雅黑" panose="020B0503020204020204" pitchFamily="34" charset="-122"/>
            </a:endParaRPr>
          </a:p>
        </p:txBody>
      </p:sp>
      <p:grpSp>
        <p:nvGrpSpPr>
          <p:cNvPr id="13" name="Group 64">
            <a:extLst>
              <a:ext uri="{FF2B5EF4-FFF2-40B4-BE49-F238E27FC236}">
                <a16:creationId xmlns:a16="http://schemas.microsoft.com/office/drawing/2014/main" id="{90857F02-4C29-B14C-BA53-CB3078190453}"/>
              </a:ext>
            </a:extLst>
          </p:cNvPr>
          <p:cNvGrpSpPr/>
          <p:nvPr/>
        </p:nvGrpSpPr>
        <p:grpSpPr>
          <a:xfrm>
            <a:off x="-69219" y="1284054"/>
            <a:ext cx="8738763" cy="3663960"/>
            <a:chOff x="4033795" y="1751019"/>
            <a:chExt cx="3826892" cy="3663959"/>
          </a:xfrm>
        </p:grpSpPr>
        <p:grpSp>
          <p:nvGrpSpPr>
            <p:cNvPr id="14" name="Group 29">
              <a:extLst>
                <a:ext uri="{FF2B5EF4-FFF2-40B4-BE49-F238E27FC236}">
                  <a16:creationId xmlns:a16="http://schemas.microsoft.com/office/drawing/2014/main" id="{6FBB67D9-8AD5-C351-E8CB-05197F210444}"/>
                </a:ext>
              </a:extLst>
            </p:cNvPr>
            <p:cNvGrpSpPr/>
            <p:nvPr/>
          </p:nvGrpSpPr>
          <p:grpSpPr>
            <a:xfrm>
              <a:off x="4300390" y="1751019"/>
              <a:ext cx="3560297" cy="3663959"/>
              <a:chOff x="744482" y="1617563"/>
              <a:chExt cx="1963781" cy="3663959"/>
            </a:xfrm>
          </p:grpSpPr>
          <p:sp>
            <p:nvSpPr>
              <p:cNvPr id="16" name="Text Placeholder 3">
                <a:extLst>
                  <a:ext uri="{FF2B5EF4-FFF2-40B4-BE49-F238E27FC236}">
                    <a16:creationId xmlns:a16="http://schemas.microsoft.com/office/drawing/2014/main" id="{151ADF1A-B5F0-6701-B491-1C9916269602}"/>
                  </a:ext>
                </a:extLst>
              </p:cNvPr>
              <p:cNvSpPr txBox="1">
                <a:spLocks/>
              </p:cNvSpPr>
              <p:nvPr/>
            </p:nvSpPr>
            <p:spPr>
              <a:xfrm>
                <a:off x="744482" y="1617563"/>
                <a:ext cx="242771"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zh-CN" altLang="en-US" sz="1200" b="1" dirty="0">
                    <a:solidFill>
                      <a:schemeClr val="tx1"/>
                    </a:solidFill>
                    <a:latin typeface="微软雅黑" panose="020B0503020204020204" pitchFamily="34" charset="-122"/>
                    <a:ea typeface="微软雅黑" panose="020B0503020204020204" pitchFamily="34" charset="-122"/>
                  </a:rPr>
                  <a:t>疾病基本情况</a:t>
                </a:r>
                <a:endParaRPr lang="en-US" sz="1200" b="1" dirty="0">
                  <a:solidFill>
                    <a:schemeClr val="tx1"/>
                  </a:solidFill>
                  <a:latin typeface="微软雅黑" panose="020B0503020204020204" pitchFamily="34" charset="-122"/>
                  <a:ea typeface="微软雅黑" panose="020B0503020204020204" pitchFamily="34" charset="-122"/>
                </a:endParaRPr>
              </a:p>
            </p:txBody>
          </p:sp>
          <p:sp>
            <p:nvSpPr>
              <p:cNvPr id="17" name="Text Placeholder 3">
                <a:extLst>
                  <a:ext uri="{FF2B5EF4-FFF2-40B4-BE49-F238E27FC236}">
                    <a16:creationId xmlns:a16="http://schemas.microsoft.com/office/drawing/2014/main" id="{C5B274F1-BD5A-C8EF-117A-707D62B031F0}"/>
                  </a:ext>
                </a:extLst>
              </p:cNvPr>
              <p:cNvSpPr txBox="1">
                <a:spLocks/>
              </p:cNvSpPr>
              <p:nvPr/>
            </p:nvSpPr>
            <p:spPr>
              <a:xfrm>
                <a:off x="744482" y="1855970"/>
                <a:ext cx="1963781" cy="3425552"/>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zh-CN" altLang="zh-CN" sz="1000" b="1" dirty="0">
                    <a:solidFill>
                      <a:schemeClr val="tx1"/>
                    </a:solidFill>
                    <a:latin typeface="微软雅黑" panose="020B0503020204020204" pitchFamily="34" charset="-122"/>
                    <a:ea typeface="微软雅黑" panose="020B0503020204020204" pitchFamily="34" charset="-122"/>
                  </a:rPr>
                  <a:t>不可切除或转移性肝细胞癌</a:t>
                </a:r>
                <a:r>
                  <a:rPr lang="zh-CN" altLang="en-US" sz="1000" b="1" dirty="0">
                    <a:solidFill>
                      <a:schemeClr val="tx1"/>
                    </a:solidFill>
                    <a:latin typeface="微软雅黑" panose="020B0503020204020204" pitchFamily="34" charset="-122"/>
                    <a:ea typeface="微软雅黑" panose="020B0503020204020204" pitchFamily="34" charset="-122"/>
                  </a:rPr>
                  <a:t>：</a:t>
                </a:r>
                <a:endParaRPr lang="en-US" altLang="zh-CN" sz="1000" dirty="0">
                  <a:solidFill>
                    <a:schemeClr val="tx1"/>
                  </a:solidFill>
                  <a:latin typeface="微软雅黑" panose="020B0503020204020204" pitchFamily="34" charset="-122"/>
                  <a:ea typeface="微软雅黑" panose="020B0503020204020204" pitchFamily="34" charset="-122"/>
                </a:endParaRPr>
              </a:p>
              <a:p>
                <a:pPr algn="l" defTabSz="914309">
                  <a:spcBef>
                    <a:spcPct val="20000"/>
                  </a:spcBef>
                  <a:defRPr/>
                </a:pPr>
                <a:r>
                  <a:rPr lang="en-US" altLang="zh-CN" sz="1000" b="1" dirty="0">
                    <a:solidFill>
                      <a:schemeClr val="tx1"/>
                    </a:solidFill>
                    <a:latin typeface="微软雅黑" panose="020B0503020204020204" pitchFamily="34" charset="-122"/>
                    <a:ea typeface="微软雅黑" panose="020B0503020204020204" pitchFamily="34" charset="-122"/>
                  </a:rPr>
                  <a:t>1</a:t>
                </a:r>
                <a:r>
                  <a:rPr lang="zh-CN" altLang="en-US" sz="1000" b="1" dirty="0">
                    <a:solidFill>
                      <a:schemeClr val="tx1"/>
                    </a:solidFill>
                    <a:latin typeface="微软雅黑" panose="020B0503020204020204" pitchFamily="34" charset="-122"/>
                    <a:ea typeface="微软雅黑" panose="020B0503020204020204" pitchFamily="34" charset="-122"/>
                  </a:rPr>
                  <a:t>、疾病基本情况：</a:t>
                </a:r>
                <a:r>
                  <a:rPr lang="en-US" altLang="zh-CN" sz="1000" dirty="0">
                    <a:solidFill>
                      <a:schemeClr val="tx1"/>
                    </a:solidFill>
                    <a:latin typeface="微软雅黑" panose="020B0503020204020204" pitchFamily="34" charset="-122"/>
                    <a:ea typeface="微软雅黑" panose="020B0503020204020204" pitchFamily="34" charset="-122"/>
                  </a:rPr>
                  <a:t>2020</a:t>
                </a:r>
                <a:r>
                  <a:rPr lang="zh-CN" altLang="en-US" sz="1000" dirty="0">
                    <a:solidFill>
                      <a:schemeClr val="tx1"/>
                    </a:solidFill>
                    <a:latin typeface="微软雅黑" panose="020B0503020204020204" pitchFamily="34" charset="-122"/>
                    <a:ea typeface="微软雅黑" panose="020B0503020204020204" pitchFamily="34" charset="-122"/>
                  </a:rPr>
                  <a:t>年全球肝癌新发病例约为</a:t>
                </a:r>
                <a:r>
                  <a:rPr lang="en-US" altLang="zh-CN" sz="1000" dirty="0">
                    <a:solidFill>
                      <a:schemeClr val="tx1"/>
                    </a:solidFill>
                    <a:latin typeface="微软雅黑" panose="020B0503020204020204" pitchFamily="34" charset="-122"/>
                    <a:ea typeface="微软雅黑" panose="020B0503020204020204" pitchFamily="34" charset="-122"/>
                  </a:rPr>
                  <a:t>90.6</a:t>
                </a:r>
                <a:r>
                  <a:rPr lang="zh-CN" altLang="en-US" sz="1000" dirty="0">
                    <a:solidFill>
                      <a:schemeClr val="tx1"/>
                    </a:solidFill>
                    <a:latin typeface="微软雅黑" panose="020B0503020204020204" pitchFamily="34" charset="-122"/>
                    <a:ea typeface="微软雅黑" panose="020B0503020204020204" pitchFamily="34" charset="-122"/>
                  </a:rPr>
                  <a:t>万，在所有癌症中排名第六。死亡病例约为</a:t>
                </a:r>
                <a:r>
                  <a:rPr lang="en-US" altLang="zh-CN" sz="1000" dirty="0">
                    <a:solidFill>
                      <a:schemeClr val="tx1"/>
                    </a:solidFill>
                    <a:latin typeface="微软雅黑" panose="020B0503020204020204" pitchFamily="34" charset="-122"/>
                    <a:ea typeface="微软雅黑" panose="020B0503020204020204" pitchFamily="34" charset="-122"/>
                  </a:rPr>
                  <a:t>83</a:t>
                </a:r>
                <a:r>
                  <a:rPr lang="zh-CN" altLang="en-US" sz="1000" dirty="0">
                    <a:solidFill>
                      <a:schemeClr val="tx1"/>
                    </a:solidFill>
                    <a:latin typeface="微软雅黑" panose="020B0503020204020204" pitchFamily="34" charset="-122"/>
                    <a:ea typeface="微软雅黑" panose="020B0503020204020204" pitchFamily="34" charset="-122"/>
                  </a:rPr>
                  <a:t>万，在所有癌症中排名第三。</a:t>
                </a:r>
                <a:endParaRPr lang="en-US" altLang="zh-CN" sz="1000" dirty="0">
                  <a:solidFill>
                    <a:schemeClr val="tx1"/>
                  </a:solidFill>
                  <a:latin typeface="微软雅黑" panose="020B0503020204020204" pitchFamily="34" charset="-122"/>
                  <a:ea typeface="微软雅黑" panose="020B0503020204020204" pitchFamily="34" charset="-122"/>
                </a:endParaRPr>
              </a:p>
              <a:p>
                <a:pPr algn="l" defTabSz="914309">
                  <a:spcBef>
                    <a:spcPct val="20000"/>
                  </a:spcBef>
                  <a:defRPr/>
                </a:pPr>
                <a:r>
                  <a:rPr lang="en-US" altLang="zh-CN" sz="1000" b="1" dirty="0">
                    <a:solidFill>
                      <a:schemeClr val="tx1"/>
                    </a:solidFill>
                    <a:latin typeface="微软雅黑" panose="020B0503020204020204" pitchFamily="34" charset="-122"/>
                    <a:ea typeface="微软雅黑" panose="020B0503020204020204" pitchFamily="34" charset="-122"/>
                  </a:rPr>
                  <a:t>2</a:t>
                </a:r>
                <a:r>
                  <a:rPr lang="zh-CN" altLang="en-US" sz="1000" b="1" dirty="0">
                    <a:solidFill>
                      <a:schemeClr val="tx1"/>
                    </a:solidFill>
                    <a:latin typeface="微软雅黑" panose="020B0503020204020204" pitchFamily="34" charset="-122"/>
                    <a:ea typeface="微软雅黑" panose="020B0503020204020204" pitchFamily="34" charset="-122"/>
                  </a:rPr>
                  <a:t>、未满足的治疗需求： </a:t>
                </a:r>
                <a:r>
                  <a:rPr lang="zh-CN" altLang="en-US" sz="1000" dirty="0">
                    <a:solidFill>
                      <a:schemeClr val="tx1"/>
                    </a:solidFill>
                    <a:latin typeface="微软雅黑" panose="020B0503020204020204" pitchFamily="34" charset="-122"/>
                    <a:ea typeface="微软雅黑" panose="020B0503020204020204" pitchFamily="34" charset="-122"/>
                  </a:rPr>
                  <a:t>肝癌的预后很差，发病率与死亡率之比达到</a:t>
                </a:r>
                <a:r>
                  <a:rPr lang="en-US" altLang="zh-CN" sz="1000" dirty="0">
                    <a:solidFill>
                      <a:schemeClr val="tx1"/>
                    </a:solidFill>
                    <a:latin typeface="微软雅黑" panose="020B0503020204020204" pitchFamily="34" charset="-122"/>
                    <a:ea typeface="微软雅黑" panose="020B0503020204020204" pitchFamily="34" charset="-122"/>
                  </a:rPr>
                  <a:t>1</a:t>
                </a:r>
                <a:r>
                  <a:rPr lang="zh-CN" altLang="en-US" sz="1000" dirty="0">
                    <a:solidFill>
                      <a:schemeClr val="tx1"/>
                    </a:solidFill>
                    <a:latin typeface="微软雅黑" panose="020B0503020204020204" pitchFamily="34" charset="-122"/>
                    <a:ea typeface="微软雅黑" panose="020B0503020204020204" pitchFamily="34" charset="-122"/>
                  </a:rPr>
                  <a:t>：</a:t>
                </a:r>
                <a:r>
                  <a:rPr lang="en-US" altLang="zh-CN" sz="1000" dirty="0">
                    <a:solidFill>
                      <a:schemeClr val="tx1"/>
                    </a:solidFill>
                    <a:latin typeface="微软雅黑" panose="020B0503020204020204" pitchFamily="34" charset="-122"/>
                    <a:ea typeface="微软雅黑" panose="020B0503020204020204" pitchFamily="34" charset="-122"/>
                  </a:rPr>
                  <a:t>0.9</a:t>
                </a:r>
                <a:r>
                  <a:rPr lang="zh-CN" altLang="en-US" sz="1000" dirty="0">
                    <a:solidFill>
                      <a:schemeClr val="tx1"/>
                    </a:solidFill>
                    <a:latin typeface="微软雅黑" panose="020B0503020204020204" pitchFamily="34" charset="-122"/>
                    <a:ea typeface="微软雅黑" panose="020B0503020204020204" pitchFamily="34" charset="-122"/>
                  </a:rPr>
                  <a:t>，在我国肝癌的</a:t>
                </a:r>
                <a:r>
                  <a:rPr lang="en-US" altLang="zh-CN" sz="1000" dirty="0">
                    <a:solidFill>
                      <a:schemeClr val="tx1"/>
                    </a:solidFill>
                    <a:latin typeface="微软雅黑" panose="020B0503020204020204" pitchFamily="34" charset="-122"/>
                    <a:ea typeface="微软雅黑" panose="020B0503020204020204" pitchFamily="34" charset="-122"/>
                  </a:rPr>
                  <a:t>5</a:t>
                </a:r>
                <a:r>
                  <a:rPr lang="zh-CN" altLang="en-US" sz="1000" dirty="0">
                    <a:solidFill>
                      <a:schemeClr val="tx1"/>
                    </a:solidFill>
                    <a:latin typeface="微软雅黑" panose="020B0503020204020204" pitchFamily="34" charset="-122"/>
                    <a:ea typeface="微软雅黑" panose="020B0503020204020204" pitchFamily="34" charset="-122"/>
                  </a:rPr>
                  <a:t>年生存率约为</a:t>
                </a:r>
                <a:r>
                  <a:rPr lang="en-US" altLang="zh-CN" sz="1000" dirty="0">
                    <a:solidFill>
                      <a:schemeClr val="tx1"/>
                    </a:solidFill>
                    <a:latin typeface="微软雅黑" panose="020B0503020204020204" pitchFamily="34" charset="-122"/>
                    <a:ea typeface="微软雅黑" panose="020B0503020204020204" pitchFamily="34" charset="-122"/>
                  </a:rPr>
                  <a:t>12%</a:t>
                </a:r>
                <a:r>
                  <a:rPr lang="zh-CN" altLang="en-US" sz="1000" dirty="0">
                    <a:solidFill>
                      <a:schemeClr val="tx1"/>
                    </a:solidFill>
                    <a:latin typeface="微软雅黑" panose="020B0503020204020204" pitchFamily="34" charset="-122"/>
                    <a:ea typeface="微软雅黑" panose="020B0503020204020204" pitchFamily="34" charset="-122"/>
                  </a:rPr>
                  <a:t>。严重威胁我国人民的生命健康。</a:t>
                </a:r>
                <a:endParaRPr lang="en-US" altLang="zh-CN" sz="1000" dirty="0">
                  <a:solidFill>
                    <a:schemeClr val="tx1"/>
                  </a:solidFill>
                  <a:latin typeface="微软雅黑" panose="020B0503020204020204" pitchFamily="34" charset="-122"/>
                  <a:ea typeface="微软雅黑" panose="020B0503020204020204" pitchFamily="34" charset="-122"/>
                </a:endParaRPr>
              </a:p>
              <a:p>
                <a:pPr algn="l" defTabSz="914309">
                  <a:spcBef>
                    <a:spcPct val="20000"/>
                  </a:spcBef>
                  <a:defRPr/>
                </a:pPr>
                <a:r>
                  <a:rPr lang="en-US" altLang="zh-CN" sz="1000" b="1" dirty="0">
                    <a:solidFill>
                      <a:schemeClr val="tx1"/>
                    </a:solidFill>
                    <a:latin typeface="微软雅黑" panose="020B0503020204020204" pitchFamily="34" charset="-122"/>
                    <a:ea typeface="微软雅黑" panose="020B0503020204020204" pitchFamily="34" charset="-122"/>
                  </a:rPr>
                  <a:t>3</a:t>
                </a:r>
                <a:r>
                  <a:rPr lang="zh-CN" altLang="en-US" sz="1000" b="1" dirty="0">
                    <a:solidFill>
                      <a:schemeClr val="tx1"/>
                    </a:solidFill>
                    <a:latin typeface="微软雅黑" panose="020B0503020204020204" pitchFamily="34" charset="-122"/>
                    <a:ea typeface="微软雅黑" panose="020B0503020204020204" pitchFamily="34" charset="-122"/>
                  </a:rPr>
                  <a:t>、大陆地区发病率：</a:t>
                </a:r>
                <a:r>
                  <a:rPr lang="en-US" altLang="zh-CN" sz="1000" dirty="0">
                    <a:solidFill>
                      <a:schemeClr val="tx1"/>
                    </a:solidFill>
                    <a:latin typeface="微软雅黑" panose="020B0503020204020204" pitchFamily="34" charset="-122"/>
                    <a:ea typeface="微软雅黑" panose="020B0503020204020204" pitchFamily="34" charset="-122"/>
                  </a:rPr>
                  <a:t>24.3/10</a:t>
                </a:r>
                <a:r>
                  <a:rPr lang="zh-CN" altLang="en-US" sz="1000" dirty="0">
                    <a:solidFill>
                      <a:schemeClr val="tx1"/>
                    </a:solidFill>
                    <a:latin typeface="微软雅黑" panose="020B0503020204020204" pitchFamily="34" charset="-122"/>
                    <a:ea typeface="微软雅黑" panose="020B0503020204020204" pitchFamily="34" charset="-122"/>
                  </a:rPr>
                  <a:t>万，</a:t>
                </a:r>
                <a:r>
                  <a:rPr lang="zh-CN" altLang="en-US" sz="1000" b="1" dirty="0">
                    <a:solidFill>
                      <a:schemeClr val="tx1"/>
                    </a:solidFill>
                    <a:latin typeface="微软雅黑" panose="020B0503020204020204" pitchFamily="34" charset="-122"/>
                    <a:ea typeface="微软雅黑" panose="020B0503020204020204" pitchFamily="34" charset="-122"/>
                  </a:rPr>
                  <a:t>本适应症适用患者数</a:t>
                </a:r>
                <a:r>
                  <a:rPr lang="zh-CN" altLang="en-US" sz="1000" dirty="0">
                    <a:solidFill>
                      <a:schemeClr val="tx1"/>
                    </a:solidFill>
                    <a:latin typeface="微软雅黑" panose="020B0503020204020204" pitchFamily="34" charset="-122"/>
                    <a:ea typeface="微软雅黑" panose="020B0503020204020204" pitchFamily="34" charset="-122"/>
                  </a:rPr>
                  <a:t>：</a:t>
                </a:r>
                <a:r>
                  <a:rPr lang="en-US" altLang="zh-CN" sz="1000" dirty="0">
                    <a:solidFill>
                      <a:schemeClr val="tx1"/>
                    </a:solidFill>
                    <a:latin typeface="微软雅黑" panose="020B0503020204020204" pitchFamily="34" charset="-122"/>
                    <a:ea typeface="微软雅黑" panose="020B0503020204020204" pitchFamily="34" charset="-122"/>
                  </a:rPr>
                  <a:t>77996</a:t>
                </a:r>
                <a:r>
                  <a:rPr lang="zh-CN" altLang="en-US" sz="1000" dirty="0">
                    <a:solidFill>
                      <a:schemeClr val="tx1"/>
                    </a:solidFill>
                    <a:latin typeface="微软雅黑" panose="020B0503020204020204" pitchFamily="34" charset="-122"/>
                    <a:ea typeface="微软雅黑" panose="020B0503020204020204" pitchFamily="34" charset="-122"/>
                  </a:rPr>
                  <a:t>人（</a:t>
                </a:r>
                <a:r>
                  <a:rPr lang="en-US" altLang="zh-CN" sz="1000" dirty="0">
                    <a:solidFill>
                      <a:schemeClr val="tx1"/>
                    </a:solidFill>
                    <a:latin typeface="微软雅黑" panose="020B0503020204020204" pitchFamily="34" charset="-122"/>
                    <a:ea typeface="微软雅黑" panose="020B0503020204020204" pitchFamily="34" charset="-122"/>
                  </a:rPr>
                  <a:t>2022</a:t>
                </a:r>
                <a:r>
                  <a:rPr lang="zh-CN" altLang="en-US" sz="1000" dirty="0">
                    <a:solidFill>
                      <a:schemeClr val="tx1"/>
                    </a:solidFill>
                    <a:latin typeface="微软雅黑" panose="020B0503020204020204" pitchFamily="34" charset="-122"/>
                    <a:ea typeface="微软雅黑" panose="020B0503020204020204" pitchFamily="34" charset="-122"/>
                  </a:rPr>
                  <a:t>年）。</a:t>
                </a:r>
                <a:endParaRPr lang="en-US" altLang="zh-CN" sz="1000" dirty="0">
                  <a:solidFill>
                    <a:schemeClr val="tx1"/>
                  </a:solidFill>
                  <a:latin typeface="微软雅黑" panose="020B0503020204020204" pitchFamily="34" charset="-122"/>
                  <a:ea typeface="微软雅黑" panose="020B0503020204020204" pitchFamily="34" charset="-122"/>
                </a:endParaRPr>
              </a:p>
              <a:p>
                <a:pPr algn="l" defTabSz="914309">
                  <a:spcBef>
                    <a:spcPct val="20000"/>
                  </a:spcBef>
                  <a:defRPr/>
                </a:pPr>
                <a:endParaRPr lang="en-US" altLang="zh-CN" sz="1000" b="1" dirty="0">
                  <a:solidFill>
                    <a:schemeClr val="tx1"/>
                  </a:solidFill>
                  <a:latin typeface="微软雅黑" panose="020B0503020204020204" pitchFamily="34" charset="-122"/>
                  <a:ea typeface="微软雅黑" panose="020B0503020204020204" pitchFamily="34" charset="-122"/>
                </a:endParaRPr>
              </a:p>
              <a:p>
                <a:pPr algn="l" defTabSz="914309">
                  <a:spcBef>
                    <a:spcPct val="20000"/>
                  </a:spcBef>
                  <a:defRPr/>
                </a:pPr>
                <a:r>
                  <a:rPr lang="zh-CN" altLang="zh-CN" sz="1000" b="1" dirty="0">
                    <a:solidFill>
                      <a:schemeClr val="tx1"/>
                    </a:solidFill>
                    <a:latin typeface="微软雅黑" panose="020B0503020204020204" pitchFamily="34" charset="-122"/>
                    <a:ea typeface="微软雅黑" panose="020B0503020204020204" pitchFamily="34" charset="-122"/>
                  </a:rPr>
                  <a:t>上皮性卵巢癌、输卵管癌或原发性腹膜癌</a:t>
                </a:r>
                <a:r>
                  <a:rPr lang="zh-CN" altLang="en-US" sz="1000" b="1" dirty="0">
                    <a:solidFill>
                      <a:schemeClr val="tx1"/>
                    </a:solidFill>
                    <a:latin typeface="微软雅黑" panose="020B0503020204020204" pitchFamily="34" charset="-122"/>
                    <a:ea typeface="微软雅黑" panose="020B0503020204020204" pitchFamily="34" charset="-122"/>
                  </a:rPr>
                  <a:t>：</a:t>
                </a:r>
                <a:endParaRPr lang="en-US" altLang="zh-CN" sz="1000" b="1" dirty="0">
                  <a:solidFill>
                    <a:schemeClr val="tx1"/>
                  </a:solidFill>
                  <a:latin typeface="微软雅黑" panose="020B0503020204020204" pitchFamily="34" charset="-122"/>
                  <a:ea typeface="微软雅黑" panose="020B0503020204020204" pitchFamily="34" charset="-122"/>
                </a:endParaRPr>
              </a:p>
              <a:p>
                <a:pPr algn="l" defTabSz="914309">
                  <a:spcBef>
                    <a:spcPct val="20000"/>
                  </a:spcBef>
                  <a:defRPr/>
                </a:pPr>
                <a:r>
                  <a:rPr lang="en-US" altLang="zh-CN" sz="1000" b="1" dirty="0">
                    <a:solidFill>
                      <a:schemeClr val="tx1"/>
                    </a:solidFill>
                    <a:latin typeface="微软雅黑" panose="020B0503020204020204" pitchFamily="34" charset="-122"/>
                    <a:ea typeface="微软雅黑" panose="020B0503020204020204" pitchFamily="34" charset="-122"/>
                  </a:rPr>
                  <a:t>1</a:t>
                </a:r>
                <a:r>
                  <a:rPr lang="zh-CN" altLang="en-US" sz="1000" b="1" dirty="0">
                    <a:solidFill>
                      <a:schemeClr val="tx1"/>
                    </a:solidFill>
                    <a:latin typeface="微软雅黑" panose="020B0503020204020204" pitchFamily="34" charset="-122"/>
                    <a:ea typeface="微软雅黑" panose="020B0503020204020204" pitchFamily="34" charset="-122"/>
                  </a:rPr>
                  <a:t>、疾病基本情况：</a:t>
                </a:r>
                <a:r>
                  <a:rPr lang="zh-CN" altLang="en-US" sz="1000" dirty="0">
                    <a:solidFill>
                      <a:schemeClr val="tx1"/>
                    </a:solidFill>
                    <a:latin typeface="微软雅黑" panose="020B0503020204020204" pitchFamily="34" charset="-122"/>
                    <a:ea typeface="微软雅黑" panose="020B0503020204020204" pitchFamily="34" charset="-122"/>
                  </a:rPr>
                  <a:t>年发病率居女性生殖系统肿瘤第</a:t>
                </a:r>
                <a:r>
                  <a:rPr lang="en-US" altLang="zh-CN" sz="1000" dirty="0">
                    <a:solidFill>
                      <a:schemeClr val="tx1"/>
                    </a:solidFill>
                    <a:latin typeface="微软雅黑" panose="020B0503020204020204" pitchFamily="34" charset="-122"/>
                    <a:ea typeface="微软雅黑" panose="020B0503020204020204" pitchFamily="34" charset="-122"/>
                  </a:rPr>
                  <a:t>3</a:t>
                </a:r>
                <a:r>
                  <a:rPr lang="zh-CN" altLang="en-US" sz="1000" dirty="0">
                    <a:solidFill>
                      <a:schemeClr val="tx1"/>
                    </a:solidFill>
                    <a:latin typeface="微软雅黑" panose="020B0503020204020204" pitchFamily="34" charset="-122"/>
                    <a:ea typeface="微软雅黑" panose="020B0503020204020204" pitchFamily="34" charset="-122"/>
                  </a:rPr>
                  <a:t>位，而病死率位于女性生殖道恶性肿瘤之首。</a:t>
                </a:r>
                <a:endParaRPr lang="en-US" altLang="zh-CN" sz="1000" dirty="0">
                  <a:solidFill>
                    <a:schemeClr val="tx1"/>
                  </a:solidFill>
                  <a:latin typeface="微软雅黑" panose="020B0503020204020204" pitchFamily="34" charset="-122"/>
                  <a:ea typeface="微软雅黑" panose="020B0503020204020204" pitchFamily="34" charset="-122"/>
                </a:endParaRPr>
              </a:p>
              <a:p>
                <a:pPr algn="l" defTabSz="914309">
                  <a:spcBef>
                    <a:spcPct val="20000"/>
                  </a:spcBef>
                  <a:defRPr/>
                </a:pPr>
                <a:r>
                  <a:rPr lang="en-US" altLang="zh-CN" sz="1000" b="1" dirty="0">
                    <a:solidFill>
                      <a:schemeClr val="tx1"/>
                    </a:solidFill>
                    <a:latin typeface="微软雅黑" panose="020B0503020204020204" pitchFamily="34" charset="-122"/>
                    <a:ea typeface="微软雅黑" panose="020B0503020204020204" pitchFamily="34" charset="-122"/>
                  </a:rPr>
                  <a:t>2</a:t>
                </a:r>
                <a:r>
                  <a:rPr lang="zh-CN" altLang="en-US" sz="1000" b="1" dirty="0">
                    <a:solidFill>
                      <a:schemeClr val="tx1"/>
                    </a:solidFill>
                    <a:latin typeface="微软雅黑" panose="020B0503020204020204" pitchFamily="34" charset="-122"/>
                    <a:ea typeface="微软雅黑" panose="020B0503020204020204" pitchFamily="34" charset="-122"/>
                  </a:rPr>
                  <a:t>、未满足的治疗需求：</a:t>
                </a:r>
                <a:r>
                  <a:rPr lang="zh-CN" altLang="en-US" sz="1000" dirty="0">
                    <a:solidFill>
                      <a:schemeClr val="tx1"/>
                    </a:solidFill>
                    <a:latin typeface="微软雅黑" panose="020B0503020204020204" pitchFamily="34" charset="-122"/>
                    <a:ea typeface="微软雅黑" panose="020B0503020204020204" pitchFamily="34" charset="-122"/>
                  </a:rPr>
                  <a:t>发病隐匿，且因缺乏有效筛查及早期诊断措施，约</a:t>
                </a:r>
                <a:r>
                  <a:rPr lang="en-US" altLang="zh-CN" sz="1000" dirty="0">
                    <a:solidFill>
                      <a:schemeClr val="tx1"/>
                    </a:solidFill>
                    <a:latin typeface="微软雅黑" panose="020B0503020204020204" pitchFamily="34" charset="-122"/>
                    <a:ea typeface="微软雅黑" panose="020B0503020204020204" pitchFamily="34" charset="-122"/>
                  </a:rPr>
                  <a:t>70</a:t>
                </a:r>
                <a:r>
                  <a:rPr lang="zh-CN" altLang="en-US" sz="1000" dirty="0">
                    <a:solidFill>
                      <a:schemeClr val="tx1"/>
                    </a:solidFill>
                    <a:latin typeface="微软雅黑" panose="020B0503020204020204" pitchFamily="34" charset="-122"/>
                    <a:ea typeface="微软雅黑" panose="020B0503020204020204" pitchFamily="34" charset="-122"/>
                  </a:rPr>
                  <a:t>％的卵巢癌患者在确诊时已属晚期，存在肿瘤的广泛播散和转移，</a:t>
                </a:r>
                <a:r>
                  <a:rPr lang="en-US" altLang="zh-CN" sz="1000" dirty="0">
                    <a:solidFill>
                      <a:schemeClr val="tx1"/>
                    </a:solidFill>
                    <a:latin typeface="微软雅黑" panose="020B0503020204020204" pitchFamily="34" charset="-122"/>
                    <a:ea typeface="微软雅黑" panose="020B0503020204020204" pitchFamily="34" charset="-122"/>
                  </a:rPr>
                  <a:t>5</a:t>
                </a:r>
                <a:r>
                  <a:rPr lang="zh-CN" altLang="en-US" sz="1000" dirty="0">
                    <a:solidFill>
                      <a:schemeClr val="tx1"/>
                    </a:solidFill>
                    <a:latin typeface="微软雅黑" panose="020B0503020204020204" pitchFamily="34" charset="-122"/>
                    <a:ea typeface="微软雅黑" panose="020B0503020204020204" pitchFamily="34" charset="-122"/>
                  </a:rPr>
                  <a:t>年生存率仅为</a:t>
                </a:r>
                <a:r>
                  <a:rPr lang="en-US" altLang="zh-CN" sz="1000" dirty="0">
                    <a:solidFill>
                      <a:schemeClr val="tx1"/>
                    </a:solidFill>
                    <a:latin typeface="微软雅黑" panose="020B0503020204020204" pitchFamily="34" charset="-122"/>
                    <a:ea typeface="微软雅黑" panose="020B0503020204020204" pitchFamily="34" charset="-122"/>
                  </a:rPr>
                  <a:t>30-40</a:t>
                </a:r>
                <a:r>
                  <a:rPr lang="zh-CN" altLang="en-US" sz="1000" dirty="0">
                    <a:solidFill>
                      <a:schemeClr val="tx1"/>
                    </a:solidFill>
                    <a:latin typeface="微软雅黑" panose="020B0503020204020204" pitchFamily="34" charset="-122"/>
                    <a:ea typeface="微软雅黑" panose="020B0503020204020204" pitchFamily="34" charset="-122"/>
                  </a:rPr>
                  <a:t>％左右。贝伐珠单抗用于卵巢癌患者初始治疗，可显著延长患者的无进展生存期 。</a:t>
                </a:r>
                <a:endParaRPr lang="en-US" altLang="zh-CN" sz="1000" dirty="0">
                  <a:solidFill>
                    <a:schemeClr val="tx1"/>
                  </a:solidFill>
                  <a:latin typeface="微软雅黑" panose="020B0503020204020204" pitchFamily="34" charset="-122"/>
                  <a:ea typeface="微软雅黑" panose="020B0503020204020204" pitchFamily="34" charset="-122"/>
                </a:endParaRPr>
              </a:p>
              <a:p>
                <a:pPr algn="l" defTabSz="914309">
                  <a:spcBef>
                    <a:spcPct val="20000"/>
                  </a:spcBef>
                  <a:defRPr/>
                </a:pPr>
                <a:r>
                  <a:rPr lang="en-US" altLang="zh-CN" sz="1000" b="1" dirty="0">
                    <a:solidFill>
                      <a:schemeClr val="tx1"/>
                    </a:solidFill>
                    <a:latin typeface="微软雅黑" panose="020B0503020204020204" pitchFamily="34" charset="-122"/>
                    <a:ea typeface="微软雅黑" panose="020B0503020204020204" pitchFamily="34" charset="-122"/>
                  </a:rPr>
                  <a:t>3</a:t>
                </a:r>
                <a:r>
                  <a:rPr lang="zh-CN" altLang="en-US" sz="1000" b="1" dirty="0">
                    <a:solidFill>
                      <a:schemeClr val="tx1"/>
                    </a:solidFill>
                    <a:latin typeface="微软雅黑" panose="020B0503020204020204" pitchFamily="34" charset="-122"/>
                    <a:ea typeface="微软雅黑" panose="020B0503020204020204" pitchFamily="34" charset="-122"/>
                  </a:rPr>
                  <a:t>、大陆地区发病率：</a:t>
                </a:r>
                <a:r>
                  <a:rPr lang="en-US" altLang="zh-CN" sz="1000" dirty="0">
                    <a:solidFill>
                      <a:schemeClr val="tx1"/>
                    </a:solidFill>
                    <a:latin typeface="微软雅黑" panose="020B0503020204020204" pitchFamily="34" charset="-122"/>
                    <a:ea typeface="微软雅黑" panose="020B0503020204020204" pitchFamily="34" charset="-122"/>
                  </a:rPr>
                  <a:t>4/10</a:t>
                </a:r>
                <a:r>
                  <a:rPr lang="zh-CN" altLang="en-US" sz="1000" dirty="0">
                    <a:solidFill>
                      <a:schemeClr val="tx1"/>
                    </a:solidFill>
                    <a:latin typeface="微软雅黑" panose="020B0503020204020204" pitchFamily="34" charset="-122"/>
                    <a:ea typeface="微软雅黑" panose="020B0503020204020204" pitchFamily="34" charset="-122"/>
                  </a:rPr>
                  <a:t>万，</a:t>
                </a:r>
                <a:r>
                  <a:rPr lang="zh-CN" altLang="en-US" sz="1000" b="1" dirty="0">
                    <a:solidFill>
                      <a:schemeClr val="tx1"/>
                    </a:solidFill>
                    <a:latin typeface="微软雅黑" panose="020B0503020204020204" pitchFamily="34" charset="-122"/>
                    <a:ea typeface="微软雅黑" panose="020B0503020204020204" pitchFamily="34" charset="-122"/>
                  </a:rPr>
                  <a:t>本适应症适用患者数</a:t>
                </a:r>
                <a:r>
                  <a:rPr lang="zh-CN" altLang="en-US" sz="1000" dirty="0">
                    <a:solidFill>
                      <a:schemeClr val="tx1"/>
                    </a:solidFill>
                    <a:latin typeface="微软雅黑" panose="020B0503020204020204" pitchFamily="34" charset="-122"/>
                    <a:ea typeface="微软雅黑" panose="020B0503020204020204" pitchFamily="34" charset="-122"/>
                  </a:rPr>
                  <a:t>：</a:t>
                </a:r>
                <a:r>
                  <a:rPr lang="en-US" altLang="zh-CN" sz="1000" dirty="0">
                    <a:solidFill>
                      <a:schemeClr val="tx1"/>
                    </a:solidFill>
                    <a:latin typeface="微软雅黑" panose="020B0503020204020204" pitchFamily="34" charset="-122"/>
                    <a:ea typeface="微软雅黑" panose="020B0503020204020204" pitchFamily="34" charset="-122"/>
                  </a:rPr>
                  <a:t>32943 </a:t>
                </a:r>
                <a:r>
                  <a:rPr lang="zh-CN" altLang="en-US" sz="1000" dirty="0">
                    <a:solidFill>
                      <a:schemeClr val="tx1"/>
                    </a:solidFill>
                    <a:latin typeface="微软雅黑" panose="020B0503020204020204" pitchFamily="34" charset="-122"/>
                    <a:ea typeface="微软雅黑" panose="020B0503020204020204" pitchFamily="34" charset="-122"/>
                  </a:rPr>
                  <a:t>人（</a:t>
                </a:r>
                <a:r>
                  <a:rPr lang="en-US" altLang="zh-CN" sz="1000" dirty="0">
                    <a:solidFill>
                      <a:schemeClr val="tx1"/>
                    </a:solidFill>
                    <a:latin typeface="微软雅黑" panose="020B0503020204020204" pitchFamily="34" charset="-122"/>
                    <a:ea typeface="微软雅黑" panose="020B0503020204020204" pitchFamily="34" charset="-122"/>
                  </a:rPr>
                  <a:t>2022</a:t>
                </a:r>
                <a:r>
                  <a:rPr lang="zh-CN" altLang="en-US" sz="1000" dirty="0">
                    <a:solidFill>
                      <a:schemeClr val="tx1"/>
                    </a:solidFill>
                    <a:latin typeface="微软雅黑" panose="020B0503020204020204" pitchFamily="34" charset="-122"/>
                    <a:ea typeface="微软雅黑" panose="020B0503020204020204" pitchFamily="34" charset="-122"/>
                  </a:rPr>
                  <a:t>年）。</a:t>
                </a:r>
                <a:endParaRPr lang="en-US" altLang="zh-CN" sz="1000" dirty="0">
                  <a:solidFill>
                    <a:schemeClr val="tx1"/>
                  </a:solidFill>
                  <a:latin typeface="微软雅黑" panose="020B0503020204020204" pitchFamily="34" charset="-122"/>
                  <a:ea typeface="微软雅黑" panose="020B0503020204020204" pitchFamily="34" charset="-122"/>
                </a:endParaRPr>
              </a:p>
              <a:p>
                <a:pPr algn="l" defTabSz="914309">
                  <a:spcBef>
                    <a:spcPct val="20000"/>
                  </a:spcBef>
                  <a:defRPr/>
                </a:pPr>
                <a:endParaRPr lang="en-US" altLang="zh-CN" sz="1000" b="1" dirty="0">
                  <a:solidFill>
                    <a:schemeClr val="tx1"/>
                  </a:solidFill>
                  <a:latin typeface="微软雅黑" panose="020B0503020204020204" pitchFamily="34" charset="-122"/>
                  <a:ea typeface="微软雅黑" panose="020B0503020204020204" pitchFamily="34" charset="-122"/>
                </a:endParaRPr>
              </a:p>
              <a:p>
                <a:pPr algn="l" defTabSz="914309">
                  <a:spcBef>
                    <a:spcPct val="20000"/>
                  </a:spcBef>
                  <a:defRPr/>
                </a:pPr>
                <a:r>
                  <a:rPr lang="zh-CN" altLang="en-US" sz="1050" b="1" dirty="0">
                    <a:solidFill>
                      <a:schemeClr val="tx1"/>
                    </a:solidFill>
                    <a:latin typeface="微软雅黑" panose="020B0503020204020204" pitchFamily="34" charset="-122"/>
                    <a:ea typeface="微软雅黑" panose="020B0503020204020204" pitchFamily="34" charset="-122"/>
                  </a:rPr>
                  <a:t>宫颈癌：</a:t>
                </a:r>
                <a:endParaRPr lang="en-US" altLang="zh-CN" sz="1050" b="1" dirty="0">
                  <a:solidFill>
                    <a:schemeClr val="tx1"/>
                  </a:solidFill>
                  <a:latin typeface="微软雅黑" panose="020B0503020204020204" pitchFamily="34" charset="-122"/>
                  <a:ea typeface="微软雅黑" panose="020B0503020204020204" pitchFamily="34" charset="-122"/>
                </a:endParaRPr>
              </a:p>
              <a:p>
                <a:pPr algn="l" defTabSz="914309">
                  <a:spcBef>
                    <a:spcPct val="20000"/>
                  </a:spcBef>
                  <a:defRPr/>
                </a:pPr>
                <a:r>
                  <a:rPr lang="en-US" altLang="zh-CN" sz="1000" b="1" dirty="0">
                    <a:solidFill>
                      <a:schemeClr val="tx1"/>
                    </a:solidFill>
                    <a:latin typeface="微软雅黑" panose="020B0503020204020204" pitchFamily="34" charset="-122"/>
                    <a:ea typeface="微软雅黑" panose="020B0503020204020204" pitchFamily="34" charset="-122"/>
                  </a:rPr>
                  <a:t>1</a:t>
                </a:r>
                <a:r>
                  <a:rPr lang="zh-CN" altLang="en-US" sz="1000" b="1" dirty="0">
                    <a:solidFill>
                      <a:schemeClr val="tx1"/>
                    </a:solidFill>
                    <a:latin typeface="微软雅黑" panose="020B0503020204020204" pitchFamily="34" charset="-122"/>
                    <a:ea typeface="微软雅黑" panose="020B0503020204020204" pitchFamily="34" charset="-122"/>
                  </a:rPr>
                  <a:t>、疾病基本情况：</a:t>
                </a:r>
                <a:r>
                  <a:rPr lang="zh-CN" altLang="en-US" sz="1000" dirty="0">
                    <a:solidFill>
                      <a:schemeClr val="tx1"/>
                    </a:solidFill>
                    <a:latin typeface="微软雅黑" panose="020B0503020204020204" pitchFamily="34" charset="-122"/>
                    <a:ea typeface="微软雅黑" panose="020B0503020204020204" pitchFamily="34" charset="-122"/>
                  </a:rPr>
                  <a:t>宫颈癌是常见的妇科恶性肿瘤之一，发病率在我国女性恶性肿瘤中居第二位，仅次于乳腺癌之后。</a:t>
                </a:r>
                <a:endParaRPr lang="en-US" altLang="zh-CN" sz="1000" dirty="0">
                  <a:solidFill>
                    <a:schemeClr val="tx1"/>
                  </a:solidFill>
                  <a:latin typeface="微软雅黑" panose="020B0503020204020204" pitchFamily="34" charset="-122"/>
                  <a:ea typeface="微软雅黑" panose="020B0503020204020204" pitchFamily="34" charset="-122"/>
                </a:endParaRPr>
              </a:p>
              <a:p>
                <a:pPr algn="l" defTabSz="914309">
                  <a:spcBef>
                    <a:spcPct val="20000"/>
                  </a:spcBef>
                  <a:defRPr/>
                </a:pPr>
                <a:r>
                  <a:rPr lang="en-US" altLang="zh-CN" sz="1000" b="1" dirty="0">
                    <a:solidFill>
                      <a:schemeClr val="tx1"/>
                    </a:solidFill>
                    <a:latin typeface="微软雅黑" panose="020B0503020204020204" pitchFamily="34" charset="-122"/>
                    <a:ea typeface="微软雅黑" panose="020B0503020204020204" pitchFamily="34" charset="-122"/>
                  </a:rPr>
                  <a:t>2</a:t>
                </a:r>
                <a:r>
                  <a:rPr lang="zh-CN" altLang="en-US" sz="1000" b="1" dirty="0">
                    <a:solidFill>
                      <a:schemeClr val="tx1"/>
                    </a:solidFill>
                    <a:latin typeface="微软雅黑" panose="020B0503020204020204" pitchFamily="34" charset="-122"/>
                    <a:ea typeface="微软雅黑" panose="020B0503020204020204" pitchFamily="34" charset="-122"/>
                  </a:rPr>
                  <a:t>、未满足的治疗需求：</a:t>
                </a:r>
                <a:r>
                  <a:rPr lang="zh-CN" altLang="en-US" sz="1000" dirty="0">
                    <a:solidFill>
                      <a:schemeClr val="tx1"/>
                    </a:solidFill>
                    <a:latin typeface="微软雅黑" panose="020B0503020204020204" pitchFamily="34" charset="-122"/>
                    <a:ea typeface="微软雅黑" panose="020B0503020204020204" pitchFamily="34" charset="-122"/>
                  </a:rPr>
                  <a:t>对于患有转移性肿瘤及和铂类化疗后有肿瘤持续性或复发可能的患者，目前治疗的选择性仍非常有限。与单纯化疗相比，贝伐单抗联合化疗药物可提升总体存活率。</a:t>
                </a:r>
                <a:endParaRPr lang="en-US" altLang="zh-CN" sz="1000" dirty="0">
                  <a:solidFill>
                    <a:schemeClr val="tx1"/>
                  </a:solidFill>
                  <a:latin typeface="微软雅黑" panose="020B0503020204020204" pitchFamily="34" charset="-122"/>
                  <a:ea typeface="微软雅黑" panose="020B0503020204020204" pitchFamily="34" charset="-122"/>
                </a:endParaRPr>
              </a:p>
              <a:p>
                <a:pPr algn="l" defTabSz="914309">
                  <a:spcBef>
                    <a:spcPct val="20000"/>
                  </a:spcBef>
                  <a:defRPr/>
                </a:pPr>
                <a:r>
                  <a:rPr lang="en-US" altLang="zh-CN" sz="1000" b="1" dirty="0">
                    <a:solidFill>
                      <a:schemeClr val="tx1"/>
                    </a:solidFill>
                    <a:latin typeface="微软雅黑" panose="020B0503020204020204" pitchFamily="34" charset="-122"/>
                    <a:ea typeface="微软雅黑" panose="020B0503020204020204" pitchFamily="34" charset="-122"/>
                  </a:rPr>
                  <a:t>3</a:t>
                </a:r>
                <a:r>
                  <a:rPr lang="zh-CN" altLang="en-US" sz="1000" b="1" dirty="0">
                    <a:solidFill>
                      <a:schemeClr val="tx1"/>
                    </a:solidFill>
                    <a:latin typeface="微软雅黑" panose="020B0503020204020204" pitchFamily="34" charset="-122"/>
                    <a:ea typeface="微软雅黑" panose="020B0503020204020204" pitchFamily="34" charset="-122"/>
                  </a:rPr>
                  <a:t>、大陆地区发病率：</a:t>
                </a:r>
                <a:r>
                  <a:rPr lang="en-US" altLang="zh-CN" sz="1000" dirty="0">
                    <a:solidFill>
                      <a:schemeClr val="tx1"/>
                    </a:solidFill>
                    <a:latin typeface="微软雅黑" panose="020B0503020204020204" pitchFamily="34" charset="-122"/>
                    <a:ea typeface="微软雅黑" panose="020B0503020204020204" pitchFamily="34" charset="-122"/>
                  </a:rPr>
                  <a:t>7.7/10</a:t>
                </a:r>
                <a:r>
                  <a:rPr lang="zh-CN" altLang="en-US" sz="1000" dirty="0">
                    <a:solidFill>
                      <a:schemeClr val="tx1"/>
                    </a:solidFill>
                    <a:latin typeface="微软雅黑" panose="020B0503020204020204" pitchFamily="34" charset="-122"/>
                    <a:ea typeface="微软雅黑" panose="020B0503020204020204" pitchFamily="34" charset="-122"/>
                  </a:rPr>
                  <a:t>万，</a:t>
                </a:r>
                <a:r>
                  <a:rPr lang="zh-CN" altLang="en-US" sz="1000" b="1" dirty="0">
                    <a:solidFill>
                      <a:schemeClr val="tx1"/>
                    </a:solidFill>
                    <a:latin typeface="微软雅黑" panose="020B0503020204020204" pitchFamily="34" charset="-122"/>
                    <a:ea typeface="微软雅黑" panose="020B0503020204020204" pitchFamily="34" charset="-122"/>
                  </a:rPr>
                  <a:t>本适应症适用患者数</a:t>
                </a:r>
                <a:r>
                  <a:rPr lang="zh-CN" altLang="en-US" sz="1000" dirty="0">
                    <a:solidFill>
                      <a:schemeClr val="tx1"/>
                    </a:solidFill>
                    <a:latin typeface="微软雅黑" panose="020B0503020204020204" pitchFamily="34" charset="-122"/>
                    <a:ea typeface="微软雅黑" panose="020B0503020204020204" pitchFamily="34" charset="-122"/>
                  </a:rPr>
                  <a:t>：</a:t>
                </a:r>
                <a:r>
                  <a:rPr lang="en-US" altLang="zh-CN" sz="1000" dirty="0">
                    <a:solidFill>
                      <a:schemeClr val="tx1"/>
                    </a:solidFill>
                    <a:latin typeface="微软雅黑" panose="020B0503020204020204" pitchFamily="34" charset="-122"/>
                    <a:ea typeface="微软雅黑" panose="020B0503020204020204" pitchFamily="34" charset="-122"/>
                  </a:rPr>
                  <a:t>17442</a:t>
                </a:r>
                <a:r>
                  <a:rPr lang="zh-CN" altLang="en-US" sz="1000" dirty="0">
                    <a:solidFill>
                      <a:schemeClr val="tx1"/>
                    </a:solidFill>
                    <a:latin typeface="微软雅黑" panose="020B0503020204020204" pitchFamily="34" charset="-122"/>
                    <a:ea typeface="微软雅黑" panose="020B0503020204020204" pitchFamily="34" charset="-122"/>
                  </a:rPr>
                  <a:t>人（</a:t>
                </a:r>
                <a:r>
                  <a:rPr lang="en-US" altLang="zh-CN" sz="1000" dirty="0">
                    <a:solidFill>
                      <a:schemeClr val="tx1"/>
                    </a:solidFill>
                    <a:latin typeface="微软雅黑" panose="020B0503020204020204" pitchFamily="34" charset="-122"/>
                    <a:ea typeface="微软雅黑" panose="020B0503020204020204" pitchFamily="34" charset="-122"/>
                  </a:rPr>
                  <a:t>2022</a:t>
                </a:r>
                <a:r>
                  <a:rPr lang="zh-CN" altLang="en-US" sz="1000" dirty="0">
                    <a:solidFill>
                      <a:schemeClr val="tx1"/>
                    </a:solidFill>
                    <a:latin typeface="微软雅黑" panose="020B0503020204020204" pitchFamily="34" charset="-122"/>
                    <a:ea typeface="微软雅黑" panose="020B0503020204020204" pitchFamily="34" charset="-122"/>
                  </a:rPr>
                  <a:t>年）。</a:t>
                </a:r>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a:p>
                <a:pPr algn="l" defTabSz="914309">
                  <a:spcBef>
                    <a:spcPct val="20000"/>
                  </a:spcBef>
                  <a:defRPr/>
                </a:pPr>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a:p>
                <a:pPr algn="l" defTabSz="914309">
                  <a:spcBef>
                    <a:spcPct val="20000"/>
                  </a:spcBef>
                  <a:defRPr/>
                </a:pPr>
                <a:endParaRPr lang="en-US" altLang="zh-CN" sz="1000" dirty="0">
                  <a:solidFill>
                    <a:schemeClr val="tx1"/>
                  </a:solidFill>
                  <a:latin typeface="微软雅黑" panose="020B0503020204020204" pitchFamily="34" charset="-122"/>
                  <a:ea typeface="微软雅黑" panose="020B0503020204020204" pitchFamily="34" charset="-122"/>
                </a:endParaRPr>
              </a:p>
              <a:p>
                <a:pPr algn="l" defTabSz="914309">
                  <a:spcBef>
                    <a:spcPct val="20000"/>
                  </a:spcBef>
                  <a:defRPr/>
                </a:pPr>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sp>
          <p:nvSpPr>
            <p:cNvPr id="15" name="Rectangle 81">
              <a:extLst>
                <a:ext uri="{FF2B5EF4-FFF2-40B4-BE49-F238E27FC236}">
                  <a16:creationId xmlns:a16="http://schemas.microsoft.com/office/drawing/2014/main" id="{8FF7A280-2076-3DAC-5095-F2425E752D41}"/>
                </a:ext>
              </a:extLst>
            </p:cNvPr>
            <p:cNvSpPr/>
            <p:nvPr/>
          </p:nvSpPr>
          <p:spPr>
            <a:xfrm>
              <a:off x="4033795" y="2058322"/>
              <a:ext cx="65" cy="427039"/>
            </a:xfrm>
            <a:prstGeom prst="rect">
              <a:avLst/>
            </a:prstGeom>
          </p:spPr>
          <p:txBody>
            <a:bodyPr wrap="none" lIns="0" tIns="0" rIns="0" bIns="0">
              <a:spAutoFit/>
            </a:bodyPr>
            <a:lstStyle/>
            <a:p>
              <a:endParaRPr lang="en-US" sz="2775" dirty="0">
                <a:latin typeface="微软雅黑" panose="020B0503020204020204" pitchFamily="34" charset="-122"/>
                <a:ea typeface="微软雅黑" panose="020B0503020204020204" pitchFamily="34" charset="-122"/>
              </a:endParaRPr>
            </a:p>
          </p:txBody>
        </p:sp>
      </p:grpSp>
      <p:sp>
        <p:nvSpPr>
          <p:cNvPr id="18" name="文本框 17">
            <a:extLst>
              <a:ext uri="{FF2B5EF4-FFF2-40B4-BE49-F238E27FC236}">
                <a16:creationId xmlns:a16="http://schemas.microsoft.com/office/drawing/2014/main" id="{89EEF741-D80B-252A-D7B5-E8B58F3BF244}"/>
              </a:ext>
            </a:extLst>
          </p:cNvPr>
          <p:cNvSpPr txBox="1"/>
          <p:nvPr/>
        </p:nvSpPr>
        <p:spPr>
          <a:xfrm>
            <a:off x="5735617" y="4808837"/>
            <a:ext cx="3385308" cy="246221"/>
          </a:xfrm>
          <a:prstGeom prst="rect">
            <a:avLst/>
          </a:prstGeom>
          <a:noFill/>
        </p:spPr>
        <p:txBody>
          <a:bodyPr wrap="square" rtlCol="0">
            <a:spAutoFit/>
          </a:bodyPr>
          <a:lstStyle/>
          <a:p>
            <a:pPr algn="ctr"/>
            <a:r>
              <a:rPr lang="zh-CN" altLang="en-US" sz="1000" b="1" dirty="0">
                <a:solidFill>
                  <a:srgbClr val="0070C0"/>
                </a:solidFill>
                <a:latin typeface="微软雅黑" panose="020B0503020204020204" pitchFamily="34" charset="-122"/>
                <a:ea typeface="微软雅黑" panose="020B0503020204020204" pitchFamily="34" charset="-122"/>
              </a:rPr>
              <a:t>信达生物制药（苏州）有限公司 </a:t>
            </a:r>
            <a:r>
              <a:rPr lang="en-US" altLang="zh-CN" sz="1000" b="1" dirty="0">
                <a:solidFill>
                  <a:srgbClr val="0070C0"/>
                </a:solidFill>
                <a:latin typeface="微软雅黑" panose="020B0503020204020204" pitchFamily="34" charset="-122"/>
                <a:ea typeface="微软雅黑" panose="020B0503020204020204" pitchFamily="34" charset="-122"/>
              </a:rPr>
              <a:t>| </a:t>
            </a:r>
            <a:r>
              <a:rPr lang="zh-CN" altLang="en-US" sz="1000" b="1" dirty="0">
                <a:solidFill>
                  <a:srgbClr val="0070C0"/>
                </a:solidFill>
                <a:latin typeface="微软雅黑" panose="020B0503020204020204" pitchFamily="34" charset="-122"/>
                <a:ea typeface="微软雅黑" panose="020B0503020204020204" pitchFamily="34" charset="-122"/>
              </a:rPr>
              <a:t>贝伐珠单抗</a:t>
            </a:r>
          </a:p>
        </p:txBody>
      </p:sp>
    </p:spTree>
    <p:extLst>
      <p:ext uri="{BB962C8B-B14F-4D97-AF65-F5344CB8AC3E}">
        <p14:creationId xmlns:p14="http://schemas.microsoft.com/office/powerpoint/2010/main" val="1515347374"/>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88032" y="411510"/>
            <a:ext cx="1187624" cy="707886"/>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01</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69" name="Rectangle 54">
            <a:extLst>
              <a:ext uri="{FF2B5EF4-FFF2-40B4-BE49-F238E27FC236}">
                <a16:creationId xmlns:a16="http://schemas.microsoft.com/office/drawing/2014/main" id="{CC586452-7D99-C1FA-3E78-84AB4B3DCB43}"/>
              </a:ext>
            </a:extLst>
          </p:cNvPr>
          <p:cNvSpPr/>
          <p:nvPr/>
        </p:nvSpPr>
        <p:spPr>
          <a:xfrm>
            <a:off x="3347851" y="2285678"/>
            <a:ext cx="64" cy="427040"/>
          </a:xfrm>
          <a:prstGeom prst="rect">
            <a:avLst/>
          </a:prstGeom>
        </p:spPr>
        <p:txBody>
          <a:bodyPr wrap="none" lIns="0" tIns="0" rIns="0" bIns="0">
            <a:spAutoFit/>
          </a:bodyPr>
          <a:lstStyle/>
          <a:p>
            <a:endParaRPr lang="en-US" sz="2775" dirty="0">
              <a:solidFill>
                <a:schemeClr val="tx2">
                  <a:lumMod val="75000"/>
                </a:schemeClr>
              </a:solidFill>
              <a:latin typeface="微软雅黑" panose="020B0503020204020204" pitchFamily="34" charset="-122"/>
              <a:ea typeface="微软雅黑" panose="020B0503020204020204" pitchFamily="34" charset="-122"/>
            </a:endParaRPr>
          </a:p>
        </p:txBody>
      </p:sp>
      <p:sp>
        <p:nvSpPr>
          <p:cNvPr id="41" name="文本框 40">
            <a:extLst>
              <a:ext uri="{FF2B5EF4-FFF2-40B4-BE49-F238E27FC236}">
                <a16:creationId xmlns:a16="http://schemas.microsoft.com/office/drawing/2014/main" id="{F2D4FCD3-C7EE-364A-E006-11E47ADA7834}"/>
              </a:ext>
            </a:extLst>
          </p:cNvPr>
          <p:cNvSpPr txBox="1"/>
          <p:nvPr/>
        </p:nvSpPr>
        <p:spPr>
          <a:xfrm>
            <a:off x="1907704" y="470124"/>
            <a:ext cx="1854569" cy="400110"/>
          </a:xfrm>
          <a:prstGeom prst="rect">
            <a:avLst/>
          </a:prstGeom>
          <a:noFill/>
        </p:spPr>
        <p:txBody>
          <a:bodyPr wrap="square">
            <a:spAutoFit/>
          </a:bodyPr>
          <a:lstStyle/>
          <a:p>
            <a:pPr algn="ctr"/>
            <a:r>
              <a:rPr lang="zh-CN" altLang="en-US" sz="2000" b="1" dirty="0">
                <a:solidFill>
                  <a:schemeClr val="accent1">
                    <a:lumMod val="50000"/>
                  </a:schemeClr>
                </a:solidFill>
                <a:latin typeface="微软雅黑" panose="020B0503020204020204" pitchFamily="34" charset="-122"/>
                <a:ea typeface="微软雅黑" panose="020B0503020204020204" pitchFamily="34" charset="-122"/>
              </a:rPr>
              <a:t>安全性</a:t>
            </a:r>
          </a:p>
        </p:txBody>
      </p:sp>
      <p:sp>
        <p:nvSpPr>
          <p:cNvPr id="42" name="矩形 41">
            <a:extLst>
              <a:ext uri="{FF2B5EF4-FFF2-40B4-BE49-F238E27FC236}">
                <a16:creationId xmlns:a16="http://schemas.microsoft.com/office/drawing/2014/main" id="{C9D6ED94-CFD7-A6DE-470B-5E616C2A2C42}"/>
              </a:ext>
            </a:extLst>
          </p:cNvPr>
          <p:cNvSpPr/>
          <p:nvPr/>
        </p:nvSpPr>
        <p:spPr>
          <a:xfrm>
            <a:off x="0" y="267494"/>
            <a:ext cx="1763687" cy="7920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3" name="文本框 42">
            <a:extLst>
              <a:ext uri="{FF2B5EF4-FFF2-40B4-BE49-F238E27FC236}">
                <a16:creationId xmlns:a16="http://schemas.microsoft.com/office/drawing/2014/main" id="{42119E30-A348-58C5-CE21-15496DF7E946}"/>
              </a:ext>
            </a:extLst>
          </p:cNvPr>
          <p:cNvSpPr txBox="1"/>
          <p:nvPr/>
        </p:nvSpPr>
        <p:spPr>
          <a:xfrm>
            <a:off x="432048" y="309594"/>
            <a:ext cx="1187624" cy="707886"/>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02</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cxnSp>
        <p:nvCxnSpPr>
          <p:cNvPr id="44" name="Straight Connector 85">
            <a:extLst>
              <a:ext uri="{FF2B5EF4-FFF2-40B4-BE49-F238E27FC236}">
                <a16:creationId xmlns:a16="http://schemas.microsoft.com/office/drawing/2014/main" id="{861F7BC1-5B3E-6DDC-3561-90D96314A129}"/>
              </a:ext>
            </a:extLst>
          </p:cNvPr>
          <p:cNvCxnSpPr>
            <a:cxnSpLocks/>
          </p:cNvCxnSpPr>
          <p:nvPr/>
        </p:nvCxnSpPr>
        <p:spPr>
          <a:xfrm>
            <a:off x="2165425" y="945580"/>
            <a:ext cx="1512168"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grpSp>
        <p:nvGrpSpPr>
          <p:cNvPr id="11" name="Group 64">
            <a:extLst>
              <a:ext uri="{FF2B5EF4-FFF2-40B4-BE49-F238E27FC236}">
                <a16:creationId xmlns:a16="http://schemas.microsoft.com/office/drawing/2014/main" id="{D948A8FC-AC93-CBDC-9DF2-FD5BC750CF8C}"/>
              </a:ext>
            </a:extLst>
          </p:cNvPr>
          <p:cNvGrpSpPr/>
          <p:nvPr/>
        </p:nvGrpSpPr>
        <p:grpSpPr>
          <a:xfrm>
            <a:off x="475778" y="1362895"/>
            <a:ext cx="7812283" cy="1503856"/>
            <a:chOff x="4033795" y="1853636"/>
            <a:chExt cx="3724011" cy="1503853"/>
          </a:xfrm>
        </p:grpSpPr>
        <p:grpSp>
          <p:nvGrpSpPr>
            <p:cNvPr id="12" name="Group 29">
              <a:extLst>
                <a:ext uri="{FF2B5EF4-FFF2-40B4-BE49-F238E27FC236}">
                  <a16:creationId xmlns:a16="http://schemas.microsoft.com/office/drawing/2014/main" id="{2833AD9A-6441-86E5-B7B4-B3A08476821C}"/>
                </a:ext>
              </a:extLst>
            </p:cNvPr>
            <p:cNvGrpSpPr/>
            <p:nvPr/>
          </p:nvGrpSpPr>
          <p:grpSpPr>
            <a:xfrm>
              <a:off x="4384880" y="1853636"/>
              <a:ext cx="3372926" cy="1503853"/>
              <a:chOff x="791083" y="1720180"/>
              <a:chExt cx="1860430" cy="1503853"/>
            </a:xfrm>
          </p:grpSpPr>
          <p:sp>
            <p:nvSpPr>
              <p:cNvPr id="14" name="Text Placeholder 3">
                <a:extLst>
                  <a:ext uri="{FF2B5EF4-FFF2-40B4-BE49-F238E27FC236}">
                    <a16:creationId xmlns:a16="http://schemas.microsoft.com/office/drawing/2014/main" id="{37F07E93-5BD4-CC30-89DA-DE3EEE8120D3}"/>
                  </a:ext>
                </a:extLst>
              </p:cNvPr>
              <p:cNvSpPr txBox="1">
                <a:spLocks/>
              </p:cNvSpPr>
              <p:nvPr/>
            </p:nvSpPr>
            <p:spPr>
              <a:xfrm>
                <a:off x="798970" y="1720180"/>
                <a:ext cx="242771"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zh-CN" altLang="en-US" sz="1200" b="1" dirty="0">
                    <a:solidFill>
                      <a:schemeClr val="tx1"/>
                    </a:solidFill>
                    <a:latin typeface="微软雅黑" panose="020B0503020204020204" pitchFamily="34" charset="-122"/>
                    <a:ea typeface="微软雅黑" panose="020B0503020204020204" pitchFamily="34" charset="-122"/>
                  </a:rPr>
                  <a:t>不良反应情况</a:t>
                </a:r>
                <a:endParaRPr lang="en-US" sz="1200" b="1" dirty="0">
                  <a:solidFill>
                    <a:schemeClr val="tx1"/>
                  </a:solidFill>
                  <a:latin typeface="微软雅黑" panose="020B0503020204020204" pitchFamily="34" charset="-122"/>
                  <a:ea typeface="微软雅黑" panose="020B0503020204020204" pitchFamily="34" charset="-122"/>
                </a:endParaRPr>
              </a:p>
            </p:txBody>
          </p:sp>
          <p:sp>
            <p:nvSpPr>
              <p:cNvPr id="15" name="Text Placeholder 3">
                <a:extLst>
                  <a:ext uri="{FF2B5EF4-FFF2-40B4-BE49-F238E27FC236}">
                    <a16:creationId xmlns:a16="http://schemas.microsoft.com/office/drawing/2014/main" id="{DE8B772B-452D-0394-9D37-B7FF713878AE}"/>
                  </a:ext>
                </a:extLst>
              </p:cNvPr>
              <p:cNvSpPr txBox="1">
                <a:spLocks/>
              </p:cNvSpPr>
              <p:nvPr/>
            </p:nvSpPr>
            <p:spPr>
              <a:xfrm>
                <a:off x="791083" y="1992930"/>
                <a:ext cx="1860430" cy="1231103"/>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171450" indent="-171450" algn="l" defTabSz="914309">
                  <a:buFont typeface="Arial" panose="020B0604020202020204" pitchFamily="34" charset="0"/>
                  <a:buChar char="•"/>
                  <a:defRPr/>
                </a:pPr>
                <a:r>
                  <a:rPr lang="zh-CN" altLang="en-US" sz="1000" dirty="0">
                    <a:solidFill>
                      <a:schemeClr val="tx1"/>
                    </a:solidFill>
                    <a:latin typeface="微软雅黑" panose="020B0503020204020204" pitchFamily="34" charset="-122"/>
                    <a:ea typeface="微软雅黑" panose="020B0503020204020204" pitchFamily="34" charset="-122"/>
                  </a:rPr>
                  <a:t>信达生物研发的贝伐珠单抗（达攸同</a:t>
                </a:r>
                <a:r>
                  <a:rPr lang="en-US" altLang="zh-CN" sz="1000" baseline="30000" dirty="0">
                    <a:solidFill>
                      <a:schemeClr val="tx1"/>
                    </a:solidFill>
                    <a:latin typeface="微软雅黑" panose="020B0503020204020204" pitchFamily="34" charset="-122"/>
                    <a:ea typeface="微软雅黑" panose="020B0503020204020204" pitchFamily="34" charset="-122"/>
                  </a:rPr>
                  <a:t>® </a:t>
                </a:r>
                <a:r>
                  <a:rPr lang="zh-CN" altLang="en-US" sz="1000" dirty="0">
                    <a:solidFill>
                      <a:schemeClr val="tx1"/>
                    </a:solidFill>
                    <a:latin typeface="微软雅黑" panose="020B0503020204020204" pitchFamily="34" charset="-122"/>
                    <a:ea typeface="微软雅黑" panose="020B0503020204020204" pitchFamily="34" charset="-122"/>
                  </a:rPr>
                  <a:t>），是上海罗氏公司研发的贝伐珠单抗注射液（原研药，安维汀</a:t>
                </a:r>
                <a:r>
                  <a:rPr lang="en-US" altLang="zh-CN" sz="1000" baseline="30000" dirty="0">
                    <a:solidFill>
                      <a:schemeClr val="tx1"/>
                    </a:solidFill>
                    <a:latin typeface="微软雅黑" panose="020B0503020204020204" pitchFamily="34" charset="-122"/>
                    <a:ea typeface="微软雅黑" panose="020B0503020204020204" pitchFamily="34" charset="-122"/>
                  </a:rPr>
                  <a:t>® </a:t>
                </a:r>
                <a:r>
                  <a:rPr lang="zh-CN" altLang="en-US" sz="1000" dirty="0">
                    <a:solidFill>
                      <a:schemeClr val="tx1"/>
                    </a:solidFill>
                    <a:latin typeface="微软雅黑" panose="020B0503020204020204" pitchFamily="34" charset="-122"/>
                    <a:ea typeface="微软雅黑" panose="020B0503020204020204" pitchFamily="34" charset="-122"/>
                  </a:rPr>
                  <a:t>）的生物类似药。不良反应类型和发生率与原研药相当。严重程度和发生率，没有明显高于原研药。</a:t>
                </a:r>
                <a:endParaRPr lang="en-US" altLang="zh-CN" sz="1000" dirty="0">
                  <a:solidFill>
                    <a:schemeClr val="tx1"/>
                  </a:solidFill>
                  <a:latin typeface="微软雅黑" panose="020B0503020204020204" pitchFamily="34" charset="-122"/>
                  <a:ea typeface="微软雅黑" panose="020B0503020204020204" pitchFamily="34" charset="-122"/>
                </a:endParaRPr>
              </a:p>
              <a:p>
                <a:pPr marL="171450" indent="-171450" algn="l" defTabSz="914309">
                  <a:buFont typeface="Arial" panose="020B0604020202020204" pitchFamily="34" charset="0"/>
                  <a:buChar char="•"/>
                  <a:defRPr/>
                </a:pPr>
                <a:endParaRPr lang="en-US" altLang="zh-CN" sz="1000" dirty="0">
                  <a:solidFill>
                    <a:schemeClr val="tx1"/>
                  </a:solidFill>
                  <a:latin typeface="微软雅黑" panose="020B0503020204020204" pitchFamily="34" charset="-122"/>
                  <a:ea typeface="微软雅黑" panose="020B0503020204020204" pitchFamily="34" charset="-122"/>
                </a:endParaRPr>
              </a:p>
              <a:p>
                <a:pPr marL="171450" indent="-171450" algn="l" defTabSz="914309">
                  <a:buFont typeface="Arial" panose="020B0604020202020204" pitchFamily="34" charset="0"/>
                  <a:buChar char="•"/>
                  <a:defRPr/>
                </a:pPr>
                <a:r>
                  <a:rPr lang="zh-CN" altLang="en-US" sz="1000" dirty="0">
                    <a:solidFill>
                      <a:schemeClr val="tx1"/>
                    </a:solidFill>
                    <a:latin typeface="微软雅黑" panose="020B0503020204020204" pitchFamily="34" charset="-122"/>
                    <a:ea typeface="微软雅黑" panose="020B0503020204020204" pitchFamily="34" charset="-122"/>
                  </a:rPr>
                  <a:t>在患者人群中具有良好的获益</a:t>
                </a:r>
                <a:r>
                  <a:rPr lang="en-US" altLang="zh-CN" sz="1000" dirty="0">
                    <a:solidFill>
                      <a:schemeClr val="tx1"/>
                    </a:solidFill>
                    <a:latin typeface="微软雅黑" panose="020B0503020204020204" pitchFamily="34" charset="-122"/>
                    <a:ea typeface="微软雅黑" panose="020B0503020204020204" pitchFamily="34" charset="-122"/>
                  </a:rPr>
                  <a:t>-</a:t>
                </a:r>
                <a:r>
                  <a:rPr lang="zh-CN" altLang="en-US" sz="1000" dirty="0">
                    <a:solidFill>
                      <a:schemeClr val="tx1"/>
                    </a:solidFill>
                    <a:latin typeface="微软雅黑" panose="020B0503020204020204" pitchFamily="34" charset="-122"/>
                    <a:ea typeface="微软雅黑" panose="020B0503020204020204" pitchFamily="34" charset="-122"/>
                  </a:rPr>
                  <a:t>风险比，该药在患者中的安全性特征与说明书已列明的一致。说明书内列出的常见不良反应有发热性中性粒细胞减少症、白细胞减少症、中性粒细胞减少症、血小板减少症、外周感觉神经病变、高血压、腹泻、恶心、呕吐、腹痛、乏力、疲乏等。 药物相互作用方面，没有观察到合用的化疗与贝伐珠单抗代谢之间存在具有临床意义的相互作用。没有观察到贝伐珠单抗对其他抗肿瘤药物的药代动力学性质产生具有临床意义影响。贝伐珠单抗与苹果酸舒尼替尼联合使用治疗的患者中报告了数例可逆性微血管溶血性贫血。</a:t>
                </a:r>
                <a:endParaRPr lang="en-US" altLang="zh-CN" sz="1000" dirty="0">
                  <a:solidFill>
                    <a:schemeClr val="tx1"/>
                  </a:solidFill>
                  <a:latin typeface="微软雅黑" panose="020B0503020204020204" pitchFamily="34" charset="-122"/>
                  <a:ea typeface="微软雅黑" panose="020B0503020204020204" pitchFamily="34" charset="-122"/>
                </a:endParaRPr>
              </a:p>
            </p:txBody>
          </p:sp>
        </p:grpSp>
        <p:sp>
          <p:nvSpPr>
            <p:cNvPr id="13" name="Rectangle 81">
              <a:extLst>
                <a:ext uri="{FF2B5EF4-FFF2-40B4-BE49-F238E27FC236}">
                  <a16:creationId xmlns:a16="http://schemas.microsoft.com/office/drawing/2014/main" id="{D6153343-8FBC-A4A2-81BE-A94F3FE5B7B6}"/>
                </a:ext>
              </a:extLst>
            </p:cNvPr>
            <p:cNvSpPr/>
            <p:nvPr/>
          </p:nvSpPr>
          <p:spPr>
            <a:xfrm>
              <a:off x="4033795" y="2058322"/>
              <a:ext cx="65" cy="427039"/>
            </a:xfrm>
            <a:prstGeom prst="rect">
              <a:avLst/>
            </a:prstGeom>
          </p:spPr>
          <p:txBody>
            <a:bodyPr wrap="none" lIns="0" tIns="0" rIns="0" bIns="0">
              <a:spAutoFit/>
            </a:bodyPr>
            <a:lstStyle/>
            <a:p>
              <a:endParaRPr lang="en-US" sz="2775" dirty="0">
                <a:latin typeface="微软雅黑" panose="020B0503020204020204" pitchFamily="34" charset="-122"/>
                <a:ea typeface="微软雅黑" panose="020B0503020204020204" pitchFamily="34" charset="-122"/>
              </a:endParaRPr>
            </a:p>
          </p:txBody>
        </p:sp>
      </p:grpSp>
      <p:grpSp>
        <p:nvGrpSpPr>
          <p:cNvPr id="31" name="Group 64">
            <a:extLst>
              <a:ext uri="{FF2B5EF4-FFF2-40B4-BE49-F238E27FC236}">
                <a16:creationId xmlns:a16="http://schemas.microsoft.com/office/drawing/2014/main" id="{90857F02-4C29-B14C-BA53-CB3078190453}"/>
              </a:ext>
            </a:extLst>
          </p:cNvPr>
          <p:cNvGrpSpPr/>
          <p:nvPr/>
        </p:nvGrpSpPr>
        <p:grpSpPr>
          <a:xfrm>
            <a:off x="475778" y="3154962"/>
            <a:ext cx="7812285" cy="727338"/>
            <a:chOff x="4033795" y="1758024"/>
            <a:chExt cx="3724012" cy="727337"/>
          </a:xfrm>
        </p:grpSpPr>
        <p:grpSp>
          <p:nvGrpSpPr>
            <p:cNvPr id="32" name="Group 29">
              <a:extLst>
                <a:ext uri="{FF2B5EF4-FFF2-40B4-BE49-F238E27FC236}">
                  <a16:creationId xmlns:a16="http://schemas.microsoft.com/office/drawing/2014/main" id="{6FBB67D9-8AD5-C351-E8CB-05197F210444}"/>
                </a:ext>
              </a:extLst>
            </p:cNvPr>
            <p:cNvGrpSpPr/>
            <p:nvPr/>
          </p:nvGrpSpPr>
          <p:grpSpPr>
            <a:xfrm>
              <a:off x="4384881" y="1758024"/>
              <a:ext cx="3372926" cy="437390"/>
              <a:chOff x="791084" y="1624568"/>
              <a:chExt cx="1860430" cy="437390"/>
            </a:xfrm>
          </p:grpSpPr>
          <p:sp>
            <p:nvSpPr>
              <p:cNvPr id="34" name="Text Placeholder 3">
                <a:extLst>
                  <a:ext uri="{FF2B5EF4-FFF2-40B4-BE49-F238E27FC236}">
                    <a16:creationId xmlns:a16="http://schemas.microsoft.com/office/drawing/2014/main" id="{151ADF1A-B5F0-6701-B491-1C9916269602}"/>
                  </a:ext>
                </a:extLst>
              </p:cNvPr>
              <p:cNvSpPr txBox="1">
                <a:spLocks/>
              </p:cNvSpPr>
              <p:nvPr/>
            </p:nvSpPr>
            <p:spPr>
              <a:xfrm>
                <a:off x="798826" y="1624568"/>
                <a:ext cx="404618"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zh-CN" altLang="en-US" sz="1200" b="1" dirty="0">
                    <a:solidFill>
                      <a:schemeClr val="tx1"/>
                    </a:solidFill>
                    <a:latin typeface="微软雅黑" panose="020B0503020204020204" pitchFamily="34" charset="-122"/>
                    <a:ea typeface="微软雅黑" panose="020B0503020204020204" pitchFamily="34" charset="-122"/>
                  </a:rPr>
                  <a:t>安全性方面优势和不足</a:t>
                </a:r>
                <a:endParaRPr lang="en-US" sz="1200" b="1" dirty="0">
                  <a:solidFill>
                    <a:schemeClr val="tx1"/>
                  </a:solidFill>
                  <a:latin typeface="微软雅黑" panose="020B0503020204020204" pitchFamily="34" charset="-122"/>
                  <a:ea typeface="微软雅黑" panose="020B0503020204020204" pitchFamily="34" charset="-122"/>
                </a:endParaRPr>
              </a:p>
            </p:txBody>
          </p:sp>
          <p:sp>
            <p:nvSpPr>
              <p:cNvPr id="35" name="Text Placeholder 3">
                <a:extLst>
                  <a:ext uri="{FF2B5EF4-FFF2-40B4-BE49-F238E27FC236}">
                    <a16:creationId xmlns:a16="http://schemas.microsoft.com/office/drawing/2014/main" id="{C5B274F1-BD5A-C8EF-117A-707D62B031F0}"/>
                  </a:ext>
                </a:extLst>
              </p:cNvPr>
              <p:cNvSpPr txBox="1">
                <a:spLocks/>
              </p:cNvSpPr>
              <p:nvPr/>
            </p:nvSpPr>
            <p:spPr>
              <a:xfrm>
                <a:off x="791084" y="1908070"/>
                <a:ext cx="1860430" cy="153888"/>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171450" indent="-171450" algn="just" defTabSz="914309">
                  <a:spcBef>
                    <a:spcPts val="600"/>
                  </a:spcBef>
                  <a:buFont typeface="Arial" panose="020B0604020202020204" pitchFamily="34" charset="0"/>
                  <a:buChar char="•"/>
                  <a:defRPr/>
                </a:pPr>
                <a:r>
                  <a:rPr lang="zh-CN" altLang="en-US" sz="1000" dirty="0">
                    <a:solidFill>
                      <a:schemeClr val="tx1"/>
                    </a:solidFill>
                    <a:latin typeface="微软雅黑" panose="020B0503020204020204" pitchFamily="34" charset="-122"/>
                    <a:ea typeface="微软雅黑" panose="020B0503020204020204" pitchFamily="34" charset="-122"/>
                  </a:rPr>
                  <a:t>总体安全性良好，药监部门</a:t>
                </a:r>
                <a:r>
                  <a:rPr lang="en-US" altLang="zh-CN" sz="1000" dirty="0">
                    <a:solidFill>
                      <a:schemeClr val="tx1"/>
                    </a:solidFill>
                    <a:latin typeface="微软雅黑" panose="020B0503020204020204" pitchFamily="34" charset="-122"/>
                    <a:ea typeface="微软雅黑" panose="020B0503020204020204" pitchFamily="34" charset="-122"/>
                  </a:rPr>
                  <a:t>5</a:t>
                </a:r>
                <a:r>
                  <a:rPr lang="zh-CN" altLang="en-US" sz="1000" dirty="0">
                    <a:solidFill>
                      <a:schemeClr val="tx1"/>
                    </a:solidFill>
                    <a:latin typeface="微软雅黑" panose="020B0503020204020204" pitchFamily="34" charset="-122"/>
                    <a:ea typeface="微软雅黑" panose="020B0503020204020204" pitchFamily="34" charset="-122"/>
                  </a:rPr>
                  <a:t>年内未发布任何安全性警告、黑框警告、撤市信息。</a:t>
                </a:r>
                <a:endParaRPr lang="en-US" altLang="zh-CN" sz="1000" dirty="0">
                  <a:solidFill>
                    <a:schemeClr val="tx1"/>
                  </a:solidFill>
                  <a:latin typeface="微软雅黑" panose="020B0503020204020204" pitchFamily="34" charset="-122"/>
                  <a:ea typeface="微软雅黑" panose="020B0503020204020204" pitchFamily="34" charset="-122"/>
                </a:endParaRPr>
              </a:p>
            </p:txBody>
          </p:sp>
        </p:grpSp>
        <p:sp>
          <p:nvSpPr>
            <p:cNvPr id="33" name="Rectangle 81">
              <a:extLst>
                <a:ext uri="{FF2B5EF4-FFF2-40B4-BE49-F238E27FC236}">
                  <a16:creationId xmlns:a16="http://schemas.microsoft.com/office/drawing/2014/main" id="{8FF7A280-2076-3DAC-5095-F2425E752D41}"/>
                </a:ext>
              </a:extLst>
            </p:cNvPr>
            <p:cNvSpPr/>
            <p:nvPr/>
          </p:nvSpPr>
          <p:spPr>
            <a:xfrm>
              <a:off x="4033795" y="2058322"/>
              <a:ext cx="65" cy="427039"/>
            </a:xfrm>
            <a:prstGeom prst="rect">
              <a:avLst/>
            </a:prstGeom>
          </p:spPr>
          <p:txBody>
            <a:bodyPr wrap="none" lIns="0" tIns="0" rIns="0" bIns="0">
              <a:spAutoFit/>
            </a:bodyPr>
            <a:lstStyle/>
            <a:p>
              <a:endParaRPr lang="en-US" sz="2775" dirty="0">
                <a:latin typeface="微软雅黑" panose="020B0503020204020204" pitchFamily="34" charset="-122"/>
                <a:ea typeface="微软雅黑" panose="020B0503020204020204" pitchFamily="34" charset="-122"/>
              </a:endParaRPr>
            </a:p>
          </p:txBody>
        </p:sp>
      </p:grpSp>
      <p:sp>
        <p:nvSpPr>
          <p:cNvPr id="23" name="文本框 22">
            <a:extLst>
              <a:ext uri="{FF2B5EF4-FFF2-40B4-BE49-F238E27FC236}">
                <a16:creationId xmlns:a16="http://schemas.microsoft.com/office/drawing/2014/main" id="{E1ADE692-A974-06B8-56D2-2137838D6CF0}"/>
              </a:ext>
            </a:extLst>
          </p:cNvPr>
          <p:cNvSpPr txBox="1"/>
          <p:nvPr/>
        </p:nvSpPr>
        <p:spPr>
          <a:xfrm>
            <a:off x="1051037" y="4254694"/>
            <a:ext cx="7835887" cy="400110"/>
          </a:xfrm>
          <a:prstGeom prst="rect">
            <a:avLst/>
          </a:prstGeom>
          <a:noFill/>
        </p:spPr>
        <p:txBody>
          <a:bodyPr wrap="square">
            <a:spAutoFit/>
          </a:bodyPr>
          <a:lstStyle/>
          <a:p>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包括但不限于：</a:t>
            </a:r>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该药品在国内外不良反应发生情况；药品说明书收载的安全性信息；与目录内同类药品安全性方面的主要优势和不足。</a:t>
            </a:r>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9" name="文本框 18">
            <a:extLst>
              <a:ext uri="{FF2B5EF4-FFF2-40B4-BE49-F238E27FC236}">
                <a16:creationId xmlns:a16="http://schemas.microsoft.com/office/drawing/2014/main" id="{7990B3CD-039A-EE50-9BA7-8CD8BE97DCDD}"/>
              </a:ext>
            </a:extLst>
          </p:cNvPr>
          <p:cNvSpPr txBox="1"/>
          <p:nvPr/>
        </p:nvSpPr>
        <p:spPr>
          <a:xfrm>
            <a:off x="5735617" y="4808837"/>
            <a:ext cx="3385308" cy="246221"/>
          </a:xfrm>
          <a:prstGeom prst="rect">
            <a:avLst/>
          </a:prstGeom>
          <a:noFill/>
        </p:spPr>
        <p:txBody>
          <a:bodyPr wrap="square" rtlCol="0">
            <a:spAutoFit/>
          </a:bodyPr>
          <a:lstStyle/>
          <a:p>
            <a:pPr algn="ctr"/>
            <a:r>
              <a:rPr lang="zh-CN" altLang="en-US" sz="1000" b="1" dirty="0">
                <a:solidFill>
                  <a:srgbClr val="0070C0"/>
                </a:solidFill>
                <a:latin typeface="微软雅黑" panose="020B0503020204020204" pitchFamily="34" charset="-122"/>
                <a:ea typeface="微软雅黑" panose="020B0503020204020204" pitchFamily="34" charset="-122"/>
              </a:rPr>
              <a:t>信达生物制药（苏州）有限公司 </a:t>
            </a:r>
            <a:r>
              <a:rPr lang="en-US" altLang="zh-CN" sz="1000" b="1" dirty="0">
                <a:solidFill>
                  <a:srgbClr val="0070C0"/>
                </a:solidFill>
                <a:latin typeface="微软雅黑" panose="020B0503020204020204" pitchFamily="34" charset="-122"/>
                <a:ea typeface="微软雅黑" panose="020B0503020204020204" pitchFamily="34" charset="-122"/>
              </a:rPr>
              <a:t>| </a:t>
            </a:r>
            <a:r>
              <a:rPr lang="zh-CN" altLang="en-US" sz="1000" b="1" dirty="0">
                <a:solidFill>
                  <a:srgbClr val="0070C0"/>
                </a:solidFill>
                <a:latin typeface="微软雅黑" panose="020B0503020204020204" pitchFamily="34" charset="-122"/>
                <a:ea typeface="微软雅黑" panose="020B0503020204020204" pitchFamily="34" charset="-122"/>
              </a:rPr>
              <a:t>贝伐珠单抗</a:t>
            </a:r>
          </a:p>
        </p:txBody>
      </p:sp>
    </p:spTree>
    <p:extLst>
      <p:ext uri="{BB962C8B-B14F-4D97-AF65-F5344CB8AC3E}">
        <p14:creationId xmlns:p14="http://schemas.microsoft.com/office/powerpoint/2010/main" val="3943442628"/>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88032" y="411510"/>
            <a:ext cx="1187624" cy="707886"/>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01</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69" name="Rectangle 54">
            <a:extLst>
              <a:ext uri="{FF2B5EF4-FFF2-40B4-BE49-F238E27FC236}">
                <a16:creationId xmlns:a16="http://schemas.microsoft.com/office/drawing/2014/main" id="{CC586452-7D99-C1FA-3E78-84AB4B3DCB43}"/>
              </a:ext>
            </a:extLst>
          </p:cNvPr>
          <p:cNvSpPr/>
          <p:nvPr/>
        </p:nvSpPr>
        <p:spPr>
          <a:xfrm>
            <a:off x="3347851" y="2285678"/>
            <a:ext cx="64" cy="427040"/>
          </a:xfrm>
          <a:prstGeom prst="rect">
            <a:avLst/>
          </a:prstGeom>
        </p:spPr>
        <p:txBody>
          <a:bodyPr wrap="none" lIns="0" tIns="0" rIns="0" bIns="0">
            <a:spAutoFit/>
          </a:bodyPr>
          <a:lstStyle/>
          <a:p>
            <a:endParaRPr lang="en-US" sz="2775" dirty="0">
              <a:solidFill>
                <a:schemeClr val="tx2">
                  <a:lumMod val="75000"/>
                </a:schemeClr>
              </a:solidFill>
              <a:latin typeface="微软雅黑" panose="020B0503020204020204" pitchFamily="34" charset="-122"/>
              <a:ea typeface="微软雅黑" panose="020B0503020204020204" pitchFamily="34" charset="-122"/>
            </a:endParaRPr>
          </a:p>
        </p:txBody>
      </p:sp>
      <p:sp>
        <p:nvSpPr>
          <p:cNvPr id="41" name="文本框 40">
            <a:extLst>
              <a:ext uri="{FF2B5EF4-FFF2-40B4-BE49-F238E27FC236}">
                <a16:creationId xmlns:a16="http://schemas.microsoft.com/office/drawing/2014/main" id="{F2D4FCD3-C7EE-364A-E006-11E47ADA7834}"/>
              </a:ext>
            </a:extLst>
          </p:cNvPr>
          <p:cNvSpPr txBox="1"/>
          <p:nvPr/>
        </p:nvSpPr>
        <p:spPr>
          <a:xfrm>
            <a:off x="1979712" y="441524"/>
            <a:ext cx="1854569" cy="400110"/>
          </a:xfrm>
          <a:prstGeom prst="rect">
            <a:avLst/>
          </a:prstGeom>
          <a:noFill/>
        </p:spPr>
        <p:txBody>
          <a:bodyPr wrap="square">
            <a:spAutoFit/>
          </a:bodyPr>
          <a:lstStyle/>
          <a:p>
            <a:pPr algn="ctr"/>
            <a:r>
              <a:rPr lang="zh-CN" altLang="en-US" sz="2000" b="1" dirty="0">
                <a:solidFill>
                  <a:schemeClr val="accent1">
                    <a:lumMod val="50000"/>
                  </a:schemeClr>
                </a:solidFill>
                <a:latin typeface="微软雅黑" panose="020B0503020204020204" pitchFamily="34" charset="-122"/>
                <a:ea typeface="微软雅黑" panose="020B0503020204020204" pitchFamily="34" charset="-122"/>
              </a:rPr>
              <a:t>有效性</a:t>
            </a:r>
          </a:p>
        </p:txBody>
      </p:sp>
      <p:sp>
        <p:nvSpPr>
          <p:cNvPr id="42" name="矩形 41">
            <a:extLst>
              <a:ext uri="{FF2B5EF4-FFF2-40B4-BE49-F238E27FC236}">
                <a16:creationId xmlns:a16="http://schemas.microsoft.com/office/drawing/2014/main" id="{C9D6ED94-CFD7-A6DE-470B-5E616C2A2C42}"/>
              </a:ext>
            </a:extLst>
          </p:cNvPr>
          <p:cNvSpPr/>
          <p:nvPr/>
        </p:nvSpPr>
        <p:spPr>
          <a:xfrm>
            <a:off x="0" y="267494"/>
            <a:ext cx="1763687" cy="7920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3" name="文本框 42">
            <a:extLst>
              <a:ext uri="{FF2B5EF4-FFF2-40B4-BE49-F238E27FC236}">
                <a16:creationId xmlns:a16="http://schemas.microsoft.com/office/drawing/2014/main" id="{42119E30-A348-58C5-CE21-15496DF7E946}"/>
              </a:ext>
            </a:extLst>
          </p:cNvPr>
          <p:cNvSpPr txBox="1"/>
          <p:nvPr/>
        </p:nvSpPr>
        <p:spPr>
          <a:xfrm>
            <a:off x="432048" y="309594"/>
            <a:ext cx="1187624" cy="707886"/>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03</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cxnSp>
        <p:nvCxnSpPr>
          <p:cNvPr id="44" name="Straight Connector 85">
            <a:extLst>
              <a:ext uri="{FF2B5EF4-FFF2-40B4-BE49-F238E27FC236}">
                <a16:creationId xmlns:a16="http://schemas.microsoft.com/office/drawing/2014/main" id="{861F7BC1-5B3E-6DDC-3561-90D96314A129}"/>
              </a:ext>
            </a:extLst>
          </p:cNvPr>
          <p:cNvCxnSpPr>
            <a:cxnSpLocks/>
          </p:cNvCxnSpPr>
          <p:nvPr/>
        </p:nvCxnSpPr>
        <p:spPr>
          <a:xfrm>
            <a:off x="2165425" y="945580"/>
            <a:ext cx="1512168"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grpSp>
        <p:nvGrpSpPr>
          <p:cNvPr id="11" name="Group 64">
            <a:extLst>
              <a:ext uri="{FF2B5EF4-FFF2-40B4-BE49-F238E27FC236}">
                <a16:creationId xmlns:a16="http://schemas.microsoft.com/office/drawing/2014/main" id="{D948A8FC-AC93-CBDC-9DF2-FD5BC750CF8C}"/>
              </a:ext>
            </a:extLst>
          </p:cNvPr>
          <p:cNvGrpSpPr/>
          <p:nvPr/>
        </p:nvGrpSpPr>
        <p:grpSpPr>
          <a:xfrm>
            <a:off x="490170" y="1024138"/>
            <a:ext cx="7560105" cy="2104901"/>
            <a:chOff x="4033795" y="1856375"/>
            <a:chExt cx="3603801" cy="865800"/>
          </a:xfrm>
        </p:grpSpPr>
        <p:grpSp>
          <p:nvGrpSpPr>
            <p:cNvPr id="12" name="Group 29">
              <a:extLst>
                <a:ext uri="{FF2B5EF4-FFF2-40B4-BE49-F238E27FC236}">
                  <a16:creationId xmlns:a16="http://schemas.microsoft.com/office/drawing/2014/main" id="{2833AD9A-6441-86E5-B7B4-B3A08476821C}"/>
                </a:ext>
              </a:extLst>
            </p:cNvPr>
            <p:cNvGrpSpPr/>
            <p:nvPr/>
          </p:nvGrpSpPr>
          <p:grpSpPr>
            <a:xfrm>
              <a:off x="4264670" y="1856375"/>
              <a:ext cx="3372926" cy="865800"/>
              <a:chOff x="724778" y="1722919"/>
              <a:chExt cx="1860430" cy="865800"/>
            </a:xfrm>
          </p:grpSpPr>
          <p:sp>
            <p:nvSpPr>
              <p:cNvPr id="14" name="Text Placeholder 3">
                <a:extLst>
                  <a:ext uri="{FF2B5EF4-FFF2-40B4-BE49-F238E27FC236}">
                    <a16:creationId xmlns:a16="http://schemas.microsoft.com/office/drawing/2014/main" id="{37F07E93-5BD4-CC30-89DA-DE3EEE8120D3}"/>
                  </a:ext>
                </a:extLst>
              </p:cNvPr>
              <p:cNvSpPr txBox="1">
                <a:spLocks/>
              </p:cNvSpPr>
              <p:nvPr/>
            </p:nvSpPr>
            <p:spPr>
              <a:xfrm>
                <a:off x="724778" y="1722919"/>
                <a:ext cx="566465"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zh-CN" altLang="en-US" sz="1200" b="1" dirty="0">
                    <a:solidFill>
                      <a:schemeClr val="tx1"/>
                    </a:solidFill>
                    <a:latin typeface="微软雅黑" panose="020B0503020204020204" pitchFamily="34" charset="-122"/>
                    <a:ea typeface="微软雅黑" panose="020B0503020204020204" pitchFamily="34" charset="-122"/>
                  </a:rPr>
                  <a:t>与对照药品疗效方面优势和不足</a:t>
                </a:r>
                <a:endParaRPr lang="en-US" sz="1200" b="1" dirty="0">
                  <a:solidFill>
                    <a:schemeClr val="tx1"/>
                  </a:solidFill>
                  <a:latin typeface="微软雅黑" panose="020B0503020204020204" pitchFamily="34" charset="-122"/>
                  <a:ea typeface="微软雅黑" panose="020B0503020204020204" pitchFamily="34" charset="-122"/>
                </a:endParaRPr>
              </a:p>
            </p:txBody>
          </p:sp>
          <p:sp>
            <p:nvSpPr>
              <p:cNvPr id="15" name="Text Placeholder 3">
                <a:extLst>
                  <a:ext uri="{FF2B5EF4-FFF2-40B4-BE49-F238E27FC236}">
                    <a16:creationId xmlns:a16="http://schemas.microsoft.com/office/drawing/2014/main" id="{DE8B772B-452D-0394-9D37-B7FF713878AE}"/>
                  </a:ext>
                </a:extLst>
              </p:cNvPr>
              <p:cNvSpPr txBox="1">
                <a:spLocks/>
              </p:cNvSpPr>
              <p:nvPr/>
            </p:nvSpPr>
            <p:spPr>
              <a:xfrm>
                <a:off x="724778" y="1892439"/>
                <a:ext cx="1860430" cy="696280"/>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171450" indent="-171450" algn="just" defTabSz="914309">
                  <a:buFont typeface="Arial" panose="020B0604020202020204" pitchFamily="34" charset="0"/>
                  <a:buChar char="•"/>
                  <a:defRPr/>
                </a:pPr>
                <a:r>
                  <a:rPr lang="zh-CN" altLang="en-US" sz="1000" dirty="0">
                    <a:solidFill>
                      <a:schemeClr val="tx1"/>
                    </a:solidFill>
                    <a:latin typeface="微软雅黑" panose="020B0503020204020204" pitchFamily="34" charset="-122"/>
                    <a:ea typeface="微软雅黑" panose="020B0503020204020204" pitchFamily="34" charset="-122"/>
                  </a:rPr>
                  <a:t>信达生物研发的贝伐珠单抗（达攸同</a:t>
                </a:r>
                <a:r>
                  <a:rPr lang="en-US" altLang="zh-CN" sz="1000" baseline="30000" dirty="0">
                    <a:solidFill>
                      <a:schemeClr val="tx1"/>
                    </a:solidFill>
                    <a:latin typeface="微软雅黑" panose="020B0503020204020204" pitchFamily="34" charset="-122"/>
                    <a:ea typeface="微软雅黑" panose="020B0503020204020204" pitchFamily="34" charset="-122"/>
                  </a:rPr>
                  <a:t>® </a:t>
                </a:r>
                <a:r>
                  <a:rPr lang="zh-CN" altLang="en-US" sz="1000" dirty="0">
                    <a:solidFill>
                      <a:schemeClr val="tx1"/>
                    </a:solidFill>
                    <a:latin typeface="微软雅黑" panose="020B0503020204020204" pitchFamily="34" charset="-122"/>
                    <a:ea typeface="微软雅黑" panose="020B0503020204020204" pitchFamily="34" charset="-122"/>
                  </a:rPr>
                  <a:t>），是上海罗氏公司研发的贝伐珠单抗注射液（原研药，安维汀）的生物类似药。在上皮性卵巢癌、输卵管癌或原发性腹膜癌，和宫颈癌这两个适应症上，其有效性与原研药一致。</a:t>
                </a:r>
                <a:endParaRPr lang="en-US" altLang="zh-CN" sz="1000" dirty="0">
                  <a:solidFill>
                    <a:schemeClr val="tx1"/>
                  </a:solidFill>
                  <a:latin typeface="微软雅黑" panose="020B0503020204020204" pitchFamily="34" charset="-122"/>
                  <a:ea typeface="微软雅黑" panose="020B0503020204020204" pitchFamily="34" charset="-122"/>
                </a:endParaRPr>
              </a:p>
              <a:p>
                <a:pPr marL="171450" indent="-171450" algn="just" defTabSz="914309">
                  <a:buFont typeface="Arial" panose="020B0604020202020204" pitchFamily="34" charset="0"/>
                  <a:buChar char="•"/>
                  <a:defRPr/>
                </a:pPr>
                <a:endParaRPr lang="en-US" altLang="zh-CN" sz="1000" dirty="0">
                  <a:solidFill>
                    <a:schemeClr val="tx1"/>
                  </a:solidFill>
                  <a:latin typeface="微软雅黑" panose="020B0503020204020204" pitchFamily="34" charset="-122"/>
                  <a:ea typeface="微软雅黑" panose="020B0503020204020204" pitchFamily="34" charset="-122"/>
                </a:endParaRPr>
              </a:p>
              <a:p>
                <a:pPr marL="171450" indent="-171450" algn="just" defTabSz="914309">
                  <a:buFont typeface="Arial" panose="020B0604020202020204" pitchFamily="34" charset="0"/>
                  <a:buChar char="•"/>
                  <a:defRPr/>
                </a:pPr>
                <a:r>
                  <a:rPr lang="zh-CN" altLang="en-US" sz="1000" dirty="0">
                    <a:solidFill>
                      <a:schemeClr val="tx1"/>
                    </a:solidFill>
                    <a:latin typeface="微软雅黑" panose="020B0503020204020204" pitchFamily="34" charset="-122"/>
                    <a:ea typeface="微软雅黑" panose="020B0503020204020204" pitchFamily="34" charset="-122"/>
                  </a:rPr>
                  <a:t>作为新药的适应症肝细胞癌：只有达攸同开展了联合信迪利单抗治疗肝细胞癌的</a:t>
                </a:r>
                <a:r>
                  <a:rPr lang="en-US" altLang="zh-CN" sz="10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Ⅲ</a:t>
                </a:r>
                <a:r>
                  <a:rPr lang="zh-CN" altLang="en-US" sz="10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期</a:t>
                </a:r>
                <a:r>
                  <a:rPr lang="en-US" altLang="zh-CN" sz="10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RCT</a:t>
                </a:r>
                <a:r>
                  <a:rPr lang="zh-CN" altLang="en-US" sz="10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临床试验，而原研药没有。</a:t>
                </a:r>
                <a:r>
                  <a:rPr lang="zh-CN" altLang="en-US" sz="1000" dirty="0">
                    <a:solidFill>
                      <a:schemeClr val="tx1"/>
                    </a:solidFill>
                    <a:latin typeface="微软雅黑" panose="020B0503020204020204" pitchFamily="34" charset="-122"/>
                    <a:ea typeface="微软雅黑" panose="020B0503020204020204" pitchFamily="34" charset="-122"/>
                  </a:rPr>
                  <a:t>获批前，以甲磺酸索拉非尼为对照，</a:t>
                </a:r>
                <a:r>
                  <a:rPr lang="en-US" altLang="zh-CN" sz="10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Ⅲ</a:t>
                </a:r>
                <a:r>
                  <a:rPr lang="zh-CN" altLang="en-US" sz="10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期</a:t>
                </a:r>
                <a:r>
                  <a:rPr lang="en-US" altLang="zh-CN" sz="10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RCT</a:t>
                </a:r>
                <a:r>
                  <a:rPr lang="zh-CN" altLang="en-US" sz="10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随机对照试验，</a:t>
                </a:r>
                <a:r>
                  <a:rPr lang="en-US" altLang="zh-CN" sz="10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ORIENT-32</a:t>
                </a:r>
                <a:r>
                  <a:rPr lang="zh-CN" altLang="en-US" sz="10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0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NCT03794440</a:t>
                </a:r>
                <a:r>
                  <a:rPr lang="zh-CN" altLang="en-US" sz="10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）研究显示，在总体人群中，贝伐珠单抗</a:t>
                </a:r>
                <a:r>
                  <a:rPr lang="zh-CN" altLang="en-US" sz="1000" dirty="0">
                    <a:solidFill>
                      <a:schemeClr val="tx1"/>
                    </a:solidFill>
                    <a:latin typeface="微软雅黑" panose="020B0503020204020204" pitchFamily="34" charset="-122"/>
                    <a:ea typeface="微软雅黑" panose="020B0503020204020204" pitchFamily="34" charset="-122"/>
                  </a:rPr>
                  <a:t>（达攸同）</a:t>
                </a:r>
                <a:r>
                  <a:rPr lang="zh-CN" altLang="en-US" sz="10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联合信迪利单抗，较索拉非尼组显著延长中位总生存期未到达。索拉非组</a:t>
                </a:r>
                <a:r>
                  <a:rPr lang="en-US" altLang="zh-CN" sz="1000" dirty="0" err="1">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mOS</a:t>
                </a:r>
                <a:r>
                  <a:rPr lang="zh-CN" altLang="en-US" sz="10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0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10.4</a:t>
                </a:r>
                <a:r>
                  <a:rPr lang="zh-CN" altLang="en-US" sz="10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个月。降低死亡风  险</a:t>
                </a:r>
                <a:r>
                  <a:rPr lang="en-US" altLang="zh-CN" sz="10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43.1%</a:t>
                </a:r>
                <a:r>
                  <a:rPr lang="zh-CN" altLang="en-US" sz="10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，风险比（</a:t>
                </a:r>
                <a:r>
                  <a:rPr lang="en-US" altLang="zh-CN" sz="10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HR</a:t>
                </a:r>
                <a:r>
                  <a:rPr lang="zh-CN" altLang="en-US" sz="10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）为</a:t>
                </a:r>
                <a:r>
                  <a:rPr lang="en-US" altLang="zh-CN" sz="10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0.569</a:t>
                </a:r>
                <a:r>
                  <a:rPr lang="zh-CN" altLang="en-US" sz="10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0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p</a:t>
                </a:r>
                <a:r>
                  <a:rPr lang="zh-CN" altLang="en-US" sz="10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0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0.0001</a:t>
                </a:r>
                <a:r>
                  <a:rPr lang="zh-CN" altLang="en-US" sz="10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。中位无进展生存期（</a:t>
                </a:r>
                <a:r>
                  <a:rPr lang="en-US" altLang="zh-CN" sz="1000" dirty="0" err="1">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mPFS</a:t>
                </a:r>
                <a:r>
                  <a:rPr lang="zh-CN" altLang="en-US" sz="10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0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4.6</a:t>
                </a:r>
                <a:r>
                  <a:rPr lang="zh-CN" altLang="en-US" sz="10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个月 </a:t>
                </a:r>
                <a:r>
                  <a:rPr lang="en-US" altLang="zh-CN" sz="10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vs 2.8</a:t>
                </a:r>
                <a:r>
                  <a:rPr lang="zh-CN" altLang="en-US" sz="10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个月），降低死亡风险</a:t>
                </a:r>
                <a:r>
                  <a:rPr lang="en-US" altLang="zh-CN" sz="10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43.5%</a:t>
                </a:r>
                <a:r>
                  <a:rPr lang="zh-CN" altLang="en-US" sz="10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，风险比（</a:t>
                </a:r>
                <a:r>
                  <a:rPr lang="en-US" altLang="zh-CN" sz="10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HR</a:t>
                </a:r>
                <a:r>
                  <a:rPr lang="zh-CN" altLang="en-US" sz="10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）为</a:t>
                </a:r>
                <a:r>
                  <a:rPr lang="en-US" altLang="zh-CN" sz="10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0.565</a:t>
                </a:r>
                <a:r>
                  <a:rPr lang="zh-CN" altLang="en-US" sz="10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0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p</a:t>
                </a:r>
                <a:r>
                  <a:rPr lang="zh-CN" altLang="en-US" sz="10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0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0.0001</a:t>
                </a:r>
                <a:r>
                  <a:rPr lang="zh-CN" altLang="en-US" sz="10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sz="10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a:p>
                <a:pPr marL="171450" indent="-171450" algn="just" defTabSz="914309">
                  <a:buFont typeface="Arial" panose="020B0604020202020204" pitchFamily="34" charset="0"/>
                  <a:buChar char="•"/>
                  <a:defRPr/>
                </a:pPr>
                <a:endParaRPr lang="en-US" altLang="zh-CN" sz="10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a:p>
                <a:pPr marL="171450" indent="-171450" algn="just" defTabSz="914309">
                  <a:buFont typeface="Arial" panose="020B0604020202020204" pitchFamily="34" charset="0"/>
                  <a:buChar char="•"/>
                  <a:defRPr/>
                </a:pPr>
                <a:r>
                  <a:rPr lang="zh-CN" altLang="en-US" sz="1000" dirty="0">
                    <a:solidFill>
                      <a:schemeClr val="tx1"/>
                    </a:solidFill>
                    <a:latin typeface="微软雅黑" panose="020B0503020204020204" pitchFamily="34" charset="-122"/>
                    <a:ea typeface="微软雅黑" panose="020B0503020204020204" pitchFamily="34" charset="-122"/>
                  </a:rPr>
                  <a:t>国家药监局药品评审中心</a:t>
                </a:r>
                <a:r>
                  <a:rPr lang="en-US" altLang="zh-CN" sz="1000" dirty="0">
                    <a:solidFill>
                      <a:schemeClr val="tx1"/>
                    </a:solidFill>
                    <a:latin typeface="微软雅黑" panose="020B0503020204020204" pitchFamily="34" charset="-122"/>
                    <a:ea typeface="微软雅黑" panose="020B0503020204020204" pitchFamily="34" charset="-122"/>
                  </a:rPr>
                  <a:t>《</a:t>
                </a:r>
                <a:r>
                  <a:rPr lang="zh-CN" altLang="en-US" sz="1000" dirty="0">
                    <a:solidFill>
                      <a:schemeClr val="tx1"/>
                    </a:solidFill>
                    <a:latin typeface="微软雅黑" panose="020B0503020204020204" pitchFamily="34" charset="-122"/>
                    <a:ea typeface="微软雅黑" panose="020B0503020204020204" pitchFamily="34" charset="-122"/>
                  </a:rPr>
                  <a:t>技术评审报告</a:t>
                </a:r>
                <a:r>
                  <a:rPr lang="en-US" altLang="zh-CN" sz="1000" dirty="0">
                    <a:solidFill>
                      <a:schemeClr val="tx1"/>
                    </a:solidFill>
                    <a:latin typeface="微软雅黑" panose="020B0503020204020204" pitchFamily="34" charset="-122"/>
                    <a:ea typeface="微软雅黑" panose="020B0503020204020204" pitchFamily="34" charset="-122"/>
                  </a:rPr>
                  <a:t>》</a:t>
                </a:r>
                <a:r>
                  <a:rPr lang="zh-CN" altLang="en-US" sz="1000" dirty="0">
                    <a:solidFill>
                      <a:schemeClr val="tx1"/>
                    </a:solidFill>
                    <a:latin typeface="微软雅黑" panose="020B0503020204020204" pitchFamily="34" charset="-122"/>
                    <a:ea typeface="微软雅黑" panose="020B0503020204020204" pitchFamily="34" charset="-122"/>
                  </a:rPr>
                  <a:t>中关于本药品有效性的描述：上皮性卵巢癌、输卵管癌或原发性腹膜癌和宫颈癌</a:t>
                </a:r>
                <a:r>
                  <a:rPr lang="en-US" altLang="zh-CN" sz="1000" dirty="0">
                    <a:solidFill>
                      <a:schemeClr val="tx1"/>
                    </a:solidFill>
                    <a:latin typeface="微软雅黑" panose="020B0503020204020204" pitchFamily="34" charset="-122"/>
                    <a:ea typeface="微软雅黑" panose="020B0503020204020204" pitchFamily="34" charset="-122"/>
                  </a:rPr>
                  <a:t>CDE</a:t>
                </a:r>
                <a:r>
                  <a:rPr lang="zh-CN" altLang="en-US" sz="1000" dirty="0">
                    <a:solidFill>
                      <a:schemeClr val="tx1"/>
                    </a:solidFill>
                    <a:latin typeface="微软雅黑" panose="020B0503020204020204" pitchFamily="34" charset="-122"/>
                    <a:ea typeface="微软雅黑" panose="020B0503020204020204" pitchFamily="34" charset="-122"/>
                  </a:rPr>
                  <a:t>正在撰写中。</a:t>
                </a:r>
              </a:p>
            </p:txBody>
          </p:sp>
        </p:grpSp>
        <p:sp>
          <p:nvSpPr>
            <p:cNvPr id="13" name="Rectangle 81">
              <a:extLst>
                <a:ext uri="{FF2B5EF4-FFF2-40B4-BE49-F238E27FC236}">
                  <a16:creationId xmlns:a16="http://schemas.microsoft.com/office/drawing/2014/main" id="{D6153343-8FBC-A4A2-81BE-A94F3FE5B7B6}"/>
                </a:ext>
              </a:extLst>
            </p:cNvPr>
            <p:cNvSpPr/>
            <p:nvPr/>
          </p:nvSpPr>
          <p:spPr>
            <a:xfrm>
              <a:off x="4033795" y="2058322"/>
              <a:ext cx="65" cy="427039"/>
            </a:xfrm>
            <a:prstGeom prst="rect">
              <a:avLst/>
            </a:prstGeom>
          </p:spPr>
          <p:txBody>
            <a:bodyPr wrap="none" lIns="0" tIns="0" rIns="0" bIns="0">
              <a:spAutoFit/>
            </a:bodyPr>
            <a:lstStyle/>
            <a:p>
              <a:endParaRPr lang="en-US" sz="2775" dirty="0">
                <a:latin typeface="微软雅黑" panose="020B0503020204020204" pitchFamily="34" charset="-122"/>
                <a:ea typeface="微软雅黑" panose="020B0503020204020204" pitchFamily="34" charset="-122"/>
              </a:endParaRPr>
            </a:p>
          </p:txBody>
        </p:sp>
      </p:grpSp>
      <p:grpSp>
        <p:nvGrpSpPr>
          <p:cNvPr id="31" name="Group 64">
            <a:extLst>
              <a:ext uri="{FF2B5EF4-FFF2-40B4-BE49-F238E27FC236}">
                <a16:creationId xmlns:a16="http://schemas.microsoft.com/office/drawing/2014/main" id="{90857F02-4C29-B14C-BA53-CB3078190453}"/>
              </a:ext>
            </a:extLst>
          </p:cNvPr>
          <p:cNvGrpSpPr/>
          <p:nvPr/>
        </p:nvGrpSpPr>
        <p:grpSpPr>
          <a:xfrm>
            <a:off x="490168" y="3363838"/>
            <a:ext cx="7566931" cy="1359962"/>
            <a:chOff x="4033795" y="1933834"/>
            <a:chExt cx="3607055" cy="1359960"/>
          </a:xfrm>
        </p:grpSpPr>
        <p:grpSp>
          <p:nvGrpSpPr>
            <p:cNvPr id="32" name="Group 29">
              <a:extLst>
                <a:ext uri="{FF2B5EF4-FFF2-40B4-BE49-F238E27FC236}">
                  <a16:creationId xmlns:a16="http://schemas.microsoft.com/office/drawing/2014/main" id="{6FBB67D9-8AD5-C351-E8CB-05197F210444}"/>
                </a:ext>
              </a:extLst>
            </p:cNvPr>
            <p:cNvGrpSpPr/>
            <p:nvPr/>
          </p:nvGrpSpPr>
          <p:grpSpPr>
            <a:xfrm>
              <a:off x="4267924" y="1933834"/>
              <a:ext cx="3372926" cy="1359960"/>
              <a:chOff x="726573" y="1800378"/>
              <a:chExt cx="1860430" cy="1359960"/>
            </a:xfrm>
          </p:grpSpPr>
          <p:sp>
            <p:nvSpPr>
              <p:cNvPr id="34" name="Text Placeholder 3">
                <a:extLst>
                  <a:ext uri="{FF2B5EF4-FFF2-40B4-BE49-F238E27FC236}">
                    <a16:creationId xmlns:a16="http://schemas.microsoft.com/office/drawing/2014/main" id="{151ADF1A-B5F0-6701-B491-1C9916269602}"/>
                  </a:ext>
                </a:extLst>
              </p:cNvPr>
              <p:cNvSpPr txBox="1">
                <a:spLocks/>
              </p:cNvSpPr>
              <p:nvPr/>
            </p:nvSpPr>
            <p:spPr>
              <a:xfrm>
                <a:off x="733027" y="1800378"/>
                <a:ext cx="423584"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zh-CN" altLang="en-US" sz="1200" b="1" dirty="0">
                    <a:solidFill>
                      <a:schemeClr val="tx1"/>
                    </a:solidFill>
                    <a:latin typeface="微软雅黑" panose="020B0503020204020204" pitchFamily="34" charset="-122"/>
                    <a:ea typeface="微软雅黑" panose="020B0503020204020204" pitchFamily="34" charset="-122"/>
                  </a:rPr>
                  <a:t>临床指南</a:t>
                </a:r>
                <a:r>
                  <a:rPr lang="en-US" altLang="zh-CN" sz="1200" b="1" dirty="0">
                    <a:solidFill>
                      <a:schemeClr val="tx1"/>
                    </a:solidFill>
                    <a:latin typeface="微软雅黑" panose="020B0503020204020204" pitchFamily="34" charset="-122"/>
                    <a:ea typeface="微软雅黑" panose="020B0503020204020204" pitchFamily="34" charset="-122"/>
                  </a:rPr>
                  <a:t>/</a:t>
                </a:r>
                <a:r>
                  <a:rPr lang="zh-CN" altLang="en-US" sz="1200" b="1" dirty="0">
                    <a:solidFill>
                      <a:schemeClr val="tx1"/>
                    </a:solidFill>
                    <a:latin typeface="微软雅黑" panose="020B0503020204020204" pitchFamily="34" charset="-122"/>
                    <a:ea typeface="微软雅黑" panose="020B0503020204020204" pitchFamily="34" charset="-122"/>
                  </a:rPr>
                  <a:t>诊疗规范推荐</a:t>
                </a:r>
                <a:endParaRPr lang="en-US" sz="1200" b="1" dirty="0">
                  <a:solidFill>
                    <a:schemeClr val="tx1"/>
                  </a:solidFill>
                  <a:latin typeface="微软雅黑" panose="020B0503020204020204" pitchFamily="34" charset="-122"/>
                  <a:ea typeface="微软雅黑" panose="020B0503020204020204" pitchFamily="34" charset="-122"/>
                </a:endParaRPr>
              </a:p>
            </p:txBody>
          </p:sp>
          <p:sp>
            <p:nvSpPr>
              <p:cNvPr id="35" name="Text Placeholder 3">
                <a:extLst>
                  <a:ext uri="{FF2B5EF4-FFF2-40B4-BE49-F238E27FC236}">
                    <a16:creationId xmlns:a16="http://schemas.microsoft.com/office/drawing/2014/main" id="{C5B274F1-BD5A-C8EF-117A-707D62B031F0}"/>
                  </a:ext>
                </a:extLst>
              </p:cNvPr>
              <p:cNvSpPr txBox="1">
                <a:spLocks/>
              </p:cNvSpPr>
              <p:nvPr/>
            </p:nvSpPr>
            <p:spPr>
              <a:xfrm>
                <a:off x="726573" y="2083121"/>
                <a:ext cx="1860430" cy="107721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171450" indent="-171450" algn="just" defTabSz="914309">
                  <a:buFont typeface="Arial" panose="020B0604020202020204" pitchFamily="34" charset="0"/>
                  <a:buChar char="•"/>
                  <a:defRPr/>
                </a:pPr>
                <a:r>
                  <a:rPr lang="zh-CN" altLang="en-US" sz="1000" b="1" dirty="0">
                    <a:solidFill>
                      <a:schemeClr val="tx1"/>
                    </a:solidFill>
                    <a:latin typeface="微软雅黑" panose="020B0503020204020204" pitchFamily="34" charset="-122"/>
                    <a:ea typeface="微软雅黑" panose="020B0503020204020204" pitchFamily="34" charset="-122"/>
                  </a:rPr>
                  <a:t>上皮性卵巢癌、输卵管癌或原发性腹膜癌：</a:t>
                </a:r>
                <a:r>
                  <a:rPr lang="en-US" altLang="zh-CN" sz="1000" dirty="0">
                    <a:solidFill>
                      <a:schemeClr val="tx1"/>
                    </a:solidFill>
                    <a:latin typeface="微软雅黑" panose="020B0503020204020204" pitchFamily="34" charset="-122"/>
                    <a:ea typeface="微软雅黑" panose="020B0503020204020204" pitchFamily="34" charset="-122"/>
                  </a:rPr>
                  <a:t>《</a:t>
                </a:r>
                <a:r>
                  <a:rPr lang="zh-CN" altLang="en-US" sz="1000" dirty="0">
                    <a:solidFill>
                      <a:schemeClr val="tx1"/>
                    </a:solidFill>
                    <a:latin typeface="微软雅黑" panose="020B0503020204020204" pitchFamily="34" charset="-122"/>
                    <a:ea typeface="微软雅黑" panose="020B0503020204020204" pitchFamily="34" charset="-122"/>
                  </a:rPr>
                  <a:t>中国临床肿瘤学会（</a:t>
                </a:r>
                <a:r>
                  <a:rPr lang="en-US" altLang="zh-CN" sz="1000" dirty="0">
                    <a:solidFill>
                      <a:schemeClr val="tx1"/>
                    </a:solidFill>
                    <a:latin typeface="微软雅黑" panose="020B0503020204020204" pitchFamily="34" charset="-122"/>
                    <a:ea typeface="微软雅黑" panose="020B0503020204020204" pitchFamily="34" charset="-122"/>
                  </a:rPr>
                  <a:t>CSCO</a:t>
                </a:r>
                <a:r>
                  <a:rPr lang="zh-CN" altLang="en-US" sz="1000" dirty="0">
                    <a:solidFill>
                      <a:schemeClr val="tx1"/>
                    </a:solidFill>
                    <a:latin typeface="微软雅黑" panose="020B0503020204020204" pitchFamily="34" charset="-122"/>
                    <a:ea typeface="微软雅黑" panose="020B0503020204020204" pitchFamily="34" charset="-122"/>
                  </a:rPr>
                  <a:t>）卵巢癌诊疗指南</a:t>
                </a:r>
                <a:r>
                  <a:rPr lang="en-US" altLang="zh-CN" sz="1000" dirty="0">
                    <a:solidFill>
                      <a:schemeClr val="tx1"/>
                    </a:solidFill>
                    <a:latin typeface="微软雅黑" panose="020B0503020204020204" pitchFamily="34" charset="-122"/>
                    <a:ea typeface="微软雅黑" panose="020B0503020204020204" pitchFamily="34" charset="-122"/>
                  </a:rPr>
                  <a:t>2021》</a:t>
                </a:r>
                <a:r>
                  <a:rPr lang="zh-CN" altLang="en-US" sz="1000" dirty="0">
                    <a:solidFill>
                      <a:schemeClr val="tx1"/>
                    </a:solidFill>
                    <a:latin typeface="微软雅黑" panose="020B0503020204020204" pitchFamily="34" charset="-122"/>
                    <a:ea typeface="微软雅黑" panose="020B0503020204020204" pitchFamily="34" charset="-122"/>
                  </a:rPr>
                  <a:t>术后辅助化疗（一线化疗）其他少见病理类型，黏液性癌</a:t>
                </a:r>
                <a:r>
                  <a:rPr lang="en-US" altLang="zh-CN" sz="1000" dirty="0">
                    <a:solidFill>
                      <a:schemeClr val="tx1"/>
                    </a:solidFill>
                    <a:latin typeface="微软雅黑" panose="020B0503020204020204" pitchFamily="34" charset="-122"/>
                    <a:ea typeface="微软雅黑" panose="020B0503020204020204" pitchFamily="34" charset="-122"/>
                  </a:rPr>
                  <a:t>Ⅱ-Ⅳ</a:t>
                </a:r>
                <a:r>
                  <a:rPr lang="zh-CN" altLang="en-US" sz="1000" dirty="0">
                    <a:solidFill>
                      <a:schemeClr val="tx1"/>
                    </a:solidFill>
                    <a:latin typeface="微软雅黑" panose="020B0503020204020204" pitchFamily="34" charset="-122"/>
                    <a:ea typeface="微软雅黑" panose="020B0503020204020204" pitchFamily="34" charset="-122"/>
                  </a:rPr>
                  <a:t>期</a:t>
                </a:r>
                <a:r>
                  <a:rPr lang="en-US" altLang="zh-CN" sz="1000" dirty="0">
                    <a:solidFill>
                      <a:schemeClr val="tx1"/>
                    </a:solidFill>
                    <a:latin typeface="微软雅黑" panose="020B0503020204020204" pitchFamily="34" charset="-122"/>
                    <a:ea typeface="微软雅黑" panose="020B0503020204020204" pitchFamily="34" charset="-122"/>
                  </a:rPr>
                  <a:t>2B</a:t>
                </a:r>
                <a:r>
                  <a:rPr lang="zh-CN" altLang="en-US" sz="1000" dirty="0">
                    <a:solidFill>
                      <a:schemeClr val="tx1"/>
                    </a:solidFill>
                    <a:latin typeface="微软雅黑" panose="020B0503020204020204" pitchFamily="34" charset="-122"/>
                    <a:ea typeface="微软雅黑" panose="020B0503020204020204" pitchFamily="34" charset="-122"/>
                  </a:rPr>
                  <a:t>类</a:t>
                </a:r>
                <a:r>
                  <a:rPr lang="en-US" altLang="zh-CN" sz="1000" dirty="0">
                    <a:solidFill>
                      <a:schemeClr val="tx1"/>
                    </a:solidFill>
                    <a:latin typeface="微软雅黑" panose="020B0503020204020204" pitchFamily="34" charset="-122"/>
                    <a:ea typeface="微软雅黑" panose="020B0503020204020204" pitchFamily="34" charset="-122"/>
                  </a:rPr>
                  <a:t>Ⅲ</a:t>
                </a:r>
                <a:r>
                  <a:rPr lang="zh-CN" altLang="en-US" sz="1000" dirty="0">
                    <a:solidFill>
                      <a:schemeClr val="tx1"/>
                    </a:solidFill>
                    <a:latin typeface="微软雅黑" panose="020B0503020204020204" pitchFamily="34" charset="-122"/>
                    <a:ea typeface="微软雅黑" panose="020B0503020204020204" pitchFamily="34" charset="-122"/>
                  </a:rPr>
                  <a:t>级推荐；</a:t>
                </a:r>
                <a:endParaRPr lang="en-US" altLang="zh-CN" sz="1000" dirty="0">
                  <a:solidFill>
                    <a:schemeClr val="tx1"/>
                  </a:solidFill>
                  <a:latin typeface="微软雅黑" panose="020B0503020204020204" pitchFamily="34" charset="-122"/>
                  <a:ea typeface="微软雅黑" panose="020B0503020204020204" pitchFamily="34" charset="-122"/>
                </a:endParaRPr>
              </a:p>
              <a:p>
                <a:pPr marL="171450" indent="-171450" algn="just" defTabSz="914309">
                  <a:buFont typeface="Arial" panose="020B0604020202020204" pitchFamily="34" charset="0"/>
                  <a:buChar char="•"/>
                  <a:defRPr/>
                </a:pPr>
                <a:r>
                  <a:rPr lang="zh-CN" altLang="en-US" sz="1000" b="1" dirty="0">
                    <a:solidFill>
                      <a:schemeClr val="tx1"/>
                    </a:solidFill>
                    <a:latin typeface="微软雅黑" panose="020B0503020204020204" pitchFamily="34" charset="-122"/>
                    <a:ea typeface="微软雅黑" panose="020B0503020204020204" pitchFamily="34" charset="-122"/>
                  </a:rPr>
                  <a:t>宫颈癌：</a:t>
                </a:r>
                <a:r>
                  <a:rPr lang="en-US" altLang="zh-CN" sz="1000" dirty="0">
                    <a:solidFill>
                      <a:schemeClr val="tx1"/>
                    </a:solidFill>
                    <a:latin typeface="微软雅黑" panose="020B0503020204020204" pitchFamily="34" charset="-122"/>
                    <a:ea typeface="微软雅黑" panose="020B0503020204020204" pitchFamily="34" charset="-122"/>
                  </a:rPr>
                  <a:t>《</a:t>
                </a:r>
                <a:r>
                  <a:rPr lang="zh-CN" altLang="en-US" sz="1000" dirty="0">
                    <a:solidFill>
                      <a:schemeClr val="tx1"/>
                    </a:solidFill>
                    <a:latin typeface="微软雅黑" panose="020B0503020204020204" pitchFamily="34" charset="-122"/>
                    <a:ea typeface="微软雅黑" panose="020B0503020204020204" pitchFamily="34" charset="-122"/>
                  </a:rPr>
                  <a:t>宫颈癌诊疗指南（</a:t>
                </a:r>
                <a:r>
                  <a:rPr lang="en-US" altLang="zh-CN" sz="1000" dirty="0">
                    <a:solidFill>
                      <a:schemeClr val="tx1"/>
                    </a:solidFill>
                    <a:latin typeface="微软雅黑" panose="020B0503020204020204" pitchFamily="34" charset="-122"/>
                    <a:ea typeface="微软雅黑" panose="020B0503020204020204" pitchFamily="34" charset="-122"/>
                  </a:rPr>
                  <a:t>2022</a:t>
                </a:r>
                <a:r>
                  <a:rPr lang="zh-CN" altLang="en-US" sz="1000" dirty="0">
                    <a:solidFill>
                      <a:schemeClr val="tx1"/>
                    </a:solidFill>
                    <a:latin typeface="微软雅黑" panose="020B0503020204020204" pitchFamily="34" charset="-122"/>
                    <a:ea typeface="微软雅黑" panose="020B0503020204020204" pitchFamily="34" charset="-122"/>
                  </a:rPr>
                  <a:t>年版）</a:t>
                </a:r>
                <a:r>
                  <a:rPr lang="en-US" altLang="zh-CN" sz="1000" dirty="0">
                    <a:solidFill>
                      <a:schemeClr val="tx1"/>
                    </a:solidFill>
                    <a:latin typeface="微软雅黑" panose="020B0503020204020204" pitchFamily="34" charset="-122"/>
                    <a:ea typeface="微软雅黑" panose="020B0503020204020204" pitchFamily="34" charset="-122"/>
                  </a:rPr>
                  <a:t>》</a:t>
                </a:r>
                <a:r>
                  <a:rPr lang="zh-CN" altLang="en-US" sz="1000" dirty="0">
                    <a:solidFill>
                      <a:schemeClr val="tx1"/>
                    </a:solidFill>
                    <a:latin typeface="微软雅黑" panose="020B0503020204020204" pitchFamily="34" charset="-122"/>
                    <a:ea typeface="微软雅黑" panose="020B0503020204020204" pitchFamily="34" charset="-122"/>
                  </a:rPr>
                  <a:t>用于复发或转移癌的一线化疗方案有：顺铂联合紫杉醇、顺铂联合紫杉醇及贝伐珠单抗、紫杉醇联合拓朴替康及贝伐珠单抗为一类推荐方案，卡铂联合紫杉醇及贝伐珠单抗作为接受过顺铂治疗的患者首选；</a:t>
                </a:r>
                <a:endParaRPr lang="en-US" altLang="zh-CN" sz="1000" dirty="0">
                  <a:solidFill>
                    <a:schemeClr val="tx1"/>
                  </a:solidFill>
                  <a:latin typeface="微软雅黑" panose="020B0503020204020204" pitchFamily="34" charset="-122"/>
                  <a:ea typeface="微软雅黑" panose="020B0503020204020204" pitchFamily="34" charset="-122"/>
                </a:endParaRPr>
              </a:p>
              <a:p>
                <a:pPr marL="171450" indent="-171450" algn="just" defTabSz="914309">
                  <a:buFont typeface="Arial" panose="020B0604020202020204" pitchFamily="34" charset="0"/>
                  <a:buChar char="•"/>
                  <a:defRPr/>
                </a:pPr>
                <a:r>
                  <a:rPr lang="zh-CN" altLang="en-US" sz="1000" b="1" dirty="0">
                    <a:solidFill>
                      <a:schemeClr val="tx1"/>
                    </a:solidFill>
                    <a:latin typeface="微软雅黑" panose="020B0503020204020204" pitchFamily="34" charset="-122"/>
                    <a:ea typeface="微软雅黑" panose="020B0503020204020204" pitchFamily="34" charset="-122"/>
                  </a:rPr>
                  <a:t>肝细胞癌：</a:t>
                </a:r>
                <a:r>
                  <a:rPr lang="en-US" altLang="zh-CN" sz="1000" dirty="0">
                    <a:solidFill>
                      <a:schemeClr val="tx1"/>
                    </a:solidFill>
                    <a:latin typeface="微软雅黑" panose="020B0503020204020204" pitchFamily="34" charset="-122"/>
                    <a:ea typeface="微软雅黑" panose="020B0503020204020204" pitchFamily="34" charset="-122"/>
                  </a:rPr>
                  <a:t>《2022CSCO</a:t>
                </a:r>
                <a:r>
                  <a:rPr lang="zh-CN" altLang="en-US" sz="1000" dirty="0">
                    <a:solidFill>
                      <a:schemeClr val="tx1"/>
                    </a:solidFill>
                    <a:latin typeface="微软雅黑" panose="020B0503020204020204" pitchFamily="34" charset="-122"/>
                    <a:ea typeface="微软雅黑" panose="020B0503020204020204" pitchFamily="34" charset="-122"/>
                  </a:rPr>
                  <a:t>肝癌指南</a:t>
                </a:r>
                <a:r>
                  <a:rPr lang="en-US" altLang="zh-CN" sz="1000" dirty="0">
                    <a:solidFill>
                      <a:schemeClr val="tx1"/>
                    </a:solidFill>
                    <a:latin typeface="微软雅黑" panose="020B0503020204020204" pitchFamily="34" charset="-122"/>
                    <a:ea typeface="微软雅黑" panose="020B0503020204020204" pitchFamily="34" charset="-122"/>
                  </a:rPr>
                  <a:t>》</a:t>
                </a:r>
                <a:r>
                  <a:rPr lang="zh-CN" altLang="en-US" sz="1000" dirty="0">
                    <a:solidFill>
                      <a:schemeClr val="tx1"/>
                    </a:solidFill>
                    <a:latin typeface="微软雅黑" panose="020B0503020204020204" pitchFamily="34" charset="-122"/>
                    <a:ea typeface="微软雅黑" panose="020B0503020204020204" pitchFamily="34" charset="-122"/>
                  </a:rPr>
                  <a:t>晚期</a:t>
                </a:r>
                <a:r>
                  <a:rPr lang="en-US" altLang="zh-CN" sz="1000" dirty="0">
                    <a:solidFill>
                      <a:schemeClr val="tx1"/>
                    </a:solidFill>
                    <a:latin typeface="微软雅黑" panose="020B0503020204020204" pitchFamily="34" charset="-122"/>
                    <a:ea typeface="微软雅黑" panose="020B0503020204020204" pitchFamily="34" charset="-122"/>
                  </a:rPr>
                  <a:t>HCC</a:t>
                </a:r>
                <a:r>
                  <a:rPr lang="zh-CN" altLang="en-US" sz="1000" dirty="0">
                    <a:solidFill>
                      <a:schemeClr val="tx1"/>
                    </a:solidFill>
                    <a:latin typeface="微软雅黑" panose="020B0503020204020204" pitchFamily="34" charset="-122"/>
                    <a:ea typeface="微软雅黑" panose="020B0503020204020204" pitchFamily="34" charset="-122"/>
                  </a:rPr>
                  <a:t>一线治疗</a:t>
                </a:r>
                <a:r>
                  <a:rPr lang="en-US" altLang="zh-CN" sz="1000" dirty="0">
                    <a:solidFill>
                      <a:schemeClr val="tx1"/>
                    </a:solidFill>
                    <a:latin typeface="微软雅黑" panose="020B0503020204020204" pitchFamily="34" charset="-122"/>
                    <a:ea typeface="微软雅黑" panose="020B0503020204020204" pitchFamily="34" charset="-122"/>
                  </a:rPr>
                  <a:t>I</a:t>
                </a:r>
                <a:r>
                  <a:rPr lang="zh-CN" altLang="en-US" sz="1000" dirty="0">
                    <a:solidFill>
                      <a:schemeClr val="tx1"/>
                    </a:solidFill>
                    <a:latin typeface="微软雅黑" panose="020B0503020204020204" pitchFamily="34" charset="-122"/>
                    <a:ea typeface="微软雅黑" panose="020B0503020204020204" pitchFamily="34" charset="-122"/>
                  </a:rPr>
                  <a:t>级推荐信迪利单抗联合贝伐珠单抗生物类似药；</a:t>
                </a:r>
                <a:r>
                  <a:rPr lang="en-US" altLang="zh-CN" sz="1000" dirty="0">
                    <a:solidFill>
                      <a:schemeClr val="tx1"/>
                    </a:solidFill>
                    <a:latin typeface="微软雅黑" panose="020B0503020204020204" pitchFamily="34" charset="-122"/>
                    <a:ea typeface="微软雅黑" panose="020B0503020204020204" pitchFamily="34" charset="-122"/>
                  </a:rPr>
                  <a:t>《2022CSCO</a:t>
                </a:r>
                <a:r>
                  <a:rPr lang="zh-CN" altLang="en-US" sz="1000" dirty="0">
                    <a:solidFill>
                      <a:schemeClr val="tx1"/>
                    </a:solidFill>
                    <a:latin typeface="微软雅黑" panose="020B0503020204020204" pitchFamily="34" charset="-122"/>
                    <a:ea typeface="微软雅黑" panose="020B0503020204020204" pitchFamily="34" charset="-122"/>
                  </a:rPr>
                  <a:t>免疫检查点抑制剂临床应用指南</a:t>
                </a:r>
                <a:r>
                  <a:rPr lang="en-US" altLang="zh-CN" sz="1000" dirty="0">
                    <a:solidFill>
                      <a:schemeClr val="tx1"/>
                    </a:solidFill>
                    <a:latin typeface="微软雅黑" panose="020B0503020204020204" pitchFamily="34" charset="-122"/>
                    <a:ea typeface="微软雅黑" panose="020B0503020204020204" pitchFamily="34" charset="-122"/>
                  </a:rPr>
                  <a:t>》</a:t>
                </a:r>
                <a:r>
                  <a:rPr lang="zh-CN" altLang="en-US" sz="1000" dirty="0">
                    <a:solidFill>
                      <a:schemeClr val="tx1"/>
                    </a:solidFill>
                    <a:latin typeface="微软雅黑" panose="020B0503020204020204" pitchFamily="34" charset="-122"/>
                    <a:ea typeface="微软雅黑" panose="020B0503020204020204" pitchFamily="34" charset="-122"/>
                  </a:rPr>
                  <a:t>中晚期肝癌一线治疗推荐信迪利单抗联合贝伐珠单抗生物类似药；</a:t>
                </a:r>
                <a:r>
                  <a:rPr lang="en-US" altLang="zh-CN" sz="1000" dirty="0">
                    <a:solidFill>
                      <a:schemeClr val="tx1"/>
                    </a:solidFill>
                    <a:latin typeface="微软雅黑" panose="020B0503020204020204" pitchFamily="34" charset="-122"/>
                    <a:ea typeface="微软雅黑" panose="020B0503020204020204" pitchFamily="34" charset="-122"/>
                  </a:rPr>
                  <a:t>《2022</a:t>
                </a:r>
                <a:r>
                  <a:rPr lang="zh-CN" altLang="en-US" sz="1000" dirty="0">
                    <a:solidFill>
                      <a:schemeClr val="tx1"/>
                    </a:solidFill>
                    <a:latin typeface="微软雅黑" panose="020B0503020204020204" pitchFamily="34" charset="-122"/>
                    <a:ea typeface="微软雅黑" panose="020B0503020204020204" pitchFamily="34" charset="-122"/>
                  </a:rPr>
                  <a:t>原发性肝癌诊疗指南</a:t>
                </a:r>
                <a:r>
                  <a:rPr lang="en-US" altLang="zh-CN" sz="1000" dirty="0">
                    <a:solidFill>
                      <a:schemeClr val="tx1"/>
                    </a:solidFill>
                    <a:latin typeface="微软雅黑" panose="020B0503020204020204" pitchFamily="34" charset="-122"/>
                    <a:ea typeface="微软雅黑" panose="020B0503020204020204" pitchFamily="34" charset="-122"/>
                  </a:rPr>
                  <a:t>》</a:t>
                </a:r>
                <a:r>
                  <a:rPr lang="zh-CN" altLang="en-US" sz="1000" dirty="0">
                    <a:solidFill>
                      <a:schemeClr val="tx1"/>
                    </a:solidFill>
                    <a:latin typeface="微软雅黑" panose="020B0503020204020204" pitchFamily="34" charset="-122"/>
                    <a:ea typeface="微软雅黑" panose="020B0503020204020204" pitchFamily="34" charset="-122"/>
                  </a:rPr>
                  <a:t> 一线抗肿瘤治疗</a:t>
                </a:r>
                <a:r>
                  <a:rPr lang="en-US" altLang="zh-CN" sz="1000" dirty="0">
                    <a:solidFill>
                      <a:schemeClr val="tx1"/>
                    </a:solidFill>
                    <a:latin typeface="微软雅黑" panose="020B0503020204020204" pitchFamily="34" charset="-122"/>
                    <a:ea typeface="微软雅黑" panose="020B0503020204020204" pitchFamily="34" charset="-122"/>
                  </a:rPr>
                  <a:t>A</a:t>
                </a:r>
                <a:r>
                  <a:rPr lang="zh-CN" altLang="en-US" sz="1000" dirty="0">
                    <a:solidFill>
                      <a:schemeClr val="tx1"/>
                    </a:solidFill>
                    <a:latin typeface="微软雅黑" panose="020B0503020204020204" pitchFamily="34" charset="-122"/>
                    <a:ea typeface="微软雅黑" panose="020B0503020204020204" pitchFamily="34" charset="-122"/>
                  </a:rPr>
                  <a:t>级推荐信迪利单抗联合贝伐珠单抗生物类似药。</a:t>
                </a:r>
                <a:endParaRPr lang="en-US" sz="1000" dirty="0">
                  <a:solidFill>
                    <a:schemeClr val="tx1"/>
                  </a:solidFill>
                  <a:latin typeface="微软雅黑" panose="020B0503020204020204" pitchFamily="34" charset="-122"/>
                  <a:ea typeface="微软雅黑" panose="020B0503020204020204" pitchFamily="34" charset="-122"/>
                </a:endParaRPr>
              </a:p>
            </p:txBody>
          </p:sp>
        </p:grpSp>
        <p:sp>
          <p:nvSpPr>
            <p:cNvPr id="33" name="Rectangle 81">
              <a:extLst>
                <a:ext uri="{FF2B5EF4-FFF2-40B4-BE49-F238E27FC236}">
                  <a16:creationId xmlns:a16="http://schemas.microsoft.com/office/drawing/2014/main" id="{8FF7A280-2076-3DAC-5095-F2425E752D41}"/>
                </a:ext>
              </a:extLst>
            </p:cNvPr>
            <p:cNvSpPr/>
            <p:nvPr/>
          </p:nvSpPr>
          <p:spPr>
            <a:xfrm>
              <a:off x="4033795" y="2058322"/>
              <a:ext cx="65" cy="427039"/>
            </a:xfrm>
            <a:prstGeom prst="rect">
              <a:avLst/>
            </a:prstGeom>
          </p:spPr>
          <p:txBody>
            <a:bodyPr wrap="none" lIns="0" tIns="0" rIns="0" bIns="0">
              <a:spAutoFit/>
            </a:bodyPr>
            <a:lstStyle/>
            <a:p>
              <a:endParaRPr lang="en-US" sz="2775" dirty="0">
                <a:latin typeface="微软雅黑" panose="020B0503020204020204" pitchFamily="34" charset="-122"/>
                <a:ea typeface="微软雅黑" panose="020B0503020204020204" pitchFamily="34" charset="-122"/>
              </a:endParaRPr>
            </a:p>
          </p:txBody>
        </p:sp>
      </p:grpSp>
      <p:sp>
        <p:nvSpPr>
          <p:cNvPr id="18" name="文本框 17">
            <a:extLst>
              <a:ext uri="{FF2B5EF4-FFF2-40B4-BE49-F238E27FC236}">
                <a16:creationId xmlns:a16="http://schemas.microsoft.com/office/drawing/2014/main" id="{6B43F080-A6AA-8601-9515-966C3F4EA086}"/>
              </a:ext>
            </a:extLst>
          </p:cNvPr>
          <p:cNvSpPr txBox="1"/>
          <p:nvPr/>
        </p:nvSpPr>
        <p:spPr>
          <a:xfrm>
            <a:off x="5735617" y="4808837"/>
            <a:ext cx="3385308" cy="246221"/>
          </a:xfrm>
          <a:prstGeom prst="rect">
            <a:avLst/>
          </a:prstGeom>
          <a:noFill/>
        </p:spPr>
        <p:txBody>
          <a:bodyPr wrap="square" rtlCol="0">
            <a:spAutoFit/>
          </a:bodyPr>
          <a:lstStyle/>
          <a:p>
            <a:pPr algn="ctr"/>
            <a:r>
              <a:rPr lang="zh-CN" altLang="en-US" sz="1000" b="1" dirty="0">
                <a:solidFill>
                  <a:srgbClr val="0070C0"/>
                </a:solidFill>
                <a:latin typeface="微软雅黑" panose="020B0503020204020204" pitchFamily="34" charset="-122"/>
                <a:ea typeface="微软雅黑" panose="020B0503020204020204" pitchFamily="34" charset="-122"/>
              </a:rPr>
              <a:t>信达生物制药（苏州）有限公司 </a:t>
            </a:r>
            <a:r>
              <a:rPr lang="en-US" altLang="zh-CN" sz="1000" b="1" dirty="0">
                <a:solidFill>
                  <a:srgbClr val="0070C0"/>
                </a:solidFill>
                <a:latin typeface="微软雅黑" panose="020B0503020204020204" pitchFamily="34" charset="-122"/>
                <a:ea typeface="微软雅黑" panose="020B0503020204020204" pitchFamily="34" charset="-122"/>
              </a:rPr>
              <a:t>| </a:t>
            </a:r>
            <a:r>
              <a:rPr lang="zh-CN" altLang="en-US" sz="1000" b="1" dirty="0">
                <a:solidFill>
                  <a:srgbClr val="0070C0"/>
                </a:solidFill>
                <a:latin typeface="微软雅黑" panose="020B0503020204020204" pitchFamily="34" charset="-122"/>
                <a:ea typeface="微软雅黑" panose="020B0503020204020204" pitchFamily="34" charset="-122"/>
              </a:rPr>
              <a:t>贝伐珠单抗</a:t>
            </a:r>
          </a:p>
        </p:txBody>
      </p:sp>
    </p:spTree>
    <p:extLst>
      <p:ext uri="{BB962C8B-B14F-4D97-AF65-F5344CB8AC3E}">
        <p14:creationId xmlns:p14="http://schemas.microsoft.com/office/powerpoint/2010/main" val="2000887157"/>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88032" y="411510"/>
            <a:ext cx="1187624" cy="707886"/>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01</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69" name="Rectangle 54">
            <a:extLst>
              <a:ext uri="{FF2B5EF4-FFF2-40B4-BE49-F238E27FC236}">
                <a16:creationId xmlns:a16="http://schemas.microsoft.com/office/drawing/2014/main" id="{CC586452-7D99-C1FA-3E78-84AB4B3DCB43}"/>
              </a:ext>
            </a:extLst>
          </p:cNvPr>
          <p:cNvSpPr/>
          <p:nvPr/>
        </p:nvSpPr>
        <p:spPr>
          <a:xfrm>
            <a:off x="3347851" y="2285678"/>
            <a:ext cx="64" cy="427040"/>
          </a:xfrm>
          <a:prstGeom prst="rect">
            <a:avLst/>
          </a:prstGeom>
        </p:spPr>
        <p:txBody>
          <a:bodyPr wrap="none" lIns="0" tIns="0" rIns="0" bIns="0">
            <a:spAutoFit/>
          </a:bodyPr>
          <a:lstStyle/>
          <a:p>
            <a:endParaRPr lang="en-US" sz="2775" dirty="0">
              <a:solidFill>
                <a:schemeClr val="tx2">
                  <a:lumMod val="75000"/>
                </a:schemeClr>
              </a:solidFill>
              <a:latin typeface="微软雅黑" panose="020B0503020204020204" pitchFamily="34" charset="-122"/>
              <a:ea typeface="微软雅黑" panose="020B0503020204020204" pitchFamily="34" charset="-122"/>
            </a:endParaRPr>
          </a:p>
        </p:txBody>
      </p:sp>
      <p:sp>
        <p:nvSpPr>
          <p:cNvPr id="41" name="文本框 40">
            <a:extLst>
              <a:ext uri="{FF2B5EF4-FFF2-40B4-BE49-F238E27FC236}">
                <a16:creationId xmlns:a16="http://schemas.microsoft.com/office/drawing/2014/main" id="{F2D4FCD3-C7EE-364A-E006-11E47ADA7834}"/>
              </a:ext>
            </a:extLst>
          </p:cNvPr>
          <p:cNvSpPr txBox="1"/>
          <p:nvPr/>
        </p:nvSpPr>
        <p:spPr>
          <a:xfrm>
            <a:off x="1979712" y="441524"/>
            <a:ext cx="1854569" cy="400110"/>
          </a:xfrm>
          <a:prstGeom prst="rect">
            <a:avLst/>
          </a:prstGeom>
          <a:noFill/>
        </p:spPr>
        <p:txBody>
          <a:bodyPr wrap="square">
            <a:spAutoFit/>
          </a:bodyPr>
          <a:lstStyle/>
          <a:p>
            <a:pPr algn="ctr"/>
            <a:r>
              <a:rPr lang="zh-CN" altLang="en-US" sz="2000" b="1" dirty="0">
                <a:solidFill>
                  <a:schemeClr val="accent1">
                    <a:lumMod val="50000"/>
                  </a:schemeClr>
                </a:solidFill>
                <a:latin typeface="微软雅黑" panose="020B0503020204020204" pitchFamily="34" charset="-122"/>
                <a:ea typeface="微软雅黑" panose="020B0503020204020204" pitchFamily="34" charset="-122"/>
              </a:rPr>
              <a:t>创新性</a:t>
            </a:r>
          </a:p>
        </p:txBody>
      </p:sp>
      <p:sp>
        <p:nvSpPr>
          <p:cNvPr id="42" name="矩形 41">
            <a:extLst>
              <a:ext uri="{FF2B5EF4-FFF2-40B4-BE49-F238E27FC236}">
                <a16:creationId xmlns:a16="http://schemas.microsoft.com/office/drawing/2014/main" id="{C9D6ED94-CFD7-A6DE-470B-5E616C2A2C42}"/>
              </a:ext>
            </a:extLst>
          </p:cNvPr>
          <p:cNvSpPr/>
          <p:nvPr/>
        </p:nvSpPr>
        <p:spPr>
          <a:xfrm>
            <a:off x="0" y="267494"/>
            <a:ext cx="1763687" cy="7920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3" name="文本框 42">
            <a:extLst>
              <a:ext uri="{FF2B5EF4-FFF2-40B4-BE49-F238E27FC236}">
                <a16:creationId xmlns:a16="http://schemas.microsoft.com/office/drawing/2014/main" id="{42119E30-A348-58C5-CE21-15496DF7E946}"/>
              </a:ext>
            </a:extLst>
          </p:cNvPr>
          <p:cNvSpPr txBox="1"/>
          <p:nvPr/>
        </p:nvSpPr>
        <p:spPr>
          <a:xfrm>
            <a:off x="432048" y="309594"/>
            <a:ext cx="1187624" cy="707886"/>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04</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cxnSp>
        <p:nvCxnSpPr>
          <p:cNvPr id="44" name="Straight Connector 85">
            <a:extLst>
              <a:ext uri="{FF2B5EF4-FFF2-40B4-BE49-F238E27FC236}">
                <a16:creationId xmlns:a16="http://schemas.microsoft.com/office/drawing/2014/main" id="{861F7BC1-5B3E-6DDC-3561-90D96314A129}"/>
              </a:ext>
            </a:extLst>
          </p:cNvPr>
          <p:cNvCxnSpPr>
            <a:cxnSpLocks/>
          </p:cNvCxnSpPr>
          <p:nvPr/>
        </p:nvCxnSpPr>
        <p:spPr>
          <a:xfrm>
            <a:off x="2165425" y="945580"/>
            <a:ext cx="1512168"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sp>
        <p:nvSpPr>
          <p:cNvPr id="23" name="文本框 22">
            <a:extLst>
              <a:ext uri="{FF2B5EF4-FFF2-40B4-BE49-F238E27FC236}">
                <a16:creationId xmlns:a16="http://schemas.microsoft.com/office/drawing/2014/main" id="{3E9EAB66-BBE0-9D08-3DE4-A3CD7DD73F90}"/>
              </a:ext>
            </a:extLst>
          </p:cNvPr>
          <p:cNvSpPr txBox="1"/>
          <p:nvPr/>
        </p:nvSpPr>
        <p:spPr>
          <a:xfrm>
            <a:off x="881843" y="4156238"/>
            <a:ext cx="7835887" cy="553998"/>
          </a:xfrm>
          <a:prstGeom prst="rect">
            <a:avLst/>
          </a:prstGeom>
          <a:noFill/>
        </p:spPr>
        <p:txBody>
          <a:bodyPr wrap="square">
            <a:spAutoFit/>
          </a:bodyPr>
          <a:lstStyle/>
          <a:p>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包括但不限于：</a:t>
            </a:r>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主要创新点；该创新带来的疗效或安全性方面的优势；是否为国家“重大新药创制”科技重大专项支持上市药品；是否为自主知识产权的创新药；传承性（限中成药）情况。</a:t>
            </a:r>
          </a:p>
        </p:txBody>
      </p:sp>
      <p:sp>
        <p:nvSpPr>
          <p:cNvPr id="19" name="文本框 18">
            <a:extLst>
              <a:ext uri="{FF2B5EF4-FFF2-40B4-BE49-F238E27FC236}">
                <a16:creationId xmlns:a16="http://schemas.microsoft.com/office/drawing/2014/main" id="{2F6760E6-5BAA-8DA5-DDE0-BE129BBC8FA5}"/>
              </a:ext>
            </a:extLst>
          </p:cNvPr>
          <p:cNvSpPr txBox="1"/>
          <p:nvPr/>
        </p:nvSpPr>
        <p:spPr>
          <a:xfrm>
            <a:off x="5735617" y="4808837"/>
            <a:ext cx="3385308" cy="246221"/>
          </a:xfrm>
          <a:prstGeom prst="rect">
            <a:avLst/>
          </a:prstGeom>
          <a:noFill/>
        </p:spPr>
        <p:txBody>
          <a:bodyPr wrap="square" rtlCol="0">
            <a:spAutoFit/>
          </a:bodyPr>
          <a:lstStyle/>
          <a:p>
            <a:pPr algn="ctr"/>
            <a:r>
              <a:rPr lang="zh-CN" altLang="en-US" sz="1000" b="1" dirty="0">
                <a:solidFill>
                  <a:srgbClr val="0070C0"/>
                </a:solidFill>
                <a:latin typeface="微软雅黑" panose="020B0503020204020204" pitchFamily="34" charset="-122"/>
                <a:ea typeface="微软雅黑" panose="020B0503020204020204" pitchFamily="34" charset="-122"/>
              </a:rPr>
              <a:t>信达生物制药（苏州）有限公司 </a:t>
            </a:r>
            <a:r>
              <a:rPr lang="en-US" altLang="zh-CN" sz="1000" b="1" dirty="0">
                <a:solidFill>
                  <a:srgbClr val="0070C0"/>
                </a:solidFill>
                <a:latin typeface="微软雅黑" panose="020B0503020204020204" pitchFamily="34" charset="-122"/>
                <a:ea typeface="微软雅黑" panose="020B0503020204020204" pitchFamily="34" charset="-122"/>
              </a:rPr>
              <a:t>| </a:t>
            </a:r>
            <a:r>
              <a:rPr lang="zh-CN" altLang="en-US" sz="1000" b="1" dirty="0">
                <a:solidFill>
                  <a:srgbClr val="0070C0"/>
                </a:solidFill>
                <a:latin typeface="微软雅黑" panose="020B0503020204020204" pitchFamily="34" charset="-122"/>
                <a:ea typeface="微软雅黑" panose="020B0503020204020204" pitchFamily="34" charset="-122"/>
              </a:rPr>
              <a:t>贝伐珠单抗</a:t>
            </a:r>
          </a:p>
        </p:txBody>
      </p:sp>
      <p:sp>
        <p:nvSpPr>
          <p:cNvPr id="20" name="Rectangle 54">
            <a:extLst>
              <a:ext uri="{FF2B5EF4-FFF2-40B4-BE49-F238E27FC236}">
                <a16:creationId xmlns:a16="http://schemas.microsoft.com/office/drawing/2014/main" id="{CC586452-7D99-C1FA-3E78-84AB4B3DCB43}"/>
              </a:ext>
            </a:extLst>
          </p:cNvPr>
          <p:cNvSpPr/>
          <p:nvPr/>
        </p:nvSpPr>
        <p:spPr>
          <a:xfrm>
            <a:off x="3347851" y="2285678"/>
            <a:ext cx="64" cy="427040"/>
          </a:xfrm>
          <a:prstGeom prst="rect">
            <a:avLst/>
          </a:prstGeom>
        </p:spPr>
        <p:txBody>
          <a:bodyPr wrap="none" lIns="0" tIns="0" rIns="0" bIns="0">
            <a:spAutoFit/>
          </a:bodyPr>
          <a:lstStyle/>
          <a:p>
            <a:endParaRPr lang="en-US" sz="2775" dirty="0">
              <a:solidFill>
                <a:schemeClr val="tx2">
                  <a:lumMod val="75000"/>
                </a:schemeClr>
              </a:solidFill>
              <a:latin typeface="微软雅黑" panose="020B0503020204020204" pitchFamily="34" charset="-122"/>
              <a:ea typeface="微软雅黑" panose="020B0503020204020204" pitchFamily="34" charset="-122"/>
            </a:endParaRPr>
          </a:p>
        </p:txBody>
      </p:sp>
      <p:grpSp>
        <p:nvGrpSpPr>
          <p:cNvPr id="21" name="Group 64">
            <a:extLst>
              <a:ext uri="{FF2B5EF4-FFF2-40B4-BE49-F238E27FC236}">
                <a16:creationId xmlns:a16="http://schemas.microsoft.com/office/drawing/2014/main" id="{D948A8FC-AC93-CBDC-9DF2-FD5BC750CF8C}"/>
              </a:ext>
            </a:extLst>
          </p:cNvPr>
          <p:cNvGrpSpPr/>
          <p:nvPr/>
        </p:nvGrpSpPr>
        <p:grpSpPr>
          <a:xfrm>
            <a:off x="475778" y="1344877"/>
            <a:ext cx="7608143" cy="649743"/>
            <a:chOff x="4033795" y="1835619"/>
            <a:chExt cx="3626700" cy="649742"/>
          </a:xfrm>
        </p:grpSpPr>
        <p:grpSp>
          <p:nvGrpSpPr>
            <p:cNvPr id="22" name="Group 29">
              <a:extLst>
                <a:ext uri="{FF2B5EF4-FFF2-40B4-BE49-F238E27FC236}">
                  <a16:creationId xmlns:a16="http://schemas.microsoft.com/office/drawing/2014/main" id="{2833AD9A-6441-86E5-B7B4-B3A08476821C}"/>
                </a:ext>
              </a:extLst>
            </p:cNvPr>
            <p:cNvGrpSpPr/>
            <p:nvPr/>
          </p:nvGrpSpPr>
          <p:grpSpPr>
            <a:xfrm>
              <a:off x="4287567" y="1835619"/>
              <a:ext cx="3372928" cy="444656"/>
              <a:chOff x="737408" y="1702163"/>
              <a:chExt cx="1860431" cy="444656"/>
            </a:xfrm>
          </p:grpSpPr>
          <p:sp>
            <p:nvSpPr>
              <p:cNvPr id="25" name="Text Placeholder 3">
                <a:extLst>
                  <a:ext uri="{FF2B5EF4-FFF2-40B4-BE49-F238E27FC236}">
                    <a16:creationId xmlns:a16="http://schemas.microsoft.com/office/drawing/2014/main" id="{37F07E93-5BD4-CC30-89DA-DE3EEE8120D3}"/>
                  </a:ext>
                </a:extLst>
              </p:cNvPr>
              <p:cNvSpPr txBox="1">
                <a:spLocks/>
              </p:cNvSpPr>
              <p:nvPr/>
            </p:nvSpPr>
            <p:spPr>
              <a:xfrm>
                <a:off x="737408" y="1702163"/>
                <a:ext cx="121385"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zh-CN" altLang="en-US" sz="1200" b="1" dirty="0">
                    <a:solidFill>
                      <a:schemeClr val="tx1"/>
                    </a:solidFill>
                    <a:latin typeface="微软雅黑" panose="020B0503020204020204" pitchFamily="34" charset="-122"/>
                    <a:ea typeface="微软雅黑" panose="020B0503020204020204" pitchFamily="34" charset="-122"/>
                  </a:rPr>
                  <a:t>创新点</a:t>
                </a:r>
                <a:endParaRPr lang="en-US" sz="1200" b="1" dirty="0">
                  <a:solidFill>
                    <a:schemeClr val="tx1"/>
                  </a:solidFill>
                  <a:latin typeface="微软雅黑" panose="020B0503020204020204" pitchFamily="34" charset="-122"/>
                  <a:ea typeface="微软雅黑" panose="020B0503020204020204" pitchFamily="34" charset="-122"/>
                </a:endParaRPr>
              </a:p>
            </p:txBody>
          </p:sp>
          <p:sp>
            <p:nvSpPr>
              <p:cNvPr id="26" name="Text Placeholder 3">
                <a:extLst>
                  <a:ext uri="{FF2B5EF4-FFF2-40B4-BE49-F238E27FC236}">
                    <a16:creationId xmlns:a16="http://schemas.microsoft.com/office/drawing/2014/main" id="{DE8B772B-452D-0394-9D37-B7FF713878AE}"/>
                  </a:ext>
                </a:extLst>
              </p:cNvPr>
              <p:cNvSpPr txBox="1">
                <a:spLocks/>
              </p:cNvSpPr>
              <p:nvPr/>
            </p:nvSpPr>
            <p:spPr>
              <a:xfrm>
                <a:off x="737409" y="1992931"/>
                <a:ext cx="1860430" cy="153888"/>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171450" indent="-171450" algn="just" defTabSz="914309">
                  <a:spcBef>
                    <a:spcPts val="600"/>
                  </a:spcBef>
                  <a:buFont typeface="Arial" panose="020B0604020202020204" pitchFamily="34" charset="0"/>
                  <a:buChar char="•"/>
                  <a:defRPr/>
                </a:pPr>
                <a:r>
                  <a:rPr lang="zh-CN" altLang="en-US" sz="1000" dirty="0">
                    <a:solidFill>
                      <a:schemeClr val="tx1"/>
                    </a:solidFill>
                    <a:latin typeface="微软雅黑" panose="020B0503020204020204" pitchFamily="34" charset="-122"/>
                    <a:ea typeface="微软雅黑" panose="020B0503020204020204" pitchFamily="34" charset="-122"/>
                  </a:rPr>
                  <a:t>贝伐珠单抗（达攸同</a:t>
                </a:r>
                <a:r>
                  <a:rPr lang="en-US" altLang="zh-CN" sz="900" baseline="30000" dirty="0">
                    <a:solidFill>
                      <a:schemeClr val="tx1"/>
                    </a:solidFill>
                    <a:latin typeface="微软雅黑" panose="020B0503020204020204" pitchFamily="34" charset="-122"/>
                    <a:ea typeface="微软雅黑" panose="020B0503020204020204" pitchFamily="34" charset="-122"/>
                  </a:rPr>
                  <a:t>®</a:t>
                </a:r>
                <a:r>
                  <a:rPr lang="zh-CN" altLang="en-US" sz="1000" dirty="0">
                    <a:solidFill>
                      <a:schemeClr val="tx1"/>
                    </a:solidFill>
                    <a:latin typeface="微软雅黑" panose="020B0503020204020204" pitchFamily="34" charset="-122"/>
                    <a:ea typeface="微软雅黑" panose="020B0503020204020204" pitchFamily="34" charset="-122"/>
                  </a:rPr>
                  <a:t>）获得“一种稳定的抗</a:t>
                </a:r>
                <a:r>
                  <a:rPr lang="en-US" altLang="zh-CN" sz="1000" dirty="0">
                    <a:solidFill>
                      <a:schemeClr val="tx1"/>
                    </a:solidFill>
                    <a:latin typeface="微软雅黑" panose="020B0503020204020204" pitchFamily="34" charset="-122"/>
                    <a:ea typeface="微软雅黑" panose="020B0503020204020204" pitchFamily="34" charset="-122"/>
                  </a:rPr>
                  <a:t>VEGF</a:t>
                </a:r>
                <a:r>
                  <a:rPr lang="zh-CN" altLang="en-US" sz="1000" dirty="0">
                    <a:solidFill>
                      <a:schemeClr val="tx1"/>
                    </a:solidFill>
                    <a:latin typeface="微软雅黑" panose="020B0503020204020204" pitchFamily="34" charset="-122"/>
                    <a:ea typeface="微软雅黑" panose="020B0503020204020204" pitchFamily="34" charset="-122"/>
                  </a:rPr>
                  <a:t>抗体抑制剂”专利、</a:t>
                </a:r>
                <a:r>
                  <a:rPr lang="en-US" altLang="zh-CN" sz="1000" dirty="0">
                    <a:solidFill>
                      <a:schemeClr val="tx1"/>
                    </a:solidFill>
                    <a:latin typeface="微软雅黑" panose="020B0503020204020204" pitchFamily="34" charset="-122"/>
                    <a:ea typeface="微软雅黑" panose="020B0503020204020204" pitchFamily="34" charset="-122"/>
                  </a:rPr>
                  <a:t>2020</a:t>
                </a:r>
                <a:r>
                  <a:rPr lang="zh-CN" altLang="en-US" sz="1000" dirty="0">
                    <a:solidFill>
                      <a:schemeClr val="tx1"/>
                    </a:solidFill>
                    <a:latin typeface="微软雅黑" panose="020B0503020204020204" pitchFamily="34" charset="-122"/>
                    <a:ea typeface="微软雅黑" panose="020B0503020204020204" pitchFamily="34" charset="-122"/>
                  </a:rPr>
                  <a:t>年苏州市优秀版权奖。</a:t>
                </a:r>
                <a:endParaRPr lang="en-US" altLang="zh-CN" sz="1000" dirty="0">
                  <a:solidFill>
                    <a:schemeClr val="tx1"/>
                  </a:solidFill>
                  <a:latin typeface="微软雅黑" panose="020B0503020204020204" pitchFamily="34" charset="-122"/>
                  <a:ea typeface="微软雅黑" panose="020B0503020204020204" pitchFamily="34" charset="-122"/>
                </a:endParaRPr>
              </a:p>
            </p:txBody>
          </p:sp>
        </p:grpSp>
        <p:sp>
          <p:nvSpPr>
            <p:cNvPr id="24" name="Rectangle 81">
              <a:extLst>
                <a:ext uri="{FF2B5EF4-FFF2-40B4-BE49-F238E27FC236}">
                  <a16:creationId xmlns:a16="http://schemas.microsoft.com/office/drawing/2014/main" id="{D6153343-8FBC-A4A2-81BE-A94F3FE5B7B6}"/>
                </a:ext>
              </a:extLst>
            </p:cNvPr>
            <p:cNvSpPr/>
            <p:nvPr/>
          </p:nvSpPr>
          <p:spPr>
            <a:xfrm>
              <a:off x="4033795" y="2058322"/>
              <a:ext cx="65" cy="427039"/>
            </a:xfrm>
            <a:prstGeom prst="rect">
              <a:avLst/>
            </a:prstGeom>
          </p:spPr>
          <p:txBody>
            <a:bodyPr wrap="none" lIns="0" tIns="0" rIns="0" bIns="0">
              <a:spAutoFit/>
            </a:bodyPr>
            <a:lstStyle/>
            <a:p>
              <a:endParaRPr lang="en-US" sz="2775" dirty="0">
                <a:latin typeface="微软雅黑" panose="020B0503020204020204" pitchFamily="34" charset="-122"/>
                <a:ea typeface="微软雅黑" panose="020B0503020204020204" pitchFamily="34" charset="-122"/>
              </a:endParaRPr>
            </a:p>
          </p:txBody>
        </p:sp>
      </p:grpSp>
      <p:grpSp>
        <p:nvGrpSpPr>
          <p:cNvPr id="27" name="Group 64">
            <a:extLst>
              <a:ext uri="{FF2B5EF4-FFF2-40B4-BE49-F238E27FC236}">
                <a16:creationId xmlns:a16="http://schemas.microsoft.com/office/drawing/2014/main" id="{90857F02-4C29-B14C-BA53-CB3078190453}"/>
              </a:ext>
            </a:extLst>
          </p:cNvPr>
          <p:cNvGrpSpPr/>
          <p:nvPr/>
        </p:nvGrpSpPr>
        <p:grpSpPr>
          <a:xfrm>
            <a:off x="475233" y="2269585"/>
            <a:ext cx="7608687" cy="860590"/>
            <a:chOff x="4033795" y="1895165"/>
            <a:chExt cx="3626959" cy="860589"/>
          </a:xfrm>
        </p:grpSpPr>
        <p:grpSp>
          <p:nvGrpSpPr>
            <p:cNvPr id="28" name="Group 29">
              <a:extLst>
                <a:ext uri="{FF2B5EF4-FFF2-40B4-BE49-F238E27FC236}">
                  <a16:creationId xmlns:a16="http://schemas.microsoft.com/office/drawing/2014/main" id="{6FBB67D9-8AD5-C351-E8CB-05197F210444}"/>
                </a:ext>
              </a:extLst>
            </p:cNvPr>
            <p:cNvGrpSpPr/>
            <p:nvPr/>
          </p:nvGrpSpPr>
          <p:grpSpPr>
            <a:xfrm>
              <a:off x="4287828" y="1895165"/>
              <a:ext cx="3372926" cy="860589"/>
              <a:chOff x="737552" y="1761709"/>
              <a:chExt cx="1860430" cy="860589"/>
            </a:xfrm>
          </p:grpSpPr>
          <p:sp>
            <p:nvSpPr>
              <p:cNvPr id="30" name="Text Placeholder 3">
                <a:extLst>
                  <a:ext uri="{FF2B5EF4-FFF2-40B4-BE49-F238E27FC236}">
                    <a16:creationId xmlns:a16="http://schemas.microsoft.com/office/drawing/2014/main" id="{151ADF1A-B5F0-6701-B491-1C9916269602}"/>
                  </a:ext>
                </a:extLst>
              </p:cNvPr>
              <p:cNvSpPr txBox="1">
                <a:spLocks/>
              </p:cNvSpPr>
              <p:nvPr/>
            </p:nvSpPr>
            <p:spPr>
              <a:xfrm>
                <a:off x="737552" y="1761709"/>
                <a:ext cx="80924"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zh-CN" altLang="en-US" sz="1200" b="1" dirty="0">
                    <a:solidFill>
                      <a:schemeClr val="tx1"/>
                    </a:solidFill>
                    <a:latin typeface="微软雅黑" panose="020B0503020204020204" pitchFamily="34" charset="-122"/>
                    <a:ea typeface="微软雅黑" panose="020B0503020204020204" pitchFamily="34" charset="-122"/>
                  </a:rPr>
                  <a:t>优势</a:t>
                </a:r>
                <a:endParaRPr lang="en-US" sz="1200" b="1" dirty="0">
                  <a:solidFill>
                    <a:schemeClr val="tx1"/>
                  </a:solidFill>
                  <a:latin typeface="微软雅黑" panose="020B0503020204020204" pitchFamily="34" charset="-122"/>
                  <a:ea typeface="微软雅黑" panose="020B0503020204020204" pitchFamily="34" charset="-122"/>
                </a:endParaRPr>
              </a:p>
            </p:txBody>
          </p:sp>
          <p:sp>
            <p:nvSpPr>
              <p:cNvPr id="36" name="Text Placeholder 3">
                <a:extLst>
                  <a:ext uri="{FF2B5EF4-FFF2-40B4-BE49-F238E27FC236}">
                    <a16:creationId xmlns:a16="http://schemas.microsoft.com/office/drawing/2014/main" id="{C5B274F1-BD5A-C8EF-117A-707D62B031F0}"/>
                  </a:ext>
                </a:extLst>
              </p:cNvPr>
              <p:cNvSpPr txBox="1">
                <a:spLocks/>
              </p:cNvSpPr>
              <p:nvPr/>
            </p:nvSpPr>
            <p:spPr>
              <a:xfrm>
                <a:off x="737552" y="1926211"/>
                <a:ext cx="1860430" cy="69608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171450" indent="-171450" algn="l" defTabSz="914309">
                  <a:lnSpc>
                    <a:spcPct val="150000"/>
                  </a:lnSpc>
                  <a:spcBef>
                    <a:spcPct val="20000"/>
                  </a:spcBef>
                  <a:buFont typeface="Arial" panose="020B0604020202020204" pitchFamily="34" charset="0"/>
                  <a:buChar char="•"/>
                  <a:defRPr/>
                </a:pPr>
                <a:r>
                  <a:rPr lang="zh-CN" altLang="en-US" sz="1000" dirty="0">
                    <a:solidFill>
                      <a:schemeClr val="tx1"/>
                    </a:solidFill>
                    <a:latin typeface="微软雅黑" panose="020B0503020204020204" pitchFamily="34" charset="-122"/>
                    <a:ea typeface="微软雅黑" panose="020B0503020204020204" pitchFamily="34" charset="-122"/>
                  </a:rPr>
                  <a:t>信达生物研发的贝伐珠单抗（达攸同</a:t>
                </a:r>
                <a:r>
                  <a:rPr lang="en-US" altLang="zh-CN" sz="1000" baseline="30000" dirty="0">
                    <a:solidFill>
                      <a:schemeClr val="tx1"/>
                    </a:solidFill>
                    <a:latin typeface="微软雅黑" panose="020B0503020204020204" pitchFamily="34" charset="-122"/>
                    <a:ea typeface="微软雅黑" panose="020B0503020204020204" pitchFamily="34" charset="-122"/>
                  </a:rPr>
                  <a:t>® </a:t>
                </a:r>
                <a:r>
                  <a:rPr lang="zh-CN" altLang="en-US" sz="1000" dirty="0">
                    <a:solidFill>
                      <a:schemeClr val="tx1"/>
                    </a:solidFill>
                    <a:latin typeface="微软雅黑" panose="020B0503020204020204" pitchFamily="34" charset="-122"/>
                    <a:ea typeface="微软雅黑" panose="020B0503020204020204" pitchFamily="34" charset="-122"/>
                  </a:rPr>
                  <a:t>），是上海罗氏公司研发的贝伐珠单抗注射液（原研药，安维汀）的生物类似药。与原研贝伐珠单抗注射液（安维汀</a:t>
                </a:r>
                <a:r>
                  <a:rPr lang="en-US" altLang="zh-CN" sz="1000" baseline="30000" dirty="0">
                    <a:solidFill>
                      <a:schemeClr val="tx1"/>
                    </a:solidFill>
                    <a:latin typeface="微软雅黑" panose="020B0503020204020204" pitchFamily="34" charset="-122"/>
                    <a:ea typeface="微软雅黑" panose="020B0503020204020204" pitchFamily="34" charset="-122"/>
                  </a:rPr>
                  <a:t>® </a:t>
                </a:r>
                <a:r>
                  <a:rPr lang="zh-CN" altLang="en-US" sz="1000" dirty="0">
                    <a:solidFill>
                      <a:schemeClr val="tx1"/>
                    </a:solidFill>
                    <a:latin typeface="微软雅黑" panose="020B0503020204020204" pitchFamily="34" charset="-122"/>
                    <a:ea typeface="微软雅黑" panose="020B0503020204020204" pitchFamily="34" charset="-122"/>
                  </a:rPr>
                  <a:t>）相同。</a:t>
                </a:r>
                <a:endParaRPr lang="en-US" altLang="zh-CN" sz="1000" dirty="0">
                  <a:solidFill>
                    <a:schemeClr val="tx1"/>
                  </a:solidFill>
                  <a:latin typeface="微软雅黑" panose="020B0503020204020204" pitchFamily="34" charset="-122"/>
                  <a:ea typeface="微软雅黑" panose="020B0503020204020204" pitchFamily="34" charset="-122"/>
                </a:endParaRPr>
              </a:p>
              <a:p>
                <a:pPr marL="171450" indent="-171450" algn="l" defTabSz="914309">
                  <a:lnSpc>
                    <a:spcPct val="150000"/>
                  </a:lnSpc>
                  <a:spcBef>
                    <a:spcPct val="20000"/>
                  </a:spcBef>
                  <a:buFont typeface="Arial" panose="020B0604020202020204" pitchFamily="34" charset="0"/>
                  <a:buChar char="•"/>
                  <a:defRPr/>
                </a:pPr>
                <a:r>
                  <a:rPr lang="zh-CN" altLang="en-US" sz="1000" dirty="0">
                    <a:solidFill>
                      <a:schemeClr val="tx1"/>
                    </a:solidFill>
                    <a:latin typeface="微软雅黑" panose="020B0503020204020204" pitchFamily="34" charset="-122"/>
                    <a:ea typeface="微软雅黑" panose="020B0503020204020204" pitchFamily="34" charset="-122"/>
                  </a:rPr>
                  <a:t>贝伐珠单抗（达攸同</a:t>
                </a:r>
                <a:r>
                  <a:rPr lang="en-US" altLang="zh-CN" sz="1000" baseline="30000" dirty="0">
                    <a:solidFill>
                      <a:schemeClr val="tx1"/>
                    </a:solidFill>
                    <a:latin typeface="微软雅黑" panose="020B0503020204020204" pitchFamily="34" charset="-122"/>
                    <a:ea typeface="微软雅黑" panose="020B0503020204020204" pitchFamily="34" charset="-122"/>
                  </a:rPr>
                  <a:t>® </a:t>
                </a:r>
                <a:r>
                  <a:rPr lang="zh-CN" altLang="en-US" sz="1000" dirty="0">
                    <a:solidFill>
                      <a:schemeClr val="tx1"/>
                    </a:solidFill>
                    <a:latin typeface="微软雅黑" panose="020B0503020204020204" pitchFamily="34" charset="-122"/>
                    <a:ea typeface="微软雅黑" panose="020B0503020204020204" pitchFamily="34" charset="-122"/>
                  </a:rPr>
                  <a:t>）， 于</a:t>
                </a:r>
                <a:r>
                  <a:rPr lang="en-US" altLang="zh-CN" sz="1000" dirty="0">
                    <a:solidFill>
                      <a:schemeClr val="tx1"/>
                    </a:solidFill>
                    <a:latin typeface="微软雅黑" panose="020B0503020204020204" pitchFamily="34" charset="-122"/>
                    <a:ea typeface="微软雅黑" panose="020B0503020204020204" pitchFamily="34" charset="-122"/>
                  </a:rPr>
                  <a:t>2022</a:t>
                </a:r>
                <a:r>
                  <a:rPr lang="zh-CN" altLang="en-US" sz="1000" dirty="0">
                    <a:solidFill>
                      <a:schemeClr val="tx1"/>
                    </a:solidFill>
                    <a:latin typeface="微软雅黑" panose="020B0503020204020204" pitchFamily="34" charset="-122"/>
                    <a:ea typeface="微软雅黑" panose="020B0503020204020204" pitchFamily="34" charset="-122"/>
                  </a:rPr>
                  <a:t>年</a:t>
                </a:r>
                <a:r>
                  <a:rPr lang="en-US" altLang="zh-CN" sz="1000" dirty="0">
                    <a:solidFill>
                      <a:schemeClr val="tx1"/>
                    </a:solidFill>
                    <a:latin typeface="微软雅黑" panose="020B0503020204020204" pitchFamily="34" charset="-122"/>
                    <a:ea typeface="微软雅黑" panose="020B0503020204020204" pitchFamily="34" charset="-122"/>
                  </a:rPr>
                  <a:t>6</a:t>
                </a:r>
                <a:r>
                  <a:rPr lang="zh-CN" altLang="en-US" sz="1000" dirty="0">
                    <a:solidFill>
                      <a:schemeClr val="tx1"/>
                    </a:solidFill>
                    <a:latin typeface="微软雅黑" panose="020B0503020204020204" pitchFamily="34" charset="-122"/>
                    <a:ea typeface="微软雅黑" panose="020B0503020204020204" pitchFamily="34" charset="-122"/>
                  </a:rPr>
                  <a:t>月</a:t>
                </a:r>
                <a:r>
                  <a:rPr lang="en-US" altLang="zh-CN" sz="1000" dirty="0">
                    <a:solidFill>
                      <a:schemeClr val="tx1"/>
                    </a:solidFill>
                    <a:latin typeface="微软雅黑" panose="020B0503020204020204" pitchFamily="34" charset="-122"/>
                    <a:ea typeface="微软雅黑" panose="020B0503020204020204" pitchFamily="34" charset="-122"/>
                  </a:rPr>
                  <a:t>14</a:t>
                </a:r>
                <a:r>
                  <a:rPr lang="zh-CN" altLang="en-US" sz="1000" dirty="0">
                    <a:solidFill>
                      <a:schemeClr val="tx1"/>
                    </a:solidFill>
                    <a:latin typeface="微软雅黑" panose="020B0503020204020204" pitchFamily="34" charset="-122"/>
                    <a:ea typeface="微软雅黑" panose="020B0503020204020204" pitchFamily="34" charset="-122"/>
                  </a:rPr>
                  <a:t>日在印尼获批上市。</a:t>
                </a:r>
                <a:endParaRPr lang="en-US" sz="1000" dirty="0">
                  <a:solidFill>
                    <a:schemeClr val="tx1"/>
                  </a:solidFill>
                  <a:latin typeface="微软雅黑" panose="020B0503020204020204" pitchFamily="34" charset="-122"/>
                  <a:ea typeface="微软雅黑" panose="020B0503020204020204" pitchFamily="34" charset="-122"/>
                </a:endParaRPr>
              </a:p>
            </p:txBody>
          </p:sp>
        </p:grpSp>
        <p:sp>
          <p:nvSpPr>
            <p:cNvPr id="29" name="Rectangle 81">
              <a:extLst>
                <a:ext uri="{FF2B5EF4-FFF2-40B4-BE49-F238E27FC236}">
                  <a16:creationId xmlns:a16="http://schemas.microsoft.com/office/drawing/2014/main" id="{8FF7A280-2076-3DAC-5095-F2425E752D41}"/>
                </a:ext>
              </a:extLst>
            </p:cNvPr>
            <p:cNvSpPr/>
            <p:nvPr/>
          </p:nvSpPr>
          <p:spPr>
            <a:xfrm>
              <a:off x="4033795" y="2058322"/>
              <a:ext cx="65" cy="427039"/>
            </a:xfrm>
            <a:prstGeom prst="rect">
              <a:avLst/>
            </a:prstGeom>
          </p:spPr>
          <p:txBody>
            <a:bodyPr wrap="none" lIns="0" tIns="0" rIns="0" bIns="0">
              <a:spAutoFit/>
            </a:bodyPr>
            <a:lstStyle/>
            <a:p>
              <a:endParaRPr lang="en-US" sz="2775" dirty="0">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2395921462"/>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88032" y="411510"/>
            <a:ext cx="1187624" cy="707886"/>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01</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69" name="Rectangle 54">
            <a:extLst>
              <a:ext uri="{FF2B5EF4-FFF2-40B4-BE49-F238E27FC236}">
                <a16:creationId xmlns:a16="http://schemas.microsoft.com/office/drawing/2014/main" id="{CC586452-7D99-C1FA-3E78-84AB4B3DCB43}"/>
              </a:ext>
            </a:extLst>
          </p:cNvPr>
          <p:cNvSpPr/>
          <p:nvPr/>
        </p:nvSpPr>
        <p:spPr>
          <a:xfrm>
            <a:off x="3347851" y="2285678"/>
            <a:ext cx="64" cy="427040"/>
          </a:xfrm>
          <a:prstGeom prst="rect">
            <a:avLst/>
          </a:prstGeom>
        </p:spPr>
        <p:txBody>
          <a:bodyPr wrap="none" lIns="0" tIns="0" rIns="0" bIns="0">
            <a:spAutoFit/>
          </a:bodyPr>
          <a:lstStyle/>
          <a:p>
            <a:endParaRPr lang="en-US" sz="2775" dirty="0">
              <a:solidFill>
                <a:schemeClr val="tx2">
                  <a:lumMod val="75000"/>
                </a:schemeClr>
              </a:solidFill>
              <a:latin typeface="微软雅黑" panose="020B0503020204020204" pitchFamily="34" charset="-122"/>
              <a:ea typeface="微软雅黑" panose="020B0503020204020204" pitchFamily="34" charset="-122"/>
            </a:endParaRPr>
          </a:p>
        </p:txBody>
      </p:sp>
      <p:sp>
        <p:nvSpPr>
          <p:cNvPr id="41" name="文本框 40">
            <a:extLst>
              <a:ext uri="{FF2B5EF4-FFF2-40B4-BE49-F238E27FC236}">
                <a16:creationId xmlns:a16="http://schemas.microsoft.com/office/drawing/2014/main" id="{F2D4FCD3-C7EE-364A-E006-11E47ADA7834}"/>
              </a:ext>
            </a:extLst>
          </p:cNvPr>
          <p:cNvSpPr txBox="1"/>
          <p:nvPr/>
        </p:nvSpPr>
        <p:spPr>
          <a:xfrm>
            <a:off x="1979712" y="441524"/>
            <a:ext cx="1854569" cy="400110"/>
          </a:xfrm>
          <a:prstGeom prst="rect">
            <a:avLst/>
          </a:prstGeom>
          <a:noFill/>
        </p:spPr>
        <p:txBody>
          <a:bodyPr wrap="square">
            <a:spAutoFit/>
          </a:bodyPr>
          <a:lstStyle/>
          <a:p>
            <a:pPr algn="ctr"/>
            <a:r>
              <a:rPr lang="zh-CN" altLang="en-US" sz="2000" b="1" dirty="0">
                <a:solidFill>
                  <a:schemeClr val="accent1">
                    <a:lumMod val="50000"/>
                  </a:schemeClr>
                </a:solidFill>
                <a:latin typeface="微软雅黑" panose="020B0503020204020204" pitchFamily="34" charset="-122"/>
                <a:ea typeface="微软雅黑" panose="020B0503020204020204" pitchFamily="34" charset="-122"/>
              </a:rPr>
              <a:t>公平性</a:t>
            </a:r>
          </a:p>
        </p:txBody>
      </p:sp>
      <p:sp>
        <p:nvSpPr>
          <p:cNvPr id="42" name="矩形 41">
            <a:extLst>
              <a:ext uri="{FF2B5EF4-FFF2-40B4-BE49-F238E27FC236}">
                <a16:creationId xmlns:a16="http://schemas.microsoft.com/office/drawing/2014/main" id="{C9D6ED94-CFD7-A6DE-470B-5E616C2A2C42}"/>
              </a:ext>
            </a:extLst>
          </p:cNvPr>
          <p:cNvSpPr/>
          <p:nvPr/>
        </p:nvSpPr>
        <p:spPr>
          <a:xfrm>
            <a:off x="0" y="267494"/>
            <a:ext cx="1763687" cy="7920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3" name="文本框 42">
            <a:extLst>
              <a:ext uri="{FF2B5EF4-FFF2-40B4-BE49-F238E27FC236}">
                <a16:creationId xmlns:a16="http://schemas.microsoft.com/office/drawing/2014/main" id="{42119E30-A348-58C5-CE21-15496DF7E946}"/>
              </a:ext>
            </a:extLst>
          </p:cNvPr>
          <p:cNvSpPr txBox="1"/>
          <p:nvPr/>
        </p:nvSpPr>
        <p:spPr>
          <a:xfrm>
            <a:off x="432048" y="309594"/>
            <a:ext cx="1187624" cy="707886"/>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05</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cxnSp>
        <p:nvCxnSpPr>
          <p:cNvPr id="44" name="Straight Connector 85">
            <a:extLst>
              <a:ext uri="{FF2B5EF4-FFF2-40B4-BE49-F238E27FC236}">
                <a16:creationId xmlns:a16="http://schemas.microsoft.com/office/drawing/2014/main" id="{861F7BC1-5B3E-6DDC-3561-90D96314A129}"/>
              </a:ext>
            </a:extLst>
          </p:cNvPr>
          <p:cNvCxnSpPr>
            <a:cxnSpLocks/>
          </p:cNvCxnSpPr>
          <p:nvPr/>
        </p:nvCxnSpPr>
        <p:spPr>
          <a:xfrm>
            <a:off x="2165425" y="945580"/>
            <a:ext cx="1512168"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grpSp>
        <p:nvGrpSpPr>
          <p:cNvPr id="11" name="Group 64">
            <a:extLst>
              <a:ext uri="{FF2B5EF4-FFF2-40B4-BE49-F238E27FC236}">
                <a16:creationId xmlns:a16="http://schemas.microsoft.com/office/drawing/2014/main" id="{D948A8FC-AC93-CBDC-9DF2-FD5BC750CF8C}"/>
              </a:ext>
            </a:extLst>
          </p:cNvPr>
          <p:cNvGrpSpPr/>
          <p:nvPr/>
        </p:nvGrpSpPr>
        <p:grpSpPr>
          <a:xfrm>
            <a:off x="475778" y="1203598"/>
            <a:ext cx="7841730" cy="1656184"/>
            <a:chOff x="4033795" y="1853636"/>
            <a:chExt cx="3738048" cy="1656183"/>
          </a:xfrm>
        </p:grpSpPr>
        <p:grpSp>
          <p:nvGrpSpPr>
            <p:cNvPr id="12" name="Group 29">
              <a:extLst>
                <a:ext uri="{FF2B5EF4-FFF2-40B4-BE49-F238E27FC236}">
                  <a16:creationId xmlns:a16="http://schemas.microsoft.com/office/drawing/2014/main" id="{2833AD9A-6441-86E5-B7B4-B3A08476821C}"/>
                </a:ext>
              </a:extLst>
            </p:cNvPr>
            <p:cNvGrpSpPr/>
            <p:nvPr/>
          </p:nvGrpSpPr>
          <p:grpSpPr>
            <a:xfrm>
              <a:off x="4398917" y="1853636"/>
              <a:ext cx="3372926" cy="1656183"/>
              <a:chOff x="798826" y="1720180"/>
              <a:chExt cx="1860430" cy="1656183"/>
            </a:xfrm>
          </p:grpSpPr>
          <p:sp>
            <p:nvSpPr>
              <p:cNvPr id="14" name="Text Placeholder 3">
                <a:extLst>
                  <a:ext uri="{FF2B5EF4-FFF2-40B4-BE49-F238E27FC236}">
                    <a16:creationId xmlns:a16="http://schemas.microsoft.com/office/drawing/2014/main" id="{37F07E93-5BD4-CC30-89DA-DE3EEE8120D3}"/>
                  </a:ext>
                </a:extLst>
              </p:cNvPr>
              <p:cNvSpPr txBox="1">
                <a:spLocks/>
              </p:cNvSpPr>
              <p:nvPr/>
            </p:nvSpPr>
            <p:spPr>
              <a:xfrm>
                <a:off x="798970" y="1720180"/>
                <a:ext cx="283233"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zh-CN" altLang="en-US" sz="1200" b="1" dirty="0">
                    <a:solidFill>
                      <a:schemeClr val="tx1"/>
                    </a:solidFill>
                    <a:latin typeface="微软雅黑" panose="020B0503020204020204" pitchFamily="34" charset="-122"/>
                    <a:ea typeface="微软雅黑" panose="020B0503020204020204" pitchFamily="34" charset="-122"/>
                  </a:rPr>
                  <a:t>年发病患者总数</a:t>
                </a:r>
                <a:endParaRPr lang="en-US" sz="1200" b="1" dirty="0">
                  <a:solidFill>
                    <a:schemeClr val="tx1"/>
                  </a:solidFill>
                  <a:latin typeface="微软雅黑" panose="020B0503020204020204" pitchFamily="34" charset="-122"/>
                  <a:ea typeface="微软雅黑" panose="020B0503020204020204" pitchFamily="34" charset="-122"/>
                </a:endParaRPr>
              </a:p>
            </p:txBody>
          </p:sp>
          <p:sp>
            <p:nvSpPr>
              <p:cNvPr id="15" name="Text Placeholder 3">
                <a:extLst>
                  <a:ext uri="{FF2B5EF4-FFF2-40B4-BE49-F238E27FC236}">
                    <a16:creationId xmlns:a16="http://schemas.microsoft.com/office/drawing/2014/main" id="{DE8B772B-452D-0394-9D37-B7FF713878AE}"/>
                  </a:ext>
                </a:extLst>
              </p:cNvPr>
              <p:cNvSpPr txBox="1">
                <a:spLocks/>
              </p:cNvSpPr>
              <p:nvPr/>
            </p:nvSpPr>
            <p:spPr>
              <a:xfrm>
                <a:off x="798826" y="1922120"/>
                <a:ext cx="1860430" cy="1454243"/>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lnSpc>
                    <a:spcPct val="150000"/>
                  </a:lnSpc>
                  <a:spcBef>
                    <a:spcPct val="20000"/>
                  </a:spcBef>
                  <a:defRPr/>
                </a:pPr>
                <a:r>
                  <a:rPr lang="zh-CN" altLang="en-US" sz="1050" b="0" i="0" dirty="0">
                    <a:solidFill>
                      <a:srgbClr val="171A1D"/>
                    </a:solidFill>
                    <a:effectLst/>
                    <a:latin typeface="Microsoft YaHei" panose="020B0503020204020204" pitchFamily="34" charset="-122"/>
                    <a:ea typeface="Microsoft YaHei" panose="020B0503020204020204" pitchFamily="34" charset="-122"/>
                  </a:rPr>
                  <a:t>我国肝癌疾病负担沉重，发病率与死亡率比达到</a:t>
                </a:r>
                <a:r>
                  <a:rPr lang="en-US" altLang="zh-CN" sz="1050" b="0" i="0" dirty="0">
                    <a:solidFill>
                      <a:srgbClr val="171A1D"/>
                    </a:solidFill>
                    <a:effectLst/>
                    <a:latin typeface="Microsoft YaHei" panose="020B0503020204020204" pitchFamily="34" charset="-122"/>
                    <a:ea typeface="Microsoft YaHei" panose="020B0503020204020204" pitchFamily="34" charset="-122"/>
                  </a:rPr>
                  <a:t>1</a:t>
                </a:r>
                <a:r>
                  <a:rPr lang="zh-CN" altLang="en-US" sz="1050" b="0" i="0" dirty="0">
                    <a:solidFill>
                      <a:srgbClr val="171A1D"/>
                    </a:solidFill>
                    <a:effectLst/>
                    <a:latin typeface="Microsoft YaHei" panose="020B0503020204020204" pitchFamily="34" charset="-122"/>
                    <a:ea typeface="Microsoft YaHei" panose="020B0503020204020204" pitchFamily="34" charset="-122"/>
                  </a:rPr>
                  <a:t>：</a:t>
                </a:r>
                <a:r>
                  <a:rPr lang="en-US" altLang="zh-CN" sz="1050" b="0" i="0" dirty="0">
                    <a:solidFill>
                      <a:srgbClr val="171A1D"/>
                    </a:solidFill>
                    <a:effectLst/>
                    <a:latin typeface="Microsoft YaHei" panose="020B0503020204020204" pitchFamily="34" charset="-122"/>
                    <a:ea typeface="Microsoft YaHei" panose="020B0503020204020204" pitchFamily="34" charset="-122"/>
                  </a:rPr>
                  <a:t>0.9</a:t>
                </a:r>
                <a:r>
                  <a:rPr lang="zh-CN" altLang="en-US" sz="1050" b="0" i="0" dirty="0">
                    <a:solidFill>
                      <a:srgbClr val="171A1D"/>
                    </a:solidFill>
                    <a:effectLst/>
                    <a:latin typeface="Microsoft YaHei" panose="020B0503020204020204" pitchFamily="34" charset="-122"/>
                    <a:ea typeface="Microsoft YaHei" panose="020B0503020204020204" pitchFamily="34" charset="-122"/>
                  </a:rPr>
                  <a:t>，</a:t>
                </a:r>
                <a:r>
                  <a:rPr lang="en-US" altLang="zh-CN" sz="1050" b="0" i="0" dirty="0">
                    <a:solidFill>
                      <a:srgbClr val="171A1D"/>
                    </a:solidFill>
                    <a:effectLst/>
                    <a:latin typeface="Microsoft YaHei" panose="020B0503020204020204" pitchFamily="34" charset="-122"/>
                    <a:ea typeface="Microsoft YaHei" panose="020B0503020204020204" pitchFamily="34" charset="-122"/>
                  </a:rPr>
                  <a:t>5</a:t>
                </a:r>
                <a:r>
                  <a:rPr lang="zh-CN" altLang="en-US" sz="1050" b="0" i="0" dirty="0">
                    <a:solidFill>
                      <a:srgbClr val="171A1D"/>
                    </a:solidFill>
                    <a:effectLst/>
                    <a:latin typeface="Microsoft YaHei" panose="020B0503020204020204" pitchFamily="34" charset="-122"/>
                    <a:ea typeface="Microsoft YaHei" panose="020B0503020204020204" pitchFamily="34" charset="-122"/>
                  </a:rPr>
                  <a:t>年生存率仅</a:t>
                </a:r>
                <a:r>
                  <a:rPr lang="en-US" altLang="zh-CN" sz="1050" b="0" i="0" dirty="0">
                    <a:solidFill>
                      <a:srgbClr val="171A1D"/>
                    </a:solidFill>
                    <a:effectLst/>
                    <a:latin typeface="Microsoft YaHei" panose="020B0503020204020204" pitchFamily="34" charset="-122"/>
                    <a:ea typeface="Microsoft YaHei" panose="020B0503020204020204" pitchFamily="34" charset="-122"/>
                  </a:rPr>
                  <a:t>12%</a:t>
                </a:r>
                <a:r>
                  <a:rPr lang="zh-CN" altLang="en-US" sz="1050" b="0" i="0" dirty="0">
                    <a:solidFill>
                      <a:srgbClr val="171A1D"/>
                    </a:solidFill>
                    <a:effectLst/>
                    <a:latin typeface="Microsoft YaHei" panose="020B0503020204020204" pitchFamily="34" charset="-122"/>
                    <a:ea typeface="Microsoft YaHei" panose="020B0503020204020204" pitchFamily="34" charset="-122"/>
                  </a:rPr>
                  <a:t>；上皮性卵巢癌、输卵管癌或原发性腹膜癌以及宫颈癌是常见的妇科恶性肿瘤，发病率和病死率高，严重威胁生命健康，本品可为患者提供长期生存的希望。</a:t>
                </a:r>
                <a:endParaRPr lang="en-US" altLang="zh-CN" sz="1000" dirty="0">
                  <a:solidFill>
                    <a:schemeClr val="tx1"/>
                  </a:solidFill>
                  <a:latin typeface="微软雅黑" panose="020B0503020204020204" pitchFamily="34" charset="-122"/>
                  <a:ea typeface="微软雅黑" panose="020B0503020204020204" pitchFamily="34" charset="-122"/>
                </a:endParaRPr>
              </a:p>
              <a:p>
                <a:pPr algn="l" defTabSz="914309">
                  <a:lnSpc>
                    <a:spcPct val="150000"/>
                  </a:lnSpc>
                  <a:spcBef>
                    <a:spcPct val="20000"/>
                  </a:spcBef>
                  <a:defRPr/>
                </a:pPr>
                <a:r>
                  <a:rPr lang="en-US" altLang="zh-CN" sz="1000" dirty="0">
                    <a:solidFill>
                      <a:schemeClr val="tx1"/>
                    </a:solidFill>
                    <a:latin typeface="微软雅黑" panose="020B0503020204020204" pitchFamily="34" charset="-122"/>
                    <a:ea typeface="微软雅黑" panose="020B0503020204020204" pitchFamily="34" charset="-122"/>
                  </a:rPr>
                  <a:t>1</a:t>
                </a:r>
                <a:r>
                  <a:rPr lang="zh-CN" altLang="en-US" sz="1000" dirty="0">
                    <a:solidFill>
                      <a:schemeClr val="tx1"/>
                    </a:solidFill>
                    <a:latin typeface="微软雅黑" panose="020B0503020204020204" pitchFamily="34" charset="-122"/>
                    <a:ea typeface="微软雅黑" panose="020B0503020204020204" pitchFamily="34" charset="-122"/>
                  </a:rPr>
                  <a:t>、</a:t>
                </a:r>
                <a:r>
                  <a:rPr lang="zh-CN" altLang="zh-CN" sz="1000" dirty="0">
                    <a:solidFill>
                      <a:schemeClr val="tx1"/>
                    </a:solidFill>
                    <a:latin typeface="微软雅黑" panose="020B0503020204020204" pitchFamily="34" charset="-122"/>
                    <a:ea typeface="微软雅黑" panose="020B0503020204020204" pitchFamily="34" charset="-122"/>
                  </a:rPr>
                  <a:t>不可切除或转移性肝细胞癌</a:t>
                </a:r>
                <a:r>
                  <a:rPr lang="en-US" altLang="zh-CN" sz="1000" dirty="0">
                    <a:solidFill>
                      <a:schemeClr val="tx1"/>
                    </a:solidFill>
                    <a:latin typeface="微软雅黑" panose="020B0503020204020204" pitchFamily="34" charset="-122"/>
                    <a:ea typeface="微软雅黑" panose="020B0503020204020204" pitchFamily="34" charset="-122"/>
                  </a:rPr>
                  <a:t>: </a:t>
                </a:r>
                <a:r>
                  <a:rPr lang="zh-CN" altLang="en-US" sz="1000" dirty="0">
                    <a:solidFill>
                      <a:schemeClr val="tx1"/>
                    </a:solidFill>
                    <a:latin typeface="微软雅黑" panose="020B0503020204020204" pitchFamily="34" charset="-122"/>
                    <a:ea typeface="微软雅黑" panose="020B0503020204020204" pitchFamily="34" charset="-122"/>
                  </a:rPr>
                  <a:t>本适应症适用患者数</a:t>
                </a:r>
                <a:r>
                  <a:rPr lang="en-US" altLang="zh-CN" sz="1000" dirty="0">
                    <a:solidFill>
                      <a:schemeClr val="tx1"/>
                    </a:solidFill>
                    <a:latin typeface="微软雅黑" panose="020B0503020204020204" pitchFamily="34" charset="-122"/>
                    <a:ea typeface="微软雅黑" panose="020B0503020204020204" pitchFamily="34" charset="-122"/>
                  </a:rPr>
                  <a:t>77996</a:t>
                </a:r>
                <a:r>
                  <a:rPr lang="zh-CN" altLang="en-US" sz="1000" dirty="0">
                    <a:solidFill>
                      <a:schemeClr val="tx1"/>
                    </a:solidFill>
                    <a:latin typeface="微软雅黑" panose="020B0503020204020204" pitchFamily="34" charset="-122"/>
                    <a:ea typeface="微软雅黑" panose="020B0503020204020204" pitchFamily="34" charset="-122"/>
                  </a:rPr>
                  <a:t>人（</a:t>
                </a:r>
                <a:r>
                  <a:rPr lang="en-US" altLang="zh-CN" sz="1000" dirty="0">
                    <a:solidFill>
                      <a:schemeClr val="tx1"/>
                    </a:solidFill>
                    <a:latin typeface="微软雅黑" panose="020B0503020204020204" pitchFamily="34" charset="-122"/>
                    <a:ea typeface="微软雅黑" panose="020B0503020204020204" pitchFamily="34" charset="-122"/>
                  </a:rPr>
                  <a:t>2022</a:t>
                </a:r>
                <a:r>
                  <a:rPr lang="zh-CN" altLang="en-US" sz="1000" dirty="0">
                    <a:solidFill>
                      <a:schemeClr val="tx1"/>
                    </a:solidFill>
                    <a:latin typeface="微软雅黑" panose="020B0503020204020204" pitchFamily="34" charset="-122"/>
                    <a:ea typeface="微软雅黑" panose="020B0503020204020204" pitchFamily="34" charset="-122"/>
                  </a:rPr>
                  <a:t>年）</a:t>
                </a:r>
                <a:endParaRPr lang="zh-CN" altLang="zh-CN" sz="1000" dirty="0">
                  <a:solidFill>
                    <a:schemeClr val="tx1"/>
                  </a:solidFill>
                  <a:latin typeface="微软雅黑" panose="020B0503020204020204" pitchFamily="34" charset="-122"/>
                  <a:ea typeface="微软雅黑" panose="020B0503020204020204" pitchFamily="34" charset="-122"/>
                </a:endParaRPr>
              </a:p>
              <a:p>
                <a:pPr algn="l" defTabSz="914309">
                  <a:lnSpc>
                    <a:spcPct val="150000"/>
                  </a:lnSpc>
                  <a:spcBef>
                    <a:spcPct val="20000"/>
                  </a:spcBef>
                  <a:defRPr/>
                </a:pPr>
                <a:r>
                  <a:rPr lang="en-US" altLang="zh-CN" sz="1000" dirty="0">
                    <a:solidFill>
                      <a:schemeClr val="tx1"/>
                    </a:solidFill>
                    <a:latin typeface="微软雅黑" panose="020B0503020204020204" pitchFamily="34" charset="-122"/>
                    <a:ea typeface="微软雅黑" panose="020B0503020204020204" pitchFamily="34" charset="-122"/>
                  </a:rPr>
                  <a:t>2</a:t>
                </a:r>
                <a:r>
                  <a:rPr lang="zh-CN" altLang="en-US" sz="1000" dirty="0">
                    <a:solidFill>
                      <a:schemeClr val="tx1"/>
                    </a:solidFill>
                    <a:latin typeface="微软雅黑" panose="020B0503020204020204" pitchFamily="34" charset="-122"/>
                    <a:ea typeface="微软雅黑" panose="020B0503020204020204" pitchFamily="34" charset="-122"/>
                  </a:rPr>
                  <a:t>、</a:t>
                </a:r>
                <a:r>
                  <a:rPr lang="zh-CN" altLang="zh-CN" sz="1000" dirty="0">
                    <a:solidFill>
                      <a:schemeClr val="tx1"/>
                    </a:solidFill>
                    <a:latin typeface="微软雅黑" panose="020B0503020204020204" pitchFamily="34" charset="-122"/>
                    <a:ea typeface="微软雅黑" panose="020B0503020204020204" pitchFamily="34" charset="-122"/>
                  </a:rPr>
                  <a:t>上皮性卵巢癌、输卵管癌或原发性腹膜癌</a:t>
                </a:r>
                <a:r>
                  <a:rPr lang="en-US" altLang="zh-CN" sz="1000" dirty="0">
                    <a:solidFill>
                      <a:schemeClr val="tx1"/>
                    </a:solidFill>
                    <a:latin typeface="微软雅黑" panose="020B0503020204020204" pitchFamily="34" charset="-122"/>
                    <a:ea typeface="微软雅黑" panose="020B0503020204020204" pitchFamily="34" charset="-122"/>
                  </a:rPr>
                  <a:t>: </a:t>
                </a:r>
                <a:r>
                  <a:rPr lang="zh-CN" altLang="en-US" sz="1000" dirty="0">
                    <a:solidFill>
                      <a:schemeClr val="tx1"/>
                    </a:solidFill>
                    <a:latin typeface="微软雅黑" panose="020B0503020204020204" pitchFamily="34" charset="-122"/>
                    <a:ea typeface="微软雅黑" panose="020B0503020204020204" pitchFamily="34" charset="-122"/>
                  </a:rPr>
                  <a:t>本适应症适用患者数</a:t>
                </a:r>
                <a:r>
                  <a:rPr lang="en-US" altLang="zh-CN" sz="1000" dirty="0">
                    <a:solidFill>
                      <a:schemeClr val="tx1"/>
                    </a:solidFill>
                    <a:latin typeface="微软雅黑" panose="020B0503020204020204" pitchFamily="34" charset="-122"/>
                    <a:ea typeface="微软雅黑" panose="020B0503020204020204" pitchFamily="34" charset="-122"/>
                  </a:rPr>
                  <a:t>32943</a:t>
                </a:r>
                <a:r>
                  <a:rPr lang="zh-CN" altLang="en-US" sz="1000" dirty="0">
                    <a:solidFill>
                      <a:schemeClr val="tx1"/>
                    </a:solidFill>
                    <a:latin typeface="微软雅黑" panose="020B0503020204020204" pitchFamily="34" charset="-122"/>
                    <a:ea typeface="微软雅黑" panose="020B0503020204020204" pitchFamily="34" charset="-122"/>
                  </a:rPr>
                  <a:t>人（</a:t>
                </a:r>
                <a:r>
                  <a:rPr lang="en-US" altLang="zh-CN" sz="1000" dirty="0">
                    <a:solidFill>
                      <a:schemeClr val="tx1"/>
                    </a:solidFill>
                    <a:latin typeface="微软雅黑" panose="020B0503020204020204" pitchFamily="34" charset="-122"/>
                    <a:ea typeface="微软雅黑" panose="020B0503020204020204" pitchFamily="34" charset="-122"/>
                  </a:rPr>
                  <a:t>2022</a:t>
                </a:r>
                <a:r>
                  <a:rPr lang="zh-CN" altLang="en-US" sz="1000" dirty="0">
                    <a:solidFill>
                      <a:schemeClr val="tx1"/>
                    </a:solidFill>
                    <a:latin typeface="微软雅黑" panose="020B0503020204020204" pitchFamily="34" charset="-122"/>
                    <a:ea typeface="微软雅黑" panose="020B0503020204020204" pitchFamily="34" charset="-122"/>
                  </a:rPr>
                  <a:t>年）</a:t>
                </a:r>
                <a:endParaRPr lang="zh-CN" altLang="zh-CN" sz="1000" dirty="0">
                  <a:solidFill>
                    <a:schemeClr val="tx1"/>
                  </a:solidFill>
                  <a:latin typeface="微软雅黑" panose="020B0503020204020204" pitchFamily="34" charset="-122"/>
                  <a:ea typeface="微软雅黑" panose="020B0503020204020204" pitchFamily="34" charset="-122"/>
                </a:endParaRPr>
              </a:p>
              <a:p>
                <a:pPr algn="l" defTabSz="914309">
                  <a:lnSpc>
                    <a:spcPct val="150000"/>
                  </a:lnSpc>
                  <a:spcBef>
                    <a:spcPct val="20000"/>
                  </a:spcBef>
                  <a:defRPr/>
                </a:pPr>
                <a:r>
                  <a:rPr lang="en-US" altLang="zh-CN" sz="1000" dirty="0">
                    <a:solidFill>
                      <a:schemeClr val="tx1"/>
                    </a:solidFill>
                    <a:latin typeface="微软雅黑" panose="020B0503020204020204" pitchFamily="34" charset="-122"/>
                    <a:ea typeface="微软雅黑" panose="020B0503020204020204" pitchFamily="34" charset="-122"/>
                  </a:rPr>
                  <a:t>3</a:t>
                </a:r>
                <a:r>
                  <a:rPr lang="zh-CN" altLang="en-US" sz="1000" dirty="0">
                    <a:solidFill>
                      <a:schemeClr val="tx1"/>
                    </a:solidFill>
                    <a:latin typeface="微软雅黑" panose="020B0503020204020204" pitchFamily="34" charset="-122"/>
                    <a:ea typeface="微软雅黑" panose="020B0503020204020204" pitchFamily="34" charset="-122"/>
                  </a:rPr>
                  <a:t>、</a:t>
                </a:r>
                <a:r>
                  <a:rPr lang="zh-CN" altLang="zh-CN" sz="1000" dirty="0">
                    <a:solidFill>
                      <a:schemeClr val="tx1"/>
                    </a:solidFill>
                    <a:latin typeface="微软雅黑" panose="020B0503020204020204" pitchFamily="34" charset="-122"/>
                    <a:ea typeface="微软雅黑" panose="020B0503020204020204" pitchFamily="34" charset="-122"/>
                  </a:rPr>
                  <a:t>宫颈癌</a:t>
                </a:r>
                <a:r>
                  <a:rPr lang="en-US" altLang="zh-CN" sz="1000" dirty="0">
                    <a:solidFill>
                      <a:schemeClr val="tx1"/>
                    </a:solidFill>
                    <a:latin typeface="微软雅黑" panose="020B0503020204020204" pitchFamily="34" charset="-122"/>
                    <a:ea typeface="微软雅黑" panose="020B0503020204020204" pitchFamily="34" charset="-122"/>
                  </a:rPr>
                  <a:t>: </a:t>
                </a:r>
                <a:r>
                  <a:rPr lang="zh-CN" altLang="en-US" sz="1000" dirty="0">
                    <a:solidFill>
                      <a:schemeClr val="tx1"/>
                    </a:solidFill>
                    <a:latin typeface="微软雅黑" panose="020B0503020204020204" pitchFamily="34" charset="-122"/>
                    <a:ea typeface="微软雅黑" panose="020B0503020204020204" pitchFamily="34" charset="-122"/>
                  </a:rPr>
                  <a:t>本适应症适用患者数</a:t>
                </a:r>
                <a:r>
                  <a:rPr lang="en-US" altLang="zh-CN" sz="1000" dirty="0">
                    <a:solidFill>
                      <a:schemeClr val="tx1"/>
                    </a:solidFill>
                    <a:latin typeface="微软雅黑" panose="020B0503020204020204" pitchFamily="34" charset="-122"/>
                    <a:ea typeface="微软雅黑" panose="020B0503020204020204" pitchFamily="34" charset="-122"/>
                  </a:rPr>
                  <a:t>17442</a:t>
                </a:r>
                <a:r>
                  <a:rPr lang="zh-CN" altLang="en-US" sz="1000" dirty="0">
                    <a:solidFill>
                      <a:schemeClr val="tx1"/>
                    </a:solidFill>
                    <a:latin typeface="微软雅黑" panose="020B0503020204020204" pitchFamily="34" charset="-122"/>
                    <a:ea typeface="微软雅黑" panose="020B0503020204020204" pitchFamily="34" charset="-122"/>
                  </a:rPr>
                  <a:t>人（</a:t>
                </a:r>
                <a:r>
                  <a:rPr lang="en-US" altLang="zh-CN" sz="1000" dirty="0">
                    <a:solidFill>
                      <a:schemeClr val="tx1"/>
                    </a:solidFill>
                    <a:latin typeface="微软雅黑" panose="020B0503020204020204" pitchFamily="34" charset="-122"/>
                    <a:ea typeface="微软雅黑" panose="020B0503020204020204" pitchFamily="34" charset="-122"/>
                  </a:rPr>
                  <a:t>2022</a:t>
                </a:r>
                <a:r>
                  <a:rPr lang="zh-CN" altLang="en-US" sz="1000" dirty="0">
                    <a:solidFill>
                      <a:schemeClr val="tx1"/>
                    </a:solidFill>
                    <a:latin typeface="微软雅黑" panose="020B0503020204020204" pitchFamily="34" charset="-122"/>
                    <a:ea typeface="微软雅黑" panose="020B0503020204020204" pitchFamily="34" charset="-122"/>
                  </a:rPr>
                  <a:t>年）</a:t>
                </a:r>
                <a:endParaRPr lang="zh-CN" altLang="zh-CN" sz="1000" dirty="0">
                  <a:solidFill>
                    <a:schemeClr val="tx1"/>
                  </a:solidFill>
                  <a:latin typeface="微软雅黑" panose="020B0503020204020204" pitchFamily="34" charset="-122"/>
                  <a:ea typeface="微软雅黑" panose="020B0503020204020204" pitchFamily="34" charset="-122"/>
                </a:endParaRPr>
              </a:p>
              <a:p>
                <a:pPr algn="l" defTabSz="914309">
                  <a:spcBef>
                    <a:spcPct val="20000"/>
                  </a:spcBef>
                  <a:defRPr/>
                </a:pPr>
                <a:endParaRPr lang="en-US" sz="1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sp>
          <p:nvSpPr>
            <p:cNvPr id="13" name="Rectangle 81">
              <a:extLst>
                <a:ext uri="{FF2B5EF4-FFF2-40B4-BE49-F238E27FC236}">
                  <a16:creationId xmlns:a16="http://schemas.microsoft.com/office/drawing/2014/main" id="{D6153343-8FBC-A4A2-81BE-A94F3FE5B7B6}"/>
                </a:ext>
              </a:extLst>
            </p:cNvPr>
            <p:cNvSpPr/>
            <p:nvPr/>
          </p:nvSpPr>
          <p:spPr>
            <a:xfrm>
              <a:off x="4033795" y="2058322"/>
              <a:ext cx="65" cy="427039"/>
            </a:xfrm>
            <a:prstGeom prst="rect">
              <a:avLst/>
            </a:prstGeom>
          </p:spPr>
          <p:txBody>
            <a:bodyPr wrap="none" lIns="0" tIns="0" rIns="0" bIns="0">
              <a:spAutoFit/>
            </a:bodyPr>
            <a:lstStyle/>
            <a:p>
              <a:endParaRPr lang="en-US" sz="2775" dirty="0">
                <a:latin typeface="微软雅黑" panose="020B0503020204020204" pitchFamily="34" charset="-122"/>
                <a:ea typeface="微软雅黑" panose="020B0503020204020204" pitchFamily="34" charset="-122"/>
              </a:endParaRPr>
            </a:p>
          </p:txBody>
        </p:sp>
      </p:grpSp>
      <p:grpSp>
        <p:nvGrpSpPr>
          <p:cNvPr id="26" name="Group 64">
            <a:extLst>
              <a:ext uri="{FF2B5EF4-FFF2-40B4-BE49-F238E27FC236}">
                <a16:creationId xmlns:a16="http://schemas.microsoft.com/office/drawing/2014/main" id="{72AFFC9B-45B0-0460-B04C-6BAC455BBB81}"/>
              </a:ext>
            </a:extLst>
          </p:cNvPr>
          <p:cNvGrpSpPr/>
          <p:nvPr/>
        </p:nvGrpSpPr>
        <p:grpSpPr>
          <a:xfrm>
            <a:off x="506396" y="3723878"/>
            <a:ext cx="7842278" cy="631726"/>
            <a:chOff x="4033795" y="1853636"/>
            <a:chExt cx="3738309" cy="631725"/>
          </a:xfrm>
        </p:grpSpPr>
        <p:grpSp>
          <p:nvGrpSpPr>
            <p:cNvPr id="27" name="Group 29">
              <a:extLst>
                <a:ext uri="{FF2B5EF4-FFF2-40B4-BE49-F238E27FC236}">
                  <a16:creationId xmlns:a16="http://schemas.microsoft.com/office/drawing/2014/main" id="{DD31330D-D323-E4E8-10E4-0EBC24630325}"/>
                </a:ext>
              </a:extLst>
            </p:cNvPr>
            <p:cNvGrpSpPr/>
            <p:nvPr/>
          </p:nvGrpSpPr>
          <p:grpSpPr>
            <a:xfrm>
              <a:off x="4399178" y="1853636"/>
              <a:ext cx="3372926" cy="441919"/>
              <a:chOff x="798970" y="1720180"/>
              <a:chExt cx="1860430" cy="441919"/>
            </a:xfrm>
          </p:grpSpPr>
          <p:sp>
            <p:nvSpPr>
              <p:cNvPr id="29" name="Text Placeholder 3">
                <a:extLst>
                  <a:ext uri="{FF2B5EF4-FFF2-40B4-BE49-F238E27FC236}">
                    <a16:creationId xmlns:a16="http://schemas.microsoft.com/office/drawing/2014/main" id="{BBEAF1F4-C6B1-63E9-A069-92223841FFE9}"/>
                  </a:ext>
                </a:extLst>
              </p:cNvPr>
              <p:cNvSpPr txBox="1">
                <a:spLocks/>
              </p:cNvSpPr>
              <p:nvPr/>
            </p:nvSpPr>
            <p:spPr>
              <a:xfrm>
                <a:off x="798970" y="1720180"/>
                <a:ext cx="242771"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zh-CN" altLang="en-US" sz="1200" b="1" dirty="0">
                    <a:solidFill>
                      <a:schemeClr val="tx1"/>
                    </a:solidFill>
                    <a:latin typeface="微软雅黑" panose="020B0503020204020204" pitchFamily="34" charset="-122"/>
                    <a:ea typeface="微软雅黑" panose="020B0503020204020204" pitchFamily="34" charset="-122"/>
                  </a:rPr>
                  <a:t>临床管理难度</a:t>
                </a:r>
                <a:endParaRPr lang="en-US" sz="1200" b="1" dirty="0">
                  <a:solidFill>
                    <a:schemeClr val="tx1"/>
                  </a:solidFill>
                  <a:latin typeface="微软雅黑" panose="020B0503020204020204" pitchFamily="34" charset="-122"/>
                  <a:ea typeface="微软雅黑" panose="020B0503020204020204" pitchFamily="34" charset="-122"/>
                </a:endParaRPr>
              </a:p>
            </p:txBody>
          </p:sp>
          <p:sp>
            <p:nvSpPr>
              <p:cNvPr id="30" name="Text Placeholder 3">
                <a:extLst>
                  <a:ext uri="{FF2B5EF4-FFF2-40B4-BE49-F238E27FC236}">
                    <a16:creationId xmlns:a16="http://schemas.microsoft.com/office/drawing/2014/main" id="{096C3126-2354-A0F6-1769-B7BC80CE1496}"/>
                  </a:ext>
                </a:extLst>
              </p:cNvPr>
              <p:cNvSpPr txBox="1">
                <a:spLocks/>
              </p:cNvSpPr>
              <p:nvPr/>
            </p:nvSpPr>
            <p:spPr>
              <a:xfrm>
                <a:off x="798970" y="2008211"/>
                <a:ext cx="1860430" cy="153888"/>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zh-CN" altLang="zh-CN" sz="1000" dirty="0">
                    <a:solidFill>
                      <a:schemeClr val="tx1"/>
                    </a:solidFill>
                    <a:latin typeface="微软雅黑" panose="020B0503020204020204" pitchFamily="34" charset="-122"/>
                    <a:ea typeface="微软雅黑" panose="020B0503020204020204" pitchFamily="34" charset="-122"/>
                  </a:rPr>
                  <a:t>在临床管理上已积累长期经验，管理难度小，滥用风险低。</a:t>
                </a:r>
                <a:endParaRPr lang="en-US" sz="1000" dirty="0">
                  <a:solidFill>
                    <a:schemeClr val="tx1"/>
                  </a:solidFill>
                  <a:latin typeface="微软雅黑" panose="020B0503020204020204" pitchFamily="34" charset="-122"/>
                  <a:ea typeface="微软雅黑" panose="020B0503020204020204" pitchFamily="34" charset="-122"/>
                </a:endParaRPr>
              </a:p>
            </p:txBody>
          </p:sp>
        </p:grpSp>
        <p:sp>
          <p:nvSpPr>
            <p:cNvPr id="28" name="Rectangle 81">
              <a:extLst>
                <a:ext uri="{FF2B5EF4-FFF2-40B4-BE49-F238E27FC236}">
                  <a16:creationId xmlns:a16="http://schemas.microsoft.com/office/drawing/2014/main" id="{F4FB33BD-9E13-796F-E7D6-6BC609F68E35}"/>
                </a:ext>
              </a:extLst>
            </p:cNvPr>
            <p:cNvSpPr/>
            <p:nvPr/>
          </p:nvSpPr>
          <p:spPr>
            <a:xfrm>
              <a:off x="4033795" y="2058322"/>
              <a:ext cx="65" cy="427039"/>
            </a:xfrm>
            <a:prstGeom prst="rect">
              <a:avLst/>
            </a:prstGeom>
          </p:spPr>
          <p:txBody>
            <a:bodyPr wrap="none" lIns="0" tIns="0" rIns="0" bIns="0">
              <a:spAutoFit/>
            </a:bodyPr>
            <a:lstStyle/>
            <a:p>
              <a:endParaRPr lang="en-US" sz="2775" dirty="0">
                <a:latin typeface="微软雅黑" panose="020B0503020204020204" pitchFamily="34" charset="-122"/>
                <a:ea typeface="微软雅黑" panose="020B0503020204020204" pitchFamily="34" charset="-122"/>
              </a:endParaRPr>
            </a:p>
          </p:txBody>
        </p:sp>
      </p:grpSp>
      <p:grpSp>
        <p:nvGrpSpPr>
          <p:cNvPr id="31" name="Group 64">
            <a:extLst>
              <a:ext uri="{FF2B5EF4-FFF2-40B4-BE49-F238E27FC236}">
                <a16:creationId xmlns:a16="http://schemas.microsoft.com/office/drawing/2014/main" id="{90857F02-4C29-B14C-BA53-CB3078190453}"/>
              </a:ext>
            </a:extLst>
          </p:cNvPr>
          <p:cNvGrpSpPr/>
          <p:nvPr/>
        </p:nvGrpSpPr>
        <p:grpSpPr>
          <a:xfrm>
            <a:off x="475234" y="2859782"/>
            <a:ext cx="7842274" cy="590801"/>
            <a:chOff x="4033795" y="2058322"/>
            <a:chExt cx="3738307" cy="590800"/>
          </a:xfrm>
        </p:grpSpPr>
        <p:grpSp>
          <p:nvGrpSpPr>
            <p:cNvPr id="32" name="Group 29">
              <a:extLst>
                <a:ext uri="{FF2B5EF4-FFF2-40B4-BE49-F238E27FC236}">
                  <a16:creationId xmlns:a16="http://schemas.microsoft.com/office/drawing/2014/main" id="{6FBB67D9-8AD5-C351-E8CB-05197F210444}"/>
                </a:ext>
              </a:extLst>
            </p:cNvPr>
            <p:cNvGrpSpPr/>
            <p:nvPr/>
          </p:nvGrpSpPr>
          <p:grpSpPr>
            <a:xfrm>
              <a:off x="4399176" y="2091811"/>
              <a:ext cx="3372926" cy="557311"/>
              <a:chOff x="798969" y="1958355"/>
              <a:chExt cx="1860430" cy="557311"/>
            </a:xfrm>
          </p:grpSpPr>
          <p:sp>
            <p:nvSpPr>
              <p:cNvPr id="34" name="Text Placeholder 3">
                <a:extLst>
                  <a:ext uri="{FF2B5EF4-FFF2-40B4-BE49-F238E27FC236}">
                    <a16:creationId xmlns:a16="http://schemas.microsoft.com/office/drawing/2014/main" id="{151ADF1A-B5F0-6701-B491-1C9916269602}"/>
                  </a:ext>
                </a:extLst>
              </p:cNvPr>
              <p:cNvSpPr txBox="1">
                <a:spLocks/>
              </p:cNvSpPr>
              <p:nvPr/>
            </p:nvSpPr>
            <p:spPr>
              <a:xfrm>
                <a:off x="798969" y="1958355"/>
                <a:ext cx="323694"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zh-CN" altLang="en-US" sz="1200" b="1" dirty="0">
                    <a:solidFill>
                      <a:schemeClr val="tx1"/>
                    </a:solidFill>
                    <a:latin typeface="微软雅黑" panose="020B0503020204020204" pitchFamily="34" charset="-122"/>
                    <a:ea typeface="微软雅黑" panose="020B0503020204020204" pitchFamily="34" charset="-122"/>
                  </a:rPr>
                  <a:t>弥补药品目录短板</a:t>
                </a:r>
                <a:endParaRPr lang="en-US" sz="1200" b="1" dirty="0">
                  <a:solidFill>
                    <a:schemeClr val="tx1"/>
                  </a:solidFill>
                  <a:latin typeface="微软雅黑" panose="020B0503020204020204" pitchFamily="34" charset="-122"/>
                  <a:ea typeface="微软雅黑" panose="020B0503020204020204" pitchFamily="34" charset="-122"/>
                </a:endParaRPr>
              </a:p>
            </p:txBody>
          </p:sp>
          <p:sp>
            <p:nvSpPr>
              <p:cNvPr id="35" name="Text Placeholder 3">
                <a:extLst>
                  <a:ext uri="{FF2B5EF4-FFF2-40B4-BE49-F238E27FC236}">
                    <a16:creationId xmlns:a16="http://schemas.microsoft.com/office/drawing/2014/main" id="{C5B274F1-BD5A-C8EF-117A-707D62B031F0}"/>
                  </a:ext>
                </a:extLst>
              </p:cNvPr>
              <p:cNvSpPr txBox="1">
                <a:spLocks/>
              </p:cNvSpPr>
              <p:nvPr/>
            </p:nvSpPr>
            <p:spPr>
              <a:xfrm>
                <a:off x="798969" y="2207889"/>
                <a:ext cx="1860430" cy="30777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zh-CN" altLang="zh-CN" sz="1000" dirty="0">
                    <a:solidFill>
                      <a:schemeClr val="tx1"/>
                    </a:solidFill>
                    <a:latin typeface="微软雅黑" panose="020B0503020204020204" pitchFamily="34" charset="-122"/>
                    <a:ea typeface="微软雅黑" panose="020B0503020204020204" pitchFamily="34" charset="-122"/>
                  </a:rPr>
                  <a:t>本次新增适应症（上皮性卵巢癌、输卵管癌或原发性腹膜癌以及宫颈癌），弥补目录短板；本品是唯一联合信迪利单抗用于既往未接受过系统治疗的不可切除或转移性肝细胞癌的一线治疗的贝伐珠单抗，增加临床联合用药选择。</a:t>
                </a:r>
              </a:p>
            </p:txBody>
          </p:sp>
        </p:grpSp>
        <p:sp>
          <p:nvSpPr>
            <p:cNvPr id="33" name="Rectangle 81">
              <a:extLst>
                <a:ext uri="{FF2B5EF4-FFF2-40B4-BE49-F238E27FC236}">
                  <a16:creationId xmlns:a16="http://schemas.microsoft.com/office/drawing/2014/main" id="{8FF7A280-2076-3DAC-5095-F2425E752D41}"/>
                </a:ext>
              </a:extLst>
            </p:cNvPr>
            <p:cNvSpPr/>
            <p:nvPr/>
          </p:nvSpPr>
          <p:spPr>
            <a:xfrm>
              <a:off x="4033795" y="2058322"/>
              <a:ext cx="65" cy="427039"/>
            </a:xfrm>
            <a:prstGeom prst="rect">
              <a:avLst/>
            </a:prstGeom>
          </p:spPr>
          <p:txBody>
            <a:bodyPr wrap="none" lIns="0" tIns="0" rIns="0" bIns="0">
              <a:spAutoFit/>
            </a:bodyPr>
            <a:lstStyle/>
            <a:p>
              <a:endParaRPr lang="en-US" sz="2775" dirty="0">
                <a:latin typeface="微软雅黑" panose="020B0503020204020204" pitchFamily="34" charset="-122"/>
                <a:ea typeface="微软雅黑" panose="020B0503020204020204" pitchFamily="34" charset="-122"/>
              </a:endParaRPr>
            </a:p>
          </p:txBody>
        </p:sp>
      </p:grpSp>
      <p:sp>
        <p:nvSpPr>
          <p:cNvPr id="23" name="文本框 22">
            <a:extLst>
              <a:ext uri="{FF2B5EF4-FFF2-40B4-BE49-F238E27FC236}">
                <a16:creationId xmlns:a16="http://schemas.microsoft.com/office/drawing/2014/main" id="{8ACD94AC-8B87-A2F8-4EA7-CAF53240689B}"/>
              </a:ext>
            </a:extLst>
          </p:cNvPr>
          <p:cNvSpPr txBox="1"/>
          <p:nvPr/>
        </p:nvSpPr>
        <p:spPr>
          <a:xfrm>
            <a:off x="1187624" y="4501921"/>
            <a:ext cx="7835887" cy="400110"/>
          </a:xfrm>
          <a:prstGeom prst="rect">
            <a:avLst/>
          </a:prstGeom>
          <a:noFill/>
        </p:spPr>
        <p:txBody>
          <a:bodyPr wrap="square">
            <a:spAutoFit/>
          </a:bodyPr>
          <a:lstStyle/>
          <a:p>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包括但不限于：</a:t>
            </a:r>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所治疗疾病</a:t>
            </a:r>
            <a:r>
              <a:rPr lang="zh-CN" altLang="en-US" sz="1000" dirty="0">
                <a:latin typeface="微软雅黑" panose="020B0503020204020204" pitchFamily="34" charset="-122"/>
                <a:ea typeface="微软雅黑" panose="020B0503020204020204" pitchFamily="34" charset="-122"/>
              </a:rPr>
              <a:t>大陆地区</a:t>
            </a:r>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年发病患者总数；是否能够弥补药品目录保障短板；临床管理难度及其他相关情况</a:t>
            </a:r>
          </a:p>
        </p:txBody>
      </p:sp>
      <p:sp>
        <p:nvSpPr>
          <p:cNvPr id="24" name="文本框 23">
            <a:extLst>
              <a:ext uri="{FF2B5EF4-FFF2-40B4-BE49-F238E27FC236}">
                <a16:creationId xmlns:a16="http://schemas.microsoft.com/office/drawing/2014/main" id="{EDFAD289-8BAE-C89E-38BE-7847E99CB5F9}"/>
              </a:ext>
            </a:extLst>
          </p:cNvPr>
          <p:cNvSpPr txBox="1"/>
          <p:nvPr/>
        </p:nvSpPr>
        <p:spPr>
          <a:xfrm>
            <a:off x="5735617" y="4808837"/>
            <a:ext cx="3385308" cy="246221"/>
          </a:xfrm>
          <a:prstGeom prst="rect">
            <a:avLst/>
          </a:prstGeom>
          <a:noFill/>
        </p:spPr>
        <p:txBody>
          <a:bodyPr wrap="square" rtlCol="0">
            <a:spAutoFit/>
          </a:bodyPr>
          <a:lstStyle/>
          <a:p>
            <a:pPr algn="ctr"/>
            <a:r>
              <a:rPr lang="zh-CN" altLang="en-US" sz="1000" b="1" dirty="0">
                <a:solidFill>
                  <a:srgbClr val="0070C0"/>
                </a:solidFill>
                <a:latin typeface="微软雅黑" panose="020B0503020204020204" pitchFamily="34" charset="-122"/>
                <a:ea typeface="微软雅黑" panose="020B0503020204020204" pitchFamily="34" charset="-122"/>
              </a:rPr>
              <a:t>信达生物制药（苏州）有限公司 </a:t>
            </a:r>
            <a:r>
              <a:rPr lang="en-US" altLang="zh-CN" sz="1000" b="1" dirty="0">
                <a:solidFill>
                  <a:srgbClr val="0070C0"/>
                </a:solidFill>
                <a:latin typeface="微软雅黑" panose="020B0503020204020204" pitchFamily="34" charset="-122"/>
                <a:ea typeface="微软雅黑" panose="020B0503020204020204" pitchFamily="34" charset="-122"/>
              </a:rPr>
              <a:t>| </a:t>
            </a:r>
            <a:r>
              <a:rPr lang="zh-CN" altLang="en-US" sz="1000" b="1" dirty="0">
                <a:solidFill>
                  <a:srgbClr val="0070C0"/>
                </a:solidFill>
                <a:latin typeface="微软雅黑" panose="020B0503020204020204" pitchFamily="34" charset="-122"/>
                <a:ea typeface="微软雅黑" panose="020B0503020204020204" pitchFamily="34" charset="-122"/>
              </a:rPr>
              <a:t>贝伐珠单抗</a:t>
            </a:r>
          </a:p>
        </p:txBody>
      </p:sp>
    </p:spTree>
    <p:extLst>
      <p:ext uri="{BB962C8B-B14F-4D97-AF65-F5344CB8AC3E}">
        <p14:creationId xmlns:p14="http://schemas.microsoft.com/office/powerpoint/2010/main" val="2632025618"/>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Write Your Title Here"/>
</p:tagLst>
</file>

<file path=ppt/theme/theme1.xml><?xml version="1.0" encoding="utf-8"?>
<a:theme xmlns:a="http://schemas.openxmlformats.org/drawingml/2006/main" name="第一PPT，www.1ppt.com">
  <a:themeElements>
    <a:clrScheme name="自定义 237">
      <a:dk1>
        <a:sysClr val="windowText" lastClr="000000"/>
      </a:dk1>
      <a:lt1>
        <a:sysClr val="window" lastClr="FFFFFF"/>
      </a:lt1>
      <a:dk2>
        <a:srgbClr val="1F497D"/>
      </a:dk2>
      <a:lt2>
        <a:srgbClr val="EEECE1"/>
      </a:lt2>
      <a:accent1>
        <a:srgbClr val="005DA2"/>
      </a:accent1>
      <a:accent2>
        <a:srgbClr val="C4C7CB"/>
      </a:accent2>
      <a:accent3>
        <a:srgbClr val="7F7F7F"/>
      </a:accent3>
      <a:accent4>
        <a:srgbClr val="7F7F7F"/>
      </a:accent4>
      <a:accent5>
        <a:srgbClr val="7F7F7F"/>
      </a:accent5>
      <a:accent6>
        <a:srgbClr val="7F7F7F"/>
      </a:accent6>
      <a:hlink>
        <a:srgbClr val="17365D"/>
      </a:hlink>
      <a:folHlink>
        <a:srgbClr val="548DD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1200" dirty="0" smtClean="0">
            <a:solidFill>
              <a:schemeClr val="tx1">
                <a:lumMod val="75000"/>
                <a:lumOff val="25000"/>
              </a:schemeClr>
            </a:solidFill>
            <a:latin typeface="微软雅黑" panose="020B0503020204020204" pitchFamily="34" charset="-122"/>
            <a:ea typeface="微软雅黑" panose="020B0503020204020204" pitchFamily="34" charset="-122"/>
          </a:defRPr>
        </a:defPPr>
      </a:lstStyle>
    </a:txDef>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1964</TotalTime>
  <Words>2595</Words>
  <Application>Microsoft Office PowerPoint</Application>
  <PresentationFormat>全屏显示(16:9)</PresentationFormat>
  <Paragraphs>141</Paragraphs>
  <Slides>10</Slides>
  <Notes>8</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10</vt:i4>
      </vt:variant>
    </vt:vector>
  </HeadingPairs>
  <TitlesOfParts>
    <vt:vector size="18" baseType="lpstr">
      <vt:lpstr>Microsoft YaHei</vt:lpstr>
      <vt:lpstr>Microsoft YaHei</vt:lpstr>
      <vt:lpstr>微软雅黑 Light</vt:lpstr>
      <vt:lpstr>Arial</vt:lpstr>
      <vt:lpstr>Calibri</vt:lpstr>
      <vt:lpstr>Times New Roman</vt:lpstr>
      <vt:lpstr>Wingdings</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第一PPT模板网-WWW.1PPT.COM</dc:title>
  <dc:creator>第一PPT模板网-WWW.1PPT.COM</dc:creator>
  <cp:keywords>第一PPT模板网-WWW.1PPT.COM</cp:keywords>
  <cp:lastModifiedBy>张颖(Ying Zhang)</cp:lastModifiedBy>
  <cp:revision>160</cp:revision>
  <dcterms:created xsi:type="dcterms:W3CDTF">2015-12-11T17:46:17Z</dcterms:created>
  <dcterms:modified xsi:type="dcterms:W3CDTF">2022-07-11T04:15:57Z</dcterms:modified>
</cp:coreProperties>
</file>