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21" r:id="rId2"/>
    <p:sldId id="257" r:id="rId3"/>
    <p:sldId id="322" r:id="rId4"/>
    <p:sldId id="323" r:id="rId5"/>
    <p:sldId id="326" r:id="rId6"/>
    <p:sldId id="329" r:id="rId7"/>
    <p:sldId id="332" r:id="rId8"/>
    <p:sldId id="334" r:id="rId9"/>
    <p:sldId id="318" r:id="rId10"/>
  </p:sldIdLst>
  <p:sldSz cx="12192000" cy="6858000"/>
  <p:notesSz cx="6797675" cy="9926638"/>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p15:clr>
            <a:srgbClr val="A4A3A4"/>
          </p15:clr>
        </p15:guide>
        <p15:guide id="2" pos="554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C"/>
    <a:srgbClr val="2E75B6"/>
    <a:srgbClr val="F2F2F2"/>
    <a:srgbClr val="414455"/>
    <a:srgbClr val="595959"/>
    <a:srgbClr val="4B4E61"/>
    <a:srgbClr val="767171"/>
    <a:srgbClr val="7F7F7F"/>
    <a:srgbClr val="019ED5"/>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0" autoAdjust="0"/>
    <p:restoredTop sz="93895" autoAdjust="0"/>
  </p:normalViewPr>
  <p:slideViewPr>
    <p:cSldViewPr snapToGrid="0">
      <p:cViewPr varScale="1">
        <p:scale>
          <a:sx n="81" d="100"/>
          <a:sy n="81" d="100"/>
        </p:scale>
        <p:origin x="394" y="53"/>
      </p:cViewPr>
      <p:guideLst>
        <p:guide orient="horz" pos="1049"/>
        <p:guide pos="5541"/>
      </p:guideLst>
    </p:cSldViewPr>
  </p:slideViewPr>
  <p:notesTextViewPr>
    <p:cViewPr>
      <p:scale>
        <a:sx n="66" d="100"/>
        <a:sy n="66" d="100"/>
      </p:scale>
      <p:origin x="0" y="0"/>
    </p:cViewPr>
  </p:notesTextViewPr>
  <p:sorterViewPr>
    <p:cViewPr>
      <p:scale>
        <a:sx n="70" d="100"/>
        <a:sy n="70" d="100"/>
      </p:scale>
      <p:origin x="0" y="0"/>
    </p:cViewPr>
  </p:sorterViewPr>
  <p:notesViewPr>
    <p:cSldViewPr snapToGrid="0">
      <p:cViewPr varScale="1">
        <p:scale>
          <a:sx n="60" d="100"/>
          <a:sy n="60" d="100"/>
        </p:scale>
        <p:origin x="327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7DC7C-EA85-41EA-BE8E-3BC04B9579C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27DC7C-EA85-41EA-BE8E-3BC04B9579CE}"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27DC7C-EA85-41EA-BE8E-3BC04B9579CE}" type="slidenum">
              <a:rPr lang="zh-CN" altLang="en-US" smtClean="0"/>
              <a:t>7</a:t>
            </a:fld>
            <a:endParaRPr lang="zh-CN" altLang="en-US"/>
          </a:p>
        </p:txBody>
      </p:sp>
    </p:spTree>
    <p:extLst>
      <p:ext uri="{BB962C8B-B14F-4D97-AF65-F5344CB8AC3E}">
        <p14:creationId xmlns:p14="http://schemas.microsoft.com/office/powerpoint/2010/main" val="180479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extLst>
              <p:ext uri="{D42A27DB-BD31-4B8C-83A1-F6EECF244321}">
                <p14:modId xmlns:p14="http://schemas.microsoft.com/office/powerpoint/2010/main" val="3803658504"/>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10" name="组合 9"/>
          <p:cNvGrpSpPr/>
          <p:nvPr userDrawn="1"/>
        </p:nvGrpSpPr>
        <p:grpSpPr>
          <a:xfrm>
            <a:off x="0" y="1087937"/>
            <a:ext cx="1691680" cy="788186"/>
            <a:chOff x="0" y="1272662"/>
            <a:chExt cx="1691680" cy="788186"/>
          </a:xfrm>
          <a:solidFill>
            <a:schemeClr val="accent1">
              <a:lumMod val="75000"/>
            </a:schemeClr>
          </a:solidFill>
        </p:grpSpPr>
        <p:sp>
          <p:nvSpPr>
            <p:cNvPr id="11" name="矩形 10"/>
            <p:cNvSpPr/>
            <p:nvPr userDrawn="1"/>
          </p:nvSpPr>
          <p:spPr>
            <a:xfrm>
              <a:off x="0" y="1272662"/>
              <a:ext cx="1691680" cy="7881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latin typeface="微软雅黑" panose="020B0503020204020204" pitchFamily="34" charset="-122"/>
                  <a:ea typeface="微软雅黑" panose="020B0503020204020204" pitchFamily="34" charset="-122"/>
                </a:rPr>
                <a:t>1.</a:t>
              </a:r>
              <a:r>
                <a:rPr lang="zh-CN" altLang="en-US" sz="1600" b="1" dirty="0">
                  <a:latin typeface="微软雅黑" panose="020B0503020204020204" pitchFamily="34" charset="-122"/>
                  <a:ea typeface="微软雅黑" panose="020B0503020204020204" pitchFamily="34" charset="-122"/>
                </a:rPr>
                <a:t>药品基本信息</a:t>
              </a:r>
            </a:p>
          </p:txBody>
        </p:sp>
        <p:sp>
          <p:nvSpPr>
            <p:cNvPr id="12" name="等腰三角形 11"/>
            <p:cNvSpPr/>
            <p:nvPr userDrawn="1"/>
          </p:nvSpPr>
          <p:spPr>
            <a:xfrm rot="16200000">
              <a:off x="1547664" y="1594748"/>
              <a:ext cx="144016" cy="1440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0" y="1876123"/>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extLst>
              <p:ext uri="{D42A27DB-BD31-4B8C-83A1-F6EECF244321}">
                <p14:modId xmlns:p14="http://schemas.microsoft.com/office/powerpoint/2010/main" val="56442829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bg1"/>
                          </a:solidFill>
                          <a:latin typeface="微软雅黑" panose="020B0503020204020204" pitchFamily="34" charset="-122"/>
                          <a:ea typeface="微软雅黑" panose="020B0503020204020204" pitchFamily="34" charset="-122"/>
                        </a:rPr>
                        <a:t>2.</a:t>
                      </a:r>
                      <a:r>
                        <a:rPr lang="zh-CN" altLang="en-US" sz="1600" b="1" dirty="0">
                          <a:solidFill>
                            <a:schemeClr val="bg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2675751"/>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extLst>
              <p:ext uri="{D42A27DB-BD31-4B8C-83A1-F6EECF244321}">
                <p14:modId xmlns:p14="http://schemas.microsoft.com/office/powerpoint/2010/main" val="1577857520"/>
              </p:ext>
            </p:extLst>
          </p:nvPr>
        </p:nvGraphicFramePr>
        <p:xfrm>
          <a:off x="0" y="1087937"/>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
        <p:nvSpPr>
          <p:cNvPr id="10" name="矩形 9">
            <a:extLst>
              <a:ext uri="{FF2B5EF4-FFF2-40B4-BE49-F238E27FC236}">
                <a16:creationId xmlns:a16="http://schemas.microsoft.com/office/drawing/2014/main" id="{B760CBA7-92F9-3E1E-61A1-D2C861A0A101}"/>
              </a:ext>
            </a:extLst>
          </p:cNvPr>
          <p:cNvSpPr/>
          <p:nvPr userDrawn="1"/>
        </p:nvSpPr>
        <p:spPr>
          <a:xfrm>
            <a:off x="0" y="3504596"/>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extLst>
              <p:ext uri="{D42A27DB-BD31-4B8C-83A1-F6EECF244321}">
                <p14:modId xmlns:p14="http://schemas.microsoft.com/office/powerpoint/2010/main" val="1359691853"/>
              </p:ext>
            </p:extLst>
          </p:nvPr>
        </p:nvGraphicFramePr>
        <p:xfrm>
          <a:off x="0" y="1120984"/>
          <a:ext cx="1512277" cy="3960000"/>
        </p:xfrm>
        <a:graphic>
          <a:graphicData uri="http://schemas.openxmlformats.org/drawingml/2006/table">
            <a:tbl>
              <a:tblPr>
                <a:tableStyleId>{2D5ABB26-0587-4C30-8999-92F81FD0307C}</a:tableStyleId>
              </a:tblPr>
              <a:tblGrid>
                <a:gridCol w="1512277">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50305" y="4126189"/>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extLst>
              <p:ext uri="{D42A27DB-BD31-4B8C-83A1-F6EECF244321}">
                <p14:modId xmlns:p14="http://schemas.microsoft.com/office/powerpoint/2010/main" val="979179733"/>
              </p:ext>
            </p:extLst>
          </p:nvPr>
        </p:nvGraphicFramePr>
        <p:xfrm>
          <a:off x="50305" y="95437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3463937"/>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extLst>
              <p:ext uri="{D42A27DB-BD31-4B8C-83A1-F6EECF244321}">
                <p14:modId xmlns:p14="http://schemas.microsoft.com/office/powerpoint/2010/main" val="612202915"/>
              </p:ext>
            </p:extLst>
          </p:nvPr>
        </p:nvGraphicFramePr>
        <p:xfrm>
          <a:off x="0" y="1087937"/>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3"/>
            <a:ext cx="9144000" cy="2387600"/>
          </a:xfrm>
        </p:spPr>
        <p:txBody>
          <a:bodyPr anchor="b"/>
          <a:lstStyle>
            <a:lvl1pPr algn="ctr">
              <a:defRPr sz="6100"/>
            </a:lvl1pPr>
          </a:lstStyle>
          <a:p>
            <a:r>
              <a:rPr lang="zh-CN" altLang="en-US"/>
              <a:t>单击此处编辑母版标题样式</a:t>
            </a:r>
          </a:p>
        </p:txBody>
      </p:sp>
      <p:sp>
        <p:nvSpPr>
          <p:cNvPr id="3" name="副标题 2"/>
          <p:cNvSpPr>
            <a:spLocks noGrp="1"/>
          </p:cNvSpPr>
          <p:nvPr>
            <p:ph type="subTitle" idx="1"/>
          </p:nvPr>
        </p:nvSpPr>
        <p:spPr>
          <a:xfrm>
            <a:off x="1524001" y="3602038"/>
            <a:ext cx="9144000" cy="1655762"/>
          </a:xfrm>
        </p:spPr>
        <p:txBody>
          <a:bodyPr/>
          <a:lstStyle>
            <a:lvl1pPr marL="0" indent="0" algn="ctr">
              <a:buNone/>
              <a:defRPr sz="2400"/>
            </a:lvl1pPr>
            <a:lvl2pPr marL="457200" indent="0" algn="ctr">
              <a:buNone/>
              <a:defRPr sz="21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35682A8-D6B6-4FDA-A495-4D437BAFBB60}"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ABDD927-E55F-4D12-BD2D-8ABE6C912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AAB38-F5A3-43C5-844B-413AEF3C02AD}" type="datetimeFigureOut">
              <a:rPr lang="zh-CN" altLang="en-US" smtClean="0"/>
              <a:t>2022/7/13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50DA7-01C9-499F-A740-DA0EEA5307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3" r:id="rId5"/>
    <p:sldLayoutId id="2147483652"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82807" y="3206215"/>
            <a:ext cx="4083816" cy="707886"/>
          </a:xfrm>
          <a:prstGeom prst="rect">
            <a:avLst/>
          </a:prstGeom>
          <a:noFill/>
        </p:spPr>
        <p:txBody>
          <a:bodyPr wrap="square" rtlCol="0" anchor="ctr">
            <a:spAutoFit/>
          </a:bodyPr>
          <a:lstStyle/>
          <a:p>
            <a:r>
              <a:rPr lang="zh-CN" altLang="en-US" sz="4000" b="1" dirty="0">
                <a:solidFill>
                  <a:schemeClr val="accent1">
                    <a:lumMod val="75000"/>
                  </a:schemeClr>
                </a:solidFill>
                <a:latin typeface="微软雅黑" panose="020B0503020204020204" pitchFamily="34" charset="-122"/>
                <a:ea typeface="微软雅黑" panose="020B0503020204020204" pitchFamily="34" charset="-122"/>
              </a:rPr>
              <a:t>阿加曲班注射液</a:t>
            </a:r>
          </a:p>
        </p:txBody>
      </p:sp>
      <p:sp>
        <p:nvSpPr>
          <p:cNvPr id="5" name="TextBox 4"/>
          <p:cNvSpPr txBox="1"/>
          <p:nvPr/>
        </p:nvSpPr>
        <p:spPr>
          <a:xfrm>
            <a:off x="1997474" y="1280518"/>
            <a:ext cx="7807491" cy="1015663"/>
          </a:xfrm>
          <a:prstGeom prst="rect">
            <a:avLst/>
          </a:prstGeom>
          <a:noFill/>
        </p:spPr>
        <p:txBody>
          <a:bodyPr wrap="square" rtlCol="0" anchor="ctr">
            <a:spAutoFit/>
          </a:bodyPr>
          <a:lstStyle>
            <a:defPPr>
              <a:defRPr lang="zh-CN"/>
            </a:defPPr>
            <a:lvl1pPr>
              <a:defRPr sz="6000" b="1">
                <a:solidFill>
                  <a:schemeClr val="accent1">
                    <a:lumMod val="75000"/>
                  </a:schemeClr>
                </a:solidFill>
                <a:latin typeface="微软雅黑" panose="020B0503020204020204" pitchFamily="34" charset="-122"/>
                <a:ea typeface="微软雅黑" panose="020B0503020204020204" pitchFamily="34" charset="-122"/>
              </a:defRPr>
            </a:lvl1pPr>
          </a:lstStyle>
          <a:p>
            <a:r>
              <a:rPr lang="zh-CN" altLang="en-US" dirty="0"/>
              <a:t>申报调整医保支付范围</a:t>
            </a:r>
          </a:p>
        </p:txBody>
      </p:sp>
      <p:sp>
        <p:nvSpPr>
          <p:cNvPr id="7" name="矩形 6"/>
          <p:cNvSpPr/>
          <p:nvPr/>
        </p:nvSpPr>
        <p:spPr>
          <a:xfrm>
            <a:off x="3136801" y="5016367"/>
            <a:ext cx="5375827" cy="760730"/>
          </a:xfrm>
          <a:prstGeom prst="rect">
            <a:avLst/>
          </a:prstGeom>
          <a:solidFill>
            <a:schemeClr val="accent1">
              <a:lumMod val="75000"/>
            </a:schemeClr>
          </a:solidFill>
          <a:ln>
            <a:solidFill>
              <a:srgbClr val="005A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773401" y="5194998"/>
            <a:ext cx="6102626" cy="461665"/>
          </a:xfrm>
          <a:prstGeom prst="rect">
            <a:avLst/>
          </a:prstGeom>
          <a:noFill/>
        </p:spPr>
        <p:txBody>
          <a:bodyPr wrap="square">
            <a:spAutoFit/>
          </a:bodyPr>
          <a:lstStyle/>
          <a:p>
            <a:pPr algn="ctr" eaLnBrk="1" hangingPunct="1"/>
            <a:r>
              <a:rPr lang="zh-CN" altLang="en-US" sz="2400" b="1" dirty="0">
                <a:solidFill>
                  <a:schemeClr val="bg1"/>
                </a:solidFill>
                <a:latin typeface="微软雅黑" panose="020B0503020204020204" pitchFamily="34" charset="-122"/>
                <a:ea typeface="微软雅黑" panose="020B0503020204020204" pitchFamily="34" charset="-122"/>
              </a:rPr>
              <a:t>山东新时代药业有限公司</a:t>
            </a:r>
          </a:p>
        </p:txBody>
      </p:sp>
      <p:pic>
        <p:nvPicPr>
          <p:cNvPr id="6" name="图片 5">
            <a:extLst>
              <a:ext uri="{FF2B5EF4-FFF2-40B4-BE49-F238E27FC236}">
                <a16:creationId xmlns:a16="http://schemas.microsoft.com/office/drawing/2014/main" id="{3A7E460A-17DC-5120-6934-B985079EA0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777" t="6488" r="26761" b="13498"/>
          <a:stretch/>
        </p:blipFill>
        <p:spPr>
          <a:xfrm>
            <a:off x="10426045" y="4204272"/>
            <a:ext cx="1527144" cy="24431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4">
            <a:extLst>
              <a:ext uri="{FF2B5EF4-FFF2-40B4-BE49-F238E27FC236}">
                <a16:creationId xmlns:a16="http://schemas.microsoft.com/office/drawing/2014/main" id="{36F09870-7B69-3389-F6C0-A42AD9238057}"/>
              </a:ext>
            </a:extLst>
          </p:cNvPr>
          <p:cNvSpPr txBox="1"/>
          <p:nvPr/>
        </p:nvSpPr>
        <p:spPr>
          <a:xfrm>
            <a:off x="4046650" y="4204272"/>
            <a:ext cx="3011557" cy="400110"/>
          </a:xfrm>
          <a:prstGeom prst="rect">
            <a:avLst/>
          </a:prstGeom>
          <a:noFill/>
        </p:spPr>
        <p:txBody>
          <a:bodyPr wrap="square" rtlCol="0" anchor="ctr">
            <a:spAutoFit/>
          </a:bodyPr>
          <a:lstStyle/>
          <a:p>
            <a:pPr algn="ctr"/>
            <a:r>
              <a:rPr lang="zh-CN" altLang="en-US" sz="2000" dirty="0">
                <a:solidFill>
                  <a:schemeClr val="accent1">
                    <a:lumMod val="50000"/>
                  </a:schemeClr>
                </a:solidFill>
                <a:latin typeface="微软雅黑" panose="020B0503020204020204" pitchFamily="34" charset="-122"/>
                <a:ea typeface="微软雅黑" panose="020B0503020204020204" pitchFamily="34" charset="-122"/>
              </a:rPr>
              <a:t>商品名：麦洛畅</a:t>
            </a: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0"/>
            <a:ext cx="37211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dirty="0">
              <a:latin typeface="黑体" panose="02010609060101010101" pitchFamily="49" charset="-122"/>
              <a:ea typeface="黑体" panose="02010609060101010101" pitchFamily="49" charset="-122"/>
            </a:endParaRPr>
          </a:p>
        </p:txBody>
      </p:sp>
      <p:sp>
        <p:nvSpPr>
          <p:cNvPr id="35" name="矩形 34"/>
          <p:cNvSpPr/>
          <p:nvPr/>
        </p:nvSpPr>
        <p:spPr>
          <a:xfrm>
            <a:off x="930023" y="1308116"/>
            <a:ext cx="2300630" cy="1107996"/>
          </a:xfrm>
          <a:prstGeom prst="rect">
            <a:avLst/>
          </a:prstGeom>
        </p:spPr>
        <p:txBody>
          <a:bodyPr wrap="none">
            <a:spAutoFit/>
          </a:bodyPr>
          <a:lstStyle/>
          <a:p>
            <a:pPr algn="ctr"/>
            <a:r>
              <a:rPr lang="zh-CN" altLang="en-US" sz="6600" dirty="0">
                <a:solidFill>
                  <a:schemeClr val="bg1"/>
                </a:solidFill>
                <a:latin typeface="黑体" panose="02010609060101010101" pitchFamily="49" charset="-122"/>
                <a:ea typeface="黑体" panose="02010609060101010101" pitchFamily="49" charset="-122"/>
              </a:rPr>
              <a:t>目 录</a:t>
            </a:r>
          </a:p>
        </p:txBody>
      </p:sp>
      <p:sp>
        <p:nvSpPr>
          <p:cNvPr id="36" name="矩形 35"/>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p>
        </p:txBody>
      </p:sp>
      <p:sp>
        <p:nvSpPr>
          <p:cNvPr id="5" name="圆角矩形 4"/>
          <p:cNvSpPr/>
          <p:nvPr/>
        </p:nvSpPr>
        <p:spPr>
          <a:xfrm>
            <a:off x="5951401" y="1069991"/>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1</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6" name="矩形 5"/>
          <p:cNvSpPr/>
          <p:nvPr/>
        </p:nvSpPr>
        <p:spPr>
          <a:xfrm>
            <a:off x="6759438" y="1130355"/>
            <a:ext cx="2017662" cy="400110"/>
          </a:xfrm>
          <a:prstGeom prst="rect">
            <a:avLst/>
          </a:prstGeom>
        </p:spPr>
        <p:txBody>
          <a:bodyPr wrap="square">
            <a:spAutoFit/>
          </a:bodyPr>
          <a:lstStyle/>
          <a:p>
            <a:pP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药物基本信息</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5" name="组合 14"/>
          <p:cNvGrpSpPr/>
          <p:nvPr/>
        </p:nvGrpSpPr>
        <p:grpSpPr>
          <a:xfrm>
            <a:off x="4827855" y="1041415"/>
            <a:ext cx="497964" cy="497964"/>
            <a:chOff x="6535243" y="2524701"/>
            <a:chExt cx="717051" cy="717051"/>
          </a:xfrm>
        </p:grpSpPr>
        <p:sp>
          <p:nvSpPr>
            <p:cNvPr id="16" name="泪滴形 15"/>
            <p:cNvSpPr/>
            <p:nvPr/>
          </p:nvSpPr>
          <p:spPr>
            <a:xfrm rot="8247616">
              <a:off x="6535243" y="2524701"/>
              <a:ext cx="717051" cy="717051"/>
            </a:xfrm>
            <a:prstGeom prst="teardrop">
              <a:avLst/>
            </a:prstGeom>
            <a:solidFill>
              <a:srgbClr val="0062AC"/>
            </a:solidFill>
            <a:ln>
              <a:solidFill>
                <a:srgbClr val="0062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7" name="椭圆 16"/>
            <p:cNvSpPr/>
            <p:nvPr/>
          </p:nvSpPr>
          <p:spPr>
            <a:xfrm>
              <a:off x="6604000" y="2588424"/>
              <a:ext cx="574014" cy="574014"/>
            </a:xfrm>
            <a:prstGeom prst="ellipse">
              <a:avLst/>
            </a:prstGeom>
            <a:solidFill>
              <a:schemeClr val="bg1"/>
            </a:solidFill>
            <a:ln>
              <a:solidFill>
                <a:srgbClr val="0062AC"/>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grpSp>
        <p:nvGrpSpPr>
          <p:cNvPr id="22" name="组合 21">
            <a:extLst>
              <a:ext uri="{FF2B5EF4-FFF2-40B4-BE49-F238E27FC236}">
                <a16:creationId xmlns:a16="http://schemas.microsoft.com/office/drawing/2014/main" id="{D72F9018-9B50-4E12-4056-05A667D371EC}"/>
              </a:ext>
            </a:extLst>
          </p:cNvPr>
          <p:cNvGrpSpPr/>
          <p:nvPr/>
        </p:nvGrpSpPr>
        <p:grpSpPr>
          <a:xfrm>
            <a:off x="5982958" y="4192267"/>
            <a:ext cx="1738077" cy="504825"/>
            <a:chOff x="9135745" y="1060782"/>
            <a:chExt cx="1738077" cy="504825"/>
          </a:xfrm>
        </p:grpSpPr>
        <p:sp>
          <p:nvSpPr>
            <p:cNvPr id="11" name="圆角矩形 10"/>
            <p:cNvSpPr/>
            <p:nvPr/>
          </p:nvSpPr>
          <p:spPr>
            <a:xfrm>
              <a:off x="9135745" y="1060782"/>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4</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2" name="矩形 11"/>
            <p:cNvSpPr/>
            <p:nvPr/>
          </p:nvSpPr>
          <p:spPr>
            <a:xfrm>
              <a:off x="9919714" y="1138373"/>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创新性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2" name="组合 1">
            <a:extLst>
              <a:ext uri="{FF2B5EF4-FFF2-40B4-BE49-F238E27FC236}">
                <a16:creationId xmlns:a16="http://schemas.microsoft.com/office/drawing/2014/main" id="{7FF11F7A-5873-26AA-443C-DB013ED45726}"/>
              </a:ext>
            </a:extLst>
          </p:cNvPr>
          <p:cNvGrpSpPr/>
          <p:nvPr/>
        </p:nvGrpSpPr>
        <p:grpSpPr>
          <a:xfrm>
            <a:off x="5986375" y="2118392"/>
            <a:ext cx="1738079" cy="504825"/>
            <a:chOff x="5667012" y="3233615"/>
            <a:chExt cx="1738079" cy="504825"/>
          </a:xfrm>
        </p:grpSpPr>
        <p:sp>
          <p:nvSpPr>
            <p:cNvPr id="7" name="圆角矩形 6"/>
            <p:cNvSpPr/>
            <p:nvPr/>
          </p:nvSpPr>
          <p:spPr>
            <a:xfrm>
              <a:off x="5667012" y="3233615"/>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2</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8" name="矩形 7"/>
            <p:cNvSpPr/>
            <p:nvPr/>
          </p:nvSpPr>
          <p:spPr>
            <a:xfrm>
              <a:off x="6450983" y="3292908"/>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安全性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21" name="组合 20">
            <a:extLst>
              <a:ext uri="{FF2B5EF4-FFF2-40B4-BE49-F238E27FC236}">
                <a16:creationId xmlns:a16="http://schemas.microsoft.com/office/drawing/2014/main" id="{A460F0D5-DC06-E9B0-9292-E436F8DD4E03}"/>
              </a:ext>
            </a:extLst>
          </p:cNvPr>
          <p:cNvGrpSpPr/>
          <p:nvPr/>
        </p:nvGrpSpPr>
        <p:grpSpPr>
          <a:xfrm>
            <a:off x="5988816" y="5240668"/>
            <a:ext cx="1779453" cy="504825"/>
            <a:chOff x="8851356" y="3264162"/>
            <a:chExt cx="1779453" cy="504825"/>
          </a:xfrm>
        </p:grpSpPr>
        <p:sp>
          <p:nvSpPr>
            <p:cNvPr id="13" name="圆角矩形 12"/>
            <p:cNvSpPr/>
            <p:nvPr/>
          </p:nvSpPr>
          <p:spPr>
            <a:xfrm>
              <a:off x="8851356" y="3264162"/>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5</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4" name="矩形 13"/>
            <p:cNvSpPr/>
            <p:nvPr/>
          </p:nvSpPr>
          <p:spPr>
            <a:xfrm>
              <a:off x="9676701" y="3331908"/>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公平性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3" name="组合 2"/>
          <p:cNvGrpSpPr/>
          <p:nvPr/>
        </p:nvGrpSpPr>
        <p:grpSpPr>
          <a:xfrm>
            <a:off x="5986375" y="3166793"/>
            <a:ext cx="1720433" cy="504825"/>
            <a:chOff x="5612036" y="3771704"/>
            <a:chExt cx="1720433" cy="504825"/>
          </a:xfrm>
        </p:grpSpPr>
        <p:sp>
          <p:nvSpPr>
            <p:cNvPr id="9" name="圆角矩形 8"/>
            <p:cNvSpPr/>
            <p:nvPr/>
          </p:nvSpPr>
          <p:spPr>
            <a:xfrm>
              <a:off x="5612036" y="3771704"/>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3</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0" name="矩形 9"/>
            <p:cNvSpPr/>
            <p:nvPr/>
          </p:nvSpPr>
          <p:spPr>
            <a:xfrm>
              <a:off x="6378361" y="3839450"/>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有效性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a:spLocks noChangeArrowheads="1"/>
          </p:cNvSpPr>
          <p:nvPr/>
        </p:nvSpPr>
        <p:spPr bwMode="auto">
          <a:xfrm>
            <a:off x="2824765" y="1398869"/>
            <a:ext cx="8460430" cy="4223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通用名称：</a:t>
            </a:r>
            <a:r>
              <a:rPr lang="zh-CN" altLang="en-US" dirty="0">
                <a:solidFill>
                  <a:srgbClr val="2E75B6"/>
                </a:solidFill>
                <a:latin typeface="微软雅黑" panose="020B0503020204020204" pitchFamily="34" charset="-122"/>
                <a:ea typeface="微软雅黑" panose="020B0503020204020204" pitchFamily="34" charset="-122"/>
              </a:rPr>
              <a:t>阿加曲班注射液</a:t>
            </a:r>
            <a:endParaRPr lang="zh-CN" altLang="en-US"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注册规格：</a:t>
            </a:r>
            <a:r>
              <a:rPr lang="zh-CN" altLang="en-US" dirty="0">
                <a:solidFill>
                  <a:srgbClr val="2E75B6"/>
                </a:solidFill>
                <a:latin typeface="微软雅黑" panose="020B0503020204020204" pitchFamily="34" charset="-122"/>
                <a:ea typeface="微软雅黑" panose="020B0503020204020204" pitchFamily="34" charset="-122"/>
                <a:sym typeface="+mn-ea"/>
              </a:rPr>
              <a:t>2</a:t>
            </a:r>
            <a:r>
              <a:rPr lang="en-US" altLang="zh-CN" dirty="0">
                <a:solidFill>
                  <a:srgbClr val="2E75B6"/>
                </a:solidFill>
                <a:latin typeface="微软雅黑" panose="020B0503020204020204" pitchFamily="34" charset="-122"/>
                <a:ea typeface="微软雅黑" panose="020B0503020204020204" pitchFamily="34" charset="-122"/>
                <a:sym typeface="+mn-ea"/>
              </a:rPr>
              <a:t>0</a:t>
            </a:r>
            <a:r>
              <a:rPr lang="zh-CN" altLang="en-US" dirty="0">
                <a:solidFill>
                  <a:srgbClr val="2E75B6"/>
                </a:solidFill>
                <a:latin typeface="微软雅黑" panose="020B0503020204020204" pitchFamily="34" charset="-122"/>
                <a:ea typeface="微软雅黑" panose="020B0503020204020204" pitchFamily="34" charset="-122"/>
                <a:sym typeface="+mn-ea"/>
              </a:rPr>
              <a:t>ml:10mg</a:t>
            </a:r>
            <a:endParaRPr lang="en-US" altLang="zh-CN"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中国大陆首上市时间：</a:t>
            </a:r>
            <a:r>
              <a:rPr lang="en-US" altLang="zh-CN" dirty="0">
                <a:solidFill>
                  <a:srgbClr val="2E75B6"/>
                </a:solidFill>
                <a:latin typeface="微软雅黑" panose="020B0503020204020204" pitchFamily="34" charset="-122"/>
                <a:ea typeface="微软雅黑" panose="020B0503020204020204" pitchFamily="34" charset="-122"/>
                <a:sym typeface="+mn-ea"/>
              </a:rPr>
              <a:t>2002</a:t>
            </a:r>
            <a:r>
              <a:rPr lang="zh-CN" altLang="en-US" dirty="0">
                <a:solidFill>
                  <a:srgbClr val="2E75B6"/>
                </a:solidFill>
                <a:latin typeface="微软雅黑" panose="020B0503020204020204" pitchFamily="34" charset="-122"/>
                <a:ea typeface="微软雅黑" panose="020B0503020204020204" pitchFamily="34" charset="-122"/>
                <a:sym typeface="+mn-ea"/>
              </a:rPr>
              <a:t>年</a:t>
            </a:r>
            <a:endParaRPr lang="en-US" altLang="zh-CN"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目前大陆地区同通用名药品的上市情况：</a:t>
            </a:r>
            <a:r>
              <a:rPr lang="zh-CN" altLang="en-US" dirty="0">
                <a:solidFill>
                  <a:srgbClr val="2E75B6"/>
                </a:solidFill>
                <a:latin typeface="微软雅黑" panose="020B0503020204020204" pitchFamily="34" charset="-122"/>
                <a:ea typeface="微软雅黑" panose="020B0503020204020204" pitchFamily="34" charset="-122"/>
                <a:sym typeface="+mn-ea"/>
              </a:rPr>
              <a:t>进口</a:t>
            </a:r>
            <a:r>
              <a:rPr lang="en-US" altLang="zh-CN" dirty="0">
                <a:solidFill>
                  <a:srgbClr val="2E75B6"/>
                </a:solidFill>
                <a:latin typeface="微软雅黑" panose="020B0503020204020204" pitchFamily="34" charset="-122"/>
                <a:ea typeface="微软雅黑" panose="020B0503020204020204" pitchFamily="34" charset="-122"/>
                <a:sym typeface="+mn-ea"/>
              </a:rPr>
              <a:t>1</a:t>
            </a:r>
            <a:r>
              <a:rPr lang="zh-CN" altLang="en-US" dirty="0">
                <a:solidFill>
                  <a:srgbClr val="2E75B6"/>
                </a:solidFill>
                <a:latin typeface="微软雅黑" panose="020B0503020204020204" pitchFamily="34" charset="-122"/>
                <a:ea typeface="微软雅黑" panose="020B0503020204020204" pitchFamily="34" charset="-122"/>
                <a:sym typeface="+mn-ea"/>
              </a:rPr>
              <a:t>家、国产</a:t>
            </a:r>
            <a:r>
              <a:rPr lang="en-US" altLang="zh-CN" dirty="0">
                <a:solidFill>
                  <a:srgbClr val="2E75B6"/>
                </a:solidFill>
                <a:latin typeface="微软雅黑" panose="020B0503020204020204" pitchFamily="34" charset="-122"/>
                <a:ea typeface="微软雅黑" panose="020B0503020204020204" pitchFamily="34" charset="-122"/>
                <a:sym typeface="+mn-ea"/>
              </a:rPr>
              <a:t>9</a:t>
            </a:r>
            <a:r>
              <a:rPr lang="zh-CN" altLang="en-US" dirty="0">
                <a:solidFill>
                  <a:srgbClr val="2E75B6"/>
                </a:solidFill>
                <a:latin typeface="微软雅黑" panose="020B0503020204020204" pitchFamily="34" charset="-122"/>
                <a:ea typeface="微软雅黑" panose="020B0503020204020204" pitchFamily="34" charset="-122"/>
                <a:sym typeface="+mn-ea"/>
              </a:rPr>
              <a:t>家（过评</a:t>
            </a:r>
            <a:r>
              <a:rPr lang="en-US" altLang="zh-CN" dirty="0">
                <a:solidFill>
                  <a:srgbClr val="2E75B6"/>
                </a:solidFill>
                <a:latin typeface="微软雅黑" panose="020B0503020204020204" pitchFamily="34" charset="-122"/>
                <a:ea typeface="微软雅黑" panose="020B0503020204020204" pitchFamily="34" charset="-122"/>
                <a:sym typeface="+mn-ea"/>
              </a:rPr>
              <a:t>4</a:t>
            </a:r>
            <a:r>
              <a:rPr lang="zh-CN" altLang="en-US" dirty="0">
                <a:solidFill>
                  <a:srgbClr val="2E75B6"/>
                </a:solidFill>
                <a:latin typeface="微软雅黑" panose="020B0503020204020204" pitchFamily="34" charset="-122"/>
                <a:ea typeface="微软雅黑" panose="020B0503020204020204" pitchFamily="34" charset="-122"/>
                <a:sym typeface="+mn-ea"/>
              </a:rPr>
              <a:t>家）</a:t>
            </a: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全球首个上市国家及上市时间：</a:t>
            </a:r>
            <a:r>
              <a:rPr lang="en-US" altLang="zh-CN" dirty="0">
                <a:solidFill>
                  <a:srgbClr val="2E75B6"/>
                </a:solidFill>
                <a:latin typeface="微软雅黑" panose="020B0503020204020204" pitchFamily="34" charset="-122"/>
                <a:ea typeface="微软雅黑" panose="020B0503020204020204" pitchFamily="34" charset="-122"/>
                <a:sym typeface="+mn-ea"/>
              </a:rPr>
              <a:t>1990</a:t>
            </a:r>
            <a:r>
              <a:rPr lang="zh-CN" altLang="en-US" dirty="0">
                <a:solidFill>
                  <a:srgbClr val="2E75B6"/>
                </a:solidFill>
                <a:latin typeface="微软雅黑" panose="020B0503020204020204" pitchFamily="34" charset="-122"/>
                <a:ea typeface="微软雅黑" panose="020B0503020204020204" pitchFamily="34" charset="-122"/>
                <a:sym typeface="+mn-ea"/>
              </a:rPr>
              <a:t>年，日本</a:t>
            </a:r>
            <a:br>
              <a:rPr lang="zh-CN" altLang="en-US" dirty="0">
                <a:solidFill>
                  <a:srgbClr val="2E75B6"/>
                </a:solidFill>
                <a:latin typeface="微软雅黑" panose="020B0503020204020204" pitchFamily="34" charset="-122"/>
                <a:ea typeface="微软雅黑" panose="020B0503020204020204" pitchFamily="34" charset="-122"/>
                <a:sym typeface="+mn-ea"/>
              </a:rPr>
            </a:b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是否为</a:t>
            </a:r>
            <a:r>
              <a:rPr lang="en-US" altLang="zh-CN"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OTC</a:t>
            </a: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药品：</a:t>
            </a:r>
            <a:r>
              <a:rPr lang="zh-CN" altLang="en-US" dirty="0">
                <a:solidFill>
                  <a:srgbClr val="2E75B6"/>
                </a:solidFill>
                <a:latin typeface="微软雅黑" panose="020B0503020204020204" pitchFamily="34" charset="-122"/>
                <a:ea typeface="微软雅黑" panose="020B0503020204020204" pitchFamily="34" charset="-122"/>
                <a:sym typeface="+mn-ea"/>
              </a:rPr>
              <a:t>否</a:t>
            </a: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参照药品建议：</a:t>
            </a:r>
            <a:r>
              <a:rPr lang="zh-CN" altLang="en-US" dirty="0">
                <a:solidFill>
                  <a:srgbClr val="2E75B6"/>
                </a:solidFill>
                <a:highlight>
                  <a:srgbClr val="FFFF00"/>
                </a:highlight>
                <a:latin typeface="微软雅黑" panose="020B0503020204020204" pitchFamily="34" charset="-122"/>
                <a:ea typeface="微软雅黑" panose="020B0503020204020204" pitchFamily="34" charset="-122"/>
                <a:sym typeface="+mn-ea"/>
              </a:rPr>
              <a:t>支付范围调整意向：医保支付范围与说明书适应症一致。</a:t>
            </a:r>
          </a:p>
          <a:p>
            <a:pPr>
              <a:lnSpc>
                <a:spcPct val="130000"/>
              </a:lnSpc>
            </a:pPr>
            <a:endParaRPr lang="en-US" altLang="zh-CN" sz="1400" dirty="0">
              <a:solidFill>
                <a:sysClr val="windowText" lastClr="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888434" y="2517194"/>
            <a:ext cx="1556836" cy="400110"/>
          </a:xfrm>
          <a:prstGeom prst="rect">
            <a:avLst/>
          </a:prstGeom>
          <a:noFill/>
        </p:spPr>
        <p:txBody>
          <a:bodyPr wrap="none" rtlCol="0">
            <a:spAutoFit/>
          </a:bodyPr>
          <a:lstStyle/>
          <a:p>
            <a:pPr marL="342900" indent="-342900">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适应症：</a:t>
            </a:r>
          </a:p>
        </p:txBody>
      </p:sp>
      <p:sp>
        <p:nvSpPr>
          <p:cNvPr id="5" name="文本框 4"/>
          <p:cNvSpPr txBox="1"/>
          <p:nvPr/>
        </p:nvSpPr>
        <p:spPr>
          <a:xfrm>
            <a:off x="2061259" y="2935723"/>
            <a:ext cx="9970486" cy="1160959"/>
          </a:xfrm>
          <a:prstGeom prst="rect">
            <a:avLst/>
          </a:prstGeom>
          <a:noFill/>
        </p:spPr>
        <p:txBody>
          <a:bodyPr wrap="square">
            <a:spAutoFit/>
          </a:bodyPr>
          <a:lstStyle/>
          <a:p>
            <a:pPr>
              <a:lnSpc>
                <a:spcPct val="150000"/>
              </a:lnSpc>
            </a:pPr>
            <a:r>
              <a:rPr lang="en-US" altLang="zh-CN" sz="1600" b="0" i="0" dirty="0">
                <a:solidFill>
                  <a:srgbClr val="333333"/>
                </a:solidFill>
                <a:effectLst/>
                <a:latin typeface="微软雅黑" panose="020B0503020204020204" pitchFamily="34" charset="-122"/>
                <a:ea typeface="微软雅黑" panose="020B0503020204020204" pitchFamily="34" charset="-122"/>
              </a:rPr>
              <a:t>1. </a:t>
            </a:r>
            <a:r>
              <a:rPr lang="zh-CN" altLang="en-US" sz="1600" b="0" i="0" dirty="0">
                <a:solidFill>
                  <a:srgbClr val="333333"/>
                </a:solidFill>
                <a:effectLst/>
                <a:latin typeface="微软雅黑" panose="020B0503020204020204" pitchFamily="34" charset="-122"/>
                <a:ea typeface="微软雅黑" panose="020B0503020204020204" pitchFamily="34" charset="-122"/>
              </a:rPr>
              <a:t>用于发病</a:t>
            </a:r>
            <a:r>
              <a:rPr lang="en-US" altLang="zh-CN" sz="1600" b="0" i="0" dirty="0">
                <a:solidFill>
                  <a:srgbClr val="333333"/>
                </a:solidFill>
                <a:effectLst/>
                <a:latin typeface="微软雅黑" panose="020B0503020204020204" pitchFamily="34" charset="-122"/>
                <a:ea typeface="微软雅黑" panose="020B0503020204020204" pitchFamily="34" charset="-122"/>
              </a:rPr>
              <a:t>48h</a:t>
            </a:r>
            <a:r>
              <a:rPr lang="zh-CN" altLang="en-US" sz="1600" b="0" i="0" dirty="0">
                <a:solidFill>
                  <a:srgbClr val="333333"/>
                </a:solidFill>
                <a:effectLst/>
                <a:latin typeface="微软雅黑" panose="020B0503020204020204" pitchFamily="34" charset="-122"/>
                <a:ea typeface="微软雅黑" panose="020B0503020204020204" pitchFamily="34" charset="-122"/>
              </a:rPr>
              <a:t>内的缺血性脑梗死急性期病人的神经症状（运动麻痹），日常活动（步行、起立、坐位保持、饮食）的改善；</a:t>
            </a:r>
            <a:endParaRPr lang="en-US" altLang="zh-CN" sz="1600" b="0" i="0" dirty="0">
              <a:solidFill>
                <a:srgbClr val="333333"/>
              </a:solidFill>
              <a:effectLst/>
              <a:latin typeface="微软雅黑" panose="020B0503020204020204" pitchFamily="34" charset="-122"/>
              <a:ea typeface="微软雅黑" panose="020B0503020204020204" pitchFamily="34" charset="-122"/>
            </a:endParaRPr>
          </a:p>
          <a:p>
            <a:pPr>
              <a:lnSpc>
                <a:spcPct val="150000"/>
              </a:lnSpc>
            </a:pPr>
            <a:r>
              <a:rPr lang="en-US" altLang="zh-CN" sz="1600" b="0" i="0" dirty="0">
                <a:solidFill>
                  <a:srgbClr val="333333"/>
                </a:solidFill>
                <a:effectLst/>
                <a:latin typeface="微软雅黑" panose="020B0503020204020204" pitchFamily="34" charset="-122"/>
                <a:ea typeface="微软雅黑" panose="020B0503020204020204" pitchFamily="34" charset="-122"/>
              </a:rPr>
              <a:t>2. </a:t>
            </a:r>
            <a:r>
              <a:rPr lang="zh-CN" altLang="en-US" sz="1600" b="0" i="0" dirty="0">
                <a:solidFill>
                  <a:srgbClr val="333333"/>
                </a:solidFill>
                <a:effectLst/>
                <a:latin typeface="微软雅黑" panose="020B0503020204020204" pitchFamily="34" charset="-122"/>
                <a:ea typeface="微软雅黑" panose="020B0503020204020204" pitchFamily="34" charset="-122"/>
              </a:rPr>
              <a:t>用于对慢性动脉闭塞症（血栓闭塞性脉管炎、闭塞性动脉硬化症）患者的四肢溃疡、静息痛及冷感等的改善。</a:t>
            </a:r>
            <a:endParaRPr lang="zh-CN" altLang="en-US" sz="1600" dirty="0"/>
          </a:p>
        </p:txBody>
      </p:sp>
      <p:sp>
        <p:nvSpPr>
          <p:cNvPr id="6" name="文本框 5"/>
          <p:cNvSpPr txBox="1"/>
          <p:nvPr/>
        </p:nvSpPr>
        <p:spPr>
          <a:xfrm>
            <a:off x="1888434" y="4231904"/>
            <a:ext cx="2326278" cy="400110"/>
          </a:xfrm>
          <a:prstGeom prst="rect">
            <a:avLst/>
          </a:prstGeom>
          <a:noFill/>
        </p:spPr>
        <p:txBody>
          <a:bodyPr wrap="none" rtlCol="0">
            <a:spAutoFit/>
          </a:bodyPr>
          <a:lstStyle/>
          <a:p>
            <a:pPr marL="342900" indent="-342900">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疾病基本情况：</a:t>
            </a:r>
          </a:p>
        </p:txBody>
      </p:sp>
      <p:sp>
        <p:nvSpPr>
          <p:cNvPr id="7" name="文本框 6"/>
          <p:cNvSpPr txBox="1"/>
          <p:nvPr/>
        </p:nvSpPr>
        <p:spPr>
          <a:xfrm>
            <a:off x="2061259" y="4629287"/>
            <a:ext cx="9797661" cy="1895519"/>
          </a:xfrm>
          <a:prstGeom prst="rect">
            <a:avLst/>
          </a:prstGeom>
          <a:noFill/>
        </p:spPr>
        <p:txBody>
          <a:bodyPr wrap="square">
            <a:spAutoFit/>
          </a:bodyPr>
          <a:lstStyle/>
          <a:p>
            <a:pPr>
              <a:lnSpc>
                <a:spcPct val="150000"/>
              </a:lnSpc>
            </a:pP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慢性动脉闭塞症按发病原因可分为动脉粥样硬化性和非动脉粥样硬化性闭塞症（如血栓闭塞性脉管炎），按临床症状表现部位可分为颈动脉闭塞、冠状动脉闭塞、下肢动脉硬化闭塞、周围动脉闭塞等。</a:t>
            </a:r>
            <a:endParaRPr lang="en-US" altLang="zh-CN"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rPr>
              <a:t>下肢动脉硬化闭塞症：由于动脉硬化造成的下肢供血动脉内膜增厚、管腔狭窄或闭塞，病变肢体血液供应不足，引起下肢间歇性跛行、皮温降低、疼痛、乃至发生溃疡或坏死等临床表现的慢性进展性疾病，为全身性动脉硬化血管病变在下肢动脉的表现。发病率随年龄增长而上升，</a:t>
            </a:r>
            <a:r>
              <a:rPr lang="en-US" altLang="zh-CN" sz="1600" dirty="0">
                <a:solidFill>
                  <a:srgbClr val="333333"/>
                </a:solidFill>
                <a:latin typeface="微软雅黑" panose="020B0503020204020204" pitchFamily="34" charset="-122"/>
                <a:ea typeface="微软雅黑" panose="020B0503020204020204" pitchFamily="34" charset="-122"/>
              </a:rPr>
              <a:t>70</a:t>
            </a:r>
            <a:r>
              <a:rPr lang="zh-CN" altLang="en-US" sz="1600" dirty="0">
                <a:solidFill>
                  <a:srgbClr val="333333"/>
                </a:solidFill>
                <a:latin typeface="微软雅黑" panose="020B0503020204020204" pitchFamily="34" charset="-122"/>
                <a:ea typeface="微软雅黑" panose="020B0503020204020204" pitchFamily="34" charset="-122"/>
              </a:rPr>
              <a:t>岁以上人群的发病率在</a:t>
            </a:r>
            <a:r>
              <a:rPr lang="en-US" altLang="zh-CN" sz="1600" dirty="0">
                <a:solidFill>
                  <a:srgbClr val="333333"/>
                </a:solidFill>
                <a:latin typeface="微软雅黑" panose="020B0503020204020204" pitchFamily="34" charset="-122"/>
                <a:ea typeface="微软雅黑" panose="020B0503020204020204" pitchFamily="34" charset="-122"/>
              </a:rPr>
              <a:t>15</a:t>
            </a:r>
            <a:r>
              <a:rPr lang="zh-CN" altLang="en-US" sz="1600" dirty="0">
                <a:solidFill>
                  <a:srgbClr val="333333"/>
                </a:solidFill>
                <a:latin typeface="微软雅黑" panose="020B0503020204020204" pitchFamily="34" charset="-122"/>
                <a:ea typeface="微软雅黑" panose="020B0503020204020204" pitchFamily="34" charset="-122"/>
              </a:rPr>
              <a:t>％</a:t>
            </a:r>
            <a:r>
              <a:rPr lang="en-US" altLang="zh-CN" sz="1600" dirty="0">
                <a:solidFill>
                  <a:srgbClr val="333333"/>
                </a:solidFill>
                <a:latin typeface="微软雅黑" panose="020B0503020204020204" pitchFamily="34" charset="-122"/>
                <a:ea typeface="微软雅黑" panose="020B0503020204020204" pitchFamily="34" charset="-122"/>
              </a:rPr>
              <a:t>-20</a:t>
            </a:r>
            <a:r>
              <a:rPr lang="zh-CN" altLang="en-US" sz="1600" dirty="0">
                <a:solidFill>
                  <a:srgbClr val="333333"/>
                </a:solidFill>
                <a:latin typeface="微软雅黑" panose="020B0503020204020204" pitchFamily="34" charset="-122"/>
                <a:ea typeface="微软雅黑" panose="020B0503020204020204" pitchFamily="34" charset="-122"/>
              </a:rPr>
              <a:t>％。</a:t>
            </a:r>
          </a:p>
        </p:txBody>
      </p:sp>
      <p:sp>
        <p:nvSpPr>
          <p:cNvPr id="8" name="文本框 7">
            <a:extLst>
              <a:ext uri="{FF2B5EF4-FFF2-40B4-BE49-F238E27FC236}">
                <a16:creationId xmlns:a16="http://schemas.microsoft.com/office/drawing/2014/main" id="{0B40F987-659C-23FC-3FC9-C0C25EA500C3}"/>
              </a:ext>
            </a:extLst>
          </p:cNvPr>
          <p:cNvSpPr txBox="1"/>
          <p:nvPr/>
        </p:nvSpPr>
        <p:spPr>
          <a:xfrm>
            <a:off x="2061259" y="1608181"/>
            <a:ext cx="9797661" cy="787523"/>
          </a:xfrm>
          <a:prstGeom prst="rect">
            <a:avLst/>
          </a:prstGeom>
          <a:noFill/>
        </p:spPr>
        <p:txBody>
          <a:bodyPr wrap="square">
            <a:spAutoFit/>
          </a:bodyPr>
          <a:lstStyle>
            <a:defPPr>
              <a:defRPr lang="zh-CN"/>
            </a:defPPr>
            <a:lvl1pPr>
              <a:lnSpc>
                <a:spcPct val="150000"/>
              </a:lnSpc>
              <a:defRPr sz="1600" b="0" i="0">
                <a:solidFill>
                  <a:srgbClr val="333333"/>
                </a:solidFill>
                <a:effectLst/>
                <a:latin typeface="微软雅黑" panose="020B0503020204020204" pitchFamily="34" charset="-122"/>
                <a:ea typeface="微软雅黑" panose="020B0503020204020204" pitchFamily="34" charset="-122"/>
              </a:defRPr>
            </a:lvl1pPr>
          </a:lstStyle>
          <a:p>
            <a:r>
              <a:rPr lang="en-US" altLang="zh-CN" dirty="0"/>
              <a:t>1.</a:t>
            </a:r>
            <a:r>
              <a:rPr lang="zh-CN" altLang="en-US" dirty="0"/>
              <a:t> 发病</a:t>
            </a:r>
            <a:r>
              <a:rPr lang="en-US" altLang="zh-CN" dirty="0"/>
              <a:t>48h</a:t>
            </a:r>
            <a:r>
              <a:rPr lang="zh-CN" altLang="en-US" dirty="0"/>
              <a:t>内的缺血性脑梗死急性期病人：开始</a:t>
            </a:r>
            <a:r>
              <a:rPr lang="en-US" altLang="zh-CN" dirty="0"/>
              <a:t>2</a:t>
            </a:r>
            <a:r>
              <a:rPr lang="zh-CN" altLang="en-US" dirty="0"/>
              <a:t>日</a:t>
            </a:r>
            <a:r>
              <a:rPr lang="en-US" altLang="zh-CN" dirty="0"/>
              <a:t>6</a:t>
            </a:r>
            <a:r>
              <a:rPr lang="zh-CN" altLang="en-US" dirty="0"/>
              <a:t>支</a:t>
            </a:r>
            <a:r>
              <a:rPr lang="en-US" altLang="zh-CN" dirty="0"/>
              <a:t>/</a:t>
            </a:r>
            <a:r>
              <a:rPr lang="zh-CN" altLang="en-US" dirty="0"/>
              <a:t>天，</a:t>
            </a:r>
            <a:r>
              <a:rPr lang="en-US" altLang="zh-CN" dirty="0"/>
              <a:t>24h</a:t>
            </a:r>
            <a:r>
              <a:rPr lang="zh-CN" altLang="en-US" dirty="0"/>
              <a:t>持续滴注；其后</a:t>
            </a:r>
            <a:r>
              <a:rPr lang="en-US" altLang="zh-CN" dirty="0"/>
              <a:t>5</a:t>
            </a:r>
            <a:r>
              <a:rPr lang="zh-CN" altLang="en-US" dirty="0"/>
              <a:t>日</a:t>
            </a:r>
            <a:r>
              <a:rPr lang="en-US" altLang="zh-CN" dirty="0"/>
              <a:t>2</a:t>
            </a:r>
            <a:r>
              <a:rPr lang="zh-CN" altLang="en-US" dirty="0"/>
              <a:t>支</a:t>
            </a:r>
            <a:r>
              <a:rPr lang="en-US" altLang="zh-CN" dirty="0"/>
              <a:t>/</a:t>
            </a:r>
            <a:r>
              <a:rPr lang="zh-CN" altLang="en-US" dirty="0"/>
              <a:t>天，早晚各一次；</a:t>
            </a:r>
            <a:endParaRPr lang="en-US" altLang="zh-CN" dirty="0"/>
          </a:p>
          <a:p>
            <a:r>
              <a:rPr lang="en-US" altLang="zh-CN" dirty="0"/>
              <a:t>2. </a:t>
            </a:r>
            <a:r>
              <a:rPr lang="zh-CN" altLang="en-US" dirty="0"/>
              <a:t>慢性动脉闭塞成人用量：</a:t>
            </a:r>
            <a:r>
              <a:rPr lang="en-US" altLang="zh-CN" dirty="0"/>
              <a:t>1</a:t>
            </a:r>
            <a:r>
              <a:rPr lang="zh-CN" altLang="en-US" dirty="0"/>
              <a:t>支</a:t>
            </a:r>
            <a:r>
              <a:rPr lang="en-US" altLang="zh-CN" dirty="0"/>
              <a:t>/</a:t>
            </a:r>
            <a:r>
              <a:rPr lang="zh-CN" altLang="en-US" dirty="0"/>
              <a:t>次，</a:t>
            </a:r>
            <a:r>
              <a:rPr lang="en-US" altLang="zh-CN" dirty="0"/>
              <a:t>1</a:t>
            </a:r>
            <a:r>
              <a:rPr lang="zh-CN" altLang="en-US" dirty="0"/>
              <a:t>日</a:t>
            </a:r>
            <a:r>
              <a:rPr lang="en-US" altLang="zh-CN" dirty="0"/>
              <a:t>2</a:t>
            </a:r>
            <a:r>
              <a:rPr lang="zh-CN" altLang="en-US" dirty="0"/>
              <a:t>次。</a:t>
            </a:r>
          </a:p>
        </p:txBody>
      </p:sp>
      <p:sp>
        <p:nvSpPr>
          <p:cNvPr id="10" name="文本框 9">
            <a:extLst>
              <a:ext uri="{FF2B5EF4-FFF2-40B4-BE49-F238E27FC236}">
                <a16:creationId xmlns:a16="http://schemas.microsoft.com/office/drawing/2014/main" id="{572C0A9A-8068-6757-82EA-07A644D44429}"/>
              </a:ext>
            </a:extLst>
          </p:cNvPr>
          <p:cNvSpPr txBox="1"/>
          <p:nvPr/>
        </p:nvSpPr>
        <p:spPr>
          <a:xfrm>
            <a:off x="1888434" y="1193738"/>
            <a:ext cx="1813317" cy="400110"/>
          </a:xfrm>
          <a:prstGeom prst="rect">
            <a:avLst/>
          </a:prstGeom>
          <a:noFill/>
        </p:spPr>
        <p:txBody>
          <a:bodyPr wrap="none" rtlCol="0">
            <a:spAutoFit/>
          </a:bodyPr>
          <a:lstStyle>
            <a:defPPr>
              <a:defRPr lang="zh-CN"/>
            </a:defPPr>
            <a:lvl1pPr marL="342900" indent="-342900">
              <a:buFont typeface="Wingdings" panose="05000000000000000000" pitchFamily="2" charset="2"/>
              <a:buChar char="Ø"/>
              <a:defRPr sz="200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dirty="0">
                <a:sym typeface="+mn-ea"/>
              </a:rPr>
              <a:t>用法用量：</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2.</a:t>
            </a:r>
            <a:r>
              <a:rPr lang="zh-CN" altLang="en-US" sz="2400" b="1" dirty="0">
                <a:solidFill>
                  <a:srgbClr val="2E75B6"/>
                </a:solidFill>
                <a:latin typeface="微软雅黑" panose="020B0503020204020204" pitchFamily="34" charset="-122"/>
                <a:ea typeface="微软雅黑" panose="020B0503020204020204" pitchFamily="34" charset="-122"/>
              </a:rPr>
              <a:t> 安全性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45635" y="1267555"/>
            <a:ext cx="8957972" cy="5998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fontAlgn="auto">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不良反应情况：</a:t>
            </a: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 出血性脑梗死（1.2% 缺血性脑梗死急性期的调查）</a:t>
            </a:r>
            <a:r>
              <a:rPr lang="zh-CN" altLang="en-US" sz="1600" dirty="0">
                <a:solidFill>
                  <a:srgbClr val="333333"/>
                </a:solidFill>
                <a:latin typeface="微软雅黑" panose="020B0503020204020204" pitchFamily="34" charset="-122"/>
                <a:ea typeface="微软雅黑" panose="020B0503020204020204" pitchFamily="34" charset="-122"/>
              </a:rPr>
              <a:t>；</a:t>
            </a: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 </a:t>
            </a:r>
            <a:r>
              <a:rPr lang="zh-CN" altLang="en-US" sz="1600" dirty="0">
                <a:solidFill>
                  <a:srgbClr val="333333"/>
                </a:solidFill>
                <a:latin typeface="微软雅黑" panose="020B0503020204020204" pitchFamily="34" charset="-122"/>
                <a:ea typeface="微软雅黑" panose="020B0503020204020204" pitchFamily="34" charset="-122"/>
              </a:rPr>
              <a:t>脑出血（0.1%），消化道出血（0.2%）；</a:t>
            </a: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 </a:t>
            </a:r>
            <a:r>
              <a:rPr lang="zh-CN" altLang="en-US" sz="1600" dirty="0">
                <a:solidFill>
                  <a:srgbClr val="333333"/>
                </a:solidFill>
                <a:latin typeface="微软雅黑" panose="020B0503020204020204" pitchFamily="34" charset="-122"/>
                <a:ea typeface="微软雅黑" panose="020B0503020204020204" pitchFamily="34" charset="-122"/>
              </a:rPr>
              <a:t>休克、过敏性休克（发生率不详）；</a:t>
            </a: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4. </a:t>
            </a:r>
            <a:r>
              <a:rPr lang="zh-CN" altLang="en-US" sz="1600" dirty="0">
                <a:solidFill>
                  <a:srgbClr val="333333"/>
                </a:solidFill>
                <a:latin typeface="微软雅黑" panose="020B0503020204020204" pitchFamily="34" charset="-122"/>
                <a:ea typeface="微软雅黑" panose="020B0503020204020204" pitchFamily="34" charset="-122"/>
              </a:rPr>
              <a:t>重症肝炎（发生率不详）、肝功能障碍（0.02%，对慢性动脉闭塞症的调查）、黄疸（0.03%，对缺血性脑梗死急性期的调查）；</a:t>
            </a:r>
          </a:p>
          <a:p>
            <a:pPr marL="800100" lvl="1" indent="-342900" fontAlgn="auto">
              <a:lnSpc>
                <a:spcPct val="150000"/>
              </a:lnSpc>
              <a:buFont typeface="+mj-lt"/>
              <a:buAutoNum type="arabicPeriod"/>
            </a:pPr>
            <a:endParaRPr lang="zh-CN" altLang="en-US" sz="800" dirty="0">
              <a:latin typeface="微软雅黑" panose="020B0503020204020204" pitchFamily="34" charset="-122"/>
              <a:ea typeface="微软雅黑" panose="020B0503020204020204" pitchFamily="34" charset="-122"/>
              <a:cs typeface="微软雅黑" panose="020B0503020204020204" pitchFamily="34" charset="-122"/>
            </a:endParaRPr>
          </a:p>
          <a:p>
            <a:pPr marL="342900" lvl="0" indent="-342900">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安全性方面优势和不足：</a:t>
            </a:r>
          </a:p>
          <a:p>
            <a:pPr lvl="1" algn="l" fontAlgn="auto">
              <a:lnSpc>
                <a:spcPct val="150000"/>
              </a:lnSpc>
              <a:buClrTx/>
              <a:buSzTx/>
            </a:pPr>
            <a:r>
              <a:rPr lang="en-US" altLang="zh-CN" sz="1600" dirty="0">
                <a:solidFill>
                  <a:srgbClr val="333333"/>
                </a:solidFill>
                <a:latin typeface="微软雅黑" panose="020B0503020204020204" pitchFamily="34" charset="-122"/>
                <a:ea typeface="微软雅黑" panose="020B0503020204020204" pitchFamily="34" charset="-122"/>
                <a:sym typeface="+mn-ea"/>
              </a:rPr>
              <a:t>1. 阿加曲班</a:t>
            </a:r>
            <a:r>
              <a:rPr lang="zh-CN" altLang="en-US" sz="1600" dirty="0">
                <a:solidFill>
                  <a:srgbClr val="333333"/>
                </a:solidFill>
                <a:latin typeface="微软雅黑" panose="020B0503020204020204" pitchFamily="34" charset="-122"/>
                <a:ea typeface="微软雅黑" panose="020B0503020204020204" pitchFamily="34" charset="-122"/>
                <a:sym typeface="+mn-ea"/>
              </a:rPr>
              <a:t>为直接凝血酶抑制剂，</a:t>
            </a:r>
            <a:r>
              <a:rPr lang="en-US" altLang="zh-CN" sz="1600" dirty="0" err="1">
                <a:solidFill>
                  <a:srgbClr val="333333"/>
                </a:solidFill>
                <a:latin typeface="微软雅黑" panose="020B0503020204020204" pitchFamily="34" charset="-122"/>
                <a:ea typeface="微软雅黑" panose="020B0503020204020204" pitchFamily="34" charset="-122"/>
                <a:sym typeface="+mn-ea"/>
              </a:rPr>
              <a:t>与肝素相比具有起效快、作用时间短、出血倾向小、无免疫源性等优点</a:t>
            </a:r>
            <a:r>
              <a:rPr lang="zh-CN" altLang="en-US" sz="1600" dirty="0">
                <a:solidFill>
                  <a:srgbClr val="333333"/>
                </a:solidFill>
                <a:latin typeface="微软雅黑" panose="020B0503020204020204" pitchFamily="34" charset="-122"/>
                <a:ea typeface="微软雅黑" panose="020B0503020204020204" pitchFamily="34" charset="-122"/>
                <a:sym typeface="+mn-ea"/>
              </a:rPr>
              <a:t>；</a:t>
            </a:r>
          </a:p>
          <a:p>
            <a:pPr lvl="1" algn="l" fontAlgn="auto">
              <a:lnSpc>
                <a:spcPct val="150000"/>
              </a:lnSpc>
              <a:buClrTx/>
              <a:buSzTx/>
            </a:pPr>
            <a:r>
              <a:rPr lang="en-US" altLang="zh-CN" sz="1600" dirty="0">
                <a:solidFill>
                  <a:srgbClr val="333333"/>
                </a:solidFill>
                <a:latin typeface="微软雅黑" panose="020B0503020204020204" pitchFamily="34" charset="-122"/>
                <a:ea typeface="微软雅黑" panose="020B0503020204020204" pitchFamily="34" charset="-122"/>
                <a:sym typeface="+mn-ea"/>
              </a:rPr>
              <a:t>2. </a:t>
            </a:r>
            <a:r>
              <a:rPr lang="zh-CN" altLang="en-US" sz="1600" dirty="0">
                <a:solidFill>
                  <a:srgbClr val="333333"/>
                </a:solidFill>
                <a:latin typeface="微软雅黑" panose="020B0503020204020204" pitchFamily="34" charset="-122"/>
                <a:ea typeface="微软雅黑" panose="020B0503020204020204" pitchFamily="34" charset="-122"/>
                <a:sym typeface="+mn-ea"/>
              </a:rPr>
              <a:t>作用时间</a:t>
            </a:r>
            <a:r>
              <a:rPr lang="en-US" altLang="zh-CN" sz="1600" dirty="0">
                <a:solidFill>
                  <a:srgbClr val="333333"/>
                </a:solidFill>
                <a:latin typeface="微软雅黑" panose="020B0503020204020204" pitchFamily="34" charset="-122"/>
                <a:ea typeface="微软雅黑" panose="020B0503020204020204" pitchFamily="34" charset="-122"/>
                <a:sym typeface="+mn-ea"/>
              </a:rPr>
              <a:t>短</a:t>
            </a:r>
            <a:r>
              <a:rPr lang="zh-CN" altLang="en-US" sz="1600" dirty="0">
                <a:solidFill>
                  <a:srgbClr val="333333"/>
                </a:solidFill>
                <a:latin typeface="微软雅黑" panose="020B0503020204020204" pitchFamily="34" charset="-122"/>
                <a:ea typeface="微软雅黑" panose="020B0503020204020204" pitchFamily="34" charset="-122"/>
                <a:sym typeface="+mn-ea"/>
              </a:rPr>
              <a:t>，出血倾向小，出血事件较易控制，为</a:t>
            </a:r>
            <a:r>
              <a:rPr lang="en-US" altLang="zh-CN" sz="1600" dirty="0">
                <a:solidFill>
                  <a:srgbClr val="333333"/>
                </a:solidFill>
                <a:latin typeface="微软雅黑" panose="020B0503020204020204" pitchFamily="34" charset="-122"/>
                <a:ea typeface="微软雅黑" panose="020B0503020204020204" pitchFamily="34" charset="-122"/>
                <a:sym typeface="+mn-ea"/>
              </a:rPr>
              <a:t>同时存在出血风险或围手术期预防的患者</a:t>
            </a:r>
            <a:r>
              <a:rPr lang="zh-CN" altLang="en-US" sz="1600" dirty="0">
                <a:solidFill>
                  <a:srgbClr val="333333"/>
                </a:solidFill>
                <a:latin typeface="微软雅黑" panose="020B0503020204020204" pitchFamily="34" charset="-122"/>
                <a:ea typeface="微软雅黑" panose="020B0503020204020204" pitchFamily="34" charset="-122"/>
                <a:sym typeface="+mn-ea"/>
              </a:rPr>
              <a:t>建议用药；</a:t>
            </a: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sym typeface="+mn-lt"/>
              </a:rPr>
              <a:t>3. </a:t>
            </a:r>
            <a:r>
              <a:rPr lang="zh-CN" altLang="en-US" sz="1600" dirty="0">
                <a:solidFill>
                  <a:srgbClr val="333333"/>
                </a:solidFill>
                <a:latin typeface="微软雅黑" panose="020B0503020204020204" pitchFamily="34" charset="-122"/>
                <a:ea typeface="微软雅黑" panose="020B0503020204020204" pitchFamily="34" charset="-122"/>
                <a:sym typeface="+mn-lt"/>
              </a:rPr>
              <a:t>无免疫源性，不会引起血小板降低，肝素诱导的血小板减少症患者推荐使用阿加曲班作为抗凝药物；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sym typeface="+mn-lt"/>
              </a:rPr>
              <a:t>4. 肾功能</a:t>
            </a:r>
            <a:r>
              <a:rPr lang="zh-CN" altLang="en-US" sz="1600" dirty="0">
                <a:solidFill>
                  <a:srgbClr val="333333"/>
                </a:solidFill>
                <a:latin typeface="微软雅黑" panose="020B0503020204020204" pitchFamily="34" charset="-122"/>
                <a:ea typeface="微软雅黑" panose="020B0503020204020204" pitchFamily="34" charset="-122"/>
                <a:sym typeface="+mn-lt"/>
              </a:rPr>
              <a:t>不全患者（</a:t>
            </a:r>
            <a:r>
              <a:rPr lang="en-US" altLang="zh-CN" sz="1600" dirty="0">
                <a:solidFill>
                  <a:srgbClr val="333333"/>
                </a:solidFill>
                <a:latin typeface="微软雅黑" panose="020B0503020204020204" pitchFamily="34" charset="-122"/>
                <a:ea typeface="微软雅黑" panose="020B0503020204020204" pitchFamily="34" charset="-122"/>
                <a:sym typeface="+mn-ea"/>
              </a:rPr>
              <a:t>Ccr ＜</a:t>
            </a:r>
            <a:r>
              <a:rPr lang="en-US" altLang="zh-CN" sz="1600" dirty="0" err="1">
                <a:solidFill>
                  <a:srgbClr val="333333"/>
                </a:solidFill>
                <a:latin typeface="微软雅黑" panose="020B0503020204020204" pitchFamily="34" charset="-122"/>
                <a:ea typeface="微软雅黑" panose="020B0503020204020204" pitchFamily="34" charset="-122"/>
                <a:sym typeface="+mn-ea"/>
              </a:rPr>
              <a:t>30ml·min</a:t>
            </a:r>
            <a:r>
              <a:rPr lang="en-US" altLang="zh-CN" sz="1600" baseline="30000" dirty="0" err="1">
                <a:solidFill>
                  <a:srgbClr val="333333"/>
                </a:solidFill>
                <a:latin typeface="微软雅黑" panose="020B0503020204020204" pitchFamily="34" charset="-122"/>
                <a:ea typeface="微软雅黑" panose="020B0503020204020204" pitchFamily="34" charset="-122"/>
                <a:sym typeface="+mn-ea"/>
              </a:rPr>
              <a:t>-1</a:t>
            </a:r>
            <a:r>
              <a:rPr lang="zh-CN" altLang="en-US" sz="1600" dirty="0">
                <a:solidFill>
                  <a:srgbClr val="333333"/>
                </a:solidFill>
                <a:latin typeface="微软雅黑" panose="020B0503020204020204" pitchFamily="34" charset="-122"/>
                <a:ea typeface="微软雅黑" panose="020B0503020204020204" pitchFamily="34" charset="-122"/>
                <a:sym typeface="+mn-lt"/>
              </a:rPr>
              <a:t>）</a:t>
            </a:r>
            <a:r>
              <a:rPr lang="en-US" altLang="zh-CN" sz="1600" dirty="0">
                <a:solidFill>
                  <a:srgbClr val="333333"/>
                </a:solidFill>
                <a:latin typeface="微软雅黑" panose="020B0503020204020204" pitchFamily="34" charset="-122"/>
                <a:ea typeface="微软雅黑" panose="020B0503020204020204" pitchFamily="34" charset="-122"/>
                <a:sym typeface="+mn-lt"/>
              </a:rPr>
              <a:t> </a:t>
            </a:r>
            <a:r>
              <a:rPr lang="en-US" altLang="zh-CN" sz="1600" dirty="0">
                <a:solidFill>
                  <a:srgbClr val="333333"/>
                </a:solidFill>
                <a:latin typeface="微软雅黑" panose="020B0503020204020204" pitchFamily="34" charset="-122"/>
                <a:ea typeface="微软雅黑" panose="020B0503020204020204" pitchFamily="34" charset="-122"/>
                <a:sym typeface="+mn-ea"/>
              </a:rPr>
              <a:t>无需调整剂量</a:t>
            </a:r>
            <a:r>
              <a:rPr lang="zh-CN" altLang="en-US" sz="1600" dirty="0">
                <a:solidFill>
                  <a:srgbClr val="333333"/>
                </a:solidFill>
                <a:latin typeface="微软雅黑" panose="020B0503020204020204" pitchFamily="34" charset="-122"/>
                <a:ea typeface="微软雅黑" panose="020B0503020204020204" pitchFamily="34" charset="-122"/>
                <a:sym typeface="+mn-lt"/>
              </a:rPr>
              <a:t>；</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marL="800100" lvl="1" indent="-342900" algn="l" fontAlgn="auto">
              <a:lnSpc>
                <a:spcPct val="150000"/>
              </a:lnSpc>
              <a:buClrTx/>
              <a:buSzTx/>
              <a:buFont typeface="+mj-lt"/>
              <a:buAutoNum type="arabicPeriod"/>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3.</a:t>
            </a:r>
            <a:r>
              <a:rPr lang="zh-CN" altLang="en-US" sz="2400" b="1" dirty="0">
                <a:solidFill>
                  <a:srgbClr val="2E75B6"/>
                </a:solidFill>
                <a:latin typeface="微软雅黑" panose="020B0503020204020204" pitchFamily="34" charset="-122"/>
                <a:ea typeface="微软雅黑" panose="020B0503020204020204" pitchFamily="34" charset="-122"/>
              </a:rPr>
              <a:t> 有效性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64489" y="1559786"/>
            <a:ext cx="8448055" cy="42038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临床指南推荐：</a:t>
            </a:r>
          </a:p>
          <a:p>
            <a:pPr lvl="1">
              <a:lnSpc>
                <a:spcPct val="150000"/>
              </a:lnSpc>
            </a:pPr>
            <a:endParaRPr lang="en-US" altLang="zh-CN" sz="1600" b="1" dirty="0">
              <a:solidFill>
                <a:schemeClr val="accent1"/>
              </a:solidFill>
              <a:latin typeface="微软雅黑" panose="020B0503020204020204" pitchFamily="34" charset="-122"/>
              <a:ea typeface="微软雅黑" panose="020B0503020204020204" pitchFamily="34" charset="-122"/>
            </a:endParaRPr>
          </a:p>
          <a:p>
            <a:pPr lvl="1">
              <a:lnSpc>
                <a:spcPct val="150000"/>
              </a:lnSpc>
            </a:pPr>
            <a:r>
              <a:rPr lang="en-US" altLang="zh-CN" sz="1600" b="1" dirty="0">
                <a:solidFill>
                  <a:schemeClr val="accent1"/>
                </a:solidFill>
                <a:latin typeface="微软雅黑" panose="020B0503020204020204" pitchFamily="34" charset="-122"/>
                <a:ea typeface="微软雅黑" panose="020B0503020204020204" pitchFamily="34" charset="-122"/>
              </a:rPr>
              <a:t>《</a:t>
            </a:r>
            <a:r>
              <a:rPr lang="zh-CN" altLang="en-US" sz="1600" b="1" dirty="0">
                <a:solidFill>
                  <a:schemeClr val="accent1"/>
                </a:solidFill>
                <a:latin typeface="微软雅黑" panose="020B0503020204020204" pitchFamily="34" charset="-122"/>
                <a:ea typeface="微软雅黑" panose="020B0503020204020204" pitchFamily="34" charset="-122"/>
                <a:sym typeface="+mn-lt"/>
              </a:rPr>
              <a:t>易栓症诊断与防治中国指南</a:t>
            </a:r>
            <a:r>
              <a:rPr lang="en-US" altLang="zh-CN" sz="1600" b="1" dirty="0">
                <a:solidFill>
                  <a:schemeClr val="accent1"/>
                </a:solidFill>
                <a:latin typeface="微软雅黑" panose="020B0503020204020204" pitchFamily="34" charset="-122"/>
                <a:ea typeface="微软雅黑" panose="020B0503020204020204" pitchFamily="34" charset="-122"/>
                <a:sym typeface="+mn-lt"/>
              </a:rPr>
              <a:t>(2021</a:t>
            </a:r>
            <a:r>
              <a:rPr lang="zh-CN" altLang="en-US" sz="1600" b="1" dirty="0">
                <a:solidFill>
                  <a:schemeClr val="accent1"/>
                </a:solidFill>
                <a:latin typeface="微软雅黑" panose="020B0503020204020204" pitchFamily="34" charset="-122"/>
                <a:ea typeface="微软雅黑" panose="020B0503020204020204" pitchFamily="34" charset="-122"/>
                <a:sym typeface="+mn-lt"/>
              </a:rPr>
              <a:t>年版</a:t>
            </a: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r>
              <a:rPr lang="en-US" altLang="zh-CN" sz="1600" b="1" dirty="0">
                <a:solidFill>
                  <a:schemeClr val="accent1"/>
                </a:solidFill>
                <a:latin typeface="微软雅黑" panose="020B0503020204020204" pitchFamily="34" charset="-122"/>
                <a:ea typeface="微软雅黑" panose="020B0503020204020204" pitchFamily="34" charset="-122"/>
              </a:rPr>
              <a:t>》</a:t>
            </a:r>
          </a:p>
          <a:p>
            <a:pPr lvl="1" indent="457200">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sym typeface="+mn-lt"/>
              </a:rPr>
              <a:t>抗凝血酶缺陷患者使用普通肝素或低分子量肝素效果不佳，胃肠外抗凝可选择阿加曲班等凝血酶直接抑制剂 ；对于同时存在出血风险或围手术期预防的患者，建议使用阿加曲班等半衰期短的抗凝药物。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marL="0" lvl="1" indent="457200">
              <a:lnSpc>
                <a:spcPct val="150000"/>
              </a:lnSpc>
            </a:pPr>
            <a:endParaRPr lang="en-US" altLang="zh-CN" sz="1600" b="1" dirty="0">
              <a:solidFill>
                <a:schemeClr val="accent1"/>
              </a:solidFill>
              <a:latin typeface="微软雅黑" panose="020B0503020204020204" pitchFamily="34" charset="-122"/>
              <a:ea typeface="微软雅黑" panose="020B0503020204020204" pitchFamily="34" charset="-122"/>
              <a:sym typeface="+mn-lt"/>
            </a:endParaRPr>
          </a:p>
          <a:p>
            <a:pPr marL="0" lvl="1" indent="457200">
              <a:lnSpc>
                <a:spcPct val="150000"/>
              </a:lnSpc>
            </a:pP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r>
              <a:rPr lang="zh-CN" altLang="en-US" sz="1600" b="1" dirty="0">
                <a:solidFill>
                  <a:schemeClr val="accent1"/>
                </a:solidFill>
                <a:latin typeface="微软雅黑" panose="020B0503020204020204" pitchFamily="34" charset="-122"/>
                <a:ea typeface="微软雅黑" panose="020B0503020204020204" pitchFamily="34" charset="-122"/>
                <a:sym typeface="+mn-lt"/>
              </a:rPr>
              <a:t>中国血栓性疾病防治指南（</a:t>
            </a:r>
            <a:r>
              <a:rPr lang="en-US" altLang="zh-CN" sz="1600" b="1" dirty="0">
                <a:solidFill>
                  <a:schemeClr val="accent1"/>
                </a:solidFill>
                <a:latin typeface="微软雅黑" panose="020B0503020204020204" pitchFamily="34" charset="-122"/>
                <a:ea typeface="微软雅黑" panose="020B0503020204020204" pitchFamily="34" charset="-122"/>
                <a:sym typeface="+mn-lt"/>
              </a:rPr>
              <a:t>2018</a:t>
            </a:r>
            <a:r>
              <a:rPr lang="zh-CN" altLang="en-US" sz="1600" b="1" dirty="0">
                <a:solidFill>
                  <a:schemeClr val="accent1"/>
                </a:solidFill>
                <a:latin typeface="微软雅黑" panose="020B0503020204020204" pitchFamily="34" charset="-122"/>
                <a:ea typeface="微软雅黑" panose="020B0503020204020204" pitchFamily="34" charset="-122"/>
                <a:sym typeface="+mn-lt"/>
              </a:rPr>
              <a:t>年版）</a:t>
            </a: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p>
          <a:p>
            <a:pPr lvl="1" indent="457200">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rPr>
              <a:t>对于</a:t>
            </a:r>
            <a:r>
              <a:rPr lang="en-US" altLang="zh-CN" sz="1600" dirty="0">
                <a:solidFill>
                  <a:srgbClr val="333333"/>
                </a:solidFill>
                <a:latin typeface="微软雅黑" panose="020B0503020204020204" pitchFamily="34" charset="-122"/>
                <a:ea typeface="微软雅黑" panose="020B0503020204020204" pitchFamily="34" charset="-122"/>
              </a:rPr>
              <a:t>4Ts</a:t>
            </a:r>
            <a:r>
              <a:rPr lang="zh-CN" altLang="en-US" sz="1600" dirty="0">
                <a:solidFill>
                  <a:srgbClr val="333333"/>
                </a:solidFill>
                <a:latin typeface="微软雅黑" panose="020B0503020204020204" pitchFamily="34" charset="-122"/>
                <a:ea typeface="微软雅黑" panose="020B0503020204020204" pitchFamily="34" charset="-122"/>
              </a:rPr>
              <a:t>评分为中、高度临床可能和确诊的“肝素诱导的血小板减少患者” ，推荐阿加曲班作为替代抗凝药物。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lvl="1" indent="457200">
              <a:lnSpc>
                <a:spcPct val="150000"/>
              </a:lnSpc>
            </a:pPr>
            <a:endParaRPr lang="zh-CN" altLang="en-US" sz="1600" dirty="0">
              <a:solidFill>
                <a:srgbClr val="333333"/>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4.</a:t>
            </a:r>
            <a:r>
              <a:rPr lang="zh-CN" altLang="en-US" sz="2400" b="1" dirty="0">
                <a:solidFill>
                  <a:srgbClr val="2E75B6"/>
                </a:solidFill>
                <a:latin typeface="微软雅黑" panose="020B0503020204020204" pitchFamily="34" charset="-122"/>
                <a:ea typeface="微软雅黑" panose="020B0503020204020204" pitchFamily="34" charset="-122"/>
              </a:rPr>
              <a:t> 创新性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4" name="文本框 1">
            <a:extLst>
              <a:ext uri="{FF2B5EF4-FFF2-40B4-BE49-F238E27FC236}">
                <a16:creationId xmlns:a16="http://schemas.microsoft.com/office/drawing/2014/main" id="{28517C82-9A8D-8E16-7B58-FE2178E338BA}"/>
              </a:ext>
            </a:extLst>
          </p:cNvPr>
          <p:cNvSpPr txBox="1"/>
          <p:nvPr/>
        </p:nvSpPr>
        <p:spPr>
          <a:xfrm>
            <a:off x="2189744" y="1630423"/>
            <a:ext cx="8745349" cy="383451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创新点：</a:t>
            </a:r>
          </a:p>
          <a:p>
            <a:pPr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1. </a:t>
            </a:r>
            <a:r>
              <a:rPr lang="zh-CN" altLang="en-US" sz="1600" dirty="0">
                <a:solidFill>
                  <a:srgbClr val="333333"/>
                </a:solidFill>
                <a:latin typeface="微软雅黑" panose="020B0503020204020204" pitchFamily="34" charset="-122"/>
                <a:ea typeface="微软雅黑" panose="020B0503020204020204" pitchFamily="34" charset="-122"/>
                <a:sym typeface="+mn-ea"/>
              </a:rPr>
              <a:t>阿加曲班属于直接拮抗凝血酶的抗凝药物，相比肝素、低分子肝素、磺达肝癸钠等抗凝血酶</a:t>
            </a:r>
            <a:r>
              <a:rPr lang="en-US" altLang="zh-CN" sz="1600" dirty="0">
                <a:solidFill>
                  <a:srgbClr val="333333"/>
                </a:solidFill>
                <a:latin typeface="微软雅黑" panose="020B0503020204020204" pitchFamily="34" charset="-122"/>
                <a:ea typeface="微软雅黑" panose="020B0503020204020204" pitchFamily="34" charset="-122"/>
                <a:sym typeface="+mn-ea"/>
              </a:rPr>
              <a:t>AT-Ⅲ</a:t>
            </a:r>
            <a:r>
              <a:rPr lang="zh-CN" altLang="en-US" sz="1600" dirty="0">
                <a:solidFill>
                  <a:srgbClr val="333333"/>
                </a:solidFill>
                <a:latin typeface="微软雅黑" panose="020B0503020204020204" pitchFamily="34" charset="-122"/>
                <a:ea typeface="微软雅黑" panose="020B0503020204020204" pitchFamily="34" charset="-122"/>
                <a:sym typeface="+mn-ea"/>
              </a:rPr>
              <a:t>介导机制，阿加曲班起效快，作用时间短，对陈旧血栓依旧有效；</a:t>
            </a:r>
          </a:p>
          <a:p>
            <a:pPr lvl="2" fontAlgn="auto">
              <a:lnSpc>
                <a:spcPct val="150000"/>
              </a:lnSpc>
              <a:spcAft>
                <a:spcPts val="0"/>
              </a:spcAft>
            </a:pPr>
            <a:r>
              <a:rPr lang="zh-CN" altLang="en-US" sz="1600" b="1" dirty="0">
                <a:solidFill>
                  <a:srgbClr val="2E75B6"/>
                </a:solidFill>
                <a:latin typeface="微软雅黑" panose="020B0503020204020204" pitchFamily="34" charset="-122"/>
                <a:ea typeface="微软雅黑" panose="020B0503020204020204" pitchFamily="34" charset="-122"/>
                <a:sym typeface="+mn-ea"/>
              </a:rPr>
              <a:t>优势：</a:t>
            </a:r>
            <a:r>
              <a:rPr lang="zh-CN" altLang="en-US" sz="1600" dirty="0">
                <a:solidFill>
                  <a:srgbClr val="2E75B6"/>
                </a:solidFill>
                <a:latin typeface="微软雅黑" panose="020B0503020204020204" pitchFamily="34" charset="-122"/>
                <a:ea typeface="微软雅黑" panose="020B0503020204020204" pitchFamily="34" charset="-122"/>
                <a:sym typeface="+mn-ea"/>
              </a:rPr>
              <a:t>为动脉血栓取栓或其他动脉介入手术提供速效、短效的抗凝药物；</a:t>
            </a:r>
            <a:r>
              <a:rPr lang="zh-CN" altLang="en-US" sz="1600" dirty="0">
                <a:solidFill>
                  <a:srgbClr val="2E75B6"/>
                </a:solidFill>
                <a:latin typeface="微软雅黑" panose="020B0503020204020204" pitchFamily="34" charset="-122"/>
                <a:ea typeface="微软雅黑" panose="020B0503020204020204" pitchFamily="34" charset="-122"/>
                <a:sym typeface="+mn-lt"/>
              </a:rPr>
              <a:t>对于同时存在出血风险或围手术期预防的患者，阿加曲班作用时间短，出血事件可控性强，为推荐抗凝药物；</a:t>
            </a:r>
            <a:endParaRPr lang="zh-CN" altLang="en-US" sz="1600" dirty="0">
              <a:solidFill>
                <a:srgbClr val="2E75B6"/>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endParaRPr lang="en-US" sz="1600" dirty="0">
              <a:solidFill>
                <a:srgbClr val="333333"/>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2.</a:t>
            </a:r>
            <a:r>
              <a:rPr lang="zh-CN" altLang="en-US" sz="1600" dirty="0">
                <a:solidFill>
                  <a:srgbClr val="333333"/>
                </a:solidFill>
                <a:latin typeface="微软雅黑" panose="020B0503020204020204" pitchFamily="34" charset="-122"/>
                <a:ea typeface="微软雅黑" panose="020B0503020204020204" pitchFamily="34" charset="-122"/>
                <a:sym typeface="+mn-ea"/>
              </a:rPr>
              <a:t> 阿加曲班无免疫原性，相比肝素类药物不会引起血小板减少；</a:t>
            </a:r>
          </a:p>
          <a:p>
            <a:pPr lvl="2">
              <a:lnSpc>
                <a:spcPct val="150000"/>
              </a:lnSpc>
            </a:pPr>
            <a:r>
              <a:rPr lang="zh-CN" altLang="en-US" sz="1600" b="1" dirty="0">
                <a:solidFill>
                  <a:srgbClr val="2E75B6"/>
                </a:solidFill>
                <a:latin typeface="微软雅黑" panose="020B0503020204020204" pitchFamily="34" charset="-122"/>
                <a:ea typeface="微软雅黑" panose="020B0503020204020204" pitchFamily="34" charset="-122"/>
                <a:sym typeface="+mn-ea"/>
              </a:rPr>
              <a:t>优势：</a:t>
            </a:r>
            <a:r>
              <a:rPr lang="en-US" altLang="zh-CN" sz="1600" dirty="0" err="1">
                <a:solidFill>
                  <a:srgbClr val="2E75B6"/>
                </a:solidFill>
                <a:latin typeface="微软雅黑" panose="020B0503020204020204" pitchFamily="34" charset="-122"/>
                <a:ea typeface="微软雅黑" panose="020B0503020204020204" pitchFamily="34" charset="-122"/>
              </a:rPr>
              <a:t>4Ts</a:t>
            </a:r>
            <a:r>
              <a:rPr lang="zh-CN" altLang="en-US" sz="1600" dirty="0">
                <a:solidFill>
                  <a:srgbClr val="2E75B6"/>
                </a:solidFill>
                <a:latin typeface="微软雅黑" panose="020B0503020204020204" pitchFamily="34" charset="-122"/>
                <a:ea typeface="微软雅黑" panose="020B0503020204020204" pitchFamily="34" charset="-122"/>
              </a:rPr>
              <a:t>评分为中、高度临床可能和确诊的“肝素诱导的血小板减少患者” ，以阿加曲班作为替代抗凝药物。</a:t>
            </a:r>
            <a:endParaRPr lang="en-US" altLang="zh-CN" sz="1600" dirty="0">
              <a:solidFill>
                <a:srgbClr val="2E75B6"/>
              </a:solidFill>
              <a:latin typeface="微软雅黑" panose="020B0503020204020204" pitchFamily="34" charset="-122"/>
              <a:ea typeface="微软雅黑" panose="020B0503020204020204" pitchFamily="34" charset="-122"/>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5.</a:t>
            </a:r>
            <a:r>
              <a:rPr lang="zh-CN" altLang="en-US" sz="2400" b="1" dirty="0">
                <a:solidFill>
                  <a:srgbClr val="2E75B6"/>
                </a:solidFill>
                <a:latin typeface="微软雅黑" panose="020B0503020204020204" pitchFamily="34" charset="-122"/>
                <a:ea typeface="微软雅黑" panose="020B0503020204020204" pitchFamily="34" charset="-122"/>
              </a:rPr>
              <a:t> 公平性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0F67F55A-69B6-E805-3D5F-83941FCFAA31}"/>
              </a:ext>
            </a:extLst>
          </p:cNvPr>
          <p:cNvSpPr txBox="1"/>
          <p:nvPr/>
        </p:nvSpPr>
        <p:spPr>
          <a:xfrm>
            <a:off x="2117729" y="1132192"/>
            <a:ext cx="9863739" cy="56503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年发病患者概括：</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1" algn="l">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 </a:t>
            </a:r>
            <a:r>
              <a:rPr sz="1600" dirty="0" err="1">
                <a:solidFill>
                  <a:srgbClr val="333333"/>
                </a:solidFill>
                <a:latin typeface="微软雅黑" panose="020B0503020204020204" pitchFamily="34" charset="-122"/>
                <a:ea typeface="微软雅黑" panose="020B0503020204020204" pitchFamily="34" charset="-122"/>
              </a:rPr>
              <a:t>下肢动脉硬化闭塞症</a:t>
            </a:r>
            <a:r>
              <a:rPr lang="zh-CN" altLang="en-US" sz="1600" dirty="0">
                <a:solidFill>
                  <a:srgbClr val="333333"/>
                </a:solidFill>
                <a:latin typeface="微软雅黑" panose="020B0503020204020204" pitchFamily="34" charset="-122"/>
                <a:ea typeface="微软雅黑" panose="020B0503020204020204" pitchFamily="34" charset="-122"/>
              </a:rPr>
              <a:t>发病率</a:t>
            </a:r>
            <a:r>
              <a:rPr sz="1600" dirty="0" err="1">
                <a:solidFill>
                  <a:srgbClr val="333333"/>
                </a:solidFill>
                <a:latin typeface="微软雅黑" panose="020B0503020204020204" pitchFamily="34" charset="-122"/>
                <a:ea typeface="微软雅黑" panose="020B0503020204020204" pitchFamily="34" charset="-122"/>
              </a:rPr>
              <a:t>约10</a:t>
            </a:r>
            <a:r>
              <a:rPr sz="1600" dirty="0">
                <a:solidFill>
                  <a:srgbClr val="333333"/>
                </a:solidFill>
                <a:latin typeface="微软雅黑" panose="020B0503020204020204" pitchFamily="34" charset="-122"/>
                <a:ea typeface="微软雅黑" panose="020B0503020204020204" pitchFamily="34" charset="-122"/>
              </a:rPr>
              <a:t>%。</a:t>
            </a:r>
            <a:r>
              <a:rPr sz="1600" dirty="0" err="1">
                <a:solidFill>
                  <a:srgbClr val="333333"/>
                </a:solidFill>
                <a:latin typeface="微软雅黑" panose="020B0503020204020204" pitchFamily="34" charset="-122"/>
                <a:ea typeface="微软雅黑" panose="020B0503020204020204" pitchFamily="34" charset="-122"/>
              </a:rPr>
              <a:t>随着年龄的增长，其发病率呈上升趋势</a:t>
            </a:r>
            <a:r>
              <a:rPr sz="1600" dirty="0">
                <a:solidFill>
                  <a:srgbClr val="333333"/>
                </a:solidFill>
                <a:latin typeface="微软雅黑" panose="020B0503020204020204" pitchFamily="34" charset="-122"/>
                <a:ea typeface="微软雅黑" panose="020B0503020204020204" pitchFamily="34" charset="-122"/>
              </a:rPr>
              <a:t>,，70 </a:t>
            </a:r>
            <a:r>
              <a:rPr sz="1600" dirty="0" err="1">
                <a:solidFill>
                  <a:srgbClr val="333333"/>
                </a:solidFill>
                <a:latin typeface="微软雅黑" panose="020B0503020204020204" pitchFamily="34" charset="-122"/>
                <a:ea typeface="微软雅黑" panose="020B0503020204020204" pitchFamily="34" charset="-122"/>
              </a:rPr>
              <a:t>岁以上人群的发病率在15</a:t>
            </a:r>
            <a:r>
              <a:rPr sz="1600" dirty="0">
                <a:solidFill>
                  <a:srgbClr val="333333"/>
                </a:solidFill>
                <a:latin typeface="微软雅黑" panose="020B0503020204020204" pitchFamily="34" charset="-122"/>
                <a:ea typeface="微软雅黑" panose="020B0503020204020204" pitchFamily="34" charset="-122"/>
              </a:rPr>
              <a:t>%～20%</a:t>
            </a:r>
            <a:r>
              <a:rPr lang="zh-CN" altLang="en-US" sz="1600" dirty="0">
                <a:solidFill>
                  <a:srgbClr val="333333"/>
                </a:solidFill>
                <a:latin typeface="微软雅黑" panose="020B0503020204020204" pitchFamily="34" charset="-122"/>
                <a:ea typeface="微软雅黑" panose="020B0503020204020204" pitchFamily="34" charset="-122"/>
              </a:rPr>
              <a:t>；</a:t>
            </a: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 </a:t>
            </a:r>
            <a:r>
              <a:rPr lang="zh-CN" altLang="en-US" sz="1600" dirty="0">
                <a:solidFill>
                  <a:srgbClr val="333333"/>
                </a:solidFill>
                <a:latin typeface="微软雅黑" panose="020B0503020204020204" pitchFamily="34" charset="-122"/>
                <a:ea typeface="微软雅黑" panose="020B0503020204020204" pitchFamily="34" charset="-122"/>
              </a:rPr>
              <a:t>特殊患者增加：肾功能障碍患者持续上升（老年患者更高），</a:t>
            </a:r>
            <a:r>
              <a:rPr lang="zh-CN" altLang="en-US" sz="1600" dirty="0">
                <a:solidFill>
                  <a:srgbClr val="333333"/>
                </a:solidFill>
                <a:latin typeface="微软雅黑" panose="020B0503020204020204" pitchFamily="34" charset="-122"/>
                <a:ea typeface="微软雅黑" panose="020B0503020204020204" pitchFamily="34" charset="-122"/>
                <a:sym typeface="+mn-ea"/>
              </a:rPr>
              <a:t>成年人接受肝素治疗后肝素诱导血小板减少（HIT）患病率为0.5%-5%。</a:t>
            </a: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lvl="1">
              <a:lnSpc>
                <a:spcPct val="150000"/>
              </a:lnSpc>
            </a:pP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342900" lvl="0" indent="-34290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弥补药品目录短板：</a:t>
            </a:r>
          </a:p>
          <a:p>
            <a:pPr marL="0" lvl="1" indent="457200">
              <a:lnSpc>
                <a:spcPct val="150000"/>
              </a:lnSpc>
            </a:pPr>
            <a:r>
              <a:rPr lang="en-US" altLang="zh-CN" sz="1600" dirty="0">
                <a:solidFill>
                  <a:srgbClr val="0062AC"/>
                </a:solidFill>
                <a:latin typeface="微软雅黑" panose="020B0503020204020204" pitchFamily="34" charset="-122"/>
                <a:ea typeface="微软雅黑" panose="020B0503020204020204" pitchFamily="34" charset="-122"/>
              </a:rPr>
              <a:t>1</a:t>
            </a:r>
            <a:r>
              <a:rPr lang="zh-CN" altLang="en-US" sz="1600" dirty="0">
                <a:solidFill>
                  <a:srgbClr val="0062AC"/>
                </a:solidFill>
                <a:latin typeface="微软雅黑" panose="020B0503020204020204" pitchFamily="34" charset="-122"/>
                <a:ea typeface="微软雅黑" panose="020B0503020204020204" pitchFamily="34" charset="-122"/>
              </a:rPr>
              <a:t>、阿加曲班是目前国内唯一的具有脑卒中急性期适应症的注射类抗凝药。</a:t>
            </a:r>
            <a:endParaRPr lang="en-US" altLang="zh-CN" sz="1600" dirty="0">
              <a:solidFill>
                <a:srgbClr val="0062AC"/>
              </a:solidFill>
              <a:latin typeface="微软雅黑" panose="020B0503020204020204" pitchFamily="34" charset="-122"/>
              <a:ea typeface="微软雅黑" panose="020B0503020204020204" pitchFamily="34" charset="-122"/>
            </a:endParaRP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a:t>
            </a:r>
            <a:r>
              <a:rPr lang="zh-CN" altLang="en-US" sz="1600" dirty="0">
                <a:solidFill>
                  <a:srgbClr val="333333"/>
                </a:solidFill>
                <a:latin typeface="微软雅黑" panose="020B0503020204020204" pitchFamily="34" charset="-122"/>
                <a:ea typeface="微软雅黑" panose="020B0503020204020204" pitchFamily="34" charset="-122"/>
              </a:rPr>
              <a:t>、可满足</a:t>
            </a:r>
            <a:r>
              <a:rPr lang="zh-CN" altLang="en-US" sz="1600" dirty="0">
                <a:solidFill>
                  <a:srgbClr val="333333"/>
                </a:solidFill>
                <a:latin typeface="微软雅黑" panose="020B0503020204020204" pitchFamily="34" charset="-122"/>
                <a:ea typeface="微软雅黑" panose="020B0503020204020204" pitchFamily="34" charset="-122"/>
                <a:sym typeface="+mn-lt"/>
              </a:rPr>
              <a:t>同时存在出血风险或围手术期预防的患者用药需求</a:t>
            </a:r>
            <a:r>
              <a:rPr lang="zh-CN" altLang="en-US" sz="1600" dirty="0">
                <a:solidFill>
                  <a:srgbClr val="333333"/>
                </a:solidFill>
                <a:latin typeface="微软雅黑" panose="020B0503020204020204" pitchFamily="34" charset="-122"/>
                <a:ea typeface="微软雅黑" panose="020B0503020204020204" pitchFamily="34" charset="-122"/>
              </a:rPr>
              <a:t>；</a:t>
            </a: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a:t>
            </a:r>
            <a:r>
              <a:rPr lang="zh-CN" altLang="en-US" sz="1600" dirty="0">
                <a:solidFill>
                  <a:srgbClr val="333333"/>
                </a:solidFill>
                <a:latin typeface="微软雅黑" panose="020B0503020204020204" pitchFamily="34" charset="-122"/>
                <a:ea typeface="微软雅黑" panose="020B0503020204020204" pitchFamily="34" charset="-122"/>
              </a:rPr>
              <a:t>、可满足下肢动脉闭塞症及其他类型慢性动脉闭塞症患者用药需求；</a:t>
            </a: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4</a:t>
            </a:r>
            <a:r>
              <a:rPr lang="zh-CN" altLang="en-US" sz="1600" dirty="0">
                <a:solidFill>
                  <a:srgbClr val="333333"/>
                </a:solidFill>
                <a:latin typeface="微软雅黑" panose="020B0503020204020204" pitchFamily="34" charset="-122"/>
                <a:ea typeface="微软雅黑" panose="020B0503020204020204" pitchFamily="34" charset="-122"/>
              </a:rPr>
              <a:t>、可满足肾功能障碍患者</a:t>
            </a:r>
            <a:r>
              <a:rPr lang="en-US" altLang="zh-CN" sz="1600" dirty="0">
                <a:solidFill>
                  <a:srgbClr val="333333"/>
                </a:solidFill>
                <a:latin typeface="微软雅黑" panose="020B0503020204020204" pitchFamily="34" charset="-122"/>
                <a:ea typeface="微软雅黑" panose="020B0503020204020204" pitchFamily="34" charset="-122"/>
              </a:rPr>
              <a:t>/</a:t>
            </a:r>
            <a:r>
              <a:rPr lang="zh-CN" altLang="en-US" sz="1600" dirty="0">
                <a:solidFill>
                  <a:srgbClr val="333333"/>
                </a:solidFill>
                <a:latin typeface="微软雅黑" panose="020B0503020204020204" pitchFamily="34" charset="-122"/>
                <a:ea typeface="微软雅黑" panose="020B0503020204020204" pitchFamily="34" charset="-122"/>
              </a:rPr>
              <a:t>及肝素诱导血小板减少（</a:t>
            </a:r>
            <a:r>
              <a:rPr lang="en-US" altLang="zh-CN" sz="1600" dirty="0">
                <a:solidFill>
                  <a:srgbClr val="333333"/>
                </a:solidFill>
                <a:latin typeface="微软雅黑" panose="020B0503020204020204" pitchFamily="34" charset="-122"/>
                <a:ea typeface="微软雅黑" panose="020B0503020204020204" pitchFamily="34" charset="-122"/>
              </a:rPr>
              <a:t>HIT</a:t>
            </a:r>
            <a:r>
              <a:rPr lang="zh-CN" altLang="en-US" sz="1600" dirty="0">
                <a:solidFill>
                  <a:srgbClr val="333333"/>
                </a:solidFill>
                <a:latin typeface="微软雅黑" panose="020B0503020204020204" pitchFamily="34" charset="-122"/>
                <a:ea typeface="微软雅黑" panose="020B0503020204020204" pitchFamily="34" charset="-122"/>
              </a:rPr>
              <a:t>）患者抗凝用药需求</a:t>
            </a:r>
            <a:r>
              <a:rPr lang="zh-CN" altLang="en-US" sz="1600" dirty="0">
                <a:solidFill>
                  <a:srgbClr val="333333"/>
                </a:solidFill>
                <a:latin typeface="微软雅黑" panose="020B0503020204020204" pitchFamily="34" charset="-122"/>
                <a:ea typeface="微软雅黑" panose="020B0503020204020204" pitchFamily="34" charset="-122"/>
                <a:sym typeface="+mn-ea"/>
              </a:rPr>
              <a:t>；</a:t>
            </a:r>
          </a:p>
          <a:p>
            <a:pPr lvl="1"/>
            <a:endParaRPr lang="zh-CN" altLang="en-US" sz="1600" dirty="0">
              <a:solidFill>
                <a:srgbClr val="333333"/>
              </a:solidFill>
              <a:latin typeface="微软雅黑" panose="020B0503020204020204" pitchFamily="34" charset="-122"/>
              <a:ea typeface="微软雅黑" panose="020B0503020204020204" pitchFamily="34" charset="-122"/>
            </a:endParaRPr>
          </a:p>
          <a:p>
            <a:pPr marL="285750" lvl="0" indent="-28575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临床管理难度：</a:t>
            </a: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a:t>
            </a:r>
            <a:r>
              <a:rPr lang="zh-CN" altLang="en-US" sz="1600" dirty="0">
                <a:solidFill>
                  <a:srgbClr val="333333"/>
                </a:solidFill>
                <a:latin typeface="微软雅黑" panose="020B0503020204020204" pitchFamily="34" charset="-122"/>
                <a:ea typeface="微软雅黑" panose="020B0503020204020204" pitchFamily="34" charset="-122"/>
              </a:rPr>
              <a:t> 针对动脉抗凝出血风险高的特点，阿加曲班出血风险低，是临床较为安全的用药选择；</a:t>
            </a: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a:t>
            </a:r>
            <a:r>
              <a:rPr lang="zh-CN" altLang="en-US" sz="1600" dirty="0">
                <a:solidFill>
                  <a:srgbClr val="333333"/>
                </a:solidFill>
                <a:latin typeface="微软雅黑" panose="020B0503020204020204" pitchFamily="34" charset="-122"/>
                <a:ea typeface="微软雅黑" panose="020B0503020204020204" pitchFamily="34" charset="-122"/>
              </a:rPr>
              <a:t> 药物</a:t>
            </a:r>
            <a:r>
              <a:rPr lang="zh-CN" altLang="en-US" sz="1600" dirty="0">
                <a:latin typeface="微软雅黑" panose="020B0503020204020204" pitchFamily="34" charset="-122"/>
                <a:ea typeface="微软雅黑" panose="020B0503020204020204" pitchFamily="34" charset="-122"/>
              </a:rPr>
              <a:t>半衰期</a:t>
            </a:r>
            <a:r>
              <a:rPr lang="en-US" altLang="zh-CN" sz="1600" dirty="0">
                <a:latin typeface="微软雅黑" panose="020B0503020204020204" pitchFamily="34" charset="-122"/>
                <a:ea typeface="微软雅黑" panose="020B0503020204020204" pitchFamily="34" charset="-122"/>
              </a:rPr>
              <a:t>15-30min</a:t>
            </a:r>
            <a:r>
              <a:rPr lang="zh-CN" altLang="en-US" sz="1600" dirty="0">
                <a:latin typeface="微软雅黑" panose="020B0503020204020204" pitchFamily="34" charset="-122"/>
                <a:ea typeface="微软雅黑" panose="020B0503020204020204" pitchFamily="34" charset="-122"/>
              </a:rPr>
              <a:t>，作用时间短，停药后不良反应</a:t>
            </a:r>
            <a:r>
              <a:rPr lang="en-US" altLang="zh-CN" sz="1600" dirty="0">
                <a:latin typeface="微软雅黑" panose="020B0503020204020204" pitchFamily="34" charset="-122"/>
                <a:ea typeface="微软雅黑" panose="020B0503020204020204" pitchFamily="34" charset="-122"/>
              </a:rPr>
              <a:t>2-</a:t>
            </a:r>
            <a:r>
              <a:rPr lang="en-US" altLang="zh-CN" sz="1600" dirty="0" err="1">
                <a:latin typeface="微软雅黑" panose="020B0503020204020204" pitchFamily="34" charset="-122"/>
                <a:ea typeface="微软雅黑" panose="020B0503020204020204" pitchFamily="34" charset="-122"/>
              </a:rPr>
              <a:t>3h</a:t>
            </a:r>
            <a:r>
              <a:rPr lang="zh-CN" altLang="en-US" sz="1600" dirty="0">
                <a:latin typeface="微软雅黑" panose="020B0503020204020204" pitchFamily="34" charset="-122"/>
                <a:ea typeface="微软雅黑" panose="020B0503020204020204" pitchFamily="34" charset="-122"/>
              </a:rPr>
              <a:t>自动消退，便于临床管理</a:t>
            </a:r>
            <a:r>
              <a:rPr lang="en-US" altLang="zh-CN" sz="1600" dirty="0">
                <a:latin typeface="微软雅黑" panose="020B0503020204020204" pitchFamily="34" charset="-122"/>
                <a:ea typeface="微软雅黑" panose="020B0503020204020204" pitchFamily="34" charset="-122"/>
              </a:rPr>
              <a:t>;</a:t>
            </a: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 </a:t>
            </a:r>
            <a:r>
              <a:rPr lang="zh-CN" altLang="en-US" sz="1600" dirty="0">
                <a:solidFill>
                  <a:srgbClr val="333333"/>
                </a:solidFill>
                <a:latin typeface="微软雅黑" panose="020B0503020204020204" pitchFamily="34" charset="-122"/>
                <a:ea typeface="微软雅黑" panose="020B0503020204020204" pitchFamily="34" charset="-122"/>
              </a:rPr>
              <a:t>使用阿加曲班</a:t>
            </a:r>
            <a:r>
              <a:rPr sz="1600" dirty="0" err="1">
                <a:solidFill>
                  <a:srgbClr val="333333"/>
                </a:solidFill>
                <a:latin typeface="微软雅黑" panose="020B0503020204020204" pitchFamily="34" charset="-122"/>
                <a:ea typeface="微软雅黑" panose="020B0503020204020204" pitchFamily="34" charset="-122"/>
              </a:rPr>
              <a:t>最初</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2h</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内监测</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APTT</a:t>
            </a:r>
            <a:r>
              <a:rPr lang="zh-CN" altLang="en-US" sz="1600" dirty="0">
                <a:solidFill>
                  <a:srgbClr val="333333"/>
                </a:solidFill>
                <a:latin typeface="微软雅黑" panose="020B0503020204020204" pitchFamily="34" charset="-122"/>
                <a:ea typeface="微软雅黑" panose="020B0503020204020204" pitchFamily="34" charset="-122"/>
              </a:rPr>
              <a:t>，无其他监测指标，临床使用便利。</a:t>
            </a:r>
            <a:endParaRPr lang="en-US" sz="1600" dirty="0">
              <a:solidFill>
                <a:srgbClr val="333333"/>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76263332"/>
      </p:ext>
    </p:extLst>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822783" y="2399251"/>
            <a:ext cx="5221825" cy="1436347"/>
          </a:xfrm>
          <a:prstGeom prst="rect">
            <a:avLst/>
          </a:prstGeom>
        </p:spPr>
        <p:txBody>
          <a:bodyPr wrap="square" lIns="91432" tIns="45716" rIns="91432" bIns="45716">
            <a:spAutoFit/>
          </a:bodyPr>
          <a:lstStyle/>
          <a:p>
            <a:pPr algn="dist">
              <a:lnSpc>
                <a:spcPct val="150000"/>
              </a:lnSpc>
            </a:pPr>
            <a:r>
              <a:rPr lang="zh-CN" altLang="en-US" sz="6600" b="1" dirty="0">
                <a:solidFill>
                  <a:schemeClr val="accent1">
                    <a:lumMod val="75000"/>
                  </a:schemeClr>
                </a:solidFill>
                <a:latin typeface="微软雅黑" panose="020B0503020204020204" pitchFamily="34" charset="-122"/>
                <a:ea typeface="微软雅黑" panose="020B0503020204020204" pitchFamily="34" charset="-122"/>
              </a:rPr>
              <a:t>谢谢观看！</a:t>
            </a:r>
          </a:p>
        </p:txBody>
      </p:sp>
      <p:sp>
        <p:nvSpPr>
          <p:cNvPr id="5" name="矩形 4"/>
          <p:cNvSpPr/>
          <p:nvPr/>
        </p:nvSpPr>
        <p:spPr>
          <a:xfrm>
            <a:off x="1" y="1"/>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
        <p:nvSpPr>
          <p:cNvPr id="16" name="矩形 15"/>
          <p:cNvSpPr/>
          <p:nvPr/>
        </p:nvSpPr>
        <p:spPr>
          <a:xfrm>
            <a:off x="1" y="5733256"/>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Tree>
  </p:cSld>
  <p:clrMapOvr>
    <a:masterClrMapping/>
  </p:clrMapOvr>
  <p:transition advTm="2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12EAD1A-832A-44A4-95E7-D7189A45ED68"/>
  <p:tag name="ISPRING_SCORM_RATE_SLIDES" val="1"/>
  <p:tag name="ISPRINGONLINEFOLDERID" val="0"/>
  <p:tag name="ISPRINGONLINEFOLDERPATH" val="Content List"/>
  <p:tag name="ISPRINGCLOUDFOLDERID" val="0"/>
  <p:tag name="ISPRING_PLAYERS_CUSTOMIZATION" val="UEsDBBQAAgAIADy6rE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8uqx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y6rEi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PLqs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PLqs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PLqs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PLqsSJ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PLqsSL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PbqsSC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PbqsSHBr3rpLAAAAagAAABsAAAB1bml2ZXJzYWwvdW5pdmVyc2FsLnBuZy54bWyzsa/IzVEoSy0qzszPs1Uy1DNQsrfj5bIpKEoty0wtV6gAigEFIUBJoRLINUJwyzNTSjJslczNTBFiGamZ6Rkltkqm5iZwQX2gkQBQSwECAAAUAAIACAA8uqxIFQ6tKGQEAAAHEQAAHQAAAAAAAAABAAAAAAAAAAAAdW5pdmVyc2FsL2NvbW1vbl9tZXNzYWdlcy5sbmdQSwECAAAUAAIACAA8uqxICH4LIykDAACGDAAAJwAAAAAAAAABAAAAAACfBAAAdW5pdmVyc2FsL2ZsYXNoX3B1Ymxpc2hpbmdfc2V0dGluZ3MueG1sUEsBAgAAFAACAAgAPLqsSLX8CWS6AgAAVQoAACEAAAAAAAAAAQAAAAAADQgAAHVuaXZlcnNhbC9mbGFzaF9za2luX3NldHRpbmdzLnhtbFBLAQIAABQAAgAIADy6rEgqlg9n/gIAAJcLAAAmAAAAAAAAAAEAAAAAAAYLAAB1bml2ZXJzYWwvaHRtbF9wdWJsaXNoaW5nX3NldHRpbmdzLnhtbFBLAQIAABQAAgAIADy6rEhocVKRmgEAAB8GAAAfAAAAAAAAAAEAAAAAAEgOAAB1bml2ZXJzYWwvaHRtbF9za2luX3NldHRpbmdzLmpzUEsBAgAAFAACAAgAPLqsSD08L9HBAAAA5QEAABoAAAAAAAAAAQAAAAAAHxAAAHVuaXZlcnNhbC9pMThuX3ByZXNldHMueG1sUEsBAgAAFAACAAgAPLqsSJr5lmRrAAAAawAAABwAAAAAAAAAAQAAAAAAGBEAAHVuaXZlcnNhbC9sb2NhbF9zZXR0aW5ncy54bWxQSwECAAAUAAIACABElFdHI7RO+/sCAACwCAAAFAAAAAAAAAABAAAAAAC9EQAAdW5pdmVyc2FsL3BsYXllci54bWxQSwECAAAUAAIACAA8uqxIsIcj9GwBAAD3AgAAKQAAAAAAAAABAAAAAADqFAAAdW5pdmVyc2FsL3NraW5fY3VzdG9taXphdGlvbl9zZXR0aW5ncy54bWxQSwECAAAUAAIACAA9uqxIJOD/F8QMAABjGQAAFwAAAAAAAAAAAAAAAACdFgAAdW5pdmVyc2FsL3VuaXZlcnNhbC5wbmdQSwECAAAUAAIACAA9uqxIcGveuksAAABqAAAAGwAAAAAAAAABAAAAAACWIwAAdW5pdmVyc2FsL3VuaXZlcnNhbC5wbmcueG1sUEsFBgAAAAALAAsASQMAABokAAAAAA=="/>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CLOUDFOLDERPATH" val="Repository"/>
  <p:tag name="ISPRING_PRESENTATION_TITLE" val="www.33ppt.com"/>
</p:tagLst>
</file>

<file path=ppt/theme/theme1.xml><?xml version="1.0" encoding="utf-8"?>
<a:theme xmlns:a="http://schemas.openxmlformats.org/drawingml/2006/main" name="www.33ppt.com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1041</Words>
  <Application>Microsoft Office PowerPoint</Application>
  <PresentationFormat>宽屏</PresentationFormat>
  <Paragraphs>83</Paragraphs>
  <Slides>9</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 Unicode MS</vt:lpstr>
      <vt:lpstr>黑体</vt:lpstr>
      <vt:lpstr>宋体</vt:lpstr>
      <vt:lpstr>微软雅黑</vt:lpstr>
      <vt:lpstr>Arial</vt:lpstr>
      <vt:lpstr>Calibri</vt:lpstr>
      <vt:lpstr>Calibri Light</vt:lpstr>
      <vt:lpstr>Times New Roman</vt:lpstr>
      <vt:lpstr>Wingdings</vt:lpstr>
      <vt:lpstr>www.33ppt.com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subject>www.33ppt.com</dc:subject>
  <dc:creator/>
  <cp:keywords>www.33ppt.com</cp:keywords>
  <dc:description>www.33ppt.com</dc:description>
  <cp:lastModifiedBy>lu nan</cp:lastModifiedBy>
  <cp:revision>49</cp:revision>
  <cp:lastPrinted>2022-07-13T02:44:03Z</cp:lastPrinted>
  <dcterms:created xsi:type="dcterms:W3CDTF">2014-06-18T03:33:00Z</dcterms:created>
  <dcterms:modified xsi:type="dcterms:W3CDTF">2022-07-13T02:46:09Z</dcterms:modified>
  <cp:category>www.33ppt.com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422A65038698425F8DAAAF5C95297516</vt:lpwstr>
  </property>
  <property fmtid="{D5CDD505-2E9C-101B-9397-08002B2CF9AE}" pid="3" name="KSOProductBuildVer">
    <vt:lpwstr>2052-11.1.0.11372</vt:lpwstr>
  </property>
</Properties>
</file>