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ags/tag37.xml" ContentType="application/vnd.openxmlformats-officedocument.presentationml.tags+xml"/>
  <Override PartName="/ppt/notesSlides/notesSlide5.xml" ContentType="application/vnd.openxmlformats-officedocument.presentationml.notesSlide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tags/tag42.xml" ContentType="application/vnd.openxmlformats-officedocument.presentationml.tags+xml"/>
  <Override PartName="/ppt/notesSlides/notesSlide10.xml" ContentType="application/vnd.openxmlformats-officedocument.presentationml.notesSlide+xml"/>
  <Override PartName="/ppt/tags/tag4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9" r:id="rId4"/>
    <p:sldId id="260" r:id="rId5"/>
    <p:sldId id="261" r:id="rId6"/>
    <p:sldId id="269" r:id="rId7"/>
    <p:sldId id="262" r:id="rId8"/>
    <p:sldId id="270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AFB3C-51C7-4DB4-8740-8C476F84F766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BC719-8CBE-4077-A733-65D9142FB7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6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3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704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320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26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90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8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49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460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3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6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49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2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463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宋体" panose="020207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宋体" panose="020207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宋体" panose="020207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82938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1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51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26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51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15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56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59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3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1E9AE-BF39-4EA7-A925-29B852838F29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1C284-D716-4AD6-8DB0-D24F7D92A1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56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" panose="020207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宋体" panose="020207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" panose="020207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宋体" panose="020207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宋体" panose="020207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宋体" panose="020207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宋体" panose="02020700000000000000" charset="-122"/>
              <a:cs typeface="+mn-cs"/>
            </a:endParaRP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26231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advClick="0" advTm="0">
    <p:random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宋体" panose="020207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26" Type="http://schemas.openxmlformats.org/officeDocument/2006/relationships/image" Target="../media/image3.jpeg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notesSlide" Target="../notesSlides/notesSlide2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9"/>
            <a:ext cx="12192000" cy="167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>
              <a:latin typeface="印品黑体" panose="00000500000000000000" pitchFamily="2" charset="-122"/>
            </a:endParaRPr>
          </a:p>
        </p:txBody>
      </p:sp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2545739" y="4537534"/>
            <a:ext cx="7100522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zh-CN" altLang="en-US" sz="3600" b="1" dirty="0" smtClean="0">
                <a:solidFill>
                  <a:schemeClr val="accent1"/>
                </a:solidFill>
                <a:latin typeface="+mj-lt"/>
                <a:ea typeface="印品黑体" panose="00000500000000000000" pitchFamily="2" charset="-122"/>
                <a:cs typeface="Arial" panose="020B0604020202020204" pitchFamily="34" charset="0"/>
              </a:rPr>
              <a:t>甲磺酸阿美替尼片</a:t>
            </a:r>
            <a:endParaRPr lang="en-US" altLang="zh-CN" sz="3600" b="1" dirty="0" smtClean="0">
              <a:solidFill>
                <a:schemeClr val="accent1"/>
              </a:solidFill>
              <a:latin typeface="+mj-lt"/>
              <a:ea typeface="印品黑体" panose="00000500000000000000" pitchFamily="2" charset="-122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zh-CN" altLang="en-US" sz="3600" b="1" dirty="0" smtClean="0">
                <a:solidFill>
                  <a:schemeClr val="accent1"/>
                </a:solidFill>
                <a:latin typeface="+mj-lt"/>
                <a:ea typeface="印品黑体" panose="00000500000000000000" pitchFamily="2" charset="-122"/>
                <a:cs typeface="Arial" panose="020B0604020202020204" pitchFamily="34" charset="0"/>
              </a:rPr>
              <a:t>（阿美乐）</a:t>
            </a:r>
            <a:endParaRPr lang="en-US" altLang="zh-CN" sz="3600" b="1" dirty="0" smtClean="0">
              <a:solidFill>
                <a:schemeClr val="accent1"/>
              </a:solidFill>
              <a:latin typeface="+mj-lt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0724E9CB-4F0E-4DB9-913A-9F5AA674B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3459" y="-1418660"/>
            <a:ext cx="577991" cy="577991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488874" y="5722475"/>
            <a:ext cx="3255808" cy="602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88874" y="5814348"/>
            <a:ext cx="325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</a:rPr>
              <a:t>江苏豪森药业集团有限公司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1" y="1801848"/>
            <a:ext cx="4890654" cy="27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41921"/>
            <a:ext cx="298608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04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创新性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Innovativeness 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349" y="1100207"/>
            <a:ext cx="104013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主要创新点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zh-CN" altLang="en-US" b="1" dirty="0"/>
              <a:t>我国首创、全球第二个</a:t>
            </a:r>
            <a:r>
              <a:rPr lang="zh-CN" altLang="en-US" dirty="0"/>
              <a:t>针对非小细胞肺癌的三代 </a:t>
            </a:r>
            <a:r>
              <a:rPr lang="en-US" altLang="zh-CN" dirty="0"/>
              <a:t>EGFR-TKI</a:t>
            </a:r>
            <a:r>
              <a:rPr lang="zh-CN" altLang="en-US" dirty="0"/>
              <a:t>。获得国家“重大新药创制科技重大专项”支持</a:t>
            </a:r>
            <a:r>
              <a:rPr lang="zh-CN" altLang="en-US" dirty="0" smtClean="0"/>
              <a:t>，</a:t>
            </a:r>
            <a:r>
              <a:rPr lang="zh-CN" altLang="en-US" b="1" dirty="0" smtClean="0"/>
              <a:t>一线适应症纳入</a:t>
            </a:r>
            <a:r>
              <a:rPr lang="zh-CN" altLang="en-US" b="1" dirty="0"/>
              <a:t>优先审评审批</a:t>
            </a:r>
            <a:r>
              <a:rPr lang="zh-CN" altLang="en-US" dirty="0"/>
              <a:t>，是首个纳入突破性治疗程序的三代 </a:t>
            </a:r>
            <a:r>
              <a:rPr lang="en-US" altLang="zh-CN" dirty="0"/>
              <a:t>EGFR-TKI</a:t>
            </a:r>
            <a:r>
              <a:rPr lang="zh-CN" altLang="en-US" dirty="0"/>
              <a:t>。中位无进展生存期</a:t>
            </a:r>
            <a:r>
              <a:rPr lang="en-US" altLang="zh-CN" dirty="0"/>
              <a:t>19.3</a:t>
            </a:r>
            <a:r>
              <a:rPr lang="zh-CN" altLang="en-US" dirty="0"/>
              <a:t>个月，</a:t>
            </a:r>
            <a:r>
              <a:rPr lang="zh-CN" altLang="en-US" b="1" dirty="0"/>
              <a:t>是目前全球已批准的单药一线治疗中位</a:t>
            </a:r>
            <a:r>
              <a:rPr lang="en-US" altLang="zh-CN" b="1" dirty="0"/>
              <a:t>PFS</a:t>
            </a:r>
            <a:r>
              <a:rPr lang="zh-CN" altLang="en-US" b="1" dirty="0"/>
              <a:t>最长的</a:t>
            </a:r>
            <a:r>
              <a:rPr lang="en-US" altLang="zh-CN" b="1" dirty="0"/>
              <a:t>EGFR TKI</a:t>
            </a:r>
            <a:r>
              <a:rPr lang="zh-CN" altLang="en-US" dirty="0"/>
              <a:t>，治疗优势显著。核心化合物专利已在中、美、欧、日等国家获得授权，中国专利</a:t>
            </a:r>
            <a:r>
              <a:rPr lang="en-US" altLang="zh-CN" dirty="0"/>
              <a:t>2035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</a:t>
            </a:r>
            <a:r>
              <a:rPr lang="en-US" altLang="zh-CN" dirty="0"/>
              <a:t>30</a:t>
            </a:r>
            <a:r>
              <a:rPr lang="zh-CN" altLang="en-US" dirty="0"/>
              <a:t>日到期，权利稳定。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lvl="0">
              <a:spcBef>
                <a:spcPts val="600"/>
              </a:spcBef>
            </a:pPr>
            <a:r>
              <a:rPr lang="zh-CN" altLang="en-US" b="1" dirty="0"/>
              <a:t>增加经鼻胃管喂饲的给药途径，对服用不方便的患者提供便捷用药机会，提高患者用药依从性</a:t>
            </a:r>
            <a:r>
              <a:rPr lang="zh-CN" altLang="en-US" b="1" dirty="0" smtClean="0"/>
              <a:t>。</a:t>
            </a:r>
            <a:endParaRPr lang="en-US" altLang="zh-CN" b="1" dirty="0" smtClean="0"/>
          </a:p>
          <a:p>
            <a:pPr lvl="0">
              <a:spcBef>
                <a:spcPts val="600"/>
              </a:spcBef>
            </a:pPr>
            <a:r>
              <a:rPr lang="zh-CN" altLang="en-US" b="1" dirty="0" smtClean="0">
                <a:solidFill>
                  <a:schemeClr val="tx2"/>
                </a:solidFill>
              </a:rPr>
              <a:t>优势：</a:t>
            </a:r>
            <a:endParaRPr lang="en-US" altLang="zh-CN" b="1" dirty="0" smtClean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dirty="0" smtClean="0"/>
              <a:t>常见</a:t>
            </a:r>
            <a:r>
              <a:rPr lang="zh-CN" altLang="en-US" dirty="0"/>
              <a:t>不良反应率均</a:t>
            </a:r>
            <a:r>
              <a:rPr lang="zh-CN" altLang="en-US" dirty="0" smtClean="0"/>
              <a:t>较低。</a:t>
            </a:r>
            <a:r>
              <a:rPr lang="zh-CN" altLang="zh-CN" dirty="0" smtClean="0"/>
              <a:t>临床</a:t>
            </a:r>
            <a:r>
              <a:rPr lang="zh-CN" altLang="zh-CN" dirty="0"/>
              <a:t>结果显示，本品间质性肺病、皮疹、腹泻发生率均显著性</a:t>
            </a:r>
            <a:r>
              <a:rPr lang="zh-CN" altLang="zh-CN" dirty="0" smtClean="0"/>
              <a:t>低于</a:t>
            </a:r>
            <a:r>
              <a:rPr lang="zh-CN" altLang="en-US" dirty="0" smtClean="0"/>
              <a:t>同类药物</a:t>
            </a:r>
            <a:r>
              <a:rPr lang="zh-CN" altLang="zh-CN" dirty="0" smtClean="0"/>
              <a:t>（</a:t>
            </a:r>
            <a:r>
              <a:rPr lang="zh-CN" altLang="zh-CN" dirty="0"/>
              <a:t>间质性肺病</a:t>
            </a:r>
            <a:r>
              <a:rPr lang="en-US" altLang="zh-CN" dirty="0"/>
              <a:t>0.4% VS 3.9%</a:t>
            </a:r>
            <a:r>
              <a:rPr lang="zh-CN" altLang="zh-CN" dirty="0"/>
              <a:t>；皮疹</a:t>
            </a:r>
            <a:r>
              <a:rPr lang="en-US" altLang="zh-CN" dirty="0"/>
              <a:t> 26.6% vs 47%</a:t>
            </a:r>
            <a:r>
              <a:rPr lang="zh-CN" altLang="zh-CN" dirty="0"/>
              <a:t>；腹泻</a:t>
            </a:r>
            <a:r>
              <a:rPr lang="en-US" altLang="zh-CN" dirty="0"/>
              <a:t>15.4% vs 49%</a:t>
            </a:r>
            <a:r>
              <a:rPr lang="zh-CN" altLang="zh-CN" dirty="0"/>
              <a:t>）。</a:t>
            </a:r>
            <a:endParaRPr lang="en-US" altLang="zh-CN" dirty="0" smtClean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dirty="0" smtClean="0"/>
              <a:t>治疗</a:t>
            </a:r>
            <a:r>
              <a:rPr lang="zh-CN" altLang="en-US" dirty="0"/>
              <a:t>优势</a:t>
            </a:r>
            <a:r>
              <a:rPr lang="zh-CN" altLang="en-US" dirty="0" smtClean="0"/>
              <a:t>显著，中</a:t>
            </a:r>
            <a:r>
              <a:rPr lang="zh-CN" altLang="en-US" dirty="0"/>
              <a:t>位无进展生存期</a:t>
            </a:r>
            <a:r>
              <a:rPr lang="en-US" altLang="zh-CN" dirty="0"/>
              <a:t>19.3</a:t>
            </a:r>
            <a:r>
              <a:rPr lang="zh-CN" altLang="en-US" dirty="0"/>
              <a:t>个月，是目前全球已批准的单药一线治疗中位</a:t>
            </a:r>
            <a:r>
              <a:rPr lang="en-US" altLang="zh-CN" dirty="0"/>
              <a:t>PFS</a:t>
            </a:r>
            <a:r>
              <a:rPr lang="zh-CN" altLang="en-US" dirty="0"/>
              <a:t>最长的</a:t>
            </a:r>
            <a:r>
              <a:rPr lang="en-US" altLang="zh-CN" dirty="0"/>
              <a:t>EGFR </a:t>
            </a:r>
            <a:r>
              <a:rPr lang="en-US" altLang="zh-CN" dirty="0" smtClean="0"/>
              <a:t>TKI</a:t>
            </a:r>
            <a:endParaRPr lang="zh-CN" altLang="en-US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dirty="0" smtClean="0"/>
              <a:t>一线</a:t>
            </a:r>
            <a:r>
              <a:rPr lang="zh-CN" altLang="en-US" dirty="0"/>
              <a:t>治疗适应症</a:t>
            </a:r>
            <a:r>
              <a:rPr lang="zh-CN" altLang="en-US" dirty="0" smtClean="0"/>
              <a:t>列入指南</a:t>
            </a:r>
            <a:r>
              <a:rPr lang="en-US" altLang="zh-CN" dirty="0" smtClean="0"/>
              <a:t>Ⅰ</a:t>
            </a:r>
            <a:r>
              <a:rPr lang="zh-CN" altLang="en-US" dirty="0" smtClean="0"/>
              <a:t>级推荐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/>
              <a:ea typeface="微软雅黑"/>
            </a:endParaRPr>
          </a:p>
          <a:p>
            <a:pPr lvl="0">
              <a:spcBef>
                <a:spcPts val="600"/>
              </a:spcBef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</a:rPr>
              <a:t>是否为自主知识产权的创新药：是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/>
              <a:ea typeface="微软雅黑"/>
            </a:endParaRPr>
          </a:p>
          <a:p>
            <a:pPr lvl="0">
              <a:spcBef>
                <a:spcPts val="600"/>
              </a:spcBef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</a:rPr>
              <a:t>是否为国家“重大新药创制”科技重大专项支持上市药品：是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15" name="Picture 8" descr="C:\Users\karlozy\Downloads\medicin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14" y="581677"/>
            <a:ext cx="508724" cy="5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85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411194"/>
            <a:ext cx="298608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05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公平性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smtClean="0">
                <a:solidFill>
                  <a:srgbClr val="FFFFFF">
                    <a:lumMod val="65000"/>
                  </a:srgbClr>
                </a:solidFill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Fair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ness information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6540" y="871746"/>
            <a:ext cx="10870090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年发病患者总数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：约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80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万人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 smtClean="0"/>
              <a:t>所</a:t>
            </a:r>
            <a:r>
              <a:rPr lang="zh-CN" altLang="en-US" sz="2000" b="1" dirty="0"/>
              <a:t>治疗疾病对公共健康的</a:t>
            </a:r>
            <a:r>
              <a:rPr lang="zh-CN" altLang="en-US" sz="2000" b="1" dirty="0" smtClean="0"/>
              <a:t>影响</a:t>
            </a:r>
            <a:r>
              <a:rPr lang="zh-CN" altLang="en-US" sz="2000" dirty="0" smtClean="0"/>
              <a:t>：</a:t>
            </a:r>
            <a:endParaRPr lang="en-US" altLang="zh-CN" sz="2000" dirty="0" smtClean="0"/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/>
              <a:t>肺癌是全球发病率以及死亡率最高的恶性肿瘤之一，</a:t>
            </a:r>
            <a:r>
              <a:rPr lang="en-US" altLang="zh-CN" dirty="0"/>
              <a:t>5</a:t>
            </a:r>
            <a:r>
              <a:rPr lang="zh-CN" altLang="en-US" dirty="0"/>
              <a:t>年生存率约</a:t>
            </a:r>
            <a:r>
              <a:rPr lang="en-US" altLang="zh-CN" dirty="0"/>
              <a:t>17%</a:t>
            </a:r>
            <a:r>
              <a:rPr lang="zh-CN" altLang="en-US" dirty="0"/>
              <a:t>，改善和提高</a:t>
            </a:r>
            <a:r>
              <a:rPr lang="en-US" altLang="zh-CN" dirty="0"/>
              <a:t>NSCLC </a:t>
            </a:r>
            <a:r>
              <a:rPr lang="zh-CN" altLang="en-US" dirty="0"/>
              <a:t>患者的生活质量和生存时间是肺癌治疗面临的重要问题之一。本品一线中位</a:t>
            </a:r>
            <a:r>
              <a:rPr lang="en-US" altLang="zh-CN" dirty="0"/>
              <a:t>PFS 19.3</a:t>
            </a:r>
            <a:r>
              <a:rPr lang="zh-CN" altLang="en-US" dirty="0"/>
              <a:t>个月，治疗优势显著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0">
              <a:lnSpc>
                <a:spcPct val="150000"/>
              </a:lnSpc>
            </a:pPr>
            <a:r>
              <a:rPr lang="zh-CN" altLang="en-US" b="1" dirty="0" smtClean="0"/>
              <a:t>符合</a:t>
            </a:r>
            <a:r>
              <a:rPr lang="zh-CN" altLang="en-US" b="1" dirty="0"/>
              <a:t>“保基本”</a:t>
            </a:r>
            <a:r>
              <a:rPr lang="zh-CN" altLang="en-US" b="1" dirty="0" smtClean="0"/>
              <a:t>原则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/>
              <a:t>本品是我国首个获批</a:t>
            </a:r>
            <a:r>
              <a:rPr lang="en-US" altLang="zh-CN" dirty="0"/>
              <a:t>NSCLC</a:t>
            </a:r>
            <a:r>
              <a:rPr lang="zh-CN" altLang="en-US" dirty="0"/>
              <a:t>一线治疗适应症的国产三代 </a:t>
            </a:r>
            <a:r>
              <a:rPr lang="en-US" altLang="zh-CN" dirty="0"/>
              <a:t>EGFR-TKI</a:t>
            </a:r>
            <a:r>
              <a:rPr lang="zh-CN" altLang="en-US" dirty="0"/>
              <a:t>，安全性、有效性更优，使患者全面获益。为</a:t>
            </a:r>
            <a:r>
              <a:rPr lang="en-US" altLang="zh-CN" dirty="0"/>
              <a:t>《CSCO</a:t>
            </a:r>
            <a:r>
              <a:rPr lang="zh-CN" altLang="en-US" dirty="0"/>
              <a:t>非小细胞肺癌诊疗指南（</a:t>
            </a:r>
            <a:r>
              <a:rPr lang="en-US" altLang="zh-CN" dirty="0"/>
              <a:t>2021</a:t>
            </a:r>
            <a:r>
              <a:rPr lang="zh-CN" altLang="en-US" dirty="0"/>
              <a:t>年）</a:t>
            </a:r>
            <a:r>
              <a:rPr lang="en-US" altLang="zh-CN" dirty="0"/>
              <a:t>》</a:t>
            </a:r>
            <a:r>
              <a:rPr lang="zh-CN" altLang="en-US" dirty="0"/>
              <a:t>一线</a:t>
            </a:r>
            <a:r>
              <a:rPr lang="zh-CN" altLang="en-US" dirty="0" smtClean="0"/>
              <a:t>治疗</a:t>
            </a:r>
            <a:r>
              <a:rPr lang="en-US" altLang="zh-CN" dirty="0" smtClean="0"/>
              <a:t>Ⅰ</a:t>
            </a:r>
            <a:r>
              <a:rPr lang="zh-CN" altLang="en-US" dirty="0" smtClean="0"/>
              <a:t>级推荐</a:t>
            </a:r>
            <a:r>
              <a:rPr lang="zh-CN" altLang="en-US" dirty="0"/>
              <a:t>用药，纳入医保保障范围，基金可承受、广大患者可负担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0">
              <a:lnSpc>
                <a:spcPct val="150000"/>
              </a:lnSpc>
            </a:pPr>
            <a:r>
              <a:rPr lang="zh-CN" altLang="en-US" b="1" dirty="0"/>
              <a:t>弥补</a:t>
            </a:r>
            <a:r>
              <a:rPr lang="zh-CN" altLang="en-US" sz="2000" b="1" dirty="0"/>
              <a:t>目录</a:t>
            </a:r>
            <a:r>
              <a:rPr lang="zh-CN" altLang="en-US" b="1" dirty="0"/>
              <a:t>短板</a:t>
            </a:r>
            <a:r>
              <a:rPr lang="zh-CN" altLang="en-US" sz="2000" dirty="0">
                <a:solidFill>
                  <a:srgbClr val="000000"/>
                </a:solidFill>
              </a:rPr>
              <a:t>：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/>
              <a:t>首个全“中国样本”一线治疗随机对照注册临床研究，更能反映中国肺癌患者的疾病状况；作为首个国产三代</a:t>
            </a:r>
            <a:r>
              <a:rPr lang="en-US" altLang="zh-CN" dirty="0"/>
              <a:t>EGFR-TKI</a:t>
            </a:r>
            <a:r>
              <a:rPr lang="zh-CN" altLang="en-US" dirty="0"/>
              <a:t>，安全性和疗效更优，纳入医保能减少家庭负担，提高患者可及性，保障国家药品战略安全。</a:t>
            </a:r>
            <a:endParaRPr lang="en-US" altLang="zh-CN" dirty="0"/>
          </a:p>
          <a:p>
            <a:pPr lvl="0">
              <a:lnSpc>
                <a:spcPct val="150000"/>
              </a:lnSpc>
            </a:pPr>
            <a:r>
              <a:rPr lang="zh-CN" altLang="en-US" b="1" dirty="0" smtClean="0"/>
              <a:t>临床</a:t>
            </a:r>
            <a:r>
              <a:rPr lang="zh-CN" altLang="en-US" b="1" dirty="0"/>
              <a:t>管理难度</a:t>
            </a:r>
            <a:r>
              <a:rPr lang="zh-CN" altLang="en-US" sz="2000" dirty="0">
                <a:solidFill>
                  <a:srgbClr val="000000"/>
                </a:solidFill>
              </a:rPr>
              <a:t>：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/>
              <a:t>本品适应症明确，诊断流程和确诊标准清晰，诊断基于基因检测结果，且必须凭医生开具处方，便于管理。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9" name="Picture 11" descr="C:\Users\karlozy\Downloads\pills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69786">
            <a:off x="497802" y="483319"/>
            <a:ext cx="537476" cy="54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6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SubTitle_1"/>
          <p:cNvSpPr txBox="1"/>
          <p:nvPr>
            <p:custDataLst>
              <p:tags r:id="rId2"/>
            </p:custDataLst>
          </p:nvPr>
        </p:nvSpPr>
        <p:spPr>
          <a:xfrm>
            <a:off x="8463387" y="954266"/>
            <a:ext cx="2907714" cy="67114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034" dirty="0" smtClean="0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药品基本信息</a:t>
            </a:r>
            <a:endParaRPr lang="en-US" altLang="zh-CN" sz="3034" dirty="0" smtClean="0">
              <a:solidFill>
                <a:schemeClr val="bg1">
                  <a:lumMod val="50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  <a:p>
            <a:r>
              <a:rPr lang="en-US" altLang="zh-CN" sz="1327" dirty="0" smtClean="0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Basic information </a:t>
            </a:r>
            <a:endParaRPr lang="zh-CN" altLang="en-US" sz="1327" dirty="0">
              <a:solidFill>
                <a:schemeClr val="bg1">
                  <a:lumMod val="50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084076" y="920830"/>
            <a:ext cx="1069915" cy="650839"/>
            <a:chOff x="6127160" y="2096130"/>
            <a:chExt cx="1128426" cy="686432"/>
          </a:xfrm>
        </p:grpSpPr>
        <p:cxnSp>
          <p:nvCxnSpPr>
            <p:cNvPr id="4" name="MH_Other_1"/>
            <p:cNvCxnSpPr/>
            <p:nvPr>
              <p:custDataLst>
                <p:tags r:id="rId21"/>
              </p:custDataLst>
            </p:nvPr>
          </p:nvCxnSpPr>
          <p:spPr>
            <a:xfrm flipH="1">
              <a:off x="6525624" y="2096130"/>
              <a:ext cx="729962" cy="686432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MH_Other_2"/>
            <p:cNvSpPr/>
            <p:nvPr>
              <p:custDataLst>
                <p:tags r:id="rId22"/>
              </p:custDataLst>
            </p:nvPr>
          </p:nvSpPr>
          <p:spPr>
            <a:xfrm>
              <a:off x="6145577" y="2497943"/>
              <a:ext cx="532403" cy="242763"/>
            </a:xfrm>
            <a:custGeom>
              <a:avLst/>
              <a:gdLst>
                <a:gd name="connsiteX0" fmla="*/ 0 w 928918"/>
                <a:gd name="connsiteY0" fmla="*/ 0 h 459023"/>
                <a:gd name="connsiteX1" fmla="*/ 928918 w 928918"/>
                <a:gd name="connsiteY1" fmla="*/ 0 h 459023"/>
                <a:gd name="connsiteX2" fmla="*/ 464459 w 928918"/>
                <a:gd name="connsiteY2" fmla="*/ 459023 h 45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918" h="459023">
                  <a:moveTo>
                    <a:pt x="0" y="0"/>
                  </a:moveTo>
                  <a:lnTo>
                    <a:pt x="928918" y="0"/>
                  </a:lnTo>
                  <a:lnTo>
                    <a:pt x="464459" y="4590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1996" anchor="ctr">
              <a:normAutofit fontScale="85000" lnSpcReduction="20000"/>
            </a:bodyPr>
            <a:lstStyle/>
            <a:p>
              <a:pPr algn="ctr">
                <a:defRPr/>
              </a:pPr>
              <a:endParaRPr lang="zh-CN" altLang="en-US" sz="1399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150" name="MH_Other_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127160" y="2108413"/>
              <a:ext cx="565888" cy="3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da-DK" altLang="zh-CN" sz="2400" dirty="0">
                  <a:solidFill>
                    <a:schemeClr val="bg1">
                      <a:lumMod val="65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Arial" panose="020B0604020202020204" pitchFamily="34" charset="0"/>
                </a:rPr>
                <a:t>01</a:t>
              </a:r>
              <a:endParaRPr lang="zh-CN" altLang="en-US" sz="2400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" name="MH_SubTitle_2"/>
          <p:cNvSpPr txBox="1"/>
          <p:nvPr>
            <p:custDataLst>
              <p:tags r:id="rId3"/>
            </p:custDataLst>
          </p:nvPr>
        </p:nvSpPr>
        <p:spPr>
          <a:xfrm>
            <a:off x="8463387" y="1939729"/>
            <a:ext cx="2907714" cy="6823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>
              <a:defRPr sz="3034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安全性</a:t>
            </a:r>
            <a:r>
              <a:rPr lang="zh-CN" altLang="en-US" dirty="0" smtClean="0">
                <a:sym typeface="Arial" panose="020B0604020202020204" pitchFamily="34" charset="0"/>
              </a:rPr>
              <a:t>信息</a:t>
            </a:r>
            <a:endParaRPr lang="en-US" altLang="zh-CN" dirty="0" smtClean="0">
              <a:sym typeface="Arial" panose="020B0604020202020204" pitchFamily="34" charset="0"/>
            </a:endParaRPr>
          </a:p>
          <a:p>
            <a:r>
              <a:rPr lang="en-US" altLang="zh-CN" sz="1400" dirty="0" smtClean="0">
                <a:sym typeface="Arial" panose="020B0604020202020204" pitchFamily="34" charset="0"/>
              </a:rPr>
              <a:t>Security information</a:t>
            </a:r>
            <a:endParaRPr lang="zh-CN" altLang="en-US" sz="1400" dirty="0"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084076" y="1912434"/>
            <a:ext cx="1069915" cy="650839"/>
            <a:chOff x="6127160" y="3142521"/>
            <a:chExt cx="1128426" cy="686432"/>
          </a:xfrm>
        </p:grpSpPr>
        <p:cxnSp>
          <p:nvCxnSpPr>
            <p:cNvPr id="9" name="MH_Other_4"/>
            <p:cNvCxnSpPr/>
            <p:nvPr>
              <p:custDataLst>
                <p:tags r:id="rId18"/>
              </p:custDataLst>
            </p:nvPr>
          </p:nvCxnSpPr>
          <p:spPr>
            <a:xfrm flipH="1">
              <a:off x="6525624" y="3142521"/>
              <a:ext cx="729962" cy="68643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MH_Other_5"/>
            <p:cNvSpPr/>
            <p:nvPr>
              <p:custDataLst>
                <p:tags r:id="rId19"/>
              </p:custDataLst>
            </p:nvPr>
          </p:nvSpPr>
          <p:spPr>
            <a:xfrm>
              <a:off x="6145577" y="3544334"/>
              <a:ext cx="532403" cy="241088"/>
            </a:xfrm>
            <a:custGeom>
              <a:avLst/>
              <a:gdLst>
                <a:gd name="connsiteX0" fmla="*/ 0 w 928918"/>
                <a:gd name="connsiteY0" fmla="*/ 0 h 459023"/>
                <a:gd name="connsiteX1" fmla="*/ 928918 w 928918"/>
                <a:gd name="connsiteY1" fmla="*/ 0 h 459023"/>
                <a:gd name="connsiteX2" fmla="*/ 464459 w 928918"/>
                <a:gd name="connsiteY2" fmla="*/ 459023 h 45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918" h="459023">
                  <a:moveTo>
                    <a:pt x="0" y="0"/>
                  </a:moveTo>
                  <a:lnTo>
                    <a:pt x="928918" y="0"/>
                  </a:lnTo>
                  <a:lnTo>
                    <a:pt x="464459" y="4590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1996" anchor="ctr">
              <a:normAutofit fontScale="85000" lnSpcReduction="20000"/>
            </a:bodyPr>
            <a:lstStyle/>
            <a:p>
              <a:pPr algn="ctr">
                <a:defRPr/>
              </a:pPr>
              <a:endParaRPr lang="zh-CN" altLang="en-US" sz="1399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154" name="MH_Other_6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127160" y="3154804"/>
              <a:ext cx="565888" cy="3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400" dirty="0">
                  <a:solidFill>
                    <a:schemeClr val="bg1">
                      <a:lumMod val="65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Arial" panose="020B0604020202020204" pitchFamily="34" charset="0"/>
                </a:rPr>
                <a:t>02</a:t>
              </a:r>
              <a:endParaRPr lang="zh-CN" altLang="en-US" sz="2400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MH_SubTitle_3"/>
          <p:cNvSpPr txBox="1"/>
          <p:nvPr>
            <p:custDataLst>
              <p:tags r:id="rId4"/>
            </p:custDataLst>
          </p:nvPr>
        </p:nvSpPr>
        <p:spPr>
          <a:xfrm>
            <a:off x="8463387" y="2930804"/>
            <a:ext cx="2907714" cy="6823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>
              <a:defRPr sz="3034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有效性</a:t>
            </a:r>
            <a:r>
              <a:rPr lang="zh-CN" altLang="en-US" dirty="0" smtClean="0">
                <a:sym typeface="Arial" panose="020B0604020202020204" pitchFamily="34" charset="0"/>
              </a:rPr>
              <a:t>信息</a:t>
            </a:r>
            <a:endParaRPr lang="en-US" altLang="zh-CN" dirty="0" smtClean="0">
              <a:sym typeface="Arial" panose="020B0604020202020204" pitchFamily="34" charset="0"/>
            </a:endParaRPr>
          </a:p>
          <a:p>
            <a:r>
              <a:rPr lang="en-US" altLang="zh-CN" sz="1400" dirty="0" smtClean="0">
                <a:sym typeface="Arial" panose="020B0604020202020204" pitchFamily="34" charset="0"/>
              </a:rPr>
              <a:t>Validity </a:t>
            </a:r>
            <a:r>
              <a:rPr lang="en-US" altLang="zh-CN" sz="1400" dirty="0">
                <a:sym typeface="Arial" panose="020B0604020202020204" pitchFamily="34" charset="0"/>
              </a:rPr>
              <a:t>information</a:t>
            </a:r>
            <a:endParaRPr lang="zh-CN" altLang="en-US" sz="1400" dirty="0"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084076" y="2904037"/>
            <a:ext cx="1069915" cy="650839"/>
            <a:chOff x="6127160" y="4187237"/>
            <a:chExt cx="1128426" cy="686432"/>
          </a:xfrm>
        </p:grpSpPr>
        <p:cxnSp>
          <p:nvCxnSpPr>
            <p:cNvPr id="15" name="MH_Other_7"/>
            <p:cNvCxnSpPr/>
            <p:nvPr>
              <p:custDataLst>
                <p:tags r:id="rId15"/>
              </p:custDataLst>
            </p:nvPr>
          </p:nvCxnSpPr>
          <p:spPr>
            <a:xfrm flipH="1">
              <a:off x="6525624" y="4187237"/>
              <a:ext cx="729962" cy="686432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MH_Other_8"/>
            <p:cNvSpPr/>
            <p:nvPr>
              <p:custDataLst>
                <p:tags r:id="rId16"/>
              </p:custDataLst>
            </p:nvPr>
          </p:nvSpPr>
          <p:spPr>
            <a:xfrm>
              <a:off x="6145577" y="4589050"/>
              <a:ext cx="532403" cy="241088"/>
            </a:xfrm>
            <a:custGeom>
              <a:avLst/>
              <a:gdLst>
                <a:gd name="connsiteX0" fmla="*/ 0 w 928918"/>
                <a:gd name="connsiteY0" fmla="*/ 0 h 459023"/>
                <a:gd name="connsiteX1" fmla="*/ 928918 w 928918"/>
                <a:gd name="connsiteY1" fmla="*/ 0 h 459023"/>
                <a:gd name="connsiteX2" fmla="*/ 464459 w 928918"/>
                <a:gd name="connsiteY2" fmla="*/ 459023 h 45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918" h="459023">
                  <a:moveTo>
                    <a:pt x="0" y="0"/>
                  </a:moveTo>
                  <a:lnTo>
                    <a:pt x="928918" y="0"/>
                  </a:lnTo>
                  <a:lnTo>
                    <a:pt x="464459" y="4590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1996" anchor="ctr">
              <a:normAutofit fontScale="85000" lnSpcReduction="20000"/>
            </a:bodyPr>
            <a:lstStyle/>
            <a:p>
              <a:pPr algn="ctr">
                <a:defRPr/>
              </a:pPr>
              <a:endParaRPr lang="zh-CN" altLang="en-US" sz="1399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158" name="MH_Other_9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127160" y="4199520"/>
              <a:ext cx="565888" cy="3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400" dirty="0">
                  <a:solidFill>
                    <a:schemeClr val="bg1">
                      <a:lumMod val="65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Arial" panose="020B0604020202020204" pitchFamily="34" charset="0"/>
                </a:rPr>
                <a:t>03</a:t>
              </a:r>
              <a:endParaRPr lang="zh-CN" altLang="en-US" sz="2400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84076" y="3895641"/>
            <a:ext cx="1069915" cy="649252"/>
            <a:chOff x="6127160" y="5233626"/>
            <a:chExt cx="1128426" cy="684758"/>
          </a:xfrm>
        </p:grpSpPr>
        <p:cxnSp>
          <p:nvCxnSpPr>
            <p:cNvPr id="20" name="MH_Other_10"/>
            <p:cNvCxnSpPr/>
            <p:nvPr>
              <p:custDataLst>
                <p:tags r:id="rId12"/>
              </p:custDataLst>
            </p:nvPr>
          </p:nvCxnSpPr>
          <p:spPr>
            <a:xfrm flipH="1">
              <a:off x="6525624" y="5233626"/>
              <a:ext cx="729962" cy="684758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MH_Other_11"/>
            <p:cNvSpPr/>
            <p:nvPr>
              <p:custDataLst>
                <p:tags r:id="rId13"/>
              </p:custDataLst>
            </p:nvPr>
          </p:nvSpPr>
          <p:spPr>
            <a:xfrm>
              <a:off x="6145577" y="5635440"/>
              <a:ext cx="532403" cy="241088"/>
            </a:xfrm>
            <a:custGeom>
              <a:avLst/>
              <a:gdLst>
                <a:gd name="connsiteX0" fmla="*/ 0 w 928918"/>
                <a:gd name="connsiteY0" fmla="*/ 0 h 459023"/>
                <a:gd name="connsiteX1" fmla="*/ 928918 w 928918"/>
                <a:gd name="connsiteY1" fmla="*/ 0 h 459023"/>
                <a:gd name="connsiteX2" fmla="*/ 464459 w 928918"/>
                <a:gd name="connsiteY2" fmla="*/ 459023 h 45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918" h="459023">
                  <a:moveTo>
                    <a:pt x="0" y="0"/>
                  </a:moveTo>
                  <a:lnTo>
                    <a:pt x="928918" y="0"/>
                  </a:lnTo>
                  <a:lnTo>
                    <a:pt x="464459" y="45902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1996" anchor="ctr">
              <a:normAutofit fontScale="85000" lnSpcReduction="20000"/>
            </a:bodyPr>
            <a:lstStyle/>
            <a:p>
              <a:pPr algn="ctr">
                <a:defRPr/>
              </a:pPr>
              <a:endParaRPr lang="zh-CN" altLang="en-US" sz="1399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162" name="MH_Other_12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127160" y="5245910"/>
              <a:ext cx="565888" cy="3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zh-CN" sz="2400" dirty="0">
                  <a:solidFill>
                    <a:schemeClr val="bg1">
                      <a:lumMod val="65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Arial" panose="020B0604020202020204" pitchFamily="34" charset="0"/>
                </a:rPr>
                <a:t>04</a:t>
              </a:r>
              <a:endParaRPr lang="zh-CN" altLang="en-US" sz="2400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" name="MH_Others_1"/>
          <p:cNvSpPr txBox="1"/>
          <p:nvPr>
            <p:custDataLst>
              <p:tags r:id="rId5"/>
            </p:custDataLst>
          </p:nvPr>
        </p:nvSpPr>
        <p:spPr>
          <a:xfrm>
            <a:off x="2014047" y="1560917"/>
            <a:ext cx="2724885" cy="96289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257" b="1" dirty="0">
                <a:solidFill>
                  <a:schemeClr val="accent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目  录</a:t>
            </a:r>
          </a:p>
        </p:txBody>
      </p:sp>
      <p:sp>
        <p:nvSpPr>
          <p:cNvPr id="19" name="MH_Others_2"/>
          <p:cNvSpPr txBox="1"/>
          <p:nvPr>
            <p:custDataLst>
              <p:tags r:id="rId6"/>
            </p:custDataLst>
          </p:nvPr>
        </p:nvSpPr>
        <p:spPr>
          <a:xfrm>
            <a:off x="2027808" y="2523862"/>
            <a:ext cx="2697360" cy="4085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655" b="1" dirty="0">
                <a:solidFill>
                  <a:schemeClr val="accent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CONTENTS</a:t>
            </a:r>
            <a:endParaRPr lang="zh-CN" altLang="en-US" sz="2655" b="1" dirty="0">
              <a:solidFill>
                <a:schemeClr val="accent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4" name="MH_SubTitle_1"/>
          <p:cNvSpPr txBox="1"/>
          <p:nvPr>
            <p:custDataLst>
              <p:tags r:id="rId7"/>
            </p:custDataLst>
          </p:nvPr>
        </p:nvSpPr>
        <p:spPr>
          <a:xfrm>
            <a:off x="8463387" y="3895641"/>
            <a:ext cx="2907714" cy="6823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>
              <a:defRPr sz="3034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创新性</a:t>
            </a:r>
            <a:r>
              <a:rPr lang="zh-CN" altLang="en-US" dirty="0" smtClean="0">
                <a:sym typeface="Arial" panose="020B0604020202020204" pitchFamily="34" charset="0"/>
              </a:rPr>
              <a:t>信息</a:t>
            </a:r>
            <a:endParaRPr lang="en-US" altLang="zh-CN" dirty="0" smtClean="0">
              <a:sym typeface="Arial" panose="020B0604020202020204" pitchFamily="34" charset="0"/>
            </a:endParaRPr>
          </a:p>
          <a:p>
            <a:r>
              <a:rPr lang="en-US" altLang="zh-CN" sz="1400" dirty="0" smtClean="0">
                <a:sym typeface="Arial" panose="020B0604020202020204" pitchFamily="34" charset="0"/>
              </a:rPr>
              <a:t>Innovativeness information</a:t>
            </a:r>
            <a:endParaRPr lang="zh-CN" altLang="en-US" sz="1400" dirty="0">
              <a:sym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084073" y="4841670"/>
            <a:ext cx="1069915" cy="650839"/>
            <a:chOff x="6127160" y="2096130"/>
            <a:chExt cx="1128426" cy="686432"/>
          </a:xfrm>
        </p:grpSpPr>
        <p:cxnSp>
          <p:nvCxnSpPr>
            <p:cNvPr id="26" name="MH_Other_1"/>
            <p:cNvCxnSpPr/>
            <p:nvPr>
              <p:custDataLst>
                <p:tags r:id="rId9"/>
              </p:custDataLst>
            </p:nvPr>
          </p:nvCxnSpPr>
          <p:spPr>
            <a:xfrm flipH="1">
              <a:off x="6525624" y="2096130"/>
              <a:ext cx="729962" cy="686432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MH_Other_2"/>
            <p:cNvSpPr/>
            <p:nvPr>
              <p:custDataLst>
                <p:tags r:id="rId10"/>
              </p:custDataLst>
            </p:nvPr>
          </p:nvSpPr>
          <p:spPr>
            <a:xfrm>
              <a:off x="6145577" y="2497943"/>
              <a:ext cx="532403" cy="242763"/>
            </a:xfrm>
            <a:custGeom>
              <a:avLst/>
              <a:gdLst>
                <a:gd name="connsiteX0" fmla="*/ 0 w 928918"/>
                <a:gd name="connsiteY0" fmla="*/ 0 h 459023"/>
                <a:gd name="connsiteX1" fmla="*/ 928918 w 928918"/>
                <a:gd name="connsiteY1" fmla="*/ 0 h 459023"/>
                <a:gd name="connsiteX2" fmla="*/ 464459 w 928918"/>
                <a:gd name="connsiteY2" fmla="*/ 459023 h 45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918" h="459023">
                  <a:moveTo>
                    <a:pt x="0" y="0"/>
                  </a:moveTo>
                  <a:lnTo>
                    <a:pt x="928918" y="0"/>
                  </a:lnTo>
                  <a:lnTo>
                    <a:pt x="464459" y="4590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1996" anchor="ctr">
              <a:normAutofit fontScale="85000" lnSpcReduction="20000"/>
            </a:bodyPr>
            <a:lstStyle/>
            <a:p>
              <a:pPr algn="ctr">
                <a:defRPr/>
              </a:pPr>
              <a:endParaRPr lang="zh-CN" altLang="en-US" sz="1399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8" name="MH_Other_3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127160" y="2108413"/>
              <a:ext cx="565888" cy="3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da-DK" altLang="zh-CN" sz="2400" dirty="0" smtClean="0">
                  <a:solidFill>
                    <a:schemeClr val="bg1">
                      <a:lumMod val="65000"/>
                    </a:schemeClr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Arial" panose="020B0604020202020204" pitchFamily="34" charset="0"/>
                </a:rPr>
                <a:t>05</a:t>
              </a:r>
              <a:endParaRPr lang="zh-CN" altLang="en-US" sz="2400" dirty="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9" name="MH_SubTitle_2"/>
          <p:cNvSpPr txBox="1"/>
          <p:nvPr>
            <p:custDataLst>
              <p:tags r:id="rId8"/>
            </p:custDataLst>
          </p:nvPr>
        </p:nvSpPr>
        <p:spPr>
          <a:xfrm>
            <a:off x="8463387" y="4886715"/>
            <a:ext cx="2907714" cy="6823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>
              <a:defRPr sz="3034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公平性</a:t>
            </a:r>
            <a:r>
              <a:rPr lang="zh-CN" altLang="en-US" dirty="0" smtClean="0">
                <a:sym typeface="Arial" panose="020B0604020202020204" pitchFamily="34" charset="0"/>
              </a:rPr>
              <a:t>信息</a:t>
            </a:r>
            <a:endParaRPr lang="en-US" altLang="zh-CN" dirty="0" smtClean="0">
              <a:sym typeface="Arial" panose="020B0604020202020204" pitchFamily="34" charset="0"/>
            </a:endParaRPr>
          </a:p>
          <a:p>
            <a:r>
              <a:rPr lang="en-US" altLang="zh-CN" sz="1400" dirty="0" smtClean="0">
                <a:sym typeface="Arial" panose="020B0604020202020204" pitchFamily="34" charset="0"/>
              </a:rPr>
              <a:t>Fairness information</a:t>
            </a:r>
            <a:endParaRPr lang="zh-CN" altLang="en-US" sz="1400" dirty="0"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3222365"/>
            <a:ext cx="4876800" cy="2727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0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55775"/>
            <a:ext cx="298608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01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+mj-ea"/>
                <a:ea typeface="+mj-ea"/>
                <a:cs typeface="思源黑体 CN Bold" panose="020B0800000000000000" charset="-122"/>
                <a:sym typeface="+mn-lt"/>
              </a:rPr>
              <a:t>药品基本信息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+mj-ea"/>
              <a:ea typeface="+mj-ea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思源黑体 CN Bold" panose="020B0800000000000000" charset="-122"/>
                <a:sym typeface="+mn-lt"/>
              </a:rPr>
              <a:t>Basic information </a:t>
            </a:r>
            <a:endParaRPr kumimoji="0" lang="zh-CN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j-ea"/>
              <a:ea typeface="+mj-ea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15" name="Picture 9" descr="C:\Users\karlozy\Downloads\capsules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3688">
            <a:off x="420428" y="572057"/>
            <a:ext cx="457427" cy="4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49141" y="1235805"/>
            <a:ext cx="104013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通用名</a:t>
            </a:r>
            <a:r>
              <a:rPr lang="zh-CN" altLang="en-US" sz="2000" dirty="0" smtClean="0"/>
              <a:t>：甲磺酸阿美替尼片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注册规格</a:t>
            </a:r>
            <a:r>
              <a:rPr lang="zh-CN" altLang="en-US" sz="2000" dirty="0" smtClean="0"/>
              <a:t>：</a:t>
            </a:r>
            <a:r>
              <a:rPr lang="en-US" altLang="zh-CN" dirty="0"/>
              <a:t>55mg</a:t>
            </a:r>
            <a:r>
              <a:rPr lang="zh-CN" altLang="en-US" dirty="0"/>
              <a:t>（按</a:t>
            </a:r>
            <a:r>
              <a:rPr lang="en-US" altLang="zh-CN" dirty="0"/>
              <a:t>C</a:t>
            </a:r>
            <a:r>
              <a:rPr lang="en-US" altLang="zh-CN" baseline="-25000" dirty="0"/>
              <a:t>30</a:t>
            </a:r>
            <a:r>
              <a:rPr lang="en-US" altLang="zh-CN" dirty="0"/>
              <a:t>H</a:t>
            </a:r>
            <a:r>
              <a:rPr lang="en-US" altLang="zh-CN" baseline="-25000" dirty="0"/>
              <a:t>35</a:t>
            </a:r>
            <a:r>
              <a:rPr lang="en-US" altLang="zh-CN" dirty="0"/>
              <a:t>N</a:t>
            </a:r>
            <a:r>
              <a:rPr lang="en-US" altLang="zh-CN" baseline="-25000" dirty="0"/>
              <a:t>7</a:t>
            </a:r>
            <a:r>
              <a:rPr lang="en-US" altLang="zh-CN" dirty="0"/>
              <a:t>O</a:t>
            </a:r>
            <a:r>
              <a:rPr lang="en-US" altLang="zh-CN" baseline="-25000" dirty="0"/>
              <a:t>2</a:t>
            </a:r>
            <a:r>
              <a:rPr lang="zh-CN" altLang="en-US" dirty="0"/>
              <a:t>计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 smtClean="0"/>
              <a:t>中国</a:t>
            </a:r>
            <a:r>
              <a:rPr lang="zh-CN" altLang="en-US" sz="2000" b="1" dirty="0"/>
              <a:t>大陆首次上市时间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2020</a:t>
            </a:r>
            <a:r>
              <a:rPr lang="zh-CN" altLang="en-US" sz="2000" dirty="0" smtClean="0"/>
              <a:t>年</a:t>
            </a:r>
            <a:r>
              <a:rPr lang="en-US" altLang="zh-CN" sz="2000" dirty="0" smtClean="0"/>
              <a:t>3</a:t>
            </a:r>
            <a:r>
              <a:rPr lang="zh-CN" altLang="en-US" sz="2000" dirty="0" smtClean="0"/>
              <a:t>月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目前大陆地区同通用名药品的上市情况</a:t>
            </a:r>
            <a:r>
              <a:rPr lang="zh-CN" altLang="en-US" sz="2000" dirty="0" smtClean="0"/>
              <a:t>：独家创新药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全球首个上市国家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地区及上市时间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2020</a:t>
            </a:r>
            <a:r>
              <a:rPr lang="zh-CN" altLang="en-US" sz="2000" dirty="0" smtClean="0"/>
              <a:t>年</a:t>
            </a:r>
            <a:r>
              <a:rPr lang="en-US" altLang="zh-CN" sz="2000" dirty="0" smtClean="0"/>
              <a:t>3</a:t>
            </a:r>
            <a:r>
              <a:rPr lang="zh-CN" altLang="en-US" sz="2000" dirty="0" smtClean="0"/>
              <a:t>月，中国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是否为</a:t>
            </a:r>
            <a:r>
              <a:rPr lang="en-US" altLang="zh-CN" sz="2000" b="1" dirty="0"/>
              <a:t>OTC</a:t>
            </a:r>
            <a:r>
              <a:rPr lang="zh-CN" altLang="en-US" sz="2000" b="1" dirty="0"/>
              <a:t>药品</a:t>
            </a:r>
            <a:r>
              <a:rPr lang="zh-CN" altLang="en-US" sz="2000" dirty="0" smtClean="0"/>
              <a:t>：否</a:t>
            </a:r>
            <a:endParaRPr lang="en-US" altLang="zh-CN" sz="2000" dirty="0" smtClean="0">
              <a:solidFill>
                <a:schemeClr val="accent6"/>
              </a:solidFill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</a:rPr>
              <a:t>说明书全部适应症</a:t>
            </a:r>
            <a:r>
              <a:rPr lang="zh-CN" altLang="en-US" sz="2000" dirty="0">
                <a:solidFill>
                  <a:srgbClr val="000000"/>
                </a:solidFill>
              </a:rPr>
              <a:t>：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zh-CN" altLang="en-US" dirty="0"/>
              <a:t>具有表皮生长因子受体（</a:t>
            </a:r>
            <a:r>
              <a:rPr lang="en-US" altLang="zh-CN" dirty="0"/>
              <a:t>EGFR</a:t>
            </a:r>
            <a:r>
              <a:rPr lang="zh-CN" altLang="en-US" dirty="0"/>
              <a:t>）外显子</a:t>
            </a:r>
            <a:r>
              <a:rPr lang="en-US" altLang="zh-CN" dirty="0"/>
              <a:t>19</a:t>
            </a:r>
            <a:r>
              <a:rPr lang="zh-CN" altLang="en-US" dirty="0"/>
              <a:t>缺失或外显子</a:t>
            </a:r>
            <a:r>
              <a:rPr lang="en-US" altLang="zh-CN" dirty="0"/>
              <a:t>21</a:t>
            </a:r>
            <a:r>
              <a:rPr lang="zh-CN" altLang="en-US" dirty="0"/>
              <a:t>（</a:t>
            </a:r>
            <a:r>
              <a:rPr lang="en-US" altLang="zh-CN" dirty="0"/>
              <a:t>L858R</a:t>
            </a:r>
            <a:r>
              <a:rPr lang="zh-CN" altLang="en-US" dirty="0"/>
              <a:t>）置换突变的局部晚期或转移性非小细胞肺癌（</a:t>
            </a:r>
            <a:r>
              <a:rPr lang="en-US" altLang="zh-CN" dirty="0"/>
              <a:t>NSCLC</a:t>
            </a:r>
            <a:r>
              <a:rPr lang="zh-CN" altLang="en-US" dirty="0"/>
              <a:t>）成人患者的一线治疗。既往经</a:t>
            </a:r>
            <a:r>
              <a:rPr lang="en-US" altLang="zh-CN" dirty="0"/>
              <a:t>EGFR</a:t>
            </a:r>
            <a:r>
              <a:rPr lang="zh-CN" altLang="en-US" dirty="0"/>
              <a:t>酪氨酸激酶抑制剂（</a:t>
            </a:r>
            <a:r>
              <a:rPr lang="en-US" altLang="zh-CN" dirty="0"/>
              <a:t>TKI</a:t>
            </a:r>
            <a:r>
              <a:rPr lang="zh-CN" altLang="en-US" dirty="0"/>
              <a:t>）治疗时或治疗后出现疾病进展</a:t>
            </a:r>
            <a:r>
              <a:rPr lang="en-US" altLang="zh-CN" dirty="0"/>
              <a:t>,</a:t>
            </a:r>
            <a:r>
              <a:rPr lang="zh-CN" altLang="en-US" dirty="0"/>
              <a:t>并且经检测确认存在</a:t>
            </a:r>
            <a:r>
              <a:rPr lang="en-US" altLang="zh-CN" dirty="0"/>
              <a:t>EGFR T790M</a:t>
            </a:r>
            <a:r>
              <a:rPr lang="zh-CN" altLang="en-US" dirty="0"/>
              <a:t>突变阳性的局部晚期或转移性</a:t>
            </a:r>
            <a:r>
              <a:rPr lang="en-US" altLang="zh-CN" dirty="0"/>
              <a:t>NSCLC</a:t>
            </a:r>
            <a:r>
              <a:rPr lang="zh-CN" altLang="en-US" dirty="0"/>
              <a:t>成人患者的治疗。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1" animBg="1"/>
      <p:bldP spid="4" grpId="1" animBg="1"/>
      <p:bldP spid="2" grpId="1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41923"/>
            <a:ext cx="2986087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01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药品基本信息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algn="dist">
              <a:lnSpc>
                <a:spcPct val="90000"/>
              </a:lnSpc>
            </a:pP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+mj-ea"/>
                <a:cs typeface="思源黑体 CN Bold" panose="020B0800000000000000" charset="-122"/>
                <a:sym typeface="+mn-lt"/>
              </a:rPr>
              <a:t>Basic information 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+mj-ea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15" name="Picture 9" descr="C:\Users\karlozy\Downloads\capsules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3688">
            <a:off x="420428" y="572057"/>
            <a:ext cx="457427" cy="4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28649" y="1092930"/>
            <a:ext cx="11175423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新增适应症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dirty="0"/>
              <a:t>具有表皮生长因子受体（</a:t>
            </a:r>
            <a:r>
              <a:rPr lang="en-US" altLang="zh-CN" sz="2000" dirty="0"/>
              <a:t>EGFR</a:t>
            </a:r>
            <a:r>
              <a:rPr lang="zh-CN" altLang="en-US" sz="2000" dirty="0"/>
              <a:t>）外显子</a:t>
            </a:r>
            <a:r>
              <a:rPr lang="en-US" altLang="zh-CN" sz="2000" dirty="0"/>
              <a:t>19</a:t>
            </a:r>
            <a:r>
              <a:rPr lang="zh-CN" altLang="en-US" sz="2000" dirty="0"/>
              <a:t>缺失或外显子</a:t>
            </a:r>
            <a:r>
              <a:rPr lang="en-US" altLang="zh-CN" sz="2000" dirty="0"/>
              <a:t>21</a:t>
            </a:r>
            <a:r>
              <a:rPr lang="zh-CN" altLang="en-US" sz="2000" dirty="0"/>
              <a:t>（</a:t>
            </a:r>
            <a:r>
              <a:rPr lang="en-US" altLang="zh-CN" sz="2000" dirty="0"/>
              <a:t>L858R</a:t>
            </a:r>
            <a:r>
              <a:rPr lang="zh-CN" altLang="en-US" sz="2000" dirty="0"/>
              <a:t>）置换突变的局部晚期或转移性非小细胞肺癌（</a:t>
            </a:r>
            <a:r>
              <a:rPr lang="en-US" altLang="zh-CN" sz="2000" dirty="0"/>
              <a:t>NSCLC</a:t>
            </a:r>
            <a:r>
              <a:rPr lang="zh-CN" altLang="en-US" sz="2000" dirty="0"/>
              <a:t>）成人患者的一线治疗。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微软雅黑"/>
                <a:ea typeface="微软雅黑"/>
              </a:rPr>
              <a:t>新增适应症获批时间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/>
                <a:ea typeface="微软雅黑"/>
              </a:rPr>
              <a:t>：</a:t>
            </a:r>
            <a:r>
              <a:rPr lang="en-US" altLang="zh-CN" sz="2000" dirty="0">
                <a:solidFill>
                  <a:srgbClr val="000000"/>
                </a:solidFill>
              </a:rPr>
              <a:t>2021</a:t>
            </a:r>
            <a:r>
              <a:rPr lang="zh-CN" altLang="en-US" sz="2000" dirty="0">
                <a:solidFill>
                  <a:srgbClr val="000000"/>
                </a:solidFill>
              </a:rPr>
              <a:t>年</a:t>
            </a:r>
            <a:r>
              <a:rPr lang="en-US" altLang="zh-CN" sz="2000" dirty="0">
                <a:solidFill>
                  <a:srgbClr val="000000"/>
                </a:solidFill>
              </a:rPr>
              <a:t>12</a:t>
            </a:r>
            <a:r>
              <a:rPr lang="zh-CN" altLang="en-US" sz="2000" dirty="0">
                <a:solidFill>
                  <a:srgbClr val="000000"/>
                </a:solidFill>
              </a:rPr>
              <a:t>月</a:t>
            </a:r>
            <a:r>
              <a:rPr lang="en-US" altLang="zh-CN" sz="2000" dirty="0">
                <a:solidFill>
                  <a:srgbClr val="000000"/>
                </a:solidFill>
              </a:rPr>
              <a:t>14</a:t>
            </a:r>
            <a:r>
              <a:rPr lang="zh-CN" altLang="en-US" sz="2000" dirty="0">
                <a:solidFill>
                  <a:srgbClr val="000000"/>
                </a:solidFill>
              </a:rPr>
              <a:t>日</a:t>
            </a:r>
            <a:endParaRPr lang="en-US" altLang="zh-CN" sz="200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lvl="0"/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lvl="0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</a:rPr>
              <a:t>疾病基本情况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</a:rPr>
              <a:t>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肺癌是全球发病率以及死亡率最高的恶性肿瘤之一，</a:t>
            </a:r>
            <a:r>
              <a:rPr lang="en-US" altLang="zh-CN" dirty="0"/>
              <a:t>5</a:t>
            </a:r>
            <a:r>
              <a:rPr lang="zh-CN" altLang="en-US" dirty="0"/>
              <a:t>年生存率约</a:t>
            </a:r>
            <a:r>
              <a:rPr lang="en-US" altLang="zh-CN" dirty="0"/>
              <a:t>17</a:t>
            </a:r>
            <a:r>
              <a:rPr lang="en-US" altLang="zh-CN" dirty="0" smtClean="0"/>
              <a:t>%</a:t>
            </a:r>
            <a:r>
              <a:rPr lang="zh-CN" altLang="en-US" dirty="0" smtClean="0"/>
              <a:t>；据</a:t>
            </a:r>
            <a:r>
              <a:rPr lang="zh-CN" altLang="en-US" dirty="0"/>
              <a:t>全国恶性肿瘤登记资料显示，</a:t>
            </a:r>
            <a:r>
              <a:rPr lang="en-US" altLang="zh-CN" dirty="0"/>
              <a:t>2015</a:t>
            </a:r>
            <a:r>
              <a:rPr lang="zh-CN" altLang="en-US" dirty="0"/>
              <a:t>年肺癌发病例数约</a:t>
            </a:r>
            <a:r>
              <a:rPr lang="en-US" altLang="zh-CN" dirty="0"/>
              <a:t>78.7</a:t>
            </a:r>
            <a:r>
              <a:rPr lang="zh-CN" altLang="en-US" dirty="0"/>
              <a:t>万例，肺癌死亡例数约</a:t>
            </a:r>
            <a:r>
              <a:rPr lang="en-US" altLang="zh-CN" dirty="0"/>
              <a:t>63.1</a:t>
            </a:r>
            <a:r>
              <a:rPr lang="zh-CN" altLang="en-US" dirty="0"/>
              <a:t>万例，其中，</a:t>
            </a:r>
            <a:r>
              <a:rPr lang="en-US" altLang="zh-CN" dirty="0"/>
              <a:t>NSCLC</a:t>
            </a:r>
            <a:r>
              <a:rPr lang="zh-CN" altLang="en-US" dirty="0"/>
              <a:t>约占所有肺癌的</a:t>
            </a:r>
            <a:r>
              <a:rPr lang="en-US" altLang="zh-CN" dirty="0"/>
              <a:t>85%</a:t>
            </a:r>
            <a:r>
              <a:rPr lang="zh-CN" altLang="en-US" dirty="0" smtClean="0"/>
              <a:t>。改善</a:t>
            </a:r>
            <a:r>
              <a:rPr lang="zh-CN" altLang="en-US" dirty="0"/>
              <a:t>和提高</a:t>
            </a:r>
            <a:r>
              <a:rPr lang="en-US" altLang="zh-CN" dirty="0"/>
              <a:t>NSCLC </a:t>
            </a:r>
            <a:r>
              <a:rPr lang="zh-CN" altLang="en-US" dirty="0"/>
              <a:t>患者的生活质量和生存时间是肺癌治疗面临的重要问题之一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NSCLC</a:t>
            </a:r>
            <a:r>
              <a:rPr lang="zh-CN" altLang="en-US" dirty="0"/>
              <a:t>患者</a:t>
            </a:r>
            <a:r>
              <a:rPr lang="en-US" altLang="zh-CN" dirty="0"/>
              <a:t>EGFR</a:t>
            </a:r>
            <a:r>
              <a:rPr lang="zh-CN" altLang="en-US" dirty="0"/>
              <a:t>基因突变</a:t>
            </a:r>
            <a:r>
              <a:rPr lang="zh-CN" altLang="en-US" dirty="0" smtClean="0"/>
              <a:t>率可</a:t>
            </a:r>
            <a:r>
              <a:rPr lang="zh-CN" altLang="en-US" dirty="0"/>
              <a:t>占总体</a:t>
            </a:r>
            <a:r>
              <a:rPr lang="en-US" altLang="zh-CN" dirty="0"/>
              <a:t>NSCLC</a:t>
            </a:r>
            <a:r>
              <a:rPr lang="zh-CN" altLang="en-US" dirty="0"/>
              <a:t>的</a:t>
            </a:r>
            <a:r>
              <a:rPr lang="en-US" altLang="zh-CN" dirty="0"/>
              <a:t>30%-50%</a:t>
            </a:r>
            <a:r>
              <a:rPr lang="zh-CN" altLang="en-US" dirty="0"/>
              <a:t>。与传统含铂双药化疗相比，</a:t>
            </a:r>
            <a:r>
              <a:rPr lang="en-US" altLang="zh-CN" dirty="0"/>
              <a:t>EGFR</a:t>
            </a:r>
            <a:r>
              <a:rPr lang="zh-CN" altLang="en-US" dirty="0"/>
              <a:t>敏感突变患者接受</a:t>
            </a:r>
            <a:r>
              <a:rPr lang="en-US" altLang="zh-CN" dirty="0"/>
              <a:t>EGFR-TKI</a:t>
            </a:r>
            <a:r>
              <a:rPr lang="zh-CN" altLang="en-US" dirty="0"/>
              <a:t>治疗的有效率更高，无进展生存期（</a:t>
            </a:r>
            <a:r>
              <a:rPr lang="en-US" altLang="zh-CN" dirty="0"/>
              <a:t>PFS</a:t>
            </a:r>
            <a:r>
              <a:rPr lang="zh-CN" altLang="en-US" dirty="0"/>
              <a:t>）更长，不良反应更小，依从性更高，是目前一线首选治疗</a:t>
            </a:r>
            <a:r>
              <a:rPr lang="zh-CN" altLang="en-US" dirty="0" smtClean="0"/>
              <a:t>。第</a:t>
            </a:r>
            <a:r>
              <a:rPr lang="zh-CN" altLang="en-US" dirty="0"/>
              <a:t>三代</a:t>
            </a:r>
            <a:r>
              <a:rPr lang="en-US" altLang="zh-CN" dirty="0"/>
              <a:t>EGFR-TKI</a:t>
            </a:r>
            <a:r>
              <a:rPr lang="zh-CN" altLang="en-US" dirty="0"/>
              <a:t>除对敏感突变有效外，对</a:t>
            </a:r>
            <a:r>
              <a:rPr lang="en-US" altLang="zh-CN" dirty="0"/>
              <a:t>EGFR</a:t>
            </a:r>
            <a:r>
              <a:rPr lang="zh-CN" altLang="en-US" dirty="0"/>
              <a:t>野生型抑制活性</a:t>
            </a:r>
            <a:r>
              <a:rPr lang="zh-CN" altLang="en-US" dirty="0" smtClean="0"/>
              <a:t>低，选择性</a:t>
            </a:r>
            <a:r>
              <a:rPr lang="zh-CN" altLang="en-US" dirty="0"/>
              <a:t>高，并且对第一</a:t>
            </a:r>
            <a:r>
              <a:rPr lang="en-US" altLang="zh-CN" dirty="0"/>
              <a:t>/</a:t>
            </a:r>
            <a:r>
              <a:rPr lang="zh-CN" altLang="en-US" dirty="0"/>
              <a:t>二代</a:t>
            </a:r>
            <a:r>
              <a:rPr lang="en-US" altLang="zh-CN" dirty="0"/>
              <a:t>EGFR-TKI</a:t>
            </a:r>
            <a:r>
              <a:rPr lang="zh-CN" altLang="en-US" dirty="0"/>
              <a:t>最常见的</a:t>
            </a:r>
            <a:r>
              <a:rPr lang="en-US" altLang="zh-CN" dirty="0"/>
              <a:t>T790M</a:t>
            </a:r>
            <a:r>
              <a:rPr lang="zh-CN" altLang="en-US" dirty="0"/>
              <a:t>继发耐药突变有效，具有更长的缓解持续时间（</a:t>
            </a:r>
            <a:r>
              <a:rPr lang="en-US" altLang="zh-CN" dirty="0" err="1"/>
              <a:t>DoR</a:t>
            </a:r>
            <a:r>
              <a:rPr lang="zh-CN" altLang="en-US" dirty="0"/>
              <a:t>）和</a:t>
            </a:r>
            <a:r>
              <a:rPr lang="en-US" altLang="zh-CN" dirty="0"/>
              <a:t>PFS</a:t>
            </a:r>
            <a:r>
              <a:rPr lang="zh-CN" altLang="en-US" dirty="0" smtClean="0"/>
              <a:t>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5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41923"/>
            <a:ext cx="2986087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01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药品基本信息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algn="dist">
              <a:lnSpc>
                <a:spcPct val="90000"/>
              </a:lnSpc>
            </a:pP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+mj-ea"/>
                <a:cs typeface="思源黑体 CN Bold" panose="020B0800000000000000" charset="-122"/>
                <a:sym typeface="+mn-lt"/>
              </a:rPr>
              <a:t>Basic information 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+mj-ea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15" name="Picture 9" descr="C:\Users\karlozy\Downloads\capsules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3688">
            <a:off x="420428" y="572057"/>
            <a:ext cx="457427" cy="4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28650" y="1092930"/>
            <a:ext cx="10401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lvl="0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用法用量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rPr>
              <a:t>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dirty="0"/>
              <a:t>本品推荐剂量为</a:t>
            </a:r>
            <a:r>
              <a:rPr lang="en-US" altLang="zh-CN" sz="2000" dirty="0"/>
              <a:t>110mg,</a:t>
            </a:r>
            <a:r>
              <a:rPr lang="zh-CN" altLang="en-US" sz="2000" dirty="0"/>
              <a:t>每天一次口服使用</a:t>
            </a:r>
            <a:r>
              <a:rPr lang="en-US" altLang="zh-CN" sz="2000" dirty="0"/>
              <a:t>,</a:t>
            </a:r>
            <a:r>
              <a:rPr lang="zh-CN" altLang="en-US" sz="2000" dirty="0"/>
              <a:t>直至出现疾病进展或不可耐受的毒性。本品空腹或餐后服用均可。建议每天大致同一时间服用</a:t>
            </a:r>
            <a:r>
              <a:rPr lang="en-US" altLang="zh-CN" sz="2000" dirty="0"/>
              <a:t>,</a:t>
            </a:r>
            <a:r>
              <a:rPr lang="zh-CN" altLang="en-US" sz="2000" dirty="0"/>
              <a:t>整片吞服</a:t>
            </a:r>
            <a:r>
              <a:rPr lang="en-US" altLang="zh-CN" sz="2000" dirty="0"/>
              <a:t>,</a:t>
            </a:r>
            <a:r>
              <a:rPr lang="zh-CN" altLang="en-US" sz="2000" dirty="0"/>
              <a:t>并用一整杯水送服</a:t>
            </a:r>
            <a:r>
              <a:rPr lang="en-US" altLang="zh-CN" sz="2000" dirty="0"/>
              <a:t>,</a:t>
            </a:r>
            <a:r>
              <a:rPr lang="zh-CN" altLang="en-US" sz="2000" dirty="0"/>
              <a:t>不要咀嚼或压碎。如果漏服本品</a:t>
            </a:r>
            <a:r>
              <a:rPr lang="en-US" altLang="zh-CN" sz="2000" dirty="0"/>
              <a:t>1</a:t>
            </a:r>
            <a:r>
              <a:rPr lang="zh-CN" altLang="en-US" sz="2000" dirty="0"/>
              <a:t>次</a:t>
            </a:r>
            <a:r>
              <a:rPr lang="en-US" altLang="zh-CN" sz="2000" dirty="0"/>
              <a:t>,</a:t>
            </a:r>
            <a:r>
              <a:rPr lang="zh-CN" altLang="en-US" sz="2000" dirty="0"/>
              <a:t>若距离下次服药时间大于</a:t>
            </a:r>
            <a:r>
              <a:rPr lang="en-US" altLang="zh-CN" sz="2000" dirty="0"/>
              <a:t>12</a:t>
            </a:r>
            <a:r>
              <a:rPr lang="zh-CN" altLang="en-US" sz="2000" dirty="0"/>
              <a:t>小时</a:t>
            </a:r>
            <a:r>
              <a:rPr lang="en-US" altLang="zh-CN" sz="2000" dirty="0"/>
              <a:t>,</a:t>
            </a:r>
            <a:r>
              <a:rPr lang="zh-CN" altLang="en-US" sz="2000" dirty="0"/>
              <a:t>则应补服本品。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91680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55776"/>
            <a:ext cx="298608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安全性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Security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information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50" y="1092930"/>
            <a:ext cx="104013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药品说明书收载的安全性信息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lang="zh-CN" altLang="en-US" sz="1600" dirty="0"/>
              <a:t>未发生非预期的不良反应，主要为</a:t>
            </a:r>
            <a:r>
              <a:rPr lang="en-US" altLang="zh-CN" sz="1600" dirty="0"/>
              <a:t>EGFR TKI</a:t>
            </a:r>
            <a:r>
              <a:rPr lang="zh-CN" altLang="en-US" sz="1600" dirty="0"/>
              <a:t>类药物常见的不良反应。阿美替尼组常见的（≥</a:t>
            </a:r>
            <a:r>
              <a:rPr lang="en-US" altLang="zh-CN" sz="1600" dirty="0"/>
              <a:t>10%</a:t>
            </a:r>
            <a:r>
              <a:rPr lang="zh-CN" altLang="en-US" sz="1600" dirty="0"/>
              <a:t>）不良反应为皮肤及皮下组织类疾病（皮疹</a:t>
            </a:r>
            <a:r>
              <a:rPr lang="en-US" altLang="zh-CN" sz="1600" dirty="0"/>
              <a:t>26.6%</a:t>
            </a:r>
            <a:r>
              <a:rPr lang="zh-CN" altLang="en-US" sz="1600" dirty="0"/>
              <a:t>）、胃肠系统疾病（腹泻</a:t>
            </a:r>
            <a:r>
              <a:rPr lang="en-US" altLang="zh-CN" sz="1600" dirty="0"/>
              <a:t>15.4%</a:t>
            </a:r>
            <a:r>
              <a:rPr lang="zh-CN" altLang="en-US" sz="1600" dirty="0"/>
              <a:t>和口腔炎</a:t>
            </a:r>
            <a:r>
              <a:rPr lang="en-US" altLang="zh-CN" sz="1600" dirty="0"/>
              <a:t>12.6%</a:t>
            </a:r>
            <a:r>
              <a:rPr lang="zh-CN" altLang="en-US" sz="1600" dirty="0"/>
              <a:t>）、感染及侵染类疾病（尿路感染</a:t>
            </a:r>
            <a:r>
              <a:rPr lang="en-US" altLang="zh-CN" sz="1600" dirty="0"/>
              <a:t>17.8%</a:t>
            </a:r>
            <a:r>
              <a:rPr lang="zh-CN" altLang="en-US" sz="1600" dirty="0"/>
              <a:t>、上呼吸道感染</a:t>
            </a:r>
            <a:r>
              <a:rPr lang="en-US" altLang="zh-CN" sz="1600" dirty="0"/>
              <a:t>11.2%</a:t>
            </a:r>
            <a:r>
              <a:rPr lang="zh-CN" altLang="en-US" sz="1600" dirty="0"/>
              <a:t>）、心率异常（</a:t>
            </a:r>
            <a:r>
              <a:rPr lang="en-US" altLang="zh-CN" sz="1600" dirty="0"/>
              <a:t>19.2%</a:t>
            </a:r>
            <a:r>
              <a:rPr lang="zh-CN" altLang="en-US" sz="1600" dirty="0"/>
              <a:t>）、贫血（</a:t>
            </a:r>
            <a:r>
              <a:rPr lang="en-US" altLang="zh-CN" sz="1600" dirty="0"/>
              <a:t>19.2%</a:t>
            </a:r>
            <a:r>
              <a:rPr lang="zh-CN" altLang="en-US" sz="1600" dirty="0"/>
              <a:t>）和肌肉骨骼及关节疼痛（</a:t>
            </a:r>
            <a:r>
              <a:rPr lang="en-US" altLang="zh-CN" sz="1600" dirty="0"/>
              <a:t>15.4%</a:t>
            </a:r>
            <a:r>
              <a:rPr lang="zh-CN" altLang="en-US" sz="1600" dirty="0"/>
              <a:t>）。无需因为患者的年龄、体重、性别和吸烟状态对剂量进行调整，轻度肝功能损害、轻中度肾功能损害患者无需进行剂量调整。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cs typeface="+mn-cs"/>
              </a:rPr>
              <a:t>该药品在国内外不良反应发生情况：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600" dirty="0"/>
              <a:t>本品自</a:t>
            </a:r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03</a:t>
            </a:r>
            <a:r>
              <a:rPr lang="zh-CN" altLang="en-US" sz="1600" dirty="0"/>
              <a:t>月</a:t>
            </a:r>
            <a:r>
              <a:rPr lang="en-US" altLang="zh-CN" sz="1600" dirty="0"/>
              <a:t>17</a:t>
            </a:r>
            <a:r>
              <a:rPr lang="zh-CN" altLang="en-US" sz="1600" dirty="0"/>
              <a:t>日中国获批上市以来，未收到来自药监部门的安全性警告、黑框警告、撤市信息及其他警告信息。 </a:t>
            </a:r>
            <a:r>
              <a:rPr lang="en-US" altLang="zh-CN" sz="1600" dirty="0"/>
              <a:t>2021</a:t>
            </a:r>
            <a:r>
              <a:rPr lang="zh-CN" altLang="en-US" sz="1600" dirty="0"/>
              <a:t>年</a:t>
            </a:r>
            <a:r>
              <a:rPr lang="en-US" altLang="zh-CN" sz="1600" dirty="0"/>
              <a:t>12</a:t>
            </a:r>
            <a:r>
              <a:rPr lang="zh-CN" altLang="en-US" sz="1600" dirty="0"/>
              <a:t>月</a:t>
            </a:r>
            <a:r>
              <a:rPr lang="en-US" altLang="zh-CN" sz="1600" dirty="0"/>
              <a:t>14</a:t>
            </a:r>
            <a:r>
              <a:rPr lang="zh-CN" altLang="en-US" sz="1600" dirty="0"/>
              <a:t>日一线适应症获批至</a:t>
            </a:r>
            <a:r>
              <a:rPr lang="en-US" altLang="zh-CN" sz="1600" dirty="0"/>
              <a:t>2022</a:t>
            </a:r>
            <a:r>
              <a:rPr lang="zh-CN" altLang="en-US" sz="1600" dirty="0"/>
              <a:t>年</a:t>
            </a:r>
            <a:r>
              <a:rPr lang="en-US" altLang="zh-CN" sz="1600" dirty="0"/>
              <a:t>06</a:t>
            </a:r>
            <a:r>
              <a:rPr lang="zh-CN" altLang="en-US" sz="1600" dirty="0"/>
              <a:t>月</a:t>
            </a:r>
            <a:r>
              <a:rPr lang="en-US" altLang="zh-CN" sz="1600" dirty="0"/>
              <a:t>30</a:t>
            </a:r>
            <a:r>
              <a:rPr lang="zh-CN" altLang="en-US" sz="1600" dirty="0"/>
              <a:t>日，共收到</a:t>
            </a:r>
            <a:r>
              <a:rPr lang="en-US" altLang="zh-CN" sz="1600" dirty="0"/>
              <a:t>80</a:t>
            </a:r>
            <a:r>
              <a:rPr lang="zh-CN" altLang="en-US" sz="1600" dirty="0"/>
              <a:t>例该品种的上市后不良事件报告，其中与该品种有关（即药品不良反应）的报告为</a:t>
            </a:r>
            <a:r>
              <a:rPr lang="en-US" altLang="zh-CN" sz="1600" dirty="0"/>
              <a:t>77</a:t>
            </a:r>
            <a:r>
              <a:rPr lang="zh-CN" altLang="en-US" sz="1600" dirty="0"/>
              <a:t>例，总不良反应发生率约</a:t>
            </a:r>
            <a:r>
              <a:rPr lang="en-US" altLang="zh-CN" sz="1600" dirty="0"/>
              <a:t>0.25%</a:t>
            </a:r>
            <a:r>
              <a:rPr lang="zh-CN" altLang="en-US" sz="1600" dirty="0"/>
              <a:t>。已在该品种说明书中列出的严重不良反应共</a:t>
            </a:r>
            <a:r>
              <a:rPr lang="en-US" altLang="zh-CN" sz="1600" dirty="0"/>
              <a:t>30</a:t>
            </a:r>
            <a:r>
              <a:rPr lang="zh-CN" altLang="en-US" sz="1600" dirty="0"/>
              <a:t>例次，主要表现包括：间质性肺疾病（</a:t>
            </a:r>
            <a:r>
              <a:rPr lang="en-US" altLang="zh-CN" sz="1600" dirty="0"/>
              <a:t>6</a:t>
            </a:r>
            <a:r>
              <a:rPr lang="zh-CN" altLang="en-US" sz="1600" dirty="0"/>
              <a:t>例）、药物诱导的肝损伤</a:t>
            </a:r>
            <a:r>
              <a:rPr lang="en-US" altLang="zh-CN" sz="1600" dirty="0"/>
              <a:t>/</a:t>
            </a:r>
            <a:r>
              <a:rPr lang="zh-CN" altLang="en-US" sz="1600" dirty="0"/>
              <a:t>肝功能异常（</a:t>
            </a:r>
            <a:r>
              <a:rPr lang="en-US" altLang="zh-CN" sz="1600" dirty="0"/>
              <a:t>6</a:t>
            </a:r>
            <a:r>
              <a:rPr lang="zh-CN" altLang="en-US" sz="1600" dirty="0"/>
              <a:t>例）等，均已好转；未在该品种说明书中列出的严重不良反应共</a:t>
            </a:r>
            <a:r>
              <a:rPr lang="en-US" altLang="zh-CN" sz="1600" dirty="0"/>
              <a:t>24</a:t>
            </a:r>
            <a:r>
              <a:rPr lang="zh-CN" altLang="en-US" sz="1600" dirty="0"/>
              <a:t>例次，主要表现包括：骨髓抑制、食欲减退、肾功能损害等；一般的不良反应主要表现包括：皮疹、腹泻、瘙痒等，其中包括说明书中未列出的恶心、乏力、呕吐等。经分析，该品种安全性特征未发生改变。</a:t>
            </a:r>
            <a:endParaRPr lang="en-US" altLang="zh-CN" sz="160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9" name="Picture 15" descr="C:\Users\karlozy\Downloads\molecula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36" y="433845"/>
            <a:ext cx="535132" cy="5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9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55776"/>
            <a:ext cx="298608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02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安全性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Security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information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349" y="821831"/>
            <a:ext cx="104013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cs typeface="+mn-cs"/>
              </a:rPr>
              <a:t>与目录内同类药品安全性方面的主要优势和不足：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zh-CN" dirty="0"/>
              <a:t>临床结果显示，本品最常见的不良反应为</a:t>
            </a:r>
            <a:r>
              <a:rPr lang="en-US" altLang="zh-CN" dirty="0"/>
              <a:t>1</a:t>
            </a:r>
            <a:r>
              <a:rPr lang="zh-CN" altLang="zh-CN" dirty="0"/>
              <a:t>级或</a:t>
            </a:r>
            <a:r>
              <a:rPr lang="en-US" altLang="zh-CN" dirty="0"/>
              <a:t>2</a:t>
            </a:r>
            <a:r>
              <a:rPr lang="zh-CN" altLang="zh-CN" dirty="0"/>
              <a:t>级，多为皮疹，腹泻</a:t>
            </a:r>
            <a:r>
              <a:rPr lang="zh-CN" altLang="zh-CN" dirty="0" smtClean="0"/>
              <a:t>等</a:t>
            </a:r>
            <a:r>
              <a:rPr lang="zh-CN" altLang="en-US" dirty="0" smtClean="0"/>
              <a:t>。</a:t>
            </a:r>
            <a:r>
              <a:rPr lang="zh-CN" altLang="zh-CN" dirty="0"/>
              <a:t>临床结果显示，本品间质性肺病、皮疹、腹泻发生率均显著性</a:t>
            </a:r>
            <a:r>
              <a:rPr lang="zh-CN" altLang="zh-CN" dirty="0" smtClean="0"/>
              <a:t>低于</a:t>
            </a:r>
            <a:r>
              <a:rPr lang="zh-CN" altLang="en-US" dirty="0" smtClean="0"/>
              <a:t>同类产品</a:t>
            </a:r>
            <a:r>
              <a:rPr lang="zh-CN" altLang="zh-CN" dirty="0" smtClean="0"/>
              <a:t>（</a:t>
            </a:r>
            <a:r>
              <a:rPr lang="zh-CN" altLang="zh-CN" dirty="0"/>
              <a:t>间质性肺病</a:t>
            </a:r>
            <a:r>
              <a:rPr lang="en-US" altLang="zh-CN" dirty="0"/>
              <a:t>0.4% VS 3.9%</a:t>
            </a:r>
            <a:r>
              <a:rPr lang="zh-CN" altLang="zh-CN" dirty="0"/>
              <a:t>；皮疹</a:t>
            </a:r>
            <a:r>
              <a:rPr lang="en-US" altLang="zh-CN" dirty="0"/>
              <a:t> 26.6% vs 47%</a:t>
            </a:r>
            <a:r>
              <a:rPr lang="zh-CN" altLang="zh-CN" dirty="0"/>
              <a:t>；腹泻</a:t>
            </a:r>
            <a:r>
              <a:rPr lang="en-US" altLang="zh-CN" dirty="0"/>
              <a:t>15.4% vs 49%</a:t>
            </a:r>
            <a:r>
              <a:rPr lang="zh-CN" altLang="zh-CN" dirty="0"/>
              <a:t>）。</a:t>
            </a:r>
            <a:r>
              <a:rPr lang="en-US" altLang="zh-CN" sz="1600" dirty="0"/>
              <a:t> </a:t>
            </a:r>
          </a:p>
        </p:txBody>
      </p:sp>
      <p:pic>
        <p:nvPicPr>
          <p:cNvPr id="9" name="Picture 15" descr="C:\Users\karlozy\Downloads\molecula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36" y="433845"/>
            <a:ext cx="535132" cy="5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5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69630"/>
            <a:ext cx="298608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03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有效性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smtClean="0">
                <a:solidFill>
                  <a:srgbClr val="FFFFFF">
                    <a:lumMod val="65000"/>
                  </a:srgbClr>
                </a:solidFill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Valid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ity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information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50" y="1092930"/>
            <a:ext cx="104013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与对照药品疗效方面优势和不足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zh-CN" altLang="en-US" b="1" dirty="0"/>
              <a:t>阿美替尼组中位无进展生存期 </a:t>
            </a:r>
            <a:r>
              <a:rPr lang="en-US" altLang="zh-CN" b="1" dirty="0"/>
              <a:t>(</a:t>
            </a:r>
            <a:r>
              <a:rPr lang="en-US" altLang="zh-CN" b="1" dirty="0" err="1"/>
              <a:t>mPFS</a:t>
            </a:r>
            <a:r>
              <a:rPr lang="en-US" altLang="zh-CN" b="1" dirty="0"/>
              <a:t>)</a:t>
            </a:r>
            <a:r>
              <a:rPr lang="zh-CN" altLang="en-US" b="1" dirty="0"/>
              <a:t>显著长于吉非替尼组</a:t>
            </a:r>
            <a:r>
              <a:rPr lang="zh-CN" altLang="en-US" dirty="0"/>
              <a:t>（</a:t>
            </a:r>
            <a:r>
              <a:rPr lang="en-US" altLang="zh-CN" dirty="0"/>
              <a:t>19.3</a:t>
            </a:r>
            <a:r>
              <a:rPr lang="zh-CN" altLang="en-US" dirty="0"/>
              <a:t>个月</a:t>
            </a:r>
            <a:r>
              <a:rPr lang="en-US" altLang="zh-CN" dirty="0"/>
              <a:t>vs. 9.9</a:t>
            </a:r>
            <a:r>
              <a:rPr lang="zh-CN" altLang="en-US" dirty="0"/>
              <a:t>个月），</a:t>
            </a:r>
            <a:r>
              <a:rPr lang="zh-CN" altLang="en-US" b="1" dirty="0"/>
              <a:t>延长了</a:t>
            </a:r>
            <a:r>
              <a:rPr lang="en-US" altLang="zh-CN" b="1" dirty="0"/>
              <a:t>9.4</a:t>
            </a:r>
            <a:r>
              <a:rPr lang="zh-CN" altLang="en-US" b="1" dirty="0"/>
              <a:t>个月</a:t>
            </a:r>
            <a:r>
              <a:rPr lang="zh-CN" altLang="en-US" dirty="0"/>
              <a:t>，</a:t>
            </a:r>
            <a:r>
              <a:rPr lang="zh-CN" altLang="en-US" b="1" dirty="0"/>
              <a:t>降低了</a:t>
            </a:r>
            <a:r>
              <a:rPr lang="en-US" altLang="zh-CN" b="1" dirty="0"/>
              <a:t>53.7%</a:t>
            </a:r>
            <a:r>
              <a:rPr lang="zh-CN" altLang="en-US" b="1" dirty="0"/>
              <a:t>的疾病进展风险</a:t>
            </a:r>
            <a:r>
              <a:rPr lang="zh-CN" altLang="en-US" dirty="0"/>
              <a:t>。阿美替尼组的中位缓解持续时间（</a:t>
            </a:r>
            <a:r>
              <a:rPr lang="en-US" altLang="zh-CN" dirty="0" err="1"/>
              <a:t>mDoR</a:t>
            </a:r>
            <a:r>
              <a:rPr lang="zh-CN" altLang="en-US" dirty="0"/>
              <a:t>）显著优于吉非替尼组（</a:t>
            </a:r>
            <a:r>
              <a:rPr lang="en-US" altLang="zh-CN" dirty="0"/>
              <a:t>18.1</a:t>
            </a:r>
            <a:r>
              <a:rPr lang="zh-CN" altLang="en-US" dirty="0"/>
              <a:t>个月</a:t>
            </a:r>
            <a:r>
              <a:rPr lang="en-US" altLang="zh-CN" dirty="0"/>
              <a:t>vs.8.3</a:t>
            </a:r>
            <a:r>
              <a:rPr lang="zh-CN" altLang="en-US" dirty="0"/>
              <a:t>个月）；阿美替尼组</a:t>
            </a:r>
            <a:r>
              <a:rPr lang="en-US" altLang="zh-CN" dirty="0"/>
              <a:t>24</a:t>
            </a:r>
            <a:r>
              <a:rPr lang="zh-CN" altLang="en-US" dirty="0"/>
              <a:t>个月的总生存率高于吉非替尼组（</a:t>
            </a:r>
            <a:r>
              <a:rPr lang="en-US" altLang="zh-CN" dirty="0"/>
              <a:t>70.4% vs. 58.8%</a:t>
            </a:r>
            <a:r>
              <a:rPr lang="zh-CN" altLang="en-US" dirty="0"/>
              <a:t>）。综上，</a:t>
            </a:r>
            <a:r>
              <a:rPr lang="zh-CN" altLang="en-US" b="1" dirty="0"/>
              <a:t>阿美替尼在</a:t>
            </a:r>
            <a:r>
              <a:rPr lang="en-US" altLang="zh-CN" b="1" dirty="0"/>
              <a:t>NSCLC</a:t>
            </a:r>
            <a:r>
              <a:rPr lang="zh-CN" altLang="en-US" b="1" dirty="0"/>
              <a:t>一线治疗上，显著优于吉非替尼，具有明显的临床获益。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临床指南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/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诊疗规范推荐：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dirty="0"/>
              <a:t>《2022CSCO</a:t>
            </a:r>
            <a:r>
              <a:rPr lang="zh-CN" altLang="en-US" dirty="0"/>
              <a:t>非小细胞肺癌诊疗指南</a:t>
            </a:r>
            <a:r>
              <a:rPr lang="en-US" altLang="zh-CN" dirty="0"/>
              <a:t>》</a:t>
            </a:r>
            <a:r>
              <a:rPr lang="en-US" altLang="zh-CN" b="1" dirty="0"/>
              <a:t>I</a:t>
            </a:r>
            <a:r>
              <a:rPr lang="zh-CN" altLang="en-US" b="1" dirty="0"/>
              <a:t>级</a:t>
            </a:r>
            <a:r>
              <a:rPr lang="zh-CN" altLang="en-US" b="1" dirty="0" smtClean="0"/>
              <a:t>推荐。</a:t>
            </a:r>
            <a:endParaRPr lang="en-US" altLang="zh-CN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0" name="Picture 19" descr="\\Msad\root\AP\HK\LIB\CS\CIM\Publishing\1.0 Publishing Operation\5.0 Temp\Karloz\Drug-03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36" y="606197"/>
            <a:ext cx="400368" cy="6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4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-1009015" y="4613275"/>
            <a:ext cx="2343150" cy="2244725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844213" y="-336549"/>
            <a:ext cx="2159952" cy="2065338"/>
          </a:xfrm>
          <a:prstGeom prst="roundRect">
            <a:avLst>
              <a:gd name="adj" fmla="val 50000"/>
            </a:avLst>
          </a:prstGeom>
          <a:solidFill>
            <a:srgbClr val="DAD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72206" y="-1864359"/>
            <a:ext cx="739774" cy="283337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780019" y="-673100"/>
            <a:ext cx="421005" cy="14303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9ECF5"/>
              </a:gs>
              <a:gs pos="100000">
                <a:srgbClr val="ABBA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2956" y="369630"/>
            <a:ext cx="298608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03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有效性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9AD"/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信息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Valid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ity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思源黑体 CN Bold" panose="020B0800000000000000" charset="-122"/>
                <a:sym typeface="+mn-lt"/>
              </a:rPr>
              <a:t>information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649AD"/>
              </a:solidFill>
              <a:effectLst/>
              <a:uLnTx/>
              <a:uFillTx/>
              <a:latin typeface="微软雅黑"/>
              <a:ea typeface="微软雅黑"/>
              <a:cs typeface="思源黑体 CN Bold" panose="020B0800000000000000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50" y="1092930"/>
            <a:ext cx="10401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国家药品审评中心出具的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《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技术评审报告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》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中关于本药品有效性的描述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</a:pPr>
            <a:r>
              <a:rPr lang="zh-CN" altLang="en-US" dirty="0" smtClean="0"/>
              <a:t>       东亚</a:t>
            </a:r>
            <a:r>
              <a:rPr lang="en-US" altLang="zh-CN" dirty="0"/>
              <a:t>NSCLC</a:t>
            </a:r>
            <a:r>
              <a:rPr lang="zh-CN" altLang="en-US" dirty="0"/>
              <a:t>患者</a:t>
            </a:r>
            <a:r>
              <a:rPr lang="en-US" altLang="zh-CN" dirty="0"/>
              <a:t>EGFR</a:t>
            </a:r>
            <a:r>
              <a:rPr lang="zh-CN" altLang="en-US" dirty="0"/>
              <a:t>基因突变率显著高于高加索患者，占总体</a:t>
            </a:r>
            <a:r>
              <a:rPr lang="en-US" altLang="zh-CN" dirty="0"/>
              <a:t>NSCLC</a:t>
            </a:r>
            <a:r>
              <a:rPr lang="zh-CN" altLang="en-US" dirty="0"/>
              <a:t>的</a:t>
            </a:r>
            <a:r>
              <a:rPr lang="en-US" altLang="zh-CN" dirty="0"/>
              <a:t>30%-50%</a:t>
            </a:r>
            <a:r>
              <a:rPr lang="zh-CN" altLang="en-US" dirty="0"/>
              <a:t>。</a:t>
            </a:r>
            <a:r>
              <a:rPr lang="en-US" altLang="zh-CN" dirty="0"/>
              <a:t>EGFR-TKI</a:t>
            </a:r>
            <a:r>
              <a:rPr lang="zh-CN" altLang="en-US" dirty="0"/>
              <a:t>是目前</a:t>
            </a:r>
            <a:r>
              <a:rPr lang="en-US" altLang="zh-CN" dirty="0"/>
              <a:t>EGFR</a:t>
            </a:r>
            <a:r>
              <a:rPr lang="zh-CN" altLang="en-US" dirty="0"/>
              <a:t>敏感突变的局部晚期或转移性</a:t>
            </a:r>
            <a:r>
              <a:rPr lang="en-US" altLang="zh-CN" dirty="0"/>
              <a:t>NSCLC</a:t>
            </a:r>
            <a:r>
              <a:rPr lang="zh-CN" altLang="en-US" dirty="0"/>
              <a:t>患者一线治疗首选，相较于第一</a:t>
            </a:r>
            <a:r>
              <a:rPr lang="en-US" altLang="zh-CN" dirty="0"/>
              <a:t>/</a:t>
            </a:r>
            <a:r>
              <a:rPr lang="zh-CN" altLang="en-US" dirty="0"/>
              <a:t>二代，第三代</a:t>
            </a:r>
            <a:r>
              <a:rPr lang="en-US" altLang="zh-CN" dirty="0"/>
              <a:t>EGFR-TKI</a:t>
            </a:r>
            <a:r>
              <a:rPr lang="zh-CN" altLang="en-US" dirty="0"/>
              <a:t>除对敏感突变有效外，对</a:t>
            </a:r>
            <a:r>
              <a:rPr lang="en-US" altLang="zh-CN" dirty="0"/>
              <a:t>EGFR</a:t>
            </a:r>
            <a:r>
              <a:rPr lang="zh-CN" altLang="en-US" dirty="0"/>
              <a:t>野生型抑制活性低，选择性高，且对第一</a:t>
            </a:r>
            <a:r>
              <a:rPr lang="en-US" altLang="zh-CN" dirty="0"/>
              <a:t>/</a:t>
            </a:r>
            <a:r>
              <a:rPr lang="zh-CN" altLang="en-US" dirty="0"/>
              <a:t>二代最常见的</a:t>
            </a:r>
            <a:r>
              <a:rPr lang="en-US" altLang="zh-CN" dirty="0"/>
              <a:t>T790M</a:t>
            </a:r>
            <a:r>
              <a:rPr lang="zh-CN" altLang="en-US" dirty="0"/>
              <a:t>继发耐药突变有效，具有更长的</a:t>
            </a:r>
            <a:r>
              <a:rPr lang="en-US" altLang="zh-CN" dirty="0" err="1"/>
              <a:t>DoR</a:t>
            </a:r>
            <a:r>
              <a:rPr lang="zh-CN" altLang="en-US" dirty="0"/>
              <a:t>和</a:t>
            </a:r>
            <a:r>
              <a:rPr lang="en-US" altLang="zh-CN" dirty="0"/>
              <a:t>PFS</a:t>
            </a:r>
            <a:r>
              <a:rPr lang="zh-CN" altLang="en-US" b="1" dirty="0"/>
              <a:t>。 阿美替尼组中位</a:t>
            </a:r>
            <a:r>
              <a:rPr lang="en-US" altLang="zh-CN" b="1" dirty="0"/>
              <a:t>PFS</a:t>
            </a:r>
            <a:r>
              <a:rPr lang="zh-CN" altLang="en-US" b="1" dirty="0"/>
              <a:t>（</a:t>
            </a:r>
            <a:r>
              <a:rPr lang="en-US" altLang="zh-CN" b="1" dirty="0" err="1"/>
              <a:t>mPFS</a:t>
            </a:r>
            <a:r>
              <a:rPr lang="zh-CN" altLang="en-US" b="1" dirty="0"/>
              <a:t>）为</a:t>
            </a:r>
            <a:r>
              <a:rPr lang="en-US" altLang="zh-CN" b="1" dirty="0"/>
              <a:t>19.3</a:t>
            </a:r>
            <a:r>
              <a:rPr lang="zh-CN" altLang="en-US" b="1" dirty="0"/>
              <a:t>个月</a:t>
            </a:r>
            <a:r>
              <a:rPr lang="zh-CN" altLang="en-US" dirty="0"/>
              <a:t>，吉非替尼组</a:t>
            </a:r>
            <a:r>
              <a:rPr lang="en-US" altLang="zh-CN" dirty="0" err="1"/>
              <a:t>mPFS</a:t>
            </a:r>
            <a:r>
              <a:rPr lang="zh-CN" altLang="en-US" dirty="0"/>
              <a:t>为</a:t>
            </a:r>
            <a:r>
              <a:rPr lang="en-US" altLang="zh-CN" dirty="0"/>
              <a:t>9.9</a:t>
            </a:r>
            <a:r>
              <a:rPr lang="zh-CN" altLang="en-US" dirty="0"/>
              <a:t>个月，</a:t>
            </a:r>
            <a:r>
              <a:rPr lang="zh-CN" altLang="en-US" b="1" dirty="0"/>
              <a:t>降低了</a:t>
            </a:r>
            <a:r>
              <a:rPr lang="en-US" altLang="zh-CN" b="1" dirty="0"/>
              <a:t>53.7%</a:t>
            </a:r>
            <a:r>
              <a:rPr lang="zh-CN" altLang="en-US" b="1" dirty="0"/>
              <a:t>的疾病进展风险，</a:t>
            </a:r>
            <a:r>
              <a:rPr lang="en-US" altLang="zh-CN" b="1" dirty="0" err="1"/>
              <a:t>mPFS</a:t>
            </a:r>
            <a:r>
              <a:rPr lang="zh-CN" altLang="en-US" b="1" dirty="0"/>
              <a:t>延长了</a:t>
            </a:r>
            <a:r>
              <a:rPr lang="en-US" altLang="zh-CN" b="1" dirty="0"/>
              <a:t>9.4</a:t>
            </a:r>
            <a:r>
              <a:rPr lang="zh-CN" altLang="en-US" b="1" dirty="0"/>
              <a:t>个月</a:t>
            </a:r>
            <a:r>
              <a:rPr lang="zh-CN" altLang="en-US" dirty="0"/>
              <a:t>。与吉非替尼组相比，本品的</a:t>
            </a:r>
            <a:r>
              <a:rPr lang="en-US" altLang="zh-CN" dirty="0"/>
              <a:t>PFS</a:t>
            </a:r>
            <a:r>
              <a:rPr lang="zh-CN" altLang="en-US" dirty="0"/>
              <a:t>获益在所有预先设定的亚组人群中均具有优效性，在外显子</a:t>
            </a:r>
            <a:r>
              <a:rPr lang="en-US" altLang="zh-CN" dirty="0"/>
              <a:t>19</a:t>
            </a:r>
            <a:r>
              <a:rPr lang="zh-CN" altLang="en-US" dirty="0"/>
              <a:t>缺失患者中，两组</a:t>
            </a:r>
            <a:r>
              <a:rPr lang="en-US" altLang="zh-CN" dirty="0" err="1"/>
              <a:t>mPFS</a:t>
            </a:r>
            <a:r>
              <a:rPr lang="zh-CN" altLang="en-US" dirty="0"/>
              <a:t>分别为</a:t>
            </a:r>
            <a:r>
              <a:rPr lang="en-US" altLang="zh-CN" dirty="0"/>
              <a:t>20.8</a:t>
            </a:r>
            <a:r>
              <a:rPr lang="zh-CN" altLang="en-US" dirty="0"/>
              <a:t>个月和</a:t>
            </a:r>
            <a:r>
              <a:rPr lang="en-US" altLang="zh-CN" dirty="0"/>
              <a:t>12.3</a:t>
            </a:r>
            <a:r>
              <a:rPr lang="zh-CN" altLang="en-US" dirty="0"/>
              <a:t>个月；在</a:t>
            </a:r>
            <a:r>
              <a:rPr lang="en-US" altLang="zh-CN" dirty="0"/>
              <a:t>L858R</a:t>
            </a:r>
            <a:r>
              <a:rPr lang="zh-CN" altLang="en-US" dirty="0"/>
              <a:t>突变患者中，两组</a:t>
            </a:r>
            <a:r>
              <a:rPr lang="en-US" altLang="zh-CN" dirty="0" err="1"/>
              <a:t>mPFS</a:t>
            </a:r>
            <a:r>
              <a:rPr lang="zh-CN" altLang="en-US" dirty="0"/>
              <a:t>分别为</a:t>
            </a:r>
            <a:r>
              <a:rPr lang="en-US" altLang="zh-CN" dirty="0"/>
              <a:t>13.4</a:t>
            </a:r>
            <a:r>
              <a:rPr lang="zh-CN" altLang="en-US" dirty="0"/>
              <a:t>个月和</a:t>
            </a:r>
            <a:r>
              <a:rPr lang="en-US" altLang="zh-CN" dirty="0"/>
              <a:t>8.3</a:t>
            </a:r>
            <a:r>
              <a:rPr lang="zh-CN" altLang="en-US" dirty="0"/>
              <a:t>个月；在有脑转移的患者中，两组</a:t>
            </a:r>
            <a:r>
              <a:rPr lang="en-US" altLang="zh-CN" dirty="0" err="1"/>
              <a:t>mPFS</a:t>
            </a:r>
            <a:r>
              <a:rPr lang="zh-CN" altLang="en-US" dirty="0"/>
              <a:t>分别为</a:t>
            </a:r>
            <a:r>
              <a:rPr lang="en-US" altLang="zh-CN" dirty="0"/>
              <a:t>15.3</a:t>
            </a:r>
            <a:r>
              <a:rPr lang="zh-CN" altLang="en-US" dirty="0"/>
              <a:t>个月和</a:t>
            </a:r>
            <a:r>
              <a:rPr lang="en-US" altLang="zh-CN" dirty="0"/>
              <a:t>8.2</a:t>
            </a:r>
            <a:r>
              <a:rPr lang="zh-CN" altLang="en-US" dirty="0"/>
              <a:t>个月；在无脑转移的患者中，两组</a:t>
            </a:r>
            <a:r>
              <a:rPr lang="en-US" altLang="zh-CN" dirty="0" err="1"/>
              <a:t>mPFS</a:t>
            </a:r>
            <a:r>
              <a:rPr lang="zh-CN" altLang="en-US" dirty="0"/>
              <a:t>分别为</a:t>
            </a:r>
            <a:r>
              <a:rPr lang="en-US" altLang="zh-CN" dirty="0"/>
              <a:t>19.3</a:t>
            </a:r>
            <a:r>
              <a:rPr lang="zh-CN" altLang="en-US" dirty="0"/>
              <a:t>个月和</a:t>
            </a:r>
            <a:r>
              <a:rPr lang="en-US" altLang="zh-CN" dirty="0"/>
              <a:t>12.6</a:t>
            </a:r>
            <a:r>
              <a:rPr lang="zh-CN" altLang="en-US" dirty="0"/>
              <a:t>个月。 阿美替尼组及吉非替尼组的中位</a:t>
            </a:r>
            <a:r>
              <a:rPr lang="en-US" altLang="zh-CN" dirty="0" err="1"/>
              <a:t>DoR</a:t>
            </a:r>
            <a:r>
              <a:rPr lang="zh-CN" altLang="en-US" dirty="0"/>
              <a:t>（</a:t>
            </a:r>
            <a:r>
              <a:rPr lang="en-US" altLang="zh-CN" dirty="0" err="1"/>
              <a:t>mDoR</a:t>
            </a:r>
            <a:r>
              <a:rPr lang="zh-CN" altLang="en-US" dirty="0"/>
              <a:t>）分别为</a:t>
            </a:r>
            <a:r>
              <a:rPr lang="en-US" altLang="zh-CN" dirty="0"/>
              <a:t>18.1</a:t>
            </a:r>
            <a:r>
              <a:rPr lang="zh-CN" altLang="en-US" dirty="0"/>
              <a:t>个月及</a:t>
            </a:r>
            <a:r>
              <a:rPr lang="en-US" altLang="zh-CN" dirty="0"/>
              <a:t>8.3</a:t>
            </a:r>
            <a:r>
              <a:rPr lang="zh-CN" altLang="en-US" dirty="0"/>
              <a:t>个月，本品</a:t>
            </a:r>
            <a:r>
              <a:rPr lang="en-US" altLang="zh-CN" dirty="0" err="1"/>
              <a:t>mDoR</a:t>
            </a:r>
            <a:r>
              <a:rPr lang="zh-CN" altLang="en-US" dirty="0"/>
              <a:t>显著长于吉非替尼组，</a:t>
            </a:r>
            <a:r>
              <a:rPr lang="en-US" altLang="zh-CN" dirty="0"/>
              <a:t>6</a:t>
            </a:r>
            <a:r>
              <a:rPr lang="zh-CN" altLang="en-US" dirty="0"/>
              <a:t>、</a:t>
            </a:r>
            <a:r>
              <a:rPr lang="en-US" altLang="zh-CN" dirty="0"/>
              <a:t>9</a:t>
            </a:r>
            <a:r>
              <a:rPr lang="zh-CN" altLang="en-US" dirty="0"/>
              <a:t>、</a:t>
            </a:r>
            <a:r>
              <a:rPr lang="en-US" altLang="zh-CN" dirty="0"/>
              <a:t>12</a:t>
            </a:r>
            <a:r>
              <a:rPr lang="zh-CN" altLang="en-US" dirty="0"/>
              <a:t>、</a:t>
            </a:r>
            <a:r>
              <a:rPr lang="en-US" altLang="zh-CN" dirty="0"/>
              <a:t>15</a:t>
            </a:r>
            <a:r>
              <a:rPr lang="zh-CN" altLang="en-US" dirty="0"/>
              <a:t>和</a:t>
            </a:r>
            <a:r>
              <a:rPr lang="en-US" altLang="zh-CN" dirty="0"/>
              <a:t>18</a:t>
            </a:r>
            <a:r>
              <a:rPr lang="zh-CN" altLang="en-US" dirty="0"/>
              <a:t>个月的缓解率，也均高于吉非替尼组。</a:t>
            </a:r>
            <a:endParaRPr kumimoji="0" lang="en-US" altLang="zh-CN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0" name="Picture 19" descr="\\Msad\root\AP\HK\LIB\CS\CIM\Publishing\1.0 Publishing Operation\5.0 Temp\Karloz\Drug-03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7" y="455156"/>
            <a:ext cx="400368" cy="6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  <p:bldLst>
      <p:bldP spid="14" grpId="0" animBg="1"/>
      <p:bldP spid="4" grpId="0" animBg="1"/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61022192725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njw40yvi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1937</Words>
  <Application>Microsoft Office PowerPoint</Application>
  <PresentationFormat>宽屏</PresentationFormat>
  <Paragraphs>94</Paragraphs>
  <Slides>11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等线</vt:lpstr>
      <vt:lpstr>等线 Light</vt:lpstr>
      <vt:lpstr>思源黑体 CN Bold</vt:lpstr>
      <vt:lpstr>思源宋体</vt:lpstr>
      <vt:lpstr>微软雅黑</vt:lpstr>
      <vt:lpstr>印品黑体</vt:lpstr>
      <vt:lpstr>Arial</vt:lpstr>
      <vt:lpstr>Calibri</vt:lpstr>
      <vt:lpstr>Times New Roman</vt:lpstr>
      <vt:lpstr>Wingdings</vt:lpstr>
      <vt:lpstr>Office 主题​​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王湘源</dc:creator>
  <cp:lastModifiedBy>王湘源</cp:lastModifiedBy>
  <cp:revision>58</cp:revision>
  <dcterms:created xsi:type="dcterms:W3CDTF">2022-07-08T02:16:45Z</dcterms:created>
  <dcterms:modified xsi:type="dcterms:W3CDTF">2022-07-13T08:52:32Z</dcterms:modified>
</cp:coreProperties>
</file>