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3" r:id="rId9"/>
    <p:sldId id="274" r:id="rId10"/>
    <p:sldId id="26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>
          <p15:clr>
            <a:srgbClr val="A4A3A4"/>
          </p15:clr>
        </p15:guide>
        <p15:guide id="2" pos="3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34" autoAdjust="0"/>
  </p:normalViewPr>
  <p:slideViewPr>
    <p:cSldViewPr snapToGrid="0" showGuides="1">
      <p:cViewPr varScale="1">
        <p:scale>
          <a:sx n="76" d="100"/>
          <a:sy n="76" d="100"/>
        </p:scale>
        <p:origin x="954" y="58"/>
      </p:cViewPr>
      <p:guideLst>
        <p:guide orient="horz" pos="2220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药品通用名称；注册规格；说明书适应</a:t>
            </a:r>
          </a:p>
          <a:p>
            <a:r>
              <a:rPr lang="zh-CN" altLang="en-US"/>
              <a:t>症/功能主治（概述）；用法用量；中国大陆首次上市时间；</a:t>
            </a:r>
          </a:p>
          <a:p>
            <a:r>
              <a:rPr lang="zh-CN" altLang="en-US"/>
              <a:t>目前大陆地区同通用名药品的上市情况；全球首个上市国家</a:t>
            </a:r>
          </a:p>
          <a:p>
            <a:r>
              <a:rPr lang="zh-CN" altLang="en-US"/>
              <a:t>/地区及上市时间；是否为 OTC 药品；参照药品建议；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所治疗疾病基本情况、弥补未满足的治疗需求情况、大陆地区发</a:t>
            </a:r>
            <a:endParaRPr lang="zh-CN" altLang="en-US"/>
          </a:p>
          <a:p>
            <a:r>
              <a:rPr lang="zh-CN" altLang="en-US">
                <a:sym typeface="+mn-ea"/>
              </a:rPr>
              <a:t>病率、年发病患者总数等。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包括但不限于：药品说明书收载的安全性信息；该药品</a:t>
            </a:r>
          </a:p>
          <a:p>
            <a:r>
              <a:rPr lang="zh-CN" altLang="en-US"/>
              <a:t>在国内外不良反应发生情况；与目录内同类药品安全性方面</a:t>
            </a:r>
          </a:p>
          <a:p>
            <a:r>
              <a:rPr lang="zh-CN" altLang="en-US"/>
              <a:t>的主要优势和不足。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包括但不限于：临床试验和真实世界中，与对照药品疗</a:t>
            </a:r>
          </a:p>
          <a:p>
            <a:r>
              <a:rPr lang="zh-CN" altLang="en-US"/>
              <a:t>效相比较该药品的主要优势和不足；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临床指南/诊疗规范推荐</a:t>
            </a:r>
            <a:endParaRPr lang="zh-CN" altLang="en-US"/>
          </a:p>
          <a:p>
            <a:r>
              <a:rPr lang="zh-CN" altLang="en-US">
                <a:sym typeface="+mn-ea"/>
              </a:rPr>
              <a:t>情况；国家药监局药品审评中心出具的《技术评审报告》中</a:t>
            </a:r>
            <a:endParaRPr lang="zh-CN" altLang="en-US"/>
          </a:p>
          <a:p>
            <a:r>
              <a:rPr lang="zh-CN" altLang="en-US">
                <a:sym typeface="+mn-ea"/>
              </a:rPr>
              <a:t>2</a:t>
            </a:r>
            <a:endParaRPr lang="zh-CN" altLang="en-US"/>
          </a:p>
          <a:p>
            <a:r>
              <a:rPr lang="zh-CN" altLang="en-US">
                <a:sym typeface="+mn-ea"/>
              </a:rPr>
              <a:t>关于本药品有效性的描述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包括但不限于：主要创新点；该创新带来的疗效或安全</a:t>
            </a:r>
          </a:p>
          <a:p>
            <a:r>
              <a:rPr lang="zh-CN" altLang="en-US"/>
              <a:t>性方面的优势；是否为国家“重大新药创制”科技重大专项支</a:t>
            </a:r>
          </a:p>
          <a:p>
            <a:r>
              <a:rPr lang="zh-CN" altLang="en-US"/>
              <a:t>持上市药品；是否为自主知识产权的创新药；传承性（限中</a:t>
            </a:r>
          </a:p>
          <a:p>
            <a:r>
              <a:rPr lang="zh-CN" altLang="en-US"/>
              <a:t>成药）情况。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包括但不限于：主要创新点；该创新带来的疗效或安全</a:t>
            </a:r>
          </a:p>
          <a:p>
            <a:r>
              <a:rPr lang="zh-CN" altLang="en-US" dirty="0"/>
              <a:t>性方面的优势；是否为国家“重大新药创制”科技重大专项支</a:t>
            </a:r>
          </a:p>
          <a:p>
            <a:r>
              <a:rPr lang="zh-CN" altLang="en-US" dirty="0"/>
              <a:t>持上市药品；是否为自主知识产权的创新药；传承性（限中</a:t>
            </a:r>
          </a:p>
          <a:p>
            <a:r>
              <a:rPr lang="zh-CN" altLang="en-US" dirty="0"/>
              <a:t>成药）情况。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C3C2-08BF-47B4-947F-8F206C79C59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B700-E503-43C8-97E3-3900CA32F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75890" y="363855"/>
            <a:ext cx="6955790" cy="6022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93085" y="578485"/>
            <a:ext cx="6122035" cy="559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797175" y="4414520"/>
            <a:ext cx="6955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康柏西普眼用注射液</a:t>
            </a:r>
          </a:p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（西林瓶剂型、预充式剂型）</a:t>
            </a:r>
          </a:p>
        </p:txBody>
      </p:sp>
      <p:sp>
        <p:nvSpPr>
          <p:cNvPr id="8" name="圆角矩形​​ 5"/>
          <p:cNvSpPr/>
          <p:nvPr/>
        </p:nvSpPr>
        <p:spPr>
          <a:xfrm>
            <a:off x="4561205" y="5155565"/>
            <a:ext cx="3620770" cy="42672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成都康弘生物科技有限公司</a:t>
            </a:r>
          </a:p>
        </p:txBody>
      </p:sp>
      <p:pic>
        <p:nvPicPr>
          <p:cNvPr id="3" name="图片 2" descr="朗沐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70" y="1940560"/>
            <a:ext cx="3258820" cy="4233545"/>
          </a:xfrm>
          <a:prstGeom prst="rect">
            <a:avLst/>
          </a:prstGeom>
        </p:spPr>
      </p:pic>
      <p:pic>
        <p:nvPicPr>
          <p:cNvPr id="24" name="图片 23" descr="PFS注射器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80" y="1287780"/>
            <a:ext cx="2540635" cy="50495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 rot="20880000">
            <a:off x="6694165" y="2735615"/>
            <a:ext cx="1315085" cy="1187365"/>
            <a:chOff x="10358" y="4025"/>
            <a:chExt cx="2071" cy="2157"/>
          </a:xfrm>
        </p:grpSpPr>
        <p:pic>
          <p:nvPicPr>
            <p:cNvPr id="25" name="图片 24" descr="32313533393537313b32313533393631363bcff2d3d2bcfdcdb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58" y="4025"/>
              <a:ext cx="2044" cy="215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0751" y="4749"/>
              <a:ext cx="1678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</a:rPr>
                <a:t>升级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55132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4055" y="2753206"/>
            <a:ext cx="321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96770" y="343535"/>
            <a:ext cx="10114915" cy="62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降低疾病公共负担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RVO继发黄斑水肿是导致患者视力下降甚至失明的最主要原因，给患者、家庭及社会都带来沉重压力。</a:t>
            </a:r>
          </a:p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康柏西普与雷珠单抗相比，疗效更好、注射间隔长，减少复诊率，极大减轻患者及家庭的经济负担，</a:t>
            </a:r>
          </a:p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节约医保支出、降低社会成本。</a:t>
            </a: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保基本、提高可及性、自主可控、国产替代</a:t>
            </a: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打破高价进口药对中国市场的垄断，提高可及性，能在特殊国际形势下保障国民眼健康所需的供应链安全。</a:t>
            </a:r>
          </a:p>
          <a:p>
            <a:pPr algn="l">
              <a:lnSpc>
                <a:spcPct val="13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作为眼底病领域唯一国家基本药物、唯一“中国工业大奖”、唯一被纳入《中国药典》的药物，</a:t>
            </a:r>
          </a:p>
          <a:p>
            <a:pPr algn="l">
              <a:lnSpc>
                <a:spcPct val="13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康柏西普代表了中国工业制造最高水平；践行了“防治必需、保障供应、突出基本、临床首选”的基药责任。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弥补药品目录短板，提供更好的治疗选择，节约医保费用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2019年美国眼科学会《视网膜静脉阻塞临床指南》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及各抗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VEGF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药物的说明书均要求：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两种抗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VEGF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药物不能同时使用，且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至少间隔1个月以上才能再次注射；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雷珠单抗目前是唯一治疗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RVO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的抗VEGF医保药物，</a:t>
            </a: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所以，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单支价格更低、药物经济学更佳的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康柏西普增补进医保，具有替代效果，更能节约医保费用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临床管理难度：管理便利，不会导致滥用和骗取医保基金的行为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柏西普医保支付有严格的限制：如医院等级、基线视力、必须经OCT等精密专业设备检测、眼科医生确诊，并经严格的事前审查，方可在洁净手术室、麻醉及无菌条件下完成注射，且两年最多支付9针、一年最多支付5针，支付上限明确、滥用风险低。</a:t>
            </a: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预充式剂型只能一次性注射，防止极少数医疗机构将西林瓶剂型的药品分量，为两个患者注射、二次收费，骗取医保基金。</a:t>
            </a: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05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388986" y="3545417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020537" y="2741247"/>
            <a:ext cx="3635455" cy="13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024272" y="4694971"/>
            <a:ext cx="3635455" cy="13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024272" y="2741247"/>
            <a:ext cx="3635455" cy="13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020538" y="953570"/>
            <a:ext cx="3635455" cy="13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996269" y="954872"/>
            <a:ext cx="3635455" cy="1342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0199"/>
            <a:ext cx="4192073" cy="31440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99466" y="1100667"/>
            <a:ext cx="3285068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6" name="矩形 5"/>
          <p:cNvSpPr/>
          <p:nvPr/>
        </p:nvSpPr>
        <p:spPr>
          <a:xfrm>
            <a:off x="8195732" y="1100667"/>
            <a:ext cx="3285068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   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7" name="矩形 6"/>
          <p:cNvSpPr/>
          <p:nvPr/>
        </p:nvSpPr>
        <p:spPr>
          <a:xfrm>
            <a:off x="4199466" y="2887133"/>
            <a:ext cx="3285068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  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8" name="矩形 7"/>
          <p:cNvSpPr/>
          <p:nvPr/>
        </p:nvSpPr>
        <p:spPr>
          <a:xfrm>
            <a:off x="4199466" y="4819395"/>
            <a:ext cx="3285068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05   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9" name="矩形 8"/>
          <p:cNvSpPr/>
          <p:nvPr/>
        </p:nvSpPr>
        <p:spPr>
          <a:xfrm>
            <a:off x="8195732" y="2887133"/>
            <a:ext cx="3285068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   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0" name="矩形 3"/>
          <p:cNvSpPr/>
          <p:nvPr/>
        </p:nvSpPr>
        <p:spPr>
          <a:xfrm flipH="1">
            <a:off x="-2" y="691130"/>
            <a:ext cx="2540001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dirty="0"/>
              <a:t>  </a:t>
            </a:r>
            <a:r>
              <a:rPr kumimoji="1" lang="zh-CN" altLang="en-US" sz="4000" dirty="0"/>
              <a:t>目录</a:t>
            </a:r>
            <a:endParaRPr kumimoji="1" lang="en-US" altLang="zh-CN" sz="4000" dirty="0"/>
          </a:p>
          <a:p>
            <a:r>
              <a:rPr kumimoji="1" lang="en-US" altLang="zh-CN" sz="2800" dirty="0"/>
              <a:t>   </a:t>
            </a:r>
            <a:r>
              <a:rPr kumimoji="1" lang="en-US" altLang="zh-CN" sz="2400" dirty="0"/>
              <a:t>CONTENTS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89093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所治疗疾病基本情况：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未满足的治疗需求：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大陆地区发病率：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年发病患者总数：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655" y="2836545"/>
            <a:ext cx="3110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0580" y="784225"/>
            <a:ext cx="8347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康柏西普眼用注射液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mg/mL，0.2 mL/ 支（新增RVO适应症，2022年4月29日获批）；10 mg/mL，0.05 mL/ 支（预充式，适应症</a:t>
            </a:r>
            <a:r>
              <a:rPr 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与价格</a:t>
            </a:r>
            <a:r>
              <a:rPr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同西林瓶剂型，2022年5月13日获批）</a:t>
            </a: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中国大陆首次上市时间：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目前大陆地区通用名药品的上市情况：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全球首个上市国家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地区及上市时间：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目前没有在中国大陆之外的国家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地区上市和销售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雷珠单抗注射液</a:t>
            </a: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01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571866" y="3481917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5550" y="384388"/>
            <a:ext cx="44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3735" y="1078865"/>
            <a:ext cx="11256010" cy="577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本品适用于治疗：</a:t>
            </a:r>
          </a:p>
          <a:p>
            <a:pPr fontAlgn="t">
              <a:lnSpc>
                <a:spcPct val="130000"/>
              </a:lnSpc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1) 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新生血管性（湿性）年龄相关性黄斑变性（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nAMD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）；</a:t>
            </a:r>
            <a:endParaRPr lang="zh-CN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t">
              <a:lnSpc>
                <a:spcPct val="130000"/>
              </a:lnSpc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2) 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继发于病理性近视的脉络膜新生血管（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pmCNV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）引起的视力损伤；</a:t>
            </a:r>
            <a:endParaRPr lang="zh-CN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t">
              <a:lnSpc>
                <a:spcPct val="130000"/>
              </a:lnSpc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3) 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继发于糖尿病黄斑水肿（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DME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）引起的视力损伤；</a:t>
            </a:r>
            <a:endParaRPr lang="zh-CN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t">
              <a:lnSpc>
                <a:spcPct val="130000"/>
              </a:lnSpc>
            </a:pPr>
            <a:r>
              <a:rPr lang="en-US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4) 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继发于视网膜静脉阻塞（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RVO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）（视网膜分支静脉阻塞（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BRVO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）或视网膜中央静脉阻塞（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CRVO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altLang="zh-CN" sz="1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的黄斑水肿引起的视力损伤。</a:t>
            </a:r>
            <a:r>
              <a:rPr lang="zh-CN" altLang="en-US" sz="16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本次申请增补进医保的新获批</a:t>
            </a: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新增适应症疾病基本情况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未满足的治疗需求：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康柏西普治疗RVO，与雷珠单抗相比的起效速度和疗效均有提升，视力提升更显著、注射针数更少；且雷珠单抗效果不佳的患者转为康柏西普后疗效更佳。目前雷珠单抗是医保目录内唯一的抗VEGF药物，中国医生无法为患者提供更好的治疗选择。康柏西普RVO增补进医保，将填补国产药物在该疾病的治疗空白，打破高价进口药对中国市场的垄断，实现进口替代和自主可控，以更佳的疗效和药物经济学优势，节约医保费用、造福我国患者。</a:t>
            </a:r>
          </a:p>
          <a:p>
            <a:pPr marL="342900" indent="-34290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年发病患者总数：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大陆地区RVO总体患病率1.3%，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每年新发40岁以上RVO患者122万，RVO合并黄斑水肿的患者45万。</a:t>
            </a: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pitchFamily="2" charset="2"/>
              <a:buChar char="l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新增适应症用法用量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推荐剂量为每次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0.5 mg</a:t>
            </a: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（相当于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0.05 ml </a:t>
            </a: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的注射量），连续每月玻璃体腔内给药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次，直至获得最佳视力和（或）没有疾病活动的表现，最初可能需要连续给药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</a:t>
            </a: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次，之后按需给药。</a:t>
            </a:r>
          </a:p>
        </p:txBody>
      </p:sp>
      <p:sp>
        <p:nvSpPr>
          <p:cNvPr id="5" name="矩形 3"/>
          <p:cNvSpPr/>
          <p:nvPr/>
        </p:nvSpPr>
        <p:spPr>
          <a:xfrm flipH="1">
            <a:off x="-2" y="259330"/>
            <a:ext cx="1955802" cy="895809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/>
              <a:t>01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55132"/>
            <a:ext cx="1210056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42675" y="2880206"/>
            <a:ext cx="321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50160" y="549910"/>
            <a:ext cx="9415780" cy="540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不良反应情况：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最常见的眼部不良反应为眼内压增高、结膜出血、眼痛等，绝大多数由玻璃体腔内注射引起，且多数为轻度，大多数患者无需治疗即可恢复</a:t>
            </a:r>
            <a:endParaRPr lang="en-US" altLang="zh-CN" sz="1600" dirty="0">
              <a:solidFill>
                <a:srgbClr val="000000"/>
              </a:solidFill>
              <a:effectLst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 algn="l">
              <a:lnSpc>
                <a:spcPct val="18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通过查询《药物警戒通讯》等相关资料，康柏西普在上市国家未收到安全性相关警告，自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2013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11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获批以来，持续开展药品不良反应监测工作；截止2022年06月30日，收集到不良反应报告共601例，其中RVO适应症相关的不良反应共12例，按《药品不良反应关联性分级评价标准》：一般7例，严重5例，无群体不良事件发生</a:t>
            </a:r>
          </a:p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安全性方面的优势：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康柏西普注射间隔长、注射频次低，可以减少玻璃体腔内注射操作相关不良事件的发生</a:t>
            </a: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预充式能免去西林瓶剂型使用过滤针头抽取药液、再换成注射针头的两个环节，降低因操作不当造成的被污染风险，减少不良事件和医疗纠纷</a:t>
            </a: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02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602346" y="3545417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55132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3237" y="2722308"/>
            <a:ext cx="2198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03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403379" y="3498213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0792" y="832718"/>
            <a:ext cx="964374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与对照药品疗效方面优势和不足：</a:t>
            </a: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与雷珠单抗相比，康柏西普治疗RVO-ME疗效更佳、注射针数更少</a:t>
            </a: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03271" y="2170325"/>
            <a:ext cx="9130145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6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系统性评价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荟萃分析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1-3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真实世界数据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4-5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等众多研究显示：康柏西普疗效确切，在提升视力、改善解剖结构方面优于雷珠单抗，同时，注射针数更少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>
              <a:lnSpc>
                <a:spcPct val="26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另外，雷珠单抗治疗后疗效不佳的患者，转换为康柏西普治疗后，视力与解剖学结构进一步改善，且注射间隔明显延长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46201" y="6019408"/>
            <a:ext cx="12920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1.</a:t>
            </a:r>
            <a:r>
              <a:rPr lang="zh-CN" altLang="en-US" sz="1000" dirty="0"/>
              <a:t>彭立</a:t>
            </a:r>
            <a:r>
              <a:rPr lang="en-US" altLang="zh-CN" sz="1000" dirty="0"/>
              <a:t>,</a:t>
            </a:r>
            <a:r>
              <a:rPr lang="zh-CN" altLang="en-US" sz="1000" dirty="0"/>
              <a:t>等。康柏西普与雷珠单抗治疗视网膜静脉阻塞继发黄斑水肿的</a:t>
            </a:r>
            <a:r>
              <a:rPr lang="en-US" altLang="zh-CN" sz="1000" dirty="0"/>
              <a:t>Meta</a:t>
            </a:r>
            <a:r>
              <a:rPr lang="zh-CN" altLang="en-US" sz="1000" dirty="0"/>
              <a:t>分析。</a:t>
            </a:r>
            <a:r>
              <a:rPr lang="en-US" altLang="zh-CN" sz="1000" dirty="0"/>
              <a:t>Int Eye Sci, 2022;(20),Mar:455-463;</a:t>
            </a:r>
          </a:p>
          <a:p>
            <a:r>
              <a:rPr lang="en-US" altLang="zh-CN" sz="1000" dirty="0"/>
              <a:t>2.Liu </a:t>
            </a:r>
            <a:r>
              <a:rPr lang="en-US" altLang="zh-CN" sz="1000" dirty="0" err="1"/>
              <a:t>Weishai</a:t>
            </a:r>
            <a:r>
              <a:rPr lang="en-US" altLang="zh-CN" sz="1000" dirty="0"/>
              <a:t>, </a:t>
            </a:r>
            <a:r>
              <a:rPr lang="en-US" altLang="zh-CN" sz="1000" dirty="0" err="1"/>
              <a:t>etal</a:t>
            </a:r>
            <a:r>
              <a:rPr lang="en-US" altLang="zh-CN" sz="1000" dirty="0"/>
              <a:t>. Medicine (2020) 99:21;</a:t>
            </a:r>
          </a:p>
          <a:p>
            <a:r>
              <a:rPr lang="en-US" altLang="zh-CN" sz="1000" dirty="0"/>
              <a:t>3.</a:t>
            </a:r>
            <a:r>
              <a:rPr lang="zh-CN" altLang="en-US" sz="1000" dirty="0"/>
              <a:t>余满</a:t>
            </a:r>
            <a:r>
              <a:rPr lang="en-US" altLang="zh-CN" sz="1000" dirty="0"/>
              <a:t>,</a:t>
            </a:r>
            <a:r>
              <a:rPr lang="zh-CN" altLang="en-US" sz="1000" dirty="0"/>
              <a:t>等。康柏西普和雷珠单抗治疗视网膜静脉阻塞继发黄斑水肿有效性的</a:t>
            </a:r>
            <a:r>
              <a:rPr lang="en-US" altLang="zh-CN" sz="1000" dirty="0"/>
              <a:t>Meta</a:t>
            </a:r>
            <a:r>
              <a:rPr lang="zh-CN" altLang="en-US" sz="1000" dirty="0"/>
              <a:t>分析。国际眼科杂志，</a:t>
            </a:r>
            <a:r>
              <a:rPr lang="en-US" altLang="zh-CN" sz="1000" dirty="0"/>
              <a:t>2020;(20)12:2106-2122;</a:t>
            </a:r>
          </a:p>
          <a:p>
            <a:r>
              <a:rPr lang="en-US" altLang="zh-CN" sz="1000" dirty="0"/>
              <a:t>4.</a:t>
            </a:r>
            <a:r>
              <a:rPr lang="zh-CN" altLang="en-US" sz="1000" dirty="0"/>
              <a:t>贾洪亮</a:t>
            </a:r>
            <a:r>
              <a:rPr lang="en-US" altLang="zh-CN" sz="1000" dirty="0"/>
              <a:t>,</a:t>
            </a:r>
            <a:r>
              <a:rPr lang="zh-CN" altLang="en-US" sz="1000" dirty="0"/>
              <a:t>等。玻璃体腔注射康柏西普治疗</a:t>
            </a:r>
            <a:r>
              <a:rPr lang="en-US" altLang="zh-CN" sz="1000" dirty="0"/>
              <a:t>BRVO</a:t>
            </a:r>
            <a:r>
              <a:rPr lang="zh-CN" altLang="en-US" sz="1000" dirty="0"/>
              <a:t>继发黄斑水肿的临床疗效观察。国际眼科杂志，</a:t>
            </a:r>
            <a:r>
              <a:rPr lang="en-US" altLang="zh-CN" sz="1000" dirty="0"/>
              <a:t>2020;(20),7:1202-1205;</a:t>
            </a:r>
          </a:p>
          <a:p>
            <a:r>
              <a:rPr lang="en-US" altLang="zh-CN" sz="1000" dirty="0"/>
              <a:t>5. Tong Zhao,</a:t>
            </a:r>
            <a:r>
              <a:rPr lang="zh-CN" altLang="en-US" sz="1000" dirty="0"/>
              <a:t> </a:t>
            </a:r>
            <a:r>
              <a:rPr lang="en-US" altLang="zh-CN" sz="1000" dirty="0" err="1"/>
              <a:t>etal</a:t>
            </a:r>
            <a:r>
              <a:rPr lang="en-US" altLang="zh-CN" sz="1000" dirty="0"/>
              <a:t>.</a:t>
            </a:r>
            <a:r>
              <a:rPr lang="zh-CN" altLang="en-US" sz="1000" dirty="0"/>
              <a:t> </a:t>
            </a:r>
            <a:r>
              <a:rPr lang="en-US" altLang="zh-CN" sz="1000" dirty="0"/>
              <a:t>Int J </a:t>
            </a:r>
            <a:r>
              <a:rPr lang="en-US" altLang="zh-CN" sz="1000" dirty="0" err="1"/>
              <a:t>Ophthalmol</a:t>
            </a:r>
            <a:r>
              <a:rPr lang="en-US" altLang="zh-CN" sz="1000"/>
              <a:t>, 2022;(</a:t>
            </a:r>
            <a:r>
              <a:rPr lang="en-US" altLang="zh-CN" sz="1000" dirty="0"/>
              <a:t>15), No. 4, Apr.609-614.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55132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r>
              <a:rPr lang="en-US" altLang="zh-CN" sz="1800"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年欧洲视网膜专家学会发布的《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Guidelines for the Management of Retinal Vein Occlusion by the European Society of Retina Specialists (EURETINA)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》及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2019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年美国眼科学会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(American Academy of Ophthalmology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AAO)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发布的《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Retinal Vein Occlusions Preferred Practice Pattern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》中都明确指出，玻璃体腔注射抗</a:t>
            </a:r>
            <a:r>
              <a:rPr lang="en-US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VEGF</a:t>
            </a:r>
            <a:r>
              <a:rPr lang="zh-CN" altLang="zh-CN" sz="1800"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治疗是继发于视网膜静脉阻塞的黄斑水肿的一线治疗方案。</a:t>
            </a:r>
            <a:endParaRPr lang="zh-CN" altLang="zh-CN" sz="18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015" y="2880206"/>
            <a:ext cx="321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4765" y="723265"/>
            <a:ext cx="9426575" cy="51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临床指南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诊疗规范推荐：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2019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年欧洲视网膜专家学会发布的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视网膜静脉阻塞管理指南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年美国眼科学会发布的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视网膜静脉阻塞临床指南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均明确指出：玻璃体腔内注射抗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VEGF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药物是治疗继发于视网膜静脉阻塞的黄斑水肿的一线治疗方案。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《技术审评报告》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目前国家药监局药品审评中心尚未提供康柏西普RVO适应症的《技术审评报告》。一旦我司获得该报告，会及时向国家医保局补充该资料。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（按照2021年2月23日国家药监局药品审评中心发布的《 药审中心技术审评报告公开工作规范（试行）》，获准上市新药的上市技术审评报告及药品说明书，药审中心按照本规范向社会/公众公开。新药应在获批上市后 6 个月内完成技术审评报告公开。所以，康柏西普RVO适应症的《技术审评报告》预计将在2022年10月29日前才能获得。）</a:t>
            </a:r>
            <a:endParaRPr lang="zh-CN" altLang="en-US" sz="1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03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655686" y="3545417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46877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80775" y="2871951"/>
            <a:ext cx="321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18485" y="792480"/>
            <a:ext cx="8717915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主要创新点一：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康柏西普是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国家“重大新药创制”科技重大专项成果，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具有自主知识产权，是全新一代抗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VEGF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融合蛋白，分子结构和作用靶点较雷珠单抗有重大创新：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血管生长因子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VEGF-A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）和胎盘生长因子（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PlGF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）是导致血管新生与渗漏、黄斑水肿的关键因子，两者的表达水平与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RVO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严重程度相关。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雷珠单抗仅单靶点拮抗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VEGF-A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，临床疗效不佳，而康柏西普能同时拮抗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VEGF-A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PlGF</a:t>
            </a:r>
            <a:r>
              <a:rPr lang="zh-CN" alt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两个靶点。</a:t>
            </a:r>
            <a:endParaRPr lang="en-US" altLang="zh-CN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该创新带来的疗效及安全性方面的优势：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分子结构和作用靶点的重大创新，给康柏西普带来起效更快、疗效更佳、作用时间更长的优势，从而使患者达到更好视力获益，同时还能减少注射次数，从而减少玻璃体腔内注射操作相关的不良事件发生。</a:t>
            </a:r>
            <a:endParaRPr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04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640446" y="3537162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Innovativeness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67266"/>
            <a:ext cx="12192000" cy="552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D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55132"/>
            <a:ext cx="12192000" cy="496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89640" y="2751301"/>
            <a:ext cx="321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87980" y="780415"/>
            <a:ext cx="9065260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主要创新点二：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预充式是西林瓶剂型的科技升级：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采用自主知识产权的特殊装置，精准控制剂量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免去西林瓶剂型使用过滤针头抽取药液、再换成注射针头的两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环节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简化操作步骤，提高治疗效率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该创新带来的疗效、安全性及其他方面的优势：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以上三点创新分别带来以下优势：</a:t>
            </a:r>
            <a:endParaRPr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防止骗保：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只能一次性注射，防止极少数医疗机构将西林瓶剂型的药品分量，向两个患者注射、二次收费，骗取医保基金</a:t>
            </a:r>
            <a:endParaRPr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降低风险：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降低因操作不当造成的被污染风险，减少不良事件和医疗纠纷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）省时提效：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提高治疗效率，缩短患者手术治疗时间、提高住院周转率</a:t>
            </a:r>
          </a:p>
        </p:txBody>
      </p:sp>
      <p:sp>
        <p:nvSpPr>
          <p:cNvPr id="7" name="矩形 3"/>
          <p:cNvSpPr/>
          <p:nvPr/>
        </p:nvSpPr>
        <p:spPr>
          <a:xfrm rot="5400000" flipH="1">
            <a:off x="246890" y="638685"/>
            <a:ext cx="2361104" cy="1083733"/>
          </a:xfrm>
          <a:custGeom>
            <a:avLst/>
            <a:gdLst/>
            <a:ahLst/>
            <a:cxnLst/>
            <a:rect l="l" t="t" r="r" b="b"/>
            <a:pathLst>
              <a:path w="1971183" h="855412">
                <a:moveTo>
                  <a:pt x="427706" y="0"/>
                </a:moveTo>
                <a:lnTo>
                  <a:pt x="1971183" y="0"/>
                </a:lnTo>
                <a:lnTo>
                  <a:pt x="1971183" y="855412"/>
                </a:lnTo>
                <a:lnTo>
                  <a:pt x="427706" y="855412"/>
                </a:lnTo>
                <a:cubicBezTo>
                  <a:pt x="191490" y="855412"/>
                  <a:pt x="0" y="663922"/>
                  <a:pt x="0" y="427706"/>
                </a:cubicBezTo>
                <a:cubicBezTo>
                  <a:pt x="0" y="191490"/>
                  <a:pt x="191490" y="0"/>
                  <a:pt x="42770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kumimoji="1" lang="en-US" altLang="zh-CN" sz="4000" dirty="0"/>
          </a:p>
          <a:p>
            <a:pPr algn="ctr"/>
            <a:r>
              <a:rPr kumimoji="1" lang="en-US" altLang="zh-CN" sz="4000" dirty="0"/>
              <a:t>04</a:t>
            </a:r>
            <a:endParaRPr kumimoji="1"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449311" y="3416512"/>
            <a:ext cx="20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Innovativeness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70" y="5645150"/>
            <a:ext cx="5617845" cy="1212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3849370"/>
            <a:ext cx="2047875" cy="3008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I2MTc1YTBjYWJhNWU2ZGY4Y2IzZTUxNTNhODM5NDkifQ==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2066</Words>
  <Application>Microsoft Office PowerPoint</Application>
  <PresentationFormat>宽屏</PresentationFormat>
  <Paragraphs>139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Ting</dc:creator>
  <cp:lastModifiedBy>Wang Ting</cp:lastModifiedBy>
  <cp:revision>91</cp:revision>
  <dcterms:created xsi:type="dcterms:W3CDTF">2022-07-05T06:21:00Z</dcterms:created>
  <dcterms:modified xsi:type="dcterms:W3CDTF">2022-07-14T03:38:36Z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F3A1340444414DEDBFA70CA9AF16E685</vt:lpwstr>
  </property>
  <property fmtid="{D5CDD505-2E9C-101B-9397-08002B2CF9AE}" pid="3" name="KSOProductBuildVer">
    <vt:lpwstr>2052-11.1.0.11875</vt:lpwstr>
  </property>
</Properties>
</file>