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9" r:id="rId3"/>
    <p:sldId id="260" r:id="rId4"/>
    <p:sldId id="263" r:id="rId5"/>
    <p:sldId id="265" r:id="rId6"/>
    <p:sldId id="266" r:id="rId7"/>
    <p:sldId id="271" r:id="rId8"/>
    <p:sldId id="269" r:id="rId9"/>
  </p:sldIdLst>
  <p:sldSz cx="12192000" cy="6858000"/>
  <p:notesSz cx="6858000" cy="9144000"/>
  <p:custDataLst>
    <p:tags r:id="rId1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7AC5"/>
    <a:srgbClr val="4E76C5"/>
    <a:srgbClr val="DCECF7"/>
    <a:srgbClr val="CCE3F3"/>
    <a:srgbClr val="DCECF9"/>
    <a:srgbClr val="3859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73" d="100"/>
          <a:sy n="73" d="100"/>
        </p:scale>
        <p:origin x="381"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4B9FBCD-32D1-4651-AACB-DE3835595EA7}" type="datetimeFigureOut">
              <a:rPr lang="zh-CN" altLang="en-US" smtClean="0"/>
              <a:t>2022/7/8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DC7242-61AB-42F2-8114-BC2BB0E3229F}"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4B9FBCD-32D1-4651-AACB-DE3835595EA7}" type="datetimeFigureOut">
              <a:rPr lang="zh-CN" altLang="en-US" smtClean="0"/>
              <a:t>2022/7/8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DC7242-61AB-42F2-8114-BC2BB0E3229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4B9FBCD-32D1-4651-AACB-DE3835595EA7}" type="datetimeFigureOut">
              <a:rPr lang="zh-CN" altLang="en-US" smtClean="0"/>
              <a:t>2022/7/8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DC7242-61AB-42F2-8114-BC2BB0E3229F}"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bg>
      <p:bgPr>
        <a:solidFill>
          <a:srgbClr val="CCE3F3"/>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4B9FBCD-32D1-4651-AACB-DE3835595EA7}" type="datetimeFigureOut">
              <a:rPr lang="zh-CN" altLang="en-US" smtClean="0"/>
              <a:t>2022/7/8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DC7242-61AB-42F2-8114-BC2BB0E3229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4B9FBCD-32D1-4651-AACB-DE3835595EA7}" type="datetimeFigureOut">
              <a:rPr lang="zh-CN" altLang="en-US" smtClean="0"/>
              <a:t>2022/7/8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DC7242-61AB-42F2-8114-BC2BB0E3229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74B9FBCD-32D1-4651-AACB-DE3835595EA7}" type="datetimeFigureOut">
              <a:rPr lang="zh-CN" altLang="en-US" smtClean="0"/>
              <a:t>2022/7/8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DC7242-61AB-42F2-8114-BC2BB0E3229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74B9FBCD-32D1-4651-AACB-DE3835595EA7}" type="datetimeFigureOut">
              <a:rPr lang="zh-CN" altLang="en-US" smtClean="0"/>
              <a:t>2022/7/8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5DC7242-61AB-42F2-8114-BC2BB0E3229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4B9FBCD-32D1-4651-AACB-DE3835595EA7}" type="datetimeFigureOut">
              <a:rPr lang="zh-CN" altLang="en-US" smtClean="0"/>
              <a:t>2022/7/8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5DC7242-61AB-42F2-8114-BC2BB0E3229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4B9FBCD-32D1-4651-AACB-DE3835595EA7}" type="datetimeFigureOut">
              <a:rPr lang="zh-CN" altLang="en-US" smtClean="0"/>
              <a:t>2022/7/8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5DC7242-61AB-42F2-8114-BC2BB0E3229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4B9FBCD-32D1-4651-AACB-DE3835595EA7}" type="datetimeFigureOut">
              <a:rPr lang="zh-CN" altLang="en-US" smtClean="0"/>
              <a:t>2022/7/8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DC7242-61AB-42F2-8114-BC2BB0E3229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4B9FBCD-32D1-4651-AACB-DE3835595EA7}" type="datetimeFigureOut">
              <a:rPr lang="zh-CN" altLang="en-US" smtClean="0"/>
              <a:t>2022/7/8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DC7242-61AB-42F2-8114-BC2BB0E3229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B9FBCD-32D1-4651-AACB-DE3835595EA7}" type="datetimeFigureOut">
              <a:rPr lang="zh-CN" altLang="en-US" smtClean="0"/>
              <a:t>2022/7/8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C7242-61AB-42F2-8114-BC2BB0E3229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3561976" y="765128"/>
            <a:ext cx="5068048" cy="5734224"/>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3840480" y="1017767"/>
            <a:ext cx="4524292" cy="52478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p:nvPr/>
        </p:nvSpPr>
        <p:spPr>
          <a:xfrm>
            <a:off x="4505754" y="4470638"/>
            <a:ext cx="3386667" cy="768973"/>
          </a:xfrm>
          <a:prstGeom prst="rect">
            <a:avLst/>
          </a:prstGeom>
        </p:spPr>
        <p:txBody>
          <a:bodyPr vert="horz" wrap="square" lIns="0" tIns="0" rIns="0" bIns="0"/>
          <a:lstStyle/>
          <a:p>
            <a:pPr algn="ctr" eaLnBrk="0"/>
            <a:r>
              <a:rPr lang="zh-CN" altLang="en-US" sz="2300" b="1" dirty="0">
                <a:solidFill>
                  <a:srgbClr val="0062B1"/>
                </a:solidFill>
                <a:latin typeface="微软雅黑" panose="020B0503020204020204" charset="-122"/>
                <a:ea typeface="微软雅黑" panose="020B0503020204020204" charset="-122"/>
                <a:cs typeface="Times New Roman" panose="02020603050405020304" pitchFamily="18" charset="0"/>
                <a:sym typeface="+mn-ea"/>
              </a:rPr>
              <a:t>阿普米司特片</a:t>
            </a:r>
            <a:endParaRPr lang="en-US" altLang="zh-CN" sz="2300" b="1" dirty="0">
              <a:solidFill>
                <a:srgbClr val="0062B1"/>
              </a:solidFill>
              <a:latin typeface="微软雅黑" panose="020B0503020204020204" charset="-122"/>
              <a:ea typeface="微软雅黑" panose="020B0503020204020204" charset="-122"/>
              <a:cs typeface="Times New Roman" panose="02020603050405020304" pitchFamily="18" charset="0"/>
              <a:sym typeface="+mn-ea"/>
            </a:endParaRPr>
          </a:p>
          <a:p>
            <a:pPr algn="ctr" eaLnBrk="0"/>
            <a:r>
              <a:rPr lang="zh-CN" altLang="en-US" sz="2300" b="1" dirty="0">
                <a:solidFill>
                  <a:srgbClr val="0062B1"/>
                </a:solidFill>
                <a:latin typeface="微软雅黑" panose="020B0503020204020204" charset="-122"/>
                <a:ea typeface="微软雅黑" panose="020B0503020204020204" charset="-122"/>
                <a:cs typeface="Times New Roman" panose="02020603050405020304" pitchFamily="18" charset="0"/>
              </a:rPr>
              <a:t>（欧泰乐）</a:t>
            </a:r>
            <a:endParaRPr lang="en-US" altLang="zh-CN" sz="2300" b="1" dirty="0">
              <a:solidFill>
                <a:srgbClr val="0062B1"/>
              </a:solidFill>
              <a:latin typeface="微软雅黑" panose="020B0503020204020204" charset="-122"/>
              <a:ea typeface="微软雅黑" panose="020B0503020204020204" charset="-122"/>
              <a:cs typeface="Times New Roman" panose="02020603050405020304" pitchFamily="18" charset="0"/>
            </a:endParaRPr>
          </a:p>
          <a:p>
            <a:pPr algn="ctr" eaLnBrk="0"/>
            <a:endParaRPr lang="zh-CN" altLang="en-US" sz="2300" b="1" dirty="0">
              <a:solidFill>
                <a:srgbClr val="0062B1"/>
              </a:solidFill>
              <a:latin typeface="微软雅黑" panose="020B0503020204020204" charset="-122"/>
              <a:ea typeface="微软雅黑" panose="020B0503020204020204" charset="-122"/>
              <a:cs typeface="Times New Roman" panose="02020603050405020304" pitchFamily="18" charset="0"/>
            </a:endParaRPr>
          </a:p>
        </p:txBody>
      </p:sp>
      <p:sp>
        <p:nvSpPr>
          <p:cNvPr id="8" name="rect"/>
          <p:cNvSpPr/>
          <p:nvPr/>
        </p:nvSpPr>
        <p:spPr>
          <a:xfrm>
            <a:off x="11514667" y="765128"/>
            <a:ext cx="677333" cy="19123"/>
          </a:xfrm>
          <a:prstGeom prst="rect">
            <a:avLst/>
          </a:prstGeom>
          <a:solidFill>
            <a:srgbClr val="365AB2">
              <a:alpha val="99607"/>
            </a:srgbClr>
          </a:solidFill>
          <a:ln cap="flat">
            <a:noFill/>
            <a:prstDash val="solid"/>
            <a:miter lim="0"/>
          </a:ln>
        </p:spPr>
        <p:txBody>
          <a:bodyPr rtlCol="0"/>
          <a:lstStyle/>
          <a:p>
            <a:pPr algn="ctr"/>
            <a:endParaRPr lang="zh-CN" altLang="en-US" sz="3765"/>
          </a:p>
        </p:txBody>
      </p:sp>
      <p:sp>
        <p:nvSpPr>
          <p:cNvPr id="7" name="矩形: 圆角 6"/>
          <p:cNvSpPr/>
          <p:nvPr/>
        </p:nvSpPr>
        <p:spPr>
          <a:xfrm>
            <a:off x="4304273" y="5556259"/>
            <a:ext cx="3845382" cy="646331"/>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zh-CN" sz="16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企业名称：</a:t>
            </a:r>
            <a:r>
              <a:rPr kumimoji="0" lang="en-US" altLang="zh-CN" sz="16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Amgen</a:t>
            </a:r>
            <a:r>
              <a:rPr kumimoji="0" lang="zh-CN" altLang="en-US" sz="16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安进公司</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销售公司：江苏复星医药销售有限公司</a:t>
            </a: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1" i="0" u="none" strike="noStrike" kern="120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endParaRPr>
          </a:p>
        </p:txBody>
      </p:sp>
      <p:pic>
        <p:nvPicPr>
          <p:cNvPr id="9" name="图片 8"/>
          <p:cNvPicPr>
            <a:picLocks noChangeAspect="1"/>
          </p:cNvPicPr>
          <p:nvPr/>
        </p:nvPicPr>
        <p:blipFill>
          <a:blip r:embed="rId2"/>
          <a:stretch>
            <a:fillRect/>
          </a:stretch>
        </p:blipFill>
        <p:spPr>
          <a:xfrm>
            <a:off x="4084516" y="1943948"/>
            <a:ext cx="3807905" cy="221004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4261899" y="699715"/>
            <a:ext cx="3466769" cy="1423283"/>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20"/>
          <p:cNvPicPr>
            <a:picLocks noChangeAspect="1"/>
          </p:cNvPicPr>
          <p:nvPr/>
        </p:nvPicPr>
        <p:blipFill>
          <a:blip r:embed="rId2"/>
          <a:stretch>
            <a:fillRect/>
          </a:stretch>
        </p:blipFill>
        <p:spPr>
          <a:xfrm>
            <a:off x="605545" y="2977498"/>
            <a:ext cx="2758141" cy="3057939"/>
          </a:xfrm>
          <a:prstGeom prst="rect">
            <a:avLst/>
          </a:prstGeom>
        </p:spPr>
      </p:pic>
      <p:grpSp>
        <p:nvGrpSpPr>
          <p:cNvPr id="35" name="组合 34"/>
          <p:cNvGrpSpPr/>
          <p:nvPr/>
        </p:nvGrpSpPr>
        <p:grpSpPr>
          <a:xfrm>
            <a:off x="0" y="698863"/>
            <a:ext cx="3035316" cy="1332411"/>
            <a:chOff x="0" y="698863"/>
            <a:chExt cx="3035316" cy="1332411"/>
          </a:xfrm>
          <a:solidFill>
            <a:srgbClr val="3859B8"/>
          </a:solidFill>
        </p:grpSpPr>
        <p:sp>
          <p:nvSpPr>
            <p:cNvPr id="37" name="椭圆 36"/>
            <p:cNvSpPr/>
            <p:nvPr/>
          </p:nvSpPr>
          <p:spPr>
            <a:xfrm>
              <a:off x="1702905" y="698863"/>
              <a:ext cx="1332411" cy="13324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0" y="698863"/>
              <a:ext cx="2429691" cy="13324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dirty="0">
                  <a:latin typeface="微软雅黑" panose="020B0503020204020204" charset="-122"/>
                  <a:ea typeface="微软雅黑" panose="020B0503020204020204" charset="-122"/>
                </a:rPr>
                <a:t>目 录</a:t>
              </a:r>
              <a:r>
                <a:rPr lang="en-US" altLang="zh-CN" sz="2400" dirty="0">
                  <a:latin typeface="Times New Roman" panose="02020603050405020304" pitchFamily="18" charset="0"/>
                  <a:ea typeface="微软雅黑" panose="020B0503020204020204" charset="-122"/>
                  <a:cs typeface="Times New Roman" panose="02020603050405020304" pitchFamily="18" charset="0"/>
                </a:rPr>
                <a:t>CONTENS</a:t>
              </a:r>
              <a:endParaRPr lang="en-US" altLang="zh-CN" sz="3600" dirty="0">
                <a:latin typeface="Times New Roman" panose="02020603050405020304" pitchFamily="18" charset="0"/>
                <a:ea typeface="微软雅黑" panose="020B0503020204020204" charset="-122"/>
                <a:cs typeface="Times New Roman" panose="02020603050405020304" pitchFamily="18" charset="0"/>
              </a:endParaRPr>
            </a:p>
          </p:txBody>
        </p:sp>
      </p:grpSp>
      <p:sp>
        <p:nvSpPr>
          <p:cNvPr id="39" name="矩形 38"/>
          <p:cNvSpPr/>
          <p:nvPr/>
        </p:nvSpPr>
        <p:spPr>
          <a:xfrm>
            <a:off x="4420925" y="922351"/>
            <a:ext cx="3132814" cy="1017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8334293" y="698863"/>
            <a:ext cx="3466769" cy="1423283"/>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8493319" y="921499"/>
            <a:ext cx="3132814" cy="1017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4261899" y="2458278"/>
            <a:ext cx="3466769" cy="1423283"/>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4420925" y="2680914"/>
            <a:ext cx="3132814" cy="1017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4261899" y="4216841"/>
            <a:ext cx="3466769" cy="1423283"/>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4420925" y="4439477"/>
            <a:ext cx="3132814" cy="1017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8334293" y="2460928"/>
            <a:ext cx="3466769" cy="1423283"/>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8493319" y="2683564"/>
            <a:ext cx="3132814" cy="1017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文本框 52"/>
          <p:cNvSpPr txBox="1"/>
          <p:nvPr/>
        </p:nvSpPr>
        <p:spPr>
          <a:xfrm>
            <a:off x="4552121" y="1168772"/>
            <a:ext cx="2870421" cy="523220"/>
          </a:xfrm>
          <a:prstGeom prst="rect">
            <a:avLst/>
          </a:prstGeom>
          <a:noFill/>
        </p:spPr>
        <p:txBody>
          <a:bodyPr wrap="square" rtlCol="0">
            <a:spAutoFit/>
          </a:bodyPr>
          <a:lstStyle/>
          <a:p>
            <a:pPr algn="ctr"/>
            <a:r>
              <a:rPr lang="en-US" altLang="zh-CN" sz="2800" dirty="0">
                <a:solidFill>
                  <a:srgbClr val="0070C0"/>
                </a:solidFill>
                <a:latin typeface="微软雅黑" panose="020B0503020204020204" charset="-122"/>
                <a:ea typeface="微软雅黑" panose="020B0503020204020204" charset="-122"/>
                <a:cs typeface="Arial" panose="020B0604020202020204" pitchFamily="34" charset="0"/>
              </a:rPr>
              <a:t>01</a:t>
            </a:r>
            <a:r>
              <a:rPr lang="en-US" altLang="zh-CN" sz="2800" dirty="0">
                <a:solidFill>
                  <a:srgbClr val="0070C0"/>
                </a:solidFill>
                <a:latin typeface="微软雅黑" panose="020B0503020204020204" charset="-122"/>
                <a:ea typeface="微软雅黑" panose="020B0503020204020204" charset="-122"/>
                <a:cs typeface="Times New Roman" panose="02020603050405020304" pitchFamily="18" charset="0"/>
              </a:rPr>
              <a:t> </a:t>
            </a:r>
            <a:r>
              <a:rPr lang="zh-CN" altLang="en-US" sz="2800" dirty="0">
                <a:solidFill>
                  <a:srgbClr val="0070C0"/>
                </a:solidFill>
                <a:latin typeface="微软雅黑" panose="020B0503020204020204" charset="-122"/>
                <a:ea typeface="微软雅黑" panose="020B0503020204020204" charset="-122"/>
                <a:cs typeface="Times New Roman" panose="02020603050405020304" pitchFamily="18" charset="0"/>
              </a:rPr>
              <a:t>药品基本信息</a:t>
            </a:r>
          </a:p>
        </p:txBody>
      </p:sp>
      <p:sp>
        <p:nvSpPr>
          <p:cNvPr id="54" name="文本框 53"/>
          <p:cNvSpPr txBox="1"/>
          <p:nvPr/>
        </p:nvSpPr>
        <p:spPr>
          <a:xfrm>
            <a:off x="4552120" y="2928187"/>
            <a:ext cx="2870421" cy="523220"/>
          </a:xfrm>
          <a:prstGeom prst="rect">
            <a:avLst/>
          </a:prstGeom>
          <a:noFill/>
        </p:spPr>
        <p:txBody>
          <a:bodyPr wrap="square" rtlCol="0">
            <a:spAutoFit/>
          </a:bodyPr>
          <a:lstStyle/>
          <a:p>
            <a:r>
              <a:rPr lang="en-US" altLang="zh-CN" sz="2800" dirty="0">
                <a:solidFill>
                  <a:srgbClr val="0070C0"/>
                </a:solidFill>
                <a:latin typeface="Arial" panose="020B0604020202020204" pitchFamily="34" charset="0"/>
                <a:ea typeface="微软雅黑" panose="020B0503020204020204" charset="-122"/>
                <a:cs typeface="Arial" panose="020B0604020202020204" pitchFamily="34" charset="0"/>
              </a:rPr>
              <a:t>03</a:t>
            </a:r>
            <a:r>
              <a:rPr lang="en-US" altLang="zh-CN" sz="2800" dirty="0">
                <a:solidFill>
                  <a:srgbClr val="0070C0"/>
                </a:solidFill>
                <a:latin typeface="Times New Roman" panose="02020603050405020304" pitchFamily="18" charset="0"/>
                <a:ea typeface="微软雅黑" panose="020B0503020204020204" charset="-122"/>
                <a:cs typeface="Times New Roman" panose="02020603050405020304" pitchFamily="18" charset="0"/>
              </a:rPr>
              <a:t>   </a:t>
            </a:r>
            <a:r>
              <a:rPr lang="zh-CN" altLang="en-US" sz="2800" dirty="0">
                <a:solidFill>
                  <a:srgbClr val="0070C0"/>
                </a:solidFill>
                <a:latin typeface="Times New Roman" panose="02020603050405020304" pitchFamily="18" charset="0"/>
                <a:ea typeface="微软雅黑" panose="020B0503020204020204" charset="-122"/>
                <a:cs typeface="Times New Roman" panose="02020603050405020304" pitchFamily="18" charset="0"/>
              </a:rPr>
              <a:t>有效性</a:t>
            </a:r>
          </a:p>
        </p:txBody>
      </p:sp>
      <p:sp>
        <p:nvSpPr>
          <p:cNvPr id="55" name="文本框 54"/>
          <p:cNvSpPr txBox="1"/>
          <p:nvPr/>
        </p:nvSpPr>
        <p:spPr>
          <a:xfrm>
            <a:off x="4552119" y="4666872"/>
            <a:ext cx="2870421" cy="523220"/>
          </a:xfrm>
          <a:prstGeom prst="rect">
            <a:avLst/>
          </a:prstGeom>
          <a:noFill/>
        </p:spPr>
        <p:txBody>
          <a:bodyPr wrap="square" rtlCol="0">
            <a:spAutoFit/>
          </a:bodyPr>
          <a:lstStyle/>
          <a:p>
            <a:r>
              <a:rPr lang="en-US" altLang="zh-CN" sz="2800" dirty="0">
                <a:solidFill>
                  <a:srgbClr val="0070C0"/>
                </a:solidFill>
                <a:latin typeface="Arial" panose="020B0604020202020204" pitchFamily="34" charset="0"/>
                <a:ea typeface="微软雅黑" panose="020B0503020204020204" charset="-122"/>
                <a:cs typeface="Arial" panose="020B0604020202020204" pitchFamily="34" charset="0"/>
              </a:rPr>
              <a:t>05</a:t>
            </a:r>
            <a:r>
              <a:rPr lang="en-US" altLang="zh-CN" sz="2800" dirty="0">
                <a:solidFill>
                  <a:srgbClr val="0070C0"/>
                </a:solidFill>
                <a:latin typeface="Times New Roman" panose="02020603050405020304" pitchFamily="18" charset="0"/>
                <a:ea typeface="微软雅黑" panose="020B0503020204020204" charset="-122"/>
                <a:cs typeface="Times New Roman" panose="02020603050405020304" pitchFamily="18" charset="0"/>
              </a:rPr>
              <a:t>   </a:t>
            </a:r>
            <a:r>
              <a:rPr lang="zh-CN" altLang="en-US" sz="2800" dirty="0">
                <a:solidFill>
                  <a:srgbClr val="0070C0"/>
                </a:solidFill>
                <a:latin typeface="Times New Roman" panose="02020603050405020304" pitchFamily="18" charset="0"/>
                <a:ea typeface="微软雅黑" panose="020B0503020204020204" charset="-122"/>
                <a:cs typeface="Times New Roman" panose="02020603050405020304" pitchFamily="18" charset="0"/>
              </a:rPr>
              <a:t>公平性</a:t>
            </a:r>
          </a:p>
        </p:txBody>
      </p:sp>
      <p:sp>
        <p:nvSpPr>
          <p:cNvPr id="56" name="文本框 55"/>
          <p:cNvSpPr txBox="1"/>
          <p:nvPr/>
        </p:nvSpPr>
        <p:spPr>
          <a:xfrm>
            <a:off x="8624515" y="1168772"/>
            <a:ext cx="2870421" cy="523220"/>
          </a:xfrm>
          <a:prstGeom prst="rect">
            <a:avLst/>
          </a:prstGeom>
          <a:noFill/>
        </p:spPr>
        <p:txBody>
          <a:bodyPr wrap="square" rtlCol="0">
            <a:spAutoFit/>
          </a:bodyPr>
          <a:lstStyle/>
          <a:p>
            <a:r>
              <a:rPr lang="en-US" altLang="zh-CN" sz="2800" dirty="0">
                <a:solidFill>
                  <a:srgbClr val="0070C0"/>
                </a:solidFill>
                <a:latin typeface="微软雅黑" panose="020B0503020204020204" charset="-122"/>
                <a:ea typeface="微软雅黑" panose="020B0503020204020204" charset="-122"/>
                <a:cs typeface="Arial" panose="020B0604020202020204" pitchFamily="34" charset="0"/>
              </a:rPr>
              <a:t>02</a:t>
            </a:r>
            <a:r>
              <a:rPr lang="en-US" altLang="zh-CN" sz="2800" dirty="0">
                <a:solidFill>
                  <a:srgbClr val="0070C0"/>
                </a:solidFill>
                <a:latin typeface="微软雅黑" panose="020B0503020204020204" charset="-122"/>
                <a:ea typeface="微软雅黑" panose="020B0503020204020204" charset="-122"/>
                <a:cs typeface="Times New Roman" panose="02020603050405020304" pitchFamily="18" charset="0"/>
              </a:rPr>
              <a:t>   </a:t>
            </a:r>
            <a:r>
              <a:rPr lang="zh-CN" altLang="en-US" sz="2800" dirty="0">
                <a:solidFill>
                  <a:srgbClr val="0070C0"/>
                </a:solidFill>
                <a:latin typeface="微软雅黑" panose="020B0503020204020204" charset="-122"/>
                <a:ea typeface="微软雅黑" panose="020B0503020204020204" charset="-122"/>
                <a:cs typeface="Times New Roman" panose="02020603050405020304" pitchFamily="18" charset="0"/>
              </a:rPr>
              <a:t>安全性</a:t>
            </a:r>
          </a:p>
        </p:txBody>
      </p:sp>
      <p:sp>
        <p:nvSpPr>
          <p:cNvPr id="57" name="文本框 56"/>
          <p:cNvSpPr txBox="1"/>
          <p:nvPr/>
        </p:nvSpPr>
        <p:spPr>
          <a:xfrm>
            <a:off x="8624514" y="2977498"/>
            <a:ext cx="2870421" cy="523220"/>
          </a:xfrm>
          <a:prstGeom prst="rect">
            <a:avLst/>
          </a:prstGeom>
          <a:noFill/>
        </p:spPr>
        <p:txBody>
          <a:bodyPr wrap="square" rtlCol="0">
            <a:spAutoFit/>
          </a:bodyPr>
          <a:lstStyle/>
          <a:p>
            <a:r>
              <a:rPr lang="en-US" altLang="zh-CN" sz="2800" dirty="0">
                <a:solidFill>
                  <a:srgbClr val="0070C0"/>
                </a:solidFill>
                <a:latin typeface="微软雅黑" panose="020B0503020204020204" charset="-122"/>
                <a:ea typeface="微软雅黑" panose="020B0503020204020204" charset="-122"/>
                <a:cs typeface="Arial" panose="020B0604020202020204" pitchFamily="34" charset="0"/>
              </a:rPr>
              <a:t>04</a:t>
            </a:r>
            <a:r>
              <a:rPr lang="en-US" altLang="zh-CN" sz="2800" dirty="0">
                <a:solidFill>
                  <a:srgbClr val="0070C0"/>
                </a:solidFill>
                <a:latin typeface="微软雅黑" panose="020B0503020204020204" charset="-122"/>
                <a:ea typeface="微软雅黑" panose="020B0503020204020204" charset="-122"/>
                <a:cs typeface="Times New Roman" panose="02020603050405020304" pitchFamily="18" charset="0"/>
              </a:rPr>
              <a:t>   </a:t>
            </a:r>
            <a:r>
              <a:rPr lang="zh-CN" altLang="en-US" sz="2800" dirty="0">
                <a:solidFill>
                  <a:srgbClr val="0070C0"/>
                </a:solidFill>
                <a:latin typeface="微软雅黑" panose="020B0503020204020204" charset="-122"/>
                <a:ea typeface="微软雅黑" panose="020B0503020204020204" charset="-122"/>
                <a:cs typeface="Times New Roman" panose="02020603050405020304" pitchFamily="18" charset="0"/>
              </a:rPr>
              <a:t>创新性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0" y="882595"/>
            <a:ext cx="12192000" cy="5112688"/>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DCECF9"/>
              </a:solidFill>
            </a:endParaRPr>
          </a:p>
        </p:txBody>
      </p:sp>
      <p:sp>
        <p:nvSpPr>
          <p:cNvPr id="26" name="矩形 25"/>
          <p:cNvSpPr/>
          <p:nvPr/>
        </p:nvSpPr>
        <p:spPr>
          <a:xfrm>
            <a:off x="0" y="1168842"/>
            <a:ext cx="12192000" cy="45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组合 34"/>
          <p:cNvGrpSpPr/>
          <p:nvPr/>
        </p:nvGrpSpPr>
        <p:grpSpPr>
          <a:xfrm rot="5400000">
            <a:off x="632745" y="850601"/>
            <a:ext cx="3035316" cy="1332411"/>
            <a:chOff x="0" y="698863"/>
            <a:chExt cx="3035316" cy="1332411"/>
          </a:xfrm>
          <a:solidFill>
            <a:srgbClr val="3859B8"/>
          </a:solidFill>
        </p:grpSpPr>
        <p:sp>
          <p:nvSpPr>
            <p:cNvPr id="37" name="椭圆 36"/>
            <p:cNvSpPr/>
            <p:nvPr/>
          </p:nvSpPr>
          <p:spPr>
            <a:xfrm>
              <a:off x="1702905" y="698863"/>
              <a:ext cx="1332411" cy="13324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0" y="698863"/>
              <a:ext cx="2429691" cy="13324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3600" dirty="0">
                <a:latin typeface="Times New Roman" panose="02020603050405020304" pitchFamily="18" charset="0"/>
                <a:ea typeface="微软雅黑" panose="020B0503020204020204" charset="-122"/>
                <a:cs typeface="Times New Roman" panose="02020603050405020304" pitchFamily="18" charset="0"/>
              </a:endParaRPr>
            </a:p>
          </p:txBody>
        </p:sp>
      </p:grpSp>
      <p:sp>
        <p:nvSpPr>
          <p:cNvPr id="2" name="文本框 1"/>
          <p:cNvSpPr txBox="1"/>
          <p:nvPr/>
        </p:nvSpPr>
        <p:spPr>
          <a:xfrm>
            <a:off x="1776692" y="1901970"/>
            <a:ext cx="1228902" cy="830997"/>
          </a:xfrm>
          <a:prstGeom prst="rect">
            <a:avLst/>
          </a:prstGeom>
          <a:noFill/>
        </p:spPr>
        <p:txBody>
          <a:bodyPr wrap="square" rtlCol="0">
            <a:spAutoFit/>
          </a:bodyPr>
          <a:lstStyle/>
          <a:p>
            <a:r>
              <a:rPr lang="en-US" altLang="zh-CN" sz="4800" dirty="0">
                <a:solidFill>
                  <a:schemeClr val="bg1"/>
                </a:solidFill>
                <a:latin typeface="Arial" panose="020B0604020202020204" pitchFamily="34" charset="0"/>
                <a:cs typeface="Arial" panose="020B0604020202020204" pitchFamily="34" charset="0"/>
              </a:rPr>
              <a:t>01</a:t>
            </a:r>
            <a:endParaRPr lang="zh-CN" altLang="en-US" sz="4800" dirty="0">
              <a:solidFill>
                <a:schemeClr val="bg1"/>
              </a:solidFill>
              <a:latin typeface="Arial" panose="020B0604020202020204" pitchFamily="34" charset="0"/>
              <a:cs typeface="Arial" panose="020B0604020202020204" pitchFamily="34" charset="0"/>
            </a:endParaRPr>
          </a:p>
        </p:txBody>
      </p:sp>
      <p:sp>
        <p:nvSpPr>
          <p:cNvPr id="25" name="文本框 24"/>
          <p:cNvSpPr txBox="1"/>
          <p:nvPr/>
        </p:nvSpPr>
        <p:spPr>
          <a:xfrm>
            <a:off x="1157324" y="3315998"/>
            <a:ext cx="3318570" cy="1015663"/>
          </a:xfrm>
          <a:prstGeom prst="rect">
            <a:avLst/>
          </a:prstGeom>
          <a:noFill/>
        </p:spPr>
        <p:txBody>
          <a:bodyPr wrap="square" rtlCol="0">
            <a:spAutoFit/>
          </a:bodyPr>
          <a:lstStyle/>
          <a:p>
            <a:pPr algn="dist"/>
            <a:r>
              <a:rPr lang="zh-CN" altLang="en-US" sz="3600" dirty="0">
                <a:solidFill>
                  <a:srgbClr val="3859B8"/>
                </a:solidFill>
                <a:latin typeface="微软雅黑" panose="020B0503020204020204" charset="-122"/>
                <a:ea typeface="微软雅黑" panose="020B0503020204020204" charset="-122"/>
              </a:rPr>
              <a:t>药品基本信息</a:t>
            </a:r>
            <a:endParaRPr lang="en-US" altLang="zh-CN" sz="3600" dirty="0">
              <a:solidFill>
                <a:srgbClr val="3859B8"/>
              </a:solidFill>
              <a:latin typeface="微软雅黑" panose="020B0503020204020204" charset="-122"/>
              <a:ea typeface="微软雅黑" panose="020B0503020204020204" charset="-122"/>
            </a:endParaRPr>
          </a:p>
          <a:p>
            <a:r>
              <a:rPr lang="en-US" altLang="zh-CN" sz="2400" dirty="0">
                <a:solidFill>
                  <a:schemeClr val="accent1">
                    <a:lumMod val="60000"/>
                    <a:lumOff val="40000"/>
                  </a:schemeClr>
                </a:solidFill>
                <a:latin typeface="Times New Roman" panose="02020603050405020304" pitchFamily="18" charset="0"/>
                <a:ea typeface="微软雅黑" panose="020B0503020204020204" charset="-122"/>
                <a:cs typeface="Times New Roman" panose="02020603050405020304" pitchFamily="18" charset="0"/>
              </a:rPr>
              <a:t>Basic Information</a:t>
            </a:r>
            <a:endParaRPr lang="zh-CN" altLang="en-US" sz="2400" dirty="0">
              <a:solidFill>
                <a:schemeClr val="accent1">
                  <a:lumMod val="60000"/>
                  <a:lumOff val="40000"/>
                </a:schemeClr>
              </a:solidFill>
              <a:latin typeface="Times New Roman" panose="02020603050405020304" pitchFamily="18" charset="0"/>
              <a:ea typeface="微软雅黑" panose="020B0503020204020204" charset="-122"/>
              <a:cs typeface="Times New Roman" panose="02020603050405020304" pitchFamily="18" charset="0"/>
            </a:endParaRPr>
          </a:p>
        </p:txBody>
      </p:sp>
      <p:pic>
        <p:nvPicPr>
          <p:cNvPr id="6" name="图片 5"/>
          <p:cNvPicPr>
            <a:picLocks noChangeAspect="1"/>
          </p:cNvPicPr>
          <p:nvPr/>
        </p:nvPicPr>
        <p:blipFill>
          <a:blip r:embed="rId2"/>
          <a:stretch>
            <a:fillRect/>
          </a:stretch>
        </p:blipFill>
        <p:spPr>
          <a:xfrm>
            <a:off x="5730213" y="1420576"/>
            <a:ext cx="1050608" cy="1072159"/>
          </a:xfrm>
          <a:prstGeom prst="rect">
            <a:avLst/>
          </a:prstGeom>
        </p:spPr>
      </p:pic>
      <p:sp>
        <p:nvSpPr>
          <p:cNvPr id="33" name="文本框 32"/>
          <p:cNvSpPr txBox="1"/>
          <p:nvPr/>
        </p:nvSpPr>
        <p:spPr>
          <a:xfrm>
            <a:off x="6647088" y="2096436"/>
            <a:ext cx="6094674" cy="2951898"/>
          </a:xfrm>
          <a:prstGeom prst="rect">
            <a:avLst/>
          </a:prstGeom>
          <a:noFill/>
        </p:spPr>
        <p:txBody>
          <a:bodyPr wrap="square">
            <a:spAutoFit/>
          </a:bodyPr>
          <a:lstStyle/>
          <a:p>
            <a:pPr>
              <a:lnSpc>
                <a:spcPct val="150000"/>
              </a:lnSpc>
            </a:pPr>
            <a:r>
              <a:rPr lang="zh-CN" altLang="en-US" sz="1800" b="1" dirty="0">
                <a:solidFill>
                  <a:schemeClr val="tx1">
                    <a:lumMod val="65000"/>
                    <a:lumOff val="35000"/>
                  </a:schemeClr>
                </a:solidFill>
                <a:latin typeface="微软雅黑" panose="020B0503020204020204" charset="-122"/>
                <a:ea typeface="微软雅黑" panose="020B0503020204020204" charset="-122"/>
              </a:rPr>
              <a:t>通用名：</a:t>
            </a:r>
            <a:r>
              <a:rPr lang="zh-CN" altLang="en-US" sz="1800" b="1" dirty="0">
                <a:solidFill>
                  <a:srgbClr val="4E7AC5"/>
                </a:solidFill>
                <a:latin typeface="微软雅黑" panose="020B0503020204020204" charset="-122"/>
                <a:ea typeface="微软雅黑" panose="020B0503020204020204" charset="-122"/>
                <a:sym typeface="+mn-ea"/>
              </a:rPr>
              <a:t>阿普米司特片</a:t>
            </a:r>
          </a:p>
          <a:p>
            <a:pPr>
              <a:lnSpc>
                <a:spcPct val="150000"/>
              </a:lnSpc>
            </a:pPr>
            <a:r>
              <a:rPr lang="zh-CN" altLang="en-US" b="1" dirty="0">
                <a:solidFill>
                  <a:schemeClr val="tx1">
                    <a:lumMod val="65000"/>
                    <a:lumOff val="35000"/>
                  </a:schemeClr>
                </a:solidFill>
                <a:latin typeface="微软雅黑" panose="020B0503020204020204" charset="-122"/>
                <a:ea typeface="微软雅黑" panose="020B0503020204020204" charset="-122"/>
                <a:sym typeface="+mn-ea"/>
              </a:rPr>
              <a:t>注册规格：</a:t>
            </a:r>
            <a:r>
              <a:rPr lang="en-US" altLang="zh-CN" b="1" dirty="0">
                <a:solidFill>
                  <a:srgbClr val="4E7AC5"/>
                </a:solidFill>
                <a:latin typeface="微软雅黑" panose="020B0503020204020204" charset="-122"/>
                <a:ea typeface="微软雅黑" panose="020B0503020204020204" charset="-122"/>
                <a:sym typeface="+mn-ea"/>
              </a:rPr>
              <a:t>10mg/</a:t>
            </a:r>
            <a:r>
              <a:rPr lang="zh-CN" altLang="en-US" b="1" dirty="0">
                <a:solidFill>
                  <a:srgbClr val="4E7AC5"/>
                </a:solidFill>
                <a:latin typeface="微软雅黑" panose="020B0503020204020204" charset="-122"/>
                <a:ea typeface="微软雅黑" panose="020B0503020204020204" charset="-122"/>
                <a:sym typeface="+mn-ea"/>
              </a:rPr>
              <a:t>片、</a:t>
            </a:r>
            <a:r>
              <a:rPr lang="en-US" altLang="zh-CN" b="1" dirty="0">
                <a:solidFill>
                  <a:srgbClr val="4E7AC5"/>
                </a:solidFill>
                <a:latin typeface="微软雅黑" panose="020B0503020204020204" charset="-122"/>
                <a:ea typeface="微软雅黑" panose="020B0503020204020204" charset="-122"/>
                <a:sym typeface="+mn-ea"/>
              </a:rPr>
              <a:t>20mg/</a:t>
            </a:r>
            <a:r>
              <a:rPr lang="zh-CN" altLang="en-US" b="1" dirty="0">
                <a:solidFill>
                  <a:srgbClr val="4E7AC5"/>
                </a:solidFill>
                <a:latin typeface="微软雅黑" panose="020B0503020204020204" charset="-122"/>
                <a:ea typeface="微软雅黑" panose="020B0503020204020204" charset="-122"/>
                <a:sym typeface="+mn-ea"/>
              </a:rPr>
              <a:t>片、</a:t>
            </a:r>
            <a:r>
              <a:rPr lang="en-US" altLang="zh-CN" b="1" dirty="0">
                <a:solidFill>
                  <a:srgbClr val="4E7AC5"/>
                </a:solidFill>
                <a:latin typeface="微软雅黑" panose="020B0503020204020204" charset="-122"/>
                <a:ea typeface="微软雅黑" panose="020B0503020204020204" charset="-122"/>
                <a:sym typeface="+mn-ea"/>
              </a:rPr>
              <a:t>30mg/</a:t>
            </a:r>
            <a:r>
              <a:rPr lang="zh-CN" altLang="en-US" b="1" dirty="0">
                <a:solidFill>
                  <a:srgbClr val="4E7AC5"/>
                </a:solidFill>
                <a:latin typeface="微软雅黑" panose="020B0503020204020204" charset="-122"/>
                <a:ea typeface="微软雅黑" panose="020B0503020204020204" charset="-122"/>
                <a:sym typeface="+mn-ea"/>
              </a:rPr>
              <a:t>片</a:t>
            </a:r>
          </a:p>
          <a:p>
            <a:pPr>
              <a:lnSpc>
                <a:spcPct val="150000"/>
              </a:lnSpc>
            </a:pPr>
            <a:r>
              <a:rPr lang="zh-CN" altLang="en-US" b="1" dirty="0">
                <a:solidFill>
                  <a:schemeClr val="tx1">
                    <a:lumMod val="65000"/>
                    <a:lumOff val="35000"/>
                  </a:schemeClr>
                </a:solidFill>
                <a:latin typeface="微软雅黑" panose="020B0503020204020204" charset="-122"/>
                <a:ea typeface="微软雅黑" panose="020B0503020204020204" charset="-122"/>
                <a:sym typeface="+mn-ea"/>
              </a:rPr>
              <a:t>中国大陆首次上市时间：</a:t>
            </a:r>
            <a:r>
              <a:rPr lang="en-US" altLang="zh-CN" b="1" dirty="0">
                <a:solidFill>
                  <a:srgbClr val="4E7AC5"/>
                </a:solidFill>
                <a:latin typeface="微软雅黑" panose="020B0503020204020204" charset="-122"/>
                <a:ea typeface="微软雅黑" panose="020B0503020204020204" charset="-122"/>
                <a:sym typeface="+mn-ea"/>
              </a:rPr>
              <a:t>2021</a:t>
            </a:r>
            <a:r>
              <a:rPr lang="zh-CN" altLang="en-US" b="1" dirty="0">
                <a:solidFill>
                  <a:srgbClr val="4E7AC5"/>
                </a:solidFill>
                <a:latin typeface="微软雅黑" panose="020B0503020204020204" charset="-122"/>
                <a:ea typeface="微软雅黑" panose="020B0503020204020204" charset="-122"/>
                <a:sym typeface="+mn-ea"/>
              </a:rPr>
              <a:t>年</a:t>
            </a:r>
            <a:r>
              <a:rPr lang="en-US" altLang="zh-CN" b="1" dirty="0">
                <a:solidFill>
                  <a:srgbClr val="4E7AC5"/>
                </a:solidFill>
                <a:latin typeface="微软雅黑" panose="020B0503020204020204" charset="-122"/>
                <a:ea typeface="微软雅黑" panose="020B0503020204020204" charset="-122"/>
                <a:sym typeface="+mn-ea"/>
              </a:rPr>
              <a:t>8</a:t>
            </a:r>
            <a:r>
              <a:rPr lang="zh-CN" altLang="en-US" b="1" dirty="0">
                <a:solidFill>
                  <a:srgbClr val="4E7AC5"/>
                </a:solidFill>
                <a:latin typeface="微软雅黑" panose="020B0503020204020204" charset="-122"/>
                <a:ea typeface="微软雅黑" panose="020B0503020204020204" charset="-122"/>
                <a:sym typeface="+mn-ea"/>
              </a:rPr>
              <a:t>月</a:t>
            </a:r>
          </a:p>
          <a:p>
            <a:pPr>
              <a:lnSpc>
                <a:spcPct val="150000"/>
              </a:lnSpc>
            </a:pPr>
            <a:r>
              <a:rPr lang="zh-CN" altLang="en-US" b="1" dirty="0">
                <a:solidFill>
                  <a:schemeClr val="tx1">
                    <a:lumMod val="65000"/>
                    <a:lumOff val="35000"/>
                  </a:schemeClr>
                </a:solidFill>
                <a:latin typeface="微软雅黑" panose="020B0503020204020204" charset="-122"/>
                <a:ea typeface="微软雅黑" panose="020B0503020204020204" charset="-122"/>
                <a:sym typeface="+mn-ea"/>
              </a:rPr>
              <a:t>目前大陆地区同通用名药品的上市情况：</a:t>
            </a:r>
            <a:r>
              <a:rPr lang="en-US" altLang="zh-CN" b="1" dirty="0">
                <a:solidFill>
                  <a:srgbClr val="4E7AC5"/>
                </a:solidFill>
                <a:latin typeface="微软雅黑" panose="020B0503020204020204" charset="-122"/>
                <a:ea typeface="微软雅黑" panose="020B0503020204020204" charset="-122"/>
                <a:sym typeface="+mn-ea"/>
              </a:rPr>
              <a:t>1</a:t>
            </a:r>
            <a:r>
              <a:rPr lang="zh-CN" altLang="en-US" b="1" dirty="0">
                <a:solidFill>
                  <a:srgbClr val="4E7AC5"/>
                </a:solidFill>
                <a:latin typeface="微软雅黑" panose="020B0503020204020204" charset="-122"/>
                <a:ea typeface="微软雅黑" panose="020B0503020204020204" charset="-122"/>
                <a:sym typeface="+mn-ea"/>
              </a:rPr>
              <a:t>家</a:t>
            </a:r>
          </a:p>
          <a:p>
            <a:pPr>
              <a:lnSpc>
                <a:spcPct val="150000"/>
              </a:lnSpc>
            </a:pPr>
            <a:r>
              <a:rPr lang="zh-CN" altLang="en-US" b="1" dirty="0">
                <a:solidFill>
                  <a:schemeClr val="tx1">
                    <a:lumMod val="65000"/>
                    <a:lumOff val="35000"/>
                  </a:schemeClr>
                </a:solidFill>
                <a:latin typeface="微软雅黑" panose="020B0503020204020204" charset="-122"/>
                <a:ea typeface="微软雅黑" panose="020B0503020204020204" charset="-122"/>
                <a:sym typeface="+mn-ea"/>
              </a:rPr>
              <a:t>全球首个上市国家</a:t>
            </a:r>
            <a:r>
              <a:rPr lang="en-US" altLang="zh-CN" b="1" dirty="0">
                <a:solidFill>
                  <a:schemeClr val="tx1">
                    <a:lumMod val="65000"/>
                    <a:lumOff val="35000"/>
                  </a:schemeClr>
                </a:solidFill>
                <a:latin typeface="微软雅黑" panose="020B0503020204020204" charset="-122"/>
                <a:ea typeface="微软雅黑" panose="020B0503020204020204" charset="-122"/>
                <a:sym typeface="+mn-ea"/>
              </a:rPr>
              <a:t>/</a:t>
            </a:r>
            <a:r>
              <a:rPr lang="zh-CN" altLang="en-US" b="1" dirty="0">
                <a:solidFill>
                  <a:schemeClr val="tx1">
                    <a:lumMod val="65000"/>
                    <a:lumOff val="35000"/>
                  </a:schemeClr>
                </a:solidFill>
                <a:latin typeface="微软雅黑" panose="020B0503020204020204" charset="-122"/>
                <a:ea typeface="微软雅黑" panose="020B0503020204020204" charset="-122"/>
                <a:sym typeface="+mn-ea"/>
              </a:rPr>
              <a:t>地区及上市时间：</a:t>
            </a:r>
            <a:r>
              <a:rPr lang="zh-CN" altLang="en-US" b="1" dirty="0">
                <a:solidFill>
                  <a:srgbClr val="4E7AC5"/>
                </a:solidFill>
                <a:latin typeface="微软雅黑" panose="020B0503020204020204" charset="-122"/>
                <a:ea typeface="微软雅黑" panose="020B0503020204020204" charset="-122"/>
                <a:sym typeface="+mn-ea"/>
              </a:rPr>
              <a:t>美国，</a:t>
            </a:r>
            <a:r>
              <a:rPr lang="en-US" altLang="zh-CN" b="1" dirty="0">
                <a:solidFill>
                  <a:srgbClr val="4E7AC5"/>
                </a:solidFill>
                <a:latin typeface="微软雅黑" panose="020B0503020204020204" charset="-122"/>
                <a:ea typeface="微软雅黑" panose="020B0503020204020204" charset="-122"/>
                <a:sym typeface="+mn-ea"/>
              </a:rPr>
              <a:t>2014</a:t>
            </a:r>
            <a:r>
              <a:rPr lang="zh-CN" altLang="en-US" b="1" dirty="0">
                <a:solidFill>
                  <a:srgbClr val="4E7AC5"/>
                </a:solidFill>
                <a:latin typeface="微软雅黑" panose="020B0503020204020204" charset="-122"/>
                <a:ea typeface="微软雅黑" panose="020B0503020204020204" charset="-122"/>
                <a:sym typeface="+mn-ea"/>
              </a:rPr>
              <a:t>年</a:t>
            </a:r>
          </a:p>
          <a:p>
            <a:pPr>
              <a:lnSpc>
                <a:spcPct val="150000"/>
              </a:lnSpc>
            </a:pPr>
            <a:r>
              <a:rPr lang="zh-CN" altLang="en-US" b="1" dirty="0">
                <a:solidFill>
                  <a:schemeClr val="tx1">
                    <a:lumMod val="65000"/>
                    <a:lumOff val="35000"/>
                  </a:schemeClr>
                </a:solidFill>
                <a:latin typeface="微软雅黑" panose="020B0503020204020204" charset="-122"/>
                <a:ea typeface="微软雅黑" panose="020B0503020204020204" charset="-122"/>
                <a:sym typeface="+mn-ea"/>
              </a:rPr>
              <a:t>是否为</a:t>
            </a:r>
            <a:r>
              <a:rPr lang="en-US" altLang="zh-CN" b="1" dirty="0">
                <a:solidFill>
                  <a:schemeClr val="tx1">
                    <a:lumMod val="65000"/>
                    <a:lumOff val="35000"/>
                  </a:schemeClr>
                </a:solidFill>
                <a:latin typeface="微软雅黑" panose="020B0503020204020204" charset="-122"/>
                <a:ea typeface="微软雅黑" panose="020B0503020204020204" charset="-122"/>
                <a:sym typeface="+mn-ea"/>
              </a:rPr>
              <a:t>OTC</a:t>
            </a:r>
            <a:r>
              <a:rPr lang="zh-CN" altLang="en-US" b="1" dirty="0">
                <a:solidFill>
                  <a:schemeClr val="tx1">
                    <a:lumMod val="65000"/>
                    <a:lumOff val="35000"/>
                  </a:schemeClr>
                </a:solidFill>
                <a:latin typeface="微软雅黑" panose="020B0503020204020204" charset="-122"/>
                <a:ea typeface="微软雅黑" panose="020B0503020204020204" charset="-122"/>
                <a:sym typeface="+mn-ea"/>
              </a:rPr>
              <a:t>药品：</a:t>
            </a:r>
            <a:r>
              <a:rPr lang="zh-CN" altLang="en-US" b="1" dirty="0">
                <a:solidFill>
                  <a:srgbClr val="4E7AC5"/>
                </a:solidFill>
                <a:latin typeface="微软雅黑" panose="020B0503020204020204" charset="-122"/>
                <a:ea typeface="微软雅黑" panose="020B0503020204020204" charset="-122"/>
                <a:sym typeface="+mn-ea"/>
              </a:rPr>
              <a:t>否</a:t>
            </a:r>
          </a:p>
          <a:p>
            <a:pPr>
              <a:lnSpc>
                <a:spcPct val="150000"/>
              </a:lnSpc>
            </a:pPr>
            <a:r>
              <a:rPr lang="zh-CN" altLang="en-US" b="1" dirty="0">
                <a:solidFill>
                  <a:schemeClr val="tx1">
                    <a:lumMod val="65000"/>
                    <a:lumOff val="35000"/>
                  </a:schemeClr>
                </a:solidFill>
                <a:latin typeface="微软雅黑" panose="020B0503020204020204" charset="-122"/>
                <a:ea typeface="微软雅黑" panose="020B0503020204020204" charset="-122"/>
                <a:sym typeface="+mn-ea"/>
              </a:rPr>
              <a:t>参照药品建议：</a:t>
            </a:r>
            <a:r>
              <a:rPr lang="zh-CN" altLang="en-US" b="1" dirty="0">
                <a:solidFill>
                  <a:srgbClr val="4E7AC5"/>
                </a:solidFill>
                <a:latin typeface="微软雅黑" panose="020B0503020204020204" charset="-122"/>
                <a:ea typeface="微软雅黑" panose="020B0503020204020204" charset="-122"/>
                <a:sym typeface="+mn-ea"/>
              </a:rPr>
              <a:t>阿达木单抗注射液</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261373" y="0"/>
            <a:ext cx="11669254" cy="6850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5" name="文本框 24"/>
          <p:cNvSpPr txBox="1"/>
          <p:nvPr/>
        </p:nvSpPr>
        <p:spPr>
          <a:xfrm>
            <a:off x="1690221" y="448895"/>
            <a:ext cx="2834071" cy="584775"/>
          </a:xfrm>
          <a:prstGeom prst="rect">
            <a:avLst/>
          </a:prstGeom>
          <a:noFill/>
        </p:spPr>
        <p:txBody>
          <a:bodyPr wrap="square" rtlCol="0">
            <a:spAutoFit/>
          </a:bodyPr>
          <a:lstStyle/>
          <a:p>
            <a:pPr algn="dist"/>
            <a:r>
              <a:rPr lang="zh-CN" altLang="en-US" sz="3200" dirty="0">
                <a:solidFill>
                  <a:srgbClr val="3859B8"/>
                </a:solidFill>
                <a:latin typeface="微软雅黑" panose="020B0503020204020204" charset="-122"/>
                <a:ea typeface="微软雅黑" panose="020B0503020204020204" charset="-122"/>
              </a:rPr>
              <a:t>药品基本信息</a:t>
            </a:r>
            <a:endParaRPr lang="en-US" altLang="zh-CN" sz="3200" dirty="0">
              <a:solidFill>
                <a:srgbClr val="3859B8"/>
              </a:solidFill>
              <a:latin typeface="微软雅黑" panose="020B0503020204020204" charset="-122"/>
              <a:ea typeface="微软雅黑" panose="020B0503020204020204" charset="-122"/>
            </a:endParaRPr>
          </a:p>
        </p:txBody>
      </p:sp>
      <p:grpSp>
        <p:nvGrpSpPr>
          <p:cNvPr id="11" name="组合 10"/>
          <p:cNvGrpSpPr/>
          <p:nvPr/>
        </p:nvGrpSpPr>
        <p:grpSpPr>
          <a:xfrm>
            <a:off x="0" y="404913"/>
            <a:ext cx="1304014" cy="628757"/>
            <a:chOff x="0" y="698863"/>
            <a:chExt cx="3035316" cy="1332411"/>
          </a:xfrm>
          <a:solidFill>
            <a:srgbClr val="3859B8"/>
          </a:solidFill>
        </p:grpSpPr>
        <p:sp>
          <p:nvSpPr>
            <p:cNvPr id="12" name="椭圆 11"/>
            <p:cNvSpPr/>
            <p:nvPr/>
          </p:nvSpPr>
          <p:spPr>
            <a:xfrm>
              <a:off x="1702905" y="698863"/>
              <a:ext cx="1332411" cy="13324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698863"/>
              <a:ext cx="2429691" cy="13324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3600" dirty="0">
                <a:latin typeface="Times New Roman" panose="02020603050405020304" pitchFamily="18" charset="0"/>
                <a:ea typeface="微软雅黑" panose="020B0503020204020204" charset="-122"/>
                <a:cs typeface="Times New Roman" panose="02020603050405020304" pitchFamily="18" charset="0"/>
              </a:endParaRPr>
            </a:p>
          </p:txBody>
        </p:sp>
      </p:grpSp>
      <p:sp>
        <p:nvSpPr>
          <p:cNvPr id="3" name="文本框 2"/>
          <p:cNvSpPr txBox="1"/>
          <p:nvPr/>
        </p:nvSpPr>
        <p:spPr>
          <a:xfrm>
            <a:off x="521914" y="457681"/>
            <a:ext cx="715617" cy="523220"/>
          </a:xfrm>
          <a:prstGeom prst="rect">
            <a:avLst/>
          </a:prstGeom>
          <a:noFill/>
        </p:spPr>
        <p:txBody>
          <a:bodyPr wrap="square" rtlCol="0">
            <a:spAutoFit/>
          </a:bodyPr>
          <a:lstStyle/>
          <a:p>
            <a:r>
              <a:rPr lang="en-US" altLang="zh-CN" sz="2800" dirty="0">
                <a:solidFill>
                  <a:schemeClr val="bg1"/>
                </a:solidFill>
                <a:latin typeface="Arial" panose="020B0604020202020204" pitchFamily="34" charset="0"/>
                <a:cs typeface="Arial" panose="020B0604020202020204" pitchFamily="34" charset="0"/>
              </a:rPr>
              <a:t>0 1</a:t>
            </a:r>
            <a:endParaRPr lang="zh-CN" altLang="en-US" sz="2800" dirty="0">
              <a:solidFill>
                <a:schemeClr val="bg1"/>
              </a:solidFill>
              <a:latin typeface="Arial" panose="020B0604020202020204" pitchFamily="34" charset="0"/>
              <a:cs typeface="Arial" panose="020B0604020202020204" pitchFamily="34" charset="0"/>
            </a:endParaRPr>
          </a:p>
        </p:txBody>
      </p:sp>
      <p:pic>
        <p:nvPicPr>
          <p:cNvPr id="16" name="picture 26"/>
          <p:cNvPicPr>
            <a:picLocks noChangeAspect="1"/>
          </p:cNvPicPr>
          <p:nvPr/>
        </p:nvPicPr>
        <p:blipFill>
          <a:blip r:embed="rId3"/>
          <a:stretch>
            <a:fillRect/>
          </a:stretch>
        </p:blipFill>
        <p:spPr>
          <a:xfrm rot="21600000">
            <a:off x="1057735" y="1699377"/>
            <a:ext cx="548239" cy="548239"/>
          </a:xfrm>
          <a:prstGeom prst="rect">
            <a:avLst/>
          </a:prstGeom>
        </p:spPr>
      </p:pic>
      <p:pic>
        <p:nvPicPr>
          <p:cNvPr id="17" name="picture 25"/>
          <p:cNvPicPr>
            <a:picLocks noChangeAspect="1"/>
          </p:cNvPicPr>
          <p:nvPr/>
        </p:nvPicPr>
        <p:blipFill>
          <a:blip r:embed="rId3"/>
          <a:stretch>
            <a:fillRect/>
          </a:stretch>
        </p:blipFill>
        <p:spPr>
          <a:xfrm rot="21600000">
            <a:off x="1016299" y="3154578"/>
            <a:ext cx="589678" cy="589676"/>
          </a:xfrm>
          <a:prstGeom prst="rect">
            <a:avLst/>
          </a:prstGeom>
        </p:spPr>
      </p:pic>
      <p:pic>
        <p:nvPicPr>
          <p:cNvPr id="18" name="picture 23"/>
          <p:cNvPicPr>
            <a:picLocks noChangeAspect="1"/>
          </p:cNvPicPr>
          <p:nvPr/>
        </p:nvPicPr>
        <p:blipFill>
          <a:blip r:embed="rId3"/>
          <a:stretch>
            <a:fillRect/>
          </a:stretch>
        </p:blipFill>
        <p:spPr>
          <a:xfrm rot="21600000">
            <a:off x="990799" y="4885349"/>
            <a:ext cx="615178" cy="615178"/>
          </a:xfrm>
          <a:prstGeom prst="rect">
            <a:avLst/>
          </a:prstGeom>
        </p:spPr>
      </p:pic>
      <p:sp>
        <p:nvSpPr>
          <p:cNvPr id="4" name="文本框 3"/>
          <p:cNvSpPr txBox="1"/>
          <p:nvPr/>
        </p:nvSpPr>
        <p:spPr>
          <a:xfrm>
            <a:off x="1890423" y="1141986"/>
            <a:ext cx="970059" cy="369332"/>
          </a:xfrm>
          <a:prstGeom prst="rect">
            <a:avLst/>
          </a:prstGeom>
          <a:noFill/>
        </p:spPr>
        <p:txBody>
          <a:bodyPr wrap="square" rtlCol="0">
            <a:spAutoFit/>
          </a:bodyPr>
          <a:lstStyle/>
          <a:p>
            <a:pPr algn="dist"/>
            <a:r>
              <a:rPr lang="zh-CN" altLang="en-US" b="1" dirty="0">
                <a:solidFill>
                  <a:srgbClr val="4E7AC5"/>
                </a:solidFill>
                <a:latin typeface="微软雅黑" panose="020B0503020204020204" charset="-122"/>
                <a:ea typeface="微软雅黑" panose="020B0503020204020204" charset="-122"/>
              </a:rPr>
              <a:t>适应症</a:t>
            </a:r>
          </a:p>
        </p:txBody>
      </p:sp>
      <p:pic>
        <p:nvPicPr>
          <p:cNvPr id="21" name="picture 28"/>
          <p:cNvPicPr>
            <a:picLocks noChangeAspect="1"/>
          </p:cNvPicPr>
          <p:nvPr/>
        </p:nvPicPr>
        <p:blipFill>
          <a:blip r:embed="rId4"/>
          <a:stretch>
            <a:fillRect/>
          </a:stretch>
        </p:blipFill>
        <p:spPr>
          <a:xfrm rot="21600000">
            <a:off x="1966160" y="1511319"/>
            <a:ext cx="532302" cy="25498"/>
          </a:xfrm>
          <a:prstGeom prst="rect">
            <a:avLst/>
          </a:prstGeom>
        </p:spPr>
      </p:pic>
      <p:pic>
        <p:nvPicPr>
          <p:cNvPr id="22" name="picture 28"/>
          <p:cNvPicPr>
            <a:picLocks noChangeAspect="1"/>
          </p:cNvPicPr>
          <p:nvPr/>
        </p:nvPicPr>
        <p:blipFill>
          <a:blip r:embed="rId4"/>
          <a:stretch>
            <a:fillRect/>
          </a:stretch>
        </p:blipFill>
        <p:spPr>
          <a:xfrm rot="21600000">
            <a:off x="1966160" y="2969318"/>
            <a:ext cx="532302" cy="25498"/>
          </a:xfrm>
          <a:prstGeom prst="rect">
            <a:avLst/>
          </a:prstGeom>
        </p:spPr>
      </p:pic>
      <p:pic>
        <p:nvPicPr>
          <p:cNvPr id="23" name="picture 28"/>
          <p:cNvPicPr>
            <a:picLocks noChangeAspect="1"/>
          </p:cNvPicPr>
          <p:nvPr/>
        </p:nvPicPr>
        <p:blipFill>
          <a:blip r:embed="rId4"/>
          <a:stretch>
            <a:fillRect/>
          </a:stretch>
        </p:blipFill>
        <p:spPr>
          <a:xfrm rot="21600000">
            <a:off x="1966159" y="4677711"/>
            <a:ext cx="532302" cy="25498"/>
          </a:xfrm>
          <a:prstGeom prst="rect">
            <a:avLst/>
          </a:prstGeom>
        </p:spPr>
      </p:pic>
      <p:sp>
        <p:nvSpPr>
          <p:cNvPr id="24" name="文本框 23"/>
          <p:cNvSpPr txBox="1"/>
          <p:nvPr/>
        </p:nvSpPr>
        <p:spPr>
          <a:xfrm>
            <a:off x="1890423" y="2599986"/>
            <a:ext cx="1630017" cy="369332"/>
          </a:xfrm>
          <a:prstGeom prst="rect">
            <a:avLst/>
          </a:prstGeom>
          <a:noFill/>
        </p:spPr>
        <p:txBody>
          <a:bodyPr wrap="square" rtlCol="0">
            <a:spAutoFit/>
          </a:bodyPr>
          <a:lstStyle/>
          <a:p>
            <a:pPr algn="dist"/>
            <a:r>
              <a:rPr lang="zh-CN" altLang="en-US" b="1" dirty="0">
                <a:solidFill>
                  <a:srgbClr val="4E7AC5"/>
                </a:solidFill>
                <a:latin typeface="微软雅黑" panose="020B0503020204020204" charset="-122"/>
                <a:ea typeface="微软雅黑" panose="020B0503020204020204" charset="-122"/>
              </a:rPr>
              <a:t>疾病基本情况</a:t>
            </a:r>
          </a:p>
        </p:txBody>
      </p:sp>
      <p:sp>
        <p:nvSpPr>
          <p:cNvPr id="28" name="文本框 27"/>
          <p:cNvSpPr txBox="1"/>
          <p:nvPr/>
        </p:nvSpPr>
        <p:spPr>
          <a:xfrm>
            <a:off x="1890423" y="4269005"/>
            <a:ext cx="1200647" cy="369332"/>
          </a:xfrm>
          <a:prstGeom prst="rect">
            <a:avLst/>
          </a:prstGeom>
          <a:noFill/>
        </p:spPr>
        <p:txBody>
          <a:bodyPr wrap="square" rtlCol="0">
            <a:spAutoFit/>
          </a:bodyPr>
          <a:lstStyle/>
          <a:p>
            <a:pPr algn="dist"/>
            <a:r>
              <a:rPr lang="zh-CN" altLang="en-US" b="1" dirty="0">
                <a:solidFill>
                  <a:srgbClr val="4E7AC5"/>
                </a:solidFill>
                <a:latin typeface="微软雅黑" panose="020B0503020204020204" charset="-122"/>
                <a:ea typeface="微软雅黑" panose="020B0503020204020204" charset="-122"/>
              </a:rPr>
              <a:t>用法用量</a:t>
            </a:r>
          </a:p>
        </p:txBody>
      </p:sp>
      <p:sp>
        <p:nvSpPr>
          <p:cNvPr id="29" name="文本框 28"/>
          <p:cNvSpPr txBox="1"/>
          <p:nvPr/>
        </p:nvSpPr>
        <p:spPr>
          <a:xfrm>
            <a:off x="1966159" y="1668113"/>
            <a:ext cx="9424652" cy="584775"/>
          </a:xfrm>
          <a:prstGeom prst="rect">
            <a:avLst/>
          </a:prstGeom>
          <a:noFill/>
        </p:spPr>
        <p:txBody>
          <a:bodyPr wrap="square">
            <a:spAutoFit/>
          </a:bodyPr>
          <a:lstStyle/>
          <a:p>
            <a:pPr defTabSz="1912620"/>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本品用于治疗符合接受光疗或系统性治疗指征的中度至重度斑块状银屑病的成人患者。</a:t>
            </a:r>
          </a:p>
          <a:p>
            <a:pPr defTabSz="1912620"/>
            <a:endPar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endParaRPr>
          </a:p>
        </p:txBody>
      </p:sp>
      <p:sp>
        <p:nvSpPr>
          <p:cNvPr id="30" name="文本框 29"/>
          <p:cNvSpPr txBox="1"/>
          <p:nvPr/>
        </p:nvSpPr>
        <p:spPr>
          <a:xfrm>
            <a:off x="1966159" y="3112919"/>
            <a:ext cx="8862950" cy="1107996"/>
          </a:xfrm>
          <a:prstGeom prst="rect">
            <a:avLst/>
          </a:prstGeom>
          <a:noFill/>
        </p:spPr>
        <p:txBody>
          <a:bodyPr wrap="square">
            <a:spAutoFit/>
          </a:bodyPr>
          <a:lstStyle/>
          <a:p>
            <a:pPr defTabSz="1912620"/>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银屑病是一种遗传与环境共同作用诱发的免疫介导的慢性、复发性、炎症性、系统性疾病，</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2017</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年中国患病人群约为</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800</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万，发病率：男性</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71.1</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，女性</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67.3</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（每</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10</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万），患病</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发病最高峰年龄为</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50~54</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岁</a:t>
            </a:r>
            <a:r>
              <a:rPr lang="en-US" altLang="zh-CN" sz="1600" b="1" baseline="30000"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[1]</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a:t>
            </a:r>
          </a:p>
          <a:p>
            <a:pPr defTabSz="1912620"/>
            <a:endPar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endParaRPr>
          </a:p>
        </p:txBody>
      </p:sp>
      <p:sp>
        <p:nvSpPr>
          <p:cNvPr id="32" name="文本框 31"/>
          <p:cNvSpPr txBox="1"/>
          <p:nvPr/>
        </p:nvSpPr>
        <p:spPr>
          <a:xfrm>
            <a:off x="1966159" y="4827557"/>
            <a:ext cx="8954390" cy="584775"/>
          </a:xfrm>
          <a:prstGeom prst="rect">
            <a:avLst/>
          </a:prstGeom>
          <a:noFill/>
        </p:spPr>
        <p:txBody>
          <a:bodyPr wrap="square">
            <a:spAutoFit/>
          </a:bodyPr>
          <a:lstStyle/>
          <a:p>
            <a:pPr defTabSz="1912620"/>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采用滴定用药从</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10mg QD</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过渡到</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30mg bid</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，重度肾功能不全（肌酐清除率</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a:t>
            </a:r>
            <a:r>
              <a:rPr lang="en-US" altLang="zh-CN" sz="1600" b="1" dirty="0" err="1">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CLcr</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低于 </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30 mL/</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分钟）患者，剂量减半，每天一次</a:t>
            </a:r>
            <a:r>
              <a:rPr lang="en-US" altLang="zh-CN" sz="1600" b="1" baseline="30000"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[2]</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a:t>
            </a:r>
            <a:endParaRPr lang="zh-CN" altLang="en-US" sz="1600" b="1" dirty="0"/>
          </a:p>
        </p:txBody>
      </p:sp>
      <p:graphicFrame>
        <p:nvGraphicFramePr>
          <p:cNvPr id="26" name="表格 7"/>
          <p:cNvGraphicFramePr>
            <a:graphicFrameLocks noGrp="1"/>
          </p:cNvGraphicFramePr>
          <p:nvPr>
            <p:custDataLst>
              <p:tags r:id="rId1"/>
            </p:custDataLst>
            <p:extLst>
              <p:ext uri="{D42A27DB-BD31-4B8C-83A1-F6EECF244321}">
                <p14:modId xmlns:p14="http://schemas.microsoft.com/office/powerpoint/2010/main" val="4116160325"/>
              </p:ext>
            </p:extLst>
          </p:nvPr>
        </p:nvGraphicFramePr>
        <p:xfrm>
          <a:off x="2076994" y="5465844"/>
          <a:ext cx="8218989" cy="944359"/>
        </p:xfrm>
        <a:graphic>
          <a:graphicData uri="http://schemas.openxmlformats.org/drawingml/2006/table">
            <a:tbl>
              <a:tblPr firstRow="1" bandRow="1"/>
              <a:tblGrid>
                <a:gridCol w="1270389">
                  <a:extLst>
                    <a:ext uri="{9D8B030D-6E8A-4147-A177-3AD203B41FA5}">
                      <a16:colId xmlns:a16="http://schemas.microsoft.com/office/drawing/2014/main" val="20000"/>
                    </a:ext>
                  </a:extLst>
                </a:gridCol>
                <a:gridCol w="784356">
                  <a:extLst>
                    <a:ext uri="{9D8B030D-6E8A-4147-A177-3AD203B41FA5}">
                      <a16:colId xmlns:a16="http://schemas.microsoft.com/office/drawing/2014/main" val="20001"/>
                    </a:ext>
                  </a:extLst>
                </a:gridCol>
                <a:gridCol w="684916">
                  <a:extLst>
                    <a:ext uri="{9D8B030D-6E8A-4147-A177-3AD203B41FA5}">
                      <a16:colId xmlns:a16="http://schemas.microsoft.com/office/drawing/2014/main" val="20002"/>
                    </a:ext>
                  </a:extLst>
                </a:gridCol>
                <a:gridCol w="684916">
                  <a:extLst>
                    <a:ext uri="{9D8B030D-6E8A-4147-A177-3AD203B41FA5}">
                      <a16:colId xmlns:a16="http://schemas.microsoft.com/office/drawing/2014/main" val="20003"/>
                    </a:ext>
                  </a:extLst>
                </a:gridCol>
                <a:gridCol w="684916">
                  <a:extLst>
                    <a:ext uri="{9D8B030D-6E8A-4147-A177-3AD203B41FA5}">
                      <a16:colId xmlns:a16="http://schemas.microsoft.com/office/drawing/2014/main" val="20004"/>
                    </a:ext>
                  </a:extLst>
                </a:gridCol>
                <a:gridCol w="684916">
                  <a:extLst>
                    <a:ext uri="{9D8B030D-6E8A-4147-A177-3AD203B41FA5}">
                      <a16:colId xmlns:a16="http://schemas.microsoft.com/office/drawing/2014/main" val="20005"/>
                    </a:ext>
                  </a:extLst>
                </a:gridCol>
                <a:gridCol w="684916">
                  <a:extLst>
                    <a:ext uri="{9D8B030D-6E8A-4147-A177-3AD203B41FA5}">
                      <a16:colId xmlns:a16="http://schemas.microsoft.com/office/drawing/2014/main" val="20006"/>
                    </a:ext>
                  </a:extLst>
                </a:gridCol>
                <a:gridCol w="684916">
                  <a:extLst>
                    <a:ext uri="{9D8B030D-6E8A-4147-A177-3AD203B41FA5}">
                      <a16:colId xmlns:a16="http://schemas.microsoft.com/office/drawing/2014/main" val="20007"/>
                    </a:ext>
                  </a:extLst>
                </a:gridCol>
                <a:gridCol w="684916">
                  <a:extLst>
                    <a:ext uri="{9D8B030D-6E8A-4147-A177-3AD203B41FA5}">
                      <a16:colId xmlns:a16="http://schemas.microsoft.com/office/drawing/2014/main" val="20008"/>
                    </a:ext>
                  </a:extLst>
                </a:gridCol>
                <a:gridCol w="684916">
                  <a:extLst>
                    <a:ext uri="{9D8B030D-6E8A-4147-A177-3AD203B41FA5}">
                      <a16:colId xmlns:a16="http://schemas.microsoft.com/office/drawing/2014/main" val="20009"/>
                    </a:ext>
                  </a:extLst>
                </a:gridCol>
                <a:gridCol w="684916">
                  <a:extLst>
                    <a:ext uri="{9D8B030D-6E8A-4147-A177-3AD203B41FA5}">
                      <a16:colId xmlns:a16="http://schemas.microsoft.com/office/drawing/2014/main" val="20010"/>
                    </a:ext>
                  </a:extLst>
                </a:gridCol>
              </a:tblGrid>
              <a:tr h="333597">
                <a:tc>
                  <a:txBody>
                    <a:bodyPr/>
                    <a:lstStyle>
                      <a:lvl1pPr marL="0" algn="l" defTabSz="914400" rtl="0" eaLnBrk="1" latinLnBrk="0" hangingPunct="1">
                        <a:defRPr sz="1800" b="1" kern="1200">
                          <a:solidFill>
                            <a:schemeClr val="lt1"/>
                          </a:solidFill>
                          <a:latin typeface="Arial" panose="020B0604020202020204"/>
                          <a:ea typeface="微软雅黑" panose="020B0503020204020204" charset="-122"/>
                        </a:defRPr>
                      </a:lvl1pPr>
                      <a:lvl2pPr marL="457200" algn="l" defTabSz="914400" rtl="0" eaLnBrk="1" latinLnBrk="0" hangingPunct="1">
                        <a:defRPr sz="1800" b="1" kern="1200">
                          <a:solidFill>
                            <a:schemeClr val="lt1"/>
                          </a:solidFill>
                          <a:latin typeface="Arial" panose="020B0604020202020204"/>
                          <a:ea typeface="微软雅黑" panose="020B0503020204020204" charset="-122"/>
                        </a:defRPr>
                      </a:lvl2pPr>
                      <a:lvl3pPr marL="914400" algn="l" defTabSz="914400" rtl="0" eaLnBrk="1" latinLnBrk="0" hangingPunct="1">
                        <a:defRPr sz="1800" b="1" kern="1200">
                          <a:solidFill>
                            <a:schemeClr val="lt1"/>
                          </a:solidFill>
                          <a:latin typeface="Arial" panose="020B0604020202020204"/>
                          <a:ea typeface="微软雅黑" panose="020B0503020204020204" charset="-122"/>
                        </a:defRPr>
                      </a:lvl3pPr>
                      <a:lvl4pPr marL="1371600" algn="l" defTabSz="914400" rtl="0" eaLnBrk="1" latinLnBrk="0" hangingPunct="1">
                        <a:defRPr sz="1800" b="1" kern="1200">
                          <a:solidFill>
                            <a:schemeClr val="lt1"/>
                          </a:solidFill>
                          <a:latin typeface="Arial" panose="020B0604020202020204"/>
                          <a:ea typeface="微软雅黑" panose="020B0503020204020204" charset="-122"/>
                        </a:defRPr>
                      </a:lvl4pPr>
                      <a:lvl5pPr marL="1828800" algn="l" defTabSz="914400" rtl="0" eaLnBrk="1" latinLnBrk="0" hangingPunct="1">
                        <a:defRPr sz="1800" b="1" kern="1200">
                          <a:solidFill>
                            <a:schemeClr val="lt1"/>
                          </a:solidFill>
                          <a:latin typeface="Arial" panose="020B0604020202020204"/>
                          <a:ea typeface="微软雅黑" panose="020B0503020204020204" charset="-122"/>
                        </a:defRPr>
                      </a:lvl5pPr>
                      <a:lvl6pPr marL="2286000" algn="l" defTabSz="914400" rtl="0" eaLnBrk="1" latinLnBrk="0" hangingPunct="1">
                        <a:defRPr sz="1800" b="1" kern="1200">
                          <a:solidFill>
                            <a:schemeClr val="lt1"/>
                          </a:solidFill>
                          <a:latin typeface="Arial" panose="020B0604020202020204"/>
                          <a:ea typeface="微软雅黑" panose="020B0503020204020204" charset="-122"/>
                        </a:defRPr>
                      </a:lvl6pPr>
                      <a:lvl7pPr marL="2743200" algn="l" defTabSz="914400" rtl="0" eaLnBrk="1" latinLnBrk="0" hangingPunct="1">
                        <a:defRPr sz="1800" b="1" kern="1200">
                          <a:solidFill>
                            <a:schemeClr val="lt1"/>
                          </a:solidFill>
                          <a:latin typeface="Arial" panose="020B0604020202020204"/>
                          <a:ea typeface="微软雅黑" panose="020B0503020204020204" charset="-122"/>
                        </a:defRPr>
                      </a:lvl7pPr>
                      <a:lvl8pPr marL="3200400" algn="l" defTabSz="914400" rtl="0" eaLnBrk="1" latinLnBrk="0" hangingPunct="1">
                        <a:defRPr sz="1800" b="1" kern="1200">
                          <a:solidFill>
                            <a:schemeClr val="lt1"/>
                          </a:solidFill>
                          <a:latin typeface="Arial" panose="020B0604020202020204"/>
                          <a:ea typeface="微软雅黑" panose="020B0503020204020204" charset="-122"/>
                        </a:defRPr>
                      </a:lvl8pPr>
                      <a:lvl9pPr marL="3657600" algn="l" defTabSz="914400" rtl="0" eaLnBrk="1" latinLnBrk="0" hangingPunct="1">
                        <a:defRPr sz="1800" b="1" kern="1200">
                          <a:solidFill>
                            <a:schemeClr val="lt1"/>
                          </a:solidFill>
                          <a:latin typeface="Arial" panose="020B0604020202020204"/>
                          <a:ea typeface="微软雅黑" panose="020B0503020204020204" charset="-122"/>
                        </a:defRPr>
                      </a:lvl9pPr>
                    </a:lstStyle>
                    <a:p>
                      <a:pPr algn="ctr"/>
                      <a:r>
                        <a:rPr lang="zh-CN" altLang="en-US" sz="1600" dirty="0"/>
                        <a:t>第</a:t>
                      </a:r>
                      <a:r>
                        <a:rPr lang="en-US" altLang="zh-CN" sz="1600" dirty="0"/>
                        <a:t>1</a:t>
                      </a:r>
                      <a:r>
                        <a:rPr lang="zh-CN" altLang="en-US" sz="1600" dirty="0"/>
                        <a:t>天</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54A6"/>
                    </a:solidFill>
                  </a:tcPr>
                </a:tc>
                <a:tc gridSpan="2">
                  <a:txBody>
                    <a:bodyPr/>
                    <a:lstStyle>
                      <a:lvl1pPr marL="0" algn="l" defTabSz="914400" rtl="0" eaLnBrk="1" latinLnBrk="0" hangingPunct="1">
                        <a:defRPr sz="1800" b="1" kern="1200">
                          <a:solidFill>
                            <a:schemeClr val="lt1"/>
                          </a:solidFill>
                          <a:latin typeface="Arial" panose="020B0604020202020204"/>
                          <a:ea typeface="微软雅黑" panose="020B0503020204020204" charset="-122"/>
                        </a:defRPr>
                      </a:lvl1pPr>
                      <a:lvl2pPr marL="457200" algn="l" defTabSz="914400" rtl="0" eaLnBrk="1" latinLnBrk="0" hangingPunct="1">
                        <a:defRPr sz="1800" b="1" kern="1200">
                          <a:solidFill>
                            <a:schemeClr val="lt1"/>
                          </a:solidFill>
                          <a:latin typeface="Arial" panose="020B0604020202020204"/>
                          <a:ea typeface="微软雅黑" panose="020B0503020204020204" charset="-122"/>
                        </a:defRPr>
                      </a:lvl2pPr>
                      <a:lvl3pPr marL="914400" algn="l" defTabSz="914400" rtl="0" eaLnBrk="1" latinLnBrk="0" hangingPunct="1">
                        <a:defRPr sz="1800" b="1" kern="1200">
                          <a:solidFill>
                            <a:schemeClr val="lt1"/>
                          </a:solidFill>
                          <a:latin typeface="Arial" panose="020B0604020202020204"/>
                          <a:ea typeface="微软雅黑" panose="020B0503020204020204" charset="-122"/>
                        </a:defRPr>
                      </a:lvl3pPr>
                      <a:lvl4pPr marL="1371600" algn="l" defTabSz="914400" rtl="0" eaLnBrk="1" latinLnBrk="0" hangingPunct="1">
                        <a:defRPr sz="1800" b="1" kern="1200">
                          <a:solidFill>
                            <a:schemeClr val="lt1"/>
                          </a:solidFill>
                          <a:latin typeface="Arial" panose="020B0604020202020204"/>
                          <a:ea typeface="微软雅黑" panose="020B0503020204020204" charset="-122"/>
                        </a:defRPr>
                      </a:lvl4pPr>
                      <a:lvl5pPr marL="1828800" algn="l" defTabSz="914400" rtl="0" eaLnBrk="1" latinLnBrk="0" hangingPunct="1">
                        <a:defRPr sz="1800" b="1" kern="1200">
                          <a:solidFill>
                            <a:schemeClr val="lt1"/>
                          </a:solidFill>
                          <a:latin typeface="Arial" panose="020B0604020202020204"/>
                          <a:ea typeface="微软雅黑" panose="020B0503020204020204" charset="-122"/>
                        </a:defRPr>
                      </a:lvl5pPr>
                      <a:lvl6pPr marL="2286000" algn="l" defTabSz="914400" rtl="0" eaLnBrk="1" latinLnBrk="0" hangingPunct="1">
                        <a:defRPr sz="1800" b="1" kern="1200">
                          <a:solidFill>
                            <a:schemeClr val="lt1"/>
                          </a:solidFill>
                          <a:latin typeface="Arial" panose="020B0604020202020204"/>
                          <a:ea typeface="微软雅黑" panose="020B0503020204020204" charset="-122"/>
                        </a:defRPr>
                      </a:lvl6pPr>
                      <a:lvl7pPr marL="2743200" algn="l" defTabSz="914400" rtl="0" eaLnBrk="1" latinLnBrk="0" hangingPunct="1">
                        <a:defRPr sz="1800" b="1" kern="1200">
                          <a:solidFill>
                            <a:schemeClr val="lt1"/>
                          </a:solidFill>
                          <a:latin typeface="Arial" panose="020B0604020202020204"/>
                          <a:ea typeface="微软雅黑" panose="020B0503020204020204" charset="-122"/>
                        </a:defRPr>
                      </a:lvl7pPr>
                      <a:lvl8pPr marL="3200400" algn="l" defTabSz="914400" rtl="0" eaLnBrk="1" latinLnBrk="0" hangingPunct="1">
                        <a:defRPr sz="1800" b="1" kern="1200">
                          <a:solidFill>
                            <a:schemeClr val="lt1"/>
                          </a:solidFill>
                          <a:latin typeface="Arial" panose="020B0604020202020204"/>
                          <a:ea typeface="微软雅黑" panose="020B0503020204020204" charset="-122"/>
                        </a:defRPr>
                      </a:lvl8pPr>
                      <a:lvl9pPr marL="3657600" algn="l" defTabSz="914400" rtl="0" eaLnBrk="1" latinLnBrk="0" hangingPunct="1">
                        <a:defRPr sz="1800" b="1" kern="1200">
                          <a:solidFill>
                            <a:schemeClr val="lt1"/>
                          </a:solidFill>
                          <a:latin typeface="Arial" panose="020B0604020202020204"/>
                          <a:ea typeface="微软雅黑" panose="020B0503020204020204"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第</a:t>
                      </a:r>
                      <a:r>
                        <a:rPr kumimoji="0" lang="en-US" altLang="zh-CN"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2</a:t>
                      </a:r>
                      <a:r>
                        <a:rPr kumimoji="0" lang="zh-CN" altLang="en-US"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天</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54A6"/>
                    </a:solidFill>
                  </a:tcPr>
                </a:tc>
                <a:tc hMerge="1">
                  <a:txBody>
                    <a:bodyPr/>
                    <a:lstStyle/>
                    <a:p>
                      <a:endParaRPr lang="zh-CN"/>
                    </a:p>
                  </a:txBody>
                  <a:tcPr/>
                </a:tc>
                <a:tc gridSpan="2">
                  <a:txBody>
                    <a:bodyPr/>
                    <a:lstStyle>
                      <a:lvl1pPr marL="0" algn="l" defTabSz="914400" rtl="0" eaLnBrk="1" latinLnBrk="0" hangingPunct="1">
                        <a:defRPr sz="1800" b="1" kern="1200">
                          <a:solidFill>
                            <a:schemeClr val="lt1"/>
                          </a:solidFill>
                          <a:latin typeface="Arial" panose="020B0604020202020204"/>
                          <a:ea typeface="微软雅黑" panose="020B0503020204020204" charset="-122"/>
                        </a:defRPr>
                      </a:lvl1pPr>
                      <a:lvl2pPr marL="457200" algn="l" defTabSz="914400" rtl="0" eaLnBrk="1" latinLnBrk="0" hangingPunct="1">
                        <a:defRPr sz="1800" b="1" kern="1200">
                          <a:solidFill>
                            <a:schemeClr val="lt1"/>
                          </a:solidFill>
                          <a:latin typeface="Arial" panose="020B0604020202020204"/>
                          <a:ea typeface="微软雅黑" panose="020B0503020204020204" charset="-122"/>
                        </a:defRPr>
                      </a:lvl2pPr>
                      <a:lvl3pPr marL="914400" algn="l" defTabSz="914400" rtl="0" eaLnBrk="1" latinLnBrk="0" hangingPunct="1">
                        <a:defRPr sz="1800" b="1" kern="1200">
                          <a:solidFill>
                            <a:schemeClr val="lt1"/>
                          </a:solidFill>
                          <a:latin typeface="Arial" panose="020B0604020202020204"/>
                          <a:ea typeface="微软雅黑" panose="020B0503020204020204" charset="-122"/>
                        </a:defRPr>
                      </a:lvl3pPr>
                      <a:lvl4pPr marL="1371600" algn="l" defTabSz="914400" rtl="0" eaLnBrk="1" latinLnBrk="0" hangingPunct="1">
                        <a:defRPr sz="1800" b="1" kern="1200">
                          <a:solidFill>
                            <a:schemeClr val="lt1"/>
                          </a:solidFill>
                          <a:latin typeface="Arial" panose="020B0604020202020204"/>
                          <a:ea typeface="微软雅黑" panose="020B0503020204020204" charset="-122"/>
                        </a:defRPr>
                      </a:lvl4pPr>
                      <a:lvl5pPr marL="1828800" algn="l" defTabSz="914400" rtl="0" eaLnBrk="1" latinLnBrk="0" hangingPunct="1">
                        <a:defRPr sz="1800" b="1" kern="1200">
                          <a:solidFill>
                            <a:schemeClr val="lt1"/>
                          </a:solidFill>
                          <a:latin typeface="Arial" panose="020B0604020202020204"/>
                          <a:ea typeface="微软雅黑" panose="020B0503020204020204" charset="-122"/>
                        </a:defRPr>
                      </a:lvl5pPr>
                      <a:lvl6pPr marL="2286000" algn="l" defTabSz="914400" rtl="0" eaLnBrk="1" latinLnBrk="0" hangingPunct="1">
                        <a:defRPr sz="1800" b="1" kern="1200">
                          <a:solidFill>
                            <a:schemeClr val="lt1"/>
                          </a:solidFill>
                          <a:latin typeface="Arial" panose="020B0604020202020204"/>
                          <a:ea typeface="微软雅黑" panose="020B0503020204020204" charset="-122"/>
                        </a:defRPr>
                      </a:lvl6pPr>
                      <a:lvl7pPr marL="2743200" algn="l" defTabSz="914400" rtl="0" eaLnBrk="1" latinLnBrk="0" hangingPunct="1">
                        <a:defRPr sz="1800" b="1" kern="1200">
                          <a:solidFill>
                            <a:schemeClr val="lt1"/>
                          </a:solidFill>
                          <a:latin typeface="Arial" panose="020B0604020202020204"/>
                          <a:ea typeface="微软雅黑" panose="020B0503020204020204" charset="-122"/>
                        </a:defRPr>
                      </a:lvl7pPr>
                      <a:lvl8pPr marL="3200400" algn="l" defTabSz="914400" rtl="0" eaLnBrk="1" latinLnBrk="0" hangingPunct="1">
                        <a:defRPr sz="1800" b="1" kern="1200">
                          <a:solidFill>
                            <a:schemeClr val="lt1"/>
                          </a:solidFill>
                          <a:latin typeface="Arial" panose="020B0604020202020204"/>
                          <a:ea typeface="微软雅黑" panose="020B0503020204020204" charset="-122"/>
                        </a:defRPr>
                      </a:lvl8pPr>
                      <a:lvl9pPr marL="3657600" algn="l" defTabSz="914400" rtl="0" eaLnBrk="1" latinLnBrk="0" hangingPunct="1">
                        <a:defRPr sz="1800" b="1" kern="1200">
                          <a:solidFill>
                            <a:schemeClr val="lt1"/>
                          </a:solidFill>
                          <a:latin typeface="Arial" panose="020B0604020202020204"/>
                          <a:ea typeface="微软雅黑" panose="020B0503020204020204"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第</a:t>
                      </a:r>
                      <a:r>
                        <a:rPr kumimoji="0" lang="en-US" altLang="zh-CN"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3</a:t>
                      </a:r>
                      <a:r>
                        <a:rPr kumimoji="0" lang="zh-CN" altLang="en-US"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天</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54A6"/>
                    </a:solidFill>
                  </a:tcPr>
                </a:tc>
                <a:tc hMerge="1">
                  <a:txBody>
                    <a:bodyPr/>
                    <a:lstStyle/>
                    <a:p>
                      <a:endParaRPr lang="zh-CN"/>
                    </a:p>
                  </a:txBody>
                  <a:tcPr/>
                </a:tc>
                <a:tc gridSpan="2">
                  <a:txBody>
                    <a:bodyPr/>
                    <a:lstStyle>
                      <a:lvl1pPr marL="0" algn="l" defTabSz="914400" rtl="0" eaLnBrk="1" latinLnBrk="0" hangingPunct="1">
                        <a:defRPr sz="1800" b="1" kern="1200">
                          <a:solidFill>
                            <a:schemeClr val="lt1"/>
                          </a:solidFill>
                          <a:latin typeface="Arial" panose="020B0604020202020204"/>
                          <a:ea typeface="微软雅黑" panose="020B0503020204020204" charset="-122"/>
                        </a:defRPr>
                      </a:lvl1pPr>
                      <a:lvl2pPr marL="457200" algn="l" defTabSz="914400" rtl="0" eaLnBrk="1" latinLnBrk="0" hangingPunct="1">
                        <a:defRPr sz="1800" b="1" kern="1200">
                          <a:solidFill>
                            <a:schemeClr val="lt1"/>
                          </a:solidFill>
                          <a:latin typeface="Arial" panose="020B0604020202020204"/>
                          <a:ea typeface="微软雅黑" panose="020B0503020204020204" charset="-122"/>
                        </a:defRPr>
                      </a:lvl2pPr>
                      <a:lvl3pPr marL="914400" algn="l" defTabSz="914400" rtl="0" eaLnBrk="1" latinLnBrk="0" hangingPunct="1">
                        <a:defRPr sz="1800" b="1" kern="1200">
                          <a:solidFill>
                            <a:schemeClr val="lt1"/>
                          </a:solidFill>
                          <a:latin typeface="Arial" panose="020B0604020202020204"/>
                          <a:ea typeface="微软雅黑" panose="020B0503020204020204" charset="-122"/>
                        </a:defRPr>
                      </a:lvl3pPr>
                      <a:lvl4pPr marL="1371600" algn="l" defTabSz="914400" rtl="0" eaLnBrk="1" latinLnBrk="0" hangingPunct="1">
                        <a:defRPr sz="1800" b="1" kern="1200">
                          <a:solidFill>
                            <a:schemeClr val="lt1"/>
                          </a:solidFill>
                          <a:latin typeface="Arial" panose="020B0604020202020204"/>
                          <a:ea typeface="微软雅黑" panose="020B0503020204020204" charset="-122"/>
                        </a:defRPr>
                      </a:lvl4pPr>
                      <a:lvl5pPr marL="1828800" algn="l" defTabSz="914400" rtl="0" eaLnBrk="1" latinLnBrk="0" hangingPunct="1">
                        <a:defRPr sz="1800" b="1" kern="1200">
                          <a:solidFill>
                            <a:schemeClr val="lt1"/>
                          </a:solidFill>
                          <a:latin typeface="Arial" panose="020B0604020202020204"/>
                          <a:ea typeface="微软雅黑" panose="020B0503020204020204" charset="-122"/>
                        </a:defRPr>
                      </a:lvl5pPr>
                      <a:lvl6pPr marL="2286000" algn="l" defTabSz="914400" rtl="0" eaLnBrk="1" latinLnBrk="0" hangingPunct="1">
                        <a:defRPr sz="1800" b="1" kern="1200">
                          <a:solidFill>
                            <a:schemeClr val="lt1"/>
                          </a:solidFill>
                          <a:latin typeface="Arial" panose="020B0604020202020204"/>
                          <a:ea typeface="微软雅黑" panose="020B0503020204020204" charset="-122"/>
                        </a:defRPr>
                      </a:lvl6pPr>
                      <a:lvl7pPr marL="2743200" algn="l" defTabSz="914400" rtl="0" eaLnBrk="1" latinLnBrk="0" hangingPunct="1">
                        <a:defRPr sz="1800" b="1" kern="1200">
                          <a:solidFill>
                            <a:schemeClr val="lt1"/>
                          </a:solidFill>
                          <a:latin typeface="Arial" panose="020B0604020202020204"/>
                          <a:ea typeface="微软雅黑" panose="020B0503020204020204" charset="-122"/>
                        </a:defRPr>
                      </a:lvl7pPr>
                      <a:lvl8pPr marL="3200400" algn="l" defTabSz="914400" rtl="0" eaLnBrk="1" latinLnBrk="0" hangingPunct="1">
                        <a:defRPr sz="1800" b="1" kern="1200">
                          <a:solidFill>
                            <a:schemeClr val="lt1"/>
                          </a:solidFill>
                          <a:latin typeface="Arial" panose="020B0604020202020204"/>
                          <a:ea typeface="微软雅黑" panose="020B0503020204020204" charset="-122"/>
                        </a:defRPr>
                      </a:lvl8pPr>
                      <a:lvl9pPr marL="3657600" algn="l" defTabSz="914400" rtl="0" eaLnBrk="1" latinLnBrk="0" hangingPunct="1">
                        <a:defRPr sz="1800" b="1" kern="1200">
                          <a:solidFill>
                            <a:schemeClr val="lt1"/>
                          </a:solidFill>
                          <a:latin typeface="Arial" panose="020B0604020202020204"/>
                          <a:ea typeface="微软雅黑" panose="020B0503020204020204"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第</a:t>
                      </a:r>
                      <a:r>
                        <a:rPr kumimoji="0" lang="en-US" altLang="zh-CN"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4</a:t>
                      </a:r>
                      <a:r>
                        <a:rPr kumimoji="0" lang="zh-CN" altLang="en-US"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天</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54A6"/>
                    </a:solidFill>
                  </a:tcPr>
                </a:tc>
                <a:tc hMerge="1">
                  <a:txBody>
                    <a:bodyPr/>
                    <a:lstStyle/>
                    <a:p>
                      <a:endParaRPr lang="zh-CN"/>
                    </a:p>
                  </a:txBody>
                  <a:tcPr/>
                </a:tc>
                <a:tc gridSpan="2">
                  <a:txBody>
                    <a:bodyPr/>
                    <a:lstStyle>
                      <a:lvl1pPr marL="0" algn="l" defTabSz="914400" rtl="0" eaLnBrk="1" latinLnBrk="0" hangingPunct="1">
                        <a:defRPr sz="1800" b="1" kern="1200">
                          <a:solidFill>
                            <a:schemeClr val="lt1"/>
                          </a:solidFill>
                          <a:latin typeface="Arial" panose="020B0604020202020204"/>
                          <a:ea typeface="微软雅黑" panose="020B0503020204020204" charset="-122"/>
                        </a:defRPr>
                      </a:lvl1pPr>
                      <a:lvl2pPr marL="457200" algn="l" defTabSz="914400" rtl="0" eaLnBrk="1" latinLnBrk="0" hangingPunct="1">
                        <a:defRPr sz="1800" b="1" kern="1200">
                          <a:solidFill>
                            <a:schemeClr val="lt1"/>
                          </a:solidFill>
                          <a:latin typeface="Arial" panose="020B0604020202020204"/>
                          <a:ea typeface="微软雅黑" panose="020B0503020204020204" charset="-122"/>
                        </a:defRPr>
                      </a:lvl2pPr>
                      <a:lvl3pPr marL="914400" algn="l" defTabSz="914400" rtl="0" eaLnBrk="1" latinLnBrk="0" hangingPunct="1">
                        <a:defRPr sz="1800" b="1" kern="1200">
                          <a:solidFill>
                            <a:schemeClr val="lt1"/>
                          </a:solidFill>
                          <a:latin typeface="Arial" panose="020B0604020202020204"/>
                          <a:ea typeface="微软雅黑" panose="020B0503020204020204" charset="-122"/>
                        </a:defRPr>
                      </a:lvl3pPr>
                      <a:lvl4pPr marL="1371600" algn="l" defTabSz="914400" rtl="0" eaLnBrk="1" latinLnBrk="0" hangingPunct="1">
                        <a:defRPr sz="1800" b="1" kern="1200">
                          <a:solidFill>
                            <a:schemeClr val="lt1"/>
                          </a:solidFill>
                          <a:latin typeface="Arial" panose="020B0604020202020204"/>
                          <a:ea typeface="微软雅黑" panose="020B0503020204020204" charset="-122"/>
                        </a:defRPr>
                      </a:lvl4pPr>
                      <a:lvl5pPr marL="1828800" algn="l" defTabSz="914400" rtl="0" eaLnBrk="1" latinLnBrk="0" hangingPunct="1">
                        <a:defRPr sz="1800" b="1" kern="1200">
                          <a:solidFill>
                            <a:schemeClr val="lt1"/>
                          </a:solidFill>
                          <a:latin typeface="Arial" panose="020B0604020202020204"/>
                          <a:ea typeface="微软雅黑" panose="020B0503020204020204" charset="-122"/>
                        </a:defRPr>
                      </a:lvl5pPr>
                      <a:lvl6pPr marL="2286000" algn="l" defTabSz="914400" rtl="0" eaLnBrk="1" latinLnBrk="0" hangingPunct="1">
                        <a:defRPr sz="1800" b="1" kern="1200">
                          <a:solidFill>
                            <a:schemeClr val="lt1"/>
                          </a:solidFill>
                          <a:latin typeface="Arial" panose="020B0604020202020204"/>
                          <a:ea typeface="微软雅黑" panose="020B0503020204020204" charset="-122"/>
                        </a:defRPr>
                      </a:lvl6pPr>
                      <a:lvl7pPr marL="2743200" algn="l" defTabSz="914400" rtl="0" eaLnBrk="1" latinLnBrk="0" hangingPunct="1">
                        <a:defRPr sz="1800" b="1" kern="1200">
                          <a:solidFill>
                            <a:schemeClr val="lt1"/>
                          </a:solidFill>
                          <a:latin typeface="Arial" panose="020B0604020202020204"/>
                          <a:ea typeface="微软雅黑" panose="020B0503020204020204" charset="-122"/>
                        </a:defRPr>
                      </a:lvl7pPr>
                      <a:lvl8pPr marL="3200400" algn="l" defTabSz="914400" rtl="0" eaLnBrk="1" latinLnBrk="0" hangingPunct="1">
                        <a:defRPr sz="1800" b="1" kern="1200">
                          <a:solidFill>
                            <a:schemeClr val="lt1"/>
                          </a:solidFill>
                          <a:latin typeface="Arial" panose="020B0604020202020204"/>
                          <a:ea typeface="微软雅黑" panose="020B0503020204020204" charset="-122"/>
                        </a:defRPr>
                      </a:lvl8pPr>
                      <a:lvl9pPr marL="3657600" algn="l" defTabSz="914400" rtl="0" eaLnBrk="1" latinLnBrk="0" hangingPunct="1">
                        <a:defRPr sz="1800" b="1" kern="1200">
                          <a:solidFill>
                            <a:schemeClr val="lt1"/>
                          </a:solidFill>
                          <a:latin typeface="Arial" panose="020B0604020202020204"/>
                          <a:ea typeface="微软雅黑" panose="020B0503020204020204"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第</a:t>
                      </a:r>
                      <a:r>
                        <a:rPr kumimoji="0" lang="en-US" altLang="zh-CN"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5</a:t>
                      </a:r>
                      <a:r>
                        <a:rPr kumimoji="0" lang="zh-CN" altLang="en-US"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天</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54A6"/>
                    </a:solidFill>
                  </a:tcPr>
                </a:tc>
                <a:tc hMerge="1">
                  <a:txBody>
                    <a:bodyPr/>
                    <a:lstStyle/>
                    <a:p>
                      <a:endParaRPr lang="zh-CN"/>
                    </a:p>
                  </a:txBody>
                  <a:tcPr/>
                </a:tc>
                <a:tc gridSpan="2">
                  <a:txBody>
                    <a:bodyPr/>
                    <a:lstStyle>
                      <a:lvl1pPr marL="0" algn="l" defTabSz="914400" rtl="0" eaLnBrk="1" latinLnBrk="0" hangingPunct="1">
                        <a:defRPr sz="1800" b="1" kern="1200">
                          <a:solidFill>
                            <a:schemeClr val="lt1"/>
                          </a:solidFill>
                          <a:latin typeface="Arial" panose="020B0604020202020204"/>
                          <a:ea typeface="微软雅黑" panose="020B0503020204020204" charset="-122"/>
                        </a:defRPr>
                      </a:lvl1pPr>
                      <a:lvl2pPr marL="457200" algn="l" defTabSz="914400" rtl="0" eaLnBrk="1" latinLnBrk="0" hangingPunct="1">
                        <a:defRPr sz="1800" b="1" kern="1200">
                          <a:solidFill>
                            <a:schemeClr val="lt1"/>
                          </a:solidFill>
                          <a:latin typeface="Arial" panose="020B0604020202020204"/>
                          <a:ea typeface="微软雅黑" panose="020B0503020204020204" charset="-122"/>
                        </a:defRPr>
                      </a:lvl2pPr>
                      <a:lvl3pPr marL="914400" algn="l" defTabSz="914400" rtl="0" eaLnBrk="1" latinLnBrk="0" hangingPunct="1">
                        <a:defRPr sz="1800" b="1" kern="1200">
                          <a:solidFill>
                            <a:schemeClr val="lt1"/>
                          </a:solidFill>
                          <a:latin typeface="Arial" panose="020B0604020202020204"/>
                          <a:ea typeface="微软雅黑" panose="020B0503020204020204" charset="-122"/>
                        </a:defRPr>
                      </a:lvl3pPr>
                      <a:lvl4pPr marL="1371600" algn="l" defTabSz="914400" rtl="0" eaLnBrk="1" latinLnBrk="0" hangingPunct="1">
                        <a:defRPr sz="1800" b="1" kern="1200">
                          <a:solidFill>
                            <a:schemeClr val="lt1"/>
                          </a:solidFill>
                          <a:latin typeface="Arial" panose="020B0604020202020204"/>
                          <a:ea typeface="微软雅黑" panose="020B0503020204020204" charset="-122"/>
                        </a:defRPr>
                      </a:lvl4pPr>
                      <a:lvl5pPr marL="1828800" algn="l" defTabSz="914400" rtl="0" eaLnBrk="1" latinLnBrk="0" hangingPunct="1">
                        <a:defRPr sz="1800" b="1" kern="1200">
                          <a:solidFill>
                            <a:schemeClr val="lt1"/>
                          </a:solidFill>
                          <a:latin typeface="Arial" panose="020B0604020202020204"/>
                          <a:ea typeface="微软雅黑" panose="020B0503020204020204" charset="-122"/>
                        </a:defRPr>
                      </a:lvl5pPr>
                      <a:lvl6pPr marL="2286000" algn="l" defTabSz="914400" rtl="0" eaLnBrk="1" latinLnBrk="0" hangingPunct="1">
                        <a:defRPr sz="1800" b="1" kern="1200">
                          <a:solidFill>
                            <a:schemeClr val="lt1"/>
                          </a:solidFill>
                          <a:latin typeface="Arial" panose="020B0604020202020204"/>
                          <a:ea typeface="微软雅黑" panose="020B0503020204020204" charset="-122"/>
                        </a:defRPr>
                      </a:lvl6pPr>
                      <a:lvl7pPr marL="2743200" algn="l" defTabSz="914400" rtl="0" eaLnBrk="1" latinLnBrk="0" hangingPunct="1">
                        <a:defRPr sz="1800" b="1" kern="1200">
                          <a:solidFill>
                            <a:schemeClr val="lt1"/>
                          </a:solidFill>
                          <a:latin typeface="Arial" panose="020B0604020202020204"/>
                          <a:ea typeface="微软雅黑" panose="020B0503020204020204" charset="-122"/>
                        </a:defRPr>
                      </a:lvl7pPr>
                      <a:lvl8pPr marL="3200400" algn="l" defTabSz="914400" rtl="0" eaLnBrk="1" latinLnBrk="0" hangingPunct="1">
                        <a:defRPr sz="1800" b="1" kern="1200">
                          <a:solidFill>
                            <a:schemeClr val="lt1"/>
                          </a:solidFill>
                          <a:latin typeface="Arial" panose="020B0604020202020204"/>
                          <a:ea typeface="微软雅黑" panose="020B0503020204020204" charset="-122"/>
                        </a:defRPr>
                      </a:lvl8pPr>
                      <a:lvl9pPr marL="3657600" algn="l" defTabSz="914400" rtl="0" eaLnBrk="1" latinLnBrk="0" hangingPunct="1">
                        <a:defRPr sz="1800" b="1" kern="1200">
                          <a:solidFill>
                            <a:schemeClr val="lt1"/>
                          </a:solidFill>
                          <a:latin typeface="Arial" panose="020B0604020202020204"/>
                          <a:ea typeface="微软雅黑" panose="020B0503020204020204"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第</a:t>
                      </a:r>
                      <a:r>
                        <a:rPr kumimoji="0" lang="en-US" altLang="zh-CN"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6</a:t>
                      </a:r>
                      <a:r>
                        <a:rPr kumimoji="0" lang="zh-CN" altLang="en-US" sz="1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天及以后</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54A6"/>
                    </a:solidFill>
                  </a:tcPr>
                </a:tc>
                <a:tc hMerge="1">
                  <a:txBody>
                    <a:bodyPr/>
                    <a:lstStyle/>
                    <a:p>
                      <a:endParaRPr lang="zh-CN"/>
                    </a:p>
                  </a:txBody>
                  <a:tcPr/>
                </a:tc>
                <a:extLst>
                  <a:ext uri="{0D108BD9-81ED-4DB2-BD59-A6C34878D82A}">
                    <a16:rowId xmlns:a16="http://schemas.microsoft.com/office/drawing/2014/main" val="10000"/>
                  </a:ext>
                </a:extLst>
              </a:tr>
              <a:tr h="305381">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algn="ctr"/>
                      <a:r>
                        <a:rPr lang="zh-CN" altLang="en-US" sz="1600" dirty="0"/>
                        <a:t>早</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algn="ctr"/>
                      <a:r>
                        <a:rPr lang="zh-CN" altLang="en-US" sz="1600" dirty="0"/>
                        <a:t>早</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algn="ctr"/>
                      <a:r>
                        <a:rPr lang="zh-CN" altLang="en-US" sz="1600" dirty="0"/>
                        <a:t>晚</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algn="ctr"/>
                      <a:r>
                        <a:rPr lang="zh-CN" altLang="en-US" sz="1600" dirty="0"/>
                        <a:t>早</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algn="ctr"/>
                      <a:r>
                        <a:rPr lang="zh-CN" altLang="en-US" sz="1600" dirty="0"/>
                        <a:t>晚</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algn="ctr"/>
                      <a:r>
                        <a:rPr lang="zh-CN" altLang="en-US" sz="1600" dirty="0"/>
                        <a:t>早</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algn="ctr"/>
                      <a:r>
                        <a:rPr lang="zh-CN" altLang="en-US" sz="1600" dirty="0"/>
                        <a:t>晚</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algn="ctr"/>
                      <a:r>
                        <a:rPr lang="zh-CN" altLang="en-US" sz="1600" dirty="0"/>
                        <a:t>早</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algn="ctr"/>
                      <a:r>
                        <a:rPr lang="zh-CN" altLang="en-US" sz="1600" dirty="0"/>
                        <a:t>晚</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algn="ctr"/>
                      <a:r>
                        <a:rPr lang="zh-CN" altLang="en-US" sz="1600" dirty="0"/>
                        <a:t>早</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algn="ctr"/>
                      <a:r>
                        <a:rPr lang="zh-CN" altLang="en-US" sz="1600" dirty="0"/>
                        <a:t>晚</a:t>
                      </a: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1"/>
                  </a:ext>
                </a:extLst>
              </a:tr>
              <a:tr h="305381">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algn="ctr"/>
                      <a:r>
                        <a:rPr lang="en-US" altLang="zh-CN" sz="1600" b="0" dirty="0"/>
                        <a:t>10mg</a:t>
                      </a:r>
                      <a:endParaRPr lang="zh-CN" altLang="en-US" sz="1600" b="0" dirty="0"/>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600" b="0" dirty="0"/>
                        <a:t>10mg</a:t>
                      </a:r>
                      <a:endParaRPr lang="zh-CN" altLang="en-US" sz="1600" b="0" dirty="0"/>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600" b="0" dirty="0"/>
                        <a:t>10mg</a:t>
                      </a:r>
                      <a:endParaRPr lang="zh-CN" altLang="en-US" sz="1600" b="0" dirty="0"/>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600" b="0" dirty="0"/>
                        <a:t>10mg</a:t>
                      </a:r>
                      <a:endParaRPr lang="zh-CN" altLang="en-US" sz="1600" b="0" dirty="0"/>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marL="0" algn="ctr" defTabSz="914400" rtl="0" eaLnBrk="1" latinLnBrk="0" hangingPunct="1"/>
                      <a:r>
                        <a:rPr lang="en-US" altLang="zh-CN" sz="1600" b="0" kern="1200" dirty="0">
                          <a:solidFill>
                            <a:schemeClr val="dk1"/>
                          </a:solidFill>
                          <a:latin typeface="+mn-lt"/>
                          <a:ea typeface="+mn-ea"/>
                          <a:cs typeface="+mn-cs"/>
                        </a:rPr>
                        <a:t>20mg</a:t>
                      </a:r>
                      <a:endParaRPr lang="zh-CN" altLang="en-US" sz="1600" b="0" kern="1200" dirty="0">
                        <a:solidFill>
                          <a:schemeClr val="dk1"/>
                        </a:solidFill>
                        <a:latin typeface="+mn-lt"/>
                        <a:ea typeface="+mn-ea"/>
                        <a:cs typeface="+mn-cs"/>
                      </a:endParaRP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a:ln>
                            <a:noFill/>
                          </a:ln>
                          <a:solidFill>
                            <a:prstClr val="black"/>
                          </a:solidFill>
                          <a:effectLst/>
                          <a:uLnTx/>
                          <a:uFillTx/>
                          <a:latin typeface="Arial" panose="020B0604020202020204"/>
                          <a:ea typeface="微软雅黑" panose="020B0503020204020204" charset="-122"/>
                          <a:cs typeface="+mn-cs"/>
                        </a:rPr>
                        <a:t>20mg</a:t>
                      </a:r>
                      <a:endParaRPr kumimoji="0" lang="zh-CN" altLang="en-US" sz="16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endParaRP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a:ln>
                            <a:noFill/>
                          </a:ln>
                          <a:solidFill>
                            <a:prstClr val="black"/>
                          </a:solidFill>
                          <a:effectLst/>
                          <a:uLnTx/>
                          <a:uFillTx/>
                          <a:latin typeface="Arial" panose="020B0604020202020204"/>
                          <a:ea typeface="微软雅黑" panose="020B0503020204020204" charset="-122"/>
                          <a:cs typeface="+mn-cs"/>
                        </a:rPr>
                        <a:t>20mg</a:t>
                      </a:r>
                      <a:endParaRPr kumimoji="0" lang="zh-CN" altLang="en-US" sz="16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endParaRP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20mg</a:t>
                      </a:r>
                      <a:endParaRPr kumimoji="0" lang="zh-CN" altLang="en-US" sz="16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endParaRP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algn="ctr"/>
                      <a:r>
                        <a:rPr lang="en-US" altLang="zh-CN" sz="1600" b="0" dirty="0"/>
                        <a:t>30mg</a:t>
                      </a:r>
                      <a:endParaRPr lang="zh-CN" altLang="en-US" sz="1600" b="0" dirty="0"/>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30mg</a:t>
                      </a:r>
                      <a:endParaRPr kumimoji="0" lang="zh-CN" altLang="en-US" sz="16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endParaRP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panose="020B0604020202020204"/>
                          <a:ea typeface="微软雅黑" panose="020B0503020204020204" charset="-122"/>
                        </a:defRPr>
                      </a:lvl1pPr>
                      <a:lvl2pPr marL="457200" algn="l" defTabSz="914400" rtl="0" eaLnBrk="1" latinLnBrk="0" hangingPunct="1">
                        <a:defRPr sz="1800" kern="1200">
                          <a:solidFill>
                            <a:schemeClr val="dk1"/>
                          </a:solidFill>
                          <a:latin typeface="Arial" panose="020B0604020202020204"/>
                          <a:ea typeface="微软雅黑" panose="020B0503020204020204" charset="-122"/>
                        </a:defRPr>
                      </a:lvl2pPr>
                      <a:lvl3pPr marL="914400" algn="l" defTabSz="914400" rtl="0" eaLnBrk="1" latinLnBrk="0" hangingPunct="1">
                        <a:defRPr sz="1800" kern="1200">
                          <a:solidFill>
                            <a:schemeClr val="dk1"/>
                          </a:solidFill>
                          <a:latin typeface="Arial" panose="020B0604020202020204"/>
                          <a:ea typeface="微软雅黑" panose="020B0503020204020204" charset="-122"/>
                        </a:defRPr>
                      </a:lvl3pPr>
                      <a:lvl4pPr marL="1371600" algn="l" defTabSz="914400" rtl="0" eaLnBrk="1" latinLnBrk="0" hangingPunct="1">
                        <a:defRPr sz="1800" kern="1200">
                          <a:solidFill>
                            <a:schemeClr val="dk1"/>
                          </a:solidFill>
                          <a:latin typeface="Arial" panose="020B0604020202020204"/>
                          <a:ea typeface="微软雅黑" panose="020B0503020204020204" charset="-122"/>
                        </a:defRPr>
                      </a:lvl4pPr>
                      <a:lvl5pPr marL="1828800" algn="l" defTabSz="914400" rtl="0" eaLnBrk="1" latinLnBrk="0" hangingPunct="1">
                        <a:defRPr sz="1800" kern="1200">
                          <a:solidFill>
                            <a:schemeClr val="dk1"/>
                          </a:solidFill>
                          <a:latin typeface="Arial" panose="020B0604020202020204"/>
                          <a:ea typeface="微软雅黑" panose="020B0503020204020204" charset="-122"/>
                        </a:defRPr>
                      </a:lvl5pPr>
                      <a:lvl6pPr marL="2286000" algn="l" defTabSz="914400" rtl="0" eaLnBrk="1" latinLnBrk="0" hangingPunct="1">
                        <a:defRPr sz="1800" kern="1200">
                          <a:solidFill>
                            <a:schemeClr val="dk1"/>
                          </a:solidFill>
                          <a:latin typeface="Arial" panose="020B0604020202020204"/>
                          <a:ea typeface="微软雅黑" panose="020B0503020204020204" charset="-122"/>
                        </a:defRPr>
                      </a:lvl6pPr>
                      <a:lvl7pPr marL="2743200" algn="l" defTabSz="914400" rtl="0" eaLnBrk="1" latinLnBrk="0" hangingPunct="1">
                        <a:defRPr sz="1800" kern="1200">
                          <a:solidFill>
                            <a:schemeClr val="dk1"/>
                          </a:solidFill>
                          <a:latin typeface="Arial" panose="020B0604020202020204"/>
                          <a:ea typeface="微软雅黑" panose="020B0503020204020204" charset="-122"/>
                        </a:defRPr>
                      </a:lvl7pPr>
                      <a:lvl8pPr marL="3200400" algn="l" defTabSz="914400" rtl="0" eaLnBrk="1" latinLnBrk="0" hangingPunct="1">
                        <a:defRPr sz="1800" kern="1200">
                          <a:solidFill>
                            <a:schemeClr val="dk1"/>
                          </a:solidFill>
                          <a:latin typeface="Arial" panose="020B0604020202020204"/>
                          <a:ea typeface="微软雅黑" panose="020B0503020204020204" charset="-122"/>
                        </a:defRPr>
                      </a:lvl8pPr>
                      <a:lvl9pPr marL="3657600" algn="l" defTabSz="914400" rtl="0" eaLnBrk="1" latinLnBrk="0" hangingPunct="1">
                        <a:defRPr sz="1800" kern="1200">
                          <a:solidFill>
                            <a:schemeClr val="dk1"/>
                          </a:solidFill>
                          <a:latin typeface="Arial" panose="020B0604020202020204"/>
                          <a:ea typeface="微软雅黑" panose="020B0503020204020204"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30mg</a:t>
                      </a:r>
                      <a:endParaRPr kumimoji="0" lang="zh-CN" altLang="en-US" sz="16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endParaRPr>
                    </a:p>
                  </a:txBody>
                  <a:tcPr marL="58261" marR="58261" marT="29130" marB="2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bl>
          </a:graphicData>
        </a:graphic>
      </p:graphicFrame>
      <p:sp>
        <p:nvSpPr>
          <p:cNvPr id="5" name="矩形 4"/>
          <p:cNvSpPr/>
          <p:nvPr/>
        </p:nvSpPr>
        <p:spPr>
          <a:xfrm>
            <a:off x="628204" y="6453087"/>
            <a:ext cx="9713499" cy="353943"/>
          </a:xfrm>
          <a:prstGeom prst="rect">
            <a:avLst/>
          </a:prstGeom>
        </p:spPr>
        <p:txBody>
          <a:bodyPr wrap="square">
            <a:spAutoFit/>
          </a:bodyPr>
          <a:lstStyle/>
          <a:p>
            <a:pPr lvl="0">
              <a:defRPr/>
            </a:pPr>
            <a:r>
              <a:rPr kumimoji="1" lang="en-US" altLang="zh-CN" sz="900" dirty="0">
                <a:latin typeface="微软雅黑" panose="020B0503020204020204" pitchFamily="34" charset="-122"/>
                <a:ea typeface="微软雅黑" panose="020B0503020204020204" pitchFamily="34" charset="-122"/>
                <a:sym typeface="Arial" panose="020B0604020202020204" pitchFamily="34" charset="0"/>
              </a:rPr>
              <a:t>[1] </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李慧贤</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胡丽</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郑焱</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张键</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刘文丽</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高田原</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牟宽厚</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田琼</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基于全球疾病负担（</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GBD</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）大数据的中国银屑病流行病学负担分析</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[J/OL].</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中国皮肤性病学杂志</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:1-11</a:t>
            </a:r>
            <a:r>
              <a:rPr lang="en-US" altLang="zh-CN" sz="600" dirty="0">
                <a:latin typeface="Arial" panose="020B0604020202020204" pitchFamily="34" charset="0"/>
                <a:ea typeface="微软雅黑" panose="020B0503020204020204" charset="-122"/>
                <a:sym typeface="Arial" panose="020B0604020202020204" pitchFamily="34" charset="0"/>
              </a:rPr>
              <a:t>.</a:t>
            </a:r>
          </a:p>
          <a:p>
            <a:pPr>
              <a:defRPr/>
            </a:pPr>
            <a:r>
              <a:rPr kumimoji="1" lang="en-US" altLang="zh-CN" sz="800" dirty="0">
                <a:latin typeface="微软雅黑" panose="020B0503020204020204" pitchFamily="34" charset="-122"/>
                <a:ea typeface="微软雅黑" panose="020B0503020204020204" pitchFamily="34" charset="-122"/>
              </a:rPr>
              <a:t>[2] </a:t>
            </a:r>
            <a:r>
              <a:rPr kumimoji="1" lang="zh-CN" altLang="en-US" sz="800" dirty="0">
                <a:latin typeface="微软雅黑" panose="020B0503020204020204" pitchFamily="34" charset="-122"/>
                <a:ea typeface="微软雅黑" panose="020B0503020204020204" pitchFamily="34" charset="-122"/>
              </a:rPr>
              <a:t>阿普米斯特说明书 </a:t>
            </a:r>
            <a:r>
              <a:rPr kumimoji="1" lang="en-US" altLang="zh-CN" sz="800" dirty="0">
                <a:latin typeface="微软雅黑" panose="020B0503020204020204" pitchFamily="34" charset="-122"/>
                <a:ea typeface="微软雅黑" panose="020B0503020204020204" pitchFamily="34" charset="-122"/>
              </a:rPr>
              <a:t>2021/08/12</a:t>
            </a:r>
            <a:endParaRPr kumimoji="1" lang="zh-CN" altLang="en-US" sz="8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0" y="882595"/>
            <a:ext cx="12192000" cy="5112688"/>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DCECF9"/>
              </a:solidFill>
            </a:endParaRPr>
          </a:p>
        </p:txBody>
      </p:sp>
      <p:sp>
        <p:nvSpPr>
          <p:cNvPr id="26" name="矩形 25"/>
          <p:cNvSpPr/>
          <p:nvPr/>
        </p:nvSpPr>
        <p:spPr>
          <a:xfrm>
            <a:off x="0" y="1168842"/>
            <a:ext cx="12192000" cy="45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组合 34"/>
          <p:cNvGrpSpPr/>
          <p:nvPr/>
        </p:nvGrpSpPr>
        <p:grpSpPr>
          <a:xfrm rot="5400000">
            <a:off x="632745" y="850601"/>
            <a:ext cx="3035316" cy="1332411"/>
            <a:chOff x="0" y="698863"/>
            <a:chExt cx="3035316" cy="1332411"/>
          </a:xfrm>
          <a:solidFill>
            <a:srgbClr val="3859B8"/>
          </a:solidFill>
        </p:grpSpPr>
        <p:sp>
          <p:nvSpPr>
            <p:cNvPr id="37" name="椭圆 36"/>
            <p:cNvSpPr/>
            <p:nvPr/>
          </p:nvSpPr>
          <p:spPr>
            <a:xfrm>
              <a:off x="1702905" y="698863"/>
              <a:ext cx="1332411" cy="13324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0" y="698863"/>
              <a:ext cx="2429691" cy="13324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3600" dirty="0">
                <a:latin typeface="Times New Roman" panose="02020603050405020304" pitchFamily="18" charset="0"/>
                <a:ea typeface="微软雅黑" panose="020B0503020204020204" charset="-122"/>
                <a:cs typeface="Times New Roman" panose="02020603050405020304" pitchFamily="18" charset="0"/>
              </a:endParaRPr>
            </a:p>
          </p:txBody>
        </p:sp>
      </p:grpSp>
      <p:sp>
        <p:nvSpPr>
          <p:cNvPr id="2" name="文本框 1"/>
          <p:cNvSpPr txBox="1"/>
          <p:nvPr/>
        </p:nvSpPr>
        <p:spPr>
          <a:xfrm>
            <a:off x="1776692" y="1901970"/>
            <a:ext cx="1228902" cy="830997"/>
          </a:xfrm>
          <a:prstGeom prst="rect">
            <a:avLst/>
          </a:prstGeom>
          <a:noFill/>
        </p:spPr>
        <p:txBody>
          <a:bodyPr wrap="square" rtlCol="0">
            <a:spAutoFit/>
          </a:bodyPr>
          <a:lstStyle/>
          <a:p>
            <a:r>
              <a:rPr lang="en-US" altLang="zh-CN" sz="4800" dirty="0">
                <a:solidFill>
                  <a:schemeClr val="bg1"/>
                </a:solidFill>
                <a:latin typeface="Arial" panose="020B0604020202020204" pitchFamily="34" charset="0"/>
                <a:cs typeface="Arial" panose="020B0604020202020204" pitchFamily="34" charset="0"/>
              </a:rPr>
              <a:t>02</a:t>
            </a:r>
            <a:endParaRPr lang="zh-CN" altLang="en-US" sz="4800" dirty="0">
              <a:solidFill>
                <a:schemeClr val="bg1"/>
              </a:solidFill>
              <a:latin typeface="Arial" panose="020B0604020202020204" pitchFamily="34" charset="0"/>
              <a:cs typeface="Arial" panose="020B0604020202020204" pitchFamily="34" charset="0"/>
            </a:endParaRPr>
          </a:p>
        </p:txBody>
      </p:sp>
      <p:sp>
        <p:nvSpPr>
          <p:cNvPr id="25" name="文本框 24"/>
          <p:cNvSpPr txBox="1"/>
          <p:nvPr/>
        </p:nvSpPr>
        <p:spPr>
          <a:xfrm>
            <a:off x="1157324" y="3315998"/>
            <a:ext cx="1848270" cy="1015663"/>
          </a:xfrm>
          <a:prstGeom prst="rect">
            <a:avLst/>
          </a:prstGeom>
          <a:noFill/>
        </p:spPr>
        <p:txBody>
          <a:bodyPr wrap="square" rtlCol="0">
            <a:spAutoFit/>
          </a:bodyPr>
          <a:lstStyle/>
          <a:p>
            <a:pPr algn="dist"/>
            <a:r>
              <a:rPr lang="zh-CN" altLang="en-US" sz="3600" dirty="0">
                <a:solidFill>
                  <a:srgbClr val="3859B8"/>
                </a:solidFill>
                <a:latin typeface="微软雅黑" panose="020B0503020204020204" charset="-122"/>
                <a:ea typeface="微软雅黑" panose="020B0503020204020204" charset="-122"/>
              </a:rPr>
              <a:t>安全性</a:t>
            </a:r>
            <a:endParaRPr lang="en-US" altLang="zh-CN" sz="3600" dirty="0">
              <a:solidFill>
                <a:srgbClr val="3859B8"/>
              </a:solidFill>
              <a:latin typeface="微软雅黑" panose="020B0503020204020204" charset="-122"/>
              <a:ea typeface="微软雅黑" panose="020B0503020204020204" charset="-122"/>
            </a:endParaRPr>
          </a:p>
          <a:p>
            <a:r>
              <a:rPr lang="en-US" altLang="zh-CN" sz="2400" dirty="0">
                <a:solidFill>
                  <a:schemeClr val="accent1">
                    <a:lumMod val="60000"/>
                    <a:lumOff val="40000"/>
                  </a:schemeClr>
                </a:solidFill>
                <a:latin typeface="Times New Roman" panose="02020603050405020304" pitchFamily="18" charset="0"/>
                <a:ea typeface="微软雅黑" panose="020B0503020204020204" charset="-122"/>
                <a:cs typeface="Times New Roman" panose="02020603050405020304" pitchFamily="18" charset="0"/>
              </a:rPr>
              <a:t>Security</a:t>
            </a:r>
            <a:endParaRPr lang="zh-CN" altLang="en-US" sz="2400" dirty="0">
              <a:solidFill>
                <a:schemeClr val="accent1">
                  <a:lumMod val="60000"/>
                  <a:lumOff val="40000"/>
                </a:schemeClr>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3" name="文本框 2"/>
          <p:cNvSpPr txBox="1"/>
          <p:nvPr/>
        </p:nvSpPr>
        <p:spPr>
          <a:xfrm>
            <a:off x="3532501" y="1880303"/>
            <a:ext cx="8321577" cy="3998018"/>
          </a:xfrm>
          <a:prstGeom prst="rect">
            <a:avLst/>
          </a:prstGeom>
          <a:noFill/>
        </p:spPr>
        <p:txBody>
          <a:bodyPr wrap="square" rtlCol="0">
            <a:spAutoFit/>
          </a:bodyPr>
          <a:lstStyle/>
          <a:p>
            <a:pPr>
              <a:lnSpc>
                <a:spcPct val="110000"/>
              </a:lnSpc>
            </a:pPr>
            <a:r>
              <a:rPr lang="zh-CN" altLang="en-US" b="1" dirty="0">
                <a:solidFill>
                  <a:schemeClr val="accent1"/>
                </a:solidFill>
                <a:latin typeface="微软雅黑" panose="020B0503020204020204" charset="-122"/>
                <a:ea typeface="微软雅黑" panose="020B0503020204020204" charset="-122"/>
                <a:cs typeface="Times New Roman" panose="02020603050405020304" pitchFamily="18" charset="0"/>
              </a:rPr>
              <a:t>不良反应情况：</a:t>
            </a:r>
            <a:r>
              <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腹泻、恶心和上呼吸道感染是最常报告的不良反应。导致受试者中止阿普米司特的最常见不良反应为恶心（</a:t>
            </a:r>
            <a:r>
              <a:rPr lang="en-US" altLang="zh-CN"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1.6%</a:t>
            </a:r>
            <a:r>
              <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）、腹泻（</a:t>
            </a:r>
            <a:r>
              <a:rPr lang="en-US" altLang="zh-CN"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1.0%</a:t>
            </a:r>
            <a:r>
              <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）和头痛（</a:t>
            </a:r>
            <a:r>
              <a:rPr lang="en-US" altLang="zh-CN"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0.8%</a:t>
            </a:r>
            <a:r>
              <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）。因任何不良反应而中止治疗的银屑病受试者比例在接受本品 </a:t>
            </a:r>
            <a:r>
              <a:rPr lang="en-US" altLang="zh-CN"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30 mg </a:t>
            </a:r>
            <a:r>
              <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每日两次的受试者中为</a:t>
            </a:r>
            <a:r>
              <a:rPr lang="en-US" altLang="zh-CN"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6.1%</a:t>
            </a:r>
            <a:r>
              <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，在接受安慰剂治疗的受试者中为 </a:t>
            </a:r>
            <a:r>
              <a:rPr lang="en-US" altLang="zh-CN"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4.1%</a:t>
            </a:r>
            <a:r>
              <a:rPr lang="en-US" altLang="zh-CN" b="1" baseline="30000"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[1]</a:t>
            </a:r>
            <a:r>
              <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a:t>
            </a:r>
            <a:endParaRPr lang="en-US" altLang="zh-CN"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endParaRPr>
          </a:p>
          <a:p>
            <a:endParaRPr lang="en-US" altLang="zh-CN"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endParaRPr>
          </a:p>
          <a:p>
            <a:pPr>
              <a:lnSpc>
                <a:spcPct val="110000"/>
              </a:lnSpc>
            </a:pPr>
            <a:r>
              <a:rPr lang="zh-CN" altLang="en-US" b="1" dirty="0">
                <a:solidFill>
                  <a:schemeClr val="accent1"/>
                </a:solidFill>
                <a:latin typeface="微软雅黑" panose="020B0503020204020204" charset="-122"/>
                <a:ea typeface="微软雅黑" panose="020B0503020204020204" charset="-122"/>
                <a:cs typeface="Times New Roman" panose="02020603050405020304" pitchFamily="18" charset="0"/>
              </a:rPr>
              <a:t>安全性优势：</a:t>
            </a:r>
            <a:r>
              <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不良事件多为轻中度，导致停药AE的发生率小于2%，随访3年，超过1184名患者，未出现结核再激活、严重肝肾功能不全、淋巴瘤等严重不良发应。</a:t>
            </a:r>
            <a:r>
              <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生物制剂都需要进行筛查和用药检测</a:t>
            </a:r>
            <a:r>
              <a:rPr lang="en-US" altLang="zh-CN" b="1" baseline="30000"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[2]</a:t>
            </a:r>
            <a:r>
              <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中国是乙肝和结核大国，专家反馈，临床研究中看到有1/4的患者会结核和乙肝而不能使用生物制剂。这一部分银屑病患者病情比较严重，且常规药物治疗效果不好，阿普米司特片的出现能很好解决这一部分患者的需求。</a:t>
            </a:r>
            <a:endPar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endParaRPr>
          </a:p>
          <a:p>
            <a:pPr>
              <a:lnSpc>
                <a:spcPct val="110000"/>
              </a:lnSpc>
            </a:pPr>
            <a:endPar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endParaRPr>
          </a:p>
          <a:p>
            <a:endPar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endParaRPr>
          </a:p>
        </p:txBody>
      </p:sp>
      <p:sp>
        <p:nvSpPr>
          <p:cNvPr id="10" name="文本框 9"/>
          <p:cNvSpPr txBox="1"/>
          <p:nvPr/>
        </p:nvSpPr>
        <p:spPr>
          <a:xfrm>
            <a:off x="364016" y="6331824"/>
            <a:ext cx="3102131" cy="553998"/>
          </a:xfrm>
          <a:prstGeom prst="rect">
            <a:avLst/>
          </a:prstGeom>
          <a:noFill/>
        </p:spPr>
        <p:txBody>
          <a:bodyPr wrap="none" rtlCol="0">
            <a:spAutoFit/>
          </a:bodyPr>
          <a:lstStyle/>
          <a:p>
            <a:r>
              <a:rPr lang="en-US" altLang="zh-CN" sz="1000" dirty="0">
                <a:latin typeface="微软雅黑" panose="020B0503020204020204" charset="-122"/>
                <a:ea typeface="微软雅黑" panose="020B0503020204020204" charset="-122"/>
              </a:rPr>
              <a:t>[1] </a:t>
            </a:r>
            <a:r>
              <a:rPr lang="zh-CN" altLang="en-US" sz="1000" dirty="0">
                <a:latin typeface="微软雅黑" panose="020B0503020204020204" charset="-122"/>
                <a:ea typeface="微软雅黑" panose="020B0503020204020204" charset="-122"/>
              </a:rPr>
              <a:t>阿普米司特片说明书</a:t>
            </a:r>
            <a:r>
              <a:rPr lang="en-US" altLang="zh-CN" sz="1000" dirty="0">
                <a:latin typeface="微软雅黑" panose="020B0503020204020204" charset="-122"/>
                <a:ea typeface="微软雅黑" panose="020B0503020204020204" charset="-122"/>
              </a:rPr>
              <a:t>_2021/8/12</a:t>
            </a:r>
            <a:r>
              <a:rPr lang="zh-CN" altLang="en-US" sz="1000" dirty="0">
                <a:latin typeface="微软雅黑" panose="020B0503020204020204" charset="-122"/>
                <a:ea typeface="微软雅黑" panose="020B0503020204020204" charset="-122"/>
              </a:rPr>
              <a:t>版；</a:t>
            </a:r>
            <a:endParaRPr lang="en-US" altLang="zh-CN" sz="1000" dirty="0">
              <a:latin typeface="微软雅黑" panose="020B0503020204020204" charset="-122"/>
              <a:ea typeface="微软雅黑" panose="020B0503020204020204" charset="-122"/>
            </a:endParaRPr>
          </a:p>
          <a:p>
            <a:r>
              <a:rPr lang="pt-BR" altLang="zh-CN" sz="1000" dirty="0">
                <a:latin typeface="微软雅黑" panose="020B0503020204020204" charset="-122"/>
                <a:ea typeface="微软雅黑" panose="020B0503020204020204" charset="-122"/>
              </a:rPr>
              <a:t>[2] J Am Acad Dermatol. 2017;77(2):310-317.e1.</a:t>
            </a:r>
            <a:endParaRPr lang="en-US" altLang="zh-CN" sz="1000" i="1" dirty="0">
              <a:solidFill>
                <a:srgbClr val="4C4C4C"/>
              </a:solidFill>
              <a:latin typeface="微软雅黑" panose="020B0503020204020204" charset="-122"/>
              <a:ea typeface="微软雅黑" panose="020B0503020204020204" charset="-122"/>
              <a:sym typeface="Arial" panose="020B0604020202020204" pitchFamily="34" charset="0"/>
            </a:endParaRPr>
          </a:p>
          <a:p>
            <a:pPr marL="228600" indent="-228600">
              <a:buFont typeface="+mj-lt"/>
              <a:buAutoNum type="arabicPeriod"/>
            </a:pPr>
            <a:endParaRPr lang="zh-CN" altLang="en-US" sz="1000" dirty="0">
              <a:latin typeface="微软雅黑" panose="020B0503020204020204" charset="-122"/>
              <a:ea typeface="微软雅黑" panose="020B050302020402020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0" y="882595"/>
            <a:ext cx="12192000" cy="5112688"/>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DCECF9"/>
              </a:solidFill>
            </a:endParaRPr>
          </a:p>
        </p:txBody>
      </p:sp>
      <p:sp>
        <p:nvSpPr>
          <p:cNvPr id="26" name="矩形 25"/>
          <p:cNvSpPr/>
          <p:nvPr/>
        </p:nvSpPr>
        <p:spPr>
          <a:xfrm>
            <a:off x="0" y="1168842"/>
            <a:ext cx="12192000" cy="45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组合 34"/>
          <p:cNvGrpSpPr/>
          <p:nvPr/>
        </p:nvGrpSpPr>
        <p:grpSpPr>
          <a:xfrm rot="5400000">
            <a:off x="632745" y="850601"/>
            <a:ext cx="3035316" cy="1332411"/>
            <a:chOff x="0" y="698863"/>
            <a:chExt cx="3035316" cy="1332411"/>
          </a:xfrm>
          <a:solidFill>
            <a:srgbClr val="3859B8"/>
          </a:solidFill>
        </p:grpSpPr>
        <p:sp>
          <p:nvSpPr>
            <p:cNvPr id="37" name="椭圆 36"/>
            <p:cNvSpPr/>
            <p:nvPr/>
          </p:nvSpPr>
          <p:spPr>
            <a:xfrm>
              <a:off x="1702905" y="698863"/>
              <a:ext cx="1332411" cy="13324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0" y="698863"/>
              <a:ext cx="2429691" cy="13324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3600" dirty="0">
                <a:latin typeface="Times New Roman" panose="02020603050405020304" pitchFamily="18" charset="0"/>
                <a:ea typeface="微软雅黑" panose="020B0503020204020204" charset="-122"/>
                <a:cs typeface="Times New Roman" panose="02020603050405020304" pitchFamily="18" charset="0"/>
              </a:endParaRPr>
            </a:p>
          </p:txBody>
        </p:sp>
      </p:grpSp>
      <p:sp>
        <p:nvSpPr>
          <p:cNvPr id="2" name="文本框 1"/>
          <p:cNvSpPr txBox="1"/>
          <p:nvPr/>
        </p:nvSpPr>
        <p:spPr>
          <a:xfrm>
            <a:off x="1776692" y="1901970"/>
            <a:ext cx="1228902" cy="830997"/>
          </a:xfrm>
          <a:prstGeom prst="rect">
            <a:avLst/>
          </a:prstGeom>
          <a:noFill/>
        </p:spPr>
        <p:txBody>
          <a:bodyPr wrap="square" rtlCol="0">
            <a:spAutoFit/>
          </a:bodyPr>
          <a:lstStyle/>
          <a:p>
            <a:r>
              <a:rPr lang="en-US" altLang="zh-CN" sz="4800" dirty="0">
                <a:solidFill>
                  <a:schemeClr val="bg1"/>
                </a:solidFill>
                <a:latin typeface="Arial" panose="020B0604020202020204" pitchFamily="34" charset="0"/>
                <a:cs typeface="Arial" panose="020B0604020202020204" pitchFamily="34" charset="0"/>
              </a:rPr>
              <a:t>03</a:t>
            </a:r>
            <a:endParaRPr lang="zh-CN" altLang="en-US" sz="4800" dirty="0">
              <a:solidFill>
                <a:schemeClr val="bg1"/>
              </a:solidFill>
              <a:latin typeface="Arial" panose="020B0604020202020204" pitchFamily="34" charset="0"/>
              <a:cs typeface="Arial" panose="020B0604020202020204" pitchFamily="34" charset="0"/>
            </a:endParaRPr>
          </a:p>
        </p:txBody>
      </p:sp>
      <p:sp>
        <p:nvSpPr>
          <p:cNvPr id="25" name="文本框 24"/>
          <p:cNvSpPr txBox="1"/>
          <p:nvPr/>
        </p:nvSpPr>
        <p:spPr>
          <a:xfrm>
            <a:off x="1157324" y="3315998"/>
            <a:ext cx="1848270" cy="1015663"/>
          </a:xfrm>
          <a:prstGeom prst="rect">
            <a:avLst/>
          </a:prstGeom>
          <a:noFill/>
        </p:spPr>
        <p:txBody>
          <a:bodyPr wrap="square" rtlCol="0">
            <a:spAutoFit/>
          </a:bodyPr>
          <a:lstStyle/>
          <a:p>
            <a:pPr algn="dist"/>
            <a:r>
              <a:rPr lang="zh-CN" altLang="en-US" sz="3600" dirty="0">
                <a:solidFill>
                  <a:srgbClr val="3859B8"/>
                </a:solidFill>
                <a:latin typeface="微软雅黑" panose="020B0503020204020204" charset="-122"/>
                <a:ea typeface="微软雅黑" panose="020B0503020204020204" charset="-122"/>
              </a:rPr>
              <a:t>有效性</a:t>
            </a:r>
            <a:endParaRPr lang="en-US" altLang="zh-CN" sz="3600" dirty="0">
              <a:solidFill>
                <a:srgbClr val="3859B8"/>
              </a:solidFill>
              <a:latin typeface="微软雅黑" panose="020B0503020204020204" charset="-122"/>
              <a:ea typeface="微软雅黑" panose="020B0503020204020204" charset="-122"/>
            </a:endParaRPr>
          </a:p>
          <a:p>
            <a:r>
              <a:rPr lang="en-US" altLang="zh-CN" sz="2400" dirty="0">
                <a:solidFill>
                  <a:schemeClr val="accent1">
                    <a:lumMod val="60000"/>
                    <a:lumOff val="40000"/>
                  </a:schemeClr>
                </a:solidFill>
                <a:latin typeface="Times New Roman" panose="02020603050405020304" pitchFamily="18" charset="0"/>
                <a:ea typeface="微软雅黑" panose="020B0503020204020204" charset="-122"/>
                <a:cs typeface="Times New Roman" panose="02020603050405020304" pitchFamily="18" charset="0"/>
              </a:rPr>
              <a:t>Validity</a:t>
            </a:r>
            <a:endParaRPr lang="zh-CN" altLang="en-US" sz="2400" dirty="0">
              <a:solidFill>
                <a:schemeClr val="accent1">
                  <a:lumMod val="60000"/>
                  <a:lumOff val="40000"/>
                </a:schemeClr>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2" name="文本框 11"/>
          <p:cNvSpPr txBox="1"/>
          <p:nvPr/>
        </p:nvSpPr>
        <p:spPr>
          <a:xfrm>
            <a:off x="3684600" y="1510174"/>
            <a:ext cx="7677813" cy="3354765"/>
          </a:xfrm>
          <a:prstGeom prst="rect">
            <a:avLst/>
          </a:prstGeom>
          <a:noFill/>
        </p:spPr>
        <p:txBody>
          <a:bodyPr wrap="square" rtlCol="0">
            <a:spAutoFit/>
          </a:bodyPr>
          <a:lstStyle/>
          <a:p>
            <a:pPr marL="342900" indent="-342900" algn="just">
              <a:buFont typeface="Wingdings" panose="05000000000000000000" pitchFamily="2" charset="2"/>
              <a:buChar char="Ø"/>
            </a:pPr>
            <a:r>
              <a:rPr lang="zh-CN" altLang="en-US" b="1" spc="30" dirty="0">
                <a:solidFill>
                  <a:schemeClr val="accent1"/>
                </a:solidFill>
                <a:latin typeface="微软雅黑" panose="020B0503020204020204" charset="-122"/>
                <a:ea typeface="微软雅黑" panose="020B0503020204020204" charset="-122"/>
              </a:rPr>
              <a:t>与对照药品疗效方面优势和不足：</a:t>
            </a:r>
            <a:endParaRPr lang="en-US" altLang="zh-CN" b="1" spc="30" dirty="0">
              <a:solidFill>
                <a:schemeClr val="accent1"/>
              </a:solidFill>
              <a:latin typeface="微软雅黑" panose="020B0503020204020204" charset="-122"/>
              <a:ea typeface="微软雅黑" panose="020B0503020204020204" charset="-122"/>
            </a:endParaRPr>
          </a:p>
          <a:p>
            <a:pPr marL="342900" indent="-342900" algn="just">
              <a:buFont typeface="Arial" panose="020B0604020202020204" pitchFamily="34" charset="0"/>
              <a:buChar char="•"/>
            </a:pP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ESTEEM 1</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研究共纳入</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844</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例患者，</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16</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周达到</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PASI75</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患者比例，阿普米司特组（</a:t>
            </a:r>
            <a:r>
              <a:rPr lang="en-US" altLang="zh-CN" sz="1600" b="1" dirty="0">
                <a:solidFill>
                  <a:srgbClr val="FF0000"/>
                </a:solidFill>
                <a:latin typeface="微软雅黑" panose="020B0503020204020204" charset="-122"/>
                <a:ea typeface="微软雅黑" panose="020B0503020204020204" charset="-122"/>
                <a:cs typeface="Times New Roman" panose="02020603050405020304" pitchFamily="18" charset="0"/>
              </a:rPr>
              <a:t>33.1%</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VS</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安慰剂组（</a:t>
            </a:r>
            <a:r>
              <a:rPr lang="en-US" altLang="zh-CN" sz="1600" b="1" dirty="0">
                <a:solidFill>
                  <a:srgbClr val="FF0000"/>
                </a:solidFill>
                <a:latin typeface="微软雅黑" panose="020B0503020204020204" charset="-122"/>
                <a:ea typeface="微软雅黑" panose="020B0503020204020204" charset="-122"/>
                <a:cs typeface="Times New Roman" panose="02020603050405020304" pitchFamily="18" charset="0"/>
              </a:rPr>
              <a:t>5.3%</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52</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周后</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PASI75</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比例分别为阿普米司特组（</a:t>
            </a:r>
            <a:r>
              <a:rPr lang="en-US" altLang="zh-CN" sz="1600" b="1" dirty="0">
                <a:solidFill>
                  <a:srgbClr val="FF0000"/>
                </a:solidFill>
                <a:latin typeface="微软雅黑" panose="020B0503020204020204" charset="-122"/>
                <a:ea typeface="微软雅黑" panose="020B0503020204020204" charset="-122"/>
                <a:cs typeface="Times New Roman" panose="02020603050405020304" pitchFamily="18" charset="0"/>
              </a:rPr>
              <a:t>61.0%</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VS </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安慰剂组（</a:t>
            </a:r>
            <a:r>
              <a:rPr lang="en-US" altLang="zh-CN" sz="1600" b="1" dirty="0">
                <a:solidFill>
                  <a:srgbClr val="FF0000"/>
                </a:solidFill>
                <a:latin typeface="微软雅黑" panose="020B0503020204020204" charset="-122"/>
                <a:ea typeface="微软雅黑" panose="020B0503020204020204" charset="-122"/>
                <a:cs typeface="Times New Roman" panose="02020603050405020304" pitchFamily="18" charset="0"/>
              </a:rPr>
              <a:t>11.7%</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a:t>
            </a:r>
            <a:r>
              <a:rPr lang="en-US" altLang="zh-CN" sz="1600" b="1" baseline="30000"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[1]</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a:t>
            </a:r>
          </a:p>
          <a:p>
            <a:pPr marL="342900" indent="-342900" algn="just">
              <a:buFont typeface="Arial" panose="020B0604020202020204" pitchFamily="34" charset="0"/>
              <a:buChar char="•"/>
            </a:pP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ESTEEM 2</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研究共纳入</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413</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例患者，</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16</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周达到</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PASI75</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PASI50</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PGA 0/1 </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患者比例，分别为阿普米司特组（</a:t>
            </a:r>
            <a:r>
              <a:rPr lang="en-US" altLang="zh-CN" sz="1600" b="1" dirty="0">
                <a:solidFill>
                  <a:srgbClr val="FF0000"/>
                </a:solidFill>
                <a:latin typeface="微软雅黑" panose="020B0503020204020204" charset="-122"/>
                <a:ea typeface="微软雅黑" panose="020B0503020204020204" charset="-122"/>
                <a:cs typeface="Times New Roman" panose="02020603050405020304" pitchFamily="18" charset="0"/>
              </a:rPr>
              <a:t>28.8%</a:t>
            </a:r>
            <a:r>
              <a:rPr lang="zh-CN" altLang="en-US" sz="1600" b="1" dirty="0">
                <a:solidFill>
                  <a:srgbClr val="FF0000"/>
                </a:solidFill>
                <a:latin typeface="微软雅黑" panose="020B0503020204020204" charset="-122"/>
                <a:ea typeface="微软雅黑" panose="020B0503020204020204" charset="-122"/>
                <a:cs typeface="Times New Roman" panose="02020603050405020304" pitchFamily="18" charset="0"/>
              </a:rPr>
              <a:t>，</a:t>
            </a:r>
            <a:r>
              <a:rPr lang="en-US" altLang="zh-CN" sz="1600" b="1" dirty="0">
                <a:solidFill>
                  <a:srgbClr val="FF0000"/>
                </a:solidFill>
                <a:latin typeface="微软雅黑" panose="020B0503020204020204" charset="-122"/>
                <a:ea typeface="微软雅黑" panose="020B0503020204020204" charset="-122"/>
                <a:cs typeface="Times New Roman" panose="02020603050405020304" pitchFamily="18" charset="0"/>
              </a:rPr>
              <a:t>55.5%</a:t>
            </a:r>
            <a:r>
              <a:rPr lang="zh-CN" altLang="en-US" sz="1600" b="1" dirty="0">
                <a:solidFill>
                  <a:srgbClr val="FF0000"/>
                </a:solidFill>
                <a:latin typeface="微软雅黑" panose="020B0503020204020204" charset="-122"/>
                <a:ea typeface="微软雅黑" panose="020B0503020204020204" charset="-122"/>
                <a:cs typeface="Times New Roman" panose="02020603050405020304" pitchFamily="18" charset="0"/>
              </a:rPr>
              <a:t>，</a:t>
            </a:r>
            <a:r>
              <a:rPr lang="en-US" altLang="zh-CN" sz="1600" b="1" dirty="0">
                <a:solidFill>
                  <a:srgbClr val="FF0000"/>
                </a:solidFill>
                <a:latin typeface="微软雅黑" panose="020B0503020204020204" charset="-122"/>
                <a:ea typeface="微软雅黑" panose="020B0503020204020204" charset="-122"/>
                <a:cs typeface="Times New Roman" panose="02020603050405020304" pitchFamily="18" charset="0"/>
              </a:rPr>
              <a:t>20.4%</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VS </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安慰剂组（</a:t>
            </a:r>
            <a:r>
              <a:rPr lang="en-US" altLang="zh-CN" sz="1600" b="1" dirty="0">
                <a:solidFill>
                  <a:srgbClr val="FF0000"/>
                </a:solidFill>
                <a:latin typeface="微软雅黑" panose="020B0503020204020204" charset="-122"/>
                <a:ea typeface="微软雅黑" panose="020B0503020204020204" charset="-122"/>
                <a:cs typeface="Times New Roman" panose="02020603050405020304" pitchFamily="18" charset="0"/>
              </a:rPr>
              <a:t>5.8%</a:t>
            </a:r>
            <a:r>
              <a:rPr lang="zh-CN" altLang="en-US" sz="1600" b="1" dirty="0">
                <a:solidFill>
                  <a:srgbClr val="FF0000"/>
                </a:solidFill>
                <a:latin typeface="微软雅黑" panose="020B0503020204020204" charset="-122"/>
                <a:ea typeface="微软雅黑" panose="020B0503020204020204" charset="-122"/>
                <a:cs typeface="Times New Roman" panose="02020603050405020304" pitchFamily="18" charset="0"/>
              </a:rPr>
              <a:t>，</a:t>
            </a:r>
            <a:r>
              <a:rPr lang="en-US" altLang="zh-CN" sz="1600" b="1" dirty="0">
                <a:solidFill>
                  <a:srgbClr val="FF0000"/>
                </a:solidFill>
                <a:latin typeface="微软雅黑" panose="020B0503020204020204" charset="-122"/>
                <a:ea typeface="微软雅黑" panose="020B0503020204020204" charset="-122"/>
                <a:cs typeface="Times New Roman" panose="02020603050405020304" pitchFamily="18" charset="0"/>
              </a:rPr>
              <a:t>19.7%</a:t>
            </a:r>
            <a:r>
              <a:rPr lang="zh-CN" altLang="en-US" sz="1600" b="1" dirty="0">
                <a:solidFill>
                  <a:srgbClr val="FF0000"/>
                </a:solidFill>
                <a:latin typeface="微软雅黑" panose="020B0503020204020204" charset="-122"/>
                <a:ea typeface="微软雅黑" panose="020B0503020204020204" charset="-122"/>
                <a:cs typeface="Times New Roman" panose="02020603050405020304" pitchFamily="18" charset="0"/>
              </a:rPr>
              <a:t>，</a:t>
            </a:r>
            <a:r>
              <a:rPr lang="en-US" altLang="zh-CN" sz="1600" b="1" dirty="0">
                <a:solidFill>
                  <a:srgbClr val="FF0000"/>
                </a:solidFill>
                <a:latin typeface="微软雅黑" panose="020B0503020204020204" charset="-122"/>
                <a:ea typeface="微软雅黑" panose="020B0503020204020204" charset="-122"/>
                <a:cs typeface="Times New Roman" panose="02020603050405020304" pitchFamily="18" charset="0"/>
              </a:rPr>
              <a:t>4.4%</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a:t>
            </a:r>
            <a:r>
              <a:rPr lang="zh-CN" altLang="en-US" sz="1600" b="1" baseline="30000"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 </a:t>
            </a:r>
            <a:r>
              <a:rPr lang="en-US" altLang="zh-CN" sz="1600" b="1" baseline="30000"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[2] </a:t>
            </a:r>
            <a:r>
              <a:rPr lang="zh-CN" altLang="en-US" sz="1600" b="1" baseline="30000"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a:t>
            </a:r>
            <a:endPar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endParaRPr>
          </a:p>
          <a:p>
            <a:pPr algn="just"/>
            <a:endPar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endParaRPr>
          </a:p>
          <a:p>
            <a:pPr marL="342900" indent="-342900" algn="just">
              <a:buFont typeface="Wingdings" panose="05000000000000000000" pitchFamily="2" charset="2"/>
              <a:buChar char="Ø"/>
            </a:pPr>
            <a:endParaRPr lang="en-US" altLang="zh-CN" sz="1600" spc="30" dirty="0">
              <a:solidFill>
                <a:srgbClr val="000000">
                  <a:alpha val="100000"/>
                </a:srgbClr>
              </a:solidFill>
              <a:latin typeface="微软雅黑" panose="020B0503020204020204" charset="-122"/>
              <a:ea typeface="微软雅黑" panose="020B0503020204020204" charset="-122"/>
            </a:endParaRPr>
          </a:p>
          <a:p>
            <a:pPr marL="342900" indent="-342900" algn="just">
              <a:buFont typeface="Wingdings" panose="05000000000000000000" pitchFamily="2" charset="2"/>
              <a:buChar char="Ø"/>
            </a:pPr>
            <a:r>
              <a:rPr lang="zh-CN" altLang="en-US" b="1" spc="30" dirty="0">
                <a:solidFill>
                  <a:schemeClr val="accent1"/>
                </a:solidFill>
                <a:latin typeface="微软雅黑" panose="020B0503020204020204" charset="-122"/>
                <a:ea typeface="微软雅黑" panose="020B0503020204020204" charset="-122"/>
              </a:rPr>
              <a:t>临床共识：</a:t>
            </a:r>
            <a:endParaRPr lang="en-US" altLang="zh-CN" b="1" spc="30" dirty="0">
              <a:solidFill>
                <a:schemeClr val="accent1"/>
              </a:solidFill>
              <a:latin typeface="微软雅黑" panose="020B0503020204020204" charset="-122"/>
              <a:ea typeface="微软雅黑" panose="020B0503020204020204" charset="-122"/>
            </a:endParaRPr>
          </a:p>
          <a:p>
            <a:pPr algn="just"/>
            <a:endParaRPr lang="en-US" altLang="zh-CN" sz="1600" b="1" spc="30" dirty="0">
              <a:solidFill>
                <a:schemeClr val="accent1"/>
              </a:solidFill>
              <a:latin typeface="微软雅黑" panose="020B0503020204020204" charset="-122"/>
              <a:ea typeface="微软雅黑" panose="020B0503020204020204" charset="-122"/>
            </a:endParaRPr>
          </a:p>
          <a:p>
            <a:pPr marL="342900" indent="-342900" algn="just">
              <a:buFont typeface="Arial" panose="020B0604020202020204" pitchFamily="34" charset="0"/>
              <a:buChar char="•"/>
            </a:pPr>
            <a:endPar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endParaRPr>
          </a:p>
          <a:p>
            <a:pPr algn="just"/>
            <a:endParaRPr lang="zh-CN" altLang="en-US" sz="1600" spc="30" dirty="0">
              <a:solidFill>
                <a:srgbClr val="000000">
                  <a:alpha val="100000"/>
                </a:srgbClr>
              </a:solidFill>
              <a:latin typeface="微软雅黑" panose="020B0503020204020204" charset="-122"/>
              <a:ea typeface="微软雅黑" panose="020B0503020204020204" charset="-122"/>
            </a:endParaRPr>
          </a:p>
        </p:txBody>
      </p:sp>
      <p:pic>
        <p:nvPicPr>
          <p:cNvPr id="10" name="图片 9"/>
          <p:cNvPicPr>
            <a:picLocks noChangeAspect="1"/>
          </p:cNvPicPr>
          <p:nvPr/>
        </p:nvPicPr>
        <p:blipFill>
          <a:blip r:embed="rId2"/>
          <a:stretch>
            <a:fillRect/>
          </a:stretch>
        </p:blipFill>
        <p:spPr>
          <a:xfrm>
            <a:off x="5251567" y="3429765"/>
            <a:ext cx="6525639" cy="2319028"/>
          </a:xfrm>
          <a:prstGeom prst="rect">
            <a:avLst/>
          </a:prstGeom>
        </p:spPr>
      </p:pic>
      <p:sp>
        <p:nvSpPr>
          <p:cNvPr id="11" name="文本框 10"/>
          <p:cNvSpPr txBox="1"/>
          <p:nvPr/>
        </p:nvSpPr>
        <p:spPr>
          <a:xfrm>
            <a:off x="551861" y="6205330"/>
            <a:ext cx="4047903" cy="600164"/>
          </a:xfrm>
          <a:prstGeom prst="rect">
            <a:avLst/>
          </a:prstGeom>
          <a:noFill/>
        </p:spPr>
        <p:txBody>
          <a:bodyPr wrap="none" rtlCol="0">
            <a:spAutoFit/>
          </a:bodyPr>
          <a:lstStyle/>
          <a:p>
            <a:r>
              <a:rPr lang="en-US" altLang="zh-CN" sz="1100" dirty="0">
                <a:latin typeface="微软雅黑" panose="020B0503020204020204" charset="-122"/>
                <a:ea typeface="微软雅黑" panose="020B0503020204020204" charset="-122"/>
              </a:rPr>
              <a:t>[1] J Am </a:t>
            </a:r>
            <a:r>
              <a:rPr lang="en-US" altLang="zh-CN" sz="1100" dirty="0" err="1">
                <a:latin typeface="微软雅黑" panose="020B0503020204020204" charset="-122"/>
                <a:ea typeface="微软雅黑" panose="020B0503020204020204" charset="-122"/>
              </a:rPr>
              <a:t>Acad</a:t>
            </a:r>
            <a:r>
              <a:rPr lang="en-US" altLang="zh-CN" sz="1100" dirty="0">
                <a:latin typeface="微软雅黑" panose="020B0503020204020204" charset="-122"/>
                <a:ea typeface="微软雅黑" panose="020B0503020204020204" charset="-122"/>
              </a:rPr>
              <a:t> Dermatol. 2015 Jul;73(1):37-49. </a:t>
            </a:r>
          </a:p>
          <a:p>
            <a:r>
              <a:rPr lang="en-US" altLang="zh-CN" sz="1100" dirty="0">
                <a:latin typeface="微软雅黑" panose="020B0503020204020204" charset="-122"/>
                <a:ea typeface="微软雅黑" panose="020B0503020204020204" charset="-122"/>
              </a:rPr>
              <a:t>[2] Br J Dermatol. 2015 Dec;173(6):1387-99. </a:t>
            </a:r>
          </a:p>
          <a:p>
            <a:r>
              <a:rPr lang="en-US" altLang="zh-CN" sz="1100" dirty="0">
                <a:latin typeface="微软雅黑" panose="020B0503020204020204" charset="-122"/>
                <a:ea typeface="微软雅黑" panose="020B0503020204020204" charset="-122"/>
              </a:rPr>
              <a:t>[3] J </a:t>
            </a:r>
            <a:r>
              <a:rPr lang="en-US" altLang="zh-CN" sz="1100" dirty="0" err="1">
                <a:latin typeface="微软雅黑" panose="020B0503020204020204" charset="-122"/>
                <a:ea typeface="微软雅黑" panose="020B0503020204020204" charset="-122"/>
              </a:rPr>
              <a:t>Eur</a:t>
            </a:r>
            <a:r>
              <a:rPr lang="en-US" altLang="zh-CN" sz="1100" dirty="0">
                <a:latin typeface="微软雅黑" panose="020B0503020204020204" charset="-122"/>
                <a:ea typeface="微软雅黑" panose="020B0503020204020204" charset="-122"/>
              </a:rPr>
              <a:t> </a:t>
            </a:r>
            <a:r>
              <a:rPr lang="en-US" altLang="zh-CN" sz="1100" dirty="0" err="1">
                <a:latin typeface="微软雅黑" panose="020B0503020204020204" charset="-122"/>
                <a:ea typeface="微软雅黑" panose="020B0503020204020204" charset="-122"/>
              </a:rPr>
              <a:t>Acad</a:t>
            </a:r>
            <a:r>
              <a:rPr lang="en-US" altLang="zh-CN" sz="1100" dirty="0">
                <a:latin typeface="微软雅黑" panose="020B0503020204020204" charset="-122"/>
                <a:ea typeface="微软雅黑" panose="020B0503020204020204" charset="-122"/>
              </a:rPr>
              <a:t> Dermatol </a:t>
            </a:r>
            <a:r>
              <a:rPr lang="en-US" altLang="zh-CN" sz="1100" dirty="0" err="1">
                <a:latin typeface="微软雅黑" panose="020B0503020204020204" charset="-122"/>
                <a:ea typeface="微软雅黑" panose="020B0503020204020204" charset="-122"/>
              </a:rPr>
              <a:t>Venereol</a:t>
            </a:r>
            <a:r>
              <a:rPr lang="en-US" altLang="zh-CN" sz="1100" dirty="0">
                <a:latin typeface="微软雅黑" panose="020B0503020204020204" charset="-122"/>
                <a:ea typeface="微软雅黑" panose="020B0503020204020204" charset="-122"/>
              </a:rPr>
              <a:t>. 2020;34(11):2461-2498</a:t>
            </a:r>
            <a:endParaRPr lang="zh-CN" altLang="en-US" sz="1100" dirty="0">
              <a:latin typeface="微软雅黑" panose="020B0503020204020204" charset="-122"/>
              <a:ea typeface="微软雅黑" panose="020B0503020204020204" charset="-122"/>
            </a:endParaRPr>
          </a:p>
        </p:txBody>
      </p:sp>
      <p:sp>
        <p:nvSpPr>
          <p:cNvPr id="13" name="文本框 12"/>
          <p:cNvSpPr txBox="1"/>
          <p:nvPr/>
        </p:nvSpPr>
        <p:spPr>
          <a:xfrm>
            <a:off x="5135471" y="6205330"/>
            <a:ext cx="4076757" cy="600164"/>
          </a:xfrm>
          <a:prstGeom prst="rect">
            <a:avLst/>
          </a:prstGeom>
          <a:noFill/>
        </p:spPr>
        <p:txBody>
          <a:bodyPr wrap="none" rtlCol="0">
            <a:spAutoFit/>
          </a:bodyPr>
          <a:lstStyle/>
          <a:p>
            <a:r>
              <a:rPr lang="en-US" altLang="zh-CN" sz="1100" dirty="0">
                <a:latin typeface="微软雅黑" panose="020B0503020204020204" charset="-122"/>
                <a:ea typeface="微软雅黑" panose="020B0503020204020204" charset="-122"/>
              </a:rPr>
              <a:t>[4]J </a:t>
            </a:r>
            <a:r>
              <a:rPr lang="en-US" altLang="zh-CN" sz="1100" dirty="0" err="1">
                <a:latin typeface="微软雅黑" panose="020B0503020204020204" charset="-122"/>
                <a:ea typeface="微软雅黑" panose="020B0503020204020204" charset="-122"/>
              </a:rPr>
              <a:t>Eur</a:t>
            </a:r>
            <a:r>
              <a:rPr lang="en-US" altLang="zh-CN" sz="1100" dirty="0">
                <a:latin typeface="微软雅黑" panose="020B0503020204020204" charset="-122"/>
                <a:ea typeface="微软雅黑" panose="020B0503020204020204" charset="-122"/>
              </a:rPr>
              <a:t> </a:t>
            </a:r>
            <a:r>
              <a:rPr lang="en-US" altLang="zh-CN" sz="1100" dirty="0" err="1">
                <a:latin typeface="微软雅黑" panose="020B0503020204020204" charset="-122"/>
                <a:ea typeface="微软雅黑" panose="020B0503020204020204" charset="-122"/>
              </a:rPr>
              <a:t>Acad</a:t>
            </a:r>
            <a:r>
              <a:rPr lang="en-US" altLang="zh-CN" sz="1100" dirty="0">
                <a:latin typeface="微软雅黑" panose="020B0503020204020204" charset="-122"/>
                <a:ea typeface="微软雅黑" panose="020B0503020204020204" charset="-122"/>
              </a:rPr>
              <a:t> Dermatol </a:t>
            </a:r>
            <a:r>
              <a:rPr lang="en-US" altLang="zh-CN" sz="1100" dirty="0" err="1">
                <a:latin typeface="微软雅黑" panose="020B0503020204020204" charset="-122"/>
                <a:ea typeface="微软雅黑" panose="020B0503020204020204" charset="-122"/>
              </a:rPr>
              <a:t>Venereol</a:t>
            </a:r>
            <a:r>
              <a:rPr lang="en-US" altLang="zh-CN" sz="1100" dirty="0">
                <a:latin typeface="微软雅黑" panose="020B0503020204020204" charset="-122"/>
                <a:ea typeface="微软雅黑" panose="020B0503020204020204" charset="-122"/>
              </a:rPr>
              <a:t>. 2021 Feb;35(2):281-317.</a:t>
            </a:r>
          </a:p>
          <a:p>
            <a:r>
              <a:rPr lang="en-US" altLang="zh-CN" sz="1100" dirty="0">
                <a:latin typeface="微软雅黑" panose="020B0503020204020204" charset="-122"/>
                <a:ea typeface="微软雅黑" panose="020B0503020204020204" charset="-122"/>
              </a:rPr>
              <a:t>[5]J Am </a:t>
            </a:r>
            <a:r>
              <a:rPr lang="en-US" altLang="zh-CN" sz="1100" dirty="0" err="1">
                <a:latin typeface="微软雅黑" panose="020B0503020204020204" charset="-122"/>
                <a:ea typeface="微软雅黑" panose="020B0503020204020204" charset="-122"/>
              </a:rPr>
              <a:t>Acad</a:t>
            </a:r>
            <a:r>
              <a:rPr lang="en-US" altLang="zh-CN" sz="1100" dirty="0">
                <a:latin typeface="微软雅黑" panose="020B0503020204020204" charset="-122"/>
                <a:ea typeface="微软雅黑" panose="020B0503020204020204" charset="-122"/>
              </a:rPr>
              <a:t> Dermatol. 2019 Apr;80(4):1029-1072</a:t>
            </a:r>
          </a:p>
          <a:p>
            <a:r>
              <a:rPr lang="en-US" altLang="zh-CN" sz="1100" dirty="0">
                <a:latin typeface="微软雅黑" panose="020B0503020204020204" charset="-122"/>
                <a:ea typeface="微软雅黑" panose="020B0503020204020204" charset="-122"/>
              </a:rPr>
              <a:t>[6]J Am </a:t>
            </a:r>
            <a:r>
              <a:rPr lang="en-US" altLang="zh-CN" sz="1100" dirty="0" err="1">
                <a:latin typeface="微软雅黑" panose="020B0503020204020204" charset="-122"/>
                <a:ea typeface="微软雅黑" panose="020B0503020204020204" charset="-122"/>
              </a:rPr>
              <a:t>Acad</a:t>
            </a:r>
            <a:r>
              <a:rPr lang="en-US" altLang="zh-CN" sz="1100" dirty="0">
                <a:latin typeface="微软雅黑" panose="020B0503020204020204" charset="-122"/>
                <a:ea typeface="微软雅黑" panose="020B0503020204020204" charset="-122"/>
              </a:rPr>
              <a:t> Dermatol. 2020 Jun;82(6):1445-1486</a:t>
            </a:r>
            <a:endParaRPr lang="zh-CN" altLang="en-US" sz="1100" dirty="0">
              <a:latin typeface="微软雅黑" panose="020B0503020204020204" charset="-122"/>
              <a:ea typeface="微软雅黑" panose="020B050302020402020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0" y="882595"/>
            <a:ext cx="12192000" cy="5112688"/>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DCECF9"/>
              </a:solidFill>
            </a:endParaRPr>
          </a:p>
        </p:txBody>
      </p:sp>
      <p:sp>
        <p:nvSpPr>
          <p:cNvPr id="26" name="矩形 25"/>
          <p:cNvSpPr/>
          <p:nvPr/>
        </p:nvSpPr>
        <p:spPr>
          <a:xfrm>
            <a:off x="0" y="1168842"/>
            <a:ext cx="12192000" cy="45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组合 34"/>
          <p:cNvGrpSpPr/>
          <p:nvPr/>
        </p:nvGrpSpPr>
        <p:grpSpPr>
          <a:xfrm rot="5400000">
            <a:off x="632745" y="850601"/>
            <a:ext cx="3035316" cy="1332411"/>
            <a:chOff x="0" y="698863"/>
            <a:chExt cx="3035316" cy="1332411"/>
          </a:xfrm>
          <a:solidFill>
            <a:srgbClr val="3859B8"/>
          </a:solidFill>
        </p:grpSpPr>
        <p:sp>
          <p:nvSpPr>
            <p:cNvPr id="37" name="椭圆 36"/>
            <p:cNvSpPr/>
            <p:nvPr/>
          </p:nvSpPr>
          <p:spPr>
            <a:xfrm>
              <a:off x="1702905" y="698863"/>
              <a:ext cx="1332411" cy="13324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0" y="698863"/>
              <a:ext cx="2429691" cy="13324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3600" dirty="0">
                <a:latin typeface="Times New Roman" panose="02020603050405020304" pitchFamily="18" charset="0"/>
                <a:ea typeface="微软雅黑" panose="020B0503020204020204" charset="-122"/>
                <a:cs typeface="Times New Roman" panose="02020603050405020304" pitchFamily="18" charset="0"/>
              </a:endParaRPr>
            </a:p>
          </p:txBody>
        </p:sp>
      </p:grpSp>
      <p:sp>
        <p:nvSpPr>
          <p:cNvPr id="2" name="文本框 1"/>
          <p:cNvSpPr txBox="1"/>
          <p:nvPr/>
        </p:nvSpPr>
        <p:spPr>
          <a:xfrm>
            <a:off x="1776692" y="1901970"/>
            <a:ext cx="1228902" cy="830997"/>
          </a:xfrm>
          <a:prstGeom prst="rect">
            <a:avLst/>
          </a:prstGeom>
          <a:noFill/>
        </p:spPr>
        <p:txBody>
          <a:bodyPr wrap="square" rtlCol="0">
            <a:spAutoFit/>
          </a:bodyPr>
          <a:lstStyle/>
          <a:p>
            <a:r>
              <a:rPr lang="en-US" altLang="zh-CN" sz="4800" dirty="0">
                <a:solidFill>
                  <a:schemeClr val="bg1"/>
                </a:solidFill>
                <a:latin typeface="Arial" panose="020B0604020202020204" pitchFamily="34" charset="0"/>
                <a:cs typeface="Arial" panose="020B0604020202020204" pitchFamily="34" charset="0"/>
              </a:rPr>
              <a:t>04</a:t>
            </a:r>
            <a:endParaRPr lang="zh-CN" altLang="en-US" sz="4800" dirty="0">
              <a:solidFill>
                <a:schemeClr val="bg1"/>
              </a:solidFill>
              <a:latin typeface="Arial" panose="020B0604020202020204" pitchFamily="34" charset="0"/>
              <a:cs typeface="Arial" panose="020B0604020202020204" pitchFamily="34" charset="0"/>
            </a:endParaRPr>
          </a:p>
        </p:txBody>
      </p:sp>
      <p:sp>
        <p:nvSpPr>
          <p:cNvPr id="25" name="文本框 24"/>
          <p:cNvSpPr txBox="1"/>
          <p:nvPr/>
        </p:nvSpPr>
        <p:spPr>
          <a:xfrm>
            <a:off x="1157323" y="3315998"/>
            <a:ext cx="2047053" cy="1015663"/>
          </a:xfrm>
          <a:prstGeom prst="rect">
            <a:avLst/>
          </a:prstGeom>
          <a:noFill/>
        </p:spPr>
        <p:txBody>
          <a:bodyPr wrap="square" rtlCol="0">
            <a:spAutoFit/>
          </a:bodyPr>
          <a:lstStyle/>
          <a:p>
            <a:pPr algn="dist"/>
            <a:r>
              <a:rPr lang="zh-CN" altLang="en-US" sz="3600" dirty="0">
                <a:solidFill>
                  <a:srgbClr val="3859B8"/>
                </a:solidFill>
                <a:latin typeface="微软雅黑" panose="020B0503020204020204" charset="-122"/>
                <a:ea typeface="微软雅黑" panose="020B0503020204020204" charset="-122"/>
              </a:rPr>
              <a:t>创新性</a:t>
            </a:r>
            <a:endParaRPr lang="en-US" altLang="zh-CN" sz="3600" dirty="0">
              <a:solidFill>
                <a:srgbClr val="3859B8"/>
              </a:solidFill>
              <a:latin typeface="微软雅黑" panose="020B0503020204020204" charset="-122"/>
              <a:ea typeface="微软雅黑" panose="020B0503020204020204" charset="-122"/>
            </a:endParaRPr>
          </a:p>
          <a:p>
            <a:r>
              <a:rPr lang="en-US" altLang="zh-CN" sz="2400" dirty="0">
                <a:solidFill>
                  <a:schemeClr val="accent1">
                    <a:lumMod val="60000"/>
                    <a:lumOff val="40000"/>
                  </a:schemeClr>
                </a:solidFill>
                <a:latin typeface="Times New Roman" panose="02020603050405020304" pitchFamily="18" charset="0"/>
                <a:ea typeface="微软雅黑" panose="020B0503020204020204" charset="-122"/>
                <a:cs typeface="Times New Roman" panose="02020603050405020304" pitchFamily="18" charset="0"/>
              </a:rPr>
              <a:t>Innovativeness</a:t>
            </a:r>
            <a:endParaRPr lang="zh-CN" altLang="en-US" sz="2400" dirty="0">
              <a:solidFill>
                <a:schemeClr val="accent1">
                  <a:lumMod val="60000"/>
                  <a:lumOff val="40000"/>
                </a:schemeClr>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2" name="文本框 11"/>
          <p:cNvSpPr txBox="1"/>
          <p:nvPr/>
        </p:nvSpPr>
        <p:spPr>
          <a:xfrm>
            <a:off x="3619500" y="1267460"/>
            <a:ext cx="8225790" cy="5497830"/>
          </a:xfrm>
          <a:prstGeom prst="rect">
            <a:avLst/>
          </a:prstGeom>
          <a:noFill/>
        </p:spPr>
        <p:txBody>
          <a:bodyPr wrap="square" rtlCol="0">
            <a:spAutoFit/>
          </a:bodyPr>
          <a:lstStyle/>
          <a:p>
            <a:pPr marL="342900" indent="-342900" algn="just">
              <a:lnSpc>
                <a:spcPct val="110000"/>
              </a:lnSpc>
              <a:buFont typeface="Wingdings" panose="05000000000000000000" pitchFamily="2" charset="2"/>
              <a:buChar char="Ø"/>
            </a:pPr>
            <a:r>
              <a:rPr lang="zh-CN" altLang="en-US" sz="1600" b="1" dirty="0">
                <a:solidFill>
                  <a:schemeClr val="accent1"/>
                </a:solidFill>
                <a:latin typeface="微软雅黑" panose="020B0503020204020204" charset="-122"/>
                <a:ea typeface="微软雅黑" panose="020B0503020204020204" charset="-122"/>
                <a:cs typeface="Times New Roman" panose="02020603050405020304" pitchFamily="18" charset="0"/>
              </a:rPr>
              <a:t>创新点：</a:t>
            </a:r>
            <a:endParaRPr lang="en-US" altLang="zh-CN" sz="1600" b="1" dirty="0">
              <a:solidFill>
                <a:schemeClr val="accent1"/>
              </a:solidFill>
              <a:latin typeface="微软雅黑" panose="020B0503020204020204" charset="-122"/>
              <a:ea typeface="微软雅黑" panose="020B0503020204020204" charset="-122"/>
              <a:cs typeface="Times New Roman" panose="02020603050405020304" pitchFamily="18" charset="0"/>
            </a:endParaRPr>
          </a:p>
          <a:p>
            <a:pPr marL="342900" indent="-342900" algn="just">
              <a:lnSpc>
                <a:spcPct val="110000"/>
              </a:lnSpc>
              <a:buFont typeface="Arial" panose="020B0604020202020204" pitchFamily="34" charset="0"/>
              <a:buChar char="•"/>
            </a:pP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阿普米司特片在中国已被纳入</a:t>
            </a:r>
            <a:r>
              <a:rPr lang="zh-CN" altLang="en-US" sz="1600" b="1" dirty="0">
                <a:solidFill>
                  <a:srgbClr val="FF0000"/>
                </a:solidFill>
                <a:latin typeface="微软雅黑" panose="020B0503020204020204" charset="-122"/>
                <a:ea typeface="微软雅黑" panose="020B0503020204020204" charset="-122"/>
                <a:cs typeface="Times New Roman" panose="02020603050405020304" pitchFamily="18" charset="0"/>
              </a:rPr>
              <a:t>第一批临床急需境外</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新药名单，是一款口服、非生物制剂治疗药物。</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2021</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年根据临床急需药阿普米司特片纳入</a:t>
            </a:r>
            <a:r>
              <a:rPr lang="zh-CN" altLang="en-US" sz="1600" b="1" dirty="0">
                <a:solidFill>
                  <a:srgbClr val="FF0000"/>
                </a:solidFill>
                <a:latin typeface="微软雅黑" panose="020B0503020204020204" charset="-122"/>
                <a:ea typeface="微软雅黑" panose="020B0503020204020204" charset="-122"/>
                <a:cs typeface="Times New Roman" panose="02020603050405020304" pitchFamily="18" charset="0"/>
              </a:rPr>
              <a:t>优先审评</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获批上市。阿普米司特是</a:t>
            </a:r>
            <a:r>
              <a:rPr lang="zh-CN" altLang="en-US" sz="1600" b="1" dirty="0">
                <a:solidFill>
                  <a:srgbClr val="FF0000"/>
                </a:solidFill>
                <a:latin typeface="微软雅黑" panose="020B0503020204020204" charset="-122"/>
                <a:ea typeface="微软雅黑" panose="020B0503020204020204" charset="-122"/>
                <a:cs typeface="Times New Roman" panose="02020603050405020304" pitchFamily="18" charset="0"/>
              </a:rPr>
              <a:t>全球首款</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治疗银屑病的口服磷酸二酯酶</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-4 (</a:t>
            </a:r>
            <a:r>
              <a:rPr lang="en-US" altLang="zh-CN" sz="1600" b="1" dirty="0">
                <a:solidFill>
                  <a:srgbClr val="FF0000"/>
                </a:solidFill>
                <a:latin typeface="微软雅黑" panose="020B0503020204020204" charset="-122"/>
                <a:ea typeface="微软雅黑" panose="020B0503020204020204" charset="-122"/>
                <a:cs typeface="Times New Roman" panose="02020603050405020304" pitchFamily="18" charset="0"/>
              </a:rPr>
              <a:t>PDE-4</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 抑制剂。</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PDE-4</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是环磷酸腺苷（</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CAMP</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 特异性水解酶，表达于多种炎症细胞。阿普米司特通过抑制</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PDE-4</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活性，阻止</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CAMP</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水解，提高细胞内</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CAMP</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水平，降低多种促炎因子的表达，同时促进抗炎因子表达，从而调节炎症反应，治疗和控制银屑病症状。</a:t>
            </a:r>
            <a:endPar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endParaRPr>
          </a:p>
          <a:p>
            <a:pPr marL="342900" indent="-342900" algn="just">
              <a:lnSpc>
                <a:spcPct val="110000"/>
              </a:lnSpc>
              <a:buFont typeface="Arial" panose="020B0604020202020204" pitchFamily="34" charset="0"/>
              <a:buChar char="•"/>
            </a:pPr>
            <a:endPar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endParaRPr>
          </a:p>
          <a:p>
            <a:pPr marL="342900" indent="-342900" algn="just">
              <a:lnSpc>
                <a:spcPct val="110000"/>
              </a:lnSpc>
              <a:buFont typeface="Wingdings" panose="05000000000000000000" pitchFamily="2" charset="2"/>
              <a:buChar char="Ø"/>
            </a:pPr>
            <a:r>
              <a:rPr lang="zh-CN" altLang="en-US" sz="1600" b="1" dirty="0">
                <a:solidFill>
                  <a:schemeClr val="accent1"/>
                </a:solidFill>
                <a:latin typeface="微软雅黑" panose="020B0503020204020204" charset="-122"/>
                <a:ea typeface="微软雅黑" panose="020B0503020204020204" charset="-122"/>
                <a:cs typeface="Times New Roman" panose="02020603050405020304" pitchFamily="18" charset="0"/>
              </a:rPr>
              <a:t>优势：</a:t>
            </a:r>
          </a:p>
          <a:p>
            <a:pPr marL="342900" indent="-342900" algn="just">
              <a:lnSpc>
                <a:spcPct val="110000"/>
              </a:lnSpc>
              <a:buFont typeface="Arial" panose="020B0604020202020204" pitchFamily="34" charset="0"/>
              <a:buChar char="•"/>
            </a:pPr>
            <a:r>
              <a:rPr lang="zh-CN" altLang="en-US" sz="1600" b="1" dirty="0">
                <a:solidFill>
                  <a:srgbClr val="FF0000"/>
                </a:solidFill>
                <a:latin typeface="微软雅黑" panose="020B0503020204020204" charset="-122"/>
                <a:ea typeface="微软雅黑" panose="020B0503020204020204" charset="-122"/>
                <a:cs typeface="Times New Roman" panose="02020603050405020304" pitchFamily="18" charset="0"/>
                <a:sym typeface="+mn-ea"/>
              </a:rPr>
              <a:t>快速起效：</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疗效明确，2周快速起效，8周接近峰值疗效。全面持久改善头皮、指甲等特殊部位症状，对减重有一定帮助。</a:t>
            </a:r>
            <a:endPar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endParaRPr>
          </a:p>
          <a:p>
            <a:pPr marL="342900" indent="-342900" algn="just">
              <a:lnSpc>
                <a:spcPct val="110000"/>
              </a:lnSpc>
              <a:buFont typeface="Arial" panose="020B0604020202020204" pitchFamily="34" charset="0"/>
              <a:buChar char="•"/>
            </a:pPr>
            <a:r>
              <a:rPr lang="zh-CN" altLang="en-US" sz="1600" b="1" dirty="0">
                <a:solidFill>
                  <a:srgbClr val="FF0000"/>
                </a:solidFill>
                <a:latin typeface="微软雅黑" panose="020B0503020204020204" charset="-122"/>
                <a:ea typeface="微软雅黑" panose="020B0503020204020204" charset="-122"/>
                <a:cs typeface="Times New Roman" panose="02020603050405020304" pitchFamily="18" charset="0"/>
                <a:sym typeface="+mn-ea"/>
              </a:rPr>
              <a:t>使用便捷：</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每日两次，一次一片，使用便捷。</a:t>
            </a:r>
          </a:p>
          <a:p>
            <a:pPr marL="342900" indent="-342900" algn="just">
              <a:lnSpc>
                <a:spcPct val="110000"/>
              </a:lnSpc>
              <a:buFont typeface="Arial" panose="020B0604020202020204" pitchFamily="34" charset="0"/>
              <a:buChar char="•"/>
            </a:pPr>
            <a:r>
              <a:rPr lang="zh-CN" altLang="en-US" sz="1600" b="1" dirty="0">
                <a:solidFill>
                  <a:srgbClr val="FF0000"/>
                </a:solidFill>
                <a:latin typeface="微软雅黑" panose="020B0503020204020204" charset="-122"/>
                <a:ea typeface="微软雅黑" panose="020B0503020204020204" charset="-122"/>
                <a:cs typeface="Times New Roman" panose="02020603050405020304" pitchFamily="18" charset="0"/>
                <a:sym typeface="+mn-ea"/>
              </a:rPr>
              <a:t>安全性好：</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安全性良好，不良反应轻微，无明显肝肾毒性和骨髓抑制，未出现结核复发，严重感染及恶性肿瘤。</a:t>
            </a:r>
          </a:p>
          <a:p>
            <a:pPr marL="342900" indent="-342900" algn="just">
              <a:lnSpc>
                <a:spcPct val="110000"/>
              </a:lnSpc>
              <a:buFont typeface="Arial" panose="020B0604020202020204" pitchFamily="34" charset="0"/>
              <a:buChar char="•"/>
            </a:pPr>
            <a:r>
              <a:rPr lang="zh-CN" altLang="en-US" sz="1600" b="1" dirty="0">
                <a:solidFill>
                  <a:srgbClr val="FF0000"/>
                </a:solidFill>
                <a:latin typeface="微软雅黑" panose="020B0503020204020204" charset="-122"/>
                <a:ea typeface="微软雅黑" panose="020B0503020204020204" charset="-122"/>
                <a:cs typeface="Times New Roman" panose="02020603050405020304" pitchFamily="18" charset="0"/>
                <a:sym typeface="+mn-ea"/>
              </a:rPr>
              <a:t>持久获益：</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sym typeface="+mn-ea"/>
              </a:rPr>
              <a:t>患者PASI评分、受影响的BSA、瘙痒、指甲和生活质量指标的改善通常可维持长达5年。停药后仅有0.3%的患者出现反跳现象。</a:t>
            </a:r>
            <a:endPar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endParaRPr>
          </a:p>
          <a:p>
            <a:pPr marL="342900" indent="-342900" algn="just">
              <a:buFont typeface="Arial" panose="020B0604020202020204" pitchFamily="34" charset="0"/>
              <a:buChar char="•"/>
            </a:pPr>
            <a:endParaRPr lang="zh-CN" altLang="en-US" sz="1600" b="1" dirty="0">
              <a:solidFill>
                <a:srgbClr val="000000">
                  <a:lumMod val="65000"/>
                  <a:lumOff val="35000"/>
                </a:srgbClr>
              </a:solidFill>
              <a:highlight>
                <a:srgbClr val="FFFF00"/>
              </a:highlight>
              <a:latin typeface="微软雅黑" panose="020B0503020204020204" charset="-122"/>
              <a:ea typeface="微软雅黑" panose="020B0503020204020204" charset="-122"/>
              <a:cs typeface="Times New Roman" panose="02020603050405020304" pitchFamily="18" charset="0"/>
            </a:endParaRPr>
          </a:p>
          <a:p>
            <a:pPr marL="342900" indent="-342900" algn="just">
              <a:buFont typeface="Arial" panose="020B0604020202020204" pitchFamily="34" charset="0"/>
              <a:buChar char="•"/>
            </a:pPr>
            <a:endParaRPr lang="zh-CN" altLang="en-US"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endParaRPr>
          </a:p>
          <a:p>
            <a:pPr marL="342900" indent="-342900" algn="just">
              <a:buFont typeface="Wingdings" panose="05000000000000000000" pitchFamily="2" charset="2"/>
              <a:buChar char="Ø"/>
            </a:pPr>
            <a:endParaRPr lang="en-US" altLang="zh-CN" spc="30" dirty="0">
              <a:solidFill>
                <a:srgbClr val="000000">
                  <a:alpha val="100000"/>
                </a:srgbClr>
              </a:solidFill>
              <a:latin typeface="微软雅黑" panose="020B0503020204020204" charset="-122"/>
              <a:ea typeface="微软雅黑" panose="020B0503020204020204" charset="-122"/>
            </a:endParaRPr>
          </a:p>
          <a:p>
            <a:pPr algn="just"/>
            <a:endParaRPr lang="zh-CN" altLang="en-US" spc="30" dirty="0">
              <a:solidFill>
                <a:srgbClr val="000000">
                  <a:alpha val="100000"/>
                </a:srgbClr>
              </a:solidFill>
              <a:latin typeface="微软雅黑" panose="020B0503020204020204" charset="-122"/>
              <a:ea typeface="微软雅黑" panose="020B050302020402020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0" y="882595"/>
            <a:ext cx="12192000" cy="5112688"/>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DCECF9"/>
              </a:solidFill>
            </a:endParaRPr>
          </a:p>
        </p:txBody>
      </p:sp>
      <p:sp>
        <p:nvSpPr>
          <p:cNvPr id="26" name="矩形 25"/>
          <p:cNvSpPr/>
          <p:nvPr/>
        </p:nvSpPr>
        <p:spPr>
          <a:xfrm>
            <a:off x="0" y="1168842"/>
            <a:ext cx="12192000" cy="45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组合 34"/>
          <p:cNvGrpSpPr/>
          <p:nvPr/>
        </p:nvGrpSpPr>
        <p:grpSpPr>
          <a:xfrm rot="5400000">
            <a:off x="632745" y="850601"/>
            <a:ext cx="3035316" cy="1332411"/>
            <a:chOff x="0" y="698863"/>
            <a:chExt cx="3035316" cy="1332411"/>
          </a:xfrm>
          <a:solidFill>
            <a:srgbClr val="3859B8"/>
          </a:solidFill>
        </p:grpSpPr>
        <p:sp>
          <p:nvSpPr>
            <p:cNvPr id="37" name="椭圆 36"/>
            <p:cNvSpPr/>
            <p:nvPr/>
          </p:nvSpPr>
          <p:spPr>
            <a:xfrm>
              <a:off x="1702905" y="698863"/>
              <a:ext cx="1332411" cy="13324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0" y="698863"/>
              <a:ext cx="2429691" cy="13324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3600" dirty="0">
                <a:latin typeface="Times New Roman" panose="02020603050405020304" pitchFamily="18" charset="0"/>
                <a:ea typeface="微软雅黑" panose="020B0503020204020204" charset="-122"/>
                <a:cs typeface="Times New Roman" panose="02020603050405020304" pitchFamily="18" charset="0"/>
              </a:endParaRPr>
            </a:p>
          </p:txBody>
        </p:sp>
      </p:grpSp>
      <p:sp>
        <p:nvSpPr>
          <p:cNvPr id="2" name="文本框 1"/>
          <p:cNvSpPr txBox="1"/>
          <p:nvPr/>
        </p:nvSpPr>
        <p:spPr>
          <a:xfrm>
            <a:off x="1776692" y="1901970"/>
            <a:ext cx="1228902" cy="830997"/>
          </a:xfrm>
          <a:prstGeom prst="rect">
            <a:avLst/>
          </a:prstGeom>
          <a:noFill/>
        </p:spPr>
        <p:txBody>
          <a:bodyPr wrap="square" rtlCol="0">
            <a:spAutoFit/>
          </a:bodyPr>
          <a:lstStyle/>
          <a:p>
            <a:r>
              <a:rPr lang="en-US" altLang="zh-CN" sz="4800" dirty="0">
                <a:solidFill>
                  <a:schemeClr val="bg1"/>
                </a:solidFill>
                <a:latin typeface="Arial" panose="020B0604020202020204" pitchFamily="34" charset="0"/>
                <a:cs typeface="Arial" panose="020B0604020202020204" pitchFamily="34" charset="0"/>
              </a:rPr>
              <a:t>05</a:t>
            </a:r>
            <a:endParaRPr lang="zh-CN" altLang="en-US" sz="4800" dirty="0">
              <a:solidFill>
                <a:schemeClr val="bg1"/>
              </a:solidFill>
              <a:latin typeface="Arial" panose="020B0604020202020204" pitchFamily="34" charset="0"/>
              <a:cs typeface="Arial" panose="020B0604020202020204" pitchFamily="34" charset="0"/>
            </a:endParaRPr>
          </a:p>
        </p:txBody>
      </p:sp>
      <p:sp>
        <p:nvSpPr>
          <p:cNvPr id="25" name="文本框 24"/>
          <p:cNvSpPr txBox="1"/>
          <p:nvPr/>
        </p:nvSpPr>
        <p:spPr>
          <a:xfrm>
            <a:off x="1157323" y="3315998"/>
            <a:ext cx="2047053" cy="1015663"/>
          </a:xfrm>
          <a:prstGeom prst="rect">
            <a:avLst/>
          </a:prstGeom>
          <a:noFill/>
        </p:spPr>
        <p:txBody>
          <a:bodyPr wrap="square" rtlCol="0">
            <a:spAutoFit/>
          </a:bodyPr>
          <a:lstStyle/>
          <a:p>
            <a:pPr algn="dist"/>
            <a:r>
              <a:rPr lang="zh-CN" altLang="en-US" sz="3600" dirty="0">
                <a:solidFill>
                  <a:srgbClr val="3859B8"/>
                </a:solidFill>
                <a:latin typeface="微软雅黑" panose="020B0503020204020204" charset="-122"/>
                <a:ea typeface="微软雅黑" panose="020B0503020204020204" charset="-122"/>
              </a:rPr>
              <a:t>公平性</a:t>
            </a:r>
            <a:endParaRPr lang="en-US" altLang="zh-CN" sz="3600" dirty="0">
              <a:solidFill>
                <a:srgbClr val="3859B8"/>
              </a:solidFill>
              <a:latin typeface="微软雅黑" panose="020B0503020204020204" charset="-122"/>
              <a:ea typeface="微软雅黑" panose="020B0503020204020204" charset="-122"/>
            </a:endParaRPr>
          </a:p>
          <a:p>
            <a:r>
              <a:rPr lang="en-US" altLang="zh-CN" sz="2400" dirty="0">
                <a:solidFill>
                  <a:schemeClr val="accent1">
                    <a:lumMod val="60000"/>
                    <a:lumOff val="40000"/>
                  </a:schemeClr>
                </a:solidFill>
                <a:latin typeface="Times New Roman" panose="02020603050405020304" pitchFamily="18" charset="0"/>
                <a:ea typeface="微软雅黑" panose="020B0503020204020204" charset="-122"/>
                <a:cs typeface="Times New Roman" panose="02020603050405020304" pitchFamily="18" charset="0"/>
              </a:rPr>
              <a:t>Fairness</a:t>
            </a:r>
            <a:endParaRPr lang="zh-CN" altLang="en-US" sz="2400" dirty="0">
              <a:solidFill>
                <a:schemeClr val="accent1">
                  <a:lumMod val="60000"/>
                  <a:lumOff val="40000"/>
                </a:schemeClr>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0" name="文本框 9"/>
          <p:cNvSpPr txBox="1"/>
          <p:nvPr/>
        </p:nvSpPr>
        <p:spPr>
          <a:xfrm>
            <a:off x="4090851" y="1669224"/>
            <a:ext cx="7574280" cy="3538220"/>
          </a:xfrm>
          <a:prstGeom prst="rect">
            <a:avLst/>
          </a:prstGeom>
          <a:noFill/>
        </p:spPr>
        <p:txBody>
          <a:bodyPr wrap="square" rtlCol="0">
            <a:spAutoFit/>
          </a:bodyPr>
          <a:lstStyle/>
          <a:p>
            <a:pPr marL="171450" indent="-171450" algn="just">
              <a:buFont typeface="Wingdings" panose="05000000000000000000" pitchFamily="2" charset="2"/>
              <a:buChar char="Ø"/>
            </a:pPr>
            <a:r>
              <a:rPr lang="zh-CN" altLang="en-US" sz="1600" b="1" dirty="0">
                <a:solidFill>
                  <a:schemeClr val="accent1"/>
                </a:solidFill>
                <a:latin typeface="微软雅黑" panose="020B0503020204020204" charset="-122"/>
                <a:ea typeface="微软雅黑" panose="020B0503020204020204" charset="-122"/>
                <a:cs typeface="Times New Roman" panose="02020603050405020304" pitchFamily="18" charset="0"/>
              </a:rPr>
              <a:t>所治疗疾病对公共健康的影响描述：</a:t>
            </a:r>
            <a:r>
              <a:rPr lang="en-US" altLang="zh-CN" sz="1600" b="1">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我国约有</a:t>
            </a:r>
            <a:r>
              <a:rPr lang="en-US" altLang="zh-CN" sz="1600" b="1">
                <a:solidFill>
                  <a:srgbClr val="FF0000"/>
                </a:solidFill>
                <a:latin typeface="微软雅黑" panose="020B0503020204020204" charset="-122"/>
                <a:ea typeface="微软雅黑" panose="020B0503020204020204" charset="-122"/>
                <a:cs typeface="Times New Roman" panose="02020603050405020304" pitchFamily="18" charset="0"/>
              </a:rPr>
              <a:t>800</a:t>
            </a:r>
            <a:r>
              <a:rPr lang="en-US" altLang="zh-CN" sz="1600" b="1">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万银屑病患者</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，中重度患者约占</a:t>
            </a:r>
            <a:r>
              <a:rPr lang="en-US" altLang="zh-CN" sz="1600" b="1" dirty="0">
                <a:solidFill>
                  <a:srgbClr val="FF0000"/>
                </a:solidFill>
                <a:latin typeface="微软雅黑" panose="020B0503020204020204" charset="-122"/>
                <a:ea typeface="微软雅黑" panose="020B0503020204020204" charset="-122"/>
              </a:rPr>
              <a:t>57.3</a:t>
            </a:r>
            <a:r>
              <a:rPr lang="en-US" altLang="zh-CN" sz="1600" b="1" dirty="0">
                <a:solidFill>
                  <a:srgbClr val="FF0000"/>
                </a:solidFill>
                <a:latin typeface="微软雅黑" panose="020B0503020204020204" charset="-122"/>
                <a:ea typeface="微软雅黑" panose="020B0503020204020204" charset="-122"/>
                <a:cs typeface="Times New Roman" panose="02020603050405020304" pitchFamily="18" charset="0"/>
              </a:rPr>
              <a:t>%</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。很多</a:t>
            </a:r>
            <a:r>
              <a:rPr lang="zh-CN" altLang="en-US"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药物患者使用</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依从性仍不理想。《美国皮肤病学会杂志》发表的一项对银屑病和银屑病关节炎的跨国研究显示：</a:t>
            </a:r>
            <a:r>
              <a:rPr lang="en-US" altLang="zh-CN" sz="1600" b="1" dirty="0">
                <a:solidFill>
                  <a:srgbClr val="FF0000"/>
                </a:solidFill>
                <a:latin typeface="微软雅黑" panose="020B0503020204020204" charset="-122"/>
                <a:ea typeface="微软雅黑" panose="020B0503020204020204" charset="-122"/>
              </a:rPr>
              <a:t>57%</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使用传统口服治疗的患者和</a:t>
            </a:r>
            <a:r>
              <a:rPr lang="en-US" altLang="zh-CN" sz="1600" b="1" dirty="0">
                <a:solidFill>
                  <a:srgbClr val="FF0000"/>
                </a:solidFill>
                <a:latin typeface="微软雅黑" panose="020B0503020204020204" charset="-122"/>
                <a:ea typeface="微软雅黑" panose="020B0503020204020204" charset="-122"/>
              </a:rPr>
              <a:t>45%</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使用生物制剂的患者因为药物安全性、耐受性或有效性问题而停止治疗</a:t>
            </a:r>
            <a:r>
              <a:rPr lang="en-US" altLang="zh-CN" sz="1600" b="1" baseline="30000"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[1]</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a:t>
            </a:r>
          </a:p>
          <a:p>
            <a:pPr marL="171450" indent="-171450" algn="just">
              <a:buFont typeface="Wingdings" panose="05000000000000000000" pitchFamily="2" charset="2"/>
              <a:buChar char="Ø"/>
            </a:pPr>
            <a:endParaRPr lang="en-US" altLang="zh-CN" sz="1600" dirty="0">
              <a:latin typeface="微软雅黑" panose="020B0503020204020204" charset="-122"/>
              <a:ea typeface="微软雅黑" panose="020B0503020204020204" charset="-122"/>
            </a:endParaRPr>
          </a:p>
          <a:p>
            <a:pPr marL="171450" indent="-171450" algn="just">
              <a:buFont typeface="Wingdings" panose="05000000000000000000" pitchFamily="2" charset="2"/>
              <a:buChar char="Ø"/>
            </a:pPr>
            <a:r>
              <a:rPr lang="zh-CN" altLang="en-US" sz="1600" b="1" dirty="0">
                <a:solidFill>
                  <a:schemeClr val="accent1"/>
                </a:solidFill>
                <a:latin typeface="微软雅黑" panose="020B0503020204020204" charset="-122"/>
                <a:ea typeface="微软雅黑" panose="020B0503020204020204" charset="-122"/>
                <a:cs typeface="Times New Roman" panose="02020603050405020304" pitchFamily="18" charset="0"/>
              </a:rPr>
              <a:t>符合“保基本”原则描述：</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目前医保目录内</a:t>
            </a:r>
            <a:r>
              <a:rPr lang="en-US" altLang="zh-CN" sz="1600" b="1" dirty="0">
                <a:solidFill>
                  <a:srgbClr val="FF0000"/>
                </a:solidFill>
                <a:latin typeface="微软雅黑" panose="020B0503020204020204" charset="-122"/>
                <a:ea typeface="微软雅黑" panose="020B0503020204020204" charset="-122"/>
                <a:cs typeface="Times New Roman" panose="02020603050405020304" pitchFamily="18" charset="0"/>
              </a:rPr>
              <a:t>尚无</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治疗银屑病的口服靶向药物，阿普米斯特的引进能满足中重度银屑病患者的</a:t>
            </a:r>
            <a:r>
              <a:rPr lang="en-US" altLang="zh-CN" sz="1600" b="1" dirty="0">
                <a:solidFill>
                  <a:srgbClr val="FF0000"/>
                </a:solidFill>
                <a:latin typeface="微软雅黑" panose="020B0503020204020204" charset="-122"/>
                <a:ea typeface="微软雅黑" panose="020B0503020204020204" charset="-122"/>
              </a:rPr>
              <a:t>治疗需求</a:t>
            </a:r>
            <a:r>
              <a:rPr lang="en-US" altLang="zh-CN" sz="1600" b="1" dirty="0">
                <a:latin typeface="微软雅黑" panose="020B0503020204020204" charset="-122"/>
                <a:ea typeface="微软雅黑" panose="020B0503020204020204" charset="-122"/>
              </a:rPr>
              <a:t>。 </a:t>
            </a:r>
          </a:p>
          <a:p>
            <a:pPr marL="171450" indent="-171450" algn="just">
              <a:buFont typeface="Wingdings" panose="05000000000000000000" pitchFamily="2" charset="2"/>
              <a:buChar char="Ø"/>
            </a:pPr>
            <a:endParaRPr lang="en-US" altLang="zh-CN" sz="1600" dirty="0">
              <a:latin typeface="微软雅黑" panose="020B0503020204020204" charset="-122"/>
              <a:ea typeface="微软雅黑" panose="020B0503020204020204" charset="-122"/>
            </a:endParaRPr>
          </a:p>
          <a:p>
            <a:pPr marL="171450" indent="-171450" algn="just">
              <a:buFont typeface="Wingdings" panose="05000000000000000000" pitchFamily="2" charset="2"/>
              <a:buChar char="Ø"/>
            </a:pPr>
            <a:r>
              <a:rPr lang="zh-CN" altLang="en-US" sz="1600" b="1" dirty="0">
                <a:solidFill>
                  <a:schemeClr val="accent1"/>
                </a:solidFill>
                <a:latin typeface="微软雅黑" panose="020B0503020204020204" charset="-122"/>
                <a:ea typeface="微软雅黑" panose="020B0503020204020204" charset="-122"/>
                <a:cs typeface="Times New Roman" panose="02020603050405020304" pitchFamily="18" charset="0"/>
              </a:rPr>
              <a:t>弥补目录短板描述：</a:t>
            </a:r>
            <a:r>
              <a:rPr lang="en-US" altLang="zh-CN" sz="1600" b="1" dirty="0">
                <a:solidFill>
                  <a:srgbClr val="FF0000"/>
                </a:solidFill>
                <a:latin typeface="微软雅黑" panose="020B0503020204020204" charset="-122"/>
                <a:ea typeface="微软雅黑" panose="020B0503020204020204" charset="-122"/>
              </a:rPr>
              <a:t>口服</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靶向药物的引进，可以使得银屑病患者摆脱外用药膏频繁涂抹和注射生物制剂频繁监测的问题，提升患者治疗</a:t>
            </a:r>
            <a:r>
              <a:rPr lang="en-US" altLang="zh-CN" sz="1600" b="1" dirty="0">
                <a:solidFill>
                  <a:srgbClr val="FF0000"/>
                </a:solidFill>
                <a:latin typeface="微软雅黑" panose="020B0503020204020204" charset="-122"/>
                <a:ea typeface="微软雅黑" panose="020B0503020204020204" charset="-122"/>
              </a:rPr>
              <a:t>依从性</a:t>
            </a:r>
            <a:r>
              <a:rPr lang="en-US" altLang="zh-CN" sz="1600" b="1" dirty="0">
                <a:latin typeface="微软雅黑" panose="020B0503020204020204" charset="-122"/>
                <a:ea typeface="微软雅黑" panose="020B0503020204020204" charset="-122"/>
              </a:rPr>
              <a:t>。</a:t>
            </a:r>
          </a:p>
          <a:p>
            <a:pPr marL="171450" indent="-171450" algn="just">
              <a:buFont typeface="Wingdings" panose="05000000000000000000" pitchFamily="2" charset="2"/>
              <a:buChar char="Ø"/>
            </a:pPr>
            <a:endParaRPr lang="en-US" altLang="zh-CN" sz="1600" b="1" dirty="0">
              <a:latin typeface="微软雅黑" panose="020B0503020204020204" charset="-122"/>
              <a:ea typeface="微软雅黑" panose="020B0503020204020204" charset="-122"/>
            </a:endParaRPr>
          </a:p>
          <a:p>
            <a:pPr marL="171450" indent="-171450" algn="just">
              <a:buFont typeface="Wingdings" panose="05000000000000000000" pitchFamily="2" charset="2"/>
              <a:buChar char="Ø"/>
            </a:pPr>
            <a:r>
              <a:rPr lang="zh-CN" altLang="en-US" sz="1600" b="1" dirty="0">
                <a:solidFill>
                  <a:schemeClr val="accent1"/>
                </a:solidFill>
                <a:latin typeface="微软雅黑" panose="020B0503020204020204" charset="-122"/>
                <a:ea typeface="微软雅黑" panose="020B0503020204020204" charset="-122"/>
                <a:cs typeface="Times New Roman" panose="02020603050405020304" pitchFamily="18" charset="0"/>
              </a:rPr>
              <a:t>临床管理难度描述：</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因为银屑病按目前的治疗手段</a:t>
            </a:r>
            <a:r>
              <a:rPr lang="en-US" altLang="zh-CN" sz="1600" b="1" dirty="0">
                <a:solidFill>
                  <a:srgbClr val="FF0000"/>
                </a:solidFill>
                <a:latin typeface="微软雅黑" panose="020B0503020204020204" charset="-122"/>
                <a:ea typeface="微软雅黑" panose="020B0503020204020204" charset="-122"/>
              </a:rPr>
              <a:t>无法根治</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，只能长期维持治疗。而目前临床应用以外用药膏和注射生物制剂为主，</a:t>
            </a:r>
            <a:r>
              <a:rPr lang="en-US" altLang="zh-CN" sz="1600" b="1" dirty="0">
                <a:solidFill>
                  <a:srgbClr val="FF0000"/>
                </a:solidFill>
                <a:latin typeface="微软雅黑" panose="020B0503020204020204" charset="-122"/>
                <a:ea typeface="微软雅黑" panose="020B0503020204020204" charset="-122"/>
              </a:rPr>
              <a:t>便利性不足</a:t>
            </a:r>
            <a:r>
              <a:rPr lang="en-US" altLang="zh-CN" sz="1600" b="1" dirty="0">
                <a:solidFill>
                  <a:srgbClr val="000000">
                    <a:lumMod val="65000"/>
                    <a:lumOff val="35000"/>
                  </a:srgbClr>
                </a:solidFill>
                <a:latin typeface="微软雅黑" panose="020B0503020204020204" charset="-122"/>
                <a:ea typeface="微软雅黑" panose="020B0503020204020204" charset="-122"/>
                <a:cs typeface="Times New Roman" panose="02020603050405020304" pitchFamily="18" charset="0"/>
              </a:rPr>
              <a:t>，患者往往难以坚持。口服靶向药物服用方便，疗效确切，可以切实解决临床管理困难。</a:t>
            </a:r>
          </a:p>
        </p:txBody>
      </p:sp>
      <p:sp>
        <p:nvSpPr>
          <p:cNvPr id="3" name="文本框 2"/>
          <p:cNvSpPr txBox="1"/>
          <p:nvPr/>
        </p:nvSpPr>
        <p:spPr>
          <a:xfrm>
            <a:off x="102870" y="6511925"/>
            <a:ext cx="10626435" cy="276999"/>
          </a:xfrm>
          <a:prstGeom prst="rect">
            <a:avLst/>
          </a:prstGeom>
          <a:noFill/>
        </p:spPr>
        <p:txBody>
          <a:bodyPr wrap="none" rtlCol="0" anchor="t">
            <a:spAutoFit/>
          </a:bodyPr>
          <a:lstStyle/>
          <a:p>
            <a:pPr lvl="0">
              <a:defRPr/>
            </a:pPr>
            <a:r>
              <a:rPr kumimoji="1" lang="en-US" altLang="zh-CN" sz="1200" dirty="0">
                <a:latin typeface="Arial" panose="020B0604020202020204" pitchFamily="34" charset="0"/>
                <a:ea typeface="微软雅黑" panose="020B0503020204020204" charset="-122"/>
                <a:sym typeface="+mn-ea"/>
              </a:rPr>
              <a:t>[1] </a:t>
            </a:r>
            <a:r>
              <a:rPr lang="zh-CN" altLang="en-US" sz="1200" dirty="0">
                <a:latin typeface="Arial" panose="020B0604020202020204" pitchFamily="34" charset="0"/>
                <a:ea typeface="微软雅黑" panose="020B0503020204020204" charset="-122"/>
                <a:sym typeface="Arial" panose="020B0604020202020204" pitchFamily="34" charset="0"/>
              </a:rPr>
              <a:t>李慧贤</a:t>
            </a:r>
            <a:r>
              <a:rPr lang="en-US" altLang="zh-CN" sz="1200" dirty="0">
                <a:latin typeface="Arial" panose="020B0604020202020204" pitchFamily="34" charset="0"/>
                <a:ea typeface="微软雅黑" panose="020B0503020204020204" charset="-122"/>
                <a:sym typeface="Arial" panose="020B0604020202020204" pitchFamily="34" charset="0"/>
              </a:rPr>
              <a:t>,</a:t>
            </a:r>
            <a:r>
              <a:rPr lang="zh-CN" altLang="en-US" sz="1200" dirty="0">
                <a:latin typeface="Arial" panose="020B0604020202020204" pitchFamily="34" charset="0"/>
                <a:ea typeface="微软雅黑" panose="020B0503020204020204" charset="-122"/>
                <a:sym typeface="Arial" panose="020B0604020202020204" pitchFamily="34" charset="0"/>
              </a:rPr>
              <a:t>胡丽</a:t>
            </a:r>
            <a:r>
              <a:rPr lang="en-US" altLang="zh-CN" sz="1200" dirty="0">
                <a:latin typeface="Arial" panose="020B0604020202020204" pitchFamily="34" charset="0"/>
                <a:ea typeface="微软雅黑" panose="020B0503020204020204" charset="-122"/>
                <a:sym typeface="Arial" panose="020B0604020202020204" pitchFamily="34" charset="0"/>
              </a:rPr>
              <a:t>,</a:t>
            </a:r>
            <a:r>
              <a:rPr lang="zh-CN" altLang="en-US" sz="1200" dirty="0">
                <a:latin typeface="Arial" panose="020B0604020202020204" pitchFamily="34" charset="0"/>
                <a:ea typeface="微软雅黑" panose="020B0503020204020204" charset="-122"/>
                <a:sym typeface="Arial" panose="020B0604020202020204" pitchFamily="34" charset="0"/>
              </a:rPr>
              <a:t>郑焱</a:t>
            </a:r>
            <a:r>
              <a:rPr lang="en-US" altLang="zh-CN" sz="1200" dirty="0">
                <a:latin typeface="Arial" panose="020B0604020202020204" pitchFamily="34" charset="0"/>
                <a:ea typeface="微软雅黑" panose="020B0503020204020204" charset="-122"/>
                <a:sym typeface="Arial" panose="020B0604020202020204" pitchFamily="34" charset="0"/>
              </a:rPr>
              <a:t>,</a:t>
            </a:r>
            <a:r>
              <a:rPr lang="zh-CN" altLang="en-US" sz="1200" dirty="0">
                <a:latin typeface="Arial" panose="020B0604020202020204" pitchFamily="34" charset="0"/>
                <a:ea typeface="微软雅黑" panose="020B0503020204020204" charset="-122"/>
                <a:sym typeface="Arial" panose="020B0604020202020204" pitchFamily="34" charset="0"/>
              </a:rPr>
              <a:t>张键</a:t>
            </a:r>
            <a:r>
              <a:rPr lang="en-US" altLang="zh-CN" sz="1200" dirty="0">
                <a:latin typeface="Arial" panose="020B0604020202020204" pitchFamily="34" charset="0"/>
                <a:ea typeface="微软雅黑" panose="020B0503020204020204" charset="-122"/>
                <a:sym typeface="Arial" panose="020B0604020202020204" pitchFamily="34" charset="0"/>
              </a:rPr>
              <a:t>,</a:t>
            </a:r>
            <a:r>
              <a:rPr lang="zh-CN" altLang="en-US" sz="1200" dirty="0">
                <a:latin typeface="Arial" panose="020B0604020202020204" pitchFamily="34" charset="0"/>
                <a:ea typeface="微软雅黑" panose="020B0503020204020204" charset="-122"/>
                <a:sym typeface="Arial" panose="020B0604020202020204" pitchFamily="34" charset="0"/>
              </a:rPr>
              <a:t>刘文丽</a:t>
            </a:r>
            <a:r>
              <a:rPr lang="en-US" altLang="zh-CN" sz="1200" dirty="0">
                <a:latin typeface="Arial" panose="020B0604020202020204" pitchFamily="34" charset="0"/>
                <a:ea typeface="微软雅黑" panose="020B0503020204020204" charset="-122"/>
                <a:sym typeface="Arial" panose="020B0604020202020204" pitchFamily="34" charset="0"/>
              </a:rPr>
              <a:t>,</a:t>
            </a:r>
            <a:r>
              <a:rPr lang="zh-CN" altLang="en-US" sz="1200" dirty="0">
                <a:latin typeface="Arial" panose="020B0604020202020204" pitchFamily="34" charset="0"/>
                <a:ea typeface="微软雅黑" panose="020B0503020204020204" charset="-122"/>
                <a:sym typeface="Arial" panose="020B0604020202020204" pitchFamily="34" charset="0"/>
              </a:rPr>
              <a:t>高田原</a:t>
            </a:r>
            <a:r>
              <a:rPr lang="en-US" altLang="zh-CN" sz="1200" dirty="0">
                <a:latin typeface="Arial" panose="020B0604020202020204" pitchFamily="34" charset="0"/>
                <a:ea typeface="微软雅黑" panose="020B0503020204020204" charset="-122"/>
                <a:sym typeface="Arial" panose="020B0604020202020204" pitchFamily="34" charset="0"/>
              </a:rPr>
              <a:t>,</a:t>
            </a:r>
            <a:r>
              <a:rPr lang="zh-CN" altLang="en-US" sz="1200" dirty="0">
                <a:latin typeface="Arial" panose="020B0604020202020204" pitchFamily="34" charset="0"/>
                <a:ea typeface="微软雅黑" panose="020B0503020204020204" charset="-122"/>
                <a:sym typeface="Arial" panose="020B0604020202020204" pitchFamily="34" charset="0"/>
              </a:rPr>
              <a:t>牟宽厚</a:t>
            </a:r>
            <a:r>
              <a:rPr lang="en-US" altLang="zh-CN" sz="1200" dirty="0">
                <a:latin typeface="Arial" panose="020B0604020202020204" pitchFamily="34" charset="0"/>
                <a:ea typeface="微软雅黑" panose="020B0503020204020204" charset="-122"/>
                <a:sym typeface="Arial" panose="020B0604020202020204" pitchFamily="34" charset="0"/>
              </a:rPr>
              <a:t>,</a:t>
            </a:r>
            <a:r>
              <a:rPr lang="zh-CN" altLang="en-US" sz="1200" dirty="0">
                <a:latin typeface="Arial" panose="020B0604020202020204" pitchFamily="34" charset="0"/>
                <a:ea typeface="微软雅黑" panose="020B0503020204020204" charset="-122"/>
                <a:sym typeface="Arial" panose="020B0604020202020204" pitchFamily="34" charset="0"/>
              </a:rPr>
              <a:t>田琼</a:t>
            </a:r>
            <a:r>
              <a:rPr lang="en-US" altLang="zh-CN" sz="1200" dirty="0">
                <a:latin typeface="Arial" panose="020B0604020202020204" pitchFamily="34" charset="0"/>
                <a:ea typeface="微软雅黑" panose="020B0503020204020204" charset="-122"/>
                <a:sym typeface="Arial" panose="020B0604020202020204" pitchFamily="34" charset="0"/>
              </a:rPr>
              <a:t>.</a:t>
            </a:r>
            <a:r>
              <a:rPr lang="zh-CN" altLang="en-US" sz="1200" dirty="0">
                <a:latin typeface="Arial" panose="020B0604020202020204" pitchFamily="34" charset="0"/>
                <a:ea typeface="微软雅黑" panose="020B0503020204020204" charset="-122"/>
                <a:sym typeface="Arial" panose="020B0604020202020204" pitchFamily="34" charset="0"/>
              </a:rPr>
              <a:t>基于全球疾病负担（</a:t>
            </a:r>
            <a:r>
              <a:rPr lang="en-US" altLang="zh-CN" sz="1200" dirty="0">
                <a:latin typeface="Arial" panose="020B0604020202020204" pitchFamily="34" charset="0"/>
                <a:ea typeface="微软雅黑" panose="020B0503020204020204" charset="-122"/>
                <a:sym typeface="Arial" panose="020B0604020202020204" pitchFamily="34" charset="0"/>
              </a:rPr>
              <a:t>GBD</a:t>
            </a:r>
            <a:r>
              <a:rPr lang="zh-CN" altLang="en-US" sz="1200" dirty="0">
                <a:latin typeface="Arial" panose="020B0604020202020204" pitchFamily="34" charset="0"/>
                <a:ea typeface="微软雅黑" panose="020B0503020204020204" charset="-122"/>
                <a:sym typeface="Arial" panose="020B0604020202020204" pitchFamily="34" charset="0"/>
              </a:rPr>
              <a:t>）大数据的中国银屑病流行病学负担分析</a:t>
            </a:r>
            <a:r>
              <a:rPr lang="en-US" altLang="zh-CN" sz="1200" dirty="0">
                <a:latin typeface="Arial" panose="020B0604020202020204" pitchFamily="34" charset="0"/>
                <a:ea typeface="微软雅黑" panose="020B0503020204020204" charset="-122"/>
                <a:sym typeface="Arial" panose="020B0604020202020204" pitchFamily="34" charset="0"/>
              </a:rPr>
              <a:t>[J/OL].</a:t>
            </a:r>
            <a:r>
              <a:rPr lang="zh-CN" altLang="en-US" sz="1200" dirty="0">
                <a:latin typeface="Arial" panose="020B0604020202020204" pitchFamily="34" charset="0"/>
                <a:ea typeface="微软雅黑" panose="020B0503020204020204" charset="-122"/>
                <a:sym typeface="Arial" panose="020B0604020202020204" pitchFamily="34" charset="0"/>
              </a:rPr>
              <a:t>中国皮肤性病学杂志</a:t>
            </a:r>
            <a:r>
              <a:rPr lang="en-US" altLang="zh-CN" sz="1200" dirty="0">
                <a:latin typeface="Arial" panose="020B0604020202020204" pitchFamily="34" charset="0"/>
                <a:ea typeface="微软雅黑" panose="020B0503020204020204" charset="-122"/>
                <a:sym typeface="Arial" panose="020B0604020202020204" pitchFamily="34" charset="0"/>
              </a:rPr>
              <a:t>:1-11.</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ee4bbc43-6fbd-4a3c-a073-faff350b3914"/>
  <p:tag name="COMMONDATA" val="eyJoZGlkIjoiODViY2JkMjU3NGYzZTEwMzZmMGFkZWViYmNkYWU3NDIifQ=="/>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637b8c92-4211-4205-972a-501118d7dea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1184</Words>
  <Application>Microsoft Office PowerPoint</Application>
  <PresentationFormat>宽屏</PresentationFormat>
  <Paragraphs>107</Paragraphs>
  <Slides>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等线</vt:lpstr>
      <vt:lpstr>等线 Light</vt:lpstr>
      <vt:lpstr>微软雅黑</vt:lpstr>
      <vt:lpstr>Arial</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陈鑫</dc:creator>
  <cp:lastModifiedBy>作者</cp:lastModifiedBy>
  <cp:revision>18</cp:revision>
  <dcterms:created xsi:type="dcterms:W3CDTF">2022-07-01T10:03:00Z</dcterms:created>
  <dcterms:modified xsi:type="dcterms:W3CDTF">2022-07-08T09:41:30Z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3C384F809AEF4159AE63D27AAC1D3C52</vt:lpwstr>
  </property>
  <property fmtid="{D5CDD505-2E9C-101B-9397-08002B2CF9AE}" pid="3" name="KSOProductBuildVer">
    <vt:lpwstr>2052-11.1.0.11830</vt:lpwstr>
  </property>
</Properties>
</file>