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59" r:id="rId3"/>
    <p:sldId id="2342" r:id="rId4"/>
    <p:sldId id="2344" r:id="rId5"/>
    <p:sldId id="2343" r:id="rId6"/>
    <p:sldId id="2349" r:id="rId7"/>
    <p:sldId id="2350" r:id="rId8"/>
    <p:sldId id="2348" r:id="rId9"/>
  </p:sldIdLst>
  <p:sldSz cx="12192000" cy="6858000"/>
  <p:notesSz cx="6858000" cy="9144000"/>
  <p:custDataLst>
    <p:tags r:id="rId1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04" userDrawn="1">
          <p15:clr>
            <a:srgbClr val="A4A3A4"/>
          </p15:clr>
        </p15:guide>
        <p15:guide id="2" pos="7368" userDrawn="1">
          <p15:clr>
            <a:srgbClr val="A4A3A4"/>
          </p15:clr>
        </p15:guide>
        <p15:guide id="3" orient="horz" pos="560" userDrawn="1">
          <p15:clr>
            <a:srgbClr val="A4A3A4"/>
          </p15:clr>
        </p15:guide>
        <p15:guide id="4" orient="horz" pos="624" userDrawn="1">
          <p15:clr>
            <a:srgbClr val="A4A3A4"/>
          </p15:clr>
        </p15:guide>
        <p15:guide id="5" orient="horz" pos="4056" userDrawn="1">
          <p15:clr>
            <a:srgbClr val="A4A3A4"/>
          </p15:clr>
        </p15:guide>
        <p15:guide id="6" orient="horz" pos="399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59B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浅色样式 2 - 强调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123" autoAdjust="0"/>
    <p:restoredTop sz="94632" autoAdjust="0"/>
  </p:normalViewPr>
  <p:slideViewPr>
    <p:cSldViewPr snapToGrid="0" showGuides="1">
      <p:cViewPr varScale="1">
        <p:scale>
          <a:sx n="69" d="100"/>
          <a:sy n="69" d="100"/>
        </p:scale>
        <p:origin x="51" y="156"/>
      </p:cViewPr>
      <p:guideLst>
        <p:guide pos="304"/>
        <p:guide pos="7368"/>
        <p:guide orient="horz" pos="560"/>
        <p:guide orient="horz" pos="624"/>
        <p:guide orient="horz" pos="4056"/>
        <p:guide orient="horz" pos="3997"/>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1311DD-24A8-4538-A3E3-F2B143F0545C}" type="datetimeFigureOut">
              <a:rPr lang="zh-CN" altLang="en-US" smtClean="0"/>
              <a:t>2022/7/12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12C36B-9A9D-4D60-B6AD-26A348BC9339}" type="slidenum">
              <a:rPr lang="zh-CN" altLang="en-US" smtClean="0"/>
              <a:t>‹#›</a:t>
            </a:fld>
            <a:endParaRPr lang="zh-CN" altLang="en-US"/>
          </a:p>
        </p:txBody>
      </p:sp>
    </p:spTree>
    <p:extLst>
      <p:ext uri="{BB962C8B-B14F-4D97-AF65-F5344CB8AC3E}">
        <p14:creationId xmlns:p14="http://schemas.microsoft.com/office/powerpoint/2010/main" val="32377920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doi.org/10.1016/S2215-0366(21)00251-0"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dirty="0"/>
              <a:t>参考文献：曲特恪产品说明书</a:t>
            </a:r>
            <a:endParaRPr lang="en-US" altLang="zh-CN" sz="1200" dirty="0"/>
          </a:p>
          <a:p>
            <a:endParaRPr lang="zh-CN" altLang="en-US" dirty="0"/>
          </a:p>
        </p:txBody>
      </p:sp>
      <p:sp>
        <p:nvSpPr>
          <p:cNvPr id="4" name="灯片编号占位符 3"/>
          <p:cNvSpPr>
            <a:spLocks noGrp="1"/>
          </p:cNvSpPr>
          <p:nvPr>
            <p:ph type="sldNum" sz="quarter" idx="5"/>
          </p:nvPr>
        </p:nvSpPr>
        <p:spPr/>
        <p:txBody>
          <a:bodyPr/>
          <a:lstStyle/>
          <a:p>
            <a:fld id="{9712C36B-9A9D-4D60-B6AD-26A348BC9339}" type="slidenum">
              <a:rPr lang="zh-CN" altLang="en-US" smtClean="0"/>
              <a:t>3</a:t>
            </a:fld>
            <a:endParaRPr lang="zh-CN" altLang="en-US"/>
          </a:p>
        </p:txBody>
      </p:sp>
    </p:spTree>
    <p:extLst>
      <p:ext uri="{BB962C8B-B14F-4D97-AF65-F5344CB8AC3E}">
        <p14:creationId xmlns:p14="http://schemas.microsoft.com/office/powerpoint/2010/main" val="17329068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dirty="0"/>
              <a:t>参考文献：</a:t>
            </a:r>
            <a:endParaRPr lang="en-US" altLang="zh-CN" sz="1200" dirty="0"/>
          </a:p>
          <a:p>
            <a:r>
              <a:rPr lang="en-US" altLang="zh-CN" sz="1200" dirty="0"/>
              <a:t>1</a:t>
            </a:r>
            <a:r>
              <a:rPr lang="zh-CN" altLang="en-US" sz="1200" dirty="0"/>
              <a:t>、</a:t>
            </a:r>
            <a:r>
              <a:rPr lang="en-US" altLang="zh-CN" sz="1200" dirty="0"/>
              <a:t>Published online September 21, 2021 </a:t>
            </a:r>
            <a:r>
              <a:rPr lang="en-US" altLang="zh-CN" sz="1200" dirty="0">
                <a:solidFill>
                  <a:srgbClr val="0563C1"/>
                </a:solidFill>
                <a:hlinkClick r:id="rId3">
                  <a:extLst>
                    <a:ext uri="{A12FA001-AC4F-418D-AE19-62706E023703}">
                      <ahyp:hlinkClr xmlns:ahyp="http://schemas.microsoft.com/office/drawing/2018/hyperlinkcolor" val="tx"/>
                    </a:ext>
                  </a:extLst>
                </a:hlinkClick>
              </a:rPr>
              <a:t>https://doi.org/10.1016/</a:t>
            </a:r>
            <a:r>
              <a:rPr lang="en-US" altLang="zh-CN" sz="1200" dirty="0">
                <a:hlinkClick r:id="rId3">
                  <a:extLst>
                    <a:ext uri="{A12FA001-AC4F-418D-AE19-62706E023703}">
                      <ahyp:hlinkClr xmlns:ahyp="http://schemas.microsoft.com/office/drawing/2018/hyperlinkcolor" val="tx"/>
                    </a:ext>
                  </a:extLst>
                </a:hlinkClick>
              </a:rPr>
              <a:t>S2215-0366(21)00251-0</a:t>
            </a:r>
            <a:endParaRPr lang="en-US" altLang="zh-CN" sz="1200" dirty="0"/>
          </a:p>
          <a:p>
            <a:r>
              <a:rPr lang="en-US" altLang="zh-CN" sz="1200" dirty="0"/>
              <a:t>2</a:t>
            </a:r>
            <a:r>
              <a:rPr lang="zh-CN" altLang="en-US" sz="1200" dirty="0"/>
              <a:t>、曲特恪产品说明书</a:t>
            </a:r>
            <a:endParaRPr lang="en-US" altLang="zh-CN" sz="1200" dirty="0"/>
          </a:p>
          <a:p>
            <a:r>
              <a:rPr lang="en-US" altLang="zh-CN" sz="1200" dirty="0"/>
              <a:t>3</a:t>
            </a:r>
            <a:r>
              <a:rPr lang="zh-CN" altLang="en-US" sz="1200" dirty="0"/>
              <a:t>、中国健康心里学杂志</a:t>
            </a:r>
            <a:r>
              <a:rPr lang="en-US" altLang="zh-CN" sz="1200" dirty="0"/>
              <a:t>2005</a:t>
            </a:r>
            <a:r>
              <a:rPr lang="zh-CN" altLang="en-US" sz="1200" dirty="0"/>
              <a:t>版</a:t>
            </a:r>
            <a:endParaRPr lang="en-US" altLang="zh-CN" sz="1200" dirty="0"/>
          </a:p>
        </p:txBody>
      </p:sp>
      <p:sp>
        <p:nvSpPr>
          <p:cNvPr id="4" name="灯片编号占位符 3"/>
          <p:cNvSpPr>
            <a:spLocks noGrp="1"/>
          </p:cNvSpPr>
          <p:nvPr>
            <p:ph type="sldNum" sz="quarter" idx="5"/>
          </p:nvPr>
        </p:nvSpPr>
        <p:spPr/>
        <p:txBody>
          <a:bodyPr/>
          <a:lstStyle/>
          <a:p>
            <a:fld id="{9712C36B-9A9D-4D60-B6AD-26A348BC9339}" type="slidenum">
              <a:rPr lang="zh-CN" altLang="en-US" smtClean="0"/>
              <a:t>4</a:t>
            </a:fld>
            <a:endParaRPr lang="zh-CN" altLang="en-US"/>
          </a:p>
        </p:txBody>
      </p:sp>
    </p:spTree>
    <p:extLst>
      <p:ext uri="{BB962C8B-B14F-4D97-AF65-F5344CB8AC3E}">
        <p14:creationId xmlns:p14="http://schemas.microsoft.com/office/powerpoint/2010/main" val="15149279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dirty="0"/>
              <a:t>曲特恪产品说明书</a:t>
            </a:r>
            <a:endParaRPr lang="en-US" altLang="zh-CN" sz="1200" dirty="0"/>
          </a:p>
          <a:p>
            <a:endParaRPr lang="zh-CN" altLang="en-US" dirty="0"/>
          </a:p>
        </p:txBody>
      </p:sp>
      <p:sp>
        <p:nvSpPr>
          <p:cNvPr id="4" name="灯片编号占位符 3"/>
          <p:cNvSpPr>
            <a:spLocks noGrp="1"/>
          </p:cNvSpPr>
          <p:nvPr>
            <p:ph type="sldNum" sz="quarter" idx="5"/>
          </p:nvPr>
        </p:nvSpPr>
        <p:spPr/>
        <p:txBody>
          <a:bodyPr/>
          <a:lstStyle/>
          <a:p>
            <a:fld id="{9712C36B-9A9D-4D60-B6AD-26A348BC9339}" type="slidenum">
              <a:rPr lang="zh-CN" altLang="en-US" smtClean="0"/>
              <a:t>5</a:t>
            </a:fld>
            <a:endParaRPr lang="zh-CN" altLang="en-US"/>
          </a:p>
        </p:txBody>
      </p:sp>
    </p:spTree>
    <p:extLst>
      <p:ext uri="{BB962C8B-B14F-4D97-AF65-F5344CB8AC3E}">
        <p14:creationId xmlns:p14="http://schemas.microsoft.com/office/powerpoint/2010/main" val="33859771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9712C36B-9A9D-4D60-B6AD-26A348BC9339}" type="slidenum">
              <a:rPr lang="zh-CN" altLang="en-US" smtClean="0"/>
              <a:t>6</a:t>
            </a:fld>
            <a:endParaRPr lang="zh-CN" altLang="en-US"/>
          </a:p>
        </p:txBody>
      </p:sp>
    </p:spTree>
    <p:extLst>
      <p:ext uri="{BB962C8B-B14F-4D97-AF65-F5344CB8AC3E}">
        <p14:creationId xmlns:p14="http://schemas.microsoft.com/office/powerpoint/2010/main" val="37556211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9712C36B-9A9D-4D60-B6AD-26A348BC9339}" type="slidenum">
              <a:rPr lang="zh-CN" altLang="en-US" smtClean="0"/>
              <a:t>8</a:t>
            </a:fld>
            <a:endParaRPr lang="zh-CN" altLang="en-US"/>
          </a:p>
        </p:txBody>
      </p:sp>
    </p:spTree>
    <p:extLst>
      <p:ext uri="{BB962C8B-B14F-4D97-AF65-F5344CB8AC3E}">
        <p14:creationId xmlns:p14="http://schemas.microsoft.com/office/powerpoint/2010/main" val="27012282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3EEACA5-8E72-701F-09F6-1031BB5BDBD6}"/>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057D8C6F-0675-7FA9-7949-8A56DD7C5D8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6C5333DC-35E0-DED0-D554-4038FD366DCE}"/>
              </a:ext>
            </a:extLst>
          </p:cNvPr>
          <p:cNvSpPr>
            <a:spLocks noGrp="1"/>
          </p:cNvSpPr>
          <p:nvPr>
            <p:ph type="dt" sz="half" idx="10"/>
          </p:nvPr>
        </p:nvSpPr>
        <p:spPr/>
        <p:txBody>
          <a:bodyPr/>
          <a:lstStyle/>
          <a:p>
            <a:fld id="{EE9C804D-5A15-456D-A85D-24A6FE5A630A}" type="datetimeFigureOut">
              <a:rPr lang="zh-CN" altLang="en-US" smtClean="0"/>
              <a:t>2022/7/12</a:t>
            </a:fld>
            <a:endParaRPr lang="zh-CN" altLang="en-US"/>
          </a:p>
        </p:txBody>
      </p:sp>
      <p:sp>
        <p:nvSpPr>
          <p:cNvPr id="5" name="页脚占位符 4">
            <a:extLst>
              <a:ext uri="{FF2B5EF4-FFF2-40B4-BE49-F238E27FC236}">
                <a16:creationId xmlns:a16="http://schemas.microsoft.com/office/drawing/2014/main" id="{55115BBA-A9E9-44EB-A72E-AAA544410E3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448DDB82-24CF-9CA1-B938-A87D2C772E44}"/>
              </a:ext>
            </a:extLst>
          </p:cNvPr>
          <p:cNvSpPr>
            <a:spLocks noGrp="1"/>
          </p:cNvSpPr>
          <p:nvPr>
            <p:ph type="sldNum" sz="quarter" idx="12"/>
          </p:nvPr>
        </p:nvSpPr>
        <p:spPr/>
        <p:txBody>
          <a:bodyPr/>
          <a:lstStyle/>
          <a:p>
            <a:fld id="{6F6B51E5-0213-4A26-BE06-B7438FC02767}" type="slidenum">
              <a:rPr lang="zh-CN" altLang="en-US" smtClean="0"/>
              <a:t>‹#›</a:t>
            </a:fld>
            <a:endParaRPr lang="zh-CN" altLang="en-US"/>
          </a:p>
        </p:txBody>
      </p:sp>
    </p:spTree>
    <p:extLst>
      <p:ext uri="{BB962C8B-B14F-4D97-AF65-F5344CB8AC3E}">
        <p14:creationId xmlns:p14="http://schemas.microsoft.com/office/powerpoint/2010/main" val="3621667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7375B2C-72A1-0D9E-C3A6-8280AF5CC5F0}"/>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8FFDBBFC-9750-1D3F-34D6-2CDFFD017848}"/>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2FF356AF-E1C4-BCA2-D2DA-675B27C17F88}"/>
              </a:ext>
            </a:extLst>
          </p:cNvPr>
          <p:cNvSpPr>
            <a:spLocks noGrp="1"/>
          </p:cNvSpPr>
          <p:nvPr>
            <p:ph type="dt" sz="half" idx="10"/>
          </p:nvPr>
        </p:nvSpPr>
        <p:spPr/>
        <p:txBody>
          <a:bodyPr/>
          <a:lstStyle/>
          <a:p>
            <a:fld id="{EE9C804D-5A15-456D-A85D-24A6FE5A630A}" type="datetimeFigureOut">
              <a:rPr lang="zh-CN" altLang="en-US" smtClean="0"/>
              <a:t>2022/7/12</a:t>
            </a:fld>
            <a:endParaRPr lang="zh-CN" altLang="en-US"/>
          </a:p>
        </p:txBody>
      </p:sp>
      <p:sp>
        <p:nvSpPr>
          <p:cNvPr id="5" name="页脚占位符 4">
            <a:extLst>
              <a:ext uri="{FF2B5EF4-FFF2-40B4-BE49-F238E27FC236}">
                <a16:creationId xmlns:a16="http://schemas.microsoft.com/office/drawing/2014/main" id="{80F69945-02A5-E83C-5050-15D3BA0AA60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7DB9028-0DFE-206D-70EB-3B012CF7B43B}"/>
              </a:ext>
            </a:extLst>
          </p:cNvPr>
          <p:cNvSpPr>
            <a:spLocks noGrp="1"/>
          </p:cNvSpPr>
          <p:nvPr>
            <p:ph type="sldNum" sz="quarter" idx="12"/>
          </p:nvPr>
        </p:nvSpPr>
        <p:spPr/>
        <p:txBody>
          <a:bodyPr/>
          <a:lstStyle/>
          <a:p>
            <a:fld id="{6F6B51E5-0213-4A26-BE06-B7438FC02767}" type="slidenum">
              <a:rPr lang="zh-CN" altLang="en-US" smtClean="0"/>
              <a:t>‹#›</a:t>
            </a:fld>
            <a:endParaRPr lang="zh-CN" altLang="en-US"/>
          </a:p>
        </p:txBody>
      </p:sp>
    </p:spTree>
    <p:extLst>
      <p:ext uri="{BB962C8B-B14F-4D97-AF65-F5344CB8AC3E}">
        <p14:creationId xmlns:p14="http://schemas.microsoft.com/office/powerpoint/2010/main" val="19588965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F58F62F0-A70B-9AD5-ABD2-30CE53FACA2D}"/>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C1E50D59-8D58-FC5D-7E4A-2B96B5228301}"/>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67B9A3BA-DD24-1BCA-1DAC-13E88D038740}"/>
              </a:ext>
            </a:extLst>
          </p:cNvPr>
          <p:cNvSpPr>
            <a:spLocks noGrp="1"/>
          </p:cNvSpPr>
          <p:nvPr>
            <p:ph type="dt" sz="half" idx="10"/>
          </p:nvPr>
        </p:nvSpPr>
        <p:spPr/>
        <p:txBody>
          <a:bodyPr/>
          <a:lstStyle/>
          <a:p>
            <a:fld id="{EE9C804D-5A15-456D-A85D-24A6FE5A630A}" type="datetimeFigureOut">
              <a:rPr lang="zh-CN" altLang="en-US" smtClean="0"/>
              <a:t>2022/7/12</a:t>
            </a:fld>
            <a:endParaRPr lang="zh-CN" altLang="en-US"/>
          </a:p>
        </p:txBody>
      </p:sp>
      <p:sp>
        <p:nvSpPr>
          <p:cNvPr id="5" name="页脚占位符 4">
            <a:extLst>
              <a:ext uri="{FF2B5EF4-FFF2-40B4-BE49-F238E27FC236}">
                <a16:creationId xmlns:a16="http://schemas.microsoft.com/office/drawing/2014/main" id="{0F0ED1EB-C0E5-7290-635A-D3FB79CBFE5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03199AF8-9922-E8B2-22D5-A8739A667FE4}"/>
              </a:ext>
            </a:extLst>
          </p:cNvPr>
          <p:cNvSpPr>
            <a:spLocks noGrp="1"/>
          </p:cNvSpPr>
          <p:nvPr>
            <p:ph type="sldNum" sz="quarter" idx="12"/>
          </p:nvPr>
        </p:nvSpPr>
        <p:spPr/>
        <p:txBody>
          <a:bodyPr/>
          <a:lstStyle/>
          <a:p>
            <a:fld id="{6F6B51E5-0213-4A26-BE06-B7438FC02767}" type="slidenum">
              <a:rPr lang="zh-CN" altLang="en-US" smtClean="0"/>
              <a:t>‹#›</a:t>
            </a:fld>
            <a:endParaRPr lang="zh-CN" altLang="en-US"/>
          </a:p>
        </p:txBody>
      </p:sp>
    </p:spTree>
    <p:extLst>
      <p:ext uri="{BB962C8B-B14F-4D97-AF65-F5344CB8AC3E}">
        <p14:creationId xmlns:p14="http://schemas.microsoft.com/office/powerpoint/2010/main" val="372611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90CB1F1-B23F-3D20-2DF6-00FE49073B10}"/>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0D02236B-A057-D46F-D185-39F78588004E}"/>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16F10DCF-9143-8240-39C9-FC451C0DF7F3}"/>
              </a:ext>
            </a:extLst>
          </p:cNvPr>
          <p:cNvSpPr>
            <a:spLocks noGrp="1"/>
          </p:cNvSpPr>
          <p:nvPr>
            <p:ph type="dt" sz="half" idx="10"/>
          </p:nvPr>
        </p:nvSpPr>
        <p:spPr/>
        <p:txBody>
          <a:bodyPr/>
          <a:lstStyle/>
          <a:p>
            <a:fld id="{EE9C804D-5A15-456D-A85D-24A6FE5A630A}" type="datetimeFigureOut">
              <a:rPr lang="zh-CN" altLang="en-US" smtClean="0"/>
              <a:t>2022/7/12</a:t>
            </a:fld>
            <a:endParaRPr lang="zh-CN" altLang="en-US"/>
          </a:p>
        </p:txBody>
      </p:sp>
      <p:sp>
        <p:nvSpPr>
          <p:cNvPr id="5" name="页脚占位符 4">
            <a:extLst>
              <a:ext uri="{FF2B5EF4-FFF2-40B4-BE49-F238E27FC236}">
                <a16:creationId xmlns:a16="http://schemas.microsoft.com/office/drawing/2014/main" id="{9B2CB830-E413-5182-D12D-BCBB4138EF8C}"/>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4C571310-8755-8391-4492-14B1540E0DF7}"/>
              </a:ext>
            </a:extLst>
          </p:cNvPr>
          <p:cNvSpPr>
            <a:spLocks noGrp="1"/>
          </p:cNvSpPr>
          <p:nvPr>
            <p:ph type="sldNum" sz="quarter" idx="12"/>
          </p:nvPr>
        </p:nvSpPr>
        <p:spPr/>
        <p:txBody>
          <a:bodyPr/>
          <a:lstStyle/>
          <a:p>
            <a:fld id="{6F6B51E5-0213-4A26-BE06-B7438FC02767}" type="slidenum">
              <a:rPr lang="zh-CN" altLang="en-US" smtClean="0"/>
              <a:t>‹#›</a:t>
            </a:fld>
            <a:endParaRPr lang="zh-CN" altLang="en-US"/>
          </a:p>
        </p:txBody>
      </p:sp>
    </p:spTree>
    <p:extLst>
      <p:ext uri="{BB962C8B-B14F-4D97-AF65-F5344CB8AC3E}">
        <p14:creationId xmlns:p14="http://schemas.microsoft.com/office/powerpoint/2010/main" val="33686063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FB7E5F3-63F8-B9B2-28B2-8FD090D2B436}"/>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3F8ADDEC-D9E3-AC0B-BC9B-F1EB8B83434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5F8A6CA5-B7EC-35CF-FAF8-DB02A6FD98BA}"/>
              </a:ext>
            </a:extLst>
          </p:cNvPr>
          <p:cNvSpPr>
            <a:spLocks noGrp="1"/>
          </p:cNvSpPr>
          <p:nvPr>
            <p:ph type="dt" sz="half" idx="10"/>
          </p:nvPr>
        </p:nvSpPr>
        <p:spPr/>
        <p:txBody>
          <a:bodyPr/>
          <a:lstStyle/>
          <a:p>
            <a:fld id="{EE9C804D-5A15-456D-A85D-24A6FE5A630A}" type="datetimeFigureOut">
              <a:rPr lang="zh-CN" altLang="en-US" smtClean="0"/>
              <a:t>2022/7/12</a:t>
            </a:fld>
            <a:endParaRPr lang="zh-CN" altLang="en-US"/>
          </a:p>
        </p:txBody>
      </p:sp>
      <p:sp>
        <p:nvSpPr>
          <p:cNvPr id="5" name="页脚占位符 4">
            <a:extLst>
              <a:ext uri="{FF2B5EF4-FFF2-40B4-BE49-F238E27FC236}">
                <a16:creationId xmlns:a16="http://schemas.microsoft.com/office/drawing/2014/main" id="{B7193D85-1E3C-2E83-4E83-258B6195168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0C752099-23BD-A254-A824-43B88819AF2D}"/>
              </a:ext>
            </a:extLst>
          </p:cNvPr>
          <p:cNvSpPr>
            <a:spLocks noGrp="1"/>
          </p:cNvSpPr>
          <p:nvPr>
            <p:ph type="sldNum" sz="quarter" idx="12"/>
          </p:nvPr>
        </p:nvSpPr>
        <p:spPr/>
        <p:txBody>
          <a:bodyPr/>
          <a:lstStyle/>
          <a:p>
            <a:fld id="{6F6B51E5-0213-4A26-BE06-B7438FC02767}" type="slidenum">
              <a:rPr lang="zh-CN" altLang="en-US" smtClean="0"/>
              <a:t>‹#›</a:t>
            </a:fld>
            <a:endParaRPr lang="zh-CN" altLang="en-US"/>
          </a:p>
        </p:txBody>
      </p:sp>
    </p:spTree>
    <p:extLst>
      <p:ext uri="{BB962C8B-B14F-4D97-AF65-F5344CB8AC3E}">
        <p14:creationId xmlns:p14="http://schemas.microsoft.com/office/powerpoint/2010/main" val="947126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4CCF0DC-582B-F5A0-91B3-56EBC8BCDD90}"/>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93B77535-8D9D-DF50-2176-84BB77E42C9C}"/>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11FF9B47-5A52-CFF0-30FC-88C0E1E28AB1}"/>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D48DC5F4-9E30-586B-46E1-E6C8663588E2}"/>
              </a:ext>
            </a:extLst>
          </p:cNvPr>
          <p:cNvSpPr>
            <a:spLocks noGrp="1"/>
          </p:cNvSpPr>
          <p:nvPr>
            <p:ph type="dt" sz="half" idx="10"/>
          </p:nvPr>
        </p:nvSpPr>
        <p:spPr/>
        <p:txBody>
          <a:bodyPr/>
          <a:lstStyle/>
          <a:p>
            <a:fld id="{EE9C804D-5A15-456D-A85D-24A6FE5A630A}" type="datetimeFigureOut">
              <a:rPr lang="zh-CN" altLang="en-US" smtClean="0"/>
              <a:t>2022/7/12</a:t>
            </a:fld>
            <a:endParaRPr lang="zh-CN" altLang="en-US"/>
          </a:p>
        </p:txBody>
      </p:sp>
      <p:sp>
        <p:nvSpPr>
          <p:cNvPr id="6" name="页脚占位符 5">
            <a:extLst>
              <a:ext uri="{FF2B5EF4-FFF2-40B4-BE49-F238E27FC236}">
                <a16:creationId xmlns:a16="http://schemas.microsoft.com/office/drawing/2014/main" id="{AD6A7CFD-6A07-6DDD-378C-558D7C234A90}"/>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1FB86F6E-E65E-2E53-775D-82419A6C4B39}"/>
              </a:ext>
            </a:extLst>
          </p:cNvPr>
          <p:cNvSpPr>
            <a:spLocks noGrp="1"/>
          </p:cNvSpPr>
          <p:nvPr>
            <p:ph type="sldNum" sz="quarter" idx="12"/>
          </p:nvPr>
        </p:nvSpPr>
        <p:spPr/>
        <p:txBody>
          <a:bodyPr/>
          <a:lstStyle/>
          <a:p>
            <a:fld id="{6F6B51E5-0213-4A26-BE06-B7438FC02767}" type="slidenum">
              <a:rPr lang="zh-CN" altLang="en-US" smtClean="0"/>
              <a:t>‹#›</a:t>
            </a:fld>
            <a:endParaRPr lang="zh-CN" altLang="en-US"/>
          </a:p>
        </p:txBody>
      </p:sp>
    </p:spTree>
    <p:extLst>
      <p:ext uri="{BB962C8B-B14F-4D97-AF65-F5344CB8AC3E}">
        <p14:creationId xmlns:p14="http://schemas.microsoft.com/office/powerpoint/2010/main" val="40228231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075C32F-3F95-6C20-BBE6-ACBC71E9D542}"/>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3FC99B63-30BE-8786-D47F-DE20D959265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482F007B-00D6-C556-A169-B77865A13C3B}"/>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CC9AF753-D1EB-23A9-2EAE-43A811DD727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AC86417E-CAA3-F18B-8BA9-9F589F2F87AD}"/>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68425F81-0462-6786-EC60-A586514F54D4}"/>
              </a:ext>
            </a:extLst>
          </p:cNvPr>
          <p:cNvSpPr>
            <a:spLocks noGrp="1"/>
          </p:cNvSpPr>
          <p:nvPr>
            <p:ph type="dt" sz="half" idx="10"/>
          </p:nvPr>
        </p:nvSpPr>
        <p:spPr/>
        <p:txBody>
          <a:bodyPr/>
          <a:lstStyle/>
          <a:p>
            <a:fld id="{EE9C804D-5A15-456D-A85D-24A6FE5A630A}" type="datetimeFigureOut">
              <a:rPr lang="zh-CN" altLang="en-US" smtClean="0"/>
              <a:t>2022/7/12</a:t>
            </a:fld>
            <a:endParaRPr lang="zh-CN" altLang="en-US"/>
          </a:p>
        </p:txBody>
      </p:sp>
      <p:sp>
        <p:nvSpPr>
          <p:cNvPr id="8" name="页脚占位符 7">
            <a:extLst>
              <a:ext uri="{FF2B5EF4-FFF2-40B4-BE49-F238E27FC236}">
                <a16:creationId xmlns:a16="http://schemas.microsoft.com/office/drawing/2014/main" id="{86B25D3B-62A7-5B71-A9CA-0FBD968AA7BC}"/>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29E55383-8383-412E-E8E1-EDB9A394EE05}"/>
              </a:ext>
            </a:extLst>
          </p:cNvPr>
          <p:cNvSpPr>
            <a:spLocks noGrp="1"/>
          </p:cNvSpPr>
          <p:nvPr>
            <p:ph type="sldNum" sz="quarter" idx="12"/>
          </p:nvPr>
        </p:nvSpPr>
        <p:spPr/>
        <p:txBody>
          <a:bodyPr/>
          <a:lstStyle/>
          <a:p>
            <a:fld id="{6F6B51E5-0213-4A26-BE06-B7438FC02767}" type="slidenum">
              <a:rPr lang="zh-CN" altLang="en-US" smtClean="0"/>
              <a:t>‹#›</a:t>
            </a:fld>
            <a:endParaRPr lang="zh-CN" altLang="en-US"/>
          </a:p>
        </p:txBody>
      </p:sp>
    </p:spTree>
    <p:extLst>
      <p:ext uri="{BB962C8B-B14F-4D97-AF65-F5344CB8AC3E}">
        <p14:creationId xmlns:p14="http://schemas.microsoft.com/office/powerpoint/2010/main" val="22936922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1730EFA-D041-773E-DDDB-8ED6277473E4}"/>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57F31156-5DB8-847A-5788-A979D83C52AD}"/>
              </a:ext>
            </a:extLst>
          </p:cNvPr>
          <p:cNvSpPr>
            <a:spLocks noGrp="1"/>
          </p:cNvSpPr>
          <p:nvPr>
            <p:ph type="dt" sz="half" idx="10"/>
          </p:nvPr>
        </p:nvSpPr>
        <p:spPr/>
        <p:txBody>
          <a:bodyPr/>
          <a:lstStyle/>
          <a:p>
            <a:fld id="{EE9C804D-5A15-456D-A85D-24A6FE5A630A}" type="datetimeFigureOut">
              <a:rPr lang="zh-CN" altLang="en-US" smtClean="0"/>
              <a:t>2022/7/12</a:t>
            </a:fld>
            <a:endParaRPr lang="zh-CN" altLang="en-US"/>
          </a:p>
        </p:txBody>
      </p:sp>
      <p:sp>
        <p:nvSpPr>
          <p:cNvPr id="4" name="页脚占位符 3">
            <a:extLst>
              <a:ext uri="{FF2B5EF4-FFF2-40B4-BE49-F238E27FC236}">
                <a16:creationId xmlns:a16="http://schemas.microsoft.com/office/drawing/2014/main" id="{1724CBAD-793E-8DA6-9E36-A59480F37B05}"/>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D726E1FC-E74B-0396-006D-95845272CCCA}"/>
              </a:ext>
            </a:extLst>
          </p:cNvPr>
          <p:cNvSpPr>
            <a:spLocks noGrp="1"/>
          </p:cNvSpPr>
          <p:nvPr>
            <p:ph type="sldNum" sz="quarter" idx="12"/>
          </p:nvPr>
        </p:nvSpPr>
        <p:spPr/>
        <p:txBody>
          <a:bodyPr/>
          <a:lstStyle/>
          <a:p>
            <a:fld id="{6F6B51E5-0213-4A26-BE06-B7438FC02767}" type="slidenum">
              <a:rPr lang="zh-CN" altLang="en-US" smtClean="0"/>
              <a:t>‹#›</a:t>
            </a:fld>
            <a:endParaRPr lang="zh-CN" altLang="en-US"/>
          </a:p>
        </p:txBody>
      </p:sp>
    </p:spTree>
    <p:extLst>
      <p:ext uri="{BB962C8B-B14F-4D97-AF65-F5344CB8AC3E}">
        <p14:creationId xmlns:p14="http://schemas.microsoft.com/office/powerpoint/2010/main" val="30968402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0EBA34DD-5499-E400-D697-22E1F6AB557F}"/>
              </a:ext>
            </a:extLst>
          </p:cNvPr>
          <p:cNvSpPr>
            <a:spLocks noGrp="1"/>
          </p:cNvSpPr>
          <p:nvPr>
            <p:ph type="dt" sz="half" idx="10"/>
          </p:nvPr>
        </p:nvSpPr>
        <p:spPr/>
        <p:txBody>
          <a:bodyPr/>
          <a:lstStyle/>
          <a:p>
            <a:fld id="{EE9C804D-5A15-456D-A85D-24A6FE5A630A}" type="datetimeFigureOut">
              <a:rPr lang="zh-CN" altLang="en-US" smtClean="0"/>
              <a:t>2022/7/12</a:t>
            </a:fld>
            <a:endParaRPr lang="zh-CN" altLang="en-US"/>
          </a:p>
        </p:txBody>
      </p:sp>
      <p:sp>
        <p:nvSpPr>
          <p:cNvPr id="3" name="页脚占位符 2">
            <a:extLst>
              <a:ext uri="{FF2B5EF4-FFF2-40B4-BE49-F238E27FC236}">
                <a16:creationId xmlns:a16="http://schemas.microsoft.com/office/drawing/2014/main" id="{6802D9A9-A874-C5AF-C35A-41C472B454A2}"/>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04DA462C-549A-7E37-BE8E-E648A9C36293}"/>
              </a:ext>
            </a:extLst>
          </p:cNvPr>
          <p:cNvSpPr>
            <a:spLocks noGrp="1"/>
          </p:cNvSpPr>
          <p:nvPr>
            <p:ph type="sldNum" sz="quarter" idx="12"/>
          </p:nvPr>
        </p:nvSpPr>
        <p:spPr/>
        <p:txBody>
          <a:bodyPr/>
          <a:lstStyle/>
          <a:p>
            <a:fld id="{6F6B51E5-0213-4A26-BE06-B7438FC02767}" type="slidenum">
              <a:rPr lang="zh-CN" altLang="en-US" smtClean="0"/>
              <a:t>‹#›</a:t>
            </a:fld>
            <a:endParaRPr lang="zh-CN" altLang="en-US"/>
          </a:p>
        </p:txBody>
      </p:sp>
    </p:spTree>
    <p:extLst>
      <p:ext uri="{BB962C8B-B14F-4D97-AF65-F5344CB8AC3E}">
        <p14:creationId xmlns:p14="http://schemas.microsoft.com/office/powerpoint/2010/main" val="13448048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EA8B980-F3F7-47C7-22E1-C38C6A4677C4}"/>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F4E5B298-5338-E069-8EC8-18DF54C56CF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81D67907-3B65-0113-44E3-A3E6890D84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88A3DAB2-C05A-0D4C-4BA1-E81765EB35A6}"/>
              </a:ext>
            </a:extLst>
          </p:cNvPr>
          <p:cNvSpPr>
            <a:spLocks noGrp="1"/>
          </p:cNvSpPr>
          <p:nvPr>
            <p:ph type="dt" sz="half" idx="10"/>
          </p:nvPr>
        </p:nvSpPr>
        <p:spPr/>
        <p:txBody>
          <a:bodyPr/>
          <a:lstStyle/>
          <a:p>
            <a:fld id="{EE9C804D-5A15-456D-A85D-24A6FE5A630A}" type="datetimeFigureOut">
              <a:rPr lang="zh-CN" altLang="en-US" smtClean="0"/>
              <a:t>2022/7/12</a:t>
            </a:fld>
            <a:endParaRPr lang="zh-CN" altLang="en-US"/>
          </a:p>
        </p:txBody>
      </p:sp>
      <p:sp>
        <p:nvSpPr>
          <p:cNvPr id="6" name="页脚占位符 5">
            <a:extLst>
              <a:ext uri="{FF2B5EF4-FFF2-40B4-BE49-F238E27FC236}">
                <a16:creationId xmlns:a16="http://schemas.microsoft.com/office/drawing/2014/main" id="{5F4DE518-54AC-3295-309F-E259A68A8681}"/>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333AD9C7-90FC-7FCB-9B1A-6CC5137868C0}"/>
              </a:ext>
            </a:extLst>
          </p:cNvPr>
          <p:cNvSpPr>
            <a:spLocks noGrp="1"/>
          </p:cNvSpPr>
          <p:nvPr>
            <p:ph type="sldNum" sz="quarter" idx="12"/>
          </p:nvPr>
        </p:nvSpPr>
        <p:spPr/>
        <p:txBody>
          <a:bodyPr/>
          <a:lstStyle/>
          <a:p>
            <a:fld id="{6F6B51E5-0213-4A26-BE06-B7438FC02767}" type="slidenum">
              <a:rPr lang="zh-CN" altLang="en-US" smtClean="0"/>
              <a:t>‹#›</a:t>
            </a:fld>
            <a:endParaRPr lang="zh-CN" altLang="en-US"/>
          </a:p>
        </p:txBody>
      </p:sp>
    </p:spTree>
    <p:extLst>
      <p:ext uri="{BB962C8B-B14F-4D97-AF65-F5344CB8AC3E}">
        <p14:creationId xmlns:p14="http://schemas.microsoft.com/office/powerpoint/2010/main" val="17085562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DF00127-9468-AEBB-CE8F-BD7B501AE98E}"/>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D40A3B8F-82D1-55AF-167B-8013E3E27A6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F29A2BA5-4DF0-3089-48A3-1F59645C97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C720A190-B212-6111-54F8-E6531A622655}"/>
              </a:ext>
            </a:extLst>
          </p:cNvPr>
          <p:cNvSpPr>
            <a:spLocks noGrp="1"/>
          </p:cNvSpPr>
          <p:nvPr>
            <p:ph type="dt" sz="half" idx="10"/>
          </p:nvPr>
        </p:nvSpPr>
        <p:spPr/>
        <p:txBody>
          <a:bodyPr/>
          <a:lstStyle/>
          <a:p>
            <a:fld id="{EE9C804D-5A15-456D-A85D-24A6FE5A630A}" type="datetimeFigureOut">
              <a:rPr lang="zh-CN" altLang="en-US" smtClean="0"/>
              <a:t>2022/7/12</a:t>
            </a:fld>
            <a:endParaRPr lang="zh-CN" altLang="en-US"/>
          </a:p>
        </p:txBody>
      </p:sp>
      <p:sp>
        <p:nvSpPr>
          <p:cNvPr id="6" name="页脚占位符 5">
            <a:extLst>
              <a:ext uri="{FF2B5EF4-FFF2-40B4-BE49-F238E27FC236}">
                <a16:creationId xmlns:a16="http://schemas.microsoft.com/office/drawing/2014/main" id="{9D4E19CC-0D35-BEC8-C50F-33D7461A2C3C}"/>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59FF3E1E-A8C7-95DB-F205-14DD0087ED70}"/>
              </a:ext>
            </a:extLst>
          </p:cNvPr>
          <p:cNvSpPr>
            <a:spLocks noGrp="1"/>
          </p:cNvSpPr>
          <p:nvPr>
            <p:ph type="sldNum" sz="quarter" idx="12"/>
          </p:nvPr>
        </p:nvSpPr>
        <p:spPr/>
        <p:txBody>
          <a:bodyPr/>
          <a:lstStyle/>
          <a:p>
            <a:fld id="{6F6B51E5-0213-4A26-BE06-B7438FC02767}" type="slidenum">
              <a:rPr lang="zh-CN" altLang="en-US" smtClean="0"/>
              <a:t>‹#›</a:t>
            </a:fld>
            <a:endParaRPr lang="zh-CN" altLang="en-US"/>
          </a:p>
        </p:txBody>
      </p:sp>
    </p:spTree>
    <p:extLst>
      <p:ext uri="{BB962C8B-B14F-4D97-AF65-F5344CB8AC3E}">
        <p14:creationId xmlns:p14="http://schemas.microsoft.com/office/powerpoint/2010/main" val="7161942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AB3E5076-3E5F-210C-194A-E4E773AE9E8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F8F66615-4720-7469-F8CB-636B1A2D204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94CAB0E5-1BEB-8B20-1048-5D713C35E8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9C804D-5A15-456D-A85D-24A6FE5A630A}" type="datetimeFigureOut">
              <a:rPr lang="zh-CN" altLang="en-US" smtClean="0"/>
              <a:t>2022/7/12</a:t>
            </a:fld>
            <a:endParaRPr lang="zh-CN" altLang="en-US"/>
          </a:p>
        </p:txBody>
      </p:sp>
      <p:sp>
        <p:nvSpPr>
          <p:cNvPr id="5" name="页脚占位符 4">
            <a:extLst>
              <a:ext uri="{FF2B5EF4-FFF2-40B4-BE49-F238E27FC236}">
                <a16:creationId xmlns:a16="http://schemas.microsoft.com/office/drawing/2014/main" id="{EB14611D-CF97-2384-6635-88AD4B0A473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1FB799A3-2B22-7D38-46EF-A60F87AE84E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6B51E5-0213-4A26-BE06-B7438FC02767}" type="slidenum">
              <a:rPr lang="zh-CN" altLang="en-US" smtClean="0"/>
              <a:t>‹#›</a:t>
            </a:fld>
            <a:endParaRPr lang="zh-CN" altLang="en-US"/>
          </a:p>
        </p:txBody>
      </p:sp>
    </p:spTree>
    <p:extLst>
      <p:ext uri="{BB962C8B-B14F-4D97-AF65-F5344CB8AC3E}">
        <p14:creationId xmlns:p14="http://schemas.microsoft.com/office/powerpoint/2010/main" val="28802027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04" userDrawn="1">
          <p15:clr>
            <a:srgbClr val="F26B43"/>
          </p15:clr>
        </p15:guide>
        <p15:guide id="2" pos="7368" userDrawn="1">
          <p15:clr>
            <a:srgbClr val="F26B43"/>
          </p15:clr>
        </p15:guide>
        <p15:guide id="3" orient="horz" pos="560" userDrawn="1">
          <p15:clr>
            <a:srgbClr val="F26B43"/>
          </p15:clr>
        </p15:guide>
        <p15:guide id="4" orient="horz" pos="624" userDrawn="1">
          <p15:clr>
            <a:srgbClr val="F26B43"/>
          </p15:clr>
        </p15:guide>
        <p15:guide id="5" orient="horz" pos="4056" userDrawn="1">
          <p15:clr>
            <a:srgbClr val="F26B43"/>
          </p15:clr>
        </p15:guide>
        <p15:guide id="6" orient="horz" pos="399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image" Target="../media/image5.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a:extLst>
              <a:ext uri="{FF2B5EF4-FFF2-40B4-BE49-F238E27FC236}">
                <a16:creationId xmlns:a16="http://schemas.microsoft.com/office/drawing/2014/main" id="{E989A0CD-C8D8-5B56-45AF-EF9A7343A89E}"/>
              </a:ext>
            </a:extLst>
          </p:cNvPr>
          <p:cNvSpPr txBox="1"/>
          <p:nvPr/>
        </p:nvSpPr>
        <p:spPr>
          <a:xfrm>
            <a:off x="4599653" y="4554803"/>
            <a:ext cx="3244646" cy="799706"/>
          </a:xfrm>
          <a:prstGeom prst="rect">
            <a:avLst/>
          </a:prstGeom>
          <a:noFill/>
        </p:spPr>
        <p:txBody>
          <a:bodyPr wrap="square" rtlCol="0">
            <a:spAutoFit/>
          </a:bodyPr>
          <a:lstStyle/>
          <a:p>
            <a:pPr algn="ctr">
              <a:lnSpc>
                <a:spcPct val="120000"/>
              </a:lnSpc>
            </a:pPr>
            <a:r>
              <a:rPr lang="zh-CN" altLang="en-US" sz="2000" b="1" dirty="0">
                <a:latin typeface="微软雅黑" panose="020B0503020204020204" pitchFamily="34" charset="-122"/>
                <a:ea typeface="微软雅黑" panose="020B0503020204020204" pitchFamily="34" charset="-122"/>
              </a:rPr>
              <a:t>盐酸曲唑酮缓释片</a:t>
            </a:r>
            <a:endParaRPr lang="en-US" altLang="zh-CN" sz="2000" b="1" dirty="0">
              <a:latin typeface="微软雅黑" panose="020B0503020204020204" pitchFamily="34" charset="-122"/>
              <a:ea typeface="微软雅黑" panose="020B0503020204020204" pitchFamily="34" charset="-122"/>
            </a:endParaRPr>
          </a:p>
          <a:p>
            <a:pPr algn="ctr">
              <a:lnSpc>
                <a:spcPct val="120000"/>
              </a:lnSpc>
            </a:pPr>
            <a:r>
              <a:rPr lang="zh-CN" altLang="en-US" sz="2000" b="1" dirty="0">
                <a:latin typeface="微软雅黑" panose="020B0503020204020204" pitchFamily="34" charset="-122"/>
                <a:ea typeface="微软雅黑" panose="020B0503020204020204" pitchFamily="34" charset="-122"/>
              </a:rPr>
              <a:t>曲特恪</a:t>
            </a:r>
            <a:r>
              <a:rPr lang="en-US" altLang="zh-CN" sz="2000" b="1" baseline="30000" dirty="0">
                <a:latin typeface="微软雅黑" panose="020B0503020204020204" pitchFamily="34" charset="-122"/>
                <a:ea typeface="微软雅黑" panose="020B0503020204020204" pitchFamily="34" charset="-122"/>
              </a:rPr>
              <a:t>®</a:t>
            </a:r>
          </a:p>
        </p:txBody>
      </p:sp>
      <p:pic>
        <p:nvPicPr>
          <p:cNvPr id="11" name="图片 10">
            <a:extLst>
              <a:ext uri="{FF2B5EF4-FFF2-40B4-BE49-F238E27FC236}">
                <a16:creationId xmlns:a16="http://schemas.microsoft.com/office/drawing/2014/main" id="{FF4FD283-B2DC-B824-E413-3183053F159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65941" y="0"/>
            <a:ext cx="1726059" cy="863030"/>
          </a:xfrm>
          <a:prstGeom prst="rect">
            <a:avLst/>
          </a:prstGeom>
        </p:spPr>
      </p:pic>
      <p:pic>
        <p:nvPicPr>
          <p:cNvPr id="6" name="曲唑酮发展历程">
            <a:hlinkClick r:id="" action="ppaction://media"/>
            <a:extLst>
              <a:ext uri="{FF2B5EF4-FFF2-40B4-BE49-F238E27FC236}">
                <a16:creationId xmlns:a16="http://schemas.microsoft.com/office/drawing/2014/main" id="{14C220DD-0147-B9D7-1D5F-4BD18586A5DC}"/>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1513435" y="1085408"/>
            <a:ext cx="9283744" cy="3429000"/>
          </a:xfrm>
          <a:prstGeom prst="rect">
            <a:avLst/>
          </a:prstGeom>
        </p:spPr>
      </p:pic>
      <p:pic>
        <p:nvPicPr>
          <p:cNvPr id="8" name="图片 7">
            <a:extLst>
              <a:ext uri="{FF2B5EF4-FFF2-40B4-BE49-F238E27FC236}">
                <a16:creationId xmlns:a16="http://schemas.microsoft.com/office/drawing/2014/main" id="{DDCE9956-D253-98A7-B54F-042C3EB9245A}"/>
              </a:ext>
            </a:extLst>
          </p:cNvPr>
          <p:cNvPicPr>
            <a:picLocks noChangeAspect="1"/>
          </p:cNvPicPr>
          <p:nvPr/>
        </p:nvPicPr>
        <p:blipFill>
          <a:blip r:embed="rId6"/>
          <a:stretch>
            <a:fillRect/>
          </a:stretch>
        </p:blipFill>
        <p:spPr>
          <a:xfrm>
            <a:off x="2178194" y="889000"/>
            <a:ext cx="7997780" cy="3616080"/>
          </a:xfrm>
          <a:prstGeom prst="rect">
            <a:avLst/>
          </a:prstGeom>
        </p:spPr>
      </p:pic>
      <p:sp>
        <p:nvSpPr>
          <p:cNvPr id="7" name="文本框 6">
            <a:extLst>
              <a:ext uri="{FF2B5EF4-FFF2-40B4-BE49-F238E27FC236}">
                <a16:creationId xmlns:a16="http://schemas.microsoft.com/office/drawing/2014/main" id="{ED4A6CF0-F5C2-0146-E7A4-848F5ED072C9}"/>
              </a:ext>
            </a:extLst>
          </p:cNvPr>
          <p:cNvSpPr txBox="1"/>
          <p:nvPr/>
        </p:nvSpPr>
        <p:spPr>
          <a:xfrm>
            <a:off x="433125" y="5411286"/>
            <a:ext cx="11685968" cy="1095172"/>
          </a:xfrm>
          <a:prstGeom prst="rect">
            <a:avLst/>
          </a:prstGeom>
          <a:noFill/>
        </p:spPr>
        <p:txBody>
          <a:bodyPr wrap="square" rtlCol="0">
            <a:spAutoFit/>
          </a:bodyPr>
          <a:lstStyle>
            <a:defPPr>
              <a:defRPr lang="zh-CN"/>
            </a:defPPr>
            <a:lvl1pPr algn="ctr">
              <a:lnSpc>
                <a:spcPct val="120000"/>
              </a:lnSpc>
              <a:defRPr sz="2000" b="1">
                <a:latin typeface="微软雅黑" panose="020B0503020204020204" pitchFamily="34" charset="-122"/>
                <a:ea typeface="微软雅黑" panose="020B0503020204020204" pitchFamily="34" charset="-122"/>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800" dirty="0"/>
              <a:t>进口生产企业：</a:t>
            </a:r>
            <a:endParaRPr lang="en-US" altLang="zh-CN" sz="1800" dirty="0"/>
          </a:p>
          <a:p>
            <a:r>
              <a:rPr lang="zh-CN" altLang="en-US" sz="1800" dirty="0"/>
              <a:t>意大利AZ.CHIM.RIUN.ANGELINI FRANCESCO ACRAF S.P.A.（兆科药业（广州）有限公司分包装）</a:t>
            </a:r>
            <a:endParaRPr lang="en-US" altLang="zh-CN" sz="1800" dirty="0"/>
          </a:p>
          <a:p>
            <a:r>
              <a:rPr lang="zh-CN" altLang="en-US" sz="1800" dirty="0"/>
              <a:t>申报企业：兆科药业（广州）有限公司</a:t>
            </a:r>
          </a:p>
        </p:txBody>
      </p:sp>
    </p:spTree>
    <p:extLst>
      <p:ext uri="{BB962C8B-B14F-4D97-AF65-F5344CB8AC3E}">
        <p14:creationId xmlns:p14="http://schemas.microsoft.com/office/powerpoint/2010/main" val="2594154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200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a:extLst>
              <a:ext uri="{FF2B5EF4-FFF2-40B4-BE49-F238E27FC236}">
                <a16:creationId xmlns:a16="http://schemas.microsoft.com/office/drawing/2014/main" id="{BE95561F-C986-FE51-FDE1-36222E52A421}"/>
              </a:ext>
            </a:extLst>
          </p:cNvPr>
          <p:cNvGrpSpPr/>
          <p:nvPr/>
        </p:nvGrpSpPr>
        <p:grpSpPr>
          <a:xfrm>
            <a:off x="4588425" y="2297105"/>
            <a:ext cx="6245273" cy="3274686"/>
            <a:chOff x="3654707" y="2387258"/>
            <a:chExt cx="6245273" cy="3274686"/>
          </a:xfrm>
        </p:grpSpPr>
        <p:sp>
          <p:nvSpPr>
            <p:cNvPr id="22" name="矩形 21">
              <a:extLst>
                <a:ext uri="{FF2B5EF4-FFF2-40B4-BE49-F238E27FC236}">
                  <a16:creationId xmlns:a16="http://schemas.microsoft.com/office/drawing/2014/main" id="{11BA8C54-7945-8A49-CB2E-35A194AC2B3B}"/>
                </a:ext>
              </a:extLst>
            </p:cNvPr>
            <p:cNvSpPr/>
            <p:nvPr/>
          </p:nvSpPr>
          <p:spPr>
            <a:xfrm>
              <a:off x="7185198" y="3564835"/>
              <a:ext cx="2266681" cy="882203"/>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solidFill>
                  <a:srgbClr val="3859B8"/>
                </a:solidFill>
                <a:latin typeface="Arial" panose="020B0604020202020204" pitchFamily="34" charset="0"/>
                <a:ea typeface="微软雅黑 Light" panose="020B0502040204020203" pitchFamily="34" charset="-122"/>
                <a:sym typeface="Arial" panose="020B0604020202020204" pitchFamily="34" charset="0"/>
              </a:endParaRPr>
            </a:p>
          </p:txBody>
        </p:sp>
        <p:sp>
          <p:nvSpPr>
            <p:cNvPr id="18" name="矩形 17">
              <a:extLst>
                <a:ext uri="{FF2B5EF4-FFF2-40B4-BE49-F238E27FC236}">
                  <a16:creationId xmlns:a16="http://schemas.microsoft.com/office/drawing/2014/main" id="{86A143A0-333C-6D94-F2D6-BDCABC286178}"/>
                </a:ext>
              </a:extLst>
            </p:cNvPr>
            <p:cNvSpPr/>
            <p:nvPr/>
          </p:nvSpPr>
          <p:spPr>
            <a:xfrm>
              <a:off x="7191077" y="2387258"/>
              <a:ext cx="2266681" cy="88341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solidFill>
                  <a:srgbClr val="3859B8"/>
                </a:solidFill>
                <a:latin typeface="Arial" panose="020B0604020202020204" pitchFamily="34" charset="0"/>
                <a:ea typeface="微软雅黑 Light" panose="020B0502040204020203" pitchFamily="34" charset="-122"/>
                <a:sym typeface="Arial" panose="020B0604020202020204" pitchFamily="34" charset="0"/>
              </a:endParaRPr>
            </a:p>
          </p:txBody>
        </p:sp>
        <p:sp>
          <p:nvSpPr>
            <p:cNvPr id="16" name="矩形 15">
              <a:extLst>
                <a:ext uri="{FF2B5EF4-FFF2-40B4-BE49-F238E27FC236}">
                  <a16:creationId xmlns:a16="http://schemas.microsoft.com/office/drawing/2014/main" id="{392DB319-E1FD-32DF-341F-4AE6FEEE2599}"/>
                </a:ext>
              </a:extLst>
            </p:cNvPr>
            <p:cNvSpPr/>
            <p:nvPr/>
          </p:nvSpPr>
          <p:spPr>
            <a:xfrm>
              <a:off x="3667959" y="3597965"/>
              <a:ext cx="2266681" cy="88528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solidFill>
                  <a:srgbClr val="3859B8"/>
                </a:solidFill>
                <a:latin typeface="Arial" panose="020B0604020202020204" pitchFamily="34" charset="0"/>
                <a:ea typeface="微软雅黑 Light" panose="020B0502040204020203" pitchFamily="34" charset="-122"/>
                <a:sym typeface="Arial" panose="020B0604020202020204" pitchFamily="34" charset="0"/>
              </a:endParaRPr>
            </a:p>
          </p:txBody>
        </p:sp>
        <p:sp>
          <p:nvSpPr>
            <p:cNvPr id="17" name="矩形 16">
              <a:extLst>
                <a:ext uri="{FF2B5EF4-FFF2-40B4-BE49-F238E27FC236}">
                  <a16:creationId xmlns:a16="http://schemas.microsoft.com/office/drawing/2014/main" id="{E5A0FEB3-A701-5E56-AA1D-F4C2242508DE}"/>
                </a:ext>
              </a:extLst>
            </p:cNvPr>
            <p:cNvSpPr/>
            <p:nvPr/>
          </p:nvSpPr>
          <p:spPr>
            <a:xfrm>
              <a:off x="3654707" y="4779181"/>
              <a:ext cx="2266681" cy="882203"/>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solidFill>
                  <a:srgbClr val="3859B8"/>
                </a:solidFill>
                <a:latin typeface="Arial" panose="020B0604020202020204" pitchFamily="34" charset="0"/>
                <a:ea typeface="微软雅黑 Light" panose="020B0502040204020203" pitchFamily="34" charset="-122"/>
                <a:sym typeface="Arial" panose="020B0604020202020204" pitchFamily="34" charset="0"/>
              </a:endParaRPr>
            </a:p>
          </p:txBody>
        </p:sp>
        <p:sp>
          <p:nvSpPr>
            <p:cNvPr id="23" name="矩形 22">
              <a:extLst>
                <a:ext uri="{FF2B5EF4-FFF2-40B4-BE49-F238E27FC236}">
                  <a16:creationId xmlns:a16="http://schemas.microsoft.com/office/drawing/2014/main" id="{5D5043F7-235D-A126-0A85-5F9E3FB514BB}"/>
                </a:ext>
              </a:extLst>
            </p:cNvPr>
            <p:cNvSpPr/>
            <p:nvPr/>
          </p:nvSpPr>
          <p:spPr>
            <a:xfrm>
              <a:off x="7185570" y="4779741"/>
              <a:ext cx="2266681" cy="882203"/>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solidFill>
                  <a:srgbClr val="3859B8"/>
                </a:solidFill>
                <a:latin typeface="Arial" panose="020B0604020202020204" pitchFamily="34" charset="0"/>
                <a:ea typeface="微软雅黑 Light" panose="020B0502040204020203" pitchFamily="34" charset="-122"/>
                <a:sym typeface="Arial" panose="020B0604020202020204" pitchFamily="34" charset="0"/>
              </a:endParaRPr>
            </a:p>
          </p:txBody>
        </p:sp>
        <p:sp>
          <p:nvSpPr>
            <p:cNvPr id="15" name="矩形 14">
              <a:extLst>
                <a:ext uri="{FF2B5EF4-FFF2-40B4-BE49-F238E27FC236}">
                  <a16:creationId xmlns:a16="http://schemas.microsoft.com/office/drawing/2014/main" id="{F34DE4FC-71B1-E1F8-24C4-DFE32918308A}"/>
                </a:ext>
              </a:extLst>
            </p:cNvPr>
            <p:cNvSpPr/>
            <p:nvPr/>
          </p:nvSpPr>
          <p:spPr>
            <a:xfrm>
              <a:off x="3663479" y="2394725"/>
              <a:ext cx="2266681" cy="882203"/>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solidFill>
                  <a:srgbClr val="3859B8"/>
                </a:solidFill>
                <a:latin typeface="Arial" panose="020B0604020202020204" pitchFamily="34" charset="0"/>
                <a:ea typeface="微软雅黑 Light" panose="020B0502040204020203" pitchFamily="34" charset="-122"/>
                <a:sym typeface="Arial" panose="020B0604020202020204" pitchFamily="34" charset="0"/>
              </a:endParaRPr>
            </a:p>
          </p:txBody>
        </p:sp>
        <p:sp>
          <p:nvSpPr>
            <p:cNvPr id="9" name="文本框 8">
              <a:extLst>
                <a:ext uri="{FF2B5EF4-FFF2-40B4-BE49-F238E27FC236}">
                  <a16:creationId xmlns:a16="http://schemas.microsoft.com/office/drawing/2014/main" id="{29580BA4-95B4-949B-8A53-E85F6F4C500F}"/>
                </a:ext>
              </a:extLst>
            </p:cNvPr>
            <p:cNvSpPr txBox="1"/>
            <p:nvPr/>
          </p:nvSpPr>
          <p:spPr>
            <a:xfrm>
              <a:off x="3727686" y="2635223"/>
              <a:ext cx="2143587" cy="430374"/>
            </a:xfrm>
            <a:prstGeom prst="rect">
              <a:avLst/>
            </a:prstGeom>
            <a:noFill/>
          </p:spPr>
          <p:txBody>
            <a:bodyPr wrap="square" rtlCol="0">
              <a:spAutoFit/>
            </a:bodyPr>
            <a:lstStyle/>
            <a:p>
              <a:pPr>
                <a:lnSpc>
                  <a:spcPct val="120000"/>
                </a:lnSpc>
              </a:pPr>
              <a:r>
                <a:rPr lang="en-US" altLang="zh-CN" sz="2000" b="1" dirty="0">
                  <a:solidFill>
                    <a:srgbClr val="3859B8"/>
                  </a:solidFill>
                  <a:latin typeface="微软雅黑" panose="020B0503020204020204" pitchFamily="34" charset="-122"/>
                  <a:ea typeface="微软雅黑" panose="020B0503020204020204" pitchFamily="34" charset="-122"/>
                  <a:sym typeface="Arial" panose="020B0604020202020204" pitchFamily="34" charset="0"/>
                </a:rPr>
                <a:t>01 </a:t>
              </a:r>
              <a:r>
                <a:rPr lang="zh-CN" altLang="en-US" sz="2000" b="1" dirty="0">
                  <a:solidFill>
                    <a:srgbClr val="3859B8"/>
                  </a:solidFill>
                  <a:latin typeface="微软雅黑" panose="020B0503020204020204" pitchFamily="34" charset="-122"/>
                  <a:ea typeface="微软雅黑" panose="020B0503020204020204" pitchFamily="34" charset="-122"/>
                  <a:sym typeface="Arial" panose="020B0604020202020204" pitchFamily="34" charset="0"/>
                </a:rPr>
                <a:t>药品基本信息</a:t>
              </a:r>
            </a:p>
          </p:txBody>
        </p:sp>
        <p:sp>
          <p:nvSpPr>
            <p:cNvPr id="10" name="文本框 9">
              <a:extLst>
                <a:ext uri="{FF2B5EF4-FFF2-40B4-BE49-F238E27FC236}">
                  <a16:creationId xmlns:a16="http://schemas.microsoft.com/office/drawing/2014/main" id="{86721673-3C06-2A17-E6E1-40BCCA4C3E09}"/>
                </a:ext>
              </a:extLst>
            </p:cNvPr>
            <p:cNvSpPr txBox="1"/>
            <p:nvPr/>
          </p:nvSpPr>
          <p:spPr>
            <a:xfrm>
              <a:off x="7603200" y="2641291"/>
              <a:ext cx="2246244" cy="430374"/>
            </a:xfrm>
            <a:prstGeom prst="rect">
              <a:avLst/>
            </a:prstGeom>
            <a:noFill/>
          </p:spPr>
          <p:txBody>
            <a:bodyPr wrap="square" rtlCol="0">
              <a:spAutoFit/>
            </a:bodyPr>
            <a:lstStyle>
              <a:defPPr>
                <a:defRPr lang="zh-CN"/>
              </a:defPPr>
              <a:lvl1pPr>
                <a:defRPr sz="2000" b="1">
                  <a:solidFill>
                    <a:srgbClr val="3859B8"/>
                  </a:solidFill>
                  <a:latin typeface="微软雅黑" panose="020B0503020204020204" pitchFamily="34" charset="-122"/>
                  <a:ea typeface="微软雅黑" panose="020B0503020204020204" pitchFamily="34" charset="-122"/>
                </a:defRPr>
              </a:lvl1pPr>
            </a:lstStyle>
            <a:p>
              <a:pPr>
                <a:lnSpc>
                  <a:spcPct val="120000"/>
                </a:lnSpc>
              </a:pPr>
              <a:r>
                <a:rPr lang="en-US" altLang="zh-CN" dirty="0">
                  <a:sym typeface="Arial" panose="020B0604020202020204" pitchFamily="34" charset="0"/>
                </a:rPr>
                <a:t>02 </a:t>
              </a:r>
              <a:r>
                <a:rPr lang="zh-CN" altLang="en-US" dirty="0">
                  <a:sym typeface="Arial" panose="020B0604020202020204" pitchFamily="34" charset="0"/>
                </a:rPr>
                <a:t>安全性</a:t>
              </a:r>
            </a:p>
          </p:txBody>
        </p:sp>
        <p:sp>
          <p:nvSpPr>
            <p:cNvPr id="11" name="文本框 10">
              <a:extLst>
                <a:ext uri="{FF2B5EF4-FFF2-40B4-BE49-F238E27FC236}">
                  <a16:creationId xmlns:a16="http://schemas.microsoft.com/office/drawing/2014/main" id="{35885B8F-FF94-763B-B400-81AE7B616C35}"/>
                </a:ext>
              </a:extLst>
            </p:cNvPr>
            <p:cNvSpPr txBox="1"/>
            <p:nvPr/>
          </p:nvSpPr>
          <p:spPr>
            <a:xfrm>
              <a:off x="4095202" y="3836318"/>
              <a:ext cx="1471272" cy="430374"/>
            </a:xfrm>
            <a:prstGeom prst="rect">
              <a:avLst/>
            </a:prstGeom>
            <a:noFill/>
          </p:spPr>
          <p:txBody>
            <a:bodyPr wrap="square" rtlCol="0">
              <a:spAutoFit/>
            </a:bodyPr>
            <a:lstStyle>
              <a:defPPr>
                <a:defRPr lang="zh-CN"/>
              </a:defPPr>
              <a:lvl1pPr>
                <a:defRPr sz="2000" b="1">
                  <a:latin typeface="微软雅黑" panose="020B0503020204020204" pitchFamily="34" charset="-122"/>
                  <a:ea typeface="微软雅黑" panose="020B0503020204020204" pitchFamily="34" charset="-122"/>
                </a:defRPr>
              </a:lvl1pPr>
            </a:lstStyle>
            <a:p>
              <a:pPr>
                <a:lnSpc>
                  <a:spcPct val="120000"/>
                </a:lnSpc>
              </a:pPr>
              <a:r>
                <a:rPr lang="en-US" altLang="zh-CN" dirty="0">
                  <a:solidFill>
                    <a:srgbClr val="3859B8"/>
                  </a:solidFill>
                  <a:sym typeface="Arial" panose="020B0604020202020204" pitchFamily="34" charset="0"/>
                </a:rPr>
                <a:t>03 </a:t>
              </a:r>
              <a:r>
                <a:rPr lang="zh-CN" altLang="en-US" dirty="0">
                  <a:solidFill>
                    <a:srgbClr val="3859B8"/>
                  </a:solidFill>
                  <a:sym typeface="Arial" panose="020B0604020202020204" pitchFamily="34" charset="0"/>
                </a:rPr>
                <a:t>有效性</a:t>
              </a:r>
            </a:p>
          </p:txBody>
        </p:sp>
        <p:sp>
          <p:nvSpPr>
            <p:cNvPr id="12" name="文本框 11">
              <a:extLst>
                <a:ext uri="{FF2B5EF4-FFF2-40B4-BE49-F238E27FC236}">
                  <a16:creationId xmlns:a16="http://schemas.microsoft.com/office/drawing/2014/main" id="{AB276D47-259A-17D8-45C2-387A1BD09518}"/>
                </a:ext>
              </a:extLst>
            </p:cNvPr>
            <p:cNvSpPr txBox="1"/>
            <p:nvPr/>
          </p:nvSpPr>
          <p:spPr>
            <a:xfrm>
              <a:off x="7630267" y="3786110"/>
              <a:ext cx="1607059" cy="430374"/>
            </a:xfrm>
            <a:prstGeom prst="rect">
              <a:avLst/>
            </a:prstGeom>
            <a:noFill/>
          </p:spPr>
          <p:txBody>
            <a:bodyPr wrap="square" rtlCol="0">
              <a:spAutoFit/>
            </a:bodyPr>
            <a:lstStyle>
              <a:defPPr>
                <a:defRPr lang="zh-CN"/>
              </a:defPPr>
              <a:lvl1pPr>
                <a:defRPr sz="2000" b="1">
                  <a:solidFill>
                    <a:srgbClr val="3859B8"/>
                  </a:solidFill>
                  <a:latin typeface="微软雅黑" panose="020B0503020204020204" pitchFamily="34" charset="-122"/>
                  <a:ea typeface="微软雅黑" panose="020B0503020204020204" pitchFamily="34" charset="-122"/>
                </a:defRPr>
              </a:lvl1pPr>
            </a:lstStyle>
            <a:p>
              <a:pPr>
                <a:lnSpc>
                  <a:spcPct val="120000"/>
                </a:lnSpc>
              </a:pPr>
              <a:r>
                <a:rPr lang="en-US" altLang="zh-CN" dirty="0">
                  <a:sym typeface="Arial" panose="020B0604020202020204" pitchFamily="34" charset="0"/>
                </a:rPr>
                <a:t>04 </a:t>
              </a:r>
              <a:r>
                <a:rPr lang="zh-CN" altLang="en-US" dirty="0">
                  <a:sym typeface="Arial" panose="020B0604020202020204" pitchFamily="34" charset="0"/>
                </a:rPr>
                <a:t>经济性</a:t>
              </a:r>
            </a:p>
          </p:txBody>
        </p:sp>
        <p:sp>
          <p:nvSpPr>
            <p:cNvPr id="13" name="文本框 12">
              <a:extLst>
                <a:ext uri="{FF2B5EF4-FFF2-40B4-BE49-F238E27FC236}">
                  <a16:creationId xmlns:a16="http://schemas.microsoft.com/office/drawing/2014/main" id="{A8A666AF-83FA-0CD1-6411-BE785EB4CD36}"/>
                </a:ext>
              </a:extLst>
            </p:cNvPr>
            <p:cNvSpPr txBox="1"/>
            <p:nvPr/>
          </p:nvSpPr>
          <p:spPr>
            <a:xfrm>
              <a:off x="7653736" y="4987671"/>
              <a:ext cx="2246244" cy="430374"/>
            </a:xfrm>
            <a:prstGeom prst="rect">
              <a:avLst/>
            </a:prstGeom>
            <a:noFill/>
          </p:spPr>
          <p:txBody>
            <a:bodyPr wrap="square" rtlCol="0">
              <a:spAutoFit/>
            </a:bodyPr>
            <a:lstStyle>
              <a:defPPr>
                <a:defRPr lang="zh-CN"/>
              </a:defPPr>
              <a:lvl1pPr>
                <a:defRPr sz="2000" b="1">
                  <a:solidFill>
                    <a:srgbClr val="3859B8"/>
                  </a:solidFill>
                  <a:latin typeface="微软雅黑" panose="020B0503020204020204" pitchFamily="34" charset="-122"/>
                  <a:ea typeface="微软雅黑" panose="020B0503020204020204" pitchFamily="34" charset="-122"/>
                </a:defRPr>
              </a:lvl1pPr>
            </a:lstStyle>
            <a:p>
              <a:pPr>
                <a:lnSpc>
                  <a:spcPct val="120000"/>
                </a:lnSpc>
              </a:pPr>
              <a:r>
                <a:rPr lang="en-US" altLang="zh-CN" dirty="0">
                  <a:sym typeface="Arial" panose="020B0604020202020204" pitchFamily="34" charset="0"/>
                </a:rPr>
                <a:t>06 </a:t>
              </a:r>
              <a:r>
                <a:rPr lang="zh-CN" altLang="en-US" dirty="0">
                  <a:sym typeface="Arial" panose="020B0604020202020204" pitchFamily="34" charset="0"/>
                </a:rPr>
                <a:t>公平性</a:t>
              </a:r>
            </a:p>
          </p:txBody>
        </p:sp>
        <p:sp>
          <p:nvSpPr>
            <p:cNvPr id="14" name="文本框 13">
              <a:extLst>
                <a:ext uri="{FF2B5EF4-FFF2-40B4-BE49-F238E27FC236}">
                  <a16:creationId xmlns:a16="http://schemas.microsoft.com/office/drawing/2014/main" id="{3524BD06-B646-810A-B80D-04E44ED57616}"/>
                </a:ext>
              </a:extLst>
            </p:cNvPr>
            <p:cNvSpPr txBox="1"/>
            <p:nvPr/>
          </p:nvSpPr>
          <p:spPr>
            <a:xfrm>
              <a:off x="4127771" y="4997190"/>
              <a:ext cx="2246244" cy="430374"/>
            </a:xfrm>
            <a:prstGeom prst="rect">
              <a:avLst/>
            </a:prstGeom>
            <a:noFill/>
          </p:spPr>
          <p:txBody>
            <a:bodyPr wrap="square" rtlCol="0">
              <a:spAutoFit/>
            </a:bodyPr>
            <a:lstStyle>
              <a:defPPr>
                <a:defRPr lang="zh-CN"/>
              </a:defPPr>
              <a:lvl1pPr>
                <a:defRPr sz="2000" b="1">
                  <a:solidFill>
                    <a:srgbClr val="3859B8"/>
                  </a:solidFill>
                  <a:latin typeface="微软雅黑" panose="020B0503020204020204" pitchFamily="34" charset="-122"/>
                  <a:ea typeface="微软雅黑" panose="020B0503020204020204" pitchFamily="34" charset="-122"/>
                </a:defRPr>
              </a:lvl1pPr>
            </a:lstStyle>
            <a:p>
              <a:pPr>
                <a:lnSpc>
                  <a:spcPct val="120000"/>
                </a:lnSpc>
              </a:pPr>
              <a:r>
                <a:rPr lang="en-US" altLang="zh-CN" dirty="0">
                  <a:sym typeface="Arial" panose="020B0604020202020204" pitchFamily="34" charset="0"/>
                </a:rPr>
                <a:t>05 </a:t>
              </a:r>
              <a:r>
                <a:rPr lang="zh-CN" altLang="en-US" dirty="0">
                  <a:sym typeface="Arial" panose="020B0604020202020204" pitchFamily="34" charset="0"/>
                </a:rPr>
                <a:t>创新型</a:t>
              </a:r>
            </a:p>
          </p:txBody>
        </p:sp>
      </p:grpSp>
      <p:grpSp>
        <p:nvGrpSpPr>
          <p:cNvPr id="26" name="组合 25">
            <a:extLst>
              <a:ext uri="{FF2B5EF4-FFF2-40B4-BE49-F238E27FC236}">
                <a16:creationId xmlns:a16="http://schemas.microsoft.com/office/drawing/2014/main" id="{E4401BEC-6E0D-133B-8413-6C25AC92BE3B}"/>
              </a:ext>
            </a:extLst>
          </p:cNvPr>
          <p:cNvGrpSpPr/>
          <p:nvPr/>
        </p:nvGrpSpPr>
        <p:grpSpPr>
          <a:xfrm>
            <a:off x="0" y="655418"/>
            <a:ext cx="3573887" cy="1716721"/>
            <a:chOff x="0" y="655418"/>
            <a:chExt cx="3573887" cy="1715391"/>
          </a:xfrm>
        </p:grpSpPr>
        <p:sp>
          <p:nvSpPr>
            <p:cNvPr id="7" name="矩形 6">
              <a:extLst>
                <a:ext uri="{FF2B5EF4-FFF2-40B4-BE49-F238E27FC236}">
                  <a16:creationId xmlns:a16="http://schemas.microsoft.com/office/drawing/2014/main" id="{F7F1FF0D-3B20-8034-DFA3-B088D3B2F7DD}"/>
                </a:ext>
              </a:extLst>
            </p:cNvPr>
            <p:cNvSpPr/>
            <p:nvPr/>
          </p:nvSpPr>
          <p:spPr>
            <a:xfrm>
              <a:off x="0" y="655983"/>
              <a:ext cx="1835239" cy="1714826"/>
            </a:xfrm>
            <a:prstGeom prst="rect">
              <a:avLst/>
            </a:prstGeom>
            <a:solidFill>
              <a:srgbClr val="3859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latin typeface="Arial" panose="020B0604020202020204" pitchFamily="34" charset="0"/>
                <a:ea typeface="微软雅黑 Light" panose="020B0502040204020203" pitchFamily="34" charset="-122"/>
                <a:sym typeface="Arial" panose="020B0604020202020204" pitchFamily="34" charset="0"/>
              </a:endParaRPr>
            </a:p>
          </p:txBody>
        </p:sp>
        <p:sp>
          <p:nvSpPr>
            <p:cNvPr id="4" name="íŝḷíďe">
              <a:extLst>
                <a:ext uri="{FF2B5EF4-FFF2-40B4-BE49-F238E27FC236}">
                  <a16:creationId xmlns:a16="http://schemas.microsoft.com/office/drawing/2014/main" id="{0337553D-7B7C-A52F-C576-FBA4F50CCB3E}"/>
                </a:ext>
              </a:extLst>
            </p:cNvPr>
            <p:cNvSpPr txBox="1"/>
            <p:nvPr/>
          </p:nvSpPr>
          <p:spPr>
            <a:xfrm>
              <a:off x="0" y="655418"/>
              <a:ext cx="3573887" cy="1715391"/>
            </a:xfrm>
            <a:prstGeom prst="roundRect">
              <a:avLst>
                <a:gd name="adj" fmla="val 50000"/>
              </a:avLst>
            </a:prstGeom>
            <a:solidFill>
              <a:srgbClr val="3859B8"/>
            </a:solidFill>
            <a:ln w="12700" cap="rnd">
              <a:noFill/>
              <a:prstDash val="solid"/>
              <a:round/>
              <a:headEnd/>
              <a:tailEnd/>
            </a:ln>
            <a:effectLst>
              <a:outerShdw blurRad="254000" dist="127000" algn="ctr" rotWithShape="0">
                <a:schemeClr val="accent1">
                  <a:alpha val="3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spAutoFit/>
            </a:bodyPr>
            <a:lstStyle>
              <a:defPPr>
                <a:defRPr lang="zh-CN"/>
              </a:defPPr>
              <a:lvl1pPr algn="ctr" defTabSz="914354">
                <a:defRPr sz="1400" b="1">
                  <a:solidFill>
                    <a:schemeClr val="bg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nSpc>
                  <a:spcPct val="120000"/>
                </a:lnSpc>
              </a:pPr>
              <a:r>
                <a:rPr lang="zh-CN" altLang="en-US" sz="3200" dirty="0">
                  <a:solidFill>
                    <a:srgbClr val="FFFFFF"/>
                  </a:solidFill>
                  <a:latin typeface="Arial" panose="020B0604020202020204" pitchFamily="34" charset="0"/>
                  <a:ea typeface="微软雅黑 Light" panose="020B0502040204020203" pitchFamily="34" charset="-122"/>
                  <a:sym typeface="Arial" panose="020B0604020202020204" pitchFamily="34" charset="0"/>
                </a:rPr>
                <a:t>目    录</a:t>
              </a:r>
              <a:endParaRPr lang="en-US" altLang="zh-CN" sz="3200" dirty="0">
                <a:solidFill>
                  <a:srgbClr val="FFFFFF"/>
                </a:solidFill>
                <a:latin typeface="Arial" panose="020B0604020202020204" pitchFamily="34" charset="0"/>
                <a:ea typeface="微软雅黑 Light" panose="020B0502040204020203" pitchFamily="34" charset="-122"/>
                <a:sym typeface="Arial" panose="020B0604020202020204" pitchFamily="34" charset="0"/>
              </a:endParaRPr>
            </a:p>
            <a:p>
              <a:pPr>
                <a:lnSpc>
                  <a:spcPct val="120000"/>
                </a:lnSpc>
              </a:pPr>
              <a:r>
                <a:rPr lang="en-US" altLang="zh-CN" sz="3200" dirty="0">
                  <a:solidFill>
                    <a:srgbClr val="FFFFFF"/>
                  </a:solidFill>
                  <a:latin typeface="Arial" panose="020B0604020202020204" pitchFamily="34" charset="0"/>
                  <a:ea typeface="微软雅黑 Light" panose="020B0502040204020203" pitchFamily="34" charset="-122"/>
                  <a:sym typeface="Arial" panose="020B0604020202020204" pitchFamily="34" charset="0"/>
                </a:rPr>
                <a:t>CONTENTS</a:t>
              </a:r>
            </a:p>
          </p:txBody>
        </p:sp>
      </p:grpSp>
      <p:pic>
        <p:nvPicPr>
          <p:cNvPr id="8" name="图片 7">
            <a:extLst>
              <a:ext uri="{FF2B5EF4-FFF2-40B4-BE49-F238E27FC236}">
                <a16:creationId xmlns:a16="http://schemas.microsoft.com/office/drawing/2014/main" id="{430059E5-FDA0-5C87-78A3-226D93B45C4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65941" y="0"/>
            <a:ext cx="1726059" cy="863030"/>
          </a:xfrm>
          <a:prstGeom prst="rect">
            <a:avLst/>
          </a:prstGeom>
        </p:spPr>
      </p:pic>
      <p:pic>
        <p:nvPicPr>
          <p:cNvPr id="25" name="图片 24">
            <a:extLst>
              <a:ext uri="{FF2B5EF4-FFF2-40B4-BE49-F238E27FC236}">
                <a16:creationId xmlns:a16="http://schemas.microsoft.com/office/drawing/2014/main" id="{733B1E60-0579-695A-1CAA-3C814FDCE63C}"/>
              </a:ext>
            </a:extLst>
          </p:cNvPr>
          <p:cNvPicPr>
            <a:picLocks noChangeAspect="1"/>
          </p:cNvPicPr>
          <p:nvPr/>
        </p:nvPicPr>
        <p:blipFill>
          <a:blip r:embed="rId3"/>
          <a:stretch>
            <a:fillRect/>
          </a:stretch>
        </p:blipFill>
        <p:spPr>
          <a:xfrm>
            <a:off x="905935" y="3805707"/>
            <a:ext cx="3075497" cy="1834421"/>
          </a:xfrm>
          <a:prstGeom prst="rect">
            <a:avLst/>
          </a:prstGeom>
        </p:spPr>
      </p:pic>
    </p:spTree>
    <p:extLst>
      <p:ext uri="{BB962C8B-B14F-4D97-AF65-F5344CB8AC3E}">
        <p14:creationId xmlns:p14="http://schemas.microsoft.com/office/powerpoint/2010/main" val="40691262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ACEE0E16-C633-FE2C-D4C5-B687FB83AC0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65941" y="0"/>
            <a:ext cx="1726059" cy="863030"/>
          </a:xfrm>
          <a:prstGeom prst="rect">
            <a:avLst/>
          </a:prstGeom>
        </p:spPr>
      </p:pic>
      <p:sp>
        <p:nvSpPr>
          <p:cNvPr id="13" name="ïšľíḍe">
            <a:extLst>
              <a:ext uri="{FF2B5EF4-FFF2-40B4-BE49-F238E27FC236}">
                <a16:creationId xmlns:a16="http://schemas.microsoft.com/office/drawing/2014/main" id="{F7A81BC0-D70C-0897-783A-047721A7E7C9}"/>
              </a:ext>
            </a:extLst>
          </p:cNvPr>
          <p:cNvSpPr/>
          <p:nvPr/>
        </p:nvSpPr>
        <p:spPr>
          <a:xfrm rot="10800000">
            <a:off x="482600" y="0"/>
            <a:ext cx="1367881" cy="2477910"/>
          </a:xfrm>
          <a:prstGeom prst="round2SameRect">
            <a:avLst>
              <a:gd name="adj1" fmla="val 50000"/>
              <a:gd name="adj2" fmla="val 0"/>
            </a:avLst>
          </a:prstGeom>
          <a:solidFill>
            <a:srgbClr val="3859B8"/>
          </a:solidFill>
          <a:ln w="12700" cap="rnd">
            <a:noFill/>
            <a:prstDash val="solid"/>
            <a:round/>
            <a:headEnd/>
            <a:tailEnd/>
          </a:ln>
          <a:effectLst>
            <a:outerShdw blurRad="254000" dist="127000" algn="ctr" rotWithShape="0">
              <a:schemeClr val="bg1">
                <a:lumMod val="6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91440" tIns="45720" rIns="91440" bIns="45720" numCol="1" spcCol="0" rtlCol="0" fromWordArt="0" anchor="ctr" anchorCtr="0" forceAA="0" compatLnSpc="1">
            <a:prstTxWarp prst="textNoShape">
              <a:avLst/>
            </a:prstTxWarp>
            <a:normAutofit/>
          </a:bodyPr>
          <a:lstStyle/>
          <a:p>
            <a:pPr algn="ctr" defTabSz="914354">
              <a:lnSpc>
                <a:spcPct val="120000"/>
              </a:lnSpc>
            </a:pPr>
            <a:endParaRPr lang="zh-CN" altLang="en-US" sz="2000" b="1" dirty="0">
              <a:solidFill>
                <a:schemeClr val="bg1"/>
              </a:solidFill>
              <a:latin typeface="Arial" panose="020B0604020202020204" pitchFamily="34" charset="0"/>
              <a:ea typeface="微软雅黑 Light" panose="020B0502040204020203" pitchFamily="34" charset="-122"/>
              <a:sym typeface="Arial" panose="020B0604020202020204" pitchFamily="34" charset="0"/>
            </a:endParaRPr>
          </a:p>
        </p:txBody>
      </p:sp>
      <p:sp>
        <p:nvSpPr>
          <p:cNvPr id="14" name="文本框 13">
            <a:extLst>
              <a:ext uri="{FF2B5EF4-FFF2-40B4-BE49-F238E27FC236}">
                <a16:creationId xmlns:a16="http://schemas.microsoft.com/office/drawing/2014/main" id="{CD276EF7-D5D5-EB42-46C0-20CA7AF94E09}"/>
              </a:ext>
            </a:extLst>
          </p:cNvPr>
          <p:cNvSpPr txBox="1"/>
          <p:nvPr/>
        </p:nvSpPr>
        <p:spPr>
          <a:xfrm>
            <a:off x="807720" y="831573"/>
            <a:ext cx="998220" cy="763094"/>
          </a:xfrm>
          <a:prstGeom prst="rect">
            <a:avLst/>
          </a:prstGeom>
          <a:noFill/>
        </p:spPr>
        <p:txBody>
          <a:bodyPr wrap="square" rtlCol="0">
            <a:spAutoFit/>
          </a:bodyPr>
          <a:lstStyle/>
          <a:p>
            <a:pPr>
              <a:lnSpc>
                <a:spcPct val="120000"/>
              </a:lnSpc>
            </a:pPr>
            <a:r>
              <a:rPr lang="en-US" altLang="zh-CN" sz="4000" b="1" dirty="0">
                <a:solidFill>
                  <a:schemeClr val="bg1"/>
                </a:solidFill>
                <a:latin typeface="Arial" panose="020B0604020202020204" pitchFamily="34" charset="0"/>
                <a:ea typeface="微软雅黑 Light" panose="020B0502040204020203" pitchFamily="34" charset="-122"/>
                <a:sym typeface="Arial" panose="020B0604020202020204" pitchFamily="34" charset="0"/>
              </a:rPr>
              <a:t>01</a:t>
            </a:r>
            <a:endParaRPr lang="zh-CN" altLang="en-US" sz="4000" b="1" dirty="0">
              <a:solidFill>
                <a:schemeClr val="bg1"/>
              </a:solidFill>
              <a:latin typeface="Arial" panose="020B0604020202020204" pitchFamily="34" charset="0"/>
              <a:ea typeface="微软雅黑 Light" panose="020B0502040204020203" pitchFamily="34" charset="-122"/>
              <a:sym typeface="Arial" panose="020B0604020202020204" pitchFamily="34" charset="0"/>
            </a:endParaRPr>
          </a:p>
        </p:txBody>
      </p:sp>
      <p:sp>
        <p:nvSpPr>
          <p:cNvPr id="16" name="íṡľiḑè">
            <a:extLst>
              <a:ext uri="{FF2B5EF4-FFF2-40B4-BE49-F238E27FC236}">
                <a16:creationId xmlns:a16="http://schemas.microsoft.com/office/drawing/2014/main" id="{793B1709-381A-779D-BACF-FE5F97CABD34}"/>
              </a:ext>
            </a:extLst>
          </p:cNvPr>
          <p:cNvSpPr/>
          <p:nvPr/>
        </p:nvSpPr>
        <p:spPr bwMode="auto">
          <a:xfrm>
            <a:off x="412860" y="3155223"/>
            <a:ext cx="2292051" cy="450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rm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lnSpc>
                <a:spcPct val="120000"/>
              </a:lnSpc>
              <a:spcBef>
                <a:spcPct val="0"/>
              </a:spcBef>
            </a:pPr>
            <a:r>
              <a:rPr lang="zh-CN" altLang="en-US" sz="2000" b="1" dirty="0">
                <a:solidFill>
                  <a:srgbClr val="3859B8"/>
                </a:solidFill>
                <a:latin typeface="Arial" panose="020B0604020202020204" pitchFamily="34" charset="0"/>
                <a:ea typeface="微软雅黑 Light" panose="020B0502040204020203" pitchFamily="34" charset="-122"/>
                <a:sym typeface="Arial" panose="020B0604020202020204" pitchFamily="34" charset="0"/>
              </a:rPr>
              <a:t>药品基本信息</a:t>
            </a:r>
          </a:p>
        </p:txBody>
      </p:sp>
      <p:cxnSp>
        <p:nvCxnSpPr>
          <p:cNvPr id="21" name="直接连接符 20">
            <a:extLst>
              <a:ext uri="{FF2B5EF4-FFF2-40B4-BE49-F238E27FC236}">
                <a16:creationId xmlns:a16="http://schemas.microsoft.com/office/drawing/2014/main" id="{DA3355EC-70B2-77A9-B2CD-B16AB3012EC0}"/>
              </a:ext>
            </a:extLst>
          </p:cNvPr>
          <p:cNvCxnSpPr/>
          <p:nvPr/>
        </p:nvCxnSpPr>
        <p:spPr>
          <a:xfrm>
            <a:off x="482600" y="3657600"/>
            <a:ext cx="106426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7" name="文本框 26">
            <a:extLst>
              <a:ext uri="{FF2B5EF4-FFF2-40B4-BE49-F238E27FC236}">
                <a16:creationId xmlns:a16="http://schemas.microsoft.com/office/drawing/2014/main" id="{25AEC054-0013-6EE4-46D5-16345DE45B81}"/>
              </a:ext>
            </a:extLst>
          </p:cNvPr>
          <p:cNvSpPr txBox="1"/>
          <p:nvPr/>
        </p:nvSpPr>
        <p:spPr>
          <a:xfrm>
            <a:off x="3069204" y="1082040"/>
            <a:ext cx="7563962" cy="2718693"/>
          </a:xfrm>
          <a:prstGeom prst="rect">
            <a:avLst/>
          </a:prstGeom>
          <a:noFill/>
        </p:spPr>
        <p:txBody>
          <a:bodyPr wrap="square">
            <a:spAutoFit/>
          </a:bodyPr>
          <a:lstStyle/>
          <a:p>
            <a:pPr>
              <a:spcBef>
                <a:spcPts val="100"/>
              </a:spcBef>
              <a:spcAft>
                <a:spcPts val="100"/>
              </a:spcAft>
              <a:buClr>
                <a:schemeClr val="tx1">
                  <a:lumMod val="95000"/>
                  <a:lumOff val="5000"/>
                </a:schemeClr>
              </a:buClr>
              <a:buSzPct val="50000"/>
              <a:defRPr/>
            </a:pPr>
            <a:r>
              <a:rPr lang="zh-CN" altLang="en-US" sz="1400" dirty="0">
                <a:solidFill>
                  <a:schemeClr val="tx1"/>
                </a:solidFill>
                <a:latin typeface="微软雅黑 Light" panose="020B0502040204020203" pitchFamily="34" charset="-122"/>
                <a:ea typeface="微软雅黑 Light" panose="020B0502040204020203" pitchFamily="34" charset="-122"/>
                <a:sym typeface="Arial" panose="020B0604020202020204" pitchFamily="34" charset="0"/>
              </a:rPr>
              <a:t>通用名中文：</a:t>
            </a:r>
            <a:r>
              <a:rPr lang="zh-CN" altLang="en-US" sz="1400" dirty="0">
                <a:solidFill>
                  <a:srgbClr val="3859B8"/>
                </a:solidFill>
                <a:latin typeface="微软雅黑 Light" panose="020B0502040204020203" pitchFamily="34" charset="-122"/>
                <a:ea typeface="微软雅黑 Light" panose="020B0502040204020203" pitchFamily="34" charset="-122"/>
                <a:sym typeface="Arial" panose="020B0604020202020204" pitchFamily="34" charset="0"/>
              </a:rPr>
              <a:t>盐酸曲唑酮缓释片 </a:t>
            </a:r>
            <a:r>
              <a:rPr lang="en-US" altLang="zh-CN" sz="1400" dirty="0">
                <a:solidFill>
                  <a:srgbClr val="3859B8"/>
                </a:solidFill>
                <a:latin typeface="微软雅黑 Light" panose="020B0502040204020203" pitchFamily="34" charset="-122"/>
                <a:ea typeface="微软雅黑 Light" panose="020B0502040204020203" pitchFamily="34" charset="-122"/>
                <a:sym typeface="Arial" panose="020B0604020202020204" pitchFamily="34" charset="0"/>
              </a:rPr>
              <a:t>                          </a:t>
            </a:r>
          </a:p>
          <a:p>
            <a:pPr>
              <a:spcBef>
                <a:spcPts val="100"/>
              </a:spcBef>
              <a:spcAft>
                <a:spcPts val="100"/>
              </a:spcAft>
              <a:buClr>
                <a:schemeClr val="tx1">
                  <a:lumMod val="95000"/>
                  <a:lumOff val="5000"/>
                </a:schemeClr>
              </a:buClr>
              <a:buSzPct val="50000"/>
              <a:defRPr/>
            </a:pPr>
            <a:r>
              <a:rPr lang="zh-CN" altLang="en-US" sz="1400" dirty="0">
                <a:solidFill>
                  <a:schemeClr val="tx1"/>
                </a:solidFill>
                <a:latin typeface="微软雅黑 Light" panose="020B0502040204020203" pitchFamily="34" charset="-122"/>
                <a:ea typeface="微软雅黑 Light" panose="020B0502040204020203" pitchFamily="34" charset="-122"/>
                <a:sym typeface="Arial" panose="020B0604020202020204" pitchFamily="34" charset="0"/>
              </a:rPr>
              <a:t>中文商品名：</a:t>
            </a:r>
            <a:r>
              <a:rPr lang="zh-CN" altLang="en-US" sz="1400" dirty="0">
                <a:solidFill>
                  <a:srgbClr val="3859B8"/>
                </a:solidFill>
                <a:latin typeface="微软雅黑 Light" panose="020B0502040204020203" pitchFamily="34" charset="-122"/>
                <a:ea typeface="微软雅黑 Light" panose="020B0502040204020203" pitchFamily="34" charset="-122"/>
                <a:sym typeface="Arial" panose="020B0604020202020204" pitchFamily="34" charset="0"/>
              </a:rPr>
              <a:t>曲特恪</a:t>
            </a:r>
            <a:r>
              <a:rPr lang="en-US" altLang="zh-CN" sz="1400" dirty="0">
                <a:solidFill>
                  <a:srgbClr val="3859B8"/>
                </a:solidFill>
                <a:latin typeface="微软雅黑 Light" panose="020B0502040204020203" pitchFamily="34" charset="-122"/>
                <a:ea typeface="微软雅黑 Light" panose="020B0502040204020203" pitchFamily="34" charset="-122"/>
                <a:sym typeface="Arial" panose="020B0604020202020204" pitchFamily="34" charset="0"/>
              </a:rPr>
              <a:t>® 	</a:t>
            </a:r>
            <a:r>
              <a:rPr lang="en-US" altLang="zh-CN" sz="1400" dirty="0">
                <a:solidFill>
                  <a:srgbClr val="FF0000"/>
                </a:solidFill>
                <a:latin typeface="微软雅黑 Light" panose="020B0502040204020203" pitchFamily="34" charset="-122"/>
                <a:ea typeface="微软雅黑 Light" panose="020B0502040204020203" pitchFamily="34" charset="-122"/>
                <a:sym typeface="Arial" panose="020B0604020202020204" pitchFamily="34" charset="0"/>
              </a:rPr>
              <a:t> </a:t>
            </a:r>
          </a:p>
          <a:p>
            <a:pPr>
              <a:spcBef>
                <a:spcPts val="100"/>
              </a:spcBef>
              <a:spcAft>
                <a:spcPts val="100"/>
              </a:spcAft>
              <a:buClr>
                <a:schemeClr val="tx1">
                  <a:lumMod val="95000"/>
                  <a:lumOff val="5000"/>
                </a:schemeClr>
              </a:buClr>
              <a:buSzPct val="50000"/>
              <a:defRPr/>
            </a:pPr>
            <a:r>
              <a:rPr lang="zh-CN" altLang="en-US" sz="1400" dirty="0">
                <a:solidFill>
                  <a:schemeClr val="tx1"/>
                </a:solidFill>
                <a:latin typeface="微软雅黑 Light" panose="020B0502040204020203" pitchFamily="34" charset="-122"/>
                <a:ea typeface="微软雅黑 Light" panose="020B0502040204020203" pitchFamily="34" charset="-122"/>
                <a:sym typeface="Arial" panose="020B0604020202020204" pitchFamily="34" charset="0"/>
              </a:rPr>
              <a:t>是否为独家：</a:t>
            </a:r>
            <a:r>
              <a:rPr lang="zh-CN" altLang="en-US" sz="1400" dirty="0">
                <a:solidFill>
                  <a:srgbClr val="3859B8"/>
                </a:solidFill>
                <a:latin typeface="微软雅黑 Light" panose="020B0502040204020203" pitchFamily="34" charset="-122"/>
                <a:ea typeface="微软雅黑 Light" panose="020B0502040204020203" pitchFamily="34" charset="-122"/>
                <a:sym typeface="Arial" panose="020B0604020202020204" pitchFamily="34" charset="0"/>
              </a:rPr>
              <a:t>是</a:t>
            </a:r>
            <a:r>
              <a:rPr lang="en-US" altLang="zh-CN" sz="1400" dirty="0">
                <a:solidFill>
                  <a:srgbClr val="3859B8"/>
                </a:solidFill>
                <a:latin typeface="微软雅黑 Light" panose="020B0502040204020203" pitchFamily="34" charset="-122"/>
                <a:ea typeface="微软雅黑 Light" panose="020B0502040204020203" pitchFamily="34" charset="-122"/>
                <a:sym typeface="Arial" panose="020B0604020202020204" pitchFamily="34" charset="0"/>
              </a:rPr>
              <a:t>                                  </a:t>
            </a:r>
          </a:p>
          <a:p>
            <a:pPr>
              <a:spcBef>
                <a:spcPts val="100"/>
              </a:spcBef>
              <a:spcAft>
                <a:spcPts val="100"/>
              </a:spcAft>
              <a:buClr>
                <a:schemeClr val="tx1">
                  <a:lumMod val="95000"/>
                  <a:lumOff val="5000"/>
                </a:schemeClr>
              </a:buClr>
              <a:buSzPct val="50000"/>
              <a:defRPr/>
            </a:pPr>
            <a:r>
              <a:rPr lang="zh-CN" altLang="en-US" sz="1400" dirty="0">
                <a:solidFill>
                  <a:schemeClr val="tx1"/>
                </a:solidFill>
                <a:latin typeface="微软雅黑 Light" panose="020B0502040204020203" pitchFamily="34" charset="-122"/>
                <a:ea typeface="微软雅黑 Light" panose="020B0502040204020203" pitchFamily="34" charset="-122"/>
                <a:sym typeface="Arial" panose="020B0604020202020204" pitchFamily="34" charset="0"/>
              </a:rPr>
              <a:t>药品类别：</a:t>
            </a:r>
            <a:r>
              <a:rPr lang="zh-CN" altLang="en-US" sz="1400" dirty="0">
                <a:solidFill>
                  <a:srgbClr val="3859B8"/>
                </a:solidFill>
                <a:latin typeface="微软雅黑 Light" panose="020B0502040204020203" pitchFamily="34" charset="-122"/>
                <a:ea typeface="微软雅黑 Light" panose="020B0502040204020203" pitchFamily="34" charset="-122"/>
                <a:sym typeface="Arial" panose="020B0604020202020204" pitchFamily="34" charset="0"/>
              </a:rPr>
              <a:t>西药（</a:t>
            </a:r>
            <a:r>
              <a:rPr lang="zh-CN" altLang="zh-CN" sz="1400" dirty="0">
                <a:solidFill>
                  <a:srgbClr val="3859B8"/>
                </a:solidFill>
                <a:latin typeface="微软雅黑 Light" panose="020B0502040204020203" pitchFamily="34" charset="-122"/>
                <a:ea typeface="微软雅黑 Light" panose="020B0502040204020203" pitchFamily="34" charset="-122"/>
                <a:sym typeface="Arial" panose="020B0604020202020204" pitchFamily="34" charset="0"/>
              </a:rPr>
              <a:t>进口药品</a:t>
            </a:r>
            <a:r>
              <a:rPr lang="en-US" altLang="zh-CN" sz="1400" dirty="0">
                <a:solidFill>
                  <a:srgbClr val="3859B8"/>
                </a:solidFill>
                <a:latin typeface="微软雅黑 Light" panose="020B0502040204020203" pitchFamily="34" charset="-122"/>
                <a:ea typeface="微软雅黑 Light" panose="020B0502040204020203" pitchFamily="34" charset="-122"/>
                <a:sym typeface="Arial" panose="020B0604020202020204" pitchFamily="34" charset="0"/>
              </a:rPr>
              <a:t>5.1</a:t>
            </a:r>
            <a:r>
              <a:rPr lang="zh-CN" altLang="zh-CN" sz="1400" dirty="0">
                <a:solidFill>
                  <a:srgbClr val="3859B8"/>
                </a:solidFill>
                <a:latin typeface="微软雅黑 Light" panose="020B0502040204020203" pitchFamily="34" charset="-122"/>
                <a:ea typeface="微软雅黑 Light" panose="020B0502040204020203" pitchFamily="34" charset="-122"/>
                <a:sym typeface="Arial" panose="020B0604020202020204" pitchFamily="34" charset="0"/>
              </a:rPr>
              <a:t>类</a:t>
            </a:r>
            <a:r>
              <a:rPr lang="zh-CN" altLang="en-US" sz="1400" dirty="0">
                <a:solidFill>
                  <a:srgbClr val="3859B8"/>
                </a:solidFill>
                <a:latin typeface="微软雅黑 Light" panose="020B0502040204020203" pitchFamily="34" charset="-122"/>
                <a:ea typeface="微软雅黑 Light" panose="020B0502040204020203" pitchFamily="34" charset="-122"/>
                <a:sym typeface="Arial" panose="020B0604020202020204" pitchFamily="34" charset="0"/>
              </a:rPr>
              <a:t>）</a:t>
            </a:r>
            <a:endParaRPr lang="en-US" altLang="zh-CN" sz="1400" dirty="0">
              <a:solidFill>
                <a:srgbClr val="3859B8"/>
              </a:solidFill>
              <a:latin typeface="微软雅黑 Light" panose="020B0502040204020203" pitchFamily="34" charset="-122"/>
              <a:ea typeface="微软雅黑 Light" panose="020B0502040204020203" pitchFamily="34" charset="-122"/>
              <a:sym typeface="Arial" panose="020B0604020202020204" pitchFamily="34" charset="0"/>
            </a:endParaRPr>
          </a:p>
          <a:p>
            <a:pPr>
              <a:spcBef>
                <a:spcPts val="100"/>
              </a:spcBef>
              <a:spcAft>
                <a:spcPts val="100"/>
              </a:spcAft>
              <a:buClr>
                <a:schemeClr val="tx1">
                  <a:lumMod val="95000"/>
                  <a:lumOff val="5000"/>
                </a:schemeClr>
              </a:buClr>
              <a:buSzPct val="50000"/>
              <a:defRPr/>
            </a:pPr>
            <a:r>
              <a:rPr lang="zh-CN" altLang="en-US" sz="1400" dirty="0">
                <a:solidFill>
                  <a:schemeClr val="tx1"/>
                </a:solidFill>
                <a:latin typeface="微软雅黑 Light" panose="020B0502040204020203" pitchFamily="34" charset="-122"/>
                <a:ea typeface="微软雅黑 Light" panose="020B0502040204020203" pitchFamily="34" charset="-122"/>
                <a:sym typeface="Arial" panose="020B0604020202020204" pitchFamily="34" charset="0"/>
              </a:rPr>
              <a:t>药品生产企业：</a:t>
            </a:r>
            <a:r>
              <a:rPr lang="zh-CN" altLang="en-US" sz="1400" dirty="0">
                <a:solidFill>
                  <a:srgbClr val="3859B8"/>
                </a:solidFill>
                <a:latin typeface="微软雅黑 Light" panose="020B0502040204020203" pitchFamily="34" charset="-122"/>
                <a:ea typeface="微软雅黑 Light" panose="020B0502040204020203" pitchFamily="34" charset="-122"/>
                <a:sym typeface="Arial" panose="020B0604020202020204" pitchFamily="34" charset="0"/>
              </a:rPr>
              <a:t>意大利</a:t>
            </a:r>
            <a:r>
              <a:rPr lang="en-US" altLang="zh-CN" sz="1400" dirty="0">
                <a:solidFill>
                  <a:srgbClr val="3859B8"/>
                </a:solidFill>
                <a:latin typeface="微软雅黑 Light" panose="020B0502040204020203" pitchFamily="34" charset="-122"/>
                <a:ea typeface="微软雅黑 Light" panose="020B0502040204020203" pitchFamily="34" charset="-122"/>
                <a:sym typeface="Arial" panose="020B0604020202020204" pitchFamily="34" charset="0"/>
              </a:rPr>
              <a:t>-</a:t>
            </a:r>
            <a:r>
              <a:rPr lang="zh-CN" altLang="en-US" sz="1400" dirty="0">
                <a:solidFill>
                  <a:srgbClr val="3859B8"/>
                </a:solidFill>
                <a:latin typeface="微软雅黑 Light" panose="020B0502040204020203" pitchFamily="34" charset="-122"/>
                <a:ea typeface="微软雅黑 Light" panose="020B0502040204020203" pitchFamily="34" charset="-122"/>
                <a:sym typeface="Arial" panose="020B0604020202020204" pitchFamily="34" charset="0"/>
              </a:rPr>
              <a:t>安吉里尼（</a:t>
            </a:r>
            <a:r>
              <a:rPr lang="en-US" altLang="zh-CN" sz="1400" dirty="0">
                <a:solidFill>
                  <a:srgbClr val="3859B8"/>
                </a:solidFill>
                <a:latin typeface="微软雅黑 Light" panose="020B0502040204020203" pitchFamily="34" charset="-122"/>
                <a:ea typeface="微软雅黑 Light" panose="020B0502040204020203" pitchFamily="34" charset="-122"/>
                <a:sym typeface="Arial" panose="020B0604020202020204" pitchFamily="34" charset="0"/>
              </a:rPr>
              <a:t> AZ.CHIM.RIUN.ANGELINI FRANCESCO ACRAF S.P.A. </a:t>
            </a:r>
            <a:r>
              <a:rPr lang="zh-CN" altLang="en-US" sz="1400" dirty="0">
                <a:solidFill>
                  <a:srgbClr val="3859B8"/>
                </a:solidFill>
                <a:latin typeface="微软雅黑 Light" panose="020B0502040204020203" pitchFamily="34" charset="-122"/>
                <a:ea typeface="微软雅黑 Light" panose="020B0502040204020203" pitchFamily="34" charset="-122"/>
                <a:sym typeface="Arial" panose="020B0604020202020204" pitchFamily="34" charset="0"/>
              </a:rPr>
              <a:t>）</a:t>
            </a:r>
            <a:r>
              <a:rPr lang="en-US" altLang="zh-CN" sz="1400" dirty="0">
                <a:solidFill>
                  <a:srgbClr val="3859B8"/>
                </a:solidFill>
                <a:latin typeface="微软雅黑 Light" panose="020B0502040204020203" pitchFamily="34" charset="-122"/>
                <a:ea typeface="微软雅黑 Light" panose="020B0502040204020203" pitchFamily="34" charset="-122"/>
                <a:sym typeface="Arial" panose="020B0604020202020204" pitchFamily="34" charset="0"/>
              </a:rPr>
              <a:t>                           </a:t>
            </a:r>
          </a:p>
          <a:p>
            <a:pPr>
              <a:spcBef>
                <a:spcPts val="100"/>
              </a:spcBef>
              <a:spcAft>
                <a:spcPts val="100"/>
              </a:spcAft>
              <a:buClr>
                <a:schemeClr val="tx1">
                  <a:lumMod val="95000"/>
                  <a:lumOff val="5000"/>
                </a:schemeClr>
              </a:buClr>
              <a:buSzPct val="50000"/>
              <a:defRPr/>
            </a:pPr>
            <a:r>
              <a:rPr lang="zh-CN" altLang="en-US" sz="1400" dirty="0">
                <a:solidFill>
                  <a:schemeClr val="tx1"/>
                </a:solidFill>
                <a:latin typeface="微软雅黑 Light" panose="020B0502040204020203" pitchFamily="34" charset="-122"/>
                <a:ea typeface="微软雅黑 Light" panose="020B0502040204020203" pitchFamily="34" charset="-122"/>
                <a:sym typeface="Arial" panose="020B0604020202020204" pitchFamily="34" charset="0"/>
              </a:rPr>
              <a:t>全球首次上市时间</a:t>
            </a:r>
            <a:r>
              <a:rPr lang="zh-CN" altLang="en-US" sz="1400" dirty="0">
                <a:solidFill>
                  <a:srgbClr val="C00000"/>
                </a:solidFill>
                <a:latin typeface="微软雅黑 Light" panose="020B0502040204020203" pitchFamily="34" charset="-122"/>
                <a:ea typeface="微软雅黑 Light" panose="020B0502040204020203" pitchFamily="34" charset="-122"/>
                <a:sym typeface="Arial" panose="020B0604020202020204" pitchFamily="34" charset="0"/>
              </a:rPr>
              <a:t>： </a:t>
            </a:r>
            <a:r>
              <a:rPr lang="en-US" altLang="zh-CN" sz="1400" dirty="0">
                <a:solidFill>
                  <a:srgbClr val="3859B8"/>
                </a:solidFill>
                <a:latin typeface="微软雅黑 Light" panose="020B0502040204020203" pitchFamily="34" charset="-122"/>
                <a:ea typeface="微软雅黑 Light" panose="020B0502040204020203" pitchFamily="34" charset="-122"/>
                <a:sym typeface="Arial" panose="020B0604020202020204" pitchFamily="34" charset="0"/>
              </a:rPr>
              <a:t>1990</a:t>
            </a:r>
            <a:r>
              <a:rPr lang="zh-CN" altLang="en-US" sz="1400" dirty="0">
                <a:solidFill>
                  <a:srgbClr val="3859B8"/>
                </a:solidFill>
                <a:latin typeface="微软雅黑 Light" panose="020B0502040204020203" pitchFamily="34" charset="-122"/>
                <a:ea typeface="微软雅黑 Light" panose="020B0502040204020203" pitchFamily="34" charset="-122"/>
                <a:sym typeface="Arial" panose="020B0604020202020204" pitchFamily="34" charset="0"/>
              </a:rPr>
              <a:t>年</a:t>
            </a:r>
            <a:r>
              <a:rPr lang="en-US" altLang="zh-CN" sz="1400" dirty="0">
                <a:solidFill>
                  <a:srgbClr val="3859B8"/>
                </a:solidFill>
                <a:latin typeface="微软雅黑 Light" panose="020B0502040204020203" pitchFamily="34" charset="-122"/>
                <a:ea typeface="微软雅黑 Light" panose="020B0502040204020203" pitchFamily="34" charset="-122"/>
                <a:sym typeface="Arial" panose="020B0604020202020204" pitchFamily="34" charset="0"/>
              </a:rPr>
              <a:t>6</a:t>
            </a:r>
            <a:r>
              <a:rPr lang="zh-CN" altLang="en-US" sz="1400" dirty="0">
                <a:solidFill>
                  <a:srgbClr val="3859B8"/>
                </a:solidFill>
                <a:latin typeface="微软雅黑 Light" panose="020B0502040204020203" pitchFamily="34" charset="-122"/>
                <a:ea typeface="微软雅黑 Light" panose="020B0502040204020203" pitchFamily="34" charset="-122"/>
                <a:sym typeface="Arial" panose="020B0604020202020204" pitchFamily="34" charset="0"/>
              </a:rPr>
              <a:t>月  意大利</a:t>
            </a:r>
            <a:r>
              <a:rPr lang="en-US" altLang="zh-CN" sz="1400" dirty="0">
                <a:solidFill>
                  <a:srgbClr val="3859B8"/>
                </a:solidFill>
                <a:latin typeface="微软雅黑 Light" panose="020B0502040204020203" pitchFamily="34" charset="-122"/>
                <a:ea typeface="微软雅黑 Light" panose="020B0502040204020203" pitchFamily="34" charset="-122"/>
                <a:sym typeface="Arial" panose="020B0604020202020204" pitchFamily="34" charset="0"/>
              </a:rPr>
              <a:t>	</a:t>
            </a:r>
          </a:p>
          <a:p>
            <a:pPr>
              <a:spcBef>
                <a:spcPts val="100"/>
              </a:spcBef>
              <a:spcAft>
                <a:spcPts val="100"/>
              </a:spcAft>
              <a:buClr>
                <a:schemeClr val="tx1">
                  <a:lumMod val="95000"/>
                  <a:lumOff val="5000"/>
                </a:schemeClr>
              </a:buClr>
              <a:buSzPct val="50000"/>
              <a:defRPr/>
            </a:pPr>
            <a:r>
              <a:rPr lang="zh-CN" altLang="en-US" sz="1400" dirty="0">
                <a:solidFill>
                  <a:schemeClr val="tx1"/>
                </a:solidFill>
                <a:latin typeface="微软雅黑 Light" panose="020B0502040204020203" pitchFamily="34" charset="-122"/>
                <a:ea typeface="微软雅黑 Light" panose="020B0502040204020203" pitchFamily="34" charset="-122"/>
                <a:cs typeface="KPGIUO+MicrosoftYaHei"/>
                <a:sym typeface="Arial" panose="020B0604020202020204" pitchFamily="34" charset="0"/>
              </a:rPr>
              <a:t>中国大陆首次批准时间：</a:t>
            </a:r>
            <a:r>
              <a:rPr lang="en-US" altLang="zh-CN" sz="1400" dirty="0">
                <a:solidFill>
                  <a:srgbClr val="3859B8"/>
                </a:solidFill>
                <a:latin typeface="微软雅黑 Light" panose="020B0502040204020203" pitchFamily="34" charset="-122"/>
                <a:ea typeface="微软雅黑 Light" panose="020B0502040204020203" pitchFamily="34" charset="-122"/>
                <a:sym typeface="Arial" panose="020B0604020202020204" pitchFamily="34" charset="0"/>
              </a:rPr>
              <a:t>2020</a:t>
            </a:r>
            <a:r>
              <a:rPr lang="zh-CN" altLang="en-US" sz="1400" dirty="0">
                <a:solidFill>
                  <a:srgbClr val="3859B8"/>
                </a:solidFill>
                <a:latin typeface="微软雅黑 Light" panose="020B0502040204020203" pitchFamily="34" charset="-122"/>
                <a:ea typeface="微软雅黑 Light" panose="020B0502040204020203" pitchFamily="34" charset="-122"/>
                <a:sym typeface="Arial" panose="020B0604020202020204" pitchFamily="34" charset="0"/>
              </a:rPr>
              <a:t>年</a:t>
            </a:r>
            <a:r>
              <a:rPr lang="en-US" altLang="zh-CN" sz="1400" dirty="0">
                <a:solidFill>
                  <a:srgbClr val="3859B8"/>
                </a:solidFill>
                <a:latin typeface="微软雅黑 Light" panose="020B0502040204020203" pitchFamily="34" charset="-122"/>
                <a:ea typeface="微软雅黑 Light" panose="020B0502040204020203" pitchFamily="34" charset="-122"/>
                <a:sym typeface="Arial" panose="020B0604020202020204" pitchFamily="34" charset="0"/>
              </a:rPr>
              <a:t>12</a:t>
            </a:r>
            <a:r>
              <a:rPr lang="zh-CN" altLang="en-US" sz="1400" dirty="0">
                <a:solidFill>
                  <a:srgbClr val="3859B8"/>
                </a:solidFill>
                <a:latin typeface="微软雅黑 Light" panose="020B0502040204020203" pitchFamily="34" charset="-122"/>
                <a:ea typeface="微软雅黑 Light" panose="020B0502040204020203" pitchFamily="34" charset="-122"/>
                <a:sym typeface="Arial" panose="020B0604020202020204" pitchFamily="34" charset="0"/>
              </a:rPr>
              <a:t>月</a:t>
            </a:r>
            <a:endParaRPr lang="en-US" altLang="zh-CN" sz="1400" dirty="0">
              <a:solidFill>
                <a:srgbClr val="3859B8"/>
              </a:solidFill>
              <a:latin typeface="微软雅黑 Light" panose="020B0502040204020203" pitchFamily="34" charset="-122"/>
              <a:ea typeface="微软雅黑 Light" panose="020B0502040204020203" pitchFamily="34" charset="-122"/>
              <a:sym typeface="Arial" panose="020B0604020202020204" pitchFamily="34" charset="0"/>
            </a:endParaRPr>
          </a:p>
          <a:p>
            <a:pPr>
              <a:spcBef>
                <a:spcPts val="100"/>
              </a:spcBef>
              <a:spcAft>
                <a:spcPts val="100"/>
              </a:spcAft>
              <a:buClr>
                <a:schemeClr val="tx1">
                  <a:lumMod val="95000"/>
                  <a:lumOff val="5000"/>
                </a:schemeClr>
              </a:buClr>
              <a:buSzPct val="50000"/>
              <a:defRPr/>
            </a:pPr>
            <a:r>
              <a:rPr lang="zh-CN" altLang="en-US" sz="1400" dirty="0">
                <a:solidFill>
                  <a:schemeClr val="tx1"/>
                </a:solidFill>
                <a:latin typeface="微软雅黑 Light" panose="020B0502040204020203" pitchFamily="34" charset="-122"/>
                <a:ea typeface="微软雅黑 Light" panose="020B0502040204020203" pitchFamily="34" charset="-122"/>
                <a:cs typeface="KPGIUO+MicrosoftYaHei"/>
                <a:sym typeface="Arial" panose="020B0604020202020204" pitchFamily="34" charset="0"/>
              </a:rPr>
              <a:t>中国大陆上市销售时间：</a:t>
            </a:r>
            <a:r>
              <a:rPr lang="en-US" altLang="zh-CN" sz="1400" dirty="0">
                <a:solidFill>
                  <a:srgbClr val="3859B8"/>
                </a:solidFill>
                <a:latin typeface="微软雅黑 Light" panose="020B0502040204020203" pitchFamily="34" charset="-122"/>
                <a:ea typeface="微软雅黑 Light" panose="020B0502040204020203" pitchFamily="34" charset="-122"/>
                <a:sym typeface="Arial" panose="020B0604020202020204" pitchFamily="34" charset="0"/>
              </a:rPr>
              <a:t>2021</a:t>
            </a:r>
            <a:r>
              <a:rPr lang="zh-CN" altLang="en-US" sz="1400" dirty="0">
                <a:solidFill>
                  <a:srgbClr val="3859B8"/>
                </a:solidFill>
                <a:latin typeface="微软雅黑 Light" panose="020B0502040204020203" pitchFamily="34" charset="-122"/>
                <a:ea typeface="微软雅黑 Light" panose="020B0502040204020203" pitchFamily="34" charset="-122"/>
                <a:sym typeface="Arial" panose="020B0604020202020204" pitchFamily="34" charset="0"/>
              </a:rPr>
              <a:t>年</a:t>
            </a:r>
            <a:r>
              <a:rPr lang="en-US" altLang="zh-CN" sz="1400" dirty="0">
                <a:solidFill>
                  <a:srgbClr val="3859B8"/>
                </a:solidFill>
                <a:latin typeface="微软雅黑 Light" panose="020B0502040204020203" pitchFamily="34" charset="-122"/>
                <a:ea typeface="微软雅黑 Light" panose="020B0502040204020203" pitchFamily="34" charset="-122"/>
                <a:sym typeface="Arial" panose="020B0604020202020204" pitchFamily="34" charset="0"/>
              </a:rPr>
              <a:t>7</a:t>
            </a:r>
            <a:r>
              <a:rPr lang="zh-CN" altLang="en-US" sz="1400" dirty="0">
                <a:solidFill>
                  <a:srgbClr val="3859B8"/>
                </a:solidFill>
                <a:latin typeface="微软雅黑 Light" panose="020B0502040204020203" pitchFamily="34" charset="-122"/>
                <a:ea typeface="微软雅黑 Light" panose="020B0502040204020203" pitchFamily="34" charset="-122"/>
                <a:sym typeface="Arial" panose="020B0604020202020204" pitchFamily="34" charset="0"/>
              </a:rPr>
              <a:t>月</a:t>
            </a:r>
            <a:endParaRPr lang="en-US" altLang="zh-CN" sz="1400" dirty="0">
              <a:solidFill>
                <a:srgbClr val="3859B8"/>
              </a:solidFill>
              <a:latin typeface="微软雅黑 Light" panose="020B0502040204020203" pitchFamily="34" charset="-122"/>
              <a:ea typeface="微软雅黑 Light" panose="020B0502040204020203" pitchFamily="34" charset="-122"/>
              <a:sym typeface="Arial" panose="020B0604020202020204" pitchFamily="34" charset="0"/>
            </a:endParaRPr>
          </a:p>
          <a:p>
            <a:pPr>
              <a:spcBef>
                <a:spcPts val="100"/>
              </a:spcBef>
              <a:spcAft>
                <a:spcPts val="100"/>
              </a:spcAft>
              <a:buClr>
                <a:schemeClr val="tx1">
                  <a:lumMod val="95000"/>
                  <a:lumOff val="5000"/>
                </a:schemeClr>
              </a:buClr>
              <a:buSzPct val="50000"/>
              <a:defRPr/>
            </a:pPr>
            <a:r>
              <a:rPr lang="zh-CN" altLang="en-US" sz="1400" dirty="0">
                <a:solidFill>
                  <a:schemeClr val="tx1"/>
                </a:solidFill>
                <a:latin typeface="微软雅黑 Light" panose="020B0502040204020203" pitchFamily="34" charset="-122"/>
                <a:ea typeface="微软雅黑 Light" panose="020B0502040204020203" pitchFamily="34" charset="-122"/>
                <a:sym typeface="Arial" panose="020B0604020202020204" pitchFamily="34" charset="0"/>
              </a:rPr>
              <a:t>说明书全部注册规格：</a:t>
            </a:r>
            <a:r>
              <a:rPr lang="en-US" altLang="zh-CN" sz="1400" dirty="0">
                <a:solidFill>
                  <a:srgbClr val="3859B8"/>
                </a:solidFill>
                <a:latin typeface="微软雅黑 Light" panose="020B0502040204020203" pitchFamily="34" charset="-122"/>
                <a:ea typeface="微软雅黑 Light" panose="020B0502040204020203" pitchFamily="34" charset="-122"/>
                <a:sym typeface="Arial" panose="020B0604020202020204" pitchFamily="34" charset="0"/>
              </a:rPr>
              <a:t>75mg</a:t>
            </a:r>
            <a:r>
              <a:rPr lang="zh-CN" altLang="en-US" sz="1400" dirty="0">
                <a:solidFill>
                  <a:srgbClr val="3859B8"/>
                </a:solidFill>
                <a:latin typeface="微软雅黑 Light" panose="020B0502040204020203" pitchFamily="34" charset="-122"/>
                <a:ea typeface="微软雅黑 Light" panose="020B0502040204020203" pitchFamily="34" charset="-122"/>
                <a:sym typeface="Arial" panose="020B0604020202020204" pitchFamily="34" charset="0"/>
              </a:rPr>
              <a:t>、</a:t>
            </a:r>
            <a:r>
              <a:rPr lang="en-US" altLang="zh-CN" sz="1400" dirty="0">
                <a:solidFill>
                  <a:srgbClr val="3859B8"/>
                </a:solidFill>
                <a:latin typeface="微软雅黑 Light" panose="020B0502040204020203" pitchFamily="34" charset="-122"/>
                <a:ea typeface="微软雅黑 Light" panose="020B0502040204020203" pitchFamily="34" charset="-122"/>
                <a:sym typeface="Arial" panose="020B0604020202020204" pitchFamily="34" charset="0"/>
              </a:rPr>
              <a:t>150mg                  </a:t>
            </a:r>
          </a:p>
          <a:p>
            <a:pPr>
              <a:spcBef>
                <a:spcPts val="100"/>
              </a:spcBef>
              <a:spcAft>
                <a:spcPts val="100"/>
              </a:spcAft>
              <a:buClr>
                <a:schemeClr val="tx1">
                  <a:lumMod val="95000"/>
                  <a:lumOff val="5000"/>
                </a:schemeClr>
              </a:buClr>
              <a:buSzPct val="50000"/>
              <a:defRPr/>
            </a:pPr>
            <a:r>
              <a:rPr lang="zh-CN" altLang="en-US" sz="1400" dirty="0">
                <a:solidFill>
                  <a:schemeClr val="tx1"/>
                </a:solidFill>
                <a:latin typeface="微软雅黑 Light" panose="020B0502040204020203" pitchFamily="34" charset="-122"/>
                <a:ea typeface="微软雅黑 Light" panose="020B0502040204020203" pitchFamily="34" charset="-122"/>
                <a:sym typeface="Arial" panose="020B0604020202020204" pitchFamily="34" charset="0"/>
              </a:rPr>
              <a:t>产品包装</a:t>
            </a:r>
            <a:r>
              <a:rPr lang="zh-CN" altLang="en-US" sz="1400" dirty="0">
                <a:solidFill>
                  <a:srgbClr val="3859B8"/>
                </a:solidFill>
                <a:latin typeface="微软雅黑 Light" panose="020B0502040204020203" pitchFamily="34" charset="-122"/>
                <a:ea typeface="微软雅黑 Light" panose="020B0502040204020203" pitchFamily="34" charset="-122"/>
                <a:sym typeface="Arial" panose="020B0604020202020204" pitchFamily="34" charset="0"/>
              </a:rPr>
              <a:t>： </a:t>
            </a:r>
            <a:r>
              <a:rPr lang="en-US" altLang="zh-CN" sz="1400" dirty="0">
                <a:solidFill>
                  <a:srgbClr val="3859B8"/>
                </a:solidFill>
                <a:latin typeface="微软雅黑 Light" panose="020B0502040204020203" pitchFamily="34" charset="-122"/>
                <a:ea typeface="微软雅黑 Light" panose="020B0502040204020203" pitchFamily="34" charset="-122"/>
                <a:sym typeface="Arial" panose="020B0604020202020204" pitchFamily="34" charset="0"/>
              </a:rPr>
              <a:t>75mg/</a:t>
            </a:r>
            <a:r>
              <a:rPr lang="zh-CN" altLang="en-US" sz="1400" dirty="0">
                <a:solidFill>
                  <a:srgbClr val="3859B8"/>
                </a:solidFill>
                <a:latin typeface="微软雅黑 Light" panose="020B0502040204020203" pitchFamily="34" charset="-122"/>
                <a:ea typeface="微软雅黑 Light" panose="020B0502040204020203" pitchFamily="34" charset="-122"/>
                <a:sym typeface="Arial" panose="020B0604020202020204" pitchFamily="34" charset="0"/>
              </a:rPr>
              <a:t>片（</a:t>
            </a:r>
            <a:r>
              <a:rPr lang="en-US" altLang="zh-CN" sz="1400" dirty="0">
                <a:solidFill>
                  <a:srgbClr val="3859B8"/>
                </a:solidFill>
                <a:latin typeface="微软雅黑 Light" panose="020B0502040204020203" pitchFamily="34" charset="-122"/>
                <a:ea typeface="微软雅黑 Light" panose="020B0502040204020203" pitchFamily="34" charset="-122"/>
                <a:sym typeface="Arial" panose="020B0604020202020204" pitchFamily="34" charset="0"/>
              </a:rPr>
              <a:t>15</a:t>
            </a:r>
            <a:r>
              <a:rPr lang="zh-CN" altLang="en-US" sz="1400" dirty="0">
                <a:solidFill>
                  <a:srgbClr val="3859B8"/>
                </a:solidFill>
                <a:latin typeface="微软雅黑 Light" panose="020B0502040204020203" pitchFamily="34" charset="-122"/>
                <a:ea typeface="微软雅黑 Light" panose="020B0502040204020203" pitchFamily="34" charset="-122"/>
                <a:sym typeface="Arial" panose="020B0604020202020204" pitchFamily="34" charset="0"/>
              </a:rPr>
              <a:t>片</a:t>
            </a:r>
            <a:r>
              <a:rPr lang="en-US" altLang="zh-CN" sz="1400" dirty="0">
                <a:solidFill>
                  <a:srgbClr val="3859B8"/>
                </a:solidFill>
                <a:latin typeface="微软雅黑 Light" panose="020B0502040204020203" pitchFamily="34" charset="-122"/>
                <a:ea typeface="微软雅黑 Light" panose="020B0502040204020203" pitchFamily="34" charset="-122"/>
                <a:sym typeface="Arial" panose="020B0604020202020204" pitchFamily="34" charset="0"/>
              </a:rPr>
              <a:t>/</a:t>
            </a:r>
            <a:r>
              <a:rPr lang="zh-CN" altLang="en-US" sz="1400" dirty="0">
                <a:solidFill>
                  <a:srgbClr val="3859B8"/>
                </a:solidFill>
                <a:latin typeface="微软雅黑 Light" panose="020B0502040204020203" pitchFamily="34" charset="-122"/>
                <a:ea typeface="微软雅黑 Light" panose="020B0502040204020203" pitchFamily="34" charset="-122"/>
                <a:sym typeface="Arial" panose="020B0604020202020204" pitchFamily="34" charset="0"/>
              </a:rPr>
              <a:t>盒）； </a:t>
            </a:r>
            <a:r>
              <a:rPr lang="en-US" altLang="zh-CN" sz="1400" dirty="0">
                <a:solidFill>
                  <a:srgbClr val="3859B8"/>
                </a:solidFill>
                <a:latin typeface="微软雅黑 Light" panose="020B0502040204020203" pitchFamily="34" charset="-122"/>
                <a:ea typeface="微软雅黑 Light" panose="020B0502040204020203" pitchFamily="34" charset="-122"/>
                <a:sym typeface="Arial" panose="020B0604020202020204" pitchFamily="34" charset="0"/>
              </a:rPr>
              <a:t>150mg/</a:t>
            </a:r>
            <a:r>
              <a:rPr lang="zh-CN" altLang="en-US" sz="1400" dirty="0">
                <a:solidFill>
                  <a:srgbClr val="3859B8"/>
                </a:solidFill>
                <a:latin typeface="微软雅黑 Light" panose="020B0502040204020203" pitchFamily="34" charset="-122"/>
                <a:ea typeface="微软雅黑 Light" panose="020B0502040204020203" pitchFamily="34" charset="-122"/>
                <a:sym typeface="Arial" panose="020B0604020202020204" pitchFamily="34" charset="0"/>
              </a:rPr>
              <a:t>片（</a:t>
            </a:r>
            <a:r>
              <a:rPr lang="en-US" altLang="zh-CN" sz="1400" dirty="0">
                <a:solidFill>
                  <a:srgbClr val="3859B8"/>
                </a:solidFill>
                <a:latin typeface="微软雅黑 Light" panose="020B0502040204020203" pitchFamily="34" charset="-122"/>
                <a:ea typeface="微软雅黑 Light" panose="020B0502040204020203" pitchFamily="34" charset="-122"/>
                <a:sym typeface="Arial" panose="020B0604020202020204" pitchFamily="34" charset="0"/>
              </a:rPr>
              <a:t>20</a:t>
            </a:r>
            <a:r>
              <a:rPr lang="zh-CN" altLang="en-US" sz="1400" dirty="0">
                <a:solidFill>
                  <a:srgbClr val="3859B8"/>
                </a:solidFill>
                <a:latin typeface="微软雅黑 Light" panose="020B0502040204020203" pitchFamily="34" charset="-122"/>
                <a:ea typeface="微软雅黑 Light" panose="020B0502040204020203" pitchFamily="34" charset="-122"/>
                <a:sym typeface="Arial" panose="020B0604020202020204" pitchFamily="34" charset="0"/>
              </a:rPr>
              <a:t>片</a:t>
            </a:r>
            <a:r>
              <a:rPr lang="en-US" altLang="zh-CN" sz="1400" dirty="0">
                <a:solidFill>
                  <a:srgbClr val="3859B8"/>
                </a:solidFill>
                <a:latin typeface="微软雅黑 Light" panose="020B0502040204020203" pitchFamily="34" charset="-122"/>
                <a:ea typeface="微软雅黑 Light" panose="020B0502040204020203" pitchFamily="34" charset="-122"/>
                <a:sym typeface="Arial" panose="020B0604020202020204" pitchFamily="34" charset="0"/>
              </a:rPr>
              <a:t>/</a:t>
            </a:r>
            <a:r>
              <a:rPr lang="zh-CN" altLang="en-US" sz="1400" dirty="0">
                <a:solidFill>
                  <a:srgbClr val="3859B8"/>
                </a:solidFill>
                <a:latin typeface="微软雅黑 Light" panose="020B0502040204020203" pitchFamily="34" charset="-122"/>
                <a:ea typeface="微软雅黑 Light" panose="020B0502040204020203" pitchFamily="34" charset="-122"/>
                <a:sym typeface="Arial" panose="020B0604020202020204" pitchFamily="34" charset="0"/>
              </a:rPr>
              <a:t>盒）</a:t>
            </a:r>
            <a:endParaRPr lang="en-US" altLang="zh-CN" sz="1400" dirty="0">
              <a:solidFill>
                <a:srgbClr val="3859B8"/>
              </a:solidFill>
              <a:latin typeface="微软雅黑 Light" panose="020B0502040204020203" pitchFamily="34" charset="-122"/>
              <a:ea typeface="微软雅黑 Light" panose="020B0502040204020203" pitchFamily="34" charset="-122"/>
              <a:sym typeface="Arial" panose="020B0604020202020204" pitchFamily="34" charset="0"/>
            </a:endParaRPr>
          </a:p>
          <a:p>
            <a:pPr>
              <a:spcBef>
                <a:spcPts val="100"/>
              </a:spcBef>
              <a:spcAft>
                <a:spcPts val="100"/>
              </a:spcAft>
              <a:buClr>
                <a:schemeClr val="tx1">
                  <a:lumMod val="95000"/>
                  <a:lumOff val="5000"/>
                </a:schemeClr>
              </a:buClr>
              <a:buSzPct val="50000"/>
              <a:defRPr/>
            </a:pPr>
            <a:r>
              <a:rPr lang="zh-CN" altLang="en-US" sz="1400" dirty="0">
                <a:solidFill>
                  <a:schemeClr val="tx1"/>
                </a:solidFill>
                <a:latin typeface="微软雅黑 Light" panose="020B0502040204020203" pitchFamily="34" charset="-122"/>
                <a:ea typeface="微软雅黑 Light" panose="020B0502040204020203" pitchFamily="34" charset="-122"/>
                <a:sym typeface="Arial" panose="020B0604020202020204" pitchFamily="34" charset="0"/>
              </a:rPr>
              <a:t>参照药品建议： </a:t>
            </a:r>
            <a:r>
              <a:rPr lang="zh-CN" altLang="en-US" sz="1400" dirty="0">
                <a:solidFill>
                  <a:srgbClr val="3859B8"/>
                </a:solidFill>
                <a:latin typeface="微软雅黑 Light" panose="020B0502040204020203" pitchFamily="34" charset="-122"/>
                <a:ea typeface="微软雅黑 Light" panose="020B0502040204020203" pitchFamily="34" charset="-122"/>
                <a:sym typeface="Arial" panose="020B0604020202020204" pitchFamily="34" charset="0"/>
              </a:rPr>
              <a:t>盐酸曲唑酮速释片</a:t>
            </a:r>
            <a:endParaRPr lang="en-US" altLang="zh-CN" sz="1400" dirty="0">
              <a:solidFill>
                <a:srgbClr val="3859B8"/>
              </a:solidFill>
              <a:latin typeface="微软雅黑 Light" panose="020B0502040204020203" pitchFamily="34" charset="-122"/>
              <a:ea typeface="微软雅黑 Light" panose="020B0502040204020203" pitchFamily="34" charset="-122"/>
              <a:sym typeface="Arial" panose="020B0604020202020204" pitchFamily="34" charset="0"/>
            </a:endParaRPr>
          </a:p>
        </p:txBody>
      </p:sp>
      <p:sp>
        <p:nvSpPr>
          <p:cNvPr id="28" name="文本框 27">
            <a:extLst>
              <a:ext uri="{FF2B5EF4-FFF2-40B4-BE49-F238E27FC236}">
                <a16:creationId xmlns:a16="http://schemas.microsoft.com/office/drawing/2014/main" id="{F22F780D-3095-4B21-983B-EAB438279B81}"/>
              </a:ext>
            </a:extLst>
          </p:cNvPr>
          <p:cNvSpPr txBox="1"/>
          <p:nvPr/>
        </p:nvSpPr>
        <p:spPr>
          <a:xfrm>
            <a:off x="3069046" y="4315820"/>
            <a:ext cx="8569960" cy="1892826"/>
          </a:xfrm>
          <a:prstGeom prst="rect">
            <a:avLst/>
          </a:prstGeom>
          <a:noFill/>
        </p:spPr>
        <p:txBody>
          <a:bodyPr wrap="square">
            <a:spAutoFit/>
          </a:bodyPr>
          <a:lstStyle/>
          <a:p>
            <a:pPr algn="just">
              <a:spcBef>
                <a:spcPts val="100"/>
              </a:spcBef>
              <a:spcAft>
                <a:spcPts val="100"/>
              </a:spcAft>
            </a:pPr>
            <a:r>
              <a:rPr lang="en-US" altLang="zh-CN" sz="1400" dirty="0">
                <a:solidFill>
                  <a:srgbClr val="3859B8"/>
                </a:solidFill>
                <a:latin typeface="微软雅黑 Light" panose="020B0502040204020203" pitchFamily="34" charset="-122"/>
                <a:ea typeface="微软雅黑 Light" panose="020B0502040204020203" pitchFamily="34" charset="-122"/>
              </a:rPr>
              <a:t>1</a:t>
            </a:r>
            <a:r>
              <a:rPr lang="zh-CN" altLang="en-US" sz="1400" dirty="0">
                <a:solidFill>
                  <a:srgbClr val="3859B8"/>
                </a:solidFill>
                <a:latin typeface="微软雅黑 Light" panose="020B0502040204020203" pitchFamily="34" charset="-122"/>
                <a:ea typeface="微软雅黑 Light" panose="020B0502040204020203" pitchFamily="34" charset="-122"/>
              </a:rPr>
              <a:t>、一线抗抑郁药物常会带来一些不良反应，如失眠、焦虑、疲劳、体重增加、性功能障碍等，盐酸曲唑酮缓释片不会产生这样的不良反应。</a:t>
            </a:r>
            <a:endParaRPr lang="en-US" altLang="zh-CN" sz="1400" dirty="0">
              <a:solidFill>
                <a:srgbClr val="3859B8"/>
              </a:solidFill>
              <a:latin typeface="微软雅黑 Light" panose="020B0502040204020203" pitchFamily="34" charset="-122"/>
              <a:ea typeface="微软雅黑 Light" panose="020B0502040204020203" pitchFamily="34" charset="-122"/>
            </a:endParaRPr>
          </a:p>
          <a:p>
            <a:pPr algn="just">
              <a:spcBef>
                <a:spcPts val="100"/>
              </a:spcBef>
              <a:spcAft>
                <a:spcPts val="100"/>
              </a:spcAft>
            </a:pPr>
            <a:r>
              <a:rPr lang="en-US" altLang="zh-CN" sz="1400" dirty="0">
                <a:solidFill>
                  <a:srgbClr val="3859B8"/>
                </a:solidFill>
                <a:latin typeface="微软雅黑 Light" panose="020B0502040204020203" pitchFamily="34" charset="-122"/>
                <a:ea typeface="微软雅黑 Light" panose="020B0502040204020203" pitchFamily="34" charset="-122"/>
              </a:rPr>
              <a:t>2</a:t>
            </a:r>
            <a:r>
              <a:rPr lang="zh-CN" altLang="en-US" sz="1400" dirty="0">
                <a:solidFill>
                  <a:srgbClr val="3859B8"/>
                </a:solidFill>
                <a:latin typeface="微软雅黑 Light" panose="020B0502040204020203" pitchFamily="34" charset="-122"/>
                <a:ea typeface="微软雅黑 Light" panose="020B0502040204020203" pitchFamily="34" charset="-122"/>
              </a:rPr>
              <a:t>、抗抑郁联用治疗失眠的药物多会产生成瘾性，并且影响服药后的认知功能，盐酸曲唑酮缓释片没有成瘾性，且不会影响患者认知功能。</a:t>
            </a:r>
            <a:endParaRPr lang="en-US" altLang="zh-CN" sz="1400" dirty="0">
              <a:solidFill>
                <a:srgbClr val="3859B8"/>
              </a:solidFill>
              <a:latin typeface="微软雅黑 Light" panose="020B0502040204020203" pitchFamily="34" charset="-122"/>
              <a:ea typeface="微软雅黑 Light" panose="020B0502040204020203" pitchFamily="34" charset="-122"/>
            </a:endParaRPr>
          </a:p>
          <a:p>
            <a:pPr algn="just">
              <a:spcBef>
                <a:spcPts val="100"/>
              </a:spcBef>
              <a:spcAft>
                <a:spcPts val="100"/>
              </a:spcAft>
            </a:pPr>
            <a:r>
              <a:rPr lang="en-US" altLang="zh-CN" sz="1400" dirty="0">
                <a:solidFill>
                  <a:srgbClr val="3859B8"/>
                </a:solidFill>
                <a:latin typeface="微软雅黑 Light" panose="020B0502040204020203" pitchFamily="34" charset="-122"/>
                <a:ea typeface="微软雅黑 Light" panose="020B0502040204020203" pitchFamily="34" charset="-122"/>
              </a:rPr>
              <a:t>3</a:t>
            </a:r>
            <a:r>
              <a:rPr lang="zh-CN" altLang="en-US" sz="1400" dirty="0">
                <a:solidFill>
                  <a:srgbClr val="3859B8"/>
                </a:solidFill>
                <a:latin typeface="微软雅黑 Light" panose="020B0502040204020203" pitchFamily="34" charset="-122"/>
                <a:ea typeface="微软雅黑 Light" panose="020B0502040204020203" pitchFamily="34" charset="-122"/>
              </a:rPr>
              <a:t>、曲唑酮速释片会因过高及不平稳的药物浓度，抗抑郁效果较差，不良反应较明显，盐酸曲唑酮缓释片药物浓度平稳，有效释放，抗抑郁效果佳，不良反应少，患者依从性更佳。</a:t>
            </a:r>
            <a:endParaRPr lang="en-US" altLang="zh-CN" sz="1400" dirty="0">
              <a:solidFill>
                <a:srgbClr val="3859B8"/>
              </a:solidFill>
              <a:latin typeface="微软雅黑 Light" panose="020B0502040204020203" pitchFamily="34" charset="-122"/>
              <a:ea typeface="微软雅黑 Light" panose="020B0502040204020203" pitchFamily="34" charset="-122"/>
            </a:endParaRPr>
          </a:p>
          <a:p>
            <a:pPr algn="just">
              <a:spcBef>
                <a:spcPts val="100"/>
              </a:spcBef>
              <a:spcAft>
                <a:spcPts val="100"/>
              </a:spcAft>
            </a:pPr>
            <a:r>
              <a:rPr lang="en-US" altLang="zh-CN" sz="1400" dirty="0">
                <a:solidFill>
                  <a:srgbClr val="3859B8"/>
                </a:solidFill>
                <a:latin typeface="微软雅黑 Light" panose="020B0502040204020203" pitchFamily="34" charset="-122"/>
                <a:ea typeface="微软雅黑 Light" panose="020B0502040204020203" pitchFamily="34" charset="-122"/>
              </a:rPr>
              <a:t>4</a:t>
            </a:r>
            <a:r>
              <a:rPr lang="zh-CN" altLang="en-US" sz="1400" dirty="0">
                <a:solidFill>
                  <a:srgbClr val="3859B8"/>
                </a:solidFill>
                <a:latin typeface="微软雅黑 Light" panose="020B0502040204020203" pitchFamily="34" charset="-122"/>
                <a:ea typeface="微软雅黑 Light" panose="020B0502040204020203" pitchFamily="34" charset="-122"/>
              </a:rPr>
              <a:t>、抗抑郁药物中绝大多数的缓释剂型不能调控剂量，盐酸曲唑酮缓释剂型有特殊的工艺，可以掰开使用，而不影响缓释功效。</a:t>
            </a:r>
            <a:endParaRPr lang="en-US" altLang="zh-CN" sz="1400" dirty="0">
              <a:solidFill>
                <a:srgbClr val="3859B8"/>
              </a:solidFill>
              <a:latin typeface="微软雅黑 Light" panose="020B0502040204020203" pitchFamily="34" charset="-122"/>
              <a:ea typeface="微软雅黑 Light" panose="020B0502040204020203" pitchFamily="34" charset="-122"/>
            </a:endParaRPr>
          </a:p>
        </p:txBody>
      </p:sp>
      <p:sp>
        <p:nvSpPr>
          <p:cNvPr id="10" name="文本框 9">
            <a:extLst>
              <a:ext uri="{FF2B5EF4-FFF2-40B4-BE49-F238E27FC236}">
                <a16:creationId xmlns:a16="http://schemas.microsoft.com/office/drawing/2014/main" id="{27E1F551-3A3E-4ABD-6E0F-19AF72ED0903}"/>
              </a:ext>
            </a:extLst>
          </p:cNvPr>
          <p:cNvSpPr txBox="1"/>
          <p:nvPr/>
        </p:nvSpPr>
        <p:spPr>
          <a:xfrm>
            <a:off x="3055982" y="4010298"/>
            <a:ext cx="2802709" cy="307777"/>
          </a:xfrm>
          <a:prstGeom prst="rect">
            <a:avLst/>
          </a:prstGeom>
          <a:noFill/>
        </p:spPr>
        <p:txBody>
          <a:bodyPr wrap="square">
            <a:spAutoFit/>
          </a:bodyPr>
          <a:lstStyle/>
          <a:p>
            <a:pPr>
              <a:spcBef>
                <a:spcPts val="100"/>
              </a:spcBef>
              <a:spcAft>
                <a:spcPts val="100"/>
              </a:spcAft>
              <a:buClr>
                <a:schemeClr val="tx1">
                  <a:lumMod val="95000"/>
                  <a:lumOff val="5000"/>
                </a:schemeClr>
              </a:buClr>
              <a:buSzPct val="50000"/>
              <a:defRPr/>
            </a:pPr>
            <a:r>
              <a:rPr lang="zh-CN" altLang="en-US" sz="1400" dirty="0">
                <a:solidFill>
                  <a:schemeClr val="tx1"/>
                </a:solidFill>
                <a:latin typeface="微软雅黑 Light" panose="020B0502040204020203" pitchFamily="34" charset="-122"/>
                <a:ea typeface="微软雅黑 Light" panose="020B0502040204020203" pitchFamily="34" charset="-122"/>
                <a:sym typeface="Arial" panose="020B0604020202020204" pitchFamily="34" charset="0"/>
              </a:rPr>
              <a:t>临床未满足的需求：</a:t>
            </a:r>
            <a:endParaRPr lang="en-US" altLang="zh-CN" sz="1400" dirty="0">
              <a:solidFill>
                <a:schemeClr val="tx1"/>
              </a:solidFill>
              <a:latin typeface="微软雅黑 Light" panose="020B0502040204020203" pitchFamily="34" charset="-122"/>
              <a:ea typeface="微软雅黑 Light" panose="020B0502040204020203" pitchFamily="34" charset="-122"/>
              <a:sym typeface="Arial" panose="020B0604020202020204" pitchFamily="34" charset="0"/>
            </a:endParaRPr>
          </a:p>
        </p:txBody>
      </p:sp>
    </p:spTree>
    <p:extLst>
      <p:ext uri="{BB962C8B-B14F-4D97-AF65-F5344CB8AC3E}">
        <p14:creationId xmlns:p14="http://schemas.microsoft.com/office/powerpoint/2010/main" val="39786802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ïšľíḍe">
            <a:extLst>
              <a:ext uri="{FF2B5EF4-FFF2-40B4-BE49-F238E27FC236}">
                <a16:creationId xmlns:a16="http://schemas.microsoft.com/office/drawing/2014/main" id="{7068CE25-03D7-C872-5CC3-AF206BF79077}"/>
              </a:ext>
            </a:extLst>
          </p:cNvPr>
          <p:cNvSpPr/>
          <p:nvPr/>
        </p:nvSpPr>
        <p:spPr>
          <a:xfrm rot="5400000">
            <a:off x="573010" y="-249814"/>
            <a:ext cx="667406" cy="1813425"/>
          </a:xfrm>
          <a:prstGeom prst="round2SameRect">
            <a:avLst>
              <a:gd name="adj1" fmla="val 50000"/>
              <a:gd name="adj2" fmla="val 0"/>
            </a:avLst>
          </a:prstGeom>
          <a:solidFill>
            <a:srgbClr val="3859B8"/>
          </a:solidFill>
          <a:ln w="12700" cap="rnd">
            <a:noFill/>
            <a:prstDash val="solid"/>
            <a:round/>
            <a:headEnd/>
            <a:tailEnd/>
          </a:ln>
          <a:effectLst>
            <a:outerShdw blurRad="254000" dist="127000" algn="ctr" rotWithShape="0">
              <a:schemeClr val="bg1">
                <a:lumMod val="6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91440" tIns="45720" rIns="91440" bIns="45720" numCol="1" spcCol="0" rtlCol="0" fromWordArt="0" anchor="ctr" anchorCtr="0" forceAA="0" compatLnSpc="1">
            <a:prstTxWarp prst="textNoShape">
              <a:avLst/>
            </a:prstTxWarp>
            <a:normAutofit/>
          </a:bodyPr>
          <a:lstStyle/>
          <a:p>
            <a:pPr algn="ctr" defTabSz="914354">
              <a:lnSpc>
                <a:spcPct val="120000"/>
              </a:lnSpc>
            </a:pPr>
            <a:endParaRPr lang="zh-CN" altLang="en-US" sz="2000" b="1" dirty="0">
              <a:solidFill>
                <a:schemeClr val="bg1"/>
              </a:solidFill>
              <a:latin typeface="Arial" panose="020B0604020202020204" pitchFamily="34" charset="0"/>
              <a:ea typeface="微软雅黑 Light" panose="020B0502040204020203" pitchFamily="34" charset="-122"/>
              <a:sym typeface="Arial" panose="020B0604020202020204" pitchFamily="34" charset="0"/>
            </a:endParaRPr>
          </a:p>
        </p:txBody>
      </p:sp>
      <p:sp>
        <p:nvSpPr>
          <p:cNvPr id="5" name="文本框 4">
            <a:extLst>
              <a:ext uri="{FF2B5EF4-FFF2-40B4-BE49-F238E27FC236}">
                <a16:creationId xmlns:a16="http://schemas.microsoft.com/office/drawing/2014/main" id="{9A3622E0-C97D-2120-F890-C60DB6CFF042}"/>
              </a:ext>
            </a:extLst>
          </p:cNvPr>
          <p:cNvSpPr txBox="1"/>
          <p:nvPr/>
        </p:nvSpPr>
        <p:spPr>
          <a:xfrm>
            <a:off x="934362" y="359760"/>
            <a:ext cx="998220" cy="628955"/>
          </a:xfrm>
          <a:prstGeom prst="rect">
            <a:avLst/>
          </a:prstGeom>
          <a:noFill/>
        </p:spPr>
        <p:txBody>
          <a:bodyPr wrap="square" rtlCol="0">
            <a:spAutoFit/>
          </a:bodyPr>
          <a:lstStyle/>
          <a:p>
            <a:pPr>
              <a:lnSpc>
                <a:spcPct val="120000"/>
              </a:lnSpc>
            </a:pPr>
            <a:r>
              <a:rPr lang="en-US" altLang="zh-CN" sz="3200" b="1" dirty="0">
                <a:solidFill>
                  <a:schemeClr val="bg1"/>
                </a:solidFill>
                <a:latin typeface="Arial" panose="020B0604020202020204" pitchFamily="34" charset="0"/>
                <a:ea typeface="微软雅黑 Light" panose="020B0502040204020203" pitchFamily="34" charset="-122"/>
                <a:sym typeface="Arial" panose="020B0604020202020204" pitchFamily="34" charset="0"/>
              </a:rPr>
              <a:t>01</a:t>
            </a:r>
            <a:endParaRPr lang="zh-CN" altLang="en-US" sz="3200" b="1" dirty="0">
              <a:solidFill>
                <a:schemeClr val="bg1"/>
              </a:solidFill>
              <a:latin typeface="Arial" panose="020B0604020202020204" pitchFamily="34" charset="0"/>
              <a:ea typeface="微软雅黑 Light" panose="020B0502040204020203" pitchFamily="34" charset="-122"/>
              <a:sym typeface="Arial" panose="020B0604020202020204" pitchFamily="34" charset="0"/>
            </a:endParaRPr>
          </a:p>
        </p:txBody>
      </p:sp>
      <p:sp>
        <p:nvSpPr>
          <p:cNvPr id="6" name="íṡľiḑè">
            <a:extLst>
              <a:ext uri="{FF2B5EF4-FFF2-40B4-BE49-F238E27FC236}">
                <a16:creationId xmlns:a16="http://schemas.microsoft.com/office/drawing/2014/main" id="{EEF41C27-8189-763B-9018-4D1349523C15}"/>
              </a:ext>
            </a:extLst>
          </p:cNvPr>
          <p:cNvSpPr/>
          <p:nvPr/>
        </p:nvSpPr>
        <p:spPr bwMode="auto">
          <a:xfrm>
            <a:off x="1892837" y="460331"/>
            <a:ext cx="5376845" cy="693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rm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lnSpc>
                <a:spcPct val="120000"/>
              </a:lnSpc>
              <a:spcBef>
                <a:spcPct val="0"/>
              </a:spcBef>
            </a:pPr>
            <a:r>
              <a:rPr lang="zh-CN" altLang="en-US" sz="2000" b="1" dirty="0">
                <a:solidFill>
                  <a:srgbClr val="3859B8"/>
                </a:solidFill>
                <a:latin typeface="Arial" panose="020B0604020202020204" pitchFamily="34" charset="0"/>
                <a:ea typeface="微软雅黑 Light" panose="020B0502040204020203" pitchFamily="34" charset="-122"/>
                <a:sym typeface="Arial" panose="020B0604020202020204" pitchFamily="34" charset="0"/>
              </a:rPr>
              <a:t>药品基本信息</a:t>
            </a:r>
          </a:p>
        </p:txBody>
      </p:sp>
      <p:sp>
        <p:nvSpPr>
          <p:cNvPr id="10" name="íṡľiḑè">
            <a:extLst>
              <a:ext uri="{FF2B5EF4-FFF2-40B4-BE49-F238E27FC236}">
                <a16:creationId xmlns:a16="http://schemas.microsoft.com/office/drawing/2014/main" id="{7E7E0147-F2A0-EC82-2893-65A24CEC4CF3}"/>
              </a:ext>
            </a:extLst>
          </p:cNvPr>
          <p:cNvSpPr/>
          <p:nvPr/>
        </p:nvSpPr>
        <p:spPr bwMode="auto">
          <a:xfrm>
            <a:off x="1302228" y="1247575"/>
            <a:ext cx="5278800" cy="377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rm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lnSpc>
                <a:spcPct val="120000"/>
              </a:lnSpc>
              <a:spcBef>
                <a:spcPct val="0"/>
              </a:spcBef>
            </a:pPr>
            <a:r>
              <a:rPr lang="zh-CN" altLang="en-US" sz="1600" b="1" dirty="0">
                <a:solidFill>
                  <a:srgbClr val="3859B8"/>
                </a:solidFill>
                <a:latin typeface="Arial" panose="020B0604020202020204" pitchFamily="34" charset="0"/>
                <a:ea typeface="微软雅黑 Light" panose="020B0502040204020203" pitchFamily="34" charset="-122"/>
                <a:sym typeface="Arial" panose="020B0604020202020204" pitchFamily="34" charset="0"/>
              </a:rPr>
              <a:t>适应症</a:t>
            </a:r>
          </a:p>
        </p:txBody>
      </p:sp>
      <p:cxnSp>
        <p:nvCxnSpPr>
          <p:cNvPr id="11" name="直接连接符 10">
            <a:extLst>
              <a:ext uri="{FF2B5EF4-FFF2-40B4-BE49-F238E27FC236}">
                <a16:creationId xmlns:a16="http://schemas.microsoft.com/office/drawing/2014/main" id="{4AE5C9CB-DD84-2D2A-98F3-9CA836A2C1A6}"/>
              </a:ext>
            </a:extLst>
          </p:cNvPr>
          <p:cNvCxnSpPr>
            <a:cxnSpLocks/>
          </p:cNvCxnSpPr>
          <p:nvPr/>
        </p:nvCxnSpPr>
        <p:spPr>
          <a:xfrm>
            <a:off x="1405497" y="1600238"/>
            <a:ext cx="496195"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4" name="文本框 13">
            <a:extLst>
              <a:ext uri="{FF2B5EF4-FFF2-40B4-BE49-F238E27FC236}">
                <a16:creationId xmlns:a16="http://schemas.microsoft.com/office/drawing/2014/main" id="{14E99621-F4DC-7CFD-29B3-79956930F65F}"/>
              </a:ext>
            </a:extLst>
          </p:cNvPr>
          <p:cNvSpPr txBox="1"/>
          <p:nvPr/>
        </p:nvSpPr>
        <p:spPr>
          <a:xfrm>
            <a:off x="1337023" y="1631318"/>
            <a:ext cx="6159320" cy="329706"/>
          </a:xfrm>
          <a:prstGeom prst="rect">
            <a:avLst/>
          </a:prstGeom>
          <a:noFill/>
        </p:spPr>
        <p:txBody>
          <a:bodyPr wrap="square">
            <a:spAutoFit/>
          </a:bodyPr>
          <a:lstStyle/>
          <a:p>
            <a:pPr>
              <a:lnSpc>
                <a:spcPct val="120000"/>
              </a:lnSpc>
              <a:buClr>
                <a:schemeClr val="tx1">
                  <a:lumMod val="95000"/>
                  <a:lumOff val="5000"/>
                </a:schemeClr>
              </a:buClr>
              <a:buSzPct val="50000"/>
              <a:defRPr/>
            </a:pPr>
            <a:r>
              <a:rPr lang="zh-CN" altLang="en-US" sz="1400" dirty="0">
                <a:solidFill>
                  <a:schemeClr val="tx1"/>
                </a:solidFill>
                <a:latin typeface="Arial" panose="020B0604020202020204" pitchFamily="34" charset="0"/>
                <a:ea typeface="微软雅黑 Light" panose="020B0502040204020203" pitchFamily="34" charset="-122"/>
                <a:sym typeface="Arial" panose="020B0604020202020204" pitchFamily="34" charset="0"/>
              </a:rPr>
              <a:t>说明书全部适应症： 伴有或不伴有焦虑症状的抑郁症</a:t>
            </a:r>
            <a:endParaRPr lang="en-US" altLang="zh-CN" sz="1400" dirty="0">
              <a:solidFill>
                <a:schemeClr val="tx1"/>
              </a:solidFill>
              <a:latin typeface="Arial" panose="020B0604020202020204" pitchFamily="34" charset="0"/>
              <a:ea typeface="微软雅黑 Light" panose="020B0502040204020203" pitchFamily="34" charset="-122"/>
              <a:sym typeface="Arial" panose="020B0604020202020204" pitchFamily="34" charset="0"/>
            </a:endParaRPr>
          </a:p>
        </p:txBody>
      </p:sp>
      <p:sp>
        <p:nvSpPr>
          <p:cNvPr id="15" name="íṡľiḑè">
            <a:extLst>
              <a:ext uri="{FF2B5EF4-FFF2-40B4-BE49-F238E27FC236}">
                <a16:creationId xmlns:a16="http://schemas.microsoft.com/office/drawing/2014/main" id="{0D6BDE2D-890F-3193-1A66-FA13D23173C5}"/>
              </a:ext>
            </a:extLst>
          </p:cNvPr>
          <p:cNvSpPr/>
          <p:nvPr/>
        </p:nvSpPr>
        <p:spPr bwMode="auto">
          <a:xfrm>
            <a:off x="1310769" y="2391328"/>
            <a:ext cx="5376845" cy="359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rmAutofit lnSpcReduction="10000"/>
          </a:bodyPr>
          <a:lstStyle/>
          <a:p>
            <a:pPr defTabSz="914377">
              <a:lnSpc>
                <a:spcPct val="120000"/>
              </a:lnSpc>
              <a:spcBef>
                <a:spcPct val="0"/>
              </a:spcBef>
            </a:pPr>
            <a:r>
              <a:rPr lang="zh-CN" altLang="en-US" sz="1600" b="1" dirty="0">
                <a:solidFill>
                  <a:srgbClr val="3859B8"/>
                </a:solidFill>
                <a:latin typeface="Arial" panose="020B0604020202020204" pitchFamily="34" charset="0"/>
                <a:ea typeface="微软雅黑 Light" panose="020B0502040204020203" pitchFamily="34" charset="-122"/>
                <a:sym typeface="Arial" panose="020B0604020202020204" pitchFamily="34" charset="0"/>
              </a:rPr>
              <a:t>疾病基本情况</a:t>
            </a:r>
          </a:p>
        </p:txBody>
      </p:sp>
      <p:cxnSp>
        <p:nvCxnSpPr>
          <p:cNvPr id="16" name="直接连接符 15">
            <a:extLst>
              <a:ext uri="{FF2B5EF4-FFF2-40B4-BE49-F238E27FC236}">
                <a16:creationId xmlns:a16="http://schemas.microsoft.com/office/drawing/2014/main" id="{C4233710-3B1C-2571-7FFC-38E4045CFF94}"/>
              </a:ext>
            </a:extLst>
          </p:cNvPr>
          <p:cNvCxnSpPr>
            <a:cxnSpLocks/>
          </p:cNvCxnSpPr>
          <p:nvPr/>
        </p:nvCxnSpPr>
        <p:spPr>
          <a:xfrm>
            <a:off x="1444315" y="2796162"/>
            <a:ext cx="496195"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8" name="文本框 17">
            <a:extLst>
              <a:ext uri="{FF2B5EF4-FFF2-40B4-BE49-F238E27FC236}">
                <a16:creationId xmlns:a16="http://schemas.microsoft.com/office/drawing/2014/main" id="{B7B25A3A-697A-5E72-8F62-4DA5C851E12A}"/>
              </a:ext>
            </a:extLst>
          </p:cNvPr>
          <p:cNvSpPr txBox="1"/>
          <p:nvPr/>
        </p:nvSpPr>
        <p:spPr>
          <a:xfrm>
            <a:off x="1332726" y="2862496"/>
            <a:ext cx="10305191" cy="1195199"/>
          </a:xfrm>
          <a:prstGeom prst="rect">
            <a:avLst/>
          </a:prstGeom>
          <a:noFill/>
        </p:spPr>
        <p:txBody>
          <a:bodyPr wrap="square">
            <a:spAutoFit/>
          </a:bodyPr>
          <a:lstStyle>
            <a:defPPr>
              <a:defRPr lang="zh-CN"/>
            </a:defPPr>
            <a:lvl1pPr marL="171450" indent="-171450">
              <a:spcBef>
                <a:spcPts val="600"/>
              </a:spcBef>
              <a:spcAft>
                <a:spcPts val="200"/>
              </a:spcAft>
              <a:buClr>
                <a:schemeClr val="tx1">
                  <a:lumMod val="95000"/>
                  <a:lumOff val="5000"/>
                </a:schemeClr>
              </a:buClr>
              <a:buSzPct val="50000"/>
              <a:buFont typeface="Wingdings" panose="05000000000000000000" pitchFamily="2" charset="2"/>
              <a:buChar char="n"/>
              <a:defRPr sz="1600">
                <a:latin typeface="+mn-ea"/>
              </a:defRPr>
            </a:lvl1pPr>
          </a:lstStyle>
          <a:p>
            <a:pPr marL="0" indent="0" algn="just">
              <a:spcBef>
                <a:spcPts val="100"/>
              </a:spcBef>
              <a:spcAft>
                <a:spcPts val="100"/>
              </a:spcAft>
              <a:buNone/>
            </a:pPr>
            <a:r>
              <a:rPr lang="zh-CN" altLang="en-US" sz="1400" dirty="0">
                <a:solidFill>
                  <a:srgbClr val="3859B8"/>
                </a:solidFill>
                <a:latin typeface="微软雅黑 Light" panose="020B0502040204020203" pitchFamily="34" charset="-122"/>
                <a:ea typeface="微软雅黑 Light" panose="020B0502040204020203" pitchFamily="34" charset="-122"/>
                <a:sym typeface="Arial" panose="020B0604020202020204" pitchFamily="34" charset="0"/>
              </a:rPr>
              <a:t>我国成人抑郁障碍终身患病率为</a:t>
            </a:r>
            <a:r>
              <a:rPr lang="en-US" altLang="zh-CN" sz="1400" dirty="0">
                <a:solidFill>
                  <a:srgbClr val="3859B8"/>
                </a:solidFill>
                <a:latin typeface="微软雅黑 Light" panose="020B0502040204020203" pitchFamily="34" charset="-122"/>
                <a:ea typeface="微软雅黑 Light" panose="020B0502040204020203" pitchFamily="34" charset="-122"/>
                <a:sym typeface="Arial" panose="020B0604020202020204" pitchFamily="34" charset="0"/>
              </a:rPr>
              <a:t>6.8% (</a:t>
            </a:r>
            <a:r>
              <a:rPr lang="zh-CN" altLang="en-US" sz="1400" dirty="0">
                <a:solidFill>
                  <a:srgbClr val="3859B8"/>
                </a:solidFill>
                <a:latin typeface="微软雅黑 Light" panose="020B0502040204020203" pitchFamily="34" charset="-122"/>
                <a:ea typeface="微软雅黑 Light" panose="020B0502040204020203" pitchFamily="34" charset="-122"/>
                <a:sym typeface="Arial" panose="020B0604020202020204" pitchFamily="34" charset="0"/>
              </a:rPr>
              <a:t>近</a:t>
            </a:r>
            <a:r>
              <a:rPr lang="en-US" altLang="zh-CN" sz="1400" dirty="0">
                <a:solidFill>
                  <a:srgbClr val="3859B8"/>
                </a:solidFill>
                <a:latin typeface="微软雅黑 Light" panose="020B0502040204020203" pitchFamily="34" charset="-122"/>
                <a:ea typeface="微软雅黑 Light" panose="020B0502040204020203" pitchFamily="34" charset="-122"/>
                <a:sym typeface="Arial" panose="020B0604020202020204" pitchFamily="34" charset="0"/>
              </a:rPr>
              <a:t>8840</a:t>
            </a:r>
            <a:r>
              <a:rPr lang="zh-CN" altLang="en-US" sz="1400" dirty="0">
                <a:solidFill>
                  <a:srgbClr val="3859B8"/>
                </a:solidFill>
                <a:latin typeface="微软雅黑 Light" panose="020B0502040204020203" pitchFamily="34" charset="-122"/>
                <a:ea typeface="微软雅黑 Light" panose="020B0502040204020203" pitchFamily="34" charset="-122"/>
                <a:sym typeface="Arial" panose="020B0604020202020204" pitchFamily="34" charset="0"/>
              </a:rPr>
              <a:t>万患者），其中抑郁症为</a:t>
            </a:r>
            <a:r>
              <a:rPr lang="en-US" altLang="zh-CN" sz="1400" dirty="0">
                <a:solidFill>
                  <a:srgbClr val="3859B8"/>
                </a:solidFill>
                <a:latin typeface="微软雅黑 Light" panose="020B0502040204020203" pitchFamily="34" charset="-122"/>
                <a:ea typeface="微软雅黑 Light" panose="020B0502040204020203" pitchFamily="34" charset="-122"/>
                <a:sym typeface="Arial" panose="020B0604020202020204" pitchFamily="34" charset="0"/>
              </a:rPr>
              <a:t>3.4%</a:t>
            </a:r>
            <a:r>
              <a:rPr lang="zh-CN" altLang="en-US" sz="1400" dirty="0">
                <a:solidFill>
                  <a:srgbClr val="3859B8"/>
                </a:solidFill>
                <a:latin typeface="微软雅黑 Light" panose="020B0502040204020203" pitchFamily="34" charset="-122"/>
                <a:ea typeface="微软雅黑 Light" panose="020B0502040204020203" pitchFamily="34" charset="-122"/>
                <a:sym typeface="Arial" panose="020B0604020202020204" pitchFamily="34" charset="0"/>
              </a:rPr>
              <a:t>（近</a:t>
            </a:r>
            <a:r>
              <a:rPr lang="en-US" altLang="zh-CN" sz="1400" dirty="0">
                <a:solidFill>
                  <a:srgbClr val="3859B8"/>
                </a:solidFill>
                <a:latin typeface="微软雅黑 Light" panose="020B0502040204020203" pitchFamily="34" charset="-122"/>
                <a:ea typeface="微软雅黑 Light" panose="020B0502040204020203" pitchFamily="34" charset="-122"/>
                <a:sym typeface="Arial" panose="020B0604020202020204" pitchFamily="34" charset="0"/>
              </a:rPr>
              <a:t>4420</a:t>
            </a:r>
            <a:r>
              <a:rPr lang="zh-CN" altLang="en-US" sz="1400" dirty="0">
                <a:solidFill>
                  <a:srgbClr val="3859B8"/>
                </a:solidFill>
                <a:latin typeface="微软雅黑 Light" panose="020B0502040204020203" pitchFamily="34" charset="-122"/>
                <a:ea typeface="微软雅黑 Light" panose="020B0502040204020203" pitchFamily="34" charset="-122"/>
                <a:sym typeface="Arial" panose="020B0604020202020204" pitchFamily="34" charset="0"/>
              </a:rPr>
              <a:t>万患者）女性患病率高于男性（</a:t>
            </a:r>
            <a:r>
              <a:rPr lang="en-US" altLang="zh-CN" sz="1400" dirty="0">
                <a:solidFill>
                  <a:srgbClr val="3859B8"/>
                </a:solidFill>
                <a:latin typeface="微软雅黑 Light" panose="020B0502040204020203" pitchFamily="34" charset="-122"/>
                <a:ea typeface="微软雅黑 Light" panose="020B0502040204020203" pitchFamily="34" charset="-122"/>
                <a:sym typeface="Arial" panose="020B0604020202020204" pitchFamily="34" charset="0"/>
              </a:rPr>
              <a:t>1.5:1~2:1</a:t>
            </a:r>
            <a:r>
              <a:rPr lang="zh-CN" altLang="en-US" sz="1400" dirty="0">
                <a:solidFill>
                  <a:srgbClr val="3859B8"/>
                </a:solidFill>
                <a:latin typeface="微软雅黑 Light" panose="020B0502040204020203" pitchFamily="34" charset="-122"/>
                <a:ea typeface="微软雅黑 Light" panose="020B0502040204020203" pitchFamily="34" charset="-122"/>
                <a:sym typeface="Arial" panose="020B0604020202020204" pitchFamily="34" charset="0"/>
              </a:rPr>
              <a:t>）。</a:t>
            </a:r>
            <a:endParaRPr lang="en-US" altLang="zh-CN" sz="1400" dirty="0">
              <a:solidFill>
                <a:srgbClr val="3859B8"/>
              </a:solidFill>
              <a:latin typeface="微软雅黑 Light" panose="020B0502040204020203" pitchFamily="34" charset="-122"/>
              <a:ea typeface="微软雅黑 Light" panose="020B0502040204020203" pitchFamily="34" charset="-122"/>
              <a:sym typeface="Arial" panose="020B0604020202020204" pitchFamily="34" charset="0"/>
            </a:endParaRPr>
          </a:p>
          <a:p>
            <a:pPr marL="0" indent="0" algn="just">
              <a:spcBef>
                <a:spcPts val="100"/>
              </a:spcBef>
              <a:spcAft>
                <a:spcPts val="100"/>
              </a:spcAft>
              <a:buNone/>
            </a:pPr>
            <a:r>
              <a:rPr lang="zh-CN" altLang="en-US" sz="1400" dirty="0">
                <a:solidFill>
                  <a:srgbClr val="3859B8"/>
                </a:solidFill>
                <a:latin typeface="微软雅黑 Light" panose="020B0502040204020203" pitchFamily="34" charset="-122"/>
                <a:ea typeface="微软雅黑 Light" panose="020B0502040204020203" pitchFamily="34" charset="-122"/>
                <a:sym typeface="Arial" panose="020B0604020202020204" pitchFamily="34" charset="0"/>
              </a:rPr>
              <a:t>抑郁障碍</a:t>
            </a:r>
            <a:r>
              <a:rPr lang="en-US" altLang="zh-CN" sz="1400" dirty="0">
                <a:solidFill>
                  <a:srgbClr val="3859B8"/>
                </a:solidFill>
                <a:latin typeface="微软雅黑 Light" panose="020B0502040204020203" pitchFamily="34" charset="-122"/>
                <a:ea typeface="微软雅黑 Light" panose="020B0502040204020203" pitchFamily="34" charset="-122"/>
                <a:sym typeface="Arial" panose="020B0604020202020204" pitchFamily="34" charset="0"/>
              </a:rPr>
              <a:t>12</a:t>
            </a:r>
            <a:r>
              <a:rPr lang="zh-CN" altLang="en-US" sz="1400" dirty="0">
                <a:solidFill>
                  <a:srgbClr val="3859B8"/>
                </a:solidFill>
                <a:latin typeface="微软雅黑 Light" panose="020B0502040204020203" pitchFamily="34" charset="-122"/>
                <a:ea typeface="微软雅黑 Light" panose="020B0502040204020203" pitchFamily="34" charset="-122"/>
                <a:sym typeface="Arial" panose="020B0604020202020204" pitchFamily="34" charset="0"/>
              </a:rPr>
              <a:t>月患病率为</a:t>
            </a:r>
            <a:r>
              <a:rPr lang="en-US" altLang="zh-CN" sz="1400" dirty="0">
                <a:solidFill>
                  <a:srgbClr val="3859B8"/>
                </a:solidFill>
                <a:latin typeface="微软雅黑 Light" panose="020B0502040204020203" pitchFamily="34" charset="-122"/>
                <a:ea typeface="微软雅黑 Light" panose="020B0502040204020203" pitchFamily="34" charset="-122"/>
                <a:sym typeface="Arial" panose="020B0604020202020204" pitchFamily="34" charset="0"/>
              </a:rPr>
              <a:t>3.6%</a:t>
            </a:r>
            <a:r>
              <a:rPr lang="zh-CN" altLang="en-US" sz="1400" dirty="0">
                <a:solidFill>
                  <a:srgbClr val="3859B8"/>
                </a:solidFill>
                <a:latin typeface="微软雅黑 Light" panose="020B0502040204020203" pitchFamily="34" charset="-122"/>
                <a:ea typeface="微软雅黑 Light" panose="020B0502040204020203" pitchFamily="34" charset="-122"/>
                <a:sym typeface="Arial" panose="020B0604020202020204" pitchFamily="34" charset="0"/>
              </a:rPr>
              <a:t>，其中抑郁症为</a:t>
            </a:r>
            <a:r>
              <a:rPr lang="en-US" altLang="zh-CN" sz="1400" dirty="0">
                <a:solidFill>
                  <a:srgbClr val="3859B8"/>
                </a:solidFill>
                <a:latin typeface="微软雅黑 Light" panose="020B0502040204020203" pitchFamily="34" charset="-122"/>
                <a:ea typeface="微软雅黑 Light" panose="020B0502040204020203" pitchFamily="34" charset="-122"/>
                <a:sym typeface="Arial" panose="020B0604020202020204" pitchFamily="34" charset="0"/>
              </a:rPr>
              <a:t>2.1%</a:t>
            </a:r>
            <a:r>
              <a:rPr lang="en-US" altLang="zh-CN" sz="1400" baseline="30000" dirty="0">
                <a:solidFill>
                  <a:srgbClr val="3859B8"/>
                </a:solidFill>
                <a:latin typeface="微软雅黑 Light" panose="020B0502040204020203" pitchFamily="34" charset="-122"/>
                <a:ea typeface="微软雅黑 Light" panose="020B0502040204020203" pitchFamily="34" charset="-122"/>
                <a:sym typeface="Arial" panose="020B0604020202020204" pitchFamily="34" charset="0"/>
              </a:rPr>
              <a:t>1</a:t>
            </a:r>
            <a:r>
              <a:rPr lang="zh-CN" altLang="en-US" sz="1400" dirty="0">
                <a:solidFill>
                  <a:srgbClr val="3859B8"/>
                </a:solidFill>
                <a:latin typeface="微软雅黑 Light" panose="020B0502040204020203" pitchFamily="34" charset="-122"/>
                <a:ea typeface="微软雅黑 Light" panose="020B0502040204020203" pitchFamily="34" charset="-122"/>
                <a:sym typeface="Arial" panose="020B0604020202020204" pitchFamily="34" charset="0"/>
              </a:rPr>
              <a:t>，</a:t>
            </a:r>
            <a:r>
              <a:rPr lang="zh-CN" altLang="en-US" sz="1400" dirty="0">
                <a:latin typeface="微软雅黑 Light" panose="020B0502040204020203" pitchFamily="34" charset="-122"/>
                <a:ea typeface="微软雅黑 Light" panose="020B0502040204020203" pitchFamily="34" charset="-122"/>
                <a:sym typeface="Arial" panose="020B0604020202020204" pitchFamily="34" charset="0"/>
              </a:rPr>
              <a:t>抑郁障碍患者社会功能受损明显，得到充分治疗不足</a:t>
            </a:r>
            <a:r>
              <a:rPr lang="en-US" altLang="zh-CN" sz="1400" dirty="0">
                <a:latin typeface="微软雅黑 Light" panose="020B0502040204020203" pitchFamily="34" charset="-122"/>
                <a:ea typeface="微软雅黑 Light" panose="020B0502040204020203" pitchFamily="34" charset="-122"/>
                <a:sym typeface="Arial" panose="020B0604020202020204" pitchFamily="34" charset="0"/>
              </a:rPr>
              <a:t>1%</a:t>
            </a:r>
            <a:r>
              <a:rPr lang="zh-CN" altLang="en-US" sz="1400" dirty="0">
                <a:latin typeface="微软雅黑 Light" panose="020B0502040204020203" pitchFamily="34" charset="-122"/>
                <a:ea typeface="微软雅黑 Light" panose="020B0502040204020203" pitchFamily="34" charset="-122"/>
                <a:sym typeface="Arial" panose="020B0604020202020204" pitchFamily="34" charset="0"/>
              </a:rPr>
              <a:t>，大多数抑郁障碍患者均存在明显社会功能损害，其中抑郁症的功能损害占比</a:t>
            </a:r>
            <a:r>
              <a:rPr lang="en-US" altLang="zh-CN" sz="1400" dirty="0">
                <a:latin typeface="微软雅黑 Light" panose="020B0502040204020203" pitchFamily="34" charset="-122"/>
                <a:ea typeface="微软雅黑 Light" panose="020B0502040204020203" pitchFamily="34" charset="-122"/>
                <a:sym typeface="Arial" panose="020B0604020202020204" pitchFamily="34" charset="0"/>
              </a:rPr>
              <a:t>83.6%</a:t>
            </a:r>
            <a:r>
              <a:rPr lang="zh-CN" altLang="en-US" sz="1400" dirty="0">
                <a:latin typeface="微软雅黑 Light" panose="020B0502040204020203" pitchFamily="34" charset="-122"/>
                <a:ea typeface="微软雅黑 Light" panose="020B0502040204020203" pitchFamily="34" charset="-122"/>
                <a:sym typeface="Arial" panose="020B0604020202020204" pitchFamily="34" charset="0"/>
              </a:rPr>
              <a:t>。</a:t>
            </a:r>
            <a:r>
              <a:rPr lang="zh-CN" altLang="en-US" sz="1400" dirty="0">
                <a:solidFill>
                  <a:srgbClr val="3859B8"/>
                </a:solidFill>
                <a:latin typeface="微软雅黑 Light" panose="020B0502040204020203" pitchFamily="34" charset="-122"/>
                <a:ea typeface="微软雅黑 Light" panose="020B0502040204020203" pitchFamily="34" charset="-122"/>
                <a:sym typeface="Arial" panose="020B0604020202020204" pitchFamily="34" charset="0"/>
              </a:rPr>
              <a:t>抑郁共病焦虑的流行病学研究表明：高达</a:t>
            </a:r>
            <a:r>
              <a:rPr lang="en-US" altLang="zh-CN" sz="1400" dirty="0">
                <a:solidFill>
                  <a:srgbClr val="3859B8"/>
                </a:solidFill>
                <a:latin typeface="微软雅黑 Light" panose="020B0502040204020203" pitchFamily="34" charset="-122"/>
                <a:ea typeface="微软雅黑 Light" panose="020B0502040204020203" pitchFamily="34" charset="-122"/>
                <a:sym typeface="Arial" panose="020B0604020202020204" pitchFamily="34" charset="0"/>
              </a:rPr>
              <a:t>60%</a:t>
            </a:r>
            <a:r>
              <a:rPr lang="zh-CN" altLang="en-US" sz="1400" dirty="0">
                <a:solidFill>
                  <a:srgbClr val="3859B8"/>
                </a:solidFill>
                <a:latin typeface="微软雅黑 Light" panose="020B0502040204020203" pitchFamily="34" charset="-122"/>
                <a:ea typeface="微软雅黑 Light" panose="020B0502040204020203" pitchFamily="34" charset="-122"/>
                <a:sym typeface="Arial" panose="020B0604020202020204" pitchFamily="34" charset="0"/>
              </a:rPr>
              <a:t>的抑郁症患者存在焦虑症状</a:t>
            </a:r>
            <a:r>
              <a:rPr lang="en-US" altLang="zh-CN" sz="1400" baseline="30000" dirty="0">
                <a:solidFill>
                  <a:srgbClr val="3859B8"/>
                </a:solidFill>
                <a:latin typeface="微软雅黑 Light" panose="020B0502040204020203" pitchFamily="34" charset="-122"/>
                <a:ea typeface="微软雅黑 Light" panose="020B0502040204020203" pitchFamily="34" charset="-122"/>
                <a:sym typeface="Arial" panose="020B0604020202020204" pitchFamily="34" charset="0"/>
              </a:rPr>
              <a:t>3</a:t>
            </a:r>
            <a:r>
              <a:rPr lang="zh-CN" altLang="en-US" sz="1400" dirty="0">
                <a:solidFill>
                  <a:srgbClr val="3859B8"/>
                </a:solidFill>
                <a:latin typeface="微软雅黑 Light" panose="020B0502040204020203" pitchFamily="34" charset="-122"/>
                <a:ea typeface="微软雅黑 Light" panose="020B0502040204020203" pitchFamily="34" charset="-122"/>
                <a:sym typeface="Arial" panose="020B0604020202020204" pitchFamily="34" charset="0"/>
              </a:rPr>
              <a:t>。</a:t>
            </a:r>
            <a:r>
              <a:rPr lang="zh-CN" altLang="en-US" sz="1400" dirty="0">
                <a:latin typeface="微软雅黑 Light" panose="020B0502040204020203" pitchFamily="34" charset="-122"/>
                <a:ea typeface="微软雅黑 Light" panose="020B0502040204020203" pitchFamily="34" charset="-122"/>
                <a:sym typeface="Arial" panose="020B0604020202020204" pitchFamily="34" charset="0"/>
              </a:rPr>
              <a:t>研究结果显示：抑郁症的疾病负担排名第二位，仅次于脑血管疾病负担，随着中国发展进程加速，社会矛盾日益突出，人们生活压力加大，竞争激烈，导致抑郁症的发病率持续上升，抑郁症在中国已经成为不可忽视的严重社会问题。</a:t>
            </a:r>
          </a:p>
        </p:txBody>
      </p:sp>
      <p:sp>
        <p:nvSpPr>
          <p:cNvPr id="19" name="íṡľiḑè">
            <a:extLst>
              <a:ext uri="{FF2B5EF4-FFF2-40B4-BE49-F238E27FC236}">
                <a16:creationId xmlns:a16="http://schemas.microsoft.com/office/drawing/2014/main" id="{AA1469BB-8F03-4018-040F-443B7BF5CF17}"/>
              </a:ext>
            </a:extLst>
          </p:cNvPr>
          <p:cNvSpPr/>
          <p:nvPr/>
        </p:nvSpPr>
        <p:spPr bwMode="auto">
          <a:xfrm>
            <a:off x="1339526" y="4149846"/>
            <a:ext cx="5634586" cy="420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rmAutofit/>
          </a:bodyPr>
          <a:lstStyle/>
          <a:p>
            <a:pPr defTabSz="914377">
              <a:lnSpc>
                <a:spcPct val="120000"/>
              </a:lnSpc>
              <a:spcBef>
                <a:spcPct val="0"/>
              </a:spcBef>
            </a:pPr>
            <a:r>
              <a:rPr lang="zh-CN" altLang="en-US" sz="1600" b="1" dirty="0">
                <a:solidFill>
                  <a:srgbClr val="3859B8"/>
                </a:solidFill>
                <a:latin typeface="Arial" panose="020B0604020202020204" pitchFamily="34" charset="0"/>
                <a:ea typeface="微软雅黑 Light" panose="020B0502040204020203" pitchFamily="34" charset="-122"/>
                <a:sym typeface="Arial" panose="020B0604020202020204" pitchFamily="34" charset="0"/>
              </a:rPr>
              <a:t>用法用量</a:t>
            </a:r>
          </a:p>
        </p:txBody>
      </p:sp>
      <p:cxnSp>
        <p:nvCxnSpPr>
          <p:cNvPr id="20" name="直接连接符 19">
            <a:extLst>
              <a:ext uri="{FF2B5EF4-FFF2-40B4-BE49-F238E27FC236}">
                <a16:creationId xmlns:a16="http://schemas.microsoft.com/office/drawing/2014/main" id="{24BDA123-7A48-2272-397A-27438EC18085}"/>
              </a:ext>
            </a:extLst>
          </p:cNvPr>
          <p:cNvCxnSpPr>
            <a:cxnSpLocks/>
          </p:cNvCxnSpPr>
          <p:nvPr/>
        </p:nvCxnSpPr>
        <p:spPr>
          <a:xfrm>
            <a:off x="1441425" y="4530355"/>
            <a:ext cx="51998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2" name="文本框 21">
            <a:extLst>
              <a:ext uri="{FF2B5EF4-FFF2-40B4-BE49-F238E27FC236}">
                <a16:creationId xmlns:a16="http://schemas.microsoft.com/office/drawing/2014/main" id="{5836A22A-A01D-AFAF-9D6A-0A0EA9D4668F}"/>
              </a:ext>
            </a:extLst>
          </p:cNvPr>
          <p:cNvSpPr txBox="1"/>
          <p:nvPr/>
        </p:nvSpPr>
        <p:spPr>
          <a:xfrm>
            <a:off x="1339285" y="4606490"/>
            <a:ext cx="10304768" cy="1623073"/>
          </a:xfrm>
          <a:prstGeom prst="rect">
            <a:avLst/>
          </a:prstGeom>
          <a:noFill/>
        </p:spPr>
        <p:txBody>
          <a:bodyPr wrap="square">
            <a:spAutoFit/>
          </a:bodyPr>
          <a:lstStyle>
            <a:defPPr>
              <a:defRPr lang="zh-CN"/>
            </a:defPPr>
            <a:lvl1pPr>
              <a:lnSpc>
                <a:spcPct val="120000"/>
              </a:lnSpc>
              <a:buClr>
                <a:schemeClr val="tx1">
                  <a:lumMod val="95000"/>
                  <a:lumOff val="5000"/>
                </a:schemeClr>
              </a:buClr>
              <a:buSzPct val="50000"/>
              <a:defRPr sz="1400">
                <a:latin typeface="Arial" panose="020B0604020202020204" pitchFamily="34" charset="0"/>
                <a:ea typeface="微软雅黑 Light" panose="020B0502040204020203" pitchFamily="34" charset="-122"/>
              </a:defRPr>
            </a:lvl1pPr>
          </a:lstStyle>
          <a:p>
            <a:pPr algn="just"/>
            <a:r>
              <a:rPr lang="zh-CN" altLang="zh-CN" dirty="0">
                <a:latin typeface="微软雅黑 Light" panose="020B0502040204020203" pitchFamily="34" charset="-122"/>
                <a:sym typeface="Arial" panose="020B0604020202020204" pitchFamily="34" charset="0"/>
              </a:rPr>
              <a:t>本品仅成人可用。</a:t>
            </a:r>
            <a:r>
              <a:rPr lang="zh-CN" altLang="en-US" dirty="0">
                <a:latin typeface="微软雅黑 Light" panose="020B0502040204020203" pitchFamily="34" charset="-122"/>
                <a:sym typeface="Arial" panose="020B0604020202020204" pitchFamily="34" charset="0"/>
              </a:rPr>
              <a:t>治疗应在晚间开始用药，并逐渐增加日剂量，</a:t>
            </a:r>
            <a:r>
              <a:rPr lang="zh-CN" altLang="zh-CN" dirty="0">
                <a:latin typeface="微软雅黑 Light" panose="020B0502040204020203" pitchFamily="34" charset="-122"/>
                <a:sym typeface="Arial" panose="020B0604020202020204" pitchFamily="34" charset="0"/>
              </a:rPr>
              <a:t>本品为刻痕</a:t>
            </a:r>
            <a:r>
              <a:rPr lang="zh-CN" altLang="en-US" dirty="0">
                <a:latin typeface="微软雅黑 Light" panose="020B0502040204020203" pitchFamily="34" charset="-122"/>
                <a:sym typeface="Arial" panose="020B0604020202020204" pitchFamily="34" charset="0"/>
              </a:rPr>
              <a:t>片</a:t>
            </a:r>
            <a:r>
              <a:rPr lang="zh-CN" altLang="zh-CN" dirty="0">
                <a:latin typeface="微软雅黑 Light" panose="020B0502040204020203" pitchFamily="34" charset="-122"/>
                <a:sym typeface="Arial" panose="020B0604020202020204" pitchFamily="34" charset="0"/>
              </a:rPr>
              <a:t>可分为三部分，</a:t>
            </a:r>
            <a:r>
              <a:rPr lang="zh-CN" altLang="en-US" dirty="0">
                <a:latin typeface="微软雅黑 Light" panose="020B0502040204020203" pitchFamily="34" charset="-122"/>
                <a:sym typeface="Arial" panose="020B0604020202020204" pitchFamily="34" charset="0"/>
              </a:rPr>
              <a:t>以便根据患者的疾病严重程度、体重、年龄和一般情况逐步增加剂量。</a:t>
            </a:r>
            <a:endParaRPr lang="en-US" altLang="zh-CN" dirty="0">
              <a:latin typeface="微软雅黑 Light" panose="020B0502040204020203" pitchFamily="34" charset="-122"/>
              <a:sym typeface="Arial" panose="020B0604020202020204" pitchFamily="34" charset="0"/>
            </a:endParaRPr>
          </a:p>
          <a:p>
            <a:pPr algn="just"/>
            <a:r>
              <a:rPr lang="zh-CN" altLang="en-US" dirty="0">
                <a:latin typeface="微软雅黑 Light" panose="020B0502040204020203" pitchFamily="34" charset="-122"/>
                <a:sym typeface="Arial" panose="020B0604020202020204" pitchFamily="34" charset="0"/>
              </a:rPr>
              <a:t>成人：</a:t>
            </a:r>
            <a:r>
              <a:rPr lang="zh-CN" altLang="en-US" dirty="0">
                <a:solidFill>
                  <a:srgbClr val="3859B8"/>
                </a:solidFill>
                <a:latin typeface="微软雅黑 Light" panose="020B0502040204020203" pitchFamily="34" charset="-122"/>
                <a:sym typeface="Arial" panose="020B0604020202020204" pitchFamily="34" charset="0"/>
              </a:rPr>
              <a:t>每日晚间临睡前一次性服用</a:t>
            </a:r>
            <a:r>
              <a:rPr lang="en-US" altLang="zh-CN" dirty="0">
                <a:solidFill>
                  <a:srgbClr val="3859B8"/>
                </a:solidFill>
                <a:latin typeface="微软雅黑 Light" panose="020B0502040204020203" pitchFamily="34" charset="-122"/>
                <a:sym typeface="Arial" panose="020B0604020202020204" pitchFamily="34" charset="0"/>
              </a:rPr>
              <a:t>75-150mg</a:t>
            </a:r>
            <a:r>
              <a:rPr lang="zh-CN" altLang="en-US" dirty="0">
                <a:solidFill>
                  <a:srgbClr val="3859B8"/>
                </a:solidFill>
                <a:latin typeface="微软雅黑 Light" panose="020B0502040204020203" pitchFamily="34" charset="-122"/>
                <a:sym typeface="Arial" panose="020B0604020202020204" pitchFamily="34" charset="0"/>
              </a:rPr>
              <a:t>；每日最高剂量可增加至</a:t>
            </a:r>
            <a:r>
              <a:rPr lang="en-US" altLang="zh-CN" dirty="0">
                <a:solidFill>
                  <a:srgbClr val="3859B8"/>
                </a:solidFill>
                <a:latin typeface="微软雅黑 Light" panose="020B0502040204020203" pitchFamily="34" charset="-122"/>
                <a:sym typeface="Arial" panose="020B0604020202020204" pitchFamily="34" charset="0"/>
              </a:rPr>
              <a:t>450mg(</a:t>
            </a:r>
            <a:r>
              <a:rPr lang="zh-CN" altLang="en-US" dirty="0">
                <a:solidFill>
                  <a:srgbClr val="3859B8"/>
                </a:solidFill>
                <a:latin typeface="微软雅黑 Light" panose="020B0502040204020203" pitchFamily="34" charset="-122"/>
                <a:sym typeface="Arial" panose="020B0604020202020204" pitchFamily="34" charset="0"/>
              </a:rPr>
              <a:t>分两次服用），</a:t>
            </a:r>
            <a:r>
              <a:rPr lang="zh-CN" altLang="en-US" dirty="0">
                <a:latin typeface="微软雅黑 Light" panose="020B0502040204020203" pitchFamily="34" charset="-122"/>
                <a:sym typeface="Arial" panose="020B0604020202020204" pitchFamily="34" charset="0"/>
              </a:rPr>
              <a:t>住院患者（严重的抑郁症患者）每日剂量可以高达但是不能超过</a:t>
            </a:r>
            <a:r>
              <a:rPr lang="en-US" altLang="zh-CN" dirty="0">
                <a:latin typeface="微软雅黑 Light" panose="020B0502040204020203" pitchFamily="34" charset="-122"/>
                <a:sym typeface="Arial" panose="020B0604020202020204" pitchFamily="34" charset="0"/>
              </a:rPr>
              <a:t>600mg</a:t>
            </a:r>
            <a:r>
              <a:rPr lang="zh-CN" altLang="en-US" dirty="0">
                <a:latin typeface="微软雅黑 Light" panose="020B0502040204020203" pitchFamily="34" charset="-122"/>
                <a:sym typeface="Arial" panose="020B0604020202020204" pitchFamily="34" charset="0"/>
              </a:rPr>
              <a:t>，分次服用。</a:t>
            </a:r>
            <a:endParaRPr lang="en-US" altLang="zh-CN" dirty="0">
              <a:latin typeface="微软雅黑 Light" panose="020B0502040204020203" pitchFamily="34" charset="-122"/>
              <a:sym typeface="Arial" panose="020B0604020202020204" pitchFamily="34" charset="0"/>
            </a:endParaRPr>
          </a:p>
          <a:p>
            <a:pPr algn="just"/>
            <a:r>
              <a:rPr lang="zh-CN" altLang="en-US" dirty="0">
                <a:latin typeface="微软雅黑 Light" panose="020B0502040204020203" pitchFamily="34" charset="-122"/>
                <a:sym typeface="Arial" panose="020B0604020202020204" pitchFamily="34" charset="0"/>
              </a:rPr>
              <a:t>老年患者：</a:t>
            </a:r>
            <a:r>
              <a:rPr lang="zh-CN" altLang="en-US" dirty="0">
                <a:solidFill>
                  <a:srgbClr val="3859B8"/>
                </a:solidFill>
                <a:latin typeface="微软雅黑 Light" panose="020B0502040204020203" pitchFamily="34" charset="-122"/>
                <a:sym typeface="Arial" panose="020B0604020202020204" pitchFamily="34" charset="0"/>
              </a:rPr>
              <a:t>推荐的起始剂量减少至每日</a:t>
            </a:r>
            <a:r>
              <a:rPr lang="en-US" altLang="zh-CN" dirty="0">
                <a:solidFill>
                  <a:srgbClr val="3859B8"/>
                </a:solidFill>
                <a:latin typeface="微软雅黑 Light" panose="020B0502040204020203" pitchFamily="34" charset="-122"/>
                <a:sym typeface="Arial" panose="020B0604020202020204" pitchFamily="34" charset="0"/>
              </a:rPr>
              <a:t>100mg</a:t>
            </a:r>
            <a:r>
              <a:rPr lang="zh-CN" altLang="en-US" dirty="0">
                <a:solidFill>
                  <a:srgbClr val="3859B8"/>
                </a:solidFill>
                <a:latin typeface="微软雅黑 Light" panose="020B0502040204020203" pitchFamily="34" charset="-122"/>
                <a:sym typeface="Arial" panose="020B0604020202020204" pitchFamily="34" charset="0"/>
              </a:rPr>
              <a:t>，可以分次服用或晚间单次服用；</a:t>
            </a:r>
            <a:endParaRPr lang="en-US" altLang="zh-CN" dirty="0">
              <a:latin typeface="微软雅黑 Light" panose="020B0502040204020203" pitchFamily="34" charset="-122"/>
              <a:sym typeface="Arial" panose="020B0604020202020204" pitchFamily="34" charset="0"/>
            </a:endParaRPr>
          </a:p>
          <a:p>
            <a:pPr algn="just"/>
            <a:r>
              <a:rPr lang="zh-CN" altLang="en-US" dirty="0">
                <a:latin typeface="微软雅黑 Light" panose="020B0502040204020203" pitchFamily="34" charset="-122"/>
                <a:sym typeface="Arial" panose="020B0604020202020204" pitchFamily="34" charset="0"/>
              </a:rPr>
              <a:t>儿童：儿童和</a:t>
            </a:r>
            <a:r>
              <a:rPr lang="en-US" altLang="zh-CN" dirty="0">
                <a:latin typeface="微软雅黑 Light" panose="020B0502040204020203" pitchFamily="34" charset="-122"/>
                <a:sym typeface="Arial" panose="020B0604020202020204" pitchFamily="34" charset="0"/>
              </a:rPr>
              <a:t>18</a:t>
            </a:r>
            <a:r>
              <a:rPr lang="zh-CN" altLang="en-US" dirty="0">
                <a:latin typeface="微软雅黑 Light" panose="020B0502040204020203" pitchFamily="34" charset="-122"/>
                <a:sym typeface="Arial" panose="020B0604020202020204" pitchFamily="34" charset="0"/>
              </a:rPr>
              <a:t>岁以下青少年不得使用本品</a:t>
            </a:r>
            <a:r>
              <a:rPr lang="en-US" altLang="zh-CN" baseline="30000" dirty="0">
                <a:latin typeface="微软雅黑 Light" panose="020B0502040204020203" pitchFamily="34" charset="-122"/>
                <a:sym typeface="Arial" panose="020B0604020202020204" pitchFamily="34" charset="0"/>
              </a:rPr>
              <a:t>2</a:t>
            </a:r>
            <a:r>
              <a:rPr lang="zh-CN" altLang="en-US" dirty="0">
                <a:latin typeface="微软雅黑 Light" panose="020B0502040204020203" pitchFamily="34" charset="-122"/>
                <a:sym typeface="Arial" panose="020B0604020202020204" pitchFamily="34" charset="0"/>
              </a:rPr>
              <a:t>。</a:t>
            </a:r>
            <a:endParaRPr lang="en-US" altLang="zh-CN" dirty="0">
              <a:latin typeface="微软雅黑 Light" panose="020B0502040204020203" pitchFamily="34" charset="-122"/>
              <a:sym typeface="Arial" panose="020B0604020202020204" pitchFamily="34" charset="0"/>
            </a:endParaRPr>
          </a:p>
        </p:txBody>
      </p:sp>
      <p:pic>
        <p:nvPicPr>
          <p:cNvPr id="25" name="图片 24">
            <a:extLst>
              <a:ext uri="{FF2B5EF4-FFF2-40B4-BE49-F238E27FC236}">
                <a16:creationId xmlns:a16="http://schemas.microsoft.com/office/drawing/2014/main" id="{61378CB2-FD95-C246-F6B6-764DF694019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65941" y="0"/>
            <a:ext cx="1726059" cy="863030"/>
          </a:xfrm>
          <a:prstGeom prst="rect">
            <a:avLst/>
          </a:prstGeom>
        </p:spPr>
      </p:pic>
      <p:pic>
        <p:nvPicPr>
          <p:cNvPr id="3" name="图片 2">
            <a:extLst>
              <a:ext uri="{FF2B5EF4-FFF2-40B4-BE49-F238E27FC236}">
                <a16:creationId xmlns:a16="http://schemas.microsoft.com/office/drawing/2014/main" id="{9222B377-0B7A-6335-D91A-44B912C1CE02}"/>
              </a:ext>
            </a:extLst>
          </p:cNvPr>
          <p:cNvPicPr>
            <a:picLocks noChangeAspect="1"/>
          </p:cNvPicPr>
          <p:nvPr/>
        </p:nvPicPr>
        <p:blipFill>
          <a:blip r:embed="rId5"/>
          <a:stretch>
            <a:fillRect/>
          </a:stretch>
        </p:blipFill>
        <p:spPr>
          <a:xfrm>
            <a:off x="555428" y="1209083"/>
            <a:ext cx="766342" cy="824300"/>
          </a:xfrm>
          <a:prstGeom prst="rect">
            <a:avLst/>
          </a:prstGeom>
        </p:spPr>
      </p:pic>
      <p:pic>
        <p:nvPicPr>
          <p:cNvPr id="21" name="图片 20">
            <a:extLst>
              <a:ext uri="{FF2B5EF4-FFF2-40B4-BE49-F238E27FC236}">
                <a16:creationId xmlns:a16="http://schemas.microsoft.com/office/drawing/2014/main" id="{B04F2889-AB90-3A18-8374-FF6A1DFD4EED}"/>
              </a:ext>
            </a:extLst>
          </p:cNvPr>
          <p:cNvPicPr>
            <a:picLocks noChangeAspect="1"/>
          </p:cNvPicPr>
          <p:nvPr/>
        </p:nvPicPr>
        <p:blipFill>
          <a:blip r:embed="rId5"/>
          <a:stretch>
            <a:fillRect/>
          </a:stretch>
        </p:blipFill>
        <p:spPr>
          <a:xfrm>
            <a:off x="568201" y="2160167"/>
            <a:ext cx="766342" cy="824300"/>
          </a:xfrm>
          <a:prstGeom prst="rect">
            <a:avLst/>
          </a:prstGeom>
        </p:spPr>
      </p:pic>
      <p:pic>
        <p:nvPicPr>
          <p:cNvPr id="23" name="图片 22">
            <a:extLst>
              <a:ext uri="{FF2B5EF4-FFF2-40B4-BE49-F238E27FC236}">
                <a16:creationId xmlns:a16="http://schemas.microsoft.com/office/drawing/2014/main" id="{A8121544-C530-935D-15F2-F0AA3278F399}"/>
              </a:ext>
            </a:extLst>
          </p:cNvPr>
          <p:cNvPicPr>
            <a:picLocks noChangeAspect="1"/>
          </p:cNvPicPr>
          <p:nvPr/>
        </p:nvPicPr>
        <p:blipFill>
          <a:blip r:embed="rId5"/>
          <a:stretch>
            <a:fillRect/>
          </a:stretch>
        </p:blipFill>
        <p:spPr>
          <a:xfrm>
            <a:off x="599511" y="3969700"/>
            <a:ext cx="766342" cy="824300"/>
          </a:xfrm>
          <a:prstGeom prst="rect">
            <a:avLst/>
          </a:prstGeom>
        </p:spPr>
      </p:pic>
    </p:spTree>
    <p:custDataLst>
      <p:tags r:id="rId1"/>
    </p:custDataLst>
    <p:extLst>
      <p:ext uri="{BB962C8B-B14F-4D97-AF65-F5344CB8AC3E}">
        <p14:creationId xmlns:p14="http://schemas.microsoft.com/office/powerpoint/2010/main" val="34984286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ACEE0E16-C633-FE2C-D4C5-B687FB83AC0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65941" y="0"/>
            <a:ext cx="1726059" cy="863030"/>
          </a:xfrm>
          <a:prstGeom prst="rect">
            <a:avLst/>
          </a:prstGeom>
        </p:spPr>
      </p:pic>
      <p:sp>
        <p:nvSpPr>
          <p:cNvPr id="13" name="ïšľíḍe">
            <a:extLst>
              <a:ext uri="{FF2B5EF4-FFF2-40B4-BE49-F238E27FC236}">
                <a16:creationId xmlns:a16="http://schemas.microsoft.com/office/drawing/2014/main" id="{F7A81BC0-D70C-0897-783A-047721A7E7C9}"/>
              </a:ext>
            </a:extLst>
          </p:cNvPr>
          <p:cNvSpPr/>
          <p:nvPr/>
        </p:nvSpPr>
        <p:spPr>
          <a:xfrm rot="10800000">
            <a:off x="482600" y="0"/>
            <a:ext cx="1367881" cy="2477910"/>
          </a:xfrm>
          <a:prstGeom prst="round2SameRect">
            <a:avLst>
              <a:gd name="adj1" fmla="val 50000"/>
              <a:gd name="adj2" fmla="val 0"/>
            </a:avLst>
          </a:prstGeom>
          <a:solidFill>
            <a:srgbClr val="3859B8"/>
          </a:solidFill>
          <a:ln w="12700" cap="rnd">
            <a:noFill/>
            <a:prstDash val="solid"/>
            <a:round/>
            <a:headEnd/>
            <a:tailEnd/>
          </a:ln>
          <a:effectLst>
            <a:outerShdw blurRad="254000" dist="127000" algn="ctr" rotWithShape="0">
              <a:schemeClr val="bg1">
                <a:lumMod val="6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91440" tIns="45720" rIns="91440" bIns="45720" numCol="1" spcCol="0" rtlCol="0" fromWordArt="0" anchor="ctr" anchorCtr="0" forceAA="0" compatLnSpc="1">
            <a:prstTxWarp prst="textNoShape">
              <a:avLst/>
            </a:prstTxWarp>
            <a:normAutofit/>
          </a:bodyPr>
          <a:lstStyle/>
          <a:p>
            <a:pPr algn="ctr" defTabSz="914354">
              <a:lnSpc>
                <a:spcPct val="120000"/>
              </a:lnSpc>
            </a:pPr>
            <a:endParaRPr lang="zh-CN" altLang="en-US" sz="2000" b="1" dirty="0">
              <a:solidFill>
                <a:schemeClr val="bg1"/>
              </a:solidFill>
              <a:latin typeface="Arial" panose="020B0604020202020204" pitchFamily="34" charset="0"/>
              <a:ea typeface="微软雅黑 Light" panose="020B0502040204020203" pitchFamily="34" charset="-122"/>
              <a:sym typeface="Arial" panose="020B0604020202020204" pitchFamily="34" charset="0"/>
            </a:endParaRPr>
          </a:p>
        </p:txBody>
      </p:sp>
      <p:sp>
        <p:nvSpPr>
          <p:cNvPr id="14" name="文本框 13">
            <a:extLst>
              <a:ext uri="{FF2B5EF4-FFF2-40B4-BE49-F238E27FC236}">
                <a16:creationId xmlns:a16="http://schemas.microsoft.com/office/drawing/2014/main" id="{CD276EF7-D5D5-EB42-46C0-20CA7AF94E09}"/>
              </a:ext>
            </a:extLst>
          </p:cNvPr>
          <p:cNvSpPr txBox="1"/>
          <p:nvPr/>
        </p:nvSpPr>
        <p:spPr>
          <a:xfrm>
            <a:off x="807720" y="824948"/>
            <a:ext cx="998220" cy="763094"/>
          </a:xfrm>
          <a:prstGeom prst="rect">
            <a:avLst/>
          </a:prstGeom>
          <a:noFill/>
        </p:spPr>
        <p:txBody>
          <a:bodyPr wrap="square" rtlCol="0">
            <a:spAutoFit/>
          </a:bodyPr>
          <a:lstStyle/>
          <a:p>
            <a:pPr>
              <a:lnSpc>
                <a:spcPct val="120000"/>
              </a:lnSpc>
            </a:pPr>
            <a:r>
              <a:rPr lang="en-US" altLang="zh-CN" sz="4000" b="1" dirty="0">
                <a:solidFill>
                  <a:schemeClr val="bg1"/>
                </a:solidFill>
                <a:latin typeface="Arial" panose="020B0604020202020204" pitchFamily="34" charset="0"/>
                <a:ea typeface="微软雅黑 Light" panose="020B0502040204020203" pitchFamily="34" charset="-122"/>
                <a:sym typeface="Arial" panose="020B0604020202020204" pitchFamily="34" charset="0"/>
              </a:rPr>
              <a:t>02</a:t>
            </a:r>
            <a:endParaRPr lang="zh-CN" altLang="en-US" sz="4000" b="1" dirty="0">
              <a:solidFill>
                <a:schemeClr val="bg1"/>
              </a:solidFill>
              <a:latin typeface="Arial" panose="020B0604020202020204" pitchFamily="34" charset="0"/>
              <a:ea typeface="微软雅黑 Light" panose="020B0502040204020203" pitchFamily="34" charset="-122"/>
              <a:sym typeface="Arial" panose="020B0604020202020204" pitchFamily="34" charset="0"/>
            </a:endParaRPr>
          </a:p>
        </p:txBody>
      </p:sp>
      <p:sp>
        <p:nvSpPr>
          <p:cNvPr id="16" name="íṡľiḑè">
            <a:extLst>
              <a:ext uri="{FF2B5EF4-FFF2-40B4-BE49-F238E27FC236}">
                <a16:creationId xmlns:a16="http://schemas.microsoft.com/office/drawing/2014/main" id="{793B1709-381A-779D-BACF-FE5F97CABD34}"/>
              </a:ext>
            </a:extLst>
          </p:cNvPr>
          <p:cNvSpPr/>
          <p:nvPr/>
        </p:nvSpPr>
        <p:spPr bwMode="auto">
          <a:xfrm>
            <a:off x="431469" y="3130022"/>
            <a:ext cx="5376845" cy="693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rm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lnSpc>
                <a:spcPct val="120000"/>
              </a:lnSpc>
              <a:spcBef>
                <a:spcPct val="0"/>
              </a:spcBef>
            </a:pPr>
            <a:r>
              <a:rPr lang="zh-CN" altLang="en-US" sz="2000" b="1" dirty="0">
                <a:solidFill>
                  <a:srgbClr val="3859B8"/>
                </a:solidFill>
                <a:latin typeface="Arial" panose="020B0604020202020204" pitchFamily="34" charset="0"/>
                <a:ea typeface="微软雅黑 Light" panose="020B0502040204020203" pitchFamily="34" charset="-122"/>
                <a:sym typeface="Arial" panose="020B0604020202020204" pitchFamily="34" charset="0"/>
              </a:rPr>
              <a:t>安全性</a:t>
            </a:r>
          </a:p>
        </p:txBody>
      </p:sp>
      <p:cxnSp>
        <p:nvCxnSpPr>
          <p:cNvPr id="21" name="直接连接符 20">
            <a:extLst>
              <a:ext uri="{FF2B5EF4-FFF2-40B4-BE49-F238E27FC236}">
                <a16:creationId xmlns:a16="http://schemas.microsoft.com/office/drawing/2014/main" id="{DA3355EC-70B2-77A9-B2CD-B16AB3012EC0}"/>
              </a:ext>
            </a:extLst>
          </p:cNvPr>
          <p:cNvCxnSpPr/>
          <p:nvPr/>
        </p:nvCxnSpPr>
        <p:spPr>
          <a:xfrm>
            <a:off x="482600" y="3657600"/>
            <a:ext cx="106426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9" name="圆角矩形 5">
            <a:extLst>
              <a:ext uri="{FF2B5EF4-FFF2-40B4-BE49-F238E27FC236}">
                <a16:creationId xmlns:a16="http://schemas.microsoft.com/office/drawing/2014/main" id="{2324B0AB-D84F-C0E3-EC22-EDC29F89ACEB}"/>
              </a:ext>
            </a:extLst>
          </p:cNvPr>
          <p:cNvSpPr/>
          <p:nvPr/>
        </p:nvSpPr>
        <p:spPr>
          <a:xfrm>
            <a:off x="2075872" y="3822174"/>
            <a:ext cx="9620827" cy="2117272"/>
          </a:xfrm>
          <a:prstGeom prst="roundRect">
            <a:avLst>
              <a:gd name="adj" fmla="val 6601"/>
            </a:avLst>
          </a:prstGeom>
          <a:solidFill>
            <a:sysClr val="window" lastClr="FFFFFF"/>
          </a:solidFill>
          <a:ln>
            <a:noFill/>
          </a:ln>
          <a:effectLst>
            <a:outerShdw blurRad="215900" dist="38100" dir="5400000" algn="t" rotWithShape="0">
              <a:prstClr val="black">
                <a:alpha val="20000"/>
              </a:prstClr>
            </a:outerShdw>
          </a:effectLst>
        </p:spPr>
        <p:style>
          <a:lnRef idx="2">
            <a:srgbClr val="4472C4">
              <a:shade val="50000"/>
            </a:srgbClr>
          </a:lnRef>
          <a:fillRef idx="1">
            <a:srgbClr val="4472C4"/>
          </a:fillRef>
          <a:effectRef idx="0">
            <a:srgbClr val="4472C4"/>
          </a:effectRef>
          <a:fontRef idx="minor">
            <a:sysClr val="window" lastClr="FFFFFF"/>
          </a:fontRef>
        </p:style>
        <p:txBody>
          <a:bodyPr vert="horz" wrap="square" numCol="1" spcCol="0" rtlCol="0" fromWordArt="0" anchor="t" anchorCtr="0" forceAA="0" compatLnSpc="1">
            <a:noAutofit/>
          </a:bodyPr>
          <a:lstStyle>
            <a:defPPr>
              <a:defRPr lang="zh-CN">
                <a:solidFill>
                  <a:sysClr val="window" lastClr="FFFFFF"/>
                </a:solidFill>
              </a:defRPr>
            </a:defPPr>
            <a:lvl1pPr marL="0" algn="l" defTabSz="914400" rtl="0" eaLnBrk="1" latinLnBrk="0" hangingPunct="1">
              <a:defRPr sz="1800" kern="1200">
                <a:solidFill>
                  <a:sysClr val="window" lastClr="FFFFFF"/>
                </a:solidFill>
                <a:latin typeface="+mn-lt"/>
                <a:ea typeface="+mn-ea"/>
                <a:cs typeface="+mn-cs"/>
              </a:defRPr>
            </a:lvl1pPr>
            <a:lvl2pPr marL="457200" algn="l" defTabSz="914400" rtl="0" eaLnBrk="1" latinLnBrk="0" hangingPunct="1">
              <a:defRPr sz="1800" kern="1200">
                <a:solidFill>
                  <a:sysClr val="window" lastClr="FFFFFF"/>
                </a:solidFill>
                <a:latin typeface="+mn-lt"/>
                <a:ea typeface="+mn-ea"/>
                <a:cs typeface="+mn-cs"/>
              </a:defRPr>
            </a:lvl2pPr>
            <a:lvl3pPr marL="914400" algn="l" defTabSz="914400" rtl="0" eaLnBrk="1" latinLnBrk="0" hangingPunct="1">
              <a:defRPr sz="1800" kern="1200">
                <a:solidFill>
                  <a:sysClr val="window" lastClr="FFFFFF"/>
                </a:solidFill>
                <a:latin typeface="+mn-lt"/>
                <a:ea typeface="+mn-ea"/>
                <a:cs typeface="+mn-cs"/>
              </a:defRPr>
            </a:lvl3pPr>
            <a:lvl4pPr marL="1371600" algn="l" defTabSz="914400" rtl="0" eaLnBrk="1" latinLnBrk="0" hangingPunct="1">
              <a:defRPr sz="1800" kern="1200">
                <a:solidFill>
                  <a:sysClr val="window" lastClr="FFFFFF"/>
                </a:solidFill>
                <a:latin typeface="+mn-lt"/>
                <a:ea typeface="+mn-ea"/>
                <a:cs typeface="+mn-cs"/>
              </a:defRPr>
            </a:lvl4pPr>
            <a:lvl5pPr marL="1828800" algn="l" defTabSz="914400" rtl="0" eaLnBrk="1" latinLnBrk="0" hangingPunct="1">
              <a:defRPr sz="1800" kern="1200">
                <a:solidFill>
                  <a:sysClr val="window" lastClr="FFFFFF"/>
                </a:solidFill>
                <a:latin typeface="+mn-lt"/>
                <a:ea typeface="+mn-ea"/>
                <a:cs typeface="+mn-cs"/>
              </a:defRPr>
            </a:lvl5pPr>
            <a:lvl6pPr marL="2286000" algn="l" defTabSz="914400" rtl="0" eaLnBrk="1" latinLnBrk="0" hangingPunct="1">
              <a:defRPr sz="1800" kern="1200">
                <a:solidFill>
                  <a:sysClr val="window" lastClr="FFFFFF"/>
                </a:solidFill>
                <a:latin typeface="+mn-lt"/>
                <a:ea typeface="+mn-ea"/>
                <a:cs typeface="+mn-cs"/>
              </a:defRPr>
            </a:lvl6pPr>
            <a:lvl7pPr marL="2743200" algn="l" defTabSz="914400" rtl="0" eaLnBrk="1" latinLnBrk="0" hangingPunct="1">
              <a:defRPr sz="1800" kern="1200">
                <a:solidFill>
                  <a:sysClr val="window" lastClr="FFFFFF"/>
                </a:solidFill>
                <a:latin typeface="+mn-lt"/>
                <a:ea typeface="+mn-ea"/>
                <a:cs typeface="+mn-cs"/>
              </a:defRPr>
            </a:lvl7pPr>
            <a:lvl8pPr marL="3200400" algn="l" defTabSz="914400" rtl="0" eaLnBrk="1" latinLnBrk="0" hangingPunct="1">
              <a:defRPr sz="1800" kern="1200">
                <a:solidFill>
                  <a:sysClr val="window" lastClr="FFFFFF"/>
                </a:solidFill>
                <a:latin typeface="+mn-lt"/>
                <a:ea typeface="+mn-ea"/>
                <a:cs typeface="+mn-cs"/>
              </a:defRPr>
            </a:lvl8pPr>
            <a:lvl9pPr marL="3657600" algn="l" defTabSz="914400" rtl="0" eaLnBrk="1" latinLnBrk="0" hangingPunct="1">
              <a:defRPr sz="1800" kern="1200">
                <a:solidFill>
                  <a:sysClr val="window" lastClr="FFFFFF"/>
                </a:solidFill>
                <a:latin typeface="+mn-lt"/>
                <a:ea typeface="+mn-ea"/>
                <a:cs typeface="+mn-cs"/>
              </a:defRPr>
            </a:lvl9pPr>
          </a:lstStyle>
          <a:p>
            <a:pPr algn="just">
              <a:buClr>
                <a:schemeClr val="tx1">
                  <a:lumMod val="95000"/>
                  <a:lumOff val="5000"/>
                </a:schemeClr>
              </a:buClr>
              <a:buSzPct val="50000"/>
            </a:pPr>
            <a:r>
              <a:rPr lang="zh-CN" altLang="en-US" sz="1400" dirty="0">
                <a:solidFill>
                  <a:schemeClr val="tx1"/>
                </a:solidFill>
                <a:latin typeface="微软雅黑 Light" panose="020B0502040204020203" pitchFamily="34" charset="-122"/>
                <a:ea typeface="微软雅黑 Light" panose="020B0502040204020203" pitchFamily="34" charset="-122"/>
              </a:rPr>
              <a:t>盐酸曲唑酮缓释片</a:t>
            </a:r>
            <a:r>
              <a:rPr lang="zh-CN" altLang="en-US" sz="1400" dirty="0">
                <a:solidFill>
                  <a:schemeClr val="tx1"/>
                </a:solidFill>
                <a:latin typeface="微软雅黑 Light" panose="020B0502040204020203" pitchFamily="34" charset="-122"/>
                <a:ea typeface="微软雅黑 Light" panose="020B0502040204020203" pitchFamily="34" charset="-122"/>
                <a:sym typeface="Arial" panose="020B0604020202020204" pitchFamily="34" charset="0"/>
              </a:rPr>
              <a:t>安全性方面的优势：</a:t>
            </a:r>
            <a:endParaRPr lang="en-US" altLang="zh-CN" sz="1400" dirty="0">
              <a:solidFill>
                <a:schemeClr val="tx1"/>
              </a:solidFill>
              <a:latin typeface="微软雅黑 Light" panose="020B0502040204020203" pitchFamily="34" charset="-122"/>
              <a:ea typeface="微软雅黑 Light" panose="020B0502040204020203" pitchFamily="34" charset="-122"/>
              <a:sym typeface="Arial" panose="020B0604020202020204" pitchFamily="34" charset="0"/>
            </a:endParaRPr>
          </a:p>
          <a:p>
            <a:pPr algn="just">
              <a:buClr>
                <a:schemeClr val="tx1">
                  <a:lumMod val="95000"/>
                  <a:lumOff val="5000"/>
                </a:schemeClr>
              </a:buClr>
              <a:buSzPct val="50000"/>
            </a:pPr>
            <a:r>
              <a:rPr lang="zh-CN" altLang="en-US" sz="1400" dirty="0">
                <a:solidFill>
                  <a:srgbClr val="3859B8"/>
                </a:solidFill>
                <a:latin typeface="微软雅黑 Light" panose="020B0502040204020203" pitchFamily="34" charset="-122"/>
                <a:ea typeface="微软雅黑 Light" panose="020B0502040204020203" pitchFamily="34" charset="-122"/>
              </a:rPr>
              <a:t>药物依赖性：</a:t>
            </a:r>
            <a:r>
              <a:rPr lang="zh-CN" altLang="en-US" sz="1400" b="0" i="0" dirty="0">
                <a:solidFill>
                  <a:schemeClr val="tx1"/>
                </a:solidFill>
                <a:effectLst/>
                <a:latin typeface="微软雅黑 Light" panose="020B0502040204020203" pitchFamily="34" charset="-122"/>
                <a:ea typeface="微软雅黑 Light" panose="020B0502040204020203" pitchFamily="34" charset="-122"/>
              </a:rPr>
              <a:t>长期用药的患者安全无成瘾性。</a:t>
            </a:r>
            <a:endParaRPr lang="en-US" altLang="zh-CN" sz="1400" b="0" i="0" dirty="0">
              <a:solidFill>
                <a:schemeClr val="tx1"/>
              </a:solidFill>
              <a:effectLst/>
              <a:latin typeface="微软雅黑 Light" panose="020B0502040204020203" pitchFamily="34" charset="-122"/>
              <a:ea typeface="微软雅黑 Light" panose="020B0502040204020203" pitchFamily="34" charset="-122"/>
            </a:endParaRPr>
          </a:p>
          <a:p>
            <a:pPr algn="just">
              <a:buClr>
                <a:schemeClr val="tx1">
                  <a:lumMod val="95000"/>
                  <a:lumOff val="5000"/>
                </a:schemeClr>
              </a:buClr>
              <a:buSzPct val="50000"/>
            </a:pPr>
            <a:r>
              <a:rPr lang="zh-CN" altLang="en-US" sz="1400" dirty="0">
                <a:solidFill>
                  <a:srgbClr val="3859B8"/>
                </a:solidFill>
                <a:latin typeface="微软雅黑 Light" panose="020B0502040204020203" pitchFamily="34" charset="-122"/>
                <a:ea typeface="微软雅黑 Light" panose="020B0502040204020203" pitchFamily="34" charset="-122"/>
              </a:rPr>
              <a:t>药理作用：</a:t>
            </a:r>
            <a:r>
              <a:rPr lang="zh-CN" altLang="en-US" sz="1400" dirty="0">
                <a:solidFill>
                  <a:schemeClr val="tx1"/>
                </a:solidFill>
                <a:latin typeface="微软雅黑 Light" panose="020B0502040204020203" pitchFamily="34" charset="-122"/>
                <a:ea typeface="微软雅黑 Light" panose="020B0502040204020203" pitchFamily="34" charset="-122"/>
              </a:rPr>
              <a:t>与其他精神治疗药物不同，对青光眼和排尿障碍没有禁忌，没有锥体外系作用且不会加强肾上腺素传递。没有抗胆碱能活性，没有其他抗抑郁药对心脏功能的典型作用。</a:t>
            </a:r>
            <a:endParaRPr lang="en-US" altLang="zh-CN" sz="1400" dirty="0">
              <a:solidFill>
                <a:schemeClr val="tx1"/>
              </a:solidFill>
              <a:latin typeface="微软雅黑 Light" panose="020B0502040204020203" pitchFamily="34" charset="-122"/>
              <a:ea typeface="微软雅黑 Light" panose="020B0502040204020203" pitchFamily="34" charset="-122"/>
            </a:endParaRPr>
          </a:p>
          <a:p>
            <a:pPr algn="just">
              <a:buClr>
                <a:schemeClr val="tx1">
                  <a:lumMod val="95000"/>
                  <a:lumOff val="5000"/>
                </a:schemeClr>
              </a:buClr>
              <a:buSzPct val="50000"/>
            </a:pPr>
            <a:r>
              <a:rPr lang="zh-CN" altLang="en-US" sz="1400" dirty="0">
                <a:solidFill>
                  <a:srgbClr val="3859B8"/>
                </a:solidFill>
                <a:latin typeface="微软雅黑 Light" panose="020B0502040204020203" pitchFamily="34" charset="-122"/>
                <a:ea typeface="微软雅黑 Light" panose="020B0502040204020203" pitchFamily="34" charset="-122"/>
                <a:sym typeface="Arial" panose="020B0604020202020204" pitchFamily="34" charset="0"/>
              </a:rPr>
              <a:t>生殖毒性：</a:t>
            </a:r>
            <a:r>
              <a:rPr lang="zh-CN" altLang="en-US" sz="1400" dirty="0">
                <a:solidFill>
                  <a:schemeClr val="tx1"/>
                </a:solidFill>
                <a:latin typeface="微软雅黑 Light" panose="020B0502040204020203" pitchFamily="34" charset="-122"/>
                <a:ea typeface="微软雅黑 Light" panose="020B0502040204020203" pitchFamily="34" charset="-122"/>
                <a:sym typeface="Arial" panose="020B0604020202020204" pitchFamily="34" charset="0"/>
              </a:rPr>
              <a:t>通过试验证明对胚胎没有直接影响：在胚胎组织和羊水中仅发现可忽略浓度的药物。</a:t>
            </a:r>
            <a:endParaRPr lang="en-US" altLang="zh-CN" sz="1400" dirty="0">
              <a:solidFill>
                <a:schemeClr val="tx1"/>
              </a:solidFill>
              <a:latin typeface="微软雅黑 Light" panose="020B0502040204020203" pitchFamily="34" charset="-122"/>
              <a:ea typeface="微软雅黑 Light" panose="020B0502040204020203" pitchFamily="34" charset="-122"/>
              <a:sym typeface="Arial" panose="020B0604020202020204" pitchFamily="34" charset="0"/>
            </a:endParaRPr>
          </a:p>
          <a:p>
            <a:pPr algn="just">
              <a:buClr>
                <a:schemeClr val="tx1">
                  <a:lumMod val="95000"/>
                  <a:lumOff val="5000"/>
                </a:schemeClr>
              </a:buClr>
              <a:buSzPct val="50000"/>
            </a:pPr>
            <a:r>
              <a:rPr lang="zh-CN" altLang="en-US" sz="1400" dirty="0">
                <a:solidFill>
                  <a:srgbClr val="3859B8"/>
                </a:solidFill>
                <a:latin typeface="微软雅黑 Light" panose="020B0502040204020203" pitchFamily="34" charset="-122"/>
                <a:ea typeface="微软雅黑 Light" panose="020B0502040204020203" pitchFamily="34" charset="-122"/>
                <a:sym typeface="Arial" panose="020B0604020202020204" pitchFamily="34" charset="0"/>
              </a:rPr>
              <a:t>致突变性：</a:t>
            </a:r>
            <a:r>
              <a:rPr lang="zh-CN" altLang="en-US" sz="1400" dirty="0">
                <a:solidFill>
                  <a:schemeClr val="tx1"/>
                </a:solidFill>
                <a:latin typeface="微软雅黑 Light" panose="020B0502040204020203" pitchFamily="34" charset="-122"/>
                <a:ea typeface="微软雅黑 Light" panose="020B0502040204020203" pitchFamily="34" charset="-122"/>
                <a:sym typeface="Arial" panose="020B0604020202020204" pitchFamily="34" charset="0"/>
              </a:rPr>
              <a:t>体外致突变试验和体内致突变试验显示没有任何致突变效应。</a:t>
            </a:r>
            <a:endParaRPr lang="en-US" altLang="zh-CN" sz="1400" dirty="0">
              <a:solidFill>
                <a:schemeClr val="tx1"/>
              </a:solidFill>
              <a:latin typeface="微软雅黑 Light" panose="020B0502040204020203" pitchFamily="34" charset="-122"/>
              <a:ea typeface="微软雅黑 Light" panose="020B0502040204020203" pitchFamily="34" charset="-122"/>
              <a:sym typeface="Arial" panose="020B0604020202020204" pitchFamily="34" charset="0"/>
            </a:endParaRPr>
          </a:p>
          <a:p>
            <a:pPr algn="just">
              <a:buClr>
                <a:schemeClr val="tx1">
                  <a:lumMod val="95000"/>
                  <a:lumOff val="5000"/>
                </a:schemeClr>
              </a:buClr>
              <a:buSzPct val="50000"/>
            </a:pPr>
            <a:r>
              <a:rPr lang="zh-CN" altLang="en-US" sz="1400" dirty="0">
                <a:solidFill>
                  <a:srgbClr val="3859B8"/>
                </a:solidFill>
                <a:latin typeface="微软雅黑 Light" panose="020B0502040204020203" pitchFamily="34" charset="-122"/>
                <a:ea typeface="微软雅黑 Light" panose="020B0502040204020203" pitchFamily="34" charset="-122"/>
                <a:sym typeface="Arial" panose="020B0604020202020204" pitchFamily="34" charset="0"/>
              </a:rPr>
              <a:t>潜在致癌性：</a:t>
            </a:r>
            <a:r>
              <a:rPr lang="zh-CN" altLang="en-US" sz="1400" dirty="0">
                <a:solidFill>
                  <a:schemeClr val="tx1"/>
                </a:solidFill>
                <a:latin typeface="微软雅黑 Light" panose="020B0502040204020203" pitchFamily="34" charset="-122"/>
                <a:ea typeface="微软雅黑 Light" panose="020B0502040204020203" pitchFamily="34" charset="-122"/>
                <a:sym typeface="Arial" panose="020B0604020202020204" pitchFamily="34" charset="0"/>
              </a:rPr>
              <a:t>试验显示没有任何潜在的致癌风险。</a:t>
            </a:r>
            <a:endParaRPr lang="en-US" altLang="zh-CN" sz="1400" dirty="0">
              <a:solidFill>
                <a:schemeClr val="tx1"/>
              </a:solidFill>
              <a:latin typeface="微软雅黑 Light" panose="020B0502040204020203" pitchFamily="34" charset="-122"/>
              <a:ea typeface="微软雅黑 Light" panose="020B0502040204020203" pitchFamily="34" charset="-122"/>
              <a:sym typeface="Arial" panose="020B0604020202020204" pitchFamily="34" charset="0"/>
            </a:endParaRPr>
          </a:p>
          <a:p>
            <a:pPr algn="just">
              <a:buClr>
                <a:schemeClr val="tx1">
                  <a:lumMod val="95000"/>
                  <a:lumOff val="5000"/>
                </a:schemeClr>
              </a:buClr>
              <a:buSzPct val="50000"/>
            </a:pPr>
            <a:r>
              <a:rPr lang="zh-CN" altLang="en-US" sz="1400" dirty="0">
                <a:solidFill>
                  <a:srgbClr val="3859B8"/>
                </a:solidFill>
                <a:latin typeface="微软雅黑 Light" panose="020B0502040204020203" pitchFamily="34" charset="-122"/>
                <a:ea typeface="微软雅黑 Light" panose="020B0502040204020203" pitchFamily="34" charset="-122"/>
                <a:sym typeface="Arial" panose="020B0604020202020204" pitchFamily="34" charset="0"/>
              </a:rPr>
              <a:t>抗原性：</a:t>
            </a:r>
            <a:r>
              <a:rPr lang="zh-CN" altLang="en-US" sz="1400" dirty="0">
                <a:solidFill>
                  <a:schemeClr val="tx1"/>
                </a:solidFill>
                <a:latin typeface="微软雅黑 Light" panose="020B0502040204020203" pitchFamily="34" charset="-122"/>
                <a:ea typeface="微软雅黑 Light" panose="020B0502040204020203" pitchFamily="34" charset="-122"/>
                <a:sym typeface="Arial" panose="020B0604020202020204" pitchFamily="34" charset="0"/>
              </a:rPr>
              <a:t>没有显示出抗原活性。</a:t>
            </a:r>
            <a:endParaRPr lang="en-US" altLang="zh-CN" sz="1400" dirty="0">
              <a:solidFill>
                <a:schemeClr val="tx1"/>
              </a:solidFill>
              <a:latin typeface="微软雅黑 Light" panose="020B0502040204020203" pitchFamily="34" charset="-122"/>
              <a:ea typeface="微软雅黑 Light" panose="020B0502040204020203" pitchFamily="34" charset="-122"/>
              <a:sym typeface="Arial" panose="020B0604020202020204" pitchFamily="34" charset="0"/>
            </a:endParaRPr>
          </a:p>
          <a:p>
            <a:pPr algn="just">
              <a:buClr>
                <a:schemeClr val="tx1">
                  <a:lumMod val="95000"/>
                  <a:lumOff val="5000"/>
                </a:schemeClr>
              </a:buClr>
              <a:buSzPct val="50000"/>
            </a:pPr>
            <a:r>
              <a:rPr lang="zh-CN" altLang="en-US" sz="1400" dirty="0">
                <a:solidFill>
                  <a:srgbClr val="3859B8"/>
                </a:solidFill>
                <a:latin typeface="微软雅黑 Light" panose="020B0502040204020203" pitchFamily="34" charset="-122"/>
                <a:ea typeface="微软雅黑 Light" panose="020B0502040204020203" pitchFamily="34" charset="-122"/>
                <a:sym typeface="Arial" panose="020B0604020202020204" pitchFamily="34" charset="0"/>
              </a:rPr>
              <a:t>心脏毒性：</a:t>
            </a:r>
            <a:r>
              <a:rPr lang="zh-CN" altLang="en-US" sz="1400" dirty="0">
                <a:solidFill>
                  <a:schemeClr val="tx1"/>
                </a:solidFill>
                <a:latin typeface="微软雅黑 Light" panose="020B0502040204020203" pitchFamily="34" charset="-122"/>
                <a:ea typeface="微软雅黑 Light" panose="020B0502040204020203" pitchFamily="34" charset="-122"/>
                <a:sym typeface="Arial" panose="020B0604020202020204" pitchFamily="34" charset="0"/>
              </a:rPr>
              <a:t>研究表明在非降压剂量下没有心电图描记异常，几乎完全没有心脏毒性。</a:t>
            </a:r>
            <a:endParaRPr lang="en-US" altLang="zh-CN" sz="1400" dirty="0">
              <a:solidFill>
                <a:schemeClr val="tx1"/>
              </a:solidFill>
              <a:latin typeface="微软雅黑 Light" panose="020B0502040204020203" pitchFamily="34" charset="-122"/>
              <a:ea typeface="微软雅黑 Light" panose="020B0502040204020203" pitchFamily="34" charset="-122"/>
              <a:sym typeface="Arial" panose="020B0604020202020204" pitchFamily="34" charset="0"/>
            </a:endParaRPr>
          </a:p>
        </p:txBody>
      </p:sp>
      <p:graphicFrame>
        <p:nvGraphicFramePr>
          <p:cNvPr id="2" name="表格 2">
            <a:extLst>
              <a:ext uri="{FF2B5EF4-FFF2-40B4-BE49-F238E27FC236}">
                <a16:creationId xmlns:a16="http://schemas.microsoft.com/office/drawing/2014/main" id="{F2F39CC5-6556-F58E-F86C-5388FBB22DBC}"/>
              </a:ext>
            </a:extLst>
          </p:cNvPr>
          <p:cNvGraphicFramePr>
            <a:graphicFrameLocks noGrp="1"/>
          </p:cNvGraphicFramePr>
          <p:nvPr>
            <p:extLst>
              <p:ext uri="{D42A27DB-BD31-4B8C-83A1-F6EECF244321}">
                <p14:modId xmlns:p14="http://schemas.microsoft.com/office/powerpoint/2010/main" val="1437728989"/>
              </p:ext>
            </p:extLst>
          </p:nvPr>
        </p:nvGraphicFramePr>
        <p:xfrm>
          <a:off x="2096589" y="1049382"/>
          <a:ext cx="9600111" cy="2539504"/>
        </p:xfrm>
        <a:graphic>
          <a:graphicData uri="http://schemas.openxmlformats.org/drawingml/2006/table">
            <a:tbl>
              <a:tblPr firstRow="1" bandRow="1">
                <a:tableStyleId>{F2DE63D5-997A-4646-A377-4702673A728D}</a:tableStyleId>
              </a:tblPr>
              <a:tblGrid>
                <a:gridCol w="1276993">
                  <a:extLst>
                    <a:ext uri="{9D8B030D-6E8A-4147-A177-3AD203B41FA5}">
                      <a16:colId xmlns:a16="http://schemas.microsoft.com/office/drawing/2014/main" val="818298716"/>
                    </a:ext>
                  </a:extLst>
                </a:gridCol>
                <a:gridCol w="2486891">
                  <a:extLst>
                    <a:ext uri="{9D8B030D-6E8A-4147-A177-3AD203B41FA5}">
                      <a16:colId xmlns:a16="http://schemas.microsoft.com/office/drawing/2014/main" val="2372795862"/>
                    </a:ext>
                  </a:extLst>
                </a:gridCol>
                <a:gridCol w="5836227">
                  <a:extLst>
                    <a:ext uri="{9D8B030D-6E8A-4147-A177-3AD203B41FA5}">
                      <a16:colId xmlns:a16="http://schemas.microsoft.com/office/drawing/2014/main" val="2103825919"/>
                    </a:ext>
                  </a:extLst>
                </a:gridCol>
              </a:tblGrid>
              <a:tr h="319668">
                <a:tc>
                  <a:txBody>
                    <a:bodyPr/>
                    <a:lstStyle/>
                    <a:p>
                      <a:pPr algn="ctr"/>
                      <a:r>
                        <a:rPr lang="zh-CN" altLang="en-US" sz="1400" dirty="0">
                          <a:latin typeface="微软雅黑 Light" panose="020B0502040204020203" pitchFamily="34" charset="-122"/>
                          <a:ea typeface="微软雅黑 Light" panose="020B0502040204020203" pitchFamily="34" charset="-122"/>
                        </a:rPr>
                        <a:t>时间</a:t>
                      </a:r>
                      <a:r>
                        <a:rPr lang="en-US" altLang="zh-CN" sz="1400" dirty="0">
                          <a:latin typeface="微软雅黑 Light" panose="020B0502040204020203" pitchFamily="34" charset="-122"/>
                          <a:ea typeface="微软雅黑 Light" panose="020B0502040204020203" pitchFamily="34" charset="-122"/>
                        </a:rPr>
                        <a:t>/</a:t>
                      </a:r>
                      <a:r>
                        <a:rPr lang="zh-CN" altLang="en-US" sz="1400" dirty="0">
                          <a:latin typeface="微软雅黑 Light" panose="020B0502040204020203" pitchFamily="34" charset="-122"/>
                          <a:ea typeface="微软雅黑 Light" panose="020B0502040204020203" pitchFamily="34" charset="-122"/>
                        </a:rPr>
                        <a:t>国家</a:t>
                      </a:r>
                    </a:p>
                  </a:txBody>
                  <a:tcPr anchor="ctr">
                    <a:solidFill>
                      <a:srgbClr val="3859B8"/>
                    </a:solidFill>
                  </a:tcPr>
                </a:tc>
                <a:tc>
                  <a:txBody>
                    <a:bodyPr/>
                    <a:lstStyle/>
                    <a:p>
                      <a:pPr algn="ctr"/>
                      <a:r>
                        <a:rPr lang="zh-CN" altLang="en-US" sz="1400" dirty="0">
                          <a:latin typeface="微软雅黑 Light" panose="020B0502040204020203" pitchFamily="34" charset="-122"/>
                          <a:ea typeface="微软雅黑 Light" panose="020B0502040204020203" pitchFamily="34" charset="-122"/>
                        </a:rPr>
                        <a:t>病例数</a:t>
                      </a:r>
                    </a:p>
                  </a:txBody>
                  <a:tcPr anchor="ctr">
                    <a:solidFill>
                      <a:srgbClr val="3859B8"/>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400" dirty="0">
                          <a:latin typeface="微软雅黑 Light" panose="020B0502040204020203" pitchFamily="34" charset="-122"/>
                          <a:ea typeface="微软雅黑 Light" panose="020B0502040204020203" pitchFamily="34" charset="-122"/>
                        </a:rPr>
                        <a:t>不良反应发生情况说明</a:t>
                      </a:r>
                    </a:p>
                  </a:txBody>
                  <a:tcPr anchor="ctr">
                    <a:solidFill>
                      <a:srgbClr val="3859B8"/>
                    </a:solidFill>
                  </a:tcPr>
                </a:tc>
                <a:extLst>
                  <a:ext uri="{0D108BD9-81ED-4DB2-BD59-A6C34878D82A}">
                    <a16:rowId xmlns:a16="http://schemas.microsoft.com/office/drawing/2014/main" val="704010124"/>
                  </a:ext>
                </a:extLst>
              </a:tr>
              <a:tr h="875386">
                <a:tc>
                  <a:txBody>
                    <a:bodyPr/>
                    <a:lstStyle/>
                    <a:p>
                      <a:pPr algn="l"/>
                      <a:r>
                        <a:rPr lang="en-US" altLang="zh-CN" sz="1400" dirty="0">
                          <a:latin typeface="微软雅黑 Light" panose="020B0502040204020203" pitchFamily="34" charset="-122"/>
                          <a:ea typeface="微软雅黑 Light" panose="020B0502040204020203" pitchFamily="34" charset="-122"/>
                        </a:rPr>
                        <a:t>2021</a:t>
                      </a:r>
                      <a:r>
                        <a:rPr lang="zh-CN" altLang="en-US" sz="1400" dirty="0">
                          <a:latin typeface="微软雅黑 Light" panose="020B0502040204020203" pitchFamily="34" charset="-122"/>
                          <a:ea typeface="微软雅黑 Light" panose="020B0502040204020203" pitchFamily="34" charset="-122"/>
                        </a:rPr>
                        <a:t>年</a:t>
                      </a:r>
                      <a:r>
                        <a:rPr lang="en-US" altLang="zh-CN" sz="1400" dirty="0">
                          <a:latin typeface="微软雅黑 Light" panose="020B0502040204020203" pitchFamily="34" charset="-122"/>
                          <a:ea typeface="微软雅黑 Light" panose="020B0502040204020203" pitchFamily="34" charset="-122"/>
                        </a:rPr>
                        <a:t>~</a:t>
                      </a:r>
                      <a:r>
                        <a:rPr lang="zh-CN" altLang="en-US" sz="1400" dirty="0">
                          <a:latin typeface="微软雅黑 Light" panose="020B0502040204020203" pitchFamily="34" charset="-122"/>
                          <a:ea typeface="微软雅黑 Light" panose="020B0502040204020203" pitchFamily="34" charset="-122"/>
                        </a:rPr>
                        <a:t>至今</a:t>
                      </a:r>
                      <a:endParaRPr lang="en-US" altLang="zh-CN" sz="1400" dirty="0">
                        <a:latin typeface="微软雅黑 Light" panose="020B0502040204020203" pitchFamily="34" charset="-122"/>
                        <a:ea typeface="微软雅黑 Light" panose="020B0502040204020203" pitchFamily="34" charset="-122"/>
                      </a:endParaRPr>
                    </a:p>
                    <a:p>
                      <a:pPr algn="l"/>
                      <a:r>
                        <a:rPr lang="zh-CN" altLang="en-US" sz="1400" dirty="0">
                          <a:latin typeface="微软雅黑 Light" panose="020B0502040204020203" pitchFamily="34" charset="-122"/>
                          <a:ea typeface="微软雅黑 Light" panose="020B0502040204020203" pitchFamily="34" charset="-122"/>
                        </a:rPr>
                        <a:t>中国</a:t>
                      </a:r>
                    </a:p>
                  </a:txBody>
                  <a:tcPr anchor="ctr"/>
                </a:tc>
                <a:tc>
                  <a:txBody>
                    <a:bodyPr/>
                    <a:lstStyle/>
                    <a:p>
                      <a:pPr algn="ctr"/>
                      <a:r>
                        <a:rPr lang="en-US" altLang="zh-CN" sz="1400" dirty="0">
                          <a:solidFill>
                            <a:schemeClr val="tx1"/>
                          </a:solidFill>
                          <a:latin typeface="微软雅黑 Light" panose="020B0502040204020203" pitchFamily="34" charset="-122"/>
                          <a:ea typeface="微软雅黑 Light" panose="020B0502040204020203" pitchFamily="34" charset="-122"/>
                        </a:rPr>
                        <a:t>2</a:t>
                      </a:r>
                      <a:r>
                        <a:rPr lang="zh-CN" altLang="zh-CN" sz="1400" dirty="0">
                          <a:solidFill>
                            <a:schemeClr val="tx1"/>
                          </a:solidFill>
                          <a:latin typeface="微软雅黑 Light" panose="020B0502040204020203" pitchFamily="34" charset="-122"/>
                          <a:ea typeface="微软雅黑 Light" panose="020B0502040204020203" pitchFamily="34" charset="-122"/>
                        </a:rPr>
                        <a:t>例</a:t>
                      </a:r>
                      <a:r>
                        <a:rPr lang="zh-CN" altLang="en-US" sz="1400" dirty="0">
                          <a:solidFill>
                            <a:schemeClr val="tx1"/>
                          </a:solidFill>
                          <a:latin typeface="微软雅黑 Light" panose="020B0502040204020203" pitchFamily="34" charset="-122"/>
                          <a:ea typeface="微软雅黑 Light" panose="020B0502040204020203" pitchFamily="34" charset="-122"/>
                        </a:rPr>
                        <a:t>盐酸曲唑酮缓释片</a:t>
                      </a:r>
                      <a:r>
                        <a:rPr lang="zh-CN" altLang="zh-CN" sz="1400" dirty="0">
                          <a:solidFill>
                            <a:schemeClr val="tx1"/>
                          </a:solidFill>
                          <a:latin typeface="微软雅黑 Light" panose="020B0502040204020203" pitchFamily="34" charset="-122"/>
                          <a:ea typeface="微软雅黑 Light" panose="020B0502040204020203" pitchFamily="34" charset="-122"/>
                        </a:rPr>
                        <a:t>自发报告（</a:t>
                      </a:r>
                      <a:r>
                        <a:rPr lang="en-US" altLang="zh-CN" sz="1400" dirty="0">
                          <a:solidFill>
                            <a:schemeClr val="tx1"/>
                          </a:solidFill>
                          <a:latin typeface="微软雅黑 Light" panose="020B0502040204020203" pitchFamily="34" charset="-122"/>
                          <a:ea typeface="微软雅黑 Light" panose="020B0502040204020203" pitchFamily="34" charset="-122"/>
                        </a:rPr>
                        <a:t>3</a:t>
                      </a:r>
                      <a:r>
                        <a:rPr lang="zh-CN" altLang="zh-CN" sz="1400" dirty="0">
                          <a:solidFill>
                            <a:schemeClr val="tx1"/>
                          </a:solidFill>
                          <a:latin typeface="微软雅黑 Light" panose="020B0502040204020203" pitchFamily="34" charset="-122"/>
                          <a:ea typeface="微软雅黑 Light" panose="020B0502040204020203" pitchFamily="34" charset="-122"/>
                        </a:rPr>
                        <a:t>例次不良反应）</a:t>
                      </a:r>
                      <a:endParaRPr lang="zh-CN" altLang="en-US" sz="1400" dirty="0">
                        <a:latin typeface="微软雅黑 Light" panose="020B0502040204020203" pitchFamily="34" charset="-122"/>
                        <a:ea typeface="微软雅黑 Light" panose="020B0502040204020203" pitchFamily="34" charset="-122"/>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zh-CN" sz="1400" dirty="0">
                          <a:solidFill>
                            <a:schemeClr val="tx1"/>
                          </a:solidFill>
                          <a:latin typeface="微软雅黑 Light" panose="020B0502040204020203" pitchFamily="34" charset="-122"/>
                          <a:ea typeface="微软雅黑 Light" panose="020B0502040204020203" pitchFamily="34" charset="-122"/>
                        </a:rPr>
                        <a:t>其中，</a:t>
                      </a:r>
                      <a:r>
                        <a:rPr lang="en-US" altLang="zh-CN" sz="1400" dirty="0">
                          <a:solidFill>
                            <a:schemeClr val="tx1"/>
                          </a:solidFill>
                          <a:latin typeface="微软雅黑 Light" panose="020B0502040204020203" pitchFamily="34" charset="-122"/>
                          <a:ea typeface="微软雅黑 Light" panose="020B0502040204020203" pitchFamily="34" charset="-122"/>
                        </a:rPr>
                        <a:t>1</a:t>
                      </a:r>
                      <a:r>
                        <a:rPr lang="zh-CN" altLang="zh-CN" sz="1400" dirty="0">
                          <a:solidFill>
                            <a:schemeClr val="tx1"/>
                          </a:solidFill>
                          <a:latin typeface="微软雅黑 Light" panose="020B0502040204020203" pitchFamily="34" charset="-122"/>
                          <a:ea typeface="微软雅黑 Light" panose="020B0502040204020203" pitchFamily="34" charset="-122"/>
                        </a:rPr>
                        <a:t>例非严重报告是超说明书使用，涉及不良反应是心悸，在说明书中已载明；</a:t>
                      </a:r>
                      <a:r>
                        <a:rPr lang="en-US" altLang="zh-CN" sz="1400" kern="1200" dirty="0">
                          <a:solidFill>
                            <a:schemeClr val="tx1"/>
                          </a:solidFill>
                          <a:latin typeface="微软雅黑 Light" panose="020B0502040204020203" pitchFamily="34" charset="-122"/>
                          <a:ea typeface="微软雅黑 Light" panose="020B0502040204020203" pitchFamily="34" charset="-122"/>
                        </a:rPr>
                        <a:t>1</a:t>
                      </a:r>
                      <a:r>
                        <a:rPr lang="zh-CN" altLang="zh-CN" sz="1400" kern="1200" dirty="0">
                          <a:solidFill>
                            <a:schemeClr val="tx1"/>
                          </a:solidFill>
                          <a:latin typeface="微软雅黑 Light" panose="020B0502040204020203" pitchFamily="34" charset="-122"/>
                          <a:ea typeface="微软雅黑 Light" panose="020B0502040204020203" pitchFamily="34" charset="-122"/>
                        </a:rPr>
                        <a:t>例严重报告是超说明书使用（初始报告人评价为非严重），涉及不良反应是心悸和惊厥，均在说明书中已载明。涉及的系统器官分类</a:t>
                      </a:r>
                      <a:r>
                        <a:rPr lang="zh-CN" altLang="en-US" sz="1400" kern="1200" dirty="0">
                          <a:solidFill>
                            <a:schemeClr val="tx1"/>
                          </a:solidFill>
                          <a:latin typeface="微软雅黑 Light" panose="020B0502040204020203" pitchFamily="34" charset="-122"/>
                          <a:ea typeface="微软雅黑 Light" panose="020B0502040204020203" pitchFamily="34" charset="-122"/>
                        </a:rPr>
                        <a:t>，</a:t>
                      </a:r>
                      <a:r>
                        <a:rPr lang="zh-CN" altLang="zh-CN" sz="1400" kern="1200" dirty="0">
                          <a:solidFill>
                            <a:schemeClr val="tx1"/>
                          </a:solidFill>
                          <a:latin typeface="微软雅黑 Light" panose="020B0502040204020203" pitchFamily="34" charset="-122"/>
                          <a:ea typeface="微软雅黑 Light" panose="020B0502040204020203" pitchFamily="34" charset="-122"/>
                        </a:rPr>
                        <a:t>包括心脏器官疾病</a:t>
                      </a:r>
                      <a:r>
                        <a:rPr lang="en-US" altLang="zh-CN" sz="1400" kern="1200" dirty="0">
                          <a:solidFill>
                            <a:schemeClr val="tx1"/>
                          </a:solidFill>
                          <a:latin typeface="微软雅黑 Light" panose="020B0502040204020203" pitchFamily="34" charset="-122"/>
                          <a:ea typeface="微软雅黑 Light" panose="020B0502040204020203" pitchFamily="34" charset="-122"/>
                        </a:rPr>
                        <a:t>(ADR=2)</a:t>
                      </a:r>
                      <a:r>
                        <a:rPr lang="zh-CN" altLang="zh-CN" sz="1400" kern="1200" dirty="0">
                          <a:solidFill>
                            <a:schemeClr val="tx1"/>
                          </a:solidFill>
                          <a:latin typeface="微软雅黑 Light" panose="020B0502040204020203" pitchFamily="34" charset="-122"/>
                          <a:ea typeface="微软雅黑 Light" panose="020B0502040204020203" pitchFamily="34" charset="-122"/>
                        </a:rPr>
                        <a:t>和各类神经系统疾病</a:t>
                      </a:r>
                      <a:r>
                        <a:rPr lang="en-US" altLang="zh-CN" sz="1400" kern="1200" dirty="0">
                          <a:solidFill>
                            <a:schemeClr val="tx1"/>
                          </a:solidFill>
                          <a:latin typeface="微软雅黑 Light" panose="020B0502040204020203" pitchFamily="34" charset="-122"/>
                          <a:ea typeface="微软雅黑 Light" panose="020B0502040204020203" pitchFamily="34" charset="-122"/>
                        </a:rPr>
                        <a:t>(ADR=1)</a:t>
                      </a:r>
                      <a:r>
                        <a:rPr lang="zh-CN" altLang="zh-CN" sz="1400" kern="1200" dirty="0">
                          <a:solidFill>
                            <a:schemeClr val="tx1"/>
                          </a:solidFill>
                          <a:latin typeface="微软雅黑 Light" panose="020B0502040204020203" pitchFamily="34" charset="-122"/>
                          <a:ea typeface="微软雅黑 Light" panose="020B0502040204020203" pitchFamily="34" charset="-122"/>
                        </a:rPr>
                        <a:t>。</a:t>
                      </a:r>
                      <a:endParaRPr lang="zh-CN" altLang="en-US" sz="1400" kern="1200" dirty="0">
                        <a:solidFill>
                          <a:schemeClr val="dk1"/>
                        </a:solidFill>
                        <a:latin typeface="微软雅黑 Light" panose="020B0502040204020203" pitchFamily="34" charset="-122"/>
                        <a:ea typeface="微软雅黑 Light" panose="020B0502040204020203" pitchFamily="34" charset="-122"/>
                        <a:cs typeface="+mn-cs"/>
                      </a:endParaRPr>
                    </a:p>
                  </a:txBody>
                  <a:tcPr anchor="ctr"/>
                </a:tc>
                <a:extLst>
                  <a:ext uri="{0D108BD9-81ED-4DB2-BD59-A6C34878D82A}">
                    <a16:rowId xmlns:a16="http://schemas.microsoft.com/office/drawing/2014/main" val="3951373748"/>
                  </a:ext>
                </a:extLst>
              </a:tr>
              <a:tr h="692506">
                <a:tc>
                  <a:txBody>
                    <a:bodyPr/>
                    <a:lstStyle/>
                    <a:p>
                      <a:pPr algn="l"/>
                      <a:r>
                        <a:rPr lang="en-US" altLang="zh-CN" sz="1400" dirty="0">
                          <a:solidFill>
                            <a:schemeClr val="tx1"/>
                          </a:solidFill>
                          <a:latin typeface="微软雅黑 Light" panose="020B0502040204020203" pitchFamily="34" charset="-122"/>
                          <a:ea typeface="微软雅黑 Light" panose="020B0502040204020203" pitchFamily="34" charset="-122"/>
                        </a:rPr>
                        <a:t>2020</a:t>
                      </a:r>
                      <a:r>
                        <a:rPr lang="zh-CN" altLang="zh-CN" sz="1400" dirty="0">
                          <a:solidFill>
                            <a:schemeClr val="tx1"/>
                          </a:solidFill>
                          <a:latin typeface="微软雅黑 Light" panose="020B0502040204020203" pitchFamily="34" charset="-122"/>
                          <a:ea typeface="微软雅黑 Light" panose="020B0502040204020203" pitchFamily="34" charset="-122"/>
                        </a:rPr>
                        <a:t>年</a:t>
                      </a:r>
                      <a:r>
                        <a:rPr lang="en-US" altLang="zh-CN" sz="1400" dirty="0">
                          <a:solidFill>
                            <a:schemeClr val="tx1"/>
                          </a:solidFill>
                          <a:latin typeface="微软雅黑 Light" panose="020B0502040204020203" pitchFamily="34" charset="-122"/>
                          <a:ea typeface="微软雅黑 Light" panose="020B0502040204020203" pitchFamily="34" charset="-122"/>
                        </a:rPr>
                        <a:t>12/4~</a:t>
                      </a:r>
                    </a:p>
                    <a:p>
                      <a:pPr algn="l"/>
                      <a:r>
                        <a:rPr lang="en-US" altLang="zh-CN" sz="1400" dirty="0">
                          <a:solidFill>
                            <a:schemeClr val="tx1"/>
                          </a:solidFill>
                          <a:latin typeface="微软雅黑 Light" panose="020B0502040204020203" pitchFamily="34" charset="-122"/>
                          <a:ea typeface="微软雅黑 Light" panose="020B0502040204020203" pitchFamily="34" charset="-122"/>
                        </a:rPr>
                        <a:t>2021</a:t>
                      </a:r>
                      <a:r>
                        <a:rPr lang="zh-CN" altLang="zh-CN" sz="1400" dirty="0">
                          <a:solidFill>
                            <a:schemeClr val="tx1"/>
                          </a:solidFill>
                          <a:latin typeface="微软雅黑 Light" panose="020B0502040204020203" pitchFamily="34" charset="-122"/>
                          <a:ea typeface="微软雅黑 Light" panose="020B0502040204020203" pitchFamily="34" charset="-122"/>
                        </a:rPr>
                        <a:t>年</a:t>
                      </a:r>
                      <a:r>
                        <a:rPr lang="en-US" altLang="zh-CN" sz="1400" dirty="0">
                          <a:solidFill>
                            <a:schemeClr val="tx1"/>
                          </a:solidFill>
                          <a:latin typeface="微软雅黑 Light" panose="020B0502040204020203" pitchFamily="34" charset="-122"/>
                          <a:ea typeface="微软雅黑 Light" panose="020B0502040204020203" pitchFamily="34" charset="-122"/>
                        </a:rPr>
                        <a:t>10/14</a:t>
                      </a:r>
                    </a:p>
                    <a:p>
                      <a:pPr algn="l"/>
                      <a:r>
                        <a:rPr lang="zh-CN" altLang="en-US" sz="1400" dirty="0">
                          <a:solidFill>
                            <a:schemeClr val="tx1"/>
                          </a:solidFill>
                          <a:latin typeface="微软雅黑 Light" panose="020B0502040204020203" pitchFamily="34" charset="-122"/>
                          <a:ea typeface="微软雅黑 Light" panose="020B0502040204020203" pitchFamily="34" charset="-122"/>
                        </a:rPr>
                        <a:t>全国范围</a:t>
                      </a:r>
                      <a:endParaRPr lang="zh-CN" altLang="en-US" sz="1400" dirty="0">
                        <a:latin typeface="微软雅黑 Light" panose="020B0502040204020203" pitchFamily="34" charset="-122"/>
                        <a:ea typeface="微软雅黑 Light" panose="020B0502040204020203" pitchFamily="34" charset="-122"/>
                      </a:endParaRPr>
                    </a:p>
                  </a:txBody>
                  <a:tcPr anchor="ctr"/>
                </a:tc>
                <a:tc>
                  <a:txBody>
                    <a:bodyPr/>
                    <a:lstStyle/>
                    <a:p>
                      <a:pPr algn="ctr"/>
                      <a:r>
                        <a:rPr lang="zh-CN" altLang="en-US" sz="1400" dirty="0">
                          <a:solidFill>
                            <a:schemeClr val="tx1"/>
                          </a:solidFill>
                          <a:latin typeface="微软雅黑 Light" panose="020B0502040204020203" pitchFamily="34" charset="-122"/>
                          <a:ea typeface="微软雅黑 Light" panose="020B0502040204020203" pitchFamily="34" charset="-122"/>
                        </a:rPr>
                        <a:t>共</a:t>
                      </a:r>
                      <a:r>
                        <a:rPr lang="en-US" altLang="zh-CN" sz="1400" dirty="0">
                          <a:solidFill>
                            <a:schemeClr val="tx1"/>
                          </a:solidFill>
                          <a:latin typeface="微软雅黑 Light" panose="020B0502040204020203" pitchFamily="34" charset="-122"/>
                          <a:ea typeface="微软雅黑 Light" panose="020B0502040204020203" pitchFamily="34" charset="-122"/>
                        </a:rPr>
                        <a:t>141</a:t>
                      </a:r>
                      <a:r>
                        <a:rPr lang="zh-CN" altLang="zh-CN" sz="1400" dirty="0">
                          <a:solidFill>
                            <a:schemeClr val="tx1"/>
                          </a:solidFill>
                          <a:latin typeface="微软雅黑 Light" panose="020B0502040204020203" pitchFamily="34" charset="-122"/>
                          <a:ea typeface="微软雅黑 Light" panose="020B0502040204020203" pitchFamily="34" charset="-122"/>
                        </a:rPr>
                        <a:t>例案例，共</a:t>
                      </a:r>
                      <a:r>
                        <a:rPr lang="en-US" altLang="zh-CN" sz="1400" dirty="0">
                          <a:solidFill>
                            <a:schemeClr val="tx1"/>
                          </a:solidFill>
                          <a:latin typeface="微软雅黑 Light" panose="020B0502040204020203" pitchFamily="34" charset="-122"/>
                          <a:ea typeface="微软雅黑 Light" panose="020B0502040204020203" pitchFamily="34" charset="-122"/>
                        </a:rPr>
                        <a:t>448</a:t>
                      </a:r>
                      <a:r>
                        <a:rPr lang="zh-CN" altLang="zh-CN" sz="1400" dirty="0">
                          <a:solidFill>
                            <a:schemeClr val="tx1"/>
                          </a:solidFill>
                          <a:latin typeface="微软雅黑 Light" panose="020B0502040204020203" pitchFamily="34" charset="-122"/>
                          <a:ea typeface="微软雅黑 Light" panose="020B0502040204020203" pitchFamily="34" charset="-122"/>
                        </a:rPr>
                        <a:t>例次相关的药品不良反应（</a:t>
                      </a:r>
                      <a:r>
                        <a:rPr lang="en-US" altLang="zh-CN" sz="1400" dirty="0">
                          <a:solidFill>
                            <a:schemeClr val="tx1"/>
                          </a:solidFill>
                          <a:latin typeface="微软雅黑 Light" panose="020B0502040204020203" pitchFamily="34" charset="-122"/>
                          <a:ea typeface="微软雅黑 Light" panose="020B0502040204020203" pitchFamily="34" charset="-122"/>
                        </a:rPr>
                        <a:t>ADR</a:t>
                      </a:r>
                      <a:r>
                        <a:rPr lang="zh-CN" altLang="zh-CN" sz="1400" dirty="0">
                          <a:solidFill>
                            <a:schemeClr val="tx1"/>
                          </a:solidFill>
                          <a:latin typeface="微软雅黑 Light" panose="020B0502040204020203" pitchFamily="34" charset="-122"/>
                          <a:ea typeface="微软雅黑 Light" panose="020B0502040204020203" pitchFamily="34" charset="-122"/>
                        </a:rPr>
                        <a:t>）</a:t>
                      </a:r>
                      <a:endParaRPr lang="zh-CN" altLang="en-US" sz="1400" dirty="0">
                        <a:latin typeface="微软雅黑 Light" panose="020B0502040204020203" pitchFamily="34" charset="-122"/>
                        <a:ea typeface="微软雅黑 Light" panose="020B0502040204020203" pitchFamily="34" charset="-122"/>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zh-CN" sz="1400" dirty="0">
                          <a:solidFill>
                            <a:schemeClr val="tx1"/>
                          </a:solidFill>
                          <a:latin typeface="微软雅黑 Light" panose="020B0502040204020203" pitchFamily="34" charset="-122"/>
                          <a:ea typeface="微软雅黑 Light" panose="020B0502040204020203" pitchFamily="34" charset="-122"/>
                        </a:rPr>
                        <a:t>涉及最多的系统器官分类（</a:t>
                      </a:r>
                      <a:r>
                        <a:rPr lang="en-US" altLang="zh-CN" sz="1400" dirty="0">
                          <a:solidFill>
                            <a:schemeClr val="tx1"/>
                          </a:solidFill>
                          <a:latin typeface="微软雅黑 Light" panose="020B0502040204020203" pitchFamily="34" charset="-122"/>
                          <a:ea typeface="微软雅黑 Light" panose="020B0502040204020203" pitchFamily="34" charset="-122"/>
                        </a:rPr>
                        <a:t>SOC</a:t>
                      </a:r>
                      <a:r>
                        <a:rPr lang="zh-CN" altLang="zh-CN" sz="1400" dirty="0">
                          <a:solidFill>
                            <a:schemeClr val="tx1"/>
                          </a:solidFill>
                          <a:latin typeface="微软雅黑 Light" panose="020B0502040204020203" pitchFamily="34" charset="-122"/>
                          <a:ea typeface="微软雅黑 Light" panose="020B0502040204020203" pitchFamily="34" charset="-122"/>
                        </a:rPr>
                        <a:t>）包括各类损伤、中毒及操作并发症</a:t>
                      </a:r>
                      <a:r>
                        <a:rPr lang="en-US" altLang="zh-CN" sz="1400" dirty="0">
                          <a:solidFill>
                            <a:schemeClr val="tx1"/>
                          </a:solidFill>
                          <a:latin typeface="微软雅黑 Light" panose="020B0502040204020203" pitchFamily="34" charset="-122"/>
                          <a:ea typeface="微软雅黑 Light" panose="020B0502040204020203" pitchFamily="34" charset="-122"/>
                        </a:rPr>
                        <a:t>(ADR=79)</a:t>
                      </a:r>
                      <a:r>
                        <a:rPr lang="zh-CN" altLang="zh-CN" sz="1400" dirty="0">
                          <a:solidFill>
                            <a:schemeClr val="tx1"/>
                          </a:solidFill>
                          <a:latin typeface="微软雅黑 Light" panose="020B0502040204020203" pitchFamily="34" charset="-122"/>
                          <a:ea typeface="微软雅黑 Light" panose="020B0502040204020203" pitchFamily="34" charset="-122"/>
                        </a:rPr>
                        <a:t>、精神病类</a:t>
                      </a:r>
                      <a:r>
                        <a:rPr lang="en-US" altLang="zh-CN" sz="1400" dirty="0">
                          <a:solidFill>
                            <a:schemeClr val="tx1"/>
                          </a:solidFill>
                          <a:latin typeface="微软雅黑 Light" panose="020B0502040204020203" pitchFamily="34" charset="-122"/>
                          <a:ea typeface="微软雅黑 Light" panose="020B0502040204020203" pitchFamily="34" charset="-122"/>
                        </a:rPr>
                        <a:t> (ADR=70)</a:t>
                      </a:r>
                      <a:r>
                        <a:rPr lang="zh-CN" altLang="zh-CN" sz="1400" dirty="0">
                          <a:solidFill>
                            <a:schemeClr val="tx1"/>
                          </a:solidFill>
                          <a:latin typeface="微软雅黑 Light" panose="020B0502040204020203" pitchFamily="34" charset="-122"/>
                          <a:ea typeface="微软雅黑 Light" panose="020B0502040204020203" pitchFamily="34" charset="-122"/>
                        </a:rPr>
                        <a:t>和各类神经系统疾病</a:t>
                      </a:r>
                      <a:r>
                        <a:rPr lang="en-US" altLang="zh-CN" sz="1400" dirty="0">
                          <a:solidFill>
                            <a:schemeClr val="tx1"/>
                          </a:solidFill>
                          <a:latin typeface="微软雅黑 Light" panose="020B0502040204020203" pitchFamily="34" charset="-122"/>
                          <a:ea typeface="微软雅黑 Light" panose="020B0502040204020203" pitchFamily="34" charset="-122"/>
                        </a:rPr>
                        <a:t>(ADR=67)</a:t>
                      </a:r>
                      <a:r>
                        <a:rPr lang="zh-CN" altLang="zh-CN" sz="1400" dirty="0">
                          <a:solidFill>
                            <a:schemeClr val="tx1"/>
                          </a:solidFill>
                          <a:latin typeface="微软雅黑 Light" panose="020B0502040204020203" pitchFamily="34" charset="-122"/>
                          <a:ea typeface="微软雅黑 Light" panose="020B0502040204020203" pitchFamily="34" charset="-122"/>
                        </a:rPr>
                        <a:t>。</a:t>
                      </a:r>
                      <a:endParaRPr lang="en-US" altLang="zh-CN" sz="1400" dirty="0">
                        <a:solidFill>
                          <a:schemeClr val="tx1"/>
                        </a:solidFill>
                        <a:latin typeface="微软雅黑 Light" panose="020B0502040204020203" pitchFamily="34" charset="-122"/>
                        <a:ea typeface="微软雅黑 Light" panose="020B0502040204020203" pitchFamily="34" charset="-122"/>
                      </a:endParaRPr>
                    </a:p>
                  </a:txBody>
                  <a:tcPr anchor="ctr"/>
                </a:tc>
                <a:extLst>
                  <a:ext uri="{0D108BD9-81ED-4DB2-BD59-A6C34878D82A}">
                    <a16:rowId xmlns:a16="http://schemas.microsoft.com/office/drawing/2014/main" val="1077664782"/>
                  </a:ext>
                </a:extLst>
              </a:tr>
              <a:tr h="543436">
                <a:tc>
                  <a:txBody>
                    <a:bodyPr/>
                    <a:lstStyle/>
                    <a:p>
                      <a:pPr algn="l"/>
                      <a:r>
                        <a:rPr lang="zh-CN" altLang="en-US" sz="1400" dirty="0">
                          <a:latin typeface="微软雅黑 Light" panose="020B0502040204020203" pitchFamily="34" charset="-122"/>
                          <a:ea typeface="微软雅黑 Light" panose="020B0502040204020203" pitchFamily="34" charset="-122"/>
                        </a:rPr>
                        <a:t>全球范围</a:t>
                      </a:r>
                      <a:endParaRPr lang="en-US" altLang="zh-CN" sz="1400" dirty="0">
                        <a:latin typeface="微软雅黑 Light" panose="020B0502040204020203" pitchFamily="34" charset="-122"/>
                        <a:ea typeface="微软雅黑 Light" panose="020B0502040204020203" pitchFamily="34" charset="-122"/>
                      </a:endParaRPr>
                    </a:p>
                    <a:p>
                      <a:pPr algn="l"/>
                      <a:r>
                        <a:rPr lang="zh-CN" altLang="en-US" sz="1400" dirty="0">
                          <a:latin typeface="微软雅黑 Light" panose="020B0502040204020203" pitchFamily="34" charset="-122"/>
                          <a:ea typeface="微软雅黑 Light" panose="020B0502040204020203" pitchFamily="34" charset="-122"/>
                        </a:rPr>
                        <a:t>特殊情况案例</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zh-CN" sz="1400" dirty="0">
                          <a:solidFill>
                            <a:schemeClr val="tx1"/>
                          </a:solidFill>
                          <a:latin typeface="微软雅黑 Light" panose="020B0502040204020203" pitchFamily="34" charset="-122"/>
                          <a:ea typeface="微软雅黑 Light" panose="020B0502040204020203" pitchFamily="34" charset="-122"/>
                        </a:rPr>
                        <a:t>超说明书使用</a:t>
                      </a:r>
                      <a:r>
                        <a:rPr lang="en-US" altLang="zh-CN" sz="1400" dirty="0">
                          <a:solidFill>
                            <a:schemeClr val="tx1"/>
                          </a:solidFill>
                          <a:latin typeface="微软雅黑 Light" panose="020B0502040204020203" pitchFamily="34" charset="-122"/>
                          <a:ea typeface="微软雅黑 Light" panose="020B0502040204020203" pitchFamily="34" charset="-122"/>
                        </a:rPr>
                        <a:t>52</a:t>
                      </a:r>
                      <a:r>
                        <a:rPr lang="zh-CN" altLang="zh-CN" sz="1400" dirty="0">
                          <a:solidFill>
                            <a:schemeClr val="tx1"/>
                          </a:solidFill>
                          <a:latin typeface="微软雅黑 Light" panose="020B0502040204020203" pitchFamily="34" charset="-122"/>
                          <a:ea typeface="微软雅黑 Light" panose="020B0502040204020203" pitchFamily="34" charset="-122"/>
                        </a:rPr>
                        <a:t>例；</a:t>
                      </a:r>
                      <a:endParaRPr lang="zh-CN" altLang="en-US" sz="1400" dirty="0">
                        <a:latin typeface="微软雅黑 Light" panose="020B0502040204020203" pitchFamily="34" charset="-122"/>
                        <a:ea typeface="微软雅黑 Light" panose="020B0502040204020203" pitchFamily="34" charset="-122"/>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zh-CN" sz="1400" dirty="0">
                          <a:solidFill>
                            <a:schemeClr val="tx1"/>
                          </a:solidFill>
                          <a:latin typeface="微软雅黑 Light" panose="020B0502040204020203" pitchFamily="34" charset="-122"/>
                          <a:ea typeface="微软雅黑 Light" panose="020B0502040204020203" pitchFamily="34" charset="-122"/>
                        </a:rPr>
                        <a:t>妊娠过程中暴露</a:t>
                      </a:r>
                      <a:r>
                        <a:rPr lang="en-US" altLang="zh-CN" sz="1400" dirty="0">
                          <a:solidFill>
                            <a:schemeClr val="tx1"/>
                          </a:solidFill>
                          <a:latin typeface="微软雅黑 Light" panose="020B0502040204020203" pitchFamily="34" charset="-122"/>
                          <a:ea typeface="微软雅黑 Light" panose="020B0502040204020203" pitchFamily="34" charset="-122"/>
                        </a:rPr>
                        <a:t>/</a:t>
                      </a:r>
                      <a:r>
                        <a:rPr lang="zh-CN" altLang="zh-CN" sz="1400" dirty="0">
                          <a:solidFill>
                            <a:schemeClr val="tx1"/>
                          </a:solidFill>
                          <a:latin typeface="微软雅黑 Light" panose="020B0502040204020203" pitchFamily="34" charset="-122"/>
                          <a:ea typeface="微软雅黑 Light" panose="020B0502040204020203" pitchFamily="34" charset="-122"/>
                        </a:rPr>
                        <a:t>妊娠过程中胎儿暴露</a:t>
                      </a:r>
                      <a:r>
                        <a:rPr lang="en-US" altLang="zh-CN" sz="1400" dirty="0">
                          <a:solidFill>
                            <a:schemeClr val="tx1"/>
                          </a:solidFill>
                          <a:latin typeface="微软雅黑 Light" panose="020B0502040204020203" pitchFamily="34" charset="-122"/>
                          <a:ea typeface="微软雅黑 Light" panose="020B0502040204020203" pitchFamily="34" charset="-122"/>
                        </a:rPr>
                        <a:t>4</a:t>
                      </a:r>
                      <a:r>
                        <a:rPr lang="zh-CN" altLang="zh-CN" sz="1400" dirty="0">
                          <a:solidFill>
                            <a:schemeClr val="tx1"/>
                          </a:solidFill>
                          <a:latin typeface="微软雅黑 Light" panose="020B0502040204020203" pitchFamily="34" charset="-122"/>
                          <a:ea typeface="微软雅黑 Light" panose="020B0502040204020203" pitchFamily="34" charset="-122"/>
                        </a:rPr>
                        <a:t>例；用药过量</a:t>
                      </a:r>
                      <a:r>
                        <a:rPr lang="en-US" altLang="zh-CN" sz="1400" dirty="0">
                          <a:solidFill>
                            <a:schemeClr val="tx1"/>
                          </a:solidFill>
                          <a:latin typeface="微软雅黑 Light" panose="020B0502040204020203" pitchFamily="34" charset="-122"/>
                          <a:ea typeface="微软雅黑 Light" panose="020B0502040204020203" pitchFamily="34" charset="-122"/>
                        </a:rPr>
                        <a:t>4</a:t>
                      </a:r>
                      <a:r>
                        <a:rPr lang="zh-CN" altLang="zh-CN" sz="1400" dirty="0">
                          <a:solidFill>
                            <a:schemeClr val="tx1"/>
                          </a:solidFill>
                          <a:latin typeface="微软雅黑 Light" panose="020B0502040204020203" pitchFamily="34" charset="-122"/>
                          <a:ea typeface="微软雅黑 Light" panose="020B0502040204020203" pitchFamily="34" charset="-122"/>
                        </a:rPr>
                        <a:t>例；药物滥用</a:t>
                      </a:r>
                      <a:r>
                        <a:rPr lang="en-US" altLang="zh-CN" sz="1400" dirty="0">
                          <a:solidFill>
                            <a:schemeClr val="tx1"/>
                          </a:solidFill>
                          <a:latin typeface="微软雅黑 Light" panose="020B0502040204020203" pitchFamily="34" charset="-122"/>
                          <a:ea typeface="微软雅黑 Light" panose="020B0502040204020203" pitchFamily="34" charset="-122"/>
                        </a:rPr>
                        <a:t>3</a:t>
                      </a:r>
                      <a:r>
                        <a:rPr lang="zh-CN" altLang="zh-CN" sz="1400" dirty="0">
                          <a:solidFill>
                            <a:schemeClr val="tx1"/>
                          </a:solidFill>
                          <a:latin typeface="微软雅黑 Light" panose="020B0502040204020203" pitchFamily="34" charset="-122"/>
                          <a:ea typeface="微软雅黑 Light" panose="020B0502040204020203" pitchFamily="34" charset="-122"/>
                        </a:rPr>
                        <a:t>例；药物无效</a:t>
                      </a:r>
                      <a:r>
                        <a:rPr lang="en-US" altLang="zh-CN" sz="1400" dirty="0">
                          <a:solidFill>
                            <a:schemeClr val="tx1"/>
                          </a:solidFill>
                          <a:latin typeface="微软雅黑 Light" panose="020B0502040204020203" pitchFamily="34" charset="-122"/>
                          <a:ea typeface="微软雅黑 Light" panose="020B0502040204020203" pitchFamily="34" charset="-122"/>
                        </a:rPr>
                        <a:t>19</a:t>
                      </a:r>
                      <a:r>
                        <a:rPr lang="zh-CN" altLang="zh-CN" sz="1400" dirty="0">
                          <a:solidFill>
                            <a:schemeClr val="tx1"/>
                          </a:solidFill>
                          <a:latin typeface="微软雅黑 Light" panose="020B0502040204020203" pitchFamily="34" charset="-122"/>
                          <a:ea typeface="微软雅黑 Light" panose="020B0502040204020203" pitchFamily="34" charset="-122"/>
                        </a:rPr>
                        <a:t>例</a:t>
                      </a:r>
                      <a:r>
                        <a:rPr lang="zh-CN" altLang="en-US" sz="1400" dirty="0">
                          <a:solidFill>
                            <a:schemeClr val="tx1"/>
                          </a:solidFill>
                          <a:latin typeface="微软雅黑 Light" panose="020B0502040204020203" pitchFamily="34" charset="-122"/>
                          <a:ea typeface="微软雅黑 Light" panose="020B0502040204020203" pitchFamily="34" charset="-122"/>
                        </a:rPr>
                        <a:t>。</a:t>
                      </a:r>
                      <a:endParaRPr lang="en-US" altLang="zh-CN" sz="1400" dirty="0">
                        <a:solidFill>
                          <a:schemeClr val="tx1"/>
                        </a:solidFill>
                        <a:latin typeface="微软雅黑 Light" panose="020B0502040204020203" pitchFamily="34" charset="-122"/>
                        <a:ea typeface="微软雅黑 Light" panose="020B0502040204020203" pitchFamily="34" charset="-122"/>
                        <a:sym typeface="Arial" panose="020B0604020202020204" pitchFamily="34" charset="0"/>
                      </a:endParaRPr>
                    </a:p>
                  </a:txBody>
                  <a:tcPr anchor="ctr"/>
                </a:tc>
                <a:extLst>
                  <a:ext uri="{0D108BD9-81ED-4DB2-BD59-A6C34878D82A}">
                    <a16:rowId xmlns:a16="http://schemas.microsoft.com/office/drawing/2014/main" val="2596702567"/>
                  </a:ext>
                </a:extLst>
              </a:tr>
            </a:tbl>
          </a:graphicData>
        </a:graphic>
      </p:graphicFrame>
    </p:spTree>
    <p:extLst>
      <p:ext uri="{BB962C8B-B14F-4D97-AF65-F5344CB8AC3E}">
        <p14:creationId xmlns:p14="http://schemas.microsoft.com/office/powerpoint/2010/main" val="32883939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ACEE0E16-C633-FE2C-D4C5-B687FB83AC0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65941" y="0"/>
            <a:ext cx="1726059" cy="863030"/>
          </a:xfrm>
          <a:prstGeom prst="rect">
            <a:avLst/>
          </a:prstGeom>
        </p:spPr>
      </p:pic>
      <p:sp>
        <p:nvSpPr>
          <p:cNvPr id="13" name="ïšľíḍe">
            <a:extLst>
              <a:ext uri="{FF2B5EF4-FFF2-40B4-BE49-F238E27FC236}">
                <a16:creationId xmlns:a16="http://schemas.microsoft.com/office/drawing/2014/main" id="{F7A81BC0-D70C-0897-783A-047721A7E7C9}"/>
              </a:ext>
            </a:extLst>
          </p:cNvPr>
          <p:cNvSpPr/>
          <p:nvPr/>
        </p:nvSpPr>
        <p:spPr>
          <a:xfrm rot="10800000">
            <a:off x="482600" y="0"/>
            <a:ext cx="1367881" cy="2477910"/>
          </a:xfrm>
          <a:prstGeom prst="round2SameRect">
            <a:avLst>
              <a:gd name="adj1" fmla="val 50000"/>
              <a:gd name="adj2" fmla="val 0"/>
            </a:avLst>
          </a:prstGeom>
          <a:solidFill>
            <a:srgbClr val="3859B8"/>
          </a:solidFill>
          <a:ln w="12700" cap="rnd">
            <a:noFill/>
            <a:prstDash val="solid"/>
            <a:round/>
            <a:headEnd/>
            <a:tailEnd/>
          </a:ln>
          <a:effectLst>
            <a:outerShdw blurRad="254000" dist="127000" algn="ctr" rotWithShape="0">
              <a:schemeClr val="bg1">
                <a:lumMod val="6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91440" tIns="45720" rIns="91440" bIns="45720" numCol="1" spcCol="0" rtlCol="0" fromWordArt="0" anchor="ctr" anchorCtr="0" forceAA="0" compatLnSpc="1">
            <a:prstTxWarp prst="textNoShape">
              <a:avLst/>
            </a:prstTxWarp>
            <a:normAutofit/>
          </a:bodyPr>
          <a:lstStyle/>
          <a:p>
            <a:pPr algn="ctr" defTabSz="914354">
              <a:lnSpc>
                <a:spcPct val="120000"/>
              </a:lnSpc>
            </a:pPr>
            <a:endParaRPr lang="zh-CN" altLang="en-US" sz="2000" b="1" dirty="0">
              <a:solidFill>
                <a:schemeClr val="bg1"/>
              </a:solidFill>
              <a:latin typeface="Arial" panose="020B0604020202020204" pitchFamily="34" charset="0"/>
              <a:ea typeface="微软雅黑 Light" panose="020B0502040204020203" pitchFamily="34" charset="-122"/>
              <a:sym typeface="Arial" panose="020B0604020202020204" pitchFamily="34" charset="0"/>
            </a:endParaRPr>
          </a:p>
        </p:txBody>
      </p:sp>
      <p:sp>
        <p:nvSpPr>
          <p:cNvPr id="14" name="文本框 13">
            <a:extLst>
              <a:ext uri="{FF2B5EF4-FFF2-40B4-BE49-F238E27FC236}">
                <a16:creationId xmlns:a16="http://schemas.microsoft.com/office/drawing/2014/main" id="{CD276EF7-D5D5-EB42-46C0-20CA7AF94E09}"/>
              </a:ext>
            </a:extLst>
          </p:cNvPr>
          <p:cNvSpPr txBox="1"/>
          <p:nvPr/>
        </p:nvSpPr>
        <p:spPr>
          <a:xfrm>
            <a:off x="801094" y="811696"/>
            <a:ext cx="998220" cy="763094"/>
          </a:xfrm>
          <a:prstGeom prst="rect">
            <a:avLst/>
          </a:prstGeom>
          <a:noFill/>
        </p:spPr>
        <p:txBody>
          <a:bodyPr wrap="square" rtlCol="0">
            <a:spAutoFit/>
          </a:bodyPr>
          <a:lstStyle/>
          <a:p>
            <a:pPr>
              <a:lnSpc>
                <a:spcPct val="120000"/>
              </a:lnSpc>
            </a:pPr>
            <a:r>
              <a:rPr lang="en-US" altLang="zh-CN" sz="4000" b="1" dirty="0">
                <a:solidFill>
                  <a:schemeClr val="bg1"/>
                </a:solidFill>
                <a:latin typeface="Arial" panose="020B0604020202020204" pitchFamily="34" charset="0"/>
                <a:ea typeface="微软雅黑 Light" panose="020B0502040204020203" pitchFamily="34" charset="-122"/>
                <a:sym typeface="Arial" panose="020B0604020202020204" pitchFamily="34" charset="0"/>
              </a:rPr>
              <a:t>03</a:t>
            </a:r>
            <a:endParaRPr lang="zh-CN" altLang="en-US" sz="4000" b="1" dirty="0">
              <a:solidFill>
                <a:schemeClr val="bg1"/>
              </a:solidFill>
              <a:latin typeface="Arial" panose="020B0604020202020204" pitchFamily="34" charset="0"/>
              <a:ea typeface="微软雅黑 Light" panose="020B0502040204020203" pitchFamily="34" charset="-122"/>
              <a:sym typeface="Arial" panose="020B0604020202020204" pitchFamily="34" charset="0"/>
            </a:endParaRPr>
          </a:p>
        </p:txBody>
      </p:sp>
      <p:sp>
        <p:nvSpPr>
          <p:cNvPr id="15" name="圆角矩形 5">
            <a:extLst>
              <a:ext uri="{FF2B5EF4-FFF2-40B4-BE49-F238E27FC236}">
                <a16:creationId xmlns:a16="http://schemas.microsoft.com/office/drawing/2014/main" id="{42A83513-52B0-7960-6B6E-AFD9485D9B1F}"/>
              </a:ext>
            </a:extLst>
          </p:cNvPr>
          <p:cNvSpPr/>
          <p:nvPr/>
        </p:nvSpPr>
        <p:spPr>
          <a:xfrm>
            <a:off x="2252827" y="1151587"/>
            <a:ext cx="9360647" cy="2712075"/>
          </a:xfrm>
          <a:prstGeom prst="roundRect">
            <a:avLst>
              <a:gd name="adj" fmla="val 6601"/>
            </a:avLst>
          </a:prstGeom>
          <a:solidFill>
            <a:sysClr val="window" lastClr="FFFFFF"/>
          </a:solidFill>
          <a:ln>
            <a:noFill/>
          </a:ln>
          <a:effectLst>
            <a:outerShdw blurRad="215900" dist="38100" dir="5400000" algn="t" rotWithShape="0">
              <a:prstClr val="black">
                <a:alpha val="20000"/>
              </a:prstClr>
            </a:outerShdw>
          </a:effectLst>
        </p:spPr>
        <p:style>
          <a:lnRef idx="2">
            <a:srgbClr val="4472C4">
              <a:shade val="50000"/>
            </a:srgbClr>
          </a:lnRef>
          <a:fillRef idx="1">
            <a:srgbClr val="4472C4"/>
          </a:fillRef>
          <a:effectRef idx="0">
            <a:srgbClr val="4472C4"/>
          </a:effectRef>
          <a:fontRef idx="minor">
            <a:sysClr val="window" lastClr="FFFFFF"/>
          </a:fontRef>
        </p:style>
        <p:txBody>
          <a:bodyPr vert="horz" wrap="square" numCol="1" spcCol="0" rtlCol="0" fromWordArt="0" anchor="ctr" anchorCtr="0" forceAA="0" compatLnSpc="1">
            <a:noAutofit/>
          </a:bodyPr>
          <a:lstStyle>
            <a:defPPr>
              <a:defRPr lang="zh-CN">
                <a:solidFill>
                  <a:sysClr val="window" lastClr="FFFFFF"/>
                </a:solidFill>
              </a:defRPr>
            </a:defPPr>
            <a:lvl1pPr marL="0" algn="l" defTabSz="914400" rtl="0" eaLnBrk="1" latinLnBrk="0" hangingPunct="1">
              <a:defRPr sz="1800" kern="1200">
                <a:solidFill>
                  <a:sysClr val="window" lastClr="FFFFFF"/>
                </a:solidFill>
                <a:latin typeface="+mn-lt"/>
                <a:ea typeface="+mn-ea"/>
                <a:cs typeface="+mn-cs"/>
              </a:defRPr>
            </a:lvl1pPr>
            <a:lvl2pPr marL="457200" algn="l" defTabSz="914400" rtl="0" eaLnBrk="1" latinLnBrk="0" hangingPunct="1">
              <a:defRPr sz="1800" kern="1200">
                <a:solidFill>
                  <a:sysClr val="window" lastClr="FFFFFF"/>
                </a:solidFill>
                <a:latin typeface="+mn-lt"/>
                <a:ea typeface="+mn-ea"/>
                <a:cs typeface="+mn-cs"/>
              </a:defRPr>
            </a:lvl2pPr>
            <a:lvl3pPr marL="914400" algn="l" defTabSz="914400" rtl="0" eaLnBrk="1" latinLnBrk="0" hangingPunct="1">
              <a:defRPr sz="1800" kern="1200">
                <a:solidFill>
                  <a:sysClr val="window" lastClr="FFFFFF"/>
                </a:solidFill>
                <a:latin typeface="+mn-lt"/>
                <a:ea typeface="+mn-ea"/>
                <a:cs typeface="+mn-cs"/>
              </a:defRPr>
            </a:lvl3pPr>
            <a:lvl4pPr marL="1371600" algn="l" defTabSz="914400" rtl="0" eaLnBrk="1" latinLnBrk="0" hangingPunct="1">
              <a:defRPr sz="1800" kern="1200">
                <a:solidFill>
                  <a:sysClr val="window" lastClr="FFFFFF"/>
                </a:solidFill>
                <a:latin typeface="+mn-lt"/>
                <a:ea typeface="+mn-ea"/>
                <a:cs typeface="+mn-cs"/>
              </a:defRPr>
            </a:lvl4pPr>
            <a:lvl5pPr marL="1828800" algn="l" defTabSz="914400" rtl="0" eaLnBrk="1" latinLnBrk="0" hangingPunct="1">
              <a:defRPr sz="1800" kern="1200">
                <a:solidFill>
                  <a:sysClr val="window" lastClr="FFFFFF"/>
                </a:solidFill>
                <a:latin typeface="+mn-lt"/>
                <a:ea typeface="+mn-ea"/>
                <a:cs typeface="+mn-cs"/>
              </a:defRPr>
            </a:lvl5pPr>
            <a:lvl6pPr marL="2286000" algn="l" defTabSz="914400" rtl="0" eaLnBrk="1" latinLnBrk="0" hangingPunct="1">
              <a:defRPr sz="1800" kern="1200">
                <a:solidFill>
                  <a:sysClr val="window" lastClr="FFFFFF"/>
                </a:solidFill>
                <a:latin typeface="+mn-lt"/>
                <a:ea typeface="+mn-ea"/>
                <a:cs typeface="+mn-cs"/>
              </a:defRPr>
            </a:lvl6pPr>
            <a:lvl7pPr marL="2743200" algn="l" defTabSz="914400" rtl="0" eaLnBrk="1" latinLnBrk="0" hangingPunct="1">
              <a:defRPr sz="1800" kern="1200">
                <a:solidFill>
                  <a:sysClr val="window" lastClr="FFFFFF"/>
                </a:solidFill>
                <a:latin typeface="+mn-lt"/>
                <a:ea typeface="+mn-ea"/>
                <a:cs typeface="+mn-cs"/>
              </a:defRPr>
            </a:lvl7pPr>
            <a:lvl8pPr marL="3200400" algn="l" defTabSz="914400" rtl="0" eaLnBrk="1" latinLnBrk="0" hangingPunct="1">
              <a:defRPr sz="1800" kern="1200">
                <a:solidFill>
                  <a:sysClr val="window" lastClr="FFFFFF"/>
                </a:solidFill>
                <a:latin typeface="+mn-lt"/>
                <a:ea typeface="+mn-ea"/>
                <a:cs typeface="+mn-cs"/>
              </a:defRPr>
            </a:lvl8pPr>
            <a:lvl9pPr marL="3657600" algn="l" defTabSz="914400" rtl="0" eaLnBrk="1" latinLnBrk="0" hangingPunct="1">
              <a:defRPr sz="1800" kern="1200">
                <a:solidFill>
                  <a:sysClr val="window" lastClr="FFFFFF"/>
                </a:solidFill>
                <a:latin typeface="+mn-lt"/>
                <a:ea typeface="+mn-ea"/>
                <a:cs typeface="+mn-cs"/>
              </a:defRPr>
            </a:lvl9pPr>
          </a:lstStyle>
          <a:p>
            <a:pPr algn="just">
              <a:buClr>
                <a:schemeClr val="tx1">
                  <a:lumMod val="95000"/>
                  <a:lumOff val="5000"/>
                </a:schemeClr>
              </a:buClr>
              <a:buSzPct val="50000"/>
            </a:pPr>
            <a:r>
              <a:rPr lang="zh-CN" altLang="en-US" sz="1400" dirty="0">
                <a:solidFill>
                  <a:schemeClr val="tx1"/>
                </a:solidFill>
                <a:latin typeface="微软雅黑 Light" panose="020B0502040204020203" pitchFamily="34" charset="-122"/>
                <a:ea typeface="微软雅黑 Light" panose="020B0502040204020203" pitchFamily="34" charset="-122"/>
              </a:rPr>
              <a:t>盐酸曲唑酮缓释片完成了一项与盐酸曲唑酮速片对比的药代动力学试验和一项抑郁症的安慰剂对照优效性试验。</a:t>
            </a:r>
            <a:endParaRPr lang="en-US" altLang="zh-CN" sz="1400" dirty="0">
              <a:solidFill>
                <a:schemeClr val="tx1"/>
              </a:solidFill>
              <a:latin typeface="微软雅黑 Light" panose="020B0502040204020203" pitchFamily="34" charset="-122"/>
              <a:ea typeface="微软雅黑 Light" panose="020B0502040204020203" pitchFamily="34" charset="-122"/>
            </a:endParaRPr>
          </a:p>
          <a:p>
            <a:pPr algn="just">
              <a:buClr>
                <a:schemeClr val="tx1">
                  <a:lumMod val="95000"/>
                  <a:lumOff val="5000"/>
                </a:schemeClr>
              </a:buClr>
              <a:buSzPct val="50000"/>
            </a:pPr>
            <a:endParaRPr lang="en-US" altLang="zh-CN" sz="1400" dirty="0">
              <a:solidFill>
                <a:schemeClr val="tx1"/>
              </a:solidFill>
              <a:latin typeface="微软雅黑 Light" panose="020B0502040204020203" pitchFamily="34" charset="-122"/>
              <a:ea typeface="微软雅黑 Light" panose="020B0502040204020203" pitchFamily="34" charset="-122"/>
            </a:endParaRPr>
          </a:p>
          <a:p>
            <a:pPr algn="just">
              <a:buClr>
                <a:schemeClr val="tx1">
                  <a:lumMod val="95000"/>
                  <a:lumOff val="5000"/>
                </a:schemeClr>
              </a:buClr>
              <a:buSzPct val="50000"/>
            </a:pPr>
            <a:r>
              <a:rPr lang="zh-CN" altLang="en-US" sz="1400" dirty="0">
                <a:solidFill>
                  <a:srgbClr val="3859B8"/>
                </a:solidFill>
                <a:latin typeface="微软雅黑 Light" panose="020B0502040204020203" pitchFamily="34" charset="-122"/>
                <a:ea typeface="微软雅黑 Light" panose="020B0502040204020203" pitchFamily="34" charset="-122"/>
              </a:rPr>
              <a:t>药代动力学试验：</a:t>
            </a:r>
            <a:endParaRPr lang="en-US" altLang="zh-CN" sz="1400" dirty="0">
              <a:solidFill>
                <a:srgbClr val="3859B8"/>
              </a:solidFill>
              <a:latin typeface="微软雅黑 Light" panose="020B0502040204020203" pitchFamily="34" charset="-122"/>
              <a:ea typeface="微软雅黑 Light" panose="020B0502040204020203" pitchFamily="34" charset="-122"/>
            </a:endParaRPr>
          </a:p>
          <a:p>
            <a:pPr algn="just">
              <a:buClr>
                <a:schemeClr val="tx1">
                  <a:lumMod val="95000"/>
                  <a:lumOff val="5000"/>
                </a:schemeClr>
              </a:buClr>
              <a:buSzPct val="50000"/>
            </a:pPr>
            <a:r>
              <a:rPr lang="zh-CN" altLang="en-US" sz="1400" dirty="0">
                <a:solidFill>
                  <a:schemeClr val="tx1"/>
                </a:solidFill>
                <a:latin typeface="微软雅黑 Light" panose="020B0502040204020203" pitchFamily="34" charset="-122"/>
                <a:ea typeface="微软雅黑 Light" panose="020B0502040204020203" pitchFamily="34" charset="-122"/>
              </a:rPr>
              <a:t>得到以下结论：盐酸曲唑酮缓释片经</a:t>
            </a:r>
            <a:r>
              <a:rPr lang="en-US" altLang="zh-CN" sz="1400" dirty="0">
                <a:solidFill>
                  <a:schemeClr val="tx1"/>
                </a:solidFill>
                <a:latin typeface="微软雅黑 Light" panose="020B0502040204020203" pitchFamily="34" charset="-122"/>
                <a:ea typeface="微软雅黑 Light" panose="020B0502040204020203" pitchFamily="34" charset="-122"/>
              </a:rPr>
              <a:t>CYP3A4</a:t>
            </a:r>
            <a:r>
              <a:rPr lang="zh-CN" altLang="en-US" sz="1400" dirty="0">
                <a:solidFill>
                  <a:schemeClr val="tx1"/>
                </a:solidFill>
                <a:latin typeface="微软雅黑 Light" panose="020B0502040204020203" pitchFamily="34" charset="-122"/>
                <a:ea typeface="微软雅黑 Light" panose="020B0502040204020203" pitchFamily="34" charset="-122"/>
              </a:rPr>
              <a:t>代谢，无种族人群差异；缓释片与速释片相比，峰药浓度降低，达到峰药浓度的时间延长，但是等剂量给药的暴露程度（</a:t>
            </a:r>
            <a:r>
              <a:rPr lang="en-US" altLang="zh-CN" sz="1400" dirty="0">
                <a:solidFill>
                  <a:schemeClr val="tx1"/>
                </a:solidFill>
                <a:latin typeface="微软雅黑 Light" panose="020B0502040204020203" pitchFamily="34" charset="-122"/>
                <a:ea typeface="微软雅黑 Light" panose="020B0502040204020203" pitchFamily="34" charset="-122"/>
              </a:rPr>
              <a:t>AUC</a:t>
            </a:r>
            <a:r>
              <a:rPr lang="zh-CN" altLang="en-US" sz="1400" dirty="0">
                <a:solidFill>
                  <a:schemeClr val="tx1"/>
                </a:solidFill>
                <a:latin typeface="微软雅黑 Light" panose="020B0502040204020203" pitchFamily="34" charset="-122"/>
                <a:ea typeface="微软雅黑 Light" panose="020B0502040204020203" pitchFamily="34" charset="-122"/>
              </a:rPr>
              <a:t>）相当 ；食物对缓释片的生物利用度无显著影响。</a:t>
            </a:r>
            <a:endParaRPr lang="en-US" altLang="zh-CN" sz="1400" dirty="0">
              <a:solidFill>
                <a:schemeClr val="tx1"/>
              </a:solidFill>
              <a:latin typeface="微软雅黑 Light" panose="020B0502040204020203" pitchFamily="34" charset="-122"/>
              <a:ea typeface="微软雅黑 Light" panose="020B0502040204020203" pitchFamily="34" charset="-122"/>
            </a:endParaRPr>
          </a:p>
          <a:p>
            <a:pPr algn="just">
              <a:buClr>
                <a:schemeClr val="tx1">
                  <a:lumMod val="95000"/>
                  <a:lumOff val="5000"/>
                </a:schemeClr>
              </a:buClr>
              <a:buSzPct val="50000"/>
            </a:pPr>
            <a:endParaRPr lang="en-US" altLang="zh-CN" sz="1400" dirty="0">
              <a:solidFill>
                <a:schemeClr val="tx1"/>
              </a:solidFill>
              <a:latin typeface="微软雅黑 Light" panose="020B0502040204020203" pitchFamily="34" charset="-122"/>
              <a:ea typeface="微软雅黑 Light" panose="020B0502040204020203" pitchFamily="34" charset="-122"/>
            </a:endParaRPr>
          </a:p>
          <a:p>
            <a:pPr algn="just">
              <a:buClr>
                <a:schemeClr val="tx1">
                  <a:lumMod val="95000"/>
                  <a:lumOff val="5000"/>
                </a:schemeClr>
              </a:buClr>
              <a:buSzPct val="50000"/>
            </a:pPr>
            <a:r>
              <a:rPr lang="zh-CN" altLang="en-US" sz="1400" dirty="0">
                <a:solidFill>
                  <a:srgbClr val="3859B8"/>
                </a:solidFill>
                <a:latin typeface="微软雅黑 Light" panose="020B0502040204020203" pitchFamily="34" charset="-122"/>
                <a:ea typeface="微软雅黑 Light" panose="020B0502040204020203" pitchFamily="34" charset="-122"/>
              </a:rPr>
              <a:t>验证性试验：</a:t>
            </a:r>
            <a:endParaRPr lang="en-US" altLang="zh-CN" sz="1400" dirty="0">
              <a:solidFill>
                <a:srgbClr val="3859B8"/>
              </a:solidFill>
              <a:latin typeface="微软雅黑 Light" panose="020B0502040204020203" pitchFamily="34" charset="-122"/>
              <a:ea typeface="微软雅黑 Light" panose="020B0502040204020203" pitchFamily="34" charset="-122"/>
            </a:endParaRPr>
          </a:p>
          <a:p>
            <a:pPr algn="just">
              <a:buClr>
                <a:schemeClr val="tx1">
                  <a:lumMod val="95000"/>
                  <a:lumOff val="5000"/>
                </a:schemeClr>
              </a:buClr>
              <a:buSzPct val="50000"/>
            </a:pPr>
            <a:r>
              <a:rPr lang="zh-CN" altLang="en-US" sz="1400" dirty="0">
                <a:solidFill>
                  <a:schemeClr val="tx1"/>
                </a:solidFill>
                <a:latin typeface="微软雅黑 Light" panose="020B0502040204020203" pitchFamily="34" charset="-122"/>
                <a:ea typeface="微软雅黑 Light" panose="020B0502040204020203" pitchFamily="34" charset="-122"/>
              </a:rPr>
              <a:t>采用多中心、随机、双盲、安慰剂平行对照、优效性设计。 入选成人抑郁症患者，主要疗效指标为 </a:t>
            </a:r>
            <a:r>
              <a:rPr lang="en-US" altLang="zh-CN" sz="1400" dirty="0">
                <a:solidFill>
                  <a:schemeClr val="tx1"/>
                </a:solidFill>
                <a:latin typeface="微软雅黑 Light" panose="020B0502040204020203" pitchFamily="34" charset="-122"/>
                <a:ea typeface="微软雅黑 Light" panose="020B0502040204020203" pitchFamily="34" charset="-122"/>
              </a:rPr>
              <a:t>HAMD </a:t>
            </a:r>
            <a:r>
              <a:rPr lang="zh-CN" altLang="en-US" sz="1400" dirty="0">
                <a:solidFill>
                  <a:schemeClr val="tx1"/>
                </a:solidFill>
                <a:latin typeface="微软雅黑 Light" panose="020B0502040204020203" pitchFamily="34" charset="-122"/>
                <a:ea typeface="微软雅黑 Light" panose="020B0502040204020203" pitchFamily="34" charset="-122"/>
              </a:rPr>
              <a:t>评分，给药 </a:t>
            </a:r>
            <a:r>
              <a:rPr lang="en-US" altLang="zh-CN" sz="1400" dirty="0">
                <a:solidFill>
                  <a:schemeClr val="tx1"/>
                </a:solidFill>
                <a:latin typeface="微软雅黑 Light" panose="020B0502040204020203" pitchFamily="34" charset="-122"/>
                <a:ea typeface="微软雅黑 Light" panose="020B0502040204020203" pitchFamily="34" charset="-122"/>
              </a:rPr>
              <a:t>6 </a:t>
            </a:r>
            <a:r>
              <a:rPr lang="zh-CN" altLang="en-US" sz="1400" dirty="0">
                <a:solidFill>
                  <a:schemeClr val="tx1"/>
                </a:solidFill>
                <a:latin typeface="微软雅黑 Light" panose="020B0502040204020203" pitchFamily="34" charset="-122"/>
                <a:ea typeface="微软雅黑 Light" panose="020B0502040204020203" pitchFamily="34" charset="-122"/>
              </a:rPr>
              <a:t>周后盐酸曲唑酮缓释片组符合临床有效的受试者比例高于安慰剂组（</a:t>
            </a:r>
            <a:r>
              <a:rPr lang="en-US" altLang="zh-CN" sz="1400" dirty="0">
                <a:solidFill>
                  <a:schemeClr val="tx1"/>
                </a:solidFill>
                <a:latin typeface="微软雅黑 Light" panose="020B0502040204020203" pitchFamily="34" charset="-122"/>
                <a:ea typeface="微软雅黑 Light" panose="020B0502040204020203" pitchFamily="34" charset="-122"/>
              </a:rPr>
              <a:t>59.56% </a:t>
            </a:r>
            <a:r>
              <a:rPr lang="en-US" altLang="zh-CN" sz="1400" i="1" dirty="0">
                <a:solidFill>
                  <a:schemeClr val="tx1"/>
                </a:solidFill>
                <a:latin typeface="微软雅黑 Light" panose="020B0502040204020203" pitchFamily="34" charset="-122"/>
                <a:ea typeface="微软雅黑 Light" panose="020B0502040204020203" pitchFamily="34" charset="-122"/>
              </a:rPr>
              <a:t>vs. </a:t>
            </a:r>
            <a:r>
              <a:rPr lang="en-US" altLang="zh-CN" sz="1400" dirty="0">
                <a:solidFill>
                  <a:schemeClr val="tx1"/>
                </a:solidFill>
                <a:latin typeface="微软雅黑 Light" panose="020B0502040204020203" pitchFamily="34" charset="-122"/>
                <a:ea typeface="微软雅黑 Light" panose="020B0502040204020203" pitchFamily="34" charset="-122"/>
              </a:rPr>
              <a:t>37.22%</a:t>
            </a:r>
            <a:r>
              <a:rPr lang="zh-CN" altLang="en-US" sz="1400" dirty="0">
                <a:solidFill>
                  <a:schemeClr val="tx1"/>
                </a:solidFill>
                <a:latin typeface="微软雅黑 Light" panose="020B0502040204020203" pitchFamily="34" charset="-122"/>
                <a:ea typeface="微软雅黑 Light" panose="020B0502040204020203" pitchFamily="34" charset="-122"/>
              </a:rPr>
              <a:t>），证明盐酸曲唑酮缓释片抗抑郁具有优效性。</a:t>
            </a:r>
            <a:endParaRPr lang="en-US" altLang="zh-CN" sz="1400" dirty="0">
              <a:solidFill>
                <a:schemeClr val="tx1"/>
              </a:solidFill>
              <a:latin typeface="微软雅黑 Light" panose="020B0502040204020203" pitchFamily="34" charset="-122"/>
              <a:ea typeface="微软雅黑 Light" panose="020B0502040204020203" pitchFamily="34" charset="-122"/>
            </a:endParaRPr>
          </a:p>
        </p:txBody>
      </p:sp>
      <p:sp>
        <p:nvSpPr>
          <p:cNvPr id="16" name="íṡľiḑè">
            <a:extLst>
              <a:ext uri="{FF2B5EF4-FFF2-40B4-BE49-F238E27FC236}">
                <a16:creationId xmlns:a16="http://schemas.microsoft.com/office/drawing/2014/main" id="{793B1709-381A-779D-BACF-FE5F97CABD34}"/>
              </a:ext>
            </a:extLst>
          </p:cNvPr>
          <p:cNvSpPr/>
          <p:nvPr/>
        </p:nvSpPr>
        <p:spPr bwMode="auto">
          <a:xfrm>
            <a:off x="418019" y="3100749"/>
            <a:ext cx="5376845" cy="693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rm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lnSpc>
                <a:spcPct val="120000"/>
              </a:lnSpc>
              <a:spcBef>
                <a:spcPct val="0"/>
              </a:spcBef>
            </a:pPr>
            <a:r>
              <a:rPr lang="zh-CN" altLang="en-US" sz="2000" b="1" dirty="0">
                <a:solidFill>
                  <a:srgbClr val="3859B8"/>
                </a:solidFill>
                <a:latin typeface="Arial" panose="020B0604020202020204" pitchFamily="34" charset="0"/>
                <a:ea typeface="微软雅黑 Light" panose="020B0502040204020203" pitchFamily="34" charset="-122"/>
                <a:sym typeface="Arial" panose="020B0604020202020204" pitchFamily="34" charset="0"/>
              </a:rPr>
              <a:t>有效性</a:t>
            </a:r>
          </a:p>
        </p:txBody>
      </p:sp>
      <p:cxnSp>
        <p:nvCxnSpPr>
          <p:cNvPr id="21" name="直接连接符 20">
            <a:extLst>
              <a:ext uri="{FF2B5EF4-FFF2-40B4-BE49-F238E27FC236}">
                <a16:creationId xmlns:a16="http://schemas.microsoft.com/office/drawing/2014/main" id="{DA3355EC-70B2-77A9-B2CD-B16AB3012EC0}"/>
              </a:ext>
            </a:extLst>
          </p:cNvPr>
          <p:cNvCxnSpPr/>
          <p:nvPr/>
        </p:nvCxnSpPr>
        <p:spPr>
          <a:xfrm>
            <a:off x="482600" y="3657600"/>
            <a:ext cx="1064260" cy="0"/>
          </a:xfrm>
          <a:prstGeom prst="line">
            <a:avLst/>
          </a:prstGeom>
          <a:ln w="38100"/>
        </p:spPr>
        <p:style>
          <a:lnRef idx="1">
            <a:schemeClr val="accent1"/>
          </a:lnRef>
          <a:fillRef idx="0">
            <a:schemeClr val="accent1"/>
          </a:fillRef>
          <a:effectRef idx="0">
            <a:schemeClr val="accent1"/>
          </a:effectRef>
          <a:fontRef idx="minor">
            <a:schemeClr val="tx1"/>
          </a:fontRef>
        </p:style>
      </p:cxnSp>
      <p:graphicFrame>
        <p:nvGraphicFramePr>
          <p:cNvPr id="9" name="表格 2">
            <a:extLst>
              <a:ext uri="{FF2B5EF4-FFF2-40B4-BE49-F238E27FC236}">
                <a16:creationId xmlns:a16="http://schemas.microsoft.com/office/drawing/2014/main" id="{602E91D9-4227-81C0-8018-A029FD42A6A4}"/>
              </a:ext>
            </a:extLst>
          </p:cNvPr>
          <p:cNvGraphicFramePr>
            <a:graphicFrameLocks noGrp="1"/>
          </p:cNvGraphicFramePr>
          <p:nvPr>
            <p:extLst>
              <p:ext uri="{D42A27DB-BD31-4B8C-83A1-F6EECF244321}">
                <p14:modId xmlns:p14="http://schemas.microsoft.com/office/powerpoint/2010/main" val="648705914"/>
              </p:ext>
            </p:extLst>
          </p:nvPr>
        </p:nvGraphicFramePr>
        <p:xfrm>
          <a:off x="2298878" y="4288220"/>
          <a:ext cx="9333427" cy="1979875"/>
        </p:xfrm>
        <a:graphic>
          <a:graphicData uri="http://schemas.openxmlformats.org/drawingml/2006/table">
            <a:tbl>
              <a:tblPr firstRow="1" bandRow="1">
                <a:tableStyleId>{F2DE63D5-997A-4646-A377-4702673A728D}</a:tableStyleId>
              </a:tblPr>
              <a:tblGrid>
                <a:gridCol w="888642">
                  <a:extLst>
                    <a:ext uri="{9D8B030D-6E8A-4147-A177-3AD203B41FA5}">
                      <a16:colId xmlns:a16="http://schemas.microsoft.com/office/drawing/2014/main" val="818298716"/>
                    </a:ext>
                  </a:extLst>
                </a:gridCol>
                <a:gridCol w="2698124">
                  <a:extLst>
                    <a:ext uri="{9D8B030D-6E8A-4147-A177-3AD203B41FA5}">
                      <a16:colId xmlns:a16="http://schemas.microsoft.com/office/drawing/2014/main" val="2372795862"/>
                    </a:ext>
                  </a:extLst>
                </a:gridCol>
                <a:gridCol w="5746661">
                  <a:extLst>
                    <a:ext uri="{9D8B030D-6E8A-4147-A177-3AD203B41FA5}">
                      <a16:colId xmlns:a16="http://schemas.microsoft.com/office/drawing/2014/main" val="2103825919"/>
                    </a:ext>
                  </a:extLst>
                </a:gridCol>
              </a:tblGrid>
              <a:tr h="156316">
                <a:tc>
                  <a:txBody>
                    <a:bodyPr/>
                    <a:lstStyle/>
                    <a:p>
                      <a:pPr algn="ctr"/>
                      <a:r>
                        <a:rPr lang="zh-CN" altLang="en-US" sz="1400" dirty="0">
                          <a:latin typeface="微软雅黑 Light" panose="020B0502040204020203" pitchFamily="34" charset="-122"/>
                          <a:ea typeface="微软雅黑 Light" panose="020B0502040204020203" pitchFamily="34" charset="-122"/>
                        </a:rPr>
                        <a:t>时间</a:t>
                      </a:r>
                    </a:p>
                  </a:txBody>
                  <a:tcPr anchor="ctr">
                    <a:solidFill>
                      <a:srgbClr val="3859B8"/>
                    </a:solidFill>
                  </a:tcPr>
                </a:tc>
                <a:tc>
                  <a:txBody>
                    <a:bodyPr/>
                    <a:lstStyle/>
                    <a:p>
                      <a:pPr algn="ctr"/>
                      <a:r>
                        <a:rPr lang="zh-CN" altLang="en-US" sz="1400" dirty="0">
                          <a:latin typeface="微软雅黑 Light" panose="020B0502040204020203" pitchFamily="34" charset="-122"/>
                          <a:ea typeface="微软雅黑 Light" panose="020B0502040204020203" pitchFamily="34" charset="-122"/>
                        </a:rPr>
                        <a:t>指南</a:t>
                      </a:r>
                    </a:p>
                  </a:txBody>
                  <a:tcPr anchor="ctr">
                    <a:solidFill>
                      <a:srgbClr val="3859B8"/>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400" dirty="0">
                          <a:latin typeface="微软雅黑 Light" panose="020B0502040204020203" pitchFamily="34" charset="-122"/>
                          <a:ea typeface="微软雅黑 Light" panose="020B0502040204020203" pitchFamily="34" charset="-122"/>
                        </a:rPr>
                        <a:t>推荐应用</a:t>
                      </a:r>
                    </a:p>
                  </a:txBody>
                  <a:tcPr anchor="ctr">
                    <a:solidFill>
                      <a:srgbClr val="3859B8"/>
                    </a:solidFill>
                  </a:tcPr>
                </a:tc>
                <a:extLst>
                  <a:ext uri="{0D108BD9-81ED-4DB2-BD59-A6C34878D82A}">
                    <a16:rowId xmlns:a16="http://schemas.microsoft.com/office/drawing/2014/main" val="704010124"/>
                  </a:ext>
                </a:extLst>
              </a:tr>
              <a:tr h="584287">
                <a:tc>
                  <a:txBody>
                    <a:bodyPr/>
                    <a:lstStyle/>
                    <a:p>
                      <a:pPr algn="ctr"/>
                      <a:r>
                        <a:rPr lang="en-US" altLang="zh-CN" sz="1400" dirty="0">
                          <a:solidFill>
                            <a:schemeClr val="tx1"/>
                          </a:solidFill>
                          <a:latin typeface="微软雅黑 Light" panose="020B0502040204020203" pitchFamily="34" charset="-122"/>
                          <a:ea typeface="微软雅黑 Light" panose="020B0502040204020203" pitchFamily="34" charset="-122"/>
                        </a:rPr>
                        <a:t>2015</a:t>
                      </a:r>
                      <a:r>
                        <a:rPr lang="zh-CN" altLang="en-US" sz="1400" dirty="0">
                          <a:solidFill>
                            <a:schemeClr val="tx1"/>
                          </a:solidFill>
                          <a:latin typeface="微软雅黑 Light" panose="020B0502040204020203" pitchFamily="34" charset="-122"/>
                          <a:ea typeface="微软雅黑 Light" panose="020B0502040204020203" pitchFamily="34" charset="-122"/>
                        </a:rPr>
                        <a:t>年</a:t>
                      </a:r>
                      <a:endParaRPr lang="zh-CN" altLang="en-US" sz="1400" dirty="0">
                        <a:latin typeface="微软雅黑 Light" panose="020B0502040204020203" pitchFamily="34" charset="-122"/>
                        <a:ea typeface="微软雅黑 Light" panose="020B0502040204020203" pitchFamily="34" charset="-122"/>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dirty="0">
                          <a:solidFill>
                            <a:schemeClr val="tx1"/>
                          </a:solidFill>
                          <a:latin typeface="微软雅黑 Light" panose="020B0502040204020203" pitchFamily="34" charset="-122"/>
                          <a:ea typeface="微软雅黑 Light" panose="020B0502040204020203" pitchFamily="34" charset="-122"/>
                        </a:rPr>
                        <a:t>《</a:t>
                      </a:r>
                      <a:r>
                        <a:rPr lang="zh-CN" altLang="en-US" sz="1400" dirty="0">
                          <a:solidFill>
                            <a:schemeClr val="tx1"/>
                          </a:solidFill>
                          <a:latin typeface="微软雅黑 Light" panose="020B0502040204020203" pitchFamily="34" charset="-122"/>
                          <a:ea typeface="微软雅黑 Light" panose="020B0502040204020203" pitchFamily="34" charset="-122"/>
                        </a:rPr>
                        <a:t>中国抑郁障碍防治指南</a:t>
                      </a:r>
                      <a:r>
                        <a:rPr lang="en-US" altLang="zh-CN" sz="1400" dirty="0">
                          <a:solidFill>
                            <a:schemeClr val="tx1"/>
                          </a:solidFill>
                          <a:latin typeface="微软雅黑 Light" panose="020B0502040204020203" pitchFamily="34" charset="-122"/>
                          <a:ea typeface="微软雅黑 Light" panose="020B0502040204020203" pitchFamily="34" charset="-122"/>
                        </a:rPr>
                        <a:t>》</a:t>
                      </a:r>
                    </a:p>
                    <a:p>
                      <a:pPr algn="ctr"/>
                      <a:r>
                        <a:rPr lang="zh-CN" altLang="en-US" sz="1400" dirty="0">
                          <a:solidFill>
                            <a:schemeClr val="tx1"/>
                          </a:solidFill>
                          <a:latin typeface="微软雅黑 Light" panose="020B0502040204020203" pitchFamily="34" charset="-122"/>
                          <a:ea typeface="微软雅黑 Light" panose="020B0502040204020203" pitchFamily="34" charset="-122"/>
                        </a:rPr>
                        <a:t>第二版</a:t>
                      </a:r>
                      <a:endParaRPr lang="zh-CN" altLang="en-US" sz="1400" dirty="0">
                        <a:latin typeface="微软雅黑 Light" panose="020B0502040204020203" pitchFamily="34" charset="-122"/>
                        <a:ea typeface="微软雅黑 Light" panose="020B0502040204020203" pitchFamily="34" charset="-122"/>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400" dirty="0">
                          <a:solidFill>
                            <a:schemeClr val="tx1"/>
                          </a:solidFill>
                          <a:latin typeface="微软雅黑 Light" panose="020B0502040204020203" pitchFamily="34" charset="-122"/>
                          <a:ea typeface="微软雅黑 Light" panose="020B0502040204020203" pitchFamily="34" charset="-122"/>
                        </a:rPr>
                        <a:t>曲唑酮作为二线抗抑郁药物，并且在有镇静需求的抑郁患者中明确推荐使用。</a:t>
                      </a:r>
                      <a:endParaRPr lang="zh-CN" altLang="en-US" sz="1400" kern="1200" dirty="0">
                        <a:solidFill>
                          <a:schemeClr val="dk1"/>
                        </a:solidFill>
                        <a:latin typeface="微软雅黑 Light" panose="020B0502040204020203" pitchFamily="34" charset="-122"/>
                        <a:ea typeface="微软雅黑 Light" panose="020B0502040204020203" pitchFamily="34" charset="-122"/>
                        <a:cs typeface="+mn-cs"/>
                      </a:endParaRPr>
                    </a:p>
                  </a:txBody>
                  <a:tcPr anchor="ctr"/>
                </a:tc>
                <a:extLst>
                  <a:ext uri="{0D108BD9-81ED-4DB2-BD59-A6C34878D82A}">
                    <a16:rowId xmlns:a16="http://schemas.microsoft.com/office/drawing/2014/main" val="3951373748"/>
                  </a:ext>
                </a:extLst>
              </a:tr>
              <a:tr h="547352">
                <a:tc>
                  <a:txBody>
                    <a:bodyPr/>
                    <a:lstStyle/>
                    <a:p>
                      <a:pPr algn="ctr"/>
                      <a:r>
                        <a:rPr lang="en-US" altLang="zh-CN" sz="1400" dirty="0">
                          <a:solidFill>
                            <a:schemeClr val="tx1"/>
                          </a:solidFill>
                          <a:latin typeface="微软雅黑 Light" panose="020B0502040204020203" pitchFamily="34" charset="-122"/>
                          <a:ea typeface="微软雅黑 Light" panose="020B0502040204020203" pitchFamily="34" charset="-122"/>
                        </a:rPr>
                        <a:t>2020</a:t>
                      </a:r>
                      <a:r>
                        <a:rPr lang="zh-CN" altLang="en-US" sz="1400" dirty="0">
                          <a:solidFill>
                            <a:schemeClr val="tx1"/>
                          </a:solidFill>
                          <a:latin typeface="微软雅黑 Light" panose="020B0502040204020203" pitchFamily="34" charset="-122"/>
                          <a:ea typeface="微软雅黑 Light" panose="020B0502040204020203" pitchFamily="34" charset="-122"/>
                        </a:rPr>
                        <a:t>年</a:t>
                      </a:r>
                      <a:endParaRPr lang="zh-CN" altLang="en-US" sz="1400" dirty="0">
                        <a:latin typeface="微软雅黑 Light" panose="020B0502040204020203" pitchFamily="34" charset="-122"/>
                        <a:ea typeface="微软雅黑 Light" panose="020B0502040204020203" pitchFamily="34" charset="-122"/>
                      </a:endParaRPr>
                    </a:p>
                  </a:txBody>
                  <a:tcPr anchor="ctr"/>
                </a:tc>
                <a:tc>
                  <a:txBody>
                    <a:bodyPr/>
                    <a:lstStyle/>
                    <a:p>
                      <a:pPr algn="ctr"/>
                      <a:r>
                        <a:rPr lang="en-US" altLang="zh-CN" sz="1400" dirty="0">
                          <a:solidFill>
                            <a:schemeClr val="tx1"/>
                          </a:solidFill>
                          <a:latin typeface="微软雅黑 Light" panose="020B0502040204020203" pitchFamily="34" charset="-122"/>
                          <a:ea typeface="微软雅黑 Light" panose="020B0502040204020203" pitchFamily="34" charset="-122"/>
                        </a:rPr>
                        <a:t>《</a:t>
                      </a:r>
                      <a:r>
                        <a:rPr lang="zh-CN" altLang="en-US" sz="1400" dirty="0">
                          <a:solidFill>
                            <a:schemeClr val="tx1"/>
                          </a:solidFill>
                          <a:latin typeface="微软雅黑 Light" panose="020B0502040204020203" pitchFamily="34" charset="-122"/>
                          <a:ea typeface="微软雅黑 Light" panose="020B0502040204020203" pitchFamily="34" charset="-122"/>
                        </a:rPr>
                        <a:t>精神障碍诊疗规范</a:t>
                      </a:r>
                      <a:r>
                        <a:rPr lang="en-US" altLang="zh-CN" sz="1400" dirty="0">
                          <a:solidFill>
                            <a:schemeClr val="tx1"/>
                          </a:solidFill>
                          <a:latin typeface="微软雅黑 Light" panose="020B0502040204020203" pitchFamily="34" charset="-122"/>
                          <a:ea typeface="微软雅黑 Light" panose="020B0502040204020203" pitchFamily="34" charset="-122"/>
                        </a:rPr>
                        <a:t>》</a:t>
                      </a:r>
                      <a:endParaRPr lang="zh-CN" altLang="en-US" sz="1400" dirty="0">
                        <a:latin typeface="微软雅黑 Light" panose="020B0502040204020203" pitchFamily="34" charset="-122"/>
                        <a:ea typeface="微软雅黑 Light" panose="020B0502040204020203" pitchFamily="34" charset="-122"/>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400" dirty="0">
                          <a:solidFill>
                            <a:schemeClr val="tx1"/>
                          </a:solidFill>
                          <a:latin typeface="微软雅黑 Light" panose="020B0502040204020203" pitchFamily="34" charset="-122"/>
                          <a:ea typeface="微软雅黑 Light" panose="020B0502040204020203" pitchFamily="34" charset="-122"/>
                        </a:rPr>
                        <a:t>对于抑郁焦虑、失眠、适应障碍、阿兹海默病等疾病，曲唑酮均有不同剂量的明确推荐。</a:t>
                      </a:r>
                      <a:endParaRPr lang="en-US" altLang="zh-CN" sz="1400" dirty="0">
                        <a:solidFill>
                          <a:schemeClr val="tx1"/>
                        </a:solidFill>
                        <a:latin typeface="微软雅黑 Light" panose="020B0502040204020203" pitchFamily="34" charset="-122"/>
                        <a:ea typeface="微软雅黑 Light" panose="020B0502040204020203" pitchFamily="34" charset="-122"/>
                      </a:endParaRPr>
                    </a:p>
                  </a:txBody>
                  <a:tcPr anchor="ctr"/>
                </a:tc>
                <a:extLst>
                  <a:ext uri="{0D108BD9-81ED-4DB2-BD59-A6C34878D82A}">
                    <a16:rowId xmlns:a16="http://schemas.microsoft.com/office/drawing/2014/main" val="1077664782"/>
                  </a:ext>
                </a:extLst>
              </a:tr>
              <a:tr h="543436">
                <a:tc>
                  <a:txBody>
                    <a:bodyPr/>
                    <a:lstStyle/>
                    <a:p>
                      <a:pPr algn="ctr"/>
                      <a:r>
                        <a:rPr lang="en-US" altLang="zh-CN" sz="1400" dirty="0">
                          <a:solidFill>
                            <a:schemeClr val="tx1"/>
                          </a:solidFill>
                          <a:latin typeface="微软雅黑 Light" panose="020B0502040204020203" pitchFamily="34" charset="-122"/>
                          <a:ea typeface="微软雅黑 Light" panose="020B0502040204020203" pitchFamily="34" charset="-122"/>
                        </a:rPr>
                        <a:t>2022</a:t>
                      </a:r>
                      <a:r>
                        <a:rPr lang="zh-CN" altLang="en-US" sz="1400" dirty="0">
                          <a:solidFill>
                            <a:schemeClr val="tx1"/>
                          </a:solidFill>
                          <a:latin typeface="微软雅黑 Light" panose="020B0502040204020203" pitchFamily="34" charset="-122"/>
                          <a:ea typeface="微软雅黑 Light" panose="020B0502040204020203" pitchFamily="34" charset="-122"/>
                        </a:rPr>
                        <a:t>年</a:t>
                      </a:r>
                      <a:endParaRPr lang="zh-CN" altLang="en-US" sz="1400" dirty="0">
                        <a:latin typeface="微软雅黑 Light" panose="020B0502040204020203" pitchFamily="34" charset="-122"/>
                        <a:ea typeface="微软雅黑 Light" panose="020B0502040204020203" pitchFamily="34" charset="-122"/>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dirty="0">
                          <a:solidFill>
                            <a:schemeClr val="tx1"/>
                          </a:solidFill>
                          <a:latin typeface="微软雅黑 Light" panose="020B0502040204020203" pitchFamily="34" charset="-122"/>
                          <a:ea typeface="微软雅黑 Light" panose="020B0502040204020203" pitchFamily="34" charset="-122"/>
                        </a:rPr>
                        <a:t>《</a:t>
                      </a:r>
                      <a:r>
                        <a:rPr lang="zh-CN" altLang="en-US" sz="1400" dirty="0">
                          <a:solidFill>
                            <a:schemeClr val="tx1"/>
                          </a:solidFill>
                          <a:latin typeface="微软雅黑 Light" panose="020B0502040204020203" pitchFamily="34" charset="-122"/>
                          <a:ea typeface="微软雅黑 Light" panose="020B0502040204020203" pitchFamily="34" charset="-122"/>
                        </a:rPr>
                        <a:t>曲唑酮临床应用中国专家共识</a:t>
                      </a:r>
                      <a:r>
                        <a:rPr lang="en-US" altLang="zh-CN" sz="1400" dirty="0">
                          <a:solidFill>
                            <a:schemeClr val="tx1"/>
                          </a:solidFill>
                          <a:latin typeface="微软雅黑 Light" panose="020B0502040204020203" pitchFamily="34" charset="-122"/>
                          <a:ea typeface="微软雅黑 Light" panose="020B0502040204020203" pitchFamily="34" charset="-122"/>
                        </a:rPr>
                        <a:t>》</a:t>
                      </a:r>
                      <a:endParaRPr lang="zh-CN" altLang="en-US" sz="1400" dirty="0">
                        <a:latin typeface="微软雅黑 Light" panose="020B0502040204020203" pitchFamily="34" charset="-122"/>
                        <a:ea typeface="微软雅黑 Light" panose="020B0502040204020203" pitchFamily="34" charset="-122"/>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400" dirty="0">
                          <a:solidFill>
                            <a:schemeClr val="tx1"/>
                          </a:solidFill>
                          <a:latin typeface="微软雅黑 Light" panose="020B0502040204020203" pitchFamily="34" charset="-122"/>
                          <a:ea typeface="微软雅黑 Light" panose="020B0502040204020203" pitchFamily="34" charset="-122"/>
                        </a:rPr>
                        <a:t>曲唑酮对包括抑郁障碍、焦虑障碍、失眠在内的多种精神障碍均具有较好的疗效，耐受性良好，不良反应轻微。</a:t>
                      </a:r>
                      <a:endParaRPr lang="en-US" altLang="zh-CN" sz="1400" dirty="0">
                        <a:solidFill>
                          <a:schemeClr val="tx1"/>
                        </a:solidFill>
                        <a:latin typeface="微软雅黑 Light" panose="020B0502040204020203" pitchFamily="34" charset="-122"/>
                        <a:ea typeface="微软雅黑 Light" panose="020B0502040204020203" pitchFamily="34" charset="-122"/>
                        <a:sym typeface="Arial" panose="020B0604020202020204" pitchFamily="34" charset="0"/>
                      </a:endParaRPr>
                    </a:p>
                  </a:txBody>
                  <a:tcPr anchor="ctr"/>
                </a:tc>
                <a:extLst>
                  <a:ext uri="{0D108BD9-81ED-4DB2-BD59-A6C34878D82A}">
                    <a16:rowId xmlns:a16="http://schemas.microsoft.com/office/drawing/2014/main" val="2596702567"/>
                  </a:ext>
                </a:extLst>
              </a:tr>
            </a:tbl>
          </a:graphicData>
        </a:graphic>
      </p:graphicFrame>
      <p:sp>
        <p:nvSpPr>
          <p:cNvPr id="12" name="文本框 11">
            <a:extLst>
              <a:ext uri="{FF2B5EF4-FFF2-40B4-BE49-F238E27FC236}">
                <a16:creationId xmlns:a16="http://schemas.microsoft.com/office/drawing/2014/main" id="{09619C2C-241A-76C7-772D-42290E0474B0}"/>
              </a:ext>
            </a:extLst>
          </p:cNvPr>
          <p:cNvSpPr txBox="1"/>
          <p:nvPr/>
        </p:nvSpPr>
        <p:spPr>
          <a:xfrm>
            <a:off x="617828" y="4905708"/>
            <a:ext cx="1565141" cy="307777"/>
          </a:xfrm>
          <a:prstGeom prst="rect">
            <a:avLst/>
          </a:prstGeom>
          <a:noFill/>
        </p:spPr>
        <p:txBody>
          <a:bodyPr wrap="square">
            <a:spAutoFit/>
          </a:bodyPr>
          <a:lstStyle/>
          <a:p>
            <a:pPr algn="just">
              <a:buClr>
                <a:schemeClr val="tx1">
                  <a:lumMod val="95000"/>
                  <a:lumOff val="5000"/>
                </a:schemeClr>
              </a:buClr>
              <a:buSzPct val="50000"/>
            </a:pPr>
            <a:r>
              <a:rPr lang="zh-CN" altLang="en-US" sz="1400" dirty="0">
                <a:latin typeface="微软雅黑 Light" panose="020B0502040204020203" pitchFamily="34" charset="-122"/>
                <a:ea typeface="微软雅黑 Light" panose="020B0502040204020203" pitchFamily="34" charset="-122"/>
              </a:rPr>
              <a:t>指南及共识推荐：</a:t>
            </a:r>
            <a:endParaRPr lang="en-US" altLang="zh-CN" sz="1400" dirty="0">
              <a:latin typeface="微软雅黑 Light" panose="020B0502040204020203" pitchFamily="34" charset="-122"/>
              <a:ea typeface="微软雅黑 Light" panose="020B0502040204020203" pitchFamily="34" charset="-122"/>
            </a:endParaRPr>
          </a:p>
        </p:txBody>
      </p:sp>
    </p:spTree>
    <p:extLst>
      <p:ext uri="{BB962C8B-B14F-4D97-AF65-F5344CB8AC3E}">
        <p14:creationId xmlns:p14="http://schemas.microsoft.com/office/powerpoint/2010/main" val="32677187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ACEE0E16-C633-FE2C-D4C5-B687FB83AC0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65941" y="0"/>
            <a:ext cx="1726059" cy="863030"/>
          </a:xfrm>
          <a:prstGeom prst="rect">
            <a:avLst/>
          </a:prstGeom>
        </p:spPr>
      </p:pic>
      <p:sp>
        <p:nvSpPr>
          <p:cNvPr id="13" name="ïšľíḍe">
            <a:extLst>
              <a:ext uri="{FF2B5EF4-FFF2-40B4-BE49-F238E27FC236}">
                <a16:creationId xmlns:a16="http://schemas.microsoft.com/office/drawing/2014/main" id="{F7A81BC0-D70C-0897-783A-047721A7E7C9}"/>
              </a:ext>
            </a:extLst>
          </p:cNvPr>
          <p:cNvSpPr/>
          <p:nvPr/>
        </p:nvSpPr>
        <p:spPr>
          <a:xfrm rot="10800000">
            <a:off x="482600" y="0"/>
            <a:ext cx="1367881" cy="2477910"/>
          </a:xfrm>
          <a:prstGeom prst="round2SameRect">
            <a:avLst>
              <a:gd name="adj1" fmla="val 50000"/>
              <a:gd name="adj2" fmla="val 0"/>
            </a:avLst>
          </a:prstGeom>
          <a:solidFill>
            <a:srgbClr val="3859B8"/>
          </a:solidFill>
          <a:ln w="12700" cap="rnd">
            <a:noFill/>
            <a:prstDash val="solid"/>
            <a:round/>
            <a:headEnd/>
            <a:tailEnd/>
          </a:ln>
          <a:effectLst>
            <a:outerShdw blurRad="254000" dist="127000" algn="ctr" rotWithShape="0">
              <a:schemeClr val="bg1">
                <a:lumMod val="6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91440" tIns="45720" rIns="91440" bIns="45720" numCol="1" spcCol="0" rtlCol="0" fromWordArt="0" anchor="ctr" anchorCtr="0" forceAA="0" compatLnSpc="1">
            <a:prstTxWarp prst="textNoShape">
              <a:avLst/>
            </a:prstTxWarp>
            <a:normAutofit/>
          </a:bodyPr>
          <a:lstStyle/>
          <a:p>
            <a:pPr algn="ctr" defTabSz="914354">
              <a:lnSpc>
                <a:spcPct val="120000"/>
              </a:lnSpc>
            </a:pPr>
            <a:endParaRPr lang="zh-CN" altLang="en-US" sz="2000" b="1" dirty="0">
              <a:solidFill>
                <a:schemeClr val="bg1"/>
              </a:solidFill>
              <a:latin typeface="Arial" panose="020B0604020202020204" pitchFamily="34" charset="0"/>
              <a:ea typeface="微软雅黑 Light" panose="020B0502040204020203" pitchFamily="34" charset="-122"/>
              <a:sym typeface="Arial" panose="020B0604020202020204" pitchFamily="34" charset="0"/>
            </a:endParaRPr>
          </a:p>
        </p:txBody>
      </p:sp>
      <p:sp>
        <p:nvSpPr>
          <p:cNvPr id="14" name="文本框 13">
            <a:extLst>
              <a:ext uri="{FF2B5EF4-FFF2-40B4-BE49-F238E27FC236}">
                <a16:creationId xmlns:a16="http://schemas.microsoft.com/office/drawing/2014/main" id="{CD276EF7-D5D5-EB42-46C0-20CA7AF94E09}"/>
              </a:ext>
            </a:extLst>
          </p:cNvPr>
          <p:cNvSpPr txBox="1"/>
          <p:nvPr/>
        </p:nvSpPr>
        <p:spPr>
          <a:xfrm>
            <a:off x="794468" y="838200"/>
            <a:ext cx="998220" cy="763094"/>
          </a:xfrm>
          <a:prstGeom prst="rect">
            <a:avLst/>
          </a:prstGeom>
          <a:noFill/>
        </p:spPr>
        <p:txBody>
          <a:bodyPr wrap="square" rtlCol="0">
            <a:spAutoFit/>
          </a:bodyPr>
          <a:lstStyle/>
          <a:p>
            <a:pPr>
              <a:lnSpc>
                <a:spcPct val="120000"/>
              </a:lnSpc>
            </a:pPr>
            <a:r>
              <a:rPr lang="en-US" altLang="zh-CN" sz="4000" b="1" dirty="0">
                <a:solidFill>
                  <a:schemeClr val="bg1"/>
                </a:solidFill>
                <a:latin typeface="Arial" panose="020B0604020202020204" pitchFamily="34" charset="0"/>
                <a:ea typeface="微软雅黑 Light" panose="020B0502040204020203" pitchFamily="34" charset="-122"/>
                <a:sym typeface="Arial" panose="020B0604020202020204" pitchFamily="34" charset="0"/>
              </a:rPr>
              <a:t>05</a:t>
            </a:r>
            <a:endParaRPr lang="zh-CN" altLang="en-US" sz="4000" b="1" dirty="0">
              <a:solidFill>
                <a:schemeClr val="bg1"/>
              </a:solidFill>
              <a:latin typeface="Arial" panose="020B0604020202020204" pitchFamily="34" charset="0"/>
              <a:ea typeface="微软雅黑 Light" panose="020B0502040204020203" pitchFamily="34" charset="-122"/>
              <a:sym typeface="Arial" panose="020B0604020202020204" pitchFamily="34" charset="0"/>
            </a:endParaRPr>
          </a:p>
        </p:txBody>
      </p:sp>
      <p:sp>
        <p:nvSpPr>
          <p:cNvPr id="15" name="圆角矩形 5">
            <a:extLst>
              <a:ext uri="{FF2B5EF4-FFF2-40B4-BE49-F238E27FC236}">
                <a16:creationId xmlns:a16="http://schemas.microsoft.com/office/drawing/2014/main" id="{42A83513-52B0-7960-6B6E-AFD9485D9B1F}"/>
              </a:ext>
            </a:extLst>
          </p:cNvPr>
          <p:cNvSpPr/>
          <p:nvPr/>
        </p:nvSpPr>
        <p:spPr>
          <a:xfrm>
            <a:off x="2846230" y="1445813"/>
            <a:ext cx="8738725" cy="4233770"/>
          </a:xfrm>
          <a:prstGeom prst="roundRect">
            <a:avLst>
              <a:gd name="adj" fmla="val 6601"/>
            </a:avLst>
          </a:prstGeom>
          <a:solidFill>
            <a:sysClr val="window" lastClr="FFFFFF"/>
          </a:solidFill>
          <a:ln>
            <a:noFill/>
          </a:ln>
          <a:effectLst>
            <a:outerShdw blurRad="215900" dist="38100" dir="5400000" algn="t" rotWithShape="0">
              <a:prstClr val="black">
                <a:alpha val="20000"/>
              </a:prstClr>
            </a:outerShdw>
          </a:effectLst>
        </p:spPr>
        <p:style>
          <a:lnRef idx="2">
            <a:srgbClr val="4472C4">
              <a:shade val="50000"/>
            </a:srgbClr>
          </a:lnRef>
          <a:fillRef idx="1">
            <a:srgbClr val="4472C4"/>
          </a:fillRef>
          <a:effectRef idx="0">
            <a:srgbClr val="4472C4"/>
          </a:effectRef>
          <a:fontRef idx="minor">
            <a:sysClr val="window" lastClr="FFFFFF"/>
          </a:fontRef>
        </p:style>
        <p:txBody>
          <a:bodyPr vert="horz" wrap="square" numCol="1" spcCol="0" rtlCol="0" fromWordArt="0" anchor="ctr" anchorCtr="0" forceAA="0" compatLnSpc="1">
            <a:noAutofit/>
          </a:bodyPr>
          <a:lstStyle>
            <a:defPPr>
              <a:defRPr lang="zh-CN">
                <a:solidFill>
                  <a:sysClr val="window" lastClr="FFFFFF"/>
                </a:solidFill>
              </a:defRPr>
            </a:defPPr>
            <a:lvl1pPr marL="0" algn="l" defTabSz="914400" rtl="0" eaLnBrk="1" latinLnBrk="0" hangingPunct="1">
              <a:defRPr sz="1800" kern="1200">
                <a:solidFill>
                  <a:sysClr val="window" lastClr="FFFFFF"/>
                </a:solidFill>
                <a:latin typeface="+mn-lt"/>
                <a:ea typeface="+mn-ea"/>
                <a:cs typeface="+mn-cs"/>
              </a:defRPr>
            </a:lvl1pPr>
            <a:lvl2pPr marL="457200" algn="l" defTabSz="914400" rtl="0" eaLnBrk="1" latinLnBrk="0" hangingPunct="1">
              <a:defRPr sz="1800" kern="1200">
                <a:solidFill>
                  <a:sysClr val="window" lastClr="FFFFFF"/>
                </a:solidFill>
                <a:latin typeface="+mn-lt"/>
                <a:ea typeface="+mn-ea"/>
                <a:cs typeface="+mn-cs"/>
              </a:defRPr>
            </a:lvl2pPr>
            <a:lvl3pPr marL="914400" algn="l" defTabSz="914400" rtl="0" eaLnBrk="1" latinLnBrk="0" hangingPunct="1">
              <a:defRPr sz="1800" kern="1200">
                <a:solidFill>
                  <a:sysClr val="window" lastClr="FFFFFF"/>
                </a:solidFill>
                <a:latin typeface="+mn-lt"/>
                <a:ea typeface="+mn-ea"/>
                <a:cs typeface="+mn-cs"/>
              </a:defRPr>
            </a:lvl3pPr>
            <a:lvl4pPr marL="1371600" algn="l" defTabSz="914400" rtl="0" eaLnBrk="1" latinLnBrk="0" hangingPunct="1">
              <a:defRPr sz="1800" kern="1200">
                <a:solidFill>
                  <a:sysClr val="window" lastClr="FFFFFF"/>
                </a:solidFill>
                <a:latin typeface="+mn-lt"/>
                <a:ea typeface="+mn-ea"/>
                <a:cs typeface="+mn-cs"/>
              </a:defRPr>
            </a:lvl4pPr>
            <a:lvl5pPr marL="1828800" algn="l" defTabSz="914400" rtl="0" eaLnBrk="1" latinLnBrk="0" hangingPunct="1">
              <a:defRPr sz="1800" kern="1200">
                <a:solidFill>
                  <a:sysClr val="window" lastClr="FFFFFF"/>
                </a:solidFill>
                <a:latin typeface="+mn-lt"/>
                <a:ea typeface="+mn-ea"/>
                <a:cs typeface="+mn-cs"/>
              </a:defRPr>
            </a:lvl5pPr>
            <a:lvl6pPr marL="2286000" algn="l" defTabSz="914400" rtl="0" eaLnBrk="1" latinLnBrk="0" hangingPunct="1">
              <a:defRPr sz="1800" kern="1200">
                <a:solidFill>
                  <a:sysClr val="window" lastClr="FFFFFF"/>
                </a:solidFill>
                <a:latin typeface="+mn-lt"/>
                <a:ea typeface="+mn-ea"/>
                <a:cs typeface="+mn-cs"/>
              </a:defRPr>
            </a:lvl6pPr>
            <a:lvl7pPr marL="2743200" algn="l" defTabSz="914400" rtl="0" eaLnBrk="1" latinLnBrk="0" hangingPunct="1">
              <a:defRPr sz="1800" kern="1200">
                <a:solidFill>
                  <a:sysClr val="window" lastClr="FFFFFF"/>
                </a:solidFill>
                <a:latin typeface="+mn-lt"/>
                <a:ea typeface="+mn-ea"/>
                <a:cs typeface="+mn-cs"/>
              </a:defRPr>
            </a:lvl7pPr>
            <a:lvl8pPr marL="3200400" algn="l" defTabSz="914400" rtl="0" eaLnBrk="1" latinLnBrk="0" hangingPunct="1">
              <a:defRPr sz="1800" kern="1200">
                <a:solidFill>
                  <a:sysClr val="window" lastClr="FFFFFF"/>
                </a:solidFill>
                <a:latin typeface="+mn-lt"/>
                <a:ea typeface="+mn-ea"/>
                <a:cs typeface="+mn-cs"/>
              </a:defRPr>
            </a:lvl8pPr>
            <a:lvl9pPr marL="3657600" algn="l" defTabSz="914400" rtl="0" eaLnBrk="1" latinLnBrk="0" hangingPunct="1">
              <a:defRPr sz="1800" kern="1200">
                <a:solidFill>
                  <a:sysClr val="window" lastClr="FFFFFF"/>
                </a:solidFill>
                <a:latin typeface="+mn-lt"/>
                <a:ea typeface="+mn-ea"/>
                <a:cs typeface="+mn-cs"/>
              </a:defRPr>
            </a:lvl9pPr>
          </a:lstStyle>
          <a:p>
            <a:pPr marL="0" indent="0" algn="just">
              <a:spcBef>
                <a:spcPts val="100"/>
              </a:spcBef>
              <a:spcAft>
                <a:spcPts val="100"/>
              </a:spcAft>
              <a:buNone/>
            </a:pPr>
            <a:endParaRPr lang="en-US" altLang="zh-CN" sz="1400" dirty="0">
              <a:solidFill>
                <a:schemeClr val="tx1">
                  <a:lumMod val="85000"/>
                  <a:lumOff val="15000"/>
                </a:schemeClr>
              </a:solidFill>
              <a:latin typeface="微软雅黑 Light" panose="020B0502040204020203" pitchFamily="34" charset="-122"/>
              <a:ea typeface="微软雅黑 Light" panose="020B0502040204020203" pitchFamily="34" charset="-122"/>
            </a:endParaRPr>
          </a:p>
          <a:p>
            <a:pPr algn="just">
              <a:spcBef>
                <a:spcPts val="100"/>
              </a:spcBef>
              <a:spcAft>
                <a:spcPts val="100"/>
              </a:spcAft>
            </a:pPr>
            <a:r>
              <a:rPr lang="zh-CN" altLang="en-US" sz="1400" dirty="0">
                <a:solidFill>
                  <a:schemeClr val="tx1">
                    <a:lumMod val="85000"/>
                    <a:lumOff val="15000"/>
                  </a:schemeClr>
                </a:solidFill>
                <a:latin typeface="Arial" panose="020B0604020202020204" pitchFamily="34" charset="0"/>
                <a:ea typeface="微软雅黑 Light" panose="020B0502040204020203" pitchFamily="34" charset="-122"/>
                <a:sym typeface="Arial" panose="020B0604020202020204" pitchFamily="34" charset="0"/>
              </a:rPr>
              <a:t>盐酸曲唑酮缓释片</a:t>
            </a:r>
            <a:r>
              <a:rPr lang="zh-CN" altLang="en-US" sz="1400" dirty="0">
                <a:solidFill>
                  <a:schemeClr val="tx1">
                    <a:lumMod val="85000"/>
                    <a:lumOff val="15000"/>
                  </a:schemeClr>
                </a:solidFill>
                <a:latin typeface="微软雅黑 Light" panose="020B0502040204020203" pitchFamily="34" charset="-122"/>
                <a:ea typeface="微软雅黑 Light" panose="020B0502040204020203" pitchFamily="34" charset="-122"/>
                <a:sym typeface="Arial" panose="020B0604020202020204" pitchFamily="34" charset="0"/>
              </a:rPr>
              <a:t>是</a:t>
            </a:r>
            <a:r>
              <a:rPr lang="zh-CN" altLang="en-US" sz="1400" dirty="0">
                <a:solidFill>
                  <a:schemeClr val="tx1">
                    <a:lumMod val="85000"/>
                    <a:lumOff val="15000"/>
                  </a:schemeClr>
                </a:solidFill>
                <a:latin typeface="微软雅黑 Light" panose="020B0502040204020203" pitchFamily="34" charset="-122"/>
                <a:ea typeface="微软雅黑 Light" panose="020B0502040204020203" pitchFamily="34" charset="-122"/>
              </a:rPr>
              <a:t>首家上市的盐酸曲唑酮缓释制剂，将为我国抑郁症患者提供新的治疗选择。</a:t>
            </a:r>
            <a:endParaRPr lang="en-US" altLang="zh-CN" sz="1400" dirty="0">
              <a:solidFill>
                <a:schemeClr val="tx1">
                  <a:lumMod val="85000"/>
                  <a:lumOff val="15000"/>
                </a:schemeClr>
              </a:solidFill>
              <a:latin typeface="微软雅黑 Light" panose="020B0502040204020203" pitchFamily="34" charset="-122"/>
              <a:ea typeface="微软雅黑 Light" panose="020B0502040204020203" pitchFamily="34" charset="-122"/>
            </a:endParaRPr>
          </a:p>
          <a:p>
            <a:pPr algn="just">
              <a:spcBef>
                <a:spcPts val="100"/>
              </a:spcBef>
              <a:spcAft>
                <a:spcPts val="100"/>
              </a:spcAft>
            </a:pPr>
            <a:endParaRPr lang="en-US" altLang="zh-CN" sz="1400" dirty="0">
              <a:solidFill>
                <a:schemeClr val="tx1">
                  <a:lumMod val="85000"/>
                  <a:lumOff val="15000"/>
                </a:schemeClr>
              </a:solidFill>
              <a:latin typeface="微软雅黑 Light" panose="020B0502040204020203" pitchFamily="34" charset="-122"/>
              <a:ea typeface="微软雅黑 Light" panose="020B0502040204020203" pitchFamily="34" charset="-122"/>
            </a:endParaRPr>
          </a:p>
          <a:p>
            <a:pPr algn="just">
              <a:spcBef>
                <a:spcPts val="100"/>
              </a:spcBef>
              <a:spcAft>
                <a:spcPts val="100"/>
              </a:spcAft>
            </a:pPr>
            <a:r>
              <a:rPr lang="zh-CN" altLang="en-US" sz="1400" b="1" dirty="0">
                <a:solidFill>
                  <a:srgbClr val="3859B8"/>
                </a:solidFill>
                <a:latin typeface="微软雅黑 Light" panose="020B0502040204020203" pitchFamily="34" charset="-122"/>
                <a:ea typeface="微软雅黑 Light" panose="020B0502040204020203" pitchFamily="34" charset="-122"/>
              </a:rPr>
              <a:t>原研创新：</a:t>
            </a:r>
            <a:r>
              <a:rPr lang="zh-CN" altLang="en-US" sz="1400" kern="100" dirty="0">
                <a:solidFill>
                  <a:schemeClr val="tx1">
                    <a:lumMod val="85000"/>
                    <a:lumOff val="15000"/>
                  </a:schemeClr>
                </a:solidFill>
                <a:latin typeface="微软雅黑 Light" panose="020B0502040204020203" pitchFamily="34" charset="-122"/>
                <a:ea typeface="微软雅黑 Light" panose="020B0502040204020203" pitchFamily="34" charset="-122"/>
              </a:rPr>
              <a:t>盐酸</a:t>
            </a:r>
            <a:r>
              <a:rPr lang="zh-CN" altLang="zh-CN" sz="1400" kern="100" dirty="0">
                <a:solidFill>
                  <a:schemeClr val="tx1">
                    <a:lumMod val="85000"/>
                    <a:lumOff val="15000"/>
                  </a:schemeClr>
                </a:solidFill>
                <a:latin typeface="微软雅黑 Light" panose="020B0502040204020203" pitchFamily="34" charset="-122"/>
                <a:ea typeface="微软雅黑 Light" panose="020B0502040204020203" pitchFamily="34" charset="-122"/>
              </a:rPr>
              <a:t>曲唑酮缓释剂</a:t>
            </a:r>
            <a:r>
              <a:rPr lang="zh-CN" altLang="en-US" sz="1400" kern="100" dirty="0">
                <a:solidFill>
                  <a:schemeClr val="tx1">
                    <a:lumMod val="85000"/>
                    <a:lumOff val="15000"/>
                  </a:schemeClr>
                </a:solidFill>
                <a:latin typeface="微软雅黑 Light" panose="020B0502040204020203" pitchFamily="34" charset="-122"/>
                <a:ea typeface="微软雅黑 Light" panose="020B0502040204020203" pitchFamily="34" charset="-122"/>
              </a:rPr>
              <a:t>及速</a:t>
            </a:r>
            <a:r>
              <a:rPr lang="zh-CN" altLang="en-US" sz="1400" kern="100" dirty="0">
                <a:solidFill>
                  <a:schemeClr val="tx1">
                    <a:lumMod val="85000"/>
                    <a:lumOff val="15000"/>
                  </a:schemeClr>
                </a:solidFill>
                <a:effectLst/>
                <a:latin typeface="微软雅黑 Light" panose="020B0502040204020203" pitchFamily="34" charset="-122"/>
                <a:ea typeface="微软雅黑 Light" panose="020B0502040204020203" pitchFamily="34" charset="-122"/>
                <a:cs typeface="宋体" panose="02010600030101010101" pitchFamily="2" charset="-122"/>
              </a:rPr>
              <a:t>释剂均</a:t>
            </a:r>
            <a:r>
              <a:rPr lang="zh-CN" altLang="zh-CN" sz="1400" kern="100" dirty="0">
                <a:solidFill>
                  <a:schemeClr val="tx1">
                    <a:lumMod val="85000"/>
                    <a:lumOff val="15000"/>
                  </a:schemeClr>
                </a:solidFill>
                <a:effectLst/>
                <a:latin typeface="微软雅黑 Light" panose="020B0502040204020203" pitchFamily="34" charset="-122"/>
                <a:ea typeface="微软雅黑 Light" panose="020B0502040204020203" pitchFamily="34" charset="-122"/>
                <a:cs typeface="宋体" panose="02010600030101010101" pitchFamily="2" charset="-122"/>
              </a:rPr>
              <a:t>是由</a:t>
            </a:r>
            <a:r>
              <a:rPr lang="zh-CN" altLang="en-US" sz="1400" kern="100" dirty="0">
                <a:solidFill>
                  <a:schemeClr val="tx1">
                    <a:lumMod val="85000"/>
                    <a:lumOff val="15000"/>
                  </a:schemeClr>
                </a:solidFill>
                <a:latin typeface="微软雅黑 Light" panose="020B0502040204020203" pitchFamily="34" charset="-122"/>
                <a:ea typeface="微软雅黑 Light" panose="020B0502040204020203" pitchFamily="34" charset="-122"/>
                <a:cs typeface="宋体" panose="02010600030101010101" pitchFamily="2" charset="-122"/>
              </a:rPr>
              <a:t>意大利</a:t>
            </a:r>
            <a:r>
              <a:rPr lang="en-US" altLang="zh-CN" sz="1400" kern="100" dirty="0">
                <a:solidFill>
                  <a:schemeClr val="tx1">
                    <a:lumMod val="85000"/>
                    <a:lumOff val="15000"/>
                  </a:schemeClr>
                </a:solidFill>
                <a:latin typeface="微软雅黑 Light" panose="020B0502040204020203" pitchFamily="34" charset="-122"/>
                <a:ea typeface="微软雅黑 Light" panose="020B0502040204020203" pitchFamily="34" charset="-122"/>
                <a:cs typeface="宋体" panose="02010600030101010101" pitchFamily="2" charset="-122"/>
              </a:rPr>
              <a:t>Angelini</a:t>
            </a:r>
            <a:r>
              <a:rPr lang="zh-CN" altLang="zh-CN" sz="1400" kern="100" dirty="0">
                <a:solidFill>
                  <a:schemeClr val="tx1">
                    <a:lumMod val="85000"/>
                    <a:lumOff val="15000"/>
                  </a:schemeClr>
                </a:solidFill>
                <a:effectLst/>
                <a:latin typeface="微软雅黑 Light" panose="020B0502040204020203" pitchFamily="34" charset="-122"/>
                <a:ea typeface="微软雅黑 Light" panose="020B0502040204020203" pitchFamily="34" charset="-122"/>
                <a:cs typeface="宋体" panose="02010600030101010101" pitchFamily="2" charset="-122"/>
              </a:rPr>
              <a:t>研发，</a:t>
            </a:r>
            <a:r>
              <a:rPr lang="zh-CN" altLang="en-US" sz="1400" kern="100" dirty="0">
                <a:solidFill>
                  <a:schemeClr val="tx1">
                    <a:lumMod val="85000"/>
                    <a:lumOff val="15000"/>
                  </a:schemeClr>
                </a:solidFill>
                <a:effectLst/>
                <a:latin typeface="微软雅黑 Light" panose="020B0502040204020203" pitchFamily="34" charset="-122"/>
                <a:ea typeface="微软雅黑 Light" panose="020B0502040204020203" pitchFamily="34" charset="-122"/>
                <a:cs typeface="宋体" panose="02010600030101010101" pitchFamily="2" charset="-122"/>
              </a:rPr>
              <a:t>具有自主知识产权，盐酸曲唑酮缓释剂</a:t>
            </a:r>
            <a:r>
              <a:rPr lang="zh-CN" altLang="zh-CN" sz="1400" kern="100" dirty="0">
                <a:solidFill>
                  <a:schemeClr val="tx1">
                    <a:lumMod val="85000"/>
                    <a:lumOff val="15000"/>
                  </a:schemeClr>
                </a:solidFill>
                <a:effectLst/>
                <a:latin typeface="微软雅黑 Light" panose="020B0502040204020203" pitchFamily="34" charset="-122"/>
                <a:ea typeface="微软雅黑 Light" panose="020B0502040204020203" pitchFamily="34" charset="-122"/>
                <a:cs typeface="宋体" panose="02010600030101010101" pitchFamily="2" charset="-122"/>
              </a:rPr>
              <a:t>通过均匀分散在亲脂介质中的活性成分缓慢在水介质中释出获得。患者口服后，盐酸曲唑酮缓释剂的亲脂介质形成渗透屏障，可确保药物在</a:t>
            </a:r>
            <a:r>
              <a:rPr lang="en-US" altLang="zh-CN" sz="1400" kern="100" dirty="0">
                <a:solidFill>
                  <a:schemeClr val="tx1">
                    <a:lumMod val="85000"/>
                    <a:lumOff val="15000"/>
                  </a:schemeClr>
                </a:solidFill>
                <a:effectLst/>
                <a:latin typeface="微软雅黑 Light" panose="020B0502040204020203" pitchFamily="34" charset="-122"/>
                <a:ea typeface="微软雅黑 Light" panose="020B0502040204020203" pitchFamily="34" charset="-122"/>
                <a:cs typeface="宋体" panose="02010600030101010101" pitchFamily="2" charset="-122"/>
              </a:rPr>
              <a:t>24</a:t>
            </a:r>
            <a:r>
              <a:rPr lang="zh-CN" altLang="zh-CN" sz="1400" kern="100" dirty="0">
                <a:solidFill>
                  <a:schemeClr val="tx1">
                    <a:lumMod val="85000"/>
                    <a:lumOff val="15000"/>
                  </a:schemeClr>
                </a:solidFill>
                <a:effectLst/>
                <a:latin typeface="微软雅黑 Light" panose="020B0502040204020203" pitchFamily="34" charset="-122"/>
                <a:ea typeface="微软雅黑 Light" panose="020B0502040204020203" pitchFamily="34" charset="-122"/>
                <a:cs typeface="宋体" panose="02010600030101010101" pitchFamily="2" charset="-122"/>
              </a:rPr>
              <a:t>小时内</a:t>
            </a:r>
            <a:r>
              <a:rPr lang="zh-CN" altLang="en-US" sz="1400" kern="100" dirty="0">
                <a:solidFill>
                  <a:schemeClr val="tx1">
                    <a:lumMod val="85000"/>
                    <a:lumOff val="15000"/>
                  </a:schemeClr>
                </a:solidFill>
                <a:effectLst/>
                <a:latin typeface="微软雅黑 Light" panose="020B0502040204020203" pitchFamily="34" charset="-122"/>
                <a:ea typeface="微软雅黑 Light" panose="020B0502040204020203" pitchFamily="34" charset="-122"/>
                <a:cs typeface="宋体" panose="02010600030101010101" pitchFamily="2" charset="-122"/>
              </a:rPr>
              <a:t>缓慢</a:t>
            </a:r>
            <a:r>
              <a:rPr lang="zh-CN" altLang="zh-CN" sz="1400" kern="100" dirty="0">
                <a:solidFill>
                  <a:schemeClr val="tx1">
                    <a:lumMod val="85000"/>
                    <a:lumOff val="15000"/>
                  </a:schemeClr>
                </a:solidFill>
                <a:effectLst/>
                <a:latin typeface="微软雅黑 Light" panose="020B0502040204020203" pitchFamily="34" charset="-122"/>
                <a:ea typeface="微软雅黑 Light" panose="020B0502040204020203" pitchFamily="34" charset="-122"/>
                <a:cs typeface="宋体" panose="02010600030101010101" pitchFamily="2" charset="-122"/>
              </a:rPr>
              <a:t>释放，维持血液中曲唑酮血药浓度的稳定</a:t>
            </a:r>
            <a:r>
              <a:rPr lang="zh-CN" altLang="en-US" sz="1400" kern="100" dirty="0">
                <a:solidFill>
                  <a:schemeClr val="tx1">
                    <a:lumMod val="85000"/>
                    <a:lumOff val="15000"/>
                  </a:schemeClr>
                </a:solidFill>
                <a:effectLst/>
                <a:latin typeface="微软雅黑 Light" panose="020B0502040204020203" pitchFamily="34" charset="-122"/>
                <a:ea typeface="微软雅黑 Light" panose="020B0502040204020203" pitchFamily="34" charset="-122"/>
                <a:cs typeface="宋体" panose="02010600030101010101" pitchFamily="2" charset="-122"/>
              </a:rPr>
              <a:t>，减少因较高或者不稳定的血药浓度带来的不良反应，增强</a:t>
            </a:r>
            <a:r>
              <a:rPr lang="zh-CN" altLang="en-US" sz="1400" kern="100" dirty="0">
                <a:solidFill>
                  <a:schemeClr val="tx1">
                    <a:lumMod val="85000"/>
                    <a:lumOff val="15000"/>
                  </a:schemeClr>
                </a:solidFill>
                <a:latin typeface="微软雅黑 Light" panose="020B0502040204020203" pitchFamily="34" charset="-122"/>
                <a:ea typeface="微软雅黑 Light" panose="020B0502040204020203" pitchFamily="34" charset="-122"/>
                <a:cs typeface="宋体" panose="02010600030101010101" pitchFamily="2" charset="-122"/>
              </a:rPr>
              <a:t>本</a:t>
            </a:r>
            <a:r>
              <a:rPr lang="zh-CN" altLang="en-US" sz="1400" kern="100" dirty="0">
                <a:solidFill>
                  <a:schemeClr val="tx1">
                    <a:lumMod val="85000"/>
                    <a:lumOff val="15000"/>
                  </a:schemeClr>
                </a:solidFill>
                <a:effectLst/>
                <a:latin typeface="微软雅黑 Light" panose="020B0502040204020203" pitchFamily="34" charset="-122"/>
                <a:ea typeface="微软雅黑 Light" panose="020B0502040204020203" pitchFamily="34" charset="-122"/>
                <a:cs typeface="宋体" panose="02010600030101010101" pitchFamily="2" charset="-122"/>
              </a:rPr>
              <a:t>产品的抗抑郁作用。</a:t>
            </a:r>
            <a:endParaRPr lang="en-US" altLang="zh-CN" sz="1400" kern="100" dirty="0">
              <a:solidFill>
                <a:schemeClr val="tx1">
                  <a:lumMod val="85000"/>
                  <a:lumOff val="15000"/>
                </a:schemeClr>
              </a:solidFill>
              <a:effectLst/>
              <a:latin typeface="微软雅黑 Light" panose="020B0502040204020203" pitchFamily="34" charset="-122"/>
              <a:ea typeface="微软雅黑 Light" panose="020B0502040204020203" pitchFamily="34" charset="-122"/>
              <a:cs typeface="宋体" panose="02010600030101010101" pitchFamily="2" charset="-122"/>
            </a:endParaRPr>
          </a:p>
          <a:p>
            <a:pPr algn="just">
              <a:spcBef>
                <a:spcPts val="100"/>
              </a:spcBef>
              <a:spcAft>
                <a:spcPts val="100"/>
              </a:spcAft>
            </a:pPr>
            <a:endParaRPr lang="en-US" altLang="zh-CN" sz="1400" kern="100" dirty="0">
              <a:solidFill>
                <a:schemeClr val="tx1">
                  <a:lumMod val="85000"/>
                  <a:lumOff val="15000"/>
                </a:schemeClr>
              </a:solidFill>
              <a:effectLst/>
              <a:latin typeface="微软雅黑 Light" panose="020B0502040204020203" pitchFamily="34" charset="-122"/>
              <a:ea typeface="微软雅黑 Light" panose="020B0502040204020203" pitchFamily="34" charset="-122"/>
              <a:cs typeface="宋体" panose="02010600030101010101" pitchFamily="2" charset="-122"/>
            </a:endParaRPr>
          </a:p>
          <a:p>
            <a:pPr algn="just">
              <a:spcBef>
                <a:spcPts val="100"/>
              </a:spcBef>
              <a:spcAft>
                <a:spcPts val="100"/>
              </a:spcAft>
            </a:pPr>
            <a:r>
              <a:rPr lang="zh-CN" altLang="en-US" sz="1400" b="1" kern="100" dirty="0">
                <a:solidFill>
                  <a:srgbClr val="3859B8"/>
                </a:solidFill>
                <a:latin typeface="微软雅黑 Light" panose="020B0502040204020203" pitchFamily="34" charset="-122"/>
                <a:ea typeface="微软雅黑 Light" panose="020B0502040204020203" pitchFamily="34" charset="-122"/>
              </a:rPr>
              <a:t>工艺创新：</a:t>
            </a:r>
            <a:r>
              <a:rPr lang="zh-CN" altLang="en-US" sz="1400" kern="100" dirty="0">
                <a:solidFill>
                  <a:schemeClr val="tx1">
                    <a:lumMod val="85000"/>
                    <a:lumOff val="15000"/>
                  </a:schemeClr>
                </a:solidFill>
                <a:latin typeface="微软雅黑 Light" panose="020B0502040204020203" pitchFamily="34" charset="-122"/>
                <a:ea typeface="微软雅黑 Light" panose="020B0502040204020203" pitchFamily="34" charset="-122"/>
              </a:rPr>
              <a:t>盐酸曲唑酮缓释剂通过微囊小球的制作工艺，使得本品能通过均匀掰开的方式，在不影响本品缓释功效的前提下继续服用</a:t>
            </a:r>
            <a:r>
              <a:rPr lang="en-US" altLang="zh-CN" sz="1400" kern="100" dirty="0">
                <a:solidFill>
                  <a:schemeClr val="tx1">
                    <a:lumMod val="85000"/>
                    <a:lumOff val="15000"/>
                  </a:schemeClr>
                </a:solidFill>
                <a:latin typeface="微软雅黑 Light" panose="020B0502040204020203" pitchFamily="34" charset="-122"/>
                <a:ea typeface="微软雅黑 Light" panose="020B0502040204020203" pitchFamily="34" charset="-122"/>
              </a:rPr>
              <a:t>,</a:t>
            </a:r>
            <a:r>
              <a:rPr lang="zh-CN" altLang="en-US" sz="1400" kern="100" dirty="0">
                <a:solidFill>
                  <a:schemeClr val="tx1">
                    <a:lumMod val="85000"/>
                    <a:lumOff val="15000"/>
                  </a:schemeClr>
                </a:solidFill>
                <a:latin typeface="微软雅黑 Light" panose="020B0502040204020203" pitchFamily="34" charset="-122"/>
                <a:ea typeface="微软雅黑 Light" panose="020B0502040204020203" pitchFamily="34" charset="-122"/>
              </a:rPr>
              <a:t>实现剂量依赖性药物的临床有效应用。</a:t>
            </a:r>
            <a:endParaRPr lang="zh-CN" altLang="en-US" sz="1400" dirty="0">
              <a:solidFill>
                <a:schemeClr val="tx1">
                  <a:lumMod val="85000"/>
                  <a:lumOff val="15000"/>
                </a:schemeClr>
              </a:solidFill>
              <a:latin typeface="微软雅黑 Light" panose="020B0502040204020203" pitchFamily="34" charset="-122"/>
              <a:ea typeface="微软雅黑 Light" panose="020B0502040204020203" pitchFamily="34" charset="-122"/>
            </a:endParaRPr>
          </a:p>
        </p:txBody>
      </p:sp>
      <p:sp>
        <p:nvSpPr>
          <p:cNvPr id="16" name="íṡľiḑè">
            <a:extLst>
              <a:ext uri="{FF2B5EF4-FFF2-40B4-BE49-F238E27FC236}">
                <a16:creationId xmlns:a16="http://schemas.microsoft.com/office/drawing/2014/main" id="{793B1709-381A-779D-BACF-FE5F97CABD34}"/>
              </a:ext>
            </a:extLst>
          </p:cNvPr>
          <p:cNvSpPr/>
          <p:nvPr/>
        </p:nvSpPr>
        <p:spPr bwMode="auto">
          <a:xfrm>
            <a:off x="404768" y="3127254"/>
            <a:ext cx="1781842" cy="693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rm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lnSpc>
                <a:spcPct val="120000"/>
              </a:lnSpc>
              <a:spcBef>
                <a:spcPct val="0"/>
              </a:spcBef>
            </a:pPr>
            <a:r>
              <a:rPr lang="zh-CN" altLang="en-US" sz="2000" b="1" dirty="0">
                <a:solidFill>
                  <a:srgbClr val="3859B8"/>
                </a:solidFill>
                <a:latin typeface="Arial" panose="020B0604020202020204" pitchFamily="34" charset="0"/>
                <a:ea typeface="微软雅黑 Light" panose="020B0502040204020203" pitchFamily="34" charset="-122"/>
                <a:sym typeface="Arial" panose="020B0604020202020204" pitchFamily="34" charset="0"/>
              </a:rPr>
              <a:t>创新性</a:t>
            </a:r>
          </a:p>
        </p:txBody>
      </p:sp>
      <p:cxnSp>
        <p:nvCxnSpPr>
          <p:cNvPr id="21" name="直接连接符 20">
            <a:extLst>
              <a:ext uri="{FF2B5EF4-FFF2-40B4-BE49-F238E27FC236}">
                <a16:creationId xmlns:a16="http://schemas.microsoft.com/office/drawing/2014/main" id="{DA3355EC-70B2-77A9-B2CD-B16AB3012EC0}"/>
              </a:ext>
            </a:extLst>
          </p:cNvPr>
          <p:cNvCxnSpPr/>
          <p:nvPr/>
        </p:nvCxnSpPr>
        <p:spPr>
          <a:xfrm>
            <a:off x="482600" y="3657600"/>
            <a:ext cx="106426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56785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ACEE0E16-C633-FE2C-D4C5-B687FB83AC0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65941" y="-58994"/>
            <a:ext cx="1726059" cy="863030"/>
          </a:xfrm>
          <a:prstGeom prst="rect">
            <a:avLst/>
          </a:prstGeom>
        </p:spPr>
      </p:pic>
      <p:sp>
        <p:nvSpPr>
          <p:cNvPr id="13" name="ïšľíḍe">
            <a:extLst>
              <a:ext uri="{FF2B5EF4-FFF2-40B4-BE49-F238E27FC236}">
                <a16:creationId xmlns:a16="http://schemas.microsoft.com/office/drawing/2014/main" id="{F7A81BC0-D70C-0897-783A-047721A7E7C9}"/>
              </a:ext>
            </a:extLst>
          </p:cNvPr>
          <p:cNvSpPr/>
          <p:nvPr/>
        </p:nvSpPr>
        <p:spPr>
          <a:xfrm rot="10800000">
            <a:off x="482600" y="0"/>
            <a:ext cx="1367881" cy="2477910"/>
          </a:xfrm>
          <a:prstGeom prst="round2SameRect">
            <a:avLst>
              <a:gd name="adj1" fmla="val 50000"/>
              <a:gd name="adj2" fmla="val 0"/>
            </a:avLst>
          </a:prstGeom>
          <a:solidFill>
            <a:srgbClr val="3859B8"/>
          </a:solidFill>
          <a:ln w="12700" cap="rnd">
            <a:noFill/>
            <a:prstDash val="solid"/>
            <a:round/>
            <a:headEnd/>
            <a:tailEnd/>
          </a:ln>
          <a:effectLst>
            <a:outerShdw blurRad="254000" dist="127000" algn="ctr" rotWithShape="0">
              <a:schemeClr val="bg1">
                <a:lumMod val="6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91440" tIns="45720" rIns="91440" bIns="45720" numCol="1" spcCol="0" rtlCol="0" fromWordArt="0" anchor="ctr" anchorCtr="0" forceAA="0" compatLnSpc="1">
            <a:prstTxWarp prst="textNoShape">
              <a:avLst/>
            </a:prstTxWarp>
            <a:normAutofit/>
          </a:bodyPr>
          <a:lstStyle/>
          <a:p>
            <a:pPr algn="ctr" defTabSz="914354">
              <a:lnSpc>
                <a:spcPct val="120000"/>
              </a:lnSpc>
            </a:pPr>
            <a:endParaRPr lang="zh-CN" altLang="en-US" sz="2000" b="1" dirty="0">
              <a:solidFill>
                <a:schemeClr val="bg1"/>
              </a:solidFill>
              <a:latin typeface="Arial" panose="020B0604020202020204" pitchFamily="34" charset="0"/>
              <a:ea typeface="微软雅黑 Light" panose="020B0502040204020203" pitchFamily="34" charset="-122"/>
              <a:sym typeface="Arial" panose="020B0604020202020204" pitchFamily="34" charset="0"/>
            </a:endParaRPr>
          </a:p>
        </p:txBody>
      </p:sp>
      <p:sp>
        <p:nvSpPr>
          <p:cNvPr id="14" name="文本框 13">
            <a:extLst>
              <a:ext uri="{FF2B5EF4-FFF2-40B4-BE49-F238E27FC236}">
                <a16:creationId xmlns:a16="http://schemas.microsoft.com/office/drawing/2014/main" id="{CD276EF7-D5D5-EB42-46C0-20CA7AF94E09}"/>
              </a:ext>
            </a:extLst>
          </p:cNvPr>
          <p:cNvSpPr txBox="1"/>
          <p:nvPr/>
        </p:nvSpPr>
        <p:spPr>
          <a:xfrm>
            <a:off x="787842" y="811696"/>
            <a:ext cx="998220" cy="763094"/>
          </a:xfrm>
          <a:prstGeom prst="rect">
            <a:avLst/>
          </a:prstGeom>
          <a:noFill/>
        </p:spPr>
        <p:txBody>
          <a:bodyPr wrap="square" rtlCol="0">
            <a:spAutoFit/>
          </a:bodyPr>
          <a:lstStyle/>
          <a:p>
            <a:pPr>
              <a:lnSpc>
                <a:spcPct val="120000"/>
              </a:lnSpc>
            </a:pPr>
            <a:r>
              <a:rPr lang="en-US" altLang="zh-CN" sz="4000" b="1" dirty="0">
                <a:solidFill>
                  <a:schemeClr val="bg1"/>
                </a:solidFill>
                <a:latin typeface="Arial" panose="020B0604020202020204" pitchFamily="34" charset="0"/>
                <a:ea typeface="微软雅黑 Light" panose="020B0502040204020203" pitchFamily="34" charset="-122"/>
                <a:sym typeface="Arial" panose="020B0604020202020204" pitchFamily="34" charset="0"/>
              </a:rPr>
              <a:t>06</a:t>
            </a:r>
            <a:endParaRPr lang="zh-CN" altLang="en-US" sz="4000" b="1" dirty="0">
              <a:solidFill>
                <a:schemeClr val="bg1"/>
              </a:solidFill>
              <a:latin typeface="Arial" panose="020B0604020202020204" pitchFamily="34" charset="0"/>
              <a:ea typeface="微软雅黑 Light" panose="020B0502040204020203" pitchFamily="34" charset="-122"/>
              <a:sym typeface="Arial" panose="020B0604020202020204" pitchFamily="34" charset="0"/>
            </a:endParaRPr>
          </a:p>
        </p:txBody>
      </p:sp>
      <p:sp>
        <p:nvSpPr>
          <p:cNvPr id="15" name="圆角矩形 5">
            <a:extLst>
              <a:ext uri="{FF2B5EF4-FFF2-40B4-BE49-F238E27FC236}">
                <a16:creationId xmlns:a16="http://schemas.microsoft.com/office/drawing/2014/main" id="{42A83513-52B0-7960-6B6E-AFD9485D9B1F}"/>
              </a:ext>
            </a:extLst>
          </p:cNvPr>
          <p:cNvSpPr/>
          <p:nvPr/>
        </p:nvSpPr>
        <p:spPr>
          <a:xfrm>
            <a:off x="2561665" y="998539"/>
            <a:ext cx="9135034" cy="5346699"/>
          </a:xfrm>
          <a:prstGeom prst="roundRect">
            <a:avLst>
              <a:gd name="adj" fmla="val 6601"/>
            </a:avLst>
          </a:prstGeom>
          <a:solidFill>
            <a:sysClr val="window" lastClr="FFFFFF"/>
          </a:solidFill>
          <a:ln>
            <a:noFill/>
          </a:ln>
          <a:effectLst>
            <a:outerShdw blurRad="215900" dist="38100" dir="5400000" algn="t" rotWithShape="0">
              <a:prstClr val="black">
                <a:alpha val="20000"/>
              </a:prstClr>
            </a:outerShdw>
          </a:effectLst>
        </p:spPr>
        <p:style>
          <a:lnRef idx="2">
            <a:srgbClr val="4472C4">
              <a:shade val="50000"/>
            </a:srgbClr>
          </a:lnRef>
          <a:fillRef idx="1">
            <a:srgbClr val="4472C4"/>
          </a:fillRef>
          <a:effectRef idx="0">
            <a:srgbClr val="4472C4"/>
          </a:effectRef>
          <a:fontRef idx="minor">
            <a:sysClr val="window" lastClr="FFFFFF"/>
          </a:fontRef>
        </p:style>
        <p:txBody>
          <a:bodyPr vert="horz" wrap="square" numCol="1" spcCol="0" rtlCol="0" fromWordArt="0" anchor="ctr" anchorCtr="0" forceAA="0" compatLnSpc="1">
            <a:noAutofit/>
          </a:bodyPr>
          <a:lstStyle>
            <a:defPPr>
              <a:defRPr lang="zh-CN">
                <a:solidFill>
                  <a:sysClr val="window" lastClr="FFFFFF"/>
                </a:solidFill>
              </a:defRPr>
            </a:defPPr>
            <a:lvl1pPr marL="0" algn="l" defTabSz="914400" rtl="0" eaLnBrk="1" latinLnBrk="0" hangingPunct="1">
              <a:defRPr sz="1800" kern="1200">
                <a:solidFill>
                  <a:sysClr val="window" lastClr="FFFFFF"/>
                </a:solidFill>
                <a:latin typeface="+mn-lt"/>
                <a:ea typeface="+mn-ea"/>
                <a:cs typeface="+mn-cs"/>
              </a:defRPr>
            </a:lvl1pPr>
            <a:lvl2pPr marL="457200" algn="l" defTabSz="914400" rtl="0" eaLnBrk="1" latinLnBrk="0" hangingPunct="1">
              <a:defRPr sz="1800" kern="1200">
                <a:solidFill>
                  <a:sysClr val="window" lastClr="FFFFFF"/>
                </a:solidFill>
                <a:latin typeface="+mn-lt"/>
                <a:ea typeface="+mn-ea"/>
                <a:cs typeface="+mn-cs"/>
              </a:defRPr>
            </a:lvl2pPr>
            <a:lvl3pPr marL="914400" algn="l" defTabSz="914400" rtl="0" eaLnBrk="1" latinLnBrk="0" hangingPunct="1">
              <a:defRPr sz="1800" kern="1200">
                <a:solidFill>
                  <a:sysClr val="window" lastClr="FFFFFF"/>
                </a:solidFill>
                <a:latin typeface="+mn-lt"/>
                <a:ea typeface="+mn-ea"/>
                <a:cs typeface="+mn-cs"/>
              </a:defRPr>
            </a:lvl3pPr>
            <a:lvl4pPr marL="1371600" algn="l" defTabSz="914400" rtl="0" eaLnBrk="1" latinLnBrk="0" hangingPunct="1">
              <a:defRPr sz="1800" kern="1200">
                <a:solidFill>
                  <a:sysClr val="window" lastClr="FFFFFF"/>
                </a:solidFill>
                <a:latin typeface="+mn-lt"/>
                <a:ea typeface="+mn-ea"/>
                <a:cs typeface="+mn-cs"/>
              </a:defRPr>
            </a:lvl4pPr>
            <a:lvl5pPr marL="1828800" algn="l" defTabSz="914400" rtl="0" eaLnBrk="1" latinLnBrk="0" hangingPunct="1">
              <a:defRPr sz="1800" kern="1200">
                <a:solidFill>
                  <a:sysClr val="window" lastClr="FFFFFF"/>
                </a:solidFill>
                <a:latin typeface="+mn-lt"/>
                <a:ea typeface="+mn-ea"/>
                <a:cs typeface="+mn-cs"/>
              </a:defRPr>
            </a:lvl5pPr>
            <a:lvl6pPr marL="2286000" algn="l" defTabSz="914400" rtl="0" eaLnBrk="1" latinLnBrk="0" hangingPunct="1">
              <a:defRPr sz="1800" kern="1200">
                <a:solidFill>
                  <a:sysClr val="window" lastClr="FFFFFF"/>
                </a:solidFill>
                <a:latin typeface="+mn-lt"/>
                <a:ea typeface="+mn-ea"/>
                <a:cs typeface="+mn-cs"/>
              </a:defRPr>
            </a:lvl6pPr>
            <a:lvl7pPr marL="2743200" algn="l" defTabSz="914400" rtl="0" eaLnBrk="1" latinLnBrk="0" hangingPunct="1">
              <a:defRPr sz="1800" kern="1200">
                <a:solidFill>
                  <a:sysClr val="window" lastClr="FFFFFF"/>
                </a:solidFill>
                <a:latin typeface="+mn-lt"/>
                <a:ea typeface="+mn-ea"/>
                <a:cs typeface="+mn-cs"/>
              </a:defRPr>
            </a:lvl7pPr>
            <a:lvl8pPr marL="3200400" algn="l" defTabSz="914400" rtl="0" eaLnBrk="1" latinLnBrk="0" hangingPunct="1">
              <a:defRPr sz="1800" kern="1200">
                <a:solidFill>
                  <a:sysClr val="window" lastClr="FFFFFF"/>
                </a:solidFill>
                <a:latin typeface="+mn-lt"/>
                <a:ea typeface="+mn-ea"/>
                <a:cs typeface="+mn-cs"/>
              </a:defRPr>
            </a:lvl8pPr>
            <a:lvl9pPr marL="3657600" algn="l" defTabSz="914400" rtl="0" eaLnBrk="1" latinLnBrk="0" hangingPunct="1">
              <a:defRPr sz="1800" kern="1200">
                <a:solidFill>
                  <a:sysClr val="window" lastClr="FFFFFF"/>
                </a:solidFill>
                <a:latin typeface="+mn-lt"/>
                <a:ea typeface="+mn-ea"/>
                <a:cs typeface="+mn-cs"/>
              </a:defRPr>
            </a:lvl9pPr>
          </a:lstStyle>
          <a:p>
            <a:pPr algn="just">
              <a:spcBef>
                <a:spcPts val="100"/>
              </a:spcBef>
              <a:spcAft>
                <a:spcPts val="100"/>
              </a:spcAft>
              <a:buClr>
                <a:schemeClr val="tx1">
                  <a:lumMod val="95000"/>
                  <a:lumOff val="5000"/>
                </a:schemeClr>
              </a:buClr>
              <a:buSzPct val="50000"/>
            </a:pPr>
            <a:r>
              <a:rPr lang="zh-CN" altLang="en-US" sz="1400" dirty="0">
                <a:solidFill>
                  <a:schemeClr val="tx1"/>
                </a:solidFill>
                <a:latin typeface="微软雅黑 Light" panose="020B0502040204020203" pitchFamily="34" charset="-122"/>
                <a:ea typeface="微软雅黑 Light" panose="020B0502040204020203" pitchFamily="34" charset="-122"/>
                <a:sym typeface="Arial" panose="020B0604020202020204" pitchFamily="34" charset="0"/>
              </a:rPr>
              <a:t>所治疗疾病对公共健康的影响：中国抑郁症（</a:t>
            </a:r>
            <a:r>
              <a:rPr lang="en-US" altLang="zh-CN" sz="1400" dirty="0">
                <a:solidFill>
                  <a:schemeClr val="tx1"/>
                </a:solidFill>
                <a:latin typeface="微软雅黑 Light" panose="020B0502040204020203" pitchFamily="34" charset="-122"/>
                <a:ea typeface="微软雅黑 Light" panose="020B0502040204020203" pitchFamily="34" charset="-122"/>
                <a:sym typeface="Arial" panose="020B0604020202020204" pitchFamily="34" charset="0"/>
              </a:rPr>
              <a:t>MDD</a:t>
            </a:r>
            <a:r>
              <a:rPr lang="zh-CN" altLang="en-US" sz="1400" dirty="0">
                <a:solidFill>
                  <a:schemeClr val="tx1"/>
                </a:solidFill>
                <a:latin typeface="微软雅黑 Light" panose="020B0502040204020203" pitchFamily="34" charset="-122"/>
                <a:ea typeface="微软雅黑 Light" panose="020B0502040204020203" pitchFamily="34" charset="-122"/>
                <a:sym typeface="Arial" panose="020B0604020202020204" pitchFamily="34" charset="0"/>
              </a:rPr>
              <a:t>）患者病程长，危害重，复发率高， </a:t>
            </a:r>
            <a:r>
              <a:rPr lang="en-US" altLang="zh-CN" sz="1400" dirty="0">
                <a:solidFill>
                  <a:schemeClr val="tx1"/>
                </a:solidFill>
                <a:latin typeface="微软雅黑 Light" panose="020B0502040204020203" pitchFamily="34" charset="-122"/>
                <a:ea typeface="微软雅黑 Light" panose="020B0502040204020203" pitchFamily="34" charset="-122"/>
                <a:sym typeface="Arial" panose="020B0604020202020204" pitchFamily="34" charset="0"/>
              </a:rPr>
              <a:t>90%</a:t>
            </a:r>
            <a:r>
              <a:rPr lang="zh-CN" altLang="en-US" sz="1400" dirty="0">
                <a:solidFill>
                  <a:schemeClr val="tx1"/>
                </a:solidFill>
                <a:latin typeface="微软雅黑 Light" panose="020B0502040204020203" pitchFamily="34" charset="-122"/>
                <a:ea typeface="微软雅黑 Light" panose="020B0502040204020203" pitchFamily="34" charset="-122"/>
                <a:sym typeface="Arial" panose="020B0604020202020204" pitchFamily="34" charset="0"/>
              </a:rPr>
              <a:t>的患者抑郁临床表现为中重度，严重影响其日常功能活动，成为中国高患病率、高致残率、高自杀率、高复发率、高社会负担的疾病。</a:t>
            </a:r>
            <a:endParaRPr lang="en-US" altLang="zh-CN" sz="1400" dirty="0">
              <a:solidFill>
                <a:schemeClr val="tx1"/>
              </a:solidFill>
              <a:latin typeface="微软雅黑 Light" panose="020B0502040204020203" pitchFamily="34" charset="-122"/>
              <a:ea typeface="微软雅黑 Light" panose="020B0502040204020203" pitchFamily="34" charset="-122"/>
              <a:sym typeface="Arial" panose="020B0604020202020204" pitchFamily="34" charset="0"/>
            </a:endParaRPr>
          </a:p>
          <a:p>
            <a:pPr algn="just">
              <a:spcBef>
                <a:spcPts val="100"/>
              </a:spcBef>
              <a:spcAft>
                <a:spcPts val="100"/>
              </a:spcAft>
              <a:buClr>
                <a:schemeClr val="tx1">
                  <a:lumMod val="95000"/>
                  <a:lumOff val="5000"/>
                </a:schemeClr>
              </a:buClr>
              <a:buSzPct val="50000"/>
            </a:pPr>
            <a:endParaRPr lang="en-US" altLang="zh-CN" sz="1400" dirty="0">
              <a:solidFill>
                <a:schemeClr val="tx1"/>
              </a:solidFill>
              <a:latin typeface="微软雅黑 Light" panose="020B0502040204020203" pitchFamily="34" charset="-122"/>
              <a:ea typeface="微软雅黑 Light" panose="020B0502040204020203" pitchFamily="34" charset="-122"/>
              <a:sym typeface="Arial" panose="020B0604020202020204" pitchFamily="34" charset="0"/>
            </a:endParaRPr>
          </a:p>
          <a:p>
            <a:pPr algn="just">
              <a:spcBef>
                <a:spcPts val="100"/>
              </a:spcBef>
              <a:spcAft>
                <a:spcPts val="100"/>
              </a:spcAft>
              <a:buClr>
                <a:schemeClr val="tx1">
                  <a:lumMod val="95000"/>
                  <a:lumOff val="5000"/>
                </a:schemeClr>
              </a:buClr>
              <a:buSzPct val="50000"/>
            </a:pPr>
            <a:r>
              <a:rPr lang="zh-CN" altLang="en-US" sz="1400" dirty="0">
                <a:solidFill>
                  <a:schemeClr val="tx1"/>
                </a:solidFill>
                <a:latin typeface="微软雅黑 Light" panose="020B0502040204020203" pitchFamily="34" charset="-122"/>
                <a:ea typeface="微软雅黑 Light" panose="020B0502040204020203" pitchFamily="34" charset="-122"/>
                <a:sym typeface="Arial" panose="020B0604020202020204" pitchFamily="34" charset="0"/>
              </a:rPr>
              <a:t>符合“保基本”原则：</a:t>
            </a:r>
            <a:endParaRPr lang="en-US" altLang="zh-CN" sz="1400" dirty="0">
              <a:solidFill>
                <a:schemeClr val="tx1"/>
              </a:solidFill>
              <a:latin typeface="微软雅黑 Light" panose="020B0502040204020203" pitchFamily="34" charset="-122"/>
              <a:ea typeface="微软雅黑 Light" panose="020B0502040204020203" pitchFamily="34" charset="-122"/>
              <a:sym typeface="Arial" panose="020B0604020202020204" pitchFamily="34" charset="0"/>
            </a:endParaRPr>
          </a:p>
          <a:p>
            <a:pPr algn="just">
              <a:spcBef>
                <a:spcPts val="100"/>
              </a:spcBef>
              <a:spcAft>
                <a:spcPts val="100"/>
              </a:spcAft>
              <a:buClr>
                <a:schemeClr val="tx1">
                  <a:lumMod val="95000"/>
                  <a:lumOff val="5000"/>
                </a:schemeClr>
              </a:buClr>
              <a:buSzPct val="50000"/>
            </a:pPr>
            <a:r>
              <a:rPr lang="zh-CN" altLang="en-US" sz="1400" dirty="0">
                <a:solidFill>
                  <a:schemeClr val="tx1"/>
                </a:solidFill>
                <a:latin typeface="微软雅黑 Light" panose="020B0502040204020203" pitchFamily="34" charset="-122"/>
                <a:ea typeface="微软雅黑 Light" panose="020B0502040204020203" pitchFamily="34" charset="-122"/>
                <a:sym typeface="Arial" panose="020B0604020202020204" pitchFamily="34" charset="0"/>
              </a:rPr>
              <a:t>曲唑酮速释片仿制药物均已纳入医保目录，盐酸曲唑酮缓释片响应了国家的指导方针，</a:t>
            </a:r>
            <a:r>
              <a:rPr lang="zh-CN" altLang="en-US" sz="1400" dirty="0">
                <a:solidFill>
                  <a:srgbClr val="3859B8"/>
                </a:solidFill>
                <a:latin typeface="微软雅黑 Light" panose="020B0502040204020203" pitchFamily="34" charset="-122"/>
                <a:ea typeface="微软雅黑 Light" panose="020B0502040204020203" pitchFamily="34" charset="-122"/>
                <a:sym typeface="Arial" panose="020B0604020202020204" pitchFamily="34" charset="0"/>
              </a:rPr>
              <a:t>推动医药创新和转型升级改良</a:t>
            </a:r>
            <a:r>
              <a:rPr lang="zh-CN" altLang="en-US" sz="1400" dirty="0">
                <a:solidFill>
                  <a:schemeClr val="tx1"/>
                </a:solidFill>
                <a:latin typeface="微软雅黑 Light" panose="020B0502040204020203" pitchFamily="34" charset="-122"/>
                <a:ea typeface="微软雅黑 Light" panose="020B0502040204020203" pitchFamily="34" charset="-122"/>
                <a:sym typeface="Arial" panose="020B0604020202020204" pitchFamily="34" charset="0"/>
              </a:rPr>
              <a:t>，提高人民健康水平，贯彻新发展理念，</a:t>
            </a:r>
            <a:r>
              <a:rPr lang="zh-CN" altLang="en-US" sz="1400" dirty="0">
                <a:solidFill>
                  <a:srgbClr val="3859B8"/>
                </a:solidFill>
                <a:latin typeface="微软雅黑 Light" panose="020B0502040204020203" pitchFamily="34" charset="-122"/>
                <a:ea typeface="微软雅黑 Light" panose="020B0502040204020203" pitchFamily="34" charset="-122"/>
                <a:sym typeface="Arial" panose="020B0604020202020204" pitchFamily="34" charset="0"/>
              </a:rPr>
              <a:t>原研品质提高了药物的质量，进一步保障临床用药安全，符合降低慢病负担的政策。</a:t>
            </a:r>
            <a:endParaRPr lang="en-US" altLang="zh-CN" sz="1400" dirty="0">
              <a:solidFill>
                <a:srgbClr val="3859B8"/>
              </a:solidFill>
              <a:latin typeface="微软雅黑 Light" panose="020B0502040204020203" pitchFamily="34" charset="-122"/>
              <a:ea typeface="微软雅黑 Light" panose="020B0502040204020203" pitchFamily="34" charset="-122"/>
              <a:sym typeface="Arial" panose="020B0604020202020204" pitchFamily="34" charset="0"/>
            </a:endParaRPr>
          </a:p>
          <a:p>
            <a:pPr algn="just">
              <a:spcBef>
                <a:spcPts val="100"/>
              </a:spcBef>
              <a:spcAft>
                <a:spcPts val="100"/>
              </a:spcAft>
              <a:buClr>
                <a:schemeClr val="tx1">
                  <a:lumMod val="95000"/>
                  <a:lumOff val="5000"/>
                </a:schemeClr>
              </a:buClr>
              <a:buSzPct val="50000"/>
            </a:pPr>
            <a:endParaRPr lang="en-US" altLang="zh-CN" sz="1400" dirty="0">
              <a:solidFill>
                <a:schemeClr val="tx1"/>
              </a:solidFill>
              <a:latin typeface="微软雅黑 Light" panose="020B0502040204020203" pitchFamily="34" charset="-122"/>
              <a:ea typeface="微软雅黑 Light" panose="020B0502040204020203" pitchFamily="34" charset="-122"/>
              <a:sym typeface="Arial" panose="020B0604020202020204" pitchFamily="34" charset="0"/>
            </a:endParaRPr>
          </a:p>
          <a:p>
            <a:pPr algn="just">
              <a:spcBef>
                <a:spcPts val="100"/>
              </a:spcBef>
              <a:spcAft>
                <a:spcPts val="100"/>
              </a:spcAft>
              <a:buClr>
                <a:schemeClr val="tx1">
                  <a:lumMod val="95000"/>
                  <a:lumOff val="5000"/>
                </a:schemeClr>
              </a:buClr>
              <a:buSzPct val="50000"/>
            </a:pPr>
            <a:r>
              <a:rPr lang="zh-CN" altLang="en-US" sz="1400" dirty="0">
                <a:solidFill>
                  <a:schemeClr val="tx1"/>
                </a:solidFill>
                <a:latin typeface="微软雅黑 Light" panose="020B0502040204020203" pitchFamily="34" charset="-122"/>
                <a:ea typeface="微软雅黑 Light" panose="020B0502040204020203" pitchFamily="34" charset="-122"/>
                <a:sym typeface="Arial" panose="020B0604020202020204" pitchFamily="34" charset="0"/>
              </a:rPr>
              <a:t>弥补目前临床短缺：</a:t>
            </a:r>
            <a:endParaRPr lang="en-US" altLang="zh-CN" sz="1400" dirty="0">
              <a:solidFill>
                <a:schemeClr val="tx1"/>
              </a:solidFill>
              <a:latin typeface="微软雅黑 Light" panose="020B0502040204020203" pitchFamily="34" charset="-122"/>
              <a:ea typeface="微软雅黑 Light" panose="020B0502040204020203" pitchFamily="34" charset="-122"/>
              <a:sym typeface="Arial" panose="020B0604020202020204" pitchFamily="34" charset="0"/>
            </a:endParaRPr>
          </a:p>
          <a:p>
            <a:pPr algn="just">
              <a:spcBef>
                <a:spcPts val="100"/>
              </a:spcBef>
              <a:spcAft>
                <a:spcPts val="100"/>
              </a:spcAft>
              <a:buClr>
                <a:schemeClr val="tx1">
                  <a:lumMod val="95000"/>
                  <a:lumOff val="5000"/>
                </a:schemeClr>
              </a:buClr>
              <a:buSzPct val="50000"/>
            </a:pPr>
            <a:r>
              <a:rPr lang="en-US" altLang="zh-CN" sz="1400" dirty="0">
                <a:solidFill>
                  <a:schemeClr val="tx1"/>
                </a:solidFill>
                <a:latin typeface="微软雅黑 Light" panose="020B0502040204020203" pitchFamily="34" charset="-122"/>
                <a:ea typeface="微软雅黑 Light" panose="020B0502040204020203" pitchFamily="34" charset="-122"/>
                <a:sym typeface="Arial" panose="020B0604020202020204" pitchFamily="34" charset="0"/>
              </a:rPr>
              <a:t>1</a:t>
            </a:r>
            <a:r>
              <a:rPr lang="zh-CN" altLang="en-US" sz="1400" dirty="0">
                <a:solidFill>
                  <a:schemeClr val="tx1"/>
                </a:solidFill>
                <a:latin typeface="微软雅黑 Light" panose="020B0502040204020203" pitchFamily="34" charset="-122"/>
                <a:ea typeface="微软雅黑 Light" panose="020B0502040204020203" pitchFamily="34" charset="-122"/>
                <a:sym typeface="Arial" panose="020B0604020202020204" pitchFamily="34" charset="0"/>
              </a:rPr>
              <a:t>）</a:t>
            </a:r>
            <a:r>
              <a:rPr lang="zh-CN" altLang="en-US" sz="1400" dirty="0">
                <a:solidFill>
                  <a:srgbClr val="3859B8"/>
                </a:solidFill>
                <a:latin typeface="微软雅黑 Light" panose="020B0502040204020203" pitchFamily="34" charset="-122"/>
                <a:ea typeface="微软雅黑 Light" panose="020B0502040204020203" pitchFamily="34" charset="-122"/>
                <a:sym typeface="Arial" panose="020B0604020202020204" pitchFamily="34" charset="0"/>
              </a:rPr>
              <a:t>改良的盐酸曲唑酮缓释片剂型优化了临床治疗方案：</a:t>
            </a:r>
            <a:r>
              <a:rPr lang="zh-CN" altLang="en-US" sz="1400" dirty="0">
                <a:solidFill>
                  <a:schemeClr val="tx1"/>
                </a:solidFill>
                <a:latin typeface="微软雅黑 Light" panose="020B0502040204020203" pitchFamily="34" charset="-122"/>
                <a:ea typeface="微软雅黑 Light" panose="020B0502040204020203" pitchFamily="34" charset="-122"/>
                <a:sym typeface="Arial" panose="020B0604020202020204" pitchFamily="34" charset="0"/>
              </a:rPr>
              <a:t>拥有</a:t>
            </a:r>
            <a:r>
              <a:rPr lang="zh-CN" altLang="en-US" sz="1400" dirty="0">
                <a:solidFill>
                  <a:schemeClr val="tx1"/>
                </a:solidFill>
                <a:latin typeface="微软雅黑 Light" panose="020B0502040204020203" pitchFamily="34" charset="-122"/>
                <a:ea typeface="微软雅黑 Light" panose="020B0502040204020203" pitchFamily="34" charset="-122"/>
              </a:rPr>
              <a:t>微囊小球的制作工艺，能均匀掰开，不影响缓释功效</a:t>
            </a:r>
            <a:r>
              <a:rPr lang="en-US" altLang="zh-CN" sz="1400" dirty="0">
                <a:solidFill>
                  <a:schemeClr val="tx1"/>
                </a:solidFill>
                <a:latin typeface="微软雅黑 Light" panose="020B0502040204020203" pitchFamily="34" charset="-122"/>
                <a:ea typeface="微软雅黑 Light" panose="020B0502040204020203" pitchFamily="34" charset="-122"/>
              </a:rPr>
              <a:t>,</a:t>
            </a:r>
            <a:r>
              <a:rPr lang="zh-CN" altLang="en-US" sz="1400" dirty="0">
                <a:solidFill>
                  <a:schemeClr val="tx1"/>
                </a:solidFill>
                <a:latin typeface="微软雅黑 Light" panose="020B0502040204020203" pitchFamily="34" charset="-122"/>
                <a:ea typeface="微软雅黑 Light" panose="020B0502040204020203" pitchFamily="34" charset="-122"/>
              </a:rPr>
              <a:t>实现更好的调控患者的使用剂量。</a:t>
            </a:r>
            <a:r>
              <a:rPr lang="zh-CN" altLang="en-US" sz="1400" dirty="0">
                <a:solidFill>
                  <a:schemeClr val="tx1"/>
                </a:solidFill>
                <a:latin typeface="微软雅黑 Light" panose="020B0502040204020203" pitchFamily="34" charset="-122"/>
                <a:ea typeface="微软雅黑 Light" panose="020B0502040204020203" pitchFamily="34" charset="-122"/>
                <a:sym typeface="Arial" panose="020B0604020202020204" pitchFamily="34" charset="0"/>
              </a:rPr>
              <a:t>良好的抗抑郁效果，</a:t>
            </a:r>
            <a:r>
              <a:rPr lang="zh-CN" altLang="en-US" sz="1400" dirty="0">
                <a:solidFill>
                  <a:schemeClr val="tx1"/>
                </a:solidFill>
                <a:latin typeface="微软雅黑 Light" panose="020B0502040204020203" pitchFamily="34" charset="-122"/>
                <a:ea typeface="微软雅黑 Light" panose="020B0502040204020203" pitchFamily="34" charset="-122"/>
              </a:rPr>
              <a:t>适用于其他抗抑郁药物产生的不良反应，</a:t>
            </a:r>
            <a:r>
              <a:rPr lang="zh-CN" altLang="en-US" sz="1400" dirty="0">
                <a:solidFill>
                  <a:schemeClr val="tx1"/>
                </a:solidFill>
                <a:latin typeface="微软雅黑 Light" panose="020B0502040204020203" pitchFamily="34" charset="-122"/>
                <a:ea typeface="微软雅黑 Light" panose="020B0502040204020203" pitchFamily="34" charset="-122"/>
                <a:sym typeface="Arial" panose="020B0604020202020204" pitchFamily="34" charset="0"/>
              </a:rPr>
              <a:t>避免了</a:t>
            </a:r>
            <a:r>
              <a:rPr lang="en-US" altLang="zh-CN" sz="1400" dirty="0">
                <a:solidFill>
                  <a:schemeClr val="tx1"/>
                </a:solidFill>
                <a:latin typeface="微软雅黑 Light" panose="020B0502040204020203" pitchFamily="34" charset="-122"/>
                <a:ea typeface="微软雅黑 Light" panose="020B0502040204020203" pitchFamily="34" charset="-122"/>
                <a:sym typeface="Arial" panose="020B0604020202020204" pitchFamily="34" charset="0"/>
              </a:rPr>
              <a:t>SSRI/SNRI</a:t>
            </a:r>
            <a:r>
              <a:rPr lang="zh-CN" altLang="en-US" sz="1400" dirty="0">
                <a:solidFill>
                  <a:schemeClr val="tx1"/>
                </a:solidFill>
                <a:latin typeface="微软雅黑 Light" panose="020B0502040204020203" pitchFamily="34" charset="-122"/>
                <a:ea typeface="微软雅黑 Light" panose="020B0502040204020203" pitchFamily="34" charset="-122"/>
                <a:sym typeface="Arial" panose="020B0604020202020204" pitchFamily="34" charset="0"/>
              </a:rPr>
              <a:t>短期（失眠，焦虑）和长期副作用</a:t>
            </a:r>
            <a:r>
              <a:rPr lang="zh-CN" altLang="en-US" sz="1400" dirty="0">
                <a:solidFill>
                  <a:schemeClr val="tx1"/>
                </a:solidFill>
                <a:latin typeface="微软雅黑 Light" panose="020B0502040204020203" pitchFamily="34" charset="-122"/>
                <a:ea typeface="微软雅黑 Light" panose="020B0502040204020203" pitchFamily="34" charset="-122"/>
              </a:rPr>
              <a:t>（</a:t>
            </a:r>
            <a:r>
              <a:rPr lang="zh-CN" altLang="en-US" sz="1400" dirty="0">
                <a:solidFill>
                  <a:schemeClr val="tx1"/>
                </a:solidFill>
                <a:latin typeface="微软雅黑 Light" panose="020B0502040204020203" pitchFamily="34" charset="-122"/>
                <a:ea typeface="微软雅黑 Light" panose="020B0502040204020203" pitchFamily="34" charset="-122"/>
                <a:sym typeface="Arial" panose="020B0604020202020204" pitchFamily="34" charset="0"/>
              </a:rPr>
              <a:t>疲劳、抑郁伴随焦虑、睡眠紊乱、</a:t>
            </a:r>
            <a:r>
              <a:rPr lang="en-US" altLang="zh-CN" sz="1400" dirty="0">
                <a:solidFill>
                  <a:schemeClr val="tx1"/>
                </a:solidFill>
                <a:latin typeface="微软雅黑 Light" panose="020B0502040204020203" pitchFamily="34" charset="-122"/>
                <a:ea typeface="微软雅黑 Light" panose="020B0502040204020203" pitchFamily="34" charset="-122"/>
                <a:sym typeface="Arial" panose="020B0604020202020204" pitchFamily="34" charset="0"/>
              </a:rPr>
              <a:t> </a:t>
            </a:r>
            <a:r>
              <a:rPr lang="zh-CN" altLang="en-US" sz="1400" dirty="0">
                <a:solidFill>
                  <a:schemeClr val="tx1"/>
                </a:solidFill>
                <a:latin typeface="微软雅黑 Light" panose="020B0502040204020203" pitchFamily="34" charset="-122"/>
                <a:ea typeface="微软雅黑 Light" panose="020B0502040204020203" pitchFamily="34" charset="-122"/>
                <a:sym typeface="Arial" panose="020B0604020202020204" pitchFamily="34" charset="0"/>
              </a:rPr>
              <a:t>性功能障碍、体重增长的问题</a:t>
            </a:r>
            <a:r>
              <a:rPr lang="zh-CN" altLang="en-US" sz="1400" dirty="0">
                <a:solidFill>
                  <a:schemeClr val="tx1"/>
                </a:solidFill>
                <a:latin typeface="微软雅黑 Light" panose="020B0502040204020203" pitchFamily="34" charset="-122"/>
                <a:ea typeface="微软雅黑 Light" panose="020B0502040204020203" pitchFamily="34" charset="-122"/>
              </a:rPr>
              <a:t>），提升了深度睡眠时间，改善睡眠结构。</a:t>
            </a:r>
            <a:endParaRPr lang="en-US" altLang="zh-CN" sz="1400" dirty="0">
              <a:solidFill>
                <a:schemeClr val="tx1"/>
              </a:solidFill>
              <a:latin typeface="微软雅黑 Light" panose="020B0502040204020203" pitchFamily="34" charset="-122"/>
              <a:ea typeface="微软雅黑 Light" panose="020B0502040204020203" pitchFamily="34" charset="-122"/>
              <a:sym typeface="Arial" panose="020B0604020202020204" pitchFamily="34" charset="0"/>
            </a:endParaRPr>
          </a:p>
          <a:p>
            <a:pPr>
              <a:spcBef>
                <a:spcPts val="100"/>
              </a:spcBef>
              <a:spcAft>
                <a:spcPts val="100"/>
              </a:spcAft>
              <a:buClr>
                <a:schemeClr val="tx1">
                  <a:lumMod val="95000"/>
                  <a:lumOff val="5000"/>
                </a:schemeClr>
              </a:buClr>
              <a:buSzPct val="50000"/>
            </a:pPr>
            <a:r>
              <a:rPr lang="en-US" altLang="zh-CN" sz="1400" dirty="0">
                <a:solidFill>
                  <a:schemeClr val="tx1"/>
                </a:solidFill>
                <a:latin typeface="微软雅黑 Light" panose="020B0502040204020203" pitchFamily="34" charset="-122"/>
                <a:ea typeface="微软雅黑 Light" panose="020B0502040204020203" pitchFamily="34" charset="-122"/>
                <a:sym typeface="Arial" panose="020B0604020202020204" pitchFamily="34" charset="0"/>
              </a:rPr>
              <a:t>2</a:t>
            </a:r>
            <a:r>
              <a:rPr lang="zh-CN" altLang="en-US" sz="1400" dirty="0">
                <a:solidFill>
                  <a:schemeClr val="tx1"/>
                </a:solidFill>
                <a:latin typeface="微软雅黑 Light" panose="020B0502040204020203" pitchFamily="34" charset="-122"/>
                <a:ea typeface="微软雅黑 Light" panose="020B0502040204020203" pitchFamily="34" charset="-122"/>
                <a:sym typeface="Arial" panose="020B0604020202020204" pitchFamily="34" charset="0"/>
              </a:rPr>
              <a:t>）</a:t>
            </a:r>
            <a:r>
              <a:rPr lang="zh-CN" altLang="en-US" sz="1400" dirty="0">
                <a:solidFill>
                  <a:srgbClr val="3859B8"/>
                </a:solidFill>
                <a:latin typeface="微软雅黑 Light" panose="020B0502040204020203" pitchFamily="34" charset="-122"/>
                <a:ea typeface="微软雅黑 Light" panose="020B0502040204020203" pitchFamily="34" charset="-122"/>
                <a:sym typeface="Arial" panose="020B0604020202020204" pitchFamily="34" charset="0"/>
              </a:rPr>
              <a:t>改良的盐酸曲唑酮缓释片剂型</a:t>
            </a:r>
            <a:r>
              <a:rPr lang="zh-CN" altLang="en-US" sz="1400" dirty="0">
                <a:solidFill>
                  <a:srgbClr val="3859B8"/>
                </a:solidFill>
                <a:latin typeface="微软雅黑 Light" panose="020B0502040204020203" pitchFamily="34" charset="-122"/>
                <a:ea typeface="微软雅黑 Light" panose="020B0502040204020203" pitchFamily="34" charset="-122"/>
              </a:rPr>
              <a:t>安全性更好：</a:t>
            </a:r>
            <a:r>
              <a:rPr lang="zh-CN" altLang="en-US" sz="1400" dirty="0">
                <a:solidFill>
                  <a:schemeClr val="tx1"/>
                </a:solidFill>
                <a:latin typeface="微软雅黑 Light" panose="020B0502040204020203" pitchFamily="34" charset="-122"/>
                <a:ea typeface="微软雅黑 Light" panose="020B0502040204020203" pitchFamily="34" charset="-122"/>
                <a:sym typeface="Arial" panose="020B0604020202020204" pitchFamily="34" charset="0"/>
              </a:rPr>
              <a:t>避免了曲唑酮速释片口服后</a:t>
            </a:r>
            <a:r>
              <a:rPr lang="zh-CN" altLang="en-US" sz="1400" dirty="0">
                <a:solidFill>
                  <a:schemeClr val="tx1"/>
                </a:solidFill>
                <a:latin typeface="微软雅黑 Light" panose="020B0502040204020203" pitchFamily="34" charset="-122"/>
                <a:ea typeface="微软雅黑 Light" panose="020B0502040204020203" pitchFamily="34" charset="-122"/>
              </a:rPr>
              <a:t>因较高或者不稳定的血药浓度带来的不良反应。相比常用抗抑郁药，副作用小，不会产生苯二氮卓类不良反应（成瘾性，耐药性，戒断反应，认知损害，呼吸抑制等）</a:t>
            </a:r>
            <a:r>
              <a:rPr lang="en-US" altLang="zh-CN" sz="1400" dirty="0">
                <a:solidFill>
                  <a:schemeClr val="tx1"/>
                </a:solidFill>
                <a:latin typeface="微软雅黑 Light" panose="020B0502040204020203" pitchFamily="34" charset="-122"/>
                <a:ea typeface="微软雅黑 Light" panose="020B0502040204020203" pitchFamily="34" charset="-122"/>
              </a:rPr>
              <a:t>,</a:t>
            </a:r>
            <a:r>
              <a:rPr lang="zh-CN" altLang="en-US" sz="1400" dirty="0">
                <a:solidFill>
                  <a:schemeClr val="tx1"/>
                </a:solidFill>
                <a:latin typeface="微软雅黑 Light" panose="020B0502040204020203" pitchFamily="34" charset="-122"/>
                <a:ea typeface="微软雅黑 Light" panose="020B0502040204020203" pitchFamily="34" charset="-122"/>
              </a:rPr>
              <a:t>长期使用不会带来认知功能损伤，无成瘾性，能有效降低药物的依赖性，安全性更高。</a:t>
            </a:r>
            <a:endParaRPr lang="en-US" altLang="zh-CN" sz="1400" dirty="0">
              <a:solidFill>
                <a:schemeClr val="tx1"/>
              </a:solidFill>
              <a:latin typeface="微软雅黑 Light" panose="020B0502040204020203" pitchFamily="34" charset="-122"/>
              <a:ea typeface="微软雅黑 Light" panose="020B0502040204020203" pitchFamily="34" charset="-122"/>
            </a:endParaRPr>
          </a:p>
          <a:p>
            <a:pPr>
              <a:spcBef>
                <a:spcPts val="100"/>
              </a:spcBef>
              <a:spcAft>
                <a:spcPts val="100"/>
              </a:spcAft>
              <a:buClr>
                <a:schemeClr val="tx1">
                  <a:lumMod val="95000"/>
                  <a:lumOff val="5000"/>
                </a:schemeClr>
              </a:buClr>
              <a:buSzPct val="50000"/>
            </a:pPr>
            <a:r>
              <a:rPr lang="en-US" altLang="zh-CN" sz="1400" dirty="0">
                <a:solidFill>
                  <a:schemeClr val="tx1"/>
                </a:solidFill>
                <a:latin typeface="微软雅黑 Light" panose="020B0502040204020203" pitchFamily="34" charset="-122"/>
                <a:ea typeface="微软雅黑 Light" panose="020B0502040204020203" pitchFamily="34" charset="-122"/>
                <a:sym typeface="Arial" panose="020B0604020202020204" pitchFamily="34" charset="0"/>
              </a:rPr>
              <a:t>3</a:t>
            </a:r>
            <a:r>
              <a:rPr lang="zh-CN" altLang="en-US" sz="1400" dirty="0">
                <a:solidFill>
                  <a:schemeClr val="tx1"/>
                </a:solidFill>
                <a:latin typeface="微软雅黑 Light" panose="020B0502040204020203" pitchFamily="34" charset="-122"/>
                <a:ea typeface="微软雅黑 Light" panose="020B0502040204020203" pitchFamily="34" charset="-122"/>
                <a:sym typeface="Arial" panose="020B0604020202020204" pitchFamily="34" charset="0"/>
              </a:rPr>
              <a:t>）</a:t>
            </a:r>
            <a:r>
              <a:rPr lang="zh-CN" altLang="en-US" sz="1400" dirty="0">
                <a:solidFill>
                  <a:srgbClr val="3859B8"/>
                </a:solidFill>
                <a:latin typeface="微软雅黑 Light" panose="020B0502040204020203" pitchFamily="34" charset="-122"/>
                <a:ea typeface="微软雅黑 Light" panose="020B0502040204020203" pitchFamily="34" charset="-122"/>
                <a:sym typeface="Arial" panose="020B0604020202020204" pitchFamily="34" charset="0"/>
              </a:rPr>
              <a:t>改良的盐酸曲唑酮缓释片剂型依从性更好：</a:t>
            </a:r>
            <a:r>
              <a:rPr lang="zh-CN" altLang="en-US" sz="1400" dirty="0">
                <a:solidFill>
                  <a:schemeClr val="tx1"/>
                </a:solidFill>
                <a:latin typeface="微软雅黑 Light" panose="020B0502040204020203" pitchFamily="34" charset="-122"/>
                <a:ea typeface="微软雅黑 Light" panose="020B0502040204020203" pitchFamily="34" charset="-122"/>
                <a:sym typeface="Arial" panose="020B0604020202020204" pitchFamily="34" charset="0"/>
              </a:rPr>
              <a:t>缓释剂型相对普通剂型具有更小的血药峰值和的血药波动，减少服药次数；没有口感苦问题。</a:t>
            </a:r>
            <a:endParaRPr lang="en-US" altLang="zh-CN" sz="1400" dirty="0">
              <a:solidFill>
                <a:schemeClr val="tx1"/>
              </a:solidFill>
              <a:latin typeface="微软雅黑 Light" panose="020B0502040204020203" pitchFamily="34" charset="-122"/>
              <a:ea typeface="微软雅黑 Light" panose="020B0502040204020203" pitchFamily="34" charset="-122"/>
              <a:sym typeface="Arial" panose="020B0604020202020204" pitchFamily="34" charset="0"/>
            </a:endParaRPr>
          </a:p>
        </p:txBody>
      </p:sp>
      <p:sp>
        <p:nvSpPr>
          <p:cNvPr id="16" name="íṡľiḑè">
            <a:extLst>
              <a:ext uri="{FF2B5EF4-FFF2-40B4-BE49-F238E27FC236}">
                <a16:creationId xmlns:a16="http://schemas.microsoft.com/office/drawing/2014/main" id="{793B1709-381A-779D-BACF-FE5F97CABD34}"/>
              </a:ext>
            </a:extLst>
          </p:cNvPr>
          <p:cNvSpPr/>
          <p:nvPr/>
        </p:nvSpPr>
        <p:spPr bwMode="auto">
          <a:xfrm>
            <a:off x="482600" y="3053406"/>
            <a:ext cx="2178619" cy="693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rm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lnSpc>
                <a:spcPct val="120000"/>
              </a:lnSpc>
              <a:spcBef>
                <a:spcPct val="0"/>
              </a:spcBef>
            </a:pPr>
            <a:r>
              <a:rPr lang="zh-CN" altLang="en-US" sz="2000" b="1" dirty="0">
                <a:solidFill>
                  <a:srgbClr val="3859B8"/>
                </a:solidFill>
                <a:latin typeface="Arial" panose="020B0604020202020204" pitchFamily="34" charset="0"/>
                <a:ea typeface="微软雅黑 Light" panose="020B0502040204020203" pitchFamily="34" charset="-122"/>
                <a:sym typeface="Arial" panose="020B0604020202020204" pitchFamily="34" charset="0"/>
              </a:rPr>
              <a:t>公平性</a:t>
            </a:r>
          </a:p>
        </p:txBody>
      </p:sp>
      <p:cxnSp>
        <p:nvCxnSpPr>
          <p:cNvPr id="21" name="直接连接符 20">
            <a:extLst>
              <a:ext uri="{FF2B5EF4-FFF2-40B4-BE49-F238E27FC236}">
                <a16:creationId xmlns:a16="http://schemas.microsoft.com/office/drawing/2014/main" id="{DA3355EC-70B2-77A9-B2CD-B16AB3012EC0}"/>
              </a:ext>
            </a:extLst>
          </p:cNvPr>
          <p:cNvCxnSpPr/>
          <p:nvPr/>
        </p:nvCxnSpPr>
        <p:spPr>
          <a:xfrm>
            <a:off x="482600" y="3657600"/>
            <a:ext cx="106426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498140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LIDE.GUIDESSETTING" val="{&quot;Id&quot;:&quot;GuidesStyle_Moderate&quot;,&quot;Name&quot;:&quot;适中&quot;,&quot;Kind&quot;:&quot;System&quot;,&quot;OldGuidesSetting&quot;:{&quot;HeaderHeight&quot;:13.0,&quot;FooterHeight&quot;:6.0,&quot;SideMargin&quot;:4.0,&quot;TopMargin&quot;:0.0,&quot;BottomMargin&quot;:0.0,&quot;IntervalMargin&quot;:1.5}}"/>
</p:tagLst>
</file>

<file path=ppt/tags/tag2.xml><?xml version="1.0" encoding="utf-8"?>
<p:tagLst xmlns:a="http://schemas.openxmlformats.org/drawingml/2006/main" xmlns:r="http://schemas.openxmlformats.org/officeDocument/2006/relationships" xmlns:p="http://schemas.openxmlformats.org/presentationml/2006/main">
  <p:tag name="ISLIDE.ICON" val="#56402;#56222;#137698;"/>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1617</TotalTime>
  <Words>1931</Words>
  <Application>Microsoft Office PowerPoint</Application>
  <PresentationFormat>宽屏</PresentationFormat>
  <Paragraphs>122</Paragraphs>
  <Slides>8</Slides>
  <Notes>5</Notes>
  <HiddenSlides>0</HiddenSlides>
  <MMClips>1</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8</vt:i4>
      </vt:variant>
    </vt:vector>
  </HeadingPairs>
  <TitlesOfParts>
    <vt:vector size="15" baseType="lpstr">
      <vt:lpstr>等线</vt:lpstr>
      <vt:lpstr>等线 Light</vt:lpstr>
      <vt:lpstr>微软雅黑</vt:lpstr>
      <vt:lpstr>微软雅黑 Light</vt:lpstr>
      <vt:lpstr>Arial</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万 琳</dc:creator>
  <cp:lastModifiedBy>万 琳</cp:lastModifiedBy>
  <cp:revision>109</cp:revision>
  <dcterms:created xsi:type="dcterms:W3CDTF">2022-06-21T05:06:17Z</dcterms:created>
  <dcterms:modified xsi:type="dcterms:W3CDTF">2022-07-12T03:44:19Z</dcterms:modified>
</cp:coreProperties>
</file>