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8" r:id="rId4"/>
    <p:sldId id="266" r:id="rId5"/>
    <p:sldId id="277" r:id="rId6"/>
    <p:sldId id="279" r:id="rId7"/>
    <p:sldId id="278" r:id="rId8"/>
    <p:sldId id="272" r:id="rId9"/>
    <p:sldId id="274" r:id="rId10"/>
    <p:sldId id="275" r:id="rId11"/>
  </p:sldIdLst>
  <p:sldSz cx="5829300" cy="327787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puMsrc" initials="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007CE6"/>
    <a:srgbClr val="008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61" d="100"/>
          <a:sy n="161" d="100"/>
        </p:scale>
        <p:origin x="768"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1.xml"/><Relationship Id="rId15" Type="http://schemas.openxmlformats.org/officeDocument/2006/relationships/commentAuthors" Target="commentAuthors.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image" Target="../media/image17.jpeg"/><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png"/><Relationship Id="rId12" Type="http://schemas.openxmlformats.org/officeDocument/2006/relationships/slideLayout" Target="../slideLayouts/slideLayout1.xml"/><Relationship Id="rId11" Type="http://schemas.openxmlformats.org/officeDocument/2006/relationships/image" Target="../media/image20.jpeg"/><Relationship Id="rId10" Type="http://schemas.openxmlformats.org/officeDocument/2006/relationships/image" Target="../media/image19.jpe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5829300" cy="3275329"/>
        </p:xfrm>
        <a:graphic>
          <a:graphicData uri="http://schemas.openxmlformats.org/drawingml/2006/table">
            <a:tbl>
              <a:tblPr/>
              <a:tblGrid>
                <a:gridCol w="5829300"/>
              </a:tblGrid>
              <a:tr h="3275329">
                <a:tc>
                  <a:txBody>
                    <a:bodyPr/>
                    <a:lstStyle/>
                    <a:p>
                      <a:pPr algn="l" rtl="0" eaLnBrk="0">
                        <a:lnSpc>
                          <a:spcPct val="152000"/>
                        </a:lnSpc>
                      </a:pPr>
                      <a:endParaRPr lang="en-US" altLang="en-US" sz="1000" dirty="0"/>
                    </a:p>
                    <a:p>
                      <a:pPr marL="275590" algn="l" rtl="0" eaLnBrk="0">
                        <a:lnSpc>
                          <a:spcPts val="1335"/>
                        </a:lnSpc>
                        <a:spcBef>
                          <a:spcPts val="5"/>
                        </a:spcBef>
                      </a:pPr>
                      <a:r>
                        <a:rPr sz="1100" spc="20" dirty="0">
                          <a:solidFill>
                            <a:srgbClr val="000000">
                              <a:alpha val="100000"/>
                            </a:srgbClr>
                          </a:solidFill>
                          <a:latin typeface="黑体" panose="02010609060101010101" charset="-122"/>
                          <a:ea typeface="黑体" panose="02010609060101010101" charset="-122"/>
                          <a:cs typeface="黑体" panose="02010609060101010101" charset="-122"/>
                        </a:rPr>
                        <a:t>附件2</a:t>
                      </a:r>
                      <a:r>
                        <a:rPr sz="1100" spc="0" dirty="0">
                          <a:solidFill>
                            <a:srgbClr val="000000">
                              <a:alpha val="100000"/>
                            </a:srgbClr>
                          </a:solidFill>
                          <a:latin typeface="黑体" panose="02010609060101010101" charset="-122"/>
                          <a:ea typeface="黑体" panose="02010609060101010101" charset="-122"/>
                          <a:cs typeface="黑体" panose="02010609060101010101" charset="-122"/>
                        </a:rPr>
                        <a:t>-2</a:t>
                      </a:r>
                      <a:endParaRPr lang="en-US" altLang="en-US" sz="1100" dirty="0"/>
                    </a:p>
                  </a:txBody>
                  <a:tcPr marL="0" marR="0" marT="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E3F3"/>
                    </a:solidFill>
                  </a:tcPr>
                </a:tc>
              </a:tr>
            </a:tbl>
          </a:graphicData>
        </a:graphic>
      </p:graphicFrame>
      <p:pic>
        <p:nvPicPr>
          <p:cNvPr id="3" name="picture 2"/>
          <p:cNvPicPr>
            <a:picLocks noChangeAspect="1"/>
          </p:cNvPicPr>
          <p:nvPr/>
        </p:nvPicPr>
        <p:blipFill>
          <a:blip r:embed="rId1"/>
          <a:stretch>
            <a:fillRect/>
          </a:stretch>
        </p:blipFill>
        <p:spPr>
          <a:xfrm rot="21600000">
            <a:off x="1703705" y="364922"/>
            <a:ext cx="2423160" cy="2752344"/>
          </a:xfrm>
          <a:prstGeom prst="rect">
            <a:avLst/>
          </a:prstGeom>
        </p:spPr>
      </p:pic>
      <p:pic>
        <p:nvPicPr>
          <p:cNvPr id="4" name="picture 3"/>
          <p:cNvPicPr>
            <a:picLocks noChangeAspect="1"/>
          </p:cNvPicPr>
          <p:nvPr/>
        </p:nvPicPr>
        <p:blipFill>
          <a:blip r:embed="rId2"/>
          <a:stretch>
            <a:fillRect/>
          </a:stretch>
        </p:blipFill>
        <p:spPr>
          <a:xfrm rot="21600000">
            <a:off x="2169541" y="820725"/>
            <a:ext cx="1431035" cy="1431035"/>
          </a:xfrm>
          <a:prstGeom prst="rect">
            <a:avLst/>
          </a:prstGeom>
        </p:spPr>
      </p:pic>
      <p:sp>
        <p:nvSpPr>
          <p:cNvPr id="5" name="textbox 4"/>
          <p:cNvSpPr/>
          <p:nvPr/>
        </p:nvSpPr>
        <p:spPr>
          <a:xfrm>
            <a:off x="2293620" y="2301875"/>
            <a:ext cx="1306830" cy="367665"/>
          </a:xfrm>
          <a:prstGeom prst="rect">
            <a:avLst/>
          </a:prstGeom>
        </p:spPr>
        <p:txBody>
          <a:bodyPr vert="horz" wrap="square" lIns="0" tIns="0" rIns="0" bIns="0"/>
          <a:lstStyle/>
          <a:p>
            <a:pPr algn="ctr" rtl="0" eaLnBrk="0">
              <a:lnSpc>
                <a:spcPct val="79000"/>
              </a:lnSpc>
            </a:pPr>
            <a:r>
              <a:rPr lang="zh-CN" sz="1400" spc="60" dirty="0">
                <a:ln w="4179" cap="flat" cmpd="sng">
                  <a:solidFill>
                    <a:srgbClr val="000000">
                      <a:alpha val="100000"/>
                    </a:srgbClr>
                  </a:solidFill>
                  <a:prstDash val="solid"/>
                  <a:bevel/>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左奥硝唑片</a:t>
            </a:r>
            <a:endParaRPr lang="zh-CN" sz="1400" spc="60" dirty="0">
              <a:ln w="4179" cap="flat" cmpd="sng">
                <a:solidFill>
                  <a:srgbClr val="000000">
                    <a:alpha val="100000"/>
                  </a:srgbClr>
                </a:solidFill>
                <a:prstDash val="solid"/>
                <a:bevel/>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a:p>
            <a:pPr algn="ctr" rtl="0" eaLnBrk="0">
              <a:lnSpc>
                <a:spcPct val="79000"/>
              </a:lnSpc>
            </a:pPr>
            <a:r>
              <a:rPr sz="1400" spc="30" dirty="0">
                <a:ln w="4179" cap="flat" cmpd="sng">
                  <a:solidFill>
                    <a:srgbClr val="000000">
                      <a:alpha val="100000"/>
                    </a:srgbClr>
                  </a:solidFill>
                  <a:prstDash val="solid"/>
                  <a:bevel/>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r>
              <a:rPr lang="zh-CN" sz="1400" spc="30" dirty="0">
                <a:ln w="4179" cap="flat" cmpd="sng">
                  <a:solidFill>
                    <a:srgbClr val="000000">
                      <a:alpha val="100000"/>
                    </a:srgbClr>
                  </a:solidFill>
                  <a:prstDash val="solid"/>
                  <a:bevel/>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优诺安</a:t>
            </a:r>
            <a:r>
              <a:rPr sz="1400" spc="0" dirty="0">
                <a:ln w="4179" cap="flat" cmpd="sng">
                  <a:solidFill>
                    <a:srgbClr val="000000">
                      <a:alpha val="100000"/>
                    </a:srgbClr>
                  </a:solidFill>
                  <a:prstDash val="solid"/>
                  <a:bevel/>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rPr>
              <a:t>)</a:t>
            </a:r>
            <a:endParaRPr lang="en-US" altLang="en-US" sz="1400" spc="0" dirty="0">
              <a:ln w="4179" cap="flat" cmpd="sng">
                <a:solidFill>
                  <a:srgbClr val="000000">
                    <a:alpha val="100000"/>
                  </a:srgbClr>
                </a:solidFill>
                <a:prstDash val="solid"/>
                <a:bevel/>
              </a:ln>
              <a:solidFill>
                <a:srgbClr val="000000">
                  <a:alpha val="100000"/>
                </a:srgbClr>
              </a:solidFill>
              <a:latin typeface="宋体" panose="02010600030101010101" pitchFamily="2" charset="-122"/>
              <a:ea typeface="宋体" panose="02010600030101010101" pitchFamily="2" charset="-122"/>
              <a:cs typeface="宋体" panose="02010600030101010101" pitchFamily="2" charset="-122"/>
            </a:endParaRPr>
          </a:p>
        </p:txBody>
      </p:sp>
      <p:sp>
        <p:nvSpPr>
          <p:cNvPr id="7" name="textbox 6"/>
          <p:cNvSpPr/>
          <p:nvPr/>
        </p:nvSpPr>
        <p:spPr>
          <a:xfrm>
            <a:off x="2108835" y="2719705"/>
            <a:ext cx="1778635" cy="184785"/>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95000"/>
              </a:lnSpc>
            </a:pPr>
            <a:r>
              <a:rPr lang="zh-CN" altLang="en-US" sz="1100" dirty="0">
                <a:ea typeface="宋体" panose="02010600030101010101" pitchFamily="2" charset="-122"/>
              </a:rPr>
              <a:t>南京圣和药业股份有限公司</a:t>
            </a:r>
            <a:endParaRPr lang="zh-CN" altLang="en-US" sz="1100" dirty="0">
              <a:ea typeface="宋体" panose="02010600030101010101" pitchFamily="2" charset="-122"/>
            </a:endParaRPr>
          </a:p>
        </p:txBody>
      </p:sp>
      <p:sp>
        <p:nvSpPr>
          <p:cNvPr id="8" name="rect"/>
          <p:cNvSpPr/>
          <p:nvPr/>
        </p:nvSpPr>
        <p:spPr>
          <a:xfrm>
            <a:off x="5505450" y="365430"/>
            <a:ext cx="323850" cy="9143"/>
          </a:xfrm>
          <a:prstGeom prst="rect">
            <a:avLst/>
          </a:prstGeom>
          <a:solidFill>
            <a:srgbClr val="365AB2">
              <a:alpha val="99607"/>
            </a:srgbClr>
          </a:solidFill>
          <a:ln cap="flat">
            <a:noFill/>
            <a:prstDash val="solid"/>
            <a:miter lim="0"/>
          </a:ln>
        </p:spPr>
        <p:txBody>
          <a:bodyPr rtlCol="0"/>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1"/>
          <p:cNvPicPr>
            <a:picLocks noChangeAspect="1"/>
          </p:cNvPicPr>
          <p:nvPr/>
        </p:nvPicPr>
        <p:blipFill>
          <a:blip r:embed="rId1"/>
          <a:stretch>
            <a:fillRect/>
          </a:stretch>
        </p:blipFill>
        <p:spPr>
          <a:xfrm rot="21600000">
            <a:off x="628015" y="0"/>
            <a:ext cx="688340" cy="1358265"/>
          </a:xfrm>
          <a:prstGeom prst="rect">
            <a:avLst/>
          </a:prstGeom>
        </p:spPr>
      </p:pic>
      <p:sp>
        <p:nvSpPr>
          <p:cNvPr id="4" name="文本框 3"/>
          <p:cNvSpPr txBox="1"/>
          <p:nvPr/>
        </p:nvSpPr>
        <p:spPr>
          <a:xfrm>
            <a:off x="680085" y="727075"/>
            <a:ext cx="584200" cy="521970"/>
          </a:xfrm>
          <a:prstGeom prst="rect">
            <a:avLst/>
          </a:prstGeom>
          <a:noFill/>
        </p:spPr>
        <p:txBody>
          <a:bodyPr wrap="square" rtlCol="0">
            <a:spAutoFit/>
          </a:bodyPr>
          <a:lstStyle/>
          <a:p>
            <a:r>
              <a:rPr lang="en-US" altLang="zh-CN" sz="2800">
                <a:solidFill>
                  <a:schemeClr val="bg1"/>
                </a:solidFill>
                <a:latin typeface="Tahoma" panose="020B0604030504040204" charset="0"/>
                <a:cs typeface="Tahoma" panose="020B0604030504040204" charset="0"/>
              </a:rPr>
              <a:t>01</a:t>
            </a:r>
            <a:endParaRPr lang="en-US" altLang="zh-CN" sz="2800">
              <a:solidFill>
                <a:schemeClr val="bg1"/>
              </a:solidFill>
              <a:latin typeface="Tahoma" panose="020B0604030504040204" charset="0"/>
              <a:cs typeface="Tahoma" panose="020B0604030504040204" charset="0"/>
            </a:endParaRPr>
          </a:p>
        </p:txBody>
      </p:sp>
      <p:sp>
        <p:nvSpPr>
          <p:cNvPr id="5" name="文本框 4"/>
          <p:cNvSpPr txBox="1"/>
          <p:nvPr/>
        </p:nvSpPr>
        <p:spPr>
          <a:xfrm>
            <a:off x="535305" y="1470660"/>
            <a:ext cx="1417955" cy="337185"/>
          </a:xfrm>
          <a:prstGeom prst="rect">
            <a:avLst/>
          </a:prstGeom>
          <a:noFill/>
        </p:spPr>
        <p:txBody>
          <a:bodyPr wrap="square" rtlCol="0">
            <a:spAutoFit/>
          </a:bodyPr>
          <a:lstStyle/>
          <a:p>
            <a:r>
              <a:rPr lang="zh-CN" altLang="en-US" sz="1600" b="1">
                <a:solidFill>
                  <a:schemeClr val="accent1">
                    <a:lumMod val="75000"/>
                  </a:schemeClr>
                </a:solidFill>
                <a:latin typeface="微软雅黑 Light" panose="020B0502040204020203" charset="-122"/>
                <a:ea typeface="微软雅黑 Light" panose="020B0502040204020203" charset="-122"/>
              </a:rPr>
              <a:t>药品基本信息</a:t>
            </a:r>
            <a:endParaRPr lang="zh-CN" altLang="en-US" sz="1600" b="1">
              <a:solidFill>
                <a:schemeClr val="accent1">
                  <a:lumMod val="75000"/>
                </a:schemeClr>
              </a:solidFill>
              <a:latin typeface="微软雅黑 Light" panose="020B0502040204020203" charset="-122"/>
              <a:ea typeface="微软雅黑 Light" panose="020B0502040204020203" charset="-122"/>
            </a:endParaRPr>
          </a:p>
        </p:txBody>
      </p:sp>
      <p:pic>
        <p:nvPicPr>
          <p:cNvPr id="8" name="图片 7"/>
          <p:cNvPicPr>
            <a:picLocks noChangeAspect="1"/>
          </p:cNvPicPr>
          <p:nvPr/>
        </p:nvPicPr>
        <p:blipFill>
          <a:blip r:embed="rId2"/>
          <a:stretch>
            <a:fillRect/>
          </a:stretch>
        </p:blipFill>
        <p:spPr>
          <a:xfrm>
            <a:off x="91006" y="2163887"/>
            <a:ext cx="2450697" cy="657860"/>
          </a:xfrm>
          <a:prstGeom prst="rect">
            <a:avLst/>
          </a:prstGeom>
        </p:spPr>
      </p:pic>
      <p:cxnSp>
        <p:nvCxnSpPr>
          <p:cNvPr id="9" name="直接连接符 8"/>
          <p:cNvCxnSpPr/>
          <p:nvPr/>
        </p:nvCxnSpPr>
        <p:spPr>
          <a:xfrm>
            <a:off x="628015" y="2029460"/>
            <a:ext cx="397510" cy="0"/>
          </a:xfrm>
          <a:prstGeom prst="line">
            <a:avLst/>
          </a:prstGeom>
          <a:ln w="158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801139" y="1027906"/>
            <a:ext cx="2637790" cy="1637665"/>
          </a:xfrm>
          <a:prstGeom prst="rect">
            <a:avLst/>
          </a:prstGeom>
          <a:noFill/>
        </p:spPr>
        <p:txBody>
          <a:bodyPr wrap="square" rtlCol="0">
            <a:spAutoFit/>
          </a:bodyPr>
          <a:lstStyle/>
          <a:p>
            <a:pPr>
              <a:lnSpc>
                <a:spcPct val="150000"/>
              </a:lnSpc>
            </a:pPr>
            <a:r>
              <a:rPr lang="zh-CN" altLang="en-US" sz="700" b="1" dirty="0">
                <a:latin typeface="Times New Roman" panose="02020603050405020304" charset="0"/>
                <a:ea typeface="幼圆" panose="02010509060101010101" charset="-122"/>
                <a:cs typeface="Times New Roman" panose="02020603050405020304" charset="0"/>
              </a:rPr>
              <a:t>通用名：</a:t>
            </a:r>
            <a:r>
              <a:rPr lang="zh-CN" altLang="en-US" sz="700" b="1" dirty="0">
                <a:solidFill>
                  <a:srgbClr val="007CE6"/>
                </a:solidFill>
                <a:latin typeface="Times New Roman" panose="02020603050405020304" charset="0"/>
                <a:ea typeface="幼圆" panose="02010509060101010101" charset="-122"/>
                <a:cs typeface="Times New Roman" panose="02020603050405020304" charset="0"/>
              </a:rPr>
              <a:t>左奥硝唑片</a:t>
            </a:r>
            <a:endParaRPr lang="zh-CN" altLang="en-US" sz="700" b="1" dirty="0">
              <a:solidFill>
                <a:srgbClr val="007CE6"/>
              </a:solidFill>
              <a:latin typeface="Times New Roman" panose="02020603050405020304" charset="0"/>
              <a:ea typeface="幼圆" panose="02010509060101010101" charset="-122"/>
              <a:cs typeface="Times New Roman" panose="02020603050405020304" charset="0"/>
            </a:endParaRPr>
          </a:p>
          <a:p>
            <a:pPr>
              <a:lnSpc>
                <a:spcPct val="150000"/>
              </a:lnSpc>
            </a:pPr>
            <a:r>
              <a:rPr lang="zh-CN" altLang="en-US" sz="700" b="1" dirty="0">
                <a:latin typeface="Times New Roman" panose="02020603050405020304" charset="0"/>
                <a:ea typeface="幼圆" panose="02010509060101010101" charset="-122"/>
                <a:cs typeface="Times New Roman" panose="02020603050405020304" charset="0"/>
              </a:rPr>
              <a:t>注册规格：</a:t>
            </a:r>
            <a:r>
              <a:rPr lang="en-US" altLang="zh-CN" sz="700" b="1" dirty="0">
                <a:solidFill>
                  <a:srgbClr val="007CE6"/>
                </a:solidFill>
                <a:latin typeface="Times New Roman" panose="02020603050405020304" charset="0"/>
                <a:ea typeface="幼圆" panose="02010509060101010101" charset="-122"/>
                <a:cs typeface="Times New Roman" panose="02020603050405020304" charset="0"/>
              </a:rPr>
              <a:t>0.25g</a:t>
            </a:r>
            <a:endParaRPr lang="en-US" altLang="zh-CN" sz="700" b="1" dirty="0">
              <a:solidFill>
                <a:srgbClr val="007CE6"/>
              </a:solidFill>
              <a:latin typeface="Times New Roman" panose="02020603050405020304" charset="0"/>
              <a:ea typeface="幼圆" panose="02010509060101010101" charset="-122"/>
              <a:cs typeface="Times New Roman" panose="02020603050405020304" charset="0"/>
            </a:endParaRPr>
          </a:p>
          <a:p>
            <a:pPr>
              <a:lnSpc>
                <a:spcPct val="150000"/>
              </a:lnSpc>
            </a:pPr>
            <a:r>
              <a:rPr lang="zh-CN" altLang="en-US" sz="700" b="1" dirty="0">
                <a:latin typeface="Times New Roman" panose="02020603050405020304" charset="0"/>
                <a:ea typeface="幼圆" panose="02010509060101010101" charset="-122"/>
                <a:cs typeface="Times New Roman" panose="02020603050405020304" charset="0"/>
              </a:rPr>
              <a:t>中国大陆首次上市时间：</a:t>
            </a:r>
            <a:r>
              <a:rPr lang="en-US" altLang="zh-CN" sz="700" b="1" dirty="0">
                <a:solidFill>
                  <a:srgbClr val="007CE6"/>
                </a:solidFill>
                <a:latin typeface="Times New Roman" panose="02020603050405020304" charset="0"/>
                <a:ea typeface="幼圆" panose="02010509060101010101" charset="-122"/>
                <a:cs typeface="Times New Roman" panose="02020603050405020304" charset="0"/>
              </a:rPr>
              <a:t>2020</a:t>
            </a:r>
            <a:r>
              <a:rPr lang="zh-CN" altLang="en-US" sz="700" b="1" dirty="0">
                <a:solidFill>
                  <a:srgbClr val="007CE6"/>
                </a:solidFill>
                <a:latin typeface="Times New Roman" panose="02020603050405020304" charset="0"/>
                <a:ea typeface="幼圆" panose="02010509060101010101" charset="-122"/>
                <a:cs typeface="Times New Roman" panose="02020603050405020304" charset="0"/>
              </a:rPr>
              <a:t>年</a:t>
            </a:r>
            <a:r>
              <a:rPr lang="en-US" altLang="zh-CN" sz="700" b="1" dirty="0">
                <a:solidFill>
                  <a:srgbClr val="007CE6"/>
                </a:solidFill>
                <a:latin typeface="Times New Roman" panose="02020603050405020304" charset="0"/>
                <a:ea typeface="幼圆" panose="02010509060101010101" charset="-122"/>
                <a:cs typeface="Times New Roman" panose="02020603050405020304" charset="0"/>
              </a:rPr>
              <a:t>3</a:t>
            </a:r>
            <a:r>
              <a:rPr lang="zh-CN" altLang="en-US" sz="700" b="1" dirty="0">
                <a:solidFill>
                  <a:srgbClr val="007CE6"/>
                </a:solidFill>
                <a:latin typeface="Times New Roman" panose="02020603050405020304" charset="0"/>
                <a:ea typeface="幼圆" panose="02010509060101010101" charset="-122"/>
                <a:cs typeface="Times New Roman" panose="02020603050405020304" charset="0"/>
              </a:rPr>
              <a:t>月</a:t>
            </a:r>
            <a:endParaRPr lang="zh-CN" altLang="en-US" sz="700" b="1" dirty="0">
              <a:solidFill>
                <a:srgbClr val="007CE6"/>
              </a:solidFill>
              <a:latin typeface="Times New Roman" panose="02020603050405020304" charset="0"/>
              <a:ea typeface="幼圆" panose="02010509060101010101" charset="-122"/>
              <a:cs typeface="Times New Roman" panose="02020603050405020304" charset="0"/>
            </a:endParaRPr>
          </a:p>
          <a:p>
            <a:pPr>
              <a:lnSpc>
                <a:spcPct val="150000"/>
              </a:lnSpc>
            </a:pPr>
            <a:r>
              <a:rPr lang="zh-CN" altLang="en-US" sz="700" b="1" dirty="0">
                <a:solidFill>
                  <a:schemeClr val="tx1"/>
                </a:solidFill>
                <a:latin typeface="Times New Roman" panose="02020603050405020304" charset="0"/>
                <a:ea typeface="幼圆" panose="02010509060101010101" charset="-122"/>
                <a:cs typeface="Times New Roman" panose="02020603050405020304" charset="0"/>
              </a:rPr>
              <a:t>目前大陆地区同通用名药品的上市情况：</a:t>
            </a:r>
            <a:r>
              <a:rPr lang="en-US" altLang="zh-CN" sz="700" b="1" dirty="0">
                <a:solidFill>
                  <a:srgbClr val="007CE6"/>
                </a:solidFill>
                <a:latin typeface="Times New Roman" panose="02020603050405020304" charset="0"/>
                <a:ea typeface="幼圆" panose="02010509060101010101" charset="-122"/>
                <a:cs typeface="Times New Roman" panose="02020603050405020304" charset="0"/>
              </a:rPr>
              <a:t>1</a:t>
            </a:r>
            <a:r>
              <a:rPr lang="zh-CN" altLang="en-US" sz="700" b="1" dirty="0">
                <a:solidFill>
                  <a:srgbClr val="007CE6"/>
                </a:solidFill>
                <a:latin typeface="Times New Roman" panose="02020603050405020304" charset="0"/>
                <a:ea typeface="幼圆" panose="02010509060101010101" charset="-122"/>
                <a:cs typeface="Times New Roman" panose="02020603050405020304" charset="0"/>
              </a:rPr>
              <a:t>家</a:t>
            </a:r>
            <a:endParaRPr lang="en-US" altLang="zh-CN" sz="700" b="1" dirty="0">
              <a:solidFill>
                <a:srgbClr val="007CE6"/>
              </a:solidFill>
              <a:latin typeface="Times New Roman" panose="02020603050405020304" charset="0"/>
              <a:ea typeface="幼圆" panose="02010509060101010101" charset="-122"/>
              <a:cs typeface="Times New Roman" panose="02020603050405020304" charset="0"/>
            </a:endParaRPr>
          </a:p>
          <a:p>
            <a:pPr>
              <a:lnSpc>
                <a:spcPct val="150000"/>
              </a:lnSpc>
            </a:pPr>
            <a:r>
              <a:rPr lang="en-US" altLang="zh-CN" sz="600" dirty="0"/>
              <a:t>-</a:t>
            </a:r>
            <a:r>
              <a:rPr lang="zh-CN" altLang="en-US" sz="600" dirty="0"/>
              <a:t>湖南华纳大药厂股份有限公司同通用名“左奥硝唑片”已被高院</a:t>
            </a:r>
            <a:r>
              <a:rPr lang="zh-CN" altLang="en-US" sz="600" b="1" dirty="0">
                <a:solidFill>
                  <a:srgbClr val="FF0000"/>
                </a:solidFill>
              </a:rPr>
              <a:t>终审判决</a:t>
            </a:r>
            <a:r>
              <a:rPr lang="zh-CN" altLang="en-US" sz="600" dirty="0"/>
              <a:t>专利侵权</a:t>
            </a:r>
            <a:r>
              <a:rPr lang="en-US" altLang="zh-CN" sz="600" baseline="30000" dirty="0"/>
              <a:t>1</a:t>
            </a:r>
            <a:r>
              <a:rPr lang="zh-CN" altLang="en-US" sz="600" baseline="30000" dirty="0"/>
              <a:t>，</a:t>
            </a:r>
            <a:r>
              <a:rPr lang="zh-CN" altLang="en-US" sz="600" dirty="0"/>
              <a:t>不能上市销售（专利保护期至</a:t>
            </a:r>
            <a:r>
              <a:rPr lang="en-US" altLang="zh-CN" sz="600" dirty="0"/>
              <a:t>2025.09</a:t>
            </a:r>
            <a:r>
              <a:rPr lang="zh-CN" altLang="en-US" sz="600" dirty="0"/>
              <a:t>）。</a:t>
            </a:r>
            <a:endParaRPr lang="en-US" altLang="zh-CN" sz="600" dirty="0"/>
          </a:p>
          <a:p>
            <a:pPr>
              <a:lnSpc>
                <a:spcPct val="150000"/>
              </a:lnSpc>
            </a:pPr>
            <a:endParaRPr lang="zh-CN" altLang="en-US" sz="600" b="1" dirty="0">
              <a:solidFill>
                <a:srgbClr val="007CE6"/>
              </a:solidFill>
              <a:latin typeface="Times New Roman" panose="02020603050405020304" charset="0"/>
              <a:ea typeface="幼圆" panose="02010509060101010101" charset="-122"/>
              <a:cs typeface="Times New Roman" panose="02020603050405020304" charset="0"/>
            </a:endParaRPr>
          </a:p>
          <a:p>
            <a:pPr>
              <a:lnSpc>
                <a:spcPct val="150000"/>
              </a:lnSpc>
            </a:pPr>
            <a:r>
              <a:rPr lang="zh-CN" altLang="en-US" sz="700" b="1" dirty="0">
                <a:solidFill>
                  <a:schemeClr val="tx1"/>
                </a:solidFill>
                <a:latin typeface="Times New Roman" panose="02020603050405020304" charset="0"/>
                <a:ea typeface="幼圆" panose="02010509060101010101" charset="-122"/>
                <a:cs typeface="Times New Roman" panose="02020603050405020304" charset="0"/>
              </a:rPr>
              <a:t>全球首个上市国家</a:t>
            </a:r>
            <a:r>
              <a:rPr lang="en-US" altLang="zh-CN" sz="700" b="1" dirty="0">
                <a:solidFill>
                  <a:schemeClr val="tx1"/>
                </a:solidFill>
                <a:latin typeface="Times New Roman" panose="02020603050405020304" charset="0"/>
                <a:ea typeface="幼圆" panose="02010509060101010101" charset="-122"/>
                <a:cs typeface="Times New Roman" panose="02020603050405020304" charset="0"/>
              </a:rPr>
              <a:t>/</a:t>
            </a:r>
            <a:r>
              <a:rPr lang="zh-CN" altLang="en-US" sz="700" b="1" dirty="0">
                <a:solidFill>
                  <a:schemeClr val="tx1"/>
                </a:solidFill>
                <a:latin typeface="Times New Roman" panose="02020603050405020304" charset="0"/>
                <a:ea typeface="幼圆" panose="02010509060101010101" charset="-122"/>
                <a:cs typeface="Times New Roman" panose="02020603050405020304" charset="0"/>
              </a:rPr>
              <a:t>地区及上市时间：</a:t>
            </a:r>
            <a:r>
              <a:rPr lang="zh-CN" altLang="en-US" sz="700" b="1" dirty="0">
                <a:solidFill>
                  <a:srgbClr val="007CE6"/>
                </a:solidFill>
                <a:latin typeface="Times New Roman" panose="02020603050405020304" charset="0"/>
                <a:ea typeface="幼圆" panose="02010509060101010101" charset="-122"/>
                <a:cs typeface="Times New Roman" panose="02020603050405020304" charset="0"/>
              </a:rPr>
              <a:t>中国</a:t>
            </a:r>
            <a:r>
              <a:rPr lang="en-US" altLang="zh-CN" sz="700" b="1" dirty="0">
                <a:solidFill>
                  <a:srgbClr val="007CE6"/>
                </a:solidFill>
                <a:latin typeface="Times New Roman" panose="02020603050405020304" charset="0"/>
                <a:ea typeface="幼圆" panose="02010509060101010101" charset="-122"/>
                <a:cs typeface="Times New Roman" panose="02020603050405020304" charset="0"/>
              </a:rPr>
              <a:t>/</a:t>
            </a:r>
            <a:r>
              <a:rPr lang="zh-CN" altLang="en-US" sz="700" b="1" dirty="0">
                <a:solidFill>
                  <a:srgbClr val="007CE6"/>
                </a:solidFill>
                <a:latin typeface="Times New Roman" panose="02020603050405020304" charset="0"/>
                <a:ea typeface="幼圆" panose="02010509060101010101" charset="-122"/>
                <a:cs typeface="Times New Roman" panose="02020603050405020304" charset="0"/>
              </a:rPr>
              <a:t>南京，</a:t>
            </a:r>
            <a:r>
              <a:rPr lang="en-US" altLang="zh-CN" sz="700" b="1" dirty="0">
                <a:solidFill>
                  <a:srgbClr val="007CE6"/>
                </a:solidFill>
                <a:latin typeface="Times New Roman" panose="02020603050405020304" charset="0"/>
                <a:ea typeface="幼圆" panose="02010509060101010101" charset="-122"/>
                <a:cs typeface="Times New Roman" panose="02020603050405020304" charset="0"/>
              </a:rPr>
              <a:t>2020</a:t>
            </a:r>
            <a:r>
              <a:rPr lang="zh-CN" altLang="en-US" sz="700" b="1" dirty="0">
                <a:solidFill>
                  <a:srgbClr val="007CE6"/>
                </a:solidFill>
                <a:latin typeface="Times New Roman" panose="02020603050405020304" charset="0"/>
                <a:ea typeface="幼圆" panose="02010509060101010101" charset="-122"/>
                <a:cs typeface="Times New Roman" panose="02020603050405020304" charset="0"/>
              </a:rPr>
              <a:t>年</a:t>
            </a:r>
            <a:r>
              <a:rPr lang="en-US" altLang="zh-CN" sz="700" b="1" dirty="0">
                <a:solidFill>
                  <a:srgbClr val="007CE6"/>
                </a:solidFill>
                <a:latin typeface="Times New Roman" panose="02020603050405020304" charset="0"/>
                <a:ea typeface="幼圆" panose="02010509060101010101" charset="-122"/>
                <a:cs typeface="Times New Roman" panose="02020603050405020304" charset="0"/>
              </a:rPr>
              <a:t>3</a:t>
            </a:r>
            <a:r>
              <a:rPr lang="zh-CN" altLang="en-US" sz="700" b="1" dirty="0">
                <a:solidFill>
                  <a:srgbClr val="007CE6"/>
                </a:solidFill>
                <a:latin typeface="Times New Roman" panose="02020603050405020304" charset="0"/>
                <a:ea typeface="幼圆" panose="02010509060101010101" charset="-122"/>
                <a:cs typeface="Times New Roman" panose="02020603050405020304" charset="0"/>
              </a:rPr>
              <a:t>月</a:t>
            </a:r>
            <a:endParaRPr lang="zh-CN" altLang="en-US" sz="700" b="1" dirty="0">
              <a:solidFill>
                <a:srgbClr val="007CE6"/>
              </a:solidFill>
              <a:latin typeface="Times New Roman" panose="02020603050405020304" charset="0"/>
              <a:ea typeface="幼圆" panose="02010509060101010101" charset="-122"/>
              <a:cs typeface="Times New Roman" panose="02020603050405020304" charset="0"/>
            </a:endParaRPr>
          </a:p>
          <a:p>
            <a:pPr>
              <a:lnSpc>
                <a:spcPct val="150000"/>
              </a:lnSpc>
            </a:pPr>
            <a:r>
              <a:rPr lang="zh-CN" altLang="en-US" sz="700" b="1" dirty="0">
                <a:solidFill>
                  <a:schemeClr val="tx1"/>
                </a:solidFill>
                <a:latin typeface="Times New Roman" panose="02020603050405020304" charset="0"/>
                <a:ea typeface="幼圆" panose="02010509060101010101" charset="-122"/>
                <a:cs typeface="Times New Roman" panose="02020603050405020304" charset="0"/>
              </a:rPr>
              <a:t>是否为</a:t>
            </a:r>
            <a:r>
              <a:rPr lang="en-US" altLang="zh-CN" sz="700" b="1" dirty="0">
                <a:solidFill>
                  <a:schemeClr val="tx1"/>
                </a:solidFill>
                <a:latin typeface="Times New Roman" panose="02020603050405020304" charset="0"/>
                <a:ea typeface="幼圆" panose="02010509060101010101" charset="-122"/>
                <a:cs typeface="Times New Roman" panose="02020603050405020304" charset="0"/>
              </a:rPr>
              <a:t>OTC</a:t>
            </a:r>
            <a:r>
              <a:rPr lang="zh-CN" altLang="en-US" sz="700" b="1" dirty="0">
                <a:solidFill>
                  <a:schemeClr val="tx1"/>
                </a:solidFill>
                <a:latin typeface="Times New Roman" panose="02020603050405020304" charset="0"/>
                <a:ea typeface="幼圆" panose="02010509060101010101" charset="-122"/>
                <a:cs typeface="Times New Roman" panose="02020603050405020304" charset="0"/>
              </a:rPr>
              <a:t>药品：</a:t>
            </a:r>
            <a:r>
              <a:rPr lang="zh-CN" altLang="en-US" sz="700" b="1" dirty="0">
                <a:solidFill>
                  <a:srgbClr val="007CE6"/>
                </a:solidFill>
                <a:latin typeface="Times New Roman" panose="02020603050405020304" charset="0"/>
                <a:ea typeface="幼圆" panose="02010509060101010101" charset="-122"/>
                <a:cs typeface="Times New Roman" panose="02020603050405020304" charset="0"/>
              </a:rPr>
              <a:t>否</a:t>
            </a:r>
            <a:endParaRPr lang="zh-CN" altLang="en-US" sz="700" b="1" dirty="0">
              <a:solidFill>
                <a:srgbClr val="007CE6"/>
              </a:solidFill>
              <a:latin typeface="Times New Roman" panose="02020603050405020304" charset="0"/>
              <a:ea typeface="幼圆" panose="02010509060101010101" charset="-122"/>
              <a:cs typeface="Times New Roman" panose="02020603050405020304" charset="0"/>
            </a:endParaRPr>
          </a:p>
          <a:p>
            <a:pPr>
              <a:lnSpc>
                <a:spcPct val="150000"/>
              </a:lnSpc>
            </a:pPr>
            <a:r>
              <a:rPr lang="zh-CN" altLang="en-US" sz="700" b="1" dirty="0">
                <a:solidFill>
                  <a:schemeClr val="tx1"/>
                </a:solidFill>
                <a:latin typeface="Times New Roman" panose="02020603050405020304" charset="0"/>
                <a:ea typeface="幼圆" panose="02010509060101010101" charset="-122"/>
                <a:cs typeface="Times New Roman" panose="02020603050405020304" charset="0"/>
              </a:rPr>
              <a:t>参照药品建议：</a:t>
            </a:r>
            <a:r>
              <a:rPr lang="zh-CN" altLang="en-US" sz="700" b="1" dirty="0">
                <a:solidFill>
                  <a:schemeClr val="accent6"/>
                </a:solidFill>
                <a:latin typeface="Times New Roman" panose="02020603050405020304" charset="0"/>
                <a:ea typeface="幼圆" panose="02010509060101010101" charset="-122"/>
                <a:cs typeface="Times New Roman" panose="02020603050405020304" charset="0"/>
              </a:rPr>
              <a:t>注射用磷酸左奥硝唑酯二钠</a:t>
            </a:r>
            <a:endParaRPr lang="zh-CN" altLang="en-US" sz="700" b="1" dirty="0">
              <a:solidFill>
                <a:srgbClr val="007CE6"/>
              </a:solidFill>
              <a:highlight>
                <a:srgbClr val="FFFF00"/>
              </a:highlight>
              <a:latin typeface="Times New Roman" panose="02020603050405020304" charset="0"/>
              <a:ea typeface="幼圆" panose="02010509060101010101" charset="-122"/>
              <a:cs typeface="Times New Roman" panose="02020603050405020304" charset="0"/>
            </a:endParaRPr>
          </a:p>
        </p:txBody>
      </p:sp>
      <p:sp>
        <p:nvSpPr>
          <p:cNvPr id="13" name="文本框 12"/>
          <p:cNvSpPr txBox="1"/>
          <p:nvPr/>
        </p:nvSpPr>
        <p:spPr>
          <a:xfrm>
            <a:off x="535305" y="1753870"/>
            <a:ext cx="1572895" cy="275590"/>
          </a:xfrm>
          <a:prstGeom prst="rect">
            <a:avLst/>
          </a:prstGeom>
          <a:noFill/>
        </p:spPr>
        <p:txBody>
          <a:bodyPr wrap="square" rtlCol="0">
            <a:spAutoFit/>
          </a:bodyPr>
          <a:lstStyle/>
          <a:p>
            <a:r>
              <a:rPr lang="en-US" altLang="zh-CN" sz="1200">
                <a:solidFill>
                  <a:schemeClr val="bg1">
                    <a:lumMod val="75000"/>
                  </a:schemeClr>
                </a:solidFill>
              </a:rPr>
              <a:t>Basic information</a:t>
            </a:r>
            <a:endParaRPr lang="en-US" altLang="zh-CN" sz="1200">
              <a:solidFill>
                <a:schemeClr val="bg1">
                  <a:lumMod val="75000"/>
                </a:schemeClr>
              </a:solidFill>
            </a:endParaRPr>
          </a:p>
        </p:txBody>
      </p:sp>
      <p:sp>
        <p:nvSpPr>
          <p:cNvPr id="2" name="文本框 1"/>
          <p:cNvSpPr txBox="1"/>
          <p:nvPr/>
        </p:nvSpPr>
        <p:spPr>
          <a:xfrm>
            <a:off x="2778680" y="566703"/>
            <a:ext cx="2467921" cy="246221"/>
          </a:xfrm>
          <a:prstGeom prst="rect">
            <a:avLst/>
          </a:prstGeom>
          <a:solidFill>
            <a:schemeClr val="bg1"/>
          </a:solidFill>
          <a:ln>
            <a:noFill/>
          </a:ln>
        </p:spPr>
        <p:txBody>
          <a:bodyPr wrap="square" rtlCol="0">
            <a:spAutoFit/>
          </a:bodyPr>
          <a:lstStyle/>
          <a:p>
            <a:pPr marL="171450" indent="-171450">
              <a:buFont typeface="Wingdings" panose="05000000000000000000" pitchFamily="2" charset="2"/>
              <a:buChar char="n"/>
            </a:pPr>
            <a:r>
              <a:rPr lang="zh-CN" altLang="en-US" sz="1000" b="1" dirty="0">
                <a:solidFill>
                  <a:schemeClr val="accent6"/>
                </a:solidFill>
                <a:latin typeface="微软雅黑" panose="020B0503020204020204" pitchFamily="34" charset="-122"/>
                <a:ea typeface="微软雅黑" panose="020B0503020204020204" pitchFamily="34" charset="-122"/>
                <a:cs typeface="Times New Roman" panose="02020603050405020304" charset="0"/>
              </a:rPr>
              <a:t>左奥硝唑片为</a:t>
            </a:r>
            <a:r>
              <a:rPr lang="zh-CN" altLang="en-US"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国内独家专利</a:t>
            </a:r>
            <a:r>
              <a:rPr lang="zh-CN" altLang="en-US" sz="1000" b="1" dirty="0">
                <a:solidFill>
                  <a:schemeClr val="accent6"/>
                </a:solidFill>
                <a:latin typeface="微软雅黑" panose="020B0503020204020204" pitchFamily="34" charset="-122"/>
                <a:ea typeface="微软雅黑" panose="020B0503020204020204" pitchFamily="34" charset="-122"/>
                <a:cs typeface="Times New Roman" panose="02020603050405020304" charset="0"/>
              </a:rPr>
              <a:t>上市产品</a:t>
            </a:r>
            <a:endParaRPr lang="zh-CN" altLang="en-US" sz="1000" b="1" dirty="0">
              <a:solidFill>
                <a:schemeClr val="accent6"/>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3" name="文本框 2"/>
          <p:cNvSpPr txBox="1"/>
          <p:nvPr/>
        </p:nvSpPr>
        <p:spPr>
          <a:xfrm>
            <a:off x="2143957" y="3108911"/>
            <a:ext cx="1947572" cy="169277"/>
          </a:xfrm>
          <a:prstGeom prst="rect">
            <a:avLst/>
          </a:prstGeom>
          <a:noFill/>
        </p:spPr>
        <p:txBody>
          <a:bodyPr wrap="square" rtlCol="0">
            <a:spAutoFit/>
          </a:bodyPr>
          <a:lstStyle/>
          <a:p>
            <a:r>
              <a:rPr lang="en-US" altLang="zh-CN" sz="500" dirty="0"/>
              <a:t>1</a:t>
            </a:r>
            <a:r>
              <a:rPr lang="zh-CN" altLang="en-US" sz="500" dirty="0"/>
              <a:t>、（</a:t>
            </a:r>
            <a:r>
              <a:rPr lang="en-US" altLang="zh-CN" sz="500" dirty="0"/>
              <a:t>2020</a:t>
            </a:r>
            <a:r>
              <a:rPr lang="zh-CN" altLang="en-US" sz="500" dirty="0"/>
              <a:t>）最高法知民终</a:t>
            </a:r>
            <a:r>
              <a:rPr lang="en-US" altLang="zh-CN" sz="500" dirty="0"/>
              <a:t>1156</a:t>
            </a:r>
            <a:r>
              <a:rPr lang="zh-CN" altLang="en-US" sz="500" dirty="0"/>
              <a:t>号判决书</a:t>
            </a:r>
            <a:r>
              <a:rPr lang="en-US" altLang="zh-CN" sz="500" dirty="0"/>
              <a:t>.</a:t>
            </a:r>
            <a:endParaRPr lang="zh-CN" altLang="en-US" sz="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24" name="组合 23"/>
          <p:cNvGrpSpPr/>
          <p:nvPr/>
        </p:nvGrpSpPr>
        <p:grpSpPr>
          <a:xfrm>
            <a:off x="0" y="2540"/>
            <a:ext cx="5671820" cy="3276000"/>
            <a:chOff x="0" y="4"/>
            <a:chExt cx="8932" cy="5159"/>
          </a:xfrm>
        </p:grpSpPr>
        <p:sp>
          <p:nvSpPr>
            <p:cNvPr id="14" name="矩形 13"/>
            <p:cNvSpPr/>
            <p:nvPr/>
          </p:nvSpPr>
          <p:spPr>
            <a:xfrm>
              <a:off x="247" y="4"/>
              <a:ext cx="8685" cy="5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0" y="298"/>
              <a:ext cx="867" cy="580"/>
              <a:chOff x="0" y="298"/>
              <a:chExt cx="867" cy="580"/>
            </a:xfrm>
          </p:grpSpPr>
          <p:pic>
            <p:nvPicPr>
              <p:cNvPr id="31" name="picture 31"/>
              <p:cNvPicPr>
                <a:picLocks noChangeAspect="1"/>
              </p:cNvPicPr>
              <p:nvPr/>
            </p:nvPicPr>
            <p:blipFill>
              <a:blip r:embed="rId1"/>
              <a:stretch>
                <a:fillRect/>
              </a:stretch>
            </p:blipFill>
            <p:spPr>
              <a:xfrm rot="16200000">
                <a:off x="168" y="130"/>
                <a:ext cx="531" cy="867"/>
              </a:xfrm>
              <a:prstGeom prst="rect">
                <a:avLst/>
              </a:prstGeom>
            </p:spPr>
          </p:pic>
          <p:sp>
            <p:nvSpPr>
              <p:cNvPr id="4" name="文本框 3"/>
              <p:cNvSpPr txBox="1"/>
              <p:nvPr/>
            </p:nvSpPr>
            <p:spPr>
              <a:xfrm>
                <a:off x="78" y="298"/>
                <a:ext cx="711" cy="580"/>
              </a:xfrm>
              <a:prstGeom prst="rect">
                <a:avLst/>
              </a:prstGeom>
              <a:noFill/>
            </p:spPr>
            <p:txBody>
              <a:bodyPr wrap="square" rtlCol="0">
                <a:spAutoFit/>
              </a:bodyPr>
              <a:lstStyle/>
              <a:p>
                <a:r>
                  <a:rPr lang="en-US" altLang="zh-CN">
                    <a:solidFill>
                      <a:schemeClr val="bg1"/>
                    </a:solidFill>
                  </a:rPr>
                  <a:t>01</a:t>
                </a:r>
                <a:endParaRPr lang="en-US" altLang="zh-CN">
                  <a:solidFill>
                    <a:schemeClr val="bg1"/>
                  </a:solidFill>
                </a:endParaRPr>
              </a:p>
            </p:txBody>
          </p:sp>
        </p:grpSp>
      </p:grpSp>
      <p:sp>
        <p:nvSpPr>
          <p:cNvPr id="15" name="文本框 14"/>
          <p:cNvSpPr txBox="1"/>
          <p:nvPr/>
        </p:nvSpPr>
        <p:spPr>
          <a:xfrm>
            <a:off x="702945" y="220345"/>
            <a:ext cx="1417955" cy="337185"/>
          </a:xfrm>
          <a:prstGeom prst="rect">
            <a:avLst/>
          </a:prstGeom>
          <a:noFill/>
        </p:spPr>
        <p:txBody>
          <a:bodyPr wrap="square" rtlCol="0">
            <a:spAutoFit/>
          </a:bodyPr>
          <a:lstStyle/>
          <a:p>
            <a:r>
              <a:rPr lang="zh-CN" altLang="en-US" sz="1600" b="1">
                <a:solidFill>
                  <a:schemeClr val="accent1">
                    <a:lumMod val="75000"/>
                  </a:schemeClr>
                </a:solidFill>
                <a:latin typeface="微软雅黑 Light" panose="020B0502040204020203" charset="-122"/>
                <a:ea typeface="微软雅黑 Light" panose="020B0502040204020203" charset="-122"/>
              </a:rPr>
              <a:t>药品基本信息</a:t>
            </a:r>
            <a:endParaRPr lang="zh-CN" altLang="en-US" sz="1600" b="1">
              <a:solidFill>
                <a:schemeClr val="accent1">
                  <a:lumMod val="75000"/>
                </a:schemeClr>
              </a:solidFill>
              <a:latin typeface="微软雅黑 Light" panose="020B0502040204020203" charset="-122"/>
              <a:ea typeface="微软雅黑 Light" panose="020B0502040204020203" charset="-122"/>
            </a:endParaRPr>
          </a:p>
        </p:txBody>
      </p:sp>
      <p:grpSp>
        <p:nvGrpSpPr>
          <p:cNvPr id="30" name="组合 29"/>
          <p:cNvGrpSpPr/>
          <p:nvPr/>
        </p:nvGrpSpPr>
        <p:grpSpPr>
          <a:xfrm>
            <a:off x="841123" y="1011410"/>
            <a:ext cx="793750" cy="229870"/>
            <a:chOff x="1191" y="1026"/>
            <a:chExt cx="1250" cy="362"/>
          </a:xfrm>
        </p:grpSpPr>
        <p:sp>
          <p:nvSpPr>
            <p:cNvPr id="18" name="文本框 17"/>
            <p:cNvSpPr txBox="1"/>
            <p:nvPr/>
          </p:nvSpPr>
          <p:spPr>
            <a:xfrm>
              <a:off x="1191" y="1026"/>
              <a:ext cx="1250" cy="362"/>
            </a:xfrm>
            <a:prstGeom prst="rect">
              <a:avLst/>
            </a:prstGeom>
            <a:noFill/>
          </p:spPr>
          <p:txBody>
            <a:bodyPr wrap="square" rtlCol="0">
              <a:spAutoFit/>
            </a:bodyPr>
            <a:lstStyle/>
            <a:p>
              <a:r>
                <a:rPr lang="zh-CN" altLang="en-US" sz="900" b="1" dirty="0">
                  <a:solidFill>
                    <a:schemeClr val="accent1">
                      <a:lumMod val="75000"/>
                    </a:schemeClr>
                  </a:solidFill>
                  <a:latin typeface="微软雅黑 Light" panose="020B0502040204020203" charset="-122"/>
                  <a:ea typeface="微软雅黑 Light" panose="020B0502040204020203" charset="-122"/>
                </a:rPr>
                <a:t>适应症</a:t>
              </a:r>
              <a:endParaRPr lang="zh-CN" altLang="en-US" sz="900" b="1" dirty="0">
                <a:solidFill>
                  <a:schemeClr val="accent1">
                    <a:lumMod val="75000"/>
                  </a:schemeClr>
                </a:solidFill>
                <a:latin typeface="微软雅黑 Light" panose="020B0502040204020203" charset="-122"/>
                <a:ea typeface="微软雅黑 Light" panose="020B0502040204020203" charset="-122"/>
              </a:endParaRPr>
            </a:p>
          </p:txBody>
        </p:sp>
        <p:cxnSp>
          <p:nvCxnSpPr>
            <p:cNvPr id="20" name="直接连接符 19"/>
            <p:cNvCxnSpPr/>
            <p:nvPr/>
          </p:nvCxnSpPr>
          <p:spPr>
            <a:xfrm flipV="1">
              <a:off x="1345" y="1357"/>
              <a:ext cx="510" cy="7"/>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743430" y="1229394"/>
            <a:ext cx="4946836" cy="523220"/>
          </a:xfrm>
          <a:prstGeom prst="rect">
            <a:avLst/>
          </a:prstGeom>
          <a:noFill/>
        </p:spPr>
        <p:txBody>
          <a:bodyPr wrap="square" rtlCol="0">
            <a:spAutoFit/>
          </a:bodyPr>
          <a:lstStyle/>
          <a:p>
            <a:pPr fontAlgn="auto"/>
            <a:r>
              <a:rPr lang="zh-CN" altLang="en-US" sz="700" dirty="0">
                <a:latin typeface="幼圆" panose="02010509060101010101" charset="-122"/>
                <a:ea typeface="幼圆" panose="02010509060101010101" charset="-122"/>
                <a:cs typeface="幼圆" panose="02010509060101010101" charset="-122"/>
              </a:rPr>
              <a:t>    1）本品适用于治疗阿米巴虫病、泌尿生殖道毛滴虫病及兰氏贾第鞭毛虫病。</a:t>
            </a:r>
            <a:endParaRPr lang="zh-CN" altLang="en-US" sz="700" dirty="0">
              <a:latin typeface="幼圆" panose="02010509060101010101" charset="-122"/>
              <a:ea typeface="幼圆" panose="02010509060101010101" charset="-122"/>
              <a:cs typeface="幼圆" panose="02010509060101010101" charset="-122"/>
            </a:endParaRPr>
          </a:p>
          <a:p>
            <a:pPr fontAlgn="auto"/>
            <a:r>
              <a:rPr lang="en-US" altLang="zh-CN" sz="700" dirty="0">
                <a:latin typeface="幼圆" panose="02010509060101010101" charset="-122"/>
                <a:ea typeface="幼圆" panose="02010509060101010101" charset="-122"/>
                <a:cs typeface="幼圆" panose="02010509060101010101" charset="-122"/>
              </a:rPr>
              <a:t>    </a:t>
            </a:r>
            <a:r>
              <a:rPr lang="zh-CN" altLang="en-US" sz="700" dirty="0">
                <a:latin typeface="幼圆" panose="02010509060101010101" charset="-122"/>
                <a:ea typeface="幼圆" panose="02010509060101010101" charset="-122"/>
                <a:cs typeface="幼圆" panose="02010509060101010101" charset="-122"/>
              </a:rPr>
              <a:t>2）本品适用于治疗对本品敏感的厌氧菌引起的感染。</a:t>
            </a:r>
            <a:endParaRPr lang="zh-CN" altLang="en-US" sz="700" dirty="0">
              <a:latin typeface="幼圆" panose="02010509060101010101" charset="-122"/>
              <a:ea typeface="幼圆" panose="02010509060101010101" charset="-122"/>
              <a:cs typeface="幼圆" panose="02010509060101010101" charset="-122"/>
            </a:endParaRPr>
          </a:p>
          <a:p>
            <a:pPr fontAlgn="auto"/>
            <a:r>
              <a:rPr lang="en-US" altLang="zh-CN" sz="700" dirty="0">
                <a:latin typeface="幼圆" panose="02010509060101010101" charset="-122"/>
                <a:ea typeface="幼圆" panose="02010509060101010101" charset="-122"/>
                <a:cs typeface="幼圆" panose="02010509060101010101" charset="-122"/>
              </a:rPr>
              <a:t>    </a:t>
            </a:r>
            <a:r>
              <a:rPr lang="zh-CN" altLang="en-US" sz="700" dirty="0">
                <a:latin typeface="幼圆" panose="02010509060101010101" charset="-122"/>
                <a:ea typeface="幼圆" panose="02010509060101010101" charset="-122"/>
                <a:cs typeface="幼圆" panose="02010509060101010101" charset="-122"/>
              </a:rPr>
              <a:t>3）本品适用于预防外科手术可能引起的敏感厌氧菌感染。</a:t>
            </a:r>
            <a:endParaRPr lang="zh-CN" altLang="en-US" sz="700" dirty="0">
              <a:latin typeface="幼圆" panose="02010509060101010101" charset="-122"/>
              <a:ea typeface="幼圆" panose="02010509060101010101" charset="-122"/>
              <a:cs typeface="幼圆" panose="02010509060101010101" charset="-122"/>
            </a:endParaRPr>
          </a:p>
          <a:p>
            <a:pPr fontAlgn="auto"/>
            <a:r>
              <a:rPr lang="en-US" altLang="zh-CN" sz="700" dirty="0">
                <a:latin typeface="幼圆" panose="02010509060101010101" charset="-122"/>
                <a:ea typeface="幼圆" panose="02010509060101010101" charset="-122"/>
                <a:cs typeface="幼圆" panose="02010509060101010101" charset="-122"/>
              </a:rPr>
              <a:t>    </a:t>
            </a:r>
            <a:r>
              <a:rPr lang="zh-CN" altLang="en-US" sz="700" dirty="0">
                <a:latin typeface="幼圆" panose="02010509060101010101" charset="-122"/>
                <a:ea typeface="幼圆" panose="02010509060101010101" charset="-122"/>
                <a:cs typeface="幼圆" panose="02010509060101010101" charset="-122"/>
              </a:rPr>
              <a:t>4）本品也可用于</a:t>
            </a:r>
            <a:r>
              <a:rPr lang="zh-CN" altLang="en-US" sz="700" dirty="0">
                <a:ea typeface="幼圆" panose="02010509060101010101" charset="-122"/>
              </a:rPr>
              <a:t>左奥硝唑氯化钠注射液治疗后的序贯治疗。</a:t>
            </a:r>
            <a:endParaRPr lang="zh-CN" altLang="en-US" sz="700" dirty="0">
              <a:ea typeface="幼圆" panose="02010509060101010101" charset="-122"/>
            </a:endParaRPr>
          </a:p>
        </p:txBody>
      </p:sp>
      <p:sp>
        <p:nvSpPr>
          <p:cNvPr id="17" name="文本框 16"/>
          <p:cNvSpPr txBox="1"/>
          <p:nvPr/>
        </p:nvSpPr>
        <p:spPr>
          <a:xfrm>
            <a:off x="859380" y="1891472"/>
            <a:ext cx="914472" cy="230832"/>
          </a:xfrm>
          <a:prstGeom prst="rect">
            <a:avLst/>
          </a:prstGeom>
          <a:noFill/>
        </p:spPr>
        <p:txBody>
          <a:bodyPr wrap="square" rtlCol="0">
            <a:spAutoFit/>
          </a:bodyPr>
          <a:lstStyle/>
          <a:p>
            <a:r>
              <a:rPr lang="zh-CN" altLang="en-US" sz="900" b="1" dirty="0">
                <a:solidFill>
                  <a:schemeClr val="accent1">
                    <a:lumMod val="75000"/>
                  </a:schemeClr>
                </a:solidFill>
                <a:latin typeface="微软雅黑 Light" panose="020B0502040204020203" charset="-122"/>
                <a:ea typeface="微软雅黑 Light" panose="020B0502040204020203" charset="-122"/>
              </a:rPr>
              <a:t>疾病基本情况</a:t>
            </a:r>
            <a:endParaRPr lang="zh-CN" altLang="en-US" sz="900" b="1" dirty="0">
              <a:solidFill>
                <a:schemeClr val="accent1">
                  <a:lumMod val="75000"/>
                </a:schemeClr>
              </a:solidFill>
              <a:latin typeface="微软雅黑 Light" panose="020B0502040204020203" charset="-122"/>
              <a:ea typeface="微软雅黑 Light" panose="020B0502040204020203" charset="-122"/>
            </a:endParaRPr>
          </a:p>
        </p:txBody>
      </p:sp>
      <p:cxnSp>
        <p:nvCxnSpPr>
          <p:cNvPr id="19" name="直接连接符 18"/>
          <p:cNvCxnSpPr/>
          <p:nvPr/>
        </p:nvCxnSpPr>
        <p:spPr>
          <a:xfrm flipV="1">
            <a:off x="959590" y="2103852"/>
            <a:ext cx="323850" cy="444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59380" y="2094075"/>
            <a:ext cx="4645856" cy="523220"/>
          </a:xfrm>
          <a:prstGeom prst="rect">
            <a:avLst/>
          </a:prstGeom>
          <a:noFill/>
        </p:spPr>
        <p:txBody>
          <a:bodyPr wrap="square">
            <a:spAutoFit/>
          </a:bodyPr>
          <a:lstStyle/>
          <a:p>
            <a:r>
              <a:rPr lang="zh-CN" altLang="en-US" sz="700" dirty="0">
                <a:ea typeface="幼圆" panose="02010509060101010101" charset="-122"/>
              </a:rPr>
              <a:t>厌氧菌是正常人类皮肤和黏膜细菌菌群中最主要的成分，并且是内源性细菌感染的常见原因。厌氧菌感染可发生在所有身体部位</a:t>
            </a:r>
            <a:r>
              <a:rPr lang="en-US" altLang="zh-CN" sz="700" dirty="0">
                <a:ea typeface="幼圆" panose="02010509060101010101" charset="-122"/>
              </a:rPr>
              <a:t>: </a:t>
            </a:r>
            <a:r>
              <a:rPr lang="zh-CN" altLang="en-US" sz="700" dirty="0">
                <a:ea typeface="幼圆" panose="02010509060101010101" charset="-122"/>
              </a:rPr>
              <a:t>中枢神经系统、口腔、头颈部、胸部、腹部、骨盆、皮肤和软组织。由厌氧细菌引起的感染占细菌总感染率</a:t>
            </a:r>
            <a:r>
              <a:rPr lang="en-US" altLang="zh-CN" sz="700" dirty="0">
                <a:ea typeface="幼圆" panose="02010509060101010101" charset="-122"/>
              </a:rPr>
              <a:t>65%</a:t>
            </a:r>
            <a:r>
              <a:rPr lang="zh-CN" altLang="en-US" sz="700" dirty="0">
                <a:ea typeface="幼圆" panose="02010509060101010101" charset="-122"/>
              </a:rPr>
              <a:t>以上，并且严重感染可能危及生命。硝基咪唑是一类具有优异的抗厌氧菌活性的抗菌药物，甲硝唑、替硝唑、奥硝唑、左奥硝唑是治疗厌氧细菌感染的首选</a:t>
            </a:r>
            <a:r>
              <a:rPr lang="en-US" altLang="zh-CN" sz="700" baseline="30000" dirty="0">
                <a:ea typeface="幼圆" panose="02010509060101010101" charset="-122"/>
              </a:rPr>
              <a:t>1</a:t>
            </a:r>
            <a:r>
              <a:rPr lang="zh-CN" altLang="en-US" sz="700" dirty="0">
                <a:ea typeface="幼圆" panose="02010509060101010101" charset="-122"/>
              </a:rPr>
              <a:t>。</a:t>
            </a:r>
            <a:endParaRPr lang="zh-CN" altLang="en-US" sz="700" dirty="0">
              <a:ea typeface="幼圆" panose="02010509060101010101" charset="-122"/>
            </a:endParaRPr>
          </a:p>
        </p:txBody>
      </p:sp>
      <p:sp>
        <p:nvSpPr>
          <p:cNvPr id="3" name="文本框 2"/>
          <p:cNvSpPr txBox="1"/>
          <p:nvPr/>
        </p:nvSpPr>
        <p:spPr>
          <a:xfrm>
            <a:off x="867853" y="3119040"/>
            <a:ext cx="4192609" cy="169277"/>
          </a:xfrm>
          <a:prstGeom prst="rect">
            <a:avLst/>
          </a:prstGeom>
          <a:noFill/>
        </p:spPr>
        <p:txBody>
          <a:bodyPr wrap="square" rtlCol="0">
            <a:spAutoFit/>
          </a:bodyPr>
          <a:lstStyle/>
          <a:p>
            <a:r>
              <a:rPr lang="en-US" altLang="zh-CN" sz="500" dirty="0">
                <a:ea typeface="幼圆" panose="02010509060101010101" charset="-122"/>
              </a:rPr>
              <a:t>1</a:t>
            </a:r>
            <a:r>
              <a:rPr lang="zh-CN" altLang="en-US" sz="500" dirty="0">
                <a:ea typeface="幼圆" panose="02010509060101010101" charset="-122"/>
              </a:rPr>
              <a:t>、李韦韦，樊婷婷，等</a:t>
            </a:r>
            <a:r>
              <a:rPr lang="en-US" altLang="zh-CN" sz="500" dirty="0">
                <a:ea typeface="幼圆" panose="02010509060101010101" charset="-122"/>
              </a:rPr>
              <a:t>.</a:t>
            </a:r>
            <a:r>
              <a:rPr lang="zh-CN" altLang="en-US" sz="500" dirty="0">
                <a:ea typeface="幼圆" panose="02010509060101010101" charset="-122"/>
              </a:rPr>
              <a:t>左奥硝唑治疗厌氧菌感染的系统评价</a:t>
            </a:r>
            <a:r>
              <a:rPr lang="en-US" altLang="zh-CN" sz="500" dirty="0">
                <a:ea typeface="幼圆" panose="02010509060101010101" charset="-122"/>
              </a:rPr>
              <a:t>【J】</a:t>
            </a:r>
            <a:r>
              <a:rPr lang="zh-CN" altLang="en-US" sz="500" dirty="0">
                <a:ea typeface="幼圆" panose="02010509060101010101" charset="-122"/>
              </a:rPr>
              <a:t>；药物流行病学杂志 </a:t>
            </a:r>
            <a:r>
              <a:rPr lang="en-US" altLang="zh-CN" sz="500" dirty="0">
                <a:ea typeface="幼圆" panose="02010509060101010101" charset="-122"/>
              </a:rPr>
              <a:t>2019,28(3):151-156.</a:t>
            </a:r>
            <a:endParaRPr lang="zh-CN" altLang="en-US" sz="500" dirty="0">
              <a:ea typeface="幼圆" panose="02010509060101010101" charset="-122"/>
            </a:endParaRPr>
          </a:p>
        </p:txBody>
      </p:sp>
      <p:sp>
        <p:nvSpPr>
          <p:cNvPr id="5" name="文本框 4"/>
          <p:cNvSpPr txBox="1"/>
          <p:nvPr/>
        </p:nvSpPr>
        <p:spPr>
          <a:xfrm>
            <a:off x="717039" y="512438"/>
            <a:ext cx="4837816" cy="400110"/>
          </a:xfrm>
          <a:prstGeom prst="rect">
            <a:avLst/>
          </a:prstGeom>
          <a:noFill/>
        </p:spPr>
        <p:txBody>
          <a:bodyPr wrap="square" rtlCol="0">
            <a:spAutoFit/>
          </a:bodyPr>
          <a:lstStyle/>
          <a:p>
            <a:pPr marL="171450" indent="-171450">
              <a:buFont typeface="Wingdings" panose="05000000000000000000" pitchFamily="2" charset="2"/>
              <a:buChar char="n"/>
            </a:pPr>
            <a:r>
              <a:rPr lang="zh-CN" altLang="en-US" sz="1000" b="1" dirty="0">
                <a:solidFill>
                  <a:schemeClr val="accent6"/>
                </a:solidFill>
                <a:latin typeface="微软雅黑" panose="020B0503020204020204" pitchFamily="34" charset="-122"/>
                <a:ea typeface="微软雅黑" panose="020B0503020204020204" pitchFamily="34" charset="-122"/>
                <a:cs typeface="Times New Roman" panose="02020603050405020304" charset="0"/>
              </a:rPr>
              <a:t>左奥硝唑片临床用于厌氧菌感染治疗，便利患者的同时也弥补了目录类</a:t>
            </a:r>
            <a:r>
              <a:rPr lang="zh-CN" altLang="en-US"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片剂产品的空白</a:t>
            </a:r>
            <a:r>
              <a:rPr lang="zh-CN" altLang="en-US" sz="1000" b="1" dirty="0">
                <a:solidFill>
                  <a:schemeClr val="accent6"/>
                </a:solidFill>
                <a:latin typeface="微软雅黑" panose="020B0503020204020204" pitchFamily="34" charset="-122"/>
                <a:ea typeface="微软雅黑" panose="020B0503020204020204" pitchFamily="34" charset="-122"/>
                <a:cs typeface="Times New Roman" panose="02020603050405020304" charset="0"/>
              </a:rPr>
              <a:t>。</a:t>
            </a:r>
            <a:endParaRPr lang="zh-CN" altLang="en-US" sz="1000" b="1" dirty="0">
              <a:solidFill>
                <a:schemeClr val="accent6"/>
              </a:solidFill>
              <a:latin typeface="微软雅黑" panose="020B0503020204020204" pitchFamily="34" charset="-122"/>
              <a:ea typeface="微软雅黑" panose="020B0503020204020204" pitchFamily="34" charset="-122"/>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24" name="组合 23"/>
          <p:cNvGrpSpPr/>
          <p:nvPr/>
        </p:nvGrpSpPr>
        <p:grpSpPr>
          <a:xfrm>
            <a:off x="635" y="0"/>
            <a:ext cx="5671820" cy="3276000"/>
            <a:chOff x="0" y="4"/>
            <a:chExt cx="8932" cy="5159"/>
          </a:xfrm>
        </p:grpSpPr>
        <p:sp>
          <p:nvSpPr>
            <p:cNvPr id="14" name="矩形 13"/>
            <p:cNvSpPr/>
            <p:nvPr/>
          </p:nvSpPr>
          <p:spPr>
            <a:xfrm>
              <a:off x="247" y="4"/>
              <a:ext cx="8685" cy="5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0" y="298"/>
              <a:ext cx="867" cy="580"/>
              <a:chOff x="0" y="298"/>
              <a:chExt cx="867" cy="580"/>
            </a:xfrm>
          </p:grpSpPr>
          <p:pic>
            <p:nvPicPr>
              <p:cNvPr id="31" name="picture 31"/>
              <p:cNvPicPr>
                <a:picLocks noChangeAspect="1"/>
              </p:cNvPicPr>
              <p:nvPr/>
            </p:nvPicPr>
            <p:blipFill>
              <a:blip r:embed="rId1"/>
              <a:stretch>
                <a:fillRect/>
              </a:stretch>
            </p:blipFill>
            <p:spPr>
              <a:xfrm rot="16200000">
                <a:off x="168" y="130"/>
                <a:ext cx="531" cy="867"/>
              </a:xfrm>
              <a:prstGeom prst="rect">
                <a:avLst/>
              </a:prstGeom>
            </p:spPr>
          </p:pic>
          <p:sp>
            <p:nvSpPr>
              <p:cNvPr id="4" name="文本框 3"/>
              <p:cNvSpPr txBox="1"/>
              <p:nvPr/>
            </p:nvSpPr>
            <p:spPr>
              <a:xfrm>
                <a:off x="78" y="298"/>
                <a:ext cx="711" cy="580"/>
              </a:xfrm>
              <a:prstGeom prst="rect">
                <a:avLst/>
              </a:prstGeom>
              <a:noFill/>
            </p:spPr>
            <p:txBody>
              <a:bodyPr wrap="square" rtlCol="0">
                <a:spAutoFit/>
              </a:bodyPr>
              <a:lstStyle/>
              <a:p>
                <a:r>
                  <a:rPr lang="en-US" altLang="zh-CN">
                    <a:solidFill>
                      <a:schemeClr val="bg1"/>
                    </a:solidFill>
                  </a:rPr>
                  <a:t>01</a:t>
                </a:r>
                <a:endParaRPr lang="en-US" altLang="zh-CN">
                  <a:solidFill>
                    <a:schemeClr val="bg1"/>
                  </a:solidFill>
                </a:endParaRPr>
              </a:p>
            </p:txBody>
          </p:sp>
        </p:grpSp>
      </p:grpSp>
      <p:sp>
        <p:nvSpPr>
          <p:cNvPr id="15" name="文本框 14"/>
          <p:cNvSpPr txBox="1"/>
          <p:nvPr/>
        </p:nvSpPr>
        <p:spPr>
          <a:xfrm>
            <a:off x="702945" y="220345"/>
            <a:ext cx="1417955" cy="337185"/>
          </a:xfrm>
          <a:prstGeom prst="rect">
            <a:avLst/>
          </a:prstGeom>
          <a:noFill/>
        </p:spPr>
        <p:txBody>
          <a:bodyPr wrap="square" rtlCol="0">
            <a:spAutoFit/>
          </a:bodyPr>
          <a:lstStyle/>
          <a:p>
            <a:r>
              <a:rPr lang="zh-CN" altLang="en-US" sz="1600" b="1">
                <a:solidFill>
                  <a:schemeClr val="accent1">
                    <a:lumMod val="75000"/>
                  </a:schemeClr>
                </a:solidFill>
                <a:latin typeface="微软雅黑 Light" panose="020B0502040204020203" charset="-122"/>
                <a:ea typeface="微软雅黑 Light" panose="020B0502040204020203" charset="-122"/>
              </a:rPr>
              <a:t>药品基本信息</a:t>
            </a:r>
            <a:endParaRPr lang="zh-CN" altLang="en-US" sz="1600" b="1">
              <a:solidFill>
                <a:schemeClr val="accent1">
                  <a:lumMod val="75000"/>
                </a:schemeClr>
              </a:solidFill>
              <a:latin typeface="微软雅黑 Light" panose="020B0502040204020203" charset="-122"/>
              <a:ea typeface="微软雅黑 Light" panose="020B0502040204020203" charset="-122"/>
            </a:endParaRPr>
          </a:p>
        </p:txBody>
      </p:sp>
      <p:grpSp>
        <p:nvGrpSpPr>
          <p:cNvPr id="10" name="组合 9"/>
          <p:cNvGrpSpPr/>
          <p:nvPr/>
        </p:nvGrpSpPr>
        <p:grpSpPr>
          <a:xfrm>
            <a:off x="656590" y="707390"/>
            <a:ext cx="959485" cy="229870"/>
            <a:chOff x="1298" y="1485"/>
            <a:chExt cx="1511" cy="362"/>
          </a:xfrm>
        </p:grpSpPr>
        <p:sp>
          <p:nvSpPr>
            <p:cNvPr id="13" name="文本框 12"/>
            <p:cNvSpPr txBox="1"/>
            <p:nvPr/>
          </p:nvSpPr>
          <p:spPr>
            <a:xfrm>
              <a:off x="1298" y="1485"/>
              <a:ext cx="1511" cy="362"/>
            </a:xfrm>
            <a:prstGeom prst="rect">
              <a:avLst/>
            </a:prstGeom>
            <a:noFill/>
          </p:spPr>
          <p:txBody>
            <a:bodyPr wrap="square" rtlCol="0">
              <a:spAutoFit/>
            </a:bodyPr>
            <a:lstStyle/>
            <a:p>
              <a:r>
                <a:rPr lang="zh-CN" altLang="en-US" sz="900" b="1" dirty="0">
                  <a:solidFill>
                    <a:schemeClr val="accent1">
                      <a:lumMod val="75000"/>
                    </a:schemeClr>
                  </a:solidFill>
                  <a:latin typeface="微软雅黑 Light" panose="020B0502040204020203" charset="-122"/>
                  <a:ea typeface="微软雅黑 Light" panose="020B0502040204020203" charset="-122"/>
                </a:rPr>
                <a:t>用法用量 </a:t>
              </a:r>
              <a:r>
                <a:rPr lang="en-US" altLang="zh-CN" sz="900" b="1" baseline="30000" dirty="0">
                  <a:solidFill>
                    <a:schemeClr val="accent1">
                      <a:lumMod val="75000"/>
                    </a:schemeClr>
                  </a:solidFill>
                  <a:latin typeface="微软雅黑 Light" panose="020B0502040204020203" charset="-122"/>
                  <a:ea typeface="微软雅黑 Light" panose="020B0502040204020203" charset="-122"/>
                </a:rPr>
                <a:t>1</a:t>
              </a:r>
              <a:endParaRPr lang="zh-CN" altLang="en-US" sz="900" b="1" baseline="30000" dirty="0">
                <a:solidFill>
                  <a:schemeClr val="accent1">
                    <a:lumMod val="75000"/>
                  </a:schemeClr>
                </a:solidFill>
                <a:latin typeface="微软雅黑 Light" panose="020B0502040204020203" charset="-122"/>
                <a:ea typeface="微软雅黑 Light" panose="020B0502040204020203" charset="-122"/>
              </a:endParaRPr>
            </a:p>
          </p:txBody>
        </p:sp>
        <p:cxnSp>
          <p:nvCxnSpPr>
            <p:cNvPr id="16" name="直接连接符 15"/>
            <p:cNvCxnSpPr/>
            <p:nvPr/>
          </p:nvCxnSpPr>
          <p:spPr>
            <a:xfrm>
              <a:off x="1441" y="1840"/>
              <a:ext cx="1017" cy="7"/>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a:off x="684530" y="974725"/>
            <a:ext cx="4662170" cy="1491615"/>
          </a:xfrm>
          <a:prstGeom prst="rect">
            <a:avLst/>
          </a:prstGeom>
          <a:noFill/>
        </p:spPr>
        <p:txBody>
          <a:bodyPr wrap="square" rtlCol="0">
            <a:spAutoFit/>
          </a:bodyPr>
          <a:lstStyle/>
          <a:p>
            <a:r>
              <a:rPr lang="zh-CN" altLang="en-US" sz="700" b="1" dirty="0">
                <a:latin typeface="Times New Roman" panose="02020603050405020304" charset="0"/>
                <a:ea typeface="幼圆" panose="02010509060101010101" charset="-122"/>
                <a:cs typeface="Times New Roman" panose="02020603050405020304" charset="0"/>
              </a:rPr>
              <a:t>1、阿米巴虫病</a:t>
            </a:r>
            <a:endParaRPr lang="zh-CN" altLang="en-US" sz="700" b="1" dirty="0">
              <a:latin typeface="Times New Roman" panose="02020603050405020304" charset="0"/>
              <a:ea typeface="幼圆" panose="02010509060101010101" charset="-122"/>
              <a:cs typeface="Times New Roman" panose="02020603050405020304" charset="0"/>
            </a:endParaRPr>
          </a:p>
          <a:p>
            <a:r>
              <a:rPr lang="zh-CN" altLang="en-US" sz="700" b="1" dirty="0">
                <a:solidFill>
                  <a:schemeClr val="accent6"/>
                </a:solidFill>
                <a:latin typeface="Times New Roman" panose="02020603050405020304" charset="0"/>
                <a:ea typeface="幼圆" panose="02010509060101010101" charset="-122"/>
                <a:cs typeface="Times New Roman" panose="02020603050405020304" charset="0"/>
              </a:rPr>
              <a:t>成人：每日1.</a:t>
            </a:r>
            <a:r>
              <a:rPr lang="zh-CN" altLang="en-US" sz="700" b="1" dirty="0">
                <a:solidFill>
                  <a:schemeClr val="accent6"/>
                </a:solidFill>
                <a:latin typeface="Times New Roman" panose="02020603050405020304" charset="0"/>
                <a:ea typeface="宋体" panose="02010600030101010101" pitchFamily="2" charset="-122"/>
                <a:cs typeface="Times New Roman" panose="02020603050405020304" charset="0"/>
              </a:rPr>
              <a:t>0</a:t>
            </a:r>
            <a:r>
              <a:rPr lang="en-US" altLang="zh-CN" sz="700" b="1" dirty="0">
                <a:solidFill>
                  <a:schemeClr val="accent6"/>
                </a:solidFill>
                <a:latin typeface="Times New Roman" panose="02020603050405020304" charset="0"/>
                <a:ea typeface="宋体" panose="02010600030101010101" pitchFamily="2" charset="-122"/>
                <a:cs typeface="Times New Roman" panose="02020603050405020304" charset="0"/>
              </a:rPr>
              <a:t>~</a:t>
            </a:r>
            <a:r>
              <a:rPr lang="zh-CN" altLang="en-US" sz="700" b="1" dirty="0">
                <a:solidFill>
                  <a:schemeClr val="accent6"/>
                </a:solidFill>
                <a:latin typeface="Times New Roman" panose="02020603050405020304" charset="0"/>
                <a:ea typeface="宋体" panose="02010600030101010101" pitchFamily="2" charset="-122"/>
                <a:cs typeface="Times New Roman" panose="02020603050405020304" charset="0"/>
              </a:rPr>
              <a:t>1</a:t>
            </a:r>
            <a:r>
              <a:rPr lang="zh-CN" altLang="en-US" sz="700" b="1" dirty="0">
                <a:solidFill>
                  <a:schemeClr val="accent6"/>
                </a:solidFill>
                <a:latin typeface="Times New Roman" panose="02020603050405020304" charset="0"/>
                <a:ea typeface="幼圆" panose="02010509060101010101" charset="-122"/>
                <a:cs typeface="Times New Roman" panose="02020603050405020304" charset="0"/>
              </a:rPr>
              <a:t>.5g，口服。</a:t>
            </a:r>
            <a:r>
              <a:rPr lang="zh-CN" altLang="en-US" sz="700" b="1" dirty="0">
                <a:latin typeface="Times New Roman" panose="02020603050405020304" charset="0"/>
                <a:ea typeface="幼圆" panose="02010509060101010101" charset="-122"/>
                <a:cs typeface="Times New Roman" panose="02020603050405020304" charset="0"/>
              </a:rPr>
              <a:t>儿童：每日30mg/kg，口服。针对肝脏阿米巴病，在脓肿阶段，左奥硝唑治疗时需联合进行脓肿的排出治疗。</a:t>
            </a:r>
            <a:endParaRPr lang="zh-CN" altLang="en-US" sz="700" b="1" dirty="0">
              <a:latin typeface="Times New Roman" panose="02020603050405020304" charset="0"/>
              <a:ea typeface="幼圆" panose="02010509060101010101" charset="-122"/>
              <a:cs typeface="Times New Roman" panose="02020603050405020304" charset="0"/>
            </a:endParaRPr>
          </a:p>
          <a:p>
            <a:r>
              <a:rPr lang="zh-CN" altLang="en-US" sz="700" b="1" dirty="0">
                <a:latin typeface="Times New Roman" panose="02020603050405020304" charset="0"/>
                <a:ea typeface="幼圆" panose="02010509060101010101" charset="-122"/>
                <a:cs typeface="Times New Roman" panose="02020603050405020304" charset="0"/>
              </a:rPr>
              <a:t>2、毛滴虫病</a:t>
            </a:r>
            <a:r>
              <a:rPr lang="en-US" altLang="zh-CN" sz="700" b="1" dirty="0">
                <a:latin typeface="Times New Roman" panose="02020603050405020304" charset="0"/>
                <a:ea typeface="幼圆" panose="02010509060101010101" charset="-122"/>
                <a:cs typeface="Times New Roman" panose="02020603050405020304" charset="0"/>
              </a:rPr>
              <a:t> </a:t>
            </a:r>
            <a:endParaRPr lang="en-US" altLang="zh-CN" sz="700" b="1" dirty="0">
              <a:latin typeface="Times New Roman" panose="02020603050405020304" charset="0"/>
              <a:ea typeface="幼圆" panose="02010509060101010101" charset="-122"/>
              <a:cs typeface="Times New Roman" panose="02020603050405020304" charset="0"/>
            </a:endParaRPr>
          </a:p>
          <a:p>
            <a:r>
              <a:rPr lang="zh-CN" altLang="en-US" sz="700" b="1" dirty="0">
                <a:latin typeface="Times New Roman" panose="02020603050405020304" charset="0"/>
                <a:ea typeface="幼圆" panose="02010509060101010101" charset="-122"/>
                <a:cs typeface="Times New Roman" panose="02020603050405020304" charset="0"/>
              </a:rPr>
              <a:t>1）5日疗法</a:t>
            </a:r>
            <a:r>
              <a:rPr lang="en-US" altLang="zh-CN" sz="700" b="1" dirty="0">
                <a:latin typeface="Times New Roman" panose="02020603050405020304" charset="0"/>
                <a:ea typeface="幼圆" panose="02010509060101010101" charset="-122"/>
                <a:cs typeface="Times New Roman" panose="02020603050405020304" charset="0"/>
              </a:rPr>
              <a:t>  </a:t>
            </a:r>
            <a:r>
              <a:rPr lang="zh-CN" altLang="en-US" sz="700" b="1" dirty="0">
                <a:solidFill>
                  <a:schemeClr val="accent6"/>
                </a:solidFill>
                <a:latin typeface="Times New Roman" panose="02020603050405020304" charset="0"/>
                <a:ea typeface="幼圆" panose="02010509060101010101" charset="-122"/>
                <a:cs typeface="Times New Roman" panose="02020603050405020304" charset="0"/>
              </a:rPr>
              <a:t>成人：每次0.5g，每日两次(早晚各服一次)，连续服用5天。</a:t>
            </a:r>
            <a:endParaRPr lang="zh-CN" altLang="en-US" sz="700" b="1" dirty="0">
              <a:solidFill>
                <a:schemeClr val="accent6"/>
              </a:solidFill>
              <a:latin typeface="Times New Roman" panose="02020603050405020304" charset="0"/>
              <a:ea typeface="幼圆" panose="02010509060101010101" charset="-122"/>
              <a:cs typeface="Times New Roman" panose="02020603050405020304" charset="0"/>
            </a:endParaRPr>
          </a:p>
          <a:p>
            <a:r>
              <a:rPr lang="zh-CN" altLang="en-US" sz="700" b="1" dirty="0">
                <a:latin typeface="Times New Roman" panose="02020603050405020304" charset="0"/>
                <a:ea typeface="幼圆" panose="02010509060101010101" charset="-122"/>
                <a:cs typeface="Times New Roman" panose="02020603050405020304" charset="0"/>
              </a:rPr>
              <a:t>2）单次疗法：</a:t>
            </a:r>
            <a:r>
              <a:rPr lang="zh-CN" altLang="en-US" sz="700" b="1" dirty="0">
                <a:solidFill>
                  <a:schemeClr val="accent6"/>
                </a:solidFill>
                <a:latin typeface="Times New Roman" panose="02020603050405020304" charset="0"/>
                <a:ea typeface="幼圆" panose="02010509060101010101" charset="-122"/>
                <a:cs typeface="Times New Roman" panose="02020603050405020304" charset="0"/>
              </a:rPr>
              <a:t>成人：晚餐后单次服用1.5g。</a:t>
            </a:r>
            <a:endParaRPr lang="zh-CN" altLang="en-US" sz="700" b="1" dirty="0">
              <a:solidFill>
                <a:schemeClr val="accent6"/>
              </a:solidFill>
              <a:latin typeface="Times New Roman" panose="02020603050405020304" charset="0"/>
              <a:ea typeface="幼圆" panose="02010509060101010101" charset="-122"/>
              <a:cs typeface="Times New Roman" panose="02020603050405020304" charset="0"/>
            </a:endParaRPr>
          </a:p>
          <a:p>
            <a:r>
              <a:rPr lang="zh-CN" altLang="en-US" sz="700" b="1" dirty="0">
                <a:latin typeface="Times New Roman" panose="02020603050405020304" charset="0"/>
                <a:ea typeface="幼圆" panose="02010509060101010101" charset="-122"/>
                <a:cs typeface="Times New Roman" panose="02020603050405020304" charset="0"/>
              </a:rPr>
              <a:t>3、兰氏贾第鞭毛虫病</a:t>
            </a:r>
            <a:endParaRPr lang="zh-CN" altLang="en-US" sz="700" b="1" dirty="0">
              <a:latin typeface="Times New Roman" panose="02020603050405020304" charset="0"/>
              <a:ea typeface="幼圆" panose="02010509060101010101" charset="-122"/>
              <a:cs typeface="Times New Roman" panose="02020603050405020304" charset="0"/>
            </a:endParaRPr>
          </a:p>
          <a:p>
            <a:r>
              <a:rPr lang="zh-CN" altLang="en-US" sz="700" b="1" dirty="0">
                <a:solidFill>
                  <a:schemeClr val="accent6"/>
                </a:solidFill>
                <a:latin typeface="Times New Roman" panose="02020603050405020304" charset="0"/>
                <a:ea typeface="幼圆" panose="02010509060101010101" charset="-122"/>
                <a:cs typeface="Times New Roman" panose="02020603050405020304" charset="0"/>
              </a:rPr>
              <a:t>成人：每日1.0g，口服。</a:t>
            </a:r>
            <a:r>
              <a:rPr lang="zh-CN" altLang="en-US" sz="700" b="1" dirty="0">
                <a:latin typeface="Times New Roman" panose="02020603050405020304" charset="0"/>
                <a:ea typeface="幼圆" panose="02010509060101010101" charset="-122"/>
                <a:cs typeface="Times New Roman" panose="02020603050405020304" charset="0"/>
              </a:rPr>
              <a:t>儿童：每日30mg/kg，口服。</a:t>
            </a:r>
            <a:endParaRPr lang="zh-CN" altLang="en-US" sz="700" b="1" dirty="0">
              <a:latin typeface="Times New Roman" panose="02020603050405020304" charset="0"/>
              <a:ea typeface="幼圆" panose="02010509060101010101" charset="-122"/>
              <a:cs typeface="Times New Roman" panose="02020603050405020304" charset="0"/>
            </a:endParaRPr>
          </a:p>
          <a:p>
            <a:r>
              <a:rPr lang="zh-CN" altLang="en-US" sz="700" b="1" dirty="0">
                <a:latin typeface="Times New Roman" panose="02020603050405020304" charset="0"/>
                <a:ea typeface="幼圆" panose="02010509060101010101" charset="-122"/>
                <a:cs typeface="Times New Roman" panose="02020603050405020304" charset="0"/>
              </a:rPr>
              <a:t>4、治疗厌氧菌感染</a:t>
            </a:r>
            <a:endParaRPr lang="zh-CN" altLang="en-US" sz="700" b="1" dirty="0">
              <a:latin typeface="Times New Roman" panose="02020603050405020304" charset="0"/>
              <a:ea typeface="幼圆" panose="02010509060101010101" charset="-122"/>
              <a:cs typeface="Times New Roman" panose="02020603050405020304" charset="0"/>
            </a:endParaRPr>
          </a:p>
          <a:p>
            <a:r>
              <a:rPr lang="zh-CN" altLang="en-US" sz="700" b="1" dirty="0">
                <a:solidFill>
                  <a:schemeClr val="accent6"/>
                </a:solidFill>
                <a:latin typeface="Times New Roman" panose="02020603050405020304" charset="0"/>
                <a:ea typeface="幼圆" panose="02010509060101010101" charset="-122"/>
                <a:cs typeface="Times New Roman" panose="02020603050405020304" charset="0"/>
              </a:rPr>
              <a:t>成人：每日1.0</a:t>
            </a:r>
            <a:r>
              <a:rPr lang="en-US" altLang="zh-CN" sz="700" b="1" dirty="0">
                <a:solidFill>
                  <a:schemeClr val="accent6"/>
                </a:solidFill>
                <a:latin typeface="Times New Roman" panose="02020603050405020304" charset="0"/>
                <a:ea typeface="宋体" panose="02010600030101010101" pitchFamily="2" charset="-122"/>
                <a:cs typeface="Times New Roman" panose="02020603050405020304" charset="0"/>
                <a:sym typeface="+mn-ea"/>
              </a:rPr>
              <a:t>~</a:t>
            </a:r>
            <a:r>
              <a:rPr lang="zh-CN" altLang="en-US" sz="700" b="1" dirty="0">
                <a:solidFill>
                  <a:schemeClr val="accent6"/>
                </a:solidFill>
                <a:latin typeface="Times New Roman" panose="02020603050405020304" charset="0"/>
                <a:ea typeface="幼圆" panose="02010509060101010101" charset="-122"/>
                <a:cs typeface="Times New Roman" panose="02020603050405020304" charset="0"/>
              </a:rPr>
              <a:t>1.5g，口服。</a:t>
            </a:r>
            <a:r>
              <a:rPr lang="zh-CN" altLang="en-US" sz="700" b="1" dirty="0">
                <a:latin typeface="Times New Roman" panose="02020603050405020304" charset="0"/>
                <a:ea typeface="幼圆" panose="02010509060101010101" charset="-122"/>
                <a:cs typeface="Times New Roman" panose="02020603050405020304" charset="0"/>
              </a:rPr>
              <a:t>儿童：每日20</a:t>
            </a:r>
            <a:r>
              <a:rPr lang="en-US" altLang="zh-CN" sz="700" b="1" dirty="0">
                <a:latin typeface="Times New Roman" panose="02020603050405020304" charset="0"/>
                <a:ea typeface="宋体" panose="02010600030101010101" pitchFamily="2" charset="-122"/>
                <a:cs typeface="Times New Roman" panose="02020603050405020304" charset="0"/>
                <a:sym typeface="+mn-ea"/>
              </a:rPr>
              <a:t>~</a:t>
            </a:r>
            <a:r>
              <a:rPr lang="zh-CN" altLang="en-US" sz="700" b="1" dirty="0">
                <a:latin typeface="Times New Roman" panose="02020603050405020304" charset="0"/>
                <a:ea typeface="幼圆" panose="02010509060101010101" charset="-122"/>
                <a:cs typeface="Times New Roman" panose="02020603050405020304" charset="0"/>
              </a:rPr>
              <a:t>30mg/kg，口服。</a:t>
            </a:r>
            <a:endParaRPr lang="zh-CN" altLang="en-US" sz="700" b="1" dirty="0">
              <a:latin typeface="Times New Roman" panose="02020603050405020304" charset="0"/>
              <a:ea typeface="幼圆" panose="02010509060101010101" charset="-122"/>
              <a:cs typeface="Times New Roman" panose="02020603050405020304" charset="0"/>
            </a:endParaRPr>
          </a:p>
          <a:p>
            <a:r>
              <a:rPr lang="zh-CN" altLang="en-US" sz="700" b="1" dirty="0">
                <a:latin typeface="Times New Roman" panose="02020603050405020304" charset="0"/>
                <a:ea typeface="幼圆" panose="02010509060101010101" charset="-122"/>
                <a:cs typeface="Times New Roman" panose="02020603050405020304" charset="0"/>
              </a:rPr>
              <a:t>5、预防厌氧菌感染</a:t>
            </a:r>
            <a:endParaRPr lang="zh-CN" altLang="en-US" sz="700" b="1" dirty="0">
              <a:latin typeface="Times New Roman" panose="02020603050405020304" charset="0"/>
              <a:ea typeface="幼圆" panose="02010509060101010101" charset="-122"/>
              <a:cs typeface="Times New Roman" panose="02020603050405020304" charset="0"/>
            </a:endParaRPr>
          </a:p>
          <a:p>
            <a:r>
              <a:rPr lang="zh-CN" altLang="en-US" sz="700" b="1" dirty="0">
                <a:solidFill>
                  <a:schemeClr val="accent6"/>
                </a:solidFill>
                <a:latin typeface="Times New Roman" panose="02020603050405020304" charset="0"/>
                <a:ea typeface="幼圆" panose="02010509060101010101" charset="-122"/>
                <a:cs typeface="Times New Roman" panose="02020603050405020304" charset="0"/>
              </a:rPr>
              <a:t>成人：手术前12小时使用0.5g，手术后三天每12小时使用0.5g，口服。</a:t>
            </a:r>
            <a:endParaRPr lang="zh-CN" altLang="en-US" sz="700" b="1" dirty="0">
              <a:solidFill>
                <a:schemeClr val="accent6"/>
              </a:solidFill>
              <a:latin typeface="Times New Roman" panose="02020603050405020304" charset="0"/>
              <a:ea typeface="幼圆" panose="02010509060101010101" charset="-122"/>
              <a:cs typeface="Times New Roman" panose="02020603050405020304" charset="0"/>
            </a:endParaRPr>
          </a:p>
          <a:p>
            <a:r>
              <a:rPr lang="zh-CN" altLang="en-US" sz="700" b="1" dirty="0">
                <a:latin typeface="Times New Roman" panose="02020603050405020304" charset="0"/>
                <a:ea typeface="幼圆" panose="02010509060101010101" charset="-122"/>
                <a:cs typeface="Times New Roman" panose="02020603050405020304" charset="0"/>
              </a:rPr>
              <a:t>儿童：治疗方案同成人，剂量为每日20</a:t>
            </a:r>
            <a:r>
              <a:rPr lang="en-US" altLang="zh-CN" sz="700" b="1" dirty="0">
                <a:latin typeface="Times New Roman" panose="02020603050405020304" charset="0"/>
                <a:ea typeface="宋体" panose="02010600030101010101" pitchFamily="2" charset="-122"/>
                <a:cs typeface="Times New Roman" panose="02020603050405020304" charset="0"/>
                <a:sym typeface="+mn-ea"/>
              </a:rPr>
              <a:t>~</a:t>
            </a:r>
            <a:r>
              <a:rPr lang="zh-CN" altLang="en-US" sz="700" b="1" dirty="0">
                <a:latin typeface="Times New Roman" panose="02020603050405020304" charset="0"/>
                <a:ea typeface="幼圆" panose="02010509060101010101" charset="-122"/>
                <a:cs typeface="Times New Roman" panose="02020603050405020304" charset="0"/>
              </a:rPr>
              <a:t>30mg/kg，口服。</a:t>
            </a:r>
            <a:endParaRPr lang="zh-CN" altLang="en-US" sz="700" b="1" dirty="0">
              <a:latin typeface="Times New Roman" panose="02020603050405020304" charset="0"/>
              <a:ea typeface="幼圆" panose="02010509060101010101" charset="-122"/>
              <a:cs typeface="Times New Roman" panose="02020603050405020304" charset="0"/>
            </a:endParaRPr>
          </a:p>
        </p:txBody>
      </p:sp>
      <p:sp>
        <p:nvSpPr>
          <p:cNvPr id="18" name="文本框 17"/>
          <p:cNvSpPr txBox="1"/>
          <p:nvPr/>
        </p:nvSpPr>
        <p:spPr>
          <a:xfrm>
            <a:off x="824804" y="3097015"/>
            <a:ext cx="1362377" cy="169277"/>
          </a:xfrm>
          <a:prstGeom prst="rect">
            <a:avLst/>
          </a:prstGeom>
          <a:noFill/>
        </p:spPr>
        <p:txBody>
          <a:bodyPr wrap="square">
            <a:spAutoFit/>
          </a:bodyPr>
          <a:lstStyle/>
          <a:p>
            <a:r>
              <a:rPr lang="en-US" altLang="zh-CN" sz="500" dirty="0">
                <a:ea typeface="幼圆" panose="02010509060101010101" charset="-122"/>
              </a:rPr>
              <a:t>1</a:t>
            </a:r>
            <a:r>
              <a:rPr lang="zh-CN" altLang="en-US" sz="500" dirty="0">
                <a:ea typeface="幼圆" panose="02010509060101010101" charset="-122"/>
              </a:rPr>
              <a:t>、左奥硝唑片产品说明书</a:t>
            </a:r>
            <a:r>
              <a:rPr lang="en-US" altLang="zh-CN" sz="500" dirty="0">
                <a:ea typeface="幼圆" panose="02010509060101010101" charset="-122"/>
              </a:rPr>
              <a:t>.</a:t>
            </a:r>
            <a:endParaRPr lang="en-US" altLang="zh-CN" sz="500" dirty="0">
              <a:ea typeface="幼圆" panose="020105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1"/>
          <p:cNvPicPr>
            <a:picLocks noChangeAspect="1"/>
          </p:cNvPicPr>
          <p:nvPr/>
        </p:nvPicPr>
        <p:blipFill>
          <a:blip r:embed="rId1"/>
          <a:stretch>
            <a:fillRect/>
          </a:stretch>
        </p:blipFill>
        <p:spPr>
          <a:xfrm rot="21600000">
            <a:off x="628015" y="0"/>
            <a:ext cx="688340" cy="1358265"/>
          </a:xfrm>
          <a:prstGeom prst="rect">
            <a:avLst/>
          </a:prstGeom>
        </p:spPr>
      </p:pic>
      <p:sp>
        <p:nvSpPr>
          <p:cNvPr id="4" name="文本框 3"/>
          <p:cNvSpPr txBox="1"/>
          <p:nvPr/>
        </p:nvSpPr>
        <p:spPr>
          <a:xfrm>
            <a:off x="680085" y="727075"/>
            <a:ext cx="584200" cy="521970"/>
          </a:xfrm>
          <a:prstGeom prst="rect">
            <a:avLst/>
          </a:prstGeom>
          <a:noFill/>
        </p:spPr>
        <p:txBody>
          <a:bodyPr wrap="square" rtlCol="0">
            <a:spAutoFit/>
          </a:bodyPr>
          <a:lstStyle/>
          <a:p>
            <a:r>
              <a:rPr lang="en-US" altLang="zh-CN" sz="2800">
                <a:solidFill>
                  <a:schemeClr val="bg1"/>
                </a:solidFill>
                <a:latin typeface="Tahoma" panose="020B0604030504040204" charset="0"/>
                <a:cs typeface="Tahoma" panose="020B0604030504040204" charset="0"/>
              </a:rPr>
              <a:t>02</a:t>
            </a:r>
            <a:endParaRPr lang="en-US" altLang="zh-CN" sz="2800">
              <a:solidFill>
                <a:schemeClr val="bg1"/>
              </a:solidFill>
              <a:latin typeface="Tahoma" panose="020B0604030504040204" charset="0"/>
              <a:cs typeface="Tahoma" panose="020B0604030504040204" charset="0"/>
            </a:endParaRPr>
          </a:p>
        </p:txBody>
      </p:sp>
      <p:sp>
        <p:nvSpPr>
          <p:cNvPr id="5" name="文本框 4"/>
          <p:cNvSpPr txBox="1"/>
          <p:nvPr/>
        </p:nvSpPr>
        <p:spPr>
          <a:xfrm>
            <a:off x="540385" y="1470660"/>
            <a:ext cx="1417955" cy="337185"/>
          </a:xfrm>
          <a:prstGeom prst="rect">
            <a:avLst/>
          </a:prstGeom>
          <a:noFill/>
        </p:spPr>
        <p:txBody>
          <a:bodyPr wrap="square" rtlCol="0">
            <a:spAutoFit/>
          </a:bodyPr>
          <a:lstStyle/>
          <a:p>
            <a:r>
              <a:rPr lang="zh-CN" altLang="en-US" sz="1600" b="1">
                <a:solidFill>
                  <a:schemeClr val="accent1">
                    <a:lumMod val="75000"/>
                  </a:schemeClr>
                </a:solidFill>
                <a:latin typeface="微软雅黑 Light" panose="020B0502040204020203" charset="-122"/>
                <a:ea typeface="微软雅黑 Light" panose="020B0502040204020203" charset="-122"/>
              </a:rPr>
              <a:t>安全性</a:t>
            </a:r>
            <a:endParaRPr lang="zh-CN" altLang="en-US" sz="1600" b="1">
              <a:solidFill>
                <a:schemeClr val="accent1">
                  <a:lumMod val="75000"/>
                </a:schemeClr>
              </a:solidFill>
              <a:latin typeface="微软雅黑 Light" panose="020B0502040204020203" charset="-122"/>
              <a:ea typeface="微软雅黑 Light" panose="020B0502040204020203" charset="-122"/>
            </a:endParaRPr>
          </a:p>
        </p:txBody>
      </p:sp>
      <p:cxnSp>
        <p:nvCxnSpPr>
          <p:cNvPr id="9" name="直接连接符 8"/>
          <p:cNvCxnSpPr/>
          <p:nvPr/>
        </p:nvCxnSpPr>
        <p:spPr>
          <a:xfrm>
            <a:off x="628015" y="2029460"/>
            <a:ext cx="397510" cy="0"/>
          </a:xfrm>
          <a:prstGeom prst="line">
            <a:avLst/>
          </a:prstGeom>
          <a:ln w="158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40385" y="1753870"/>
            <a:ext cx="1572895" cy="275590"/>
          </a:xfrm>
          <a:prstGeom prst="rect">
            <a:avLst/>
          </a:prstGeom>
          <a:noFill/>
        </p:spPr>
        <p:txBody>
          <a:bodyPr wrap="square" rtlCol="0">
            <a:spAutoFit/>
          </a:bodyPr>
          <a:lstStyle/>
          <a:p>
            <a:r>
              <a:rPr lang="en-US" altLang="zh-CN" sz="1200">
                <a:solidFill>
                  <a:schemeClr val="bg1">
                    <a:lumMod val="75000"/>
                  </a:schemeClr>
                </a:solidFill>
              </a:rPr>
              <a:t>Security</a:t>
            </a:r>
            <a:endParaRPr lang="en-US" altLang="zh-CN" sz="1200">
              <a:solidFill>
                <a:schemeClr val="bg1">
                  <a:lumMod val="75000"/>
                </a:schemeClr>
              </a:solidFill>
            </a:endParaRPr>
          </a:p>
        </p:txBody>
      </p:sp>
      <p:pic>
        <p:nvPicPr>
          <p:cNvPr id="3" name="图片 2"/>
          <p:cNvPicPr>
            <a:picLocks noChangeAspect="1"/>
          </p:cNvPicPr>
          <p:nvPr/>
        </p:nvPicPr>
        <p:blipFill>
          <a:blip r:embed="rId2"/>
          <a:stretch>
            <a:fillRect/>
          </a:stretch>
        </p:blipFill>
        <p:spPr>
          <a:xfrm>
            <a:off x="81915" y="2113915"/>
            <a:ext cx="1374140" cy="204470"/>
          </a:xfrm>
          <a:prstGeom prst="rect">
            <a:avLst/>
          </a:prstGeom>
        </p:spPr>
      </p:pic>
      <p:sp>
        <p:nvSpPr>
          <p:cNvPr id="10" name="文本框 9"/>
          <p:cNvSpPr txBox="1"/>
          <p:nvPr/>
        </p:nvSpPr>
        <p:spPr>
          <a:xfrm>
            <a:off x="1421797" y="524232"/>
            <a:ext cx="4343929" cy="246221"/>
          </a:xfrm>
          <a:prstGeom prst="rect">
            <a:avLst/>
          </a:prstGeom>
          <a:noFill/>
        </p:spPr>
        <p:txBody>
          <a:bodyPr wrap="square" rtlCol="0">
            <a:spAutoFit/>
          </a:bodyPr>
          <a:lstStyle/>
          <a:p>
            <a:pPr marL="171450" indent="-171450">
              <a:buFont typeface="Wingdings" panose="05000000000000000000" pitchFamily="2" charset="2"/>
              <a:buChar char="n"/>
            </a:pPr>
            <a:r>
              <a:rPr lang="zh-CN" altLang="en-US" sz="1000" b="1" dirty="0">
                <a:solidFill>
                  <a:schemeClr val="accent6"/>
                </a:solidFill>
                <a:latin typeface="微软雅黑" panose="020B0503020204020204" pitchFamily="34" charset="-122"/>
                <a:ea typeface="微软雅黑" panose="020B0503020204020204" pitchFamily="34" charset="-122"/>
                <a:cs typeface="Times New Roman" panose="02020603050405020304" charset="0"/>
              </a:rPr>
              <a:t>左奥硝唑片总不良反应发生率仅为</a:t>
            </a:r>
            <a:r>
              <a:rPr lang="en-US" altLang="zh-CN" sz="1000" dirty="0">
                <a:solidFill>
                  <a:srgbClr val="FF0000"/>
                </a:solidFill>
                <a:latin typeface="微软雅黑" panose="020B0503020204020204" pitchFamily="34" charset="-122"/>
                <a:ea typeface="微软雅黑" panose="020B0503020204020204" pitchFamily="34" charset="-122"/>
                <a:cs typeface="Times New Roman" panose="02020603050405020304" charset="0"/>
              </a:rPr>
              <a:t>4.07%</a:t>
            </a:r>
            <a:r>
              <a:rPr lang="en-US" altLang="zh-CN" sz="1000" b="1" baseline="30000" dirty="0">
                <a:solidFill>
                  <a:schemeClr val="accent6"/>
                </a:solidFill>
                <a:latin typeface="微软雅黑" panose="020B0503020204020204" pitchFamily="34" charset="-122"/>
                <a:ea typeface="微软雅黑" panose="020B0503020204020204" pitchFamily="34" charset="-122"/>
                <a:cs typeface="Times New Roman" panose="02020603050405020304" charset="0"/>
              </a:rPr>
              <a:t>1</a:t>
            </a:r>
            <a:r>
              <a:rPr lang="zh-CN" altLang="en-US" sz="1000" b="1" baseline="30000" dirty="0">
                <a:solidFill>
                  <a:schemeClr val="accent6"/>
                </a:solidFill>
                <a:latin typeface="微软雅黑" panose="020B0503020204020204" pitchFamily="34" charset="-122"/>
                <a:ea typeface="微软雅黑" panose="020B0503020204020204" pitchFamily="34" charset="-122"/>
                <a:cs typeface="Times New Roman" panose="02020603050405020304" charset="0"/>
              </a:rPr>
              <a:t>，</a:t>
            </a:r>
            <a:r>
              <a:rPr lang="zh-CN" altLang="en-US" sz="1000" b="1" dirty="0">
                <a:solidFill>
                  <a:schemeClr val="accent6"/>
                </a:solidFill>
                <a:latin typeface="微软雅黑" panose="020B0503020204020204" pitchFamily="34" charset="-122"/>
                <a:ea typeface="微软雅黑" panose="020B0503020204020204" pitchFamily="34" charset="-122"/>
                <a:cs typeface="Times New Roman" panose="02020603050405020304" charset="0"/>
              </a:rPr>
              <a:t>远低于同类产品</a:t>
            </a:r>
            <a:r>
              <a:rPr lang="en-US" altLang="zh-CN" sz="1000" b="1" baseline="30000" dirty="0">
                <a:solidFill>
                  <a:schemeClr val="accent6"/>
                </a:solidFill>
                <a:latin typeface="微软雅黑" panose="020B0503020204020204" pitchFamily="34" charset="-122"/>
                <a:ea typeface="微软雅黑" panose="020B0503020204020204" pitchFamily="34" charset="-122"/>
                <a:cs typeface="Times New Roman" panose="02020603050405020304" charset="0"/>
              </a:rPr>
              <a:t>2~4</a:t>
            </a:r>
            <a:r>
              <a:rPr lang="zh-CN" altLang="en-US" sz="1000" b="1" dirty="0">
                <a:solidFill>
                  <a:schemeClr val="accent6"/>
                </a:solidFill>
                <a:latin typeface="微软雅黑" panose="020B0503020204020204" pitchFamily="34" charset="-122"/>
                <a:ea typeface="微软雅黑" panose="020B0503020204020204" pitchFamily="34" charset="-122"/>
                <a:cs typeface="Times New Roman" panose="02020603050405020304" charset="0"/>
              </a:rPr>
              <a:t>。</a:t>
            </a:r>
            <a:endParaRPr lang="zh-CN" altLang="en-US"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11" name="文本框 10"/>
          <p:cNvSpPr txBox="1"/>
          <p:nvPr/>
        </p:nvSpPr>
        <p:spPr>
          <a:xfrm>
            <a:off x="1670499" y="2901692"/>
            <a:ext cx="3589275" cy="400110"/>
          </a:xfrm>
          <a:prstGeom prst="rect">
            <a:avLst/>
          </a:prstGeom>
          <a:noFill/>
        </p:spPr>
        <p:txBody>
          <a:bodyPr wrap="square" rtlCol="0">
            <a:spAutoFit/>
          </a:bodyPr>
          <a:lstStyle/>
          <a:p>
            <a:r>
              <a:rPr lang="en-US" altLang="zh-CN" sz="500" dirty="0">
                <a:ea typeface="幼圆" panose="02010509060101010101" charset="-122"/>
              </a:rPr>
              <a:t>1</a:t>
            </a:r>
            <a:r>
              <a:rPr lang="zh-CN" altLang="en-US" sz="500" dirty="0">
                <a:ea typeface="幼圆" panose="02010509060101010101" charset="-122"/>
              </a:rPr>
              <a:t>、左奥硝唑片产品说明书</a:t>
            </a:r>
            <a:r>
              <a:rPr lang="en-US" altLang="zh-CN" sz="500" dirty="0">
                <a:ea typeface="幼圆" panose="02010509060101010101" charset="-122"/>
              </a:rPr>
              <a:t>.</a:t>
            </a:r>
            <a:endParaRPr lang="en-US" altLang="zh-CN" sz="500" dirty="0">
              <a:ea typeface="幼圆" panose="02010509060101010101" charset="-122"/>
            </a:endParaRPr>
          </a:p>
          <a:p>
            <a:r>
              <a:rPr lang="en-US" altLang="zh-CN" sz="500" dirty="0">
                <a:ea typeface="幼圆" panose="02010509060101010101" charset="-122"/>
              </a:rPr>
              <a:t>2</a:t>
            </a:r>
            <a:r>
              <a:rPr lang="zh-CN" altLang="en-US" sz="500" dirty="0">
                <a:ea typeface="幼圆" panose="02010509060101010101" charset="-122"/>
              </a:rPr>
              <a:t>、余佳文，林能明，等</a:t>
            </a:r>
            <a:r>
              <a:rPr lang="en-US" altLang="zh-CN" sz="500" dirty="0">
                <a:ea typeface="幼圆" panose="02010509060101010101" charset="-122"/>
              </a:rPr>
              <a:t>.</a:t>
            </a:r>
            <a:r>
              <a:rPr lang="zh-CN" altLang="en-US" sz="500" dirty="0">
                <a:ea typeface="幼圆" panose="02010509060101010101" charset="-122"/>
              </a:rPr>
              <a:t> 甲硝唑不良反应的国内外文献分析</a:t>
            </a:r>
            <a:r>
              <a:rPr lang="en-US" altLang="zh-CN" sz="500" dirty="0">
                <a:ea typeface="幼圆" panose="02010509060101010101" charset="-122"/>
              </a:rPr>
              <a:t>【J】</a:t>
            </a:r>
            <a:r>
              <a:rPr lang="zh-CN" altLang="en-US" sz="500" dirty="0">
                <a:ea typeface="幼圆" panose="02010509060101010101" charset="-122"/>
              </a:rPr>
              <a:t>；中华医院感染学杂志</a:t>
            </a:r>
            <a:r>
              <a:rPr lang="en-US" altLang="zh-CN" sz="500" dirty="0">
                <a:ea typeface="幼圆" panose="02010509060101010101" charset="-122"/>
              </a:rPr>
              <a:t>2014,24(8):1897-1901.</a:t>
            </a:r>
            <a:endParaRPr lang="en-US" altLang="zh-CN" sz="500" dirty="0">
              <a:ea typeface="幼圆" panose="02010509060101010101" charset="-122"/>
            </a:endParaRPr>
          </a:p>
          <a:p>
            <a:r>
              <a:rPr lang="en-US" altLang="zh-CN" sz="500" dirty="0">
                <a:ea typeface="幼圆" panose="02010509060101010101" charset="-122"/>
              </a:rPr>
              <a:t>3</a:t>
            </a:r>
            <a:r>
              <a:rPr lang="zh-CN" altLang="en-US" sz="500" dirty="0">
                <a:ea typeface="幼圆" panose="02010509060101010101" charset="-122"/>
              </a:rPr>
              <a:t>、李明珍</a:t>
            </a:r>
            <a:r>
              <a:rPr lang="en-US" altLang="zh-CN" sz="500" dirty="0">
                <a:ea typeface="幼圆" panose="02010509060101010101" charset="-122"/>
              </a:rPr>
              <a:t>. 48</a:t>
            </a:r>
            <a:r>
              <a:rPr lang="zh-CN" altLang="en-US" sz="500" dirty="0">
                <a:ea typeface="幼圆" panose="02010509060101010101" charset="-122"/>
              </a:rPr>
              <a:t>例替硝唑所致不良反应分析</a:t>
            </a:r>
            <a:r>
              <a:rPr lang="en-US" altLang="zh-CN" sz="500" dirty="0">
                <a:ea typeface="幼圆" panose="02010509060101010101" charset="-122"/>
              </a:rPr>
              <a:t>[J]. </a:t>
            </a:r>
            <a:r>
              <a:rPr lang="zh-CN" altLang="en-US" sz="500" dirty="0">
                <a:ea typeface="幼圆" panose="02010509060101010101" charset="-122"/>
              </a:rPr>
              <a:t>中国医院药学杂志</a:t>
            </a:r>
            <a:r>
              <a:rPr lang="en-US" altLang="zh-CN" sz="500" dirty="0">
                <a:ea typeface="幼圆" panose="02010509060101010101" charset="-122"/>
              </a:rPr>
              <a:t>. 2006, 26(1): 114.</a:t>
            </a:r>
            <a:endParaRPr lang="en-US" altLang="zh-CN" sz="500" dirty="0">
              <a:ea typeface="幼圆" panose="02010509060101010101" charset="-122"/>
            </a:endParaRPr>
          </a:p>
          <a:p>
            <a:r>
              <a:rPr lang="en-US" altLang="zh-CN" sz="500" dirty="0">
                <a:ea typeface="幼圆" panose="02010509060101010101" charset="-122"/>
              </a:rPr>
              <a:t>4</a:t>
            </a:r>
            <a:r>
              <a:rPr lang="zh-CN" altLang="en-US" sz="500" dirty="0">
                <a:ea typeface="幼圆" panose="02010509060101010101" charset="-122"/>
              </a:rPr>
              <a:t>、注射用磷酸左奥硝唑酯二钠产品说明书</a:t>
            </a:r>
            <a:r>
              <a:rPr lang="en-US" altLang="zh-CN" sz="500" dirty="0">
                <a:ea typeface="幼圆" panose="02010509060101010101" charset="-122"/>
              </a:rPr>
              <a:t>.</a:t>
            </a:r>
            <a:endParaRPr lang="en-US" altLang="zh-CN" sz="500" dirty="0">
              <a:ea typeface="幼圆" panose="02010509060101010101" charset="-122"/>
            </a:endParaRPr>
          </a:p>
        </p:txBody>
      </p:sp>
      <p:pic>
        <p:nvPicPr>
          <p:cNvPr id="7" name="图片 6"/>
          <p:cNvPicPr>
            <a:picLocks noChangeAspect="1"/>
          </p:cNvPicPr>
          <p:nvPr/>
        </p:nvPicPr>
        <p:blipFill>
          <a:blip r:embed="rId3"/>
          <a:stretch>
            <a:fillRect/>
          </a:stretch>
        </p:blipFill>
        <p:spPr>
          <a:xfrm>
            <a:off x="1706341" y="874625"/>
            <a:ext cx="3442874" cy="18664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24" name="组合 23"/>
          <p:cNvGrpSpPr/>
          <p:nvPr/>
        </p:nvGrpSpPr>
        <p:grpSpPr>
          <a:xfrm>
            <a:off x="0" y="2540"/>
            <a:ext cx="5671820" cy="3276000"/>
            <a:chOff x="0" y="4"/>
            <a:chExt cx="8932" cy="5159"/>
          </a:xfrm>
        </p:grpSpPr>
        <p:sp>
          <p:nvSpPr>
            <p:cNvPr id="14" name="矩形 13"/>
            <p:cNvSpPr/>
            <p:nvPr/>
          </p:nvSpPr>
          <p:spPr>
            <a:xfrm>
              <a:off x="247" y="4"/>
              <a:ext cx="8685" cy="5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grpSp>
          <p:nvGrpSpPr>
            <p:cNvPr id="23" name="组合 22"/>
            <p:cNvGrpSpPr/>
            <p:nvPr/>
          </p:nvGrpSpPr>
          <p:grpSpPr>
            <a:xfrm>
              <a:off x="0" y="298"/>
              <a:ext cx="867" cy="580"/>
              <a:chOff x="0" y="298"/>
              <a:chExt cx="867" cy="580"/>
            </a:xfrm>
          </p:grpSpPr>
          <p:pic>
            <p:nvPicPr>
              <p:cNvPr id="31" name="picture 31"/>
              <p:cNvPicPr>
                <a:picLocks noChangeAspect="1"/>
              </p:cNvPicPr>
              <p:nvPr/>
            </p:nvPicPr>
            <p:blipFill>
              <a:blip r:embed="rId1"/>
              <a:stretch>
                <a:fillRect/>
              </a:stretch>
            </p:blipFill>
            <p:spPr>
              <a:xfrm rot="16200000">
                <a:off x="168" y="130"/>
                <a:ext cx="531" cy="867"/>
              </a:xfrm>
              <a:prstGeom prst="rect">
                <a:avLst/>
              </a:prstGeom>
            </p:spPr>
          </p:pic>
          <p:sp>
            <p:nvSpPr>
              <p:cNvPr id="4" name="文本框 3"/>
              <p:cNvSpPr txBox="1"/>
              <p:nvPr/>
            </p:nvSpPr>
            <p:spPr>
              <a:xfrm>
                <a:off x="78" y="298"/>
                <a:ext cx="711" cy="5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FFFFFF"/>
                    </a:solidFill>
                    <a:effectLst/>
                    <a:uLnTx/>
                    <a:uFillTx/>
                    <a:latin typeface="+mn-lt"/>
                    <a:ea typeface="+mn-ea"/>
                    <a:cs typeface="+mn-cs"/>
                  </a:rPr>
                  <a:t>02</a:t>
                </a:r>
                <a:endParaRPr kumimoji="0" lang="en-US" altLang="zh-CN" sz="1800" b="0" i="0" u="none" strike="noStrike" kern="1200" cap="none" spc="0" normalizeH="0" baseline="0" noProof="0">
                  <a:ln>
                    <a:noFill/>
                  </a:ln>
                  <a:solidFill>
                    <a:srgbClr val="FFFFFF"/>
                  </a:solidFill>
                  <a:effectLst/>
                  <a:uLnTx/>
                  <a:uFillTx/>
                  <a:latin typeface="+mn-lt"/>
                  <a:ea typeface="+mn-ea"/>
                  <a:cs typeface="+mn-cs"/>
                </a:endParaRPr>
              </a:p>
            </p:txBody>
          </p:sp>
        </p:grpSp>
      </p:grpSp>
      <p:sp>
        <p:nvSpPr>
          <p:cNvPr id="15" name="文本框 14"/>
          <p:cNvSpPr txBox="1"/>
          <p:nvPr/>
        </p:nvSpPr>
        <p:spPr>
          <a:xfrm>
            <a:off x="637069" y="180820"/>
            <a:ext cx="1417955" cy="337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4472C4">
                    <a:lumMod val="75000"/>
                  </a:srgbClr>
                </a:solidFill>
                <a:effectLst/>
                <a:uLnTx/>
                <a:uFillTx/>
                <a:latin typeface="微软雅黑 Light" panose="020B0502040204020203" charset="-122"/>
                <a:ea typeface="微软雅黑 Light" panose="020B0502040204020203" charset="-122"/>
                <a:cs typeface="+mn-cs"/>
              </a:rPr>
              <a:t>安全性</a:t>
            </a:r>
            <a:endParaRPr kumimoji="0" lang="zh-CN" altLang="en-US" sz="1600" b="1" i="0" u="none" strike="noStrike" kern="1200" cap="none" spc="0" normalizeH="0" baseline="0" noProof="0" dirty="0">
              <a:ln>
                <a:noFill/>
              </a:ln>
              <a:solidFill>
                <a:srgbClr val="4472C4">
                  <a:lumMod val="75000"/>
                </a:srgbClr>
              </a:solidFill>
              <a:effectLst/>
              <a:uLnTx/>
              <a:uFillTx/>
              <a:latin typeface="微软雅黑 Light" panose="020B0502040204020203" charset="-122"/>
              <a:ea typeface="微软雅黑 Light" panose="020B0502040204020203" charset="-122"/>
              <a:cs typeface="+mn-cs"/>
            </a:endParaRPr>
          </a:p>
        </p:txBody>
      </p:sp>
      <p:sp>
        <p:nvSpPr>
          <p:cNvPr id="35" name="文本框 34"/>
          <p:cNvSpPr txBox="1"/>
          <p:nvPr/>
        </p:nvSpPr>
        <p:spPr>
          <a:xfrm>
            <a:off x="608330" y="509210"/>
            <a:ext cx="4915689" cy="40011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1000" b="1" i="0" u="none" strike="noStrike" kern="1200" cap="none" spc="0" normalizeH="0" baseline="0" noProof="0" dirty="0">
                <a:ln>
                  <a:noFill/>
                </a:ln>
                <a:solidFill>
                  <a:srgbClr val="70AD47"/>
                </a:solidFill>
                <a:effectLst/>
                <a:uLnTx/>
                <a:uFillTx/>
                <a:latin typeface="微软雅黑" panose="020B0503020204020204" pitchFamily="34" charset="-122"/>
                <a:ea typeface="微软雅黑" panose="020B0503020204020204" pitchFamily="34" charset="-122"/>
                <a:cs typeface="Times New Roman" panose="02020603050405020304" charset="0"/>
              </a:rPr>
              <a:t>左奥硝唑</a:t>
            </a:r>
            <a:r>
              <a:rPr lang="zh-CN" altLang="en-US" sz="1000" b="1" dirty="0">
                <a:solidFill>
                  <a:srgbClr val="70AD47"/>
                </a:solidFill>
                <a:latin typeface="微软雅黑" panose="020B0503020204020204" pitchFamily="34" charset="-122"/>
                <a:ea typeface="微软雅黑" panose="020B0503020204020204" pitchFamily="34" charset="-122"/>
                <a:cs typeface="Times New Roman" panose="02020603050405020304" charset="0"/>
              </a:rPr>
              <a:t>解决了硝基咪唑类药物神经毒性反应</a:t>
            </a:r>
            <a:r>
              <a:rPr lang="en-US" altLang="zh-CN" sz="1000" b="1" baseline="30000" dirty="0">
                <a:solidFill>
                  <a:srgbClr val="70AD47"/>
                </a:solidFill>
                <a:latin typeface="微软雅黑" panose="020B0503020204020204" pitchFamily="34" charset="-122"/>
                <a:ea typeface="微软雅黑" panose="020B0503020204020204" pitchFamily="34" charset="-122"/>
                <a:cs typeface="Times New Roman" panose="02020603050405020304" charset="0"/>
              </a:rPr>
              <a:t>1</a:t>
            </a:r>
            <a:r>
              <a:rPr lang="zh-CN" altLang="en-US" sz="1000" b="1" dirty="0">
                <a:solidFill>
                  <a:srgbClr val="70AD47"/>
                </a:solidFill>
                <a:latin typeface="微软雅黑" panose="020B0503020204020204" pitchFamily="34" charset="-122"/>
                <a:ea typeface="微软雅黑" panose="020B0503020204020204" pitchFamily="34" charset="-122"/>
                <a:cs typeface="Times New Roman" panose="02020603050405020304" charset="0"/>
              </a:rPr>
              <a:t>，</a:t>
            </a:r>
            <a:r>
              <a:rPr kumimoji="0" lang="zh-CN" altLang="en-US" sz="1000" b="1" i="0" u="none" strike="noStrike" kern="1200" cap="none" spc="0" normalizeH="0" baseline="0" noProof="0" dirty="0">
                <a:ln>
                  <a:noFill/>
                </a:ln>
                <a:solidFill>
                  <a:srgbClr val="70AD47"/>
                </a:solidFill>
                <a:effectLst/>
                <a:uLnTx/>
                <a:uFillTx/>
                <a:latin typeface="微软雅黑" panose="020B0503020204020204" pitchFamily="34" charset="-122"/>
                <a:ea typeface="微软雅黑" panose="020B0503020204020204" pitchFamily="34" charset="-122"/>
                <a:cs typeface="Times New Roman" panose="02020603050405020304" charset="0"/>
              </a:rPr>
              <a:t>不损伤小脑浦肯野氏细胞</a:t>
            </a:r>
            <a:r>
              <a:rPr lang="zh-CN" altLang="en-US" sz="1000" b="1" dirty="0">
                <a:solidFill>
                  <a:srgbClr val="70AD47"/>
                </a:solidFill>
                <a:latin typeface="微软雅黑" panose="020B0503020204020204" pitchFamily="34" charset="-122"/>
                <a:ea typeface="微软雅黑" panose="020B0503020204020204" pitchFamily="34" charset="-122"/>
                <a:cs typeface="Times New Roman" panose="02020603050405020304" charset="0"/>
              </a:rPr>
              <a:t>，</a:t>
            </a:r>
            <a:r>
              <a:rPr kumimoji="0" lang="zh-CN" altLang="en-US"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charset="0"/>
              </a:rPr>
              <a:t>神经系统不良反应发生率</a:t>
            </a:r>
            <a:r>
              <a:rPr lang="zh-CN" altLang="en-US"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仅</a:t>
            </a:r>
            <a:r>
              <a:rPr kumimoji="0" lang="en-US" altLang="zh-CN"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charset="0"/>
              </a:rPr>
              <a:t>0.63% </a:t>
            </a:r>
            <a:r>
              <a:rPr kumimoji="0" lang="en-US" altLang="zh-CN" sz="1000" b="1" i="0" u="none" strike="noStrike" kern="1200" cap="none" spc="0" normalizeH="0" baseline="30000" noProof="0" dirty="0">
                <a:ln>
                  <a:noFill/>
                </a:ln>
                <a:solidFill>
                  <a:srgbClr val="70AD47"/>
                </a:solidFill>
                <a:effectLst/>
                <a:uLnTx/>
                <a:uFillTx/>
                <a:latin typeface="微软雅黑" panose="020B0503020204020204" pitchFamily="34" charset="-122"/>
                <a:ea typeface="微软雅黑" panose="020B0503020204020204" pitchFamily="34" charset="-122"/>
                <a:cs typeface="Times New Roman" panose="02020603050405020304" charset="0"/>
              </a:rPr>
              <a:t>2</a:t>
            </a:r>
            <a:endParaRPr kumimoji="0" lang="zh-CN" altLang="en-US" sz="1000" b="1" i="0" u="none" strike="noStrike" kern="1200" cap="none" spc="0" normalizeH="0" baseline="0" noProof="0" dirty="0">
              <a:ln>
                <a:noFill/>
              </a:ln>
              <a:solidFill>
                <a:srgbClr val="70AD47"/>
              </a:solidFill>
              <a:effectLst/>
              <a:uLnTx/>
              <a:uFillTx/>
              <a:latin typeface="微软雅黑" panose="020B0503020204020204" pitchFamily="34" charset="-122"/>
              <a:ea typeface="微软雅黑" panose="020B0503020204020204" pitchFamily="34" charset="-122"/>
              <a:cs typeface="Times New Roman" panose="02020603050405020304" charset="0"/>
            </a:endParaRPr>
          </a:p>
        </p:txBody>
      </p:sp>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969058" y="1064345"/>
            <a:ext cx="2577128" cy="1029706"/>
          </a:xfrm>
          <a:prstGeom prst="rect">
            <a:avLst/>
          </a:prstGeom>
          <a:noFill/>
          <a:ln>
            <a:noFill/>
          </a:ln>
        </p:spPr>
      </p:pic>
      <p:sp>
        <p:nvSpPr>
          <p:cNvPr id="21" name="文本框 20"/>
          <p:cNvSpPr txBox="1"/>
          <p:nvPr/>
        </p:nvSpPr>
        <p:spPr>
          <a:xfrm>
            <a:off x="809657" y="2744270"/>
            <a:ext cx="4862163" cy="553998"/>
          </a:xfrm>
          <a:prstGeom prst="rect">
            <a:avLst/>
          </a:prstGeom>
          <a:noFill/>
        </p:spPr>
        <p:txBody>
          <a:bodyPr wrap="square">
            <a:spAutoFit/>
          </a:bodyPr>
          <a:lstStyle/>
          <a:p>
            <a:r>
              <a:rPr lang="en-US" altLang="zh-CN" sz="500" dirty="0">
                <a:ea typeface="幼圆" panose="02010509060101010101" charset="-122"/>
              </a:rPr>
              <a:t>1</a:t>
            </a:r>
            <a:r>
              <a:rPr lang="zh-CN" altLang="en-US" sz="500" dirty="0">
                <a:ea typeface="幼圆" panose="02010509060101010101" charset="-122"/>
              </a:rPr>
              <a:t>、</a:t>
            </a:r>
            <a:r>
              <a:rPr lang="en-US" altLang="zh-CN" sz="500" dirty="0">
                <a:ea typeface="幼圆" panose="02010509060101010101" charset="-122"/>
              </a:rPr>
              <a:t>Von R. </a:t>
            </a:r>
            <a:r>
              <a:rPr lang="en-US" altLang="zh-CN" sz="500" dirty="0" err="1">
                <a:ea typeface="幼圆" panose="02010509060101010101" charset="-122"/>
              </a:rPr>
              <a:t>Richel</a:t>
            </a:r>
            <a:r>
              <a:rPr lang="en-US" altLang="zh-CN" sz="500" dirty="0">
                <a:ea typeface="幼圆" panose="02010509060101010101" charset="-122"/>
              </a:rPr>
              <a:t>, et al. Basic Chemotherapy of Trichomoniasis and Amoebiasis with </a:t>
            </a:r>
            <a:r>
              <a:rPr lang="en-US" altLang="zh-CN" sz="500" dirty="0" err="1">
                <a:ea typeface="幼圆" panose="02010509060101010101" charset="-122"/>
              </a:rPr>
              <a:t>Ornizadole</a:t>
            </a:r>
            <a:r>
              <a:rPr lang="en-US" altLang="zh-CN" sz="500" dirty="0">
                <a:ea typeface="幼圆" panose="02010509060101010101" charset="-122"/>
              </a:rPr>
              <a:t>. </a:t>
            </a:r>
            <a:r>
              <a:rPr lang="en-US" altLang="zh-CN" sz="500" dirty="0" err="1">
                <a:ea typeface="幼圆" panose="02010509060101010101" charset="-122"/>
              </a:rPr>
              <a:t>Arzneim</a:t>
            </a:r>
            <a:r>
              <a:rPr lang="en-US" altLang="zh-CN" sz="500" dirty="0">
                <a:ea typeface="幼圆" panose="02010509060101010101" charset="-122"/>
              </a:rPr>
              <a:t> </a:t>
            </a:r>
            <a:r>
              <a:rPr lang="en-US" altLang="zh-CN" sz="500" dirty="0" err="1">
                <a:ea typeface="幼圆" panose="02010509060101010101" charset="-122"/>
              </a:rPr>
              <a:t>Forsch</a:t>
            </a:r>
            <a:r>
              <a:rPr lang="en-US" altLang="zh-CN" sz="500" dirty="0">
                <a:ea typeface="幼圆" panose="02010509060101010101" charset="-122"/>
              </a:rPr>
              <a:t>. 1978;28(1):612-625.</a:t>
            </a:r>
            <a:endParaRPr lang="en-US" altLang="zh-CN" sz="500" dirty="0">
              <a:ea typeface="幼圆" panose="02010509060101010101" charset="-122"/>
            </a:endParaRPr>
          </a:p>
          <a:p>
            <a:r>
              <a:rPr lang="en-US" altLang="zh-CN" sz="500" dirty="0">
                <a:ea typeface="幼圆" panose="02010509060101010101" charset="-122"/>
              </a:rPr>
              <a:t>2</a:t>
            </a:r>
            <a:r>
              <a:rPr lang="zh-CN" altLang="en-US" sz="500" dirty="0">
                <a:ea typeface="幼圆" panose="02010509060101010101" charset="-122"/>
              </a:rPr>
              <a:t>、左奥硝唑片产品说明书</a:t>
            </a:r>
            <a:endParaRPr lang="en-US" altLang="zh-CN" sz="500" dirty="0">
              <a:ea typeface="幼圆" panose="02010509060101010101" charset="-122"/>
            </a:endParaRPr>
          </a:p>
          <a:p>
            <a:pPr lvl="0">
              <a:spcBef>
                <a:spcPct val="0"/>
              </a:spcBef>
            </a:pPr>
            <a:r>
              <a:rPr lang="en-US" altLang="zh-CN" sz="500" dirty="0">
                <a:ea typeface="幼圆" panose="02010509060101010101" charset="-122"/>
              </a:rPr>
              <a:t>3</a:t>
            </a:r>
            <a:r>
              <a:rPr lang="zh-CN" altLang="en-US" sz="500" dirty="0">
                <a:ea typeface="幼圆" panose="02010509060101010101" charset="-122"/>
              </a:rPr>
              <a:t>、范铭</a:t>
            </a:r>
            <a:r>
              <a:rPr lang="en-US" altLang="zh-CN" sz="500" dirty="0">
                <a:ea typeface="幼圆" panose="02010509060101010101" charset="-122"/>
              </a:rPr>
              <a:t>. </a:t>
            </a:r>
            <a:r>
              <a:rPr lang="zh-CN" altLang="en-US" sz="500" dirty="0">
                <a:ea typeface="幼圆" panose="02010509060101010101" charset="-122"/>
              </a:rPr>
              <a:t>甲硝唑致不良反应文献分析</a:t>
            </a:r>
            <a:r>
              <a:rPr lang="en-US" altLang="zh-CN" sz="500" dirty="0">
                <a:ea typeface="幼圆" panose="02010509060101010101" charset="-122"/>
              </a:rPr>
              <a:t>[J]. </a:t>
            </a:r>
            <a:r>
              <a:rPr lang="zh-CN" altLang="en-US" sz="500" dirty="0">
                <a:ea typeface="幼圆" panose="02010509060101010101" charset="-122"/>
              </a:rPr>
              <a:t>中国药房</a:t>
            </a:r>
            <a:r>
              <a:rPr lang="en-US" altLang="zh-CN" sz="500" dirty="0">
                <a:ea typeface="幼圆" panose="02010509060101010101" charset="-122"/>
              </a:rPr>
              <a:t>. 2011, 22(44): 4188-4190       </a:t>
            </a:r>
            <a:endParaRPr lang="en-US" altLang="zh-CN" sz="500" dirty="0">
              <a:ea typeface="幼圆" panose="02010509060101010101" charset="-122"/>
            </a:endParaRPr>
          </a:p>
          <a:p>
            <a:pPr lvl="0">
              <a:spcBef>
                <a:spcPct val="0"/>
              </a:spcBef>
            </a:pPr>
            <a:r>
              <a:rPr lang="en-US" altLang="zh-CN" sz="500" dirty="0">
                <a:ea typeface="幼圆" panose="02010509060101010101" charset="-122"/>
              </a:rPr>
              <a:t>4</a:t>
            </a:r>
            <a:r>
              <a:rPr lang="zh-CN" altLang="en-US" sz="500" dirty="0">
                <a:ea typeface="幼圆" panose="02010509060101010101" charset="-122"/>
              </a:rPr>
              <a:t>、李明珍</a:t>
            </a:r>
            <a:r>
              <a:rPr lang="en-US" altLang="zh-CN" sz="500" dirty="0">
                <a:ea typeface="幼圆" panose="02010509060101010101" charset="-122"/>
              </a:rPr>
              <a:t>. 48</a:t>
            </a:r>
            <a:r>
              <a:rPr lang="zh-CN" altLang="en-US" sz="500" dirty="0">
                <a:ea typeface="幼圆" panose="02010509060101010101" charset="-122"/>
              </a:rPr>
              <a:t>例替硝唑所致不良反应分析</a:t>
            </a:r>
            <a:r>
              <a:rPr lang="en-US" altLang="zh-CN" sz="500" dirty="0">
                <a:ea typeface="幼圆" panose="02010509060101010101" charset="-122"/>
              </a:rPr>
              <a:t>[J]. </a:t>
            </a:r>
            <a:r>
              <a:rPr lang="zh-CN" altLang="en-US" sz="500" dirty="0">
                <a:ea typeface="幼圆" panose="02010509060101010101" charset="-122"/>
              </a:rPr>
              <a:t>中国医院药学杂志</a:t>
            </a:r>
            <a:r>
              <a:rPr lang="en-US" altLang="zh-CN" sz="500" dirty="0">
                <a:ea typeface="幼圆" panose="02010509060101010101" charset="-122"/>
              </a:rPr>
              <a:t>. 2006, 26(1): 114.</a:t>
            </a:r>
            <a:endParaRPr lang="en-US" altLang="zh-CN" sz="500" dirty="0">
              <a:ea typeface="幼圆" panose="02010509060101010101" charset="-122"/>
            </a:endParaRPr>
          </a:p>
          <a:p>
            <a:pPr lvl="0">
              <a:spcBef>
                <a:spcPct val="0"/>
              </a:spcBef>
            </a:pPr>
            <a:r>
              <a:rPr lang="en-US" altLang="zh-CN" sz="500" dirty="0">
                <a:ea typeface="幼圆" panose="02010509060101010101" charset="-122"/>
              </a:rPr>
              <a:t>5</a:t>
            </a:r>
            <a:r>
              <a:rPr lang="zh-CN" altLang="en-US" sz="500" dirty="0">
                <a:ea typeface="幼圆" panose="02010509060101010101" charset="-122"/>
              </a:rPr>
              <a:t>、杨小芳</a:t>
            </a:r>
            <a:r>
              <a:rPr lang="en-US" altLang="zh-CN" sz="500" dirty="0">
                <a:ea typeface="幼圆" panose="02010509060101010101" charset="-122"/>
              </a:rPr>
              <a:t>, </a:t>
            </a:r>
            <a:r>
              <a:rPr lang="zh-CN" altLang="en-US" sz="500" dirty="0">
                <a:ea typeface="幼圆" panose="02010509060101010101" charset="-122"/>
              </a:rPr>
              <a:t>路晓钦</a:t>
            </a:r>
            <a:r>
              <a:rPr lang="en-US" altLang="zh-CN" sz="500" dirty="0">
                <a:ea typeface="幼圆" panose="02010509060101010101" charset="-122"/>
              </a:rPr>
              <a:t>, </a:t>
            </a:r>
            <a:r>
              <a:rPr lang="zh-CN" altLang="en-US" sz="500" dirty="0">
                <a:ea typeface="幼圆" panose="02010509060101010101" charset="-122"/>
              </a:rPr>
              <a:t>董志等</a:t>
            </a:r>
            <a:r>
              <a:rPr lang="en-US" altLang="zh-CN" sz="500" dirty="0">
                <a:ea typeface="幼圆" panose="02010509060101010101" charset="-122"/>
              </a:rPr>
              <a:t>. </a:t>
            </a:r>
            <a:r>
              <a:rPr lang="zh-CN" altLang="en-US" sz="500" dirty="0">
                <a:ea typeface="幼圆" panose="02010509060101010101" charset="-122"/>
              </a:rPr>
              <a:t>重庆市奥硝唑不良反应</a:t>
            </a:r>
            <a:r>
              <a:rPr lang="en-US" altLang="zh-CN" sz="500" dirty="0">
                <a:ea typeface="幼圆" panose="02010509060101010101" charset="-122"/>
              </a:rPr>
              <a:t>/</a:t>
            </a:r>
            <a:r>
              <a:rPr lang="zh-CN" altLang="en-US" sz="500" dirty="0">
                <a:ea typeface="幼圆" panose="02010509060101010101" charset="-122"/>
              </a:rPr>
              <a:t>事件分析</a:t>
            </a:r>
            <a:r>
              <a:rPr lang="en-US" altLang="zh-CN" sz="500" dirty="0">
                <a:ea typeface="幼圆" panose="02010509060101010101" charset="-122"/>
              </a:rPr>
              <a:t>.</a:t>
            </a:r>
            <a:r>
              <a:rPr lang="zh-CN" altLang="en-US" sz="500" dirty="0">
                <a:ea typeface="幼圆" panose="02010509060101010101" charset="-122"/>
              </a:rPr>
              <a:t>中国医院药学杂志</a:t>
            </a:r>
            <a:r>
              <a:rPr lang="en-US" altLang="zh-CN" sz="500" dirty="0">
                <a:ea typeface="幼圆" panose="02010509060101010101" charset="-122"/>
              </a:rPr>
              <a:t>[J]. 2015, 35(18): 1679-1682</a:t>
            </a:r>
            <a:endParaRPr lang="en-US" altLang="zh-CN" sz="500" dirty="0">
              <a:ea typeface="幼圆" panose="02010509060101010101" charset="-122"/>
            </a:endParaRPr>
          </a:p>
          <a:p>
            <a:pPr lvl="0">
              <a:spcBef>
                <a:spcPct val="0"/>
              </a:spcBef>
            </a:pPr>
            <a:r>
              <a:rPr lang="en-US" altLang="zh-CN" sz="500" dirty="0">
                <a:ea typeface="幼圆" panose="02010509060101010101" charset="-122"/>
              </a:rPr>
              <a:t>6</a:t>
            </a:r>
            <a:r>
              <a:rPr lang="zh-CN" altLang="en-US" sz="500" dirty="0">
                <a:ea typeface="幼圆" panose="02010509060101010101" charset="-122"/>
              </a:rPr>
              <a:t>、吗啉硝唑产品说明书</a:t>
            </a:r>
            <a:endParaRPr lang="en-US" altLang="zh-CN" sz="500" dirty="0">
              <a:ea typeface="幼圆" panose="02010509060101010101" charset="-122"/>
            </a:endParaRPr>
          </a:p>
        </p:txBody>
      </p:sp>
      <p:sp>
        <p:nvSpPr>
          <p:cNvPr id="25" name="文本框 24"/>
          <p:cNvSpPr txBox="1"/>
          <p:nvPr/>
        </p:nvSpPr>
        <p:spPr>
          <a:xfrm>
            <a:off x="826323" y="2239054"/>
            <a:ext cx="1457960" cy="231140"/>
          </a:xfrm>
          <a:prstGeom prst="rect">
            <a:avLst/>
          </a:prstGeom>
          <a:noFill/>
        </p:spPr>
        <p:txBody>
          <a:bodyPr wrap="square" rtlCol="0">
            <a:spAutoFit/>
          </a:bodyPr>
          <a:lstStyle/>
          <a:p>
            <a:r>
              <a:rPr lang="zh-CN" altLang="en-US" sz="900" b="1" dirty="0">
                <a:solidFill>
                  <a:schemeClr val="accent1">
                    <a:lumMod val="75000"/>
                  </a:schemeClr>
                </a:solidFill>
                <a:latin typeface="微软雅黑 Light" panose="020B0502040204020203" charset="-122"/>
                <a:ea typeface="微软雅黑 Light" panose="020B0502040204020203" charset="-122"/>
              </a:rPr>
              <a:t>安全性方面的优势与不足</a:t>
            </a:r>
            <a:endParaRPr lang="zh-CN" altLang="en-US" sz="900" b="1" dirty="0">
              <a:solidFill>
                <a:schemeClr val="accent1">
                  <a:lumMod val="75000"/>
                </a:schemeClr>
              </a:solidFill>
              <a:latin typeface="微软雅黑 Light" panose="020B0502040204020203" charset="-122"/>
              <a:ea typeface="微软雅黑 Light" panose="020B0502040204020203" charset="-122"/>
            </a:endParaRPr>
          </a:p>
        </p:txBody>
      </p:sp>
      <p:sp>
        <p:nvSpPr>
          <p:cNvPr id="27" name="文本框 26"/>
          <p:cNvSpPr txBox="1"/>
          <p:nvPr/>
        </p:nvSpPr>
        <p:spPr>
          <a:xfrm>
            <a:off x="828958" y="2417956"/>
            <a:ext cx="4057015" cy="200055"/>
          </a:xfrm>
          <a:prstGeom prst="rect">
            <a:avLst/>
          </a:prstGeom>
          <a:noFill/>
        </p:spPr>
        <p:txBody>
          <a:bodyPr wrap="square" rtlCol="0">
            <a:spAutoFit/>
          </a:bodyPr>
          <a:lstStyle/>
          <a:p>
            <a:r>
              <a:rPr lang="zh-CN" altLang="en-US" sz="700" dirty="0">
                <a:ea typeface="幼圆" panose="02010509060101010101" charset="-122"/>
              </a:rPr>
              <a:t>优势：本品在硝基咪唑类药物中总不良反应发生率更低</a:t>
            </a:r>
            <a:r>
              <a:rPr lang="en-US" altLang="zh-CN" sz="700" baseline="30000" dirty="0">
                <a:ea typeface="幼圆" panose="02010509060101010101" charset="-122"/>
              </a:rPr>
              <a:t> </a:t>
            </a:r>
            <a:r>
              <a:rPr lang="zh-CN" altLang="en-US" sz="700" dirty="0">
                <a:ea typeface="幼圆" panose="02010509060101010101" charset="-122"/>
              </a:rPr>
              <a:t>，几乎没有神经系统不良反应</a:t>
            </a:r>
            <a:r>
              <a:rPr lang="en-US" altLang="zh-CN" sz="700" baseline="30000" dirty="0">
                <a:ea typeface="幼圆" panose="02010509060101010101" charset="-122"/>
              </a:rPr>
              <a:t>3~5 </a:t>
            </a:r>
            <a:r>
              <a:rPr lang="zh-CN" altLang="en-US" sz="700" dirty="0">
                <a:ea typeface="幼圆" panose="02010509060101010101" charset="-122"/>
              </a:rPr>
              <a:t>。</a:t>
            </a:r>
            <a:endParaRPr lang="zh-CN" altLang="en-US" sz="700" dirty="0">
              <a:ea typeface="幼圆" panose="02010509060101010101" charset="-122"/>
            </a:endParaRPr>
          </a:p>
        </p:txBody>
      </p:sp>
      <p:pic>
        <p:nvPicPr>
          <p:cNvPr id="5" name="图片 4"/>
          <p:cNvPicPr>
            <a:picLocks noChangeAspect="1"/>
          </p:cNvPicPr>
          <p:nvPr/>
        </p:nvPicPr>
        <p:blipFill>
          <a:blip r:embed="rId3"/>
          <a:stretch>
            <a:fillRect/>
          </a:stretch>
        </p:blipFill>
        <p:spPr>
          <a:xfrm>
            <a:off x="684023" y="893383"/>
            <a:ext cx="2173173" cy="13062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1"/>
          <p:cNvPicPr>
            <a:picLocks noChangeAspect="1"/>
          </p:cNvPicPr>
          <p:nvPr/>
        </p:nvPicPr>
        <p:blipFill>
          <a:blip r:embed="rId1"/>
          <a:stretch>
            <a:fillRect/>
          </a:stretch>
        </p:blipFill>
        <p:spPr>
          <a:xfrm rot="21600000">
            <a:off x="628015" y="0"/>
            <a:ext cx="688340" cy="1358265"/>
          </a:xfrm>
          <a:prstGeom prst="rect">
            <a:avLst/>
          </a:prstGeom>
        </p:spPr>
      </p:pic>
      <p:sp>
        <p:nvSpPr>
          <p:cNvPr id="4" name="文本框 3"/>
          <p:cNvSpPr txBox="1"/>
          <p:nvPr/>
        </p:nvSpPr>
        <p:spPr>
          <a:xfrm>
            <a:off x="680085" y="727075"/>
            <a:ext cx="584200" cy="521970"/>
          </a:xfrm>
          <a:prstGeom prst="rect">
            <a:avLst/>
          </a:prstGeom>
          <a:noFill/>
        </p:spPr>
        <p:txBody>
          <a:bodyPr wrap="square" rtlCol="0">
            <a:spAutoFit/>
          </a:bodyPr>
          <a:lstStyle/>
          <a:p>
            <a:r>
              <a:rPr lang="en-US" altLang="zh-CN" sz="2800">
                <a:solidFill>
                  <a:schemeClr val="bg1"/>
                </a:solidFill>
                <a:latin typeface="Tahoma" panose="020B0604030504040204" charset="0"/>
                <a:cs typeface="Tahoma" panose="020B0604030504040204" charset="0"/>
              </a:rPr>
              <a:t>03</a:t>
            </a:r>
            <a:endParaRPr lang="en-US" altLang="zh-CN" sz="2800">
              <a:solidFill>
                <a:schemeClr val="bg1"/>
              </a:solidFill>
              <a:latin typeface="Tahoma" panose="020B0604030504040204" charset="0"/>
              <a:cs typeface="Tahoma" panose="020B0604030504040204" charset="0"/>
            </a:endParaRPr>
          </a:p>
        </p:txBody>
      </p:sp>
      <p:sp>
        <p:nvSpPr>
          <p:cNvPr id="5" name="文本框 4"/>
          <p:cNvSpPr txBox="1"/>
          <p:nvPr/>
        </p:nvSpPr>
        <p:spPr>
          <a:xfrm>
            <a:off x="540385" y="1470660"/>
            <a:ext cx="1417955" cy="337185"/>
          </a:xfrm>
          <a:prstGeom prst="rect">
            <a:avLst/>
          </a:prstGeom>
          <a:noFill/>
        </p:spPr>
        <p:txBody>
          <a:bodyPr wrap="square" rtlCol="0">
            <a:spAutoFit/>
          </a:bodyPr>
          <a:lstStyle/>
          <a:p>
            <a:r>
              <a:rPr lang="zh-CN" altLang="en-US" sz="1600" b="1">
                <a:solidFill>
                  <a:schemeClr val="accent1">
                    <a:lumMod val="75000"/>
                  </a:schemeClr>
                </a:solidFill>
                <a:latin typeface="微软雅黑 Light" panose="020B0502040204020203" charset="-122"/>
                <a:ea typeface="微软雅黑 Light" panose="020B0502040204020203" charset="-122"/>
              </a:rPr>
              <a:t>有效性</a:t>
            </a:r>
            <a:endParaRPr lang="zh-CN" altLang="en-US" sz="1600" b="1">
              <a:solidFill>
                <a:schemeClr val="accent1">
                  <a:lumMod val="75000"/>
                </a:schemeClr>
              </a:solidFill>
              <a:latin typeface="微软雅黑 Light" panose="020B0502040204020203" charset="-122"/>
              <a:ea typeface="微软雅黑 Light" panose="020B0502040204020203" charset="-122"/>
            </a:endParaRPr>
          </a:p>
        </p:txBody>
      </p:sp>
      <p:cxnSp>
        <p:nvCxnSpPr>
          <p:cNvPr id="9" name="直接连接符 8"/>
          <p:cNvCxnSpPr/>
          <p:nvPr/>
        </p:nvCxnSpPr>
        <p:spPr>
          <a:xfrm>
            <a:off x="628015" y="2029460"/>
            <a:ext cx="397510" cy="0"/>
          </a:xfrm>
          <a:prstGeom prst="line">
            <a:avLst/>
          </a:prstGeom>
          <a:ln w="158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884585" y="545664"/>
            <a:ext cx="3881141" cy="553998"/>
          </a:xfrm>
          <a:prstGeom prst="rect">
            <a:avLst/>
          </a:prstGeom>
          <a:noFill/>
        </p:spPr>
        <p:txBody>
          <a:bodyPr wrap="square" rtlCol="0">
            <a:spAutoFit/>
          </a:bodyPr>
          <a:lstStyle/>
          <a:p>
            <a:pPr marL="171450" indent="-171450">
              <a:buClr>
                <a:srgbClr val="015F39"/>
              </a:buClr>
              <a:buFont typeface="Wingdings" panose="05000000000000000000" pitchFamily="2" charset="2"/>
              <a:buChar char="n"/>
              <a:defRPr/>
            </a:pPr>
            <a:r>
              <a:rPr lang="zh-CN" altLang="en-US" sz="1000" b="1" dirty="0">
                <a:solidFill>
                  <a:schemeClr val="accent6"/>
                </a:solidFill>
                <a:latin typeface="微软雅黑" panose="020B0503020204020204" pitchFamily="34" charset="-122"/>
                <a:ea typeface="微软雅黑" panose="020B0503020204020204" pitchFamily="34" charset="-122"/>
                <a:sym typeface="+mn-ea"/>
              </a:rPr>
              <a:t>左奥硝唑片</a:t>
            </a:r>
            <a:r>
              <a:rPr lang="en-US" altLang="zh-CN" sz="1000" b="1" dirty="0">
                <a:solidFill>
                  <a:srgbClr val="FF0000"/>
                </a:solidFill>
                <a:latin typeface="微软雅黑" panose="020B0503020204020204" pitchFamily="34" charset="-122"/>
                <a:ea typeface="微软雅黑" panose="020B0503020204020204" pitchFamily="34" charset="-122"/>
                <a:sym typeface="+mn-ea"/>
              </a:rPr>
              <a:t>0.5h</a:t>
            </a:r>
            <a:r>
              <a:rPr lang="zh-CN" altLang="en-US" sz="1000" b="1" dirty="0">
                <a:solidFill>
                  <a:srgbClr val="FF0000"/>
                </a:solidFill>
                <a:latin typeface="微软雅黑" panose="020B0503020204020204" pitchFamily="34" charset="-122"/>
                <a:ea typeface="微软雅黑" panose="020B0503020204020204" pitchFamily="34" charset="-122"/>
                <a:sym typeface="+mn-ea"/>
              </a:rPr>
              <a:t>快速</a:t>
            </a:r>
            <a:r>
              <a:rPr lang="zh-CN" altLang="en-US" sz="1000" b="1" dirty="0">
                <a:solidFill>
                  <a:schemeClr val="accent6"/>
                </a:solidFill>
                <a:latin typeface="微软雅黑" panose="020B0503020204020204" pitchFamily="34" charset="-122"/>
                <a:ea typeface="微软雅黑" panose="020B0503020204020204" pitchFamily="34" charset="-122"/>
                <a:sym typeface="+mn-ea"/>
              </a:rPr>
              <a:t>达到最佳疗效</a:t>
            </a:r>
            <a:r>
              <a:rPr lang="zh-CN" altLang="en-US" sz="1000" b="1" dirty="0">
                <a:solidFill>
                  <a:schemeClr val="accent6"/>
                </a:solidFill>
                <a:latin typeface="微软雅黑" panose="020B0503020204020204" pitchFamily="34" charset="-122"/>
                <a:ea typeface="微软雅黑" panose="020B0503020204020204" pitchFamily="34" charset="-122"/>
              </a:rPr>
              <a:t>，</a:t>
            </a:r>
            <a:r>
              <a:rPr lang="zh-CN" altLang="zh-CN" sz="1000" b="1" dirty="0">
                <a:solidFill>
                  <a:schemeClr val="accent6"/>
                </a:solidFill>
                <a:latin typeface="微软雅黑" panose="020B0503020204020204" pitchFamily="34" charset="-122"/>
                <a:ea typeface="微软雅黑" panose="020B0503020204020204" pitchFamily="34" charset="-122"/>
              </a:rPr>
              <a:t>在</a:t>
            </a:r>
            <a:r>
              <a:rPr lang="en-US" altLang="zh-CN" sz="1000" b="1" dirty="0">
                <a:solidFill>
                  <a:schemeClr val="accent6"/>
                </a:solidFill>
                <a:latin typeface="微软雅黑" panose="020B0503020204020204" pitchFamily="34" charset="-122"/>
                <a:ea typeface="微软雅黑" panose="020B0503020204020204" pitchFamily="34" charset="-122"/>
              </a:rPr>
              <a:t>500mg </a:t>
            </a:r>
            <a:r>
              <a:rPr lang="zh-CN" altLang="en-US" sz="1000" b="1" dirty="0">
                <a:solidFill>
                  <a:schemeClr val="accent6"/>
                </a:solidFill>
                <a:latin typeface="微软雅黑" panose="020B0503020204020204" pitchFamily="34" charset="-122"/>
                <a:ea typeface="微软雅黑" panose="020B0503020204020204" pitchFamily="34" charset="-122"/>
              </a:rPr>
              <a:t>，</a:t>
            </a:r>
            <a:r>
              <a:rPr lang="en-US" altLang="zh-CN" sz="1000" b="1" dirty="0">
                <a:solidFill>
                  <a:schemeClr val="accent6"/>
                </a:solidFill>
                <a:latin typeface="微软雅黑" panose="020B0503020204020204" pitchFamily="34" charset="-122"/>
                <a:ea typeface="微软雅黑" panose="020B0503020204020204" pitchFamily="34" charset="-122"/>
              </a:rPr>
              <a:t>q12h</a:t>
            </a:r>
            <a:r>
              <a:rPr lang="zh-CN" altLang="zh-CN" sz="1000" b="1" dirty="0">
                <a:solidFill>
                  <a:schemeClr val="accent6"/>
                </a:solidFill>
                <a:latin typeface="微软雅黑" panose="020B0503020204020204" pitchFamily="34" charset="-122"/>
                <a:ea typeface="微软雅黑" panose="020B0503020204020204" pitchFamily="34" charset="-122"/>
              </a:rPr>
              <a:t>给药条件下，左奥硝唑片对脆弱拟杆菌</a:t>
            </a:r>
            <a:r>
              <a:rPr lang="en-US" altLang="zh-CN" sz="1000" b="1" dirty="0">
                <a:solidFill>
                  <a:schemeClr val="accent6"/>
                </a:solidFill>
                <a:latin typeface="微软雅黑" panose="020B0503020204020204" pitchFamily="34" charset="-122"/>
                <a:ea typeface="微软雅黑" panose="020B0503020204020204" pitchFamily="34" charset="-122"/>
              </a:rPr>
              <a:t>(</a:t>
            </a:r>
            <a:r>
              <a:rPr lang="zh-CN" altLang="zh-CN" sz="1000" b="1" dirty="0">
                <a:solidFill>
                  <a:schemeClr val="accent6"/>
                </a:solidFill>
                <a:latin typeface="微软雅黑" panose="020B0503020204020204" pitchFamily="34" charset="-122"/>
                <a:ea typeface="微软雅黑" panose="020B0503020204020204" pitchFamily="34" charset="-122"/>
              </a:rPr>
              <a:t>最低抑制浓度≤</a:t>
            </a:r>
            <a:r>
              <a:rPr lang="en-US" altLang="zh-CN" sz="1000" b="1" dirty="0">
                <a:solidFill>
                  <a:schemeClr val="accent6"/>
                </a:solidFill>
                <a:latin typeface="微软雅黑" panose="020B0503020204020204" pitchFamily="34" charset="-122"/>
                <a:ea typeface="微软雅黑" panose="020B0503020204020204" pitchFamily="34" charset="-122"/>
              </a:rPr>
              <a:t>1.0mg/L)</a:t>
            </a:r>
            <a:r>
              <a:rPr lang="zh-CN" altLang="zh-CN" sz="1000" b="1" dirty="0">
                <a:solidFill>
                  <a:schemeClr val="accent6"/>
                </a:solidFill>
                <a:latin typeface="微软雅黑" panose="020B0503020204020204" pitchFamily="34" charset="-122"/>
                <a:ea typeface="微软雅黑" panose="020B0503020204020204" pitchFamily="34" charset="-122"/>
              </a:rPr>
              <a:t>感染的</a:t>
            </a:r>
            <a:r>
              <a:rPr lang="en-US" altLang="zh-CN" sz="1000" b="1" dirty="0">
                <a:solidFill>
                  <a:schemeClr val="accent6"/>
                </a:solidFill>
                <a:latin typeface="微软雅黑" panose="020B0503020204020204" pitchFamily="34" charset="-122"/>
                <a:ea typeface="微软雅黑" panose="020B0503020204020204" pitchFamily="34" charset="-122"/>
              </a:rPr>
              <a:t>CFR</a:t>
            </a:r>
            <a:r>
              <a:rPr lang="zh-CN" altLang="zh-CN" sz="1000" b="1" dirty="0">
                <a:solidFill>
                  <a:schemeClr val="accent6"/>
                </a:solidFill>
                <a:latin typeface="微软雅黑" panose="020B0503020204020204" pitchFamily="34" charset="-122"/>
                <a:ea typeface="微软雅黑" panose="020B0503020204020204" pitchFamily="34" charset="-122"/>
              </a:rPr>
              <a:t>为</a:t>
            </a:r>
            <a:r>
              <a:rPr lang="en-US" altLang="zh-CN" sz="1000" b="1" dirty="0">
                <a:solidFill>
                  <a:schemeClr val="accent6"/>
                </a:solidFill>
                <a:latin typeface="微软雅黑" panose="020B0503020204020204" pitchFamily="34" charset="-122"/>
                <a:ea typeface="微软雅黑" panose="020B0503020204020204" pitchFamily="34" charset="-122"/>
              </a:rPr>
              <a:t>95.4%</a:t>
            </a:r>
            <a:r>
              <a:rPr lang="zh-CN" altLang="zh-CN" sz="1000" b="1" dirty="0">
                <a:solidFill>
                  <a:schemeClr val="accent6"/>
                </a:solidFill>
                <a:latin typeface="微软雅黑" panose="020B0503020204020204" pitchFamily="34" charset="-122"/>
                <a:ea typeface="微软雅黑" panose="020B0503020204020204" pitchFamily="34" charset="-122"/>
              </a:rPr>
              <a:t>和</a:t>
            </a:r>
            <a:r>
              <a:rPr lang="en-US" altLang="zh-CN" sz="1000" b="1" dirty="0">
                <a:solidFill>
                  <a:schemeClr val="accent6"/>
                </a:solidFill>
                <a:latin typeface="微软雅黑" panose="020B0503020204020204" pitchFamily="34" charset="-122"/>
                <a:ea typeface="微软雅黑" panose="020B0503020204020204" pitchFamily="34" charset="-122"/>
              </a:rPr>
              <a:t>PTA</a:t>
            </a:r>
            <a:r>
              <a:rPr lang="zh-CN" altLang="zh-CN" sz="1000" b="1" dirty="0">
                <a:solidFill>
                  <a:schemeClr val="accent6"/>
                </a:solidFill>
                <a:latin typeface="微软雅黑" panose="020B0503020204020204" pitchFamily="34" charset="-122"/>
                <a:ea typeface="微软雅黑" panose="020B0503020204020204" pitchFamily="34" charset="-122"/>
              </a:rPr>
              <a:t>为</a:t>
            </a:r>
            <a:r>
              <a:rPr lang="en-US" altLang="zh-CN" sz="1000" b="1" dirty="0">
                <a:solidFill>
                  <a:schemeClr val="accent6"/>
                </a:solidFill>
                <a:latin typeface="微软雅黑" panose="020B0503020204020204" pitchFamily="34" charset="-122"/>
                <a:ea typeface="微软雅黑" panose="020B0503020204020204" pitchFamily="34" charset="-122"/>
              </a:rPr>
              <a:t>99% </a:t>
            </a:r>
            <a:r>
              <a:rPr lang="en-US" altLang="zh-CN" sz="1000" b="1" baseline="30000" dirty="0">
                <a:solidFill>
                  <a:schemeClr val="accent6"/>
                </a:solidFill>
                <a:latin typeface="微软雅黑" panose="020B0503020204020204" pitchFamily="34" charset="-122"/>
                <a:ea typeface="微软雅黑" panose="020B0503020204020204" pitchFamily="34" charset="-122"/>
              </a:rPr>
              <a:t>1</a:t>
            </a:r>
            <a:r>
              <a:rPr lang="zh-CN" altLang="zh-CN" sz="1000" b="1" dirty="0">
                <a:solidFill>
                  <a:schemeClr val="accent6"/>
                </a:solidFill>
                <a:latin typeface="微软雅黑" panose="020B0503020204020204" pitchFamily="34" charset="-122"/>
                <a:ea typeface="微软雅黑" panose="020B0503020204020204" pitchFamily="34" charset="-122"/>
              </a:rPr>
              <a:t>。</a:t>
            </a:r>
            <a:endParaRPr lang="zh-CN" altLang="zh-CN" sz="1000" b="1" dirty="0">
              <a:solidFill>
                <a:schemeClr val="accent6"/>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40385" y="1753870"/>
            <a:ext cx="1572895" cy="275590"/>
          </a:xfrm>
          <a:prstGeom prst="rect">
            <a:avLst/>
          </a:prstGeom>
          <a:noFill/>
        </p:spPr>
        <p:txBody>
          <a:bodyPr wrap="square" rtlCol="0">
            <a:spAutoFit/>
          </a:bodyPr>
          <a:lstStyle/>
          <a:p>
            <a:r>
              <a:rPr lang="en-US" altLang="zh-CN" sz="1200">
                <a:solidFill>
                  <a:schemeClr val="bg1">
                    <a:lumMod val="75000"/>
                  </a:schemeClr>
                </a:solidFill>
                <a:ea typeface="宋体" panose="02010600030101010101" pitchFamily="2" charset="-122"/>
              </a:rPr>
              <a:t>Validity</a:t>
            </a:r>
            <a:endParaRPr lang="en-US" altLang="zh-CN" sz="1200">
              <a:solidFill>
                <a:schemeClr val="bg1">
                  <a:lumMod val="75000"/>
                </a:schemeClr>
              </a:solidFill>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69850" y="2106296"/>
            <a:ext cx="1870075" cy="330200"/>
          </a:xfrm>
          <a:prstGeom prst="rect">
            <a:avLst/>
          </a:prstGeom>
        </p:spPr>
      </p:pic>
      <p:sp>
        <p:nvSpPr>
          <p:cNvPr id="14" name="文本框 13"/>
          <p:cNvSpPr txBox="1"/>
          <p:nvPr/>
        </p:nvSpPr>
        <p:spPr>
          <a:xfrm>
            <a:off x="2067051" y="1214790"/>
            <a:ext cx="3731896" cy="1600438"/>
          </a:xfrm>
          <a:prstGeom prst="rect">
            <a:avLst/>
          </a:prstGeom>
          <a:noFill/>
        </p:spPr>
        <p:txBody>
          <a:bodyPr wrap="square">
            <a:spAutoFit/>
          </a:bodyPr>
          <a:lstStyle/>
          <a:p>
            <a:pPr algn="l">
              <a:lnSpc>
                <a:spcPct val="150000"/>
              </a:lnSpc>
              <a:buClrTx/>
              <a:buSzTx/>
              <a:buFontTx/>
            </a:pPr>
            <a:r>
              <a:rPr lang="zh-CN" altLang="en-US" sz="900" b="1" dirty="0">
                <a:solidFill>
                  <a:schemeClr val="accent1">
                    <a:lumMod val="75000"/>
                  </a:schemeClr>
                </a:solidFill>
                <a:latin typeface="微软雅黑 Light" panose="020B0502040204020203" charset="-122"/>
                <a:ea typeface="微软雅黑 Light" panose="020B0502040204020203" charset="-122"/>
              </a:rPr>
              <a:t>临床指南/诊疗规范推荐：</a:t>
            </a:r>
            <a:endParaRPr lang="zh-CN" altLang="en-US" sz="900" b="1" dirty="0">
              <a:solidFill>
                <a:schemeClr val="accent1">
                  <a:lumMod val="75000"/>
                </a:schemeClr>
              </a:solidFill>
              <a:latin typeface="微软雅黑 Light" panose="020B0502040204020203" charset="-122"/>
              <a:ea typeface="微软雅黑 Light" panose="020B0502040204020203" charset="-122"/>
            </a:endParaRPr>
          </a:p>
          <a:p>
            <a:pPr algn="l">
              <a:buClrTx/>
              <a:buSzTx/>
              <a:buFontTx/>
            </a:pPr>
            <a:r>
              <a:rPr lang="en-US" altLang="zh-CN" sz="700" dirty="0">
                <a:latin typeface="幼圆" panose="02010509060101010101" charset="-122"/>
                <a:ea typeface="幼圆" panose="02010509060101010101" charset="-122"/>
                <a:cs typeface="幼圆" panose="02010509060101010101" charset="-122"/>
              </a:rPr>
              <a:t>1</a:t>
            </a:r>
            <a:r>
              <a:rPr lang="zh-CN" altLang="en-US" sz="700" dirty="0">
                <a:latin typeface="幼圆" panose="02010509060101010101" charset="-122"/>
                <a:ea typeface="幼圆" panose="02010509060101010101" charset="-122"/>
                <a:cs typeface="幼圆" panose="02010509060101010101" charset="-122"/>
              </a:rPr>
              <a:t>）《中国腹腔感染诊治指南（</a:t>
            </a:r>
            <a:r>
              <a:rPr lang="en-US" altLang="zh-CN" sz="700" dirty="0">
                <a:latin typeface="幼圆" panose="02010509060101010101" charset="-122"/>
                <a:ea typeface="幼圆" panose="02010509060101010101" charset="-122"/>
                <a:cs typeface="幼圆" panose="02010509060101010101" charset="-122"/>
              </a:rPr>
              <a:t>2019</a:t>
            </a:r>
            <a:r>
              <a:rPr lang="zh-CN" altLang="en-US" sz="700" dirty="0">
                <a:latin typeface="幼圆" panose="02010509060101010101" charset="-122"/>
                <a:ea typeface="幼圆" panose="02010509060101010101" charset="-122"/>
                <a:cs typeface="幼圆" panose="02010509060101010101" charset="-122"/>
              </a:rPr>
              <a:t>版）》推荐左奥硝唑用于抗厌氧菌</a:t>
            </a:r>
            <a:r>
              <a:rPr lang="zh-CN" altLang="en-US" sz="700" dirty="0">
                <a:latin typeface="幼圆" panose="02010509060101010101" charset="-122"/>
                <a:ea typeface="幼圆" panose="02010509060101010101" charset="-122"/>
                <a:cs typeface="幼圆" panose="02010509060101010101" charset="-122"/>
                <a:sym typeface="+mn-ea"/>
              </a:rPr>
              <a:t>治疗；</a:t>
            </a:r>
            <a:endParaRPr lang="en-US" altLang="zh-CN" sz="700" dirty="0">
              <a:latin typeface="幼圆" panose="02010509060101010101" charset="-122"/>
              <a:ea typeface="幼圆" panose="02010509060101010101" charset="-122"/>
              <a:cs typeface="幼圆" panose="02010509060101010101" charset="-122"/>
              <a:sym typeface="+mn-ea"/>
            </a:endParaRPr>
          </a:p>
          <a:p>
            <a:r>
              <a:rPr lang="en-US" altLang="zh-CN" sz="700" dirty="0">
                <a:latin typeface="幼圆" panose="02010509060101010101" charset="-122"/>
                <a:ea typeface="幼圆" panose="02010509060101010101" charset="-122"/>
                <a:cs typeface="幼圆" panose="02010509060101010101" charset="-122"/>
                <a:sym typeface="+mn-ea"/>
              </a:rPr>
              <a:t>2</a:t>
            </a:r>
            <a:r>
              <a:rPr lang="zh-CN" altLang="en-US" sz="700" dirty="0">
                <a:latin typeface="幼圆" panose="02010509060101010101" charset="-122"/>
                <a:ea typeface="幼圆" panose="02010509060101010101" charset="-122"/>
                <a:cs typeface="幼圆" panose="02010509060101010101" charset="-122"/>
                <a:sym typeface="+mn-ea"/>
              </a:rPr>
              <a:t>）</a:t>
            </a:r>
            <a:r>
              <a:rPr lang="en-US" altLang="zh-CN" sz="700" dirty="0">
                <a:latin typeface="幼圆" panose="02010509060101010101" charset="-122"/>
                <a:ea typeface="幼圆" panose="02010509060101010101" charset="-122"/>
                <a:cs typeface="幼圆" panose="02010509060101010101" charset="-122"/>
                <a:sym typeface="+mn-ea"/>
              </a:rPr>
              <a:t>《</a:t>
            </a:r>
            <a:r>
              <a:rPr lang="zh-CN" altLang="zh-CN" sz="700" dirty="0">
                <a:ea typeface="幼圆" panose="02010509060101010101" charset="-122"/>
              </a:rPr>
              <a:t>卒中相关性肺炎诊治中国专家共识（</a:t>
            </a:r>
            <a:r>
              <a:rPr lang="en-US" altLang="zh-CN" sz="700" dirty="0">
                <a:ea typeface="幼圆" panose="02010509060101010101" charset="-122"/>
              </a:rPr>
              <a:t>2019</a:t>
            </a:r>
            <a:r>
              <a:rPr lang="zh-CN" altLang="zh-CN" sz="700" dirty="0">
                <a:ea typeface="幼圆" panose="02010509060101010101" charset="-122"/>
              </a:rPr>
              <a:t>版）</a:t>
            </a:r>
            <a:r>
              <a:rPr lang="en-US" altLang="zh-CN" sz="700" dirty="0">
                <a:ea typeface="幼圆" panose="02010509060101010101" charset="-122"/>
              </a:rPr>
              <a:t>》</a:t>
            </a:r>
            <a:r>
              <a:rPr lang="zh-CN" altLang="en-US" sz="700" dirty="0">
                <a:ea typeface="幼圆" panose="02010509060101010101" charset="-122"/>
              </a:rPr>
              <a:t>推荐左奥硝唑用于卒中相关性肺炎联合治疗；</a:t>
            </a:r>
            <a:endParaRPr lang="en-US" altLang="zh-CN" sz="700" dirty="0">
              <a:latin typeface="幼圆" panose="02010509060101010101" charset="-122"/>
              <a:ea typeface="幼圆" panose="02010509060101010101" charset="-122"/>
              <a:cs typeface="幼圆" panose="02010509060101010101" charset="-122"/>
              <a:sym typeface="+mn-ea"/>
            </a:endParaRPr>
          </a:p>
          <a:p>
            <a:pPr algn="l">
              <a:buClrTx/>
              <a:buSzTx/>
              <a:buFontTx/>
            </a:pPr>
            <a:r>
              <a:rPr lang="en-US" altLang="zh-CN" sz="700" dirty="0">
                <a:latin typeface="幼圆" panose="02010509060101010101" charset="-122"/>
                <a:ea typeface="幼圆" panose="02010509060101010101" charset="-122"/>
                <a:cs typeface="幼圆" panose="02010509060101010101" charset="-122"/>
                <a:sym typeface="+mn-ea"/>
              </a:rPr>
              <a:t>3</a:t>
            </a:r>
            <a:r>
              <a:rPr lang="zh-CN" altLang="en-US" sz="700" dirty="0">
                <a:latin typeface="幼圆" panose="02010509060101010101" charset="-122"/>
                <a:ea typeface="幼圆" panose="02010509060101010101" charset="-122"/>
                <a:cs typeface="幼圆" panose="02010509060101010101" charset="-122"/>
                <a:sym typeface="+mn-ea"/>
              </a:rPr>
              <a:t>）2015版的抗菌药物临床应用指导原则及第二版的国家抗微生物治疗指南均推荐硝基咪唑类药物做为腹部感染、盆腔感染、口腔感染等厌氧菌感染的治疗用药。</a:t>
            </a:r>
            <a:endParaRPr lang="zh-CN" altLang="en-US" sz="700" dirty="0">
              <a:latin typeface="幼圆" panose="02010509060101010101" charset="-122"/>
              <a:ea typeface="幼圆" panose="02010509060101010101" charset="-122"/>
              <a:cs typeface="幼圆" panose="02010509060101010101" charset="-122"/>
              <a:sym typeface="+mn-ea"/>
            </a:endParaRPr>
          </a:p>
          <a:p>
            <a:pPr algn="l">
              <a:buClrTx/>
              <a:buSzTx/>
              <a:buFontTx/>
            </a:pPr>
            <a:endParaRPr lang="zh-CN" altLang="en-US" sz="800" b="1" dirty="0">
              <a:solidFill>
                <a:schemeClr val="tx1"/>
              </a:solidFill>
              <a:latin typeface="幼圆" panose="02010509060101010101" charset="-122"/>
              <a:ea typeface="幼圆" panose="02010509060101010101" charset="-122"/>
              <a:cs typeface="幼圆" panose="02010509060101010101" charset="-122"/>
            </a:endParaRPr>
          </a:p>
          <a:p>
            <a:pPr>
              <a:lnSpc>
                <a:spcPct val="150000"/>
              </a:lnSpc>
            </a:pPr>
            <a:r>
              <a:rPr lang="zh-CN" altLang="en-US" sz="900" b="1" dirty="0">
                <a:solidFill>
                  <a:schemeClr val="accent1">
                    <a:lumMod val="75000"/>
                  </a:schemeClr>
                </a:solidFill>
                <a:latin typeface="微软雅黑 Light" panose="020B0502040204020203" charset="-122"/>
                <a:ea typeface="微软雅黑 Light" panose="020B0502040204020203" charset="-122"/>
              </a:rPr>
              <a:t>国家药品评审中心出具的《技术评审报告》中关于本药品有效性的描述：</a:t>
            </a:r>
            <a:endParaRPr lang="en-US" altLang="zh-CN" sz="900" b="1" dirty="0">
              <a:solidFill>
                <a:schemeClr val="accent1">
                  <a:lumMod val="75000"/>
                </a:schemeClr>
              </a:solidFill>
              <a:latin typeface="微软雅黑 Light" panose="020B0502040204020203" charset="-122"/>
              <a:ea typeface="微软雅黑 Light" panose="020B0502040204020203" charset="-122"/>
            </a:endParaRPr>
          </a:p>
          <a:p>
            <a:r>
              <a:rPr lang="en-US" altLang="zh-CN" sz="700" dirty="0">
                <a:ea typeface="幼圆" panose="02010509060101010101" charset="-122"/>
              </a:rPr>
              <a:t>《</a:t>
            </a:r>
            <a:r>
              <a:rPr lang="zh-CN" altLang="en-US" sz="700" dirty="0">
                <a:ea typeface="幼圆" panose="02010509060101010101" charset="-122"/>
              </a:rPr>
              <a:t>药审中心技术审评报告公开工作规范（试行）</a:t>
            </a:r>
            <a:r>
              <a:rPr lang="en-US" altLang="zh-CN" sz="700" dirty="0">
                <a:ea typeface="幼圆" panose="02010509060101010101" charset="-122"/>
              </a:rPr>
              <a:t>》2021</a:t>
            </a:r>
            <a:r>
              <a:rPr lang="zh-CN" altLang="en-US" sz="700" dirty="0">
                <a:ea typeface="幼圆" panose="02010509060101010101" charset="-122"/>
              </a:rPr>
              <a:t>年</a:t>
            </a:r>
            <a:r>
              <a:rPr lang="en-US" altLang="zh-CN" sz="700" dirty="0">
                <a:ea typeface="幼圆" panose="02010509060101010101" charset="-122"/>
              </a:rPr>
              <a:t>2</a:t>
            </a:r>
            <a:r>
              <a:rPr lang="zh-CN" altLang="en-US" sz="700" dirty="0">
                <a:ea typeface="幼圆" panose="02010509060101010101" charset="-122"/>
              </a:rPr>
              <a:t>月</a:t>
            </a:r>
            <a:r>
              <a:rPr lang="en-US" altLang="zh-CN" sz="700" dirty="0">
                <a:ea typeface="幼圆" panose="02010509060101010101" charset="-122"/>
              </a:rPr>
              <a:t>23</a:t>
            </a:r>
            <a:r>
              <a:rPr lang="zh-CN" altLang="en-US" sz="700" dirty="0">
                <a:ea typeface="幼圆" panose="02010509060101010101" charset="-122"/>
              </a:rPr>
              <a:t>日发布，自</a:t>
            </a:r>
            <a:r>
              <a:rPr lang="en-US" altLang="zh-CN" sz="700" dirty="0">
                <a:ea typeface="幼圆" panose="02010509060101010101" charset="-122"/>
              </a:rPr>
              <a:t>2021</a:t>
            </a:r>
            <a:r>
              <a:rPr lang="zh-CN" altLang="en-US" sz="700" dirty="0">
                <a:ea typeface="幼圆" panose="02010509060101010101" charset="-122"/>
              </a:rPr>
              <a:t>年</a:t>
            </a:r>
            <a:r>
              <a:rPr lang="en-US" altLang="zh-CN" sz="700" dirty="0">
                <a:ea typeface="幼圆" panose="02010509060101010101" charset="-122"/>
              </a:rPr>
              <a:t>6</a:t>
            </a:r>
            <a:r>
              <a:rPr lang="zh-CN" altLang="en-US" sz="700" dirty="0">
                <a:ea typeface="幼圆" panose="02010509060101010101" charset="-122"/>
              </a:rPr>
              <a:t>月</a:t>
            </a:r>
            <a:r>
              <a:rPr lang="en-US" altLang="zh-CN" sz="700" dirty="0">
                <a:ea typeface="幼圆" panose="02010509060101010101" charset="-122"/>
              </a:rPr>
              <a:t>1</a:t>
            </a:r>
            <a:r>
              <a:rPr lang="zh-CN" altLang="en-US" sz="700" dirty="0">
                <a:ea typeface="幼圆" panose="02010509060101010101" charset="-122"/>
              </a:rPr>
              <a:t>日起施行，执行前的审评报告都是由药审中心手动梳理的。左奥硝唑片于</a:t>
            </a:r>
            <a:r>
              <a:rPr lang="en-US" altLang="zh-CN" sz="700" dirty="0">
                <a:ea typeface="幼圆" panose="02010509060101010101" charset="-122"/>
              </a:rPr>
              <a:t>2020</a:t>
            </a:r>
            <a:r>
              <a:rPr lang="zh-CN" altLang="en-US" sz="700" dirty="0">
                <a:ea typeface="幼圆" panose="02010509060101010101" charset="-122"/>
              </a:rPr>
              <a:t>年</a:t>
            </a:r>
            <a:r>
              <a:rPr lang="en-US" altLang="zh-CN" sz="700" dirty="0">
                <a:ea typeface="幼圆" panose="02010509060101010101" charset="-122"/>
              </a:rPr>
              <a:t>3</a:t>
            </a:r>
            <a:r>
              <a:rPr lang="zh-CN" altLang="en-US" sz="700" dirty="0">
                <a:ea typeface="幼圆" panose="02010509060101010101" charset="-122"/>
              </a:rPr>
              <a:t>月</a:t>
            </a:r>
            <a:r>
              <a:rPr lang="en-US" altLang="zh-CN" sz="700" dirty="0">
                <a:ea typeface="幼圆" panose="02010509060101010101" charset="-122"/>
              </a:rPr>
              <a:t>3</a:t>
            </a:r>
            <a:r>
              <a:rPr lang="zh-CN" altLang="en-US" sz="700" dirty="0">
                <a:ea typeface="幼圆" panose="02010509060101010101" charset="-122"/>
              </a:rPr>
              <a:t>日获批上市，药审中心梳理审评报告时有遗漏。我司多次药审中心发公文请求公开左奥硝唑片的审评报告。目前尚未获得该品种公开的审评报告。</a:t>
            </a:r>
            <a:endParaRPr lang="en-US" altLang="zh-CN" sz="700" dirty="0">
              <a:ea typeface="幼圆" panose="02010509060101010101" charset="-122"/>
            </a:endParaRPr>
          </a:p>
        </p:txBody>
      </p:sp>
      <p:sp>
        <p:nvSpPr>
          <p:cNvPr id="15" name="文本框 14"/>
          <p:cNvSpPr txBox="1"/>
          <p:nvPr/>
        </p:nvSpPr>
        <p:spPr>
          <a:xfrm>
            <a:off x="540385" y="2989397"/>
            <a:ext cx="5320085" cy="246221"/>
          </a:xfrm>
          <a:prstGeom prst="rect">
            <a:avLst/>
          </a:prstGeom>
          <a:noFill/>
        </p:spPr>
        <p:txBody>
          <a:bodyPr wrap="square">
            <a:spAutoFit/>
          </a:bodyPr>
          <a:lstStyle/>
          <a:p>
            <a:r>
              <a:rPr lang="en-US" altLang="zh-CN" sz="500" dirty="0">
                <a:ea typeface="幼圆" panose="02010509060101010101" charset="-122"/>
              </a:rPr>
              <a:t>1</a:t>
            </a:r>
            <a:r>
              <a:rPr lang="zh-CN" altLang="en-US" sz="500" dirty="0">
                <a:ea typeface="幼圆" panose="02010509060101010101" charset="-122"/>
              </a:rPr>
              <a:t>、</a:t>
            </a:r>
            <a:r>
              <a:rPr lang="en-US" altLang="zh-CN" sz="500" dirty="0">
                <a:ea typeface="幼圆" panose="02010509060101010101" charset="-122"/>
              </a:rPr>
              <a:t> </a:t>
            </a:r>
            <a:r>
              <a:rPr lang="en-US" altLang="zh-CN" sz="500" dirty="0" err="1">
                <a:ea typeface="幼圆" panose="02010509060101010101" charset="-122"/>
              </a:rPr>
              <a:t>Hailan</a:t>
            </a:r>
            <a:r>
              <a:rPr lang="en-US" altLang="zh-CN" sz="500" dirty="0">
                <a:ea typeface="幼圆" panose="02010509060101010101" charset="-122"/>
              </a:rPr>
              <a:t> Wu, </a:t>
            </a:r>
            <a:r>
              <a:rPr lang="en-US" altLang="zh-CN" sz="500" dirty="0" err="1">
                <a:ea typeface="幼圆" panose="02010509060101010101" charset="-122"/>
              </a:rPr>
              <a:t>Zhiqiang</a:t>
            </a:r>
            <a:r>
              <a:rPr lang="en-US" altLang="zh-CN" sz="500" dirty="0">
                <a:ea typeface="幼圆" panose="02010509060101010101" charset="-122"/>
              </a:rPr>
              <a:t> Wang, Yu </a:t>
            </a:r>
            <a:r>
              <a:rPr lang="en-US" altLang="zh-CN" sz="500" dirty="0" err="1">
                <a:ea typeface="幼圆" panose="02010509060101010101" charset="-122"/>
              </a:rPr>
              <a:t>Wang,Jing</a:t>
            </a:r>
            <a:r>
              <a:rPr lang="en-US" altLang="zh-CN" sz="500" dirty="0">
                <a:ea typeface="幼圆" panose="02010509060101010101" charset="-122"/>
              </a:rPr>
              <a:t> Zhang</a:t>
            </a:r>
            <a:r>
              <a:rPr lang="zh-CN" altLang="en-US" sz="500" dirty="0">
                <a:ea typeface="幼圆" panose="02010509060101010101" charset="-122"/>
              </a:rPr>
              <a:t>，</a:t>
            </a:r>
            <a:r>
              <a:rPr lang="en-US" altLang="zh-CN" sz="500" dirty="0">
                <a:ea typeface="幼圆" panose="02010509060101010101" charset="-122"/>
              </a:rPr>
              <a:t>et al. Pharmacokinetics and pharmacokinetic/pharmacodynamic profile of </a:t>
            </a:r>
            <a:r>
              <a:rPr lang="en-US" altLang="zh-CN" sz="500" dirty="0" err="1">
                <a:ea typeface="幼圆" panose="02010509060101010101" charset="-122"/>
              </a:rPr>
              <a:t>levornidazole</a:t>
            </a:r>
            <a:r>
              <a:rPr lang="en-US" altLang="zh-CN" sz="500" dirty="0">
                <a:ea typeface="幼圆" panose="02010509060101010101" charset="-122"/>
              </a:rPr>
              <a:t> tablet in healthy Chinese subjects and the proposed dosing regimen.</a:t>
            </a:r>
            <a:endParaRPr lang="zh-CN" altLang="en-US" sz="500" dirty="0">
              <a:ea typeface="幼圆" panose="020105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1"/>
          <p:cNvPicPr>
            <a:picLocks noChangeAspect="1"/>
          </p:cNvPicPr>
          <p:nvPr/>
        </p:nvPicPr>
        <p:blipFill>
          <a:blip r:embed="rId1"/>
          <a:stretch>
            <a:fillRect/>
          </a:stretch>
        </p:blipFill>
        <p:spPr>
          <a:xfrm rot="21600000">
            <a:off x="628015" y="0"/>
            <a:ext cx="688340" cy="1358265"/>
          </a:xfrm>
          <a:prstGeom prst="rect">
            <a:avLst/>
          </a:prstGeom>
        </p:spPr>
      </p:pic>
      <p:sp>
        <p:nvSpPr>
          <p:cNvPr id="4" name="文本框 3"/>
          <p:cNvSpPr txBox="1"/>
          <p:nvPr/>
        </p:nvSpPr>
        <p:spPr>
          <a:xfrm>
            <a:off x="680085" y="727075"/>
            <a:ext cx="584200" cy="521970"/>
          </a:xfrm>
          <a:prstGeom prst="rect">
            <a:avLst/>
          </a:prstGeom>
          <a:noFill/>
        </p:spPr>
        <p:txBody>
          <a:bodyPr wrap="square" rtlCol="0">
            <a:spAutoFit/>
          </a:bodyPr>
          <a:lstStyle/>
          <a:p>
            <a:r>
              <a:rPr lang="en-US" altLang="zh-CN" sz="2800">
                <a:solidFill>
                  <a:schemeClr val="bg1"/>
                </a:solidFill>
                <a:latin typeface="Tahoma" panose="020B0604030504040204" charset="0"/>
                <a:cs typeface="Tahoma" panose="020B0604030504040204" charset="0"/>
              </a:rPr>
              <a:t>05</a:t>
            </a:r>
            <a:endParaRPr lang="en-US" altLang="zh-CN" sz="2800">
              <a:solidFill>
                <a:schemeClr val="bg1"/>
              </a:solidFill>
              <a:latin typeface="Tahoma" panose="020B0604030504040204" charset="0"/>
              <a:cs typeface="Tahoma" panose="020B0604030504040204" charset="0"/>
            </a:endParaRPr>
          </a:p>
        </p:txBody>
      </p:sp>
      <p:sp>
        <p:nvSpPr>
          <p:cNvPr id="5" name="文本框 4"/>
          <p:cNvSpPr txBox="1"/>
          <p:nvPr/>
        </p:nvSpPr>
        <p:spPr>
          <a:xfrm>
            <a:off x="540385" y="1470660"/>
            <a:ext cx="1417955" cy="337185"/>
          </a:xfrm>
          <a:prstGeom prst="rect">
            <a:avLst/>
          </a:prstGeom>
          <a:noFill/>
        </p:spPr>
        <p:txBody>
          <a:bodyPr wrap="square" rtlCol="0">
            <a:spAutoFit/>
          </a:bodyPr>
          <a:lstStyle/>
          <a:p>
            <a:r>
              <a:rPr lang="zh-CN" altLang="en-US" sz="1600" b="1">
                <a:solidFill>
                  <a:schemeClr val="accent1">
                    <a:lumMod val="75000"/>
                  </a:schemeClr>
                </a:solidFill>
                <a:latin typeface="微软雅黑 Light" panose="020B0502040204020203" charset="-122"/>
                <a:ea typeface="微软雅黑 Light" panose="020B0502040204020203" charset="-122"/>
              </a:rPr>
              <a:t>创新性</a:t>
            </a:r>
            <a:endParaRPr lang="zh-CN" altLang="en-US" sz="1600" b="1">
              <a:solidFill>
                <a:schemeClr val="accent1">
                  <a:lumMod val="75000"/>
                </a:schemeClr>
              </a:solidFill>
              <a:latin typeface="微软雅黑 Light" panose="020B0502040204020203" charset="-122"/>
              <a:ea typeface="微软雅黑 Light" panose="020B0502040204020203" charset="-122"/>
            </a:endParaRPr>
          </a:p>
        </p:txBody>
      </p:sp>
      <p:cxnSp>
        <p:nvCxnSpPr>
          <p:cNvPr id="9" name="直接连接符 8"/>
          <p:cNvCxnSpPr/>
          <p:nvPr/>
        </p:nvCxnSpPr>
        <p:spPr>
          <a:xfrm>
            <a:off x="628015" y="2029460"/>
            <a:ext cx="397510" cy="0"/>
          </a:xfrm>
          <a:prstGeom prst="line">
            <a:avLst/>
          </a:prstGeom>
          <a:ln w="158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978660" y="2213482"/>
            <a:ext cx="3850640" cy="604012"/>
          </a:xfrm>
          <a:prstGeom prst="rect">
            <a:avLst/>
          </a:prstGeom>
          <a:noFill/>
        </p:spPr>
        <p:txBody>
          <a:bodyPr wrap="square" rtlCol="0">
            <a:spAutoFit/>
          </a:bodyPr>
          <a:lstStyle/>
          <a:p>
            <a:pPr>
              <a:lnSpc>
                <a:spcPct val="150000"/>
              </a:lnSpc>
            </a:pPr>
            <a:r>
              <a:rPr lang="zh-CN" altLang="en-US" sz="900" b="1" dirty="0">
                <a:solidFill>
                  <a:schemeClr val="accent1">
                    <a:lumMod val="75000"/>
                  </a:schemeClr>
                </a:solidFill>
                <a:latin typeface="微软雅黑 Light" panose="020B0502040204020203" charset="-122"/>
                <a:ea typeface="微软雅黑 Light" panose="020B0502040204020203" charset="-122"/>
              </a:rPr>
              <a:t>创新点：</a:t>
            </a:r>
            <a:endParaRPr lang="en-US" altLang="zh-CN" sz="900" b="1" dirty="0">
              <a:solidFill>
                <a:schemeClr val="accent1">
                  <a:lumMod val="75000"/>
                </a:schemeClr>
              </a:solidFill>
              <a:latin typeface="微软雅黑 Light" panose="020B0502040204020203" charset="-122"/>
              <a:ea typeface="微软雅黑 Light" panose="020B0502040204020203" charset="-122"/>
            </a:endParaRPr>
          </a:p>
          <a:p>
            <a:pPr>
              <a:lnSpc>
                <a:spcPct val="150000"/>
              </a:lnSpc>
            </a:pPr>
            <a:r>
              <a:rPr lang="zh-CN" altLang="en-US" sz="700" dirty="0">
                <a:ea typeface="幼圆" panose="02010509060101010101" charset="-122"/>
              </a:rPr>
              <a:t>左奥硝唑片是采用定向合成技术得到的</a:t>
            </a:r>
            <a:r>
              <a:rPr lang="en-US" altLang="zh-CN" sz="700" dirty="0">
                <a:ea typeface="幼圆" panose="02010509060101010101" charset="-122"/>
              </a:rPr>
              <a:t>5-</a:t>
            </a:r>
            <a:r>
              <a:rPr lang="zh-CN" altLang="en-US" sz="700" dirty="0">
                <a:ea typeface="幼圆" panose="02010509060101010101" charset="-122"/>
              </a:rPr>
              <a:t>硝基咪唑类药物奥硝唑的左旋体，避免了奥硝唑中右旋体这一毒性主要来源，总的不良反应发生率仅为</a:t>
            </a:r>
            <a:r>
              <a:rPr lang="en-US" altLang="zh-CN" sz="700" dirty="0">
                <a:ea typeface="幼圆" panose="02010509060101010101" charset="-122"/>
              </a:rPr>
              <a:t>4.07%</a:t>
            </a:r>
            <a:r>
              <a:rPr lang="zh-CN" altLang="en-US" sz="700" dirty="0">
                <a:ea typeface="幼圆" panose="02010509060101010101" charset="-122"/>
              </a:rPr>
              <a:t>，几乎没有神经系统毒性</a:t>
            </a:r>
            <a:r>
              <a:rPr lang="en-US" altLang="zh-CN" sz="700" dirty="0">
                <a:ea typeface="幼圆" panose="02010509060101010101" charset="-122"/>
              </a:rPr>
              <a:t>0.63%</a:t>
            </a:r>
            <a:r>
              <a:rPr lang="zh-CN" altLang="en-US" sz="700" dirty="0">
                <a:ea typeface="幼圆" panose="02010509060101010101" charset="-122"/>
              </a:rPr>
              <a:t>。</a:t>
            </a:r>
            <a:endParaRPr lang="zh-CN" altLang="en-US" sz="700" dirty="0">
              <a:ea typeface="幼圆" panose="02010509060101010101" charset="-122"/>
            </a:endParaRPr>
          </a:p>
        </p:txBody>
      </p:sp>
      <p:sp>
        <p:nvSpPr>
          <p:cNvPr id="13" name="文本框 12"/>
          <p:cNvSpPr txBox="1"/>
          <p:nvPr/>
        </p:nvSpPr>
        <p:spPr>
          <a:xfrm>
            <a:off x="540385" y="1753870"/>
            <a:ext cx="1572895" cy="275590"/>
          </a:xfrm>
          <a:prstGeom prst="rect">
            <a:avLst/>
          </a:prstGeom>
          <a:noFill/>
        </p:spPr>
        <p:txBody>
          <a:bodyPr wrap="square" rtlCol="0">
            <a:spAutoFit/>
          </a:bodyPr>
          <a:lstStyle/>
          <a:p>
            <a:r>
              <a:rPr lang="en-US" altLang="zh-CN" sz="1200">
                <a:solidFill>
                  <a:schemeClr val="bg1">
                    <a:lumMod val="75000"/>
                  </a:schemeClr>
                </a:solidFill>
                <a:ea typeface="宋体" panose="02010600030101010101" pitchFamily="2" charset="-122"/>
              </a:rPr>
              <a:t>innovativeness</a:t>
            </a:r>
            <a:endParaRPr lang="en-US" altLang="zh-CN" sz="1200">
              <a:solidFill>
                <a:schemeClr val="bg1">
                  <a:lumMod val="75000"/>
                </a:schemeClr>
              </a:solidFill>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71989" y="2119947"/>
            <a:ext cx="1906671" cy="385445"/>
          </a:xfrm>
          <a:prstGeom prst="rect">
            <a:avLst/>
          </a:prstGeom>
        </p:spPr>
      </p:pic>
      <p:sp>
        <p:nvSpPr>
          <p:cNvPr id="10" name="文本框 9"/>
          <p:cNvSpPr txBox="1"/>
          <p:nvPr/>
        </p:nvSpPr>
        <p:spPr>
          <a:xfrm>
            <a:off x="1866805" y="532291"/>
            <a:ext cx="3904192" cy="553998"/>
          </a:xfrm>
          <a:prstGeom prst="rect">
            <a:avLst/>
          </a:prstGeom>
          <a:noFill/>
        </p:spPr>
        <p:txBody>
          <a:bodyPr wrap="square" rtlCol="0">
            <a:spAutoFit/>
          </a:bodyPr>
          <a:lstStyle/>
          <a:p>
            <a:pPr marL="171450" indent="-171450">
              <a:buFont typeface="Wingdings" panose="05000000000000000000" pitchFamily="2" charset="2"/>
              <a:buChar char="n"/>
            </a:pPr>
            <a:r>
              <a:rPr lang="zh-CN" altLang="en-US" sz="1000" b="1" dirty="0">
                <a:solidFill>
                  <a:schemeClr val="accent6"/>
                </a:solidFill>
                <a:latin typeface="微软雅黑" panose="020B0503020204020204" pitchFamily="34" charset="-122"/>
                <a:ea typeface="微软雅黑" panose="020B0503020204020204" pitchFamily="34" charset="-122"/>
                <a:cs typeface="Times New Roman" panose="02020603050405020304" charset="0"/>
              </a:rPr>
              <a:t>左奥硝唑属于</a:t>
            </a:r>
            <a:r>
              <a:rPr lang="zh-CN" altLang="en-US" sz="1000" b="1" dirty="0">
                <a:solidFill>
                  <a:schemeClr val="accent6"/>
                </a:solidFill>
                <a:latin typeface="微软雅黑" panose="020B0503020204020204" pitchFamily="34" charset="-122"/>
                <a:ea typeface="微软雅黑" panose="020B0503020204020204" pitchFamily="34" charset="-122"/>
                <a:cs typeface="Times New Roman" panose="02020603050405020304" charset="0"/>
                <a:sym typeface="+mn-ea"/>
              </a:rPr>
              <a:t>国家</a:t>
            </a:r>
            <a:r>
              <a:rPr lang="zh-CN" altLang="en-US"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“重大新药创制”</a:t>
            </a:r>
            <a:r>
              <a:rPr lang="zh-CN" altLang="en-US" sz="1000" b="1" dirty="0">
                <a:solidFill>
                  <a:schemeClr val="accent6"/>
                </a:solidFill>
                <a:latin typeface="微软雅黑" panose="020B0503020204020204" pitchFamily="34" charset="-122"/>
                <a:ea typeface="微软雅黑" panose="020B0503020204020204" pitchFamily="34" charset="-122"/>
                <a:cs typeface="Times New Roman" panose="02020603050405020304" charset="0"/>
                <a:sym typeface="+mn-ea"/>
              </a:rPr>
              <a:t>科技重大专项，获国家重大专项重要科技成果奖，</a:t>
            </a:r>
            <a:r>
              <a:rPr lang="zh-CN" altLang="en-US" sz="1000" b="1" dirty="0">
                <a:solidFill>
                  <a:schemeClr val="accent6"/>
                </a:solidFill>
                <a:latin typeface="微软雅黑" panose="020B0503020204020204" pitchFamily="34" charset="-122"/>
                <a:ea typeface="微软雅黑" panose="020B0503020204020204" pitchFamily="34" charset="-122"/>
                <a:cs typeface="Times New Roman" panose="02020603050405020304" charset="0"/>
              </a:rPr>
              <a:t>拥有</a:t>
            </a:r>
            <a:r>
              <a:rPr lang="zh-CN" altLang="en-US"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6</a:t>
            </a:r>
            <a:r>
              <a:rPr lang="zh-CN" altLang="en-US" sz="1000" b="1" dirty="0">
                <a:solidFill>
                  <a:schemeClr val="accent6"/>
                </a:solidFill>
                <a:latin typeface="微软雅黑" panose="020B0503020204020204" pitchFamily="34" charset="-122"/>
                <a:ea typeface="微软雅黑" panose="020B0503020204020204" pitchFamily="34" charset="-122"/>
                <a:cs typeface="Times New Roman" panose="02020603050405020304" charset="0"/>
              </a:rPr>
              <a:t>项国家发明专利，</a:t>
            </a:r>
            <a:r>
              <a:rPr lang="en-US" altLang="zh-CN"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2</a:t>
            </a:r>
            <a:r>
              <a:rPr lang="zh-CN" altLang="en-US" sz="1000" b="1" dirty="0">
                <a:solidFill>
                  <a:schemeClr val="accent6"/>
                </a:solidFill>
                <a:latin typeface="微软雅黑" panose="020B0503020204020204" pitchFamily="34" charset="-122"/>
                <a:ea typeface="微软雅黑" panose="020B0503020204020204" pitchFamily="34" charset="-122"/>
                <a:cs typeface="Times New Roman" panose="02020603050405020304" charset="0"/>
              </a:rPr>
              <a:t>项欧洲专利，</a:t>
            </a:r>
            <a:r>
              <a:rPr lang="en-US" altLang="zh-CN"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1</a:t>
            </a:r>
            <a:r>
              <a:rPr lang="zh-CN" altLang="en-US" sz="1000" b="1" dirty="0">
                <a:solidFill>
                  <a:schemeClr val="accent6"/>
                </a:solidFill>
                <a:latin typeface="微软雅黑" panose="020B0503020204020204" pitchFamily="34" charset="-122"/>
                <a:ea typeface="微软雅黑" panose="020B0503020204020204" pitchFamily="34" charset="-122"/>
                <a:cs typeface="Times New Roman" panose="02020603050405020304" charset="0"/>
              </a:rPr>
              <a:t>项美国专利。</a:t>
            </a:r>
            <a:endParaRPr lang="zh-CN" altLang="en-US" sz="1000" b="1" dirty="0">
              <a:solidFill>
                <a:schemeClr val="accent6"/>
              </a:solidFill>
              <a:latin typeface="微软雅黑" panose="020B0503020204020204" pitchFamily="34" charset="-122"/>
              <a:ea typeface="微软雅黑" panose="020B0503020204020204" pitchFamily="34" charset="-122"/>
              <a:cs typeface="Times New Roman" panose="02020603050405020304" charset="0"/>
            </a:endParaRPr>
          </a:p>
        </p:txBody>
      </p:sp>
      <p:grpSp>
        <p:nvGrpSpPr>
          <p:cNvPr id="41" name="组合 40"/>
          <p:cNvGrpSpPr/>
          <p:nvPr/>
        </p:nvGrpSpPr>
        <p:grpSpPr>
          <a:xfrm>
            <a:off x="2075473" y="1161979"/>
            <a:ext cx="1719155" cy="967225"/>
            <a:chOff x="11796" y="7049"/>
            <a:chExt cx="6818" cy="3751"/>
          </a:xfrm>
        </p:grpSpPr>
        <p:pic>
          <p:nvPicPr>
            <p:cNvPr id="42" name="图片 41" descr="3. 欧洲专利：左旋奥硝唑在制备抗厌氧菌感染药物的应用（PCT）"/>
            <p:cNvPicPr>
              <a:picLocks noChangeAspect="1"/>
            </p:cNvPicPr>
            <p:nvPr/>
          </p:nvPicPr>
          <p:blipFill>
            <a:blip r:embed="rId3"/>
            <a:stretch>
              <a:fillRect/>
            </a:stretch>
          </p:blipFill>
          <p:spPr>
            <a:xfrm>
              <a:off x="15996" y="7049"/>
              <a:ext cx="2618" cy="3751"/>
            </a:xfrm>
            <a:prstGeom prst="rect">
              <a:avLst/>
            </a:prstGeom>
          </p:spPr>
        </p:pic>
        <p:pic>
          <p:nvPicPr>
            <p:cNvPr id="43" name="图片 42" descr="2. 欧洲专利：左旋奥硝唑在制备抗寄生虫感染的药物中的应用（PCT）"/>
            <p:cNvPicPr>
              <a:picLocks noChangeAspect="1"/>
            </p:cNvPicPr>
            <p:nvPr/>
          </p:nvPicPr>
          <p:blipFill>
            <a:blip r:embed="rId4"/>
            <a:stretch>
              <a:fillRect/>
            </a:stretch>
          </p:blipFill>
          <p:spPr>
            <a:xfrm>
              <a:off x="13600" y="7108"/>
              <a:ext cx="2577" cy="3692"/>
            </a:xfrm>
            <a:prstGeom prst="rect">
              <a:avLst/>
            </a:prstGeom>
          </p:spPr>
        </p:pic>
        <p:pic>
          <p:nvPicPr>
            <p:cNvPr id="44" name="图片 43" descr="1. 美国专利：由厌氧菌感染引起疾病的治疗方法"/>
            <p:cNvPicPr>
              <a:picLocks noChangeAspect="1"/>
            </p:cNvPicPr>
            <p:nvPr/>
          </p:nvPicPr>
          <p:blipFill>
            <a:blip r:embed="rId5"/>
            <a:stretch>
              <a:fillRect/>
            </a:stretch>
          </p:blipFill>
          <p:spPr>
            <a:xfrm>
              <a:off x="11796" y="7108"/>
              <a:ext cx="2577" cy="3693"/>
            </a:xfrm>
            <a:prstGeom prst="rect">
              <a:avLst/>
            </a:prstGeom>
          </p:spPr>
        </p:pic>
      </p:grpSp>
      <p:grpSp>
        <p:nvGrpSpPr>
          <p:cNvPr id="45" name="组合 44"/>
          <p:cNvGrpSpPr/>
          <p:nvPr/>
        </p:nvGrpSpPr>
        <p:grpSpPr>
          <a:xfrm>
            <a:off x="3859585" y="1162104"/>
            <a:ext cx="1869249" cy="917035"/>
            <a:chOff x="10289" y="4724"/>
            <a:chExt cx="8609" cy="3290"/>
          </a:xfrm>
        </p:grpSpPr>
        <p:pic>
          <p:nvPicPr>
            <p:cNvPr id="46" name="图片 45" descr="3. 左旋奥硝唑静脉给药制剂及其制备方法"/>
            <p:cNvPicPr>
              <a:picLocks noChangeAspect="1"/>
            </p:cNvPicPr>
            <p:nvPr/>
          </p:nvPicPr>
          <p:blipFill>
            <a:blip r:embed="rId6"/>
            <a:stretch>
              <a:fillRect/>
            </a:stretch>
          </p:blipFill>
          <p:spPr>
            <a:xfrm>
              <a:off x="10289" y="4811"/>
              <a:ext cx="2264" cy="3117"/>
            </a:xfrm>
            <a:prstGeom prst="rect">
              <a:avLst/>
            </a:prstGeom>
          </p:spPr>
        </p:pic>
        <p:pic>
          <p:nvPicPr>
            <p:cNvPr id="47" name="图片 46" descr="2. 通过高效液相色谱法检测奥硝唑光学对映体的方法"/>
            <p:cNvPicPr>
              <a:picLocks noChangeAspect="1"/>
            </p:cNvPicPr>
            <p:nvPr/>
          </p:nvPicPr>
          <p:blipFill>
            <a:blip r:embed="rId7"/>
            <a:stretch>
              <a:fillRect/>
            </a:stretch>
          </p:blipFill>
          <p:spPr>
            <a:xfrm>
              <a:off x="11756" y="4724"/>
              <a:ext cx="2390" cy="3291"/>
            </a:xfrm>
            <a:prstGeom prst="rect">
              <a:avLst/>
            </a:prstGeom>
          </p:spPr>
        </p:pic>
        <p:pic>
          <p:nvPicPr>
            <p:cNvPr id="48" name="图片 47" descr="1. 奥硝唑光学对映体的制备及纯化方法"/>
            <p:cNvPicPr>
              <a:picLocks noChangeAspect="1"/>
            </p:cNvPicPr>
            <p:nvPr/>
          </p:nvPicPr>
          <p:blipFill>
            <a:blip r:embed="rId8"/>
            <a:stretch>
              <a:fillRect/>
            </a:stretch>
          </p:blipFill>
          <p:spPr>
            <a:xfrm>
              <a:off x="12949" y="4724"/>
              <a:ext cx="2390" cy="3291"/>
            </a:xfrm>
            <a:prstGeom prst="rect">
              <a:avLst/>
            </a:prstGeom>
          </p:spPr>
        </p:pic>
        <p:pic>
          <p:nvPicPr>
            <p:cNvPr id="49" name="图片 48" descr="4. 左旋奥硝唑阴道给药制剂及其制备方法和制药用途"/>
            <p:cNvPicPr>
              <a:picLocks noChangeAspect="1"/>
            </p:cNvPicPr>
            <p:nvPr/>
          </p:nvPicPr>
          <p:blipFill>
            <a:blip r:embed="rId9"/>
            <a:stretch>
              <a:fillRect/>
            </a:stretch>
          </p:blipFill>
          <p:spPr>
            <a:xfrm>
              <a:off x="14373" y="4852"/>
              <a:ext cx="2143" cy="3035"/>
            </a:xfrm>
            <a:prstGeom prst="rect">
              <a:avLst/>
            </a:prstGeom>
          </p:spPr>
        </p:pic>
        <p:pic>
          <p:nvPicPr>
            <p:cNvPr id="50" name="图片 49" descr="5. 左旋奥硝唑在制备抗寄生虫感染药物中的应用"/>
            <p:cNvPicPr>
              <a:picLocks noChangeAspect="1"/>
            </p:cNvPicPr>
            <p:nvPr/>
          </p:nvPicPr>
          <p:blipFill>
            <a:blip r:embed="rId10"/>
            <a:stretch>
              <a:fillRect/>
            </a:stretch>
          </p:blipFill>
          <p:spPr>
            <a:xfrm>
              <a:off x="15469" y="4724"/>
              <a:ext cx="2390" cy="3291"/>
            </a:xfrm>
            <a:prstGeom prst="rect">
              <a:avLst/>
            </a:prstGeom>
          </p:spPr>
        </p:pic>
        <p:pic>
          <p:nvPicPr>
            <p:cNvPr id="51" name="图片 50" descr="6. 左旋奥硝唑在制备抗厌氧菌感染药物的应用"/>
            <p:cNvPicPr>
              <a:picLocks noChangeAspect="1"/>
            </p:cNvPicPr>
            <p:nvPr/>
          </p:nvPicPr>
          <p:blipFill>
            <a:blip r:embed="rId11"/>
            <a:stretch>
              <a:fillRect/>
            </a:stretch>
          </p:blipFill>
          <p:spPr>
            <a:xfrm>
              <a:off x="16516" y="4731"/>
              <a:ext cx="2383" cy="3277"/>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1"/>
          <p:cNvPicPr>
            <a:picLocks noChangeAspect="1"/>
          </p:cNvPicPr>
          <p:nvPr/>
        </p:nvPicPr>
        <p:blipFill>
          <a:blip r:embed="rId1"/>
          <a:stretch>
            <a:fillRect/>
          </a:stretch>
        </p:blipFill>
        <p:spPr>
          <a:xfrm rot="21600000">
            <a:off x="628015" y="0"/>
            <a:ext cx="688340" cy="1358265"/>
          </a:xfrm>
          <a:prstGeom prst="rect">
            <a:avLst/>
          </a:prstGeom>
        </p:spPr>
      </p:pic>
      <p:sp>
        <p:nvSpPr>
          <p:cNvPr id="4" name="文本框 3"/>
          <p:cNvSpPr txBox="1"/>
          <p:nvPr/>
        </p:nvSpPr>
        <p:spPr>
          <a:xfrm>
            <a:off x="680085" y="727075"/>
            <a:ext cx="584200" cy="521970"/>
          </a:xfrm>
          <a:prstGeom prst="rect">
            <a:avLst/>
          </a:prstGeom>
          <a:noFill/>
        </p:spPr>
        <p:txBody>
          <a:bodyPr wrap="square" rtlCol="0">
            <a:spAutoFit/>
          </a:bodyPr>
          <a:lstStyle/>
          <a:p>
            <a:r>
              <a:rPr lang="en-US" altLang="zh-CN" sz="2800">
                <a:solidFill>
                  <a:schemeClr val="bg1"/>
                </a:solidFill>
                <a:latin typeface="Tahoma" panose="020B0604030504040204" charset="0"/>
                <a:cs typeface="Tahoma" panose="020B0604030504040204" charset="0"/>
              </a:rPr>
              <a:t>06</a:t>
            </a:r>
            <a:endParaRPr lang="en-US" altLang="zh-CN" sz="2800">
              <a:solidFill>
                <a:schemeClr val="bg1"/>
              </a:solidFill>
              <a:latin typeface="Tahoma" panose="020B0604030504040204" charset="0"/>
              <a:cs typeface="Tahoma" panose="020B0604030504040204" charset="0"/>
            </a:endParaRPr>
          </a:p>
        </p:txBody>
      </p:sp>
      <p:sp>
        <p:nvSpPr>
          <p:cNvPr id="5" name="文本框 4"/>
          <p:cNvSpPr txBox="1"/>
          <p:nvPr/>
        </p:nvSpPr>
        <p:spPr>
          <a:xfrm>
            <a:off x="540385" y="1470660"/>
            <a:ext cx="1417955" cy="337185"/>
          </a:xfrm>
          <a:prstGeom prst="rect">
            <a:avLst/>
          </a:prstGeom>
          <a:noFill/>
        </p:spPr>
        <p:txBody>
          <a:bodyPr wrap="square" rtlCol="0">
            <a:spAutoFit/>
          </a:bodyPr>
          <a:lstStyle/>
          <a:p>
            <a:r>
              <a:rPr lang="zh-CN" altLang="en-US" sz="1600" b="1">
                <a:solidFill>
                  <a:schemeClr val="accent1">
                    <a:lumMod val="75000"/>
                  </a:schemeClr>
                </a:solidFill>
                <a:latin typeface="微软雅黑 Light" panose="020B0502040204020203" charset="-122"/>
                <a:ea typeface="微软雅黑 Light" panose="020B0502040204020203" charset="-122"/>
              </a:rPr>
              <a:t>公平性</a:t>
            </a:r>
            <a:endParaRPr lang="zh-CN" altLang="en-US" sz="1600" b="1">
              <a:solidFill>
                <a:schemeClr val="accent1">
                  <a:lumMod val="75000"/>
                </a:schemeClr>
              </a:solidFill>
              <a:latin typeface="微软雅黑 Light" panose="020B0502040204020203" charset="-122"/>
              <a:ea typeface="微软雅黑 Light" panose="020B0502040204020203" charset="-122"/>
            </a:endParaRPr>
          </a:p>
        </p:txBody>
      </p:sp>
      <p:cxnSp>
        <p:nvCxnSpPr>
          <p:cNvPr id="9" name="直接连接符 8"/>
          <p:cNvCxnSpPr/>
          <p:nvPr/>
        </p:nvCxnSpPr>
        <p:spPr>
          <a:xfrm>
            <a:off x="628015" y="2029460"/>
            <a:ext cx="397510" cy="0"/>
          </a:xfrm>
          <a:prstGeom prst="line">
            <a:avLst/>
          </a:prstGeom>
          <a:ln w="158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958340" y="1288556"/>
            <a:ext cx="3549650" cy="1317925"/>
          </a:xfrm>
          <a:prstGeom prst="rect">
            <a:avLst/>
          </a:prstGeom>
          <a:noFill/>
        </p:spPr>
        <p:txBody>
          <a:bodyPr wrap="square" rtlCol="0">
            <a:spAutoFit/>
          </a:bodyPr>
          <a:lstStyle/>
          <a:p>
            <a:pPr>
              <a:lnSpc>
                <a:spcPct val="150000"/>
              </a:lnSpc>
            </a:pPr>
            <a:r>
              <a:rPr lang="zh-CN" altLang="en-US" sz="900" b="1" dirty="0">
                <a:solidFill>
                  <a:schemeClr val="accent1">
                    <a:lumMod val="75000"/>
                  </a:schemeClr>
                </a:solidFill>
                <a:latin typeface="微软雅黑 Light" panose="020B0502040204020203" charset="-122"/>
                <a:ea typeface="微软雅黑 Light" panose="020B0502040204020203" charset="-122"/>
              </a:rPr>
              <a:t>治疗疾病发病患者总数情况：</a:t>
            </a:r>
            <a:endParaRPr lang="en-US" sz="900" b="1" dirty="0">
              <a:solidFill>
                <a:schemeClr val="accent1">
                  <a:lumMod val="75000"/>
                </a:schemeClr>
              </a:solidFill>
              <a:latin typeface="微软雅黑 Light" panose="020B0502040204020203" charset="-122"/>
              <a:ea typeface="微软雅黑 Light" panose="020B0502040204020203" charset="-122"/>
            </a:endParaRPr>
          </a:p>
          <a:p>
            <a:pPr>
              <a:lnSpc>
                <a:spcPct val="150000"/>
              </a:lnSpc>
            </a:pPr>
            <a:r>
              <a:rPr lang="zh-CN" altLang="en-US" sz="700" dirty="0">
                <a:ea typeface="幼圆" panose="02010509060101010101" charset="-122"/>
              </a:rPr>
              <a:t>神经系统严重损伤的脑部感染患者约</a:t>
            </a:r>
            <a:r>
              <a:rPr lang="en-US" altLang="zh-CN" sz="700" dirty="0">
                <a:ea typeface="幼圆" panose="02010509060101010101" charset="-122"/>
              </a:rPr>
              <a:t>32.48</a:t>
            </a:r>
            <a:r>
              <a:rPr lang="zh-CN" altLang="en-US" sz="700" dirty="0">
                <a:ea typeface="幼圆" panose="02010509060101010101" charset="-122"/>
              </a:rPr>
              <a:t>万人</a:t>
            </a:r>
            <a:r>
              <a:rPr lang="en-US" altLang="zh-CN" sz="700" baseline="30000" dirty="0">
                <a:ea typeface="幼圆" panose="02010509060101010101" charset="-122"/>
              </a:rPr>
              <a:t>1</a:t>
            </a:r>
            <a:endParaRPr lang="en-US" altLang="zh-CN" sz="700" baseline="30000" dirty="0">
              <a:ea typeface="幼圆" panose="02010509060101010101" charset="-122"/>
            </a:endParaRPr>
          </a:p>
          <a:p>
            <a:pPr>
              <a:lnSpc>
                <a:spcPct val="150000"/>
              </a:lnSpc>
            </a:pPr>
            <a:r>
              <a:rPr lang="zh-CN" altLang="en-US" sz="700" dirty="0">
                <a:ea typeface="幼圆" panose="02010509060101010101" charset="-122"/>
              </a:rPr>
              <a:t>神经系统发育尚未健全的儿童感染患者约</a:t>
            </a:r>
            <a:r>
              <a:rPr lang="en-US" altLang="zh-CN" sz="700" dirty="0">
                <a:ea typeface="幼圆" panose="02010509060101010101" charset="-122"/>
              </a:rPr>
              <a:t>20.4</a:t>
            </a:r>
            <a:r>
              <a:rPr lang="zh-CN" altLang="en-US" sz="700" dirty="0">
                <a:ea typeface="幼圆" panose="02010509060101010101" charset="-122"/>
              </a:rPr>
              <a:t>万人</a:t>
            </a:r>
            <a:r>
              <a:rPr lang="en-US" altLang="zh-CN" sz="700" baseline="30000" dirty="0">
                <a:ea typeface="幼圆" panose="02010509060101010101" charset="-122"/>
              </a:rPr>
              <a:t>2</a:t>
            </a:r>
            <a:endParaRPr lang="en-US" altLang="zh-CN" sz="700" baseline="30000" dirty="0">
              <a:ea typeface="幼圆" panose="02010509060101010101" charset="-122"/>
            </a:endParaRPr>
          </a:p>
          <a:p>
            <a:pPr>
              <a:lnSpc>
                <a:spcPct val="150000"/>
              </a:lnSpc>
            </a:pPr>
            <a:r>
              <a:rPr lang="zh-CN" altLang="en-US" sz="700" dirty="0">
                <a:ea typeface="幼圆" panose="02010509060101010101" charset="-122"/>
              </a:rPr>
              <a:t>神经系统出现衰退的老年感染患者约</a:t>
            </a:r>
            <a:r>
              <a:rPr lang="en-US" altLang="zh-CN" sz="700" dirty="0">
                <a:ea typeface="幼圆" panose="02010509060101010101" charset="-122"/>
              </a:rPr>
              <a:t>70</a:t>
            </a:r>
            <a:r>
              <a:rPr lang="zh-CN" altLang="en-US" sz="700" dirty="0">
                <a:ea typeface="幼圆" panose="02010509060101010101" charset="-122"/>
              </a:rPr>
              <a:t>万人</a:t>
            </a:r>
            <a:r>
              <a:rPr lang="en-US" altLang="zh-CN" sz="700" baseline="30000" dirty="0">
                <a:ea typeface="幼圆" panose="02010509060101010101" charset="-122"/>
              </a:rPr>
              <a:t>3</a:t>
            </a:r>
            <a:endParaRPr lang="en-US" sz="700" baseline="30000" dirty="0">
              <a:ea typeface="幼圆" panose="02010509060101010101" charset="-122"/>
            </a:endParaRPr>
          </a:p>
          <a:p>
            <a:pPr algn="just">
              <a:lnSpc>
                <a:spcPct val="150000"/>
              </a:lnSpc>
            </a:pPr>
            <a:endParaRPr sz="800" b="1" dirty="0">
              <a:solidFill>
                <a:schemeClr val="tx1"/>
              </a:solidFill>
              <a:latin typeface="微软雅黑 Light" panose="020B0502040204020203" charset="-122"/>
              <a:ea typeface="微软雅黑 Light" panose="020B0502040204020203" charset="-122"/>
              <a:cs typeface="Times New Roman" panose="02020603050405020304" charset="0"/>
            </a:endParaRPr>
          </a:p>
          <a:p>
            <a:pPr>
              <a:lnSpc>
                <a:spcPct val="150000"/>
              </a:lnSpc>
            </a:pPr>
            <a:r>
              <a:rPr sz="900" b="1" dirty="0" err="1">
                <a:solidFill>
                  <a:schemeClr val="accent1">
                    <a:lumMod val="75000"/>
                  </a:schemeClr>
                </a:solidFill>
                <a:latin typeface="微软雅黑 Light" panose="020B0502040204020203" charset="-122"/>
                <a:ea typeface="微软雅黑 Light" panose="020B0502040204020203" charset="-122"/>
              </a:rPr>
              <a:t>临床管理难度</a:t>
            </a:r>
            <a:r>
              <a:rPr sz="900" b="1" dirty="0">
                <a:solidFill>
                  <a:schemeClr val="accent1">
                    <a:lumMod val="75000"/>
                  </a:schemeClr>
                </a:solidFill>
                <a:latin typeface="微软雅黑 Light" panose="020B0502040204020203" charset="-122"/>
                <a:ea typeface="微软雅黑 Light" panose="020B0502040204020203" charset="-122"/>
              </a:rPr>
              <a:t>：</a:t>
            </a:r>
            <a:endParaRPr lang="en-US" sz="900" b="1" dirty="0">
              <a:solidFill>
                <a:schemeClr val="accent1">
                  <a:lumMod val="75000"/>
                </a:schemeClr>
              </a:solidFill>
              <a:latin typeface="微软雅黑 Light" panose="020B0502040204020203" charset="-122"/>
              <a:ea typeface="微软雅黑 Light" panose="020B0502040204020203" charset="-122"/>
            </a:endParaRPr>
          </a:p>
          <a:p>
            <a:pPr>
              <a:lnSpc>
                <a:spcPct val="150000"/>
              </a:lnSpc>
            </a:pPr>
            <a:r>
              <a:rPr lang="zh-CN" altLang="en-US" sz="700" dirty="0">
                <a:ea typeface="幼圆" panose="02010509060101010101" charset="-122"/>
              </a:rPr>
              <a:t>片剂服用更方便，患者服药依从性高，无临床管理难度。</a:t>
            </a:r>
            <a:endParaRPr lang="zh-CN" altLang="en-US" sz="700" dirty="0">
              <a:ea typeface="幼圆" panose="02010509060101010101" charset="-122"/>
            </a:endParaRPr>
          </a:p>
        </p:txBody>
      </p:sp>
      <p:sp>
        <p:nvSpPr>
          <p:cNvPr id="13" name="文本框 12"/>
          <p:cNvSpPr txBox="1"/>
          <p:nvPr/>
        </p:nvSpPr>
        <p:spPr>
          <a:xfrm>
            <a:off x="540385" y="1753870"/>
            <a:ext cx="1572895" cy="275590"/>
          </a:xfrm>
          <a:prstGeom prst="rect">
            <a:avLst/>
          </a:prstGeom>
          <a:noFill/>
        </p:spPr>
        <p:txBody>
          <a:bodyPr wrap="square" rtlCol="0">
            <a:spAutoFit/>
          </a:bodyPr>
          <a:lstStyle/>
          <a:p>
            <a:r>
              <a:rPr lang="en-US" altLang="zh-CN" sz="1200">
                <a:solidFill>
                  <a:schemeClr val="bg1">
                    <a:lumMod val="75000"/>
                  </a:schemeClr>
                </a:solidFill>
                <a:ea typeface="宋体" panose="02010600030101010101" pitchFamily="2" charset="-122"/>
              </a:rPr>
              <a:t>Fairness</a:t>
            </a:r>
            <a:endParaRPr lang="en-US" altLang="zh-CN" sz="1200">
              <a:solidFill>
                <a:schemeClr val="bg1">
                  <a:lumMod val="75000"/>
                </a:schemeClr>
              </a:solidFill>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57279" y="2085341"/>
            <a:ext cx="1858481" cy="337185"/>
          </a:xfrm>
          <a:prstGeom prst="rect">
            <a:avLst/>
          </a:prstGeom>
        </p:spPr>
      </p:pic>
      <p:sp>
        <p:nvSpPr>
          <p:cNvPr id="10" name="文本框 9"/>
          <p:cNvSpPr txBox="1"/>
          <p:nvPr/>
        </p:nvSpPr>
        <p:spPr>
          <a:xfrm>
            <a:off x="1794873" y="541159"/>
            <a:ext cx="3986994" cy="707886"/>
          </a:xfrm>
          <a:prstGeom prst="rect">
            <a:avLst/>
          </a:prstGeom>
          <a:noFill/>
        </p:spPr>
        <p:txBody>
          <a:bodyPr wrap="square">
            <a:spAutoFit/>
          </a:bodyPr>
          <a:lstStyle/>
          <a:p>
            <a:pPr marL="171450" indent="-171450" algn="just">
              <a:buFont typeface="Wingdings" panose="05000000000000000000" pitchFamily="2" charset="2"/>
              <a:buChar char="n"/>
            </a:pPr>
            <a:r>
              <a:rPr lang="zh-CN" altLang="en-US" sz="1000" b="1" dirty="0">
                <a:solidFill>
                  <a:schemeClr val="accent6"/>
                </a:solidFill>
                <a:latin typeface="微软雅黑" panose="020B0503020204020204" pitchFamily="34" charset="-122"/>
                <a:ea typeface="微软雅黑" panose="020B0503020204020204" pitchFamily="34" charset="-122"/>
                <a:cs typeface="Times New Roman" panose="02020603050405020304" charset="0"/>
              </a:rPr>
              <a:t>弥补药品短板：左奥硝唑片</a:t>
            </a:r>
            <a:r>
              <a:rPr kumimoji="0" lang="zh-CN" altLang="zh-CN" sz="1000" b="1" i="0" u="none" strike="noStrike" kern="1200" cap="none" spc="0" normalizeH="0" baseline="0" noProof="0" dirty="0">
                <a:ln>
                  <a:noFill/>
                </a:ln>
                <a:solidFill>
                  <a:srgbClr val="70AD47"/>
                </a:solidFill>
                <a:effectLst/>
                <a:uLnTx/>
                <a:uFillTx/>
                <a:latin typeface="微软雅黑" panose="020B0503020204020204" pitchFamily="34" charset="-122"/>
                <a:ea typeface="微软雅黑" panose="020B0503020204020204" pitchFamily="34" charset="-122"/>
                <a:cs typeface="Times New Roman" panose="02020603050405020304" charset="0"/>
              </a:rPr>
              <a:t>对于</a:t>
            </a:r>
            <a:r>
              <a:rPr kumimoji="0" lang="zh-CN" altLang="zh-CN"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charset="0"/>
              </a:rPr>
              <a:t>脑部</a:t>
            </a:r>
            <a:r>
              <a:rPr lang="zh-CN" altLang="zh-CN"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感染、神经系统受损伤</a:t>
            </a:r>
            <a:r>
              <a:rPr lang="zh-CN" altLang="en-US"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（约</a:t>
            </a:r>
            <a:r>
              <a:rPr lang="en-US" altLang="zh-CN"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32.48</a:t>
            </a:r>
            <a:r>
              <a:rPr lang="zh-CN" altLang="en-US"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万人）</a:t>
            </a:r>
            <a:r>
              <a:rPr lang="zh-CN" altLang="zh-CN"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、神经系统发育尚未健全的儿童</a:t>
            </a:r>
            <a:r>
              <a:rPr lang="zh-CN" altLang="en-US"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（约</a:t>
            </a:r>
            <a:r>
              <a:rPr lang="en-US" altLang="zh-CN"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20.4</a:t>
            </a:r>
            <a:r>
              <a:rPr lang="zh-CN" altLang="en-US"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万人）</a:t>
            </a:r>
            <a:r>
              <a:rPr lang="zh-CN" altLang="zh-CN"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及神经系统出现衰退的老人</a:t>
            </a:r>
            <a:r>
              <a:rPr lang="zh-CN" altLang="en-US"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a:t>
            </a:r>
            <a:r>
              <a:rPr lang="en-US" altLang="zh-CN"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 70</a:t>
            </a:r>
            <a:r>
              <a:rPr lang="zh-CN" altLang="en-US"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万人）</a:t>
            </a:r>
            <a:r>
              <a:rPr lang="zh-CN" altLang="zh-CN" sz="1000" b="1" dirty="0">
                <a:solidFill>
                  <a:srgbClr val="FF0000"/>
                </a:solidFill>
                <a:latin typeface="微软雅黑" panose="020B0503020204020204" pitchFamily="34" charset="-122"/>
                <a:ea typeface="微软雅黑" panose="020B0503020204020204" pitchFamily="34" charset="-122"/>
                <a:cs typeface="Times New Roman" panose="02020603050405020304" charset="0"/>
              </a:rPr>
              <a:t>存在着无</a:t>
            </a:r>
            <a:r>
              <a:rPr kumimoji="0" lang="zh-CN" altLang="zh-CN"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charset="0"/>
              </a:rPr>
              <a:t>法替代的价值</a:t>
            </a:r>
            <a:r>
              <a:rPr lang="zh-CN" altLang="en-US" sz="1000" b="1" dirty="0">
                <a:solidFill>
                  <a:schemeClr val="accent6"/>
                </a:solidFill>
                <a:latin typeface="微软雅黑" panose="020B0503020204020204" pitchFamily="34" charset="-122"/>
                <a:ea typeface="微软雅黑" panose="020B0503020204020204" pitchFamily="34" charset="-122"/>
                <a:cs typeface="Times New Roman" panose="02020603050405020304" charset="0"/>
              </a:rPr>
              <a:t>，增加了处方的选择性。</a:t>
            </a:r>
            <a:endParaRPr lang="zh-CN" altLang="en-US" sz="1000" b="1" dirty="0">
              <a:solidFill>
                <a:schemeClr val="accent6"/>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3" name="文本框 2"/>
          <p:cNvSpPr txBox="1"/>
          <p:nvPr/>
        </p:nvSpPr>
        <p:spPr>
          <a:xfrm>
            <a:off x="1586828" y="2928236"/>
            <a:ext cx="4195039" cy="369332"/>
          </a:xfrm>
          <a:prstGeom prst="rect">
            <a:avLst/>
          </a:prstGeom>
          <a:noFill/>
        </p:spPr>
        <p:txBody>
          <a:bodyPr wrap="square" rtlCol="0">
            <a:spAutoFit/>
          </a:bodyPr>
          <a:lstStyle/>
          <a:p>
            <a:r>
              <a:rPr lang="en-US" altLang="zh-CN" sz="500" dirty="0">
                <a:ea typeface="幼圆" panose="02010509060101010101" charset="-122"/>
              </a:rPr>
              <a:t>1</a:t>
            </a:r>
            <a:r>
              <a:rPr lang="zh-CN" altLang="en-US" sz="500" dirty="0">
                <a:ea typeface="幼圆" panose="02010509060101010101" charset="-122"/>
              </a:rPr>
              <a:t>、</a:t>
            </a:r>
            <a:r>
              <a:rPr lang="zh-CN" altLang="en-US" sz="500" dirty="0"/>
              <a:t>王亚楠，吴思缈，刘鸣</a:t>
            </a:r>
            <a:r>
              <a:rPr lang="en-US" altLang="zh-CN" sz="500" dirty="0"/>
              <a:t>.</a:t>
            </a:r>
            <a:r>
              <a:rPr lang="zh-CN" altLang="en-US" sz="500" dirty="0"/>
              <a:t>中国脑卒中 </a:t>
            </a:r>
            <a:r>
              <a:rPr lang="en-US" altLang="zh-CN" sz="500" dirty="0"/>
              <a:t>15 </a:t>
            </a:r>
            <a:r>
              <a:rPr lang="zh-CN" altLang="en-US" sz="500" dirty="0"/>
              <a:t>年变化趋势和特点</a:t>
            </a:r>
            <a:r>
              <a:rPr lang="en-US" altLang="zh-CN" sz="500" dirty="0"/>
              <a:t>. West China Medical Journal. 2021, 36(6):803-807.</a:t>
            </a:r>
            <a:endParaRPr lang="en-US" altLang="zh-CN" sz="500" dirty="0"/>
          </a:p>
          <a:p>
            <a:r>
              <a:rPr lang="en-US" altLang="zh-CN" sz="500" dirty="0"/>
              <a:t>2</a:t>
            </a:r>
            <a:r>
              <a:rPr lang="zh-CN" altLang="en-US" sz="500" dirty="0"/>
              <a:t>、尹飞，蒋莉，秦炯</a:t>
            </a:r>
            <a:r>
              <a:rPr lang="en-US" altLang="zh-CN" sz="500" dirty="0"/>
              <a:t>.</a:t>
            </a:r>
            <a:r>
              <a:rPr lang="zh-CN" altLang="en-US" sz="500" dirty="0"/>
              <a:t>儿童社区获得性细菌性脑膜炎诊断与治疗专家共识</a:t>
            </a:r>
            <a:r>
              <a:rPr lang="en-US" altLang="zh-CN" sz="500" dirty="0"/>
              <a:t>.</a:t>
            </a:r>
            <a:r>
              <a:rPr lang="en-US" altLang="zh-CN" sz="800" dirty="0"/>
              <a:t> </a:t>
            </a:r>
            <a:r>
              <a:rPr lang="en-US" altLang="zh-CN" sz="500" dirty="0"/>
              <a:t>Chin J </a:t>
            </a:r>
            <a:r>
              <a:rPr lang="en-US" altLang="zh-CN" sz="500" dirty="0" err="1"/>
              <a:t>Pediatr</a:t>
            </a:r>
            <a:r>
              <a:rPr lang="en-US" altLang="zh-CN" sz="500" dirty="0"/>
              <a:t>. 2019,57(8):584-590.</a:t>
            </a:r>
            <a:endParaRPr lang="en-US" altLang="zh-CN" sz="500" dirty="0"/>
          </a:p>
          <a:p>
            <a:r>
              <a:rPr lang="en-US" altLang="zh-CN" sz="500" dirty="0"/>
              <a:t>3</a:t>
            </a:r>
            <a:r>
              <a:rPr lang="zh-CN" altLang="en-US" sz="500" dirty="0"/>
              <a:t>、宋昕，洪羽蓉，胡秋莹</a:t>
            </a:r>
            <a:r>
              <a:rPr lang="en-US" altLang="zh-CN" sz="500" dirty="0"/>
              <a:t>.</a:t>
            </a:r>
            <a:r>
              <a:rPr lang="zh-CN" altLang="en-US" sz="500" dirty="0"/>
              <a:t>阿尔兹海默病发病原因及机制的研究进展</a:t>
            </a:r>
            <a:r>
              <a:rPr lang="en-US" altLang="zh-CN" sz="500" dirty="0"/>
              <a:t>. Journal of Clinical and Experimental Medicine.2015</a:t>
            </a:r>
            <a:r>
              <a:rPr lang="zh-CN" altLang="en-US" sz="500" dirty="0"/>
              <a:t>，</a:t>
            </a:r>
            <a:r>
              <a:rPr lang="en-US" altLang="zh-CN" sz="500" dirty="0"/>
              <a:t>14</a:t>
            </a:r>
            <a:r>
              <a:rPr lang="zh-CN" altLang="en-US" sz="500" dirty="0"/>
              <a:t>（</a:t>
            </a:r>
            <a:r>
              <a:rPr lang="en-US" altLang="zh-CN" sz="500" dirty="0"/>
              <a:t>10</a:t>
            </a:r>
            <a:r>
              <a:rPr lang="zh-CN" altLang="en-US" sz="500" dirty="0"/>
              <a:t>）：</a:t>
            </a:r>
            <a:r>
              <a:rPr lang="en-US" altLang="zh-CN" sz="500" dirty="0"/>
              <a:t>871-873.</a:t>
            </a:r>
            <a:endParaRPr lang="zh-CN" altLang="en-US" sz="500" dirty="0"/>
          </a:p>
        </p:txBody>
      </p:sp>
    </p:spTree>
  </p:cSld>
  <p:clrMapOvr>
    <a:masterClrMapping/>
  </p:clrMapOvr>
</p:sld>
</file>

<file path=ppt/tags/tag1.xml><?xml version="1.0" encoding="utf-8"?>
<p:tagLst xmlns:p="http://schemas.openxmlformats.org/presentationml/2006/main">
  <p:tag name="COMMONDATA" val="eyJoZGlkIjoiNjhkNDc0Y2ZmYjg3YmY2NzYyZmYyM2UzNTE1Yzc1MGMifQ=="/>
  <p:tag name="KSO_WPP_MARK_KEY" val="304b8d22-1aa3-461c-9f78-9ba4dfb92057"/>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2952</Words>
  <Application>WPS 演示</Application>
  <PresentationFormat>自定义</PresentationFormat>
  <Paragraphs>146</Paragraphs>
  <Slides>9</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vt:i4>
      </vt:variant>
    </vt:vector>
  </HeadingPairs>
  <TitlesOfParts>
    <vt:vector size="22" baseType="lpstr">
      <vt:lpstr>Arial</vt:lpstr>
      <vt:lpstr>宋体</vt:lpstr>
      <vt:lpstr>Wingdings</vt:lpstr>
      <vt:lpstr>黑体</vt:lpstr>
      <vt:lpstr>Tahoma</vt:lpstr>
      <vt:lpstr>微软雅黑 Light</vt:lpstr>
      <vt:lpstr>Times New Roman</vt:lpstr>
      <vt:lpstr>幼圆</vt:lpstr>
      <vt:lpstr>微软雅黑</vt:lpstr>
      <vt:lpstr>楷体</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拜金女的月常๑•</cp:lastModifiedBy>
  <cp:revision>212</cp:revision>
  <dcterms:created xsi:type="dcterms:W3CDTF">2022-06-14T05:34:00Z</dcterms:created>
  <dcterms:modified xsi:type="dcterms:W3CDTF">2022-07-08T05:54:00Z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wqlLaW5nc29mdCBQREYgdG8gV1BTIDgw</vt:lpwstr>
  </property>
  <property fmtid="{D5CDD505-2E9C-101B-9397-08002B2CF9AE}" pid="3" name="Created">
    <vt:filetime>2022-06-16T21:31:13Z</vt:filetime>
  </property>
  <property fmtid="{D5CDD505-2E9C-101B-9397-08002B2CF9AE}" pid="4" name="ICV">
    <vt:lpwstr>78B2EDA81B334F0E9E9DD692159055E1</vt:lpwstr>
  </property>
  <property fmtid="{D5CDD505-2E9C-101B-9397-08002B2CF9AE}" pid="5" name="KSOProductBuildVer">
    <vt:lpwstr>2052-11.1.0.11830</vt:lpwstr>
  </property>
</Properties>
</file>