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311" r:id="rId3"/>
    <p:sldId id="483" r:id="rId4"/>
    <p:sldId id="461" r:id="rId5"/>
    <p:sldId id="473" r:id="rId6"/>
    <p:sldId id="482" r:id="rId7"/>
    <p:sldId id="462" r:id="rId8"/>
    <p:sldId id="487" r:id="rId9"/>
    <p:sldId id="485" r:id="rId10"/>
    <p:sldId id="480" r:id="rId11"/>
    <p:sldId id="486" r:id="rId12"/>
    <p:sldId id="481" r:id="rId13"/>
  </p:sldIdLst>
  <p:sldSz cx="10801350" cy="6840538"/>
  <p:notesSz cx="6858000" cy="9144000"/>
  <p:custDataLst>
    <p:tags r:id="rId1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752E7"/>
    <a:srgbClr val="3073F8"/>
    <a:srgbClr val="4BD0FF"/>
    <a:srgbClr val="286DF8"/>
    <a:srgbClr val="1863F8"/>
    <a:srgbClr val="0646C6"/>
    <a:srgbClr val="255997"/>
    <a:srgbClr val="275EA1"/>
    <a:srgbClr val="2C7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6" autoAdjust="0"/>
    <p:restoredTop sz="93814" autoAdjust="0"/>
  </p:normalViewPr>
  <p:slideViewPr>
    <p:cSldViewPr>
      <p:cViewPr varScale="1">
        <p:scale>
          <a:sx n="66" d="100"/>
          <a:sy n="66" d="100"/>
        </p:scale>
        <p:origin x="-1416" y="-114"/>
      </p:cViewPr>
      <p:guideLst>
        <p:guide orient="horz" pos="113"/>
        <p:guide orient="horz" pos="4196"/>
        <p:guide pos="75"/>
        <p:guide pos="669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06" y="-120"/>
      </p:cViewPr>
      <p:guideLst>
        <p:guide orient="horz" pos="279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a:defRPr/>
            </a:pPr>
            <a:fld id="{EA9B8EBD-42E8-494F-81E5-0369C55595A2}" type="datetimeFigureOut">
              <a:rPr lang="zh-CN" altLang="en-US"/>
              <a:t>2022/7/12 Tuesday</a:t>
            </a:fld>
            <a:endParaRPr lang="zh-CN" altLang="en-US"/>
          </a:p>
        </p:txBody>
      </p:sp>
      <p:sp>
        <p:nvSpPr>
          <p:cNvPr id="4" name="幻灯片图像占位符 3"/>
          <p:cNvSpPr>
            <a:spLocks noGrp="1" noRot="1" noChangeAspect="1"/>
          </p:cNvSpPr>
          <p:nvPr>
            <p:ph type="sldImg" idx="2"/>
          </p:nvPr>
        </p:nvSpPr>
        <p:spPr>
          <a:xfrm>
            <a:off x="722313" y="685800"/>
            <a:ext cx="54133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a:latin typeface="+mn-lt"/>
                <a:ea typeface="+mn-ea"/>
              </a:defRPr>
            </a:lvl1pPr>
          </a:lstStyle>
          <a:p>
            <a:pPr>
              <a:defRPr/>
            </a:pPr>
            <a:fld id="{2F5D9546-3157-418F-A752-48E4E6C8B1E7}" type="slidenum">
              <a:rPr lang="zh-CN" altLang="en-US"/>
              <a:t>‹#›</a:t>
            </a:fld>
            <a:endParaRPr lang="zh-CN" altLang="en-US"/>
          </a:p>
        </p:txBody>
      </p:sp>
    </p:spTree>
    <p:extLst>
      <p:ext uri="{BB962C8B-B14F-4D97-AF65-F5344CB8AC3E}">
        <p14:creationId xmlns:p14="http://schemas.microsoft.com/office/powerpoint/2010/main" val="1575744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2313" y="685800"/>
            <a:ext cx="5413375" cy="3429000"/>
          </a:xfrm>
        </p:spPr>
      </p:sp>
      <p:sp>
        <p:nvSpPr>
          <p:cNvPr id="3" name="备注占位符 2"/>
          <p:cNvSpPr>
            <a:spLocks noGrp="1"/>
          </p:cNvSpPr>
          <p:nvPr>
            <p:ph type="body" idx="1"/>
          </p:nvPr>
        </p:nvSpPr>
        <p:spPr/>
        <p:txBody>
          <a:bodyPr/>
          <a:lstStyle/>
          <a:p>
            <a:r>
              <a:rPr lang="zh-CN" altLang="en-US" dirty="0"/>
              <a:t>www.515ppt.com</a:t>
            </a:r>
          </a:p>
        </p:txBody>
      </p:sp>
      <p:sp>
        <p:nvSpPr>
          <p:cNvPr id="4" name="灯片编号占位符 3"/>
          <p:cNvSpPr>
            <a:spLocks noGrp="1"/>
          </p:cNvSpPr>
          <p:nvPr>
            <p:ph type="sldNum" sz="quarter" idx="10"/>
          </p:nvPr>
        </p:nvSpPr>
        <p:spPr/>
        <p:txBody>
          <a:bodyPr/>
          <a:lstStyle/>
          <a:p>
            <a:fld id="{DF7CD64D-B72C-4FF8-85BB-4AA899BC1DF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40068" y="273939"/>
            <a:ext cx="9721215" cy="114009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540068" y="1596126"/>
            <a:ext cx="9721215" cy="45144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0638E06D-90FB-42C4-9FCE-0275514C5091}" type="datetimeFigureOut">
              <a:rPr lang="zh-CN" altLang="en-US"/>
              <a:t>2022/7/12 Tuesday</a:t>
            </a:fld>
            <a:endParaRPr lang="zh-CN" altLang="en-US"/>
          </a:p>
        </p:txBody>
      </p:sp>
      <p:sp>
        <p:nvSpPr>
          <p:cNvPr id="5" name="页脚占位符 4"/>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9D491FA6-7867-475B-BA8E-6E188F948B8A}" type="slidenum">
              <a:rPr lang="zh-CN" altLang="en-US"/>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73939"/>
            <a:ext cx="2430304" cy="583662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73939"/>
            <a:ext cx="7110889" cy="583662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910A5BB7-F10D-41E6-8A71-8C7812768B9C}" type="datetimeFigureOut">
              <a:rPr lang="zh-CN" altLang="en-US"/>
              <a:t>2022/7/12 Tuesday</a:t>
            </a:fld>
            <a:endParaRPr lang="zh-CN" altLang="en-US"/>
          </a:p>
        </p:txBody>
      </p:sp>
      <p:sp>
        <p:nvSpPr>
          <p:cNvPr id="5" name="页脚占位符 4"/>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6926FEF3-0237-42BD-95A2-12B4EC82BB1D}" type="slidenum">
              <a:rPr lang="zh-CN" altLang="en-US"/>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125001"/>
            <a:ext cx="9181148" cy="1466282"/>
          </a:xfrm>
        </p:spPr>
        <p:txBody>
          <a:bodyPr/>
          <a:lstStyle/>
          <a:p>
            <a:r>
              <a:rPr lang="zh-CN" altLang="en-US"/>
              <a:t>单击此处编辑母版标题样式</a:t>
            </a:r>
          </a:p>
        </p:txBody>
      </p:sp>
      <p:sp>
        <p:nvSpPr>
          <p:cNvPr id="3" name="副标题 2"/>
          <p:cNvSpPr>
            <a:spLocks noGrp="1"/>
          </p:cNvSpPr>
          <p:nvPr>
            <p:ph type="subTitle" idx="1"/>
          </p:nvPr>
        </p:nvSpPr>
        <p:spPr>
          <a:xfrm>
            <a:off x="1620203" y="3876305"/>
            <a:ext cx="7560945"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9731DFBC-BFE9-410B-8C93-3AFF8690A382}" type="datetimeFigureOut">
              <a:rPr lang="zh-CN" altLang="en-US"/>
              <a:t>2022/7/12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310174-2593-40DA-A9B8-74DD12EAA3D0}" type="slidenum">
              <a:rPr lang="zh-CN" altLang="en-US"/>
              <a:t>‹#›</a:t>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B435A4C-CB61-4A42-BAC0-28C8BB21C30E}" type="datetimeFigureOut">
              <a:rPr lang="zh-CN" altLang="en-US"/>
              <a:t>2022/7/12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65A4E7-F9DE-403F-A5E5-0535E3A998BE}" type="slidenum">
              <a:rPr lang="zh-CN" altLang="en-US"/>
              <a:t>‹#›</a:t>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395679"/>
            <a:ext cx="9181148" cy="135860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899312"/>
            <a:ext cx="9181148"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11299D-0AAB-455B-8120-D1017FF04257}" type="datetimeFigureOut">
              <a:rPr lang="zh-CN" altLang="en-US"/>
              <a:t>2022/7/12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EE3E4A-19BC-4A83-817D-EDB0D8B368C3}" type="slidenum">
              <a:rPr lang="zh-CN" altLang="en-US"/>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4B23515-C1A9-49A1-9917-DE71E87E3A77}" type="datetimeFigureOut">
              <a:rPr lang="zh-CN" altLang="en-US"/>
              <a:t>2022/7/12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AF90543-761A-4FAA-9A16-2B2F9B7A9E53}" type="slidenum">
              <a:rPr lang="zh-CN" altLang="en-US"/>
              <a:t>‹#›</a:t>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531204"/>
            <a:ext cx="4772472"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169337"/>
            <a:ext cx="4772472"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531204"/>
            <a:ext cx="477434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169337"/>
            <a:ext cx="477434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C364D85D-9443-486C-BC1B-0D9717BEC3D7}" type="datetimeFigureOut">
              <a:rPr lang="zh-CN" altLang="en-US"/>
              <a:t>2022/7/12 Tuesday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A7404CD-E0D4-41D8-B9E6-8AEA88170F7C}" type="slidenum">
              <a:rPr lang="zh-CN" altLang="en-US"/>
              <a:t>‹#›</a:t>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602006B-113B-4DFC-9BE6-1559AAAC876A}" type="datetimeFigureOut">
              <a:rPr lang="zh-CN" altLang="en-US"/>
              <a:t>2022/7/12 Tuesday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1D1018-FBCC-48B8-81DA-4F96D25318D1}" type="slidenum">
              <a:rPr lang="zh-CN" altLang="en-US"/>
              <a:t>‹#›</a:t>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AA377AC-74ED-4143-A1F8-30ABB4ACAAF0}" type="datetimeFigureOut">
              <a:rPr lang="zh-CN" altLang="en-US"/>
              <a:t>2022/7/12 Tuesday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1595EF0-DA7C-4E5D-A166-01A8D39AFEFF}" type="slidenum">
              <a:rPr lang="zh-CN" altLang="en-US"/>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Picture 2" descr="C:\Users\ZHSD\Desktop\ppt\四川自豪时代-蓝绿版-3.png"/>
          <p:cNvPicPr>
            <a:picLocks noChangeAspect="1" noChangeArrowheads="1"/>
          </p:cNvPicPr>
          <p:nvPr userDrawn="1"/>
        </p:nvPicPr>
        <p:blipFill>
          <a:blip r:embed="rId2" cstate="print"/>
          <a:srcRect/>
          <a:stretch>
            <a:fillRect/>
          </a:stretch>
        </p:blipFill>
        <p:spPr bwMode="auto">
          <a:xfrm>
            <a:off x="8796338" y="204788"/>
            <a:ext cx="1801812" cy="361950"/>
          </a:xfrm>
          <a:prstGeom prst="rect">
            <a:avLst/>
          </a:prstGeom>
          <a:noFill/>
          <a:ln w="9525">
            <a:noFill/>
            <a:miter lim="800000"/>
            <a:headEnd/>
            <a:tailEnd/>
          </a:ln>
        </p:spPr>
      </p:pic>
      <p:sp>
        <p:nvSpPr>
          <p:cNvPr id="4" name="矩形 7"/>
          <p:cNvSpPr/>
          <p:nvPr userDrawn="1"/>
        </p:nvSpPr>
        <p:spPr>
          <a:xfrm>
            <a:off x="112713" y="185738"/>
            <a:ext cx="3571875" cy="276225"/>
          </a:xfrm>
          <a:prstGeom prst="rect">
            <a:avLst/>
          </a:prstGeom>
        </p:spPr>
        <p:txBody>
          <a:bodyPr wrap="none">
            <a:spAutoFit/>
          </a:bodyPr>
          <a:lstStyle/>
          <a:p>
            <a:pPr>
              <a:spcBef>
                <a:spcPts val="0"/>
              </a:spcBef>
              <a:spcAft>
                <a:spcPts val="0"/>
              </a:spcAft>
              <a:defRPr/>
            </a:pPr>
            <a:r>
              <a:rPr lang="zh-CN" altLang="en-US" sz="1200" dirty="0">
                <a:solidFill>
                  <a:schemeClr val="bg1">
                    <a:lumMod val="50000"/>
                  </a:schemeClr>
                </a:solidFill>
                <a:latin typeface="华文细黑" pitchFamily="2" charset="-122"/>
                <a:ea typeface="华文细黑" pitchFamily="2" charset="-122"/>
              </a:rPr>
              <a:t>健康 共创 未来  </a:t>
            </a:r>
            <a:r>
              <a:rPr lang="en-US" altLang="zh-CN" sz="1200" dirty="0">
                <a:solidFill>
                  <a:srgbClr val="C09A75"/>
                </a:solidFill>
                <a:latin typeface="微软雅黑" panose="020B0503020204020204" charset="-122"/>
                <a:ea typeface="+mn-ea"/>
              </a:rPr>
              <a:t> | </a:t>
            </a:r>
            <a:r>
              <a:rPr lang="en-US" altLang="zh-CN" sz="1200" dirty="0">
                <a:solidFill>
                  <a:schemeClr val="bg1">
                    <a:lumMod val="50000"/>
                  </a:schemeClr>
                </a:solidFill>
                <a:latin typeface="华文细黑" pitchFamily="2" charset="-122"/>
                <a:ea typeface="华文细黑" pitchFamily="2" charset="-122"/>
                <a:sym typeface="Calibri" panose="020F0502020204030204" pitchFamily="34" charset="0"/>
              </a:rPr>
              <a:t>HEALTHY FOR A BETTER FUTURE</a:t>
            </a:r>
          </a:p>
        </p:txBody>
      </p:sp>
      <p:sp>
        <p:nvSpPr>
          <p:cNvPr id="9" name="图片占位符 4"/>
          <p:cNvSpPr>
            <a:spLocks noGrp="1"/>
          </p:cNvSpPr>
          <p:nvPr>
            <p:ph type="pic" sz="quarter" idx="19"/>
          </p:nvPr>
        </p:nvSpPr>
        <p:spPr>
          <a:xfrm>
            <a:off x="179387" y="3566321"/>
            <a:ext cx="10442575" cy="3129754"/>
          </a:xfrm>
          <a:prstGeom prst="rect">
            <a:avLst/>
          </a:prstGeom>
        </p:spPr>
        <p:txBody>
          <a:bodyPr/>
          <a:lstStyle/>
          <a:p>
            <a:pPr lvl="0"/>
            <a:endParaRPr lang="zh-CN" altLang="en-US" noProof="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72355"/>
            <a:ext cx="3553570" cy="115909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72355"/>
            <a:ext cx="6038255"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431446"/>
            <a:ext cx="3553570"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01FB85-B8F5-4892-B1EF-94349B832001}" type="datetimeFigureOut">
              <a:rPr lang="zh-CN" altLang="en-US"/>
              <a:t>2022/7/12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D8EBB6-F861-457A-BD6A-C00A3486ABB9}" type="slidenum">
              <a:rPr lang="zh-CN" altLang="en-US"/>
              <a:t>‹#›</a:t>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788377"/>
            <a:ext cx="6480810" cy="56529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611215"/>
            <a:ext cx="6480810" cy="41043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117140" y="5353671"/>
            <a:ext cx="648081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EE402D7-1232-4E44-A3CF-4B6CE6254B04}" type="datetimeFigureOut">
              <a:rPr lang="zh-CN" altLang="en-US"/>
              <a:t>2022/7/12 Tuesday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99881D-50E2-48A8-83E5-06398C79D6E8}" type="slidenum">
              <a:rPr lang="zh-CN" altLang="en-US"/>
              <a:t>‹#›</a:t>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C647F4D-25A9-44BC-AF7C-7D12FD2B5265}" type="datetimeFigureOut">
              <a:rPr lang="zh-CN" altLang="en-US"/>
              <a:t>2022/7/12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944F49-CD24-4C2D-93FA-46E4EDD91CA7}" type="slidenum">
              <a:rPr lang="zh-CN" altLang="en-US"/>
              <a:t>‹#›</a:t>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73939"/>
            <a:ext cx="2430304" cy="583662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73939"/>
            <a:ext cx="7110889" cy="583662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8EAA111-083B-4714-9755-A0933B4B1169}" type="datetimeFigureOut">
              <a:rPr lang="zh-CN" altLang="en-US"/>
              <a:t>2022/7/12 Tuesday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88BD0B-2044-4150-82E2-91D637DA810E}" type="slidenum">
              <a:rPr lang="zh-CN" altLang="en-US"/>
              <a:t>‹#›</a:t>
            </a:fld>
            <a:endParaRPr lang="zh-CN"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6646D33-C8B3-43E6-A3DA-26683F660F38}" type="datetimeFigureOut">
              <a:rPr lang="zh-CN" altLang="en-US"/>
              <a:t>2022/7/12 Tuesday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F8F032B-03F5-463D-963D-81C0D61E7ABB}" type="slidenum">
              <a:rPr lang="zh-CN" altLang="en-US"/>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Picture 2" descr="C:\Users\ZHSD\Desktop\ppt\四川自豪时代-蓝绿版-3.png"/>
          <p:cNvPicPr>
            <a:picLocks noChangeAspect="1" noChangeArrowheads="1"/>
          </p:cNvPicPr>
          <p:nvPr userDrawn="1"/>
        </p:nvPicPr>
        <p:blipFill>
          <a:blip r:embed="rId2" cstate="print"/>
          <a:srcRect/>
          <a:stretch>
            <a:fillRect/>
          </a:stretch>
        </p:blipFill>
        <p:spPr bwMode="auto">
          <a:xfrm>
            <a:off x="8796338" y="204788"/>
            <a:ext cx="1801812" cy="361950"/>
          </a:xfrm>
          <a:prstGeom prst="rect">
            <a:avLst/>
          </a:prstGeom>
          <a:noFill/>
          <a:ln w="9525">
            <a:noFill/>
            <a:miter lim="800000"/>
            <a:headEnd/>
            <a:tailEnd/>
          </a:ln>
        </p:spPr>
      </p:pic>
      <p:sp>
        <p:nvSpPr>
          <p:cNvPr id="3" name="矩形 7"/>
          <p:cNvSpPr/>
          <p:nvPr userDrawn="1"/>
        </p:nvSpPr>
        <p:spPr>
          <a:xfrm>
            <a:off x="112713" y="185738"/>
            <a:ext cx="3571875" cy="276225"/>
          </a:xfrm>
          <a:prstGeom prst="rect">
            <a:avLst/>
          </a:prstGeom>
        </p:spPr>
        <p:txBody>
          <a:bodyPr wrap="none">
            <a:spAutoFit/>
          </a:bodyPr>
          <a:lstStyle/>
          <a:p>
            <a:pPr>
              <a:spcBef>
                <a:spcPts val="0"/>
              </a:spcBef>
              <a:spcAft>
                <a:spcPts val="0"/>
              </a:spcAft>
              <a:defRPr/>
            </a:pPr>
            <a:r>
              <a:rPr lang="zh-CN" altLang="en-US" sz="1200" dirty="0">
                <a:solidFill>
                  <a:schemeClr val="bg1">
                    <a:lumMod val="50000"/>
                  </a:schemeClr>
                </a:solidFill>
                <a:latin typeface="华文细黑" pitchFamily="2" charset="-122"/>
                <a:ea typeface="华文细黑" pitchFamily="2" charset="-122"/>
              </a:rPr>
              <a:t>健康 共创 未来  </a:t>
            </a:r>
            <a:r>
              <a:rPr lang="en-US" altLang="zh-CN" sz="1200" dirty="0">
                <a:solidFill>
                  <a:srgbClr val="C09A75"/>
                </a:solidFill>
                <a:latin typeface="微软雅黑" panose="020B0503020204020204" charset="-122"/>
                <a:ea typeface="+mn-ea"/>
              </a:rPr>
              <a:t> | </a:t>
            </a:r>
            <a:r>
              <a:rPr lang="en-US" altLang="zh-CN" sz="1200" dirty="0">
                <a:solidFill>
                  <a:schemeClr val="bg1">
                    <a:lumMod val="50000"/>
                  </a:schemeClr>
                </a:solidFill>
                <a:latin typeface="华文细黑" pitchFamily="2" charset="-122"/>
                <a:ea typeface="华文细黑" pitchFamily="2" charset="-122"/>
                <a:sym typeface="Calibri" panose="020F0502020204030204" pitchFamily="34" charset="0"/>
              </a:rPr>
              <a:t>HEALTHY FOR A BETTER FUTURE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40068" y="273939"/>
            <a:ext cx="9721215" cy="114009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40068" y="1596126"/>
            <a:ext cx="4770596"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96126"/>
            <a:ext cx="4770596"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71FF0E82-E7CE-48AF-9999-E7F0F3EEB1FA}" type="datetimeFigureOut">
              <a:rPr lang="zh-CN" altLang="en-US"/>
              <a:t>2022/7/12 Tuesday</a:t>
            </a:fld>
            <a:endParaRPr lang="zh-CN" altLang="en-US"/>
          </a:p>
        </p:txBody>
      </p:sp>
      <p:sp>
        <p:nvSpPr>
          <p:cNvPr id="6" name="页脚占位符 5"/>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195C1CB9-795D-4CBC-B838-BE8733E6D744}" type="slidenum">
              <a:rPr lang="zh-CN" altLang="en-US"/>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8" y="273939"/>
            <a:ext cx="9721215" cy="114009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531204"/>
            <a:ext cx="4772472"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169337"/>
            <a:ext cx="4772472"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531204"/>
            <a:ext cx="4774347"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169337"/>
            <a:ext cx="4774347"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8ED894FC-1350-4739-9335-72635809D42F}" type="datetimeFigureOut">
              <a:rPr lang="zh-CN" altLang="en-US"/>
              <a:t>2022/7/12 Tuesday</a:t>
            </a:fld>
            <a:endParaRPr lang="zh-CN" altLang="en-US"/>
          </a:p>
        </p:txBody>
      </p:sp>
      <p:sp>
        <p:nvSpPr>
          <p:cNvPr id="8" name="页脚占位符 7"/>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53190D72-3792-46FA-A2D1-560284AB1436}" type="slidenum">
              <a:rPr lang="zh-CN" altLang="en-US"/>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73939"/>
            <a:ext cx="9721215" cy="114009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C80AEC4A-7D1B-4026-8485-C69C85CA5D4D}" type="datetimeFigureOut">
              <a:rPr lang="zh-CN" altLang="en-US"/>
              <a:t>2022/7/12 Tuesday</a:t>
            </a:fld>
            <a:endParaRPr lang="zh-CN" altLang="en-US"/>
          </a:p>
        </p:txBody>
      </p:sp>
      <p:sp>
        <p:nvSpPr>
          <p:cNvPr id="4" name="页脚占位符 3"/>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FEA18D3B-FB46-4756-B7C3-A01AB84DD02C}" type="slidenum">
              <a:rPr lang="zh-CN" altLang="en-US"/>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83DC02E8-3FBC-4B3B-8472-E71EF30FE33E}" type="datetimeFigureOut">
              <a:rPr lang="zh-CN" altLang="en-US"/>
              <a:t>2022/7/12 Tuesday</a:t>
            </a:fld>
            <a:endParaRPr lang="zh-CN" altLang="en-US"/>
          </a:p>
        </p:txBody>
      </p:sp>
      <p:sp>
        <p:nvSpPr>
          <p:cNvPr id="3" name="页脚占位符 2"/>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85AAB4A9-DAC9-4CE7-A47B-E56E833B1594}" type="slidenum">
              <a:rPr lang="zh-CN" altLang="en-US"/>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72355"/>
            <a:ext cx="3553570" cy="1159091"/>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72355"/>
            <a:ext cx="6038255"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431446"/>
            <a:ext cx="3553570"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FBA83691-461A-467E-8BDF-36EC0C6AE183}" type="datetimeFigureOut">
              <a:rPr lang="zh-CN" altLang="en-US"/>
              <a:t>2022/7/12 Tuesday</a:t>
            </a:fld>
            <a:endParaRPr lang="zh-CN" altLang="en-US"/>
          </a:p>
        </p:txBody>
      </p:sp>
      <p:sp>
        <p:nvSpPr>
          <p:cNvPr id="6" name="页脚占位符 5"/>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CB64FCF5-0A28-40E8-A819-7BD97037C65C}" type="slidenum">
              <a:rPr lang="zh-CN" altLang="en-US"/>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788377"/>
            <a:ext cx="6480810" cy="56529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611215"/>
            <a:ext cx="6480810"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117140" y="5353671"/>
            <a:ext cx="6480810"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539750" y="6340475"/>
            <a:ext cx="2520950" cy="363538"/>
          </a:xfrm>
          <a:prstGeom prst="rect">
            <a:avLst/>
          </a:prstGeom>
        </p:spPr>
        <p:txBody>
          <a:bodyPr/>
          <a:lstStyle>
            <a:lvl1pPr>
              <a:spcBef>
                <a:spcPts val="0"/>
              </a:spcBef>
              <a:spcAft>
                <a:spcPts val="0"/>
              </a:spcAft>
              <a:defRPr>
                <a:latin typeface="+mn-lt"/>
                <a:ea typeface="+mn-ea"/>
              </a:defRPr>
            </a:lvl1pPr>
          </a:lstStyle>
          <a:p>
            <a:pPr>
              <a:defRPr/>
            </a:pPr>
            <a:fld id="{94303282-B9AA-4B60-8921-0C67316D81CC}" type="datetimeFigureOut">
              <a:rPr lang="zh-CN" altLang="en-US"/>
              <a:t>2022/7/12 Tuesday</a:t>
            </a:fld>
            <a:endParaRPr lang="zh-CN" altLang="en-US"/>
          </a:p>
        </p:txBody>
      </p:sp>
      <p:sp>
        <p:nvSpPr>
          <p:cNvPr id="6" name="页脚占位符 5"/>
          <p:cNvSpPr>
            <a:spLocks noGrp="1"/>
          </p:cNvSpPr>
          <p:nvPr>
            <p:ph type="ftr" sz="quarter" idx="11"/>
          </p:nvPr>
        </p:nvSpPr>
        <p:spPr>
          <a:xfrm>
            <a:off x="3690938" y="6340475"/>
            <a:ext cx="3419475" cy="363538"/>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7740650" y="6340475"/>
            <a:ext cx="2520950" cy="363538"/>
          </a:xfrm>
          <a:prstGeom prst="rect">
            <a:avLst/>
          </a:prstGeom>
        </p:spPr>
        <p:txBody>
          <a:bodyPr/>
          <a:lstStyle>
            <a:lvl1pPr>
              <a:spcBef>
                <a:spcPts val="0"/>
              </a:spcBef>
              <a:spcAft>
                <a:spcPts val="0"/>
              </a:spcAft>
              <a:defRPr>
                <a:latin typeface="+mn-lt"/>
                <a:ea typeface="+mn-ea"/>
              </a:defRPr>
            </a:lvl1pPr>
          </a:lstStyle>
          <a:p>
            <a:pPr>
              <a:defRPr/>
            </a:pPr>
            <a:fld id="{1CED5991-27AD-468A-9699-3ACA39E81B3C}" type="slidenum">
              <a:rPr lang="zh-CN" altLang="en-US"/>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539750" y="274638"/>
            <a:ext cx="9721850" cy="1139825"/>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4339" name="文本占位符 2"/>
          <p:cNvSpPr>
            <a:spLocks noGrp="1"/>
          </p:cNvSpPr>
          <p:nvPr>
            <p:ph type="body" idx="1"/>
          </p:nvPr>
        </p:nvSpPr>
        <p:spPr bwMode="auto">
          <a:xfrm>
            <a:off x="539750" y="1595438"/>
            <a:ext cx="9721850" cy="45148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39750" y="6340475"/>
            <a:ext cx="2520950" cy="363538"/>
          </a:xfrm>
          <a:prstGeom prst="rect">
            <a:avLst/>
          </a:prstGeom>
        </p:spPr>
        <p:txBody>
          <a:bodyPr vert="horz" lIns="91440" tIns="45720" rIns="91440" bIns="45720" rtlCol="0" anchor="ctr"/>
          <a:lstStyle>
            <a:lvl1pPr algn="l">
              <a:spcBef>
                <a:spcPts val="0"/>
              </a:spcBef>
              <a:spcAft>
                <a:spcPts val="0"/>
              </a:spcAft>
              <a:defRPr sz="1200">
                <a:solidFill>
                  <a:schemeClr val="tx1">
                    <a:tint val="75000"/>
                  </a:schemeClr>
                </a:solidFill>
                <a:latin typeface="+mn-lt"/>
                <a:ea typeface="+mn-ea"/>
              </a:defRPr>
            </a:lvl1pPr>
          </a:lstStyle>
          <a:p>
            <a:pPr>
              <a:defRPr/>
            </a:pPr>
            <a:fld id="{89C7B7BB-297A-45B2-ABCC-FA05293B2C48}" type="datetimeFigureOut">
              <a:rPr lang="zh-CN" altLang="en-US"/>
              <a:t>2022/7/12 Tuesday</a:t>
            </a:fld>
            <a:endParaRPr lang="zh-CN" altLang="en-US"/>
          </a:p>
        </p:txBody>
      </p:sp>
      <p:sp>
        <p:nvSpPr>
          <p:cNvPr id="5" name="页脚占位符 4"/>
          <p:cNvSpPr>
            <a:spLocks noGrp="1"/>
          </p:cNvSpPr>
          <p:nvPr>
            <p:ph type="ftr" sz="quarter" idx="3"/>
          </p:nvPr>
        </p:nvSpPr>
        <p:spPr>
          <a:xfrm>
            <a:off x="3690938" y="6340475"/>
            <a:ext cx="3419475" cy="363538"/>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740650" y="6340475"/>
            <a:ext cx="2520950" cy="363538"/>
          </a:xfrm>
          <a:prstGeom prst="rect">
            <a:avLst/>
          </a:prstGeom>
        </p:spPr>
        <p:txBody>
          <a:bodyPr vert="horz" lIns="91440" tIns="45720" rIns="91440" bIns="45720" rtlCol="0" anchor="ctr"/>
          <a:lstStyle>
            <a:lvl1pPr algn="r">
              <a:spcBef>
                <a:spcPts val="0"/>
              </a:spcBef>
              <a:spcAft>
                <a:spcPts val="0"/>
              </a:spcAft>
              <a:defRPr sz="1200">
                <a:solidFill>
                  <a:schemeClr val="tx1">
                    <a:tint val="75000"/>
                  </a:schemeClr>
                </a:solidFill>
                <a:latin typeface="+mn-lt"/>
                <a:ea typeface="+mn-ea"/>
              </a:defRPr>
            </a:lvl1pPr>
          </a:lstStyle>
          <a:p>
            <a:pPr>
              <a:defRPr/>
            </a:pPr>
            <a:fld id="{C0F322B8-015D-44B5-93F2-02A1D274A4C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388" y="6440488"/>
            <a:ext cx="10442575" cy="255587"/>
          </a:xfrm>
          <a:prstGeom prst="rect">
            <a:avLst/>
          </a:prstGeom>
          <a:solidFill>
            <a:srgbClr val="075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b="1" dirty="0"/>
          </a:p>
        </p:txBody>
      </p:sp>
      <p:pic>
        <p:nvPicPr>
          <p:cNvPr id="3" name="Picture 4" descr="C:\Users\ZHSD\Desktop\ppt\2.jpg"/>
          <p:cNvPicPr>
            <a:picLocks noChangeAspect="1" noChangeArrowheads="1"/>
          </p:cNvPicPr>
          <p:nvPr/>
        </p:nvPicPr>
        <p:blipFill>
          <a:blip r:embed="rId2" cstate="print"/>
          <a:srcRect/>
          <a:stretch>
            <a:fillRect/>
          </a:stretch>
        </p:blipFill>
        <p:spPr bwMode="auto">
          <a:xfrm>
            <a:off x="179388" y="169863"/>
            <a:ext cx="10442575" cy="4529137"/>
          </a:xfrm>
          <a:prstGeom prst="rect">
            <a:avLst/>
          </a:prstGeom>
          <a:noFill/>
          <a:ln w="9525">
            <a:noFill/>
            <a:miter lim="800000"/>
            <a:headEnd/>
            <a:tailEnd/>
          </a:ln>
        </p:spPr>
      </p:pic>
      <p:sp>
        <p:nvSpPr>
          <p:cNvPr id="29704" name="矩形 8"/>
          <p:cNvSpPr>
            <a:spLocks noChangeArrowheads="1"/>
          </p:cNvSpPr>
          <p:nvPr/>
        </p:nvSpPr>
        <p:spPr bwMode="auto">
          <a:xfrm>
            <a:off x="2592363" y="6385833"/>
            <a:ext cx="5295039" cy="369332"/>
          </a:xfrm>
          <a:prstGeom prst="rect">
            <a:avLst/>
          </a:prstGeom>
          <a:noFill/>
          <a:ln w="9525">
            <a:noFill/>
            <a:miter lim="800000"/>
          </a:ln>
        </p:spPr>
        <p:txBody>
          <a:bodyPr wrap="none">
            <a:spAutoFit/>
          </a:bodyPr>
          <a:lstStyle/>
          <a:p>
            <a:pPr algn="ctr"/>
            <a:r>
              <a:rPr lang="zh-CN" altLang="en-US" dirty="0">
                <a:solidFill>
                  <a:schemeClr val="bg1"/>
                </a:solidFill>
                <a:latin typeface="华文细黑"/>
                <a:ea typeface="华文细黑"/>
                <a:cs typeface="华文细黑"/>
              </a:rPr>
              <a:t>健康 共创 未来  </a:t>
            </a:r>
            <a:r>
              <a:rPr lang="en-US" altLang="zh-CN" dirty="0">
                <a:solidFill>
                  <a:schemeClr val="bg1"/>
                </a:solidFill>
                <a:latin typeface="微软雅黑" panose="020B0503020204020204" charset="-122"/>
              </a:rPr>
              <a:t> | </a:t>
            </a:r>
            <a:r>
              <a:rPr lang="en-US" altLang="zh-CN" dirty="0">
                <a:solidFill>
                  <a:schemeClr val="bg1"/>
                </a:solidFill>
                <a:latin typeface="华文细黑"/>
                <a:ea typeface="华文细黑"/>
                <a:cs typeface="华文细黑"/>
                <a:sym typeface="Calibri" panose="020F0502020204030204" pitchFamily="34" charset="0"/>
              </a:rPr>
              <a:t>HEALTHY FOR A BETTER FUTURE</a:t>
            </a:r>
          </a:p>
        </p:txBody>
      </p:sp>
      <p:sp>
        <p:nvSpPr>
          <p:cNvPr id="11" name="矩形 10"/>
          <p:cNvSpPr/>
          <p:nvPr/>
        </p:nvSpPr>
        <p:spPr>
          <a:xfrm>
            <a:off x="2720620" y="5004445"/>
            <a:ext cx="5128327" cy="1308884"/>
          </a:xfrm>
          <a:prstGeom prst="rect">
            <a:avLst/>
          </a:prstGeom>
        </p:spPr>
        <p:txBody>
          <a:bodyPr wrap="none">
            <a:spAutoFit/>
          </a:bodyPr>
          <a:lstStyle/>
          <a:p>
            <a:pPr algn="ctr">
              <a:lnSpc>
                <a:spcPct val="150000"/>
              </a:lnSpc>
            </a:pPr>
            <a:r>
              <a:rPr lang="zh-CN" altLang="en-US" sz="2800" dirty="0">
                <a:solidFill>
                  <a:srgbClr val="286DF8"/>
                </a:solidFill>
                <a:latin typeface="微软雅黑" panose="020B0503020204020204" charset="-122"/>
                <a:ea typeface="微软雅黑" panose="020B0503020204020204" charset="-122"/>
                <a:cs typeface="微软雅黑" panose="020B0503020204020204" charset="-122"/>
              </a:rPr>
              <a:t>   替米沙坦氨氯地平片（</a:t>
            </a:r>
            <a:r>
              <a:rPr lang="en-US" altLang="zh-CN" sz="2800" dirty="0">
                <a:solidFill>
                  <a:srgbClr val="286DF8"/>
                </a:solidFill>
                <a:latin typeface="微软雅黑" panose="020B0503020204020204" charset="-122"/>
                <a:ea typeface="微软雅黑" panose="020B0503020204020204" charset="-122"/>
                <a:cs typeface="微软雅黑" panose="020B0503020204020204" charset="-122"/>
              </a:rPr>
              <a:t>Ⅱ</a:t>
            </a:r>
            <a:r>
              <a:rPr lang="zh-CN" altLang="en-US" sz="2800" dirty="0">
                <a:solidFill>
                  <a:srgbClr val="286DF8"/>
                </a:solidFill>
                <a:latin typeface="微软雅黑" panose="020B0503020204020204" charset="-122"/>
                <a:ea typeface="微软雅黑" panose="020B0503020204020204" charset="-122"/>
                <a:cs typeface="微软雅黑" panose="020B0503020204020204" charset="-122"/>
              </a:rPr>
              <a:t>）   </a:t>
            </a:r>
            <a:endParaRPr lang="en-US" altLang="zh-CN" sz="2800" dirty="0">
              <a:solidFill>
                <a:srgbClr val="286DF8"/>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sz="2800" dirty="0">
                <a:solidFill>
                  <a:srgbClr val="286DF8"/>
                </a:solidFill>
                <a:latin typeface="微软雅黑" panose="020B0503020204020204" charset="-122"/>
                <a:ea typeface="微软雅黑" panose="020B0503020204020204" charset="-122"/>
                <a:cs typeface="微软雅黑" panose="020B0503020204020204" charset="-122"/>
              </a:rPr>
              <a:t>商品名：思亚平</a:t>
            </a:r>
            <a:r>
              <a:rPr lang="en-US" altLang="zh-CN" sz="2800" baseline="30000" dirty="0">
                <a:solidFill>
                  <a:srgbClr val="286DF8"/>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74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smtClean="0">
                <a:solidFill>
                  <a:srgbClr val="286DF8"/>
                </a:solidFill>
                <a:latin typeface="Impact" panose="020B0806030902050204" pitchFamily="34" charset="0"/>
                <a:ea typeface="微软雅黑" panose="020B0503020204020204" charset="-122"/>
                <a:cs typeface="宋体" panose="02010600030101010101" pitchFamily="2" charset="-122"/>
              </a:rPr>
              <a:t>04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创新性</a:t>
            </a:r>
          </a:p>
        </p:txBody>
      </p:sp>
      <p:sp>
        <p:nvSpPr>
          <p:cNvPr id="14" name="文本框 13"/>
          <p:cNvSpPr txBox="1"/>
          <p:nvPr/>
        </p:nvSpPr>
        <p:spPr>
          <a:xfrm>
            <a:off x="936179" y="1188021"/>
            <a:ext cx="8928992" cy="3693319"/>
          </a:xfrm>
          <a:prstGeom prst="rect">
            <a:avLst/>
          </a:prstGeom>
          <a:noFill/>
        </p:spPr>
        <p:txBody>
          <a:bodyPr wrap="square">
            <a:spAutoFit/>
          </a:bodyPr>
          <a:lstStyle/>
          <a:p>
            <a:pPr algn="l">
              <a:lnSpc>
                <a:spcPct val="150000"/>
              </a:lnSpc>
            </a:pPr>
            <a:r>
              <a:rPr lang="zh-CN" altLang="en-US" b="1" dirty="0">
                <a:latin typeface="+mn-ea"/>
                <a:ea typeface="+mn-ea"/>
                <a:cs typeface="Times New Roman" panose="02020603050405020304" pitchFamily="18" charset="0"/>
              </a:rPr>
              <a:t>该创新带来的疗效或安全性方面的优势：</a:t>
            </a:r>
            <a:endParaRPr lang="en-US" altLang="zh-CN" b="1" dirty="0">
              <a:latin typeface="+mn-ea"/>
              <a:ea typeface="+mn-ea"/>
              <a:cs typeface="Times New Roman" panose="02020603050405020304" pitchFamily="18" charset="0"/>
            </a:endParaRPr>
          </a:p>
          <a:p>
            <a:pPr algn="l">
              <a:lnSpc>
                <a:spcPct val="150000"/>
              </a:lnSpc>
            </a:pPr>
            <a:r>
              <a:rPr lang="en-US" altLang="zh-CN" b="0" i="0" u="none" strike="noStrike" baseline="0" dirty="0">
                <a:solidFill>
                  <a:srgbClr val="000000"/>
                </a:solidFill>
                <a:latin typeface="+mn-ea"/>
                <a:ea typeface="+mn-ea"/>
                <a:cs typeface="Times New Roman" panose="02020603050405020304" pitchFamily="18" charset="0"/>
              </a:rPr>
              <a:t>1</a:t>
            </a:r>
            <a:r>
              <a:rPr lang="zh-CN" altLang="en-US" b="0" i="0" u="none" strike="noStrike" baseline="0" dirty="0">
                <a:solidFill>
                  <a:srgbClr val="000000"/>
                </a:solidFill>
                <a:latin typeface="+mn-ea"/>
                <a:ea typeface="+mn-ea"/>
                <a:cs typeface="Times New Roman" panose="02020603050405020304" pitchFamily="18" charset="0"/>
              </a:rPr>
              <a:t>、更安全：基因毒性杂质的控制及</a:t>
            </a:r>
            <a:r>
              <a:rPr lang="zh-CN" altLang="en-US" dirty="0">
                <a:solidFill>
                  <a:srgbClr val="000000"/>
                </a:solidFill>
                <a:latin typeface="+mn-ea"/>
                <a:ea typeface="+mn-ea"/>
                <a:cs typeface="Times New Roman" panose="02020603050405020304" pitchFamily="18" charset="0"/>
              </a:rPr>
              <a:t>其他杂</a:t>
            </a:r>
            <a:r>
              <a:rPr lang="zh-CN" altLang="en-US" b="0" i="0" u="none" strike="noStrike" baseline="0" dirty="0">
                <a:solidFill>
                  <a:srgbClr val="000000"/>
                </a:solidFill>
                <a:latin typeface="+mn-ea"/>
                <a:ea typeface="+mn-ea"/>
                <a:cs typeface="Times New Roman" panose="02020603050405020304" pitchFamily="18" charset="0"/>
              </a:rPr>
              <a:t>质的控制确保产品更安全。</a:t>
            </a:r>
            <a:endParaRPr lang="en-US" altLang="zh-CN" b="0" i="0" u="none" strike="noStrike" baseline="0" dirty="0">
              <a:solidFill>
                <a:srgbClr val="000000"/>
              </a:solidFill>
              <a:latin typeface="+mn-ea"/>
              <a:ea typeface="+mn-ea"/>
              <a:cs typeface="Times New Roman" panose="02020603050405020304" pitchFamily="18" charset="0"/>
            </a:endParaRPr>
          </a:p>
          <a:p>
            <a:pPr algn="l">
              <a:lnSpc>
                <a:spcPct val="150000"/>
              </a:lnSpc>
            </a:pPr>
            <a:r>
              <a:rPr lang="en-US" altLang="zh-CN" b="0" i="0" u="none" strike="noStrike" baseline="0" dirty="0">
                <a:solidFill>
                  <a:srgbClr val="000000"/>
                </a:solidFill>
                <a:latin typeface="+mn-ea"/>
                <a:ea typeface="+mn-ea"/>
                <a:cs typeface="Times New Roman" panose="02020603050405020304" pitchFamily="18" charset="0"/>
              </a:rPr>
              <a:t>2</a:t>
            </a:r>
            <a:r>
              <a:rPr lang="zh-CN" altLang="en-US" b="0" i="0" u="none" strike="noStrike" baseline="0" dirty="0">
                <a:solidFill>
                  <a:srgbClr val="000000"/>
                </a:solidFill>
                <a:latin typeface="+mn-ea"/>
                <a:ea typeface="+mn-ea"/>
                <a:cs typeface="Times New Roman" panose="02020603050405020304" pitchFamily="18" charset="0"/>
              </a:rPr>
              <a:t>、更有效：更有效的降低清晨血压，</a:t>
            </a:r>
            <a:r>
              <a:rPr lang="en-US" altLang="zh-CN" b="0" i="0" u="none" strike="noStrike" baseline="0" dirty="0">
                <a:solidFill>
                  <a:srgbClr val="000000"/>
                </a:solidFill>
                <a:latin typeface="+mn-ea"/>
                <a:ea typeface="+mn-ea"/>
                <a:cs typeface="Times New Roman" panose="02020603050405020304" pitchFamily="18" charset="0"/>
              </a:rPr>
              <a:t>24</a:t>
            </a:r>
            <a:r>
              <a:rPr lang="zh-CN" altLang="en-US" b="0" i="0" u="none" strike="noStrike" baseline="0" dirty="0">
                <a:solidFill>
                  <a:srgbClr val="000000"/>
                </a:solidFill>
                <a:latin typeface="+mn-ea"/>
                <a:ea typeface="+mn-ea"/>
                <a:cs typeface="Times New Roman" panose="02020603050405020304" pitchFamily="18" charset="0"/>
              </a:rPr>
              <a:t>小时平稳控制血压。</a:t>
            </a:r>
            <a:endParaRPr lang="en-US" altLang="zh-CN" b="0" i="0" u="none" strike="noStrike" baseline="0" dirty="0">
              <a:solidFill>
                <a:srgbClr val="000000"/>
              </a:solidFill>
              <a:latin typeface="+mn-ea"/>
              <a:ea typeface="+mn-ea"/>
              <a:cs typeface="Times New Roman" panose="02020603050405020304" pitchFamily="18" charset="0"/>
            </a:endParaRPr>
          </a:p>
          <a:p>
            <a:pPr algn="l">
              <a:lnSpc>
                <a:spcPct val="150000"/>
              </a:lnSpc>
            </a:pPr>
            <a:r>
              <a:rPr lang="en-US" altLang="zh-CN" dirty="0">
                <a:solidFill>
                  <a:srgbClr val="000000"/>
                </a:solidFill>
                <a:latin typeface="+mn-ea"/>
                <a:ea typeface="+mn-ea"/>
                <a:cs typeface="Times New Roman" panose="02020603050405020304" pitchFamily="18" charset="0"/>
              </a:rPr>
              <a:t>3</a:t>
            </a:r>
            <a:r>
              <a:rPr lang="zh-CN" altLang="en-US" dirty="0">
                <a:solidFill>
                  <a:srgbClr val="000000"/>
                </a:solidFill>
                <a:latin typeface="+mn-ea"/>
                <a:ea typeface="+mn-ea"/>
                <a:cs typeface="Times New Roman" panose="02020603050405020304" pitchFamily="18" charset="0"/>
              </a:rPr>
              <a:t>、更简便：一日一片。</a:t>
            </a:r>
            <a:endParaRPr lang="en-US" altLang="zh-CN" dirty="0">
              <a:solidFill>
                <a:srgbClr val="000000"/>
              </a:solidFill>
              <a:latin typeface="+mn-ea"/>
              <a:ea typeface="+mn-ea"/>
              <a:cs typeface="Times New Roman" panose="02020603050405020304" pitchFamily="18" charset="0"/>
            </a:endParaRPr>
          </a:p>
          <a:p>
            <a:pPr algn="l">
              <a:lnSpc>
                <a:spcPct val="150000"/>
              </a:lnSpc>
            </a:pPr>
            <a:r>
              <a:rPr lang="en-US" altLang="zh-CN" b="0" i="0" u="none" strike="noStrike" baseline="0" dirty="0">
                <a:solidFill>
                  <a:srgbClr val="000000"/>
                </a:solidFill>
                <a:latin typeface="+mn-ea"/>
                <a:ea typeface="+mn-ea"/>
                <a:cs typeface="Times New Roman" panose="02020603050405020304" pitchFamily="18" charset="0"/>
              </a:rPr>
              <a:t>4</a:t>
            </a:r>
            <a:r>
              <a:rPr lang="zh-CN" altLang="en-US" b="0" i="0" u="none" strike="noStrike" baseline="0" dirty="0">
                <a:solidFill>
                  <a:srgbClr val="000000"/>
                </a:solidFill>
                <a:latin typeface="+mn-ea"/>
                <a:ea typeface="+mn-ea"/>
                <a:cs typeface="Times New Roman" panose="02020603050405020304" pitchFamily="18" charset="0"/>
              </a:rPr>
              <a:t>、更经济：远期保护靶器官，减少心肌梗死、脑卒中等重大心血管事件。</a:t>
            </a:r>
            <a:endParaRPr lang="en-US" altLang="zh-CN" b="0" i="0" u="none" strike="noStrike" baseline="0" dirty="0">
              <a:solidFill>
                <a:srgbClr val="000000"/>
              </a:solidFill>
              <a:latin typeface="+mn-ea"/>
              <a:ea typeface="+mn-ea"/>
              <a:cs typeface="Times New Roman" panose="02020603050405020304" pitchFamily="18" charset="0"/>
            </a:endParaRPr>
          </a:p>
          <a:p>
            <a:pPr algn="l">
              <a:lnSpc>
                <a:spcPct val="150000"/>
              </a:lnSpc>
            </a:pPr>
            <a:r>
              <a:rPr lang="en-US" altLang="zh-CN" dirty="0">
                <a:solidFill>
                  <a:srgbClr val="000000"/>
                </a:solidFill>
                <a:latin typeface="+mn-ea"/>
                <a:ea typeface="+mn-ea"/>
                <a:cs typeface="Times New Roman" panose="02020603050405020304" pitchFamily="18" charset="0"/>
              </a:rPr>
              <a:t>5</a:t>
            </a:r>
            <a:r>
              <a:rPr lang="zh-CN" altLang="en-US" dirty="0">
                <a:solidFill>
                  <a:srgbClr val="000000"/>
                </a:solidFill>
                <a:latin typeface="+mn-ea"/>
                <a:ea typeface="+mn-ea"/>
                <a:cs typeface="Times New Roman" panose="02020603050405020304" pitchFamily="18" charset="0"/>
              </a:rPr>
              <a:t>、更符合治疗原则：此规格更符合中国高血压的治疗原则。</a:t>
            </a:r>
            <a:endParaRPr lang="en-US" altLang="zh-CN" b="0" i="0" u="none" strike="noStrike" baseline="0" dirty="0">
              <a:solidFill>
                <a:srgbClr val="000000"/>
              </a:solidFill>
              <a:latin typeface="+mn-ea"/>
              <a:ea typeface="+mn-ea"/>
              <a:cs typeface="Times New Roman" panose="02020603050405020304" pitchFamily="18" charset="0"/>
            </a:endParaRPr>
          </a:p>
          <a:p>
            <a:pPr algn="l">
              <a:lnSpc>
                <a:spcPct val="200000"/>
              </a:lnSpc>
            </a:pPr>
            <a:r>
              <a:rPr lang="zh-CN" altLang="en-US" b="1" dirty="0">
                <a:latin typeface="+mn-ea"/>
                <a:ea typeface="+mn-ea"/>
                <a:cs typeface="Times New Roman" panose="02020603050405020304" pitchFamily="18" charset="0"/>
              </a:rPr>
              <a:t>是否为国家“重天新药创制”科技重大专项支持上市药品：</a:t>
            </a:r>
            <a:r>
              <a:rPr lang="zh-CN" altLang="en-US" dirty="0">
                <a:latin typeface="+mn-ea"/>
                <a:ea typeface="+mn-ea"/>
                <a:cs typeface="Times New Roman" panose="02020603050405020304" pitchFamily="18" charset="0"/>
              </a:rPr>
              <a:t>否。</a:t>
            </a:r>
            <a:endParaRPr lang="en-US" altLang="zh-CN" dirty="0">
              <a:latin typeface="+mn-ea"/>
              <a:ea typeface="+mn-ea"/>
              <a:cs typeface="Times New Roman" panose="02020603050405020304" pitchFamily="18" charset="0"/>
            </a:endParaRPr>
          </a:p>
          <a:p>
            <a:pPr algn="l">
              <a:lnSpc>
                <a:spcPct val="200000"/>
              </a:lnSpc>
            </a:pPr>
            <a:r>
              <a:rPr lang="zh-CN" altLang="en-US" b="1" dirty="0">
                <a:latin typeface="+mn-ea"/>
                <a:ea typeface="+mn-ea"/>
                <a:cs typeface="Times New Roman" panose="02020603050405020304" pitchFamily="18" charset="0"/>
              </a:rPr>
              <a:t>是否为自主知识产权的创新药：</a:t>
            </a:r>
            <a:r>
              <a:rPr lang="zh-CN" altLang="en-US" dirty="0">
                <a:latin typeface="+mn-ea"/>
                <a:ea typeface="+mn-ea"/>
                <a:cs typeface="Times New Roman" panose="02020603050405020304" pitchFamily="18" charset="0"/>
              </a:rPr>
              <a:t>否。</a:t>
            </a:r>
            <a:endParaRPr lang="en-US" altLang="zh-CN" dirty="0">
              <a:latin typeface="+mn-ea"/>
              <a:ea typeface="+mn-ea"/>
              <a:cs typeface="Times New Roman" panose="02020603050405020304" pitchFamily="18" charset="0"/>
            </a:endParaRPr>
          </a:p>
        </p:txBody>
      </p:sp>
      <p:sp>
        <p:nvSpPr>
          <p:cNvPr id="8" name="流程图: 决策 7"/>
          <p:cNvSpPr/>
          <p:nvPr/>
        </p:nvSpPr>
        <p:spPr>
          <a:xfrm>
            <a:off x="576139" y="1404045"/>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决策 8"/>
          <p:cNvSpPr/>
          <p:nvPr/>
        </p:nvSpPr>
        <p:spPr>
          <a:xfrm>
            <a:off x="576139" y="3996333"/>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决策 9"/>
          <p:cNvSpPr/>
          <p:nvPr/>
        </p:nvSpPr>
        <p:spPr>
          <a:xfrm>
            <a:off x="576139" y="4500389"/>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869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smtClean="0">
                <a:solidFill>
                  <a:srgbClr val="286DF8"/>
                </a:solidFill>
                <a:latin typeface="Impact" panose="020B0806030902050204" pitchFamily="34" charset="0"/>
                <a:ea typeface="微软雅黑" panose="020B0503020204020204" charset="-122"/>
                <a:cs typeface="宋体" panose="02010600030101010101" pitchFamily="2" charset="-122"/>
              </a:rPr>
              <a:t>05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公平性</a:t>
            </a:r>
          </a:p>
        </p:txBody>
      </p:sp>
      <p:sp>
        <p:nvSpPr>
          <p:cNvPr id="14" name="文本框 13"/>
          <p:cNvSpPr txBox="1"/>
          <p:nvPr/>
        </p:nvSpPr>
        <p:spPr>
          <a:xfrm>
            <a:off x="864171" y="1188021"/>
            <a:ext cx="9001000" cy="3830955"/>
          </a:xfrm>
          <a:prstGeom prst="rect">
            <a:avLst/>
          </a:prstGeom>
          <a:noFill/>
        </p:spPr>
        <p:txBody>
          <a:bodyPr wrap="square">
            <a:spAutoFit/>
          </a:bodyPr>
          <a:lstStyle/>
          <a:p>
            <a:pPr>
              <a:lnSpc>
                <a:spcPct val="150000"/>
              </a:lnSpc>
            </a:pPr>
            <a:r>
              <a:rPr lang="zh-CN" altLang="en-US" sz="1800" b="1" i="0" u="none" strike="noStrike" baseline="0" dirty="0">
                <a:latin typeface="MicrosoftYaHei"/>
              </a:rPr>
              <a:t>年发病患者总数</a:t>
            </a:r>
            <a:r>
              <a:rPr lang="zh-CN" altLang="en-US" sz="1800" b="0" i="0" u="none" strike="noStrike" baseline="0" dirty="0">
                <a:latin typeface="MicrosoftYaHei"/>
              </a:rPr>
              <a:t>：</a:t>
            </a:r>
            <a:endParaRPr lang="en-US" altLang="zh-CN" sz="1800" b="0" i="0" u="none" strike="noStrike" baseline="0" dirty="0">
              <a:latin typeface="MicrosoftYaHei"/>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据 </a:t>
            </a:r>
            <a:r>
              <a:rPr lang="en-US" altLang="zh-CN" dirty="0">
                <a:latin typeface="Times New Roman" panose="02020603050405020304" pitchFamily="18" charset="0"/>
                <a:cs typeface="Times New Roman" panose="02020603050405020304" pitchFamily="18" charset="0"/>
              </a:rPr>
              <a:t>2012 -2015</a:t>
            </a:r>
            <a:r>
              <a:rPr lang="zh-CN" altLang="en-US" dirty="0">
                <a:latin typeface="Times New Roman" panose="02020603050405020304" pitchFamily="18" charset="0"/>
                <a:cs typeface="Times New Roman" panose="02020603050405020304" pitchFamily="18" charset="0"/>
              </a:rPr>
              <a:t>年全国调查，</a:t>
            </a:r>
            <a:r>
              <a:rPr lang="en-US" altLang="zh-CN" dirty="0">
                <a:latin typeface="Times New Roman" panose="02020603050405020304" pitchFamily="18" charset="0"/>
                <a:cs typeface="Times New Roman" panose="02020603050405020304" pitchFamily="18" charset="0"/>
              </a:rPr>
              <a:t>18-24</a:t>
            </a:r>
            <a:r>
              <a:rPr lang="zh-CN" altLang="en-US" dirty="0">
                <a:latin typeface="Times New Roman" panose="02020603050405020304" pitchFamily="18" charset="0"/>
                <a:cs typeface="Times New Roman" panose="02020603050405020304" pitchFamily="18" charset="0"/>
              </a:rPr>
              <a:t>岁、</a:t>
            </a:r>
            <a:r>
              <a:rPr lang="en-US" altLang="zh-CN" dirty="0">
                <a:latin typeface="Times New Roman" panose="02020603050405020304" pitchFamily="18" charset="0"/>
                <a:cs typeface="Times New Roman" panose="02020603050405020304" pitchFamily="18" charset="0"/>
              </a:rPr>
              <a:t>25-34</a:t>
            </a:r>
            <a:r>
              <a:rPr lang="zh-CN" altLang="en-US" dirty="0">
                <a:latin typeface="Times New Roman" panose="02020603050405020304" pitchFamily="18" charset="0"/>
                <a:cs typeface="Times New Roman" panose="02020603050405020304" pitchFamily="18" charset="0"/>
              </a:rPr>
              <a:t>岁、</a:t>
            </a:r>
            <a:r>
              <a:rPr lang="en-US" altLang="zh-CN" dirty="0">
                <a:latin typeface="Times New Roman" panose="02020603050405020304" pitchFamily="18" charset="0"/>
                <a:cs typeface="Times New Roman" panose="02020603050405020304" pitchFamily="18" charset="0"/>
              </a:rPr>
              <a:t>35~44</a:t>
            </a:r>
            <a:r>
              <a:rPr lang="zh-CN" altLang="en-US" dirty="0">
                <a:latin typeface="Times New Roman" panose="02020603050405020304" pitchFamily="18" charset="0"/>
                <a:cs typeface="Times New Roman" panose="02020603050405020304" pitchFamily="18" charset="0"/>
              </a:rPr>
              <a:t>岁的青年高血压患病率分别为</a:t>
            </a:r>
            <a:r>
              <a:rPr lang="en-US" altLang="zh-CN" dirty="0">
                <a:latin typeface="Times New Roman" panose="02020603050405020304" pitchFamily="18" charset="0"/>
                <a:cs typeface="Times New Roman" panose="02020603050405020304" pitchFamily="18" charset="0"/>
              </a:rPr>
              <a:t>4.0%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6.1%</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15.0%</a:t>
            </a:r>
            <a:r>
              <a:rPr lang="zh-CN" altLang="en-US" dirty="0">
                <a:latin typeface="Times New Roman" panose="02020603050405020304" pitchFamily="18" charset="0"/>
                <a:cs typeface="Times New Roman" panose="02020603050405020304" pitchFamily="18" charset="0"/>
              </a:rPr>
              <a:t>， 我国</a:t>
            </a:r>
            <a:r>
              <a:rPr lang="en-US" altLang="zh-CN" dirty="0">
                <a:latin typeface="Times New Roman" panose="02020603050405020304" pitchFamily="18" charset="0"/>
                <a:cs typeface="Times New Roman" panose="02020603050405020304" pitchFamily="18" charset="0"/>
              </a:rPr>
              <a:t>18</a:t>
            </a:r>
            <a:r>
              <a:rPr lang="zh-CN" altLang="en-US" dirty="0">
                <a:latin typeface="Times New Roman" panose="02020603050405020304" pitchFamily="18" charset="0"/>
                <a:cs typeface="Times New Roman" panose="02020603050405020304" pitchFamily="18" charset="0"/>
              </a:rPr>
              <a:t>岁及以上居民高血压患病粗率为</a:t>
            </a:r>
            <a:r>
              <a:rPr lang="en-US" altLang="zh-CN" dirty="0">
                <a:latin typeface="Times New Roman" panose="02020603050405020304" pitchFamily="18" charset="0"/>
                <a:cs typeface="Times New Roman" panose="02020603050405020304" pitchFamily="18" charset="0"/>
              </a:rPr>
              <a:t>27.9% </a:t>
            </a:r>
            <a:r>
              <a:rPr lang="zh-CN" altLang="en-US" dirty="0">
                <a:latin typeface="Times New Roman" panose="02020603050405020304" pitchFamily="18" charset="0"/>
                <a:cs typeface="Times New Roman" panose="02020603050405020304" pitchFamily="18" charset="0"/>
              </a:rPr>
              <a:t>。</a:t>
            </a:r>
            <a:endParaRPr lang="zh-CN" altLang="en-US" b="0" i="0" u="none" strike="noStrike" baseline="0" dirty="0">
              <a:latin typeface="Times New Roman" panose="02020603050405020304" pitchFamily="18" charset="0"/>
              <a:cs typeface="Times New Roman" panose="02020603050405020304" pitchFamily="18" charset="0"/>
            </a:endParaRPr>
          </a:p>
          <a:p>
            <a:pPr algn="l">
              <a:lnSpc>
                <a:spcPct val="150000"/>
              </a:lnSpc>
            </a:pPr>
            <a:r>
              <a:rPr lang="zh-CN" altLang="en-US" sz="1800" b="1" i="0" u="none" strike="noStrike" baseline="0" dirty="0">
                <a:latin typeface="MicrosoftYaHei"/>
              </a:rPr>
              <a:t>弥补药品目录短板</a:t>
            </a:r>
            <a:r>
              <a:rPr lang="zh-CN" altLang="en-US" sz="1800" b="0" i="0" u="none" strike="noStrike" baseline="0" dirty="0">
                <a:latin typeface="MicrosoftYaHei"/>
              </a:rPr>
              <a:t>：</a:t>
            </a:r>
            <a:endParaRPr lang="en-US" altLang="zh-CN" sz="1800" b="0" i="0" u="none" strike="noStrike" baseline="0" dirty="0">
              <a:latin typeface="MicrosoftYaHei"/>
            </a:endParaRPr>
          </a:p>
          <a:p>
            <a:pPr algn="l">
              <a:lnSpc>
                <a:spcPct val="150000"/>
              </a:lnSpc>
            </a:pPr>
            <a:endParaRPr lang="en-US" altLang="zh-CN" sz="1800" b="0" i="0" u="none" strike="noStrike" baseline="0" dirty="0">
              <a:latin typeface="MicrosoftYaHei"/>
            </a:endParaRPr>
          </a:p>
          <a:p>
            <a:r>
              <a:rPr lang="zh-CN" altLang="zh-CN" dirty="0"/>
              <a:t> </a:t>
            </a:r>
            <a:r>
              <a:rPr lang="en-US" altLang="zh-CN" dirty="0"/>
              <a:t>    </a:t>
            </a:r>
            <a:r>
              <a:rPr lang="zh-CN" altLang="zh-CN" dirty="0"/>
              <a:t>弥补了目录内替米沙坦氨氯地平片无临床优先的起始小剂量单片复方治疗选择的短板。</a:t>
            </a:r>
          </a:p>
          <a:p>
            <a:r>
              <a:rPr lang="en-US" altLang="zh-CN" dirty="0"/>
              <a:t>     </a:t>
            </a:r>
            <a:endParaRPr lang="en-US" altLang="zh-CN" dirty="0" smtClean="0"/>
          </a:p>
          <a:p>
            <a:r>
              <a:rPr lang="en-US" altLang="zh-CN" b="1" dirty="0" smtClean="0"/>
              <a:t>     </a:t>
            </a:r>
            <a:r>
              <a:rPr lang="zh-CN" altLang="zh-CN" dirty="0" smtClean="0"/>
              <a:t>填补了临床上没有</a:t>
            </a:r>
            <a:r>
              <a:rPr lang="en-US" altLang="zh-CN" smtClean="0"/>
              <a:t>40mg:5mg</a:t>
            </a:r>
            <a:r>
              <a:rPr lang="zh-CN" altLang="zh-CN" dirty="0" smtClean="0"/>
              <a:t>小剂量单片复方的空白</a:t>
            </a:r>
            <a:r>
              <a:rPr lang="zh-CN" altLang="zh-CN" b="1" dirty="0" smtClean="0"/>
              <a:t>。</a:t>
            </a:r>
            <a:endParaRPr lang="zh-CN" altLang="zh-CN" dirty="0" smtClean="0"/>
          </a:p>
          <a:p>
            <a:pPr>
              <a:lnSpc>
                <a:spcPct val="150000"/>
              </a:lnSpc>
            </a:pPr>
            <a:endParaRPr lang="en-US" altLang="zh-CN" sz="1800" b="0" i="0" u="none" strike="noStrike" baseline="0" dirty="0">
              <a:latin typeface="MicrosoftYaHei"/>
            </a:endParaRPr>
          </a:p>
          <a:p>
            <a:pPr>
              <a:lnSpc>
                <a:spcPct val="150000"/>
              </a:lnSpc>
            </a:pPr>
            <a:r>
              <a:rPr lang="en-US" altLang="zh-CN" dirty="0">
                <a:latin typeface="MicrosoftYaHei"/>
              </a:rPr>
              <a:t> </a:t>
            </a:r>
            <a:r>
              <a:rPr lang="zh-CN" altLang="en-US" sz="1800" b="1" i="0" u="none" strike="noStrike" baseline="0" dirty="0">
                <a:latin typeface="MicrosoftYaHei"/>
              </a:rPr>
              <a:t>临床管理难度</a:t>
            </a:r>
            <a:r>
              <a:rPr lang="zh-CN" altLang="en-US" sz="1800" b="0" i="0" u="none" strike="noStrike" baseline="0" dirty="0">
                <a:latin typeface="MicrosoftYaHei"/>
              </a:rPr>
              <a:t>：患者服药依从性高，临床管理和</a:t>
            </a:r>
            <a:r>
              <a:rPr lang="zh-CN" altLang="en-US" dirty="0">
                <a:latin typeface="MicrosoftYaHei"/>
              </a:rPr>
              <a:t>使用更方便</a:t>
            </a:r>
            <a:r>
              <a:rPr lang="zh-CN" altLang="en-US" sz="1800" b="0" i="0" u="none" strike="noStrike" baseline="0" dirty="0">
                <a:latin typeface="MicrosoftYaHei"/>
              </a:rPr>
              <a:t>。</a:t>
            </a:r>
            <a:endParaRPr lang="zh-CN" altLang="en-US" b="1" dirty="0"/>
          </a:p>
        </p:txBody>
      </p:sp>
      <p:sp>
        <p:nvSpPr>
          <p:cNvPr id="8" name="流程图: 决策 7"/>
          <p:cNvSpPr/>
          <p:nvPr/>
        </p:nvSpPr>
        <p:spPr>
          <a:xfrm>
            <a:off x="576139" y="1404045"/>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决策 8"/>
          <p:cNvSpPr/>
          <p:nvPr/>
        </p:nvSpPr>
        <p:spPr>
          <a:xfrm>
            <a:off x="576139" y="262818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决策 9"/>
          <p:cNvSpPr/>
          <p:nvPr/>
        </p:nvSpPr>
        <p:spPr>
          <a:xfrm>
            <a:off x="576139" y="4716413"/>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矩形 8"/>
          <p:cNvSpPr>
            <a:spLocks noChangeArrowheads="1"/>
          </p:cNvSpPr>
          <p:nvPr/>
        </p:nvSpPr>
        <p:spPr bwMode="auto">
          <a:xfrm>
            <a:off x="185738" y="6385833"/>
            <a:ext cx="5295039" cy="369332"/>
          </a:xfrm>
          <a:prstGeom prst="rect">
            <a:avLst/>
          </a:prstGeom>
          <a:noFill/>
          <a:ln w="9525">
            <a:noFill/>
            <a:miter lim="800000"/>
          </a:ln>
        </p:spPr>
        <p:txBody>
          <a:bodyPr wrap="none">
            <a:spAutoFit/>
          </a:bodyPr>
          <a:lstStyle/>
          <a:p>
            <a:r>
              <a:rPr lang="zh-CN" altLang="en-US" dirty="0">
                <a:solidFill>
                  <a:schemeClr val="bg1"/>
                </a:solidFill>
                <a:latin typeface="华文细黑"/>
                <a:ea typeface="华文细黑"/>
                <a:cs typeface="华文细黑"/>
              </a:rPr>
              <a:t>健康 共创 未来  </a:t>
            </a:r>
            <a:r>
              <a:rPr lang="en-US" altLang="zh-CN" dirty="0">
                <a:solidFill>
                  <a:schemeClr val="bg1"/>
                </a:solidFill>
                <a:latin typeface="微软雅黑" panose="020B0503020204020204" charset="-122"/>
              </a:rPr>
              <a:t> | </a:t>
            </a:r>
            <a:r>
              <a:rPr lang="en-US" altLang="zh-CN" dirty="0">
                <a:solidFill>
                  <a:schemeClr val="bg1"/>
                </a:solidFill>
                <a:latin typeface="华文细黑"/>
                <a:ea typeface="华文细黑"/>
                <a:cs typeface="华文细黑"/>
                <a:sym typeface="Calibri" panose="020F0502020204030204" pitchFamily="34" charset="0"/>
              </a:rPr>
              <a:t>HEALTHY FOR A BETTER FUTURE</a:t>
            </a:r>
          </a:p>
        </p:txBody>
      </p:sp>
      <p:sp>
        <p:nvSpPr>
          <p:cNvPr id="12" name="TextBox 11"/>
          <p:cNvSpPr txBox="1"/>
          <p:nvPr/>
        </p:nvSpPr>
        <p:spPr>
          <a:xfrm>
            <a:off x="7649568" y="6396492"/>
            <a:ext cx="3655763" cy="369332"/>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pitchFamily="34" charset="0"/>
              </a:rPr>
              <a:t>      青神虹豪制药有限公司</a:t>
            </a:r>
          </a:p>
        </p:txBody>
      </p:sp>
      <p:pic>
        <p:nvPicPr>
          <p:cNvPr id="7" name="Picture 2"/>
          <p:cNvPicPr>
            <a:picLocks noChangeAspect="1" noChangeArrowheads="1"/>
          </p:cNvPicPr>
          <p:nvPr/>
        </p:nvPicPr>
        <p:blipFill>
          <a:blip r:embed="rId2" cstate="print"/>
          <a:srcRect/>
          <a:stretch>
            <a:fillRect/>
          </a:stretch>
        </p:blipFill>
        <p:spPr bwMode="auto">
          <a:xfrm>
            <a:off x="0" y="670962"/>
            <a:ext cx="1224211" cy="6169576"/>
          </a:xfrm>
          <a:prstGeom prst="rect">
            <a:avLst/>
          </a:prstGeom>
          <a:noFill/>
          <a:ln w="9525">
            <a:noFill/>
            <a:miter lim="800000"/>
            <a:headEnd/>
            <a:tailEnd/>
          </a:ln>
        </p:spPr>
      </p:pic>
      <p:grpSp>
        <p:nvGrpSpPr>
          <p:cNvPr id="8" name="组合 7"/>
          <p:cNvGrpSpPr/>
          <p:nvPr/>
        </p:nvGrpSpPr>
        <p:grpSpPr>
          <a:xfrm>
            <a:off x="3024411" y="1489024"/>
            <a:ext cx="5731387" cy="4026552"/>
            <a:chOff x="3384451" y="1739572"/>
            <a:chExt cx="5731387" cy="4026552"/>
          </a:xfrm>
        </p:grpSpPr>
        <p:sp>
          <p:nvSpPr>
            <p:cNvPr id="9" name="圆角矩形 73"/>
            <p:cNvSpPr/>
            <p:nvPr/>
          </p:nvSpPr>
          <p:spPr>
            <a:xfrm>
              <a:off x="4452996" y="5173260"/>
              <a:ext cx="4662842"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grpSp>
          <p:nvGrpSpPr>
            <p:cNvPr id="13" name="组合 12"/>
            <p:cNvGrpSpPr/>
            <p:nvPr/>
          </p:nvGrpSpPr>
          <p:grpSpPr>
            <a:xfrm>
              <a:off x="3384451" y="1739572"/>
              <a:ext cx="5731387" cy="4026552"/>
              <a:chOff x="4099982" y="1747782"/>
              <a:chExt cx="5731387" cy="4026552"/>
            </a:xfrm>
          </p:grpSpPr>
          <p:sp>
            <p:nvSpPr>
              <p:cNvPr id="16" name="圆角矩形 14"/>
              <p:cNvSpPr/>
              <p:nvPr/>
            </p:nvSpPr>
            <p:spPr>
              <a:xfrm>
                <a:off x="5440102" y="1875111"/>
                <a:ext cx="4391267"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7" name="圆角矩形 15"/>
              <p:cNvSpPr/>
              <p:nvPr/>
            </p:nvSpPr>
            <p:spPr>
              <a:xfrm>
                <a:off x="5156527" y="2697746"/>
                <a:ext cx="4674842"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8" name="圆角矩形 16"/>
              <p:cNvSpPr/>
              <p:nvPr/>
            </p:nvSpPr>
            <p:spPr>
              <a:xfrm>
                <a:off x="5156527" y="3520381"/>
                <a:ext cx="4674842"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9" name="圆角矩形 17"/>
              <p:cNvSpPr/>
              <p:nvPr/>
            </p:nvSpPr>
            <p:spPr>
              <a:xfrm>
                <a:off x="5156527" y="4331441"/>
                <a:ext cx="4674842"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20" name="圆角矩形 18"/>
              <p:cNvSpPr/>
              <p:nvPr/>
            </p:nvSpPr>
            <p:spPr>
              <a:xfrm>
                <a:off x="5156527" y="5142503"/>
                <a:ext cx="4674842" cy="592863"/>
              </a:xfrm>
              <a:prstGeom prst="roundRect">
                <a:avLst/>
              </a:prstGeom>
              <a:gradFill>
                <a:gsLst>
                  <a:gs pos="49000">
                    <a:schemeClr val="bg1"/>
                  </a:gs>
                  <a:gs pos="45000">
                    <a:schemeClr val="bg1"/>
                  </a:gs>
                  <a:gs pos="50000">
                    <a:schemeClr val="bg1">
                      <a:lumMod val="95000"/>
                    </a:schemeClr>
                  </a:gs>
                </a:gsLst>
                <a:lin ang="5400000" scaled="0"/>
              </a:gradFill>
              <a:ln>
                <a:noFill/>
              </a:ln>
              <a:effectLst>
                <a:outerShdw blurRad="152400" dist="76200" algn="l" rotWithShape="0">
                  <a:prstClr val="black">
                    <a:alpha val="62000"/>
                  </a:prstClr>
                </a:outerShdw>
              </a:effectLst>
              <a:scene3d>
                <a:camera prst="orthographicFront">
                  <a:rot lat="0" lon="0" rev="0"/>
                </a:camera>
                <a:lightRig rig="soft" dir="t"/>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21" name="圆角矩形 19"/>
              <p:cNvSpPr/>
              <p:nvPr/>
            </p:nvSpPr>
            <p:spPr>
              <a:xfrm>
                <a:off x="4120596" y="1851955"/>
                <a:ext cx="1035934" cy="601883"/>
              </a:xfrm>
              <a:prstGeom prst="roundRect">
                <a:avLst/>
              </a:prstGeom>
              <a:solidFill>
                <a:srgbClr val="286DF8"/>
              </a:solidFill>
              <a:ln>
                <a:noFill/>
              </a:ln>
              <a:effectLst>
                <a:outerShdw blurRad="215900" dist="63500" dir="54000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0"/>
              <p:cNvSpPr/>
              <p:nvPr/>
            </p:nvSpPr>
            <p:spPr>
              <a:xfrm>
                <a:off x="4120596" y="2670864"/>
                <a:ext cx="1035934" cy="601883"/>
              </a:xfrm>
              <a:prstGeom prst="roundRect">
                <a:avLst/>
              </a:prstGeom>
              <a:solidFill>
                <a:srgbClr val="4BD0FF"/>
              </a:solidFill>
              <a:ln>
                <a:solidFill>
                  <a:srgbClr val="4BD0FF"/>
                </a:solidFill>
              </a:ln>
              <a:effectLst>
                <a:outerShdw blurRad="215900" dist="63500" dir="54000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23" name="圆角矩形 21"/>
              <p:cNvSpPr/>
              <p:nvPr/>
            </p:nvSpPr>
            <p:spPr>
              <a:xfrm>
                <a:off x="4120596" y="3489773"/>
                <a:ext cx="1035934" cy="601883"/>
              </a:xfrm>
              <a:prstGeom prst="roundRect">
                <a:avLst/>
              </a:prstGeom>
              <a:solidFill>
                <a:srgbClr val="286DF8"/>
              </a:solidFill>
              <a:ln>
                <a:noFill/>
              </a:ln>
              <a:effectLst>
                <a:outerShdw blurRad="215900" dist="63500" dir="54000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2"/>
              <p:cNvSpPr/>
              <p:nvPr/>
            </p:nvSpPr>
            <p:spPr>
              <a:xfrm>
                <a:off x="4120596" y="4308682"/>
                <a:ext cx="1035934" cy="601883"/>
              </a:xfrm>
              <a:prstGeom prst="roundRect">
                <a:avLst/>
              </a:prstGeom>
              <a:solidFill>
                <a:srgbClr val="4BD0FF"/>
              </a:solidFill>
              <a:ln>
                <a:noFill/>
              </a:ln>
              <a:effectLst>
                <a:outerShdw blurRad="215900" dist="63500" dir="54000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3"/>
              <p:cNvSpPr/>
              <p:nvPr/>
            </p:nvSpPr>
            <p:spPr>
              <a:xfrm>
                <a:off x="4120596" y="5127590"/>
                <a:ext cx="1035934" cy="601883"/>
              </a:xfrm>
              <a:prstGeom prst="roundRect">
                <a:avLst/>
              </a:prstGeom>
              <a:solidFill>
                <a:srgbClr val="286DF8"/>
              </a:solidFill>
              <a:ln>
                <a:noFill/>
              </a:ln>
              <a:effectLst>
                <a:outerShdw blurRad="215900" dist="63500" dir="54000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77124" y="1747782"/>
                <a:ext cx="462978" cy="4026552"/>
              </a:xfrm>
              <a:prstGeom prst="rect">
                <a:avLst/>
              </a:prstGeom>
              <a:solidFill>
                <a:schemeClr val="bg1">
                  <a:lumMod val="95000"/>
                </a:schemeClr>
              </a:solidFill>
              <a:ln>
                <a:noFill/>
              </a:ln>
              <a:effectLst>
                <a:outerShdw blurRad="165100" dist="38100" algn="t"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80"/>
              <p:cNvSpPr/>
              <p:nvPr/>
            </p:nvSpPr>
            <p:spPr bwMode="auto">
              <a:xfrm>
                <a:off x="4099982" y="1801714"/>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latin typeface="微软雅黑" panose="020B0503020204020204" charset="-122"/>
                    <a:ea typeface="微软雅黑" panose="020B0503020204020204" charset="-122"/>
                  </a:rPr>
                  <a:t>01</a:t>
                </a:r>
                <a:endParaRPr lang="zh-CN" altLang="en-US" sz="2800" b="1" kern="0" dirty="0">
                  <a:solidFill>
                    <a:srgbClr val="FFFFFF"/>
                  </a:solidFill>
                  <a:latin typeface="微软雅黑" panose="020B0503020204020204" charset="-122"/>
                  <a:ea typeface="微软雅黑" panose="020B0503020204020204" charset="-122"/>
                </a:endParaRPr>
              </a:p>
            </p:txBody>
          </p:sp>
          <p:sp>
            <p:nvSpPr>
              <p:cNvPr id="28" name="椭圆 80"/>
              <p:cNvSpPr/>
              <p:nvPr/>
            </p:nvSpPr>
            <p:spPr bwMode="auto">
              <a:xfrm>
                <a:off x="4099982" y="2625127"/>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a:solidFill>
                      <a:srgbClr val="FFFFFF"/>
                    </a:solidFill>
                    <a:latin typeface="微软雅黑" panose="020B0503020204020204" charset="-122"/>
                    <a:ea typeface="微软雅黑" panose="020B0503020204020204" charset="-122"/>
                  </a:rPr>
                  <a:t>02</a:t>
                </a:r>
                <a:endParaRPr lang="zh-CN" altLang="en-US" sz="2800" b="1" kern="0">
                  <a:solidFill>
                    <a:srgbClr val="FFFFFF"/>
                  </a:solidFill>
                  <a:latin typeface="微软雅黑" panose="020B0503020204020204" charset="-122"/>
                  <a:ea typeface="微软雅黑" panose="020B0503020204020204" charset="-122"/>
                </a:endParaRPr>
              </a:p>
            </p:txBody>
          </p:sp>
          <p:sp>
            <p:nvSpPr>
              <p:cNvPr id="29" name="椭圆 80"/>
              <p:cNvSpPr/>
              <p:nvPr/>
            </p:nvSpPr>
            <p:spPr bwMode="auto">
              <a:xfrm>
                <a:off x="4099982" y="3444036"/>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latin typeface="微软雅黑" panose="020B0503020204020204" charset="-122"/>
                    <a:ea typeface="微软雅黑" panose="020B0503020204020204" charset="-122"/>
                  </a:rPr>
                  <a:t>03</a:t>
                </a:r>
                <a:endParaRPr lang="zh-CN" altLang="en-US" sz="2800" b="1" kern="0" dirty="0">
                  <a:solidFill>
                    <a:srgbClr val="FFFFFF"/>
                  </a:solidFill>
                  <a:latin typeface="微软雅黑" panose="020B0503020204020204" charset="-122"/>
                  <a:ea typeface="微软雅黑" panose="020B0503020204020204" charset="-122"/>
                </a:endParaRPr>
              </a:p>
            </p:txBody>
          </p:sp>
          <p:sp>
            <p:nvSpPr>
              <p:cNvPr id="30" name="椭圆 80"/>
              <p:cNvSpPr/>
              <p:nvPr/>
            </p:nvSpPr>
            <p:spPr bwMode="auto">
              <a:xfrm>
                <a:off x="4099982" y="4281194"/>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b="1" kern="0" dirty="0">
                    <a:solidFill>
                      <a:srgbClr val="FFFFFF"/>
                    </a:solidFill>
                    <a:latin typeface="微软雅黑" panose="020B0503020204020204" charset="-122"/>
                    <a:ea typeface="微软雅黑" panose="020B0503020204020204" charset="-122"/>
                  </a:rPr>
                  <a:t>04</a:t>
                </a:r>
                <a:endParaRPr lang="zh-CN" altLang="en-US" sz="2800" b="1" kern="0" dirty="0">
                  <a:solidFill>
                    <a:srgbClr val="FFFFFF"/>
                  </a:solidFill>
                  <a:latin typeface="微软雅黑" panose="020B0503020204020204" charset="-122"/>
                  <a:ea typeface="微软雅黑" panose="020B0503020204020204" charset="-122"/>
                </a:endParaRPr>
              </a:p>
            </p:txBody>
          </p:sp>
          <p:sp>
            <p:nvSpPr>
              <p:cNvPr id="31" name="椭圆 80"/>
              <p:cNvSpPr/>
              <p:nvPr/>
            </p:nvSpPr>
            <p:spPr bwMode="auto">
              <a:xfrm>
                <a:off x="4099982" y="5080978"/>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b="1" kern="0" dirty="0">
                    <a:solidFill>
                      <a:srgbClr val="FFFFFF"/>
                    </a:solidFill>
                    <a:latin typeface="微软雅黑" panose="020B0503020204020204" charset="-122"/>
                    <a:ea typeface="微软雅黑" panose="020B0503020204020204" charset="-122"/>
                  </a:rPr>
                  <a:t>05</a:t>
                </a:r>
                <a:endParaRPr lang="zh-CN" altLang="en-US" sz="2800" b="1" kern="0" dirty="0">
                  <a:solidFill>
                    <a:srgbClr val="FFFFFF"/>
                  </a:solidFill>
                  <a:latin typeface="微软雅黑" panose="020B0503020204020204" charset="-122"/>
                  <a:ea typeface="微软雅黑" panose="020B0503020204020204" charset="-122"/>
                </a:endParaRPr>
              </a:p>
            </p:txBody>
          </p:sp>
          <p:sp>
            <p:nvSpPr>
              <p:cNvPr id="32" name="矩形 39"/>
              <p:cNvSpPr>
                <a:spLocks noChangeArrowheads="1"/>
              </p:cNvSpPr>
              <p:nvPr/>
            </p:nvSpPr>
            <p:spPr bwMode="auto">
              <a:xfrm>
                <a:off x="5510889" y="1828028"/>
                <a:ext cx="3459525" cy="54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2200" dirty="0">
                    <a:latin typeface="微软雅黑" panose="020B0503020204020204" charset="-122"/>
                    <a:ea typeface="微软雅黑" panose="020B0503020204020204" charset="-122"/>
                    <a:cs typeface="宋体" panose="02010600030101010101" pitchFamily="2" charset="-122"/>
                  </a:rPr>
                  <a:t>药品基本信息</a:t>
                </a:r>
              </a:p>
            </p:txBody>
          </p:sp>
          <p:sp>
            <p:nvSpPr>
              <p:cNvPr id="33" name="矩形 39"/>
              <p:cNvSpPr>
                <a:spLocks noChangeArrowheads="1"/>
              </p:cNvSpPr>
              <p:nvPr/>
            </p:nvSpPr>
            <p:spPr bwMode="auto">
              <a:xfrm>
                <a:off x="5510889" y="2634630"/>
                <a:ext cx="3676853" cy="54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2200" dirty="0">
                    <a:latin typeface="微软雅黑" panose="020B0503020204020204" charset="-122"/>
                    <a:ea typeface="微软雅黑" panose="020B0503020204020204" charset="-122"/>
                    <a:cs typeface="宋体" panose="02010600030101010101" pitchFamily="2" charset="-122"/>
                  </a:rPr>
                  <a:t>安全性</a:t>
                </a:r>
              </a:p>
            </p:txBody>
          </p:sp>
          <p:sp>
            <p:nvSpPr>
              <p:cNvPr id="34" name="矩形 33"/>
              <p:cNvSpPr>
                <a:spLocks noChangeArrowheads="1"/>
              </p:cNvSpPr>
              <p:nvPr/>
            </p:nvSpPr>
            <p:spPr bwMode="auto">
              <a:xfrm>
                <a:off x="5501521" y="3458233"/>
                <a:ext cx="2990949" cy="54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2200" dirty="0">
                    <a:latin typeface="微软雅黑" panose="020B0503020204020204" charset="-122"/>
                    <a:ea typeface="微软雅黑" panose="020B0503020204020204" charset="-122"/>
                    <a:cs typeface="宋体" panose="02010600030101010101" pitchFamily="2" charset="-122"/>
                  </a:rPr>
                  <a:t>有效性</a:t>
                </a:r>
              </a:p>
            </p:txBody>
          </p:sp>
          <p:sp>
            <p:nvSpPr>
              <p:cNvPr id="36" name="矩形 39"/>
              <p:cNvSpPr>
                <a:spLocks noChangeArrowheads="1"/>
              </p:cNvSpPr>
              <p:nvPr/>
            </p:nvSpPr>
            <p:spPr bwMode="auto">
              <a:xfrm>
                <a:off x="5486043" y="4357700"/>
                <a:ext cx="4129302" cy="54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2200" dirty="0">
                    <a:latin typeface="微软雅黑" panose="020B0503020204020204" charset="-122"/>
                    <a:ea typeface="微软雅黑" panose="020B0503020204020204" charset="-122"/>
                    <a:cs typeface="宋体" panose="02010600030101010101" pitchFamily="2" charset="-122"/>
                  </a:rPr>
                  <a:t>创新性</a:t>
                </a:r>
              </a:p>
            </p:txBody>
          </p:sp>
        </p:grpSp>
        <p:sp>
          <p:nvSpPr>
            <p:cNvPr id="15" name="矩形 39"/>
            <p:cNvSpPr>
              <a:spLocks noChangeArrowheads="1"/>
            </p:cNvSpPr>
            <p:nvPr/>
          </p:nvSpPr>
          <p:spPr bwMode="auto">
            <a:xfrm>
              <a:off x="4795358" y="5170509"/>
              <a:ext cx="43204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2000" dirty="0">
                  <a:latin typeface="微软雅黑" panose="020B0503020204020204" charset="-122"/>
                  <a:ea typeface="微软雅黑" panose="020B0503020204020204" charset="-122"/>
                  <a:cs typeface="宋体" panose="02010600030101010101" pitchFamily="2" charset="-122"/>
                </a:rPr>
                <a:t>公平性</a:t>
              </a:r>
            </a:p>
          </p:txBody>
        </p:sp>
      </p:grpSp>
      <p:sp>
        <p:nvSpPr>
          <p:cNvPr id="37" name="Text Box 11"/>
          <p:cNvSpPr txBox="1">
            <a:spLocks noChangeArrowheads="1"/>
          </p:cNvSpPr>
          <p:nvPr/>
        </p:nvSpPr>
        <p:spPr bwMode="auto">
          <a:xfrm>
            <a:off x="4907168" y="744969"/>
            <a:ext cx="2987675" cy="519113"/>
          </a:xfrm>
          <a:prstGeom prst="rect">
            <a:avLst/>
          </a:prstGeom>
          <a:noFill/>
          <a:ln w="9525">
            <a:noFill/>
            <a:miter lim="800000"/>
          </a:ln>
        </p:spPr>
        <p:txBody>
          <a:bodyPr>
            <a:spAutoFit/>
          </a:bodyPr>
          <a:lstStyle/>
          <a:p>
            <a:r>
              <a:rPr lang="zh-CN" altLang="en-US" sz="2800" dirty="0">
                <a:solidFill>
                  <a:srgbClr val="286DF8"/>
                </a:solidFill>
                <a:latin typeface="微软雅黑" panose="020B0503020204020204" charset="-122"/>
                <a:ea typeface="微软雅黑" panose="020B0503020204020204" charset="-122"/>
                <a:cs typeface="微软雅黑" panose="020B0503020204020204" charset="-122"/>
              </a:rPr>
              <a:t>目 录  </a:t>
            </a:r>
            <a:r>
              <a:rPr lang="en-US" altLang="zh-CN" sz="1900" dirty="0">
                <a:solidFill>
                  <a:srgbClr val="286DF8"/>
                </a:solidFill>
                <a:latin typeface="Calibri" panose="020F0502020204030204" pitchFamily="34" charset="0"/>
              </a:rPr>
              <a:t>Contents</a:t>
            </a:r>
          </a:p>
        </p:txBody>
      </p:sp>
      <p:sp>
        <p:nvSpPr>
          <p:cNvPr id="38" name="矩形 8"/>
          <p:cNvSpPr>
            <a:spLocks noChangeArrowheads="1"/>
          </p:cNvSpPr>
          <p:nvPr/>
        </p:nvSpPr>
        <p:spPr bwMode="auto">
          <a:xfrm>
            <a:off x="75" y="116445"/>
            <a:ext cx="5295039" cy="338554"/>
          </a:xfrm>
          <a:prstGeom prst="rect">
            <a:avLst/>
          </a:prstGeom>
          <a:noFill/>
          <a:ln w="9525">
            <a:noFill/>
            <a:miter lim="800000"/>
          </a:ln>
        </p:spPr>
        <p:txBody>
          <a:bodyPr wrap="square">
            <a:spAutoFit/>
          </a:bodyPr>
          <a:lstStyle/>
          <a:p>
            <a:r>
              <a:rPr lang="zh-CN" altLang="en-US" sz="1600" dirty="0">
                <a:solidFill>
                  <a:schemeClr val="bg1">
                    <a:lumMod val="50000"/>
                  </a:schemeClr>
                </a:solidFill>
                <a:latin typeface="华文细黑"/>
                <a:ea typeface="华文细黑"/>
                <a:cs typeface="华文细黑"/>
              </a:rPr>
              <a:t>健康 共创 未来  </a:t>
            </a:r>
            <a:r>
              <a:rPr lang="en-US" altLang="zh-CN" sz="1600" dirty="0">
                <a:solidFill>
                  <a:schemeClr val="bg1">
                    <a:lumMod val="50000"/>
                  </a:schemeClr>
                </a:solidFill>
                <a:latin typeface="微软雅黑" panose="020B0503020204020204" charset="-122"/>
              </a:rPr>
              <a:t> | </a:t>
            </a:r>
            <a:r>
              <a:rPr lang="en-US" altLang="zh-CN" sz="1600" dirty="0">
                <a:solidFill>
                  <a:schemeClr val="bg1">
                    <a:lumMod val="50000"/>
                  </a:schemeClr>
                </a:solidFill>
                <a:latin typeface="华文细黑"/>
                <a:ea typeface="华文细黑"/>
                <a:cs typeface="华文细黑"/>
                <a:sym typeface="Calibri" panose="020F0502020204030204" pitchFamily="34" charset="0"/>
              </a:rPr>
              <a:t>HEALTHY FOR A BETTER FUTURE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196247" y="8477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708400" y="307295"/>
            <a:ext cx="26706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fontAlgn="base">
              <a:spcBef>
                <a:spcPct val="0"/>
              </a:spcBef>
              <a:spcAft>
                <a:spcPct val="0"/>
              </a:spcAft>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01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药品基本信息</a:t>
            </a:r>
            <a:endPar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endParaRPr>
          </a:p>
        </p:txBody>
      </p:sp>
      <p:sp>
        <p:nvSpPr>
          <p:cNvPr id="13" name="Rectangle 5"/>
          <p:cNvSpPr/>
          <p:nvPr/>
        </p:nvSpPr>
        <p:spPr bwMode="auto">
          <a:xfrm>
            <a:off x="5477072" y="2172715"/>
            <a:ext cx="4850527" cy="2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a:lnSpc>
                <a:spcPct val="150000"/>
              </a:lnSpc>
            </a:pPr>
            <a:endParaRPr lang="en-US" altLang="zh-CN" sz="1600" dirty="0">
              <a:solidFill>
                <a:schemeClr val="tx1"/>
              </a:solidFill>
              <a:latin typeface="微软雅黑" panose="020B0503020204020204" charset="-122"/>
              <a:ea typeface="微软雅黑" panose="020B0503020204020204" charset="-122"/>
              <a:sym typeface="Gill Sans" charset="0"/>
            </a:endParaRPr>
          </a:p>
        </p:txBody>
      </p:sp>
      <p:sp>
        <p:nvSpPr>
          <p:cNvPr id="19" name="文本框 18"/>
          <p:cNvSpPr txBox="1"/>
          <p:nvPr/>
        </p:nvSpPr>
        <p:spPr>
          <a:xfrm>
            <a:off x="1101674" y="957231"/>
            <a:ext cx="8835505" cy="5078313"/>
          </a:xfrm>
          <a:prstGeom prst="rect">
            <a:avLst/>
          </a:prstGeom>
          <a:noFill/>
        </p:spPr>
        <p:txBody>
          <a:bodyPr wrap="square">
            <a:spAutoFit/>
          </a:bodyPr>
          <a:lstStyle/>
          <a:p>
            <a:pPr>
              <a:lnSpc>
                <a:spcPct val="150000"/>
              </a:lnSpc>
            </a:pPr>
            <a:r>
              <a:rPr lang="zh-CN" altLang="en-US" b="1" dirty="0">
                <a:latin typeface="Times New Roman" panose="02020603050405020304" pitchFamily="18" charset="0"/>
                <a:cs typeface="Times New Roman" panose="02020603050405020304" pitchFamily="18" charset="0"/>
              </a:rPr>
              <a:t>药品通用名称：</a:t>
            </a:r>
            <a:r>
              <a:rPr lang="zh-CN" altLang="en-US" dirty="0">
                <a:latin typeface="Times New Roman" panose="02020603050405020304" pitchFamily="18" charset="0"/>
                <a:cs typeface="Times New Roman" panose="02020603050405020304" pitchFamily="18" charset="0"/>
              </a:rPr>
              <a:t>替米沙坦氨氯地平片（</a:t>
            </a:r>
            <a:r>
              <a:rPr lang="en-US" altLang="zh-CN" dirty="0">
                <a:latin typeface="Times New Roman" panose="02020603050405020304" pitchFamily="18" charset="0"/>
                <a:cs typeface="Times New Roman" panose="02020603050405020304" pitchFamily="18" charset="0"/>
              </a:rPr>
              <a:t>II</a:t>
            </a:r>
            <a:r>
              <a:rPr lang="zh-CN" altLang="en-US" dirty="0">
                <a:latin typeface="Times New Roman" panose="02020603050405020304" pitchFamily="18" charset="0"/>
                <a:cs typeface="Times New Roman" panose="02020603050405020304" pitchFamily="18" charset="0"/>
              </a:rPr>
              <a:t>）</a:t>
            </a:r>
          </a:p>
          <a:p>
            <a:pPr>
              <a:lnSpc>
                <a:spcPct val="150000"/>
              </a:lnSpc>
            </a:pPr>
            <a:r>
              <a:rPr lang="zh-CN" altLang="en-US" b="1" dirty="0">
                <a:latin typeface="Times New Roman" panose="02020603050405020304" pitchFamily="18" charset="0"/>
                <a:cs typeface="Times New Roman" panose="02020603050405020304" pitchFamily="18" charset="0"/>
              </a:rPr>
              <a:t>注册规格：</a:t>
            </a:r>
            <a:r>
              <a:rPr lang="zh-CN" altLang="en-US" dirty="0">
                <a:latin typeface="Times New Roman" panose="02020603050405020304" pitchFamily="18" charset="0"/>
                <a:cs typeface="Times New Roman" panose="02020603050405020304" pitchFamily="18" charset="0"/>
              </a:rPr>
              <a:t>每片含替米沙坦</a:t>
            </a:r>
            <a:r>
              <a:rPr lang="en-US" altLang="zh-CN" dirty="0">
                <a:latin typeface="Times New Roman" panose="02020603050405020304" pitchFamily="18" charset="0"/>
                <a:cs typeface="Times New Roman" panose="02020603050405020304" pitchFamily="18" charset="0"/>
              </a:rPr>
              <a:t>40mg</a:t>
            </a:r>
            <a:r>
              <a:rPr lang="zh-CN" altLang="en-US" dirty="0">
                <a:latin typeface="Times New Roman" panose="02020603050405020304" pitchFamily="18" charset="0"/>
                <a:cs typeface="Times New Roman" panose="02020603050405020304" pitchFamily="18" charset="0"/>
              </a:rPr>
              <a:t>与苯磺酸氨氯地平</a:t>
            </a:r>
            <a:r>
              <a:rPr lang="en-US" altLang="zh-CN" dirty="0">
                <a:latin typeface="Times New Roman" panose="02020603050405020304" pitchFamily="18" charset="0"/>
                <a:cs typeface="Times New Roman" panose="02020603050405020304" pitchFamily="18" charset="0"/>
              </a:rPr>
              <a:t>5mg</a:t>
            </a:r>
            <a:r>
              <a:rPr lang="zh-CN" altLang="en-US" dirty="0">
                <a:latin typeface="Times New Roman" panose="02020603050405020304" pitchFamily="18" charset="0"/>
                <a:cs typeface="Times New Roman" panose="02020603050405020304" pitchFamily="18" charset="0"/>
              </a:rPr>
              <a:t>（按氨氯地平计算）</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说明书适应症</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功能主治（概述）：</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治疗原发性高血压。替代治疗，接受替米沙坦片和氨氯地平片联合治疗的患者可以改为接受相同成份剂量的本品治疗。添加治疗，本品适用于</a:t>
            </a:r>
            <a:r>
              <a:rPr lang="en-US" altLang="zh-CN" dirty="0">
                <a:latin typeface="Times New Roman" panose="02020603050405020304" pitchFamily="18" charset="0"/>
                <a:cs typeface="Times New Roman" panose="02020603050405020304" pitchFamily="18" charset="0"/>
              </a:rPr>
              <a:t>5 mg</a:t>
            </a:r>
            <a:r>
              <a:rPr lang="zh-CN" altLang="en-US" dirty="0">
                <a:latin typeface="Times New Roman" panose="02020603050405020304" pitchFamily="18" charset="0"/>
                <a:cs typeface="Times New Roman" panose="02020603050405020304" pitchFamily="18" charset="0"/>
              </a:rPr>
              <a:t>氨氯地平单药治疗无法有效控制血压的患者。</a:t>
            </a:r>
          </a:p>
          <a:p>
            <a:pPr>
              <a:lnSpc>
                <a:spcPct val="150000"/>
              </a:lnSpc>
            </a:pPr>
            <a:r>
              <a:rPr lang="zh-CN" altLang="en-US" b="1" dirty="0">
                <a:latin typeface="Times New Roman" panose="02020603050405020304" pitchFamily="18" charset="0"/>
                <a:cs typeface="Times New Roman" panose="02020603050405020304" pitchFamily="18" charset="0"/>
              </a:rPr>
              <a:t>用法用量：</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成人的推荐剂量为每日一次，每次</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片。</a:t>
            </a:r>
          </a:p>
          <a:p>
            <a:pPr>
              <a:lnSpc>
                <a:spcPct val="150000"/>
              </a:lnSpc>
            </a:pPr>
            <a:r>
              <a:rPr lang="zh-CN" altLang="en-US" dirty="0">
                <a:latin typeface="Times New Roman" panose="02020603050405020304" pitchFamily="18" charset="0"/>
                <a:cs typeface="Times New Roman" panose="02020603050405020304" pitchFamily="18" charset="0"/>
              </a:rPr>
              <a:t>      替代治疗，接受替米沙坦片和氨氯地平片联合治疗的患者可以改为接受相同成份剂量的本品治疗，每日一次，每次</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片。增加患者服药方便性或依从性。</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添加治疗，本品适用于</a:t>
            </a:r>
            <a:r>
              <a:rPr lang="en-US" altLang="zh-CN" dirty="0">
                <a:latin typeface="Times New Roman" panose="02020603050405020304" pitchFamily="18" charset="0"/>
                <a:cs typeface="Times New Roman" panose="02020603050405020304" pitchFamily="18" charset="0"/>
              </a:rPr>
              <a:t>5 mg</a:t>
            </a:r>
            <a:r>
              <a:rPr lang="zh-CN" altLang="en-US" dirty="0">
                <a:latin typeface="Times New Roman" panose="02020603050405020304" pitchFamily="18" charset="0"/>
                <a:cs typeface="Times New Roman" panose="02020603050405020304" pitchFamily="18" charset="0"/>
              </a:rPr>
              <a:t>氨氯地平单药治疗无法有效控制血压的患者。每日一次，每次</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片。本品可以与其他降压药联合使用。本品餐时或餐后服用均可。</a:t>
            </a:r>
            <a:endParaRPr lang="en-US" altLang="zh-CN" dirty="0">
              <a:latin typeface="Times New Roman" panose="02020603050405020304" pitchFamily="18" charset="0"/>
              <a:cs typeface="Times New Roman" panose="02020603050405020304" pitchFamily="18" charset="0"/>
            </a:endParaRPr>
          </a:p>
        </p:txBody>
      </p:sp>
      <p:sp>
        <p:nvSpPr>
          <p:cNvPr id="22" name="流程图: 决策 21"/>
          <p:cNvSpPr/>
          <p:nvPr/>
        </p:nvSpPr>
        <p:spPr>
          <a:xfrm>
            <a:off x="864171" y="154806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决策 26"/>
          <p:cNvSpPr/>
          <p:nvPr/>
        </p:nvSpPr>
        <p:spPr>
          <a:xfrm>
            <a:off x="864171" y="3636293"/>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决策 14"/>
          <p:cNvSpPr/>
          <p:nvPr/>
        </p:nvSpPr>
        <p:spPr>
          <a:xfrm>
            <a:off x="864171" y="1980109"/>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决策 15"/>
          <p:cNvSpPr/>
          <p:nvPr/>
        </p:nvSpPr>
        <p:spPr>
          <a:xfrm>
            <a:off x="864171" y="118802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196247" y="8477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708400" y="307295"/>
            <a:ext cx="26706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fontAlgn="base">
              <a:spcBef>
                <a:spcPct val="0"/>
              </a:spcBef>
              <a:spcAft>
                <a:spcPct val="0"/>
              </a:spcAft>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01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药品基本信息</a:t>
            </a:r>
            <a:endPar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endParaRPr>
          </a:p>
        </p:txBody>
      </p:sp>
      <p:sp>
        <p:nvSpPr>
          <p:cNvPr id="19" name="文本框 18"/>
          <p:cNvSpPr txBox="1"/>
          <p:nvPr/>
        </p:nvSpPr>
        <p:spPr>
          <a:xfrm>
            <a:off x="1043438" y="1293075"/>
            <a:ext cx="8835505" cy="4939814"/>
          </a:xfrm>
          <a:prstGeom prst="rect">
            <a:avLst/>
          </a:prstGeom>
          <a:noFill/>
        </p:spPr>
        <p:txBody>
          <a:bodyPr wrap="square">
            <a:spAutoFit/>
          </a:bodyPr>
          <a:lstStyle/>
          <a:p>
            <a:pPr>
              <a:lnSpc>
                <a:spcPct val="150000"/>
              </a:lnSpc>
            </a:pPr>
            <a:r>
              <a:rPr lang="zh-CN" altLang="en-US" b="1" dirty="0">
                <a:latin typeface="Times New Roman" panose="02020603050405020304" pitchFamily="18" charset="0"/>
                <a:cs typeface="Times New Roman" panose="02020603050405020304" pitchFamily="18" charset="0"/>
              </a:rPr>
              <a:t>中国大陆首次上市时间：</a:t>
            </a:r>
            <a:r>
              <a:rPr lang="en-US" altLang="zh-CN" dirty="0">
                <a:latin typeface="Times New Roman" panose="02020603050405020304" pitchFamily="18" charset="0"/>
                <a:cs typeface="Times New Roman" panose="02020603050405020304" pitchFamily="18" charset="0"/>
              </a:rPr>
              <a:t>2021</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06</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08</a:t>
            </a:r>
            <a:r>
              <a:rPr lang="zh-CN" altLang="en-US" dirty="0">
                <a:latin typeface="Times New Roman" panose="02020603050405020304" pitchFamily="18" charset="0"/>
                <a:cs typeface="Times New Roman" panose="02020603050405020304" pitchFamily="18" charset="0"/>
              </a:rPr>
              <a:t>日</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目前大陆地区同通用名药品的上市情况：</a:t>
            </a:r>
            <a:r>
              <a:rPr lang="zh-CN" altLang="en-US" dirty="0">
                <a:latin typeface="Times New Roman" panose="02020603050405020304" pitchFamily="18" charset="0"/>
                <a:cs typeface="Times New Roman" panose="02020603050405020304" pitchFamily="18" charset="0"/>
              </a:rPr>
              <a:t>无</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全球首个上市国家</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地区及上市时间：</a:t>
            </a:r>
            <a:r>
              <a:rPr lang="zh-CN" altLang="en-US" dirty="0">
                <a:latin typeface="Times New Roman" panose="02020603050405020304" pitchFamily="18" charset="0"/>
                <a:cs typeface="Times New Roman" panose="02020603050405020304" pitchFamily="18" charset="0"/>
              </a:rPr>
              <a:t>美国</a:t>
            </a:r>
            <a:r>
              <a:rPr lang="zh-CN" altLang="en-US"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10</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16</a:t>
            </a:r>
            <a:r>
              <a:rPr lang="zh-CN" altLang="en-US" dirty="0">
                <a:latin typeface="Times New Roman" panose="02020603050405020304" pitchFamily="18" charset="0"/>
                <a:cs typeface="Times New Roman" panose="02020603050405020304" pitchFamily="18" charset="0"/>
              </a:rPr>
              <a:t>日</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是否为</a:t>
            </a:r>
            <a:r>
              <a:rPr lang="en-US" altLang="zh-CN" b="1" dirty="0">
                <a:latin typeface="Times New Roman" panose="02020603050405020304" pitchFamily="18" charset="0"/>
                <a:cs typeface="Times New Roman" panose="02020603050405020304" pitchFamily="18" charset="0"/>
              </a:rPr>
              <a:t>OTC</a:t>
            </a:r>
            <a:r>
              <a:rPr lang="zh-CN" altLang="en-US" b="1" dirty="0">
                <a:latin typeface="Times New Roman" panose="02020603050405020304" pitchFamily="18" charset="0"/>
                <a:cs typeface="Times New Roman" panose="02020603050405020304" pitchFamily="18" charset="0"/>
              </a:rPr>
              <a:t>药品：</a:t>
            </a:r>
            <a:r>
              <a:rPr lang="zh-CN" altLang="en-US" dirty="0">
                <a:latin typeface="Times New Roman" panose="02020603050405020304" pitchFamily="18" charset="0"/>
                <a:cs typeface="Times New Roman" panose="02020603050405020304" pitchFamily="18" charset="0"/>
              </a:rPr>
              <a:t>否</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参照药品建议：</a:t>
            </a:r>
            <a:r>
              <a:rPr lang="zh-CN" altLang="en-US" dirty="0">
                <a:latin typeface="Times New Roman" panose="02020603050405020304" pitchFamily="18" charset="0"/>
                <a:cs typeface="Times New Roman" panose="02020603050405020304" pitchFamily="18" charset="0"/>
              </a:rPr>
              <a:t>替米沙坦氨氯地平片</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b="1" dirty="0">
                <a:latin typeface="Times New Roman" panose="02020603050405020304" pitchFamily="18" charset="0"/>
                <a:cs typeface="Times New Roman" panose="02020603050405020304" pitchFamily="18" charset="0"/>
              </a:rPr>
              <a:t>所治疗疾病基本情况：</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高血压是以体循环动脉血压增高为表现的临床综合征，是世界各国最常见的心血管疾病。据 </a:t>
            </a:r>
            <a:r>
              <a:rPr lang="en-US" altLang="zh-CN" dirty="0">
                <a:latin typeface="Times New Roman" panose="02020603050405020304" pitchFamily="18" charset="0"/>
                <a:cs typeface="Times New Roman" panose="02020603050405020304" pitchFamily="18" charset="0"/>
              </a:rPr>
              <a:t>2012 -2015</a:t>
            </a:r>
            <a:r>
              <a:rPr lang="zh-CN" altLang="en-US" dirty="0">
                <a:latin typeface="Times New Roman" panose="02020603050405020304" pitchFamily="18" charset="0"/>
                <a:cs typeface="Times New Roman" panose="02020603050405020304" pitchFamily="18" charset="0"/>
              </a:rPr>
              <a:t>年全国调查，</a:t>
            </a:r>
            <a:r>
              <a:rPr lang="en-US" altLang="zh-CN" dirty="0">
                <a:latin typeface="Times New Roman" panose="02020603050405020304" pitchFamily="18" charset="0"/>
                <a:cs typeface="Times New Roman" panose="02020603050405020304" pitchFamily="18" charset="0"/>
              </a:rPr>
              <a:t>18-24</a:t>
            </a:r>
            <a:r>
              <a:rPr lang="zh-CN" altLang="en-US" dirty="0">
                <a:latin typeface="Times New Roman" panose="02020603050405020304" pitchFamily="18" charset="0"/>
                <a:cs typeface="Times New Roman" panose="02020603050405020304" pitchFamily="18" charset="0"/>
              </a:rPr>
              <a:t>岁、</a:t>
            </a:r>
            <a:r>
              <a:rPr lang="en-US" altLang="zh-CN" dirty="0">
                <a:latin typeface="Times New Roman" panose="02020603050405020304" pitchFamily="18" charset="0"/>
                <a:cs typeface="Times New Roman" panose="02020603050405020304" pitchFamily="18" charset="0"/>
              </a:rPr>
              <a:t>25-34</a:t>
            </a:r>
            <a:r>
              <a:rPr lang="zh-CN" altLang="en-US" dirty="0">
                <a:latin typeface="Times New Roman" panose="02020603050405020304" pitchFamily="18" charset="0"/>
                <a:cs typeface="Times New Roman" panose="02020603050405020304" pitchFamily="18" charset="0"/>
              </a:rPr>
              <a:t>岁、</a:t>
            </a:r>
            <a:r>
              <a:rPr lang="en-US" altLang="zh-CN" dirty="0">
                <a:latin typeface="Times New Roman" panose="02020603050405020304" pitchFamily="18" charset="0"/>
                <a:cs typeface="Times New Roman" panose="02020603050405020304" pitchFamily="18" charset="0"/>
              </a:rPr>
              <a:t>35~44</a:t>
            </a:r>
            <a:r>
              <a:rPr lang="zh-CN" altLang="en-US" dirty="0">
                <a:latin typeface="Times New Roman" panose="02020603050405020304" pitchFamily="18" charset="0"/>
                <a:cs typeface="Times New Roman" panose="02020603050405020304" pitchFamily="18" charset="0"/>
              </a:rPr>
              <a:t>岁的青年高血压患病率分别为</a:t>
            </a:r>
            <a:r>
              <a:rPr lang="en-US" altLang="zh-CN" dirty="0">
                <a:latin typeface="Times New Roman" panose="02020603050405020304" pitchFamily="18" charset="0"/>
                <a:cs typeface="Times New Roman" panose="02020603050405020304" pitchFamily="18" charset="0"/>
              </a:rPr>
              <a:t>4.0%</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6.1%</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15.0%</a:t>
            </a:r>
            <a:r>
              <a:rPr lang="zh-CN" altLang="en-US" dirty="0">
                <a:latin typeface="Times New Roman" panose="02020603050405020304" pitchFamily="18" charset="0"/>
                <a:cs typeface="Times New Roman" panose="02020603050405020304" pitchFamily="18" charset="0"/>
              </a:rPr>
              <a:t>，我国</a:t>
            </a:r>
            <a:r>
              <a:rPr lang="en-US" altLang="zh-CN" dirty="0">
                <a:latin typeface="Times New Roman" panose="02020603050405020304" pitchFamily="18" charset="0"/>
                <a:cs typeface="Times New Roman" panose="02020603050405020304" pitchFamily="18" charset="0"/>
              </a:rPr>
              <a:t>18</a:t>
            </a:r>
            <a:r>
              <a:rPr lang="zh-CN" altLang="en-US" dirty="0">
                <a:latin typeface="Times New Roman" panose="02020603050405020304" pitchFamily="18" charset="0"/>
                <a:cs typeface="Times New Roman" panose="02020603050405020304" pitchFamily="18" charset="0"/>
              </a:rPr>
              <a:t>岁及以上居民高血压患病粗率为</a:t>
            </a:r>
            <a:r>
              <a:rPr lang="en-US" altLang="zh-CN" dirty="0">
                <a:latin typeface="Times New Roman" panose="02020603050405020304" pitchFamily="18" charset="0"/>
                <a:cs typeface="Times New Roman" panose="02020603050405020304" pitchFamily="18" charset="0"/>
              </a:rPr>
              <a:t>27.9% </a:t>
            </a:r>
            <a:r>
              <a:rPr lang="zh-CN" altLang="en-US" dirty="0">
                <a:latin typeface="Times New Roman" panose="02020603050405020304" pitchFamily="18" charset="0"/>
                <a:cs typeface="Times New Roman" panose="02020603050405020304" pitchFamily="18" charset="0"/>
              </a:rPr>
              <a:t>，我国高血压患者的知晓率、治疗率和控制率</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粗率</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近年来有明显提高，但总体仍处于较低的水平，分别达</a:t>
            </a:r>
            <a:r>
              <a:rPr lang="en-US" altLang="zh-CN" dirty="0">
                <a:latin typeface="Times New Roman" panose="02020603050405020304" pitchFamily="18" charset="0"/>
                <a:cs typeface="Times New Roman" panose="02020603050405020304" pitchFamily="18" charset="0"/>
              </a:rPr>
              <a:t>51.6%</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45.8%</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16.8% </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a:p>
        </p:txBody>
      </p:sp>
      <p:sp>
        <p:nvSpPr>
          <p:cNvPr id="20" name="流程图: 决策 19"/>
          <p:cNvSpPr/>
          <p:nvPr/>
        </p:nvSpPr>
        <p:spPr>
          <a:xfrm>
            <a:off x="864171" y="1476053"/>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864171" y="226814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决策 21"/>
          <p:cNvSpPr/>
          <p:nvPr/>
        </p:nvSpPr>
        <p:spPr>
          <a:xfrm>
            <a:off x="864171" y="2700189"/>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864171" y="3132237"/>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决策 25"/>
          <p:cNvSpPr/>
          <p:nvPr/>
        </p:nvSpPr>
        <p:spPr>
          <a:xfrm>
            <a:off x="864171" y="3564285"/>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864171" y="190810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196247" y="8477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708400" y="307295"/>
            <a:ext cx="26706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fontAlgn="base">
              <a:spcBef>
                <a:spcPct val="0"/>
              </a:spcBef>
              <a:spcAft>
                <a:spcPct val="0"/>
              </a:spcAft>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01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药品基本信息</a:t>
            </a:r>
            <a:endPar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endParaRPr>
          </a:p>
        </p:txBody>
      </p:sp>
      <p:sp>
        <p:nvSpPr>
          <p:cNvPr id="13" name="Rectangle 5"/>
          <p:cNvSpPr/>
          <p:nvPr/>
        </p:nvSpPr>
        <p:spPr bwMode="auto">
          <a:xfrm>
            <a:off x="5477072" y="2172715"/>
            <a:ext cx="4850527" cy="24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a:lnSpc>
                <a:spcPct val="150000"/>
              </a:lnSpc>
            </a:pPr>
            <a:endParaRPr lang="en-US" altLang="zh-CN" sz="1600" dirty="0">
              <a:solidFill>
                <a:schemeClr val="tx1"/>
              </a:solidFill>
              <a:latin typeface="微软雅黑" panose="020B0503020204020204" charset="-122"/>
              <a:ea typeface="微软雅黑" panose="020B0503020204020204" charset="-122"/>
              <a:sym typeface="Gill Sans" charset="0"/>
            </a:endParaRPr>
          </a:p>
        </p:txBody>
      </p:sp>
      <p:sp>
        <p:nvSpPr>
          <p:cNvPr id="19" name="文本框 18"/>
          <p:cNvSpPr txBox="1"/>
          <p:nvPr/>
        </p:nvSpPr>
        <p:spPr>
          <a:xfrm>
            <a:off x="1008187" y="1042090"/>
            <a:ext cx="8856984" cy="4661535"/>
          </a:xfrm>
          <a:prstGeom prst="rect">
            <a:avLst/>
          </a:prstGeom>
          <a:noFill/>
        </p:spPr>
        <p:txBody>
          <a:bodyPr wrap="square">
            <a:spAutoFit/>
          </a:bodyPr>
          <a:lstStyle/>
          <a:p>
            <a:pPr>
              <a:lnSpc>
                <a:spcPct val="150000"/>
              </a:lnSpc>
            </a:pPr>
            <a:r>
              <a:rPr lang="zh-CN" altLang="en-US" b="1" dirty="0"/>
              <a:t>未满足的治疗需求</a:t>
            </a:r>
            <a:r>
              <a:rPr lang="zh-CN" altLang="en-US" dirty="0"/>
              <a:t>：</a:t>
            </a:r>
            <a:endParaRPr lang="en-US" altLang="zh-CN" dirty="0"/>
          </a:p>
          <a:p>
            <a:pPr>
              <a:lnSpc>
                <a:spcPct val="150000"/>
              </a:lnSpc>
            </a:pPr>
            <a:r>
              <a:rPr lang="en-US" altLang="zh-CN" sz="1800" b="0" i="0" u="none" strike="noStrike" baseline="0" dirty="0">
                <a:solidFill>
                  <a:srgbClr val="000000"/>
                </a:solidFill>
                <a:latin typeface="FangSong_GB2312" panose="02010609030101010101" pitchFamily="49" charset="-122"/>
                <a:ea typeface="FangSong_GB2312" panose="02010609030101010101" pitchFamily="49" charset="-122"/>
              </a:rPr>
              <a:t>   </a:t>
            </a:r>
            <a:r>
              <a:rPr lang="zh-CN" altLang="en-US" kern="100" dirty="0">
                <a:latin typeface="Times New Roman" panose="02020603050405020304" pitchFamily="18" charset="0"/>
                <a:cs typeface="Times New Roman" panose="02020603050405020304" pitchFamily="18" charset="0"/>
              </a:rPr>
              <a:t>相对于已纳入目录的替米沙坦氨氯地平（</a:t>
            </a:r>
            <a:r>
              <a:rPr lang="en-US" altLang="zh-CN" kern="100" dirty="0" smtClean="0">
                <a:latin typeface="Times New Roman" panose="02020603050405020304" pitchFamily="18" charset="0"/>
                <a:cs typeface="Times New Roman" panose="02020603050405020304" pitchFamily="18" charset="0"/>
              </a:rPr>
              <a:t>80mg:5mg</a:t>
            </a:r>
            <a:r>
              <a:rPr lang="zh-CN" altLang="en-US" kern="100" dirty="0">
                <a:latin typeface="Times New Roman" panose="02020603050405020304" pitchFamily="18" charset="0"/>
                <a:cs typeface="Times New Roman" panose="02020603050405020304" pitchFamily="18" charset="0"/>
              </a:rPr>
              <a:t>），本品更符合中国高血压防治指南的用药</a:t>
            </a:r>
            <a:r>
              <a:rPr lang="zh-CN" altLang="en-US" kern="100" dirty="0" smtClean="0">
                <a:latin typeface="Times New Roman" panose="02020603050405020304" pitchFamily="18" charset="0"/>
                <a:cs typeface="Times New Roman" panose="02020603050405020304" pitchFamily="18" charset="0"/>
              </a:rPr>
              <a:t>基本原则。</a:t>
            </a:r>
            <a:endParaRPr lang="en-US" altLang="zh-CN" kern="100" dirty="0" smtClean="0">
              <a:latin typeface="Times New Roman" panose="02020603050405020304" pitchFamily="18" charset="0"/>
              <a:cs typeface="Times New Roman" panose="02020603050405020304" pitchFamily="18" charset="0"/>
            </a:endParaRPr>
          </a:p>
          <a:p>
            <a:pPr>
              <a:lnSpc>
                <a:spcPct val="150000"/>
              </a:lnSpc>
            </a:pPr>
            <a:r>
              <a:rPr lang="en-US" altLang="zh-CN" dirty="0" smtClean="0">
                <a:latin typeface="Times New Roman" panose="02020603050405020304" pitchFamily="18" charset="0"/>
                <a:cs typeface="Times New Roman" panose="02020603050405020304" pitchFamily="18" charset="0"/>
              </a:rPr>
              <a:t>      1</a:t>
            </a:r>
            <a:r>
              <a:rPr lang="zh-CN" altLang="en-US"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按照《中国高血压防治指南</a:t>
            </a:r>
            <a:r>
              <a:rPr lang="en-US" altLang="zh-CN" dirty="0" smtClean="0">
                <a:latin typeface="Times New Roman" panose="02020603050405020304" pitchFamily="18" charset="0"/>
                <a:cs typeface="Times New Roman" panose="02020603050405020304" pitchFamily="18" charset="0"/>
              </a:rPr>
              <a:t>2018</a:t>
            </a:r>
            <a:r>
              <a:rPr lang="zh-CN" altLang="zh-CN" dirty="0" smtClean="0">
                <a:latin typeface="Times New Roman" panose="02020603050405020304" pitchFamily="18" charset="0"/>
                <a:cs typeface="Times New Roman" panose="02020603050405020304" pitchFamily="18" charset="0"/>
              </a:rPr>
              <a:t>修订版》降压药应用基本原则：</a:t>
            </a:r>
            <a:r>
              <a:rPr lang="zh-CN" altLang="zh-CN" dirty="0" smtClean="0"/>
              <a:t>对于需要药物治疗的成人高血压患者，建议初始联合降压治疗，优先选择单片复方制剂，以提高依从性和用药持久性</a:t>
            </a:r>
            <a:r>
              <a:rPr lang="zh-CN" altLang="en-US" dirty="0" smtClean="0"/>
              <a:t>。</a:t>
            </a:r>
            <a:endParaRPr lang="en-US" altLang="zh-CN" kern="100" dirty="0" smtClean="0">
              <a:latin typeface="Times New Roman" panose="02020603050405020304" pitchFamily="18" charset="0"/>
              <a:cs typeface="Times New Roman" panose="02020603050405020304" pitchFamily="18" charset="0"/>
            </a:endParaRPr>
          </a:p>
          <a:p>
            <a:pPr>
              <a:lnSpc>
                <a:spcPct val="150000"/>
              </a:lnSpc>
            </a:pPr>
            <a:r>
              <a:rPr lang="en-US" altLang="zh-CN" kern="100" dirty="0" smtClean="0">
                <a:latin typeface="Times New Roman" panose="02020603050405020304" pitchFamily="18" charset="0"/>
                <a:cs typeface="Times New Roman" panose="02020603050405020304" pitchFamily="18" charset="0"/>
              </a:rPr>
              <a:t>     2</a:t>
            </a:r>
            <a:r>
              <a:rPr lang="zh-CN" altLang="en-US" kern="100" dirty="0" smtClean="0">
                <a:latin typeface="Times New Roman" panose="02020603050405020304" pitchFamily="18" charset="0"/>
                <a:cs typeface="Times New Roman" panose="02020603050405020304" pitchFamily="18" charset="0"/>
              </a:rPr>
              <a:t>、优先使用长效降压药物，以有效控制</a:t>
            </a:r>
            <a:r>
              <a:rPr lang="en-US" altLang="zh-CN" kern="100" dirty="0" smtClean="0">
                <a:latin typeface="Times New Roman" panose="02020603050405020304" pitchFamily="18" charset="0"/>
                <a:cs typeface="Times New Roman" panose="02020603050405020304" pitchFamily="18" charset="0"/>
              </a:rPr>
              <a:t>24</a:t>
            </a:r>
            <a:r>
              <a:rPr lang="zh-CN" altLang="en-US" kern="100" dirty="0" smtClean="0">
                <a:latin typeface="Times New Roman" panose="02020603050405020304" pitchFamily="18" charset="0"/>
                <a:cs typeface="Times New Roman" panose="02020603050405020304" pitchFamily="18" charset="0"/>
              </a:rPr>
              <a:t>小时血压，更有效预防心脑血管并发症。</a:t>
            </a:r>
            <a:r>
              <a:rPr lang="en-US" altLang="zh-CN" kern="100" dirty="0" smtClean="0">
                <a:latin typeface="Times New Roman" panose="02020603050405020304" pitchFamily="18" charset="0"/>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a:p>
            <a:pPr>
              <a:lnSpc>
                <a:spcPct val="150000"/>
              </a:lnSpc>
            </a:pPr>
            <a:r>
              <a:rPr lang="en-US" altLang="zh-CN" kern="100" dirty="0">
                <a:latin typeface="Times New Roman" panose="02020603050405020304" pitchFamily="18" charset="0"/>
                <a:cs typeface="Times New Roman" panose="02020603050405020304" pitchFamily="18" charset="0"/>
              </a:rPr>
              <a:t>     </a:t>
            </a:r>
            <a:r>
              <a:rPr lang="en-US" altLang="zh-CN" kern="100" dirty="0" smtClean="0">
                <a:latin typeface="Times New Roman" panose="02020603050405020304" pitchFamily="18" charset="0"/>
                <a:cs typeface="Times New Roman" panose="02020603050405020304" pitchFamily="18" charset="0"/>
              </a:rPr>
              <a:t>3</a:t>
            </a:r>
            <a:r>
              <a:rPr lang="zh-CN" altLang="en-US" kern="100" dirty="0" smtClean="0">
                <a:latin typeface="Times New Roman" panose="02020603050405020304" pitchFamily="18" charset="0"/>
                <a:cs typeface="Times New Roman" panose="02020603050405020304" pitchFamily="18" charset="0"/>
              </a:rPr>
              <a:t>、对</a:t>
            </a:r>
            <a:r>
              <a:rPr lang="zh-CN" altLang="en-US" kern="100" dirty="0">
                <a:latin typeface="Times New Roman" panose="02020603050405020304" pitchFamily="18" charset="0"/>
                <a:cs typeface="Times New Roman" panose="02020603050405020304" pitchFamily="18" charset="0"/>
              </a:rPr>
              <a:t>血压</a:t>
            </a:r>
            <a:r>
              <a:rPr lang="en-US" altLang="zh-CN" kern="100" dirty="0">
                <a:latin typeface="Times New Roman" panose="02020603050405020304" pitchFamily="18" charset="0"/>
                <a:cs typeface="Times New Roman" panose="02020603050405020304" pitchFamily="18" charset="0"/>
              </a:rPr>
              <a:t>160/100mmHg</a:t>
            </a:r>
            <a:r>
              <a:rPr lang="zh-CN" altLang="en-US" kern="100" dirty="0">
                <a:latin typeface="Times New Roman" panose="02020603050405020304" pitchFamily="18" charset="0"/>
                <a:cs typeface="Times New Roman" panose="02020603050405020304" pitchFamily="18" charset="0"/>
              </a:rPr>
              <a:t>、高于目标血压</a:t>
            </a:r>
            <a:r>
              <a:rPr lang="en-US" altLang="zh-CN" kern="100" dirty="0">
                <a:latin typeface="Times New Roman" panose="02020603050405020304" pitchFamily="18" charset="0"/>
                <a:cs typeface="Times New Roman" panose="02020603050405020304" pitchFamily="18" charset="0"/>
              </a:rPr>
              <a:t>20/10mmHg</a:t>
            </a:r>
            <a:r>
              <a:rPr lang="zh-CN" altLang="en-US" kern="100" dirty="0">
                <a:latin typeface="Times New Roman" panose="02020603050405020304" pitchFamily="18" charset="0"/>
                <a:cs typeface="Times New Roman" panose="02020603050405020304" pitchFamily="18" charset="0"/>
              </a:rPr>
              <a:t>的高危患者，或单药治疗未达标的高血压患者应进行联合降压治疗，优先选择单片复方制剂。</a:t>
            </a:r>
          </a:p>
          <a:p>
            <a:pPr>
              <a:lnSpc>
                <a:spcPct val="150000"/>
              </a:lnSpc>
            </a:pPr>
            <a:r>
              <a:rPr lang="en-US" altLang="zh-CN" kern="100" dirty="0">
                <a:latin typeface="Times New Roman" panose="02020603050405020304" pitchFamily="18" charset="0"/>
                <a:cs typeface="Times New Roman" panose="02020603050405020304" pitchFamily="18" charset="0"/>
              </a:rPr>
              <a:t>   </a:t>
            </a:r>
            <a:r>
              <a:rPr lang="en-US" altLang="zh-CN" kern="100" dirty="0" smtClean="0">
                <a:latin typeface="Times New Roman" panose="02020603050405020304" pitchFamily="18" charset="0"/>
                <a:cs typeface="Times New Roman" panose="02020603050405020304" pitchFamily="18" charset="0"/>
              </a:rPr>
              <a:t> 4</a:t>
            </a:r>
            <a:r>
              <a:rPr lang="zh-CN" altLang="en-US" kern="100" dirty="0" smtClean="0">
                <a:latin typeface="Times New Roman" panose="02020603050405020304" pitchFamily="18" charset="0"/>
                <a:cs typeface="Times New Roman" panose="02020603050405020304" pitchFamily="18" charset="0"/>
              </a:rPr>
              <a:t>、对</a:t>
            </a:r>
            <a:r>
              <a:rPr lang="zh-CN" altLang="en-US" kern="100" dirty="0">
                <a:latin typeface="Times New Roman" panose="02020603050405020304" pitchFamily="18" charset="0"/>
                <a:cs typeface="Times New Roman" panose="02020603050405020304" pitchFamily="18" charset="0"/>
              </a:rPr>
              <a:t>血压</a:t>
            </a:r>
            <a:r>
              <a:rPr lang="en-US" altLang="zh-CN" kern="100" dirty="0">
                <a:latin typeface="Times New Roman" panose="02020603050405020304" pitchFamily="18" charset="0"/>
                <a:cs typeface="Times New Roman" panose="02020603050405020304" pitchFamily="18" charset="0"/>
              </a:rPr>
              <a:t>140/90mmHg</a:t>
            </a:r>
            <a:r>
              <a:rPr lang="zh-CN" altLang="en-US" kern="100" dirty="0">
                <a:latin typeface="Times New Roman" panose="02020603050405020304" pitchFamily="18" charset="0"/>
                <a:cs typeface="Times New Roman" panose="02020603050405020304" pitchFamily="18" charset="0"/>
              </a:rPr>
              <a:t>的患者，</a:t>
            </a:r>
            <a:r>
              <a:rPr lang="zh-CN" altLang="en-US" b="1" kern="100" dirty="0">
                <a:latin typeface="Times New Roman" panose="02020603050405020304" pitchFamily="18" charset="0"/>
                <a:cs typeface="Times New Roman" panose="02020603050405020304" pitchFamily="18" charset="0"/>
              </a:rPr>
              <a:t>主张起始小剂量联合治疗</a:t>
            </a:r>
            <a:r>
              <a:rPr lang="zh-CN" altLang="en-US" kern="100" dirty="0" smtClean="0">
                <a:latin typeface="Times New Roman" panose="02020603050405020304" pitchFamily="18" charset="0"/>
                <a:cs typeface="Times New Roman" panose="02020603050405020304" pitchFamily="18" charset="0"/>
              </a:rPr>
              <a:t>。</a:t>
            </a:r>
            <a:endParaRPr lang="en-US" altLang="zh-CN" kern="100" dirty="0" smtClean="0">
              <a:latin typeface="Times New Roman" panose="02020603050405020304" pitchFamily="18" charset="0"/>
              <a:cs typeface="Times New Roman" panose="02020603050405020304" pitchFamily="18" charset="0"/>
            </a:endParaRPr>
          </a:p>
          <a:p>
            <a:pPr>
              <a:lnSpc>
                <a:spcPct val="150000"/>
              </a:lnSpc>
            </a:pPr>
            <a:r>
              <a:rPr lang="en-US" altLang="zh-CN" b="1" kern="100" dirty="0" smtClean="0">
                <a:latin typeface="Times New Roman" panose="02020603050405020304" pitchFamily="18" charset="0"/>
                <a:cs typeface="Times New Roman" panose="02020603050405020304" pitchFamily="18" charset="0"/>
              </a:rPr>
              <a:t>        </a:t>
            </a:r>
            <a:r>
              <a:rPr lang="zh-CN" altLang="en-US" b="1" dirty="0" smtClean="0">
                <a:latin typeface="Times New Roman" panose="02020603050405020304" pitchFamily="18" charset="0"/>
                <a:cs typeface="Times New Roman" panose="02020603050405020304" pitchFamily="18" charset="0"/>
              </a:rPr>
              <a:t>因此，</a:t>
            </a:r>
            <a:r>
              <a:rPr lang="zh-CN" altLang="zh-CN" b="1" dirty="0" smtClean="0">
                <a:latin typeface="Times New Roman" panose="02020603050405020304" pitchFamily="18" charset="0"/>
                <a:cs typeface="Times New Roman" panose="02020603050405020304" pitchFamily="18" charset="0"/>
              </a:rPr>
              <a:t>采用替米沙坦氨氯地平片（</a:t>
            </a:r>
            <a:r>
              <a:rPr lang="en-US" altLang="zh-CN" b="1" dirty="0" smtClean="0">
                <a:latin typeface="Times New Roman" panose="02020603050405020304" pitchFamily="18" charset="0"/>
                <a:cs typeface="Times New Roman" panose="02020603050405020304" pitchFamily="18" charset="0"/>
              </a:rPr>
              <a:t>II</a:t>
            </a:r>
            <a:r>
              <a:rPr lang="zh-CN" altLang="zh-CN" b="1" dirty="0" smtClean="0">
                <a:latin typeface="Times New Roman" panose="02020603050405020304" pitchFamily="18" charset="0"/>
                <a:cs typeface="Times New Roman" panose="02020603050405020304" pitchFamily="18" charset="0"/>
              </a:rPr>
              <a:t>）</a:t>
            </a:r>
            <a:r>
              <a:rPr lang="en-US" altLang="zh-CN" b="1" dirty="0" smtClean="0">
                <a:latin typeface="Times New Roman" panose="02020603050405020304" pitchFamily="18" charset="0"/>
                <a:cs typeface="Times New Roman" panose="02020603050405020304" pitchFamily="18" charset="0"/>
              </a:rPr>
              <a:t>40mg:5mg</a:t>
            </a:r>
            <a:r>
              <a:rPr lang="zh-CN" altLang="zh-CN" b="1" dirty="0" smtClean="0">
                <a:latin typeface="Times New Roman" panose="02020603050405020304" pitchFamily="18" charset="0"/>
                <a:cs typeface="Times New Roman" panose="02020603050405020304" pitchFamily="18" charset="0"/>
              </a:rPr>
              <a:t>进行治疗是临床优先的选择。</a:t>
            </a:r>
            <a:r>
              <a:rPr lang="en-US" altLang="zh-CN" b="1"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sp>
        <p:nvSpPr>
          <p:cNvPr id="20" name="流程图: 决策 19"/>
          <p:cNvSpPr/>
          <p:nvPr/>
        </p:nvSpPr>
        <p:spPr>
          <a:xfrm>
            <a:off x="770684" y="118802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74149" cy="56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02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安全性</a:t>
            </a:r>
          </a:p>
        </p:txBody>
      </p:sp>
      <p:sp>
        <p:nvSpPr>
          <p:cNvPr id="14" name="文本框 13"/>
          <p:cNvSpPr txBox="1"/>
          <p:nvPr/>
        </p:nvSpPr>
        <p:spPr>
          <a:xfrm>
            <a:off x="864171" y="971997"/>
            <a:ext cx="9465726" cy="5909310"/>
          </a:xfrm>
          <a:prstGeom prst="rect">
            <a:avLst/>
          </a:prstGeom>
          <a:noFill/>
        </p:spPr>
        <p:txBody>
          <a:bodyPr wrap="square">
            <a:spAutoFit/>
          </a:bodyPr>
          <a:lstStyle/>
          <a:p>
            <a:pPr>
              <a:lnSpc>
                <a:spcPct val="150000"/>
              </a:lnSpc>
            </a:pPr>
            <a:r>
              <a:rPr lang="zh-CN" altLang="en-US" b="1" dirty="0"/>
              <a:t>安全性：    </a:t>
            </a:r>
            <a:endParaRPr lang="en-US" altLang="zh-CN" b="1" dirty="0"/>
          </a:p>
          <a:p>
            <a:pPr>
              <a:lnSpc>
                <a:spcPct val="150000"/>
              </a:lnSpc>
            </a:pPr>
            <a:r>
              <a:rPr lang="en-US" altLang="zh-CN" b="1" dirty="0"/>
              <a:t>     </a:t>
            </a:r>
            <a:r>
              <a:rPr lang="zh-CN" altLang="en-US" b="1" dirty="0" smtClean="0"/>
              <a:t> </a:t>
            </a:r>
            <a:r>
              <a:rPr lang="zh-CN" altLang="en-US" dirty="0" smtClean="0"/>
              <a:t>在</a:t>
            </a:r>
            <a:r>
              <a:rPr lang="zh-CN" altLang="en-US" dirty="0"/>
              <a:t>超过</a:t>
            </a:r>
            <a:r>
              <a:rPr lang="en-US" altLang="zh-CN" dirty="0"/>
              <a:t>3500</a:t>
            </a:r>
            <a:r>
              <a:rPr lang="zh-CN" altLang="en-US" dirty="0"/>
              <a:t>例患者中进行的五项对照临床试验中，对本品的安全性和耐受性进行了评价，其中超过</a:t>
            </a:r>
            <a:r>
              <a:rPr lang="en-US" altLang="zh-CN" dirty="0"/>
              <a:t>2500</a:t>
            </a:r>
            <a:r>
              <a:rPr lang="zh-CN" altLang="en-US" dirty="0"/>
              <a:t>例患者接受替米沙坦和氨氯地平的联合用药。</a:t>
            </a:r>
          </a:p>
          <a:p>
            <a:pPr>
              <a:lnSpc>
                <a:spcPct val="150000"/>
              </a:lnSpc>
            </a:pPr>
            <a:r>
              <a:rPr lang="zh-CN" altLang="en-US" dirty="0"/>
              <a:t>     与单一</a:t>
            </a:r>
            <a:r>
              <a:rPr lang="zh-CN" altLang="en-US" dirty="0" smtClean="0"/>
              <a:t>成分相比</a:t>
            </a:r>
            <a:r>
              <a:rPr lang="zh-CN" altLang="en-US" dirty="0"/>
              <a:t>，在替米沙坦联合氨氯地平给药的临床试验中未发现额外的不良反应</a:t>
            </a:r>
            <a:r>
              <a:rPr lang="zh-CN" altLang="en-US" dirty="0" smtClean="0"/>
              <a:t>。而且外周水肿的发生率</a:t>
            </a:r>
            <a:r>
              <a:rPr lang="zh-CN" altLang="en-US" dirty="0"/>
              <a:t>明显低于单用氨氯地平的患者</a:t>
            </a:r>
            <a:r>
              <a:rPr lang="zh-CN" altLang="en-US" dirty="0" smtClean="0"/>
              <a:t>。</a:t>
            </a:r>
            <a:r>
              <a:rPr lang="en-US" altLang="zh-CN" dirty="0" smtClean="0"/>
              <a:t> </a:t>
            </a:r>
            <a:r>
              <a:rPr lang="zh-CN" altLang="en-US" b="1" dirty="0"/>
              <a:t>结论</a:t>
            </a:r>
            <a:r>
              <a:rPr lang="zh-CN" altLang="en-US" b="1" dirty="0" smtClean="0"/>
              <a:t>：本产品</a:t>
            </a:r>
            <a:r>
              <a:rPr lang="zh-CN" altLang="en-US" b="1" dirty="0"/>
              <a:t>非常安全</a:t>
            </a:r>
            <a:r>
              <a:rPr lang="zh-CN" altLang="en-US" b="1" dirty="0" smtClean="0"/>
              <a:t>。</a:t>
            </a:r>
            <a:endParaRPr lang="en-US" altLang="zh-CN" b="1" dirty="0" smtClean="0"/>
          </a:p>
          <a:p>
            <a:pPr>
              <a:lnSpc>
                <a:spcPct val="150000"/>
              </a:lnSpc>
            </a:pPr>
            <a:r>
              <a:rPr lang="zh-CN" altLang="en-US" b="1" dirty="0" smtClean="0"/>
              <a:t>与目录内同类药品安全性方面的优势：</a:t>
            </a:r>
            <a:endParaRPr lang="en-US" altLang="zh-CN" b="1" dirty="0" smtClean="0"/>
          </a:p>
          <a:p>
            <a:pPr>
              <a:lnSpc>
                <a:spcPct val="150000"/>
              </a:lnSpc>
            </a:pPr>
            <a:r>
              <a:rPr lang="en-US" altLang="zh-CN" dirty="0" smtClean="0">
                <a:latin typeface="+mn-ea"/>
              </a:rPr>
              <a:t>   1</a:t>
            </a:r>
            <a:r>
              <a:rPr lang="zh-CN" altLang="en-US" dirty="0" smtClean="0">
                <a:latin typeface="+mn-ea"/>
              </a:rPr>
              <a:t>、更优的组合：</a:t>
            </a:r>
            <a:r>
              <a:rPr lang="zh-CN" altLang="zh-CN" dirty="0" smtClean="0">
                <a:latin typeface="Times New Roman" panose="02020603050405020304" pitchFamily="18" charset="0"/>
                <a:cs typeface="Times New Roman" panose="02020603050405020304" pitchFamily="18" charset="0"/>
              </a:rPr>
              <a:t>血管紧张素受体阻滞剂</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ARB</a:t>
            </a:r>
            <a:r>
              <a:rPr lang="zh-CN" altLang="en-US" dirty="0" smtClean="0">
                <a:latin typeface="Times New Roman" panose="02020603050405020304" pitchFamily="18" charset="0"/>
                <a:cs typeface="Times New Roman" panose="02020603050405020304" pitchFamily="18" charset="0"/>
              </a:rPr>
              <a:t>）和</a:t>
            </a:r>
            <a:r>
              <a:rPr lang="zh-CN" altLang="zh-CN" dirty="0" smtClean="0">
                <a:latin typeface="Times New Roman" panose="02020603050405020304" pitchFamily="18" charset="0"/>
                <a:cs typeface="Times New Roman" panose="02020603050405020304" pitchFamily="18" charset="0"/>
              </a:rPr>
              <a:t>二氢吡啶类钙通道阻滞剂</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CCB</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mn-ea"/>
            </a:endParaRPr>
          </a:p>
          <a:p>
            <a:pPr>
              <a:lnSpc>
                <a:spcPct val="150000"/>
              </a:lnSpc>
            </a:pPr>
            <a:r>
              <a:rPr lang="en-US" altLang="zh-CN" dirty="0" smtClean="0">
                <a:solidFill>
                  <a:srgbClr val="000000"/>
                </a:solidFill>
                <a:latin typeface="+mn-ea"/>
                <a:cs typeface="Times New Roman" panose="02020603050405020304" pitchFamily="18" charset="0"/>
              </a:rPr>
              <a:t>   2</a:t>
            </a:r>
            <a:r>
              <a:rPr lang="zh-CN" altLang="en-US" dirty="0" smtClean="0">
                <a:solidFill>
                  <a:srgbClr val="000000"/>
                </a:solidFill>
                <a:latin typeface="+mn-ea"/>
                <a:cs typeface="Times New Roman" panose="02020603050405020304" pitchFamily="18" charset="0"/>
              </a:rPr>
              <a:t>、更有效：更有效的降低清晨血压，</a:t>
            </a:r>
            <a:r>
              <a:rPr lang="en-US" altLang="zh-CN" dirty="0" smtClean="0">
                <a:solidFill>
                  <a:srgbClr val="000000"/>
                </a:solidFill>
                <a:latin typeface="+mn-ea"/>
                <a:cs typeface="Times New Roman" panose="02020603050405020304" pitchFamily="18" charset="0"/>
              </a:rPr>
              <a:t>24</a:t>
            </a:r>
            <a:r>
              <a:rPr lang="zh-CN" altLang="en-US" dirty="0" smtClean="0">
                <a:solidFill>
                  <a:srgbClr val="000000"/>
                </a:solidFill>
                <a:latin typeface="+mn-ea"/>
                <a:cs typeface="Times New Roman" panose="02020603050405020304" pitchFamily="18" charset="0"/>
              </a:rPr>
              <a:t>小时平稳控制血压。</a:t>
            </a:r>
            <a:endParaRPr lang="en-US" altLang="zh-CN" dirty="0" smtClean="0">
              <a:solidFill>
                <a:srgbClr val="000000"/>
              </a:solidFill>
              <a:latin typeface="+mn-ea"/>
              <a:cs typeface="Times New Roman" panose="02020603050405020304" pitchFamily="18" charset="0"/>
            </a:endParaRPr>
          </a:p>
          <a:p>
            <a:pPr>
              <a:lnSpc>
                <a:spcPct val="150000"/>
              </a:lnSpc>
            </a:pPr>
            <a:r>
              <a:rPr lang="en-US" altLang="zh-CN" dirty="0" smtClean="0">
                <a:solidFill>
                  <a:srgbClr val="000000"/>
                </a:solidFill>
                <a:latin typeface="+mn-ea"/>
                <a:cs typeface="Times New Roman" panose="02020603050405020304" pitchFamily="18" charset="0"/>
              </a:rPr>
              <a:t>   3</a:t>
            </a:r>
            <a:r>
              <a:rPr lang="zh-CN" altLang="en-US" dirty="0" smtClean="0">
                <a:solidFill>
                  <a:srgbClr val="000000"/>
                </a:solidFill>
                <a:latin typeface="+mn-ea"/>
                <a:cs typeface="Times New Roman" panose="02020603050405020304" pitchFamily="18" charset="0"/>
              </a:rPr>
              <a:t>、更安全：更严格的控制基因毒性杂质及其他杂质，比同类产品有更高的安全性。</a:t>
            </a:r>
            <a:endParaRPr lang="en-US" altLang="zh-CN" dirty="0" smtClean="0">
              <a:solidFill>
                <a:srgbClr val="000000"/>
              </a:solidFill>
              <a:latin typeface="+mn-ea"/>
              <a:cs typeface="Times New Roman" panose="02020603050405020304" pitchFamily="18" charset="0"/>
            </a:endParaRPr>
          </a:p>
          <a:p>
            <a:pPr>
              <a:lnSpc>
                <a:spcPct val="150000"/>
              </a:lnSpc>
            </a:pPr>
            <a:r>
              <a:rPr lang="en-US" altLang="zh-CN" dirty="0" smtClean="0">
                <a:solidFill>
                  <a:srgbClr val="000000"/>
                </a:solidFill>
                <a:latin typeface="+mn-ea"/>
                <a:cs typeface="Times New Roman" panose="02020603050405020304" pitchFamily="18" charset="0"/>
              </a:rPr>
              <a:t>   4</a:t>
            </a:r>
            <a:r>
              <a:rPr lang="zh-CN" altLang="en-US" dirty="0" smtClean="0">
                <a:solidFill>
                  <a:srgbClr val="000000"/>
                </a:solidFill>
                <a:latin typeface="+mn-ea"/>
                <a:cs typeface="Times New Roman" panose="02020603050405020304" pitchFamily="18" charset="0"/>
              </a:rPr>
              <a:t>、更简便：一日一片。</a:t>
            </a:r>
            <a:endParaRPr lang="en-US" altLang="zh-CN" dirty="0" smtClean="0">
              <a:solidFill>
                <a:srgbClr val="000000"/>
              </a:solidFill>
              <a:latin typeface="+mn-ea"/>
              <a:cs typeface="Times New Roman" panose="02020603050405020304" pitchFamily="18" charset="0"/>
            </a:endParaRPr>
          </a:p>
          <a:p>
            <a:pPr>
              <a:lnSpc>
                <a:spcPct val="150000"/>
              </a:lnSpc>
            </a:pPr>
            <a:r>
              <a:rPr lang="en-US" altLang="zh-CN" dirty="0" smtClean="0">
                <a:solidFill>
                  <a:srgbClr val="000000"/>
                </a:solidFill>
                <a:latin typeface="+mn-ea"/>
                <a:cs typeface="Times New Roman" panose="02020603050405020304" pitchFamily="18" charset="0"/>
              </a:rPr>
              <a:t>   5</a:t>
            </a:r>
            <a:r>
              <a:rPr lang="zh-CN" altLang="en-US" dirty="0" smtClean="0">
                <a:solidFill>
                  <a:srgbClr val="000000"/>
                </a:solidFill>
                <a:latin typeface="+mn-ea"/>
                <a:cs typeface="Times New Roman" panose="02020603050405020304" pitchFamily="18" charset="0"/>
              </a:rPr>
              <a:t>、更经济：远期保护靶器官，减少心肌梗死、脑卒中等重大心血管事件发生。</a:t>
            </a:r>
            <a:endParaRPr lang="en-US" altLang="zh-CN" dirty="0" smtClean="0">
              <a:solidFill>
                <a:srgbClr val="000000"/>
              </a:solidFill>
              <a:latin typeface="+mn-ea"/>
              <a:cs typeface="Times New Roman" panose="02020603050405020304" pitchFamily="18" charset="0"/>
            </a:endParaRPr>
          </a:p>
          <a:p>
            <a:pPr>
              <a:lnSpc>
                <a:spcPct val="150000"/>
              </a:lnSpc>
            </a:pPr>
            <a:r>
              <a:rPr lang="en-US" altLang="zh-CN" dirty="0" smtClean="0">
                <a:solidFill>
                  <a:srgbClr val="000000"/>
                </a:solidFill>
                <a:latin typeface="+mn-ea"/>
                <a:cs typeface="Times New Roman" panose="02020603050405020304" pitchFamily="18" charset="0"/>
              </a:rPr>
              <a:t>   6</a:t>
            </a:r>
            <a:r>
              <a:rPr lang="zh-CN" altLang="en-US" dirty="0" smtClean="0">
                <a:solidFill>
                  <a:srgbClr val="000000"/>
                </a:solidFill>
                <a:latin typeface="+mn-ea"/>
                <a:cs typeface="Times New Roman" panose="02020603050405020304" pitchFamily="18" charset="0"/>
              </a:rPr>
              <a:t>、更符合治疗原则：</a:t>
            </a:r>
            <a:r>
              <a:rPr lang="zh-CN" altLang="en-US" b="1" dirty="0" smtClean="0">
                <a:latin typeface="Times New Roman" panose="02020603050405020304" pitchFamily="18" charset="0"/>
                <a:cs typeface="Times New Roman" panose="02020603050405020304" pitchFamily="18" charset="0"/>
              </a:rPr>
              <a:t>替米沙坦氨氯地平片（</a:t>
            </a:r>
            <a:r>
              <a:rPr lang="en-US" altLang="zh-CN" b="1" dirty="0" smtClean="0">
                <a:latin typeface="Times New Roman" panose="02020603050405020304" pitchFamily="18" charset="0"/>
                <a:cs typeface="Times New Roman" panose="02020603050405020304" pitchFamily="18" charset="0"/>
              </a:rPr>
              <a:t>II</a:t>
            </a:r>
            <a:r>
              <a:rPr lang="zh-CN" altLang="en-US" b="1" dirty="0" smtClean="0">
                <a:latin typeface="Times New Roman" panose="02020603050405020304" pitchFamily="18" charset="0"/>
                <a:cs typeface="Times New Roman" panose="02020603050405020304" pitchFamily="18" charset="0"/>
              </a:rPr>
              <a:t>）</a:t>
            </a:r>
            <a:r>
              <a:rPr lang="zh-CN" altLang="en-US" dirty="0" smtClean="0">
                <a:solidFill>
                  <a:srgbClr val="000000"/>
                </a:solidFill>
                <a:latin typeface="+mn-ea"/>
                <a:cs typeface="Times New Roman" panose="02020603050405020304" pitchFamily="18" charset="0"/>
              </a:rPr>
              <a:t>更符合中国高血压的治疗原则。</a:t>
            </a:r>
            <a:endParaRPr lang="en-US" altLang="zh-CN" dirty="0" smtClean="0">
              <a:solidFill>
                <a:srgbClr val="000000"/>
              </a:solidFill>
              <a:latin typeface="+mn-ea"/>
              <a:cs typeface="Times New Roman" panose="02020603050405020304" pitchFamily="18" charset="0"/>
            </a:endParaRPr>
          </a:p>
          <a:p>
            <a:pPr>
              <a:lnSpc>
                <a:spcPct val="150000"/>
              </a:lnSpc>
            </a:pPr>
            <a:endParaRPr lang="zh-CN" altLang="en-US" b="1" dirty="0"/>
          </a:p>
          <a:p>
            <a:pPr>
              <a:lnSpc>
                <a:spcPct val="150000"/>
              </a:lnSpc>
            </a:pPr>
            <a:r>
              <a:rPr lang="zh-CN" altLang="en-US" dirty="0"/>
              <a:t>     </a:t>
            </a:r>
          </a:p>
        </p:txBody>
      </p:sp>
      <p:sp>
        <p:nvSpPr>
          <p:cNvPr id="8" name="流程图: 决策 7"/>
          <p:cNvSpPr/>
          <p:nvPr/>
        </p:nvSpPr>
        <p:spPr>
          <a:xfrm>
            <a:off x="626668" y="118802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决策 8"/>
          <p:cNvSpPr/>
          <p:nvPr/>
        </p:nvSpPr>
        <p:spPr>
          <a:xfrm>
            <a:off x="626668" y="3205955"/>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74149" cy="56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03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有效性</a:t>
            </a:r>
          </a:p>
        </p:txBody>
      </p:sp>
      <p:sp>
        <p:nvSpPr>
          <p:cNvPr id="14" name="文本框 13"/>
          <p:cNvSpPr txBox="1"/>
          <p:nvPr/>
        </p:nvSpPr>
        <p:spPr>
          <a:xfrm>
            <a:off x="870100" y="899989"/>
            <a:ext cx="9433048" cy="1753235"/>
          </a:xfrm>
          <a:prstGeom prst="rect">
            <a:avLst/>
          </a:prstGeom>
          <a:noFill/>
        </p:spPr>
        <p:txBody>
          <a:bodyPr wrap="square">
            <a:spAutoFit/>
          </a:bodyPr>
          <a:lstStyle/>
          <a:p>
            <a:pPr>
              <a:lnSpc>
                <a:spcPct val="150000"/>
              </a:lnSpc>
            </a:pPr>
            <a:r>
              <a:rPr lang="zh-CN" altLang="en-US" dirty="0" smtClean="0">
                <a:latin typeface="Times New Roman" panose="02020603050405020304" pitchFamily="18" charset="0"/>
                <a:cs typeface="Times New Roman" panose="02020603050405020304" pitchFamily="18" charset="0"/>
              </a:rPr>
              <a:t>长期服用替米沙坦</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氨氯地平单片复方治疗耐受性好，多数患者的血压可达标，且依从性高达</a:t>
            </a:r>
            <a:r>
              <a:rPr lang="en-US" altLang="zh-CN" dirty="0" smtClean="0">
                <a:latin typeface="Times New Roman" panose="02020603050405020304" pitchFamily="18" charset="0"/>
                <a:cs typeface="Times New Roman" panose="02020603050405020304" pitchFamily="18" charset="0"/>
              </a:rPr>
              <a:t>98.4%</a:t>
            </a:r>
            <a:r>
              <a:rPr lang="zh-CN" altLang="en-US" dirty="0" smtClean="0">
                <a:latin typeface="Times New Roman" panose="02020603050405020304" pitchFamily="18" charset="0"/>
                <a:cs typeface="Times New Roman" panose="02020603050405020304" pitchFamily="18" charset="0"/>
              </a:rPr>
              <a:t>。</a:t>
            </a:r>
            <a:r>
              <a:rPr lang="zh-CN" altLang="zh-CN" sz="1800" kern="100" dirty="0" smtClean="0">
                <a:effectLst/>
                <a:latin typeface="Times New Roman" panose="02020603050405020304" pitchFamily="18" charset="0"/>
                <a:cs typeface="Times New Roman" panose="02020603050405020304" pitchFamily="18" charset="0"/>
              </a:rPr>
              <a:t>据</a:t>
            </a:r>
            <a:r>
              <a:rPr lang="en-US" altLang="zh-CN" sz="1800" kern="100" dirty="0">
                <a:effectLst/>
                <a:latin typeface="Times New Roman" panose="02020603050405020304" pitchFamily="18" charset="0"/>
                <a:cs typeface="Times New Roman" panose="02020603050405020304" pitchFamily="18" charset="0"/>
              </a:rPr>
              <a:t>IMS</a:t>
            </a:r>
            <a:r>
              <a:rPr lang="zh-CN" altLang="zh-CN" sz="1800" kern="100" dirty="0">
                <a:effectLst/>
                <a:latin typeface="Times New Roman" panose="02020603050405020304" pitchFamily="18" charset="0"/>
                <a:cs typeface="Times New Roman" panose="02020603050405020304" pitchFamily="18" charset="0"/>
              </a:rPr>
              <a:t>数据分析，</a:t>
            </a:r>
            <a:r>
              <a:rPr lang="zh-CN" altLang="zh-CN" sz="1800" kern="100" dirty="0">
                <a:solidFill>
                  <a:srgbClr val="000000"/>
                </a:solidFill>
                <a:effectLst/>
                <a:latin typeface="Times New Roman" panose="02020603050405020304" pitchFamily="18" charset="0"/>
                <a:cs typeface="Times New Roman" panose="02020603050405020304" pitchFamily="18" charset="0"/>
              </a:rPr>
              <a:t>全球</a:t>
            </a:r>
            <a:r>
              <a:rPr lang="en-US" altLang="zh-CN" sz="1800" kern="100" dirty="0">
                <a:solidFill>
                  <a:srgbClr val="000000"/>
                </a:solidFill>
                <a:effectLst/>
                <a:latin typeface="Times New Roman" panose="02020603050405020304" pitchFamily="18" charset="0"/>
                <a:cs typeface="Times New Roman" panose="02020603050405020304" pitchFamily="18" charset="0"/>
              </a:rPr>
              <a:t>58</a:t>
            </a:r>
            <a:r>
              <a:rPr lang="zh-CN" altLang="zh-CN" sz="1800" kern="100" dirty="0">
                <a:solidFill>
                  <a:srgbClr val="000000"/>
                </a:solidFill>
                <a:effectLst/>
                <a:latin typeface="Times New Roman" panose="02020603050405020304" pitchFamily="18" charset="0"/>
                <a:cs typeface="Times New Roman" panose="02020603050405020304" pitchFamily="18" charset="0"/>
              </a:rPr>
              <a:t>个国家</a:t>
            </a:r>
            <a:r>
              <a:rPr lang="zh-CN" altLang="zh-CN" sz="1800" kern="100" dirty="0">
                <a:effectLst/>
                <a:latin typeface="Times New Roman" panose="02020603050405020304" pitchFamily="18" charset="0"/>
                <a:cs typeface="Times New Roman" panose="02020603050405020304" pitchFamily="18" charset="0"/>
              </a:rPr>
              <a:t>替米沙坦氨氯地平片的销售数据，</a:t>
            </a:r>
            <a:r>
              <a:rPr lang="en-US" altLang="zh-CN" sz="1800" kern="100" dirty="0">
                <a:effectLst/>
                <a:latin typeface="Times New Roman" panose="02020603050405020304" pitchFamily="18" charset="0"/>
                <a:cs typeface="Times New Roman" panose="02020603050405020304" pitchFamily="18" charset="0"/>
              </a:rPr>
              <a:t>40mg:5mg</a:t>
            </a:r>
            <a:r>
              <a:rPr lang="zh-CN" altLang="zh-CN" sz="1800" kern="100" dirty="0">
                <a:effectLst/>
                <a:latin typeface="Times New Roman" panose="02020603050405020304" pitchFamily="18" charset="0"/>
                <a:cs typeface="Times New Roman" panose="02020603050405020304" pitchFamily="18" charset="0"/>
              </a:rPr>
              <a:t>规格销售数量占比为</a:t>
            </a:r>
            <a:r>
              <a:rPr lang="en-US" altLang="zh-CN" sz="1800" kern="100" dirty="0">
                <a:effectLst/>
                <a:latin typeface="Times New Roman" panose="02020603050405020304" pitchFamily="18" charset="0"/>
                <a:cs typeface="Times New Roman" panose="02020603050405020304" pitchFamily="18" charset="0"/>
              </a:rPr>
              <a:t>80.6%</a:t>
            </a:r>
            <a:r>
              <a:rPr lang="zh-CN" altLang="zh-CN" sz="1800" kern="100" dirty="0">
                <a:effectLst/>
                <a:latin typeface="Times New Roman" panose="02020603050405020304" pitchFamily="18" charset="0"/>
                <a:cs typeface="Times New Roman" panose="02020603050405020304" pitchFamily="18" charset="0"/>
              </a:rPr>
              <a:t>。</a:t>
            </a:r>
            <a:endParaRPr lang="en-US" altLang="zh-CN" sz="1800" kern="100" dirty="0">
              <a:effectLst/>
              <a:latin typeface="Times New Roman" panose="02020603050405020304" pitchFamily="18" charset="0"/>
              <a:cs typeface="Times New Roman" panose="02020603050405020304" pitchFamily="18" charset="0"/>
            </a:endParaRPr>
          </a:p>
          <a:p>
            <a:pPr algn="ctr">
              <a:lnSpc>
                <a:spcPct val="150000"/>
              </a:lnSpc>
            </a:pPr>
            <a:r>
              <a:rPr lang="en-US" altLang="zh-CN" sz="1800" dirty="0">
                <a:effectLst/>
                <a:latin typeface="Times New Roman" panose="02020603050405020304" pitchFamily="18" charset="0"/>
                <a:cs typeface="Times New Roman" panose="02020603050405020304" pitchFamily="18" charset="0"/>
              </a:rPr>
              <a:t>2021</a:t>
            </a:r>
            <a:r>
              <a:rPr lang="zh-CN" altLang="en-US" sz="1800" dirty="0">
                <a:effectLst/>
                <a:latin typeface="Times New Roman" panose="02020603050405020304" pitchFamily="18" charset="0"/>
                <a:cs typeface="Times New Roman" panose="02020603050405020304" pitchFamily="18" charset="0"/>
              </a:rPr>
              <a:t>年</a:t>
            </a:r>
            <a:r>
              <a:rPr lang="zh-CN" altLang="zh-CN" sz="1800" dirty="0">
                <a:effectLst/>
                <a:latin typeface="Times New Roman" panose="02020603050405020304" pitchFamily="18" charset="0"/>
                <a:cs typeface="Times New Roman" panose="02020603050405020304" pitchFamily="18" charset="0"/>
              </a:rPr>
              <a:t>相关国家销售数据（万片）</a:t>
            </a:r>
            <a:endParaRPr lang="en-US" altLang="zh-CN" b="1" dirty="0">
              <a:latin typeface="Times New Roman" panose="02020603050405020304" pitchFamily="18" charset="0"/>
              <a:cs typeface="Times New Roman" panose="02020603050405020304" pitchFamily="18" charset="0"/>
            </a:endParaRPr>
          </a:p>
        </p:txBody>
      </p:sp>
      <p:graphicFrame>
        <p:nvGraphicFramePr>
          <p:cNvPr id="2" name="表格 2"/>
          <p:cNvGraphicFramePr>
            <a:graphicFrameLocks noGrp="1"/>
          </p:cNvGraphicFramePr>
          <p:nvPr>
            <p:custDataLst>
              <p:tags r:id="rId1"/>
            </p:custDataLst>
          </p:nvPr>
        </p:nvGraphicFramePr>
        <p:xfrm>
          <a:off x="1296167" y="2286151"/>
          <a:ext cx="8280972" cy="2862310"/>
        </p:xfrm>
        <a:graphic>
          <a:graphicData uri="http://schemas.openxmlformats.org/drawingml/2006/table">
            <a:tbl>
              <a:tblPr firstRow="1" bandRow="1">
                <a:tableStyleId>{5C22544A-7EE6-4342-B048-85BDC9FD1C3A}</a:tableStyleId>
              </a:tblPr>
              <a:tblGrid>
                <a:gridCol w="920108"/>
                <a:gridCol w="920108"/>
                <a:gridCol w="920108"/>
                <a:gridCol w="920108"/>
                <a:gridCol w="920108"/>
                <a:gridCol w="920108"/>
                <a:gridCol w="920108"/>
                <a:gridCol w="920108"/>
                <a:gridCol w="920108"/>
              </a:tblGrid>
              <a:tr h="572462">
                <a:tc rowSpan="2">
                  <a:txBody>
                    <a:bodyPr/>
                    <a:lstStyle/>
                    <a:p>
                      <a:pPr algn="ctr"/>
                      <a:r>
                        <a:rPr lang="zh-CN" altLang="zh-CN" sz="1800" b="1" kern="1200" dirty="0">
                          <a:solidFill>
                            <a:schemeClr val="lt1"/>
                          </a:solidFill>
                          <a:effectLst/>
                          <a:latin typeface="+mn-lt"/>
                          <a:ea typeface="+mn-ea"/>
                          <a:cs typeface="+mn-cs"/>
                        </a:rPr>
                        <a:t>国家</a:t>
                      </a:r>
                      <a:endParaRPr lang="zh-CN" altLang="en-US" dirty="0"/>
                    </a:p>
                  </a:txBody>
                  <a:tcPr anchor="ctr"/>
                </a:tc>
                <a:tc gridSpan="2">
                  <a:txBody>
                    <a:bodyPr/>
                    <a:lstStyle/>
                    <a:p>
                      <a:pPr algn="ctr"/>
                      <a:r>
                        <a:rPr lang="en-US" altLang="zh-CN" dirty="0">
                          <a:latin typeface="Times New Roman" panose="02020603050405020304" pitchFamily="18" charset="0"/>
                          <a:cs typeface="Times New Roman" panose="02020603050405020304" pitchFamily="18" charset="0"/>
                        </a:rPr>
                        <a:t>40mg:5mg</a:t>
                      </a:r>
                      <a:endParaRPr lang="zh-CN" altLang="en-US" dirty="0">
                        <a:latin typeface="Times New Roman" panose="02020603050405020304" pitchFamily="18" charset="0"/>
                        <a:cs typeface="Times New Roman" panose="02020603050405020304" pitchFamily="18" charset="0"/>
                      </a:endParaRPr>
                    </a:p>
                  </a:txBody>
                  <a:tcPr anchor="ctr"/>
                </a:tc>
                <a:tc hMerge="1">
                  <a:txBody>
                    <a:bodyPr/>
                    <a:lstStyle/>
                    <a:p>
                      <a:endParaRPr lang="zh-CN"/>
                    </a:p>
                  </a:txBody>
                  <a:tcPr/>
                </a:tc>
                <a:tc gridSpan="2">
                  <a:txBody>
                    <a:bodyPr/>
                    <a:lstStyle/>
                    <a:p>
                      <a:pPr algn="ctr"/>
                      <a:r>
                        <a:rPr lang="en-US" altLang="zh-CN" sz="1800" b="1" kern="1200" dirty="0">
                          <a:solidFill>
                            <a:schemeClr val="lt1"/>
                          </a:solidFill>
                          <a:effectLst/>
                          <a:latin typeface="Times New Roman" panose="02020603050405020304" pitchFamily="18" charset="0"/>
                          <a:ea typeface="+mn-ea"/>
                          <a:cs typeface="Times New Roman" panose="02020603050405020304" pitchFamily="18" charset="0"/>
                        </a:rPr>
                        <a:t>80mg:5mg</a:t>
                      </a:r>
                      <a:endParaRPr lang="zh-CN" altLang="en-US" dirty="0">
                        <a:latin typeface="Times New Roman" panose="02020603050405020304" pitchFamily="18" charset="0"/>
                        <a:cs typeface="Times New Roman" panose="02020603050405020304" pitchFamily="18" charset="0"/>
                      </a:endParaRPr>
                    </a:p>
                  </a:txBody>
                  <a:tcPr anchor="ctr"/>
                </a:tc>
                <a:tc hMerge="1">
                  <a:txBody>
                    <a:bodyPr/>
                    <a:lstStyle/>
                    <a:p>
                      <a:endParaRPr lang="zh-CN"/>
                    </a:p>
                  </a:txBody>
                  <a:tcPr/>
                </a:tc>
                <a:tc gridSpan="2">
                  <a:txBody>
                    <a:bodyPr/>
                    <a:lstStyle/>
                    <a:p>
                      <a:pPr algn="ctr"/>
                      <a:r>
                        <a:rPr lang="en-US" altLang="zh-CN" sz="1800" b="1" kern="1200" dirty="0">
                          <a:solidFill>
                            <a:schemeClr val="lt1"/>
                          </a:solidFill>
                          <a:effectLst/>
                          <a:latin typeface="Times New Roman" panose="02020603050405020304" pitchFamily="18" charset="0"/>
                          <a:ea typeface="+mn-ea"/>
                          <a:cs typeface="Times New Roman" panose="02020603050405020304" pitchFamily="18" charset="0"/>
                        </a:rPr>
                        <a:t>40mg:10mg</a:t>
                      </a:r>
                      <a:endParaRPr lang="zh-CN" altLang="en-US" dirty="0">
                        <a:latin typeface="Times New Roman" panose="02020603050405020304" pitchFamily="18" charset="0"/>
                        <a:cs typeface="Times New Roman" panose="02020603050405020304" pitchFamily="18" charset="0"/>
                      </a:endParaRPr>
                    </a:p>
                  </a:txBody>
                  <a:tcPr anchor="ctr"/>
                </a:tc>
                <a:tc hMerge="1">
                  <a:txBody>
                    <a:bodyPr/>
                    <a:lstStyle/>
                    <a:p>
                      <a:endParaRPr lang="zh-CN"/>
                    </a:p>
                  </a:txBody>
                  <a:tcPr/>
                </a:tc>
                <a:tc gridSpan="2">
                  <a:txBody>
                    <a:bodyPr/>
                    <a:lstStyle/>
                    <a:p>
                      <a:pPr algn="ctr"/>
                      <a:r>
                        <a:rPr lang="en-US" altLang="zh-CN" sz="1800" b="1" kern="1200" dirty="0">
                          <a:solidFill>
                            <a:schemeClr val="lt1"/>
                          </a:solidFill>
                          <a:effectLst/>
                          <a:latin typeface="Times New Roman" panose="02020603050405020304" pitchFamily="18" charset="0"/>
                          <a:ea typeface="+mn-ea"/>
                          <a:cs typeface="Times New Roman" panose="02020603050405020304" pitchFamily="18" charset="0"/>
                        </a:rPr>
                        <a:t>80mg:10mg</a:t>
                      </a:r>
                      <a:endParaRPr lang="zh-CN" altLang="en-US" dirty="0">
                        <a:latin typeface="Times New Roman" panose="02020603050405020304" pitchFamily="18" charset="0"/>
                        <a:cs typeface="Times New Roman" panose="02020603050405020304" pitchFamily="18" charset="0"/>
                      </a:endParaRPr>
                    </a:p>
                  </a:txBody>
                  <a:tcPr anchor="ctr"/>
                </a:tc>
                <a:tc hMerge="1">
                  <a:txBody>
                    <a:bodyPr/>
                    <a:lstStyle/>
                    <a:p>
                      <a:endParaRPr lang="zh-CN"/>
                    </a:p>
                  </a:txBody>
                  <a:tcPr/>
                </a:tc>
              </a:tr>
              <a:tr h="572462">
                <a:tc vMerge="1">
                  <a:txBody>
                    <a:bodyPr/>
                    <a:lstStyle/>
                    <a:p>
                      <a:endParaRPr lang="zh-CN"/>
                    </a:p>
                  </a:txBody>
                  <a:tcPr/>
                </a:tc>
                <a:tc>
                  <a:txBody>
                    <a:bodyPr/>
                    <a:lstStyle/>
                    <a:p>
                      <a:pPr algn="ctr"/>
                      <a:r>
                        <a:rPr lang="zh-CN" altLang="zh-CN" sz="1800" kern="1200" dirty="0">
                          <a:solidFill>
                            <a:schemeClr val="dk1"/>
                          </a:solidFill>
                          <a:effectLst/>
                          <a:latin typeface="+mn-lt"/>
                          <a:ea typeface="+mn-ea"/>
                          <a:cs typeface="+mn-cs"/>
                        </a:rPr>
                        <a:t>用量</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占比</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用量</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占比</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用量</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占比</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用量</a:t>
                      </a:r>
                      <a:endParaRPr lang="zh-CN" altLang="en-US" dirty="0"/>
                    </a:p>
                  </a:txBody>
                  <a:tcPr anchor="ctr"/>
                </a:tc>
                <a:tc>
                  <a:txBody>
                    <a:bodyPr/>
                    <a:lstStyle/>
                    <a:p>
                      <a:pPr algn="ctr"/>
                      <a:r>
                        <a:rPr lang="zh-CN" altLang="zh-CN" sz="1800" kern="1200" dirty="0">
                          <a:solidFill>
                            <a:schemeClr val="dk1"/>
                          </a:solidFill>
                          <a:effectLst/>
                          <a:latin typeface="+mn-lt"/>
                          <a:ea typeface="+mn-ea"/>
                          <a:cs typeface="+mn-cs"/>
                        </a:rPr>
                        <a:t>占比</a:t>
                      </a:r>
                      <a:endParaRPr lang="zh-CN" altLang="en-US" dirty="0"/>
                    </a:p>
                  </a:txBody>
                  <a:tcPr anchor="ctr"/>
                </a:tc>
              </a:tr>
              <a:tr h="572462">
                <a:tc>
                  <a:txBody>
                    <a:bodyPr/>
                    <a:lstStyle/>
                    <a:p>
                      <a:pPr algn="ctr"/>
                      <a:r>
                        <a:rPr lang="zh-CN" altLang="zh-CN" sz="1800" kern="1200" dirty="0">
                          <a:solidFill>
                            <a:schemeClr val="dk1"/>
                          </a:solidFill>
                          <a:effectLst/>
                          <a:latin typeface="+mn-lt"/>
                          <a:ea typeface="+mn-ea"/>
                          <a:cs typeface="+mn-cs"/>
                        </a:rPr>
                        <a:t>德国</a:t>
                      </a:r>
                      <a:endParaRPr lang="zh-CN" altLang="en-US" dirty="0"/>
                    </a:p>
                  </a:txBody>
                  <a:tcPr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369.7481</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26.85%</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469.6726</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34.11%</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94.0212</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6.83%</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411.7627</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29.90%</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572462">
                <a:tc>
                  <a:txBody>
                    <a:bodyPr/>
                    <a:lstStyle/>
                    <a:p>
                      <a:pPr algn="ctr"/>
                      <a:r>
                        <a:rPr lang="zh-CN" altLang="zh-CN" sz="1800" kern="1200" dirty="0">
                          <a:solidFill>
                            <a:schemeClr val="dk1"/>
                          </a:solidFill>
                          <a:effectLst/>
                          <a:latin typeface="+mn-lt"/>
                          <a:ea typeface="+mn-ea"/>
                          <a:cs typeface="+mn-cs"/>
                        </a:rPr>
                        <a:t>日本</a:t>
                      </a:r>
                      <a:endParaRPr lang="zh-CN" altLang="en-US" dirty="0"/>
                    </a:p>
                  </a:txBody>
                  <a:tcPr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505.646</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100%</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zh-CN" altLang="en-US" sz="1600" kern="1200">
                          <a:solidFill>
                            <a:schemeClr val="dk1"/>
                          </a:solidFill>
                          <a:effectLst/>
                          <a:latin typeface="Times New Roman" panose="02020603050405020304" pitchFamily="18" charset="0"/>
                          <a:ea typeface="+mn-ea"/>
                          <a:cs typeface="Times New Roman" panose="02020603050405020304" pitchFamily="18" charset="0"/>
                        </a:rPr>
                        <a:t>无</a:t>
                      </a:r>
                    </a:p>
                  </a:txBody>
                  <a:tcPr marL="68580" marR="68580" marT="0" marB="0"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zh-CN" altLang="en-US" sz="1600" kern="1200" dirty="0">
                          <a:solidFill>
                            <a:schemeClr val="dk1"/>
                          </a:solidFill>
                          <a:effectLst/>
                          <a:latin typeface="Times New Roman" panose="02020603050405020304" pitchFamily="18" charset="0"/>
                          <a:ea typeface="+mn-ea"/>
                          <a:cs typeface="Times New Roman" panose="02020603050405020304" pitchFamily="18" charset="0"/>
                        </a:rPr>
                        <a:t>无</a:t>
                      </a: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zh-CN" altLang="en-US" sz="1600" kern="1200">
                          <a:solidFill>
                            <a:schemeClr val="dk1"/>
                          </a:solidFill>
                          <a:effectLst/>
                          <a:latin typeface="Times New Roman" panose="02020603050405020304" pitchFamily="18" charset="0"/>
                          <a:ea typeface="+mn-ea"/>
                          <a:cs typeface="Times New Roman" panose="02020603050405020304" pitchFamily="18" charset="0"/>
                        </a:rPr>
                        <a:t>无</a:t>
                      </a: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572462">
                <a:tc>
                  <a:txBody>
                    <a:bodyPr/>
                    <a:lstStyle/>
                    <a:p>
                      <a:pPr algn="ctr"/>
                      <a:r>
                        <a:rPr lang="zh-CN" altLang="zh-CN" sz="1800" kern="1200" dirty="0">
                          <a:solidFill>
                            <a:schemeClr val="dk1"/>
                          </a:solidFill>
                          <a:effectLst/>
                          <a:latin typeface="+mn-lt"/>
                          <a:ea typeface="+mn-ea"/>
                          <a:cs typeface="+mn-cs"/>
                        </a:rPr>
                        <a:t>韩国</a:t>
                      </a:r>
                      <a:endParaRPr lang="zh-CN" altLang="en-US" dirty="0"/>
                    </a:p>
                  </a:txBody>
                  <a:tcPr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764.1513</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65.07%</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299.8644</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25.53%</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a:solidFill>
                            <a:schemeClr val="dk1"/>
                          </a:solidFill>
                          <a:effectLst/>
                          <a:latin typeface="Times New Roman" panose="02020603050405020304" pitchFamily="18" charset="0"/>
                          <a:ea typeface="+mn-ea"/>
                          <a:cs typeface="Times New Roman" panose="02020603050405020304" pitchFamily="18" charset="0"/>
                        </a:rPr>
                        <a:t>110.379</a:t>
                      </a:r>
                      <a:endParaRPr lang="zh-CN" altLang="en-US" sz="16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9.40%</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zh-CN" altLang="en-US" sz="1600" kern="1200" dirty="0">
                          <a:solidFill>
                            <a:schemeClr val="dk1"/>
                          </a:solidFill>
                          <a:effectLst/>
                          <a:latin typeface="Times New Roman" panose="02020603050405020304" pitchFamily="18" charset="0"/>
                          <a:ea typeface="+mn-ea"/>
                          <a:cs typeface="Times New Roman" panose="02020603050405020304" pitchFamily="18" charset="0"/>
                        </a:rPr>
                        <a:t>无</a:t>
                      </a:r>
                    </a:p>
                  </a:txBody>
                  <a:tcPr marL="68580" marR="68580" marT="0" marB="0" anchor="ctr"/>
                </a:tc>
                <a:tc>
                  <a:txBody>
                    <a:bodyPr/>
                    <a:lstStyle/>
                    <a:p>
                      <a:pPr marL="0" algn="ctr" defTabSz="914400" rtl="0" eaLnBrk="1" latinLnBrk="0" hangingPunct="1"/>
                      <a:r>
                        <a:rPr lang="en-US" sz="16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bl>
          </a:graphicData>
        </a:graphic>
      </p:graphicFrame>
      <p:sp>
        <p:nvSpPr>
          <p:cNvPr id="9" name="文本框 8"/>
          <p:cNvSpPr txBox="1"/>
          <p:nvPr/>
        </p:nvSpPr>
        <p:spPr>
          <a:xfrm>
            <a:off x="1008187" y="5427201"/>
            <a:ext cx="8352928" cy="368300"/>
          </a:xfrm>
          <a:prstGeom prst="rect">
            <a:avLst/>
          </a:prstGeom>
          <a:noFill/>
        </p:spPr>
        <p:txBody>
          <a:bodyPr wrap="square">
            <a:spAutoFit/>
          </a:bodyPr>
          <a:lstStyle/>
          <a:p>
            <a:r>
              <a:rPr lang="zh-CN" altLang="en-US" b="1" i="0" u="none" strike="noStrike" baseline="0" dirty="0">
                <a:latin typeface="Times New Roman" panose="02020603050405020304" pitchFamily="18" charset="0"/>
                <a:cs typeface="Times New Roman" panose="02020603050405020304" pitchFamily="18" charset="0"/>
              </a:rPr>
              <a:t>综合</a:t>
            </a:r>
            <a:r>
              <a:rPr lang="zh-CN" altLang="en-US" b="1" dirty="0">
                <a:latin typeface="Times New Roman" panose="02020603050405020304" pitchFamily="18" charset="0"/>
                <a:cs typeface="Times New Roman" panose="02020603050405020304" pitchFamily="18" charset="0"/>
              </a:rPr>
              <a:t>结论：</a:t>
            </a:r>
            <a:r>
              <a:rPr lang="zh-CN" altLang="en-US" b="1" i="0" u="none" strike="noStrike" baseline="0" dirty="0">
                <a:latin typeface="Times New Roman" panose="02020603050405020304" pitchFamily="18" charset="0"/>
                <a:cs typeface="Times New Roman" panose="02020603050405020304" pitchFamily="18" charset="0"/>
              </a:rPr>
              <a:t>替米沙坦</a:t>
            </a:r>
            <a:r>
              <a:rPr lang="en-US" altLang="zh-CN" b="1" i="0" u="none" strike="noStrike" baseline="0" dirty="0">
                <a:latin typeface="Times New Roman" panose="02020603050405020304" pitchFamily="18" charset="0"/>
                <a:cs typeface="Times New Roman" panose="02020603050405020304" pitchFamily="18" charset="0"/>
              </a:rPr>
              <a:t>40mg</a:t>
            </a:r>
            <a:r>
              <a:rPr lang="zh-CN" altLang="zh-CN" b="1" i="0" u="none" strike="noStrike" baseline="0" dirty="0">
                <a:latin typeface="Times New Roman" panose="02020603050405020304" pitchFamily="18" charset="0"/>
                <a:cs typeface="Times New Roman" panose="02020603050405020304" pitchFamily="18" charset="0"/>
              </a:rPr>
              <a:t>与</a:t>
            </a:r>
            <a:r>
              <a:rPr lang="zh-CN" altLang="en-US" b="1" i="0" u="none" strike="noStrike" baseline="0" dirty="0">
                <a:latin typeface="Times New Roman" panose="02020603050405020304" pitchFamily="18" charset="0"/>
                <a:cs typeface="Times New Roman" panose="02020603050405020304" pitchFamily="18" charset="0"/>
              </a:rPr>
              <a:t>氨氯地平</a:t>
            </a:r>
            <a:r>
              <a:rPr lang="en-US" altLang="zh-CN" b="1" i="0" u="none" strike="noStrike" baseline="0" dirty="0">
                <a:latin typeface="Times New Roman" panose="02020603050405020304" pitchFamily="18" charset="0"/>
                <a:cs typeface="Times New Roman" panose="02020603050405020304" pitchFamily="18" charset="0"/>
              </a:rPr>
              <a:t>5mg</a:t>
            </a:r>
            <a:r>
              <a:rPr lang="zh-CN" altLang="en-US" b="1" i="0" u="none" strike="noStrike" baseline="0" dirty="0">
                <a:latin typeface="Times New Roman" panose="02020603050405020304" pitchFamily="18" charset="0"/>
                <a:cs typeface="Times New Roman" panose="02020603050405020304" pitchFamily="18" charset="0"/>
              </a:rPr>
              <a:t>的组合为最佳组合。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74149" cy="56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a:solidFill>
                  <a:srgbClr val="286DF8"/>
                </a:solidFill>
                <a:latin typeface="Impact" panose="020B0806030902050204" pitchFamily="34" charset="0"/>
                <a:ea typeface="微软雅黑" panose="020B0503020204020204" charset="-122"/>
                <a:cs typeface="宋体" panose="02010600030101010101" pitchFamily="2" charset="-122"/>
              </a:rPr>
              <a:t>03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有效性</a:t>
            </a:r>
          </a:p>
        </p:txBody>
      </p:sp>
      <p:sp>
        <p:nvSpPr>
          <p:cNvPr id="14" name="文本框 13"/>
          <p:cNvSpPr txBox="1"/>
          <p:nvPr/>
        </p:nvSpPr>
        <p:spPr>
          <a:xfrm>
            <a:off x="870100" y="899989"/>
            <a:ext cx="9433048" cy="2999740"/>
          </a:xfrm>
          <a:prstGeom prst="rect">
            <a:avLst/>
          </a:prstGeom>
          <a:noFill/>
        </p:spPr>
        <p:txBody>
          <a:bodyPr wrap="square">
            <a:spAutoFit/>
          </a:bodyPr>
          <a:lstStyle/>
          <a:p>
            <a:pPr algn="l">
              <a:lnSpc>
                <a:spcPct val="150000"/>
              </a:lnSpc>
            </a:pPr>
            <a:r>
              <a:rPr lang="zh-CN" altLang="en-US" b="1" i="0" u="none" strike="noStrike" baseline="0" dirty="0">
                <a:latin typeface="Times New Roman" panose="02020603050405020304" pitchFamily="18" charset="0"/>
                <a:cs typeface="Times New Roman" panose="02020603050405020304" pitchFamily="18" charset="0"/>
              </a:rPr>
              <a:t>临床指南</a:t>
            </a:r>
            <a:r>
              <a:rPr lang="en-US" altLang="zh-CN" b="1" i="0" u="none" strike="noStrike" baseline="0" dirty="0">
                <a:latin typeface="Times New Roman" panose="02020603050405020304" pitchFamily="18" charset="0"/>
                <a:cs typeface="Times New Roman" panose="02020603050405020304" pitchFamily="18" charset="0"/>
              </a:rPr>
              <a:t>/</a:t>
            </a:r>
            <a:r>
              <a:rPr lang="zh-CN" altLang="en-US" b="1" i="0" u="none" strike="noStrike" baseline="0" dirty="0">
                <a:latin typeface="Times New Roman" panose="02020603050405020304" pitchFamily="18" charset="0"/>
                <a:cs typeface="Times New Roman" panose="02020603050405020304" pitchFamily="18" charset="0"/>
              </a:rPr>
              <a:t>诊疗规范推荐：</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1</a:t>
            </a:r>
            <a:r>
              <a:rPr lang="zh-CN" altLang="en-US" b="1" dirty="0">
                <a:latin typeface="Times New Roman" panose="02020603050405020304" pitchFamily="18" charset="0"/>
                <a:cs typeface="Times New Roman" panose="02020603050405020304" pitchFamily="18" charset="0"/>
              </a:rPr>
              <a:t>、</a:t>
            </a:r>
            <a:r>
              <a:rPr lang="en-US" altLang="zh-CN" dirty="0">
                <a:solidFill>
                  <a:srgbClr val="191919"/>
                </a:solidFill>
                <a:latin typeface="PingFang SC"/>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《2014</a:t>
            </a:r>
            <a:r>
              <a:rPr lang="zh-CN" altLang="en-US" dirty="0">
                <a:latin typeface="Times New Roman" panose="02020603050405020304" pitchFamily="18" charset="0"/>
                <a:cs typeface="Times New Roman" panose="02020603050405020304" pitchFamily="18" charset="0"/>
              </a:rPr>
              <a:t>年美国成人高血压管理指南</a:t>
            </a:r>
            <a:r>
              <a:rPr lang="en-US" altLang="zh-CN" dirty="0">
                <a:latin typeface="宋体" panose="02010600030101010101" pitchFamily="2" charset="-122"/>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JNC8</a:t>
            </a:r>
            <a:r>
              <a:rPr lang="en-US" altLang="zh-CN" dirty="0">
                <a:latin typeface="宋体" panose="02010600030101010101" pitchFamily="2" charset="-122"/>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endParaRPr lang="en-US" altLang="zh-CN" b="0" i="0" u="none" strike="noStrike" baseline="0" dirty="0">
              <a:latin typeface="Times New Roman" panose="02020603050405020304" pitchFamily="18" charset="0"/>
              <a:cs typeface="Times New Roman" panose="02020603050405020304" pitchFamily="18" charset="0"/>
            </a:endParaRPr>
          </a:p>
          <a:p>
            <a:pPr algn="l">
              <a:lnSpc>
                <a:spcPct val="150000"/>
              </a:lnSpc>
              <a:buClrTx/>
              <a:buSzTx/>
              <a:buFontTx/>
            </a:pPr>
            <a:r>
              <a:rPr lang="en-US" altLang="zh-CN"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2、</a:t>
            </a:r>
            <a:r>
              <a:rPr lang="en-US" altLang="zh-CN" sz="1800" dirty="0">
                <a:latin typeface="Times New Roman" panose="02020603050405020304" pitchFamily="18" charset="0"/>
                <a:cs typeface="Times New Roman" panose="02020603050405020304" pitchFamily="18" charset="0"/>
              </a:rPr>
              <a:t>《2014年日本高血压指南(JSH 2014) 》</a:t>
            </a:r>
          </a:p>
          <a:p>
            <a:pPr algn="l">
              <a:lnSpc>
                <a:spcPct val="150000"/>
              </a:lnSpc>
              <a:buClrTx/>
              <a:buSzTx/>
              <a:buFontTx/>
            </a:pPr>
            <a:r>
              <a:rPr lang="en-US" altLang="zh-CN" sz="1800" b="1" i="0" u="none" strike="noStrike" baseline="0" dirty="0">
                <a:latin typeface="Times New Roman" panose="02020603050405020304" pitchFamily="18" charset="0"/>
                <a:cs typeface="Times New Roman" panose="02020603050405020304" pitchFamily="18" charset="0"/>
              </a:rPr>
              <a:t>  3、</a:t>
            </a:r>
            <a:r>
              <a:rPr lang="en-US" altLang="zh-CN" sz="1800" i="0" u="none" strike="noStrike" baseline="0" dirty="0">
                <a:latin typeface="Times New Roman" panose="02020603050405020304" pitchFamily="18" charset="0"/>
                <a:cs typeface="Times New Roman" panose="02020603050405020304" pitchFamily="18" charset="0"/>
              </a:rPr>
              <a:t>《2018 年 ESC/ESH 动脉高血压管理指南》</a:t>
            </a:r>
            <a:endParaRPr lang="en-US" altLang="zh-CN" sz="1800" b="1" i="0" u="none" strike="noStrike" baseline="0" dirty="0">
              <a:latin typeface="Times New Roman" panose="02020603050405020304" pitchFamily="18" charset="0"/>
              <a:cs typeface="Times New Roman" panose="02020603050405020304" pitchFamily="18" charset="0"/>
            </a:endParaRPr>
          </a:p>
          <a:p>
            <a:pPr algn="l">
              <a:lnSpc>
                <a:spcPct val="150000"/>
              </a:lnSpc>
              <a:buClrTx/>
              <a:buSzTx/>
              <a:buFontTx/>
            </a:pPr>
            <a:r>
              <a:rPr lang="en-US" altLang="zh-CN" sz="1800" b="1" dirty="0">
                <a:latin typeface="Times New Roman" panose="02020603050405020304" pitchFamily="18" charset="0"/>
                <a:cs typeface="Times New Roman" panose="02020603050405020304" pitchFamily="18" charset="0"/>
              </a:rPr>
              <a:t>  4、 </a:t>
            </a:r>
            <a:r>
              <a:rPr lang="en-US" altLang="zh-CN" sz="1800" dirty="0">
                <a:latin typeface="Times New Roman" panose="02020603050405020304" pitchFamily="18" charset="0"/>
                <a:cs typeface="Times New Roman" panose="02020603050405020304" pitchFamily="18" charset="0"/>
              </a:rPr>
              <a:t>《中国高血压防治指南2018年修订版》</a:t>
            </a:r>
          </a:p>
          <a:p>
            <a:pPr algn="l">
              <a:lnSpc>
                <a:spcPct val="150000"/>
              </a:lnSpc>
              <a:buClrTx/>
              <a:buSzTx/>
              <a:buFontTx/>
            </a:pPr>
            <a:r>
              <a:rPr lang="en-US" altLang="zh-CN" sz="1800" b="1" i="0" dirty="0">
                <a:latin typeface="Times New Roman" panose="02020603050405020304" pitchFamily="18" charset="0"/>
                <a:cs typeface="Times New Roman" panose="02020603050405020304" pitchFamily="18" charset="0"/>
              </a:rPr>
              <a:t>  5、</a:t>
            </a:r>
            <a:r>
              <a:rPr lang="en-US" altLang="zh-CN" sz="1800" i="0" dirty="0">
                <a:latin typeface="Times New Roman" panose="02020603050405020304" pitchFamily="18" charset="0"/>
                <a:cs typeface="Times New Roman" panose="02020603050405020304" pitchFamily="18" charset="0"/>
              </a:rPr>
              <a:t>《2021年</a:t>
            </a:r>
            <a:r>
              <a:rPr lang="en-US" altLang="zh-CN" sz="1800" dirty="0">
                <a:latin typeface="Times New Roman" panose="02020603050405020304" pitchFamily="18" charset="0"/>
                <a:cs typeface="Times New Roman" panose="02020603050405020304" pitchFamily="18" charset="0"/>
              </a:rPr>
              <a:t>WHO</a:t>
            </a:r>
            <a:r>
              <a:rPr lang="en-US" altLang="zh-CN" sz="1800" i="0" dirty="0">
                <a:latin typeface="Times New Roman" panose="02020603050405020304" pitchFamily="18" charset="0"/>
                <a:cs typeface="Times New Roman" panose="02020603050405020304" pitchFamily="18" charset="0"/>
              </a:rPr>
              <a:t>成人高血压药物治疗指南》</a:t>
            </a:r>
            <a:endParaRPr lang="en-US" altLang="zh-CN" sz="1800" b="1" i="0" dirty="0">
              <a:latin typeface="Times New Roman" panose="02020603050405020304" pitchFamily="18" charset="0"/>
              <a:cs typeface="Times New Roman" panose="02020603050405020304" pitchFamily="18" charset="0"/>
            </a:endParaRPr>
          </a:p>
          <a:p>
            <a:pPr algn="l">
              <a:lnSpc>
                <a:spcPct val="150000"/>
              </a:lnSpc>
              <a:buClrTx/>
              <a:buSzTx/>
              <a:buFontTx/>
            </a:pPr>
            <a:endParaRPr lang="en-US" altLang="zh-CN" sz="1800" dirty="0">
              <a:latin typeface="Times New Roman" panose="02020603050405020304" pitchFamily="18" charset="0"/>
              <a:cs typeface="Times New Roman" panose="02020603050405020304" pitchFamily="18" charset="0"/>
            </a:endParaRPr>
          </a:p>
        </p:txBody>
      </p:sp>
      <p:sp>
        <p:nvSpPr>
          <p:cNvPr id="8" name="流程图: 决策 7"/>
          <p:cNvSpPr/>
          <p:nvPr/>
        </p:nvSpPr>
        <p:spPr>
          <a:xfrm>
            <a:off x="626668" y="1116013"/>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3             _1"/>
          <p:cNvSpPr/>
          <p:nvPr/>
        </p:nvSpPr>
        <p:spPr bwMode="auto">
          <a:xfrm>
            <a:off x="1" y="17803"/>
            <a:ext cx="386872" cy="86885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rgbClr val="286DF8"/>
          </a:solidFill>
          <a:ln w="6350" cap="flat">
            <a:solidFill>
              <a:srgbClr val="286DF8"/>
            </a:solidFill>
            <a:prstDash val="solid"/>
            <a:miter lim="800000"/>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sp>
        <p:nvSpPr>
          <p:cNvPr id="57" name="54            _2"/>
          <p:cNvSpPr/>
          <p:nvPr/>
        </p:nvSpPr>
        <p:spPr bwMode="auto">
          <a:xfrm>
            <a:off x="119883" y="321809"/>
            <a:ext cx="259381" cy="5846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4BD0FF"/>
          </a:solidFill>
          <a:ln>
            <a:noFill/>
          </a:ln>
        </p:spPr>
        <p:txBody>
          <a:bodyPr vert="horz" wrap="square" lIns="114682" tIns="57341" rIns="114682" bIns="57341" numCol="1" anchor="t" anchorCtr="0" compatLnSpc="1"/>
          <a:lstStyle/>
          <a:p>
            <a:pPr defTabSz="1146810">
              <a:defRPr/>
            </a:pPr>
            <a:endParaRPr lang="zh-CN" altLang="en-US" sz="2300" kern="0">
              <a:solidFill>
                <a:prstClr val="black"/>
              </a:solidFill>
            </a:endParaRPr>
          </a:p>
        </p:txBody>
      </p:sp>
      <p:cxnSp>
        <p:nvCxnSpPr>
          <p:cNvPr id="60" name="直接连接符 59"/>
          <p:cNvCxnSpPr/>
          <p:nvPr/>
        </p:nvCxnSpPr>
        <p:spPr>
          <a:xfrm>
            <a:off x="271461" y="876306"/>
            <a:ext cx="10529889" cy="0"/>
          </a:xfrm>
          <a:prstGeom prst="line">
            <a:avLst/>
          </a:prstGeom>
          <a:ln w="19050">
            <a:solidFill>
              <a:srgbClr val="286DF8"/>
            </a:solidFill>
            <a:prstDash val="sysDash"/>
          </a:ln>
        </p:spPr>
        <p:style>
          <a:lnRef idx="1">
            <a:schemeClr val="accent1"/>
          </a:lnRef>
          <a:fillRef idx="0">
            <a:schemeClr val="accent1"/>
          </a:fillRef>
          <a:effectRef idx="0">
            <a:schemeClr val="accent1"/>
          </a:effectRef>
          <a:fontRef idx="minor">
            <a:schemeClr val="tx1"/>
          </a:fontRef>
        </p:style>
      </p:cxnSp>
      <p:sp>
        <p:nvSpPr>
          <p:cNvPr id="24" name="5453             _3"/>
          <p:cNvSpPr>
            <a:spLocks noChangeArrowheads="1"/>
          </p:cNvSpPr>
          <p:nvPr/>
        </p:nvSpPr>
        <p:spPr bwMode="auto">
          <a:xfrm>
            <a:off x="648147" y="179909"/>
            <a:ext cx="1574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305560">
              <a:lnSpc>
                <a:spcPct val="150000"/>
              </a:lnSpc>
            </a:pPr>
            <a:r>
              <a:rPr lang="en-US" altLang="zh-CN" sz="2800" dirty="0" smtClean="0">
                <a:solidFill>
                  <a:srgbClr val="286DF8"/>
                </a:solidFill>
                <a:latin typeface="Impact" panose="020B0806030902050204" pitchFamily="34" charset="0"/>
                <a:ea typeface="微软雅黑" panose="020B0503020204020204" charset="-122"/>
                <a:cs typeface="宋体" panose="02010600030101010101" pitchFamily="2" charset="-122"/>
              </a:rPr>
              <a:t>04  </a:t>
            </a:r>
            <a:r>
              <a:rPr lang="zh-CN" altLang="en-US" sz="2800" dirty="0">
                <a:solidFill>
                  <a:srgbClr val="286DF8"/>
                </a:solidFill>
                <a:latin typeface="Impact" panose="020B0806030902050204" pitchFamily="34" charset="0"/>
                <a:ea typeface="微软雅黑" panose="020B0503020204020204" charset="-122"/>
                <a:cs typeface="宋体" panose="02010600030101010101" pitchFamily="2" charset="-122"/>
              </a:rPr>
              <a:t>创新性</a:t>
            </a:r>
          </a:p>
        </p:txBody>
      </p:sp>
      <p:sp>
        <p:nvSpPr>
          <p:cNvPr id="14" name="文本框 13"/>
          <p:cNvSpPr txBox="1"/>
          <p:nvPr/>
        </p:nvSpPr>
        <p:spPr>
          <a:xfrm>
            <a:off x="936179" y="899989"/>
            <a:ext cx="8928992" cy="5377180"/>
          </a:xfrm>
          <a:prstGeom prst="rect">
            <a:avLst/>
          </a:prstGeom>
          <a:noFill/>
        </p:spPr>
        <p:txBody>
          <a:bodyPr wrap="square">
            <a:spAutoFit/>
          </a:bodyPr>
          <a:lstStyle/>
          <a:p>
            <a:pPr algn="l">
              <a:lnSpc>
                <a:spcPct val="200000"/>
              </a:lnSpc>
            </a:pPr>
            <a:r>
              <a:rPr lang="zh-CN" altLang="en-US" b="1" dirty="0">
                <a:latin typeface="+mn-ea"/>
                <a:ea typeface="+mn-ea"/>
                <a:cs typeface="Times New Roman" panose="02020603050405020304" pitchFamily="18" charset="0"/>
              </a:rPr>
              <a:t>主要创新点：</a:t>
            </a:r>
            <a:endParaRPr lang="en-US" altLang="zh-CN" b="1" dirty="0">
              <a:latin typeface="+mn-ea"/>
              <a:ea typeface="+mn-ea"/>
              <a:cs typeface="Times New Roman" panose="02020603050405020304" pitchFamily="18" charset="0"/>
            </a:endParaRPr>
          </a:p>
          <a:p>
            <a:pPr algn="l">
              <a:lnSpc>
                <a:spcPct val="150000"/>
              </a:lnSpc>
            </a:pPr>
            <a:r>
              <a:rPr lang="zh-CN" altLang="en-US" sz="1700" b="1" dirty="0">
                <a:latin typeface="+mn-ea"/>
                <a:ea typeface="+mn-ea"/>
                <a:cs typeface="Times New Roman" panose="02020603050405020304" pitchFamily="18" charset="0"/>
              </a:rPr>
              <a:t>药学方面</a:t>
            </a:r>
            <a:endParaRPr lang="en-US" altLang="zh-CN" sz="1700" b="1" dirty="0">
              <a:latin typeface="+mn-ea"/>
              <a:ea typeface="+mn-ea"/>
              <a:cs typeface="Times New Roman" panose="02020603050405020304" pitchFamily="18" charset="0"/>
            </a:endParaRPr>
          </a:p>
          <a:p>
            <a:pPr>
              <a:lnSpc>
                <a:spcPct val="150000"/>
              </a:lnSpc>
            </a:pPr>
            <a:r>
              <a:rPr lang="zh-CN" altLang="en-US" sz="1700" kern="100" dirty="0">
                <a:effectLst/>
                <a:latin typeface="等线" panose="02010600030101010101" pitchFamily="2" charset="-122"/>
                <a:ea typeface="宋体" panose="02010600030101010101" pitchFamily="2" charset="-122"/>
                <a:cs typeface="宋体" panose="02010600030101010101" pitchFamily="2" charset="-122"/>
              </a:rPr>
              <a:t>   </a:t>
            </a:r>
            <a:r>
              <a:rPr lang="en-US" altLang="zh-CN" sz="1700" kern="100" dirty="0">
                <a:effectLst/>
                <a:latin typeface="等线" panose="02010600030101010101" pitchFamily="2" charset="-122"/>
                <a:ea typeface="宋体" panose="02010600030101010101" pitchFamily="2" charset="-122"/>
                <a:cs typeface="宋体" panose="02010600030101010101" pitchFamily="2" charset="-122"/>
              </a:rPr>
              <a:t>1</a:t>
            </a:r>
            <a:r>
              <a:rPr lang="zh-CN" altLang="en-US" sz="1700" kern="100" dirty="0">
                <a:effectLst/>
                <a:latin typeface="等线" panose="02010600030101010101" pitchFamily="2" charset="-122"/>
                <a:ea typeface="宋体" panose="02010600030101010101" pitchFamily="2" charset="-122"/>
                <a:cs typeface="宋体" panose="02010600030101010101" pitchFamily="2" charset="-122"/>
              </a:rPr>
              <a:t>、已授权的发明专利： </a:t>
            </a:r>
            <a:r>
              <a:rPr lang="zh-CN" altLang="en-US" sz="1700" kern="100" dirty="0">
                <a:effectLst/>
                <a:latin typeface="Times New Roman" panose="02020603050405020304" pitchFamily="18" charset="0"/>
                <a:cs typeface="Times New Roman" panose="02020603050405020304" pitchFamily="18" charset="0"/>
              </a:rPr>
              <a:t>拥有中国专利（</a:t>
            </a:r>
            <a:r>
              <a:rPr lang="en-US" altLang="zh-CN" sz="1700" kern="100" dirty="0">
                <a:effectLst/>
                <a:latin typeface="Times New Roman" panose="02020603050405020304" pitchFamily="18" charset="0"/>
                <a:cs typeface="Times New Roman" panose="02020603050405020304" pitchFamily="18" charset="0"/>
              </a:rPr>
              <a:t>CN103127108A</a:t>
            </a:r>
            <a:r>
              <a:rPr lang="zh-CN" altLang="en-US" sz="1700" kern="100" dirty="0">
                <a:effectLst/>
                <a:latin typeface="Times New Roman" panose="02020603050405020304" pitchFamily="18" charset="0"/>
                <a:cs typeface="Times New Roman" panose="02020603050405020304" pitchFamily="18" charset="0"/>
              </a:rPr>
              <a:t>，替米沙坦氨氯地平片及其制备方法和用途） </a:t>
            </a:r>
            <a:r>
              <a:rPr lang="zh-CN" altLang="en-US" sz="1700" kern="100" dirty="0">
                <a:latin typeface="Times New Roman" panose="02020603050405020304" pitchFamily="18" charset="0"/>
                <a:cs typeface="Times New Roman" panose="02020603050405020304" pitchFamily="18" charset="0"/>
              </a:rPr>
              <a:t>；通过</a:t>
            </a:r>
            <a:r>
              <a:rPr lang="zh-CN" altLang="zh-CN" sz="1700" dirty="0">
                <a:effectLst/>
                <a:latin typeface="Times New Roman" panose="02020603050405020304" pitchFamily="18" charset="0"/>
                <a:ea typeface="宋体" panose="02010600030101010101" pitchFamily="2" charset="-122"/>
                <a:cs typeface="Times New Roman" panose="02020603050405020304" pitchFamily="18" charset="0"/>
              </a:rPr>
              <a:t>核心</a:t>
            </a:r>
            <a:r>
              <a:rPr lang="zh-CN" altLang="en-US" sz="1700" dirty="0">
                <a:effectLst/>
                <a:latin typeface="Times New Roman" panose="02020603050405020304" pitchFamily="18" charset="0"/>
                <a:ea typeface="宋体" panose="02010600030101010101" pitchFamily="2" charset="-122"/>
                <a:cs typeface="Times New Roman" panose="02020603050405020304" pitchFamily="18" charset="0"/>
              </a:rPr>
              <a:t>技术</a:t>
            </a:r>
            <a:r>
              <a:rPr lang="zh-CN" altLang="zh-CN" sz="1700" kern="100" dirty="0">
                <a:effectLst/>
                <a:latin typeface="Times New Roman" panose="02020603050405020304" pitchFamily="18" charset="0"/>
                <a:cs typeface="Times New Roman" panose="02020603050405020304" pitchFamily="18" charset="0"/>
              </a:rPr>
              <a:t>提高替米沙坦生物利用度</a:t>
            </a:r>
            <a:r>
              <a:rPr lang="zh-CN" altLang="en-US" sz="1700" kern="100" dirty="0">
                <a:effectLst/>
                <a:latin typeface="Times New Roman" panose="02020603050405020304" pitchFamily="18" charset="0"/>
                <a:cs typeface="Times New Roman" panose="02020603050405020304" pitchFamily="18" charset="0"/>
              </a:rPr>
              <a:t>、</a:t>
            </a:r>
            <a:r>
              <a:rPr lang="zh-CN" altLang="zh-CN" sz="1700" kern="100" dirty="0">
                <a:effectLst/>
                <a:latin typeface="Times New Roman" panose="02020603050405020304" pitchFamily="18" charset="0"/>
                <a:cs typeface="Times New Roman" panose="02020603050405020304" pitchFamily="18" charset="0"/>
              </a:rPr>
              <a:t>保证苯磺酸氨氯地平质量稳定性</a:t>
            </a:r>
            <a:r>
              <a:rPr lang="zh-CN" altLang="en-US" sz="1700" kern="100" dirty="0">
                <a:effectLst/>
                <a:latin typeface="Times New Roman" panose="02020603050405020304" pitchFamily="18" charset="0"/>
                <a:cs typeface="Times New Roman" panose="02020603050405020304" pitchFamily="18" charset="0"/>
              </a:rPr>
              <a:t>、</a:t>
            </a:r>
            <a:r>
              <a:rPr lang="zh-CN" altLang="zh-CN" sz="1700" kern="100" dirty="0">
                <a:effectLst/>
                <a:latin typeface="Times New Roman" panose="02020603050405020304" pitchFamily="18" charset="0"/>
                <a:cs typeface="Times New Roman" panose="02020603050405020304" pitchFamily="18" charset="0"/>
              </a:rPr>
              <a:t>保证</a:t>
            </a:r>
            <a:r>
              <a:rPr lang="zh-CN" altLang="en-US" sz="1700" kern="100" dirty="0">
                <a:effectLst/>
                <a:latin typeface="Times New Roman" panose="02020603050405020304" pitchFamily="18" charset="0"/>
                <a:cs typeface="Times New Roman" panose="02020603050405020304" pitchFamily="18" charset="0"/>
              </a:rPr>
              <a:t>同原研制剂</a:t>
            </a:r>
            <a:r>
              <a:rPr lang="zh-CN" altLang="zh-CN" sz="1700" kern="100" dirty="0">
                <a:effectLst/>
                <a:latin typeface="Times New Roman" panose="02020603050405020304" pitchFamily="18" charset="0"/>
                <a:cs typeface="Times New Roman" panose="02020603050405020304" pitchFamily="18" charset="0"/>
              </a:rPr>
              <a:t>体外溶出曲线的一致性。</a:t>
            </a:r>
            <a:endParaRPr lang="zh-CN" altLang="zh-CN" sz="17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lnSpc>
                <a:spcPct val="150000"/>
              </a:lnSpc>
            </a:pPr>
            <a:r>
              <a:rPr lang="zh-CN" altLang="en-US" sz="1700" b="0" i="0" u="none" strike="noStrike" baseline="0" dirty="0">
                <a:latin typeface="+mn-ea"/>
                <a:ea typeface="+mn-ea"/>
                <a:cs typeface="Times New Roman" panose="02020603050405020304" pitchFamily="18" charset="0"/>
              </a:rPr>
              <a:t>    </a:t>
            </a:r>
            <a:r>
              <a:rPr lang="en-US" altLang="zh-CN" sz="1700" b="0" i="0" u="none" strike="noStrike" baseline="0" dirty="0">
                <a:latin typeface="+mn-ea"/>
                <a:ea typeface="+mn-ea"/>
                <a:cs typeface="Times New Roman" panose="02020603050405020304" pitchFamily="18" charset="0"/>
              </a:rPr>
              <a:t>2</a:t>
            </a:r>
            <a:r>
              <a:rPr lang="zh-CN" altLang="en-US" sz="1700" b="0" i="0" u="none" strike="noStrike" baseline="0" dirty="0">
                <a:latin typeface="+mn-ea"/>
                <a:ea typeface="+mn-ea"/>
                <a:cs typeface="Times New Roman" panose="02020603050405020304" pitchFamily="18" charset="0"/>
              </a:rPr>
              <a:t>、通过研究证明在沙坦类药物中</a:t>
            </a:r>
            <a:r>
              <a:rPr lang="zh-CN" altLang="zh-CN" sz="1700" dirty="0">
                <a:effectLst/>
                <a:latin typeface="Times New Roman" panose="02020603050405020304" pitchFamily="18" charset="0"/>
                <a:ea typeface="宋体" panose="02010600030101010101" pitchFamily="2" charset="-122"/>
                <a:cs typeface="Times New Roman" panose="02020603050405020304" pitchFamily="18" charset="0"/>
              </a:rPr>
              <a:t>唯独替米沙坦不存在亚硝胺类杂质和叠氮杂质</a:t>
            </a:r>
            <a:r>
              <a:rPr lang="zh-CN" altLang="en-US" sz="1700" dirty="0">
                <a:effectLst/>
                <a:latin typeface="Times New Roman" panose="02020603050405020304" pitchFamily="18" charset="0"/>
                <a:ea typeface="宋体" panose="02010600030101010101" pitchFamily="2" charset="-122"/>
                <a:cs typeface="Times New Roman" panose="02020603050405020304" pitchFamily="18" charset="0"/>
              </a:rPr>
              <a:t>等</a:t>
            </a:r>
            <a:r>
              <a:rPr lang="zh-CN" altLang="zh-CN" sz="1700" dirty="0">
                <a:effectLst/>
                <a:latin typeface="Times New Roman" panose="02020603050405020304" pitchFamily="18" charset="0"/>
                <a:ea typeface="宋体" panose="02010600030101010101" pitchFamily="2" charset="-122"/>
                <a:cs typeface="Times New Roman" panose="02020603050405020304" pitchFamily="18" charset="0"/>
              </a:rPr>
              <a:t>基因杂质</a:t>
            </a:r>
            <a:r>
              <a:rPr lang="zh-CN" altLang="en-US" sz="1700" dirty="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1700" dirty="0">
                <a:effectLst/>
                <a:latin typeface="Times New Roman" panose="02020603050405020304" pitchFamily="18" charset="0"/>
                <a:ea typeface="宋体" panose="02010600030101010101" pitchFamily="2" charset="-122"/>
                <a:cs typeface="Times New Roman" panose="02020603050405020304" pitchFamily="18" charset="0"/>
              </a:rPr>
              <a:t>质控风险</a:t>
            </a:r>
            <a:r>
              <a:rPr lang="zh-CN" altLang="en-US" sz="17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700" b="0" i="0" u="none" strike="noStrike" baseline="0" dirty="0">
                <a:latin typeface="+mn-ea"/>
                <a:ea typeface="+mn-ea"/>
                <a:cs typeface="Times New Roman" panose="02020603050405020304" pitchFamily="18" charset="0"/>
              </a:rPr>
              <a:t>对</a:t>
            </a:r>
            <a:r>
              <a:rPr lang="zh-CN" altLang="en-US" sz="1700" kern="100" dirty="0">
                <a:effectLst/>
                <a:latin typeface="Times New Roman" panose="02020603050405020304" pitchFamily="18" charset="0"/>
                <a:cs typeface="Times New Roman" panose="02020603050405020304" pitchFamily="18" charset="0"/>
              </a:rPr>
              <a:t>替米沙坦氨氯地平片中</a:t>
            </a:r>
            <a:r>
              <a:rPr lang="zh-CN" altLang="en-US" sz="1700" b="0" i="0" u="none" strike="noStrike" baseline="0" dirty="0">
                <a:latin typeface="+mn-ea"/>
                <a:ea typeface="+mn-ea"/>
                <a:cs typeface="Times New Roman" panose="02020603050405020304" pitchFamily="18" charset="0"/>
              </a:rPr>
              <a:t>已知杂质、未知单个杂质和总杂质制定严格的限度要求，增加氨氯地平山梨醇加合物杂质控制；并</a:t>
            </a:r>
            <a:r>
              <a:rPr lang="zh-CN" altLang="en-US" sz="1700" dirty="0">
                <a:latin typeface="+mn-ea"/>
                <a:ea typeface="+mn-ea"/>
                <a:cs typeface="Times New Roman" panose="02020603050405020304" pitchFamily="18" charset="0"/>
              </a:rPr>
              <a:t>将质量标准中两组分的</a:t>
            </a:r>
            <a:r>
              <a:rPr lang="zh-CN" altLang="en-US" sz="1700" b="0" i="0" u="none" strike="noStrike" baseline="0" dirty="0">
                <a:latin typeface="+mn-ea"/>
                <a:ea typeface="+mn-ea"/>
                <a:cs typeface="Times New Roman" panose="02020603050405020304" pitchFamily="18" charset="0"/>
              </a:rPr>
              <a:t>溶出度限度均提升至</a:t>
            </a:r>
            <a:r>
              <a:rPr lang="en-US" altLang="zh-CN" sz="1700" b="0" i="0" u="none" strike="noStrike" baseline="0" dirty="0">
                <a:latin typeface="+mn-ea"/>
                <a:ea typeface="+mn-ea"/>
                <a:cs typeface="Times New Roman" panose="02020603050405020304" pitchFamily="18" charset="0"/>
              </a:rPr>
              <a:t>Q</a:t>
            </a:r>
            <a:r>
              <a:rPr lang="zh-CN" altLang="en-US" sz="1700" b="0" i="0" u="none" strike="noStrike" baseline="0" dirty="0">
                <a:latin typeface="+mn-ea"/>
                <a:ea typeface="+mn-ea"/>
                <a:cs typeface="Times New Roman" panose="02020603050405020304" pitchFamily="18" charset="0"/>
              </a:rPr>
              <a:t>值为</a:t>
            </a:r>
            <a:r>
              <a:rPr lang="en-US" altLang="zh-CN" sz="1700" b="0" i="0" u="none" strike="noStrike" baseline="0" dirty="0">
                <a:latin typeface="+mn-ea"/>
                <a:ea typeface="+mn-ea"/>
                <a:cs typeface="Times New Roman" panose="02020603050405020304" pitchFamily="18" charset="0"/>
              </a:rPr>
              <a:t>85%</a:t>
            </a:r>
            <a:r>
              <a:rPr lang="zh-CN" altLang="en-US" sz="1700" b="0" i="0" u="none" strike="noStrike" baseline="0" dirty="0">
                <a:latin typeface="+mn-ea"/>
                <a:ea typeface="+mn-ea"/>
                <a:cs typeface="Times New Roman" panose="02020603050405020304" pitchFamily="18" charset="0"/>
              </a:rPr>
              <a:t>，严于原研已进口的替米沙坦氨氯地平片（</a:t>
            </a:r>
            <a:r>
              <a:rPr lang="en-US" altLang="zh-CN" sz="1700" kern="100" dirty="0">
                <a:latin typeface="Times New Roman" panose="02020603050405020304" pitchFamily="18" charset="0"/>
                <a:cs typeface="Times New Roman" panose="02020603050405020304" pitchFamily="18" charset="0"/>
              </a:rPr>
              <a:t> 80mg</a:t>
            </a:r>
            <a:r>
              <a:rPr lang="zh-CN" altLang="en-US" sz="1700" kern="100" dirty="0">
                <a:latin typeface="Times New Roman" panose="02020603050405020304" pitchFamily="18" charset="0"/>
                <a:cs typeface="Times New Roman" panose="02020603050405020304" pitchFamily="18" charset="0"/>
              </a:rPr>
              <a:t>：</a:t>
            </a:r>
            <a:r>
              <a:rPr lang="en-US" altLang="zh-CN" sz="1700" kern="100" dirty="0">
                <a:latin typeface="Times New Roman" panose="02020603050405020304" pitchFamily="18" charset="0"/>
                <a:cs typeface="Times New Roman" panose="02020603050405020304" pitchFamily="18" charset="0"/>
              </a:rPr>
              <a:t>5mg </a:t>
            </a:r>
            <a:r>
              <a:rPr lang="zh-CN" altLang="en-US" sz="1700" b="0" i="0" u="none" strike="noStrike" baseline="0" dirty="0">
                <a:latin typeface="+mn-ea"/>
                <a:ea typeface="+mn-ea"/>
                <a:cs typeface="Times New Roman" panose="02020603050405020304" pitchFamily="18" charset="0"/>
              </a:rPr>
              <a:t>）和原研在美国上市的标准。</a:t>
            </a:r>
            <a:endParaRPr lang="en-US" altLang="zh-CN" sz="1700" b="0" i="0" u="none" strike="noStrike" baseline="0" dirty="0">
              <a:latin typeface="+mn-ea"/>
              <a:ea typeface="+mn-ea"/>
              <a:cs typeface="Times New Roman" panose="02020603050405020304" pitchFamily="18" charset="0"/>
            </a:endParaRPr>
          </a:p>
          <a:p>
            <a:pPr>
              <a:lnSpc>
                <a:spcPct val="150000"/>
              </a:lnSpc>
            </a:pPr>
            <a:r>
              <a:rPr lang="zh-CN" altLang="en-US" sz="1700" b="1" dirty="0">
                <a:latin typeface="+mn-ea"/>
                <a:ea typeface="+mn-ea"/>
                <a:cs typeface="Times New Roman" panose="02020603050405020304" pitchFamily="18" charset="0"/>
              </a:rPr>
              <a:t>临床方面</a:t>
            </a:r>
            <a:endParaRPr lang="en-US" altLang="zh-CN" sz="1700" b="1" dirty="0">
              <a:latin typeface="+mn-ea"/>
              <a:ea typeface="+mn-ea"/>
              <a:cs typeface="Times New Roman" panose="02020603050405020304" pitchFamily="18" charset="0"/>
            </a:endParaRPr>
          </a:p>
          <a:p>
            <a:pPr algn="just">
              <a:lnSpc>
                <a:spcPct val="150000"/>
              </a:lnSpc>
            </a:pPr>
            <a:r>
              <a:rPr lang="en-US" altLang="zh-CN" sz="1700" b="1" dirty="0">
                <a:latin typeface="+mn-ea"/>
                <a:ea typeface="+mn-ea"/>
                <a:cs typeface="Times New Roman" panose="02020603050405020304" pitchFamily="18" charset="0"/>
              </a:rPr>
              <a:t>   </a:t>
            </a:r>
            <a:r>
              <a:rPr lang="zh-CN" altLang="zh-CN" sz="1700" kern="100" dirty="0">
                <a:effectLst/>
                <a:latin typeface="Times New Roman" panose="02020603050405020304" pitchFamily="18" charset="0"/>
                <a:ea typeface="宋体" panose="02010600030101010101" pitchFamily="2" charset="-122"/>
              </a:rPr>
              <a:t> 优选开发了替米沙坦和氨氯地平的复方制剂，</a:t>
            </a:r>
            <a:r>
              <a:rPr lang="zh-CN" altLang="zh-CN" sz="1700" b="1" kern="100" dirty="0">
                <a:effectLst/>
                <a:latin typeface="Times New Roman" panose="02020603050405020304" pitchFamily="18" charset="0"/>
                <a:ea typeface="宋体" panose="02010600030101010101" pitchFamily="2" charset="-122"/>
              </a:rPr>
              <a:t>填补了临床上没有</a:t>
            </a:r>
            <a:r>
              <a:rPr lang="en-US" altLang="zh-CN" sz="1700" b="1" kern="100" dirty="0">
                <a:effectLst/>
                <a:latin typeface="Times New Roman" panose="02020603050405020304" pitchFamily="18" charset="0"/>
                <a:ea typeface="宋体" panose="02010600030101010101" pitchFamily="2" charset="-122"/>
              </a:rPr>
              <a:t>40mg:5mg</a:t>
            </a:r>
            <a:r>
              <a:rPr lang="zh-CN" altLang="zh-CN" sz="1700" b="1" kern="100" dirty="0">
                <a:effectLst/>
                <a:latin typeface="Times New Roman" panose="02020603050405020304" pitchFamily="18" charset="0"/>
                <a:ea typeface="宋体" panose="02010600030101010101" pitchFamily="2" charset="-122"/>
              </a:rPr>
              <a:t>小剂量单片复方的空白。</a:t>
            </a:r>
            <a:r>
              <a:rPr lang="zh-CN" altLang="zh-CN" sz="1700" kern="100" dirty="0">
                <a:effectLst/>
                <a:latin typeface="Times New Roman" panose="02020603050405020304" pitchFamily="18" charset="0"/>
                <a:ea typeface="宋体" panose="02010600030101010101" pitchFamily="2" charset="-122"/>
              </a:rPr>
              <a:t>本品可以作为的高血压治疗的首选剂量。增加患者服药方便性、依从性和用药持久性，平稳降压，同时减少不良反应。</a:t>
            </a:r>
            <a:r>
              <a:rPr lang="zh-CN" altLang="en-US" b="0" i="0" u="none" strike="noStrike" baseline="0" dirty="0">
                <a:latin typeface="+mn-ea"/>
                <a:ea typeface="+mn-ea"/>
                <a:cs typeface="Times New Roman" panose="02020603050405020304" pitchFamily="18" charset="0"/>
              </a:rPr>
              <a:t>   </a:t>
            </a:r>
            <a:endParaRPr lang="en-US" altLang="zh-CN" b="0" i="0" u="none" strike="noStrike" baseline="0" dirty="0">
              <a:latin typeface="+mn-ea"/>
              <a:ea typeface="+mn-ea"/>
              <a:cs typeface="Times New Roman" panose="02020603050405020304" pitchFamily="18" charset="0"/>
            </a:endParaRPr>
          </a:p>
        </p:txBody>
      </p:sp>
      <p:sp>
        <p:nvSpPr>
          <p:cNvPr id="8" name="流程图: 决策 7"/>
          <p:cNvSpPr/>
          <p:nvPr/>
        </p:nvSpPr>
        <p:spPr>
          <a:xfrm>
            <a:off x="576139" y="1188021"/>
            <a:ext cx="237503" cy="144016"/>
          </a:xfrm>
          <a:prstGeom prst="flowChartDecision">
            <a:avLst/>
          </a:prstGeom>
          <a:solidFill>
            <a:srgbClr val="1863F8"/>
          </a:solidFill>
          <a:ln>
            <a:solidFill>
              <a:srgbClr val="186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星形: 五角 9"/>
          <p:cNvSpPr/>
          <p:nvPr/>
        </p:nvSpPr>
        <p:spPr>
          <a:xfrm>
            <a:off x="648147" y="1692077"/>
            <a:ext cx="118752"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星形: 五角 10"/>
          <p:cNvSpPr/>
          <p:nvPr/>
        </p:nvSpPr>
        <p:spPr>
          <a:xfrm>
            <a:off x="648147" y="4788421"/>
            <a:ext cx="118752"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djYzE5YTMzYTUyNmYwNTU2YjkxMDNjZWE0NWZmMTk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ec68749d-7c8e-4c99-add0-398838ec09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1622</Words>
  <Application>Microsoft Office PowerPoint</Application>
  <PresentationFormat>自定义</PresentationFormat>
  <Paragraphs>150</Paragraphs>
  <Slides>11</Slides>
  <Notes>9</Notes>
  <HiddenSlides>0</HiddenSlides>
  <MMClips>0</MMClips>
  <ScaleCrop>false</ScaleCrop>
  <HeadingPairs>
    <vt:vector size="4" baseType="variant">
      <vt:variant>
        <vt:lpstr>主题</vt:lpstr>
      </vt:variant>
      <vt:variant>
        <vt:i4>2</vt:i4>
      </vt:variant>
      <vt:variant>
        <vt:lpstr>幻灯片标题</vt:lpstr>
      </vt:variant>
      <vt:variant>
        <vt:i4>11</vt:i4>
      </vt:variant>
    </vt:vector>
  </HeadingPairs>
  <TitlesOfParts>
    <vt:vector size="13"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ZHSD</dc:creator>
  <cp:lastModifiedBy>xbany</cp:lastModifiedBy>
  <cp:revision>1226</cp:revision>
  <dcterms:created xsi:type="dcterms:W3CDTF">2015-07-21T11:57:00Z</dcterms:created>
  <dcterms:modified xsi:type="dcterms:W3CDTF">2022-07-12T06:20:39Z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269EDD88B67B4D058838730A819AE066</vt:lpwstr>
  </property>
</Properties>
</file>