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notesSlides/notesSlide1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.xml" ContentType="application/vnd.openxmlformats-officedocument.presentationml.notesSlide+xml"/>
  <Override PartName="/ppt/tags/tag97.xml" ContentType="application/vnd.openxmlformats-officedocument.presentationml.tags+xml"/>
  <Override PartName="/ppt/notesSlides/notesSlide3.xml" ContentType="application/vnd.openxmlformats-officedocument.presentationml.notesSlide+xml"/>
  <Override PartName="/ppt/tags/tag98.xml" ContentType="application/vnd.openxmlformats-officedocument.presentationml.tags+xml"/>
  <Override PartName="/ppt/notesSlides/notesSlide4.xml" ContentType="application/vnd.openxmlformats-officedocument.presentationml.notesSlide+xml"/>
  <Override PartName="/ppt/tags/tag9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101.xml" ContentType="application/vnd.openxmlformats-officedocument.presentationml.tags+xml"/>
  <Override PartName="/ppt/notesSlides/notesSlide8.xml" ContentType="application/vnd.openxmlformats-officedocument.presentationml.notesSlide+xml"/>
  <Override PartName="/ppt/tags/tag102.xml" ContentType="application/vnd.openxmlformats-officedocument.presentationml.tags+xml"/>
  <Override PartName="/ppt/notesSlides/notesSlide9.xml" ContentType="application/vnd.openxmlformats-officedocument.presentationml.notesSlide+xml"/>
  <Override PartName="/ppt/tags/tag10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  <p:sldMasterId id="2147483727" r:id="rId2"/>
  </p:sldMasterIdLst>
  <p:notesMasterIdLst>
    <p:notesMasterId r:id="rId14"/>
  </p:notesMasterIdLst>
  <p:handoutMasterIdLst>
    <p:handoutMasterId r:id="rId15"/>
  </p:handoutMasterIdLst>
  <p:sldIdLst>
    <p:sldId id="10048548" r:id="rId3"/>
    <p:sldId id="338" r:id="rId4"/>
    <p:sldId id="2140755013" r:id="rId5"/>
    <p:sldId id="2140755034" r:id="rId6"/>
    <p:sldId id="2140755018" r:id="rId7"/>
    <p:sldId id="2140754935" r:id="rId8"/>
    <p:sldId id="2140755011" r:id="rId9"/>
    <p:sldId id="2140755012" r:id="rId10"/>
    <p:sldId id="2140755017" r:id="rId11"/>
    <p:sldId id="2140755022" r:id="rId12"/>
    <p:sldId id="257" r:id="rId13"/>
  </p:sldIdLst>
  <p:sldSz cx="12192000" cy="6858000"/>
  <p:notesSz cx="6858000" cy="9144000"/>
  <p:custDataLst>
    <p:tags r:id="rId16"/>
  </p:custDataLst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60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31C405-003F-CB3B-D7B8-03CDB8B6AB4B}" name="Jack Song" initials="JS" userId="S::jsj@pharmacosmos.com.cn::d354e051-7c20-4f9a-bc89-b5e4c80d06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Kelly" initials="LK" lastIdx="5" clrIdx="0">
    <p:extLst>
      <p:ext uri="{19B8F6BF-5375-455C-9EA6-DF929625EA0E}">
        <p15:presenceInfo xmlns:p15="http://schemas.microsoft.com/office/powerpoint/2012/main" userId="S::liz.kelly@cambridgemedical.com::3e51dfe4-6c31-457e-a0b0-891272b478d7" providerId="AD"/>
      </p:ext>
    </p:extLst>
  </p:cmAuthor>
  <p:cmAuthor id="2" name="Louise Kjellerup" initials="LK" lastIdx="3" clrIdx="1">
    <p:extLst>
      <p:ext uri="{19B8F6BF-5375-455C-9EA6-DF929625EA0E}">
        <p15:presenceInfo xmlns:p15="http://schemas.microsoft.com/office/powerpoint/2012/main" userId="S::LKJ@Pharmacosmos.com::16f37beb-fc5a-4ba6-b6c6-51368f32e5f9" providerId="AD"/>
      </p:ext>
    </p:extLst>
  </p:cmAuthor>
  <p:cmAuthor id="3" name="Henrik Hjermov" initials="HH [2]" lastIdx="15" clrIdx="2">
    <p:extLst>
      <p:ext uri="{19B8F6BF-5375-455C-9EA6-DF929625EA0E}">
        <p15:presenceInfo xmlns:p15="http://schemas.microsoft.com/office/powerpoint/2012/main" userId="S::heh@Pharmacosmos.com::aea4bbdf-853f-4069-a7e1-f069487cb5d7" providerId="AD"/>
      </p:ext>
    </p:extLst>
  </p:cmAuthor>
  <p:cmAuthor id="4" name="Louise Kjellerup" initials="LK [2]" lastIdx="8" clrIdx="3">
    <p:extLst>
      <p:ext uri="{19B8F6BF-5375-455C-9EA6-DF929625EA0E}">
        <p15:presenceInfo xmlns:p15="http://schemas.microsoft.com/office/powerpoint/2012/main" userId="S::lkj@pharmacosmos.com::69c52246-f608-4772-bf11-5e853597ed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1F7"/>
    <a:srgbClr val="FDFEFF"/>
    <a:srgbClr val="A3C7DF"/>
    <a:srgbClr val="FBFDFF"/>
    <a:srgbClr val="C5DBEB"/>
    <a:srgbClr val="1787C1"/>
    <a:srgbClr val="F0F6FA"/>
    <a:srgbClr val="EDF4F9"/>
    <a:srgbClr val="DFF1FD"/>
    <a:srgbClr val="D1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llemlayout 1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86" autoAdjust="0"/>
    <p:restoredTop sz="93775" autoAdjust="0"/>
  </p:normalViewPr>
  <p:slideViewPr>
    <p:cSldViewPr>
      <p:cViewPr varScale="1">
        <p:scale>
          <a:sx n="105" d="100"/>
          <a:sy n="105" d="100"/>
        </p:scale>
        <p:origin x="1296" y="114"/>
      </p:cViewPr>
      <p:guideLst>
        <p:guide orient="horz" pos="935"/>
        <p:guide pos="3840"/>
        <p:guide orient="horz" pos="3860"/>
        <p:guide orient="horz" pos="12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6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651210142705916"/>
          <c:y val="6.3753448834377752E-2"/>
          <c:w val="0.72647889131512411"/>
          <c:h val="0.71302212839158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异麦芽糖酐铁</c:v>
                </c:pt>
              </c:strCache>
            </c:strRef>
          </c:tx>
          <c:spPr>
            <a:gradFill flip="none" rotWithShape="1">
              <a:gsLst>
                <a:gs pos="0">
                  <a:srgbClr val="A1DAF8">
                    <a:lumMod val="40000"/>
                    <a:lumOff val="60000"/>
                  </a:srgbClr>
                </a:gs>
                <a:gs pos="46000">
                  <a:srgbClr val="A1DAF8">
                    <a:lumMod val="95000"/>
                    <a:lumOff val="5000"/>
                  </a:srgbClr>
                </a:gs>
                <a:gs pos="100000">
                  <a:srgbClr val="A1DAF8">
                    <a:lumMod val="60000"/>
                  </a:srgb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3-4AB8-B8EB-61BCFE30AE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蔗糖铁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93-4AB8-B8EB-61BCFE30AE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6"/>
        <c:overlap val="-100"/>
        <c:axId val="418748751"/>
        <c:axId val="418759567"/>
      </c:barChart>
      <c:catAx>
        <c:axId val="418748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418759567"/>
        <c:crosses val="autoZero"/>
        <c:auto val="1"/>
        <c:lblAlgn val="ctr"/>
        <c:lblOffset val="100"/>
        <c:noMultiLvlLbl val="0"/>
      </c:catAx>
      <c:valAx>
        <c:axId val="418759567"/>
        <c:scaling>
          <c:orientation val="minMax"/>
          <c:max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r>
                  <a:rPr lang="zh-CN" sz="800" dirty="0">
                    <a:solidFill>
                      <a:schemeClr val="tx1"/>
                    </a:solidFill>
                  </a:rPr>
                  <a:t>复合心血管不良事件发生率（</a:t>
                </a:r>
                <a:r>
                  <a:rPr lang="en-US" sz="800" dirty="0">
                    <a:solidFill>
                      <a:schemeClr val="tx1"/>
                    </a:solidFill>
                  </a:rPr>
                  <a:t>%</a:t>
                </a:r>
                <a:r>
                  <a:rPr lang="zh-CN" sz="800" dirty="0">
                    <a:solidFill>
                      <a:schemeClr val="tx1"/>
                    </a:solidFill>
                  </a:rPr>
                  <a:t>）</a:t>
                </a:r>
              </a:p>
            </c:rich>
          </c:tx>
          <c:layout>
            <c:manualLayout>
              <c:xMode val="edge"/>
              <c:yMode val="edge"/>
              <c:x val="4.8594392725076832E-2"/>
              <c:y val="6.89594175851026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172E48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418748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49598908156592"/>
          <c:y val="0.78746956981930893"/>
          <c:w val="0.69118911338757771"/>
          <c:h val="9.66598624026612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67F24-E19B-3B42-BA84-41F06408D635}" type="datetimeFigureOut">
              <a:t>2022/7/13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52843-7975-2240-9D11-F1692AC4946B}" type="slidenum"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2958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69D1F15-5966-4F3E-B1D5-A8C88058DCB9}" type="datetimeFigureOut">
              <a:rPr lang="en-US" smtClean="0"/>
              <a:pPr/>
              <a:t>7/13/2022</a:t>
            </a:fld>
            <a:endParaRPr lang="en-US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  <a:p>
            <a:pPr lvl="1"/>
            <a:r>
              <a:rPr lang="en-US" dirty="0" err="1"/>
              <a:t>Andet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Fjerde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US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B9BB3992-68DB-42D3-A996-AF913AB40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72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国内其他静脉铁剂上市情况：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原研低分子右旋糖酐铁（科莫非）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-2003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仿制品蔗糖铁（森铁能）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-2004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原研蔗糖铁（维乐福）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-2005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200" b="0" strike="noStrike" baseline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D3D71-0A0D-44C6-AAFA-5DB16FFA81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448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患病率与治疗率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在中国约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，但治疗率极低，不到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。使用注射铁剂的人数约为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万（不到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人群的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缺铁性贫血有强烈的未满足的治疗需求：</a:t>
            </a:r>
            <a:endParaRPr lang="en-US" altLang="zh-CN" sz="15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蔗糖铁使用总剂量均值为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511mg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，只有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12.2%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的患者使用剂量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≥ 1000mg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，且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升高≥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g/L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的比例仅为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18.3%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；其中，使用剂量≥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 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的患者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升高≥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g/L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的比例较＜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 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的患者明显增加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对特定人群及特定场景，临床急需一次能足量安全快速输注的静脉铁剂治疗方案</a:t>
            </a:r>
          </a:p>
          <a:p>
            <a:pPr marL="998855" lvl="2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孕产妇：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RWE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显示，产科患者总剂量均值仅为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355 mg,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无法使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Hb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达标。单次高剂量输注的铁剂可以确保一次就诊完成足量治疗，有效纠正贫血，助力实现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健康中国行动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2019-2030》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中改善孕妇贫血的目标。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98855" lvl="2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慢性肾病腹透患者：该群体贫血发生率高，治疗未达标率达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59.1%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。单次就诊纠正铁缺乏使患者无需反复就医，最大限度提升生活质量。</a:t>
            </a:r>
          </a:p>
          <a:p>
            <a:pPr marL="998855" lvl="2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老年患者：单次足量安全治疗将最大程度惠及不便往返医院的老年患者。</a:t>
            </a:r>
          </a:p>
          <a:p>
            <a:pPr marL="998855" lvl="2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需要快速纠正贫血的患者，如因贫血不能及时化疗或手术的肿瘤患者、或血红蛋白未达手术要求而需要等待的患者：未达到限制性输血标准（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Hb 6-7g/dL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及以下）的患者补铁治疗不足，尽快纠正贫血可以使患者尽快开始手术，且降低输血率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indent="-459105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疫情等突发公共卫生期间，疫情期间血供紧张（有统计浙江减少了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67%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血源），且反复就医增加疫情防控难度，高剂量铁剂可以最大程度减少就医次数，同时，一定程度上减少输血需求、缓解血供压力。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D3D71-0A0D-44C6-AAFA-5DB16FFA81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2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15F4E-3364-4788-BF7F-3194CFE8A34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53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3992-68DB-42D3-A996-AF913AB4033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1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3992-68DB-42D3-A996-AF913AB4033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4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3992-68DB-42D3-A996-AF913AB4033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3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异麦芽糖酐铁创新药物结构，稳定性提高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9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倍；</a:t>
            </a:r>
            <a:b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突破补铁局限，一次、足量、安全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创新剂型，实现一次足剂量完美补铁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铁与糖的纳米复合结构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创新矩阵式递送系统，实现一次性安全足量输注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矩阵式纳米载体，一次安全足量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3992-68DB-42D3-A996-AF913AB4033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06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B3992-68DB-42D3-A996-AF913AB4033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7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3.svg"/><Relationship Id="rId4" Type="http://schemas.openxmlformats.org/officeDocument/2006/relationships/image" Target="../media/image22.jpg"/><Relationship Id="rId9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3.svg"/><Relationship Id="rId4" Type="http://schemas.openxmlformats.org/officeDocument/2006/relationships/image" Target="../media/image23.jpg"/><Relationship Id="rId9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0.svg"/><Relationship Id="rId4" Type="http://schemas.openxmlformats.org/officeDocument/2006/relationships/image" Target="../media/image24.jp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jp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jp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jp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3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10" Type="http://schemas.openxmlformats.org/officeDocument/2006/relationships/image" Target="../media/image13.sv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3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4" Type="http://schemas.openxmlformats.org/officeDocument/2006/relationships/image" Target="../media/image3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3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33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oleObject" Target="../embeddings/oleObject35.bin"/><Relationship Id="rId7" Type="http://schemas.openxmlformats.org/officeDocument/2006/relationships/image" Target="../media/image3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6" Type="http://schemas.openxmlformats.org/officeDocument/2006/relationships/image" Target="../media/image5.svg"/><Relationship Id="rId5" Type="http://schemas.openxmlformats.org/officeDocument/2006/relationships/image" Target="../media/image34.png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6" Type="http://schemas.openxmlformats.org/officeDocument/2006/relationships/image" Target="../media/image7.svg"/><Relationship Id="rId5" Type="http://schemas.openxmlformats.org/officeDocument/2006/relationships/image" Target="../media/image35.png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7.svg"/><Relationship Id="rId4" Type="http://schemas.openxmlformats.org/officeDocument/2006/relationships/image" Target="../media/image3.emf"/><Relationship Id="rId9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3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6" Type="http://schemas.openxmlformats.org/officeDocument/2006/relationships/image" Target="../media/image10.svg"/><Relationship Id="rId5" Type="http://schemas.openxmlformats.org/officeDocument/2006/relationships/image" Target="../media/image38.png"/><Relationship Id="rId10" Type="http://schemas.openxmlformats.org/officeDocument/2006/relationships/image" Target="../media/image7.svg"/><Relationship Id="rId4" Type="http://schemas.openxmlformats.org/officeDocument/2006/relationships/image" Target="../media/image3.emf"/><Relationship Id="rId9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0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7.svg"/><Relationship Id="rId4" Type="http://schemas.openxmlformats.org/officeDocument/2006/relationships/image" Target="../media/image39.jpeg"/><Relationship Id="rId9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7.svg"/><Relationship Id="rId4" Type="http://schemas.openxmlformats.org/officeDocument/2006/relationships/image" Target="../media/image3.emf"/><Relationship Id="rId9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0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7.svg"/><Relationship Id="rId4" Type="http://schemas.openxmlformats.org/officeDocument/2006/relationships/image" Target="../media/image41.jpeg"/><Relationship Id="rId9" Type="http://schemas.openxmlformats.org/officeDocument/2006/relationships/image" Target="../media/image35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17.svg"/><Relationship Id="rId4" Type="http://schemas.openxmlformats.org/officeDocument/2006/relationships/image" Target="../media/image42.jpeg"/><Relationship Id="rId9" Type="http://schemas.openxmlformats.org/officeDocument/2006/relationships/image" Target="../media/image43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17.svg"/><Relationship Id="rId4" Type="http://schemas.openxmlformats.org/officeDocument/2006/relationships/image" Target="../media/image44.jpeg"/><Relationship Id="rId9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0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7.svg"/><Relationship Id="rId4" Type="http://schemas.openxmlformats.org/officeDocument/2006/relationships/image" Target="../media/image46.jpeg"/><Relationship Id="rId9" Type="http://schemas.openxmlformats.org/officeDocument/2006/relationships/image" Target="../media/image35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5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13.svg"/><Relationship Id="rId4" Type="http://schemas.openxmlformats.org/officeDocument/2006/relationships/image" Target="../media/image47.jpeg"/><Relationship Id="rId9" Type="http://schemas.openxmlformats.org/officeDocument/2006/relationships/image" Target="../media/image4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5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13.svg"/><Relationship Id="rId4" Type="http://schemas.openxmlformats.org/officeDocument/2006/relationships/image" Target="../media/image48.jpeg"/><Relationship Id="rId9" Type="http://schemas.openxmlformats.org/officeDocument/2006/relationships/image" Target="../media/image40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20.svg"/><Relationship Id="rId4" Type="http://schemas.openxmlformats.org/officeDocument/2006/relationships/image" Target="../media/image49.jpeg"/><Relationship Id="rId9" Type="http://schemas.openxmlformats.org/officeDocument/2006/relationships/image" Target="../media/image45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jpe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6" Type="http://schemas.openxmlformats.org/officeDocument/2006/relationships/image" Target="../media/image3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7.bin"/><Relationship Id="rId9" Type="http://schemas.openxmlformats.org/officeDocument/2006/relationships/image" Target="../media/image13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1.jpe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6" Type="http://schemas.openxmlformats.org/officeDocument/2006/relationships/image" Target="../media/image3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3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2.jpeg"/><Relationship Id="rId7" Type="http://schemas.openxmlformats.org/officeDocument/2006/relationships/image" Target="../media/image7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6" Type="http://schemas.openxmlformats.org/officeDocument/2006/relationships/image" Target="../media/image35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49.bin"/><Relationship Id="rId9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7.svg"/><Relationship Id="rId4" Type="http://schemas.openxmlformats.org/officeDocument/2006/relationships/image" Target="../media/image11.jpg"/><Relationship Id="rId9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5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53.png"/><Relationship Id="rId5" Type="http://schemas.openxmlformats.org/officeDocument/2006/relationships/image" Target="../media/image1.emf"/><Relationship Id="rId10" Type="http://schemas.openxmlformats.org/officeDocument/2006/relationships/image" Target="../media/image13.svg"/><Relationship Id="rId4" Type="http://schemas.openxmlformats.org/officeDocument/2006/relationships/oleObject" Target="../embeddings/oleObject50.bin"/><Relationship Id="rId9" Type="http://schemas.openxmlformats.org/officeDocument/2006/relationships/image" Target="../media/image4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8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9.xml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0.xml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2.xml"/><Relationship Id="rId4" Type="http://schemas.openxmlformats.org/officeDocument/2006/relationships/image" Target="../media/image3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3.xml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4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.svg"/><Relationship Id="rId4" Type="http://schemas.openxmlformats.org/officeDocument/2006/relationships/image" Target="../media/image14.jpg"/><Relationship Id="rId9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6.xml"/><Relationship Id="rId4" Type="http://schemas.openxmlformats.org/officeDocument/2006/relationships/image" Target="../media/image3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7.xml"/><Relationship Id="rId4" Type="http://schemas.openxmlformats.org/officeDocument/2006/relationships/image" Target="../media/image3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8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9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0.xml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1.xml"/><Relationship Id="rId4" Type="http://schemas.openxmlformats.org/officeDocument/2006/relationships/image" Target="../media/image31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7.svg"/><Relationship Id="rId4" Type="http://schemas.openxmlformats.org/officeDocument/2006/relationships/image" Target="../media/image15.jpg"/><Relationship Id="rId9" Type="http://schemas.openxmlformats.org/officeDocument/2006/relationships/image" Target="../media/image16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67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7.svg"/><Relationship Id="rId4" Type="http://schemas.openxmlformats.org/officeDocument/2006/relationships/image" Target="../media/image18.jp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.svg"/><Relationship Id="rId4" Type="http://schemas.openxmlformats.org/officeDocument/2006/relationships/image" Target="../media/image21.jp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slide n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5CE8442-F132-4629-82A2-1066B919B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7646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5CE8442-F132-4629-82A2-1066B919B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099719"/>
            <a:ext cx="10363200" cy="792163"/>
          </a:xfrm>
        </p:spPr>
        <p:txBody>
          <a:bodyPr vert="horz" anchor="t">
            <a:normAutofit/>
          </a:bodyPr>
          <a:lstStyle>
            <a:lvl1pPr algn="ctr" rtl="0">
              <a:defRPr sz="4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36344"/>
            <a:ext cx="8534400" cy="696912"/>
          </a:xfrm>
        </p:spPr>
        <p:txBody>
          <a:bodyPr>
            <a:noAutofit/>
          </a:bodyPr>
          <a:lstStyle>
            <a:lvl1pPr marL="0" indent="0" algn="ctr" rtl="0">
              <a:buFontTx/>
              <a:buNone/>
              <a:defRPr sz="2800" smtClean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4" name="Picture 1033">
            <a:extLst>
              <a:ext uri="{FF2B5EF4-FFF2-40B4-BE49-F238E27FC236}">
                <a16:creationId xmlns:a16="http://schemas.microsoft.com/office/drawing/2014/main" id="{1B53623A-27D6-4B95-B783-EDC0603526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3FB1591-3D21-7645-AB5C-1FEFA1A0FE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6E70771-7376-F847-B83D-033AA6E1B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9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regnant woman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67CB5568-ACEA-6E41-98DF-D21D95C2E6E8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A8E406-3A1A-4DD4-9A03-961C8D1E45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57664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CA8E406-3A1A-4DD4-9A03-961C8D1E4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22A151-868C-4CE2-9E5C-65E30D15254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21A9D60-341C-41DD-AE86-4E413A1AB9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C72F0D-A917-4B61-A6C4-F534BC16ACA8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AE49F1A3-FBE3-FF49-95CF-D117B73C0C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6E9D7BF0-A20C-ED43-BEEA-233A00DF6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0924D6F-2752-654C-9AB1-32F41FCDF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6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ostpartum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15995431-F03A-7E44-AC8F-19EAD16C7765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A10810-F91B-494C-B981-7808F637E6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075375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A10810-F91B-494C-B981-7808F637E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ABC0ACC-F8FB-407D-B64D-414029F0B5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2770972-0548-42F6-9CBD-1A683FFB9B0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86D3F2D-F332-4637-AA02-8AC2E8838506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5D32C83B-FC32-C148-9AA5-75C5E23C31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2918379-777E-F14E-ACB6-8907490193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133EC12-0427-7445-BE15-5F8A3BA19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06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dical personnel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2F62C594-C5AF-1540-BDAF-D027778E42F4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A3EAFD-011F-498E-972C-86E22BA9F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689671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A3EAFD-011F-498E-972C-86E22BA9F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769C458-6307-4947-B47E-A7696411AF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8623CC8-8C43-4428-94E3-0008A91E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6A3300A-BF35-4D7B-9EEB-97EF10440BA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0403D1F7-5778-CF4A-96E3-5357861970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A81A5-F5B8-F745-ACBA-3BD1B02693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5187"/>
            <a:ext cx="1906920" cy="4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A6C1A6F-B22B-A44C-940E-5099F18A8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50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176B68-160D-4B9C-9CDC-2CF07209BE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9729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176B68-160D-4B9C-9CDC-2CF07209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1071EA8A-2D54-194B-B3B2-2E7AA28D029D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5416F0-708A-4456-B821-A3FF4E9E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3325F98-2145-46EB-B297-2BA4CBB9E0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9E9F8B3-B235-E841-A116-5ED25754FC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7650D0A-6DBC-FA4E-9160-59F4C81725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6C739B-7BF1-CB46-A478-C9FF7D96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1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A5F614-62BB-4B8B-B95C-760055178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52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A5F614-62BB-4B8B-B95C-760055178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2A6E25AA-008B-EF4E-8120-B60B93F28C81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8633F8D-C82A-4871-86DC-BA209DE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2C7809-4153-4CE2-B6E3-6E6A28F942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851EDA9-7E3A-F24F-B110-1662142B3B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9FAC23F-65DE-524C-8728-40732AAB2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8DEF8B1-14E1-C14D-B700-A21DC7683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1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8ADB695-66AE-407D-976F-289FB2D415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563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8ADB695-66AE-407D-976F-289FB2D41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">
            <a:extLst>
              <a:ext uri="{FF2B5EF4-FFF2-40B4-BE49-F238E27FC236}">
                <a16:creationId xmlns:a16="http://schemas.microsoft.com/office/drawing/2014/main" id="{D8633F8D-C82A-4871-86DC-BA209DE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2C7809-4153-4CE2-B6E3-6E6A28F942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851EDA9-7E3A-F24F-B110-1662142B3B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9FAC23F-65DE-524C-8728-40732AAB2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367571A-5FD9-2049-89C7-524EBECC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1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NE">
    <p:bg>
      <p:bgPr>
        <a:gradFill>
          <a:gsLst>
            <a:gs pos="100000">
              <a:srgbClr val="CBE8FB"/>
            </a:gs>
            <a:gs pos="2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44C5B442-7262-674E-83F4-5182FB571776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B794EE7-560C-403A-8E54-153C1E29A0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890208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51" imgH="351" progId="TCLayout.ActiveDocument.1">
                  <p:embed/>
                </p:oleObj>
              </mc:Choice>
              <mc:Fallback>
                <p:oleObj name="think-cell 幻灯片" r:id="rId4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B794EE7-560C-403A-8E54-153C1E29A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CBBE84D-4054-4CC2-87D7-7344E3FB4C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Picture 8" descr="A picture containing television, refrigerator, table&#10;&#10;Description automatically generated">
            <a:extLst>
              <a:ext uri="{FF2B5EF4-FFF2-40B4-BE49-F238E27FC236}">
                <a16:creationId xmlns:a16="http://schemas.microsoft.com/office/drawing/2014/main" id="{8E7FF0A3-4A99-48E8-B460-ACD3C9A2E1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1"/>
            <a:ext cx="3381019" cy="4533079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9D7586A4-E9C3-2348-B8E1-5202CB252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Iron Correction in ONE visit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D75CC56-0E82-6F43-B237-26BF47FE692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32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DD74555A-0753-E747-B90A-1FE738733C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F4465B9-EC81-E448-9D28-5BB5F34C43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58FBB71-A3D5-C846-B39A-6187C6AEA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25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B492DB8-87A9-4393-98CF-68746586AA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6345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B492DB8-87A9-4393-98CF-68746586AA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1999" y="531902"/>
            <a:ext cx="11160000" cy="590644"/>
          </a:xfrm>
        </p:spPr>
        <p:txBody>
          <a:bodyPr vert="horz">
            <a:normAutofit/>
          </a:bodyPr>
          <a:lstStyle>
            <a:lvl1pPr rtl="0">
              <a:defRPr sz="3200" b="1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1340768"/>
            <a:ext cx="11160000" cy="4815232"/>
          </a:xfrm>
        </p:spPr>
        <p:txBody>
          <a:bodyPr>
            <a:normAutofit/>
          </a:bodyPr>
          <a:lstStyle>
            <a:lvl1pPr rtl="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rtl="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rtl="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rtl="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rtl="0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83A5A81-D2A6-BB43-B92C-8C6E57FAB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2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4A844C9-88D2-41C1-AC61-080922318C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86614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4A844C9-88D2-41C1-AC61-08092231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77041FC8-76E2-AF42-9022-E21D7C5817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2660" b="19766"/>
          <a:stretch/>
        </p:blipFill>
        <p:spPr bwMode="auto">
          <a:xfrm>
            <a:off x="6816081" y="3823878"/>
            <a:ext cx="5375920" cy="303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1340768"/>
            <a:ext cx="11160000" cy="4815231"/>
          </a:xfrm>
        </p:spPr>
        <p:txBody>
          <a:bodyPr>
            <a:normAutofit/>
          </a:bodyPr>
          <a:lstStyle>
            <a:lvl1pPr rtl="0">
              <a:buClr>
                <a:schemeClr val="accent3"/>
              </a:buClr>
              <a:defRPr sz="2000"/>
            </a:lvl1pPr>
            <a:lvl2pPr rtl="0">
              <a:buClr>
                <a:schemeClr val="accent3"/>
              </a:buClr>
              <a:defRPr sz="1800"/>
            </a:lvl2pPr>
            <a:lvl3pPr rtl="0">
              <a:buClr>
                <a:schemeClr val="accent3"/>
              </a:buClr>
              <a:defRPr sz="1600"/>
            </a:lvl3pPr>
            <a:lvl4pPr rtl="0">
              <a:buClr>
                <a:schemeClr val="accent3"/>
              </a:buClr>
              <a:defRPr sz="1400"/>
            </a:lvl4pPr>
            <a:lvl5pPr rtl="0">
              <a:buClr>
                <a:schemeClr val="accent3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C07049F-CBCC-42F0-B6AB-C02053A43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CB1C54-F814-A84A-A856-281C453F1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A56564D-B4DE-C008-55CE-0763811B7782}"/>
              </a:ext>
            </a:extLst>
          </p:cNvPr>
          <p:cNvSpPr txBox="1">
            <a:spLocks/>
          </p:cNvSpPr>
          <p:nvPr userDrawn="1"/>
        </p:nvSpPr>
        <p:spPr>
          <a:xfrm>
            <a:off x="611999" y="548680"/>
            <a:ext cx="11160000" cy="5906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803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C8B5A3-E6AA-47DC-9AB5-29A2162D74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4098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C8B5A3-E6AA-47DC-9AB5-29A2162D74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2016000"/>
            <a:ext cx="11160000" cy="414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1D570-A406-4C86-807F-DCDAAFE20C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00" y="1476000"/>
            <a:ext cx="11160000" cy="432000"/>
          </a:xfrm>
        </p:spPr>
        <p:txBody>
          <a:bodyPr>
            <a:normAutofit/>
          </a:bodyPr>
          <a:lstStyle>
            <a:lvl1pPr marL="0" indent="0" rtl="0">
              <a:buNone/>
              <a:defRPr sz="24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1D3EAE5D-22C0-4483-BE8F-A6EB5264D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3CB3713-3DFC-F14B-B79F-7806FFD9D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7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n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1EC7ED-BAC1-4D1C-86CF-E7EFDFE3D1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0190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B1EC7ED-BAC1-4D1C-86CF-E7EFDFE3D1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8D3BD463-2CBD-9F4D-8B8F-2F161BA12011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b="1" dirty="0">
              <a:latin typeface="+mj-lt"/>
              <a:ea typeface="ＭＳ Ｐゴシック" pitchFamily="1" charset="-128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27508D93-FFD0-4265-BF4F-9B6DA37F50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C5E4BA-A7CA-B64D-B32C-0FC4B18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20B5DCE-2406-5C42-A223-0FEB964B2A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9" name="Picture 1033">
            <a:extLst>
              <a:ext uri="{FF2B5EF4-FFF2-40B4-BE49-F238E27FC236}">
                <a16:creationId xmlns:a16="http://schemas.microsoft.com/office/drawing/2014/main" id="{A49D15AF-BD12-7541-82A1-7DC97A27BB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3A2E781-9E50-EB40-AEF9-ADA2B386E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1722" y="650121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4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F58EFC4-A204-482D-A72F-C8EC882D78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2920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F58EFC4-A204-482D-A72F-C8EC882D78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12000" y="1476000"/>
            <a:ext cx="5339984" cy="468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384032" y="1476000"/>
            <a:ext cx="5387967" cy="468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308C555D-778D-4F6B-B327-FA4AFFB71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C8061C4-879F-8247-98AE-CF0C4ED2B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690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5E6E435A-5275-41AD-93A1-53EC2EA5C6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8403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5E6E435A-5275-41AD-93A1-53EC2EA5C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12000" y="2070164"/>
            <a:ext cx="5136000" cy="4056000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635999" y="2070164"/>
            <a:ext cx="5136000" cy="4056000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5FDABD0-597A-4174-BA49-B715706D8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D24979A-63C0-468E-923C-6DD252C8D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00" y="1476000"/>
            <a:ext cx="11160000" cy="432000"/>
          </a:xfrm>
        </p:spPr>
        <p:txBody>
          <a:bodyPr>
            <a:normAutofit/>
          </a:bodyPr>
          <a:lstStyle>
            <a:lvl1pPr marL="0" indent="0" rtl="0">
              <a:buNone/>
              <a:defRPr sz="24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58FE2C1-F781-4300-B1F5-2529D950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81EF4DA-19B2-BB44-B582-28DBEFB50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9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CF8AE1-26CC-40FE-8C85-7F396C4D90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6357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CF8AE1-26CC-40FE-8C85-7F396C4D9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612000" y="1601623"/>
            <a:ext cx="11160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F269ACC-05F9-4CD6-A731-7344A9E0F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1C0B613D-57A9-41CC-A134-03961102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B699D62-46E9-0546-AE61-B84969B07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3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762462-DC0B-4954-BA68-5A85E8B3CE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176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762462-DC0B-4954-BA68-5A85E8B3CE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612000" y="1601623"/>
            <a:ext cx="5136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F269ACC-05F9-4CD6-A731-7344A9E0F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ladsholder til billede 6">
            <a:extLst>
              <a:ext uri="{FF2B5EF4-FFF2-40B4-BE49-F238E27FC236}">
                <a16:creationId xmlns:a16="http://schemas.microsoft.com/office/drawing/2014/main" id="{2E3CA37C-0C3B-4F06-9A6E-6F431789BE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1458" y="1601623"/>
            <a:ext cx="5136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8D60170F-C4C3-4486-8A8D-7F5F6C67B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D45BCCB-7F70-154A-9167-2D419513C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62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86B7D2-5B4D-4CD4-B3CC-1C27B295B2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2911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86B7D2-5B4D-4CD4-B3CC-1C27B295B2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5E0B99-8836-4C44-A1EE-C904258547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ladsholder til diasnummer 5">
            <a:extLst>
              <a:ext uri="{FF2B5EF4-FFF2-40B4-BE49-F238E27FC236}">
                <a16:creationId xmlns:a16="http://schemas.microsoft.com/office/drawing/2014/main" id="{0698641C-EB87-4CFC-8850-1EBF325BB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823E8C5-26F1-7241-AC96-5D54DBD6D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83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25EE237-D806-4F6D-84C8-10A87D0164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1063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25EE237-D806-4F6D-84C8-10A87D016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2243" y="2895600"/>
            <a:ext cx="10375357" cy="914400"/>
          </a:xfrm>
        </p:spPr>
        <p:txBody>
          <a:bodyPr vert="horz"/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E84A0EA3-BD1D-442B-BE8D-8C9C44847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bg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5FB845D-62A5-0F4D-8D08-0A7D74CEF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3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0291AE4-278B-4840-8F5B-06B255C41E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455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270" imgH="270" progId="TCLayout.ActiveDocument.1">
                  <p:embed/>
                </p:oleObj>
              </mc:Choice>
              <mc:Fallback>
                <p:oleObj name="think-cell 幻灯片" r:id="rId3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0291AE4-278B-4840-8F5B-06B255C41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3E7770C4-E0DC-4FA8-ABBA-C71CB351D79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2285" y="1108076"/>
            <a:ext cx="10974916" cy="415925"/>
          </a:xfrm>
        </p:spPr>
        <p:txBody>
          <a:bodyPr>
            <a:noAutofit/>
          </a:bodyPr>
          <a:lstStyle>
            <a:lvl1pPr marL="0" indent="0" rtl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59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1FFC967-5951-4842-A566-DC326BD207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0541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1FFC967-5951-4842-A566-DC326BD20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9983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1A09651-B400-4410-A6B9-4BD4155AEE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340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1A09651-B400-4410-A6B9-4BD4155AE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05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5BF4C-B794-4D12-B1E8-96B9FD2294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4911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5BF4C-B794-4D12-B1E8-96B9FD2294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88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slide n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005C859-C2C5-4172-9834-D2921BC240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6528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005C859-C2C5-4172-9834-D2921BC24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099719"/>
            <a:ext cx="10363200" cy="792163"/>
          </a:xfrm>
        </p:spPr>
        <p:txBody>
          <a:bodyPr vert="horz" anchor="t">
            <a:normAutofit/>
          </a:bodyPr>
          <a:lstStyle>
            <a:lvl1pPr algn="ctr" rtl="0">
              <a:defRPr sz="4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36344"/>
            <a:ext cx="8534400" cy="696912"/>
          </a:xfrm>
        </p:spPr>
        <p:txBody>
          <a:bodyPr>
            <a:noAutofit/>
          </a:bodyPr>
          <a:lstStyle>
            <a:lvl1pPr marL="0" indent="0" algn="ctr" rtl="0">
              <a:buFontTx/>
              <a:buNone/>
              <a:defRPr sz="2800" smtClean="0"/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BBC0D64-DC15-5046-A242-769290E0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2022</a:t>
            </a:r>
            <a:r>
              <a:rPr lang="en-US" altLang="zh-CN" dirty="0"/>
              <a:t>MAnGA0701</a:t>
            </a:r>
            <a:endParaRPr lang="en-US" dirty="0"/>
          </a:p>
        </p:txBody>
      </p:sp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38C7DA71-511B-F33A-34A7-5DC8FCDF98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63648" y="285815"/>
            <a:ext cx="1638134" cy="47889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AFE8BA-3AB1-13CF-4DA5-8C37FA93B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0832" t="31846" r="10939" b="34185"/>
          <a:stretch/>
        </p:blipFill>
        <p:spPr>
          <a:xfrm>
            <a:off x="407368" y="6154848"/>
            <a:ext cx="2016224" cy="4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37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057C257-9FC6-44F8-9781-7217297B2C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818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057C257-9FC6-44F8-9781-7217297B2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356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71D1FDB-05E7-9C80-AEF6-0892D808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C8DFB4-78C0-5490-D0D4-BD0A3DE5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B6786-F082-4585-041F-CF358516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13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2416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12700" imgH="12700" progId="TCLayout.ActiveDocument.1">
                  <p:embed/>
                </p:oleObj>
              </mc:Choice>
              <mc:Fallback>
                <p:oleObj name="think-cell 幻灯片" r:id="rId3" imgW="12700" imgH="12700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93599" y="6161616"/>
            <a:ext cx="8160000" cy="50400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…</a:t>
            </a:r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/>
        <p:txBody>
          <a:bodyPr vert="horz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61434" y="1450976"/>
            <a:ext cx="11269133" cy="4697413"/>
          </a:xfrm>
        </p:spPr>
        <p:txBody>
          <a:bodyPr/>
          <a:lstStyle>
            <a:lvl2pPr marL="144145">
              <a:defRPr/>
            </a:lvl2pPr>
            <a:lvl3pPr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865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691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对象 8" hidden="1">
            <a:extLst>
              <a:ext uri="{FF2B5EF4-FFF2-40B4-BE49-F238E27FC236}">
                <a16:creationId xmlns:a16="http://schemas.microsoft.com/office/drawing/2014/main" id="{1BC22B93-A301-12ED-483A-DEFFF77020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8676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95" imgH="396" progId="TCLayout.ActiveDocument.1">
                  <p:embed/>
                </p:oleObj>
              </mc:Choice>
              <mc:Fallback>
                <p:oleObj name="think-cell 幻灯片" r:id="rId3" imgW="395" imgH="396" progId="TCLayout.ActiveDocument.1">
                  <p:embed/>
                  <p:pic>
                    <p:nvPicPr>
                      <p:cNvPr id="9" name="对象 8" hidden="1">
                        <a:extLst>
                          <a:ext uri="{FF2B5EF4-FFF2-40B4-BE49-F238E27FC236}">
                            <a16:creationId xmlns:a16="http://schemas.microsoft.com/office/drawing/2014/main" id="{1BC22B93-A301-12ED-483A-DEFFF77020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4BDF03F-7483-1BFF-691C-E232C9DA8D65}"/>
              </a:ext>
            </a:extLst>
          </p:cNvPr>
          <p:cNvSpPr/>
          <p:nvPr userDrawn="1"/>
        </p:nvSpPr>
        <p:spPr>
          <a:xfrm>
            <a:off x="0" y="0"/>
            <a:ext cx="12192000" cy="6931742"/>
          </a:xfrm>
          <a:prstGeom prst="rect">
            <a:avLst/>
          </a:prstGeom>
          <a:gradFill flip="none" rotWithShape="1">
            <a:gsLst>
              <a:gs pos="0">
                <a:srgbClr val="EFDFD2">
                  <a:alpha val="83000"/>
                </a:srgbClr>
              </a:gs>
              <a:gs pos="69000">
                <a:srgbClr val="E5F2F9">
                  <a:alpha val="32000"/>
                </a:srgbClr>
              </a:gs>
              <a:gs pos="35000">
                <a:srgbClr val="FBF6F3">
                  <a:alpha val="5100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95D0F2">
                  <a:alpha val="73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D46FE0B-458B-E6C4-1C9C-DFBD7613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0B6340-0AAE-8F0E-F039-79E429951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974C7D-6F47-26B6-4CC5-41671A52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9051-0540-41D5-BA09-D323DC0EA620}" type="datetimeFigureOut">
              <a:rPr lang="zh-CN" altLang="en-US" smtClean="0"/>
              <a:t>2022/7/13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37F461-5ADB-DB31-83C4-4701F73C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A5AEDA-2C5B-4A9A-6AAA-06F6CC12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62DE-354D-4C69-A23B-A3E53769BB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386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slide n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5CE8442-F132-4629-82A2-1066B919BC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76460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5CE8442-F132-4629-82A2-1066B919B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099719"/>
            <a:ext cx="10363200" cy="792163"/>
          </a:xfrm>
        </p:spPr>
        <p:txBody>
          <a:bodyPr vert="horz" anchor="t">
            <a:normAutofit/>
          </a:bodyPr>
          <a:lstStyle>
            <a:lvl1pPr algn="ctr" rtl="0">
              <a:defRPr sz="4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36344"/>
            <a:ext cx="8534400" cy="696912"/>
          </a:xfrm>
        </p:spPr>
        <p:txBody>
          <a:bodyPr>
            <a:noAutofit/>
          </a:bodyPr>
          <a:lstStyle>
            <a:lvl1pPr marL="0" indent="0" algn="ctr" rtl="0">
              <a:buFontTx/>
              <a:buNone/>
              <a:defRPr sz="28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4" name="Picture 1033">
            <a:extLst>
              <a:ext uri="{FF2B5EF4-FFF2-40B4-BE49-F238E27FC236}">
                <a16:creationId xmlns:a16="http://schemas.microsoft.com/office/drawing/2014/main" id="{1B53623A-27D6-4B95-B783-EDC0603526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3FB1591-3D21-7645-AB5C-1FEFA1A0FE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6E70771-7376-F847-B83D-033AA6E1B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201257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n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B1EC7ED-BAC1-4D1C-86CF-E7EFDFE3D1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01903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B1EC7ED-BAC1-4D1C-86CF-E7EFDFE3D1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8D3BD463-2CBD-9F4D-8B8F-2F161BA12011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b="1">
              <a:latin typeface="+mj-lt"/>
              <a:ea typeface="ＭＳ Ｐゴシック" pitchFamily="1" charset="-128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27508D93-FFD0-4265-BF4F-9B6DA37F50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D5C5E4BA-A7CA-B64D-B32C-0FC4B18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20B5DCE-2406-5C42-A223-0FEB964B2A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9" name="Picture 1033">
            <a:extLst>
              <a:ext uri="{FF2B5EF4-FFF2-40B4-BE49-F238E27FC236}">
                <a16:creationId xmlns:a16="http://schemas.microsoft.com/office/drawing/2014/main" id="{A49D15AF-BD12-7541-82A1-7DC97A27BB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3A2E781-9E50-EB40-AEF9-ADA2B386E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21722" y="650121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63083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slide n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005C859-C2C5-4172-9834-D2921BC240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165287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005C859-C2C5-4172-9834-D2921BC24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026">
            <a:extLst>
              <a:ext uri="{FF2B5EF4-FFF2-40B4-BE49-F238E27FC236}">
                <a16:creationId xmlns:a16="http://schemas.microsoft.com/office/drawing/2014/main" id="{0845A001-08B9-4EA4-A71A-8958114550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375920" y="1197750"/>
            <a:ext cx="6809535" cy="57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099719"/>
            <a:ext cx="10363200" cy="792163"/>
          </a:xfrm>
        </p:spPr>
        <p:txBody>
          <a:bodyPr vert="horz" anchor="t">
            <a:normAutofit/>
          </a:bodyPr>
          <a:lstStyle>
            <a:lvl1pPr algn="ctr" rtl="0">
              <a:defRPr sz="4000" smtClean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36344"/>
            <a:ext cx="8534400" cy="696912"/>
          </a:xfrm>
        </p:spPr>
        <p:txBody>
          <a:bodyPr>
            <a:noAutofit/>
          </a:bodyPr>
          <a:lstStyle>
            <a:lvl1pPr marL="0" indent="0" algn="ctr" rtl="0">
              <a:buFontTx/>
              <a:buNone/>
              <a:defRPr sz="2800" smtClean="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" name="Picture 1033">
            <a:extLst>
              <a:ext uri="{FF2B5EF4-FFF2-40B4-BE49-F238E27FC236}">
                <a16:creationId xmlns:a16="http://schemas.microsoft.com/office/drawing/2014/main" id="{801B1A3A-81BF-0A46-942C-382F2ADC82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B294E50-8303-C143-B907-5D26F5CB75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BBC0D64-DC15-5046-A242-769290E0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483148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slide n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7A2F2A3-50AB-4E91-A22D-5FD622D7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1442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7A2F2A3-50AB-4E91-A22D-5FD622D7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A23021D2-F10B-4CBF-8CC1-B4627AFC50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7248128" y="2741810"/>
            <a:ext cx="4937024" cy="41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D5947105-91BD-8643-AC2C-BBC208A8DACD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C5E4BA-A7CA-B64D-B32C-0FC4B18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20B5DCE-2406-5C42-A223-0FEB964B2A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3" name="Picture 1033">
            <a:extLst>
              <a:ext uri="{FF2B5EF4-FFF2-40B4-BE49-F238E27FC236}">
                <a16:creationId xmlns:a16="http://schemas.microsoft.com/office/drawing/2014/main" id="{01D233B9-B0D1-4A4F-9D04-AC6EC24EF2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8784FE7-FDF1-C349-AFC5-C7B78CF7EC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77B8E97-E8F9-D547-82B0-3BE89B2EB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25368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astroenterology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C240414-F93A-A746-88C4-796EE9AEE584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9FD0D8D-2BC4-4DAC-833E-EA30B07F31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822480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9FD0D8D-2BC4-4DAC-833E-EA30B07F3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57A15C6-DD5D-4F34-B546-B3CA083FBA3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5C8C79A-160B-4C54-9D02-7106242B8FF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D64B286-5BB4-4F93-9062-6972A6C4D9FD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910CD76A-B1CB-5E40-9397-E54BE07E6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CEBA4472-2E24-934E-8134-EAB45A337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7549B69-1A6D-854C-9DE7-7DBCA731F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5446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slide n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7A2F2A3-50AB-4E91-A22D-5FD622D7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14421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7A2F2A3-50AB-4E91-A22D-5FD622D7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A23021D2-F10B-4CBF-8CC1-B4627AFC50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7248128" y="2741810"/>
            <a:ext cx="4937024" cy="414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D5947105-91BD-8643-AC2C-BBC208A8DACD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5C5E4BA-A7CA-B64D-B32C-0FC4B185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20B5DCE-2406-5C42-A223-0FEB964B2A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13" name="Picture 1033">
            <a:extLst>
              <a:ext uri="{FF2B5EF4-FFF2-40B4-BE49-F238E27FC236}">
                <a16:creationId xmlns:a16="http://schemas.microsoft.com/office/drawing/2014/main" id="{01D233B9-B0D1-4A4F-9D04-AC6EC24EF2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81767" y="1604797"/>
            <a:ext cx="7882022" cy="18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8784FE7-FDF1-C349-AFC5-C7B78CF7EC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05716" y="646625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77B8E97-E8F9-D547-82B0-3BE89B2EB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90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Nephrology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1DC053D-44EA-FD41-B3F2-F0B3757DD9AB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A8180F5-7101-4A2A-A6EF-8202829F60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59571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A8180F5-7101-4A2A-A6EF-8202829F6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DBDE530-08DE-4AFB-AD20-6B70C948AB7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BA7428E-D463-4D96-AE3D-6C657D66013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5996533-AF07-4D16-BC59-7E30EFD5E907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23817BC2-24EB-2145-A991-1520E2291D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FFE92C72-7DB7-E64D-A356-25A6322B79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7F14A17-A5BC-4D4F-A45B-B4F9C7D2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540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183056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urgery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EA9B4C4-7362-1C49-9CCE-0B8F39E2BD7B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A8180F5-7101-4A2A-A6EF-8202829F60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220408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A8180F5-7101-4A2A-A6EF-8202829F6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DBDE530-08DE-4AFB-AD20-6B70C948AB7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BA7428E-D463-4D96-AE3D-6C657D66013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5996533-AF07-4D16-BC59-7E30EFD5E907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FD19F8A4-810C-2341-B444-D1CB8724AC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26906347-B0FC-E040-A270-9A5085A1E2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086082A-9A42-F34F-AEFA-A3E27B918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674702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ardiology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6018E096-A997-394D-A247-3C9AD603A832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0440F50-27ED-41A2-B65F-24E45AD916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031072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0440F50-27ED-41A2-B65F-24E45AD91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4E471DE-7E33-4D20-BEC6-CCFE794373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88EA5A6-F386-44C7-9E54-6593D9E4C9F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1445A32-64E6-4AEB-B750-19ECCC1CA6EF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4075ABEB-3B61-2B40-A2C8-BD1FE6451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5187"/>
            <a:ext cx="1906920" cy="4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6A56B2EC-EA3E-4F41-9059-9E137E5D80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6335471-A756-E646-9683-CB0A2B40D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790361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Heavy uterine Bleeder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C10ABBB-4536-2040-9D97-2B305F511B22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855959-EAFF-4A26-8ECB-816D51980C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06555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A855959-EAFF-4A26-8ECB-816D51980C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7FC1B9-17EB-45BA-A8E1-007AF7C8C3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AD924A3-20CD-463C-9ECA-715A93649A9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025B980-5B2E-40EB-B562-976C12D664CE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6FAA8522-E7EC-E443-AAC3-E65BF68EA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1C23E53-F0BE-7A4B-8B1B-66E64B56CA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2506F0C-B293-0E48-9BBE-2D70A97A3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201X-XX vX.0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CF48-1684-7C4C-B118-9DA010240FAA}"/>
              </a:ext>
            </a:extLst>
          </p:cNvPr>
          <p:cNvSpPr txBox="1"/>
          <p:nvPr userDrawn="1"/>
        </p:nvSpPr>
        <p:spPr>
          <a:xfrm>
            <a:off x="154641" y="779929"/>
            <a:ext cx="0" cy="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l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92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regnant woman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67CB5568-ACEA-6E41-98DF-D21D95C2E6E8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A8E406-3A1A-4DD4-9A03-961C8D1E45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757664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CA8E406-3A1A-4DD4-9A03-961C8D1E4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822A151-868C-4CE2-9E5C-65E30D15254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21A9D60-341C-41DD-AE86-4E413A1AB9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DBC72F0D-A917-4B61-A6C4-F534BC16ACA8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AE49F1A3-FBE3-FF49-95CF-D117B73C0C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6E9D7BF0-A20C-ED43-BEEA-233A00DF6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0924D6F-2752-654C-9AB1-32F41FCDF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853723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ostpartum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15995431-F03A-7E44-AC8F-19EAD16C7765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5A10810-F91B-494C-B981-7808F637E6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075375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5A10810-F91B-494C-B981-7808F637E6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ABC0ACC-F8FB-407D-B64D-414029F0B5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2770972-0548-42F6-9CBD-1A683FFB9B0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86D3F2D-F332-4637-AA02-8AC2E8838506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5D32C83B-FC32-C148-9AA5-75C5E23C31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B2918379-777E-F14E-ACB6-8907490193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133EC12-0427-7445-BE15-5F8A3BA19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906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359595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edical personnel"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2F62C594-C5AF-1540-BDAF-D027778E42F4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A3EAFD-011F-498E-972C-86E22BA9F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6896719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A3EAFD-011F-498E-972C-86E22BA9F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769C458-6307-4947-B47E-A7696411AF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8623CC8-8C43-4428-94E3-0008A91E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66A3300A-BF35-4D7B-9EEB-97EF10440BA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0403D1F7-5778-CF4A-96E3-5357861970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A81A5-F5B8-F745-ACBA-3BD1B02693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5187"/>
            <a:ext cx="1906920" cy="4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A6C1A6F-B22B-A44C-940E-5099F18A8B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631166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176B68-160D-4B9C-9CDC-2CF07209BE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9729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176B68-160D-4B9C-9CDC-2CF07209BE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1071EA8A-2D54-194B-B3B2-2E7AA28D029D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9E5416F0-708A-4456-B821-A3FF4E9EA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3325F98-2145-46EB-B297-2BA4CBB9E0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9E9F8B3-B235-E841-A116-5ED25754FC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C7650D0A-6DBC-FA4E-9160-59F4C81725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6C739B-7BF1-CB46-A478-C9FF7D96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739805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2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A5F614-62BB-4B8B-B95C-760055178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552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A5F614-62BB-4B8B-B95C-760055178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2A6E25AA-008B-EF4E-8120-B60B93F28C81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8633F8D-C82A-4871-86DC-BA209DE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2C7809-4153-4CE2-B6E3-6E6A28F942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851EDA9-7E3A-F24F-B110-1662142B3B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9FAC23F-65DE-524C-8728-40732AAB2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8DEF8B1-14E1-C14D-B700-A21DC7683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852060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ckshot 3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8ADB695-66AE-407D-976F-289FB2D415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5636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4" imgH="384" progId="TCLayout.ActiveDocument.1">
                  <p:embed/>
                </p:oleObj>
              </mc:Choice>
              <mc:Fallback>
                <p:oleObj name="think-cell 幻灯片" r:id="rId4" imgW="384" imgH="38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8ADB695-66AE-407D-976F-289FB2D415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id="{2A6E25AA-008B-EF4E-8120-B60B93F28C81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8633F8D-C82A-4871-86DC-BA209DE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2C7809-4153-4CE2-B6E3-6E6A28F9429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851EDA9-7E3A-F24F-B110-1662142B3B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69FAC23F-65DE-524C-8728-40732AAB2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367571A-5FD9-2049-89C7-524EBECC7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13259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Gastroenterology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BC240414-F93A-A746-88C4-796EE9AEE584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9FD0D8D-2BC4-4DAC-833E-EA30B07F31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822480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9FD0D8D-2BC4-4DAC-833E-EA30B07F3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557A15C6-DD5D-4F34-B546-B3CA083FBA3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D5C8C79A-160B-4C54-9D02-7106242B8FF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D64B286-5BB4-4F93-9062-6972A6C4D9FD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910CD76A-B1CB-5E40-9397-E54BE07E6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CEBA4472-2E24-934E-8134-EAB45A337E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7549B69-1A6D-854C-9DE7-7DBCA731F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448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NE">
    <p:bg>
      <p:bgPr>
        <a:gradFill>
          <a:gsLst>
            <a:gs pos="100000">
              <a:srgbClr val="CBE8FB"/>
            </a:gs>
            <a:gs pos="2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44C5B442-7262-674E-83F4-5182FB571776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B794EE7-560C-403A-8E54-153C1E29A0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890208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51" imgH="351" progId="TCLayout.ActiveDocument.1">
                  <p:embed/>
                </p:oleObj>
              </mc:Choice>
              <mc:Fallback>
                <p:oleObj name="think-cell 幻灯片" r:id="rId4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B794EE7-560C-403A-8E54-153C1E29A0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CBBE84D-4054-4CC2-87D7-7344E3FB4C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Picture 8" descr="A picture containing television, refrigerator, table&#10;&#10;Description automatically generated">
            <a:extLst>
              <a:ext uri="{FF2B5EF4-FFF2-40B4-BE49-F238E27FC236}">
                <a16:creationId xmlns:a16="http://schemas.microsoft.com/office/drawing/2014/main" id="{8E7FF0A3-4A99-48E8-B460-ACD3C9A2E1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1"/>
            <a:ext cx="3381019" cy="4533079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9D7586A4-E9C3-2348-B8E1-5202CB252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Iron Correction in ONE visit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ED75CC56-0E82-6F43-B237-26BF47FE692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5716" y="5271973"/>
            <a:ext cx="8534400" cy="6732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DD74555A-0753-E747-B90A-1FE738733C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F4465B9-EC81-E448-9D28-5BB5F34C43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58FBB71-A3D5-C846-B39A-6187C6AEA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878259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B492DB8-87A9-4393-98CF-68746586AA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7467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B492DB8-87A9-4393-98CF-68746586AA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1475999"/>
            <a:ext cx="11160000" cy="4680000"/>
          </a:xfrm>
        </p:spPr>
        <p:txBody>
          <a:bodyPr>
            <a:normAutofit/>
          </a:bodyPr>
          <a:lstStyle>
            <a:lvl1pPr rtl="0">
              <a:buClr>
                <a:schemeClr val="accent3"/>
              </a:buClr>
              <a:defRPr sz="2000"/>
            </a:lvl1pPr>
            <a:lvl2pPr rtl="0">
              <a:buClr>
                <a:schemeClr val="accent3"/>
              </a:buClr>
              <a:defRPr sz="1800"/>
            </a:lvl2pPr>
            <a:lvl3pPr rtl="0">
              <a:buClr>
                <a:schemeClr val="accent3"/>
              </a:buClr>
              <a:defRPr sz="1600"/>
            </a:lvl3pPr>
            <a:lvl4pPr rtl="0">
              <a:buClr>
                <a:schemeClr val="accent3"/>
              </a:buClr>
              <a:defRPr sz="1400"/>
            </a:lvl4pPr>
            <a:lvl5pPr rtl="0">
              <a:buClr>
                <a:schemeClr val="accent3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8AB2884-722D-4F76-B266-8149D0EF5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8F43CEA-59D0-4595-A63A-A16CB6DE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75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B492DB8-87A9-4393-98CF-68746586AA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7467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B492DB8-87A9-4393-98CF-68746586AA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1475999"/>
            <a:ext cx="11160000" cy="4680000"/>
          </a:xfrm>
        </p:spPr>
        <p:txBody>
          <a:bodyPr>
            <a:normAutofit/>
          </a:bodyPr>
          <a:lstStyle>
            <a:lvl1pPr rtl="0">
              <a:buClr>
                <a:schemeClr val="accent3"/>
              </a:buClr>
              <a:defRPr sz="2000"/>
            </a:lvl1pPr>
            <a:lvl2pPr rtl="0">
              <a:buClr>
                <a:schemeClr val="accent3"/>
              </a:buClr>
              <a:defRPr sz="1800"/>
            </a:lvl2pPr>
            <a:lvl3pPr rtl="0">
              <a:buClr>
                <a:schemeClr val="accent3"/>
              </a:buClr>
              <a:defRPr sz="1600"/>
            </a:lvl3pPr>
            <a:lvl4pPr rtl="0">
              <a:buClr>
                <a:schemeClr val="accent3"/>
              </a:buClr>
              <a:defRPr sz="1400"/>
            </a:lvl4pPr>
            <a:lvl5pPr rtl="0">
              <a:buClr>
                <a:schemeClr val="accent3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8AB2884-722D-4F76-B266-8149D0EF5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08F43CEA-59D0-4595-A63A-A16CB6DE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83A5A81-D2A6-BB43-B92C-8C6E57FAB7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4014820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4A844C9-88D2-41C1-AC61-080922318C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164865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4A844C9-88D2-41C1-AC61-08092231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77041FC8-76E2-AF42-9022-E21D7C5817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2660" b="19766"/>
          <a:stretch/>
        </p:blipFill>
        <p:spPr bwMode="auto">
          <a:xfrm>
            <a:off x="6816081" y="3823878"/>
            <a:ext cx="5375920" cy="303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1475999"/>
            <a:ext cx="11160000" cy="4680000"/>
          </a:xfrm>
        </p:spPr>
        <p:txBody>
          <a:bodyPr>
            <a:normAutofit/>
          </a:bodyPr>
          <a:lstStyle>
            <a:lvl1pPr rtl="0">
              <a:buClr>
                <a:schemeClr val="accent3"/>
              </a:buClr>
              <a:defRPr sz="2000"/>
            </a:lvl1pPr>
            <a:lvl2pPr rtl="0">
              <a:buClr>
                <a:schemeClr val="accent3"/>
              </a:buClr>
              <a:defRPr sz="1800"/>
            </a:lvl2pPr>
            <a:lvl3pPr rtl="0">
              <a:buClr>
                <a:schemeClr val="accent3"/>
              </a:buClr>
              <a:defRPr sz="1600"/>
            </a:lvl3pPr>
            <a:lvl4pPr rtl="0">
              <a:buClr>
                <a:schemeClr val="accent3"/>
              </a:buClr>
              <a:defRPr sz="1400"/>
            </a:lvl4pPr>
            <a:lvl5pPr rtl="0">
              <a:buClr>
                <a:schemeClr val="accent3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8AB2884-722D-4F76-B266-8149D0EF5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5C07049F-CBCC-42F0-B6AB-C02053A43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CB1C54-F814-A84A-A856-281C453F1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9470238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7C8B5A3-E6AA-47DC-9AB5-29A2162D74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64098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7C8B5A3-E6AA-47DC-9AB5-29A2162D74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106597AC-6417-E54A-8668-2AE3AFF58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99" y="2016000"/>
            <a:ext cx="11160000" cy="414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8AB2884-722D-4F76-B266-8149D0EF5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1D570-A406-4C86-807F-DCDAAFE20C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00" y="1476000"/>
            <a:ext cx="11160000" cy="432000"/>
          </a:xfrm>
        </p:spPr>
        <p:txBody>
          <a:bodyPr>
            <a:normAutofit/>
          </a:bodyPr>
          <a:lstStyle>
            <a:lvl1pPr marL="0" indent="0" rtl="0">
              <a:buNone/>
              <a:defRPr sz="24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1D3EAE5D-22C0-4483-BE8F-A6EB5264D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3CB3713-3DFC-F14B-B79F-7806FFD9D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530699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F58EFC4-A204-482D-A72F-C8EC882D78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2920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F58EFC4-A204-482D-A72F-C8EC882D78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12000" y="1476000"/>
            <a:ext cx="5136000" cy="468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635999" y="1476000"/>
            <a:ext cx="5136000" cy="4689304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5FDABD0-597A-4174-BA49-B715706D8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diasnummer 5">
            <a:extLst>
              <a:ext uri="{FF2B5EF4-FFF2-40B4-BE49-F238E27FC236}">
                <a16:creationId xmlns:a16="http://schemas.microsoft.com/office/drawing/2014/main" id="{308C555D-778D-4F6B-B327-FA4AFFB71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C8061C4-879F-8247-98AE-CF0C4ED2B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600920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5E6E435A-5275-41AD-93A1-53EC2EA5C64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8403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5E6E435A-5275-41AD-93A1-53EC2EA5C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99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12000" y="2070164"/>
            <a:ext cx="5136000" cy="4056000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635999" y="2070164"/>
            <a:ext cx="5136000" cy="4056000"/>
          </a:xfrm>
        </p:spPr>
        <p:txBody>
          <a:bodyPr>
            <a:normAutofit/>
          </a:bodyPr>
          <a:lstStyle>
            <a:lvl1pPr rtl="0">
              <a:defRPr sz="2000"/>
            </a:lvl1pPr>
            <a:lvl2pPr rtl="0">
              <a:defRPr sz="1800"/>
            </a:lvl2pPr>
            <a:lvl3pPr rtl="0">
              <a:defRPr sz="1600"/>
            </a:lvl3pPr>
            <a:lvl4pPr rtl="0">
              <a:defRPr sz="1400"/>
            </a:lvl4pPr>
            <a:lvl5pPr rtl="0"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5FDABD0-597A-4174-BA49-B715706D8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D24979A-63C0-468E-923C-6DD252C8D9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00" y="1476000"/>
            <a:ext cx="11160000" cy="432000"/>
          </a:xfrm>
        </p:spPr>
        <p:txBody>
          <a:bodyPr>
            <a:normAutofit/>
          </a:bodyPr>
          <a:lstStyle>
            <a:lvl1pPr marL="0" indent="0" rtl="0">
              <a:buNone/>
              <a:defRPr sz="2400">
                <a:solidFill>
                  <a:schemeClr val="accent2"/>
                </a:solidFill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658FE2C1-F781-4300-B1F5-2529D9507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81EF4DA-19B2-BB44-B582-28DBEFB50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4208972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1CF8AE1-26CC-40FE-8C85-7F396C4D90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063579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1CF8AE1-26CC-40FE-8C85-7F396C4D9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612000" y="1601623"/>
            <a:ext cx="11160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F269ACC-05F9-4CD6-A731-7344A9E0F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diasnummer 5">
            <a:extLst>
              <a:ext uri="{FF2B5EF4-FFF2-40B4-BE49-F238E27FC236}">
                <a16:creationId xmlns:a16="http://schemas.microsoft.com/office/drawing/2014/main" id="{1C0B613D-57A9-41CC-A134-03961102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B699D62-46E9-0546-AE61-B84969B07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866210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762462-DC0B-4954-BA68-5A85E8B3CE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176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762462-DC0B-4954-BA68-5A85E8B3CE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360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ladsholder til billede 6"/>
          <p:cNvSpPr>
            <a:spLocks noGrp="1"/>
          </p:cNvSpPr>
          <p:nvPr>
            <p:ph type="pic" sz="quarter" idx="13"/>
          </p:nvPr>
        </p:nvSpPr>
        <p:spPr>
          <a:xfrm>
            <a:off x="612000" y="1601623"/>
            <a:ext cx="5136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F269ACC-05F9-4CD6-A731-7344A9E0FD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dsholder til billede 6">
            <a:extLst>
              <a:ext uri="{FF2B5EF4-FFF2-40B4-BE49-F238E27FC236}">
                <a16:creationId xmlns:a16="http://schemas.microsoft.com/office/drawing/2014/main" id="{2E3CA37C-0C3B-4F06-9A6E-6F431789BE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11458" y="1601623"/>
            <a:ext cx="5136000" cy="4526400"/>
          </a:xfrm>
        </p:spPr>
        <p:txBody>
          <a:bodyPr>
            <a:normAutofit/>
          </a:bodyPr>
          <a:lstStyle>
            <a:lvl1pPr rtl="0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ladsholder til diasnummer 5">
            <a:extLst>
              <a:ext uri="{FF2B5EF4-FFF2-40B4-BE49-F238E27FC236}">
                <a16:creationId xmlns:a16="http://schemas.microsoft.com/office/drawing/2014/main" id="{8D60170F-C4C3-4486-8A8D-7F5F6C67B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D45BCCB-7F70-154A-9167-2D419513C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2510722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86B7D2-5B4D-4CD4-B3CC-1C27B295B2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2911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86B7D2-5B4D-4CD4-B3CC-1C27B295B2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5E0B99-8836-4C44-A1EE-C904258547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000" y="6264527"/>
            <a:ext cx="8640000" cy="522000"/>
          </a:xfrm>
        </p:spPr>
        <p:txBody>
          <a:bodyPr anchor="b">
            <a:normAutofit/>
          </a:bodyPr>
          <a:lstStyle>
            <a:lvl1pPr marL="0" indent="0" rtl="0">
              <a:buNone/>
              <a:defRPr sz="900">
                <a:solidFill>
                  <a:schemeClr val="tx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dsholder til diasnummer 5">
            <a:extLst>
              <a:ext uri="{FF2B5EF4-FFF2-40B4-BE49-F238E27FC236}">
                <a16:creationId xmlns:a16="http://schemas.microsoft.com/office/drawing/2014/main" id="{0698641C-EB87-4CFC-8850-1EBF325BB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823E8C5-26F1-7241-AC96-5D54DBD6D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85555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32669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Nephrology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F1DC053D-44EA-FD41-B3F2-F0B3757DD9AB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A8180F5-7101-4A2A-A6EF-8202829F60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059571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A8180F5-7101-4A2A-A6EF-8202829F6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DBDE530-08DE-4AFB-AD20-6B70C948AB7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BA7428E-D463-4D96-AE3D-6C657D66013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5996533-AF07-4D16-BC59-7E30EFD5E907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23817BC2-24EB-2145-A991-1520E2291D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FFE92C72-7DB7-E64D-A356-25A6322B79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7F14A17-A5BC-4D4F-A45B-B4F9C7D23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540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45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25EE237-D806-4F6D-84C8-10A87D0164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1063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25EE237-D806-4F6D-84C8-10A87D0164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2243" y="2895600"/>
            <a:ext cx="10375357" cy="914400"/>
          </a:xfrm>
        </p:spPr>
        <p:txBody>
          <a:bodyPr vert="horz"/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ladsholder til diasnummer 5">
            <a:extLst>
              <a:ext uri="{FF2B5EF4-FFF2-40B4-BE49-F238E27FC236}">
                <a16:creationId xmlns:a16="http://schemas.microsoft.com/office/drawing/2014/main" id="{E84A0EA3-BD1D-442B-BE8D-8C9C44847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rtl="0">
              <a:defRPr sz="800">
                <a:solidFill>
                  <a:schemeClr val="bg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5FB845D-62A5-0F4D-8D08-0A7D74CEF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</a:p>
        </p:txBody>
      </p:sp>
    </p:spTree>
    <p:extLst>
      <p:ext uri="{BB962C8B-B14F-4D97-AF65-F5344CB8AC3E}">
        <p14:creationId xmlns:p14="http://schemas.microsoft.com/office/powerpoint/2010/main" val="1253381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06172E4-9FD6-4361-886B-C552DFA30F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88392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06172E4-9FD6-4361-886B-C552DFA30F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095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0291AE4-278B-4840-8F5B-06B255C41E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455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270" imgH="270" progId="TCLayout.ActiveDocument.1">
                  <p:embed/>
                </p:oleObj>
              </mc:Choice>
              <mc:Fallback>
                <p:oleObj name="think-cell 幻灯片" r:id="rId3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0291AE4-278B-4840-8F5B-06B255C41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fld id="{3E7770C4-E0DC-4FA8-ABBA-C71CB351D79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2285" y="1108076"/>
            <a:ext cx="10974916" cy="415925"/>
          </a:xfrm>
        </p:spPr>
        <p:txBody>
          <a:bodyPr>
            <a:noAutofit/>
          </a:bodyPr>
          <a:lstStyle>
            <a:lvl1pPr marL="0" indent="0" rtl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47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1FFC967-5951-4842-A566-DC326BD207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0541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1FFC967-5951-4842-A566-DC326BD20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75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1A09651-B400-4410-A6B9-4BD4155AEE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340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1A09651-B400-4410-A6B9-4BD4155AE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056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057C257-9FC6-44F8-9781-7217297B2C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8181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84" imgH="384" progId="TCLayout.ActiveDocument.1">
                  <p:embed/>
                </p:oleObj>
              </mc:Choice>
              <mc:Fallback>
                <p:oleObj name="think-cell 幻灯片" r:id="rId3" imgW="384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057C257-9FC6-44F8-9781-7217297B2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dsholder til diasnummer 5">
            <a:extLst>
              <a:ext uri="{FF2B5EF4-FFF2-40B4-BE49-F238E27FC236}">
                <a16:creationId xmlns:a16="http://schemas.microsoft.com/office/drawing/2014/main" id="{4B56AF1F-E01C-47DA-A8C1-7CD3FAC3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60" y="6599863"/>
            <a:ext cx="432000" cy="1889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rtl="0">
              <a:defRPr sz="800">
                <a:solidFill>
                  <a:schemeClr val="tx1"/>
                </a:solidFill>
              </a:defRPr>
            </a:lvl1pPr>
          </a:lstStyle>
          <a:p>
            <a:fld id="{60E638B5-0498-4C4E-AD59-4BE9E221C6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1BFD63A-AD83-43B9-8867-8E6B8961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2283" y="6157667"/>
            <a:ext cx="8447616" cy="631108"/>
          </a:xfrm>
        </p:spPr>
        <p:txBody>
          <a:bodyPr anchor="b">
            <a:normAutofit/>
          </a:bodyPr>
          <a:lstStyle>
            <a:lvl1pPr marL="0" indent="0" rtl="0">
              <a:buNone/>
              <a:defRPr sz="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4830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1">
          <p15:clr>
            <a:srgbClr val="FBAE40"/>
          </p15:clr>
        </p15:guide>
        <p15:guide id="2" orient="horz" pos="1003">
          <p15:clr>
            <a:srgbClr val="FBAE40"/>
          </p15:clr>
        </p15:guide>
        <p15:guide id="3" pos="5465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D279-A529-4A3D-BD38-EC564C00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287AA-1B1A-44F9-AEEF-69932B5A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C60BC-6B63-44DC-8030-16540638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20DB-6EC8-4AEC-AE9F-2535A2E4F7D6}" type="datetimeFigureOut">
              <a:rPr lang="da-DK" smtClean="0"/>
              <a:t>13-07-2022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957D0-EA90-4703-96DA-4F98570A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B540F-0AB9-4C0A-93FC-3D09FCC3E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/>
          <a:p>
            <a:fld id="{79BA32EE-C251-4616-BFC3-CB47ECE5F304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51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174F-F8CD-0E4F-BF4C-AA90498D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  <a:endParaRPr lang="en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B229C-1F2E-044C-A701-E6A0667A2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/>
          <a:p>
            <a:pPr algn="l"/>
            <a:fld id="{30076531-7E85-2947-A618-6C6B6F60AF19}" type="slidenum">
              <a:rPr lang="en-DK" smtClean="0"/>
              <a:pPr algn="l"/>
              <a:t>‹#›</a:t>
            </a:fld>
            <a:endParaRPr lang="en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B932C7-AA3B-2C4D-A586-27B9B7C4EB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9425" y="1584000"/>
            <a:ext cx="11233150" cy="450000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03093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20">
            <a:extLst>
              <a:ext uri="{FF2B5EF4-FFF2-40B4-BE49-F238E27FC236}">
                <a16:creationId xmlns:a16="http://schemas.microsoft.com/office/drawing/2014/main" id="{BC6EB471-C30B-7A4C-8936-248E34992EFE}"/>
              </a:ext>
            </a:extLst>
          </p:cNvPr>
          <p:cNvSpPr/>
          <p:nvPr userDrawn="1"/>
        </p:nvSpPr>
        <p:spPr>
          <a:xfrm>
            <a:off x="0" y="-1"/>
            <a:ext cx="12192000" cy="63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6E7761C-FF34-314B-B23A-4892F705BAC8}"/>
              </a:ext>
            </a:extLst>
          </p:cNvPr>
          <p:cNvSpPr/>
          <p:nvPr userDrawn="1"/>
        </p:nvSpPr>
        <p:spPr>
          <a:xfrm>
            <a:off x="0" y="216000"/>
            <a:ext cx="12204991" cy="1080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A174F-F8CD-0E4F-BF4C-AA90498D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B229C-1F2E-044C-A701-E6A0667A2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/>
          <a:p>
            <a:pPr algn="l"/>
            <a:fld id="{30076531-7E85-2947-A618-6C6B6F60AF19}" type="slidenum">
              <a:rPr lang="en-DK" smtClean="0"/>
              <a:pPr algn="l"/>
              <a:t>‹#›</a:t>
            </a:fld>
            <a:endParaRPr lang="en-DK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B932C7-AA3B-2C4D-A586-27B9B7C4EB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9425" y="1584000"/>
            <a:ext cx="11233150" cy="450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9" name="Tekstfelt 11">
            <a:extLst>
              <a:ext uri="{FF2B5EF4-FFF2-40B4-BE49-F238E27FC236}">
                <a16:creationId xmlns:a16="http://schemas.microsoft.com/office/drawing/2014/main" id="{FEFEED6F-351E-E14E-AC38-7BA4889218DB}"/>
              </a:ext>
            </a:extLst>
          </p:cNvPr>
          <p:cNvSpPr txBox="1"/>
          <p:nvPr userDrawn="1"/>
        </p:nvSpPr>
        <p:spPr>
          <a:xfrm rot="16200000">
            <a:off x="11466618" y="3295453"/>
            <a:ext cx="13095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Copyright </a:t>
            </a:r>
            <a:r>
              <a:rPr kumimoji="0" lang="en-GB" sz="6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Pharmacosmos</a:t>
            </a: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2021</a:t>
            </a:r>
            <a:endParaRPr kumimoji="0" lang="en-GB" sz="600" b="0" i="0" u="none" strike="noStrike" kern="1200" cap="none" spc="0" normalizeH="0" baseline="3000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200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0291AE4-278B-4840-8F5B-06B255C41E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54552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270" imgH="270" progId="TCLayout.ActiveDocument.1">
                  <p:embed/>
                </p:oleObj>
              </mc:Choice>
              <mc:Fallback>
                <p:oleObj name="think-cell 幻灯片" r:id="rId3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0291AE4-278B-4840-8F5B-06B255C41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770C4-E0DC-4FA8-ABBA-C71CB351D79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2285" y="1108076"/>
            <a:ext cx="10974916" cy="415925"/>
          </a:xfrm>
        </p:spPr>
        <p:txBody>
          <a:bodyPr>
            <a:noAutofit/>
          </a:bodyPr>
          <a:lstStyle>
            <a:lvl1pPr marL="0" indent="0" rtl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7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urgery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EA9B4C4-7362-1C49-9CCE-0B8F39E2BD7B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A8180F5-7101-4A2A-A6EF-8202829F60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220408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A8180F5-7101-4A2A-A6EF-8202829F60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DBDE530-08DE-4AFB-AD20-6B70C948AB7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BA7428E-D463-4D96-AE3D-6C657D66013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5996533-AF07-4D16-BC59-7E30EFD5E907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FD19F8A4-810C-2341-B444-D1CB8724AC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26906347-B0FC-E040-A270-9A5085A1E2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5086082A-9A42-F34F-AEFA-A3E27B918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2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ln>
            <a:noFill/>
            <a:prstDash val="dash"/>
          </a:ln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283" y="564879"/>
            <a:ext cx="10974917" cy="492125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 rot="16200000">
            <a:off x="-410612" y="6067404"/>
            <a:ext cx="1170278" cy="177649"/>
          </a:xfrm>
          <a:prstGeom prst="rect">
            <a:avLst/>
          </a:prstGeom>
        </p:spPr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1700817" y="189103"/>
            <a:ext cx="216000" cy="216000"/>
          </a:xfrm>
          <a:prstGeom prst="rect">
            <a:avLst/>
          </a:prstGeom>
        </p:spPr>
        <p:txBody>
          <a:bodyPr/>
          <a:lstStyle/>
          <a:p>
            <a:fld id="{3E7770C4-E0DC-4FA8-ABBA-C71CB351D790}" type="slidenum">
              <a:rPr lang="da-DK" smtClean="0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2285" y="1108076"/>
            <a:ext cx="10974916" cy="415925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500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A174F-F8CD-0E4F-BF4C-AA90498DC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7936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B2BAC2-53F3-4F72-AB11-35F1AAFDE3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929731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81" imgH="321" progId="TCLayout.ActiveDocument.1">
                  <p:embed/>
                </p:oleObj>
              </mc:Choice>
              <mc:Fallback>
                <p:oleObj name="think-cell 幻灯片" r:id="rId4" imgW="381" imgH="32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B2BAC2-53F3-4F72-AB11-35F1AAFDE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484221B-2AAC-409F-A869-09763A1DAAB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1277600" y="6669088"/>
            <a:ext cx="483029" cy="18891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E638B5-0498-4C4E-AD59-4BE9E221C6CD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D1592-F17F-4A78-BDF6-82813E723A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285" y="6129340"/>
            <a:ext cx="8875183" cy="539749"/>
          </a:xfrm>
        </p:spPr>
        <p:txBody>
          <a:bodyPr tIns="72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7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7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7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7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Footnote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 rot="16200000">
            <a:off x="10840559" y="4882404"/>
            <a:ext cx="2393284" cy="123111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Confidential - for internal use only - September 2019</a:t>
            </a:r>
            <a:endParaRPr kumimoji="0" lang="da-DK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A8383D-B12B-41DA-AEBC-590588D71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285" y="1108076"/>
            <a:ext cx="10974916" cy="41592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Picture 9" descr="MonoFer_UK_1000px_RGB">
            <a:extLst>
              <a:ext uri="{FF2B5EF4-FFF2-40B4-BE49-F238E27FC236}">
                <a16:creationId xmlns:a16="http://schemas.microsoft.com/office/drawing/2014/main" id="{E388FCE5-B4F5-4FB6-9A29-DDE4968226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7317" y="6308726"/>
            <a:ext cx="202988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1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ardiology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6018E096-A997-394D-A247-3C9AD603A832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0440F50-27ED-41A2-B65F-24E45AD916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0310726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0440F50-27ED-41A2-B65F-24E45AD916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4E471DE-7E33-4D20-BEC6-CCFE7943735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88EA5A6-F386-44C7-9E54-6593D9E4C9F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1445A32-64E6-4AEB-B750-19ECCC1CA6EF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4075ABEB-3B61-2B40-A2C8-BD1FE64517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5187"/>
            <a:ext cx="1906920" cy="4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6A56B2EC-EA3E-4F41-9059-9E137E5D80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6335471-A756-E646-9683-CB0A2B40D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8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Heavy uterine Bleeder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C10ABBB-4536-2040-9D97-2B305F511B22}"/>
              </a:ext>
            </a:extLst>
          </p:cNvPr>
          <p:cNvSpPr/>
          <p:nvPr userDrawn="1"/>
        </p:nvSpPr>
        <p:spPr bwMode="auto">
          <a:xfrm>
            <a:off x="633284" y="4389107"/>
            <a:ext cx="10925432" cy="1635556"/>
          </a:xfrm>
          <a:custGeom>
            <a:avLst/>
            <a:gdLst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254324 h 1635556"/>
              <a:gd name="connsiteX10" fmla="*/ 0 w 10925432"/>
              <a:gd name="connsiteY10" fmla="*/ 110089 h 1635556"/>
              <a:gd name="connsiteX11" fmla="*/ 110089 w 10925432"/>
              <a:gd name="connsiteY11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525467 h 1635556"/>
              <a:gd name="connsiteX9" fmla="*/ 0 w 10925432"/>
              <a:gd name="connsiteY9" fmla="*/ 110089 h 1635556"/>
              <a:gd name="connsiteX10" fmla="*/ 110089 w 10925432"/>
              <a:gd name="connsiteY10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110089 w 10925432"/>
              <a:gd name="connsiteY6" fmla="*/ 1635556 h 1635556"/>
              <a:gd name="connsiteX7" fmla="*/ 0 w 10925432"/>
              <a:gd name="connsiteY7" fmla="*/ 1635556 h 1635556"/>
              <a:gd name="connsiteX8" fmla="*/ 0 w 10925432"/>
              <a:gd name="connsiteY8" fmla="*/ 110089 h 1635556"/>
              <a:gd name="connsiteX9" fmla="*/ 110089 w 10925432"/>
              <a:gd name="connsiteY9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723963 w 10925432"/>
              <a:gd name="connsiteY5" fmla="*/ 1635556 h 1635556"/>
              <a:gd name="connsiteX6" fmla="*/ 0 w 10925432"/>
              <a:gd name="connsiteY6" fmla="*/ 1635556 h 1635556"/>
              <a:gd name="connsiteX7" fmla="*/ 0 w 10925432"/>
              <a:gd name="connsiteY7" fmla="*/ 110089 h 1635556"/>
              <a:gd name="connsiteX8" fmla="*/ 110089 w 10925432"/>
              <a:gd name="connsiteY8" fmla="*/ 0 h 1635556"/>
              <a:gd name="connsiteX0" fmla="*/ 110089 w 10925432"/>
              <a:gd name="connsiteY0" fmla="*/ 0 h 1635556"/>
              <a:gd name="connsiteX1" fmla="*/ 10815343 w 10925432"/>
              <a:gd name="connsiteY1" fmla="*/ 0 h 1635556"/>
              <a:gd name="connsiteX2" fmla="*/ 10925432 w 10925432"/>
              <a:gd name="connsiteY2" fmla="*/ 110089 h 1635556"/>
              <a:gd name="connsiteX3" fmla="*/ 10925432 w 10925432"/>
              <a:gd name="connsiteY3" fmla="*/ 1525467 h 1635556"/>
              <a:gd name="connsiteX4" fmla="*/ 10815343 w 10925432"/>
              <a:gd name="connsiteY4" fmla="*/ 1635556 h 1635556"/>
              <a:gd name="connsiteX5" fmla="*/ 0 w 10925432"/>
              <a:gd name="connsiteY5" fmla="*/ 1635556 h 1635556"/>
              <a:gd name="connsiteX6" fmla="*/ 0 w 10925432"/>
              <a:gd name="connsiteY6" fmla="*/ 110089 h 1635556"/>
              <a:gd name="connsiteX7" fmla="*/ 110089 w 10925432"/>
              <a:gd name="connsiteY7" fmla="*/ 0 h 163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25432" h="1635556">
                <a:moveTo>
                  <a:pt x="110089" y="0"/>
                </a:moveTo>
                <a:lnTo>
                  <a:pt x="10815343" y="0"/>
                </a:lnTo>
                <a:cubicBezTo>
                  <a:pt x="10876143" y="0"/>
                  <a:pt x="10925432" y="49289"/>
                  <a:pt x="10925432" y="110089"/>
                </a:cubicBezTo>
                <a:lnTo>
                  <a:pt x="10925432" y="1525467"/>
                </a:lnTo>
                <a:cubicBezTo>
                  <a:pt x="10925432" y="1586267"/>
                  <a:pt x="10876143" y="1635556"/>
                  <a:pt x="10815343" y="1635556"/>
                </a:cubicBezTo>
                <a:lnTo>
                  <a:pt x="0" y="1635556"/>
                </a:lnTo>
                <a:lnTo>
                  <a:pt x="0" y="110089"/>
                </a:lnTo>
                <a:cubicBezTo>
                  <a:pt x="0" y="49289"/>
                  <a:pt x="49289" y="0"/>
                  <a:pt x="110089" y="0"/>
                </a:cubicBezTo>
                <a:close/>
              </a:path>
            </a:pathLst>
          </a:cu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noAutofit/>
          </a:bodyPr>
          <a:lstStyle/>
          <a:p>
            <a:pPr rtl="0">
              <a:defRPr/>
            </a:pPr>
            <a:endParaRPr lang="en-US" sz="1800" dirty="0">
              <a:latin typeface="+mj-lt"/>
              <a:ea typeface="ＭＳ Ｐゴシック" pitchFamily="1" charset="-128"/>
            </a:endParaRP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855959-EAFF-4A26-8ECB-816D51980C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065553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5" imgW="351" imgH="351" progId="TCLayout.ActiveDocument.1">
                  <p:embed/>
                </p:oleObj>
              </mc:Choice>
              <mc:Fallback>
                <p:oleObj name="think-cell 幻灯片" r:id="rId5" imgW="351" imgH="35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A855959-EAFF-4A26-8ECB-816D51980C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47FC1B9-17EB-45BA-A8E1-007AF7C8C3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4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EAD924A3-20CD-463C-9ECA-715A93649A9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05716" y="4533079"/>
            <a:ext cx="10335683" cy="673807"/>
          </a:xfrm>
        </p:spPr>
        <p:txBody>
          <a:bodyPr vert="horz">
            <a:normAutofit/>
          </a:bodyPr>
          <a:lstStyle>
            <a:lvl1pPr rtl="0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025B980-5B2E-40EB-B562-976C12D664CE}"/>
              </a:ext>
            </a:extLst>
          </p:cNvPr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05716" y="5271973"/>
            <a:ext cx="8534400" cy="672000"/>
          </a:xfrm>
        </p:spPr>
        <p:txBody>
          <a:bodyPr>
            <a:normAutofit/>
          </a:bodyPr>
          <a:lstStyle>
            <a:lvl1pPr marL="0" indent="0" algn="l" rtl="0">
              <a:buFontTx/>
              <a:buNone/>
              <a:defRPr sz="280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6FAA8522-E7EC-E443-AAC3-E65BF68EA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9901897" y="6213310"/>
            <a:ext cx="190692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71C23E53-F0BE-7A4B-8B1B-66E64B56CA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633284" y="452669"/>
            <a:ext cx="1799166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2506F0C-B293-0E48-9BBE-2D70A97A3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3284" y="6364727"/>
            <a:ext cx="1170278" cy="17764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rtl="0">
              <a:defRPr sz="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201X-XX vX.0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CF48-1684-7C4C-B118-9DA010240FAA}"/>
              </a:ext>
            </a:extLst>
          </p:cNvPr>
          <p:cNvSpPr txBox="1"/>
          <p:nvPr userDrawn="1"/>
        </p:nvSpPr>
        <p:spPr>
          <a:xfrm>
            <a:off x="154641" y="779929"/>
            <a:ext cx="0" cy="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79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3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oleObject" Target="../embeddings/oleObject34.bin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tags" Target="../tags/tag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tags" Target="../tags/tag49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BE8FB"/>
            </a:gs>
            <a:gs pos="2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971F58B-4B5E-4240-ADEF-CB28F5CB40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364609819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8" imgW="351" imgH="351" progId="TCLayout.ActiveDocument.1">
                  <p:embed/>
                </p:oleObj>
              </mc:Choice>
              <mc:Fallback>
                <p:oleObj name="think-cell 幻灯片" r:id="rId38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971F58B-4B5E-4240-ADEF-CB28F5CB4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780DEC3-3562-4C54-8F03-EB2D4A9095EA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12000" y="1475999"/>
            <a:ext cx="1116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redigere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master</a:t>
            </a:r>
          </a:p>
          <a:p>
            <a:pPr lvl="1"/>
            <a:r>
              <a:rPr lang="en-US" dirty="0" err="1"/>
              <a:t>Andet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Tredje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Fjerde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Femte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11" name="图片 10" descr="文本&#10;&#10;描述已自动生成">
            <a:extLst>
              <a:ext uri="{FF2B5EF4-FFF2-40B4-BE49-F238E27FC236}">
                <a16:creationId xmlns:a16="http://schemas.microsoft.com/office/drawing/2014/main" id="{B17A12DE-5A09-E6C5-9153-DEA8B75CE564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274000" y="280324"/>
            <a:ext cx="1656915" cy="48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4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93" r:id="rId3"/>
    <p:sldLayoutId id="2147483694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13" r:id="rId12"/>
    <p:sldLayoutId id="2147483710" r:id="rId13"/>
    <p:sldLayoutId id="2147483711" r:id="rId14"/>
    <p:sldLayoutId id="2147483715" r:id="rId15"/>
    <p:sldLayoutId id="2147483692" r:id="rId16"/>
    <p:sldLayoutId id="2147483674" r:id="rId17"/>
    <p:sldLayoutId id="2147483714" r:id="rId18"/>
    <p:sldLayoutId id="2147483695" r:id="rId19"/>
    <p:sldLayoutId id="2147483675" r:id="rId20"/>
    <p:sldLayoutId id="2147483696" r:id="rId21"/>
    <p:sldLayoutId id="2147483677" r:id="rId22"/>
    <p:sldLayoutId id="2147483697" r:id="rId23"/>
    <p:sldLayoutId id="2147483679" r:id="rId24"/>
    <p:sldLayoutId id="2147483680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3" r:id="rId31"/>
    <p:sldLayoutId id="2147483724" r:id="rId32"/>
    <p:sldLayoutId id="2147483726" r:id="rId33"/>
    <p:sldLayoutId id="2147483767" r:id="rId34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58" indent="-182558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07" indent="-263519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42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BE8FB"/>
            </a:gs>
            <a:gs pos="2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971F58B-4B5E-4240-ADEF-CB28F5CB40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64609819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2" imgW="351" imgH="351" progId="TCLayout.ActiveDocument.1">
                  <p:embed/>
                </p:oleObj>
              </mc:Choice>
              <mc:Fallback>
                <p:oleObj name="think-cell 幻灯片" r:id="rId42" imgW="351" imgH="35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971F58B-4B5E-4240-ADEF-CB28F5CB4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780DEC3-3562-4C54-8F03-EB2D4A9095EA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lang="en-US" sz="28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12000" y="324000"/>
            <a:ext cx="1116000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12000" y="1475999"/>
            <a:ext cx="11160000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err="1"/>
              <a:t>Klik</a:t>
            </a:r>
            <a:r>
              <a:rPr lang="en-US"/>
              <a:t> for at </a:t>
            </a:r>
            <a:r>
              <a:rPr lang="en-US" err="1"/>
              <a:t>redigere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master</a:t>
            </a:r>
          </a:p>
          <a:p>
            <a:pPr lvl="1"/>
            <a:r>
              <a:rPr lang="en-US" err="1"/>
              <a:t>Andet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Tredje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58" indent="-182558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07" indent="-263519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ts val="600"/>
        </a:spcBef>
        <a:buClr>
          <a:schemeClr val="accent3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>
          <p15:clr>
            <a:srgbClr val="F26B43"/>
          </p15:clr>
        </p15:guide>
        <p15:guide id="2" pos="74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sv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4.xml"/><Relationship Id="rId6" Type="http://schemas.openxmlformats.org/officeDocument/2006/relationships/image" Target="../media/image59.png"/><Relationship Id="rId11" Type="http://schemas.openxmlformats.org/officeDocument/2006/relationships/image" Target="../media/image8.png"/><Relationship Id="rId5" Type="http://schemas.openxmlformats.org/officeDocument/2006/relationships/image" Target="../media/image58.emf"/><Relationship Id="rId10" Type="http://schemas.microsoft.com/office/2007/relationships/hdphoto" Target="../media/hdphoto1.wdp"/><Relationship Id="rId4" Type="http://schemas.openxmlformats.org/officeDocument/2006/relationships/oleObject" Target="../embeddings/oleObject68.bin"/><Relationship Id="rId9" Type="http://schemas.openxmlformats.org/officeDocument/2006/relationships/image" Target="../media/image6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2.png"/><Relationship Id="rId12" Type="http://schemas.microsoft.com/office/2007/relationships/hdphoto" Target="../media/hdphoto14.wdp"/><Relationship Id="rId17" Type="http://schemas.microsoft.com/office/2007/relationships/hdphoto" Target="../media/hdphoto4.wdp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64.png"/><Relationship Id="rId1" Type="http://schemas.openxmlformats.org/officeDocument/2006/relationships/tags" Target="../tags/tag102.xml"/><Relationship Id="rId6" Type="http://schemas.openxmlformats.org/officeDocument/2006/relationships/image" Target="../media/image91.jpeg"/><Relationship Id="rId11" Type="http://schemas.openxmlformats.org/officeDocument/2006/relationships/image" Target="../media/image94.png"/><Relationship Id="rId5" Type="http://schemas.openxmlformats.org/officeDocument/2006/relationships/image" Target="../media/image58.emf"/><Relationship Id="rId15" Type="http://schemas.openxmlformats.org/officeDocument/2006/relationships/image" Target="../media/image97.png"/><Relationship Id="rId10" Type="http://schemas.microsoft.com/office/2007/relationships/hdphoto" Target="../media/hdphoto13.wdp"/><Relationship Id="rId4" Type="http://schemas.openxmlformats.org/officeDocument/2006/relationships/oleObject" Target="../embeddings/oleObject76.bin"/><Relationship Id="rId9" Type="http://schemas.openxmlformats.org/officeDocument/2006/relationships/image" Target="../media/image93.png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77.bin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microsoft.com/office/2007/relationships/hdphoto" Target="../media/hdphoto11.wdp"/><Relationship Id="rId4" Type="http://schemas.openxmlformats.org/officeDocument/2006/relationships/image" Target="../media/image58.emf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oleObject" Target="../embeddings/oleObject69.bin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5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10" Type="http://schemas.microsoft.com/office/2007/relationships/hdphoto" Target="../media/hdphoto4.wdp"/><Relationship Id="rId4" Type="http://schemas.openxmlformats.org/officeDocument/2006/relationships/image" Target="../media/image58.emf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.xml"/><Relationship Id="rId7" Type="http://schemas.microsoft.com/office/2007/relationships/hdphoto" Target="../media/hdphoto4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6.xml"/><Relationship Id="rId6" Type="http://schemas.openxmlformats.org/officeDocument/2006/relationships/image" Target="../media/image6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70.bin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7.xml"/><Relationship Id="rId6" Type="http://schemas.openxmlformats.org/officeDocument/2006/relationships/image" Target="../media/image65.png"/><Relationship Id="rId11" Type="http://schemas.openxmlformats.org/officeDocument/2006/relationships/image" Target="../media/image64.png"/><Relationship Id="rId5" Type="http://schemas.openxmlformats.org/officeDocument/2006/relationships/image" Target="../media/image33.e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71.bin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98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33.emf"/><Relationship Id="rId10" Type="http://schemas.openxmlformats.org/officeDocument/2006/relationships/image" Target="../media/image72.png"/><Relationship Id="rId4" Type="http://schemas.openxmlformats.org/officeDocument/2006/relationships/oleObject" Target="../embeddings/oleObject72.bin"/><Relationship Id="rId9" Type="http://schemas.openxmlformats.org/officeDocument/2006/relationships/image" Target="../media/image71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64.png"/><Relationship Id="rId1" Type="http://schemas.openxmlformats.org/officeDocument/2006/relationships/tags" Target="../tags/tag99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33.emf"/><Relationship Id="rId15" Type="http://schemas.microsoft.com/office/2007/relationships/hdphoto" Target="../media/hdphoto8.wdp"/><Relationship Id="rId10" Type="http://schemas.microsoft.com/office/2007/relationships/hdphoto" Target="../media/hdphoto7.wdp"/><Relationship Id="rId4" Type="http://schemas.openxmlformats.org/officeDocument/2006/relationships/oleObject" Target="../embeddings/oleObject73.bin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00.xml"/><Relationship Id="rId6" Type="http://schemas.openxmlformats.org/officeDocument/2006/relationships/chart" Target="../charts/chart1.xml"/><Relationship Id="rId11" Type="http://schemas.microsoft.com/office/2007/relationships/hdphoto" Target="../media/hdphoto4.wdp"/><Relationship Id="rId5" Type="http://schemas.openxmlformats.org/officeDocument/2006/relationships/image" Target="../media/image58.e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74.bin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9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6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1.xml"/><Relationship Id="rId6" Type="http://schemas.openxmlformats.org/officeDocument/2006/relationships/image" Target="../media/image85.gif"/><Relationship Id="rId11" Type="http://schemas.microsoft.com/office/2007/relationships/hdphoto" Target="../media/hdphoto11.wdp"/><Relationship Id="rId5" Type="http://schemas.openxmlformats.org/officeDocument/2006/relationships/image" Target="../media/image58.emf"/><Relationship Id="rId15" Type="http://schemas.microsoft.com/office/2007/relationships/hdphoto" Target="../media/hdphoto4.wdp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75.bin"/><Relationship Id="rId9" Type="http://schemas.openxmlformats.org/officeDocument/2006/relationships/image" Target="../media/image87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>
            <a:extLst>
              <a:ext uri="{FF2B5EF4-FFF2-40B4-BE49-F238E27FC236}">
                <a16:creationId xmlns:a16="http://schemas.microsoft.com/office/drawing/2014/main" id="{1EA0EB19-D3A2-0817-44CD-E4A8FDAB836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9171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06" imgH="306" progId="TCLayout.ActiveDocument.1">
                  <p:embed/>
                </p:oleObj>
              </mc:Choice>
              <mc:Fallback>
                <p:oleObj name="think-cell 幻灯片" r:id="rId4" imgW="306" imgH="306" progId="TCLayout.ActiveDocument.1">
                  <p:embed/>
                  <p:pic>
                    <p:nvPicPr>
                      <p:cNvPr id="6" name="对象 5" hidden="1">
                        <a:extLst>
                          <a:ext uri="{FF2B5EF4-FFF2-40B4-BE49-F238E27FC236}">
                            <a16:creationId xmlns:a16="http://schemas.microsoft.com/office/drawing/2014/main" id="{1EA0EB19-D3A2-0817-44CD-E4A8FDAB83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026">
            <a:extLst>
              <a:ext uri="{FF2B5EF4-FFF2-40B4-BE49-F238E27FC236}">
                <a16:creationId xmlns:a16="http://schemas.microsoft.com/office/drawing/2014/main" id="{6FD3C83D-5123-FC75-1407-94D5C1E5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5868275" y="1124744"/>
            <a:ext cx="6312024" cy="572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Google Shape;134;p22"/>
          <p:cNvPicPr preferRelativeResize="0"/>
          <p:nvPr/>
        </p:nvPicPr>
        <p:blipFill>
          <a:blip r:embed="rId8"/>
          <a:srcRect l="493" r="493"/>
          <a:stretch/>
        </p:blipFill>
        <p:spPr>
          <a:xfrm>
            <a:off x="479376" y="777760"/>
            <a:ext cx="5616624" cy="5595594"/>
          </a:xfrm>
          <a:custGeom>
            <a:avLst/>
            <a:gdLst/>
            <a:ahLst/>
            <a:cxnLst/>
            <a:rect l="l" t="t" r="r" b="b"/>
            <a:pathLst>
              <a:path w="21594" h="21530" extrusionOk="0">
                <a:moveTo>
                  <a:pt x="17370" y="1"/>
                </a:moveTo>
                <a:cubicBezTo>
                  <a:pt x="16884" y="-13"/>
                  <a:pt x="16382" y="125"/>
                  <a:pt x="15903" y="161"/>
                </a:cubicBezTo>
                <a:cubicBezTo>
                  <a:pt x="14936" y="375"/>
                  <a:pt x="13965" y="551"/>
                  <a:pt x="13012" y="830"/>
                </a:cubicBezTo>
                <a:cubicBezTo>
                  <a:pt x="11214" y="1421"/>
                  <a:pt x="9372" y="1812"/>
                  <a:pt x="7583" y="2438"/>
                </a:cubicBezTo>
                <a:cubicBezTo>
                  <a:pt x="5948" y="2899"/>
                  <a:pt x="4430" y="3724"/>
                  <a:pt x="2932" y="4558"/>
                </a:cubicBezTo>
                <a:cubicBezTo>
                  <a:pt x="2631" y="4758"/>
                  <a:pt x="2343" y="4977"/>
                  <a:pt x="2045" y="5184"/>
                </a:cubicBezTo>
                <a:cubicBezTo>
                  <a:pt x="1874" y="5342"/>
                  <a:pt x="1559" y="5383"/>
                  <a:pt x="1513" y="5659"/>
                </a:cubicBezTo>
                <a:cubicBezTo>
                  <a:pt x="1373" y="6413"/>
                  <a:pt x="1656" y="7167"/>
                  <a:pt x="1880" y="7873"/>
                </a:cubicBezTo>
                <a:lnTo>
                  <a:pt x="1835" y="7915"/>
                </a:lnTo>
                <a:cubicBezTo>
                  <a:pt x="2115" y="8179"/>
                  <a:pt x="1880" y="8413"/>
                  <a:pt x="2142" y="8463"/>
                </a:cubicBezTo>
                <a:cubicBezTo>
                  <a:pt x="1887" y="8918"/>
                  <a:pt x="133" y="9281"/>
                  <a:pt x="281" y="9836"/>
                </a:cubicBezTo>
                <a:lnTo>
                  <a:pt x="188" y="9902"/>
                </a:lnTo>
                <a:cubicBezTo>
                  <a:pt x="209" y="10068"/>
                  <a:pt x="184" y="10237"/>
                  <a:pt x="113" y="10385"/>
                </a:cubicBezTo>
                <a:lnTo>
                  <a:pt x="176" y="10546"/>
                </a:lnTo>
                <a:cubicBezTo>
                  <a:pt x="117" y="10641"/>
                  <a:pt x="-4" y="10690"/>
                  <a:pt x="0" y="10822"/>
                </a:cubicBezTo>
                <a:cubicBezTo>
                  <a:pt x="33" y="11023"/>
                  <a:pt x="-6" y="11339"/>
                  <a:pt x="225" y="11399"/>
                </a:cubicBezTo>
                <a:cubicBezTo>
                  <a:pt x="214" y="11650"/>
                  <a:pt x="482" y="11777"/>
                  <a:pt x="360" y="12034"/>
                </a:cubicBezTo>
                <a:lnTo>
                  <a:pt x="495" y="12051"/>
                </a:lnTo>
                <a:cubicBezTo>
                  <a:pt x="608" y="12182"/>
                  <a:pt x="693" y="12344"/>
                  <a:pt x="742" y="12517"/>
                </a:cubicBezTo>
                <a:lnTo>
                  <a:pt x="858" y="12542"/>
                </a:lnTo>
                <a:lnTo>
                  <a:pt x="1053" y="13131"/>
                </a:lnTo>
                <a:lnTo>
                  <a:pt x="1165" y="13185"/>
                </a:lnTo>
                <a:cubicBezTo>
                  <a:pt x="1142" y="13308"/>
                  <a:pt x="1067" y="13365"/>
                  <a:pt x="1150" y="13503"/>
                </a:cubicBezTo>
                <a:cubicBezTo>
                  <a:pt x="1204" y="13609"/>
                  <a:pt x="1187" y="13762"/>
                  <a:pt x="1195" y="13894"/>
                </a:cubicBezTo>
                <a:cubicBezTo>
                  <a:pt x="1166" y="14250"/>
                  <a:pt x="1218" y="14605"/>
                  <a:pt x="1468" y="14855"/>
                </a:cubicBezTo>
                <a:cubicBezTo>
                  <a:pt x="1639" y="14850"/>
                  <a:pt x="1798" y="14844"/>
                  <a:pt x="1977" y="14929"/>
                </a:cubicBezTo>
                <a:lnTo>
                  <a:pt x="1974" y="14938"/>
                </a:lnTo>
                <a:cubicBezTo>
                  <a:pt x="2150" y="15034"/>
                  <a:pt x="2358" y="15116"/>
                  <a:pt x="2307" y="15379"/>
                </a:cubicBezTo>
                <a:cubicBezTo>
                  <a:pt x="2468" y="15614"/>
                  <a:pt x="2524" y="15956"/>
                  <a:pt x="2756" y="16097"/>
                </a:cubicBezTo>
                <a:cubicBezTo>
                  <a:pt x="2812" y="16263"/>
                  <a:pt x="3073" y="16868"/>
                  <a:pt x="2704" y="16608"/>
                </a:cubicBezTo>
                <a:lnTo>
                  <a:pt x="2558" y="16653"/>
                </a:lnTo>
                <a:lnTo>
                  <a:pt x="2651" y="16810"/>
                </a:lnTo>
                <a:cubicBezTo>
                  <a:pt x="2577" y="16895"/>
                  <a:pt x="2521" y="16850"/>
                  <a:pt x="2464" y="16793"/>
                </a:cubicBezTo>
                <a:lnTo>
                  <a:pt x="2386" y="16934"/>
                </a:lnTo>
                <a:cubicBezTo>
                  <a:pt x="2165" y="16903"/>
                  <a:pt x="2216" y="17199"/>
                  <a:pt x="1925" y="17214"/>
                </a:cubicBezTo>
                <a:lnTo>
                  <a:pt x="1985" y="17383"/>
                </a:lnTo>
                <a:cubicBezTo>
                  <a:pt x="1925" y="17484"/>
                  <a:pt x="1849" y="17431"/>
                  <a:pt x="1779" y="17424"/>
                </a:cubicBezTo>
                <a:lnTo>
                  <a:pt x="1689" y="17495"/>
                </a:lnTo>
                <a:cubicBezTo>
                  <a:pt x="1571" y="17444"/>
                  <a:pt x="1532" y="17331"/>
                  <a:pt x="1491" y="17218"/>
                </a:cubicBezTo>
                <a:lnTo>
                  <a:pt x="1401" y="17218"/>
                </a:lnTo>
                <a:lnTo>
                  <a:pt x="1382" y="17284"/>
                </a:lnTo>
                <a:cubicBezTo>
                  <a:pt x="1318" y="17309"/>
                  <a:pt x="1242" y="17292"/>
                  <a:pt x="1191" y="17363"/>
                </a:cubicBezTo>
                <a:cubicBezTo>
                  <a:pt x="1100" y="17484"/>
                  <a:pt x="946" y="17434"/>
                  <a:pt x="828" y="17499"/>
                </a:cubicBezTo>
                <a:cubicBezTo>
                  <a:pt x="654" y="17586"/>
                  <a:pt x="520" y="17454"/>
                  <a:pt x="401" y="17717"/>
                </a:cubicBezTo>
                <a:lnTo>
                  <a:pt x="319" y="17697"/>
                </a:lnTo>
                <a:lnTo>
                  <a:pt x="184" y="17829"/>
                </a:lnTo>
                <a:cubicBezTo>
                  <a:pt x="202" y="17908"/>
                  <a:pt x="215" y="17990"/>
                  <a:pt x="225" y="18072"/>
                </a:cubicBezTo>
                <a:lnTo>
                  <a:pt x="341" y="18072"/>
                </a:lnTo>
                <a:lnTo>
                  <a:pt x="259" y="18138"/>
                </a:lnTo>
                <a:lnTo>
                  <a:pt x="251" y="18328"/>
                </a:lnTo>
                <a:lnTo>
                  <a:pt x="158" y="18422"/>
                </a:lnTo>
                <a:cubicBezTo>
                  <a:pt x="269" y="18526"/>
                  <a:pt x="451" y="18375"/>
                  <a:pt x="390" y="18645"/>
                </a:cubicBezTo>
                <a:cubicBezTo>
                  <a:pt x="389" y="18803"/>
                  <a:pt x="416" y="18924"/>
                  <a:pt x="259" y="18987"/>
                </a:cubicBezTo>
                <a:cubicBezTo>
                  <a:pt x="181" y="19205"/>
                  <a:pt x="505" y="19177"/>
                  <a:pt x="416" y="19590"/>
                </a:cubicBezTo>
                <a:cubicBezTo>
                  <a:pt x="439" y="19631"/>
                  <a:pt x="457" y="19714"/>
                  <a:pt x="543" y="19668"/>
                </a:cubicBezTo>
                <a:lnTo>
                  <a:pt x="716" y="20014"/>
                </a:lnTo>
                <a:lnTo>
                  <a:pt x="697" y="20039"/>
                </a:lnTo>
                <a:lnTo>
                  <a:pt x="914" y="20126"/>
                </a:lnTo>
                <a:lnTo>
                  <a:pt x="981" y="20352"/>
                </a:lnTo>
                <a:lnTo>
                  <a:pt x="719" y="20629"/>
                </a:lnTo>
                <a:cubicBezTo>
                  <a:pt x="855" y="20707"/>
                  <a:pt x="968" y="20650"/>
                  <a:pt x="1094" y="20621"/>
                </a:cubicBezTo>
                <a:lnTo>
                  <a:pt x="1273" y="21025"/>
                </a:lnTo>
                <a:lnTo>
                  <a:pt x="1112" y="21371"/>
                </a:lnTo>
                <a:cubicBezTo>
                  <a:pt x="1000" y="21343"/>
                  <a:pt x="880" y="21385"/>
                  <a:pt x="805" y="21482"/>
                </a:cubicBezTo>
                <a:cubicBezTo>
                  <a:pt x="943" y="21587"/>
                  <a:pt x="1097" y="21487"/>
                  <a:pt x="1251" y="21487"/>
                </a:cubicBezTo>
                <a:cubicBezTo>
                  <a:pt x="1507" y="21467"/>
                  <a:pt x="1774" y="21558"/>
                  <a:pt x="2015" y="21412"/>
                </a:cubicBezTo>
                <a:lnTo>
                  <a:pt x="2153" y="21190"/>
                </a:lnTo>
                <a:lnTo>
                  <a:pt x="2191" y="21313"/>
                </a:lnTo>
                <a:lnTo>
                  <a:pt x="2801" y="21218"/>
                </a:lnTo>
                <a:lnTo>
                  <a:pt x="2857" y="21120"/>
                </a:lnTo>
                <a:cubicBezTo>
                  <a:pt x="2993" y="21107"/>
                  <a:pt x="3118" y="21187"/>
                  <a:pt x="3250" y="21120"/>
                </a:cubicBezTo>
                <a:cubicBezTo>
                  <a:pt x="3434" y="21072"/>
                  <a:pt x="3626" y="21119"/>
                  <a:pt x="3722" y="20893"/>
                </a:cubicBezTo>
                <a:cubicBezTo>
                  <a:pt x="3894" y="21132"/>
                  <a:pt x="4263" y="20685"/>
                  <a:pt x="4539" y="20765"/>
                </a:cubicBezTo>
                <a:lnTo>
                  <a:pt x="4681" y="20596"/>
                </a:lnTo>
                <a:lnTo>
                  <a:pt x="4808" y="20666"/>
                </a:lnTo>
                <a:lnTo>
                  <a:pt x="4973" y="20559"/>
                </a:lnTo>
                <a:cubicBezTo>
                  <a:pt x="5158" y="20589"/>
                  <a:pt x="5320" y="20477"/>
                  <a:pt x="5493" y="20418"/>
                </a:cubicBezTo>
                <a:cubicBezTo>
                  <a:pt x="5666" y="20360"/>
                  <a:pt x="5862" y="20363"/>
                  <a:pt x="5980" y="20241"/>
                </a:cubicBezTo>
                <a:cubicBezTo>
                  <a:pt x="6276" y="20129"/>
                  <a:pt x="6546" y="20175"/>
                  <a:pt x="6811" y="20031"/>
                </a:cubicBezTo>
                <a:cubicBezTo>
                  <a:pt x="6883" y="19970"/>
                  <a:pt x="6972" y="19936"/>
                  <a:pt x="7062" y="19936"/>
                </a:cubicBezTo>
                <a:cubicBezTo>
                  <a:pt x="7253" y="19940"/>
                  <a:pt x="7436" y="19858"/>
                  <a:pt x="7571" y="19709"/>
                </a:cubicBezTo>
                <a:cubicBezTo>
                  <a:pt x="7822" y="19730"/>
                  <a:pt x="7976" y="19694"/>
                  <a:pt x="8156" y="19519"/>
                </a:cubicBezTo>
                <a:lnTo>
                  <a:pt x="8294" y="19573"/>
                </a:lnTo>
                <a:cubicBezTo>
                  <a:pt x="8982" y="19370"/>
                  <a:pt x="9709" y="19307"/>
                  <a:pt x="10376" y="19016"/>
                </a:cubicBezTo>
                <a:cubicBezTo>
                  <a:pt x="11004" y="18667"/>
                  <a:pt x="11627" y="18292"/>
                  <a:pt x="12282" y="18002"/>
                </a:cubicBezTo>
                <a:cubicBezTo>
                  <a:pt x="12903" y="17677"/>
                  <a:pt x="13589" y="17568"/>
                  <a:pt x="14240" y="17342"/>
                </a:cubicBezTo>
                <a:cubicBezTo>
                  <a:pt x="15203" y="16923"/>
                  <a:pt x="16166" y="16527"/>
                  <a:pt x="17153" y="16167"/>
                </a:cubicBezTo>
                <a:cubicBezTo>
                  <a:pt x="17149" y="16125"/>
                  <a:pt x="17147" y="16086"/>
                  <a:pt x="17142" y="16039"/>
                </a:cubicBezTo>
                <a:lnTo>
                  <a:pt x="17501" y="15911"/>
                </a:lnTo>
                <a:lnTo>
                  <a:pt x="17423" y="15804"/>
                </a:lnTo>
                <a:cubicBezTo>
                  <a:pt x="17091" y="15877"/>
                  <a:pt x="16801" y="16059"/>
                  <a:pt x="16464" y="16084"/>
                </a:cubicBezTo>
                <a:lnTo>
                  <a:pt x="16457" y="16064"/>
                </a:lnTo>
                <a:lnTo>
                  <a:pt x="16704" y="15952"/>
                </a:lnTo>
                <a:lnTo>
                  <a:pt x="16584" y="15866"/>
                </a:lnTo>
                <a:cubicBezTo>
                  <a:pt x="17573" y="15348"/>
                  <a:pt x="18615" y="14965"/>
                  <a:pt x="19688" y="14727"/>
                </a:cubicBezTo>
                <a:lnTo>
                  <a:pt x="19714" y="14793"/>
                </a:lnTo>
                <a:cubicBezTo>
                  <a:pt x="19909" y="14769"/>
                  <a:pt x="20086" y="14662"/>
                  <a:pt x="20212" y="14496"/>
                </a:cubicBezTo>
                <a:cubicBezTo>
                  <a:pt x="20334" y="14510"/>
                  <a:pt x="20451" y="14548"/>
                  <a:pt x="20561" y="14480"/>
                </a:cubicBezTo>
                <a:lnTo>
                  <a:pt x="20343" y="14480"/>
                </a:lnTo>
                <a:lnTo>
                  <a:pt x="20448" y="14356"/>
                </a:lnTo>
                <a:lnTo>
                  <a:pt x="20538" y="14356"/>
                </a:lnTo>
                <a:cubicBezTo>
                  <a:pt x="20253" y="14229"/>
                  <a:pt x="20197" y="13893"/>
                  <a:pt x="20051" y="13622"/>
                </a:cubicBezTo>
                <a:cubicBezTo>
                  <a:pt x="19967" y="13570"/>
                  <a:pt x="19894" y="13718"/>
                  <a:pt x="19767" y="13647"/>
                </a:cubicBezTo>
                <a:lnTo>
                  <a:pt x="20040" y="13531"/>
                </a:lnTo>
                <a:cubicBezTo>
                  <a:pt x="19878" y="13069"/>
                  <a:pt x="20245" y="13217"/>
                  <a:pt x="20467" y="12962"/>
                </a:cubicBezTo>
                <a:lnTo>
                  <a:pt x="20415" y="12892"/>
                </a:lnTo>
                <a:lnTo>
                  <a:pt x="19909" y="13111"/>
                </a:lnTo>
                <a:lnTo>
                  <a:pt x="19857" y="12966"/>
                </a:lnTo>
                <a:cubicBezTo>
                  <a:pt x="20093" y="12672"/>
                  <a:pt x="20491" y="12650"/>
                  <a:pt x="20737" y="12377"/>
                </a:cubicBezTo>
                <a:lnTo>
                  <a:pt x="20684" y="12319"/>
                </a:lnTo>
                <a:lnTo>
                  <a:pt x="20576" y="12426"/>
                </a:lnTo>
                <a:lnTo>
                  <a:pt x="20418" y="12426"/>
                </a:lnTo>
                <a:lnTo>
                  <a:pt x="20317" y="12500"/>
                </a:lnTo>
                <a:cubicBezTo>
                  <a:pt x="20251" y="12283"/>
                  <a:pt x="20724" y="12293"/>
                  <a:pt x="20680" y="12047"/>
                </a:cubicBezTo>
                <a:cubicBezTo>
                  <a:pt x="20989" y="11848"/>
                  <a:pt x="21286" y="11688"/>
                  <a:pt x="21594" y="11519"/>
                </a:cubicBezTo>
                <a:lnTo>
                  <a:pt x="21594" y="9115"/>
                </a:lnTo>
                <a:lnTo>
                  <a:pt x="21463" y="9094"/>
                </a:lnTo>
                <a:cubicBezTo>
                  <a:pt x="21502" y="8998"/>
                  <a:pt x="21515" y="8912"/>
                  <a:pt x="21594" y="8871"/>
                </a:cubicBezTo>
                <a:lnTo>
                  <a:pt x="21594" y="8801"/>
                </a:lnTo>
                <a:cubicBezTo>
                  <a:pt x="21461" y="8725"/>
                  <a:pt x="21313" y="8671"/>
                  <a:pt x="21235" y="8513"/>
                </a:cubicBezTo>
                <a:cubicBezTo>
                  <a:pt x="21261" y="8386"/>
                  <a:pt x="21308" y="8261"/>
                  <a:pt x="21279" y="8129"/>
                </a:cubicBezTo>
                <a:cubicBezTo>
                  <a:pt x="21068" y="8070"/>
                  <a:pt x="20918" y="7953"/>
                  <a:pt x="20879" y="7688"/>
                </a:cubicBezTo>
                <a:cubicBezTo>
                  <a:pt x="20538" y="7714"/>
                  <a:pt x="20190" y="7654"/>
                  <a:pt x="19823" y="7717"/>
                </a:cubicBezTo>
                <a:cubicBezTo>
                  <a:pt x="19632" y="7551"/>
                  <a:pt x="19445" y="7721"/>
                  <a:pt x="19261" y="7758"/>
                </a:cubicBezTo>
                <a:cubicBezTo>
                  <a:pt x="19199" y="7853"/>
                  <a:pt x="19235" y="8016"/>
                  <a:pt x="19078" y="7993"/>
                </a:cubicBezTo>
                <a:lnTo>
                  <a:pt x="19003" y="7816"/>
                </a:lnTo>
                <a:lnTo>
                  <a:pt x="18793" y="7902"/>
                </a:lnTo>
                <a:cubicBezTo>
                  <a:pt x="18724" y="7878"/>
                  <a:pt x="18676" y="7765"/>
                  <a:pt x="18587" y="7869"/>
                </a:cubicBezTo>
                <a:cubicBezTo>
                  <a:pt x="18583" y="7908"/>
                  <a:pt x="18580" y="7959"/>
                  <a:pt x="18572" y="8026"/>
                </a:cubicBezTo>
                <a:lnTo>
                  <a:pt x="18445" y="8080"/>
                </a:lnTo>
                <a:lnTo>
                  <a:pt x="18303" y="7873"/>
                </a:lnTo>
                <a:cubicBezTo>
                  <a:pt x="18210" y="7831"/>
                  <a:pt x="18174" y="7910"/>
                  <a:pt x="18119" y="7939"/>
                </a:cubicBezTo>
                <a:cubicBezTo>
                  <a:pt x="17974" y="7983"/>
                  <a:pt x="17828" y="8018"/>
                  <a:pt x="17685" y="8071"/>
                </a:cubicBezTo>
                <a:cubicBezTo>
                  <a:pt x="17542" y="8155"/>
                  <a:pt x="17441" y="8027"/>
                  <a:pt x="17299" y="8001"/>
                </a:cubicBezTo>
                <a:lnTo>
                  <a:pt x="17164" y="8063"/>
                </a:lnTo>
                <a:cubicBezTo>
                  <a:pt x="17166" y="7961"/>
                  <a:pt x="17298" y="7913"/>
                  <a:pt x="17367" y="7869"/>
                </a:cubicBezTo>
                <a:cubicBezTo>
                  <a:pt x="17662" y="7708"/>
                  <a:pt x="17895" y="7451"/>
                  <a:pt x="18168" y="7246"/>
                </a:cubicBezTo>
                <a:cubicBezTo>
                  <a:pt x="18163" y="7206"/>
                  <a:pt x="18159" y="7181"/>
                  <a:pt x="18153" y="7135"/>
                </a:cubicBezTo>
                <a:cubicBezTo>
                  <a:pt x="18236" y="7054"/>
                  <a:pt x="18245" y="6948"/>
                  <a:pt x="18194" y="6822"/>
                </a:cubicBezTo>
                <a:cubicBezTo>
                  <a:pt x="18223" y="6187"/>
                  <a:pt x="18322" y="5599"/>
                  <a:pt x="18366" y="4933"/>
                </a:cubicBezTo>
                <a:cubicBezTo>
                  <a:pt x="18746" y="4518"/>
                  <a:pt x="19340" y="4464"/>
                  <a:pt x="19553" y="3877"/>
                </a:cubicBezTo>
                <a:cubicBezTo>
                  <a:pt x="19492" y="3738"/>
                  <a:pt x="19290" y="3893"/>
                  <a:pt x="19220" y="3733"/>
                </a:cubicBezTo>
                <a:cubicBezTo>
                  <a:pt x="19348" y="3563"/>
                  <a:pt x="19579" y="3619"/>
                  <a:pt x="19722" y="3473"/>
                </a:cubicBezTo>
                <a:cubicBezTo>
                  <a:pt x="19682" y="3340"/>
                  <a:pt x="19540" y="3426"/>
                  <a:pt x="19482" y="3320"/>
                </a:cubicBezTo>
                <a:cubicBezTo>
                  <a:pt x="19498" y="3149"/>
                  <a:pt x="19709" y="3150"/>
                  <a:pt x="19752" y="2995"/>
                </a:cubicBezTo>
                <a:cubicBezTo>
                  <a:pt x="19681" y="2935"/>
                  <a:pt x="19679" y="2936"/>
                  <a:pt x="19527" y="2978"/>
                </a:cubicBezTo>
                <a:lnTo>
                  <a:pt x="19415" y="2900"/>
                </a:lnTo>
                <a:cubicBezTo>
                  <a:pt x="19419" y="2726"/>
                  <a:pt x="19665" y="2804"/>
                  <a:pt x="19572" y="2537"/>
                </a:cubicBezTo>
                <a:lnTo>
                  <a:pt x="19284" y="2380"/>
                </a:lnTo>
                <a:cubicBezTo>
                  <a:pt x="19281" y="2235"/>
                  <a:pt x="19559" y="2244"/>
                  <a:pt x="19475" y="2063"/>
                </a:cubicBezTo>
                <a:cubicBezTo>
                  <a:pt x="19395" y="2030"/>
                  <a:pt x="19286" y="2124"/>
                  <a:pt x="19235" y="1980"/>
                </a:cubicBezTo>
                <a:lnTo>
                  <a:pt x="19321" y="1881"/>
                </a:lnTo>
                <a:cubicBezTo>
                  <a:pt x="19211" y="1776"/>
                  <a:pt x="19121" y="1662"/>
                  <a:pt x="19231" y="1485"/>
                </a:cubicBezTo>
                <a:lnTo>
                  <a:pt x="19097" y="1345"/>
                </a:lnTo>
                <a:cubicBezTo>
                  <a:pt x="19123" y="1222"/>
                  <a:pt x="19283" y="1319"/>
                  <a:pt x="19317" y="1176"/>
                </a:cubicBezTo>
                <a:cubicBezTo>
                  <a:pt x="18864" y="1160"/>
                  <a:pt x="19085" y="1002"/>
                  <a:pt x="18861" y="755"/>
                </a:cubicBezTo>
                <a:cubicBezTo>
                  <a:pt x="18832" y="770"/>
                  <a:pt x="18798" y="774"/>
                  <a:pt x="18767" y="768"/>
                </a:cubicBezTo>
                <a:lnTo>
                  <a:pt x="18636" y="533"/>
                </a:lnTo>
                <a:lnTo>
                  <a:pt x="18617" y="541"/>
                </a:lnTo>
                <a:cubicBezTo>
                  <a:pt x="18600" y="342"/>
                  <a:pt x="18594" y="233"/>
                  <a:pt x="18396" y="182"/>
                </a:cubicBezTo>
                <a:cubicBezTo>
                  <a:pt x="18226" y="139"/>
                  <a:pt x="18063" y="1"/>
                  <a:pt x="17850" y="75"/>
                </a:cubicBezTo>
                <a:cubicBezTo>
                  <a:pt x="17692" y="27"/>
                  <a:pt x="17533" y="5"/>
                  <a:pt x="17370" y="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421" y="1368935"/>
            <a:ext cx="4061671" cy="436177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8;p18">
            <a:extLst>
              <a:ext uri="{FF2B5EF4-FFF2-40B4-BE49-F238E27FC236}">
                <a16:creationId xmlns:a16="http://schemas.microsoft.com/office/drawing/2014/main" id="{D56473DD-76AF-A0DA-DF95-593347A5DB98}"/>
              </a:ext>
            </a:extLst>
          </p:cNvPr>
          <p:cNvSpPr txBox="1">
            <a:spLocks/>
          </p:cNvSpPr>
          <p:nvPr/>
        </p:nvSpPr>
        <p:spPr>
          <a:xfrm>
            <a:off x="6817686" y="5271973"/>
            <a:ext cx="3934893" cy="7921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377" rtl="0" eaLnBrk="1" latinLnBrk="0" hangingPunct="1">
              <a:spcBef>
                <a:spcPts val="600"/>
              </a:spcBef>
              <a:buClr>
                <a:schemeClr val="accent3"/>
              </a:buClr>
              <a:buFontTx/>
              <a:buNone/>
              <a:defRPr sz="2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07" indent="-263519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科思莫斯医药科技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有限公司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Pharmacosmos A/S</a:t>
            </a:r>
            <a:endParaRPr lang="da-DK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Google Shape;107;p18">
            <a:extLst>
              <a:ext uri="{FF2B5EF4-FFF2-40B4-BE49-F238E27FC236}">
                <a16:creationId xmlns:a16="http://schemas.microsoft.com/office/drawing/2014/main" id="{4CCD8869-ACF0-4336-9E46-BCFE17FCCC23}"/>
              </a:ext>
            </a:extLst>
          </p:cNvPr>
          <p:cNvSpPr txBox="1">
            <a:spLocks/>
          </p:cNvSpPr>
          <p:nvPr/>
        </p:nvSpPr>
        <p:spPr>
          <a:xfrm>
            <a:off x="5803286" y="2231917"/>
            <a:ext cx="5681613" cy="9964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异麦芽糖酐铁注射液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莫诺菲</a:t>
            </a:r>
            <a:r>
              <a:rPr lang="en-US" altLang="zh-CN" sz="2800" b="1" baseline="3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®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文本&#10;&#10;描述已自动生成">
            <a:extLst>
              <a:ext uri="{FF2B5EF4-FFF2-40B4-BE49-F238E27FC236}">
                <a16:creationId xmlns:a16="http://schemas.microsoft.com/office/drawing/2014/main" id="{8CD9F91B-EAD3-9A6E-46AE-6F783D293F7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283" t="28769" r="10283" b="33015"/>
          <a:stretch/>
        </p:blipFill>
        <p:spPr>
          <a:xfrm>
            <a:off x="292504" y="6014578"/>
            <a:ext cx="2397853" cy="6539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B5522C7-1372-B7C1-A5A9-2579DAFB2F89}"/>
              </a:ext>
            </a:extLst>
          </p:cNvPr>
          <p:cNvSpPr txBox="1"/>
          <p:nvPr/>
        </p:nvSpPr>
        <p:spPr>
          <a:xfrm>
            <a:off x="5643671" y="3772002"/>
            <a:ext cx="6282921" cy="49219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关注贫血</a:t>
            </a:r>
            <a:r>
              <a:rPr lang="en-US" altLang="zh-CN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患病率最</a:t>
            </a: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高的血液科疾病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987BEA-1961-9CC9-EC16-356C7C650081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8453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BE8FB"/>
            </a:gs>
            <a:gs pos="0">
              <a:schemeClr val="bg1">
                <a:alpha val="9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>
            <a:extLst>
              <a:ext uri="{FF2B5EF4-FFF2-40B4-BE49-F238E27FC236}">
                <a16:creationId xmlns:a16="http://schemas.microsoft.com/office/drawing/2014/main" id="{3D4991B4-FB27-E530-DC97-B391EBFF58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96353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06" imgH="306" progId="TCLayout.ActiveDocument.1">
                  <p:embed/>
                </p:oleObj>
              </mc:Choice>
              <mc:Fallback>
                <p:oleObj name="think-cell 幻灯片" r:id="rId4" imgW="306" imgH="306" progId="TCLayout.ActiveDocument.1">
                  <p:embed/>
                  <p:pic>
                    <p:nvPicPr>
                      <p:cNvPr id="5" name="对象 4" hidden="1">
                        <a:extLst>
                          <a:ext uri="{FF2B5EF4-FFF2-40B4-BE49-F238E27FC236}">
                            <a16:creationId xmlns:a16="http://schemas.microsoft.com/office/drawing/2014/main" id="{3D4991B4-FB27-E530-DC97-B391EBFF58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图片 37">
            <a:extLst>
              <a:ext uri="{FF2B5EF4-FFF2-40B4-BE49-F238E27FC236}">
                <a16:creationId xmlns:a16="http://schemas.microsoft.com/office/drawing/2014/main" id="{374E19DA-C44F-61F7-8618-48DDBF92FA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" t="89" r="44781" b="26318"/>
          <a:stretch/>
        </p:blipFill>
        <p:spPr>
          <a:xfrm>
            <a:off x="850237" y="5162364"/>
            <a:ext cx="1922762" cy="1213988"/>
          </a:xfrm>
          <a:prstGeom prst="snip1Rect">
            <a:avLst>
              <a:gd name="adj" fmla="val 50000"/>
            </a:avLst>
          </a:prstGeom>
          <a:effectLst>
            <a:softEdge rad="317500"/>
          </a:effectLst>
        </p:spPr>
      </p:pic>
      <p:graphicFrame>
        <p:nvGraphicFramePr>
          <p:cNvPr id="39" name="表格 4">
            <a:extLst>
              <a:ext uri="{FF2B5EF4-FFF2-40B4-BE49-F238E27FC236}">
                <a16:creationId xmlns:a16="http://schemas.microsoft.com/office/drawing/2014/main" id="{782A9835-F0BD-D22B-BBA8-3208B179F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13102"/>
              </p:ext>
            </p:extLst>
          </p:nvPr>
        </p:nvGraphicFramePr>
        <p:xfrm>
          <a:off x="998423" y="2996951"/>
          <a:ext cx="10798522" cy="330814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25151">
                  <a:extLst>
                    <a:ext uri="{9D8B030D-6E8A-4147-A177-3AD203B41FA5}">
                      <a16:colId xmlns:a16="http://schemas.microsoft.com/office/drawing/2014/main" val="3294418046"/>
                    </a:ext>
                  </a:extLst>
                </a:gridCol>
                <a:gridCol w="340378">
                  <a:extLst>
                    <a:ext uri="{9D8B030D-6E8A-4147-A177-3AD203B41FA5}">
                      <a16:colId xmlns:a16="http://schemas.microsoft.com/office/drawing/2014/main" val="3114073461"/>
                    </a:ext>
                  </a:extLst>
                </a:gridCol>
                <a:gridCol w="6132993">
                  <a:extLst>
                    <a:ext uri="{9D8B030D-6E8A-4147-A177-3AD203B41FA5}">
                      <a16:colId xmlns:a16="http://schemas.microsoft.com/office/drawing/2014/main" val="715093432"/>
                    </a:ext>
                  </a:extLst>
                </a:gridCol>
              </a:tblGrid>
              <a:tr h="1364684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蔗糖铁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en-US" sz="10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endParaRPr 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                   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5~10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</a:p>
                    <a:p>
                      <a:pPr algn="l"/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        &gt;10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</a:t>
                      </a:r>
                      <a:endParaRPr lang="en-US" sz="1200" b="1" dirty="0">
                        <a:solidFill>
                          <a:srgbClr val="9C3647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0" marT="7200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chemeClr val="bg1">
                            <a:lumMod val="75000"/>
                            <a:alpha val="19000"/>
                          </a:schemeClr>
                        </a:gs>
                        <a:gs pos="37000">
                          <a:srgbClr val="E5F4FD">
                            <a:alpha val="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3600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患者更便捷，特别针对下列人群及场景</a:t>
                      </a:r>
                      <a:r>
                        <a:rPr lang="en-US" altLang="zh-CN" sz="14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</a:t>
                      </a: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对于不便频繁往返的孕产妇、老人、肿瘤患者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需要快速补铁的围手术期患者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 </a:t>
                      </a:r>
                      <a:r>
                        <a:rPr lang="zh-CN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预期失血量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&gt;500ml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或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zh-CN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周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内</a:t>
                      </a:r>
                      <a:r>
                        <a:rPr lang="zh-CN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行外科手术</a:t>
                      </a:r>
                      <a:r>
                        <a:rPr lang="en-US" altLang="zh-CN" sz="1400" b="1" kern="0" baseline="300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  <a:cs typeface="+mn-cs"/>
                        </a:rPr>
                        <a:t>1 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以及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Hb</a:t>
                      </a:r>
                      <a:r>
                        <a:rPr lang="zh-CN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8~10g/dL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的手术患者</a:t>
                      </a:r>
                      <a:r>
                        <a:rPr lang="en-US" altLang="zh-CN" sz="1400" b="1" kern="0" baseline="30000" dirty="0">
                          <a:solidFill>
                            <a:schemeClr val="tx1"/>
                          </a:solidFill>
                          <a:effectLst/>
                          <a:latin typeface="DengXian" panose="02010600030101010101" pitchFamily="2" charset="-122"/>
                          <a:ea typeface="DengXian" panose="02010600030101010101" pitchFamily="2" charset="-122"/>
                          <a:cs typeface="+mn-cs"/>
                        </a:rPr>
                        <a:t>2</a:t>
                      </a:r>
                      <a:endParaRPr lang="en-US" altLang="zh-CN" sz="1400" b="0" kern="1200" baseline="300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疫情期间方便一次治疗，减少就医；血源紧张时是减少输血的一种选择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医护更高效</a:t>
                      </a:r>
                      <a:endParaRPr lang="en-US" altLang="zh-CN" dirty="0"/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一次即可足量，节约医护时间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减少多次输注可能产生的不良反应与处理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marR="0" lvl="0" indent="-285750" algn="l" defTabSz="914377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契合疫情防控，缓解血供紧张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accent1">
                            <a:lumMod val="90000"/>
                            <a:lumOff val="10000"/>
                          </a:schemeClr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管理更容易</a:t>
                      </a:r>
                      <a:r>
                        <a:rPr lang="en-US" altLang="zh-CN" sz="1400" b="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</a:t>
                      </a:r>
                      <a:r>
                        <a:rPr lang="zh-CN" altLang="en-US" sz="1400" b="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无需遮光保存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; 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诊断标准清晰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指征明确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易于审核无滥用风险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80000" marR="72000" marT="0" marB="72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alpha val="73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  <a:gs pos="77000">
                          <a:schemeClr val="bg1">
                            <a:alpha val="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3915316"/>
                  </a:ext>
                </a:extLst>
              </a:tr>
              <a:tr h="22583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9C3647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243639"/>
                  </a:ext>
                </a:extLst>
              </a:tr>
              <a:tr h="1717624">
                <a:tc>
                  <a:txBody>
                    <a:bodyPr/>
                    <a:lstStyle/>
                    <a:p>
                      <a:pPr lvl="0" algn="l"/>
                      <a:r>
                        <a:rPr lang="zh-CN" altLang="en-US" sz="14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异麦芽糖酐铁</a:t>
                      </a:r>
                      <a:endParaRPr lang="en-US" altLang="zh-CN" sz="14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1" algn="l">
                        <a:spcAft>
                          <a:spcPts val="60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次处方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1" algn="l">
                        <a:spcAft>
                          <a:spcPts val="600"/>
                        </a:spcAft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1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次输注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1" algn="l">
                        <a:spcAft>
                          <a:spcPts val="600"/>
                        </a:spcAft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1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次往返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lvl="1" algn="l"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               1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次补足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000" marR="0" marT="72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46B1E6"/>
                        </a:gs>
                        <a:gs pos="50000">
                          <a:srgbClr val="A9DEF9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path path="circle">
                        <a:fillToRect l="100000" b="100000"/>
                      </a:path>
                      <a:tileRect t="-100000" r="-1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Hb</a:t>
                      </a:r>
                      <a:r>
                        <a:rPr lang="zh-CN" altLang="en-US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</a:t>
                      </a:r>
                      <a:r>
                        <a:rPr lang="en-US" altLang="zh-CN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8-10g</a:t>
                      </a:r>
                      <a:r>
                        <a:rPr lang="zh-CN" altLang="en-US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的骨科等择期手术或化疗合并贫血</a:t>
                      </a:r>
                      <a:r>
                        <a:rPr lang="zh-CN" altLang="en-US" sz="1100" b="1" kern="1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缩短患者术前等待，</a:t>
                      </a:r>
                      <a:r>
                        <a:rPr lang="zh-CN" altLang="zh-CN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加速术后康复，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缩短住院时长。</a:t>
                      </a:r>
                      <a:endParaRPr lang="en-US" altLang="zh-CN" sz="1200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疫情及公共卫生事件期间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：本品一次足量治疗，快速提升</a:t>
                      </a:r>
                      <a:r>
                        <a:rPr lang="en-US" altLang="zh-CN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Hb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zh-CN" altLang="en-US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减少输血，缓解血供紧张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zh-CN" altLang="zh-CN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无需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多次</a:t>
                      </a:r>
                      <a:r>
                        <a:rPr lang="zh-CN" altLang="zh-CN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往返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医院，降低感染风险，</a:t>
                      </a:r>
                      <a:r>
                        <a:rPr lang="zh-CN" altLang="en-US" sz="12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契合疫情防控</a:t>
                      </a:r>
                      <a:r>
                        <a:rPr lang="zh-CN" altLang="en-US" sz="120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en-US" altLang="zh-CN" sz="1200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易保管：无需遮光保存</a:t>
                      </a:r>
                      <a:endParaRPr lang="en-US" sz="1200" b="1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BEE2FA"/>
                        </a:gs>
                        <a:gs pos="20000">
                          <a:schemeClr val="tx2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51906803"/>
                  </a:ext>
                </a:extLst>
              </a:tr>
            </a:tbl>
          </a:graphicData>
        </a:graphic>
      </p:graphicFrame>
      <p:sp>
        <p:nvSpPr>
          <p:cNvPr id="48" name="箭头: 下 47">
            <a:extLst>
              <a:ext uri="{FF2B5EF4-FFF2-40B4-BE49-F238E27FC236}">
                <a16:creationId xmlns:a16="http://schemas.microsoft.com/office/drawing/2014/main" id="{476E0D9C-FA24-1A97-938B-AF6CEAB5874D}"/>
              </a:ext>
            </a:extLst>
          </p:cNvPr>
          <p:cNvSpPr/>
          <p:nvPr/>
        </p:nvSpPr>
        <p:spPr>
          <a:xfrm>
            <a:off x="2290280" y="4313312"/>
            <a:ext cx="1618818" cy="409447"/>
          </a:xfrm>
          <a:prstGeom prst="downArrow">
            <a:avLst>
              <a:gd name="adj1" fmla="val 50000"/>
              <a:gd name="adj2" fmla="val 63314"/>
            </a:avLst>
          </a:prstGeom>
          <a:gradFill>
            <a:gsLst>
              <a:gs pos="88000">
                <a:schemeClr val="accent2">
                  <a:lumMod val="50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en-US"/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E6A32648-1BDE-A402-8FC6-85D1A4BDC415}"/>
              </a:ext>
            </a:extLst>
          </p:cNvPr>
          <p:cNvSpPr txBox="1"/>
          <p:nvPr/>
        </p:nvSpPr>
        <p:spPr>
          <a:xfrm>
            <a:off x="860870" y="1275863"/>
            <a:ext cx="10470260" cy="126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总患病人数：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IDA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总患者数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1.4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亿，使用铁注射剂治疗的患者约</a:t>
            </a:r>
            <a:r>
              <a:rPr lang="en-US" altLang="zh-CN" sz="1500" b="1" u="sng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260</a:t>
            </a:r>
            <a:r>
              <a:rPr lang="zh-CN" altLang="en-US" sz="1500" b="1" u="sng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万人</a:t>
            </a:r>
            <a:endParaRPr lang="en-US" altLang="zh-CN" sz="1500" b="1" u="sng" kern="100" spc="40" dirty="0">
              <a:solidFill>
                <a:srgbClr val="9C36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  <a:p>
            <a:pPr marL="285750" indent="-285750" algn="just">
              <a:lnSpc>
                <a:spcPts val="22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sz="1500" b="1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弥补目录短板：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本品上市前</a:t>
            </a:r>
            <a:r>
              <a:rPr lang="zh-CN" altLang="zh-CN" sz="1500" b="1" kern="100" spc="40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近</a:t>
            </a:r>
            <a:r>
              <a:rPr lang="en-US" altLang="zh-CN" sz="1500" b="1" kern="100" spc="40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</a:t>
            </a:r>
            <a:r>
              <a:rPr lang="zh-CN" altLang="zh-CN" sz="1500" b="1" kern="100" spc="40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中国无新静脉铁剂上市。目录内铁剂如</a:t>
            </a:r>
            <a:r>
              <a:rPr lang="zh-CN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蔗糖铁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，因剂型限制、需反复多次输注方能达到足量，补铁达标难以实现。一项汇集中国</a:t>
            </a:r>
            <a:r>
              <a:rPr lang="en-US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200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余家医院数据的真实世界研究显示：</a:t>
            </a:r>
            <a:r>
              <a:rPr lang="zh-CN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蔗糖铁平均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</a:t>
            </a:r>
            <a:r>
              <a:rPr lang="zh-CN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剂量仅</a:t>
            </a:r>
            <a:r>
              <a:rPr lang="en-US" altLang="zh-CN" sz="1500" b="1" u="sng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511mg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只有</a:t>
            </a:r>
            <a:r>
              <a:rPr lang="en-US" altLang="zh-CN" sz="1500" b="1" u="sng" dirty="0">
                <a:solidFill>
                  <a:srgbClr val="9C36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12.2%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完成足量补铁目标</a:t>
            </a:r>
            <a:r>
              <a:rPr lang="en-US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1500" kern="100" spc="4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1000 mg)</a:t>
            </a:r>
            <a:endParaRPr lang="en-US" altLang="zh-CN" sz="15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4587891-A07C-EA8A-3CC7-81E949EA72D1}"/>
              </a:ext>
            </a:extLst>
          </p:cNvPr>
          <p:cNvSpPr txBox="1"/>
          <p:nvPr/>
        </p:nvSpPr>
        <p:spPr>
          <a:xfrm>
            <a:off x="1075880" y="455563"/>
            <a:ext cx="10153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公平性：改变广泛贫血治疗现状，兑现患者健康获益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7916DB3A-AE75-8064-DC85-3BEDEC0C96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30" b="81667" l="40104" r="45729">
                        <a14:foregroundMark x1="43802" y1="81759" x2="43802" y2="81759"/>
                        <a14:foregroundMark x1="43125" y1="52593" x2="43125" y2="52593"/>
                        <a14:foregroundMark x1="41719" y1="45556" x2="42448" y2="55833"/>
                        <a14:foregroundMark x1="41875" y1="45370" x2="41875" y2="45370"/>
                        <a14:foregroundMark x1="42448" y1="44630" x2="42448" y2="44630"/>
                        <a14:foregroundMark x1="43646" y1="60648" x2="43646" y2="60648"/>
                        <a14:foregroundMark x1="41458" y1="51204" x2="41458" y2="51204"/>
                        <a14:foregroundMark x1="44375" y1="54259" x2="44375" y2="54259"/>
                        <a14:foregroundMark x1="43229" y1="49167" x2="43229" y2="49167"/>
                        <a14:foregroundMark x1="44583" y1="53148" x2="44583" y2="53148"/>
                        <a14:foregroundMark x1="44323" y1="50648" x2="44323" y2="50648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79" t="40880" r="53801" b="36667"/>
          <a:stretch/>
        </p:blipFill>
        <p:spPr>
          <a:xfrm>
            <a:off x="2164984" y="4776187"/>
            <a:ext cx="536008" cy="953503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2698A0A3-5D66-4549-B0AC-4F1FEF7A1B06}"/>
              </a:ext>
            </a:extLst>
          </p:cNvPr>
          <p:cNvSpPr txBox="1"/>
          <p:nvPr/>
        </p:nvSpPr>
        <p:spPr>
          <a:xfrm>
            <a:off x="1001065" y="5009789"/>
            <a:ext cx="1227246" cy="27699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次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mg</a:t>
            </a:r>
            <a:endParaRPr 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13494472-2DB0-60F8-97F3-2566D8458BDD}"/>
              </a:ext>
            </a:extLst>
          </p:cNvPr>
          <p:cNvGrpSpPr/>
          <p:nvPr/>
        </p:nvGrpSpPr>
        <p:grpSpPr>
          <a:xfrm>
            <a:off x="1179032" y="3335140"/>
            <a:ext cx="1584176" cy="483428"/>
            <a:chOff x="1440290" y="3358298"/>
            <a:chExt cx="1992013" cy="643521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3CD895-7986-3AE9-183E-88E733618B29}"/>
                </a:ext>
              </a:extLst>
            </p:cNvPr>
            <p:cNvGrpSpPr/>
            <p:nvPr/>
          </p:nvGrpSpPr>
          <p:grpSpPr>
            <a:xfrm>
              <a:off x="1539122" y="3358298"/>
              <a:ext cx="1893181" cy="643521"/>
              <a:chOff x="1163640" y="3380880"/>
              <a:chExt cx="1893181" cy="643521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4851C9C8-C006-2DD0-703A-9ECA090630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44352" b="81852" l="66042" r="71927">
                            <a14:foregroundMark x1="69167" y1="56944" x2="69167" y2="56944"/>
                            <a14:foregroundMark x1="68073" y1="46296" x2="68073" y2="46296"/>
                            <a14:foregroundMark x1="69063" y1="44352" x2="69063" y2="44352"/>
                            <a14:foregroundMark x1="69635" y1="81944" x2="69635" y2="81944"/>
                            <a14:foregroundMark x1="68958" y1="77037" x2="68958" y2="77037"/>
                            <a14:foregroundMark x1="68646" y1="73981" x2="68646" y2="73981"/>
                            <a14:foregroundMark x1="67188" y1="74167" x2="66042" y2="77037"/>
                            <a14:foregroundMark x1="69219" y1="53889" x2="69219" y2="53889"/>
                            <a14:foregroundMark x1="69375" y1="53611" x2="69375" y2="53611"/>
                            <a14:foregroundMark x1="68802" y1="53333" x2="67656" y2="54630"/>
                            <a14:foregroundMark x1="69740" y1="60370" x2="69740" y2="60370"/>
                            <a14:foregroundMark x1="69740" y1="59352" x2="69740" y2="59352"/>
                            <a14:foregroundMark x1="69896" y1="59630" x2="69896" y2="59630"/>
                            <a14:foregroundMark x1="69635" y1="59444" x2="69635" y2="59444"/>
                            <a14:foregroundMark x1="69688" y1="69444" x2="69688" y2="69444"/>
                            <a14:foregroundMark x1="69115" y1="69722" x2="69115" y2="69722"/>
                            <a14:foregroundMark x1="68333" y1="70000" x2="71458" y2="70741"/>
                            <a14:foregroundMark x1="68281" y1="48333" x2="69688" y2="48426"/>
                            <a14:foregroundMark x1="68698" y1="45278" x2="69271" y2="4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798" t="42195" r="27781" b="37577"/>
              <a:stretch/>
            </p:blipFill>
            <p:spPr>
              <a:xfrm>
                <a:off x="1163640" y="3388693"/>
                <a:ext cx="367554" cy="635708"/>
              </a:xfrm>
              <a:prstGeom prst="rect">
                <a:avLst/>
              </a:prstGeom>
            </p:spPr>
          </p:pic>
          <p:pic>
            <p:nvPicPr>
              <p:cNvPr id="58" name="图片 57">
                <a:extLst>
                  <a:ext uri="{FF2B5EF4-FFF2-40B4-BE49-F238E27FC236}">
                    <a16:creationId xmlns:a16="http://schemas.microsoft.com/office/drawing/2014/main" id="{9F0FAF97-FC56-E22B-8210-6BDA3B82F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4352" b="81852" l="66042" r="71927">
                            <a14:foregroundMark x1="69167" y1="56944" x2="69167" y2="56944"/>
                            <a14:foregroundMark x1="68073" y1="46296" x2="68073" y2="46296"/>
                            <a14:foregroundMark x1="69063" y1="44352" x2="69063" y2="44352"/>
                            <a14:foregroundMark x1="69635" y1="81944" x2="69635" y2="81944"/>
                            <a14:foregroundMark x1="68958" y1="77037" x2="68958" y2="77037"/>
                            <a14:foregroundMark x1="68646" y1="73981" x2="68646" y2="73981"/>
                            <a14:foregroundMark x1="67188" y1="74167" x2="66042" y2="77037"/>
                            <a14:foregroundMark x1="69219" y1="53889" x2="69219" y2="53889"/>
                            <a14:foregroundMark x1="69375" y1="53611" x2="69375" y2="53611"/>
                            <a14:foregroundMark x1="68802" y1="53333" x2="67656" y2="54630"/>
                            <a14:foregroundMark x1="69740" y1="60370" x2="69740" y2="60370"/>
                            <a14:foregroundMark x1="69740" y1="59352" x2="69740" y2="59352"/>
                            <a14:foregroundMark x1="69896" y1="59630" x2="69896" y2="59630"/>
                            <a14:foregroundMark x1="69635" y1="59444" x2="69635" y2="59444"/>
                            <a14:foregroundMark x1="69688" y1="69444" x2="69688" y2="69444"/>
                            <a14:foregroundMark x1="69115" y1="69722" x2="69115" y2="69722"/>
                            <a14:foregroundMark x1="68333" y1="70000" x2="71458" y2="70741"/>
                            <a14:foregroundMark x1="68281" y1="48333" x2="69688" y2="48426"/>
                            <a14:foregroundMark x1="68698" y1="45278" x2="69271" y2="45556"/>
                          </a14:backgroundRemoval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798" t="42195" r="27781" b="37577"/>
              <a:stretch/>
            </p:blipFill>
            <p:spPr>
              <a:xfrm>
                <a:off x="1563684" y="3389881"/>
                <a:ext cx="357790" cy="618820"/>
              </a:xfrm>
              <a:prstGeom prst="rect">
                <a:avLst/>
              </a:prstGeom>
            </p:spPr>
          </p:pic>
          <p:pic>
            <p:nvPicPr>
              <p:cNvPr id="59" name="图片 58">
                <a:extLst>
                  <a:ext uri="{FF2B5EF4-FFF2-40B4-BE49-F238E27FC236}">
                    <a16:creationId xmlns:a16="http://schemas.microsoft.com/office/drawing/2014/main" id="{2ECFD90C-25DC-44D7-0AEE-6A72971F53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4352" b="81852" l="66042" r="71927">
                            <a14:foregroundMark x1="69167" y1="56944" x2="69167" y2="56944"/>
                            <a14:foregroundMark x1="68073" y1="46296" x2="68073" y2="46296"/>
                            <a14:foregroundMark x1="69063" y1="44352" x2="69063" y2="44352"/>
                            <a14:foregroundMark x1="69635" y1="81944" x2="69635" y2="81944"/>
                            <a14:foregroundMark x1="68958" y1="77037" x2="68958" y2="77037"/>
                            <a14:foregroundMark x1="68646" y1="73981" x2="68646" y2="73981"/>
                            <a14:foregroundMark x1="67188" y1="74167" x2="66042" y2="77037"/>
                            <a14:foregroundMark x1="69219" y1="53889" x2="69219" y2="53889"/>
                            <a14:foregroundMark x1="69375" y1="53611" x2="69375" y2="53611"/>
                            <a14:foregroundMark x1="68802" y1="53333" x2="67656" y2="54630"/>
                            <a14:foregroundMark x1="69740" y1="60370" x2="69740" y2="60370"/>
                            <a14:foregroundMark x1="69740" y1="59352" x2="69740" y2="59352"/>
                            <a14:foregroundMark x1="69896" y1="59630" x2="69896" y2="59630"/>
                            <a14:foregroundMark x1="69635" y1="59444" x2="69635" y2="59444"/>
                            <a14:foregroundMark x1="69688" y1="69444" x2="69688" y2="69444"/>
                            <a14:foregroundMark x1="69115" y1="69722" x2="69115" y2="69722"/>
                            <a14:foregroundMark x1="68333" y1="70000" x2="71458" y2="70741"/>
                            <a14:foregroundMark x1="68281" y1="48333" x2="69688" y2="48426"/>
                            <a14:foregroundMark x1="68698" y1="45278" x2="69271" y2="4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798" t="42195" r="27781" b="37577"/>
              <a:stretch/>
            </p:blipFill>
            <p:spPr>
              <a:xfrm>
                <a:off x="1946797" y="3388692"/>
                <a:ext cx="357790" cy="618820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580C94DE-CF01-2C48-6A57-45F9CD3A2B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4352" b="81852" l="66042" r="71927">
                            <a14:foregroundMark x1="69167" y1="56944" x2="69167" y2="56944"/>
                            <a14:foregroundMark x1="68073" y1="46296" x2="68073" y2="46296"/>
                            <a14:foregroundMark x1="69063" y1="44352" x2="69063" y2="44352"/>
                            <a14:foregroundMark x1="69635" y1="81944" x2="69635" y2="81944"/>
                            <a14:foregroundMark x1="68958" y1="77037" x2="68958" y2="77037"/>
                            <a14:foregroundMark x1="68646" y1="73981" x2="68646" y2="73981"/>
                            <a14:foregroundMark x1="67188" y1="74167" x2="66042" y2="77037"/>
                            <a14:foregroundMark x1="69219" y1="53889" x2="69219" y2="53889"/>
                            <a14:foregroundMark x1="69375" y1="53611" x2="69375" y2="53611"/>
                            <a14:foregroundMark x1="68802" y1="53333" x2="67656" y2="54630"/>
                            <a14:foregroundMark x1="69740" y1="60370" x2="69740" y2="60370"/>
                            <a14:foregroundMark x1="69740" y1="59352" x2="69740" y2="59352"/>
                            <a14:foregroundMark x1="69896" y1="59630" x2="69896" y2="59630"/>
                            <a14:foregroundMark x1="69635" y1="59444" x2="69635" y2="59444"/>
                            <a14:foregroundMark x1="69688" y1="69444" x2="69688" y2="69444"/>
                            <a14:foregroundMark x1="69115" y1="69722" x2="69115" y2="69722"/>
                            <a14:foregroundMark x1="68333" y1="70000" x2="71458" y2="70741"/>
                            <a14:foregroundMark x1="68281" y1="48333" x2="69688" y2="48426"/>
                            <a14:foregroundMark x1="68698" y1="45278" x2="69271" y2="4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798" t="42195" r="27781" b="37577"/>
              <a:stretch/>
            </p:blipFill>
            <p:spPr>
              <a:xfrm>
                <a:off x="2331153" y="3380880"/>
                <a:ext cx="357790" cy="618820"/>
              </a:xfrm>
              <a:prstGeom prst="rect">
                <a:avLst/>
              </a:prstGeom>
            </p:spPr>
          </p:pic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9AFE9BE-0CD1-BF74-1880-EC08630302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4352" b="81852" l="66042" r="71927">
                            <a14:foregroundMark x1="69167" y1="56944" x2="69167" y2="56944"/>
                            <a14:foregroundMark x1="68073" y1="46296" x2="68073" y2="46296"/>
                            <a14:foregroundMark x1="69063" y1="44352" x2="69063" y2="44352"/>
                            <a14:foregroundMark x1="69635" y1="81944" x2="69635" y2="81944"/>
                            <a14:foregroundMark x1="68958" y1="77037" x2="68958" y2="77037"/>
                            <a14:foregroundMark x1="68646" y1="73981" x2="68646" y2="73981"/>
                            <a14:foregroundMark x1="67188" y1="74167" x2="66042" y2="77037"/>
                            <a14:foregroundMark x1="69219" y1="53889" x2="69219" y2="53889"/>
                            <a14:foregroundMark x1="69375" y1="53611" x2="69375" y2="53611"/>
                            <a14:foregroundMark x1="68802" y1="53333" x2="67656" y2="54630"/>
                            <a14:foregroundMark x1="69740" y1="60370" x2="69740" y2="60370"/>
                            <a14:foregroundMark x1="69740" y1="59352" x2="69740" y2="59352"/>
                            <a14:foregroundMark x1="69896" y1="59630" x2="69896" y2="59630"/>
                            <a14:foregroundMark x1="69635" y1="59444" x2="69635" y2="59444"/>
                            <a14:foregroundMark x1="69688" y1="69444" x2="69688" y2="69444"/>
                            <a14:foregroundMark x1="69115" y1="69722" x2="69115" y2="69722"/>
                            <a14:foregroundMark x1="68333" y1="70000" x2="71458" y2="70741"/>
                            <a14:foregroundMark x1="68281" y1="48333" x2="69688" y2="48426"/>
                            <a14:foregroundMark x1="68698" y1="45278" x2="69271" y2="4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798" t="42195" r="27781" b="37577"/>
              <a:stretch/>
            </p:blipFill>
            <p:spPr>
              <a:xfrm>
                <a:off x="2699031" y="3383062"/>
                <a:ext cx="357790" cy="618820"/>
              </a:xfrm>
              <a:prstGeom prst="rect">
                <a:avLst/>
              </a:prstGeom>
            </p:spPr>
          </p:pic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25322E3C-A703-6308-3B4B-3037F9B28D31}"/>
                </a:ext>
              </a:extLst>
            </p:cNvPr>
            <p:cNvSpPr txBox="1"/>
            <p:nvPr/>
          </p:nvSpPr>
          <p:spPr>
            <a:xfrm>
              <a:off x="1440290" y="3588036"/>
              <a:ext cx="535075" cy="324337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600" dirty="0">
                  <a:solidFill>
                    <a:schemeClr val="bg1"/>
                  </a:solidFill>
                </a:rPr>
                <a:t>100-200</a:t>
              </a:r>
            </a:p>
            <a:p>
              <a:pPr algn="ctr">
                <a:lnSpc>
                  <a:spcPts val="700"/>
                </a:lnSpc>
              </a:pPr>
              <a:r>
                <a:rPr lang="en-US" sz="600" dirty="0">
                  <a:solidFill>
                    <a:schemeClr val="bg1"/>
                  </a:solidFill>
                </a:rPr>
                <a:t>mg</a:t>
              </a:r>
            </a:p>
          </p:txBody>
        </p:sp>
      </p:grp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0F770676-695D-E5A5-1CC5-034148289891}"/>
              </a:ext>
            </a:extLst>
          </p:cNvPr>
          <p:cNvSpPr/>
          <p:nvPr/>
        </p:nvSpPr>
        <p:spPr>
          <a:xfrm rot="16200000" flipV="1">
            <a:off x="4116051" y="4424494"/>
            <a:ext cx="2803534" cy="187082"/>
          </a:xfrm>
          <a:prstGeom prst="triangle">
            <a:avLst/>
          </a:prstGeom>
          <a:gradFill>
            <a:gsLst>
              <a:gs pos="0">
                <a:srgbClr val="1787C1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en-US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CF2CF102-6455-AA34-ABE6-AED5FF44C215}"/>
              </a:ext>
            </a:extLst>
          </p:cNvPr>
          <p:cNvSpPr/>
          <p:nvPr/>
        </p:nvSpPr>
        <p:spPr>
          <a:xfrm>
            <a:off x="985423" y="2663929"/>
            <a:ext cx="4332491" cy="325968"/>
          </a:xfrm>
          <a:prstGeom prst="roundRect">
            <a:avLst>
              <a:gd name="adj" fmla="val 15980"/>
            </a:avLst>
          </a:prstGeom>
          <a:solidFill>
            <a:srgbClr val="3D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rIns="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优化给药</a:t>
            </a:r>
            <a:r>
              <a: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模式</a:t>
            </a:r>
            <a:r>
              <a:rPr lang="en-US" altLang="zh-CN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-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弥补当前难以足量补铁短板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1187449-46EE-21FA-C3B7-914D39FF94A2}"/>
              </a:ext>
            </a:extLst>
          </p:cNvPr>
          <p:cNvSpPr txBox="1"/>
          <p:nvPr/>
        </p:nvSpPr>
        <p:spPr>
          <a:xfrm>
            <a:off x="5588456" y="6409270"/>
            <a:ext cx="53824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1. </a:t>
            </a:r>
            <a:r>
              <a:rPr lang="zh-CN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静脉铁剂应用中国专家共识（</a:t>
            </a:r>
            <a:r>
              <a:rPr lang="en-US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2019</a:t>
            </a:r>
            <a:r>
              <a:rPr lang="zh-CN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年版）</a:t>
            </a:r>
            <a:r>
              <a:rPr lang="en-US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.</a:t>
            </a:r>
            <a:r>
              <a:rPr lang="zh-CN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中华血液学杂志</a:t>
            </a:r>
            <a:r>
              <a:rPr lang="en-US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,2019;40(5):358-362.</a:t>
            </a:r>
            <a:endParaRPr lang="zh-CN" altLang="zh-CN" sz="600" i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2. 2021</a:t>
            </a:r>
            <a:r>
              <a:rPr lang="zh-CN" altLang="zh-CN" sz="600" i="1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年国家卫生健康委骨科加速康复外科规范相关文件</a:t>
            </a:r>
            <a:endParaRPr lang="zh-CN" altLang="zh-CN" sz="600" i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293694C-2840-03C7-3729-6E973AD36CF7}"/>
              </a:ext>
            </a:extLst>
          </p:cNvPr>
          <p:cNvSpPr txBox="1"/>
          <p:nvPr/>
        </p:nvSpPr>
        <p:spPr>
          <a:xfrm>
            <a:off x="1177850" y="3806787"/>
            <a:ext cx="1685077" cy="25391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altLang="zh-CN" sz="105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100~200mg/</a:t>
            </a:r>
            <a:r>
              <a:rPr lang="zh-CN" altLang="en-US" sz="105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次，</a:t>
            </a:r>
            <a:r>
              <a:rPr lang="en-US" altLang="zh-CN" sz="105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5~10 </a:t>
            </a:r>
            <a:r>
              <a:rPr lang="zh-CN" altLang="en-US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次</a:t>
            </a:r>
            <a:endParaRPr lang="en-US" sz="105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D89A25E-C0C4-BE38-8A43-A62A16B040A9}"/>
              </a:ext>
            </a:extLst>
          </p:cNvPr>
          <p:cNvGrpSpPr/>
          <p:nvPr/>
        </p:nvGrpSpPr>
        <p:grpSpPr>
          <a:xfrm>
            <a:off x="2795107" y="4868025"/>
            <a:ext cx="1389427" cy="1071452"/>
            <a:chOff x="1850478" y="4792981"/>
            <a:chExt cx="610653" cy="548134"/>
          </a:xfrm>
        </p:grpSpPr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4018F6EE-55CC-8889-D50E-9409002E8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0478" y="4792981"/>
              <a:ext cx="610653" cy="548134"/>
            </a:xfrm>
            <a:prstGeom prst="rect">
              <a:avLst/>
            </a:prstGeom>
          </p:spPr>
        </p:pic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787CAEC6-B6B9-44D8-F5E9-5FB4FC414BD3}"/>
                </a:ext>
              </a:extLst>
            </p:cNvPr>
            <p:cNvSpPr txBox="1"/>
            <p:nvPr/>
          </p:nvSpPr>
          <p:spPr>
            <a:xfrm>
              <a:off x="2136936" y="4833573"/>
              <a:ext cx="199341" cy="288147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1">
                      <a:lumMod val="90000"/>
                      <a:lumOff val="10000"/>
                    </a:schemeClr>
                  </a:solidFill>
                  <a:latin typeface="Abadi" panose="020B0604020104020204" pitchFamily="34" charset="0"/>
                </a:rPr>
                <a:t>√</a:t>
              </a:r>
            </a:p>
          </p:txBody>
        </p:sp>
      </p:grpSp>
      <p:pic>
        <p:nvPicPr>
          <p:cNvPr id="79" name="图片 78">
            <a:extLst>
              <a:ext uri="{FF2B5EF4-FFF2-40B4-BE49-F238E27FC236}">
                <a16:creationId xmlns:a16="http://schemas.microsoft.com/office/drawing/2014/main" id="{122432EF-2B29-6478-E0A5-05AF4AE5E65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162" y="3208564"/>
            <a:ext cx="1383372" cy="1071452"/>
          </a:xfrm>
          <a:prstGeom prst="rect">
            <a:avLst/>
          </a:prstGeom>
        </p:spPr>
      </p:pic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67105226-0ED2-4422-6CEA-C33AF45045BE}"/>
              </a:ext>
            </a:extLst>
          </p:cNvPr>
          <p:cNvSpPr/>
          <p:nvPr/>
        </p:nvSpPr>
        <p:spPr>
          <a:xfrm>
            <a:off x="5663951" y="2660335"/>
            <a:ext cx="6132993" cy="336615"/>
          </a:xfrm>
          <a:prstGeom prst="roundRect">
            <a:avLst>
              <a:gd name="adj" fmla="val 9406"/>
            </a:avLst>
          </a:prstGeom>
          <a:solidFill>
            <a:srgbClr val="3D7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bIns="180000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16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/>
              </a:rPr>
              <a:t>医患更便捷；临床管理更高效；节约医疗和社会成本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CFE8E0F-C1DC-48B3-D96B-90C9951E2178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35" name="Picture 2" descr="查看源图像">
              <a:extLst>
                <a:ext uri="{FF2B5EF4-FFF2-40B4-BE49-F238E27FC236}">
                  <a16:creationId xmlns:a16="http://schemas.microsoft.com/office/drawing/2014/main" id="{1BBA174A-6AC7-0DA7-345F-46C93B2227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查看源图像">
              <a:extLst>
                <a:ext uri="{FF2B5EF4-FFF2-40B4-BE49-F238E27FC236}">
                  <a16:creationId xmlns:a16="http://schemas.microsoft.com/office/drawing/2014/main" id="{5A316FC7-8378-A0B0-B0DF-2D9CDDE016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2E52D1EA-DFF8-B13A-26A5-C44538C1664D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C0FA5842-B510-AD86-5B00-EDD0ADE92F2B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57705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对象 5" hidden="1">
            <a:extLst>
              <a:ext uri="{FF2B5EF4-FFF2-40B4-BE49-F238E27FC236}">
                <a16:creationId xmlns:a16="http://schemas.microsoft.com/office/drawing/2014/main" id="{B4F5A0A4-FBB4-FEE8-78AB-2D72204679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06" imgH="306" progId="TCLayout.ActiveDocument.1">
                  <p:embed/>
                </p:oleObj>
              </mc:Choice>
              <mc:Fallback>
                <p:oleObj name="think-cell 幻灯片" r:id="rId3" imgW="306" imgH="306" progId="TCLayout.ActiveDocument.1">
                  <p:embed/>
                  <p:pic>
                    <p:nvPicPr>
                      <p:cNvPr id="6" name="对象 5" hidden="1">
                        <a:extLst>
                          <a:ext uri="{FF2B5EF4-FFF2-40B4-BE49-F238E27FC236}">
                            <a16:creationId xmlns:a16="http://schemas.microsoft.com/office/drawing/2014/main" id="{B4F5A0A4-FBB4-FEE8-78AB-2D7220467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内容占位符 4" descr="人的手&#10;&#10;中度可信度描述已自动生成">
            <a:extLst>
              <a:ext uri="{FF2B5EF4-FFF2-40B4-BE49-F238E27FC236}">
                <a16:creationId xmlns:a16="http://schemas.microsoft.com/office/drawing/2014/main" id="{4089DE9E-1A62-D1C3-A127-0BEA9ADFF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8885" r="-62" b="15610"/>
          <a:stretch/>
        </p:blipFill>
        <p:spPr>
          <a:xfrm>
            <a:off x="0" y="0"/>
            <a:ext cx="10028450" cy="6935638"/>
          </a:xfrm>
          <a:prstGeom prst="rect">
            <a:avLst/>
          </a:prstGeom>
        </p:spPr>
      </p:pic>
      <p:pic>
        <p:nvPicPr>
          <p:cNvPr id="12" name="图片 11" descr="文本&#10;&#10;描述已自动生成">
            <a:extLst>
              <a:ext uri="{FF2B5EF4-FFF2-40B4-BE49-F238E27FC236}">
                <a16:creationId xmlns:a16="http://schemas.microsoft.com/office/drawing/2014/main" id="{5C1EC7C8-59CD-B6DE-70E3-82C9863857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4" t="29303" r="9202" b="31406"/>
          <a:stretch/>
        </p:blipFill>
        <p:spPr>
          <a:xfrm>
            <a:off x="360643" y="6177236"/>
            <a:ext cx="1936754" cy="5314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3BC459-5C04-8134-14C6-6D14407F9C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85" t="5626" r="7426" b="25225"/>
          <a:stretch/>
        </p:blipFill>
        <p:spPr>
          <a:xfrm>
            <a:off x="2495600" y="1839147"/>
            <a:ext cx="5472608" cy="1589853"/>
          </a:xfrm>
          <a:prstGeom prst="rect">
            <a:avLst/>
          </a:prstGeom>
        </p:spPr>
      </p:pic>
      <p:pic>
        <p:nvPicPr>
          <p:cNvPr id="13" name="内容占位符 4" descr="人的手&#10;&#10;中度可信度描述已自动生成">
            <a:extLst>
              <a:ext uri="{FF2B5EF4-FFF2-40B4-BE49-F238E27FC236}">
                <a16:creationId xmlns:a16="http://schemas.microsoft.com/office/drawing/2014/main" id="{6AE71156-8293-B102-D345-7223DDB0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4" t="8885" r="-62" b="15610"/>
          <a:stretch/>
        </p:blipFill>
        <p:spPr>
          <a:xfrm>
            <a:off x="10028450" y="0"/>
            <a:ext cx="2167760" cy="693563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6FCE131-EE55-915F-413A-2F1EB847558F}"/>
              </a:ext>
            </a:extLst>
          </p:cNvPr>
          <p:cNvSpPr/>
          <p:nvPr/>
        </p:nvSpPr>
        <p:spPr>
          <a:xfrm>
            <a:off x="0" y="0"/>
            <a:ext cx="12192000" cy="6935638"/>
          </a:xfrm>
          <a:prstGeom prst="rect">
            <a:avLst/>
          </a:prstGeom>
          <a:gradFill flip="none" rotWithShape="1">
            <a:gsLst>
              <a:gs pos="26000">
                <a:srgbClr val="5FADDF"/>
              </a:gs>
              <a:gs pos="53000">
                <a:srgbClr val="52A7DD">
                  <a:alpha val="81000"/>
                </a:srgbClr>
              </a:gs>
              <a:gs pos="76000">
                <a:srgbClr val="49A3DB"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/>
              <a:t>   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                               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                           </a:t>
            </a:r>
          </a:p>
          <a:p>
            <a:pPr>
              <a:spcAft>
                <a:spcPts val="300"/>
              </a:spcAft>
            </a:pPr>
            <a:r>
              <a:rPr lang="en-US" altLang="zh-CN" dirty="0"/>
              <a:t>                                                                         </a:t>
            </a:r>
            <a:endParaRPr lang="da-DK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 descr="文本&#10;&#10;描述已自动生成">
            <a:extLst>
              <a:ext uri="{FF2B5EF4-FFF2-40B4-BE49-F238E27FC236}">
                <a16:creationId xmlns:a16="http://schemas.microsoft.com/office/drawing/2014/main" id="{D1C9223B-AD4E-D0CB-02D1-5B886E5A0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955" y="265567"/>
            <a:ext cx="1776838" cy="51943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A64B27C-AB54-98E9-9FDF-AEB40D09AFCF}"/>
              </a:ext>
            </a:extLst>
          </p:cNvPr>
          <p:cNvSpPr txBox="1"/>
          <p:nvPr/>
        </p:nvSpPr>
        <p:spPr>
          <a:xfrm>
            <a:off x="2495599" y="1340768"/>
            <a:ext cx="9145017" cy="4032448"/>
          </a:xfrm>
          <a:prstGeom prst="rect">
            <a:avLst/>
          </a:prstGeom>
          <a:solidFill>
            <a:srgbClr val="64ADDA">
              <a:alpha val="77000"/>
            </a:srgbClr>
          </a:solidFill>
        </p:spPr>
        <p:txBody>
          <a:bodyPr wrap="square" lIns="252000" tIns="252000" rIns="144000" rtlCol="0" anchor="t" anchorCtr="0">
            <a:noAutofit/>
          </a:bodyPr>
          <a:lstStyle/>
          <a:p>
            <a:pPr>
              <a:spcAft>
                <a:spcPts val="1800"/>
              </a:spcAft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异麦芽糖酐铁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52485" lvl="1" indent="-342900">
              <a:spcAft>
                <a:spcPts val="1500"/>
              </a:spcAft>
              <a:buSzPct val="90000"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突破制剂局限，创新结构，更少游离铁，可安全大剂量补铁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52485" lvl="1" indent="-342900">
              <a:spcAft>
                <a:spcPts val="1500"/>
              </a:spcAft>
              <a:buSzPct val="90000"/>
              <a:buFont typeface="Wingdings" panose="05000000000000000000" pitchFamily="2" charset="2"/>
              <a:buChar char="p"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1000mg</a:t>
            </a:r>
            <a:r>
              <a:rPr lang="en-US" altLang="zh-CN" sz="1800" b="1" baseline="4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800" b="1" baseline="4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次纠正铁缺乏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52485" lvl="1" indent="-342900">
              <a:spcAft>
                <a:spcPts val="1500"/>
              </a:spcAft>
              <a:buSzPct val="90000"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更少严重输液反应与复合心血管不良反应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52485" lvl="1" indent="-342900">
              <a:spcAft>
                <a:spcPts val="1800"/>
              </a:spcAft>
              <a:buSzPct val="90000"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比蔗糖铁具显著经济学优势；对基金影响小</a:t>
            </a:r>
            <a:endParaRPr lang="en-US" altLang="zh-CN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ts val="2800"/>
              </a:lnSpc>
              <a:spcAft>
                <a:spcPts val="600"/>
              </a:spcAft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对于难以频繁就医、住院天数限制无法足量补铁的、或需快速达到血红蛋白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ts val="2800"/>
              </a:lnSpc>
              <a:spcAft>
                <a:spcPts val="1800"/>
              </a:spcAft>
            </a:pP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手术指征的患者，本品提供了一种更确定的、便捷、安全、高效的解决方案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3C39E9A0-7313-0BB7-9992-6B23A1D3ECD2}"/>
              </a:ext>
            </a:extLst>
          </p:cNvPr>
          <p:cNvSpPr>
            <a:spLocks noEditPoints="1"/>
          </p:cNvSpPr>
          <p:nvPr/>
        </p:nvSpPr>
        <p:spPr bwMode="auto">
          <a:xfrm>
            <a:off x="6165850" y="2101610"/>
            <a:ext cx="85725" cy="392113"/>
          </a:xfrm>
          <a:custGeom>
            <a:avLst/>
            <a:gdLst>
              <a:gd name="T0" fmla="*/ 0 w 25"/>
              <a:gd name="T1" fmla="*/ 116 h 116"/>
              <a:gd name="T2" fmla="*/ 16 w 25"/>
              <a:gd name="T3" fmla="*/ 95 h 116"/>
              <a:gd name="T4" fmla="*/ 0 w 25"/>
              <a:gd name="T5" fmla="*/ 0 h 116"/>
              <a:gd name="T6" fmla="*/ 23 w 25"/>
              <a:gd name="T7" fmla="*/ 37 h 116"/>
              <a:gd name="T8" fmla="*/ 23 w 25"/>
              <a:gd name="T9" fmla="*/ 37 h 116"/>
              <a:gd name="T10" fmla="*/ 23 w 25"/>
              <a:gd name="T11" fmla="*/ 38 h 116"/>
              <a:gd name="T12" fmla="*/ 23 w 25"/>
              <a:gd name="T13" fmla="*/ 38 h 116"/>
              <a:gd name="T14" fmla="*/ 23 w 25"/>
              <a:gd name="T15" fmla="*/ 38 h 116"/>
              <a:gd name="T16" fmla="*/ 23 w 25"/>
              <a:gd name="T17" fmla="*/ 38 h 116"/>
              <a:gd name="T18" fmla="*/ 23 w 25"/>
              <a:gd name="T19" fmla="*/ 39 h 116"/>
              <a:gd name="T20" fmla="*/ 25 w 25"/>
              <a:gd name="T21" fmla="*/ 52 h 116"/>
              <a:gd name="T22" fmla="*/ 25 w 25"/>
              <a:gd name="T23" fmla="*/ 53 h 116"/>
              <a:gd name="T24" fmla="*/ 25 w 25"/>
              <a:gd name="T25" fmla="*/ 53 h 116"/>
              <a:gd name="T26" fmla="*/ 25 w 25"/>
              <a:gd name="T27" fmla="*/ 53 h 116"/>
              <a:gd name="T28" fmla="*/ 25 w 25"/>
              <a:gd name="T29" fmla="*/ 53 h 116"/>
              <a:gd name="T30" fmla="*/ 25 w 25"/>
              <a:gd name="T31" fmla="*/ 54 h 116"/>
              <a:gd name="T32" fmla="*/ 25 w 25"/>
              <a:gd name="T33" fmla="*/ 54 h 116"/>
              <a:gd name="T34" fmla="*/ 25 w 25"/>
              <a:gd name="T35" fmla="*/ 54 h 116"/>
              <a:gd name="T36" fmla="*/ 25 w 25"/>
              <a:gd name="T37" fmla="*/ 54 h 116"/>
              <a:gd name="T38" fmla="*/ 25 w 25"/>
              <a:gd name="T39" fmla="*/ 55 h 116"/>
              <a:gd name="T40" fmla="*/ 25 w 25"/>
              <a:gd name="T41" fmla="*/ 55 h 116"/>
              <a:gd name="T42" fmla="*/ 25 w 25"/>
              <a:gd name="T43" fmla="*/ 55 h 116"/>
              <a:gd name="T44" fmla="*/ 25 w 25"/>
              <a:gd name="T45" fmla="*/ 55 h 116"/>
              <a:gd name="T46" fmla="*/ 25 w 25"/>
              <a:gd name="T47" fmla="*/ 56 h 116"/>
              <a:gd name="T48" fmla="*/ 25 w 25"/>
              <a:gd name="T49" fmla="*/ 56 h 116"/>
              <a:gd name="T50" fmla="*/ 25 w 25"/>
              <a:gd name="T51" fmla="*/ 56 h 116"/>
              <a:gd name="T52" fmla="*/ 25 w 25"/>
              <a:gd name="T53" fmla="*/ 56 h 116"/>
              <a:gd name="T54" fmla="*/ 25 w 25"/>
              <a:gd name="T55" fmla="*/ 57 h 116"/>
              <a:gd name="T56" fmla="*/ 25 w 25"/>
              <a:gd name="T57" fmla="*/ 57 h 116"/>
              <a:gd name="T58" fmla="*/ 25 w 25"/>
              <a:gd name="T59" fmla="*/ 57 h 116"/>
              <a:gd name="T60" fmla="*/ 25 w 25"/>
              <a:gd name="T61" fmla="*/ 58 h 116"/>
              <a:gd name="T62" fmla="*/ 25 w 25"/>
              <a:gd name="T63" fmla="*/ 58 h 116"/>
              <a:gd name="T64" fmla="*/ 25 w 25"/>
              <a:gd name="T65" fmla="*/ 5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5" h="116">
                <a:moveTo>
                  <a:pt x="16" y="95"/>
                </a:moveTo>
                <a:cubicBezTo>
                  <a:pt x="12" y="103"/>
                  <a:pt x="7" y="110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7" y="110"/>
                  <a:pt x="12" y="103"/>
                  <a:pt x="16" y="95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1" y="10"/>
                  <a:pt x="19" y="23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cubicBezTo>
                  <a:pt x="23" y="39"/>
                  <a:pt x="23" y="39"/>
                  <a:pt x="23" y="39"/>
                </a:cubicBezTo>
                <a:cubicBezTo>
                  <a:pt x="23" y="39"/>
                  <a:pt x="23" y="39"/>
                  <a:pt x="23" y="39"/>
                </a:cubicBezTo>
                <a:cubicBezTo>
                  <a:pt x="24" y="43"/>
                  <a:pt x="25" y="48"/>
                  <a:pt x="25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35"/>
                  <a:pt x="16" y="14"/>
                  <a:pt x="0" y="0"/>
                </a:cubicBezTo>
              </a:path>
            </a:pathLst>
          </a:custGeom>
          <a:solidFill>
            <a:srgbClr val="D3D1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B1D2E3CD-375F-368A-BAAE-3C6A3C547F4E}"/>
              </a:ext>
            </a:extLst>
          </p:cNvPr>
          <p:cNvSpPr>
            <a:spLocks noEditPoints="1"/>
          </p:cNvSpPr>
          <p:nvPr/>
        </p:nvSpPr>
        <p:spPr bwMode="auto">
          <a:xfrm>
            <a:off x="6165850" y="2101610"/>
            <a:ext cx="85725" cy="392113"/>
          </a:xfrm>
          <a:custGeom>
            <a:avLst/>
            <a:gdLst>
              <a:gd name="T0" fmla="*/ 1 w 25"/>
              <a:gd name="T1" fmla="*/ 116 h 116"/>
              <a:gd name="T2" fmla="*/ 0 w 25"/>
              <a:gd name="T3" fmla="*/ 116 h 116"/>
              <a:gd name="T4" fmla="*/ 20 w 25"/>
              <a:gd name="T5" fmla="*/ 86 h 116"/>
              <a:gd name="T6" fmla="*/ 25 w 25"/>
              <a:gd name="T7" fmla="*/ 58 h 116"/>
              <a:gd name="T8" fmla="*/ 25 w 25"/>
              <a:gd name="T9" fmla="*/ 58 h 116"/>
              <a:gd name="T10" fmla="*/ 25 w 25"/>
              <a:gd name="T11" fmla="*/ 58 h 116"/>
              <a:gd name="T12" fmla="*/ 25 w 25"/>
              <a:gd name="T13" fmla="*/ 57 h 116"/>
              <a:gd name="T14" fmla="*/ 25 w 25"/>
              <a:gd name="T15" fmla="*/ 57 h 116"/>
              <a:gd name="T16" fmla="*/ 25 w 25"/>
              <a:gd name="T17" fmla="*/ 57 h 116"/>
              <a:gd name="T18" fmla="*/ 25 w 25"/>
              <a:gd name="T19" fmla="*/ 57 h 116"/>
              <a:gd name="T20" fmla="*/ 25 w 25"/>
              <a:gd name="T21" fmla="*/ 57 h 116"/>
              <a:gd name="T22" fmla="*/ 25 w 25"/>
              <a:gd name="T23" fmla="*/ 57 h 116"/>
              <a:gd name="T24" fmla="*/ 25 w 25"/>
              <a:gd name="T25" fmla="*/ 56 h 116"/>
              <a:gd name="T26" fmla="*/ 25 w 25"/>
              <a:gd name="T27" fmla="*/ 56 h 116"/>
              <a:gd name="T28" fmla="*/ 25 w 25"/>
              <a:gd name="T29" fmla="*/ 56 h 116"/>
              <a:gd name="T30" fmla="*/ 25 w 25"/>
              <a:gd name="T31" fmla="*/ 56 h 116"/>
              <a:gd name="T32" fmla="*/ 25 w 25"/>
              <a:gd name="T33" fmla="*/ 56 h 116"/>
              <a:gd name="T34" fmla="*/ 25 w 25"/>
              <a:gd name="T35" fmla="*/ 56 h 116"/>
              <a:gd name="T36" fmla="*/ 25 w 25"/>
              <a:gd name="T37" fmla="*/ 55 h 116"/>
              <a:gd name="T38" fmla="*/ 25 w 25"/>
              <a:gd name="T39" fmla="*/ 55 h 116"/>
              <a:gd name="T40" fmla="*/ 25 w 25"/>
              <a:gd name="T41" fmla="*/ 55 h 116"/>
              <a:gd name="T42" fmla="*/ 25 w 25"/>
              <a:gd name="T43" fmla="*/ 55 h 116"/>
              <a:gd name="T44" fmla="*/ 25 w 25"/>
              <a:gd name="T45" fmla="*/ 55 h 116"/>
              <a:gd name="T46" fmla="*/ 25 w 25"/>
              <a:gd name="T47" fmla="*/ 55 h 116"/>
              <a:gd name="T48" fmla="*/ 25 w 25"/>
              <a:gd name="T49" fmla="*/ 54 h 116"/>
              <a:gd name="T50" fmla="*/ 25 w 25"/>
              <a:gd name="T51" fmla="*/ 54 h 116"/>
              <a:gd name="T52" fmla="*/ 25 w 25"/>
              <a:gd name="T53" fmla="*/ 54 h 116"/>
              <a:gd name="T54" fmla="*/ 25 w 25"/>
              <a:gd name="T55" fmla="*/ 54 h 116"/>
              <a:gd name="T56" fmla="*/ 25 w 25"/>
              <a:gd name="T57" fmla="*/ 54 h 116"/>
              <a:gd name="T58" fmla="*/ 25 w 25"/>
              <a:gd name="T59" fmla="*/ 53 h 116"/>
              <a:gd name="T60" fmla="*/ 25 w 25"/>
              <a:gd name="T61" fmla="*/ 53 h 116"/>
              <a:gd name="T62" fmla="*/ 25 w 25"/>
              <a:gd name="T63" fmla="*/ 53 h 116"/>
              <a:gd name="T64" fmla="*/ 25 w 25"/>
              <a:gd name="T65" fmla="*/ 53 h 116"/>
              <a:gd name="T66" fmla="*/ 25 w 25"/>
              <a:gd name="T67" fmla="*/ 53 h 116"/>
              <a:gd name="T68" fmla="*/ 25 w 25"/>
              <a:gd name="T69" fmla="*/ 53 h 116"/>
              <a:gd name="T70" fmla="*/ 25 w 25"/>
              <a:gd name="T71" fmla="*/ 52 h 116"/>
              <a:gd name="T72" fmla="*/ 23 w 25"/>
              <a:gd name="T73" fmla="*/ 39 h 116"/>
              <a:gd name="T74" fmla="*/ 23 w 25"/>
              <a:gd name="T75" fmla="*/ 39 h 116"/>
              <a:gd name="T76" fmla="*/ 23 w 25"/>
              <a:gd name="T77" fmla="*/ 38 h 116"/>
              <a:gd name="T78" fmla="*/ 23 w 25"/>
              <a:gd name="T79" fmla="*/ 38 h 116"/>
              <a:gd name="T80" fmla="*/ 23 w 25"/>
              <a:gd name="T81" fmla="*/ 38 h 116"/>
              <a:gd name="T82" fmla="*/ 23 w 25"/>
              <a:gd name="T83" fmla="*/ 38 h 116"/>
              <a:gd name="T84" fmla="*/ 23 w 25"/>
              <a:gd name="T85" fmla="*/ 38 h 116"/>
              <a:gd name="T86" fmla="*/ 23 w 25"/>
              <a:gd name="T87" fmla="*/ 38 h 116"/>
              <a:gd name="T88" fmla="*/ 23 w 25"/>
              <a:gd name="T89" fmla="*/ 37 h 116"/>
              <a:gd name="T90" fmla="*/ 23 w 25"/>
              <a:gd name="T91" fmla="*/ 37 h 116"/>
              <a:gd name="T92" fmla="*/ 23 w 25"/>
              <a:gd name="T93" fmla="*/ 37 h 116"/>
              <a:gd name="T94" fmla="*/ 0 w 25"/>
              <a:gd name="T95" fmla="*/ 0 h 116"/>
              <a:gd name="T96" fmla="*/ 23 w 25"/>
              <a:gd name="T97" fmla="*/ 3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" h="116">
                <a:moveTo>
                  <a:pt x="20" y="86"/>
                </a:moveTo>
                <a:cubicBezTo>
                  <a:pt x="16" y="97"/>
                  <a:pt x="9" y="107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7" y="110"/>
                  <a:pt x="12" y="103"/>
                  <a:pt x="16" y="95"/>
                </a:cubicBezTo>
                <a:cubicBezTo>
                  <a:pt x="18" y="92"/>
                  <a:pt x="19" y="89"/>
                  <a:pt x="20" y="86"/>
                </a:cubicBezTo>
                <a:moveTo>
                  <a:pt x="25" y="58"/>
                </a:move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moveTo>
                  <a:pt x="25" y="58"/>
                </a:moveTo>
                <a:cubicBezTo>
                  <a:pt x="25" y="58"/>
                  <a:pt x="25" y="58"/>
                  <a:pt x="25" y="58"/>
                </a:cubicBezTo>
                <a:cubicBezTo>
                  <a:pt x="25" y="58"/>
                  <a:pt x="25" y="58"/>
                  <a:pt x="25" y="58"/>
                </a:cubicBezTo>
                <a:moveTo>
                  <a:pt x="25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moveTo>
                  <a:pt x="25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moveTo>
                  <a:pt x="25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7"/>
                </a:cubicBezTo>
                <a:moveTo>
                  <a:pt x="25" y="56"/>
                </a:moveTo>
                <a:cubicBezTo>
                  <a:pt x="25" y="57"/>
                  <a:pt x="25" y="57"/>
                  <a:pt x="25" y="57"/>
                </a:cubicBezTo>
                <a:cubicBezTo>
                  <a:pt x="25" y="57"/>
                  <a:pt x="25" y="57"/>
                  <a:pt x="25" y="56"/>
                </a:cubicBezTo>
                <a:moveTo>
                  <a:pt x="25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moveTo>
                  <a:pt x="25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moveTo>
                  <a:pt x="25" y="56"/>
                </a:moveTo>
                <a:cubicBezTo>
                  <a:pt x="25" y="56"/>
                  <a:pt x="25" y="56"/>
                  <a:pt x="25" y="56"/>
                </a:cubicBezTo>
                <a:cubicBezTo>
                  <a:pt x="25" y="56"/>
                  <a:pt x="25" y="56"/>
                  <a:pt x="25" y="56"/>
                </a:cubicBezTo>
                <a:moveTo>
                  <a:pt x="25" y="55"/>
                </a:moveTo>
                <a:cubicBezTo>
                  <a:pt x="25" y="55"/>
                  <a:pt x="25" y="56"/>
                  <a:pt x="25" y="56"/>
                </a:cubicBezTo>
                <a:cubicBezTo>
                  <a:pt x="25" y="56"/>
                  <a:pt x="25" y="55"/>
                  <a:pt x="25" y="55"/>
                </a:cubicBezTo>
                <a:moveTo>
                  <a:pt x="25" y="55"/>
                </a:move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moveTo>
                  <a:pt x="25" y="55"/>
                </a:move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moveTo>
                  <a:pt x="25" y="55"/>
                </a:moveTo>
                <a:cubicBezTo>
                  <a:pt x="25" y="55"/>
                  <a:pt x="25" y="55"/>
                  <a:pt x="25" y="55"/>
                </a:cubicBezTo>
                <a:cubicBezTo>
                  <a:pt x="25" y="55"/>
                  <a:pt x="25" y="55"/>
                  <a:pt x="25" y="55"/>
                </a:cubicBezTo>
                <a:moveTo>
                  <a:pt x="25" y="54"/>
                </a:moveTo>
                <a:cubicBezTo>
                  <a:pt x="25" y="54"/>
                  <a:pt x="25" y="54"/>
                  <a:pt x="25" y="55"/>
                </a:cubicBezTo>
                <a:cubicBezTo>
                  <a:pt x="25" y="54"/>
                  <a:pt x="25" y="54"/>
                  <a:pt x="25" y="54"/>
                </a:cubicBezTo>
                <a:moveTo>
                  <a:pt x="25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moveTo>
                  <a:pt x="25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moveTo>
                  <a:pt x="25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5" y="54"/>
                  <a:pt x="25" y="54"/>
                  <a:pt x="25" y="54"/>
                </a:cubicBezTo>
                <a:moveTo>
                  <a:pt x="25" y="53"/>
                </a:move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moveTo>
                  <a:pt x="25" y="53"/>
                </a:move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moveTo>
                  <a:pt x="25" y="53"/>
                </a:move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moveTo>
                  <a:pt x="25" y="53"/>
                </a:moveTo>
                <a:cubicBezTo>
                  <a:pt x="25" y="53"/>
                  <a:pt x="25" y="53"/>
                  <a:pt x="25" y="53"/>
                </a:cubicBezTo>
                <a:cubicBezTo>
                  <a:pt x="25" y="53"/>
                  <a:pt x="25" y="53"/>
                  <a:pt x="25" y="53"/>
                </a:cubicBezTo>
                <a:moveTo>
                  <a:pt x="25" y="52"/>
                </a:moveTo>
                <a:cubicBezTo>
                  <a:pt x="25" y="52"/>
                  <a:pt x="25" y="52"/>
                  <a:pt x="25" y="52"/>
                </a:cubicBezTo>
                <a:cubicBezTo>
                  <a:pt x="25" y="52"/>
                  <a:pt x="25" y="52"/>
                  <a:pt x="25" y="52"/>
                </a:cubicBezTo>
                <a:moveTo>
                  <a:pt x="23" y="39"/>
                </a:moveTo>
                <a:cubicBezTo>
                  <a:pt x="23" y="39"/>
                  <a:pt x="23" y="39"/>
                  <a:pt x="23" y="39"/>
                </a:cubicBezTo>
                <a:cubicBezTo>
                  <a:pt x="23" y="39"/>
                  <a:pt x="23" y="39"/>
                  <a:pt x="23" y="39"/>
                </a:cubicBezTo>
                <a:moveTo>
                  <a:pt x="23" y="38"/>
                </a:move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moveTo>
                  <a:pt x="23" y="38"/>
                </a:move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moveTo>
                  <a:pt x="23" y="38"/>
                </a:move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moveTo>
                  <a:pt x="23" y="38"/>
                </a:moveTo>
                <a:cubicBezTo>
                  <a:pt x="23" y="38"/>
                  <a:pt x="23" y="38"/>
                  <a:pt x="23" y="38"/>
                </a:cubicBezTo>
                <a:cubicBezTo>
                  <a:pt x="23" y="38"/>
                  <a:pt x="23" y="38"/>
                  <a:pt x="23" y="38"/>
                </a:cubicBezTo>
                <a:moveTo>
                  <a:pt x="23" y="37"/>
                </a:move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moveTo>
                  <a:pt x="23" y="37"/>
                </a:moveTo>
                <a:cubicBezTo>
                  <a:pt x="23" y="37"/>
                  <a:pt x="23" y="37"/>
                  <a:pt x="23" y="37"/>
                </a:cubicBezTo>
                <a:cubicBezTo>
                  <a:pt x="23" y="37"/>
                  <a:pt x="23" y="37"/>
                  <a:pt x="23" y="37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1" y="10"/>
                  <a:pt x="19" y="23"/>
                  <a:pt x="23" y="37"/>
                </a:cubicBezTo>
                <a:cubicBezTo>
                  <a:pt x="19" y="23"/>
                  <a:pt x="11" y="10"/>
                  <a:pt x="0" y="0"/>
                </a:cubicBezTo>
              </a:path>
            </a:pathLst>
          </a:custGeom>
          <a:solidFill>
            <a:srgbClr val="CFA4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B61CCBA-D9BA-2ACA-3539-4973060812F5}"/>
              </a:ext>
            </a:extLst>
          </p:cNvPr>
          <p:cNvSpPr/>
          <p:nvPr/>
        </p:nvSpPr>
        <p:spPr bwMode="auto">
          <a:xfrm>
            <a:off x="5337175" y="2031760"/>
            <a:ext cx="269875" cy="265113"/>
          </a:xfrm>
          <a:custGeom>
            <a:avLst/>
            <a:gdLst>
              <a:gd name="T0" fmla="*/ 0 w 170"/>
              <a:gd name="T1" fmla="*/ 0 h 167"/>
              <a:gd name="T2" fmla="*/ 0 w 170"/>
              <a:gd name="T3" fmla="*/ 0 h 167"/>
              <a:gd name="T4" fmla="*/ 170 w 170"/>
              <a:gd name="T5" fmla="*/ 167 h 167"/>
              <a:gd name="T6" fmla="*/ 170 w 170"/>
              <a:gd name="T7" fmla="*/ 167 h 167"/>
              <a:gd name="T8" fmla="*/ 0 w 170"/>
              <a:gd name="T9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167">
                <a:moveTo>
                  <a:pt x="0" y="0"/>
                </a:moveTo>
                <a:lnTo>
                  <a:pt x="0" y="0"/>
                </a:lnTo>
                <a:lnTo>
                  <a:pt x="170" y="167"/>
                </a:lnTo>
                <a:lnTo>
                  <a:pt x="170" y="167"/>
                </a:lnTo>
                <a:lnTo>
                  <a:pt x="0" y="0"/>
                </a:lnTo>
                <a:close/>
              </a:path>
            </a:pathLst>
          </a:custGeom>
          <a:solidFill>
            <a:srgbClr val="E4B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BE734E1-21DA-228C-C87E-79AF7A06CAEA}"/>
              </a:ext>
            </a:extLst>
          </p:cNvPr>
          <p:cNvSpPr/>
          <p:nvPr/>
        </p:nvSpPr>
        <p:spPr bwMode="auto">
          <a:xfrm>
            <a:off x="5337175" y="2031760"/>
            <a:ext cx="269875" cy="265113"/>
          </a:xfrm>
          <a:custGeom>
            <a:avLst/>
            <a:gdLst>
              <a:gd name="T0" fmla="*/ 0 w 170"/>
              <a:gd name="T1" fmla="*/ 0 h 167"/>
              <a:gd name="T2" fmla="*/ 0 w 170"/>
              <a:gd name="T3" fmla="*/ 0 h 167"/>
              <a:gd name="T4" fmla="*/ 170 w 170"/>
              <a:gd name="T5" fmla="*/ 167 h 167"/>
              <a:gd name="T6" fmla="*/ 170 w 170"/>
              <a:gd name="T7" fmla="*/ 167 h 167"/>
              <a:gd name="T8" fmla="*/ 0 w 170"/>
              <a:gd name="T9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167">
                <a:moveTo>
                  <a:pt x="0" y="0"/>
                </a:moveTo>
                <a:lnTo>
                  <a:pt x="0" y="0"/>
                </a:lnTo>
                <a:lnTo>
                  <a:pt x="170" y="167"/>
                </a:lnTo>
                <a:lnTo>
                  <a:pt x="170" y="16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CAC57AC1-C3B8-B98C-76D7-514C07EB2AC0}"/>
              </a:ext>
            </a:extLst>
          </p:cNvPr>
          <p:cNvSpPr/>
          <p:nvPr/>
        </p:nvSpPr>
        <p:spPr bwMode="auto">
          <a:xfrm>
            <a:off x="5607050" y="2085735"/>
            <a:ext cx="212725" cy="211138"/>
          </a:xfrm>
          <a:custGeom>
            <a:avLst/>
            <a:gdLst>
              <a:gd name="T0" fmla="*/ 63 w 63"/>
              <a:gd name="T1" fmla="*/ 0 h 63"/>
              <a:gd name="T2" fmla="*/ 62 w 63"/>
              <a:gd name="T3" fmla="*/ 2 h 63"/>
              <a:gd name="T4" fmla="*/ 50 w 63"/>
              <a:gd name="T5" fmla="*/ 13 h 63"/>
              <a:gd name="T6" fmla="*/ 0 w 63"/>
              <a:gd name="T7" fmla="*/ 63 h 63"/>
              <a:gd name="T8" fmla="*/ 0 w 63"/>
              <a:gd name="T9" fmla="*/ 63 h 63"/>
              <a:gd name="T10" fmla="*/ 50 w 63"/>
              <a:gd name="T11" fmla="*/ 13 h 63"/>
              <a:gd name="T12" fmla="*/ 62 w 63"/>
              <a:gd name="T13" fmla="*/ 1 h 63"/>
              <a:gd name="T14" fmla="*/ 63 w 63"/>
              <a:gd name="T15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" h="63">
                <a:moveTo>
                  <a:pt x="63" y="0"/>
                </a:moveTo>
                <a:cubicBezTo>
                  <a:pt x="63" y="1"/>
                  <a:pt x="62" y="1"/>
                  <a:pt x="62" y="2"/>
                </a:cubicBezTo>
                <a:cubicBezTo>
                  <a:pt x="50" y="13"/>
                  <a:pt x="50" y="13"/>
                  <a:pt x="50" y="1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50" y="13"/>
                  <a:pt x="50" y="13"/>
                  <a:pt x="50" y="13"/>
                </a:cubicBezTo>
                <a:cubicBezTo>
                  <a:pt x="62" y="1"/>
                  <a:pt x="62" y="1"/>
                  <a:pt x="62" y="1"/>
                </a:cubicBezTo>
                <a:cubicBezTo>
                  <a:pt x="62" y="1"/>
                  <a:pt x="63" y="1"/>
                  <a:pt x="63" y="0"/>
                </a:cubicBezTo>
              </a:path>
            </a:pathLst>
          </a:custGeom>
          <a:solidFill>
            <a:srgbClr val="BD9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FC5BCCDE-65CD-CBBE-20EE-5E67EC504A7F}"/>
              </a:ext>
            </a:extLst>
          </p:cNvPr>
          <p:cNvSpPr/>
          <p:nvPr/>
        </p:nvSpPr>
        <p:spPr bwMode="auto">
          <a:xfrm>
            <a:off x="5337175" y="2296872"/>
            <a:ext cx="269875" cy="266700"/>
          </a:xfrm>
          <a:custGeom>
            <a:avLst/>
            <a:gdLst>
              <a:gd name="T0" fmla="*/ 170 w 170"/>
              <a:gd name="T1" fmla="*/ 0 h 168"/>
              <a:gd name="T2" fmla="*/ 170 w 170"/>
              <a:gd name="T3" fmla="*/ 0 h 168"/>
              <a:gd name="T4" fmla="*/ 0 w 170"/>
              <a:gd name="T5" fmla="*/ 168 h 168"/>
              <a:gd name="T6" fmla="*/ 0 w 170"/>
              <a:gd name="T7" fmla="*/ 168 h 168"/>
              <a:gd name="T8" fmla="*/ 170 w 170"/>
              <a:gd name="T9" fmla="*/ 0 h 168"/>
              <a:gd name="T10" fmla="*/ 170 w 170"/>
              <a:gd name="T11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" h="168">
                <a:moveTo>
                  <a:pt x="170" y="0"/>
                </a:moveTo>
                <a:lnTo>
                  <a:pt x="170" y="0"/>
                </a:lnTo>
                <a:lnTo>
                  <a:pt x="0" y="168"/>
                </a:lnTo>
                <a:lnTo>
                  <a:pt x="0" y="168"/>
                </a:lnTo>
                <a:lnTo>
                  <a:pt x="170" y="0"/>
                </a:lnTo>
                <a:lnTo>
                  <a:pt x="170" y="0"/>
                </a:lnTo>
                <a:close/>
              </a:path>
            </a:pathLst>
          </a:custGeom>
          <a:solidFill>
            <a:srgbClr val="E4B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031B0447-C5DF-5676-82AE-9A0ADAD5E797}"/>
              </a:ext>
            </a:extLst>
          </p:cNvPr>
          <p:cNvSpPr/>
          <p:nvPr/>
        </p:nvSpPr>
        <p:spPr bwMode="auto">
          <a:xfrm>
            <a:off x="5337175" y="2296872"/>
            <a:ext cx="269875" cy="266700"/>
          </a:xfrm>
          <a:custGeom>
            <a:avLst/>
            <a:gdLst>
              <a:gd name="T0" fmla="*/ 170 w 170"/>
              <a:gd name="T1" fmla="*/ 0 h 168"/>
              <a:gd name="T2" fmla="*/ 170 w 170"/>
              <a:gd name="T3" fmla="*/ 0 h 168"/>
              <a:gd name="T4" fmla="*/ 0 w 170"/>
              <a:gd name="T5" fmla="*/ 168 h 168"/>
              <a:gd name="T6" fmla="*/ 0 w 170"/>
              <a:gd name="T7" fmla="*/ 168 h 168"/>
              <a:gd name="T8" fmla="*/ 170 w 170"/>
              <a:gd name="T9" fmla="*/ 0 h 168"/>
              <a:gd name="T10" fmla="*/ 170 w 170"/>
              <a:gd name="T11" fmla="*/ 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0" h="168">
                <a:moveTo>
                  <a:pt x="170" y="0"/>
                </a:moveTo>
                <a:lnTo>
                  <a:pt x="170" y="0"/>
                </a:lnTo>
                <a:lnTo>
                  <a:pt x="0" y="168"/>
                </a:lnTo>
                <a:lnTo>
                  <a:pt x="0" y="168"/>
                </a:lnTo>
                <a:lnTo>
                  <a:pt x="170" y="0"/>
                </a:lnTo>
                <a:lnTo>
                  <a:pt x="17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424E8F23-031B-9D70-D090-28AF9432D52F}"/>
              </a:ext>
            </a:extLst>
          </p:cNvPr>
          <p:cNvSpPr>
            <a:spLocks noEditPoints="1"/>
          </p:cNvSpPr>
          <p:nvPr/>
        </p:nvSpPr>
        <p:spPr bwMode="auto">
          <a:xfrm>
            <a:off x="5703888" y="2392122"/>
            <a:ext cx="280988" cy="171450"/>
          </a:xfrm>
          <a:custGeom>
            <a:avLst/>
            <a:gdLst>
              <a:gd name="T0" fmla="*/ 83 w 83"/>
              <a:gd name="T1" fmla="*/ 51 h 51"/>
              <a:gd name="T2" fmla="*/ 83 w 83"/>
              <a:gd name="T3" fmla="*/ 51 h 51"/>
              <a:gd name="T4" fmla="*/ 83 w 83"/>
              <a:gd name="T5" fmla="*/ 51 h 51"/>
              <a:gd name="T6" fmla="*/ 0 w 83"/>
              <a:gd name="T7" fmla="*/ 0 h 51"/>
              <a:gd name="T8" fmla="*/ 21 w 83"/>
              <a:gd name="T9" fmla="*/ 22 h 51"/>
              <a:gd name="T10" fmla="*/ 33 w 83"/>
              <a:gd name="T11" fmla="*/ 34 h 51"/>
              <a:gd name="T12" fmla="*/ 44 w 83"/>
              <a:gd name="T13" fmla="*/ 41 h 51"/>
              <a:gd name="T14" fmla="*/ 33 w 83"/>
              <a:gd name="T15" fmla="*/ 34 h 51"/>
              <a:gd name="T16" fmla="*/ 21 w 83"/>
              <a:gd name="T17" fmla="*/ 22 h 51"/>
              <a:gd name="T18" fmla="*/ 0 w 83"/>
              <a:gd name="T1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3" h="51">
                <a:moveTo>
                  <a:pt x="83" y="51"/>
                </a:moveTo>
                <a:cubicBezTo>
                  <a:pt x="83" y="51"/>
                  <a:pt x="83" y="51"/>
                  <a:pt x="83" y="51"/>
                </a:cubicBezTo>
                <a:cubicBezTo>
                  <a:pt x="83" y="51"/>
                  <a:pt x="83" y="51"/>
                  <a:pt x="83" y="51"/>
                </a:cubicBezTo>
                <a:moveTo>
                  <a:pt x="0" y="0"/>
                </a:moveTo>
                <a:cubicBezTo>
                  <a:pt x="21" y="22"/>
                  <a:pt x="21" y="22"/>
                  <a:pt x="21" y="22"/>
                </a:cubicBezTo>
                <a:cubicBezTo>
                  <a:pt x="33" y="34"/>
                  <a:pt x="33" y="34"/>
                  <a:pt x="33" y="34"/>
                </a:cubicBezTo>
                <a:cubicBezTo>
                  <a:pt x="36" y="37"/>
                  <a:pt x="40" y="39"/>
                  <a:pt x="44" y="41"/>
                </a:cubicBezTo>
                <a:cubicBezTo>
                  <a:pt x="40" y="39"/>
                  <a:pt x="36" y="37"/>
                  <a:pt x="33" y="34"/>
                </a:cubicBezTo>
                <a:cubicBezTo>
                  <a:pt x="21" y="22"/>
                  <a:pt x="21" y="22"/>
                  <a:pt x="21" y="22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BD96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2" name="Freeform 33">
            <a:extLst>
              <a:ext uri="{FF2B5EF4-FFF2-40B4-BE49-F238E27FC236}">
                <a16:creationId xmlns:a16="http://schemas.microsoft.com/office/drawing/2014/main" id="{1301DBF2-C3FB-4CA7-B6C5-3F727BBB8E73}"/>
              </a:ext>
            </a:extLst>
          </p:cNvPr>
          <p:cNvSpPr/>
          <p:nvPr/>
        </p:nvSpPr>
        <p:spPr bwMode="auto">
          <a:xfrm>
            <a:off x="5946775" y="3103322"/>
            <a:ext cx="85725" cy="195263"/>
          </a:xfrm>
          <a:custGeom>
            <a:avLst/>
            <a:gdLst>
              <a:gd name="T0" fmla="*/ 25 w 25"/>
              <a:gd name="T1" fmla="*/ 0 h 58"/>
              <a:gd name="T2" fmla="*/ 0 w 25"/>
              <a:gd name="T3" fmla="*/ 58 h 58"/>
              <a:gd name="T4" fmla="*/ 0 w 25"/>
              <a:gd name="T5" fmla="*/ 58 h 58"/>
              <a:gd name="T6" fmla="*/ 0 w 25"/>
              <a:gd name="T7" fmla="*/ 57 h 58"/>
              <a:gd name="T8" fmla="*/ 0 w 25"/>
              <a:gd name="T9" fmla="*/ 57 h 58"/>
              <a:gd name="T10" fmla="*/ 0 w 25"/>
              <a:gd name="T11" fmla="*/ 57 h 58"/>
              <a:gd name="T12" fmla="*/ 0 w 25"/>
              <a:gd name="T13" fmla="*/ 57 h 58"/>
              <a:gd name="T14" fmla="*/ 0 w 25"/>
              <a:gd name="T15" fmla="*/ 57 h 58"/>
              <a:gd name="T16" fmla="*/ 0 w 25"/>
              <a:gd name="T17" fmla="*/ 57 h 58"/>
              <a:gd name="T18" fmla="*/ 0 w 25"/>
              <a:gd name="T19" fmla="*/ 57 h 58"/>
              <a:gd name="T20" fmla="*/ 0 w 25"/>
              <a:gd name="T21" fmla="*/ 57 h 58"/>
              <a:gd name="T22" fmla="*/ 0 w 25"/>
              <a:gd name="T23" fmla="*/ 56 h 58"/>
              <a:gd name="T24" fmla="*/ 0 w 25"/>
              <a:gd name="T25" fmla="*/ 56 h 58"/>
              <a:gd name="T26" fmla="*/ 0 w 25"/>
              <a:gd name="T27" fmla="*/ 56 h 58"/>
              <a:gd name="T28" fmla="*/ 0 w 25"/>
              <a:gd name="T29" fmla="*/ 56 h 58"/>
              <a:gd name="T30" fmla="*/ 0 w 25"/>
              <a:gd name="T31" fmla="*/ 56 h 58"/>
              <a:gd name="T32" fmla="*/ 0 w 25"/>
              <a:gd name="T33" fmla="*/ 56 h 58"/>
              <a:gd name="T34" fmla="*/ 0 w 25"/>
              <a:gd name="T35" fmla="*/ 56 h 58"/>
              <a:gd name="T36" fmla="*/ 0 w 25"/>
              <a:gd name="T37" fmla="*/ 56 h 58"/>
              <a:gd name="T38" fmla="*/ 0 w 25"/>
              <a:gd name="T39" fmla="*/ 55 h 58"/>
              <a:gd name="T40" fmla="*/ 0 w 25"/>
              <a:gd name="T41" fmla="*/ 55 h 58"/>
              <a:gd name="T42" fmla="*/ 0 w 25"/>
              <a:gd name="T43" fmla="*/ 55 h 58"/>
              <a:gd name="T44" fmla="*/ 0 w 25"/>
              <a:gd name="T45" fmla="*/ 55 h 58"/>
              <a:gd name="T46" fmla="*/ 0 w 25"/>
              <a:gd name="T47" fmla="*/ 55 h 58"/>
              <a:gd name="T48" fmla="*/ 0 w 25"/>
              <a:gd name="T49" fmla="*/ 55 h 58"/>
              <a:gd name="T50" fmla="*/ 0 w 25"/>
              <a:gd name="T51" fmla="*/ 55 h 58"/>
              <a:gd name="T52" fmla="*/ 0 w 25"/>
              <a:gd name="T53" fmla="*/ 54 h 58"/>
              <a:gd name="T54" fmla="*/ 0 w 25"/>
              <a:gd name="T55" fmla="*/ 54 h 58"/>
              <a:gd name="T56" fmla="*/ 0 w 25"/>
              <a:gd name="T57" fmla="*/ 54 h 58"/>
              <a:gd name="T58" fmla="*/ 0 w 25"/>
              <a:gd name="T59" fmla="*/ 54 h 58"/>
              <a:gd name="T60" fmla="*/ 0 w 25"/>
              <a:gd name="T61" fmla="*/ 54 h 58"/>
              <a:gd name="T62" fmla="*/ 0 w 25"/>
              <a:gd name="T63" fmla="*/ 54 h 58"/>
              <a:gd name="T64" fmla="*/ 0 w 25"/>
              <a:gd name="T65" fmla="*/ 54 h 58"/>
              <a:gd name="T66" fmla="*/ 0 w 25"/>
              <a:gd name="T67" fmla="*/ 54 h 58"/>
              <a:gd name="T68" fmla="*/ 0 w 25"/>
              <a:gd name="T69" fmla="*/ 53 h 58"/>
              <a:gd name="T70" fmla="*/ 0 w 25"/>
              <a:gd name="T71" fmla="*/ 53 h 58"/>
              <a:gd name="T72" fmla="*/ 0 w 25"/>
              <a:gd name="T73" fmla="*/ 53 h 58"/>
              <a:gd name="T74" fmla="*/ 0 w 25"/>
              <a:gd name="T75" fmla="*/ 53 h 58"/>
              <a:gd name="T76" fmla="*/ 0 w 25"/>
              <a:gd name="T77" fmla="*/ 53 h 58"/>
              <a:gd name="T78" fmla="*/ 0 w 25"/>
              <a:gd name="T79" fmla="*/ 53 h 58"/>
              <a:gd name="T80" fmla="*/ 0 w 25"/>
              <a:gd name="T81" fmla="*/ 53 h 58"/>
              <a:gd name="T82" fmla="*/ 0 w 25"/>
              <a:gd name="T83" fmla="*/ 53 h 58"/>
              <a:gd name="T84" fmla="*/ 0 w 25"/>
              <a:gd name="T85" fmla="*/ 52 h 58"/>
              <a:gd name="T86" fmla="*/ 0 w 25"/>
              <a:gd name="T87" fmla="*/ 52 h 58"/>
              <a:gd name="T88" fmla="*/ 3 w 25"/>
              <a:gd name="T89" fmla="*/ 36 h 58"/>
              <a:gd name="T90" fmla="*/ 3 w 25"/>
              <a:gd name="T91" fmla="*/ 36 h 58"/>
              <a:gd name="T92" fmla="*/ 3 w 25"/>
              <a:gd name="T93" fmla="*/ 36 h 58"/>
              <a:gd name="T94" fmla="*/ 3 w 25"/>
              <a:gd name="T95" fmla="*/ 36 h 58"/>
              <a:gd name="T96" fmla="*/ 3 w 25"/>
              <a:gd name="T97" fmla="*/ 35 h 58"/>
              <a:gd name="T98" fmla="*/ 3 w 25"/>
              <a:gd name="T99" fmla="*/ 35 h 58"/>
              <a:gd name="T100" fmla="*/ 3 w 25"/>
              <a:gd name="T101" fmla="*/ 35 h 58"/>
              <a:gd name="T102" fmla="*/ 3 w 25"/>
              <a:gd name="T103" fmla="*/ 35 h 58"/>
              <a:gd name="T104" fmla="*/ 3 w 25"/>
              <a:gd name="T105" fmla="*/ 35 h 58"/>
              <a:gd name="T106" fmla="*/ 25 w 25"/>
              <a:gd name="T107" fmla="*/ 0 h 58"/>
              <a:gd name="T108" fmla="*/ 25 w 25"/>
              <a:gd name="T10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5" h="58">
                <a:moveTo>
                  <a:pt x="25" y="0"/>
                </a:moveTo>
                <a:cubicBezTo>
                  <a:pt x="9" y="14"/>
                  <a:pt x="0" y="35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2"/>
                  <a:pt x="0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47"/>
                  <a:pt x="1" y="41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cubicBezTo>
                  <a:pt x="7" y="21"/>
                  <a:pt x="15" y="9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D3D1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3" name="Freeform 34">
            <a:extLst>
              <a:ext uri="{FF2B5EF4-FFF2-40B4-BE49-F238E27FC236}">
                <a16:creationId xmlns:a16="http://schemas.microsoft.com/office/drawing/2014/main" id="{59A4268C-E1F0-5520-8991-895CE14D2654}"/>
              </a:ext>
            </a:extLst>
          </p:cNvPr>
          <p:cNvSpPr>
            <a:spLocks noEditPoints="1"/>
          </p:cNvSpPr>
          <p:nvPr/>
        </p:nvSpPr>
        <p:spPr bwMode="auto">
          <a:xfrm>
            <a:off x="5946775" y="3103322"/>
            <a:ext cx="85725" cy="195263"/>
          </a:xfrm>
          <a:custGeom>
            <a:avLst/>
            <a:gdLst>
              <a:gd name="T0" fmla="*/ 0 w 25"/>
              <a:gd name="T1" fmla="*/ 58 h 58"/>
              <a:gd name="T2" fmla="*/ 0 w 25"/>
              <a:gd name="T3" fmla="*/ 57 h 58"/>
              <a:gd name="T4" fmla="*/ 0 w 25"/>
              <a:gd name="T5" fmla="*/ 57 h 58"/>
              <a:gd name="T6" fmla="*/ 0 w 25"/>
              <a:gd name="T7" fmla="*/ 57 h 58"/>
              <a:gd name="T8" fmla="*/ 0 w 25"/>
              <a:gd name="T9" fmla="*/ 57 h 58"/>
              <a:gd name="T10" fmla="*/ 0 w 25"/>
              <a:gd name="T11" fmla="*/ 57 h 58"/>
              <a:gd name="T12" fmla="*/ 0 w 25"/>
              <a:gd name="T13" fmla="*/ 56 h 58"/>
              <a:gd name="T14" fmla="*/ 0 w 25"/>
              <a:gd name="T15" fmla="*/ 56 h 58"/>
              <a:gd name="T16" fmla="*/ 0 w 25"/>
              <a:gd name="T17" fmla="*/ 56 h 58"/>
              <a:gd name="T18" fmla="*/ 0 w 25"/>
              <a:gd name="T19" fmla="*/ 56 h 58"/>
              <a:gd name="T20" fmla="*/ 0 w 25"/>
              <a:gd name="T21" fmla="*/ 56 h 58"/>
              <a:gd name="T22" fmla="*/ 0 w 25"/>
              <a:gd name="T23" fmla="*/ 56 h 58"/>
              <a:gd name="T24" fmla="*/ 0 w 25"/>
              <a:gd name="T25" fmla="*/ 55 h 58"/>
              <a:gd name="T26" fmla="*/ 0 w 25"/>
              <a:gd name="T27" fmla="*/ 55 h 58"/>
              <a:gd name="T28" fmla="*/ 0 w 25"/>
              <a:gd name="T29" fmla="*/ 55 h 58"/>
              <a:gd name="T30" fmla="*/ 0 w 25"/>
              <a:gd name="T31" fmla="*/ 55 h 58"/>
              <a:gd name="T32" fmla="*/ 0 w 25"/>
              <a:gd name="T33" fmla="*/ 55 h 58"/>
              <a:gd name="T34" fmla="*/ 0 w 25"/>
              <a:gd name="T35" fmla="*/ 55 h 58"/>
              <a:gd name="T36" fmla="*/ 0 w 25"/>
              <a:gd name="T37" fmla="*/ 54 h 58"/>
              <a:gd name="T38" fmla="*/ 0 w 25"/>
              <a:gd name="T39" fmla="*/ 54 h 58"/>
              <a:gd name="T40" fmla="*/ 0 w 25"/>
              <a:gd name="T41" fmla="*/ 54 h 58"/>
              <a:gd name="T42" fmla="*/ 0 w 25"/>
              <a:gd name="T43" fmla="*/ 54 h 58"/>
              <a:gd name="T44" fmla="*/ 0 w 25"/>
              <a:gd name="T45" fmla="*/ 54 h 58"/>
              <a:gd name="T46" fmla="*/ 0 w 25"/>
              <a:gd name="T47" fmla="*/ 54 h 58"/>
              <a:gd name="T48" fmla="*/ 0 w 25"/>
              <a:gd name="T49" fmla="*/ 53 h 58"/>
              <a:gd name="T50" fmla="*/ 0 w 25"/>
              <a:gd name="T51" fmla="*/ 53 h 58"/>
              <a:gd name="T52" fmla="*/ 0 w 25"/>
              <a:gd name="T53" fmla="*/ 53 h 58"/>
              <a:gd name="T54" fmla="*/ 0 w 25"/>
              <a:gd name="T55" fmla="*/ 53 h 58"/>
              <a:gd name="T56" fmla="*/ 0 w 25"/>
              <a:gd name="T57" fmla="*/ 53 h 58"/>
              <a:gd name="T58" fmla="*/ 0 w 25"/>
              <a:gd name="T59" fmla="*/ 53 h 58"/>
              <a:gd name="T60" fmla="*/ 0 w 25"/>
              <a:gd name="T61" fmla="*/ 52 h 58"/>
              <a:gd name="T62" fmla="*/ 0 w 25"/>
              <a:gd name="T63" fmla="*/ 52 h 58"/>
              <a:gd name="T64" fmla="*/ 3 w 25"/>
              <a:gd name="T65" fmla="*/ 36 h 58"/>
              <a:gd name="T66" fmla="*/ 3 w 25"/>
              <a:gd name="T67" fmla="*/ 36 h 58"/>
              <a:gd name="T68" fmla="*/ 3 w 25"/>
              <a:gd name="T69" fmla="*/ 36 h 58"/>
              <a:gd name="T70" fmla="*/ 3 w 25"/>
              <a:gd name="T71" fmla="*/ 35 h 58"/>
              <a:gd name="T72" fmla="*/ 3 w 25"/>
              <a:gd name="T73" fmla="*/ 35 h 58"/>
              <a:gd name="T74" fmla="*/ 3 w 25"/>
              <a:gd name="T75" fmla="*/ 35 h 58"/>
              <a:gd name="T76" fmla="*/ 3 w 25"/>
              <a:gd name="T77" fmla="*/ 35 h 58"/>
              <a:gd name="T78" fmla="*/ 25 w 25"/>
              <a:gd name="T7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" h="58">
                <a:moveTo>
                  <a:pt x="0" y="57"/>
                </a:move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6"/>
                  <a:pt x="0" y="57"/>
                  <a:pt x="0" y="57"/>
                </a:cubicBezTo>
                <a:cubicBezTo>
                  <a:pt x="0" y="57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0" y="55"/>
                </a:move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moveTo>
                  <a:pt x="0" y="55"/>
                </a:move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moveTo>
                  <a:pt x="0" y="55"/>
                </a:move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moveTo>
                  <a:pt x="0" y="54"/>
                </a:move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moveTo>
                  <a:pt x="0" y="54"/>
                </a:move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moveTo>
                  <a:pt x="0" y="54"/>
                </a:move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moveTo>
                  <a:pt x="0" y="54"/>
                </a:move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moveTo>
                  <a:pt x="0" y="53"/>
                </a:move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moveTo>
                  <a:pt x="0" y="53"/>
                </a:move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moveTo>
                  <a:pt x="0" y="53"/>
                </a:move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moveTo>
                  <a:pt x="0" y="53"/>
                </a:moveTo>
                <a:cubicBezTo>
                  <a:pt x="0" y="53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moveTo>
                  <a:pt x="0" y="52"/>
                </a:moveTo>
                <a:cubicBezTo>
                  <a:pt x="0" y="52"/>
                  <a:pt x="0" y="52"/>
                  <a:pt x="0" y="52"/>
                </a:cubicBezTo>
                <a:cubicBezTo>
                  <a:pt x="0" y="52"/>
                  <a:pt x="0" y="52"/>
                  <a:pt x="0" y="52"/>
                </a:cubicBezTo>
                <a:moveTo>
                  <a:pt x="3" y="36"/>
                </a:move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moveTo>
                  <a:pt x="3" y="36"/>
                </a:move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moveTo>
                  <a:pt x="3" y="35"/>
                </a:move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moveTo>
                  <a:pt x="3" y="35"/>
                </a:move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5"/>
                  <a:pt x="3" y="35"/>
                </a:cubicBezTo>
                <a:moveTo>
                  <a:pt x="25" y="0"/>
                </a:moveTo>
                <a:cubicBezTo>
                  <a:pt x="15" y="9"/>
                  <a:pt x="7" y="21"/>
                  <a:pt x="3" y="35"/>
                </a:cubicBezTo>
                <a:cubicBezTo>
                  <a:pt x="7" y="22"/>
                  <a:pt x="14" y="10"/>
                  <a:pt x="24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C149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4" name="Group 73">
            <a:extLst>
              <a:ext uri="{FF2B5EF4-FFF2-40B4-BE49-F238E27FC236}">
                <a16:creationId xmlns:a16="http://schemas.microsoft.com/office/drawing/2014/main" id="{0CF644FC-BFCF-E9F1-7940-B2C1F06720A9}"/>
              </a:ext>
            </a:extLst>
          </p:cNvPr>
          <p:cNvGrpSpPr/>
          <p:nvPr/>
        </p:nvGrpSpPr>
        <p:grpSpPr>
          <a:xfrm>
            <a:off x="2470122" y="3941266"/>
            <a:ext cx="868308" cy="764704"/>
            <a:chOff x="4146550" y="1468197"/>
            <a:chExt cx="2105026" cy="1658938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237E7E7-C94B-BE3D-0D66-87C9FC5F3172}"/>
                </a:ext>
              </a:extLst>
            </p:cNvPr>
            <p:cNvSpPr/>
            <p:nvPr/>
          </p:nvSpPr>
          <p:spPr bwMode="auto">
            <a:xfrm>
              <a:off x="4146550" y="2031760"/>
              <a:ext cx="2105025" cy="531813"/>
            </a:xfrm>
            <a:custGeom>
              <a:avLst/>
              <a:gdLst>
                <a:gd name="T0" fmla="*/ 545 w 624"/>
                <a:gd name="T1" fmla="*/ 158 h 158"/>
                <a:gd name="T2" fmla="*/ 79 w 624"/>
                <a:gd name="T3" fmla="*/ 158 h 158"/>
                <a:gd name="T4" fmla="*/ 0 w 624"/>
                <a:gd name="T5" fmla="*/ 79 h 158"/>
                <a:gd name="T6" fmla="*/ 79 w 624"/>
                <a:gd name="T7" fmla="*/ 0 h 158"/>
                <a:gd name="T8" fmla="*/ 545 w 624"/>
                <a:gd name="T9" fmla="*/ 0 h 158"/>
                <a:gd name="T10" fmla="*/ 624 w 624"/>
                <a:gd name="T11" fmla="*/ 79 h 158"/>
                <a:gd name="T12" fmla="*/ 545 w 624"/>
                <a:gd name="T1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" h="158">
                  <a:moveTo>
                    <a:pt x="545" y="158"/>
                  </a:moveTo>
                  <a:cubicBezTo>
                    <a:pt x="79" y="158"/>
                    <a:pt x="79" y="158"/>
                    <a:pt x="79" y="158"/>
                  </a:cubicBezTo>
                  <a:cubicBezTo>
                    <a:pt x="35" y="158"/>
                    <a:pt x="0" y="123"/>
                    <a:pt x="0" y="79"/>
                  </a:cubicBezTo>
                  <a:cubicBezTo>
                    <a:pt x="0" y="35"/>
                    <a:pt x="35" y="0"/>
                    <a:pt x="79" y="0"/>
                  </a:cubicBezTo>
                  <a:cubicBezTo>
                    <a:pt x="545" y="0"/>
                    <a:pt x="545" y="0"/>
                    <a:pt x="545" y="0"/>
                  </a:cubicBezTo>
                  <a:cubicBezTo>
                    <a:pt x="589" y="0"/>
                    <a:pt x="624" y="35"/>
                    <a:pt x="624" y="79"/>
                  </a:cubicBezTo>
                  <a:cubicBezTo>
                    <a:pt x="624" y="123"/>
                    <a:pt x="589" y="158"/>
                    <a:pt x="545" y="158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10800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763069A-637C-7BAF-7535-5A42D066971D}"/>
                </a:ext>
              </a:extLst>
            </p:cNvPr>
            <p:cNvSpPr/>
            <p:nvPr/>
          </p:nvSpPr>
          <p:spPr bwMode="auto">
            <a:xfrm>
              <a:off x="5154613" y="1468197"/>
              <a:ext cx="1096963" cy="1658938"/>
            </a:xfrm>
            <a:custGeom>
              <a:avLst/>
              <a:gdLst>
                <a:gd name="T0" fmla="*/ 325 w 325"/>
                <a:gd name="T1" fmla="*/ 246 h 492"/>
                <a:gd name="T2" fmla="*/ 301 w 325"/>
                <a:gd name="T3" fmla="*/ 304 h 492"/>
                <a:gd name="T4" fmla="*/ 300 w 325"/>
                <a:gd name="T5" fmla="*/ 304 h 492"/>
                <a:gd name="T6" fmla="*/ 143 w 325"/>
                <a:gd name="T7" fmla="*/ 461 h 492"/>
                <a:gd name="T8" fmla="*/ 31 w 325"/>
                <a:gd name="T9" fmla="*/ 461 h 492"/>
                <a:gd name="T10" fmla="*/ 31 w 325"/>
                <a:gd name="T11" fmla="*/ 349 h 492"/>
                <a:gd name="T12" fmla="*/ 134 w 325"/>
                <a:gd name="T13" fmla="*/ 246 h 492"/>
                <a:gd name="T14" fmla="*/ 31 w 325"/>
                <a:gd name="T15" fmla="*/ 144 h 492"/>
                <a:gd name="T16" fmla="*/ 31 w 325"/>
                <a:gd name="T17" fmla="*/ 31 h 492"/>
                <a:gd name="T18" fmla="*/ 143 w 325"/>
                <a:gd name="T19" fmla="*/ 31 h 492"/>
                <a:gd name="T20" fmla="*/ 300 w 325"/>
                <a:gd name="T21" fmla="*/ 188 h 492"/>
                <a:gd name="T22" fmla="*/ 301 w 325"/>
                <a:gd name="T23" fmla="*/ 188 h 492"/>
                <a:gd name="T24" fmla="*/ 325 w 325"/>
                <a:gd name="T25" fmla="*/ 246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5" h="492">
                  <a:moveTo>
                    <a:pt x="325" y="246"/>
                  </a:moveTo>
                  <a:cubicBezTo>
                    <a:pt x="325" y="269"/>
                    <a:pt x="316" y="289"/>
                    <a:pt x="301" y="304"/>
                  </a:cubicBezTo>
                  <a:cubicBezTo>
                    <a:pt x="300" y="304"/>
                    <a:pt x="300" y="304"/>
                    <a:pt x="300" y="304"/>
                  </a:cubicBezTo>
                  <a:cubicBezTo>
                    <a:pt x="143" y="461"/>
                    <a:pt x="143" y="461"/>
                    <a:pt x="143" y="461"/>
                  </a:cubicBezTo>
                  <a:cubicBezTo>
                    <a:pt x="112" y="492"/>
                    <a:pt x="62" y="492"/>
                    <a:pt x="31" y="461"/>
                  </a:cubicBezTo>
                  <a:cubicBezTo>
                    <a:pt x="0" y="430"/>
                    <a:pt x="0" y="380"/>
                    <a:pt x="31" y="349"/>
                  </a:cubicBezTo>
                  <a:cubicBezTo>
                    <a:pt x="134" y="246"/>
                    <a:pt x="134" y="246"/>
                    <a:pt x="134" y="246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0" y="113"/>
                    <a:pt x="0" y="62"/>
                    <a:pt x="31" y="31"/>
                  </a:cubicBezTo>
                  <a:cubicBezTo>
                    <a:pt x="62" y="0"/>
                    <a:pt x="112" y="0"/>
                    <a:pt x="143" y="31"/>
                  </a:cubicBezTo>
                  <a:cubicBezTo>
                    <a:pt x="300" y="188"/>
                    <a:pt x="300" y="188"/>
                    <a:pt x="300" y="188"/>
                  </a:cubicBezTo>
                  <a:cubicBezTo>
                    <a:pt x="301" y="188"/>
                    <a:pt x="301" y="188"/>
                    <a:pt x="301" y="188"/>
                  </a:cubicBezTo>
                  <a:cubicBezTo>
                    <a:pt x="316" y="203"/>
                    <a:pt x="325" y="223"/>
                    <a:pt x="325" y="246"/>
                  </a:cubicBezTo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10800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FA54B297-0D49-33BC-B85E-0FF33D407E60}"/>
                </a:ext>
              </a:extLst>
            </p:cNvPr>
            <p:cNvSpPr/>
            <p:nvPr/>
          </p:nvSpPr>
          <p:spPr bwMode="auto">
            <a:xfrm>
              <a:off x="5607050" y="2031760"/>
              <a:ext cx="644525" cy="531813"/>
            </a:xfrm>
            <a:custGeom>
              <a:avLst/>
              <a:gdLst>
                <a:gd name="T0" fmla="*/ 63 w 191"/>
                <a:gd name="T1" fmla="*/ 16 h 158"/>
                <a:gd name="T2" fmla="*/ 50 w 191"/>
                <a:gd name="T3" fmla="*/ 29 h 158"/>
                <a:gd name="T4" fmla="*/ 29 w 191"/>
                <a:gd name="T5" fmla="*/ 107 h 158"/>
                <a:gd name="T6" fmla="*/ 62 w 191"/>
                <a:gd name="T7" fmla="*/ 141 h 158"/>
                <a:gd name="T8" fmla="*/ 112 w 191"/>
                <a:gd name="T9" fmla="*/ 158 h 158"/>
                <a:gd name="T10" fmla="*/ 112 w 191"/>
                <a:gd name="T11" fmla="*/ 158 h 158"/>
                <a:gd name="T12" fmla="*/ 166 w 191"/>
                <a:gd name="T13" fmla="*/ 137 h 158"/>
                <a:gd name="T14" fmla="*/ 167 w 191"/>
                <a:gd name="T15" fmla="*/ 137 h 158"/>
                <a:gd name="T16" fmla="*/ 191 w 191"/>
                <a:gd name="T17" fmla="*/ 79 h 158"/>
                <a:gd name="T18" fmla="*/ 191 w 191"/>
                <a:gd name="T19" fmla="*/ 79 h 158"/>
                <a:gd name="T20" fmla="*/ 191 w 191"/>
                <a:gd name="T21" fmla="*/ 78 h 158"/>
                <a:gd name="T22" fmla="*/ 191 w 191"/>
                <a:gd name="T23" fmla="*/ 78 h 158"/>
                <a:gd name="T24" fmla="*/ 191 w 191"/>
                <a:gd name="T25" fmla="*/ 78 h 158"/>
                <a:gd name="T26" fmla="*/ 191 w 191"/>
                <a:gd name="T27" fmla="*/ 78 h 158"/>
                <a:gd name="T28" fmla="*/ 191 w 191"/>
                <a:gd name="T29" fmla="*/ 77 h 158"/>
                <a:gd name="T30" fmla="*/ 191 w 191"/>
                <a:gd name="T31" fmla="*/ 77 h 158"/>
                <a:gd name="T32" fmla="*/ 191 w 191"/>
                <a:gd name="T33" fmla="*/ 77 h 158"/>
                <a:gd name="T34" fmla="*/ 191 w 191"/>
                <a:gd name="T35" fmla="*/ 77 h 158"/>
                <a:gd name="T36" fmla="*/ 191 w 191"/>
                <a:gd name="T37" fmla="*/ 76 h 158"/>
                <a:gd name="T38" fmla="*/ 191 w 191"/>
                <a:gd name="T39" fmla="*/ 76 h 158"/>
                <a:gd name="T40" fmla="*/ 191 w 191"/>
                <a:gd name="T41" fmla="*/ 76 h 158"/>
                <a:gd name="T42" fmla="*/ 191 w 191"/>
                <a:gd name="T43" fmla="*/ 76 h 158"/>
                <a:gd name="T44" fmla="*/ 191 w 191"/>
                <a:gd name="T45" fmla="*/ 75 h 158"/>
                <a:gd name="T46" fmla="*/ 191 w 191"/>
                <a:gd name="T47" fmla="*/ 75 h 158"/>
                <a:gd name="T48" fmla="*/ 191 w 191"/>
                <a:gd name="T49" fmla="*/ 75 h 158"/>
                <a:gd name="T50" fmla="*/ 191 w 191"/>
                <a:gd name="T51" fmla="*/ 74 h 158"/>
                <a:gd name="T52" fmla="*/ 191 w 191"/>
                <a:gd name="T53" fmla="*/ 74 h 158"/>
                <a:gd name="T54" fmla="*/ 191 w 191"/>
                <a:gd name="T55" fmla="*/ 74 h 158"/>
                <a:gd name="T56" fmla="*/ 191 w 191"/>
                <a:gd name="T57" fmla="*/ 74 h 158"/>
                <a:gd name="T58" fmla="*/ 191 w 191"/>
                <a:gd name="T59" fmla="*/ 73 h 158"/>
                <a:gd name="T60" fmla="*/ 189 w 191"/>
                <a:gd name="T61" fmla="*/ 60 h 158"/>
                <a:gd name="T62" fmla="*/ 189 w 191"/>
                <a:gd name="T63" fmla="*/ 59 h 158"/>
                <a:gd name="T64" fmla="*/ 189 w 191"/>
                <a:gd name="T65" fmla="*/ 59 h 158"/>
                <a:gd name="T66" fmla="*/ 189 w 191"/>
                <a:gd name="T67" fmla="*/ 59 h 158"/>
                <a:gd name="T68" fmla="*/ 189 w 191"/>
                <a:gd name="T69" fmla="*/ 59 h 158"/>
                <a:gd name="T70" fmla="*/ 189 w 191"/>
                <a:gd name="T71" fmla="*/ 58 h 158"/>
                <a:gd name="T72" fmla="*/ 189 w 191"/>
                <a:gd name="T73" fmla="*/ 58 h 158"/>
                <a:gd name="T74" fmla="*/ 189 w 191"/>
                <a:gd name="T75" fmla="*/ 58 h 158"/>
                <a:gd name="T76" fmla="*/ 166 w 191"/>
                <a:gd name="T77" fmla="*/ 21 h 158"/>
                <a:gd name="T78" fmla="*/ 166 w 191"/>
                <a:gd name="T79" fmla="*/ 2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1" h="158">
                  <a:moveTo>
                    <a:pt x="112" y="0"/>
                  </a:moveTo>
                  <a:cubicBezTo>
                    <a:pt x="94" y="0"/>
                    <a:pt x="77" y="6"/>
                    <a:pt x="63" y="16"/>
                  </a:cubicBezTo>
                  <a:cubicBezTo>
                    <a:pt x="63" y="17"/>
                    <a:pt x="62" y="17"/>
                    <a:pt x="62" y="17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65" y="144"/>
                    <a:pt x="69" y="146"/>
                    <a:pt x="73" y="148"/>
                  </a:cubicBezTo>
                  <a:cubicBezTo>
                    <a:pt x="85" y="155"/>
                    <a:pt x="98" y="158"/>
                    <a:pt x="112" y="158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12" y="158"/>
                    <a:pt x="112" y="158"/>
                    <a:pt x="112" y="158"/>
                  </a:cubicBezTo>
                  <a:cubicBezTo>
                    <a:pt x="133" y="158"/>
                    <a:pt x="152" y="150"/>
                    <a:pt x="166" y="13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6" y="137"/>
                    <a:pt x="166" y="137"/>
                    <a:pt x="166" y="137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75" y="128"/>
                    <a:pt x="182" y="118"/>
                    <a:pt x="186" y="107"/>
                  </a:cubicBezTo>
                  <a:cubicBezTo>
                    <a:pt x="190" y="98"/>
                    <a:pt x="191" y="8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1" y="77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6"/>
                    <a:pt x="191" y="76"/>
                    <a:pt x="191" y="76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5"/>
                  </a:cubicBezTo>
                  <a:cubicBezTo>
                    <a:pt x="191" y="75"/>
                    <a:pt x="191" y="75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4"/>
                  </a:cubicBezTo>
                  <a:cubicBezTo>
                    <a:pt x="191" y="74"/>
                    <a:pt x="191" y="74"/>
                    <a:pt x="191" y="73"/>
                  </a:cubicBezTo>
                  <a:cubicBezTo>
                    <a:pt x="191" y="73"/>
                    <a:pt x="191" y="73"/>
                    <a:pt x="191" y="73"/>
                  </a:cubicBezTo>
                  <a:cubicBezTo>
                    <a:pt x="191" y="69"/>
                    <a:pt x="190" y="64"/>
                    <a:pt x="189" y="60"/>
                  </a:cubicBezTo>
                  <a:cubicBezTo>
                    <a:pt x="189" y="60"/>
                    <a:pt x="189" y="60"/>
                    <a:pt x="189" y="60"/>
                  </a:cubicBezTo>
                  <a:cubicBezTo>
                    <a:pt x="189" y="60"/>
                    <a:pt x="189" y="60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9"/>
                  </a:cubicBezTo>
                  <a:cubicBezTo>
                    <a:pt x="189" y="59"/>
                    <a:pt x="189" y="59"/>
                    <a:pt x="189" y="58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9" y="58"/>
                    <a:pt x="189" y="58"/>
                    <a:pt x="189" y="58"/>
                  </a:cubicBezTo>
                  <a:cubicBezTo>
                    <a:pt x="185" y="44"/>
                    <a:pt x="177" y="31"/>
                    <a:pt x="167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52" y="8"/>
                    <a:pt x="133" y="0"/>
                    <a:pt x="112" y="0"/>
                  </a:cubicBezTo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10800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67942059-E602-5014-E767-B3C155360034}"/>
                </a:ext>
              </a:extLst>
            </p:cNvPr>
            <p:cNvSpPr/>
            <p:nvPr/>
          </p:nvSpPr>
          <p:spPr bwMode="auto">
            <a:xfrm>
              <a:off x="5337175" y="2031760"/>
              <a:ext cx="647700" cy="265113"/>
            </a:xfrm>
            <a:custGeom>
              <a:avLst/>
              <a:gdLst>
                <a:gd name="T0" fmla="*/ 192 w 192"/>
                <a:gd name="T1" fmla="*/ 0 h 79"/>
                <a:gd name="T2" fmla="*/ 0 w 192"/>
                <a:gd name="T3" fmla="*/ 0 h 79"/>
                <a:gd name="T4" fmla="*/ 80 w 192"/>
                <a:gd name="T5" fmla="*/ 79 h 79"/>
                <a:gd name="T6" fmla="*/ 80 w 192"/>
                <a:gd name="T7" fmla="*/ 79 h 79"/>
                <a:gd name="T8" fmla="*/ 80 w 192"/>
                <a:gd name="T9" fmla="*/ 79 h 79"/>
                <a:gd name="T10" fmla="*/ 130 w 192"/>
                <a:gd name="T11" fmla="*/ 29 h 79"/>
                <a:gd name="T12" fmla="*/ 142 w 192"/>
                <a:gd name="T13" fmla="*/ 18 h 79"/>
                <a:gd name="T14" fmla="*/ 143 w 192"/>
                <a:gd name="T15" fmla="*/ 16 h 79"/>
                <a:gd name="T16" fmla="*/ 192 w 192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79">
                  <a:moveTo>
                    <a:pt x="19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2" y="17"/>
                    <a:pt x="143" y="17"/>
                    <a:pt x="143" y="16"/>
                  </a:cubicBezTo>
                  <a:cubicBezTo>
                    <a:pt x="157" y="6"/>
                    <a:pt x="174" y="0"/>
                    <a:pt x="192" y="0"/>
                  </a:cubicBezTo>
                </a:path>
              </a:pathLst>
            </a:custGeom>
            <a:solidFill>
              <a:schemeClr val="accent1">
                <a:lumMod val="90000"/>
                <a:lumOff val="10000"/>
                <a:alpha val="6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10800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065C9ED3-A562-B8DE-14E0-6EEBC58DDB72}"/>
                </a:ext>
              </a:extLst>
            </p:cNvPr>
            <p:cNvSpPr/>
            <p:nvPr/>
          </p:nvSpPr>
          <p:spPr bwMode="auto">
            <a:xfrm>
              <a:off x="5337175" y="2296872"/>
              <a:ext cx="647700" cy="266700"/>
            </a:xfrm>
            <a:custGeom>
              <a:avLst/>
              <a:gdLst>
                <a:gd name="T0" fmla="*/ 80 w 192"/>
                <a:gd name="T1" fmla="*/ 0 h 79"/>
                <a:gd name="T2" fmla="*/ 0 w 192"/>
                <a:gd name="T3" fmla="*/ 79 h 79"/>
                <a:gd name="T4" fmla="*/ 192 w 192"/>
                <a:gd name="T5" fmla="*/ 79 h 79"/>
                <a:gd name="T6" fmla="*/ 192 w 192"/>
                <a:gd name="T7" fmla="*/ 79 h 79"/>
                <a:gd name="T8" fmla="*/ 153 w 192"/>
                <a:gd name="T9" fmla="*/ 69 h 79"/>
                <a:gd name="T10" fmla="*/ 142 w 192"/>
                <a:gd name="T11" fmla="*/ 62 h 79"/>
                <a:gd name="T12" fmla="*/ 130 w 192"/>
                <a:gd name="T13" fmla="*/ 50 h 79"/>
                <a:gd name="T14" fmla="*/ 109 w 192"/>
                <a:gd name="T15" fmla="*/ 28 h 79"/>
                <a:gd name="T16" fmla="*/ 80 w 192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79">
                  <a:moveTo>
                    <a:pt x="8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78" y="79"/>
                    <a:pt x="165" y="76"/>
                    <a:pt x="153" y="69"/>
                  </a:cubicBezTo>
                  <a:cubicBezTo>
                    <a:pt x="149" y="67"/>
                    <a:pt x="145" y="65"/>
                    <a:pt x="142" y="62"/>
                  </a:cubicBezTo>
                  <a:cubicBezTo>
                    <a:pt x="130" y="50"/>
                    <a:pt x="130" y="50"/>
                    <a:pt x="130" y="50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chemeClr val="accent1">
                <a:lumMod val="90000"/>
                <a:lumOff val="10000"/>
                <a:alpha val="6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10800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806BDAA3-C1BE-4A7D-6ED7-549CC6CD28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815" b="90185" l="40625" r="72240">
                        <a14:foregroundMark x1="40729" y1="53148" x2="40729" y2="53148"/>
                        <a14:foregroundMark x1="49479" y1="76481" x2="49479" y2="76481"/>
                        <a14:foregroundMark x1="55313" y1="77037" x2="55313" y2="77037"/>
                        <a14:foregroundMark x1="61771" y1="64815" x2="61771" y2="64815"/>
                        <a14:foregroundMark x1="62344" y1="56019" x2="62344" y2="56019"/>
                        <a14:foregroundMark x1="59479" y1="48056" x2="59479" y2="48056"/>
                        <a14:foregroundMark x1="59323" y1="50000" x2="59323" y2="50000"/>
                        <a14:foregroundMark x1="56875" y1="45648" x2="56875" y2="45648"/>
                        <a14:foregroundMark x1="53906" y1="43611" x2="53906" y2="43611"/>
                        <a14:foregroundMark x1="51563" y1="44167" x2="51563" y2="44167"/>
                        <a14:foregroundMark x1="53333" y1="47963" x2="53333" y2="47963"/>
                        <a14:foregroundMark x1="55313" y1="48056" x2="55313" y2="48056"/>
                        <a14:foregroundMark x1="58229" y1="51481" x2="58229" y2="51481"/>
                        <a14:foregroundMark x1="61302" y1="53889" x2="61302" y2="53889"/>
                        <a14:foregroundMark x1="58750" y1="50000" x2="58750" y2="50000"/>
                        <a14:foregroundMark x1="56667" y1="49167" x2="56667" y2="49167"/>
                        <a14:foregroundMark x1="72240" y1="90185" x2="72240" y2="90185"/>
                        <a14:foregroundMark x1="62031" y1="54074" x2="62031" y2="54074"/>
                        <a14:foregroundMark x1="57396" y1="46389" x2="57396" y2="46389"/>
                        <a14:foregroundMark x1="54948" y1="50185" x2="54948" y2="50185"/>
                        <a14:foregroundMark x1="56042" y1="50370" x2="56042" y2="50370"/>
                        <a14:foregroundMark x1="60104" y1="46667" x2="60104" y2="46667"/>
                        <a14:backgroundMark x1="48802" y1="40093" x2="45990" y2="45556"/>
                        <a14:backgroundMark x1="45990" y1="45556" x2="49479" y2="42130"/>
                        <a14:backgroundMark x1="49479" y1="42130" x2="53750" y2="41204"/>
                        <a14:backgroundMark x1="53750" y1="41204" x2="49688" y2="40000"/>
                        <a14:backgroundMark x1="49688" y1="40000" x2="48698" y2="40278"/>
                        <a14:backgroundMark x1="53594" y1="41111" x2="54844" y2="41481"/>
                        <a14:backgroundMark x1="54531" y1="41944" x2="57552" y2="44722"/>
                        <a14:backgroundMark x1="57624" y1="45648" x2="58229" y2="46667"/>
                        <a14:backgroundMark x1="57240" y1="45000" x2="57624" y2="45648"/>
                        <a14:backgroundMark x1="52760" y1="46019" x2="57083" y2="47685"/>
                        <a14:backgroundMark x1="57083" y1="47685" x2="57188" y2="48056"/>
                        <a14:backgroundMark x1="49688" y1="64537" x2="48021" y2="67500"/>
                        <a14:backgroundMark x1="47448" y1="60463" x2="47969" y2="62037"/>
                        <a14:backgroundMark x1="51979" y1="68611" x2="53385" y2="69630"/>
                        <a14:backgroundMark x1="55469" y1="69815" x2="57448" y2="69537"/>
                        <a14:backgroundMark x1="59896" y1="62778" x2="58594" y2="67130"/>
                        <a14:backgroundMark x1="60521" y1="58519" x2="60417" y2="60741"/>
                        <a14:backgroundMark x1="60318" y1="53889" x2="60990" y2="58426"/>
                        <a14:backgroundMark x1="59948" y1="51389" x2="60318" y2="53889"/>
                        <a14:backgroundMark x1="60990" y1="58426" x2="60521" y2="57963"/>
                        <a14:backgroundMark x1="59443" y1="50000" x2="59844" y2="51019"/>
                        <a14:backgroundMark x1="58677" y1="48056" x2="59443" y2="50000"/>
                        <a14:backgroundMark x1="58385" y1="47315" x2="58677" y2="48056"/>
                        <a14:backgroundMark x1="54115" y1="50185" x2="53385" y2="50833"/>
                        <a14:backgroundMark x1="56667" y1="54074" x2="56667" y2="54074"/>
                        <a14:backgroundMark x1="56406" y1="53889" x2="56250" y2="54907"/>
                        <a14:backgroundMark x1="52604" y1="61019" x2="52604" y2="61019"/>
                        <a14:backgroundMark x1="52552" y1="60463" x2="52552" y2="60463"/>
                        <a14:backgroundMark x1="55052" y1="62685" x2="55052" y2="62685"/>
                        <a14:backgroundMark x1="55104" y1="63426" x2="55104" y2="63426"/>
                        <a14:backgroundMark x1="56979" y1="63333" x2="56979" y2="63333"/>
                        <a14:backgroundMark x1="57240" y1="62685" x2="57240" y2="62685"/>
                        <a14:backgroundMark x1="58542" y1="60741" x2="58542" y2="60741"/>
                        <a14:backgroundMark x1="58594" y1="60000" x2="58594" y2="60000"/>
                        <a14:backgroundMark x1="58802" y1="58981" x2="58802" y2="58981"/>
                        <a14:backgroundMark x1="57135" y1="59074" x2="57135" y2="59074"/>
                        <a14:backgroundMark x1="57188" y1="59630" x2="57188" y2="59630"/>
                        <a14:backgroundMark x1="55990" y1="59352" x2="55990" y2="59352"/>
                        <a14:backgroundMark x1="54271" y1="58241" x2="54271" y2="58241"/>
                        <a14:backgroundMark x1="55469" y1="51759" x2="55469" y2="51759"/>
                        <a14:backgroundMark x1="55313" y1="51481" x2="55313" y2="51481"/>
                        <a14:backgroundMark x1="54896" y1="49352" x2="54896" y2="49352"/>
                        <a14:backgroundMark x1="55313" y1="49167" x2="55313" y2="49167"/>
                        <a14:backgroundMark x1="60313" y1="66481" x2="60313" y2="66481"/>
                        <a14:backgroundMark x1="57240" y1="71667" x2="57240" y2="71667"/>
                        <a14:backgroundMark x1="59323" y1="56574" x2="59323" y2="56574"/>
                        <a14:backgroundMark x1="59323" y1="56852" x2="59323" y2="56852"/>
                        <a14:backgroundMark x1="57656" y1="49352" x2="57656" y2="49352"/>
                        <a14:backgroundMark x1="56875" y1="49352" x2="56875" y2="49352"/>
                        <a14:backgroundMark x1="58802" y1="51852" x2="58802" y2="51852"/>
                        <a14:backgroundMark x1="46771" y1="46019" x2="46094" y2="53519"/>
                        <a14:backgroundMark x1="46094" y1="53519" x2="46771" y2="56852"/>
                        <a14:backgroundMark x1="51563" y1="47130" x2="50677" y2="52870"/>
                        <a14:backgroundMark x1="50469" y1="53426" x2="51094" y2="55648"/>
                        <a14:backgroundMark x1="51198" y1="57500" x2="51563" y2="58889"/>
                        <a14:backgroundMark x1="54375" y1="63056" x2="55677" y2="63148"/>
                        <a14:backgroundMark x1="53385" y1="51574" x2="53333" y2="53611"/>
                        <a14:backgroundMark x1="53021" y1="54630" x2="53594" y2="55463"/>
                        <a14:backgroundMark x1="55417" y1="49167" x2="56042" y2="49815"/>
                        <a14:backgroundMark x1="52969" y1="72593" x2="52969" y2="72593"/>
                        <a14:backgroundMark x1="50885" y1="66944" x2="51771" y2="67870"/>
                      </a14:backgroundRemoval>
                    </a14:imgEffect>
                  </a14:imgLayer>
                </a14:imgProps>
              </a:ext>
            </a:extLst>
          </a:blip>
          <a:srcRect l="39076" t="29799" r="36531" b="19244"/>
          <a:stretch/>
        </p:blipFill>
        <p:spPr>
          <a:xfrm>
            <a:off x="3103877" y="4195569"/>
            <a:ext cx="205866" cy="22862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219D993-7BBF-107E-730A-2AA0CAF47759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215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对象 16" hidden="1">
            <a:extLst>
              <a:ext uri="{FF2B5EF4-FFF2-40B4-BE49-F238E27FC236}">
                <a16:creationId xmlns:a16="http://schemas.microsoft.com/office/drawing/2014/main" id="{3E4592FC-A7F0-26E5-8DA8-841A3C6453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353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3" imgW="306" imgH="306" progId="TCLayout.ActiveDocument.1">
                  <p:embed/>
                </p:oleObj>
              </mc:Choice>
              <mc:Fallback>
                <p:oleObj name="think-cell 幻灯片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组合 17">
            <a:extLst>
              <a:ext uri="{FF2B5EF4-FFF2-40B4-BE49-F238E27FC236}">
                <a16:creationId xmlns:a16="http://schemas.microsoft.com/office/drawing/2014/main" id="{77824A68-CBEB-5CF6-E8EE-6C52AD274AB3}"/>
              </a:ext>
            </a:extLst>
          </p:cNvPr>
          <p:cNvGrpSpPr/>
          <p:nvPr/>
        </p:nvGrpSpPr>
        <p:grpSpPr>
          <a:xfrm>
            <a:off x="867592" y="2856497"/>
            <a:ext cx="2736304" cy="1944216"/>
            <a:chOff x="283119" y="3825087"/>
            <a:chExt cx="2379980" cy="1939914"/>
          </a:xfrm>
        </p:grpSpPr>
        <p:pic>
          <p:nvPicPr>
            <p:cNvPr id="16" name="图片 15" descr="图片包含 游戏机&#10;&#10;描述已自动生成">
              <a:extLst>
                <a:ext uri="{FF2B5EF4-FFF2-40B4-BE49-F238E27FC236}">
                  <a16:creationId xmlns:a16="http://schemas.microsoft.com/office/drawing/2014/main" id="{2B3479E5-B589-2790-7F6B-C3202689B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7440" b="91107" l="34384" r="67523">
                          <a14:foregroundMark x1="35291" y1="47607" x2="58364" y2="37630"/>
                          <a14:foregroundMark x1="65238" y1="40272" x2="67793" y2="50954"/>
                          <a14:foregroundMark x1="67571" y1="57698" x2="67334" y2="60210"/>
                          <a14:foregroundMark x1="67334" y1="60210" x2="44411" y2="69442"/>
                          <a14:foregroundMark x1="44411" y1="69442" x2="41106" y2="68577"/>
                          <a14:foregroundMark x1="34894" y1="61852" x2="35177" y2="53469"/>
                          <a14:foregroundMark x1="35177" y1="53469" x2="39369" y2="46389"/>
                          <a14:foregroundMark x1="39369" y1="46389" x2="61467" y2="38561"/>
                          <a14:foregroundMark x1="65712" y1="40285" x2="67258" y2="43302"/>
                          <a14:foregroundMark x1="67258" y1="43302" x2="66484" y2="56783"/>
                          <a14:foregroundMark x1="66484" y1="56783" x2="60895" y2="60436"/>
                          <a14:foregroundMark x1="60895" y1="60436" x2="55230" y2="61399"/>
                          <a14:foregroundMark x1="36631" y1="55055" x2="46960" y2="69159"/>
                          <a14:foregroundMark x1="46960" y1="69159" x2="46960" y2="69159"/>
                          <a14:foregroundMark x1="34875" y1="61880" x2="37632" y2="67658"/>
                          <a14:foregroundMark x1="35801" y1="63410" x2="35801" y2="63410"/>
                          <a14:foregroundMark x1="34875" y1="62334" x2="34875" y2="67065"/>
                          <a14:foregroundMark x1="34668" y1="65449" x2="38287" y2="67998"/>
                          <a14:foregroundMark x1="35083" y1="46531" x2="39426" y2="46049"/>
                          <a14:foregroundMark x1="36008" y1="46842" x2="41390" y2="44803"/>
                          <a14:foregroundMark x1="41390" y1="44803" x2="41390" y2="44803"/>
                          <a14:foregroundMark x1="67523" y1="53979" x2="66579" y2="57802"/>
                          <a14:foregroundMark x1="67315" y1="53866" x2="67372" y2="58567"/>
                          <a14:foregroundMark x1="40219" y1="47437" x2="41239" y2="55933"/>
                          <a14:foregroundMark x1="41239" y1="55933" x2="41239" y2="55933"/>
                          <a14:foregroundMark x1="34989" y1="46899" x2="34989" y2="55508"/>
                          <a14:foregroundMark x1="34989" y1="55508" x2="34989" y2="55508"/>
                          <a14:foregroundMark x1="45374" y1="45483" x2="45525" y2="61937"/>
                          <a14:foregroundMark x1="35423" y1="46361" x2="56193" y2="38289"/>
                          <a14:foregroundMark x1="54305" y1="40923" x2="50245" y2="59643"/>
                          <a14:foregroundMark x1="50245" y1="59643" x2="49887" y2="60521"/>
                          <a14:foregroundMark x1="56061" y1="40810" x2="54815" y2="61286"/>
                          <a14:foregroundMark x1="54815" y1="61286" x2="54890" y2="60408"/>
                          <a14:foregroundMark x1="57137" y1="39819" x2="56703" y2="58227"/>
                          <a14:foregroundMark x1="56703" y1="58227" x2="56703" y2="58227"/>
                          <a14:foregroundMark x1="54607" y1="46587" x2="64841" y2="53328"/>
                          <a14:foregroundMark x1="64841" y1="53328" x2="64841" y2="53328"/>
                          <a14:foregroundMark x1="62085" y1="57236" x2="63161" y2="58652"/>
                          <a14:foregroundMark x1="59535" y1="59105" x2="63539" y2="58567"/>
                          <a14:foregroundMark x1="63539" y1="58567" x2="63539" y2="58567"/>
                          <a14:foregroundMark x1="60121" y1="57689" x2="62802" y2="57689"/>
                          <a14:foregroundMark x1="46828" y1="50835" x2="51548" y2="50864"/>
                          <a14:foregroundMark x1="51548" y1="50864" x2="54305" y2="50496"/>
                          <a14:foregroundMark x1="36801" y1="45596" x2="56514" y2="37440"/>
                          <a14:foregroundMark x1="56514" y1="37440" x2="39841" y2="45115"/>
                          <a14:foregroundMark x1="39841" y1="45115" x2="39785" y2="45171"/>
                          <a14:foregroundMark x1="46035" y1="91107" x2="46035" y2="91107"/>
                          <a14:backgroundMark x1="67844" y1="50864" x2="68051" y2="58312"/>
                          <a14:backgroundMark x1="68259" y1="51940" x2="68165" y2="57378"/>
                          <a14:backgroundMark x1="59687" y1="36902" x2="67428" y2="40640"/>
                          <a14:backgroundMark x1="67428" y1="40640" x2="67428" y2="40640"/>
                          <a14:backgroundMark x1="59479" y1="36137" x2="63708" y2="38148"/>
                          <a14:backgroundMark x1="32704" y1="66978" x2="38180" y2="70235"/>
                          <a14:backgroundMark x1="35177" y1="67460" x2="38897" y2="69782"/>
                          <a14:backgroundMark x1="63406" y1="37525" x2="66503" y2="39082"/>
                          <a14:backgroundMark x1="63501" y1="36902" x2="65578" y2="39847"/>
                          <a14:backgroundMark x1="34158" y1="67148" x2="38293" y2="69470"/>
                          <a14:backgroundMark x1="68184" y1="50920" x2="68372" y2="55905"/>
                          <a14:backgroundMark x1="68372" y1="55905" x2="68032" y2="57236"/>
                          <a14:backgroundMark x1="37745" y1="68253" x2="37613" y2="68139"/>
                          <a14:backgroundMark x1="34705" y1="66837" x2="34705" y2="66837"/>
                          <a14:backgroundMark x1="58516" y1="36873" x2="59328" y2="37865"/>
                          <a14:backgroundMark x1="58082" y1="37100" x2="62802" y2="38516"/>
                          <a14:backgroundMark x1="58308" y1="36562" x2="58950" y2="36562"/>
                          <a14:backgroundMark x1="59611" y1="37440" x2="63973" y2="38403"/>
                          <a14:backgroundMark x1="67957" y1="53752" x2="67957" y2="57689"/>
                          <a14:backgroundMark x1="68184" y1="51572" x2="68184" y2="54404"/>
                          <a14:backgroundMark x1="37311" y1="68253" x2="40955" y2="68904"/>
                          <a14:backgroundMark x1="41163" y1="69669" x2="37462" y2="68451"/>
                          <a14:backgroundMark x1="37462" y1="68451" x2="37462" y2="68451"/>
                          <a14:backgroundMark x1="34630" y1="66610" x2="36669" y2="69216"/>
                        </a14:backgroundRemoval>
                      </a14:imgEffect>
                    </a14:imgLayer>
                  </a14:imgProps>
                </a:ext>
              </a:extLst>
            </a:blip>
            <a:srcRect l="34120" t="35883" r="31457" b="28487"/>
            <a:stretch/>
          </p:blipFill>
          <p:spPr>
            <a:xfrm>
              <a:off x="283119" y="3923663"/>
              <a:ext cx="2270198" cy="1566707"/>
            </a:xfrm>
            <a:prstGeom prst="rect">
              <a:avLst/>
            </a:prstGeom>
          </p:spPr>
        </p:pic>
        <p:pic>
          <p:nvPicPr>
            <p:cNvPr id="6" name="图片 5" descr="瓶子上写着字&#10;&#10;描述已自动生成">
              <a:extLst>
                <a:ext uri="{FF2B5EF4-FFF2-40B4-BE49-F238E27FC236}">
                  <a16:creationId xmlns:a16="http://schemas.microsoft.com/office/drawing/2014/main" id="{D31C60D4-C9D2-58B1-C69A-021FAE69E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9650" y1="56544" x2="30304" y2="64879"/>
                        </a14:backgroundRemoval>
                      </a14:imgEffect>
                    </a14:imgLayer>
                  </a14:imgProps>
                </a:ext>
              </a:extLst>
            </a:blip>
            <a:srcRect l="25688" t="16401" r="22987" b="10101"/>
            <a:stretch/>
          </p:blipFill>
          <p:spPr>
            <a:xfrm>
              <a:off x="1726995" y="3825087"/>
              <a:ext cx="936104" cy="1939914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29215F5-73E8-7C9C-EE57-339E02C3E5DB}"/>
              </a:ext>
            </a:extLst>
          </p:cNvPr>
          <p:cNvSpPr txBox="1"/>
          <p:nvPr/>
        </p:nvSpPr>
        <p:spPr>
          <a:xfrm>
            <a:off x="7087437" y="955069"/>
            <a:ext cx="341760" cy="314498"/>
          </a:xfrm>
          <a:prstGeom prst="rect">
            <a:avLst/>
          </a:prstGeom>
          <a:noFill/>
          <a:effectLst/>
        </p:spPr>
        <p:txBody>
          <a:bodyPr wrap="none" rtlCol="0" anchor="ctr" anchorCtr="0">
            <a:noAutofit/>
          </a:bodyPr>
          <a:lstStyle/>
          <a:p>
            <a:pPr algn="l"/>
            <a:r>
              <a:rPr lang="en-US" sz="1100" b="1" dirty="0">
                <a:solidFill>
                  <a:schemeClr val="bg1">
                    <a:lumMod val="95000"/>
                  </a:schemeClr>
                </a:solidFill>
              </a:rPr>
              <a:t>15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62B5F5-A713-5421-6A08-92DEA081D38C}"/>
              </a:ext>
            </a:extLst>
          </p:cNvPr>
          <p:cNvSpPr txBox="1"/>
          <p:nvPr/>
        </p:nvSpPr>
        <p:spPr>
          <a:xfrm>
            <a:off x="8202757" y="1216679"/>
            <a:ext cx="341760" cy="31449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rtlCol="0" anchor="ctr" anchorCtr="0">
            <a:noAutofit/>
          </a:bodyPr>
          <a:lstStyle/>
          <a:p>
            <a:pPr algn="l"/>
            <a:r>
              <a:rPr lang="en-US" sz="1100" b="1" dirty="0">
                <a:solidFill>
                  <a:schemeClr val="bg1">
                    <a:lumMod val="95000"/>
                  </a:schemeClr>
                </a:solidFill>
              </a:rPr>
              <a:t>30</a:t>
            </a:r>
          </a:p>
        </p:txBody>
      </p:sp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ADC8C993-25EE-5EE9-3FC3-CCCC65F76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18" b="33925" l="3230" r="91344">
                        <a14:foregroundMark x1="5943" y1="15449" x2="5943" y2="15449"/>
                        <a14:foregroundMark x1="5426" y1="31002" x2="5426" y2="31002"/>
                        <a14:foregroundMark x1="4522" y1="5115" x2="4005" y2="30271"/>
                        <a14:foregroundMark x1="4005" y1="30271" x2="6848" y2="34029"/>
                        <a14:foregroundMark x1="21318" y1="21399" x2="79587" y2="22338"/>
                        <a14:foregroundMark x1="79587" y1="22338" x2="80620" y2="22129"/>
                        <a14:foregroundMark x1="63178" y1="7411" x2="72997" y2="7829"/>
                        <a14:foregroundMark x1="72997" y1="7829" x2="82300" y2="12422"/>
                        <a14:foregroundMark x1="82300" y1="12422" x2="81654" y2="19415"/>
                        <a14:foregroundMark x1="89535" y1="14718" x2="89535" y2="14718"/>
                        <a14:foregroundMark x1="15508" y1="3305" x2="32300" y2="3967"/>
                        <a14:foregroundMark x1="32300" y1="3967" x2="71189" y2="3653"/>
                        <a14:foregroundMark x1="71189" y1="3653" x2="80620" y2="3653"/>
                        <a14:foregroundMark x1="80620" y1="3653" x2="82558" y2="3549"/>
                        <a14:foregroundMark x1="3747" y1="5637" x2="5859" y2="4923"/>
                        <a14:foregroundMark x1="8656" y1="3653" x2="14599" y2="3027"/>
                        <a14:foregroundMark x1="7364" y1="3445" x2="12532" y2="3445"/>
                        <a14:foregroundMark x1="15891" y1="3027" x2="15891" y2="3027"/>
                        <a14:foregroundMark x1="15245" y1="2818" x2="15245" y2="2818"/>
                        <a14:foregroundMark x1="15891" y1="3236" x2="15891" y2="3236"/>
                        <a14:foregroundMark x1="13566" y1="3027" x2="18734" y2="3027"/>
                        <a14:foregroundMark x1="4005" y1="5741" x2="5039" y2="5115"/>
                        <a14:foregroundMark x1="8010" y1="27140" x2="8010" y2="28810"/>
                        <a14:backgroundMark x1="73282" y1="28172" x2="83721" y2="28288"/>
                        <a14:backgroundMark x1="91860" y1="17119" x2="85271" y2="26200"/>
                        <a14:backgroundMark x1="8656" y1="29019" x2="8656" y2="33925"/>
                        <a14:backgroundMark x1="4005" y1="4280" x2="2455" y2="6994"/>
                        <a14:backgroundMark x1="6331" y1="3445" x2="7411" y2="3385"/>
                        <a14:backgroundMark x1="10208" y1="28621" x2="29070" y2="27244"/>
                        <a14:backgroundMark x1="29070" y1="27244" x2="84625" y2="27766"/>
                        <a14:backgroundMark x1="15245" y1="26931" x2="22739" y2="27140"/>
                        <a14:backgroundMark x1="10594" y1="26931" x2="16150" y2="26931"/>
                        <a14:backgroundMark x1="9302" y1="26931" x2="9302" y2="26931"/>
                        <a14:backgroundMark x1="11240" y1="26931" x2="9302" y2="26931"/>
                        <a14:backgroundMark x1="80103" y1="26514" x2="88243" y2="260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10" b="64294"/>
          <a:stretch/>
        </p:blipFill>
        <p:spPr bwMode="auto">
          <a:xfrm>
            <a:off x="-223521" y="836712"/>
            <a:ext cx="2491798" cy="1268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E494E74-C12D-D99E-BA5E-A61F492B6267}"/>
              </a:ext>
            </a:extLst>
          </p:cNvPr>
          <p:cNvSpPr txBox="1"/>
          <p:nvPr/>
        </p:nvSpPr>
        <p:spPr>
          <a:xfrm>
            <a:off x="640374" y="1018341"/>
            <a:ext cx="112723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sz="3200" b="1" dirty="0" err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BB03214-9502-71D7-385D-D800D81CEED8}"/>
              </a:ext>
            </a:extLst>
          </p:cNvPr>
          <p:cNvSpPr/>
          <p:nvPr/>
        </p:nvSpPr>
        <p:spPr>
          <a:xfrm>
            <a:off x="4389206" y="1315257"/>
            <a:ext cx="2665268" cy="1170279"/>
          </a:xfrm>
          <a:prstGeom prst="roundRect">
            <a:avLst/>
          </a:prstGeom>
          <a:gradFill flip="none" rotWithShape="1">
            <a:gsLst>
              <a:gs pos="0">
                <a:srgbClr val="FFD7AB"/>
              </a:gs>
              <a:gs pos="0">
                <a:srgbClr val="FFD7AB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8000" bIns="28800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药物基本信息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75A4FC4-EC49-2B5D-AD4C-9142707BBCA8}"/>
              </a:ext>
            </a:extLst>
          </p:cNvPr>
          <p:cNvSpPr/>
          <p:nvPr/>
        </p:nvSpPr>
        <p:spPr>
          <a:xfrm>
            <a:off x="4389206" y="2856497"/>
            <a:ext cx="2665268" cy="117027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rgbClr val="265CA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8000" bIns="288000"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9ACFA98F-5499-E721-D448-FF80D3CB0D55}"/>
              </a:ext>
            </a:extLst>
          </p:cNvPr>
          <p:cNvSpPr/>
          <p:nvPr/>
        </p:nvSpPr>
        <p:spPr>
          <a:xfrm>
            <a:off x="7968106" y="1315394"/>
            <a:ext cx="2665268" cy="1170279"/>
          </a:xfrm>
          <a:prstGeom prst="roundRect">
            <a:avLst/>
          </a:prstGeom>
          <a:gradFill flip="none" rotWithShape="1">
            <a:gsLst>
              <a:gs pos="0">
                <a:srgbClr val="FFD7AB"/>
              </a:gs>
              <a:gs pos="0">
                <a:schemeClr val="accent6">
                  <a:lumMod val="20000"/>
                  <a:lumOff val="80000"/>
                </a:schemeClr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8000" bIns="28800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C18AE33-ED1D-631F-1883-335AB35C3B4A}"/>
              </a:ext>
            </a:extLst>
          </p:cNvPr>
          <p:cNvSpPr/>
          <p:nvPr/>
        </p:nvSpPr>
        <p:spPr>
          <a:xfrm>
            <a:off x="7955480" y="2856497"/>
            <a:ext cx="2665268" cy="117027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40000"/>
                  <a:lumOff val="60000"/>
                </a:schemeClr>
              </a:gs>
              <a:gs pos="100000">
                <a:srgbClr val="265CA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8000" bIns="28800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300748FD-B001-8D72-1213-272E819F1B43}"/>
              </a:ext>
            </a:extLst>
          </p:cNvPr>
          <p:cNvSpPr/>
          <p:nvPr/>
        </p:nvSpPr>
        <p:spPr>
          <a:xfrm>
            <a:off x="4422169" y="4372465"/>
            <a:ext cx="2665268" cy="1170279"/>
          </a:xfrm>
          <a:prstGeom prst="roundRect">
            <a:avLst/>
          </a:prstGeom>
          <a:gradFill flip="none" rotWithShape="1">
            <a:gsLst>
              <a:gs pos="0">
                <a:srgbClr val="F2DADE"/>
              </a:gs>
              <a:gs pos="0">
                <a:srgbClr val="F2DADE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88000" bIns="288000" rtlCol="0" anchor="ctr">
            <a:no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7B42C1B-DE56-E343-6981-E6786F6E912B}"/>
              </a:ext>
            </a:extLst>
          </p:cNvPr>
          <p:cNvSpPr/>
          <p:nvPr/>
        </p:nvSpPr>
        <p:spPr>
          <a:xfrm>
            <a:off x="4063346" y="1049136"/>
            <a:ext cx="826973" cy="7790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2AD7FD13-E9B0-FD7C-2124-FAEBFC71488E}"/>
              </a:ext>
            </a:extLst>
          </p:cNvPr>
          <p:cNvSpPr/>
          <p:nvPr/>
        </p:nvSpPr>
        <p:spPr>
          <a:xfrm>
            <a:off x="4063346" y="2582569"/>
            <a:ext cx="826973" cy="779026"/>
          </a:xfrm>
          <a:prstGeom prst="ellipse">
            <a:avLst/>
          </a:prstGeom>
          <a:solidFill>
            <a:srgbClr val="EDF7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1416BFF-C8E3-1F15-95AE-1E219A2AD242}"/>
              </a:ext>
            </a:extLst>
          </p:cNvPr>
          <p:cNvSpPr/>
          <p:nvPr/>
        </p:nvSpPr>
        <p:spPr>
          <a:xfrm>
            <a:off x="4063345" y="4133954"/>
            <a:ext cx="826973" cy="779026"/>
          </a:xfrm>
          <a:prstGeom prst="ellipse">
            <a:avLst/>
          </a:prstGeom>
          <a:solidFill>
            <a:srgbClr val="DF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B7712BA-02F5-1C3D-1843-9649A2BFFD95}"/>
              </a:ext>
            </a:extLst>
          </p:cNvPr>
          <p:cNvSpPr/>
          <p:nvPr/>
        </p:nvSpPr>
        <p:spPr>
          <a:xfrm>
            <a:off x="7669246" y="1022265"/>
            <a:ext cx="802621" cy="7790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909A9C3-4D46-0C34-1B2A-6C2D6CAAB310}"/>
              </a:ext>
            </a:extLst>
          </p:cNvPr>
          <p:cNvSpPr/>
          <p:nvPr/>
        </p:nvSpPr>
        <p:spPr>
          <a:xfrm>
            <a:off x="7657069" y="2572514"/>
            <a:ext cx="826973" cy="779026"/>
          </a:xfrm>
          <a:prstGeom prst="ellipse">
            <a:avLst/>
          </a:prstGeom>
          <a:solidFill>
            <a:srgbClr val="F3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725FEB8-665E-21A8-B047-E57902D328EE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9514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 hidden="1">
            <a:extLst>
              <a:ext uri="{FF2B5EF4-FFF2-40B4-BE49-F238E27FC236}">
                <a16:creationId xmlns:a16="http://schemas.microsoft.com/office/drawing/2014/main" id="{5BC2B451-11FA-941E-FAF5-AEF33ACBF7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5405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95" imgH="396" progId="TCLayout.ActiveDocument.1">
                  <p:embed/>
                </p:oleObj>
              </mc:Choice>
              <mc:Fallback>
                <p:oleObj name="think-cell 幻灯片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标题 2">
            <a:extLst>
              <a:ext uri="{FF2B5EF4-FFF2-40B4-BE49-F238E27FC236}">
                <a16:creationId xmlns:a16="http://schemas.microsoft.com/office/drawing/2014/main" id="{E1CBB278-E474-DC51-E72F-BFA5B69E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513" y="315418"/>
            <a:ext cx="2278479" cy="832715"/>
          </a:xfrm>
        </p:spPr>
        <p:txBody>
          <a:bodyPr vert="horz">
            <a:norm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药品基本信息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582DA7A-1279-79F5-1D4E-13BC95867CF2}"/>
              </a:ext>
            </a:extLst>
          </p:cNvPr>
          <p:cNvGrpSpPr/>
          <p:nvPr/>
        </p:nvGrpSpPr>
        <p:grpSpPr>
          <a:xfrm>
            <a:off x="83099" y="-175592"/>
            <a:ext cx="1266101" cy="1659604"/>
            <a:chOff x="159465" y="-147017"/>
            <a:chExt cx="1127473" cy="1507724"/>
          </a:xfrm>
        </p:grpSpPr>
        <p:sp>
          <p:nvSpPr>
            <p:cNvPr id="18" name="等腰三角形 17">
              <a:extLst>
                <a:ext uri="{FF2B5EF4-FFF2-40B4-BE49-F238E27FC236}">
                  <a16:creationId xmlns:a16="http://schemas.microsoft.com/office/drawing/2014/main" id="{EE3DBF7D-B3AB-8FB7-DAE0-5B8E6CC9C05D}"/>
                </a:ext>
              </a:extLst>
            </p:cNvPr>
            <p:cNvSpPr/>
            <p:nvPr/>
          </p:nvSpPr>
          <p:spPr>
            <a:xfrm>
              <a:off x="582121" y="973461"/>
              <a:ext cx="704817" cy="387246"/>
            </a:xfrm>
            <a:prstGeom prst="triangle">
              <a:avLst>
                <a:gd name="adj" fmla="val 6892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  <p:pic>
          <p:nvPicPr>
            <p:cNvPr id="19" name="Picture 2" descr="查看源图像">
              <a:extLst>
                <a:ext uri="{FF2B5EF4-FFF2-40B4-BE49-F238E27FC236}">
                  <a16:creationId xmlns:a16="http://schemas.microsoft.com/office/drawing/2014/main" id="{5DB50A50-6C53-1C04-8AE4-33A14E400C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查看源图像">
              <a:extLst>
                <a:ext uri="{FF2B5EF4-FFF2-40B4-BE49-F238E27FC236}">
                  <a16:creationId xmlns:a16="http://schemas.microsoft.com/office/drawing/2014/main" id="{4A192A84-5E1F-0869-5669-365A781ED6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BBB17D41-2C57-D17C-46BC-6BD50F8ACDB6}"/>
              </a:ext>
            </a:extLst>
          </p:cNvPr>
          <p:cNvSpPr txBox="1">
            <a:spLocks/>
          </p:cNvSpPr>
          <p:nvPr/>
        </p:nvSpPr>
        <p:spPr>
          <a:xfrm>
            <a:off x="2266162" y="1462746"/>
            <a:ext cx="3623931" cy="141063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0" tIns="0" rIns="0" bIns="0" rtlCol="0">
            <a:noAutofit/>
          </a:bodyPr>
          <a:lstStyle>
            <a:lvl1pPr marL="182558" indent="-182558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145" indent="-263519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通用名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异麦芽糖酐铁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注射液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注册规格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】5ml: 500mg(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以铁计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)/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中国上市时间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】2021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(NDA)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是否为</a:t>
            </a:r>
            <a:r>
              <a:rPr lang="en-US" altLang="zh-CN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OTC</a:t>
            </a: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药品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否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D8BD99-ED55-FA69-3AA4-C29E22104F81}"/>
              </a:ext>
            </a:extLst>
          </p:cNvPr>
          <p:cNvSpPr txBox="1"/>
          <p:nvPr/>
        </p:nvSpPr>
        <p:spPr>
          <a:xfrm>
            <a:off x="6446532" y="1357940"/>
            <a:ext cx="5413214" cy="4633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strike="noStrike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适应症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口服铁剂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无效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无法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口服补铁时；临床上需要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快速补充铁时</a:t>
            </a:r>
            <a:endParaRPr lang="en-US" altLang="zh-CN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spcAft>
                <a:spcPts val="600"/>
              </a:spcAft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500" b="1" strike="noStrike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用法用量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sz="1500" b="1" strike="noStrike" baseline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：按以下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简化表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来确定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累计铁需求量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铁元素表示）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Wingdings" panose="05000000000000000000" pitchFamily="2" charset="2"/>
              <a:buChar char="l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000"/>
              </a:lnSpc>
              <a:spcAft>
                <a:spcPts val="1200"/>
              </a:spcAft>
              <a:buFont typeface="Wingdings" panose="05000000000000000000" pitchFamily="2" charset="2"/>
              <a:buChar char="l"/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000"/>
              </a:lnSpc>
              <a:spcBef>
                <a:spcPts val="300"/>
              </a:spcBef>
              <a:spcAft>
                <a:spcPts val="900"/>
              </a:spcAft>
              <a:buFont typeface="Wingdings" panose="05000000000000000000" pitchFamily="2" charset="2"/>
              <a:buChar char="l"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用法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：本品可通过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静脉滴注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静脉推注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或直接注入连接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透析器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的静脉端给药。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→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</a:t>
            </a:r>
            <a:r>
              <a:rPr lang="zh-CN" altLang="en-US" sz="1400" b="1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滴注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单次剂量达</a:t>
            </a:r>
            <a:r>
              <a:rPr lang="en-GB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1000mg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时给药时间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GB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单次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过</a:t>
            </a:r>
            <a:r>
              <a:rPr lang="en-GB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1000mg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时给药时间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≥30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单次滴注最大量为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mg/kg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最多使用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500ml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0.9%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无菌氯化钠稀释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→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：单次最大剂量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，每周最多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次。速率最大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分钟。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可不稀释或最多</a:t>
            </a:r>
            <a:r>
              <a:rPr lang="en-GB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20ml 0.9%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氯化钠稀释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  <a:spcBef>
                <a:spcPts val="1200"/>
              </a:spcBef>
              <a:spcAft>
                <a:spcPts val="9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绝大多数患者，一次补足即可</a:t>
            </a:r>
            <a:endParaRPr lang="en-US" altLang="zh-CN" sz="14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8" name="表格 10">
            <a:extLst>
              <a:ext uri="{FF2B5EF4-FFF2-40B4-BE49-F238E27FC236}">
                <a16:creationId xmlns:a16="http://schemas.microsoft.com/office/drawing/2014/main" id="{8F2AE13A-BCF7-BAA3-FCB5-B1C088C11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81001"/>
              </p:ext>
            </p:extLst>
          </p:nvPr>
        </p:nvGraphicFramePr>
        <p:xfrm>
          <a:off x="6845300" y="2724514"/>
          <a:ext cx="4579292" cy="6892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37495">
                  <a:extLst>
                    <a:ext uri="{9D8B030D-6E8A-4147-A177-3AD203B41FA5}">
                      <a16:colId xmlns:a16="http://schemas.microsoft.com/office/drawing/2014/main" val="1693378920"/>
                    </a:ext>
                  </a:extLst>
                </a:gridCol>
                <a:gridCol w="1180599">
                  <a:extLst>
                    <a:ext uri="{9D8B030D-6E8A-4147-A177-3AD203B41FA5}">
                      <a16:colId xmlns:a16="http://schemas.microsoft.com/office/drawing/2014/main" val="158000841"/>
                    </a:ext>
                  </a:extLst>
                </a:gridCol>
                <a:gridCol w="1180599">
                  <a:extLst>
                    <a:ext uri="{9D8B030D-6E8A-4147-A177-3AD203B41FA5}">
                      <a16:colId xmlns:a16="http://schemas.microsoft.com/office/drawing/2014/main" val="460489149"/>
                    </a:ext>
                  </a:extLst>
                </a:gridCol>
                <a:gridCol w="1180599">
                  <a:extLst>
                    <a:ext uri="{9D8B030D-6E8A-4147-A177-3AD203B41FA5}">
                      <a16:colId xmlns:a16="http://schemas.microsoft.com/office/drawing/2014/main" val="1831653105"/>
                    </a:ext>
                  </a:extLst>
                </a:gridCol>
              </a:tblGrid>
              <a:tr h="2359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Hb(g/dL)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6000" marB="3600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体重</a:t>
                      </a:r>
                      <a:r>
                        <a:rPr lang="en-US" altLang="zh-CN" sz="1200" dirty="0"/>
                        <a:t>&lt;50kg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6000" marB="3600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体重</a:t>
                      </a:r>
                      <a:r>
                        <a:rPr lang="en-US" altLang="zh-CN" sz="1200" dirty="0"/>
                        <a:t>50-70kg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6000" marB="3600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体重</a:t>
                      </a:r>
                      <a:r>
                        <a:rPr lang="en-US" altLang="zh-CN" sz="1200" dirty="0"/>
                        <a:t>≥70kg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36000" marB="36000"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850329"/>
                  </a:ext>
                </a:extLst>
              </a:tr>
              <a:tr h="2171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≥10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1000mg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1500mg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061561755"/>
                  </a:ext>
                </a:extLst>
              </a:tr>
              <a:tr h="2171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&lt;10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500mg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1500mg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2000mg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105048349"/>
                  </a:ext>
                </a:extLst>
              </a:tr>
            </a:tbl>
          </a:graphicData>
        </a:graphic>
      </p:graphicFrame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5116B6A5-9D53-8CB1-AD2A-DBD19F6288A4}"/>
              </a:ext>
            </a:extLst>
          </p:cNvPr>
          <p:cNvSpPr/>
          <p:nvPr/>
        </p:nvSpPr>
        <p:spPr>
          <a:xfrm>
            <a:off x="734969" y="1264244"/>
            <a:ext cx="832911" cy="444948"/>
          </a:xfrm>
          <a:prstGeom prst="triangle">
            <a:avLst>
              <a:gd name="adj" fmla="val 6892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5651AB8-7E2C-BCCD-6FEB-06E9D0D29425}"/>
              </a:ext>
            </a:extLst>
          </p:cNvPr>
          <p:cNvSpPr txBox="1"/>
          <p:nvPr/>
        </p:nvSpPr>
        <p:spPr>
          <a:xfrm>
            <a:off x="599356" y="2963073"/>
            <a:ext cx="5637956" cy="32081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全球首个上市国家</a:t>
            </a:r>
            <a:r>
              <a: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地区，上市时间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丹麦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/2009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年。全球共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 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国家和地区上市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b="1" strike="noStrike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大陆地区</a:t>
            </a:r>
            <a:r>
              <a:rPr lang="zh-CN" altLang="en-US" sz="1400" b="1" u="sng" strike="noStrike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同通用名</a:t>
            </a:r>
            <a:r>
              <a:rPr lang="zh-CN" altLang="en-US" sz="1400" b="1" strike="noStrike" baseline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药品上市情况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年来中国无新通用名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注射铁剂上市。具有美国和欧盟化合物专利，保护期到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900"/>
              </a:spcAft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参照药品建议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维乐福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原研蔗糖铁注射液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参照药品建议原因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静脉铁剂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为非生物复合药物，属难以仿制的   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复杂药物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疗效取决于生产工艺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、制备过程产生的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3+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与糖的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合度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等。研究显示蔗糖铁类似物与维乐福疗效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不相当；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本品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外的对照研究均以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维乐福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作为参照药物。且国内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蔗糖铁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尚无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一致性评价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产品。</a:t>
            </a:r>
            <a:endParaRPr lang="en-US" sz="1400" dirty="0" err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0F44832-445D-1A5E-0AFE-DB5D9EF2D9DF}"/>
              </a:ext>
            </a:extLst>
          </p:cNvPr>
          <p:cNvCxnSpPr/>
          <p:nvPr/>
        </p:nvCxnSpPr>
        <p:spPr>
          <a:xfrm>
            <a:off x="6256908" y="1723269"/>
            <a:ext cx="0" cy="4283855"/>
          </a:xfrm>
          <a:prstGeom prst="line">
            <a:avLst/>
          </a:prstGeom>
          <a:ln w="38100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FB86DD89-0D99-61E1-83B3-5BD7C95A4AB9}"/>
              </a:ext>
            </a:extLst>
          </p:cNvPr>
          <p:cNvSpPr txBox="1"/>
          <p:nvPr/>
        </p:nvSpPr>
        <p:spPr>
          <a:xfrm>
            <a:off x="734969" y="6578145"/>
            <a:ext cx="11129970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en-US" altLang="zh-CN" sz="900" i="1" dirty="0"/>
              <a:t>1</a:t>
            </a:r>
            <a:r>
              <a:rPr lang="en-US" altLang="zh-CN" sz="900" i="1" dirty="0">
                <a:solidFill>
                  <a:srgbClr val="FF0000"/>
                </a:solidFill>
              </a:rPr>
              <a:t>.</a:t>
            </a:r>
            <a:r>
              <a:rPr lang="zh-CN" altLang="en-US" sz="900" i="1" dirty="0"/>
              <a:t>梅丹等，非生物复合药物的特性及监管过程</a:t>
            </a:r>
            <a:r>
              <a:rPr lang="en-US" altLang="zh-CN" sz="900" i="1" dirty="0"/>
              <a:t>. </a:t>
            </a:r>
            <a:r>
              <a:rPr lang="zh-CN" altLang="en-US" sz="900" i="1" dirty="0"/>
              <a:t>临床药物治疗杂志 </a:t>
            </a:r>
            <a:r>
              <a:rPr lang="en-US" altLang="zh-CN" sz="900" i="1" dirty="0"/>
              <a:t>2021(19).8. 2. </a:t>
            </a:r>
            <a:r>
              <a:rPr lang="en-US" altLang="zh-CN" sz="900" i="1" dirty="0" err="1"/>
              <a:t>Rottembourg</a:t>
            </a:r>
            <a:r>
              <a:rPr lang="en-US" altLang="zh-CN" sz="900" i="1" dirty="0"/>
              <a:t> </a:t>
            </a:r>
            <a:r>
              <a:rPr lang="en-US" altLang="zh-CN" sz="900" i="1" dirty="0" err="1"/>
              <a:t>J,et</a:t>
            </a:r>
            <a:r>
              <a:rPr lang="en-US" altLang="zh-CN" sz="900" i="1" dirty="0"/>
              <a:t> al. Nephrol Dial Transplant. 2011 Oct;26(10):3262-7.       3. </a:t>
            </a:r>
            <a:r>
              <a:rPr lang="es-ES" altLang="zh-CN" sz="900" i="1" dirty="0"/>
              <a:t>Lee ES,et al. Curr Med Res Opin. 2013 Feb;29(2):141-7. </a:t>
            </a:r>
            <a:endParaRPr lang="en-US" sz="900" i="1" dirty="0">
              <a:solidFill>
                <a:srgbClr val="FF0000"/>
              </a:solidFill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8443948-D736-015C-4BD8-A64829216E19}"/>
              </a:ext>
            </a:extLst>
          </p:cNvPr>
          <p:cNvSpPr/>
          <p:nvPr/>
        </p:nvSpPr>
        <p:spPr>
          <a:xfrm>
            <a:off x="590590" y="1604532"/>
            <a:ext cx="5279906" cy="5073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/>
          </a:p>
        </p:txBody>
      </p:sp>
      <p:pic>
        <p:nvPicPr>
          <p:cNvPr id="35" name="图片 34" descr="瓶子上写着字&#10;&#10;描述已自动生成">
            <a:extLst>
              <a:ext uri="{FF2B5EF4-FFF2-40B4-BE49-F238E27FC236}">
                <a16:creationId xmlns:a16="http://schemas.microsoft.com/office/drawing/2014/main" id="{30D3916E-B9FA-5930-77DA-30B03BA4CC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650" y1="56544" x2="30304" y2="64879"/>
                      </a14:backgroundRemoval>
                    </a14:imgEffect>
                  </a14:imgLayer>
                </a14:imgProps>
              </a:ext>
            </a:extLst>
          </a:blip>
          <a:srcRect l="25688" t="16401" r="22987" b="10101"/>
          <a:stretch/>
        </p:blipFill>
        <p:spPr>
          <a:xfrm>
            <a:off x="1116706" y="1328182"/>
            <a:ext cx="921945" cy="1647318"/>
          </a:xfrm>
          <a:prstGeom prst="rect">
            <a:avLst/>
          </a:prstGeom>
        </p:spPr>
      </p:pic>
      <p:sp>
        <p:nvSpPr>
          <p:cNvPr id="36" name="Freeform 14">
            <a:extLst>
              <a:ext uri="{FF2B5EF4-FFF2-40B4-BE49-F238E27FC236}">
                <a16:creationId xmlns:a16="http://schemas.microsoft.com/office/drawing/2014/main" id="{52891539-F002-D610-0B3C-022E65338EE3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8151262" y="4053234"/>
            <a:ext cx="1074319" cy="612696"/>
          </a:xfrm>
          <a:custGeom>
            <a:avLst/>
            <a:gdLst>
              <a:gd name="T0" fmla="*/ 53 w 53"/>
              <a:gd name="T1" fmla="*/ 30 h 30"/>
              <a:gd name="T2" fmla="*/ 53 w 53"/>
              <a:gd name="T3" fmla="*/ 30 h 30"/>
              <a:gd name="T4" fmla="*/ 53 w 53"/>
              <a:gd name="T5" fmla="*/ 30 h 30"/>
              <a:gd name="T6" fmla="*/ 53 w 53"/>
              <a:gd name="T7" fmla="*/ 30 h 30"/>
              <a:gd name="T8" fmla="*/ 19 w 53"/>
              <a:gd name="T9" fmla="*/ 0 h 30"/>
              <a:gd name="T10" fmla="*/ 0 w 53"/>
              <a:gd name="T11" fmla="*/ 0 h 30"/>
              <a:gd name="T12" fmla="*/ 27 w 53"/>
              <a:gd name="T13" fmla="*/ 27 h 30"/>
              <a:gd name="T14" fmla="*/ 38 w 53"/>
              <a:gd name="T15" fmla="*/ 27 h 30"/>
              <a:gd name="T16" fmla="*/ 46 w 53"/>
              <a:gd name="T17" fmla="*/ 27 h 30"/>
              <a:gd name="T18" fmla="*/ 53 w 53"/>
              <a:gd name="T19" fmla="*/ 30 h 30"/>
              <a:gd name="T20" fmla="*/ 26 w 53"/>
              <a:gd name="T21" fmla="*/ 3 h 30"/>
              <a:gd name="T22" fmla="*/ 26 w 53"/>
              <a:gd name="T23" fmla="*/ 3 h 30"/>
              <a:gd name="T24" fmla="*/ 19 w 53"/>
              <a:gd name="T2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" h="30">
                <a:moveTo>
                  <a:pt x="53" y="30"/>
                </a:moveTo>
                <a:cubicBezTo>
                  <a:pt x="53" y="30"/>
                  <a:pt x="53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cubicBezTo>
                  <a:pt x="53" y="30"/>
                  <a:pt x="53" y="30"/>
                  <a:pt x="53" y="30"/>
                </a:cubicBezTo>
                <a:moveTo>
                  <a:pt x="19" y="0"/>
                </a:moveTo>
                <a:cubicBezTo>
                  <a:pt x="0" y="0"/>
                  <a:pt x="0" y="0"/>
                  <a:pt x="0" y="0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7"/>
                  <a:pt x="37" y="27"/>
                  <a:pt x="38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9" y="27"/>
                  <a:pt x="51" y="28"/>
                  <a:pt x="53" y="3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1"/>
                  <a:pt x="22" y="0"/>
                  <a:pt x="19" y="0"/>
                </a:cubicBezTo>
              </a:path>
            </a:pathLst>
          </a:custGeom>
          <a:gradFill flip="none" rotWithShape="1">
            <a:gsLst>
              <a:gs pos="25000">
                <a:schemeClr val="bg1">
                  <a:alpha val="0"/>
                </a:schemeClr>
              </a:gs>
              <a:gs pos="50595">
                <a:srgbClr val="FFFFFF">
                  <a:alpha val="16000"/>
                </a:srgbClr>
              </a:gs>
              <a:gs pos="36140">
                <a:srgbClr val="FFFFFF">
                  <a:alpha val="22000"/>
                </a:srgbClr>
              </a:gs>
              <a:gs pos="44000">
                <a:schemeClr val="bg1">
                  <a:alpha val="35000"/>
                </a:schemeClr>
              </a:gs>
              <a:gs pos="60000">
                <a:schemeClr val="bg1">
                  <a:alpha val="0"/>
                </a:schemeClr>
              </a:gs>
            </a:gsLst>
            <a:lin ang="81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字魂36号-正文宋楷" panose="02000000000000000000" pitchFamily="2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7F928930-C78F-8720-FE63-24F373F1A87B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51C64DB-22BF-C3CB-7E62-F1B0F6B773FA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8609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>
            <a:extLst>
              <a:ext uri="{FF2B5EF4-FFF2-40B4-BE49-F238E27FC236}">
                <a16:creationId xmlns:a16="http://schemas.microsoft.com/office/drawing/2014/main" id="{0F4B3A20-AF3A-17D6-DF68-6290B45D9D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7051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95" imgH="396" progId="TCLayout.ActiveDocument.1">
                  <p:embed/>
                </p:oleObj>
              </mc:Choice>
              <mc:Fallback>
                <p:oleObj name="think-cell 幻灯片" r:id="rId4" imgW="395" imgH="396" progId="TCLayout.ActiveDocument.1">
                  <p:embed/>
                  <p:pic>
                    <p:nvPicPr>
                      <p:cNvPr id="2" name="对象 1" hidden="1">
                        <a:extLst>
                          <a:ext uri="{FF2B5EF4-FFF2-40B4-BE49-F238E27FC236}">
                            <a16:creationId xmlns:a16="http://schemas.microsoft.com/office/drawing/2014/main" id="{0F4B3A20-AF3A-17D6-DF68-6290B45D9D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481A9589-D825-35A6-E19F-9CF32A39172D}"/>
              </a:ext>
            </a:extLst>
          </p:cNvPr>
          <p:cNvSpPr/>
          <p:nvPr/>
        </p:nvSpPr>
        <p:spPr>
          <a:xfrm>
            <a:off x="6923520" y="1399946"/>
            <a:ext cx="4334975" cy="343038"/>
          </a:xfrm>
          <a:prstGeom prst="rect">
            <a:avLst/>
          </a:prstGeom>
          <a:gradFill flip="none" rotWithShape="1">
            <a:gsLst>
              <a:gs pos="98000">
                <a:schemeClr val="accent2">
                  <a:alpha val="29000"/>
                </a:schemeClr>
              </a:gs>
              <a:gs pos="13000">
                <a:schemeClr val="tx2">
                  <a:alpha val="1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en-US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869A33CD-641B-4DE4-82C7-7FEB1CD8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839" y="295335"/>
            <a:ext cx="10515600" cy="887603"/>
          </a:xfrm>
        </p:spPr>
        <p:txBody>
          <a:bodyPr vert="horz">
            <a:normAutofit/>
          </a:bodyPr>
          <a:lstStyle/>
          <a:p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缺铁性贫血 </a:t>
            </a:r>
            <a:r>
              <a:rPr kumimoji="0" lang="en-US" altLang="zh-CN" sz="2800" b="1" u="none" strike="noStrike" kern="12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– </a:t>
            </a:r>
            <a:r>
              <a:rPr kumimoji="0" lang="zh-CN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高患病率，低治疗</a:t>
            </a:r>
            <a:r>
              <a:rPr lang="zh-CN" altLang="en-US" sz="2800" dirty="0">
                <a:solidFill>
                  <a:srgbClr val="004874"/>
                </a:solidFill>
                <a:cs typeface="+mn-cs"/>
              </a:rPr>
              <a:t>率，补铁剂量远未达标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882860B-AED6-DE7F-8529-9053C3CC2022}"/>
              </a:ext>
            </a:extLst>
          </p:cNvPr>
          <p:cNvSpPr txBox="1"/>
          <p:nvPr/>
        </p:nvSpPr>
        <p:spPr>
          <a:xfrm>
            <a:off x="557723" y="6249778"/>
            <a:ext cx="10828842" cy="415498"/>
          </a:xfrm>
          <a:prstGeom prst="rect">
            <a:avLst/>
          </a:prstGeom>
          <a:solidFill>
            <a:srgbClr val="D6EDFC"/>
          </a:solidFill>
        </p:spPr>
        <p:txBody>
          <a:bodyPr wrap="square" rtlCol="0" anchor="ctr" anchorCtr="0">
            <a:sp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7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张连生等，中华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医学杂志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 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日第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101 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卷第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 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期；</a:t>
            </a:r>
            <a:r>
              <a:rPr lang="en-US" altLang="zh-CN" sz="7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</a:t>
            </a:r>
            <a:r>
              <a:rPr lang="en-US" altLang="zh-CN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IQVIA data  2021                                                                                               3.</a:t>
            </a:r>
            <a:r>
              <a:rPr lang="zh-CN" altLang="en-US" sz="700" b="0" i="1" u="none" strike="noStrike" baseline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Wassef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A,et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 J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Psychosom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Obstet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Gynaecol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2019 Mar;40(1):19-28.</a:t>
            </a:r>
            <a:r>
              <a:rPr kumimoji="0" lang="zh-CN" alt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                </a:t>
            </a:r>
            <a:endParaRPr kumimoji="0" lang="en-US" altLang="zh-CN" sz="7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Suying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Chang,et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al. Pediatrics. 2013;131(3):e755-63                                                               5.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Sarnak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M, et al. J Am Coll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Cardiol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2002;40(1):27-33.                                         6. A J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Fowler,et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al. Br J Surg. 2015;102(11):1314-24                                                  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700" i="1" dirty="0">
                <a:solidFill>
                  <a:prstClr val="black">
                    <a:lumMod val="95000"/>
                    <a:lumOff val="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Lancet 2011; 378: 1396–407                                                                                                   8. </a:t>
            </a:r>
            <a:r>
              <a:rPr kumimoji="0" lang="nl-NL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黑体" panose="02010609060101010101" pitchFamily="49" charset="-122"/>
                <a:cs typeface="+mn-cs"/>
              </a:rPr>
              <a:t>.</a:t>
            </a:r>
            <a:r>
              <a:rPr lang="zh-CN" altLang="en-US" sz="700" dirty="0"/>
              <a:t>临床药物治疗杂志，</a:t>
            </a:r>
            <a:r>
              <a:rPr lang="en-US" altLang="zh-CN" sz="700" dirty="0"/>
              <a:t>2022</a:t>
            </a:r>
            <a:r>
              <a:rPr lang="zh-CN" altLang="en-US" sz="700" dirty="0"/>
              <a:t>年</a:t>
            </a:r>
            <a:r>
              <a:rPr lang="en-US" altLang="zh-CN" sz="700" dirty="0"/>
              <a:t>7</a:t>
            </a:r>
            <a:r>
              <a:rPr lang="zh-CN" altLang="en-US" sz="700" dirty="0"/>
              <a:t>月，</a:t>
            </a:r>
            <a:r>
              <a:rPr lang="en-US" altLang="zh-CN" sz="700" dirty="0"/>
              <a:t>20 (7): </a:t>
            </a:r>
            <a:r>
              <a:rPr lang="en-US" altLang="zh-CN" sz="700" i="1" dirty="0"/>
              <a:t>32-9                                                           9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kumimoji="0" lang="zh-CN" alt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刘丽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kumimoji="0" lang="zh-CN" alt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kumimoji="0" lang="zh-CN" altLang="en-US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中国输血杂志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. 2020;33(3):198-201</a:t>
            </a:r>
            <a:endParaRPr kumimoji="0" lang="en-US" altLang="zh-CN" sz="7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9EDE0845-92A8-4457-13B4-FA9E3C2E1021}"/>
              </a:ext>
            </a:extLst>
          </p:cNvPr>
          <p:cNvSpPr txBox="1">
            <a:spLocks/>
          </p:cNvSpPr>
          <p:nvPr/>
        </p:nvSpPr>
        <p:spPr>
          <a:xfrm>
            <a:off x="6807789" y="5905389"/>
            <a:ext cx="4907943" cy="407223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14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  <a:tabLst/>
              <a:defRPr/>
            </a:pPr>
            <a:r>
              <a:rPr kumimoji="0" lang="zh-CN" alt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缺铁性贫血 </a:t>
            </a: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 </a:t>
            </a:r>
            <a:r>
              <a:rPr kumimoji="0" lang="en-US" altLang="zh-CN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ron </a:t>
            </a:r>
            <a:r>
              <a:rPr kumimoji="0" lang="en-US" altLang="zh-CN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eficiency </a:t>
            </a:r>
            <a:r>
              <a:rPr kumimoji="0" lang="en-US" altLang="zh-CN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nemia, </a:t>
            </a:r>
            <a:r>
              <a:rPr kumimoji="0" lang="zh-CN" alt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后</a:t>
            </a:r>
            <a:r>
              <a:rPr kumimoji="0" lang="zh-CN" alt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简称</a:t>
            </a:r>
            <a:r>
              <a:rPr kumimoji="0" lang="en-US" altLang="zh-CN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IDA);</a:t>
            </a:r>
            <a:r>
              <a:rPr kumimoji="0" lang="zh-CN" alt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血红蛋白 </a:t>
            </a:r>
            <a:r>
              <a:rPr kumimoji="0" lang="en-US" altLang="zh-CN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 Hb</a:t>
            </a:r>
            <a:r>
              <a:rPr kumimoji="0" lang="zh-CN" alt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en-US" altLang="zh-CN" sz="11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90000"/>
                  <a:lumOff val="1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6" name="表格 9">
            <a:extLst>
              <a:ext uri="{FF2B5EF4-FFF2-40B4-BE49-F238E27FC236}">
                <a16:creationId xmlns:a16="http://schemas.microsoft.com/office/drawing/2014/main" id="{35FB7101-B2CD-CB01-EAF8-0A4BB7635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534163"/>
              </p:ext>
            </p:extLst>
          </p:nvPr>
        </p:nvGraphicFramePr>
        <p:xfrm>
          <a:off x="645541" y="1534749"/>
          <a:ext cx="4207130" cy="1496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83916">
                  <a:extLst>
                    <a:ext uri="{9D8B030D-6E8A-4147-A177-3AD203B41FA5}">
                      <a16:colId xmlns:a16="http://schemas.microsoft.com/office/drawing/2014/main" val="4097749787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387141589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42994202"/>
                    </a:ext>
                  </a:extLst>
                </a:gridCol>
                <a:gridCol w="895896">
                  <a:extLst>
                    <a:ext uri="{9D8B030D-6E8A-4147-A177-3AD203B41FA5}">
                      <a16:colId xmlns:a16="http://schemas.microsoft.com/office/drawing/2014/main" val="410389539"/>
                    </a:ext>
                  </a:extLst>
                </a:gridCol>
                <a:gridCol w="1196983">
                  <a:extLst>
                    <a:ext uri="{9D8B030D-6E8A-4147-A177-3AD203B41FA5}">
                      <a16:colId xmlns:a16="http://schemas.microsoft.com/office/drawing/2014/main" val="82623001"/>
                    </a:ext>
                  </a:extLst>
                </a:gridCol>
                <a:gridCol w="196831">
                  <a:extLst>
                    <a:ext uri="{9D8B030D-6E8A-4147-A177-3AD203B41FA5}">
                      <a16:colId xmlns:a16="http://schemas.microsoft.com/office/drawing/2014/main" val="3321729831"/>
                    </a:ext>
                  </a:extLst>
                </a:gridCol>
              </a:tblGrid>
              <a:tr h="1479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zh-CN" altLang="en-US" sz="1400" b="1" kern="1200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患病率</a:t>
                      </a:r>
                      <a:r>
                        <a:rPr lang="en-US" altLang="zh-CN" sz="1400" b="1" kern="1200" baseline="40000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</a:p>
                    <a:p>
                      <a:pPr marL="0" algn="ctr" defTabSz="914377" rtl="0" eaLnBrk="1" latinLnBrk="0" hangingPunct="1"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en-US" sz="2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T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CBE8FB"/>
                        </a:gs>
                        <a:gs pos="2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endParaRPr lang="en-US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00" marR="36000"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治疗率</a:t>
                      </a:r>
                      <a:r>
                        <a:rPr lang="en-US" altLang="zh-CN" sz="1400" b="1" baseline="40000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  <a:p>
                      <a:pPr marL="0" algn="ctr" defTabSz="914377" rtl="0" eaLnBrk="1" latinLnBrk="0" hangingPunct="1"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&lt;20%</a:t>
                      </a:r>
                    </a:p>
                  </a:txBody>
                  <a:tcPr marL="0" marR="0" marT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CBE8FB"/>
                        </a:gs>
                        <a:gs pos="2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00" marR="36000" marT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kern="1200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铁注射剂人数</a:t>
                      </a:r>
                      <a:endParaRPr lang="en-US" altLang="zh-CN" sz="1400" b="1" kern="1200" baseline="40000" dirty="0">
                        <a:solidFill>
                          <a:srgbClr val="9C3647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37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260 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万</a:t>
                      </a:r>
                      <a:r>
                        <a:rPr lang="en-US" altLang="zh-CN" sz="1600" b="1" kern="1200" baseline="40000" dirty="0">
                          <a:solidFill>
                            <a:srgbClr val="9C3647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zh-CN" altLang="en-US" sz="16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endParaRPr lang="en-US" altLang="zh-CN" sz="2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377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&lt;1%*</a:t>
                      </a:r>
                    </a:p>
                    <a:p>
                      <a:pPr marL="0" algn="ctr" defTabSz="914377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 vs. </a:t>
                      </a: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治疗患者</a:t>
                      </a:r>
                      <a:endParaRPr lang="en-US" altLang="zh-CN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00" marR="36000" marT="180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CBE8FB"/>
                        </a:gs>
                        <a:gs pos="2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800"/>
                        </a:spcAft>
                      </a:pPr>
                      <a:endParaRPr lang="en-US" sz="9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6000" marR="36000" marT="21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536956"/>
                  </a:ext>
                </a:extLst>
              </a:tr>
            </a:tbl>
          </a:graphicData>
        </a:graphic>
      </p:graphicFrame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84BEFBE-B82D-B5AA-EF3A-B7269A95B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114420"/>
              </p:ext>
            </p:extLst>
          </p:nvPr>
        </p:nvGraphicFramePr>
        <p:xfrm>
          <a:off x="6869360" y="1381659"/>
          <a:ext cx="4406775" cy="1683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06775">
                  <a:extLst>
                    <a:ext uri="{9D8B030D-6E8A-4147-A177-3AD203B41FA5}">
                      <a16:colId xmlns:a16="http://schemas.microsoft.com/office/drawing/2014/main" val="1374341071"/>
                    </a:ext>
                  </a:extLst>
                </a:gridCol>
              </a:tblGrid>
              <a:tr h="1643680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缺铁性贫血长期会导致</a:t>
                      </a:r>
                      <a:r>
                        <a:rPr lang="zh-CN" altLang="en-US" sz="1600" b="1" u="none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严重不良结局                         </a:t>
                      </a:r>
                      <a:endParaRPr lang="en-US" altLang="zh-CN" sz="1400" b="1" u="none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早产</a:t>
                      </a:r>
                      <a:r>
                        <a:rPr kumimoji="0" lang="zh-CN" altLang="en-US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产后抑郁</a:t>
                      </a: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风险增加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70-364%</a:t>
                      </a:r>
                      <a:r>
                        <a:rPr kumimoji="0" lang="en-US" altLang="zh-CN" sz="1500" b="0" i="0" u="none" strike="noStrike" kern="100" cap="none" spc="0" normalizeH="0" baseline="4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婴幼儿</a:t>
                      </a: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智力发育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指数</a:t>
                      </a:r>
                      <a:r>
                        <a:rPr kumimoji="0" lang="zh-CN" altLang="en-US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减慢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达</a:t>
                      </a:r>
                      <a:r>
                        <a:rPr kumimoji="0" lang="en-US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5.8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r>
                        <a:rPr kumimoji="0" lang="en-US" altLang="zh-CN" sz="1500" b="0" i="0" u="none" strike="noStrike" kern="100" cap="none" spc="0" normalizeH="0" baseline="4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心血管</a:t>
                      </a: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病风险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增加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41%</a:t>
                      </a:r>
                      <a:r>
                        <a:rPr kumimoji="0" lang="en-US" altLang="zh-CN" sz="1500" b="0" i="0" u="none" strike="noStrike" kern="1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死亡</a:t>
                      </a: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风险增加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65%</a:t>
                      </a:r>
                      <a:r>
                        <a:rPr kumimoji="0" lang="en-US" altLang="zh-CN" sz="1500" b="0" i="0" u="none" strike="noStrike" kern="100" cap="none" spc="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altLang="zh-CN" sz="1500" b="0" i="0" u="none" strike="noStrike" kern="100" cap="none" spc="0" normalizeH="0" baseline="4000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围术期死亡率</a:t>
                      </a:r>
                      <a:r>
                        <a:rPr kumimoji="0" lang="zh-CN" altLang="zh-CN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增加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CN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倍</a:t>
                      </a:r>
                      <a:r>
                        <a:rPr lang="en-US" altLang="zh-CN" sz="1500" b="0" u="none" kern="100" baseline="30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kumimoji="0" lang="zh-CN" altLang="en-US" sz="15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术后并发症增加</a:t>
                      </a:r>
                      <a:r>
                        <a:rPr kumimoji="0" lang="en-US" altLang="zh-CN" sz="15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35%</a:t>
                      </a:r>
                      <a:r>
                        <a:rPr kumimoji="0" lang="en-US" altLang="zh-CN" sz="1500" b="0" i="0" u="none" strike="noStrike" kern="100" cap="none" spc="0" normalizeH="0" baseline="4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sz="1500" u="none" baseline="4000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396224"/>
                  </a:ext>
                </a:extLst>
              </a:tr>
            </a:tbl>
          </a:graphicData>
        </a:graphic>
      </p:graphicFrame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002B4F01-CCD4-6AE7-E692-E4506DEC2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495427"/>
              </p:ext>
            </p:extLst>
          </p:nvPr>
        </p:nvGraphicFramePr>
        <p:xfrm>
          <a:off x="645541" y="3546184"/>
          <a:ext cx="10630594" cy="23271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45435">
                  <a:extLst>
                    <a:ext uri="{9D8B030D-6E8A-4147-A177-3AD203B41FA5}">
                      <a16:colId xmlns:a16="http://schemas.microsoft.com/office/drawing/2014/main" val="2739120152"/>
                    </a:ext>
                  </a:extLst>
                </a:gridCol>
                <a:gridCol w="4285159">
                  <a:extLst>
                    <a:ext uri="{9D8B030D-6E8A-4147-A177-3AD203B41FA5}">
                      <a16:colId xmlns:a16="http://schemas.microsoft.com/office/drawing/2014/main" val="2985393564"/>
                    </a:ext>
                  </a:extLst>
                </a:gridCol>
              </a:tblGrid>
              <a:tr h="419024">
                <a:tc>
                  <a:txBody>
                    <a:bodyPr/>
                    <a:lstStyle/>
                    <a:p>
                      <a:pPr algn="l"/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未满足需求：现有铁注射剂治疗平均剂量 </a:t>
                      </a:r>
                      <a:r>
                        <a:rPr kumimoji="0" lang="en-US" altLang="zh-CN" sz="16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23242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511mg</a:t>
                      </a:r>
                      <a:r>
                        <a:rPr kumimoji="0" lang="zh-CN" alt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，远未达标</a:t>
                      </a:r>
                      <a:r>
                        <a:rPr kumimoji="0" lang="en-US" altLang="zh-CN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**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3000">
                          <a:schemeClr val="bg1">
                            <a:lumMod val="75000"/>
                            <a:alpha val="44000"/>
                          </a:schemeClr>
                        </a:gs>
                        <a:gs pos="100000">
                          <a:schemeClr val="bg1">
                            <a:lumMod val="95000"/>
                            <a:alpha val="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dirty="0"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对于下述人群更为迫切：</a:t>
                      </a:r>
                      <a:endParaRPr lang="en-US" sz="1600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72000" marR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81590"/>
                  </a:ext>
                </a:extLst>
              </a:tr>
              <a:tr h="190811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结构所致不稳定铁多，安全性顾虑，</a:t>
                      </a:r>
                      <a:r>
                        <a:rPr lang="zh-CN" altLang="en-US" sz="15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单次</a:t>
                      </a:r>
                      <a:r>
                        <a:rPr lang="zh-CN" altLang="en-US" sz="15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仅可</a:t>
                      </a:r>
                      <a:r>
                        <a:rPr lang="en-US" altLang="zh-CN" sz="1500" b="1" u="none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100~200mg</a:t>
                      </a:r>
                    </a:p>
                    <a:p>
                      <a:pPr marL="342900" lvl="0" indent="-342900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5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不便捷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：足量治疗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需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5-10</a:t>
                      </a: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次隔日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给药。疫情期间更难完成</a:t>
                      </a:r>
                      <a:endParaRPr kumimoji="0" lang="en-US" altLang="zh-CN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kumimoji="0" lang="zh-CN" alt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难以足量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：中国</a:t>
                      </a:r>
                      <a:r>
                        <a:rPr kumimoji="0" lang="en-US" altLang="zh-CN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200</a:t>
                      </a:r>
                      <a:r>
                        <a:rPr kumimoji="0" lang="en-US" altLang="zh-CN" sz="1500" b="0" i="0" u="none" strike="noStrike" kern="1200" cap="none" spc="0" normalizeH="0" baseline="4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+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医院真实世界数据</a:t>
                      </a:r>
                      <a:r>
                        <a:rPr kumimoji="0" lang="en-US" altLang="zh-CN" sz="1500" b="0" i="0" u="none" strike="noStrike" kern="1200" cap="none" spc="0" normalizeH="0" baseline="4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显示蔗糖铁平均剂量</a:t>
                      </a:r>
                      <a:endParaRPr kumimoji="0" lang="en-US" altLang="zh-CN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lvl="0" indent="0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     仅</a:t>
                      </a:r>
                      <a:r>
                        <a:rPr kumimoji="0" lang="en-US" altLang="zh-CN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C3647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511mg</a:t>
                      </a:r>
                      <a:r>
                        <a:rPr kumimoji="0" lang="zh-CN" alt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，与补铁目标相去甚远</a:t>
                      </a:r>
                      <a:endParaRPr kumimoji="0" lang="en-US" altLang="zh-CN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ts val="24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l"/>
                        <a:defRPr/>
                      </a:pP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疫情导致</a:t>
                      </a:r>
                      <a:r>
                        <a:rPr lang="zh-CN" altLang="en-US" sz="15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血源减少</a:t>
                      </a: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(-67%</a:t>
                      </a:r>
                      <a:r>
                        <a:rPr lang="en-US" altLang="zh-CN" sz="1500" baseline="400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en-US" altLang="zh-CN" sz="15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),</a:t>
                      </a:r>
                      <a:r>
                        <a:rPr lang="zh-CN" altLang="en-US" sz="15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需便捷起效快速的铁剂以减少输血</a:t>
                      </a:r>
                      <a:endParaRPr kumimoji="0" lang="en-US" altLang="zh-CN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" marT="180000" marB="14400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8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l"/>
                        <a:defRPr/>
                      </a:pPr>
                      <a:endParaRPr kumimoji="0" lang="en-US" altLang="zh-CN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36000" marT="180000" marB="144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25509"/>
                  </a:ext>
                </a:extLst>
              </a:tr>
            </a:tbl>
          </a:graphicData>
        </a:graphic>
      </p:graphicFrame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97FFAE9-586F-51AE-F916-EA579F3CE1B4}"/>
              </a:ext>
            </a:extLst>
          </p:cNvPr>
          <p:cNvSpPr/>
          <p:nvPr/>
        </p:nvSpPr>
        <p:spPr>
          <a:xfrm>
            <a:off x="2597680" y="1857452"/>
            <a:ext cx="1096839" cy="993120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 anchor="t">
            <a:noAutofit/>
          </a:bodyPr>
          <a:lstStyle/>
          <a:p>
            <a:pPr algn="l">
              <a:lnSpc>
                <a:spcPts val="1400"/>
              </a:lnSpc>
            </a:pPr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口服无效</a:t>
            </a:r>
            <a:r>
              <a:rPr lang="en-US" altLang="zh-CN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</a:p>
          <a:p>
            <a:pPr algn="l">
              <a:lnSpc>
                <a:spcPts val="1400"/>
              </a:lnSpc>
              <a:spcAft>
                <a:spcPts val="1800"/>
              </a:spcAft>
            </a:pPr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不依从</a:t>
            </a:r>
            <a:r>
              <a:rPr lang="en-US" altLang="zh-CN" sz="800" dirty="0">
                <a:solidFill>
                  <a:schemeClr val="tx1"/>
                </a:solidFill>
                <a:ea typeface="微软雅黑" panose="020B0503020204020204" pitchFamily="34" charset="-122"/>
              </a:rPr>
              <a:t>(30-70%</a:t>
            </a:r>
            <a:r>
              <a:rPr lang="en-US" altLang="zh-CN" sz="700" baseline="40000" dirty="0">
                <a:solidFill>
                  <a:schemeClr val="tx1"/>
                </a:solidFill>
                <a:ea typeface="微软雅黑" panose="020B0503020204020204" pitchFamily="34" charset="-122"/>
              </a:rPr>
              <a:t>8</a:t>
            </a:r>
            <a:r>
              <a:rPr lang="en-US" altLang="zh-CN" sz="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8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900" baseline="30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200"/>
              </a:lnSpc>
              <a:spcBef>
                <a:spcPts val="1800"/>
              </a:spcBef>
            </a:pPr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需快速补铁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ts val="1400"/>
              </a:lnSpc>
            </a:pPr>
            <a:endParaRPr lang="en-US" altLang="zh-CN" sz="9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08E3D43-05F4-2E8E-A944-06CFA0A431F7}"/>
              </a:ext>
            </a:extLst>
          </p:cNvPr>
          <p:cNvSpPr txBox="1"/>
          <p:nvPr/>
        </p:nvSpPr>
        <p:spPr>
          <a:xfrm>
            <a:off x="736764" y="5904470"/>
            <a:ext cx="37952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kumimoji="0" lang="en-US" altLang="zh-CN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** 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补铁目标总剂量以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60kg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lang="zh-CN" altLang="en-US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血红蛋白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10g/dL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计算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lang="en-US" altLang="zh-CN" sz="11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CF1CB5-D1D3-6A92-EB4E-7D997068C697}"/>
              </a:ext>
            </a:extLst>
          </p:cNvPr>
          <p:cNvSpPr txBox="1"/>
          <p:nvPr/>
        </p:nvSpPr>
        <p:spPr>
          <a:xfrm>
            <a:off x="6861800" y="4289191"/>
            <a:ext cx="4268230" cy="12950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85750" indent="-285750">
              <a:lnSpc>
                <a:spcPts val="1900"/>
              </a:lnSpc>
              <a:spcAft>
                <a:spcPts val="9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不便频繁就医的</a:t>
            </a:r>
            <a:r>
              <a:rPr lang="zh-CN" altLang="en-US" sz="1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老人、产妇、肿瘤</a:t>
            </a: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IDA</a:t>
            </a: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1500" b="1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1800"/>
              </a:lnSpc>
              <a:spcAft>
                <a:spcPts val="3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1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围术期</a:t>
            </a:r>
            <a:r>
              <a:rPr lang="en-US" altLang="zh-CN" sz="1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Hb</a:t>
            </a:r>
            <a:r>
              <a:rPr lang="zh-CN" altLang="en-US" sz="1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未达手术指征</a:t>
            </a: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，又不够输血指征、</a:t>
            </a:r>
            <a:endParaRPr lang="en-US" altLang="zh-CN" sz="1500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800"/>
              </a:lnSpc>
              <a:spcAft>
                <a:spcPts val="900"/>
              </a:spcAft>
              <a:buClr>
                <a:schemeClr val="accent2">
                  <a:lumMod val="50000"/>
                </a:schemeClr>
              </a:buClr>
              <a:buSzPct val="100000"/>
            </a:pP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面临手术延迟的患者</a:t>
            </a:r>
            <a:endParaRPr lang="en-US" altLang="zh-CN" sz="1500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1900"/>
              </a:lnSpc>
              <a:spcAft>
                <a:spcPts val="9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15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en-US" sz="15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期间的治疗</a:t>
            </a:r>
            <a:endParaRPr lang="en-US" sz="1500" dirty="0" err="1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6" name="Picture 4">
            <a:extLst>
              <a:ext uri="{FF2B5EF4-FFF2-40B4-BE49-F238E27FC236}">
                <a16:creationId xmlns:a16="http://schemas.microsoft.com/office/drawing/2014/main" id="{BD8DECB0-80C9-D880-995E-C312CEFF1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>
            <a:off x="7313702" y="5830540"/>
            <a:ext cx="3487712" cy="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D41535CC-7547-67E0-E4E5-9DD326F53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7" r="7205" b="57679"/>
          <a:stretch>
            <a:fillRect/>
          </a:stretch>
        </p:blipFill>
        <p:spPr bwMode="auto">
          <a:xfrm rot="10800000">
            <a:off x="7517905" y="3983028"/>
            <a:ext cx="3487712" cy="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871CDE9-663C-059A-01BA-F8D117912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800282" y="3404714"/>
            <a:ext cx="1023910" cy="11236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276078D-E021-0843-0F44-5A76626B6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1616" y="4836568"/>
            <a:ext cx="972920" cy="1190878"/>
          </a:xfrm>
          <a:prstGeom prst="rect">
            <a:avLst/>
          </a:prstGeom>
          <a:ln>
            <a:noFill/>
          </a:ln>
        </p:spPr>
      </p:pic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6DCA2300-0596-C083-923A-A3E64C579DEC}"/>
              </a:ext>
            </a:extLst>
          </p:cNvPr>
          <p:cNvGrpSpPr/>
          <p:nvPr/>
        </p:nvGrpSpPr>
        <p:grpSpPr>
          <a:xfrm>
            <a:off x="4655840" y="1672445"/>
            <a:ext cx="2194584" cy="1352896"/>
            <a:chOff x="4763268" y="1661590"/>
            <a:chExt cx="2194584" cy="1352896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7A1D1250-026D-1941-4338-ACB299D3A735}"/>
                </a:ext>
              </a:extLst>
            </p:cNvPr>
            <p:cNvGrpSpPr/>
            <p:nvPr/>
          </p:nvGrpSpPr>
          <p:grpSpPr>
            <a:xfrm>
              <a:off x="4763268" y="1661590"/>
              <a:ext cx="2004963" cy="1352896"/>
              <a:chOff x="4845460" y="1753985"/>
              <a:chExt cx="2004963" cy="1297432"/>
            </a:xfrm>
          </p:grpSpPr>
          <p:sp>
            <p:nvSpPr>
              <p:cNvPr id="120" name="流程图: 准备 119">
                <a:extLst>
                  <a:ext uri="{FF2B5EF4-FFF2-40B4-BE49-F238E27FC236}">
                    <a16:creationId xmlns:a16="http://schemas.microsoft.com/office/drawing/2014/main" id="{FC4E1E0B-FDDF-8D78-83D1-499546C99047}"/>
                  </a:ext>
                </a:extLst>
              </p:cNvPr>
              <p:cNvSpPr/>
              <p:nvPr/>
            </p:nvSpPr>
            <p:spPr>
              <a:xfrm>
                <a:off x="4845460" y="1753985"/>
                <a:ext cx="2004963" cy="1297429"/>
              </a:xfrm>
              <a:prstGeom prst="flowChartPreparation">
                <a:avLst/>
              </a:prstGeom>
              <a:gradFill flip="none" rotWithShape="1">
                <a:gsLst>
                  <a:gs pos="0">
                    <a:schemeClr val="bg1"/>
                  </a:gs>
                  <a:gs pos="57000">
                    <a:schemeClr val="accent1">
                      <a:lumMod val="10000"/>
                      <a:lumOff val="90000"/>
                      <a:alpha val="49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1" name="流程图: 准备 4">
                <a:extLst>
                  <a:ext uri="{FF2B5EF4-FFF2-40B4-BE49-F238E27FC236}">
                    <a16:creationId xmlns:a16="http://schemas.microsoft.com/office/drawing/2014/main" id="{22251E30-9639-A06E-1871-C6233A5D1815}"/>
                  </a:ext>
                </a:extLst>
              </p:cNvPr>
              <p:cNvSpPr txBox="1"/>
              <p:nvPr/>
            </p:nvSpPr>
            <p:spPr>
              <a:xfrm>
                <a:off x="5228712" y="1753986"/>
                <a:ext cx="1621711" cy="12974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7000">
                    <a:schemeClr val="accent1">
                      <a:lumMod val="10000"/>
                      <a:lumOff val="90000"/>
                      <a:alpha val="49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>
                <a:defPPr>
                  <a:defRPr lang="da-DK"/>
                </a:defPPr>
              </a:lstStyle>
              <a:p>
                <a:endParaRPr lang="en-US" dirty="0">
                  <a:sym typeface="+mn-lt"/>
                </a:endParaRPr>
              </a:p>
            </p:txBody>
          </p:sp>
        </p:grpSp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28052FF4-9D34-FECB-7EE2-4840EDC37E9A}"/>
                </a:ext>
              </a:extLst>
            </p:cNvPr>
            <p:cNvSpPr/>
            <p:nvPr/>
          </p:nvSpPr>
          <p:spPr>
            <a:xfrm>
              <a:off x="4960099" y="1713841"/>
              <a:ext cx="1997753" cy="12627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ts val="800"/>
                </a:spcBef>
                <a:spcAft>
                  <a:spcPts val="400"/>
                </a:spcAft>
              </a:pPr>
              <a:r>
                <a:rPr lang="zh-CN" altLang="en-US" sz="1400" b="1" kern="120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铁注射剂目标剂量</a:t>
              </a:r>
              <a:endParaRPr lang="en-US" altLang="zh-CN" sz="9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spcBef>
                  <a:spcPts val="1200"/>
                </a:spcBef>
                <a:spcAft>
                  <a:spcPts val="600"/>
                </a:spcAft>
              </a:pPr>
              <a:r>
                <a:rPr lang="en-US" altLang="zh-CN" b="1" dirty="0">
                  <a:solidFill>
                    <a:schemeClr val="tx1"/>
                  </a:solidFill>
                  <a:ea typeface="微软雅黑" panose="020B0503020204020204" pitchFamily="34" charset="-122"/>
                </a:rPr>
                <a:t>1000mg</a:t>
              </a:r>
              <a:endParaRPr lang="en-US" altLang="zh-CN" sz="2200" b="1" baseline="3000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  <a:p>
              <a:pPr algn="ctr"/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补铁总量以</a:t>
              </a:r>
              <a:endPara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algn="ctr"/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60kg</a:t>
              </a:r>
              <a:r>
                <a:rPr lang="zh-CN" altLang="en-US" sz="9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Hb10g/dL</a:t>
              </a:r>
              <a:r>
                <a:rPr kumimoji="0" lang="zh-CN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计算</a:t>
              </a: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endParaRPr lang="en-US" altLang="zh-CN" sz="9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endParaRPr lang="en-US" sz="900" dirty="0"/>
            </a:p>
          </p:txBody>
        </p:sp>
        <p:sp>
          <p:nvSpPr>
            <p:cNvPr id="123" name="Freeform 6">
              <a:extLst>
                <a:ext uri="{FF2B5EF4-FFF2-40B4-BE49-F238E27FC236}">
                  <a16:creationId xmlns:a16="http://schemas.microsoft.com/office/drawing/2014/main" id="{7C29B31B-7C25-D9FA-3DA6-0E999F06007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190127" y="1984826"/>
              <a:ext cx="244643" cy="260603"/>
            </a:xfrm>
            <a:custGeom>
              <a:avLst/>
              <a:gdLst>
                <a:gd name="T0" fmla="*/ 67 w 376"/>
                <a:gd name="T1" fmla="*/ 3 h 401"/>
                <a:gd name="T2" fmla="*/ 62 w 376"/>
                <a:gd name="T3" fmla="*/ 3 h 401"/>
                <a:gd name="T4" fmla="*/ 0 w 376"/>
                <a:gd name="T5" fmla="*/ 159 h 401"/>
                <a:gd name="T6" fmla="*/ 65 w 376"/>
                <a:gd name="T7" fmla="*/ 223 h 401"/>
                <a:gd name="T8" fmla="*/ 129 w 376"/>
                <a:gd name="T9" fmla="*/ 159 h 401"/>
                <a:gd name="T10" fmla="*/ 67 w 376"/>
                <a:gd name="T11" fmla="*/ 3 h 401"/>
                <a:gd name="T12" fmla="*/ 313 w 376"/>
                <a:gd name="T13" fmla="*/ 3 h 401"/>
                <a:gd name="T14" fmla="*/ 309 w 376"/>
                <a:gd name="T15" fmla="*/ 3 h 401"/>
                <a:gd name="T16" fmla="*/ 246 w 376"/>
                <a:gd name="T17" fmla="*/ 159 h 401"/>
                <a:gd name="T18" fmla="*/ 311 w 376"/>
                <a:gd name="T19" fmla="*/ 223 h 401"/>
                <a:gd name="T20" fmla="*/ 376 w 376"/>
                <a:gd name="T21" fmla="*/ 159 h 401"/>
                <a:gd name="T22" fmla="*/ 313 w 376"/>
                <a:gd name="T23" fmla="*/ 3 h 401"/>
                <a:gd name="T24" fmla="*/ 185 w 376"/>
                <a:gd name="T25" fmla="*/ 180 h 401"/>
                <a:gd name="T26" fmla="*/ 123 w 376"/>
                <a:gd name="T27" fmla="*/ 337 h 401"/>
                <a:gd name="T28" fmla="*/ 188 w 376"/>
                <a:gd name="T29" fmla="*/ 401 h 401"/>
                <a:gd name="T30" fmla="*/ 253 w 376"/>
                <a:gd name="T31" fmla="*/ 337 h 401"/>
                <a:gd name="T32" fmla="*/ 190 w 376"/>
                <a:gd name="T33" fmla="*/ 180 h 401"/>
                <a:gd name="T34" fmla="*/ 185 w 376"/>
                <a:gd name="T35" fmla="*/ 18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6" h="401">
                  <a:moveTo>
                    <a:pt x="67" y="3"/>
                  </a:moveTo>
                  <a:cubicBezTo>
                    <a:pt x="67" y="0"/>
                    <a:pt x="62" y="0"/>
                    <a:pt x="62" y="3"/>
                  </a:cubicBezTo>
                  <a:cubicBezTo>
                    <a:pt x="52" y="85"/>
                    <a:pt x="0" y="102"/>
                    <a:pt x="0" y="159"/>
                  </a:cubicBezTo>
                  <a:cubicBezTo>
                    <a:pt x="0" y="195"/>
                    <a:pt x="29" y="223"/>
                    <a:pt x="65" y="223"/>
                  </a:cubicBezTo>
                  <a:cubicBezTo>
                    <a:pt x="100" y="223"/>
                    <a:pt x="129" y="195"/>
                    <a:pt x="129" y="159"/>
                  </a:cubicBezTo>
                  <a:cubicBezTo>
                    <a:pt x="129" y="102"/>
                    <a:pt x="77" y="85"/>
                    <a:pt x="67" y="3"/>
                  </a:cubicBezTo>
                  <a:close/>
                  <a:moveTo>
                    <a:pt x="313" y="3"/>
                  </a:moveTo>
                  <a:cubicBezTo>
                    <a:pt x="313" y="0"/>
                    <a:pt x="309" y="0"/>
                    <a:pt x="309" y="3"/>
                  </a:cubicBezTo>
                  <a:cubicBezTo>
                    <a:pt x="298" y="85"/>
                    <a:pt x="246" y="102"/>
                    <a:pt x="246" y="159"/>
                  </a:cubicBezTo>
                  <a:cubicBezTo>
                    <a:pt x="246" y="195"/>
                    <a:pt x="276" y="223"/>
                    <a:pt x="311" y="223"/>
                  </a:cubicBezTo>
                  <a:cubicBezTo>
                    <a:pt x="346" y="223"/>
                    <a:pt x="376" y="195"/>
                    <a:pt x="376" y="159"/>
                  </a:cubicBezTo>
                  <a:cubicBezTo>
                    <a:pt x="376" y="102"/>
                    <a:pt x="324" y="85"/>
                    <a:pt x="313" y="3"/>
                  </a:cubicBezTo>
                  <a:close/>
                  <a:moveTo>
                    <a:pt x="185" y="180"/>
                  </a:moveTo>
                  <a:cubicBezTo>
                    <a:pt x="175" y="263"/>
                    <a:pt x="123" y="280"/>
                    <a:pt x="123" y="337"/>
                  </a:cubicBezTo>
                  <a:cubicBezTo>
                    <a:pt x="123" y="372"/>
                    <a:pt x="153" y="401"/>
                    <a:pt x="188" y="401"/>
                  </a:cubicBezTo>
                  <a:cubicBezTo>
                    <a:pt x="223" y="401"/>
                    <a:pt x="253" y="372"/>
                    <a:pt x="253" y="337"/>
                  </a:cubicBezTo>
                  <a:cubicBezTo>
                    <a:pt x="253" y="280"/>
                    <a:pt x="200" y="263"/>
                    <a:pt x="190" y="180"/>
                  </a:cubicBezTo>
                  <a:cubicBezTo>
                    <a:pt x="190" y="178"/>
                    <a:pt x="186" y="178"/>
                    <a:pt x="185" y="18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bg1"/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2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28" name="Shape 685">
            <a:extLst>
              <a:ext uri="{FF2B5EF4-FFF2-40B4-BE49-F238E27FC236}">
                <a16:creationId xmlns:a16="http://schemas.microsoft.com/office/drawing/2014/main" id="{7E16FE82-AE4A-C2FE-92F8-8BAD35996284}"/>
              </a:ext>
            </a:extLst>
          </p:cNvPr>
          <p:cNvSpPr/>
          <p:nvPr/>
        </p:nvSpPr>
        <p:spPr>
          <a:xfrm flipH="1">
            <a:off x="4769935" y="2904644"/>
            <a:ext cx="1023912" cy="732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0909" extrusionOk="0">
                <a:moveTo>
                  <a:pt x="14358" y="17929"/>
                </a:moveTo>
                <a:lnTo>
                  <a:pt x="13395" y="19525"/>
                </a:lnTo>
                <a:cubicBezTo>
                  <a:pt x="12996" y="20425"/>
                  <a:pt x="13473" y="20926"/>
                  <a:pt x="14037" y="20908"/>
                </a:cubicBezTo>
                <a:lnTo>
                  <a:pt x="20690" y="20802"/>
                </a:lnTo>
                <a:cubicBezTo>
                  <a:pt x="21167" y="20868"/>
                  <a:pt x="21600" y="20137"/>
                  <a:pt x="21595" y="19206"/>
                </a:cubicBezTo>
                <a:cubicBezTo>
                  <a:pt x="21585" y="15092"/>
                  <a:pt x="21576" y="10977"/>
                  <a:pt x="21566" y="6863"/>
                </a:cubicBezTo>
                <a:cubicBezTo>
                  <a:pt x="21554" y="5737"/>
                  <a:pt x="21104" y="5608"/>
                  <a:pt x="20807" y="6118"/>
                </a:cubicBezTo>
                <a:lnTo>
                  <a:pt x="19844" y="7767"/>
                </a:lnTo>
                <a:lnTo>
                  <a:pt x="15875" y="745"/>
                </a:lnTo>
                <a:cubicBezTo>
                  <a:pt x="15661" y="284"/>
                  <a:pt x="15455" y="168"/>
                  <a:pt x="15146" y="0"/>
                </a:cubicBezTo>
                <a:lnTo>
                  <a:pt x="3268" y="266"/>
                </a:lnTo>
                <a:cubicBezTo>
                  <a:pt x="900" y="1099"/>
                  <a:pt x="350" y="3325"/>
                  <a:pt x="0" y="5746"/>
                </a:cubicBezTo>
                <a:cubicBezTo>
                  <a:pt x="569" y="1605"/>
                  <a:pt x="2845" y="-674"/>
                  <a:pt x="5019" y="1516"/>
                </a:cubicBezTo>
                <a:cubicBezTo>
                  <a:pt x="7194" y="3706"/>
                  <a:pt x="11391" y="12485"/>
                  <a:pt x="14358" y="17929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50000"/>
                  <a:alpha val="51000"/>
                </a:schemeClr>
              </a:gs>
              <a:gs pos="20000">
                <a:schemeClr val="bg1">
                  <a:lumMod val="75000"/>
                  <a:alpha val="49000"/>
                </a:schemeClr>
              </a:gs>
            </a:gsLst>
            <a:lin ang="5400000" scaled="0"/>
          </a:gradFill>
          <a:ln w="3175">
            <a:solidFill>
              <a:schemeClr val="bg1">
                <a:lumMod val="75000"/>
              </a:schemeClr>
            </a:solidFill>
            <a:miter lim="400000"/>
          </a:ln>
          <a:effectLst/>
        </p:spPr>
        <p:txBody>
          <a:bodyPr lIns="45711" tIns="45710" rIns="45711" bIns="45710" anchor="ctr"/>
          <a:lstStyle/>
          <a:p>
            <a:pPr marL="0" marR="0" lvl="0" indent="0" defTabSz="4565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+mn-ea"/>
              <a:sym typeface="+mn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2376A53-8831-71D0-8C5C-80724C3058FC}"/>
              </a:ext>
            </a:extLst>
          </p:cNvPr>
          <p:cNvGrpSpPr/>
          <p:nvPr/>
        </p:nvGrpSpPr>
        <p:grpSpPr>
          <a:xfrm>
            <a:off x="83099" y="-175592"/>
            <a:ext cx="1266101" cy="1659604"/>
            <a:chOff x="159465" y="-147017"/>
            <a:chExt cx="1127473" cy="1507724"/>
          </a:xfrm>
        </p:grpSpPr>
        <p:sp>
          <p:nvSpPr>
            <p:cNvPr id="50" name="等腰三角形 49">
              <a:extLst>
                <a:ext uri="{FF2B5EF4-FFF2-40B4-BE49-F238E27FC236}">
                  <a16:creationId xmlns:a16="http://schemas.microsoft.com/office/drawing/2014/main" id="{FD4978FA-4DBA-60D4-0A3B-2CA7B78157B3}"/>
                </a:ext>
              </a:extLst>
            </p:cNvPr>
            <p:cNvSpPr/>
            <p:nvPr/>
          </p:nvSpPr>
          <p:spPr>
            <a:xfrm>
              <a:off x="582121" y="973461"/>
              <a:ext cx="704817" cy="387246"/>
            </a:xfrm>
            <a:prstGeom prst="triangle">
              <a:avLst>
                <a:gd name="adj" fmla="val 6892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en-US"/>
            </a:p>
          </p:txBody>
        </p:sp>
        <p:pic>
          <p:nvPicPr>
            <p:cNvPr id="51" name="Picture 2" descr="查看源图像">
              <a:extLst>
                <a:ext uri="{FF2B5EF4-FFF2-40B4-BE49-F238E27FC236}">
                  <a16:creationId xmlns:a16="http://schemas.microsoft.com/office/drawing/2014/main" id="{F63B250B-0BB4-443C-8461-FD0415B6D8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查看源图像">
              <a:extLst>
                <a:ext uri="{FF2B5EF4-FFF2-40B4-BE49-F238E27FC236}">
                  <a16:creationId xmlns:a16="http://schemas.microsoft.com/office/drawing/2014/main" id="{282CEFAC-57FE-B90A-D315-35892E444D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椭圆 29">
            <a:extLst>
              <a:ext uri="{FF2B5EF4-FFF2-40B4-BE49-F238E27FC236}">
                <a16:creationId xmlns:a16="http://schemas.microsoft.com/office/drawing/2014/main" id="{52C7DC71-5EAB-5163-361C-F1D0B79419A5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63" name="组合 11">
            <a:extLst>
              <a:ext uri="{FF2B5EF4-FFF2-40B4-BE49-F238E27FC236}">
                <a16:creationId xmlns:a16="http://schemas.microsoft.com/office/drawing/2014/main" id="{23E449BD-766B-F998-3BFF-B6C93AB734A9}"/>
              </a:ext>
            </a:extLst>
          </p:cNvPr>
          <p:cNvGrpSpPr/>
          <p:nvPr/>
        </p:nvGrpSpPr>
        <p:grpSpPr bwMode="auto">
          <a:xfrm>
            <a:off x="2588038" y="2204864"/>
            <a:ext cx="843666" cy="432049"/>
            <a:chOff x="4027089" y="2989445"/>
            <a:chExt cx="3335135" cy="1717145"/>
          </a:xfrm>
          <a:effectLst>
            <a:outerShdw blurRad="50800" dist="88900" dir="2700000" algn="tl" rotWithShape="0">
              <a:sysClr val="window" lastClr="FFFFFF">
                <a:lumMod val="75000"/>
                <a:alpha val="40000"/>
              </a:sysClr>
            </a:outerShdw>
          </a:effectLst>
        </p:grpSpPr>
        <p:sp>
          <p:nvSpPr>
            <p:cNvPr id="66" name="直角三角形 15">
              <a:extLst>
                <a:ext uri="{FF2B5EF4-FFF2-40B4-BE49-F238E27FC236}">
                  <a16:creationId xmlns:a16="http://schemas.microsoft.com/office/drawing/2014/main" id="{94E9B508-6F60-A01E-E83D-40D32934CBDE}"/>
                </a:ext>
              </a:extLst>
            </p:cNvPr>
            <p:cNvSpPr/>
            <p:nvPr/>
          </p:nvSpPr>
          <p:spPr>
            <a:xfrm>
              <a:off x="4027089" y="2989445"/>
              <a:ext cx="3335135" cy="858572"/>
            </a:xfrm>
            <a:custGeom>
              <a:avLst/>
              <a:gdLst/>
              <a:ahLst/>
              <a:cxnLst/>
              <a:rect l="l" t="t" r="r" b="b"/>
              <a:pathLst>
                <a:path w="3335135" h="858572">
                  <a:moveTo>
                    <a:pt x="2561135" y="0"/>
                  </a:moveTo>
                  <a:lnTo>
                    <a:pt x="3335135" y="858571"/>
                  </a:lnTo>
                  <a:lnTo>
                    <a:pt x="2561135" y="858571"/>
                  </a:lnTo>
                  <a:lnTo>
                    <a:pt x="141075" y="858571"/>
                  </a:lnTo>
                  <a:lnTo>
                    <a:pt x="141075" y="858572"/>
                  </a:lnTo>
                  <a:lnTo>
                    <a:pt x="0" y="858572"/>
                  </a:lnTo>
                  <a:lnTo>
                    <a:pt x="141075" y="768572"/>
                  </a:lnTo>
                  <a:lnTo>
                    <a:pt x="141075" y="318571"/>
                  </a:lnTo>
                  <a:lnTo>
                    <a:pt x="2561135" y="31857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9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/>
                <a:cs typeface="+mn-ea"/>
                <a:sym typeface="+mn-lt"/>
              </a:endParaRPr>
            </a:p>
          </p:txBody>
        </p:sp>
        <p:sp>
          <p:nvSpPr>
            <p:cNvPr id="67" name="矩形 13">
              <a:extLst>
                <a:ext uri="{FF2B5EF4-FFF2-40B4-BE49-F238E27FC236}">
                  <a16:creationId xmlns:a16="http://schemas.microsoft.com/office/drawing/2014/main" id="{3063CFD4-8254-5F83-98B4-4E6341032B2C}"/>
                </a:ext>
              </a:extLst>
            </p:cNvPr>
            <p:cNvSpPr/>
            <p:nvPr/>
          </p:nvSpPr>
          <p:spPr>
            <a:xfrm>
              <a:off x="4041831" y="3848543"/>
              <a:ext cx="3312000" cy="3600"/>
            </a:xfrm>
            <a:prstGeom prst="rect">
              <a:avLst/>
            </a:prstGeom>
            <a:gradFill flip="none" rotWithShape="1">
              <a:gsLst>
                <a:gs pos="0">
                  <a:srgbClr val="7B2766"/>
                </a:gs>
                <a:gs pos="100000">
                  <a:srgbClr val="FE76C5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/>
                <a:cs typeface="+mn-ea"/>
                <a:sym typeface="+mn-lt"/>
              </a:endParaRPr>
            </a:p>
          </p:txBody>
        </p:sp>
        <p:sp>
          <p:nvSpPr>
            <p:cNvPr id="68" name="直角三角形 15">
              <a:extLst>
                <a:ext uri="{FF2B5EF4-FFF2-40B4-BE49-F238E27FC236}">
                  <a16:creationId xmlns:a16="http://schemas.microsoft.com/office/drawing/2014/main" id="{8F915F13-3AC4-0F3F-2F5C-E4F4E69CCD12}"/>
                </a:ext>
              </a:extLst>
            </p:cNvPr>
            <p:cNvSpPr/>
            <p:nvPr/>
          </p:nvSpPr>
          <p:spPr>
            <a:xfrm flipV="1">
              <a:off x="4027089" y="3848018"/>
              <a:ext cx="3335135" cy="858572"/>
            </a:xfrm>
            <a:custGeom>
              <a:avLst/>
              <a:gdLst/>
              <a:ahLst/>
              <a:cxnLst/>
              <a:rect l="l" t="t" r="r" b="b"/>
              <a:pathLst>
                <a:path w="3335135" h="858572">
                  <a:moveTo>
                    <a:pt x="2561135" y="0"/>
                  </a:moveTo>
                  <a:lnTo>
                    <a:pt x="3335135" y="858571"/>
                  </a:lnTo>
                  <a:lnTo>
                    <a:pt x="2561135" y="858571"/>
                  </a:lnTo>
                  <a:lnTo>
                    <a:pt x="141075" y="858571"/>
                  </a:lnTo>
                  <a:lnTo>
                    <a:pt x="141075" y="858572"/>
                  </a:lnTo>
                  <a:lnTo>
                    <a:pt x="0" y="858572"/>
                  </a:lnTo>
                  <a:lnTo>
                    <a:pt x="141075" y="768572"/>
                  </a:lnTo>
                  <a:lnTo>
                    <a:pt x="141075" y="318571"/>
                  </a:lnTo>
                  <a:lnTo>
                    <a:pt x="2561135" y="31857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100000">
                  <a:schemeClr val="tx2">
                    <a:lumMod val="90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/>
                <a:cs typeface="+mn-ea"/>
                <a:sym typeface="+mn-lt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15DDF289-0ABF-CF02-9D5E-3F637C5318A8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7104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>
            <a:extLst>
              <a:ext uri="{FF2B5EF4-FFF2-40B4-BE49-F238E27FC236}">
                <a16:creationId xmlns:a16="http://schemas.microsoft.com/office/drawing/2014/main" id="{0DFFED66-0C05-9522-7D1A-4A3740A38B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2764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95" imgH="396" progId="TCLayout.ActiveDocument.1">
                  <p:embed/>
                </p:oleObj>
              </mc:Choice>
              <mc:Fallback>
                <p:oleObj name="think-cell 幻灯片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表格 10">
            <a:extLst>
              <a:ext uri="{FF2B5EF4-FFF2-40B4-BE49-F238E27FC236}">
                <a16:creationId xmlns:a16="http://schemas.microsoft.com/office/drawing/2014/main" id="{A6D184D2-62FC-B555-23A7-B043BB5DC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24822"/>
              </p:ext>
            </p:extLst>
          </p:nvPr>
        </p:nvGraphicFramePr>
        <p:xfrm>
          <a:off x="7597765" y="1742134"/>
          <a:ext cx="4056706" cy="45330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56706">
                  <a:extLst>
                    <a:ext uri="{9D8B030D-6E8A-4147-A177-3AD203B41FA5}">
                      <a16:colId xmlns:a16="http://schemas.microsoft.com/office/drawing/2014/main" val="1922078614"/>
                    </a:ext>
                  </a:extLst>
                </a:gridCol>
              </a:tblGrid>
              <a:tr h="4533087">
                <a:tc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5501"/>
                  </a:ext>
                </a:extLst>
              </a:tr>
            </a:tbl>
          </a:graphicData>
        </a:graphic>
      </p:graphicFrame>
      <p:graphicFrame>
        <p:nvGraphicFramePr>
          <p:cNvPr id="57" name="表格 10">
            <a:extLst>
              <a:ext uri="{FF2B5EF4-FFF2-40B4-BE49-F238E27FC236}">
                <a16:creationId xmlns:a16="http://schemas.microsoft.com/office/drawing/2014/main" id="{6CB9EB57-AF4A-13DA-8AE0-D942F72FE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368047"/>
              </p:ext>
            </p:extLst>
          </p:nvPr>
        </p:nvGraphicFramePr>
        <p:xfrm>
          <a:off x="1032346" y="1756800"/>
          <a:ext cx="6199532" cy="453308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199532">
                  <a:extLst>
                    <a:ext uri="{9D8B030D-6E8A-4147-A177-3AD203B41FA5}">
                      <a16:colId xmlns:a16="http://schemas.microsoft.com/office/drawing/2014/main" val="1922078614"/>
                    </a:ext>
                  </a:extLst>
                </a:gridCol>
              </a:tblGrid>
              <a:tr h="4533086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5501"/>
                  </a:ext>
                </a:extLst>
              </a:tr>
            </a:tbl>
          </a:graphicData>
        </a:graphic>
      </p:graphicFrame>
      <p:sp>
        <p:nvSpPr>
          <p:cNvPr id="58" name="标题 3">
            <a:extLst>
              <a:ext uri="{FF2B5EF4-FFF2-40B4-BE49-F238E27FC236}">
                <a16:creationId xmlns:a16="http://schemas.microsoft.com/office/drawing/2014/main" id="{9A05E11F-91FC-D800-71A2-85AD89F99A73}"/>
              </a:ext>
            </a:extLst>
          </p:cNvPr>
          <p:cNvSpPr txBox="1">
            <a:spLocks/>
          </p:cNvSpPr>
          <p:nvPr/>
        </p:nvSpPr>
        <p:spPr>
          <a:xfrm>
            <a:off x="1102983" y="288357"/>
            <a:ext cx="9899685" cy="96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有效性：异麦芽糖酐铁，</a:t>
            </a:r>
            <a:r>
              <a:rPr lang="en-US" altLang="zh-CN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次</a:t>
            </a:r>
            <a:r>
              <a:rPr lang="en-US" altLang="zh-CN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1000mg</a:t>
            </a:r>
            <a:r>
              <a:rPr lang="en-US" altLang="zh-CN" sz="2800" b="1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，便捷、确保剂量达标</a:t>
            </a:r>
            <a:endParaRPr lang="en-US" altLang="zh-CN" sz="2800" b="1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B6148E0-C728-8C6A-5E32-FC4BB1E50524}"/>
              </a:ext>
            </a:extLst>
          </p:cNvPr>
          <p:cNvSpPr txBox="1"/>
          <p:nvPr/>
        </p:nvSpPr>
        <p:spPr>
          <a:xfrm>
            <a:off x="3436041" y="2351591"/>
            <a:ext cx="3795838" cy="185800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457200" indent="-285750">
              <a:lnSpc>
                <a:spcPts val="2000"/>
              </a:lnSpc>
              <a:spcAft>
                <a:spcPts val="600"/>
              </a:spcAft>
              <a:buClr>
                <a:schemeClr val="accent1">
                  <a:lumMod val="90000"/>
                  <a:lumOff val="10000"/>
                </a:schemeClr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本品</a:t>
            </a:r>
            <a:r>
              <a:rPr lang="en-US" altLang="zh-CN" sz="1400" b="1" kern="0" dirty="0">
                <a:ea typeface="微软雅黑" panose="020B0503020204020204" pitchFamily="34" charset="-122"/>
                <a:cs typeface="Arial" panose="020B0604020202020204" pitchFamily="34" charset="0"/>
              </a:rPr>
              <a:t>1-2</a:t>
            </a:r>
            <a:r>
              <a:rPr lang="zh-CN" alt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次</a:t>
            </a:r>
            <a:r>
              <a:rPr lang="zh-CN" altLang="en-US" sz="1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输注，蔗糖铁</a:t>
            </a:r>
            <a:r>
              <a:rPr lang="en-US" altLang="zh-CN" sz="1400" kern="0" dirty="0">
                <a:ea typeface="微软雅黑" panose="020B0503020204020204" pitchFamily="34" charset="-122"/>
                <a:cs typeface="Arial" panose="020B0604020202020204" pitchFamily="34" charset="0"/>
              </a:rPr>
              <a:t>&gt;</a:t>
            </a:r>
            <a:r>
              <a:rPr lang="en-US" altLang="zh-CN" sz="1400" dirty="0">
                <a:ea typeface="微软雅黑" panose="020B0503020204020204" pitchFamily="34" charset="-122"/>
              </a:rPr>
              <a:t>96%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r>
              <a:rPr lang="en-US" altLang="zh-CN" sz="1400" b="1" dirty="0">
                <a:ea typeface="微软雅黑" panose="020B0503020204020204" pitchFamily="34" charset="-122"/>
              </a:rPr>
              <a:t>5-9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endParaRPr lang="en-US" altLang="zh-CN" sz="1400" b="1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285750">
              <a:lnSpc>
                <a:spcPts val="2000"/>
              </a:lnSpc>
              <a:spcAft>
                <a:spcPts val="600"/>
              </a:spcAft>
              <a:buClr>
                <a:schemeClr val="accent1">
                  <a:lumMod val="90000"/>
                  <a:lumOff val="10000"/>
                </a:schemeClr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血红蛋白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升高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显著高于蔗糖铁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ea typeface="微软雅黑" panose="020B0503020204020204" pitchFamily="34" charset="-122"/>
              </a:rPr>
              <a:t>P&lt;0.0001</a:t>
            </a:r>
          </a:p>
          <a:p>
            <a:pPr marL="457200" indent="-285750">
              <a:lnSpc>
                <a:spcPts val="2000"/>
              </a:lnSpc>
              <a:spcAft>
                <a:spcPts val="600"/>
              </a:spcAft>
              <a:buClr>
                <a:schemeClr val="accent1">
                  <a:lumMod val="90000"/>
                  <a:lumOff val="10000"/>
                </a:schemeClr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达到</a:t>
            </a:r>
            <a:r>
              <a:rPr lang="en-US" altLang="zh-CN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HGB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升高≥</a:t>
            </a:r>
            <a:r>
              <a:rPr lang="en-US" altLang="zh-CN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2g/dL</a:t>
            </a:r>
            <a:r>
              <a:rPr lang="zh-CN" altLang="en-US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的相关指标：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ts val="2000"/>
              </a:lnSpc>
              <a:spcAft>
                <a:spcPts val="300"/>
              </a:spcAft>
              <a:buClr>
                <a:schemeClr val="accent1">
                  <a:lumMod val="90000"/>
                  <a:lumOff val="10000"/>
                </a:schemeClr>
              </a:buClr>
              <a:buSzPct val="80000"/>
            </a:pP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→ 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中位时间</a:t>
            </a: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更短</a:t>
            </a:r>
            <a:r>
              <a:rPr lang="en-US" altLang="zh-CN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 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vs.</a:t>
            </a:r>
            <a:r>
              <a:rPr lang="en-US" altLang="zh-CN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蔗糖铁</a:t>
            </a:r>
            <a:r>
              <a:rPr lang="en-US" altLang="zh-CN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171450">
              <a:lnSpc>
                <a:spcPts val="2000"/>
              </a:lnSpc>
              <a:buClr>
                <a:schemeClr val="accent1">
                  <a:lumMod val="90000"/>
                  <a:lumOff val="10000"/>
                </a:schemeClr>
              </a:buClr>
              <a:buSzPct val="80000"/>
            </a:pP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→ </a:t>
            </a:r>
            <a:r>
              <a:rPr lang="zh-CN" altLang="en-US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患者比例</a:t>
            </a:r>
            <a:r>
              <a:rPr lang="zh-CN" altLang="en-US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</a:t>
            </a:r>
            <a:r>
              <a:rPr lang="en-US" altLang="zh-CN" sz="1400" b="1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70</a:t>
            </a:r>
            <a:r>
              <a:rPr lang="en-US" altLang="zh-CN" sz="1400" b="1" i="0" u="none" strike="noStrike" baseline="0" dirty="0">
                <a:solidFill>
                  <a:srgbClr val="00477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.1% </a:t>
            </a:r>
            <a:r>
              <a:rPr lang="en-US" altLang="zh-CN" sz="14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vs.</a:t>
            </a:r>
            <a:r>
              <a:rPr lang="en-US" altLang="zh-CN" sz="1400" b="1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53.8%</a:t>
            </a:r>
            <a:r>
              <a:rPr lang="en-US" altLang="zh-CN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蔗糖铁</a:t>
            </a:r>
            <a:r>
              <a:rPr lang="en-US" altLang="zh-CN" sz="1200" b="0" i="0" u="none" strike="noStrike" baseline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endParaRPr lang="en-US" altLang="zh-CN" sz="1400" b="0" i="0" u="none" strike="noStrike" baseline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>
              <a:lnSpc>
                <a:spcPts val="1800"/>
              </a:lnSpc>
              <a:buClr>
                <a:schemeClr val="accent1">
                  <a:lumMod val="90000"/>
                  <a:lumOff val="10000"/>
                </a:schemeClr>
              </a:buClr>
              <a:buSzPct val="80000"/>
            </a:pPr>
            <a:r>
              <a:rPr lang="en-US" altLang="zh-CN" sz="1400" b="0" i="0" u="none" strike="noStrike" baseline="0" dirty="0">
                <a:solidFill>
                  <a:srgbClr val="000000"/>
                </a:solidFill>
                <a:ea typeface="微软雅黑" panose="020B0503020204020204" pitchFamily="34" charset="-122"/>
              </a:rPr>
              <a:t>    </a:t>
            </a:r>
            <a:r>
              <a:rPr lang="en-US" altLang="zh-CN" sz="1200" b="0" i="0" u="none" strike="noStrike" baseline="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400" b="0" i="0" u="none" strike="noStrike" kern="0" baseline="0" dirty="0">
                <a:solidFill>
                  <a:srgbClr val="00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lang="en-US" altLang="zh-CN" sz="1400" kern="0" dirty="0">
                <a:ea typeface="微软雅黑" panose="020B0503020204020204" pitchFamily="34" charset="-122"/>
                <a:cs typeface="Arial" panose="020B0604020202020204" pitchFamily="34" charset="0"/>
              </a:rPr>
              <a:t>&lt;0.0001</a:t>
            </a:r>
            <a:endParaRPr lang="zh-CN" altLang="zh-CN" sz="1400" kern="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6B2FFC3-5029-123D-9843-6131E958D23C}"/>
              </a:ext>
            </a:extLst>
          </p:cNvPr>
          <p:cNvSpPr txBox="1"/>
          <p:nvPr/>
        </p:nvSpPr>
        <p:spPr>
          <a:xfrm>
            <a:off x="3646896" y="4834376"/>
            <a:ext cx="3268730" cy="1295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pPr marL="285750" indent="-285750">
              <a:lnSpc>
                <a:spcPts val="2000"/>
              </a:lnSpc>
              <a:spcAft>
                <a:spcPts val="1200"/>
              </a:spcAft>
              <a:buClr>
                <a:schemeClr val="accent1">
                  <a:lumMod val="90000"/>
                  <a:lumOff val="10000"/>
                </a:schemeClr>
              </a:buClr>
              <a:buSzPct val="90000"/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血红蛋白第</a:t>
            </a:r>
            <a:r>
              <a:rPr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周平均升高</a:t>
            </a:r>
            <a:r>
              <a:rPr lang="en-US" altLang="zh-CN" sz="1400" b="1" u="sng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3.4g/dL</a:t>
            </a:r>
            <a:r>
              <a:rPr lang="zh-CN" altLang="en-US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周平均提升</a:t>
            </a:r>
            <a:r>
              <a:rPr lang="en-US" altLang="zh-CN" sz="1400" b="1" u="sng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4.6g/dl</a:t>
            </a:r>
          </a:p>
          <a:p>
            <a:pPr marL="285750" indent="-285750">
              <a:lnSpc>
                <a:spcPts val="2200"/>
              </a:lnSpc>
              <a:buClr>
                <a:schemeClr val="accent1">
                  <a:lumMod val="90000"/>
                  <a:lumOff val="10000"/>
                </a:schemeClr>
              </a:buClr>
              <a:buSzPct val="90000"/>
              <a:buFont typeface="Wingdings" panose="05000000000000000000" pitchFamily="2" charset="2"/>
              <a:buChar char="n"/>
            </a:pP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本品平均剂量</a:t>
            </a:r>
            <a:r>
              <a:rPr lang="en-US" altLang="zh-CN" sz="1400" b="1" u="sng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1,203</a:t>
            </a:r>
            <a:r>
              <a:rPr lang="en-US" altLang="zh-CN" sz="14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mg</a:t>
            </a:r>
          </a:p>
          <a:p>
            <a:pPr>
              <a:lnSpc>
                <a:spcPts val="2200"/>
              </a:lnSpc>
              <a:buClr>
                <a:schemeClr val="accent1">
                  <a:lumMod val="90000"/>
                  <a:lumOff val="10000"/>
                </a:schemeClr>
              </a:buClr>
              <a:buSzPct val="90000"/>
            </a:pPr>
            <a:endParaRPr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B42C3549-1CDE-AC9C-C5D4-F2BE468C9457}"/>
              </a:ext>
            </a:extLst>
          </p:cNvPr>
          <p:cNvSpPr txBox="1"/>
          <p:nvPr/>
        </p:nvSpPr>
        <p:spPr>
          <a:xfrm>
            <a:off x="1054579" y="1815864"/>
            <a:ext cx="6177298" cy="307777"/>
          </a:xfrm>
          <a:prstGeom prst="rect">
            <a:avLst/>
          </a:prstGeom>
          <a:solidFill>
            <a:schemeClr val="tx2">
              <a:lumMod val="75000"/>
              <a:alpha val="30000"/>
            </a:schemeClr>
          </a:solidFill>
        </p:spPr>
        <p:txBody>
          <a:bodyPr wrap="square" tIns="36000" bIns="36000" rtlCol="0" anchor="ctr" anchorCtr="0">
            <a:noAutofit/>
          </a:bodyPr>
          <a:lstStyle>
            <a:defPPr>
              <a:defRPr lang="da-DK"/>
            </a:defPPr>
            <a:lvl1pPr>
              <a:defRPr sz="1400" b="1" ker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b="0" dirty="0"/>
              <a:t>一项美国多中心、随机对照、前瞻性研究，共纳入</a:t>
            </a:r>
            <a:r>
              <a:rPr lang="en-US" altLang="zh-CN" b="0" dirty="0"/>
              <a:t>511</a:t>
            </a:r>
            <a:r>
              <a:rPr lang="zh-CN" altLang="en-US" b="0" dirty="0"/>
              <a:t>例 </a:t>
            </a:r>
            <a:r>
              <a:rPr lang="en-US" altLang="zh-CN" b="0" dirty="0"/>
              <a:t>IDA</a:t>
            </a:r>
            <a:r>
              <a:rPr lang="zh-CN" altLang="en-US" b="0" dirty="0"/>
              <a:t>患者分析</a:t>
            </a:r>
            <a:r>
              <a:rPr lang="en-US" altLang="zh-CN" b="0" dirty="0"/>
              <a:t>1</a:t>
            </a:r>
            <a:endParaRPr lang="zh-CN" altLang="en-US" b="0" dirty="0"/>
          </a:p>
        </p:txBody>
      </p:sp>
      <p:sp>
        <p:nvSpPr>
          <p:cNvPr id="75" name="Tekstboks 18">
            <a:extLst>
              <a:ext uri="{FF2B5EF4-FFF2-40B4-BE49-F238E27FC236}">
                <a16:creationId xmlns:a16="http://schemas.microsoft.com/office/drawing/2014/main" id="{61BA448C-63B9-4204-DF49-78D4406E90D9}"/>
              </a:ext>
            </a:extLst>
          </p:cNvPr>
          <p:cNvSpPr txBox="1"/>
          <p:nvPr/>
        </p:nvSpPr>
        <p:spPr>
          <a:xfrm>
            <a:off x="559578" y="6427321"/>
            <a:ext cx="3478136" cy="30777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altLang="zh-CN" sz="7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Derman</a:t>
            </a:r>
            <a:r>
              <a:rPr lang="en-US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 Am J </a:t>
            </a:r>
            <a:r>
              <a:rPr lang="en-US" altLang="zh-CN" sz="7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Hematol</a:t>
            </a:r>
            <a:r>
              <a:rPr lang="en-US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2017,92 (3):286–291.                    </a:t>
            </a:r>
          </a:p>
          <a:p>
            <a:pPr marL="228600" indent="-228600">
              <a:buFont typeface="+mj-lt"/>
              <a:buAutoNum type="arabicPeriod"/>
            </a:pPr>
            <a:r>
              <a:rPr lang="en-GB" altLang="zh-CN" sz="7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Y. John, et al. Abstracts of the 21st Annual NATA Symposium.</a:t>
            </a:r>
          </a:p>
        </p:txBody>
      </p:sp>
      <p:pic>
        <p:nvPicPr>
          <p:cNvPr id="76" name="图片 75" descr="卡通人物&#10;&#10;中度可信度描述已自动生成">
            <a:extLst>
              <a:ext uri="{FF2B5EF4-FFF2-40B4-BE49-F238E27FC236}">
                <a16:creationId xmlns:a16="http://schemas.microsoft.com/office/drawing/2014/main" id="{CBB2125F-7FF4-0771-21C2-E51EB7AF32B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160" y="3611034"/>
            <a:ext cx="514586" cy="514586"/>
          </a:xfrm>
          <a:prstGeom prst="flowChartConnector">
            <a:avLst/>
          </a:prstGeom>
          <a:gradFill>
            <a:gsLst>
              <a:gs pos="100000">
                <a:srgbClr val="CBE8FB"/>
              </a:gs>
              <a:gs pos="20000">
                <a:schemeClr val="bg1"/>
              </a:gs>
            </a:gsLst>
            <a:lin ang="5400000" scaled="0"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7" name="图片 76" descr="地图&#10;&#10;中度可信度描述已自动生成">
            <a:extLst>
              <a:ext uri="{FF2B5EF4-FFF2-40B4-BE49-F238E27FC236}">
                <a16:creationId xmlns:a16="http://schemas.microsoft.com/office/drawing/2014/main" id="{63FD1BFA-8B92-71D8-2622-974713A7B4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351" y="5349065"/>
            <a:ext cx="514586" cy="514586"/>
          </a:xfrm>
          <a:prstGeom prst="flowChartConnector">
            <a:avLst/>
          </a:prstGeom>
          <a:gradFill>
            <a:gsLst>
              <a:gs pos="100000">
                <a:srgbClr val="CBE8FB"/>
              </a:gs>
              <a:gs pos="20000">
                <a:schemeClr val="bg1"/>
              </a:gs>
            </a:gsLst>
            <a:lin ang="5400000" scaled="0"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8" name="图片 77" descr="图标&#10;&#10;描述已自动生成">
            <a:extLst>
              <a:ext uri="{FF2B5EF4-FFF2-40B4-BE49-F238E27FC236}">
                <a16:creationId xmlns:a16="http://schemas.microsoft.com/office/drawing/2014/main" id="{E08C3EC0-ABC6-3771-D7F8-1953DC628E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052" y="2851483"/>
            <a:ext cx="514585" cy="514586"/>
          </a:xfrm>
          <a:prstGeom prst="flowChartConnector">
            <a:avLst/>
          </a:prstGeom>
          <a:gradFill>
            <a:gsLst>
              <a:gs pos="100000">
                <a:srgbClr val="CBE8FB"/>
              </a:gs>
              <a:gs pos="20000">
                <a:schemeClr val="bg1"/>
              </a:gs>
            </a:gsLst>
            <a:lin ang="5400000" scaled="0"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9" name="图片 78" descr="图标&#10;&#10;描述已自动生成">
            <a:extLst>
              <a:ext uri="{FF2B5EF4-FFF2-40B4-BE49-F238E27FC236}">
                <a16:creationId xmlns:a16="http://schemas.microsoft.com/office/drawing/2014/main" id="{D43E96FE-0A0B-6502-33C0-B59F12C5AD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919" y="4447900"/>
            <a:ext cx="514586" cy="514586"/>
          </a:xfrm>
          <a:prstGeom prst="flowChartConnector">
            <a:avLst/>
          </a:prstGeom>
          <a:gradFill>
            <a:gsLst>
              <a:gs pos="100000">
                <a:srgbClr val="CBE8FB"/>
              </a:gs>
              <a:gs pos="20000">
                <a:schemeClr val="bg1"/>
              </a:gs>
            </a:gsLst>
            <a:lin ang="5400000" scaled="0"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D5FCE444-285A-DE0A-FE35-FCFF064A4A56}"/>
              </a:ext>
            </a:extLst>
          </p:cNvPr>
          <p:cNvSpPr txBox="1"/>
          <p:nvPr/>
        </p:nvSpPr>
        <p:spPr>
          <a:xfrm>
            <a:off x="8216875" y="2046083"/>
            <a:ext cx="3384430" cy="39468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ts val="600"/>
              </a:spcBef>
              <a:spcAft>
                <a:spcPts val="1200"/>
              </a:spcAft>
              <a:defRPr sz="1600" kern="100" spc="4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1800"/>
              </a:spcBef>
              <a:buClrTx/>
              <a:buSzTx/>
              <a:buFontTx/>
              <a:buNone/>
              <a:tabLst/>
              <a:defRPr/>
            </a:pPr>
            <a:r>
              <a:rPr kumimoji="0" lang="zh-CN" altLang="en-US" sz="1500" i="0" u="none" strike="noStrike" kern="1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使用本品降低了</a:t>
            </a:r>
            <a:r>
              <a:rPr kumimoji="0" lang="zh-CN" altLang="zh-CN" sz="1500" i="0" u="none" strike="noStrike" kern="1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手术</a:t>
            </a:r>
            <a:r>
              <a:rPr kumimoji="0" lang="zh-CN" altLang="zh-CN" sz="1500" b="1" i="0" u="none" strike="noStrike" kern="100" cap="none" spc="4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输血比例</a:t>
            </a:r>
            <a:r>
              <a:rPr lang="en-US" altLang="zh-CN" sz="1500" dirty="0">
                <a:solidFill>
                  <a:schemeClr val="tx1"/>
                </a:solidFill>
              </a:rPr>
              <a:t>(</a:t>
            </a:r>
            <a:r>
              <a:rPr kumimoji="0" lang="en-US" altLang="zh-CN" sz="1400" i="0" u="none" strike="noStrike" kern="100" cap="none" spc="4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13.5% </a:t>
            </a:r>
            <a:r>
              <a:rPr kumimoji="0" lang="en-US" altLang="zh-CN" sz="1400" i="0" u="none" strike="noStrike" kern="1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kumimoji="0" lang="zh-CN" altLang="en-US" sz="1400" i="0" u="none" strike="noStrike" kern="1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i="0" u="none" strike="noStrike" kern="1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43.2%)</a:t>
            </a:r>
            <a:r>
              <a:rPr kumimoji="0" lang="en-US" altLang="zh-CN" sz="1100" i="0" u="none" strike="noStrike" kern="100" cap="none" spc="4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en-US" altLang="zh-CN" sz="1200" i="0" u="none" strike="noStrike" kern="100" cap="none" spc="40" normalizeH="0" baseline="3000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400">
              <a:lnSpc>
                <a:spcPts val="2000"/>
              </a:lnSpc>
              <a:spcBef>
                <a:spcPts val="1200"/>
              </a:spcBef>
              <a:defRPr/>
            </a:pPr>
            <a:r>
              <a:rPr lang="zh-CN" altLang="en-US" sz="1500" kern="1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手术患者</a:t>
            </a:r>
            <a:r>
              <a:rPr lang="zh-CN" altLang="zh-CN" sz="1500" kern="1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住院时间</a:t>
            </a:r>
            <a:r>
              <a:rPr lang="zh-CN" altLang="en-US" sz="1500" kern="1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平均</a:t>
            </a:r>
            <a:r>
              <a:rPr lang="zh-CN" altLang="zh-CN" sz="1500" b="1" kern="1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缩短</a:t>
            </a:r>
            <a:r>
              <a:rPr lang="en-US" altLang="zh-CN" sz="1500" b="1" u="sng" kern="1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5.7</a:t>
            </a:r>
            <a:r>
              <a:rPr lang="zh-CN" altLang="en-US" sz="1500" b="1" u="sng" kern="1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天</a:t>
            </a:r>
            <a:r>
              <a:rPr lang="en-US" altLang="zh-CN" sz="1500" kern="100" spc="40" baseline="30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1000" baseline="30000" dirty="0"/>
          </a:p>
          <a:p>
            <a:pPr defTabSz="914400">
              <a:lnSpc>
                <a:spcPts val="2000"/>
              </a:lnSpc>
              <a:spcBef>
                <a:spcPts val="1200"/>
              </a:spcBef>
              <a:defRPr/>
            </a:pPr>
            <a:r>
              <a:rPr lang="zh-CN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老年髋部骨折术后</a:t>
            </a:r>
            <a:r>
              <a:rPr lang="en-US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</a:t>
            </a:r>
            <a:r>
              <a:rPr lang="zh-CN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天</a:t>
            </a:r>
            <a:r>
              <a:rPr lang="zh-CN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死亡风险下降</a:t>
            </a:r>
            <a:r>
              <a:rPr lang="en-US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83%</a:t>
            </a:r>
            <a:r>
              <a:rPr lang="en-US" altLang="zh-CN" sz="1500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kern="0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p=0.041)</a:t>
            </a:r>
            <a:r>
              <a:rPr lang="en-US" altLang="zh-CN" sz="1400" kern="100" spc="40" baseline="30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</a:p>
          <a:p>
            <a:pPr defTabSz="914400">
              <a:lnSpc>
                <a:spcPts val="2000"/>
              </a:lnSpc>
              <a:spcBef>
                <a:spcPts val="1200"/>
              </a:spcBef>
              <a:defRPr/>
            </a:pPr>
            <a:r>
              <a:rPr lang="zh-CN" altLang="en-US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本品使</a:t>
            </a:r>
            <a:r>
              <a:rPr lang="en-US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CKD</a:t>
            </a:r>
            <a:r>
              <a:rPr lang="zh-CN" altLang="en-US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患者</a:t>
            </a:r>
            <a:r>
              <a:rPr lang="en-US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EPO</a:t>
            </a:r>
            <a:r>
              <a:rPr lang="zh-CN" altLang="en-US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使用量显著减少</a:t>
            </a:r>
            <a:r>
              <a:rPr lang="en-US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13.7%/</a:t>
            </a:r>
            <a:r>
              <a:rPr lang="zh-CN" altLang="en-US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en-US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(p&lt;0.001)</a:t>
            </a:r>
            <a:r>
              <a:rPr lang="zh-CN" altLang="en-US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，继而减少</a:t>
            </a:r>
            <a:r>
              <a:rPr lang="en-US" altLang="zh-CN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EPO</a:t>
            </a:r>
            <a:r>
              <a:rPr lang="zh-CN" altLang="en-US" sz="15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血栓风险</a:t>
            </a:r>
            <a:r>
              <a:rPr lang="en-US" altLang="zh-CN" sz="1400" kern="100" spc="40" baseline="30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</a:p>
          <a:p>
            <a:pPr defTabSz="914400">
              <a:lnSpc>
                <a:spcPts val="2000"/>
              </a:lnSpc>
              <a:spcBef>
                <a:spcPts val="1200"/>
              </a:spcBef>
              <a:defRPr/>
            </a:pPr>
            <a:r>
              <a:rPr lang="zh-CN" altLang="zh-CN" sz="1500" kern="1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产后贫血患者，</a:t>
            </a:r>
            <a:r>
              <a:rPr lang="zh-CN" altLang="en-US" sz="1500" kern="1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本品较口服铁更显著</a:t>
            </a:r>
            <a:r>
              <a:rPr lang="zh-CN" altLang="en-US" sz="1500" b="1" kern="1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改善</a:t>
            </a:r>
            <a:r>
              <a:rPr lang="zh-CN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疲劳和抑郁</a:t>
            </a:r>
            <a:r>
              <a:rPr lang="en-US" altLang="zh-CN" sz="1500" b="1" kern="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500" kern="0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en-US" altLang="zh-CN" sz="15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p&lt;0.05)</a:t>
            </a:r>
            <a:r>
              <a:rPr lang="en-US" altLang="zh-CN" sz="1500" kern="0" baseline="30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kumimoji="0" lang="en-US" altLang="zh-CN" sz="1500" i="0" u="none" strike="noStrike" kern="100" cap="none" spc="40" normalizeH="0" baseline="3000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1D8E9BF-4C52-0BE0-F248-C64B86D519B6}"/>
              </a:ext>
            </a:extLst>
          </p:cNvPr>
          <p:cNvSpPr txBox="1"/>
          <p:nvPr/>
        </p:nvSpPr>
        <p:spPr>
          <a:xfrm>
            <a:off x="1483967" y="2190711"/>
            <a:ext cx="1622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00" b="1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血红蛋白的改善</a:t>
            </a:r>
            <a:endParaRPr lang="zh-CN" altLang="en-US" sz="1100" b="1" dirty="0"/>
          </a:p>
        </p:txBody>
      </p:sp>
      <p:sp>
        <p:nvSpPr>
          <p:cNvPr id="82" name="Tekstboks 18">
            <a:extLst>
              <a:ext uri="{FF2B5EF4-FFF2-40B4-BE49-F238E27FC236}">
                <a16:creationId xmlns:a16="http://schemas.microsoft.com/office/drawing/2014/main" id="{EAD278C8-CB94-2AC4-6B83-4C7EEE2C4A82}"/>
              </a:ext>
            </a:extLst>
          </p:cNvPr>
          <p:cNvSpPr txBox="1"/>
          <p:nvPr/>
        </p:nvSpPr>
        <p:spPr>
          <a:xfrm>
            <a:off x="3688334" y="6466300"/>
            <a:ext cx="3478136" cy="30777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GB" sz="7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Silas Zacharias </a:t>
            </a:r>
            <a:r>
              <a:rPr lang="en-GB" sz="70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Clemmensen</a:t>
            </a:r>
            <a:r>
              <a:rPr lang="en-GB" sz="7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et al. J </a:t>
            </a:r>
            <a:r>
              <a:rPr lang="en-GB" sz="70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Orthop</a:t>
            </a:r>
            <a:r>
              <a:rPr lang="en-GB" sz="7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sz="700" kern="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Surg</a:t>
            </a:r>
            <a:r>
              <a:rPr lang="en-GB" sz="700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Res. 2021,16(1):320.</a:t>
            </a:r>
          </a:p>
          <a:p>
            <a:pPr marL="228600" indent="-228600">
              <a:buFont typeface="+mj-lt"/>
              <a:buAutoNum type="arabicPeriod" startAt="3"/>
            </a:pPr>
            <a:r>
              <a:rPr lang="en-US" altLang="zh-CN" sz="7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Biggar</a:t>
            </a:r>
            <a:r>
              <a:rPr lang="en-US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 et al. Clin Nephrol 2016;86(12):310-318</a:t>
            </a:r>
            <a:r>
              <a:rPr lang="en-GB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83" name="Tekstboks 18">
            <a:extLst>
              <a:ext uri="{FF2B5EF4-FFF2-40B4-BE49-F238E27FC236}">
                <a16:creationId xmlns:a16="http://schemas.microsoft.com/office/drawing/2014/main" id="{D1C262E9-C692-0CA8-E64B-BD64A62ADAD3}"/>
              </a:ext>
            </a:extLst>
          </p:cNvPr>
          <p:cNvSpPr txBox="1"/>
          <p:nvPr/>
        </p:nvSpPr>
        <p:spPr>
          <a:xfrm>
            <a:off x="7182125" y="6459008"/>
            <a:ext cx="3478136" cy="307777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 marL="228600" indent="-228600">
              <a:buFont typeface="+mj-lt"/>
              <a:buAutoNum type="arabicPeriod" startAt="5"/>
            </a:pPr>
            <a:r>
              <a:rPr lang="en-GB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 Holm, et al. Vox Sang. 2017,112(3):219-228.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da-DK" altLang="zh-CN" sz="7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Yin Yanke, Liu Yongze,et al. NATA 2022 poster P46.</a:t>
            </a:r>
            <a:endParaRPr lang="en-GB" sz="700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85E839B0-D643-F32F-C6EB-2F1A78DF16B0}"/>
              </a:ext>
            </a:extLst>
          </p:cNvPr>
          <p:cNvSpPr/>
          <p:nvPr/>
        </p:nvSpPr>
        <p:spPr>
          <a:xfrm>
            <a:off x="1113187" y="4327109"/>
            <a:ext cx="3084810" cy="3308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en-US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B1A2A5B6-4FB1-527F-596D-DC51908663F2}"/>
              </a:ext>
            </a:extLst>
          </p:cNvPr>
          <p:cNvSpPr txBox="1"/>
          <p:nvPr/>
        </p:nvSpPr>
        <p:spPr>
          <a:xfrm>
            <a:off x="1113186" y="4294436"/>
            <a:ext cx="6177298" cy="290416"/>
          </a:xfrm>
          <a:prstGeom prst="rect">
            <a:avLst/>
          </a:prstGeom>
          <a:solidFill>
            <a:schemeClr val="tx2">
              <a:lumMod val="50000"/>
              <a:alpha val="10000"/>
            </a:schemeClr>
          </a:solidFill>
        </p:spPr>
        <p:txBody>
          <a:bodyPr wrap="square" tIns="36000" bIns="36000" rtlCol="0" anchor="ctr" anchorCtr="0">
            <a:noAutofit/>
          </a:bodyPr>
          <a:lstStyle/>
          <a:p>
            <a:r>
              <a:rPr lang="zh-CN" altLang="en-US" sz="1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中国上市后</a:t>
            </a:r>
            <a:r>
              <a:rPr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</a:t>
            </a:r>
            <a:r>
              <a:rPr lang="en-US" altLang="zh-CN" sz="1200" kern="0" baseline="4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</a:t>
            </a:r>
            <a:r>
              <a:rPr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8A8CAC8B-C044-4EAE-3181-B5A959EF970C}"/>
              </a:ext>
            </a:extLst>
          </p:cNvPr>
          <p:cNvGrpSpPr/>
          <p:nvPr/>
        </p:nvGrpSpPr>
        <p:grpSpPr>
          <a:xfrm>
            <a:off x="993237" y="2393221"/>
            <a:ext cx="2442804" cy="1874819"/>
            <a:chOff x="1050762" y="2455005"/>
            <a:chExt cx="2591573" cy="1818216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C7325425-4F7E-235F-B107-FC1D2FD2A570}"/>
                </a:ext>
              </a:extLst>
            </p:cNvPr>
            <p:cNvGrpSpPr/>
            <p:nvPr/>
          </p:nvGrpSpPr>
          <p:grpSpPr>
            <a:xfrm>
              <a:off x="1050762" y="2455005"/>
              <a:ext cx="2591573" cy="1818216"/>
              <a:chOff x="961635" y="2710568"/>
              <a:chExt cx="2340608" cy="1672043"/>
            </a:xfrm>
          </p:grpSpPr>
          <p:pic>
            <p:nvPicPr>
              <p:cNvPr id="110" name="图片 109" descr="黑暗中的灯光&#10;&#10;中度可信度描述已自动生成">
                <a:extLst>
                  <a:ext uri="{FF2B5EF4-FFF2-40B4-BE49-F238E27FC236}">
                    <a16:creationId xmlns:a16="http://schemas.microsoft.com/office/drawing/2014/main" id="{E2B7B049-A274-4167-1159-FAEE3B557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96" r="6156" b="2399"/>
              <a:stretch/>
            </p:blipFill>
            <p:spPr>
              <a:xfrm>
                <a:off x="1218631" y="2710568"/>
                <a:ext cx="1952858" cy="1672043"/>
              </a:xfrm>
              <a:prstGeom prst="rect">
                <a:avLst/>
              </a:prstGeom>
            </p:spPr>
          </p:pic>
          <p:sp>
            <p:nvSpPr>
              <p:cNvPr id="111" name="文本框 110">
                <a:extLst>
                  <a:ext uri="{FF2B5EF4-FFF2-40B4-BE49-F238E27FC236}">
                    <a16:creationId xmlns:a16="http://schemas.microsoft.com/office/drawing/2014/main" id="{2F140DB5-388C-84AE-6595-E5CC8F01BA4A}"/>
                  </a:ext>
                </a:extLst>
              </p:cNvPr>
              <p:cNvSpPr txBox="1"/>
              <p:nvPr/>
            </p:nvSpPr>
            <p:spPr>
              <a:xfrm>
                <a:off x="961635" y="2758594"/>
                <a:ext cx="309645" cy="990533"/>
              </a:xfrm>
              <a:prstGeom prst="rect">
                <a:avLst/>
              </a:prstGeom>
              <a:noFill/>
            </p:spPr>
            <p:txBody>
              <a:bodyPr vert="vert270" wrap="square" rtlCol="0" anchor="ctr" anchorCtr="0">
                <a:spAutoFit/>
              </a:bodyPr>
              <a:lstStyle/>
              <a:p>
                <a:pPr algn="l"/>
                <a:r>
                  <a:rPr lang="en-US" altLang="zh-CN" sz="900" dirty="0">
                    <a:ea typeface="微软雅黑" panose="020B0503020204020204" pitchFamily="34" charset="-122"/>
                  </a:rPr>
                  <a:t>HGB(g/dL)</a:t>
                </a:r>
                <a:endParaRPr lang="zh-CN" altLang="en-US" sz="900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文本框 111">
                <a:extLst>
                  <a:ext uri="{FF2B5EF4-FFF2-40B4-BE49-F238E27FC236}">
                    <a16:creationId xmlns:a16="http://schemas.microsoft.com/office/drawing/2014/main" id="{10710710-E424-38D8-23EF-05B829C09409}"/>
                  </a:ext>
                </a:extLst>
              </p:cNvPr>
              <p:cNvSpPr txBox="1"/>
              <p:nvPr/>
            </p:nvSpPr>
            <p:spPr>
              <a:xfrm>
                <a:off x="3031221" y="4134486"/>
                <a:ext cx="271022" cy="212275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l"/>
                <a:r>
                  <a:rPr lang="zh-CN" altLang="en-US" sz="9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周</a:t>
                </a:r>
                <a:endParaRPr lang="en-US" sz="900" b="1" dirty="0" err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D3FBC550-CE17-C45B-385A-762B73B67C8C}"/>
                </a:ext>
              </a:extLst>
            </p:cNvPr>
            <p:cNvSpPr txBox="1"/>
            <p:nvPr/>
          </p:nvSpPr>
          <p:spPr>
            <a:xfrm>
              <a:off x="2556466" y="3476807"/>
              <a:ext cx="814647" cy="2308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 altLang="zh-CN" sz="9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# p&lt;0.0001</a:t>
              </a:r>
              <a:endParaRPr lang="en-US" sz="900" dirty="0"/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61ECDA75-7CF5-7882-6C7A-EFE190EDFB0C}"/>
                </a:ext>
              </a:extLst>
            </p:cNvPr>
            <p:cNvSpPr txBox="1"/>
            <p:nvPr/>
          </p:nvSpPr>
          <p:spPr>
            <a:xfrm>
              <a:off x="1555573" y="2603887"/>
              <a:ext cx="1247354" cy="427835"/>
            </a:xfrm>
            <a:prstGeom prst="rect">
              <a:avLst/>
            </a:prstGeom>
            <a:noFill/>
          </p:spPr>
          <p:txBody>
            <a:bodyPr wrap="square" lIns="0" rIns="0" rtlCol="0" anchor="ctr" anchorCtr="0">
              <a:spAutoFit/>
            </a:bodyPr>
            <a:lstStyle/>
            <a:p>
              <a:pPr algn="l">
                <a:spcAft>
                  <a:spcPts val="200"/>
                </a:spcAft>
              </a:pPr>
              <a:r>
                <a:rPr lang="en-US" altLang="zh-CN" sz="1050" b="1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异麦芽糖酐铁</a:t>
              </a:r>
              <a:endParaRPr lang="en-US" altLang="zh-CN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>
                <a:spcAft>
                  <a:spcPts val="200"/>
                </a:spcAft>
              </a:pPr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蔗糖铁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维乐福</a:t>
              </a:r>
              <a:endParaRPr 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3" name="图片 112" descr="图标&#10;&#10;描述已自动生成">
            <a:extLst>
              <a:ext uri="{FF2B5EF4-FFF2-40B4-BE49-F238E27FC236}">
                <a16:creationId xmlns:a16="http://schemas.microsoft.com/office/drawing/2014/main" id="{FAD6F7DB-6110-F746-7538-00157B6AD5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053" y="2077628"/>
            <a:ext cx="551333" cy="517008"/>
          </a:xfrm>
          <a:prstGeom prst="flowChartConnector">
            <a:avLst/>
          </a:prstGeom>
          <a:gradFill>
            <a:gsLst>
              <a:gs pos="100000">
                <a:srgbClr val="CBE8FB"/>
              </a:gs>
              <a:gs pos="20000">
                <a:schemeClr val="bg1"/>
              </a:gs>
            </a:gsLst>
            <a:lin ang="5400000" scaled="0"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</p:pic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7177BD50-8859-1461-F06C-38D4758BB25C}"/>
              </a:ext>
            </a:extLst>
          </p:cNvPr>
          <p:cNvGrpSpPr/>
          <p:nvPr/>
        </p:nvGrpSpPr>
        <p:grpSpPr>
          <a:xfrm>
            <a:off x="807136" y="4735504"/>
            <a:ext cx="2688553" cy="1580778"/>
            <a:chOff x="797723" y="4711065"/>
            <a:chExt cx="2670206" cy="1522250"/>
          </a:xfrm>
        </p:grpSpPr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A3517685-EF90-B808-2AB3-04A1C1B5F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723" y="4711065"/>
              <a:ext cx="2670206" cy="1522250"/>
            </a:xfrm>
            <a:prstGeom prst="rect">
              <a:avLst/>
            </a:prstGeom>
          </p:spPr>
        </p:pic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F7C503EC-4CC8-CA73-AC4F-731B5009E57C}"/>
                </a:ext>
              </a:extLst>
            </p:cNvPr>
            <p:cNvSpPr txBox="1"/>
            <p:nvPr/>
          </p:nvSpPr>
          <p:spPr>
            <a:xfrm>
              <a:off x="1478080" y="4795397"/>
              <a:ext cx="821356" cy="33855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l"/>
              <a:r>
                <a:rPr lang="zh-CN" altLang="en-US" sz="800" dirty="0"/>
                <a:t>***与基线相比</a:t>
              </a:r>
              <a:r>
                <a:rPr lang="en-US" altLang="zh-CN" sz="800" dirty="0"/>
                <a:t>p&lt;0.001</a:t>
              </a:r>
              <a:endParaRPr lang="en-US" sz="800" dirty="0"/>
            </a:p>
          </p:txBody>
        </p: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21F5EED8-4BB9-F80A-0171-2BC4CB4D1825}"/>
                </a:ext>
              </a:extLst>
            </p:cNvPr>
            <p:cNvSpPr txBox="1"/>
            <p:nvPr/>
          </p:nvSpPr>
          <p:spPr>
            <a:xfrm>
              <a:off x="2791595" y="5294564"/>
              <a:ext cx="538682" cy="233021"/>
            </a:xfrm>
            <a:prstGeom prst="rect">
              <a:avLst/>
            </a:prstGeom>
            <a:solidFill>
              <a:srgbClr val="D5EDFC"/>
            </a:solidFill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l"/>
              <a:r>
                <a:rPr lang="en-US" sz="1100" dirty="0"/>
                <a:t>4.6g/dL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51E5B11-48B1-9161-489B-7F8C366ADA85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53" name="Picture 2" descr="查看源图像">
              <a:extLst>
                <a:ext uri="{FF2B5EF4-FFF2-40B4-BE49-F238E27FC236}">
                  <a16:creationId xmlns:a16="http://schemas.microsoft.com/office/drawing/2014/main" id="{86B9F22A-14F5-17A4-01CF-A69EF3BA4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查看源图像">
              <a:extLst>
                <a:ext uri="{FF2B5EF4-FFF2-40B4-BE49-F238E27FC236}">
                  <a16:creationId xmlns:a16="http://schemas.microsoft.com/office/drawing/2014/main" id="{FC92FAFC-8D8E-EED8-2AE0-20772D87ED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4F685F13-95D3-414E-E84D-CDDFB4B44AD6}"/>
              </a:ext>
            </a:extLst>
          </p:cNvPr>
          <p:cNvSpPr txBox="1"/>
          <p:nvPr/>
        </p:nvSpPr>
        <p:spPr>
          <a:xfrm>
            <a:off x="394460" y="395782"/>
            <a:ext cx="46198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>
              <a:spcAft>
                <a:spcPts val="2400"/>
              </a:spcAft>
            </a:pPr>
            <a:r>
              <a:rPr lang="en-U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F6F82B4-E795-F4D2-2067-D1C5AD264A8D}"/>
              </a:ext>
            </a:extLst>
          </p:cNvPr>
          <p:cNvSpPr/>
          <p:nvPr/>
        </p:nvSpPr>
        <p:spPr>
          <a:xfrm>
            <a:off x="1172224" y="1310810"/>
            <a:ext cx="6059653" cy="34970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0000"/>
                </a:schemeClr>
              </a:gs>
              <a:gs pos="18000">
                <a:schemeClr val="tx2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</a:t>
            </a:r>
            <a:r>
              <a:rPr lang="zh-CN" altLang="en-US" sz="1800" b="1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更少输注次数，更快</a:t>
            </a:r>
            <a:r>
              <a:rPr lang="zh-CN" altLang="zh-CN" sz="1800" b="1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提升血红蛋白</a:t>
            </a:r>
            <a:r>
              <a:rPr lang="en-US" altLang="zh-CN" sz="1600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(HGB)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50685C27-585D-2455-5A3E-BE0397179ABA}"/>
              </a:ext>
            </a:extLst>
          </p:cNvPr>
          <p:cNvCxnSpPr>
            <a:cxnSpLocks/>
          </p:cNvCxnSpPr>
          <p:nvPr/>
        </p:nvCxnSpPr>
        <p:spPr>
          <a:xfrm flipV="1">
            <a:off x="1409174" y="1676400"/>
            <a:ext cx="1124476" cy="561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椭圆 51">
            <a:extLst>
              <a:ext uri="{FF2B5EF4-FFF2-40B4-BE49-F238E27FC236}">
                <a16:creationId xmlns:a16="http://schemas.microsoft.com/office/drawing/2014/main" id="{4C76D8DA-4F0D-66F4-2F07-54EC674DADD1}"/>
              </a:ext>
            </a:extLst>
          </p:cNvPr>
          <p:cNvSpPr/>
          <p:nvPr/>
        </p:nvSpPr>
        <p:spPr>
          <a:xfrm>
            <a:off x="1049408" y="1254655"/>
            <a:ext cx="431776" cy="43279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9220DDB9-9142-5B97-B377-43D377DAB383}"/>
              </a:ext>
            </a:extLst>
          </p:cNvPr>
          <p:cNvGrpSpPr/>
          <p:nvPr/>
        </p:nvGrpSpPr>
        <p:grpSpPr>
          <a:xfrm>
            <a:off x="1447950" y="1354773"/>
            <a:ext cx="199448" cy="262183"/>
            <a:chOff x="3259267" y="1474430"/>
            <a:chExt cx="327789" cy="271834"/>
          </a:xfrm>
        </p:grpSpPr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31D9CED0-2303-E7EA-5C46-58775F0925E2}"/>
                </a:ext>
              </a:extLst>
            </p:cNvPr>
            <p:cNvSpPr/>
            <p:nvPr/>
          </p:nvSpPr>
          <p:spPr>
            <a:xfrm>
              <a:off x="3386530" y="1474430"/>
              <a:ext cx="200526" cy="271834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箭头: V 形 62">
              <a:extLst>
                <a:ext uri="{FF2B5EF4-FFF2-40B4-BE49-F238E27FC236}">
                  <a16:creationId xmlns:a16="http://schemas.microsoft.com/office/drawing/2014/main" id="{590C7ADC-DF8C-8702-F7E5-EADCA4560587}"/>
                </a:ext>
              </a:extLst>
            </p:cNvPr>
            <p:cNvSpPr/>
            <p:nvPr/>
          </p:nvSpPr>
          <p:spPr>
            <a:xfrm>
              <a:off x="3259267" y="1478189"/>
              <a:ext cx="192133" cy="238501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15420A86-CC1A-E32F-C1C1-2B5C78B19A20}"/>
              </a:ext>
            </a:extLst>
          </p:cNvPr>
          <p:cNvSpPr/>
          <p:nvPr/>
        </p:nvSpPr>
        <p:spPr>
          <a:xfrm>
            <a:off x="7753000" y="1300999"/>
            <a:ext cx="3901472" cy="349702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0000"/>
                </a:schemeClr>
              </a:gs>
              <a:gs pos="13000">
                <a:schemeClr val="tx2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0" bIns="36000" rtlCol="0" anchor="ctr">
            <a:spAutoFit/>
          </a:bodyPr>
          <a:lstStyle/>
          <a:p>
            <a:r>
              <a:rPr lang="zh-CN" altLang="en-US" sz="1800" b="1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患者及临床的显著获益</a:t>
            </a:r>
            <a:endParaRPr lang="en-US" altLang="zh-CN" sz="1800" dirty="0"/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5CF4A72F-880D-BC14-50A6-C68515B900BA}"/>
              </a:ext>
            </a:extLst>
          </p:cNvPr>
          <p:cNvCxnSpPr>
            <a:cxnSpLocks/>
          </p:cNvCxnSpPr>
          <p:nvPr/>
        </p:nvCxnSpPr>
        <p:spPr>
          <a:xfrm flipV="1">
            <a:off x="7989949" y="1663735"/>
            <a:ext cx="868402" cy="8469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椭圆 66">
            <a:extLst>
              <a:ext uri="{FF2B5EF4-FFF2-40B4-BE49-F238E27FC236}">
                <a16:creationId xmlns:a16="http://schemas.microsoft.com/office/drawing/2014/main" id="{4C800BC4-C196-A6A5-DD2E-815260EB05E9}"/>
              </a:ext>
            </a:extLst>
          </p:cNvPr>
          <p:cNvSpPr/>
          <p:nvPr/>
        </p:nvSpPr>
        <p:spPr>
          <a:xfrm>
            <a:off x="7616052" y="1254369"/>
            <a:ext cx="431777" cy="43279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lgerian" panose="04020705040A02060702" pitchFamily="82" charset="0"/>
              </a:rPr>
              <a:t>2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33148B01-C901-0859-2006-0A99CC32E17B}"/>
              </a:ext>
            </a:extLst>
          </p:cNvPr>
          <p:cNvGrpSpPr/>
          <p:nvPr/>
        </p:nvGrpSpPr>
        <p:grpSpPr>
          <a:xfrm>
            <a:off x="8028725" y="1344962"/>
            <a:ext cx="154028" cy="262183"/>
            <a:chOff x="3259267" y="1474430"/>
            <a:chExt cx="327789" cy="271834"/>
          </a:xfrm>
        </p:grpSpPr>
        <p:sp>
          <p:nvSpPr>
            <p:cNvPr id="69" name="箭头: V 形 68">
              <a:extLst>
                <a:ext uri="{FF2B5EF4-FFF2-40B4-BE49-F238E27FC236}">
                  <a16:creationId xmlns:a16="http://schemas.microsoft.com/office/drawing/2014/main" id="{3FE0E5A1-E4C8-B451-2F71-D0F2BAE33B2C}"/>
                </a:ext>
              </a:extLst>
            </p:cNvPr>
            <p:cNvSpPr/>
            <p:nvPr/>
          </p:nvSpPr>
          <p:spPr>
            <a:xfrm>
              <a:off x="3386530" y="1474430"/>
              <a:ext cx="200526" cy="271834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箭头: V 形 69">
              <a:extLst>
                <a:ext uri="{FF2B5EF4-FFF2-40B4-BE49-F238E27FC236}">
                  <a16:creationId xmlns:a16="http://schemas.microsoft.com/office/drawing/2014/main" id="{0AFE88BF-33A9-B5CF-344A-6EC039C1FD89}"/>
                </a:ext>
              </a:extLst>
            </p:cNvPr>
            <p:cNvSpPr/>
            <p:nvPr/>
          </p:nvSpPr>
          <p:spPr>
            <a:xfrm>
              <a:off x="3259267" y="1478189"/>
              <a:ext cx="192133" cy="238501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F0EEA440-6F8B-3A65-8A5F-BE7381FE95DB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3325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 hidden="1">
            <a:extLst>
              <a:ext uri="{FF2B5EF4-FFF2-40B4-BE49-F238E27FC236}">
                <a16:creationId xmlns:a16="http://schemas.microsoft.com/office/drawing/2014/main" id="{F6EB9D4A-4692-A961-6351-33A4F7DCCC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32199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95" imgH="396" progId="TCLayout.ActiveDocument.1">
                  <p:embed/>
                </p:oleObj>
              </mc:Choice>
              <mc:Fallback>
                <p:oleObj name="think-cell 幻灯片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椭圆 36">
            <a:extLst>
              <a:ext uri="{FF2B5EF4-FFF2-40B4-BE49-F238E27FC236}">
                <a16:creationId xmlns:a16="http://schemas.microsoft.com/office/drawing/2014/main" id="{9B716BAD-738C-DE21-0EAF-CFB33F66F7F8}"/>
              </a:ext>
            </a:extLst>
          </p:cNvPr>
          <p:cNvSpPr/>
          <p:nvPr/>
        </p:nvSpPr>
        <p:spPr>
          <a:xfrm>
            <a:off x="3647728" y="1380717"/>
            <a:ext cx="5263217" cy="4784587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46000">
                <a:schemeClr val="accent2">
                  <a:lumMod val="95000"/>
                  <a:lumOff val="5000"/>
                  <a:alpha val="21000"/>
                </a:schemeClr>
              </a:gs>
              <a:gs pos="100000">
                <a:schemeClr val="accent2">
                  <a:lumMod val="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6E31E3C-8859-F47F-EB29-2454C7123677}"/>
              </a:ext>
            </a:extLst>
          </p:cNvPr>
          <p:cNvGrpSpPr/>
          <p:nvPr/>
        </p:nvGrpSpPr>
        <p:grpSpPr>
          <a:xfrm>
            <a:off x="7139306" y="4138200"/>
            <a:ext cx="4394121" cy="1282403"/>
            <a:chOff x="7188527" y="4569875"/>
            <a:chExt cx="4394121" cy="1282403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6167AE1C-5571-4687-C598-8A849ED93D08}"/>
                </a:ext>
              </a:extLst>
            </p:cNvPr>
            <p:cNvSpPr/>
            <p:nvPr/>
          </p:nvSpPr>
          <p:spPr>
            <a:xfrm>
              <a:off x="7188527" y="4797626"/>
              <a:ext cx="3800898" cy="1054652"/>
            </a:xfrm>
            <a:prstGeom prst="roundRect">
              <a:avLst>
                <a:gd name="adj" fmla="val 8385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72000" rIns="72000" rtlCol="0" anchor="b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200" b="1" kern="100" dirty="0">
                  <a:solidFill>
                    <a:srgbClr val="004874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2017围术期贫血与铁缺乏国际共识</a:t>
              </a:r>
            </a:p>
            <a:p>
              <a:pPr>
                <a:lnSpc>
                  <a:spcPts val="1500"/>
                </a:lnSpc>
              </a:pPr>
              <a:r>
                <a:rPr lang="zh-CN" altLang="zh-CN" sz="1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推荐静脉铁剂对口服无效或不耐受、及</a:t>
              </a:r>
              <a:r>
                <a:rPr lang="en-US" altLang="zh-CN" sz="1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zh-CN" altLang="zh-CN" sz="1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周内计划手术的铁缺乏患者为一线选择。一剂</a:t>
              </a:r>
              <a:r>
                <a:rPr lang="en-US" altLang="zh-CN" sz="1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1000mg-1500mg</a:t>
              </a:r>
              <a:r>
                <a:rPr lang="zh-CN" altLang="zh-CN" sz="1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对大多数患者为足量。</a:t>
              </a:r>
              <a:endParaRPr lang="zh-CN" altLang="en-US" sz="1100" kern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06B2193-070A-5660-3501-DE7B1A8E0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5071" t="24527" r="5071" b="2433"/>
            <a:stretch/>
          </p:blipFill>
          <p:spPr>
            <a:xfrm>
              <a:off x="9218004" y="4569875"/>
              <a:ext cx="2364644" cy="4511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48F70E84-9CB7-8F75-1E02-970DB4D87CC7}"/>
              </a:ext>
            </a:extLst>
          </p:cNvPr>
          <p:cNvSpPr/>
          <p:nvPr/>
        </p:nvSpPr>
        <p:spPr>
          <a:xfrm>
            <a:off x="1327020" y="4340713"/>
            <a:ext cx="3822552" cy="1160390"/>
          </a:xfrm>
          <a:prstGeom prst="roundRect">
            <a:avLst>
              <a:gd name="adj" fmla="val 6418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2000" rIns="36000" rtlCol="0" anchor="b">
            <a:noAutofit/>
          </a:bodyPr>
          <a:lstStyle/>
          <a:p>
            <a:pPr>
              <a:lnSpc>
                <a:spcPts val="1500"/>
              </a:lnSpc>
            </a:pPr>
            <a:endParaRPr lang="en-US" altLang="zh-CN" sz="12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1500"/>
              </a:lnSpc>
              <a:spcAft>
                <a:spcPts val="600"/>
              </a:spcAft>
            </a:pPr>
            <a:r>
              <a:rPr lang="en-US" altLang="zh-CN" sz="14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                        </a:t>
            </a:r>
            <a:r>
              <a:rPr lang="zh-CN" altLang="zh-CN" sz="12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静脉铁剂应用中国专家共识</a:t>
            </a:r>
            <a:r>
              <a:rPr lang="en-US" altLang="zh-CN" sz="12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2019</a:t>
            </a:r>
            <a:endParaRPr lang="en-US" altLang="zh-CN" sz="1400" b="1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无需频繁就诊的患者可能更愿选用输注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1-2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次的铁剂，如异麦芽糖酐铁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预期失血量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&gt;500 ml 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的手术或在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6 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周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内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行外科手术的铁缺乏患者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宜首选静脉补铁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更快提升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Hb, 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加速术后康复，缩短住院时间</a:t>
            </a:r>
            <a:endParaRPr lang="zh-CN" altLang="en-US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7685F774-4012-57A6-1C96-E64D6E2559F0}"/>
              </a:ext>
            </a:extLst>
          </p:cNvPr>
          <p:cNvSpPr/>
          <p:nvPr/>
        </p:nvSpPr>
        <p:spPr>
          <a:xfrm>
            <a:off x="8303576" y="1746902"/>
            <a:ext cx="3347336" cy="1022245"/>
          </a:xfrm>
          <a:prstGeom prst="roundRect">
            <a:avLst>
              <a:gd name="adj" fmla="val 6418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36000" rIns="3600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lang="zh-CN" altLang="en-US" sz="12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ESMO肿瘤贫血与铁缺乏患者临床指南2018</a:t>
            </a:r>
          </a:p>
          <a:p>
            <a:pPr>
              <a:lnSpc>
                <a:spcPts val="1500"/>
              </a:lnSpc>
            </a:pP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化疗贫血合并铁缺乏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患者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应接受注射铁剂治疗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[I, A]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1500"/>
              </a:lnSpc>
            </a:pP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单剂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1000mg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，直到缺铁纠正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[I, A]</a:t>
            </a: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。异麦芽糖酐铁</a:t>
            </a:r>
            <a:endParaRPr lang="en-US" altLang="zh-CN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1500"/>
              </a:lnSpc>
            </a:pP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最大剂量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20mg/kg</a:t>
            </a:r>
            <a:endParaRPr lang="zh-CN" altLang="en-US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ADE6551-5347-5545-261C-FE91D0148051}"/>
              </a:ext>
            </a:extLst>
          </p:cNvPr>
          <p:cNvSpPr/>
          <p:nvPr/>
        </p:nvSpPr>
        <p:spPr>
          <a:xfrm>
            <a:off x="4314608" y="5554033"/>
            <a:ext cx="3653600" cy="801207"/>
          </a:xfrm>
          <a:prstGeom prst="roundRect">
            <a:avLst>
              <a:gd name="adj" fmla="val 6418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noAutofit/>
          </a:bodyPr>
          <a:lstStyle/>
          <a:p>
            <a:pPr>
              <a:lnSpc>
                <a:spcPts val="1500"/>
              </a:lnSpc>
            </a:pPr>
            <a:endParaRPr lang="en-US" altLang="zh-CN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14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                         </a:t>
            </a:r>
            <a:r>
              <a:rPr lang="zh-CN" altLang="en-US" sz="1200" b="1" kern="100" dirty="0">
                <a:solidFill>
                  <a:srgbClr val="004874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2020英国妊娠缺铁管理指南</a:t>
            </a:r>
          </a:p>
          <a:p>
            <a:pPr>
              <a:lnSpc>
                <a:spcPts val="1500"/>
              </a:lnSpc>
            </a:pPr>
            <a:r>
              <a:rPr lang="zh-CN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推荐用简化量表计算铁需求。蔗糖铁单次剂量低，需多次输注。异麦芽糖酐铁可单次大剂量给药</a:t>
            </a:r>
            <a:endParaRPr lang="zh-CN" altLang="en-US" sz="1100" kern="1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405D4C4-D22F-D67C-ED04-C4F110D5EAFF}"/>
              </a:ext>
            </a:extLst>
          </p:cNvPr>
          <p:cNvSpPr/>
          <p:nvPr/>
        </p:nvSpPr>
        <p:spPr>
          <a:xfrm>
            <a:off x="1096409" y="3140239"/>
            <a:ext cx="3407222" cy="936311"/>
          </a:xfrm>
          <a:prstGeom prst="roundRect">
            <a:avLst>
              <a:gd name="adj" fmla="val 6418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36000" rtlCol="0" anchor="b">
            <a:noAutofit/>
          </a:bodyPr>
          <a:lstStyle/>
          <a:p>
            <a:pPr>
              <a:spcAft>
                <a:spcPts val="600"/>
              </a:spcAft>
            </a:pPr>
            <a:r>
              <a:rPr kumimoji="0" lang="zh-CN" altLang="en-US" sz="1200" b="1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中国围术期出凝血管理麻醉专家</a:t>
            </a:r>
            <a:r>
              <a:rPr lang="zh-CN" altLang="en-US" sz="1200" b="1" kern="1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共识2020</a:t>
            </a:r>
            <a:endParaRPr lang="en-US" altLang="zh-CN" sz="1200" b="1" kern="100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术前贫血患者静脉铁剂总剂量通常采用每日</a:t>
            </a:r>
            <a:r>
              <a:rPr lang="en-US" altLang="zh-CN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1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000-1500mg，1-2次缓慢静脉输注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4B37552B-638D-7982-5613-F8C2830C8999}"/>
              </a:ext>
            </a:extLst>
          </p:cNvPr>
          <p:cNvSpPr/>
          <p:nvPr/>
        </p:nvSpPr>
        <p:spPr>
          <a:xfrm>
            <a:off x="518826" y="1808102"/>
            <a:ext cx="3600497" cy="944523"/>
          </a:xfrm>
          <a:prstGeom prst="roundRect">
            <a:avLst>
              <a:gd name="adj" fmla="val 6418"/>
            </a:avLst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noAutofit/>
          </a:bodyPr>
          <a:lstStyle/>
          <a:p>
            <a:pPr marR="0" lvl="0" indent="180975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CSCO</a:t>
            </a:r>
            <a:r>
              <a:rPr kumimoji="0" lang="zh-CN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肿瘤相关性贫血临床实践指南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487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2022</a:t>
            </a:r>
          </a:p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异麦芽糖酐铁</a:t>
            </a:r>
            <a:r>
              <a:rPr kumimoji="0" lang="zh-CN" altLang="en-US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安全性提升，可以实现单次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1000mg</a:t>
            </a:r>
            <a:r>
              <a:rPr kumimoji="0" lang="zh-CN" altLang="en-US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或以上输注，提高了临床便利性，并可以确保足量补铁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标题 4">
            <a:extLst>
              <a:ext uri="{FF2B5EF4-FFF2-40B4-BE49-F238E27FC236}">
                <a16:creationId xmlns:a16="http://schemas.microsoft.com/office/drawing/2014/main" id="{4B93BB86-9ED5-5F5E-06F9-32504A074B79}"/>
              </a:ext>
            </a:extLst>
          </p:cNvPr>
          <p:cNvSpPr txBox="1">
            <a:spLocks/>
          </p:cNvSpPr>
          <p:nvPr/>
        </p:nvSpPr>
        <p:spPr>
          <a:xfrm>
            <a:off x="1096408" y="407419"/>
            <a:ext cx="10256175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中国唯一获批的第三代静脉铁剂</a:t>
            </a:r>
            <a:r>
              <a:rPr lang="en-US" altLang="zh-CN" sz="2800" b="1" baseline="4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国内外指南一致推荐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7FBD3D41-3270-F13B-F407-41FF74FAD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321" r="18892" b="16784"/>
          <a:stretch/>
        </p:blipFill>
        <p:spPr>
          <a:xfrm>
            <a:off x="474071" y="2921133"/>
            <a:ext cx="2320998" cy="471712"/>
          </a:xfrm>
          <a:prstGeom prst="roundRect">
            <a:avLst>
              <a:gd name="adj" fmla="val 901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5C6BD533-6311-D19F-78EC-20BC17DB11B7}"/>
              </a:ext>
            </a:extLst>
          </p:cNvPr>
          <p:cNvGrpSpPr/>
          <p:nvPr/>
        </p:nvGrpSpPr>
        <p:grpSpPr>
          <a:xfrm>
            <a:off x="8022072" y="2884459"/>
            <a:ext cx="3695857" cy="1146698"/>
            <a:chOff x="8260463" y="2927575"/>
            <a:chExt cx="3695857" cy="1146698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15955975-536A-1D58-14C6-02339363E508}"/>
                </a:ext>
              </a:extLst>
            </p:cNvPr>
            <p:cNvSpPr/>
            <p:nvPr/>
          </p:nvSpPr>
          <p:spPr>
            <a:xfrm>
              <a:off x="8260463" y="3147410"/>
              <a:ext cx="3347336" cy="926863"/>
            </a:xfrm>
            <a:prstGeom prst="roundRect">
              <a:avLst>
                <a:gd name="adj" fmla="val 6418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72000" rIns="36000" rtlCol="0" anchor="b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zh-CN" altLang="en-US" sz="1200" b="1" kern="100" dirty="0">
                  <a:solidFill>
                    <a:srgbClr val="004874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ECCO炎症性肠病贫血铁缺乏指南2015</a:t>
              </a:r>
            </a:p>
            <a:p>
              <a:pPr>
                <a:spcAft>
                  <a:spcPts val="600"/>
                </a:spcAft>
              </a:pPr>
              <a:r>
                <a:rPr lang="zh-CN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活动性</a:t>
              </a:r>
              <a:r>
                <a:rPr lang="en-US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IBD</a:t>
              </a:r>
              <a:r>
                <a:rPr lang="zh-CN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口服铁不耐受，</a:t>
              </a:r>
              <a:r>
                <a:rPr lang="en-US" altLang="zh-CN" sz="1100" kern="0" dirty="0">
                  <a:ea typeface="微软雅黑" panose="020B0503020204020204" pitchFamily="34" charset="-122"/>
                  <a:cs typeface="SabonLTStd-Roman"/>
                </a:rPr>
                <a:t>Hb &lt;</a:t>
              </a:r>
              <a:r>
                <a:rPr lang="en-US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10g/dL</a:t>
              </a:r>
              <a:r>
                <a:rPr lang="zh-CN" altLang="en-US" sz="1100" kern="0" dirty="0">
                  <a:effectLst/>
                  <a:ea typeface="微软雅黑" panose="020B0503020204020204" pitchFamily="34" charset="-122"/>
                  <a:cs typeface="SabonLTStd-Roman"/>
                </a:rPr>
                <a:t>的患者</a:t>
              </a:r>
              <a:r>
                <a:rPr lang="en-US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, </a:t>
              </a:r>
              <a:r>
                <a:rPr lang="zh-CN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静脉铁剂为一线治疗</a:t>
              </a:r>
              <a:r>
                <a:rPr lang="en-US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[I</a:t>
              </a:r>
              <a:r>
                <a:rPr lang="zh-CN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级</a:t>
              </a:r>
              <a:r>
                <a:rPr lang="en-US" altLang="zh-CN" sz="1100" kern="0" dirty="0">
                  <a:effectLst/>
                  <a:ea typeface="微软雅黑" panose="020B0503020204020204" pitchFamily="34" charset="-122"/>
                  <a:cs typeface="SabonLTStd-Roman"/>
                </a:rPr>
                <a:t>]</a:t>
              </a:r>
              <a:r>
                <a:rPr lang="zh-CN" altLang="zh-CN" sz="1100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。大型试验来自</a:t>
              </a:r>
              <a:r>
                <a:rPr lang="zh-CN" altLang="zh-CN" sz="1100" b="1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异麦芽糖酐铁等</a:t>
              </a:r>
              <a:r>
                <a:rPr lang="en-US" altLang="zh-CN" sz="1100" b="1" kern="10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</a:t>
              </a:r>
              <a:endParaRPr lang="zh-CN" altLang="en-US" sz="1100" b="1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575ECBFC-A1AE-74DC-3C5C-3A1B10AFE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4127"/>
            <a:stretch/>
          </p:blipFill>
          <p:spPr>
            <a:xfrm>
              <a:off x="9820297" y="2927575"/>
              <a:ext cx="2136023" cy="4358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58" name="图片 57" descr="文本, 信件&#10;&#10;描述已自动生成">
            <a:extLst>
              <a:ext uri="{FF2B5EF4-FFF2-40B4-BE49-F238E27FC236}">
                <a16:creationId xmlns:a16="http://schemas.microsoft.com/office/drawing/2014/main" id="{7B43D0E7-49F6-4D94-70BF-A2B6D627E87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638" r="3794" b="52670"/>
          <a:stretch/>
        </p:blipFill>
        <p:spPr>
          <a:xfrm>
            <a:off x="343662" y="1524764"/>
            <a:ext cx="1863906" cy="478804"/>
          </a:xfrm>
          <a:prstGeom prst="roundRect">
            <a:avLst>
              <a:gd name="adj" fmla="val 240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C7E55A56-7E14-4627-68E6-C4384022E64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242" t="19814" r="13383" b="41556"/>
          <a:stretch/>
        </p:blipFill>
        <p:spPr>
          <a:xfrm>
            <a:off x="624129" y="4101876"/>
            <a:ext cx="2170940" cy="564130"/>
          </a:xfrm>
          <a:prstGeom prst="roundRect">
            <a:avLst>
              <a:gd name="adj" fmla="val 13589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317233C5-B5CF-ACF3-E5A9-3404F49DFE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558" t="28288" r="5983" b="25484"/>
          <a:stretch/>
        </p:blipFill>
        <p:spPr>
          <a:xfrm>
            <a:off x="9834640" y="1297866"/>
            <a:ext cx="2205207" cy="640984"/>
          </a:xfrm>
          <a:prstGeom prst="roundRect">
            <a:avLst>
              <a:gd name="adj" fmla="val 10630"/>
            </a:avLst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55857BF-564F-F3AE-935D-59D09C2D6CD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255" t="23075" r="12344" b="51916"/>
          <a:stretch/>
        </p:blipFill>
        <p:spPr>
          <a:xfrm>
            <a:off x="3760558" y="5302034"/>
            <a:ext cx="2091905" cy="583872"/>
          </a:xfrm>
          <a:prstGeom prst="roundRect">
            <a:avLst>
              <a:gd name="adj" fmla="val 13002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61B7A766-F760-AF39-3376-B6D51CE1B973}"/>
              </a:ext>
            </a:extLst>
          </p:cNvPr>
          <p:cNvSpPr txBox="1"/>
          <p:nvPr/>
        </p:nvSpPr>
        <p:spPr>
          <a:xfrm>
            <a:off x="4664445" y="2842779"/>
            <a:ext cx="3196812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00"/>
              </a:lnSpc>
            </a:pPr>
            <a:r>
              <a:rPr lang="zh-CN" altLang="en-US" sz="2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单次大剂量给药</a:t>
            </a:r>
            <a:r>
              <a:rPr lang="zh-CN" altLang="en-US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提升临床便捷性，确保</a:t>
            </a:r>
            <a:r>
              <a:rPr lang="zh-CN" alt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足量补铁</a:t>
            </a:r>
            <a:r>
              <a:rPr lang="en-US" altLang="zh-CN" sz="2800" b="1" kern="0" dirty="0"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”</a:t>
            </a:r>
            <a:endParaRPr lang="zh-CN" altLang="en-US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3" name="Picture 4" descr="查看源图像">
            <a:extLst>
              <a:ext uri="{FF2B5EF4-FFF2-40B4-BE49-F238E27FC236}">
                <a16:creationId xmlns:a16="http://schemas.microsoft.com/office/drawing/2014/main" id="{BCCCF4A8-DCB2-EAC7-D0E4-17B01730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9" b="89939" l="5148" r="95593">
                        <a14:foregroundMark x1="8222" y1="54601" x2="8222" y2="54601"/>
                        <a14:foregroundMark x1="5185" y1="56074" x2="5185" y2="56074"/>
                        <a14:foregroundMark x1="32000" y1="66135" x2="32000" y2="66135"/>
                        <a14:foregroundMark x1="59368" y1="54357" x2="71370" y2="58405"/>
                        <a14:foregroundMark x1="45690" y1="49744" x2="58992" y2="54230"/>
                        <a14:foregroundMark x1="40106" y1="47861" x2="45579" y2="49707"/>
                        <a14:foregroundMark x1="36394" y1="46609" x2="36758" y2="46732"/>
                        <a14:foregroundMark x1="30259" y1="44540" x2="32422" y2="45269"/>
                        <a14:foregroundMark x1="84180" y1="55476" x2="94444" y2="53129"/>
                        <a14:foregroundMark x1="71370" y1="58405" x2="82281" y2="55910"/>
                        <a14:foregroundMark x1="94444" y1="53129" x2="95593" y2="48834"/>
                        <a14:foregroundMark x1="66247" y1="43127" x2="82630" y2="44540"/>
                        <a14:foregroundMark x1="57500" y1="42372" x2="64278" y2="42957"/>
                        <a14:foregroundMark x1="46407" y1="41415" x2="54861" y2="42144"/>
                        <a14:foregroundMark x1="38490" y1="40731" x2="42234" y2="41054"/>
                        <a14:foregroundMark x1="32852" y1="40245" x2="34810" y2="40414"/>
                        <a14:foregroundMark x1="85463" y1="63190" x2="91825" y2="63190"/>
                        <a14:foregroundMark x1="36333" y1="63190" x2="82174" y2="63190"/>
                        <a14:foregroundMark x1="69167" y1="37407" x2="85222" y2="44540"/>
                        <a14:foregroundMark x1="58081" y1="32482" x2="67277" y2="36568"/>
                        <a14:foregroundMark x1="77444" y1="37423" x2="94741" y2="71779"/>
                        <a14:foregroundMark x1="63593" y1="53129" x2="77000" y2="54601"/>
                        <a14:foregroundMark x1="59872" y1="73780" x2="60370" y2="73865"/>
                        <a14:foregroundMark x1="43481" y1="70988" x2="53463" y2="72688"/>
                        <a14:foregroundMark x1="31556" y1="68957" x2="33445" y2="69279"/>
                        <a14:foregroundMark x1="60370" y1="73865" x2="71815" y2="70429"/>
                        <a14:backgroundMark x1="38556" y1="88344" x2="96222" y2="96687"/>
                        <a14:backgroundMark x1="46481" y1="51043" x2="46481" y2="51043"/>
                        <a14:backgroundMark x1="44815" y1="59264" x2="46481" y2="39877"/>
                        <a14:backgroundMark x1="34778" y1="59264" x2="34778" y2="48221"/>
                        <a14:backgroundMark x1="57333" y1="28834" x2="56519" y2="42699"/>
                        <a14:backgroundMark x1="68222" y1="35706" x2="68222" y2="39877"/>
                        <a14:backgroundMark x1="65704" y1="38528" x2="64889" y2="46871"/>
                        <a14:backgroundMark x1="84519" y1="56564" x2="84519" y2="77301"/>
                        <a14:backgroundMark x1="83259" y1="53742" x2="82852" y2="81472"/>
                        <a14:backgroundMark x1="59852" y1="56564" x2="59852" y2="56564"/>
                        <a14:backgroundMark x1="59852" y1="56564" x2="57778" y2="57914"/>
                        <a14:backgroundMark x1="92037" y1="62086" x2="94556" y2="62086"/>
                        <a14:backgroundMark x1="36444" y1="39877" x2="36444" y2="39877"/>
                        <a14:backgroundMark x1="34370" y1="42699" x2="38111" y2="42699"/>
                        <a14:backgroundMark x1="33519" y1="52393" x2="46889" y2="38528"/>
                        <a14:backgroundMark x1="33519" y1="41350" x2="33111" y2="52393"/>
                        <a14:backgroundMark x1="36444" y1="46871" x2="33926" y2="46871"/>
                        <a14:backgroundMark x1="41037" y1="64908" x2="41037" y2="73129"/>
                        <a14:backgroundMark x1="41889" y1="70429" x2="46074" y2="82822"/>
                        <a14:backgroundMark x1="40222" y1="71779" x2="33926" y2="71779"/>
                        <a14:backgroundMark x1="56111" y1="41350" x2="54852" y2="48221"/>
                        <a14:backgroundMark x1="54407" y1="64908" x2="54407" y2="82822"/>
                        <a14:backgroundMark x1="55667" y1="73129" x2="60704" y2="81472"/>
                        <a14:backgroundMark x1="54852" y1="71779" x2="68630" y2="85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10" y="1735342"/>
            <a:ext cx="2457853" cy="74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22DAF7B8-958A-7DE5-14B4-A4B6863CA486}"/>
              </a:ext>
            </a:extLst>
          </p:cNvPr>
          <p:cNvSpPr txBox="1"/>
          <p:nvPr/>
        </p:nvSpPr>
        <p:spPr>
          <a:xfrm>
            <a:off x="349486" y="6561742"/>
            <a:ext cx="10283018" cy="21544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altLang="zh-CN" sz="800" i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et al. Int J </a:t>
            </a:r>
            <a:r>
              <a:rPr lang="en-GB" altLang="zh-CN" sz="800" i="1" kern="0" dirty="0" err="1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Hematol</a:t>
            </a:r>
            <a:r>
              <a:rPr lang="en-GB" altLang="zh-CN" sz="800" i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 2018;Jan 107:16-30. </a:t>
            </a:r>
            <a:r>
              <a:rPr lang="en-GB" altLang="zh-CN" sz="800" i="1" kern="0" dirty="0" err="1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doi</a:t>
            </a:r>
            <a:r>
              <a:rPr lang="en-GB" altLang="zh-CN" sz="800" i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Arial"/>
              </a:rPr>
              <a:t>: 10.1007/s12185-017-2373-3</a:t>
            </a:r>
            <a:endParaRPr lang="zh-CN" altLang="en-US" sz="800" i="1" kern="0" dirty="0">
              <a:latin typeface="微软雅黑" panose="020B0503020204020204" pitchFamily="34" charset="-122"/>
              <a:ea typeface="微软雅黑" panose="020B0503020204020204" pitchFamily="34" charset="-122"/>
              <a:sym typeface="Arial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87FA9A4-30D7-9700-71DA-11C71CC3B142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32" name="Picture 2" descr="查看源图像">
              <a:extLst>
                <a:ext uri="{FF2B5EF4-FFF2-40B4-BE49-F238E27FC236}">
                  <a16:creationId xmlns:a16="http://schemas.microsoft.com/office/drawing/2014/main" id="{46806D7C-381F-3825-4FF6-8C6F121DB7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查看源图像">
              <a:extLst>
                <a:ext uri="{FF2B5EF4-FFF2-40B4-BE49-F238E27FC236}">
                  <a16:creationId xmlns:a16="http://schemas.microsoft.com/office/drawing/2014/main" id="{3B9CDDAE-8467-F9AA-DE7C-0ECAFADF5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D8E357E-F85C-B6E5-3F16-957B3BC460C3}"/>
              </a:ext>
            </a:extLst>
          </p:cNvPr>
          <p:cNvSpPr txBox="1"/>
          <p:nvPr/>
        </p:nvSpPr>
        <p:spPr>
          <a:xfrm>
            <a:off x="394460" y="395782"/>
            <a:ext cx="46198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>
              <a:spcAft>
                <a:spcPts val="2400"/>
              </a:spcAft>
            </a:pPr>
            <a:r>
              <a:rPr lang="en-US" sz="3600" b="1" dirty="0">
                <a:solidFill>
                  <a:schemeClr val="tx2"/>
                </a:solidFill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68E3DC-8044-44CD-5057-6474216B98E5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48458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>
            <a:extLst>
              <a:ext uri="{FF2B5EF4-FFF2-40B4-BE49-F238E27FC236}">
                <a16:creationId xmlns:a16="http://schemas.microsoft.com/office/drawing/2014/main" id="{ACD207C0-7A8B-3FEB-7978-8AC8A9109E77}"/>
              </a:ext>
            </a:extLst>
          </p:cNvPr>
          <p:cNvSpPr txBox="1">
            <a:spLocks/>
          </p:cNvSpPr>
          <p:nvPr/>
        </p:nvSpPr>
        <p:spPr>
          <a:xfrm>
            <a:off x="1082597" y="412217"/>
            <a:ext cx="9927052" cy="1104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ym typeface="Arial" panose="020B0604020202020204" pitchFamily="34" charset="0"/>
              </a:rPr>
              <a:t>10</a:t>
            </a:r>
            <a:r>
              <a:rPr lang="en-US" altLang="zh-CN" baseline="40000" dirty="0">
                <a:sym typeface="Arial" panose="020B0604020202020204" pitchFamily="34" charset="0"/>
              </a:rPr>
              <a:t>+</a:t>
            </a:r>
            <a:r>
              <a:rPr lang="zh-CN" altLang="en-US" dirty="0">
                <a:sym typeface="Arial" panose="020B0604020202020204" pitchFamily="34" charset="0"/>
              </a:rPr>
              <a:t>年</a:t>
            </a:r>
            <a:r>
              <a:rPr lang="en-US" altLang="zh-CN" dirty="0">
                <a:sym typeface="Arial" panose="020B0604020202020204" pitchFamily="34" charset="0"/>
              </a:rPr>
              <a:t>2500</a:t>
            </a:r>
            <a:r>
              <a:rPr lang="zh-CN" altLang="en-US" dirty="0">
                <a:sym typeface="Arial" panose="020B0604020202020204" pitchFamily="34" charset="0"/>
              </a:rPr>
              <a:t>万剂应用经验：显示出色安全性</a:t>
            </a:r>
            <a:endParaRPr lang="en-US" altLang="zh-CN" dirty="0"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3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ym typeface="Arial" panose="020B0604020202020204" pitchFamily="34" charset="0"/>
              </a:rPr>
              <a:t> </a:t>
            </a:r>
            <a:r>
              <a:rPr lang="en-US" altLang="zh-CN" sz="2000" i="1" dirty="0">
                <a:sym typeface="Arial" panose="020B0604020202020204" pitchFamily="34" charset="0"/>
              </a:rPr>
              <a:t>- </a:t>
            </a:r>
            <a:r>
              <a:rPr lang="zh-CN" altLang="en-US" sz="2000" i="1" dirty="0">
                <a:sym typeface="Arial" panose="020B0604020202020204" pitchFamily="34" charset="0"/>
              </a:rPr>
              <a:t>说明书信息及上市后不良反应监测均显示良好安全性</a:t>
            </a:r>
            <a:endParaRPr lang="zh-CN" altLang="en-US" sz="2400" i="1" dirty="0">
              <a:sym typeface="Arial" panose="020B0604020202020204" pitchFamily="34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3245F246-A008-7E42-5115-2A13123E8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47" y="2014863"/>
            <a:ext cx="10484281" cy="15927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异麦芽糖酐铁不良反应发生率与同类产品相当，多为轻、中度，多数症状可自行缓解。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禁忌症主要包括已知对其他肠外铁剂发生过严重超敏反应、铁过载或铁利用障碍、肝病失代偿期。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注意事项主要包括：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类过敏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/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过敏反应：早期症状可为面部潮红、胸闷等；停用后迅速消失，降低输注速率重新给药后通常不会复发。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严重超敏反应：所有非肠道铁剂均可发生，此时应立即停药。</a:t>
            </a: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药物相互作用仅有与口服铁剂合用时会降低口服铁剂吸收。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AA8A803-2700-B327-D73B-1DBDE2B47E79}"/>
              </a:ext>
            </a:extLst>
          </p:cNvPr>
          <p:cNvSpPr txBox="1"/>
          <p:nvPr/>
        </p:nvSpPr>
        <p:spPr>
          <a:xfrm>
            <a:off x="844780" y="4470864"/>
            <a:ext cx="9980105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 eaLnBrk="0" fontAlgn="base" hangingPunct="0"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年内全球无相关警告发布。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228600" indent="-228600" defTabSz="914400" eaLnBrk="0" fontAlgn="base" hangingPunct="0"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上市至今，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年全球上报严重不良反应发生率为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0.008%</a:t>
            </a:r>
          </a:p>
          <a:p>
            <a:pPr marL="228600" indent="-228600" defTabSz="914400" eaLnBrk="0" fontAlgn="base" hangingPunct="0"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中国上市后，严格按照本品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《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申请上市技术审评报告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》</a:t>
            </a: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中风险管理计划要求，对重要已识别风险、重要潜在风险遵照国家药品不良反应监测中心要求进行监测并上报</a:t>
            </a:r>
            <a:endParaRPr lang="en-US" altLang="zh-CN" sz="15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838185" lvl="1" indent="-228600" defTabSz="914400" eaLnBrk="0" fontAlgn="base" hangingPunct="0">
              <a:spcBef>
                <a:spcPts val="9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中国上市后上报的严重不良反应发生率为</a:t>
            </a:r>
            <a:r>
              <a:rPr lang="en-US" altLang="zh-CN" sz="15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0.013%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ECD5CBF-DBB7-E855-A514-A9859EFD3378}"/>
              </a:ext>
            </a:extLst>
          </p:cNvPr>
          <p:cNvSpPr/>
          <p:nvPr/>
        </p:nvSpPr>
        <p:spPr>
          <a:xfrm>
            <a:off x="660915" y="1747433"/>
            <a:ext cx="10695918" cy="1956354"/>
          </a:xfrm>
          <a:prstGeom prst="roundRect">
            <a:avLst>
              <a:gd name="adj" fmla="val 6964"/>
            </a:avLst>
          </a:prstGeom>
          <a:noFill/>
          <a:ln w="6350" cap="flat" cmpd="sng" algn="ctr">
            <a:solidFill>
              <a:srgbClr val="E7E6E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18A3D03-1F48-2566-323C-F6A799CA71D4}"/>
              </a:ext>
            </a:extLst>
          </p:cNvPr>
          <p:cNvSpPr/>
          <p:nvPr/>
        </p:nvSpPr>
        <p:spPr>
          <a:xfrm>
            <a:off x="660914" y="4131719"/>
            <a:ext cx="10695919" cy="2499025"/>
          </a:xfrm>
          <a:prstGeom prst="roundRect">
            <a:avLst>
              <a:gd name="adj" fmla="val 6964"/>
            </a:avLst>
          </a:prstGeom>
          <a:noFill/>
          <a:ln w="635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A1643EA4-82D4-4766-5B62-74A3CCE79452}"/>
              </a:ext>
            </a:extLst>
          </p:cNvPr>
          <p:cNvSpPr/>
          <p:nvPr/>
        </p:nvSpPr>
        <p:spPr>
          <a:xfrm>
            <a:off x="835167" y="1568935"/>
            <a:ext cx="2308506" cy="349748"/>
          </a:xfrm>
          <a:prstGeom prst="roundRect">
            <a:avLst>
              <a:gd name="adj" fmla="val 39073"/>
            </a:avLst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说明书信息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AFED5A3D-660A-EDB7-0C10-7FF0ABF8B3C0}"/>
              </a:ext>
            </a:extLst>
          </p:cNvPr>
          <p:cNvSpPr/>
          <p:nvPr/>
        </p:nvSpPr>
        <p:spPr>
          <a:xfrm>
            <a:off x="856445" y="3953622"/>
            <a:ext cx="2287227" cy="379100"/>
          </a:xfrm>
          <a:prstGeom prst="roundRect">
            <a:avLst/>
          </a:prstGeom>
          <a:solidFill>
            <a:srgbClr val="E6F4F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不良反应监测数据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5672B7A-4861-2FD2-3D3D-75BBFE0FC1D4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18" name="Picture 2" descr="查看源图像">
              <a:extLst>
                <a:ext uri="{FF2B5EF4-FFF2-40B4-BE49-F238E27FC236}">
                  <a16:creationId xmlns:a16="http://schemas.microsoft.com/office/drawing/2014/main" id="{A4E0D037-EFA2-F043-270E-CA96E52F10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查看源图像">
              <a:extLst>
                <a:ext uri="{FF2B5EF4-FFF2-40B4-BE49-F238E27FC236}">
                  <a16:creationId xmlns:a16="http://schemas.microsoft.com/office/drawing/2014/main" id="{20859B20-BCE3-A400-A7AC-6039E90F3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椭圆 12">
            <a:extLst>
              <a:ext uri="{FF2B5EF4-FFF2-40B4-BE49-F238E27FC236}">
                <a16:creationId xmlns:a16="http://schemas.microsoft.com/office/drawing/2014/main" id="{C9863597-1193-30F5-878E-FC2415CA1137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C4A60B-357D-C40F-A1A0-F37B6256E0B2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76708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 hidden="1">
            <a:extLst>
              <a:ext uri="{FF2B5EF4-FFF2-40B4-BE49-F238E27FC236}">
                <a16:creationId xmlns:a16="http://schemas.microsoft.com/office/drawing/2014/main" id="{71040172-CF9A-02E2-262D-FC1873E22E2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7109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06" imgH="306" progId="TCLayout.ActiveDocument.1">
                  <p:embed/>
                </p:oleObj>
              </mc:Choice>
              <mc:Fallback>
                <p:oleObj name="think-cell 幻灯片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3" name="矩形 462">
            <a:extLst>
              <a:ext uri="{FF2B5EF4-FFF2-40B4-BE49-F238E27FC236}">
                <a16:creationId xmlns:a16="http://schemas.microsoft.com/office/drawing/2014/main" id="{CF171FC7-288A-6C98-D096-D630DD254A82}"/>
              </a:ext>
            </a:extLst>
          </p:cNvPr>
          <p:cNvSpPr/>
          <p:nvPr/>
        </p:nvSpPr>
        <p:spPr>
          <a:xfrm>
            <a:off x="4254248" y="1669608"/>
            <a:ext cx="4241259" cy="318924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0000"/>
                </a:schemeClr>
              </a:gs>
              <a:gs pos="15000">
                <a:srgbClr val="E9F1F7">
                  <a:alpha val="8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0" bIns="36000" rtlCol="0" anchor="ctr">
            <a:spAutoFit/>
          </a:bodyPr>
          <a:lstStyle/>
          <a:p>
            <a:pPr defTabSz="914400"/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严重输液反应风险更低</a:t>
            </a:r>
            <a:r>
              <a:rPr lang="en-US" altLang="zh-CN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荟萃分析</a:t>
            </a:r>
          </a:p>
        </p:txBody>
      </p:sp>
      <p:grpSp>
        <p:nvGrpSpPr>
          <p:cNvPr id="307" name="组合 306">
            <a:extLst>
              <a:ext uri="{FF2B5EF4-FFF2-40B4-BE49-F238E27FC236}">
                <a16:creationId xmlns:a16="http://schemas.microsoft.com/office/drawing/2014/main" id="{92071495-EAFB-5A58-D891-366885D1F0BF}"/>
              </a:ext>
            </a:extLst>
          </p:cNvPr>
          <p:cNvGrpSpPr/>
          <p:nvPr/>
        </p:nvGrpSpPr>
        <p:grpSpPr>
          <a:xfrm>
            <a:off x="4562740" y="1709497"/>
            <a:ext cx="199448" cy="262183"/>
            <a:chOff x="3259267" y="1474430"/>
            <a:chExt cx="327789" cy="271834"/>
          </a:xfrm>
        </p:grpSpPr>
        <p:sp>
          <p:nvSpPr>
            <p:cNvPr id="308" name="箭头: V 形 307">
              <a:extLst>
                <a:ext uri="{FF2B5EF4-FFF2-40B4-BE49-F238E27FC236}">
                  <a16:creationId xmlns:a16="http://schemas.microsoft.com/office/drawing/2014/main" id="{F3F47E88-0095-7683-87C8-C076C4C9EED3}"/>
                </a:ext>
              </a:extLst>
            </p:cNvPr>
            <p:cNvSpPr/>
            <p:nvPr/>
          </p:nvSpPr>
          <p:spPr>
            <a:xfrm>
              <a:off x="3386530" y="1474430"/>
              <a:ext cx="200526" cy="271834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9" name="箭头: V 形 308">
              <a:extLst>
                <a:ext uri="{FF2B5EF4-FFF2-40B4-BE49-F238E27FC236}">
                  <a16:creationId xmlns:a16="http://schemas.microsoft.com/office/drawing/2014/main" id="{6C7ABB2E-E812-05A6-8DB9-AAD35120ADC4}"/>
                </a:ext>
              </a:extLst>
            </p:cNvPr>
            <p:cNvSpPr/>
            <p:nvPr/>
          </p:nvSpPr>
          <p:spPr>
            <a:xfrm>
              <a:off x="3259267" y="1478189"/>
              <a:ext cx="192133" cy="238501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10" name="矩形 309">
            <a:extLst>
              <a:ext uri="{FF2B5EF4-FFF2-40B4-BE49-F238E27FC236}">
                <a16:creationId xmlns:a16="http://schemas.microsoft.com/office/drawing/2014/main" id="{95D9E940-DA6F-5E72-9AE6-3C844FC18C78}"/>
              </a:ext>
            </a:extLst>
          </p:cNvPr>
          <p:cNvSpPr/>
          <p:nvPr/>
        </p:nvSpPr>
        <p:spPr>
          <a:xfrm>
            <a:off x="8908969" y="1679025"/>
            <a:ext cx="2825123" cy="318924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0000"/>
                </a:schemeClr>
              </a:gs>
              <a:gs pos="28000">
                <a:schemeClr val="tx2">
                  <a:alpha val="68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复合心血管不良事件更低</a:t>
            </a:r>
          </a:p>
        </p:txBody>
      </p:sp>
      <p:grpSp>
        <p:nvGrpSpPr>
          <p:cNvPr id="314" name="组合 313">
            <a:extLst>
              <a:ext uri="{FF2B5EF4-FFF2-40B4-BE49-F238E27FC236}">
                <a16:creationId xmlns:a16="http://schemas.microsoft.com/office/drawing/2014/main" id="{4B152D9B-C85A-98AC-8C9E-69733DBA8FEC}"/>
              </a:ext>
            </a:extLst>
          </p:cNvPr>
          <p:cNvGrpSpPr/>
          <p:nvPr/>
        </p:nvGrpSpPr>
        <p:grpSpPr>
          <a:xfrm>
            <a:off x="9165643" y="1707599"/>
            <a:ext cx="199448" cy="262183"/>
            <a:chOff x="3259267" y="1474430"/>
            <a:chExt cx="327789" cy="271834"/>
          </a:xfrm>
        </p:grpSpPr>
        <p:sp>
          <p:nvSpPr>
            <p:cNvPr id="315" name="箭头: V 形 314">
              <a:extLst>
                <a:ext uri="{FF2B5EF4-FFF2-40B4-BE49-F238E27FC236}">
                  <a16:creationId xmlns:a16="http://schemas.microsoft.com/office/drawing/2014/main" id="{DCFBB51A-DBC7-B1D8-558D-178CB3D89F80}"/>
                </a:ext>
              </a:extLst>
            </p:cNvPr>
            <p:cNvSpPr/>
            <p:nvPr/>
          </p:nvSpPr>
          <p:spPr>
            <a:xfrm>
              <a:off x="3386530" y="1474430"/>
              <a:ext cx="200526" cy="271834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6" name="箭头: V 形 315">
              <a:extLst>
                <a:ext uri="{FF2B5EF4-FFF2-40B4-BE49-F238E27FC236}">
                  <a16:creationId xmlns:a16="http://schemas.microsoft.com/office/drawing/2014/main" id="{D2319786-C4FB-3A89-825D-555C45D9CF9D}"/>
                </a:ext>
              </a:extLst>
            </p:cNvPr>
            <p:cNvSpPr/>
            <p:nvPr/>
          </p:nvSpPr>
          <p:spPr>
            <a:xfrm>
              <a:off x="3259267" y="1478189"/>
              <a:ext cx="192133" cy="238501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177" name="表格 10">
            <a:extLst>
              <a:ext uri="{FF2B5EF4-FFF2-40B4-BE49-F238E27FC236}">
                <a16:creationId xmlns:a16="http://schemas.microsoft.com/office/drawing/2014/main" id="{29B725E8-0A9A-BF0A-F99A-7DE970727F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431691"/>
              </p:ext>
            </p:extLst>
          </p:nvPr>
        </p:nvGraphicFramePr>
        <p:xfrm>
          <a:off x="724098" y="2071085"/>
          <a:ext cx="2950761" cy="37821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50761">
                  <a:extLst>
                    <a:ext uri="{9D8B030D-6E8A-4147-A177-3AD203B41FA5}">
                      <a16:colId xmlns:a16="http://schemas.microsoft.com/office/drawing/2014/main" val="1922078614"/>
                    </a:ext>
                  </a:extLst>
                </a:gridCol>
              </a:tblGrid>
              <a:tr h="3782109">
                <a:tc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CFCF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5501"/>
                  </a:ext>
                </a:extLst>
              </a:tr>
            </a:tbl>
          </a:graphicData>
        </a:graphic>
      </p:graphicFrame>
      <p:graphicFrame>
        <p:nvGraphicFramePr>
          <p:cNvPr id="175" name="表格 10">
            <a:extLst>
              <a:ext uri="{FF2B5EF4-FFF2-40B4-BE49-F238E27FC236}">
                <a16:creationId xmlns:a16="http://schemas.microsoft.com/office/drawing/2014/main" id="{C9F997BB-AD27-1043-A30A-8B2E669B6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307705"/>
              </p:ext>
            </p:extLst>
          </p:nvPr>
        </p:nvGraphicFramePr>
        <p:xfrm>
          <a:off x="8794330" y="2083981"/>
          <a:ext cx="2939762" cy="37649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39762">
                  <a:extLst>
                    <a:ext uri="{9D8B030D-6E8A-4147-A177-3AD203B41FA5}">
                      <a16:colId xmlns:a16="http://schemas.microsoft.com/office/drawing/2014/main" val="1922078614"/>
                    </a:ext>
                  </a:extLst>
                </a:gridCol>
              </a:tblGrid>
              <a:tr h="3764984">
                <a:tc>
                  <a:txBody>
                    <a:bodyPr/>
                    <a:lstStyle/>
                    <a:p>
                      <a:endParaRPr lang="en-US" altLang="zh-CN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5501"/>
                  </a:ext>
                </a:extLst>
              </a:tr>
            </a:tbl>
          </a:graphicData>
        </a:graphic>
      </p:graphicFrame>
      <p:graphicFrame>
        <p:nvGraphicFramePr>
          <p:cNvPr id="176" name="表格 10">
            <a:extLst>
              <a:ext uri="{FF2B5EF4-FFF2-40B4-BE49-F238E27FC236}">
                <a16:creationId xmlns:a16="http://schemas.microsoft.com/office/drawing/2014/main" id="{E15E23EF-9EFE-BD42-5F43-DFC75DF97B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544705"/>
              </p:ext>
            </p:extLst>
          </p:nvPr>
        </p:nvGraphicFramePr>
        <p:xfrm>
          <a:off x="4075326" y="2080618"/>
          <a:ext cx="4360360" cy="37683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60360">
                  <a:extLst>
                    <a:ext uri="{9D8B030D-6E8A-4147-A177-3AD203B41FA5}">
                      <a16:colId xmlns:a16="http://schemas.microsoft.com/office/drawing/2014/main" val="1922078614"/>
                    </a:ext>
                  </a:extLst>
                </a:gridCol>
              </a:tblGrid>
              <a:tr h="37683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75501"/>
                  </a:ext>
                </a:extLst>
              </a:tr>
            </a:tbl>
          </a:graphicData>
        </a:graphic>
      </p:graphicFrame>
      <p:grpSp>
        <p:nvGrpSpPr>
          <p:cNvPr id="178" name="组合 177">
            <a:extLst>
              <a:ext uri="{FF2B5EF4-FFF2-40B4-BE49-F238E27FC236}">
                <a16:creationId xmlns:a16="http://schemas.microsoft.com/office/drawing/2014/main" id="{593B9BB4-FF3F-9BFD-5D28-36560AA1D181}"/>
              </a:ext>
            </a:extLst>
          </p:cNvPr>
          <p:cNvGrpSpPr/>
          <p:nvPr/>
        </p:nvGrpSpPr>
        <p:grpSpPr>
          <a:xfrm>
            <a:off x="2453269" y="2716224"/>
            <a:ext cx="1013016" cy="705802"/>
            <a:chOff x="1971754" y="2777478"/>
            <a:chExt cx="1013016" cy="705802"/>
          </a:xfrm>
        </p:grpSpPr>
        <p:sp>
          <p:nvSpPr>
            <p:cNvPr id="179" name="Oval 69">
              <a:extLst>
                <a:ext uri="{FF2B5EF4-FFF2-40B4-BE49-F238E27FC236}">
                  <a16:creationId xmlns:a16="http://schemas.microsoft.com/office/drawing/2014/main" id="{FBC7F7F6-B6EF-F5A0-B662-BF53CC826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7414" y="3398966"/>
              <a:ext cx="73356" cy="842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6" name="Oval 70">
              <a:extLst>
                <a:ext uri="{FF2B5EF4-FFF2-40B4-BE49-F238E27FC236}">
                  <a16:creationId xmlns:a16="http://schemas.microsoft.com/office/drawing/2014/main" id="{B605E21E-8C09-68B2-3170-9C85EABB3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806" y="3019192"/>
              <a:ext cx="73356" cy="83163"/>
            </a:xfrm>
            <a:prstGeom prst="ellipse">
              <a:avLst/>
            </a:prstGeom>
            <a:noFill/>
            <a:ln w="19050" cap="flat">
              <a:solidFill>
                <a:srgbClr val="0095D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7" name="Oval 71">
              <a:extLst>
                <a:ext uri="{FF2B5EF4-FFF2-40B4-BE49-F238E27FC236}">
                  <a16:creationId xmlns:a16="http://schemas.microsoft.com/office/drawing/2014/main" id="{3EC482F8-926D-90AA-4760-3A9703633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474" y="3207046"/>
              <a:ext cx="73356" cy="83163"/>
            </a:xfrm>
            <a:prstGeom prst="ellipse">
              <a:avLst/>
            </a:prstGeom>
            <a:noFill/>
            <a:ln w="19050" cap="flat">
              <a:solidFill>
                <a:schemeClr val="accent6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8" name="Freeform 121">
              <a:extLst>
                <a:ext uri="{FF2B5EF4-FFF2-40B4-BE49-F238E27FC236}">
                  <a16:creationId xmlns:a16="http://schemas.microsoft.com/office/drawing/2014/main" id="{2970C9A5-2C32-2577-094E-D4EF6AC05E4B}"/>
                </a:ext>
              </a:extLst>
            </p:cNvPr>
            <p:cNvSpPr/>
            <p:nvPr/>
          </p:nvSpPr>
          <p:spPr bwMode="auto">
            <a:xfrm>
              <a:off x="2121218" y="2826035"/>
              <a:ext cx="67853" cy="66531"/>
            </a:xfrm>
            <a:custGeom>
              <a:avLst/>
              <a:gdLst>
                <a:gd name="T0" fmla="*/ 38 w 74"/>
                <a:gd name="T1" fmla="*/ 64 h 64"/>
                <a:gd name="T2" fmla="*/ 74 w 74"/>
                <a:gd name="T3" fmla="*/ 0 h 64"/>
                <a:gd name="T4" fmla="*/ 0 w 74"/>
                <a:gd name="T5" fmla="*/ 0 h 64"/>
                <a:gd name="T6" fmla="*/ 38 w 74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38" y="64"/>
                  </a:moveTo>
                  <a:lnTo>
                    <a:pt x="74" y="0"/>
                  </a:lnTo>
                  <a:lnTo>
                    <a:pt x="0" y="0"/>
                  </a:lnTo>
                  <a:lnTo>
                    <a:pt x="38" y="6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9" name="Rectangle 124">
              <a:extLst>
                <a:ext uri="{FF2B5EF4-FFF2-40B4-BE49-F238E27FC236}">
                  <a16:creationId xmlns:a16="http://schemas.microsoft.com/office/drawing/2014/main" id="{A3789CA4-C06E-F56C-7EC9-956E33A81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714" y="2777478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安慰剂</a:t>
              </a:r>
              <a:endParaRPr kumimoji="0" lang="zh-CN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90" name="Rectangle 125">
              <a:extLst>
                <a:ext uri="{FF2B5EF4-FFF2-40B4-BE49-F238E27FC236}">
                  <a16:creationId xmlns:a16="http://schemas.microsoft.com/office/drawing/2014/main" id="{6F8FE829-7228-ECF4-F0C0-A380596A1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217" y="3360169"/>
              <a:ext cx="615553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羧基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麦芽糖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铁</a:t>
              </a:r>
              <a:endParaRPr kumimoji="0" lang="zh-CN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91" name="Rectangle 126">
              <a:extLst>
                <a:ext uri="{FF2B5EF4-FFF2-40B4-BE49-F238E27FC236}">
                  <a16:creationId xmlns:a16="http://schemas.microsoft.com/office/drawing/2014/main" id="{2F9C3AF9-2237-4F99-0B2C-81084D2DE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210" y="3000047"/>
              <a:ext cx="615553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异麦芽糖酐铁</a:t>
              </a:r>
              <a:endParaRPr kumimoji="0" lang="zh-CN" altLang="zh-CN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98" name="Rectangle 127">
              <a:extLst>
                <a:ext uri="{FF2B5EF4-FFF2-40B4-BE49-F238E27FC236}">
                  <a16:creationId xmlns:a16="http://schemas.microsoft.com/office/drawing/2014/main" id="{9D7BBE18-77AB-1D25-CC08-BFBB384AB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210" y="3189373"/>
              <a:ext cx="30777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蔗糖铁</a:t>
              </a:r>
              <a:endParaRPr kumimoji="0" lang="zh-CN" altLang="zh-CN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00" name="Line 128">
              <a:extLst>
                <a:ext uri="{FF2B5EF4-FFF2-40B4-BE49-F238E27FC236}">
                  <a16:creationId xmlns:a16="http://schemas.microsoft.com/office/drawing/2014/main" id="{FD5C2AB7-1C51-EBD9-FFE6-1C62BC67C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1754" y="2856953"/>
              <a:ext cx="330103" cy="0"/>
            </a:xfrm>
            <a:prstGeom prst="line">
              <a:avLst/>
            </a:prstGeom>
            <a:noFill/>
            <a:ln w="19050" cap="flat">
              <a:solidFill>
                <a:srgbClr val="00B050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01" name="Line 129">
              <a:extLst>
                <a:ext uri="{FF2B5EF4-FFF2-40B4-BE49-F238E27FC236}">
                  <a16:creationId xmlns:a16="http://schemas.microsoft.com/office/drawing/2014/main" id="{41611110-ACE3-E280-AEA6-E275F0A41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9084" y="3441067"/>
              <a:ext cx="330103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02" name="Line 130">
              <a:extLst>
                <a:ext uri="{FF2B5EF4-FFF2-40B4-BE49-F238E27FC236}">
                  <a16:creationId xmlns:a16="http://schemas.microsoft.com/office/drawing/2014/main" id="{C8FA7EA4-25EF-1E15-05B4-42912AAA8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0094" y="3055878"/>
              <a:ext cx="330103" cy="0"/>
            </a:xfrm>
            <a:prstGeom prst="line">
              <a:avLst/>
            </a:prstGeom>
            <a:noFill/>
            <a:ln w="19050" cap="flat">
              <a:solidFill>
                <a:srgbClr val="0095D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203" name="Line 131">
              <a:extLst>
                <a:ext uri="{FF2B5EF4-FFF2-40B4-BE49-F238E27FC236}">
                  <a16:creationId xmlns:a16="http://schemas.microsoft.com/office/drawing/2014/main" id="{605E79C3-B729-E208-4CC0-CE443C99CE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0094" y="3248627"/>
              <a:ext cx="330103" cy="0"/>
            </a:xfrm>
            <a:prstGeom prst="line">
              <a:avLst/>
            </a:prstGeom>
            <a:noFill/>
            <a:ln w="19050" cap="flat">
              <a:solidFill>
                <a:schemeClr val="accent6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04" name="文本框 203">
            <a:extLst>
              <a:ext uri="{FF2B5EF4-FFF2-40B4-BE49-F238E27FC236}">
                <a16:creationId xmlns:a16="http://schemas.microsoft.com/office/drawing/2014/main" id="{DAD18702-B6C4-8104-01D6-E614ADDAD64E}"/>
              </a:ext>
            </a:extLst>
          </p:cNvPr>
          <p:cNvSpPr txBox="1"/>
          <p:nvPr/>
        </p:nvSpPr>
        <p:spPr>
          <a:xfrm>
            <a:off x="245481" y="6501832"/>
            <a:ext cx="98393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Garbowski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MW, Bansal S, Porter JB, et al.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Haematologica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2021 Nov 1;106(11):2885-2896.    2. </a:t>
            </a:r>
            <a:r>
              <a:rPr kumimoji="0" lang="sv-SE" altLang="zh-CN" sz="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Pollock &amp; Biggar. Expert Rev Hematol 2020;13(2):187–195       3. 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Wolf M, Auerbach M, et al. Am J </a:t>
            </a:r>
            <a:r>
              <a:rPr kumimoji="0" lang="en-US" altLang="zh-CN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Hematol</a:t>
            </a:r>
            <a:r>
              <a:rPr kumimoji="0" lang="en-US" altLang="zh-CN" sz="7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2021 Jan;96(1):E11-E15.</a:t>
            </a:r>
            <a:endParaRPr kumimoji="0" lang="zh-CN" altLang="en-US" sz="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EF633229-36D7-D24A-9112-C76E36D69463}"/>
              </a:ext>
            </a:extLst>
          </p:cNvPr>
          <p:cNvSpPr txBox="1"/>
          <p:nvPr/>
        </p:nvSpPr>
        <p:spPr>
          <a:xfrm>
            <a:off x="4199815" y="5176587"/>
            <a:ext cx="4129256" cy="583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prstClr val="black"/>
                </a:solidFill>
                <a:ea typeface="微软雅黑" panose="020B0503020204020204" pitchFamily="34" charset="-122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本品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发生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严重输液反应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风险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比蔗糖铁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低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49%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比羧基麦芽糖铁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低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59%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。</a:t>
            </a:r>
            <a:endParaRPr kumimoji="0" lang="en-GB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8104E277-BFAC-91C2-4C62-52B29EF61F89}"/>
              </a:ext>
            </a:extLst>
          </p:cNvPr>
          <p:cNvSpPr txBox="1"/>
          <p:nvPr/>
        </p:nvSpPr>
        <p:spPr>
          <a:xfrm>
            <a:off x="8735224" y="5172525"/>
            <a:ext cx="2981057" cy="58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 sz="1200">
                <a:solidFill>
                  <a:prstClr val="black"/>
                </a:solidFill>
                <a:ea typeface="微软雅黑" panose="020B0503020204020204" pitchFamily="34" charset="-122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复合心血管不良事件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发生率显著低于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蔗糖铁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(2.5% vs 4.1%) p&lt;0.001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7" name="文本框 206">
            <a:extLst>
              <a:ext uri="{FF2B5EF4-FFF2-40B4-BE49-F238E27FC236}">
                <a16:creationId xmlns:a16="http://schemas.microsoft.com/office/drawing/2014/main" id="{1E8634A5-E5D1-E2B7-C7F3-7E7740A9E0CE}"/>
              </a:ext>
            </a:extLst>
          </p:cNvPr>
          <p:cNvSpPr txBox="1"/>
          <p:nvPr/>
        </p:nvSpPr>
        <p:spPr>
          <a:xfrm>
            <a:off x="4123874" y="2138550"/>
            <a:ext cx="4383866" cy="51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2020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年大型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荟萃研究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分析了注射铁剂的安全性，纳入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21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个前瞻性研究，</a:t>
            </a:r>
            <a:r>
              <a:rPr lang="zh-CN" altLang="en-US" sz="1200" dirty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 pitchFamily="34" charset="0"/>
              </a:rPr>
              <a:t>含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8000</a:t>
            </a:r>
            <a:r>
              <a:rPr lang="zh-CN" altLang="en-US" sz="1200" b="1" dirty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  <a:sym typeface="Arial" panose="020B0604020202020204" pitchFamily="34" charset="0"/>
              </a:rPr>
              <a:t>多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名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患者，显示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本品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严重输液反应风险最低</a:t>
            </a:r>
            <a:r>
              <a:rPr kumimoji="0" lang="en-US" altLang="zh-CN" sz="1200" b="0" i="0" u="none" strike="noStrike" kern="1200" cap="none" spc="0" normalizeH="0" baseline="4000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200" b="1" i="0" u="none" strike="noStrike" kern="1200" cap="none" spc="0" normalizeH="0" baseline="4000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8" name="文本框 207">
            <a:extLst>
              <a:ext uri="{FF2B5EF4-FFF2-40B4-BE49-F238E27FC236}">
                <a16:creationId xmlns:a16="http://schemas.microsoft.com/office/drawing/2014/main" id="{A4A7B3BB-15C2-43BC-A30E-5B1A9ECAA407}"/>
              </a:ext>
            </a:extLst>
          </p:cNvPr>
          <p:cNvSpPr txBox="1"/>
          <p:nvPr/>
        </p:nvSpPr>
        <p:spPr>
          <a:xfrm>
            <a:off x="8896389" y="2108821"/>
            <a:ext cx="2788655" cy="510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大样本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(n=3050)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研究显示本品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心血管不良事件发生率显著低于蔗糖铁</a:t>
            </a:r>
          </a:p>
        </p:txBody>
      </p:sp>
      <p:sp>
        <p:nvSpPr>
          <p:cNvPr id="209" name="文本框 208">
            <a:extLst>
              <a:ext uri="{FF2B5EF4-FFF2-40B4-BE49-F238E27FC236}">
                <a16:creationId xmlns:a16="http://schemas.microsoft.com/office/drawing/2014/main" id="{2AB6865C-67C9-BD46-2498-F845761F0626}"/>
              </a:ext>
            </a:extLst>
          </p:cNvPr>
          <p:cNvSpPr txBox="1"/>
          <p:nvPr/>
        </p:nvSpPr>
        <p:spPr>
          <a:xfrm>
            <a:off x="813058" y="4890705"/>
            <a:ext cx="27833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不稳定铁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的释放*：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蔗糖铁是本品的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羧基麦芽糖铁是本品的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倍</a:t>
            </a: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en-US" altLang="zh-CN" sz="1400" b="0" i="0" u="none" strike="noStrike" kern="1200" cap="none" spc="0" normalizeH="0" baseline="30000" noProof="0" dirty="0">
              <a:ln>
                <a:noFill/>
              </a:ln>
              <a:solidFill>
                <a:srgbClr val="002D48">
                  <a:lumMod val="90000"/>
                  <a:lumOff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210" name="图表 209">
            <a:extLst>
              <a:ext uri="{FF2B5EF4-FFF2-40B4-BE49-F238E27FC236}">
                <a16:creationId xmlns:a16="http://schemas.microsoft.com/office/drawing/2014/main" id="{84C19C2C-B007-ECCF-EC3E-E10103430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798481"/>
              </p:ext>
            </p:extLst>
          </p:nvPr>
        </p:nvGraphicFramePr>
        <p:xfrm>
          <a:off x="8787906" y="2838239"/>
          <a:ext cx="2875691" cy="213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1" name="文本框 210">
            <a:extLst>
              <a:ext uri="{FF2B5EF4-FFF2-40B4-BE49-F238E27FC236}">
                <a16:creationId xmlns:a16="http://schemas.microsoft.com/office/drawing/2014/main" id="{3FD2DB89-915D-1853-494A-CF187C7F23C2}"/>
              </a:ext>
            </a:extLst>
          </p:cNvPr>
          <p:cNvSpPr txBox="1"/>
          <p:nvPr/>
        </p:nvSpPr>
        <p:spPr>
          <a:xfrm>
            <a:off x="875270" y="2179556"/>
            <a:ext cx="2921385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不稳定铁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(NTBI)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浓度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时间曲线下面积</a:t>
            </a:r>
            <a:r>
              <a:rPr kumimoji="0" lang="en-US" altLang="zh-CN" sz="1200" b="1" i="0" u="none" strike="noStrike" kern="1200" cap="none" spc="0" normalizeH="0" baseline="4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</a:p>
        </p:txBody>
      </p:sp>
      <p:pic>
        <p:nvPicPr>
          <p:cNvPr id="212" name="图片 211" descr="图片包含 图表&#10;&#10;描述已自动生成">
            <a:extLst>
              <a:ext uri="{FF2B5EF4-FFF2-40B4-BE49-F238E27FC236}">
                <a16:creationId xmlns:a16="http://schemas.microsoft.com/office/drawing/2014/main" id="{D11AFE98-6E5C-33D0-0EF6-3F04641E43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33" t="-1" r="9401" b="16939"/>
          <a:stretch/>
        </p:blipFill>
        <p:spPr>
          <a:xfrm>
            <a:off x="5440690" y="2759095"/>
            <a:ext cx="2806085" cy="1177393"/>
          </a:xfrm>
          <a:prstGeom prst="rect">
            <a:avLst/>
          </a:prstGeom>
        </p:spPr>
      </p:pic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2873B6E5-D2B9-83F7-AEBF-FB969FCC270D}"/>
              </a:ext>
            </a:extLst>
          </p:cNvPr>
          <p:cNvGrpSpPr/>
          <p:nvPr/>
        </p:nvGrpSpPr>
        <p:grpSpPr>
          <a:xfrm>
            <a:off x="704088" y="2761310"/>
            <a:ext cx="2799625" cy="1914405"/>
            <a:chOff x="384441" y="2502930"/>
            <a:chExt cx="2924282" cy="2348200"/>
          </a:xfrm>
        </p:grpSpPr>
        <p:sp>
          <p:nvSpPr>
            <p:cNvPr id="214" name="Rectangle 25">
              <a:extLst>
                <a:ext uri="{FF2B5EF4-FFF2-40B4-BE49-F238E27FC236}">
                  <a16:creationId xmlns:a16="http://schemas.microsoft.com/office/drawing/2014/main" id="{127A7402-66D2-BD58-8EF8-139FA39DA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008" y="4689548"/>
              <a:ext cx="620363" cy="16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时间（</a:t>
              </a: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h</a:t>
              </a:r>
              <a:r>
                <a: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）</a:t>
              </a:r>
              <a:endParaRPr kumimoji="0" lang="zh-CN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215" name="组合 214">
              <a:extLst>
                <a:ext uri="{FF2B5EF4-FFF2-40B4-BE49-F238E27FC236}">
                  <a16:creationId xmlns:a16="http://schemas.microsoft.com/office/drawing/2014/main" id="{1D4481A4-C514-8CEC-5C3B-D86A3C96F1D7}"/>
                </a:ext>
              </a:extLst>
            </p:cNvPr>
            <p:cNvGrpSpPr/>
            <p:nvPr/>
          </p:nvGrpSpPr>
          <p:grpSpPr>
            <a:xfrm>
              <a:off x="384441" y="2502930"/>
              <a:ext cx="2924282" cy="2154214"/>
              <a:chOff x="250995" y="2502930"/>
              <a:chExt cx="3057729" cy="2219654"/>
            </a:xfrm>
          </p:grpSpPr>
          <p:sp>
            <p:nvSpPr>
              <p:cNvPr id="217" name="Rectangle 124">
                <a:extLst>
                  <a:ext uri="{FF2B5EF4-FFF2-40B4-BE49-F238E27FC236}">
                    <a16:creationId xmlns:a16="http://schemas.microsoft.com/office/drawing/2014/main" id="{27E81735-0096-110B-7146-F36EEF2CB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859" y="3783020"/>
                <a:ext cx="16030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0.5</a:t>
                </a:r>
                <a:endParaRPr kumimoji="0" lang="zh-CN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218" name="Rectangle 124">
                <a:extLst>
                  <a:ext uri="{FF2B5EF4-FFF2-40B4-BE49-F238E27FC236}">
                    <a16:creationId xmlns:a16="http://schemas.microsoft.com/office/drawing/2014/main" id="{AA0DEF07-103F-2D23-D233-42EC8BFA1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856" y="3134355"/>
                <a:ext cx="16030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1.0</a:t>
                </a:r>
                <a:endParaRPr kumimoji="0" lang="zh-CN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219" name="Line 5">
                <a:extLst>
                  <a:ext uri="{FF2B5EF4-FFF2-40B4-BE49-F238E27FC236}">
                    <a16:creationId xmlns:a16="http://schemas.microsoft.com/office/drawing/2014/main" id="{3679F406-4D70-FC9C-F04A-A144963E4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3978" y="4086147"/>
                <a:ext cx="0" cy="116429"/>
              </a:xfrm>
              <a:prstGeom prst="line">
                <a:avLst/>
              </a:prstGeom>
              <a:noFill/>
              <a:ln w="19050" cap="flat">
                <a:solidFill>
                  <a:srgbClr val="CCCCCC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0" name="Line 6">
                <a:extLst>
                  <a:ext uri="{FF2B5EF4-FFF2-40B4-BE49-F238E27FC236}">
                    <a16:creationId xmlns:a16="http://schemas.microsoft.com/office/drawing/2014/main" id="{87B438F1-1540-39AE-B150-0CC36ED17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6383" y="4086147"/>
                <a:ext cx="74273" cy="0"/>
              </a:xfrm>
              <a:prstGeom prst="line">
                <a:avLst/>
              </a:prstGeom>
              <a:noFill/>
              <a:ln w="19050" cap="flat">
                <a:solidFill>
                  <a:srgbClr val="CCCCCC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1" name="Line 7">
                <a:extLst>
                  <a:ext uri="{FF2B5EF4-FFF2-40B4-BE49-F238E27FC236}">
                    <a16:creationId xmlns:a16="http://schemas.microsoft.com/office/drawing/2014/main" id="{ADD969D9-CDE3-382B-30CD-53D381698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341" y="3961402"/>
                <a:ext cx="0" cy="116429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2" name="Line 8">
                <a:extLst>
                  <a:ext uri="{FF2B5EF4-FFF2-40B4-BE49-F238E27FC236}">
                    <a16:creationId xmlns:a16="http://schemas.microsoft.com/office/drawing/2014/main" id="{72F1174E-38F4-4092-2ADF-FAE454B1A3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2662" y="396140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3" name="Line 9">
                <a:extLst>
                  <a:ext uri="{FF2B5EF4-FFF2-40B4-BE49-F238E27FC236}">
                    <a16:creationId xmlns:a16="http://schemas.microsoft.com/office/drawing/2014/main" id="{E959DA59-CAEE-C8CD-E0A8-B1AC52B47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594" y="2570678"/>
                <a:ext cx="0" cy="195848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4" name="Line 10">
                <a:extLst>
                  <a:ext uri="{FF2B5EF4-FFF2-40B4-BE49-F238E27FC236}">
                    <a16:creationId xmlns:a16="http://schemas.microsoft.com/office/drawing/2014/main" id="{CC559201-315D-42D6-5D59-0152A324D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265" y="2584776"/>
                <a:ext cx="55017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5" name="Line 11">
                <a:extLst>
                  <a:ext uri="{FF2B5EF4-FFF2-40B4-BE49-F238E27FC236}">
                    <a16:creationId xmlns:a16="http://schemas.microsoft.com/office/drawing/2014/main" id="{1BFEBD1F-95A8-72EB-284E-E789D19FA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8742" y="3224548"/>
                <a:ext cx="55017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6" name="Line 12">
                <a:extLst>
                  <a:ext uri="{FF2B5EF4-FFF2-40B4-BE49-F238E27FC236}">
                    <a16:creationId xmlns:a16="http://schemas.microsoft.com/office/drawing/2014/main" id="{9B2AE6D7-442A-9822-7016-273AA566C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219" y="3865358"/>
                <a:ext cx="55017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27" name="Rectangle 14">
                <a:extLst>
                  <a:ext uri="{FF2B5EF4-FFF2-40B4-BE49-F238E27FC236}">
                    <a16:creationId xmlns:a16="http://schemas.microsoft.com/office/drawing/2014/main" id="{2018ABED-61FC-7AED-3E85-57C2F0E1D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206" y="4436875"/>
                <a:ext cx="16030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0.0</a:t>
                </a:r>
              </a:p>
            </p:txBody>
          </p:sp>
          <p:sp>
            <p:nvSpPr>
              <p:cNvPr id="228" name="Rectangle 24">
                <a:extLst>
                  <a:ext uri="{FF2B5EF4-FFF2-40B4-BE49-F238E27FC236}">
                    <a16:creationId xmlns:a16="http://schemas.microsoft.com/office/drawing/2014/main" id="{A472136A-C49C-4A58-2231-F9CB53FA9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08845" y="3197721"/>
                <a:ext cx="325482" cy="187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[μM]</a:t>
                </a:r>
              </a:p>
            </p:txBody>
          </p:sp>
          <p:sp>
            <p:nvSpPr>
              <p:cNvPr id="229" name="Line 26">
                <a:extLst>
                  <a:ext uri="{FF2B5EF4-FFF2-40B4-BE49-F238E27FC236}">
                    <a16:creationId xmlns:a16="http://schemas.microsoft.com/office/drawing/2014/main" id="{1E5A63E4-8B18-0DEE-933A-6D72F7816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273" y="4527950"/>
                <a:ext cx="2490438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0" name="Line 27">
                <a:extLst>
                  <a:ext uri="{FF2B5EF4-FFF2-40B4-BE49-F238E27FC236}">
                    <a16:creationId xmlns:a16="http://schemas.microsoft.com/office/drawing/2014/main" id="{9A40D7F6-B8F3-C0FB-6591-75EBF3CE5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470" y="4527950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1" name="Line 28">
                <a:extLst>
                  <a:ext uri="{FF2B5EF4-FFF2-40B4-BE49-F238E27FC236}">
                    <a16:creationId xmlns:a16="http://schemas.microsoft.com/office/drawing/2014/main" id="{207EF807-3D1A-C186-9180-057AD4F01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065" y="4527950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2" name="Line 29">
                <a:extLst>
                  <a:ext uri="{FF2B5EF4-FFF2-40B4-BE49-F238E27FC236}">
                    <a16:creationId xmlns:a16="http://schemas.microsoft.com/office/drawing/2014/main" id="{183C7600-597F-7203-5604-D23F8D33D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3160" y="4527950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3" name="Line 30">
                <a:extLst>
                  <a:ext uri="{FF2B5EF4-FFF2-40B4-BE49-F238E27FC236}">
                    <a16:creationId xmlns:a16="http://schemas.microsoft.com/office/drawing/2014/main" id="{E98E1844-16C1-5F43-0775-C1F0A179A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6254" y="4527950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4" name="Line 31">
                <a:extLst>
                  <a:ext uri="{FF2B5EF4-FFF2-40B4-BE49-F238E27FC236}">
                    <a16:creationId xmlns:a16="http://schemas.microsoft.com/office/drawing/2014/main" id="{26B9191A-FDFB-155B-A4DC-F8E930EBE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84018" y="4527950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35" name="Rectangle 32">
                <a:extLst>
                  <a:ext uri="{FF2B5EF4-FFF2-40B4-BE49-F238E27FC236}">
                    <a16:creationId xmlns:a16="http://schemas.microsoft.com/office/drawing/2014/main" id="{295BFDA7-7EC2-89A8-2CB6-4665B61CD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625" y="4584085"/>
                <a:ext cx="6412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0</a:t>
                </a:r>
              </a:p>
            </p:txBody>
          </p:sp>
          <p:sp>
            <p:nvSpPr>
              <p:cNvPr id="236" name="Rectangle 33">
                <a:extLst>
                  <a:ext uri="{FF2B5EF4-FFF2-40B4-BE49-F238E27FC236}">
                    <a16:creationId xmlns:a16="http://schemas.microsoft.com/office/drawing/2014/main" id="{76D09498-F0D9-E508-9418-13CC183E3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383" y="4584085"/>
                <a:ext cx="1282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12</a:t>
                </a:r>
              </a:p>
            </p:txBody>
          </p:sp>
          <p:sp>
            <p:nvSpPr>
              <p:cNvPr id="237" name="Rectangle 34">
                <a:extLst>
                  <a:ext uri="{FF2B5EF4-FFF2-40B4-BE49-F238E27FC236}">
                    <a16:creationId xmlns:a16="http://schemas.microsoft.com/office/drawing/2014/main" id="{51F362A1-1E44-39A2-185F-7438CD479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5478" y="4584085"/>
                <a:ext cx="1282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24</a:t>
                </a:r>
              </a:p>
            </p:txBody>
          </p:sp>
          <p:sp>
            <p:nvSpPr>
              <p:cNvPr id="238" name="Rectangle 35">
                <a:extLst>
                  <a:ext uri="{FF2B5EF4-FFF2-40B4-BE49-F238E27FC236}">
                    <a16:creationId xmlns:a16="http://schemas.microsoft.com/office/drawing/2014/main" id="{1E079364-FC7D-AD8D-DBF2-66418B7FD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1237" y="4584085"/>
                <a:ext cx="1282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36</a:t>
                </a:r>
              </a:p>
            </p:txBody>
          </p:sp>
          <p:sp>
            <p:nvSpPr>
              <p:cNvPr id="239" name="Rectangle 36">
                <a:extLst>
                  <a:ext uri="{FF2B5EF4-FFF2-40B4-BE49-F238E27FC236}">
                    <a16:creationId xmlns:a16="http://schemas.microsoft.com/office/drawing/2014/main" id="{FFF42960-F28B-E02C-D76C-F72EF7EE1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6338" y="4584085"/>
                <a:ext cx="128239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zh-CN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48</a:t>
                </a:r>
              </a:p>
            </p:txBody>
          </p:sp>
          <p:sp>
            <p:nvSpPr>
              <p:cNvPr id="240" name="Freeform 37">
                <a:extLst>
                  <a:ext uri="{FF2B5EF4-FFF2-40B4-BE49-F238E27FC236}">
                    <a16:creationId xmlns:a16="http://schemas.microsoft.com/office/drawing/2014/main" id="{57723F02-096F-CEEF-A936-3240811CFF6F}"/>
                  </a:ext>
                </a:extLst>
              </p:cNvPr>
              <p:cNvSpPr/>
              <p:nvPr/>
            </p:nvSpPr>
            <p:spPr bwMode="auto">
              <a:xfrm>
                <a:off x="906313" y="2785684"/>
                <a:ext cx="1689940" cy="1609205"/>
              </a:xfrm>
              <a:custGeom>
                <a:avLst/>
                <a:gdLst>
                  <a:gd name="T0" fmla="*/ 0 w 920"/>
                  <a:gd name="T1" fmla="*/ 728 h 772"/>
                  <a:gd name="T2" fmla="*/ 32 w 920"/>
                  <a:gd name="T3" fmla="*/ 280 h 772"/>
                  <a:gd name="T4" fmla="*/ 84 w 920"/>
                  <a:gd name="T5" fmla="*/ 0 h 772"/>
                  <a:gd name="T6" fmla="*/ 136 w 920"/>
                  <a:gd name="T7" fmla="*/ 260 h 772"/>
                  <a:gd name="T8" fmla="*/ 192 w 920"/>
                  <a:gd name="T9" fmla="*/ 256 h 772"/>
                  <a:gd name="T10" fmla="*/ 296 w 920"/>
                  <a:gd name="T11" fmla="*/ 368 h 772"/>
                  <a:gd name="T12" fmla="*/ 404 w 920"/>
                  <a:gd name="T13" fmla="*/ 376 h 772"/>
                  <a:gd name="T14" fmla="*/ 612 w 920"/>
                  <a:gd name="T15" fmla="*/ 648 h 772"/>
                  <a:gd name="T16" fmla="*/ 920 w 920"/>
                  <a:gd name="T17" fmla="*/ 772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0" h="772">
                    <a:moveTo>
                      <a:pt x="0" y="728"/>
                    </a:moveTo>
                    <a:cubicBezTo>
                      <a:pt x="0" y="720"/>
                      <a:pt x="32" y="280"/>
                      <a:pt x="32" y="280"/>
                    </a:cubicBezTo>
                    <a:cubicBezTo>
                      <a:pt x="32" y="280"/>
                      <a:pt x="76" y="0"/>
                      <a:pt x="84" y="0"/>
                    </a:cubicBezTo>
                    <a:cubicBezTo>
                      <a:pt x="92" y="0"/>
                      <a:pt x="136" y="260"/>
                      <a:pt x="136" y="260"/>
                    </a:cubicBezTo>
                    <a:cubicBezTo>
                      <a:pt x="192" y="256"/>
                      <a:pt x="192" y="256"/>
                      <a:pt x="192" y="256"/>
                    </a:cubicBezTo>
                    <a:cubicBezTo>
                      <a:pt x="296" y="368"/>
                      <a:pt x="296" y="368"/>
                      <a:pt x="296" y="368"/>
                    </a:cubicBezTo>
                    <a:cubicBezTo>
                      <a:pt x="404" y="376"/>
                      <a:pt x="404" y="376"/>
                      <a:pt x="404" y="376"/>
                    </a:cubicBezTo>
                    <a:cubicBezTo>
                      <a:pt x="612" y="648"/>
                      <a:pt x="612" y="648"/>
                      <a:pt x="612" y="648"/>
                    </a:cubicBezTo>
                    <a:cubicBezTo>
                      <a:pt x="920" y="772"/>
                      <a:pt x="920" y="772"/>
                      <a:pt x="920" y="772"/>
                    </a:cubicBezTo>
                  </a:path>
                </a:pathLst>
              </a:cu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1" name="Freeform 38">
                <a:extLst>
                  <a:ext uri="{FF2B5EF4-FFF2-40B4-BE49-F238E27FC236}">
                    <a16:creationId xmlns:a16="http://schemas.microsoft.com/office/drawing/2014/main" id="{7D1E9473-823C-786E-7039-D030B4649EE4}"/>
                  </a:ext>
                </a:extLst>
              </p:cNvPr>
              <p:cNvSpPr/>
              <p:nvPr/>
            </p:nvSpPr>
            <p:spPr bwMode="auto">
              <a:xfrm>
                <a:off x="972335" y="3660975"/>
                <a:ext cx="2211685" cy="733913"/>
              </a:xfrm>
              <a:custGeom>
                <a:avLst/>
                <a:gdLst>
                  <a:gd name="T0" fmla="*/ 0 w 2412"/>
                  <a:gd name="T1" fmla="*/ 706 h 706"/>
                  <a:gd name="T2" fmla="*/ 96 w 2412"/>
                  <a:gd name="T3" fmla="*/ 562 h 706"/>
                  <a:gd name="T4" fmla="*/ 209 w 2412"/>
                  <a:gd name="T5" fmla="*/ 546 h 706"/>
                  <a:gd name="T6" fmla="*/ 329 w 2412"/>
                  <a:gd name="T7" fmla="*/ 465 h 706"/>
                  <a:gd name="T8" fmla="*/ 521 w 2412"/>
                  <a:gd name="T9" fmla="*/ 161 h 706"/>
                  <a:gd name="T10" fmla="*/ 729 w 2412"/>
                  <a:gd name="T11" fmla="*/ 72 h 706"/>
                  <a:gd name="T12" fmla="*/ 1170 w 2412"/>
                  <a:gd name="T13" fmla="*/ 0 h 706"/>
                  <a:gd name="T14" fmla="*/ 1803 w 2412"/>
                  <a:gd name="T15" fmla="*/ 489 h 706"/>
                  <a:gd name="T16" fmla="*/ 2412 w 2412"/>
                  <a:gd name="T17" fmla="*/ 706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12" h="706">
                    <a:moveTo>
                      <a:pt x="0" y="706"/>
                    </a:moveTo>
                    <a:lnTo>
                      <a:pt x="96" y="562"/>
                    </a:lnTo>
                    <a:lnTo>
                      <a:pt x="209" y="546"/>
                    </a:lnTo>
                    <a:lnTo>
                      <a:pt x="329" y="465"/>
                    </a:lnTo>
                    <a:lnTo>
                      <a:pt x="521" y="161"/>
                    </a:lnTo>
                    <a:lnTo>
                      <a:pt x="729" y="72"/>
                    </a:lnTo>
                    <a:lnTo>
                      <a:pt x="1170" y="0"/>
                    </a:lnTo>
                    <a:lnTo>
                      <a:pt x="1803" y="489"/>
                    </a:lnTo>
                    <a:lnTo>
                      <a:pt x="2412" y="706"/>
                    </a:lnTo>
                  </a:path>
                </a:pathLst>
              </a:cu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2" name="Freeform 39">
                <a:extLst>
                  <a:ext uri="{FF2B5EF4-FFF2-40B4-BE49-F238E27FC236}">
                    <a16:creationId xmlns:a16="http://schemas.microsoft.com/office/drawing/2014/main" id="{B1198729-CBAA-D53A-A3D4-C3B44990DB94}"/>
                  </a:ext>
                </a:extLst>
              </p:cNvPr>
              <p:cNvSpPr/>
              <p:nvPr/>
            </p:nvSpPr>
            <p:spPr bwMode="auto">
              <a:xfrm>
                <a:off x="796280" y="4144361"/>
                <a:ext cx="2483102" cy="258845"/>
              </a:xfrm>
              <a:custGeom>
                <a:avLst/>
                <a:gdLst>
                  <a:gd name="T0" fmla="*/ 0 w 1352"/>
                  <a:gd name="T1" fmla="*/ 120 h 124"/>
                  <a:gd name="T2" fmla="*/ 108 w 1352"/>
                  <a:gd name="T3" fmla="*/ 120 h 124"/>
                  <a:gd name="T4" fmla="*/ 148 w 1352"/>
                  <a:gd name="T5" fmla="*/ 36 h 124"/>
                  <a:gd name="T6" fmla="*/ 200 w 1352"/>
                  <a:gd name="T7" fmla="*/ 16 h 124"/>
                  <a:gd name="T8" fmla="*/ 248 w 1352"/>
                  <a:gd name="T9" fmla="*/ 0 h 124"/>
                  <a:gd name="T10" fmla="*/ 360 w 1352"/>
                  <a:gd name="T11" fmla="*/ 64 h 124"/>
                  <a:gd name="T12" fmla="*/ 468 w 1352"/>
                  <a:gd name="T13" fmla="*/ 76 h 124"/>
                  <a:gd name="T14" fmla="*/ 672 w 1352"/>
                  <a:gd name="T15" fmla="*/ 80 h 124"/>
                  <a:gd name="T16" fmla="*/ 988 w 1352"/>
                  <a:gd name="T17" fmla="*/ 124 h 124"/>
                  <a:gd name="T18" fmla="*/ 1352 w 1352"/>
                  <a:gd name="T1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2" h="124">
                    <a:moveTo>
                      <a:pt x="0" y="120"/>
                    </a:moveTo>
                    <a:cubicBezTo>
                      <a:pt x="108" y="120"/>
                      <a:pt x="108" y="120"/>
                      <a:pt x="108" y="120"/>
                    </a:cubicBezTo>
                    <a:cubicBezTo>
                      <a:pt x="148" y="36"/>
                      <a:pt x="148" y="36"/>
                      <a:pt x="148" y="36"/>
                    </a:cubicBezTo>
                    <a:cubicBezTo>
                      <a:pt x="200" y="16"/>
                      <a:pt x="200" y="16"/>
                      <a:pt x="200" y="16"/>
                    </a:cubicBezTo>
                    <a:cubicBezTo>
                      <a:pt x="248" y="0"/>
                      <a:pt x="248" y="0"/>
                      <a:pt x="248" y="0"/>
                    </a:cubicBezTo>
                    <a:cubicBezTo>
                      <a:pt x="248" y="0"/>
                      <a:pt x="356" y="60"/>
                      <a:pt x="360" y="64"/>
                    </a:cubicBezTo>
                    <a:cubicBezTo>
                      <a:pt x="364" y="68"/>
                      <a:pt x="468" y="76"/>
                      <a:pt x="468" y="76"/>
                    </a:cubicBezTo>
                    <a:cubicBezTo>
                      <a:pt x="672" y="80"/>
                      <a:pt x="672" y="80"/>
                      <a:pt x="672" y="80"/>
                    </a:cubicBezTo>
                    <a:cubicBezTo>
                      <a:pt x="988" y="124"/>
                      <a:pt x="988" y="124"/>
                      <a:pt x="988" y="124"/>
                    </a:cubicBezTo>
                    <a:cubicBezTo>
                      <a:pt x="1352" y="124"/>
                      <a:pt x="1352" y="124"/>
                      <a:pt x="1352" y="124"/>
                    </a:cubicBezTo>
                  </a:path>
                </a:pathLst>
              </a:cu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3" name="Line 40">
                <a:extLst>
                  <a:ext uri="{FF2B5EF4-FFF2-40B4-BE49-F238E27FC236}">
                    <a16:creationId xmlns:a16="http://schemas.microsoft.com/office/drawing/2014/main" id="{D06351DD-BAAC-F7DE-A18A-4616E9E69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1608" y="4403205"/>
                <a:ext cx="2527116" cy="0"/>
              </a:xfrm>
              <a:prstGeom prst="line">
                <a:avLst/>
              </a:prstGeom>
              <a:noFill/>
              <a:ln w="19050" cap="flat">
                <a:solidFill>
                  <a:srgbClr val="00B05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4" name="Oval 41">
                <a:extLst>
                  <a:ext uri="{FF2B5EF4-FFF2-40B4-BE49-F238E27FC236}">
                    <a16:creationId xmlns:a16="http://schemas.microsoft.com/office/drawing/2014/main" id="{938203F8-05BD-107A-38C6-24BDAEF52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1019" y="2744102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5" name="Oval 42">
                <a:extLst>
                  <a:ext uri="{FF2B5EF4-FFF2-40B4-BE49-F238E27FC236}">
                    <a16:creationId xmlns:a16="http://schemas.microsoft.com/office/drawing/2014/main" id="{0BA594E2-4C5A-01F1-5955-E394E43EA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382" y="3294018"/>
                <a:ext cx="74273" cy="84202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6" name="Oval 43">
                <a:extLst>
                  <a:ext uri="{FF2B5EF4-FFF2-40B4-BE49-F238E27FC236}">
                    <a16:creationId xmlns:a16="http://schemas.microsoft.com/office/drawing/2014/main" id="{2AB51271-0769-A1E3-4ACB-C2A959547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661" y="3269070"/>
                <a:ext cx="73356" cy="84202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7" name="Oval 44">
                <a:extLst>
                  <a:ext uri="{FF2B5EF4-FFF2-40B4-BE49-F238E27FC236}">
                    <a16:creationId xmlns:a16="http://schemas.microsoft.com/office/drawing/2014/main" id="{678282BE-41D1-9329-CD56-BF7E4AC40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5656" y="3344955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8" name="Oval 45">
                <a:extLst>
                  <a:ext uri="{FF2B5EF4-FFF2-40B4-BE49-F238E27FC236}">
                    <a16:creationId xmlns:a16="http://schemas.microsoft.com/office/drawing/2014/main" id="{725D84F4-DA60-3E57-2214-920B6401E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629" y="4220247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49" name="Oval 46">
                <a:extLst>
                  <a:ext uri="{FF2B5EF4-FFF2-40B4-BE49-F238E27FC236}">
                    <a16:creationId xmlns:a16="http://schemas.microsoft.com/office/drawing/2014/main" id="{E5D52E0A-F0DB-F502-F81D-FAC4BE5FF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307" y="4270145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0" name="Oval 47">
                <a:extLst>
                  <a:ext uri="{FF2B5EF4-FFF2-40B4-BE49-F238E27FC236}">
                    <a16:creationId xmlns:a16="http://schemas.microsoft.com/office/drawing/2014/main" id="{C2C93D72-97F4-3BE2-3472-57DCF3EF8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3683" y="4220247"/>
                <a:ext cx="73356" cy="83163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1" name="Oval 48">
                <a:extLst>
                  <a:ext uri="{FF2B5EF4-FFF2-40B4-BE49-F238E27FC236}">
                    <a16:creationId xmlns:a16="http://schemas.microsoft.com/office/drawing/2014/main" id="{494F828A-0DC8-ACAD-C431-3FC4480C4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650" y="4361624"/>
                <a:ext cx="73356" cy="83163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2" name="Oval 49">
                <a:extLst>
                  <a:ext uri="{FF2B5EF4-FFF2-40B4-BE49-F238E27FC236}">
                    <a16:creationId xmlns:a16="http://schemas.microsoft.com/office/drawing/2014/main" id="{DC76D47E-9999-97CE-7E58-1A4A2584F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57" y="4353307"/>
                <a:ext cx="73356" cy="83163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3" name="Oval 50">
                <a:extLst>
                  <a:ext uri="{FF2B5EF4-FFF2-40B4-BE49-F238E27FC236}">
                    <a16:creationId xmlns:a16="http://schemas.microsoft.com/office/drawing/2014/main" id="{E2BCB715-83A6-6D8B-8093-4434FEE81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382" y="4185942"/>
                <a:ext cx="74273" cy="8420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4" name="Oval 51">
                <a:extLst>
                  <a:ext uri="{FF2B5EF4-FFF2-40B4-BE49-F238E27FC236}">
                    <a16:creationId xmlns:a16="http://schemas.microsoft.com/office/drawing/2014/main" id="{4331E2DD-0E48-11CA-92B5-9A9130D48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623" y="4361624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5" name="Oval 52">
                <a:extLst>
                  <a:ext uri="{FF2B5EF4-FFF2-40B4-BE49-F238E27FC236}">
                    <a16:creationId xmlns:a16="http://schemas.microsoft.com/office/drawing/2014/main" id="{C01C4FFE-5EB1-7EA6-8629-09F6DAF03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8320" y="4361624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6" name="Oval 53">
                <a:extLst>
                  <a:ext uri="{FF2B5EF4-FFF2-40B4-BE49-F238E27FC236}">
                    <a16:creationId xmlns:a16="http://schemas.microsoft.com/office/drawing/2014/main" id="{3DD79264-B16F-D94B-AE14-F48E39679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970" y="4328359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7" name="Oval 54">
                <a:extLst>
                  <a:ext uri="{FF2B5EF4-FFF2-40B4-BE49-F238E27FC236}">
                    <a16:creationId xmlns:a16="http://schemas.microsoft.com/office/drawing/2014/main" id="{E2D06F34-1497-ADF7-16C5-CA17E87D9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2661" y="4119412"/>
                <a:ext cx="73356" cy="831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8" name="Oval 55">
                <a:extLst>
                  <a:ext uri="{FF2B5EF4-FFF2-40B4-BE49-F238E27FC236}">
                    <a16:creationId xmlns:a16="http://schemas.microsoft.com/office/drawing/2014/main" id="{CB436FCD-7F04-140A-2A00-C41E3C0EBA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388" y="3795075"/>
                <a:ext cx="73356" cy="831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59" name="Oval 56">
                <a:extLst>
                  <a:ext uri="{FF2B5EF4-FFF2-40B4-BE49-F238E27FC236}">
                    <a16:creationId xmlns:a16="http://schemas.microsoft.com/office/drawing/2014/main" id="{116BCC3E-91E9-7588-1E8D-DAD3A88892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113" y="3685923"/>
                <a:ext cx="73356" cy="8420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0" name="Oval 57">
                <a:extLst>
                  <a:ext uri="{FF2B5EF4-FFF2-40B4-BE49-F238E27FC236}">
                    <a16:creationId xmlns:a16="http://schemas.microsoft.com/office/drawing/2014/main" id="{53874ABE-5267-982E-82A2-5A7367F04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3388" y="3511282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1" name="Oval 58">
                <a:extLst>
                  <a:ext uri="{FF2B5EF4-FFF2-40B4-BE49-F238E27FC236}">
                    <a16:creationId xmlns:a16="http://schemas.microsoft.com/office/drawing/2014/main" id="{86C4F649-1649-A372-D84C-FCADD60DD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113" y="3527914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2" name="Oval 59">
                <a:extLst>
                  <a:ext uri="{FF2B5EF4-FFF2-40B4-BE49-F238E27FC236}">
                    <a16:creationId xmlns:a16="http://schemas.microsoft.com/office/drawing/2014/main" id="{76AFBB59-F5B3-C949-F578-8C18477D1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1154" y="3611077"/>
                <a:ext cx="73356" cy="831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3" name="Oval 60">
                <a:extLst>
                  <a:ext uri="{FF2B5EF4-FFF2-40B4-BE49-F238E27FC236}">
                    <a16:creationId xmlns:a16="http://schemas.microsoft.com/office/drawing/2014/main" id="{A93335C4-D407-4BA7-4C83-199A5F798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4113" y="4270145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4" name="Oval 61">
                <a:extLst>
                  <a:ext uri="{FF2B5EF4-FFF2-40B4-BE49-F238E27FC236}">
                    <a16:creationId xmlns:a16="http://schemas.microsoft.com/office/drawing/2014/main" id="{047F6F7B-0E60-0183-6D5E-C38EF9B32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0049" y="4123570"/>
                <a:ext cx="74273" cy="84202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5" name="Oval 62">
                <a:extLst>
                  <a:ext uri="{FF2B5EF4-FFF2-40B4-BE49-F238E27FC236}">
                    <a16:creationId xmlns:a16="http://schemas.microsoft.com/office/drawing/2014/main" id="{DA3B1E5E-ED36-FCF9-53AE-F0F4AD124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9720" y="4241037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6" name="Oval 63">
                <a:extLst>
                  <a:ext uri="{FF2B5EF4-FFF2-40B4-BE49-F238E27FC236}">
                    <a16:creationId xmlns:a16="http://schemas.microsoft.com/office/drawing/2014/main" id="{864B78EB-7DC6-E197-573F-C1C9FCE9D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7350" y="4224405"/>
                <a:ext cx="73356" cy="831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flat">
                <a:solidFill>
                  <a:srgbClr val="0095D1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7" name="Oval 64">
                <a:extLst>
                  <a:ext uri="{FF2B5EF4-FFF2-40B4-BE49-F238E27FC236}">
                    <a16:creationId xmlns:a16="http://schemas.microsoft.com/office/drawing/2014/main" id="{14237191-83E7-2B43-6109-5B48F2F65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149" y="4265986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8" name="Oval 65">
                <a:extLst>
                  <a:ext uri="{FF2B5EF4-FFF2-40B4-BE49-F238E27FC236}">
                    <a16:creationId xmlns:a16="http://schemas.microsoft.com/office/drawing/2014/main" id="{6B46788F-A9B7-5E96-76A8-64A4FE927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3243" y="4357466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69" name="Oval 66">
                <a:extLst>
                  <a:ext uri="{FF2B5EF4-FFF2-40B4-BE49-F238E27FC236}">
                    <a16:creationId xmlns:a16="http://schemas.microsoft.com/office/drawing/2014/main" id="{4F1E7410-0192-4DB0-F7D0-AF4A3FAB3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1009" y="4357466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0" name="Oval 67">
                <a:extLst>
                  <a:ext uri="{FF2B5EF4-FFF2-40B4-BE49-F238E27FC236}">
                    <a16:creationId xmlns:a16="http://schemas.microsoft.com/office/drawing/2014/main" id="{74862FB7-15EB-3DAD-C073-92C7040E7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3817" y="4094463"/>
                <a:ext cx="73356" cy="83163"/>
              </a:xfrm>
              <a:prstGeom prst="ellips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1" name="Oval 68">
                <a:extLst>
                  <a:ext uri="{FF2B5EF4-FFF2-40B4-BE49-F238E27FC236}">
                    <a16:creationId xmlns:a16="http://schemas.microsoft.com/office/drawing/2014/main" id="{4356848B-B381-8C20-4919-CC281DE1F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247" y="4111095"/>
                <a:ext cx="73356" cy="831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2" name="Oval 72">
                <a:extLst>
                  <a:ext uri="{FF2B5EF4-FFF2-40B4-BE49-F238E27FC236}">
                    <a16:creationId xmlns:a16="http://schemas.microsoft.com/office/drawing/2014/main" id="{60BAE70B-F74B-2153-8A2B-15388EDD9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4676" y="4361624"/>
                <a:ext cx="73356" cy="83163"/>
              </a:xfrm>
              <a:prstGeom prst="ellipse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3" name="Line 73">
                <a:extLst>
                  <a:ext uri="{FF2B5EF4-FFF2-40B4-BE49-F238E27FC236}">
                    <a16:creationId xmlns:a16="http://schemas.microsoft.com/office/drawing/2014/main" id="{D88A8A33-3FB6-62B3-2A1B-1E8580AD6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4163" y="3461384"/>
                <a:ext cx="0" cy="182958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4" name="Line 75">
                <a:extLst>
                  <a:ext uri="{FF2B5EF4-FFF2-40B4-BE49-F238E27FC236}">
                    <a16:creationId xmlns:a16="http://schemas.microsoft.com/office/drawing/2014/main" id="{D716EB3F-F2AD-FD63-83BF-C8D97F533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8958" y="3361588"/>
                <a:ext cx="0" cy="166326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5" name="Line 76">
                <a:extLst>
                  <a:ext uri="{FF2B5EF4-FFF2-40B4-BE49-F238E27FC236}">
                    <a16:creationId xmlns:a16="http://schemas.microsoft.com/office/drawing/2014/main" id="{7D08C41F-0752-AE69-BB3D-1BC0764B74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113" y="3361588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6" name="Line 77">
                <a:extLst>
                  <a:ext uri="{FF2B5EF4-FFF2-40B4-BE49-F238E27FC236}">
                    <a16:creationId xmlns:a16="http://schemas.microsoft.com/office/drawing/2014/main" id="{23ECE714-00BD-AB1C-397A-21DA6CDEA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065" y="3378220"/>
                <a:ext cx="0" cy="182958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7" name="Line 78">
                <a:extLst>
                  <a:ext uri="{FF2B5EF4-FFF2-40B4-BE49-F238E27FC236}">
                    <a16:creationId xmlns:a16="http://schemas.microsoft.com/office/drawing/2014/main" id="{2424C419-6C17-B9A2-5DB3-6C57084C5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388" y="3378220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8" name="Line 79">
                <a:extLst>
                  <a:ext uri="{FF2B5EF4-FFF2-40B4-BE49-F238E27FC236}">
                    <a16:creationId xmlns:a16="http://schemas.microsoft.com/office/drawing/2014/main" id="{CC77E267-8BEF-3BCB-8485-53484D9C6F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340" y="3061162"/>
                <a:ext cx="0" cy="207908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79" name="Line 80">
                <a:extLst>
                  <a:ext uri="{FF2B5EF4-FFF2-40B4-BE49-F238E27FC236}">
                    <a16:creationId xmlns:a16="http://schemas.microsoft.com/office/drawing/2014/main" id="{DA6CE6BB-AF39-65DE-BBB2-90B5EDFB60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2661" y="306116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0" name="Line 81">
                <a:extLst>
                  <a:ext uri="{FF2B5EF4-FFF2-40B4-BE49-F238E27FC236}">
                    <a16:creationId xmlns:a16="http://schemas.microsoft.com/office/drawing/2014/main" id="{253AB429-7ED2-CDD2-D280-AD052245E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3978" y="3052845"/>
                <a:ext cx="0" cy="241172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1" name="Line 82">
                <a:extLst>
                  <a:ext uri="{FF2B5EF4-FFF2-40B4-BE49-F238E27FC236}">
                    <a16:creationId xmlns:a16="http://schemas.microsoft.com/office/drawing/2014/main" id="{3A0A7C0F-DF74-4950-F1BB-CF7AB0825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6382" y="3052845"/>
                <a:ext cx="74273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2" name="Line 83">
                <a:extLst>
                  <a:ext uri="{FF2B5EF4-FFF2-40B4-BE49-F238E27FC236}">
                    <a16:creationId xmlns:a16="http://schemas.microsoft.com/office/drawing/2014/main" id="{03EDC7D2-C208-AFED-F1C6-6494CE6A2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697" y="2502930"/>
                <a:ext cx="0" cy="241172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solidFill>
                      <a:srgbClr val="ED7E00"/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3" name="Line 84">
                <a:extLst>
                  <a:ext uri="{FF2B5EF4-FFF2-40B4-BE49-F238E27FC236}">
                    <a16:creationId xmlns:a16="http://schemas.microsoft.com/office/drawing/2014/main" id="{7BC03403-769C-E8A6-581F-DE6AA2793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1019" y="2502930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4" name="Line 85">
                <a:extLst>
                  <a:ext uri="{FF2B5EF4-FFF2-40B4-BE49-F238E27FC236}">
                    <a16:creationId xmlns:a16="http://schemas.microsoft.com/office/drawing/2014/main" id="{B1EE519E-602C-BA31-2294-B8EC2A1C8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335" y="3052845"/>
                <a:ext cx="0" cy="29211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5" name="Line 86">
                <a:extLst>
                  <a:ext uri="{FF2B5EF4-FFF2-40B4-BE49-F238E27FC236}">
                    <a16:creationId xmlns:a16="http://schemas.microsoft.com/office/drawing/2014/main" id="{CCDE42F5-FA40-8528-622D-7D09C0383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5656" y="3052845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6" name="Line 87">
                <a:extLst>
                  <a:ext uri="{FF2B5EF4-FFF2-40B4-BE49-F238E27FC236}">
                    <a16:creationId xmlns:a16="http://schemas.microsoft.com/office/drawing/2014/main" id="{087191A1-7CBA-32AB-C1C8-57AD3C087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1642" y="4185942"/>
                <a:ext cx="0" cy="42621"/>
              </a:xfrm>
              <a:prstGeom prst="lin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7" name="Line 88">
                <a:extLst>
                  <a:ext uri="{FF2B5EF4-FFF2-40B4-BE49-F238E27FC236}">
                    <a16:creationId xmlns:a16="http://schemas.microsoft.com/office/drawing/2014/main" id="{763CA8F7-E81E-A3B2-4022-7173B5388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964" y="418594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8" name="Line 89">
                <a:extLst>
                  <a:ext uri="{FF2B5EF4-FFF2-40B4-BE49-F238E27FC236}">
                    <a16:creationId xmlns:a16="http://schemas.microsoft.com/office/drawing/2014/main" id="{0F6FE366-31DD-1B38-2877-A699304F9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8320" y="4245195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89" name="Line 90">
                <a:extLst>
                  <a:ext uri="{FF2B5EF4-FFF2-40B4-BE49-F238E27FC236}">
                    <a16:creationId xmlns:a16="http://schemas.microsoft.com/office/drawing/2014/main" id="{FF0057C2-2FCB-9AB1-D25F-688186C09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1642" y="4245195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40789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0" name="Line 91">
                <a:extLst>
                  <a:ext uri="{FF2B5EF4-FFF2-40B4-BE49-F238E27FC236}">
                    <a16:creationId xmlns:a16="http://schemas.microsoft.com/office/drawing/2014/main" id="{5C0980D9-0023-5B7E-79EA-EE086B90D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065" y="3669292"/>
                <a:ext cx="0" cy="125785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1" name="Line 92">
                <a:extLst>
                  <a:ext uri="{FF2B5EF4-FFF2-40B4-BE49-F238E27FC236}">
                    <a16:creationId xmlns:a16="http://schemas.microsoft.com/office/drawing/2014/main" id="{4D666101-42C0-3FE4-610B-FC48A857C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388" y="366929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2" name="Line 93">
                <a:extLst>
                  <a:ext uri="{FF2B5EF4-FFF2-40B4-BE49-F238E27FC236}">
                    <a16:creationId xmlns:a16="http://schemas.microsoft.com/office/drawing/2014/main" id="{789CB34A-F521-0677-D242-77754CE6F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0792" y="3569496"/>
                <a:ext cx="0" cy="124745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3" name="Line 94">
                <a:extLst>
                  <a:ext uri="{FF2B5EF4-FFF2-40B4-BE49-F238E27FC236}">
                    <a16:creationId xmlns:a16="http://schemas.microsoft.com/office/drawing/2014/main" id="{8C5FED97-32A3-5141-8900-FF726FB7C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113" y="3569496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4" name="Line 95">
                <a:extLst>
                  <a:ext uri="{FF2B5EF4-FFF2-40B4-BE49-F238E27FC236}">
                    <a16:creationId xmlns:a16="http://schemas.microsoft.com/office/drawing/2014/main" id="{5CC2E3C8-8A74-6523-F7A6-93F48E4EEC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340" y="4036249"/>
                <a:ext cx="0" cy="116429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5" name="Line 96">
                <a:extLst>
                  <a:ext uri="{FF2B5EF4-FFF2-40B4-BE49-F238E27FC236}">
                    <a16:creationId xmlns:a16="http://schemas.microsoft.com/office/drawing/2014/main" id="{5922A8E7-1383-021A-3975-8EFA85BD10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2661" y="4036249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6" name="Line 97">
                <a:extLst>
                  <a:ext uri="{FF2B5EF4-FFF2-40B4-BE49-F238E27FC236}">
                    <a16:creationId xmlns:a16="http://schemas.microsoft.com/office/drawing/2014/main" id="{F9EF719B-F560-9D08-FB4D-46D75B582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697" y="4111095"/>
                <a:ext cx="0" cy="117468"/>
              </a:xfrm>
              <a:prstGeom prst="line">
                <a:avLst/>
              </a:prstGeom>
              <a:noFill/>
              <a:ln w="19050" cap="flat">
                <a:solidFill>
                  <a:srgbClr val="CCCCCC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7" name="Line 98">
                <a:extLst>
                  <a:ext uri="{FF2B5EF4-FFF2-40B4-BE49-F238E27FC236}">
                    <a16:creationId xmlns:a16="http://schemas.microsoft.com/office/drawing/2014/main" id="{14E144CB-E6B7-6CA9-D84C-6A6F2DD103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1019" y="4111095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CCCCCC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298" name="Line 99">
                <a:extLst>
                  <a:ext uri="{FF2B5EF4-FFF2-40B4-BE49-F238E27FC236}">
                    <a16:creationId xmlns:a16="http://schemas.microsoft.com/office/drawing/2014/main" id="{2CD0D332-DDE8-194B-D485-C7D26AA1D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697" y="4136044"/>
                <a:ext cx="0" cy="92519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303" name="Line 100">
                <a:extLst>
                  <a:ext uri="{FF2B5EF4-FFF2-40B4-BE49-F238E27FC236}">
                    <a16:creationId xmlns:a16="http://schemas.microsoft.com/office/drawing/2014/main" id="{B775551D-2753-8F04-FE25-A62822D1E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1018" y="4124891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304" name="Line 101">
                <a:extLst>
                  <a:ext uri="{FF2B5EF4-FFF2-40B4-BE49-F238E27FC236}">
                    <a16:creationId xmlns:a16="http://schemas.microsoft.com/office/drawing/2014/main" id="{FDA6264C-91E4-408B-DD95-EBF4A0ADC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0065" y="4220247"/>
                <a:ext cx="0" cy="24949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313" name="Line 102">
                <a:extLst>
                  <a:ext uri="{FF2B5EF4-FFF2-40B4-BE49-F238E27FC236}">
                    <a16:creationId xmlns:a16="http://schemas.microsoft.com/office/drawing/2014/main" id="{FA214945-07EA-D022-039D-F94EEA11A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13388" y="4220247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29" name="Line 103">
                <a:extLst>
                  <a:ext uri="{FF2B5EF4-FFF2-40B4-BE49-F238E27FC236}">
                    <a16:creationId xmlns:a16="http://schemas.microsoft.com/office/drawing/2014/main" id="{C52FCCE1-54CC-412D-953F-CB5266F48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0792" y="4228562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0" name="Line 104">
                <a:extLst>
                  <a:ext uri="{FF2B5EF4-FFF2-40B4-BE49-F238E27FC236}">
                    <a16:creationId xmlns:a16="http://schemas.microsoft.com/office/drawing/2014/main" id="{19531114-9B8B-0616-DBB9-95D5D3079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113" y="422856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1" name="Line 105">
                <a:extLst>
                  <a:ext uri="{FF2B5EF4-FFF2-40B4-BE49-F238E27FC236}">
                    <a16:creationId xmlns:a16="http://schemas.microsoft.com/office/drawing/2014/main" id="{181D2B66-79F4-0B2C-C446-900CE6725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3160" y="4228562"/>
                <a:ext cx="0" cy="41581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2" name="Line 106">
                <a:extLst>
                  <a:ext uri="{FF2B5EF4-FFF2-40B4-BE49-F238E27FC236}">
                    <a16:creationId xmlns:a16="http://schemas.microsoft.com/office/drawing/2014/main" id="{F331BB6B-076D-80F1-8C72-DD070AFBF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482" y="4228562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3" name="Line 107">
                <a:extLst>
                  <a:ext uri="{FF2B5EF4-FFF2-40B4-BE49-F238E27FC236}">
                    <a16:creationId xmlns:a16="http://schemas.microsoft.com/office/drawing/2014/main" id="{D5B2E19B-2878-A954-FBE3-62786CDF0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0925" y="4019616"/>
                <a:ext cx="0" cy="108112"/>
              </a:xfrm>
              <a:prstGeom prst="line">
                <a:avLst/>
              </a:prstGeom>
              <a:solidFill>
                <a:schemeClr val="bg1">
                  <a:lumMod val="50000"/>
                </a:schemeClr>
              </a:solidFill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4" name="Line 108">
                <a:extLst>
                  <a:ext uri="{FF2B5EF4-FFF2-40B4-BE49-F238E27FC236}">
                    <a16:creationId xmlns:a16="http://schemas.microsoft.com/office/drawing/2014/main" id="{3CF68766-750C-41C0-7C45-A8B9DF2A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247" y="4019616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7" name="Line 109">
                <a:extLst>
                  <a:ext uri="{FF2B5EF4-FFF2-40B4-BE49-F238E27FC236}">
                    <a16:creationId xmlns:a16="http://schemas.microsoft.com/office/drawing/2014/main" id="{C85AE4BE-781F-0160-01A7-24A8A0D14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7830" y="4011299"/>
                <a:ext cx="0" cy="83163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8" name="Line 110">
                <a:extLst>
                  <a:ext uri="{FF2B5EF4-FFF2-40B4-BE49-F238E27FC236}">
                    <a16:creationId xmlns:a16="http://schemas.microsoft.com/office/drawing/2014/main" id="{620226F4-453F-FA14-BDCA-DF9B88891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154" y="4011299"/>
                <a:ext cx="73356" cy="0"/>
              </a:xfrm>
              <a:prstGeom prst="line">
                <a:avLst/>
              </a:prstGeom>
              <a:noFill/>
              <a:ln w="19050" cap="flat">
                <a:solidFill>
                  <a:schemeClr val="accent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39" name="Line 111">
                <a:extLst>
                  <a:ext uri="{FF2B5EF4-FFF2-40B4-BE49-F238E27FC236}">
                    <a16:creationId xmlns:a16="http://schemas.microsoft.com/office/drawing/2014/main" id="{BCC6B616-076E-4451-044F-493B59522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3978" y="3978035"/>
                <a:ext cx="0" cy="141377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0" name="Line 112">
                <a:extLst>
                  <a:ext uri="{FF2B5EF4-FFF2-40B4-BE49-F238E27FC236}">
                    <a16:creationId xmlns:a16="http://schemas.microsoft.com/office/drawing/2014/main" id="{297AEB5B-3781-903A-A12B-811CF2E2A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6382" y="3978035"/>
                <a:ext cx="74273" cy="0"/>
              </a:xfrm>
              <a:prstGeom prst="line">
                <a:avLst/>
              </a:prstGeom>
              <a:noFill/>
              <a:ln w="19050" cap="flat">
                <a:solidFill>
                  <a:srgbClr val="0095D1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1" name="Freeform 113">
                <a:extLst>
                  <a:ext uri="{FF2B5EF4-FFF2-40B4-BE49-F238E27FC236}">
                    <a16:creationId xmlns:a16="http://schemas.microsoft.com/office/drawing/2014/main" id="{BA00EDA4-B4FD-1F90-8F5E-ACF24F910EE5}"/>
                  </a:ext>
                </a:extLst>
              </p:cNvPr>
              <p:cNvSpPr/>
              <p:nvPr/>
            </p:nvSpPr>
            <p:spPr bwMode="auto">
              <a:xfrm>
                <a:off x="1029185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2" name="Freeform 114">
                <a:extLst>
                  <a:ext uri="{FF2B5EF4-FFF2-40B4-BE49-F238E27FC236}">
                    <a16:creationId xmlns:a16="http://schemas.microsoft.com/office/drawing/2014/main" id="{778E1FEF-E159-0C69-34EA-42BFCADF2558}"/>
                  </a:ext>
                </a:extLst>
              </p:cNvPr>
              <p:cNvSpPr/>
              <p:nvPr/>
            </p:nvSpPr>
            <p:spPr bwMode="auto">
              <a:xfrm>
                <a:off x="926487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3" name="Freeform 115">
                <a:extLst>
                  <a:ext uri="{FF2B5EF4-FFF2-40B4-BE49-F238E27FC236}">
                    <a16:creationId xmlns:a16="http://schemas.microsoft.com/office/drawing/2014/main" id="{2175C106-E24B-7F23-DB9E-DE8153F3D48D}"/>
                  </a:ext>
                </a:extLst>
              </p:cNvPr>
              <p:cNvSpPr/>
              <p:nvPr/>
            </p:nvSpPr>
            <p:spPr bwMode="auto">
              <a:xfrm>
                <a:off x="831124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4" name="Freeform 116">
                <a:extLst>
                  <a:ext uri="{FF2B5EF4-FFF2-40B4-BE49-F238E27FC236}">
                    <a16:creationId xmlns:a16="http://schemas.microsoft.com/office/drawing/2014/main" id="{C9565BEB-75B5-1DD3-B7E6-0BDC2A27F0BE}"/>
                  </a:ext>
                </a:extLst>
              </p:cNvPr>
              <p:cNvSpPr/>
              <p:nvPr/>
            </p:nvSpPr>
            <p:spPr bwMode="auto">
              <a:xfrm>
                <a:off x="1131883" y="4378257"/>
                <a:ext cx="68772" cy="66531"/>
              </a:xfrm>
              <a:custGeom>
                <a:avLst/>
                <a:gdLst>
                  <a:gd name="T0" fmla="*/ 39 w 75"/>
                  <a:gd name="T1" fmla="*/ 64 h 64"/>
                  <a:gd name="T2" fmla="*/ 75 w 75"/>
                  <a:gd name="T3" fmla="*/ 0 h 64"/>
                  <a:gd name="T4" fmla="*/ 0 w 75"/>
                  <a:gd name="T5" fmla="*/ 0 h 64"/>
                  <a:gd name="T6" fmla="*/ 39 w 75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64">
                    <a:moveTo>
                      <a:pt x="39" y="64"/>
                    </a:moveTo>
                    <a:lnTo>
                      <a:pt x="75" y="0"/>
                    </a:lnTo>
                    <a:lnTo>
                      <a:pt x="0" y="0"/>
                    </a:lnTo>
                    <a:lnTo>
                      <a:pt x="39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5" name="Freeform 117">
                <a:extLst>
                  <a:ext uri="{FF2B5EF4-FFF2-40B4-BE49-F238E27FC236}">
                    <a16:creationId xmlns:a16="http://schemas.microsoft.com/office/drawing/2014/main" id="{895DFA53-08C4-1B58-4AF9-078A1ECBF777}"/>
                  </a:ext>
                </a:extLst>
              </p:cNvPr>
              <p:cNvSpPr/>
              <p:nvPr/>
            </p:nvSpPr>
            <p:spPr bwMode="auto">
              <a:xfrm>
                <a:off x="1228163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6" name="Freeform 118">
                <a:extLst>
                  <a:ext uri="{FF2B5EF4-FFF2-40B4-BE49-F238E27FC236}">
                    <a16:creationId xmlns:a16="http://schemas.microsoft.com/office/drawing/2014/main" id="{15C978C4-B1D6-2D95-8494-7494B69D313C}"/>
                  </a:ext>
                </a:extLst>
              </p:cNvPr>
              <p:cNvSpPr/>
              <p:nvPr/>
            </p:nvSpPr>
            <p:spPr bwMode="auto">
              <a:xfrm>
                <a:off x="1411554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7" name="Freeform 119">
                <a:extLst>
                  <a:ext uri="{FF2B5EF4-FFF2-40B4-BE49-F238E27FC236}">
                    <a16:creationId xmlns:a16="http://schemas.microsoft.com/office/drawing/2014/main" id="{25E572A9-918F-44E3-DFF7-235D8E506B0A}"/>
                  </a:ext>
                </a:extLst>
              </p:cNvPr>
              <p:cNvSpPr/>
              <p:nvPr/>
            </p:nvSpPr>
            <p:spPr bwMode="auto">
              <a:xfrm>
                <a:off x="1609615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8" name="Freeform 120">
                <a:extLst>
                  <a:ext uri="{FF2B5EF4-FFF2-40B4-BE49-F238E27FC236}">
                    <a16:creationId xmlns:a16="http://schemas.microsoft.com/office/drawing/2014/main" id="{96415B95-D3EF-BD8A-DAB1-90DDDBBB71EE}"/>
                  </a:ext>
                </a:extLst>
              </p:cNvPr>
              <p:cNvSpPr/>
              <p:nvPr/>
            </p:nvSpPr>
            <p:spPr bwMode="auto">
              <a:xfrm>
                <a:off x="1991983" y="4378257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49" name="Freeform 122">
                <a:extLst>
                  <a:ext uri="{FF2B5EF4-FFF2-40B4-BE49-F238E27FC236}">
                    <a16:creationId xmlns:a16="http://schemas.microsoft.com/office/drawing/2014/main" id="{4DE757F5-C2CB-15C1-CB4E-BCEACD6361B7}"/>
                  </a:ext>
                </a:extLst>
              </p:cNvPr>
              <p:cNvSpPr/>
              <p:nvPr/>
            </p:nvSpPr>
            <p:spPr bwMode="auto">
              <a:xfrm>
                <a:off x="2565077" y="4369940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50" name="Freeform 123">
                <a:extLst>
                  <a:ext uri="{FF2B5EF4-FFF2-40B4-BE49-F238E27FC236}">
                    <a16:creationId xmlns:a16="http://schemas.microsoft.com/office/drawing/2014/main" id="{AC6A3B36-D3E5-6261-8AE0-01E9A45A7420}"/>
                  </a:ext>
                </a:extLst>
              </p:cNvPr>
              <p:cNvSpPr/>
              <p:nvPr/>
            </p:nvSpPr>
            <p:spPr bwMode="auto">
              <a:xfrm>
                <a:off x="3152843" y="4369940"/>
                <a:ext cx="67853" cy="66531"/>
              </a:xfrm>
              <a:custGeom>
                <a:avLst/>
                <a:gdLst>
                  <a:gd name="T0" fmla="*/ 38 w 74"/>
                  <a:gd name="T1" fmla="*/ 64 h 64"/>
                  <a:gd name="T2" fmla="*/ 74 w 74"/>
                  <a:gd name="T3" fmla="*/ 0 h 64"/>
                  <a:gd name="T4" fmla="*/ 0 w 74"/>
                  <a:gd name="T5" fmla="*/ 0 h 64"/>
                  <a:gd name="T6" fmla="*/ 38 w 74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64">
                    <a:moveTo>
                      <a:pt x="38" y="64"/>
                    </a:moveTo>
                    <a:lnTo>
                      <a:pt x="74" y="0"/>
                    </a:lnTo>
                    <a:lnTo>
                      <a:pt x="0" y="0"/>
                    </a:lnTo>
                    <a:lnTo>
                      <a:pt x="38" y="64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51" name="Rectangle 124">
                <a:extLst>
                  <a:ext uri="{FF2B5EF4-FFF2-40B4-BE49-F238E27FC236}">
                    <a16:creationId xmlns:a16="http://schemas.microsoft.com/office/drawing/2014/main" id="{6E0A0ECF-2EEC-7594-857C-074159F58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862" y="2505646"/>
                <a:ext cx="160300" cy="138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1.5</a:t>
                </a:r>
                <a:endParaRPr kumimoji="0" lang="zh-CN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  <p:sp>
            <p:nvSpPr>
              <p:cNvPr id="452" name="矩形 451">
                <a:extLst>
                  <a:ext uri="{FF2B5EF4-FFF2-40B4-BE49-F238E27FC236}">
                    <a16:creationId xmlns:a16="http://schemas.microsoft.com/office/drawing/2014/main" id="{A5E4364D-3CF4-9B42-9160-17175DD956A3}"/>
                  </a:ext>
                </a:extLst>
              </p:cNvPr>
              <p:cNvSpPr/>
              <p:nvPr/>
            </p:nvSpPr>
            <p:spPr>
              <a:xfrm rot="16200000">
                <a:off x="-154299" y="3296221"/>
                <a:ext cx="1074380" cy="263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/>
                  </a:rPr>
                  <a:t>NTBI</a:t>
                </a:r>
                <a:endPara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3" name="Line 12">
                <a:extLst>
                  <a:ext uri="{FF2B5EF4-FFF2-40B4-BE49-F238E27FC236}">
                    <a16:creationId xmlns:a16="http://schemas.microsoft.com/office/drawing/2014/main" id="{6E7B9295-D6F9-3115-FF57-4EC43FC82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141" y="4524647"/>
                <a:ext cx="47454" cy="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sp>
          <p:nvSpPr>
            <p:cNvPr id="216" name="Line 108">
              <a:extLst>
                <a:ext uri="{FF2B5EF4-FFF2-40B4-BE49-F238E27FC236}">
                  <a16:creationId xmlns:a16="http://schemas.microsoft.com/office/drawing/2014/main" id="{E756586C-EA9C-A1D3-B526-5B31A0DC9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4499" y="3438053"/>
              <a:ext cx="70155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454" name="箭头: 五边形 453">
            <a:extLst>
              <a:ext uri="{FF2B5EF4-FFF2-40B4-BE49-F238E27FC236}">
                <a16:creationId xmlns:a16="http://schemas.microsoft.com/office/drawing/2014/main" id="{320A40DE-E23D-BA4A-29EC-F4ECEE56B5ED}"/>
              </a:ext>
            </a:extLst>
          </p:cNvPr>
          <p:cNvSpPr/>
          <p:nvPr/>
        </p:nvSpPr>
        <p:spPr>
          <a:xfrm>
            <a:off x="4221504" y="3109437"/>
            <a:ext cx="1059789" cy="463355"/>
          </a:xfrm>
          <a:prstGeom prst="homePlate">
            <a:avLst>
              <a:gd name="adj" fmla="val 26595"/>
            </a:avLst>
          </a:prstGeom>
          <a:solidFill>
            <a:srgbClr val="D6EDFC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0" rtlCol="0" anchor="ctr">
            <a:noAutofit/>
          </a:bodyPr>
          <a:lstStyle/>
          <a:p>
            <a:pPr defTabSz="914400">
              <a:lnSpc>
                <a:spcPts val="1600"/>
              </a:lnSpc>
            </a:pPr>
            <a:r>
              <a:rPr lang="zh-CN" altLang="en-US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与蔗糖铁比较</a:t>
            </a:r>
          </a:p>
        </p:txBody>
      </p:sp>
      <p:sp>
        <p:nvSpPr>
          <p:cNvPr id="455" name="箭头: 五边形 454">
            <a:extLst>
              <a:ext uri="{FF2B5EF4-FFF2-40B4-BE49-F238E27FC236}">
                <a16:creationId xmlns:a16="http://schemas.microsoft.com/office/drawing/2014/main" id="{C08A7EF6-3FDC-6442-2445-883F176CFE41}"/>
              </a:ext>
            </a:extLst>
          </p:cNvPr>
          <p:cNvSpPr/>
          <p:nvPr/>
        </p:nvSpPr>
        <p:spPr>
          <a:xfrm>
            <a:off x="4213162" y="4287012"/>
            <a:ext cx="1070826" cy="510140"/>
          </a:xfrm>
          <a:prstGeom prst="homePlate">
            <a:avLst>
              <a:gd name="adj" fmla="val 28110"/>
            </a:avLst>
          </a:prstGeom>
          <a:solidFill>
            <a:srgbClr val="D6EDFC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与</a:t>
            </a:r>
            <a:r>
              <a:rPr kumimoji="0" lang="zh-CN" alt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羧基麦芽糖铁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比较</a:t>
            </a:r>
          </a:p>
        </p:txBody>
      </p:sp>
      <p:sp>
        <p:nvSpPr>
          <p:cNvPr id="457" name="矩形 456">
            <a:extLst>
              <a:ext uri="{FF2B5EF4-FFF2-40B4-BE49-F238E27FC236}">
                <a16:creationId xmlns:a16="http://schemas.microsoft.com/office/drawing/2014/main" id="{2A5CBDC4-755A-B6C7-95B6-0A0BF358E543}"/>
              </a:ext>
            </a:extLst>
          </p:cNvPr>
          <p:cNvSpPr/>
          <p:nvPr/>
        </p:nvSpPr>
        <p:spPr>
          <a:xfrm>
            <a:off x="832108" y="1679025"/>
            <a:ext cx="2861801" cy="318924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90000"/>
                </a:schemeClr>
              </a:gs>
              <a:gs pos="28000">
                <a:schemeClr val="tx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36000" bIns="36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本品不稳定铁释放最低</a:t>
            </a:r>
          </a:p>
        </p:txBody>
      </p:sp>
      <p:cxnSp>
        <p:nvCxnSpPr>
          <p:cNvPr id="458" name="直接连接符 457">
            <a:extLst>
              <a:ext uri="{FF2B5EF4-FFF2-40B4-BE49-F238E27FC236}">
                <a16:creationId xmlns:a16="http://schemas.microsoft.com/office/drawing/2014/main" id="{628114AA-166D-BA10-0A8E-B5028E86F71F}"/>
              </a:ext>
            </a:extLst>
          </p:cNvPr>
          <p:cNvCxnSpPr/>
          <p:nvPr/>
        </p:nvCxnSpPr>
        <p:spPr>
          <a:xfrm>
            <a:off x="1069057" y="2034841"/>
            <a:ext cx="77721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直接连接符 463">
            <a:extLst>
              <a:ext uri="{FF2B5EF4-FFF2-40B4-BE49-F238E27FC236}">
                <a16:creationId xmlns:a16="http://schemas.microsoft.com/office/drawing/2014/main" id="{A072949A-4181-48F2-60E8-7D527EEB57DB}"/>
              </a:ext>
            </a:extLst>
          </p:cNvPr>
          <p:cNvCxnSpPr/>
          <p:nvPr/>
        </p:nvCxnSpPr>
        <p:spPr>
          <a:xfrm>
            <a:off x="4492794" y="2036465"/>
            <a:ext cx="66197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7" name="图片 476" descr="图表&#10;&#10;描述已自动生成">
            <a:extLst>
              <a:ext uri="{FF2B5EF4-FFF2-40B4-BE49-F238E27FC236}">
                <a16:creationId xmlns:a16="http://schemas.microsoft.com/office/drawing/2014/main" id="{2247DACE-D78D-4F97-0193-43662C23EE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" r="8912" b="3839"/>
          <a:stretch/>
        </p:blipFill>
        <p:spPr>
          <a:xfrm>
            <a:off x="5454165" y="4053818"/>
            <a:ext cx="2792610" cy="1118707"/>
          </a:xfrm>
          <a:prstGeom prst="rect">
            <a:avLst/>
          </a:prstGeom>
        </p:spPr>
      </p:pic>
      <p:sp>
        <p:nvSpPr>
          <p:cNvPr id="478" name="文本框 477">
            <a:extLst>
              <a:ext uri="{FF2B5EF4-FFF2-40B4-BE49-F238E27FC236}">
                <a16:creationId xmlns:a16="http://schemas.microsoft.com/office/drawing/2014/main" id="{A172D0F9-80B6-35B2-7B8B-3FB8899A15D9}"/>
              </a:ext>
            </a:extLst>
          </p:cNvPr>
          <p:cNvSpPr txBox="1"/>
          <p:nvPr/>
        </p:nvSpPr>
        <p:spPr>
          <a:xfrm>
            <a:off x="570862" y="6039852"/>
            <a:ext cx="7829395" cy="34351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*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不稳定铁会造成氧化应激和组织损伤，也是静脉铁剂安全性的重要决定因素之一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9" name="标题 6">
            <a:extLst>
              <a:ext uri="{FF2B5EF4-FFF2-40B4-BE49-F238E27FC236}">
                <a16:creationId xmlns:a16="http://schemas.microsoft.com/office/drawing/2014/main" id="{51672D46-EA34-1516-5FBE-1467FC0586AF}"/>
              </a:ext>
            </a:extLst>
          </p:cNvPr>
          <p:cNvSpPr txBox="1">
            <a:spLocks/>
          </p:cNvSpPr>
          <p:nvPr/>
        </p:nvSpPr>
        <p:spPr>
          <a:xfrm>
            <a:off x="1166218" y="423307"/>
            <a:ext cx="9630196" cy="1032198"/>
          </a:xfrm>
          <a:prstGeom prst="rect">
            <a:avLst/>
          </a:prstGeom>
        </p:spPr>
        <p:txBody>
          <a:bodyPr vert="horz" lIns="91440" tIns="45720" rIns="9144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rgbClr val="002D48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高证据等级数据显示</a:t>
            </a:r>
            <a:endParaRPr lang="en-US" altLang="zh-CN" sz="3200" b="1" dirty="0">
              <a:solidFill>
                <a:srgbClr val="002D48">
                  <a:lumMod val="90000"/>
                  <a:lumOff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i="1" dirty="0">
                <a:solidFill>
                  <a:srgbClr val="002D48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- </a:t>
            </a:r>
            <a:r>
              <a:rPr lang="zh-CN" altLang="en-US" sz="2200" b="1" i="1" dirty="0">
                <a:solidFill>
                  <a:srgbClr val="002D48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本品</a:t>
            </a:r>
            <a:r>
              <a:rPr kumimoji="0" lang="en-US" altLang="zh-CN" sz="2200" b="1" i="1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1000mg</a:t>
            </a:r>
            <a:r>
              <a:rPr kumimoji="0" lang="en-US" altLang="zh-CN" sz="2200" b="1" i="1" u="none" strike="noStrike" kern="1200" cap="none" spc="0" normalizeH="0" baseline="4000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+</a:t>
            </a:r>
            <a:r>
              <a:rPr kumimoji="0" lang="zh-CN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，</a:t>
            </a:r>
            <a:r>
              <a:rPr lang="zh-CN" altLang="en-US" sz="2200" b="1" i="1" dirty="0">
                <a:solidFill>
                  <a:srgbClr val="002D48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较蔗糖铁低</a:t>
            </a:r>
            <a:r>
              <a:rPr kumimoji="0" lang="zh-CN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2D48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rPr>
              <a:t>量多次更少严重输液反应与复合心血管不良事件</a:t>
            </a:r>
          </a:p>
        </p:txBody>
      </p: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07C0D1D3-407C-AD4B-4786-56854B479402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173" name="Picture 2" descr="查看源图像">
              <a:extLst>
                <a:ext uri="{FF2B5EF4-FFF2-40B4-BE49-F238E27FC236}">
                  <a16:creationId xmlns:a16="http://schemas.microsoft.com/office/drawing/2014/main" id="{DF5DC6E8-F381-9C4B-5975-BFCF6E8E2A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" descr="查看源图像">
              <a:extLst>
                <a:ext uri="{FF2B5EF4-FFF2-40B4-BE49-F238E27FC236}">
                  <a16:creationId xmlns:a16="http://schemas.microsoft.com/office/drawing/2014/main" id="{725F4A6C-DB71-37FC-06FF-8AF2607A2C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" name="椭圆 169">
            <a:extLst>
              <a:ext uri="{FF2B5EF4-FFF2-40B4-BE49-F238E27FC236}">
                <a16:creationId xmlns:a16="http://schemas.microsoft.com/office/drawing/2014/main" id="{C3C2698A-1F18-A57C-0445-0E7C3A4F82F8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0D1165-BC5D-E185-54DE-0D5062AC1C51}"/>
              </a:ext>
            </a:extLst>
          </p:cNvPr>
          <p:cNvSpPr txBox="1"/>
          <p:nvPr/>
        </p:nvSpPr>
        <p:spPr>
          <a:xfrm>
            <a:off x="4140130" y="2745678"/>
            <a:ext cx="1313180" cy="2616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1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严重输液反应比较</a:t>
            </a:r>
            <a:endParaRPr lang="en-US" sz="1100" b="1" dirty="0" err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2" name="椭圆 181">
            <a:extLst>
              <a:ext uri="{FF2B5EF4-FFF2-40B4-BE49-F238E27FC236}">
                <a16:creationId xmlns:a16="http://schemas.microsoft.com/office/drawing/2014/main" id="{EC8E1D15-CC14-1D49-5C3E-FB08A42228FC}"/>
              </a:ext>
            </a:extLst>
          </p:cNvPr>
          <p:cNvSpPr/>
          <p:nvPr/>
        </p:nvSpPr>
        <p:spPr>
          <a:xfrm>
            <a:off x="709291" y="1607481"/>
            <a:ext cx="431776" cy="43279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lgerian" panose="04020705040A02060702" pitchFamily="82" charset="0"/>
              </a:rPr>
              <a:t>1</a:t>
            </a:r>
          </a:p>
        </p:txBody>
      </p:sp>
      <p:grpSp>
        <p:nvGrpSpPr>
          <p:cNvPr id="301" name="组合 300">
            <a:extLst>
              <a:ext uri="{FF2B5EF4-FFF2-40B4-BE49-F238E27FC236}">
                <a16:creationId xmlns:a16="http://schemas.microsoft.com/office/drawing/2014/main" id="{A4759716-5572-2E35-D24C-2E4E2103E4CB}"/>
              </a:ext>
            </a:extLst>
          </p:cNvPr>
          <p:cNvGrpSpPr/>
          <p:nvPr/>
        </p:nvGrpSpPr>
        <p:grpSpPr>
          <a:xfrm>
            <a:off x="1107833" y="1707599"/>
            <a:ext cx="199448" cy="262183"/>
            <a:chOff x="3259267" y="1474430"/>
            <a:chExt cx="327789" cy="271834"/>
          </a:xfrm>
        </p:grpSpPr>
        <p:sp>
          <p:nvSpPr>
            <p:cNvPr id="302" name="箭头: V 形 301">
              <a:extLst>
                <a:ext uri="{FF2B5EF4-FFF2-40B4-BE49-F238E27FC236}">
                  <a16:creationId xmlns:a16="http://schemas.microsoft.com/office/drawing/2014/main" id="{B49573F2-2DCC-35BD-E0A7-7A7446FF5BF2}"/>
                </a:ext>
              </a:extLst>
            </p:cNvPr>
            <p:cNvSpPr/>
            <p:nvPr/>
          </p:nvSpPr>
          <p:spPr>
            <a:xfrm>
              <a:off x="3386530" y="1474430"/>
              <a:ext cx="200526" cy="271834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50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5" name="箭头: V 形 304">
              <a:extLst>
                <a:ext uri="{FF2B5EF4-FFF2-40B4-BE49-F238E27FC236}">
                  <a16:creationId xmlns:a16="http://schemas.microsoft.com/office/drawing/2014/main" id="{5D38D5D4-844F-9849-D896-607C8CFFC159}"/>
                </a:ext>
              </a:extLst>
            </p:cNvPr>
            <p:cNvSpPr/>
            <p:nvPr/>
          </p:nvSpPr>
          <p:spPr>
            <a:xfrm>
              <a:off x="3259267" y="1478189"/>
              <a:ext cx="192133" cy="238501"/>
            </a:xfrm>
            <a:prstGeom prst="chevron">
              <a:avLst/>
            </a:prstGeom>
            <a:gradFill flip="none" rotWithShape="1">
              <a:gsLst>
                <a:gs pos="100000">
                  <a:schemeClr val="tx2">
                    <a:lumMod val="75000"/>
                  </a:schemeClr>
                </a:gs>
                <a:gs pos="20000">
                  <a:schemeClr val="tx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06" name="椭圆 305">
            <a:extLst>
              <a:ext uri="{FF2B5EF4-FFF2-40B4-BE49-F238E27FC236}">
                <a16:creationId xmlns:a16="http://schemas.microsoft.com/office/drawing/2014/main" id="{3B101208-0338-49FD-30CD-1DBA85D95322}"/>
              </a:ext>
            </a:extLst>
          </p:cNvPr>
          <p:cNvSpPr/>
          <p:nvPr/>
        </p:nvSpPr>
        <p:spPr>
          <a:xfrm>
            <a:off x="4170576" y="1616872"/>
            <a:ext cx="431776" cy="43279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lgerian" panose="04020705040A02060702" pitchFamily="82" charset="0"/>
              </a:rPr>
              <a:t>2</a:t>
            </a:r>
          </a:p>
        </p:txBody>
      </p:sp>
      <p:cxnSp>
        <p:nvCxnSpPr>
          <p:cNvPr id="311" name="直接连接符 310">
            <a:extLst>
              <a:ext uri="{FF2B5EF4-FFF2-40B4-BE49-F238E27FC236}">
                <a16:creationId xmlns:a16="http://schemas.microsoft.com/office/drawing/2014/main" id="{2DD79D29-F638-9AA4-B9C5-E6F2AEE81F29}"/>
              </a:ext>
            </a:extLst>
          </p:cNvPr>
          <p:cNvCxnSpPr/>
          <p:nvPr/>
        </p:nvCxnSpPr>
        <p:spPr>
          <a:xfrm>
            <a:off x="9145917" y="2044366"/>
            <a:ext cx="77721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椭圆 311">
            <a:extLst>
              <a:ext uri="{FF2B5EF4-FFF2-40B4-BE49-F238E27FC236}">
                <a16:creationId xmlns:a16="http://schemas.microsoft.com/office/drawing/2014/main" id="{15D60ED2-B3DB-E774-1153-27B001A68EDC}"/>
              </a:ext>
            </a:extLst>
          </p:cNvPr>
          <p:cNvSpPr/>
          <p:nvPr/>
        </p:nvSpPr>
        <p:spPr>
          <a:xfrm>
            <a:off x="8786151" y="1607481"/>
            <a:ext cx="431776" cy="432792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04D88B06-C427-057B-51C9-B3E54C6DF1C0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7689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BE8FB"/>
            </a:gs>
            <a:gs pos="20000">
              <a:srgbClr val="ECF3F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 hidden="1">
            <a:extLst>
              <a:ext uri="{FF2B5EF4-FFF2-40B4-BE49-F238E27FC236}">
                <a16:creationId xmlns:a16="http://schemas.microsoft.com/office/drawing/2014/main" id="{5CA28A0C-9881-9D16-3891-FF69CE2FF3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8578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幻灯片" r:id="rId4" imgW="306" imgH="306" progId="TCLayout.ActiveDocument.1">
                  <p:embed/>
                </p:oleObj>
              </mc:Choice>
              <mc:Fallback>
                <p:oleObj name="think-cell 幻灯片" r:id="rId4" imgW="306" imgH="306" progId="TCLayout.ActiveDocument.1">
                  <p:embed/>
                  <p:pic>
                    <p:nvPicPr>
                      <p:cNvPr id="7" name="对象 6" hidden="1">
                        <a:extLst>
                          <a:ext uri="{FF2B5EF4-FFF2-40B4-BE49-F238E27FC236}">
                            <a16:creationId xmlns:a16="http://schemas.microsoft.com/office/drawing/2014/main" id="{5CA28A0C-9881-9D16-3891-FF69CE2FF3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9A41BE05-72A5-3499-3138-E580046A72A3}"/>
              </a:ext>
            </a:extLst>
          </p:cNvPr>
          <p:cNvSpPr/>
          <p:nvPr/>
        </p:nvSpPr>
        <p:spPr>
          <a:xfrm>
            <a:off x="511895" y="1564437"/>
            <a:ext cx="6265953" cy="4860812"/>
          </a:xfrm>
          <a:prstGeom prst="rect">
            <a:avLst/>
          </a:prstGeom>
          <a:gradFill flip="none" rotWithShape="1">
            <a:gsLst>
              <a:gs pos="0">
                <a:srgbClr val="5FADDF">
                  <a:alpha val="14000"/>
                </a:srgbClr>
              </a:gs>
              <a:gs pos="31860">
                <a:srgbClr val="5FADDF">
                  <a:alpha val="17000"/>
                </a:srgbClr>
              </a:gs>
              <a:gs pos="84000">
                <a:schemeClr val="accent1">
                  <a:lumMod val="10000"/>
                  <a:lumOff val="90000"/>
                  <a:alpha val="0"/>
                </a:schemeClr>
              </a:gs>
              <a:gs pos="100000">
                <a:schemeClr val="tx2">
                  <a:alpha val="0"/>
                </a:schemeClr>
              </a:gs>
            </a:gsLst>
            <a:lin ang="13500000" scaled="1"/>
            <a:tileRect/>
          </a:gradFill>
          <a:ln w="1905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</a:schemeClr>
                </a:gs>
                <a:gs pos="57000">
                  <a:schemeClr val="tx2">
                    <a:lumMod val="90000"/>
                  </a:schemeClr>
                </a:gs>
              </a:gsLst>
              <a:lin ang="2700000" scaled="1"/>
              <a:tileRect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7</a:t>
            </a:r>
            <a:r>
              <a:rPr lang="zh-CN" altLang="en-US" dirty="0"/>
              <a:t>用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09EACE6-847C-CEF3-F041-4C40DDDE9F0E}"/>
              </a:ext>
            </a:extLst>
          </p:cNvPr>
          <p:cNvSpPr txBox="1"/>
          <p:nvPr/>
        </p:nvSpPr>
        <p:spPr>
          <a:xfrm>
            <a:off x="1342128" y="1293159"/>
            <a:ext cx="4273660" cy="418513"/>
          </a:xfrm>
          <a:prstGeom prst="rect">
            <a:avLst/>
          </a:prstGeom>
          <a:solidFill>
            <a:srgbClr val="D1E3EF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108000" tIns="72000" rIns="108000" bIns="72000" rtlCol="0" anchor="ctr" anchorCtr="0">
            <a:spAutoFit/>
          </a:bodyPr>
          <a:lstStyle/>
          <a:p>
            <a:pPr algn="l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创新结构：从</a:t>
            </a:r>
            <a:r>
              <a:rPr lang="zh-CN" altLang="en-US" sz="1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传统包裹式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18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矩阵式结合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178CDA7-A7F6-C2DE-9852-5E6EAAE1553B}"/>
              </a:ext>
            </a:extLst>
          </p:cNvPr>
          <p:cNvGrpSpPr/>
          <p:nvPr/>
        </p:nvGrpSpPr>
        <p:grpSpPr>
          <a:xfrm>
            <a:off x="1865450" y="3560258"/>
            <a:ext cx="1926294" cy="1031152"/>
            <a:chOff x="1717969" y="3580806"/>
            <a:chExt cx="1926294" cy="1031152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5CFC263-0D16-BAFD-6EAB-105EFA228D75}"/>
                </a:ext>
              </a:extLst>
            </p:cNvPr>
            <p:cNvGrpSpPr/>
            <p:nvPr/>
          </p:nvGrpSpPr>
          <p:grpSpPr>
            <a:xfrm>
              <a:off x="2013997" y="3767696"/>
              <a:ext cx="1630266" cy="844262"/>
              <a:chOff x="4680741" y="2333450"/>
              <a:chExt cx="1615556" cy="1273104"/>
            </a:xfrm>
          </p:grpSpPr>
          <p:pic>
            <p:nvPicPr>
              <p:cNvPr id="40" name="图片 39" descr="背景图案&#10;&#10;描述已自动生成">
                <a:extLst>
                  <a:ext uri="{FF2B5EF4-FFF2-40B4-BE49-F238E27FC236}">
                    <a16:creationId xmlns:a16="http://schemas.microsoft.com/office/drawing/2014/main" id="{86BFFE02-B659-3F1B-D084-77D57F72B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741" y="2333450"/>
                <a:ext cx="1594196" cy="1224848"/>
              </a:xfrm>
              <a:prstGeom prst="rect">
                <a:avLst/>
              </a:prstGeom>
            </p:spPr>
          </p:pic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89E9DEEA-F7D7-1129-6F0A-AFB274B92015}"/>
                  </a:ext>
                </a:extLst>
              </p:cNvPr>
              <p:cNvSpPr/>
              <p:nvPr/>
            </p:nvSpPr>
            <p:spPr>
              <a:xfrm>
                <a:off x="5782491" y="2899953"/>
                <a:ext cx="513806" cy="706601"/>
              </a:xfrm>
              <a:custGeom>
                <a:avLst/>
                <a:gdLst>
                  <a:gd name="connsiteX0" fmla="*/ 513806 w 513806"/>
                  <a:gd name="connsiteY0" fmla="*/ 0 h 696686"/>
                  <a:gd name="connsiteX1" fmla="*/ 174172 w 513806"/>
                  <a:gd name="connsiteY1" fmla="*/ 374469 h 696686"/>
                  <a:gd name="connsiteX2" fmla="*/ 52252 w 513806"/>
                  <a:gd name="connsiteY2" fmla="*/ 592183 h 696686"/>
                  <a:gd name="connsiteX3" fmla="*/ 0 w 513806"/>
                  <a:gd name="connsiteY3" fmla="*/ 696686 h 696686"/>
                  <a:gd name="connsiteX4" fmla="*/ 505098 w 513806"/>
                  <a:gd name="connsiteY4" fmla="*/ 696686 h 696686"/>
                  <a:gd name="connsiteX5" fmla="*/ 513806 w 513806"/>
                  <a:gd name="connsiteY5" fmla="*/ 0 h 6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806" h="696686">
                    <a:moveTo>
                      <a:pt x="513806" y="0"/>
                    </a:moveTo>
                    <a:lnTo>
                      <a:pt x="174172" y="374469"/>
                    </a:lnTo>
                    <a:lnTo>
                      <a:pt x="52252" y="592183"/>
                    </a:lnTo>
                    <a:lnTo>
                      <a:pt x="0" y="696686"/>
                    </a:lnTo>
                    <a:lnTo>
                      <a:pt x="505098" y="696686"/>
                    </a:lnTo>
                    <a:lnTo>
                      <a:pt x="513806" y="0"/>
                    </a:lnTo>
                    <a:close/>
                  </a:path>
                </a:pathLst>
              </a:custGeom>
              <a:solidFill>
                <a:srgbClr val="EBF6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流程图: 存储数据 67">
              <a:extLst>
                <a:ext uri="{FF2B5EF4-FFF2-40B4-BE49-F238E27FC236}">
                  <a16:creationId xmlns:a16="http://schemas.microsoft.com/office/drawing/2014/main" id="{FF8E4819-562F-D75F-585E-05A3E7182C09}"/>
                </a:ext>
              </a:extLst>
            </p:cNvPr>
            <p:cNvSpPr/>
            <p:nvPr/>
          </p:nvSpPr>
          <p:spPr>
            <a:xfrm rot="14630831">
              <a:off x="2080610" y="3218165"/>
              <a:ext cx="479238" cy="1204519"/>
            </a:xfrm>
            <a:prstGeom prst="flowChartOnlineStorage">
              <a:avLst/>
            </a:prstGeom>
            <a:solidFill>
              <a:srgbClr val="E9F5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l"/>
              <a:endParaRPr lang="zh-CN" altLang="en-US"/>
            </a:p>
          </p:txBody>
        </p:sp>
      </p:grpSp>
      <p:pic>
        <p:nvPicPr>
          <p:cNvPr id="60" name="图片 59" descr="图片包含 蛋糕, 装饰, 灰色, 大&#10;&#10;描述已自动生成">
            <a:extLst>
              <a:ext uri="{FF2B5EF4-FFF2-40B4-BE49-F238E27FC236}">
                <a16:creationId xmlns:a16="http://schemas.microsoft.com/office/drawing/2014/main" id="{9D806984-329D-8BBF-27AB-3A45FC093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1" b="89917" l="9469" r="90000">
                        <a14:foregroundMark x1="60265" y1="14431" x2="60265" y2="14431"/>
                        <a14:foregroundMark x1="60708" y1="12858" x2="60708" y2="12858"/>
                        <a14:foregroundMark x1="10973" y1="66975" x2="10973" y2="66975"/>
                        <a14:foregroundMark x1="13009" y1="76966" x2="13009" y2="76966"/>
                        <a14:foregroundMark x1="9469" y1="83256" x2="9469" y2="83256"/>
                        <a14:foregroundMark x1="84336" y1="74838" x2="84336" y2="74838"/>
                        <a14:foregroundMark x1="83363" y1="44403" x2="83363" y2="44403"/>
                        <a14:foregroundMark x1="71327" y1="25439" x2="71327" y2="23867"/>
                        <a14:foregroundMark x1="62743" y1="19704" x2="72832" y2="27567"/>
                        <a14:foregroundMark x1="49646" y1="17114" x2="51681" y2="14986"/>
                        <a14:foregroundMark x1="56195" y1="81684" x2="68319" y2="75393"/>
                        <a14:foregroundMark x1="83894" y1="40703" x2="83894" y2="50139"/>
                        <a14:foregroundMark x1="63717" y1="20259" x2="74336" y2="2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501" y="4107542"/>
            <a:ext cx="733759" cy="74033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1C9E1BBE-B359-F614-B263-13BB0D8C1777}"/>
              </a:ext>
            </a:extLst>
          </p:cNvPr>
          <p:cNvGrpSpPr/>
          <p:nvPr/>
        </p:nvGrpSpPr>
        <p:grpSpPr>
          <a:xfrm>
            <a:off x="2883686" y="4238932"/>
            <a:ext cx="343399" cy="344033"/>
            <a:chOff x="3362859" y="5777016"/>
            <a:chExt cx="614398" cy="615553"/>
          </a:xfrm>
        </p:grpSpPr>
        <p:pic>
          <p:nvPicPr>
            <p:cNvPr id="8" name="图片 7" descr="图片包含 人, 手, 蛋糕, 看着&#10;&#10;描述已自动生成">
              <a:extLst>
                <a:ext uri="{FF2B5EF4-FFF2-40B4-BE49-F238E27FC236}">
                  <a16:creationId xmlns:a16="http://schemas.microsoft.com/office/drawing/2014/main" id="{F79A1097-298E-6CD3-3FF7-9278BFBDD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62859" y="5777016"/>
              <a:ext cx="614398" cy="615553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8498DA5F-2496-6A26-E16D-D57C86648765}"/>
                </a:ext>
              </a:extLst>
            </p:cNvPr>
            <p:cNvGrpSpPr/>
            <p:nvPr/>
          </p:nvGrpSpPr>
          <p:grpSpPr>
            <a:xfrm>
              <a:off x="3616811" y="5861000"/>
              <a:ext cx="334804" cy="371752"/>
              <a:chOff x="2432620" y="5701607"/>
              <a:chExt cx="562552" cy="557556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AAD7892F-3BCC-3FEC-B72A-03F2F2BD0C2B}"/>
                  </a:ext>
                </a:extLst>
              </p:cNvPr>
              <p:cNvSpPr/>
              <p:nvPr/>
            </p:nvSpPr>
            <p:spPr>
              <a:xfrm>
                <a:off x="2486974" y="5794840"/>
                <a:ext cx="422469" cy="38599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tx2">
                      <a:lumMod val="50000"/>
                    </a:schemeClr>
                  </a:gs>
                  <a:gs pos="76000">
                    <a:schemeClr val="tx2">
                      <a:lumMod val="90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192416B-A687-4905-AAAE-F2616D91DA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4815" b="90185" l="40625" r="72240">
                            <a14:foregroundMark x1="40729" y1="53148" x2="40729" y2="53148"/>
                            <a14:foregroundMark x1="49479" y1="76481" x2="49479" y2="76481"/>
                            <a14:foregroundMark x1="55313" y1="77037" x2="55313" y2="77037"/>
                            <a14:foregroundMark x1="61771" y1="64815" x2="61771" y2="64815"/>
                            <a14:foregroundMark x1="62344" y1="56019" x2="62344" y2="56019"/>
                            <a14:foregroundMark x1="59479" y1="48056" x2="59479" y2="48056"/>
                            <a14:foregroundMark x1="59323" y1="50000" x2="59323" y2="50000"/>
                            <a14:foregroundMark x1="56875" y1="45648" x2="56875" y2="45648"/>
                            <a14:foregroundMark x1="53906" y1="43611" x2="53906" y2="43611"/>
                            <a14:foregroundMark x1="51563" y1="44167" x2="51563" y2="44167"/>
                            <a14:foregroundMark x1="53333" y1="47963" x2="53333" y2="47963"/>
                            <a14:foregroundMark x1="55313" y1="48056" x2="55313" y2="48056"/>
                            <a14:foregroundMark x1="58229" y1="51481" x2="58229" y2="51481"/>
                            <a14:foregroundMark x1="61302" y1="53889" x2="61302" y2="53889"/>
                            <a14:foregroundMark x1="58750" y1="50000" x2="58750" y2="50000"/>
                            <a14:foregroundMark x1="56667" y1="49167" x2="56667" y2="49167"/>
                            <a14:foregroundMark x1="72240" y1="90185" x2="72240" y2="90185"/>
                            <a14:foregroundMark x1="62031" y1="54074" x2="62031" y2="54074"/>
                            <a14:foregroundMark x1="57396" y1="46389" x2="57396" y2="46389"/>
                            <a14:foregroundMark x1="54948" y1="50185" x2="54948" y2="50185"/>
                            <a14:foregroundMark x1="56042" y1="50370" x2="56042" y2="50370"/>
                            <a14:foregroundMark x1="60104" y1="46667" x2="60104" y2="46667"/>
                            <a14:backgroundMark x1="48802" y1="40093" x2="45990" y2="45556"/>
                            <a14:backgroundMark x1="45990" y1="45556" x2="49479" y2="42130"/>
                            <a14:backgroundMark x1="49479" y1="42130" x2="53750" y2="41204"/>
                            <a14:backgroundMark x1="53750" y1="41204" x2="49688" y2="40000"/>
                            <a14:backgroundMark x1="49688" y1="40000" x2="48698" y2="40278"/>
                            <a14:backgroundMark x1="53594" y1="41111" x2="54844" y2="41481"/>
                            <a14:backgroundMark x1="54531" y1="41944" x2="57552" y2="44722"/>
                            <a14:backgroundMark x1="57624" y1="45648" x2="58229" y2="46667"/>
                            <a14:backgroundMark x1="57240" y1="45000" x2="57624" y2="45648"/>
                            <a14:backgroundMark x1="52760" y1="46019" x2="57083" y2="47685"/>
                            <a14:backgroundMark x1="57083" y1="47685" x2="57188" y2="48056"/>
                            <a14:backgroundMark x1="49688" y1="64537" x2="48021" y2="67500"/>
                            <a14:backgroundMark x1="47448" y1="60463" x2="47969" y2="62037"/>
                            <a14:backgroundMark x1="51979" y1="68611" x2="53385" y2="69630"/>
                            <a14:backgroundMark x1="55469" y1="69815" x2="57448" y2="69537"/>
                            <a14:backgroundMark x1="59896" y1="62778" x2="58594" y2="67130"/>
                            <a14:backgroundMark x1="60521" y1="58519" x2="60417" y2="60741"/>
                            <a14:backgroundMark x1="60318" y1="53889" x2="60990" y2="58426"/>
                            <a14:backgroundMark x1="59948" y1="51389" x2="60318" y2="53889"/>
                            <a14:backgroundMark x1="60990" y1="58426" x2="60521" y2="57963"/>
                            <a14:backgroundMark x1="59443" y1="50000" x2="59844" y2="51019"/>
                            <a14:backgroundMark x1="58677" y1="48056" x2="59443" y2="50000"/>
                            <a14:backgroundMark x1="58385" y1="47315" x2="58677" y2="48056"/>
                            <a14:backgroundMark x1="54115" y1="50185" x2="53385" y2="50833"/>
                            <a14:backgroundMark x1="56667" y1="54074" x2="56667" y2="54074"/>
                            <a14:backgroundMark x1="56406" y1="53889" x2="56250" y2="54907"/>
                            <a14:backgroundMark x1="52604" y1="61019" x2="52604" y2="61019"/>
                            <a14:backgroundMark x1="52552" y1="60463" x2="52552" y2="60463"/>
                            <a14:backgroundMark x1="55052" y1="62685" x2="55052" y2="62685"/>
                            <a14:backgroundMark x1="55104" y1="63426" x2="55104" y2="63426"/>
                            <a14:backgroundMark x1="56979" y1="63333" x2="56979" y2="63333"/>
                            <a14:backgroundMark x1="57240" y1="62685" x2="57240" y2="62685"/>
                            <a14:backgroundMark x1="58542" y1="60741" x2="58542" y2="60741"/>
                            <a14:backgroundMark x1="58594" y1="60000" x2="58594" y2="60000"/>
                            <a14:backgroundMark x1="58802" y1="58981" x2="58802" y2="58981"/>
                            <a14:backgroundMark x1="57135" y1="59074" x2="57135" y2="59074"/>
                            <a14:backgroundMark x1="57188" y1="59630" x2="57188" y2="59630"/>
                            <a14:backgroundMark x1="55990" y1="59352" x2="55990" y2="59352"/>
                            <a14:backgroundMark x1="54271" y1="58241" x2="54271" y2="58241"/>
                            <a14:backgroundMark x1="55469" y1="51759" x2="55469" y2="51759"/>
                            <a14:backgroundMark x1="55313" y1="51481" x2="55313" y2="51481"/>
                            <a14:backgroundMark x1="54896" y1="49352" x2="54896" y2="49352"/>
                            <a14:backgroundMark x1="55313" y1="49167" x2="55313" y2="49167"/>
                            <a14:backgroundMark x1="60313" y1="66481" x2="60313" y2="66481"/>
                            <a14:backgroundMark x1="57240" y1="71667" x2="57240" y2="71667"/>
                            <a14:backgroundMark x1="59323" y1="56574" x2="59323" y2="56574"/>
                            <a14:backgroundMark x1="59323" y1="56852" x2="59323" y2="56852"/>
                            <a14:backgroundMark x1="57656" y1="49352" x2="57656" y2="49352"/>
                            <a14:backgroundMark x1="56875" y1="49352" x2="56875" y2="49352"/>
                            <a14:backgroundMark x1="58802" y1="51852" x2="58802" y2="51852"/>
                            <a14:backgroundMark x1="46771" y1="46019" x2="46094" y2="53519"/>
                            <a14:backgroundMark x1="46094" y1="53519" x2="46771" y2="56852"/>
                            <a14:backgroundMark x1="51563" y1="47130" x2="50677" y2="52870"/>
                            <a14:backgroundMark x1="50469" y1="53426" x2="51094" y2="55648"/>
                            <a14:backgroundMark x1="51198" y1="57500" x2="51563" y2="58889"/>
                            <a14:backgroundMark x1="54375" y1="63056" x2="55677" y2="63148"/>
                            <a14:backgroundMark x1="53385" y1="51574" x2="53333" y2="53611"/>
                            <a14:backgroundMark x1="53021" y1="54630" x2="53594" y2="55463"/>
                            <a14:backgroundMark x1="55417" y1="49167" x2="56042" y2="49815"/>
                            <a14:backgroundMark x1="52969" y1="72593" x2="52969" y2="72593"/>
                            <a14:backgroundMark x1="50885" y1="66944" x2="51771" y2="67870"/>
                          </a14:backgroundRemoval>
                        </a14:imgEffect>
                      </a14:imgLayer>
                    </a14:imgProps>
                  </a:ext>
                </a:extLst>
              </a:blip>
              <a:srcRect l="39076" t="29799" r="36531" b="19244"/>
              <a:stretch/>
            </p:blipFill>
            <p:spPr>
              <a:xfrm>
                <a:off x="2432620" y="5701607"/>
                <a:ext cx="562552" cy="557556"/>
              </a:xfrm>
              <a:prstGeom prst="rect">
                <a:avLst/>
              </a:prstGeom>
            </p:spPr>
          </p:pic>
        </p:grp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3319172-4569-76CA-524D-06E64BCD573C}"/>
              </a:ext>
            </a:extLst>
          </p:cNvPr>
          <p:cNvSpPr txBox="1"/>
          <p:nvPr/>
        </p:nvSpPr>
        <p:spPr>
          <a:xfrm>
            <a:off x="632355" y="4930535"/>
            <a:ext cx="6047598" cy="140038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异麦芽糖酐铁创新结构 </a:t>
            </a:r>
            <a:endParaRPr lang="en-US" altLang="zh-CN" sz="1400" b="1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异麦芽糖酐</a:t>
            </a:r>
            <a:r>
              <a:rPr lang="zh-CN" altLang="en-US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为线性、无支链，</a:t>
            </a: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免疫原性低</a:t>
            </a:r>
            <a:r>
              <a:rPr lang="en-US" altLang="zh-CN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400" b="1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</a:t>
            </a:r>
            <a:r>
              <a:rPr lang="en-US" altLang="zh-CN" sz="1400" spc="40" baseline="4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3+</a:t>
            </a:r>
            <a:r>
              <a:rPr lang="zh-CN" altLang="en-US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与异麦芽糖酐的</a:t>
            </a: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矩阵式交错结合</a:t>
            </a:r>
            <a:r>
              <a:rPr lang="zh-CN" altLang="en-US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，与铁紧密绑定，在血递送中</a:t>
            </a: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极少释放不稳定铁</a:t>
            </a:r>
            <a:r>
              <a:rPr lang="en-US" altLang="zh-CN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baseline="3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1400" b="1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巨噬细胞吞噬后</a:t>
            </a:r>
            <a:r>
              <a:rPr lang="zh-CN" altLang="en-US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缓释</a:t>
            </a:r>
            <a:r>
              <a:rPr lang="zh-CN" altLang="en-US" sz="140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分解，分解后的</a:t>
            </a:r>
            <a:r>
              <a:rPr lang="en-US" altLang="zh-CN" sz="14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</a:t>
            </a:r>
            <a:r>
              <a:rPr lang="en-US" altLang="zh-CN" sz="1400" spc="40" baseline="40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3+</a:t>
            </a:r>
            <a:r>
              <a:rPr lang="zh-CN" altLang="en-US" sz="1400" spc="40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与蛋白结合为生理状态铁</a:t>
            </a:r>
            <a:endParaRPr lang="en-US" altLang="zh-CN" sz="1400" dirty="0">
              <a:solidFill>
                <a:schemeClr val="accent1">
                  <a:lumMod val="90000"/>
                  <a:lumOff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54" descr="图片包含 蛋糕, 装饰, 灰色, 大&#10;&#10;描述已自动生成">
            <a:extLst>
              <a:ext uri="{FF2B5EF4-FFF2-40B4-BE49-F238E27FC236}">
                <a16:creationId xmlns:a16="http://schemas.microsoft.com/office/drawing/2014/main" id="{2CE7F9C4-0695-8580-4B4B-A56482116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1" b="89917" l="9469" r="90000">
                        <a14:foregroundMark x1="60265" y1="14431" x2="60265" y2="14431"/>
                        <a14:foregroundMark x1="60708" y1="12858" x2="60708" y2="12858"/>
                        <a14:foregroundMark x1="10973" y1="66975" x2="10973" y2="66975"/>
                        <a14:foregroundMark x1="13009" y1="76966" x2="13009" y2="76966"/>
                        <a14:foregroundMark x1="9469" y1="83256" x2="9469" y2="83256"/>
                        <a14:foregroundMark x1="84336" y1="74838" x2="84336" y2="74838"/>
                        <a14:foregroundMark x1="83363" y1="44403" x2="83363" y2="44403"/>
                        <a14:foregroundMark x1="71327" y1="25439" x2="71327" y2="23867"/>
                        <a14:foregroundMark x1="62743" y1="19704" x2="72832" y2="27567"/>
                        <a14:foregroundMark x1="49646" y1="17114" x2="51681" y2="14986"/>
                        <a14:foregroundMark x1="56195" y1="81684" x2="68319" y2="75393"/>
                        <a14:foregroundMark x1="83894" y1="40703" x2="83894" y2="50139"/>
                        <a14:foregroundMark x1="63717" y1="20259" x2="74336" y2="23867"/>
                      </a14:backgroundRemoval>
                    </a14:imgEffect>
                  </a14:imgLayer>
                </a14:imgProps>
              </a:ext>
            </a:extLst>
          </a:blip>
          <a:srcRect t="60069" r="81771"/>
          <a:stretch/>
        </p:blipFill>
        <p:spPr>
          <a:xfrm rot="20037092">
            <a:off x="1176551" y="4523812"/>
            <a:ext cx="211600" cy="467686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48E1B0F9-3464-A389-5F95-940CE919D039}"/>
              </a:ext>
            </a:extLst>
          </p:cNvPr>
          <p:cNvGrpSpPr/>
          <p:nvPr/>
        </p:nvGrpSpPr>
        <p:grpSpPr>
          <a:xfrm>
            <a:off x="769067" y="2395544"/>
            <a:ext cx="2475485" cy="1783835"/>
            <a:chOff x="594900" y="2487113"/>
            <a:chExt cx="2106368" cy="1512411"/>
          </a:xfrm>
        </p:grpSpPr>
        <p:pic>
          <p:nvPicPr>
            <p:cNvPr id="53" name="图片 52" descr="装饰的蛋糕&#10;&#10;低可信度描述已自动生成">
              <a:extLst>
                <a:ext uri="{FF2B5EF4-FFF2-40B4-BE49-F238E27FC236}">
                  <a16:creationId xmlns:a16="http://schemas.microsoft.com/office/drawing/2014/main" id="{B5B4AA91-8D3E-C645-6A02-97FACD4A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4646" y="2487113"/>
              <a:ext cx="1696622" cy="1512411"/>
            </a:xfrm>
            <a:prstGeom prst="rect">
              <a:avLst/>
            </a:prstGeom>
          </p:spPr>
        </p:pic>
        <p:sp>
          <p:nvSpPr>
            <p:cNvPr id="12" name="对话气泡: 圆角矩形 11">
              <a:extLst>
                <a:ext uri="{FF2B5EF4-FFF2-40B4-BE49-F238E27FC236}">
                  <a16:creationId xmlns:a16="http://schemas.microsoft.com/office/drawing/2014/main" id="{207EBC56-3C26-9393-241C-1862EF913EBA}"/>
                </a:ext>
              </a:extLst>
            </p:cNvPr>
            <p:cNvSpPr/>
            <p:nvPr/>
          </p:nvSpPr>
          <p:spPr>
            <a:xfrm>
              <a:off x="794248" y="2567580"/>
              <a:ext cx="909102" cy="281310"/>
            </a:xfrm>
            <a:prstGeom prst="wedgeRoundRectCallout">
              <a:avLst>
                <a:gd name="adj1" fmla="val 52760"/>
                <a:gd name="adj2" fmla="val 148626"/>
                <a:gd name="adj3" fmla="val 16667"/>
              </a:avLst>
            </a:prstGeom>
            <a:solidFill>
              <a:schemeClr val="bg1">
                <a:lumMod val="50000"/>
                <a:alpha val="62000"/>
              </a:schemeClr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  <a:sym typeface="+mn-lt"/>
                </a:rPr>
                <a:t>氢氧化铁核心</a:t>
              </a:r>
            </a:p>
          </p:txBody>
        </p:sp>
        <p:sp>
          <p:nvSpPr>
            <p:cNvPr id="42" name="对话气泡: 圆角矩形 41">
              <a:extLst>
                <a:ext uri="{FF2B5EF4-FFF2-40B4-BE49-F238E27FC236}">
                  <a16:creationId xmlns:a16="http://schemas.microsoft.com/office/drawing/2014/main" id="{138C6B00-B6BB-AD57-F100-2BC90EE4ACF2}"/>
                </a:ext>
              </a:extLst>
            </p:cNvPr>
            <p:cNvSpPr/>
            <p:nvPr/>
          </p:nvSpPr>
          <p:spPr>
            <a:xfrm>
              <a:off x="594900" y="2997967"/>
              <a:ext cx="617052" cy="365354"/>
            </a:xfrm>
            <a:prstGeom prst="wedgeRoundRectCallout">
              <a:avLst>
                <a:gd name="adj1" fmla="val 70593"/>
                <a:gd name="adj2" fmla="val 67838"/>
                <a:gd name="adj3" fmla="val 16667"/>
              </a:avLst>
            </a:prstGeom>
            <a:solidFill>
              <a:schemeClr val="bg1">
                <a:lumMod val="50000"/>
                <a:alpha val="62000"/>
              </a:schemeClr>
            </a:soli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  <a:sym typeface="+mn-lt"/>
                </a:rPr>
                <a:t>糖</a:t>
              </a:r>
              <a:r>
                <a:rPr lang="zh-CN" altLang="en-US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</a:rPr>
                <a:t>胶体</a:t>
              </a:r>
              <a:endParaRPr lang="en-US" altLang="zh-CN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endParaRPr>
            </a:p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</a:rPr>
                <a:t>外壳</a:t>
              </a:r>
            </a:p>
          </p:txBody>
        </p:sp>
      </p:grpSp>
      <p:sp>
        <p:nvSpPr>
          <p:cNvPr id="54" name="对话气泡: 圆角矩形 53">
            <a:extLst>
              <a:ext uri="{FF2B5EF4-FFF2-40B4-BE49-F238E27FC236}">
                <a16:creationId xmlns:a16="http://schemas.microsoft.com/office/drawing/2014/main" id="{109009F3-8DF0-F742-44BF-CBA47E5FAC9D}"/>
              </a:ext>
            </a:extLst>
          </p:cNvPr>
          <p:cNvSpPr/>
          <p:nvPr/>
        </p:nvSpPr>
        <p:spPr>
          <a:xfrm>
            <a:off x="641512" y="3842590"/>
            <a:ext cx="1292436" cy="456145"/>
          </a:xfrm>
          <a:prstGeom prst="wedgeRoundRectCallout">
            <a:avLst>
              <a:gd name="adj1" fmla="val -3978"/>
              <a:gd name="adj2" fmla="val 93997"/>
              <a:gd name="adj3" fmla="val 16667"/>
            </a:avLst>
          </a:prstGeom>
          <a:solidFill>
            <a:schemeClr val="bg1">
              <a:lumMod val="50000"/>
              <a:alpha val="62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在运输中</a:t>
            </a:r>
            <a:endParaRPr lang="en-US" altLang="zh-CN" sz="1200" dirty="0">
              <a:solidFill>
                <a:schemeClr val="bg1"/>
              </a:solidFill>
              <a:latin typeface="Arial"/>
              <a:ea typeface="Microsoft YaHei"/>
              <a:cs typeface="+mn-ea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释放部分</a:t>
            </a:r>
            <a:r>
              <a:rPr lang="zh-CN" altLang="en-US" sz="1200" u="sng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不稳定铁</a:t>
            </a:r>
          </a:p>
        </p:txBody>
      </p:sp>
      <p:pic>
        <p:nvPicPr>
          <p:cNvPr id="59" name="图片 58" descr="图片包含 蛋糕, 装饰, 灰色, 大&#10;&#10;描述已自动生成">
            <a:extLst>
              <a:ext uri="{FF2B5EF4-FFF2-40B4-BE49-F238E27FC236}">
                <a16:creationId xmlns:a16="http://schemas.microsoft.com/office/drawing/2014/main" id="{E7D034EA-62DA-F3A5-6D34-DBC6C7FA8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1" b="89917" l="9469" r="90000">
                        <a14:foregroundMark x1="60265" y1="14431" x2="60265" y2="14431"/>
                        <a14:foregroundMark x1="60708" y1="12858" x2="60708" y2="12858"/>
                        <a14:foregroundMark x1="10973" y1="66975" x2="10973" y2="66975"/>
                        <a14:foregroundMark x1="13009" y1="76966" x2="13009" y2="76966"/>
                        <a14:foregroundMark x1="9469" y1="83256" x2="9469" y2="83256"/>
                        <a14:foregroundMark x1="84336" y1="74838" x2="84336" y2="74838"/>
                        <a14:foregroundMark x1="83363" y1="44403" x2="83363" y2="44403"/>
                        <a14:foregroundMark x1="71327" y1="25439" x2="71327" y2="23867"/>
                        <a14:foregroundMark x1="62743" y1="19704" x2="72832" y2="27567"/>
                        <a14:foregroundMark x1="49646" y1="17114" x2="51681" y2="14986"/>
                        <a14:foregroundMark x1="56195" y1="81684" x2="68319" y2="75393"/>
                        <a14:foregroundMark x1="83894" y1="40703" x2="83894" y2="50139"/>
                        <a14:foregroundMark x1="63717" y1="20259" x2="74336" y2="2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7165" y="4160304"/>
            <a:ext cx="542758" cy="519222"/>
          </a:xfrm>
          <a:prstGeom prst="rect">
            <a:avLst/>
          </a:prstGeom>
        </p:spPr>
      </p:pic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04767012-A147-3AFC-AA17-BFD969A6D06C}"/>
              </a:ext>
            </a:extLst>
          </p:cNvPr>
          <p:cNvGrpSpPr/>
          <p:nvPr/>
        </p:nvGrpSpPr>
        <p:grpSpPr>
          <a:xfrm>
            <a:off x="1121475" y="1829441"/>
            <a:ext cx="4192173" cy="548868"/>
            <a:chOff x="1121475" y="1849989"/>
            <a:chExt cx="4192173" cy="548868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F7127B4-6C51-8CA8-1EFB-F163CDF2B72B}"/>
                </a:ext>
              </a:extLst>
            </p:cNvPr>
            <p:cNvSpPr txBox="1"/>
            <p:nvPr/>
          </p:nvSpPr>
          <p:spPr>
            <a:xfrm>
              <a:off x="1121475" y="1849989"/>
              <a:ext cx="4192173" cy="54886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>
                <a:spcAft>
                  <a:spcPts val="200"/>
                </a:spcAft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二代铁剂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如蔗糖铁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</a:t>
              </a:r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b="1" dirty="0">
                  <a:solidFill>
                    <a:schemeClr val="accent1">
                      <a:lumMod val="90000"/>
                      <a:lumOff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异麦芽糖酐铁</a:t>
              </a:r>
              <a:endParaRPr lang="en-US" altLang="zh-CN" sz="1400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Aft>
                  <a:spcPts val="200"/>
                </a:spcAft>
              </a:pP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糖胶体外壳包裹                           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矩阵式结构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A5E10524-7013-D15E-FAAD-2886A4209EC8}"/>
                </a:ext>
              </a:extLst>
            </p:cNvPr>
            <p:cNvGrpSpPr/>
            <p:nvPr/>
          </p:nvGrpSpPr>
          <p:grpSpPr>
            <a:xfrm>
              <a:off x="3097682" y="1980144"/>
              <a:ext cx="484386" cy="230836"/>
              <a:chOff x="3173616" y="1990535"/>
              <a:chExt cx="484386" cy="230836"/>
            </a:xfrm>
          </p:grpSpPr>
          <p:sp>
            <p:nvSpPr>
              <p:cNvPr id="120" name="箭头: V 形 119">
                <a:extLst>
                  <a:ext uri="{FF2B5EF4-FFF2-40B4-BE49-F238E27FC236}">
                    <a16:creationId xmlns:a16="http://schemas.microsoft.com/office/drawing/2014/main" id="{286136EB-B062-50AB-DF4D-AB9A86F0D3DB}"/>
                  </a:ext>
                </a:extLst>
              </p:cNvPr>
              <p:cNvSpPr/>
              <p:nvPr/>
            </p:nvSpPr>
            <p:spPr>
              <a:xfrm>
                <a:off x="3330860" y="1990535"/>
                <a:ext cx="327142" cy="230836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箭头: V 形 120">
                <a:extLst>
                  <a:ext uri="{FF2B5EF4-FFF2-40B4-BE49-F238E27FC236}">
                    <a16:creationId xmlns:a16="http://schemas.microsoft.com/office/drawing/2014/main" id="{435E862E-9506-A2EE-C5AC-CBEDD34A2F0A}"/>
                  </a:ext>
                </a:extLst>
              </p:cNvPr>
              <p:cNvSpPr/>
              <p:nvPr/>
            </p:nvSpPr>
            <p:spPr>
              <a:xfrm flipV="1">
                <a:off x="3173616" y="2014136"/>
                <a:ext cx="187043" cy="169720"/>
              </a:xfrm>
              <a:prstGeom prst="chevron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l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流程图: 存储数据 12">
            <a:extLst>
              <a:ext uri="{FF2B5EF4-FFF2-40B4-BE49-F238E27FC236}">
                <a16:creationId xmlns:a16="http://schemas.microsoft.com/office/drawing/2014/main" id="{D6FCBFC7-E569-50F5-D037-8006CE8A305B}"/>
              </a:ext>
            </a:extLst>
          </p:cNvPr>
          <p:cNvSpPr/>
          <p:nvPr/>
        </p:nvSpPr>
        <p:spPr>
          <a:xfrm rot="3409840">
            <a:off x="3510979" y="4091244"/>
            <a:ext cx="571525" cy="679425"/>
          </a:xfrm>
          <a:prstGeom prst="flowChartOnlineStorage">
            <a:avLst/>
          </a:prstGeom>
          <a:solidFill>
            <a:srgbClr val="D9E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zh-CN" altLang="en-US"/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50B580F-716C-15B1-EFB3-308292E3EBDC}"/>
              </a:ext>
            </a:extLst>
          </p:cNvPr>
          <p:cNvGrpSpPr/>
          <p:nvPr/>
        </p:nvGrpSpPr>
        <p:grpSpPr>
          <a:xfrm>
            <a:off x="3147096" y="4469768"/>
            <a:ext cx="512477" cy="513526"/>
            <a:chOff x="3362859" y="5777016"/>
            <a:chExt cx="614398" cy="615553"/>
          </a:xfrm>
        </p:grpSpPr>
        <p:pic>
          <p:nvPicPr>
            <p:cNvPr id="62" name="图片 61" descr="图片包含 人, 手, 蛋糕, 看着&#10;&#10;描述已自动生成">
              <a:extLst>
                <a:ext uri="{FF2B5EF4-FFF2-40B4-BE49-F238E27FC236}">
                  <a16:creationId xmlns:a16="http://schemas.microsoft.com/office/drawing/2014/main" id="{ABA41B55-F2C8-E559-FB62-544FE55D2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62859" y="5777016"/>
              <a:ext cx="614398" cy="615553"/>
            </a:xfrm>
            <a:prstGeom prst="rect">
              <a:avLst/>
            </a:prstGeom>
          </p:spPr>
        </p:pic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598F393-3E72-9337-B4A9-C7D8EEE4332B}"/>
                </a:ext>
              </a:extLst>
            </p:cNvPr>
            <p:cNvGrpSpPr/>
            <p:nvPr/>
          </p:nvGrpSpPr>
          <p:grpSpPr>
            <a:xfrm>
              <a:off x="3616811" y="5861000"/>
              <a:ext cx="334804" cy="371752"/>
              <a:chOff x="2432620" y="5701607"/>
              <a:chExt cx="562552" cy="557556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B38CCA3A-0498-BD54-612B-7556AA1D48F3}"/>
                  </a:ext>
                </a:extLst>
              </p:cNvPr>
              <p:cNvSpPr/>
              <p:nvPr/>
            </p:nvSpPr>
            <p:spPr>
              <a:xfrm>
                <a:off x="2486974" y="5794840"/>
                <a:ext cx="422469" cy="385998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tx2">
                      <a:lumMod val="50000"/>
                    </a:schemeClr>
                  </a:gs>
                  <a:gs pos="76000">
                    <a:schemeClr val="tx2">
                      <a:lumMod val="90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3750B4B6-739C-DC3B-EA05-EC78E693C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34815" b="90185" l="40625" r="72240">
                            <a14:foregroundMark x1="40729" y1="53148" x2="40729" y2="53148"/>
                            <a14:foregroundMark x1="49479" y1="76481" x2="49479" y2="76481"/>
                            <a14:foregroundMark x1="55313" y1="77037" x2="55313" y2="77037"/>
                            <a14:foregroundMark x1="61771" y1="64815" x2="61771" y2="64815"/>
                            <a14:foregroundMark x1="62344" y1="56019" x2="62344" y2="56019"/>
                            <a14:foregroundMark x1="59479" y1="48056" x2="59479" y2="48056"/>
                            <a14:foregroundMark x1="59323" y1="50000" x2="59323" y2="50000"/>
                            <a14:foregroundMark x1="56875" y1="45648" x2="56875" y2="45648"/>
                            <a14:foregroundMark x1="53906" y1="43611" x2="53906" y2="43611"/>
                            <a14:foregroundMark x1="51563" y1="44167" x2="51563" y2="44167"/>
                            <a14:foregroundMark x1="53333" y1="47963" x2="53333" y2="47963"/>
                            <a14:foregroundMark x1="55313" y1="48056" x2="55313" y2="48056"/>
                            <a14:foregroundMark x1="58229" y1="51481" x2="58229" y2="51481"/>
                            <a14:foregroundMark x1="61302" y1="53889" x2="61302" y2="53889"/>
                            <a14:foregroundMark x1="58750" y1="50000" x2="58750" y2="50000"/>
                            <a14:foregroundMark x1="56667" y1="49167" x2="56667" y2="49167"/>
                            <a14:foregroundMark x1="72240" y1="90185" x2="72240" y2="90185"/>
                            <a14:foregroundMark x1="62031" y1="54074" x2="62031" y2="54074"/>
                            <a14:foregroundMark x1="57396" y1="46389" x2="57396" y2="46389"/>
                            <a14:foregroundMark x1="54948" y1="50185" x2="54948" y2="50185"/>
                            <a14:foregroundMark x1="56042" y1="50370" x2="56042" y2="50370"/>
                            <a14:foregroundMark x1="60104" y1="46667" x2="60104" y2="46667"/>
                            <a14:backgroundMark x1="48802" y1="40093" x2="45990" y2="45556"/>
                            <a14:backgroundMark x1="45990" y1="45556" x2="49479" y2="42130"/>
                            <a14:backgroundMark x1="49479" y1="42130" x2="53750" y2="41204"/>
                            <a14:backgroundMark x1="53750" y1="41204" x2="49688" y2="40000"/>
                            <a14:backgroundMark x1="49688" y1="40000" x2="48698" y2="40278"/>
                            <a14:backgroundMark x1="53594" y1="41111" x2="54844" y2="41481"/>
                            <a14:backgroundMark x1="54531" y1="41944" x2="57552" y2="44722"/>
                            <a14:backgroundMark x1="57624" y1="45648" x2="58229" y2="46667"/>
                            <a14:backgroundMark x1="57240" y1="45000" x2="57624" y2="45648"/>
                            <a14:backgroundMark x1="52760" y1="46019" x2="57083" y2="47685"/>
                            <a14:backgroundMark x1="57083" y1="47685" x2="57188" y2="48056"/>
                            <a14:backgroundMark x1="49688" y1="64537" x2="48021" y2="67500"/>
                            <a14:backgroundMark x1="47448" y1="60463" x2="47969" y2="62037"/>
                            <a14:backgroundMark x1="51979" y1="68611" x2="53385" y2="69630"/>
                            <a14:backgroundMark x1="55469" y1="69815" x2="57448" y2="69537"/>
                            <a14:backgroundMark x1="59896" y1="62778" x2="58594" y2="67130"/>
                            <a14:backgroundMark x1="60521" y1="58519" x2="60417" y2="60741"/>
                            <a14:backgroundMark x1="60318" y1="53889" x2="60990" y2="58426"/>
                            <a14:backgroundMark x1="59948" y1="51389" x2="60318" y2="53889"/>
                            <a14:backgroundMark x1="60990" y1="58426" x2="60521" y2="57963"/>
                            <a14:backgroundMark x1="59443" y1="50000" x2="59844" y2="51019"/>
                            <a14:backgroundMark x1="58677" y1="48056" x2="59443" y2="50000"/>
                            <a14:backgroundMark x1="58385" y1="47315" x2="58677" y2="48056"/>
                            <a14:backgroundMark x1="54115" y1="50185" x2="53385" y2="50833"/>
                            <a14:backgroundMark x1="56667" y1="54074" x2="56667" y2="54074"/>
                            <a14:backgroundMark x1="56406" y1="53889" x2="56250" y2="54907"/>
                            <a14:backgroundMark x1="52604" y1="61019" x2="52604" y2="61019"/>
                            <a14:backgroundMark x1="52552" y1="60463" x2="52552" y2="60463"/>
                            <a14:backgroundMark x1="55052" y1="62685" x2="55052" y2="62685"/>
                            <a14:backgroundMark x1="55104" y1="63426" x2="55104" y2="63426"/>
                            <a14:backgroundMark x1="56979" y1="63333" x2="56979" y2="63333"/>
                            <a14:backgroundMark x1="57240" y1="62685" x2="57240" y2="62685"/>
                            <a14:backgroundMark x1="58542" y1="60741" x2="58542" y2="60741"/>
                            <a14:backgroundMark x1="58594" y1="60000" x2="58594" y2="60000"/>
                            <a14:backgroundMark x1="58802" y1="58981" x2="58802" y2="58981"/>
                            <a14:backgroundMark x1="57135" y1="59074" x2="57135" y2="59074"/>
                            <a14:backgroundMark x1="57188" y1="59630" x2="57188" y2="59630"/>
                            <a14:backgroundMark x1="55990" y1="59352" x2="55990" y2="59352"/>
                            <a14:backgroundMark x1="54271" y1="58241" x2="54271" y2="58241"/>
                            <a14:backgroundMark x1="55469" y1="51759" x2="55469" y2="51759"/>
                            <a14:backgroundMark x1="55313" y1="51481" x2="55313" y2="51481"/>
                            <a14:backgroundMark x1="54896" y1="49352" x2="54896" y2="49352"/>
                            <a14:backgroundMark x1="55313" y1="49167" x2="55313" y2="49167"/>
                            <a14:backgroundMark x1="60313" y1="66481" x2="60313" y2="66481"/>
                            <a14:backgroundMark x1="57240" y1="71667" x2="57240" y2="71667"/>
                            <a14:backgroundMark x1="59323" y1="56574" x2="59323" y2="56574"/>
                            <a14:backgroundMark x1="59323" y1="56852" x2="59323" y2="56852"/>
                            <a14:backgroundMark x1="57656" y1="49352" x2="57656" y2="49352"/>
                            <a14:backgroundMark x1="56875" y1="49352" x2="56875" y2="49352"/>
                            <a14:backgroundMark x1="58802" y1="51852" x2="58802" y2="51852"/>
                            <a14:backgroundMark x1="46771" y1="46019" x2="46094" y2="53519"/>
                            <a14:backgroundMark x1="46094" y1="53519" x2="46771" y2="56852"/>
                            <a14:backgroundMark x1="51563" y1="47130" x2="50677" y2="52870"/>
                            <a14:backgroundMark x1="50469" y1="53426" x2="51094" y2="55648"/>
                            <a14:backgroundMark x1="51198" y1="57500" x2="51563" y2="58889"/>
                            <a14:backgroundMark x1="54375" y1="63056" x2="55677" y2="63148"/>
                            <a14:backgroundMark x1="53385" y1="51574" x2="53333" y2="53611"/>
                            <a14:backgroundMark x1="53021" y1="54630" x2="53594" y2="55463"/>
                            <a14:backgroundMark x1="55417" y1="49167" x2="56042" y2="49815"/>
                            <a14:backgroundMark x1="52969" y1="72593" x2="52969" y2="72593"/>
                            <a14:backgroundMark x1="50885" y1="66944" x2="51771" y2="67870"/>
                          </a14:backgroundRemoval>
                        </a14:imgEffect>
                      </a14:imgLayer>
                    </a14:imgProps>
                  </a:ext>
                </a:extLst>
              </a:blip>
              <a:srcRect l="39076" t="29799" r="36531" b="19244"/>
              <a:stretch/>
            </p:blipFill>
            <p:spPr>
              <a:xfrm>
                <a:off x="2432620" y="5701607"/>
                <a:ext cx="562552" cy="557556"/>
              </a:xfrm>
              <a:prstGeom prst="rect">
                <a:avLst/>
              </a:prstGeom>
            </p:spPr>
          </p:pic>
        </p:grpSp>
      </p:grpSp>
      <p:sp>
        <p:nvSpPr>
          <p:cNvPr id="127" name="椭圆 126">
            <a:extLst>
              <a:ext uri="{FF2B5EF4-FFF2-40B4-BE49-F238E27FC236}">
                <a16:creationId xmlns:a16="http://schemas.microsoft.com/office/drawing/2014/main" id="{D9859D59-99A3-3325-A753-61209E85D29D}"/>
              </a:ext>
            </a:extLst>
          </p:cNvPr>
          <p:cNvSpPr/>
          <p:nvPr/>
        </p:nvSpPr>
        <p:spPr>
          <a:xfrm>
            <a:off x="3749304" y="3625729"/>
            <a:ext cx="371585" cy="595711"/>
          </a:xfrm>
          <a:prstGeom prst="ellipse">
            <a:avLst/>
          </a:prstGeom>
          <a:solidFill>
            <a:srgbClr val="DD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l"/>
            <a:endParaRPr lang="zh-CN" altLang="en-US"/>
          </a:p>
        </p:txBody>
      </p: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47B6A865-EE15-15C0-84C5-6541FDF1F2E7}"/>
              </a:ext>
            </a:extLst>
          </p:cNvPr>
          <p:cNvGrpSpPr/>
          <p:nvPr/>
        </p:nvGrpSpPr>
        <p:grpSpPr>
          <a:xfrm>
            <a:off x="3571794" y="2120947"/>
            <a:ext cx="2956276" cy="2063611"/>
            <a:chOff x="3570196" y="2114945"/>
            <a:chExt cx="2956276" cy="2063611"/>
          </a:xfrm>
        </p:grpSpPr>
        <p:pic>
          <p:nvPicPr>
            <p:cNvPr id="58" name="图片 57" descr="蓝色的蛋糕&#10;&#10;低可信度描述已自动生成">
              <a:extLst>
                <a:ext uri="{FF2B5EF4-FFF2-40B4-BE49-F238E27FC236}">
                  <a16:creationId xmlns:a16="http://schemas.microsoft.com/office/drawing/2014/main" id="{105A31DF-9852-A12B-4CB5-53AB320D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70196" y="2332475"/>
              <a:ext cx="2301570" cy="1846081"/>
            </a:xfrm>
            <a:prstGeom prst="rect">
              <a:avLst/>
            </a:prstGeom>
          </p:spPr>
        </p:pic>
        <p:sp>
          <p:nvSpPr>
            <p:cNvPr id="49" name="对话气泡: 圆角矩形 48">
              <a:extLst>
                <a:ext uri="{FF2B5EF4-FFF2-40B4-BE49-F238E27FC236}">
                  <a16:creationId xmlns:a16="http://schemas.microsoft.com/office/drawing/2014/main" id="{F4DC8EF8-2DFC-057D-5F29-15AD2E444282}"/>
                </a:ext>
              </a:extLst>
            </p:cNvPr>
            <p:cNvSpPr/>
            <p:nvPr/>
          </p:nvSpPr>
          <p:spPr>
            <a:xfrm>
              <a:off x="5387549" y="2114945"/>
              <a:ext cx="1138923" cy="606934"/>
            </a:xfrm>
            <a:prstGeom prst="wedgeRoundRectCallout">
              <a:avLst>
                <a:gd name="adj1" fmla="val -41267"/>
                <a:gd name="adj2" fmla="val 73006"/>
                <a:gd name="adj3" fmla="val 16667"/>
              </a:avLst>
            </a:prstGeom>
            <a:solidFill>
              <a:srgbClr val="366F96">
                <a:alpha val="62000"/>
              </a:srgbClr>
            </a:solidFill>
            <a:ln w="12700">
              <a:solidFill>
                <a:srgbClr val="356D93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0" rIns="0" bIns="0" rtlCol="0" anchor="ctr">
              <a:no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异麦芽糖酐</a:t>
              </a:r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: </a:t>
              </a: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线性、无支链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- 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更低免疫原性</a:t>
              </a:r>
            </a:p>
          </p:txBody>
        </p:sp>
        <p:sp>
          <p:nvSpPr>
            <p:cNvPr id="70" name="对话气泡: 圆角矩形 69">
              <a:extLst>
                <a:ext uri="{FF2B5EF4-FFF2-40B4-BE49-F238E27FC236}">
                  <a16:creationId xmlns:a16="http://schemas.microsoft.com/office/drawing/2014/main" id="{455BC2A1-89A7-33E4-3511-8C5805EFEBA6}"/>
                </a:ext>
              </a:extLst>
            </p:cNvPr>
            <p:cNvSpPr/>
            <p:nvPr/>
          </p:nvSpPr>
          <p:spPr>
            <a:xfrm>
              <a:off x="4947811" y="3173506"/>
              <a:ext cx="1282111" cy="457334"/>
            </a:xfrm>
            <a:prstGeom prst="wedgeRoundRectCallout">
              <a:avLst>
                <a:gd name="adj1" fmla="val -62234"/>
                <a:gd name="adj2" fmla="val 56343"/>
                <a:gd name="adj3" fmla="val 16667"/>
              </a:avLst>
            </a:prstGeom>
            <a:solidFill>
              <a:srgbClr val="366F96">
                <a:alpha val="62000"/>
              </a:srgbClr>
            </a:solidFill>
            <a:ln w="12700">
              <a:solidFill>
                <a:srgbClr val="356D93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  <a:sym typeface="+mn-lt"/>
                </a:rPr>
                <a:t>Fe</a:t>
              </a:r>
              <a:r>
                <a:rPr lang="en-US" altLang="zh-CN" sz="1200" baseline="400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  <a:sym typeface="+mn-lt"/>
                </a:rPr>
                <a:t>3+</a:t>
              </a:r>
              <a:r>
                <a:rPr lang="zh-CN" altLang="en-US" sz="1200" dirty="0">
                  <a:solidFill>
                    <a:schemeClr val="bg1"/>
                  </a:solidFill>
                  <a:latin typeface="Arial"/>
                  <a:ea typeface="Microsoft YaHei"/>
                  <a:cs typeface="+mn-ea"/>
                  <a:sym typeface="+mn-lt"/>
                </a:rPr>
                <a:t>与异麦芽糖酐矩阵式结合</a:t>
              </a:r>
            </a:p>
          </p:txBody>
        </p:sp>
      </p:grpSp>
      <p:sp>
        <p:nvSpPr>
          <p:cNvPr id="56" name="对话气泡: 圆角矩形 55">
            <a:extLst>
              <a:ext uri="{FF2B5EF4-FFF2-40B4-BE49-F238E27FC236}">
                <a16:creationId xmlns:a16="http://schemas.microsoft.com/office/drawing/2014/main" id="{F6D8BCEF-8B52-FD4C-AD28-B4749D15E5FF}"/>
              </a:ext>
            </a:extLst>
          </p:cNvPr>
          <p:cNvSpPr/>
          <p:nvPr/>
        </p:nvSpPr>
        <p:spPr>
          <a:xfrm>
            <a:off x="3742350" y="4180578"/>
            <a:ext cx="1456226" cy="460739"/>
          </a:xfrm>
          <a:prstGeom prst="wedgeRoundRectCallout">
            <a:avLst>
              <a:gd name="adj1" fmla="val -58109"/>
              <a:gd name="adj2" fmla="val 47972"/>
              <a:gd name="adj3" fmla="val 16667"/>
            </a:avLst>
          </a:prstGeom>
          <a:solidFill>
            <a:srgbClr val="366F96">
              <a:alpha val="62000"/>
            </a:srgbClr>
          </a:solidFill>
          <a:ln w="12700">
            <a:solidFill>
              <a:srgbClr val="356D93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矩阵结构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,</a:t>
            </a:r>
            <a:r>
              <a:rPr lang="zh-CN" altLang="en-US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 紧密结合</a:t>
            </a:r>
            <a:r>
              <a:rPr lang="en-US" altLang="zh-CN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,</a:t>
            </a: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/>
                <a:ea typeface="Microsoft YaHei"/>
                <a:cs typeface="+mn-ea"/>
              </a:rPr>
              <a:t>极少不稳定铁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BBEC8AC-F199-B733-734A-FCBC7BF6F184}"/>
              </a:ext>
            </a:extLst>
          </p:cNvPr>
          <p:cNvCxnSpPr>
            <a:cxnSpLocks/>
          </p:cNvCxnSpPr>
          <p:nvPr/>
        </p:nvCxnSpPr>
        <p:spPr>
          <a:xfrm>
            <a:off x="3343248" y="2350364"/>
            <a:ext cx="0" cy="126976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内容占位符 3">
            <a:extLst>
              <a:ext uri="{FF2B5EF4-FFF2-40B4-BE49-F238E27FC236}">
                <a16:creationId xmlns:a16="http://schemas.microsoft.com/office/drawing/2014/main" id="{F9096664-6F0F-C9A3-19BD-88F23FE5F314}"/>
              </a:ext>
            </a:extLst>
          </p:cNvPr>
          <p:cNvSpPr txBox="1">
            <a:spLocks/>
          </p:cNvSpPr>
          <p:nvPr/>
        </p:nvSpPr>
        <p:spPr>
          <a:xfrm>
            <a:off x="825501" y="6537255"/>
            <a:ext cx="8987926" cy="252585"/>
          </a:xfrm>
          <a:prstGeom prst="rect">
            <a:avLst/>
          </a:prstGeom>
        </p:spPr>
        <p:txBody>
          <a:bodyPr>
            <a:normAutofit/>
          </a:bodyPr>
          <a:lstStyle>
            <a:lvl1pPr marL="182558" indent="-182558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07" indent="-263519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700" dirty="0">
                <a:solidFill>
                  <a:srgbClr val="231F20"/>
                </a:solidFill>
                <a:latin typeface="Arial" panose="020B0604020202020204" pitchFamily="34" charset="0"/>
              </a:rPr>
              <a:t>1. Michael Auerbach, et al. </a:t>
            </a:r>
            <a:r>
              <a:rPr lang="en-US" altLang="zh-CN" sz="700" dirty="0" err="1">
                <a:solidFill>
                  <a:srgbClr val="231F20"/>
                </a:solidFill>
                <a:latin typeface="Arial" panose="020B0604020202020204" pitchFamily="34" charset="0"/>
              </a:rPr>
              <a:t>Hemodial</a:t>
            </a:r>
            <a:r>
              <a:rPr lang="en-US" altLang="zh-CN" sz="700" dirty="0">
                <a:solidFill>
                  <a:srgbClr val="231F20"/>
                </a:solidFill>
                <a:latin typeface="Arial" panose="020B0604020202020204" pitchFamily="34" charset="0"/>
              </a:rPr>
              <a:t> Int. 2017,21 Suppl 1:S83-S92.  2.  Markus R Jahn, et al. </a:t>
            </a:r>
            <a:r>
              <a:rPr lang="en-US" altLang="zh-CN" sz="700" dirty="0" err="1">
                <a:solidFill>
                  <a:srgbClr val="231F20"/>
                </a:solidFill>
                <a:latin typeface="Arial" panose="020B0604020202020204" pitchFamily="34" charset="0"/>
              </a:rPr>
              <a:t>Eur</a:t>
            </a:r>
            <a:r>
              <a:rPr lang="en-US" altLang="zh-CN" sz="700" dirty="0">
                <a:solidFill>
                  <a:srgbClr val="231F20"/>
                </a:solidFill>
                <a:latin typeface="Arial" panose="020B0604020202020204" pitchFamily="34" charset="0"/>
              </a:rPr>
              <a:t> J Pharm </a:t>
            </a:r>
            <a:r>
              <a:rPr lang="en-US" altLang="zh-CN" sz="700" dirty="0" err="1">
                <a:solidFill>
                  <a:srgbClr val="231F20"/>
                </a:solidFill>
                <a:latin typeface="Arial" panose="020B0604020202020204" pitchFamily="34" charset="0"/>
              </a:rPr>
              <a:t>Biopharm</a:t>
            </a:r>
            <a:r>
              <a:rPr lang="en-US" altLang="zh-CN" sz="700" dirty="0">
                <a:solidFill>
                  <a:srgbClr val="231F20"/>
                </a:solidFill>
                <a:latin typeface="Arial" panose="020B0604020202020204" pitchFamily="34" charset="0"/>
              </a:rPr>
              <a:t>. 2011,78(3):480-491 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3.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异麦芽糖酐铁注射液说明书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. 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核准日期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: 2021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年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1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月</a:t>
            </a:r>
            <a:r>
              <a:rPr kumimoji="0" lang="en-US" altLang="zh-CN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30</a:t>
            </a: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日</a:t>
            </a:r>
            <a:endParaRPr lang="zh-CN" altLang="en-US" sz="700" dirty="0"/>
          </a:p>
        </p:txBody>
      </p:sp>
      <p:sp>
        <p:nvSpPr>
          <p:cNvPr id="76" name="梯形 75">
            <a:extLst>
              <a:ext uri="{FF2B5EF4-FFF2-40B4-BE49-F238E27FC236}">
                <a16:creationId xmlns:a16="http://schemas.microsoft.com/office/drawing/2014/main" id="{5A3A6F93-007A-7B89-4D4A-80350DB5A2D2}"/>
              </a:ext>
            </a:extLst>
          </p:cNvPr>
          <p:cNvSpPr/>
          <p:nvPr/>
        </p:nvSpPr>
        <p:spPr>
          <a:xfrm rot="16200000" flipV="1">
            <a:off x="4621488" y="3711742"/>
            <a:ext cx="4860812" cy="548089"/>
          </a:xfrm>
          <a:prstGeom prst="trapezoid">
            <a:avLst>
              <a:gd name="adj" fmla="val 130598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DB2F727F-864A-F361-8EB0-6C58C9F997A1}"/>
              </a:ext>
            </a:extLst>
          </p:cNvPr>
          <p:cNvSpPr/>
          <p:nvPr/>
        </p:nvSpPr>
        <p:spPr>
          <a:xfrm>
            <a:off x="7325940" y="2431327"/>
            <a:ext cx="4386684" cy="366196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  <a:alpha val="21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ECC00EB-22DB-7231-9A8D-19BCDE101211}"/>
              </a:ext>
            </a:extLst>
          </p:cNvPr>
          <p:cNvSpPr txBox="1"/>
          <p:nvPr/>
        </p:nvSpPr>
        <p:spPr>
          <a:xfrm>
            <a:off x="7541076" y="2698497"/>
            <a:ext cx="4112772" cy="322665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600" b="1" spc="40" dirty="0">
                <a:solidFill>
                  <a:schemeClr val="accent2">
                    <a:lumMod val="75000"/>
                  </a:schemeClr>
                </a:solidFill>
                <a:highlight>
                  <a:srgbClr val="D5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spc="40" dirty="0">
                <a:highlight>
                  <a:srgbClr val="D5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ffectiveness</a:t>
            </a:r>
            <a:r>
              <a:rPr lang="en-US" altLang="zh-CN" sz="1400" b="1" spc="40" dirty="0">
                <a:highlight>
                  <a:srgbClr val="D5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400" b="1" spc="40" dirty="0">
                <a:highlight>
                  <a:srgbClr val="D5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效果</a:t>
            </a:r>
            <a:endParaRPr lang="en-US" altLang="zh-CN" sz="1400" b="1" spc="40" dirty="0">
              <a:highlight>
                <a:srgbClr val="D5EDFC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spcAft>
                <a:spcPts val="900"/>
              </a:spcAft>
              <a:buClrTx/>
              <a:buSzTx/>
              <a:tabLst/>
              <a:defRPr/>
            </a:pPr>
            <a:r>
              <a:rPr lang="zh-CN" altLang="en-US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一次</a:t>
            </a:r>
            <a:r>
              <a:rPr lang="en-US" altLang="zh-CN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1000mg</a:t>
            </a:r>
            <a:r>
              <a:rPr lang="en-US" altLang="zh-CN" sz="1600" spc="40" baseline="40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14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实现一次足量补铁</a:t>
            </a:r>
            <a:endParaRPr lang="en-US" altLang="zh-CN" sz="1600" spc="4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fontAlgn="auto">
              <a:spcBef>
                <a:spcPts val="4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zh-CN" sz="1600" b="1" spc="40" dirty="0">
                <a:solidFill>
                  <a:schemeClr val="accent2">
                    <a:lumMod val="75000"/>
                  </a:schemeClr>
                </a:solidFill>
                <a:highlight>
                  <a:srgbClr val="D5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400" b="1" spc="40" dirty="0">
                <a:highlight>
                  <a:srgbClr val="D6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fficiency</a:t>
            </a:r>
            <a:r>
              <a:rPr lang="en-US" altLang="zh-CN" sz="1400" b="1" spc="40" dirty="0">
                <a:highlight>
                  <a:srgbClr val="D6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sz="1400" b="1" spc="40" dirty="0">
                <a:highlight>
                  <a:srgbClr val="D6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高效</a:t>
            </a:r>
            <a:endParaRPr lang="en-US" altLang="zh-CN" sz="1400" b="1" spc="40" dirty="0">
              <a:highlight>
                <a:srgbClr val="D6EDFC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spcAft>
                <a:spcPts val="900"/>
              </a:spcAft>
              <a:buClrTx/>
              <a:buSzTx/>
              <a:tabLst/>
              <a:defRPr/>
            </a:pPr>
            <a:r>
              <a:rPr lang="zh-CN" altLang="en-US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一次足量，更快提升血红蛋白</a:t>
            </a:r>
            <a:endParaRPr lang="en-US" altLang="zh-CN" sz="1600" dirty="0">
              <a:solidFill>
                <a:srgbClr val="002D4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spcBef>
                <a:spcPts val="400"/>
              </a:spcBef>
              <a:spcAft>
                <a:spcPts val="300"/>
              </a:spcAft>
              <a:defRPr/>
            </a:pPr>
            <a:r>
              <a:rPr lang="en-US" altLang="zh-CN" sz="1600" b="1" spc="40" dirty="0">
                <a:solidFill>
                  <a:schemeClr val="accent2">
                    <a:lumMod val="75000"/>
                  </a:schemeClr>
                </a:solidFill>
                <a:highlight>
                  <a:srgbClr val="D5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spc="40" dirty="0">
                <a:highlight>
                  <a:srgbClr val="D6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afety</a:t>
            </a:r>
            <a:r>
              <a:rPr lang="zh-CN" altLang="en-US" sz="1400" b="1" spc="40" dirty="0">
                <a:highlight>
                  <a:srgbClr val="D6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安全</a:t>
            </a:r>
            <a:endParaRPr lang="en-US" altLang="zh-CN" sz="1400" b="1" spc="40" dirty="0">
              <a:highlight>
                <a:srgbClr val="D6EDFC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457200">
              <a:lnSpc>
                <a:spcPts val="2000"/>
              </a:lnSpc>
              <a:spcAft>
                <a:spcPts val="900"/>
              </a:spcAft>
              <a:defRPr/>
            </a:pPr>
            <a:r>
              <a:rPr lang="zh-CN" altLang="en-US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一次</a:t>
            </a:r>
            <a:r>
              <a:rPr lang="en-US" altLang="zh-CN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1000mg</a:t>
            </a:r>
            <a:r>
              <a:rPr lang="en-US" altLang="zh-CN" sz="1600" spc="40" baseline="4000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</a:t>
            </a:r>
            <a:r>
              <a:rPr lang="zh-CN" altLang="en-US" sz="1600" spc="4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比蔗糖铁少量多次更少</a:t>
            </a:r>
            <a:r>
              <a:rPr kumimoji="0" lang="zh-CN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严重输液反应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风险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kumimoji="0" lang="zh-CN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49%) </a:t>
            </a:r>
            <a:endParaRPr kumimoji="0" lang="en-US" altLang="zh-CN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defTabSz="457200">
              <a:lnSpc>
                <a:spcPts val="2000"/>
              </a:lnSpc>
              <a:spcBef>
                <a:spcPts val="400"/>
              </a:spcBef>
              <a:defRPr/>
            </a:pPr>
            <a:r>
              <a:rPr lang="en-US" altLang="zh-CN" sz="1600" b="1" spc="40" dirty="0">
                <a:solidFill>
                  <a:schemeClr val="accent2">
                    <a:lumMod val="75000"/>
                  </a:schemeClr>
                </a:solidFill>
                <a:highlight>
                  <a:srgbClr val="D5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1400" b="1" spc="40" dirty="0">
                <a:highlight>
                  <a:srgbClr val="D6EDFC"/>
                </a:highlight>
                <a:ea typeface="微软雅黑" panose="020B0503020204020204" pitchFamily="34" charset="-122"/>
                <a:cs typeface="Times New Roman" panose="02020603050405020304" pitchFamily="18" charset="0"/>
              </a:rPr>
              <a:t>imple</a:t>
            </a:r>
            <a:r>
              <a:rPr lang="zh-CN" altLang="en-US" sz="1400" b="1" spc="40" dirty="0">
                <a:highlight>
                  <a:srgbClr val="D6EDFC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便捷</a:t>
            </a:r>
            <a:endParaRPr lang="en-US" altLang="zh-CN" sz="1400" b="1" spc="40" dirty="0">
              <a:highlight>
                <a:srgbClr val="D6EDFC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457200">
              <a:lnSpc>
                <a:spcPts val="2000"/>
              </a:lnSpc>
              <a:spcBef>
                <a:spcPts val="400"/>
              </a:spcBef>
              <a:spcAft>
                <a:spcPts val="1800"/>
              </a:spcAft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减少输液次数，缩短住院时间。患者更方便，医护更高效</a:t>
            </a:r>
          </a:p>
        </p:txBody>
      </p:sp>
      <p:sp>
        <p:nvSpPr>
          <p:cNvPr id="88" name="标题 1">
            <a:extLst>
              <a:ext uri="{FF2B5EF4-FFF2-40B4-BE49-F238E27FC236}">
                <a16:creationId xmlns:a16="http://schemas.microsoft.com/office/drawing/2014/main" id="{90D43EB2-491C-6706-D518-771811C1E5E4}"/>
              </a:ext>
            </a:extLst>
          </p:cNvPr>
          <p:cNvSpPr txBox="1">
            <a:spLocks/>
          </p:cNvSpPr>
          <p:nvPr/>
        </p:nvSpPr>
        <p:spPr>
          <a:xfrm>
            <a:off x="1174640" y="436355"/>
            <a:ext cx="10438450" cy="5906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>
                    <a:lumMod val="90000"/>
                    <a:lumOff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800" dirty="0"/>
              <a:t>创新矩阵式纳米结构</a:t>
            </a:r>
            <a:r>
              <a:rPr lang="en-US" altLang="zh-CN" sz="2800" dirty="0"/>
              <a:t> – </a:t>
            </a:r>
            <a:r>
              <a:rPr lang="zh-CN" altLang="en-US" sz="2800" dirty="0"/>
              <a:t>安全递送，一次足量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56335532-E871-DE03-7534-1A72AF272E00}"/>
              </a:ext>
            </a:extLst>
          </p:cNvPr>
          <p:cNvGrpSpPr/>
          <p:nvPr/>
        </p:nvGrpSpPr>
        <p:grpSpPr>
          <a:xfrm>
            <a:off x="83099" y="-175592"/>
            <a:ext cx="950273" cy="1473457"/>
            <a:chOff x="159465" y="-147017"/>
            <a:chExt cx="846226" cy="1338612"/>
          </a:xfrm>
        </p:grpSpPr>
        <p:pic>
          <p:nvPicPr>
            <p:cNvPr id="72" name="Picture 2" descr="查看源图像">
              <a:extLst>
                <a:ext uri="{FF2B5EF4-FFF2-40B4-BE49-F238E27FC236}">
                  <a16:creationId xmlns:a16="http://schemas.microsoft.com/office/drawing/2014/main" id="{60E5CADF-36A2-A357-F21E-2030E9FF9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84" b="64294"/>
            <a:stretch/>
          </p:blipFill>
          <p:spPr bwMode="auto">
            <a:xfrm rot="5400000">
              <a:off x="244643" y="-231281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查看源图像">
              <a:extLst>
                <a:ext uri="{FF2B5EF4-FFF2-40B4-BE49-F238E27FC236}">
                  <a16:creationId xmlns:a16="http://schemas.microsoft.com/office/drawing/2014/main" id="{FF883CC8-EADA-AE78-942A-1C6B2B25EF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18" b="33925" l="3230" r="91344">
                          <a14:foregroundMark x1="5943" y1="15449" x2="5943" y2="15449"/>
                          <a14:foregroundMark x1="5426" y1="31002" x2="5426" y2="31002"/>
                          <a14:foregroundMark x1="4522" y1="5115" x2="4005" y2="30271"/>
                          <a14:foregroundMark x1="4005" y1="30271" x2="6848" y2="34029"/>
                          <a14:foregroundMark x1="21318" y1="21399" x2="79587" y2="22338"/>
                          <a14:foregroundMark x1="79587" y1="22338" x2="80620" y2="22129"/>
                          <a14:foregroundMark x1="63178" y1="7411" x2="72997" y2="7829"/>
                          <a14:foregroundMark x1="72997" y1="7829" x2="82300" y2="12422"/>
                          <a14:foregroundMark x1="82300" y1="12422" x2="81654" y2="19415"/>
                          <a14:foregroundMark x1="89535" y1="14718" x2="89535" y2="14718"/>
                          <a14:foregroundMark x1="15508" y1="3305" x2="32300" y2="3967"/>
                          <a14:foregroundMark x1="32300" y1="3967" x2="71189" y2="3653"/>
                          <a14:foregroundMark x1="71189" y1="3653" x2="80620" y2="3653"/>
                          <a14:foregroundMark x1="80620" y1="3653" x2="82558" y2="3549"/>
                          <a14:foregroundMark x1="3747" y1="5637" x2="5859" y2="4923"/>
                          <a14:foregroundMark x1="8656" y1="3653" x2="14599" y2="3027"/>
                          <a14:foregroundMark x1="7364" y1="3445" x2="12532" y2="3445"/>
                          <a14:foregroundMark x1="15891" y1="3027" x2="15891" y2="3027"/>
                          <a14:foregroundMark x1="15245" y1="2818" x2="15245" y2="2818"/>
                          <a14:foregroundMark x1="15891" y1="3236" x2="15891" y2="3236"/>
                          <a14:foregroundMark x1="13566" y1="3027" x2="18734" y2="3027"/>
                          <a14:foregroundMark x1="4005" y1="5741" x2="5039" y2="5115"/>
                          <a14:foregroundMark x1="8010" y1="27140" x2="8010" y2="28810"/>
                          <a14:backgroundMark x1="73282" y1="28172" x2="83721" y2="28288"/>
                          <a14:backgroundMark x1="91860" y1="17119" x2="85271" y2="26200"/>
                          <a14:backgroundMark x1="8656" y1="29019" x2="8656" y2="33925"/>
                          <a14:backgroundMark x1="4005" y1="4280" x2="2455" y2="6994"/>
                          <a14:backgroundMark x1="6331" y1="3445" x2="7411" y2="3385"/>
                          <a14:backgroundMark x1="10208" y1="28621" x2="29070" y2="27244"/>
                          <a14:backgroundMark x1="29070" y1="27244" x2="84625" y2="27766"/>
                          <a14:backgroundMark x1="15245" y1="26931" x2="22739" y2="27140"/>
                          <a14:backgroundMark x1="10594" y1="26931" x2="16150" y2="26931"/>
                          <a14:backgroundMark x1="9302" y1="26931" x2="9302" y2="26931"/>
                          <a14:backgroundMark x1="11240" y1="26931" x2="9302" y2="26931"/>
                          <a14:backgroundMark x1="80103" y1="26514" x2="88243" y2="260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99" r="7110" b="64294"/>
            <a:stretch/>
          </p:blipFill>
          <p:spPr bwMode="auto">
            <a:xfrm rot="5400000">
              <a:off x="243729" y="430547"/>
              <a:ext cx="676784" cy="845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1F9A747-DAF4-9512-0C4A-359F96A5E32E}"/>
              </a:ext>
            </a:extLst>
          </p:cNvPr>
          <p:cNvGrpSpPr/>
          <p:nvPr/>
        </p:nvGrpSpPr>
        <p:grpSpPr>
          <a:xfrm>
            <a:off x="5448525" y="1209474"/>
            <a:ext cx="2307248" cy="1213424"/>
            <a:chOff x="5632359" y="1317618"/>
            <a:chExt cx="2097237" cy="908838"/>
          </a:xfrm>
        </p:grpSpPr>
        <p:sp>
          <p:nvSpPr>
            <p:cNvPr id="94" name="任意多边形 11">
              <a:extLst>
                <a:ext uri="{FF2B5EF4-FFF2-40B4-BE49-F238E27FC236}">
                  <a16:creationId xmlns:a16="http://schemas.microsoft.com/office/drawing/2014/main" id="{F7D70775-6563-5DFF-B0A7-F59F880BF9F4}"/>
                </a:ext>
              </a:extLst>
            </p:cNvPr>
            <p:cNvSpPr/>
            <p:nvPr/>
          </p:nvSpPr>
          <p:spPr>
            <a:xfrm>
              <a:off x="5632359" y="1355844"/>
              <a:ext cx="2097237" cy="870612"/>
            </a:xfrm>
            <a:custGeom>
              <a:avLst/>
              <a:gdLst>
                <a:gd name="connsiteX0" fmla="*/ 1298575 w 2089150"/>
                <a:gd name="connsiteY0" fmla="*/ 1069975 h 1254125"/>
                <a:gd name="connsiteX1" fmla="*/ 1196975 w 2089150"/>
                <a:gd name="connsiteY1" fmla="*/ 1171575 h 1254125"/>
                <a:gd name="connsiteX2" fmla="*/ 1266825 w 2089150"/>
                <a:gd name="connsiteY2" fmla="*/ 1254125 h 1254125"/>
                <a:gd name="connsiteX3" fmla="*/ 1990725 w 2089150"/>
                <a:gd name="connsiteY3" fmla="*/ 1247775 h 1254125"/>
                <a:gd name="connsiteX4" fmla="*/ 2089150 w 2089150"/>
                <a:gd name="connsiteY4" fmla="*/ 1152525 h 1254125"/>
                <a:gd name="connsiteX5" fmla="*/ 2085975 w 2089150"/>
                <a:gd name="connsiteY5" fmla="*/ 415925 h 1254125"/>
                <a:gd name="connsiteX6" fmla="*/ 2003425 w 2089150"/>
                <a:gd name="connsiteY6" fmla="*/ 371475 h 1254125"/>
                <a:gd name="connsiteX7" fmla="*/ 1898650 w 2089150"/>
                <a:gd name="connsiteY7" fmla="*/ 469900 h 1254125"/>
                <a:gd name="connsiteX8" fmla="*/ 1466850 w 2089150"/>
                <a:gd name="connsiteY8" fmla="*/ 50800 h 1254125"/>
                <a:gd name="connsiteX9" fmla="*/ 1387475 w 2089150"/>
                <a:gd name="connsiteY9" fmla="*/ 6350 h 1254125"/>
                <a:gd name="connsiteX10" fmla="*/ 222250 w 2089150"/>
                <a:gd name="connsiteY10" fmla="*/ 0 h 1254125"/>
                <a:gd name="connsiteX11" fmla="*/ 95250 w 2089150"/>
                <a:gd name="connsiteY11" fmla="*/ 22225 h 1254125"/>
                <a:gd name="connsiteX12" fmla="*/ 0 w 2089150"/>
                <a:gd name="connsiteY12" fmla="*/ 98425 h 1254125"/>
                <a:gd name="connsiteX0-1" fmla="*/ 1323975 w 2114550"/>
                <a:gd name="connsiteY0-2" fmla="*/ 1069975 h 1254125"/>
                <a:gd name="connsiteX1-3" fmla="*/ 1222375 w 2114550"/>
                <a:gd name="connsiteY1-4" fmla="*/ 1171575 h 1254125"/>
                <a:gd name="connsiteX2-5" fmla="*/ 1292225 w 2114550"/>
                <a:gd name="connsiteY2-6" fmla="*/ 1254125 h 1254125"/>
                <a:gd name="connsiteX3-7" fmla="*/ 2016125 w 2114550"/>
                <a:gd name="connsiteY3-8" fmla="*/ 1247775 h 1254125"/>
                <a:gd name="connsiteX4-9" fmla="*/ 2114550 w 2114550"/>
                <a:gd name="connsiteY4-10" fmla="*/ 1152525 h 1254125"/>
                <a:gd name="connsiteX5-11" fmla="*/ 2111375 w 2114550"/>
                <a:gd name="connsiteY5-12" fmla="*/ 415925 h 1254125"/>
                <a:gd name="connsiteX6-13" fmla="*/ 2028825 w 2114550"/>
                <a:gd name="connsiteY6-14" fmla="*/ 371475 h 1254125"/>
                <a:gd name="connsiteX7-15" fmla="*/ 1924050 w 2114550"/>
                <a:gd name="connsiteY7-16" fmla="*/ 469900 h 1254125"/>
                <a:gd name="connsiteX8-17" fmla="*/ 1492250 w 2114550"/>
                <a:gd name="connsiteY8-18" fmla="*/ 50800 h 1254125"/>
                <a:gd name="connsiteX9-19" fmla="*/ 1412875 w 2114550"/>
                <a:gd name="connsiteY9-20" fmla="*/ 6350 h 1254125"/>
                <a:gd name="connsiteX10-21" fmla="*/ 247650 w 2114550"/>
                <a:gd name="connsiteY10-22" fmla="*/ 0 h 1254125"/>
                <a:gd name="connsiteX11-23" fmla="*/ 120650 w 2114550"/>
                <a:gd name="connsiteY11-24" fmla="*/ 22225 h 1254125"/>
                <a:gd name="connsiteX12-25" fmla="*/ 0 w 2114550"/>
                <a:gd name="connsiteY12-26" fmla="*/ 117475 h 1254125"/>
                <a:gd name="connsiteX0-27" fmla="*/ 1333879 w 2124454"/>
                <a:gd name="connsiteY0-28" fmla="*/ 1069975 h 1254125"/>
                <a:gd name="connsiteX1-29" fmla="*/ 1232279 w 2124454"/>
                <a:gd name="connsiteY1-30" fmla="*/ 1171575 h 1254125"/>
                <a:gd name="connsiteX2-31" fmla="*/ 1302129 w 2124454"/>
                <a:gd name="connsiteY2-32" fmla="*/ 1254125 h 1254125"/>
                <a:gd name="connsiteX3-33" fmla="*/ 2026029 w 2124454"/>
                <a:gd name="connsiteY3-34" fmla="*/ 1247775 h 1254125"/>
                <a:gd name="connsiteX4-35" fmla="*/ 2124454 w 2124454"/>
                <a:gd name="connsiteY4-36" fmla="*/ 1152525 h 1254125"/>
                <a:gd name="connsiteX5-37" fmla="*/ 2121279 w 2124454"/>
                <a:gd name="connsiteY5-38" fmla="*/ 415925 h 1254125"/>
                <a:gd name="connsiteX6-39" fmla="*/ 2038729 w 2124454"/>
                <a:gd name="connsiteY6-40" fmla="*/ 371475 h 1254125"/>
                <a:gd name="connsiteX7-41" fmla="*/ 1933954 w 2124454"/>
                <a:gd name="connsiteY7-42" fmla="*/ 469900 h 1254125"/>
                <a:gd name="connsiteX8-43" fmla="*/ 1502154 w 2124454"/>
                <a:gd name="connsiteY8-44" fmla="*/ 50800 h 1254125"/>
                <a:gd name="connsiteX9-45" fmla="*/ 1422779 w 2124454"/>
                <a:gd name="connsiteY9-46" fmla="*/ 6350 h 1254125"/>
                <a:gd name="connsiteX10-47" fmla="*/ 257554 w 2124454"/>
                <a:gd name="connsiteY10-48" fmla="*/ 0 h 1254125"/>
                <a:gd name="connsiteX11-49" fmla="*/ 130554 w 2124454"/>
                <a:gd name="connsiteY11-50" fmla="*/ 22225 h 1254125"/>
                <a:gd name="connsiteX12-51" fmla="*/ 9904 w 2124454"/>
                <a:gd name="connsiteY12-52" fmla="*/ 117475 h 1254125"/>
                <a:gd name="connsiteX13" fmla="*/ 6729 w 2124454"/>
                <a:gd name="connsiteY13" fmla="*/ 117475 h 1254125"/>
                <a:gd name="connsiteX0-53" fmla="*/ 1409700 w 2200275"/>
                <a:gd name="connsiteY0-54" fmla="*/ 1069975 h 1254125"/>
                <a:gd name="connsiteX1-55" fmla="*/ 1308100 w 2200275"/>
                <a:gd name="connsiteY1-56" fmla="*/ 1171575 h 1254125"/>
                <a:gd name="connsiteX2-57" fmla="*/ 1377950 w 2200275"/>
                <a:gd name="connsiteY2-58" fmla="*/ 1254125 h 1254125"/>
                <a:gd name="connsiteX3-59" fmla="*/ 2101850 w 2200275"/>
                <a:gd name="connsiteY3-60" fmla="*/ 1247775 h 1254125"/>
                <a:gd name="connsiteX4-61" fmla="*/ 2200275 w 2200275"/>
                <a:gd name="connsiteY4-62" fmla="*/ 1152525 h 1254125"/>
                <a:gd name="connsiteX5-63" fmla="*/ 2197100 w 2200275"/>
                <a:gd name="connsiteY5-64" fmla="*/ 415925 h 1254125"/>
                <a:gd name="connsiteX6-65" fmla="*/ 2114550 w 2200275"/>
                <a:gd name="connsiteY6-66" fmla="*/ 371475 h 1254125"/>
                <a:gd name="connsiteX7-67" fmla="*/ 2009775 w 2200275"/>
                <a:gd name="connsiteY7-68" fmla="*/ 469900 h 1254125"/>
                <a:gd name="connsiteX8-69" fmla="*/ 1577975 w 2200275"/>
                <a:gd name="connsiteY8-70" fmla="*/ 50800 h 1254125"/>
                <a:gd name="connsiteX9-71" fmla="*/ 1498600 w 2200275"/>
                <a:gd name="connsiteY9-72" fmla="*/ 6350 h 1254125"/>
                <a:gd name="connsiteX10-73" fmla="*/ 333375 w 2200275"/>
                <a:gd name="connsiteY10-74" fmla="*/ 0 h 1254125"/>
                <a:gd name="connsiteX11-75" fmla="*/ 206375 w 2200275"/>
                <a:gd name="connsiteY11-76" fmla="*/ 22225 h 1254125"/>
                <a:gd name="connsiteX12-77" fmla="*/ 85725 w 2200275"/>
                <a:gd name="connsiteY12-78" fmla="*/ 117475 h 1254125"/>
                <a:gd name="connsiteX13-79" fmla="*/ 0 w 2200275"/>
                <a:gd name="connsiteY13-80" fmla="*/ 307975 h 1254125"/>
                <a:gd name="connsiteX0-81" fmla="*/ 1417041 w 2207616"/>
                <a:gd name="connsiteY0-82" fmla="*/ 1069975 h 1254125"/>
                <a:gd name="connsiteX1-83" fmla="*/ 1315441 w 2207616"/>
                <a:gd name="connsiteY1-84" fmla="*/ 1171575 h 1254125"/>
                <a:gd name="connsiteX2-85" fmla="*/ 1385291 w 2207616"/>
                <a:gd name="connsiteY2-86" fmla="*/ 1254125 h 1254125"/>
                <a:gd name="connsiteX3-87" fmla="*/ 2109191 w 2207616"/>
                <a:gd name="connsiteY3-88" fmla="*/ 1247775 h 1254125"/>
                <a:gd name="connsiteX4-89" fmla="*/ 2207616 w 2207616"/>
                <a:gd name="connsiteY4-90" fmla="*/ 1152525 h 1254125"/>
                <a:gd name="connsiteX5-91" fmla="*/ 2204441 w 2207616"/>
                <a:gd name="connsiteY5-92" fmla="*/ 415925 h 1254125"/>
                <a:gd name="connsiteX6-93" fmla="*/ 2121891 w 2207616"/>
                <a:gd name="connsiteY6-94" fmla="*/ 371475 h 1254125"/>
                <a:gd name="connsiteX7-95" fmla="*/ 2017116 w 2207616"/>
                <a:gd name="connsiteY7-96" fmla="*/ 469900 h 1254125"/>
                <a:gd name="connsiteX8-97" fmla="*/ 1585316 w 2207616"/>
                <a:gd name="connsiteY8-98" fmla="*/ 50800 h 1254125"/>
                <a:gd name="connsiteX9-99" fmla="*/ 1505941 w 2207616"/>
                <a:gd name="connsiteY9-100" fmla="*/ 6350 h 1254125"/>
                <a:gd name="connsiteX10-101" fmla="*/ 340716 w 2207616"/>
                <a:gd name="connsiteY10-102" fmla="*/ 0 h 1254125"/>
                <a:gd name="connsiteX11-103" fmla="*/ 213716 w 2207616"/>
                <a:gd name="connsiteY11-104" fmla="*/ 22225 h 1254125"/>
                <a:gd name="connsiteX12-105" fmla="*/ 93066 w 2207616"/>
                <a:gd name="connsiteY12-106" fmla="*/ 117475 h 1254125"/>
                <a:gd name="connsiteX13-107" fmla="*/ 7341 w 2207616"/>
                <a:gd name="connsiteY13-108" fmla="*/ 307975 h 1254125"/>
                <a:gd name="connsiteX14" fmla="*/ 4167 w 2207616"/>
                <a:gd name="connsiteY14" fmla="*/ 304800 h 1254125"/>
                <a:gd name="connsiteX0-109" fmla="*/ 1413399 w 2203974"/>
                <a:gd name="connsiteY0-110" fmla="*/ 1069975 h 1254125"/>
                <a:gd name="connsiteX1-111" fmla="*/ 1311799 w 2203974"/>
                <a:gd name="connsiteY1-112" fmla="*/ 1171575 h 1254125"/>
                <a:gd name="connsiteX2-113" fmla="*/ 1381649 w 2203974"/>
                <a:gd name="connsiteY2-114" fmla="*/ 1254125 h 1254125"/>
                <a:gd name="connsiteX3-115" fmla="*/ 2105549 w 2203974"/>
                <a:gd name="connsiteY3-116" fmla="*/ 1247775 h 1254125"/>
                <a:gd name="connsiteX4-117" fmla="*/ 2203974 w 2203974"/>
                <a:gd name="connsiteY4-118" fmla="*/ 1152525 h 1254125"/>
                <a:gd name="connsiteX5-119" fmla="*/ 2200799 w 2203974"/>
                <a:gd name="connsiteY5-120" fmla="*/ 415925 h 1254125"/>
                <a:gd name="connsiteX6-121" fmla="*/ 2118249 w 2203974"/>
                <a:gd name="connsiteY6-122" fmla="*/ 371475 h 1254125"/>
                <a:gd name="connsiteX7-123" fmla="*/ 2013474 w 2203974"/>
                <a:gd name="connsiteY7-124" fmla="*/ 469900 h 1254125"/>
                <a:gd name="connsiteX8-125" fmla="*/ 1581674 w 2203974"/>
                <a:gd name="connsiteY8-126" fmla="*/ 50800 h 1254125"/>
                <a:gd name="connsiteX9-127" fmla="*/ 1502299 w 2203974"/>
                <a:gd name="connsiteY9-128" fmla="*/ 6350 h 1254125"/>
                <a:gd name="connsiteX10-129" fmla="*/ 337074 w 2203974"/>
                <a:gd name="connsiteY10-130" fmla="*/ 0 h 1254125"/>
                <a:gd name="connsiteX11-131" fmla="*/ 210074 w 2203974"/>
                <a:gd name="connsiteY11-132" fmla="*/ 22225 h 1254125"/>
                <a:gd name="connsiteX12-133" fmla="*/ 89424 w 2203974"/>
                <a:gd name="connsiteY12-134" fmla="*/ 117475 h 1254125"/>
                <a:gd name="connsiteX13-135" fmla="*/ 3699 w 2203974"/>
                <a:gd name="connsiteY13-136" fmla="*/ 307975 h 1254125"/>
                <a:gd name="connsiteX14-137" fmla="*/ 22750 w 2203974"/>
                <a:gd name="connsiteY14-138" fmla="*/ 311150 h 1254125"/>
                <a:gd name="connsiteX0-139" fmla="*/ 1413399 w 2203974"/>
                <a:gd name="connsiteY0-140" fmla="*/ 1069975 h 1254125"/>
                <a:gd name="connsiteX1-141" fmla="*/ 1311799 w 2203974"/>
                <a:gd name="connsiteY1-142" fmla="*/ 1171575 h 1254125"/>
                <a:gd name="connsiteX2-143" fmla="*/ 1381649 w 2203974"/>
                <a:gd name="connsiteY2-144" fmla="*/ 1254125 h 1254125"/>
                <a:gd name="connsiteX3-145" fmla="*/ 2105549 w 2203974"/>
                <a:gd name="connsiteY3-146" fmla="*/ 1247775 h 1254125"/>
                <a:gd name="connsiteX4-147" fmla="*/ 2203974 w 2203974"/>
                <a:gd name="connsiteY4-148" fmla="*/ 1152525 h 1254125"/>
                <a:gd name="connsiteX5-149" fmla="*/ 2200799 w 2203974"/>
                <a:gd name="connsiteY5-150" fmla="*/ 415925 h 1254125"/>
                <a:gd name="connsiteX6-151" fmla="*/ 2118249 w 2203974"/>
                <a:gd name="connsiteY6-152" fmla="*/ 371475 h 1254125"/>
                <a:gd name="connsiteX7-153" fmla="*/ 2013474 w 2203974"/>
                <a:gd name="connsiteY7-154" fmla="*/ 469900 h 1254125"/>
                <a:gd name="connsiteX8-155" fmla="*/ 1581674 w 2203974"/>
                <a:gd name="connsiteY8-156" fmla="*/ 50800 h 1254125"/>
                <a:gd name="connsiteX9-157" fmla="*/ 1502299 w 2203974"/>
                <a:gd name="connsiteY9-158" fmla="*/ 6350 h 1254125"/>
                <a:gd name="connsiteX10-159" fmla="*/ 337074 w 2203974"/>
                <a:gd name="connsiteY10-160" fmla="*/ 0 h 1254125"/>
                <a:gd name="connsiteX11-161" fmla="*/ 210074 w 2203974"/>
                <a:gd name="connsiteY11-162" fmla="*/ 22225 h 1254125"/>
                <a:gd name="connsiteX12-163" fmla="*/ 89424 w 2203974"/>
                <a:gd name="connsiteY12-164" fmla="*/ 117475 h 1254125"/>
                <a:gd name="connsiteX13-165" fmla="*/ 3699 w 2203974"/>
                <a:gd name="connsiteY13-166" fmla="*/ 307975 h 1254125"/>
                <a:gd name="connsiteX14-167" fmla="*/ 22750 w 2203974"/>
                <a:gd name="connsiteY14-168" fmla="*/ 311150 h 1254125"/>
                <a:gd name="connsiteX15" fmla="*/ 22750 w 2203974"/>
                <a:gd name="connsiteY15" fmla="*/ 307975 h 1254125"/>
                <a:gd name="connsiteX0-169" fmla="*/ 1413399 w 2203974"/>
                <a:gd name="connsiteY0-170" fmla="*/ 1069975 h 1254125"/>
                <a:gd name="connsiteX1-171" fmla="*/ 1311799 w 2203974"/>
                <a:gd name="connsiteY1-172" fmla="*/ 1171575 h 1254125"/>
                <a:gd name="connsiteX2-173" fmla="*/ 1381649 w 2203974"/>
                <a:gd name="connsiteY2-174" fmla="*/ 1254125 h 1254125"/>
                <a:gd name="connsiteX3-175" fmla="*/ 2105549 w 2203974"/>
                <a:gd name="connsiteY3-176" fmla="*/ 1247775 h 1254125"/>
                <a:gd name="connsiteX4-177" fmla="*/ 2203974 w 2203974"/>
                <a:gd name="connsiteY4-178" fmla="*/ 1152525 h 1254125"/>
                <a:gd name="connsiteX5-179" fmla="*/ 2200799 w 2203974"/>
                <a:gd name="connsiteY5-180" fmla="*/ 415925 h 1254125"/>
                <a:gd name="connsiteX6-181" fmla="*/ 2118249 w 2203974"/>
                <a:gd name="connsiteY6-182" fmla="*/ 371475 h 1254125"/>
                <a:gd name="connsiteX7-183" fmla="*/ 2013474 w 2203974"/>
                <a:gd name="connsiteY7-184" fmla="*/ 469900 h 1254125"/>
                <a:gd name="connsiteX8-185" fmla="*/ 1581674 w 2203974"/>
                <a:gd name="connsiteY8-186" fmla="*/ 50800 h 1254125"/>
                <a:gd name="connsiteX9-187" fmla="*/ 1502299 w 2203974"/>
                <a:gd name="connsiteY9-188" fmla="*/ 6350 h 1254125"/>
                <a:gd name="connsiteX10-189" fmla="*/ 337074 w 2203974"/>
                <a:gd name="connsiteY10-190" fmla="*/ 0 h 1254125"/>
                <a:gd name="connsiteX11-191" fmla="*/ 210074 w 2203974"/>
                <a:gd name="connsiteY11-192" fmla="*/ 22225 h 1254125"/>
                <a:gd name="connsiteX12-193" fmla="*/ 89424 w 2203974"/>
                <a:gd name="connsiteY12-194" fmla="*/ 117475 h 1254125"/>
                <a:gd name="connsiteX13-195" fmla="*/ 3699 w 2203974"/>
                <a:gd name="connsiteY13-196" fmla="*/ 307975 h 1254125"/>
                <a:gd name="connsiteX14-197" fmla="*/ 22750 w 2203974"/>
                <a:gd name="connsiteY14-198" fmla="*/ 311150 h 1254125"/>
                <a:gd name="connsiteX15-199" fmla="*/ 105300 w 2203974"/>
                <a:gd name="connsiteY15-200" fmla="*/ 133350 h 1254125"/>
                <a:gd name="connsiteX0-201" fmla="*/ 1413399 w 2203974"/>
                <a:gd name="connsiteY0-202" fmla="*/ 1069975 h 1254125"/>
                <a:gd name="connsiteX1-203" fmla="*/ 1311799 w 2203974"/>
                <a:gd name="connsiteY1-204" fmla="*/ 1171575 h 1254125"/>
                <a:gd name="connsiteX2-205" fmla="*/ 1381649 w 2203974"/>
                <a:gd name="connsiteY2-206" fmla="*/ 1254125 h 1254125"/>
                <a:gd name="connsiteX3-207" fmla="*/ 2105549 w 2203974"/>
                <a:gd name="connsiteY3-208" fmla="*/ 1247775 h 1254125"/>
                <a:gd name="connsiteX4-209" fmla="*/ 2203974 w 2203974"/>
                <a:gd name="connsiteY4-210" fmla="*/ 1152525 h 1254125"/>
                <a:gd name="connsiteX5-211" fmla="*/ 2200799 w 2203974"/>
                <a:gd name="connsiteY5-212" fmla="*/ 415925 h 1254125"/>
                <a:gd name="connsiteX6-213" fmla="*/ 2118249 w 2203974"/>
                <a:gd name="connsiteY6-214" fmla="*/ 371475 h 1254125"/>
                <a:gd name="connsiteX7-215" fmla="*/ 2013474 w 2203974"/>
                <a:gd name="connsiteY7-216" fmla="*/ 469900 h 1254125"/>
                <a:gd name="connsiteX8-217" fmla="*/ 1581674 w 2203974"/>
                <a:gd name="connsiteY8-218" fmla="*/ 50800 h 1254125"/>
                <a:gd name="connsiteX9-219" fmla="*/ 1502299 w 2203974"/>
                <a:gd name="connsiteY9-220" fmla="*/ 6350 h 1254125"/>
                <a:gd name="connsiteX10-221" fmla="*/ 337074 w 2203974"/>
                <a:gd name="connsiteY10-222" fmla="*/ 0 h 1254125"/>
                <a:gd name="connsiteX11-223" fmla="*/ 210074 w 2203974"/>
                <a:gd name="connsiteY11-224" fmla="*/ 22225 h 1254125"/>
                <a:gd name="connsiteX12-225" fmla="*/ 89424 w 2203974"/>
                <a:gd name="connsiteY12-226" fmla="*/ 117475 h 1254125"/>
                <a:gd name="connsiteX13-227" fmla="*/ 3699 w 2203974"/>
                <a:gd name="connsiteY13-228" fmla="*/ 307975 h 1254125"/>
                <a:gd name="connsiteX14-229" fmla="*/ 22750 w 2203974"/>
                <a:gd name="connsiteY14-230" fmla="*/ 311150 h 1254125"/>
                <a:gd name="connsiteX15-231" fmla="*/ 105300 w 2203974"/>
                <a:gd name="connsiteY15-232" fmla="*/ 133350 h 1254125"/>
                <a:gd name="connsiteX16" fmla="*/ 108475 w 2203974"/>
                <a:gd name="connsiteY16" fmla="*/ 130175 h 1254125"/>
                <a:gd name="connsiteX0-233" fmla="*/ 1413399 w 2203974"/>
                <a:gd name="connsiteY0-234" fmla="*/ 1069975 h 1254125"/>
                <a:gd name="connsiteX1-235" fmla="*/ 1311799 w 2203974"/>
                <a:gd name="connsiteY1-236" fmla="*/ 1171575 h 1254125"/>
                <a:gd name="connsiteX2-237" fmla="*/ 1381649 w 2203974"/>
                <a:gd name="connsiteY2-238" fmla="*/ 1254125 h 1254125"/>
                <a:gd name="connsiteX3-239" fmla="*/ 2105549 w 2203974"/>
                <a:gd name="connsiteY3-240" fmla="*/ 1247775 h 1254125"/>
                <a:gd name="connsiteX4-241" fmla="*/ 2203974 w 2203974"/>
                <a:gd name="connsiteY4-242" fmla="*/ 1152525 h 1254125"/>
                <a:gd name="connsiteX5-243" fmla="*/ 2200799 w 2203974"/>
                <a:gd name="connsiteY5-244" fmla="*/ 415925 h 1254125"/>
                <a:gd name="connsiteX6-245" fmla="*/ 2118249 w 2203974"/>
                <a:gd name="connsiteY6-246" fmla="*/ 371475 h 1254125"/>
                <a:gd name="connsiteX7-247" fmla="*/ 2013474 w 2203974"/>
                <a:gd name="connsiteY7-248" fmla="*/ 469900 h 1254125"/>
                <a:gd name="connsiteX8-249" fmla="*/ 1581674 w 2203974"/>
                <a:gd name="connsiteY8-250" fmla="*/ 50800 h 1254125"/>
                <a:gd name="connsiteX9-251" fmla="*/ 1502299 w 2203974"/>
                <a:gd name="connsiteY9-252" fmla="*/ 6350 h 1254125"/>
                <a:gd name="connsiteX10-253" fmla="*/ 337074 w 2203974"/>
                <a:gd name="connsiteY10-254" fmla="*/ 0 h 1254125"/>
                <a:gd name="connsiteX11-255" fmla="*/ 210074 w 2203974"/>
                <a:gd name="connsiteY11-256" fmla="*/ 22225 h 1254125"/>
                <a:gd name="connsiteX12-257" fmla="*/ 89424 w 2203974"/>
                <a:gd name="connsiteY12-258" fmla="*/ 117475 h 1254125"/>
                <a:gd name="connsiteX13-259" fmla="*/ 3699 w 2203974"/>
                <a:gd name="connsiteY13-260" fmla="*/ 307975 h 1254125"/>
                <a:gd name="connsiteX14-261" fmla="*/ 22750 w 2203974"/>
                <a:gd name="connsiteY14-262" fmla="*/ 311150 h 1254125"/>
                <a:gd name="connsiteX15-263" fmla="*/ 105300 w 2203974"/>
                <a:gd name="connsiteY15-264" fmla="*/ 133350 h 1254125"/>
                <a:gd name="connsiteX16-265" fmla="*/ 216425 w 2203974"/>
                <a:gd name="connsiteY16-266" fmla="*/ 47625 h 1254125"/>
                <a:gd name="connsiteX0-267" fmla="*/ 1413399 w 2203974"/>
                <a:gd name="connsiteY0-268" fmla="*/ 1069975 h 1254125"/>
                <a:gd name="connsiteX1-269" fmla="*/ 1311799 w 2203974"/>
                <a:gd name="connsiteY1-270" fmla="*/ 1171575 h 1254125"/>
                <a:gd name="connsiteX2-271" fmla="*/ 1381649 w 2203974"/>
                <a:gd name="connsiteY2-272" fmla="*/ 1254125 h 1254125"/>
                <a:gd name="connsiteX3-273" fmla="*/ 2105549 w 2203974"/>
                <a:gd name="connsiteY3-274" fmla="*/ 1247775 h 1254125"/>
                <a:gd name="connsiteX4-275" fmla="*/ 2203974 w 2203974"/>
                <a:gd name="connsiteY4-276" fmla="*/ 1152525 h 1254125"/>
                <a:gd name="connsiteX5-277" fmla="*/ 2200799 w 2203974"/>
                <a:gd name="connsiteY5-278" fmla="*/ 415925 h 1254125"/>
                <a:gd name="connsiteX6-279" fmla="*/ 2118249 w 2203974"/>
                <a:gd name="connsiteY6-280" fmla="*/ 371475 h 1254125"/>
                <a:gd name="connsiteX7-281" fmla="*/ 2013474 w 2203974"/>
                <a:gd name="connsiteY7-282" fmla="*/ 469900 h 1254125"/>
                <a:gd name="connsiteX8-283" fmla="*/ 1581674 w 2203974"/>
                <a:gd name="connsiteY8-284" fmla="*/ 50800 h 1254125"/>
                <a:gd name="connsiteX9-285" fmla="*/ 1502299 w 2203974"/>
                <a:gd name="connsiteY9-286" fmla="*/ 6350 h 1254125"/>
                <a:gd name="connsiteX10-287" fmla="*/ 337074 w 2203974"/>
                <a:gd name="connsiteY10-288" fmla="*/ 0 h 1254125"/>
                <a:gd name="connsiteX11-289" fmla="*/ 210074 w 2203974"/>
                <a:gd name="connsiteY11-290" fmla="*/ 22225 h 1254125"/>
                <a:gd name="connsiteX12-291" fmla="*/ 89424 w 2203974"/>
                <a:gd name="connsiteY12-292" fmla="*/ 117475 h 1254125"/>
                <a:gd name="connsiteX13-293" fmla="*/ 3699 w 2203974"/>
                <a:gd name="connsiteY13-294" fmla="*/ 307975 h 1254125"/>
                <a:gd name="connsiteX14-295" fmla="*/ 22750 w 2203974"/>
                <a:gd name="connsiteY14-296" fmla="*/ 311150 h 1254125"/>
                <a:gd name="connsiteX15-297" fmla="*/ 105300 w 2203974"/>
                <a:gd name="connsiteY15-298" fmla="*/ 133350 h 1254125"/>
                <a:gd name="connsiteX16-299" fmla="*/ 216425 w 2203974"/>
                <a:gd name="connsiteY16-300" fmla="*/ 47625 h 1254125"/>
                <a:gd name="connsiteX17" fmla="*/ 213250 w 2203974"/>
                <a:gd name="connsiteY17" fmla="*/ 44450 h 1254125"/>
                <a:gd name="connsiteX0-301" fmla="*/ 1413399 w 2203974"/>
                <a:gd name="connsiteY0-302" fmla="*/ 1069975 h 1254125"/>
                <a:gd name="connsiteX1-303" fmla="*/ 1311799 w 2203974"/>
                <a:gd name="connsiteY1-304" fmla="*/ 1171575 h 1254125"/>
                <a:gd name="connsiteX2-305" fmla="*/ 1381649 w 2203974"/>
                <a:gd name="connsiteY2-306" fmla="*/ 1254125 h 1254125"/>
                <a:gd name="connsiteX3-307" fmla="*/ 2105549 w 2203974"/>
                <a:gd name="connsiteY3-308" fmla="*/ 1247775 h 1254125"/>
                <a:gd name="connsiteX4-309" fmla="*/ 2203974 w 2203974"/>
                <a:gd name="connsiteY4-310" fmla="*/ 1152525 h 1254125"/>
                <a:gd name="connsiteX5-311" fmla="*/ 2200799 w 2203974"/>
                <a:gd name="connsiteY5-312" fmla="*/ 415925 h 1254125"/>
                <a:gd name="connsiteX6-313" fmla="*/ 2118249 w 2203974"/>
                <a:gd name="connsiteY6-314" fmla="*/ 371475 h 1254125"/>
                <a:gd name="connsiteX7-315" fmla="*/ 2013474 w 2203974"/>
                <a:gd name="connsiteY7-316" fmla="*/ 469900 h 1254125"/>
                <a:gd name="connsiteX8-317" fmla="*/ 1581674 w 2203974"/>
                <a:gd name="connsiteY8-318" fmla="*/ 50800 h 1254125"/>
                <a:gd name="connsiteX9-319" fmla="*/ 1502299 w 2203974"/>
                <a:gd name="connsiteY9-320" fmla="*/ 6350 h 1254125"/>
                <a:gd name="connsiteX10-321" fmla="*/ 337074 w 2203974"/>
                <a:gd name="connsiteY10-322" fmla="*/ 0 h 1254125"/>
                <a:gd name="connsiteX11-323" fmla="*/ 210074 w 2203974"/>
                <a:gd name="connsiteY11-324" fmla="*/ 22225 h 1254125"/>
                <a:gd name="connsiteX12-325" fmla="*/ 89424 w 2203974"/>
                <a:gd name="connsiteY12-326" fmla="*/ 117475 h 1254125"/>
                <a:gd name="connsiteX13-327" fmla="*/ 3699 w 2203974"/>
                <a:gd name="connsiteY13-328" fmla="*/ 307975 h 1254125"/>
                <a:gd name="connsiteX14-329" fmla="*/ 22750 w 2203974"/>
                <a:gd name="connsiteY14-330" fmla="*/ 311150 h 1254125"/>
                <a:gd name="connsiteX15-331" fmla="*/ 105300 w 2203974"/>
                <a:gd name="connsiteY15-332" fmla="*/ 133350 h 1254125"/>
                <a:gd name="connsiteX16-333" fmla="*/ 216425 w 2203974"/>
                <a:gd name="connsiteY16-334" fmla="*/ 47625 h 1254125"/>
                <a:gd name="connsiteX17-335" fmla="*/ 333900 w 2203974"/>
                <a:gd name="connsiteY17-336" fmla="*/ 53975 h 1254125"/>
                <a:gd name="connsiteX0-337" fmla="*/ 1413399 w 2203974"/>
                <a:gd name="connsiteY0-338" fmla="*/ 1069975 h 1254125"/>
                <a:gd name="connsiteX1-339" fmla="*/ 1311799 w 2203974"/>
                <a:gd name="connsiteY1-340" fmla="*/ 1171575 h 1254125"/>
                <a:gd name="connsiteX2-341" fmla="*/ 1381649 w 2203974"/>
                <a:gd name="connsiteY2-342" fmla="*/ 1254125 h 1254125"/>
                <a:gd name="connsiteX3-343" fmla="*/ 2105549 w 2203974"/>
                <a:gd name="connsiteY3-344" fmla="*/ 1247775 h 1254125"/>
                <a:gd name="connsiteX4-345" fmla="*/ 2203974 w 2203974"/>
                <a:gd name="connsiteY4-346" fmla="*/ 1152525 h 1254125"/>
                <a:gd name="connsiteX5-347" fmla="*/ 2200799 w 2203974"/>
                <a:gd name="connsiteY5-348" fmla="*/ 415925 h 1254125"/>
                <a:gd name="connsiteX6-349" fmla="*/ 2118249 w 2203974"/>
                <a:gd name="connsiteY6-350" fmla="*/ 371475 h 1254125"/>
                <a:gd name="connsiteX7-351" fmla="*/ 2013474 w 2203974"/>
                <a:gd name="connsiteY7-352" fmla="*/ 469900 h 1254125"/>
                <a:gd name="connsiteX8-353" fmla="*/ 1581674 w 2203974"/>
                <a:gd name="connsiteY8-354" fmla="*/ 50800 h 1254125"/>
                <a:gd name="connsiteX9-355" fmla="*/ 1502299 w 2203974"/>
                <a:gd name="connsiteY9-356" fmla="*/ 6350 h 1254125"/>
                <a:gd name="connsiteX10-357" fmla="*/ 337074 w 2203974"/>
                <a:gd name="connsiteY10-358" fmla="*/ 0 h 1254125"/>
                <a:gd name="connsiteX11-359" fmla="*/ 210074 w 2203974"/>
                <a:gd name="connsiteY11-360" fmla="*/ 22225 h 1254125"/>
                <a:gd name="connsiteX12-361" fmla="*/ 89424 w 2203974"/>
                <a:gd name="connsiteY12-362" fmla="*/ 117475 h 1254125"/>
                <a:gd name="connsiteX13-363" fmla="*/ 3699 w 2203974"/>
                <a:gd name="connsiteY13-364" fmla="*/ 307975 h 1254125"/>
                <a:gd name="connsiteX14-365" fmla="*/ 22750 w 2203974"/>
                <a:gd name="connsiteY14-366" fmla="*/ 311150 h 1254125"/>
                <a:gd name="connsiteX15-367" fmla="*/ 105300 w 2203974"/>
                <a:gd name="connsiteY15-368" fmla="*/ 133350 h 1254125"/>
                <a:gd name="connsiteX16-369" fmla="*/ 216425 w 2203974"/>
                <a:gd name="connsiteY16-370" fmla="*/ 47625 h 1254125"/>
                <a:gd name="connsiteX17-371" fmla="*/ 333900 w 2203974"/>
                <a:gd name="connsiteY17-372" fmla="*/ 53975 h 1254125"/>
                <a:gd name="connsiteX18" fmla="*/ 333900 w 2203974"/>
                <a:gd name="connsiteY18" fmla="*/ 47625 h 1254125"/>
                <a:gd name="connsiteX0-373" fmla="*/ 1413399 w 2203974"/>
                <a:gd name="connsiteY0-374" fmla="*/ 1069975 h 1254125"/>
                <a:gd name="connsiteX1-375" fmla="*/ 1311799 w 2203974"/>
                <a:gd name="connsiteY1-376" fmla="*/ 1171575 h 1254125"/>
                <a:gd name="connsiteX2-377" fmla="*/ 1381649 w 2203974"/>
                <a:gd name="connsiteY2-378" fmla="*/ 1254125 h 1254125"/>
                <a:gd name="connsiteX3-379" fmla="*/ 2105549 w 2203974"/>
                <a:gd name="connsiteY3-380" fmla="*/ 1247775 h 1254125"/>
                <a:gd name="connsiteX4-381" fmla="*/ 2203974 w 2203974"/>
                <a:gd name="connsiteY4-382" fmla="*/ 1152525 h 1254125"/>
                <a:gd name="connsiteX5-383" fmla="*/ 2200799 w 2203974"/>
                <a:gd name="connsiteY5-384" fmla="*/ 415925 h 1254125"/>
                <a:gd name="connsiteX6-385" fmla="*/ 2118249 w 2203974"/>
                <a:gd name="connsiteY6-386" fmla="*/ 371475 h 1254125"/>
                <a:gd name="connsiteX7-387" fmla="*/ 2013474 w 2203974"/>
                <a:gd name="connsiteY7-388" fmla="*/ 469900 h 1254125"/>
                <a:gd name="connsiteX8-389" fmla="*/ 1581674 w 2203974"/>
                <a:gd name="connsiteY8-390" fmla="*/ 50800 h 1254125"/>
                <a:gd name="connsiteX9-391" fmla="*/ 1502299 w 2203974"/>
                <a:gd name="connsiteY9-392" fmla="*/ 6350 h 1254125"/>
                <a:gd name="connsiteX10-393" fmla="*/ 337074 w 2203974"/>
                <a:gd name="connsiteY10-394" fmla="*/ 0 h 1254125"/>
                <a:gd name="connsiteX11-395" fmla="*/ 210074 w 2203974"/>
                <a:gd name="connsiteY11-396" fmla="*/ 22225 h 1254125"/>
                <a:gd name="connsiteX12-397" fmla="*/ 89424 w 2203974"/>
                <a:gd name="connsiteY12-398" fmla="*/ 117475 h 1254125"/>
                <a:gd name="connsiteX13-399" fmla="*/ 3699 w 2203974"/>
                <a:gd name="connsiteY13-400" fmla="*/ 307975 h 1254125"/>
                <a:gd name="connsiteX14-401" fmla="*/ 22750 w 2203974"/>
                <a:gd name="connsiteY14-402" fmla="*/ 311150 h 1254125"/>
                <a:gd name="connsiteX15-403" fmla="*/ 105300 w 2203974"/>
                <a:gd name="connsiteY15-404" fmla="*/ 133350 h 1254125"/>
                <a:gd name="connsiteX16-405" fmla="*/ 216425 w 2203974"/>
                <a:gd name="connsiteY16-406" fmla="*/ 47625 h 1254125"/>
                <a:gd name="connsiteX17-407" fmla="*/ 333900 w 2203974"/>
                <a:gd name="connsiteY17-408" fmla="*/ 53975 h 1254125"/>
                <a:gd name="connsiteX18-409" fmla="*/ 448200 w 2203974"/>
                <a:gd name="connsiteY18-410" fmla="*/ 101600 h 1254125"/>
                <a:gd name="connsiteX0-411" fmla="*/ 1413399 w 2203974"/>
                <a:gd name="connsiteY0-412" fmla="*/ 1069975 h 1254125"/>
                <a:gd name="connsiteX1-413" fmla="*/ 1311799 w 2203974"/>
                <a:gd name="connsiteY1-414" fmla="*/ 1171575 h 1254125"/>
                <a:gd name="connsiteX2-415" fmla="*/ 1381649 w 2203974"/>
                <a:gd name="connsiteY2-416" fmla="*/ 1254125 h 1254125"/>
                <a:gd name="connsiteX3-417" fmla="*/ 2105549 w 2203974"/>
                <a:gd name="connsiteY3-418" fmla="*/ 1247775 h 1254125"/>
                <a:gd name="connsiteX4-419" fmla="*/ 2203974 w 2203974"/>
                <a:gd name="connsiteY4-420" fmla="*/ 1152525 h 1254125"/>
                <a:gd name="connsiteX5-421" fmla="*/ 2200799 w 2203974"/>
                <a:gd name="connsiteY5-422" fmla="*/ 415925 h 1254125"/>
                <a:gd name="connsiteX6-423" fmla="*/ 2118249 w 2203974"/>
                <a:gd name="connsiteY6-424" fmla="*/ 371475 h 1254125"/>
                <a:gd name="connsiteX7-425" fmla="*/ 2013474 w 2203974"/>
                <a:gd name="connsiteY7-426" fmla="*/ 469900 h 1254125"/>
                <a:gd name="connsiteX8-427" fmla="*/ 1581674 w 2203974"/>
                <a:gd name="connsiteY8-428" fmla="*/ 50800 h 1254125"/>
                <a:gd name="connsiteX9-429" fmla="*/ 1502299 w 2203974"/>
                <a:gd name="connsiteY9-430" fmla="*/ 6350 h 1254125"/>
                <a:gd name="connsiteX10-431" fmla="*/ 337074 w 2203974"/>
                <a:gd name="connsiteY10-432" fmla="*/ 0 h 1254125"/>
                <a:gd name="connsiteX11-433" fmla="*/ 210074 w 2203974"/>
                <a:gd name="connsiteY11-434" fmla="*/ 22225 h 1254125"/>
                <a:gd name="connsiteX12-435" fmla="*/ 89424 w 2203974"/>
                <a:gd name="connsiteY12-436" fmla="*/ 117475 h 1254125"/>
                <a:gd name="connsiteX13-437" fmla="*/ 3699 w 2203974"/>
                <a:gd name="connsiteY13-438" fmla="*/ 307975 h 1254125"/>
                <a:gd name="connsiteX14-439" fmla="*/ 22750 w 2203974"/>
                <a:gd name="connsiteY14-440" fmla="*/ 311150 h 1254125"/>
                <a:gd name="connsiteX15-441" fmla="*/ 105300 w 2203974"/>
                <a:gd name="connsiteY15-442" fmla="*/ 133350 h 1254125"/>
                <a:gd name="connsiteX16-443" fmla="*/ 216425 w 2203974"/>
                <a:gd name="connsiteY16-444" fmla="*/ 47625 h 1254125"/>
                <a:gd name="connsiteX17-445" fmla="*/ 333900 w 2203974"/>
                <a:gd name="connsiteY17-446" fmla="*/ 53975 h 1254125"/>
                <a:gd name="connsiteX18-447" fmla="*/ 448200 w 2203974"/>
                <a:gd name="connsiteY18-448" fmla="*/ 101600 h 1254125"/>
                <a:gd name="connsiteX19" fmla="*/ 448200 w 2203974"/>
                <a:gd name="connsiteY19" fmla="*/ 101600 h 1254125"/>
                <a:gd name="connsiteX0-449" fmla="*/ 1413399 w 2203974"/>
                <a:gd name="connsiteY0-450" fmla="*/ 1069975 h 1254125"/>
                <a:gd name="connsiteX1-451" fmla="*/ 1311799 w 2203974"/>
                <a:gd name="connsiteY1-452" fmla="*/ 1171575 h 1254125"/>
                <a:gd name="connsiteX2-453" fmla="*/ 1381649 w 2203974"/>
                <a:gd name="connsiteY2-454" fmla="*/ 1254125 h 1254125"/>
                <a:gd name="connsiteX3-455" fmla="*/ 2105549 w 2203974"/>
                <a:gd name="connsiteY3-456" fmla="*/ 1247775 h 1254125"/>
                <a:gd name="connsiteX4-457" fmla="*/ 2203974 w 2203974"/>
                <a:gd name="connsiteY4-458" fmla="*/ 1152525 h 1254125"/>
                <a:gd name="connsiteX5-459" fmla="*/ 2200799 w 2203974"/>
                <a:gd name="connsiteY5-460" fmla="*/ 415925 h 1254125"/>
                <a:gd name="connsiteX6-461" fmla="*/ 2118249 w 2203974"/>
                <a:gd name="connsiteY6-462" fmla="*/ 371475 h 1254125"/>
                <a:gd name="connsiteX7-463" fmla="*/ 2013474 w 2203974"/>
                <a:gd name="connsiteY7-464" fmla="*/ 469900 h 1254125"/>
                <a:gd name="connsiteX8-465" fmla="*/ 1581674 w 2203974"/>
                <a:gd name="connsiteY8-466" fmla="*/ 50800 h 1254125"/>
                <a:gd name="connsiteX9-467" fmla="*/ 1502299 w 2203974"/>
                <a:gd name="connsiteY9-468" fmla="*/ 6350 h 1254125"/>
                <a:gd name="connsiteX10-469" fmla="*/ 337074 w 2203974"/>
                <a:gd name="connsiteY10-470" fmla="*/ 0 h 1254125"/>
                <a:gd name="connsiteX11-471" fmla="*/ 210074 w 2203974"/>
                <a:gd name="connsiteY11-472" fmla="*/ 22225 h 1254125"/>
                <a:gd name="connsiteX12-473" fmla="*/ 89424 w 2203974"/>
                <a:gd name="connsiteY12-474" fmla="*/ 117475 h 1254125"/>
                <a:gd name="connsiteX13-475" fmla="*/ 3699 w 2203974"/>
                <a:gd name="connsiteY13-476" fmla="*/ 307975 h 1254125"/>
                <a:gd name="connsiteX14-477" fmla="*/ 22750 w 2203974"/>
                <a:gd name="connsiteY14-478" fmla="*/ 311150 h 1254125"/>
                <a:gd name="connsiteX15-479" fmla="*/ 105300 w 2203974"/>
                <a:gd name="connsiteY15-480" fmla="*/ 133350 h 1254125"/>
                <a:gd name="connsiteX16-481" fmla="*/ 216425 w 2203974"/>
                <a:gd name="connsiteY16-482" fmla="*/ 47625 h 1254125"/>
                <a:gd name="connsiteX17-483" fmla="*/ 333900 w 2203974"/>
                <a:gd name="connsiteY17-484" fmla="*/ 53975 h 1254125"/>
                <a:gd name="connsiteX18-485" fmla="*/ 448200 w 2203974"/>
                <a:gd name="connsiteY18-486" fmla="*/ 101600 h 1254125"/>
                <a:gd name="connsiteX19-487" fmla="*/ 1407050 w 2203974"/>
                <a:gd name="connsiteY19-488" fmla="*/ 1069975 h 1254125"/>
                <a:gd name="connsiteX0-489" fmla="*/ 1413399 w 2203974"/>
                <a:gd name="connsiteY0-490" fmla="*/ 1069975 h 1254125"/>
                <a:gd name="connsiteX1-491" fmla="*/ 1311799 w 2203974"/>
                <a:gd name="connsiteY1-492" fmla="*/ 1171575 h 1254125"/>
                <a:gd name="connsiteX2-493" fmla="*/ 1381649 w 2203974"/>
                <a:gd name="connsiteY2-494" fmla="*/ 1254125 h 1254125"/>
                <a:gd name="connsiteX3-495" fmla="*/ 2105549 w 2203974"/>
                <a:gd name="connsiteY3-496" fmla="*/ 1247775 h 1254125"/>
                <a:gd name="connsiteX4-497" fmla="*/ 2203974 w 2203974"/>
                <a:gd name="connsiteY4-498" fmla="*/ 1152525 h 1254125"/>
                <a:gd name="connsiteX5-499" fmla="*/ 2200799 w 2203974"/>
                <a:gd name="connsiteY5-500" fmla="*/ 415925 h 1254125"/>
                <a:gd name="connsiteX6-501" fmla="*/ 2118249 w 2203974"/>
                <a:gd name="connsiteY6-502" fmla="*/ 371475 h 1254125"/>
                <a:gd name="connsiteX7-503" fmla="*/ 2013474 w 2203974"/>
                <a:gd name="connsiteY7-504" fmla="*/ 469900 h 1254125"/>
                <a:gd name="connsiteX8-505" fmla="*/ 1581674 w 2203974"/>
                <a:gd name="connsiteY8-506" fmla="*/ 50800 h 1254125"/>
                <a:gd name="connsiteX9-507" fmla="*/ 1502299 w 2203974"/>
                <a:gd name="connsiteY9-508" fmla="*/ 6350 h 1254125"/>
                <a:gd name="connsiteX10-509" fmla="*/ 337074 w 2203974"/>
                <a:gd name="connsiteY10-510" fmla="*/ 0 h 1254125"/>
                <a:gd name="connsiteX11-511" fmla="*/ 210074 w 2203974"/>
                <a:gd name="connsiteY11-512" fmla="*/ 22225 h 1254125"/>
                <a:gd name="connsiteX12-513" fmla="*/ 89424 w 2203974"/>
                <a:gd name="connsiteY12-514" fmla="*/ 117475 h 1254125"/>
                <a:gd name="connsiteX13-515" fmla="*/ 3699 w 2203974"/>
                <a:gd name="connsiteY13-516" fmla="*/ 307975 h 1254125"/>
                <a:gd name="connsiteX14-517" fmla="*/ 22750 w 2203974"/>
                <a:gd name="connsiteY14-518" fmla="*/ 311150 h 1254125"/>
                <a:gd name="connsiteX15-519" fmla="*/ 105300 w 2203974"/>
                <a:gd name="connsiteY15-520" fmla="*/ 133350 h 1254125"/>
                <a:gd name="connsiteX16-521" fmla="*/ 216425 w 2203974"/>
                <a:gd name="connsiteY16-522" fmla="*/ 47625 h 1254125"/>
                <a:gd name="connsiteX17-523" fmla="*/ 333900 w 2203974"/>
                <a:gd name="connsiteY17-524" fmla="*/ 53975 h 1254125"/>
                <a:gd name="connsiteX18-525" fmla="*/ 448200 w 2203974"/>
                <a:gd name="connsiteY18-526" fmla="*/ 101600 h 1254125"/>
                <a:gd name="connsiteX19-527" fmla="*/ 1416575 w 2203974"/>
                <a:gd name="connsiteY19-528" fmla="*/ 1076325 h 1254125"/>
                <a:gd name="connsiteX0-529" fmla="*/ 1413399 w 2203974"/>
                <a:gd name="connsiteY0-530" fmla="*/ 1069975 h 1254125"/>
                <a:gd name="connsiteX1-531" fmla="*/ 1311799 w 2203974"/>
                <a:gd name="connsiteY1-532" fmla="*/ 1171575 h 1254125"/>
                <a:gd name="connsiteX2-533" fmla="*/ 1381649 w 2203974"/>
                <a:gd name="connsiteY2-534" fmla="*/ 1254125 h 1254125"/>
                <a:gd name="connsiteX3-535" fmla="*/ 2105549 w 2203974"/>
                <a:gd name="connsiteY3-536" fmla="*/ 1247775 h 1254125"/>
                <a:gd name="connsiteX4-537" fmla="*/ 2203974 w 2203974"/>
                <a:gd name="connsiteY4-538" fmla="*/ 1152525 h 1254125"/>
                <a:gd name="connsiteX5-539" fmla="*/ 2200799 w 2203974"/>
                <a:gd name="connsiteY5-540" fmla="*/ 415925 h 1254125"/>
                <a:gd name="connsiteX6-541" fmla="*/ 2118249 w 2203974"/>
                <a:gd name="connsiteY6-542" fmla="*/ 371475 h 1254125"/>
                <a:gd name="connsiteX7-543" fmla="*/ 2013474 w 2203974"/>
                <a:gd name="connsiteY7-544" fmla="*/ 469900 h 1254125"/>
                <a:gd name="connsiteX8-545" fmla="*/ 1581674 w 2203974"/>
                <a:gd name="connsiteY8-546" fmla="*/ 50800 h 1254125"/>
                <a:gd name="connsiteX9-547" fmla="*/ 1502299 w 2203974"/>
                <a:gd name="connsiteY9-548" fmla="*/ 6350 h 1254125"/>
                <a:gd name="connsiteX10-549" fmla="*/ 337074 w 2203974"/>
                <a:gd name="connsiteY10-550" fmla="*/ 0 h 1254125"/>
                <a:gd name="connsiteX11-551" fmla="*/ 210074 w 2203974"/>
                <a:gd name="connsiteY11-552" fmla="*/ 22225 h 1254125"/>
                <a:gd name="connsiteX12-553" fmla="*/ 89424 w 2203974"/>
                <a:gd name="connsiteY12-554" fmla="*/ 117475 h 1254125"/>
                <a:gd name="connsiteX13-555" fmla="*/ 3699 w 2203974"/>
                <a:gd name="connsiteY13-556" fmla="*/ 307975 h 1254125"/>
                <a:gd name="connsiteX14-557" fmla="*/ 22750 w 2203974"/>
                <a:gd name="connsiteY14-558" fmla="*/ 311150 h 1254125"/>
                <a:gd name="connsiteX15-559" fmla="*/ 105300 w 2203974"/>
                <a:gd name="connsiteY15-560" fmla="*/ 133350 h 1254125"/>
                <a:gd name="connsiteX16-561" fmla="*/ 216425 w 2203974"/>
                <a:gd name="connsiteY16-562" fmla="*/ 47625 h 1254125"/>
                <a:gd name="connsiteX17-563" fmla="*/ 333900 w 2203974"/>
                <a:gd name="connsiteY17-564" fmla="*/ 53975 h 1254125"/>
                <a:gd name="connsiteX18-565" fmla="*/ 448200 w 2203974"/>
                <a:gd name="connsiteY18-566" fmla="*/ 101600 h 1254125"/>
                <a:gd name="connsiteX19-567" fmla="*/ 1416575 w 2203974"/>
                <a:gd name="connsiteY19-568" fmla="*/ 1076325 h 1254125"/>
                <a:gd name="connsiteX20" fmla="*/ 1413399 w 2203974"/>
                <a:gd name="connsiteY20" fmla="*/ 1069975 h 1254125"/>
                <a:gd name="connsiteX0-569" fmla="*/ 1414866 w 2205441"/>
                <a:gd name="connsiteY0-570" fmla="*/ 1069975 h 1254125"/>
                <a:gd name="connsiteX1-571" fmla="*/ 1313266 w 2205441"/>
                <a:gd name="connsiteY1-572" fmla="*/ 1171575 h 1254125"/>
                <a:gd name="connsiteX2-573" fmla="*/ 1383116 w 2205441"/>
                <a:gd name="connsiteY2-574" fmla="*/ 1254125 h 1254125"/>
                <a:gd name="connsiteX3-575" fmla="*/ 2107016 w 2205441"/>
                <a:gd name="connsiteY3-576" fmla="*/ 1247775 h 1254125"/>
                <a:gd name="connsiteX4-577" fmla="*/ 2205441 w 2205441"/>
                <a:gd name="connsiteY4-578" fmla="*/ 1152525 h 1254125"/>
                <a:gd name="connsiteX5-579" fmla="*/ 2202266 w 2205441"/>
                <a:gd name="connsiteY5-580" fmla="*/ 415925 h 1254125"/>
                <a:gd name="connsiteX6-581" fmla="*/ 2119716 w 2205441"/>
                <a:gd name="connsiteY6-582" fmla="*/ 371475 h 1254125"/>
                <a:gd name="connsiteX7-583" fmla="*/ 2014941 w 2205441"/>
                <a:gd name="connsiteY7-584" fmla="*/ 469900 h 1254125"/>
                <a:gd name="connsiteX8-585" fmla="*/ 1583141 w 2205441"/>
                <a:gd name="connsiteY8-586" fmla="*/ 50800 h 1254125"/>
                <a:gd name="connsiteX9-587" fmla="*/ 1503766 w 2205441"/>
                <a:gd name="connsiteY9-588" fmla="*/ 6350 h 1254125"/>
                <a:gd name="connsiteX10-589" fmla="*/ 338541 w 2205441"/>
                <a:gd name="connsiteY10-590" fmla="*/ 0 h 1254125"/>
                <a:gd name="connsiteX11-591" fmla="*/ 211541 w 2205441"/>
                <a:gd name="connsiteY11-592" fmla="*/ 22225 h 1254125"/>
                <a:gd name="connsiteX12-593" fmla="*/ 90891 w 2205441"/>
                <a:gd name="connsiteY12-594" fmla="*/ 117475 h 1254125"/>
                <a:gd name="connsiteX13-595" fmla="*/ 5166 w 2205441"/>
                <a:gd name="connsiteY13-596" fmla="*/ 307975 h 1254125"/>
                <a:gd name="connsiteX14-597" fmla="*/ 11517 w 2205441"/>
                <a:gd name="connsiteY14-598" fmla="*/ 314325 h 1254125"/>
                <a:gd name="connsiteX15-599" fmla="*/ 106767 w 2205441"/>
                <a:gd name="connsiteY15-600" fmla="*/ 133350 h 1254125"/>
                <a:gd name="connsiteX16-601" fmla="*/ 217892 w 2205441"/>
                <a:gd name="connsiteY16-602" fmla="*/ 47625 h 1254125"/>
                <a:gd name="connsiteX17-603" fmla="*/ 335367 w 2205441"/>
                <a:gd name="connsiteY17-604" fmla="*/ 53975 h 1254125"/>
                <a:gd name="connsiteX18-605" fmla="*/ 449667 w 2205441"/>
                <a:gd name="connsiteY18-606" fmla="*/ 101600 h 1254125"/>
                <a:gd name="connsiteX19-607" fmla="*/ 1418042 w 2205441"/>
                <a:gd name="connsiteY19-608" fmla="*/ 1076325 h 1254125"/>
                <a:gd name="connsiteX20-609" fmla="*/ 1414866 w 2205441"/>
                <a:gd name="connsiteY20-610" fmla="*/ 1069975 h 1254125"/>
                <a:gd name="connsiteX0-611" fmla="*/ 1414866 w 2205441"/>
                <a:gd name="connsiteY0-612" fmla="*/ 1069975 h 1254125"/>
                <a:gd name="connsiteX1-613" fmla="*/ 1313266 w 2205441"/>
                <a:gd name="connsiteY1-614" fmla="*/ 1171575 h 1254125"/>
                <a:gd name="connsiteX2-615" fmla="*/ 1383116 w 2205441"/>
                <a:gd name="connsiteY2-616" fmla="*/ 1254125 h 1254125"/>
                <a:gd name="connsiteX3-617" fmla="*/ 2107016 w 2205441"/>
                <a:gd name="connsiteY3-618" fmla="*/ 1247775 h 1254125"/>
                <a:gd name="connsiteX4-619" fmla="*/ 2205441 w 2205441"/>
                <a:gd name="connsiteY4-620" fmla="*/ 1152525 h 1254125"/>
                <a:gd name="connsiteX5-621" fmla="*/ 2202266 w 2205441"/>
                <a:gd name="connsiteY5-622" fmla="*/ 415925 h 1254125"/>
                <a:gd name="connsiteX6-623" fmla="*/ 2119716 w 2205441"/>
                <a:gd name="connsiteY6-624" fmla="*/ 371475 h 1254125"/>
                <a:gd name="connsiteX7-625" fmla="*/ 2014941 w 2205441"/>
                <a:gd name="connsiteY7-626" fmla="*/ 469900 h 1254125"/>
                <a:gd name="connsiteX8-627" fmla="*/ 1583141 w 2205441"/>
                <a:gd name="connsiteY8-628" fmla="*/ 50800 h 1254125"/>
                <a:gd name="connsiteX9-629" fmla="*/ 1503766 w 2205441"/>
                <a:gd name="connsiteY9-630" fmla="*/ 6350 h 1254125"/>
                <a:gd name="connsiteX10-631" fmla="*/ 338541 w 2205441"/>
                <a:gd name="connsiteY10-632" fmla="*/ 0 h 1254125"/>
                <a:gd name="connsiteX11-633" fmla="*/ 211541 w 2205441"/>
                <a:gd name="connsiteY11-634" fmla="*/ 22225 h 1254125"/>
                <a:gd name="connsiteX12-635" fmla="*/ 90891 w 2205441"/>
                <a:gd name="connsiteY12-636" fmla="*/ 117475 h 1254125"/>
                <a:gd name="connsiteX13-637" fmla="*/ 5166 w 2205441"/>
                <a:gd name="connsiteY13-638" fmla="*/ 307975 h 1254125"/>
                <a:gd name="connsiteX14-639" fmla="*/ 11517 w 2205441"/>
                <a:gd name="connsiteY14-640" fmla="*/ 314325 h 1254125"/>
                <a:gd name="connsiteX15-641" fmla="*/ 90892 w 2205441"/>
                <a:gd name="connsiteY15-642" fmla="*/ 152400 h 1254125"/>
                <a:gd name="connsiteX16-643" fmla="*/ 217892 w 2205441"/>
                <a:gd name="connsiteY16-644" fmla="*/ 47625 h 1254125"/>
                <a:gd name="connsiteX17-645" fmla="*/ 335367 w 2205441"/>
                <a:gd name="connsiteY17-646" fmla="*/ 53975 h 1254125"/>
                <a:gd name="connsiteX18-647" fmla="*/ 449667 w 2205441"/>
                <a:gd name="connsiteY18-648" fmla="*/ 101600 h 1254125"/>
                <a:gd name="connsiteX19-649" fmla="*/ 1418042 w 2205441"/>
                <a:gd name="connsiteY19-650" fmla="*/ 1076325 h 1254125"/>
                <a:gd name="connsiteX20-651" fmla="*/ 1414866 w 2205441"/>
                <a:gd name="connsiteY20-652" fmla="*/ 1069975 h 1254125"/>
                <a:gd name="connsiteX0-653" fmla="*/ 1414866 w 2205441"/>
                <a:gd name="connsiteY0-654" fmla="*/ 1126251 h 1310401"/>
                <a:gd name="connsiteX1-655" fmla="*/ 1313266 w 2205441"/>
                <a:gd name="connsiteY1-656" fmla="*/ 1227851 h 1310401"/>
                <a:gd name="connsiteX2-657" fmla="*/ 1383116 w 2205441"/>
                <a:gd name="connsiteY2-658" fmla="*/ 1310401 h 1310401"/>
                <a:gd name="connsiteX3-659" fmla="*/ 2107016 w 2205441"/>
                <a:gd name="connsiteY3-660" fmla="*/ 1304051 h 1310401"/>
                <a:gd name="connsiteX4-661" fmla="*/ 2205441 w 2205441"/>
                <a:gd name="connsiteY4-662" fmla="*/ 1208801 h 1310401"/>
                <a:gd name="connsiteX5-663" fmla="*/ 2202266 w 2205441"/>
                <a:gd name="connsiteY5-664" fmla="*/ 472201 h 1310401"/>
                <a:gd name="connsiteX6-665" fmla="*/ 2119716 w 2205441"/>
                <a:gd name="connsiteY6-666" fmla="*/ 427751 h 1310401"/>
                <a:gd name="connsiteX7-667" fmla="*/ 2014941 w 2205441"/>
                <a:gd name="connsiteY7-668" fmla="*/ 526176 h 1310401"/>
                <a:gd name="connsiteX8-669" fmla="*/ 1583141 w 2205441"/>
                <a:gd name="connsiteY8-670" fmla="*/ 107076 h 1310401"/>
                <a:gd name="connsiteX9-671" fmla="*/ 1503766 w 2205441"/>
                <a:gd name="connsiteY9-672" fmla="*/ 62626 h 1310401"/>
                <a:gd name="connsiteX10-673" fmla="*/ 338541 w 2205441"/>
                <a:gd name="connsiteY10-674" fmla="*/ 56276 h 1310401"/>
                <a:gd name="connsiteX11-675" fmla="*/ 211541 w 2205441"/>
                <a:gd name="connsiteY11-676" fmla="*/ 78501 h 1310401"/>
                <a:gd name="connsiteX12-677" fmla="*/ 90891 w 2205441"/>
                <a:gd name="connsiteY12-678" fmla="*/ 173751 h 1310401"/>
                <a:gd name="connsiteX13-679" fmla="*/ 5166 w 2205441"/>
                <a:gd name="connsiteY13-680" fmla="*/ 364251 h 1310401"/>
                <a:gd name="connsiteX14-681" fmla="*/ 11517 w 2205441"/>
                <a:gd name="connsiteY14-682" fmla="*/ 370601 h 1310401"/>
                <a:gd name="connsiteX15-683" fmla="*/ 90892 w 2205441"/>
                <a:gd name="connsiteY15-684" fmla="*/ 208676 h 1310401"/>
                <a:gd name="connsiteX16-685" fmla="*/ 217892 w 2205441"/>
                <a:gd name="connsiteY16-686" fmla="*/ 103901 h 1310401"/>
                <a:gd name="connsiteX17-687" fmla="*/ 335367 w 2205441"/>
                <a:gd name="connsiteY17-688" fmla="*/ 110251 h 1310401"/>
                <a:gd name="connsiteX18-689" fmla="*/ 449667 w 2205441"/>
                <a:gd name="connsiteY18-690" fmla="*/ 157876 h 1310401"/>
                <a:gd name="connsiteX19-691" fmla="*/ 1418042 w 2205441"/>
                <a:gd name="connsiteY19-692" fmla="*/ 1132601 h 1310401"/>
                <a:gd name="connsiteX20-693" fmla="*/ 1414866 w 2205441"/>
                <a:gd name="connsiteY20-694" fmla="*/ 1126251 h 1310401"/>
                <a:gd name="connsiteX0-695" fmla="*/ 1414866 w 2205441"/>
                <a:gd name="connsiteY0-696" fmla="*/ 1126251 h 1310401"/>
                <a:gd name="connsiteX1-697" fmla="*/ 1313266 w 2205441"/>
                <a:gd name="connsiteY1-698" fmla="*/ 1227851 h 1310401"/>
                <a:gd name="connsiteX2-699" fmla="*/ 1383116 w 2205441"/>
                <a:gd name="connsiteY2-700" fmla="*/ 1310401 h 1310401"/>
                <a:gd name="connsiteX3-701" fmla="*/ 2107016 w 2205441"/>
                <a:gd name="connsiteY3-702" fmla="*/ 1304051 h 1310401"/>
                <a:gd name="connsiteX4-703" fmla="*/ 2205441 w 2205441"/>
                <a:gd name="connsiteY4-704" fmla="*/ 1208801 h 1310401"/>
                <a:gd name="connsiteX5-705" fmla="*/ 2202266 w 2205441"/>
                <a:gd name="connsiteY5-706" fmla="*/ 472201 h 1310401"/>
                <a:gd name="connsiteX6-707" fmla="*/ 2119716 w 2205441"/>
                <a:gd name="connsiteY6-708" fmla="*/ 427751 h 1310401"/>
                <a:gd name="connsiteX7-709" fmla="*/ 2014941 w 2205441"/>
                <a:gd name="connsiteY7-710" fmla="*/ 526176 h 1310401"/>
                <a:gd name="connsiteX8-711" fmla="*/ 1583141 w 2205441"/>
                <a:gd name="connsiteY8-712" fmla="*/ 107076 h 1310401"/>
                <a:gd name="connsiteX9-713" fmla="*/ 1503766 w 2205441"/>
                <a:gd name="connsiteY9-714" fmla="*/ 62626 h 1310401"/>
                <a:gd name="connsiteX10-715" fmla="*/ 211541 w 2205441"/>
                <a:gd name="connsiteY10-716" fmla="*/ 78501 h 1310401"/>
                <a:gd name="connsiteX11-717" fmla="*/ 90891 w 2205441"/>
                <a:gd name="connsiteY11-718" fmla="*/ 173751 h 1310401"/>
                <a:gd name="connsiteX12-719" fmla="*/ 5166 w 2205441"/>
                <a:gd name="connsiteY12-720" fmla="*/ 364251 h 1310401"/>
                <a:gd name="connsiteX13-721" fmla="*/ 11517 w 2205441"/>
                <a:gd name="connsiteY13-722" fmla="*/ 370601 h 1310401"/>
                <a:gd name="connsiteX14-723" fmla="*/ 90892 w 2205441"/>
                <a:gd name="connsiteY14-724" fmla="*/ 208676 h 1310401"/>
                <a:gd name="connsiteX15-725" fmla="*/ 217892 w 2205441"/>
                <a:gd name="connsiteY15-726" fmla="*/ 103901 h 1310401"/>
                <a:gd name="connsiteX16-727" fmla="*/ 335367 w 2205441"/>
                <a:gd name="connsiteY16-728" fmla="*/ 110251 h 1310401"/>
                <a:gd name="connsiteX17-729" fmla="*/ 449667 w 2205441"/>
                <a:gd name="connsiteY17-730" fmla="*/ 157876 h 1310401"/>
                <a:gd name="connsiteX18-731" fmla="*/ 1418042 w 2205441"/>
                <a:gd name="connsiteY18-732" fmla="*/ 1132601 h 1310401"/>
                <a:gd name="connsiteX19-733" fmla="*/ 1414866 w 2205441"/>
                <a:gd name="connsiteY19-734" fmla="*/ 1126251 h 1310401"/>
                <a:gd name="connsiteX0-735" fmla="*/ 1414866 w 2205441"/>
                <a:gd name="connsiteY0-736" fmla="*/ 1064271 h 1248421"/>
                <a:gd name="connsiteX1-737" fmla="*/ 1313266 w 2205441"/>
                <a:gd name="connsiteY1-738" fmla="*/ 1165871 h 1248421"/>
                <a:gd name="connsiteX2-739" fmla="*/ 1383116 w 2205441"/>
                <a:gd name="connsiteY2-740" fmla="*/ 1248421 h 1248421"/>
                <a:gd name="connsiteX3-741" fmla="*/ 2107016 w 2205441"/>
                <a:gd name="connsiteY3-742" fmla="*/ 1242071 h 1248421"/>
                <a:gd name="connsiteX4-743" fmla="*/ 2205441 w 2205441"/>
                <a:gd name="connsiteY4-744" fmla="*/ 1146821 h 1248421"/>
                <a:gd name="connsiteX5-745" fmla="*/ 2202266 w 2205441"/>
                <a:gd name="connsiteY5-746" fmla="*/ 410221 h 1248421"/>
                <a:gd name="connsiteX6-747" fmla="*/ 2119716 w 2205441"/>
                <a:gd name="connsiteY6-748" fmla="*/ 365771 h 1248421"/>
                <a:gd name="connsiteX7-749" fmla="*/ 2014941 w 2205441"/>
                <a:gd name="connsiteY7-750" fmla="*/ 464196 h 1248421"/>
                <a:gd name="connsiteX8-751" fmla="*/ 1583141 w 2205441"/>
                <a:gd name="connsiteY8-752" fmla="*/ 45096 h 1248421"/>
                <a:gd name="connsiteX9-753" fmla="*/ 1503766 w 2205441"/>
                <a:gd name="connsiteY9-754" fmla="*/ 646 h 1248421"/>
                <a:gd name="connsiteX10-755" fmla="*/ 211541 w 2205441"/>
                <a:gd name="connsiteY10-756" fmla="*/ 16521 h 1248421"/>
                <a:gd name="connsiteX11-757" fmla="*/ 90891 w 2205441"/>
                <a:gd name="connsiteY11-758" fmla="*/ 111771 h 1248421"/>
                <a:gd name="connsiteX12-759" fmla="*/ 5166 w 2205441"/>
                <a:gd name="connsiteY12-760" fmla="*/ 302271 h 1248421"/>
                <a:gd name="connsiteX13-761" fmla="*/ 11517 w 2205441"/>
                <a:gd name="connsiteY13-762" fmla="*/ 308621 h 1248421"/>
                <a:gd name="connsiteX14-763" fmla="*/ 90892 w 2205441"/>
                <a:gd name="connsiteY14-764" fmla="*/ 146696 h 1248421"/>
                <a:gd name="connsiteX15-765" fmla="*/ 217892 w 2205441"/>
                <a:gd name="connsiteY15-766" fmla="*/ 41921 h 1248421"/>
                <a:gd name="connsiteX16-767" fmla="*/ 449667 w 2205441"/>
                <a:gd name="connsiteY16-768" fmla="*/ 95896 h 1248421"/>
                <a:gd name="connsiteX17-769" fmla="*/ 1418042 w 2205441"/>
                <a:gd name="connsiteY17-770" fmla="*/ 1070621 h 1248421"/>
                <a:gd name="connsiteX18-771" fmla="*/ 1414866 w 2205441"/>
                <a:gd name="connsiteY18-772" fmla="*/ 1064271 h 1248421"/>
                <a:gd name="connsiteX0-773" fmla="*/ 1414866 w 2205441"/>
                <a:gd name="connsiteY0-774" fmla="*/ 1063625 h 1247775"/>
                <a:gd name="connsiteX1-775" fmla="*/ 1313266 w 2205441"/>
                <a:gd name="connsiteY1-776" fmla="*/ 1165225 h 1247775"/>
                <a:gd name="connsiteX2-777" fmla="*/ 1383116 w 2205441"/>
                <a:gd name="connsiteY2-778" fmla="*/ 1247775 h 1247775"/>
                <a:gd name="connsiteX3-779" fmla="*/ 2107016 w 2205441"/>
                <a:gd name="connsiteY3-780" fmla="*/ 1241425 h 1247775"/>
                <a:gd name="connsiteX4-781" fmla="*/ 2205441 w 2205441"/>
                <a:gd name="connsiteY4-782" fmla="*/ 1146175 h 1247775"/>
                <a:gd name="connsiteX5-783" fmla="*/ 2202266 w 2205441"/>
                <a:gd name="connsiteY5-784" fmla="*/ 409575 h 1247775"/>
                <a:gd name="connsiteX6-785" fmla="*/ 2119716 w 2205441"/>
                <a:gd name="connsiteY6-786" fmla="*/ 365125 h 1247775"/>
                <a:gd name="connsiteX7-787" fmla="*/ 2014941 w 2205441"/>
                <a:gd name="connsiteY7-788" fmla="*/ 463550 h 1247775"/>
                <a:gd name="connsiteX8-789" fmla="*/ 1583141 w 2205441"/>
                <a:gd name="connsiteY8-790" fmla="*/ 44450 h 1247775"/>
                <a:gd name="connsiteX9-791" fmla="*/ 1503766 w 2205441"/>
                <a:gd name="connsiteY9-792" fmla="*/ 0 h 1247775"/>
                <a:gd name="connsiteX10-793" fmla="*/ 211541 w 2205441"/>
                <a:gd name="connsiteY10-794" fmla="*/ 15875 h 1247775"/>
                <a:gd name="connsiteX11-795" fmla="*/ 90891 w 2205441"/>
                <a:gd name="connsiteY11-796" fmla="*/ 111125 h 1247775"/>
                <a:gd name="connsiteX12-797" fmla="*/ 5166 w 2205441"/>
                <a:gd name="connsiteY12-798" fmla="*/ 301625 h 1247775"/>
                <a:gd name="connsiteX13-799" fmla="*/ 11517 w 2205441"/>
                <a:gd name="connsiteY13-800" fmla="*/ 307975 h 1247775"/>
                <a:gd name="connsiteX14-801" fmla="*/ 90892 w 2205441"/>
                <a:gd name="connsiteY14-802" fmla="*/ 146050 h 1247775"/>
                <a:gd name="connsiteX15-803" fmla="*/ 217892 w 2205441"/>
                <a:gd name="connsiteY15-804" fmla="*/ 41275 h 1247775"/>
                <a:gd name="connsiteX16-805" fmla="*/ 449667 w 2205441"/>
                <a:gd name="connsiteY16-806" fmla="*/ 95250 h 1247775"/>
                <a:gd name="connsiteX17-807" fmla="*/ 1418042 w 2205441"/>
                <a:gd name="connsiteY17-808" fmla="*/ 1069975 h 1247775"/>
                <a:gd name="connsiteX18-809" fmla="*/ 1414866 w 2205441"/>
                <a:gd name="connsiteY18-810" fmla="*/ 1063625 h 1247775"/>
                <a:gd name="connsiteX0-811" fmla="*/ 1414866 w 2205441"/>
                <a:gd name="connsiteY0-812" fmla="*/ 1063625 h 1247775"/>
                <a:gd name="connsiteX1-813" fmla="*/ 1313266 w 2205441"/>
                <a:gd name="connsiteY1-814" fmla="*/ 1165225 h 1247775"/>
                <a:gd name="connsiteX2-815" fmla="*/ 1383116 w 2205441"/>
                <a:gd name="connsiteY2-816" fmla="*/ 1247775 h 1247775"/>
                <a:gd name="connsiteX3-817" fmla="*/ 2107016 w 2205441"/>
                <a:gd name="connsiteY3-818" fmla="*/ 1241425 h 1247775"/>
                <a:gd name="connsiteX4-819" fmla="*/ 2205441 w 2205441"/>
                <a:gd name="connsiteY4-820" fmla="*/ 1146175 h 1247775"/>
                <a:gd name="connsiteX5-821" fmla="*/ 2202266 w 2205441"/>
                <a:gd name="connsiteY5-822" fmla="*/ 409575 h 1247775"/>
                <a:gd name="connsiteX6-823" fmla="*/ 2119716 w 2205441"/>
                <a:gd name="connsiteY6-824" fmla="*/ 365125 h 1247775"/>
                <a:gd name="connsiteX7-825" fmla="*/ 2014941 w 2205441"/>
                <a:gd name="connsiteY7-826" fmla="*/ 463550 h 1247775"/>
                <a:gd name="connsiteX8-827" fmla="*/ 1583141 w 2205441"/>
                <a:gd name="connsiteY8-828" fmla="*/ 44450 h 1247775"/>
                <a:gd name="connsiteX9-829" fmla="*/ 1503766 w 2205441"/>
                <a:gd name="connsiteY9-830" fmla="*/ 0 h 1247775"/>
                <a:gd name="connsiteX10-831" fmla="*/ 211541 w 2205441"/>
                <a:gd name="connsiteY10-832" fmla="*/ 15875 h 1247775"/>
                <a:gd name="connsiteX11-833" fmla="*/ 90891 w 2205441"/>
                <a:gd name="connsiteY11-834" fmla="*/ 111125 h 1247775"/>
                <a:gd name="connsiteX12-835" fmla="*/ 5166 w 2205441"/>
                <a:gd name="connsiteY12-836" fmla="*/ 301625 h 1247775"/>
                <a:gd name="connsiteX13-837" fmla="*/ 11517 w 2205441"/>
                <a:gd name="connsiteY13-838" fmla="*/ 307975 h 1247775"/>
                <a:gd name="connsiteX14-839" fmla="*/ 90892 w 2205441"/>
                <a:gd name="connsiteY14-840" fmla="*/ 146050 h 1247775"/>
                <a:gd name="connsiteX15-841" fmla="*/ 189317 w 2205441"/>
                <a:gd name="connsiteY15-842" fmla="*/ 63500 h 1247775"/>
                <a:gd name="connsiteX16-843" fmla="*/ 449667 w 2205441"/>
                <a:gd name="connsiteY16-844" fmla="*/ 95250 h 1247775"/>
                <a:gd name="connsiteX17-845" fmla="*/ 1418042 w 2205441"/>
                <a:gd name="connsiteY17-846" fmla="*/ 1069975 h 1247775"/>
                <a:gd name="connsiteX18-847" fmla="*/ 1414866 w 2205441"/>
                <a:gd name="connsiteY18-848" fmla="*/ 1063625 h 1247775"/>
                <a:gd name="connsiteX0-849" fmla="*/ 1414866 w 2205441"/>
                <a:gd name="connsiteY0-850" fmla="*/ 1063625 h 1247775"/>
                <a:gd name="connsiteX1-851" fmla="*/ 1313266 w 2205441"/>
                <a:gd name="connsiteY1-852" fmla="*/ 1165225 h 1247775"/>
                <a:gd name="connsiteX2-853" fmla="*/ 1383116 w 2205441"/>
                <a:gd name="connsiteY2-854" fmla="*/ 1247775 h 1247775"/>
                <a:gd name="connsiteX3-855" fmla="*/ 2107016 w 2205441"/>
                <a:gd name="connsiteY3-856" fmla="*/ 1241425 h 1247775"/>
                <a:gd name="connsiteX4-857" fmla="*/ 2205441 w 2205441"/>
                <a:gd name="connsiteY4-858" fmla="*/ 1146175 h 1247775"/>
                <a:gd name="connsiteX5-859" fmla="*/ 2202266 w 2205441"/>
                <a:gd name="connsiteY5-860" fmla="*/ 409575 h 1247775"/>
                <a:gd name="connsiteX6-861" fmla="*/ 2119716 w 2205441"/>
                <a:gd name="connsiteY6-862" fmla="*/ 365125 h 1247775"/>
                <a:gd name="connsiteX7-863" fmla="*/ 2014941 w 2205441"/>
                <a:gd name="connsiteY7-864" fmla="*/ 463550 h 1247775"/>
                <a:gd name="connsiteX8-865" fmla="*/ 1583141 w 2205441"/>
                <a:gd name="connsiteY8-866" fmla="*/ 44450 h 1247775"/>
                <a:gd name="connsiteX9-867" fmla="*/ 1503766 w 2205441"/>
                <a:gd name="connsiteY9-868" fmla="*/ 0 h 1247775"/>
                <a:gd name="connsiteX10-869" fmla="*/ 211541 w 2205441"/>
                <a:gd name="connsiteY10-870" fmla="*/ 15875 h 1247775"/>
                <a:gd name="connsiteX11-871" fmla="*/ 90891 w 2205441"/>
                <a:gd name="connsiteY11-872" fmla="*/ 111125 h 1247775"/>
                <a:gd name="connsiteX12-873" fmla="*/ 5166 w 2205441"/>
                <a:gd name="connsiteY12-874" fmla="*/ 301625 h 1247775"/>
                <a:gd name="connsiteX13-875" fmla="*/ 11517 w 2205441"/>
                <a:gd name="connsiteY13-876" fmla="*/ 307975 h 1247775"/>
                <a:gd name="connsiteX14-877" fmla="*/ 90892 w 2205441"/>
                <a:gd name="connsiteY14-878" fmla="*/ 146050 h 1247775"/>
                <a:gd name="connsiteX15-879" fmla="*/ 449667 w 2205441"/>
                <a:gd name="connsiteY15-880" fmla="*/ 95250 h 1247775"/>
                <a:gd name="connsiteX16-881" fmla="*/ 1418042 w 2205441"/>
                <a:gd name="connsiteY16-882" fmla="*/ 1069975 h 1247775"/>
                <a:gd name="connsiteX17-883" fmla="*/ 1414866 w 2205441"/>
                <a:gd name="connsiteY17-884" fmla="*/ 1063625 h 1247775"/>
                <a:gd name="connsiteX0-885" fmla="*/ 1414866 w 2205441"/>
                <a:gd name="connsiteY0-886" fmla="*/ 1063625 h 1247775"/>
                <a:gd name="connsiteX1-887" fmla="*/ 1313266 w 2205441"/>
                <a:gd name="connsiteY1-888" fmla="*/ 1165225 h 1247775"/>
                <a:gd name="connsiteX2-889" fmla="*/ 1383116 w 2205441"/>
                <a:gd name="connsiteY2-890" fmla="*/ 1247775 h 1247775"/>
                <a:gd name="connsiteX3-891" fmla="*/ 2107016 w 2205441"/>
                <a:gd name="connsiteY3-892" fmla="*/ 1241425 h 1247775"/>
                <a:gd name="connsiteX4-893" fmla="*/ 2205441 w 2205441"/>
                <a:gd name="connsiteY4-894" fmla="*/ 1146175 h 1247775"/>
                <a:gd name="connsiteX5-895" fmla="*/ 2202266 w 2205441"/>
                <a:gd name="connsiteY5-896" fmla="*/ 409575 h 1247775"/>
                <a:gd name="connsiteX6-897" fmla="*/ 2119716 w 2205441"/>
                <a:gd name="connsiteY6-898" fmla="*/ 365125 h 1247775"/>
                <a:gd name="connsiteX7-899" fmla="*/ 2014941 w 2205441"/>
                <a:gd name="connsiteY7-900" fmla="*/ 463550 h 1247775"/>
                <a:gd name="connsiteX8-901" fmla="*/ 1583141 w 2205441"/>
                <a:gd name="connsiteY8-902" fmla="*/ 44450 h 1247775"/>
                <a:gd name="connsiteX9-903" fmla="*/ 1503766 w 2205441"/>
                <a:gd name="connsiteY9-904" fmla="*/ 0 h 1247775"/>
                <a:gd name="connsiteX10-905" fmla="*/ 211541 w 2205441"/>
                <a:gd name="connsiteY10-906" fmla="*/ 15875 h 1247775"/>
                <a:gd name="connsiteX11-907" fmla="*/ 90891 w 2205441"/>
                <a:gd name="connsiteY11-908" fmla="*/ 111125 h 1247775"/>
                <a:gd name="connsiteX12-909" fmla="*/ 5166 w 2205441"/>
                <a:gd name="connsiteY12-910" fmla="*/ 301625 h 1247775"/>
                <a:gd name="connsiteX13-911" fmla="*/ 11517 w 2205441"/>
                <a:gd name="connsiteY13-912" fmla="*/ 307975 h 1247775"/>
                <a:gd name="connsiteX14-913" fmla="*/ 90892 w 2205441"/>
                <a:gd name="connsiteY14-914" fmla="*/ 146050 h 1247775"/>
                <a:gd name="connsiteX15-915" fmla="*/ 449667 w 2205441"/>
                <a:gd name="connsiteY15-916" fmla="*/ 95250 h 1247775"/>
                <a:gd name="connsiteX16-917" fmla="*/ 1418042 w 2205441"/>
                <a:gd name="connsiteY16-918" fmla="*/ 1069975 h 1247775"/>
                <a:gd name="connsiteX17-919" fmla="*/ 1414866 w 2205441"/>
                <a:gd name="connsiteY17-920" fmla="*/ 1063625 h 1247775"/>
                <a:gd name="connsiteX0-921" fmla="*/ 1413153 w 2203728"/>
                <a:gd name="connsiteY0-922" fmla="*/ 1063625 h 1247775"/>
                <a:gd name="connsiteX1-923" fmla="*/ 1311553 w 2203728"/>
                <a:gd name="connsiteY1-924" fmla="*/ 1165225 h 1247775"/>
                <a:gd name="connsiteX2-925" fmla="*/ 1381403 w 2203728"/>
                <a:gd name="connsiteY2-926" fmla="*/ 1247775 h 1247775"/>
                <a:gd name="connsiteX3-927" fmla="*/ 2105303 w 2203728"/>
                <a:gd name="connsiteY3-928" fmla="*/ 1241425 h 1247775"/>
                <a:gd name="connsiteX4-929" fmla="*/ 2203728 w 2203728"/>
                <a:gd name="connsiteY4-930" fmla="*/ 1146175 h 1247775"/>
                <a:gd name="connsiteX5-931" fmla="*/ 2200553 w 2203728"/>
                <a:gd name="connsiteY5-932" fmla="*/ 409575 h 1247775"/>
                <a:gd name="connsiteX6-933" fmla="*/ 2118003 w 2203728"/>
                <a:gd name="connsiteY6-934" fmla="*/ 365125 h 1247775"/>
                <a:gd name="connsiteX7-935" fmla="*/ 2013228 w 2203728"/>
                <a:gd name="connsiteY7-936" fmla="*/ 463550 h 1247775"/>
                <a:gd name="connsiteX8-937" fmla="*/ 1581428 w 2203728"/>
                <a:gd name="connsiteY8-938" fmla="*/ 44450 h 1247775"/>
                <a:gd name="connsiteX9-939" fmla="*/ 1502053 w 2203728"/>
                <a:gd name="connsiteY9-940" fmla="*/ 0 h 1247775"/>
                <a:gd name="connsiteX10-941" fmla="*/ 209828 w 2203728"/>
                <a:gd name="connsiteY10-942" fmla="*/ 15875 h 1247775"/>
                <a:gd name="connsiteX11-943" fmla="*/ 89178 w 2203728"/>
                <a:gd name="connsiteY11-944" fmla="*/ 111125 h 1247775"/>
                <a:gd name="connsiteX12-945" fmla="*/ 3453 w 2203728"/>
                <a:gd name="connsiteY12-946" fmla="*/ 301625 h 1247775"/>
                <a:gd name="connsiteX13-947" fmla="*/ 25679 w 2203728"/>
                <a:gd name="connsiteY13-948" fmla="*/ 320675 h 1247775"/>
                <a:gd name="connsiteX14-949" fmla="*/ 89179 w 2203728"/>
                <a:gd name="connsiteY14-950" fmla="*/ 146050 h 1247775"/>
                <a:gd name="connsiteX15-951" fmla="*/ 447954 w 2203728"/>
                <a:gd name="connsiteY15-952" fmla="*/ 95250 h 1247775"/>
                <a:gd name="connsiteX16-953" fmla="*/ 1416329 w 2203728"/>
                <a:gd name="connsiteY16-954" fmla="*/ 1069975 h 1247775"/>
                <a:gd name="connsiteX17-955" fmla="*/ 1413153 w 2203728"/>
                <a:gd name="connsiteY17-956" fmla="*/ 1063625 h 1247775"/>
                <a:gd name="connsiteX0-957" fmla="*/ 1440435 w 2231010"/>
                <a:gd name="connsiteY0-958" fmla="*/ 1063625 h 1247775"/>
                <a:gd name="connsiteX1-959" fmla="*/ 1338835 w 2231010"/>
                <a:gd name="connsiteY1-960" fmla="*/ 1165225 h 1247775"/>
                <a:gd name="connsiteX2-961" fmla="*/ 1408685 w 2231010"/>
                <a:gd name="connsiteY2-962" fmla="*/ 1247775 h 1247775"/>
                <a:gd name="connsiteX3-963" fmla="*/ 2132585 w 2231010"/>
                <a:gd name="connsiteY3-964" fmla="*/ 1241425 h 1247775"/>
                <a:gd name="connsiteX4-965" fmla="*/ 2231010 w 2231010"/>
                <a:gd name="connsiteY4-966" fmla="*/ 1146175 h 1247775"/>
                <a:gd name="connsiteX5-967" fmla="*/ 2227835 w 2231010"/>
                <a:gd name="connsiteY5-968" fmla="*/ 409575 h 1247775"/>
                <a:gd name="connsiteX6-969" fmla="*/ 2145285 w 2231010"/>
                <a:gd name="connsiteY6-970" fmla="*/ 365125 h 1247775"/>
                <a:gd name="connsiteX7-971" fmla="*/ 2040510 w 2231010"/>
                <a:gd name="connsiteY7-972" fmla="*/ 463550 h 1247775"/>
                <a:gd name="connsiteX8-973" fmla="*/ 1608710 w 2231010"/>
                <a:gd name="connsiteY8-974" fmla="*/ 44450 h 1247775"/>
                <a:gd name="connsiteX9-975" fmla="*/ 1529335 w 2231010"/>
                <a:gd name="connsiteY9-976" fmla="*/ 0 h 1247775"/>
                <a:gd name="connsiteX10-977" fmla="*/ 237110 w 2231010"/>
                <a:gd name="connsiteY10-978" fmla="*/ 15875 h 1247775"/>
                <a:gd name="connsiteX11-979" fmla="*/ 116460 w 2231010"/>
                <a:gd name="connsiteY11-980" fmla="*/ 111125 h 1247775"/>
                <a:gd name="connsiteX12-981" fmla="*/ 2160 w 2231010"/>
                <a:gd name="connsiteY12-982" fmla="*/ 292100 h 1247775"/>
                <a:gd name="connsiteX13-983" fmla="*/ 52961 w 2231010"/>
                <a:gd name="connsiteY13-984" fmla="*/ 320675 h 1247775"/>
                <a:gd name="connsiteX14-985" fmla="*/ 116461 w 2231010"/>
                <a:gd name="connsiteY14-986" fmla="*/ 146050 h 1247775"/>
                <a:gd name="connsiteX15-987" fmla="*/ 475236 w 2231010"/>
                <a:gd name="connsiteY15-988" fmla="*/ 95250 h 1247775"/>
                <a:gd name="connsiteX16-989" fmla="*/ 1443611 w 2231010"/>
                <a:gd name="connsiteY16-990" fmla="*/ 1069975 h 1247775"/>
                <a:gd name="connsiteX17-991" fmla="*/ 1440435 w 2231010"/>
                <a:gd name="connsiteY17-992" fmla="*/ 1063625 h 1247775"/>
                <a:gd name="connsiteX0-993" fmla="*/ 1438275 w 2228850"/>
                <a:gd name="connsiteY0-994" fmla="*/ 1063625 h 1247775"/>
                <a:gd name="connsiteX1-995" fmla="*/ 1336675 w 2228850"/>
                <a:gd name="connsiteY1-996" fmla="*/ 1165225 h 1247775"/>
                <a:gd name="connsiteX2-997" fmla="*/ 1406525 w 2228850"/>
                <a:gd name="connsiteY2-998" fmla="*/ 1247775 h 1247775"/>
                <a:gd name="connsiteX3-999" fmla="*/ 2130425 w 2228850"/>
                <a:gd name="connsiteY3-1000" fmla="*/ 1241425 h 1247775"/>
                <a:gd name="connsiteX4-1001" fmla="*/ 2228850 w 2228850"/>
                <a:gd name="connsiteY4-1002" fmla="*/ 1146175 h 1247775"/>
                <a:gd name="connsiteX5-1003" fmla="*/ 2225675 w 2228850"/>
                <a:gd name="connsiteY5-1004" fmla="*/ 409575 h 1247775"/>
                <a:gd name="connsiteX6-1005" fmla="*/ 2143125 w 2228850"/>
                <a:gd name="connsiteY6-1006" fmla="*/ 365125 h 1247775"/>
                <a:gd name="connsiteX7-1007" fmla="*/ 2038350 w 2228850"/>
                <a:gd name="connsiteY7-1008" fmla="*/ 463550 h 1247775"/>
                <a:gd name="connsiteX8-1009" fmla="*/ 1606550 w 2228850"/>
                <a:gd name="connsiteY8-1010" fmla="*/ 44450 h 1247775"/>
                <a:gd name="connsiteX9-1011" fmla="*/ 1527175 w 2228850"/>
                <a:gd name="connsiteY9-1012" fmla="*/ 0 h 1247775"/>
                <a:gd name="connsiteX10-1013" fmla="*/ 234950 w 2228850"/>
                <a:gd name="connsiteY10-1014" fmla="*/ 15875 h 1247775"/>
                <a:gd name="connsiteX11-1015" fmla="*/ 114300 w 2228850"/>
                <a:gd name="connsiteY11-1016" fmla="*/ 111125 h 1247775"/>
                <a:gd name="connsiteX12-1017" fmla="*/ 0 w 2228850"/>
                <a:gd name="connsiteY12-1018" fmla="*/ 292100 h 1247775"/>
                <a:gd name="connsiteX13-1019" fmla="*/ 114301 w 2228850"/>
                <a:gd name="connsiteY13-1020" fmla="*/ 146050 h 1247775"/>
                <a:gd name="connsiteX14-1021" fmla="*/ 473076 w 2228850"/>
                <a:gd name="connsiteY14-1022" fmla="*/ 95250 h 1247775"/>
                <a:gd name="connsiteX15-1023" fmla="*/ 1441451 w 2228850"/>
                <a:gd name="connsiteY15-1024" fmla="*/ 1069975 h 1247775"/>
                <a:gd name="connsiteX16-1025" fmla="*/ 1438275 w 2228850"/>
                <a:gd name="connsiteY16-1026" fmla="*/ 1063625 h 1247775"/>
                <a:gd name="connsiteX0-1027" fmla="*/ 1438275 w 2228850"/>
                <a:gd name="connsiteY0-1028" fmla="*/ 1063625 h 1247775"/>
                <a:gd name="connsiteX1-1029" fmla="*/ 1336675 w 2228850"/>
                <a:gd name="connsiteY1-1030" fmla="*/ 1165225 h 1247775"/>
                <a:gd name="connsiteX2-1031" fmla="*/ 1406525 w 2228850"/>
                <a:gd name="connsiteY2-1032" fmla="*/ 1247775 h 1247775"/>
                <a:gd name="connsiteX3-1033" fmla="*/ 2130425 w 2228850"/>
                <a:gd name="connsiteY3-1034" fmla="*/ 1241425 h 1247775"/>
                <a:gd name="connsiteX4-1035" fmla="*/ 2228850 w 2228850"/>
                <a:gd name="connsiteY4-1036" fmla="*/ 1146175 h 1247775"/>
                <a:gd name="connsiteX5-1037" fmla="*/ 2225675 w 2228850"/>
                <a:gd name="connsiteY5-1038" fmla="*/ 409575 h 1247775"/>
                <a:gd name="connsiteX6-1039" fmla="*/ 2143125 w 2228850"/>
                <a:gd name="connsiteY6-1040" fmla="*/ 365125 h 1247775"/>
                <a:gd name="connsiteX7-1041" fmla="*/ 2038350 w 2228850"/>
                <a:gd name="connsiteY7-1042" fmla="*/ 463550 h 1247775"/>
                <a:gd name="connsiteX8-1043" fmla="*/ 1606550 w 2228850"/>
                <a:gd name="connsiteY8-1044" fmla="*/ 44450 h 1247775"/>
                <a:gd name="connsiteX9-1045" fmla="*/ 1527175 w 2228850"/>
                <a:gd name="connsiteY9-1046" fmla="*/ 0 h 1247775"/>
                <a:gd name="connsiteX10-1047" fmla="*/ 234950 w 2228850"/>
                <a:gd name="connsiteY10-1048" fmla="*/ 15875 h 1247775"/>
                <a:gd name="connsiteX11-1049" fmla="*/ 114300 w 2228850"/>
                <a:gd name="connsiteY11-1050" fmla="*/ 111125 h 1247775"/>
                <a:gd name="connsiteX12-1051" fmla="*/ 0 w 2228850"/>
                <a:gd name="connsiteY12-1052" fmla="*/ 292100 h 1247775"/>
                <a:gd name="connsiteX13-1053" fmla="*/ 114301 w 2228850"/>
                <a:gd name="connsiteY13-1054" fmla="*/ 146050 h 1247775"/>
                <a:gd name="connsiteX14-1055" fmla="*/ 473076 w 2228850"/>
                <a:gd name="connsiteY14-1056" fmla="*/ 95250 h 1247775"/>
                <a:gd name="connsiteX15-1057" fmla="*/ 1441451 w 2228850"/>
                <a:gd name="connsiteY15-1058" fmla="*/ 1069975 h 1247775"/>
                <a:gd name="connsiteX16-1059" fmla="*/ 1438275 w 2228850"/>
                <a:gd name="connsiteY16-1060" fmla="*/ 1063625 h 1247775"/>
                <a:gd name="connsiteX0-1061" fmla="*/ 1393828 w 2184403"/>
                <a:gd name="connsiteY0-1062" fmla="*/ 1063625 h 1247775"/>
                <a:gd name="connsiteX1-1063" fmla="*/ 1292228 w 2184403"/>
                <a:gd name="connsiteY1-1064" fmla="*/ 1165225 h 1247775"/>
                <a:gd name="connsiteX2-1065" fmla="*/ 1362078 w 2184403"/>
                <a:gd name="connsiteY2-1066" fmla="*/ 1247775 h 1247775"/>
                <a:gd name="connsiteX3-1067" fmla="*/ 2085978 w 2184403"/>
                <a:gd name="connsiteY3-1068" fmla="*/ 1241425 h 1247775"/>
                <a:gd name="connsiteX4-1069" fmla="*/ 2184403 w 2184403"/>
                <a:gd name="connsiteY4-1070" fmla="*/ 1146175 h 1247775"/>
                <a:gd name="connsiteX5-1071" fmla="*/ 2181228 w 2184403"/>
                <a:gd name="connsiteY5-1072" fmla="*/ 409575 h 1247775"/>
                <a:gd name="connsiteX6-1073" fmla="*/ 2098678 w 2184403"/>
                <a:gd name="connsiteY6-1074" fmla="*/ 365125 h 1247775"/>
                <a:gd name="connsiteX7-1075" fmla="*/ 1993903 w 2184403"/>
                <a:gd name="connsiteY7-1076" fmla="*/ 463550 h 1247775"/>
                <a:gd name="connsiteX8-1077" fmla="*/ 1562103 w 2184403"/>
                <a:gd name="connsiteY8-1078" fmla="*/ 44450 h 1247775"/>
                <a:gd name="connsiteX9-1079" fmla="*/ 1482728 w 2184403"/>
                <a:gd name="connsiteY9-1080" fmla="*/ 0 h 1247775"/>
                <a:gd name="connsiteX10-1081" fmla="*/ 190503 w 2184403"/>
                <a:gd name="connsiteY10-1082" fmla="*/ 15875 h 1247775"/>
                <a:gd name="connsiteX11-1083" fmla="*/ 69853 w 2184403"/>
                <a:gd name="connsiteY11-1084" fmla="*/ 111125 h 1247775"/>
                <a:gd name="connsiteX12-1085" fmla="*/ 3 w 2184403"/>
                <a:gd name="connsiteY12-1086" fmla="*/ 330200 h 1247775"/>
                <a:gd name="connsiteX13-1087" fmla="*/ 69854 w 2184403"/>
                <a:gd name="connsiteY13-1088" fmla="*/ 146050 h 1247775"/>
                <a:gd name="connsiteX14-1089" fmla="*/ 428629 w 2184403"/>
                <a:gd name="connsiteY14-1090" fmla="*/ 95250 h 1247775"/>
                <a:gd name="connsiteX15-1091" fmla="*/ 1397004 w 2184403"/>
                <a:gd name="connsiteY15-1092" fmla="*/ 1069975 h 1247775"/>
                <a:gd name="connsiteX16-1093" fmla="*/ 1393828 w 2184403"/>
                <a:gd name="connsiteY16-1094" fmla="*/ 1063625 h 1247775"/>
                <a:gd name="connsiteX0-1095" fmla="*/ 1457325 w 2247900"/>
                <a:gd name="connsiteY0-1096" fmla="*/ 1063625 h 1247775"/>
                <a:gd name="connsiteX1-1097" fmla="*/ 1355725 w 2247900"/>
                <a:gd name="connsiteY1-1098" fmla="*/ 1165225 h 1247775"/>
                <a:gd name="connsiteX2-1099" fmla="*/ 1425575 w 2247900"/>
                <a:gd name="connsiteY2-1100" fmla="*/ 1247775 h 1247775"/>
                <a:gd name="connsiteX3-1101" fmla="*/ 2149475 w 2247900"/>
                <a:gd name="connsiteY3-1102" fmla="*/ 1241425 h 1247775"/>
                <a:gd name="connsiteX4-1103" fmla="*/ 2247900 w 2247900"/>
                <a:gd name="connsiteY4-1104" fmla="*/ 1146175 h 1247775"/>
                <a:gd name="connsiteX5-1105" fmla="*/ 2244725 w 2247900"/>
                <a:gd name="connsiteY5-1106" fmla="*/ 409575 h 1247775"/>
                <a:gd name="connsiteX6-1107" fmla="*/ 2162175 w 2247900"/>
                <a:gd name="connsiteY6-1108" fmla="*/ 365125 h 1247775"/>
                <a:gd name="connsiteX7-1109" fmla="*/ 2057400 w 2247900"/>
                <a:gd name="connsiteY7-1110" fmla="*/ 463550 h 1247775"/>
                <a:gd name="connsiteX8-1111" fmla="*/ 1625600 w 2247900"/>
                <a:gd name="connsiteY8-1112" fmla="*/ 44450 h 1247775"/>
                <a:gd name="connsiteX9-1113" fmla="*/ 1546225 w 2247900"/>
                <a:gd name="connsiteY9-1114" fmla="*/ 0 h 1247775"/>
                <a:gd name="connsiteX10-1115" fmla="*/ 254000 w 2247900"/>
                <a:gd name="connsiteY10-1116" fmla="*/ 15875 h 1247775"/>
                <a:gd name="connsiteX11-1117" fmla="*/ 133350 w 2247900"/>
                <a:gd name="connsiteY11-1118" fmla="*/ 111125 h 1247775"/>
                <a:gd name="connsiteX12-1119" fmla="*/ 0 w 2247900"/>
                <a:gd name="connsiteY12-1120" fmla="*/ 298450 h 1247775"/>
                <a:gd name="connsiteX13-1121" fmla="*/ 133351 w 2247900"/>
                <a:gd name="connsiteY13-1122" fmla="*/ 146050 h 1247775"/>
                <a:gd name="connsiteX14-1123" fmla="*/ 492126 w 2247900"/>
                <a:gd name="connsiteY14-1124" fmla="*/ 95250 h 1247775"/>
                <a:gd name="connsiteX15-1125" fmla="*/ 1460501 w 2247900"/>
                <a:gd name="connsiteY15-1126" fmla="*/ 1069975 h 1247775"/>
                <a:gd name="connsiteX16-1127" fmla="*/ 1457325 w 2247900"/>
                <a:gd name="connsiteY16-1128" fmla="*/ 1063625 h 1247775"/>
                <a:gd name="connsiteX0-1129" fmla="*/ 1457325 w 2247900"/>
                <a:gd name="connsiteY0-1130" fmla="*/ 1063625 h 1247775"/>
                <a:gd name="connsiteX1-1131" fmla="*/ 1355725 w 2247900"/>
                <a:gd name="connsiteY1-1132" fmla="*/ 1165225 h 1247775"/>
                <a:gd name="connsiteX2-1133" fmla="*/ 1425575 w 2247900"/>
                <a:gd name="connsiteY2-1134" fmla="*/ 1247775 h 1247775"/>
                <a:gd name="connsiteX3-1135" fmla="*/ 2149475 w 2247900"/>
                <a:gd name="connsiteY3-1136" fmla="*/ 1241425 h 1247775"/>
                <a:gd name="connsiteX4-1137" fmla="*/ 2247900 w 2247900"/>
                <a:gd name="connsiteY4-1138" fmla="*/ 1146175 h 1247775"/>
                <a:gd name="connsiteX5-1139" fmla="*/ 2244725 w 2247900"/>
                <a:gd name="connsiteY5-1140" fmla="*/ 409575 h 1247775"/>
                <a:gd name="connsiteX6-1141" fmla="*/ 2162175 w 2247900"/>
                <a:gd name="connsiteY6-1142" fmla="*/ 365125 h 1247775"/>
                <a:gd name="connsiteX7-1143" fmla="*/ 2057400 w 2247900"/>
                <a:gd name="connsiteY7-1144" fmla="*/ 463550 h 1247775"/>
                <a:gd name="connsiteX8-1145" fmla="*/ 1625600 w 2247900"/>
                <a:gd name="connsiteY8-1146" fmla="*/ 44450 h 1247775"/>
                <a:gd name="connsiteX9-1147" fmla="*/ 1546225 w 2247900"/>
                <a:gd name="connsiteY9-1148" fmla="*/ 0 h 1247775"/>
                <a:gd name="connsiteX10-1149" fmla="*/ 254000 w 2247900"/>
                <a:gd name="connsiteY10-1150" fmla="*/ 15875 h 1247775"/>
                <a:gd name="connsiteX11-1151" fmla="*/ 133350 w 2247900"/>
                <a:gd name="connsiteY11-1152" fmla="*/ 111125 h 1247775"/>
                <a:gd name="connsiteX12-1153" fmla="*/ 0 w 2247900"/>
                <a:gd name="connsiteY12-1154" fmla="*/ 298450 h 1247775"/>
                <a:gd name="connsiteX13-1155" fmla="*/ 133351 w 2247900"/>
                <a:gd name="connsiteY13-1156" fmla="*/ 146050 h 1247775"/>
                <a:gd name="connsiteX14-1157" fmla="*/ 492126 w 2247900"/>
                <a:gd name="connsiteY14-1158" fmla="*/ 95250 h 1247775"/>
                <a:gd name="connsiteX15-1159" fmla="*/ 1460501 w 2247900"/>
                <a:gd name="connsiteY15-1160" fmla="*/ 1069975 h 1247775"/>
                <a:gd name="connsiteX16-1161" fmla="*/ 1457325 w 2247900"/>
                <a:gd name="connsiteY16-1162" fmla="*/ 1063625 h 1247775"/>
                <a:gd name="connsiteX0-1163" fmla="*/ 1457325 w 2247900"/>
                <a:gd name="connsiteY0-1164" fmla="*/ 1063625 h 1247775"/>
                <a:gd name="connsiteX1-1165" fmla="*/ 1355725 w 2247900"/>
                <a:gd name="connsiteY1-1166" fmla="*/ 1165225 h 1247775"/>
                <a:gd name="connsiteX2-1167" fmla="*/ 1425575 w 2247900"/>
                <a:gd name="connsiteY2-1168" fmla="*/ 1247775 h 1247775"/>
                <a:gd name="connsiteX3-1169" fmla="*/ 2149475 w 2247900"/>
                <a:gd name="connsiteY3-1170" fmla="*/ 1241425 h 1247775"/>
                <a:gd name="connsiteX4-1171" fmla="*/ 2247900 w 2247900"/>
                <a:gd name="connsiteY4-1172" fmla="*/ 1146175 h 1247775"/>
                <a:gd name="connsiteX5-1173" fmla="*/ 2244725 w 2247900"/>
                <a:gd name="connsiteY5-1174" fmla="*/ 409575 h 1247775"/>
                <a:gd name="connsiteX6-1175" fmla="*/ 2162175 w 2247900"/>
                <a:gd name="connsiteY6-1176" fmla="*/ 365125 h 1247775"/>
                <a:gd name="connsiteX7-1177" fmla="*/ 2057400 w 2247900"/>
                <a:gd name="connsiteY7-1178" fmla="*/ 463550 h 1247775"/>
                <a:gd name="connsiteX8-1179" fmla="*/ 1625600 w 2247900"/>
                <a:gd name="connsiteY8-1180" fmla="*/ 44450 h 1247775"/>
                <a:gd name="connsiteX9-1181" fmla="*/ 1546225 w 2247900"/>
                <a:gd name="connsiteY9-1182" fmla="*/ 0 h 1247775"/>
                <a:gd name="connsiteX10-1183" fmla="*/ 254000 w 2247900"/>
                <a:gd name="connsiteY10-1184" fmla="*/ 15875 h 1247775"/>
                <a:gd name="connsiteX11-1185" fmla="*/ 133350 w 2247900"/>
                <a:gd name="connsiteY11-1186" fmla="*/ 111125 h 1247775"/>
                <a:gd name="connsiteX12-1187" fmla="*/ 0 w 2247900"/>
                <a:gd name="connsiteY12-1188" fmla="*/ 298450 h 1247775"/>
                <a:gd name="connsiteX13-1189" fmla="*/ 133351 w 2247900"/>
                <a:gd name="connsiteY13-1190" fmla="*/ 146050 h 1247775"/>
                <a:gd name="connsiteX14-1191" fmla="*/ 492126 w 2247900"/>
                <a:gd name="connsiteY14-1192" fmla="*/ 95250 h 1247775"/>
                <a:gd name="connsiteX15-1193" fmla="*/ 1460501 w 2247900"/>
                <a:gd name="connsiteY15-1194" fmla="*/ 1069975 h 1247775"/>
                <a:gd name="connsiteX16-1195" fmla="*/ 1457325 w 2247900"/>
                <a:gd name="connsiteY16-1196" fmla="*/ 1063625 h 1247775"/>
                <a:gd name="connsiteX0-1197" fmla="*/ 1460753 w 2251328"/>
                <a:gd name="connsiteY0-1198" fmla="*/ 1063625 h 1247775"/>
                <a:gd name="connsiteX1-1199" fmla="*/ 1359153 w 2251328"/>
                <a:gd name="connsiteY1-1200" fmla="*/ 1165225 h 1247775"/>
                <a:gd name="connsiteX2-1201" fmla="*/ 1429003 w 2251328"/>
                <a:gd name="connsiteY2-1202" fmla="*/ 1247775 h 1247775"/>
                <a:gd name="connsiteX3-1203" fmla="*/ 2152903 w 2251328"/>
                <a:gd name="connsiteY3-1204" fmla="*/ 1241425 h 1247775"/>
                <a:gd name="connsiteX4-1205" fmla="*/ 2251328 w 2251328"/>
                <a:gd name="connsiteY4-1206" fmla="*/ 1146175 h 1247775"/>
                <a:gd name="connsiteX5-1207" fmla="*/ 2248153 w 2251328"/>
                <a:gd name="connsiteY5-1208" fmla="*/ 409575 h 1247775"/>
                <a:gd name="connsiteX6-1209" fmla="*/ 2165603 w 2251328"/>
                <a:gd name="connsiteY6-1210" fmla="*/ 365125 h 1247775"/>
                <a:gd name="connsiteX7-1211" fmla="*/ 2060828 w 2251328"/>
                <a:gd name="connsiteY7-1212" fmla="*/ 463550 h 1247775"/>
                <a:gd name="connsiteX8-1213" fmla="*/ 1629028 w 2251328"/>
                <a:gd name="connsiteY8-1214" fmla="*/ 44450 h 1247775"/>
                <a:gd name="connsiteX9-1215" fmla="*/ 1549653 w 2251328"/>
                <a:gd name="connsiteY9-1216" fmla="*/ 0 h 1247775"/>
                <a:gd name="connsiteX10-1217" fmla="*/ 257428 w 2251328"/>
                <a:gd name="connsiteY10-1218" fmla="*/ 15875 h 1247775"/>
                <a:gd name="connsiteX11-1219" fmla="*/ 3428 w 2251328"/>
                <a:gd name="connsiteY11-1220" fmla="*/ 298450 h 1247775"/>
                <a:gd name="connsiteX12-1221" fmla="*/ 136779 w 2251328"/>
                <a:gd name="connsiteY12-1222" fmla="*/ 146050 h 1247775"/>
                <a:gd name="connsiteX13-1223" fmla="*/ 495554 w 2251328"/>
                <a:gd name="connsiteY13-1224" fmla="*/ 95250 h 1247775"/>
                <a:gd name="connsiteX14-1225" fmla="*/ 1463929 w 2251328"/>
                <a:gd name="connsiteY14-1226" fmla="*/ 1069975 h 1247775"/>
                <a:gd name="connsiteX15-1227" fmla="*/ 1460753 w 2251328"/>
                <a:gd name="connsiteY15-1228" fmla="*/ 1063625 h 1247775"/>
                <a:gd name="connsiteX0-1229" fmla="*/ 1460753 w 2251328"/>
                <a:gd name="connsiteY0-1230" fmla="*/ 1063625 h 1247775"/>
                <a:gd name="connsiteX1-1231" fmla="*/ 1359153 w 2251328"/>
                <a:gd name="connsiteY1-1232" fmla="*/ 1165225 h 1247775"/>
                <a:gd name="connsiteX2-1233" fmla="*/ 1429003 w 2251328"/>
                <a:gd name="connsiteY2-1234" fmla="*/ 1247775 h 1247775"/>
                <a:gd name="connsiteX3-1235" fmla="*/ 2152903 w 2251328"/>
                <a:gd name="connsiteY3-1236" fmla="*/ 1241425 h 1247775"/>
                <a:gd name="connsiteX4-1237" fmla="*/ 2251328 w 2251328"/>
                <a:gd name="connsiteY4-1238" fmla="*/ 1146175 h 1247775"/>
                <a:gd name="connsiteX5-1239" fmla="*/ 2248153 w 2251328"/>
                <a:gd name="connsiteY5-1240" fmla="*/ 409575 h 1247775"/>
                <a:gd name="connsiteX6-1241" fmla="*/ 2165603 w 2251328"/>
                <a:gd name="connsiteY6-1242" fmla="*/ 365125 h 1247775"/>
                <a:gd name="connsiteX7-1243" fmla="*/ 2060828 w 2251328"/>
                <a:gd name="connsiteY7-1244" fmla="*/ 463550 h 1247775"/>
                <a:gd name="connsiteX8-1245" fmla="*/ 1629028 w 2251328"/>
                <a:gd name="connsiteY8-1246" fmla="*/ 44450 h 1247775"/>
                <a:gd name="connsiteX9-1247" fmla="*/ 1549653 w 2251328"/>
                <a:gd name="connsiteY9-1248" fmla="*/ 0 h 1247775"/>
                <a:gd name="connsiteX10-1249" fmla="*/ 257428 w 2251328"/>
                <a:gd name="connsiteY10-1250" fmla="*/ 15875 h 1247775"/>
                <a:gd name="connsiteX11-1251" fmla="*/ 3428 w 2251328"/>
                <a:gd name="connsiteY11-1252" fmla="*/ 298450 h 1247775"/>
                <a:gd name="connsiteX12-1253" fmla="*/ 136779 w 2251328"/>
                <a:gd name="connsiteY12-1254" fmla="*/ 146050 h 1247775"/>
                <a:gd name="connsiteX13-1255" fmla="*/ 495554 w 2251328"/>
                <a:gd name="connsiteY13-1256" fmla="*/ 95250 h 1247775"/>
                <a:gd name="connsiteX14-1257" fmla="*/ 1463929 w 2251328"/>
                <a:gd name="connsiteY14-1258" fmla="*/ 1069975 h 1247775"/>
                <a:gd name="connsiteX15-1259" fmla="*/ 1460753 w 2251328"/>
                <a:gd name="connsiteY15-1260" fmla="*/ 1063625 h 1247775"/>
                <a:gd name="connsiteX0-1261" fmla="*/ 1460753 w 2251328"/>
                <a:gd name="connsiteY0-1262" fmla="*/ 1063625 h 1247775"/>
                <a:gd name="connsiteX1-1263" fmla="*/ 1359153 w 2251328"/>
                <a:gd name="connsiteY1-1264" fmla="*/ 1165225 h 1247775"/>
                <a:gd name="connsiteX2-1265" fmla="*/ 1429003 w 2251328"/>
                <a:gd name="connsiteY2-1266" fmla="*/ 1247775 h 1247775"/>
                <a:gd name="connsiteX3-1267" fmla="*/ 2152903 w 2251328"/>
                <a:gd name="connsiteY3-1268" fmla="*/ 1241425 h 1247775"/>
                <a:gd name="connsiteX4-1269" fmla="*/ 2251328 w 2251328"/>
                <a:gd name="connsiteY4-1270" fmla="*/ 1146175 h 1247775"/>
                <a:gd name="connsiteX5-1271" fmla="*/ 2248153 w 2251328"/>
                <a:gd name="connsiteY5-1272" fmla="*/ 409575 h 1247775"/>
                <a:gd name="connsiteX6-1273" fmla="*/ 2165603 w 2251328"/>
                <a:gd name="connsiteY6-1274" fmla="*/ 365125 h 1247775"/>
                <a:gd name="connsiteX7-1275" fmla="*/ 2060828 w 2251328"/>
                <a:gd name="connsiteY7-1276" fmla="*/ 463550 h 1247775"/>
                <a:gd name="connsiteX8-1277" fmla="*/ 1629028 w 2251328"/>
                <a:gd name="connsiteY8-1278" fmla="*/ 44450 h 1247775"/>
                <a:gd name="connsiteX9-1279" fmla="*/ 1549653 w 2251328"/>
                <a:gd name="connsiteY9-1280" fmla="*/ 0 h 1247775"/>
                <a:gd name="connsiteX10-1281" fmla="*/ 257428 w 2251328"/>
                <a:gd name="connsiteY10-1282" fmla="*/ 15875 h 1247775"/>
                <a:gd name="connsiteX11-1283" fmla="*/ 3428 w 2251328"/>
                <a:gd name="connsiteY11-1284" fmla="*/ 298450 h 1247775"/>
                <a:gd name="connsiteX12-1285" fmla="*/ 136779 w 2251328"/>
                <a:gd name="connsiteY12-1286" fmla="*/ 146050 h 1247775"/>
                <a:gd name="connsiteX13-1287" fmla="*/ 495554 w 2251328"/>
                <a:gd name="connsiteY13-1288" fmla="*/ 95250 h 1247775"/>
                <a:gd name="connsiteX14-1289" fmla="*/ 1463929 w 2251328"/>
                <a:gd name="connsiteY14-1290" fmla="*/ 1069975 h 1247775"/>
                <a:gd name="connsiteX15-1291" fmla="*/ 1460753 w 2251328"/>
                <a:gd name="connsiteY15-1292" fmla="*/ 1063625 h 1247775"/>
                <a:gd name="connsiteX0-1293" fmla="*/ 1460753 w 2251328"/>
                <a:gd name="connsiteY0-1294" fmla="*/ 1063625 h 1247775"/>
                <a:gd name="connsiteX1-1295" fmla="*/ 1359153 w 2251328"/>
                <a:gd name="connsiteY1-1296" fmla="*/ 1165225 h 1247775"/>
                <a:gd name="connsiteX2-1297" fmla="*/ 1429003 w 2251328"/>
                <a:gd name="connsiteY2-1298" fmla="*/ 1247775 h 1247775"/>
                <a:gd name="connsiteX3-1299" fmla="*/ 2152903 w 2251328"/>
                <a:gd name="connsiteY3-1300" fmla="*/ 1241425 h 1247775"/>
                <a:gd name="connsiteX4-1301" fmla="*/ 2251328 w 2251328"/>
                <a:gd name="connsiteY4-1302" fmla="*/ 1146175 h 1247775"/>
                <a:gd name="connsiteX5-1303" fmla="*/ 2248153 w 2251328"/>
                <a:gd name="connsiteY5-1304" fmla="*/ 409575 h 1247775"/>
                <a:gd name="connsiteX6-1305" fmla="*/ 2165603 w 2251328"/>
                <a:gd name="connsiteY6-1306" fmla="*/ 365125 h 1247775"/>
                <a:gd name="connsiteX7-1307" fmla="*/ 2060828 w 2251328"/>
                <a:gd name="connsiteY7-1308" fmla="*/ 463550 h 1247775"/>
                <a:gd name="connsiteX8-1309" fmla="*/ 1629028 w 2251328"/>
                <a:gd name="connsiteY8-1310" fmla="*/ 44450 h 1247775"/>
                <a:gd name="connsiteX9-1311" fmla="*/ 1549653 w 2251328"/>
                <a:gd name="connsiteY9-1312" fmla="*/ 0 h 1247775"/>
                <a:gd name="connsiteX10-1313" fmla="*/ 257428 w 2251328"/>
                <a:gd name="connsiteY10-1314" fmla="*/ 15875 h 1247775"/>
                <a:gd name="connsiteX11-1315" fmla="*/ 3428 w 2251328"/>
                <a:gd name="connsiteY11-1316" fmla="*/ 298450 h 1247775"/>
                <a:gd name="connsiteX12-1317" fmla="*/ 136779 w 2251328"/>
                <a:gd name="connsiteY12-1318" fmla="*/ 146050 h 1247775"/>
                <a:gd name="connsiteX13-1319" fmla="*/ 495554 w 2251328"/>
                <a:gd name="connsiteY13-1320" fmla="*/ 95250 h 1247775"/>
                <a:gd name="connsiteX14-1321" fmla="*/ 1463929 w 2251328"/>
                <a:gd name="connsiteY14-1322" fmla="*/ 1069975 h 1247775"/>
                <a:gd name="connsiteX15-1323" fmla="*/ 1460753 w 2251328"/>
                <a:gd name="connsiteY15-1324" fmla="*/ 1063625 h 1247775"/>
                <a:gd name="connsiteX0-1325" fmla="*/ 1454613 w 2245188"/>
                <a:gd name="connsiteY0-1326" fmla="*/ 1063625 h 1247775"/>
                <a:gd name="connsiteX1-1327" fmla="*/ 1353013 w 2245188"/>
                <a:gd name="connsiteY1-1328" fmla="*/ 1165225 h 1247775"/>
                <a:gd name="connsiteX2-1329" fmla="*/ 1422863 w 2245188"/>
                <a:gd name="connsiteY2-1330" fmla="*/ 1247775 h 1247775"/>
                <a:gd name="connsiteX3-1331" fmla="*/ 2146763 w 2245188"/>
                <a:gd name="connsiteY3-1332" fmla="*/ 1241425 h 1247775"/>
                <a:gd name="connsiteX4-1333" fmla="*/ 2245188 w 2245188"/>
                <a:gd name="connsiteY4-1334" fmla="*/ 1146175 h 1247775"/>
                <a:gd name="connsiteX5-1335" fmla="*/ 2242013 w 2245188"/>
                <a:gd name="connsiteY5-1336" fmla="*/ 409575 h 1247775"/>
                <a:gd name="connsiteX6-1337" fmla="*/ 2159463 w 2245188"/>
                <a:gd name="connsiteY6-1338" fmla="*/ 365125 h 1247775"/>
                <a:gd name="connsiteX7-1339" fmla="*/ 2054688 w 2245188"/>
                <a:gd name="connsiteY7-1340" fmla="*/ 463550 h 1247775"/>
                <a:gd name="connsiteX8-1341" fmla="*/ 1622888 w 2245188"/>
                <a:gd name="connsiteY8-1342" fmla="*/ 44450 h 1247775"/>
                <a:gd name="connsiteX9-1343" fmla="*/ 1543513 w 2245188"/>
                <a:gd name="connsiteY9-1344" fmla="*/ 0 h 1247775"/>
                <a:gd name="connsiteX10-1345" fmla="*/ 251288 w 2245188"/>
                <a:gd name="connsiteY10-1346" fmla="*/ 15875 h 1247775"/>
                <a:gd name="connsiteX11-1347" fmla="*/ 3638 w 2245188"/>
                <a:gd name="connsiteY11-1348" fmla="*/ 352425 h 1247775"/>
                <a:gd name="connsiteX12-1349" fmla="*/ 130639 w 2245188"/>
                <a:gd name="connsiteY12-1350" fmla="*/ 146050 h 1247775"/>
                <a:gd name="connsiteX13-1351" fmla="*/ 489414 w 2245188"/>
                <a:gd name="connsiteY13-1352" fmla="*/ 95250 h 1247775"/>
                <a:gd name="connsiteX14-1353" fmla="*/ 1457789 w 2245188"/>
                <a:gd name="connsiteY14-1354" fmla="*/ 1069975 h 1247775"/>
                <a:gd name="connsiteX15-1355" fmla="*/ 1454613 w 2245188"/>
                <a:gd name="connsiteY15-1356" fmla="*/ 1063625 h 1247775"/>
                <a:gd name="connsiteX0-1357" fmla="*/ 1450975 w 2241550"/>
                <a:gd name="connsiteY0-1358" fmla="*/ 1063625 h 1247775"/>
                <a:gd name="connsiteX1-1359" fmla="*/ 1349375 w 2241550"/>
                <a:gd name="connsiteY1-1360" fmla="*/ 1165225 h 1247775"/>
                <a:gd name="connsiteX2-1361" fmla="*/ 1419225 w 2241550"/>
                <a:gd name="connsiteY2-1362" fmla="*/ 1247775 h 1247775"/>
                <a:gd name="connsiteX3-1363" fmla="*/ 2143125 w 2241550"/>
                <a:gd name="connsiteY3-1364" fmla="*/ 1241425 h 1247775"/>
                <a:gd name="connsiteX4-1365" fmla="*/ 2241550 w 2241550"/>
                <a:gd name="connsiteY4-1366" fmla="*/ 1146175 h 1247775"/>
                <a:gd name="connsiteX5-1367" fmla="*/ 2238375 w 2241550"/>
                <a:gd name="connsiteY5-1368" fmla="*/ 409575 h 1247775"/>
                <a:gd name="connsiteX6-1369" fmla="*/ 2155825 w 2241550"/>
                <a:gd name="connsiteY6-1370" fmla="*/ 365125 h 1247775"/>
                <a:gd name="connsiteX7-1371" fmla="*/ 2051050 w 2241550"/>
                <a:gd name="connsiteY7-1372" fmla="*/ 463550 h 1247775"/>
                <a:gd name="connsiteX8-1373" fmla="*/ 1619250 w 2241550"/>
                <a:gd name="connsiteY8-1374" fmla="*/ 44450 h 1247775"/>
                <a:gd name="connsiteX9-1375" fmla="*/ 1539875 w 2241550"/>
                <a:gd name="connsiteY9-1376" fmla="*/ 0 h 1247775"/>
                <a:gd name="connsiteX10-1377" fmla="*/ 247650 w 2241550"/>
                <a:gd name="connsiteY10-1378" fmla="*/ 15875 h 1247775"/>
                <a:gd name="connsiteX11-1379" fmla="*/ 0 w 2241550"/>
                <a:gd name="connsiteY11-1380" fmla="*/ 352425 h 1247775"/>
                <a:gd name="connsiteX12-1381" fmla="*/ 485776 w 2241550"/>
                <a:gd name="connsiteY12-1382" fmla="*/ 95250 h 1247775"/>
                <a:gd name="connsiteX13-1383" fmla="*/ 1454151 w 2241550"/>
                <a:gd name="connsiteY13-1384" fmla="*/ 1069975 h 1247775"/>
                <a:gd name="connsiteX14-1385" fmla="*/ 1450975 w 2241550"/>
                <a:gd name="connsiteY14-1386" fmla="*/ 1063625 h 1247775"/>
                <a:gd name="connsiteX0-1387" fmla="*/ 1450975 w 2241550"/>
                <a:gd name="connsiteY0-1388" fmla="*/ 1063625 h 1247775"/>
                <a:gd name="connsiteX1-1389" fmla="*/ 1349375 w 2241550"/>
                <a:gd name="connsiteY1-1390" fmla="*/ 1165225 h 1247775"/>
                <a:gd name="connsiteX2-1391" fmla="*/ 1419225 w 2241550"/>
                <a:gd name="connsiteY2-1392" fmla="*/ 1247775 h 1247775"/>
                <a:gd name="connsiteX3-1393" fmla="*/ 2143125 w 2241550"/>
                <a:gd name="connsiteY3-1394" fmla="*/ 1241425 h 1247775"/>
                <a:gd name="connsiteX4-1395" fmla="*/ 2241550 w 2241550"/>
                <a:gd name="connsiteY4-1396" fmla="*/ 1146175 h 1247775"/>
                <a:gd name="connsiteX5-1397" fmla="*/ 2238375 w 2241550"/>
                <a:gd name="connsiteY5-1398" fmla="*/ 409575 h 1247775"/>
                <a:gd name="connsiteX6-1399" fmla="*/ 2155825 w 2241550"/>
                <a:gd name="connsiteY6-1400" fmla="*/ 365125 h 1247775"/>
                <a:gd name="connsiteX7-1401" fmla="*/ 2051050 w 2241550"/>
                <a:gd name="connsiteY7-1402" fmla="*/ 463550 h 1247775"/>
                <a:gd name="connsiteX8-1403" fmla="*/ 1619250 w 2241550"/>
                <a:gd name="connsiteY8-1404" fmla="*/ 44450 h 1247775"/>
                <a:gd name="connsiteX9-1405" fmla="*/ 1539875 w 2241550"/>
                <a:gd name="connsiteY9-1406" fmla="*/ 0 h 1247775"/>
                <a:gd name="connsiteX10-1407" fmla="*/ 247650 w 2241550"/>
                <a:gd name="connsiteY10-1408" fmla="*/ 15875 h 1247775"/>
                <a:gd name="connsiteX11-1409" fmla="*/ 0 w 2241550"/>
                <a:gd name="connsiteY11-1410" fmla="*/ 352425 h 1247775"/>
                <a:gd name="connsiteX12-1411" fmla="*/ 485776 w 2241550"/>
                <a:gd name="connsiteY12-1412" fmla="*/ 95250 h 1247775"/>
                <a:gd name="connsiteX13-1413" fmla="*/ 1454151 w 2241550"/>
                <a:gd name="connsiteY13-1414" fmla="*/ 1069975 h 1247775"/>
                <a:gd name="connsiteX14-1415" fmla="*/ 1450975 w 2241550"/>
                <a:gd name="connsiteY14-1416" fmla="*/ 1063625 h 1247775"/>
                <a:gd name="connsiteX0-1417" fmla="*/ 1450975 w 2241550"/>
                <a:gd name="connsiteY0-1418" fmla="*/ 1063625 h 1247775"/>
                <a:gd name="connsiteX1-1419" fmla="*/ 1349375 w 2241550"/>
                <a:gd name="connsiteY1-1420" fmla="*/ 1165225 h 1247775"/>
                <a:gd name="connsiteX2-1421" fmla="*/ 1419225 w 2241550"/>
                <a:gd name="connsiteY2-1422" fmla="*/ 1247775 h 1247775"/>
                <a:gd name="connsiteX3-1423" fmla="*/ 2143125 w 2241550"/>
                <a:gd name="connsiteY3-1424" fmla="*/ 1241425 h 1247775"/>
                <a:gd name="connsiteX4-1425" fmla="*/ 2241550 w 2241550"/>
                <a:gd name="connsiteY4-1426" fmla="*/ 1146175 h 1247775"/>
                <a:gd name="connsiteX5-1427" fmla="*/ 2238375 w 2241550"/>
                <a:gd name="connsiteY5-1428" fmla="*/ 409575 h 1247775"/>
                <a:gd name="connsiteX6-1429" fmla="*/ 2155825 w 2241550"/>
                <a:gd name="connsiteY6-1430" fmla="*/ 365125 h 1247775"/>
                <a:gd name="connsiteX7-1431" fmla="*/ 2051050 w 2241550"/>
                <a:gd name="connsiteY7-1432" fmla="*/ 463550 h 1247775"/>
                <a:gd name="connsiteX8-1433" fmla="*/ 1619250 w 2241550"/>
                <a:gd name="connsiteY8-1434" fmla="*/ 44450 h 1247775"/>
                <a:gd name="connsiteX9-1435" fmla="*/ 1539875 w 2241550"/>
                <a:gd name="connsiteY9-1436" fmla="*/ 0 h 1247775"/>
                <a:gd name="connsiteX10-1437" fmla="*/ 247650 w 2241550"/>
                <a:gd name="connsiteY10-1438" fmla="*/ 15875 h 1247775"/>
                <a:gd name="connsiteX11-1439" fmla="*/ 0 w 2241550"/>
                <a:gd name="connsiteY11-1440" fmla="*/ 352425 h 1247775"/>
                <a:gd name="connsiteX12-1441" fmla="*/ 485776 w 2241550"/>
                <a:gd name="connsiteY12-1442" fmla="*/ 95250 h 1247775"/>
                <a:gd name="connsiteX13-1443" fmla="*/ 1454151 w 2241550"/>
                <a:gd name="connsiteY13-1444" fmla="*/ 1069975 h 1247775"/>
                <a:gd name="connsiteX14-1445" fmla="*/ 1450975 w 2241550"/>
                <a:gd name="connsiteY14-1446" fmla="*/ 1063625 h 1247775"/>
                <a:gd name="connsiteX0-1447" fmla="*/ 1450975 w 2241550"/>
                <a:gd name="connsiteY0-1448" fmla="*/ 1063625 h 1247775"/>
                <a:gd name="connsiteX1-1449" fmla="*/ 1349375 w 2241550"/>
                <a:gd name="connsiteY1-1450" fmla="*/ 1165225 h 1247775"/>
                <a:gd name="connsiteX2-1451" fmla="*/ 1419225 w 2241550"/>
                <a:gd name="connsiteY2-1452" fmla="*/ 1247775 h 1247775"/>
                <a:gd name="connsiteX3-1453" fmla="*/ 2143125 w 2241550"/>
                <a:gd name="connsiteY3-1454" fmla="*/ 1241425 h 1247775"/>
                <a:gd name="connsiteX4-1455" fmla="*/ 2241550 w 2241550"/>
                <a:gd name="connsiteY4-1456" fmla="*/ 1146175 h 1247775"/>
                <a:gd name="connsiteX5-1457" fmla="*/ 2238375 w 2241550"/>
                <a:gd name="connsiteY5-1458" fmla="*/ 409575 h 1247775"/>
                <a:gd name="connsiteX6-1459" fmla="*/ 2155825 w 2241550"/>
                <a:gd name="connsiteY6-1460" fmla="*/ 365125 h 1247775"/>
                <a:gd name="connsiteX7-1461" fmla="*/ 2051050 w 2241550"/>
                <a:gd name="connsiteY7-1462" fmla="*/ 463550 h 1247775"/>
                <a:gd name="connsiteX8-1463" fmla="*/ 1619250 w 2241550"/>
                <a:gd name="connsiteY8-1464" fmla="*/ 44450 h 1247775"/>
                <a:gd name="connsiteX9-1465" fmla="*/ 1539875 w 2241550"/>
                <a:gd name="connsiteY9-1466" fmla="*/ 0 h 1247775"/>
                <a:gd name="connsiteX10-1467" fmla="*/ 247650 w 2241550"/>
                <a:gd name="connsiteY10-1468" fmla="*/ 15875 h 1247775"/>
                <a:gd name="connsiteX11-1469" fmla="*/ 0 w 2241550"/>
                <a:gd name="connsiteY11-1470" fmla="*/ 352425 h 1247775"/>
                <a:gd name="connsiteX12-1471" fmla="*/ 485776 w 2241550"/>
                <a:gd name="connsiteY12-1472" fmla="*/ 95250 h 1247775"/>
                <a:gd name="connsiteX13-1473" fmla="*/ 1454151 w 2241550"/>
                <a:gd name="connsiteY13-1474" fmla="*/ 1069975 h 1247775"/>
                <a:gd name="connsiteX14-1475" fmla="*/ 1450975 w 2241550"/>
                <a:gd name="connsiteY14-1476" fmla="*/ 1063625 h 1247775"/>
                <a:gd name="connsiteX0-1477" fmla="*/ 1450975 w 2241550"/>
                <a:gd name="connsiteY0-1478" fmla="*/ 1063625 h 1247775"/>
                <a:gd name="connsiteX1-1479" fmla="*/ 1349375 w 2241550"/>
                <a:gd name="connsiteY1-1480" fmla="*/ 1165225 h 1247775"/>
                <a:gd name="connsiteX2-1481" fmla="*/ 1419225 w 2241550"/>
                <a:gd name="connsiteY2-1482" fmla="*/ 1247775 h 1247775"/>
                <a:gd name="connsiteX3-1483" fmla="*/ 2143125 w 2241550"/>
                <a:gd name="connsiteY3-1484" fmla="*/ 1241425 h 1247775"/>
                <a:gd name="connsiteX4-1485" fmla="*/ 2241550 w 2241550"/>
                <a:gd name="connsiteY4-1486" fmla="*/ 1146175 h 1247775"/>
                <a:gd name="connsiteX5-1487" fmla="*/ 2238375 w 2241550"/>
                <a:gd name="connsiteY5-1488" fmla="*/ 409575 h 1247775"/>
                <a:gd name="connsiteX6-1489" fmla="*/ 2155825 w 2241550"/>
                <a:gd name="connsiteY6-1490" fmla="*/ 365125 h 1247775"/>
                <a:gd name="connsiteX7-1491" fmla="*/ 2051050 w 2241550"/>
                <a:gd name="connsiteY7-1492" fmla="*/ 463550 h 1247775"/>
                <a:gd name="connsiteX8-1493" fmla="*/ 1619250 w 2241550"/>
                <a:gd name="connsiteY8-1494" fmla="*/ 44450 h 1247775"/>
                <a:gd name="connsiteX9-1495" fmla="*/ 1539875 w 2241550"/>
                <a:gd name="connsiteY9-1496" fmla="*/ 0 h 1247775"/>
                <a:gd name="connsiteX10-1497" fmla="*/ 247650 w 2241550"/>
                <a:gd name="connsiteY10-1498" fmla="*/ 15875 h 1247775"/>
                <a:gd name="connsiteX11-1499" fmla="*/ 0 w 2241550"/>
                <a:gd name="connsiteY11-1500" fmla="*/ 352425 h 1247775"/>
                <a:gd name="connsiteX12-1501" fmla="*/ 485776 w 2241550"/>
                <a:gd name="connsiteY12-1502" fmla="*/ 95250 h 1247775"/>
                <a:gd name="connsiteX13-1503" fmla="*/ 1454151 w 2241550"/>
                <a:gd name="connsiteY13-1504" fmla="*/ 1069975 h 1247775"/>
                <a:gd name="connsiteX14-1505" fmla="*/ 1450975 w 2241550"/>
                <a:gd name="connsiteY14-1506" fmla="*/ 1063625 h 1247775"/>
                <a:gd name="connsiteX0-1507" fmla="*/ 1444625 w 2235200"/>
                <a:gd name="connsiteY0-1508" fmla="*/ 1063625 h 1247775"/>
                <a:gd name="connsiteX1-1509" fmla="*/ 1343025 w 2235200"/>
                <a:gd name="connsiteY1-1510" fmla="*/ 1165225 h 1247775"/>
                <a:gd name="connsiteX2-1511" fmla="*/ 1412875 w 2235200"/>
                <a:gd name="connsiteY2-1512" fmla="*/ 1247775 h 1247775"/>
                <a:gd name="connsiteX3-1513" fmla="*/ 2136775 w 2235200"/>
                <a:gd name="connsiteY3-1514" fmla="*/ 1241425 h 1247775"/>
                <a:gd name="connsiteX4-1515" fmla="*/ 2235200 w 2235200"/>
                <a:gd name="connsiteY4-1516" fmla="*/ 1146175 h 1247775"/>
                <a:gd name="connsiteX5-1517" fmla="*/ 2232025 w 2235200"/>
                <a:gd name="connsiteY5-1518" fmla="*/ 409575 h 1247775"/>
                <a:gd name="connsiteX6-1519" fmla="*/ 2149475 w 2235200"/>
                <a:gd name="connsiteY6-1520" fmla="*/ 365125 h 1247775"/>
                <a:gd name="connsiteX7-1521" fmla="*/ 2044700 w 2235200"/>
                <a:gd name="connsiteY7-1522" fmla="*/ 463550 h 1247775"/>
                <a:gd name="connsiteX8-1523" fmla="*/ 1612900 w 2235200"/>
                <a:gd name="connsiteY8-1524" fmla="*/ 44450 h 1247775"/>
                <a:gd name="connsiteX9-1525" fmla="*/ 1533525 w 2235200"/>
                <a:gd name="connsiteY9-1526" fmla="*/ 0 h 1247775"/>
                <a:gd name="connsiteX10-1527" fmla="*/ 241300 w 2235200"/>
                <a:gd name="connsiteY10-1528" fmla="*/ 15875 h 1247775"/>
                <a:gd name="connsiteX11-1529" fmla="*/ 0 w 2235200"/>
                <a:gd name="connsiteY11-1530" fmla="*/ 269875 h 1247775"/>
                <a:gd name="connsiteX12-1531" fmla="*/ 479426 w 2235200"/>
                <a:gd name="connsiteY12-1532" fmla="*/ 95250 h 1247775"/>
                <a:gd name="connsiteX13-1533" fmla="*/ 1447801 w 2235200"/>
                <a:gd name="connsiteY13-1534" fmla="*/ 1069975 h 1247775"/>
                <a:gd name="connsiteX14-1535" fmla="*/ 1444625 w 2235200"/>
                <a:gd name="connsiteY14-1536" fmla="*/ 1063625 h 1247775"/>
                <a:gd name="connsiteX0-1537" fmla="*/ 1492250 w 2282825"/>
                <a:gd name="connsiteY0-1538" fmla="*/ 1063625 h 1247775"/>
                <a:gd name="connsiteX1-1539" fmla="*/ 1390650 w 2282825"/>
                <a:gd name="connsiteY1-1540" fmla="*/ 1165225 h 1247775"/>
                <a:gd name="connsiteX2-1541" fmla="*/ 1460500 w 2282825"/>
                <a:gd name="connsiteY2-1542" fmla="*/ 1247775 h 1247775"/>
                <a:gd name="connsiteX3-1543" fmla="*/ 2184400 w 2282825"/>
                <a:gd name="connsiteY3-1544" fmla="*/ 1241425 h 1247775"/>
                <a:gd name="connsiteX4-1545" fmla="*/ 2282825 w 2282825"/>
                <a:gd name="connsiteY4-1546" fmla="*/ 1146175 h 1247775"/>
                <a:gd name="connsiteX5-1547" fmla="*/ 2279650 w 2282825"/>
                <a:gd name="connsiteY5-1548" fmla="*/ 409575 h 1247775"/>
                <a:gd name="connsiteX6-1549" fmla="*/ 2197100 w 2282825"/>
                <a:gd name="connsiteY6-1550" fmla="*/ 365125 h 1247775"/>
                <a:gd name="connsiteX7-1551" fmla="*/ 2092325 w 2282825"/>
                <a:gd name="connsiteY7-1552" fmla="*/ 463550 h 1247775"/>
                <a:gd name="connsiteX8-1553" fmla="*/ 1660525 w 2282825"/>
                <a:gd name="connsiteY8-1554" fmla="*/ 44450 h 1247775"/>
                <a:gd name="connsiteX9-1555" fmla="*/ 1581150 w 2282825"/>
                <a:gd name="connsiteY9-1556" fmla="*/ 0 h 1247775"/>
                <a:gd name="connsiteX10-1557" fmla="*/ 288925 w 2282825"/>
                <a:gd name="connsiteY10-1558" fmla="*/ 15875 h 1247775"/>
                <a:gd name="connsiteX11-1559" fmla="*/ 0 w 2282825"/>
                <a:gd name="connsiteY11-1560" fmla="*/ 304800 h 1247775"/>
                <a:gd name="connsiteX12-1561" fmla="*/ 527051 w 2282825"/>
                <a:gd name="connsiteY12-1562" fmla="*/ 95250 h 1247775"/>
                <a:gd name="connsiteX13-1563" fmla="*/ 1495426 w 2282825"/>
                <a:gd name="connsiteY13-1564" fmla="*/ 1069975 h 1247775"/>
                <a:gd name="connsiteX14-1565" fmla="*/ 1492250 w 2282825"/>
                <a:gd name="connsiteY14-1566" fmla="*/ 1063625 h 1247775"/>
                <a:gd name="connsiteX0-1567" fmla="*/ 1514475 w 2305050"/>
                <a:gd name="connsiteY0-1568" fmla="*/ 1063625 h 1247775"/>
                <a:gd name="connsiteX1-1569" fmla="*/ 1412875 w 2305050"/>
                <a:gd name="connsiteY1-1570" fmla="*/ 1165225 h 1247775"/>
                <a:gd name="connsiteX2-1571" fmla="*/ 1482725 w 2305050"/>
                <a:gd name="connsiteY2-1572" fmla="*/ 1247775 h 1247775"/>
                <a:gd name="connsiteX3-1573" fmla="*/ 2206625 w 2305050"/>
                <a:gd name="connsiteY3-1574" fmla="*/ 1241425 h 1247775"/>
                <a:gd name="connsiteX4-1575" fmla="*/ 2305050 w 2305050"/>
                <a:gd name="connsiteY4-1576" fmla="*/ 1146175 h 1247775"/>
                <a:gd name="connsiteX5-1577" fmla="*/ 2301875 w 2305050"/>
                <a:gd name="connsiteY5-1578" fmla="*/ 409575 h 1247775"/>
                <a:gd name="connsiteX6-1579" fmla="*/ 2219325 w 2305050"/>
                <a:gd name="connsiteY6-1580" fmla="*/ 365125 h 1247775"/>
                <a:gd name="connsiteX7-1581" fmla="*/ 2114550 w 2305050"/>
                <a:gd name="connsiteY7-1582" fmla="*/ 463550 h 1247775"/>
                <a:gd name="connsiteX8-1583" fmla="*/ 1682750 w 2305050"/>
                <a:gd name="connsiteY8-1584" fmla="*/ 44450 h 1247775"/>
                <a:gd name="connsiteX9-1585" fmla="*/ 1603375 w 2305050"/>
                <a:gd name="connsiteY9-1586" fmla="*/ 0 h 1247775"/>
                <a:gd name="connsiteX10-1587" fmla="*/ 311150 w 2305050"/>
                <a:gd name="connsiteY10-1588" fmla="*/ 15875 h 1247775"/>
                <a:gd name="connsiteX11-1589" fmla="*/ 0 w 2305050"/>
                <a:gd name="connsiteY11-1590" fmla="*/ 323850 h 1247775"/>
                <a:gd name="connsiteX12-1591" fmla="*/ 549276 w 2305050"/>
                <a:gd name="connsiteY12-1592" fmla="*/ 95250 h 1247775"/>
                <a:gd name="connsiteX13-1593" fmla="*/ 1517651 w 2305050"/>
                <a:gd name="connsiteY13-1594" fmla="*/ 1069975 h 1247775"/>
                <a:gd name="connsiteX14-1595" fmla="*/ 1514475 w 2305050"/>
                <a:gd name="connsiteY14-1596" fmla="*/ 1063625 h 1247775"/>
                <a:gd name="connsiteX0-1597" fmla="*/ 1558925 w 2349500"/>
                <a:gd name="connsiteY0-1598" fmla="*/ 1063625 h 1247775"/>
                <a:gd name="connsiteX1-1599" fmla="*/ 1457325 w 2349500"/>
                <a:gd name="connsiteY1-1600" fmla="*/ 1165225 h 1247775"/>
                <a:gd name="connsiteX2-1601" fmla="*/ 1527175 w 2349500"/>
                <a:gd name="connsiteY2-1602" fmla="*/ 1247775 h 1247775"/>
                <a:gd name="connsiteX3-1603" fmla="*/ 2251075 w 2349500"/>
                <a:gd name="connsiteY3-1604" fmla="*/ 1241425 h 1247775"/>
                <a:gd name="connsiteX4-1605" fmla="*/ 2349500 w 2349500"/>
                <a:gd name="connsiteY4-1606" fmla="*/ 1146175 h 1247775"/>
                <a:gd name="connsiteX5-1607" fmla="*/ 2346325 w 2349500"/>
                <a:gd name="connsiteY5-1608" fmla="*/ 409575 h 1247775"/>
                <a:gd name="connsiteX6-1609" fmla="*/ 2263775 w 2349500"/>
                <a:gd name="connsiteY6-1610" fmla="*/ 365125 h 1247775"/>
                <a:gd name="connsiteX7-1611" fmla="*/ 2159000 w 2349500"/>
                <a:gd name="connsiteY7-1612" fmla="*/ 463550 h 1247775"/>
                <a:gd name="connsiteX8-1613" fmla="*/ 1727200 w 2349500"/>
                <a:gd name="connsiteY8-1614" fmla="*/ 44450 h 1247775"/>
                <a:gd name="connsiteX9-1615" fmla="*/ 1647825 w 2349500"/>
                <a:gd name="connsiteY9-1616" fmla="*/ 0 h 1247775"/>
                <a:gd name="connsiteX10-1617" fmla="*/ 355600 w 2349500"/>
                <a:gd name="connsiteY10-1618" fmla="*/ 15875 h 1247775"/>
                <a:gd name="connsiteX11-1619" fmla="*/ 0 w 2349500"/>
                <a:gd name="connsiteY11-1620" fmla="*/ 342900 h 1247775"/>
                <a:gd name="connsiteX12-1621" fmla="*/ 593726 w 2349500"/>
                <a:gd name="connsiteY12-1622" fmla="*/ 95250 h 1247775"/>
                <a:gd name="connsiteX13-1623" fmla="*/ 1562101 w 2349500"/>
                <a:gd name="connsiteY13-1624" fmla="*/ 1069975 h 1247775"/>
                <a:gd name="connsiteX14-1625" fmla="*/ 1558925 w 2349500"/>
                <a:gd name="connsiteY14-1626" fmla="*/ 1063625 h 1247775"/>
                <a:gd name="connsiteX0-1627" fmla="*/ 1558925 w 2349500"/>
                <a:gd name="connsiteY0-1628" fmla="*/ 1063625 h 1247775"/>
                <a:gd name="connsiteX1-1629" fmla="*/ 1457325 w 2349500"/>
                <a:gd name="connsiteY1-1630" fmla="*/ 1165225 h 1247775"/>
                <a:gd name="connsiteX2-1631" fmla="*/ 1527175 w 2349500"/>
                <a:gd name="connsiteY2-1632" fmla="*/ 1247775 h 1247775"/>
                <a:gd name="connsiteX3-1633" fmla="*/ 2251075 w 2349500"/>
                <a:gd name="connsiteY3-1634" fmla="*/ 1241425 h 1247775"/>
                <a:gd name="connsiteX4-1635" fmla="*/ 2349500 w 2349500"/>
                <a:gd name="connsiteY4-1636" fmla="*/ 1146175 h 1247775"/>
                <a:gd name="connsiteX5-1637" fmla="*/ 2346325 w 2349500"/>
                <a:gd name="connsiteY5-1638" fmla="*/ 409575 h 1247775"/>
                <a:gd name="connsiteX6-1639" fmla="*/ 2263775 w 2349500"/>
                <a:gd name="connsiteY6-1640" fmla="*/ 365125 h 1247775"/>
                <a:gd name="connsiteX7-1641" fmla="*/ 2159000 w 2349500"/>
                <a:gd name="connsiteY7-1642" fmla="*/ 463550 h 1247775"/>
                <a:gd name="connsiteX8-1643" fmla="*/ 1727200 w 2349500"/>
                <a:gd name="connsiteY8-1644" fmla="*/ 44450 h 1247775"/>
                <a:gd name="connsiteX9-1645" fmla="*/ 1647825 w 2349500"/>
                <a:gd name="connsiteY9-1646" fmla="*/ 0 h 1247775"/>
                <a:gd name="connsiteX10-1647" fmla="*/ 355600 w 2349500"/>
                <a:gd name="connsiteY10-1648" fmla="*/ 15875 h 1247775"/>
                <a:gd name="connsiteX11-1649" fmla="*/ 0 w 2349500"/>
                <a:gd name="connsiteY11-1650" fmla="*/ 342900 h 1247775"/>
                <a:gd name="connsiteX12-1651" fmla="*/ 593726 w 2349500"/>
                <a:gd name="connsiteY12-1652" fmla="*/ 95250 h 1247775"/>
                <a:gd name="connsiteX13-1653" fmla="*/ 1562101 w 2349500"/>
                <a:gd name="connsiteY13-1654" fmla="*/ 1069975 h 1247775"/>
                <a:gd name="connsiteX14-1655" fmla="*/ 1558925 w 2349500"/>
                <a:gd name="connsiteY14-1656" fmla="*/ 1063625 h 1247775"/>
                <a:gd name="connsiteX0-1657" fmla="*/ 1558925 w 2349500"/>
                <a:gd name="connsiteY0-1658" fmla="*/ 1063625 h 1247775"/>
                <a:gd name="connsiteX1-1659" fmla="*/ 1457325 w 2349500"/>
                <a:gd name="connsiteY1-1660" fmla="*/ 1165225 h 1247775"/>
                <a:gd name="connsiteX2-1661" fmla="*/ 1527175 w 2349500"/>
                <a:gd name="connsiteY2-1662" fmla="*/ 1247775 h 1247775"/>
                <a:gd name="connsiteX3-1663" fmla="*/ 2251075 w 2349500"/>
                <a:gd name="connsiteY3-1664" fmla="*/ 1241425 h 1247775"/>
                <a:gd name="connsiteX4-1665" fmla="*/ 2349500 w 2349500"/>
                <a:gd name="connsiteY4-1666" fmla="*/ 1146175 h 1247775"/>
                <a:gd name="connsiteX5-1667" fmla="*/ 2346325 w 2349500"/>
                <a:gd name="connsiteY5-1668" fmla="*/ 409575 h 1247775"/>
                <a:gd name="connsiteX6-1669" fmla="*/ 2263775 w 2349500"/>
                <a:gd name="connsiteY6-1670" fmla="*/ 365125 h 1247775"/>
                <a:gd name="connsiteX7-1671" fmla="*/ 2159000 w 2349500"/>
                <a:gd name="connsiteY7-1672" fmla="*/ 463550 h 1247775"/>
                <a:gd name="connsiteX8-1673" fmla="*/ 1727200 w 2349500"/>
                <a:gd name="connsiteY8-1674" fmla="*/ 44450 h 1247775"/>
                <a:gd name="connsiteX9-1675" fmla="*/ 1647825 w 2349500"/>
                <a:gd name="connsiteY9-1676" fmla="*/ 0 h 1247775"/>
                <a:gd name="connsiteX10-1677" fmla="*/ 355600 w 2349500"/>
                <a:gd name="connsiteY10-1678" fmla="*/ 15875 h 1247775"/>
                <a:gd name="connsiteX11-1679" fmla="*/ 0 w 2349500"/>
                <a:gd name="connsiteY11-1680" fmla="*/ 342900 h 1247775"/>
                <a:gd name="connsiteX12-1681" fmla="*/ 593726 w 2349500"/>
                <a:gd name="connsiteY12-1682" fmla="*/ 95250 h 1247775"/>
                <a:gd name="connsiteX13-1683" fmla="*/ 1562101 w 2349500"/>
                <a:gd name="connsiteY13-1684" fmla="*/ 1069975 h 1247775"/>
                <a:gd name="connsiteX14-1685" fmla="*/ 1558925 w 2349500"/>
                <a:gd name="connsiteY14-1686" fmla="*/ 1063625 h 1247775"/>
                <a:gd name="connsiteX0-1687" fmla="*/ 1558925 w 2349500"/>
                <a:gd name="connsiteY0-1688" fmla="*/ 1063625 h 1247775"/>
                <a:gd name="connsiteX1-1689" fmla="*/ 1457325 w 2349500"/>
                <a:gd name="connsiteY1-1690" fmla="*/ 1165225 h 1247775"/>
                <a:gd name="connsiteX2-1691" fmla="*/ 1527175 w 2349500"/>
                <a:gd name="connsiteY2-1692" fmla="*/ 1247775 h 1247775"/>
                <a:gd name="connsiteX3-1693" fmla="*/ 2251075 w 2349500"/>
                <a:gd name="connsiteY3-1694" fmla="*/ 1241425 h 1247775"/>
                <a:gd name="connsiteX4-1695" fmla="*/ 2349500 w 2349500"/>
                <a:gd name="connsiteY4-1696" fmla="*/ 1146175 h 1247775"/>
                <a:gd name="connsiteX5-1697" fmla="*/ 2346325 w 2349500"/>
                <a:gd name="connsiteY5-1698" fmla="*/ 409575 h 1247775"/>
                <a:gd name="connsiteX6-1699" fmla="*/ 2263775 w 2349500"/>
                <a:gd name="connsiteY6-1700" fmla="*/ 365125 h 1247775"/>
                <a:gd name="connsiteX7-1701" fmla="*/ 2159000 w 2349500"/>
                <a:gd name="connsiteY7-1702" fmla="*/ 463550 h 1247775"/>
                <a:gd name="connsiteX8-1703" fmla="*/ 1727200 w 2349500"/>
                <a:gd name="connsiteY8-1704" fmla="*/ 44450 h 1247775"/>
                <a:gd name="connsiteX9-1705" fmla="*/ 1647825 w 2349500"/>
                <a:gd name="connsiteY9-1706" fmla="*/ 0 h 1247775"/>
                <a:gd name="connsiteX10-1707" fmla="*/ 355600 w 2349500"/>
                <a:gd name="connsiteY10-1708" fmla="*/ 15875 h 1247775"/>
                <a:gd name="connsiteX11-1709" fmla="*/ 0 w 2349500"/>
                <a:gd name="connsiteY11-1710" fmla="*/ 342900 h 1247775"/>
                <a:gd name="connsiteX12-1711" fmla="*/ 593726 w 2349500"/>
                <a:gd name="connsiteY12-1712" fmla="*/ 95250 h 1247775"/>
                <a:gd name="connsiteX13-1713" fmla="*/ 1562101 w 2349500"/>
                <a:gd name="connsiteY13-1714" fmla="*/ 1069975 h 1247775"/>
                <a:gd name="connsiteX14-1715" fmla="*/ 1558925 w 2349500"/>
                <a:gd name="connsiteY14-1716" fmla="*/ 1063625 h 1247775"/>
                <a:gd name="connsiteX0-1717" fmla="*/ 1558925 w 2349500"/>
                <a:gd name="connsiteY0-1718" fmla="*/ 1063625 h 1247775"/>
                <a:gd name="connsiteX1-1719" fmla="*/ 1457325 w 2349500"/>
                <a:gd name="connsiteY1-1720" fmla="*/ 1165225 h 1247775"/>
                <a:gd name="connsiteX2-1721" fmla="*/ 1527175 w 2349500"/>
                <a:gd name="connsiteY2-1722" fmla="*/ 1247775 h 1247775"/>
                <a:gd name="connsiteX3-1723" fmla="*/ 2251075 w 2349500"/>
                <a:gd name="connsiteY3-1724" fmla="*/ 1241425 h 1247775"/>
                <a:gd name="connsiteX4-1725" fmla="*/ 2349500 w 2349500"/>
                <a:gd name="connsiteY4-1726" fmla="*/ 1146175 h 1247775"/>
                <a:gd name="connsiteX5-1727" fmla="*/ 2346325 w 2349500"/>
                <a:gd name="connsiteY5-1728" fmla="*/ 409575 h 1247775"/>
                <a:gd name="connsiteX6-1729" fmla="*/ 2263775 w 2349500"/>
                <a:gd name="connsiteY6-1730" fmla="*/ 365125 h 1247775"/>
                <a:gd name="connsiteX7-1731" fmla="*/ 2159000 w 2349500"/>
                <a:gd name="connsiteY7-1732" fmla="*/ 463550 h 1247775"/>
                <a:gd name="connsiteX8-1733" fmla="*/ 1727200 w 2349500"/>
                <a:gd name="connsiteY8-1734" fmla="*/ 44450 h 1247775"/>
                <a:gd name="connsiteX9-1735" fmla="*/ 1647825 w 2349500"/>
                <a:gd name="connsiteY9-1736" fmla="*/ 0 h 1247775"/>
                <a:gd name="connsiteX10-1737" fmla="*/ 355600 w 2349500"/>
                <a:gd name="connsiteY10-1738" fmla="*/ 15875 h 1247775"/>
                <a:gd name="connsiteX11-1739" fmla="*/ 0 w 2349500"/>
                <a:gd name="connsiteY11-1740" fmla="*/ 342900 h 1247775"/>
                <a:gd name="connsiteX12-1741" fmla="*/ 593726 w 2349500"/>
                <a:gd name="connsiteY12-1742" fmla="*/ 95250 h 1247775"/>
                <a:gd name="connsiteX13-1743" fmla="*/ 1562101 w 2349500"/>
                <a:gd name="connsiteY13-1744" fmla="*/ 1069975 h 1247775"/>
                <a:gd name="connsiteX14-1745" fmla="*/ 1558925 w 2349500"/>
                <a:gd name="connsiteY14-1746" fmla="*/ 1063625 h 1247775"/>
                <a:gd name="connsiteX0-1747" fmla="*/ 1558925 w 2349500"/>
                <a:gd name="connsiteY0-1748" fmla="*/ 1063625 h 1247775"/>
                <a:gd name="connsiteX1-1749" fmla="*/ 1457325 w 2349500"/>
                <a:gd name="connsiteY1-1750" fmla="*/ 1165225 h 1247775"/>
                <a:gd name="connsiteX2-1751" fmla="*/ 1527175 w 2349500"/>
                <a:gd name="connsiteY2-1752" fmla="*/ 1247775 h 1247775"/>
                <a:gd name="connsiteX3-1753" fmla="*/ 2251075 w 2349500"/>
                <a:gd name="connsiteY3-1754" fmla="*/ 1241425 h 1247775"/>
                <a:gd name="connsiteX4-1755" fmla="*/ 2349500 w 2349500"/>
                <a:gd name="connsiteY4-1756" fmla="*/ 1146175 h 1247775"/>
                <a:gd name="connsiteX5-1757" fmla="*/ 2346325 w 2349500"/>
                <a:gd name="connsiteY5-1758" fmla="*/ 409575 h 1247775"/>
                <a:gd name="connsiteX6-1759" fmla="*/ 2263775 w 2349500"/>
                <a:gd name="connsiteY6-1760" fmla="*/ 365125 h 1247775"/>
                <a:gd name="connsiteX7-1761" fmla="*/ 2159000 w 2349500"/>
                <a:gd name="connsiteY7-1762" fmla="*/ 463550 h 1247775"/>
                <a:gd name="connsiteX8-1763" fmla="*/ 1727200 w 2349500"/>
                <a:gd name="connsiteY8-1764" fmla="*/ 44450 h 1247775"/>
                <a:gd name="connsiteX9-1765" fmla="*/ 1647825 w 2349500"/>
                <a:gd name="connsiteY9-1766" fmla="*/ 0 h 1247775"/>
                <a:gd name="connsiteX10-1767" fmla="*/ 355600 w 2349500"/>
                <a:gd name="connsiteY10-1768" fmla="*/ 15875 h 1247775"/>
                <a:gd name="connsiteX11-1769" fmla="*/ 0 w 2349500"/>
                <a:gd name="connsiteY11-1770" fmla="*/ 342900 h 1247775"/>
                <a:gd name="connsiteX12-1771" fmla="*/ 593726 w 2349500"/>
                <a:gd name="connsiteY12-1772" fmla="*/ 95250 h 1247775"/>
                <a:gd name="connsiteX13-1773" fmla="*/ 1562101 w 2349500"/>
                <a:gd name="connsiteY13-1774" fmla="*/ 1069975 h 1247775"/>
                <a:gd name="connsiteX14-1775" fmla="*/ 1558925 w 2349500"/>
                <a:gd name="connsiteY14-1776" fmla="*/ 1063625 h 1247775"/>
                <a:gd name="connsiteX0-1777" fmla="*/ 1558925 w 2349500"/>
                <a:gd name="connsiteY0-1778" fmla="*/ 1063625 h 1247775"/>
                <a:gd name="connsiteX1-1779" fmla="*/ 1457325 w 2349500"/>
                <a:gd name="connsiteY1-1780" fmla="*/ 1165225 h 1247775"/>
                <a:gd name="connsiteX2-1781" fmla="*/ 1527175 w 2349500"/>
                <a:gd name="connsiteY2-1782" fmla="*/ 1247775 h 1247775"/>
                <a:gd name="connsiteX3-1783" fmla="*/ 2251075 w 2349500"/>
                <a:gd name="connsiteY3-1784" fmla="*/ 1241425 h 1247775"/>
                <a:gd name="connsiteX4-1785" fmla="*/ 2349500 w 2349500"/>
                <a:gd name="connsiteY4-1786" fmla="*/ 1146175 h 1247775"/>
                <a:gd name="connsiteX5-1787" fmla="*/ 2346325 w 2349500"/>
                <a:gd name="connsiteY5-1788" fmla="*/ 409575 h 1247775"/>
                <a:gd name="connsiteX6-1789" fmla="*/ 2263775 w 2349500"/>
                <a:gd name="connsiteY6-1790" fmla="*/ 365125 h 1247775"/>
                <a:gd name="connsiteX7-1791" fmla="*/ 2159000 w 2349500"/>
                <a:gd name="connsiteY7-1792" fmla="*/ 463550 h 1247775"/>
                <a:gd name="connsiteX8-1793" fmla="*/ 1727200 w 2349500"/>
                <a:gd name="connsiteY8-1794" fmla="*/ 44450 h 1247775"/>
                <a:gd name="connsiteX9-1795" fmla="*/ 1647825 w 2349500"/>
                <a:gd name="connsiteY9-1796" fmla="*/ 0 h 1247775"/>
                <a:gd name="connsiteX10-1797" fmla="*/ 355600 w 2349500"/>
                <a:gd name="connsiteY10-1798" fmla="*/ 15875 h 1247775"/>
                <a:gd name="connsiteX11-1799" fmla="*/ 0 w 2349500"/>
                <a:gd name="connsiteY11-1800" fmla="*/ 342900 h 1247775"/>
                <a:gd name="connsiteX12-1801" fmla="*/ 593726 w 2349500"/>
                <a:gd name="connsiteY12-1802" fmla="*/ 95250 h 1247775"/>
                <a:gd name="connsiteX13-1803" fmla="*/ 1562101 w 2349500"/>
                <a:gd name="connsiteY13-1804" fmla="*/ 1069975 h 1247775"/>
                <a:gd name="connsiteX14-1805" fmla="*/ 1558925 w 2349500"/>
                <a:gd name="connsiteY14-1806" fmla="*/ 1063625 h 1247775"/>
                <a:gd name="connsiteX0-1807" fmla="*/ 1558925 w 2349503"/>
                <a:gd name="connsiteY0-1808" fmla="*/ 1063625 h 1247775"/>
                <a:gd name="connsiteX1-1809" fmla="*/ 1457325 w 2349503"/>
                <a:gd name="connsiteY1-1810" fmla="*/ 1165225 h 1247775"/>
                <a:gd name="connsiteX2-1811" fmla="*/ 1527175 w 2349503"/>
                <a:gd name="connsiteY2-1812" fmla="*/ 1247775 h 1247775"/>
                <a:gd name="connsiteX3-1813" fmla="*/ 2251075 w 2349503"/>
                <a:gd name="connsiteY3-1814" fmla="*/ 1241425 h 1247775"/>
                <a:gd name="connsiteX4-1815" fmla="*/ 2349500 w 2349503"/>
                <a:gd name="connsiteY4-1816" fmla="*/ 1146175 h 1247775"/>
                <a:gd name="connsiteX5-1817" fmla="*/ 2346325 w 2349503"/>
                <a:gd name="connsiteY5-1818" fmla="*/ 409575 h 1247775"/>
                <a:gd name="connsiteX6-1819" fmla="*/ 2263775 w 2349503"/>
                <a:gd name="connsiteY6-1820" fmla="*/ 365125 h 1247775"/>
                <a:gd name="connsiteX7-1821" fmla="*/ 2159000 w 2349503"/>
                <a:gd name="connsiteY7-1822" fmla="*/ 463550 h 1247775"/>
                <a:gd name="connsiteX8-1823" fmla="*/ 1727200 w 2349503"/>
                <a:gd name="connsiteY8-1824" fmla="*/ 44450 h 1247775"/>
                <a:gd name="connsiteX9-1825" fmla="*/ 1647825 w 2349503"/>
                <a:gd name="connsiteY9-1826" fmla="*/ 0 h 1247775"/>
                <a:gd name="connsiteX10-1827" fmla="*/ 355600 w 2349503"/>
                <a:gd name="connsiteY10-1828" fmla="*/ 15875 h 1247775"/>
                <a:gd name="connsiteX11-1829" fmla="*/ 0 w 2349503"/>
                <a:gd name="connsiteY11-1830" fmla="*/ 342900 h 1247775"/>
                <a:gd name="connsiteX12-1831" fmla="*/ 593726 w 2349503"/>
                <a:gd name="connsiteY12-1832" fmla="*/ 95250 h 1247775"/>
                <a:gd name="connsiteX13-1833" fmla="*/ 1562101 w 2349503"/>
                <a:gd name="connsiteY13-1834" fmla="*/ 1069975 h 1247775"/>
                <a:gd name="connsiteX14-1835" fmla="*/ 1558925 w 2349503"/>
                <a:gd name="connsiteY14-1836" fmla="*/ 1063625 h 1247775"/>
                <a:gd name="connsiteX0-1837" fmla="*/ 1558925 w 2349504"/>
                <a:gd name="connsiteY0-1838" fmla="*/ 1063625 h 1247775"/>
                <a:gd name="connsiteX1-1839" fmla="*/ 1457325 w 2349504"/>
                <a:gd name="connsiteY1-1840" fmla="*/ 1165225 h 1247775"/>
                <a:gd name="connsiteX2-1841" fmla="*/ 1527175 w 2349504"/>
                <a:gd name="connsiteY2-1842" fmla="*/ 1247775 h 1247775"/>
                <a:gd name="connsiteX3-1843" fmla="*/ 2251075 w 2349504"/>
                <a:gd name="connsiteY3-1844" fmla="*/ 1241425 h 1247775"/>
                <a:gd name="connsiteX4-1845" fmla="*/ 2349500 w 2349504"/>
                <a:gd name="connsiteY4-1846" fmla="*/ 1146175 h 1247775"/>
                <a:gd name="connsiteX5-1847" fmla="*/ 2346325 w 2349504"/>
                <a:gd name="connsiteY5-1848" fmla="*/ 409575 h 1247775"/>
                <a:gd name="connsiteX6-1849" fmla="*/ 2263775 w 2349504"/>
                <a:gd name="connsiteY6-1850" fmla="*/ 365125 h 1247775"/>
                <a:gd name="connsiteX7-1851" fmla="*/ 2159000 w 2349504"/>
                <a:gd name="connsiteY7-1852" fmla="*/ 463550 h 1247775"/>
                <a:gd name="connsiteX8-1853" fmla="*/ 1727200 w 2349504"/>
                <a:gd name="connsiteY8-1854" fmla="*/ 44450 h 1247775"/>
                <a:gd name="connsiteX9-1855" fmla="*/ 1647825 w 2349504"/>
                <a:gd name="connsiteY9-1856" fmla="*/ 0 h 1247775"/>
                <a:gd name="connsiteX10-1857" fmla="*/ 355600 w 2349504"/>
                <a:gd name="connsiteY10-1858" fmla="*/ 15875 h 1247775"/>
                <a:gd name="connsiteX11-1859" fmla="*/ 0 w 2349504"/>
                <a:gd name="connsiteY11-1860" fmla="*/ 342900 h 1247775"/>
                <a:gd name="connsiteX12-1861" fmla="*/ 593726 w 2349504"/>
                <a:gd name="connsiteY12-1862" fmla="*/ 95250 h 1247775"/>
                <a:gd name="connsiteX13-1863" fmla="*/ 1562101 w 2349504"/>
                <a:gd name="connsiteY13-1864" fmla="*/ 1069975 h 1247775"/>
                <a:gd name="connsiteX14-1865" fmla="*/ 1558925 w 2349504"/>
                <a:gd name="connsiteY14-1866" fmla="*/ 1063625 h 1247775"/>
                <a:gd name="connsiteX0-1867" fmla="*/ 1558925 w 2349504"/>
                <a:gd name="connsiteY0-1868" fmla="*/ 1063625 h 1247775"/>
                <a:gd name="connsiteX1-1869" fmla="*/ 1457325 w 2349504"/>
                <a:gd name="connsiteY1-1870" fmla="*/ 1165225 h 1247775"/>
                <a:gd name="connsiteX2-1871" fmla="*/ 1527175 w 2349504"/>
                <a:gd name="connsiteY2-1872" fmla="*/ 1247775 h 1247775"/>
                <a:gd name="connsiteX3-1873" fmla="*/ 2251075 w 2349504"/>
                <a:gd name="connsiteY3-1874" fmla="*/ 1241425 h 1247775"/>
                <a:gd name="connsiteX4-1875" fmla="*/ 2349500 w 2349504"/>
                <a:gd name="connsiteY4-1876" fmla="*/ 1146175 h 1247775"/>
                <a:gd name="connsiteX5-1877" fmla="*/ 2346325 w 2349504"/>
                <a:gd name="connsiteY5-1878" fmla="*/ 409575 h 1247775"/>
                <a:gd name="connsiteX6-1879" fmla="*/ 2263775 w 2349504"/>
                <a:gd name="connsiteY6-1880" fmla="*/ 365125 h 1247775"/>
                <a:gd name="connsiteX7-1881" fmla="*/ 2159000 w 2349504"/>
                <a:gd name="connsiteY7-1882" fmla="*/ 463550 h 1247775"/>
                <a:gd name="connsiteX8-1883" fmla="*/ 1727200 w 2349504"/>
                <a:gd name="connsiteY8-1884" fmla="*/ 44450 h 1247775"/>
                <a:gd name="connsiteX9-1885" fmla="*/ 1647825 w 2349504"/>
                <a:gd name="connsiteY9-1886" fmla="*/ 0 h 1247775"/>
                <a:gd name="connsiteX10-1887" fmla="*/ 355600 w 2349504"/>
                <a:gd name="connsiteY10-1888" fmla="*/ 15875 h 1247775"/>
                <a:gd name="connsiteX11-1889" fmla="*/ 0 w 2349504"/>
                <a:gd name="connsiteY11-1890" fmla="*/ 342900 h 1247775"/>
                <a:gd name="connsiteX12-1891" fmla="*/ 593726 w 2349504"/>
                <a:gd name="connsiteY12-1892" fmla="*/ 95250 h 1247775"/>
                <a:gd name="connsiteX13-1893" fmla="*/ 1562101 w 2349504"/>
                <a:gd name="connsiteY13-1894" fmla="*/ 1069975 h 1247775"/>
                <a:gd name="connsiteX14-1895" fmla="*/ 1558925 w 2349504"/>
                <a:gd name="connsiteY14-1896" fmla="*/ 1063625 h 1247775"/>
                <a:gd name="connsiteX0-1897" fmla="*/ 1558925 w 2349504"/>
                <a:gd name="connsiteY0-1898" fmla="*/ 1063625 h 1247775"/>
                <a:gd name="connsiteX1-1899" fmla="*/ 1457325 w 2349504"/>
                <a:gd name="connsiteY1-1900" fmla="*/ 1165225 h 1247775"/>
                <a:gd name="connsiteX2-1901" fmla="*/ 1527175 w 2349504"/>
                <a:gd name="connsiteY2-1902" fmla="*/ 1247775 h 1247775"/>
                <a:gd name="connsiteX3-1903" fmla="*/ 2251075 w 2349504"/>
                <a:gd name="connsiteY3-1904" fmla="*/ 1241425 h 1247775"/>
                <a:gd name="connsiteX4-1905" fmla="*/ 2349500 w 2349504"/>
                <a:gd name="connsiteY4-1906" fmla="*/ 1146175 h 1247775"/>
                <a:gd name="connsiteX5-1907" fmla="*/ 2346325 w 2349504"/>
                <a:gd name="connsiteY5-1908" fmla="*/ 409575 h 1247775"/>
                <a:gd name="connsiteX6-1909" fmla="*/ 2263775 w 2349504"/>
                <a:gd name="connsiteY6-1910" fmla="*/ 365125 h 1247775"/>
                <a:gd name="connsiteX7-1911" fmla="*/ 2159000 w 2349504"/>
                <a:gd name="connsiteY7-1912" fmla="*/ 463550 h 1247775"/>
                <a:gd name="connsiteX8-1913" fmla="*/ 1727200 w 2349504"/>
                <a:gd name="connsiteY8-1914" fmla="*/ 44450 h 1247775"/>
                <a:gd name="connsiteX9-1915" fmla="*/ 1647825 w 2349504"/>
                <a:gd name="connsiteY9-1916" fmla="*/ 0 h 1247775"/>
                <a:gd name="connsiteX10-1917" fmla="*/ 355600 w 2349504"/>
                <a:gd name="connsiteY10-1918" fmla="*/ 15875 h 1247775"/>
                <a:gd name="connsiteX11-1919" fmla="*/ 0 w 2349504"/>
                <a:gd name="connsiteY11-1920" fmla="*/ 342900 h 1247775"/>
                <a:gd name="connsiteX12-1921" fmla="*/ 593726 w 2349504"/>
                <a:gd name="connsiteY12-1922" fmla="*/ 95250 h 1247775"/>
                <a:gd name="connsiteX13-1923" fmla="*/ 1562101 w 2349504"/>
                <a:gd name="connsiteY13-1924" fmla="*/ 1069975 h 1247775"/>
                <a:gd name="connsiteX14-1925" fmla="*/ 1558925 w 2349504"/>
                <a:gd name="connsiteY14-1926" fmla="*/ 1063625 h 1247775"/>
                <a:gd name="connsiteX0-1927" fmla="*/ 1558925 w 2349504"/>
                <a:gd name="connsiteY0-1928" fmla="*/ 1063625 h 1247775"/>
                <a:gd name="connsiteX1-1929" fmla="*/ 1457325 w 2349504"/>
                <a:gd name="connsiteY1-1930" fmla="*/ 1165225 h 1247775"/>
                <a:gd name="connsiteX2-1931" fmla="*/ 1527175 w 2349504"/>
                <a:gd name="connsiteY2-1932" fmla="*/ 1247775 h 1247775"/>
                <a:gd name="connsiteX3-1933" fmla="*/ 2251075 w 2349504"/>
                <a:gd name="connsiteY3-1934" fmla="*/ 1241425 h 1247775"/>
                <a:gd name="connsiteX4-1935" fmla="*/ 2349500 w 2349504"/>
                <a:gd name="connsiteY4-1936" fmla="*/ 1146175 h 1247775"/>
                <a:gd name="connsiteX5-1937" fmla="*/ 2346325 w 2349504"/>
                <a:gd name="connsiteY5-1938" fmla="*/ 409575 h 1247775"/>
                <a:gd name="connsiteX6-1939" fmla="*/ 2263775 w 2349504"/>
                <a:gd name="connsiteY6-1940" fmla="*/ 365125 h 1247775"/>
                <a:gd name="connsiteX7-1941" fmla="*/ 2159000 w 2349504"/>
                <a:gd name="connsiteY7-1942" fmla="*/ 463550 h 1247775"/>
                <a:gd name="connsiteX8-1943" fmla="*/ 1727200 w 2349504"/>
                <a:gd name="connsiteY8-1944" fmla="*/ 44450 h 1247775"/>
                <a:gd name="connsiteX9-1945" fmla="*/ 1647825 w 2349504"/>
                <a:gd name="connsiteY9-1946" fmla="*/ 0 h 1247775"/>
                <a:gd name="connsiteX10-1947" fmla="*/ 355600 w 2349504"/>
                <a:gd name="connsiteY10-1948" fmla="*/ 15875 h 1247775"/>
                <a:gd name="connsiteX11-1949" fmla="*/ 0 w 2349504"/>
                <a:gd name="connsiteY11-1950" fmla="*/ 342900 h 1247775"/>
                <a:gd name="connsiteX12-1951" fmla="*/ 593726 w 2349504"/>
                <a:gd name="connsiteY12-1952" fmla="*/ 95250 h 1247775"/>
                <a:gd name="connsiteX13-1953" fmla="*/ 1562101 w 2349504"/>
                <a:gd name="connsiteY13-1954" fmla="*/ 1069975 h 1247775"/>
                <a:gd name="connsiteX14-1955" fmla="*/ 1558925 w 2349504"/>
                <a:gd name="connsiteY14-1956" fmla="*/ 1063625 h 1247775"/>
                <a:gd name="connsiteX0-1957" fmla="*/ 1558925 w 2349504"/>
                <a:gd name="connsiteY0-1958" fmla="*/ 1063625 h 1247789"/>
                <a:gd name="connsiteX1-1959" fmla="*/ 1457325 w 2349504"/>
                <a:gd name="connsiteY1-1960" fmla="*/ 1165225 h 1247789"/>
                <a:gd name="connsiteX2-1961" fmla="*/ 1527175 w 2349504"/>
                <a:gd name="connsiteY2-1962" fmla="*/ 1247775 h 1247789"/>
                <a:gd name="connsiteX3-1963" fmla="*/ 2251075 w 2349504"/>
                <a:gd name="connsiteY3-1964" fmla="*/ 1241425 h 1247789"/>
                <a:gd name="connsiteX4-1965" fmla="*/ 2349500 w 2349504"/>
                <a:gd name="connsiteY4-1966" fmla="*/ 1146175 h 1247789"/>
                <a:gd name="connsiteX5-1967" fmla="*/ 2346325 w 2349504"/>
                <a:gd name="connsiteY5-1968" fmla="*/ 409575 h 1247789"/>
                <a:gd name="connsiteX6-1969" fmla="*/ 2263775 w 2349504"/>
                <a:gd name="connsiteY6-1970" fmla="*/ 365125 h 1247789"/>
                <a:gd name="connsiteX7-1971" fmla="*/ 2159000 w 2349504"/>
                <a:gd name="connsiteY7-1972" fmla="*/ 463550 h 1247789"/>
                <a:gd name="connsiteX8-1973" fmla="*/ 1727200 w 2349504"/>
                <a:gd name="connsiteY8-1974" fmla="*/ 44450 h 1247789"/>
                <a:gd name="connsiteX9-1975" fmla="*/ 1647825 w 2349504"/>
                <a:gd name="connsiteY9-1976" fmla="*/ 0 h 1247789"/>
                <a:gd name="connsiteX10-1977" fmla="*/ 355600 w 2349504"/>
                <a:gd name="connsiteY10-1978" fmla="*/ 15875 h 1247789"/>
                <a:gd name="connsiteX11-1979" fmla="*/ 0 w 2349504"/>
                <a:gd name="connsiteY11-1980" fmla="*/ 342900 h 1247789"/>
                <a:gd name="connsiteX12-1981" fmla="*/ 593726 w 2349504"/>
                <a:gd name="connsiteY12-1982" fmla="*/ 95250 h 1247789"/>
                <a:gd name="connsiteX13-1983" fmla="*/ 1562101 w 2349504"/>
                <a:gd name="connsiteY13-1984" fmla="*/ 1069975 h 1247789"/>
                <a:gd name="connsiteX14-1985" fmla="*/ 1558925 w 2349504"/>
                <a:gd name="connsiteY14-1986" fmla="*/ 1063625 h 1247789"/>
                <a:gd name="connsiteX0-1987" fmla="*/ 1558925 w 2349504"/>
                <a:gd name="connsiteY0-1988" fmla="*/ 1063625 h 1247791"/>
                <a:gd name="connsiteX1-1989" fmla="*/ 1457325 w 2349504"/>
                <a:gd name="connsiteY1-1990" fmla="*/ 1165225 h 1247791"/>
                <a:gd name="connsiteX2-1991" fmla="*/ 1527175 w 2349504"/>
                <a:gd name="connsiteY2-1992" fmla="*/ 1247775 h 1247791"/>
                <a:gd name="connsiteX3-1993" fmla="*/ 2251075 w 2349504"/>
                <a:gd name="connsiteY3-1994" fmla="*/ 1241425 h 1247791"/>
                <a:gd name="connsiteX4-1995" fmla="*/ 2349500 w 2349504"/>
                <a:gd name="connsiteY4-1996" fmla="*/ 1146175 h 1247791"/>
                <a:gd name="connsiteX5-1997" fmla="*/ 2346325 w 2349504"/>
                <a:gd name="connsiteY5-1998" fmla="*/ 409575 h 1247791"/>
                <a:gd name="connsiteX6-1999" fmla="*/ 2263775 w 2349504"/>
                <a:gd name="connsiteY6-2000" fmla="*/ 365125 h 1247791"/>
                <a:gd name="connsiteX7-2001" fmla="*/ 2159000 w 2349504"/>
                <a:gd name="connsiteY7-2002" fmla="*/ 463550 h 1247791"/>
                <a:gd name="connsiteX8-2003" fmla="*/ 1727200 w 2349504"/>
                <a:gd name="connsiteY8-2004" fmla="*/ 44450 h 1247791"/>
                <a:gd name="connsiteX9-2005" fmla="*/ 1647825 w 2349504"/>
                <a:gd name="connsiteY9-2006" fmla="*/ 0 h 1247791"/>
                <a:gd name="connsiteX10-2007" fmla="*/ 355600 w 2349504"/>
                <a:gd name="connsiteY10-2008" fmla="*/ 15875 h 1247791"/>
                <a:gd name="connsiteX11-2009" fmla="*/ 0 w 2349504"/>
                <a:gd name="connsiteY11-2010" fmla="*/ 342900 h 1247791"/>
                <a:gd name="connsiteX12-2011" fmla="*/ 593726 w 2349504"/>
                <a:gd name="connsiteY12-2012" fmla="*/ 95250 h 1247791"/>
                <a:gd name="connsiteX13-2013" fmla="*/ 1562101 w 2349504"/>
                <a:gd name="connsiteY13-2014" fmla="*/ 1069975 h 1247791"/>
                <a:gd name="connsiteX14-2015" fmla="*/ 1558925 w 2349504"/>
                <a:gd name="connsiteY14-2016" fmla="*/ 1063625 h 1247791"/>
                <a:gd name="connsiteX0-2017" fmla="*/ 1558925 w 2349504"/>
                <a:gd name="connsiteY0-2018" fmla="*/ 1063625 h 1247802"/>
                <a:gd name="connsiteX1-2019" fmla="*/ 1457325 w 2349504"/>
                <a:gd name="connsiteY1-2020" fmla="*/ 1165225 h 1247802"/>
                <a:gd name="connsiteX2-2021" fmla="*/ 1527175 w 2349504"/>
                <a:gd name="connsiteY2-2022" fmla="*/ 1247775 h 1247802"/>
                <a:gd name="connsiteX3-2023" fmla="*/ 2251075 w 2349504"/>
                <a:gd name="connsiteY3-2024" fmla="*/ 1241425 h 1247802"/>
                <a:gd name="connsiteX4-2025" fmla="*/ 2349500 w 2349504"/>
                <a:gd name="connsiteY4-2026" fmla="*/ 1146175 h 1247802"/>
                <a:gd name="connsiteX5-2027" fmla="*/ 2346325 w 2349504"/>
                <a:gd name="connsiteY5-2028" fmla="*/ 409575 h 1247802"/>
                <a:gd name="connsiteX6-2029" fmla="*/ 2263775 w 2349504"/>
                <a:gd name="connsiteY6-2030" fmla="*/ 365125 h 1247802"/>
                <a:gd name="connsiteX7-2031" fmla="*/ 2159000 w 2349504"/>
                <a:gd name="connsiteY7-2032" fmla="*/ 463550 h 1247802"/>
                <a:gd name="connsiteX8-2033" fmla="*/ 1727200 w 2349504"/>
                <a:gd name="connsiteY8-2034" fmla="*/ 44450 h 1247802"/>
                <a:gd name="connsiteX9-2035" fmla="*/ 1647825 w 2349504"/>
                <a:gd name="connsiteY9-2036" fmla="*/ 0 h 1247802"/>
                <a:gd name="connsiteX10-2037" fmla="*/ 355600 w 2349504"/>
                <a:gd name="connsiteY10-2038" fmla="*/ 15875 h 1247802"/>
                <a:gd name="connsiteX11-2039" fmla="*/ 0 w 2349504"/>
                <a:gd name="connsiteY11-2040" fmla="*/ 342900 h 1247802"/>
                <a:gd name="connsiteX12-2041" fmla="*/ 593726 w 2349504"/>
                <a:gd name="connsiteY12-2042" fmla="*/ 95250 h 1247802"/>
                <a:gd name="connsiteX13-2043" fmla="*/ 1562101 w 2349504"/>
                <a:gd name="connsiteY13-2044" fmla="*/ 1069975 h 1247802"/>
                <a:gd name="connsiteX14-2045" fmla="*/ 1558925 w 2349504"/>
                <a:gd name="connsiteY14-2046" fmla="*/ 1063625 h 1247802"/>
                <a:gd name="connsiteX0-2047" fmla="*/ 1562101 w 2349504"/>
                <a:gd name="connsiteY0-2048" fmla="*/ 1069975 h 1247802"/>
                <a:gd name="connsiteX1-2049" fmla="*/ 1457325 w 2349504"/>
                <a:gd name="connsiteY1-2050" fmla="*/ 1165225 h 1247802"/>
                <a:gd name="connsiteX2-2051" fmla="*/ 1527175 w 2349504"/>
                <a:gd name="connsiteY2-2052" fmla="*/ 1247775 h 1247802"/>
                <a:gd name="connsiteX3-2053" fmla="*/ 2251075 w 2349504"/>
                <a:gd name="connsiteY3-2054" fmla="*/ 1241425 h 1247802"/>
                <a:gd name="connsiteX4-2055" fmla="*/ 2349500 w 2349504"/>
                <a:gd name="connsiteY4-2056" fmla="*/ 1146175 h 1247802"/>
                <a:gd name="connsiteX5-2057" fmla="*/ 2346325 w 2349504"/>
                <a:gd name="connsiteY5-2058" fmla="*/ 409575 h 1247802"/>
                <a:gd name="connsiteX6-2059" fmla="*/ 2263775 w 2349504"/>
                <a:gd name="connsiteY6-2060" fmla="*/ 365125 h 1247802"/>
                <a:gd name="connsiteX7-2061" fmla="*/ 2159000 w 2349504"/>
                <a:gd name="connsiteY7-2062" fmla="*/ 463550 h 1247802"/>
                <a:gd name="connsiteX8-2063" fmla="*/ 1727200 w 2349504"/>
                <a:gd name="connsiteY8-2064" fmla="*/ 44450 h 1247802"/>
                <a:gd name="connsiteX9-2065" fmla="*/ 1647825 w 2349504"/>
                <a:gd name="connsiteY9-2066" fmla="*/ 0 h 1247802"/>
                <a:gd name="connsiteX10-2067" fmla="*/ 355600 w 2349504"/>
                <a:gd name="connsiteY10-2068" fmla="*/ 15875 h 1247802"/>
                <a:gd name="connsiteX11-2069" fmla="*/ 0 w 2349504"/>
                <a:gd name="connsiteY11-2070" fmla="*/ 342900 h 1247802"/>
                <a:gd name="connsiteX12-2071" fmla="*/ 593726 w 2349504"/>
                <a:gd name="connsiteY12-2072" fmla="*/ 95250 h 1247802"/>
                <a:gd name="connsiteX13-2073" fmla="*/ 1562101 w 2349504"/>
                <a:gd name="connsiteY13-2074" fmla="*/ 1069975 h 1247802"/>
                <a:gd name="connsiteX0-2075" fmla="*/ 1562101 w 2349504"/>
                <a:gd name="connsiteY0-2076" fmla="*/ 1069975 h 1247802"/>
                <a:gd name="connsiteX1-2077" fmla="*/ 1457325 w 2349504"/>
                <a:gd name="connsiteY1-2078" fmla="*/ 1165225 h 1247802"/>
                <a:gd name="connsiteX2-2079" fmla="*/ 1527175 w 2349504"/>
                <a:gd name="connsiteY2-2080" fmla="*/ 1247775 h 1247802"/>
                <a:gd name="connsiteX3-2081" fmla="*/ 2251075 w 2349504"/>
                <a:gd name="connsiteY3-2082" fmla="*/ 1241425 h 1247802"/>
                <a:gd name="connsiteX4-2083" fmla="*/ 2349500 w 2349504"/>
                <a:gd name="connsiteY4-2084" fmla="*/ 1146175 h 1247802"/>
                <a:gd name="connsiteX5-2085" fmla="*/ 2346325 w 2349504"/>
                <a:gd name="connsiteY5-2086" fmla="*/ 409575 h 1247802"/>
                <a:gd name="connsiteX6-2087" fmla="*/ 2263775 w 2349504"/>
                <a:gd name="connsiteY6-2088" fmla="*/ 365125 h 1247802"/>
                <a:gd name="connsiteX7-2089" fmla="*/ 2159000 w 2349504"/>
                <a:gd name="connsiteY7-2090" fmla="*/ 463550 h 1247802"/>
                <a:gd name="connsiteX8-2091" fmla="*/ 1727200 w 2349504"/>
                <a:gd name="connsiteY8-2092" fmla="*/ 44450 h 1247802"/>
                <a:gd name="connsiteX9-2093" fmla="*/ 1647825 w 2349504"/>
                <a:gd name="connsiteY9-2094" fmla="*/ 0 h 1247802"/>
                <a:gd name="connsiteX10-2095" fmla="*/ 355600 w 2349504"/>
                <a:gd name="connsiteY10-2096" fmla="*/ 15875 h 1247802"/>
                <a:gd name="connsiteX11-2097" fmla="*/ 0 w 2349504"/>
                <a:gd name="connsiteY11-2098" fmla="*/ 342900 h 1247802"/>
                <a:gd name="connsiteX12-2099" fmla="*/ 593726 w 2349504"/>
                <a:gd name="connsiteY12-2100" fmla="*/ 95250 h 1247802"/>
                <a:gd name="connsiteX13-2101" fmla="*/ 1562101 w 2349504"/>
                <a:gd name="connsiteY13-2102" fmla="*/ 1069975 h 1247802"/>
                <a:gd name="connsiteX0-2103" fmla="*/ 1562101 w 2349504"/>
                <a:gd name="connsiteY0-2104" fmla="*/ 1069975 h 1247802"/>
                <a:gd name="connsiteX1-2105" fmla="*/ 1457325 w 2349504"/>
                <a:gd name="connsiteY1-2106" fmla="*/ 1165225 h 1247802"/>
                <a:gd name="connsiteX2-2107" fmla="*/ 1527175 w 2349504"/>
                <a:gd name="connsiteY2-2108" fmla="*/ 1247775 h 1247802"/>
                <a:gd name="connsiteX3-2109" fmla="*/ 2251075 w 2349504"/>
                <a:gd name="connsiteY3-2110" fmla="*/ 1241425 h 1247802"/>
                <a:gd name="connsiteX4-2111" fmla="*/ 2349500 w 2349504"/>
                <a:gd name="connsiteY4-2112" fmla="*/ 1146175 h 1247802"/>
                <a:gd name="connsiteX5-2113" fmla="*/ 2346325 w 2349504"/>
                <a:gd name="connsiteY5-2114" fmla="*/ 409575 h 1247802"/>
                <a:gd name="connsiteX6-2115" fmla="*/ 2263775 w 2349504"/>
                <a:gd name="connsiteY6-2116" fmla="*/ 365125 h 1247802"/>
                <a:gd name="connsiteX7-2117" fmla="*/ 2159000 w 2349504"/>
                <a:gd name="connsiteY7-2118" fmla="*/ 463550 h 1247802"/>
                <a:gd name="connsiteX8-2119" fmla="*/ 1727200 w 2349504"/>
                <a:gd name="connsiteY8-2120" fmla="*/ 44450 h 1247802"/>
                <a:gd name="connsiteX9-2121" fmla="*/ 1647825 w 2349504"/>
                <a:gd name="connsiteY9-2122" fmla="*/ 0 h 1247802"/>
                <a:gd name="connsiteX10-2123" fmla="*/ 355600 w 2349504"/>
                <a:gd name="connsiteY10-2124" fmla="*/ 15875 h 1247802"/>
                <a:gd name="connsiteX11-2125" fmla="*/ 0 w 2349504"/>
                <a:gd name="connsiteY11-2126" fmla="*/ 342900 h 1247802"/>
                <a:gd name="connsiteX12-2127" fmla="*/ 546101 w 2349504"/>
                <a:gd name="connsiteY12-2128" fmla="*/ 90488 h 1247802"/>
                <a:gd name="connsiteX13-2129" fmla="*/ 1562101 w 2349504"/>
                <a:gd name="connsiteY13-2130" fmla="*/ 1069975 h 1247802"/>
                <a:gd name="connsiteX0-2131" fmla="*/ 1562101 w 2349504"/>
                <a:gd name="connsiteY0-2132" fmla="*/ 1069975 h 1247802"/>
                <a:gd name="connsiteX1-2133" fmla="*/ 1457325 w 2349504"/>
                <a:gd name="connsiteY1-2134" fmla="*/ 1165225 h 1247802"/>
                <a:gd name="connsiteX2-2135" fmla="*/ 1527175 w 2349504"/>
                <a:gd name="connsiteY2-2136" fmla="*/ 1247775 h 1247802"/>
                <a:gd name="connsiteX3-2137" fmla="*/ 2251075 w 2349504"/>
                <a:gd name="connsiteY3-2138" fmla="*/ 1241425 h 1247802"/>
                <a:gd name="connsiteX4-2139" fmla="*/ 2349500 w 2349504"/>
                <a:gd name="connsiteY4-2140" fmla="*/ 1146175 h 1247802"/>
                <a:gd name="connsiteX5-2141" fmla="*/ 2346325 w 2349504"/>
                <a:gd name="connsiteY5-2142" fmla="*/ 409575 h 1247802"/>
                <a:gd name="connsiteX6-2143" fmla="*/ 2263775 w 2349504"/>
                <a:gd name="connsiteY6-2144" fmla="*/ 365125 h 1247802"/>
                <a:gd name="connsiteX7-2145" fmla="*/ 2159000 w 2349504"/>
                <a:gd name="connsiteY7-2146" fmla="*/ 463550 h 1247802"/>
                <a:gd name="connsiteX8-2147" fmla="*/ 1727200 w 2349504"/>
                <a:gd name="connsiteY8-2148" fmla="*/ 44450 h 1247802"/>
                <a:gd name="connsiteX9-2149" fmla="*/ 1647825 w 2349504"/>
                <a:gd name="connsiteY9-2150" fmla="*/ 0 h 1247802"/>
                <a:gd name="connsiteX10-2151" fmla="*/ 355600 w 2349504"/>
                <a:gd name="connsiteY10-2152" fmla="*/ 15875 h 1247802"/>
                <a:gd name="connsiteX11-2153" fmla="*/ 0 w 2349504"/>
                <a:gd name="connsiteY11-2154" fmla="*/ 342900 h 1247802"/>
                <a:gd name="connsiteX12-2155" fmla="*/ 546101 w 2349504"/>
                <a:gd name="connsiteY12-2156" fmla="*/ 90488 h 1247802"/>
                <a:gd name="connsiteX13-2157" fmla="*/ 1562101 w 2349504"/>
                <a:gd name="connsiteY13-2158" fmla="*/ 1069975 h 124780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79" y="connsiteY13-80"/>
                </a:cxn>
              </a:cxnLst>
              <a:rect l="l" t="t" r="r" b="b"/>
              <a:pathLst>
                <a:path w="2349504" h="1247802">
                  <a:moveTo>
                    <a:pt x="1562101" y="1069975"/>
                  </a:moveTo>
                  <a:lnTo>
                    <a:pt x="1457325" y="1165225"/>
                  </a:lnTo>
                  <a:cubicBezTo>
                    <a:pt x="1413934" y="1218936"/>
                    <a:pt x="1465792" y="1248833"/>
                    <a:pt x="1527175" y="1247775"/>
                  </a:cubicBezTo>
                  <a:lnTo>
                    <a:pt x="2251075" y="1241425"/>
                  </a:lnTo>
                  <a:cubicBezTo>
                    <a:pt x="2302933" y="1245393"/>
                    <a:pt x="2350030" y="1201738"/>
                    <a:pt x="2349500" y="1146175"/>
                  </a:cubicBezTo>
                  <a:cubicBezTo>
                    <a:pt x="2348442" y="900642"/>
                    <a:pt x="2347383" y="655108"/>
                    <a:pt x="2346325" y="409575"/>
                  </a:cubicBezTo>
                  <a:cubicBezTo>
                    <a:pt x="2345003" y="342369"/>
                    <a:pt x="2296054" y="334698"/>
                    <a:pt x="2263775" y="365125"/>
                  </a:cubicBezTo>
                  <a:lnTo>
                    <a:pt x="2159000" y="463550"/>
                  </a:lnTo>
                  <a:lnTo>
                    <a:pt x="1727200" y="44450"/>
                  </a:lnTo>
                  <a:cubicBezTo>
                    <a:pt x="1703917" y="16933"/>
                    <a:pt x="1681427" y="10054"/>
                    <a:pt x="1647825" y="0"/>
                  </a:cubicBezTo>
                  <a:lnTo>
                    <a:pt x="355600" y="15875"/>
                  </a:lnTo>
                  <a:cubicBezTo>
                    <a:pt x="97896" y="65617"/>
                    <a:pt x="38100" y="198437"/>
                    <a:pt x="0" y="342900"/>
                  </a:cubicBezTo>
                  <a:cubicBezTo>
                    <a:pt x="61913" y="95779"/>
                    <a:pt x="309564" y="-40216"/>
                    <a:pt x="546101" y="90488"/>
                  </a:cubicBezTo>
                  <a:cubicBezTo>
                    <a:pt x="782638" y="221192"/>
                    <a:pt x="1239309" y="745067"/>
                    <a:pt x="1562101" y="1069975"/>
                  </a:cubicBezTo>
                  <a:close/>
                </a:path>
              </a:pathLst>
            </a:custGeom>
            <a:gradFill flip="none" rotWithShape="1">
              <a:gsLst>
                <a:gs pos="25000">
                  <a:schemeClr val="tx2"/>
                </a:gs>
                <a:gs pos="7000">
                  <a:srgbClr val="F8F8F8">
                    <a:lumMod val="75000"/>
                  </a:srgbClr>
                </a:gs>
                <a:gs pos="100000">
                  <a:srgbClr val="F8F8F8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/>
                <a:cs typeface="+mn-ea"/>
                <a:sym typeface="+mn-lt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D49595D-0BC9-4979-9FBF-C9475175FDD9}"/>
                </a:ext>
              </a:extLst>
            </p:cNvPr>
            <p:cNvSpPr txBox="1"/>
            <p:nvPr/>
          </p:nvSpPr>
          <p:spPr>
            <a:xfrm rot="2770733" flipH="1">
              <a:off x="6691412" y="1623212"/>
              <a:ext cx="871565" cy="260377"/>
            </a:xfrm>
            <a:prstGeom prst="rect">
              <a:avLst/>
            </a:prstGeom>
            <a:noFill/>
          </p:spPr>
          <p:txBody>
            <a:bodyPr wrap="square" lIns="0" tIns="36000" rIns="0" bIns="36000" rtlCol="0" anchor="ctr" anchorCtr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zh-CN" altLang="en-US" sz="1400" b="1" dirty="0">
                  <a:solidFill>
                    <a:schemeClr val="tx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结构决定功能</a:t>
              </a:r>
              <a:endParaRPr lang="en-US" sz="1200" b="1" dirty="0" err="1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椭圆 66">
            <a:extLst>
              <a:ext uri="{FF2B5EF4-FFF2-40B4-BE49-F238E27FC236}">
                <a16:creationId xmlns:a16="http://schemas.microsoft.com/office/drawing/2014/main" id="{37984AFC-4C13-1970-D6F9-0CF7E86B7F7D}"/>
              </a:ext>
            </a:extLst>
          </p:cNvPr>
          <p:cNvSpPr/>
          <p:nvPr/>
        </p:nvSpPr>
        <p:spPr>
          <a:xfrm>
            <a:off x="234358" y="318681"/>
            <a:ext cx="826973" cy="779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lgerian" panose="04020705040A02060702" pitchFamily="82" charset="0"/>
              </a:rPr>
              <a:t>4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D31D2FF4-DD8F-1F21-B4A4-30FFA97BAC03}"/>
              </a:ext>
            </a:extLst>
          </p:cNvPr>
          <p:cNvGrpSpPr/>
          <p:nvPr/>
        </p:nvGrpSpPr>
        <p:grpSpPr>
          <a:xfrm>
            <a:off x="7989513" y="2235474"/>
            <a:ext cx="2925631" cy="370546"/>
            <a:chOff x="7244210" y="1303102"/>
            <a:chExt cx="4387993" cy="408019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7D7BD55-C1AC-2070-6D00-323BEA2F7CE9}"/>
                </a:ext>
              </a:extLst>
            </p:cNvPr>
            <p:cNvSpPr txBox="1"/>
            <p:nvPr/>
          </p:nvSpPr>
          <p:spPr>
            <a:xfrm>
              <a:off x="7244210" y="1390294"/>
              <a:ext cx="408342" cy="320827"/>
            </a:xfrm>
            <a:prstGeom prst="rect">
              <a:avLst/>
            </a:prstGeom>
            <a:solidFill>
              <a:srgbClr val="3D7EAB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da-DK"/>
              </a:defPPr>
              <a:lvl1pPr>
                <a:defRPr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sz="1600" dirty="0"/>
            </a:p>
          </p:txBody>
        </p:sp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3025B234-5E11-03E4-23D4-9984188EC74E}"/>
                </a:ext>
              </a:extLst>
            </p:cNvPr>
            <p:cNvSpPr/>
            <p:nvPr/>
          </p:nvSpPr>
          <p:spPr>
            <a:xfrm>
              <a:off x="7245519" y="1303102"/>
              <a:ext cx="4386684" cy="406745"/>
            </a:xfrm>
            <a:prstGeom prst="roundRect">
              <a:avLst/>
            </a:prstGeom>
            <a:solidFill>
              <a:srgbClr val="3D7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1600" b="1" spc="4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优化临床治疗模式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4" name="箭头: 下 83">
            <a:extLst>
              <a:ext uri="{FF2B5EF4-FFF2-40B4-BE49-F238E27FC236}">
                <a16:creationId xmlns:a16="http://schemas.microsoft.com/office/drawing/2014/main" id="{FE2AB376-5430-D246-AE41-03CC4B11B269}"/>
              </a:ext>
            </a:extLst>
          </p:cNvPr>
          <p:cNvSpPr/>
          <p:nvPr/>
        </p:nvSpPr>
        <p:spPr>
          <a:xfrm>
            <a:off x="9039268" y="2051570"/>
            <a:ext cx="864096" cy="249610"/>
          </a:xfrm>
          <a:prstGeom prst="downArrow">
            <a:avLst/>
          </a:prstGeom>
          <a:gradFill flip="none" rotWithShape="1">
            <a:gsLst>
              <a:gs pos="93855">
                <a:schemeClr val="bg1">
                  <a:alpha val="86000"/>
                </a:schemeClr>
              </a:gs>
              <a:gs pos="0">
                <a:schemeClr val="accent2">
                  <a:lumMod val="90000"/>
                </a:schemeClr>
              </a:gs>
              <a:gs pos="0">
                <a:schemeClr val="tx2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/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683715E9-2324-417A-9488-04A86CA4CDD6}"/>
              </a:ext>
            </a:extLst>
          </p:cNvPr>
          <p:cNvGrpSpPr/>
          <p:nvPr/>
        </p:nvGrpSpPr>
        <p:grpSpPr>
          <a:xfrm>
            <a:off x="8008937" y="1656361"/>
            <a:ext cx="2924758" cy="382981"/>
            <a:chOff x="7208557" y="1207422"/>
            <a:chExt cx="4386684" cy="408024"/>
          </a:xfrm>
        </p:grpSpPr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FB5A4B96-5072-97C4-8CA5-9422B1F61593}"/>
                </a:ext>
              </a:extLst>
            </p:cNvPr>
            <p:cNvSpPr txBox="1"/>
            <p:nvPr/>
          </p:nvSpPr>
          <p:spPr>
            <a:xfrm>
              <a:off x="7216780" y="1294619"/>
              <a:ext cx="408342" cy="320827"/>
            </a:xfrm>
            <a:prstGeom prst="rect">
              <a:avLst/>
            </a:prstGeom>
            <a:solidFill>
              <a:srgbClr val="3D7EAB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da-DK"/>
              </a:defPPr>
              <a:lvl1pPr>
                <a:defRPr sz="1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endParaRPr lang="zh-CN" altLang="en-US" sz="1600" dirty="0"/>
            </a:p>
          </p:txBody>
        </p:sp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CE06158B-BC5A-A8F9-352A-DA6A1D3B7E76}"/>
                </a:ext>
              </a:extLst>
            </p:cNvPr>
            <p:cNvSpPr/>
            <p:nvPr/>
          </p:nvSpPr>
          <p:spPr>
            <a:xfrm>
              <a:off x="7208557" y="1207422"/>
              <a:ext cx="4386684" cy="406745"/>
            </a:xfrm>
            <a:prstGeom prst="roundRect">
              <a:avLst/>
            </a:prstGeom>
            <a:solidFill>
              <a:srgbClr val="3D7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zh-CN" altLang="en-US" sz="1600" b="1" spc="4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本品不稳定铁是蔗糖铁的</a:t>
              </a:r>
              <a:r>
                <a:rPr lang="en-US" altLang="zh-CN" sz="1600" b="1" spc="4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1/9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2B7C533B-94C8-3677-B5BE-975E0126697C}"/>
              </a:ext>
            </a:extLst>
          </p:cNvPr>
          <p:cNvSpPr txBox="1"/>
          <p:nvPr/>
        </p:nvSpPr>
        <p:spPr>
          <a:xfrm rot="5400000">
            <a:off x="-664170" y="4328398"/>
            <a:ext cx="18591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effectLst/>
                <a:latin typeface="等线" panose="02010600030101010101" pitchFamily="2" charset="-122"/>
                <a:cs typeface="宋体" panose="02010600030101010101" pitchFamily="2" charset="-122"/>
              </a:rPr>
              <a:t>MANMON20220712092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61222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75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/%#m/%#d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8&quot;&gt;&lt;elem m_fUsage=&quot;2.43900000000000005684E+00&quot;&gt;&lt;m_msothmcolidx val=&quot;0&quot;/&gt;&lt;m_rgb r=&quot;07&quot; g=&quot;BA&quot; b=&quot;F5&quot;/&gt;&lt;/elem&gt;&lt;elem m_fUsage=&quot;1.48037673518999990385E+00&quot;&gt;&lt;m_msothmcolidx val=&quot;0&quot;/&gt;&lt;m_rgb r=&quot;0D&quot; g=&quot;67&quot; b=&quot;AA&quot;/&gt;&lt;/elem&gt;&lt;elem m_fUsage=&quot;1.00973789999999996603E+00&quot;&gt;&lt;m_msothmcolidx val=&quot;0&quot;/&gt;&lt;m_rgb r=&quot;E0&quot; g=&quot;96&quot; b=&quot;A3&quot;/&gt;&lt;/elem&gt;&lt;elem m_fUsage=&quot;1.00000000000000000000E+00&quot;&gt;&lt;m_msothmcolidx val=&quot;0&quot;/&gt;&lt;m_rgb r=&quot;03&quot; g=&quot;62&quot; b=&quot;9A&quot;/&gt;&lt;/elem&gt;&lt;elem m_fUsage=&quot;7.65384043863510110661E-01&quot;&gt;&lt;m_msothmcolidx val=&quot;0&quot;/&gt;&lt;m_rgb r=&quot;A8&quot; g=&quot;00&quot; b=&quot;00&quot;/&gt;&lt;/elem&gt;&lt;elem m_fUsage=&quot;6.56100000000000127542E-01&quot;&gt;&lt;m_msothmcolidx val=&quot;0&quot;/&gt;&lt;m_rgb r=&quot;E1&quot; g=&quot;B7&quot; b=&quot;BC&quot;/&gt;&lt;/elem&gt;&lt;elem m_fUsage=&quot;5.90490000000000181402E-01&quot;&gt;&lt;m_msothmcolidx val=&quot;0&quot;/&gt;&lt;m_rgb r=&quot;EA&quot; g=&quot;B5&quot; b=&quot;BE&quot;/&gt;&lt;/elem&gt;&lt;elem m_fUsage=&quot;3.91193150979833204062E-01&quot;&gt;&lt;m_msothmcolidx val=&quot;0&quot;/&gt;&lt;m_rgb r=&quot;B0&quot; g=&quot;00&quot; b=&quot;0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cs8X0u_WPK9cAFJpfn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cs8X0u_WPK9cAFJpfn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dU0yRjgJ0ACaymGxH.ue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9wQRxxDyr_EbAgL7qu9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YyjNuWzEEG.vSKMpzbz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VWbQWvWhvmKL0_p_nd5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KzFJAKIQ79Ry7_7imT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4SoqS0_atCdVdPezFOF3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q35YU3CCGafS1muK46M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q35YU3CCGafS1muK46M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T2DHKL6sH79w9yW9NRD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cs8X0u_WPK9cAFJpfn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mcs8X0u_WPK9cAFJpfn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dU0yRjgJ0ACaymGxH.ue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j9wQRxxDyr_EbAgL7qu9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YyjNuWzEEG.vSKMpzbz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VWbQWvWhvmKL0_p_nd5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yKzFJAKIQ79Ry7_7imTg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4SoqS0_atCdVdPezFOF3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T2DHKL6sH79w9yW9NRD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YrZD.9BUO8yStynYyN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Monofer 2020">
      <a:dk1>
        <a:srgbClr val="000000"/>
      </a:dk1>
      <a:lt1>
        <a:srgbClr val="FFFFFF"/>
      </a:lt1>
      <a:dk2>
        <a:srgbClr val="DDEAF3"/>
      </a:dk2>
      <a:lt2>
        <a:srgbClr val="69619B"/>
      </a:lt2>
      <a:accent1>
        <a:srgbClr val="002D48"/>
      </a:accent1>
      <a:accent2>
        <a:srgbClr val="A1DAF8"/>
      </a:accent2>
      <a:accent3>
        <a:srgbClr val="6E050D"/>
      </a:accent3>
      <a:accent4>
        <a:srgbClr val="B3B3B3"/>
      </a:accent4>
      <a:accent5>
        <a:srgbClr val="A1D1A9"/>
      </a:accent5>
      <a:accent6>
        <a:srgbClr val="ED7E00"/>
      </a:accent6>
      <a:hlink>
        <a:srgbClr val="6E050D"/>
      </a:hlink>
      <a:folHlink>
        <a:srgbClr val="ED7E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spAutoFit/>
      </a:bodyPr>
      <a:lstStyle>
        <a:defPPr algn="l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nofer template 16x9.pptx" id="{BB594771-E5BF-480F-8769-9CA1BD33491C}" vid="{A6FAD5B6-61BC-4550-B44A-2C49495A9A86}"/>
    </a:ext>
  </a:extLst>
</a:theme>
</file>

<file path=ppt/theme/theme2.xml><?xml version="1.0" encoding="utf-8"?>
<a:theme xmlns:a="http://schemas.openxmlformats.org/drawingml/2006/main" name="1_Blank">
  <a:themeElements>
    <a:clrScheme name="Monofer 2020">
      <a:dk1>
        <a:srgbClr val="000000"/>
      </a:dk1>
      <a:lt1>
        <a:srgbClr val="FFFFFF"/>
      </a:lt1>
      <a:dk2>
        <a:srgbClr val="DDEAF3"/>
      </a:dk2>
      <a:lt2>
        <a:srgbClr val="69619B"/>
      </a:lt2>
      <a:accent1>
        <a:srgbClr val="002D48"/>
      </a:accent1>
      <a:accent2>
        <a:srgbClr val="A1DAF8"/>
      </a:accent2>
      <a:accent3>
        <a:srgbClr val="6E050D"/>
      </a:accent3>
      <a:accent4>
        <a:srgbClr val="B3B3B3"/>
      </a:accent4>
      <a:accent5>
        <a:srgbClr val="A1D1A9"/>
      </a:accent5>
      <a:accent6>
        <a:srgbClr val="ED7E00"/>
      </a:accent6>
      <a:hlink>
        <a:srgbClr val="6E050D"/>
      </a:hlink>
      <a:folHlink>
        <a:srgbClr val="ED7E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>
        <a:spAutoFit/>
      </a:bodyPr>
      <a:lstStyle>
        <a:defPPr algn="l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nofer template 16x9.pptx" id="{BB594771-E5BF-480F-8769-9CA1BD33491C}" vid="{A6FAD5B6-61BC-4550-B44A-2C49495A9A86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Monofer 16x9</Template>
  <TotalTime>11806</TotalTime>
  <Words>3462</Words>
  <Application>Microsoft Office PowerPoint</Application>
  <PresentationFormat>宽屏</PresentationFormat>
  <Paragraphs>332</Paragraphs>
  <Slides>11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Helvetica Neue</vt:lpstr>
      <vt:lpstr>DengXian</vt:lpstr>
      <vt:lpstr>DengXian</vt:lpstr>
      <vt:lpstr>思源黑体 CN Normal</vt:lpstr>
      <vt:lpstr>微软雅黑</vt:lpstr>
      <vt:lpstr>字魂70号-灵悦黑体</vt:lpstr>
      <vt:lpstr>Abadi</vt:lpstr>
      <vt:lpstr>Algerian</vt:lpstr>
      <vt:lpstr>Arial</vt:lpstr>
      <vt:lpstr>Calibri</vt:lpstr>
      <vt:lpstr>Wingdings</vt:lpstr>
      <vt:lpstr>Blank</vt:lpstr>
      <vt:lpstr>1_Blank</vt:lpstr>
      <vt:lpstr>think-cell 幻灯片</vt:lpstr>
      <vt:lpstr>PowerPoint 演示文稿</vt:lpstr>
      <vt:lpstr>PowerPoint 演示文稿</vt:lpstr>
      <vt:lpstr>药品基本信息</vt:lpstr>
      <vt:lpstr>缺铁性贫血 – 高患病率，低治疗率，补铁剂量远未达标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n/a</dc:creator>
  <cp:lastModifiedBy>Jack Song</cp:lastModifiedBy>
  <cp:revision>838</cp:revision>
  <cp:lastPrinted>2019-09-17T11:45:57Z</cp:lastPrinted>
  <dcterms:created xsi:type="dcterms:W3CDTF">2021-02-01T11:12:44Z</dcterms:created>
  <dcterms:modified xsi:type="dcterms:W3CDTF">2022-07-13T04:31:04Z</dcterms:modified>
</cp:coreProperties>
</file>