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4.xml" ContentType="application/vnd.openxmlformats-officedocument.presentationml.notesSlide+xml"/>
  <Override PartName="/ppt/tags/tag30.xml" ContentType="application/vnd.openxmlformats-officedocument.presentationml.tags+xml"/>
  <Override PartName="/ppt/notesSlides/notesSlide5.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6.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63.xml" ContentType="application/vnd.openxmlformats-officedocument.presentationml.tags+xml"/>
  <Override PartName="/ppt/notesSlides/notesSlide10.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74.xml" ContentType="application/vnd.openxmlformats-officedocument.presentationml.tags+xml"/>
  <Override PartName="/ppt/notesSlides/notesSlide13.xml" ContentType="application/vnd.openxmlformats-officedocument.presentationml.notesSlide+xml"/>
  <Override PartName="/ppt/tags/tag75.xml" ContentType="application/vnd.openxmlformats-officedocument.presentationml.tags+xml"/>
  <Override PartName="/ppt/notesSlides/notesSlide14.xml" ContentType="application/vnd.openxmlformats-officedocument.presentationml.notesSlide+xml"/>
  <Override PartName="/ppt/tags/tag76.xml" ContentType="application/vnd.openxmlformats-officedocument.presentationml.tags+xml"/>
  <Override PartName="/ppt/notesSlides/notesSlide15.xml" ContentType="application/vnd.openxmlformats-officedocument.presentationml.notesSlide+xml"/>
  <Override PartName="/ppt/tags/tag77.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notesSlides/notesSlide19.xml" ContentType="application/vnd.openxmlformats-officedocument.presentationml.notesSlide+xml"/>
  <Override PartName="/ppt/tags/tag78.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79.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80.xml" ContentType="application/vnd.openxmlformats-officedocument.presentationml.tags+xml"/>
  <Override PartName="/ppt/notesSlides/notesSlide35.xml" ContentType="application/vnd.openxmlformats-officedocument.presentationml.notesSlide+xml"/>
  <Override PartName="/ppt/tags/tag81.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1"/>
  </p:notesMasterIdLst>
  <p:sldIdLst>
    <p:sldId id="287" r:id="rId2"/>
    <p:sldId id="688" r:id="rId3"/>
    <p:sldId id="690" r:id="rId4"/>
    <p:sldId id="692" r:id="rId5"/>
    <p:sldId id="700" r:id="rId6"/>
    <p:sldId id="693" r:id="rId7"/>
    <p:sldId id="694" r:id="rId8"/>
    <p:sldId id="695" r:id="rId9"/>
    <p:sldId id="696" r:id="rId10"/>
    <p:sldId id="697" r:id="rId11"/>
    <p:sldId id="698" r:id="rId12"/>
    <p:sldId id="691" r:id="rId13"/>
    <p:sldId id="777" r:id="rId14"/>
    <p:sldId id="778" r:id="rId15"/>
    <p:sldId id="779" r:id="rId16"/>
    <p:sldId id="780" r:id="rId17"/>
    <p:sldId id="756" r:id="rId18"/>
    <p:sldId id="757" r:id="rId19"/>
    <p:sldId id="758" r:id="rId20"/>
    <p:sldId id="759" r:id="rId21"/>
    <p:sldId id="760" r:id="rId22"/>
    <p:sldId id="761" r:id="rId23"/>
    <p:sldId id="766" r:id="rId24"/>
    <p:sldId id="767" r:id="rId25"/>
    <p:sldId id="768" r:id="rId26"/>
    <p:sldId id="769" r:id="rId27"/>
    <p:sldId id="770" r:id="rId28"/>
    <p:sldId id="771" r:id="rId29"/>
    <p:sldId id="772" r:id="rId30"/>
    <p:sldId id="773" r:id="rId31"/>
    <p:sldId id="774" r:id="rId32"/>
    <p:sldId id="775" r:id="rId33"/>
    <p:sldId id="368" r:id="rId34"/>
    <p:sldId id="369" r:id="rId35"/>
    <p:sldId id="479" r:id="rId36"/>
    <p:sldId id="765" r:id="rId37"/>
    <p:sldId id="560" r:id="rId38"/>
    <p:sldId id="781" r:id="rId39"/>
    <p:sldId id="279" r:id="rId4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7">
          <p15:clr>
            <a:srgbClr val="A4A3A4"/>
          </p15:clr>
        </p15:guide>
        <p15:guide id="2" pos="3696">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7700"/>
    <a:srgbClr val="86BD00"/>
    <a:srgbClr val="F5F5F5"/>
    <a:srgbClr val="070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3" autoAdjust="0"/>
    <p:restoredTop sz="86306" autoAdjust="0"/>
  </p:normalViewPr>
  <p:slideViewPr>
    <p:cSldViewPr snapToGrid="0" showGuides="1">
      <p:cViewPr varScale="1">
        <p:scale>
          <a:sx n="71" d="100"/>
          <a:sy n="71" d="100"/>
        </p:scale>
        <p:origin x="1090" y="53"/>
      </p:cViewPr>
      <p:guideLst>
        <p:guide orient="horz" pos="2387"/>
        <p:guide pos="3696"/>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492397926807"/>
          <c:y val="9.9682497628468494E-2"/>
          <c:w val="0.70223325062034803"/>
          <c:h val="0.786570743405276"/>
        </c:manualLayout>
      </c:layout>
      <c:barChart>
        <c:barDir val="col"/>
        <c:grouping val="clustered"/>
        <c:varyColors val="0"/>
        <c:ser>
          <c:idx val="0"/>
          <c:order val="0"/>
          <c:tx>
            <c:strRef>
              <c:f>Sheet1!$A$2</c:f>
              <c:strCache>
                <c:ptCount val="1"/>
                <c:pt idx="0">
                  <c:v>器官衰竭</c:v>
                </c:pt>
              </c:strCache>
            </c:strRef>
          </c:tx>
          <c:spPr>
            <a:solidFill>
              <a:srgbClr val="3399FF"/>
            </a:solidFill>
            <a:ln w="11302">
              <a:solidFill>
                <a:srgbClr val="000000"/>
              </a:solidFill>
              <a:prstDash val="solid"/>
            </a:ln>
          </c:spPr>
          <c:invertIfNegative val="0"/>
          <c:dLbls>
            <c:numFmt formatCode="0.0%" sourceLinked="0"/>
            <c:spPr>
              <a:noFill/>
              <a:ln w="22604">
                <a:noFill/>
              </a:ln>
              <a:effectLst/>
            </c:spPr>
            <c:txPr>
              <a:bodyPr rot="0" spcFirstLastPara="0" vertOverflow="ellipsis" vert="horz" wrap="square" lIns="38100" tIns="19050" rIns="38100" bIns="19050" anchor="ctr" anchorCtr="1">
                <a:spAutoFit/>
              </a:bodyPr>
              <a:lstStyle/>
              <a:p>
                <a:pPr>
                  <a:defRPr lang="zh-CN" sz="1800" b="1" i="0" u="none" strike="noStrike" kern="1200" baseline="0">
                    <a:solidFill>
                      <a:schemeClr val="bg1"/>
                    </a:solidFill>
                    <a:latin typeface="宋体" panose="02010600030101010101" pitchFamily="2" charset="-122"/>
                    <a:ea typeface="宋体" panose="02010600030101010101" pitchFamily="2" charset="-122"/>
                    <a:cs typeface="宋体" panose="02010600030101010101" pitchFamily="2" charset="-122"/>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低磷组</c:v>
                </c:pt>
                <c:pt idx="1">
                  <c:v>正常组</c:v>
                </c:pt>
              </c:strCache>
            </c:strRef>
          </c:cat>
          <c:val>
            <c:numRef>
              <c:f>Sheet1!$B$2:$C$2</c:f>
              <c:numCache>
                <c:formatCode>0.00%</c:formatCode>
                <c:ptCount val="2"/>
                <c:pt idx="0">
                  <c:v>0.36059999999999998</c:v>
                </c:pt>
                <c:pt idx="1">
                  <c:v>0.1074</c:v>
                </c:pt>
              </c:numCache>
            </c:numRef>
          </c:val>
          <c:extLst>
            <c:ext xmlns:c16="http://schemas.microsoft.com/office/drawing/2014/chart" uri="{C3380CC4-5D6E-409C-BE32-E72D297353CC}">
              <c16:uniqueId val="{00000000-9895-4087-A51B-B1830B586C58}"/>
            </c:ext>
          </c:extLst>
        </c:ser>
        <c:ser>
          <c:idx val="1"/>
          <c:order val="1"/>
          <c:tx>
            <c:strRef>
              <c:f>Sheet1!$A$3</c:f>
              <c:strCache>
                <c:ptCount val="1"/>
                <c:pt idx="0">
                  <c:v>死亡率</c:v>
                </c:pt>
              </c:strCache>
            </c:strRef>
          </c:tx>
          <c:spPr>
            <a:solidFill>
              <a:srgbClr val="33CCCC"/>
            </a:solidFill>
            <a:ln w="11302">
              <a:solidFill>
                <a:srgbClr val="000000"/>
              </a:solidFill>
              <a:prstDash val="solid"/>
            </a:ln>
          </c:spPr>
          <c:invertIfNegative val="0"/>
          <c:dLbls>
            <c:numFmt formatCode="0.0%" sourceLinked="0"/>
            <c:spPr>
              <a:noFill/>
              <a:ln w="22604">
                <a:noFill/>
              </a:ln>
              <a:effectLst/>
            </c:spPr>
            <c:txPr>
              <a:bodyPr rot="0" spcFirstLastPara="0" vertOverflow="ellipsis" vert="horz" wrap="square" lIns="38100" tIns="19050" rIns="38100" bIns="19050" anchor="ctr" anchorCtr="1">
                <a:spAutoFit/>
              </a:bodyPr>
              <a:lstStyle/>
              <a:p>
                <a:pPr>
                  <a:defRPr lang="zh-CN" sz="1600" b="1" i="0" u="none" strike="noStrike" kern="1200" baseline="0">
                    <a:solidFill>
                      <a:schemeClr val="bg1"/>
                    </a:solidFill>
                    <a:latin typeface="宋体" panose="02010600030101010101" pitchFamily="2" charset="-122"/>
                    <a:ea typeface="宋体" panose="02010600030101010101" pitchFamily="2" charset="-122"/>
                    <a:cs typeface="宋体" panose="02010600030101010101" pitchFamily="2" charset="-122"/>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低磷组</c:v>
                </c:pt>
                <c:pt idx="1">
                  <c:v>正常组</c:v>
                </c:pt>
              </c:strCache>
            </c:strRef>
          </c:cat>
          <c:val>
            <c:numRef>
              <c:f>Sheet1!$B$3:$C$3</c:f>
              <c:numCache>
                <c:formatCode>0.00%</c:formatCode>
                <c:ptCount val="2"/>
                <c:pt idx="0">
                  <c:v>0.77500000000000102</c:v>
                </c:pt>
                <c:pt idx="1">
                  <c:v>0.22500000000000001</c:v>
                </c:pt>
              </c:numCache>
            </c:numRef>
          </c:val>
          <c:extLst>
            <c:ext xmlns:c16="http://schemas.microsoft.com/office/drawing/2014/chart" uri="{C3380CC4-5D6E-409C-BE32-E72D297353CC}">
              <c16:uniqueId val="{00000002-9895-4087-A51B-B1830B586C58}"/>
            </c:ext>
          </c:extLst>
        </c:ser>
        <c:dLbls>
          <c:showLegendKey val="0"/>
          <c:showVal val="1"/>
          <c:showCatName val="0"/>
          <c:showSerName val="0"/>
          <c:showPercent val="0"/>
          <c:showBubbleSize val="0"/>
        </c:dLbls>
        <c:gapWidth val="150"/>
        <c:axId val="238133248"/>
        <c:axId val="238134784"/>
      </c:barChart>
      <c:catAx>
        <c:axId val="238133248"/>
        <c:scaling>
          <c:orientation val="minMax"/>
        </c:scaling>
        <c:delete val="0"/>
        <c:axPos val="b"/>
        <c:numFmt formatCode="General" sourceLinked="1"/>
        <c:majorTickMark val="in"/>
        <c:minorTickMark val="none"/>
        <c:tickLblPos val="nextTo"/>
        <c:spPr>
          <a:ln w="2826" cap="flat" cmpd="sng" algn="ctr">
            <a:solidFill>
              <a:srgbClr val="000000"/>
            </a:solidFill>
            <a:prstDash val="solid"/>
            <a:round/>
          </a:ln>
        </c:spPr>
        <c:txPr>
          <a:bodyPr rot="0" spcFirstLastPara="0" vertOverflow="ellipsis" vert="horz" wrap="square" anchor="ctr" anchorCtr="1"/>
          <a:lstStyle/>
          <a:p>
            <a:pPr>
              <a:defRPr lang="zh-CN" sz="1600" b="1" i="0" u="none" strike="noStrike" kern="1200" baseline="0">
                <a:solidFill>
                  <a:schemeClr val="bg1"/>
                </a:solidFill>
                <a:latin typeface="宋体" panose="02010600030101010101" pitchFamily="2" charset="-122"/>
                <a:ea typeface="宋体" panose="02010600030101010101" pitchFamily="2" charset="-122"/>
                <a:cs typeface="宋体" panose="02010600030101010101" pitchFamily="2" charset="-122"/>
              </a:defRPr>
            </a:pPr>
            <a:endParaRPr lang="zh-CN"/>
          </a:p>
        </c:txPr>
        <c:crossAx val="238134784"/>
        <c:crosses val="autoZero"/>
        <c:auto val="1"/>
        <c:lblAlgn val="ctr"/>
        <c:lblOffset val="100"/>
        <c:tickLblSkip val="1"/>
        <c:noMultiLvlLbl val="0"/>
      </c:catAx>
      <c:valAx>
        <c:axId val="238134784"/>
        <c:scaling>
          <c:orientation val="minMax"/>
        </c:scaling>
        <c:delete val="0"/>
        <c:axPos val="l"/>
        <c:majorGridlines>
          <c:spPr>
            <a:ln w="2826" cap="flat" cmpd="sng" algn="ctr">
              <a:solidFill>
                <a:srgbClr val="00B050"/>
              </a:solidFill>
              <a:prstDash val="solid"/>
              <a:round/>
            </a:ln>
          </c:spPr>
        </c:majorGridlines>
        <c:numFmt formatCode="0%" sourceLinked="0"/>
        <c:majorTickMark val="in"/>
        <c:minorTickMark val="none"/>
        <c:tickLblPos val="nextTo"/>
        <c:spPr>
          <a:pattFill prst="pct5">
            <a:fgClr>
              <a:schemeClr val="accent1"/>
            </a:fgClr>
            <a:bgClr>
              <a:schemeClr val="bg1"/>
            </a:bgClr>
          </a:pattFill>
          <a:ln w="2826" cap="flat" cmpd="sng" algn="ctr">
            <a:solidFill>
              <a:srgbClr val="000000"/>
            </a:solidFill>
            <a:prstDash val="solid"/>
            <a:round/>
          </a:ln>
        </c:spPr>
        <c:txPr>
          <a:bodyPr rot="0" spcFirstLastPara="0" vertOverflow="ellipsis" vert="horz" wrap="square" anchor="ctr" anchorCtr="1"/>
          <a:lstStyle/>
          <a:p>
            <a:pPr>
              <a:defRPr lang="zh-CN" sz="1070" b="1" i="0" u="none" strike="noStrike" kern="1200" baseline="0">
                <a:solidFill>
                  <a:srgbClr val="000000"/>
                </a:solidFill>
                <a:latin typeface="宋体" panose="02010600030101010101" pitchFamily="2" charset="-122"/>
                <a:ea typeface="宋体" panose="02010600030101010101" pitchFamily="2" charset="-122"/>
                <a:cs typeface="宋体" panose="02010600030101010101" pitchFamily="2" charset="-122"/>
              </a:defRPr>
            </a:pPr>
            <a:endParaRPr lang="zh-CN"/>
          </a:p>
        </c:txPr>
        <c:crossAx val="238133248"/>
        <c:crosses val="autoZero"/>
        <c:crossBetween val="between"/>
        <c:majorUnit val="0.5"/>
      </c:valAx>
      <c:spPr>
        <a:noFill/>
        <a:ln w="11302">
          <a:solidFill>
            <a:srgbClr val="000000"/>
          </a:solidFill>
          <a:prstDash val="solid"/>
        </a:ln>
      </c:spPr>
    </c:plotArea>
    <c:legend>
      <c:legendPos val="r"/>
      <c:legendEntry>
        <c:idx val="0"/>
        <c:txPr>
          <a:bodyPr rot="0" spcFirstLastPara="0" vertOverflow="ellipsis" vert="horz" wrap="square" anchor="ctr" anchorCtr="1"/>
          <a:lstStyle/>
          <a:p>
            <a:pPr>
              <a:defRPr lang="zh-CN" sz="1600" b="1" i="0" u="none" strike="noStrike" kern="1200" baseline="0">
                <a:solidFill>
                  <a:schemeClr val="bg1"/>
                </a:solidFill>
                <a:latin typeface="宋体" panose="02010600030101010101" pitchFamily="2" charset="-122"/>
                <a:ea typeface="宋体" panose="02010600030101010101" pitchFamily="2" charset="-122"/>
                <a:cs typeface="宋体" panose="02010600030101010101" pitchFamily="2" charset="-122"/>
              </a:defRPr>
            </a:pPr>
            <a:endParaRPr lang="zh-CN"/>
          </a:p>
        </c:txPr>
      </c:legendEntry>
      <c:legendEntry>
        <c:idx val="1"/>
        <c:txPr>
          <a:bodyPr rot="0" spcFirstLastPara="0" vertOverflow="ellipsis" vert="horz" wrap="square" anchor="ctr" anchorCtr="1"/>
          <a:lstStyle/>
          <a:p>
            <a:pPr>
              <a:defRPr lang="zh-CN" sz="1600" b="1" i="0" u="none" strike="noStrike" kern="1200" baseline="0">
                <a:solidFill>
                  <a:schemeClr val="bg1"/>
                </a:solidFill>
                <a:latin typeface="宋体" panose="02010600030101010101" pitchFamily="2" charset="-122"/>
                <a:ea typeface="宋体" panose="02010600030101010101" pitchFamily="2" charset="-122"/>
                <a:cs typeface="宋体" panose="02010600030101010101" pitchFamily="2" charset="-122"/>
              </a:defRPr>
            </a:pPr>
            <a:endParaRPr lang="zh-CN"/>
          </a:p>
        </c:txPr>
      </c:legendEntry>
      <c:layout>
        <c:manualLayout>
          <c:xMode val="edge"/>
          <c:yMode val="edge"/>
          <c:x val="0.79900744416873504"/>
          <c:y val="6.4748201438849004E-2"/>
          <c:w val="0.19975186104218401"/>
          <c:h val="0.16067146282973599"/>
        </c:manualLayout>
      </c:layout>
      <c:overlay val="0"/>
      <c:spPr>
        <a:noFill/>
        <a:ln w="2826">
          <a:solidFill>
            <a:srgbClr val="000000"/>
          </a:solidFill>
          <a:prstDash val="solid"/>
        </a:ln>
      </c:spPr>
      <c:txPr>
        <a:bodyPr rot="0" spcFirstLastPara="0" vertOverflow="ellipsis" vert="horz" wrap="square" anchor="ctr" anchorCtr="1"/>
        <a:lstStyle/>
        <a:p>
          <a:pPr>
            <a:defRPr lang="zh-CN" sz="1475" b="1" i="0" u="none" strike="noStrike" kern="1200" baseline="0">
              <a:solidFill>
                <a:schemeClr val="bg1"/>
              </a:solidFill>
              <a:latin typeface="宋体" panose="02010600030101010101" pitchFamily="2" charset="-122"/>
              <a:ea typeface="宋体" panose="02010600030101010101" pitchFamily="2" charset="-122"/>
              <a:cs typeface="宋体" panose="02010600030101010101" pitchFamily="2" charset="-122"/>
            </a:defRPr>
          </a:pPr>
          <a:endParaRPr lang="zh-CN"/>
        </a:p>
      </c:txPr>
    </c:legend>
    <c:plotVisOnly val="1"/>
    <c:dispBlanksAs val="gap"/>
    <c:showDLblsOverMax val="0"/>
  </c:chart>
  <c:spPr>
    <a:solidFill>
      <a:srgbClr val="008000"/>
    </a:solidFill>
    <a:ln>
      <a:noFill/>
    </a:ln>
  </c:spPr>
  <c:txPr>
    <a:bodyPr/>
    <a:lstStyle/>
    <a:p>
      <a:pPr>
        <a:defRPr lang="zh-CN" sz="1600" b="1" i="0" u="none" strike="noStrike" baseline="0">
          <a:solidFill>
            <a:srgbClr val="000000"/>
          </a:solidFill>
          <a:latin typeface="宋体" panose="02010600030101010101" pitchFamily="2" charset="-122"/>
          <a:ea typeface="宋体" panose="02010600030101010101" pitchFamily="2" charset="-122"/>
          <a:cs typeface="宋体" panose="02010600030101010101" pitchFamily="2" charset="-122"/>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044042-6335-4E87-8922-7FA996FD9DFE}" type="datetimeFigureOut">
              <a:rPr lang="zh-CN" altLang="en-US" smtClean="0"/>
              <a:t>2022-7-13</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0EB9D4-4EFF-469C-866F-A7D3EFE98B4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850EB9D4-4EFF-469C-866F-A7D3EFE98B43}"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lnSpc>
                <a:spcPts val="2000"/>
              </a:lnSpc>
              <a:spcBef>
                <a:spcPts val="0"/>
              </a:spcBef>
              <a:spcAft>
                <a:spcPts val="0"/>
              </a:spcAft>
              <a:buFont typeface="Wingdings" panose="05000000000000000000" charset="0"/>
              <a:buNone/>
            </a:pPr>
            <a:endParaRPr lang="zh-CN" altLang="en-US" dirty="0"/>
          </a:p>
        </p:txBody>
      </p:sp>
      <p:sp>
        <p:nvSpPr>
          <p:cNvPr id="4" name="灯片编号占位符 3"/>
          <p:cNvSpPr>
            <a:spLocks noGrp="1"/>
          </p:cNvSpPr>
          <p:nvPr>
            <p:ph type="sldNum" sz="quarter" idx="10"/>
          </p:nvPr>
        </p:nvSpPr>
        <p:spPr/>
        <p:txBody>
          <a:bodyPr/>
          <a:lstStyle/>
          <a:p>
            <a:fld id="{850EB9D4-4EFF-469C-866F-A7D3EFE98B43}"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lnSpc>
                <a:spcPts val="2000"/>
              </a:lnSpc>
              <a:spcBef>
                <a:spcPts val="0"/>
              </a:spcBef>
              <a:spcAft>
                <a:spcPts val="0"/>
              </a:spcAft>
              <a:buFont typeface="Wingdings" panose="05000000000000000000" charset="0"/>
              <a:buNone/>
            </a:pPr>
            <a:r>
              <a:rPr lang="zh-CN" altLang="en-US" dirty="0"/>
              <a:t>磷是机体的重要组成元素，是骨骼和组成细胞膜（磷脂）的重要成分，维持细胞膜结构完整和功能正常，作为</a:t>
            </a:r>
            <a:r>
              <a:rPr lang="en-US" altLang="zh-CN" dirty="0"/>
              <a:t>ATP</a:t>
            </a:r>
            <a:r>
              <a:rPr lang="zh-CN" altLang="en-US" dirty="0"/>
              <a:t>酶的组成成分参与能量储存和转运，</a:t>
            </a:r>
          </a:p>
        </p:txBody>
      </p:sp>
      <p:sp>
        <p:nvSpPr>
          <p:cNvPr id="4" name="灯片编号占位符 3"/>
          <p:cNvSpPr>
            <a:spLocks noGrp="1"/>
          </p:cNvSpPr>
          <p:nvPr>
            <p:ph type="sldNum" sz="quarter" idx="10"/>
          </p:nvPr>
        </p:nvSpPr>
        <p:spPr/>
        <p:txBody>
          <a:bodyPr/>
          <a:lstStyle/>
          <a:p>
            <a:fld id="{850EB9D4-4EFF-469C-866F-A7D3EFE98B43}"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85750" indent="-285750">
              <a:lnSpc>
                <a:spcPts val="2000"/>
              </a:lnSpc>
              <a:spcBef>
                <a:spcPts val="0"/>
              </a:spcBef>
              <a:spcAft>
                <a:spcPts val="0"/>
              </a:spcAft>
              <a:buFont typeface="Wingdings" panose="05000000000000000000" charset="0"/>
              <a:buChar char="Ø"/>
            </a:pPr>
            <a:r>
              <a:rPr lang="en-US" altLang="zh-CN" b="1" dirty="0">
                <a:solidFill>
                  <a:srgbClr val="FF0000"/>
                </a:solidFill>
                <a:latin typeface="微软雅黑" panose="020B0503020204020204" pitchFamily="34" charset="-122"/>
                <a:ea typeface="微软雅黑" panose="020B0503020204020204" pitchFamily="34" charset="-122"/>
              </a:rPr>
              <a:t>2018</a:t>
            </a:r>
            <a:r>
              <a:rPr lang="zh-CN" altLang="en-US" b="1" dirty="0">
                <a:solidFill>
                  <a:srgbClr val="FF0000"/>
                </a:solidFill>
                <a:latin typeface="微软雅黑" panose="020B0503020204020204" pitchFamily="34" charset="-122"/>
                <a:ea typeface="微软雅黑" panose="020B0503020204020204" pitchFamily="34" charset="-122"/>
              </a:rPr>
              <a:t>版基药新增品种</a:t>
            </a:r>
            <a:r>
              <a:rPr lang="zh-CN" altLang="en-US" b="1" dirty="0">
                <a:solidFill>
                  <a:schemeClr val="bg1"/>
                </a:solidFill>
                <a:latin typeface="微软雅黑" panose="020B0503020204020204" pitchFamily="34" charset="-122"/>
                <a:ea typeface="微软雅黑" panose="020B0503020204020204" pitchFamily="34" charset="-122"/>
              </a:rPr>
              <a:t>，矿物质中补磷唯一品种，增长空间大；</a:t>
            </a:r>
          </a:p>
          <a:p>
            <a:pPr marL="285750" indent="-285750">
              <a:lnSpc>
                <a:spcPts val="2000"/>
              </a:lnSpc>
              <a:spcBef>
                <a:spcPts val="0"/>
              </a:spcBef>
              <a:spcAft>
                <a:spcPts val="0"/>
              </a:spcAft>
              <a:buFont typeface="Wingdings" panose="05000000000000000000" charset="0"/>
              <a:buChar char="Ø"/>
            </a:pPr>
            <a:r>
              <a:rPr lang="zh-CN" altLang="en-US" b="1" dirty="0">
                <a:solidFill>
                  <a:srgbClr val="FF0000"/>
                </a:solidFill>
                <a:latin typeface="微软雅黑" panose="020B0503020204020204" pitchFamily="34" charset="-122"/>
                <a:ea typeface="微软雅黑" panose="020B0503020204020204" pitchFamily="34" charset="-122"/>
              </a:rPr>
              <a:t>术后补磷</a:t>
            </a:r>
            <a:r>
              <a:rPr lang="zh-CN" altLang="en-US" b="1" dirty="0">
                <a:solidFill>
                  <a:schemeClr val="bg1"/>
                </a:solidFill>
                <a:latin typeface="微软雅黑" panose="020B0503020204020204" pitchFamily="34" charset="-122"/>
                <a:ea typeface="微软雅黑" panose="020B0503020204020204" pitchFamily="34" charset="-122"/>
              </a:rPr>
              <a:t>有效防治手术期低磷血症和低钾血症；</a:t>
            </a:r>
          </a:p>
          <a:p>
            <a:pPr marL="285750" indent="-285750">
              <a:lnSpc>
                <a:spcPts val="2000"/>
              </a:lnSpc>
              <a:spcBef>
                <a:spcPts val="0"/>
              </a:spcBef>
              <a:spcAft>
                <a:spcPts val="0"/>
              </a:spcAft>
              <a:buFont typeface="Wingdings" panose="05000000000000000000" charset="0"/>
              <a:buChar char="Ø"/>
            </a:pPr>
            <a:r>
              <a:rPr lang="zh-CN" altLang="en-US" b="1" dirty="0">
                <a:solidFill>
                  <a:schemeClr val="bg1"/>
                </a:solidFill>
                <a:latin typeface="微软雅黑" panose="020B0503020204020204" pitchFamily="34" charset="-122"/>
                <a:ea typeface="微软雅黑" panose="020B0503020204020204" pitchFamily="34" charset="-122"/>
              </a:rPr>
              <a:t>新一代静脉钾磷补充剂，每支含钾</a:t>
            </a:r>
            <a:r>
              <a:rPr lang="en-US" altLang="zh-CN" b="1" dirty="0">
                <a:solidFill>
                  <a:schemeClr val="bg1"/>
                </a:solidFill>
                <a:latin typeface="微软雅黑" panose="020B0503020204020204" pitchFamily="34" charset="-122"/>
                <a:ea typeface="微软雅黑" panose="020B0503020204020204" pitchFamily="34" charset="-122"/>
              </a:rPr>
              <a:t>350mg</a:t>
            </a:r>
            <a:r>
              <a:rPr lang="zh-CN" altLang="en-US" b="1" dirty="0">
                <a:solidFill>
                  <a:schemeClr val="bg1"/>
                </a:solidFill>
                <a:latin typeface="微软雅黑" panose="020B0503020204020204" pitchFamily="34" charset="-122"/>
                <a:ea typeface="微软雅黑" panose="020B0503020204020204" pitchFamily="34" charset="-122"/>
              </a:rPr>
              <a:t>，每支含磷</a:t>
            </a:r>
            <a:r>
              <a:rPr lang="en-US" altLang="zh-CN" b="1" dirty="0">
                <a:solidFill>
                  <a:schemeClr val="bg1"/>
                </a:solidFill>
                <a:latin typeface="微软雅黑" panose="020B0503020204020204" pitchFamily="34" charset="-122"/>
                <a:ea typeface="微软雅黑" panose="020B0503020204020204" pitchFamily="34" charset="-122"/>
              </a:rPr>
              <a:t>200mg</a:t>
            </a:r>
            <a:r>
              <a:rPr lang="zh-CN" altLang="en-US" b="1" dirty="0">
                <a:solidFill>
                  <a:schemeClr val="bg1"/>
                </a:solidFill>
                <a:latin typeface="微软雅黑" panose="020B0503020204020204" pitchFamily="34" charset="-122"/>
                <a:ea typeface="微软雅黑" panose="020B0503020204020204" pitchFamily="34" charset="-122"/>
              </a:rPr>
              <a:t>，</a:t>
            </a:r>
            <a:r>
              <a:rPr lang="zh-CN" altLang="en-US" b="1" dirty="0">
                <a:solidFill>
                  <a:srgbClr val="FF0000"/>
                </a:solidFill>
                <a:latin typeface="微软雅黑" panose="020B0503020204020204" pitchFamily="34" charset="-122"/>
                <a:ea typeface="微软雅黑" panose="020B0503020204020204" pitchFamily="34" charset="-122"/>
              </a:rPr>
              <a:t>高浓度电解质</a:t>
            </a:r>
            <a:r>
              <a:rPr lang="zh-CN" altLang="en-US" b="1" dirty="0">
                <a:solidFill>
                  <a:schemeClr val="bg1"/>
                </a:solidFill>
                <a:latin typeface="微软雅黑" panose="020B0503020204020204" pitchFamily="34" charset="-122"/>
                <a:ea typeface="微软雅黑" panose="020B0503020204020204" pitchFamily="34" charset="-122"/>
              </a:rPr>
              <a:t>。</a:t>
            </a:r>
          </a:p>
          <a:p>
            <a:pPr marL="285750" indent="-285750">
              <a:lnSpc>
                <a:spcPts val="2000"/>
              </a:lnSpc>
              <a:spcBef>
                <a:spcPts val="0"/>
              </a:spcBef>
              <a:spcAft>
                <a:spcPts val="0"/>
              </a:spcAft>
              <a:buFont typeface="Wingdings" panose="05000000000000000000" charset="0"/>
              <a:buChar char="Ø"/>
            </a:pPr>
            <a:r>
              <a:rPr lang="zh-CN" altLang="en-US" b="1" dirty="0">
                <a:solidFill>
                  <a:schemeClr val="bg1"/>
                </a:solidFill>
                <a:latin typeface="微软雅黑" panose="020B0503020204020204" pitchFamily="34" charset="-122"/>
                <a:ea typeface="微软雅黑" panose="020B0503020204020204" pitchFamily="34" charset="-122"/>
              </a:rPr>
              <a:t>本品钾离子以磷酸盐的形式存在，更接近人体血液环境；</a:t>
            </a:r>
          </a:p>
          <a:p>
            <a:pPr marL="285750" indent="-285750">
              <a:lnSpc>
                <a:spcPts val="2000"/>
              </a:lnSpc>
              <a:spcBef>
                <a:spcPts val="0"/>
              </a:spcBef>
              <a:spcAft>
                <a:spcPts val="0"/>
              </a:spcAft>
              <a:buFont typeface="Wingdings" panose="05000000000000000000" charset="0"/>
              <a:buChar char="Ø"/>
            </a:pPr>
            <a:r>
              <a:rPr lang="en-US" altLang="zh-CN" b="1" dirty="0">
                <a:solidFill>
                  <a:schemeClr val="bg1"/>
                </a:solidFill>
                <a:latin typeface="微软雅黑" panose="020B0503020204020204" pitchFamily="34" charset="-122"/>
                <a:ea typeface="微软雅黑" panose="020B0503020204020204" pitchFamily="34" charset="-122"/>
              </a:rPr>
              <a:t>5.</a:t>
            </a:r>
            <a:r>
              <a:rPr lang="zh-CN" altLang="en-US" b="1" dirty="0">
                <a:solidFill>
                  <a:schemeClr val="bg1"/>
                </a:solidFill>
                <a:latin typeface="微软雅黑" panose="020B0503020204020204" pitchFamily="34" charset="-122"/>
                <a:ea typeface="微软雅黑" panose="020B0503020204020204" pitchFamily="34" charset="-122"/>
              </a:rPr>
              <a:t>国家医保乙类品种。</a:t>
            </a:r>
          </a:p>
          <a:p>
            <a:pPr marL="285750" indent="-285750">
              <a:lnSpc>
                <a:spcPts val="2000"/>
              </a:lnSpc>
              <a:spcBef>
                <a:spcPts val="0"/>
              </a:spcBef>
              <a:spcAft>
                <a:spcPts val="0"/>
              </a:spcAft>
              <a:buFont typeface="Wingdings" panose="05000000000000000000" charset="0"/>
              <a:buChar char="Ø"/>
            </a:pPr>
            <a:r>
              <a:rPr lang="en-US" altLang="zh-CN" b="1" dirty="0">
                <a:solidFill>
                  <a:schemeClr val="bg1"/>
                </a:solidFill>
                <a:latin typeface="微软雅黑" panose="020B0503020204020204" pitchFamily="34" charset="-122"/>
                <a:ea typeface="微软雅黑" panose="020B0503020204020204" pitchFamily="34" charset="-122"/>
              </a:rPr>
              <a:t>6.</a:t>
            </a:r>
            <a:r>
              <a:rPr lang="zh-CN" altLang="en-US" b="1" dirty="0">
                <a:solidFill>
                  <a:schemeClr val="bg1"/>
                </a:solidFill>
                <a:latin typeface="微软雅黑" panose="020B0503020204020204" pitchFamily="34" charset="-122"/>
                <a:ea typeface="微软雅黑" panose="020B0503020204020204" pitchFamily="34" charset="-122"/>
              </a:rPr>
              <a:t>市场容量大（</a:t>
            </a:r>
            <a:r>
              <a:rPr lang="en-US" altLang="zh-CN" b="1" dirty="0">
                <a:solidFill>
                  <a:schemeClr val="bg1"/>
                </a:solidFill>
                <a:latin typeface="微软雅黑" panose="020B0503020204020204" pitchFamily="34" charset="-122"/>
                <a:ea typeface="微软雅黑" panose="020B0503020204020204" pitchFamily="34" charset="-122"/>
              </a:rPr>
              <a:t>17</a:t>
            </a:r>
            <a:r>
              <a:rPr lang="zh-CN" altLang="en-US" b="1" dirty="0">
                <a:solidFill>
                  <a:schemeClr val="bg1"/>
                </a:solidFill>
                <a:latin typeface="微软雅黑" panose="020B0503020204020204" pitchFamily="34" charset="-122"/>
                <a:ea typeface="微软雅黑" panose="020B0503020204020204" pitchFamily="34" charset="-122"/>
              </a:rPr>
              <a:t>年销售额</a:t>
            </a:r>
            <a:r>
              <a:rPr lang="en-US" altLang="zh-CN" b="1" dirty="0">
                <a:solidFill>
                  <a:schemeClr val="bg1"/>
                </a:solidFill>
                <a:latin typeface="微软雅黑" panose="020B0503020204020204" pitchFamily="34" charset="-122"/>
                <a:ea typeface="微软雅黑" panose="020B0503020204020204" pitchFamily="34" charset="-122"/>
              </a:rPr>
              <a:t>6.68</a:t>
            </a:r>
            <a:r>
              <a:rPr lang="zh-CN" altLang="en-US" b="1" dirty="0">
                <a:solidFill>
                  <a:schemeClr val="bg1"/>
                </a:solidFill>
                <a:latin typeface="微软雅黑" panose="020B0503020204020204" pitchFamily="34" charset="-122"/>
                <a:ea typeface="微软雅黑" panose="020B0503020204020204" pitchFamily="34" charset="-122"/>
              </a:rPr>
              <a:t>亿），竞争厂家少，中标价多省第二</a:t>
            </a:r>
          </a:p>
          <a:p>
            <a:pPr algn="just">
              <a:lnSpc>
                <a:spcPct val="130000"/>
              </a:lnSpc>
            </a:pPr>
            <a:r>
              <a:rPr lang="zh-CN" altLang="en-US" sz="1200" b="1" dirty="0">
                <a:solidFill>
                  <a:schemeClr val="bg1"/>
                </a:solidFill>
              </a:rPr>
              <a:t> 苏州天马医药集团天吉生物制药       天津金耀药业有限公司 </a:t>
            </a:r>
            <a:endParaRPr lang="en-US" altLang="zh-CN" sz="1200" b="1" dirty="0">
              <a:solidFill>
                <a:schemeClr val="bg1"/>
              </a:solidFill>
            </a:endParaRPr>
          </a:p>
          <a:p>
            <a:pPr algn="just">
              <a:lnSpc>
                <a:spcPct val="130000"/>
              </a:lnSpc>
            </a:pPr>
            <a:r>
              <a:rPr lang="zh-CN" altLang="en-US" sz="1200" b="1" dirty="0">
                <a:solidFill>
                  <a:schemeClr val="bg1"/>
                </a:solidFill>
              </a:rPr>
              <a:t> 安徽恒星制药有限公司                   成都利尔药业有限公司 </a:t>
            </a:r>
            <a:endParaRPr lang="en-US" altLang="zh-CN" sz="1200" b="1" dirty="0">
              <a:solidFill>
                <a:schemeClr val="bg1"/>
              </a:solidFill>
            </a:endParaRPr>
          </a:p>
          <a:p>
            <a:pPr algn="just">
              <a:lnSpc>
                <a:spcPct val="130000"/>
              </a:lnSpc>
            </a:pPr>
            <a:r>
              <a:rPr lang="en-US" altLang="zh-CN" sz="1200" b="1" dirty="0">
                <a:solidFill>
                  <a:schemeClr val="bg1"/>
                </a:solidFill>
              </a:rPr>
              <a:t> </a:t>
            </a:r>
            <a:r>
              <a:rPr lang="zh-CN" altLang="en-US" sz="1200" b="1" dirty="0">
                <a:solidFill>
                  <a:schemeClr val="bg1"/>
                </a:solidFill>
              </a:rPr>
              <a:t>百正药业股份有限公司          海南合瑞制药股份有限公司 </a:t>
            </a:r>
            <a:endParaRPr lang="zh-CN" altLang="en-US" dirty="0"/>
          </a:p>
        </p:txBody>
      </p:sp>
      <p:sp>
        <p:nvSpPr>
          <p:cNvPr id="4" name="灯片编号占位符 3"/>
          <p:cNvSpPr>
            <a:spLocks noGrp="1"/>
          </p:cNvSpPr>
          <p:nvPr>
            <p:ph type="sldNum" sz="quarter" idx="10"/>
          </p:nvPr>
        </p:nvSpPr>
        <p:spPr/>
        <p:txBody>
          <a:bodyPr/>
          <a:lstStyle/>
          <a:p>
            <a:fld id="{850EB9D4-4EFF-469C-866F-A7D3EFE98B43}"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lnSpc>
                <a:spcPts val="2000"/>
              </a:lnSpc>
              <a:spcBef>
                <a:spcPts val="0"/>
              </a:spcBef>
              <a:spcAft>
                <a:spcPts val="0"/>
              </a:spcAft>
              <a:buFont typeface="Wingdings" panose="05000000000000000000" charset="0"/>
              <a:buNone/>
            </a:pPr>
            <a:endParaRPr lang="zh-CN" altLang="en-US" dirty="0"/>
          </a:p>
        </p:txBody>
      </p:sp>
      <p:sp>
        <p:nvSpPr>
          <p:cNvPr id="4" name="灯片编号占位符 3"/>
          <p:cNvSpPr>
            <a:spLocks noGrp="1"/>
          </p:cNvSpPr>
          <p:nvPr>
            <p:ph type="sldNum" sz="quarter" idx="10"/>
          </p:nvPr>
        </p:nvSpPr>
        <p:spPr/>
        <p:txBody>
          <a:bodyPr/>
          <a:lstStyle/>
          <a:p>
            <a:fld id="{850EB9D4-4EFF-469C-866F-A7D3EFE98B43}"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lnSpc>
                <a:spcPts val="2000"/>
              </a:lnSpc>
              <a:spcBef>
                <a:spcPts val="0"/>
              </a:spcBef>
              <a:spcAft>
                <a:spcPts val="0"/>
              </a:spcAft>
              <a:buFont typeface="Wingdings" panose="05000000000000000000" charset="0"/>
              <a:buNone/>
            </a:pPr>
            <a:endParaRPr lang="zh-CN" altLang="en-US" dirty="0"/>
          </a:p>
        </p:txBody>
      </p:sp>
      <p:sp>
        <p:nvSpPr>
          <p:cNvPr id="4" name="灯片编号占位符 3"/>
          <p:cNvSpPr>
            <a:spLocks noGrp="1"/>
          </p:cNvSpPr>
          <p:nvPr>
            <p:ph type="sldNum" sz="quarter" idx="10"/>
          </p:nvPr>
        </p:nvSpPr>
        <p:spPr/>
        <p:txBody>
          <a:bodyPr/>
          <a:lstStyle/>
          <a:p>
            <a:fld id="{850EB9D4-4EFF-469C-866F-A7D3EFE98B43}"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lnSpc>
                <a:spcPts val="2000"/>
              </a:lnSpc>
              <a:spcBef>
                <a:spcPts val="0"/>
              </a:spcBef>
              <a:spcAft>
                <a:spcPts val="0"/>
              </a:spcAft>
              <a:buFont typeface="Wingdings" panose="05000000000000000000" charset="0"/>
              <a:buNone/>
            </a:pPr>
            <a:endParaRPr lang="zh-CN" altLang="en-US" b="1" dirty="0">
              <a:ln>
                <a:noFill/>
              </a:ln>
              <a:effectLst/>
              <a:latin typeface="微软雅黑" panose="020B0503020204020204" pitchFamily="34" charset="-122"/>
              <a:ea typeface="微软雅黑" panose="020B0503020204020204" pitchFamily="34" charset="-122"/>
              <a:sym typeface="+mn-ea"/>
            </a:endParaRPr>
          </a:p>
        </p:txBody>
      </p:sp>
      <p:sp>
        <p:nvSpPr>
          <p:cNvPr id="4" name="灯片编号占位符 3"/>
          <p:cNvSpPr>
            <a:spLocks noGrp="1"/>
          </p:cNvSpPr>
          <p:nvPr>
            <p:ph type="sldNum" sz="quarter" idx="10"/>
          </p:nvPr>
        </p:nvSpPr>
        <p:spPr/>
        <p:txBody>
          <a:bodyPr/>
          <a:lstStyle/>
          <a:p>
            <a:fld id="{850EB9D4-4EFF-469C-866F-A7D3EFE98B43}"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lnSpc>
                <a:spcPts val="2000"/>
              </a:lnSpc>
              <a:spcBef>
                <a:spcPts val="0"/>
              </a:spcBef>
              <a:spcAft>
                <a:spcPts val="0"/>
              </a:spcAft>
              <a:buFont typeface="Wingdings" panose="05000000000000000000" charset="0"/>
              <a:buNone/>
            </a:pPr>
            <a:endParaRPr lang="zh-CN" altLang="en-US" dirty="0"/>
          </a:p>
        </p:txBody>
      </p:sp>
      <p:sp>
        <p:nvSpPr>
          <p:cNvPr id="4" name="灯片编号占位符 3"/>
          <p:cNvSpPr>
            <a:spLocks noGrp="1"/>
          </p:cNvSpPr>
          <p:nvPr>
            <p:ph type="sldNum" sz="quarter" idx="10"/>
          </p:nvPr>
        </p:nvSpPr>
        <p:spPr/>
        <p:txBody>
          <a:bodyPr/>
          <a:lstStyle/>
          <a:p>
            <a:fld id="{850EB9D4-4EFF-469C-866F-A7D3EFE98B43}"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lnSpc>
                <a:spcPts val="2000"/>
              </a:lnSpc>
              <a:spcBef>
                <a:spcPts val="0"/>
              </a:spcBef>
              <a:spcAft>
                <a:spcPts val="0"/>
              </a:spcAft>
              <a:buFont typeface="Wingdings" panose="05000000000000000000" charset="0"/>
              <a:buNone/>
            </a:pPr>
            <a:r>
              <a:rPr lang="zh-CN" altLang="en-US" dirty="0"/>
              <a:t>普外科术后病人在严重应激状态，有大量消化液丢失或肠吸收面积丧失时，对有长期营养不良病史患者行营养支持时，较长时间磷摄入不足等情况容量发生低磷血症，应加强对这些外科病人的血磷监测，防治低血磷的发生。对严重低磷血症的治疗采取个体化，渐进的方法是有效的安全的。 </a:t>
            </a:r>
          </a:p>
        </p:txBody>
      </p:sp>
      <p:sp>
        <p:nvSpPr>
          <p:cNvPr id="4" name="灯片编号占位符 3"/>
          <p:cNvSpPr>
            <a:spLocks noGrp="1"/>
          </p:cNvSpPr>
          <p:nvPr>
            <p:ph type="sldNum" sz="quarter" idx="10"/>
          </p:nvPr>
        </p:nvSpPr>
        <p:spPr/>
        <p:txBody>
          <a:bodyPr/>
          <a:lstStyle/>
          <a:p>
            <a:fld id="{850EB9D4-4EFF-469C-866F-A7D3EFE98B43}"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lnSpc>
                <a:spcPts val="2000"/>
              </a:lnSpc>
              <a:spcBef>
                <a:spcPts val="0"/>
              </a:spcBef>
              <a:spcAft>
                <a:spcPts val="0"/>
              </a:spcAft>
              <a:buFont typeface="Wingdings" panose="05000000000000000000" charset="0"/>
              <a:buNone/>
            </a:pPr>
            <a:endParaRPr lang="zh-CN" altLang="en-US" dirty="0"/>
          </a:p>
        </p:txBody>
      </p:sp>
      <p:sp>
        <p:nvSpPr>
          <p:cNvPr id="4" name="灯片编号占位符 3"/>
          <p:cNvSpPr>
            <a:spLocks noGrp="1"/>
          </p:cNvSpPr>
          <p:nvPr>
            <p:ph type="sldNum" sz="quarter" idx="10"/>
          </p:nvPr>
        </p:nvSpPr>
        <p:spPr/>
        <p:txBody>
          <a:bodyPr/>
          <a:lstStyle/>
          <a:p>
            <a:fld id="{850EB9D4-4EFF-469C-866F-A7D3EFE98B43}"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lnSpc>
                <a:spcPts val="2000"/>
              </a:lnSpc>
              <a:spcBef>
                <a:spcPts val="0"/>
              </a:spcBef>
              <a:spcAft>
                <a:spcPts val="0"/>
              </a:spcAft>
              <a:buFont typeface="Wingdings" panose="05000000000000000000" charset="0"/>
              <a:buNone/>
            </a:pPr>
            <a:endParaRPr lang="zh-CN" altLang="en-US" dirty="0"/>
          </a:p>
        </p:txBody>
      </p:sp>
      <p:sp>
        <p:nvSpPr>
          <p:cNvPr id="4" name="灯片编号占位符 3"/>
          <p:cNvSpPr>
            <a:spLocks noGrp="1"/>
          </p:cNvSpPr>
          <p:nvPr>
            <p:ph type="sldNum" sz="quarter" idx="10"/>
          </p:nvPr>
        </p:nvSpPr>
        <p:spPr/>
        <p:txBody>
          <a:bodyPr/>
          <a:lstStyle/>
          <a:p>
            <a:fld id="{850EB9D4-4EFF-469C-866F-A7D3EFE98B43}"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85750" indent="-285750">
              <a:lnSpc>
                <a:spcPts val="2000"/>
              </a:lnSpc>
              <a:spcBef>
                <a:spcPts val="0"/>
              </a:spcBef>
              <a:spcAft>
                <a:spcPts val="0"/>
              </a:spcAft>
              <a:buFont typeface="Wingdings" panose="05000000000000000000" charset="0"/>
              <a:buChar char="Ø"/>
            </a:pPr>
            <a:r>
              <a:rPr lang="en-US" altLang="zh-CN" b="1" dirty="0">
                <a:solidFill>
                  <a:srgbClr val="FF0000"/>
                </a:solidFill>
                <a:latin typeface="微软雅黑" panose="020B0503020204020204" pitchFamily="34" charset="-122"/>
                <a:ea typeface="微软雅黑" panose="020B0503020204020204" pitchFamily="34" charset="-122"/>
              </a:rPr>
              <a:t>2018</a:t>
            </a:r>
            <a:r>
              <a:rPr lang="zh-CN" altLang="en-US" b="1" dirty="0">
                <a:solidFill>
                  <a:srgbClr val="FF0000"/>
                </a:solidFill>
                <a:latin typeface="微软雅黑" panose="020B0503020204020204" pitchFamily="34" charset="-122"/>
                <a:ea typeface="微软雅黑" panose="020B0503020204020204" pitchFamily="34" charset="-122"/>
              </a:rPr>
              <a:t>版基药新增品种</a:t>
            </a:r>
            <a:r>
              <a:rPr lang="zh-CN" altLang="en-US" b="1" dirty="0">
                <a:solidFill>
                  <a:schemeClr val="bg1"/>
                </a:solidFill>
                <a:latin typeface="微软雅黑" panose="020B0503020204020204" pitchFamily="34" charset="-122"/>
                <a:ea typeface="微软雅黑" panose="020B0503020204020204" pitchFamily="34" charset="-122"/>
              </a:rPr>
              <a:t>，矿物质中补磷唯一品种，增长空间大；</a:t>
            </a:r>
          </a:p>
          <a:p>
            <a:pPr marL="285750" indent="-285750">
              <a:lnSpc>
                <a:spcPts val="2000"/>
              </a:lnSpc>
              <a:spcBef>
                <a:spcPts val="0"/>
              </a:spcBef>
              <a:spcAft>
                <a:spcPts val="0"/>
              </a:spcAft>
              <a:buFont typeface="Wingdings" panose="05000000000000000000" charset="0"/>
              <a:buChar char="Ø"/>
            </a:pPr>
            <a:r>
              <a:rPr lang="zh-CN" altLang="en-US" b="1" dirty="0">
                <a:solidFill>
                  <a:srgbClr val="FF0000"/>
                </a:solidFill>
                <a:latin typeface="微软雅黑" panose="020B0503020204020204" pitchFamily="34" charset="-122"/>
                <a:ea typeface="微软雅黑" panose="020B0503020204020204" pitchFamily="34" charset="-122"/>
              </a:rPr>
              <a:t>术后补磷</a:t>
            </a:r>
            <a:r>
              <a:rPr lang="zh-CN" altLang="en-US" b="1" dirty="0">
                <a:solidFill>
                  <a:schemeClr val="bg1"/>
                </a:solidFill>
                <a:latin typeface="微软雅黑" panose="020B0503020204020204" pitchFamily="34" charset="-122"/>
                <a:ea typeface="微软雅黑" panose="020B0503020204020204" pitchFamily="34" charset="-122"/>
              </a:rPr>
              <a:t>有效防治手术期低磷血症和低钾血症；</a:t>
            </a:r>
          </a:p>
          <a:p>
            <a:pPr marL="285750" indent="-285750">
              <a:lnSpc>
                <a:spcPts val="2000"/>
              </a:lnSpc>
              <a:spcBef>
                <a:spcPts val="0"/>
              </a:spcBef>
              <a:spcAft>
                <a:spcPts val="0"/>
              </a:spcAft>
              <a:buFont typeface="Wingdings" panose="05000000000000000000" charset="0"/>
              <a:buChar char="Ø"/>
            </a:pPr>
            <a:r>
              <a:rPr lang="zh-CN" altLang="en-US" b="1" dirty="0">
                <a:solidFill>
                  <a:schemeClr val="bg1"/>
                </a:solidFill>
                <a:latin typeface="微软雅黑" panose="020B0503020204020204" pitchFamily="34" charset="-122"/>
                <a:ea typeface="微软雅黑" panose="020B0503020204020204" pitchFamily="34" charset="-122"/>
              </a:rPr>
              <a:t>新一代静脉钾磷补充剂，每支含钾</a:t>
            </a:r>
            <a:r>
              <a:rPr lang="en-US" altLang="zh-CN" b="1" dirty="0">
                <a:solidFill>
                  <a:schemeClr val="bg1"/>
                </a:solidFill>
                <a:latin typeface="微软雅黑" panose="020B0503020204020204" pitchFamily="34" charset="-122"/>
                <a:ea typeface="微软雅黑" panose="020B0503020204020204" pitchFamily="34" charset="-122"/>
              </a:rPr>
              <a:t>350mg</a:t>
            </a:r>
            <a:r>
              <a:rPr lang="zh-CN" altLang="en-US" b="1" dirty="0">
                <a:solidFill>
                  <a:schemeClr val="bg1"/>
                </a:solidFill>
                <a:latin typeface="微软雅黑" panose="020B0503020204020204" pitchFamily="34" charset="-122"/>
                <a:ea typeface="微软雅黑" panose="020B0503020204020204" pitchFamily="34" charset="-122"/>
              </a:rPr>
              <a:t>，每支含磷</a:t>
            </a:r>
            <a:r>
              <a:rPr lang="en-US" altLang="zh-CN" b="1" dirty="0">
                <a:solidFill>
                  <a:schemeClr val="bg1"/>
                </a:solidFill>
                <a:latin typeface="微软雅黑" panose="020B0503020204020204" pitchFamily="34" charset="-122"/>
                <a:ea typeface="微软雅黑" panose="020B0503020204020204" pitchFamily="34" charset="-122"/>
              </a:rPr>
              <a:t>200mg</a:t>
            </a:r>
            <a:r>
              <a:rPr lang="zh-CN" altLang="en-US" b="1" dirty="0">
                <a:solidFill>
                  <a:schemeClr val="bg1"/>
                </a:solidFill>
                <a:latin typeface="微软雅黑" panose="020B0503020204020204" pitchFamily="34" charset="-122"/>
                <a:ea typeface="微软雅黑" panose="020B0503020204020204" pitchFamily="34" charset="-122"/>
              </a:rPr>
              <a:t>，</a:t>
            </a:r>
            <a:r>
              <a:rPr lang="zh-CN" altLang="en-US" b="1" dirty="0">
                <a:solidFill>
                  <a:srgbClr val="FF0000"/>
                </a:solidFill>
                <a:latin typeface="微软雅黑" panose="020B0503020204020204" pitchFamily="34" charset="-122"/>
                <a:ea typeface="微软雅黑" panose="020B0503020204020204" pitchFamily="34" charset="-122"/>
              </a:rPr>
              <a:t>高浓度电解质</a:t>
            </a:r>
            <a:r>
              <a:rPr lang="zh-CN" altLang="en-US" b="1" dirty="0">
                <a:solidFill>
                  <a:schemeClr val="bg1"/>
                </a:solidFill>
                <a:latin typeface="微软雅黑" panose="020B0503020204020204" pitchFamily="34" charset="-122"/>
                <a:ea typeface="微软雅黑" panose="020B0503020204020204" pitchFamily="34" charset="-122"/>
              </a:rPr>
              <a:t>。</a:t>
            </a:r>
          </a:p>
          <a:p>
            <a:pPr marL="285750" indent="-285750">
              <a:lnSpc>
                <a:spcPts val="2000"/>
              </a:lnSpc>
              <a:spcBef>
                <a:spcPts val="0"/>
              </a:spcBef>
              <a:spcAft>
                <a:spcPts val="0"/>
              </a:spcAft>
              <a:buFont typeface="Wingdings" panose="05000000000000000000" charset="0"/>
              <a:buChar char="Ø"/>
            </a:pPr>
            <a:r>
              <a:rPr lang="zh-CN" altLang="en-US" b="1" dirty="0">
                <a:solidFill>
                  <a:schemeClr val="bg1"/>
                </a:solidFill>
                <a:latin typeface="微软雅黑" panose="020B0503020204020204" pitchFamily="34" charset="-122"/>
                <a:ea typeface="微软雅黑" panose="020B0503020204020204" pitchFamily="34" charset="-122"/>
              </a:rPr>
              <a:t>本品钾离子以磷酸盐的形式存在，更接近人体血液环境；</a:t>
            </a:r>
          </a:p>
          <a:p>
            <a:pPr marL="285750" indent="-285750">
              <a:lnSpc>
                <a:spcPts val="2000"/>
              </a:lnSpc>
              <a:spcBef>
                <a:spcPts val="0"/>
              </a:spcBef>
              <a:spcAft>
                <a:spcPts val="0"/>
              </a:spcAft>
              <a:buFont typeface="Wingdings" panose="05000000000000000000" charset="0"/>
              <a:buChar char="Ø"/>
            </a:pPr>
            <a:r>
              <a:rPr lang="en-US" altLang="zh-CN" b="1" dirty="0">
                <a:solidFill>
                  <a:schemeClr val="bg1"/>
                </a:solidFill>
                <a:latin typeface="微软雅黑" panose="020B0503020204020204" pitchFamily="34" charset="-122"/>
                <a:ea typeface="微软雅黑" panose="020B0503020204020204" pitchFamily="34" charset="-122"/>
              </a:rPr>
              <a:t>5.</a:t>
            </a:r>
            <a:r>
              <a:rPr lang="zh-CN" altLang="en-US" b="1" dirty="0">
                <a:solidFill>
                  <a:schemeClr val="bg1"/>
                </a:solidFill>
                <a:latin typeface="微软雅黑" panose="020B0503020204020204" pitchFamily="34" charset="-122"/>
                <a:ea typeface="微软雅黑" panose="020B0503020204020204" pitchFamily="34" charset="-122"/>
              </a:rPr>
              <a:t>国家医保乙类品种。</a:t>
            </a:r>
          </a:p>
          <a:p>
            <a:pPr marL="285750" indent="-285750">
              <a:lnSpc>
                <a:spcPts val="2000"/>
              </a:lnSpc>
              <a:spcBef>
                <a:spcPts val="0"/>
              </a:spcBef>
              <a:spcAft>
                <a:spcPts val="0"/>
              </a:spcAft>
              <a:buFont typeface="Wingdings" panose="05000000000000000000" charset="0"/>
              <a:buChar char="Ø"/>
            </a:pPr>
            <a:r>
              <a:rPr lang="en-US" altLang="zh-CN" b="1" dirty="0">
                <a:solidFill>
                  <a:schemeClr val="bg1"/>
                </a:solidFill>
                <a:latin typeface="微软雅黑" panose="020B0503020204020204" pitchFamily="34" charset="-122"/>
                <a:ea typeface="微软雅黑" panose="020B0503020204020204" pitchFamily="34" charset="-122"/>
              </a:rPr>
              <a:t>6.</a:t>
            </a:r>
            <a:r>
              <a:rPr lang="zh-CN" altLang="en-US" b="1" dirty="0">
                <a:solidFill>
                  <a:schemeClr val="bg1"/>
                </a:solidFill>
                <a:latin typeface="微软雅黑" panose="020B0503020204020204" pitchFamily="34" charset="-122"/>
                <a:ea typeface="微软雅黑" panose="020B0503020204020204" pitchFamily="34" charset="-122"/>
              </a:rPr>
              <a:t>市场容量大（</a:t>
            </a:r>
            <a:r>
              <a:rPr lang="en-US" altLang="zh-CN" b="1" dirty="0">
                <a:solidFill>
                  <a:schemeClr val="bg1"/>
                </a:solidFill>
                <a:latin typeface="微软雅黑" panose="020B0503020204020204" pitchFamily="34" charset="-122"/>
                <a:ea typeface="微软雅黑" panose="020B0503020204020204" pitchFamily="34" charset="-122"/>
              </a:rPr>
              <a:t>17</a:t>
            </a:r>
            <a:r>
              <a:rPr lang="zh-CN" altLang="en-US" b="1" dirty="0">
                <a:solidFill>
                  <a:schemeClr val="bg1"/>
                </a:solidFill>
                <a:latin typeface="微软雅黑" panose="020B0503020204020204" pitchFamily="34" charset="-122"/>
                <a:ea typeface="微软雅黑" panose="020B0503020204020204" pitchFamily="34" charset="-122"/>
              </a:rPr>
              <a:t>年销售额</a:t>
            </a:r>
            <a:r>
              <a:rPr lang="en-US" altLang="zh-CN" b="1" dirty="0">
                <a:solidFill>
                  <a:schemeClr val="bg1"/>
                </a:solidFill>
                <a:latin typeface="微软雅黑" panose="020B0503020204020204" pitchFamily="34" charset="-122"/>
                <a:ea typeface="微软雅黑" panose="020B0503020204020204" pitchFamily="34" charset="-122"/>
              </a:rPr>
              <a:t>6.68</a:t>
            </a:r>
            <a:r>
              <a:rPr lang="zh-CN" altLang="en-US" b="1" dirty="0">
                <a:solidFill>
                  <a:schemeClr val="bg1"/>
                </a:solidFill>
                <a:latin typeface="微软雅黑" panose="020B0503020204020204" pitchFamily="34" charset="-122"/>
                <a:ea typeface="微软雅黑" panose="020B0503020204020204" pitchFamily="34" charset="-122"/>
              </a:rPr>
              <a:t>亿），竞争厂家少，中标价多省第二</a:t>
            </a:r>
          </a:p>
          <a:p>
            <a:pPr algn="just">
              <a:lnSpc>
                <a:spcPct val="130000"/>
              </a:lnSpc>
            </a:pPr>
            <a:r>
              <a:rPr lang="zh-CN" altLang="en-US" sz="1200" b="1" dirty="0">
                <a:solidFill>
                  <a:schemeClr val="bg1"/>
                </a:solidFill>
              </a:rPr>
              <a:t> 苏州天马医药集团天吉生物制药       天津金耀药业有限公司 </a:t>
            </a:r>
            <a:endParaRPr lang="en-US" altLang="zh-CN" sz="1200" b="1" dirty="0">
              <a:solidFill>
                <a:schemeClr val="bg1"/>
              </a:solidFill>
            </a:endParaRPr>
          </a:p>
          <a:p>
            <a:pPr algn="just">
              <a:lnSpc>
                <a:spcPct val="130000"/>
              </a:lnSpc>
            </a:pPr>
            <a:r>
              <a:rPr lang="zh-CN" altLang="en-US" sz="1200" b="1" dirty="0">
                <a:solidFill>
                  <a:schemeClr val="bg1"/>
                </a:solidFill>
              </a:rPr>
              <a:t> 安徽恒星制药有限公司                   成都利尔药业有限公司 </a:t>
            </a:r>
            <a:endParaRPr lang="en-US" altLang="zh-CN" sz="1200" b="1" dirty="0">
              <a:solidFill>
                <a:schemeClr val="bg1"/>
              </a:solidFill>
            </a:endParaRPr>
          </a:p>
          <a:p>
            <a:pPr algn="just">
              <a:lnSpc>
                <a:spcPct val="130000"/>
              </a:lnSpc>
            </a:pPr>
            <a:r>
              <a:rPr lang="en-US" altLang="zh-CN" sz="1200" b="1" dirty="0">
                <a:solidFill>
                  <a:schemeClr val="bg1"/>
                </a:solidFill>
              </a:rPr>
              <a:t> </a:t>
            </a:r>
            <a:r>
              <a:rPr lang="zh-CN" altLang="en-US" sz="1200" b="1" dirty="0">
                <a:solidFill>
                  <a:schemeClr val="bg1"/>
                </a:solidFill>
              </a:rPr>
              <a:t>百正药业股份有限公司          海南合瑞制药股份有限公司 </a:t>
            </a:r>
            <a:endParaRPr lang="zh-CN" altLang="en-US" dirty="0"/>
          </a:p>
        </p:txBody>
      </p:sp>
      <p:sp>
        <p:nvSpPr>
          <p:cNvPr id="4" name="灯片编号占位符 3"/>
          <p:cNvSpPr>
            <a:spLocks noGrp="1"/>
          </p:cNvSpPr>
          <p:nvPr>
            <p:ph type="sldNum" sz="quarter" idx="10"/>
          </p:nvPr>
        </p:nvSpPr>
        <p:spPr/>
        <p:txBody>
          <a:bodyPr/>
          <a:lstStyle/>
          <a:p>
            <a:fld id="{850EB9D4-4EFF-469C-866F-A7D3EFE98B43}"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lnSpc>
                <a:spcPts val="2000"/>
              </a:lnSpc>
              <a:spcBef>
                <a:spcPts val="0"/>
              </a:spcBef>
              <a:spcAft>
                <a:spcPts val="0"/>
              </a:spcAft>
              <a:buFont typeface="Wingdings" panose="05000000000000000000" charset="0"/>
              <a:buNone/>
            </a:pPr>
            <a:r>
              <a:rPr lang="zh-CN" altLang="en-US">
                <a:sym typeface="+mn-ea"/>
              </a:rPr>
              <a:t>急性生理学及慢性健康状况评分系统，目前临床上重症监护病房应用最广泛、最具权威的危重病情评价系统。可作为评估患者病情预后的指标。分值越高病情越重。</a:t>
            </a:r>
            <a:endParaRPr lang="zh-CN" altLang="en-US"/>
          </a:p>
          <a:p>
            <a:pPr marL="0" indent="0">
              <a:lnSpc>
                <a:spcPts val="2000"/>
              </a:lnSpc>
              <a:spcBef>
                <a:spcPts val="0"/>
              </a:spcBef>
              <a:spcAft>
                <a:spcPts val="0"/>
              </a:spcAft>
              <a:buFont typeface="Wingdings" panose="05000000000000000000" charset="0"/>
              <a:buNone/>
            </a:pPr>
            <a:endParaRPr lang="zh-CN" altLang="en-US" dirty="0"/>
          </a:p>
        </p:txBody>
      </p:sp>
      <p:sp>
        <p:nvSpPr>
          <p:cNvPr id="4" name="灯片编号占位符 3"/>
          <p:cNvSpPr>
            <a:spLocks noGrp="1"/>
          </p:cNvSpPr>
          <p:nvPr>
            <p:ph type="sldNum" sz="quarter" idx="10"/>
          </p:nvPr>
        </p:nvSpPr>
        <p:spPr/>
        <p:txBody>
          <a:bodyPr/>
          <a:lstStyle/>
          <a:p>
            <a:fld id="{850EB9D4-4EFF-469C-866F-A7D3EFE98B43}"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lnSpc>
                <a:spcPts val="2000"/>
              </a:lnSpc>
              <a:spcBef>
                <a:spcPts val="0"/>
              </a:spcBef>
              <a:spcAft>
                <a:spcPts val="0"/>
              </a:spcAft>
              <a:buFont typeface="Wingdings" panose="05000000000000000000" charset="0"/>
              <a:buNone/>
            </a:pPr>
            <a:endParaRPr lang="zh-CN" altLang="en-US" dirty="0"/>
          </a:p>
        </p:txBody>
      </p:sp>
      <p:sp>
        <p:nvSpPr>
          <p:cNvPr id="4" name="灯片编号占位符 3"/>
          <p:cNvSpPr>
            <a:spLocks noGrp="1"/>
          </p:cNvSpPr>
          <p:nvPr>
            <p:ph type="sldNum" sz="quarter" idx="10"/>
          </p:nvPr>
        </p:nvSpPr>
        <p:spPr/>
        <p:txBody>
          <a:bodyPr/>
          <a:lstStyle/>
          <a:p>
            <a:fld id="{850EB9D4-4EFF-469C-866F-A7D3EFE98B43}"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lnSpc>
                <a:spcPts val="2000"/>
              </a:lnSpc>
              <a:spcBef>
                <a:spcPts val="0"/>
              </a:spcBef>
              <a:spcAft>
                <a:spcPts val="0"/>
              </a:spcAft>
              <a:buFont typeface="Wingdings" panose="05000000000000000000" charset="0"/>
              <a:buNone/>
            </a:pPr>
            <a:endParaRPr lang="zh-CN" altLang="en-US" dirty="0"/>
          </a:p>
        </p:txBody>
      </p:sp>
      <p:sp>
        <p:nvSpPr>
          <p:cNvPr id="4" name="灯片编号占位符 3"/>
          <p:cNvSpPr>
            <a:spLocks noGrp="1"/>
          </p:cNvSpPr>
          <p:nvPr>
            <p:ph type="sldNum" sz="quarter" idx="10"/>
          </p:nvPr>
        </p:nvSpPr>
        <p:spPr/>
        <p:txBody>
          <a:bodyPr/>
          <a:lstStyle/>
          <a:p>
            <a:fld id="{850EB9D4-4EFF-469C-866F-A7D3EFE98B43}"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lnSpc>
                <a:spcPts val="2000"/>
              </a:lnSpc>
              <a:spcBef>
                <a:spcPts val="0"/>
              </a:spcBef>
              <a:spcAft>
                <a:spcPts val="0"/>
              </a:spcAft>
              <a:buFont typeface="Wingdings" panose="05000000000000000000" charset="0"/>
              <a:buNone/>
            </a:pPr>
            <a:endParaRPr lang="zh-CN" altLang="en-US" dirty="0"/>
          </a:p>
        </p:txBody>
      </p:sp>
      <p:sp>
        <p:nvSpPr>
          <p:cNvPr id="4" name="灯片编号占位符 3"/>
          <p:cNvSpPr>
            <a:spLocks noGrp="1"/>
          </p:cNvSpPr>
          <p:nvPr>
            <p:ph type="sldNum" sz="quarter" idx="10"/>
          </p:nvPr>
        </p:nvSpPr>
        <p:spPr/>
        <p:txBody>
          <a:bodyPr/>
          <a:lstStyle/>
          <a:p>
            <a:fld id="{850EB9D4-4EFF-469C-866F-A7D3EFE98B43}"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lnSpc>
                <a:spcPts val="2000"/>
              </a:lnSpc>
              <a:spcBef>
                <a:spcPts val="0"/>
              </a:spcBef>
              <a:spcAft>
                <a:spcPts val="0"/>
              </a:spcAft>
              <a:buFont typeface="Wingdings" panose="05000000000000000000" charset="0"/>
              <a:buNone/>
            </a:pPr>
            <a:r>
              <a:rPr lang="zh-CN" altLang="en-US" dirty="0"/>
              <a:t>选了</a:t>
            </a:r>
            <a:r>
              <a:rPr lang="en-US" altLang="zh-CN" dirty="0"/>
              <a:t>219</a:t>
            </a:r>
            <a:r>
              <a:rPr lang="zh-CN" altLang="en-US" dirty="0"/>
              <a:t>例患者，排除了入住时间小于</a:t>
            </a:r>
            <a:r>
              <a:rPr lang="en-US" altLang="zh-CN" dirty="0"/>
              <a:t>3</a:t>
            </a:r>
            <a:r>
              <a:rPr lang="zh-CN" altLang="en-US" dirty="0"/>
              <a:t>天及急性肾衰竭患者，最终选取了</a:t>
            </a:r>
            <a:r>
              <a:rPr lang="en-US" altLang="zh-CN" dirty="0"/>
              <a:t>147</a:t>
            </a:r>
            <a:r>
              <a:rPr lang="zh-CN" altLang="en-US" dirty="0"/>
              <a:t>例入住</a:t>
            </a:r>
            <a:r>
              <a:rPr lang="en-US" altLang="zh-CN" dirty="0"/>
              <a:t>ICU</a:t>
            </a:r>
            <a:r>
              <a:rPr lang="zh-CN" altLang="en-US" dirty="0"/>
              <a:t>的患者进行研究，</a:t>
            </a:r>
            <a:r>
              <a:rPr lang="en-US" altLang="zh-CN" dirty="0"/>
              <a:t>147</a:t>
            </a:r>
            <a:r>
              <a:rPr lang="zh-CN" altLang="en-US" dirty="0"/>
              <a:t>例患者中出现低磷血症的患者</a:t>
            </a:r>
            <a:r>
              <a:rPr lang="en-US" altLang="zh-CN" dirty="0"/>
              <a:t>114</a:t>
            </a:r>
            <a:r>
              <a:rPr lang="zh-CN" altLang="en-US" dirty="0"/>
              <a:t>例，占</a:t>
            </a:r>
            <a:r>
              <a:rPr lang="en-US" altLang="zh-CN" dirty="0"/>
              <a:t>77.6%</a:t>
            </a:r>
            <a:r>
              <a:rPr lang="zh-CN" altLang="en-US" dirty="0"/>
              <a:t>，平均年龄</a:t>
            </a:r>
            <a:r>
              <a:rPr lang="en-US" altLang="zh-CN" dirty="0"/>
              <a:t>60.56</a:t>
            </a:r>
            <a:r>
              <a:rPr lang="zh-CN" altLang="en-US" dirty="0"/>
              <a:t>±</a:t>
            </a:r>
            <a:r>
              <a:rPr lang="en-US" altLang="zh-CN" dirty="0"/>
              <a:t>18.38</a:t>
            </a:r>
            <a:r>
              <a:rPr lang="zh-CN" altLang="en-US" dirty="0"/>
              <a:t>岁；血磷正常的</a:t>
            </a:r>
            <a:r>
              <a:rPr lang="en-US" altLang="zh-CN" dirty="0"/>
              <a:t>33</a:t>
            </a:r>
            <a:r>
              <a:rPr lang="zh-CN" altLang="en-US" dirty="0"/>
              <a:t>例，平均年龄</a:t>
            </a:r>
            <a:r>
              <a:rPr lang="en-US" altLang="zh-CN" dirty="0"/>
              <a:t>59.37</a:t>
            </a:r>
            <a:r>
              <a:rPr lang="zh-CN" altLang="en-US" dirty="0"/>
              <a:t>±</a:t>
            </a:r>
            <a:r>
              <a:rPr lang="en-US" altLang="zh-CN" dirty="0"/>
              <a:t>17.24</a:t>
            </a:r>
            <a:r>
              <a:rPr lang="zh-CN" altLang="en-US" dirty="0"/>
              <a:t>岁。低磷与血磷正常患者间性别、年龄、体重等一般资料差异无统计学意义。</a:t>
            </a:r>
            <a:r>
              <a:rPr lang="en-US" altLang="zh-CN" dirty="0"/>
              <a:t>ICU</a:t>
            </a:r>
            <a:r>
              <a:rPr lang="zh-CN" altLang="en-US" dirty="0"/>
              <a:t>患者血磷处于相对较低的水平，中度低磷者占比最高，</a:t>
            </a:r>
            <a:r>
              <a:rPr lang="en-US" altLang="zh-CN" dirty="0"/>
              <a:t>47.6%</a:t>
            </a:r>
            <a:r>
              <a:rPr lang="zh-CN" altLang="en-US" dirty="0"/>
              <a:t>。</a:t>
            </a:r>
            <a:r>
              <a:rPr lang="en-US" altLang="zh-CN" dirty="0"/>
              <a:t>2.</a:t>
            </a:r>
            <a:r>
              <a:rPr lang="zh-CN" altLang="en-US" dirty="0"/>
              <a:t>从</a:t>
            </a:r>
            <a:r>
              <a:rPr lang="en-US" altLang="zh-CN" dirty="0"/>
              <a:t>APACHE</a:t>
            </a:r>
            <a:r>
              <a:rPr lang="zh-CN" altLang="en-US" dirty="0"/>
              <a:t>评分和呼吸肌使用天数水平看，随着低磷程度加重，两者逐渐上升。重度低磷患者</a:t>
            </a:r>
            <a:r>
              <a:rPr lang="en-US" altLang="zh-CN" dirty="0"/>
              <a:t>APACHE</a:t>
            </a:r>
            <a:r>
              <a:rPr lang="zh-CN" altLang="en-US" dirty="0"/>
              <a:t>评分明显升高，呼吸支持同期的时间明显延长，其入住</a:t>
            </a:r>
            <a:r>
              <a:rPr lang="en-US" altLang="zh-CN" dirty="0"/>
              <a:t>ICU</a:t>
            </a:r>
            <a:r>
              <a:rPr lang="zh-CN" altLang="en-US" dirty="0"/>
              <a:t>的时间也随着延长。</a:t>
            </a:r>
          </a:p>
        </p:txBody>
      </p:sp>
      <p:sp>
        <p:nvSpPr>
          <p:cNvPr id="4" name="灯片编号占位符 3"/>
          <p:cNvSpPr>
            <a:spLocks noGrp="1"/>
          </p:cNvSpPr>
          <p:nvPr>
            <p:ph type="sldNum" sz="quarter" idx="10"/>
          </p:nvPr>
        </p:nvSpPr>
        <p:spPr/>
        <p:txBody>
          <a:bodyPr/>
          <a:lstStyle/>
          <a:p>
            <a:fld id="{850EB9D4-4EFF-469C-866F-A7D3EFE98B43}"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lnSpc>
                <a:spcPts val="2000"/>
              </a:lnSpc>
              <a:spcBef>
                <a:spcPts val="0"/>
              </a:spcBef>
              <a:spcAft>
                <a:spcPts val="0"/>
              </a:spcAft>
              <a:buFont typeface="Wingdings" panose="05000000000000000000" charset="0"/>
              <a:buNone/>
            </a:pPr>
            <a:endParaRPr lang="zh-CN" altLang="en-US" dirty="0"/>
          </a:p>
        </p:txBody>
      </p:sp>
      <p:sp>
        <p:nvSpPr>
          <p:cNvPr id="4" name="灯片编号占位符 3"/>
          <p:cNvSpPr>
            <a:spLocks noGrp="1"/>
          </p:cNvSpPr>
          <p:nvPr>
            <p:ph type="sldNum" sz="quarter" idx="10"/>
          </p:nvPr>
        </p:nvSpPr>
        <p:spPr/>
        <p:txBody>
          <a:bodyPr/>
          <a:lstStyle/>
          <a:p>
            <a:fld id="{850EB9D4-4EFF-469C-866F-A7D3EFE98B43}"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lnSpc>
                <a:spcPts val="2000"/>
              </a:lnSpc>
              <a:spcBef>
                <a:spcPts val="0"/>
              </a:spcBef>
              <a:spcAft>
                <a:spcPts val="0"/>
              </a:spcAft>
              <a:buFont typeface="Wingdings" panose="05000000000000000000" charset="0"/>
              <a:buNone/>
            </a:pPr>
            <a:endParaRPr lang="zh-CN" altLang="en-US" dirty="0"/>
          </a:p>
        </p:txBody>
      </p:sp>
      <p:sp>
        <p:nvSpPr>
          <p:cNvPr id="4" name="灯片编号占位符 3"/>
          <p:cNvSpPr>
            <a:spLocks noGrp="1"/>
          </p:cNvSpPr>
          <p:nvPr>
            <p:ph type="sldNum" sz="quarter" idx="10"/>
          </p:nvPr>
        </p:nvSpPr>
        <p:spPr/>
        <p:txBody>
          <a:bodyPr/>
          <a:lstStyle/>
          <a:p>
            <a:fld id="{850EB9D4-4EFF-469C-866F-A7D3EFE98B43}"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lnSpc>
                <a:spcPts val="2000"/>
              </a:lnSpc>
              <a:spcBef>
                <a:spcPts val="0"/>
              </a:spcBef>
              <a:spcAft>
                <a:spcPts val="0"/>
              </a:spcAft>
              <a:buFont typeface="Wingdings" panose="05000000000000000000" charset="0"/>
              <a:buNone/>
            </a:pPr>
            <a:endParaRPr lang="zh-CN" altLang="en-US" dirty="0"/>
          </a:p>
        </p:txBody>
      </p:sp>
      <p:sp>
        <p:nvSpPr>
          <p:cNvPr id="4" name="灯片编号占位符 3"/>
          <p:cNvSpPr>
            <a:spLocks noGrp="1"/>
          </p:cNvSpPr>
          <p:nvPr>
            <p:ph type="sldNum" sz="quarter" idx="10"/>
          </p:nvPr>
        </p:nvSpPr>
        <p:spPr/>
        <p:txBody>
          <a:bodyPr/>
          <a:lstStyle/>
          <a:p>
            <a:fld id="{850EB9D4-4EFF-469C-866F-A7D3EFE98B43}"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lnSpc>
                <a:spcPts val="2000"/>
              </a:lnSpc>
              <a:spcBef>
                <a:spcPts val="0"/>
              </a:spcBef>
              <a:spcAft>
                <a:spcPts val="0"/>
              </a:spcAft>
              <a:buFont typeface="Wingdings" panose="05000000000000000000" charset="0"/>
              <a:buNone/>
            </a:pPr>
            <a:endParaRPr lang="zh-CN" altLang="en-US" dirty="0"/>
          </a:p>
        </p:txBody>
      </p:sp>
      <p:sp>
        <p:nvSpPr>
          <p:cNvPr id="4" name="灯片编号占位符 3"/>
          <p:cNvSpPr>
            <a:spLocks noGrp="1"/>
          </p:cNvSpPr>
          <p:nvPr>
            <p:ph type="sldNum" sz="quarter" idx="10"/>
          </p:nvPr>
        </p:nvSpPr>
        <p:spPr/>
        <p:txBody>
          <a:bodyPr/>
          <a:lstStyle/>
          <a:p>
            <a:fld id="{850EB9D4-4EFF-469C-866F-A7D3EFE98B43}"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lnSpc>
                <a:spcPts val="2000"/>
              </a:lnSpc>
              <a:spcBef>
                <a:spcPts val="0"/>
              </a:spcBef>
              <a:spcAft>
                <a:spcPts val="0"/>
              </a:spcAft>
              <a:buFont typeface="Wingdings" panose="05000000000000000000" charset="0"/>
              <a:buNone/>
            </a:pPr>
            <a:endParaRPr lang="zh-CN" altLang="en-US" dirty="0"/>
          </a:p>
        </p:txBody>
      </p:sp>
      <p:sp>
        <p:nvSpPr>
          <p:cNvPr id="4" name="灯片编号占位符 3"/>
          <p:cNvSpPr>
            <a:spLocks noGrp="1"/>
          </p:cNvSpPr>
          <p:nvPr>
            <p:ph type="sldNum" sz="quarter" idx="10"/>
          </p:nvPr>
        </p:nvSpPr>
        <p:spPr/>
        <p:txBody>
          <a:bodyPr/>
          <a:lstStyle/>
          <a:p>
            <a:fld id="{850EB9D4-4EFF-469C-866F-A7D3EFE98B43}"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85750" indent="-285750">
              <a:lnSpc>
                <a:spcPts val="2000"/>
              </a:lnSpc>
              <a:spcBef>
                <a:spcPts val="0"/>
              </a:spcBef>
              <a:spcAft>
                <a:spcPts val="0"/>
              </a:spcAft>
              <a:buFont typeface="Wingdings" panose="05000000000000000000" charset="0"/>
              <a:buChar char="Ø"/>
            </a:pPr>
            <a:r>
              <a:rPr lang="en-US" altLang="zh-CN" b="1" dirty="0">
                <a:solidFill>
                  <a:srgbClr val="FF0000"/>
                </a:solidFill>
                <a:latin typeface="微软雅黑" panose="020B0503020204020204" pitchFamily="34" charset="-122"/>
                <a:ea typeface="微软雅黑" panose="020B0503020204020204" pitchFamily="34" charset="-122"/>
              </a:rPr>
              <a:t>2018</a:t>
            </a:r>
            <a:r>
              <a:rPr lang="zh-CN" altLang="en-US" b="1" dirty="0">
                <a:solidFill>
                  <a:srgbClr val="FF0000"/>
                </a:solidFill>
                <a:latin typeface="微软雅黑" panose="020B0503020204020204" pitchFamily="34" charset="-122"/>
                <a:ea typeface="微软雅黑" panose="020B0503020204020204" pitchFamily="34" charset="-122"/>
              </a:rPr>
              <a:t>版基药新增品种</a:t>
            </a:r>
            <a:r>
              <a:rPr lang="zh-CN" altLang="en-US" b="1" dirty="0">
                <a:solidFill>
                  <a:schemeClr val="bg1"/>
                </a:solidFill>
                <a:latin typeface="微软雅黑" panose="020B0503020204020204" pitchFamily="34" charset="-122"/>
                <a:ea typeface="微软雅黑" panose="020B0503020204020204" pitchFamily="34" charset="-122"/>
              </a:rPr>
              <a:t>，矿物质中补磷唯一品种，增长空间大；</a:t>
            </a:r>
          </a:p>
          <a:p>
            <a:pPr marL="285750" indent="-285750">
              <a:lnSpc>
                <a:spcPts val="2000"/>
              </a:lnSpc>
              <a:spcBef>
                <a:spcPts val="0"/>
              </a:spcBef>
              <a:spcAft>
                <a:spcPts val="0"/>
              </a:spcAft>
              <a:buFont typeface="Wingdings" panose="05000000000000000000" charset="0"/>
              <a:buChar char="Ø"/>
            </a:pPr>
            <a:r>
              <a:rPr lang="zh-CN" altLang="en-US" b="1" dirty="0">
                <a:solidFill>
                  <a:srgbClr val="FF0000"/>
                </a:solidFill>
                <a:latin typeface="微软雅黑" panose="020B0503020204020204" pitchFamily="34" charset="-122"/>
                <a:ea typeface="微软雅黑" panose="020B0503020204020204" pitchFamily="34" charset="-122"/>
              </a:rPr>
              <a:t>术后补磷</a:t>
            </a:r>
            <a:r>
              <a:rPr lang="zh-CN" altLang="en-US" b="1" dirty="0">
                <a:solidFill>
                  <a:schemeClr val="bg1"/>
                </a:solidFill>
                <a:latin typeface="微软雅黑" panose="020B0503020204020204" pitchFamily="34" charset="-122"/>
                <a:ea typeface="微软雅黑" panose="020B0503020204020204" pitchFamily="34" charset="-122"/>
              </a:rPr>
              <a:t>有效防治手术期低磷血症和低钾血症；</a:t>
            </a:r>
          </a:p>
          <a:p>
            <a:pPr marL="285750" indent="-285750">
              <a:lnSpc>
                <a:spcPts val="2000"/>
              </a:lnSpc>
              <a:spcBef>
                <a:spcPts val="0"/>
              </a:spcBef>
              <a:spcAft>
                <a:spcPts val="0"/>
              </a:spcAft>
              <a:buFont typeface="Wingdings" panose="05000000000000000000" charset="0"/>
              <a:buChar char="Ø"/>
            </a:pPr>
            <a:r>
              <a:rPr lang="zh-CN" altLang="en-US" b="1" dirty="0">
                <a:solidFill>
                  <a:schemeClr val="bg1"/>
                </a:solidFill>
                <a:latin typeface="微软雅黑" panose="020B0503020204020204" pitchFamily="34" charset="-122"/>
                <a:ea typeface="微软雅黑" panose="020B0503020204020204" pitchFamily="34" charset="-122"/>
              </a:rPr>
              <a:t>新一代静脉钾磷补充剂，每支含钾</a:t>
            </a:r>
            <a:r>
              <a:rPr lang="en-US" altLang="zh-CN" b="1" dirty="0">
                <a:solidFill>
                  <a:schemeClr val="bg1"/>
                </a:solidFill>
                <a:latin typeface="微软雅黑" panose="020B0503020204020204" pitchFamily="34" charset="-122"/>
                <a:ea typeface="微软雅黑" panose="020B0503020204020204" pitchFamily="34" charset="-122"/>
              </a:rPr>
              <a:t>350mg</a:t>
            </a:r>
            <a:r>
              <a:rPr lang="zh-CN" altLang="en-US" b="1" dirty="0">
                <a:solidFill>
                  <a:schemeClr val="bg1"/>
                </a:solidFill>
                <a:latin typeface="微软雅黑" panose="020B0503020204020204" pitchFamily="34" charset="-122"/>
                <a:ea typeface="微软雅黑" panose="020B0503020204020204" pitchFamily="34" charset="-122"/>
              </a:rPr>
              <a:t>，每支含磷</a:t>
            </a:r>
            <a:r>
              <a:rPr lang="en-US" altLang="zh-CN" b="1" dirty="0">
                <a:solidFill>
                  <a:schemeClr val="bg1"/>
                </a:solidFill>
                <a:latin typeface="微软雅黑" panose="020B0503020204020204" pitchFamily="34" charset="-122"/>
                <a:ea typeface="微软雅黑" panose="020B0503020204020204" pitchFamily="34" charset="-122"/>
              </a:rPr>
              <a:t>200mg</a:t>
            </a:r>
            <a:r>
              <a:rPr lang="zh-CN" altLang="en-US" b="1" dirty="0">
                <a:solidFill>
                  <a:schemeClr val="bg1"/>
                </a:solidFill>
                <a:latin typeface="微软雅黑" panose="020B0503020204020204" pitchFamily="34" charset="-122"/>
                <a:ea typeface="微软雅黑" panose="020B0503020204020204" pitchFamily="34" charset="-122"/>
              </a:rPr>
              <a:t>，</a:t>
            </a:r>
            <a:r>
              <a:rPr lang="zh-CN" altLang="en-US" b="1" dirty="0">
                <a:solidFill>
                  <a:srgbClr val="FF0000"/>
                </a:solidFill>
                <a:latin typeface="微软雅黑" panose="020B0503020204020204" pitchFamily="34" charset="-122"/>
                <a:ea typeface="微软雅黑" panose="020B0503020204020204" pitchFamily="34" charset="-122"/>
              </a:rPr>
              <a:t>高浓度电解质</a:t>
            </a:r>
            <a:r>
              <a:rPr lang="zh-CN" altLang="en-US" b="1" dirty="0">
                <a:solidFill>
                  <a:schemeClr val="bg1"/>
                </a:solidFill>
                <a:latin typeface="微软雅黑" panose="020B0503020204020204" pitchFamily="34" charset="-122"/>
                <a:ea typeface="微软雅黑" panose="020B0503020204020204" pitchFamily="34" charset="-122"/>
              </a:rPr>
              <a:t>。</a:t>
            </a:r>
          </a:p>
          <a:p>
            <a:pPr marL="285750" indent="-285750">
              <a:lnSpc>
                <a:spcPts val="2000"/>
              </a:lnSpc>
              <a:spcBef>
                <a:spcPts val="0"/>
              </a:spcBef>
              <a:spcAft>
                <a:spcPts val="0"/>
              </a:spcAft>
              <a:buFont typeface="Wingdings" panose="05000000000000000000" charset="0"/>
              <a:buChar char="Ø"/>
            </a:pPr>
            <a:r>
              <a:rPr lang="zh-CN" altLang="en-US" b="1" dirty="0">
                <a:solidFill>
                  <a:schemeClr val="bg1"/>
                </a:solidFill>
                <a:latin typeface="微软雅黑" panose="020B0503020204020204" pitchFamily="34" charset="-122"/>
                <a:ea typeface="微软雅黑" panose="020B0503020204020204" pitchFamily="34" charset="-122"/>
              </a:rPr>
              <a:t>本品钾离子以磷酸盐的形式存在，更接近人体血液环境；</a:t>
            </a:r>
          </a:p>
          <a:p>
            <a:pPr marL="285750" indent="-285750">
              <a:lnSpc>
                <a:spcPts val="2000"/>
              </a:lnSpc>
              <a:spcBef>
                <a:spcPts val="0"/>
              </a:spcBef>
              <a:spcAft>
                <a:spcPts val="0"/>
              </a:spcAft>
              <a:buFont typeface="Wingdings" panose="05000000000000000000" charset="0"/>
              <a:buChar char="Ø"/>
            </a:pPr>
            <a:r>
              <a:rPr lang="en-US" altLang="zh-CN" b="1" dirty="0">
                <a:solidFill>
                  <a:schemeClr val="bg1"/>
                </a:solidFill>
                <a:latin typeface="微软雅黑" panose="020B0503020204020204" pitchFamily="34" charset="-122"/>
                <a:ea typeface="微软雅黑" panose="020B0503020204020204" pitchFamily="34" charset="-122"/>
              </a:rPr>
              <a:t>5.</a:t>
            </a:r>
            <a:r>
              <a:rPr lang="zh-CN" altLang="en-US" b="1" dirty="0">
                <a:solidFill>
                  <a:schemeClr val="bg1"/>
                </a:solidFill>
                <a:latin typeface="微软雅黑" panose="020B0503020204020204" pitchFamily="34" charset="-122"/>
                <a:ea typeface="微软雅黑" panose="020B0503020204020204" pitchFamily="34" charset="-122"/>
              </a:rPr>
              <a:t>国家医保乙类品种。</a:t>
            </a:r>
          </a:p>
          <a:p>
            <a:pPr marL="285750" indent="-285750">
              <a:lnSpc>
                <a:spcPts val="2000"/>
              </a:lnSpc>
              <a:spcBef>
                <a:spcPts val="0"/>
              </a:spcBef>
              <a:spcAft>
                <a:spcPts val="0"/>
              </a:spcAft>
              <a:buFont typeface="Wingdings" panose="05000000000000000000" charset="0"/>
              <a:buChar char="Ø"/>
            </a:pPr>
            <a:r>
              <a:rPr lang="en-US" altLang="zh-CN" b="1" dirty="0">
                <a:solidFill>
                  <a:schemeClr val="bg1"/>
                </a:solidFill>
                <a:latin typeface="微软雅黑" panose="020B0503020204020204" pitchFamily="34" charset="-122"/>
                <a:ea typeface="微软雅黑" panose="020B0503020204020204" pitchFamily="34" charset="-122"/>
              </a:rPr>
              <a:t>6.</a:t>
            </a:r>
            <a:r>
              <a:rPr lang="zh-CN" altLang="en-US" b="1" dirty="0">
                <a:solidFill>
                  <a:schemeClr val="bg1"/>
                </a:solidFill>
                <a:latin typeface="微软雅黑" panose="020B0503020204020204" pitchFamily="34" charset="-122"/>
                <a:ea typeface="微软雅黑" panose="020B0503020204020204" pitchFamily="34" charset="-122"/>
              </a:rPr>
              <a:t>市场容量大（</a:t>
            </a:r>
            <a:r>
              <a:rPr lang="en-US" altLang="zh-CN" b="1" dirty="0">
                <a:solidFill>
                  <a:schemeClr val="bg1"/>
                </a:solidFill>
                <a:latin typeface="微软雅黑" panose="020B0503020204020204" pitchFamily="34" charset="-122"/>
                <a:ea typeface="微软雅黑" panose="020B0503020204020204" pitchFamily="34" charset="-122"/>
              </a:rPr>
              <a:t>17</a:t>
            </a:r>
            <a:r>
              <a:rPr lang="zh-CN" altLang="en-US" b="1" dirty="0">
                <a:solidFill>
                  <a:schemeClr val="bg1"/>
                </a:solidFill>
                <a:latin typeface="微软雅黑" panose="020B0503020204020204" pitchFamily="34" charset="-122"/>
                <a:ea typeface="微软雅黑" panose="020B0503020204020204" pitchFamily="34" charset="-122"/>
              </a:rPr>
              <a:t>年销售额</a:t>
            </a:r>
            <a:r>
              <a:rPr lang="en-US" altLang="zh-CN" b="1" dirty="0">
                <a:solidFill>
                  <a:schemeClr val="bg1"/>
                </a:solidFill>
                <a:latin typeface="微软雅黑" panose="020B0503020204020204" pitchFamily="34" charset="-122"/>
                <a:ea typeface="微软雅黑" panose="020B0503020204020204" pitchFamily="34" charset="-122"/>
              </a:rPr>
              <a:t>6.68</a:t>
            </a:r>
            <a:r>
              <a:rPr lang="zh-CN" altLang="en-US" b="1" dirty="0">
                <a:solidFill>
                  <a:schemeClr val="bg1"/>
                </a:solidFill>
                <a:latin typeface="微软雅黑" panose="020B0503020204020204" pitchFamily="34" charset="-122"/>
                <a:ea typeface="微软雅黑" panose="020B0503020204020204" pitchFamily="34" charset="-122"/>
              </a:rPr>
              <a:t>亿），竞争厂家少，中标价多省第二</a:t>
            </a:r>
          </a:p>
          <a:p>
            <a:pPr algn="just">
              <a:lnSpc>
                <a:spcPct val="130000"/>
              </a:lnSpc>
            </a:pPr>
            <a:r>
              <a:rPr lang="zh-CN" altLang="en-US" sz="1200" b="1" dirty="0">
                <a:solidFill>
                  <a:schemeClr val="bg1"/>
                </a:solidFill>
              </a:rPr>
              <a:t> 苏州天马医药集团天吉生物制药       天津金耀药业有限公司 </a:t>
            </a:r>
            <a:endParaRPr lang="en-US" altLang="zh-CN" sz="1200" b="1" dirty="0">
              <a:solidFill>
                <a:schemeClr val="bg1"/>
              </a:solidFill>
            </a:endParaRPr>
          </a:p>
          <a:p>
            <a:pPr algn="just">
              <a:lnSpc>
                <a:spcPct val="130000"/>
              </a:lnSpc>
            </a:pPr>
            <a:r>
              <a:rPr lang="zh-CN" altLang="en-US" sz="1200" b="1" dirty="0">
                <a:solidFill>
                  <a:schemeClr val="bg1"/>
                </a:solidFill>
              </a:rPr>
              <a:t> 安徽恒星制药有限公司                   成都利尔药业有限公司 </a:t>
            </a:r>
            <a:endParaRPr lang="en-US" altLang="zh-CN" sz="1200" b="1" dirty="0">
              <a:solidFill>
                <a:schemeClr val="bg1"/>
              </a:solidFill>
            </a:endParaRPr>
          </a:p>
          <a:p>
            <a:pPr algn="just">
              <a:lnSpc>
                <a:spcPct val="130000"/>
              </a:lnSpc>
            </a:pPr>
            <a:r>
              <a:rPr lang="en-US" altLang="zh-CN" sz="1200" b="1" dirty="0">
                <a:solidFill>
                  <a:schemeClr val="bg1"/>
                </a:solidFill>
              </a:rPr>
              <a:t> </a:t>
            </a:r>
            <a:r>
              <a:rPr lang="zh-CN" altLang="en-US" sz="1200" b="1" dirty="0">
                <a:solidFill>
                  <a:schemeClr val="bg1"/>
                </a:solidFill>
              </a:rPr>
              <a:t>百正药业股份有限公司          海南合瑞制药股份有限公司 </a:t>
            </a:r>
            <a:endParaRPr lang="zh-CN" altLang="en-US" dirty="0"/>
          </a:p>
        </p:txBody>
      </p:sp>
      <p:sp>
        <p:nvSpPr>
          <p:cNvPr id="4" name="灯片编号占位符 3"/>
          <p:cNvSpPr>
            <a:spLocks noGrp="1"/>
          </p:cNvSpPr>
          <p:nvPr>
            <p:ph type="sldNum" sz="quarter" idx="10"/>
          </p:nvPr>
        </p:nvSpPr>
        <p:spPr/>
        <p:txBody>
          <a:bodyPr/>
          <a:lstStyle/>
          <a:p>
            <a:fld id="{850EB9D4-4EFF-469C-866F-A7D3EFE98B43}"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lnSpc>
                <a:spcPts val="2000"/>
              </a:lnSpc>
              <a:spcBef>
                <a:spcPts val="0"/>
              </a:spcBef>
              <a:spcAft>
                <a:spcPts val="0"/>
              </a:spcAft>
              <a:buFont typeface="Wingdings" panose="05000000000000000000" charset="0"/>
              <a:buNone/>
            </a:pPr>
            <a:endParaRPr lang="zh-CN" altLang="en-US" dirty="0"/>
          </a:p>
        </p:txBody>
      </p:sp>
      <p:sp>
        <p:nvSpPr>
          <p:cNvPr id="4" name="灯片编号占位符 3"/>
          <p:cNvSpPr>
            <a:spLocks noGrp="1"/>
          </p:cNvSpPr>
          <p:nvPr>
            <p:ph type="sldNum" sz="quarter" idx="10"/>
          </p:nvPr>
        </p:nvSpPr>
        <p:spPr/>
        <p:txBody>
          <a:bodyPr/>
          <a:lstStyle/>
          <a:p>
            <a:fld id="{850EB9D4-4EFF-469C-866F-A7D3EFE98B43}"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lnSpc>
                <a:spcPts val="2000"/>
              </a:lnSpc>
              <a:spcBef>
                <a:spcPts val="0"/>
              </a:spcBef>
              <a:spcAft>
                <a:spcPts val="0"/>
              </a:spcAft>
              <a:buFont typeface="Wingdings" panose="05000000000000000000" charset="0"/>
              <a:buNone/>
            </a:pPr>
            <a:endParaRPr lang="zh-CN" altLang="en-US" dirty="0"/>
          </a:p>
        </p:txBody>
      </p:sp>
      <p:sp>
        <p:nvSpPr>
          <p:cNvPr id="4" name="灯片编号占位符 3"/>
          <p:cNvSpPr>
            <a:spLocks noGrp="1"/>
          </p:cNvSpPr>
          <p:nvPr>
            <p:ph type="sldNum" sz="quarter" idx="10"/>
          </p:nvPr>
        </p:nvSpPr>
        <p:spPr/>
        <p:txBody>
          <a:bodyPr/>
          <a:lstStyle/>
          <a:p>
            <a:fld id="{850EB9D4-4EFF-469C-866F-A7D3EFE98B43}"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lnSpc>
                <a:spcPts val="2000"/>
              </a:lnSpc>
              <a:spcBef>
                <a:spcPts val="0"/>
              </a:spcBef>
              <a:spcAft>
                <a:spcPts val="0"/>
              </a:spcAft>
              <a:buFont typeface="Wingdings" panose="05000000000000000000" charset="0"/>
              <a:buNone/>
            </a:pPr>
            <a:endParaRPr lang="zh-CN" altLang="en-US" dirty="0"/>
          </a:p>
        </p:txBody>
      </p:sp>
      <p:sp>
        <p:nvSpPr>
          <p:cNvPr id="4" name="灯片编号占位符 3"/>
          <p:cNvSpPr>
            <a:spLocks noGrp="1"/>
          </p:cNvSpPr>
          <p:nvPr>
            <p:ph type="sldNum" sz="quarter" idx="10"/>
          </p:nvPr>
        </p:nvSpPr>
        <p:spPr/>
        <p:txBody>
          <a:bodyPr/>
          <a:lstStyle/>
          <a:p>
            <a:fld id="{850EB9D4-4EFF-469C-866F-A7D3EFE98B43}"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85750" indent="-285750">
              <a:lnSpc>
                <a:spcPts val="2000"/>
              </a:lnSpc>
              <a:spcBef>
                <a:spcPts val="0"/>
              </a:spcBef>
              <a:spcAft>
                <a:spcPts val="0"/>
              </a:spcAft>
              <a:buFont typeface="Wingdings" panose="05000000000000000000" charset="0"/>
              <a:buChar char="Ø"/>
            </a:pPr>
            <a:r>
              <a:rPr lang="en-US" altLang="zh-CN" b="1" dirty="0">
                <a:solidFill>
                  <a:srgbClr val="FF0000"/>
                </a:solidFill>
                <a:latin typeface="微软雅黑" panose="020B0503020204020204" pitchFamily="34" charset="-122"/>
                <a:ea typeface="微软雅黑" panose="020B0503020204020204" pitchFamily="34" charset="-122"/>
              </a:rPr>
              <a:t>2018</a:t>
            </a:r>
            <a:r>
              <a:rPr lang="zh-CN" altLang="en-US" b="1" dirty="0">
                <a:solidFill>
                  <a:srgbClr val="FF0000"/>
                </a:solidFill>
                <a:latin typeface="微软雅黑" panose="020B0503020204020204" pitchFamily="34" charset="-122"/>
                <a:ea typeface="微软雅黑" panose="020B0503020204020204" pitchFamily="34" charset="-122"/>
              </a:rPr>
              <a:t>版基药新增品种</a:t>
            </a:r>
            <a:r>
              <a:rPr lang="zh-CN" altLang="en-US" b="1" dirty="0">
                <a:solidFill>
                  <a:schemeClr val="bg1"/>
                </a:solidFill>
                <a:latin typeface="微软雅黑" panose="020B0503020204020204" pitchFamily="34" charset="-122"/>
                <a:ea typeface="微软雅黑" panose="020B0503020204020204" pitchFamily="34" charset="-122"/>
              </a:rPr>
              <a:t>，矿物质中补磷唯一品种，增长空间大；</a:t>
            </a:r>
          </a:p>
          <a:p>
            <a:pPr marL="285750" indent="-285750">
              <a:lnSpc>
                <a:spcPts val="2000"/>
              </a:lnSpc>
              <a:spcBef>
                <a:spcPts val="0"/>
              </a:spcBef>
              <a:spcAft>
                <a:spcPts val="0"/>
              </a:spcAft>
              <a:buFont typeface="Wingdings" panose="05000000000000000000" charset="0"/>
              <a:buChar char="Ø"/>
            </a:pPr>
            <a:r>
              <a:rPr lang="zh-CN" altLang="en-US" b="1" dirty="0">
                <a:solidFill>
                  <a:srgbClr val="FF0000"/>
                </a:solidFill>
                <a:latin typeface="微软雅黑" panose="020B0503020204020204" pitchFamily="34" charset="-122"/>
                <a:ea typeface="微软雅黑" panose="020B0503020204020204" pitchFamily="34" charset="-122"/>
              </a:rPr>
              <a:t>术后补磷</a:t>
            </a:r>
            <a:r>
              <a:rPr lang="zh-CN" altLang="en-US" b="1" dirty="0">
                <a:solidFill>
                  <a:schemeClr val="bg1"/>
                </a:solidFill>
                <a:latin typeface="微软雅黑" panose="020B0503020204020204" pitchFamily="34" charset="-122"/>
                <a:ea typeface="微软雅黑" panose="020B0503020204020204" pitchFamily="34" charset="-122"/>
              </a:rPr>
              <a:t>有效防治手术期低磷血症和低钾血症；</a:t>
            </a:r>
          </a:p>
          <a:p>
            <a:pPr marL="285750" indent="-285750">
              <a:lnSpc>
                <a:spcPts val="2000"/>
              </a:lnSpc>
              <a:spcBef>
                <a:spcPts val="0"/>
              </a:spcBef>
              <a:spcAft>
                <a:spcPts val="0"/>
              </a:spcAft>
              <a:buFont typeface="Wingdings" panose="05000000000000000000" charset="0"/>
              <a:buChar char="Ø"/>
            </a:pPr>
            <a:r>
              <a:rPr lang="zh-CN" altLang="en-US" b="1" dirty="0">
                <a:solidFill>
                  <a:schemeClr val="bg1"/>
                </a:solidFill>
                <a:latin typeface="微软雅黑" panose="020B0503020204020204" pitchFamily="34" charset="-122"/>
                <a:ea typeface="微软雅黑" panose="020B0503020204020204" pitchFamily="34" charset="-122"/>
              </a:rPr>
              <a:t>新一代静脉钾磷补充剂，每支含钾</a:t>
            </a:r>
            <a:r>
              <a:rPr lang="en-US" altLang="zh-CN" b="1" dirty="0">
                <a:solidFill>
                  <a:schemeClr val="bg1"/>
                </a:solidFill>
                <a:latin typeface="微软雅黑" panose="020B0503020204020204" pitchFamily="34" charset="-122"/>
                <a:ea typeface="微软雅黑" panose="020B0503020204020204" pitchFamily="34" charset="-122"/>
              </a:rPr>
              <a:t>350mg</a:t>
            </a:r>
            <a:r>
              <a:rPr lang="zh-CN" altLang="en-US" b="1" dirty="0">
                <a:solidFill>
                  <a:schemeClr val="bg1"/>
                </a:solidFill>
                <a:latin typeface="微软雅黑" panose="020B0503020204020204" pitchFamily="34" charset="-122"/>
                <a:ea typeface="微软雅黑" panose="020B0503020204020204" pitchFamily="34" charset="-122"/>
              </a:rPr>
              <a:t>，每支含磷</a:t>
            </a:r>
            <a:r>
              <a:rPr lang="en-US" altLang="zh-CN" b="1" dirty="0">
                <a:solidFill>
                  <a:schemeClr val="bg1"/>
                </a:solidFill>
                <a:latin typeface="微软雅黑" panose="020B0503020204020204" pitchFamily="34" charset="-122"/>
                <a:ea typeface="微软雅黑" panose="020B0503020204020204" pitchFamily="34" charset="-122"/>
              </a:rPr>
              <a:t>200mg</a:t>
            </a:r>
            <a:r>
              <a:rPr lang="zh-CN" altLang="en-US" b="1" dirty="0">
                <a:solidFill>
                  <a:schemeClr val="bg1"/>
                </a:solidFill>
                <a:latin typeface="微软雅黑" panose="020B0503020204020204" pitchFamily="34" charset="-122"/>
                <a:ea typeface="微软雅黑" panose="020B0503020204020204" pitchFamily="34" charset="-122"/>
              </a:rPr>
              <a:t>，</a:t>
            </a:r>
            <a:r>
              <a:rPr lang="zh-CN" altLang="en-US" b="1" dirty="0">
                <a:solidFill>
                  <a:srgbClr val="FF0000"/>
                </a:solidFill>
                <a:latin typeface="微软雅黑" panose="020B0503020204020204" pitchFamily="34" charset="-122"/>
                <a:ea typeface="微软雅黑" panose="020B0503020204020204" pitchFamily="34" charset="-122"/>
              </a:rPr>
              <a:t>高浓度电解质</a:t>
            </a:r>
            <a:r>
              <a:rPr lang="zh-CN" altLang="en-US" b="1" dirty="0">
                <a:solidFill>
                  <a:schemeClr val="bg1"/>
                </a:solidFill>
                <a:latin typeface="微软雅黑" panose="020B0503020204020204" pitchFamily="34" charset="-122"/>
                <a:ea typeface="微软雅黑" panose="020B0503020204020204" pitchFamily="34" charset="-122"/>
              </a:rPr>
              <a:t>。</a:t>
            </a:r>
          </a:p>
          <a:p>
            <a:pPr marL="285750" indent="-285750">
              <a:lnSpc>
                <a:spcPts val="2000"/>
              </a:lnSpc>
              <a:spcBef>
                <a:spcPts val="0"/>
              </a:spcBef>
              <a:spcAft>
                <a:spcPts val="0"/>
              </a:spcAft>
              <a:buFont typeface="Wingdings" panose="05000000000000000000" charset="0"/>
              <a:buChar char="Ø"/>
            </a:pPr>
            <a:r>
              <a:rPr lang="zh-CN" altLang="en-US" b="1" dirty="0">
                <a:solidFill>
                  <a:schemeClr val="bg1"/>
                </a:solidFill>
                <a:latin typeface="微软雅黑" panose="020B0503020204020204" pitchFamily="34" charset="-122"/>
                <a:ea typeface="微软雅黑" panose="020B0503020204020204" pitchFamily="34" charset="-122"/>
              </a:rPr>
              <a:t>本品钾离子以磷酸盐的形式存在，更接近人体血液环境；</a:t>
            </a:r>
          </a:p>
          <a:p>
            <a:pPr marL="285750" indent="-285750">
              <a:lnSpc>
                <a:spcPts val="2000"/>
              </a:lnSpc>
              <a:spcBef>
                <a:spcPts val="0"/>
              </a:spcBef>
              <a:spcAft>
                <a:spcPts val="0"/>
              </a:spcAft>
              <a:buFont typeface="Wingdings" panose="05000000000000000000" charset="0"/>
              <a:buChar char="Ø"/>
            </a:pPr>
            <a:r>
              <a:rPr lang="en-US" altLang="zh-CN" b="1" dirty="0">
                <a:solidFill>
                  <a:schemeClr val="bg1"/>
                </a:solidFill>
                <a:latin typeface="微软雅黑" panose="020B0503020204020204" pitchFamily="34" charset="-122"/>
                <a:ea typeface="微软雅黑" panose="020B0503020204020204" pitchFamily="34" charset="-122"/>
              </a:rPr>
              <a:t>5.</a:t>
            </a:r>
            <a:r>
              <a:rPr lang="zh-CN" altLang="en-US" b="1" dirty="0">
                <a:solidFill>
                  <a:schemeClr val="bg1"/>
                </a:solidFill>
                <a:latin typeface="微软雅黑" panose="020B0503020204020204" pitchFamily="34" charset="-122"/>
                <a:ea typeface="微软雅黑" panose="020B0503020204020204" pitchFamily="34" charset="-122"/>
              </a:rPr>
              <a:t>国家医保乙类品种。</a:t>
            </a:r>
          </a:p>
          <a:p>
            <a:pPr marL="285750" indent="-285750">
              <a:lnSpc>
                <a:spcPts val="2000"/>
              </a:lnSpc>
              <a:spcBef>
                <a:spcPts val="0"/>
              </a:spcBef>
              <a:spcAft>
                <a:spcPts val="0"/>
              </a:spcAft>
              <a:buFont typeface="Wingdings" panose="05000000000000000000" charset="0"/>
              <a:buChar char="Ø"/>
            </a:pPr>
            <a:r>
              <a:rPr lang="en-US" altLang="zh-CN" b="1" dirty="0">
                <a:solidFill>
                  <a:schemeClr val="bg1"/>
                </a:solidFill>
                <a:latin typeface="微软雅黑" panose="020B0503020204020204" pitchFamily="34" charset="-122"/>
                <a:ea typeface="微软雅黑" panose="020B0503020204020204" pitchFamily="34" charset="-122"/>
              </a:rPr>
              <a:t>6.</a:t>
            </a:r>
            <a:r>
              <a:rPr lang="zh-CN" altLang="en-US" b="1" dirty="0">
                <a:solidFill>
                  <a:schemeClr val="bg1"/>
                </a:solidFill>
                <a:latin typeface="微软雅黑" panose="020B0503020204020204" pitchFamily="34" charset="-122"/>
                <a:ea typeface="微软雅黑" panose="020B0503020204020204" pitchFamily="34" charset="-122"/>
              </a:rPr>
              <a:t>市场容量大（</a:t>
            </a:r>
            <a:r>
              <a:rPr lang="en-US" altLang="zh-CN" b="1" dirty="0">
                <a:solidFill>
                  <a:schemeClr val="bg1"/>
                </a:solidFill>
                <a:latin typeface="微软雅黑" panose="020B0503020204020204" pitchFamily="34" charset="-122"/>
                <a:ea typeface="微软雅黑" panose="020B0503020204020204" pitchFamily="34" charset="-122"/>
              </a:rPr>
              <a:t>17</a:t>
            </a:r>
            <a:r>
              <a:rPr lang="zh-CN" altLang="en-US" b="1" dirty="0">
                <a:solidFill>
                  <a:schemeClr val="bg1"/>
                </a:solidFill>
                <a:latin typeface="微软雅黑" panose="020B0503020204020204" pitchFamily="34" charset="-122"/>
                <a:ea typeface="微软雅黑" panose="020B0503020204020204" pitchFamily="34" charset="-122"/>
              </a:rPr>
              <a:t>年销售额</a:t>
            </a:r>
            <a:r>
              <a:rPr lang="en-US" altLang="zh-CN" b="1" dirty="0">
                <a:solidFill>
                  <a:schemeClr val="bg1"/>
                </a:solidFill>
                <a:latin typeface="微软雅黑" panose="020B0503020204020204" pitchFamily="34" charset="-122"/>
                <a:ea typeface="微软雅黑" panose="020B0503020204020204" pitchFamily="34" charset="-122"/>
              </a:rPr>
              <a:t>6.68</a:t>
            </a:r>
            <a:r>
              <a:rPr lang="zh-CN" altLang="en-US" b="1" dirty="0">
                <a:solidFill>
                  <a:schemeClr val="bg1"/>
                </a:solidFill>
                <a:latin typeface="微软雅黑" panose="020B0503020204020204" pitchFamily="34" charset="-122"/>
                <a:ea typeface="微软雅黑" panose="020B0503020204020204" pitchFamily="34" charset="-122"/>
              </a:rPr>
              <a:t>亿），竞争厂家少，中标价多省第二</a:t>
            </a:r>
          </a:p>
          <a:p>
            <a:pPr algn="just">
              <a:lnSpc>
                <a:spcPct val="130000"/>
              </a:lnSpc>
            </a:pPr>
            <a:r>
              <a:rPr lang="zh-CN" altLang="en-US" sz="1200" b="1" dirty="0">
                <a:solidFill>
                  <a:schemeClr val="bg1"/>
                </a:solidFill>
              </a:rPr>
              <a:t> 苏州天马医药集团天吉生物制药       天津金耀药业有限公司 </a:t>
            </a:r>
            <a:endParaRPr lang="en-US" altLang="zh-CN" sz="1200" b="1" dirty="0">
              <a:solidFill>
                <a:schemeClr val="bg1"/>
              </a:solidFill>
            </a:endParaRPr>
          </a:p>
          <a:p>
            <a:pPr algn="just">
              <a:lnSpc>
                <a:spcPct val="130000"/>
              </a:lnSpc>
            </a:pPr>
            <a:r>
              <a:rPr lang="zh-CN" altLang="en-US" sz="1200" b="1" dirty="0">
                <a:solidFill>
                  <a:schemeClr val="bg1"/>
                </a:solidFill>
              </a:rPr>
              <a:t> 安徽恒星制药有限公司                   成都利尔药业有限公司 </a:t>
            </a:r>
            <a:endParaRPr lang="en-US" altLang="zh-CN" sz="1200" b="1" dirty="0">
              <a:solidFill>
                <a:schemeClr val="bg1"/>
              </a:solidFill>
            </a:endParaRPr>
          </a:p>
          <a:p>
            <a:pPr algn="just">
              <a:lnSpc>
                <a:spcPct val="130000"/>
              </a:lnSpc>
            </a:pPr>
            <a:r>
              <a:rPr lang="en-US" altLang="zh-CN" sz="1200" b="1" dirty="0">
                <a:solidFill>
                  <a:schemeClr val="bg1"/>
                </a:solidFill>
              </a:rPr>
              <a:t> </a:t>
            </a:r>
            <a:r>
              <a:rPr lang="zh-CN" altLang="en-US" sz="1200" b="1" dirty="0">
                <a:solidFill>
                  <a:schemeClr val="bg1"/>
                </a:solidFill>
              </a:rPr>
              <a:t>百正药业股份有限公司          海南合瑞制药股份有限公司 </a:t>
            </a:r>
            <a:endParaRPr lang="zh-CN" altLang="en-US" dirty="0"/>
          </a:p>
        </p:txBody>
      </p:sp>
      <p:sp>
        <p:nvSpPr>
          <p:cNvPr id="4" name="灯片编号占位符 3"/>
          <p:cNvSpPr>
            <a:spLocks noGrp="1"/>
          </p:cNvSpPr>
          <p:nvPr>
            <p:ph type="sldNum" sz="quarter" idx="10"/>
          </p:nvPr>
        </p:nvSpPr>
        <p:spPr/>
        <p:txBody>
          <a:bodyPr/>
          <a:lstStyle/>
          <a:p>
            <a:fld id="{850EB9D4-4EFF-469C-866F-A7D3EFE98B43}"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85750" indent="-285750">
              <a:lnSpc>
                <a:spcPts val="2000"/>
              </a:lnSpc>
              <a:spcBef>
                <a:spcPts val="0"/>
              </a:spcBef>
              <a:spcAft>
                <a:spcPts val="0"/>
              </a:spcAft>
              <a:buFont typeface="Wingdings" panose="05000000000000000000" charset="0"/>
              <a:buChar char="Ø"/>
            </a:pPr>
            <a:r>
              <a:rPr lang="en-US" altLang="zh-CN" b="1" dirty="0">
                <a:solidFill>
                  <a:srgbClr val="FF0000"/>
                </a:solidFill>
                <a:latin typeface="微软雅黑" panose="020B0503020204020204" pitchFamily="34" charset="-122"/>
                <a:ea typeface="微软雅黑" panose="020B0503020204020204" pitchFamily="34" charset="-122"/>
              </a:rPr>
              <a:t>2018</a:t>
            </a:r>
            <a:r>
              <a:rPr lang="zh-CN" altLang="en-US" b="1" dirty="0">
                <a:solidFill>
                  <a:srgbClr val="FF0000"/>
                </a:solidFill>
                <a:latin typeface="微软雅黑" panose="020B0503020204020204" pitchFamily="34" charset="-122"/>
                <a:ea typeface="微软雅黑" panose="020B0503020204020204" pitchFamily="34" charset="-122"/>
              </a:rPr>
              <a:t>版基药新增品种</a:t>
            </a:r>
            <a:r>
              <a:rPr lang="zh-CN" altLang="en-US" b="1" dirty="0">
                <a:solidFill>
                  <a:schemeClr val="bg1"/>
                </a:solidFill>
                <a:latin typeface="微软雅黑" panose="020B0503020204020204" pitchFamily="34" charset="-122"/>
                <a:ea typeface="微软雅黑" panose="020B0503020204020204" pitchFamily="34" charset="-122"/>
              </a:rPr>
              <a:t>，矿物质中补磷唯一品种，增长空间大；</a:t>
            </a:r>
          </a:p>
          <a:p>
            <a:pPr marL="285750" indent="-285750">
              <a:lnSpc>
                <a:spcPts val="2000"/>
              </a:lnSpc>
              <a:spcBef>
                <a:spcPts val="0"/>
              </a:spcBef>
              <a:spcAft>
                <a:spcPts val="0"/>
              </a:spcAft>
              <a:buFont typeface="Wingdings" panose="05000000000000000000" charset="0"/>
              <a:buChar char="Ø"/>
            </a:pPr>
            <a:r>
              <a:rPr lang="zh-CN" altLang="en-US" b="1" dirty="0">
                <a:solidFill>
                  <a:srgbClr val="FF0000"/>
                </a:solidFill>
                <a:latin typeface="微软雅黑" panose="020B0503020204020204" pitchFamily="34" charset="-122"/>
                <a:ea typeface="微软雅黑" panose="020B0503020204020204" pitchFamily="34" charset="-122"/>
              </a:rPr>
              <a:t>术后补磷</a:t>
            </a:r>
            <a:r>
              <a:rPr lang="zh-CN" altLang="en-US" b="1" dirty="0">
                <a:solidFill>
                  <a:schemeClr val="bg1"/>
                </a:solidFill>
                <a:latin typeface="微软雅黑" panose="020B0503020204020204" pitchFamily="34" charset="-122"/>
                <a:ea typeface="微软雅黑" panose="020B0503020204020204" pitchFamily="34" charset="-122"/>
              </a:rPr>
              <a:t>有效防治手术期低磷血症和低钾血症；</a:t>
            </a:r>
          </a:p>
          <a:p>
            <a:pPr marL="285750" indent="-285750">
              <a:lnSpc>
                <a:spcPts val="2000"/>
              </a:lnSpc>
              <a:spcBef>
                <a:spcPts val="0"/>
              </a:spcBef>
              <a:spcAft>
                <a:spcPts val="0"/>
              </a:spcAft>
              <a:buFont typeface="Wingdings" panose="05000000000000000000" charset="0"/>
              <a:buChar char="Ø"/>
            </a:pPr>
            <a:r>
              <a:rPr lang="zh-CN" altLang="en-US" b="1" dirty="0">
                <a:solidFill>
                  <a:schemeClr val="bg1"/>
                </a:solidFill>
                <a:latin typeface="微软雅黑" panose="020B0503020204020204" pitchFamily="34" charset="-122"/>
                <a:ea typeface="微软雅黑" panose="020B0503020204020204" pitchFamily="34" charset="-122"/>
              </a:rPr>
              <a:t>新一代静脉钾磷补充剂，每支含钾</a:t>
            </a:r>
            <a:r>
              <a:rPr lang="en-US" altLang="zh-CN" b="1" dirty="0">
                <a:solidFill>
                  <a:schemeClr val="bg1"/>
                </a:solidFill>
                <a:latin typeface="微软雅黑" panose="020B0503020204020204" pitchFamily="34" charset="-122"/>
                <a:ea typeface="微软雅黑" panose="020B0503020204020204" pitchFamily="34" charset="-122"/>
              </a:rPr>
              <a:t>350mg</a:t>
            </a:r>
            <a:r>
              <a:rPr lang="zh-CN" altLang="en-US" b="1" dirty="0">
                <a:solidFill>
                  <a:schemeClr val="bg1"/>
                </a:solidFill>
                <a:latin typeface="微软雅黑" panose="020B0503020204020204" pitchFamily="34" charset="-122"/>
                <a:ea typeface="微软雅黑" panose="020B0503020204020204" pitchFamily="34" charset="-122"/>
              </a:rPr>
              <a:t>，每支含磷</a:t>
            </a:r>
            <a:r>
              <a:rPr lang="en-US" altLang="zh-CN" b="1" dirty="0">
                <a:solidFill>
                  <a:schemeClr val="bg1"/>
                </a:solidFill>
                <a:latin typeface="微软雅黑" panose="020B0503020204020204" pitchFamily="34" charset="-122"/>
                <a:ea typeface="微软雅黑" panose="020B0503020204020204" pitchFamily="34" charset="-122"/>
              </a:rPr>
              <a:t>200mg</a:t>
            </a:r>
            <a:r>
              <a:rPr lang="zh-CN" altLang="en-US" b="1" dirty="0">
                <a:solidFill>
                  <a:schemeClr val="bg1"/>
                </a:solidFill>
                <a:latin typeface="微软雅黑" panose="020B0503020204020204" pitchFamily="34" charset="-122"/>
                <a:ea typeface="微软雅黑" panose="020B0503020204020204" pitchFamily="34" charset="-122"/>
              </a:rPr>
              <a:t>，</a:t>
            </a:r>
            <a:r>
              <a:rPr lang="zh-CN" altLang="en-US" b="1" dirty="0">
                <a:solidFill>
                  <a:srgbClr val="FF0000"/>
                </a:solidFill>
                <a:latin typeface="微软雅黑" panose="020B0503020204020204" pitchFamily="34" charset="-122"/>
                <a:ea typeface="微软雅黑" panose="020B0503020204020204" pitchFamily="34" charset="-122"/>
              </a:rPr>
              <a:t>高浓度电解质</a:t>
            </a:r>
            <a:r>
              <a:rPr lang="zh-CN" altLang="en-US" b="1" dirty="0">
                <a:solidFill>
                  <a:schemeClr val="bg1"/>
                </a:solidFill>
                <a:latin typeface="微软雅黑" panose="020B0503020204020204" pitchFamily="34" charset="-122"/>
                <a:ea typeface="微软雅黑" panose="020B0503020204020204" pitchFamily="34" charset="-122"/>
              </a:rPr>
              <a:t>。</a:t>
            </a:r>
          </a:p>
          <a:p>
            <a:pPr marL="285750" indent="-285750">
              <a:lnSpc>
                <a:spcPts val="2000"/>
              </a:lnSpc>
              <a:spcBef>
                <a:spcPts val="0"/>
              </a:spcBef>
              <a:spcAft>
                <a:spcPts val="0"/>
              </a:spcAft>
              <a:buFont typeface="Wingdings" panose="05000000000000000000" charset="0"/>
              <a:buChar char="Ø"/>
            </a:pPr>
            <a:r>
              <a:rPr lang="zh-CN" altLang="en-US" b="1" dirty="0">
                <a:solidFill>
                  <a:schemeClr val="bg1"/>
                </a:solidFill>
                <a:latin typeface="微软雅黑" panose="020B0503020204020204" pitchFamily="34" charset="-122"/>
                <a:ea typeface="微软雅黑" panose="020B0503020204020204" pitchFamily="34" charset="-122"/>
              </a:rPr>
              <a:t>本品钾离子以磷酸盐的形式存在，更接近人体血液环境；</a:t>
            </a:r>
          </a:p>
          <a:p>
            <a:pPr marL="285750" indent="-285750">
              <a:lnSpc>
                <a:spcPts val="2000"/>
              </a:lnSpc>
              <a:spcBef>
                <a:spcPts val="0"/>
              </a:spcBef>
              <a:spcAft>
                <a:spcPts val="0"/>
              </a:spcAft>
              <a:buFont typeface="Wingdings" panose="05000000000000000000" charset="0"/>
              <a:buChar char="Ø"/>
            </a:pPr>
            <a:r>
              <a:rPr lang="en-US" altLang="zh-CN" b="1" dirty="0">
                <a:solidFill>
                  <a:schemeClr val="bg1"/>
                </a:solidFill>
                <a:latin typeface="微软雅黑" panose="020B0503020204020204" pitchFamily="34" charset="-122"/>
                <a:ea typeface="微软雅黑" panose="020B0503020204020204" pitchFamily="34" charset="-122"/>
              </a:rPr>
              <a:t>5.</a:t>
            </a:r>
            <a:r>
              <a:rPr lang="zh-CN" altLang="en-US" b="1" dirty="0">
                <a:solidFill>
                  <a:schemeClr val="bg1"/>
                </a:solidFill>
                <a:latin typeface="微软雅黑" panose="020B0503020204020204" pitchFamily="34" charset="-122"/>
                <a:ea typeface="微软雅黑" panose="020B0503020204020204" pitchFamily="34" charset="-122"/>
              </a:rPr>
              <a:t>国家医保乙类品种。</a:t>
            </a:r>
          </a:p>
          <a:p>
            <a:pPr marL="285750" indent="-285750">
              <a:lnSpc>
                <a:spcPts val="2000"/>
              </a:lnSpc>
              <a:spcBef>
                <a:spcPts val="0"/>
              </a:spcBef>
              <a:spcAft>
                <a:spcPts val="0"/>
              </a:spcAft>
              <a:buFont typeface="Wingdings" panose="05000000000000000000" charset="0"/>
              <a:buChar char="Ø"/>
            </a:pPr>
            <a:r>
              <a:rPr lang="en-US" altLang="zh-CN" b="1" dirty="0">
                <a:solidFill>
                  <a:schemeClr val="bg1"/>
                </a:solidFill>
                <a:latin typeface="微软雅黑" panose="020B0503020204020204" pitchFamily="34" charset="-122"/>
                <a:ea typeface="微软雅黑" panose="020B0503020204020204" pitchFamily="34" charset="-122"/>
              </a:rPr>
              <a:t>6.</a:t>
            </a:r>
            <a:r>
              <a:rPr lang="zh-CN" altLang="en-US" b="1" dirty="0">
                <a:solidFill>
                  <a:schemeClr val="bg1"/>
                </a:solidFill>
                <a:latin typeface="微软雅黑" panose="020B0503020204020204" pitchFamily="34" charset="-122"/>
                <a:ea typeface="微软雅黑" panose="020B0503020204020204" pitchFamily="34" charset="-122"/>
              </a:rPr>
              <a:t>市场容量大（</a:t>
            </a:r>
            <a:r>
              <a:rPr lang="en-US" altLang="zh-CN" b="1" dirty="0">
                <a:solidFill>
                  <a:schemeClr val="bg1"/>
                </a:solidFill>
                <a:latin typeface="微软雅黑" panose="020B0503020204020204" pitchFamily="34" charset="-122"/>
                <a:ea typeface="微软雅黑" panose="020B0503020204020204" pitchFamily="34" charset="-122"/>
              </a:rPr>
              <a:t>17</a:t>
            </a:r>
            <a:r>
              <a:rPr lang="zh-CN" altLang="en-US" b="1" dirty="0">
                <a:solidFill>
                  <a:schemeClr val="bg1"/>
                </a:solidFill>
                <a:latin typeface="微软雅黑" panose="020B0503020204020204" pitchFamily="34" charset="-122"/>
                <a:ea typeface="微软雅黑" panose="020B0503020204020204" pitchFamily="34" charset="-122"/>
              </a:rPr>
              <a:t>年销售额</a:t>
            </a:r>
            <a:r>
              <a:rPr lang="en-US" altLang="zh-CN" b="1" dirty="0">
                <a:solidFill>
                  <a:schemeClr val="bg1"/>
                </a:solidFill>
                <a:latin typeface="微软雅黑" panose="020B0503020204020204" pitchFamily="34" charset="-122"/>
                <a:ea typeface="微软雅黑" panose="020B0503020204020204" pitchFamily="34" charset="-122"/>
              </a:rPr>
              <a:t>6.68</a:t>
            </a:r>
            <a:r>
              <a:rPr lang="zh-CN" altLang="en-US" b="1" dirty="0">
                <a:solidFill>
                  <a:schemeClr val="bg1"/>
                </a:solidFill>
                <a:latin typeface="微软雅黑" panose="020B0503020204020204" pitchFamily="34" charset="-122"/>
                <a:ea typeface="微软雅黑" panose="020B0503020204020204" pitchFamily="34" charset="-122"/>
              </a:rPr>
              <a:t>亿），竞争厂家少，中标价多省第二</a:t>
            </a:r>
          </a:p>
          <a:p>
            <a:pPr algn="just">
              <a:lnSpc>
                <a:spcPct val="130000"/>
              </a:lnSpc>
            </a:pPr>
            <a:r>
              <a:rPr lang="zh-CN" altLang="en-US" sz="1200" b="1" dirty="0">
                <a:solidFill>
                  <a:schemeClr val="bg1"/>
                </a:solidFill>
              </a:rPr>
              <a:t> 苏州天马医药集团天吉生物制药       天津金耀药业有限公司 </a:t>
            </a:r>
            <a:endParaRPr lang="en-US" altLang="zh-CN" sz="1200" b="1" dirty="0">
              <a:solidFill>
                <a:schemeClr val="bg1"/>
              </a:solidFill>
            </a:endParaRPr>
          </a:p>
          <a:p>
            <a:pPr algn="just">
              <a:lnSpc>
                <a:spcPct val="130000"/>
              </a:lnSpc>
            </a:pPr>
            <a:r>
              <a:rPr lang="zh-CN" altLang="en-US" sz="1200" b="1" dirty="0">
                <a:solidFill>
                  <a:schemeClr val="bg1"/>
                </a:solidFill>
              </a:rPr>
              <a:t> 安徽恒星制药有限公司                   成都利尔药业有限公司 </a:t>
            </a:r>
            <a:endParaRPr lang="en-US" altLang="zh-CN" sz="1200" b="1" dirty="0">
              <a:solidFill>
                <a:schemeClr val="bg1"/>
              </a:solidFill>
            </a:endParaRPr>
          </a:p>
          <a:p>
            <a:pPr algn="just">
              <a:lnSpc>
                <a:spcPct val="130000"/>
              </a:lnSpc>
            </a:pPr>
            <a:r>
              <a:rPr lang="en-US" altLang="zh-CN" sz="1200" b="1" dirty="0">
                <a:solidFill>
                  <a:schemeClr val="bg1"/>
                </a:solidFill>
              </a:rPr>
              <a:t> </a:t>
            </a:r>
            <a:r>
              <a:rPr lang="zh-CN" altLang="en-US" sz="1200" b="1" dirty="0">
                <a:solidFill>
                  <a:schemeClr val="bg1"/>
                </a:solidFill>
              </a:rPr>
              <a:t>百正药业股份有限公司          海南合瑞制药股份有限公司 </a:t>
            </a:r>
            <a:endParaRPr lang="zh-CN" altLang="en-US" dirty="0"/>
          </a:p>
        </p:txBody>
      </p:sp>
      <p:sp>
        <p:nvSpPr>
          <p:cNvPr id="4" name="灯片编号占位符 3"/>
          <p:cNvSpPr>
            <a:spLocks noGrp="1"/>
          </p:cNvSpPr>
          <p:nvPr>
            <p:ph type="sldNum" sz="quarter" idx="10"/>
          </p:nvPr>
        </p:nvSpPr>
        <p:spPr/>
        <p:txBody>
          <a:bodyPr/>
          <a:lstStyle/>
          <a:p>
            <a:fld id="{850EB9D4-4EFF-469C-866F-A7D3EFE98B43}"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85750" indent="-285750">
              <a:lnSpc>
                <a:spcPts val="2000"/>
              </a:lnSpc>
              <a:spcBef>
                <a:spcPts val="0"/>
              </a:spcBef>
              <a:spcAft>
                <a:spcPts val="0"/>
              </a:spcAft>
              <a:buFont typeface="Wingdings" panose="05000000000000000000" charset="0"/>
              <a:buChar char="Ø"/>
            </a:pPr>
            <a:r>
              <a:rPr lang="en-US" altLang="zh-CN" b="1" dirty="0">
                <a:solidFill>
                  <a:srgbClr val="FF0000"/>
                </a:solidFill>
                <a:latin typeface="微软雅黑" panose="020B0503020204020204" pitchFamily="34" charset="-122"/>
                <a:ea typeface="微软雅黑" panose="020B0503020204020204" pitchFamily="34" charset="-122"/>
              </a:rPr>
              <a:t>2018</a:t>
            </a:r>
            <a:r>
              <a:rPr lang="zh-CN" altLang="en-US" b="1" dirty="0">
                <a:solidFill>
                  <a:srgbClr val="FF0000"/>
                </a:solidFill>
                <a:latin typeface="微软雅黑" panose="020B0503020204020204" pitchFamily="34" charset="-122"/>
                <a:ea typeface="微软雅黑" panose="020B0503020204020204" pitchFamily="34" charset="-122"/>
              </a:rPr>
              <a:t>版基药新增品种</a:t>
            </a:r>
            <a:r>
              <a:rPr lang="zh-CN" altLang="en-US" b="1" dirty="0">
                <a:solidFill>
                  <a:schemeClr val="bg1"/>
                </a:solidFill>
                <a:latin typeface="微软雅黑" panose="020B0503020204020204" pitchFamily="34" charset="-122"/>
                <a:ea typeface="微软雅黑" panose="020B0503020204020204" pitchFamily="34" charset="-122"/>
              </a:rPr>
              <a:t>，矿物质中补磷唯一品种，增长空间大；</a:t>
            </a:r>
          </a:p>
          <a:p>
            <a:pPr marL="285750" indent="-285750">
              <a:lnSpc>
                <a:spcPts val="2000"/>
              </a:lnSpc>
              <a:spcBef>
                <a:spcPts val="0"/>
              </a:spcBef>
              <a:spcAft>
                <a:spcPts val="0"/>
              </a:spcAft>
              <a:buFont typeface="Wingdings" panose="05000000000000000000" charset="0"/>
              <a:buChar char="Ø"/>
            </a:pPr>
            <a:r>
              <a:rPr lang="zh-CN" altLang="en-US" b="1" dirty="0">
                <a:solidFill>
                  <a:srgbClr val="FF0000"/>
                </a:solidFill>
                <a:latin typeface="微软雅黑" panose="020B0503020204020204" pitchFamily="34" charset="-122"/>
                <a:ea typeface="微软雅黑" panose="020B0503020204020204" pitchFamily="34" charset="-122"/>
              </a:rPr>
              <a:t>术后补磷</a:t>
            </a:r>
            <a:r>
              <a:rPr lang="zh-CN" altLang="en-US" b="1" dirty="0">
                <a:solidFill>
                  <a:schemeClr val="bg1"/>
                </a:solidFill>
                <a:latin typeface="微软雅黑" panose="020B0503020204020204" pitchFamily="34" charset="-122"/>
                <a:ea typeface="微软雅黑" panose="020B0503020204020204" pitchFamily="34" charset="-122"/>
              </a:rPr>
              <a:t>有效防治手术期低磷血症和低钾血症；</a:t>
            </a:r>
          </a:p>
          <a:p>
            <a:pPr marL="285750" indent="-285750">
              <a:lnSpc>
                <a:spcPts val="2000"/>
              </a:lnSpc>
              <a:spcBef>
                <a:spcPts val="0"/>
              </a:spcBef>
              <a:spcAft>
                <a:spcPts val="0"/>
              </a:spcAft>
              <a:buFont typeface="Wingdings" panose="05000000000000000000" charset="0"/>
              <a:buChar char="Ø"/>
            </a:pPr>
            <a:r>
              <a:rPr lang="zh-CN" altLang="en-US" b="1" dirty="0">
                <a:solidFill>
                  <a:schemeClr val="bg1"/>
                </a:solidFill>
                <a:latin typeface="微软雅黑" panose="020B0503020204020204" pitchFamily="34" charset="-122"/>
                <a:ea typeface="微软雅黑" panose="020B0503020204020204" pitchFamily="34" charset="-122"/>
              </a:rPr>
              <a:t>新一代静脉钾磷补充剂，每支含钾</a:t>
            </a:r>
            <a:r>
              <a:rPr lang="en-US" altLang="zh-CN" b="1" dirty="0">
                <a:solidFill>
                  <a:schemeClr val="bg1"/>
                </a:solidFill>
                <a:latin typeface="微软雅黑" panose="020B0503020204020204" pitchFamily="34" charset="-122"/>
                <a:ea typeface="微软雅黑" panose="020B0503020204020204" pitchFamily="34" charset="-122"/>
              </a:rPr>
              <a:t>350mg</a:t>
            </a:r>
            <a:r>
              <a:rPr lang="zh-CN" altLang="en-US" b="1" dirty="0">
                <a:solidFill>
                  <a:schemeClr val="bg1"/>
                </a:solidFill>
                <a:latin typeface="微软雅黑" panose="020B0503020204020204" pitchFamily="34" charset="-122"/>
                <a:ea typeface="微软雅黑" panose="020B0503020204020204" pitchFamily="34" charset="-122"/>
              </a:rPr>
              <a:t>，每支含磷</a:t>
            </a:r>
            <a:r>
              <a:rPr lang="en-US" altLang="zh-CN" b="1" dirty="0">
                <a:solidFill>
                  <a:schemeClr val="bg1"/>
                </a:solidFill>
                <a:latin typeface="微软雅黑" panose="020B0503020204020204" pitchFamily="34" charset="-122"/>
                <a:ea typeface="微软雅黑" panose="020B0503020204020204" pitchFamily="34" charset="-122"/>
              </a:rPr>
              <a:t>200mg</a:t>
            </a:r>
            <a:r>
              <a:rPr lang="zh-CN" altLang="en-US" b="1" dirty="0">
                <a:solidFill>
                  <a:schemeClr val="bg1"/>
                </a:solidFill>
                <a:latin typeface="微软雅黑" panose="020B0503020204020204" pitchFamily="34" charset="-122"/>
                <a:ea typeface="微软雅黑" panose="020B0503020204020204" pitchFamily="34" charset="-122"/>
              </a:rPr>
              <a:t>，</a:t>
            </a:r>
            <a:r>
              <a:rPr lang="zh-CN" altLang="en-US" b="1" dirty="0">
                <a:solidFill>
                  <a:srgbClr val="FF0000"/>
                </a:solidFill>
                <a:latin typeface="微软雅黑" panose="020B0503020204020204" pitchFamily="34" charset="-122"/>
                <a:ea typeface="微软雅黑" panose="020B0503020204020204" pitchFamily="34" charset="-122"/>
              </a:rPr>
              <a:t>高浓度电解质</a:t>
            </a:r>
            <a:r>
              <a:rPr lang="zh-CN" altLang="en-US" b="1" dirty="0">
                <a:solidFill>
                  <a:schemeClr val="bg1"/>
                </a:solidFill>
                <a:latin typeface="微软雅黑" panose="020B0503020204020204" pitchFamily="34" charset="-122"/>
                <a:ea typeface="微软雅黑" panose="020B0503020204020204" pitchFamily="34" charset="-122"/>
              </a:rPr>
              <a:t>。</a:t>
            </a:r>
          </a:p>
          <a:p>
            <a:pPr marL="285750" indent="-285750">
              <a:lnSpc>
                <a:spcPts val="2000"/>
              </a:lnSpc>
              <a:spcBef>
                <a:spcPts val="0"/>
              </a:spcBef>
              <a:spcAft>
                <a:spcPts val="0"/>
              </a:spcAft>
              <a:buFont typeface="Wingdings" panose="05000000000000000000" charset="0"/>
              <a:buChar char="Ø"/>
            </a:pPr>
            <a:r>
              <a:rPr lang="zh-CN" altLang="en-US" b="1" dirty="0">
                <a:solidFill>
                  <a:schemeClr val="bg1"/>
                </a:solidFill>
                <a:latin typeface="微软雅黑" panose="020B0503020204020204" pitchFamily="34" charset="-122"/>
                <a:ea typeface="微软雅黑" panose="020B0503020204020204" pitchFamily="34" charset="-122"/>
              </a:rPr>
              <a:t>本品钾离子以磷酸盐的形式存在，更接近人体血液环境；</a:t>
            </a:r>
          </a:p>
          <a:p>
            <a:pPr marL="285750" indent="-285750">
              <a:lnSpc>
                <a:spcPts val="2000"/>
              </a:lnSpc>
              <a:spcBef>
                <a:spcPts val="0"/>
              </a:spcBef>
              <a:spcAft>
                <a:spcPts val="0"/>
              </a:spcAft>
              <a:buFont typeface="Wingdings" panose="05000000000000000000" charset="0"/>
              <a:buChar char="Ø"/>
            </a:pPr>
            <a:r>
              <a:rPr lang="en-US" altLang="zh-CN" b="1" dirty="0">
                <a:solidFill>
                  <a:schemeClr val="bg1"/>
                </a:solidFill>
                <a:latin typeface="微软雅黑" panose="020B0503020204020204" pitchFamily="34" charset="-122"/>
                <a:ea typeface="微软雅黑" panose="020B0503020204020204" pitchFamily="34" charset="-122"/>
              </a:rPr>
              <a:t>5.</a:t>
            </a:r>
            <a:r>
              <a:rPr lang="zh-CN" altLang="en-US" b="1" dirty="0">
                <a:solidFill>
                  <a:schemeClr val="bg1"/>
                </a:solidFill>
                <a:latin typeface="微软雅黑" panose="020B0503020204020204" pitchFamily="34" charset="-122"/>
                <a:ea typeface="微软雅黑" panose="020B0503020204020204" pitchFamily="34" charset="-122"/>
              </a:rPr>
              <a:t>国家医保乙类品种。</a:t>
            </a:r>
          </a:p>
          <a:p>
            <a:pPr marL="285750" indent="-285750">
              <a:lnSpc>
                <a:spcPts val="2000"/>
              </a:lnSpc>
              <a:spcBef>
                <a:spcPts val="0"/>
              </a:spcBef>
              <a:spcAft>
                <a:spcPts val="0"/>
              </a:spcAft>
              <a:buFont typeface="Wingdings" panose="05000000000000000000" charset="0"/>
              <a:buChar char="Ø"/>
            </a:pPr>
            <a:r>
              <a:rPr lang="en-US" altLang="zh-CN" b="1" dirty="0">
                <a:solidFill>
                  <a:schemeClr val="bg1"/>
                </a:solidFill>
                <a:latin typeface="微软雅黑" panose="020B0503020204020204" pitchFamily="34" charset="-122"/>
                <a:ea typeface="微软雅黑" panose="020B0503020204020204" pitchFamily="34" charset="-122"/>
              </a:rPr>
              <a:t>6.</a:t>
            </a:r>
            <a:r>
              <a:rPr lang="zh-CN" altLang="en-US" b="1" dirty="0">
                <a:solidFill>
                  <a:schemeClr val="bg1"/>
                </a:solidFill>
                <a:latin typeface="微软雅黑" panose="020B0503020204020204" pitchFamily="34" charset="-122"/>
                <a:ea typeface="微软雅黑" panose="020B0503020204020204" pitchFamily="34" charset="-122"/>
              </a:rPr>
              <a:t>市场容量大（</a:t>
            </a:r>
            <a:r>
              <a:rPr lang="en-US" altLang="zh-CN" b="1" dirty="0">
                <a:solidFill>
                  <a:schemeClr val="bg1"/>
                </a:solidFill>
                <a:latin typeface="微软雅黑" panose="020B0503020204020204" pitchFamily="34" charset="-122"/>
                <a:ea typeface="微软雅黑" panose="020B0503020204020204" pitchFamily="34" charset="-122"/>
              </a:rPr>
              <a:t>17</a:t>
            </a:r>
            <a:r>
              <a:rPr lang="zh-CN" altLang="en-US" b="1" dirty="0">
                <a:solidFill>
                  <a:schemeClr val="bg1"/>
                </a:solidFill>
                <a:latin typeface="微软雅黑" panose="020B0503020204020204" pitchFamily="34" charset="-122"/>
                <a:ea typeface="微软雅黑" panose="020B0503020204020204" pitchFamily="34" charset="-122"/>
              </a:rPr>
              <a:t>年销售额</a:t>
            </a:r>
            <a:r>
              <a:rPr lang="en-US" altLang="zh-CN" b="1" dirty="0">
                <a:solidFill>
                  <a:schemeClr val="bg1"/>
                </a:solidFill>
                <a:latin typeface="微软雅黑" panose="020B0503020204020204" pitchFamily="34" charset="-122"/>
                <a:ea typeface="微软雅黑" panose="020B0503020204020204" pitchFamily="34" charset="-122"/>
              </a:rPr>
              <a:t>6.68</a:t>
            </a:r>
            <a:r>
              <a:rPr lang="zh-CN" altLang="en-US" b="1" dirty="0">
                <a:solidFill>
                  <a:schemeClr val="bg1"/>
                </a:solidFill>
                <a:latin typeface="微软雅黑" panose="020B0503020204020204" pitchFamily="34" charset="-122"/>
                <a:ea typeface="微软雅黑" panose="020B0503020204020204" pitchFamily="34" charset="-122"/>
              </a:rPr>
              <a:t>亿），竞争厂家少，中标价多省第二</a:t>
            </a:r>
          </a:p>
          <a:p>
            <a:pPr algn="just">
              <a:lnSpc>
                <a:spcPct val="130000"/>
              </a:lnSpc>
            </a:pPr>
            <a:r>
              <a:rPr lang="zh-CN" altLang="en-US" sz="1200" b="1" dirty="0">
                <a:solidFill>
                  <a:schemeClr val="bg1"/>
                </a:solidFill>
              </a:rPr>
              <a:t> 苏州天马医药集团天吉生物制药       天津金耀药业有限公司 </a:t>
            </a:r>
            <a:endParaRPr lang="en-US" altLang="zh-CN" sz="1200" b="1" dirty="0">
              <a:solidFill>
                <a:schemeClr val="bg1"/>
              </a:solidFill>
            </a:endParaRPr>
          </a:p>
          <a:p>
            <a:pPr algn="just">
              <a:lnSpc>
                <a:spcPct val="130000"/>
              </a:lnSpc>
            </a:pPr>
            <a:r>
              <a:rPr lang="zh-CN" altLang="en-US" sz="1200" b="1" dirty="0">
                <a:solidFill>
                  <a:schemeClr val="bg1"/>
                </a:solidFill>
              </a:rPr>
              <a:t> 安徽恒星制药有限公司                   成都利尔药业有限公司 </a:t>
            </a:r>
            <a:endParaRPr lang="en-US" altLang="zh-CN" sz="1200" b="1" dirty="0">
              <a:solidFill>
                <a:schemeClr val="bg1"/>
              </a:solidFill>
            </a:endParaRPr>
          </a:p>
          <a:p>
            <a:pPr algn="just">
              <a:lnSpc>
                <a:spcPct val="130000"/>
              </a:lnSpc>
            </a:pPr>
            <a:r>
              <a:rPr lang="en-US" altLang="zh-CN" sz="1200" b="1" dirty="0">
                <a:solidFill>
                  <a:schemeClr val="bg1"/>
                </a:solidFill>
              </a:rPr>
              <a:t> </a:t>
            </a:r>
            <a:r>
              <a:rPr lang="zh-CN" altLang="en-US" sz="1200" b="1" dirty="0">
                <a:solidFill>
                  <a:schemeClr val="bg1"/>
                </a:solidFill>
              </a:rPr>
              <a:t>百正药业股份有限公司          海南合瑞制药股份有限公司 </a:t>
            </a:r>
            <a:endParaRPr lang="zh-CN" altLang="en-US" dirty="0"/>
          </a:p>
        </p:txBody>
      </p:sp>
      <p:sp>
        <p:nvSpPr>
          <p:cNvPr id="4" name="灯片编号占位符 3"/>
          <p:cNvSpPr>
            <a:spLocks noGrp="1"/>
          </p:cNvSpPr>
          <p:nvPr>
            <p:ph type="sldNum" sz="quarter" idx="10"/>
          </p:nvPr>
        </p:nvSpPr>
        <p:spPr/>
        <p:txBody>
          <a:bodyPr/>
          <a:lstStyle/>
          <a:p>
            <a:fld id="{850EB9D4-4EFF-469C-866F-A7D3EFE98B43}" type="slidenum">
              <a:rPr lang="zh-CN" altLang="en-US" smtClean="0"/>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lnSpc>
                <a:spcPct val="130000"/>
              </a:lnSpc>
            </a:pPr>
            <a:endParaRPr lang="zh-CN" altLang="en-US" dirty="0"/>
          </a:p>
        </p:txBody>
      </p:sp>
      <p:sp>
        <p:nvSpPr>
          <p:cNvPr id="4" name="灯片编号占位符 3"/>
          <p:cNvSpPr>
            <a:spLocks noGrp="1"/>
          </p:cNvSpPr>
          <p:nvPr>
            <p:ph type="sldNum" sz="quarter" idx="10"/>
          </p:nvPr>
        </p:nvSpPr>
        <p:spPr/>
        <p:txBody>
          <a:bodyPr/>
          <a:lstStyle/>
          <a:p>
            <a:fld id="{850EB9D4-4EFF-469C-866F-A7D3EFE98B43}" type="slidenum">
              <a:rPr lang="zh-CN" altLang="en-US" smtClean="0"/>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lnSpc>
                <a:spcPts val="2000"/>
              </a:lnSpc>
              <a:spcBef>
                <a:spcPts val="0"/>
              </a:spcBef>
              <a:spcAft>
                <a:spcPts val="0"/>
              </a:spcAft>
              <a:buFont typeface="Wingdings" panose="05000000000000000000" charset="0"/>
              <a:buNone/>
            </a:pPr>
            <a:endParaRPr lang="zh-CN" altLang="en-US" dirty="0"/>
          </a:p>
        </p:txBody>
      </p:sp>
      <p:sp>
        <p:nvSpPr>
          <p:cNvPr id="4" name="灯片编号占位符 3"/>
          <p:cNvSpPr>
            <a:spLocks noGrp="1"/>
          </p:cNvSpPr>
          <p:nvPr>
            <p:ph type="sldNum" sz="quarter" idx="10"/>
          </p:nvPr>
        </p:nvSpPr>
        <p:spPr/>
        <p:txBody>
          <a:bodyPr/>
          <a:lstStyle/>
          <a:p>
            <a:fld id="{850EB9D4-4EFF-469C-866F-A7D3EFE98B43}" type="slidenum">
              <a:rPr lang="zh-CN" altLang="en-US" smtClean="0"/>
              <a:t>37</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lnSpc>
                <a:spcPts val="2000"/>
              </a:lnSpc>
              <a:spcBef>
                <a:spcPts val="0"/>
              </a:spcBef>
              <a:spcAft>
                <a:spcPts val="0"/>
              </a:spcAft>
              <a:buFont typeface="Wingdings" panose="05000000000000000000" charset="0"/>
              <a:buNone/>
            </a:pPr>
            <a:endParaRPr lang="zh-CN" altLang="en-US" dirty="0"/>
          </a:p>
        </p:txBody>
      </p:sp>
      <p:sp>
        <p:nvSpPr>
          <p:cNvPr id="4" name="灯片编号占位符 3"/>
          <p:cNvSpPr>
            <a:spLocks noGrp="1"/>
          </p:cNvSpPr>
          <p:nvPr>
            <p:ph type="sldNum" sz="quarter" idx="10"/>
          </p:nvPr>
        </p:nvSpPr>
        <p:spPr/>
        <p:txBody>
          <a:bodyPr/>
          <a:lstStyle/>
          <a:p>
            <a:fld id="{850EB9D4-4EFF-469C-866F-A7D3EFE98B43}" type="slidenum">
              <a:rPr lang="zh-CN" altLang="en-US" smtClean="0"/>
              <a:t>38</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85750" indent="-285750">
              <a:lnSpc>
                <a:spcPts val="2000"/>
              </a:lnSpc>
              <a:spcBef>
                <a:spcPts val="0"/>
              </a:spcBef>
              <a:spcAft>
                <a:spcPts val="0"/>
              </a:spcAft>
              <a:buFont typeface="Wingdings" panose="05000000000000000000" charset="0"/>
              <a:buChar char="Ø"/>
            </a:pPr>
            <a:r>
              <a:rPr lang="en-US" altLang="zh-CN" b="1" dirty="0">
                <a:solidFill>
                  <a:srgbClr val="FF0000"/>
                </a:solidFill>
                <a:latin typeface="微软雅黑" panose="020B0503020204020204" pitchFamily="34" charset="-122"/>
                <a:ea typeface="微软雅黑" panose="020B0503020204020204" pitchFamily="34" charset="-122"/>
              </a:rPr>
              <a:t>2018</a:t>
            </a:r>
            <a:r>
              <a:rPr lang="zh-CN" altLang="en-US" b="1" dirty="0">
                <a:solidFill>
                  <a:srgbClr val="FF0000"/>
                </a:solidFill>
                <a:latin typeface="微软雅黑" panose="020B0503020204020204" pitchFamily="34" charset="-122"/>
                <a:ea typeface="微软雅黑" panose="020B0503020204020204" pitchFamily="34" charset="-122"/>
              </a:rPr>
              <a:t>版基药新增品种</a:t>
            </a:r>
            <a:r>
              <a:rPr lang="zh-CN" altLang="en-US" b="1" dirty="0">
                <a:solidFill>
                  <a:schemeClr val="bg1"/>
                </a:solidFill>
                <a:latin typeface="微软雅黑" panose="020B0503020204020204" pitchFamily="34" charset="-122"/>
                <a:ea typeface="微软雅黑" panose="020B0503020204020204" pitchFamily="34" charset="-122"/>
              </a:rPr>
              <a:t>，矿物质中补磷唯一品种，增长空间大；</a:t>
            </a:r>
          </a:p>
          <a:p>
            <a:pPr marL="285750" indent="-285750">
              <a:lnSpc>
                <a:spcPts val="2000"/>
              </a:lnSpc>
              <a:spcBef>
                <a:spcPts val="0"/>
              </a:spcBef>
              <a:spcAft>
                <a:spcPts val="0"/>
              </a:spcAft>
              <a:buFont typeface="Wingdings" panose="05000000000000000000" charset="0"/>
              <a:buChar char="Ø"/>
            </a:pPr>
            <a:r>
              <a:rPr lang="zh-CN" altLang="en-US" b="1" dirty="0">
                <a:solidFill>
                  <a:srgbClr val="FF0000"/>
                </a:solidFill>
                <a:latin typeface="微软雅黑" panose="020B0503020204020204" pitchFamily="34" charset="-122"/>
                <a:ea typeface="微软雅黑" panose="020B0503020204020204" pitchFamily="34" charset="-122"/>
              </a:rPr>
              <a:t>术后补磷</a:t>
            </a:r>
            <a:r>
              <a:rPr lang="zh-CN" altLang="en-US" b="1" dirty="0">
                <a:solidFill>
                  <a:schemeClr val="bg1"/>
                </a:solidFill>
                <a:latin typeface="微软雅黑" panose="020B0503020204020204" pitchFamily="34" charset="-122"/>
                <a:ea typeface="微软雅黑" panose="020B0503020204020204" pitchFamily="34" charset="-122"/>
              </a:rPr>
              <a:t>有效防治手术期低磷血症和低钾血症；</a:t>
            </a:r>
          </a:p>
          <a:p>
            <a:pPr marL="285750" indent="-285750">
              <a:lnSpc>
                <a:spcPts val="2000"/>
              </a:lnSpc>
              <a:spcBef>
                <a:spcPts val="0"/>
              </a:spcBef>
              <a:spcAft>
                <a:spcPts val="0"/>
              </a:spcAft>
              <a:buFont typeface="Wingdings" panose="05000000000000000000" charset="0"/>
              <a:buChar char="Ø"/>
            </a:pPr>
            <a:r>
              <a:rPr lang="zh-CN" altLang="en-US" b="1" dirty="0">
                <a:solidFill>
                  <a:schemeClr val="bg1"/>
                </a:solidFill>
                <a:latin typeface="微软雅黑" panose="020B0503020204020204" pitchFamily="34" charset="-122"/>
                <a:ea typeface="微软雅黑" panose="020B0503020204020204" pitchFamily="34" charset="-122"/>
              </a:rPr>
              <a:t>新一代静脉钾磷补充剂，每支含钾</a:t>
            </a:r>
            <a:r>
              <a:rPr lang="en-US" altLang="zh-CN" b="1" dirty="0">
                <a:solidFill>
                  <a:schemeClr val="bg1"/>
                </a:solidFill>
                <a:latin typeface="微软雅黑" panose="020B0503020204020204" pitchFamily="34" charset="-122"/>
                <a:ea typeface="微软雅黑" panose="020B0503020204020204" pitchFamily="34" charset="-122"/>
              </a:rPr>
              <a:t>350mg</a:t>
            </a:r>
            <a:r>
              <a:rPr lang="zh-CN" altLang="en-US" b="1" dirty="0">
                <a:solidFill>
                  <a:schemeClr val="bg1"/>
                </a:solidFill>
                <a:latin typeface="微软雅黑" panose="020B0503020204020204" pitchFamily="34" charset="-122"/>
                <a:ea typeface="微软雅黑" panose="020B0503020204020204" pitchFamily="34" charset="-122"/>
              </a:rPr>
              <a:t>，每支含磷</a:t>
            </a:r>
            <a:r>
              <a:rPr lang="en-US" altLang="zh-CN" b="1" dirty="0">
                <a:solidFill>
                  <a:schemeClr val="bg1"/>
                </a:solidFill>
                <a:latin typeface="微软雅黑" panose="020B0503020204020204" pitchFamily="34" charset="-122"/>
                <a:ea typeface="微软雅黑" panose="020B0503020204020204" pitchFamily="34" charset="-122"/>
              </a:rPr>
              <a:t>200mg</a:t>
            </a:r>
            <a:r>
              <a:rPr lang="zh-CN" altLang="en-US" b="1" dirty="0">
                <a:solidFill>
                  <a:schemeClr val="bg1"/>
                </a:solidFill>
                <a:latin typeface="微软雅黑" panose="020B0503020204020204" pitchFamily="34" charset="-122"/>
                <a:ea typeface="微软雅黑" panose="020B0503020204020204" pitchFamily="34" charset="-122"/>
              </a:rPr>
              <a:t>，</a:t>
            </a:r>
            <a:r>
              <a:rPr lang="zh-CN" altLang="en-US" b="1" dirty="0">
                <a:solidFill>
                  <a:srgbClr val="FF0000"/>
                </a:solidFill>
                <a:latin typeface="微软雅黑" panose="020B0503020204020204" pitchFamily="34" charset="-122"/>
                <a:ea typeface="微软雅黑" panose="020B0503020204020204" pitchFamily="34" charset="-122"/>
              </a:rPr>
              <a:t>高浓度电解质</a:t>
            </a:r>
            <a:r>
              <a:rPr lang="zh-CN" altLang="en-US" b="1" dirty="0">
                <a:solidFill>
                  <a:schemeClr val="bg1"/>
                </a:solidFill>
                <a:latin typeface="微软雅黑" panose="020B0503020204020204" pitchFamily="34" charset="-122"/>
                <a:ea typeface="微软雅黑" panose="020B0503020204020204" pitchFamily="34" charset="-122"/>
              </a:rPr>
              <a:t>。</a:t>
            </a:r>
          </a:p>
          <a:p>
            <a:pPr marL="285750" indent="-285750">
              <a:lnSpc>
                <a:spcPts val="2000"/>
              </a:lnSpc>
              <a:spcBef>
                <a:spcPts val="0"/>
              </a:spcBef>
              <a:spcAft>
                <a:spcPts val="0"/>
              </a:spcAft>
              <a:buFont typeface="Wingdings" panose="05000000000000000000" charset="0"/>
              <a:buChar char="Ø"/>
            </a:pPr>
            <a:r>
              <a:rPr lang="zh-CN" altLang="en-US" b="1" dirty="0">
                <a:solidFill>
                  <a:schemeClr val="bg1"/>
                </a:solidFill>
                <a:latin typeface="微软雅黑" panose="020B0503020204020204" pitchFamily="34" charset="-122"/>
                <a:ea typeface="微软雅黑" panose="020B0503020204020204" pitchFamily="34" charset="-122"/>
              </a:rPr>
              <a:t>本品钾离子以磷酸盐的形式存在，更接近人体血液环境；</a:t>
            </a:r>
          </a:p>
          <a:p>
            <a:pPr marL="285750" indent="-285750">
              <a:lnSpc>
                <a:spcPts val="2000"/>
              </a:lnSpc>
              <a:spcBef>
                <a:spcPts val="0"/>
              </a:spcBef>
              <a:spcAft>
                <a:spcPts val="0"/>
              </a:spcAft>
              <a:buFont typeface="Wingdings" panose="05000000000000000000" charset="0"/>
              <a:buChar char="Ø"/>
            </a:pPr>
            <a:r>
              <a:rPr lang="en-US" altLang="zh-CN" b="1" dirty="0">
                <a:solidFill>
                  <a:schemeClr val="bg1"/>
                </a:solidFill>
                <a:latin typeface="微软雅黑" panose="020B0503020204020204" pitchFamily="34" charset="-122"/>
                <a:ea typeface="微软雅黑" panose="020B0503020204020204" pitchFamily="34" charset="-122"/>
              </a:rPr>
              <a:t>5.</a:t>
            </a:r>
            <a:r>
              <a:rPr lang="zh-CN" altLang="en-US" b="1" dirty="0">
                <a:solidFill>
                  <a:schemeClr val="bg1"/>
                </a:solidFill>
                <a:latin typeface="微软雅黑" panose="020B0503020204020204" pitchFamily="34" charset="-122"/>
                <a:ea typeface="微软雅黑" panose="020B0503020204020204" pitchFamily="34" charset="-122"/>
              </a:rPr>
              <a:t>国家医保乙类品种。</a:t>
            </a:r>
          </a:p>
          <a:p>
            <a:pPr marL="285750" indent="-285750">
              <a:lnSpc>
                <a:spcPts val="2000"/>
              </a:lnSpc>
              <a:spcBef>
                <a:spcPts val="0"/>
              </a:spcBef>
              <a:spcAft>
                <a:spcPts val="0"/>
              </a:spcAft>
              <a:buFont typeface="Wingdings" panose="05000000000000000000" charset="0"/>
              <a:buChar char="Ø"/>
            </a:pPr>
            <a:r>
              <a:rPr lang="en-US" altLang="zh-CN" b="1" dirty="0">
                <a:solidFill>
                  <a:schemeClr val="bg1"/>
                </a:solidFill>
                <a:latin typeface="微软雅黑" panose="020B0503020204020204" pitchFamily="34" charset="-122"/>
                <a:ea typeface="微软雅黑" panose="020B0503020204020204" pitchFamily="34" charset="-122"/>
              </a:rPr>
              <a:t>6.</a:t>
            </a:r>
            <a:r>
              <a:rPr lang="zh-CN" altLang="en-US" b="1" dirty="0">
                <a:solidFill>
                  <a:schemeClr val="bg1"/>
                </a:solidFill>
                <a:latin typeface="微软雅黑" panose="020B0503020204020204" pitchFamily="34" charset="-122"/>
                <a:ea typeface="微软雅黑" panose="020B0503020204020204" pitchFamily="34" charset="-122"/>
              </a:rPr>
              <a:t>市场容量大（</a:t>
            </a:r>
            <a:r>
              <a:rPr lang="en-US" altLang="zh-CN" b="1" dirty="0">
                <a:solidFill>
                  <a:schemeClr val="bg1"/>
                </a:solidFill>
                <a:latin typeface="微软雅黑" panose="020B0503020204020204" pitchFamily="34" charset="-122"/>
                <a:ea typeface="微软雅黑" panose="020B0503020204020204" pitchFamily="34" charset="-122"/>
              </a:rPr>
              <a:t>17</a:t>
            </a:r>
            <a:r>
              <a:rPr lang="zh-CN" altLang="en-US" b="1" dirty="0">
                <a:solidFill>
                  <a:schemeClr val="bg1"/>
                </a:solidFill>
                <a:latin typeface="微软雅黑" panose="020B0503020204020204" pitchFamily="34" charset="-122"/>
                <a:ea typeface="微软雅黑" panose="020B0503020204020204" pitchFamily="34" charset="-122"/>
              </a:rPr>
              <a:t>年销售额</a:t>
            </a:r>
            <a:r>
              <a:rPr lang="en-US" altLang="zh-CN" b="1" dirty="0">
                <a:solidFill>
                  <a:schemeClr val="bg1"/>
                </a:solidFill>
                <a:latin typeface="微软雅黑" panose="020B0503020204020204" pitchFamily="34" charset="-122"/>
                <a:ea typeface="微软雅黑" panose="020B0503020204020204" pitchFamily="34" charset="-122"/>
              </a:rPr>
              <a:t>6.68</a:t>
            </a:r>
            <a:r>
              <a:rPr lang="zh-CN" altLang="en-US" b="1" dirty="0">
                <a:solidFill>
                  <a:schemeClr val="bg1"/>
                </a:solidFill>
                <a:latin typeface="微软雅黑" panose="020B0503020204020204" pitchFamily="34" charset="-122"/>
                <a:ea typeface="微软雅黑" panose="020B0503020204020204" pitchFamily="34" charset="-122"/>
              </a:rPr>
              <a:t>亿），竞争厂家少，中标价多省第二</a:t>
            </a:r>
          </a:p>
          <a:p>
            <a:pPr algn="just">
              <a:lnSpc>
                <a:spcPct val="130000"/>
              </a:lnSpc>
            </a:pPr>
            <a:r>
              <a:rPr lang="zh-CN" altLang="en-US" sz="1200" b="1" dirty="0">
                <a:solidFill>
                  <a:schemeClr val="bg1"/>
                </a:solidFill>
              </a:rPr>
              <a:t> 苏州天马医药集团天吉生物制药       天津金耀药业有限公司 </a:t>
            </a:r>
            <a:endParaRPr lang="en-US" altLang="zh-CN" sz="1200" b="1" dirty="0">
              <a:solidFill>
                <a:schemeClr val="bg1"/>
              </a:solidFill>
            </a:endParaRPr>
          </a:p>
          <a:p>
            <a:pPr algn="just">
              <a:lnSpc>
                <a:spcPct val="130000"/>
              </a:lnSpc>
            </a:pPr>
            <a:r>
              <a:rPr lang="zh-CN" altLang="en-US" sz="1200" b="1" dirty="0">
                <a:solidFill>
                  <a:schemeClr val="bg1"/>
                </a:solidFill>
              </a:rPr>
              <a:t> 安徽恒星制药有限公司                   成都利尔药业有限公司 </a:t>
            </a:r>
            <a:endParaRPr lang="en-US" altLang="zh-CN" sz="1200" b="1" dirty="0">
              <a:solidFill>
                <a:schemeClr val="bg1"/>
              </a:solidFill>
            </a:endParaRPr>
          </a:p>
          <a:p>
            <a:pPr algn="just">
              <a:lnSpc>
                <a:spcPct val="130000"/>
              </a:lnSpc>
            </a:pPr>
            <a:r>
              <a:rPr lang="en-US" altLang="zh-CN" sz="1200" b="1" dirty="0">
                <a:solidFill>
                  <a:schemeClr val="bg1"/>
                </a:solidFill>
              </a:rPr>
              <a:t> </a:t>
            </a:r>
            <a:r>
              <a:rPr lang="zh-CN" altLang="en-US" sz="1200" b="1" dirty="0">
                <a:solidFill>
                  <a:schemeClr val="bg1"/>
                </a:solidFill>
              </a:rPr>
              <a:t>百正药业股份有限公司          海南合瑞制药股份有限公司 </a:t>
            </a:r>
            <a:endParaRPr lang="zh-CN" altLang="en-US" dirty="0"/>
          </a:p>
        </p:txBody>
      </p:sp>
      <p:sp>
        <p:nvSpPr>
          <p:cNvPr id="4" name="灯片编号占位符 3"/>
          <p:cNvSpPr>
            <a:spLocks noGrp="1"/>
          </p:cNvSpPr>
          <p:nvPr>
            <p:ph type="sldNum" sz="quarter" idx="10"/>
          </p:nvPr>
        </p:nvSpPr>
        <p:spPr/>
        <p:txBody>
          <a:bodyPr/>
          <a:lstStyle/>
          <a:p>
            <a:fld id="{850EB9D4-4EFF-469C-866F-A7D3EFE98B43}"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85750" indent="-285750">
              <a:lnSpc>
                <a:spcPts val="2000"/>
              </a:lnSpc>
              <a:spcBef>
                <a:spcPts val="0"/>
              </a:spcBef>
              <a:spcAft>
                <a:spcPts val="0"/>
              </a:spcAft>
              <a:buFont typeface="Wingdings" panose="05000000000000000000" charset="0"/>
              <a:buChar char="Ø"/>
            </a:pPr>
            <a:r>
              <a:rPr lang="en-US" altLang="zh-CN" b="1" dirty="0">
                <a:solidFill>
                  <a:srgbClr val="FF0000"/>
                </a:solidFill>
                <a:latin typeface="微软雅黑" panose="020B0503020204020204" pitchFamily="34" charset="-122"/>
                <a:ea typeface="微软雅黑" panose="020B0503020204020204" pitchFamily="34" charset="-122"/>
              </a:rPr>
              <a:t>2018</a:t>
            </a:r>
            <a:r>
              <a:rPr lang="zh-CN" altLang="en-US" b="1" dirty="0">
                <a:solidFill>
                  <a:srgbClr val="FF0000"/>
                </a:solidFill>
                <a:latin typeface="微软雅黑" panose="020B0503020204020204" pitchFamily="34" charset="-122"/>
                <a:ea typeface="微软雅黑" panose="020B0503020204020204" pitchFamily="34" charset="-122"/>
              </a:rPr>
              <a:t>版基药新增品种</a:t>
            </a:r>
            <a:r>
              <a:rPr lang="zh-CN" altLang="en-US" b="1" dirty="0">
                <a:solidFill>
                  <a:schemeClr val="bg1"/>
                </a:solidFill>
                <a:latin typeface="微软雅黑" panose="020B0503020204020204" pitchFamily="34" charset="-122"/>
                <a:ea typeface="微软雅黑" panose="020B0503020204020204" pitchFamily="34" charset="-122"/>
              </a:rPr>
              <a:t>，矿物质中补磷唯一品种，增长空间大；</a:t>
            </a:r>
          </a:p>
          <a:p>
            <a:pPr marL="285750" indent="-285750">
              <a:lnSpc>
                <a:spcPts val="2000"/>
              </a:lnSpc>
              <a:spcBef>
                <a:spcPts val="0"/>
              </a:spcBef>
              <a:spcAft>
                <a:spcPts val="0"/>
              </a:spcAft>
              <a:buFont typeface="Wingdings" panose="05000000000000000000" charset="0"/>
              <a:buChar char="Ø"/>
            </a:pPr>
            <a:r>
              <a:rPr lang="zh-CN" altLang="en-US" b="1" dirty="0">
                <a:solidFill>
                  <a:srgbClr val="FF0000"/>
                </a:solidFill>
                <a:latin typeface="微软雅黑" panose="020B0503020204020204" pitchFamily="34" charset="-122"/>
                <a:ea typeface="微软雅黑" panose="020B0503020204020204" pitchFamily="34" charset="-122"/>
              </a:rPr>
              <a:t>术后补磷</a:t>
            </a:r>
            <a:r>
              <a:rPr lang="zh-CN" altLang="en-US" b="1" dirty="0">
                <a:solidFill>
                  <a:schemeClr val="bg1"/>
                </a:solidFill>
                <a:latin typeface="微软雅黑" panose="020B0503020204020204" pitchFamily="34" charset="-122"/>
                <a:ea typeface="微软雅黑" panose="020B0503020204020204" pitchFamily="34" charset="-122"/>
              </a:rPr>
              <a:t>有效防治手术期低磷血症和低钾血症；</a:t>
            </a:r>
          </a:p>
          <a:p>
            <a:pPr marL="285750" indent="-285750">
              <a:lnSpc>
                <a:spcPts val="2000"/>
              </a:lnSpc>
              <a:spcBef>
                <a:spcPts val="0"/>
              </a:spcBef>
              <a:spcAft>
                <a:spcPts val="0"/>
              </a:spcAft>
              <a:buFont typeface="Wingdings" panose="05000000000000000000" charset="0"/>
              <a:buChar char="Ø"/>
            </a:pPr>
            <a:r>
              <a:rPr lang="zh-CN" altLang="en-US" b="1" dirty="0">
                <a:solidFill>
                  <a:schemeClr val="bg1"/>
                </a:solidFill>
                <a:latin typeface="微软雅黑" panose="020B0503020204020204" pitchFamily="34" charset="-122"/>
                <a:ea typeface="微软雅黑" panose="020B0503020204020204" pitchFamily="34" charset="-122"/>
              </a:rPr>
              <a:t>新一代静脉钾磷补充剂，每支含钾</a:t>
            </a:r>
            <a:r>
              <a:rPr lang="en-US" altLang="zh-CN" b="1" dirty="0">
                <a:solidFill>
                  <a:schemeClr val="bg1"/>
                </a:solidFill>
                <a:latin typeface="微软雅黑" panose="020B0503020204020204" pitchFamily="34" charset="-122"/>
                <a:ea typeface="微软雅黑" panose="020B0503020204020204" pitchFamily="34" charset="-122"/>
              </a:rPr>
              <a:t>350mg</a:t>
            </a:r>
            <a:r>
              <a:rPr lang="zh-CN" altLang="en-US" b="1" dirty="0">
                <a:solidFill>
                  <a:schemeClr val="bg1"/>
                </a:solidFill>
                <a:latin typeface="微软雅黑" panose="020B0503020204020204" pitchFamily="34" charset="-122"/>
                <a:ea typeface="微软雅黑" panose="020B0503020204020204" pitchFamily="34" charset="-122"/>
              </a:rPr>
              <a:t>，每支含磷</a:t>
            </a:r>
            <a:r>
              <a:rPr lang="en-US" altLang="zh-CN" b="1" dirty="0">
                <a:solidFill>
                  <a:schemeClr val="bg1"/>
                </a:solidFill>
                <a:latin typeface="微软雅黑" panose="020B0503020204020204" pitchFamily="34" charset="-122"/>
                <a:ea typeface="微软雅黑" panose="020B0503020204020204" pitchFamily="34" charset="-122"/>
              </a:rPr>
              <a:t>200mg</a:t>
            </a:r>
            <a:r>
              <a:rPr lang="zh-CN" altLang="en-US" b="1" dirty="0">
                <a:solidFill>
                  <a:schemeClr val="bg1"/>
                </a:solidFill>
                <a:latin typeface="微软雅黑" panose="020B0503020204020204" pitchFamily="34" charset="-122"/>
                <a:ea typeface="微软雅黑" panose="020B0503020204020204" pitchFamily="34" charset="-122"/>
              </a:rPr>
              <a:t>，</a:t>
            </a:r>
            <a:r>
              <a:rPr lang="zh-CN" altLang="en-US" b="1" dirty="0">
                <a:solidFill>
                  <a:srgbClr val="FF0000"/>
                </a:solidFill>
                <a:latin typeface="微软雅黑" panose="020B0503020204020204" pitchFamily="34" charset="-122"/>
                <a:ea typeface="微软雅黑" panose="020B0503020204020204" pitchFamily="34" charset="-122"/>
              </a:rPr>
              <a:t>高浓度电解质</a:t>
            </a:r>
            <a:r>
              <a:rPr lang="zh-CN" altLang="en-US" b="1" dirty="0">
                <a:solidFill>
                  <a:schemeClr val="bg1"/>
                </a:solidFill>
                <a:latin typeface="微软雅黑" panose="020B0503020204020204" pitchFamily="34" charset="-122"/>
                <a:ea typeface="微软雅黑" panose="020B0503020204020204" pitchFamily="34" charset="-122"/>
              </a:rPr>
              <a:t>。</a:t>
            </a:r>
          </a:p>
          <a:p>
            <a:pPr marL="285750" indent="-285750">
              <a:lnSpc>
                <a:spcPts val="2000"/>
              </a:lnSpc>
              <a:spcBef>
                <a:spcPts val="0"/>
              </a:spcBef>
              <a:spcAft>
                <a:spcPts val="0"/>
              </a:spcAft>
              <a:buFont typeface="Wingdings" panose="05000000000000000000" charset="0"/>
              <a:buChar char="Ø"/>
            </a:pPr>
            <a:r>
              <a:rPr lang="zh-CN" altLang="en-US" b="1" dirty="0">
                <a:solidFill>
                  <a:schemeClr val="bg1"/>
                </a:solidFill>
                <a:latin typeface="微软雅黑" panose="020B0503020204020204" pitchFamily="34" charset="-122"/>
                <a:ea typeface="微软雅黑" panose="020B0503020204020204" pitchFamily="34" charset="-122"/>
              </a:rPr>
              <a:t>本品钾离子以磷酸盐的形式存在，更接近人体血液环境；</a:t>
            </a:r>
          </a:p>
          <a:p>
            <a:pPr marL="285750" indent="-285750">
              <a:lnSpc>
                <a:spcPts val="2000"/>
              </a:lnSpc>
              <a:spcBef>
                <a:spcPts val="0"/>
              </a:spcBef>
              <a:spcAft>
                <a:spcPts val="0"/>
              </a:spcAft>
              <a:buFont typeface="Wingdings" panose="05000000000000000000" charset="0"/>
              <a:buChar char="Ø"/>
            </a:pPr>
            <a:r>
              <a:rPr lang="en-US" altLang="zh-CN" b="1" dirty="0">
                <a:solidFill>
                  <a:schemeClr val="bg1"/>
                </a:solidFill>
                <a:latin typeface="微软雅黑" panose="020B0503020204020204" pitchFamily="34" charset="-122"/>
                <a:ea typeface="微软雅黑" panose="020B0503020204020204" pitchFamily="34" charset="-122"/>
              </a:rPr>
              <a:t>5.</a:t>
            </a:r>
            <a:r>
              <a:rPr lang="zh-CN" altLang="en-US" b="1" dirty="0">
                <a:solidFill>
                  <a:schemeClr val="bg1"/>
                </a:solidFill>
                <a:latin typeface="微软雅黑" panose="020B0503020204020204" pitchFamily="34" charset="-122"/>
                <a:ea typeface="微软雅黑" panose="020B0503020204020204" pitchFamily="34" charset="-122"/>
              </a:rPr>
              <a:t>国家医保乙类品种。</a:t>
            </a:r>
          </a:p>
          <a:p>
            <a:pPr marL="285750" indent="-285750">
              <a:lnSpc>
                <a:spcPts val="2000"/>
              </a:lnSpc>
              <a:spcBef>
                <a:spcPts val="0"/>
              </a:spcBef>
              <a:spcAft>
                <a:spcPts val="0"/>
              </a:spcAft>
              <a:buFont typeface="Wingdings" panose="05000000000000000000" charset="0"/>
              <a:buChar char="Ø"/>
            </a:pPr>
            <a:r>
              <a:rPr lang="en-US" altLang="zh-CN" b="1" dirty="0">
                <a:solidFill>
                  <a:schemeClr val="bg1"/>
                </a:solidFill>
                <a:latin typeface="微软雅黑" panose="020B0503020204020204" pitchFamily="34" charset="-122"/>
                <a:ea typeface="微软雅黑" panose="020B0503020204020204" pitchFamily="34" charset="-122"/>
              </a:rPr>
              <a:t>6.</a:t>
            </a:r>
            <a:r>
              <a:rPr lang="zh-CN" altLang="en-US" b="1" dirty="0">
                <a:solidFill>
                  <a:schemeClr val="bg1"/>
                </a:solidFill>
                <a:latin typeface="微软雅黑" panose="020B0503020204020204" pitchFamily="34" charset="-122"/>
                <a:ea typeface="微软雅黑" panose="020B0503020204020204" pitchFamily="34" charset="-122"/>
              </a:rPr>
              <a:t>市场容量大（</a:t>
            </a:r>
            <a:r>
              <a:rPr lang="en-US" altLang="zh-CN" b="1" dirty="0">
                <a:solidFill>
                  <a:schemeClr val="bg1"/>
                </a:solidFill>
                <a:latin typeface="微软雅黑" panose="020B0503020204020204" pitchFamily="34" charset="-122"/>
                <a:ea typeface="微软雅黑" panose="020B0503020204020204" pitchFamily="34" charset="-122"/>
              </a:rPr>
              <a:t>17</a:t>
            </a:r>
            <a:r>
              <a:rPr lang="zh-CN" altLang="en-US" b="1" dirty="0">
                <a:solidFill>
                  <a:schemeClr val="bg1"/>
                </a:solidFill>
                <a:latin typeface="微软雅黑" panose="020B0503020204020204" pitchFamily="34" charset="-122"/>
                <a:ea typeface="微软雅黑" panose="020B0503020204020204" pitchFamily="34" charset="-122"/>
              </a:rPr>
              <a:t>年销售额</a:t>
            </a:r>
            <a:r>
              <a:rPr lang="en-US" altLang="zh-CN" b="1" dirty="0">
                <a:solidFill>
                  <a:schemeClr val="bg1"/>
                </a:solidFill>
                <a:latin typeface="微软雅黑" panose="020B0503020204020204" pitchFamily="34" charset="-122"/>
                <a:ea typeface="微软雅黑" panose="020B0503020204020204" pitchFamily="34" charset="-122"/>
              </a:rPr>
              <a:t>6.68</a:t>
            </a:r>
            <a:r>
              <a:rPr lang="zh-CN" altLang="en-US" b="1" dirty="0">
                <a:solidFill>
                  <a:schemeClr val="bg1"/>
                </a:solidFill>
                <a:latin typeface="微软雅黑" panose="020B0503020204020204" pitchFamily="34" charset="-122"/>
                <a:ea typeface="微软雅黑" panose="020B0503020204020204" pitchFamily="34" charset="-122"/>
              </a:rPr>
              <a:t>亿），竞争厂家少，中标价多省第二</a:t>
            </a:r>
          </a:p>
          <a:p>
            <a:pPr algn="just">
              <a:lnSpc>
                <a:spcPct val="130000"/>
              </a:lnSpc>
            </a:pPr>
            <a:r>
              <a:rPr lang="zh-CN" altLang="en-US" sz="1200" b="1" dirty="0">
                <a:solidFill>
                  <a:schemeClr val="bg1"/>
                </a:solidFill>
              </a:rPr>
              <a:t> 苏州天马医药集团天吉生物制药       天津金耀药业有限公司 </a:t>
            </a:r>
            <a:endParaRPr lang="en-US" altLang="zh-CN" sz="1200" b="1" dirty="0">
              <a:solidFill>
                <a:schemeClr val="bg1"/>
              </a:solidFill>
            </a:endParaRPr>
          </a:p>
          <a:p>
            <a:pPr algn="just">
              <a:lnSpc>
                <a:spcPct val="130000"/>
              </a:lnSpc>
            </a:pPr>
            <a:r>
              <a:rPr lang="zh-CN" altLang="en-US" sz="1200" b="1" dirty="0">
                <a:solidFill>
                  <a:schemeClr val="bg1"/>
                </a:solidFill>
              </a:rPr>
              <a:t> 安徽恒星制药有限公司                   成都利尔药业有限公司 </a:t>
            </a:r>
            <a:endParaRPr lang="en-US" altLang="zh-CN" sz="1200" b="1" dirty="0">
              <a:solidFill>
                <a:schemeClr val="bg1"/>
              </a:solidFill>
            </a:endParaRPr>
          </a:p>
          <a:p>
            <a:pPr algn="just">
              <a:lnSpc>
                <a:spcPct val="130000"/>
              </a:lnSpc>
            </a:pPr>
            <a:r>
              <a:rPr lang="en-US" altLang="zh-CN" sz="1200" b="1" dirty="0">
                <a:solidFill>
                  <a:schemeClr val="bg1"/>
                </a:solidFill>
              </a:rPr>
              <a:t> </a:t>
            </a:r>
            <a:r>
              <a:rPr lang="zh-CN" altLang="en-US" sz="1200" b="1" dirty="0">
                <a:solidFill>
                  <a:schemeClr val="bg1"/>
                </a:solidFill>
              </a:rPr>
              <a:t>百正药业股份有限公司          海南合瑞制药股份有限公司 </a:t>
            </a:r>
            <a:endParaRPr lang="zh-CN" altLang="en-US" dirty="0"/>
          </a:p>
        </p:txBody>
      </p:sp>
      <p:sp>
        <p:nvSpPr>
          <p:cNvPr id="4" name="灯片编号占位符 3"/>
          <p:cNvSpPr>
            <a:spLocks noGrp="1"/>
          </p:cNvSpPr>
          <p:nvPr>
            <p:ph type="sldNum" sz="quarter" idx="10"/>
          </p:nvPr>
        </p:nvSpPr>
        <p:spPr/>
        <p:txBody>
          <a:bodyPr/>
          <a:lstStyle/>
          <a:p>
            <a:fld id="{850EB9D4-4EFF-469C-866F-A7D3EFE98B43}"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85750" indent="-285750">
              <a:lnSpc>
                <a:spcPts val="2000"/>
              </a:lnSpc>
              <a:spcBef>
                <a:spcPts val="0"/>
              </a:spcBef>
              <a:spcAft>
                <a:spcPts val="0"/>
              </a:spcAft>
              <a:buFont typeface="Wingdings" panose="05000000000000000000" charset="0"/>
              <a:buChar char="Ø"/>
            </a:pPr>
            <a:r>
              <a:rPr lang="en-US" altLang="zh-CN" b="1" dirty="0">
                <a:solidFill>
                  <a:srgbClr val="FF0000"/>
                </a:solidFill>
                <a:latin typeface="微软雅黑" panose="020B0503020204020204" pitchFamily="34" charset="-122"/>
                <a:ea typeface="微软雅黑" panose="020B0503020204020204" pitchFamily="34" charset="-122"/>
              </a:rPr>
              <a:t>2018</a:t>
            </a:r>
            <a:r>
              <a:rPr lang="zh-CN" altLang="en-US" b="1" dirty="0">
                <a:solidFill>
                  <a:srgbClr val="FF0000"/>
                </a:solidFill>
                <a:latin typeface="微软雅黑" panose="020B0503020204020204" pitchFamily="34" charset="-122"/>
                <a:ea typeface="微软雅黑" panose="020B0503020204020204" pitchFamily="34" charset="-122"/>
              </a:rPr>
              <a:t>版基药新增品种</a:t>
            </a:r>
            <a:r>
              <a:rPr lang="zh-CN" altLang="en-US" b="1" dirty="0">
                <a:solidFill>
                  <a:schemeClr val="bg1"/>
                </a:solidFill>
                <a:latin typeface="微软雅黑" panose="020B0503020204020204" pitchFamily="34" charset="-122"/>
                <a:ea typeface="微软雅黑" panose="020B0503020204020204" pitchFamily="34" charset="-122"/>
              </a:rPr>
              <a:t>，矿物质中补磷唯一品种，增长空间大；</a:t>
            </a:r>
          </a:p>
          <a:p>
            <a:pPr marL="285750" indent="-285750">
              <a:lnSpc>
                <a:spcPts val="2000"/>
              </a:lnSpc>
              <a:spcBef>
                <a:spcPts val="0"/>
              </a:spcBef>
              <a:spcAft>
                <a:spcPts val="0"/>
              </a:spcAft>
              <a:buFont typeface="Wingdings" panose="05000000000000000000" charset="0"/>
              <a:buChar char="Ø"/>
            </a:pPr>
            <a:r>
              <a:rPr lang="zh-CN" altLang="en-US" b="1" dirty="0">
                <a:solidFill>
                  <a:srgbClr val="FF0000"/>
                </a:solidFill>
                <a:latin typeface="微软雅黑" panose="020B0503020204020204" pitchFamily="34" charset="-122"/>
                <a:ea typeface="微软雅黑" panose="020B0503020204020204" pitchFamily="34" charset="-122"/>
              </a:rPr>
              <a:t>术后补磷</a:t>
            </a:r>
            <a:r>
              <a:rPr lang="zh-CN" altLang="en-US" b="1" dirty="0">
                <a:solidFill>
                  <a:schemeClr val="bg1"/>
                </a:solidFill>
                <a:latin typeface="微软雅黑" panose="020B0503020204020204" pitchFamily="34" charset="-122"/>
                <a:ea typeface="微软雅黑" panose="020B0503020204020204" pitchFamily="34" charset="-122"/>
              </a:rPr>
              <a:t>有效防治手术期低磷血症和低钾血症；</a:t>
            </a:r>
          </a:p>
          <a:p>
            <a:pPr marL="285750" indent="-285750">
              <a:lnSpc>
                <a:spcPts val="2000"/>
              </a:lnSpc>
              <a:spcBef>
                <a:spcPts val="0"/>
              </a:spcBef>
              <a:spcAft>
                <a:spcPts val="0"/>
              </a:spcAft>
              <a:buFont typeface="Wingdings" panose="05000000000000000000" charset="0"/>
              <a:buChar char="Ø"/>
            </a:pPr>
            <a:r>
              <a:rPr lang="zh-CN" altLang="en-US" b="1" dirty="0">
                <a:solidFill>
                  <a:schemeClr val="bg1"/>
                </a:solidFill>
                <a:latin typeface="微软雅黑" panose="020B0503020204020204" pitchFamily="34" charset="-122"/>
                <a:ea typeface="微软雅黑" panose="020B0503020204020204" pitchFamily="34" charset="-122"/>
              </a:rPr>
              <a:t>新一代静脉钾磷补充剂，每支含钾</a:t>
            </a:r>
            <a:r>
              <a:rPr lang="en-US" altLang="zh-CN" b="1" dirty="0">
                <a:solidFill>
                  <a:schemeClr val="bg1"/>
                </a:solidFill>
                <a:latin typeface="微软雅黑" panose="020B0503020204020204" pitchFamily="34" charset="-122"/>
                <a:ea typeface="微软雅黑" panose="020B0503020204020204" pitchFamily="34" charset="-122"/>
              </a:rPr>
              <a:t>350mg</a:t>
            </a:r>
            <a:r>
              <a:rPr lang="zh-CN" altLang="en-US" b="1" dirty="0">
                <a:solidFill>
                  <a:schemeClr val="bg1"/>
                </a:solidFill>
                <a:latin typeface="微软雅黑" panose="020B0503020204020204" pitchFamily="34" charset="-122"/>
                <a:ea typeface="微软雅黑" panose="020B0503020204020204" pitchFamily="34" charset="-122"/>
              </a:rPr>
              <a:t>，每支含磷</a:t>
            </a:r>
            <a:r>
              <a:rPr lang="en-US" altLang="zh-CN" b="1" dirty="0">
                <a:solidFill>
                  <a:schemeClr val="bg1"/>
                </a:solidFill>
                <a:latin typeface="微软雅黑" panose="020B0503020204020204" pitchFamily="34" charset="-122"/>
                <a:ea typeface="微软雅黑" panose="020B0503020204020204" pitchFamily="34" charset="-122"/>
              </a:rPr>
              <a:t>200mg</a:t>
            </a:r>
            <a:r>
              <a:rPr lang="zh-CN" altLang="en-US" b="1" dirty="0">
                <a:solidFill>
                  <a:schemeClr val="bg1"/>
                </a:solidFill>
                <a:latin typeface="微软雅黑" panose="020B0503020204020204" pitchFamily="34" charset="-122"/>
                <a:ea typeface="微软雅黑" panose="020B0503020204020204" pitchFamily="34" charset="-122"/>
              </a:rPr>
              <a:t>，</a:t>
            </a:r>
            <a:r>
              <a:rPr lang="zh-CN" altLang="en-US" b="1" dirty="0">
                <a:solidFill>
                  <a:srgbClr val="FF0000"/>
                </a:solidFill>
                <a:latin typeface="微软雅黑" panose="020B0503020204020204" pitchFamily="34" charset="-122"/>
                <a:ea typeface="微软雅黑" panose="020B0503020204020204" pitchFamily="34" charset="-122"/>
              </a:rPr>
              <a:t>高浓度电解质</a:t>
            </a:r>
            <a:r>
              <a:rPr lang="zh-CN" altLang="en-US" b="1" dirty="0">
                <a:solidFill>
                  <a:schemeClr val="bg1"/>
                </a:solidFill>
                <a:latin typeface="微软雅黑" panose="020B0503020204020204" pitchFamily="34" charset="-122"/>
                <a:ea typeface="微软雅黑" panose="020B0503020204020204" pitchFamily="34" charset="-122"/>
              </a:rPr>
              <a:t>。</a:t>
            </a:r>
          </a:p>
          <a:p>
            <a:pPr marL="285750" indent="-285750">
              <a:lnSpc>
                <a:spcPts val="2000"/>
              </a:lnSpc>
              <a:spcBef>
                <a:spcPts val="0"/>
              </a:spcBef>
              <a:spcAft>
                <a:spcPts val="0"/>
              </a:spcAft>
              <a:buFont typeface="Wingdings" panose="05000000000000000000" charset="0"/>
              <a:buChar char="Ø"/>
            </a:pPr>
            <a:r>
              <a:rPr lang="zh-CN" altLang="en-US" b="1" dirty="0">
                <a:solidFill>
                  <a:schemeClr val="bg1"/>
                </a:solidFill>
                <a:latin typeface="微软雅黑" panose="020B0503020204020204" pitchFamily="34" charset="-122"/>
                <a:ea typeface="微软雅黑" panose="020B0503020204020204" pitchFamily="34" charset="-122"/>
              </a:rPr>
              <a:t>本品钾离子以磷酸盐的形式存在，更接近人体血液环境；</a:t>
            </a:r>
          </a:p>
          <a:p>
            <a:pPr marL="285750" indent="-285750">
              <a:lnSpc>
                <a:spcPts val="2000"/>
              </a:lnSpc>
              <a:spcBef>
                <a:spcPts val="0"/>
              </a:spcBef>
              <a:spcAft>
                <a:spcPts val="0"/>
              </a:spcAft>
              <a:buFont typeface="Wingdings" panose="05000000000000000000" charset="0"/>
              <a:buChar char="Ø"/>
            </a:pPr>
            <a:r>
              <a:rPr lang="en-US" altLang="zh-CN" b="1" dirty="0">
                <a:solidFill>
                  <a:schemeClr val="bg1"/>
                </a:solidFill>
                <a:latin typeface="微软雅黑" panose="020B0503020204020204" pitchFamily="34" charset="-122"/>
                <a:ea typeface="微软雅黑" panose="020B0503020204020204" pitchFamily="34" charset="-122"/>
              </a:rPr>
              <a:t>5.</a:t>
            </a:r>
            <a:r>
              <a:rPr lang="zh-CN" altLang="en-US" b="1" dirty="0">
                <a:solidFill>
                  <a:schemeClr val="bg1"/>
                </a:solidFill>
                <a:latin typeface="微软雅黑" panose="020B0503020204020204" pitchFamily="34" charset="-122"/>
                <a:ea typeface="微软雅黑" panose="020B0503020204020204" pitchFamily="34" charset="-122"/>
              </a:rPr>
              <a:t>国家医保乙类品种。</a:t>
            </a:r>
          </a:p>
          <a:p>
            <a:pPr marL="285750" indent="-285750">
              <a:lnSpc>
                <a:spcPts val="2000"/>
              </a:lnSpc>
              <a:spcBef>
                <a:spcPts val="0"/>
              </a:spcBef>
              <a:spcAft>
                <a:spcPts val="0"/>
              </a:spcAft>
              <a:buFont typeface="Wingdings" panose="05000000000000000000" charset="0"/>
              <a:buChar char="Ø"/>
            </a:pPr>
            <a:r>
              <a:rPr lang="en-US" altLang="zh-CN" b="1" dirty="0">
                <a:solidFill>
                  <a:schemeClr val="bg1"/>
                </a:solidFill>
                <a:latin typeface="微软雅黑" panose="020B0503020204020204" pitchFamily="34" charset="-122"/>
                <a:ea typeface="微软雅黑" panose="020B0503020204020204" pitchFamily="34" charset="-122"/>
              </a:rPr>
              <a:t>6.</a:t>
            </a:r>
            <a:r>
              <a:rPr lang="zh-CN" altLang="en-US" b="1" dirty="0">
                <a:solidFill>
                  <a:schemeClr val="bg1"/>
                </a:solidFill>
                <a:latin typeface="微软雅黑" panose="020B0503020204020204" pitchFamily="34" charset="-122"/>
                <a:ea typeface="微软雅黑" panose="020B0503020204020204" pitchFamily="34" charset="-122"/>
              </a:rPr>
              <a:t>市场容量大（</a:t>
            </a:r>
            <a:r>
              <a:rPr lang="en-US" altLang="zh-CN" b="1" dirty="0">
                <a:solidFill>
                  <a:schemeClr val="bg1"/>
                </a:solidFill>
                <a:latin typeface="微软雅黑" panose="020B0503020204020204" pitchFamily="34" charset="-122"/>
                <a:ea typeface="微软雅黑" panose="020B0503020204020204" pitchFamily="34" charset="-122"/>
              </a:rPr>
              <a:t>17</a:t>
            </a:r>
            <a:r>
              <a:rPr lang="zh-CN" altLang="en-US" b="1" dirty="0">
                <a:solidFill>
                  <a:schemeClr val="bg1"/>
                </a:solidFill>
                <a:latin typeface="微软雅黑" panose="020B0503020204020204" pitchFamily="34" charset="-122"/>
                <a:ea typeface="微软雅黑" panose="020B0503020204020204" pitchFamily="34" charset="-122"/>
              </a:rPr>
              <a:t>年销售额</a:t>
            </a:r>
            <a:r>
              <a:rPr lang="en-US" altLang="zh-CN" b="1" dirty="0">
                <a:solidFill>
                  <a:schemeClr val="bg1"/>
                </a:solidFill>
                <a:latin typeface="微软雅黑" panose="020B0503020204020204" pitchFamily="34" charset="-122"/>
                <a:ea typeface="微软雅黑" panose="020B0503020204020204" pitchFamily="34" charset="-122"/>
              </a:rPr>
              <a:t>6.68</a:t>
            </a:r>
            <a:r>
              <a:rPr lang="zh-CN" altLang="en-US" b="1" dirty="0">
                <a:solidFill>
                  <a:schemeClr val="bg1"/>
                </a:solidFill>
                <a:latin typeface="微软雅黑" panose="020B0503020204020204" pitchFamily="34" charset="-122"/>
                <a:ea typeface="微软雅黑" panose="020B0503020204020204" pitchFamily="34" charset="-122"/>
              </a:rPr>
              <a:t>亿），竞争厂家少，中标价多省第二</a:t>
            </a:r>
          </a:p>
          <a:p>
            <a:pPr algn="just">
              <a:lnSpc>
                <a:spcPct val="130000"/>
              </a:lnSpc>
            </a:pPr>
            <a:r>
              <a:rPr lang="zh-CN" altLang="en-US" sz="1200" b="1" dirty="0">
                <a:solidFill>
                  <a:schemeClr val="bg1"/>
                </a:solidFill>
              </a:rPr>
              <a:t> 苏州天马医药集团天吉生物制药       天津金耀药业有限公司 </a:t>
            </a:r>
            <a:endParaRPr lang="en-US" altLang="zh-CN" sz="1200" b="1" dirty="0">
              <a:solidFill>
                <a:schemeClr val="bg1"/>
              </a:solidFill>
            </a:endParaRPr>
          </a:p>
          <a:p>
            <a:pPr algn="just">
              <a:lnSpc>
                <a:spcPct val="130000"/>
              </a:lnSpc>
            </a:pPr>
            <a:r>
              <a:rPr lang="zh-CN" altLang="en-US" sz="1200" b="1" dirty="0">
                <a:solidFill>
                  <a:schemeClr val="bg1"/>
                </a:solidFill>
              </a:rPr>
              <a:t> 安徽恒星制药有限公司                   成都利尔药业有限公司 </a:t>
            </a:r>
            <a:endParaRPr lang="en-US" altLang="zh-CN" sz="1200" b="1" dirty="0">
              <a:solidFill>
                <a:schemeClr val="bg1"/>
              </a:solidFill>
            </a:endParaRPr>
          </a:p>
          <a:p>
            <a:pPr algn="just">
              <a:lnSpc>
                <a:spcPct val="130000"/>
              </a:lnSpc>
            </a:pPr>
            <a:r>
              <a:rPr lang="en-US" altLang="zh-CN" sz="1200" b="1" dirty="0">
                <a:solidFill>
                  <a:schemeClr val="bg1"/>
                </a:solidFill>
              </a:rPr>
              <a:t> </a:t>
            </a:r>
            <a:r>
              <a:rPr lang="zh-CN" altLang="en-US" sz="1200" b="1" dirty="0">
                <a:solidFill>
                  <a:schemeClr val="bg1"/>
                </a:solidFill>
              </a:rPr>
              <a:t>百正药业股份有限公司          海南合瑞制药股份有限公司 </a:t>
            </a:r>
            <a:endParaRPr lang="zh-CN" altLang="en-US" dirty="0"/>
          </a:p>
        </p:txBody>
      </p:sp>
      <p:sp>
        <p:nvSpPr>
          <p:cNvPr id="4" name="灯片编号占位符 3"/>
          <p:cNvSpPr>
            <a:spLocks noGrp="1"/>
          </p:cNvSpPr>
          <p:nvPr>
            <p:ph type="sldNum" sz="quarter" idx="10"/>
          </p:nvPr>
        </p:nvSpPr>
        <p:spPr/>
        <p:txBody>
          <a:bodyPr/>
          <a:lstStyle/>
          <a:p>
            <a:fld id="{850EB9D4-4EFF-469C-866F-A7D3EFE98B43}"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lnSpc>
                <a:spcPts val="2000"/>
              </a:lnSpc>
              <a:spcBef>
                <a:spcPts val="0"/>
              </a:spcBef>
              <a:spcAft>
                <a:spcPts val="0"/>
              </a:spcAft>
              <a:buFont typeface="Wingdings" panose="05000000000000000000" charset="0"/>
              <a:buNone/>
            </a:pPr>
            <a:endParaRPr lang="zh-CN" altLang="en-US" dirty="0"/>
          </a:p>
        </p:txBody>
      </p:sp>
      <p:sp>
        <p:nvSpPr>
          <p:cNvPr id="4" name="灯片编号占位符 3"/>
          <p:cNvSpPr>
            <a:spLocks noGrp="1"/>
          </p:cNvSpPr>
          <p:nvPr>
            <p:ph type="sldNum" sz="quarter" idx="10"/>
          </p:nvPr>
        </p:nvSpPr>
        <p:spPr/>
        <p:txBody>
          <a:bodyPr/>
          <a:lstStyle/>
          <a:p>
            <a:fld id="{850EB9D4-4EFF-469C-866F-A7D3EFE98B43}"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lnSpc>
                <a:spcPts val="2000"/>
              </a:lnSpc>
              <a:spcBef>
                <a:spcPts val="0"/>
              </a:spcBef>
              <a:spcAft>
                <a:spcPts val="0"/>
              </a:spcAft>
              <a:buFont typeface="Wingdings" panose="05000000000000000000" charset="0"/>
              <a:buNone/>
            </a:pPr>
            <a:endParaRPr lang="zh-CN" altLang="en-US" dirty="0"/>
          </a:p>
        </p:txBody>
      </p:sp>
      <p:sp>
        <p:nvSpPr>
          <p:cNvPr id="4" name="灯片编号占位符 3"/>
          <p:cNvSpPr>
            <a:spLocks noGrp="1"/>
          </p:cNvSpPr>
          <p:nvPr>
            <p:ph type="sldNum" sz="quarter" idx="10"/>
          </p:nvPr>
        </p:nvSpPr>
        <p:spPr/>
        <p:txBody>
          <a:bodyPr/>
          <a:lstStyle/>
          <a:p>
            <a:fld id="{850EB9D4-4EFF-469C-866F-A7D3EFE98B43}"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lnSpc>
                <a:spcPts val="2000"/>
              </a:lnSpc>
              <a:spcBef>
                <a:spcPts val="0"/>
              </a:spcBef>
              <a:spcAft>
                <a:spcPts val="0"/>
              </a:spcAft>
              <a:buFont typeface="Wingdings" panose="05000000000000000000" charset="0"/>
              <a:buNone/>
            </a:pPr>
            <a:endParaRPr lang="zh-CN" altLang="en-US" dirty="0"/>
          </a:p>
        </p:txBody>
      </p:sp>
      <p:sp>
        <p:nvSpPr>
          <p:cNvPr id="4" name="灯片编号占位符 3"/>
          <p:cNvSpPr>
            <a:spLocks noGrp="1"/>
          </p:cNvSpPr>
          <p:nvPr>
            <p:ph type="sldNum" sz="quarter" idx="10"/>
          </p:nvPr>
        </p:nvSpPr>
        <p:spPr/>
        <p:txBody>
          <a:bodyPr/>
          <a:lstStyle/>
          <a:p>
            <a:fld id="{850EB9D4-4EFF-469C-866F-A7D3EFE98B43}"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0278D6B5-A97C-4218-8AF3-B8F54E146677}" type="datetimeFigureOut">
              <a:rPr lang="zh-CN" altLang="en-US" smtClean="0"/>
              <a:t>2022-7-13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D563DE1-0EBF-4247-A436-D7FE3F50435C}" type="slidenum">
              <a:rPr lang="zh-CN" altLang="en-US" smtClean="0"/>
              <a:t>‹#›</a:t>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278D6B5-A97C-4218-8AF3-B8F54E146677}" type="datetimeFigureOut">
              <a:rPr lang="zh-CN" altLang="en-US" smtClean="0"/>
              <a:t>2022-7-13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D563DE1-0EBF-4247-A436-D7FE3F50435C}" type="slidenum">
              <a:rPr lang="zh-CN" altLang="en-US" smtClean="0"/>
              <a:t>‹#›</a:t>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278D6B5-A97C-4218-8AF3-B8F54E146677}" type="datetimeFigureOut">
              <a:rPr lang="zh-CN" altLang="en-US" smtClean="0"/>
              <a:t>2022-7-13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D563DE1-0EBF-4247-A436-D7FE3F50435C}" type="slidenum">
              <a:rPr lang="zh-CN" altLang="en-US" smtClean="0"/>
              <a:t>‹#›</a:t>
            </a:fld>
            <a:endParaRPr lang="zh-CN"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278D6B5-A97C-4218-8AF3-B8F54E146677}" type="datetimeFigureOut">
              <a:rPr lang="zh-CN" altLang="en-US" smtClean="0"/>
              <a:t>2022-7-13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D563DE1-0EBF-4247-A436-D7FE3F50435C}" type="slidenum">
              <a:rPr lang="zh-CN" altLang="en-US" smtClean="0"/>
              <a:t>‹#›</a:t>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278D6B5-A97C-4218-8AF3-B8F54E146677}" type="datetimeFigureOut">
              <a:rPr lang="zh-CN" altLang="en-US" smtClean="0"/>
              <a:t>2022-7-13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D563DE1-0EBF-4247-A436-D7FE3F50435C}" type="slidenum">
              <a:rPr lang="zh-CN" altLang="en-US" smtClean="0"/>
              <a:t>‹#›</a:t>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0278D6B5-A97C-4218-8AF3-B8F54E146677}" type="datetimeFigureOut">
              <a:rPr lang="zh-CN" altLang="en-US" smtClean="0"/>
              <a:t>2022-7-13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D563DE1-0EBF-4247-A436-D7FE3F50435C}" type="slidenum">
              <a:rPr lang="zh-CN" altLang="en-US" smtClean="0"/>
              <a:t>‹#›</a:t>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278D6B5-A97C-4218-8AF3-B8F54E146677}" type="datetimeFigureOut">
              <a:rPr lang="zh-CN" altLang="en-US" smtClean="0"/>
              <a:t>2022-7-13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D563DE1-0EBF-4247-A436-D7FE3F50435C}" type="slidenum">
              <a:rPr lang="zh-CN" altLang="en-US" smtClean="0"/>
              <a:t>‹#›</a:t>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278D6B5-A97C-4218-8AF3-B8F54E146677}" type="datetimeFigureOut">
              <a:rPr lang="zh-CN" altLang="en-US" smtClean="0"/>
              <a:t>2022-7-13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D563DE1-0EBF-4247-A436-D7FE3F50435C}" type="slidenum">
              <a:rPr lang="zh-CN" altLang="en-US" smtClean="0"/>
              <a:t>‹#›</a:t>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278D6B5-A97C-4218-8AF3-B8F54E146677}" type="datetimeFigureOut">
              <a:rPr lang="zh-CN" altLang="en-US" smtClean="0"/>
              <a:t>2022-7-13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D563DE1-0EBF-4247-A436-D7FE3F50435C}" type="slidenum">
              <a:rPr lang="zh-CN" altLang="en-US" smtClean="0"/>
              <a:t>‹#›</a:t>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78D6B5-A97C-4218-8AF3-B8F54E146677}" type="datetimeFigureOut">
              <a:rPr lang="zh-CN" altLang="en-US" smtClean="0"/>
              <a:t>2022-7-13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D563DE1-0EBF-4247-A436-D7FE3F50435C}" type="slidenum">
              <a:rPr lang="zh-CN" altLang="en-US" smtClean="0"/>
              <a:t>‹#›</a:t>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278D6B5-A97C-4218-8AF3-B8F54E146677}" type="datetimeFigureOut">
              <a:rPr lang="zh-CN" altLang="en-US" smtClean="0"/>
              <a:t>2022-7-13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D563DE1-0EBF-4247-A436-D7FE3F50435C}" type="slidenum">
              <a:rPr lang="zh-CN" altLang="en-US" smtClean="0"/>
              <a:t>‹#›</a:t>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278D6B5-A97C-4218-8AF3-B8F54E146677}" type="datetimeFigureOut">
              <a:rPr lang="zh-CN" altLang="en-US" smtClean="0"/>
              <a:t>2022-7-13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D563DE1-0EBF-4247-A436-D7FE3F50435C}" type="slidenum">
              <a:rPr lang="zh-CN" altLang="en-US" smtClean="0"/>
              <a:t>‹#›</a:t>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78D6B5-A97C-4218-8AF3-B8F54E146677}" type="datetimeFigureOut">
              <a:rPr lang="zh-CN" altLang="en-US" smtClean="0"/>
              <a:t>2022-7-13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563DE1-0EBF-4247-A436-D7FE3F50435C}"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63.xml"/></Relationships>
</file>

<file path=ppt/slides/_rels/slide11.xml.rels><?xml version="1.0" encoding="UTF-8" standalone="yes"?>
<Relationships xmlns="http://schemas.openxmlformats.org/package/2006/relationships"><Relationship Id="rId8" Type="http://schemas.openxmlformats.org/officeDocument/2006/relationships/tags" Target="../tags/tag71.xml"/><Relationship Id="rId3" Type="http://schemas.openxmlformats.org/officeDocument/2006/relationships/tags" Target="../tags/tag66.xml"/><Relationship Id="rId7" Type="http://schemas.openxmlformats.org/officeDocument/2006/relationships/tags" Target="../tags/tag70.xml"/><Relationship Id="rId12" Type="http://schemas.openxmlformats.org/officeDocument/2006/relationships/notesSlide" Target="../notesSlides/notesSlide11.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tags" Target="../tags/tag69.xml"/><Relationship Id="rId11" Type="http://schemas.openxmlformats.org/officeDocument/2006/relationships/slideLayout" Target="../slideLayouts/slideLayout1.xml"/><Relationship Id="rId5" Type="http://schemas.openxmlformats.org/officeDocument/2006/relationships/tags" Target="../tags/tag68.xml"/><Relationship Id="rId10" Type="http://schemas.openxmlformats.org/officeDocument/2006/relationships/tags" Target="../tags/tag73.xml"/><Relationship Id="rId4" Type="http://schemas.openxmlformats.org/officeDocument/2006/relationships/tags" Target="../tags/tag67.xml"/><Relationship Id="rId9" Type="http://schemas.openxmlformats.org/officeDocument/2006/relationships/tags" Target="../tags/tag7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7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7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7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77.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4.wmf"/></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 Type="http://schemas.openxmlformats.org/officeDocument/2006/relationships/tags" Target="../tags/tag3.xml"/><Relationship Id="rId21" Type="http://schemas.openxmlformats.org/officeDocument/2006/relationships/tags" Target="../tags/tag21.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notesSlide" Target="../notesSlides/notesSlide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slideLayout" Target="../slideLayouts/slideLayout1.xml"/><Relationship Id="rId10" Type="http://schemas.openxmlformats.org/officeDocument/2006/relationships/tags" Target="../tags/tag10.xml"/><Relationship Id="rId19" Type="http://schemas.openxmlformats.org/officeDocument/2006/relationships/tags" Target="../tags/tag19.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78.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1.em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12.emf"/></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xml"/><Relationship Id="rId1" Type="http://schemas.openxmlformats.org/officeDocument/2006/relationships/tags" Target="../tags/tag79.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xml"/><Relationship Id="rId1" Type="http://schemas.openxmlformats.org/officeDocument/2006/relationships/tags" Target="../tags/tag80.xml"/><Relationship Id="rId5" Type="http://schemas.openxmlformats.org/officeDocument/2006/relationships/image" Target="../media/image17.png"/><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xml"/><Relationship Id="rId1" Type="http://schemas.openxmlformats.org/officeDocument/2006/relationships/tags" Target="../tags/tag8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image" Target="../media/image2.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30.xml"/></Relationships>
</file>

<file path=ppt/slides/_rels/slide6.xml.rels><?xml version="1.0" encoding="UTF-8" standalone="yes"?>
<Relationships xmlns="http://schemas.openxmlformats.org/package/2006/relationships"><Relationship Id="rId8" Type="http://schemas.openxmlformats.org/officeDocument/2006/relationships/tags" Target="../tags/tag38.xml"/><Relationship Id="rId13" Type="http://schemas.openxmlformats.org/officeDocument/2006/relationships/tags" Target="../tags/tag43.xml"/><Relationship Id="rId3" Type="http://schemas.openxmlformats.org/officeDocument/2006/relationships/tags" Target="../tags/tag33.xml"/><Relationship Id="rId7" Type="http://schemas.openxmlformats.org/officeDocument/2006/relationships/tags" Target="../tags/tag37.xml"/><Relationship Id="rId12" Type="http://schemas.openxmlformats.org/officeDocument/2006/relationships/tags" Target="../tags/tag42.xml"/><Relationship Id="rId17" Type="http://schemas.openxmlformats.org/officeDocument/2006/relationships/notesSlide" Target="../notesSlides/notesSlide6.xml"/><Relationship Id="rId2" Type="http://schemas.openxmlformats.org/officeDocument/2006/relationships/tags" Target="../tags/tag32.xml"/><Relationship Id="rId16" Type="http://schemas.openxmlformats.org/officeDocument/2006/relationships/slideLayout" Target="../slideLayouts/slideLayout1.xml"/><Relationship Id="rId1" Type="http://schemas.openxmlformats.org/officeDocument/2006/relationships/tags" Target="../tags/tag31.xml"/><Relationship Id="rId6" Type="http://schemas.openxmlformats.org/officeDocument/2006/relationships/tags" Target="../tags/tag36.xml"/><Relationship Id="rId11" Type="http://schemas.openxmlformats.org/officeDocument/2006/relationships/tags" Target="../tags/tag41.xml"/><Relationship Id="rId5" Type="http://schemas.openxmlformats.org/officeDocument/2006/relationships/tags" Target="../tags/tag35.xml"/><Relationship Id="rId15" Type="http://schemas.openxmlformats.org/officeDocument/2006/relationships/tags" Target="../tags/tag45.xml"/><Relationship Id="rId10" Type="http://schemas.openxmlformats.org/officeDocument/2006/relationships/tags" Target="../tags/tag40.xml"/><Relationship Id="rId4" Type="http://schemas.openxmlformats.org/officeDocument/2006/relationships/tags" Target="../tags/tag34.xml"/><Relationship Id="rId9" Type="http://schemas.openxmlformats.org/officeDocument/2006/relationships/tags" Target="../tags/tag39.xml"/><Relationship Id="rId14" Type="http://schemas.openxmlformats.org/officeDocument/2006/relationships/tags" Target="../tags/tag44.xml"/></Relationships>
</file>

<file path=ppt/slides/_rels/slide7.xml.rels><?xml version="1.0" encoding="UTF-8" standalone="yes"?>
<Relationships xmlns="http://schemas.openxmlformats.org/package/2006/relationships"><Relationship Id="rId8" Type="http://schemas.openxmlformats.org/officeDocument/2006/relationships/tags" Target="../tags/tag53.xml"/><Relationship Id="rId13" Type="http://schemas.openxmlformats.org/officeDocument/2006/relationships/tags" Target="../tags/tag58.xml"/><Relationship Id="rId18" Type="http://schemas.openxmlformats.org/officeDocument/2006/relationships/slideLayout" Target="../slideLayouts/slideLayout1.xml"/><Relationship Id="rId3" Type="http://schemas.openxmlformats.org/officeDocument/2006/relationships/tags" Target="../tags/tag48.xml"/><Relationship Id="rId7" Type="http://schemas.openxmlformats.org/officeDocument/2006/relationships/tags" Target="../tags/tag52.xml"/><Relationship Id="rId12" Type="http://schemas.openxmlformats.org/officeDocument/2006/relationships/tags" Target="../tags/tag57.xml"/><Relationship Id="rId17" Type="http://schemas.openxmlformats.org/officeDocument/2006/relationships/tags" Target="../tags/tag62.xml"/><Relationship Id="rId2" Type="http://schemas.openxmlformats.org/officeDocument/2006/relationships/tags" Target="../tags/tag47.xml"/><Relationship Id="rId16" Type="http://schemas.openxmlformats.org/officeDocument/2006/relationships/tags" Target="../tags/tag61.xml"/><Relationship Id="rId1" Type="http://schemas.openxmlformats.org/officeDocument/2006/relationships/tags" Target="../tags/tag46.xml"/><Relationship Id="rId6" Type="http://schemas.openxmlformats.org/officeDocument/2006/relationships/tags" Target="../tags/tag51.xml"/><Relationship Id="rId11" Type="http://schemas.openxmlformats.org/officeDocument/2006/relationships/tags" Target="../tags/tag56.xml"/><Relationship Id="rId5" Type="http://schemas.openxmlformats.org/officeDocument/2006/relationships/tags" Target="../tags/tag50.xml"/><Relationship Id="rId15" Type="http://schemas.openxmlformats.org/officeDocument/2006/relationships/tags" Target="../tags/tag60.xml"/><Relationship Id="rId10" Type="http://schemas.openxmlformats.org/officeDocument/2006/relationships/tags" Target="../tags/tag55.xml"/><Relationship Id="rId19" Type="http://schemas.openxmlformats.org/officeDocument/2006/relationships/notesSlide" Target="../notesSlides/notesSlide7.xml"/><Relationship Id="rId4" Type="http://schemas.openxmlformats.org/officeDocument/2006/relationships/tags" Target="../tags/tag49.xml"/><Relationship Id="rId9" Type="http://schemas.openxmlformats.org/officeDocument/2006/relationships/tags" Target="../tags/tag54.xml"/><Relationship Id="rId14" Type="http://schemas.openxmlformats.org/officeDocument/2006/relationships/tags" Target="../tags/tag5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1" y="-1"/>
            <a:ext cx="5660571" cy="3191007"/>
            <a:chOff x="0" y="0"/>
            <a:chExt cx="5414800" cy="3052460"/>
          </a:xfrm>
        </p:grpSpPr>
        <p:sp>
          <p:nvSpPr>
            <p:cNvPr id="12" name="任意多边形 11"/>
            <p:cNvSpPr/>
            <p:nvPr/>
          </p:nvSpPr>
          <p:spPr>
            <a:xfrm>
              <a:off x="0" y="0"/>
              <a:ext cx="4700486" cy="1651074"/>
            </a:xfrm>
            <a:custGeom>
              <a:avLst/>
              <a:gdLst>
                <a:gd name="connsiteX0" fmla="*/ 0 w 4700486"/>
                <a:gd name="connsiteY0" fmla="*/ 0 h 1651074"/>
                <a:gd name="connsiteX1" fmla="*/ 4700486 w 4700486"/>
                <a:gd name="connsiteY1" fmla="*/ 0 h 1651074"/>
                <a:gd name="connsiteX2" fmla="*/ 4476539 w 4700486"/>
                <a:gd name="connsiteY2" fmla="*/ 41092 h 1651074"/>
                <a:gd name="connsiteX3" fmla="*/ 50606 w 4700486"/>
                <a:gd name="connsiteY3" fmla="*/ 1616139 h 1651074"/>
                <a:gd name="connsiteX4" fmla="*/ 0 w 4700486"/>
                <a:gd name="connsiteY4" fmla="*/ 1651074 h 1651074"/>
                <a:gd name="connsiteX5" fmla="*/ 0 w 4700486"/>
                <a:gd name="connsiteY5" fmla="*/ 0 h 1651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00486" h="1651074">
                  <a:moveTo>
                    <a:pt x="0" y="0"/>
                  </a:moveTo>
                  <a:lnTo>
                    <a:pt x="4700486" y="0"/>
                  </a:lnTo>
                  <a:lnTo>
                    <a:pt x="4476539" y="41092"/>
                  </a:lnTo>
                  <a:cubicBezTo>
                    <a:pt x="3037635" y="319092"/>
                    <a:pt x="1304821" y="799915"/>
                    <a:pt x="50606" y="1616139"/>
                  </a:cubicBezTo>
                  <a:lnTo>
                    <a:pt x="0" y="1651074"/>
                  </a:lnTo>
                  <a:lnTo>
                    <a:pt x="0" y="0"/>
                  </a:lnTo>
                  <a:close/>
                </a:path>
              </a:pathLst>
            </a:custGeom>
            <a:solidFill>
              <a:srgbClr val="07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nvSpPr>
          <p:spPr>
            <a:xfrm>
              <a:off x="1" y="0"/>
              <a:ext cx="3513099" cy="3052460"/>
            </a:xfrm>
            <a:custGeom>
              <a:avLst/>
              <a:gdLst>
                <a:gd name="connsiteX0" fmla="*/ 3278480 w 3513099"/>
                <a:gd name="connsiteY0" fmla="*/ 0 h 3052460"/>
                <a:gd name="connsiteX1" fmla="*/ 3513099 w 3513099"/>
                <a:gd name="connsiteY1" fmla="*/ 0 h 3052460"/>
                <a:gd name="connsiteX2" fmla="*/ 3264082 w 3513099"/>
                <a:gd name="connsiteY2" fmla="*/ 177768 h 3052460"/>
                <a:gd name="connsiteX3" fmla="*/ 662 w 3513099"/>
                <a:gd name="connsiteY3" fmla="*/ 3051687 h 3052460"/>
                <a:gd name="connsiteX4" fmla="*/ 0 w 3513099"/>
                <a:gd name="connsiteY4" fmla="*/ 3052460 h 3052460"/>
                <a:gd name="connsiteX5" fmla="*/ 0 w 3513099"/>
                <a:gd name="connsiteY5" fmla="*/ 2290591 h 3052460"/>
                <a:gd name="connsiteX6" fmla="*/ 24110 w 3513099"/>
                <a:gd name="connsiteY6" fmla="*/ 2269002 h 3052460"/>
                <a:gd name="connsiteX7" fmla="*/ 3080156 w 3513099"/>
                <a:gd name="connsiteY7" fmla="*/ 115172 h 3052460"/>
                <a:gd name="connsiteX8" fmla="*/ 2183029 w 3513099"/>
                <a:gd name="connsiteY8" fmla="*/ 0 h 3052460"/>
                <a:gd name="connsiteX9" fmla="*/ 3278479 w 3513099"/>
                <a:gd name="connsiteY9" fmla="*/ 0 h 3052460"/>
                <a:gd name="connsiteX10" fmla="*/ 3080156 w 3513099"/>
                <a:gd name="connsiteY10" fmla="*/ 115171 h 3052460"/>
                <a:gd name="connsiteX11" fmla="*/ 24110 w 3513099"/>
                <a:gd name="connsiteY11" fmla="*/ 2269001 h 3052460"/>
                <a:gd name="connsiteX12" fmla="*/ 0 w 3513099"/>
                <a:gd name="connsiteY12" fmla="*/ 2290590 h 3052460"/>
                <a:gd name="connsiteX13" fmla="*/ 0 w 3513099"/>
                <a:gd name="connsiteY13" fmla="*/ 1249959 h 3052460"/>
                <a:gd name="connsiteX14" fmla="*/ 0 w 3513099"/>
                <a:gd name="connsiteY14" fmla="*/ 711576 h 305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13099" h="3052460">
                  <a:moveTo>
                    <a:pt x="3278480" y="0"/>
                  </a:moveTo>
                  <a:lnTo>
                    <a:pt x="3513099" y="0"/>
                  </a:lnTo>
                  <a:lnTo>
                    <a:pt x="3264082" y="177768"/>
                  </a:lnTo>
                  <a:cubicBezTo>
                    <a:pt x="2270922" y="895658"/>
                    <a:pt x="1012472" y="1906963"/>
                    <a:pt x="662" y="3051687"/>
                  </a:cubicBezTo>
                  <a:lnTo>
                    <a:pt x="0" y="3052460"/>
                  </a:lnTo>
                  <a:lnTo>
                    <a:pt x="0" y="2290591"/>
                  </a:lnTo>
                  <a:lnTo>
                    <a:pt x="24110" y="2269002"/>
                  </a:lnTo>
                  <a:cubicBezTo>
                    <a:pt x="1015702" y="1406355"/>
                    <a:pt x="2144146" y="666084"/>
                    <a:pt x="3080156" y="115172"/>
                  </a:cubicBezTo>
                  <a:close/>
                  <a:moveTo>
                    <a:pt x="2183029" y="0"/>
                  </a:moveTo>
                  <a:lnTo>
                    <a:pt x="3278479" y="0"/>
                  </a:lnTo>
                  <a:lnTo>
                    <a:pt x="3080156" y="115171"/>
                  </a:lnTo>
                  <a:cubicBezTo>
                    <a:pt x="2144146" y="666083"/>
                    <a:pt x="1015702" y="1406354"/>
                    <a:pt x="24110" y="2269001"/>
                  </a:cubicBezTo>
                  <a:lnTo>
                    <a:pt x="0" y="2290590"/>
                  </a:lnTo>
                  <a:lnTo>
                    <a:pt x="0" y="1249959"/>
                  </a:lnTo>
                  <a:lnTo>
                    <a:pt x="0" y="711576"/>
                  </a:lnTo>
                  <a:close/>
                </a:path>
              </a:pathLst>
            </a:custGeom>
            <a:solidFill>
              <a:srgbClr val="86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a:off x="1" y="0"/>
              <a:ext cx="5414799" cy="2451707"/>
            </a:xfrm>
            <a:custGeom>
              <a:avLst/>
              <a:gdLst>
                <a:gd name="connsiteX0" fmla="*/ 4700491 w 5414799"/>
                <a:gd name="connsiteY0" fmla="*/ 0 h 2451707"/>
                <a:gd name="connsiteX1" fmla="*/ 5414799 w 5414799"/>
                <a:gd name="connsiteY1" fmla="*/ 0 h 2451707"/>
                <a:gd name="connsiteX2" fmla="*/ 5237054 w 5414799"/>
                <a:gd name="connsiteY2" fmla="*/ 46060 h 2451707"/>
                <a:gd name="connsiteX3" fmla="*/ 190138 w 5414799"/>
                <a:gd name="connsiteY3" fmla="*/ 2289676 h 2451707"/>
                <a:gd name="connsiteX4" fmla="*/ 0 w 5414799"/>
                <a:gd name="connsiteY4" fmla="*/ 2451707 h 2451707"/>
                <a:gd name="connsiteX5" fmla="*/ 0 w 5414799"/>
                <a:gd name="connsiteY5" fmla="*/ 1651075 h 2451707"/>
                <a:gd name="connsiteX6" fmla="*/ 50606 w 5414799"/>
                <a:gd name="connsiteY6" fmla="*/ 1616140 h 2451707"/>
                <a:gd name="connsiteX7" fmla="*/ 4476539 w 5414799"/>
                <a:gd name="connsiteY7" fmla="*/ 41093 h 2451707"/>
                <a:gd name="connsiteX8" fmla="*/ 4700491 w 5414799"/>
                <a:gd name="connsiteY8" fmla="*/ 0 h 2451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14799" h="2451707">
                  <a:moveTo>
                    <a:pt x="4700491" y="0"/>
                  </a:moveTo>
                  <a:lnTo>
                    <a:pt x="5414799" y="0"/>
                  </a:lnTo>
                  <a:lnTo>
                    <a:pt x="5237054" y="46060"/>
                  </a:lnTo>
                  <a:cubicBezTo>
                    <a:pt x="3720855" y="445305"/>
                    <a:pt x="1587988" y="1162762"/>
                    <a:pt x="190138" y="2289676"/>
                  </a:cubicBezTo>
                  <a:lnTo>
                    <a:pt x="0" y="2451707"/>
                  </a:lnTo>
                  <a:lnTo>
                    <a:pt x="0" y="1651075"/>
                  </a:lnTo>
                  <a:lnTo>
                    <a:pt x="50606" y="1616140"/>
                  </a:lnTo>
                  <a:cubicBezTo>
                    <a:pt x="1304821" y="799916"/>
                    <a:pt x="3037635" y="319093"/>
                    <a:pt x="4476539" y="41093"/>
                  </a:cubicBezTo>
                  <a:lnTo>
                    <a:pt x="4700491" y="0"/>
                  </a:lnTo>
                  <a:close/>
                </a:path>
              </a:pathLst>
            </a:custGeom>
            <a:solidFill>
              <a:srgbClr val="2C7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flipH="1" flipV="1">
            <a:off x="7141029" y="4010640"/>
            <a:ext cx="5050971" cy="2847360"/>
            <a:chOff x="0" y="0"/>
            <a:chExt cx="5414800" cy="3052460"/>
          </a:xfrm>
        </p:grpSpPr>
        <p:sp>
          <p:nvSpPr>
            <p:cNvPr id="16" name="任意多边形 15"/>
            <p:cNvSpPr/>
            <p:nvPr/>
          </p:nvSpPr>
          <p:spPr>
            <a:xfrm>
              <a:off x="0" y="0"/>
              <a:ext cx="4700486" cy="1651074"/>
            </a:xfrm>
            <a:custGeom>
              <a:avLst/>
              <a:gdLst>
                <a:gd name="connsiteX0" fmla="*/ 0 w 4700486"/>
                <a:gd name="connsiteY0" fmla="*/ 0 h 1651074"/>
                <a:gd name="connsiteX1" fmla="*/ 4700486 w 4700486"/>
                <a:gd name="connsiteY1" fmla="*/ 0 h 1651074"/>
                <a:gd name="connsiteX2" fmla="*/ 4476539 w 4700486"/>
                <a:gd name="connsiteY2" fmla="*/ 41092 h 1651074"/>
                <a:gd name="connsiteX3" fmla="*/ 50606 w 4700486"/>
                <a:gd name="connsiteY3" fmla="*/ 1616139 h 1651074"/>
                <a:gd name="connsiteX4" fmla="*/ 0 w 4700486"/>
                <a:gd name="connsiteY4" fmla="*/ 1651074 h 1651074"/>
                <a:gd name="connsiteX5" fmla="*/ 0 w 4700486"/>
                <a:gd name="connsiteY5" fmla="*/ 0 h 1651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00486" h="1651074">
                  <a:moveTo>
                    <a:pt x="0" y="0"/>
                  </a:moveTo>
                  <a:lnTo>
                    <a:pt x="4700486" y="0"/>
                  </a:lnTo>
                  <a:lnTo>
                    <a:pt x="4476539" y="41092"/>
                  </a:lnTo>
                  <a:cubicBezTo>
                    <a:pt x="3037635" y="319092"/>
                    <a:pt x="1304821" y="799915"/>
                    <a:pt x="50606" y="1616139"/>
                  </a:cubicBezTo>
                  <a:lnTo>
                    <a:pt x="0" y="1651074"/>
                  </a:lnTo>
                  <a:lnTo>
                    <a:pt x="0" y="0"/>
                  </a:lnTo>
                  <a:close/>
                </a:path>
              </a:pathLst>
            </a:custGeom>
            <a:solidFill>
              <a:srgbClr val="07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a:off x="1" y="0"/>
              <a:ext cx="3513099" cy="3052460"/>
            </a:xfrm>
            <a:custGeom>
              <a:avLst/>
              <a:gdLst>
                <a:gd name="connsiteX0" fmla="*/ 3278480 w 3513099"/>
                <a:gd name="connsiteY0" fmla="*/ 0 h 3052460"/>
                <a:gd name="connsiteX1" fmla="*/ 3513099 w 3513099"/>
                <a:gd name="connsiteY1" fmla="*/ 0 h 3052460"/>
                <a:gd name="connsiteX2" fmla="*/ 3264082 w 3513099"/>
                <a:gd name="connsiteY2" fmla="*/ 177768 h 3052460"/>
                <a:gd name="connsiteX3" fmla="*/ 662 w 3513099"/>
                <a:gd name="connsiteY3" fmla="*/ 3051687 h 3052460"/>
                <a:gd name="connsiteX4" fmla="*/ 0 w 3513099"/>
                <a:gd name="connsiteY4" fmla="*/ 3052460 h 3052460"/>
                <a:gd name="connsiteX5" fmla="*/ 0 w 3513099"/>
                <a:gd name="connsiteY5" fmla="*/ 2290591 h 3052460"/>
                <a:gd name="connsiteX6" fmla="*/ 24110 w 3513099"/>
                <a:gd name="connsiteY6" fmla="*/ 2269002 h 3052460"/>
                <a:gd name="connsiteX7" fmla="*/ 3080156 w 3513099"/>
                <a:gd name="connsiteY7" fmla="*/ 115172 h 3052460"/>
                <a:gd name="connsiteX8" fmla="*/ 2183029 w 3513099"/>
                <a:gd name="connsiteY8" fmla="*/ 0 h 3052460"/>
                <a:gd name="connsiteX9" fmla="*/ 3278479 w 3513099"/>
                <a:gd name="connsiteY9" fmla="*/ 0 h 3052460"/>
                <a:gd name="connsiteX10" fmla="*/ 3080156 w 3513099"/>
                <a:gd name="connsiteY10" fmla="*/ 115171 h 3052460"/>
                <a:gd name="connsiteX11" fmla="*/ 24110 w 3513099"/>
                <a:gd name="connsiteY11" fmla="*/ 2269001 h 3052460"/>
                <a:gd name="connsiteX12" fmla="*/ 0 w 3513099"/>
                <a:gd name="connsiteY12" fmla="*/ 2290590 h 3052460"/>
                <a:gd name="connsiteX13" fmla="*/ 0 w 3513099"/>
                <a:gd name="connsiteY13" fmla="*/ 1249959 h 3052460"/>
                <a:gd name="connsiteX14" fmla="*/ 0 w 3513099"/>
                <a:gd name="connsiteY14" fmla="*/ 711576 h 305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13099" h="3052460">
                  <a:moveTo>
                    <a:pt x="3278480" y="0"/>
                  </a:moveTo>
                  <a:lnTo>
                    <a:pt x="3513099" y="0"/>
                  </a:lnTo>
                  <a:lnTo>
                    <a:pt x="3264082" y="177768"/>
                  </a:lnTo>
                  <a:cubicBezTo>
                    <a:pt x="2270922" y="895658"/>
                    <a:pt x="1012472" y="1906963"/>
                    <a:pt x="662" y="3051687"/>
                  </a:cubicBezTo>
                  <a:lnTo>
                    <a:pt x="0" y="3052460"/>
                  </a:lnTo>
                  <a:lnTo>
                    <a:pt x="0" y="2290591"/>
                  </a:lnTo>
                  <a:lnTo>
                    <a:pt x="24110" y="2269002"/>
                  </a:lnTo>
                  <a:cubicBezTo>
                    <a:pt x="1015702" y="1406355"/>
                    <a:pt x="2144146" y="666084"/>
                    <a:pt x="3080156" y="115172"/>
                  </a:cubicBezTo>
                  <a:close/>
                  <a:moveTo>
                    <a:pt x="2183029" y="0"/>
                  </a:moveTo>
                  <a:lnTo>
                    <a:pt x="3278479" y="0"/>
                  </a:lnTo>
                  <a:lnTo>
                    <a:pt x="3080156" y="115171"/>
                  </a:lnTo>
                  <a:cubicBezTo>
                    <a:pt x="2144146" y="666083"/>
                    <a:pt x="1015702" y="1406354"/>
                    <a:pt x="24110" y="2269001"/>
                  </a:cubicBezTo>
                  <a:lnTo>
                    <a:pt x="0" y="2290590"/>
                  </a:lnTo>
                  <a:lnTo>
                    <a:pt x="0" y="1249959"/>
                  </a:lnTo>
                  <a:lnTo>
                    <a:pt x="0" y="711576"/>
                  </a:lnTo>
                  <a:close/>
                </a:path>
              </a:pathLst>
            </a:custGeom>
            <a:solidFill>
              <a:srgbClr val="86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a:off x="1" y="0"/>
              <a:ext cx="5414799" cy="2451707"/>
            </a:xfrm>
            <a:custGeom>
              <a:avLst/>
              <a:gdLst>
                <a:gd name="connsiteX0" fmla="*/ 4700491 w 5414799"/>
                <a:gd name="connsiteY0" fmla="*/ 0 h 2451707"/>
                <a:gd name="connsiteX1" fmla="*/ 5414799 w 5414799"/>
                <a:gd name="connsiteY1" fmla="*/ 0 h 2451707"/>
                <a:gd name="connsiteX2" fmla="*/ 5237054 w 5414799"/>
                <a:gd name="connsiteY2" fmla="*/ 46060 h 2451707"/>
                <a:gd name="connsiteX3" fmla="*/ 190138 w 5414799"/>
                <a:gd name="connsiteY3" fmla="*/ 2289676 h 2451707"/>
                <a:gd name="connsiteX4" fmla="*/ 0 w 5414799"/>
                <a:gd name="connsiteY4" fmla="*/ 2451707 h 2451707"/>
                <a:gd name="connsiteX5" fmla="*/ 0 w 5414799"/>
                <a:gd name="connsiteY5" fmla="*/ 1651075 h 2451707"/>
                <a:gd name="connsiteX6" fmla="*/ 50606 w 5414799"/>
                <a:gd name="connsiteY6" fmla="*/ 1616140 h 2451707"/>
                <a:gd name="connsiteX7" fmla="*/ 4476539 w 5414799"/>
                <a:gd name="connsiteY7" fmla="*/ 41093 h 2451707"/>
                <a:gd name="connsiteX8" fmla="*/ 4700491 w 5414799"/>
                <a:gd name="connsiteY8" fmla="*/ 0 h 2451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14799" h="2451707">
                  <a:moveTo>
                    <a:pt x="4700491" y="0"/>
                  </a:moveTo>
                  <a:lnTo>
                    <a:pt x="5414799" y="0"/>
                  </a:lnTo>
                  <a:lnTo>
                    <a:pt x="5237054" y="46060"/>
                  </a:lnTo>
                  <a:cubicBezTo>
                    <a:pt x="3720855" y="445305"/>
                    <a:pt x="1587988" y="1162762"/>
                    <a:pt x="190138" y="2289676"/>
                  </a:cubicBezTo>
                  <a:lnTo>
                    <a:pt x="0" y="2451707"/>
                  </a:lnTo>
                  <a:lnTo>
                    <a:pt x="0" y="1651075"/>
                  </a:lnTo>
                  <a:lnTo>
                    <a:pt x="50606" y="1616140"/>
                  </a:lnTo>
                  <a:cubicBezTo>
                    <a:pt x="1304821" y="799916"/>
                    <a:pt x="3037635" y="319093"/>
                    <a:pt x="4476539" y="41093"/>
                  </a:cubicBezTo>
                  <a:lnTo>
                    <a:pt x="4700491" y="0"/>
                  </a:lnTo>
                  <a:close/>
                </a:path>
              </a:pathLst>
            </a:custGeom>
            <a:solidFill>
              <a:srgbClr val="2C7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文本框 18"/>
          <p:cNvSpPr txBox="1"/>
          <p:nvPr/>
        </p:nvSpPr>
        <p:spPr>
          <a:xfrm>
            <a:off x="1725930" y="542925"/>
            <a:ext cx="8925560" cy="3353435"/>
          </a:xfrm>
          <a:prstGeom prst="rect">
            <a:avLst/>
          </a:prstGeom>
          <a:noFill/>
        </p:spPr>
        <p:txBody>
          <a:bodyPr wrap="square" rtlCol="0">
            <a:spAutoFit/>
          </a:bodyPr>
          <a:lstStyle/>
          <a:p>
            <a:pPr algn="r"/>
            <a:r>
              <a:rPr lang="zh-CN" altLang="en-US" sz="4000" b="1" dirty="0">
                <a:solidFill>
                  <a:srgbClr val="2C7700"/>
                </a:solidFill>
                <a:latin typeface="微软雅黑" panose="020B0503020204020204" pitchFamily="34" charset="-122"/>
                <a:ea typeface="微软雅黑" panose="020B0503020204020204" pitchFamily="34" charset="-122"/>
              </a:rPr>
              <a:t>多宁朗</a:t>
            </a:r>
            <a:r>
              <a:rPr lang="en-US" altLang="zh-CN" sz="4000" b="1" baseline="30000" dirty="0">
                <a:solidFill>
                  <a:srgbClr val="2C7700"/>
                </a:solidFill>
                <a:latin typeface="微软雅黑" panose="020B0503020204020204" pitchFamily="34" charset="-122"/>
                <a:ea typeface="微软雅黑" panose="020B0503020204020204" pitchFamily="34" charset="-122"/>
              </a:rPr>
              <a:t>®</a:t>
            </a:r>
          </a:p>
          <a:p>
            <a:pPr algn="ctr"/>
            <a:r>
              <a:rPr lang="zh-CN" altLang="en-US" sz="4000" b="1" dirty="0">
                <a:solidFill>
                  <a:srgbClr val="2C7700"/>
                </a:solidFill>
                <a:latin typeface="微软雅黑" panose="020B0503020204020204" pitchFamily="34" charset="-122"/>
                <a:ea typeface="微软雅黑" panose="020B0503020204020204" pitchFamily="34" charset="-122"/>
              </a:rPr>
              <a:t>      </a:t>
            </a:r>
            <a:r>
              <a:rPr lang="zh-CN" altLang="en-US" sz="6600" b="1" dirty="0">
                <a:solidFill>
                  <a:srgbClr val="2C7700"/>
                </a:solidFill>
                <a:latin typeface="微软雅黑" panose="020B0503020204020204" pitchFamily="34" charset="-122"/>
                <a:ea typeface="微软雅黑" panose="020B0503020204020204" pitchFamily="34" charset="-122"/>
              </a:rPr>
              <a:t>复合磷酸氢钾注射液</a:t>
            </a:r>
            <a:endParaRPr lang="zh-CN" altLang="en-US" sz="4000" b="1" dirty="0">
              <a:solidFill>
                <a:srgbClr val="2C7700"/>
              </a:solidFill>
              <a:latin typeface="微软雅黑" panose="020B0503020204020204" pitchFamily="34" charset="-122"/>
              <a:ea typeface="微软雅黑" panose="020B0503020204020204" pitchFamily="34" charset="-122"/>
            </a:endParaRPr>
          </a:p>
          <a:p>
            <a:pPr algn="ctr"/>
            <a:endParaRPr lang="zh-CN" altLang="en-US" sz="4000" b="1" dirty="0">
              <a:solidFill>
                <a:srgbClr val="2C7700"/>
              </a:solidFill>
              <a:latin typeface="微软雅黑" panose="020B0503020204020204" pitchFamily="34" charset="-122"/>
              <a:ea typeface="微软雅黑" panose="020B0503020204020204" pitchFamily="34" charset="-122"/>
            </a:endParaRPr>
          </a:p>
          <a:p>
            <a:pPr algn="l"/>
            <a:endParaRPr lang="zh-CN" altLang="en-US" sz="6600" b="1" dirty="0">
              <a:solidFill>
                <a:srgbClr val="2C7700"/>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2129790" y="2206625"/>
            <a:ext cx="9253855" cy="521970"/>
          </a:xfrm>
          <a:prstGeom prst="rect">
            <a:avLst/>
          </a:prstGeom>
          <a:noFill/>
        </p:spPr>
        <p:txBody>
          <a:bodyPr wrap="square" rtlCol="0">
            <a:spAutoFit/>
          </a:bodyPr>
          <a:lstStyle/>
          <a:p>
            <a:pPr algn="ctr"/>
            <a:r>
              <a:rPr lang="en-US" altLang="zh-CN" sz="2800" spc="-130" dirty="0">
                <a:solidFill>
                  <a:srgbClr val="2C7700"/>
                </a:solidFill>
                <a:uFillTx/>
                <a:latin typeface="微软雅黑" panose="020B0503020204020204" pitchFamily="34" charset="-122"/>
                <a:ea typeface="微软雅黑" panose="020B0503020204020204" pitchFamily="34" charset="-122"/>
              </a:rPr>
              <a:t>Compound Potassium Hydrogen Phosphate Injection</a:t>
            </a:r>
          </a:p>
        </p:txBody>
      </p:sp>
      <p:sp>
        <p:nvSpPr>
          <p:cNvPr id="22" name="TextBox 3"/>
          <p:cNvSpPr txBox="1">
            <a:spLocks noChangeArrowheads="1"/>
          </p:cNvSpPr>
          <p:nvPr/>
        </p:nvSpPr>
        <p:spPr bwMode="auto">
          <a:xfrm>
            <a:off x="3356006" y="5757484"/>
            <a:ext cx="5673725" cy="40011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000" dirty="0">
                <a:latin typeface="微软雅黑" panose="020B0503020204020204" pitchFamily="34" charset="-122"/>
                <a:ea typeface="微软雅黑" panose="020B0503020204020204" pitchFamily="34" charset="-122"/>
              </a:rPr>
              <a:t>生产企业：山西普德药业有限公司、</a:t>
            </a:r>
            <a:endParaRPr lang="en-US" altLang="zh-CN" sz="2000" dirty="0">
              <a:latin typeface="微软雅黑" panose="020B0503020204020204" pitchFamily="34" charset="-122"/>
              <a:ea typeface="微软雅黑" panose="020B0503020204020204" pitchFamily="34" charset="-122"/>
            </a:endParaRPr>
          </a:p>
        </p:txBody>
      </p:sp>
      <p:pic>
        <p:nvPicPr>
          <p:cNvPr id="23" name="Picture 4"/>
          <p:cNvPicPr>
            <a:picLocks noChangeAspect="1" noChangeArrowheads="1"/>
          </p:cNvPicPr>
          <p:nvPr/>
        </p:nvPicPr>
        <p:blipFill>
          <a:blip r:embed="rId3"/>
          <a:srcRect/>
          <a:stretch>
            <a:fillRect/>
          </a:stretch>
        </p:blipFill>
        <p:spPr bwMode="auto">
          <a:xfrm>
            <a:off x="4151630" y="3251200"/>
            <a:ext cx="3244215" cy="2018030"/>
          </a:xfrm>
          <a:prstGeom prst="rect">
            <a:avLst/>
          </a:prstGeom>
          <a:noFill/>
          <a:ln w="9525">
            <a:noFill/>
            <a:miter lim="800000"/>
            <a:headEnd/>
            <a:tailEnd/>
          </a:ln>
        </p:spPr>
      </p:pic>
      <p:sp>
        <p:nvSpPr>
          <p:cNvPr id="2" name="文本框 1"/>
          <p:cNvSpPr txBox="1"/>
          <p:nvPr/>
        </p:nvSpPr>
        <p:spPr>
          <a:xfrm>
            <a:off x="3355975" y="3009900"/>
            <a:ext cx="6096000" cy="368300"/>
          </a:xfrm>
          <a:prstGeom prst="rect">
            <a:avLst/>
          </a:prstGeom>
          <a:noFill/>
        </p:spPr>
        <p:txBody>
          <a:bodyPr wrap="square" rtlCol="0" anchor="t">
            <a:spAutoFit/>
          </a:bodyPr>
          <a:lstStyle/>
          <a:p>
            <a:r>
              <a:rPr lang="zh-CN" altLang="en-US"/>
              <a:t>国家医保药品编码：XA12BAF601B002010102918</a:t>
            </a:r>
          </a:p>
        </p:txBody>
      </p:sp>
      <p:sp>
        <p:nvSpPr>
          <p:cNvPr id="3" name="文本框 2"/>
          <p:cNvSpPr txBox="1"/>
          <p:nvPr/>
        </p:nvSpPr>
        <p:spPr>
          <a:xfrm>
            <a:off x="3355975" y="5269230"/>
            <a:ext cx="6096000" cy="368300"/>
          </a:xfrm>
          <a:prstGeom prst="rect">
            <a:avLst/>
          </a:prstGeom>
          <a:noFill/>
        </p:spPr>
        <p:txBody>
          <a:bodyPr wrap="square" rtlCol="0" anchor="t">
            <a:spAutoFit/>
          </a:bodyPr>
          <a:lstStyle/>
          <a:p>
            <a:r>
              <a:rPr lang="zh-CN" altLang="en-US"/>
              <a:t>规格：</a:t>
            </a:r>
            <a:r>
              <a:rPr lang="en-US" altLang="zh-CN">
                <a:latin typeface="Times New Roman" panose="02020603050405020304" pitchFamily="18" charset="0"/>
                <a:cs typeface="Times New Roman" panose="02020603050405020304" pitchFamily="18" charset="0"/>
              </a:rPr>
              <a:t>2ml:0.639gK</a:t>
            </a:r>
            <a:r>
              <a:rPr lang="en-US" altLang="zh-CN" baseline="-25000">
                <a:solidFill>
                  <a:schemeClr val="tx1"/>
                </a:solidFill>
                <a:uFillTx/>
                <a:latin typeface="Times New Roman" panose="02020603050405020304" pitchFamily="18" charset="0"/>
                <a:cs typeface="Times New Roman" panose="02020603050405020304" pitchFamily="18" charset="0"/>
              </a:rPr>
              <a:t>2</a:t>
            </a:r>
            <a:r>
              <a:rPr lang="en-US" altLang="zh-CN">
                <a:latin typeface="Times New Roman" panose="02020603050405020304" pitchFamily="18" charset="0"/>
                <a:cs typeface="Times New Roman" panose="02020603050405020304" pitchFamily="18" charset="0"/>
              </a:rPr>
              <a:t>HPO</a:t>
            </a:r>
            <a:r>
              <a:rPr lang="en-US" altLang="zh-CN" baseline="-25000">
                <a:solidFill>
                  <a:schemeClr val="tx1"/>
                </a:solidFill>
                <a:uFillTx/>
                <a:latin typeface="Times New Roman" panose="02020603050405020304" pitchFamily="18" charset="0"/>
                <a:cs typeface="Times New Roman" panose="02020603050405020304" pitchFamily="18" charset="0"/>
              </a:rPr>
              <a:t>4</a:t>
            </a:r>
            <a:r>
              <a:rPr lang="en-US" altLang="zh-CN">
                <a:latin typeface="Times New Roman" panose="02020603050405020304" pitchFamily="18" charset="0"/>
                <a:ea typeface="仿宋" panose="02010609060101010101" charset="-122"/>
                <a:cs typeface="Times New Roman" panose="02020603050405020304" pitchFamily="18" charset="0"/>
              </a:rPr>
              <a:t>·0.435gKH</a:t>
            </a:r>
            <a:r>
              <a:rPr lang="en-US" altLang="zh-CN" baseline="-25000">
                <a:solidFill>
                  <a:schemeClr val="tx1"/>
                </a:solidFill>
                <a:uFillTx/>
                <a:latin typeface="Times New Roman" panose="02020603050405020304" pitchFamily="18" charset="0"/>
                <a:ea typeface="仿宋" panose="02010609060101010101" charset="-122"/>
                <a:cs typeface="Times New Roman" panose="02020603050405020304" pitchFamily="18" charset="0"/>
              </a:rPr>
              <a:t>2</a:t>
            </a:r>
            <a:r>
              <a:rPr lang="en-US" altLang="zh-CN">
                <a:latin typeface="Times New Roman" panose="02020603050405020304" pitchFamily="18" charset="0"/>
                <a:ea typeface="仿宋" panose="02010609060101010101" charset="-122"/>
                <a:cs typeface="Times New Roman" panose="02020603050405020304" pitchFamily="18" charset="0"/>
              </a:rPr>
              <a:t>PO</a:t>
            </a:r>
            <a:r>
              <a:rPr lang="en-US" altLang="zh-CN" baseline="-25000">
                <a:solidFill>
                  <a:schemeClr val="tx1"/>
                </a:solidFill>
                <a:uFillTx/>
                <a:latin typeface="Times New Roman" panose="02020603050405020304" pitchFamily="18" charset="0"/>
                <a:ea typeface="仿宋" panose="02010609060101010101" charset="-122"/>
                <a:cs typeface="Times New Roman" panose="02020603050405020304" pitchFamily="18" charset="0"/>
              </a:rPr>
              <a:t>4</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31371" y="0"/>
            <a:ext cx="250372" cy="696686"/>
          </a:xfrm>
          <a:prstGeom prst="rect">
            <a:avLst/>
          </a:prstGeom>
          <a:solidFill>
            <a:srgbClr val="2C7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04800" y="0"/>
            <a:ext cx="250372" cy="457200"/>
          </a:xfrm>
          <a:prstGeom prst="rect">
            <a:avLst/>
          </a:prstGeom>
          <a:solidFill>
            <a:srgbClr val="86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9"/>
          <p:cNvSpPr txBox="1">
            <a:spLocks noChangeArrowheads="1"/>
          </p:cNvSpPr>
          <p:nvPr/>
        </p:nvSpPr>
        <p:spPr bwMode="auto">
          <a:xfrm>
            <a:off x="842736" y="6296153"/>
            <a:ext cx="8280400" cy="304800"/>
          </a:xfrm>
          <a:prstGeom prst="rect">
            <a:avLst/>
          </a:prstGeom>
          <a:noFill/>
          <a:ln w="9525">
            <a:noFill/>
            <a:miter lim="800000"/>
          </a:ln>
        </p:spPr>
        <p:txBody>
          <a:bodyPr>
            <a:spAutoFit/>
          </a:bodyPr>
          <a:lstStyle/>
          <a:p>
            <a:pPr eaLnBrk="1" hangingPunct="1"/>
            <a:r>
              <a:rPr lang="zh-CN" altLang="en-US" sz="1400" b="1">
                <a:latin typeface="黑体" panose="02010609060101010101" pitchFamily="49" charset="-122"/>
                <a:ea typeface="黑体" panose="02010609060101010101" pitchFamily="49" charset="-122"/>
              </a:rPr>
              <a:t>参考文献：</a:t>
            </a:r>
            <a:r>
              <a:rPr lang="en-US" altLang="en-US" sz="1400" b="1">
                <a:latin typeface="黑体" panose="02010609060101010101" pitchFamily="49" charset="-122"/>
                <a:ea typeface="黑体" panose="02010609060101010101" pitchFamily="49" charset="-122"/>
              </a:rPr>
              <a:t>中国临床</a:t>
            </a:r>
            <a:r>
              <a:rPr lang="zh-CN" altLang="en-US" sz="1400" b="1">
                <a:latin typeface="黑体" panose="02010609060101010101" pitchFamily="49" charset="-122"/>
                <a:ea typeface="黑体" panose="02010609060101010101" pitchFamily="49" charset="-122"/>
              </a:rPr>
              <a:t>营养</a:t>
            </a:r>
            <a:r>
              <a:rPr lang="en-US" altLang="zh-CN" sz="1400" b="1">
                <a:latin typeface="黑体" panose="02010609060101010101" pitchFamily="49" charset="-122"/>
                <a:ea typeface="黑体" panose="02010609060101010101" pitchFamily="49" charset="-122"/>
              </a:rPr>
              <a:t>杂志</a:t>
            </a:r>
            <a:r>
              <a:rPr lang="zh-CN" altLang="en-US" sz="1400" b="1">
                <a:latin typeface="黑体" panose="02010609060101010101" pitchFamily="49" charset="-122"/>
                <a:ea typeface="黑体" panose="02010609060101010101" pitchFamily="49" charset="-122"/>
              </a:rPr>
              <a:t>，</a:t>
            </a:r>
            <a:r>
              <a:rPr lang="en-US" altLang="zh-CN" sz="1400" b="1">
                <a:latin typeface="黑体" panose="02010609060101010101" pitchFamily="49" charset="-122"/>
                <a:ea typeface="黑体" panose="02010609060101010101" pitchFamily="49" charset="-122"/>
              </a:rPr>
              <a:t>1993</a:t>
            </a:r>
            <a:r>
              <a:rPr lang="zh-CN" altLang="en-US" sz="1400" b="1">
                <a:latin typeface="黑体" panose="02010609060101010101" pitchFamily="49" charset="-122"/>
                <a:ea typeface="黑体" panose="02010609060101010101" pitchFamily="49" charset="-122"/>
              </a:rPr>
              <a:t>年第</a:t>
            </a:r>
            <a:r>
              <a:rPr lang="en-US" altLang="en-US" sz="1400" b="1">
                <a:latin typeface="黑体" panose="02010609060101010101" pitchFamily="49" charset="-122"/>
                <a:ea typeface="黑体" panose="02010609060101010101" pitchFamily="49" charset="-122"/>
              </a:rPr>
              <a:t> </a:t>
            </a:r>
            <a:r>
              <a:rPr lang="en-US" altLang="zh-CN" sz="1400" b="1">
                <a:latin typeface="黑体" panose="02010609060101010101" pitchFamily="49" charset="-122"/>
                <a:ea typeface="黑体" panose="02010609060101010101" pitchFamily="49" charset="-122"/>
              </a:rPr>
              <a:t>1</a:t>
            </a:r>
            <a:r>
              <a:rPr lang="en-US" altLang="en-US" sz="1400" b="1">
                <a:latin typeface="黑体" panose="02010609060101010101" pitchFamily="49" charset="-122"/>
                <a:ea typeface="黑体" panose="02010609060101010101" pitchFamily="49" charset="-122"/>
              </a:rPr>
              <a:t>卷第</a:t>
            </a:r>
            <a:r>
              <a:rPr lang="en-US" altLang="zh-CN" sz="1400" b="1">
                <a:latin typeface="黑体" panose="02010609060101010101" pitchFamily="49" charset="-122"/>
                <a:ea typeface="黑体" panose="02010609060101010101" pitchFamily="49" charset="-122"/>
              </a:rPr>
              <a:t>1</a:t>
            </a:r>
            <a:r>
              <a:rPr lang="en-US" altLang="en-US" sz="1400" b="1">
                <a:latin typeface="黑体" panose="02010609060101010101" pitchFamily="49" charset="-122"/>
                <a:ea typeface="黑体" panose="02010609060101010101" pitchFamily="49" charset="-122"/>
              </a:rPr>
              <a:t> 期</a:t>
            </a:r>
            <a:r>
              <a:rPr lang="en-US" sz="1400" b="1">
                <a:latin typeface="黑体" panose="02010609060101010101" pitchFamily="49" charset="-122"/>
                <a:ea typeface="黑体" panose="02010609060101010101" pitchFamily="49" charset="-122"/>
              </a:rPr>
              <a:t>》</a:t>
            </a:r>
            <a:endParaRPr lang="zh-CN" altLang="en-US" sz="1400" b="1">
              <a:latin typeface="黑体" panose="02010609060101010101" pitchFamily="49" charset="-122"/>
              <a:ea typeface="黑体" panose="02010609060101010101" pitchFamily="49" charset="-122"/>
            </a:endParaRPr>
          </a:p>
        </p:txBody>
      </p:sp>
      <p:sp>
        <p:nvSpPr>
          <p:cNvPr id="13" name="Rectangle 2"/>
          <p:cNvSpPr txBox="1">
            <a:spLocks noChangeArrowheads="1"/>
          </p:cNvSpPr>
          <p:nvPr/>
        </p:nvSpPr>
        <p:spPr>
          <a:xfrm>
            <a:off x="5594437" y="696564"/>
            <a:ext cx="8208963" cy="70127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lang="zh-CN" altLang="en-US" sz="2800" b="1" dirty="0">
                <a:solidFill>
                  <a:srgbClr val="2C7700"/>
                </a:solidFill>
                <a:latin typeface="微软雅黑" panose="020B0503020204020204" pitchFamily="34" charset="-122"/>
                <a:ea typeface="微软雅黑" panose="020B0503020204020204" pitchFamily="34" charset="-122"/>
                <a:sym typeface="+mn-ea"/>
              </a:rPr>
              <a:t>多宁朗</a:t>
            </a:r>
            <a:r>
              <a:rPr lang="en-US" altLang="zh-CN" sz="2800" b="1" baseline="30000" dirty="0">
                <a:solidFill>
                  <a:srgbClr val="2C7700"/>
                </a:solidFill>
                <a:latin typeface="微软雅黑" panose="020B0503020204020204" pitchFamily="34" charset="-122"/>
                <a:ea typeface="微软雅黑" panose="020B0503020204020204" pitchFamily="34" charset="-122"/>
                <a:sym typeface="+mn-ea"/>
              </a:rPr>
              <a:t>®</a:t>
            </a:r>
            <a:r>
              <a:rPr kumimoji="0" lang="zh-CN" altLang="en-US" sz="28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j-cs"/>
              </a:rPr>
              <a:t>同时补充钾离子和磷离子</a:t>
            </a:r>
          </a:p>
        </p:txBody>
      </p:sp>
      <p:grpSp>
        <p:nvGrpSpPr>
          <p:cNvPr id="3" name="组合 2"/>
          <p:cNvGrpSpPr/>
          <p:nvPr/>
        </p:nvGrpSpPr>
        <p:grpSpPr>
          <a:xfrm>
            <a:off x="1691824" y="1365853"/>
            <a:ext cx="7920037" cy="2376488"/>
            <a:chOff x="874457" y="1787451"/>
            <a:chExt cx="7920037" cy="2376488"/>
          </a:xfrm>
        </p:grpSpPr>
        <p:sp>
          <p:nvSpPr>
            <p:cNvPr id="14" name="Rectangle 3"/>
            <p:cNvSpPr txBox="1">
              <a:spLocks noChangeArrowheads="1"/>
            </p:cNvSpPr>
            <p:nvPr/>
          </p:nvSpPr>
          <p:spPr>
            <a:xfrm>
              <a:off x="874457" y="1787451"/>
              <a:ext cx="7920037" cy="237648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20000"/>
                </a:lnSpc>
                <a:spcBef>
                  <a:spcPct val="2000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mn-lt"/>
                  <a:cs typeface="+mn-cs"/>
                </a:rPr>
                <a:t>【</a:t>
              </a:r>
              <a:r>
                <a:rPr kumimoji="0" lang="zh-CN" altLang="en-US" sz="2000" b="0" i="0" u="none" strike="noStrike" kern="1200" cap="none" spc="0" normalizeH="0" baseline="0" noProof="0" dirty="0">
                  <a:ln>
                    <a:noFill/>
                  </a:ln>
                  <a:solidFill>
                    <a:schemeClr val="tx1"/>
                  </a:solidFill>
                  <a:effectLst/>
                  <a:uLnTx/>
                  <a:uFillTx/>
                  <a:latin typeface="+mn-lt"/>
                  <a:cs typeface="+mn-cs"/>
                </a:rPr>
                <a:t>通  用 名</a:t>
              </a:r>
              <a:r>
                <a:rPr kumimoji="0" lang="en-US" altLang="zh-CN" sz="2000" b="0" i="0" u="none" strike="noStrike" kern="1200" cap="none" spc="0" normalizeH="0" baseline="0" noProof="0" dirty="0">
                  <a:ln>
                    <a:noFill/>
                  </a:ln>
                  <a:solidFill>
                    <a:schemeClr val="tx1"/>
                  </a:solidFill>
                  <a:effectLst/>
                  <a:uLnTx/>
                  <a:uFillTx/>
                  <a:latin typeface="+mn-lt"/>
                  <a:cs typeface="+mn-cs"/>
                </a:rPr>
                <a:t>】</a:t>
              </a:r>
              <a:r>
                <a:rPr kumimoji="0" lang="zh-CN" altLang="en-US" sz="2000" b="0" i="0" u="none" strike="noStrike" kern="1200" cap="none" spc="0" normalizeH="0" baseline="0" noProof="0" dirty="0">
                  <a:ln>
                    <a:noFill/>
                  </a:ln>
                  <a:solidFill>
                    <a:schemeClr val="tx1"/>
                  </a:solidFill>
                  <a:effectLst/>
                  <a:uLnTx/>
                  <a:uFillTx/>
                  <a:latin typeface="+mn-lt"/>
                  <a:cs typeface="+mn-cs"/>
                </a:rPr>
                <a:t>：复合磷酸氢钾注射液 </a:t>
              </a:r>
            </a:p>
            <a:p>
              <a:pPr marL="342900" marR="0" lvl="0" indent="-342900" algn="l" defTabSz="914400" rtl="0" eaLnBrk="1" fontAlgn="auto" latinLnBrk="0" hangingPunct="1">
                <a:lnSpc>
                  <a:spcPct val="120000"/>
                </a:lnSpc>
                <a:spcBef>
                  <a:spcPct val="2000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mn-lt"/>
                  <a:cs typeface="+mn-cs"/>
                </a:rPr>
                <a:t>【 </a:t>
              </a:r>
              <a:r>
                <a:rPr kumimoji="0" lang="zh-CN" altLang="en-US" sz="2000" b="0" i="0" u="none" strike="noStrike" kern="1200" cap="none" spc="0" normalizeH="0" baseline="0" noProof="0" dirty="0">
                  <a:ln>
                    <a:noFill/>
                  </a:ln>
                  <a:solidFill>
                    <a:schemeClr val="tx1"/>
                  </a:solidFill>
                  <a:effectLst/>
                  <a:uLnTx/>
                  <a:uFillTx/>
                  <a:latin typeface="+mn-lt"/>
                  <a:cs typeface="+mn-cs"/>
                </a:rPr>
                <a:t>成     份 </a:t>
              </a:r>
              <a:r>
                <a:rPr kumimoji="0" lang="en-US" altLang="zh-CN" sz="2000" b="0" i="0" u="none" strike="noStrike" kern="1200" cap="none" spc="0" normalizeH="0" baseline="0" noProof="0" dirty="0">
                  <a:ln>
                    <a:noFill/>
                  </a:ln>
                  <a:solidFill>
                    <a:schemeClr val="tx1"/>
                  </a:solidFill>
                  <a:effectLst/>
                  <a:uLnTx/>
                  <a:uFillTx/>
                  <a:latin typeface="+mn-lt"/>
                  <a:cs typeface="+mn-cs"/>
                </a:rPr>
                <a:t>】</a:t>
              </a:r>
              <a:r>
                <a:rPr kumimoji="0" lang="zh-CN" altLang="en-US" sz="2000" b="0" i="0" u="none" strike="noStrike" kern="1200" cap="none" spc="0" normalizeH="0" baseline="0" noProof="0" dirty="0">
                  <a:ln>
                    <a:noFill/>
                  </a:ln>
                  <a:solidFill>
                    <a:schemeClr val="tx1"/>
                  </a:solidFill>
                  <a:effectLst/>
                  <a:uLnTx/>
                  <a:uFillTx/>
                  <a:latin typeface="+mn-lt"/>
                  <a:cs typeface="+mn-cs"/>
                </a:rPr>
                <a:t>：</a:t>
              </a:r>
            </a:p>
            <a:p>
              <a:pPr marL="342900" marR="0" lvl="0" indent="-342900" algn="l" defTabSz="914400" rtl="0" eaLnBrk="1" fontAlgn="auto" latinLnBrk="0" hangingPunct="1">
                <a:lnSpc>
                  <a:spcPct val="120000"/>
                </a:lnSpc>
                <a:spcBef>
                  <a:spcPct val="20000"/>
                </a:spcBef>
                <a:spcAft>
                  <a:spcPts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mn-lt"/>
                  <a:cs typeface="+mn-cs"/>
                </a:rPr>
                <a:t>                 </a:t>
              </a:r>
              <a:r>
                <a:rPr kumimoji="0" lang="en-US" altLang="zh-CN" sz="2000" b="0" i="0" u="none" strike="noStrike" kern="1200" cap="none" spc="0" normalizeH="0" baseline="0" noProof="0" dirty="0">
                  <a:ln>
                    <a:noFill/>
                  </a:ln>
                  <a:solidFill>
                    <a:schemeClr val="tx1"/>
                  </a:solidFill>
                  <a:effectLst/>
                  <a:uLnTx/>
                  <a:uFillTx/>
                  <a:latin typeface="+mn-lt"/>
                  <a:cs typeface="+mn-cs"/>
                </a:rPr>
                <a:t>KH</a:t>
              </a:r>
              <a:r>
                <a:rPr kumimoji="0" lang="en-US" altLang="zh-CN" sz="2000" b="0" i="0" u="none" strike="noStrike" kern="1200" cap="none" spc="0" normalizeH="0" baseline="-25000" noProof="0" dirty="0">
                  <a:ln>
                    <a:noFill/>
                  </a:ln>
                  <a:solidFill>
                    <a:schemeClr val="tx1"/>
                  </a:solidFill>
                  <a:effectLst/>
                  <a:uLnTx/>
                  <a:uFillTx/>
                  <a:latin typeface="+mn-lt"/>
                  <a:cs typeface="+mn-cs"/>
                </a:rPr>
                <a:t>2</a:t>
              </a:r>
              <a:r>
                <a:rPr kumimoji="0" lang="en-US" altLang="zh-CN" sz="2000" b="0" i="0" u="none" strike="noStrike" kern="1200" cap="none" spc="0" normalizeH="0" baseline="0" noProof="0" dirty="0">
                  <a:ln>
                    <a:noFill/>
                  </a:ln>
                  <a:solidFill>
                    <a:schemeClr val="tx1"/>
                  </a:solidFill>
                  <a:effectLst/>
                  <a:uLnTx/>
                  <a:uFillTx/>
                  <a:latin typeface="+mn-lt"/>
                  <a:cs typeface="+mn-cs"/>
                </a:rPr>
                <a:t>PO</a:t>
              </a:r>
              <a:r>
                <a:rPr kumimoji="0" lang="en-US" altLang="zh-CN" sz="2000" b="0" i="0" u="none" strike="noStrike" kern="1200" cap="none" spc="0" normalizeH="0" baseline="-25000" noProof="0" dirty="0">
                  <a:ln>
                    <a:noFill/>
                  </a:ln>
                  <a:solidFill>
                    <a:schemeClr val="tx1"/>
                  </a:solidFill>
                  <a:effectLst/>
                  <a:uLnTx/>
                  <a:uFillTx/>
                  <a:latin typeface="+mn-lt"/>
                  <a:cs typeface="+mn-cs"/>
                </a:rPr>
                <a:t>4</a:t>
              </a:r>
              <a:r>
                <a:rPr kumimoji="0" lang="en-US" altLang="zh-CN" sz="2000" b="0" i="0" u="none" strike="noStrike" kern="1200" cap="none" spc="0" normalizeH="0" baseline="0" noProof="0" dirty="0">
                  <a:ln>
                    <a:noFill/>
                  </a:ln>
                  <a:solidFill>
                    <a:schemeClr val="tx1"/>
                  </a:solidFill>
                  <a:effectLst/>
                  <a:uLnTx/>
                  <a:uFillTx/>
                  <a:latin typeface="+mn-lt"/>
                  <a:cs typeface="+mn-cs"/>
                </a:rPr>
                <a:t> </a:t>
              </a:r>
              <a:r>
                <a:rPr kumimoji="0" lang="zh-CN" altLang="en-US" sz="2000" b="0" i="0" u="none" strike="noStrike" kern="1200" cap="none" spc="0" normalizeH="0" baseline="0" noProof="0" dirty="0">
                  <a:ln>
                    <a:noFill/>
                  </a:ln>
                  <a:solidFill>
                    <a:schemeClr val="tx1"/>
                  </a:solidFill>
                  <a:effectLst/>
                  <a:uLnTx/>
                  <a:uFillTx/>
                  <a:latin typeface="+mn-lt"/>
                  <a:cs typeface="+mn-cs"/>
                </a:rPr>
                <a:t>：</a:t>
              </a:r>
              <a:r>
                <a:rPr kumimoji="0" lang="en-US" altLang="zh-CN" sz="2000" b="0" i="0" u="none" strike="noStrike" kern="1200" cap="none" spc="0" normalizeH="0" baseline="0" noProof="0" dirty="0">
                  <a:ln>
                    <a:noFill/>
                  </a:ln>
                  <a:solidFill>
                    <a:schemeClr val="tx1"/>
                  </a:solidFill>
                  <a:effectLst/>
                  <a:uLnTx/>
                  <a:uFillTx/>
                  <a:latin typeface="+mn-lt"/>
                  <a:cs typeface="+mn-cs"/>
                </a:rPr>
                <a:t>0.435g</a:t>
              </a:r>
              <a:r>
                <a:rPr kumimoji="0" lang="zh-CN" altLang="en-US" sz="2000" b="0" i="0" u="none" strike="noStrike" kern="1200" cap="none" spc="0" normalizeH="0" baseline="0" noProof="0" dirty="0">
                  <a:ln>
                    <a:noFill/>
                  </a:ln>
                  <a:solidFill>
                    <a:schemeClr val="tx1"/>
                  </a:solidFill>
                  <a:effectLst/>
                  <a:uLnTx/>
                  <a:uFillTx/>
                  <a:latin typeface="+mn-lt"/>
                  <a:cs typeface="+mn-cs"/>
                </a:rPr>
                <a:t>（</a:t>
              </a:r>
              <a:r>
                <a:rPr kumimoji="0" lang="en-US" altLang="zh-CN" sz="2000" b="0" i="0" u="none" strike="noStrike" kern="1200" cap="none" spc="0" normalizeH="0" baseline="0" noProof="0" dirty="0">
                  <a:ln>
                    <a:noFill/>
                  </a:ln>
                  <a:solidFill>
                    <a:schemeClr val="tx1"/>
                  </a:solidFill>
                  <a:effectLst/>
                  <a:uLnTx/>
                  <a:uFillTx/>
                  <a:latin typeface="+mn-lt"/>
                  <a:cs typeface="+mn-cs"/>
                </a:rPr>
                <a:t>H</a:t>
              </a:r>
              <a:r>
                <a:rPr kumimoji="0" lang="en-US" altLang="zh-CN" sz="2000" b="0" i="0" u="none" strike="noStrike" kern="1200" cap="none" spc="0" normalizeH="0" baseline="-25000" noProof="0" dirty="0">
                  <a:ln>
                    <a:noFill/>
                  </a:ln>
                  <a:solidFill>
                    <a:schemeClr val="tx1"/>
                  </a:solidFill>
                  <a:effectLst/>
                  <a:uLnTx/>
                  <a:uFillTx/>
                  <a:latin typeface="+mn-lt"/>
                  <a:cs typeface="+mn-cs"/>
                </a:rPr>
                <a:t>2</a:t>
              </a:r>
              <a:r>
                <a:rPr kumimoji="0" lang="en-US" altLang="zh-CN" sz="2000" b="0" i="0" u="none" strike="noStrike" kern="1200" cap="none" spc="0" normalizeH="0" baseline="0" noProof="0" dirty="0">
                  <a:ln>
                    <a:noFill/>
                  </a:ln>
                  <a:solidFill>
                    <a:schemeClr val="tx1"/>
                  </a:solidFill>
                  <a:effectLst/>
                  <a:uLnTx/>
                  <a:uFillTx/>
                  <a:latin typeface="+mn-lt"/>
                  <a:cs typeface="+mn-cs"/>
                </a:rPr>
                <a:t>PO</a:t>
              </a:r>
              <a:r>
                <a:rPr kumimoji="0" lang="en-US" altLang="zh-CN" sz="2000" b="0" i="0" u="none" strike="noStrike" kern="1200" cap="none" spc="0" normalizeH="0" baseline="-25000" noProof="0" dirty="0">
                  <a:ln>
                    <a:noFill/>
                  </a:ln>
                  <a:solidFill>
                    <a:schemeClr val="tx1"/>
                  </a:solidFill>
                  <a:effectLst/>
                  <a:uLnTx/>
                  <a:uFillTx/>
                  <a:latin typeface="+mn-lt"/>
                  <a:cs typeface="+mn-cs"/>
                </a:rPr>
                <a:t>4</a:t>
              </a:r>
              <a:r>
                <a:rPr kumimoji="0" lang="en-US" altLang="zh-CN" sz="2000" b="0" i="0" u="none" strike="noStrike" kern="1200" cap="none" spc="0" normalizeH="0" baseline="0" noProof="0" dirty="0">
                  <a:ln>
                    <a:noFill/>
                  </a:ln>
                  <a:solidFill>
                    <a:schemeClr val="tx1"/>
                  </a:solidFill>
                  <a:effectLst/>
                  <a:uLnTx/>
                  <a:uFillTx/>
                  <a:latin typeface="+mn-lt"/>
                  <a:cs typeface="+mn-cs"/>
                </a:rPr>
                <a:t>  </a:t>
              </a:r>
              <a:r>
                <a:rPr kumimoji="0" lang="zh-CN" altLang="en-US" sz="2000" b="0" i="0" u="none" strike="noStrike" kern="1200" cap="none" spc="0" normalizeH="0" baseline="0" noProof="0" dirty="0">
                  <a:ln>
                    <a:noFill/>
                  </a:ln>
                  <a:solidFill>
                    <a:schemeClr val="tx1"/>
                  </a:solidFill>
                  <a:effectLst/>
                  <a:uLnTx/>
                  <a:uFillTx/>
                  <a:latin typeface="+mn-lt"/>
                  <a:cs typeface="+mn-cs"/>
                </a:rPr>
                <a:t>）</a:t>
              </a:r>
              <a:endParaRPr kumimoji="0" lang="en-US" altLang="zh-CN" sz="2000" b="0" i="0" u="none" strike="noStrike" kern="1200" cap="none" spc="0" normalizeH="0" baseline="0" noProof="0" dirty="0">
                <a:ln>
                  <a:noFill/>
                </a:ln>
                <a:solidFill>
                  <a:schemeClr val="tx1"/>
                </a:solidFill>
                <a:effectLst/>
                <a:uLnTx/>
                <a:uFillTx/>
                <a:latin typeface="+mn-lt"/>
                <a:cs typeface="+mn-cs"/>
              </a:endParaRPr>
            </a:p>
            <a:p>
              <a:pPr marL="342900" marR="0" lvl="0" indent="-342900" algn="l" defTabSz="914400" rtl="0" eaLnBrk="1" fontAlgn="auto" latinLnBrk="0" hangingPunct="1">
                <a:lnSpc>
                  <a:spcPct val="120000"/>
                </a:lnSpc>
                <a:spcBef>
                  <a:spcPct val="20000"/>
                </a:spcBef>
                <a:spcAft>
                  <a:spcPts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mn-lt"/>
                  <a:cs typeface="+mn-cs"/>
                </a:rPr>
                <a:t>                  </a:t>
              </a:r>
              <a:r>
                <a:rPr kumimoji="0" lang="en-US" altLang="zh-CN" sz="2000" b="0" i="0" u="none" strike="noStrike" kern="1200" cap="none" spc="0" normalizeH="0" baseline="0" noProof="0" dirty="0">
                  <a:ln>
                    <a:noFill/>
                  </a:ln>
                  <a:solidFill>
                    <a:schemeClr val="tx1"/>
                  </a:solidFill>
                  <a:effectLst/>
                  <a:uLnTx/>
                  <a:uFillTx/>
                  <a:latin typeface="+mn-lt"/>
                  <a:cs typeface="+mn-cs"/>
                </a:rPr>
                <a:t>K</a:t>
              </a:r>
              <a:r>
                <a:rPr kumimoji="0" lang="en-US" altLang="zh-CN" sz="2000" b="0" i="0" u="none" strike="noStrike" kern="1200" cap="none" spc="0" normalizeH="0" baseline="-25000" noProof="0" dirty="0">
                  <a:ln>
                    <a:noFill/>
                  </a:ln>
                  <a:solidFill>
                    <a:schemeClr val="tx1"/>
                  </a:solidFill>
                  <a:effectLst/>
                  <a:uLnTx/>
                  <a:uFillTx/>
                  <a:latin typeface="+mn-lt"/>
                  <a:cs typeface="+mn-cs"/>
                </a:rPr>
                <a:t>2</a:t>
              </a:r>
              <a:r>
                <a:rPr kumimoji="0" lang="en-US" altLang="zh-CN" sz="2000" b="0" i="0" u="none" strike="noStrike" kern="1200" cap="none" spc="0" normalizeH="0" baseline="0" noProof="0" dirty="0">
                  <a:ln>
                    <a:noFill/>
                  </a:ln>
                  <a:solidFill>
                    <a:schemeClr val="tx1"/>
                  </a:solidFill>
                  <a:effectLst/>
                  <a:uLnTx/>
                  <a:uFillTx/>
                  <a:latin typeface="+mn-lt"/>
                  <a:cs typeface="+mn-cs"/>
                </a:rPr>
                <a:t>HPO</a:t>
              </a:r>
              <a:r>
                <a:rPr kumimoji="0" lang="en-US" altLang="zh-CN" sz="2000" b="0" i="0" u="none" strike="noStrike" kern="1200" cap="none" spc="0" normalizeH="0" baseline="-25000" noProof="0" dirty="0">
                  <a:ln>
                    <a:noFill/>
                  </a:ln>
                  <a:solidFill>
                    <a:schemeClr val="tx1"/>
                  </a:solidFill>
                  <a:effectLst/>
                  <a:uLnTx/>
                  <a:uFillTx/>
                  <a:latin typeface="+mn-lt"/>
                  <a:cs typeface="+mn-cs"/>
                </a:rPr>
                <a:t>4</a:t>
              </a:r>
              <a:r>
                <a:rPr kumimoji="0" lang="en-US" altLang="zh-CN" sz="2000" b="0" i="0" u="none" strike="noStrike" kern="1200" cap="none" spc="0" normalizeH="0" baseline="0" noProof="0" dirty="0">
                  <a:ln>
                    <a:noFill/>
                  </a:ln>
                  <a:solidFill>
                    <a:schemeClr val="tx1"/>
                  </a:solidFill>
                  <a:effectLst/>
                  <a:uLnTx/>
                  <a:uFillTx/>
                  <a:latin typeface="+mn-lt"/>
                  <a:cs typeface="+mn-cs"/>
                </a:rPr>
                <a:t>-3H2O </a:t>
              </a:r>
              <a:r>
                <a:rPr kumimoji="0" lang="zh-CN" altLang="en-US" sz="2000" b="0" i="0" u="none" strike="noStrike" kern="1200" cap="none" spc="0" normalizeH="0" baseline="0" noProof="0" dirty="0">
                  <a:ln>
                    <a:noFill/>
                  </a:ln>
                  <a:solidFill>
                    <a:schemeClr val="tx1"/>
                  </a:solidFill>
                  <a:effectLst/>
                  <a:uLnTx/>
                  <a:uFillTx/>
                  <a:latin typeface="+mn-lt"/>
                  <a:cs typeface="+mn-cs"/>
                </a:rPr>
                <a:t>：</a:t>
              </a:r>
              <a:r>
                <a:rPr kumimoji="0" lang="en-US" altLang="zh-CN" sz="2000" b="0" i="0" u="none" strike="noStrike" kern="1200" cap="none" spc="0" normalizeH="0" baseline="0" noProof="0" dirty="0">
                  <a:ln>
                    <a:noFill/>
                  </a:ln>
                  <a:solidFill>
                    <a:schemeClr val="tx1"/>
                  </a:solidFill>
                  <a:effectLst/>
                  <a:uLnTx/>
                  <a:uFillTx/>
                  <a:latin typeface="+mn-lt"/>
                  <a:cs typeface="+mn-cs"/>
                </a:rPr>
                <a:t>0.639g</a:t>
              </a:r>
              <a:r>
                <a:rPr kumimoji="0" lang="zh-CN" altLang="en-US" sz="2000" b="0" i="0" u="none" strike="noStrike" kern="1200" cap="none" spc="0" normalizeH="0" baseline="0" noProof="0" dirty="0">
                  <a:ln>
                    <a:noFill/>
                  </a:ln>
                  <a:solidFill>
                    <a:schemeClr val="tx1"/>
                  </a:solidFill>
                  <a:effectLst/>
                  <a:uLnTx/>
                  <a:uFillTx/>
                  <a:latin typeface="+mn-lt"/>
                  <a:cs typeface="+mn-cs"/>
                </a:rPr>
                <a:t>（</a:t>
              </a:r>
              <a:r>
                <a:rPr kumimoji="0" lang="en-US" altLang="zh-CN" sz="2000" b="0" i="0" u="none" strike="noStrike" kern="1200" cap="none" spc="0" normalizeH="0" baseline="0" noProof="0" dirty="0">
                  <a:ln>
                    <a:noFill/>
                  </a:ln>
                  <a:solidFill>
                    <a:schemeClr val="tx1"/>
                  </a:solidFill>
                  <a:effectLst/>
                  <a:uLnTx/>
                  <a:uFillTx/>
                  <a:latin typeface="+mn-lt"/>
                  <a:cs typeface="+mn-cs"/>
                </a:rPr>
                <a:t> HPO</a:t>
              </a:r>
              <a:r>
                <a:rPr kumimoji="0" lang="en-US" altLang="zh-CN" sz="2000" b="0" i="0" u="none" strike="noStrike" kern="1200" cap="none" spc="0" normalizeH="0" baseline="-25000" noProof="0" dirty="0">
                  <a:ln>
                    <a:noFill/>
                  </a:ln>
                  <a:solidFill>
                    <a:schemeClr val="tx1"/>
                  </a:solidFill>
                  <a:effectLst/>
                  <a:uLnTx/>
                  <a:uFillTx/>
                  <a:latin typeface="+mn-lt"/>
                  <a:cs typeface="+mn-cs"/>
                </a:rPr>
                <a:t>4</a:t>
              </a:r>
              <a:r>
                <a:rPr kumimoji="0" lang="en-US" altLang="zh-CN" sz="2000" b="0" i="0" u="none" strike="noStrike" kern="1200" cap="none" spc="0" normalizeH="0" baseline="0" noProof="0" dirty="0">
                  <a:ln>
                    <a:noFill/>
                  </a:ln>
                  <a:solidFill>
                    <a:schemeClr val="tx1"/>
                  </a:solidFill>
                  <a:effectLst/>
                  <a:uLnTx/>
                  <a:uFillTx/>
                  <a:latin typeface="+mn-lt"/>
                  <a:cs typeface="+mn-cs"/>
                </a:rPr>
                <a:t>  </a:t>
              </a:r>
              <a:r>
                <a:rPr kumimoji="0" lang="zh-CN" altLang="en-US" sz="2000" b="0" i="0" u="none" strike="noStrike" kern="1200" cap="none" spc="0" normalizeH="0" baseline="0" noProof="0" dirty="0">
                  <a:ln>
                    <a:noFill/>
                  </a:ln>
                  <a:solidFill>
                    <a:schemeClr val="tx1"/>
                  </a:solidFill>
                  <a:effectLst/>
                  <a:uLnTx/>
                  <a:uFillTx/>
                  <a:latin typeface="+mn-lt"/>
                  <a:cs typeface="+mn-cs"/>
                </a:rPr>
                <a:t>）</a:t>
              </a:r>
            </a:p>
            <a:p>
              <a:pPr marL="342900" marR="0" lvl="0" indent="-342900" algn="l" defTabSz="914400" rtl="0" eaLnBrk="1" fontAlgn="auto" latinLnBrk="0" hangingPunct="1">
                <a:lnSpc>
                  <a:spcPct val="120000"/>
                </a:lnSpc>
                <a:spcBef>
                  <a:spcPct val="20000"/>
                </a:spcBef>
                <a:spcAft>
                  <a:spcPts val="0"/>
                </a:spcAft>
                <a:buClrTx/>
                <a:buSzTx/>
                <a:buFont typeface="Wingdings" panose="05000000000000000000" pitchFamily="2" charset="2"/>
                <a:buNone/>
                <a:defRPr/>
              </a:pPr>
              <a:r>
                <a:rPr kumimoji="0" lang="zh-CN" altLang="en-US" sz="2000" b="0" i="0" u="none" strike="noStrike" kern="1200" cap="none" spc="0" normalizeH="0" baseline="0" noProof="0" dirty="0">
                  <a:ln>
                    <a:noFill/>
                  </a:ln>
                  <a:solidFill>
                    <a:schemeClr val="tx1"/>
                  </a:solidFill>
                  <a:effectLst/>
                  <a:uLnTx/>
                  <a:uFillTx/>
                  <a:latin typeface="+mn-lt"/>
                  <a:cs typeface="+mn-cs"/>
                </a:rPr>
                <a:t>                  </a:t>
              </a:r>
              <a:r>
                <a:rPr kumimoji="0" lang="en-US" altLang="zh-CN" sz="2000" b="0" i="0" u="none" strike="noStrike" kern="1200" cap="none" spc="0" normalizeH="0" baseline="0" noProof="0" dirty="0">
                  <a:ln>
                    <a:noFill/>
                  </a:ln>
                  <a:solidFill>
                    <a:schemeClr val="tx1"/>
                  </a:solidFill>
                  <a:effectLst/>
                  <a:uLnTx/>
                  <a:uFillTx/>
                  <a:latin typeface="+mn-lt"/>
                  <a:cs typeface="+mn-cs"/>
                </a:rPr>
                <a:t>K </a:t>
              </a:r>
              <a:r>
                <a:rPr kumimoji="0" lang="en-US" altLang="zh-CN" sz="2000" b="0" i="0" u="none" strike="noStrike" kern="1200" cap="none" spc="0" normalizeH="0" baseline="30000" noProof="0" dirty="0">
                  <a:ln>
                    <a:noFill/>
                  </a:ln>
                  <a:solidFill>
                    <a:schemeClr val="tx1"/>
                  </a:solidFill>
                  <a:effectLst/>
                  <a:uLnTx/>
                  <a:uFillTx/>
                  <a:latin typeface="+mn-lt"/>
                  <a:cs typeface="+mn-cs"/>
                </a:rPr>
                <a:t>+</a:t>
              </a:r>
              <a:r>
                <a:rPr kumimoji="0" lang="en-US" altLang="zh-CN" sz="2000" b="0" i="0" u="none" strike="noStrike" kern="1200" cap="none" spc="0" normalizeH="0" baseline="0" noProof="0" dirty="0">
                  <a:ln>
                    <a:noFill/>
                  </a:ln>
                  <a:solidFill>
                    <a:schemeClr val="tx1"/>
                  </a:solidFill>
                  <a:effectLst/>
                  <a:uLnTx/>
                  <a:uFillTx/>
                  <a:latin typeface="+mn-lt"/>
                  <a:cs typeface="+mn-cs"/>
                </a:rPr>
                <a:t> </a:t>
              </a:r>
              <a:r>
                <a:rPr kumimoji="0" lang="zh-CN" altLang="en-US" sz="2000" b="0" i="0" u="none" strike="noStrike" kern="1200" cap="none" spc="0" normalizeH="0" baseline="0" noProof="0" dirty="0">
                  <a:ln>
                    <a:noFill/>
                  </a:ln>
                  <a:solidFill>
                    <a:schemeClr val="tx1"/>
                  </a:solidFill>
                  <a:effectLst/>
                  <a:uLnTx/>
                  <a:uFillTx/>
                  <a:latin typeface="+mn-lt"/>
                  <a:cs typeface="+mn-cs"/>
                </a:rPr>
                <a:t>： </a:t>
              </a:r>
              <a:r>
                <a:rPr kumimoji="0" lang="en-US" altLang="zh-CN" sz="2000" b="0" i="0" u="none" strike="noStrike" kern="1200" cap="none" spc="0" normalizeH="0" baseline="0" noProof="0" dirty="0">
                  <a:ln>
                    <a:noFill/>
                  </a:ln>
                  <a:solidFill>
                    <a:schemeClr val="tx1"/>
                  </a:solidFill>
                  <a:effectLst/>
                  <a:uLnTx/>
                  <a:uFillTx/>
                  <a:latin typeface="+mn-lt"/>
                  <a:cs typeface="+mn-cs"/>
                </a:rPr>
                <a:t>350mg</a:t>
              </a:r>
              <a:r>
                <a:rPr kumimoji="0" lang="zh-CN" altLang="en-US" sz="2000" b="0" i="0" u="none" strike="noStrike" kern="1200" cap="none" spc="0" normalizeH="0" baseline="0" noProof="0" dirty="0">
                  <a:ln>
                    <a:noFill/>
                  </a:ln>
                  <a:solidFill>
                    <a:schemeClr val="tx1"/>
                  </a:solidFill>
                  <a:effectLst/>
                  <a:uLnTx/>
                  <a:uFillTx/>
                  <a:latin typeface="+mn-lt"/>
                  <a:cs typeface="+mn-cs"/>
                </a:rPr>
                <a:t> （ </a:t>
              </a:r>
              <a:r>
                <a:rPr kumimoji="0" lang="en-US" altLang="zh-CN" sz="2000" b="0" i="0" u="none" strike="noStrike" kern="1200" cap="none" spc="0" normalizeH="0" baseline="0" noProof="0" dirty="0">
                  <a:ln>
                    <a:noFill/>
                  </a:ln>
                  <a:solidFill>
                    <a:schemeClr val="tx1"/>
                  </a:solidFill>
                  <a:effectLst/>
                  <a:uLnTx/>
                  <a:uFillTx/>
                  <a:latin typeface="+mn-lt"/>
                  <a:cs typeface="+mn-cs"/>
                </a:rPr>
                <a:t>8.8mmol</a:t>
              </a:r>
              <a:r>
                <a:rPr kumimoji="0" lang="zh-CN" altLang="en-US" sz="2000" b="0" i="0" u="none" strike="noStrike" kern="1200" cap="none" spc="0" normalizeH="0" baseline="0" noProof="0" dirty="0">
                  <a:ln>
                    <a:noFill/>
                  </a:ln>
                  <a:solidFill>
                    <a:schemeClr val="tx1"/>
                  </a:solidFill>
                  <a:effectLst/>
                  <a:uLnTx/>
                  <a:uFillTx/>
                  <a:latin typeface="+mn-lt"/>
                  <a:cs typeface="+mn-cs"/>
                </a:rPr>
                <a:t>）</a:t>
              </a:r>
            </a:p>
            <a:p>
              <a:pPr marL="342900" marR="0" lvl="0" indent="-342900" algn="l" defTabSz="914400" rtl="0" eaLnBrk="1" fontAlgn="auto" latinLnBrk="0" hangingPunct="1">
                <a:lnSpc>
                  <a:spcPct val="90000"/>
                </a:lnSpc>
                <a:spcBef>
                  <a:spcPct val="20000"/>
                </a:spcBef>
                <a:spcAft>
                  <a:spcPts val="0"/>
                </a:spcAft>
                <a:buClrTx/>
                <a:buSzTx/>
                <a:buFont typeface="Wingdings" panose="05000000000000000000" pitchFamily="2" charset="2"/>
                <a:buNone/>
                <a:defRPr/>
              </a:pPr>
              <a:r>
                <a:rPr kumimoji="0" lang="en-US" altLang="zh-CN" sz="2000" b="0" i="0" u="none" strike="noStrike" kern="1200" cap="none" spc="0" normalizeH="0" baseline="0" noProof="0" dirty="0">
                  <a:ln>
                    <a:noFill/>
                  </a:ln>
                  <a:solidFill>
                    <a:schemeClr val="tx1"/>
                  </a:solidFill>
                  <a:effectLst/>
                  <a:uLnTx/>
                  <a:uFillTx/>
                  <a:latin typeface="+mn-lt"/>
                  <a:cs typeface="+mn-cs"/>
                </a:rPr>
                <a:t>                  P</a:t>
              </a:r>
              <a:r>
                <a:rPr kumimoji="0" lang="en-US" altLang="zh-CN" sz="2000" b="0" i="0" u="none" strike="noStrike" kern="1200" cap="none" spc="0" normalizeH="0" baseline="30000" noProof="0" dirty="0">
                  <a:ln>
                    <a:noFill/>
                  </a:ln>
                  <a:solidFill>
                    <a:schemeClr val="tx1"/>
                  </a:solidFill>
                  <a:effectLst/>
                  <a:uLnTx/>
                  <a:uFillTx/>
                  <a:latin typeface="+mn-lt"/>
                  <a:cs typeface="+mn-cs"/>
                </a:rPr>
                <a:t>2+ </a:t>
              </a:r>
              <a:r>
                <a:rPr kumimoji="0" lang="zh-CN" altLang="en-US" sz="2000" b="0" i="0" u="none" strike="noStrike" kern="1200" cap="none" spc="0" normalizeH="0" baseline="0" noProof="0" dirty="0">
                  <a:ln>
                    <a:noFill/>
                  </a:ln>
                  <a:solidFill>
                    <a:schemeClr val="tx1"/>
                  </a:solidFill>
                  <a:effectLst/>
                  <a:uLnTx/>
                  <a:uFillTx/>
                  <a:latin typeface="+mn-lt"/>
                  <a:cs typeface="+mn-cs"/>
                </a:rPr>
                <a:t>： </a:t>
              </a:r>
              <a:r>
                <a:rPr kumimoji="0" lang="en-US" altLang="zh-CN" sz="2000" b="0" i="0" u="none" strike="noStrike" kern="1200" cap="none" spc="0" normalizeH="0" baseline="0" noProof="0" dirty="0">
                  <a:ln>
                    <a:noFill/>
                  </a:ln>
                  <a:solidFill>
                    <a:schemeClr val="tx1"/>
                  </a:solidFill>
                  <a:effectLst/>
                  <a:uLnTx/>
                  <a:uFillTx/>
                  <a:latin typeface="+mn-lt"/>
                  <a:cs typeface="+mn-cs"/>
                </a:rPr>
                <a:t>200mg</a:t>
              </a:r>
              <a:r>
                <a:rPr kumimoji="0" lang="zh-CN" altLang="en-US" sz="2000" b="0" i="0" u="none" strike="noStrike" kern="1200" cap="none" spc="0" normalizeH="0" baseline="0" noProof="0" dirty="0">
                  <a:ln>
                    <a:noFill/>
                  </a:ln>
                  <a:solidFill>
                    <a:schemeClr val="tx1"/>
                  </a:solidFill>
                  <a:effectLst/>
                  <a:uLnTx/>
                  <a:uFillTx/>
                  <a:latin typeface="+mn-lt"/>
                  <a:cs typeface="+mn-cs"/>
                </a:rPr>
                <a:t> （</a:t>
              </a:r>
              <a:r>
                <a:rPr kumimoji="0" lang="en-US" altLang="zh-CN" sz="2000" b="0" i="0" u="none" strike="noStrike" kern="1200" cap="none" spc="0" normalizeH="0" baseline="0" noProof="0" dirty="0">
                  <a:ln>
                    <a:noFill/>
                  </a:ln>
                  <a:solidFill>
                    <a:schemeClr val="tx1"/>
                  </a:solidFill>
                  <a:effectLst/>
                  <a:uLnTx/>
                  <a:uFillTx/>
                  <a:latin typeface="+mn-lt"/>
                  <a:cs typeface="+mn-cs"/>
                </a:rPr>
                <a:t>6mmol</a:t>
              </a:r>
              <a:r>
                <a:rPr kumimoji="0" lang="zh-CN" altLang="en-US" sz="2000" b="0" i="0" u="none" strike="noStrike" kern="1200" cap="none" spc="0" normalizeH="0" baseline="0" noProof="0" dirty="0">
                  <a:ln>
                    <a:noFill/>
                  </a:ln>
                  <a:solidFill>
                    <a:schemeClr val="tx1"/>
                  </a:solidFill>
                  <a:effectLst/>
                  <a:uLnTx/>
                  <a:uFillTx/>
                  <a:latin typeface="+mn-lt"/>
                  <a:cs typeface="+mn-cs"/>
                </a:rPr>
                <a:t>）</a:t>
              </a:r>
              <a:endParaRPr kumimoji="0" lang="en-US" altLang="zh-CN" sz="2000" b="0" i="0" u="none" strike="noStrike" kern="1200" cap="none" spc="0" normalizeH="0" baseline="0" noProof="0" dirty="0">
                <a:ln>
                  <a:noFill/>
                </a:ln>
                <a:solidFill>
                  <a:schemeClr val="tx1"/>
                </a:solidFill>
                <a:effectLst/>
                <a:uLnTx/>
                <a:uFillTx/>
                <a:latin typeface="+mn-lt"/>
                <a:cs typeface="+mn-cs"/>
              </a:endParaRPr>
            </a:p>
            <a:p>
              <a:pPr marL="342900" marR="0" lvl="0" indent="-342900" algn="l" defTabSz="914400" rtl="0" eaLnBrk="1" fontAlgn="auto" latinLnBrk="0" hangingPunct="1">
                <a:lnSpc>
                  <a:spcPct val="90000"/>
                </a:lnSpc>
                <a:spcBef>
                  <a:spcPct val="20000"/>
                </a:spcBef>
                <a:spcAft>
                  <a:spcPts val="0"/>
                </a:spcAft>
                <a:buClrTx/>
                <a:buSzTx/>
                <a:buFont typeface="Wingdings" panose="05000000000000000000" pitchFamily="2" charset="2"/>
                <a:buNone/>
                <a:defRPr/>
              </a:pPr>
              <a:r>
                <a:rPr kumimoji="0" lang="zh-CN" altLang="en-US" sz="2000" b="0" i="0" u="none" strike="noStrike" kern="1200" cap="none" spc="0" normalizeH="0" baseline="0" noProof="0" dirty="0">
                  <a:ln>
                    <a:noFill/>
                  </a:ln>
                  <a:solidFill>
                    <a:schemeClr val="tx1"/>
                  </a:solidFill>
                  <a:effectLst/>
                  <a:uLnTx/>
                  <a:uFillTx/>
                  <a:latin typeface="+mn-lt"/>
                  <a:cs typeface="+mn-cs"/>
                </a:rPr>
                <a:t>                  </a:t>
              </a:r>
              <a:endParaRPr kumimoji="0" lang="zh-CN" altLang="en-US" sz="20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mn-lt"/>
                <a:ea typeface="楷体" panose="02010609060101010101" pitchFamily="49" charset="-122"/>
                <a:cs typeface="+mn-cs"/>
              </a:endParaRPr>
            </a:p>
          </p:txBody>
        </p:sp>
        <p:sp>
          <p:nvSpPr>
            <p:cNvPr id="15" name="TextBox 4"/>
            <p:cNvSpPr txBox="1">
              <a:spLocks noChangeArrowheads="1"/>
            </p:cNvSpPr>
            <p:nvPr/>
          </p:nvSpPr>
          <p:spPr bwMode="auto">
            <a:xfrm>
              <a:off x="4889274" y="2530698"/>
              <a:ext cx="400050" cy="369332"/>
            </a:xfrm>
            <a:prstGeom prst="rect">
              <a:avLst/>
            </a:prstGeom>
            <a:noFill/>
            <a:ln w="9525">
              <a:noFill/>
              <a:miter lim="800000"/>
            </a:ln>
          </p:spPr>
          <p:txBody>
            <a:bodyPr>
              <a:spAutoFit/>
            </a:bodyPr>
            <a:lstStyle/>
            <a:p>
              <a:r>
                <a:rPr lang="en-US" altLang="zh-CN" dirty="0"/>
                <a:t>-</a:t>
              </a:r>
              <a:endParaRPr lang="zh-CN" altLang="en-US" dirty="0"/>
            </a:p>
          </p:txBody>
        </p:sp>
        <p:sp>
          <p:nvSpPr>
            <p:cNvPr id="16" name="TextBox 5"/>
            <p:cNvSpPr txBox="1">
              <a:spLocks noChangeArrowheads="1"/>
            </p:cNvSpPr>
            <p:nvPr/>
          </p:nvSpPr>
          <p:spPr bwMode="auto">
            <a:xfrm>
              <a:off x="5479044" y="3064747"/>
              <a:ext cx="400050" cy="369332"/>
            </a:xfrm>
            <a:prstGeom prst="rect">
              <a:avLst/>
            </a:prstGeom>
            <a:noFill/>
            <a:ln w="9525">
              <a:noFill/>
              <a:miter lim="800000"/>
            </a:ln>
          </p:spPr>
          <p:txBody>
            <a:bodyPr>
              <a:spAutoFit/>
            </a:bodyPr>
            <a:lstStyle/>
            <a:p>
              <a:r>
                <a:rPr lang="en-US" altLang="zh-CN" dirty="0"/>
                <a:t>2-</a:t>
              </a:r>
              <a:endParaRPr lang="zh-CN" altLang="en-US" dirty="0"/>
            </a:p>
          </p:txBody>
        </p:sp>
      </p:grpSp>
      <p:graphicFrame>
        <p:nvGraphicFramePr>
          <p:cNvPr id="17" name="Group 33"/>
          <p:cNvGraphicFramePr>
            <a:graphicFrameLocks noGrp="1"/>
          </p:cNvGraphicFramePr>
          <p:nvPr>
            <p:custDataLst>
              <p:tags r:id="rId1"/>
            </p:custDataLst>
          </p:nvPr>
        </p:nvGraphicFramePr>
        <p:xfrm>
          <a:off x="1807828" y="4386747"/>
          <a:ext cx="7804033" cy="1105600"/>
        </p:xfrm>
        <a:graphic>
          <a:graphicData uri="http://schemas.openxmlformats.org/drawingml/2006/table">
            <a:tbl>
              <a:tblPr/>
              <a:tblGrid>
                <a:gridCol w="3414096">
                  <a:extLst>
                    <a:ext uri="{9D8B030D-6E8A-4147-A177-3AD203B41FA5}">
                      <a16:colId xmlns:a16="http://schemas.microsoft.com/office/drawing/2014/main" val="20000"/>
                    </a:ext>
                  </a:extLst>
                </a:gridCol>
                <a:gridCol w="4389937">
                  <a:extLst>
                    <a:ext uri="{9D8B030D-6E8A-4147-A177-3AD203B41FA5}">
                      <a16:colId xmlns:a16="http://schemas.microsoft.com/office/drawing/2014/main" val="20001"/>
                    </a:ext>
                  </a:extLst>
                </a:gridCol>
              </a:tblGrid>
              <a:tr h="55280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正常血清值</a:t>
                      </a:r>
                      <a:r>
                        <a:rPr kumimoji="0" lang="en-US" altLang="zh-CN" sz="20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K</a:t>
                      </a:r>
                      <a:endParaRPr kumimoji="0" lang="zh-CN" altLang="en-US" sz="20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txBody>
                  <a:tcPr marT="34290" marB="3429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dirty="0">
                          <a:ln>
                            <a:noFill/>
                          </a:ln>
                          <a:solidFill>
                            <a:schemeClr val="tx1"/>
                          </a:solidFill>
                          <a:effectLst/>
                          <a:latin typeface="Arial" panose="020B0604020202020204" pitchFamily="34" charset="0"/>
                          <a:ea typeface="宋体" panose="02010600030101010101" pitchFamily="2" charset="-122"/>
                        </a:rPr>
                        <a:t>4-5 </a:t>
                      </a:r>
                      <a:r>
                        <a:rPr kumimoji="0" lang="en-US" altLang="zh-CN" sz="2000" b="0" i="0" u="none" strike="noStrike" cap="none" normalizeH="0" baseline="0" dirty="0" err="1">
                          <a:ln>
                            <a:noFill/>
                          </a:ln>
                          <a:solidFill>
                            <a:schemeClr val="tx1"/>
                          </a:solidFill>
                          <a:effectLst/>
                          <a:latin typeface="Arial" panose="020B0604020202020204" pitchFamily="34" charset="0"/>
                          <a:ea typeface="宋体" panose="02010600030101010101" pitchFamily="2" charset="-122"/>
                        </a:rPr>
                        <a:t>mmol</a:t>
                      </a:r>
                      <a:r>
                        <a:rPr kumimoji="0" lang="en-US" altLang="zh-CN" sz="2000" b="0" i="0" u="none" strike="noStrike" cap="none" normalizeH="0" baseline="0" dirty="0">
                          <a:ln>
                            <a:noFill/>
                          </a:ln>
                          <a:solidFill>
                            <a:schemeClr val="tx1"/>
                          </a:solidFill>
                          <a:effectLst/>
                          <a:latin typeface="Arial" panose="020B0604020202020204" pitchFamily="34" charset="0"/>
                          <a:ea typeface="宋体" panose="02010600030101010101" pitchFamily="2" charset="-122"/>
                        </a:rPr>
                        <a:t>/L</a:t>
                      </a:r>
                      <a:endParaRPr kumimoji="0" lang="zh-CN" altLang="en-US" sz="20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txBody>
                  <a:tcPr marT="34290" marB="3429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5280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a:ln>
                            <a:noFill/>
                          </a:ln>
                          <a:solidFill>
                            <a:schemeClr val="tx1"/>
                          </a:solidFill>
                          <a:effectLst/>
                          <a:latin typeface="黑体" panose="02010609060101010101" pitchFamily="49" charset="-122"/>
                          <a:ea typeface="黑体" panose="02010609060101010101" pitchFamily="49" charset="-122"/>
                        </a:rPr>
                        <a:t>正常血清值</a:t>
                      </a:r>
                      <a:r>
                        <a:rPr kumimoji="0" lang="en-US" altLang="zh-CN" sz="2000" b="0" i="0" u="none" strike="noStrike" cap="none" normalizeH="0" baseline="0">
                          <a:ln>
                            <a:noFill/>
                          </a:ln>
                          <a:solidFill>
                            <a:schemeClr val="tx1"/>
                          </a:solidFill>
                          <a:effectLst/>
                          <a:latin typeface="黑体" panose="02010609060101010101" pitchFamily="49" charset="-122"/>
                          <a:ea typeface="黑体" panose="02010609060101010101" pitchFamily="49" charset="-122"/>
                        </a:rPr>
                        <a:t>P</a:t>
                      </a:r>
                      <a:endParaRPr kumimoji="0" lang="zh-CN" altLang="en-US" sz="20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T="34290" marB="3429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dirty="0">
                          <a:ln>
                            <a:noFill/>
                          </a:ln>
                          <a:solidFill>
                            <a:schemeClr val="tx1"/>
                          </a:solidFill>
                          <a:effectLst/>
                          <a:latin typeface="Arial" panose="020B0604020202020204" pitchFamily="34" charset="0"/>
                          <a:ea typeface="宋体" panose="02010600030101010101" pitchFamily="2" charset="-122"/>
                        </a:rPr>
                        <a:t>0.97-1.62 </a:t>
                      </a:r>
                      <a:r>
                        <a:rPr kumimoji="0" lang="en-US" altLang="zh-CN" sz="2000" b="0" i="0" u="none" strike="noStrike" cap="none" normalizeH="0" baseline="0" dirty="0" err="1">
                          <a:ln>
                            <a:noFill/>
                          </a:ln>
                          <a:solidFill>
                            <a:schemeClr val="tx1"/>
                          </a:solidFill>
                          <a:effectLst/>
                          <a:latin typeface="Arial" panose="020B0604020202020204" pitchFamily="34" charset="0"/>
                          <a:ea typeface="宋体" panose="02010600030101010101" pitchFamily="2" charset="-122"/>
                        </a:rPr>
                        <a:t>mmol</a:t>
                      </a:r>
                      <a:r>
                        <a:rPr kumimoji="0" lang="en-US" altLang="zh-CN" sz="2000" b="0" i="0" u="none" strike="noStrike" cap="none" normalizeH="0" baseline="0" dirty="0">
                          <a:ln>
                            <a:noFill/>
                          </a:ln>
                          <a:solidFill>
                            <a:schemeClr val="tx1"/>
                          </a:solidFill>
                          <a:effectLst/>
                          <a:latin typeface="Arial" panose="020B0604020202020204" pitchFamily="34" charset="0"/>
                          <a:ea typeface="宋体" panose="02010600030101010101" pitchFamily="2" charset="-122"/>
                        </a:rPr>
                        <a:t>/L</a:t>
                      </a:r>
                      <a:endParaRPr kumimoji="0" lang="zh-CN" altLang="en-US" sz="20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marT="34290" marB="3429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8" name="TextBox 6"/>
          <p:cNvSpPr txBox="1">
            <a:spLocks noChangeArrowheads="1"/>
          </p:cNvSpPr>
          <p:nvPr/>
        </p:nvSpPr>
        <p:spPr bwMode="auto">
          <a:xfrm>
            <a:off x="881743" y="5974607"/>
            <a:ext cx="7559675" cy="307777"/>
          </a:xfrm>
          <a:prstGeom prst="rect">
            <a:avLst/>
          </a:prstGeom>
          <a:noFill/>
          <a:ln w="9525">
            <a:noFill/>
            <a:miter lim="800000"/>
          </a:ln>
        </p:spPr>
        <p:txBody>
          <a:bodyPr>
            <a:spAutoFit/>
          </a:bodyPr>
          <a:lstStyle/>
          <a:p>
            <a:r>
              <a:rPr lang="zh-CN" altLang="en-US" sz="1400" b="1" dirty="0">
                <a:latin typeface="黑体" panose="02010609060101010101" pitchFamily="49" charset="-122"/>
                <a:ea typeface="黑体" panose="02010609060101010101" pitchFamily="49" charset="-122"/>
              </a:rPr>
              <a:t>参考文献：</a:t>
            </a:r>
            <a:r>
              <a:rPr lang="en-US" altLang="zh-CN" sz="1400" b="1" dirty="0">
                <a:latin typeface="黑体" panose="02010609060101010101" pitchFamily="49" charset="-122"/>
                <a:ea typeface="黑体" panose="02010609060101010101" pitchFamily="49" charset="-122"/>
              </a:rPr>
              <a:t>《</a:t>
            </a:r>
            <a:r>
              <a:rPr lang="zh-CN" altLang="en-US" sz="1400" b="1" dirty="0">
                <a:latin typeface="黑体" panose="02010609060101010101" pitchFamily="49" charset="-122"/>
                <a:ea typeface="黑体" panose="02010609060101010101" pitchFamily="49" charset="-122"/>
              </a:rPr>
              <a:t>低磷血症</a:t>
            </a:r>
            <a:r>
              <a:rPr lang="en-US" altLang="zh-CN" sz="1400" b="1" dirty="0">
                <a:latin typeface="黑体" panose="02010609060101010101" pitchFamily="49" charset="-122"/>
                <a:ea typeface="黑体" panose="02010609060101010101" pitchFamily="49" charset="-122"/>
              </a:rPr>
              <a:t>》《</a:t>
            </a:r>
            <a:r>
              <a:rPr lang="zh-CN" altLang="en-US" sz="1400" b="1" dirty="0">
                <a:latin typeface="黑体" panose="02010609060101010101" pitchFamily="49" charset="-122"/>
                <a:ea typeface="黑体" panose="02010609060101010101" pitchFamily="49" charset="-122"/>
              </a:rPr>
              <a:t>低钾血症的临床处理</a:t>
            </a:r>
            <a:r>
              <a:rPr lang="en-US" altLang="zh-CN" sz="1400" b="1" dirty="0">
                <a:latin typeface="黑体" panose="02010609060101010101" pitchFamily="49" charset="-122"/>
                <a:ea typeface="黑体" panose="02010609060101010101" pitchFamily="49" charset="-122"/>
              </a:rPr>
              <a:t>》 《</a:t>
            </a:r>
            <a:r>
              <a:rPr lang="zh-CN" altLang="en-US" sz="1400" b="1" dirty="0">
                <a:latin typeface="黑体" panose="02010609060101010101" pitchFamily="49" charset="-122"/>
                <a:ea typeface="黑体" panose="02010609060101010101" pitchFamily="49" charset="-122"/>
              </a:rPr>
              <a:t>临床输液学</a:t>
            </a:r>
            <a:r>
              <a:rPr lang="en-US" altLang="zh-CN" sz="1400" b="1" dirty="0">
                <a:latin typeface="黑体" panose="02010609060101010101" pitchFamily="49" charset="-122"/>
                <a:ea typeface="黑体" panose="02010609060101010101" pitchFamily="49" charset="-122"/>
              </a:rPr>
              <a:t>》</a:t>
            </a:r>
            <a:endParaRPr lang="zh-CN" altLang="en-US" sz="1400" b="1" dirty="0">
              <a:latin typeface="黑体" panose="02010609060101010101" pitchFamily="49" charset="-122"/>
              <a:ea typeface="黑体" panose="02010609060101010101" pitchFamily="49" charset="-122"/>
            </a:endParaRPr>
          </a:p>
        </p:txBody>
      </p:sp>
      <p:sp>
        <p:nvSpPr>
          <p:cNvPr id="9" name="流程图: 可选过程 8"/>
          <p:cNvSpPr/>
          <p:nvPr/>
        </p:nvSpPr>
        <p:spPr>
          <a:xfrm>
            <a:off x="47625" y="110490"/>
            <a:ext cx="2240280" cy="749300"/>
          </a:xfrm>
          <a:prstGeom prst="flowChartAlternateProcess">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a:t>01</a:t>
            </a:r>
          </a:p>
        </p:txBody>
      </p:sp>
      <p:sp>
        <p:nvSpPr>
          <p:cNvPr id="12" name="矩形 11"/>
          <p:cNvSpPr/>
          <p:nvPr/>
        </p:nvSpPr>
        <p:spPr>
          <a:xfrm>
            <a:off x="2287905" y="252730"/>
            <a:ext cx="8115935" cy="645160"/>
          </a:xfrm>
          <a:prstGeom prst="rect">
            <a:avLst/>
          </a:prstGeom>
          <a:noFill/>
          <a:ln>
            <a:noFill/>
          </a:ln>
        </p:spPr>
        <p:txBody>
          <a:bodyPr wrap="square" rtlCol="0" anchor="t">
            <a:spAutoFit/>
          </a:bodyPr>
          <a:lstStyle/>
          <a:p>
            <a:pPr algn="l"/>
            <a:r>
              <a:rPr lang="zh-CN" altLang="en-US" sz="3600" b="1">
                <a:solidFill>
                  <a:schemeClr val="accent6">
                    <a:lumMod val="50000"/>
                  </a:schemeClr>
                </a:solidFill>
                <a:effectLst/>
                <a:latin typeface="微软雅黑" panose="020B0503020204020204" pitchFamily="34" charset="-122"/>
                <a:ea typeface="微软雅黑" panose="020B0503020204020204" pitchFamily="34" charset="-122"/>
              </a:rPr>
              <a:t>基本信息</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31371" y="0"/>
            <a:ext cx="250372" cy="696686"/>
          </a:xfrm>
          <a:prstGeom prst="rect">
            <a:avLst/>
          </a:prstGeom>
          <a:solidFill>
            <a:srgbClr val="2C7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04800" y="0"/>
            <a:ext cx="250372" cy="457200"/>
          </a:xfrm>
          <a:prstGeom prst="rect">
            <a:avLst/>
          </a:prstGeom>
          <a:solidFill>
            <a:srgbClr val="86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Rectangle 2"/>
          <p:cNvSpPr txBox="1">
            <a:spLocks noChangeArrowheads="1"/>
          </p:cNvSpPr>
          <p:nvPr/>
        </p:nvSpPr>
        <p:spPr>
          <a:xfrm>
            <a:off x="6280785" y="1090930"/>
            <a:ext cx="5315585" cy="70104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28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j-cs"/>
              </a:rPr>
              <a:t>钾离子和磷离子</a:t>
            </a:r>
            <a:r>
              <a:rPr kumimoji="0" lang="zh-CN" altLang="en-US" sz="28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j-cs"/>
              </a:rPr>
              <a:t>对人体的影响</a:t>
            </a:r>
          </a:p>
        </p:txBody>
      </p:sp>
      <p:sp>
        <p:nvSpPr>
          <p:cNvPr id="64" name="Rectangle 20"/>
          <p:cNvSpPr/>
          <p:nvPr>
            <p:custDataLst>
              <p:tags r:id="rId1"/>
            </p:custDataLst>
          </p:nvPr>
        </p:nvSpPr>
        <p:spPr>
          <a:xfrm>
            <a:off x="8151495" y="2282825"/>
            <a:ext cx="3244850" cy="3797300"/>
          </a:xfrm>
          <a:prstGeom prst="rect">
            <a:avLst/>
          </a:prstGeom>
          <a:solidFill>
            <a:srgbClr val="FFFFFF">
              <a:lumMod val="95000"/>
            </a:srgbClr>
          </a:solidFill>
          <a:ln w="12700">
            <a:miter lim="400000"/>
          </a:ln>
        </p:spPr>
        <p:txBody>
          <a:bodyPr tIns="45720" bIns="45720" anchor="ctr"/>
          <a:lstStyle/>
          <a:p>
            <a:pPr algn="ctr">
              <a:defRPr>
                <a:solidFill>
                  <a:srgbClr val="FFFFFF"/>
                </a:solidFill>
              </a:defRPr>
            </a:pPr>
            <a:endParaRPr sz="90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65" name="Rectangle 2"/>
          <p:cNvSpPr/>
          <p:nvPr>
            <p:custDataLst>
              <p:tags r:id="rId2"/>
            </p:custDataLst>
          </p:nvPr>
        </p:nvSpPr>
        <p:spPr>
          <a:xfrm>
            <a:off x="635635" y="2282825"/>
            <a:ext cx="3244850" cy="3797300"/>
          </a:xfrm>
          <a:prstGeom prst="rect">
            <a:avLst/>
          </a:prstGeom>
          <a:solidFill>
            <a:srgbClr val="FFFFFF">
              <a:lumMod val="95000"/>
            </a:srgbClr>
          </a:solidFill>
          <a:ln w="12700">
            <a:miter lim="400000"/>
          </a:ln>
        </p:spPr>
        <p:txBody>
          <a:bodyPr tIns="45720" bIns="45720" anchor="ctr"/>
          <a:lstStyle/>
          <a:p>
            <a:pPr algn="ctr">
              <a:defRPr>
                <a:solidFill>
                  <a:srgbClr val="FFFFFF"/>
                </a:solidFill>
              </a:defRPr>
            </a:pPr>
            <a:endParaRPr sz="90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67" name="Freeform 19"/>
          <p:cNvSpPr/>
          <p:nvPr>
            <p:custDataLst>
              <p:tags r:id="rId3"/>
            </p:custDataLst>
          </p:nvPr>
        </p:nvSpPr>
        <p:spPr>
          <a:xfrm>
            <a:off x="6015990" y="2628900"/>
            <a:ext cx="2348230" cy="2876550"/>
          </a:xfrm>
          <a:custGeom>
            <a:avLst/>
            <a:gdLst/>
            <a:ahLst/>
            <a:cxnLst>
              <a:cxn ang="0">
                <a:pos x="wd2" y="hd2"/>
              </a:cxn>
              <a:cxn ang="5400000">
                <a:pos x="wd2" y="hd2"/>
              </a:cxn>
              <a:cxn ang="10800000">
                <a:pos x="wd2" y="hd2"/>
              </a:cxn>
              <a:cxn ang="16200000">
                <a:pos x="wd2" y="hd2"/>
              </a:cxn>
            </a:cxnLst>
            <a:rect l="0" t="0" r="r" b="b"/>
            <a:pathLst>
              <a:path w="21600" h="21600" extrusionOk="0">
                <a:moveTo>
                  <a:pt x="8373" y="0"/>
                </a:moveTo>
                <a:cubicBezTo>
                  <a:pt x="15678" y="0"/>
                  <a:pt x="21600" y="4835"/>
                  <a:pt x="21600" y="10800"/>
                </a:cubicBezTo>
                <a:cubicBezTo>
                  <a:pt x="21600" y="16765"/>
                  <a:pt x="15678" y="21600"/>
                  <a:pt x="8373" y="21600"/>
                </a:cubicBezTo>
                <a:cubicBezTo>
                  <a:pt x="5633" y="21600"/>
                  <a:pt x="3088" y="20920"/>
                  <a:pt x="977" y="19756"/>
                </a:cubicBezTo>
                <a:lnTo>
                  <a:pt x="0" y="19159"/>
                </a:lnTo>
                <a:lnTo>
                  <a:pt x="41" y="19134"/>
                </a:lnTo>
                <a:cubicBezTo>
                  <a:pt x="2981" y="17153"/>
                  <a:pt x="4855" y="14155"/>
                  <a:pt x="4855" y="10800"/>
                </a:cubicBezTo>
                <a:cubicBezTo>
                  <a:pt x="4855" y="7445"/>
                  <a:pt x="2981" y="4447"/>
                  <a:pt x="41" y="2466"/>
                </a:cubicBezTo>
                <a:lnTo>
                  <a:pt x="0" y="2441"/>
                </a:lnTo>
                <a:lnTo>
                  <a:pt x="977" y="1844"/>
                </a:lnTo>
                <a:cubicBezTo>
                  <a:pt x="3088" y="680"/>
                  <a:pt x="5633" y="0"/>
                  <a:pt x="8373" y="0"/>
                </a:cubicBezTo>
                <a:close/>
              </a:path>
            </a:pathLst>
          </a:custGeom>
          <a:solidFill>
            <a:srgbClr val="009587"/>
          </a:solidFill>
          <a:ln w="12700">
            <a:miter lim="400000"/>
          </a:ln>
          <a:effectLst>
            <a:outerShdw blurRad="76200" dist="38100" algn="l" rotWithShape="0">
              <a:srgbClr val="009587">
                <a:alpha val="70000"/>
              </a:srgbClr>
            </a:outerShdw>
          </a:effectLst>
        </p:spPr>
        <p:txBody>
          <a:bodyPr tIns="45720" bIns="45720" anchor="ctr"/>
          <a:lstStyle/>
          <a:p>
            <a:pPr algn="ctr">
              <a:defRPr>
                <a:solidFill>
                  <a:srgbClr val="FFFFFF"/>
                </a:solidFill>
              </a:defRPr>
            </a:pPr>
            <a:endParaRPr sz="90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68" name="Freeform 16"/>
          <p:cNvSpPr/>
          <p:nvPr>
            <p:custDataLst>
              <p:tags r:id="rId4"/>
            </p:custDataLst>
          </p:nvPr>
        </p:nvSpPr>
        <p:spPr>
          <a:xfrm>
            <a:off x="3667760" y="2628900"/>
            <a:ext cx="2348230" cy="2876550"/>
          </a:xfrm>
          <a:custGeom>
            <a:avLst/>
            <a:gdLst/>
            <a:ahLst/>
            <a:cxnLst>
              <a:cxn ang="0">
                <a:pos x="wd2" y="hd2"/>
              </a:cxn>
              <a:cxn ang="5400000">
                <a:pos x="wd2" y="hd2"/>
              </a:cxn>
              <a:cxn ang="10800000">
                <a:pos x="wd2" y="hd2"/>
              </a:cxn>
              <a:cxn ang="16200000">
                <a:pos x="wd2" y="hd2"/>
              </a:cxn>
            </a:cxnLst>
            <a:rect l="0" t="0" r="r" b="b"/>
            <a:pathLst>
              <a:path w="21600" h="21600" extrusionOk="0">
                <a:moveTo>
                  <a:pt x="13227" y="0"/>
                </a:moveTo>
                <a:cubicBezTo>
                  <a:pt x="15967" y="0"/>
                  <a:pt x="18512" y="680"/>
                  <a:pt x="20623" y="1844"/>
                </a:cubicBezTo>
                <a:lnTo>
                  <a:pt x="21600" y="2441"/>
                </a:lnTo>
                <a:lnTo>
                  <a:pt x="21559" y="2466"/>
                </a:lnTo>
                <a:cubicBezTo>
                  <a:pt x="18619" y="4447"/>
                  <a:pt x="16745" y="7445"/>
                  <a:pt x="16745" y="10800"/>
                </a:cubicBezTo>
                <a:cubicBezTo>
                  <a:pt x="16745" y="14155"/>
                  <a:pt x="18619" y="17153"/>
                  <a:pt x="21559" y="19134"/>
                </a:cubicBezTo>
                <a:lnTo>
                  <a:pt x="21600" y="19159"/>
                </a:lnTo>
                <a:lnTo>
                  <a:pt x="20623" y="19756"/>
                </a:lnTo>
                <a:cubicBezTo>
                  <a:pt x="18512" y="20920"/>
                  <a:pt x="15967" y="21600"/>
                  <a:pt x="13227" y="21600"/>
                </a:cubicBezTo>
                <a:cubicBezTo>
                  <a:pt x="5922" y="21600"/>
                  <a:pt x="0" y="16765"/>
                  <a:pt x="0" y="10800"/>
                </a:cubicBezTo>
                <a:cubicBezTo>
                  <a:pt x="0" y="4835"/>
                  <a:pt x="5922" y="0"/>
                  <a:pt x="13227" y="0"/>
                </a:cubicBezTo>
                <a:close/>
              </a:path>
            </a:pathLst>
          </a:custGeom>
          <a:solidFill>
            <a:srgbClr val="2196F3"/>
          </a:solidFill>
          <a:ln w="12700">
            <a:miter lim="400000"/>
          </a:ln>
          <a:effectLst>
            <a:outerShdw blurRad="76200" dist="38100" dir="10800000" algn="r" rotWithShape="0">
              <a:srgbClr val="2196F3">
                <a:alpha val="70000"/>
              </a:srgbClr>
            </a:outerShdw>
          </a:effectLst>
        </p:spPr>
        <p:txBody>
          <a:bodyPr tIns="45720" bIns="45720" anchor="ctr"/>
          <a:lstStyle/>
          <a:p>
            <a:pPr algn="ctr">
              <a:defRPr>
                <a:solidFill>
                  <a:srgbClr val="FFFFFF"/>
                </a:solidFill>
              </a:defRPr>
            </a:pPr>
            <a:endParaRPr sz="90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69" name="Rectangle 21"/>
          <p:cNvSpPr/>
          <p:nvPr>
            <p:custDataLst>
              <p:tags r:id="rId5"/>
            </p:custDataLst>
          </p:nvPr>
        </p:nvSpPr>
        <p:spPr>
          <a:xfrm>
            <a:off x="635635" y="2256155"/>
            <a:ext cx="3244850" cy="466090"/>
          </a:xfrm>
          <a:prstGeom prst="rect">
            <a:avLst/>
          </a:prstGeom>
          <a:solidFill>
            <a:srgbClr val="2196F3"/>
          </a:solidFill>
          <a:ln w="12700">
            <a:miter lim="400000"/>
          </a:ln>
        </p:spPr>
        <p:txBody>
          <a:bodyPr tIns="45720" bIns="45720" anchor="ctr"/>
          <a:lstStyle/>
          <a:p>
            <a:pPr algn="ctr">
              <a:defRPr>
                <a:solidFill>
                  <a:srgbClr val="FFFFFF"/>
                </a:solidFill>
              </a:defRPr>
            </a:pPr>
            <a:endParaRPr sz="90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72" name="Rectangle 24"/>
          <p:cNvSpPr/>
          <p:nvPr>
            <p:custDataLst>
              <p:tags r:id="rId6"/>
            </p:custDataLst>
          </p:nvPr>
        </p:nvSpPr>
        <p:spPr>
          <a:xfrm>
            <a:off x="8151495" y="2256155"/>
            <a:ext cx="3244850" cy="466090"/>
          </a:xfrm>
          <a:prstGeom prst="rect">
            <a:avLst/>
          </a:prstGeom>
          <a:solidFill>
            <a:srgbClr val="009587"/>
          </a:solidFill>
          <a:ln w="12700">
            <a:miter lim="400000"/>
          </a:ln>
        </p:spPr>
        <p:txBody>
          <a:bodyPr tIns="45720" bIns="45720" anchor="ctr"/>
          <a:lstStyle/>
          <a:p>
            <a:pPr algn="ctr">
              <a:defRPr>
                <a:solidFill>
                  <a:srgbClr val="FFFFFF"/>
                </a:solidFill>
              </a:defRPr>
            </a:pPr>
            <a:endParaRPr sz="90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5" name="文本框 4"/>
          <p:cNvSpPr txBox="1"/>
          <p:nvPr>
            <p:custDataLst>
              <p:tags r:id="rId7"/>
            </p:custDataLst>
          </p:nvPr>
        </p:nvSpPr>
        <p:spPr>
          <a:xfrm>
            <a:off x="878840" y="2273935"/>
            <a:ext cx="2758440" cy="429895"/>
          </a:xfrm>
          <a:prstGeom prst="rect">
            <a:avLst/>
          </a:prstGeom>
          <a:noFill/>
        </p:spPr>
        <p:txBody>
          <a:bodyPr wrap="square" rtlCol="0">
            <a:normAutofit/>
          </a:bodyPr>
          <a:lstStyle/>
          <a:p>
            <a:pPr>
              <a:lnSpc>
                <a:spcPct val="120000"/>
              </a:lnSpc>
            </a:pPr>
            <a:r>
              <a:rPr kumimoji="1" lang="zh-CN" altLang="en-US" sz="2000" b="1" spc="30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磷对人体的影响</a:t>
            </a:r>
          </a:p>
        </p:txBody>
      </p:sp>
      <p:sp>
        <p:nvSpPr>
          <p:cNvPr id="30" name="文本框 29"/>
          <p:cNvSpPr txBox="1"/>
          <p:nvPr>
            <p:custDataLst>
              <p:tags r:id="rId8"/>
            </p:custDataLst>
          </p:nvPr>
        </p:nvSpPr>
        <p:spPr>
          <a:xfrm>
            <a:off x="8420735" y="2273935"/>
            <a:ext cx="2707005" cy="429895"/>
          </a:xfrm>
          <a:prstGeom prst="rect">
            <a:avLst/>
          </a:prstGeom>
          <a:noFill/>
        </p:spPr>
        <p:txBody>
          <a:bodyPr wrap="square" rtlCol="0">
            <a:normAutofit/>
          </a:bodyPr>
          <a:lstStyle/>
          <a:p>
            <a:pPr algn="r">
              <a:lnSpc>
                <a:spcPct val="120000"/>
              </a:lnSpc>
            </a:pPr>
            <a:r>
              <a:rPr kumimoji="1" lang="zh-CN" altLang="en-US" sz="2000" b="1" spc="30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钾对人体的影响</a:t>
            </a:r>
          </a:p>
        </p:txBody>
      </p:sp>
      <p:sp>
        <p:nvSpPr>
          <p:cNvPr id="6" name="矩形 5"/>
          <p:cNvSpPr/>
          <p:nvPr>
            <p:custDataLst>
              <p:tags r:id="rId9"/>
            </p:custDataLst>
          </p:nvPr>
        </p:nvSpPr>
        <p:spPr>
          <a:xfrm>
            <a:off x="619125" y="2967355"/>
            <a:ext cx="3113405" cy="2876550"/>
          </a:xfrm>
          <a:prstGeom prst="rect">
            <a:avLst/>
          </a:prstGeom>
          <a:noFill/>
        </p:spPr>
        <p:txBody>
          <a:bodyPr wrap="square" rtlCol="0">
            <a:noAutofit/>
          </a:bodyPr>
          <a:lstStyle/>
          <a:p>
            <a:pPr fontAlgn="auto">
              <a:lnSpc>
                <a:spcPts val="3000"/>
              </a:lnSpc>
              <a:buNone/>
            </a:pPr>
            <a:r>
              <a:rPr lang="zh-CN" altLang="en-US" sz="1700" b="1" dirty="0">
                <a:solidFill>
                  <a:schemeClr val="tx1"/>
                </a:solidFill>
                <a:latin typeface="黑体" panose="02010609060101010101" pitchFamily="49" charset="-122"/>
                <a:ea typeface="黑体" panose="02010609060101010101" pitchFamily="49" charset="-122"/>
                <a:sym typeface="+mn-ea"/>
              </a:rPr>
              <a:t>①构成骨和牙齿的重要原料</a:t>
            </a:r>
            <a:endParaRPr lang="zh-CN" altLang="en-US" sz="1700" b="1" dirty="0">
              <a:solidFill>
                <a:schemeClr val="tx1"/>
              </a:solidFill>
              <a:latin typeface="黑体" panose="02010609060101010101" pitchFamily="49" charset="-122"/>
              <a:ea typeface="黑体" panose="02010609060101010101" pitchFamily="49" charset="-122"/>
            </a:endParaRPr>
          </a:p>
          <a:p>
            <a:pPr fontAlgn="auto">
              <a:lnSpc>
                <a:spcPts val="3000"/>
              </a:lnSpc>
              <a:buNone/>
            </a:pPr>
            <a:r>
              <a:rPr lang="zh-CN" altLang="en-US" sz="1700" b="1" dirty="0">
                <a:solidFill>
                  <a:srgbClr val="C00000"/>
                </a:solidFill>
                <a:latin typeface="黑体" panose="02010609060101010101" pitchFamily="49" charset="-122"/>
                <a:ea typeface="黑体" panose="02010609060101010101" pitchFamily="49" charset="-122"/>
                <a:sym typeface="+mn-ea"/>
              </a:rPr>
              <a:t>②参与能量代谢、糖脂代谢（</a:t>
            </a:r>
            <a:r>
              <a:rPr lang="en-US" altLang="zh-CN" sz="1700" b="1" dirty="0">
                <a:solidFill>
                  <a:srgbClr val="C00000"/>
                </a:solidFill>
                <a:latin typeface="黑体" panose="02010609060101010101" pitchFamily="49" charset="-122"/>
                <a:ea typeface="黑体" panose="02010609060101010101" pitchFamily="49" charset="-122"/>
                <a:sym typeface="+mn-ea"/>
              </a:rPr>
              <a:t>ATP</a:t>
            </a:r>
            <a:r>
              <a:rPr lang="zh-CN" altLang="en-US" sz="1700" b="1" dirty="0">
                <a:solidFill>
                  <a:srgbClr val="C00000"/>
                </a:solidFill>
                <a:latin typeface="黑体" panose="02010609060101010101" pitchFamily="49" charset="-122"/>
                <a:ea typeface="黑体" panose="02010609060101010101" pitchFamily="49" charset="-122"/>
                <a:sym typeface="+mn-ea"/>
              </a:rPr>
              <a:t>、磷脂合成）</a:t>
            </a:r>
            <a:endParaRPr lang="en-US" altLang="zh-CN" sz="1700" b="1" dirty="0">
              <a:solidFill>
                <a:srgbClr val="C00000"/>
              </a:solidFill>
              <a:latin typeface="黑体" panose="02010609060101010101" pitchFamily="49" charset="-122"/>
              <a:ea typeface="黑体" panose="02010609060101010101" pitchFamily="49" charset="-122"/>
            </a:endParaRPr>
          </a:p>
          <a:p>
            <a:pPr fontAlgn="auto">
              <a:lnSpc>
                <a:spcPts val="3000"/>
              </a:lnSpc>
              <a:buNone/>
            </a:pPr>
            <a:r>
              <a:rPr lang="zh-CN" altLang="en-US" sz="1700" b="1" dirty="0">
                <a:solidFill>
                  <a:schemeClr val="tx1"/>
                </a:solidFill>
                <a:latin typeface="黑体" panose="02010609060101010101" pitchFamily="49" charset="-122"/>
                <a:ea typeface="黑体" panose="02010609060101010101" pitchFamily="49" charset="-122"/>
                <a:sym typeface="+mn-ea"/>
              </a:rPr>
              <a:t>③维持生物膜正常结构</a:t>
            </a:r>
            <a:endParaRPr lang="en-US" altLang="zh-CN" sz="1700" b="1" dirty="0">
              <a:solidFill>
                <a:schemeClr val="tx1"/>
              </a:solidFill>
              <a:latin typeface="黑体" panose="02010609060101010101" pitchFamily="49" charset="-122"/>
              <a:ea typeface="黑体" panose="02010609060101010101" pitchFamily="49" charset="-122"/>
            </a:endParaRPr>
          </a:p>
          <a:p>
            <a:pPr fontAlgn="auto">
              <a:lnSpc>
                <a:spcPts val="3000"/>
              </a:lnSpc>
              <a:buNone/>
            </a:pPr>
            <a:r>
              <a:rPr lang="zh-CN" altLang="en-US" sz="1700" b="1" dirty="0">
                <a:solidFill>
                  <a:schemeClr val="tx1"/>
                </a:solidFill>
                <a:latin typeface="黑体" panose="02010609060101010101" pitchFamily="49" charset="-122"/>
                <a:ea typeface="黑体" panose="02010609060101010101" pitchFamily="49" charset="-122"/>
                <a:sym typeface="+mn-ea"/>
              </a:rPr>
              <a:t>④构成遗传物质的重要成分，核苷酸的重要原料</a:t>
            </a:r>
            <a:endParaRPr lang="en-US" altLang="zh-CN" sz="1700" b="1" dirty="0">
              <a:solidFill>
                <a:schemeClr val="tx1"/>
              </a:solidFill>
              <a:latin typeface="黑体" panose="02010609060101010101" pitchFamily="49" charset="-122"/>
              <a:ea typeface="黑体" panose="02010609060101010101" pitchFamily="49" charset="-122"/>
            </a:endParaRPr>
          </a:p>
          <a:p>
            <a:pPr fontAlgn="auto">
              <a:lnSpc>
                <a:spcPts val="3000"/>
              </a:lnSpc>
              <a:buNone/>
            </a:pPr>
            <a:r>
              <a:rPr lang="en-US" altLang="zh-CN" sz="1700" b="1" dirty="0">
                <a:solidFill>
                  <a:schemeClr val="tx1"/>
                </a:solidFill>
                <a:latin typeface="黑体" panose="02010609060101010101" pitchFamily="49" charset="-122"/>
                <a:ea typeface="黑体" panose="02010609060101010101" pitchFamily="49" charset="-122"/>
                <a:sym typeface="+mn-ea"/>
              </a:rPr>
              <a:t>⑤</a:t>
            </a:r>
            <a:r>
              <a:rPr lang="zh-CN" altLang="en-US" sz="1700" b="1" dirty="0">
                <a:solidFill>
                  <a:schemeClr val="tx1"/>
                </a:solidFill>
                <a:latin typeface="黑体" panose="02010609060101010101" pitchFamily="49" charset="-122"/>
                <a:ea typeface="黑体" panose="02010609060101010101" pitchFamily="49" charset="-122"/>
                <a:sym typeface="+mn-ea"/>
              </a:rPr>
              <a:t>调节体内酸碱平衡</a:t>
            </a:r>
            <a:endParaRPr lang="en-US" altLang="zh-CN" sz="1700" b="1" dirty="0">
              <a:solidFill>
                <a:schemeClr val="tx1"/>
              </a:solidFill>
              <a:latin typeface="黑体" panose="02010609060101010101" pitchFamily="49" charset="-122"/>
              <a:ea typeface="黑体" panose="02010609060101010101" pitchFamily="49" charset="-122"/>
            </a:endParaRPr>
          </a:p>
          <a:p>
            <a:pPr fontAlgn="auto">
              <a:lnSpc>
                <a:spcPts val="3000"/>
              </a:lnSpc>
            </a:pPr>
            <a:endParaRPr lang="en-US" altLang="zh-CN" sz="1000" b="1" kern="0" spc="150" dirty="0">
              <a:solidFill>
                <a:schemeClr val="tx1"/>
              </a:solidFill>
              <a:latin typeface="黑体" panose="02010609060101010101" pitchFamily="49" charset="-122"/>
              <a:ea typeface="黑体" panose="02010609060101010101" pitchFamily="49" charset="-122"/>
              <a:cs typeface="微软雅黑" panose="020B0503020204020204" pitchFamily="34" charset="-122"/>
              <a:sym typeface="Arial" panose="020B0604020202020204" pitchFamily="34" charset="0"/>
            </a:endParaRPr>
          </a:p>
        </p:txBody>
      </p:sp>
      <p:sp>
        <p:nvSpPr>
          <p:cNvPr id="32" name="矩形 31"/>
          <p:cNvSpPr/>
          <p:nvPr>
            <p:custDataLst>
              <p:tags r:id="rId10"/>
            </p:custDataLst>
          </p:nvPr>
        </p:nvSpPr>
        <p:spPr>
          <a:xfrm>
            <a:off x="8399145" y="2967355"/>
            <a:ext cx="3197225" cy="2876550"/>
          </a:xfrm>
          <a:prstGeom prst="rect">
            <a:avLst/>
          </a:prstGeom>
          <a:noFill/>
        </p:spPr>
        <p:txBody>
          <a:bodyPr wrap="square" rtlCol="0">
            <a:noAutofit/>
          </a:bodyPr>
          <a:lstStyle/>
          <a:p>
            <a:pPr eaLnBrk="1" hangingPunct="1">
              <a:lnSpc>
                <a:spcPct val="150000"/>
              </a:lnSpc>
              <a:buNone/>
            </a:pPr>
            <a:r>
              <a:rPr lang="zh-CN" altLang="en-US" sz="1700" b="1" spc="-110" dirty="0">
                <a:solidFill>
                  <a:schemeClr val="tx1"/>
                </a:solidFill>
                <a:uFillTx/>
                <a:latin typeface="黑体" panose="02010609060101010101" pitchFamily="49" charset="-122"/>
                <a:ea typeface="黑体" panose="02010609060101010101" pitchFamily="49" charset="-122"/>
                <a:sym typeface="+mn-ea"/>
              </a:rPr>
              <a:t>①维持心肌的正常功能，维持心跳规律正常</a:t>
            </a:r>
            <a:endParaRPr lang="zh-CN" altLang="en-US" sz="1700" b="1" spc="-110" dirty="0">
              <a:solidFill>
                <a:schemeClr val="tx1"/>
              </a:solidFill>
              <a:uFillTx/>
              <a:latin typeface="黑体" panose="02010609060101010101" pitchFamily="49" charset="-122"/>
              <a:ea typeface="黑体" panose="02010609060101010101" pitchFamily="49" charset="-122"/>
            </a:endParaRPr>
          </a:p>
          <a:p>
            <a:pPr eaLnBrk="1" hangingPunct="1">
              <a:lnSpc>
                <a:spcPct val="150000"/>
              </a:lnSpc>
              <a:buNone/>
            </a:pPr>
            <a:r>
              <a:rPr lang="zh-CN" altLang="en-US" sz="1700" b="1" spc="-110" dirty="0">
                <a:solidFill>
                  <a:schemeClr val="tx1"/>
                </a:solidFill>
                <a:uFillTx/>
                <a:latin typeface="黑体" panose="02010609060101010101" pitchFamily="49" charset="-122"/>
                <a:ea typeface="黑体" panose="02010609060101010101" pitchFamily="49" charset="-122"/>
                <a:sym typeface="+mn-ea"/>
              </a:rPr>
              <a:t>②维持神经肌肉细胞膜的应激性，协助肌肉正常收缩</a:t>
            </a:r>
            <a:endParaRPr lang="zh-CN" altLang="en-US" sz="1700" b="1" spc="-110" dirty="0">
              <a:solidFill>
                <a:schemeClr val="tx1"/>
              </a:solidFill>
              <a:uFillTx/>
              <a:latin typeface="黑体" panose="02010609060101010101" pitchFamily="49" charset="-122"/>
              <a:ea typeface="黑体" panose="02010609060101010101" pitchFamily="49" charset="-122"/>
            </a:endParaRPr>
          </a:p>
          <a:p>
            <a:pPr eaLnBrk="1" hangingPunct="1">
              <a:lnSpc>
                <a:spcPct val="150000"/>
              </a:lnSpc>
              <a:buNone/>
            </a:pPr>
            <a:r>
              <a:rPr lang="zh-CN" altLang="en-US" sz="1700" b="1" spc="-110" dirty="0">
                <a:solidFill>
                  <a:schemeClr val="tx1"/>
                </a:solidFill>
                <a:uFillTx/>
                <a:latin typeface="黑体" panose="02010609060101010101" pitchFamily="49" charset="-122"/>
                <a:ea typeface="黑体" panose="02010609060101010101" pitchFamily="49" charset="-122"/>
                <a:sym typeface="+mn-ea"/>
              </a:rPr>
              <a:t>③维持机体（主要是细胞内）容量、离子、渗透压及酸碱平衡</a:t>
            </a:r>
            <a:endParaRPr lang="en-US" altLang="zh-CN" sz="1700" b="1" spc="-110" dirty="0">
              <a:solidFill>
                <a:schemeClr val="tx1"/>
              </a:solidFill>
              <a:uFillTx/>
              <a:latin typeface="黑体" panose="02010609060101010101" pitchFamily="49" charset="-122"/>
              <a:ea typeface="黑体" panose="02010609060101010101" pitchFamily="49" charset="-122"/>
            </a:endParaRPr>
          </a:p>
          <a:p>
            <a:pPr eaLnBrk="1" hangingPunct="1">
              <a:lnSpc>
                <a:spcPct val="150000"/>
              </a:lnSpc>
              <a:buNone/>
            </a:pPr>
            <a:r>
              <a:rPr lang="zh-CN" altLang="en-US" sz="1700" b="1" spc="-110" dirty="0">
                <a:solidFill>
                  <a:schemeClr val="tx1"/>
                </a:solidFill>
                <a:uFillTx/>
                <a:latin typeface="黑体" panose="02010609060101010101" pitchFamily="49" charset="-122"/>
                <a:ea typeface="黑体" panose="02010609060101010101" pitchFamily="49" charset="-122"/>
                <a:sym typeface="+mn-ea"/>
              </a:rPr>
              <a:t>④维持细胞的正常代谢</a:t>
            </a:r>
            <a:endParaRPr lang="en-US" altLang="zh-CN" sz="1700" b="1" spc="-110" dirty="0">
              <a:solidFill>
                <a:schemeClr val="tx1"/>
              </a:solidFill>
              <a:uFillTx/>
              <a:latin typeface="黑体" panose="02010609060101010101" pitchFamily="49" charset="-122"/>
              <a:ea typeface="黑体" panose="02010609060101010101" pitchFamily="49" charset="-122"/>
            </a:endParaRPr>
          </a:p>
          <a:p>
            <a:pPr>
              <a:lnSpc>
                <a:spcPct val="150000"/>
              </a:lnSpc>
            </a:pPr>
            <a:endParaRPr lang="en-US" altLang="zh-CN" sz="1700" b="1" spc="-110" dirty="0">
              <a:solidFill>
                <a:schemeClr val="tx1"/>
              </a:solidFill>
              <a:uFillTx/>
              <a:latin typeface="黑体" panose="02010609060101010101" pitchFamily="49" charset="-122"/>
              <a:ea typeface="黑体" panose="02010609060101010101" pitchFamily="49" charset="-122"/>
              <a:cs typeface="微软雅黑" panose="020B0503020204020204" pitchFamily="34" charset="-122"/>
              <a:sym typeface="Arial" panose="020B0604020202020204" pitchFamily="34" charset="0"/>
            </a:endParaRPr>
          </a:p>
        </p:txBody>
      </p:sp>
      <p:sp>
        <p:nvSpPr>
          <p:cNvPr id="4" name="文本框 3"/>
          <p:cNvSpPr txBox="1"/>
          <p:nvPr/>
        </p:nvSpPr>
        <p:spPr>
          <a:xfrm>
            <a:off x="4114165" y="3282950"/>
            <a:ext cx="1455420" cy="1568450"/>
          </a:xfrm>
          <a:prstGeom prst="rect">
            <a:avLst/>
          </a:prstGeom>
          <a:noFill/>
        </p:spPr>
        <p:txBody>
          <a:bodyPr wrap="square" rtlCol="0" anchor="t">
            <a:spAutoFit/>
          </a:bodyPr>
          <a:lstStyle/>
          <a:p>
            <a:r>
              <a:rPr lang="zh-CN" altLang="en-US" sz="2400" b="1" dirty="0">
                <a:solidFill>
                  <a:srgbClr val="FF0000"/>
                </a:solidFill>
                <a:latin typeface="微软雅黑" panose="020B0503020204020204" pitchFamily="34" charset="-122"/>
                <a:ea typeface="微软雅黑" panose="020B0503020204020204" pitchFamily="34" charset="-122"/>
                <a:sym typeface="+mn-ea"/>
              </a:rPr>
              <a:t>磷</a:t>
            </a:r>
          </a:p>
          <a:p>
            <a:endParaRPr lang="zh-CN" altLang="en-US" b="1" dirty="0">
              <a:solidFill>
                <a:srgbClr val="CCFF33"/>
              </a:solidFill>
              <a:latin typeface="黑体" panose="02010609060101010101" pitchFamily="49" charset="-122"/>
              <a:ea typeface="黑体" panose="02010609060101010101" pitchFamily="49" charset="-122"/>
              <a:sym typeface="+mn-ea"/>
            </a:endParaRPr>
          </a:p>
          <a:p>
            <a:pPr algn="l"/>
            <a:r>
              <a:rPr lang="zh-CN" altLang="en-US" b="1" dirty="0">
                <a:solidFill>
                  <a:srgbClr val="CCFF33"/>
                </a:solidFill>
                <a:latin typeface="黑体" panose="02010609060101010101" pitchFamily="49" charset="-122"/>
                <a:ea typeface="黑体" panose="02010609060101010101" pitchFamily="49" charset="-122"/>
                <a:sym typeface="+mn-ea"/>
              </a:rPr>
              <a:t>分布：</a:t>
            </a:r>
          </a:p>
          <a:p>
            <a:r>
              <a:rPr lang="en-US" altLang="zh-CN" b="1" dirty="0">
                <a:solidFill>
                  <a:srgbClr val="CCFF33"/>
                </a:solidFill>
                <a:latin typeface="黑体" panose="02010609060101010101" pitchFamily="49" charset="-122"/>
                <a:ea typeface="黑体" panose="02010609060101010101" pitchFamily="49" charset="-122"/>
                <a:sym typeface="+mn-ea"/>
              </a:rPr>
              <a:t> </a:t>
            </a:r>
            <a:r>
              <a:rPr lang="zh-CN" altLang="en-US" b="1" dirty="0">
                <a:solidFill>
                  <a:srgbClr val="CCFF33"/>
                </a:solidFill>
                <a:latin typeface="黑体" panose="02010609060101010101" pitchFamily="49" charset="-122"/>
                <a:ea typeface="黑体" panose="02010609060101010101" pitchFamily="49" charset="-122"/>
                <a:sym typeface="+mn-ea"/>
              </a:rPr>
              <a:t>骨，肌肉，神经系统。</a:t>
            </a:r>
            <a:endParaRPr lang="zh-CN" altLang="en-US"/>
          </a:p>
        </p:txBody>
      </p:sp>
      <p:sp>
        <p:nvSpPr>
          <p:cNvPr id="9" name="文本框 8"/>
          <p:cNvSpPr txBox="1"/>
          <p:nvPr/>
        </p:nvSpPr>
        <p:spPr>
          <a:xfrm>
            <a:off x="6600190" y="2983230"/>
            <a:ext cx="1615440" cy="2399665"/>
          </a:xfrm>
          <a:prstGeom prst="rect">
            <a:avLst/>
          </a:prstGeom>
          <a:noFill/>
        </p:spPr>
        <p:txBody>
          <a:bodyPr wrap="square" rtlCol="0" anchor="t">
            <a:spAutoFit/>
          </a:bodyPr>
          <a:lstStyle/>
          <a:p>
            <a:pPr eaLnBrk="1" hangingPunct="1">
              <a:lnSpc>
                <a:spcPct val="150000"/>
              </a:lnSpc>
              <a:buNone/>
            </a:pPr>
            <a:r>
              <a:rPr lang="en-US" altLang="zh-CN" sz="2800" b="1" dirty="0">
                <a:solidFill>
                  <a:srgbClr val="FF0000"/>
                </a:solidFill>
                <a:latin typeface="黑体" panose="02010609060101010101" pitchFamily="49" charset="-122"/>
                <a:ea typeface="黑体" panose="02010609060101010101" pitchFamily="49" charset="-122"/>
                <a:sym typeface="+mn-ea"/>
              </a:rPr>
              <a:t>     </a:t>
            </a:r>
            <a:r>
              <a:rPr lang="zh-CN" altLang="en-US" sz="2800" b="1" dirty="0">
                <a:solidFill>
                  <a:srgbClr val="FF0000"/>
                </a:solidFill>
                <a:latin typeface="黑体" panose="02010609060101010101" pitchFamily="49" charset="-122"/>
                <a:ea typeface="黑体" panose="02010609060101010101" pitchFamily="49" charset="-122"/>
                <a:sym typeface="+mn-ea"/>
              </a:rPr>
              <a:t>钾</a:t>
            </a:r>
          </a:p>
          <a:p>
            <a:pPr eaLnBrk="1" hangingPunct="1">
              <a:lnSpc>
                <a:spcPct val="150000"/>
              </a:lnSpc>
              <a:buNone/>
            </a:pPr>
            <a:r>
              <a:rPr lang="zh-CN" altLang="en-US" b="1" dirty="0">
                <a:solidFill>
                  <a:srgbClr val="CCFF33"/>
                </a:solidFill>
                <a:latin typeface="黑体" panose="02010609060101010101" pitchFamily="49" charset="-122"/>
                <a:ea typeface="黑体" panose="02010609060101010101" pitchFamily="49" charset="-122"/>
                <a:sym typeface="+mn-ea"/>
              </a:rPr>
              <a:t>分布：</a:t>
            </a:r>
          </a:p>
          <a:p>
            <a:pPr eaLnBrk="1" hangingPunct="1">
              <a:lnSpc>
                <a:spcPct val="150000"/>
              </a:lnSpc>
              <a:buNone/>
            </a:pPr>
            <a:r>
              <a:rPr lang="zh-CN" altLang="en-US" b="1" dirty="0">
                <a:solidFill>
                  <a:srgbClr val="CCFF33"/>
                </a:solidFill>
                <a:latin typeface="黑体" panose="02010609060101010101" pitchFamily="49" charset="-122"/>
                <a:ea typeface="黑体" panose="02010609060101010101" pitchFamily="49" charset="-122"/>
                <a:sym typeface="+mn-ea"/>
              </a:rPr>
              <a:t> </a:t>
            </a:r>
            <a:r>
              <a:rPr lang="en-US" altLang="zh-CN" b="1" dirty="0">
                <a:solidFill>
                  <a:srgbClr val="CCFF33"/>
                </a:solidFill>
                <a:latin typeface="黑体" panose="02010609060101010101" pitchFamily="49" charset="-122"/>
                <a:ea typeface="黑体" panose="02010609060101010101" pitchFamily="49" charset="-122"/>
                <a:sym typeface="+mn-ea"/>
              </a:rPr>
              <a:t> </a:t>
            </a:r>
            <a:r>
              <a:rPr lang="zh-CN" altLang="en-US" b="1" dirty="0">
                <a:solidFill>
                  <a:srgbClr val="CCFF33"/>
                </a:solidFill>
                <a:latin typeface="黑体" panose="02010609060101010101" pitchFamily="49" charset="-122"/>
                <a:ea typeface="黑体" panose="02010609060101010101" pitchFamily="49" charset="-122"/>
                <a:sym typeface="+mn-ea"/>
              </a:rPr>
              <a:t>以心肌和骨骼肌细胞内含量最高</a:t>
            </a:r>
            <a:endParaRPr lang="zh-CN" altLang="en-US"/>
          </a:p>
        </p:txBody>
      </p:sp>
      <p:sp>
        <p:nvSpPr>
          <p:cNvPr id="3" name="流程图: 可选过程 2"/>
          <p:cNvSpPr/>
          <p:nvPr/>
        </p:nvSpPr>
        <p:spPr>
          <a:xfrm>
            <a:off x="47625" y="110490"/>
            <a:ext cx="2240280" cy="749300"/>
          </a:xfrm>
          <a:prstGeom prst="flowChartAlternateProcess">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a:t>01</a:t>
            </a:r>
          </a:p>
        </p:txBody>
      </p:sp>
      <p:sp>
        <p:nvSpPr>
          <p:cNvPr id="12" name="矩形 11"/>
          <p:cNvSpPr/>
          <p:nvPr/>
        </p:nvSpPr>
        <p:spPr>
          <a:xfrm>
            <a:off x="2287905" y="252730"/>
            <a:ext cx="8115935" cy="645160"/>
          </a:xfrm>
          <a:prstGeom prst="rect">
            <a:avLst/>
          </a:prstGeom>
          <a:noFill/>
          <a:ln>
            <a:noFill/>
          </a:ln>
        </p:spPr>
        <p:txBody>
          <a:bodyPr wrap="square" rtlCol="0" anchor="t">
            <a:spAutoFit/>
          </a:bodyPr>
          <a:lstStyle/>
          <a:p>
            <a:pPr algn="l"/>
            <a:r>
              <a:rPr lang="zh-CN" altLang="en-US" sz="3600" b="1">
                <a:solidFill>
                  <a:schemeClr val="accent6">
                    <a:lumMod val="50000"/>
                  </a:schemeClr>
                </a:solidFill>
                <a:effectLst/>
                <a:latin typeface="微软雅黑" panose="020B0503020204020204" pitchFamily="34" charset="-122"/>
                <a:ea typeface="微软雅黑" panose="020B0503020204020204" pitchFamily="34" charset="-122"/>
              </a:rPr>
              <a:t>基本信息</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31371" y="0"/>
            <a:ext cx="250372" cy="696686"/>
          </a:xfrm>
          <a:prstGeom prst="rect">
            <a:avLst/>
          </a:prstGeom>
          <a:solidFill>
            <a:srgbClr val="2C7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04800" y="0"/>
            <a:ext cx="250372" cy="457200"/>
          </a:xfrm>
          <a:prstGeom prst="rect">
            <a:avLst/>
          </a:prstGeom>
          <a:solidFill>
            <a:srgbClr val="86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流程图: 可选过程 2"/>
          <p:cNvSpPr/>
          <p:nvPr/>
        </p:nvSpPr>
        <p:spPr>
          <a:xfrm>
            <a:off x="1140460" y="-292100"/>
            <a:ext cx="1091565" cy="2190750"/>
          </a:xfrm>
          <a:prstGeom prst="flowChartAlternateProcess">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a:t>02</a:t>
            </a:r>
          </a:p>
        </p:txBody>
      </p:sp>
      <p:sp>
        <p:nvSpPr>
          <p:cNvPr id="4" name="矩形 3"/>
          <p:cNvSpPr/>
          <p:nvPr/>
        </p:nvSpPr>
        <p:spPr>
          <a:xfrm>
            <a:off x="2909570" y="362585"/>
            <a:ext cx="2697480" cy="1106805"/>
          </a:xfrm>
          <a:prstGeom prst="rect">
            <a:avLst/>
          </a:prstGeom>
          <a:noFill/>
          <a:ln>
            <a:noFill/>
          </a:ln>
        </p:spPr>
        <p:txBody>
          <a:bodyPr wrap="none" rtlCol="0" anchor="t">
            <a:spAutoFit/>
          </a:bodyPr>
          <a:lstStyle/>
          <a:p>
            <a:pPr algn="ctr"/>
            <a:r>
              <a:rPr lang="zh-CN" altLang="en-US" sz="6600" b="1">
                <a:solidFill>
                  <a:schemeClr val="accent6">
                    <a:lumMod val="50000"/>
                  </a:schemeClr>
                </a:solidFill>
                <a:effectLst/>
                <a:latin typeface="微软雅黑" panose="020B0503020204020204" pitchFamily="34" charset="-122"/>
                <a:ea typeface="微软雅黑" panose="020B0503020204020204" pitchFamily="34" charset="-122"/>
              </a:rPr>
              <a:t>安全性</a:t>
            </a:r>
          </a:p>
        </p:txBody>
      </p:sp>
      <p:sp>
        <p:nvSpPr>
          <p:cNvPr id="37" name="文本框 36"/>
          <p:cNvSpPr txBox="1"/>
          <p:nvPr/>
        </p:nvSpPr>
        <p:spPr>
          <a:xfrm>
            <a:off x="882015" y="2031365"/>
            <a:ext cx="10654665" cy="1245235"/>
          </a:xfrm>
          <a:prstGeom prst="rect">
            <a:avLst/>
          </a:prstGeom>
          <a:solidFill>
            <a:schemeClr val="bg2"/>
          </a:solidFill>
        </p:spPr>
        <p:txBody>
          <a:bodyPr wrap="square" rtlCol="0">
            <a:spAutoFit/>
          </a:bodyPr>
          <a:lstStyle/>
          <a:p>
            <a:pPr fontAlgn="auto">
              <a:lnSpc>
                <a:spcPts val="4500"/>
              </a:lnSpc>
            </a:pPr>
            <a:r>
              <a:rPr lang="zh-CN" altLang="en-US" sz="2400" b="1">
                <a:latin typeface="微软雅黑" panose="020B0503020204020204" pitchFamily="34" charset="-122"/>
                <a:ea typeface="微软雅黑" panose="020B0503020204020204" pitchFamily="34" charset="-122"/>
                <a:cs typeface="微软雅黑" panose="020B0503020204020204" pitchFamily="34" charset="-122"/>
              </a:rPr>
              <a:t>不良反应：</a:t>
            </a:r>
            <a:r>
              <a:rPr lang="zh-CN" altLang="en-US" sz="2400" b="1">
                <a:gradFill>
                  <a:gsLst>
                    <a:gs pos="0">
                      <a:srgbClr val="14CD68"/>
                    </a:gs>
                    <a:gs pos="100000">
                      <a:srgbClr val="035C7D"/>
                    </a:gs>
                  </a:gsLst>
                  <a:lin scaled="0"/>
                </a:gradFill>
                <a:latin typeface="微软雅黑" panose="020B0503020204020204" pitchFamily="34" charset="-122"/>
                <a:ea typeface="微软雅黑" panose="020B0503020204020204" pitchFamily="34" charset="-122"/>
                <a:cs typeface="微软雅黑" panose="020B0503020204020204" pitchFamily="34" charset="-122"/>
              </a:rPr>
              <a:t>如过量使用本品可出现高磷血症、低钙血症、肌肉颤搐、痉挛、胃肠道不适等，出现中毒症状，应立即停药。</a:t>
            </a:r>
          </a:p>
        </p:txBody>
      </p:sp>
      <p:sp>
        <p:nvSpPr>
          <p:cNvPr id="8" name="文本框 7"/>
          <p:cNvSpPr txBox="1"/>
          <p:nvPr/>
        </p:nvSpPr>
        <p:spPr>
          <a:xfrm>
            <a:off x="883285" y="3438525"/>
            <a:ext cx="10653395" cy="2528570"/>
          </a:xfrm>
          <a:prstGeom prst="rect">
            <a:avLst/>
          </a:prstGeom>
          <a:solidFill>
            <a:schemeClr val="bg2"/>
          </a:solid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chemeClr val="tx2"/>
              </a:buClr>
              <a:buSzTx/>
              <a:buFontTx/>
              <a:buNone/>
            </a:pPr>
            <a:r>
              <a:rPr lang="zh-CN" altLang="en-US" sz="2400" b="1">
                <a:latin typeface="微软雅黑" panose="020B0503020204020204" pitchFamily="34" charset="-122"/>
                <a:ea typeface="微软雅黑" panose="020B0503020204020204" pitchFamily="34" charset="-122"/>
                <a:cs typeface="微软雅黑" panose="020B0503020204020204" pitchFamily="34" charset="-122"/>
              </a:rPr>
              <a:t>与目录内同类药品安全性方面的主要优势和不足：</a:t>
            </a:r>
          </a:p>
          <a:p>
            <a:pPr marL="0" marR="0" lvl="0" indent="0" algn="l" defTabSz="914400" rtl="0" eaLnBrk="1" fontAlgn="base" latinLnBrk="0" hangingPunct="1">
              <a:lnSpc>
                <a:spcPct val="100000"/>
              </a:lnSpc>
              <a:spcBef>
                <a:spcPct val="20000"/>
              </a:spcBef>
              <a:spcAft>
                <a:spcPct val="0"/>
              </a:spcAft>
              <a:buClr>
                <a:schemeClr val="tx2"/>
              </a:buClr>
              <a:buSzTx/>
              <a:buFontTx/>
              <a:buNone/>
            </a:pPr>
            <a:r>
              <a:rPr lang="zh-CN" altLang="en-US" sz="2400" b="1">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400" b="1">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400" b="1" dirty="0">
                <a:ln>
                  <a:noFill/>
                </a:ln>
                <a:gradFill>
                  <a:gsLst>
                    <a:gs pos="0">
                      <a:srgbClr val="14CD68"/>
                    </a:gs>
                    <a:gs pos="100000">
                      <a:srgbClr val="035C7D"/>
                    </a:gs>
                  </a:gsLst>
                  <a:lin scaled="0"/>
                </a:gradFill>
                <a:effectLst/>
                <a:latin typeface="微软雅黑" panose="020B0503020204020204" pitchFamily="34" charset="-122"/>
                <a:ea typeface="微软雅黑" panose="020B0503020204020204" pitchFamily="34" charset="-122"/>
                <a:sym typeface="+mn-ea"/>
              </a:rPr>
              <a:t>目录中甘油磷酸钠仅用于补磷，而目录中的氯化钾仅用于补钾，吸收快但刺激性强。</a:t>
            </a:r>
          </a:p>
          <a:p>
            <a:pPr marL="0" marR="0" lvl="0" indent="0" algn="l" defTabSz="914400" rtl="0" eaLnBrk="1" fontAlgn="base" latinLnBrk="0" hangingPunct="1">
              <a:lnSpc>
                <a:spcPct val="100000"/>
              </a:lnSpc>
              <a:spcBef>
                <a:spcPct val="20000"/>
              </a:spcBef>
              <a:spcAft>
                <a:spcPct val="0"/>
              </a:spcAft>
              <a:buClr>
                <a:schemeClr val="tx2"/>
              </a:buClr>
              <a:buSzTx/>
              <a:buFontTx/>
              <a:buNone/>
            </a:pPr>
            <a:r>
              <a:rPr lang="en-US" altLang="zh-CN" sz="2400" b="1" dirty="0">
                <a:ln>
                  <a:noFill/>
                </a:ln>
                <a:gradFill>
                  <a:gsLst>
                    <a:gs pos="0">
                      <a:srgbClr val="14CD68"/>
                    </a:gs>
                    <a:gs pos="100000">
                      <a:srgbClr val="035C7D"/>
                    </a:gs>
                  </a:gsLst>
                  <a:lin scaled="0"/>
                </a:gradFill>
                <a:effectLst/>
                <a:latin typeface="微软雅黑" panose="020B0503020204020204" pitchFamily="34" charset="-122"/>
                <a:ea typeface="微软雅黑" panose="020B0503020204020204" pitchFamily="34" charset="-122"/>
                <a:sym typeface="+mn-ea"/>
              </a:rPr>
              <a:t>       </a:t>
            </a:r>
            <a:r>
              <a:rPr lang="zh-CN" altLang="en-US" sz="2400" b="1" dirty="0">
                <a:ln>
                  <a:noFill/>
                </a:ln>
                <a:gradFill>
                  <a:gsLst>
                    <a:gs pos="0">
                      <a:srgbClr val="14CD68"/>
                    </a:gs>
                    <a:gs pos="100000">
                      <a:srgbClr val="035C7D"/>
                    </a:gs>
                  </a:gsLst>
                  <a:lin scaled="0"/>
                </a:gradFill>
                <a:effectLst/>
                <a:latin typeface="微软雅黑" panose="020B0503020204020204" pitchFamily="34" charset="-122"/>
                <a:ea typeface="微软雅黑" panose="020B0503020204020204" pitchFamily="34" charset="-122"/>
                <a:sym typeface="+mn-ea"/>
              </a:rPr>
              <a:t>复合磷酸氢钾注射液具有以下特点：</a:t>
            </a:r>
          </a:p>
          <a:p>
            <a:pPr marL="0" marR="0" lvl="0" indent="0" algn="l" defTabSz="914400" rtl="0" eaLnBrk="1" fontAlgn="base" latinLnBrk="0" hangingPunct="1">
              <a:lnSpc>
                <a:spcPct val="100000"/>
              </a:lnSpc>
              <a:spcBef>
                <a:spcPct val="20000"/>
              </a:spcBef>
              <a:spcAft>
                <a:spcPct val="0"/>
              </a:spcAft>
              <a:buClr>
                <a:schemeClr val="tx2"/>
              </a:buClr>
              <a:buSzTx/>
              <a:buFontTx/>
              <a:buNone/>
            </a:pPr>
            <a:r>
              <a:rPr lang="zh-CN" altLang="en-US" sz="2400" b="1" dirty="0">
                <a:ln>
                  <a:noFill/>
                </a:ln>
                <a:gradFill>
                  <a:gsLst>
                    <a:gs pos="0">
                      <a:srgbClr val="14CD68"/>
                    </a:gs>
                    <a:gs pos="100000">
                      <a:srgbClr val="035C7D"/>
                    </a:gs>
                  </a:gsLst>
                  <a:lin scaled="0"/>
                </a:gradFill>
                <a:effectLst/>
                <a:latin typeface="微软雅黑" panose="020B0503020204020204" pitchFamily="34" charset="-122"/>
                <a:ea typeface="微软雅黑" panose="020B0503020204020204" pitchFamily="34" charset="-122"/>
                <a:sym typeface="+mn-ea"/>
              </a:rPr>
              <a:t> </a:t>
            </a:r>
            <a:r>
              <a:rPr lang="en-US" altLang="zh-CN" sz="2400" b="1" dirty="0">
                <a:ln>
                  <a:noFill/>
                </a:ln>
                <a:gradFill>
                  <a:gsLst>
                    <a:gs pos="0">
                      <a:srgbClr val="14CD68"/>
                    </a:gs>
                    <a:gs pos="100000">
                      <a:srgbClr val="035C7D"/>
                    </a:gs>
                  </a:gsLst>
                  <a:lin scaled="0"/>
                </a:gradFill>
                <a:effectLst/>
                <a:latin typeface="微软雅黑" panose="020B0503020204020204" pitchFamily="34" charset="-122"/>
                <a:ea typeface="微软雅黑" panose="020B0503020204020204" pitchFamily="34" charset="-122"/>
                <a:sym typeface="+mn-ea"/>
              </a:rPr>
              <a:t>       </a:t>
            </a:r>
            <a:r>
              <a:rPr lang="zh-CN" altLang="en-US" sz="2000" b="1">
                <a:gradFill>
                  <a:gsLst>
                    <a:gs pos="0">
                      <a:srgbClr val="14CD68"/>
                    </a:gs>
                    <a:gs pos="100000">
                      <a:srgbClr val="035C7D"/>
                    </a:gs>
                  </a:gsLst>
                  <a:lin scaled="0"/>
                </a:gra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en-US" altLang="zh-CN" sz="2000" b="1">
                <a:gradFill>
                  <a:gsLst>
                    <a:gs pos="0">
                      <a:srgbClr val="14CD68"/>
                    </a:gs>
                    <a:gs pos="100000">
                      <a:srgbClr val="035C7D"/>
                    </a:gs>
                  </a:gsLst>
                  <a:lin scaled="0"/>
                </a:gra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a:gradFill>
                  <a:gsLst>
                    <a:gs pos="0">
                      <a:srgbClr val="14CD68"/>
                    </a:gs>
                    <a:gs pos="100000">
                      <a:srgbClr val="035C7D"/>
                    </a:gs>
                  </a:gsLst>
                  <a:lin scaled="0"/>
                </a:gradFill>
                <a:latin typeface="微软雅黑" panose="020B0503020204020204" pitchFamily="34" charset="-122"/>
                <a:ea typeface="微软雅黑" panose="020B0503020204020204" pitchFamily="34" charset="-122"/>
                <a:cs typeface="微软雅黑" panose="020B0503020204020204" pitchFamily="34" charset="-122"/>
                <a:sym typeface="+mn-ea"/>
              </a:rPr>
              <a:t>磷、钾含量适中；</a:t>
            </a:r>
            <a:r>
              <a:rPr lang="en-US" altLang="zh-CN" sz="2000" b="1">
                <a:gradFill>
                  <a:gsLst>
                    <a:gs pos="0">
                      <a:srgbClr val="14CD68"/>
                    </a:gs>
                    <a:gs pos="100000">
                      <a:srgbClr val="035C7D"/>
                    </a:gs>
                  </a:gsLst>
                  <a:lin scaled="0"/>
                </a:gra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b="1">
                <a:gradFill>
                  <a:gsLst>
                    <a:gs pos="0">
                      <a:srgbClr val="14CD68"/>
                    </a:gs>
                    <a:gs pos="100000">
                      <a:srgbClr val="035C7D"/>
                    </a:gs>
                  </a:gsLst>
                  <a:lin scaled="0"/>
                </a:gra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en-US" altLang="zh-CN" sz="2000" b="1">
                <a:gradFill>
                  <a:gsLst>
                    <a:gs pos="0">
                      <a:srgbClr val="14CD68"/>
                    </a:gs>
                    <a:gs pos="100000">
                      <a:srgbClr val="035C7D"/>
                    </a:gs>
                  </a:gsLst>
                  <a:lin scaled="0"/>
                </a:gra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a:gradFill>
                  <a:gsLst>
                    <a:gs pos="0">
                      <a:srgbClr val="14CD68"/>
                    </a:gs>
                    <a:gs pos="100000">
                      <a:srgbClr val="035C7D"/>
                    </a:gs>
                  </a:gsLst>
                  <a:lin scaled="0"/>
                </a:gradFill>
                <a:latin typeface="微软雅黑" panose="020B0503020204020204" pitchFamily="34" charset="-122"/>
                <a:ea typeface="微软雅黑" panose="020B0503020204020204" pitchFamily="34" charset="-122"/>
                <a:cs typeface="微软雅黑" panose="020B0503020204020204" pitchFamily="34" charset="-122"/>
                <a:sym typeface="+mn-ea"/>
              </a:rPr>
              <a:t>以血液缓冲系统中磷原型补磷。</a:t>
            </a:r>
          </a:p>
          <a:p>
            <a:pPr marL="0" marR="0" lvl="0" indent="0" algn="l" defTabSz="914400" rtl="0" eaLnBrk="1" fontAlgn="base" latinLnBrk="0" hangingPunct="1">
              <a:lnSpc>
                <a:spcPct val="100000"/>
              </a:lnSpc>
              <a:spcBef>
                <a:spcPct val="20000"/>
              </a:spcBef>
              <a:spcAft>
                <a:spcPct val="0"/>
              </a:spcAft>
              <a:buClr>
                <a:schemeClr val="tx2"/>
              </a:buClr>
              <a:buSzTx/>
              <a:buFontTx/>
              <a:buNone/>
            </a:pPr>
            <a:r>
              <a:rPr lang="zh-CN" altLang="en-US" sz="2000" b="1">
                <a:gradFill>
                  <a:gsLst>
                    <a:gs pos="0">
                      <a:srgbClr val="14CD68"/>
                    </a:gs>
                    <a:gs pos="100000">
                      <a:srgbClr val="035C7D"/>
                    </a:gs>
                  </a:gsLst>
                  <a:lin scaled="0"/>
                </a:gra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000" b="1">
                <a:gradFill>
                  <a:gsLst>
                    <a:gs pos="0">
                      <a:srgbClr val="14CD68"/>
                    </a:gs>
                    <a:gs pos="100000">
                      <a:srgbClr val="035C7D"/>
                    </a:gs>
                  </a:gsLst>
                  <a:lin scaled="0"/>
                </a:gradFill>
                <a:latin typeface="微软雅黑" panose="020B0503020204020204" pitchFamily="34" charset="-122"/>
                <a:ea typeface="微软雅黑" panose="020B0503020204020204" pitchFamily="34" charset="-122"/>
                <a:cs typeface="微软雅黑" panose="020B0503020204020204" pitchFamily="34" charset="-122"/>
                <a:sym typeface="+mn-ea"/>
              </a:rPr>
              <a:t>        3.</a:t>
            </a:r>
            <a:r>
              <a:rPr lang="zh-CN" altLang="en-US" sz="2000" b="1">
                <a:gradFill>
                  <a:gsLst>
                    <a:gs pos="0">
                      <a:srgbClr val="14CD68"/>
                    </a:gs>
                    <a:gs pos="100000">
                      <a:srgbClr val="035C7D"/>
                    </a:gs>
                  </a:gsLst>
                  <a:lin scaled="0"/>
                </a:gradFill>
                <a:latin typeface="微软雅黑" panose="020B0503020204020204" pitchFamily="34" charset="-122"/>
                <a:ea typeface="微软雅黑" panose="020B0503020204020204" pitchFamily="34" charset="-122"/>
                <a:cs typeface="微软雅黑" panose="020B0503020204020204" pitchFamily="34" charset="-122"/>
                <a:sym typeface="+mn-ea"/>
              </a:rPr>
              <a:t>有效补钾：吸收快、刺激小、效率高；4</a:t>
            </a:r>
            <a:r>
              <a:rPr lang="en-US" altLang="zh-CN" sz="2000" b="1">
                <a:gradFill>
                  <a:gsLst>
                    <a:gs pos="0">
                      <a:srgbClr val="14CD68"/>
                    </a:gs>
                    <a:gs pos="100000">
                      <a:srgbClr val="035C7D"/>
                    </a:gs>
                  </a:gsLst>
                  <a:lin scaled="0"/>
                </a:gra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a:gradFill>
                  <a:gsLst>
                    <a:gs pos="0">
                      <a:srgbClr val="14CD68"/>
                    </a:gs>
                    <a:gs pos="100000">
                      <a:srgbClr val="035C7D"/>
                    </a:gs>
                  </a:gsLst>
                  <a:lin scaled="0"/>
                </a:gradFill>
                <a:latin typeface="微软雅黑" panose="020B0503020204020204" pitchFamily="34" charset="-122"/>
                <a:ea typeface="微软雅黑" panose="020B0503020204020204" pitchFamily="34" charset="-122"/>
                <a:cs typeface="微软雅黑" panose="020B0503020204020204" pitchFamily="34" charset="-122"/>
                <a:sym typeface="+mn-ea"/>
              </a:rPr>
              <a:t>具有稳定细胞膜</a:t>
            </a:r>
            <a:r>
              <a:rPr lang="zh-CN" altLang="en-US" sz="2000" b="1">
                <a:gradFill>
                  <a:gsLst>
                    <a:gs pos="0">
                      <a:srgbClr val="14CD68"/>
                    </a:gs>
                    <a:gs pos="100000">
                      <a:srgbClr val="035C7D"/>
                    </a:gs>
                  </a:gsLst>
                  <a:lin scaled="0"/>
                </a:gradFill>
                <a:latin typeface="微软雅黑" panose="020B0503020204020204" pitchFamily="34" charset="-122"/>
                <a:ea typeface="微软雅黑" panose="020B0503020204020204" pitchFamily="34" charset="-122"/>
                <a:cs typeface="微软雅黑" panose="020B0503020204020204" pitchFamily="34" charset="-122"/>
              </a:rPr>
              <a:t>的作用。</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31371" y="0"/>
            <a:ext cx="250372" cy="696686"/>
          </a:xfrm>
          <a:prstGeom prst="rect">
            <a:avLst/>
          </a:prstGeom>
          <a:solidFill>
            <a:srgbClr val="2C7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04800" y="0"/>
            <a:ext cx="250372" cy="457200"/>
          </a:xfrm>
          <a:prstGeom prst="rect">
            <a:avLst/>
          </a:prstGeom>
          <a:solidFill>
            <a:srgbClr val="86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标题 1"/>
          <p:cNvSpPr txBox="1"/>
          <p:nvPr/>
        </p:nvSpPr>
        <p:spPr>
          <a:xfrm>
            <a:off x="3053414" y="1007093"/>
            <a:ext cx="8229600" cy="571504"/>
          </a:xfrm>
          <a:prstGeom prst="rect">
            <a:avLst/>
          </a:prstGeom>
        </p:spPr>
        <p:txBody>
          <a:bodyPr>
            <a:noAutofit/>
          </a:bodyPr>
          <a:lstStyle/>
          <a:p>
            <a:pPr marL="0" marR="0" lvl="0" indent="0" algn="r" defTabSz="914400" rtl="0" eaLnBrk="1" fontAlgn="auto" latinLnBrk="0" hangingPunct="1">
              <a:lnSpc>
                <a:spcPct val="100000"/>
              </a:lnSpc>
              <a:spcBef>
                <a:spcPct val="0"/>
              </a:spcBef>
              <a:spcAft>
                <a:spcPts val="0"/>
              </a:spcAft>
              <a:buClrTx/>
              <a:buSzTx/>
              <a:buFontTx/>
              <a:buNone/>
              <a:defRPr/>
            </a:pPr>
            <a:r>
              <a:rPr kumimoji="0" lang="zh-CN" altLang="en-US" sz="2800" b="1" i="0" u="none" strike="noStrike" kern="1200" cap="none" spc="0" normalizeH="0" baseline="0" noProof="0" dirty="0">
                <a:ln>
                  <a:noFill/>
                </a:ln>
                <a:effectLst/>
                <a:uLnTx/>
                <a:uFillTx/>
                <a:latin typeface="+mj-lt"/>
                <a:ea typeface="+mj-ea"/>
                <a:cs typeface="+mj-cs"/>
              </a:rPr>
              <a:t>肾功能正常</a:t>
            </a:r>
            <a:r>
              <a:rPr lang="en-US" altLang="zh-CN" sz="2800" b="1" dirty="0">
                <a:latin typeface="+mj-lt"/>
                <a:ea typeface="+mj-ea"/>
                <a:cs typeface="+mj-cs"/>
              </a:rPr>
              <a:t>  </a:t>
            </a:r>
            <a:r>
              <a:rPr kumimoji="0" lang="zh-CN" altLang="en-US" sz="2800" b="1" i="0" u="none" strike="noStrike" kern="1200" cap="none" spc="0" normalizeH="0" baseline="0" noProof="0" dirty="0">
                <a:ln>
                  <a:noFill/>
                </a:ln>
                <a:effectLst/>
                <a:uLnTx/>
                <a:uFillTx/>
                <a:latin typeface="+mj-lt"/>
                <a:ea typeface="+mj-ea"/>
                <a:cs typeface="+mj-cs"/>
              </a:rPr>
              <a:t>钾、磷药代动力学</a:t>
            </a:r>
            <a:endParaRPr kumimoji="0" lang="zh-CN" altLang="en-US" sz="2800" b="0" i="0" u="none" strike="noStrike" kern="1200" cap="none" spc="0" normalizeH="0" baseline="0" noProof="0" dirty="0">
              <a:ln>
                <a:noFill/>
              </a:ln>
              <a:effectLst/>
              <a:uLnTx/>
              <a:uFillTx/>
              <a:latin typeface="+mj-lt"/>
              <a:ea typeface="+mj-ea"/>
              <a:cs typeface="+mj-cs"/>
            </a:endParaRPr>
          </a:p>
        </p:txBody>
      </p:sp>
      <p:graphicFrame>
        <p:nvGraphicFramePr>
          <p:cNvPr id="18" name="表格 17"/>
          <p:cNvGraphicFramePr>
            <a:graphicFrameLocks noGrp="1"/>
          </p:cNvGraphicFramePr>
          <p:nvPr>
            <p:custDataLst>
              <p:tags r:id="rId1"/>
            </p:custDataLst>
          </p:nvPr>
        </p:nvGraphicFramePr>
        <p:xfrm>
          <a:off x="1706069" y="2005771"/>
          <a:ext cx="8187439" cy="1726779"/>
        </p:xfrm>
        <a:graphic>
          <a:graphicData uri="http://schemas.openxmlformats.org/drawingml/2006/table">
            <a:tbl>
              <a:tblPr firstRow="1" bandRow="1">
                <a:tableStyleId>{5C22544A-7EE6-4342-B048-85BDC9FD1C3A}</a:tableStyleId>
              </a:tblPr>
              <a:tblGrid>
                <a:gridCol w="1754451">
                  <a:extLst>
                    <a:ext uri="{9D8B030D-6E8A-4147-A177-3AD203B41FA5}">
                      <a16:colId xmlns:a16="http://schemas.microsoft.com/office/drawing/2014/main" val="20000"/>
                    </a:ext>
                  </a:extLst>
                </a:gridCol>
                <a:gridCol w="3258267">
                  <a:extLst>
                    <a:ext uri="{9D8B030D-6E8A-4147-A177-3AD203B41FA5}">
                      <a16:colId xmlns:a16="http://schemas.microsoft.com/office/drawing/2014/main" val="20001"/>
                    </a:ext>
                  </a:extLst>
                </a:gridCol>
                <a:gridCol w="3174721">
                  <a:extLst>
                    <a:ext uri="{9D8B030D-6E8A-4147-A177-3AD203B41FA5}">
                      <a16:colId xmlns:a16="http://schemas.microsoft.com/office/drawing/2014/main" val="20002"/>
                    </a:ext>
                  </a:extLst>
                </a:gridCol>
              </a:tblGrid>
              <a:tr h="575593">
                <a:tc>
                  <a:txBody>
                    <a:bodyPr/>
                    <a:lstStyle/>
                    <a:p>
                      <a:pPr algn="ctr"/>
                      <a:endParaRPr lang="zh-CN" altLang="en-US" sz="2400" b="1" dirty="0">
                        <a:solidFill>
                          <a:schemeClr val="tx1"/>
                        </a:solidFill>
                        <a:latin typeface="黑体" panose="02010609060101010101" pitchFamily="49" charset="-122"/>
                        <a:ea typeface="黑体" panose="02010609060101010101" pitchFamily="49" charset="-122"/>
                      </a:endParaRPr>
                    </a:p>
                  </a:txBody>
                  <a:tcPr marT="34290" marB="3429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altLang="zh-CN" sz="2400" b="1" dirty="0">
                          <a:solidFill>
                            <a:schemeClr val="tx1"/>
                          </a:solidFill>
                          <a:latin typeface="黑体" panose="02010609060101010101" pitchFamily="49" charset="-122"/>
                          <a:ea typeface="黑体" panose="02010609060101010101" pitchFamily="49" charset="-122"/>
                        </a:rPr>
                        <a:t>24h</a:t>
                      </a:r>
                      <a:r>
                        <a:rPr lang="zh-CN" altLang="en-US" sz="2400" b="1" dirty="0">
                          <a:solidFill>
                            <a:schemeClr val="tx1"/>
                          </a:solidFill>
                          <a:latin typeface="黑体" panose="02010609060101010101" pitchFamily="49" charset="-122"/>
                          <a:ea typeface="黑体" panose="02010609060101010101" pitchFamily="49" charset="-122"/>
                        </a:rPr>
                        <a:t>摄入量</a:t>
                      </a:r>
                    </a:p>
                  </a:txBody>
                  <a:tcPr marT="34290" marB="3429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altLang="zh-CN" sz="2400" b="1" dirty="0">
                          <a:solidFill>
                            <a:schemeClr val="tx1"/>
                          </a:solidFill>
                          <a:latin typeface="黑体" panose="02010609060101010101" pitchFamily="49" charset="-122"/>
                          <a:ea typeface="黑体" panose="02010609060101010101" pitchFamily="49" charset="-122"/>
                        </a:rPr>
                        <a:t>24h</a:t>
                      </a:r>
                      <a:r>
                        <a:rPr lang="zh-CN" altLang="en-US" sz="2400" b="1" dirty="0">
                          <a:solidFill>
                            <a:schemeClr val="tx1"/>
                          </a:solidFill>
                          <a:latin typeface="黑体" panose="02010609060101010101" pitchFamily="49" charset="-122"/>
                          <a:ea typeface="黑体" panose="02010609060101010101" pitchFamily="49" charset="-122"/>
                        </a:rPr>
                        <a:t>尿磷</a:t>
                      </a:r>
                    </a:p>
                  </a:txBody>
                  <a:tcPr marT="34290" marB="3429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75593">
                <a:tc>
                  <a:txBody>
                    <a:bodyPr/>
                    <a:lstStyle/>
                    <a:p>
                      <a:pPr algn="ctr"/>
                      <a:r>
                        <a:rPr lang="zh-CN" altLang="en-US" sz="2400" b="1" dirty="0">
                          <a:solidFill>
                            <a:schemeClr val="tx1"/>
                          </a:solidFill>
                          <a:latin typeface="黑体" panose="02010609060101010101" pitchFamily="49" charset="-122"/>
                          <a:ea typeface="黑体" panose="02010609060101010101" pitchFamily="49" charset="-122"/>
                        </a:rPr>
                        <a:t>磷</a:t>
                      </a:r>
                    </a:p>
                  </a:txBody>
                  <a:tcPr marT="34290" marB="3429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altLang="zh-CN" sz="2400" b="1" dirty="0">
                          <a:solidFill>
                            <a:schemeClr val="tx1"/>
                          </a:solidFill>
                          <a:latin typeface="黑体" panose="02010609060101010101" pitchFamily="49" charset="-122"/>
                          <a:ea typeface="黑体" panose="02010609060101010101" pitchFamily="49" charset="-122"/>
                        </a:rPr>
                        <a:t>29mmol</a:t>
                      </a:r>
                      <a:endParaRPr lang="zh-CN" altLang="en-US" sz="2400" b="1" dirty="0">
                        <a:solidFill>
                          <a:schemeClr val="tx1"/>
                        </a:solidFill>
                        <a:latin typeface="黑体" panose="02010609060101010101" pitchFamily="49" charset="-122"/>
                        <a:ea typeface="黑体" panose="02010609060101010101" pitchFamily="49" charset="-122"/>
                      </a:endParaRPr>
                    </a:p>
                  </a:txBody>
                  <a:tcPr marT="34290" marB="3429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altLang="zh-CN" sz="2400" b="1" kern="1200" dirty="0">
                          <a:solidFill>
                            <a:schemeClr val="tx1"/>
                          </a:solidFill>
                          <a:latin typeface="黑体" panose="02010609060101010101" pitchFamily="49" charset="-122"/>
                          <a:ea typeface="黑体" panose="02010609060101010101" pitchFamily="49" charset="-122"/>
                          <a:cs typeface="+mn-cs"/>
                        </a:rPr>
                        <a:t>16.1-42.0mmol</a:t>
                      </a:r>
                      <a:endParaRPr lang="zh-CN" altLang="en-US" sz="2400" b="1" kern="1200" dirty="0">
                        <a:solidFill>
                          <a:schemeClr val="tx1"/>
                        </a:solidFill>
                        <a:latin typeface="黑体" panose="02010609060101010101" pitchFamily="49" charset="-122"/>
                        <a:ea typeface="黑体" panose="02010609060101010101" pitchFamily="49" charset="-122"/>
                        <a:cs typeface="+mn-cs"/>
                      </a:endParaRPr>
                    </a:p>
                  </a:txBody>
                  <a:tcPr marT="34290" marB="3429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75593">
                <a:tc>
                  <a:txBody>
                    <a:bodyPr/>
                    <a:lstStyle/>
                    <a:p>
                      <a:pPr algn="ctr"/>
                      <a:r>
                        <a:rPr lang="zh-CN" altLang="en-US" sz="2400" b="1" dirty="0">
                          <a:solidFill>
                            <a:schemeClr val="tx1"/>
                          </a:solidFill>
                          <a:latin typeface="黑体" panose="02010609060101010101" pitchFamily="49" charset="-122"/>
                          <a:ea typeface="黑体" panose="02010609060101010101" pitchFamily="49" charset="-122"/>
                        </a:rPr>
                        <a:t>钾</a:t>
                      </a:r>
                    </a:p>
                  </a:txBody>
                  <a:tcPr marT="34290" marB="3429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altLang="zh-CN" sz="2400" b="1" dirty="0">
                          <a:solidFill>
                            <a:schemeClr val="tx1"/>
                          </a:solidFill>
                          <a:latin typeface="黑体" panose="02010609060101010101" pitchFamily="49" charset="-122"/>
                          <a:ea typeface="黑体" panose="02010609060101010101" pitchFamily="49" charset="-122"/>
                        </a:rPr>
                        <a:t>50-100mmol</a:t>
                      </a:r>
                      <a:endParaRPr lang="zh-CN" altLang="en-US" sz="2400" b="1" dirty="0">
                        <a:solidFill>
                          <a:schemeClr val="tx1"/>
                        </a:solidFill>
                        <a:latin typeface="黑体" panose="02010609060101010101" pitchFamily="49" charset="-122"/>
                        <a:ea typeface="黑体" panose="02010609060101010101" pitchFamily="49" charset="-122"/>
                      </a:endParaRPr>
                    </a:p>
                  </a:txBody>
                  <a:tcPr marT="34290" marB="3429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2400" b="1" dirty="0">
                          <a:solidFill>
                            <a:schemeClr val="tx1"/>
                          </a:solidFill>
                          <a:latin typeface="黑体" panose="02010609060101010101" pitchFamily="49" charset="-122"/>
                          <a:ea typeface="黑体" panose="02010609060101010101" pitchFamily="49" charset="-122"/>
                        </a:rPr>
                        <a:t>50-100mmol</a:t>
                      </a:r>
                      <a:endParaRPr lang="zh-CN" altLang="en-US" sz="2400" b="1" dirty="0">
                        <a:solidFill>
                          <a:schemeClr val="tx1"/>
                        </a:solidFill>
                        <a:latin typeface="黑体" panose="02010609060101010101" pitchFamily="49" charset="-122"/>
                        <a:ea typeface="黑体" panose="02010609060101010101" pitchFamily="49" charset="-122"/>
                      </a:endParaRPr>
                    </a:p>
                  </a:txBody>
                  <a:tcPr marT="34290" marB="3429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27" name="TextBox 3"/>
          <p:cNvSpPr txBox="1">
            <a:spLocks noChangeArrowheads="1"/>
          </p:cNvSpPr>
          <p:nvPr/>
        </p:nvSpPr>
        <p:spPr bwMode="auto">
          <a:xfrm>
            <a:off x="995493" y="5954621"/>
            <a:ext cx="7200900" cy="338554"/>
          </a:xfrm>
          <a:prstGeom prst="rect">
            <a:avLst/>
          </a:prstGeom>
          <a:noFill/>
          <a:ln w="9525">
            <a:noFill/>
            <a:miter lim="800000"/>
          </a:ln>
        </p:spPr>
        <p:txBody>
          <a:bodyPr>
            <a:spAutoFit/>
          </a:bodyPr>
          <a:lstStyle/>
          <a:p>
            <a:r>
              <a:rPr lang="zh-CN" altLang="en-US" sz="1600" b="1" dirty="0">
                <a:latin typeface="黑体" panose="02010609060101010101" pitchFamily="49" charset="-122"/>
                <a:ea typeface="黑体" panose="02010609060101010101" pitchFamily="49" charset="-122"/>
              </a:rPr>
              <a:t>参考文献：</a:t>
            </a:r>
            <a:r>
              <a:rPr lang="en-US" altLang="zh-CN" sz="1600" b="1" dirty="0">
                <a:latin typeface="黑体" panose="02010609060101010101" pitchFamily="49" charset="-122"/>
                <a:ea typeface="黑体" panose="02010609060101010101" pitchFamily="49" charset="-122"/>
              </a:rPr>
              <a:t>《</a:t>
            </a:r>
            <a:r>
              <a:rPr lang="zh-CN" altLang="en-US" sz="1600" b="1" dirty="0">
                <a:latin typeface="黑体" panose="02010609060101010101" pitchFamily="49" charset="-122"/>
                <a:ea typeface="黑体" panose="02010609060101010101" pitchFamily="49" charset="-122"/>
              </a:rPr>
              <a:t>磷</a:t>
            </a:r>
            <a:r>
              <a:rPr lang="en-US" altLang="zh-CN" sz="1600" b="1" dirty="0">
                <a:latin typeface="黑体" panose="02010609060101010101" pitchFamily="49" charset="-122"/>
                <a:ea typeface="黑体" panose="02010609060101010101" pitchFamily="49" charset="-122"/>
              </a:rPr>
              <a:t>》《</a:t>
            </a:r>
            <a:r>
              <a:rPr lang="zh-CN" altLang="en-US" sz="1600" b="1" dirty="0">
                <a:latin typeface="黑体" panose="02010609060101010101" pitchFamily="49" charset="-122"/>
                <a:ea typeface="黑体" panose="02010609060101010101" pitchFamily="49" charset="-122"/>
              </a:rPr>
              <a:t>药源性低剂量补充葡萄糖酸钾对正常人尿钾排泄的影响</a:t>
            </a:r>
            <a:r>
              <a:rPr lang="en-US" altLang="zh-CN" sz="1600" b="1" dirty="0">
                <a:latin typeface="黑体" panose="02010609060101010101" pitchFamily="49" charset="-122"/>
                <a:ea typeface="黑体" panose="02010609060101010101" pitchFamily="49" charset="-122"/>
              </a:rPr>
              <a:t>》</a:t>
            </a:r>
            <a:endParaRPr lang="zh-CN" altLang="en-US" sz="1600" b="1" dirty="0">
              <a:latin typeface="黑体" panose="02010609060101010101" pitchFamily="49" charset="-122"/>
              <a:ea typeface="黑体" panose="02010609060101010101" pitchFamily="49" charset="-122"/>
            </a:endParaRPr>
          </a:p>
        </p:txBody>
      </p:sp>
      <p:sp>
        <p:nvSpPr>
          <p:cNvPr id="28" name="TextBox 4"/>
          <p:cNvSpPr txBox="1">
            <a:spLocks noChangeArrowheads="1"/>
          </p:cNvSpPr>
          <p:nvPr/>
        </p:nvSpPr>
        <p:spPr bwMode="auto">
          <a:xfrm>
            <a:off x="1706069" y="3990447"/>
            <a:ext cx="8322351" cy="400110"/>
          </a:xfrm>
          <a:prstGeom prst="rect">
            <a:avLst/>
          </a:prstGeom>
          <a:noFill/>
          <a:ln w="9525">
            <a:noFill/>
            <a:miter lim="800000"/>
          </a:ln>
        </p:spPr>
        <p:txBody>
          <a:bodyPr wrap="square">
            <a:spAutoFit/>
          </a:bodyPr>
          <a:lstStyle/>
          <a:p>
            <a:r>
              <a:rPr lang="zh-CN" altLang="en-US" sz="2000" dirty="0"/>
              <a:t>钾、磷</a:t>
            </a:r>
            <a:r>
              <a:rPr lang="en-US" altLang="zh-CN" sz="2000" dirty="0"/>
              <a:t>90%</a:t>
            </a:r>
            <a:r>
              <a:rPr lang="zh-CN" altLang="en-US" sz="2000" dirty="0"/>
              <a:t>通过肾排泄，</a:t>
            </a:r>
            <a:r>
              <a:rPr lang="en-US" altLang="zh-CN" sz="2000" dirty="0"/>
              <a:t>10%</a:t>
            </a:r>
            <a:r>
              <a:rPr lang="zh-CN" altLang="en-US" sz="2000" dirty="0"/>
              <a:t>通过肠道排泄，排泄量与摄入量相当</a:t>
            </a:r>
          </a:p>
        </p:txBody>
      </p:sp>
      <p:sp>
        <p:nvSpPr>
          <p:cNvPr id="3" name="流程图: 可选过程 2"/>
          <p:cNvSpPr/>
          <p:nvPr/>
        </p:nvSpPr>
        <p:spPr>
          <a:xfrm>
            <a:off x="646430" y="-513080"/>
            <a:ext cx="1091565" cy="2190750"/>
          </a:xfrm>
          <a:prstGeom prst="flowChartAlternateProcess">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a:t>02</a:t>
            </a:r>
          </a:p>
        </p:txBody>
      </p:sp>
      <p:sp>
        <p:nvSpPr>
          <p:cNvPr id="4" name="矩形 3"/>
          <p:cNvSpPr/>
          <p:nvPr/>
        </p:nvSpPr>
        <p:spPr>
          <a:xfrm>
            <a:off x="1829435" y="-99695"/>
            <a:ext cx="2697480" cy="1106805"/>
          </a:xfrm>
          <a:prstGeom prst="rect">
            <a:avLst/>
          </a:prstGeom>
          <a:noFill/>
          <a:ln>
            <a:noFill/>
          </a:ln>
        </p:spPr>
        <p:txBody>
          <a:bodyPr wrap="none" rtlCol="0" anchor="t">
            <a:spAutoFit/>
          </a:bodyPr>
          <a:lstStyle/>
          <a:p>
            <a:pPr algn="ctr"/>
            <a:r>
              <a:rPr lang="zh-CN" altLang="en-US" sz="6600" b="1">
                <a:solidFill>
                  <a:schemeClr val="accent6">
                    <a:lumMod val="50000"/>
                  </a:schemeClr>
                </a:solidFill>
                <a:effectLst/>
                <a:latin typeface="微软雅黑" panose="020B0503020204020204" pitchFamily="34" charset="-122"/>
                <a:ea typeface="微软雅黑" panose="020B0503020204020204" pitchFamily="34" charset="-122"/>
              </a:rPr>
              <a:t>安全性</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31371" y="0"/>
            <a:ext cx="250372" cy="696686"/>
          </a:xfrm>
          <a:prstGeom prst="rect">
            <a:avLst/>
          </a:prstGeom>
          <a:solidFill>
            <a:srgbClr val="2C7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04800" y="0"/>
            <a:ext cx="250372" cy="457200"/>
          </a:xfrm>
          <a:prstGeom prst="rect">
            <a:avLst/>
          </a:prstGeom>
          <a:solidFill>
            <a:srgbClr val="86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746" name="标题 1"/>
          <p:cNvSpPr>
            <a:spLocks noGrp="1"/>
          </p:cNvSpPr>
          <p:nvPr>
            <p:ph type="title" idx="4294967295"/>
          </p:nvPr>
        </p:nvSpPr>
        <p:spPr>
          <a:xfrm>
            <a:off x="631190" y="1062990"/>
            <a:ext cx="10972800" cy="678180"/>
          </a:xfrm>
        </p:spPr>
        <p:txBody>
          <a:bodyPr vert="horz" wrap="square" anchor="ctr" anchorCtr="0"/>
          <a:lstStyle/>
          <a:p>
            <a:pPr marL="0" marR="0" indent="0" algn="r" defTabSz="914400" rtl="0" eaLnBrk="0" fontAlgn="base" latinLnBrk="0" hangingPunct="0">
              <a:lnSpc>
                <a:spcPct val="100000"/>
              </a:lnSpc>
              <a:spcBef>
                <a:spcPct val="0"/>
              </a:spcBef>
              <a:spcAft>
                <a:spcPct val="0"/>
              </a:spcAft>
              <a:buClrTx/>
              <a:buSzTx/>
              <a:buFontTx/>
              <a:buNone/>
            </a:pPr>
            <a:r>
              <a:rPr kumimoji="0" lang="zh-CN" altLang="en-US" sz="2800" b="1" i="0" u="none" strike="noStrike" kern="1200" cap="none" spc="0" normalizeH="0" baseline="0" noProof="1">
                <a:solidFill>
                  <a:schemeClr val="tx1"/>
                </a:solidFill>
                <a:effectLst>
                  <a:outerShdw blurRad="38100" dist="38100" dir="2700000">
                    <a:srgbClr val="C0C0C0"/>
                  </a:outerShdw>
                </a:effectLst>
                <a:latin typeface="+mj-lt"/>
                <a:ea typeface="+mj-ea"/>
                <a:cs typeface="+mj-cs"/>
              </a:rPr>
              <a:t>多宁朗对肝肾功能无影响，使用安全</a:t>
            </a:r>
          </a:p>
        </p:txBody>
      </p:sp>
      <p:graphicFrame>
        <p:nvGraphicFramePr>
          <p:cNvPr id="31747" name="表格 31746"/>
          <p:cNvGraphicFramePr/>
          <p:nvPr>
            <p:custDataLst>
              <p:tags r:id="rId1"/>
            </p:custDataLst>
          </p:nvPr>
        </p:nvGraphicFramePr>
        <p:xfrm>
          <a:off x="995680" y="2211705"/>
          <a:ext cx="9805670" cy="2370455"/>
        </p:xfrm>
        <a:graphic>
          <a:graphicData uri="http://schemas.openxmlformats.org/drawingml/2006/table">
            <a:tbl>
              <a:tblPr/>
              <a:tblGrid>
                <a:gridCol w="3627120">
                  <a:extLst>
                    <a:ext uri="{9D8B030D-6E8A-4147-A177-3AD203B41FA5}">
                      <a16:colId xmlns:a16="http://schemas.microsoft.com/office/drawing/2014/main" val="20000"/>
                    </a:ext>
                  </a:extLst>
                </a:gridCol>
                <a:gridCol w="3237230">
                  <a:extLst>
                    <a:ext uri="{9D8B030D-6E8A-4147-A177-3AD203B41FA5}">
                      <a16:colId xmlns:a16="http://schemas.microsoft.com/office/drawing/2014/main" val="20001"/>
                    </a:ext>
                  </a:extLst>
                </a:gridCol>
                <a:gridCol w="2941320">
                  <a:extLst>
                    <a:ext uri="{9D8B030D-6E8A-4147-A177-3AD203B41FA5}">
                      <a16:colId xmlns:a16="http://schemas.microsoft.com/office/drawing/2014/main" val="20002"/>
                    </a:ext>
                  </a:extLst>
                </a:gridCol>
              </a:tblGrid>
              <a:tr h="487680">
                <a:tc>
                  <a:txBody>
                    <a:bodyPr/>
                    <a:lstStyle/>
                    <a:p>
                      <a:pPr marL="0" lvl="0" indent="0" algn="ctr" eaLnBrk="1" hangingPunct="1">
                        <a:spcBef>
                          <a:spcPct val="0"/>
                        </a:spcBef>
                        <a:buClrTx/>
                        <a:buNone/>
                      </a:pPr>
                      <a:r>
                        <a:rPr lang="zh-CN" altLang="en-US" sz="3200" b="1">
                          <a:latin typeface="黑体" panose="02010609060101010101" pitchFamily="49" charset="-122"/>
                          <a:ea typeface="黑体" panose="02010609060101010101" pitchFamily="49" charset="-122"/>
                        </a:rPr>
                        <a:t>项目</a:t>
                      </a:r>
                    </a:p>
                  </a:txBody>
                  <a:tcPr marT="0" marB="0" anchor="ctr">
                    <a:lnL>
                      <a:noFill/>
                    </a:lnL>
                    <a:lnR>
                      <a:noFill/>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p>
                      <a:pPr marL="0" lvl="0" indent="0" algn="ctr" eaLnBrk="1" hangingPunct="1">
                        <a:spcBef>
                          <a:spcPct val="0"/>
                        </a:spcBef>
                        <a:buClrTx/>
                        <a:buNone/>
                      </a:pPr>
                      <a:r>
                        <a:rPr lang="zh-CN" altLang="en-US" sz="3200" b="1">
                          <a:latin typeface="黑体" panose="02010609060101010101" pitchFamily="49" charset="-122"/>
                          <a:ea typeface="黑体" panose="02010609060101010101" pitchFamily="49" charset="-122"/>
                        </a:rPr>
                        <a:t>补磷前</a:t>
                      </a:r>
                    </a:p>
                  </a:txBody>
                  <a:tcPr marT="0" marB="0" anchor="ctr">
                    <a:lnL>
                      <a:noFill/>
                    </a:lnL>
                    <a:lnR>
                      <a:noFill/>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p>
                      <a:pPr marL="0" lvl="0" indent="0" algn="ctr" eaLnBrk="1" hangingPunct="1">
                        <a:spcBef>
                          <a:spcPct val="0"/>
                        </a:spcBef>
                        <a:buClrTx/>
                        <a:buNone/>
                      </a:pPr>
                      <a:r>
                        <a:rPr lang="zh-CN" altLang="en-US" sz="3200" b="1">
                          <a:latin typeface="黑体" panose="02010609060101010101" pitchFamily="49" charset="-122"/>
                          <a:ea typeface="黑体" panose="02010609060101010101" pitchFamily="49" charset="-122"/>
                        </a:rPr>
                        <a:t>补磷后</a:t>
                      </a:r>
                    </a:p>
                  </a:txBody>
                  <a:tcPr marT="0" marB="0" anchor="ctr">
                    <a:lnL>
                      <a:noFill/>
                    </a:lnL>
                    <a:lnR>
                      <a:noFill/>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07415">
                <a:tc>
                  <a:txBody>
                    <a:bodyPr/>
                    <a:lstStyle/>
                    <a:p>
                      <a:pPr marL="0" lvl="0" indent="0" algn="ctr" eaLnBrk="1" hangingPunct="1">
                        <a:spcBef>
                          <a:spcPct val="0"/>
                        </a:spcBef>
                        <a:buClrTx/>
                        <a:buNone/>
                      </a:pPr>
                      <a:r>
                        <a:rPr lang="zh-CN" altLang="en-US" sz="3200" b="1" dirty="0">
                          <a:latin typeface="黑体" panose="02010609060101010101" pitchFamily="49" charset="-122"/>
                          <a:ea typeface="黑体" panose="02010609060101010101" pitchFamily="49" charset="-122"/>
                        </a:rPr>
                        <a:t>谷</a:t>
                      </a:r>
                      <a:r>
                        <a:rPr lang="zh-CN" altLang="en-US" sz="3200" b="1" dirty="0">
                          <a:latin typeface="黑体" panose="02010609060101010101" pitchFamily="49" charset="-122"/>
                          <a:ea typeface="黑体" panose="02010609060101010101" pitchFamily="49" charset="-122"/>
                          <a:sym typeface="Arial" panose="020B0604020202020204" pitchFamily="34" charset="0"/>
                        </a:rPr>
                        <a:t>丙转氨酶</a:t>
                      </a:r>
                      <a:r>
                        <a:rPr lang="en-US" altLang="zh-CN" sz="3200" b="1" dirty="0">
                          <a:latin typeface="黑体" panose="02010609060101010101" pitchFamily="49" charset="-122"/>
                          <a:ea typeface="黑体" panose="02010609060101010101" pitchFamily="49" charset="-122"/>
                        </a:rPr>
                        <a:t>(IU/L)</a:t>
                      </a:r>
                      <a:endParaRPr lang="zh-CN" altLang="en-US" sz="3200" b="1" dirty="0">
                        <a:latin typeface="黑体" panose="02010609060101010101" pitchFamily="49" charset="-122"/>
                        <a:ea typeface="黑体" panose="02010609060101010101" pitchFamily="49" charset="-122"/>
                      </a:endParaRPr>
                    </a:p>
                  </a:txBody>
                  <a:tcPr marT="0" marB="0" anchor="ctr">
                    <a:lnL>
                      <a:noFill/>
                    </a:lnL>
                    <a:lnR>
                      <a:noFill/>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p>
                      <a:pPr marL="0" lvl="0" indent="0" algn="ctr" eaLnBrk="1" hangingPunct="1">
                        <a:spcBef>
                          <a:spcPct val="0"/>
                        </a:spcBef>
                        <a:buClrTx/>
                        <a:buNone/>
                      </a:pPr>
                      <a:r>
                        <a:rPr lang="en-US" altLang="zh-CN" sz="3200" b="1" dirty="0">
                          <a:latin typeface="黑体" panose="02010609060101010101" pitchFamily="49" charset="-122"/>
                          <a:ea typeface="黑体" panose="02010609060101010101" pitchFamily="49" charset="-122"/>
                        </a:rPr>
                        <a:t>21.5</a:t>
                      </a:r>
                      <a:r>
                        <a:rPr lang="zh-CN" altLang="en-US" sz="3200" b="1" dirty="0">
                          <a:latin typeface="黑体" panose="02010609060101010101" pitchFamily="49" charset="-122"/>
                          <a:ea typeface="黑体" panose="02010609060101010101" pitchFamily="49" charset="-122"/>
                        </a:rPr>
                        <a:t>±</a:t>
                      </a:r>
                      <a:r>
                        <a:rPr lang="en-US" altLang="zh-CN" sz="3200" b="1" dirty="0">
                          <a:latin typeface="黑体" panose="02010609060101010101" pitchFamily="49" charset="-122"/>
                          <a:ea typeface="黑体" panose="02010609060101010101" pitchFamily="49" charset="-122"/>
                        </a:rPr>
                        <a:t>0.9</a:t>
                      </a:r>
                      <a:endParaRPr lang="zh-CN" altLang="en-US" sz="3200" b="1" dirty="0">
                        <a:latin typeface="黑体" panose="02010609060101010101" pitchFamily="49" charset="-122"/>
                        <a:ea typeface="黑体" panose="02010609060101010101" pitchFamily="49" charset="-122"/>
                      </a:endParaRPr>
                    </a:p>
                  </a:txBody>
                  <a:tcPr marT="0" marB="0" anchor="ctr">
                    <a:lnL>
                      <a:noFill/>
                    </a:lnL>
                    <a:lnR>
                      <a:noFill/>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p>
                      <a:pPr marL="0" lvl="0" indent="0" algn="ctr" eaLnBrk="1" hangingPunct="1">
                        <a:spcBef>
                          <a:spcPct val="0"/>
                        </a:spcBef>
                        <a:buClrTx/>
                        <a:buNone/>
                      </a:pPr>
                      <a:r>
                        <a:rPr lang="en-US" altLang="zh-CN" sz="3200" b="1" dirty="0">
                          <a:latin typeface="黑体" panose="02010609060101010101" pitchFamily="49" charset="-122"/>
                          <a:ea typeface="黑体" panose="02010609060101010101" pitchFamily="49" charset="-122"/>
                        </a:rPr>
                        <a:t>21.2</a:t>
                      </a:r>
                      <a:r>
                        <a:rPr lang="zh-CN" altLang="en-US" sz="3200" b="1" dirty="0">
                          <a:latin typeface="黑体" panose="02010609060101010101" pitchFamily="49" charset="-122"/>
                          <a:ea typeface="黑体" panose="02010609060101010101" pitchFamily="49" charset="-122"/>
                        </a:rPr>
                        <a:t>±</a:t>
                      </a:r>
                      <a:r>
                        <a:rPr lang="en-US" altLang="zh-CN" sz="3200" b="1" dirty="0">
                          <a:latin typeface="黑体" panose="02010609060101010101" pitchFamily="49" charset="-122"/>
                          <a:ea typeface="黑体" panose="02010609060101010101" pitchFamily="49" charset="-122"/>
                        </a:rPr>
                        <a:t>1.1</a:t>
                      </a:r>
                      <a:endParaRPr lang="zh-CN" altLang="en-US" sz="3200" b="1" dirty="0">
                        <a:latin typeface="黑体" panose="02010609060101010101" pitchFamily="49" charset="-122"/>
                        <a:ea typeface="黑体" panose="02010609060101010101" pitchFamily="49" charset="-122"/>
                      </a:endParaRPr>
                    </a:p>
                  </a:txBody>
                  <a:tcPr marT="0" marB="0" anchor="ctr">
                    <a:lnL>
                      <a:noFill/>
                    </a:lnL>
                    <a:lnR>
                      <a:noFill/>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7680">
                <a:tc>
                  <a:txBody>
                    <a:bodyPr/>
                    <a:lstStyle/>
                    <a:p>
                      <a:pPr marL="0" lvl="0" indent="0" algn="ctr" eaLnBrk="1" hangingPunct="1">
                        <a:spcBef>
                          <a:spcPct val="0"/>
                        </a:spcBef>
                        <a:buClrTx/>
                        <a:buNone/>
                      </a:pPr>
                      <a:r>
                        <a:rPr lang="zh-CN" altLang="en-US" sz="3200" b="1" dirty="0">
                          <a:latin typeface="黑体" panose="02010609060101010101" pitchFamily="49" charset="-122"/>
                          <a:ea typeface="黑体" panose="02010609060101010101" pitchFamily="49" charset="-122"/>
                        </a:rPr>
                        <a:t>胆红素（</a:t>
                      </a:r>
                      <a:r>
                        <a:rPr lang="en-US" altLang="zh-CN" sz="3200" b="1" dirty="0">
                          <a:latin typeface="黑体" panose="02010609060101010101" pitchFamily="49" charset="-122"/>
                          <a:ea typeface="黑体" panose="02010609060101010101" pitchFamily="49" charset="-122"/>
                        </a:rPr>
                        <a:t>mg/dL</a:t>
                      </a:r>
                      <a:r>
                        <a:rPr lang="zh-CN" altLang="en-US" sz="3200" b="1" dirty="0">
                          <a:latin typeface="黑体" panose="02010609060101010101" pitchFamily="49" charset="-122"/>
                          <a:ea typeface="黑体" panose="02010609060101010101" pitchFamily="49" charset="-122"/>
                        </a:rPr>
                        <a:t>）</a:t>
                      </a:r>
                    </a:p>
                  </a:txBody>
                  <a:tcPr marT="0" marB="0" anchor="ctr">
                    <a:lnL>
                      <a:noFill/>
                    </a:lnL>
                    <a:lnR>
                      <a:noFill/>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p>
                      <a:pPr marL="0" lvl="0" indent="0" algn="ctr" eaLnBrk="1" hangingPunct="1">
                        <a:spcBef>
                          <a:spcPct val="0"/>
                        </a:spcBef>
                        <a:buClrTx/>
                        <a:buNone/>
                      </a:pPr>
                      <a:r>
                        <a:rPr lang="en-US" altLang="zh-CN" sz="3200" b="1" dirty="0">
                          <a:latin typeface="黑体" panose="02010609060101010101" pitchFamily="49" charset="-122"/>
                          <a:ea typeface="黑体" panose="02010609060101010101" pitchFamily="49" charset="-122"/>
                        </a:rPr>
                        <a:t>0.84</a:t>
                      </a:r>
                      <a:r>
                        <a:rPr lang="zh-CN" altLang="en-US" sz="3200" b="1" dirty="0">
                          <a:latin typeface="黑体" panose="02010609060101010101" pitchFamily="49" charset="-122"/>
                          <a:ea typeface="黑体" panose="02010609060101010101" pitchFamily="49" charset="-122"/>
                        </a:rPr>
                        <a:t>±</a:t>
                      </a:r>
                      <a:r>
                        <a:rPr lang="en-US" altLang="zh-CN" sz="3200" b="1" dirty="0">
                          <a:latin typeface="黑体" panose="02010609060101010101" pitchFamily="49" charset="-122"/>
                          <a:ea typeface="黑体" panose="02010609060101010101" pitchFamily="49" charset="-122"/>
                        </a:rPr>
                        <a:t>0.1</a:t>
                      </a:r>
                      <a:endParaRPr lang="zh-CN" altLang="en-US" sz="3200" b="1" dirty="0">
                        <a:latin typeface="黑体" panose="02010609060101010101" pitchFamily="49" charset="-122"/>
                        <a:ea typeface="黑体" panose="02010609060101010101" pitchFamily="49" charset="-122"/>
                      </a:endParaRPr>
                    </a:p>
                  </a:txBody>
                  <a:tcPr marT="0" marB="0" anchor="ctr">
                    <a:lnL>
                      <a:noFill/>
                    </a:lnL>
                    <a:lnR>
                      <a:noFill/>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p>
                      <a:pPr marL="0" lvl="0" indent="0" algn="ctr" eaLnBrk="1" hangingPunct="1">
                        <a:spcBef>
                          <a:spcPct val="0"/>
                        </a:spcBef>
                        <a:buClrTx/>
                        <a:buNone/>
                      </a:pPr>
                      <a:r>
                        <a:rPr lang="en-US" altLang="zh-CN" sz="3200" b="1" dirty="0">
                          <a:latin typeface="黑体" panose="02010609060101010101" pitchFamily="49" charset="-122"/>
                          <a:ea typeface="黑体" panose="02010609060101010101" pitchFamily="49" charset="-122"/>
                        </a:rPr>
                        <a:t>0.79</a:t>
                      </a:r>
                      <a:r>
                        <a:rPr lang="zh-CN" altLang="en-US" sz="3200" b="1" dirty="0">
                          <a:latin typeface="黑体" panose="02010609060101010101" pitchFamily="49" charset="-122"/>
                          <a:ea typeface="黑体" panose="02010609060101010101" pitchFamily="49" charset="-122"/>
                        </a:rPr>
                        <a:t>±</a:t>
                      </a:r>
                      <a:r>
                        <a:rPr lang="en-US" altLang="zh-CN" sz="3200" b="1" dirty="0">
                          <a:latin typeface="黑体" panose="02010609060101010101" pitchFamily="49" charset="-122"/>
                          <a:ea typeface="黑体" panose="02010609060101010101" pitchFamily="49" charset="-122"/>
                        </a:rPr>
                        <a:t>0.06</a:t>
                      </a:r>
                      <a:endParaRPr lang="zh-CN" altLang="en-US" sz="3200" b="1" dirty="0">
                        <a:latin typeface="黑体" panose="02010609060101010101" pitchFamily="49" charset="-122"/>
                        <a:ea typeface="黑体" panose="02010609060101010101" pitchFamily="49" charset="-122"/>
                      </a:endParaRPr>
                    </a:p>
                  </a:txBody>
                  <a:tcPr marT="0" marB="0" anchor="ctr">
                    <a:lnL>
                      <a:noFill/>
                    </a:lnL>
                    <a:lnR>
                      <a:noFill/>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87680">
                <a:tc>
                  <a:txBody>
                    <a:bodyPr/>
                    <a:lstStyle/>
                    <a:p>
                      <a:pPr marL="0" lvl="0" indent="0" algn="ctr" eaLnBrk="1" hangingPunct="1">
                        <a:spcBef>
                          <a:spcPct val="0"/>
                        </a:spcBef>
                        <a:buClrTx/>
                        <a:buNone/>
                      </a:pPr>
                      <a:r>
                        <a:rPr lang="zh-CN" altLang="en-US" sz="3200" b="1" dirty="0">
                          <a:latin typeface="黑体" panose="02010609060101010101" pitchFamily="49" charset="-122"/>
                          <a:ea typeface="黑体" panose="02010609060101010101" pitchFamily="49" charset="-122"/>
                        </a:rPr>
                        <a:t>尿素氮（</a:t>
                      </a:r>
                      <a:r>
                        <a:rPr lang="en-US" altLang="zh-CN" sz="3200" b="1" dirty="0">
                          <a:latin typeface="黑体" panose="02010609060101010101" pitchFamily="49" charset="-122"/>
                          <a:ea typeface="黑体" panose="02010609060101010101" pitchFamily="49" charset="-122"/>
                        </a:rPr>
                        <a:t>mg/dL</a:t>
                      </a:r>
                      <a:r>
                        <a:rPr lang="zh-CN" altLang="en-US" sz="3200" b="1" dirty="0">
                          <a:latin typeface="黑体" panose="02010609060101010101" pitchFamily="49" charset="-122"/>
                          <a:ea typeface="黑体" panose="02010609060101010101" pitchFamily="49" charset="-122"/>
                        </a:rPr>
                        <a:t>）</a:t>
                      </a:r>
                    </a:p>
                  </a:txBody>
                  <a:tcPr marT="0" marB="0" anchor="ctr">
                    <a:lnL>
                      <a:noFill/>
                    </a:lnL>
                    <a:lnR>
                      <a:noFill/>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p>
                      <a:pPr marL="0" lvl="0" indent="0" algn="ctr" eaLnBrk="1" hangingPunct="1">
                        <a:spcBef>
                          <a:spcPct val="0"/>
                        </a:spcBef>
                        <a:buClrTx/>
                        <a:buNone/>
                      </a:pPr>
                      <a:r>
                        <a:rPr lang="en-US" altLang="zh-CN" sz="3200" b="1" dirty="0">
                          <a:latin typeface="黑体" panose="02010609060101010101" pitchFamily="49" charset="-122"/>
                          <a:ea typeface="黑体" panose="02010609060101010101" pitchFamily="49" charset="-122"/>
                        </a:rPr>
                        <a:t>13.5</a:t>
                      </a:r>
                      <a:r>
                        <a:rPr lang="zh-CN" altLang="en-US" sz="3200" b="1" dirty="0">
                          <a:latin typeface="黑体" panose="02010609060101010101" pitchFamily="49" charset="-122"/>
                          <a:ea typeface="黑体" panose="02010609060101010101" pitchFamily="49" charset="-122"/>
                        </a:rPr>
                        <a:t>±</a:t>
                      </a:r>
                      <a:r>
                        <a:rPr lang="en-US" altLang="zh-CN" sz="3200" b="1" dirty="0">
                          <a:latin typeface="黑体" panose="02010609060101010101" pitchFamily="49" charset="-122"/>
                          <a:ea typeface="黑体" panose="02010609060101010101" pitchFamily="49" charset="-122"/>
                        </a:rPr>
                        <a:t>0.96</a:t>
                      </a:r>
                      <a:endParaRPr lang="zh-CN" altLang="en-US" sz="3200" b="1" dirty="0">
                        <a:latin typeface="黑体" panose="02010609060101010101" pitchFamily="49" charset="-122"/>
                        <a:ea typeface="黑体" panose="02010609060101010101" pitchFamily="49" charset="-122"/>
                      </a:endParaRPr>
                    </a:p>
                  </a:txBody>
                  <a:tcPr marT="0" marB="0" anchor="ctr">
                    <a:lnL>
                      <a:noFill/>
                    </a:lnL>
                    <a:lnR>
                      <a:noFill/>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p>
                      <a:pPr marL="0" lvl="0" indent="0" algn="ctr" eaLnBrk="1" hangingPunct="1">
                        <a:spcBef>
                          <a:spcPct val="0"/>
                        </a:spcBef>
                        <a:buClrTx/>
                        <a:buNone/>
                      </a:pPr>
                      <a:r>
                        <a:rPr lang="en-US" altLang="zh-CN" sz="3200" b="1" dirty="0">
                          <a:latin typeface="黑体" panose="02010609060101010101" pitchFamily="49" charset="-122"/>
                          <a:ea typeface="黑体" panose="02010609060101010101" pitchFamily="49" charset="-122"/>
                        </a:rPr>
                        <a:t>15.6</a:t>
                      </a:r>
                      <a:r>
                        <a:rPr lang="zh-CN" altLang="en-US" sz="3200" b="1" dirty="0">
                          <a:latin typeface="黑体" panose="02010609060101010101" pitchFamily="49" charset="-122"/>
                          <a:ea typeface="黑体" panose="02010609060101010101" pitchFamily="49" charset="-122"/>
                        </a:rPr>
                        <a:t>±</a:t>
                      </a:r>
                      <a:r>
                        <a:rPr lang="en-US" altLang="zh-CN" sz="3200" b="1" dirty="0">
                          <a:latin typeface="黑体" panose="02010609060101010101" pitchFamily="49" charset="-122"/>
                          <a:ea typeface="黑体" panose="02010609060101010101" pitchFamily="49" charset="-122"/>
                        </a:rPr>
                        <a:t>1.6</a:t>
                      </a:r>
                      <a:endParaRPr lang="zh-CN" altLang="en-US" sz="3200" b="1" dirty="0">
                        <a:latin typeface="黑体" panose="02010609060101010101" pitchFamily="49" charset="-122"/>
                        <a:ea typeface="黑体" panose="02010609060101010101" pitchFamily="49" charset="-122"/>
                      </a:endParaRPr>
                    </a:p>
                  </a:txBody>
                  <a:tcPr marT="0" marB="0" anchor="ctr">
                    <a:lnL>
                      <a:noFill/>
                    </a:lnL>
                    <a:lnR>
                      <a:noFill/>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53273" name="文本框 31765"/>
          <p:cNvSpPr txBox="1"/>
          <p:nvPr/>
        </p:nvSpPr>
        <p:spPr>
          <a:xfrm>
            <a:off x="1200150" y="5253038"/>
            <a:ext cx="9601200" cy="1198880"/>
          </a:xfrm>
          <a:prstGeom prst="rect">
            <a:avLst/>
          </a:prstGeom>
          <a:noFill/>
          <a:ln w="9525">
            <a:noFill/>
          </a:ln>
        </p:spPr>
        <p:txBody>
          <a:bodyPr anchor="t" anchorCtr="0">
            <a:spAutoFit/>
          </a:bodyPr>
          <a:lstStyle/>
          <a:p>
            <a:r>
              <a:rPr lang="zh-CN" altLang="en-US" sz="2400" b="1" dirty="0">
                <a:solidFill>
                  <a:schemeClr val="tx1"/>
                </a:solidFill>
                <a:latin typeface="Arial" panose="020B0604020202020204" pitchFamily="34" charset="0"/>
                <a:ea typeface="宋体" panose="02010600030101010101" pitchFamily="2" charset="-122"/>
              </a:rPr>
              <a:t>       复合磷酸氢钾中钾离子以磷酸盐形式存在，更接近人体血液环境，具有吸收更快、更好，使用方便等特点。既补充了人体所需的化学元素“磷”，又补充了人体日常所需的“钾”。</a:t>
            </a:r>
          </a:p>
        </p:txBody>
      </p:sp>
      <p:sp>
        <p:nvSpPr>
          <p:cNvPr id="3" name="流程图: 可选过程 2"/>
          <p:cNvSpPr/>
          <p:nvPr/>
        </p:nvSpPr>
        <p:spPr>
          <a:xfrm>
            <a:off x="646430" y="-513080"/>
            <a:ext cx="1091565" cy="2190750"/>
          </a:xfrm>
          <a:prstGeom prst="flowChartAlternateProcess">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a:t>02</a:t>
            </a:r>
          </a:p>
        </p:txBody>
      </p:sp>
      <p:sp>
        <p:nvSpPr>
          <p:cNvPr id="4" name="矩形 3"/>
          <p:cNvSpPr/>
          <p:nvPr/>
        </p:nvSpPr>
        <p:spPr>
          <a:xfrm>
            <a:off x="1829435" y="-99695"/>
            <a:ext cx="2697480" cy="1106805"/>
          </a:xfrm>
          <a:prstGeom prst="rect">
            <a:avLst/>
          </a:prstGeom>
          <a:noFill/>
          <a:ln>
            <a:noFill/>
          </a:ln>
        </p:spPr>
        <p:txBody>
          <a:bodyPr wrap="none" rtlCol="0" anchor="t">
            <a:spAutoFit/>
          </a:bodyPr>
          <a:lstStyle/>
          <a:p>
            <a:pPr algn="ctr"/>
            <a:r>
              <a:rPr lang="zh-CN" altLang="en-US" sz="6600" b="1">
                <a:solidFill>
                  <a:schemeClr val="accent6">
                    <a:lumMod val="50000"/>
                  </a:schemeClr>
                </a:solidFill>
                <a:effectLst/>
                <a:latin typeface="微软雅黑" panose="020B0503020204020204" pitchFamily="34" charset="-122"/>
                <a:ea typeface="微软雅黑" panose="020B0503020204020204" pitchFamily="34" charset="-122"/>
              </a:rPr>
              <a:t>安全性</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31371" y="0"/>
            <a:ext cx="250372" cy="696686"/>
          </a:xfrm>
          <a:prstGeom prst="rect">
            <a:avLst/>
          </a:prstGeom>
          <a:solidFill>
            <a:srgbClr val="2C7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04800" y="0"/>
            <a:ext cx="250372" cy="457200"/>
          </a:xfrm>
          <a:prstGeom prst="rect">
            <a:avLst/>
          </a:prstGeom>
          <a:solidFill>
            <a:srgbClr val="86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 Placeholder 4"/>
          <p:cNvSpPr txBox="1"/>
          <p:nvPr/>
        </p:nvSpPr>
        <p:spPr>
          <a:xfrm>
            <a:off x="4100886" y="1394770"/>
            <a:ext cx="6316754" cy="49678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zh-CN" altLang="en-US" b="1" dirty="0">
                <a:latin typeface="微软雅黑" panose="020B0503020204020204" pitchFamily="34" charset="-122"/>
                <a:ea typeface="微软雅黑" panose="020B0503020204020204" pitchFamily="34" charset="-122"/>
              </a:rPr>
              <a:t>多宁朗</a:t>
            </a:r>
            <a:r>
              <a:rPr lang="en-US"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补钾补磷双重作用</a:t>
            </a:r>
            <a:endParaRPr lang="en-US" altLang="zh-CN" b="1" dirty="0">
              <a:latin typeface="微软雅黑" panose="020B0503020204020204" pitchFamily="34" charset="-122"/>
              <a:ea typeface="微软雅黑" panose="020B0503020204020204" pitchFamily="34" charset="-122"/>
            </a:endParaRPr>
          </a:p>
        </p:txBody>
      </p:sp>
      <p:graphicFrame>
        <p:nvGraphicFramePr>
          <p:cNvPr id="16" name="Group 51"/>
          <p:cNvGraphicFramePr/>
          <p:nvPr>
            <p:custDataLst>
              <p:tags r:id="rId1"/>
            </p:custDataLst>
          </p:nvPr>
        </p:nvGraphicFramePr>
        <p:xfrm>
          <a:off x="746760" y="2089150"/>
          <a:ext cx="10290810" cy="3637280"/>
        </p:xfrm>
        <a:graphic>
          <a:graphicData uri="http://schemas.openxmlformats.org/drawingml/2006/table">
            <a:tbl>
              <a:tblPr/>
              <a:tblGrid>
                <a:gridCol w="1741805">
                  <a:extLst>
                    <a:ext uri="{9D8B030D-6E8A-4147-A177-3AD203B41FA5}">
                      <a16:colId xmlns:a16="http://schemas.microsoft.com/office/drawing/2014/main" val="20000"/>
                    </a:ext>
                  </a:extLst>
                </a:gridCol>
                <a:gridCol w="1438275">
                  <a:extLst>
                    <a:ext uri="{9D8B030D-6E8A-4147-A177-3AD203B41FA5}">
                      <a16:colId xmlns:a16="http://schemas.microsoft.com/office/drawing/2014/main" val="20001"/>
                    </a:ext>
                  </a:extLst>
                </a:gridCol>
                <a:gridCol w="2503805">
                  <a:extLst>
                    <a:ext uri="{9D8B030D-6E8A-4147-A177-3AD203B41FA5}">
                      <a16:colId xmlns:a16="http://schemas.microsoft.com/office/drawing/2014/main" val="20002"/>
                    </a:ext>
                  </a:extLst>
                </a:gridCol>
                <a:gridCol w="1911985">
                  <a:extLst>
                    <a:ext uri="{9D8B030D-6E8A-4147-A177-3AD203B41FA5}">
                      <a16:colId xmlns:a16="http://schemas.microsoft.com/office/drawing/2014/main" val="20003"/>
                    </a:ext>
                  </a:extLst>
                </a:gridCol>
                <a:gridCol w="2694940">
                  <a:extLst>
                    <a:ext uri="{9D8B030D-6E8A-4147-A177-3AD203B41FA5}">
                      <a16:colId xmlns:a16="http://schemas.microsoft.com/office/drawing/2014/main" val="20004"/>
                    </a:ext>
                  </a:extLst>
                </a:gridCol>
              </a:tblGrid>
              <a:tr h="755015">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pPr>
                      <a:endParaRPr kumimoji="0" lang="zh-CN" altLang="zh-CN" sz="16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pPr>
                      <a:r>
                        <a:rPr kumimoji="0" lang="en-US" altLang="zh-CN" sz="16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K+</a:t>
                      </a:r>
                      <a:r>
                        <a:rPr kumimoji="0" lang="zh-CN" altLang="en-US" sz="16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含量 </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pPr>
                      <a:r>
                        <a:rPr kumimoji="0" lang="en-US" altLang="zh-CN"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K+</a:t>
                      </a:r>
                      <a:r>
                        <a:rPr kumimoji="0" lang="zh-CN" altLang="en-US"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存在形式 </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pPr>
                      <a:r>
                        <a:rPr kumimoji="0" lang="zh-CN" altLang="en-US"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特  点 </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pPr>
                      <a:r>
                        <a:rPr kumimoji="0" lang="zh-CN" altLang="en-US" sz="16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rPr>
                        <a:t>多宁朗®相对优</a:t>
                      </a:r>
                    </a:p>
                    <a:p>
                      <a:pPr marL="0" marR="0" lvl="0" indent="0" algn="ctr" defTabSz="914400" rtl="0" eaLnBrk="1" fontAlgn="base" latinLnBrk="0" hangingPunct="1">
                        <a:lnSpc>
                          <a:spcPct val="100000"/>
                        </a:lnSpc>
                        <a:spcBef>
                          <a:spcPct val="20000"/>
                        </a:spcBef>
                        <a:spcAft>
                          <a:spcPct val="0"/>
                        </a:spcAft>
                        <a:buClr>
                          <a:schemeClr val="tx2"/>
                        </a:buClr>
                        <a:buSzTx/>
                        <a:buFontTx/>
                        <a:buNone/>
                      </a:pPr>
                      <a:r>
                        <a:rPr kumimoji="0" lang="zh-CN" altLang="en-US" sz="16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rPr>
                        <a:t>势</a:t>
                      </a:r>
                    </a:p>
                  </a:txBody>
                  <a:tcPr marL="90000" marR="900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782320">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pPr>
                      <a:r>
                        <a:rPr kumimoji="0" lang="zh-CN" altLang="en-US" sz="16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多宁朗（</a:t>
                      </a:r>
                      <a:r>
                        <a:rPr kumimoji="0" lang="en-US" altLang="zh-CN" sz="16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2ml</a:t>
                      </a:r>
                      <a:r>
                        <a:rPr kumimoji="0" lang="zh-CN" altLang="en-US" sz="16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 </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pPr>
                      <a:r>
                        <a:rPr kumimoji="0" lang="en-US" altLang="zh-CN" sz="16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346mg/</a:t>
                      </a:r>
                      <a:r>
                        <a:rPr kumimoji="0" lang="zh-CN" altLang="en-US" sz="16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支 </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pPr>
                      <a:r>
                        <a:rPr kumimoji="0" lang="zh-CN" altLang="en-US" sz="16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复合磷酸盐 ，食物中的存在形式</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pPr>
                      <a:r>
                        <a:rPr kumimoji="0" lang="zh-CN" altLang="en-US" sz="16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兼具补磷，吸收快，刺激小 ，</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pPr>
                      <a:r>
                        <a:rPr lang="zh-CN" altLang="en-US" sz="16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1、磷、钾含量适中</a:t>
                      </a:r>
                      <a:endParaRPr lang="zh-CN" altLang="en-US" sz="16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base" latinLnBrk="0" hangingPunct="1">
                        <a:lnSpc>
                          <a:spcPct val="100000"/>
                        </a:lnSpc>
                        <a:spcBef>
                          <a:spcPct val="20000"/>
                        </a:spcBef>
                        <a:spcAft>
                          <a:spcPct val="0"/>
                        </a:spcAft>
                        <a:buClr>
                          <a:schemeClr val="tx2"/>
                        </a:buClr>
                        <a:buSzTx/>
                        <a:buFontTx/>
                        <a:buNone/>
                      </a:pPr>
                      <a:r>
                        <a:rPr lang="zh-CN" altLang="en-US" sz="16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2、安全补磷：以血液缓冲 </a:t>
                      </a:r>
                    </a:p>
                    <a:p>
                      <a:pPr marL="0" marR="0" lvl="0" indent="0" algn="l" defTabSz="914400" rtl="0" eaLnBrk="1" fontAlgn="base" latinLnBrk="0" hangingPunct="1">
                        <a:lnSpc>
                          <a:spcPct val="100000"/>
                        </a:lnSpc>
                        <a:spcBef>
                          <a:spcPct val="20000"/>
                        </a:spcBef>
                        <a:spcAft>
                          <a:spcPct val="0"/>
                        </a:spcAft>
                        <a:buClr>
                          <a:schemeClr val="tx2"/>
                        </a:buClr>
                        <a:buSzTx/>
                        <a:buFontTx/>
                        <a:buNone/>
                      </a:pPr>
                      <a:r>
                        <a:rPr lang="zh-CN" altLang="en-US" sz="16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     系统中磷原型补磷</a:t>
                      </a:r>
                      <a:endParaRPr lang="zh-CN" altLang="en-US" sz="16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base" latinLnBrk="0" hangingPunct="1">
                        <a:lnSpc>
                          <a:spcPct val="100000"/>
                        </a:lnSpc>
                        <a:spcBef>
                          <a:spcPct val="20000"/>
                        </a:spcBef>
                        <a:spcAft>
                          <a:spcPct val="0"/>
                        </a:spcAft>
                        <a:buClr>
                          <a:schemeClr val="tx2"/>
                        </a:buClr>
                        <a:buSzTx/>
                        <a:buFontTx/>
                        <a:buNone/>
                      </a:pPr>
                      <a:r>
                        <a:rPr lang="zh-CN" altLang="en-US" sz="16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3、有效补钾：吸收快、</a:t>
                      </a:r>
                    </a:p>
                    <a:p>
                      <a:pPr marL="0" marR="0" lvl="0" indent="0" algn="l" defTabSz="914400" rtl="0" eaLnBrk="1" fontAlgn="base" latinLnBrk="0" hangingPunct="1">
                        <a:lnSpc>
                          <a:spcPct val="100000"/>
                        </a:lnSpc>
                        <a:spcBef>
                          <a:spcPct val="20000"/>
                        </a:spcBef>
                        <a:spcAft>
                          <a:spcPct val="0"/>
                        </a:spcAft>
                        <a:buClr>
                          <a:schemeClr val="tx2"/>
                        </a:buClr>
                        <a:buSzTx/>
                        <a:buFontTx/>
                        <a:buNone/>
                      </a:pPr>
                      <a:r>
                        <a:rPr lang="zh-CN" altLang="en-US" sz="16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      刺激小、效率高</a:t>
                      </a:r>
                      <a:endParaRPr lang="zh-CN" altLang="en-US" sz="16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base" latinLnBrk="0" hangingPunct="1">
                        <a:lnSpc>
                          <a:spcPct val="100000"/>
                        </a:lnSpc>
                        <a:spcBef>
                          <a:spcPct val="20000"/>
                        </a:spcBef>
                        <a:spcAft>
                          <a:spcPct val="0"/>
                        </a:spcAft>
                        <a:buClr>
                          <a:schemeClr val="tx2"/>
                        </a:buClr>
                        <a:buSzTx/>
                        <a:buFontTx/>
                        <a:buNone/>
                      </a:pPr>
                      <a:r>
                        <a:rPr lang="zh-CN" altLang="en-US" sz="16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4、稳定细胞膜</a:t>
                      </a:r>
                      <a:endParaRPr lang="zh-CN" altLang="en-US" sz="16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base" latinLnBrk="0" hangingPunct="1">
                        <a:lnSpc>
                          <a:spcPct val="100000"/>
                        </a:lnSpc>
                        <a:spcBef>
                          <a:spcPct val="20000"/>
                        </a:spcBef>
                        <a:spcAft>
                          <a:spcPct val="0"/>
                        </a:spcAft>
                        <a:buClr>
                          <a:schemeClr val="tx2"/>
                        </a:buClr>
                        <a:buSzTx/>
                        <a:buFontTx/>
                        <a:buNone/>
                      </a:pPr>
                      <a:endParaRPr kumimoji="0" lang="zh-CN" altLang="en-US" sz="16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0000" marR="900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1"/>
                  </a:ext>
                </a:extLst>
              </a:tr>
              <a:tr h="697230">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pPr>
                      <a:r>
                        <a:rPr kumimoji="0" lang="zh-CN" altLang="en-US"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氯化钾</a:t>
                      </a:r>
                      <a:r>
                        <a:rPr kumimoji="0" lang="en-US" altLang="zh-CN"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(10ml:1g) </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pPr>
                      <a:r>
                        <a:rPr kumimoji="0" lang="en-US" altLang="zh-CN" sz="16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527mg/</a:t>
                      </a:r>
                      <a:r>
                        <a:rPr kumimoji="0" lang="zh-CN" altLang="en-US" sz="16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支 </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pPr>
                      <a:r>
                        <a:rPr kumimoji="0" lang="zh-CN" altLang="en-US" sz="16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无机盐 </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pPr>
                      <a:r>
                        <a:rPr kumimoji="0" lang="zh-CN" altLang="en-US"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吸收快，刺激性强 </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CN"/>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05485">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pPr>
                      <a:r>
                        <a:rPr kumimoji="0" lang="zh-CN" altLang="en-US" sz="16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门冬氨酸钾镁</a:t>
                      </a:r>
                      <a:r>
                        <a:rPr kumimoji="0" lang="en-US" altLang="zh-CN" sz="16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(10ml) </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pPr>
                      <a:r>
                        <a:rPr kumimoji="0" lang="en-US" altLang="zh-CN"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106-128mg/</a:t>
                      </a:r>
                      <a:r>
                        <a:rPr kumimoji="0" lang="zh-CN" altLang="en-US"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支 </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pPr>
                      <a:r>
                        <a:rPr kumimoji="0" lang="zh-CN" altLang="en-US" sz="16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有机酸盐 </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pPr>
                      <a:r>
                        <a:rPr kumimoji="0" lang="zh-CN" altLang="en-US"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兼具补镁离子，钾离子含量低 </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CN"/>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97230">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pPr>
                      <a:r>
                        <a:rPr kumimoji="0" lang="zh-CN" altLang="en-US" sz="16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甘油磷酸钠</a:t>
                      </a:r>
                      <a:r>
                        <a:rPr kumimoji="0" lang="en-US" altLang="zh-CN" sz="16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(10ml) </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pPr>
                      <a:endParaRPr kumimoji="0" lang="zh-CN" altLang="zh-CN" sz="16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pPr>
                      <a:endParaRPr kumimoji="0" lang="zh-CN" altLang="zh-CN" sz="16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pPr>
                      <a:r>
                        <a:rPr kumimoji="0" lang="zh-CN" altLang="en-US" sz="16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仅补磷 </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CN"/>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7" name="矩形 16"/>
          <p:cNvSpPr/>
          <p:nvPr/>
        </p:nvSpPr>
        <p:spPr>
          <a:xfrm>
            <a:off x="1469626" y="6581377"/>
            <a:ext cx="7200800" cy="276999"/>
          </a:xfrm>
          <a:prstGeom prst="rect">
            <a:avLst/>
          </a:prstGeom>
        </p:spPr>
        <p:txBody>
          <a:bodyPr wrap="square">
            <a:spAutoFit/>
          </a:bodyPr>
          <a:lstStyle/>
          <a:p>
            <a:r>
              <a:rPr lang="zh-CN" altLang="en-US" sz="1200" dirty="0"/>
              <a:t>参考文献：</a:t>
            </a:r>
            <a:r>
              <a:rPr lang="en-US" altLang="zh-CN" sz="1200" dirty="0"/>
              <a:t>《</a:t>
            </a:r>
            <a:r>
              <a:rPr lang="zh-CN" altLang="en-US" sz="1200" dirty="0"/>
              <a:t>心脏外科术后补钾的不同途径及护理研究进展</a:t>
            </a:r>
            <a:r>
              <a:rPr lang="en-US" altLang="zh-CN" sz="1200" dirty="0"/>
              <a:t>》</a:t>
            </a:r>
            <a:endParaRPr lang="zh-CN" altLang="en-US" sz="1200" dirty="0"/>
          </a:p>
        </p:txBody>
      </p:sp>
      <p:sp>
        <p:nvSpPr>
          <p:cNvPr id="3" name="流程图: 可选过程 2"/>
          <p:cNvSpPr/>
          <p:nvPr/>
        </p:nvSpPr>
        <p:spPr>
          <a:xfrm>
            <a:off x="646430" y="-513080"/>
            <a:ext cx="1091565" cy="2190750"/>
          </a:xfrm>
          <a:prstGeom prst="flowChartAlternateProcess">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a:t>02</a:t>
            </a:r>
          </a:p>
        </p:txBody>
      </p:sp>
      <p:sp>
        <p:nvSpPr>
          <p:cNvPr id="4" name="矩形 3"/>
          <p:cNvSpPr/>
          <p:nvPr/>
        </p:nvSpPr>
        <p:spPr>
          <a:xfrm>
            <a:off x="1829435" y="-99695"/>
            <a:ext cx="2697480" cy="1106805"/>
          </a:xfrm>
          <a:prstGeom prst="rect">
            <a:avLst/>
          </a:prstGeom>
          <a:noFill/>
          <a:ln>
            <a:noFill/>
          </a:ln>
        </p:spPr>
        <p:txBody>
          <a:bodyPr wrap="none" rtlCol="0" anchor="t">
            <a:spAutoFit/>
          </a:bodyPr>
          <a:lstStyle/>
          <a:p>
            <a:pPr algn="ctr"/>
            <a:r>
              <a:rPr lang="zh-CN" altLang="en-US" sz="6600" b="1">
                <a:solidFill>
                  <a:schemeClr val="accent6">
                    <a:lumMod val="50000"/>
                  </a:schemeClr>
                </a:solidFill>
                <a:effectLst/>
                <a:latin typeface="微软雅黑" panose="020B0503020204020204" pitchFamily="34" charset="-122"/>
                <a:ea typeface="微软雅黑" panose="020B0503020204020204" pitchFamily="34" charset="-122"/>
              </a:rPr>
              <a:t>安全性</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31371" y="0"/>
            <a:ext cx="250372" cy="696686"/>
          </a:xfrm>
          <a:prstGeom prst="rect">
            <a:avLst/>
          </a:prstGeom>
          <a:solidFill>
            <a:srgbClr val="2C7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04800" y="0"/>
            <a:ext cx="250372" cy="457200"/>
          </a:xfrm>
          <a:prstGeom prst="rect">
            <a:avLst/>
          </a:prstGeom>
          <a:solidFill>
            <a:srgbClr val="86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标题 1"/>
          <p:cNvSpPr txBox="1"/>
          <p:nvPr/>
        </p:nvSpPr>
        <p:spPr>
          <a:xfrm>
            <a:off x="3226990" y="972715"/>
            <a:ext cx="8229600" cy="857250"/>
          </a:xfrm>
          <a:prstGeom prst="rect">
            <a:avLst/>
          </a:prstGeom>
        </p:spPr>
        <p:txBody>
          <a:bodyPr/>
          <a:lstStyle/>
          <a:p>
            <a:pPr marL="0" marR="0" lvl="0" indent="0" algn="r" defTabSz="914400" rtl="0" eaLnBrk="1" fontAlgn="auto" latinLnBrk="0" hangingPunct="1">
              <a:lnSpc>
                <a:spcPct val="100000"/>
              </a:lnSpc>
              <a:spcBef>
                <a:spcPct val="0"/>
              </a:spcBef>
              <a:spcAft>
                <a:spcPts val="0"/>
              </a:spcAft>
              <a:buClrTx/>
              <a:buSzTx/>
              <a:buFontTx/>
              <a:buNone/>
              <a:defRPr/>
            </a:pPr>
            <a:r>
              <a:rPr kumimoji="0" lang="zh-CN" altLang="en-US" sz="2800" b="1" i="0" u="none" strike="noStrike" kern="1200" cap="none" spc="0" normalizeH="0" baseline="0" noProof="0" dirty="0">
                <a:ln>
                  <a:noFill/>
                </a:ln>
                <a:effectLst/>
                <a:uLnTx/>
                <a:uFillTx/>
                <a:latin typeface="微软雅黑 Light" panose="020B0502040204020203" pitchFamily="34" charset="-122"/>
                <a:ea typeface="微软雅黑 Light" panose="020B0502040204020203" pitchFamily="34" charset="-122"/>
                <a:cs typeface="+mj-cs"/>
              </a:rPr>
              <a:t>无机磷与有机磷补充的比较</a:t>
            </a:r>
          </a:p>
        </p:txBody>
      </p:sp>
      <p:pic>
        <p:nvPicPr>
          <p:cNvPr id="3" name="图片 2"/>
          <p:cNvPicPr>
            <a:picLocks noChangeAspect="1"/>
          </p:cNvPicPr>
          <p:nvPr>
            <p:custDataLst>
              <p:tags r:id="rId1"/>
            </p:custDataLst>
          </p:nvPr>
        </p:nvPicPr>
        <p:blipFill>
          <a:blip r:embed="rId4"/>
          <a:stretch>
            <a:fillRect/>
          </a:stretch>
        </p:blipFill>
        <p:spPr>
          <a:xfrm>
            <a:off x="1296035" y="1830070"/>
            <a:ext cx="8750300" cy="2863215"/>
          </a:xfrm>
          <a:prstGeom prst="rect">
            <a:avLst/>
          </a:prstGeom>
        </p:spPr>
      </p:pic>
      <p:sp>
        <p:nvSpPr>
          <p:cNvPr id="4" name="文本框 3"/>
          <p:cNvSpPr txBox="1"/>
          <p:nvPr/>
        </p:nvSpPr>
        <p:spPr>
          <a:xfrm>
            <a:off x="1205230" y="4953000"/>
            <a:ext cx="8931910" cy="645160"/>
          </a:xfrm>
          <a:prstGeom prst="rect">
            <a:avLst/>
          </a:prstGeom>
          <a:noFill/>
        </p:spPr>
        <p:txBody>
          <a:bodyPr wrap="square" rtlCol="0" anchor="t">
            <a:spAutoFit/>
          </a:bodyPr>
          <a:lstStyle/>
          <a:p>
            <a:r>
              <a:rPr lang="zh-CN" altLang="en-US" b="1">
                <a:latin typeface="微软雅黑" panose="020B0503020204020204" pitchFamily="34" charset="-122"/>
                <a:ea typeface="微软雅黑" panose="020B0503020204020204" pitchFamily="34" charset="-122"/>
              </a:rPr>
              <a:t>结论：本研究结果表明两种磷制剂对病人的肝肾功能和其他电解质均无影响。</a:t>
            </a:r>
          </a:p>
          <a:p>
            <a:r>
              <a:rPr lang="zh-CN" altLang="en-US" b="1">
                <a:latin typeface="微软雅黑" panose="020B0503020204020204" pitchFamily="34" charset="-122"/>
                <a:ea typeface="微软雅黑" panose="020B0503020204020204" pitchFamily="34" charset="-122"/>
              </a:rPr>
              <a:t>         补磷后两组病人均能显著减少磷的负平衡。证明无机磷和有机磷均有效。</a:t>
            </a:r>
          </a:p>
        </p:txBody>
      </p:sp>
      <p:sp>
        <p:nvSpPr>
          <p:cNvPr id="5" name="文本框 4"/>
          <p:cNvSpPr txBox="1"/>
          <p:nvPr/>
        </p:nvSpPr>
        <p:spPr>
          <a:xfrm>
            <a:off x="881380" y="6489700"/>
            <a:ext cx="11172190" cy="229870"/>
          </a:xfrm>
          <a:prstGeom prst="rect">
            <a:avLst/>
          </a:prstGeom>
          <a:noFill/>
        </p:spPr>
        <p:txBody>
          <a:bodyPr wrap="square" rtlCol="0" anchor="t">
            <a:spAutoFit/>
          </a:bodyPr>
          <a:lstStyle/>
          <a:p>
            <a:pPr algn="r"/>
            <a:r>
              <a:rPr lang="zh-CN" altLang="en-US" sz="900"/>
              <a:t>何桂珍 蒋朱明等，《肠外营养时甘油磷酸与无机磷的代谢平衡研究》，中华试验外科杂志，1995.5</a:t>
            </a:r>
          </a:p>
        </p:txBody>
      </p:sp>
      <p:sp>
        <p:nvSpPr>
          <p:cNvPr id="6" name="流程图: 可选过程 5"/>
          <p:cNvSpPr/>
          <p:nvPr/>
        </p:nvSpPr>
        <p:spPr>
          <a:xfrm>
            <a:off x="646430" y="-513080"/>
            <a:ext cx="1091565" cy="2190750"/>
          </a:xfrm>
          <a:prstGeom prst="flowChartAlternateProcess">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a:t>02</a:t>
            </a:r>
          </a:p>
        </p:txBody>
      </p:sp>
      <p:sp>
        <p:nvSpPr>
          <p:cNvPr id="8" name="矩形 7"/>
          <p:cNvSpPr/>
          <p:nvPr/>
        </p:nvSpPr>
        <p:spPr>
          <a:xfrm>
            <a:off x="1829435" y="-99695"/>
            <a:ext cx="2697480" cy="1106805"/>
          </a:xfrm>
          <a:prstGeom prst="rect">
            <a:avLst/>
          </a:prstGeom>
          <a:noFill/>
          <a:ln>
            <a:noFill/>
          </a:ln>
        </p:spPr>
        <p:txBody>
          <a:bodyPr wrap="none" rtlCol="0" anchor="t">
            <a:spAutoFit/>
          </a:bodyPr>
          <a:lstStyle/>
          <a:p>
            <a:pPr algn="ctr"/>
            <a:r>
              <a:rPr lang="zh-CN" altLang="en-US" sz="6600" b="1">
                <a:solidFill>
                  <a:schemeClr val="accent6">
                    <a:lumMod val="50000"/>
                  </a:schemeClr>
                </a:solidFill>
                <a:effectLst/>
                <a:latin typeface="微软雅黑" panose="020B0503020204020204" pitchFamily="34" charset="-122"/>
                <a:ea typeface="微软雅黑" panose="020B0503020204020204" pitchFamily="34" charset="-122"/>
              </a:rPr>
              <a:t>安全性</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31371" y="0"/>
            <a:ext cx="250372" cy="696686"/>
          </a:xfrm>
          <a:prstGeom prst="rect">
            <a:avLst/>
          </a:prstGeom>
          <a:solidFill>
            <a:srgbClr val="2C7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04800" y="0"/>
            <a:ext cx="250372" cy="457200"/>
          </a:xfrm>
          <a:prstGeom prst="rect">
            <a:avLst/>
          </a:prstGeom>
          <a:solidFill>
            <a:srgbClr val="86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标题 1"/>
          <p:cNvSpPr>
            <a:spLocks noChangeArrowheads="1"/>
          </p:cNvSpPr>
          <p:nvPr/>
        </p:nvSpPr>
        <p:spPr bwMode="auto">
          <a:xfrm>
            <a:off x="4499769" y="696356"/>
            <a:ext cx="8229600" cy="1143000"/>
          </a:xfrm>
          <a:prstGeom prst="rect">
            <a:avLst/>
          </a:prstGeom>
          <a:noFill/>
          <a:ln w="9525">
            <a:noFill/>
            <a:miter lim="800000"/>
          </a:ln>
        </p:spPr>
        <p:txBody>
          <a:bodyPr anchor="ctr"/>
          <a:lstStyle/>
          <a:p>
            <a:pPr algn="ctr" eaLnBrk="0" hangingPunct="0">
              <a:defRPr/>
            </a:pPr>
            <a:r>
              <a:rPr lang="zh-CN" altLang="en-US" sz="2800" b="1" dirty="0">
                <a:latin typeface="微软雅黑" panose="020B0503020204020204" pitchFamily="34" charset="-122"/>
                <a:ea typeface="微软雅黑" panose="020B0503020204020204" pitchFamily="34" charset="-122"/>
              </a:rPr>
              <a:t>手术期低磷血症发生率</a:t>
            </a:r>
            <a:r>
              <a:rPr lang="en-US" sz="2800" b="1" dirty="0">
                <a:latin typeface="微软雅黑" panose="020B0503020204020204" pitchFamily="34" charset="-122"/>
                <a:ea typeface="微软雅黑" panose="020B0503020204020204" pitchFamily="34" charset="-122"/>
              </a:rPr>
              <a:t>90.5%</a:t>
            </a:r>
          </a:p>
        </p:txBody>
      </p:sp>
      <p:graphicFrame>
        <p:nvGraphicFramePr>
          <p:cNvPr id="11" name="内容占位符 13314"/>
          <p:cNvGraphicFramePr>
            <a:graphicFrameLocks noChangeAspect="1"/>
          </p:cNvGraphicFramePr>
          <p:nvPr/>
        </p:nvGraphicFramePr>
        <p:xfrm>
          <a:off x="1578610" y="1642110"/>
          <a:ext cx="6216015" cy="3249295"/>
        </p:xfrm>
        <a:graphic>
          <a:graphicData uri="http://schemas.openxmlformats.org/presentationml/2006/ole">
            <mc:AlternateContent xmlns:mc="http://schemas.openxmlformats.org/markup-compatibility/2006">
              <mc:Choice xmlns:v="urn:schemas-microsoft-com:vml" Requires="v">
                <p:oleObj name="图表" r:id="rId3" imgW="7772400" imgH="4067175" progId="MSGraph.Chart.8">
                  <p:embed/>
                </p:oleObj>
              </mc:Choice>
              <mc:Fallback>
                <p:oleObj name="图表" r:id="rId3" imgW="7772400" imgH="4067175" progId="MSGraph.Chart.8">
                  <p:embed/>
                  <p:pic>
                    <p:nvPicPr>
                      <p:cNvPr id="0" name="图片 1024"/>
                      <p:cNvPicPr>
                        <a:picLocks noChangeAspect="1"/>
                      </p:cNvPicPr>
                      <p:nvPr/>
                    </p:nvPicPr>
                    <p:blipFill>
                      <a:blip r:embed="rId4"/>
                      <a:stretch>
                        <a:fillRect/>
                      </a:stretch>
                    </p:blipFill>
                    <p:spPr>
                      <a:xfrm>
                        <a:off x="1578610" y="1642110"/>
                        <a:ext cx="6216015" cy="3249295"/>
                      </a:xfrm>
                      <a:prstGeom prst="rect">
                        <a:avLst/>
                      </a:prstGeom>
                      <a:noFill/>
                      <a:ln w="9525">
                        <a:noFill/>
                      </a:ln>
                    </p:spPr>
                  </p:pic>
                </p:oleObj>
              </mc:Fallback>
            </mc:AlternateContent>
          </a:graphicData>
        </a:graphic>
      </p:graphicFrame>
      <p:sp>
        <p:nvSpPr>
          <p:cNvPr id="12" name="文本框 13315"/>
          <p:cNvSpPr txBox="1">
            <a:spLocks noChangeArrowheads="1"/>
          </p:cNvSpPr>
          <p:nvPr/>
        </p:nvSpPr>
        <p:spPr bwMode="auto">
          <a:xfrm>
            <a:off x="7989346" y="2007184"/>
            <a:ext cx="3180023" cy="1383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800" b="1" dirty="0">
                <a:solidFill>
                  <a:schemeClr val="accent2"/>
                </a:solidFill>
              </a:rPr>
              <a:t>术后第二天补磷 </a:t>
            </a:r>
            <a:r>
              <a:rPr lang="en-US" altLang="zh-CN" sz="2800" b="1" dirty="0">
                <a:solidFill>
                  <a:schemeClr val="accent2"/>
                </a:solidFill>
              </a:rPr>
              <a:t>2</a:t>
            </a:r>
            <a:r>
              <a:rPr lang="zh-CN" altLang="en-US" sz="2800" b="1" dirty="0">
                <a:solidFill>
                  <a:schemeClr val="accent2"/>
                </a:solidFill>
              </a:rPr>
              <a:t>支多宁朗，两组均无高磷血症发生</a:t>
            </a:r>
            <a:endParaRPr lang="en-US" altLang="zh-CN" sz="2800" b="1" dirty="0">
              <a:solidFill>
                <a:schemeClr val="accent2"/>
              </a:solidFill>
            </a:endParaRPr>
          </a:p>
        </p:txBody>
      </p:sp>
      <p:sp>
        <p:nvSpPr>
          <p:cNvPr id="13" name="文本框 13316"/>
          <p:cNvSpPr txBox="1">
            <a:spLocks noChangeArrowheads="1"/>
          </p:cNvSpPr>
          <p:nvPr/>
        </p:nvSpPr>
        <p:spPr bwMode="auto">
          <a:xfrm>
            <a:off x="331788" y="4933028"/>
            <a:ext cx="1156142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dirty="0"/>
              <a:t>      </a:t>
            </a:r>
            <a:r>
              <a:rPr lang="zh-CN" altLang="en-US" sz="2000" b="1" dirty="0">
                <a:latin typeface="微软雅黑" panose="020B0503020204020204" pitchFamily="34" charset="-122"/>
                <a:ea typeface="微软雅黑" panose="020B0503020204020204" pitchFamily="34" charset="-122"/>
              </a:rPr>
              <a:t>术后病人的低磷状态</a:t>
            </a:r>
            <a:r>
              <a:rPr lang="zh-CN" altLang="en-US" sz="2000" dirty="0">
                <a:latin typeface="微软雅黑" panose="020B0503020204020204" pitchFamily="34" charset="-122"/>
                <a:ea typeface="微软雅黑" panose="020B0503020204020204" pitchFamily="34" charset="-122"/>
              </a:rPr>
              <a:t>可能</a:t>
            </a:r>
            <a:r>
              <a:rPr lang="zh-CN" altLang="en-US" sz="2000" b="1" dirty="0">
                <a:latin typeface="微软雅黑" panose="020B0503020204020204" pitchFamily="34" charset="-122"/>
                <a:ea typeface="微软雅黑" panose="020B0503020204020204" pitchFamily="34" charset="-122"/>
              </a:rPr>
              <a:t>存在</a:t>
            </a:r>
            <a:r>
              <a:rPr lang="zh-CN" altLang="en-US" sz="2000" dirty="0">
                <a:latin typeface="微软雅黑" panose="020B0503020204020204" pitchFamily="34" charset="-122"/>
                <a:ea typeface="微软雅黑" panose="020B0503020204020204" pitchFamily="34" charset="-122"/>
              </a:rPr>
              <a:t>一个</a:t>
            </a:r>
            <a:r>
              <a:rPr lang="zh-CN" altLang="en-US" sz="2000" b="1" dirty="0">
                <a:latin typeface="微软雅黑" panose="020B0503020204020204" pitchFamily="34" charset="-122"/>
                <a:ea typeface="微软雅黑" panose="020B0503020204020204" pitchFamily="34" charset="-122"/>
              </a:rPr>
              <a:t>潜伏期</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由于各种因素的影响</a:t>
            </a:r>
            <a:r>
              <a:rPr lang="en-US" altLang="zh-CN" sz="2000" dirty="0">
                <a:latin typeface="微软雅黑" panose="020B0503020204020204" pitchFamily="34" charset="-122"/>
                <a:ea typeface="微软雅黑" panose="020B0503020204020204" pitchFamily="34" charset="-122"/>
              </a:rPr>
              <a:t>, </a:t>
            </a:r>
            <a:r>
              <a:rPr lang="zh-CN" altLang="en-US" sz="2000" b="1" dirty="0">
                <a:latin typeface="微软雅黑" panose="020B0503020204020204" pitchFamily="34" charset="-122"/>
                <a:ea typeface="微软雅黑" panose="020B0503020204020204" pitchFamily="34" charset="-122"/>
              </a:rPr>
              <a:t>血磷浓度并不一定能准确反映体内磷缺乏状态</a:t>
            </a:r>
            <a:r>
              <a:rPr lang="zh-CN" altLang="en-US" sz="2000" dirty="0">
                <a:latin typeface="微软雅黑" panose="020B0503020204020204" pitchFamily="34" charset="-122"/>
                <a:ea typeface="微软雅黑" panose="020B0503020204020204" pitchFamily="34" charset="-122"/>
              </a:rPr>
              <a:t>。部分病人</a:t>
            </a:r>
            <a:r>
              <a:rPr lang="zh-CN" altLang="en-US" sz="2000" b="1" dirty="0">
                <a:latin typeface="微软雅黑" panose="020B0503020204020204" pitchFamily="34" charset="-122"/>
                <a:ea typeface="微软雅黑" panose="020B0503020204020204" pitchFamily="34" charset="-122"/>
              </a:rPr>
              <a:t>术前细胞内磷已缺乏</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但</a:t>
            </a:r>
            <a:r>
              <a:rPr lang="zh-CN" altLang="en-US" sz="2000" b="1" dirty="0">
                <a:latin typeface="微软雅黑" panose="020B0503020204020204" pitchFamily="34" charset="-122"/>
                <a:ea typeface="微软雅黑" panose="020B0503020204020204" pitchFamily="34" charset="-122"/>
              </a:rPr>
              <a:t>血磷浓度仍维持在正常范围</a:t>
            </a:r>
            <a:r>
              <a:rPr lang="zh-CN" altLang="en-US" sz="2000" dirty="0">
                <a:latin typeface="微软雅黑" panose="020B0503020204020204" pitchFamily="34" charset="-122"/>
                <a:ea typeface="微软雅黑" panose="020B0503020204020204" pitchFamily="34" charset="-122"/>
              </a:rPr>
              <a:t>。基于上述原因</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术后病人细胞外磷迅速向细胞内转移</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从而出现严重而难以快速纠正的低磷血症</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故</a:t>
            </a:r>
            <a:r>
              <a:rPr lang="zh-CN" altLang="en-US" sz="2000" b="1" dirty="0">
                <a:solidFill>
                  <a:schemeClr val="accent2"/>
                </a:solidFill>
                <a:latin typeface="微软雅黑" panose="020B0503020204020204" pitchFamily="34" charset="-122"/>
                <a:ea typeface="微软雅黑" panose="020B0503020204020204" pitchFamily="34" charset="-122"/>
              </a:rPr>
              <a:t>手术后补磷时间应提前至术后第</a:t>
            </a:r>
            <a:r>
              <a:rPr lang="en-US" altLang="zh-CN" sz="2000" b="1" dirty="0">
                <a:solidFill>
                  <a:schemeClr val="accent2"/>
                </a:solidFill>
                <a:latin typeface="微软雅黑" panose="020B0503020204020204" pitchFamily="34" charset="-122"/>
                <a:ea typeface="微软雅黑" panose="020B0503020204020204" pitchFamily="34" charset="-122"/>
              </a:rPr>
              <a:t>1 </a:t>
            </a:r>
            <a:r>
              <a:rPr lang="zh-CN" altLang="en-US" sz="2000" b="1" dirty="0">
                <a:solidFill>
                  <a:schemeClr val="accent2"/>
                </a:solidFill>
                <a:latin typeface="微软雅黑" panose="020B0503020204020204" pitchFamily="34" charset="-122"/>
                <a:ea typeface="微软雅黑" panose="020B0503020204020204" pitchFamily="34" charset="-122"/>
              </a:rPr>
              <a:t>天甚至手术当日。</a:t>
            </a:r>
          </a:p>
        </p:txBody>
      </p:sp>
      <p:sp>
        <p:nvSpPr>
          <p:cNvPr id="14" name="矩形 41000"/>
          <p:cNvSpPr>
            <a:spLocks noChangeArrowheads="1"/>
          </p:cNvSpPr>
          <p:nvPr/>
        </p:nvSpPr>
        <p:spPr bwMode="auto">
          <a:xfrm>
            <a:off x="331788" y="6540500"/>
            <a:ext cx="993647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1400" b="1" dirty="0">
                <a:latin typeface="微软雅黑" panose="020B0503020204020204" pitchFamily="34" charset="-122"/>
                <a:ea typeface="微软雅黑" panose="020B0503020204020204" pitchFamily="34" charset="-122"/>
                <a:sym typeface="黑体" panose="02010609060101010101" pitchFamily="49" charset="-122"/>
              </a:rPr>
              <a:t>参考文献：普外科病人围手术期血磷水平的变化及其意义，浙江医学2002年第24 卷第10期</a:t>
            </a:r>
          </a:p>
        </p:txBody>
      </p:sp>
      <p:sp>
        <p:nvSpPr>
          <p:cNvPr id="3" name="流程图: 可选过程 2"/>
          <p:cNvSpPr/>
          <p:nvPr/>
        </p:nvSpPr>
        <p:spPr>
          <a:xfrm>
            <a:off x="143510" y="-659765"/>
            <a:ext cx="1091565" cy="2190750"/>
          </a:xfrm>
          <a:prstGeom prst="flowChartAlternateProcess">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a:t>03</a:t>
            </a:r>
          </a:p>
        </p:txBody>
      </p:sp>
      <p:sp>
        <p:nvSpPr>
          <p:cNvPr id="4" name="矩形 3"/>
          <p:cNvSpPr/>
          <p:nvPr/>
        </p:nvSpPr>
        <p:spPr>
          <a:xfrm>
            <a:off x="1235075" y="-117475"/>
            <a:ext cx="2697480" cy="1106805"/>
          </a:xfrm>
          <a:prstGeom prst="rect">
            <a:avLst/>
          </a:prstGeom>
          <a:noFill/>
          <a:ln>
            <a:noFill/>
          </a:ln>
        </p:spPr>
        <p:txBody>
          <a:bodyPr wrap="none" rtlCol="0" anchor="t">
            <a:spAutoFit/>
          </a:bodyPr>
          <a:lstStyle/>
          <a:p>
            <a:pPr algn="ctr"/>
            <a:r>
              <a:rPr lang="zh-CN" altLang="en-US" sz="6600" b="1">
                <a:solidFill>
                  <a:schemeClr val="accent6">
                    <a:lumMod val="50000"/>
                  </a:schemeClr>
                </a:solidFill>
                <a:effectLst/>
                <a:latin typeface="微软雅黑" panose="020B0503020204020204" pitchFamily="34" charset="-122"/>
                <a:ea typeface="微软雅黑" panose="020B0503020204020204" pitchFamily="34" charset="-122"/>
              </a:rPr>
              <a:t>有效性</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31371" y="0"/>
            <a:ext cx="250372" cy="696686"/>
          </a:xfrm>
          <a:prstGeom prst="rect">
            <a:avLst/>
          </a:prstGeom>
          <a:solidFill>
            <a:srgbClr val="2C7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04800" y="0"/>
            <a:ext cx="250372" cy="457200"/>
          </a:xfrm>
          <a:prstGeom prst="rect">
            <a:avLst/>
          </a:prstGeom>
          <a:solidFill>
            <a:srgbClr val="86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标题 1"/>
          <p:cNvSpPr>
            <a:spLocks noChangeArrowheads="1"/>
          </p:cNvSpPr>
          <p:nvPr/>
        </p:nvSpPr>
        <p:spPr bwMode="auto">
          <a:xfrm>
            <a:off x="3962400" y="786990"/>
            <a:ext cx="8229600" cy="866775"/>
          </a:xfrm>
          <a:prstGeom prst="rect">
            <a:avLst/>
          </a:prstGeom>
          <a:noFill/>
          <a:ln w="9525">
            <a:noFill/>
            <a:miter lim="800000"/>
          </a:ln>
        </p:spPr>
        <p:txBody>
          <a:bodyPr anchor="ctr"/>
          <a:lstStyle/>
          <a:p>
            <a:pPr algn="ctr" eaLnBrk="0" hangingPunct="0">
              <a:defRPr/>
            </a:pPr>
            <a:r>
              <a:rPr lang="zh-CN" altLang="en-US" sz="2800" b="1" dirty="0"/>
              <a:t>低磷血症引发器官衰竭以及死亡</a:t>
            </a:r>
            <a:endParaRPr lang="en-US" sz="2800" b="1" dirty="0"/>
          </a:p>
        </p:txBody>
      </p:sp>
      <p:sp>
        <p:nvSpPr>
          <p:cNvPr id="17" name="文本框 15364"/>
          <p:cNvSpPr txBox="1">
            <a:spLocks noChangeArrowheads="1"/>
          </p:cNvSpPr>
          <p:nvPr/>
        </p:nvSpPr>
        <p:spPr bwMode="auto">
          <a:xfrm>
            <a:off x="631371" y="6207636"/>
            <a:ext cx="81375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1200" b="1" dirty="0"/>
              <a:t>参考文献：外科患者术后血磷浓度变化的临床观察中华外科杂志􀀁 􀀁 </a:t>
            </a:r>
            <a:r>
              <a:rPr lang="en-US" altLang="zh-CN" sz="1200" b="1" dirty="0"/>
              <a:t>1995 </a:t>
            </a:r>
            <a:r>
              <a:rPr lang="zh-CN" altLang="en-US" sz="1200" b="1" dirty="0"/>
              <a:t>年</a:t>
            </a:r>
            <a:r>
              <a:rPr lang="en-US" altLang="zh-CN" sz="1200" b="1" dirty="0"/>
              <a:t>5</a:t>
            </a:r>
            <a:r>
              <a:rPr lang="zh-CN" altLang="en-US" sz="1200" b="1" dirty="0"/>
              <a:t>月第</a:t>
            </a:r>
            <a:r>
              <a:rPr lang="en-US" altLang="zh-CN" sz="1200" b="1" dirty="0"/>
              <a:t>33 </a:t>
            </a:r>
            <a:r>
              <a:rPr lang="zh-CN" altLang="en-US" sz="1200" b="1" dirty="0"/>
              <a:t>卷第</a:t>
            </a:r>
            <a:r>
              <a:rPr lang="en-US" altLang="zh-CN" sz="1200" b="1" dirty="0"/>
              <a:t>5 </a:t>
            </a:r>
            <a:r>
              <a:rPr lang="zh-CN" altLang="en-US" sz="1200" b="1" dirty="0"/>
              <a:t>期</a:t>
            </a:r>
          </a:p>
        </p:txBody>
      </p:sp>
      <p:graphicFrame>
        <p:nvGraphicFramePr>
          <p:cNvPr id="3" name="内容占位符 13314"/>
          <p:cNvGraphicFramePr>
            <a:graphicFrameLocks noChangeAspect="1"/>
          </p:cNvGraphicFramePr>
          <p:nvPr/>
        </p:nvGraphicFramePr>
        <p:xfrm>
          <a:off x="756285" y="1674495"/>
          <a:ext cx="9505315" cy="3600450"/>
        </p:xfrm>
        <a:graphic>
          <a:graphicData uri="http://schemas.openxmlformats.org/drawingml/2006/chart">
            <c:chart xmlns:c="http://schemas.openxmlformats.org/drawingml/2006/chart" xmlns:r="http://schemas.openxmlformats.org/officeDocument/2006/relationships" r:id="rId3"/>
          </a:graphicData>
        </a:graphic>
      </p:graphicFrame>
      <p:sp>
        <p:nvSpPr>
          <p:cNvPr id="4" name="流程图: 可选过程 3"/>
          <p:cNvSpPr/>
          <p:nvPr/>
        </p:nvSpPr>
        <p:spPr>
          <a:xfrm>
            <a:off x="143510" y="-659765"/>
            <a:ext cx="1091565" cy="2190750"/>
          </a:xfrm>
          <a:prstGeom prst="flowChartAlternateProcess">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a:t>03</a:t>
            </a:r>
          </a:p>
        </p:txBody>
      </p:sp>
      <p:sp>
        <p:nvSpPr>
          <p:cNvPr id="5" name="矩形 4"/>
          <p:cNvSpPr/>
          <p:nvPr/>
        </p:nvSpPr>
        <p:spPr>
          <a:xfrm>
            <a:off x="1235075" y="-117475"/>
            <a:ext cx="2697480" cy="1106805"/>
          </a:xfrm>
          <a:prstGeom prst="rect">
            <a:avLst/>
          </a:prstGeom>
          <a:noFill/>
          <a:ln>
            <a:noFill/>
          </a:ln>
        </p:spPr>
        <p:txBody>
          <a:bodyPr wrap="none" rtlCol="0" anchor="t">
            <a:spAutoFit/>
          </a:bodyPr>
          <a:lstStyle/>
          <a:p>
            <a:pPr algn="ctr"/>
            <a:r>
              <a:rPr lang="zh-CN" altLang="en-US" sz="6600" b="1">
                <a:solidFill>
                  <a:schemeClr val="accent6">
                    <a:lumMod val="50000"/>
                  </a:schemeClr>
                </a:solidFill>
                <a:effectLst/>
                <a:latin typeface="微软雅黑" panose="020B0503020204020204" pitchFamily="34" charset="-122"/>
                <a:ea typeface="微软雅黑" panose="020B0503020204020204" pitchFamily="34" charset="-122"/>
              </a:rPr>
              <a:t>有效性</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31371" y="0"/>
            <a:ext cx="250372" cy="696686"/>
          </a:xfrm>
          <a:prstGeom prst="rect">
            <a:avLst/>
          </a:prstGeom>
          <a:solidFill>
            <a:srgbClr val="2C7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04800" y="0"/>
            <a:ext cx="250372" cy="457200"/>
          </a:xfrm>
          <a:prstGeom prst="rect">
            <a:avLst/>
          </a:prstGeom>
          <a:solidFill>
            <a:srgbClr val="86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标题 14337"/>
          <p:cNvSpPr txBox="1">
            <a:spLocks noChangeArrowheads="1"/>
          </p:cNvSpPr>
          <p:nvPr/>
        </p:nvSpPr>
        <p:spPr>
          <a:xfrm>
            <a:off x="402390" y="5432211"/>
            <a:ext cx="9837388" cy="11747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两组术后第3、5、7 天血磷浓度的差别均有显著差异，此剂量并不能满足所有病人术后的需要。因此, 应根据病人病情及血磷浓度的改变, 适当调整补磷量。</a:t>
            </a:r>
          </a:p>
        </p:txBody>
      </p:sp>
      <p:pic>
        <p:nvPicPr>
          <p:cNvPr id="9" name="图片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4999" y="2313728"/>
            <a:ext cx="8931275" cy="292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文本框 2"/>
          <p:cNvSpPr txBox="1">
            <a:spLocks noChangeArrowheads="1"/>
          </p:cNvSpPr>
          <p:nvPr/>
        </p:nvSpPr>
        <p:spPr bwMode="auto">
          <a:xfrm>
            <a:off x="1592036" y="1606018"/>
            <a:ext cx="718343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a:latin typeface="微软雅黑" panose="020B0503020204020204" pitchFamily="34" charset="-122"/>
                <a:ea typeface="微软雅黑" panose="020B0503020204020204" pitchFamily="34" charset="-122"/>
              </a:rPr>
              <a:t>治疗：补磷组术后第2 天起予磷</a:t>
            </a:r>
            <a:r>
              <a:rPr lang="en-US" altLang="zh-CN" sz="2000" dirty="0">
                <a:latin typeface="微软雅黑" panose="020B0503020204020204" pitchFamily="34" charset="-122"/>
                <a:ea typeface="微软雅黑" panose="020B0503020204020204" pitchFamily="34" charset="-122"/>
              </a:rPr>
              <a:t>10</a:t>
            </a:r>
            <a:r>
              <a:rPr lang="zh-CN" altLang="en-US" sz="2000" dirty="0">
                <a:latin typeface="微软雅黑" panose="020B0503020204020204" pitchFamily="34" charset="-122"/>
                <a:ea typeface="微软雅黑" panose="020B0503020204020204" pitchFamily="34" charset="-122"/>
              </a:rPr>
              <a:t>mmo1</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天</a:t>
            </a:r>
          </a:p>
          <a:p>
            <a:pPr eaLnBrk="1" hangingPunct="1"/>
            <a:r>
              <a:rPr lang="zh-CN" altLang="en-US" sz="2000" dirty="0">
                <a:latin typeface="微软雅黑" panose="020B0503020204020204" pitchFamily="34" charset="-122"/>
                <a:ea typeface="微软雅黑" panose="020B0503020204020204" pitchFamily="34" charset="-122"/>
              </a:rPr>
              <a:t>          非补磷组除未给予磷外, 其它治疗与补磷组相同。</a:t>
            </a:r>
          </a:p>
        </p:txBody>
      </p:sp>
      <p:sp>
        <p:nvSpPr>
          <p:cNvPr id="12" name="矩形 41000"/>
          <p:cNvSpPr>
            <a:spLocks noChangeArrowheads="1"/>
          </p:cNvSpPr>
          <p:nvPr/>
        </p:nvSpPr>
        <p:spPr bwMode="auto">
          <a:xfrm>
            <a:off x="402390" y="6372862"/>
            <a:ext cx="113034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1600" dirty="0">
                <a:latin typeface="微软雅黑" panose="020B0503020204020204" pitchFamily="34" charset="-122"/>
                <a:ea typeface="微软雅黑" panose="020B0503020204020204" pitchFamily="34" charset="-122"/>
                <a:sym typeface="黑体" panose="02010609060101010101" pitchFamily="49" charset="-122"/>
              </a:rPr>
              <a:t>参考文献：普外科病人围手术期血磷水平的变化及其意义，浙江医学2002年第24 卷第10期</a:t>
            </a:r>
          </a:p>
        </p:txBody>
      </p:sp>
      <p:sp>
        <p:nvSpPr>
          <p:cNvPr id="3" name="流程图: 可选过程 2"/>
          <p:cNvSpPr/>
          <p:nvPr/>
        </p:nvSpPr>
        <p:spPr>
          <a:xfrm>
            <a:off x="143510" y="-650240"/>
            <a:ext cx="1091565" cy="2190750"/>
          </a:xfrm>
          <a:prstGeom prst="flowChartAlternateProcess">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a:t>03</a:t>
            </a:r>
          </a:p>
        </p:txBody>
      </p:sp>
      <p:sp>
        <p:nvSpPr>
          <p:cNvPr id="4" name="矩形 3"/>
          <p:cNvSpPr/>
          <p:nvPr/>
        </p:nvSpPr>
        <p:spPr>
          <a:xfrm>
            <a:off x="1235075" y="-107950"/>
            <a:ext cx="2697480" cy="1106805"/>
          </a:xfrm>
          <a:prstGeom prst="rect">
            <a:avLst/>
          </a:prstGeom>
          <a:noFill/>
          <a:ln>
            <a:noFill/>
          </a:ln>
        </p:spPr>
        <p:txBody>
          <a:bodyPr wrap="none" rtlCol="0" anchor="t">
            <a:spAutoFit/>
          </a:bodyPr>
          <a:lstStyle/>
          <a:p>
            <a:pPr algn="ctr"/>
            <a:r>
              <a:rPr lang="zh-CN" altLang="en-US" sz="6600" b="1">
                <a:solidFill>
                  <a:schemeClr val="accent6">
                    <a:lumMod val="50000"/>
                  </a:schemeClr>
                </a:solidFill>
                <a:effectLst/>
                <a:latin typeface="微软雅黑" panose="020B0503020204020204" pitchFamily="34" charset="-122"/>
                <a:ea typeface="微软雅黑" panose="020B0503020204020204" pitchFamily="34" charset="-122"/>
              </a:rPr>
              <a:t>有效性</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31371" y="0"/>
            <a:ext cx="250372" cy="696686"/>
          </a:xfrm>
          <a:prstGeom prst="rect">
            <a:avLst/>
          </a:prstGeom>
          <a:solidFill>
            <a:srgbClr val="2C7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7" name="矩形 6"/>
          <p:cNvSpPr/>
          <p:nvPr/>
        </p:nvSpPr>
        <p:spPr>
          <a:xfrm>
            <a:off x="304800" y="0"/>
            <a:ext cx="250372" cy="457200"/>
          </a:xfrm>
          <a:prstGeom prst="rect">
            <a:avLst/>
          </a:prstGeom>
          <a:solidFill>
            <a:srgbClr val="86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8" name="Footer Text"/>
          <p:cNvSpPr txBox="1"/>
          <p:nvPr>
            <p:custDataLst>
              <p:tags r:id="rId1"/>
            </p:custDataLst>
          </p:nvPr>
        </p:nvSpPr>
        <p:spPr>
          <a:xfrm>
            <a:off x="819785" y="1581467"/>
            <a:ext cx="1360805" cy="800100"/>
          </a:xfrm>
          <a:prstGeom prst="rect">
            <a:avLst/>
          </a:prstGeom>
          <a:noFill/>
        </p:spPr>
        <p:txBody>
          <a:bodyPr wrap="square" lIns="0" tIns="0" rIns="0" bIns="0" rtlCol="0" anchor="b">
            <a:normAutofit fontScale="925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pPr>
            <a:r>
              <a:rPr kumimoji="0" lang="zh-CN" altLang="en-US" sz="5400" b="1" i="0" u="none" strike="noStrike" kern="1200" cap="none" spc="0" normalizeH="0" noProof="0" dirty="0">
                <a:ln>
                  <a:noFill/>
                </a:ln>
                <a:solidFill>
                  <a:schemeClr val="dk1"/>
                </a:solidFill>
                <a:effectLst/>
                <a:uLnTx/>
                <a:uFillTx/>
                <a:latin typeface="Arial" panose="020B0604020202020204" pitchFamily="34" charset="0"/>
                <a:ea typeface="汉仪润圆-65简" charset="0"/>
                <a:cs typeface="+mn-ea"/>
                <a:sym typeface="+mn-lt"/>
              </a:rPr>
              <a:t>目录</a:t>
            </a:r>
          </a:p>
        </p:txBody>
      </p:sp>
      <p:grpSp>
        <p:nvGrpSpPr>
          <p:cNvPr id="12" name="组合 11"/>
          <p:cNvGrpSpPr/>
          <p:nvPr>
            <p:custDataLst>
              <p:tags r:id="rId2"/>
            </p:custDataLst>
          </p:nvPr>
        </p:nvGrpSpPr>
        <p:grpSpPr>
          <a:xfrm>
            <a:off x="821055" y="2558732"/>
            <a:ext cx="3391535" cy="405765"/>
            <a:chOff x="2255" y="4045"/>
            <a:chExt cx="5341" cy="639"/>
          </a:xfrm>
        </p:grpSpPr>
        <p:sp>
          <p:nvSpPr>
            <p:cNvPr id="13" name="菱形 12"/>
            <p:cNvSpPr/>
            <p:nvPr>
              <p:custDataLst>
                <p:tags r:id="rId24"/>
              </p:custDataLst>
            </p:nvPr>
          </p:nvSpPr>
          <p:spPr>
            <a:xfrm>
              <a:off x="2255" y="4045"/>
              <a:ext cx="639" cy="639"/>
            </a:xfrm>
            <a:prstGeom prst="diamond">
              <a:avLst/>
            </a:prstGeom>
          </p:spPr>
          <p:style>
            <a:lnRef idx="3">
              <a:schemeClr val="lt1"/>
            </a:lnRef>
            <a:fillRef idx="1">
              <a:schemeClr val="accent6"/>
            </a:fillRef>
            <a:effectRef idx="1">
              <a:schemeClr val="accent6"/>
            </a:effectRef>
            <a:fontRef idx="minor">
              <a:schemeClr val="lt1"/>
            </a:fontRef>
          </p:style>
          <p:txBody>
            <a:bodyPr wrap="square" lIns="91440" tIns="45720" rIns="0" bIns="45720" rtlCol="0" anchor="ctr">
              <a:normAutofit fontScale="37500" lnSpcReduction="10000"/>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b="1" dirty="0">
                <a:solidFill>
                  <a:schemeClr val="lt1"/>
                </a:solidFill>
                <a:latin typeface="Arial" panose="020B0604020202020204" pitchFamily="34" charset="0"/>
                <a:ea typeface="汉仪正圆-35S" panose="00020600040101010101" charset="-122"/>
                <a:cs typeface="+mn-ea"/>
                <a:sym typeface="+mn-lt"/>
              </a:endParaRPr>
            </a:p>
          </p:txBody>
        </p:sp>
        <p:sp>
          <p:nvSpPr>
            <p:cNvPr id="14" name="文本框 17"/>
            <p:cNvSpPr txBox="1"/>
            <p:nvPr>
              <p:custDataLst>
                <p:tags r:id="rId25"/>
              </p:custDataLst>
            </p:nvPr>
          </p:nvSpPr>
          <p:spPr>
            <a:xfrm>
              <a:off x="4673" y="4074"/>
              <a:ext cx="2923" cy="580"/>
            </a:xfrm>
            <a:prstGeom prst="rect">
              <a:avLst/>
            </a:prstGeom>
          </p:spPr>
          <p:style>
            <a:lnRef idx="3">
              <a:schemeClr val="lt1"/>
            </a:lnRef>
            <a:fillRef idx="1">
              <a:schemeClr val="accent6"/>
            </a:fillRef>
            <a:effectRef idx="1">
              <a:schemeClr val="accent6"/>
            </a:effectRef>
            <a:fontRef idx="minor">
              <a:schemeClr val="lt1"/>
            </a:fontRef>
          </p:style>
          <p:txBody>
            <a:bodyPr wrap="square" lIns="91440" tIns="45720" rIns="0" bIns="45720" rtlCol="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spc="200" dirty="0">
                  <a:solidFill>
                    <a:schemeClr val="dk1">
                      <a:lumMod val="85000"/>
                      <a:lumOff val="15000"/>
                    </a:schemeClr>
                  </a:solidFill>
                  <a:latin typeface="Arial" panose="020B0604020202020204" pitchFamily="34" charset="0"/>
                  <a:ea typeface="汉仪正圆-35S" panose="00020600040101010101" charset="-122"/>
                </a:rPr>
                <a:t>基本信息</a:t>
              </a:r>
            </a:p>
          </p:txBody>
        </p:sp>
        <p:sp>
          <p:nvSpPr>
            <p:cNvPr id="16" name="矩形 15"/>
            <p:cNvSpPr/>
            <p:nvPr>
              <p:custDataLst>
                <p:tags r:id="rId26"/>
              </p:custDataLst>
            </p:nvPr>
          </p:nvSpPr>
          <p:spPr>
            <a:xfrm>
              <a:off x="3142" y="4341"/>
              <a:ext cx="1335" cy="45"/>
            </a:xfrm>
            <a:prstGeom prst="rect">
              <a:avLst/>
            </a:prstGeom>
          </p:spPr>
          <p:style>
            <a:lnRef idx="3">
              <a:schemeClr val="lt1"/>
            </a:lnRef>
            <a:fillRef idx="1">
              <a:schemeClr val="accent6"/>
            </a:fillRef>
            <a:effectRef idx="1">
              <a:schemeClr val="accent6"/>
            </a:effectRef>
            <a:fontRef idx="minor">
              <a:schemeClr val="lt1"/>
            </a:fontRef>
          </p:style>
          <p:txBody>
            <a:bodyPr wrap="square" lIns="91440" tIns="45720" rIns="0" bIns="45720" rtlCol="0" anchor="ctr">
              <a:normAutofit fontScale="25000" lnSpcReduction="20000"/>
            </a:bodyPr>
            <a:lstStyle/>
            <a:p>
              <a:pPr algn="ctr"/>
              <a:endParaRPr lang="zh-CN" altLang="en-US" b="1">
                <a:solidFill>
                  <a:schemeClr val="lt1"/>
                </a:solidFill>
                <a:latin typeface="Arial" panose="020B0604020202020204" pitchFamily="34" charset="0"/>
                <a:ea typeface="汉仪正圆-35S" panose="00020600040101010101" charset="-122"/>
              </a:endParaRPr>
            </a:p>
          </p:txBody>
        </p:sp>
        <p:sp>
          <p:nvSpPr>
            <p:cNvPr id="17" name="文本框 16"/>
            <p:cNvSpPr txBox="1"/>
            <p:nvPr>
              <p:custDataLst>
                <p:tags r:id="rId27"/>
              </p:custDataLst>
            </p:nvPr>
          </p:nvSpPr>
          <p:spPr>
            <a:xfrm>
              <a:off x="2334" y="4088"/>
              <a:ext cx="483" cy="552"/>
            </a:xfrm>
            <a:prstGeom prst="rect">
              <a:avLst/>
            </a:prstGeom>
          </p:spPr>
          <p:style>
            <a:lnRef idx="3">
              <a:schemeClr val="lt1"/>
            </a:lnRef>
            <a:fillRef idx="1">
              <a:schemeClr val="accent6"/>
            </a:fillRef>
            <a:effectRef idx="1">
              <a:schemeClr val="accent6"/>
            </a:effectRef>
            <a:fontRef idx="minor">
              <a:schemeClr val="lt1"/>
            </a:fontRef>
          </p:style>
          <p:txBody>
            <a:bodyPr wrap="square" rtlCol="0">
              <a:normAutofit fontScale="97500" lnSpcReduction="10000"/>
            </a:bodyPr>
            <a:lstStyle/>
            <a:p>
              <a:r>
                <a:rPr lang="en-US" altLang="zh-CN" b="1" dirty="0">
                  <a:solidFill>
                    <a:schemeClr val="lt1"/>
                  </a:solidFill>
                  <a:latin typeface="Arial" panose="020B0604020202020204" pitchFamily="34" charset="0"/>
                  <a:ea typeface="汉仪正圆-35S" panose="00020600040101010101" charset="-122"/>
                </a:rPr>
                <a:t>1</a:t>
              </a:r>
            </a:p>
          </p:txBody>
        </p:sp>
      </p:grpSp>
      <p:grpSp>
        <p:nvGrpSpPr>
          <p:cNvPr id="18" name="组合 17"/>
          <p:cNvGrpSpPr/>
          <p:nvPr>
            <p:custDataLst>
              <p:tags r:id="rId3"/>
            </p:custDataLst>
          </p:nvPr>
        </p:nvGrpSpPr>
        <p:grpSpPr>
          <a:xfrm>
            <a:off x="821055" y="3073082"/>
            <a:ext cx="3391535" cy="405765"/>
            <a:chOff x="2255" y="5047"/>
            <a:chExt cx="5341" cy="639"/>
          </a:xfrm>
        </p:grpSpPr>
        <p:sp>
          <p:nvSpPr>
            <p:cNvPr id="58" name="菱形 57"/>
            <p:cNvSpPr/>
            <p:nvPr>
              <p:custDataLst>
                <p:tags r:id="rId20"/>
              </p:custDataLst>
            </p:nvPr>
          </p:nvSpPr>
          <p:spPr>
            <a:xfrm>
              <a:off x="2255" y="5047"/>
              <a:ext cx="639" cy="639"/>
            </a:xfrm>
            <a:prstGeom prst="diamond">
              <a:avLst/>
            </a:prstGeom>
          </p:spPr>
          <p:style>
            <a:lnRef idx="3">
              <a:schemeClr val="lt1"/>
            </a:lnRef>
            <a:fillRef idx="1">
              <a:schemeClr val="accent6"/>
            </a:fillRef>
            <a:effectRef idx="1">
              <a:schemeClr val="accent6"/>
            </a:effectRef>
            <a:fontRef idx="minor">
              <a:schemeClr val="lt1"/>
            </a:fontRef>
          </p:style>
          <p:txBody>
            <a:bodyPr wrap="square" lIns="91440" tIns="45720" rIns="0" bIns="45720" rtlCol="0" anchor="ctr">
              <a:normAutofit fontScale="37500" lnSpcReduction="10000"/>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b="1" dirty="0">
                <a:solidFill>
                  <a:schemeClr val="lt1"/>
                </a:solidFill>
                <a:latin typeface="Arial" panose="020B0604020202020204" pitchFamily="34" charset="0"/>
                <a:ea typeface="汉仪正圆-35S" panose="00020600040101010101" charset="-122"/>
                <a:cs typeface="+mn-ea"/>
                <a:sym typeface="+mn-lt"/>
              </a:endParaRPr>
            </a:p>
          </p:txBody>
        </p:sp>
        <p:sp>
          <p:nvSpPr>
            <p:cNvPr id="59" name="文本框 17"/>
            <p:cNvSpPr txBox="1"/>
            <p:nvPr>
              <p:custDataLst>
                <p:tags r:id="rId21"/>
              </p:custDataLst>
            </p:nvPr>
          </p:nvSpPr>
          <p:spPr>
            <a:xfrm>
              <a:off x="4673" y="5076"/>
              <a:ext cx="2923" cy="580"/>
            </a:xfrm>
            <a:prstGeom prst="rect">
              <a:avLst/>
            </a:prstGeom>
          </p:spPr>
          <p:style>
            <a:lnRef idx="3">
              <a:schemeClr val="lt1"/>
            </a:lnRef>
            <a:fillRef idx="1">
              <a:schemeClr val="accent6"/>
            </a:fillRef>
            <a:effectRef idx="1">
              <a:schemeClr val="accent6"/>
            </a:effectRef>
            <a:fontRef idx="minor">
              <a:schemeClr val="lt1"/>
            </a:fontRef>
          </p:style>
          <p:txBody>
            <a:bodyPr wrap="square" lIns="91440" tIns="45720" rIns="0" bIns="45720" rtlCol="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spc="200" dirty="0">
                  <a:solidFill>
                    <a:schemeClr val="dk1">
                      <a:lumMod val="85000"/>
                      <a:lumOff val="15000"/>
                    </a:schemeClr>
                  </a:solidFill>
                  <a:latin typeface="Arial" panose="020B0604020202020204" pitchFamily="34" charset="0"/>
                  <a:ea typeface="汉仪正圆-35S" panose="00020600040101010101" charset="-122"/>
                </a:rPr>
                <a:t>安全性</a:t>
              </a:r>
            </a:p>
          </p:txBody>
        </p:sp>
        <p:sp>
          <p:nvSpPr>
            <p:cNvPr id="60" name="矩形 59"/>
            <p:cNvSpPr/>
            <p:nvPr>
              <p:custDataLst>
                <p:tags r:id="rId22"/>
              </p:custDataLst>
            </p:nvPr>
          </p:nvSpPr>
          <p:spPr>
            <a:xfrm>
              <a:off x="3142" y="5344"/>
              <a:ext cx="1335" cy="45"/>
            </a:xfrm>
            <a:prstGeom prst="rect">
              <a:avLst/>
            </a:prstGeom>
          </p:spPr>
          <p:style>
            <a:lnRef idx="3">
              <a:schemeClr val="lt1"/>
            </a:lnRef>
            <a:fillRef idx="1">
              <a:schemeClr val="accent6"/>
            </a:fillRef>
            <a:effectRef idx="1">
              <a:schemeClr val="accent6"/>
            </a:effectRef>
            <a:fontRef idx="minor">
              <a:schemeClr val="lt1"/>
            </a:fontRef>
          </p:style>
          <p:txBody>
            <a:bodyPr wrap="square" lIns="91440" tIns="45720" rIns="0" bIns="45720" rtlCol="0" anchor="ctr">
              <a:normAutofit fontScale="25000" lnSpcReduction="20000"/>
            </a:bodyPr>
            <a:lstStyle/>
            <a:p>
              <a:pPr algn="ctr"/>
              <a:endParaRPr lang="zh-CN" altLang="en-US" b="1">
                <a:solidFill>
                  <a:schemeClr val="lt1"/>
                </a:solidFill>
                <a:latin typeface="Arial" panose="020B0604020202020204" pitchFamily="34" charset="0"/>
                <a:ea typeface="汉仪正圆-35S" panose="00020600040101010101" charset="-122"/>
              </a:endParaRPr>
            </a:p>
          </p:txBody>
        </p:sp>
        <p:sp>
          <p:nvSpPr>
            <p:cNvPr id="61" name="文本框 60"/>
            <p:cNvSpPr txBox="1"/>
            <p:nvPr>
              <p:custDataLst>
                <p:tags r:id="rId23"/>
              </p:custDataLst>
            </p:nvPr>
          </p:nvSpPr>
          <p:spPr>
            <a:xfrm>
              <a:off x="2334" y="5090"/>
              <a:ext cx="483" cy="552"/>
            </a:xfrm>
            <a:prstGeom prst="rect">
              <a:avLst/>
            </a:prstGeom>
          </p:spPr>
          <p:style>
            <a:lnRef idx="3">
              <a:schemeClr val="lt1"/>
            </a:lnRef>
            <a:fillRef idx="1">
              <a:schemeClr val="accent6"/>
            </a:fillRef>
            <a:effectRef idx="1">
              <a:schemeClr val="accent6"/>
            </a:effectRef>
            <a:fontRef idx="minor">
              <a:schemeClr val="lt1"/>
            </a:fontRef>
          </p:style>
          <p:txBody>
            <a:bodyPr wrap="square" rtlCol="0">
              <a:normAutofit fontScale="97500" lnSpcReduction="10000"/>
            </a:bodyPr>
            <a:lstStyle/>
            <a:p>
              <a:r>
                <a:rPr lang="en-US" altLang="zh-CN" b="1" dirty="0">
                  <a:solidFill>
                    <a:schemeClr val="lt1"/>
                  </a:solidFill>
                  <a:latin typeface="Arial" panose="020B0604020202020204" pitchFamily="34" charset="0"/>
                  <a:ea typeface="汉仪正圆-35S" panose="00020600040101010101" charset="-122"/>
                </a:rPr>
                <a:t>2</a:t>
              </a:r>
            </a:p>
          </p:txBody>
        </p:sp>
      </p:grpSp>
      <p:grpSp>
        <p:nvGrpSpPr>
          <p:cNvPr id="19" name="组合 18"/>
          <p:cNvGrpSpPr/>
          <p:nvPr>
            <p:custDataLst>
              <p:tags r:id="rId4"/>
            </p:custDataLst>
          </p:nvPr>
        </p:nvGrpSpPr>
        <p:grpSpPr>
          <a:xfrm>
            <a:off x="819785" y="3586797"/>
            <a:ext cx="3391535" cy="405765"/>
            <a:chOff x="2255" y="6049"/>
            <a:chExt cx="5341" cy="639"/>
          </a:xfrm>
        </p:grpSpPr>
        <p:sp>
          <p:nvSpPr>
            <p:cNvPr id="63" name="菱形 62"/>
            <p:cNvSpPr/>
            <p:nvPr>
              <p:custDataLst>
                <p:tags r:id="rId16"/>
              </p:custDataLst>
            </p:nvPr>
          </p:nvSpPr>
          <p:spPr>
            <a:xfrm>
              <a:off x="2255" y="6049"/>
              <a:ext cx="639" cy="639"/>
            </a:xfrm>
            <a:prstGeom prst="diamond">
              <a:avLst/>
            </a:prstGeom>
          </p:spPr>
          <p:style>
            <a:lnRef idx="3">
              <a:schemeClr val="lt1"/>
            </a:lnRef>
            <a:fillRef idx="1">
              <a:schemeClr val="accent6"/>
            </a:fillRef>
            <a:effectRef idx="1">
              <a:schemeClr val="accent6"/>
            </a:effectRef>
            <a:fontRef idx="minor">
              <a:schemeClr val="lt1"/>
            </a:fontRef>
          </p:style>
          <p:txBody>
            <a:bodyPr wrap="square" lIns="91440" tIns="45720" rIns="0" bIns="45720" rtlCol="0" anchor="ctr">
              <a:normAutofit fontScale="37500" lnSpcReduction="10000"/>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b="1" dirty="0">
                <a:solidFill>
                  <a:schemeClr val="lt1"/>
                </a:solidFill>
                <a:latin typeface="Arial" panose="020B0604020202020204" pitchFamily="34" charset="0"/>
                <a:ea typeface="汉仪正圆-35S" panose="00020600040101010101" charset="-122"/>
                <a:cs typeface="+mn-ea"/>
                <a:sym typeface="+mn-lt"/>
              </a:endParaRPr>
            </a:p>
          </p:txBody>
        </p:sp>
        <p:sp>
          <p:nvSpPr>
            <p:cNvPr id="64" name="文本框 17"/>
            <p:cNvSpPr txBox="1"/>
            <p:nvPr>
              <p:custDataLst>
                <p:tags r:id="rId17"/>
              </p:custDataLst>
            </p:nvPr>
          </p:nvSpPr>
          <p:spPr>
            <a:xfrm>
              <a:off x="4673" y="6079"/>
              <a:ext cx="2923" cy="580"/>
            </a:xfrm>
            <a:prstGeom prst="rect">
              <a:avLst/>
            </a:prstGeom>
          </p:spPr>
          <p:style>
            <a:lnRef idx="3">
              <a:schemeClr val="lt1"/>
            </a:lnRef>
            <a:fillRef idx="1">
              <a:schemeClr val="accent6"/>
            </a:fillRef>
            <a:effectRef idx="1">
              <a:schemeClr val="accent6"/>
            </a:effectRef>
            <a:fontRef idx="minor">
              <a:schemeClr val="lt1"/>
            </a:fontRef>
          </p:style>
          <p:txBody>
            <a:bodyPr wrap="square" lIns="91440" tIns="45720" rIns="0" bIns="45720" rtlCol="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spc="200" dirty="0">
                  <a:solidFill>
                    <a:schemeClr val="dk1">
                      <a:lumMod val="85000"/>
                      <a:lumOff val="15000"/>
                    </a:schemeClr>
                  </a:solidFill>
                  <a:latin typeface="Arial" panose="020B0604020202020204" pitchFamily="34" charset="0"/>
                  <a:ea typeface="汉仪正圆-35S" panose="00020600040101010101" charset="-122"/>
                </a:rPr>
                <a:t>有效性</a:t>
              </a:r>
            </a:p>
          </p:txBody>
        </p:sp>
        <p:sp>
          <p:nvSpPr>
            <p:cNvPr id="65" name="矩形 64"/>
            <p:cNvSpPr/>
            <p:nvPr>
              <p:custDataLst>
                <p:tags r:id="rId18"/>
              </p:custDataLst>
            </p:nvPr>
          </p:nvSpPr>
          <p:spPr>
            <a:xfrm>
              <a:off x="3142" y="6346"/>
              <a:ext cx="1335" cy="45"/>
            </a:xfrm>
            <a:prstGeom prst="rect">
              <a:avLst/>
            </a:prstGeom>
          </p:spPr>
          <p:style>
            <a:lnRef idx="3">
              <a:schemeClr val="lt1"/>
            </a:lnRef>
            <a:fillRef idx="1">
              <a:schemeClr val="accent6"/>
            </a:fillRef>
            <a:effectRef idx="1">
              <a:schemeClr val="accent6"/>
            </a:effectRef>
            <a:fontRef idx="minor">
              <a:schemeClr val="lt1"/>
            </a:fontRef>
          </p:style>
          <p:txBody>
            <a:bodyPr wrap="square" lIns="91440" tIns="45720" rIns="0" bIns="45720" rtlCol="0" anchor="ctr">
              <a:normAutofit fontScale="25000" lnSpcReduction="20000"/>
            </a:bodyPr>
            <a:lstStyle/>
            <a:p>
              <a:pPr algn="ctr"/>
              <a:endParaRPr lang="zh-CN" altLang="en-US" b="1">
                <a:solidFill>
                  <a:schemeClr val="lt1"/>
                </a:solidFill>
                <a:latin typeface="Arial" panose="020B0604020202020204" pitchFamily="34" charset="0"/>
                <a:ea typeface="汉仪正圆-35S" panose="00020600040101010101" charset="-122"/>
              </a:endParaRPr>
            </a:p>
          </p:txBody>
        </p:sp>
        <p:sp>
          <p:nvSpPr>
            <p:cNvPr id="66" name="文本框 65"/>
            <p:cNvSpPr txBox="1"/>
            <p:nvPr>
              <p:custDataLst>
                <p:tags r:id="rId19"/>
              </p:custDataLst>
            </p:nvPr>
          </p:nvSpPr>
          <p:spPr>
            <a:xfrm>
              <a:off x="2334" y="6093"/>
              <a:ext cx="483" cy="552"/>
            </a:xfrm>
            <a:prstGeom prst="rect">
              <a:avLst/>
            </a:prstGeom>
          </p:spPr>
          <p:style>
            <a:lnRef idx="3">
              <a:schemeClr val="lt1"/>
            </a:lnRef>
            <a:fillRef idx="1">
              <a:schemeClr val="accent6"/>
            </a:fillRef>
            <a:effectRef idx="1">
              <a:schemeClr val="accent6"/>
            </a:effectRef>
            <a:fontRef idx="minor">
              <a:schemeClr val="lt1"/>
            </a:fontRef>
          </p:style>
          <p:txBody>
            <a:bodyPr wrap="square" rtlCol="0">
              <a:normAutofit fontScale="97500" lnSpcReduction="10000"/>
            </a:bodyPr>
            <a:lstStyle/>
            <a:p>
              <a:r>
                <a:rPr lang="en-US" altLang="zh-CN" b="1" dirty="0">
                  <a:solidFill>
                    <a:schemeClr val="lt1"/>
                  </a:solidFill>
                  <a:latin typeface="Arial" panose="020B0604020202020204" pitchFamily="34" charset="0"/>
                  <a:ea typeface="汉仪正圆-35S" panose="00020600040101010101" charset="-122"/>
                </a:rPr>
                <a:t>3</a:t>
              </a:r>
            </a:p>
          </p:txBody>
        </p:sp>
      </p:grpSp>
      <p:grpSp>
        <p:nvGrpSpPr>
          <p:cNvPr id="20" name="组合 19"/>
          <p:cNvGrpSpPr/>
          <p:nvPr>
            <p:custDataLst>
              <p:tags r:id="rId5"/>
            </p:custDataLst>
          </p:nvPr>
        </p:nvGrpSpPr>
        <p:grpSpPr>
          <a:xfrm>
            <a:off x="819785" y="4100512"/>
            <a:ext cx="3391535" cy="405765"/>
            <a:chOff x="2255" y="7051"/>
            <a:chExt cx="5341" cy="639"/>
          </a:xfrm>
        </p:grpSpPr>
        <p:sp>
          <p:nvSpPr>
            <p:cNvPr id="68" name="菱形 67"/>
            <p:cNvSpPr/>
            <p:nvPr>
              <p:custDataLst>
                <p:tags r:id="rId12"/>
              </p:custDataLst>
            </p:nvPr>
          </p:nvSpPr>
          <p:spPr>
            <a:xfrm>
              <a:off x="2255" y="7051"/>
              <a:ext cx="639" cy="639"/>
            </a:xfrm>
            <a:prstGeom prst="diamond">
              <a:avLst/>
            </a:prstGeom>
          </p:spPr>
          <p:style>
            <a:lnRef idx="3">
              <a:schemeClr val="lt1"/>
            </a:lnRef>
            <a:fillRef idx="1">
              <a:schemeClr val="accent6"/>
            </a:fillRef>
            <a:effectRef idx="1">
              <a:schemeClr val="accent6"/>
            </a:effectRef>
            <a:fontRef idx="minor">
              <a:schemeClr val="lt1"/>
            </a:fontRef>
          </p:style>
          <p:txBody>
            <a:bodyPr wrap="square" lIns="91440" tIns="45720" rIns="0" bIns="45720" rtlCol="0" anchor="ctr">
              <a:normAutofit fontScale="37500" lnSpcReduction="10000"/>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b="1" dirty="0">
                <a:solidFill>
                  <a:schemeClr val="lt1"/>
                </a:solidFill>
                <a:latin typeface="Arial" panose="020B0604020202020204" pitchFamily="34" charset="0"/>
                <a:ea typeface="汉仪正圆-35S" panose="00020600040101010101" charset="-122"/>
                <a:cs typeface="+mn-ea"/>
                <a:sym typeface="+mn-lt"/>
              </a:endParaRPr>
            </a:p>
          </p:txBody>
        </p:sp>
        <p:sp>
          <p:nvSpPr>
            <p:cNvPr id="69" name="文本框 17"/>
            <p:cNvSpPr txBox="1"/>
            <p:nvPr>
              <p:custDataLst>
                <p:tags r:id="rId13"/>
              </p:custDataLst>
            </p:nvPr>
          </p:nvSpPr>
          <p:spPr>
            <a:xfrm>
              <a:off x="4673" y="7081"/>
              <a:ext cx="2923" cy="580"/>
            </a:xfrm>
            <a:prstGeom prst="rect">
              <a:avLst/>
            </a:prstGeom>
          </p:spPr>
          <p:style>
            <a:lnRef idx="3">
              <a:schemeClr val="lt1"/>
            </a:lnRef>
            <a:fillRef idx="1">
              <a:schemeClr val="accent6"/>
            </a:fillRef>
            <a:effectRef idx="1">
              <a:schemeClr val="accent6"/>
            </a:effectRef>
            <a:fontRef idx="minor">
              <a:schemeClr val="lt1"/>
            </a:fontRef>
          </p:style>
          <p:txBody>
            <a:bodyPr wrap="square" lIns="91440" tIns="45720" rIns="0" bIns="45720" rtlCol="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spc="200" dirty="0">
                  <a:solidFill>
                    <a:schemeClr val="dk1">
                      <a:lumMod val="85000"/>
                      <a:lumOff val="15000"/>
                    </a:schemeClr>
                  </a:solidFill>
                  <a:latin typeface="Arial" panose="020B0604020202020204" pitchFamily="34" charset="0"/>
                  <a:ea typeface="汉仪正圆-35S" panose="00020600040101010101" charset="-122"/>
                </a:rPr>
                <a:t>创新性</a:t>
              </a:r>
            </a:p>
          </p:txBody>
        </p:sp>
        <p:sp>
          <p:nvSpPr>
            <p:cNvPr id="70" name="矩形 69"/>
            <p:cNvSpPr/>
            <p:nvPr>
              <p:custDataLst>
                <p:tags r:id="rId14"/>
              </p:custDataLst>
            </p:nvPr>
          </p:nvSpPr>
          <p:spPr>
            <a:xfrm>
              <a:off x="3142" y="7348"/>
              <a:ext cx="1335" cy="45"/>
            </a:xfrm>
            <a:prstGeom prst="rect">
              <a:avLst/>
            </a:prstGeom>
          </p:spPr>
          <p:style>
            <a:lnRef idx="3">
              <a:schemeClr val="lt1"/>
            </a:lnRef>
            <a:fillRef idx="1">
              <a:schemeClr val="accent6"/>
            </a:fillRef>
            <a:effectRef idx="1">
              <a:schemeClr val="accent6"/>
            </a:effectRef>
            <a:fontRef idx="minor">
              <a:schemeClr val="lt1"/>
            </a:fontRef>
          </p:style>
          <p:txBody>
            <a:bodyPr wrap="square" lIns="91440" tIns="45720" rIns="0" bIns="45720" rtlCol="0" anchor="ctr">
              <a:normAutofit fontScale="25000" lnSpcReduction="20000"/>
            </a:bodyPr>
            <a:lstStyle/>
            <a:p>
              <a:pPr algn="ctr"/>
              <a:endParaRPr lang="zh-CN" altLang="en-US" b="1">
                <a:solidFill>
                  <a:schemeClr val="lt1"/>
                </a:solidFill>
                <a:latin typeface="Arial" panose="020B0604020202020204" pitchFamily="34" charset="0"/>
                <a:ea typeface="汉仪正圆-35S" panose="00020600040101010101" charset="-122"/>
              </a:endParaRPr>
            </a:p>
          </p:txBody>
        </p:sp>
        <p:sp>
          <p:nvSpPr>
            <p:cNvPr id="71" name="文本框 70"/>
            <p:cNvSpPr txBox="1"/>
            <p:nvPr>
              <p:custDataLst>
                <p:tags r:id="rId15"/>
              </p:custDataLst>
            </p:nvPr>
          </p:nvSpPr>
          <p:spPr>
            <a:xfrm>
              <a:off x="2334" y="7095"/>
              <a:ext cx="483" cy="552"/>
            </a:xfrm>
            <a:prstGeom prst="rect">
              <a:avLst/>
            </a:prstGeom>
          </p:spPr>
          <p:style>
            <a:lnRef idx="3">
              <a:schemeClr val="lt1"/>
            </a:lnRef>
            <a:fillRef idx="1">
              <a:schemeClr val="accent6"/>
            </a:fillRef>
            <a:effectRef idx="1">
              <a:schemeClr val="accent6"/>
            </a:effectRef>
            <a:fontRef idx="minor">
              <a:schemeClr val="lt1"/>
            </a:fontRef>
          </p:style>
          <p:txBody>
            <a:bodyPr wrap="square" rtlCol="0">
              <a:normAutofit fontScale="97500" lnSpcReduction="10000"/>
            </a:bodyPr>
            <a:lstStyle/>
            <a:p>
              <a:r>
                <a:rPr lang="en-US" altLang="zh-CN" b="1" dirty="0">
                  <a:solidFill>
                    <a:schemeClr val="lt1"/>
                  </a:solidFill>
                  <a:latin typeface="Arial" panose="020B0604020202020204" pitchFamily="34" charset="0"/>
                  <a:ea typeface="汉仪正圆-35S" panose="00020600040101010101" charset="-122"/>
                </a:rPr>
                <a:t>4</a:t>
              </a:r>
            </a:p>
          </p:txBody>
        </p:sp>
      </p:grpSp>
      <p:sp>
        <p:nvSpPr>
          <p:cNvPr id="21" name="Footer Text"/>
          <p:cNvSpPr txBox="1"/>
          <p:nvPr>
            <p:custDataLst>
              <p:tags r:id="rId6"/>
            </p:custDataLst>
          </p:nvPr>
        </p:nvSpPr>
        <p:spPr>
          <a:xfrm>
            <a:off x="2352675" y="1951672"/>
            <a:ext cx="2089150" cy="431165"/>
          </a:xfrm>
          <a:prstGeom prst="rect">
            <a:avLst/>
          </a:prstGeom>
          <a:noFill/>
        </p:spPr>
        <p:txBody>
          <a:bodyPr wrap="square" lIns="0" tIns="0" rIns="0" bIns="0" rtlCol="0" anchor="b">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pPr>
            <a:r>
              <a:rPr kumimoji="0" lang="en-US" altLang="zh-CN" sz="2800" b="1" i="0" u="none" strike="noStrike" kern="1200" cap="none" spc="0" normalizeH="0" noProof="0" dirty="0">
                <a:ln>
                  <a:noFill/>
                </a:ln>
                <a:solidFill>
                  <a:schemeClr val="dk1"/>
                </a:solidFill>
                <a:effectLst/>
                <a:uLnTx/>
                <a:uFillTx/>
                <a:latin typeface="Arial" panose="020B0604020202020204" pitchFamily="34" charset="0"/>
                <a:ea typeface="汉仪正圆-35S" panose="00020600040101010101" charset="-122"/>
                <a:cs typeface="+mn-ea"/>
                <a:sym typeface="+mn-lt"/>
              </a:rPr>
              <a:t>/CONTENTS</a:t>
            </a:r>
          </a:p>
        </p:txBody>
      </p:sp>
      <p:sp>
        <p:nvSpPr>
          <p:cNvPr id="22" name="矩形 21"/>
          <p:cNvSpPr/>
          <p:nvPr/>
        </p:nvSpPr>
        <p:spPr>
          <a:xfrm>
            <a:off x="6290310" y="0"/>
            <a:ext cx="5431790" cy="68580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pic>
        <p:nvPicPr>
          <p:cNvPr id="23" name="Picture 4"/>
          <p:cNvPicPr>
            <a:picLocks noChangeAspect="1" noChangeArrowheads="1"/>
          </p:cNvPicPr>
          <p:nvPr/>
        </p:nvPicPr>
        <p:blipFill>
          <a:blip r:embed="rId30"/>
          <a:srcRect/>
          <a:stretch>
            <a:fillRect/>
          </a:stretch>
        </p:blipFill>
        <p:spPr bwMode="auto">
          <a:xfrm>
            <a:off x="6357620" y="1781175"/>
            <a:ext cx="5296535" cy="3295015"/>
          </a:xfrm>
          <a:prstGeom prst="rect">
            <a:avLst/>
          </a:prstGeom>
          <a:noFill/>
          <a:ln w="9525">
            <a:noFill/>
            <a:miter lim="800000"/>
            <a:headEnd/>
            <a:tailEnd/>
          </a:ln>
        </p:spPr>
      </p:pic>
      <p:grpSp>
        <p:nvGrpSpPr>
          <p:cNvPr id="24" name="组合 23"/>
          <p:cNvGrpSpPr/>
          <p:nvPr>
            <p:custDataLst>
              <p:tags r:id="rId7"/>
            </p:custDataLst>
          </p:nvPr>
        </p:nvGrpSpPr>
        <p:grpSpPr>
          <a:xfrm>
            <a:off x="821055" y="4614227"/>
            <a:ext cx="3391535" cy="405765"/>
            <a:chOff x="2255" y="7051"/>
            <a:chExt cx="5341" cy="639"/>
          </a:xfrm>
        </p:grpSpPr>
        <p:sp>
          <p:nvSpPr>
            <p:cNvPr id="25" name="菱形 24"/>
            <p:cNvSpPr/>
            <p:nvPr>
              <p:custDataLst>
                <p:tags r:id="rId8"/>
              </p:custDataLst>
            </p:nvPr>
          </p:nvSpPr>
          <p:spPr>
            <a:xfrm>
              <a:off x="2255" y="7051"/>
              <a:ext cx="639" cy="639"/>
            </a:xfrm>
            <a:prstGeom prst="diamond">
              <a:avLst/>
            </a:prstGeom>
          </p:spPr>
          <p:style>
            <a:lnRef idx="3">
              <a:schemeClr val="lt1"/>
            </a:lnRef>
            <a:fillRef idx="1">
              <a:schemeClr val="accent6"/>
            </a:fillRef>
            <a:effectRef idx="1">
              <a:schemeClr val="accent6"/>
            </a:effectRef>
            <a:fontRef idx="minor">
              <a:schemeClr val="lt1"/>
            </a:fontRef>
          </p:style>
          <p:txBody>
            <a:bodyPr wrap="square" lIns="91440" tIns="45720" rIns="0" bIns="45720" rtlCol="0" anchor="ctr">
              <a:normAutofit fontScale="37500" lnSpcReduction="10000"/>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b="1" dirty="0">
                <a:solidFill>
                  <a:schemeClr val="lt1"/>
                </a:solidFill>
                <a:latin typeface="Arial" panose="020B0604020202020204" pitchFamily="34" charset="0"/>
                <a:ea typeface="汉仪正圆-35S" panose="00020600040101010101" charset="-122"/>
                <a:cs typeface="+mn-ea"/>
                <a:sym typeface="+mn-lt"/>
              </a:endParaRPr>
            </a:p>
          </p:txBody>
        </p:sp>
        <p:sp>
          <p:nvSpPr>
            <p:cNvPr id="26" name="文本框 17"/>
            <p:cNvSpPr txBox="1"/>
            <p:nvPr>
              <p:custDataLst>
                <p:tags r:id="rId9"/>
              </p:custDataLst>
            </p:nvPr>
          </p:nvSpPr>
          <p:spPr>
            <a:xfrm>
              <a:off x="4673" y="7081"/>
              <a:ext cx="2923" cy="580"/>
            </a:xfrm>
            <a:prstGeom prst="rect">
              <a:avLst/>
            </a:prstGeom>
          </p:spPr>
          <p:style>
            <a:lnRef idx="3">
              <a:schemeClr val="lt1"/>
            </a:lnRef>
            <a:fillRef idx="1">
              <a:schemeClr val="accent6"/>
            </a:fillRef>
            <a:effectRef idx="1">
              <a:schemeClr val="accent6"/>
            </a:effectRef>
            <a:fontRef idx="minor">
              <a:schemeClr val="lt1"/>
            </a:fontRef>
          </p:style>
          <p:txBody>
            <a:bodyPr wrap="square" lIns="91440" tIns="45720" rIns="0" bIns="45720" rtlCol="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spc="200" dirty="0">
                  <a:solidFill>
                    <a:schemeClr val="dk1">
                      <a:lumMod val="85000"/>
                      <a:lumOff val="15000"/>
                    </a:schemeClr>
                  </a:solidFill>
                  <a:latin typeface="Arial" panose="020B0604020202020204" pitchFamily="34" charset="0"/>
                  <a:ea typeface="汉仪正圆-35S" panose="00020600040101010101" charset="-122"/>
                </a:rPr>
                <a:t>公平性</a:t>
              </a:r>
            </a:p>
          </p:txBody>
        </p:sp>
        <p:sp>
          <p:nvSpPr>
            <p:cNvPr id="27" name="矩形 26"/>
            <p:cNvSpPr/>
            <p:nvPr>
              <p:custDataLst>
                <p:tags r:id="rId10"/>
              </p:custDataLst>
            </p:nvPr>
          </p:nvSpPr>
          <p:spPr>
            <a:xfrm>
              <a:off x="3142" y="7348"/>
              <a:ext cx="1335" cy="45"/>
            </a:xfrm>
            <a:prstGeom prst="rect">
              <a:avLst/>
            </a:prstGeom>
          </p:spPr>
          <p:style>
            <a:lnRef idx="3">
              <a:schemeClr val="lt1"/>
            </a:lnRef>
            <a:fillRef idx="1">
              <a:schemeClr val="accent6"/>
            </a:fillRef>
            <a:effectRef idx="1">
              <a:schemeClr val="accent6"/>
            </a:effectRef>
            <a:fontRef idx="minor">
              <a:schemeClr val="lt1"/>
            </a:fontRef>
          </p:style>
          <p:txBody>
            <a:bodyPr wrap="square" lIns="91440" tIns="45720" rIns="0" bIns="45720" rtlCol="0" anchor="ctr">
              <a:normAutofit fontScale="25000" lnSpcReduction="20000"/>
            </a:bodyPr>
            <a:lstStyle/>
            <a:p>
              <a:pPr algn="ctr"/>
              <a:endParaRPr lang="zh-CN" altLang="en-US" b="1">
                <a:solidFill>
                  <a:schemeClr val="lt1"/>
                </a:solidFill>
                <a:latin typeface="Arial" panose="020B0604020202020204" pitchFamily="34" charset="0"/>
                <a:ea typeface="汉仪正圆-35S" panose="00020600040101010101" charset="-122"/>
              </a:endParaRPr>
            </a:p>
          </p:txBody>
        </p:sp>
        <p:sp>
          <p:nvSpPr>
            <p:cNvPr id="28" name="文本框 27"/>
            <p:cNvSpPr txBox="1"/>
            <p:nvPr>
              <p:custDataLst>
                <p:tags r:id="rId11"/>
              </p:custDataLst>
            </p:nvPr>
          </p:nvSpPr>
          <p:spPr>
            <a:xfrm>
              <a:off x="2334" y="7095"/>
              <a:ext cx="483" cy="552"/>
            </a:xfrm>
            <a:prstGeom prst="rect">
              <a:avLst/>
            </a:prstGeom>
          </p:spPr>
          <p:style>
            <a:lnRef idx="3">
              <a:schemeClr val="lt1"/>
            </a:lnRef>
            <a:fillRef idx="1">
              <a:schemeClr val="accent6"/>
            </a:fillRef>
            <a:effectRef idx="1">
              <a:schemeClr val="accent6"/>
            </a:effectRef>
            <a:fontRef idx="minor">
              <a:schemeClr val="lt1"/>
            </a:fontRef>
          </p:style>
          <p:txBody>
            <a:bodyPr wrap="square" rtlCol="0">
              <a:normAutofit fontScale="97500" lnSpcReduction="10000"/>
            </a:bodyPr>
            <a:lstStyle/>
            <a:p>
              <a:r>
                <a:rPr lang="en-US" altLang="zh-CN" b="1" dirty="0">
                  <a:solidFill>
                    <a:schemeClr val="lt1"/>
                  </a:solidFill>
                  <a:latin typeface="Arial" panose="020B0604020202020204" pitchFamily="34" charset="0"/>
                  <a:ea typeface="汉仪正圆-35S" panose="00020600040101010101" charset="-122"/>
                </a:rPr>
                <a:t>5</a:t>
              </a:r>
            </a:p>
          </p:txBody>
        </p:sp>
      </p:gr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31371" y="0"/>
            <a:ext cx="250372" cy="696686"/>
          </a:xfrm>
          <a:prstGeom prst="rect">
            <a:avLst/>
          </a:prstGeom>
          <a:solidFill>
            <a:srgbClr val="2C7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04800" y="0"/>
            <a:ext cx="250372" cy="457200"/>
          </a:xfrm>
          <a:prstGeom prst="rect">
            <a:avLst/>
          </a:prstGeom>
          <a:solidFill>
            <a:srgbClr val="86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标题 1"/>
          <p:cNvSpPr txBox="1">
            <a:spLocks noChangeArrowheads="1"/>
          </p:cNvSpPr>
          <p:nvPr/>
        </p:nvSpPr>
        <p:spPr>
          <a:xfrm>
            <a:off x="2592148" y="1371313"/>
            <a:ext cx="9600135" cy="592138"/>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90000"/>
              </a:lnSpc>
              <a:spcBef>
                <a:spcPct val="0"/>
              </a:spcBef>
              <a:spcAft>
                <a:spcPts val="0"/>
              </a:spcAft>
              <a:buClrTx/>
              <a:buSzTx/>
              <a:buFontTx/>
              <a:buNone/>
              <a:defRPr/>
            </a:pPr>
            <a:r>
              <a:rPr kumimoji="0" lang="zh-CN" altLang="en-US" sz="2800" b="1" i="0" u="none" strike="noStrike" kern="1200" cap="none" spc="0" normalizeH="0" baseline="0" noProof="0" dirty="0">
                <a:ln>
                  <a:noFill/>
                </a:ln>
                <a:solidFill>
                  <a:srgbClr val="C00000"/>
                </a:solidFill>
                <a:uLnTx/>
                <a:uFillTx/>
                <a:latin typeface="+mj-lt"/>
                <a:ea typeface="+mj-ea"/>
                <a:cs typeface="+mj-cs"/>
              </a:rPr>
              <a:t>补磷能明显改善病人的APACHE </a:t>
            </a:r>
            <a:r>
              <a:rPr kumimoji="0" lang="en-US" sz="2800" b="1" i="0" u="none" strike="noStrike" kern="1200" cap="none" spc="0" normalizeH="0" baseline="0" noProof="0" dirty="0">
                <a:ln>
                  <a:noFill/>
                </a:ln>
                <a:solidFill>
                  <a:srgbClr val="C00000"/>
                </a:solidFill>
                <a:uLnTx/>
                <a:uFillTx/>
                <a:latin typeface="+mj-lt"/>
                <a:ea typeface="+mj-ea"/>
                <a:cs typeface="+mj-cs"/>
              </a:rPr>
              <a:t>Ⅱ</a:t>
            </a:r>
            <a:r>
              <a:rPr kumimoji="0" lang="zh-CN" altLang="en-US" sz="2800" b="1" i="0" u="none" strike="noStrike" kern="1200" cap="none" spc="0" normalizeH="0" baseline="0" noProof="0" dirty="0">
                <a:ln>
                  <a:noFill/>
                </a:ln>
                <a:solidFill>
                  <a:srgbClr val="C00000"/>
                </a:solidFill>
                <a:uLnTx/>
                <a:uFillTx/>
                <a:latin typeface="+mj-lt"/>
                <a:ea typeface="+mj-ea"/>
                <a:cs typeface="+mj-cs"/>
              </a:rPr>
              <a:t>评分，加速病人康复</a:t>
            </a:r>
          </a:p>
        </p:txBody>
      </p:sp>
      <p:sp>
        <p:nvSpPr>
          <p:cNvPr id="14" name="TextBox 4"/>
          <p:cNvSpPr txBox="1">
            <a:spLocks noChangeArrowheads="1"/>
          </p:cNvSpPr>
          <p:nvPr/>
        </p:nvSpPr>
        <p:spPr bwMode="auto">
          <a:xfrm>
            <a:off x="3336208" y="1964086"/>
            <a:ext cx="5327650" cy="368300"/>
          </a:xfrm>
          <a:prstGeom prst="rect">
            <a:avLst/>
          </a:prstGeom>
          <a:noFill/>
          <a:ln w="9525">
            <a:noFill/>
            <a:miter lim="800000"/>
          </a:ln>
        </p:spPr>
        <p:txBody>
          <a:bodyPr>
            <a:spAutoFit/>
          </a:bodyPr>
          <a:lstStyle/>
          <a:p>
            <a:r>
              <a:rPr lang="en-US" altLang="zh-CN" b="1" dirty="0" err="1">
                <a:latin typeface="黑体" panose="02010609060101010101" pitchFamily="49" charset="-122"/>
                <a:ea typeface="黑体" panose="02010609060101010101" pitchFamily="49" charset="-122"/>
              </a:rPr>
              <a:t>APACHEⅡ</a:t>
            </a:r>
            <a:r>
              <a:rPr lang="zh-CN" altLang="en-US" b="1" dirty="0">
                <a:latin typeface="黑体" panose="02010609060101010101" pitchFamily="49" charset="-122"/>
                <a:ea typeface="黑体" panose="02010609060101010101" pitchFamily="49" charset="-122"/>
              </a:rPr>
              <a:t>评分的变化（分，</a:t>
            </a:r>
            <a:r>
              <a:rPr lang="en-US" altLang="zh-CN" b="1" dirty="0" err="1">
                <a:latin typeface="黑体" panose="02010609060101010101" pitchFamily="49" charset="-122"/>
                <a:ea typeface="黑体" panose="02010609060101010101" pitchFamily="49" charset="-122"/>
              </a:rPr>
              <a:t>x±s</a:t>
            </a:r>
            <a:r>
              <a:rPr lang="zh-CN" altLang="en-US" b="1" dirty="0">
                <a:latin typeface="黑体" panose="02010609060101010101" pitchFamily="49" charset="-122"/>
                <a:ea typeface="黑体" panose="02010609060101010101" pitchFamily="49" charset="-122"/>
              </a:rPr>
              <a:t>）</a:t>
            </a:r>
          </a:p>
        </p:txBody>
      </p:sp>
      <p:graphicFrame>
        <p:nvGraphicFramePr>
          <p:cNvPr id="15" name="Group 5"/>
          <p:cNvGraphicFramePr>
            <a:graphicFrameLocks noGrp="1"/>
          </p:cNvGraphicFramePr>
          <p:nvPr>
            <p:custDataLst>
              <p:tags r:id="rId1"/>
            </p:custDataLst>
          </p:nvPr>
        </p:nvGraphicFramePr>
        <p:xfrm>
          <a:off x="1187449" y="2492373"/>
          <a:ext cx="9133997" cy="1854356"/>
        </p:xfrm>
        <a:graphic>
          <a:graphicData uri="http://schemas.openxmlformats.org/drawingml/2006/table">
            <a:tbl>
              <a:tblPr>
                <a:tableStyleId>{5940675A-B579-460E-94D1-54222C63F5DA}</a:tableStyleId>
              </a:tblPr>
              <a:tblGrid>
                <a:gridCol w="1681023">
                  <a:extLst>
                    <a:ext uri="{9D8B030D-6E8A-4147-A177-3AD203B41FA5}">
                      <a16:colId xmlns:a16="http://schemas.microsoft.com/office/drawing/2014/main" val="20000"/>
                    </a:ext>
                  </a:extLst>
                </a:gridCol>
                <a:gridCol w="702616">
                  <a:extLst>
                    <a:ext uri="{9D8B030D-6E8A-4147-A177-3AD203B41FA5}">
                      <a16:colId xmlns:a16="http://schemas.microsoft.com/office/drawing/2014/main" val="20001"/>
                    </a:ext>
                  </a:extLst>
                </a:gridCol>
                <a:gridCol w="2282951">
                  <a:extLst>
                    <a:ext uri="{9D8B030D-6E8A-4147-A177-3AD203B41FA5}">
                      <a16:colId xmlns:a16="http://schemas.microsoft.com/office/drawing/2014/main" val="20002"/>
                    </a:ext>
                  </a:extLst>
                </a:gridCol>
                <a:gridCol w="2184454">
                  <a:extLst>
                    <a:ext uri="{9D8B030D-6E8A-4147-A177-3AD203B41FA5}">
                      <a16:colId xmlns:a16="http://schemas.microsoft.com/office/drawing/2014/main" val="20003"/>
                    </a:ext>
                  </a:extLst>
                </a:gridCol>
                <a:gridCol w="2282953">
                  <a:extLst>
                    <a:ext uri="{9D8B030D-6E8A-4147-A177-3AD203B41FA5}">
                      <a16:colId xmlns:a16="http://schemas.microsoft.com/office/drawing/2014/main" val="20004"/>
                    </a:ext>
                  </a:extLst>
                </a:gridCol>
              </a:tblGrid>
              <a:tr h="59372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1800" u="none" strike="noStrike" cap="none" normalizeH="0" baseline="0" dirty="0">
                          <a:ln>
                            <a:noFill/>
                          </a:ln>
                          <a:effectLst/>
                        </a:rPr>
                        <a:t>组别</a:t>
                      </a:r>
                      <a:endParaRPr kumimoji="0" lang="zh-CN" sz="2800" b="1"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800" u="none" strike="noStrike" cap="none" normalizeH="0" baseline="0">
                          <a:ln>
                            <a:noFill/>
                          </a:ln>
                          <a:effectLst/>
                        </a:rPr>
                        <a:t>n</a:t>
                      </a:r>
                      <a:endParaRPr kumimoji="0" lang="en-US" sz="2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u="none" strike="noStrike" cap="none" normalizeH="0" baseline="0">
                          <a:ln>
                            <a:noFill/>
                          </a:ln>
                          <a:effectLst/>
                        </a:rPr>
                        <a:t>术后第</a:t>
                      </a:r>
                      <a:r>
                        <a:rPr kumimoji="0" lang="en-US" sz="1800" u="none" strike="noStrike" cap="none" normalizeH="0" baseline="0">
                          <a:ln>
                            <a:noFill/>
                          </a:ln>
                          <a:effectLst/>
                        </a:rPr>
                        <a:t>1 </a:t>
                      </a:r>
                      <a:r>
                        <a:rPr kumimoji="0" lang="zh-CN" altLang="en-US" sz="1800" u="none" strike="noStrike" cap="none" normalizeH="0" baseline="0">
                          <a:ln>
                            <a:noFill/>
                          </a:ln>
                          <a:effectLst/>
                        </a:rPr>
                        <a:t>天</a:t>
                      </a:r>
                      <a:endParaRPr kumimoji="0" lang="zh-CN" altLang="en-US" sz="2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u="none" strike="noStrike" cap="none" normalizeH="0" baseline="0">
                          <a:ln>
                            <a:noFill/>
                          </a:ln>
                          <a:effectLst/>
                        </a:rPr>
                        <a:t>术后第</a:t>
                      </a:r>
                      <a:r>
                        <a:rPr kumimoji="0" lang="en-US" sz="1800" u="none" strike="noStrike" cap="none" normalizeH="0" baseline="0">
                          <a:ln>
                            <a:noFill/>
                          </a:ln>
                          <a:effectLst/>
                        </a:rPr>
                        <a:t>3</a:t>
                      </a:r>
                      <a:r>
                        <a:rPr kumimoji="0" lang="zh-CN" altLang="en-US" sz="1800" u="none" strike="noStrike" cap="none" normalizeH="0" baseline="0">
                          <a:ln>
                            <a:noFill/>
                          </a:ln>
                          <a:effectLst/>
                        </a:rPr>
                        <a:t>天</a:t>
                      </a:r>
                      <a:endParaRPr kumimoji="0" lang="zh-CN" altLang="en-US" sz="2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u="none" strike="noStrike" cap="none" normalizeH="0" baseline="0">
                          <a:ln>
                            <a:noFill/>
                          </a:ln>
                          <a:effectLst/>
                        </a:rPr>
                        <a:t>术后第</a:t>
                      </a:r>
                      <a:r>
                        <a:rPr kumimoji="0" lang="en-US" sz="1800" u="none" strike="noStrike" cap="none" normalizeH="0" baseline="0">
                          <a:ln>
                            <a:noFill/>
                          </a:ln>
                          <a:effectLst/>
                        </a:rPr>
                        <a:t>5 </a:t>
                      </a:r>
                      <a:r>
                        <a:rPr kumimoji="0" lang="zh-CN" altLang="en-US" sz="1800" u="none" strike="noStrike" cap="none" normalizeH="0" baseline="0">
                          <a:ln>
                            <a:noFill/>
                          </a:ln>
                          <a:effectLst/>
                        </a:rPr>
                        <a:t>天</a:t>
                      </a:r>
                      <a:endParaRPr kumimoji="0" lang="zh-CN" altLang="en-US" sz="2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tc>
                <a:extLst>
                  <a:ext uri="{0D108BD9-81ED-4DB2-BD59-A6C34878D82A}">
                    <a16:rowId xmlns:a16="http://schemas.microsoft.com/office/drawing/2014/main" val="10000"/>
                  </a:ext>
                </a:extLst>
              </a:tr>
              <a:tr h="593527">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1800" u="none" strike="noStrike" cap="none" normalizeH="0" baseline="0">
                          <a:ln>
                            <a:noFill/>
                          </a:ln>
                          <a:effectLst/>
                        </a:rPr>
                        <a:t>补磷组</a:t>
                      </a:r>
                      <a:endParaRPr kumimoji="0" lang="zh-CN" sz="2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800" u="none" strike="noStrike" cap="none" normalizeH="0" baseline="0">
                          <a:ln>
                            <a:noFill/>
                          </a:ln>
                          <a:effectLst/>
                        </a:rPr>
                        <a:t>63</a:t>
                      </a:r>
                      <a:endParaRPr kumimoji="0" lang="en-US" sz="2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800" u="none" strike="noStrike" cap="none" normalizeH="0" baseline="0">
                          <a:ln>
                            <a:noFill/>
                          </a:ln>
                          <a:effectLst/>
                        </a:rPr>
                        <a:t>7.35±5.32</a:t>
                      </a:r>
                      <a:endParaRPr kumimoji="0" lang="en-US" sz="2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800" u="none" strike="noStrike" cap="none" normalizeH="0" baseline="0">
                          <a:ln>
                            <a:noFill/>
                          </a:ln>
                          <a:effectLst/>
                        </a:rPr>
                        <a:t>5.24±3.12</a:t>
                      </a:r>
                      <a:r>
                        <a:rPr kumimoji="0" lang="en-US" sz="1800" u="none" strike="noStrike" cap="none" normalizeH="0" baseline="30000">
                          <a:ln>
                            <a:noFill/>
                          </a:ln>
                          <a:effectLst/>
                        </a:rPr>
                        <a:t>﹡</a:t>
                      </a:r>
                      <a:endParaRPr kumimoji="0" lang="en-US" sz="2800" b="1" i="0" u="none" strike="noStrike" cap="none" normalizeH="0" baseline="30000">
                        <a:ln>
                          <a:noFill/>
                        </a:ln>
                        <a:solidFill>
                          <a:schemeClr val="tx1"/>
                        </a:solidFill>
                        <a:effectLst/>
                        <a:latin typeface="黑体" panose="02010609060101010101" pitchFamily="49" charset="-122"/>
                        <a:ea typeface="黑体" panose="02010609060101010101" pitchFamily="49" charset="-122"/>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800" u="none" strike="noStrike" cap="none" normalizeH="0" baseline="0">
                          <a:ln>
                            <a:noFill/>
                          </a:ln>
                          <a:effectLst/>
                        </a:rPr>
                        <a:t>4.89±3.01</a:t>
                      </a:r>
                      <a:r>
                        <a:rPr kumimoji="0" lang="en-US" sz="1800" u="none" strike="noStrike" cap="none" normalizeH="0" baseline="30000">
                          <a:ln>
                            <a:noFill/>
                          </a:ln>
                          <a:effectLst/>
                        </a:rPr>
                        <a:t>﹡</a:t>
                      </a:r>
                      <a:endParaRPr kumimoji="0" lang="en-US" sz="2800" b="1" i="0" u="none" strike="noStrike" cap="none" normalizeH="0" baseline="30000">
                        <a:ln>
                          <a:noFill/>
                        </a:ln>
                        <a:solidFill>
                          <a:schemeClr val="tx1"/>
                        </a:solidFill>
                        <a:effectLst/>
                        <a:latin typeface="黑体" panose="02010609060101010101" pitchFamily="49" charset="-122"/>
                        <a:ea typeface="黑体" panose="02010609060101010101" pitchFamily="49" charset="-122"/>
                      </a:endParaRPr>
                    </a:p>
                  </a:txBody>
                  <a:tcPr anchor="ctr" horzOverflow="overflow"/>
                </a:tc>
                <a:extLst>
                  <a:ext uri="{0D108BD9-81ED-4DB2-BD59-A6C34878D82A}">
                    <a16:rowId xmlns:a16="http://schemas.microsoft.com/office/drawing/2014/main" val="10001"/>
                  </a:ext>
                </a:extLst>
              </a:tr>
              <a:tr h="667104">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1800" u="none" strike="noStrike" cap="none" normalizeH="0" baseline="0">
                          <a:ln>
                            <a:noFill/>
                          </a:ln>
                          <a:effectLst/>
                        </a:rPr>
                        <a:t>非补磷组</a:t>
                      </a:r>
                      <a:endParaRPr kumimoji="0" lang="zh-CN" sz="2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800" u="none" strike="noStrike" cap="none" normalizeH="0" baseline="0">
                          <a:ln>
                            <a:noFill/>
                          </a:ln>
                          <a:effectLst/>
                        </a:rPr>
                        <a:t>63</a:t>
                      </a:r>
                      <a:endParaRPr kumimoji="0" lang="en-US" sz="2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800" u="none" strike="noStrike" cap="none" normalizeH="0" baseline="0">
                          <a:ln>
                            <a:noFill/>
                          </a:ln>
                          <a:effectLst/>
                        </a:rPr>
                        <a:t>7.18±4.98</a:t>
                      </a:r>
                      <a:endParaRPr kumimoji="0" lang="en-US" sz="2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800" u="none" strike="noStrike" cap="none" normalizeH="0" baseline="0">
                          <a:ln>
                            <a:noFill/>
                          </a:ln>
                          <a:effectLst/>
                        </a:rPr>
                        <a:t>6.63±4.27</a:t>
                      </a:r>
                      <a:endParaRPr kumimoji="0" lang="en-US" sz="2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800" u="none" strike="noStrike" cap="none" normalizeH="0" baseline="0" dirty="0">
                          <a:ln>
                            <a:noFill/>
                          </a:ln>
                          <a:effectLst/>
                        </a:rPr>
                        <a:t>5.97±3.69</a:t>
                      </a:r>
                      <a:endParaRPr kumimoji="0" lang="en-US" sz="2800" b="1"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txBody>
                  <a:tcPr anchor="ctr" horzOverflow="overflow"/>
                </a:tc>
                <a:extLst>
                  <a:ext uri="{0D108BD9-81ED-4DB2-BD59-A6C34878D82A}">
                    <a16:rowId xmlns:a16="http://schemas.microsoft.com/office/drawing/2014/main" val="10002"/>
                  </a:ext>
                </a:extLst>
              </a:tr>
            </a:tbl>
          </a:graphicData>
        </a:graphic>
      </p:graphicFrame>
      <p:sp>
        <p:nvSpPr>
          <p:cNvPr id="16" name="TextBox 10"/>
          <p:cNvSpPr txBox="1">
            <a:spLocks noChangeArrowheads="1"/>
          </p:cNvSpPr>
          <p:nvPr/>
        </p:nvSpPr>
        <p:spPr bwMode="auto">
          <a:xfrm>
            <a:off x="1187450" y="4508500"/>
            <a:ext cx="10696575" cy="829945"/>
          </a:xfrm>
          <a:prstGeom prst="rect">
            <a:avLst/>
          </a:prstGeom>
          <a:noFill/>
          <a:ln w="9525">
            <a:noFill/>
            <a:miter lim="800000"/>
          </a:ln>
        </p:spPr>
        <p:txBody>
          <a:bodyPr wrap="square">
            <a:spAutoFit/>
          </a:bodyPr>
          <a:lstStyle/>
          <a:p>
            <a:r>
              <a:rPr lang="zh-CN" altLang="en-US" sz="1600" b="1">
                <a:latin typeface="黑体" panose="02010609060101010101" pitchFamily="49" charset="-122"/>
                <a:ea typeface="黑体" panose="02010609060101010101" pitchFamily="49" charset="-122"/>
              </a:rPr>
              <a:t>注</a:t>
            </a:r>
            <a:r>
              <a:rPr lang="en-US" altLang="zh-CN" sz="1600" b="1">
                <a:latin typeface="黑体" panose="02010609060101010101" pitchFamily="49" charset="-122"/>
                <a:ea typeface="黑体" panose="02010609060101010101" pitchFamily="49" charset="-122"/>
              </a:rPr>
              <a:t>: </a:t>
            </a:r>
            <a:r>
              <a:rPr lang="zh-CN" altLang="en-US" sz="1600" b="1">
                <a:latin typeface="黑体" panose="02010609060101010101" pitchFamily="49" charset="-122"/>
                <a:ea typeface="黑体" panose="02010609060101010101" pitchFamily="49" charset="-122"/>
              </a:rPr>
              <a:t>与术后第</a:t>
            </a:r>
            <a:r>
              <a:rPr lang="en-US" altLang="zh-CN" sz="1600" b="1">
                <a:latin typeface="黑体" panose="02010609060101010101" pitchFamily="49" charset="-122"/>
                <a:ea typeface="黑体" panose="02010609060101010101" pitchFamily="49" charset="-122"/>
              </a:rPr>
              <a:t>1 </a:t>
            </a:r>
            <a:r>
              <a:rPr lang="zh-CN" altLang="en-US" sz="1600" b="1">
                <a:latin typeface="黑体" panose="02010609060101010101" pitchFamily="49" charset="-122"/>
                <a:ea typeface="黑体" panose="02010609060101010101" pitchFamily="49" charset="-122"/>
              </a:rPr>
              <a:t>天比较，</a:t>
            </a:r>
            <a:r>
              <a:rPr lang="en-US" altLang="zh-CN" sz="1600" b="1" baseline="30000">
                <a:latin typeface="黑体" panose="02010609060101010101" pitchFamily="49" charset="-122"/>
                <a:ea typeface="黑体" panose="02010609060101010101" pitchFamily="49" charset="-122"/>
              </a:rPr>
              <a:t>﹡</a:t>
            </a:r>
            <a:r>
              <a:rPr lang="en-US" altLang="zh-CN" sz="1600" b="1">
                <a:latin typeface="黑体" panose="02010609060101010101" pitchFamily="49" charset="-122"/>
                <a:ea typeface="黑体" panose="02010609060101010101" pitchFamily="49" charset="-122"/>
              </a:rPr>
              <a:t>P&lt; 0. 01</a:t>
            </a:r>
          </a:p>
          <a:p>
            <a:r>
              <a:rPr lang="en-US" altLang="zh-CN" sz="1600" b="1">
                <a:latin typeface="黑体" panose="02010609060101010101" pitchFamily="49" charset="-122"/>
                <a:ea typeface="黑体" panose="02010609060101010101" pitchFamily="49" charset="-122"/>
              </a:rPr>
              <a:t>APACHEⅡ</a:t>
            </a:r>
            <a:r>
              <a:rPr lang="zh-CN" altLang="en-US" sz="1600" b="1">
                <a:latin typeface="黑体" panose="02010609060101010101" pitchFamily="49" charset="-122"/>
                <a:ea typeface="黑体" panose="02010609060101010101" pitchFamily="49" charset="-122"/>
              </a:rPr>
              <a:t>：急性生理和慢性健康状态评分</a:t>
            </a:r>
            <a:r>
              <a:rPr lang="en-US" altLang="zh-CN" sz="1600" b="1">
                <a:latin typeface="黑体" panose="02010609060101010101" pitchFamily="49" charset="-122"/>
                <a:ea typeface="黑体" panose="02010609060101010101" pitchFamily="49" charset="-122"/>
              </a:rPr>
              <a:t>Ⅱ</a:t>
            </a:r>
            <a:r>
              <a:rPr lang="zh-CN" altLang="en-US" sz="1600" b="1">
                <a:latin typeface="黑体" panose="02010609060101010101" pitchFamily="49" charset="-122"/>
                <a:ea typeface="黑体" panose="02010609060101010101" pitchFamily="49" charset="-122"/>
              </a:rPr>
              <a:t>（</a:t>
            </a:r>
            <a:r>
              <a:rPr lang="zh-CN" altLang="en-US" sz="1600">
                <a:sym typeface="+mn-ea"/>
              </a:rPr>
              <a:t>可作为评估患者病情预后的指标。分值越高病情越重）</a:t>
            </a:r>
            <a:endParaRPr lang="zh-CN" altLang="en-US" sz="1600"/>
          </a:p>
          <a:p>
            <a:r>
              <a:rPr lang="zh-CN" altLang="en-US" sz="1600" b="1">
                <a:latin typeface="黑体" panose="02010609060101010101" pitchFamily="49" charset="-122"/>
                <a:ea typeface="黑体" panose="02010609060101010101" pitchFamily="49" charset="-122"/>
              </a:rPr>
              <a:t>）</a:t>
            </a:r>
          </a:p>
        </p:txBody>
      </p:sp>
      <p:sp>
        <p:nvSpPr>
          <p:cNvPr id="17" name="TextBox 11"/>
          <p:cNvSpPr txBox="1">
            <a:spLocks noChangeArrowheads="1"/>
          </p:cNvSpPr>
          <p:nvPr/>
        </p:nvSpPr>
        <p:spPr bwMode="auto">
          <a:xfrm>
            <a:off x="900112" y="5373688"/>
            <a:ext cx="9847219" cy="581025"/>
          </a:xfrm>
          <a:prstGeom prst="rect">
            <a:avLst/>
          </a:prstGeom>
          <a:noFill/>
          <a:ln w="9525">
            <a:noFill/>
            <a:miter lim="800000"/>
          </a:ln>
        </p:spPr>
        <p:txBody>
          <a:bodyPr wrap="square">
            <a:spAutoFit/>
          </a:bodyPr>
          <a:lstStyle/>
          <a:p>
            <a:r>
              <a:rPr lang="zh-CN" altLang="en-US" sz="1600" b="1" dirty="0">
                <a:latin typeface="黑体" panose="02010609060101010101" pitchFamily="49" charset="-122"/>
                <a:ea typeface="黑体" panose="02010609060101010101" pitchFamily="49" charset="-122"/>
              </a:rPr>
              <a:t>     非补磷组术后</a:t>
            </a:r>
            <a:r>
              <a:rPr lang="en-US" altLang="zh-CN" sz="1600" b="1" dirty="0">
                <a:latin typeface="黑体" panose="02010609060101010101" pitchFamily="49" charset="-122"/>
                <a:ea typeface="黑体" panose="02010609060101010101" pitchFamily="49" charset="-122"/>
              </a:rPr>
              <a:t>3d </a:t>
            </a:r>
            <a:r>
              <a:rPr lang="zh-CN" altLang="en-US" sz="1600" b="1" dirty="0">
                <a:latin typeface="黑体" panose="02010609060101010101" pitchFamily="49" charset="-122"/>
                <a:ea typeface="黑体" panose="02010609060101010101" pitchFamily="49" charset="-122"/>
              </a:rPr>
              <a:t>的</a:t>
            </a:r>
            <a:r>
              <a:rPr lang="en-US" altLang="zh-CN" sz="1600" b="1" dirty="0" err="1">
                <a:latin typeface="黑体" panose="02010609060101010101" pitchFamily="49" charset="-122"/>
                <a:ea typeface="黑体" panose="02010609060101010101" pitchFamily="49" charset="-122"/>
              </a:rPr>
              <a:t>APACHEⅡ</a:t>
            </a:r>
            <a:r>
              <a:rPr lang="zh-CN" altLang="en-US" sz="1600" b="1" dirty="0">
                <a:latin typeface="黑体" panose="02010609060101010101" pitchFamily="49" charset="-122"/>
                <a:ea typeface="黑体" panose="02010609060101010101" pitchFamily="49" charset="-122"/>
              </a:rPr>
              <a:t>评分无明显变化</a:t>
            </a:r>
            <a:r>
              <a:rPr lang="en-US" altLang="zh-CN" sz="1600" b="1" dirty="0">
                <a:latin typeface="黑体" panose="02010609060101010101" pitchFamily="49" charset="-122"/>
                <a:ea typeface="黑体" panose="02010609060101010101" pitchFamily="49" charset="-122"/>
              </a:rPr>
              <a:t>, </a:t>
            </a:r>
            <a:r>
              <a:rPr lang="zh-CN" altLang="en-US" sz="1600" b="1" dirty="0">
                <a:latin typeface="黑体" panose="02010609060101010101" pitchFamily="49" charset="-122"/>
                <a:ea typeface="黑体" panose="02010609060101010101" pitchFamily="49" charset="-122"/>
              </a:rPr>
              <a:t>而补磷组的</a:t>
            </a:r>
            <a:r>
              <a:rPr lang="en-US" altLang="zh-CN" sz="1600" b="1" dirty="0" err="1">
                <a:latin typeface="黑体" panose="02010609060101010101" pitchFamily="49" charset="-122"/>
                <a:ea typeface="黑体" panose="02010609060101010101" pitchFamily="49" charset="-122"/>
              </a:rPr>
              <a:t>APACHEⅡ</a:t>
            </a:r>
            <a:r>
              <a:rPr lang="zh-CN" altLang="en-US" sz="1600" b="1" dirty="0">
                <a:latin typeface="黑体" panose="02010609060101010101" pitchFamily="49" charset="-122"/>
                <a:ea typeface="黑体" panose="02010609060101010101" pitchFamily="49" charset="-122"/>
              </a:rPr>
              <a:t>评分术后第</a:t>
            </a:r>
            <a:r>
              <a:rPr lang="en-US" altLang="zh-CN" sz="1600" b="1" dirty="0">
                <a:latin typeface="黑体" panose="02010609060101010101" pitchFamily="49" charset="-122"/>
                <a:ea typeface="黑体" panose="02010609060101010101" pitchFamily="49" charset="-122"/>
              </a:rPr>
              <a:t>3</a:t>
            </a:r>
            <a:r>
              <a:rPr lang="zh-CN" altLang="en-US" sz="1600" b="1" dirty="0">
                <a:latin typeface="黑体" panose="02010609060101010101" pitchFamily="49" charset="-122"/>
                <a:ea typeface="黑体" panose="02010609060101010101" pitchFamily="49" charset="-122"/>
              </a:rPr>
              <a:t>、</a:t>
            </a:r>
            <a:r>
              <a:rPr lang="en-US" altLang="zh-CN" sz="1600" b="1" dirty="0">
                <a:latin typeface="黑体" panose="02010609060101010101" pitchFamily="49" charset="-122"/>
                <a:ea typeface="黑体" panose="02010609060101010101" pitchFamily="49" charset="-122"/>
              </a:rPr>
              <a:t>5 </a:t>
            </a:r>
            <a:r>
              <a:rPr lang="zh-CN" altLang="en-US" sz="1600" b="1" dirty="0">
                <a:latin typeface="黑体" panose="02010609060101010101" pitchFamily="49" charset="-122"/>
                <a:ea typeface="黑体" panose="02010609060101010101" pitchFamily="49" charset="-122"/>
              </a:rPr>
              <a:t>天均明显小于术后第</a:t>
            </a:r>
            <a:r>
              <a:rPr lang="en-US" altLang="zh-CN" sz="1600" b="1" dirty="0">
                <a:latin typeface="黑体" panose="02010609060101010101" pitchFamily="49" charset="-122"/>
                <a:ea typeface="黑体" panose="02010609060101010101" pitchFamily="49" charset="-122"/>
              </a:rPr>
              <a:t>1 </a:t>
            </a:r>
            <a:r>
              <a:rPr lang="zh-CN" altLang="en-US" sz="1600" b="1" dirty="0">
                <a:latin typeface="黑体" panose="02010609060101010101" pitchFamily="49" charset="-122"/>
                <a:ea typeface="黑体" panose="02010609060101010101" pitchFamily="49" charset="-122"/>
              </a:rPr>
              <a:t>天</a:t>
            </a:r>
            <a:r>
              <a:rPr lang="en-US" altLang="zh-CN" sz="1600" b="1" dirty="0">
                <a:latin typeface="黑体" panose="02010609060101010101" pitchFamily="49" charset="-122"/>
                <a:ea typeface="黑体" panose="02010609060101010101" pitchFamily="49" charset="-122"/>
              </a:rPr>
              <a:t>(</a:t>
            </a:r>
            <a:r>
              <a:rPr lang="zh-CN" altLang="en-US" sz="1600" b="1" dirty="0">
                <a:latin typeface="黑体" panose="02010609060101010101" pitchFamily="49" charset="-122"/>
                <a:ea typeface="黑体" panose="02010609060101010101" pitchFamily="49" charset="-122"/>
              </a:rPr>
              <a:t>均</a:t>
            </a:r>
            <a:r>
              <a:rPr lang="en-US" altLang="zh-CN" sz="1600" b="1" dirty="0">
                <a:latin typeface="黑体" panose="02010609060101010101" pitchFamily="49" charset="-122"/>
                <a:ea typeface="黑体" panose="02010609060101010101" pitchFamily="49" charset="-122"/>
              </a:rPr>
              <a:t>P &lt;0.01) </a:t>
            </a:r>
            <a:r>
              <a:rPr lang="zh-CN" altLang="en-US" sz="1600" b="1" dirty="0">
                <a:latin typeface="黑体" panose="02010609060101010101" pitchFamily="49" charset="-122"/>
                <a:ea typeface="黑体" panose="02010609060101010101" pitchFamily="49" charset="-122"/>
              </a:rPr>
              <a:t>。</a:t>
            </a:r>
          </a:p>
        </p:txBody>
      </p:sp>
      <p:sp>
        <p:nvSpPr>
          <p:cNvPr id="18" name="矩形 41000"/>
          <p:cNvSpPr>
            <a:spLocks noChangeArrowheads="1"/>
          </p:cNvSpPr>
          <p:nvPr/>
        </p:nvSpPr>
        <p:spPr bwMode="auto">
          <a:xfrm>
            <a:off x="331787" y="6540500"/>
            <a:ext cx="8173385" cy="307777"/>
          </a:xfrm>
          <a:prstGeom prst="rect">
            <a:avLst/>
          </a:prstGeom>
          <a:noFill/>
          <a:ln w="9525">
            <a:noFill/>
            <a:miter lim="800000"/>
          </a:ln>
        </p:spPr>
        <p:txBody>
          <a:bodyPr wrap="square">
            <a:spAutoFit/>
          </a:bodyPr>
          <a:lstStyle/>
          <a:p>
            <a:pPr eaLnBrk="0" hangingPunct="0"/>
            <a:r>
              <a:rPr lang="zh-CN" altLang="en-US" sz="1400" b="1" dirty="0">
                <a:latin typeface="微软雅黑" panose="020B0503020204020204" pitchFamily="34" charset="-122"/>
                <a:ea typeface="微软雅黑" panose="020B0503020204020204" pitchFamily="34" charset="-122"/>
                <a:sym typeface="黑体" panose="02010609060101010101" pitchFamily="49" charset="-122"/>
              </a:rPr>
              <a:t>参考文献：普外科病人围手术期血磷水平的变化及其意义，浙江医学2002年第24 卷第10期</a:t>
            </a:r>
          </a:p>
        </p:txBody>
      </p:sp>
      <p:sp>
        <p:nvSpPr>
          <p:cNvPr id="3" name="流程图: 可选过程 2"/>
          <p:cNvSpPr/>
          <p:nvPr/>
        </p:nvSpPr>
        <p:spPr>
          <a:xfrm>
            <a:off x="143510" y="-659765"/>
            <a:ext cx="1091565" cy="2190750"/>
          </a:xfrm>
          <a:prstGeom prst="flowChartAlternateProcess">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a:t>03</a:t>
            </a:r>
          </a:p>
        </p:txBody>
      </p:sp>
      <p:sp>
        <p:nvSpPr>
          <p:cNvPr id="4" name="矩形 3"/>
          <p:cNvSpPr/>
          <p:nvPr/>
        </p:nvSpPr>
        <p:spPr>
          <a:xfrm>
            <a:off x="1235075" y="0"/>
            <a:ext cx="2697480" cy="1106805"/>
          </a:xfrm>
          <a:prstGeom prst="rect">
            <a:avLst/>
          </a:prstGeom>
          <a:noFill/>
          <a:ln>
            <a:noFill/>
          </a:ln>
        </p:spPr>
        <p:txBody>
          <a:bodyPr wrap="none" rtlCol="0" anchor="t">
            <a:spAutoFit/>
          </a:bodyPr>
          <a:lstStyle/>
          <a:p>
            <a:pPr algn="ctr"/>
            <a:r>
              <a:rPr lang="zh-CN" altLang="en-US" sz="6600" b="1">
                <a:solidFill>
                  <a:schemeClr val="accent6">
                    <a:lumMod val="50000"/>
                  </a:schemeClr>
                </a:solidFill>
                <a:effectLst/>
                <a:latin typeface="微软雅黑" panose="020B0503020204020204" pitchFamily="34" charset="-122"/>
                <a:ea typeface="微软雅黑" panose="020B0503020204020204" pitchFamily="34" charset="-122"/>
              </a:rPr>
              <a:t>有效性</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31371" y="0"/>
            <a:ext cx="250372" cy="696686"/>
          </a:xfrm>
          <a:prstGeom prst="rect">
            <a:avLst/>
          </a:prstGeom>
          <a:solidFill>
            <a:srgbClr val="2C7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04800" y="0"/>
            <a:ext cx="250372" cy="457200"/>
          </a:xfrm>
          <a:prstGeom prst="rect">
            <a:avLst/>
          </a:prstGeom>
          <a:solidFill>
            <a:srgbClr val="86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标题 15361"/>
          <p:cNvSpPr txBox="1">
            <a:spLocks noChangeArrowheads="1"/>
          </p:cNvSpPr>
          <p:nvPr/>
        </p:nvSpPr>
        <p:spPr>
          <a:xfrm>
            <a:off x="3802367" y="799578"/>
            <a:ext cx="8229600" cy="847725"/>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90000"/>
              </a:lnSpc>
              <a:spcBef>
                <a:spcPct val="0"/>
              </a:spcBef>
              <a:spcAft>
                <a:spcPts val="0"/>
              </a:spcAft>
              <a:buClrTx/>
              <a:buSzTx/>
              <a:buFontTx/>
              <a:buNone/>
              <a:defRPr/>
            </a:pPr>
            <a:r>
              <a:rPr kumimoji="0" lang="zh-CN" sz="2800" b="1" i="0" u="none" strike="noStrike" kern="1200" cap="none" spc="0" normalizeH="0" baseline="0" noProof="0" dirty="0">
                <a:ln>
                  <a:noFill/>
                </a:ln>
                <a:uLnTx/>
                <a:uFillTx/>
                <a:latin typeface="微软雅黑 Light" panose="020B0502040204020203" pitchFamily="34" charset="-122"/>
                <a:ea typeface="微软雅黑 Light" panose="020B0502040204020203" pitchFamily="34" charset="-122"/>
                <a:cs typeface="+mj-cs"/>
              </a:rPr>
              <a:t>补磷能明显改善病人脏器功能衰竭</a:t>
            </a:r>
          </a:p>
        </p:txBody>
      </p:sp>
      <p:sp>
        <p:nvSpPr>
          <p:cNvPr id="12" name="文本框 15363"/>
          <p:cNvSpPr txBox="1">
            <a:spLocks noChangeArrowheads="1"/>
          </p:cNvSpPr>
          <p:nvPr/>
        </p:nvSpPr>
        <p:spPr bwMode="auto">
          <a:xfrm>
            <a:off x="513567" y="4725226"/>
            <a:ext cx="10935221" cy="1322070"/>
          </a:xfrm>
          <a:prstGeom prst="rect">
            <a:avLst/>
          </a:prstGeom>
          <a:noFill/>
          <a:ln w="9525">
            <a:noFill/>
            <a:miter lim="800000"/>
          </a:ln>
        </p:spPr>
        <p:txBody>
          <a:bodyPr wrap="square">
            <a:spAutoFit/>
          </a:bodyPr>
          <a:lstStyle/>
          <a:p>
            <a:r>
              <a:rPr lang="zh-CN" altLang="en-US" sz="2000" b="1" dirty="0">
                <a:latin typeface="微软雅黑 Light" panose="020B0502040204020203" pitchFamily="34" charset="-122"/>
                <a:ea typeface="微软雅黑 Light" panose="020B0502040204020203" pitchFamily="34" charset="-122"/>
              </a:rPr>
              <a:t>   低磷血症增加机体对感染的易感性，低磷导致白细胞的趋化性</a:t>
            </a:r>
            <a:r>
              <a:rPr lang="en-US" altLang="zh-CN" sz="2000" b="1" dirty="0">
                <a:latin typeface="微软雅黑 Light" panose="020B0502040204020203" pitchFamily="34" charset="-122"/>
                <a:ea typeface="微软雅黑 Light" panose="020B0502040204020203" pitchFamily="34" charset="-122"/>
              </a:rPr>
              <a:t>, </a:t>
            </a:r>
            <a:r>
              <a:rPr lang="zh-CN" altLang="en-US" sz="2000" b="1" dirty="0">
                <a:latin typeface="微软雅黑 Light" panose="020B0502040204020203" pitchFamily="34" charset="-122"/>
                <a:ea typeface="微软雅黑 Light" panose="020B0502040204020203" pitchFamily="34" charset="-122"/>
              </a:rPr>
              <a:t>吞噬功能和杀菌能力明显减弱。然而临床上往往只考虑原发病及其治疗手段所致</a:t>
            </a:r>
            <a:r>
              <a:rPr lang="en-US" altLang="zh-CN" sz="2000" b="1" dirty="0">
                <a:latin typeface="微软雅黑 Light" panose="020B0502040204020203" pitchFamily="34" charset="-122"/>
                <a:ea typeface="微软雅黑 Light" panose="020B0502040204020203" pitchFamily="34" charset="-122"/>
              </a:rPr>
              <a:t>, </a:t>
            </a:r>
            <a:r>
              <a:rPr lang="zh-CN" altLang="en-US" sz="2000" b="1" dirty="0">
                <a:latin typeface="微软雅黑 Light" panose="020B0502040204020203" pitchFamily="34" charset="-122"/>
                <a:ea typeface="微软雅黑 Light" panose="020B0502040204020203" pitchFamily="34" charset="-122"/>
              </a:rPr>
              <a:t>而忽略了低磷血症有存在。</a:t>
            </a:r>
            <a:r>
              <a:rPr lang="en-US" altLang="zh-CN" sz="2000" b="1" dirty="0" err="1">
                <a:latin typeface="微软雅黑 Light" panose="020B0502040204020203" pitchFamily="34" charset="-122"/>
                <a:ea typeface="微软雅黑 Light" panose="020B0502040204020203" pitchFamily="34" charset="-122"/>
              </a:rPr>
              <a:t>Riedler</a:t>
            </a:r>
            <a:r>
              <a:rPr lang="en-US" altLang="zh-CN" sz="2000" b="1" dirty="0">
                <a:latin typeface="微软雅黑 Light" panose="020B0502040204020203" pitchFamily="34" charset="-122"/>
                <a:ea typeface="微软雅黑 Light" panose="020B0502040204020203" pitchFamily="34" charset="-122"/>
              </a:rPr>
              <a:t> </a:t>
            </a:r>
            <a:r>
              <a:rPr lang="zh-CN" altLang="en-US" sz="2000" b="1" dirty="0">
                <a:latin typeface="微软雅黑 Light" panose="020B0502040204020203" pitchFamily="34" charset="-122"/>
                <a:ea typeface="微软雅黑 Light" panose="020B0502040204020203" pitchFamily="34" charset="-122"/>
              </a:rPr>
              <a:t>曾报道</a:t>
            </a:r>
            <a:r>
              <a:rPr lang="en-US" altLang="zh-CN" sz="2000" b="1" dirty="0">
                <a:latin typeface="微软雅黑 Light" panose="020B0502040204020203" pitchFamily="34" charset="-122"/>
                <a:ea typeface="微软雅黑 Light" panose="020B0502040204020203" pitchFamily="34" charset="-122"/>
              </a:rPr>
              <a:t>69% </a:t>
            </a:r>
            <a:r>
              <a:rPr lang="zh-CN" altLang="en-US" sz="2000" b="1" dirty="0">
                <a:latin typeface="微软雅黑 Light" panose="020B0502040204020203" pitchFamily="34" charset="-122"/>
                <a:ea typeface="微软雅黑 Light" panose="020B0502040204020203" pitchFamily="34" charset="-122"/>
              </a:rPr>
              <a:t>革兰阴性菌败血症病人有低磷血症</a:t>
            </a:r>
            <a:r>
              <a:rPr lang="en-US" altLang="zh-CN" sz="2000" b="1" dirty="0">
                <a:latin typeface="微软雅黑 Light" panose="020B0502040204020203" pitchFamily="34" charset="-122"/>
                <a:ea typeface="微软雅黑 Light" panose="020B0502040204020203" pitchFamily="34" charset="-122"/>
              </a:rPr>
              <a:t>, </a:t>
            </a:r>
            <a:r>
              <a:rPr lang="zh-CN" altLang="en-US" sz="2000" b="1" dirty="0">
                <a:latin typeface="微软雅黑 Light" panose="020B0502040204020203" pitchFamily="34" charset="-122"/>
                <a:ea typeface="微软雅黑 Light" panose="020B0502040204020203" pitchFamily="34" charset="-122"/>
              </a:rPr>
              <a:t>而革兰阳性菌败血症是</a:t>
            </a:r>
            <a:r>
              <a:rPr lang="en-US" altLang="zh-CN" sz="2000" b="1" dirty="0">
                <a:latin typeface="微软雅黑 Light" panose="020B0502040204020203" pitchFamily="34" charset="-122"/>
                <a:ea typeface="微软雅黑 Light" panose="020B0502040204020203" pitchFamily="34" charset="-122"/>
              </a:rPr>
              <a:t>24% , </a:t>
            </a:r>
            <a:r>
              <a:rPr lang="zh-CN" altLang="en-US" sz="2000" b="1" dirty="0">
                <a:latin typeface="微软雅黑 Light" panose="020B0502040204020203" pitchFamily="34" charset="-122"/>
                <a:ea typeface="微软雅黑 Light" panose="020B0502040204020203" pitchFamily="34" charset="-122"/>
              </a:rPr>
              <a:t>可见低磷血症和感染关系的密切。</a:t>
            </a:r>
          </a:p>
        </p:txBody>
      </p:sp>
      <p:sp>
        <p:nvSpPr>
          <p:cNvPr id="19" name="文本框 15364"/>
          <p:cNvSpPr txBox="1">
            <a:spLocks noChangeArrowheads="1"/>
          </p:cNvSpPr>
          <p:nvPr/>
        </p:nvSpPr>
        <p:spPr bwMode="auto">
          <a:xfrm>
            <a:off x="674578" y="6374509"/>
            <a:ext cx="11012206" cy="369332"/>
          </a:xfrm>
          <a:prstGeom prst="rect">
            <a:avLst/>
          </a:prstGeom>
          <a:noFill/>
          <a:ln w="9525">
            <a:noFill/>
            <a:miter lim="800000"/>
          </a:ln>
        </p:spPr>
        <p:txBody>
          <a:bodyPr wrap="square">
            <a:spAutoFit/>
          </a:bodyPr>
          <a:lstStyle/>
          <a:p>
            <a:pPr>
              <a:spcBef>
                <a:spcPct val="50000"/>
              </a:spcBef>
            </a:pPr>
            <a:r>
              <a:rPr lang="zh-CN" altLang="en-US" b="1" dirty="0">
                <a:latin typeface="微软雅黑 Light" panose="020B0502040204020203" pitchFamily="34" charset="-122"/>
                <a:ea typeface="微软雅黑 Light" panose="020B0502040204020203" pitchFamily="34" charset="-122"/>
              </a:rPr>
              <a:t>参考文献：外科患者术后血磷浓度变化的临床观察中华外科杂志，</a:t>
            </a:r>
            <a:r>
              <a:rPr lang="en-US" altLang="zh-CN" b="1" dirty="0">
                <a:latin typeface="微软雅黑 Light" panose="020B0502040204020203" pitchFamily="34" charset="-122"/>
                <a:ea typeface="微软雅黑 Light" panose="020B0502040204020203" pitchFamily="34" charset="-122"/>
              </a:rPr>
              <a:t>1995 </a:t>
            </a:r>
            <a:r>
              <a:rPr lang="zh-CN" altLang="en-US" b="1" dirty="0">
                <a:latin typeface="微软雅黑 Light" panose="020B0502040204020203" pitchFamily="34" charset="-122"/>
                <a:ea typeface="微软雅黑 Light" panose="020B0502040204020203" pitchFamily="34" charset="-122"/>
              </a:rPr>
              <a:t>年</a:t>
            </a:r>
            <a:r>
              <a:rPr lang="en-US" altLang="zh-CN" b="1" dirty="0">
                <a:latin typeface="微软雅黑 Light" panose="020B0502040204020203" pitchFamily="34" charset="-122"/>
                <a:ea typeface="微软雅黑 Light" panose="020B0502040204020203" pitchFamily="34" charset="-122"/>
              </a:rPr>
              <a:t>5</a:t>
            </a:r>
            <a:r>
              <a:rPr lang="zh-CN" altLang="en-US" b="1" dirty="0">
                <a:latin typeface="微软雅黑 Light" panose="020B0502040204020203" pitchFamily="34" charset="-122"/>
                <a:ea typeface="微软雅黑 Light" panose="020B0502040204020203" pitchFamily="34" charset="-122"/>
              </a:rPr>
              <a:t>月第</a:t>
            </a:r>
            <a:r>
              <a:rPr lang="en-US" altLang="zh-CN" b="1" dirty="0">
                <a:latin typeface="微软雅黑 Light" panose="020B0502040204020203" pitchFamily="34" charset="-122"/>
                <a:ea typeface="微软雅黑 Light" panose="020B0502040204020203" pitchFamily="34" charset="-122"/>
              </a:rPr>
              <a:t>33 </a:t>
            </a:r>
            <a:r>
              <a:rPr lang="zh-CN" altLang="en-US" b="1" dirty="0">
                <a:latin typeface="微软雅黑 Light" panose="020B0502040204020203" pitchFamily="34" charset="-122"/>
                <a:ea typeface="微软雅黑 Light" panose="020B0502040204020203" pitchFamily="34" charset="-122"/>
              </a:rPr>
              <a:t>卷第</a:t>
            </a:r>
            <a:r>
              <a:rPr lang="en-US" altLang="zh-CN" b="1" dirty="0">
                <a:latin typeface="微软雅黑 Light" panose="020B0502040204020203" pitchFamily="34" charset="-122"/>
                <a:ea typeface="微软雅黑 Light" panose="020B0502040204020203" pitchFamily="34" charset="-122"/>
              </a:rPr>
              <a:t>5 </a:t>
            </a:r>
            <a:r>
              <a:rPr lang="zh-CN" altLang="en-US" b="1" dirty="0">
                <a:latin typeface="微软雅黑 Light" panose="020B0502040204020203" pitchFamily="34" charset="-122"/>
                <a:ea typeface="微软雅黑 Light" panose="020B0502040204020203" pitchFamily="34" charset="-122"/>
              </a:rPr>
              <a:t>期</a:t>
            </a:r>
          </a:p>
        </p:txBody>
      </p:sp>
      <p:pic>
        <p:nvPicPr>
          <p:cNvPr id="20" name="Picture 6"/>
          <p:cNvPicPr>
            <a:picLocks noChangeAspect="1" noChangeArrowheads="1"/>
          </p:cNvPicPr>
          <p:nvPr/>
        </p:nvPicPr>
        <p:blipFill>
          <a:blip r:embed="rId3" cstate="print"/>
          <a:srcRect/>
          <a:stretch>
            <a:fillRect/>
          </a:stretch>
        </p:blipFill>
        <p:spPr bwMode="auto">
          <a:xfrm>
            <a:off x="1646520" y="1629602"/>
            <a:ext cx="8832850" cy="2590800"/>
          </a:xfrm>
          <a:prstGeom prst="rect">
            <a:avLst/>
          </a:prstGeom>
          <a:noFill/>
          <a:ln w="9525">
            <a:noFill/>
            <a:miter lim="800000"/>
            <a:headEnd/>
            <a:tailEnd/>
          </a:ln>
        </p:spPr>
      </p:pic>
      <p:sp>
        <p:nvSpPr>
          <p:cNvPr id="3" name="流程图: 可选过程 2"/>
          <p:cNvSpPr/>
          <p:nvPr/>
        </p:nvSpPr>
        <p:spPr>
          <a:xfrm>
            <a:off x="143510" y="-650240"/>
            <a:ext cx="1091565" cy="2190750"/>
          </a:xfrm>
          <a:prstGeom prst="flowChartAlternateProcess">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a:t>03</a:t>
            </a:r>
          </a:p>
        </p:txBody>
      </p:sp>
      <p:sp>
        <p:nvSpPr>
          <p:cNvPr id="4" name="矩形 3"/>
          <p:cNvSpPr/>
          <p:nvPr/>
        </p:nvSpPr>
        <p:spPr>
          <a:xfrm>
            <a:off x="1235075" y="-107950"/>
            <a:ext cx="2697480" cy="1106805"/>
          </a:xfrm>
          <a:prstGeom prst="rect">
            <a:avLst/>
          </a:prstGeom>
          <a:noFill/>
          <a:ln>
            <a:noFill/>
          </a:ln>
        </p:spPr>
        <p:txBody>
          <a:bodyPr wrap="none" rtlCol="0" anchor="t">
            <a:spAutoFit/>
          </a:bodyPr>
          <a:lstStyle/>
          <a:p>
            <a:pPr algn="ctr"/>
            <a:r>
              <a:rPr lang="zh-CN" altLang="en-US" sz="6600" b="1">
                <a:solidFill>
                  <a:schemeClr val="accent6">
                    <a:lumMod val="50000"/>
                  </a:schemeClr>
                </a:solidFill>
                <a:effectLst/>
                <a:latin typeface="微软雅黑" panose="020B0503020204020204" pitchFamily="34" charset="-122"/>
                <a:ea typeface="微软雅黑" panose="020B0503020204020204" pitchFamily="34" charset="-122"/>
              </a:rPr>
              <a:t>有效性</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31371" y="0"/>
            <a:ext cx="250372" cy="696686"/>
          </a:xfrm>
          <a:prstGeom prst="rect">
            <a:avLst/>
          </a:prstGeom>
          <a:solidFill>
            <a:srgbClr val="2C7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04800" y="0"/>
            <a:ext cx="250372" cy="457200"/>
          </a:xfrm>
          <a:prstGeom prst="rect">
            <a:avLst/>
          </a:prstGeom>
          <a:solidFill>
            <a:srgbClr val="86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标题 1"/>
          <p:cNvSpPr txBox="1">
            <a:spLocks noChangeArrowheads="1"/>
          </p:cNvSpPr>
          <p:nvPr/>
        </p:nvSpPr>
        <p:spPr>
          <a:xfrm>
            <a:off x="4992340" y="726770"/>
            <a:ext cx="6180877" cy="11430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90000"/>
              </a:lnSpc>
              <a:spcBef>
                <a:spcPct val="0"/>
              </a:spcBef>
              <a:spcAft>
                <a:spcPts val="0"/>
              </a:spcAft>
              <a:buClrTx/>
              <a:buSzTx/>
              <a:buFontTx/>
              <a:buNone/>
              <a:defRPr/>
            </a:pPr>
            <a:r>
              <a:rPr kumimoji="0" lang="zh-CN" sz="2800" b="1" i="0" u="none" strike="noStrike" kern="1200" cap="none" spc="0" normalizeH="0" baseline="0" noProof="0" dirty="0">
                <a:ln>
                  <a:noFill/>
                </a:ln>
                <a:solidFill>
                  <a:srgbClr val="C00000"/>
                </a:solidFill>
                <a:uLnTx/>
                <a:uFillTx/>
                <a:latin typeface="微软雅黑 Light" panose="020B0502040204020203" pitchFamily="34" charset="-122"/>
                <a:ea typeface="微软雅黑 Light" panose="020B0502040204020203" pitchFamily="34" charset="-122"/>
                <a:cs typeface="+mj-cs"/>
              </a:rPr>
              <a:t>普外科病人围手术期补钾的意义</a:t>
            </a:r>
          </a:p>
        </p:txBody>
      </p:sp>
      <p:graphicFrame>
        <p:nvGraphicFramePr>
          <p:cNvPr id="6" name="Group 3"/>
          <p:cNvGraphicFramePr>
            <a:graphicFrameLocks noGrp="1"/>
          </p:cNvGraphicFramePr>
          <p:nvPr/>
        </p:nvGraphicFramePr>
        <p:xfrm>
          <a:off x="1663374" y="2163741"/>
          <a:ext cx="8307344" cy="1857114"/>
        </p:xfrm>
        <a:graphic>
          <a:graphicData uri="http://schemas.openxmlformats.org/drawingml/2006/table">
            <a:tbl>
              <a:tblPr>
                <a:tableStyleId>{9D7B26C5-4107-4FEC-AEDC-1716B250A1EF}</a:tableStyleId>
              </a:tblPr>
              <a:tblGrid>
                <a:gridCol w="1489378">
                  <a:extLst>
                    <a:ext uri="{9D8B030D-6E8A-4147-A177-3AD203B41FA5}">
                      <a16:colId xmlns:a16="http://schemas.microsoft.com/office/drawing/2014/main" val="20000"/>
                    </a:ext>
                  </a:extLst>
                </a:gridCol>
                <a:gridCol w="1833213">
                  <a:extLst>
                    <a:ext uri="{9D8B030D-6E8A-4147-A177-3AD203B41FA5}">
                      <a16:colId xmlns:a16="http://schemas.microsoft.com/office/drawing/2014/main" val="20001"/>
                    </a:ext>
                  </a:extLst>
                </a:gridCol>
                <a:gridCol w="831081">
                  <a:extLst>
                    <a:ext uri="{9D8B030D-6E8A-4147-A177-3AD203B41FA5}">
                      <a16:colId xmlns:a16="http://schemas.microsoft.com/office/drawing/2014/main" val="20002"/>
                    </a:ext>
                  </a:extLst>
                </a:gridCol>
                <a:gridCol w="1579225">
                  <a:extLst>
                    <a:ext uri="{9D8B030D-6E8A-4147-A177-3AD203B41FA5}">
                      <a16:colId xmlns:a16="http://schemas.microsoft.com/office/drawing/2014/main" val="20003"/>
                    </a:ext>
                  </a:extLst>
                </a:gridCol>
                <a:gridCol w="2574447">
                  <a:extLst>
                    <a:ext uri="{9D8B030D-6E8A-4147-A177-3AD203B41FA5}">
                      <a16:colId xmlns:a16="http://schemas.microsoft.com/office/drawing/2014/main" val="20004"/>
                    </a:ext>
                  </a:extLst>
                </a:gridCol>
              </a:tblGrid>
              <a:tr h="594473">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u="none" strike="noStrike" cap="none" normalizeH="0" baseline="0" dirty="0">
                          <a:ln>
                            <a:noFill/>
                          </a:ln>
                          <a:effectLst/>
                        </a:rPr>
                        <a:t>术后第</a:t>
                      </a:r>
                      <a:r>
                        <a:rPr kumimoji="0" lang="en-US" sz="1800" u="none" strike="noStrike" cap="none" normalizeH="0" baseline="0" dirty="0">
                          <a:ln>
                            <a:noFill/>
                          </a:ln>
                          <a:effectLst/>
                        </a:rPr>
                        <a:t>1</a:t>
                      </a:r>
                      <a:r>
                        <a:rPr kumimoji="0" lang="zh-CN" altLang="en-US" sz="1800" u="none" strike="noStrike" cap="none" normalizeH="0" baseline="0" dirty="0">
                          <a:ln>
                            <a:noFill/>
                          </a:ln>
                          <a:effectLst/>
                        </a:rPr>
                        <a:t>天</a:t>
                      </a:r>
                      <a:endParaRPr kumimoji="0" lang="zh-CN" altLang="en-US" sz="2800" b="1"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1800" u="none" strike="noStrike" cap="none" normalizeH="0" baseline="0">
                          <a:ln>
                            <a:noFill/>
                          </a:ln>
                          <a:effectLst/>
                        </a:rPr>
                        <a:t>术后分组</a:t>
                      </a:r>
                      <a:endParaRPr kumimoji="0" lang="zh-CN" sz="2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800" u="none" strike="noStrike" cap="none" normalizeH="0" baseline="0">
                          <a:ln>
                            <a:noFill/>
                          </a:ln>
                          <a:effectLst/>
                        </a:rPr>
                        <a:t>n</a:t>
                      </a:r>
                      <a:endParaRPr kumimoji="0" lang="en-US" sz="2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1800" u="none" strike="noStrike" cap="none" normalizeH="0" baseline="0">
                          <a:ln>
                            <a:noFill/>
                          </a:ln>
                          <a:effectLst/>
                        </a:rPr>
                        <a:t>钾</a:t>
                      </a:r>
                      <a:endParaRPr kumimoji="0" lang="zh-CN" sz="2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u="none" strike="noStrike" cap="none" normalizeH="0" baseline="0">
                          <a:ln>
                            <a:noFill/>
                          </a:ln>
                          <a:effectLst/>
                        </a:rPr>
                        <a:t>肠功能恢复时间（</a:t>
                      </a:r>
                      <a:r>
                        <a:rPr kumimoji="0" lang="en-US" sz="1800" u="none" strike="noStrike" cap="none" normalizeH="0" baseline="0">
                          <a:ln>
                            <a:noFill/>
                          </a:ln>
                          <a:effectLst/>
                        </a:rPr>
                        <a:t>d</a:t>
                      </a:r>
                      <a:r>
                        <a:rPr kumimoji="0" lang="zh-CN" altLang="en-US" sz="1800" u="none" strike="noStrike" cap="none" normalizeH="0" baseline="0">
                          <a:ln>
                            <a:noFill/>
                          </a:ln>
                          <a:effectLst/>
                        </a:rPr>
                        <a:t>）</a:t>
                      </a:r>
                      <a:endParaRPr kumimoji="0" lang="zh-CN" altLang="en-US" sz="2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tc>
                <a:extLst>
                  <a:ext uri="{0D108BD9-81ED-4DB2-BD59-A6C34878D82A}">
                    <a16:rowId xmlns:a16="http://schemas.microsoft.com/office/drawing/2014/main" val="10000"/>
                  </a:ext>
                </a:extLst>
              </a:tr>
              <a:tr h="594473">
                <a:tc rowSpan="2">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800" u="none" strike="noStrike" cap="none" normalizeH="0" baseline="0">
                          <a:ln>
                            <a:noFill/>
                          </a:ln>
                          <a:effectLst/>
                        </a:rPr>
                        <a:t>3.79±0.49</a:t>
                      </a:r>
                      <a:endParaRPr kumimoji="0" lang="en-US" sz="2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1800" u="none" strike="noStrike" cap="none" normalizeH="0" baseline="0">
                          <a:ln>
                            <a:noFill/>
                          </a:ln>
                          <a:effectLst/>
                        </a:rPr>
                        <a:t>第一天补钾组</a:t>
                      </a:r>
                      <a:endParaRPr kumimoji="0" lang="zh-CN" sz="2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800" u="none" strike="noStrike" cap="none" normalizeH="0" baseline="0" dirty="0">
                          <a:ln>
                            <a:noFill/>
                          </a:ln>
                          <a:effectLst/>
                        </a:rPr>
                        <a:t>38</a:t>
                      </a:r>
                      <a:endParaRPr kumimoji="0" lang="en-US" sz="2800" b="1"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800" u="none" strike="noStrike" cap="none" normalizeH="0" baseline="0">
                          <a:ln>
                            <a:noFill/>
                          </a:ln>
                          <a:effectLst/>
                        </a:rPr>
                        <a:t>4.15±0.58</a:t>
                      </a:r>
                      <a:endParaRPr kumimoji="0" lang="en-US" sz="2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800" u="none" strike="noStrike" cap="none" normalizeH="0" baseline="0">
                          <a:ln>
                            <a:noFill/>
                          </a:ln>
                          <a:effectLst/>
                        </a:rPr>
                        <a:t>2.5±0.4</a:t>
                      </a:r>
                      <a:endParaRPr kumimoji="0" lang="en-US" sz="2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tc>
                <a:extLst>
                  <a:ext uri="{0D108BD9-81ED-4DB2-BD59-A6C34878D82A}">
                    <a16:rowId xmlns:a16="http://schemas.microsoft.com/office/drawing/2014/main" val="10001"/>
                  </a:ext>
                </a:extLst>
              </a:tr>
              <a:tr h="668168">
                <a:tc vMerge="1">
                  <a:txBody>
                    <a:bodyPr/>
                    <a:lstStyle/>
                    <a:p>
                      <a:endParaRPr lang="zh-CN"/>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1800" u="none" strike="noStrike" cap="none" normalizeH="0" baseline="0">
                          <a:ln>
                            <a:noFill/>
                          </a:ln>
                          <a:effectLst/>
                        </a:rPr>
                        <a:t>第三天补钾组</a:t>
                      </a:r>
                      <a:endParaRPr kumimoji="0" lang="zh-CN" sz="2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800" u="none" strike="noStrike" cap="none" normalizeH="0" baseline="0">
                          <a:ln>
                            <a:noFill/>
                          </a:ln>
                          <a:effectLst/>
                        </a:rPr>
                        <a:t>31</a:t>
                      </a:r>
                      <a:endParaRPr kumimoji="0" lang="en-US" sz="2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800" u="none" strike="noStrike" cap="none" normalizeH="0" baseline="0">
                          <a:ln>
                            <a:noFill/>
                          </a:ln>
                          <a:effectLst/>
                        </a:rPr>
                        <a:t>3.54±0.49</a:t>
                      </a:r>
                      <a:endParaRPr kumimoji="0" lang="en-US" sz="28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800" u="none" strike="noStrike" cap="none" normalizeH="0" baseline="0" dirty="0">
                          <a:ln>
                            <a:noFill/>
                          </a:ln>
                          <a:effectLst/>
                        </a:rPr>
                        <a:t>3.4±0.5</a:t>
                      </a:r>
                      <a:endParaRPr kumimoji="0" lang="en-US" sz="2800" b="1"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txBody>
                  <a:tcPr anchor="ctr" horzOverflow="overflow"/>
                </a:tc>
                <a:extLst>
                  <a:ext uri="{0D108BD9-81ED-4DB2-BD59-A6C34878D82A}">
                    <a16:rowId xmlns:a16="http://schemas.microsoft.com/office/drawing/2014/main" val="10002"/>
                  </a:ext>
                </a:extLst>
              </a:tr>
            </a:tbl>
          </a:graphicData>
        </a:graphic>
      </p:graphicFrame>
      <p:sp>
        <p:nvSpPr>
          <p:cNvPr id="8" name="TextBox 5"/>
          <p:cNvSpPr txBox="1">
            <a:spLocks noChangeArrowheads="1"/>
          </p:cNvSpPr>
          <p:nvPr/>
        </p:nvSpPr>
        <p:spPr bwMode="auto">
          <a:xfrm>
            <a:off x="1295031" y="6221043"/>
            <a:ext cx="7920037" cy="339725"/>
          </a:xfrm>
          <a:prstGeom prst="rect">
            <a:avLst/>
          </a:prstGeom>
          <a:noFill/>
          <a:ln w="9525">
            <a:noFill/>
            <a:miter lim="800000"/>
          </a:ln>
        </p:spPr>
        <p:txBody>
          <a:bodyPr>
            <a:spAutoFit/>
          </a:bodyPr>
          <a:lstStyle/>
          <a:p>
            <a:r>
              <a:rPr lang="zh-CN" altLang="en-US" sz="1600" b="1" dirty="0">
                <a:latin typeface="微软雅黑 Light" panose="020B0502040204020203" pitchFamily="34" charset="-122"/>
                <a:ea typeface="微软雅黑 Light" panose="020B0502040204020203" pitchFamily="34" charset="-122"/>
              </a:rPr>
              <a:t>参考文献：</a:t>
            </a:r>
            <a:r>
              <a:rPr lang="en-US" altLang="zh-CN" sz="1600" b="1" dirty="0">
                <a:latin typeface="微软雅黑 Light" panose="020B0502040204020203" pitchFamily="34" charset="-122"/>
                <a:ea typeface="微软雅黑 Light" panose="020B0502040204020203" pitchFamily="34" charset="-122"/>
              </a:rPr>
              <a:t>《</a:t>
            </a:r>
            <a:r>
              <a:rPr lang="zh-CN" altLang="en-US" sz="1600" b="1" dirty="0">
                <a:latin typeface="微软雅黑 Light" panose="020B0502040204020203" pitchFamily="34" charset="-122"/>
                <a:ea typeface="微软雅黑 Light" panose="020B0502040204020203" pitchFamily="34" charset="-122"/>
              </a:rPr>
              <a:t>腹部手术前后电解质变化及早期补钾对肠功能恢复的影响</a:t>
            </a:r>
            <a:r>
              <a:rPr lang="en-US" altLang="zh-CN" sz="1600" b="1" dirty="0">
                <a:latin typeface="微软雅黑 Light" panose="020B0502040204020203" pitchFamily="34" charset="-122"/>
                <a:ea typeface="微软雅黑 Light" panose="020B0502040204020203" pitchFamily="34" charset="-122"/>
              </a:rPr>
              <a:t>》</a:t>
            </a:r>
            <a:endParaRPr lang="zh-CN" altLang="en-US" sz="1600" b="1" dirty="0">
              <a:latin typeface="微软雅黑 Light" panose="020B0502040204020203" pitchFamily="34" charset="-122"/>
              <a:ea typeface="微软雅黑 Light" panose="020B0502040204020203" pitchFamily="34" charset="-122"/>
            </a:endParaRPr>
          </a:p>
        </p:txBody>
      </p:sp>
      <p:sp>
        <p:nvSpPr>
          <p:cNvPr id="9" name="TextBox 5"/>
          <p:cNvSpPr txBox="1">
            <a:spLocks noChangeArrowheads="1"/>
          </p:cNvSpPr>
          <p:nvPr/>
        </p:nvSpPr>
        <p:spPr bwMode="auto">
          <a:xfrm>
            <a:off x="1212438" y="4671338"/>
            <a:ext cx="9271848" cy="369332"/>
          </a:xfrm>
          <a:prstGeom prst="rect">
            <a:avLst/>
          </a:prstGeom>
          <a:noFill/>
          <a:ln w="9525">
            <a:noFill/>
            <a:miter lim="800000"/>
          </a:ln>
        </p:spPr>
        <p:txBody>
          <a:bodyPr wrap="square">
            <a:spAutoFit/>
          </a:bodyPr>
          <a:lstStyle/>
          <a:p>
            <a:r>
              <a:rPr lang="zh-CN" altLang="en-US" b="1" dirty="0">
                <a:latin typeface="微软雅黑 Light" panose="020B0502040204020203" pitchFamily="34" charset="-122"/>
                <a:ea typeface="微软雅黑 Light" panose="020B0502040204020203" pitchFamily="34" charset="-122"/>
              </a:rPr>
              <a:t>   术后第一天开始补钾组比术后第三天才开始补钾组血钾回升快</a:t>
            </a:r>
            <a:r>
              <a:rPr lang="en-US" altLang="zh-CN" b="1" dirty="0">
                <a:latin typeface="微软雅黑 Light" panose="020B0502040204020203" pitchFamily="34" charset="-122"/>
                <a:ea typeface="微软雅黑 Light" panose="020B0502040204020203" pitchFamily="34" charset="-122"/>
              </a:rPr>
              <a:t>, </a:t>
            </a:r>
            <a:r>
              <a:rPr lang="zh-CN" altLang="en-US" b="1" dirty="0">
                <a:latin typeface="微软雅黑 Light" panose="020B0502040204020203" pitchFamily="34" charset="-122"/>
                <a:ea typeface="微软雅黑 Light" panose="020B0502040204020203" pitchFamily="34" charset="-122"/>
              </a:rPr>
              <a:t>且肠功能恢复也快。</a:t>
            </a:r>
          </a:p>
        </p:txBody>
      </p:sp>
      <p:sp>
        <p:nvSpPr>
          <p:cNvPr id="3" name="流程图: 可选过程 2"/>
          <p:cNvSpPr/>
          <p:nvPr/>
        </p:nvSpPr>
        <p:spPr>
          <a:xfrm>
            <a:off x="143510" y="-650240"/>
            <a:ext cx="1091565" cy="2190750"/>
          </a:xfrm>
          <a:prstGeom prst="flowChartAlternateProcess">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a:t>03</a:t>
            </a:r>
          </a:p>
        </p:txBody>
      </p:sp>
      <p:sp>
        <p:nvSpPr>
          <p:cNvPr id="4" name="矩形 3"/>
          <p:cNvSpPr/>
          <p:nvPr/>
        </p:nvSpPr>
        <p:spPr>
          <a:xfrm>
            <a:off x="1235075" y="-107950"/>
            <a:ext cx="2697480" cy="1106805"/>
          </a:xfrm>
          <a:prstGeom prst="rect">
            <a:avLst/>
          </a:prstGeom>
          <a:noFill/>
          <a:ln>
            <a:noFill/>
          </a:ln>
        </p:spPr>
        <p:txBody>
          <a:bodyPr wrap="none" rtlCol="0" anchor="t">
            <a:spAutoFit/>
          </a:bodyPr>
          <a:lstStyle/>
          <a:p>
            <a:pPr algn="ctr"/>
            <a:r>
              <a:rPr lang="zh-CN" altLang="en-US" sz="6600" b="1">
                <a:solidFill>
                  <a:schemeClr val="accent6">
                    <a:lumMod val="50000"/>
                  </a:schemeClr>
                </a:solidFill>
                <a:effectLst/>
                <a:latin typeface="微软雅黑" panose="020B0503020204020204" pitchFamily="34" charset="-122"/>
                <a:ea typeface="微软雅黑" panose="020B0503020204020204" pitchFamily="34" charset="-122"/>
              </a:rPr>
              <a:t>有效性</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31371" y="0"/>
            <a:ext cx="250372" cy="696686"/>
          </a:xfrm>
          <a:prstGeom prst="rect">
            <a:avLst/>
          </a:prstGeom>
          <a:solidFill>
            <a:srgbClr val="2C7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04800" y="0"/>
            <a:ext cx="250372" cy="457200"/>
          </a:xfrm>
          <a:prstGeom prst="rect">
            <a:avLst/>
          </a:prstGeom>
          <a:solidFill>
            <a:srgbClr val="86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Rectangle 2"/>
          <p:cNvSpPr txBox="1">
            <a:spLocks noChangeArrowheads="1"/>
          </p:cNvSpPr>
          <p:nvPr/>
        </p:nvSpPr>
        <p:spPr>
          <a:xfrm>
            <a:off x="1149807" y="797295"/>
            <a:ext cx="10189136" cy="11430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90000"/>
              </a:lnSpc>
              <a:spcBef>
                <a:spcPct val="0"/>
              </a:spcBef>
              <a:spcAft>
                <a:spcPts val="0"/>
              </a:spcAft>
              <a:buClrTx/>
              <a:buSzTx/>
              <a:buFontTx/>
              <a:buNone/>
              <a:defRPr/>
            </a:pPr>
            <a:endParaRPr kumimoji="0" lang="zh-CN" altLang="en-US" sz="2800" b="1" i="0" u="none" strike="noStrike" kern="1200" cap="none" spc="0" normalizeH="0" baseline="0" noProof="0" dirty="0">
              <a:ln>
                <a:noFill/>
              </a:ln>
              <a:solidFill>
                <a:srgbClr val="070F00"/>
              </a:solidFill>
              <a:uLnTx/>
              <a:uFillTx/>
              <a:latin typeface="微软雅黑 Light" panose="020B0502040204020203" pitchFamily="34" charset="-122"/>
              <a:ea typeface="微软雅黑 Light" panose="020B0502040204020203" pitchFamily="34" charset="-122"/>
              <a:cs typeface="+mj-cs"/>
            </a:endParaRPr>
          </a:p>
        </p:txBody>
      </p:sp>
      <p:sp>
        <p:nvSpPr>
          <p:cNvPr id="14" name="TextBox 6"/>
          <p:cNvSpPr txBox="1">
            <a:spLocks noChangeArrowheads="1"/>
          </p:cNvSpPr>
          <p:nvPr/>
        </p:nvSpPr>
        <p:spPr bwMode="auto">
          <a:xfrm>
            <a:off x="2117090" y="2633980"/>
            <a:ext cx="8338185" cy="1322070"/>
          </a:xfrm>
          <a:prstGeom prst="rect">
            <a:avLst/>
          </a:prstGeom>
          <a:noFill/>
          <a:ln w="9525">
            <a:noFill/>
            <a:miter lim="800000"/>
          </a:ln>
        </p:spPr>
        <p:txBody>
          <a:bodyPr wrap="square">
            <a:spAutoFit/>
          </a:bodyPr>
          <a:lstStyle/>
          <a:p>
            <a:pPr lvl="0" eaLnBrk="1" fontAlgn="base" hangingPunct="1">
              <a:buNone/>
            </a:pPr>
            <a:r>
              <a:rPr lang="zh-CN" altLang="en-US" sz="4000" b="1" dirty="0">
                <a:solidFill>
                  <a:srgbClr val="2C7700"/>
                </a:solidFill>
                <a:latin typeface="微软雅黑" panose="020B0503020204020204" pitchFamily="34" charset="-122"/>
                <a:ea typeface="微软雅黑" panose="020B0503020204020204" pitchFamily="34" charset="-122"/>
                <a:cs typeface="微软雅黑" panose="020B0503020204020204" pitchFamily="34" charset="-122"/>
                <a:sym typeface="+mn-ea"/>
              </a:rPr>
              <a:t>多宁朗</a:t>
            </a:r>
            <a:r>
              <a:rPr lang="en-US" altLang="zh-CN" sz="4000" b="1" baseline="30000" dirty="0">
                <a:solidFill>
                  <a:srgbClr val="2C77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p>
          <a:p>
            <a:pPr lvl="0" eaLnBrk="1" fontAlgn="base" hangingPunct="1">
              <a:buNone/>
            </a:pPr>
            <a:r>
              <a:rPr lang="en-US" altLang="zh-CN" sz="4000" b="1" baseline="30000" dirty="0">
                <a:solidFill>
                  <a:srgbClr val="2C77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4000" b="1">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是提高患者生存率的电解质</a:t>
            </a:r>
            <a:endParaRPr lang="zh-CN" altLang="en-US" sz="40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流程图: 可选过程 2"/>
          <p:cNvSpPr/>
          <p:nvPr/>
        </p:nvSpPr>
        <p:spPr>
          <a:xfrm>
            <a:off x="143510" y="-650240"/>
            <a:ext cx="1091565" cy="2190750"/>
          </a:xfrm>
          <a:prstGeom prst="flowChartAlternateProcess">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a:t>03</a:t>
            </a:r>
          </a:p>
        </p:txBody>
      </p:sp>
      <p:sp>
        <p:nvSpPr>
          <p:cNvPr id="4" name="矩形 3"/>
          <p:cNvSpPr/>
          <p:nvPr/>
        </p:nvSpPr>
        <p:spPr>
          <a:xfrm>
            <a:off x="1235075" y="-107950"/>
            <a:ext cx="2697480" cy="1106805"/>
          </a:xfrm>
          <a:prstGeom prst="rect">
            <a:avLst/>
          </a:prstGeom>
          <a:noFill/>
          <a:ln>
            <a:noFill/>
          </a:ln>
        </p:spPr>
        <p:txBody>
          <a:bodyPr wrap="none" rtlCol="0" anchor="t">
            <a:spAutoFit/>
          </a:bodyPr>
          <a:lstStyle/>
          <a:p>
            <a:pPr algn="ctr"/>
            <a:r>
              <a:rPr lang="zh-CN" altLang="en-US" sz="6600" b="1">
                <a:solidFill>
                  <a:schemeClr val="accent6">
                    <a:lumMod val="50000"/>
                  </a:schemeClr>
                </a:solidFill>
                <a:effectLst/>
                <a:latin typeface="微软雅黑" panose="020B0503020204020204" pitchFamily="34" charset="-122"/>
                <a:ea typeface="微软雅黑" panose="020B0503020204020204" pitchFamily="34" charset="-122"/>
              </a:rPr>
              <a:t>有效性</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31371" y="0"/>
            <a:ext cx="250372" cy="696686"/>
          </a:xfrm>
          <a:prstGeom prst="rect">
            <a:avLst/>
          </a:prstGeom>
          <a:solidFill>
            <a:srgbClr val="2C7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04800" y="0"/>
            <a:ext cx="250372" cy="457200"/>
          </a:xfrm>
          <a:prstGeom prst="rect">
            <a:avLst/>
          </a:prstGeom>
          <a:solidFill>
            <a:srgbClr val="86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Rectangle 2"/>
          <p:cNvSpPr txBox="1">
            <a:spLocks noChangeArrowheads="1"/>
          </p:cNvSpPr>
          <p:nvPr/>
        </p:nvSpPr>
        <p:spPr>
          <a:xfrm>
            <a:off x="1149807" y="797295"/>
            <a:ext cx="10189136" cy="11430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90000"/>
              </a:lnSpc>
              <a:spcBef>
                <a:spcPct val="0"/>
              </a:spcBef>
              <a:spcAft>
                <a:spcPts val="0"/>
              </a:spcAft>
              <a:buClrTx/>
              <a:buSzTx/>
              <a:buFontTx/>
              <a:buNone/>
              <a:defRPr/>
            </a:pPr>
            <a:endParaRPr kumimoji="0" lang="zh-CN" altLang="en-US" sz="2800" b="1" i="0" u="none" strike="noStrike" kern="1200" cap="none" spc="0" normalizeH="0" baseline="0" noProof="0" dirty="0">
              <a:ln>
                <a:noFill/>
              </a:ln>
              <a:solidFill>
                <a:srgbClr val="070F00"/>
              </a:solidFill>
              <a:uLnTx/>
              <a:uFillTx/>
              <a:latin typeface="微软雅黑 Light" panose="020B0502040204020203" pitchFamily="34" charset="-122"/>
              <a:ea typeface="微软雅黑 Light" panose="020B0502040204020203" pitchFamily="34" charset="-122"/>
              <a:cs typeface="+mj-cs"/>
            </a:endParaRPr>
          </a:p>
        </p:txBody>
      </p:sp>
      <p:sp>
        <p:nvSpPr>
          <p:cNvPr id="32769" name="标题 11265"/>
          <p:cNvSpPr>
            <a:spLocks noGrp="1"/>
          </p:cNvSpPr>
          <p:nvPr/>
        </p:nvSpPr>
        <p:spPr>
          <a:xfrm>
            <a:off x="3709670" y="696595"/>
            <a:ext cx="8263890" cy="1143000"/>
          </a:xfrm>
          <a:prstGeom prst="rect">
            <a:avLst/>
          </a:prstGeom>
          <a:noFill/>
          <a:ln w="9525">
            <a:noFill/>
          </a:ln>
        </p:spPr>
        <p:txBody>
          <a:bodyPr anchor="ctr" anchorCtr="0"/>
          <a:lstStyle>
            <a:lvl1pPr marL="0" lvl="0" indent="0" algn="ctr" defTabSz="914400" eaLnBrk="0" fontAlgn="base" latinLnBrk="0" hangingPunct="0">
              <a:lnSpc>
                <a:spcPct val="100000"/>
              </a:lnSpc>
              <a:spcBef>
                <a:spcPct val="0"/>
              </a:spcBef>
              <a:spcAft>
                <a:spcPct val="0"/>
              </a:spcAft>
              <a:buNone/>
              <a:defRPr sz="4400" b="0" i="0" u="none" kern="1200" baseline="0">
                <a:solidFill>
                  <a:schemeClr val="tx2"/>
                </a:solidFill>
                <a:latin typeface="+mj-lt"/>
                <a:ea typeface="+mj-ea"/>
                <a:cs typeface="+mj-cs"/>
              </a:defRPr>
            </a:lvl1pPr>
          </a:lstStyle>
          <a:p>
            <a:pPr algn="r"/>
            <a:r>
              <a:rPr lang="en-US" altLang="zh-CN" sz="2800" b="1">
                <a:ln w="9525">
                  <a:solidFill>
                    <a:schemeClr val="bg1"/>
                  </a:solidFill>
                  <a:prstDash val="solid"/>
                </a:ln>
                <a:solidFill>
                  <a:schemeClr val="tx1"/>
                </a:solidFill>
                <a:effectLst>
                  <a:outerShdw blurRad="12700" dist="38100" dir="2700000" algn="tl" rotWithShape="0">
                    <a:schemeClr val="accent5">
                      <a:lumMod val="60000"/>
                      <a:lumOff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ICU</a:t>
            </a:r>
            <a:r>
              <a:rPr lang="zh-CN" altLang="en-US" sz="2800" b="1">
                <a:ln w="9525">
                  <a:solidFill>
                    <a:schemeClr val="bg1"/>
                  </a:solidFill>
                  <a:prstDash val="solid"/>
                </a:ln>
                <a:solidFill>
                  <a:schemeClr val="tx1"/>
                </a:solidFill>
                <a:effectLst>
                  <a:outerShdw blurRad="12700" dist="38100" dir="2700000" algn="tl" rotWithShape="0">
                    <a:schemeClr val="accent5">
                      <a:lumMod val="60000"/>
                      <a:lumOff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患者低磷血症发生率</a:t>
            </a:r>
            <a:r>
              <a:rPr lang="en-US" altLang="zh-CN" sz="2800" b="1">
                <a:ln w="9525">
                  <a:solidFill>
                    <a:schemeClr val="bg1"/>
                  </a:solidFill>
                  <a:prstDash val="solid"/>
                </a:ln>
                <a:solidFill>
                  <a:schemeClr val="tx1"/>
                </a:solidFill>
                <a:effectLst>
                  <a:outerShdw blurRad="12700" dist="38100" dir="2700000" algn="tl" rotWithShape="0">
                    <a:schemeClr val="accent5">
                      <a:lumMod val="60000"/>
                      <a:lumOff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77.6%</a:t>
            </a:r>
          </a:p>
        </p:txBody>
      </p:sp>
      <p:pic>
        <p:nvPicPr>
          <p:cNvPr id="32770" name="图片 11266"/>
          <p:cNvPicPr>
            <a:picLocks noChangeAspect="1"/>
          </p:cNvPicPr>
          <p:nvPr/>
        </p:nvPicPr>
        <p:blipFill>
          <a:blip r:embed="rId3"/>
          <a:stretch>
            <a:fillRect/>
          </a:stretch>
        </p:blipFill>
        <p:spPr>
          <a:xfrm>
            <a:off x="751205" y="1619885"/>
            <a:ext cx="11222355" cy="4196080"/>
          </a:xfrm>
          <a:prstGeom prst="rect">
            <a:avLst/>
          </a:prstGeom>
          <a:noFill/>
          <a:ln w="9525">
            <a:noFill/>
          </a:ln>
        </p:spPr>
      </p:pic>
      <p:sp>
        <p:nvSpPr>
          <p:cNvPr id="11268" name="TextBox 9"/>
          <p:cNvSpPr txBox="1"/>
          <p:nvPr/>
        </p:nvSpPr>
        <p:spPr>
          <a:xfrm>
            <a:off x="6425565" y="6527800"/>
            <a:ext cx="5659755" cy="275590"/>
          </a:xfrm>
          <a:prstGeom prst="rect">
            <a:avLst/>
          </a:prstGeom>
          <a:noFill/>
          <a:ln w="9525">
            <a:noFill/>
          </a:ln>
        </p:spPr>
        <p:txBody>
          <a:bodyPr wrap="square">
            <a:spAutoFit/>
          </a:bodyPr>
          <a:lstStyle/>
          <a:p>
            <a:pPr algn="r"/>
            <a:r>
              <a:rPr lang="zh-CN" altLang="en-US" sz="1200" b="1" noProof="1">
                <a:latin typeface="黑体" panose="02010609060101010101" pitchFamily="49" charset="-122"/>
                <a:ea typeface="黑体" panose="02010609060101010101" pitchFamily="49" charset="-122"/>
                <a:cs typeface="+mn-cs"/>
              </a:rPr>
              <a:t>参考文献：</a:t>
            </a:r>
            <a:r>
              <a:rPr lang="en-US" altLang="zh-CN" sz="1200" b="1" noProof="1">
                <a:latin typeface="黑体" panose="02010609060101010101" pitchFamily="49" charset="-122"/>
                <a:ea typeface="黑体" panose="02010609060101010101" pitchFamily="49" charset="-122"/>
                <a:cs typeface="+mn-cs"/>
              </a:rPr>
              <a:t>《</a:t>
            </a:r>
            <a:r>
              <a:rPr lang="zh-CN" altLang="en-US" sz="1200" b="1" noProof="1">
                <a:latin typeface="黑体" panose="02010609060101010101" pitchFamily="49" charset="-122"/>
                <a:ea typeface="黑体" panose="02010609060101010101" pitchFamily="49" charset="-122"/>
                <a:cs typeface="+mn-cs"/>
              </a:rPr>
              <a:t>中华医学会第5次全国重症医学大会论文汇编</a:t>
            </a:r>
            <a:r>
              <a:rPr lang="en-US" altLang="zh-CN" sz="1200" b="1" noProof="1">
                <a:latin typeface="黑体" panose="02010609060101010101" pitchFamily="49" charset="-122"/>
                <a:ea typeface="黑体" panose="02010609060101010101" pitchFamily="49" charset="-122"/>
                <a:cs typeface="+mn-cs"/>
              </a:rPr>
              <a:t>》</a:t>
            </a:r>
            <a:endParaRPr lang="zh-CN" altLang="en-US" sz="1200" b="1" noProof="1">
              <a:latin typeface="黑体" panose="02010609060101010101" pitchFamily="49" charset="-122"/>
              <a:ea typeface="黑体" panose="02010609060101010101" pitchFamily="49" charset="-122"/>
            </a:endParaRPr>
          </a:p>
        </p:txBody>
      </p:sp>
      <p:sp>
        <p:nvSpPr>
          <p:cNvPr id="3" name="矩形 2"/>
          <p:cNvSpPr/>
          <p:nvPr/>
        </p:nvSpPr>
        <p:spPr>
          <a:xfrm>
            <a:off x="3261360" y="2158365"/>
            <a:ext cx="3076575" cy="1228090"/>
          </a:xfrm>
          <a:prstGeom prst="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6588760" y="2158365"/>
            <a:ext cx="3076575" cy="1228090"/>
          </a:xfrm>
          <a:prstGeom prst="rect">
            <a:avLst/>
          </a:prstGeom>
          <a:noFill/>
          <a:ln w="38100">
            <a:solidFill>
              <a:srgbClr val="0070C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流程图: 可选过程 4"/>
          <p:cNvSpPr/>
          <p:nvPr/>
        </p:nvSpPr>
        <p:spPr>
          <a:xfrm>
            <a:off x="143510" y="-650240"/>
            <a:ext cx="1091565" cy="2190750"/>
          </a:xfrm>
          <a:prstGeom prst="flowChartAlternateProcess">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a:t>03</a:t>
            </a:r>
          </a:p>
        </p:txBody>
      </p:sp>
      <p:sp>
        <p:nvSpPr>
          <p:cNvPr id="6" name="矩形 5"/>
          <p:cNvSpPr/>
          <p:nvPr/>
        </p:nvSpPr>
        <p:spPr>
          <a:xfrm>
            <a:off x="1235075" y="-107950"/>
            <a:ext cx="2697480" cy="1106805"/>
          </a:xfrm>
          <a:prstGeom prst="rect">
            <a:avLst/>
          </a:prstGeom>
          <a:noFill/>
          <a:ln>
            <a:noFill/>
          </a:ln>
        </p:spPr>
        <p:txBody>
          <a:bodyPr wrap="none" rtlCol="0" anchor="t">
            <a:spAutoFit/>
          </a:bodyPr>
          <a:lstStyle/>
          <a:p>
            <a:pPr algn="ctr"/>
            <a:r>
              <a:rPr lang="zh-CN" altLang="en-US" sz="6600" b="1">
                <a:solidFill>
                  <a:schemeClr val="accent6">
                    <a:lumMod val="50000"/>
                  </a:schemeClr>
                </a:solidFill>
                <a:effectLst/>
                <a:latin typeface="微软雅黑" panose="020B0503020204020204" pitchFamily="34" charset="-122"/>
                <a:ea typeface="微软雅黑" panose="020B0503020204020204" pitchFamily="34" charset="-122"/>
              </a:rPr>
              <a:t>有效性</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31371" y="0"/>
            <a:ext cx="250372" cy="696686"/>
          </a:xfrm>
          <a:prstGeom prst="rect">
            <a:avLst/>
          </a:prstGeom>
          <a:solidFill>
            <a:srgbClr val="2C7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04800" y="0"/>
            <a:ext cx="250372" cy="457200"/>
          </a:xfrm>
          <a:prstGeom prst="rect">
            <a:avLst/>
          </a:prstGeom>
          <a:solidFill>
            <a:srgbClr val="86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769" name="标题 11265"/>
          <p:cNvSpPr>
            <a:spLocks noGrp="1"/>
          </p:cNvSpPr>
          <p:nvPr/>
        </p:nvSpPr>
        <p:spPr>
          <a:xfrm>
            <a:off x="3709670" y="696595"/>
            <a:ext cx="8263890" cy="1143000"/>
          </a:xfrm>
          <a:prstGeom prst="rect">
            <a:avLst/>
          </a:prstGeom>
          <a:noFill/>
          <a:ln w="9525">
            <a:noFill/>
          </a:ln>
        </p:spPr>
        <p:txBody>
          <a:bodyPr anchor="ctr" anchorCtr="0"/>
          <a:lstStyle>
            <a:lvl1pPr marL="0" lvl="0" indent="0" algn="ctr" defTabSz="914400" eaLnBrk="0" fontAlgn="base" latinLnBrk="0" hangingPunct="0">
              <a:lnSpc>
                <a:spcPct val="100000"/>
              </a:lnSpc>
              <a:spcBef>
                <a:spcPct val="0"/>
              </a:spcBef>
              <a:spcAft>
                <a:spcPct val="0"/>
              </a:spcAft>
              <a:buNone/>
              <a:defRPr sz="4400" b="0" i="0" u="none" kern="1200" baseline="0">
                <a:solidFill>
                  <a:schemeClr val="tx2"/>
                </a:solidFill>
                <a:latin typeface="+mj-lt"/>
                <a:ea typeface="+mj-ea"/>
                <a:cs typeface="+mj-cs"/>
              </a:defRPr>
            </a:lvl1pPr>
          </a:lstStyle>
          <a:p>
            <a:pPr algn="r"/>
            <a:r>
              <a:rPr lang="zh-CN" altLang="en-US" sz="2800" b="1">
                <a:ln w="9525">
                  <a:solidFill>
                    <a:schemeClr val="bg1"/>
                  </a:solidFill>
                  <a:prstDash val="solid"/>
                </a:ln>
                <a:solidFill>
                  <a:schemeClr val="tx1"/>
                </a:solidFill>
                <a:effectLst>
                  <a:outerShdw blurRad="12700" dist="38100" dir="2700000" algn="tl" rotWithShape="0">
                    <a:schemeClr val="accent5">
                      <a:lumMod val="60000"/>
                      <a:lumOff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存活组患者转出</a:t>
            </a:r>
            <a:r>
              <a:rPr lang="en-US" altLang="zh-CN" sz="2800" b="1">
                <a:ln w="9525">
                  <a:solidFill>
                    <a:schemeClr val="bg1"/>
                  </a:solidFill>
                  <a:prstDash val="solid"/>
                </a:ln>
                <a:solidFill>
                  <a:schemeClr val="tx1"/>
                </a:solidFill>
                <a:effectLst>
                  <a:outerShdw blurRad="12700" dist="38100" dir="2700000" algn="tl" rotWithShape="0">
                    <a:schemeClr val="accent5">
                      <a:lumMod val="60000"/>
                      <a:lumOff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ICU</a:t>
            </a:r>
            <a:r>
              <a:rPr lang="zh-CN" altLang="en-US" sz="2800" b="1">
                <a:ln w="9525">
                  <a:solidFill>
                    <a:schemeClr val="bg1"/>
                  </a:solidFill>
                  <a:prstDash val="solid"/>
                </a:ln>
                <a:solidFill>
                  <a:schemeClr val="tx1"/>
                </a:solidFill>
                <a:effectLst>
                  <a:outerShdw blurRad="12700" dist="38100" dir="2700000" algn="tl" rotWithShape="0">
                    <a:schemeClr val="accent5">
                      <a:lumMod val="60000"/>
                      <a:lumOff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时血磷水平高于刚入住</a:t>
            </a:r>
            <a:r>
              <a:rPr lang="en-US" altLang="zh-CN" sz="2800" b="1">
                <a:ln w="9525">
                  <a:solidFill>
                    <a:schemeClr val="bg1"/>
                  </a:solidFill>
                  <a:prstDash val="solid"/>
                </a:ln>
                <a:solidFill>
                  <a:schemeClr val="tx1"/>
                </a:solidFill>
                <a:effectLst>
                  <a:outerShdw blurRad="12700" dist="38100" dir="2700000" algn="tl" rotWithShape="0">
                    <a:schemeClr val="accent5">
                      <a:lumMod val="60000"/>
                      <a:lumOff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ICU</a:t>
            </a:r>
            <a:r>
              <a:rPr lang="zh-CN" altLang="en-US" sz="2800" b="1">
                <a:ln w="9525">
                  <a:solidFill>
                    <a:schemeClr val="bg1"/>
                  </a:solidFill>
                  <a:prstDash val="solid"/>
                </a:ln>
                <a:solidFill>
                  <a:schemeClr val="tx1"/>
                </a:solidFill>
                <a:effectLst>
                  <a:outerShdw blurRad="12700" dist="38100" dir="2700000" algn="tl" rotWithShape="0">
                    <a:schemeClr val="accent5">
                      <a:lumMod val="60000"/>
                      <a:lumOff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时</a:t>
            </a:r>
          </a:p>
        </p:txBody>
      </p:sp>
      <p:sp>
        <p:nvSpPr>
          <p:cNvPr id="11268" name="TextBox 9"/>
          <p:cNvSpPr txBox="1"/>
          <p:nvPr/>
        </p:nvSpPr>
        <p:spPr>
          <a:xfrm>
            <a:off x="6425565" y="6527800"/>
            <a:ext cx="5659755" cy="275590"/>
          </a:xfrm>
          <a:prstGeom prst="rect">
            <a:avLst/>
          </a:prstGeom>
          <a:noFill/>
          <a:ln w="9525">
            <a:noFill/>
          </a:ln>
        </p:spPr>
        <p:txBody>
          <a:bodyPr wrap="square">
            <a:spAutoFit/>
          </a:bodyPr>
          <a:lstStyle/>
          <a:p>
            <a:pPr algn="r"/>
            <a:r>
              <a:rPr lang="zh-CN" altLang="en-US" sz="1200" b="1" noProof="1">
                <a:latin typeface="黑体" panose="02010609060101010101" pitchFamily="49" charset="-122"/>
                <a:ea typeface="黑体" panose="02010609060101010101" pitchFamily="49" charset="-122"/>
                <a:cs typeface="+mn-cs"/>
              </a:rPr>
              <a:t>参考文献：</a:t>
            </a:r>
            <a:r>
              <a:rPr lang="en-US" altLang="zh-CN" sz="1200" b="1" noProof="1">
                <a:latin typeface="黑体" panose="02010609060101010101" pitchFamily="49" charset="-122"/>
                <a:ea typeface="黑体" panose="02010609060101010101" pitchFamily="49" charset="-122"/>
                <a:cs typeface="+mn-cs"/>
              </a:rPr>
              <a:t>《</a:t>
            </a:r>
            <a:r>
              <a:rPr lang="zh-CN" altLang="en-US" sz="1200" b="1" noProof="1">
                <a:latin typeface="黑体" panose="02010609060101010101" pitchFamily="49" charset="-122"/>
                <a:ea typeface="黑体" panose="02010609060101010101" pitchFamily="49" charset="-122"/>
                <a:cs typeface="+mn-cs"/>
              </a:rPr>
              <a:t>中华医学会第5次全国重症医学大会论文汇编</a:t>
            </a:r>
            <a:r>
              <a:rPr lang="en-US" altLang="zh-CN" sz="1200" b="1" noProof="1">
                <a:latin typeface="黑体" panose="02010609060101010101" pitchFamily="49" charset="-122"/>
                <a:ea typeface="黑体" panose="02010609060101010101" pitchFamily="49" charset="-122"/>
                <a:cs typeface="+mn-cs"/>
              </a:rPr>
              <a:t>》</a:t>
            </a:r>
            <a:endParaRPr lang="zh-CN" altLang="en-US" sz="1200" b="1" noProof="1">
              <a:latin typeface="黑体" panose="02010609060101010101" pitchFamily="49" charset="-122"/>
              <a:ea typeface="黑体" panose="02010609060101010101" pitchFamily="49" charset="-122"/>
            </a:endParaRPr>
          </a:p>
        </p:txBody>
      </p:sp>
      <p:pic>
        <p:nvPicPr>
          <p:cNvPr id="6" name="图片 5"/>
          <p:cNvPicPr>
            <a:picLocks noChangeAspect="1"/>
          </p:cNvPicPr>
          <p:nvPr/>
        </p:nvPicPr>
        <p:blipFill>
          <a:blip r:embed="rId3"/>
          <a:stretch>
            <a:fillRect/>
          </a:stretch>
        </p:blipFill>
        <p:spPr>
          <a:xfrm>
            <a:off x="1823720" y="2108200"/>
            <a:ext cx="8855710" cy="3484245"/>
          </a:xfrm>
          <a:prstGeom prst="rect">
            <a:avLst/>
          </a:prstGeom>
        </p:spPr>
      </p:pic>
      <p:sp>
        <p:nvSpPr>
          <p:cNvPr id="3" name="流程图: 可选过程 2"/>
          <p:cNvSpPr/>
          <p:nvPr/>
        </p:nvSpPr>
        <p:spPr>
          <a:xfrm>
            <a:off x="143510" y="-650240"/>
            <a:ext cx="1091565" cy="2190750"/>
          </a:xfrm>
          <a:prstGeom prst="flowChartAlternateProcess">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a:t>03</a:t>
            </a:r>
          </a:p>
        </p:txBody>
      </p:sp>
      <p:sp>
        <p:nvSpPr>
          <p:cNvPr id="4" name="矩形 3"/>
          <p:cNvSpPr/>
          <p:nvPr/>
        </p:nvSpPr>
        <p:spPr>
          <a:xfrm>
            <a:off x="1235075" y="-107950"/>
            <a:ext cx="2697480" cy="1106805"/>
          </a:xfrm>
          <a:prstGeom prst="rect">
            <a:avLst/>
          </a:prstGeom>
          <a:noFill/>
          <a:ln>
            <a:noFill/>
          </a:ln>
        </p:spPr>
        <p:txBody>
          <a:bodyPr wrap="none" rtlCol="0" anchor="t">
            <a:spAutoFit/>
          </a:bodyPr>
          <a:lstStyle/>
          <a:p>
            <a:pPr algn="ctr"/>
            <a:r>
              <a:rPr lang="zh-CN" altLang="en-US" sz="6600" b="1">
                <a:solidFill>
                  <a:schemeClr val="accent6">
                    <a:lumMod val="50000"/>
                  </a:schemeClr>
                </a:solidFill>
                <a:effectLst/>
                <a:latin typeface="微软雅黑" panose="020B0503020204020204" pitchFamily="34" charset="-122"/>
                <a:ea typeface="微软雅黑" panose="020B0503020204020204" pitchFamily="34" charset="-122"/>
              </a:rPr>
              <a:t>有效性</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31371" y="0"/>
            <a:ext cx="250372" cy="696686"/>
          </a:xfrm>
          <a:prstGeom prst="rect">
            <a:avLst/>
          </a:prstGeom>
          <a:solidFill>
            <a:srgbClr val="2C7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04800" y="0"/>
            <a:ext cx="250372" cy="457200"/>
          </a:xfrm>
          <a:prstGeom prst="rect">
            <a:avLst/>
          </a:prstGeom>
          <a:solidFill>
            <a:srgbClr val="86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68" name="TextBox 9"/>
          <p:cNvSpPr txBox="1"/>
          <p:nvPr/>
        </p:nvSpPr>
        <p:spPr>
          <a:xfrm>
            <a:off x="6425565" y="6527800"/>
            <a:ext cx="5659755" cy="275590"/>
          </a:xfrm>
          <a:prstGeom prst="rect">
            <a:avLst/>
          </a:prstGeom>
          <a:noFill/>
          <a:ln w="9525">
            <a:noFill/>
          </a:ln>
        </p:spPr>
        <p:txBody>
          <a:bodyPr wrap="square">
            <a:spAutoFit/>
          </a:bodyPr>
          <a:lstStyle/>
          <a:p>
            <a:pPr algn="r"/>
            <a:r>
              <a:rPr lang="zh-CN" altLang="en-US" sz="1200" b="1" noProof="1">
                <a:latin typeface="黑体" panose="02010609060101010101" pitchFamily="49" charset="-122"/>
                <a:ea typeface="黑体" panose="02010609060101010101" pitchFamily="49" charset="-122"/>
                <a:cs typeface="+mn-cs"/>
              </a:rPr>
              <a:t>参考文献：</a:t>
            </a:r>
            <a:r>
              <a:rPr lang="en-US" altLang="zh-CN" sz="1200" b="1" noProof="1">
                <a:latin typeface="黑体" panose="02010609060101010101" pitchFamily="49" charset="-122"/>
                <a:ea typeface="黑体" panose="02010609060101010101" pitchFamily="49" charset="-122"/>
                <a:cs typeface="+mn-cs"/>
              </a:rPr>
              <a:t>《</a:t>
            </a:r>
            <a:r>
              <a:rPr lang="zh-CN" altLang="en-US" sz="1200" b="1" noProof="1">
                <a:latin typeface="黑体" panose="02010609060101010101" pitchFamily="49" charset="-122"/>
                <a:ea typeface="黑体" panose="02010609060101010101" pitchFamily="49" charset="-122"/>
                <a:cs typeface="+mn-cs"/>
              </a:rPr>
              <a:t>中华医学会第5次全国重症医学大会论文汇编</a:t>
            </a:r>
            <a:r>
              <a:rPr lang="en-US" altLang="zh-CN" sz="1200" b="1" noProof="1">
                <a:latin typeface="黑体" panose="02010609060101010101" pitchFamily="49" charset="-122"/>
                <a:ea typeface="黑体" panose="02010609060101010101" pitchFamily="49" charset="-122"/>
                <a:cs typeface="+mn-cs"/>
              </a:rPr>
              <a:t>》</a:t>
            </a:r>
            <a:endParaRPr lang="zh-CN" altLang="en-US" sz="1200" b="1" noProof="1">
              <a:latin typeface="黑体" panose="02010609060101010101" pitchFamily="49" charset="-122"/>
              <a:ea typeface="黑体" panose="02010609060101010101" pitchFamily="49" charset="-122"/>
            </a:endParaRPr>
          </a:p>
        </p:txBody>
      </p:sp>
      <p:pic>
        <p:nvPicPr>
          <p:cNvPr id="3" name="图片 2"/>
          <p:cNvPicPr>
            <a:picLocks noChangeAspect="1"/>
          </p:cNvPicPr>
          <p:nvPr/>
        </p:nvPicPr>
        <p:blipFill>
          <a:blip r:embed="rId3"/>
          <a:stretch>
            <a:fillRect/>
          </a:stretch>
        </p:blipFill>
        <p:spPr>
          <a:xfrm>
            <a:off x="4947920" y="1701800"/>
            <a:ext cx="6777355" cy="3917315"/>
          </a:xfrm>
          <a:prstGeom prst="rect">
            <a:avLst/>
          </a:prstGeom>
        </p:spPr>
      </p:pic>
      <p:sp>
        <p:nvSpPr>
          <p:cNvPr id="4" name="文本框 3"/>
          <p:cNvSpPr txBox="1"/>
          <p:nvPr/>
        </p:nvSpPr>
        <p:spPr>
          <a:xfrm>
            <a:off x="5644515" y="797560"/>
            <a:ext cx="6080760" cy="460375"/>
          </a:xfrm>
          <a:prstGeom prst="rect">
            <a:avLst/>
          </a:prstGeom>
          <a:noFill/>
        </p:spPr>
        <p:txBody>
          <a:bodyPr wrap="square" rtlCol="0">
            <a:spAutoFit/>
            <a:scene3d>
              <a:camera prst="orthographicFront"/>
              <a:lightRig rig="threePt" dir="t"/>
            </a:scene3d>
          </a:bodyPr>
          <a:lstStyle/>
          <a:p>
            <a:pPr algn="r"/>
            <a:r>
              <a:rPr lang="zh-CN" altLang="en-US" sz="2400" b="1">
                <a:solidFill>
                  <a:schemeClr val="tx1"/>
                </a:solidFill>
                <a:effectLst>
                  <a:outerShdw blurRad="38100" dist="19050" dir="2700000" algn="tl" rotWithShape="0">
                    <a:schemeClr val="dk1">
                      <a:alpha val="40000"/>
                    </a:schemeClr>
                  </a:outerShdw>
                </a:effectLst>
              </a:rPr>
              <a:t>血磷与患者病情严重程度具有相关性</a:t>
            </a:r>
          </a:p>
        </p:txBody>
      </p:sp>
      <p:sp>
        <p:nvSpPr>
          <p:cNvPr id="100" name="文本框 99"/>
          <p:cNvSpPr txBox="1"/>
          <p:nvPr/>
        </p:nvSpPr>
        <p:spPr>
          <a:xfrm>
            <a:off x="357505" y="1701800"/>
            <a:ext cx="4561205" cy="4323080"/>
          </a:xfrm>
          <a:prstGeom prst="rect">
            <a:avLst/>
          </a:prstGeom>
          <a:noFill/>
          <a:ln w="9525">
            <a:noFill/>
          </a:ln>
        </p:spPr>
        <p:txBody>
          <a:bodyPr wrap="square">
            <a:spAutoFit/>
          </a:bodyPr>
          <a:lstStyle/>
          <a:p>
            <a:pPr indent="266700" fontAlgn="auto">
              <a:lnSpc>
                <a:spcPts val="3000"/>
              </a:lnSpc>
            </a:pPr>
            <a:r>
              <a:rPr lang="zh-CN" b="0">
                <a:latin typeface="微软雅黑" panose="020B0503020204020204" pitchFamily="34" charset="-122"/>
                <a:ea typeface="微软雅黑" panose="020B0503020204020204" pitchFamily="34" charset="-122"/>
                <a:cs typeface="微软雅黑" panose="020B0503020204020204" pitchFamily="34" charset="-122"/>
              </a:rPr>
              <a:t>从低磷血症对</a:t>
            </a:r>
            <a:r>
              <a:rPr lang="en-US" b="0">
                <a:latin typeface="微软雅黑" panose="020B0503020204020204" pitchFamily="34" charset="-122"/>
                <a:ea typeface="微软雅黑" panose="020B0503020204020204" pitchFamily="34" charset="-122"/>
                <a:cs typeface="微软雅黑" panose="020B0503020204020204" pitchFamily="34" charset="-122"/>
              </a:rPr>
              <a:t>ICU</a:t>
            </a:r>
            <a:r>
              <a:rPr lang="zh-CN" b="0">
                <a:latin typeface="微软雅黑" panose="020B0503020204020204" pitchFamily="34" charset="-122"/>
                <a:ea typeface="微软雅黑" panose="020B0503020204020204" pitchFamily="34" charset="-122"/>
                <a:cs typeface="微软雅黑" panose="020B0503020204020204" pitchFamily="34" charset="-122"/>
              </a:rPr>
              <a:t>患者预后的预测价值图：</a:t>
            </a:r>
            <a:r>
              <a:rPr lang="en-US" b="0">
                <a:latin typeface="微软雅黑" panose="020B0503020204020204" pitchFamily="34" charset="-122"/>
                <a:ea typeface="微软雅黑" panose="020B0503020204020204" pitchFamily="34" charset="-122"/>
                <a:cs typeface="微软雅黑" panose="020B0503020204020204" pitchFamily="34" charset="-122"/>
              </a:rPr>
              <a:t>ROC</a:t>
            </a:r>
            <a:r>
              <a:rPr lang="zh-CN" b="0">
                <a:latin typeface="微软雅黑" panose="020B0503020204020204" pitchFamily="34" charset="-122"/>
                <a:ea typeface="微软雅黑" panose="020B0503020204020204" pitchFamily="34" charset="-122"/>
                <a:cs typeface="微软雅黑" panose="020B0503020204020204" pitchFamily="34" charset="-122"/>
              </a:rPr>
              <a:t>曲线显示，</a:t>
            </a:r>
            <a:r>
              <a:rPr lang="en-US" b="0">
                <a:latin typeface="微软雅黑" panose="020B0503020204020204" pitchFamily="34" charset="-122"/>
                <a:ea typeface="微软雅黑" panose="020B0503020204020204" pitchFamily="34" charset="-122"/>
                <a:cs typeface="微软雅黑" panose="020B0503020204020204" pitchFamily="34" charset="-122"/>
              </a:rPr>
              <a:t>ICU</a:t>
            </a:r>
            <a:r>
              <a:rPr lang="zh-CN" b="0">
                <a:latin typeface="微软雅黑" panose="020B0503020204020204" pitchFamily="34" charset="-122"/>
                <a:ea typeface="微软雅黑" panose="020B0503020204020204" pitchFamily="34" charset="-122"/>
                <a:cs typeface="微软雅黑" panose="020B0503020204020204" pitchFamily="34" charset="-122"/>
              </a:rPr>
              <a:t>患者血磷水平预测患者存活曲线下面积为</a:t>
            </a:r>
            <a:r>
              <a:rPr lang="en-US" b="0">
                <a:latin typeface="微软雅黑" panose="020B0503020204020204" pitchFamily="34" charset="-122"/>
                <a:ea typeface="微软雅黑" panose="020B0503020204020204" pitchFamily="34" charset="-122"/>
                <a:cs typeface="微软雅黑" panose="020B0503020204020204" pitchFamily="34" charset="-122"/>
              </a:rPr>
              <a:t>0.695</a:t>
            </a:r>
            <a:r>
              <a:rPr lang="zh-CN" b="0">
                <a:latin typeface="微软雅黑" panose="020B0503020204020204" pitchFamily="34" charset="-122"/>
                <a:ea typeface="微软雅黑" panose="020B0503020204020204" pitchFamily="34" charset="-122"/>
                <a:cs typeface="微软雅黑" panose="020B0503020204020204" pitchFamily="34" charset="-122"/>
              </a:rPr>
              <a:t>，</a:t>
            </a:r>
            <a:r>
              <a:rPr lang="en-US" b="0">
                <a:latin typeface="微软雅黑" panose="020B0503020204020204" pitchFamily="34" charset="-122"/>
                <a:ea typeface="微软雅黑" panose="020B0503020204020204" pitchFamily="34" charset="-122"/>
                <a:cs typeface="微软雅黑" panose="020B0503020204020204" pitchFamily="34" charset="-122"/>
              </a:rPr>
              <a:t>95%</a:t>
            </a:r>
            <a:r>
              <a:rPr lang="zh-CN" b="0">
                <a:latin typeface="微软雅黑" panose="020B0503020204020204" pitchFamily="34" charset="-122"/>
                <a:ea typeface="微软雅黑" panose="020B0503020204020204" pitchFamily="34" charset="-122"/>
                <a:cs typeface="微软雅黑" panose="020B0503020204020204" pitchFamily="34" charset="-122"/>
              </a:rPr>
              <a:t>可信区间（</a:t>
            </a:r>
            <a:r>
              <a:rPr lang="en-US" b="0">
                <a:latin typeface="微软雅黑" panose="020B0503020204020204" pitchFamily="34" charset="-122"/>
                <a:ea typeface="微软雅黑" panose="020B0503020204020204" pitchFamily="34" charset="-122"/>
                <a:cs typeface="微软雅黑" panose="020B0503020204020204" pitchFamily="34" charset="-122"/>
              </a:rPr>
              <a:t>95%CI</a:t>
            </a:r>
            <a:r>
              <a:rPr lang="zh-CN" b="0">
                <a:latin typeface="微软雅黑" panose="020B0503020204020204" pitchFamily="34" charset="-122"/>
                <a:ea typeface="微软雅黑" panose="020B0503020204020204" pitchFamily="34" charset="-122"/>
                <a:cs typeface="微软雅黑" panose="020B0503020204020204" pitchFamily="34" charset="-122"/>
              </a:rPr>
              <a:t>）</a:t>
            </a:r>
            <a:r>
              <a:rPr lang="en-US" b="0">
                <a:latin typeface="微软雅黑" panose="020B0503020204020204" pitchFamily="34" charset="-122"/>
                <a:ea typeface="微软雅黑" panose="020B0503020204020204" pitchFamily="34" charset="-122"/>
                <a:cs typeface="微软雅黑" panose="020B0503020204020204" pitchFamily="34" charset="-122"/>
              </a:rPr>
              <a:t>0.592-0.798,P=1,APACHEII</a:t>
            </a:r>
            <a:r>
              <a:rPr lang="zh-CN" b="0">
                <a:latin typeface="微软雅黑" panose="020B0503020204020204" pitchFamily="34" charset="-122"/>
                <a:ea typeface="微软雅黑" panose="020B0503020204020204" pitchFamily="34" charset="-122"/>
                <a:cs typeface="微软雅黑" panose="020B0503020204020204" pitchFamily="34" charset="-122"/>
              </a:rPr>
              <a:t>评分预测患者死亡的曲线下面积为</a:t>
            </a:r>
            <a:r>
              <a:rPr lang="en-US" b="0">
                <a:latin typeface="微软雅黑" panose="020B0503020204020204" pitchFamily="34" charset="-122"/>
                <a:ea typeface="微软雅黑" panose="020B0503020204020204" pitchFamily="34" charset="-122"/>
                <a:cs typeface="微软雅黑" panose="020B0503020204020204" pitchFamily="34" charset="-122"/>
              </a:rPr>
              <a:t>0.718,95%CI0.614-0.823</a:t>
            </a:r>
            <a:r>
              <a:rPr lang="zh-CN" b="0">
                <a:latin typeface="微软雅黑" panose="020B0503020204020204" pitchFamily="34" charset="-122"/>
                <a:ea typeface="微软雅黑" panose="020B0503020204020204" pitchFamily="34" charset="-122"/>
                <a:cs typeface="微软雅黑" panose="020B0503020204020204" pitchFamily="34" charset="-122"/>
              </a:rPr>
              <a:t>，</a:t>
            </a:r>
            <a:r>
              <a:rPr lang="en-US" b="0">
                <a:latin typeface="微软雅黑" panose="020B0503020204020204" pitchFamily="34" charset="-122"/>
                <a:ea typeface="微软雅黑" panose="020B0503020204020204" pitchFamily="34" charset="-122"/>
                <a:cs typeface="微软雅黑" panose="020B0503020204020204" pitchFamily="34" charset="-122"/>
              </a:rPr>
              <a:t>P</a:t>
            </a:r>
            <a:r>
              <a:rPr lang="zh-CN" b="0">
                <a:latin typeface="微软雅黑" panose="020B0503020204020204" pitchFamily="34" charset="-122"/>
                <a:ea typeface="微软雅黑" panose="020B0503020204020204" pitchFamily="34" charset="-122"/>
                <a:cs typeface="微软雅黑" panose="020B0503020204020204" pitchFamily="34" charset="-122"/>
              </a:rPr>
              <a:t>＜</a:t>
            </a:r>
            <a:r>
              <a:rPr lang="en-US" b="0">
                <a:latin typeface="微软雅黑" panose="020B0503020204020204" pitchFamily="34" charset="-122"/>
                <a:ea typeface="微软雅黑" panose="020B0503020204020204" pitchFamily="34" charset="-122"/>
                <a:cs typeface="微软雅黑" panose="020B0503020204020204" pitchFamily="34" charset="-122"/>
              </a:rPr>
              <a:t>0.01.</a:t>
            </a:r>
            <a:r>
              <a:rPr lang="zh-CN" b="0">
                <a:latin typeface="微软雅黑" panose="020B0503020204020204" pitchFamily="34" charset="-122"/>
                <a:ea typeface="微软雅黑" panose="020B0503020204020204" pitchFamily="34" charset="-122"/>
                <a:cs typeface="微软雅黑" panose="020B0503020204020204" pitchFamily="34" charset="-122"/>
              </a:rPr>
              <a:t>当血磷为</a:t>
            </a:r>
            <a:r>
              <a:rPr lang="en-US" b="0">
                <a:latin typeface="微软雅黑" panose="020B0503020204020204" pitchFamily="34" charset="-122"/>
                <a:ea typeface="微软雅黑" panose="020B0503020204020204" pitchFamily="34" charset="-122"/>
                <a:cs typeface="微软雅黑" panose="020B0503020204020204" pitchFamily="34" charset="-122"/>
              </a:rPr>
              <a:t>0.40mml/L</a:t>
            </a:r>
            <a:r>
              <a:rPr lang="zh-CN" b="0">
                <a:latin typeface="微软雅黑" panose="020B0503020204020204" pitchFamily="34" charset="-122"/>
                <a:ea typeface="微软雅黑" panose="020B0503020204020204" pitchFamily="34" charset="-122"/>
                <a:cs typeface="微软雅黑" panose="020B0503020204020204" pitchFamily="34" charset="-122"/>
              </a:rPr>
              <a:t>时，预测患者存活的敏感性为</a:t>
            </a:r>
            <a:r>
              <a:rPr lang="en-US" b="0">
                <a:latin typeface="微软雅黑" panose="020B0503020204020204" pitchFamily="34" charset="-122"/>
                <a:ea typeface="微软雅黑" panose="020B0503020204020204" pitchFamily="34" charset="-122"/>
                <a:cs typeface="微软雅黑" panose="020B0503020204020204" pitchFamily="34" charset="-122"/>
              </a:rPr>
              <a:t>78.6%</a:t>
            </a:r>
            <a:r>
              <a:rPr lang="zh-CN" b="0">
                <a:latin typeface="微软雅黑" panose="020B0503020204020204" pitchFamily="34" charset="-122"/>
                <a:ea typeface="微软雅黑" panose="020B0503020204020204" pitchFamily="34" charset="-122"/>
                <a:cs typeface="微软雅黑" panose="020B0503020204020204" pitchFamily="34" charset="-122"/>
              </a:rPr>
              <a:t>，特异性为</a:t>
            </a:r>
            <a:r>
              <a:rPr lang="en-US" b="0">
                <a:latin typeface="微软雅黑" panose="020B0503020204020204" pitchFamily="34" charset="-122"/>
                <a:ea typeface="微软雅黑" panose="020B0503020204020204" pitchFamily="34" charset="-122"/>
                <a:cs typeface="微软雅黑" panose="020B0503020204020204" pitchFamily="34" charset="-122"/>
              </a:rPr>
              <a:t>51.5%</a:t>
            </a:r>
            <a:r>
              <a:rPr lang="zh-CN" b="0">
                <a:latin typeface="微软雅黑" panose="020B0503020204020204" pitchFamily="34" charset="-122"/>
                <a:ea typeface="微软雅黑" panose="020B0503020204020204" pitchFamily="34" charset="-122"/>
                <a:cs typeface="微软雅黑" panose="020B0503020204020204" pitchFamily="34" charset="-122"/>
              </a:rPr>
              <a:t>。随着血磷水平的增高，血磷预测患者存活的</a:t>
            </a:r>
            <a:r>
              <a:rPr lang="en-US" b="0">
                <a:latin typeface="微软雅黑" panose="020B0503020204020204" pitchFamily="34" charset="-122"/>
                <a:ea typeface="微软雅黑" panose="020B0503020204020204" pitchFamily="34" charset="-122"/>
                <a:cs typeface="微软雅黑" panose="020B0503020204020204" pitchFamily="34" charset="-122"/>
              </a:rPr>
              <a:t>ROC</a:t>
            </a:r>
            <a:r>
              <a:rPr lang="zh-CN" b="0">
                <a:latin typeface="微软雅黑" panose="020B0503020204020204" pitchFamily="34" charset="-122"/>
                <a:ea typeface="微软雅黑" panose="020B0503020204020204" pitchFamily="34" charset="-122"/>
                <a:cs typeface="微软雅黑" panose="020B0503020204020204" pitchFamily="34" charset="-122"/>
              </a:rPr>
              <a:t>曲线和</a:t>
            </a:r>
            <a:r>
              <a:rPr lang="en-US" b="0">
                <a:latin typeface="微软雅黑" panose="020B0503020204020204" pitchFamily="34" charset="-122"/>
                <a:ea typeface="微软雅黑" panose="020B0503020204020204" pitchFamily="34" charset="-122"/>
                <a:cs typeface="微软雅黑" panose="020B0503020204020204" pitchFamily="34" charset="-122"/>
              </a:rPr>
              <a:t>APACHEII</a:t>
            </a:r>
            <a:r>
              <a:rPr lang="zh-CN" b="0">
                <a:latin typeface="微软雅黑" panose="020B0503020204020204" pitchFamily="34" charset="-122"/>
                <a:ea typeface="微软雅黑" panose="020B0503020204020204" pitchFamily="34" charset="-122"/>
                <a:cs typeface="微软雅黑" panose="020B0503020204020204" pitchFamily="34" charset="-122"/>
              </a:rPr>
              <a:t>评分预测患者死亡的</a:t>
            </a:r>
            <a:r>
              <a:rPr lang="en-US" b="0">
                <a:latin typeface="微软雅黑" panose="020B0503020204020204" pitchFamily="34" charset="-122"/>
                <a:ea typeface="微软雅黑" panose="020B0503020204020204" pitchFamily="34" charset="-122"/>
                <a:cs typeface="微软雅黑" panose="020B0503020204020204" pitchFamily="34" charset="-122"/>
              </a:rPr>
              <a:t>ROC</a:t>
            </a:r>
            <a:r>
              <a:rPr lang="zh-CN" b="0">
                <a:latin typeface="微软雅黑" panose="020B0503020204020204" pitchFamily="34" charset="-122"/>
                <a:ea typeface="微软雅黑" panose="020B0503020204020204" pitchFamily="34" charset="-122"/>
                <a:cs typeface="微软雅黑" panose="020B0503020204020204" pitchFamily="34" charset="-122"/>
              </a:rPr>
              <a:t>曲线走行趋势一致。</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流程图: 可选过程 4"/>
          <p:cNvSpPr/>
          <p:nvPr/>
        </p:nvSpPr>
        <p:spPr>
          <a:xfrm>
            <a:off x="143510" y="-650240"/>
            <a:ext cx="1091565" cy="2190750"/>
          </a:xfrm>
          <a:prstGeom prst="flowChartAlternateProcess">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a:t>03</a:t>
            </a:r>
          </a:p>
        </p:txBody>
      </p:sp>
      <p:sp>
        <p:nvSpPr>
          <p:cNvPr id="6" name="矩形 5"/>
          <p:cNvSpPr/>
          <p:nvPr/>
        </p:nvSpPr>
        <p:spPr>
          <a:xfrm>
            <a:off x="1235075" y="-107950"/>
            <a:ext cx="2697480" cy="1106805"/>
          </a:xfrm>
          <a:prstGeom prst="rect">
            <a:avLst/>
          </a:prstGeom>
          <a:noFill/>
          <a:ln>
            <a:noFill/>
          </a:ln>
        </p:spPr>
        <p:txBody>
          <a:bodyPr wrap="none" rtlCol="0" anchor="t">
            <a:spAutoFit/>
          </a:bodyPr>
          <a:lstStyle/>
          <a:p>
            <a:pPr algn="ctr"/>
            <a:r>
              <a:rPr lang="zh-CN" altLang="en-US" sz="6600" b="1">
                <a:solidFill>
                  <a:schemeClr val="accent6">
                    <a:lumMod val="50000"/>
                  </a:schemeClr>
                </a:solidFill>
                <a:effectLst/>
                <a:latin typeface="微软雅黑" panose="020B0503020204020204" pitchFamily="34" charset="-122"/>
                <a:ea typeface="微软雅黑" panose="020B0503020204020204" pitchFamily="34" charset="-122"/>
              </a:rPr>
              <a:t>有效性</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31371" y="0"/>
            <a:ext cx="250372" cy="696686"/>
          </a:xfrm>
          <a:prstGeom prst="rect">
            <a:avLst/>
          </a:prstGeom>
          <a:solidFill>
            <a:srgbClr val="2C7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04800" y="0"/>
            <a:ext cx="250372" cy="457200"/>
          </a:xfrm>
          <a:prstGeom prst="rect">
            <a:avLst/>
          </a:prstGeom>
          <a:solidFill>
            <a:srgbClr val="86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3793" name="图片 12289"/>
          <p:cNvPicPr>
            <a:picLocks noChangeAspect="1"/>
          </p:cNvPicPr>
          <p:nvPr/>
        </p:nvPicPr>
        <p:blipFill>
          <a:blip r:embed="rId3"/>
          <a:stretch>
            <a:fillRect/>
          </a:stretch>
        </p:blipFill>
        <p:spPr>
          <a:xfrm>
            <a:off x="6061710" y="1115695"/>
            <a:ext cx="5762625" cy="5070475"/>
          </a:xfrm>
          <a:prstGeom prst="rect">
            <a:avLst/>
          </a:prstGeom>
          <a:noFill/>
          <a:ln w="9525">
            <a:noFill/>
          </a:ln>
        </p:spPr>
      </p:pic>
      <p:pic>
        <p:nvPicPr>
          <p:cNvPr id="33794" name="图片 12290"/>
          <p:cNvPicPr>
            <a:picLocks noChangeAspect="1"/>
          </p:cNvPicPr>
          <p:nvPr/>
        </p:nvPicPr>
        <p:blipFill>
          <a:blip r:embed="rId4"/>
          <a:stretch>
            <a:fillRect/>
          </a:stretch>
        </p:blipFill>
        <p:spPr>
          <a:xfrm>
            <a:off x="304800" y="1156335"/>
            <a:ext cx="5657850" cy="5029835"/>
          </a:xfrm>
          <a:prstGeom prst="rect">
            <a:avLst/>
          </a:prstGeom>
          <a:noFill/>
          <a:ln w="9525">
            <a:noFill/>
          </a:ln>
        </p:spPr>
      </p:pic>
      <p:sp>
        <p:nvSpPr>
          <p:cNvPr id="12292" name="TextBox 9"/>
          <p:cNvSpPr txBox="1"/>
          <p:nvPr/>
        </p:nvSpPr>
        <p:spPr>
          <a:xfrm>
            <a:off x="474663" y="6390323"/>
            <a:ext cx="11039475" cy="275590"/>
          </a:xfrm>
          <a:prstGeom prst="rect">
            <a:avLst/>
          </a:prstGeom>
          <a:noFill/>
          <a:ln w="9525">
            <a:noFill/>
          </a:ln>
        </p:spPr>
        <p:txBody>
          <a:bodyPr>
            <a:spAutoFit/>
          </a:bodyPr>
          <a:lstStyle/>
          <a:p>
            <a:pPr algn="r"/>
            <a:r>
              <a:rPr lang="zh-CN" altLang="en-US" sz="1200" b="1" noProof="1">
                <a:solidFill>
                  <a:schemeClr val="tx1"/>
                </a:solidFill>
                <a:latin typeface="黑体" panose="02010609060101010101" pitchFamily="49" charset="-122"/>
                <a:ea typeface="黑体" panose="02010609060101010101" pitchFamily="49" charset="-122"/>
                <a:cs typeface="+mn-cs"/>
              </a:rPr>
              <a:t>参考文献：</a:t>
            </a:r>
            <a:r>
              <a:rPr lang="en-US" altLang="zh-CN" sz="1200" b="1" noProof="1">
                <a:solidFill>
                  <a:schemeClr val="tx1"/>
                </a:solidFill>
                <a:latin typeface="黑体" panose="02010609060101010101" pitchFamily="49" charset="-122"/>
                <a:ea typeface="黑体" panose="02010609060101010101" pitchFamily="49" charset="-122"/>
                <a:cs typeface="+mn-cs"/>
              </a:rPr>
              <a:t>《</a:t>
            </a:r>
            <a:r>
              <a:rPr lang="zh-CN" altLang="en-US" sz="1200" b="1" noProof="1">
                <a:solidFill>
                  <a:schemeClr val="tx1"/>
                </a:solidFill>
                <a:latin typeface="黑体" panose="02010609060101010101" pitchFamily="49" charset="-122"/>
                <a:ea typeface="黑体" panose="02010609060101010101" pitchFamily="49" charset="-122"/>
                <a:cs typeface="+mn-cs"/>
              </a:rPr>
              <a:t>ICU 患者低磷血症临床观察与思考</a:t>
            </a:r>
            <a:r>
              <a:rPr lang="en-US" altLang="zh-CN" sz="1200" b="1" noProof="1">
                <a:solidFill>
                  <a:schemeClr val="tx1"/>
                </a:solidFill>
                <a:latin typeface="黑体" panose="02010609060101010101" pitchFamily="49" charset="-122"/>
                <a:ea typeface="黑体" panose="02010609060101010101" pitchFamily="49" charset="-122"/>
                <a:cs typeface="+mn-cs"/>
              </a:rPr>
              <a:t>》</a:t>
            </a:r>
          </a:p>
        </p:txBody>
      </p:sp>
      <p:sp>
        <p:nvSpPr>
          <p:cNvPr id="3" name="流程图: 可选过程 2"/>
          <p:cNvSpPr/>
          <p:nvPr/>
        </p:nvSpPr>
        <p:spPr>
          <a:xfrm>
            <a:off x="143510" y="-650240"/>
            <a:ext cx="1091565" cy="2190750"/>
          </a:xfrm>
          <a:prstGeom prst="flowChartAlternateProcess">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a:t>03</a:t>
            </a:r>
          </a:p>
        </p:txBody>
      </p:sp>
      <p:sp>
        <p:nvSpPr>
          <p:cNvPr id="4" name="矩形 3"/>
          <p:cNvSpPr/>
          <p:nvPr/>
        </p:nvSpPr>
        <p:spPr>
          <a:xfrm>
            <a:off x="1235075" y="-107950"/>
            <a:ext cx="2697480" cy="1106805"/>
          </a:xfrm>
          <a:prstGeom prst="rect">
            <a:avLst/>
          </a:prstGeom>
          <a:noFill/>
          <a:ln>
            <a:noFill/>
          </a:ln>
        </p:spPr>
        <p:txBody>
          <a:bodyPr wrap="none" rtlCol="0" anchor="t">
            <a:spAutoFit/>
          </a:bodyPr>
          <a:lstStyle/>
          <a:p>
            <a:pPr algn="ctr"/>
            <a:r>
              <a:rPr lang="zh-CN" altLang="en-US" sz="6600" b="1">
                <a:solidFill>
                  <a:schemeClr val="accent6">
                    <a:lumMod val="50000"/>
                  </a:schemeClr>
                </a:solidFill>
                <a:effectLst/>
                <a:latin typeface="微软雅黑" panose="020B0503020204020204" pitchFamily="34" charset="-122"/>
                <a:ea typeface="微软雅黑" panose="020B0503020204020204" pitchFamily="34" charset="-122"/>
              </a:rPr>
              <a:t>有效性</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31371" y="0"/>
            <a:ext cx="250372" cy="696686"/>
          </a:xfrm>
          <a:prstGeom prst="rect">
            <a:avLst/>
          </a:prstGeom>
          <a:solidFill>
            <a:srgbClr val="2C7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04800" y="0"/>
            <a:ext cx="250372" cy="457200"/>
          </a:xfrm>
          <a:prstGeom prst="rect">
            <a:avLst/>
          </a:prstGeom>
          <a:solidFill>
            <a:srgbClr val="86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149985" y="1435100"/>
            <a:ext cx="9858375" cy="4631055"/>
          </a:xfrm>
          <a:prstGeom prst="rect">
            <a:avLst/>
          </a:prstGeom>
          <a:solidFill>
            <a:schemeClr val="bg1"/>
          </a:solidFill>
          <a:ln w="57150">
            <a:solidFill>
              <a:srgbClr val="00B050"/>
            </a:solidFill>
          </a:ln>
        </p:spPr>
        <p:txBody>
          <a:bodyPr wrap="square" rtlCol="0" anchor="t">
            <a:spAutoFit/>
          </a:bodyPr>
          <a:lstStyle/>
          <a:p>
            <a:pPr algn="l"/>
            <a:endParaRPr lang="zh-CN" altLang="en-US"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fontAlgn="auto">
              <a:lnSpc>
                <a:spcPts val="3000"/>
              </a:lnSpc>
            </a:pPr>
            <a:r>
              <a:rPr lang="zh-CN" altLang="en-US"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en-US" altLang="zh-CN"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低磷血症无特征性临床表现, 有的病人血磷低至0.36mmol/L 也难以查觉。</a:t>
            </a:r>
          </a:p>
          <a:p>
            <a:pPr algn="l" fontAlgn="auto">
              <a:lnSpc>
                <a:spcPts val="3000"/>
              </a:lnSpc>
            </a:pPr>
            <a:endParaRPr lang="zh-CN" altLang="en-US"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fontAlgn="auto">
              <a:lnSpc>
                <a:spcPts val="3000"/>
              </a:lnSpc>
            </a:pPr>
            <a:r>
              <a:rPr lang="en-US" altLang="zh-CN"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危重症患者如果只针对病因治疗</a:t>
            </a:r>
            <a:r>
              <a:rPr lang="zh-CN" altLang="en-US"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纠正碱血症、积极抗感染、营养支持治疗等, </a:t>
            </a:r>
            <a:r>
              <a:rPr lang="zh-CN" altLang="en-US"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血磷不能及时恢复正常</a:t>
            </a:r>
            <a:r>
              <a:rPr lang="zh-CN" altLang="en-US"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故对于所有低磷血症患者予以补磷治疗使血磷水平回升。</a:t>
            </a:r>
            <a:r>
              <a:rPr lang="zh-CN" altLang="en-US"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尤其是重度低磷血症患者，通过积极补磷治疗使低磷血症得以纠正后, APACHE Ⅱ 评分与轻中度低磷血症组患者差异显著性消失,</a:t>
            </a:r>
            <a:r>
              <a:rPr lang="zh-CN" altLang="en-US"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因此有理由认为纠正低磷血症是促进病情恢复的有效因素之一</a:t>
            </a:r>
            <a:r>
              <a:rPr lang="zh-CN" altLang="en-US"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同时单纯以治疗前血磷水平作为疾病预后判定指标有一定局限性。</a:t>
            </a:r>
          </a:p>
          <a:p>
            <a:pPr algn="l" fontAlgn="auto">
              <a:lnSpc>
                <a:spcPts val="3000"/>
              </a:lnSpc>
            </a:pPr>
            <a:endParaRPr lang="zh-CN" altLang="en-US"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gn="l" fontAlgn="auto">
              <a:lnSpc>
                <a:spcPts val="3000"/>
              </a:lnSpc>
            </a:pPr>
            <a:r>
              <a:rPr lang="zh-CN" altLang="en-US"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3</a:t>
            </a:r>
            <a:r>
              <a:rPr lang="en-US" altLang="zh-CN"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在应激期尤其行TPN 者自术后第1 天就开始补磷, </a:t>
            </a:r>
            <a:r>
              <a:rPr lang="zh-CN"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其量为＞</a:t>
            </a:r>
            <a:r>
              <a:rPr lang="en-US" altLang="zh-CN"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20mmol/kcal</a:t>
            </a:r>
            <a:r>
              <a:rPr lang="zh-CN" altLang="en-US"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（建议</a:t>
            </a:r>
            <a:r>
              <a:rPr lang="en-US" altLang="zh-CN"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2-3</a:t>
            </a:r>
            <a:r>
              <a:rPr lang="zh-CN" altLang="en-US"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支），更应根据共葡萄糖、氨基酸、肾功能、胃肠液等丢失而相应调整。</a:t>
            </a:r>
          </a:p>
          <a:p>
            <a:pPr algn="l" fontAlgn="auto">
              <a:lnSpc>
                <a:spcPts val="3000"/>
              </a:lnSpc>
            </a:pPr>
            <a:endParaRPr lang="zh-CN" altLang="en-US"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5842" name="文本框 14338"/>
          <p:cNvSpPr txBox="1"/>
          <p:nvPr/>
        </p:nvSpPr>
        <p:spPr>
          <a:xfrm>
            <a:off x="406718" y="6237605"/>
            <a:ext cx="10752137" cy="336550"/>
          </a:xfrm>
          <a:prstGeom prst="rect">
            <a:avLst/>
          </a:prstGeom>
          <a:noFill/>
          <a:ln w="9525">
            <a:noFill/>
          </a:ln>
        </p:spPr>
        <p:txBody>
          <a:bodyPr anchor="t" anchorCtr="0">
            <a:spAutoFit/>
          </a:bodyPr>
          <a:lstStyle/>
          <a:p>
            <a:pPr>
              <a:spcBef>
                <a:spcPct val="50000"/>
              </a:spcBef>
            </a:pPr>
            <a:r>
              <a:rPr lang="zh-CN" altLang="en-US" sz="1600" b="1" dirty="0">
                <a:latin typeface="Arial" panose="020B0604020202020204" pitchFamily="34" charset="0"/>
                <a:ea typeface="宋体" panose="02010600030101010101" pitchFamily="2" charset="-122"/>
              </a:rPr>
              <a:t>参考文献：危重患者低磷血症的相关分析，临床荟萃，　</a:t>
            </a:r>
            <a:r>
              <a:rPr lang="en-US" altLang="zh-CN" sz="1600" b="1" dirty="0">
                <a:latin typeface="Arial" panose="020B0604020202020204" pitchFamily="34" charset="0"/>
                <a:ea typeface="宋体" panose="02010600030101010101" pitchFamily="2" charset="-122"/>
              </a:rPr>
              <a:t>2009 </a:t>
            </a:r>
            <a:r>
              <a:rPr lang="zh-CN" altLang="en-US" sz="1600" b="1" dirty="0">
                <a:latin typeface="Arial" panose="020B0604020202020204" pitchFamily="34" charset="0"/>
                <a:ea typeface="宋体" panose="02010600030101010101" pitchFamily="2" charset="-122"/>
              </a:rPr>
              <a:t>年</a:t>
            </a:r>
            <a:r>
              <a:rPr lang="en-US" altLang="zh-CN" sz="1600" b="1" dirty="0">
                <a:latin typeface="Arial" panose="020B0604020202020204" pitchFamily="34" charset="0"/>
                <a:ea typeface="宋体" panose="02010600030101010101" pitchFamily="2" charset="-122"/>
              </a:rPr>
              <a:t>6 </a:t>
            </a:r>
            <a:r>
              <a:rPr lang="zh-CN" altLang="en-US" sz="1600" b="1" dirty="0">
                <a:latin typeface="Arial" panose="020B0604020202020204" pitchFamily="34" charset="0"/>
                <a:ea typeface="宋体" panose="02010600030101010101" pitchFamily="2" charset="-122"/>
              </a:rPr>
              <a:t>月</a:t>
            </a:r>
            <a:r>
              <a:rPr lang="en-US" altLang="zh-CN" sz="1600" b="1" dirty="0">
                <a:latin typeface="Arial" panose="020B0604020202020204" pitchFamily="34" charset="0"/>
                <a:ea typeface="宋体" panose="02010600030101010101" pitchFamily="2" charset="-122"/>
              </a:rPr>
              <a:t>20 </a:t>
            </a:r>
            <a:r>
              <a:rPr lang="zh-CN" altLang="en-US" sz="1600" b="1" dirty="0">
                <a:latin typeface="Arial" panose="020B0604020202020204" pitchFamily="34" charset="0"/>
                <a:ea typeface="宋体" panose="02010600030101010101" pitchFamily="2" charset="-122"/>
              </a:rPr>
              <a:t>日第</a:t>
            </a:r>
            <a:r>
              <a:rPr lang="en-US" altLang="zh-CN" sz="1600" b="1" dirty="0">
                <a:latin typeface="Arial" panose="020B0604020202020204" pitchFamily="34" charset="0"/>
                <a:ea typeface="宋体" panose="02010600030101010101" pitchFamily="2" charset="-122"/>
              </a:rPr>
              <a:t>24 </a:t>
            </a:r>
            <a:r>
              <a:rPr lang="zh-CN" altLang="en-US" sz="1600" b="1" dirty="0">
                <a:latin typeface="Arial" panose="020B0604020202020204" pitchFamily="34" charset="0"/>
                <a:ea typeface="宋体" panose="02010600030101010101" pitchFamily="2" charset="-122"/>
              </a:rPr>
              <a:t>卷第</a:t>
            </a:r>
            <a:r>
              <a:rPr lang="en-US" altLang="zh-CN" sz="1600" b="1" dirty="0">
                <a:latin typeface="Arial" panose="020B0604020202020204" pitchFamily="34" charset="0"/>
                <a:ea typeface="宋体" panose="02010600030101010101" pitchFamily="2" charset="-122"/>
              </a:rPr>
              <a:t>12 </a:t>
            </a:r>
            <a:r>
              <a:rPr lang="zh-CN" altLang="en-US" sz="1600" b="1" dirty="0">
                <a:latin typeface="Arial" panose="020B0604020202020204" pitchFamily="34" charset="0"/>
                <a:ea typeface="宋体" panose="02010600030101010101" pitchFamily="2" charset="-122"/>
              </a:rPr>
              <a:t>期</a:t>
            </a:r>
          </a:p>
        </p:txBody>
      </p:sp>
      <p:sp>
        <p:nvSpPr>
          <p:cNvPr id="4" name="流程图: 可选过程 3"/>
          <p:cNvSpPr/>
          <p:nvPr/>
        </p:nvSpPr>
        <p:spPr>
          <a:xfrm>
            <a:off x="143510" y="-650240"/>
            <a:ext cx="1091565" cy="2190750"/>
          </a:xfrm>
          <a:prstGeom prst="flowChartAlternateProcess">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a:t>03</a:t>
            </a:r>
          </a:p>
        </p:txBody>
      </p:sp>
      <p:sp>
        <p:nvSpPr>
          <p:cNvPr id="5" name="矩形 4"/>
          <p:cNvSpPr/>
          <p:nvPr/>
        </p:nvSpPr>
        <p:spPr>
          <a:xfrm>
            <a:off x="1235075" y="-107950"/>
            <a:ext cx="2697480" cy="1106805"/>
          </a:xfrm>
          <a:prstGeom prst="rect">
            <a:avLst/>
          </a:prstGeom>
          <a:noFill/>
          <a:ln>
            <a:noFill/>
          </a:ln>
        </p:spPr>
        <p:txBody>
          <a:bodyPr wrap="none" rtlCol="0" anchor="t">
            <a:spAutoFit/>
          </a:bodyPr>
          <a:lstStyle/>
          <a:p>
            <a:pPr algn="ctr"/>
            <a:r>
              <a:rPr lang="zh-CN" altLang="en-US" sz="6600" b="1">
                <a:solidFill>
                  <a:schemeClr val="accent6">
                    <a:lumMod val="50000"/>
                  </a:schemeClr>
                </a:solidFill>
                <a:effectLst/>
                <a:latin typeface="微软雅黑" panose="020B0503020204020204" pitchFamily="34" charset="-122"/>
                <a:ea typeface="微软雅黑" panose="020B0503020204020204" pitchFamily="34" charset="-122"/>
              </a:rPr>
              <a:t>有效性</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31371" y="0"/>
            <a:ext cx="250372" cy="696686"/>
          </a:xfrm>
          <a:prstGeom prst="rect">
            <a:avLst/>
          </a:prstGeom>
          <a:solidFill>
            <a:srgbClr val="2C7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04800" y="0"/>
            <a:ext cx="250372" cy="457200"/>
          </a:xfrm>
          <a:prstGeom prst="rect">
            <a:avLst/>
          </a:prstGeom>
          <a:solidFill>
            <a:srgbClr val="86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841" name="文本占位符 14337"/>
          <p:cNvSpPr>
            <a:spLocks noGrp="1"/>
          </p:cNvSpPr>
          <p:nvPr>
            <p:ph idx="1"/>
          </p:nvPr>
        </p:nvSpPr>
        <p:spPr>
          <a:xfrm>
            <a:off x="799465" y="1213485"/>
            <a:ext cx="9923780" cy="4145280"/>
          </a:xfrm>
          <a:ln w="57150">
            <a:solidFill>
              <a:srgbClr val="00B050"/>
            </a:solidFill>
          </a:ln>
        </p:spPr>
        <p:txBody>
          <a:bodyPr anchor="t" anchorCtr="0">
            <a:normAutofit/>
          </a:bodyPr>
          <a:lstStyle/>
          <a:p>
            <a:pPr algn="l" fontAlgn="auto">
              <a:lnSpc>
                <a:spcPts val="3000"/>
              </a:lnSpc>
              <a:buNone/>
            </a:pPr>
            <a:r>
              <a:rPr lang="zh-CN" altLang="en-US" sz="2000" dirty="0">
                <a:solidFill>
                  <a:schemeClr val="tx1"/>
                </a:solidFill>
              </a:rPr>
              <a:t>       </a:t>
            </a:r>
          </a:p>
          <a:p>
            <a:pPr algn="l" fontAlgn="auto">
              <a:lnSpc>
                <a:spcPts val="3000"/>
              </a:lnSpc>
              <a:buNone/>
            </a:pPr>
            <a:r>
              <a:rPr lang="zh-CN" altLang="en-US"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4.</a:t>
            </a:r>
            <a:r>
              <a:rPr lang="zh-CN" altLang="en-US"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很多危重患者需行血液净化治疗</a:t>
            </a:r>
            <a:r>
              <a:rPr lang="zh-CN" altLang="en-US"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，最常用的方式是连续性静脉</a:t>
            </a:r>
            <a:r>
              <a:rPr lang="en-US" altLang="zh-CN"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静脉血液透析滤过（</a:t>
            </a:r>
            <a:r>
              <a:rPr lang="en-US" altLang="zh-CN"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CVVH</a:t>
            </a:r>
            <a:r>
              <a:rPr lang="zh-CN" altLang="en-US"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CVVH </a:t>
            </a:r>
            <a:r>
              <a:rPr lang="zh-CN" altLang="en-US"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对清除溶质是非特异性的</a:t>
            </a:r>
            <a:r>
              <a:rPr lang="zh-CN" altLang="en-US"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体内的磷不可避免地被清除</a:t>
            </a:r>
            <a:r>
              <a:rPr lang="en-US" altLang="zh-CN"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而且目前的置换液配方大多不含磷，被</a:t>
            </a:r>
            <a:r>
              <a:rPr lang="en-US" altLang="zh-CN"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CVVH </a:t>
            </a:r>
            <a:r>
              <a:rPr lang="zh-CN" altLang="en-US"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清除的磷未在此得到补充。治疗次日其中</a:t>
            </a:r>
            <a:r>
              <a:rPr lang="en-US" altLang="zh-CN"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82.3%</a:t>
            </a:r>
            <a:r>
              <a:rPr lang="zh-CN" altLang="en-US"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病人出现低磷血症，</a:t>
            </a:r>
            <a:r>
              <a:rPr lang="en-US" altLang="zh-CN"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38.2%</a:t>
            </a:r>
            <a:r>
              <a:rPr lang="zh-CN" altLang="en-US"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出现中度以上低磷血症。随置换量的增大</a:t>
            </a:r>
            <a:r>
              <a:rPr lang="en-US" altLang="zh-CN"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磷的清除率也显著增加。</a:t>
            </a:r>
          </a:p>
          <a:p>
            <a:pPr algn="l" fontAlgn="auto">
              <a:lnSpc>
                <a:spcPts val="3000"/>
              </a:lnSpc>
              <a:buNone/>
            </a:pPr>
            <a:r>
              <a:rPr lang="zh-CN" altLang="en-US"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重度低磷血症患者</a:t>
            </a:r>
            <a:r>
              <a:rPr lang="en-US" altLang="zh-CN"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WBC </a:t>
            </a:r>
            <a:r>
              <a:rPr lang="zh-CN" altLang="en-US"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高于轻中度低磷血症患者，血</a:t>
            </a:r>
            <a:r>
              <a:rPr lang="en-US" altLang="zh-CN"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PLT</a:t>
            </a:r>
            <a:r>
              <a:rPr lang="zh-CN" altLang="en-US"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（血小板）、</a:t>
            </a:r>
            <a:r>
              <a:rPr lang="en-US" altLang="zh-CN"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ALB</a:t>
            </a:r>
            <a:r>
              <a:rPr lang="zh-CN" altLang="en-US"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（血白蛋白）</a:t>
            </a:r>
            <a:r>
              <a:rPr lang="en-US" altLang="zh-CN"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水平明显降低，</a:t>
            </a:r>
            <a:r>
              <a:rPr lang="zh-CN" altLang="en-US"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提示感染、高分解代谢状态与危重症患者重度低磷血症的发生呈相关性。</a:t>
            </a:r>
          </a:p>
          <a:p>
            <a:pPr algn="l" fontAlgn="auto">
              <a:lnSpc>
                <a:spcPts val="3000"/>
              </a:lnSpc>
              <a:buNone/>
            </a:pPr>
            <a:endParaRPr lang="zh-CN" altLang="en-US"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5842" name="文本框 14338"/>
          <p:cNvSpPr txBox="1"/>
          <p:nvPr/>
        </p:nvSpPr>
        <p:spPr>
          <a:xfrm>
            <a:off x="406718" y="6237605"/>
            <a:ext cx="10752137" cy="275590"/>
          </a:xfrm>
          <a:prstGeom prst="rect">
            <a:avLst/>
          </a:prstGeom>
          <a:noFill/>
          <a:ln w="9525">
            <a:noFill/>
          </a:ln>
        </p:spPr>
        <p:txBody>
          <a:bodyPr anchor="t" anchorCtr="0">
            <a:spAutoFit/>
          </a:bodyPr>
          <a:lstStyle/>
          <a:p>
            <a:pPr>
              <a:spcBef>
                <a:spcPct val="50000"/>
              </a:spcBef>
            </a:pPr>
            <a:r>
              <a:rPr lang="zh-CN" altLang="en-US" sz="1200" b="1" dirty="0">
                <a:latin typeface="Arial" panose="020B0604020202020204" pitchFamily="34" charset="0"/>
                <a:ea typeface="宋体" panose="02010600030101010101" pitchFamily="2" charset="-122"/>
              </a:rPr>
              <a:t>参考文献：《危重患者低磷血症的相关分析》《连续性血液净化对危重病人血磷水平的影响》</a:t>
            </a:r>
            <a:r>
              <a:rPr lang="en-US" altLang="zh-CN" sz="1200" b="1" dirty="0">
                <a:latin typeface="Arial" panose="020B0604020202020204" pitchFamily="34" charset="0"/>
                <a:ea typeface="宋体" panose="02010600030101010101" pitchFamily="2" charset="-122"/>
              </a:rPr>
              <a:t> </a:t>
            </a:r>
            <a:r>
              <a:rPr lang="zh-CN" altLang="en-US" sz="1200" b="1" dirty="0">
                <a:latin typeface="Arial" panose="020B0604020202020204" pitchFamily="34" charset="0"/>
                <a:ea typeface="宋体" panose="02010600030101010101" pitchFamily="2" charset="-122"/>
              </a:rPr>
              <a:t>《</a:t>
            </a:r>
            <a:r>
              <a:rPr lang="en-US" altLang="zh-CN" sz="1200" b="1" dirty="0">
                <a:latin typeface="Arial" panose="020B0604020202020204" pitchFamily="34" charset="0"/>
                <a:ea typeface="宋体" panose="02010600030101010101" pitchFamily="2" charset="-122"/>
              </a:rPr>
              <a:t>ICU</a:t>
            </a:r>
            <a:r>
              <a:rPr lang="zh-CN" altLang="en-US" sz="1200" b="1" dirty="0">
                <a:latin typeface="Arial" panose="020B0604020202020204" pitchFamily="34" charset="0"/>
                <a:ea typeface="宋体" panose="02010600030101010101" pitchFamily="2" charset="-122"/>
              </a:rPr>
              <a:t>患者低磷血症临床观察与思考》</a:t>
            </a:r>
          </a:p>
        </p:txBody>
      </p:sp>
      <p:sp>
        <p:nvSpPr>
          <p:cNvPr id="3" name="流程图: 可选过程 2"/>
          <p:cNvSpPr/>
          <p:nvPr/>
        </p:nvSpPr>
        <p:spPr>
          <a:xfrm>
            <a:off x="143510" y="-650240"/>
            <a:ext cx="1091565" cy="2190750"/>
          </a:xfrm>
          <a:prstGeom prst="flowChartAlternateProcess">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a:t>03</a:t>
            </a:r>
          </a:p>
        </p:txBody>
      </p:sp>
      <p:sp>
        <p:nvSpPr>
          <p:cNvPr id="4" name="矩形 3"/>
          <p:cNvSpPr/>
          <p:nvPr/>
        </p:nvSpPr>
        <p:spPr>
          <a:xfrm>
            <a:off x="1235075" y="-107950"/>
            <a:ext cx="2697480" cy="1106805"/>
          </a:xfrm>
          <a:prstGeom prst="rect">
            <a:avLst/>
          </a:prstGeom>
          <a:noFill/>
          <a:ln>
            <a:noFill/>
          </a:ln>
        </p:spPr>
        <p:txBody>
          <a:bodyPr wrap="none" rtlCol="0" anchor="t">
            <a:spAutoFit/>
          </a:bodyPr>
          <a:lstStyle/>
          <a:p>
            <a:pPr algn="ctr"/>
            <a:r>
              <a:rPr lang="zh-CN" altLang="en-US" sz="6600" b="1">
                <a:solidFill>
                  <a:schemeClr val="accent6">
                    <a:lumMod val="50000"/>
                  </a:schemeClr>
                </a:solidFill>
                <a:effectLst/>
                <a:latin typeface="微软雅黑" panose="020B0503020204020204" pitchFamily="34" charset="-122"/>
                <a:ea typeface="微软雅黑" panose="020B0503020204020204" pitchFamily="34" charset="-122"/>
              </a:rPr>
              <a:t>有效性</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31371" y="0"/>
            <a:ext cx="250372" cy="696686"/>
          </a:xfrm>
          <a:prstGeom prst="rect">
            <a:avLst/>
          </a:prstGeom>
          <a:solidFill>
            <a:srgbClr val="2C7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04800" y="0"/>
            <a:ext cx="250372" cy="457200"/>
          </a:xfrm>
          <a:prstGeom prst="rect">
            <a:avLst/>
          </a:prstGeom>
          <a:solidFill>
            <a:srgbClr val="86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流程图: 可选过程 2"/>
          <p:cNvSpPr/>
          <p:nvPr/>
        </p:nvSpPr>
        <p:spPr>
          <a:xfrm>
            <a:off x="1140460" y="-292100"/>
            <a:ext cx="1091565" cy="2190750"/>
          </a:xfrm>
          <a:prstGeom prst="flowChartAlternateProcess">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a:t>01</a:t>
            </a:r>
          </a:p>
        </p:txBody>
      </p:sp>
      <p:sp>
        <p:nvSpPr>
          <p:cNvPr id="4" name="矩形 3"/>
          <p:cNvSpPr/>
          <p:nvPr/>
        </p:nvSpPr>
        <p:spPr>
          <a:xfrm>
            <a:off x="2490470" y="362585"/>
            <a:ext cx="3535680" cy="1106805"/>
          </a:xfrm>
          <a:prstGeom prst="rect">
            <a:avLst/>
          </a:prstGeom>
          <a:noFill/>
          <a:ln>
            <a:noFill/>
          </a:ln>
        </p:spPr>
        <p:txBody>
          <a:bodyPr wrap="none" rtlCol="0" anchor="t">
            <a:spAutoFit/>
          </a:bodyPr>
          <a:lstStyle/>
          <a:p>
            <a:pPr algn="ctr"/>
            <a:r>
              <a:rPr lang="zh-CN" altLang="en-US" sz="6600" b="1">
                <a:solidFill>
                  <a:schemeClr val="accent6">
                    <a:lumMod val="50000"/>
                  </a:schemeClr>
                </a:solidFill>
                <a:effectLst/>
                <a:latin typeface="微软雅黑" panose="020B0503020204020204" pitchFamily="34" charset="-122"/>
                <a:ea typeface="微软雅黑" panose="020B0503020204020204" pitchFamily="34" charset="-122"/>
              </a:rPr>
              <a:t>基本信息</a:t>
            </a:r>
          </a:p>
        </p:txBody>
      </p:sp>
      <p:sp>
        <p:nvSpPr>
          <p:cNvPr id="37" name="文本框 36"/>
          <p:cNvSpPr txBox="1"/>
          <p:nvPr/>
        </p:nvSpPr>
        <p:spPr>
          <a:xfrm>
            <a:off x="3218815" y="1687830"/>
            <a:ext cx="7954010" cy="5155257"/>
          </a:xfrm>
          <a:prstGeom prst="rect">
            <a:avLst/>
          </a:prstGeom>
          <a:noFill/>
        </p:spPr>
        <p:txBody>
          <a:bodyPr wrap="square" rtlCol="0">
            <a:spAutoFit/>
          </a:bodyPr>
          <a:lstStyle/>
          <a:p>
            <a:pPr fontAlgn="auto">
              <a:lnSpc>
                <a:spcPts val="4500"/>
              </a:lnSpc>
            </a:pP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rPr>
              <a:t>药品通用名称：</a:t>
            </a:r>
            <a:r>
              <a:rPr lang="zh-CN" altLang="en-US" sz="2400" dirty="0">
                <a:gradFill>
                  <a:gsLst>
                    <a:gs pos="0">
                      <a:srgbClr val="14CD68"/>
                    </a:gs>
                    <a:gs pos="100000">
                      <a:srgbClr val="035C7D"/>
                    </a:gs>
                  </a:gsLst>
                  <a:lin scaled="0"/>
                </a:gradFill>
                <a:latin typeface="微软雅黑" panose="020B0503020204020204" pitchFamily="34" charset="-122"/>
                <a:ea typeface="微软雅黑" panose="020B0503020204020204" pitchFamily="34" charset="-122"/>
                <a:cs typeface="微软雅黑" panose="020B0503020204020204" pitchFamily="34" charset="-122"/>
              </a:rPr>
              <a:t>复合磷酸氢钾注射液</a:t>
            </a:r>
          </a:p>
          <a:p>
            <a:pPr fontAlgn="auto">
              <a:lnSpc>
                <a:spcPts val="4500"/>
              </a:lnSpc>
            </a:pP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rPr>
              <a:t>注</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rPr>
              <a:t>册</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rPr>
              <a:t>规</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rPr>
              <a:t>格：</a:t>
            </a:r>
            <a:r>
              <a:rPr lang="en-US" altLang="zh-CN" sz="2400" dirty="0">
                <a:gradFill>
                  <a:gsLst>
                    <a:gs pos="0">
                      <a:srgbClr val="14CD68"/>
                    </a:gs>
                    <a:gs pos="100000">
                      <a:srgbClr val="035C7D"/>
                    </a:gs>
                  </a:gsLst>
                  <a:lin scaled="0"/>
                </a:gradFill>
                <a:latin typeface="Times New Roman" panose="02020603050405020304" pitchFamily="18" charset="0"/>
                <a:cs typeface="Times New Roman" panose="02020603050405020304" pitchFamily="18" charset="0"/>
                <a:sym typeface="+mn-ea"/>
              </a:rPr>
              <a:t>2ml:0.639gK</a:t>
            </a:r>
            <a:r>
              <a:rPr lang="en-US" altLang="zh-CN" sz="2400" baseline="-25000" dirty="0">
                <a:gradFill>
                  <a:gsLst>
                    <a:gs pos="0">
                      <a:srgbClr val="14CD68"/>
                    </a:gs>
                    <a:gs pos="100000">
                      <a:srgbClr val="035C7D"/>
                    </a:gs>
                  </a:gsLst>
                  <a:lin scaled="0"/>
                </a:gradFill>
                <a:uFillTx/>
                <a:latin typeface="Times New Roman" panose="02020603050405020304" pitchFamily="18" charset="0"/>
                <a:cs typeface="Times New Roman" panose="02020603050405020304" pitchFamily="18" charset="0"/>
                <a:sym typeface="+mn-ea"/>
              </a:rPr>
              <a:t>2</a:t>
            </a:r>
            <a:r>
              <a:rPr lang="en-US" altLang="zh-CN" sz="2400" dirty="0">
                <a:gradFill>
                  <a:gsLst>
                    <a:gs pos="0">
                      <a:srgbClr val="14CD68"/>
                    </a:gs>
                    <a:gs pos="100000">
                      <a:srgbClr val="035C7D"/>
                    </a:gs>
                  </a:gsLst>
                  <a:lin scaled="0"/>
                </a:gradFill>
                <a:latin typeface="Times New Roman" panose="02020603050405020304" pitchFamily="18" charset="0"/>
                <a:cs typeface="Times New Roman" panose="02020603050405020304" pitchFamily="18" charset="0"/>
                <a:sym typeface="+mn-ea"/>
              </a:rPr>
              <a:t>HPO</a:t>
            </a:r>
            <a:r>
              <a:rPr lang="en-US" altLang="zh-CN" sz="2400" baseline="-25000" dirty="0">
                <a:gradFill>
                  <a:gsLst>
                    <a:gs pos="0">
                      <a:srgbClr val="14CD68"/>
                    </a:gs>
                    <a:gs pos="100000">
                      <a:srgbClr val="035C7D"/>
                    </a:gs>
                  </a:gsLst>
                  <a:lin scaled="0"/>
                </a:gradFill>
                <a:uFillTx/>
                <a:latin typeface="Times New Roman" panose="02020603050405020304" pitchFamily="18" charset="0"/>
                <a:cs typeface="Times New Roman" panose="02020603050405020304" pitchFamily="18" charset="0"/>
                <a:sym typeface="+mn-ea"/>
              </a:rPr>
              <a:t>4</a:t>
            </a:r>
            <a:r>
              <a:rPr lang="en-US" altLang="zh-CN" sz="2400" dirty="0">
                <a:gradFill>
                  <a:gsLst>
                    <a:gs pos="0">
                      <a:srgbClr val="14CD68"/>
                    </a:gs>
                    <a:gs pos="100000">
                      <a:srgbClr val="035C7D"/>
                    </a:gs>
                  </a:gsLst>
                  <a:lin scaled="0"/>
                </a:gradFill>
                <a:latin typeface="Times New Roman" panose="02020603050405020304" pitchFamily="18" charset="0"/>
                <a:ea typeface="仿宋" panose="02010609060101010101" charset="-122"/>
                <a:cs typeface="Times New Roman" panose="02020603050405020304" pitchFamily="18" charset="0"/>
                <a:sym typeface="+mn-ea"/>
              </a:rPr>
              <a:t>·0.435gKH</a:t>
            </a:r>
            <a:r>
              <a:rPr lang="en-US" altLang="zh-CN" sz="2400" baseline="-25000" dirty="0">
                <a:gradFill>
                  <a:gsLst>
                    <a:gs pos="0">
                      <a:srgbClr val="14CD68"/>
                    </a:gs>
                    <a:gs pos="100000">
                      <a:srgbClr val="035C7D"/>
                    </a:gs>
                  </a:gsLst>
                  <a:lin scaled="0"/>
                </a:gradFill>
                <a:uFillTx/>
                <a:latin typeface="Times New Roman" panose="02020603050405020304" pitchFamily="18" charset="0"/>
                <a:ea typeface="仿宋" panose="02010609060101010101" charset="-122"/>
                <a:cs typeface="Times New Roman" panose="02020603050405020304" pitchFamily="18" charset="0"/>
                <a:sym typeface="+mn-ea"/>
              </a:rPr>
              <a:t>2</a:t>
            </a:r>
            <a:r>
              <a:rPr lang="en-US" altLang="zh-CN" sz="2400" dirty="0">
                <a:gradFill>
                  <a:gsLst>
                    <a:gs pos="0">
                      <a:srgbClr val="14CD68"/>
                    </a:gs>
                    <a:gs pos="100000">
                      <a:srgbClr val="035C7D"/>
                    </a:gs>
                  </a:gsLst>
                  <a:lin scaled="0"/>
                </a:gradFill>
                <a:latin typeface="Times New Roman" panose="02020603050405020304" pitchFamily="18" charset="0"/>
                <a:ea typeface="仿宋" panose="02010609060101010101" charset="-122"/>
                <a:cs typeface="Times New Roman" panose="02020603050405020304" pitchFamily="18" charset="0"/>
                <a:sym typeface="+mn-ea"/>
              </a:rPr>
              <a:t>PO</a:t>
            </a:r>
            <a:r>
              <a:rPr lang="en-US" altLang="zh-CN" sz="2400" baseline="-25000" dirty="0">
                <a:gradFill>
                  <a:gsLst>
                    <a:gs pos="0">
                      <a:srgbClr val="14CD68"/>
                    </a:gs>
                    <a:gs pos="100000">
                      <a:srgbClr val="035C7D"/>
                    </a:gs>
                  </a:gsLst>
                  <a:lin scaled="0"/>
                </a:gradFill>
                <a:uFillTx/>
                <a:latin typeface="Times New Roman" panose="02020603050405020304" pitchFamily="18" charset="0"/>
                <a:ea typeface="仿宋" panose="02010609060101010101" charset="-122"/>
                <a:cs typeface="Times New Roman" panose="02020603050405020304" pitchFamily="18" charset="0"/>
                <a:sym typeface="+mn-ea"/>
              </a:rPr>
              <a:t>4</a:t>
            </a:r>
            <a:endParaRPr lang="zh-CN" altLang="en-US" sz="2400" dirty="0">
              <a:gradFill>
                <a:gsLst>
                  <a:gs pos="0">
                    <a:srgbClr val="14CD68"/>
                  </a:gs>
                  <a:gs pos="100000">
                    <a:srgbClr val="035C7D"/>
                  </a:gs>
                </a:gsLst>
                <a:lin scaled="0"/>
              </a:gra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fontAlgn="auto">
              <a:lnSpc>
                <a:spcPts val="4500"/>
              </a:lnSpc>
            </a:pP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中国大陆首次上市时间：</a:t>
            </a:r>
            <a:r>
              <a:rPr lang="en-US" altLang="zh-CN" sz="2400" dirty="0">
                <a:gradFill>
                  <a:gsLst>
                    <a:gs pos="0">
                      <a:srgbClr val="14CD68"/>
                    </a:gs>
                    <a:gs pos="100000">
                      <a:srgbClr val="035C7D"/>
                    </a:gs>
                  </a:gsLst>
                  <a:lin scaled="0"/>
                </a:gradFill>
                <a:latin typeface="微软雅黑" panose="020B0503020204020204" pitchFamily="34" charset="-122"/>
                <a:ea typeface="微软雅黑" panose="020B0503020204020204" pitchFamily="34" charset="-122"/>
                <a:cs typeface="微软雅黑" panose="020B0503020204020204" pitchFamily="34" charset="-122"/>
                <a:sym typeface="+mn-ea"/>
              </a:rPr>
              <a:t>2009</a:t>
            </a:r>
            <a:r>
              <a:rPr lang="zh-CN" altLang="en-US" sz="2400" dirty="0">
                <a:gradFill>
                  <a:gsLst>
                    <a:gs pos="0">
                      <a:srgbClr val="14CD68"/>
                    </a:gs>
                    <a:gs pos="100000">
                      <a:srgbClr val="035C7D"/>
                    </a:gs>
                  </a:gsLst>
                  <a:lin scaled="0"/>
                </a:gradFill>
                <a:latin typeface="微软雅黑" panose="020B0503020204020204" pitchFamily="34" charset="-122"/>
                <a:ea typeface="微软雅黑" panose="020B0503020204020204" pitchFamily="34" charset="-122"/>
                <a:cs typeface="微软雅黑" panose="020B0503020204020204" pitchFamily="34" charset="-122"/>
                <a:sym typeface="+mn-ea"/>
              </a:rPr>
              <a:t>年</a:t>
            </a:r>
            <a:endParaRPr lang="en-US" altLang="zh-CN" sz="2400" dirty="0">
              <a:gradFill>
                <a:gsLst>
                  <a:gs pos="0">
                    <a:srgbClr val="14CD68"/>
                  </a:gs>
                  <a:gs pos="100000">
                    <a:srgbClr val="035C7D"/>
                  </a:gs>
                </a:gsLst>
                <a:lin scaled="0"/>
              </a:gra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fontAlgn="auto">
              <a:lnSpc>
                <a:spcPts val="4500"/>
              </a:lnSpc>
            </a:pP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目前大陆地区同通用名药品的上市情况：</a:t>
            </a:r>
            <a:r>
              <a:rPr lang="en-US" altLang="zh-CN" sz="2400" dirty="0">
                <a:gradFill>
                  <a:gsLst>
                    <a:gs pos="0">
                      <a:srgbClr val="14CD68"/>
                    </a:gs>
                    <a:gs pos="100000">
                      <a:srgbClr val="035C7D"/>
                    </a:gs>
                  </a:gsLst>
                  <a:lin scaled="0"/>
                </a:gradFill>
                <a:latin typeface="微软雅黑" panose="020B0503020204020204" pitchFamily="34" charset="-122"/>
                <a:ea typeface="微软雅黑" panose="020B0503020204020204" pitchFamily="34" charset="-122"/>
                <a:cs typeface="微软雅黑" panose="020B0503020204020204" pitchFamily="34" charset="-122"/>
                <a:sym typeface="+mn-ea"/>
              </a:rPr>
              <a:t>10</a:t>
            </a:r>
            <a:r>
              <a:rPr lang="zh-CN" altLang="en-US" sz="2400" dirty="0">
                <a:gradFill>
                  <a:gsLst>
                    <a:gs pos="0">
                      <a:srgbClr val="14CD68"/>
                    </a:gs>
                    <a:gs pos="100000">
                      <a:srgbClr val="035C7D"/>
                    </a:gs>
                  </a:gsLst>
                  <a:lin scaled="0"/>
                </a:gradFill>
                <a:latin typeface="微软雅黑" panose="020B0503020204020204" pitchFamily="34" charset="-122"/>
                <a:ea typeface="微软雅黑" panose="020B0503020204020204" pitchFamily="34" charset="-122"/>
                <a:cs typeface="微软雅黑" panose="020B0503020204020204" pitchFamily="34" charset="-122"/>
                <a:sym typeface="+mn-ea"/>
              </a:rPr>
              <a:t>家</a:t>
            </a:r>
          </a:p>
          <a:p>
            <a:pPr fontAlgn="auto">
              <a:lnSpc>
                <a:spcPts val="4500"/>
              </a:lnSpc>
            </a:pPr>
            <a:r>
              <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全球首个上市国家</a:t>
            </a:r>
            <a:r>
              <a:rPr lang="en-US" altLang="zh-CN"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地区及上市时间：</a:t>
            </a:r>
            <a:r>
              <a:rPr lang="zh-CN" altLang="en-US" sz="2400" dirty="0">
                <a:gradFill>
                  <a:gsLst>
                    <a:gs pos="0">
                      <a:srgbClr val="14CD68"/>
                    </a:gs>
                    <a:gs pos="100000">
                      <a:srgbClr val="035C7D"/>
                    </a:gs>
                  </a:gsLst>
                  <a:lin scaled="0"/>
                </a:gradFill>
                <a:latin typeface="微软雅黑" panose="020B0503020204020204" pitchFamily="34" charset="-122"/>
                <a:ea typeface="微软雅黑" panose="020B0503020204020204" pitchFamily="34" charset="-122"/>
                <a:cs typeface="微软雅黑" panose="020B0503020204020204" pitchFamily="34" charset="-122"/>
                <a:sym typeface="+mn-ea"/>
              </a:rPr>
              <a:t>中国</a:t>
            </a:r>
            <a:r>
              <a:rPr lang="en-US" altLang="zh-CN" sz="2400" dirty="0">
                <a:gradFill>
                  <a:gsLst>
                    <a:gs pos="0">
                      <a:srgbClr val="14CD68"/>
                    </a:gs>
                    <a:gs pos="100000">
                      <a:srgbClr val="035C7D"/>
                    </a:gs>
                  </a:gsLst>
                  <a:lin scaled="0"/>
                </a:gradFill>
                <a:latin typeface="微软雅黑" panose="020B0503020204020204" pitchFamily="34" charset="-122"/>
                <a:ea typeface="微软雅黑" panose="020B0503020204020204" pitchFamily="34" charset="-122"/>
                <a:cs typeface="微软雅黑" panose="020B0503020204020204" pitchFamily="34" charset="-122"/>
                <a:sym typeface="+mn-ea"/>
              </a:rPr>
              <a:t>2009</a:t>
            </a:r>
            <a:r>
              <a:rPr lang="zh-CN" altLang="en-US" sz="2400" dirty="0">
                <a:gradFill>
                  <a:gsLst>
                    <a:gs pos="0">
                      <a:srgbClr val="14CD68"/>
                    </a:gs>
                    <a:gs pos="100000">
                      <a:srgbClr val="035C7D"/>
                    </a:gs>
                  </a:gsLst>
                  <a:lin scaled="0"/>
                </a:gradFill>
                <a:latin typeface="微软雅黑" panose="020B0503020204020204" pitchFamily="34" charset="-122"/>
                <a:ea typeface="微软雅黑" panose="020B0503020204020204" pitchFamily="34" charset="-122"/>
                <a:cs typeface="微软雅黑" panose="020B0503020204020204" pitchFamily="34" charset="-122"/>
                <a:sym typeface="+mn-ea"/>
              </a:rPr>
              <a:t>年</a:t>
            </a:r>
            <a:endPar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fontAlgn="auto">
              <a:lnSpc>
                <a:spcPts val="4500"/>
              </a:lnSpc>
            </a:pP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是否为</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OTC</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药品：</a:t>
            </a:r>
            <a:r>
              <a:rPr lang="zh-CN" altLang="en-US" sz="2400" dirty="0">
                <a:gradFill>
                  <a:gsLst>
                    <a:gs pos="0">
                      <a:srgbClr val="14CD68"/>
                    </a:gs>
                    <a:gs pos="100000">
                      <a:srgbClr val="035C7D"/>
                    </a:gs>
                  </a:gsLst>
                  <a:lin scaled="0"/>
                </a:gradFill>
                <a:latin typeface="微软雅黑" panose="020B0503020204020204" pitchFamily="34" charset="-122"/>
                <a:ea typeface="微软雅黑" panose="020B0503020204020204" pitchFamily="34" charset="-122"/>
                <a:cs typeface="微软雅黑" panose="020B0503020204020204" pitchFamily="34" charset="-122"/>
                <a:sym typeface="+mn-ea"/>
              </a:rPr>
              <a:t>否</a:t>
            </a:r>
          </a:p>
          <a:p>
            <a:endPar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endPar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endParaRPr lang="zh-CN" altLang="en-US" sz="28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endParaRPr lang="zh-CN" altLang="en-US" sz="2800"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31371" y="0"/>
            <a:ext cx="250372" cy="696686"/>
          </a:xfrm>
          <a:prstGeom prst="rect">
            <a:avLst/>
          </a:prstGeom>
          <a:solidFill>
            <a:srgbClr val="2C7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04800" y="0"/>
            <a:ext cx="250372" cy="457200"/>
          </a:xfrm>
          <a:prstGeom prst="rect">
            <a:avLst/>
          </a:prstGeom>
          <a:solidFill>
            <a:srgbClr val="86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9" name="图表 3"/>
          <p:cNvGraphicFramePr/>
          <p:nvPr/>
        </p:nvGraphicFramePr>
        <p:xfrm>
          <a:off x="1074368" y="1818863"/>
          <a:ext cx="9861550" cy="3391965"/>
        </p:xfrm>
        <a:graphic>
          <a:graphicData uri="http://schemas.openxmlformats.org/presentationml/2006/ole">
            <mc:AlternateContent xmlns:mc="http://schemas.openxmlformats.org/markup-compatibility/2006">
              <mc:Choice xmlns:v="urn:schemas-microsoft-com:vml" Requires="v">
                <p:oleObj name="图表" r:id="rId3" imgW="10151110" imgH="5332095" progId="Excel.Sheet.8">
                  <p:embed followColorScheme="full"/>
                </p:oleObj>
              </mc:Choice>
              <mc:Fallback>
                <p:oleObj name="图表" r:id="rId3" imgW="10151110" imgH="5332095" progId="Excel.Sheet.8">
                  <p:embed followColorScheme="full"/>
                  <p:pic>
                    <p:nvPicPr>
                      <p:cNvPr id="0" name="图表 3"/>
                      <p:cNvPicPr/>
                      <p:nvPr/>
                    </p:nvPicPr>
                    <p:blipFill>
                      <a:blip r:embed="rId4"/>
                      <a:stretch>
                        <a:fillRect/>
                      </a:stretch>
                    </p:blipFill>
                    <p:spPr>
                      <a:xfrm>
                        <a:off x="1074368" y="1818863"/>
                        <a:ext cx="9861550" cy="3391965"/>
                      </a:xfrm>
                      <a:prstGeom prst="rect">
                        <a:avLst/>
                      </a:prstGeom>
                      <a:noFill/>
                      <a:ln w="9525">
                        <a:noFill/>
                      </a:ln>
                    </p:spPr>
                  </p:pic>
                </p:oleObj>
              </mc:Fallback>
            </mc:AlternateContent>
          </a:graphicData>
        </a:graphic>
      </p:graphicFrame>
      <p:sp>
        <p:nvSpPr>
          <p:cNvPr id="11" name="TextBox 4"/>
          <p:cNvSpPr txBox="1">
            <a:spLocks noChangeArrowheads="1"/>
          </p:cNvSpPr>
          <p:nvPr/>
        </p:nvSpPr>
        <p:spPr bwMode="auto">
          <a:xfrm>
            <a:off x="1109270" y="5279439"/>
            <a:ext cx="10063945" cy="769441"/>
          </a:xfrm>
          <a:prstGeom prst="rect">
            <a:avLst/>
          </a:prstGeom>
          <a:noFill/>
          <a:ln w="9525">
            <a:noFill/>
            <a:miter lim="800000"/>
          </a:ln>
        </p:spPr>
        <p:txBody>
          <a:bodyPr wrap="square">
            <a:spAutoFit/>
          </a:bodyPr>
          <a:lstStyle/>
          <a:p>
            <a:r>
              <a:rPr lang="zh-CN" altLang="en-US" sz="1100" b="1" dirty="0">
                <a:latin typeface="黑体" panose="02010609060101010101" pitchFamily="49" charset="-122"/>
                <a:ea typeface="黑体" panose="02010609060101010101" pitchFamily="49" charset="-122"/>
              </a:rPr>
              <a:t>参考文献</a:t>
            </a:r>
            <a:endParaRPr lang="en-US" sz="1100" b="1" dirty="0">
              <a:latin typeface="黑体" panose="02010609060101010101" pitchFamily="49" charset="-122"/>
              <a:ea typeface="黑体" panose="02010609060101010101" pitchFamily="49" charset="-122"/>
            </a:endParaRPr>
          </a:p>
          <a:p>
            <a:r>
              <a:rPr lang="en-US" altLang="zh-CN" sz="1100" b="1" dirty="0">
                <a:latin typeface="黑体" panose="02010609060101010101" pitchFamily="49" charset="-122"/>
                <a:ea typeface="黑体" panose="02010609060101010101" pitchFamily="49" charset="-122"/>
              </a:rPr>
              <a:t>1</a:t>
            </a:r>
            <a:r>
              <a:rPr lang="zh-CN" altLang="en-US" sz="1100" b="1" dirty="0">
                <a:latin typeface="黑体" panose="02010609060101010101" pitchFamily="49" charset="-122"/>
                <a:ea typeface="黑体" panose="02010609060101010101" pitchFamily="49" charset="-122"/>
              </a:rPr>
              <a:t>、</a:t>
            </a:r>
            <a:r>
              <a:rPr lang="en-US" altLang="zh-CN" sz="1100" b="1" dirty="0">
                <a:latin typeface="黑体" panose="02010609060101010101" pitchFamily="49" charset="-122"/>
                <a:ea typeface="黑体" panose="02010609060101010101" pitchFamily="49" charset="-122"/>
              </a:rPr>
              <a:t>《168</a:t>
            </a:r>
            <a:r>
              <a:rPr lang="zh-CN" altLang="en-US" sz="1100" b="1" dirty="0">
                <a:latin typeface="黑体" panose="02010609060101010101" pitchFamily="49" charset="-122"/>
                <a:ea typeface="黑体" panose="02010609060101010101" pitchFamily="49" charset="-122"/>
              </a:rPr>
              <a:t>例急性心肌梗死患者血磷监测分析</a:t>
            </a:r>
            <a:r>
              <a:rPr lang="en-US" altLang="zh-CN" sz="1100" b="1" dirty="0">
                <a:latin typeface="黑体" panose="02010609060101010101" pitchFamily="49" charset="-122"/>
                <a:ea typeface="黑体" panose="02010609060101010101" pitchFamily="49" charset="-122"/>
              </a:rPr>
              <a:t>》     2</a:t>
            </a:r>
            <a:r>
              <a:rPr lang="zh-CN" altLang="en-US" sz="1100" b="1" dirty="0">
                <a:latin typeface="黑体" panose="02010609060101010101" pitchFamily="49" charset="-122"/>
                <a:ea typeface="黑体" panose="02010609060101010101" pitchFamily="49" charset="-122"/>
              </a:rPr>
              <a:t>、</a:t>
            </a:r>
            <a:r>
              <a:rPr lang="en-US" altLang="zh-CN" sz="1100" b="1" dirty="0">
                <a:latin typeface="黑体" panose="02010609060101010101" pitchFamily="49" charset="-122"/>
                <a:ea typeface="黑体" panose="02010609060101010101" pitchFamily="49" charset="-122"/>
              </a:rPr>
              <a:t>《</a:t>
            </a:r>
            <a:r>
              <a:rPr lang="zh-CN" altLang="en-US" sz="1100" b="1" dirty="0">
                <a:latin typeface="黑体" panose="02010609060101010101" pitchFamily="49" charset="-122"/>
                <a:ea typeface="黑体" panose="02010609060101010101" pitchFamily="49" charset="-122"/>
              </a:rPr>
              <a:t>重型颅脑伤病人血磷浓度变化及其意义</a:t>
            </a:r>
            <a:r>
              <a:rPr lang="en-US" altLang="zh-CN" sz="1100" b="1" dirty="0">
                <a:latin typeface="黑体" panose="02010609060101010101" pitchFamily="49" charset="-122"/>
                <a:ea typeface="黑体" panose="02010609060101010101" pitchFamily="49" charset="-122"/>
              </a:rPr>
              <a:t>》</a:t>
            </a:r>
          </a:p>
          <a:p>
            <a:r>
              <a:rPr lang="en-US" altLang="zh-CN" sz="1100" b="1" dirty="0">
                <a:latin typeface="黑体" panose="02010609060101010101" pitchFamily="49" charset="-122"/>
                <a:ea typeface="黑体" panose="02010609060101010101" pitchFamily="49" charset="-122"/>
              </a:rPr>
              <a:t>3</a:t>
            </a:r>
            <a:r>
              <a:rPr lang="zh-CN" altLang="en-US" sz="1100" b="1" dirty="0">
                <a:latin typeface="黑体" panose="02010609060101010101" pitchFamily="49" charset="-122"/>
                <a:ea typeface="黑体" panose="02010609060101010101" pitchFamily="49" charset="-122"/>
              </a:rPr>
              <a:t>、</a:t>
            </a:r>
            <a:r>
              <a:rPr lang="en-US" altLang="zh-CN" sz="1100" b="1" dirty="0">
                <a:latin typeface="黑体" panose="02010609060101010101" pitchFamily="49" charset="-122"/>
                <a:ea typeface="黑体" panose="02010609060101010101" pitchFamily="49" charset="-122"/>
              </a:rPr>
              <a:t>《</a:t>
            </a:r>
            <a:r>
              <a:rPr lang="zh-CN" altLang="en-US" sz="1100" b="1" dirty="0">
                <a:latin typeface="黑体" panose="02010609060101010101" pitchFamily="49" charset="-122"/>
                <a:ea typeface="黑体" panose="02010609060101010101" pitchFamily="49" charset="-122"/>
              </a:rPr>
              <a:t>危重病患儿血磷变化及临床意义</a:t>
            </a:r>
            <a:r>
              <a:rPr lang="en-US" altLang="zh-CN" sz="1100" b="1" dirty="0">
                <a:latin typeface="黑体" panose="02010609060101010101" pitchFamily="49" charset="-122"/>
                <a:ea typeface="黑体" panose="02010609060101010101" pitchFamily="49" charset="-122"/>
              </a:rPr>
              <a:t>》          4</a:t>
            </a:r>
            <a:r>
              <a:rPr lang="zh-CN" altLang="en-US" sz="1100" b="1" dirty="0">
                <a:latin typeface="黑体" panose="02010609060101010101" pitchFamily="49" charset="-122"/>
                <a:ea typeface="黑体" panose="02010609060101010101" pitchFamily="49" charset="-122"/>
              </a:rPr>
              <a:t>、</a:t>
            </a:r>
            <a:r>
              <a:rPr lang="en-US" altLang="zh-CN" sz="1100" b="1" dirty="0">
                <a:latin typeface="黑体" panose="02010609060101010101" pitchFamily="49" charset="-122"/>
                <a:ea typeface="黑体" panose="02010609060101010101" pitchFamily="49" charset="-122"/>
              </a:rPr>
              <a:t>《</a:t>
            </a:r>
            <a:r>
              <a:rPr lang="zh-CN" altLang="en-US" sz="1100" b="1" dirty="0">
                <a:latin typeface="黑体" panose="02010609060101010101" pitchFamily="49" charset="-122"/>
                <a:ea typeface="黑体" panose="02010609060101010101" pitchFamily="49" charset="-122"/>
              </a:rPr>
              <a:t>危重病人的血磷变化及临床意义</a:t>
            </a:r>
            <a:r>
              <a:rPr lang="en-US" altLang="zh-CN" sz="1100" b="1" dirty="0">
                <a:latin typeface="黑体" panose="02010609060101010101" pitchFamily="49" charset="-122"/>
                <a:ea typeface="黑体" panose="02010609060101010101" pitchFamily="49" charset="-122"/>
              </a:rPr>
              <a:t>》</a:t>
            </a:r>
          </a:p>
          <a:p>
            <a:r>
              <a:rPr lang="en-US" altLang="zh-CN" sz="1100" b="1" dirty="0">
                <a:latin typeface="黑体" panose="02010609060101010101" pitchFamily="49" charset="-122"/>
                <a:ea typeface="黑体" panose="02010609060101010101" pitchFamily="49" charset="-122"/>
              </a:rPr>
              <a:t>5</a:t>
            </a:r>
            <a:r>
              <a:rPr lang="zh-CN" altLang="en-US" sz="1100" b="1" dirty="0">
                <a:latin typeface="黑体" panose="02010609060101010101" pitchFamily="49" charset="-122"/>
                <a:ea typeface="黑体" panose="02010609060101010101" pitchFamily="49" charset="-122"/>
              </a:rPr>
              <a:t>、</a:t>
            </a:r>
            <a:r>
              <a:rPr lang="en-US" altLang="zh-CN" sz="1100" b="1" dirty="0">
                <a:latin typeface="黑体" panose="02010609060101010101" pitchFamily="49" charset="-122"/>
                <a:ea typeface="黑体" panose="02010609060101010101" pitchFamily="49" charset="-122"/>
              </a:rPr>
              <a:t>《</a:t>
            </a:r>
            <a:r>
              <a:rPr lang="zh-CN" altLang="en-US" sz="1100" b="1" dirty="0"/>
              <a:t>脑出血病人血磷变化及临床意义</a:t>
            </a:r>
            <a:r>
              <a:rPr lang="en-US" altLang="zh-CN" sz="1100" b="1" dirty="0">
                <a:latin typeface="黑体" panose="02010609060101010101" pitchFamily="49" charset="-122"/>
                <a:ea typeface="黑体" panose="02010609060101010101" pitchFamily="49" charset="-122"/>
              </a:rPr>
              <a:t>》          6</a:t>
            </a:r>
            <a:r>
              <a:rPr lang="zh-CN" altLang="en-US" sz="1100" b="1" dirty="0">
                <a:latin typeface="黑体" panose="02010609060101010101" pitchFamily="49" charset="-122"/>
                <a:ea typeface="黑体" panose="02010609060101010101" pitchFamily="49" charset="-122"/>
              </a:rPr>
              <a:t>、</a:t>
            </a:r>
            <a:r>
              <a:rPr lang="en-US" sz="1100" b="1" dirty="0">
                <a:latin typeface="黑体" panose="02010609060101010101" pitchFamily="49" charset="-122"/>
                <a:ea typeface="黑体" panose="02010609060101010101" pitchFamily="49" charset="-122"/>
              </a:rPr>
              <a:t> </a:t>
            </a:r>
            <a:r>
              <a:rPr lang="en-US" altLang="zh-CN" sz="1100" b="1" dirty="0">
                <a:latin typeface="黑体" panose="02010609060101010101" pitchFamily="49" charset="-122"/>
                <a:ea typeface="黑体" panose="02010609060101010101" pitchFamily="49" charset="-122"/>
              </a:rPr>
              <a:t>《</a:t>
            </a:r>
            <a:r>
              <a:rPr lang="zh-CN" altLang="en-US" sz="1100" b="1" dirty="0">
                <a:latin typeface="黑体" panose="02010609060101010101" pitchFamily="49" charset="-122"/>
                <a:ea typeface="黑体" panose="02010609060101010101" pitchFamily="49" charset="-122"/>
              </a:rPr>
              <a:t>肝功能衰竭患者血清磷含量临床分析</a:t>
            </a:r>
            <a:r>
              <a:rPr lang="en-US" altLang="zh-CN" sz="1100" b="1" dirty="0">
                <a:latin typeface="黑体" panose="02010609060101010101" pitchFamily="49" charset="-122"/>
                <a:ea typeface="黑体" panose="02010609060101010101" pitchFamily="49" charset="-122"/>
              </a:rPr>
              <a:t>》</a:t>
            </a:r>
            <a:endParaRPr lang="zh-CN" altLang="en-US" sz="1100" b="1" dirty="0">
              <a:latin typeface="黑体" panose="02010609060101010101" pitchFamily="49" charset="-122"/>
              <a:ea typeface="黑体" panose="02010609060101010101" pitchFamily="49" charset="-122"/>
            </a:endParaRPr>
          </a:p>
        </p:txBody>
      </p:sp>
      <p:sp>
        <p:nvSpPr>
          <p:cNvPr id="12" name="Rectangle 2"/>
          <p:cNvSpPr txBox="1">
            <a:spLocks noChangeArrowheads="1"/>
          </p:cNvSpPr>
          <p:nvPr/>
        </p:nvSpPr>
        <p:spPr>
          <a:xfrm>
            <a:off x="7658100" y="5469890"/>
            <a:ext cx="3896995" cy="57912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defRPr/>
            </a:pPr>
            <a:r>
              <a:rPr lang="zh-CN" altLang="en-US" sz="2800" b="1">
                <a:solidFill>
                  <a:schemeClr val="tx1"/>
                </a:solidFill>
                <a:effectLst>
                  <a:outerShdw blurRad="38100" dist="38100" dir="2700000">
                    <a:srgbClr val="C0C0C0"/>
                  </a:outerShdw>
                </a:effectLst>
                <a:latin typeface="+mj-lt"/>
                <a:ea typeface="+mj-ea"/>
                <a:cs typeface="+mj-cs"/>
                <a:sym typeface="+mn-ea"/>
              </a:rPr>
              <a:t>多宁朗挽救患者生命</a:t>
            </a:r>
            <a:endParaRPr kumimoji="0" lang="zh-CN" altLang="en-US" sz="2800" b="1" i="0" u="none" strike="noStrike" kern="1200" cap="none" spc="0" normalizeH="0" baseline="0" noProof="0" dirty="0">
              <a:ln>
                <a:noFill/>
              </a:ln>
              <a:solidFill>
                <a:schemeClr val="tx1"/>
              </a:solidFill>
              <a:effectLst>
                <a:outerShdw blurRad="38100" dist="38100" dir="2700000">
                  <a:srgbClr val="C0C0C0"/>
                </a:outerShdw>
              </a:effectLst>
              <a:uLnTx/>
              <a:uFillTx/>
              <a:latin typeface="+mj-lt"/>
              <a:ea typeface="+mj-ea"/>
              <a:cs typeface="+mj-cs"/>
              <a:sym typeface="+mn-ea"/>
            </a:endParaRPr>
          </a:p>
        </p:txBody>
      </p:sp>
      <p:sp>
        <p:nvSpPr>
          <p:cNvPr id="4" name="文本框 3"/>
          <p:cNvSpPr txBox="1"/>
          <p:nvPr/>
        </p:nvSpPr>
        <p:spPr>
          <a:xfrm>
            <a:off x="7276465" y="944880"/>
            <a:ext cx="4094480" cy="478155"/>
          </a:xfrm>
          <a:prstGeom prst="rect">
            <a:avLst/>
          </a:prstGeom>
          <a:noFill/>
        </p:spPr>
        <p:txBody>
          <a:bodyPr wrap="none" rtlCol="0" anchor="t">
            <a:spAutoFit/>
          </a:bodyPr>
          <a:lstStyle/>
          <a:p>
            <a:pPr marL="0" marR="0" lvl="0" indent="0" algn="l" defTabSz="914400" rtl="0" eaLnBrk="1" fontAlgn="auto" latinLnBrk="0" hangingPunct="1">
              <a:lnSpc>
                <a:spcPct val="90000"/>
              </a:lnSpc>
              <a:spcBef>
                <a:spcPct val="0"/>
              </a:spcBef>
              <a:spcAft>
                <a:spcPts val="0"/>
              </a:spcAft>
              <a:buClrTx/>
              <a:buSzTx/>
              <a:buFontTx/>
              <a:buNone/>
              <a:defRPr/>
            </a:pPr>
            <a:r>
              <a:rPr lang="zh-CN" sz="2800" b="1" noProof="0" dirty="0">
                <a:ln>
                  <a:noFill/>
                </a:ln>
                <a:uLnTx/>
                <a:uFillTx/>
                <a:latin typeface="微软雅黑" panose="020B0503020204020204" pitchFamily="34" charset="-122"/>
                <a:ea typeface="微软雅黑" panose="020B0503020204020204" pitchFamily="34" charset="-122"/>
                <a:cs typeface="+mj-cs"/>
                <a:sym typeface="+mn-ea"/>
              </a:rPr>
              <a:t>补磷后的生存率明显提高</a:t>
            </a:r>
            <a:endParaRPr lang="zh-CN" altLang="en-US" sz="2800" b="1" noProof="0" dirty="0">
              <a:ln>
                <a:noFill/>
              </a:ln>
              <a:uLnTx/>
              <a:uFillTx/>
              <a:latin typeface="微软雅黑" panose="020B0503020204020204" pitchFamily="34" charset="-122"/>
              <a:ea typeface="微软雅黑" panose="020B0503020204020204" pitchFamily="34" charset="-122"/>
              <a:cs typeface="+mj-cs"/>
              <a:sym typeface="+mn-ea"/>
            </a:endParaRPr>
          </a:p>
        </p:txBody>
      </p:sp>
      <p:sp>
        <p:nvSpPr>
          <p:cNvPr id="3" name="流程图: 可选过程 2"/>
          <p:cNvSpPr/>
          <p:nvPr/>
        </p:nvSpPr>
        <p:spPr>
          <a:xfrm>
            <a:off x="143510" y="-650240"/>
            <a:ext cx="1091565" cy="2190750"/>
          </a:xfrm>
          <a:prstGeom prst="flowChartAlternateProcess">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a:t>03</a:t>
            </a:r>
          </a:p>
        </p:txBody>
      </p:sp>
      <p:sp>
        <p:nvSpPr>
          <p:cNvPr id="5" name="矩形 4"/>
          <p:cNvSpPr/>
          <p:nvPr/>
        </p:nvSpPr>
        <p:spPr>
          <a:xfrm>
            <a:off x="1235075" y="-107950"/>
            <a:ext cx="2697480" cy="1106805"/>
          </a:xfrm>
          <a:prstGeom prst="rect">
            <a:avLst/>
          </a:prstGeom>
          <a:noFill/>
          <a:ln>
            <a:noFill/>
          </a:ln>
        </p:spPr>
        <p:txBody>
          <a:bodyPr wrap="none" rtlCol="0" anchor="t">
            <a:spAutoFit/>
          </a:bodyPr>
          <a:lstStyle/>
          <a:p>
            <a:pPr algn="ctr"/>
            <a:r>
              <a:rPr lang="zh-CN" altLang="en-US" sz="6600" b="1">
                <a:solidFill>
                  <a:schemeClr val="accent6">
                    <a:lumMod val="50000"/>
                  </a:schemeClr>
                </a:solidFill>
                <a:effectLst/>
                <a:latin typeface="微软雅黑" panose="020B0503020204020204" pitchFamily="34" charset="-122"/>
                <a:ea typeface="微软雅黑" panose="020B0503020204020204" pitchFamily="34" charset="-122"/>
              </a:rPr>
              <a:t>有效性</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31371" y="0"/>
            <a:ext cx="250372" cy="696686"/>
          </a:xfrm>
          <a:prstGeom prst="rect">
            <a:avLst/>
          </a:prstGeom>
          <a:solidFill>
            <a:srgbClr val="2C7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04800" y="0"/>
            <a:ext cx="250372" cy="457200"/>
          </a:xfrm>
          <a:prstGeom prst="rect">
            <a:avLst/>
          </a:prstGeom>
          <a:solidFill>
            <a:srgbClr val="86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27649"/>
          <p:cNvPicPr>
            <a:picLocks noChangeAspect="1" noChangeArrowheads="1"/>
          </p:cNvPicPr>
          <p:nvPr/>
        </p:nvPicPr>
        <p:blipFill>
          <a:blip r:embed="rId3" cstate="print"/>
          <a:srcRect/>
          <a:stretch>
            <a:fillRect/>
          </a:stretch>
        </p:blipFill>
        <p:spPr bwMode="auto">
          <a:xfrm>
            <a:off x="1111885" y="1094105"/>
            <a:ext cx="10586720" cy="4069715"/>
          </a:xfrm>
          <a:prstGeom prst="rect">
            <a:avLst/>
          </a:prstGeom>
          <a:noFill/>
          <a:ln w="9525">
            <a:noFill/>
            <a:miter lim="800000"/>
            <a:headEnd/>
            <a:tailEnd/>
          </a:ln>
        </p:spPr>
      </p:pic>
      <p:sp>
        <p:nvSpPr>
          <p:cNvPr id="9" name="标题 27651"/>
          <p:cNvSpPr txBox="1">
            <a:spLocks noChangeArrowheads="1"/>
          </p:cNvSpPr>
          <p:nvPr/>
        </p:nvSpPr>
        <p:spPr>
          <a:xfrm>
            <a:off x="3881972" y="390716"/>
            <a:ext cx="8229600" cy="661661"/>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90000"/>
              </a:lnSpc>
              <a:spcBef>
                <a:spcPct val="0"/>
              </a:spcBef>
              <a:spcAft>
                <a:spcPts val="0"/>
              </a:spcAft>
              <a:buClrTx/>
              <a:buSzTx/>
              <a:buFontTx/>
              <a:buNone/>
              <a:defRPr/>
            </a:pPr>
            <a:r>
              <a:rPr kumimoji="0" lang="zh-CN" sz="2800" b="1" i="0" u="none" strike="noStrike" kern="1200" cap="none" spc="0" normalizeH="0" baseline="0" noProof="0" dirty="0">
                <a:ln>
                  <a:noFill/>
                </a:ln>
                <a:effectLst/>
                <a:uLnTx/>
                <a:uFillTx/>
                <a:latin typeface="微软雅黑 Light" panose="020B0502040204020203" pitchFamily="34" charset="-122"/>
                <a:ea typeface="微软雅黑 Light" panose="020B0502040204020203" pitchFamily="34" charset="-122"/>
                <a:cs typeface="+mj-cs"/>
              </a:rPr>
              <a:t>肠外营养</a:t>
            </a:r>
            <a:r>
              <a:rPr kumimoji="0" lang="zh-CN" sz="2800" b="1" i="0" u="none" strike="noStrike" kern="1200" cap="none" spc="0" normalizeH="0" baseline="0" noProof="0" dirty="0">
                <a:ln>
                  <a:noFill/>
                </a:ln>
                <a:solidFill>
                  <a:srgbClr val="FF0000"/>
                </a:solidFill>
                <a:effectLst/>
                <a:uLnTx/>
                <a:uFillTx/>
                <a:latin typeface="微软雅黑 Light" panose="020B0502040204020203" pitchFamily="34" charset="-122"/>
                <a:ea typeface="微软雅黑 Light" panose="020B0502040204020203" pitchFamily="34" charset="-122"/>
                <a:cs typeface="+mj-cs"/>
              </a:rPr>
              <a:t>忽视</a:t>
            </a:r>
            <a:r>
              <a:rPr kumimoji="0" lang="zh-CN" sz="2800" b="1" i="0" u="none" strike="noStrike" kern="1200" cap="none" spc="0" normalizeH="0" baseline="0" noProof="0" dirty="0">
                <a:ln>
                  <a:noFill/>
                </a:ln>
                <a:effectLst/>
                <a:uLnTx/>
                <a:uFillTx/>
                <a:latin typeface="微软雅黑 Light" panose="020B0502040204020203" pitchFamily="34" charset="-122"/>
                <a:ea typeface="微软雅黑 Light" panose="020B0502040204020203" pitchFamily="34" charset="-122"/>
                <a:cs typeface="+mj-cs"/>
              </a:rPr>
              <a:t>补磷导致的并发症 </a:t>
            </a:r>
          </a:p>
        </p:txBody>
      </p:sp>
      <p:sp>
        <p:nvSpPr>
          <p:cNvPr id="11" name="文本框 27652"/>
          <p:cNvSpPr txBox="1">
            <a:spLocks noChangeArrowheads="1"/>
          </p:cNvSpPr>
          <p:nvPr/>
        </p:nvSpPr>
        <p:spPr bwMode="auto">
          <a:xfrm>
            <a:off x="436585" y="6583363"/>
            <a:ext cx="7921625" cy="274637"/>
          </a:xfrm>
          <a:prstGeom prst="rect">
            <a:avLst/>
          </a:prstGeom>
          <a:noFill/>
          <a:ln w="9525">
            <a:noFill/>
            <a:miter lim="800000"/>
          </a:ln>
        </p:spPr>
        <p:txBody>
          <a:bodyPr>
            <a:spAutoFit/>
          </a:bodyPr>
          <a:lstStyle/>
          <a:p>
            <a:pPr eaLnBrk="0" hangingPunct="0">
              <a:spcBef>
                <a:spcPct val="50000"/>
              </a:spcBef>
            </a:pPr>
            <a:r>
              <a:rPr lang="zh-CN" altLang="en-US" sz="1200" b="1" dirty="0"/>
              <a:t>参考文献：</a:t>
            </a:r>
            <a:r>
              <a:rPr lang="en-US" altLang="zh-CN" sz="1200" b="1" dirty="0"/>
              <a:t>《</a:t>
            </a:r>
            <a:r>
              <a:rPr lang="zh-CN" altLang="en-US" sz="1200" b="1" dirty="0"/>
              <a:t>在全胃肠外营养治疗中低磷血症的观察及护理</a:t>
            </a:r>
            <a:r>
              <a:rPr lang="en-US" altLang="zh-CN" sz="1200" b="1" dirty="0"/>
              <a:t>》</a:t>
            </a:r>
            <a:r>
              <a:rPr lang="zh-CN" altLang="en-US" sz="1200" b="1" dirty="0"/>
              <a:t>，实用护理杂志，</a:t>
            </a:r>
            <a:r>
              <a:rPr lang="en-US" altLang="zh-CN" sz="1200" b="1" dirty="0"/>
              <a:t>1988</a:t>
            </a:r>
            <a:r>
              <a:rPr lang="zh-CN" altLang="en-US" sz="1200" b="1" dirty="0"/>
              <a:t>年第四卷第</a:t>
            </a:r>
            <a:r>
              <a:rPr lang="en-US" altLang="zh-CN" sz="1200" b="1" dirty="0"/>
              <a:t>4</a:t>
            </a:r>
            <a:r>
              <a:rPr lang="zh-CN" altLang="en-US" sz="1200" b="1" dirty="0"/>
              <a:t>期</a:t>
            </a:r>
          </a:p>
        </p:txBody>
      </p:sp>
      <p:sp>
        <p:nvSpPr>
          <p:cNvPr id="12" name="文本框 27653"/>
          <p:cNvSpPr txBox="1">
            <a:spLocks noChangeArrowheads="1"/>
          </p:cNvSpPr>
          <p:nvPr/>
        </p:nvSpPr>
        <p:spPr bwMode="auto">
          <a:xfrm>
            <a:off x="881777" y="5164403"/>
            <a:ext cx="10088996" cy="1190625"/>
          </a:xfrm>
          <a:prstGeom prst="rect">
            <a:avLst/>
          </a:prstGeom>
          <a:solidFill>
            <a:srgbClr val="2C7700"/>
          </a:solidFill>
          <a:ln w="9525">
            <a:noFill/>
            <a:miter lim="800000"/>
          </a:ln>
        </p:spPr>
        <p:txBody>
          <a:bodyPr wrap="square">
            <a:spAutoFit/>
          </a:bodyPr>
          <a:lstStyle/>
          <a:p>
            <a:pPr eaLnBrk="0" hangingPunct="0">
              <a:spcBef>
                <a:spcPct val="50000"/>
              </a:spcBef>
            </a:pPr>
            <a:r>
              <a:rPr lang="en-US" altLang="zh-CN" b="1" dirty="0">
                <a:solidFill>
                  <a:schemeClr val="bg1"/>
                </a:solidFill>
              </a:rPr>
              <a:t>    1</a:t>
            </a:r>
            <a:r>
              <a:rPr lang="zh-CN" altLang="en-US" b="1" dirty="0">
                <a:solidFill>
                  <a:schemeClr val="bg1"/>
                </a:solidFill>
              </a:rPr>
              <a:t>、神经肌肉系统：磷缺少影响氧化磷酸化过程，</a:t>
            </a:r>
            <a:r>
              <a:rPr lang="en-US" altLang="zh-CN" b="1" dirty="0">
                <a:solidFill>
                  <a:schemeClr val="bg1"/>
                </a:solidFill>
              </a:rPr>
              <a:t>ATP</a:t>
            </a:r>
            <a:r>
              <a:rPr lang="zh-CN" altLang="en-US" b="1" dirty="0">
                <a:solidFill>
                  <a:schemeClr val="bg1"/>
                </a:solidFill>
              </a:rPr>
              <a:t>生成降低，能量供应不足，神经传导速度下降，引起四肢无力、抽搐、意识障碍、昏迷等。</a:t>
            </a:r>
          </a:p>
          <a:p>
            <a:pPr eaLnBrk="0" hangingPunct="0"/>
            <a:r>
              <a:rPr lang="en-US" altLang="zh-CN" b="1" dirty="0">
                <a:solidFill>
                  <a:schemeClr val="bg1"/>
                </a:solidFill>
              </a:rPr>
              <a:t>  2</a:t>
            </a:r>
            <a:r>
              <a:rPr lang="zh-CN" altLang="en-US" b="1" dirty="0">
                <a:solidFill>
                  <a:schemeClr val="bg1"/>
                </a:solidFill>
              </a:rPr>
              <a:t>、血液系统： </a:t>
            </a:r>
            <a:r>
              <a:rPr lang="en-US" altLang="zh-CN" b="1" dirty="0">
                <a:solidFill>
                  <a:schemeClr val="bg1"/>
                </a:solidFill>
              </a:rPr>
              <a:t>ATP</a:t>
            </a:r>
            <a:r>
              <a:rPr lang="zh-CN" altLang="en-US" b="1" dirty="0">
                <a:solidFill>
                  <a:schemeClr val="bg1"/>
                </a:solidFill>
              </a:rPr>
              <a:t>减少，红细胞膜强直，发生溶血产生黄疸；白细胞功能减退</a:t>
            </a:r>
            <a:r>
              <a:rPr lang="en-US" altLang="zh-CN" b="1" dirty="0">
                <a:solidFill>
                  <a:schemeClr val="bg1"/>
                </a:solidFill>
              </a:rPr>
              <a:t>,</a:t>
            </a:r>
            <a:r>
              <a:rPr lang="zh-CN" altLang="en-US" b="1" dirty="0">
                <a:solidFill>
                  <a:schemeClr val="bg1"/>
                </a:solidFill>
              </a:rPr>
              <a:t>趋化性及吞噬功能减低</a:t>
            </a:r>
            <a:r>
              <a:rPr lang="en-US" altLang="zh-CN" b="1" dirty="0">
                <a:solidFill>
                  <a:schemeClr val="bg1"/>
                </a:solidFill>
              </a:rPr>
              <a:t>,</a:t>
            </a:r>
            <a:r>
              <a:rPr lang="zh-CN" altLang="en-US" b="1" dirty="0">
                <a:solidFill>
                  <a:schemeClr val="bg1"/>
                </a:solidFill>
              </a:rPr>
              <a:t>抗感染能力下降，免疫功能降低，预后差。</a:t>
            </a:r>
          </a:p>
        </p:txBody>
      </p:sp>
      <p:sp>
        <p:nvSpPr>
          <p:cNvPr id="3" name="流程图: 可选过程 2"/>
          <p:cNvSpPr/>
          <p:nvPr/>
        </p:nvSpPr>
        <p:spPr>
          <a:xfrm>
            <a:off x="143510" y="-650240"/>
            <a:ext cx="1091565" cy="2190750"/>
          </a:xfrm>
          <a:prstGeom prst="flowChartAlternateProcess">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a:t>03</a:t>
            </a:r>
          </a:p>
        </p:txBody>
      </p:sp>
      <p:sp>
        <p:nvSpPr>
          <p:cNvPr id="4" name="矩形 3"/>
          <p:cNvSpPr/>
          <p:nvPr/>
        </p:nvSpPr>
        <p:spPr>
          <a:xfrm>
            <a:off x="1235075" y="-107950"/>
            <a:ext cx="2697480" cy="1106805"/>
          </a:xfrm>
          <a:prstGeom prst="rect">
            <a:avLst/>
          </a:prstGeom>
          <a:noFill/>
          <a:ln>
            <a:noFill/>
          </a:ln>
        </p:spPr>
        <p:txBody>
          <a:bodyPr wrap="none" rtlCol="0" anchor="t">
            <a:spAutoFit/>
          </a:bodyPr>
          <a:lstStyle/>
          <a:p>
            <a:pPr algn="ctr"/>
            <a:r>
              <a:rPr lang="zh-CN" altLang="en-US" sz="6600" b="1">
                <a:solidFill>
                  <a:schemeClr val="accent6">
                    <a:lumMod val="50000"/>
                  </a:schemeClr>
                </a:solidFill>
                <a:effectLst/>
                <a:latin typeface="微软雅黑" panose="020B0503020204020204" pitchFamily="34" charset="-122"/>
                <a:ea typeface="微软雅黑" panose="020B0503020204020204" pitchFamily="34" charset="-122"/>
              </a:rPr>
              <a:t>有效性</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31371" y="0"/>
            <a:ext cx="250372" cy="696686"/>
          </a:xfrm>
          <a:prstGeom prst="rect">
            <a:avLst/>
          </a:prstGeom>
          <a:solidFill>
            <a:srgbClr val="2C7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04800" y="0"/>
            <a:ext cx="250372" cy="457200"/>
          </a:xfrm>
          <a:prstGeom prst="rect">
            <a:avLst/>
          </a:prstGeom>
          <a:solidFill>
            <a:srgbClr val="86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Rectangle 2"/>
          <p:cNvSpPr txBox="1">
            <a:spLocks noChangeArrowheads="1"/>
          </p:cNvSpPr>
          <p:nvPr/>
        </p:nvSpPr>
        <p:spPr>
          <a:xfrm>
            <a:off x="3766242" y="795786"/>
            <a:ext cx="8229600" cy="578893"/>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90000"/>
              </a:lnSpc>
              <a:spcBef>
                <a:spcPct val="0"/>
              </a:spcBef>
              <a:spcAft>
                <a:spcPts val="0"/>
              </a:spcAft>
              <a:buClrTx/>
              <a:buSzTx/>
              <a:buFontTx/>
              <a:buNone/>
              <a:defRPr/>
            </a:pPr>
            <a:r>
              <a:rPr lang="zh-CN" altLang="en-US" sz="2800" b="1">
                <a:solidFill>
                  <a:schemeClr val="tx1"/>
                </a:solidFill>
                <a:effectLst>
                  <a:outerShdw blurRad="38100" dist="38100" dir="2700000">
                    <a:srgbClr val="C0C0C0"/>
                  </a:outerShdw>
                </a:effectLst>
                <a:latin typeface="+mj-lt"/>
                <a:ea typeface="+mj-ea"/>
                <a:cs typeface="+mj-cs"/>
                <a:sym typeface="+mn-ea"/>
              </a:rPr>
              <a:t>肠外营养液添加</a:t>
            </a:r>
            <a:r>
              <a:rPr lang="zh-CN" altLang="en-US" sz="2800" b="1">
                <a:solidFill>
                  <a:srgbClr val="FF0000"/>
                </a:solidFill>
                <a:effectLst>
                  <a:outerShdw blurRad="38100" dist="38100" dir="2700000">
                    <a:srgbClr val="C0C0C0"/>
                  </a:outerShdw>
                </a:effectLst>
                <a:latin typeface="+mj-lt"/>
                <a:ea typeface="+mj-ea"/>
                <a:cs typeface="+mj-cs"/>
                <a:sym typeface="+mn-ea"/>
              </a:rPr>
              <a:t>多宁朗</a:t>
            </a:r>
            <a:r>
              <a:rPr lang="zh-CN" altLang="en-US" sz="2800" b="1">
                <a:solidFill>
                  <a:schemeClr val="tx1"/>
                </a:solidFill>
                <a:effectLst>
                  <a:outerShdw blurRad="38100" dist="38100" dir="2700000">
                    <a:srgbClr val="C0C0C0"/>
                  </a:outerShdw>
                </a:effectLst>
                <a:latin typeface="+mj-lt"/>
                <a:ea typeface="+mj-ea"/>
                <a:cs typeface="+mj-cs"/>
                <a:sym typeface="+mn-ea"/>
              </a:rPr>
              <a:t>预防低磷血症</a:t>
            </a:r>
            <a:endParaRPr kumimoji="0" lang="zh-CN" altLang="en-US" sz="2800" b="1" i="0" u="none" strike="noStrike" kern="1200" cap="none" spc="0" normalizeH="0" baseline="0" noProof="0" dirty="0">
              <a:ln>
                <a:noFill/>
              </a:ln>
              <a:solidFill>
                <a:schemeClr val="tx1"/>
              </a:solidFill>
              <a:effectLst>
                <a:outerShdw blurRad="38100" dist="38100" dir="2700000">
                  <a:srgbClr val="C0C0C0"/>
                </a:outerShdw>
              </a:effectLst>
              <a:uLnTx/>
              <a:uFillTx/>
              <a:latin typeface="+mj-lt"/>
              <a:ea typeface="+mj-ea"/>
              <a:cs typeface="+mj-cs"/>
              <a:sym typeface="+mn-ea"/>
            </a:endParaRPr>
          </a:p>
        </p:txBody>
      </p:sp>
      <p:graphicFrame>
        <p:nvGraphicFramePr>
          <p:cNvPr id="17411" name="表格 17410"/>
          <p:cNvGraphicFramePr/>
          <p:nvPr>
            <p:custDataLst>
              <p:tags r:id="rId1"/>
            </p:custDataLst>
          </p:nvPr>
        </p:nvGraphicFramePr>
        <p:xfrm>
          <a:off x="1296353" y="1854518"/>
          <a:ext cx="10081260" cy="3456305"/>
        </p:xfrm>
        <a:graphic>
          <a:graphicData uri="http://schemas.openxmlformats.org/drawingml/2006/table">
            <a:tbl>
              <a:tblPr/>
              <a:tblGrid>
                <a:gridCol w="22987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3720">
                  <a:extLst>
                    <a:ext uri="{9D8B030D-6E8A-4147-A177-3AD203B41FA5}">
                      <a16:colId xmlns:a16="http://schemas.microsoft.com/office/drawing/2014/main" val="20002"/>
                    </a:ext>
                  </a:extLst>
                </a:gridCol>
                <a:gridCol w="2017395">
                  <a:extLst>
                    <a:ext uri="{9D8B030D-6E8A-4147-A177-3AD203B41FA5}">
                      <a16:colId xmlns:a16="http://schemas.microsoft.com/office/drawing/2014/main" val="20003"/>
                    </a:ext>
                  </a:extLst>
                </a:gridCol>
                <a:gridCol w="2112645">
                  <a:extLst>
                    <a:ext uri="{9D8B030D-6E8A-4147-A177-3AD203B41FA5}">
                      <a16:colId xmlns:a16="http://schemas.microsoft.com/office/drawing/2014/main" val="20004"/>
                    </a:ext>
                  </a:extLst>
                </a:gridCol>
              </a:tblGrid>
              <a:tr h="863600">
                <a:tc>
                  <a:txBody>
                    <a:bodyPr/>
                    <a:lstStyle/>
                    <a:p>
                      <a:pPr marL="0" lvl="0" indent="0" algn="ctr" eaLnBrk="1" hangingPunct="1">
                        <a:spcBef>
                          <a:spcPct val="0"/>
                        </a:spcBef>
                        <a:buClrTx/>
                        <a:buNone/>
                      </a:pPr>
                      <a:endParaRPr lang="zh-CN" altLang="en-US" sz="2400" b="1">
                        <a:solidFill>
                          <a:srgbClr val="FFFFFF"/>
                        </a:solidFill>
                        <a:latin typeface="黑体" panose="02010609060101010101" pitchFamily="49" charset="-122"/>
                        <a:ea typeface="黑体" panose="02010609060101010101" pitchFamily="49" charset="-122"/>
                      </a:endParaRPr>
                    </a:p>
                  </a:txBody>
                  <a:tcPr anchor="ctr">
                    <a:lnL>
                      <a:noFill/>
                    </a:lnL>
                    <a:lnR>
                      <a:noFill/>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p>
                      <a:pPr marL="0" lvl="0" indent="0" algn="ctr" eaLnBrk="1" hangingPunct="1">
                        <a:spcBef>
                          <a:spcPct val="0"/>
                        </a:spcBef>
                        <a:buClrTx/>
                        <a:buNone/>
                      </a:pPr>
                      <a:r>
                        <a:rPr lang="en-US" altLang="zh-CN" sz="2400" b="1" dirty="0">
                          <a:latin typeface="黑体" panose="02010609060101010101" pitchFamily="49" charset="-122"/>
                          <a:ea typeface="黑体" panose="02010609060101010101" pitchFamily="49" charset="-122"/>
                        </a:rPr>
                        <a:t>TPN</a:t>
                      </a:r>
                      <a:r>
                        <a:rPr lang="zh-CN" altLang="en-US" sz="2400" b="1" dirty="0">
                          <a:latin typeface="黑体" panose="02010609060101010101" pitchFamily="49" charset="-122"/>
                          <a:ea typeface="黑体" panose="02010609060101010101" pitchFamily="49" charset="-122"/>
                        </a:rPr>
                        <a:t>前</a:t>
                      </a:r>
                    </a:p>
                  </a:txBody>
                  <a:tcPr anchor="ctr">
                    <a:lnL>
                      <a:noFill/>
                    </a:lnL>
                    <a:lnR>
                      <a:noFill/>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p>
                      <a:pPr marL="0" lvl="0" indent="0" algn="ctr" eaLnBrk="1" hangingPunct="1">
                        <a:spcBef>
                          <a:spcPct val="0"/>
                        </a:spcBef>
                        <a:buClrTx/>
                        <a:buNone/>
                      </a:pPr>
                      <a:r>
                        <a:rPr lang="zh-CN" altLang="en-US" sz="2400" b="1" dirty="0">
                          <a:latin typeface="黑体" panose="02010609060101010101" pitchFamily="49" charset="-122"/>
                          <a:ea typeface="黑体" panose="02010609060101010101" pitchFamily="49" charset="-122"/>
                        </a:rPr>
                        <a:t>第</a:t>
                      </a:r>
                      <a:r>
                        <a:rPr lang="en-US" altLang="zh-CN" sz="2400" b="1" dirty="0">
                          <a:latin typeface="黑体" panose="02010609060101010101" pitchFamily="49" charset="-122"/>
                          <a:ea typeface="黑体" panose="02010609060101010101" pitchFamily="49" charset="-122"/>
                        </a:rPr>
                        <a:t>2</a:t>
                      </a:r>
                      <a:r>
                        <a:rPr lang="zh-CN" altLang="en-US" sz="2400" b="1" dirty="0">
                          <a:latin typeface="黑体" panose="02010609060101010101" pitchFamily="49" charset="-122"/>
                          <a:ea typeface="黑体" panose="02010609060101010101" pitchFamily="49" charset="-122"/>
                        </a:rPr>
                        <a:t>天</a:t>
                      </a:r>
                    </a:p>
                  </a:txBody>
                  <a:tcPr anchor="ctr">
                    <a:lnL>
                      <a:noFill/>
                    </a:lnL>
                    <a:lnR>
                      <a:noFill/>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p>
                      <a:pPr marL="0" lvl="0" indent="0" algn="ctr" eaLnBrk="1" hangingPunct="1">
                        <a:spcBef>
                          <a:spcPct val="0"/>
                        </a:spcBef>
                        <a:buClrTx/>
                        <a:buNone/>
                      </a:pPr>
                      <a:r>
                        <a:rPr lang="zh-CN" altLang="en-US" sz="2400" b="1" dirty="0">
                          <a:latin typeface="黑体" panose="02010609060101010101" pitchFamily="49" charset="-122"/>
                          <a:ea typeface="黑体" panose="02010609060101010101" pitchFamily="49" charset="-122"/>
                        </a:rPr>
                        <a:t>第</a:t>
                      </a:r>
                      <a:r>
                        <a:rPr lang="en-US" altLang="zh-CN" sz="2400" b="1" dirty="0">
                          <a:latin typeface="黑体" panose="02010609060101010101" pitchFamily="49" charset="-122"/>
                          <a:ea typeface="黑体" panose="02010609060101010101" pitchFamily="49" charset="-122"/>
                        </a:rPr>
                        <a:t>4</a:t>
                      </a:r>
                      <a:r>
                        <a:rPr lang="zh-CN" altLang="en-US" sz="2400" b="1" dirty="0">
                          <a:latin typeface="黑体" panose="02010609060101010101" pitchFamily="49" charset="-122"/>
                          <a:ea typeface="黑体" panose="02010609060101010101" pitchFamily="49" charset="-122"/>
                        </a:rPr>
                        <a:t>天</a:t>
                      </a:r>
                    </a:p>
                  </a:txBody>
                  <a:tcPr anchor="ctr">
                    <a:lnL>
                      <a:noFill/>
                    </a:lnL>
                    <a:lnR>
                      <a:noFill/>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p>
                      <a:pPr marL="0" lvl="0" indent="0" algn="ctr" eaLnBrk="1" hangingPunct="1">
                        <a:spcBef>
                          <a:spcPct val="0"/>
                        </a:spcBef>
                        <a:buClrTx/>
                        <a:buNone/>
                      </a:pPr>
                      <a:r>
                        <a:rPr lang="zh-CN" altLang="en-US" sz="2400" b="1" dirty="0">
                          <a:latin typeface="黑体" panose="02010609060101010101" pitchFamily="49" charset="-122"/>
                          <a:ea typeface="黑体" panose="02010609060101010101" pitchFamily="49" charset="-122"/>
                        </a:rPr>
                        <a:t>第</a:t>
                      </a:r>
                      <a:r>
                        <a:rPr lang="en-US" altLang="zh-CN" sz="2400" b="1" dirty="0">
                          <a:latin typeface="黑体" panose="02010609060101010101" pitchFamily="49" charset="-122"/>
                          <a:ea typeface="黑体" panose="02010609060101010101" pitchFamily="49" charset="-122"/>
                        </a:rPr>
                        <a:t>7</a:t>
                      </a:r>
                      <a:r>
                        <a:rPr lang="zh-CN" altLang="en-US" sz="2400" b="1" dirty="0">
                          <a:latin typeface="黑体" panose="02010609060101010101" pitchFamily="49" charset="-122"/>
                          <a:ea typeface="黑体" panose="02010609060101010101" pitchFamily="49" charset="-122"/>
                        </a:rPr>
                        <a:t>天</a:t>
                      </a:r>
                    </a:p>
                  </a:txBody>
                  <a:tcPr anchor="ctr">
                    <a:lnL>
                      <a:noFill/>
                    </a:lnL>
                    <a:lnR>
                      <a:noFill/>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63600">
                <a:tc>
                  <a:txBody>
                    <a:bodyPr/>
                    <a:lstStyle/>
                    <a:p>
                      <a:pPr marL="0" lvl="0" indent="0" algn="ctr" eaLnBrk="1" hangingPunct="1">
                        <a:spcBef>
                          <a:spcPct val="0"/>
                        </a:spcBef>
                        <a:buClrTx/>
                        <a:buNone/>
                      </a:pPr>
                      <a:r>
                        <a:rPr lang="zh-CN" altLang="en-US" sz="2400" b="1" dirty="0">
                          <a:latin typeface="黑体" panose="02010609060101010101" pitchFamily="49" charset="-122"/>
                          <a:ea typeface="黑体" panose="02010609060101010101" pitchFamily="49" charset="-122"/>
                        </a:rPr>
                        <a:t>对照组（</a:t>
                      </a:r>
                      <a:r>
                        <a:rPr lang="en-US" altLang="zh-CN" sz="2400" b="1" dirty="0">
                          <a:latin typeface="黑体" panose="02010609060101010101" pitchFamily="49" charset="-122"/>
                          <a:ea typeface="黑体" panose="02010609060101010101" pitchFamily="49" charset="-122"/>
                        </a:rPr>
                        <a:t>x±S</a:t>
                      </a:r>
                      <a:r>
                        <a:rPr lang="zh-CN" altLang="en-US" sz="2400" b="1" dirty="0">
                          <a:latin typeface="黑体" panose="02010609060101010101" pitchFamily="49" charset="-122"/>
                          <a:ea typeface="黑体" panose="02010609060101010101" pitchFamily="49" charset="-122"/>
                        </a:rPr>
                        <a:t>）</a:t>
                      </a:r>
                    </a:p>
                  </a:txBody>
                  <a:tcPr anchor="ctr">
                    <a:lnL>
                      <a:noFill/>
                    </a:lnL>
                    <a:lnR>
                      <a:noFill/>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p>
                      <a:pPr marL="0" lvl="0" indent="0" algn="ctr" eaLnBrk="1" hangingPunct="1">
                        <a:spcBef>
                          <a:spcPct val="0"/>
                        </a:spcBef>
                        <a:buClrTx/>
                        <a:buNone/>
                      </a:pPr>
                      <a:r>
                        <a:rPr lang="en-US" altLang="zh-CN" sz="2400" b="1" dirty="0">
                          <a:latin typeface="黑体" panose="02010609060101010101" pitchFamily="49" charset="-122"/>
                          <a:ea typeface="黑体" panose="02010609060101010101" pitchFamily="49" charset="-122"/>
                        </a:rPr>
                        <a:t>1.12±0.11</a:t>
                      </a:r>
                    </a:p>
                  </a:txBody>
                  <a:tcPr anchor="ctr">
                    <a:lnL>
                      <a:noFill/>
                    </a:lnL>
                    <a:lnR>
                      <a:noFill/>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p>
                      <a:pPr marL="0" lvl="0" indent="0" algn="ctr" eaLnBrk="1" hangingPunct="1">
                        <a:spcBef>
                          <a:spcPct val="0"/>
                        </a:spcBef>
                        <a:buClrTx/>
                        <a:buNone/>
                      </a:pPr>
                      <a:r>
                        <a:rPr lang="en-US" altLang="zh-CN" sz="2400" b="1" dirty="0">
                          <a:latin typeface="黑体" panose="02010609060101010101" pitchFamily="49" charset="-122"/>
                          <a:ea typeface="黑体" panose="02010609060101010101" pitchFamily="49" charset="-122"/>
                        </a:rPr>
                        <a:t>1.01±0.23</a:t>
                      </a:r>
                    </a:p>
                  </a:txBody>
                  <a:tcPr anchor="ctr">
                    <a:lnL>
                      <a:noFill/>
                    </a:lnL>
                    <a:lnR>
                      <a:noFill/>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p>
                      <a:pPr marL="0" lvl="0" indent="0" algn="ctr" eaLnBrk="1" hangingPunct="1">
                        <a:spcBef>
                          <a:spcPct val="0"/>
                        </a:spcBef>
                        <a:buClrTx/>
                        <a:buNone/>
                      </a:pPr>
                      <a:r>
                        <a:rPr lang="en-US" altLang="zh-CN" sz="2400" b="1" dirty="0">
                          <a:latin typeface="黑体" panose="02010609060101010101" pitchFamily="49" charset="-122"/>
                          <a:ea typeface="黑体" panose="02010609060101010101" pitchFamily="49" charset="-122"/>
                        </a:rPr>
                        <a:t>0.77±0.25</a:t>
                      </a:r>
                    </a:p>
                  </a:txBody>
                  <a:tcPr anchor="ctr">
                    <a:lnL>
                      <a:noFill/>
                    </a:lnL>
                    <a:lnR>
                      <a:noFill/>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p>
                      <a:pPr marL="0" lvl="0" indent="0" algn="ctr" eaLnBrk="1" hangingPunct="1">
                        <a:spcBef>
                          <a:spcPct val="0"/>
                        </a:spcBef>
                        <a:buClrTx/>
                        <a:buNone/>
                      </a:pPr>
                      <a:r>
                        <a:rPr lang="en-US" altLang="zh-CN" sz="2400" b="1" dirty="0">
                          <a:latin typeface="黑体" panose="02010609060101010101" pitchFamily="49" charset="-122"/>
                          <a:ea typeface="黑体" panose="02010609060101010101" pitchFamily="49" charset="-122"/>
                        </a:rPr>
                        <a:t>0.78±0.02</a:t>
                      </a:r>
                    </a:p>
                  </a:txBody>
                  <a:tcPr anchor="ctr">
                    <a:lnL>
                      <a:noFill/>
                    </a:lnL>
                    <a:lnR>
                      <a:noFill/>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60120">
                <a:tc>
                  <a:txBody>
                    <a:bodyPr/>
                    <a:lstStyle/>
                    <a:p>
                      <a:pPr marL="0" lvl="0" indent="0" algn="ctr" eaLnBrk="1" hangingPunct="1">
                        <a:spcBef>
                          <a:spcPct val="0"/>
                        </a:spcBef>
                        <a:buClrTx/>
                        <a:buNone/>
                      </a:pPr>
                      <a:r>
                        <a:rPr lang="zh-CN" altLang="en-US" sz="2400" b="1" dirty="0">
                          <a:latin typeface="黑体" panose="02010609060101010101" pitchFamily="49" charset="-122"/>
                          <a:ea typeface="黑体" panose="02010609060101010101" pitchFamily="49" charset="-122"/>
                        </a:rPr>
                        <a:t>补磷组（</a:t>
                      </a:r>
                      <a:r>
                        <a:rPr lang="en-US" altLang="zh-CN" sz="2400" b="1" dirty="0">
                          <a:latin typeface="黑体" panose="02010609060101010101" pitchFamily="49" charset="-122"/>
                          <a:ea typeface="黑体" panose="02010609060101010101" pitchFamily="49" charset="-122"/>
                        </a:rPr>
                        <a:t>x±S</a:t>
                      </a:r>
                      <a:r>
                        <a:rPr lang="zh-CN" altLang="en-US" sz="2400" b="1" dirty="0">
                          <a:latin typeface="黑体" panose="02010609060101010101" pitchFamily="49" charset="-122"/>
                          <a:ea typeface="黑体" panose="02010609060101010101" pitchFamily="49" charset="-122"/>
                        </a:rPr>
                        <a:t>）</a:t>
                      </a:r>
                    </a:p>
                  </a:txBody>
                  <a:tcPr anchor="ctr">
                    <a:lnL>
                      <a:noFill/>
                    </a:lnL>
                    <a:lnR>
                      <a:noFill/>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p>
                      <a:pPr marL="0" lvl="0" indent="0" algn="ctr" eaLnBrk="1" hangingPunct="1">
                        <a:spcBef>
                          <a:spcPct val="0"/>
                        </a:spcBef>
                        <a:buClrTx/>
                        <a:buNone/>
                      </a:pPr>
                      <a:r>
                        <a:rPr lang="en-US" altLang="zh-CN" sz="2400" b="1" dirty="0">
                          <a:latin typeface="黑体" panose="02010609060101010101" pitchFamily="49" charset="-122"/>
                          <a:ea typeface="黑体" panose="02010609060101010101" pitchFamily="49" charset="-122"/>
                        </a:rPr>
                        <a:t>0.96±0.17</a:t>
                      </a:r>
                    </a:p>
                  </a:txBody>
                  <a:tcPr anchor="ctr">
                    <a:lnL>
                      <a:noFill/>
                    </a:lnL>
                    <a:lnR>
                      <a:noFill/>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p>
                      <a:pPr marL="0" lvl="0" indent="0" algn="ctr" eaLnBrk="1" hangingPunct="1">
                        <a:spcBef>
                          <a:spcPct val="0"/>
                        </a:spcBef>
                        <a:buClrTx/>
                        <a:buNone/>
                      </a:pPr>
                      <a:r>
                        <a:rPr lang="en-US" altLang="zh-CN" sz="2400" b="1" dirty="0">
                          <a:latin typeface="黑体" panose="02010609060101010101" pitchFamily="49" charset="-122"/>
                          <a:ea typeface="黑体" panose="02010609060101010101" pitchFamily="49" charset="-122"/>
                        </a:rPr>
                        <a:t>1.03±0.30</a:t>
                      </a:r>
                    </a:p>
                  </a:txBody>
                  <a:tcPr anchor="ctr">
                    <a:lnL>
                      <a:noFill/>
                    </a:lnL>
                    <a:lnR>
                      <a:noFill/>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p>
                      <a:pPr marL="0" lvl="0" indent="0" algn="ctr" eaLnBrk="1" hangingPunct="1">
                        <a:spcBef>
                          <a:spcPct val="0"/>
                        </a:spcBef>
                        <a:buClrTx/>
                        <a:buNone/>
                      </a:pPr>
                      <a:r>
                        <a:rPr lang="en-US" altLang="zh-CN" sz="2400" b="1" dirty="0">
                          <a:latin typeface="黑体" panose="02010609060101010101" pitchFamily="49" charset="-122"/>
                          <a:ea typeface="黑体" panose="02010609060101010101" pitchFamily="49" charset="-122"/>
                        </a:rPr>
                        <a:t>1.17±0.12</a:t>
                      </a:r>
                    </a:p>
                  </a:txBody>
                  <a:tcPr anchor="ctr">
                    <a:lnL>
                      <a:noFill/>
                    </a:lnL>
                    <a:lnR>
                      <a:noFill/>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p>
                      <a:pPr marL="0" lvl="0" indent="0" algn="ctr" eaLnBrk="1" hangingPunct="1">
                        <a:spcBef>
                          <a:spcPct val="0"/>
                        </a:spcBef>
                        <a:buClrTx/>
                        <a:buNone/>
                      </a:pPr>
                      <a:r>
                        <a:rPr lang="en-US" altLang="zh-CN" sz="2400" b="1" dirty="0">
                          <a:latin typeface="黑体" panose="02010609060101010101" pitchFamily="49" charset="-122"/>
                          <a:ea typeface="黑体" panose="02010609060101010101" pitchFamily="49" charset="-122"/>
                        </a:rPr>
                        <a:t>1.20±0.16</a:t>
                      </a:r>
                    </a:p>
                  </a:txBody>
                  <a:tcPr anchor="ctr">
                    <a:lnL>
                      <a:noFill/>
                    </a:lnL>
                    <a:lnR>
                      <a:noFill/>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68985">
                <a:tc>
                  <a:txBody>
                    <a:bodyPr/>
                    <a:lstStyle/>
                    <a:p>
                      <a:pPr marL="0" lvl="0" indent="0" algn="ctr" eaLnBrk="1" hangingPunct="1">
                        <a:spcBef>
                          <a:spcPct val="0"/>
                        </a:spcBef>
                        <a:buClrTx/>
                        <a:buNone/>
                      </a:pPr>
                      <a:r>
                        <a:rPr lang="en-US" altLang="zh-CN" sz="2400" b="1" dirty="0">
                          <a:latin typeface="黑体" panose="02010609060101010101" pitchFamily="49" charset="-122"/>
                          <a:ea typeface="黑体" panose="02010609060101010101" pitchFamily="49" charset="-122"/>
                        </a:rPr>
                        <a:t>P</a:t>
                      </a:r>
                      <a:r>
                        <a:rPr lang="zh-CN" altLang="en-US" sz="2400" b="1" dirty="0">
                          <a:latin typeface="黑体" panose="02010609060101010101" pitchFamily="49" charset="-122"/>
                          <a:ea typeface="黑体" panose="02010609060101010101" pitchFamily="49" charset="-122"/>
                        </a:rPr>
                        <a:t>值</a:t>
                      </a:r>
                    </a:p>
                  </a:txBody>
                  <a:tcPr anchor="ctr">
                    <a:lnL>
                      <a:noFill/>
                    </a:lnL>
                    <a:lnR>
                      <a:noFill/>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p>
                      <a:pPr marL="0" lvl="0" indent="0" algn="ctr" eaLnBrk="1" hangingPunct="1">
                        <a:spcBef>
                          <a:spcPct val="0"/>
                        </a:spcBef>
                        <a:buClrTx/>
                        <a:buNone/>
                      </a:pPr>
                      <a:r>
                        <a:rPr lang="en-US" altLang="zh-CN" sz="2400" b="1" dirty="0">
                          <a:latin typeface="黑体" panose="02010609060101010101" pitchFamily="49" charset="-122"/>
                          <a:ea typeface="黑体" panose="02010609060101010101" pitchFamily="49" charset="-122"/>
                        </a:rPr>
                        <a:t>&gt;0.05</a:t>
                      </a:r>
                    </a:p>
                  </a:txBody>
                  <a:tcPr anchor="ctr">
                    <a:lnL>
                      <a:noFill/>
                    </a:lnL>
                    <a:lnR>
                      <a:noFill/>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p>
                      <a:pPr marL="0" lvl="0" indent="0" algn="ctr" eaLnBrk="1" hangingPunct="1">
                        <a:spcBef>
                          <a:spcPct val="0"/>
                        </a:spcBef>
                        <a:buClrTx/>
                        <a:buNone/>
                      </a:pPr>
                      <a:r>
                        <a:rPr lang="en-US" altLang="zh-CN" sz="2400" b="1" dirty="0">
                          <a:latin typeface="黑体" panose="02010609060101010101" pitchFamily="49" charset="-122"/>
                          <a:ea typeface="黑体" panose="02010609060101010101" pitchFamily="49" charset="-122"/>
                        </a:rPr>
                        <a:t>&gt;0.05</a:t>
                      </a:r>
                    </a:p>
                  </a:txBody>
                  <a:tcPr anchor="ctr">
                    <a:lnL>
                      <a:noFill/>
                    </a:lnL>
                    <a:lnR>
                      <a:noFill/>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p>
                      <a:pPr marL="0" lvl="0" indent="0" algn="ctr" eaLnBrk="1" hangingPunct="1">
                        <a:spcBef>
                          <a:spcPct val="0"/>
                        </a:spcBef>
                        <a:buClrTx/>
                        <a:buNone/>
                      </a:pPr>
                      <a:r>
                        <a:rPr lang="en-US" altLang="zh-CN" sz="2400" b="1" dirty="0">
                          <a:latin typeface="黑体" panose="02010609060101010101" pitchFamily="49" charset="-122"/>
                          <a:ea typeface="黑体" panose="02010609060101010101" pitchFamily="49" charset="-122"/>
                        </a:rPr>
                        <a:t>&lt;0.01</a:t>
                      </a:r>
                    </a:p>
                  </a:txBody>
                  <a:tcPr anchor="ctr">
                    <a:lnL>
                      <a:noFill/>
                    </a:lnL>
                    <a:lnR>
                      <a:noFill/>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p>
                      <a:pPr marL="0" lvl="0" indent="0" algn="ctr" eaLnBrk="1" hangingPunct="1">
                        <a:spcBef>
                          <a:spcPct val="0"/>
                        </a:spcBef>
                        <a:buClrTx/>
                        <a:buNone/>
                      </a:pPr>
                      <a:r>
                        <a:rPr lang="en-US" altLang="zh-CN" sz="2400" b="1" dirty="0">
                          <a:latin typeface="黑体" panose="02010609060101010101" pitchFamily="49" charset="-122"/>
                          <a:ea typeface="黑体" panose="02010609060101010101" pitchFamily="49" charset="-122"/>
                        </a:rPr>
                        <a:t>&lt;0.01</a:t>
                      </a:r>
                    </a:p>
                  </a:txBody>
                  <a:tcPr anchor="ctr">
                    <a:lnL>
                      <a:noFill/>
                    </a:lnL>
                    <a:lnR>
                      <a:noFill/>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8947" name="文本框 17437"/>
          <p:cNvSpPr txBox="1"/>
          <p:nvPr/>
        </p:nvSpPr>
        <p:spPr>
          <a:xfrm>
            <a:off x="719138" y="5541963"/>
            <a:ext cx="10658475" cy="645160"/>
          </a:xfrm>
          <a:prstGeom prst="rect">
            <a:avLst/>
          </a:prstGeom>
          <a:noFill/>
          <a:ln w="9525">
            <a:noFill/>
          </a:ln>
        </p:spPr>
        <p:txBody>
          <a:bodyPr anchor="t" anchorCtr="0">
            <a:spAutoFit/>
          </a:bodyPr>
          <a:lstStyle/>
          <a:p>
            <a:pPr eaLnBrk="0" hangingPunct="0">
              <a:spcBef>
                <a:spcPct val="50000"/>
              </a:spcBef>
            </a:pPr>
            <a:r>
              <a:rPr lang="zh-CN" altLang="en-US" b="1"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en-US"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低磷血症并不是</a:t>
            </a:r>
            <a:r>
              <a:rPr lang="en-US" altLang="zh-CN"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TPN </a:t>
            </a:r>
            <a:r>
              <a:rPr lang="zh-CN" altLang="en-US"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的并发症</a:t>
            </a:r>
            <a:r>
              <a:rPr lang="en-US" altLang="zh-CN"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而是补给不足。低磷血症是多个器官与系统受累的综合表现，严重时可危及生命。预防的方法是注意给</a:t>
            </a:r>
            <a:r>
              <a:rPr lang="en-US" altLang="zh-CN"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TPN </a:t>
            </a:r>
            <a:r>
              <a:rPr lang="zh-CN" altLang="en-US"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患者每日补充磷的需要量。</a:t>
            </a:r>
          </a:p>
        </p:txBody>
      </p:sp>
      <p:sp>
        <p:nvSpPr>
          <p:cNvPr id="3" name="流程图: 可选过程 2"/>
          <p:cNvSpPr/>
          <p:nvPr/>
        </p:nvSpPr>
        <p:spPr>
          <a:xfrm>
            <a:off x="143510" y="-650240"/>
            <a:ext cx="1091565" cy="2190750"/>
          </a:xfrm>
          <a:prstGeom prst="flowChartAlternateProcess">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a:t>03</a:t>
            </a:r>
          </a:p>
        </p:txBody>
      </p:sp>
      <p:sp>
        <p:nvSpPr>
          <p:cNvPr id="4" name="矩形 3"/>
          <p:cNvSpPr/>
          <p:nvPr/>
        </p:nvSpPr>
        <p:spPr>
          <a:xfrm>
            <a:off x="1235075" y="-107950"/>
            <a:ext cx="2697480" cy="1106805"/>
          </a:xfrm>
          <a:prstGeom prst="rect">
            <a:avLst/>
          </a:prstGeom>
          <a:noFill/>
          <a:ln>
            <a:noFill/>
          </a:ln>
        </p:spPr>
        <p:txBody>
          <a:bodyPr wrap="none" rtlCol="0" anchor="t">
            <a:spAutoFit/>
          </a:bodyPr>
          <a:lstStyle/>
          <a:p>
            <a:pPr algn="ctr"/>
            <a:r>
              <a:rPr lang="zh-CN" altLang="en-US" sz="6600" b="1">
                <a:solidFill>
                  <a:schemeClr val="accent6">
                    <a:lumMod val="50000"/>
                  </a:schemeClr>
                </a:solidFill>
                <a:effectLst/>
                <a:latin typeface="微软雅黑" panose="020B0503020204020204" pitchFamily="34" charset="-122"/>
                <a:ea typeface="微软雅黑" panose="020B0503020204020204" pitchFamily="34" charset="-122"/>
              </a:rPr>
              <a:t>有效性</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31371" y="0"/>
            <a:ext cx="250372" cy="696686"/>
          </a:xfrm>
          <a:prstGeom prst="rect">
            <a:avLst/>
          </a:prstGeom>
          <a:solidFill>
            <a:srgbClr val="2C7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04800" y="0"/>
            <a:ext cx="250372" cy="457200"/>
          </a:xfrm>
          <a:prstGeom prst="rect">
            <a:avLst/>
          </a:prstGeom>
          <a:solidFill>
            <a:srgbClr val="86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76"/>
          <p:cNvSpPr txBox="1"/>
          <p:nvPr/>
        </p:nvSpPr>
        <p:spPr>
          <a:xfrm>
            <a:off x="5080592" y="833782"/>
            <a:ext cx="6027420" cy="521970"/>
          </a:xfrm>
          <a:prstGeom prst="rect">
            <a:avLst/>
          </a:prstGeom>
          <a:noFill/>
        </p:spPr>
        <p:txBody>
          <a:bodyPr wrap="none" rtlCol="0">
            <a:spAutoFit/>
          </a:bodyPr>
          <a:lstStyle/>
          <a:p>
            <a:pPr algn="r"/>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复合磷酸氢钾注射液</a:t>
            </a:r>
            <a:r>
              <a:rPr lang="en-US" altLang="zh-CN" sz="28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指南与专家共识</a:t>
            </a:r>
          </a:p>
        </p:txBody>
      </p:sp>
      <p:pic>
        <p:nvPicPr>
          <p:cNvPr id="4" name="图片 3"/>
          <p:cNvPicPr>
            <a:picLocks noChangeAspect="1"/>
          </p:cNvPicPr>
          <p:nvPr/>
        </p:nvPicPr>
        <p:blipFill>
          <a:blip r:embed="rId3"/>
          <a:stretch>
            <a:fillRect/>
          </a:stretch>
        </p:blipFill>
        <p:spPr>
          <a:xfrm>
            <a:off x="2598420" y="1483360"/>
            <a:ext cx="8392160" cy="5100955"/>
          </a:xfrm>
          <a:prstGeom prst="rect">
            <a:avLst/>
          </a:prstGeom>
        </p:spPr>
      </p:pic>
      <p:sp>
        <p:nvSpPr>
          <p:cNvPr id="3" name="流程图: 可选过程 2"/>
          <p:cNvSpPr/>
          <p:nvPr/>
        </p:nvSpPr>
        <p:spPr>
          <a:xfrm>
            <a:off x="143510" y="-650240"/>
            <a:ext cx="1091565" cy="2190750"/>
          </a:xfrm>
          <a:prstGeom prst="flowChartAlternateProcess">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a:t>03</a:t>
            </a:r>
          </a:p>
        </p:txBody>
      </p:sp>
      <p:sp>
        <p:nvSpPr>
          <p:cNvPr id="5" name="矩形 4"/>
          <p:cNvSpPr/>
          <p:nvPr/>
        </p:nvSpPr>
        <p:spPr>
          <a:xfrm>
            <a:off x="1235075" y="-107950"/>
            <a:ext cx="2697480" cy="1106805"/>
          </a:xfrm>
          <a:prstGeom prst="rect">
            <a:avLst/>
          </a:prstGeom>
          <a:noFill/>
          <a:ln>
            <a:noFill/>
          </a:ln>
        </p:spPr>
        <p:txBody>
          <a:bodyPr wrap="none" rtlCol="0" anchor="t">
            <a:spAutoFit/>
          </a:bodyPr>
          <a:lstStyle/>
          <a:p>
            <a:pPr algn="ctr"/>
            <a:r>
              <a:rPr lang="zh-CN" altLang="en-US" sz="6600" b="1">
                <a:solidFill>
                  <a:schemeClr val="accent6">
                    <a:lumMod val="50000"/>
                  </a:schemeClr>
                </a:solidFill>
                <a:effectLst/>
                <a:latin typeface="微软雅黑" panose="020B0503020204020204" pitchFamily="34" charset="-122"/>
                <a:ea typeface="微软雅黑" panose="020B0503020204020204" pitchFamily="34" charset="-122"/>
              </a:rPr>
              <a:t>有效性</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31371" y="0"/>
            <a:ext cx="250372" cy="696686"/>
          </a:xfrm>
          <a:prstGeom prst="rect">
            <a:avLst/>
          </a:prstGeom>
          <a:solidFill>
            <a:srgbClr val="2C7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04800" y="0"/>
            <a:ext cx="250372" cy="457200"/>
          </a:xfrm>
          <a:prstGeom prst="rect">
            <a:avLst/>
          </a:prstGeom>
          <a:solidFill>
            <a:srgbClr val="86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76"/>
          <p:cNvSpPr txBox="1"/>
          <p:nvPr/>
        </p:nvSpPr>
        <p:spPr>
          <a:xfrm>
            <a:off x="5464767" y="916332"/>
            <a:ext cx="6027420" cy="521970"/>
          </a:xfrm>
          <a:prstGeom prst="rect">
            <a:avLst/>
          </a:prstGeom>
          <a:noFill/>
        </p:spPr>
        <p:txBody>
          <a:bodyPr wrap="none" rtlCol="0">
            <a:spAutoFit/>
          </a:bodyPr>
          <a:lstStyle/>
          <a:p>
            <a:pPr algn="r"/>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复合磷酸氢钾注射液</a:t>
            </a:r>
            <a:r>
              <a:rPr lang="en-US" altLang="zh-CN" sz="28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指南与专家共识</a:t>
            </a:r>
          </a:p>
        </p:txBody>
      </p:sp>
      <p:pic>
        <p:nvPicPr>
          <p:cNvPr id="6" name="图片 5"/>
          <p:cNvPicPr>
            <a:picLocks noChangeAspect="1"/>
          </p:cNvPicPr>
          <p:nvPr/>
        </p:nvPicPr>
        <p:blipFill>
          <a:blip r:embed="rId3"/>
          <a:srcRect l="22011" r="19980"/>
          <a:stretch>
            <a:fillRect/>
          </a:stretch>
        </p:blipFill>
        <p:spPr>
          <a:xfrm>
            <a:off x="6977380" y="1438275"/>
            <a:ext cx="5214620" cy="1077595"/>
          </a:xfrm>
          <a:prstGeom prst="rect">
            <a:avLst/>
          </a:prstGeom>
        </p:spPr>
      </p:pic>
      <p:pic>
        <p:nvPicPr>
          <p:cNvPr id="3" name="图片 2"/>
          <p:cNvPicPr>
            <a:picLocks noChangeAspect="1"/>
          </p:cNvPicPr>
          <p:nvPr/>
        </p:nvPicPr>
        <p:blipFill>
          <a:blip r:embed="rId4"/>
          <a:srcRect t="2251"/>
          <a:stretch>
            <a:fillRect/>
          </a:stretch>
        </p:blipFill>
        <p:spPr>
          <a:xfrm>
            <a:off x="1245235" y="2390775"/>
            <a:ext cx="10246995" cy="4262755"/>
          </a:xfrm>
          <a:prstGeom prst="rect">
            <a:avLst/>
          </a:prstGeom>
        </p:spPr>
      </p:pic>
      <p:sp>
        <p:nvSpPr>
          <p:cNvPr id="4" name="流程图: 可选过程 3"/>
          <p:cNvSpPr/>
          <p:nvPr/>
        </p:nvSpPr>
        <p:spPr>
          <a:xfrm>
            <a:off x="143510" y="-650240"/>
            <a:ext cx="1091565" cy="2190750"/>
          </a:xfrm>
          <a:prstGeom prst="flowChartAlternateProcess">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a:t>03</a:t>
            </a:r>
          </a:p>
        </p:txBody>
      </p:sp>
      <p:sp>
        <p:nvSpPr>
          <p:cNvPr id="5" name="矩形 4"/>
          <p:cNvSpPr/>
          <p:nvPr/>
        </p:nvSpPr>
        <p:spPr>
          <a:xfrm>
            <a:off x="1235075" y="-107950"/>
            <a:ext cx="2697480" cy="1106805"/>
          </a:xfrm>
          <a:prstGeom prst="rect">
            <a:avLst/>
          </a:prstGeom>
          <a:noFill/>
          <a:ln>
            <a:noFill/>
          </a:ln>
        </p:spPr>
        <p:txBody>
          <a:bodyPr wrap="none" rtlCol="0" anchor="t">
            <a:spAutoFit/>
          </a:bodyPr>
          <a:lstStyle/>
          <a:p>
            <a:pPr algn="ctr"/>
            <a:r>
              <a:rPr lang="zh-CN" altLang="en-US" sz="6600" b="1">
                <a:solidFill>
                  <a:schemeClr val="accent6">
                    <a:lumMod val="50000"/>
                  </a:schemeClr>
                </a:solidFill>
                <a:effectLst/>
                <a:latin typeface="微软雅黑" panose="020B0503020204020204" pitchFamily="34" charset="-122"/>
                <a:ea typeface="微软雅黑" panose="020B0503020204020204" pitchFamily="34" charset="-122"/>
              </a:rPr>
              <a:t>有效性</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31371" y="0"/>
            <a:ext cx="250372" cy="696686"/>
          </a:xfrm>
          <a:prstGeom prst="rect">
            <a:avLst/>
          </a:prstGeom>
          <a:solidFill>
            <a:srgbClr val="2C7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04800" y="0"/>
            <a:ext cx="250372" cy="457200"/>
          </a:xfrm>
          <a:prstGeom prst="rect">
            <a:avLst/>
          </a:prstGeom>
          <a:solidFill>
            <a:srgbClr val="86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76"/>
          <p:cNvSpPr txBox="1"/>
          <p:nvPr/>
        </p:nvSpPr>
        <p:spPr>
          <a:xfrm>
            <a:off x="5751787" y="642012"/>
            <a:ext cx="6027420" cy="521970"/>
          </a:xfrm>
          <a:prstGeom prst="rect">
            <a:avLst/>
          </a:prstGeom>
          <a:noFill/>
        </p:spPr>
        <p:txBody>
          <a:bodyPr wrap="none" rtlCol="0">
            <a:spAutoFit/>
          </a:bodyPr>
          <a:lstStyle/>
          <a:p>
            <a:pPr algn="r"/>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复合磷酸氢钾注射液</a:t>
            </a:r>
            <a:r>
              <a:rPr lang="en-US" altLang="zh-CN" sz="28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指南与专家共识</a:t>
            </a:r>
          </a:p>
        </p:txBody>
      </p:sp>
      <p:pic>
        <p:nvPicPr>
          <p:cNvPr id="5" name="图片 4"/>
          <p:cNvPicPr>
            <a:picLocks noChangeAspect="1"/>
          </p:cNvPicPr>
          <p:nvPr>
            <p:custDataLst>
              <p:tags r:id="rId1"/>
            </p:custDataLst>
          </p:nvPr>
        </p:nvPicPr>
        <p:blipFill>
          <a:blip r:embed="rId4"/>
          <a:stretch>
            <a:fillRect/>
          </a:stretch>
        </p:blipFill>
        <p:spPr>
          <a:xfrm>
            <a:off x="1299845" y="1163955"/>
            <a:ext cx="10185400" cy="2740025"/>
          </a:xfrm>
          <a:prstGeom prst="rect">
            <a:avLst/>
          </a:prstGeom>
        </p:spPr>
      </p:pic>
      <p:pic>
        <p:nvPicPr>
          <p:cNvPr id="8" name="图片 7"/>
          <p:cNvPicPr>
            <a:picLocks noChangeAspect="1"/>
          </p:cNvPicPr>
          <p:nvPr/>
        </p:nvPicPr>
        <p:blipFill>
          <a:blip r:embed="rId5"/>
          <a:stretch>
            <a:fillRect/>
          </a:stretch>
        </p:blipFill>
        <p:spPr>
          <a:xfrm>
            <a:off x="2774315" y="3510280"/>
            <a:ext cx="7392035" cy="3072765"/>
          </a:xfrm>
          <a:prstGeom prst="rect">
            <a:avLst/>
          </a:prstGeom>
        </p:spPr>
      </p:pic>
      <p:sp>
        <p:nvSpPr>
          <p:cNvPr id="4" name="流程图: 可选过程 3"/>
          <p:cNvSpPr/>
          <p:nvPr/>
        </p:nvSpPr>
        <p:spPr>
          <a:xfrm>
            <a:off x="143510" y="-650240"/>
            <a:ext cx="1091565" cy="2190750"/>
          </a:xfrm>
          <a:prstGeom prst="flowChartAlternateProcess">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a:t>03</a:t>
            </a:r>
          </a:p>
        </p:txBody>
      </p:sp>
      <p:sp>
        <p:nvSpPr>
          <p:cNvPr id="3" name="矩形 2"/>
          <p:cNvSpPr/>
          <p:nvPr/>
        </p:nvSpPr>
        <p:spPr>
          <a:xfrm>
            <a:off x="1235075" y="-107950"/>
            <a:ext cx="2697480" cy="1106805"/>
          </a:xfrm>
          <a:prstGeom prst="rect">
            <a:avLst/>
          </a:prstGeom>
          <a:noFill/>
          <a:ln>
            <a:noFill/>
          </a:ln>
        </p:spPr>
        <p:txBody>
          <a:bodyPr wrap="none" rtlCol="0" anchor="t">
            <a:spAutoFit/>
          </a:bodyPr>
          <a:lstStyle/>
          <a:p>
            <a:pPr algn="ctr"/>
            <a:r>
              <a:rPr lang="zh-CN" altLang="en-US" sz="6600" b="1">
                <a:solidFill>
                  <a:schemeClr val="accent6">
                    <a:lumMod val="50000"/>
                  </a:schemeClr>
                </a:solidFill>
                <a:effectLst/>
                <a:latin typeface="微软雅黑" panose="020B0503020204020204" pitchFamily="34" charset="-122"/>
                <a:ea typeface="微软雅黑" panose="020B0503020204020204" pitchFamily="34" charset="-122"/>
              </a:rPr>
              <a:t>有效性</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31371" y="0"/>
            <a:ext cx="250372" cy="696686"/>
          </a:xfrm>
          <a:prstGeom prst="rect">
            <a:avLst/>
          </a:prstGeom>
          <a:solidFill>
            <a:srgbClr val="2C7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04800" y="0"/>
            <a:ext cx="250372" cy="457200"/>
          </a:xfrm>
          <a:prstGeom prst="rect">
            <a:avLst/>
          </a:prstGeom>
          <a:solidFill>
            <a:srgbClr val="86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流程图: 可选过程 2"/>
          <p:cNvSpPr/>
          <p:nvPr/>
        </p:nvSpPr>
        <p:spPr>
          <a:xfrm>
            <a:off x="1140460" y="-292100"/>
            <a:ext cx="1091565" cy="2190750"/>
          </a:xfrm>
          <a:prstGeom prst="flowChartAlternateProcess">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a:t>04</a:t>
            </a:r>
          </a:p>
        </p:txBody>
      </p:sp>
      <p:sp>
        <p:nvSpPr>
          <p:cNvPr id="4" name="矩形 3"/>
          <p:cNvSpPr/>
          <p:nvPr/>
        </p:nvSpPr>
        <p:spPr>
          <a:xfrm>
            <a:off x="2909570" y="362585"/>
            <a:ext cx="2697480" cy="1106805"/>
          </a:xfrm>
          <a:prstGeom prst="rect">
            <a:avLst/>
          </a:prstGeom>
          <a:noFill/>
          <a:ln>
            <a:noFill/>
          </a:ln>
        </p:spPr>
        <p:txBody>
          <a:bodyPr wrap="none" rtlCol="0" anchor="t">
            <a:spAutoFit/>
          </a:bodyPr>
          <a:lstStyle/>
          <a:p>
            <a:pPr algn="ctr"/>
            <a:r>
              <a:rPr lang="zh-CN" altLang="en-US" sz="6600" b="1">
                <a:solidFill>
                  <a:schemeClr val="accent6">
                    <a:lumMod val="50000"/>
                  </a:schemeClr>
                </a:solidFill>
                <a:effectLst/>
                <a:latin typeface="微软雅黑" panose="020B0503020204020204" pitchFamily="34" charset="-122"/>
                <a:ea typeface="微软雅黑" panose="020B0503020204020204" pitchFamily="34" charset="-122"/>
              </a:rPr>
              <a:t>创新性</a:t>
            </a:r>
          </a:p>
        </p:txBody>
      </p:sp>
      <p:sp>
        <p:nvSpPr>
          <p:cNvPr id="8" name="TextBox 9"/>
          <p:cNvSpPr txBox="1">
            <a:spLocks noChangeArrowheads="1"/>
          </p:cNvSpPr>
          <p:nvPr/>
        </p:nvSpPr>
        <p:spPr bwMode="auto">
          <a:xfrm>
            <a:off x="4056380" y="6217285"/>
            <a:ext cx="7446645" cy="306705"/>
          </a:xfrm>
          <a:prstGeom prst="rect">
            <a:avLst/>
          </a:prstGeom>
          <a:noFill/>
          <a:ln w="9525">
            <a:noFill/>
            <a:miter lim="800000"/>
          </a:ln>
        </p:spPr>
        <p:txBody>
          <a:bodyPr wrap="square">
            <a:spAutoFit/>
          </a:bodyPr>
          <a:lstStyle/>
          <a:p>
            <a:pPr eaLnBrk="1" hangingPunct="1"/>
            <a:r>
              <a:rPr lang="zh-CN" altLang="en-US" sz="1400" b="1">
                <a:latin typeface="黑体" panose="02010609060101010101" pitchFamily="49" charset="-122"/>
                <a:ea typeface="黑体" panose="02010609060101010101" pitchFamily="49" charset="-122"/>
              </a:rPr>
              <a:t>参考文献：</a:t>
            </a:r>
            <a:r>
              <a:rPr lang="en-US" altLang="en-US" sz="1400" b="1">
                <a:latin typeface="黑体" panose="02010609060101010101" pitchFamily="49" charset="-122"/>
                <a:ea typeface="黑体" panose="02010609060101010101" pitchFamily="49" charset="-122"/>
              </a:rPr>
              <a:t>中国临床</a:t>
            </a:r>
            <a:r>
              <a:rPr lang="zh-CN" altLang="en-US" sz="1400" b="1">
                <a:latin typeface="黑体" panose="02010609060101010101" pitchFamily="49" charset="-122"/>
                <a:ea typeface="黑体" panose="02010609060101010101" pitchFamily="49" charset="-122"/>
              </a:rPr>
              <a:t>营养</a:t>
            </a:r>
            <a:r>
              <a:rPr lang="en-US" altLang="zh-CN" sz="1400" b="1">
                <a:latin typeface="黑体" panose="02010609060101010101" pitchFamily="49" charset="-122"/>
                <a:ea typeface="黑体" panose="02010609060101010101" pitchFamily="49" charset="-122"/>
              </a:rPr>
              <a:t>杂志</a:t>
            </a:r>
            <a:r>
              <a:rPr lang="zh-CN" altLang="en-US" sz="1400" b="1">
                <a:latin typeface="黑体" panose="02010609060101010101" pitchFamily="49" charset="-122"/>
                <a:ea typeface="黑体" panose="02010609060101010101" pitchFamily="49" charset="-122"/>
              </a:rPr>
              <a:t>，</a:t>
            </a:r>
            <a:r>
              <a:rPr lang="en-US" altLang="zh-CN" sz="1400" b="1">
                <a:latin typeface="黑体" panose="02010609060101010101" pitchFamily="49" charset="-122"/>
                <a:ea typeface="黑体" panose="02010609060101010101" pitchFamily="49" charset="-122"/>
              </a:rPr>
              <a:t>1993</a:t>
            </a:r>
            <a:r>
              <a:rPr lang="zh-CN" altLang="en-US" sz="1400" b="1">
                <a:latin typeface="黑体" panose="02010609060101010101" pitchFamily="49" charset="-122"/>
                <a:ea typeface="黑体" panose="02010609060101010101" pitchFamily="49" charset="-122"/>
              </a:rPr>
              <a:t>年第</a:t>
            </a:r>
            <a:r>
              <a:rPr lang="en-US" altLang="en-US" sz="1400" b="1">
                <a:latin typeface="黑体" panose="02010609060101010101" pitchFamily="49" charset="-122"/>
                <a:ea typeface="黑体" panose="02010609060101010101" pitchFamily="49" charset="-122"/>
              </a:rPr>
              <a:t> </a:t>
            </a:r>
            <a:r>
              <a:rPr lang="en-US" altLang="zh-CN" sz="1400" b="1">
                <a:latin typeface="黑体" panose="02010609060101010101" pitchFamily="49" charset="-122"/>
                <a:ea typeface="黑体" panose="02010609060101010101" pitchFamily="49" charset="-122"/>
              </a:rPr>
              <a:t>1</a:t>
            </a:r>
            <a:r>
              <a:rPr lang="en-US" altLang="en-US" sz="1400" b="1">
                <a:latin typeface="黑体" panose="02010609060101010101" pitchFamily="49" charset="-122"/>
                <a:ea typeface="黑体" panose="02010609060101010101" pitchFamily="49" charset="-122"/>
              </a:rPr>
              <a:t>卷第</a:t>
            </a:r>
            <a:r>
              <a:rPr lang="en-US" altLang="zh-CN" sz="1400" b="1">
                <a:latin typeface="黑体" panose="02010609060101010101" pitchFamily="49" charset="-122"/>
                <a:ea typeface="黑体" panose="02010609060101010101" pitchFamily="49" charset="-122"/>
              </a:rPr>
              <a:t>1</a:t>
            </a:r>
            <a:r>
              <a:rPr lang="en-US" altLang="en-US" sz="1400" b="1">
                <a:latin typeface="黑体" panose="02010609060101010101" pitchFamily="49" charset="-122"/>
                <a:ea typeface="黑体" panose="02010609060101010101" pitchFamily="49" charset="-122"/>
              </a:rPr>
              <a:t> 期</a:t>
            </a:r>
            <a:r>
              <a:rPr lang="en-US" sz="1400" b="1">
                <a:latin typeface="黑体" panose="02010609060101010101" pitchFamily="49" charset="-122"/>
                <a:ea typeface="黑体" panose="02010609060101010101" pitchFamily="49" charset="-122"/>
              </a:rPr>
              <a:t>》</a:t>
            </a:r>
            <a:endParaRPr lang="zh-CN" altLang="en-US" sz="1400" b="1">
              <a:latin typeface="黑体" panose="02010609060101010101" pitchFamily="49" charset="-122"/>
              <a:ea typeface="黑体" panose="02010609060101010101" pitchFamily="49" charset="-122"/>
            </a:endParaRPr>
          </a:p>
        </p:txBody>
      </p:sp>
      <p:grpSp>
        <p:nvGrpSpPr>
          <p:cNvPr id="6" name="组合 5"/>
          <p:cNvGrpSpPr/>
          <p:nvPr/>
        </p:nvGrpSpPr>
        <p:grpSpPr>
          <a:xfrm>
            <a:off x="3915594" y="2025618"/>
            <a:ext cx="7920037" cy="2376488"/>
            <a:chOff x="874457" y="1787451"/>
            <a:chExt cx="7920037" cy="2376488"/>
          </a:xfrm>
        </p:grpSpPr>
        <p:sp>
          <p:nvSpPr>
            <p:cNvPr id="14" name="Rectangle 3"/>
            <p:cNvSpPr txBox="1">
              <a:spLocks noChangeArrowheads="1"/>
            </p:cNvSpPr>
            <p:nvPr/>
          </p:nvSpPr>
          <p:spPr>
            <a:xfrm>
              <a:off x="874457" y="1787451"/>
              <a:ext cx="7920037" cy="237648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20000"/>
                </a:lnSpc>
                <a:spcBef>
                  <a:spcPct val="2000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mn-lt"/>
                  <a:cs typeface="+mn-cs"/>
                </a:rPr>
                <a:t>【</a:t>
              </a:r>
              <a:r>
                <a:rPr kumimoji="0" lang="zh-CN" altLang="en-US" sz="2000" b="0" i="0" u="none" strike="noStrike" kern="1200" cap="none" spc="0" normalizeH="0" baseline="0" noProof="0" dirty="0">
                  <a:ln>
                    <a:noFill/>
                  </a:ln>
                  <a:solidFill>
                    <a:schemeClr val="tx1"/>
                  </a:solidFill>
                  <a:effectLst/>
                  <a:uLnTx/>
                  <a:uFillTx/>
                  <a:latin typeface="+mn-lt"/>
                  <a:cs typeface="+mn-cs"/>
                </a:rPr>
                <a:t>通  用 名</a:t>
              </a:r>
              <a:r>
                <a:rPr kumimoji="0" lang="en-US" altLang="zh-CN" sz="2000" b="0" i="0" u="none" strike="noStrike" kern="1200" cap="none" spc="0" normalizeH="0" baseline="0" noProof="0" dirty="0">
                  <a:ln>
                    <a:noFill/>
                  </a:ln>
                  <a:solidFill>
                    <a:schemeClr val="tx1"/>
                  </a:solidFill>
                  <a:effectLst/>
                  <a:uLnTx/>
                  <a:uFillTx/>
                  <a:latin typeface="+mn-lt"/>
                  <a:cs typeface="+mn-cs"/>
                </a:rPr>
                <a:t>】</a:t>
              </a:r>
              <a:r>
                <a:rPr kumimoji="0" lang="zh-CN" altLang="en-US" sz="2000" b="0" i="0" u="none" strike="noStrike" kern="1200" cap="none" spc="0" normalizeH="0" baseline="0" noProof="0" dirty="0">
                  <a:ln>
                    <a:noFill/>
                  </a:ln>
                  <a:solidFill>
                    <a:schemeClr val="tx1"/>
                  </a:solidFill>
                  <a:effectLst/>
                  <a:uLnTx/>
                  <a:uFillTx/>
                  <a:latin typeface="+mn-lt"/>
                  <a:cs typeface="+mn-cs"/>
                </a:rPr>
                <a:t>：复合磷酸氢钾注射液 </a:t>
              </a:r>
            </a:p>
            <a:p>
              <a:pPr marL="342900" marR="0" lvl="0" indent="-342900" algn="l" defTabSz="914400" rtl="0" eaLnBrk="1" fontAlgn="auto" latinLnBrk="0" hangingPunct="1">
                <a:lnSpc>
                  <a:spcPct val="120000"/>
                </a:lnSpc>
                <a:spcBef>
                  <a:spcPct val="2000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mn-lt"/>
                  <a:cs typeface="+mn-cs"/>
                </a:rPr>
                <a:t>【 </a:t>
              </a:r>
              <a:r>
                <a:rPr kumimoji="0" lang="zh-CN" altLang="en-US" sz="2000" b="0" i="0" u="none" strike="noStrike" kern="1200" cap="none" spc="0" normalizeH="0" baseline="0" noProof="0" dirty="0">
                  <a:ln>
                    <a:noFill/>
                  </a:ln>
                  <a:solidFill>
                    <a:schemeClr val="tx1"/>
                  </a:solidFill>
                  <a:effectLst/>
                  <a:uLnTx/>
                  <a:uFillTx/>
                  <a:latin typeface="+mn-lt"/>
                  <a:cs typeface="+mn-cs"/>
                </a:rPr>
                <a:t>成     份 </a:t>
              </a:r>
              <a:r>
                <a:rPr kumimoji="0" lang="en-US" altLang="zh-CN" sz="2000" b="0" i="0" u="none" strike="noStrike" kern="1200" cap="none" spc="0" normalizeH="0" baseline="0" noProof="0" dirty="0">
                  <a:ln>
                    <a:noFill/>
                  </a:ln>
                  <a:solidFill>
                    <a:schemeClr val="tx1"/>
                  </a:solidFill>
                  <a:effectLst/>
                  <a:uLnTx/>
                  <a:uFillTx/>
                  <a:latin typeface="+mn-lt"/>
                  <a:cs typeface="+mn-cs"/>
                </a:rPr>
                <a:t>】</a:t>
              </a:r>
              <a:r>
                <a:rPr kumimoji="0" lang="zh-CN" altLang="en-US" sz="2000" b="0" i="0" u="none" strike="noStrike" kern="1200" cap="none" spc="0" normalizeH="0" baseline="0" noProof="0" dirty="0">
                  <a:ln>
                    <a:noFill/>
                  </a:ln>
                  <a:solidFill>
                    <a:schemeClr val="tx1"/>
                  </a:solidFill>
                  <a:effectLst/>
                  <a:uLnTx/>
                  <a:uFillTx/>
                  <a:latin typeface="+mn-lt"/>
                  <a:cs typeface="+mn-cs"/>
                </a:rPr>
                <a:t>：</a:t>
              </a:r>
            </a:p>
            <a:p>
              <a:pPr marL="342900" marR="0" lvl="0" indent="-342900" algn="l" defTabSz="914400" rtl="0" eaLnBrk="1" fontAlgn="auto" latinLnBrk="0" hangingPunct="1">
                <a:lnSpc>
                  <a:spcPct val="120000"/>
                </a:lnSpc>
                <a:spcBef>
                  <a:spcPct val="20000"/>
                </a:spcBef>
                <a:spcAft>
                  <a:spcPts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mn-lt"/>
                  <a:cs typeface="+mn-cs"/>
                </a:rPr>
                <a:t>                 </a:t>
              </a:r>
              <a:r>
                <a:rPr kumimoji="0" lang="en-US" altLang="zh-CN" sz="2000" b="0" i="0" u="none" strike="noStrike" kern="1200" cap="none" spc="0" normalizeH="0" baseline="0" noProof="0" dirty="0">
                  <a:ln>
                    <a:noFill/>
                  </a:ln>
                  <a:solidFill>
                    <a:schemeClr val="tx1"/>
                  </a:solidFill>
                  <a:effectLst/>
                  <a:uLnTx/>
                  <a:uFillTx/>
                  <a:latin typeface="+mn-lt"/>
                  <a:cs typeface="+mn-cs"/>
                </a:rPr>
                <a:t>KH</a:t>
              </a:r>
              <a:r>
                <a:rPr kumimoji="0" lang="en-US" altLang="zh-CN" sz="2000" b="0" i="0" u="none" strike="noStrike" kern="1200" cap="none" spc="0" normalizeH="0" baseline="-25000" noProof="0" dirty="0">
                  <a:ln>
                    <a:noFill/>
                  </a:ln>
                  <a:solidFill>
                    <a:schemeClr val="tx1"/>
                  </a:solidFill>
                  <a:effectLst/>
                  <a:uLnTx/>
                  <a:uFillTx/>
                  <a:latin typeface="+mn-lt"/>
                  <a:cs typeface="+mn-cs"/>
                </a:rPr>
                <a:t>2</a:t>
              </a:r>
              <a:r>
                <a:rPr kumimoji="0" lang="en-US" altLang="zh-CN" sz="2000" b="0" i="0" u="none" strike="noStrike" kern="1200" cap="none" spc="0" normalizeH="0" baseline="0" noProof="0" dirty="0">
                  <a:ln>
                    <a:noFill/>
                  </a:ln>
                  <a:solidFill>
                    <a:schemeClr val="tx1"/>
                  </a:solidFill>
                  <a:effectLst/>
                  <a:uLnTx/>
                  <a:uFillTx/>
                  <a:latin typeface="+mn-lt"/>
                  <a:cs typeface="+mn-cs"/>
                </a:rPr>
                <a:t>PO</a:t>
              </a:r>
              <a:r>
                <a:rPr kumimoji="0" lang="en-US" altLang="zh-CN" sz="2000" b="0" i="0" u="none" strike="noStrike" kern="1200" cap="none" spc="0" normalizeH="0" baseline="-25000" noProof="0" dirty="0">
                  <a:ln>
                    <a:noFill/>
                  </a:ln>
                  <a:solidFill>
                    <a:schemeClr val="tx1"/>
                  </a:solidFill>
                  <a:effectLst/>
                  <a:uLnTx/>
                  <a:uFillTx/>
                  <a:latin typeface="+mn-lt"/>
                  <a:cs typeface="+mn-cs"/>
                </a:rPr>
                <a:t>4</a:t>
              </a:r>
              <a:r>
                <a:rPr kumimoji="0" lang="en-US" altLang="zh-CN" sz="2000" b="0" i="0" u="none" strike="noStrike" kern="1200" cap="none" spc="0" normalizeH="0" baseline="0" noProof="0" dirty="0">
                  <a:ln>
                    <a:noFill/>
                  </a:ln>
                  <a:solidFill>
                    <a:schemeClr val="tx1"/>
                  </a:solidFill>
                  <a:effectLst/>
                  <a:uLnTx/>
                  <a:uFillTx/>
                  <a:latin typeface="+mn-lt"/>
                  <a:cs typeface="+mn-cs"/>
                </a:rPr>
                <a:t> </a:t>
              </a:r>
              <a:r>
                <a:rPr kumimoji="0" lang="zh-CN" altLang="en-US" sz="2000" b="0" i="0" u="none" strike="noStrike" kern="1200" cap="none" spc="0" normalizeH="0" baseline="0" noProof="0" dirty="0">
                  <a:ln>
                    <a:noFill/>
                  </a:ln>
                  <a:solidFill>
                    <a:schemeClr val="tx1"/>
                  </a:solidFill>
                  <a:effectLst/>
                  <a:uLnTx/>
                  <a:uFillTx/>
                  <a:latin typeface="+mn-lt"/>
                  <a:cs typeface="+mn-cs"/>
                </a:rPr>
                <a:t>：</a:t>
              </a:r>
              <a:r>
                <a:rPr kumimoji="0" lang="en-US" altLang="zh-CN" sz="2000" b="0" i="0" u="none" strike="noStrike" kern="1200" cap="none" spc="0" normalizeH="0" baseline="0" noProof="0" dirty="0">
                  <a:ln>
                    <a:noFill/>
                  </a:ln>
                  <a:solidFill>
                    <a:schemeClr val="tx1"/>
                  </a:solidFill>
                  <a:effectLst/>
                  <a:uLnTx/>
                  <a:uFillTx/>
                  <a:latin typeface="+mn-lt"/>
                  <a:cs typeface="+mn-cs"/>
                </a:rPr>
                <a:t>0.435g</a:t>
              </a:r>
              <a:r>
                <a:rPr kumimoji="0" lang="zh-CN" altLang="en-US" sz="2000" b="0" i="0" u="none" strike="noStrike" kern="1200" cap="none" spc="0" normalizeH="0" baseline="0" noProof="0" dirty="0">
                  <a:ln>
                    <a:noFill/>
                  </a:ln>
                  <a:solidFill>
                    <a:schemeClr val="tx1"/>
                  </a:solidFill>
                  <a:effectLst/>
                  <a:uLnTx/>
                  <a:uFillTx/>
                  <a:latin typeface="+mn-lt"/>
                  <a:cs typeface="+mn-cs"/>
                </a:rPr>
                <a:t>（</a:t>
              </a:r>
              <a:r>
                <a:rPr kumimoji="0" lang="en-US" altLang="zh-CN" sz="2000" b="0" i="0" u="none" strike="noStrike" kern="1200" cap="none" spc="0" normalizeH="0" baseline="0" noProof="0" dirty="0">
                  <a:ln>
                    <a:noFill/>
                  </a:ln>
                  <a:solidFill>
                    <a:schemeClr val="tx1"/>
                  </a:solidFill>
                  <a:effectLst/>
                  <a:uLnTx/>
                  <a:uFillTx/>
                  <a:latin typeface="+mn-lt"/>
                  <a:cs typeface="+mn-cs"/>
                </a:rPr>
                <a:t>H</a:t>
              </a:r>
              <a:r>
                <a:rPr kumimoji="0" lang="en-US" altLang="zh-CN" sz="2000" b="0" i="0" u="none" strike="noStrike" kern="1200" cap="none" spc="0" normalizeH="0" baseline="-25000" noProof="0" dirty="0">
                  <a:ln>
                    <a:noFill/>
                  </a:ln>
                  <a:solidFill>
                    <a:schemeClr val="tx1"/>
                  </a:solidFill>
                  <a:effectLst/>
                  <a:uLnTx/>
                  <a:uFillTx/>
                  <a:latin typeface="+mn-lt"/>
                  <a:cs typeface="+mn-cs"/>
                </a:rPr>
                <a:t>2</a:t>
              </a:r>
              <a:r>
                <a:rPr kumimoji="0" lang="en-US" altLang="zh-CN" sz="2000" b="0" i="0" u="none" strike="noStrike" kern="1200" cap="none" spc="0" normalizeH="0" baseline="0" noProof="0" dirty="0">
                  <a:ln>
                    <a:noFill/>
                  </a:ln>
                  <a:solidFill>
                    <a:schemeClr val="tx1"/>
                  </a:solidFill>
                  <a:effectLst/>
                  <a:uLnTx/>
                  <a:uFillTx/>
                  <a:latin typeface="+mn-lt"/>
                  <a:cs typeface="+mn-cs"/>
                </a:rPr>
                <a:t>PO</a:t>
              </a:r>
              <a:r>
                <a:rPr kumimoji="0" lang="en-US" altLang="zh-CN" sz="2000" b="0" i="0" u="none" strike="noStrike" kern="1200" cap="none" spc="0" normalizeH="0" baseline="-25000" noProof="0" dirty="0">
                  <a:ln>
                    <a:noFill/>
                  </a:ln>
                  <a:solidFill>
                    <a:schemeClr val="tx1"/>
                  </a:solidFill>
                  <a:effectLst/>
                  <a:uLnTx/>
                  <a:uFillTx/>
                  <a:latin typeface="+mn-lt"/>
                  <a:cs typeface="+mn-cs"/>
                </a:rPr>
                <a:t>4</a:t>
              </a:r>
              <a:r>
                <a:rPr kumimoji="0" lang="en-US" altLang="zh-CN" sz="2000" b="0" i="0" u="none" strike="noStrike" kern="1200" cap="none" spc="0" normalizeH="0" baseline="0" noProof="0" dirty="0">
                  <a:ln>
                    <a:noFill/>
                  </a:ln>
                  <a:solidFill>
                    <a:schemeClr val="tx1"/>
                  </a:solidFill>
                  <a:effectLst/>
                  <a:uLnTx/>
                  <a:uFillTx/>
                  <a:latin typeface="+mn-lt"/>
                  <a:cs typeface="+mn-cs"/>
                </a:rPr>
                <a:t>  </a:t>
              </a:r>
              <a:r>
                <a:rPr kumimoji="0" lang="zh-CN" altLang="en-US" sz="2000" b="0" i="0" u="none" strike="noStrike" kern="1200" cap="none" spc="0" normalizeH="0" baseline="0" noProof="0" dirty="0">
                  <a:ln>
                    <a:noFill/>
                  </a:ln>
                  <a:solidFill>
                    <a:schemeClr val="tx1"/>
                  </a:solidFill>
                  <a:effectLst/>
                  <a:uLnTx/>
                  <a:uFillTx/>
                  <a:latin typeface="+mn-lt"/>
                  <a:cs typeface="+mn-cs"/>
                </a:rPr>
                <a:t>）</a:t>
              </a:r>
              <a:endParaRPr kumimoji="0" lang="en-US" altLang="zh-CN" sz="2000" b="0" i="0" u="none" strike="noStrike" kern="1200" cap="none" spc="0" normalizeH="0" baseline="0" noProof="0" dirty="0">
                <a:ln>
                  <a:noFill/>
                </a:ln>
                <a:solidFill>
                  <a:schemeClr val="tx1"/>
                </a:solidFill>
                <a:effectLst/>
                <a:uLnTx/>
                <a:uFillTx/>
                <a:latin typeface="+mn-lt"/>
                <a:cs typeface="+mn-cs"/>
              </a:endParaRPr>
            </a:p>
            <a:p>
              <a:pPr marL="342900" marR="0" lvl="0" indent="-342900" algn="l" defTabSz="914400" rtl="0" eaLnBrk="1" fontAlgn="auto" latinLnBrk="0" hangingPunct="1">
                <a:lnSpc>
                  <a:spcPct val="120000"/>
                </a:lnSpc>
                <a:spcBef>
                  <a:spcPct val="20000"/>
                </a:spcBef>
                <a:spcAft>
                  <a:spcPts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mn-lt"/>
                  <a:cs typeface="+mn-cs"/>
                </a:rPr>
                <a:t>                  </a:t>
              </a:r>
              <a:r>
                <a:rPr kumimoji="0" lang="en-US" altLang="zh-CN" sz="2000" b="0" i="0" u="none" strike="noStrike" kern="1200" cap="none" spc="0" normalizeH="0" baseline="0" noProof="0" dirty="0">
                  <a:ln>
                    <a:noFill/>
                  </a:ln>
                  <a:solidFill>
                    <a:schemeClr val="tx1"/>
                  </a:solidFill>
                  <a:effectLst/>
                  <a:uLnTx/>
                  <a:uFillTx/>
                  <a:latin typeface="+mn-lt"/>
                  <a:cs typeface="+mn-cs"/>
                </a:rPr>
                <a:t>K</a:t>
              </a:r>
              <a:r>
                <a:rPr kumimoji="0" lang="en-US" altLang="zh-CN" sz="2000" b="0" i="0" u="none" strike="noStrike" kern="1200" cap="none" spc="0" normalizeH="0" baseline="-25000" noProof="0" dirty="0">
                  <a:ln>
                    <a:noFill/>
                  </a:ln>
                  <a:solidFill>
                    <a:schemeClr val="tx1"/>
                  </a:solidFill>
                  <a:effectLst/>
                  <a:uLnTx/>
                  <a:uFillTx/>
                  <a:latin typeface="+mn-lt"/>
                  <a:cs typeface="+mn-cs"/>
                </a:rPr>
                <a:t>2</a:t>
              </a:r>
              <a:r>
                <a:rPr kumimoji="0" lang="en-US" altLang="zh-CN" sz="2000" b="0" i="0" u="none" strike="noStrike" kern="1200" cap="none" spc="0" normalizeH="0" baseline="0" noProof="0" dirty="0">
                  <a:ln>
                    <a:noFill/>
                  </a:ln>
                  <a:solidFill>
                    <a:schemeClr val="tx1"/>
                  </a:solidFill>
                  <a:effectLst/>
                  <a:uLnTx/>
                  <a:uFillTx/>
                  <a:latin typeface="+mn-lt"/>
                  <a:cs typeface="+mn-cs"/>
                </a:rPr>
                <a:t>HPO</a:t>
              </a:r>
              <a:r>
                <a:rPr kumimoji="0" lang="en-US" altLang="zh-CN" sz="2000" b="0" i="0" u="none" strike="noStrike" kern="1200" cap="none" spc="0" normalizeH="0" baseline="-25000" noProof="0" dirty="0">
                  <a:ln>
                    <a:noFill/>
                  </a:ln>
                  <a:solidFill>
                    <a:schemeClr val="tx1"/>
                  </a:solidFill>
                  <a:effectLst/>
                  <a:uLnTx/>
                  <a:uFillTx/>
                  <a:latin typeface="+mn-lt"/>
                  <a:cs typeface="+mn-cs"/>
                </a:rPr>
                <a:t>4</a:t>
              </a:r>
              <a:r>
                <a:rPr kumimoji="0" lang="en-US" altLang="zh-CN" sz="2000" b="0" i="0" u="none" strike="noStrike" kern="1200" cap="none" spc="0" normalizeH="0" baseline="0" noProof="0" dirty="0">
                  <a:ln>
                    <a:noFill/>
                  </a:ln>
                  <a:solidFill>
                    <a:schemeClr val="tx1"/>
                  </a:solidFill>
                  <a:effectLst/>
                  <a:uLnTx/>
                  <a:uFillTx/>
                  <a:latin typeface="+mn-lt"/>
                  <a:cs typeface="+mn-cs"/>
                </a:rPr>
                <a:t>-3H2O </a:t>
              </a:r>
              <a:r>
                <a:rPr kumimoji="0" lang="zh-CN" altLang="en-US" sz="2000" b="0" i="0" u="none" strike="noStrike" kern="1200" cap="none" spc="0" normalizeH="0" baseline="0" noProof="0" dirty="0">
                  <a:ln>
                    <a:noFill/>
                  </a:ln>
                  <a:solidFill>
                    <a:schemeClr val="tx1"/>
                  </a:solidFill>
                  <a:effectLst/>
                  <a:uLnTx/>
                  <a:uFillTx/>
                  <a:latin typeface="+mn-lt"/>
                  <a:cs typeface="+mn-cs"/>
                </a:rPr>
                <a:t>：</a:t>
              </a:r>
              <a:r>
                <a:rPr kumimoji="0" lang="en-US" altLang="zh-CN" sz="2000" b="0" i="0" u="none" strike="noStrike" kern="1200" cap="none" spc="0" normalizeH="0" baseline="0" noProof="0" dirty="0">
                  <a:ln>
                    <a:noFill/>
                  </a:ln>
                  <a:solidFill>
                    <a:schemeClr val="tx1"/>
                  </a:solidFill>
                  <a:effectLst/>
                  <a:uLnTx/>
                  <a:uFillTx/>
                  <a:latin typeface="+mn-lt"/>
                  <a:cs typeface="+mn-cs"/>
                </a:rPr>
                <a:t>0.639g</a:t>
              </a:r>
              <a:r>
                <a:rPr kumimoji="0" lang="zh-CN" altLang="en-US" sz="2000" b="0" i="0" u="none" strike="noStrike" kern="1200" cap="none" spc="0" normalizeH="0" baseline="0" noProof="0" dirty="0">
                  <a:ln>
                    <a:noFill/>
                  </a:ln>
                  <a:solidFill>
                    <a:schemeClr val="tx1"/>
                  </a:solidFill>
                  <a:effectLst/>
                  <a:uLnTx/>
                  <a:uFillTx/>
                  <a:latin typeface="+mn-lt"/>
                  <a:cs typeface="+mn-cs"/>
                </a:rPr>
                <a:t>（</a:t>
              </a:r>
              <a:r>
                <a:rPr kumimoji="0" lang="en-US" altLang="zh-CN" sz="2000" b="0" i="0" u="none" strike="noStrike" kern="1200" cap="none" spc="0" normalizeH="0" baseline="0" noProof="0" dirty="0">
                  <a:ln>
                    <a:noFill/>
                  </a:ln>
                  <a:solidFill>
                    <a:schemeClr val="tx1"/>
                  </a:solidFill>
                  <a:effectLst/>
                  <a:uLnTx/>
                  <a:uFillTx/>
                  <a:latin typeface="+mn-lt"/>
                  <a:cs typeface="+mn-cs"/>
                </a:rPr>
                <a:t> HPO</a:t>
              </a:r>
              <a:r>
                <a:rPr kumimoji="0" lang="en-US" altLang="zh-CN" sz="2000" b="0" i="0" u="none" strike="noStrike" kern="1200" cap="none" spc="0" normalizeH="0" baseline="-25000" noProof="0" dirty="0">
                  <a:ln>
                    <a:noFill/>
                  </a:ln>
                  <a:solidFill>
                    <a:schemeClr val="tx1"/>
                  </a:solidFill>
                  <a:effectLst/>
                  <a:uLnTx/>
                  <a:uFillTx/>
                  <a:latin typeface="+mn-lt"/>
                  <a:cs typeface="+mn-cs"/>
                </a:rPr>
                <a:t>4</a:t>
              </a:r>
              <a:r>
                <a:rPr kumimoji="0" lang="en-US" altLang="zh-CN" sz="2000" b="0" i="0" u="none" strike="noStrike" kern="1200" cap="none" spc="0" normalizeH="0" baseline="0" noProof="0" dirty="0">
                  <a:ln>
                    <a:noFill/>
                  </a:ln>
                  <a:solidFill>
                    <a:schemeClr val="tx1"/>
                  </a:solidFill>
                  <a:effectLst/>
                  <a:uLnTx/>
                  <a:uFillTx/>
                  <a:latin typeface="+mn-lt"/>
                  <a:cs typeface="+mn-cs"/>
                </a:rPr>
                <a:t>  </a:t>
              </a:r>
              <a:r>
                <a:rPr kumimoji="0" lang="zh-CN" altLang="en-US" sz="2000" b="0" i="0" u="none" strike="noStrike" kern="1200" cap="none" spc="0" normalizeH="0" baseline="0" noProof="0" dirty="0">
                  <a:ln>
                    <a:noFill/>
                  </a:ln>
                  <a:solidFill>
                    <a:schemeClr val="tx1"/>
                  </a:solidFill>
                  <a:effectLst/>
                  <a:uLnTx/>
                  <a:uFillTx/>
                  <a:latin typeface="+mn-lt"/>
                  <a:cs typeface="+mn-cs"/>
                </a:rPr>
                <a:t>）</a:t>
              </a:r>
            </a:p>
            <a:p>
              <a:pPr marL="342900" marR="0" lvl="0" indent="-342900" algn="l" defTabSz="914400" rtl="0" eaLnBrk="1" fontAlgn="auto" latinLnBrk="0" hangingPunct="1">
                <a:lnSpc>
                  <a:spcPct val="120000"/>
                </a:lnSpc>
                <a:spcBef>
                  <a:spcPct val="20000"/>
                </a:spcBef>
                <a:spcAft>
                  <a:spcPts val="0"/>
                </a:spcAft>
                <a:buClrTx/>
                <a:buSzTx/>
                <a:buFont typeface="Wingdings" panose="05000000000000000000" pitchFamily="2" charset="2"/>
                <a:buNone/>
                <a:defRPr/>
              </a:pPr>
              <a:r>
                <a:rPr kumimoji="0" lang="zh-CN" altLang="en-US" sz="2000" b="0" i="0" u="none" strike="noStrike" kern="1200" cap="none" spc="0" normalizeH="0" baseline="0" noProof="0" dirty="0">
                  <a:ln>
                    <a:noFill/>
                  </a:ln>
                  <a:solidFill>
                    <a:schemeClr val="tx1"/>
                  </a:solidFill>
                  <a:effectLst/>
                  <a:uLnTx/>
                  <a:uFillTx/>
                  <a:latin typeface="+mn-lt"/>
                  <a:cs typeface="+mn-cs"/>
                </a:rPr>
                <a:t>                  </a:t>
              </a:r>
              <a:r>
                <a:rPr kumimoji="0" lang="en-US" altLang="zh-CN" sz="2000" b="0" i="0" u="none" strike="noStrike" kern="1200" cap="none" spc="0" normalizeH="0" baseline="0" noProof="0" dirty="0">
                  <a:ln>
                    <a:noFill/>
                  </a:ln>
                  <a:solidFill>
                    <a:schemeClr val="tx1"/>
                  </a:solidFill>
                  <a:effectLst/>
                  <a:uLnTx/>
                  <a:uFillTx/>
                  <a:latin typeface="+mn-lt"/>
                  <a:cs typeface="+mn-cs"/>
                </a:rPr>
                <a:t>K </a:t>
              </a:r>
              <a:r>
                <a:rPr kumimoji="0" lang="en-US" altLang="zh-CN" sz="2000" b="0" i="0" u="none" strike="noStrike" kern="1200" cap="none" spc="0" normalizeH="0" baseline="30000" noProof="0" dirty="0">
                  <a:ln>
                    <a:noFill/>
                  </a:ln>
                  <a:solidFill>
                    <a:schemeClr val="tx1"/>
                  </a:solidFill>
                  <a:effectLst/>
                  <a:uLnTx/>
                  <a:uFillTx/>
                  <a:latin typeface="+mn-lt"/>
                  <a:cs typeface="+mn-cs"/>
                </a:rPr>
                <a:t>+</a:t>
              </a:r>
              <a:r>
                <a:rPr kumimoji="0" lang="en-US" altLang="zh-CN" sz="2000" b="0" i="0" u="none" strike="noStrike" kern="1200" cap="none" spc="0" normalizeH="0" baseline="0" noProof="0" dirty="0">
                  <a:ln>
                    <a:noFill/>
                  </a:ln>
                  <a:solidFill>
                    <a:schemeClr val="tx1"/>
                  </a:solidFill>
                  <a:effectLst/>
                  <a:uLnTx/>
                  <a:uFillTx/>
                  <a:latin typeface="+mn-lt"/>
                  <a:cs typeface="+mn-cs"/>
                </a:rPr>
                <a:t> </a:t>
              </a:r>
              <a:r>
                <a:rPr kumimoji="0" lang="zh-CN" altLang="en-US" sz="2000" b="0" i="0" u="none" strike="noStrike" kern="1200" cap="none" spc="0" normalizeH="0" baseline="0" noProof="0" dirty="0">
                  <a:ln>
                    <a:noFill/>
                  </a:ln>
                  <a:solidFill>
                    <a:schemeClr val="tx1"/>
                  </a:solidFill>
                  <a:effectLst/>
                  <a:uLnTx/>
                  <a:uFillTx/>
                  <a:latin typeface="+mn-lt"/>
                  <a:cs typeface="+mn-cs"/>
                </a:rPr>
                <a:t>： </a:t>
              </a:r>
              <a:r>
                <a:rPr kumimoji="0" lang="en-US" altLang="zh-CN" sz="2000" b="0" i="0" u="none" strike="noStrike" kern="1200" cap="none" spc="0" normalizeH="0" baseline="0" noProof="0" dirty="0">
                  <a:ln>
                    <a:noFill/>
                  </a:ln>
                  <a:solidFill>
                    <a:schemeClr val="tx1"/>
                  </a:solidFill>
                  <a:effectLst/>
                  <a:uLnTx/>
                  <a:uFillTx/>
                  <a:latin typeface="+mn-lt"/>
                  <a:cs typeface="+mn-cs"/>
                </a:rPr>
                <a:t>350mg</a:t>
              </a:r>
              <a:r>
                <a:rPr kumimoji="0" lang="zh-CN" altLang="en-US" sz="2000" b="0" i="0" u="none" strike="noStrike" kern="1200" cap="none" spc="0" normalizeH="0" baseline="0" noProof="0" dirty="0">
                  <a:ln>
                    <a:noFill/>
                  </a:ln>
                  <a:solidFill>
                    <a:schemeClr val="tx1"/>
                  </a:solidFill>
                  <a:effectLst/>
                  <a:uLnTx/>
                  <a:uFillTx/>
                  <a:latin typeface="+mn-lt"/>
                  <a:cs typeface="+mn-cs"/>
                </a:rPr>
                <a:t> （ </a:t>
              </a:r>
              <a:r>
                <a:rPr kumimoji="0" lang="en-US" altLang="zh-CN" sz="2000" b="0" i="0" u="none" strike="noStrike" kern="1200" cap="none" spc="0" normalizeH="0" baseline="0" noProof="0" dirty="0">
                  <a:ln>
                    <a:noFill/>
                  </a:ln>
                  <a:solidFill>
                    <a:schemeClr val="tx1"/>
                  </a:solidFill>
                  <a:effectLst/>
                  <a:uLnTx/>
                  <a:uFillTx/>
                  <a:latin typeface="+mn-lt"/>
                  <a:cs typeface="+mn-cs"/>
                </a:rPr>
                <a:t>8.8mmol</a:t>
              </a:r>
              <a:r>
                <a:rPr kumimoji="0" lang="zh-CN" altLang="en-US" sz="2000" b="0" i="0" u="none" strike="noStrike" kern="1200" cap="none" spc="0" normalizeH="0" baseline="0" noProof="0" dirty="0">
                  <a:ln>
                    <a:noFill/>
                  </a:ln>
                  <a:solidFill>
                    <a:schemeClr val="tx1"/>
                  </a:solidFill>
                  <a:effectLst/>
                  <a:uLnTx/>
                  <a:uFillTx/>
                  <a:latin typeface="+mn-lt"/>
                  <a:cs typeface="+mn-cs"/>
                </a:rPr>
                <a:t>）</a:t>
              </a:r>
            </a:p>
            <a:p>
              <a:pPr marL="342900" marR="0" lvl="0" indent="-342900" algn="l" defTabSz="914400" rtl="0" eaLnBrk="1" fontAlgn="auto" latinLnBrk="0" hangingPunct="1">
                <a:lnSpc>
                  <a:spcPct val="90000"/>
                </a:lnSpc>
                <a:spcBef>
                  <a:spcPct val="20000"/>
                </a:spcBef>
                <a:spcAft>
                  <a:spcPts val="0"/>
                </a:spcAft>
                <a:buClrTx/>
                <a:buSzTx/>
                <a:buFont typeface="Wingdings" panose="05000000000000000000" pitchFamily="2" charset="2"/>
                <a:buNone/>
                <a:defRPr/>
              </a:pPr>
              <a:r>
                <a:rPr kumimoji="0" lang="en-US" altLang="zh-CN" sz="2000" b="0" i="0" u="none" strike="noStrike" kern="1200" cap="none" spc="0" normalizeH="0" baseline="0" noProof="0" dirty="0">
                  <a:ln>
                    <a:noFill/>
                  </a:ln>
                  <a:solidFill>
                    <a:schemeClr val="tx1"/>
                  </a:solidFill>
                  <a:effectLst/>
                  <a:uLnTx/>
                  <a:uFillTx/>
                  <a:latin typeface="+mn-lt"/>
                  <a:cs typeface="+mn-cs"/>
                </a:rPr>
                <a:t>                  P</a:t>
              </a:r>
              <a:r>
                <a:rPr kumimoji="0" lang="en-US" altLang="zh-CN" sz="2000" b="0" i="0" u="none" strike="noStrike" kern="1200" cap="none" spc="0" normalizeH="0" baseline="30000" noProof="0" dirty="0">
                  <a:ln>
                    <a:noFill/>
                  </a:ln>
                  <a:solidFill>
                    <a:schemeClr val="tx1"/>
                  </a:solidFill>
                  <a:effectLst/>
                  <a:uLnTx/>
                  <a:uFillTx/>
                  <a:latin typeface="+mn-lt"/>
                  <a:cs typeface="+mn-cs"/>
                </a:rPr>
                <a:t>2+ </a:t>
              </a:r>
              <a:r>
                <a:rPr kumimoji="0" lang="zh-CN" altLang="en-US" sz="2000" b="0" i="0" u="none" strike="noStrike" kern="1200" cap="none" spc="0" normalizeH="0" baseline="0" noProof="0" dirty="0">
                  <a:ln>
                    <a:noFill/>
                  </a:ln>
                  <a:solidFill>
                    <a:schemeClr val="tx1"/>
                  </a:solidFill>
                  <a:effectLst/>
                  <a:uLnTx/>
                  <a:uFillTx/>
                  <a:latin typeface="+mn-lt"/>
                  <a:cs typeface="+mn-cs"/>
                </a:rPr>
                <a:t>： </a:t>
              </a:r>
              <a:r>
                <a:rPr kumimoji="0" lang="en-US" altLang="zh-CN" sz="2000" b="0" i="0" u="none" strike="noStrike" kern="1200" cap="none" spc="0" normalizeH="0" baseline="0" noProof="0" dirty="0">
                  <a:ln>
                    <a:noFill/>
                  </a:ln>
                  <a:solidFill>
                    <a:schemeClr val="tx1"/>
                  </a:solidFill>
                  <a:effectLst/>
                  <a:uLnTx/>
                  <a:uFillTx/>
                  <a:latin typeface="+mn-lt"/>
                  <a:cs typeface="+mn-cs"/>
                </a:rPr>
                <a:t>200mg</a:t>
              </a:r>
              <a:r>
                <a:rPr kumimoji="0" lang="zh-CN" altLang="en-US" sz="2000" b="0" i="0" u="none" strike="noStrike" kern="1200" cap="none" spc="0" normalizeH="0" baseline="0" noProof="0" dirty="0">
                  <a:ln>
                    <a:noFill/>
                  </a:ln>
                  <a:solidFill>
                    <a:schemeClr val="tx1"/>
                  </a:solidFill>
                  <a:effectLst/>
                  <a:uLnTx/>
                  <a:uFillTx/>
                  <a:latin typeface="+mn-lt"/>
                  <a:cs typeface="+mn-cs"/>
                </a:rPr>
                <a:t> （</a:t>
              </a:r>
              <a:r>
                <a:rPr kumimoji="0" lang="en-US" altLang="zh-CN" sz="2000" b="0" i="0" u="none" strike="noStrike" kern="1200" cap="none" spc="0" normalizeH="0" baseline="0" noProof="0" dirty="0">
                  <a:ln>
                    <a:noFill/>
                  </a:ln>
                  <a:solidFill>
                    <a:schemeClr val="tx1"/>
                  </a:solidFill>
                  <a:effectLst/>
                  <a:uLnTx/>
                  <a:uFillTx/>
                  <a:latin typeface="+mn-lt"/>
                  <a:cs typeface="+mn-cs"/>
                </a:rPr>
                <a:t>6mmol</a:t>
              </a:r>
              <a:r>
                <a:rPr kumimoji="0" lang="zh-CN" altLang="en-US" sz="2000" b="0" i="0" u="none" strike="noStrike" kern="1200" cap="none" spc="0" normalizeH="0" baseline="0" noProof="0" dirty="0">
                  <a:ln>
                    <a:noFill/>
                  </a:ln>
                  <a:solidFill>
                    <a:schemeClr val="tx1"/>
                  </a:solidFill>
                  <a:effectLst/>
                  <a:uLnTx/>
                  <a:uFillTx/>
                  <a:latin typeface="+mn-lt"/>
                  <a:cs typeface="+mn-cs"/>
                </a:rPr>
                <a:t>）</a:t>
              </a:r>
              <a:endParaRPr kumimoji="0" lang="en-US" altLang="zh-CN" sz="2000" b="0" i="0" u="none" strike="noStrike" kern="1200" cap="none" spc="0" normalizeH="0" baseline="0" noProof="0" dirty="0">
                <a:ln>
                  <a:noFill/>
                </a:ln>
                <a:solidFill>
                  <a:schemeClr val="tx1"/>
                </a:solidFill>
                <a:effectLst/>
                <a:uLnTx/>
                <a:uFillTx/>
                <a:latin typeface="+mn-lt"/>
                <a:cs typeface="+mn-cs"/>
              </a:endParaRPr>
            </a:p>
            <a:p>
              <a:pPr marL="342900" marR="0" lvl="0" indent="-342900" algn="l" defTabSz="914400" rtl="0" eaLnBrk="1" fontAlgn="auto" latinLnBrk="0" hangingPunct="1">
                <a:lnSpc>
                  <a:spcPct val="90000"/>
                </a:lnSpc>
                <a:spcBef>
                  <a:spcPct val="20000"/>
                </a:spcBef>
                <a:spcAft>
                  <a:spcPts val="0"/>
                </a:spcAft>
                <a:buClrTx/>
                <a:buSzTx/>
                <a:buFont typeface="Wingdings" panose="05000000000000000000" pitchFamily="2" charset="2"/>
                <a:buNone/>
                <a:defRPr/>
              </a:pPr>
              <a:r>
                <a:rPr kumimoji="0" lang="zh-CN" altLang="en-US" sz="2000" b="0" i="0" u="none" strike="noStrike" kern="1200" cap="none" spc="0" normalizeH="0" baseline="0" noProof="0" dirty="0">
                  <a:ln>
                    <a:noFill/>
                  </a:ln>
                  <a:solidFill>
                    <a:schemeClr val="tx1"/>
                  </a:solidFill>
                  <a:effectLst/>
                  <a:uLnTx/>
                  <a:uFillTx/>
                  <a:latin typeface="+mn-lt"/>
                  <a:cs typeface="+mn-cs"/>
                </a:rPr>
                <a:t>                  </a:t>
              </a:r>
              <a:endParaRPr kumimoji="0" lang="zh-CN" altLang="en-US" sz="20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mn-lt"/>
                <a:ea typeface="楷体" panose="02010609060101010101" pitchFamily="49" charset="-122"/>
                <a:cs typeface="+mn-cs"/>
              </a:endParaRPr>
            </a:p>
          </p:txBody>
        </p:sp>
        <p:sp>
          <p:nvSpPr>
            <p:cNvPr id="15" name="TextBox 4"/>
            <p:cNvSpPr txBox="1">
              <a:spLocks noChangeArrowheads="1"/>
            </p:cNvSpPr>
            <p:nvPr/>
          </p:nvSpPr>
          <p:spPr bwMode="auto">
            <a:xfrm>
              <a:off x="4889274" y="2530698"/>
              <a:ext cx="400050" cy="369332"/>
            </a:xfrm>
            <a:prstGeom prst="rect">
              <a:avLst/>
            </a:prstGeom>
            <a:noFill/>
            <a:ln w="9525">
              <a:noFill/>
              <a:miter lim="800000"/>
            </a:ln>
          </p:spPr>
          <p:txBody>
            <a:bodyPr>
              <a:spAutoFit/>
            </a:bodyPr>
            <a:lstStyle/>
            <a:p>
              <a:r>
                <a:rPr lang="en-US" altLang="zh-CN" dirty="0"/>
                <a:t>-</a:t>
              </a:r>
              <a:endParaRPr lang="zh-CN" altLang="en-US" dirty="0"/>
            </a:p>
          </p:txBody>
        </p:sp>
        <p:sp>
          <p:nvSpPr>
            <p:cNvPr id="16" name="TextBox 5"/>
            <p:cNvSpPr txBox="1">
              <a:spLocks noChangeArrowheads="1"/>
            </p:cNvSpPr>
            <p:nvPr/>
          </p:nvSpPr>
          <p:spPr bwMode="auto">
            <a:xfrm>
              <a:off x="5479044" y="3064747"/>
              <a:ext cx="400050" cy="369332"/>
            </a:xfrm>
            <a:prstGeom prst="rect">
              <a:avLst/>
            </a:prstGeom>
            <a:noFill/>
            <a:ln w="9525">
              <a:noFill/>
              <a:miter lim="800000"/>
            </a:ln>
          </p:spPr>
          <p:txBody>
            <a:bodyPr>
              <a:spAutoFit/>
            </a:bodyPr>
            <a:lstStyle/>
            <a:p>
              <a:r>
                <a:rPr lang="en-US" altLang="zh-CN" dirty="0"/>
                <a:t>2-</a:t>
              </a:r>
              <a:endParaRPr lang="zh-CN" altLang="en-US" dirty="0"/>
            </a:p>
          </p:txBody>
        </p:sp>
      </p:grpSp>
      <p:graphicFrame>
        <p:nvGraphicFramePr>
          <p:cNvPr id="17" name="Group 33"/>
          <p:cNvGraphicFramePr>
            <a:graphicFrameLocks noGrp="1"/>
          </p:cNvGraphicFramePr>
          <p:nvPr>
            <p:custDataLst>
              <p:tags r:id="rId1"/>
            </p:custDataLst>
          </p:nvPr>
        </p:nvGraphicFramePr>
        <p:xfrm>
          <a:off x="4030963" y="4490252"/>
          <a:ext cx="7804033" cy="1105600"/>
        </p:xfrm>
        <a:graphic>
          <a:graphicData uri="http://schemas.openxmlformats.org/drawingml/2006/table">
            <a:tbl>
              <a:tblPr/>
              <a:tblGrid>
                <a:gridCol w="3414096">
                  <a:extLst>
                    <a:ext uri="{9D8B030D-6E8A-4147-A177-3AD203B41FA5}">
                      <a16:colId xmlns:a16="http://schemas.microsoft.com/office/drawing/2014/main" val="20000"/>
                    </a:ext>
                  </a:extLst>
                </a:gridCol>
                <a:gridCol w="4389937">
                  <a:extLst>
                    <a:ext uri="{9D8B030D-6E8A-4147-A177-3AD203B41FA5}">
                      <a16:colId xmlns:a16="http://schemas.microsoft.com/office/drawing/2014/main" val="20001"/>
                    </a:ext>
                  </a:extLst>
                </a:gridCol>
              </a:tblGrid>
              <a:tr h="55280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正常血清值</a:t>
                      </a:r>
                      <a:r>
                        <a:rPr kumimoji="0" lang="en-US" altLang="zh-CN" sz="20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K</a:t>
                      </a:r>
                      <a:endParaRPr kumimoji="0" lang="zh-CN" altLang="en-US" sz="20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txBody>
                  <a:tcPr marT="34290" marB="3429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dirty="0">
                          <a:ln>
                            <a:noFill/>
                          </a:ln>
                          <a:solidFill>
                            <a:schemeClr val="tx1"/>
                          </a:solidFill>
                          <a:effectLst/>
                          <a:latin typeface="Arial" panose="020B0604020202020204" pitchFamily="34" charset="0"/>
                          <a:ea typeface="宋体" panose="02010600030101010101" pitchFamily="2" charset="-122"/>
                        </a:rPr>
                        <a:t>4-5 </a:t>
                      </a:r>
                      <a:r>
                        <a:rPr kumimoji="0" lang="en-US" altLang="zh-CN" sz="2000" b="0" i="0" u="none" strike="noStrike" cap="none" normalizeH="0" baseline="0" dirty="0" err="1">
                          <a:ln>
                            <a:noFill/>
                          </a:ln>
                          <a:solidFill>
                            <a:schemeClr val="tx1"/>
                          </a:solidFill>
                          <a:effectLst/>
                          <a:latin typeface="Arial" panose="020B0604020202020204" pitchFamily="34" charset="0"/>
                          <a:ea typeface="宋体" panose="02010600030101010101" pitchFamily="2" charset="-122"/>
                        </a:rPr>
                        <a:t>mmol</a:t>
                      </a:r>
                      <a:r>
                        <a:rPr kumimoji="0" lang="en-US" altLang="zh-CN" sz="2000" b="0" i="0" u="none" strike="noStrike" cap="none" normalizeH="0" baseline="0" dirty="0">
                          <a:ln>
                            <a:noFill/>
                          </a:ln>
                          <a:solidFill>
                            <a:schemeClr val="tx1"/>
                          </a:solidFill>
                          <a:effectLst/>
                          <a:latin typeface="Arial" panose="020B0604020202020204" pitchFamily="34" charset="0"/>
                          <a:ea typeface="宋体" panose="02010600030101010101" pitchFamily="2" charset="-122"/>
                        </a:rPr>
                        <a:t>/L</a:t>
                      </a:r>
                      <a:endParaRPr kumimoji="0" lang="zh-CN" altLang="en-US" sz="20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txBody>
                  <a:tcPr marT="34290" marB="3429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5280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a:ln>
                            <a:noFill/>
                          </a:ln>
                          <a:solidFill>
                            <a:schemeClr val="tx1"/>
                          </a:solidFill>
                          <a:effectLst/>
                          <a:latin typeface="黑体" panose="02010609060101010101" pitchFamily="49" charset="-122"/>
                          <a:ea typeface="黑体" panose="02010609060101010101" pitchFamily="49" charset="-122"/>
                        </a:rPr>
                        <a:t>正常血清值</a:t>
                      </a:r>
                      <a:r>
                        <a:rPr kumimoji="0" lang="en-US" altLang="zh-CN" sz="2000" b="0" i="0" u="none" strike="noStrike" cap="none" normalizeH="0" baseline="0">
                          <a:ln>
                            <a:noFill/>
                          </a:ln>
                          <a:solidFill>
                            <a:schemeClr val="tx1"/>
                          </a:solidFill>
                          <a:effectLst/>
                          <a:latin typeface="黑体" panose="02010609060101010101" pitchFamily="49" charset="-122"/>
                          <a:ea typeface="黑体" panose="02010609060101010101" pitchFamily="49" charset="-122"/>
                        </a:rPr>
                        <a:t>P</a:t>
                      </a:r>
                      <a:endParaRPr kumimoji="0" lang="zh-CN" altLang="en-US" sz="2000" b="0"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T="34290" marB="3429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dirty="0">
                          <a:ln>
                            <a:noFill/>
                          </a:ln>
                          <a:solidFill>
                            <a:schemeClr val="tx1"/>
                          </a:solidFill>
                          <a:effectLst/>
                          <a:latin typeface="Arial" panose="020B0604020202020204" pitchFamily="34" charset="0"/>
                          <a:ea typeface="宋体" panose="02010600030101010101" pitchFamily="2" charset="-122"/>
                        </a:rPr>
                        <a:t>0.97-1.62 </a:t>
                      </a:r>
                      <a:r>
                        <a:rPr kumimoji="0" lang="en-US" altLang="zh-CN" sz="2000" b="0" i="0" u="none" strike="noStrike" cap="none" normalizeH="0" baseline="0" dirty="0" err="1">
                          <a:ln>
                            <a:noFill/>
                          </a:ln>
                          <a:solidFill>
                            <a:schemeClr val="tx1"/>
                          </a:solidFill>
                          <a:effectLst/>
                          <a:latin typeface="Arial" panose="020B0604020202020204" pitchFamily="34" charset="0"/>
                          <a:ea typeface="宋体" panose="02010600030101010101" pitchFamily="2" charset="-122"/>
                        </a:rPr>
                        <a:t>mmol</a:t>
                      </a:r>
                      <a:r>
                        <a:rPr kumimoji="0" lang="en-US" altLang="zh-CN" sz="2000" b="0" i="0" u="none" strike="noStrike" cap="none" normalizeH="0" baseline="0" dirty="0">
                          <a:ln>
                            <a:noFill/>
                          </a:ln>
                          <a:solidFill>
                            <a:schemeClr val="tx1"/>
                          </a:solidFill>
                          <a:effectLst/>
                          <a:latin typeface="Arial" panose="020B0604020202020204" pitchFamily="34" charset="0"/>
                          <a:ea typeface="宋体" panose="02010600030101010101" pitchFamily="2" charset="-122"/>
                        </a:rPr>
                        <a:t>/L</a:t>
                      </a:r>
                      <a:endParaRPr kumimoji="0" lang="zh-CN" altLang="en-US" sz="20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marT="34290" marB="3429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8" name="TextBox 6"/>
          <p:cNvSpPr txBox="1">
            <a:spLocks noChangeArrowheads="1"/>
          </p:cNvSpPr>
          <p:nvPr/>
        </p:nvSpPr>
        <p:spPr bwMode="auto">
          <a:xfrm>
            <a:off x="4095750" y="5895975"/>
            <a:ext cx="6798945" cy="306705"/>
          </a:xfrm>
          <a:prstGeom prst="rect">
            <a:avLst/>
          </a:prstGeom>
          <a:noFill/>
          <a:ln w="9525">
            <a:noFill/>
            <a:miter lim="800000"/>
          </a:ln>
        </p:spPr>
        <p:txBody>
          <a:bodyPr wrap="square">
            <a:spAutoFit/>
          </a:bodyPr>
          <a:lstStyle/>
          <a:p>
            <a:r>
              <a:rPr lang="zh-CN" altLang="en-US" sz="1400" b="1" dirty="0">
                <a:latin typeface="黑体" panose="02010609060101010101" pitchFamily="49" charset="-122"/>
                <a:ea typeface="黑体" panose="02010609060101010101" pitchFamily="49" charset="-122"/>
              </a:rPr>
              <a:t>参考文献：</a:t>
            </a:r>
            <a:r>
              <a:rPr lang="en-US" altLang="zh-CN" sz="1400" b="1" dirty="0">
                <a:latin typeface="黑体" panose="02010609060101010101" pitchFamily="49" charset="-122"/>
                <a:ea typeface="黑体" panose="02010609060101010101" pitchFamily="49" charset="-122"/>
              </a:rPr>
              <a:t>《</a:t>
            </a:r>
            <a:r>
              <a:rPr lang="zh-CN" altLang="en-US" sz="1400" b="1" dirty="0">
                <a:latin typeface="黑体" panose="02010609060101010101" pitchFamily="49" charset="-122"/>
                <a:ea typeface="黑体" panose="02010609060101010101" pitchFamily="49" charset="-122"/>
              </a:rPr>
              <a:t>低磷血症</a:t>
            </a:r>
            <a:r>
              <a:rPr lang="en-US" altLang="zh-CN" sz="1400" b="1" dirty="0">
                <a:latin typeface="黑体" panose="02010609060101010101" pitchFamily="49" charset="-122"/>
                <a:ea typeface="黑体" panose="02010609060101010101" pitchFamily="49" charset="-122"/>
              </a:rPr>
              <a:t>》《</a:t>
            </a:r>
            <a:r>
              <a:rPr lang="zh-CN" altLang="en-US" sz="1400" b="1" dirty="0">
                <a:latin typeface="黑体" panose="02010609060101010101" pitchFamily="49" charset="-122"/>
                <a:ea typeface="黑体" panose="02010609060101010101" pitchFamily="49" charset="-122"/>
              </a:rPr>
              <a:t>低钾血症的临床处理</a:t>
            </a:r>
            <a:r>
              <a:rPr lang="en-US" altLang="zh-CN" sz="1400" b="1" dirty="0">
                <a:latin typeface="黑体" panose="02010609060101010101" pitchFamily="49" charset="-122"/>
                <a:ea typeface="黑体" panose="02010609060101010101" pitchFamily="49" charset="-122"/>
              </a:rPr>
              <a:t>》 《</a:t>
            </a:r>
            <a:r>
              <a:rPr lang="zh-CN" altLang="en-US" sz="1400" b="1" dirty="0">
                <a:latin typeface="黑体" panose="02010609060101010101" pitchFamily="49" charset="-122"/>
                <a:ea typeface="黑体" panose="02010609060101010101" pitchFamily="49" charset="-122"/>
              </a:rPr>
              <a:t>临床输液学</a:t>
            </a:r>
            <a:r>
              <a:rPr lang="en-US" altLang="zh-CN" sz="1400" b="1" dirty="0">
                <a:latin typeface="黑体" panose="02010609060101010101" pitchFamily="49" charset="-122"/>
                <a:ea typeface="黑体" panose="02010609060101010101" pitchFamily="49" charset="-122"/>
              </a:rPr>
              <a:t>》</a:t>
            </a:r>
            <a:endParaRPr lang="zh-CN" altLang="en-US" sz="1400" b="1" dirty="0">
              <a:latin typeface="黑体" panose="02010609060101010101" pitchFamily="49" charset="-122"/>
              <a:ea typeface="黑体" panose="02010609060101010101" pitchFamily="49" charset="-122"/>
            </a:endParaRPr>
          </a:p>
        </p:txBody>
      </p:sp>
      <p:sp>
        <p:nvSpPr>
          <p:cNvPr id="10" name="文本框 9"/>
          <p:cNvSpPr txBox="1"/>
          <p:nvPr/>
        </p:nvSpPr>
        <p:spPr>
          <a:xfrm>
            <a:off x="554990" y="2611755"/>
            <a:ext cx="2800985" cy="4246245"/>
          </a:xfrm>
          <a:prstGeom prst="rect">
            <a:avLst/>
          </a:prstGeom>
          <a:solidFill>
            <a:schemeClr val="accent6">
              <a:lumMod val="75000"/>
            </a:schemeClr>
          </a:solidFill>
          <a:ln>
            <a:solidFill>
              <a:schemeClr val="accent6">
                <a:lumMod val="75000"/>
              </a:schemeClr>
            </a:solidFill>
          </a:ln>
        </p:spPr>
        <p:txBody>
          <a:bodyPr wrap="square" rtlCol="0" anchor="t">
            <a:spAutoFit/>
          </a:bodyPr>
          <a:lstStyle/>
          <a:p>
            <a:endParaRPr lang="zh-CN" altLang="en-US" b="1" noProof="0" dirty="0">
              <a:ln>
                <a:noFill/>
              </a:ln>
              <a:effectLst/>
              <a:uLnTx/>
              <a:uFillTx/>
              <a:latin typeface="微软雅黑" panose="020B0503020204020204" pitchFamily="34" charset="-122"/>
              <a:ea typeface="微软雅黑" panose="020B0503020204020204" pitchFamily="34" charset="-122"/>
              <a:cs typeface="+mj-cs"/>
              <a:sym typeface="+mn-ea"/>
            </a:endParaRPr>
          </a:p>
          <a:p>
            <a:endParaRPr lang="zh-CN" altLang="en-US" b="1" noProof="0" dirty="0">
              <a:ln>
                <a:noFill/>
              </a:ln>
              <a:effectLst/>
              <a:uLnTx/>
              <a:uFillTx/>
              <a:latin typeface="微软雅黑" panose="020B0503020204020204" pitchFamily="34" charset="-122"/>
              <a:ea typeface="微软雅黑" panose="020B0503020204020204" pitchFamily="34" charset="-122"/>
              <a:cs typeface="+mj-cs"/>
              <a:sym typeface="+mn-ea"/>
            </a:endParaRPr>
          </a:p>
          <a:p>
            <a:endParaRPr lang="zh-CN" altLang="en-US" b="1" noProof="0" dirty="0">
              <a:ln>
                <a:noFill/>
              </a:ln>
              <a:effectLst/>
              <a:uLnTx/>
              <a:uFillTx/>
              <a:latin typeface="微软雅黑" panose="020B0503020204020204" pitchFamily="34" charset="-122"/>
              <a:ea typeface="微软雅黑" panose="020B0503020204020204" pitchFamily="34" charset="-122"/>
              <a:cs typeface="+mj-cs"/>
              <a:sym typeface="+mn-ea"/>
            </a:endParaRPr>
          </a:p>
          <a:p>
            <a:r>
              <a:rPr lang="zh-CN" altLang="en-US" b="1" noProof="0" dirty="0">
                <a:ln>
                  <a:noFill/>
                </a:ln>
                <a:solidFill>
                  <a:schemeClr val="bg1"/>
                </a:solidFill>
                <a:effectLst/>
                <a:uLnTx/>
                <a:uFillTx/>
                <a:latin typeface="微软雅黑" panose="020B0503020204020204" pitchFamily="34" charset="-122"/>
                <a:ea typeface="微软雅黑" panose="020B0503020204020204" pitchFamily="34" charset="-122"/>
                <a:cs typeface="+mj-cs"/>
                <a:sym typeface="+mn-ea"/>
              </a:rPr>
              <a:t>复合磷酸氢钾注射液成分中具有磷离子也有钾离子，同时补充钾离子和磷离子。</a:t>
            </a:r>
          </a:p>
          <a:p>
            <a:endParaRPr lang="zh-CN" altLang="en-US" b="1" noProof="0" dirty="0">
              <a:ln>
                <a:noFill/>
              </a:ln>
              <a:solidFill>
                <a:schemeClr val="bg1"/>
              </a:solidFill>
              <a:effectLst/>
              <a:uLnTx/>
              <a:uFillTx/>
              <a:latin typeface="微软雅黑" panose="020B0503020204020204" pitchFamily="34" charset="-122"/>
              <a:ea typeface="微软雅黑" panose="020B0503020204020204" pitchFamily="34" charset="-122"/>
              <a:cs typeface="+mj-cs"/>
              <a:sym typeface="+mn-ea"/>
            </a:endParaRPr>
          </a:p>
          <a:p>
            <a:r>
              <a:rPr lang="zh-CN" altLang="en-US" b="1" noProof="0" dirty="0">
                <a:ln>
                  <a:noFill/>
                </a:ln>
                <a:solidFill>
                  <a:schemeClr val="bg1"/>
                </a:solidFill>
                <a:effectLst/>
                <a:uLnTx/>
                <a:uFillTx/>
                <a:latin typeface="微软雅黑" panose="020B0503020204020204" pitchFamily="34" charset="-122"/>
                <a:ea typeface="微软雅黑" panose="020B0503020204020204" pitchFamily="34" charset="-122"/>
                <a:cs typeface="+mj-cs"/>
                <a:sym typeface="+mn-ea"/>
              </a:rPr>
              <a:t>术后补钾，</a:t>
            </a:r>
            <a:r>
              <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血钾回升快</a:t>
            </a:r>
            <a:r>
              <a:rPr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且</a:t>
            </a:r>
            <a:r>
              <a:rPr lang="zh-CN" altLang="en-US" b="1" noProof="0" dirty="0">
                <a:ln>
                  <a:noFill/>
                </a:ln>
                <a:solidFill>
                  <a:schemeClr val="bg1"/>
                </a:solidFill>
                <a:effectLst/>
                <a:uLnTx/>
                <a:uFillTx/>
                <a:latin typeface="微软雅黑" panose="020B0503020204020204" pitchFamily="34" charset="-122"/>
                <a:ea typeface="微软雅黑" panose="020B0503020204020204" pitchFamily="34" charset="-122"/>
                <a:cs typeface="+mj-cs"/>
                <a:sym typeface="+mn-ea"/>
              </a:rPr>
              <a:t>肠功能恢复的快。</a:t>
            </a:r>
          </a:p>
          <a:p>
            <a:endParaRPr lang="zh-CN" altLang="en-US" b="1" noProof="0" dirty="0">
              <a:ln>
                <a:noFill/>
              </a:ln>
              <a:solidFill>
                <a:schemeClr val="bg1"/>
              </a:solidFill>
              <a:effectLst/>
              <a:uLnTx/>
              <a:uFillTx/>
              <a:latin typeface="微软雅黑" panose="020B0503020204020204" pitchFamily="34" charset="-122"/>
              <a:ea typeface="微软雅黑" panose="020B0503020204020204" pitchFamily="34" charset="-122"/>
              <a:cs typeface="+mj-cs"/>
              <a:sym typeface="+mn-ea"/>
            </a:endParaRPr>
          </a:p>
          <a:p>
            <a:r>
              <a:rPr lang="zh-CN" altLang="en-US" b="1" noProof="0" dirty="0">
                <a:ln>
                  <a:noFill/>
                </a:ln>
                <a:solidFill>
                  <a:schemeClr val="bg1"/>
                </a:solidFill>
                <a:effectLst/>
                <a:uLnTx/>
                <a:uFillTx/>
                <a:latin typeface="微软雅黑" panose="020B0503020204020204" pitchFamily="34" charset="-122"/>
                <a:ea typeface="微软雅黑" panose="020B0503020204020204" pitchFamily="34" charset="-122"/>
                <a:cs typeface="+mj-cs"/>
                <a:sym typeface="+mn-ea"/>
              </a:rPr>
              <a:t>术后补磷，</a:t>
            </a:r>
            <a:r>
              <a:rPr lang="zh-CN" b="1" noProof="0" dirty="0">
                <a:ln>
                  <a:noFill/>
                </a:ln>
                <a:solidFill>
                  <a:schemeClr val="bg1"/>
                </a:solidFill>
                <a:uLnTx/>
                <a:uFillTx/>
                <a:latin typeface="微软雅黑" panose="020B0503020204020204" pitchFamily="34" charset="-122"/>
                <a:ea typeface="微软雅黑" panose="020B0503020204020204" pitchFamily="34" charset="-122"/>
                <a:cs typeface="+mj-cs"/>
                <a:sym typeface="+mn-ea"/>
              </a:rPr>
              <a:t>能明显改善病人脏器功能衰竭，加速病人康复。</a:t>
            </a:r>
            <a:endParaRPr lang="zh-CN" altLang="en-US"/>
          </a:p>
          <a:p>
            <a:endParaRPr lang="zh-CN" altLang="en-US"/>
          </a:p>
          <a:p>
            <a:endParaRPr lang="zh-CN" altLang="en-US"/>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31371" y="0"/>
            <a:ext cx="250372" cy="696686"/>
          </a:xfrm>
          <a:prstGeom prst="rect">
            <a:avLst/>
          </a:prstGeom>
          <a:solidFill>
            <a:srgbClr val="2C7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04800" y="0"/>
            <a:ext cx="250372" cy="457200"/>
          </a:xfrm>
          <a:prstGeom prst="rect">
            <a:avLst/>
          </a:prstGeom>
          <a:solidFill>
            <a:srgbClr val="86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4561840" y="955040"/>
            <a:ext cx="7332980" cy="521970"/>
          </a:xfrm>
          <a:prstGeom prst="rect">
            <a:avLst/>
          </a:prstGeom>
          <a:noFill/>
        </p:spPr>
        <p:txBody>
          <a:bodyPr wrap="none" rtlCol="0" anchor="t">
            <a:spAutoFit/>
          </a:bodyPr>
          <a:lstStyle/>
          <a:p>
            <a:pPr marL="0" marR="0" indent="0" algn="l" defTabSz="914400" rtl="0" eaLnBrk="0" fontAlgn="base" latinLnBrk="0" hangingPunct="0">
              <a:lnSpc>
                <a:spcPct val="100000"/>
              </a:lnSpc>
              <a:spcBef>
                <a:spcPct val="20000"/>
              </a:spcBef>
              <a:spcAft>
                <a:spcPct val="0"/>
              </a:spcAft>
              <a:buClr>
                <a:schemeClr val="tx2"/>
              </a:buClr>
              <a:buSzTx/>
              <a:buFontTx/>
              <a:buNone/>
            </a:pPr>
            <a:r>
              <a:rPr lang="zh-CN" altLang="en-US" sz="2800" b="1" dirty="0">
                <a:solidFill>
                  <a:schemeClr val="tx1"/>
                </a:solidFill>
                <a:latin typeface="黑体" panose="02010609060101010101" pitchFamily="49" charset="-122"/>
                <a:ea typeface="黑体" panose="02010609060101010101" pitchFamily="49" charset="-122"/>
                <a:sym typeface="+mn-ea"/>
              </a:rPr>
              <a:t>补磷同时增加红细胞释氧功能，优于单纯补钾</a:t>
            </a:r>
            <a:endParaRPr lang="zh-CN" altLang="en-US" sz="2800" b="1" dirty="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p:txBody>
      </p:sp>
      <p:sp>
        <p:nvSpPr>
          <p:cNvPr id="8" name="文本框 7"/>
          <p:cNvSpPr txBox="1"/>
          <p:nvPr/>
        </p:nvSpPr>
        <p:spPr>
          <a:xfrm>
            <a:off x="5690870" y="1680845"/>
            <a:ext cx="5934710" cy="4631055"/>
          </a:xfrm>
          <a:prstGeom prst="rect">
            <a:avLst/>
          </a:prstGeom>
          <a:solidFill>
            <a:schemeClr val="bg1"/>
          </a:solidFill>
          <a:ln w="57150">
            <a:solidFill>
              <a:srgbClr val="86BD00"/>
            </a:solidFill>
          </a:ln>
        </p:spPr>
        <p:txBody>
          <a:bodyPr wrap="square" rtlCol="0" anchor="t">
            <a:spAutoFit/>
          </a:bodyPr>
          <a:lstStyle/>
          <a:p>
            <a:pPr algn="ctr"/>
            <a:r>
              <a:rPr lang="zh-CN" altLang="en-US" sz="20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补磷对补钾的重要性</a:t>
            </a:r>
          </a:p>
          <a:p>
            <a:endParaRPr lang="zh-CN" altLang="en-US" sz="20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ts val="3000"/>
              </a:lnSpc>
            </a:pPr>
            <a:r>
              <a:rPr lang="zh-CN" altLang="en-US" sz="2000">
                <a:latin typeface="微软雅黑" panose="020B0503020204020204" pitchFamily="34" charset="-122"/>
                <a:ea typeface="微软雅黑" panose="020B0503020204020204" pitchFamily="34" charset="-122"/>
                <a:cs typeface="微软雅黑" panose="020B0503020204020204" pitchFamily="34" charset="-122"/>
              </a:rPr>
              <a:t>      正常人静脉补钾后需15h左右细胞内外K+才能平衡。病理情况下，因Na+-K+-ATP泵活性减低，平衡时间延长，心脏疾病患者需45h才能平衡。因此，</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在补钾的同时补磷能促进体内葡萄糖的利用，改善细胞的能量供应，为K+-Na+-ATP泵提供能量动力</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，加速K+内流，促进细胞内外钾离子的平衡建立。</a:t>
            </a:r>
          </a:p>
          <a:p>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20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补钾的同时，协同补磷非常重要</a:t>
            </a:r>
          </a:p>
          <a:p>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2000">
                <a:latin typeface="微软雅黑" panose="020B0503020204020204" pitchFamily="34" charset="-122"/>
                <a:ea typeface="微软雅黑" panose="020B0503020204020204" pitchFamily="34" charset="-122"/>
                <a:cs typeface="微软雅黑" panose="020B0503020204020204" pitchFamily="34" charset="-122"/>
              </a:rPr>
              <a:t>   《探讨库血中电解质_K_浓度与贮存时间的相关性》</a:t>
            </a:r>
          </a:p>
        </p:txBody>
      </p:sp>
      <p:sp>
        <p:nvSpPr>
          <p:cNvPr id="10" name="矩形 9"/>
          <p:cNvSpPr/>
          <p:nvPr/>
        </p:nvSpPr>
        <p:spPr>
          <a:xfrm>
            <a:off x="304800" y="1680845"/>
            <a:ext cx="5003165" cy="4707890"/>
          </a:xfrm>
          <a:prstGeom prst="rect">
            <a:avLst/>
          </a:prstGeom>
          <a:solidFill>
            <a:srgbClr val="2C7700"/>
          </a:solidFill>
          <a:ln>
            <a:solidFill>
              <a:srgbClr val="2C7700"/>
            </a:solidFill>
          </a:ln>
          <a:effectLst>
            <a:outerShdw blurRad="63500" sx="102000" sy="102000" algn="ctr"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nSpc>
                <a:spcPts val="4000"/>
              </a:lnSpc>
              <a:buFontTx/>
              <a:buNone/>
            </a:pPr>
            <a:r>
              <a:rPr lang="en-US" altLang="zh-CN" sz="2000" b="1" dirty="0">
                <a:latin typeface="黑体" panose="02010609060101010101" pitchFamily="49" charset="-122"/>
                <a:ea typeface="黑体" panose="02010609060101010101" pitchFamily="49" charset="-122"/>
              </a:rPr>
              <a:t>1</a:t>
            </a:r>
            <a:r>
              <a:rPr lang="zh-CN" altLang="en-US" sz="2000" b="1" dirty="0">
                <a:latin typeface="黑体" panose="02010609060101010101" pitchFamily="49" charset="-122"/>
                <a:ea typeface="黑体" panose="02010609060101010101" pitchFamily="49" charset="-122"/>
              </a:rPr>
              <a:t>、红细胞获得能量的唯一途径是糖酵解，红细胞每天大约从血浆摄取</a:t>
            </a:r>
            <a:r>
              <a:rPr lang="en-US" altLang="zh-CN" sz="2000" b="1" dirty="0">
                <a:latin typeface="黑体" panose="02010609060101010101" pitchFamily="49" charset="-122"/>
                <a:ea typeface="黑体" panose="02010609060101010101" pitchFamily="49" charset="-122"/>
              </a:rPr>
              <a:t>30g</a:t>
            </a:r>
            <a:r>
              <a:rPr lang="zh-CN" altLang="en-US" sz="2000" b="1" dirty="0">
                <a:latin typeface="黑体" panose="02010609060101010101" pitchFamily="49" charset="-122"/>
                <a:ea typeface="黑体" panose="02010609060101010101" pitchFamily="49" charset="-122"/>
              </a:rPr>
              <a:t>葡萄糖，其中</a:t>
            </a:r>
            <a:r>
              <a:rPr lang="en-US" altLang="zh-CN" sz="2000" b="1" dirty="0">
                <a:latin typeface="黑体" panose="02010609060101010101" pitchFamily="49" charset="-122"/>
                <a:ea typeface="黑体" panose="02010609060101010101" pitchFamily="49" charset="-122"/>
              </a:rPr>
              <a:t>90%</a:t>
            </a:r>
            <a:r>
              <a:rPr lang="zh-CN" altLang="en-US" sz="2000" b="1" dirty="0">
                <a:latin typeface="黑体" panose="02010609060101010101" pitchFamily="49" charset="-122"/>
                <a:ea typeface="黑体" panose="02010609060101010101" pitchFamily="49" charset="-122"/>
              </a:rPr>
              <a:t>～</a:t>
            </a:r>
            <a:r>
              <a:rPr lang="en-US" altLang="zh-CN" sz="2000" b="1" dirty="0">
                <a:latin typeface="黑体" panose="02010609060101010101" pitchFamily="49" charset="-122"/>
                <a:ea typeface="黑体" panose="02010609060101010101" pitchFamily="49" charset="-122"/>
              </a:rPr>
              <a:t>95%</a:t>
            </a:r>
            <a:r>
              <a:rPr lang="zh-CN" altLang="en-US" sz="2000" b="1" dirty="0">
                <a:latin typeface="黑体" panose="02010609060101010101" pitchFamily="49" charset="-122"/>
                <a:ea typeface="黑体" panose="02010609060101010101" pitchFamily="49" charset="-122"/>
              </a:rPr>
              <a:t>经糖酵解通路。</a:t>
            </a:r>
          </a:p>
          <a:p>
            <a:pPr>
              <a:lnSpc>
                <a:spcPts val="4000"/>
              </a:lnSpc>
              <a:buFontTx/>
              <a:buNone/>
            </a:pPr>
            <a:r>
              <a:rPr lang="en-US" altLang="zh-CN" sz="2000" b="1" dirty="0">
                <a:latin typeface="黑体" panose="02010609060101010101" pitchFamily="49" charset="-122"/>
                <a:ea typeface="黑体" panose="02010609060101010101" pitchFamily="49" charset="-122"/>
              </a:rPr>
              <a:t>2</a:t>
            </a:r>
            <a:r>
              <a:rPr lang="zh-CN" altLang="en-US" sz="2000" b="1" dirty="0">
                <a:latin typeface="黑体" panose="02010609060101010101" pitchFamily="49" charset="-122"/>
                <a:ea typeface="黑体" panose="02010609060101010101" pitchFamily="49" charset="-122"/>
              </a:rPr>
              <a:t>、磷是糖酵解途径中的辅因子。缺磷可使糖酵解受阻，结果</a:t>
            </a:r>
            <a:r>
              <a:rPr lang="en-US" altLang="zh-CN" sz="2000" b="1" dirty="0">
                <a:latin typeface="黑体" panose="02010609060101010101" pitchFamily="49" charset="-122"/>
                <a:ea typeface="黑体" panose="02010609060101010101" pitchFamily="49" charset="-122"/>
              </a:rPr>
              <a:t>2 ,3</a:t>
            </a:r>
            <a:r>
              <a:rPr lang="zh-CN" altLang="en-US" sz="2000" b="1" dirty="0">
                <a:latin typeface="黑体" panose="02010609060101010101" pitchFamily="49" charset="-122"/>
                <a:ea typeface="黑体" panose="02010609060101010101" pitchFamily="49" charset="-122"/>
              </a:rPr>
              <a:t>一</a:t>
            </a:r>
            <a:r>
              <a:rPr lang="en-US" altLang="zh-CN" sz="2000" b="1" dirty="0">
                <a:latin typeface="黑体" panose="02010609060101010101" pitchFamily="49" charset="-122"/>
                <a:ea typeface="黑体" panose="02010609060101010101" pitchFamily="49" charset="-122"/>
              </a:rPr>
              <a:t>DPG</a:t>
            </a:r>
            <a:r>
              <a:rPr lang="zh-CN" altLang="en-US" sz="2000" b="1" dirty="0">
                <a:latin typeface="黑体" panose="02010609060101010101" pitchFamily="49" charset="-122"/>
                <a:ea typeface="黑体" panose="02010609060101010101" pitchFamily="49" charset="-122"/>
              </a:rPr>
              <a:t>和</a:t>
            </a:r>
            <a:r>
              <a:rPr lang="en-US" altLang="zh-CN" sz="2000" b="1" dirty="0">
                <a:latin typeface="黑体" panose="02010609060101010101" pitchFamily="49" charset="-122"/>
                <a:ea typeface="黑体" panose="02010609060101010101" pitchFamily="49" charset="-122"/>
              </a:rPr>
              <a:t>ATP</a:t>
            </a:r>
            <a:r>
              <a:rPr lang="zh-CN" altLang="en-US" sz="2000" b="1" dirty="0">
                <a:latin typeface="黑体" panose="02010609060101010101" pitchFamily="49" charset="-122"/>
                <a:ea typeface="黑体" panose="02010609060101010101" pitchFamily="49" charset="-122"/>
              </a:rPr>
              <a:t>生成减少；红细胞中</a:t>
            </a:r>
            <a:r>
              <a:rPr lang="en-US" altLang="zh-CN" sz="2000" b="1" dirty="0">
                <a:latin typeface="黑体" panose="02010609060101010101" pitchFamily="49" charset="-122"/>
                <a:ea typeface="黑体" panose="02010609060101010101" pitchFamily="49" charset="-122"/>
              </a:rPr>
              <a:t>2</a:t>
            </a:r>
            <a:r>
              <a:rPr lang="zh-CN" altLang="en-US" sz="2000" b="1" dirty="0">
                <a:latin typeface="黑体" panose="02010609060101010101" pitchFamily="49" charset="-122"/>
                <a:ea typeface="黑体" panose="02010609060101010101" pitchFamily="49" charset="-122"/>
              </a:rPr>
              <a:t>，</a:t>
            </a:r>
            <a:r>
              <a:rPr lang="en-US" altLang="zh-CN" sz="2000" b="1" dirty="0">
                <a:latin typeface="黑体" panose="02010609060101010101" pitchFamily="49" charset="-122"/>
                <a:ea typeface="黑体" panose="02010609060101010101" pitchFamily="49" charset="-122"/>
              </a:rPr>
              <a:t>3-DPG</a:t>
            </a:r>
            <a:r>
              <a:rPr lang="zh-CN" altLang="en-US" sz="2000" b="1" dirty="0">
                <a:latin typeface="黑体" panose="02010609060101010101" pitchFamily="49" charset="-122"/>
                <a:ea typeface="黑体" panose="02010609060101010101" pitchFamily="49" charset="-122"/>
              </a:rPr>
              <a:t>能显著增加氧的释放供组织需要。补磷恢复红细胞糖酵解，显著提高红细胞</a:t>
            </a:r>
            <a:r>
              <a:rPr lang="en-US" altLang="zh-CN" sz="2000" b="1" dirty="0">
                <a:latin typeface="黑体" panose="02010609060101010101" pitchFamily="49" charset="-122"/>
                <a:ea typeface="黑体" panose="02010609060101010101" pitchFamily="49" charset="-122"/>
              </a:rPr>
              <a:t>2 ,3</a:t>
            </a:r>
            <a:r>
              <a:rPr lang="zh-CN" altLang="en-US" sz="2000" b="1" dirty="0">
                <a:latin typeface="黑体" panose="02010609060101010101" pitchFamily="49" charset="-122"/>
                <a:ea typeface="黑体" panose="02010609060101010101" pitchFamily="49" charset="-122"/>
              </a:rPr>
              <a:t>一</a:t>
            </a:r>
            <a:r>
              <a:rPr lang="en-US" altLang="zh-CN" sz="2000" b="1" dirty="0">
                <a:latin typeface="黑体" panose="02010609060101010101" pitchFamily="49" charset="-122"/>
                <a:ea typeface="黑体" panose="02010609060101010101" pitchFamily="49" charset="-122"/>
              </a:rPr>
              <a:t>DPG</a:t>
            </a:r>
            <a:r>
              <a:rPr lang="zh-CN" altLang="en-US" sz="2000" b="1" dirty="0">
                <a:latin typeface="黑体" panose="02010609060101010101" pitchFamily="49" charset="-122"/>
                <a:ea typeface="黑体" panose="02010609060101010101" pitchFamily="49" charset="-122"/>
              </a:rPr>
              <a:t>水平，组织供氧能力充足 。</a:t>
            </a:r>
          </a:p>
        </p:txBody>
      </p:sp>
      <p:sp>
        <p:nvSpPr>
          <p:cNvPr id="4" name="流程图: 可选过程 3"/>
          <p:cNvSpPr/>
          <p:nvPr/>
        </p:nvSpPr>
        <p:spPr>
          <a:xfrm>
            <a:off x="603250" y="-746760"/>
            <a:ext cx="1091565" cy="2190750"/>
          </a:xfrm>
          <a:prstGeom prst="flowChartAlternateProcess">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a:t>04</a:t>
            </a:r>
          </a:p>
        </p:txBody>
      </p:sp>
      <p:sp>
        <p:nvSpPr>
          <p:cNvPr id="5" name="矩形 4"/>
          <p:cNvSpPr/>
          <p:nvPr/>
        </p:nvSpPr>
        <p:spPr>
          <a:xfrm>
            <a:off x="1694815" y="0"/>
            <a:ext cx="2697480" cy="1106805"/>
          </a:xfrm>
          <a:prstGeom prst="rect">
            <a:avLst/>
          </a:prstGeom>
          <a:noFill/>
          <a:ln>
            <a:noFill/>
          </a:ln>
        </p:spPr>
        <p:txBody>
          <a:bodyPr wrap="none" rtlCol="0" anchor="t">
            <a:spAutoFit/>
          </a:bodyPr>
          <a:lstStyle/>
          <a:p>
            <a:pPr algn="ctr"/>
            <a:r>
              <a:rPr lang="zh-CN" altLang="en-US" sz="6600" b="1">
                <a:solidFill>
                  <a:schemeClr val="accent6">
                    <a:lumMod val="50000"/>
                  </a:schemeClr>
                </a:solidFill>
                <a:effectLst/>
                <a:latin typeface="微软雅黑" panose="020B0503020204020204" pitchFamily="34" charset="-122"/>
                <a:ea typeface="微软雅黑" panose="020B0503020204020204" pitchFamily="34" charset="-122"/>
              </a:rPr>
              <a:t>创新性</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31371" y="0"/>
            <a:ext cx="250372" cy="696686"/>
          </a:xfrm>
          <a:prstGeom prst="rect">
            <a:avLst/>
          </a:prstGeom>
          <a:solidFill>
            <a:srgbClr val="2C7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04800" y="0"/>
            <a:ext cx="250372" cy="457200"/>
          </a:xfrm>
          <a:prstGeom prst="rect">
            <a:avLst/>
          </a:prstGeom>
          <a:solidFill>
            <a:srgbClr val="86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流程图: 可选过程 3"/>
          <p:cNvSpPr/>
          <p:nvPr/>
        </p:nvSpPr>
        <p:spPr>
          <a:xfrm>
            <a:off x="603250" y="-746760"/>
            <a:ext cx="1091565" cy="2190750"/>
          </a:xfrm>
          <a:prstGeom prst="flowChartAlternateProcess">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a:t>05</a:t>
            </a:r>
          </a:p>
        </p:txBody>
      </p:sp>
      <p:sp>
        <p:nvSpPr>
          <p:cNvPr id="5" name="矩形 4"/>
          <p:cNvSpPr/>
          <p:nvPr/>
        </p:nvSpPr>
        <p:spPr>
          <a:xfrm>
            <a:off x="1694815" y="0"/>
            <a:ext cx="2697480" cy="1106805"/>
          </a:xfrm>
          <a:prstGeom prst="rect">
            <a:avLst/>
          </a:prstGeom>
          <a:noFill/>
          <a:ln>
            <a:noFill/>
          </a:ln>
        </p:spPr>
        <p:txBody>
          <a:bodyPr wrap="none" rtlCol="0" anchor="t">
            <a:spAutoFit/>
          </a:bodyPr>
          <a:lstStyle/>
          <a:p>
            <a:pPr algn="ctr"/>
            <a:r>
              <a:rPr lang="zh-CN" altLang="en-US" sz="6600" b="1">
                <a:solidFill>
                  <a:schemeClr val="accent6">
                    <a:lumMod val="50000"/>
                  </a:schemeClr>
                </a:solidFill>
                <a:effectLst/>
                <a:latin typeface="微软雅黑" panose="020B0503020204020204" pitchFamily="34" charset="-122"/>
                <a:ea typeface="微软雅黑" panose="020B0503020204020204" pitchFamily="34" charset="-122"/>
              </a:rPr>
              <a:t>公平性</a:t>
            </a:r>
          </a:p>
        </p:txBody>
      </p:sp>
      <p:grpSp>
        <p:nvGrpSpPr>
          <p:cNvPr id="11" name="组合 10"/>
          <p:cNvGrpSpPr/>
          <p:nvPr/>
        </p:nvGrpSpPr>
        <p:grpSpPr>
          <a:xfrm>
            <a:off x="6214745" y="2169160"/>
            <a:ext cx="5166995" cy="3190240"/>
            <a:chOff x="7692" y="2592"/>
            <a:chExt cx="10401" cy="6623"/>
          </a:xfrm>
        </p:grpSpPr>
        <p:pic>
          <p:nvPicPr>
            <p:cNvPr id="2051" name="Picture 3"/>
            <p:cNvPicPr>
              <a:picLocks noChangeAspect="1" noChangeArrowheads="1"/>
            </p:cNvPicPr>
            <p:nvPr/>
          </p:nvPicPr>
          <p:blipFill>
            <a:blip r:embed="rId3" cstate="print"/>
            <a:srcRect b="82545"/>
            <a:stretch>
              <a:fillRect/>
            </a:stretch>
          </p:blipFill>
          <p:spPr>
            <a:xfrm>
              <a:off x="7695" y="2592"/>
              <a:ext cx="10398" cy="2541"/>
            </a:xfrm>
            <a:prstGeom prst="rect">
              <a:avLst/>
            </a:prstGeom>
            <a:noFill/>
            <a:ln w="1">
              <a:noFill/>
              <a:miter lim="800000"/>
              <a:headEnd/>
              <a:tailEnd type="none" w="med" len="med"/>
            </a:ln>
            <a:effectLst/>
          </p:spPr>
        </p:pic>
        <p:pic>
          <p:nvPicPr>
            <p:cNvPr id="6" name="Picture 3"/>
            <p:cNvPicPr>
              <a:picLocks noChangeAspect="1" noChangeArrowheads="1"/>
            </p:cNvPicPr>
            <p:nvPr/>
          </p:nvPicPr>
          <p:blipFill>
            <a:blip r:embed="rId3" cstate="print"/>
            <a:srcRect t="57707" b="20000"/>
            <a:stretch>
              <a:fillRect/>
            </a:stretch>
          </p:blipFill>
          <p:spPr>
            <a:xfrm>
              <a:off x="7692" y="5133"/>
              <a:ext cx="10397" cy="4082"/>
            </a:xfrm>
            <a:prstGeom prst="rect">
              <a:avLst/>
            </a:prstGeom>
            <a:noFill/>
            <a:ln w="1">
              <a:noFill/>
              <a:miter lim="800000"/>
              <a:headEnd/>
              <a:tailEnd type="none" w="med" len="med"/>
            </a:ln>
            <a:effectLst/>
          </p:spPr>
        </p:pic>
      </p:grpSp>
      <p:sp>
        <p:nvSpPr>
          <p:cNvPr id="27" name="文本框 26"/>
          <p:cNvSpPr txBox="1"/>
          <p:nvPr/>
        </p:nvSpPr>
        <p:spPr>
          <a:xfrm>
            <a:off x="5147310" y="1858010"/>
            <a:ext cx="6780530" cy="491490"/>
          </a:xfrm>
          <a:prstGeom prst="rect">
            <a:avLst/>
          </a:prstGeom>
          <a:noFill/>
        </p:spPr>
        <p:txBody>
          <a:bodyPr wrap="square" rtlCol="0">
            <a:spAutoFit/>
          </a:bodyPr>
          <a:lstStyle/>
          <a:p>
            <a:pPr>
              <a:lnSpc>
                <a:spcPct val="130000"/>
              </a:lnSpc>
            </a:pP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国家基本药物目录药品，矿物质中</a:t>
            </a:r>
            <a:r>
              <a:rPr lang="zh-CN" altLang="en-US" sz="2000" b="1" dirty="0">
                <a:solidFill>
                  <a:srgbClr val="FF0000"/>
                </a:solidFill>
                <a:latin typeface="微软雅黑" panose="020B0503020204020204" pitchFamily="34" charset="-122"/>
                <a:ea typeface="微软雅黑" panose="020B0503020204020204" pitchFamily="34" charset="-122"/>
              </a:rPr>
              <a:t>补磷唯一</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品种</a:t>
            </a:r>
          </a:p>
        </p:txBody>
      </p:sp>
      <p:sp>
        <p:nvSpPr>
          <p:cNvPr id="15" name="矩形 14"/>
          <p:cNvSpPr/>
          <p:nvPr/>
        </p:nvSpPr>
        <p:spPr>
          <a:xfrm>
            <a:off x="304800" y="1891665"/>
            <a:ext cx="5357495" cy="3681730"/>
          </a:xfrm>
          <a:prstGeom prst="rect">
            <a:avLst/>
          </a:prstGeom>
          <a:solidFill>
            <a:srgbClr val="2C7700"/>
          </a:solidFill>
          <a:ln>
            <a:solidFill>
              <a:srgbClr val="2C7700"/>
            </a:solidFill>
          </a:ln>
          <a:effectLst>
            <a:outerShdw blurRad="63500" sx="102000" sy="102000" algn="ctr"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nSpc>
                <a:spcPts val="4000"/>
              </a:lnSpc>
              <a:buFontTx/>
              <a:buNone/>
            </a:pPr>
            <a:r>
              <a:rPr lang="en-US" altLang="zh-CN" sz="2000" b="1" dirty="0">
                <a:latin typeface="黑体" panose="02010609060101010101" pitchFamily="49" charset="-122"/>
                <a:ea typeface="黑体" panose="02010609060101010101" pitchFamily="49" charset="-122"/>
              </a:rPr>
              <a:t>    </a:t>
            </a:r>
            <a:r>
              <a:rPr lang="zh-CN" altLang="en-US" sz="2000" b="1" dirty="0">
                <a:latin typeface="黑体" panose="02010609060101010101" pitchFamily="49" charset="-122"/>
                <a:ea typeface="黑体" panose="02010609060101010101" pitchFamily="49" charset="-122"/>
              </a:rPr>
              <a:t>目前国家基药矿物质中只有复合磷酸氢钾注射液是用于纠正钙磷平衡中低磷高钙的基药，目前该品种是基药非医保，基层患者想用又没办法报销，这有点尴尬。目前甘油磷酸钠也是属于医保乙类，但是属于非基药，医生这块针对低磷血症患者开药报销也是非常纠结的事。是基药不能报销。</a:t>
            </a:r>
          </a:p>
        </p:txBody>
      </p:sp>
      <p:pic>
        <p:nvPicPr>
          <p:cNvPr id="16" name="图片 15"/>
          <p:cNvPicPr>
            <a:picLocks noChangeAspect="1"/>
          </p:cNvPicPr>
          <p:nvPr/>
        </p:nvPicPr>
        <p:blipFill>
          <a:blip r:embed="rId4"/>
          <a:stretch>
            <a:fillRect/>
          </a:stretch>
        </p:blipFill>
        <p:spPr>
          <a:xfrm>
            <a:off x="1149350" y="5599430"/>
            <a:ext cx="9436735" cy="990600"/>
          </a:xfrm>
          <a:prstGeom prst="rect">
            <a:avLst/>
          </a:prstGeom>
        </p:spPr>
      </p:pic>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grpSp>
        <p:nvGrpSpPr>
          <p:cNvPr id="34" name="组合 33"/>
          <p:cNvGrpSpPr/>
          <p:nvPr/>
        </p:nvGrpSpPr>
        <p:grpSpPr>
          <a:xfrm>
            <a:off x="-1" y="-1"/>
            <a:ext cx="5660571" cy="3191007"/>
            <a:chOff x="0" y="0"/>
            <a:chExt cx="5414800" cy="3052460"/>
          </a:xfrm>
        </p:grpSpPr>
        <p:sp>
          <p:nvSpPr>
            <p:cNvPr id="70" name="任意多边形 69"/>
            <p:cNvSpPr/>
            <p:nvPr/>
          </p:nvSpPr>
          <p:spPr>
            <a:xfrm>
              <a:off x="0" y="0"/>
              <a:ext cx="4700486" cy="1651074"/>
            </a:xfrm>
            <a:custGeom>
              <a:avLst/>
              <a:gdLst>
                <a:gd name="connsiteX0" fmla="*/ 0 w 4700486"/>
                <a:gd name="connsiteY0" fmla="*/ 0 h 1651074"/>
                <a:gd name="connsiteX1" fmla="*/ 4700486 w 4700486"/>
                <a:gd name="connsiteY1" fmla="*/ 0 h 1651074"/>
                <a:gd name="connsiteX2" fmla="*/ 4476539 w 4700486"/>
                <a:gd name="connsiteY2" fmla="*/ 41092 h 1651074"/>
                <a:gd name="connsiteX3" fmla="*/ 50606 w 4700486"/>
                <a:gd name="connsiteY3" fmla="*/ 1616139 h 1651074"/>
                <a:gd name="connsiteX4" fmla="*/ 0 w 4700486"/>
                <a:gd name="connsiteY4" fmla="*/ 1651074 h 1651074"/>
                <a:gd name="connsiteX5" fmla="*/ 0 w 4700486"/>
                <a:gd name="connsiteY5" fmla="*/ 0 h 1651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00486" h="1651074">
                  <a:moveTo>
                    <a:pt x="0" y="0"/>
                  </a:moveTo>
                  <a:lnTo>
                    <a:pt x="4700486" y="0"/>
                  </a:lnTo>
                  <a:lnTo>
                    <a:pt x="4476539" y="41092"/>
                  </a:lnTo>
                  <a:cubicBezTo>
                    <a:pt x="3037635" y="319092"/>
                    <a:pt x="1304821" y="799915"/>
                    <a:pt x="50606" y="1616139"/>
                  </a:cubicBezTo>
                  <a:lnTo>
                    <a:pt x="0" y="1651074"/>
                  </a:lnTo>
                  <a:lnTo>
                    <a:pt x="0" y="0"/>
                  </a:lnTo>
                  <a:close/>
                </a:path>
              </a:pathLst>
            </a:custGeom>
            <a:solidFill>
              <a:srgbClr val="07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任意多边形 81"/>
            <p:cNvSpPr/>
            <p:nvPr/>
          </p:nvSpPr>
          <p:spPr>
            <a:xfrm>
              <a:off x="1" y="0"/>
              <a:ext cx="3513099" cy="3052460"/>
            </a:xfrm>
            <a:custGeom>
              <a:avLst/>
              <a:gdLst>
                <a:gd name="connsiteX0" fmla="*/ 3278480 w 3513099"/>
                <a:gd name="connsiteY0" fmla="*/ 0 h 3052460"/>
                <a:gd name="connsiteX1" fmla="*/ 3513099 w 3513099"/>
                <a:gd name="connsiteY1" fmla="*/ 0 h 3052460"/>
                <a:gd name="connsiteX2" fmla="*/ 3264082 w 3513099"/>
                <a:gd name="connsiteY2" fmla="*/ 177768 h 3052460"/>
                <a:gd name="connsiteX3" fmla="*/ 662 w 3513099"/>
                <a:gd name="connsiteY3" fmla="*/ 3051687 h 3052460"/>
                <a:gd name="connsiteX4" fmla="*/ 0 w 3513099"/>
                <a:gd name="connsiteY4" fmla="*/ 3052460 h 3052460"/>
                <a:gd name="connsiteX5" fmla="*/ 0 w 3513099"/>
                <a:gd name="connsiteY5" fmla="*/ 2290591 h 3052460"/>
                <a:gd name="connsiteX6" fmla="*/ 24110 w 3513099"/>
                <a:gd name="connsiteY6" fmla="*/ 2269002 h 3052460"/>
                <a:gd name="connsiteX7" fmla="*/ 3080156 w 3513099"/>
                <a:gd name="connsiteY7" fmla="*/ 115172 h 3052460"/>
                <a:gd name="connsiteX8" fmla="*/ 2183029 w 3513099"/>
                <a:gd name="connsiteY8" fmla="*/ 0 h 3052460"/>
                <a:gd name="connsiteX9" fmla="*/ 3278479 w 3513099"/>
                <a:gd name="connsiteY9" fmla="*/ 0 h 3052460"/>
                <a:gd name="connsiteX10" fmla="*/ 3080156 w 3513099"/>
                <a:gd name="connsiteY10" fmla="*/ 115171 h 3052460"/>
                <a:gd name="connsiteX11" fmla="*/ 24110 w 3513099"/>
                <a:gd name="connsiteY11" fmla="*/ 2269001 h 3052460"/>
                <a:gd name="connsiteX12" fmla="*/ 0 w 3513099"/>
                <a:gd name="connsiteY12" fmla="*/ 2290590 h 3052460"/>
                <a:gd name="connsiteX13" fmla="*/ 0 w 3513099"/>
                <a:gd name="connsiteY13" fmla="*/ 1249959 h 3052460"/>
                <a:gd name="connsiteX14" fmla="*/ 0 w 3513099"/>
                <a:gd name="connsiteY14" fmla="*/ 711576 h 305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13099" h="3052460">
                  <a:moveTo>
                    <a:pt x="3278480" y="0"/>
                  </a:moveTo>
                  <a:lnTo>
                    <a:pt x="3513099" y="0"/>
                  </a:lnTo>
                  <a:lnTo>
                    <a:pt x="3264082" y="177768"/>
                  </a:lnTo>
                  <a:cubicBezTo>
                    <a:pt x="2270922" y="895658"/>
                    <a:pt x="1012472" y="1906963"/>
                    <a:pt x="662" y="3051687"/>
                  </a:cubicBezTo>
                  <a:lnTo>
                    <a:pt x="0" y="3052460"/>
                  </a:lnTo>
                  <a:lnTo>
                    <a:pt x="0" y="2290591"/>
                  </a:lnTo>
                  <a:lnTo>
                    <a:pt x="24110" y="2269002"/>
                  </a:lnTo>
                  <a:cubicBezTo>
                    <a:pt x="1015702" y="1406355"/>
                    <a:pt x="2144146" y="666084"/>
                    <a:pt x="3080156" y="115172"/>
                  </a:cubicBezTo>
                  <a:close/>
                  <a:moveTo>
                    <a:pt x="2183029" y="0"/>
                  </a:moveTo>
                  <a:lnTo>
                    <a:pt x="3278479" y="0"/>
                  </a:lnTo>
                  <a:lnTo>
                    <a:pt x="3080156" y="115171"/>
                  </a:lnTo>
                  <a:cubicBezTo>
                    <a:pt x="2144146" y="666083"/>
                    <a:pt x="1015702" y="1406354"/>
                    <a:pt x="24110" y="2269001"/>
                  </a:cubicBezTo>
                  <a:lnTo>
                    <a:pt x="0" y="2290590"/>
                  </a:lnTo>
                  <a:lnTo>
                    <a:pt x="0" y="1249959"/>
                  </a:lnTo>
                  <a:lnTo>
                    <a:pt x="0" y="711576"/>
                  </a:lnTo>
                  <a:close/>
                </a:path>
              </a:pathLst>
            </a:custGeom>
            <a:solidFill>
              <a:srgbClr val="86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9" name="任意多边形 68"/>
            <p:cNvSpPr/>
            <p:nvPr/>
          </p:nvSpPr>
          <p:spPr>
            <a:xfrm>
              <a:off x="1" y="0"/>
              <a:ext cx="5414799" cy="2451707"/>
            </a:xfrm>
            <a:custGeom>
              <a:avLst/>
              <a:gdLst>
                <a:gd name="connsiteX0" fmla="*/ 4700491 w 5414799"/>
                <a:gd name="connsiteY0" fmla="*/ 0 h 2451707"/>
                <a:gd name="connsiteX1" fmla="*/ 5414799 w 5414799"/>
                <a:gd name="connsiteY1" fmla="*/ 0 h 2451707"/>
                <a:gd name="connsiteX2" fmla="*/ 5237054 w 5414799"/>
                <a:gd name="connsiteY2" fmla="*/ 46060 h 2451707"/>
                <a:gd name="connsiteX3" fmla="*/ 190138 w 5414799"/>
                <a:gd name="connsiteY3" fmla="*/ 2289676 h 2451707"/>
                <a:gd name="connsiteX4" fmla="*/ 0 w 5414799"/>
                <a:gd name="connsiteY4" fmla="*/ 2451707 h 2451707"/>
                <a:gd name="connsiteX5" fmla="*/ 0 w 5414799"/>
                <a:gd name="connsiteY5" fmla="*/ 1651075 h 2451707"/>
                <a:gd name="connsiteX6" fmla="*/ 50606 w 5414799"/>
                <a:gd name="connsiteY6" fmla="*/ 1616140 h 2451707"/>
                <a:gd name="connsiteX7" fmla="*/ 4476539 w 5414799"/>
                <a:gd name="connsiteY7" fmla="*/ 41093 h 2451707"/>
                <a:gd name="connsiteX8" fmla="*/ 4700491 w 5414799"/>
                <a:gd name="connsiteY8" fmla="*/ 0 h 2451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14799" h="2451707">
                  <a:moveTo>
                    <a:pt x="4700491" y="0"/>
                  </a:moveTo>
                  <a:lnTo>
                    <a:pt x="5414799" y="0"/>
                  </a:lnTo>
                  <a:lnTo>
                    <a:pt x="5237054" y="46060"/>
                  </a:lnTo>
                  <a:cubicBezTo>
                    <a:pt x="3720855" y="445305"/>
                    <a:pt x="1587988" y="1162762"/>
                    <a:pt x="190138" y="2289676"/>
                  </a:cubicBezTo>
                  <a:lnTo>
                    <a:pt x="0" y="2451707"/>
                  </a:lnTo>
                  <a:lnTo>
                    <a:pt x="0" y="1651075"/>
                  </a:lnTo>
                  <a:lnTo>
                    <a:pt x="50606" y="1616140"/>
                  </a:lnTo>
                  <a:cubicBezTo>
                    <a:pt x="1304821" y="799916"/>
                    <a:pt x="3037635" y="319093"/>
                    <a:pt x="4476539" y="41093"/>
                  </a:cubicBezTo>
                  <a:lnTo>
                    <a:pt x="4700491" y="0"/>
                  </a:lnTo>
                  <a:close/>
                </a:path>
              </a:pathLst>
            </a:custGeom>
            <a:solidFill>
              <a:srgbClr val="2C7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89" name="组合 88"/>
          <p:cNvGrpSpPr/>
          <p:nvPr/>
        </p:nvGrpSpPr>
        <p:grpSpPr>
          <a:xfrm flipH="1" flipV="1">
            <a:off x="7141029" y="4010640"/>
            <a:ext cx="5050971" cy="2847360"/>
            <a:chOff x="0" y="0"/>
            <a:chExt cx="5414800" cy="3052460"/>
          </a:xfrm>
        </p:grpSpPr>
        <p:sp>
          <p:nvSpPr>
            <p:cNvPr id="90" name="任意多边形 89"/>
            <p:cNvSpPr/>
            <p:nvPr/>
          </p:nvSpPr>
          <p:spPr>
            <a:xfrm>
              <a:off x="0" y="0"/>
              <a:ext cx="4700486" cy="1651074"/>
            </a:xfrm>
            <a:custGeom>
              <a:avLst/>
              <a:gdLst>
                <a:gd name="connsiteX0" fmla="*/ 0 w 4700486"/>
                <a:gd name="connsiteY0" fmla="*/ 0 h 1651074"/>
                <a:gd name="connsiteX1" fmla="*/ 4700486 w 4700486"/>
                <a:gd name="connsiteY1" fmla="*/ 0 h 1651074"/>
                <a:gd name="connsiteX2" fmla="*/ 4476539 w 4700486"/>
                <a:gd name="connsiteY2" fmla="*/ 41092 h 1651074"/>
                <a:gd name="connsiteX3" fmla="*/ 50606 w 4700486"/>
                <a:gd name="connsiteY3" fmla="*/ 1616139 h 1651074"/>
                <a:gd name="connsiteX4" fmla="*/ 0 w 4700486"/>
                <a:gd name="connsiteY4" fmla="*/ 1651074 h 1651074"/>
                <a:gd name="connsiteX5" fmla="*/ 0 w 4700486"/>
                <a:gd name="connsiteY5" fmla="*/ 0 h 1651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00486" h="1651074">
                  <a:moveTo>
                    <a:pt x="0" y="0"/>
                  </a:moveTo>
                  <a:lnTo>
                    <a:pt x="4700486" y="0"/>
                  </a:lnTo>
                  <a:lnTo>
                    <a:pt x="4476539" y="41092"/>
                  </a:lnTo>
                  <a:cubicBezTo>
                    <a:pt x="3037635" y="319092"/>
                    <a:pt x="1304821" y="799915"/>
                    <a:pt x="50606" y="1616139"/>
                  </a:cubicBezTo>
                  <a:lnTo>
                    <a:pt x="0" y="1651074"/>
                  </a:lnTo>
                  <a:lnTo>
                    <a:pt x="0" y="0"/>
                  </a:lnTo>
                  <a:close/>
                </a:path>
              </a:pathLst>
            </a:custGeom>
            <a:solidFill>
              <a:srgbClr val="07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1" name="任意多边形 90"/>
            <p:cNvSpPr/>
            <p:nvPr/>
          </p:nvSpPr>
          <p:spPr>
            <a:xfrm>
              <a:off x="1" y="0"/>
              <a:ext cx="3513099" cy="3052460"/>
            </a:xfrm>
            <a:custGeom>
              <a:avLst/>
              <a:gdLst>
                <a:gd name="connsiteX0" fmla="*/ 3278480 w 3513099"/>
                <a:gd name="connsiteY0" fmla="*/ 0 h 3052460"/>
                <a:gd name="connsiteX1" fmla="*/ 3513099 w 3513099"/>
                <a:gd name="connsiteY1" fmla="*/ 0 h 3052460"/>
                <a:gd name="connsiteX2" fmla="*/ 3264082 w 3513099"/>
                <a:gd name="connsiteY2" fmla="*/ 177768 h 3052460"/>
                <a:gd name="connsiteX3" fmla="*/ 662 w 3513099"/>
                <a:gd name="connsiteY3" fmla="*/ 3051687 h 3052460"/>
                <a:gd name="connsiteX4" fmla="*/ 0 w 3513099"/>
                <a:gd name="connsiteY4" fmla="*/ 3052460 h 3052460"/>
                <a:gd name="connsiteX5" fmla="*/ 0 w 3513099"/>
                <a:gd name="connsiteY5" fmla="*/ 2290591 h 3052460"/>
                <a:gd name="connsiteX6" fmla="*/ 24110 w 3513099"/>
                <a:gd name="connsiteY6" fmla="*/ 2269002 h 3052460"/>
                <a:gd name="connsiteX7" fmla="*/ 3080156 w 3513099"/>
                <a:gd name="connsiteY7" fmla="*/ 115172 h 3052460"/>
                <a:gd name="connsiteX8" fmla="*/ 2183029 w 3513099"/>
                <a:gd name="connsiteY8" fmla="*/ 0 h 3052460"/>
                <a:gd name="connsiteX9" fmla="*/ 3278479 w 3513099"/>
                <a:gd name="connsiteY9" fmla="*/ 0 h 3052460"/>
                <a:gd name="connsiteX10" fmla="*/ 3080156 w 3513099"/>
                <a:gd name="connsiteY10" fmla="*/ 115171 h 3052460"/>
                <a:gd name="connsiteX11" fmla="*/ 24110 w 3513099"/>
                <a:gd name="connsiteY11" fmla="*/ 2269001 h 3052460"/>
                <a:gd name="connsiteX12" fmla="*/ 0 w 3513099"/>
                <a:gd name="connsiteY12" fmla="*/ 2290590 h 3052460"/>
                <a:gd name="connsiteX13" fmla="*/ 0 w 3513099"/>
                <a:gd name="connsiteY13" fmla="*/ 1249959 h 3052460"/>
                <a:gd name="connsiteX14" fmla="*/ 0 w 3513099"/>
                <a:gd name="connsiteY14" fmla="*/ 711576 h 305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13099" h="3052460">
                  <a:moveTo>
                    <a:pt x="3278480" y="0"/>
                  </a:moveTo>
                  <a:lnTo>
                    <a:pt x="3513099" y="0"/>
                  </a:lnTo>
                  <a:lnTo>
                    <a:pt x="3264082" y="177768"/>
                  </a:lnTo>
                  <a:cubicBezTo>
                    <a:pt x="2270922" y="895658"/>
                    <a:pt x="1012472" y="1906963"/>
                    <a:pt x="662" y="3051687"/>
                  </a:cubicBezTo>
                  <a:lnTo>
                    <a:pt x="0" y="3052460"/>
                  </a:lnTo>
                  <a:lnTo>
                    <a:pt x="0" y="2290591"/>
                  </a:lnTo>
                  <a:lnTo>
                    <a:pt x="24110" y="2269002"/>
                  </a:lnTo>
                  <a:cubicBezTo>
                    <a:pt x="1015702" y="1406355"/>
                    <a:pt x="2144146" y="666084"/>
                    <a:pt x="3080156" y="115172"/>
                  </a:cubicBezTo>
                  <a:close/>
                  <a:moveTo>
                    <a:pt x="2183029" y="0"/>
                  </a:moveTo>
                  <a:lnTo>
                    <a:pt x="3278479" y="0"/>
                  </a:lnTo>
                  <a:lnTo>
                    <a:pt x="3080156" y="115171"/>
                  </a:lnTo>
                  <a:cubicBezTo>
                    <a:pt x="2144146" y="666083"/>
                    <a:pt x="1015702" y="1406354"/>
                    <a:pt x="24110" y="2269001"/>
                  </a:cubicBezTo>
                  <a:lnTo>
                    <a:pt x="0" y="2290590"/>
                  </a:lnTo>
                  <a:lnTo>
                    <a:pt x="0" y="1249959"/>
                  </a:lnTo>
                  <a:lnTo>
                    <a:pt x="0" y="711576"/>
                  </a:lnTo>
                  <a:close/>
                </a:path>
              </a:pathLst>
            </a:custGeom>
            <a:solidFill>
              <a:srgbClr val="86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2" name="任意多边形 91"/>
            <p:cNvSpPr/>
            <p:nvPr/>
          </p:nvSpPr>
          <p:spPr>
            <a:xfrm>
              <a:off x="1" y="0"/>
              <a:ext cx="5414799" cy="2451707"/>
            </a:xfrm>
            <a:custGeom>
              <a:avLst/>
              <a:gdLst>
                <a:gd name="connsiteX0" fmla="*/ 4700491 w 5414799"/>
                <a:gd name="connsiteY0" fmla="*/ 0 h 2451707"/>
                <a:gd name="connsiteX1" fmla="*/ 5414799 w 5414799"/>
                <a:gd name="connsiteY1" fmla="*/ 0 h 2451707"/>
                <a:gd name="connsiteX2" fmla="*/ 5237054 w 5414799"/>
                <a:gd name="connsiteY2" fmla="*/ 46060 h 2451707"/>
                <a:gd name="connsiteX3" fmla="*/ 190138 w 5414799"/>
                <a:gd name="connsiteY3" fmla="*/ 2289676 h 2451707"/>
                <a:gd name="connsiteX4" fmla="*/ 0 w 5414799"/>
                <a:gd name="connsiteY4" fmla="*/ 2451707 h 2451707"/>
                <a:gd name="connsiteX5" fmla="*/ 0 w 5414799"/>
                <a:gd name="connsiteY5" fmla="*/ 1651075 h 2451707"/>
                <a:gd name="connsiteX6" fmla="*/ 50606 w 5414799"/>
                <a:gd name="connsiteY6" fmla="*/ 1616140 h 2451707"/>
                <a:gd name="connsiteX7" fmla="*/ 4476539 w 5414799"/>
                <a:gd name="connsiteY7" fmla="*/ 41093 h 2451707"/>
                <a:gd name="connsiteX8" fmla="*/ 4700491 w 5414799"/>
                <a:gd name="connsiteY8" fmla="*/ 0 h 2451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14799" h="2451707">
                  <a:moveTo>
                    <a:pt x="4700491" y="0"/>
                  </a:moveTo>
                  <a:lnTo>
                    <a:pt x="5414799" y="0"/>
                  </a:lnTo>
                  <a:lnTo>
                    <a:pt x="5237054" y="46060"/>
                  </a:lnTo>
                  <a:cubicBezTo>
                    <a:pt x="3720855" y="445305"/>
                    <a:pt x="1587988" y="1162762"/>
                    <a:pt x="190138" y="2289676"/>
                  </a:cubicBezTo>
                  <a:lnTo>
                    <a:pt x="0" y="2451707"/>
                  </a:lnTo>
                  <a:lnTo>
                    <a:pt x="0" y="1651075"/>
                  </a:lnTo>
                  <a:lnTo>
                    <a:pt x="50606" y="1616140"/>
                  </a:lnTo>
                  <a:cubicBezTo>
                    <a:pt x="1304821" y="799916"/>
                    <a:pt x="3037635" y="319093"/>
                    <a:pt x="4476539" y="41093"/>
                  </a:cubicBezTo>
                  <a:lnTo>
                    <a:pt x="4700491" y="0"/>
                  </a:lnTo>
                  <a:close/>
                </a:path>
              </a:pathLst>
            </a:custGeom>
            <a:solidFill>
              <a:srgbClr val="2C7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cxnSp>
        <p:nvCxnSpPr>
          <p:cNvPr id="95" name="直接连接符 94"/>
          <p:cNvCxnSpPr/>
          <p:nvPr/>
        </p:nvCxnSpPr>
        <p:spPr>
          <a:xfrm>
            <a:off x="5968738" y="4217246"/>
            <a:ext cx="254524" cy="0"/>
          </a:xfrm>
          <a:prstGeom prst="line">
            <a:avLst/>
          </a:prstGeom>
          <a:ln w="22225" cap="rnd">
            <a:solidFill>
              <a:srgbClr val="2C7700"/>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3496945" y="3403600"/>
            <a:ext cx="6012815" cy="829945"/>
          </a:xfrm>
          <a:prstGeom prst="rect">
            <a:avLst/>
          </a:prstGeom>
          <a:noFill/>
        </p:spPr>
        <p:txBody>
          <a:bodyPr wrap="square" rtlCol="0">
            <a:spAutoFit/>
          </a:bodyPr>
          <a:lstStyle/>
          <a:p>
            <a:pPr algn="ctr"/>
            <a:r>
              <a:rPr lang="zh-CN" altLang="en-US" sz="4800" dirty="0">
                <a:solidFill>
                  <a:srgbClr val="2C7700"/>
                </a:solidFill>
                <a:latin typeface="微软雅黑" panose="020B0503020204020204" pitchFamily="34" charset="-122"/>
                <a:ea typeface="微软雅黑" panose="020B0503020204020204" pitchFamily="34" charset="-122"/>
              </a:rPr>
              <a:t>感谢各位老师！！！</a:t>
            </a:r>
          </a:p>
        </p:txBody>
      </p:sp>
      <p:grpSp>
        <p:nvGrpSpPr>
          <p:cNvPr id="14" name="Group 4"/>
          <p:cNvGrpSpPr>
            <a:grpSpLocks noChangeAspect="1"/>
          </p:cNvGrpSpPr>
          <p:nvPr/>
        </p:nvGrpSpPr>
        <p:grpSpPr>
          <a:xfrm>
            <a:off x="8810447" y="544218"/>
            <a:ext cx="3126857" cy="1994182"/>
            <a:chOff x="1431" y="629"/>
            <a:chExt cx="4820" cy="3074"/>
          </a:xfrm>
          <a:solidFill>
            <a:srgbClr val="86BD00"/>
          </a:solidFill>
        </p:grpSpPr>
        <p:sp>
          <p:nvSpPr>
            <p:cNvPr id="16" name="Freeform 5"/>
            <p:cNvSpPr>
              <a:spLocks noEditPoints="1"/>
            </p:cNvSpPr>
            <p:nvPr/>
          </p:nvSpPr>
          <p:spPr bwMode="auto">
            <a:xfrm>
              <a:off x="2157" y="1050"/>
              <a:ext cx="3335" cy="2653"/>
            </a:xfrm>
            <a:custGeom>
              <a:avLst/>
              <a:gdLst>
                <a:gd name="T0" fmla="*/ 796 w 1410"/>
                <a:gd name="T1" fmla="*/ 1108 h 1120"/>
                <a:gd name="T2" fmla="*/ 660 w 1410"/>
                <a:gd name="T3" fmla="*/ 988 h 1120"/>
                <a:gd name="T4" fmla="*/ 657 w 1410"/>
                <a:gd name="T5" fmla="*/ 1031 h 1120"/>
                <a:gd name="T6" fmla="*/ 602 w 1410"/>
                <a:gd name="T7" fmla="*/ 1099 h 1120"/>
                <a:gd name="T8" fmla="*/ 466 w 1410"/>
                <a:gd name="T9" fmla="*/ 1042 h 1120"/>
                <a:gd name="T10" fmla="*/ 436 w 1410"/>
                <a:gd name="T11" fmla="*/ 1028 h 1120"/>
                <a:gd name="T12" fmla="*/ 297 w 1410"/>
                <a:gd name="T13" fmla="*/ 930 h 1120"/>
                <a:gd name="T14" fmla="*/ 214 w 1410"/>
                <a:gd name="T15" fmla="*/ 810 h 1120"/>
                <a:gd name="T16" fmla="*/ 128 w 1410"/>
                <a:gd name="T17" fmla="*/ 665 h 1120"/>
                <a:gd name="T18" fmla="*/ 21 w 1410"/>
                <a:gd name="T19" fmla="*/ 534 h 1120"/>
                <a:gd name="T20" fmla="*/ 278 w 1410"/>
                <a:gd name="T21" fmla="*/ 99 h 1120"/>
                <a:gd name="T22" fmla="*/ 463 w 1410"/>
                <a:gd name="T23" fmla="*/ 67 h 1120"/>
                <a:gd name="T24" fmla="*/ 629 w 1410"/>
                <a:gd name="T25" fmla="*/ 97 h 1120"/>
                <a:gd name="T26" fmla="*/ 944 w 1410"/>
                <a:gd name="T27" fmla="*/ 13 h 1120"/>
                <a:gd name="T28" fmla="*/ 1204 w 1410"/>
                <a:gd name="T29" fmla="*/ 124 h 1120"/>
                <a:gd name="T30" fmla="*/ 1382 w 1410"/>
                <a:gd name="T31" fmla="*/ 574 h 1120"/>
                <a:gd name="T32" fmla="*/ 1249 w 1410"/>
                <a:gd name="T33" fmla="*/ 723 h 1120"/>
                <a:gd name="T34" fmla="*/ 1300 w 1410"/>
                <a:gd name="T35" fmla="*/ 874 h 1120"/>
                <a:gd name="T36" fmla="*/ 1171 w 1410"/>
                <a:gd name="T37" fmla="*/ 926 h 1120"/>
                <a:gd name="T38" fmla="*/ 970 w 1410"/>
                <a:gd name="T39" fmla="*/ 727 h 1120"/>
                <a:gd name="T40" fmla="*/ 948 w 1410"/>
                <a:gd name="T41" fmla="*/ 747 h 1120"/>
                <a:gd name="T42" fmla="*/ 1148 w 1410"/>
                <a:gd name="T43" fmla="*/ 948 h 1120"/>
                <a:gd name="T44" fmla="*/ 1054 w 1410"/>
                <a:gd name="T45" fmla="*/ 1066 h 1120"/>
                <a:gd name="T46" fmla="*/ 764 w 1410"/>
                <a:gd name="T47" fmla="*/ 832 h 1120"/>
                <a:gd name="T48" fmla="*/ 733 w 1410"/>
                <a:gd name="T49" fmla="*/ 822 h 1120"/>
                <a:gd name="T50" fmla="*/ 745 w 1410"/>
                <a:gd name="T51" fmla="*/ 858 h 1120"/>
                <a:gd name="T52" fmla="*/ 894 w 1410"/>
                <a:gd name="T53" fmla="*/ 38 h 1120"/>
                <a:gd name="T54" fmla="*/ 649 w 1410"/>
                <a:gd name="T55" fmla="*/ 124 h 1120"/>
                <a:gd name="T56" fmla="*/ 455 w 1410"/>
                <a:gd name="T57" fmla="*/ 486 h 1120"/>
                <a:gd name="T58" fmla="*/ 507 w 1410"/>
                <a:gd name="T59" fmla="*/ 553 h 1120"/>
                <a:gd name="T60" fmla="*/ 706 w 1410"/>
                <a:gd name="T61" fmla="*/ 270 h 1120"/>
                <a:gd name="T62" fmla="*/ 772 w 1410"/>
                <a:gd name="T63" fmla="*/ 219 h 1120"/>
                <a:gd name="T64" fmla="*/ 795 w 1410"/>
                <a:gd name="T65" fmla="*/ 270 h 1120"/>
                <a:gd name="T66" fmla="*/ 1224 w 1410"/>
                <a:gd name="T67" fmla="*/ 672 h 1120"/>
                <a:gd name="T68" fmla="*/ 1364 w 1410"/>
                <a:gd name="T69" fmla="*/ 521 h 1120"/>
                <a:gd name="T70" fmla="*/ 1154 w 1410"/>
                <a:gd name="T71" fmla="*/ 126 h 1120"/>
                <a:gd name="T72" fmla="*/ 894 w 1410"/>
                <a:gd name="T73" fmla="*/ 38 h 1120"/>
                <a:gd name="T74" fmla="*/ 477 w 1410"/>
                <a:gd name="T75" fmla="*/ 827 h 1120"/>
                <a:gd name="T76" fmla="*/ 345 w 1410"/>
                <a:gd name="T77" fmla="*/ 911 h 1120"/>
                <a:gd name="T78" fmla="*/ 429 w 1410"/>
                <a:gd name="T79" fmla="*/ 988 h 1120"/>
                <a:gd name="T80" fmla="*/ 511 w 1410"/>
                <a:gd name="T81" fmla="*/ 887 h 1120"/>
                <a:gd name="T82" fmla="*/ 369 w 1410"/>
                <a:gd name="T83" fmla="*/ 728 h 1120"/>
                <a:gd name="T84" fmla="*/ 257 w 1410"/>
                <a:gd name="T85" fmla="*/ 787 h 1120"/>
                <a:gd name="T86" fmla="*/ 309 w 1410"/>
                <a:gd name="T87" fmla="*/ 875 h 1120"/>
                <a:gd name="T88" fmla="*/ 159 w 1410"/>
                <a:gd name="T89" fmla="*/ 692 h 1120"/>
                <a:gd name="T90" fmla="*/ 273 w 1410"/>
                <a:gd name="T91" fmla="*/ 695 h 1120"/>
                <a:gd name="T92" fmla="*/ 159 w 1410"/>
                <a:gd name="T93" fmla="*/ 692 h 1120"/>
                <a:gd name="T94" fmla="*/ 606 w 1410"/>
                <a:gd name="T95" fmla="*/ 1003 h 1120"/>
                <a:gd name="T96" fmla="*/ 491 w 1410"/>
                <a:gd name="T97" fmla="*/ 1002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10" h="1120">
                  <a:moveTo>
                    <a:pt x="933" y="1047"/>
                  </a:moveTo>
                  <a:cubicBezTo>
                    <a:pt x="900" y="1097"/>
                    <a:pt x="850" y="1120"/>
                    <a:pt x="796" y="1108"/>
                  </a:cubicBezTo>
                  <a:cubicBezTo>
                    <a:pt x="784" y="1105"/>
                    <a:pt x="772" y="1099"/>
                    <a:pt x="763" y="1090"/>
                  </a:cubicBezTo>
                  <a:cubicBezTo>
                    <a:pt x="728" y="1057"/>
                    <a:pt x="694" y="1022"/>
                    <a:pt x="660" y="988"/>
                  </a:cubicBezTo>
                  <a:cubicBezTo>
                    <a:pt x="655" y="983"/>
                    <a:pt x="649" y="978"/>
                    <a:pt x="642" y="975"/>
                  </a:cubicBezTo>
                  <a:cubicBezTo>
                    <a:pt x="642" y="995"/>
                    <a:pt x="639" y="1015"/>
                    <a:pt x="657" y="1031"/>
                  </a:cubicBezTo>
                  <a:cubicBezTo>
                    <a:pt x="673" y="1044"/>
                    <a:pt x="688" y="1060"/>
                    <a:pt x="703" y="1074"/>
                  </a:cubicBezTo>
                  <a:cubicBezTo>
                    <a:pt x="683" y="1103"/>
                    <a:pt x="638" y="1114"/>
                    <a:pt x="602" y="1099"/>
                  </a:cubicBezTo>
                  <a:cubicBezTo>
                    <a:pt x="588" y="1093"/>
                    <a:pt x="576" y="1091"/>
                    <a:pt x="560" y="1094"/>
                  </a:cubicBezTo>
                  <a:cubicBezTo>
                    <a:pt x="525" y="1102"/>
                    <a:pt x="482" y="1078"/>
                    <a:pt x="466" y="1042"/>
                  </a:cubicBezTo>
                  <a:cubicBezTo>
                    <a:pt x="462" y="1034"/>
                    <a:pt x="459" y="1026"/>
                    <a:pt x="455" y="1016"/>
                  </a:cubicBezTo>
                  <a:cubicBezTo>
                    <a:pt x="448" y="1020"/>
                    <a:pt x="442" y="1024"/>
                    <a:pt x="436" y="1028"/>
                  </a:cubicBezTo>
                  <a:cubicBezTo>
                    <a:pt x="406" y="1046"/>
                    <a:pt x="363" y="1046"/>
                    <a:pt x="334" y="1026"/>
                  </a:cubicBezTo>
                  <a:cubicBezTo>
                    <a:pt x="304" y="1004"/>
                    <a:pt x="288" y="966"/>
                    <a:pt x="297" y="930"/>
                  </a:cubicBezTo>
                  <a:cubicBezTo>
                    <a:pt x="300" y="916"/>
                    <a:pt x="298" y="911"/>
                    <a:pt x="284" y="907"/>
                  </a:cubicBezTo>
                  <a:cubicBezTo>
                    <a:pt x="237" y="897"/>
                    <a:pt x="209" y="858"/>
                    <a:pt x="214" y="810"/>
                  </a:cubicBezTo>
                  <a:cubicBezTo>
                    <a:pt x="215" y="793"/>
                    <a:pt x="211" y="786"/>
                    <a:pt x="193" y="783"/>
                  </a:cubicBezTo>
                  <a:cubicBezTo>
                    <a:pt x="141" y="772"/>
                    <a:pt x="110" y="717"/>
                    <a:pt x="128" y="665"/>
                  </a:cubicBezTo>
                  <a:cubicBezTo>
                    <a:pt x="133" y="650"/>
                    <a:pt x="130" y="641"/>
                    <a:pt x="119" y="631"/>
                  </a:cubicBezTo>
                  <a:cubicBezTo>
                    <a:pt x="86" y="599"/>
                    <a:pt x="53" y="566"/>
                    <a:pt x="21" y="534"/>
                  </a:cubicBezTo>
                  <a:cubicBezTo>
                    <a:pt x="1" y="514"/>
                    <a:pt x="0" y="494"/>
                    <a:pt x="16" y="471"/>
                  </a:cubicBezTo>
                  <a:cubicBezTo>
                    <a:pt x="103" y="347"/>
                    <a:pt x="190" y="223"/>
                    <a:pt x="278" y="99"/>
                  </a:cubicBezTo>
                  <a:cubicBezTo>
                    <a:pt x="286" y="88"/>
                    <a:pt x="301" y="78"/>
                    <a:pt x="313" y="76"/>
                  </a:cubicBezTo>
                  <a:cubicBezTo>
                    <a:pt x="363" y="71"/>
                    <a:pt x="413" y="69"/>
                    <a:pt x="463" y="67"/>
                  </a:cubicBezTo>
                  <a:cubicBezTo>
                    <a:pt x="509" y="65"/>
                    <a:pt x="552" y="77"/>
                    <a:pt x="593" y="97"/>
                  </a:cubicBezTo>
                  <a:cubicBezTo>
                    <a:pt x="606" y="103"/>
                    <a:pt x="616" y="102"/>
                    <a:pt x="629" y="97"/>
                  </a:cubicBezTo>
                  <a:cubicBezTo>
                    <a:pt x="709" y="66"/>
                    <a:pt x="790" y="34"/>
                    <a:pt x="872" y="7"/>
                  </a:cubicBezTo>
                  <a:cubicBezTo>
                    <a:pt x="893" y="0"/>
                    <a:pt x="921" y="6"/>
                    <a:pt x="944" y="13"/>
                  </a:cubicBezTo>
                  <a:cubicBezTo>
                    <a:pt x="1019" y="38"/>
                    <a:pt x="1094" y="67"/>
                    <a:pt x="1169" y="94"/>
                  </a:cubicBezTo>
                  <a:cubicBezTo>
                    <a:pt x="1186" y="99"/>
                    <a:pt x="1196" y="109"/>
                    <a:pt x="1204" y="124"/>
                  </a:cubicBezTo>
                  <a:cubicBezTo>
                    <a:pt x="1267" y="253"/>
                    <a:pt x="1331" y="381"/>
                    <a:pt x="1395" y="509"/>
                  </a:cubicBezTo>
                  <a:cubicBezTo>
                    <a:pt x="1410" y="538"/>
                    <a:pt x="1407" y="552"/>
                    <a:pt x="1382" y="574"/>
                  </a:cubicBezTo>
                  <a:cubicBezTo>
                    <a:pt x="1338" y="614"/>
                    <a:pt x="1295" y="654"/>
                    <a:pt x="1250" y="693"/>
                  </a:cubicBezTo>
                  <a:cubicBezTo>
                    <a:pt x="1237" y="704"/>
                    <a:pt x="1236" y="712"/>
                    <a:pt x="1249" y="723"/>
                  </a:cubicBezTo>
                  <a:cubicBezTo>
                    <a:pt x="1261" y="733"/>
                    <a:pt x="1273" y="745"/>
                    <a:pt x="1283" y="757"/>
                  </a:cubicBezTo>
                  <a:cubicBezTo>
                    <a:pt x="1313" y="792"/>
                    <a:pt x="1320" y="832"/>
                    <a:pt x="1300" y="874"/>
                  </a:cubicBezTo>
                  <a:cubicBezTo>
                    <a:pt x="1281" y="913"/>
                    <a:pt x="1252" y="942"/>
                    <a:pt x="1204" y="940"/>
                  </a:cubicBezTo>
                  <a:cubicBezTo>
                    <a:pt x="1193" y="940"/>
                    <a:pt x="1179" y="934"/>
                    <a:pt x="1171" y="926"/>
                  </a:cubicBezTo>
                  <a:cubicBezTo>
                    <a:pt x="1108" y="864"/>
                    <a:pt x="1045" y="801"/>
                    <a:pt x="983" y="739"/>
                  </a:cubicBezTo>
                  <a:cubicBezTo>
                    <a:pt x="978" y="735"/>
                    <a:pt x="975" y="728"/>
                    <a:pt x="970" y="727"/>
                  </a:cubicBezTo>
                  <a:cubicBezTo>
                    <a:pt x="963" y="725"/>
                    <a:pt x="954" y="724"/>
                    <a:pt x="949" y="728"/>
                  </a:cubicBezTo>
                  <a:cubicBezTo>
                    <a:pt x="945" y="730"/>
                    <a:pt x="946" y="741"/>
                    <a:pt x="948" y="747"/>
                  </a:cubicBezTo>
                  <a:cubicBezTo>
                    <a:pt x="950" y="753"/>
                    <a:pt x="956" y="757"/>
                    <a:pt x="961" y="762"/>
                  </a:cubicBezTo>
                  <a:cubicBezTo>
                    <a:pt x="1023" y="824"/>
                    <a:pt x="1085" y="886"/>
                    <a:pt x="1148" y="948"/>
                  </a:cubicBezTo>
                  <a:cubicBezTo>
                    <a:pt x="1157" y="957"/>
                    <a:pt x="1165" y="967"/>
                    <a:pt x="1157" y="979"/>
                  </a:cubicBezTo>
                  <a:cubicBezTo>
                    <a:pt x="1130" y="1017"/>
                    <a:pt x="1104" y="1056"/>
                    <a:pt x="1054" y="1066"/>
                  </a:cubicBezTo>
                  <a:cubicBezTo>
                    <a:pt x="1025" y="1072"/>
                    <a:pt x="999" y="1068"/>
                    <a:pt x="976" y="1044"/>
                  </a:cubicBezTo>
                  <a:cubicBezTo>
                    <a:pt x="907" y="972"/>
                    <a:pt x="835" y="903"/>
                    <a:pt x="764" y="832"/>
                  </a:cubicBezTo>
                  <a:cubicBezTo>
                    <a:pt x="760" y="828"/>
                    <a:pt x="757" y="823"/>
                    <a:pt x="752" y="821"/>
                  </a:cubicBezTo>
                  <a:cubicBezTo>
                    <a:pt x="746" y="820"/>
                    <a:pt x="737" y="819"/>
                    <a:pt x="733" y="822"/>
                  </a:cubicBezTo>
                  <a:cubicBezTo>
                    <a:pt x="730" y="826"/>
                    <a:pt x="729" y="835"/>
                    <a:pt x="731" y="841"/>
                  </a:cubicBezTo>
                  <a:cubicBezTo>
                    <a:pt x="733" y="847"/>
                    <a:pt x="739" y="852"/>
                    <a:pt x="745" y="858"/>
                  </a:cubicBezTo>
                  <a:cubicBezTo>
                    <a:pt x="807" y="920"/>
                    <a:pt x="870" y="983"/>
                    <a:pt x="933" y="1047"/>
                  </a:cubicBezTo>
                  <a:close/>
                  <a:moveTo>
                    <a:pt x="894" y="38"/>
                  </a:moveTo>
                  <a:cubicBezTo>
                    <a:pt x="880" y="41"/>
                    <a:pt x="866" y="42"/>
                    <a:pt x="854" y="46"/>
                  </a:cubicBezTo>
                  <a:cubicBezTo>
                    <a:pt x="786" y="72"/>
                    <a:pt x="717" y="98"/>
                    <a:pt x="649" y="124"/>
                  </a:cubicBezTo>
                  <a:cubicBezTo>
                    <a:pt x="625" y="133"/>
                    <a:pt x="608" y="148"/>
                    <a:pt x="597" y="173"/>
                  </a:cubicBezTo>
                  <a:cubicBezTo>
                    <a:pt x="551" y="278"/>
                    <a:pt x="503" y="382"/>
                    <a:pt x="455" y="486"/>
                  </a:cubicBezTo>
                  <a:cubicBezTo>
                    <a:pt x="448" y="501"/>
                    <a:pt x="441" y="518"/>
                    <a:pt x="453" y="533"/>
                  </a:cubicBezTo>
                  <a:cubicBezTo>
                    <a:pt x="466" y="549"/>
                    <a:pt x="485" y="555"/>
                    <a:pt x="507" y="553"/>
                  </a:cubicBezTo>
                  <a:cubicBezTo>
                    <a:pt x="533" y="552"/>
                    <a:pt x="555" y="540"/>
                    <a:pt x="575" y="524"/>
                  </a:cubicBezTo>
                  <a:cubicBezTo>
                    <a:pt x="657" y="459"/>
                    <a:pt x="692" y="369"/>
                    <a:pt x="706" y="270"/>
                  </a:cubicBezTo>
                  <a:cubicBezTo>
                    <a:pt x="714" y="212"/>
                    <a:pt x="713" y="212"/>
                    <a:pt x="770" y="219"/>
                  </a:cubicBezTo>
                  <a:cubicBezTo>
                    <a:pt x="770" y="219"/>
                    <a:pt x="771" y="219"/>
                    <a:pt x="772" y="219"/>
                  </a:cubicBezTo>
                  <a:cubicBezTo>
                    <a:pt x="786" y="221"/>
                    <a:pt x="794" y="230"/>
                    <a:pt x="789" y="244"/>
                  </a:cubicBezTo>
                  <a:cubicBezTo>
                    <a:pt x="785" y="255"/>
                    <a:pt x="787" y="262"/>
                    <a:pt x="795" y="270"/>
                  </a:cubicBezTo>
                  <a:cubicBezTo>
                    <a:pt x="930" y="404"/>
                    <a:pt x="1064" y="537"/>
                    <a:pt x="1198" y="671"/>
                  </a:cubicBezTo>
                  <a:cubicBezTo>
                    <a:pt x="1207" y="681"/>
                    <a:pt x="1214" y="681"/>
                    <a:pt x="1224" y="672"/>
                  </a:cubicBezTo>
                  <a:cubicBezTo>
                    <a:pt x="1269" y="630"/>
                    <a:pt x="1314" y="590"/>
                    <a:pt x="1359" y="550"/>
                  </a:cubicBezTo>
                  <a:cubicBezTo>
                    <a:pt x="1370" y="540"/>
                    <a:pt x="1371" y="533"/>
                    <a:pt x="1364" y="521"/>
                  </a:cubicBezTo>
                  <a:cubicBezTo>
                    <a:pt x="1302" y="396"/>
                    <a:pt x="1240" y="271"/>
                    <a:pt x="1176" y="146"/>
                  </a:cubicBezTo>
                  <a:cubicBezTo>
                    <a:pt x="1172" y="138"/>
                    <a:pt x="1163" y="129"/>
                    <a:pt x="1154" y="126"/>
                  </a:cubicBezTo>
                  <a:cubicBezTo>
                    <a:pt x="1081" y="99"/>
                    <a:pt x="1008" y="73"/>
                    <a:pt x="934" y="47"/>
                  </a:cubicBezTo>
                  <a:cubicBezTo>
                    <a:pt x="921" y="42"/>
                    <a:pt x="907" y="41"/>
                    <a:pt x="894" y="38"/>
                  </a:cubicBezTo>
                  <a:close/>
                  <a:moveTo>
                    <a:pt x="511" y="887"/>
                  </a:moveTo>
                  <a:cubicBezTo>
                    <a:pt x="510" y="855"/>
                    <a:pt x="499" y="837"/>
                    <a:pt x="477" y="827"/>
                  </a:cubicBezTo>
                  <a:cubicBezTo>
                    <a:pt x="454" y="816"/>
                    <a:pt x="432" y="820"/>
                    <a:pt x="415" y="837"/>
                  </a:cubicBezTo>
                  <a:cubicBezTo>
                    <a:pt x="390" y="861"/>
                    <a:pt x="367" y="886"/>
                    <a:pt x="345" y="911"/>
                  </a:cubicBezTo>
                  <a:cubicBezTo>
                    <a:pt x="323" y="935"/>
                    <a:pt x="326" y="971"/>
                    <a:pt x="349" y="992"/>
                  </a:cubicBezTo>
                  <a:cubicBezTo>
                    <a:pt x="372" y="1013"/>
                    <a:pt x="405" y="1012"/>
                    <a:pt x="429" y="988"/>
                  </a:cubicBezTo>
                  <a:cubicBezTo>
                    <a:pt x="451" y="966"/>
                    <a:pt x="473" y="943"/>
                    <a:pt x="493" y="920"/>
                  </a:cubicBezTo>
                  <a:cubicBezTo>
                    <a:pt x="503" y="909"/>
                    <a:pt x="507" y="894"/>
                    <a:pt x="511" y="887"/>
                  </a:cubicBezTo>
                  <a:close/>
                  <a:moveTo>
                    <a:pt x="399" y="769"/>
                  </a:moveTo>
                  <a:cubicBezTo>
                    <a:pt x="398" y="756"/>
                    <a:pt x="388" y="739"/>
                    <a:pt x="369" y="728"/>
                  </a:cubicBezTo>
                  <a:cubicBezTo>
                    <a:pt x="348" y="717"/>
                    <a:pt x="326" y="717"/>
                    <a:pt x="309" y="732"/>
                  </a:cubicBezTo>
                  <a:cubicBezTo>
                    <a:pt x="290" y="749"/>
                    <a:pt x="272" y="767"/>
                    <a:pt x="257" y="787"/>
                  </a:cubicBezTo>
                  <a:cubicBezTo>
                    <a:pt x="243" y="805"/>
                    <a:pt x="244" y="827"/>
                    <a:pt x="256" y="847"/>
                  </a:cubicBezTo>
                  <a:cubicBezTo>
                    <a:pt x="268" y="867"/>
                    <a:pt x="286" y="876"/>
                    <a:pt x="309" y="875"/>
                  </a:cubicBezTo>
                  <a:cubicBezTo>
                    <a:pt x="342" y="873"/>
                    <a:pt x="399" y="812"/>
                    <a:pt x="399" y="769"/>
                  </a:cubicBezTo>
                  <a:close/>
                  <a:moveTo>
                    <a:pt x="159" y="692"/>
                  </a:moveTo>
                  <a:cubicBezTo>
                    <a:pt x="159" y="725"/>
                    <a:pt x="182" y="750"/>
                    <a:pt x="214" y="751"/>
                  </a:cubicBezTo>
                  <a:cubicBezTo>
                    <a:pt x="245" y="752"/>
                    <a:pt x="272" y="726"/>
                    <a:pt x="273" y="695"/>
                  </a:cubicBezTo>
                  <a:cubicBezTo>
                    <a:pt x="274" y="664"/>
                    <a:pt x="248" y="637"/>
                    <a:pt x="217" y="636"/>
                  </a:cubicBezTo>
                  <a:cubicBezTo>
                    <a:pt x="185" y="635"/>
                    <a:pt x="160" y="661"/>
                    <a:pt x="159" y="692"/>
                  </a:cubicBezTo>
                  <a:close/>
                  <a:moveTo>
                    <a:pt x="548" y="1059"/>
                  </a:moveTo>
                  <a:cubicBezTo>
                    <a:pt x="580" y="1059"/>
                    <a:pt x="606" y="1035"/>
                    <a:pt x="606" y="1003"/>
                  </a:cubicBezTo>
                  <a:cubicBezTo>
                    <a:pt x="607" y="972"/>
                    <a:pt x="580" y="944"/>
                    <a:pt x="549" y="945"/>
                  </a:cubicBezTo>
                  <a:cubicBezTo>
                    <a:pt x="518" y="945"/>
                    <a:pt x="492" y="972"/>
                    <a:pt x="491" y="1002"/>
                  </a:cubicBezTo>
                  <a:cubicBezTo>
                    <a:pt x="491" y="1033"/>
                    <a:pt x="517" y="1059"/>
                    <a:pt x="548" y="10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6"/>
            <p:cNvSpPr>
              <a:spLocks noEditPoints="1"/>
            </p:cNvSpPr>
            <p:nvPr/>
          </p:nvSpPr>
          <p:spPr bwMode="auto">
            <a:xfrm>
              <a:off x="5026" y="724"/>
              <a:ext cx="1225" cy="1638"/>
            </a:xfrm>
            <a:custGeom>
              <a:avLst/>
              <a:gdLst>
                <a:gd name="T0" fmla="*/ 518 w 518"/>
                <a:gd name="T1" fmla="*/ 589 h 692"/>
                <a:gd name="T2" fmla="*/ 504 w 518"/>
                <a:gd name="T3" fmla="*/ 598 h 692"/>
                <a:gd name="T4" fmla="*/ 366 w 518"/>
                <a:gd name="T5" fmla="*/ 666 h 692"/>
                <a:gd name="T6" fmla="*/ 232 w 518"/>
                <a:gd name="T7" fmla="*/ 621 h 692"/>
                <a:gd name="T8" fmla="*/ 27 w 518"/>
                <a:gd name="T9" fmla="*/ 211 h 692"/>
                <a:gd name="T10" fmla="*/ 73 w 518"/>
                <a:gd name="T11" fmla="*/ 75 h 692"/>
                <a:gd name="T12" fmla="*/ 208 w 518"/>
                <a:gd name="T13" fmla="*/ 7 h 692"/>
                <a:gd name="T14" fmla="*/ 234 w 518"/>
                <a:gd name="T15" fmla="*/ 16 h 692"/>
                <a:gd name="T16" fmla="*/ 512 w 518"/>
                <a:gd name="T17" fmla="*/ 574 h 692"/>
                <a:gd name="T18" fmla="*/ 518 w 518"/>
                <a:gd name="T19" fmla="*/ 589 h 692"/>
                <a:gd name="T20" fmla="*/ 364 w 518"/>
                <a:gd name="T21" fmla="*/ 593 h 692"/>
                <a:gd name="T22" fmla="*/ 405 w 518"/>
                <a:gd name="T23" fmla="*/ 554 h 692"/>
                <a:gd name="T24" fmla="*/ 366 w 518"/>
                <a:gd name="T25" fmla="*/ 512 h 692"/>
                <a:gd name="T26" fmla="*/ 323 w 518"/>
                <a:gd name="T27" fmla="*/ 553 h 692"/>
                <a:gd name="T28" fmla="*/ 364 w 518"/>
                <a:gd name="T29" fmla="*/ 593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18" h="692">
                  <a:moveTo>
                    <a:pt x="518" y="589"/>
                  </a:moveTo>
                  <a:cubicBezTo>
                    <a:pt x="513" y="592"/>
                    <a:pt x="509" y="596"/>
                    <a:pt x="504" y="598"/>
                  </a:cubicBezTo>
                  <a:cubicBezTo>
                    <a:pt x="458" y="621"/>
                    <a:pt x="413" y="644"/>
                    <a:pt x="366" y="666"/>
                  </a:cubicBezTo>
                  <a:cubicBezTo>
                    <a:pt x="312" y="692"/>
                    <a:pt x="259" y="674"/>
                    <a:pt x="232" y="621"/>
                  </a:cubicBezTo>
                  <a:cubicBezTo>
                    <a:pt x="163" y="484"/>
                    <a:pt x="95" y="348"/>
                    <a:pt x="27" y="211"/>
                  </a:cubicBezTo>
                  <a:cubicBezTo>
                    <a:pt x="0" y="157"/>
                    <a:pt x="19" y="102"/>
                    <a:pt x="73" y="75"/>
                  </a:cubicBezTo>
                  <a:cubicBezTo>
                    <a:pt x="118" y="52"/>
                    <a:pt x="163" y="30"/>
                    <a:pt x="208" y="7"/>
                  </a:cubicBezTo>
                  <a:cubicBezTo>
                    <a:pt x="222" y="0"/>
                    <a:pt x="228" y="3"/>
                    <a:pt x="234" y="16"/>
                  </a:cubicBezTo>
                  <a:cubicBezTo>
                    <a:pt x="326" y="202"/>
                    <a:pt x="419" y="388"/>
                    <a:pt x="512" y="574"/>
                  </a:cubicBezTo>
                  <a:cubicBezTo>
                    <a:pt x="514" y="579"/>
                    <a:pt x="516" y="583"/>
                    <a:pt x="518" y="589"/>
                  </a:cubicBezTo>
                  <a:close/>
                  <a:moveTo>
                    <a:pt x="364" y="593"/>
                  </a:moveTo>
                  <a:cubicBezTo>
                    <a:pt x="388" y="593"/>
                    <a:pt x="405" y="577"/>
                    <a:pt x="405" y="554"/>
                  </a:cubicBezTo>
                  <a:cubicBezTo>
                    <a:pt x="406" y="532"/>
                    <a:pt x="388" y="513"/>
                    <a:pt x="366" y="512"/>
                  </a:cubicBezTo>
                  <a:cubicBezTo>
                    <a:pt x="343" y="512"/>
                    <a:pt x="323" y="530"/>
                    <a:pt x="323" y="553"/>
                  </a:cubicBezTo>
                  <a:cubicBezTo>
                    <a:pt x="323" y="575"/>
                    <a:pt x="341" y="593"/>
                    <a:pt x="364" y="5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7"/>
            <p:cNvSpPr>
              <a:spLocks noEditPoints="1"/>
            </p:cNvSpPr>
            <p:nvPr/>
          </p:nvSpPr>
          <p:spPr bwMode="auto">
            <a:xfrm>
              <a:off x="1431" y="629"/>
              <a:ext cx="1367" cy="1591"/>
            </a:xfrm>
            <a:custGeom>
              <a:avLst/>
              <a:gdLst>
                <a:gd name="T0" fmla="*/ 0 w 578"/>
                <a:gd name="T1" fmla="*/ 540 h 672"/>
                <a:gd name="T2" fmla="*/ 82 w 578"/>
                <a:gd name="T3" fmla="*/ 423 h 672"/>
                <a:gd name="T4" fmla="*/ 366 w 578"/>
                <a:gd name="T5" fmla="*/ 18 h 672"/>
                <a:gd name="T6" fmla="*/ 398 w 578"/>
                <a:gd name="T7" fmla="*/ 11 h 672"/>
                <a:gd name="T8" fmla="*/ 519 w 578"/>
                <a:gd name="T9" fmla="*/ 97 h 672"/>
                <a:gd name="T10" fmla="*/ 544 w 578"/>
                <a:gd name="T11" fmla="*/ 237 h 672"/>
                <a:gd name="T12" fmla="*/ 279 w 578"/>
                <a:gd name="T13" fmla="*/ 615 h 672"/>
                <a:gd name="T14" fmla="*/ 142 w 578"/>
                <a:gd name="T15" fmla="*/ 639 h 672"/>
                <a:gd name="T16" fmla="*/ 0 w 578"/>
                <a:gd name="T17" fmla="*/ 540 h 672"/>
                <a:gd name="T18" fmla="*/ 160 w 578"/>
                <a:gd name="T19" fmla="*/ 486 h 672"/>
                <a:gd name="T20" fmla="*/ 118 w 578"/>
                <a:gd name="T21" fmla="*/ 527 h 672"/>
                <a:gd name="T22" fmla="*/ 159 w 578"/>
                <a:gd name="T23" fmla="*/ 568 h 672"/>
                <a:gd name="T24" fmla="*/ 201 w 578"/>
                <a:gd name="T25" fmla="*/ 526 h 672"/>
                <a:gd name="T26" fmla="*/ 160 w 578"/>
                <a:gd name="T27" fmla="*/ 486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8" h="672">
                  <a:moveTo>
                    <a:pt x="0" y="540"/>
                  </a:moveTo>
                  <a:cubicBezTo>
                    <a:pt x="28" y="499"/>
                    <a:pt x="55" y="461"/>
                    <a:pt x="82" y="423"/>
                  </a:cubicBezTo>
                  <a:cubicBezTo>
                    <a:pt x="176" y="288"/>
                    <a:pt x="272" y="153"/>
                    <a:pt x="366" y="18"/>
                  </a:cubicBezTo>
                  <a:cubicBezTo>
                    <a:pt x="376" y="3"/>
                    <a:pt x="383" y="0"/>
                    <a:pt x="398" y="11"/>
                  </a:cubicBezTo>
                  <a:cubicBezTo>
                    <a:pt x="438" y="41"/>
                    <a:pt x="479" y="68"/>
                    <a:pt x="519" y="97"/>
                  </a:cubicBezTo>
                  <a:cubicBezTo>
                    <a:pt x="568" y="131"/>
                    <a:pt x="578" y="188"/>
                    <a:pt x="544" y="237"/>
                  </a:cubicBezTo>
                  <a:cubicBezTo>
                    <a:pt x="456" y="363"/>
                    <a:pt x="368" y="489"/>
                    <a:pt x="279" y="615"/>
                  </a:cubicBezTo>
                  <a:cubicBezTo>
                    <a:pt x="245" y="662"/>
                    <a:pt x="189" y="672"/>
                    <a:pt x="142" y="639"/>
                  </a:cubicBezTo>
                  <a:cubicBezTo>
                    <a:pt x="95" y="607"/>
                    <a:pt x="49" y="574"/>
                    <a:pt x="0" y="540"/>
                  </a:cubicBezTo>
                  <a:close/>
                  <a:moveTo>
                    <a:pt x="160" y="486"/>
                  </a:moveTo>
                  <a:cubicBezTo>
                    <a:pt x="136" y="486"/>
                    <a:pt x="118" y="503"/>
                    <a:pt x="118" y="527"/>
                  </a:cubicBezTo>
                  <a:cubicBezTo>
                    <a:pt x="119" y="549"/>
                    <a:pt x="137" y="567"/>
                    <a:pt x="159" y="568"/>
                  </a:cubicBezTo>
                  <a:cubicBezTo>
                    <a:pt x="180" y="568"/>
                    <a:pt x="201" y="548"/>
                    <a:pt x="201" y="526"/>
                  </a:cubicBezTo>
                  <a:cubicBezTo>
                    <a:pt x="201" y="504"/>
                    <a:pt x="182" y="486"/>
                    <a:pt x="160" y="4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31371" y="0"/>
            <a:ext cx="250372" cy="696686"/>
          </a:xfrm>
          <a:prstGeom prst="rect">
            <a:avLst/>
          </a:prstGeom>
          <a:solidFill>
            <a:srgbClr val="2C7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04800" y="0"/>
            <a:ext cx="250372" cy="457200"/>
          </a:xfrm>
          <a:prstGeom prst="rect">
            <a:avLst/>
          </a:prstGeom>
          <a:solidFill>
            <a:srgbClr val="86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流程图: 可选过程 2"/>
          <p:cNvSpPr/>
          <p:nvPr/>
        </p:nvSpPr>
        <p:spPr>
          <a:xfrm>
            <a:off x="0" y="302260"/>
            <a:ext cx="2240280" cy="749300"/>
          </a:xfrm>
          <a:prstGeom prst="flowChartAlternateProcess">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a:t>01</a:t>
            </a:r>
          </a:p>
        </p:txBody>
      </p:sp>
      <p:sp>
        <p:nvSpPr>
          <p:cNvPr id="4" name="矩形 3"/>
          <p:cNvSpPr/>
          <p:nvPr/>
        </p:nvSpPr>
        <p:spPr>
          <a:xfrm>
            <a:off x="2240280" y="406400"/>
            <a:ext cx="2749550" cy="645160"/>
          </a:xfrm>
          <a:prstGeom prst="rect">
            <a:avLst/>
          </a:prstGeom>
          <a:noFill/>
          <a:ln>
            <a:noFill/>
          </a:ln>
        </p:spPr>
        <p:txBody>
          <a:bodyPr wrap="square" rtlCol="0" anchor="t">
            <a:spAutoFit/>
          </a:bodyPr>
          <a:lstStyle/>
          <a:p>
            <a:pPr algn="l"/>
            <a:r>
              <a:rPr lang="zh-CN" altLang="en-US" sz="3600" b="1">
                <a:solidFill>
                  <a:schemeClr val="accent6">
                    <a:lumMod val="50000"/>
                  </a:schemeClr>
                </a:solidFill>
                <a:effectLst/>
                <a:latin typeface="微软雅黑" panose="020B0503020204020204" pitchFamily="34" charset="-122"/>
                <a:ea typeface="微软雅黑" panose="020B0503020204020204" pitchFamily="34" charset="-122"/>
              </a:rPr>
              <a:t>基本信息</a:t>
            </a:r>
          </a:p>
        </p:txBody>
      </p:sp>
      <p:sp>
        <p:nvSpPr>
          <p:cNvPr id="14" name="文本框 17"/>
          <p:cNvSpPr txBox="1"/>
          <p:nvPr>
            <p:custDataLst>
              <p:tags r:id="rId1"/>
            </p:custDataLst>
          </p:nvPr>
        </p:nvSpPr>
        <p:spPr>
          <a:xfrm>
            <a:off x="882015" y="1332230"/>
            <a:ext cx="1373347" cy="464185"/>
          </a:xfrm>
          <a:prstGeom prst="rect">
            <a:avLst/>
          </a:prstGeom>
        </p:spPr>
        <p:style>
          <a:lnRef idx="3">
            <a:schemeClr val="lt1"/>
          </a:lnRef>
          <a:fillRef idx="1">
            <a:schemeClr val="accent6"/>
          </a:fillRef>
          <a:effectRef idx="1">
            <a:schemeClr val="accent6"/>
          </a:effectRef>
          <a:fontRef idx="minor">
            <a:schemeClr val="lt1"/>
          </a:fontRef>
        </p:style>
        <p:txBody>
          <a:bodyPr wrap="square" lIns="91440" tIns="45720" rIns="0" bIns="45720" rtlCol="0" anchor="ctr">
            <a:normAutofit fontScale="975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400" b="1" spc="200" dirty="0">
                <a:solidFill>
                  <a:schemeClr val="bg1"/>
                </a:solidFill>
                <a:latin typeface="微软雅黑" panose="020B0503020204020204" pitchFamily="34" charset="-122"/>
                <a:ea typeface="微软雅黑" panose="020B0503020204020204" pitchFamily="34" charset="-122"/>
              </a:rPr>
              <a:t>适应症</a:t>
            </a:r>
          </a:p>
        </p:txBody>
      </p:sp>
      <p:sp>
        <p:nvSpPr>
          <p:cNvPr id="5" name="文本框 4"/>
          <p:cNvSpPr txBox="1"/>
          <p:nvPr/>
        </p:nvSpPr>
        <p:spPr>
          <a:xfrm>
            <a:off x="1133475" y="1854200"/>
            <a:ext cx="10727690" cy="768350"/>
          </a:xfrm>
          <a:prstGeom prst="rect">
            <a:avLst/>
          </a:prstGeom>
          <a:noFill/>
        </p:spPr>
        <p:txBody>
          <a:bodyPr wrap="square" rtlCol="0">
            <a:spAutoFit/>
          </a:bodyPr>
          <a:lstStyle/>
          <a:p>
            <a:r>
              <a:rPr lang="zh-CN" altLang="en-US" sz="2200">
                <a:latin typeface="微软雅黑" panose="020B0503020204020204" pitchFamily="34" charset="-122"/>
                <a:ea typeface="微软雅黑" panose="020B0503020204020204" pitchFamily="34" charset="-122"/>
                <a:cs typeface="微软雅黑" panose="020B0503020204020204" pitchFamily="34" charset="-122"/>
              </a:rPr>
              <a:t>主要用于完全胃肠外营养疗法中磷的补充剂，如中等以上手术或其他创伤需禁食</a:t>
            </a:r>
            <a:r>
              <a:rPr lang="en-US" altLang="zh-CN" sz="2200">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2200">
                <a:latin typeface="微软雅黑" panose="020B0503020204020204" pitchFamily="34" charset="-122"/>
                <a:ea typeface="微软雅黑" panose="020B0503020204020204" pitchFamily="34" charset="-122"/>
                <a:cs typeface="微软雅黑" panose="020B0503020204020204" pitchFamily="34" charset="-122"/>
              </a:rPr>
              <a:t>天以上的病人的磷的补充剂。本品亦可用于某些疾病所致底磷血症。</a:t>
            </a:r>
          </a:p>
        </p:txBody>
      </p:sp>
      <p:sp>
        <p:nvSpPr>
          <p:cNvPr id="6" name="文本框 17"/>
          <p:cNvSpPr txBox="1"/>
          <p:nvPr>
            <p:custDataLst>
              <p:tags r:id="rId2"/>
            </p:custDataLst>
          </p:nvPr>
        </p:nvSpPr>
        <p:spPr>
          <a:xfrm>
            <a:off x="866775" y="3124200"/>
            <a:ext cx="1373347" cy="464185"/>
          </a:xfrm>
          <a:prstGeom prst="rect">
            <a:avLst/>
          </a:prstGeom>
        </p:spPr>
        <p:style>
          <a:lnRef idx="3">
            <a:schemeClr val="lt1"/>
          </a:lnRef>
          <a:fillRef idx="1">
            <a:schemeClr val="accent6"/>
          </a:fillRef>
          <a:effectRef idx="1">
            <a:schemeClr val="accent6"/>
          </a:effectRef>
          <a:fontRef idx="minor">
            <a:schemeClr val="lt1"/>
          </a:fontRef>
        </p:style>
        <p:txBody>
          <a:bodyPr wrap="square" lIns="91440" tIns="45720" rIns="0" bIns="45720" rtlCol="0" anchor="ctr">
            <a:normAutofit fontScale="975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400" b="1" spc="200" dirty="0">
                <a:solidFill>
                  <a:schemeClr val="bg1"/>
                </a:solidFill>
                <a:latin typeface="微软雅黑" panose="020B0503020204020204" pitchFamily="34" charset="-122"/>
                <a:ea typeface="微软雅黑" panose="020B0503020204020204" pitchFamily="34" charset="-122"/>
              </a:rPr>
              <a:t>用法用量</a:t>
            </a:r>
          </a:p>
        </p:txBody>
      </p:sp>
      <p:sp>
        <p:nvSpPr>
          <p:cNvPr id="8" name="文本框 7"/>
          <p:cNvSpPr txBox="1"/>
          <p:nvPr/>
        </p:nvSpPr>
        <p:spPr>
          <a:xfrm>
            <a:off x="1133475" y="3696970"/>
            <a:ext cx="4321175" cy="2461260"/>
          </a:xfrm>
          <a:prstGeom prst="rect">
            <a:avLst/>
          </a:prstGeom>
          <a:noFill/>
        </p:spPr>
        <p:txBody>
          <a:bodyPr wrap="square" rtlCol="0">
            <a:spAutoFit/>
          </a:bodyPr>
          <a:lstStyle/>
          <a:p>
            <a:r>
              <a:rPr lang="zh-CN" altLang="en-US" sz="2200">
                <a:latin typeface="微软雅黑" panose="020B0503020204020204" pitchFamily="34" charset="-122"/>
                <a:ea typeface="微软雅黑" panose="020B0503020204020204" pitchFamily="34" charset="-122"/>
                <a:cs typeface="微软雅黑" panose="020B0503020204020204" pitchFamily="34" charset="-122"/>
              </a:rPr>
              <a:t>对长期不能进食的病人。根据病情，检测结果由医生决定用量，将本品稀释</a:t>
            </a:r>
            <a:r>
              <a:rPr lang="en-US" altLang="zh-CN" sz="2200">
                <a:latin typeface="微软雅黑" panose="020B0503020204020204" pitchFamily="34" charset="-122"/>
                <a:ea typeface="微软雅黑" panose="020B0503020204020204" pitchFamily="34" charset="-122"/>
                <a:cs typeface="微软雅黑" panose="020B0503020204020204" pitchFamily="34" charset="-122"/>
              </a:rPr>
              <a:t>200</a:t>
            </a:r>
            <a:r>
              <a:rPr lang="zh-CN" altLang="en-US" sz="2200">
                <a:latin typeface="微软雅黑" panose="020B0503020204020204" pitchFamily="34" charset="-122"/>
                <a:ea typeface="微软雅黑" panose="020B0503020204020204" pitchFamily="34" charset="-122"/>
                <a:cs typeface="微软雅黑" panose="020B0503020204020204" pitchFamily="34" charset="-122"/>
              </a:rPr>
              <a:t>倍以上，供静脉点滴输注，一般在完全胃肠外营养疗法中，每</a:t>
            </a:r>
            <a:r>
              <a:rPr lang="en-US" altLang="zh-CN" sz="2200">
                <a:latin typeface="微软雅黑" panose="020B0503020204020204" pitchFamily="34" charset="-122"/>
                <a:ea typeface="微软雅黑" panose="020B0503020204020204" pitchFamily="34" charset="-122"/>
                <a:cs typeface="微软雅黑" panose="020B0503020204020204" pitchFamily="34" charset="-122"/>
              </a:rPr>
              <a:t>1000</a:t>
            </a:r>
            <a:r>
              <a:rPr lang="zh-CN" altLang="en-US" sz="2200">
                <a:latin typeface="微软雅黑" panose="020B0503020204020204" pitchFamily="34" charset="-122"/>
                <a:ea typeface="微软雅黑" panose="020B0503020204020204" pitchFamily="34" charset="-122"/>
                <a:cs typeface="微软雅黑" panose="020B0503020204020204" pitchFamily="34" charset="-122"/>
              </a:rPr>
              <a:t>大卡热量加入本品</a:t>
            </a:r>
            <a:r>
              <a:rPr lang="en-US" altLang="zh-CN" sz="2200">
                <a:latin typeface="微软雅黑" panose="020B0503020204020204" pitchFamily="34" charset="-122"/>
                <a:ea typeface="微软雅黑" panose="020B0503020204020204" pitchFamily="34" charset="-122"/>
                <a:cs typeface="微软雅黑" panose="020B0503020204020204" pitchFamily="34" charset="-122"/>
              </a:rPr>
              <a:t>2.5ml</a:t>
            </a:r>
            <a:r>
              <a:rPr lang="zh-CN" altLang="en-US" sz="2200">
                <a:latin typeface="微软雅黑" panose="020B0503020204020204" pitchFamily="34" charset="-122"/>
                <a:ea typeface="微软雅黑" panose="020B0503020204020204" pitchFamily="34" charset="-122"/>
                <a:cs typeface="微软雅黑" panose="020B0503020204020204" pitchFamily="34" charset="-122"/>
              </a:rPr>
              <a:t>（相当</a:t>
            </a:r>
            <a:r>
              <a:rPr lang="en-US" altLang="zh-CN" sz="2200">
                <a:latin typeface="微软雅黑" panose="020B0503020204020204" pitchFamily="34" charset="-122"/>
                <a:ea typeface="微软雅黑" panose="020B0503020204020204" pitchFamily="34" charset="-122"/>
                <a:cs typeface="微软雅黑" panose="020B0503020204020204" pitchFamily="34" charset="-122"/>
              </a:rPr>
              <a:t>[PO</a:t>
            </a:r>
            <a:r>
              <a:rPr lang="en-US" altLang="zh-CN" sz="2200" baseline="-2500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rPr>
              <a:t>4</a:t>
            </a:r>
            <a:r>
              <a:rPr lang="en-US" altLang="zh-CN" sz="220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200" baseline="5000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rPr>
              <a:t>3-</a:t>
            </a:r>
            <a:r>
              <a:rPr lang="en-US" altLang="zh-CN" sz="2200">
                <a:latin typeface="微软雅黑" panose="020B0503020204020204" pitchFamily="34" charset="-122"/>
                <a:ea typeface="微软雅黑" panose="020B0503020204020204" pitchFamily="34" charset="-122"/>
                <a:cs typeface="微软雅黑" panose="020B0503020204020204" pitchFamily="34" charset="-122"/>
              </a:rPr>
              <a:t>8</a:t>
            </a:r>
            <a:r>
              <a:rPr lang="zh-CN" altLang="en-US" sz="2200">
                <a:latin typeface="微软雅黑" panose="020B0503020204020204" pitchFamily="34" charset="-122"/>
                <a:ea typeface="微软雅黑" panose="020B0503020204020204" pitchFamily="34" charset="-122"/>
                <a:cs typeface="微软雅黑" panose="020B0503020204020204" pitchFamily="34" charset="-122"/>
              </a:rPr>
              <a:t>毫摩尔），并控制滴注速度。</a:t>
            </a:r>
          </a:p>
        </p:txBody>
      </p:sp>
      <p:pic>
        <p:nvPicPr>
          <p:cNvPr id="9" name="图片 8"/>
          <p:cNvPicPr>
            <a:picLocks noChangeAspect="1"/>
          </p:cNvPicPr>
          <p:nvPr/>
        </p:nvPicPr>
        <p:blipFill>
          <a:blip r:embed="rId5"/>
          <a:stretch>
            <a:fillRect/>
          </a:stretch>
        </p:blipFill>
        <p:spPr>
          <a:xfrm>
            <a:off x="5454650" y="2680335"/>
            <a:ext cx="6313170" cy="3656965"/>
          </a:xfrm>
          <a:prstGeom prst="rect">
            <a:avLst/>
          </a:prstGeom>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31371" y="0"/>
            <a:ext cx="250372" cy="696686"/>
          </a:xfrm>
          <a:prstGeom prst="rect">
            <a:avLst/>
          </a:prstGeom>
          <a:solidFill>
            <a:srgbClr val="2C7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04800" y="0"/>
            <a:ext cx="250372" cy="457200"/>
          </a:xfrm>
          <a:prstGeom prst="rect">
            <a:avLst/>
          </a:prstGeom>
          <a:solidFill>
            <a:srgbClr val="86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流程图: 可选过程 2"/>
          <p:cNvSpPr/>
          <p:nvPr/>
        </p:nvSpPr>
        <p:spPr>
          <a:xfrm>
            <a:off x="0" y="302260"/>
            <a:ext cx="2240280" cy="749300"/>
          </a:xfrm>
          <a:prstGeom prst="flowChartAlternateProcess">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a:t>01</a:t>
            </a:r>
          </a:p>
        </p:txBody>
      </p:sp>
      <p:sp>
        <p:nvSpPr>
          <p:cNvPr id="4" name="矩形 3"/>
          <p:cNvSpPr/>
          <p:nvPr/>
        </p:nvSpPr>
        <p:spPr>
          <a:xfrm>
            <a:off x="2240280" y="406400"/>
            <a:ext cx="2749550" cy="645160"/>
          </a:xfrm>
          <a:prstGeom prst="rect">
            <a:avLst/>
          </a:prstGeom>
          <a:noFill/>
          <a:ln>
            <a:noFill/>
          </a:ln>
        </p:spPr>
        <p:txBody>
          <a:bodyPr wrap="square" rtlCol="0" anchor="t">
            <a:spAutoFit/>
          </a:bodyPr>
          <a:lstStyle/>
          <a:p>
            <a:pPr algn="l"/>
            <a:r>
              <a:rPr lang="zh-CN" altLang="en-US" sz="3600" b="1">
                <a:solidFill>
                  <a:schemeClr val="accent6">
                    <a:lumMod val="50000"/>
                  </a:schemeClr>
                </a:solidFill>
                <a:effectLst/>
                <a:latin typeface="微软雅黑" panose="020B0503020204020204" pitchFamily="34" charset="-122"/>
                <a:ea typeface="微软雅黑" panose="020B0503020204020204" pitchFamily="34" charset="-122"/>
              </a:rPr>
              <a:t>基本信息</a:t>
            </a:r>
          </a:p>
        </p:txBody>
      </p:sp>
      <p:sp>
        <p:nvSpPr>
          <p:cNvPr id="14" name="文本框 17"/>
          <p:cNvSpPr txBox="1"/>
          <p:nvPr>
            <p:custDataLst>
              <p:tags r:id="rId1"/>
            </p:custDataLst>
          </p:nvPr>
        </p:nvSpPr>
        <p:spPr>
          <a:xfrm>
            <a:off x="882015" y="1332230"/>
            <a:ext cx="1373347" cy="464185"/>
          </a:xfrm>
          <a:prstGeom prst="rect">
            <a:avLst/>
          </a:prstGeom>
        </p:spPr>
        <p:style>
          <a:lnRef idx="3">
            <a:schemeClr val="lt1"/>
          </a:lnRef>
          <a:fillRef idx="1">
            <a:schemeClr val="accent6"/>
          </a:fillRef>
          <a:effectRef idx="1">
            <a:schemeClr val="accent6"/>
          </a:effectRef>
          <a:fontRef idx="minor">
            <a:schemeClr val="lt1"/>
          </a:fontRef>
        </p:style>
        <p:txBody>
          <a:bodyPr wrap="square" lIns="91440" tIns="45720" rIns="0" bIns="45720" rtlCol="0" anchor="ctr">
            <a:normAutofit fontScale="975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400" b="1" spc="200" dirty="0">
                <a:solidFill>
                  <a:schemeClr val="bg1"/>
                </a:solidFill>
                <a:latin typeface="微软雅黑" panose="020B0503020204020204" pitchFamily="34" charset="-122"/>
                <a:ea typeface="微软雅黑" panose="020B0503020204020204" pitchFamily="34" charset="-122"/>
              </a:rPr>
              <a:t>流行病学</a:t>
            </a:r>
          </a:p>
        </p:txBody>
      </p:sp>
      <p:sp>
        <p:nvSpPr>
          <p:cNvPr id="11" name="文本框 10"/>
          <p:cNvSpPr txBox="1"/>
          <p:nvPr/>
        </p:nvSpPr>
        <p:spPr>
          <a:xfrm>
            <a:off x="1658620" y="2077085"/>
            <a:ext cx="9162415" cy="2748280"/>
          </a:xfrm>
          <a:prstGeom prst="rect">
            <a:avLst/>
          </a:prstGeom>
          <a:noFill/>
        </p:spPr>
        <p:txBody>
          <a:bodyPr wrap="square" rtlCol="0" anchor="t">
            <a:spAutoFit/>
          </a:bodyPr>
          <a:lstStyle/>
          <a:p>
            <a:pPr algn="just">
              <a:lnSpc>
                <a:spcPct val="120000"/>
              </a:lnSpc>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sym typeface="+mn-ea"/>
              </a:rPr>
              <a:t>       </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mn-ea"/>
              </a:rPr>
              <a:t>报道显示，</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sym typeface="+mn-ea"/>
              </a:rPr>
              <a:t>感染性疾病患者</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mn-ea"/>
              </a:rPr>
              <a:t>中有</a:t>
            </a: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sym typeface="+mn-ea"/>
              </a:rPr>
              <a:t>42%</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mn-ea"/>
              </a:rPr>
              <a:t>的人会经历</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sym typeface="+mn-ea"/>
              </a:rPr>
              <a:t>至少一次的低磷血症</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mn-ea"/>
              </a:rPr>
              <a:t>；患者中有</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sym typeface="+mn-ea"/>
              </a:rPr>
              <a:t>1.2%</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mn-ea"/>
              </a:rPr>
              <a:t>的人会经历低磷血症；</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sym typeface="+mn-ea"/>
              </a:rPr>
              <a:t>外科患者</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mn-ea"/>
              </a:rPr>
              <a:t>胆道、肠道、胃肠减压等消化液的缺失，使排泄变多，磷的吸收变少。研究表明，患者在</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sym typeface="+mn-ea"/>
              </a:rPr>
              <a:t>术后出现低磷血症的概率为</a:t>
            </a: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sym typeface="+mn-ea"/>
              </a:rPr>
              <a:t>90.5%</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mn-ea"/>
              </a:rPr>
              <a:t>，与国内外报道相吻合。</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lnSpc>
                <a:spcPct val="12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mn-ea"/>
              </a:rPr>
              <a:t>       临床上至少</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sym typeface="+mn-ea"/>
              </a:rPr>
              <a:t>0.43%</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mn-ea"/>
              </a:rPr>
              <a:t>的患者存在严重低磷血症，一些特定人群中低磷血症的比例更高</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sym typeface="+mn-ea"/>
              </a:rPr>
              <a:t>, </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mn-ea"/>
              </a:rPr>
              <a:t>如酗酒</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sym typeface="+mn-ea"/>
              </a:rPr>
              <a:t>( 0.9%)</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mn-ea"/>
              </a:rPr>
              <a:t>，败血症</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sym typeface="+mn-ea"/>
              </a:rPr>
              <a:t>(2.4%) ,</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mn-ea"/>
              </a:rPr>
              <a:t>营养不良</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sym typeface="+mn-ea"/>
              </a:rPr>
              <a:t>( 10.4% )</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mn-ea"/>
              </a:rPr>
              <a:t>和糖尿病性酮症酸中毒</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sym typeface="+mn-ea"/>
              </a:rPr>
              <a:t>(14.6%)</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mn-ea"/>
              </a:rPr>
              <a:t>。重度低磷血症与横纹肌溶解、溶血、呼吸衰竭及心力衰竭的发生密切相关，一项回顾性研究认为</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严重感染者发生低磷血症的机会较轻度感染者</a:t>
            </a:r>
            <a:r>
              <a:rPr lang="zh-CN" altLang="en-US" b="1" dirty="0">
                <a:latin typeface="微软雅黑" panose="020B0503020204020204" pitchFamily="34" charset="-122"/>
                <a:ea typeface="微软雅黑" panose="020B0503020204020204" pitchFamily="34" charset="-122"/>
                <a:cs typeface="微软雅黑" panose="020B0503020204020204" pitchFamily="34" charset="-122"/>
                <a:sym typeface="+mn-ea"/>
              </a:rPr>
              <a:t>可高</a:t>
            </a:r>
            <a:r>
              <a:rPr lang="en-US" altLang="zh-CN" b="1" dirty="0">
                <a:latin typeface="微软雅黑" panose="020B0503020204020204" pitchFamily="34" charset="-122"/>
                <a:ea typeface="微软雅黑" panose="020B0503020204020204" pitchFamily="34" charset="-122"/>
                <a:cs typeface="微软雅黑" panose="020B0503020204020204" pitchFamily="34" charset="-122"/>
                <a:sym typeface="+mn-ea"/>
              </a:rPr>
              <a:t>4 </a:t>
            </a:r>
            <a:r>
              <a:rPr lang="zh-CN" altLang="en-US" b="1" dirty="0">
                <a:latin typeface="微软雅黑" panose="020B0503020204020204" pitchFamily="34" charset="-122"/>
                <a:ea typeface="微软雅黑" panose="020B0503020204020204" pitchFamily="34" charset="-122"/>
                <a:cs typeface="微软雅黑" panose="020B0503020204020204" pitchFamily="34" charset="-122"/>
                <a:sym typeface="+mn-ea"/>
              </a:rPr>
              <a:t>倍</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之多。</a:t>
            </a:r>
            <a:endParaRPr lang="zh-CN" altLang="en-US"/>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31371" y="0"/>
            <a:ext cx="250372" cy="696686"/>
          </a:xfrm>
          <a:prstGeom prst="rect">
            <a:avLst/>
          </a:prstGeom>
          <a:solidFill>
            <a:srgbClr val="2C7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04800" y="0"/>
            <a:ext cx="250372" cy="457200"/>
          </a:xfrm>
          <a:prstGeom prst="rect">
            <a:avLst/>
          </a:prstGeom>
          <a:solidFill>
            <a:srgbClr val="86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流程图: 可选过程 2"/>
          <p:cNvSpPr/>
          <p:nvPr/>
        </p:nvSpPr>
        <p:spPr>
          <a:xfrm>
            <a:off x="0" y="302260"/>
            <a:ext cx="2240280" cy="749300"/>
          </a:xfrm>
          <a:prstGeom prst="flowChartAlternateProcess">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a:t>01</a:t>
            </a:r>
          </a:p>
        </p:txBody>
      </p:sp>
      <p:sp>
        <p:nvSpPr>
          <p:cNvPr id="4" name="矩形 3"/>
          <p:cNvSpPr/>
          <p:nvPr/>
        </p:nvSpPr>
        <p:spPr>
          <a:xfrm>
            <a:off x="2240280" y="444500"/>
            <a:ext cx="8115935" cy="645160"/>
          </a:xfrm>
          <a:prstGeom prst="rect">
            <a:avLst/>
          </a:prstGeom>
          <a:noFill/>
          <a:ln>
            <a:noFill/>
          </a:ln>
        </p:spPr>
        <p:txBody>
          <a:bodyPr wrap="square" rtlCol="0" anchor="t">
            <a:spAutoFit/>
          </a:bodyPr>
          <a:lstStyle/>
          <a:p>
            <a:pPr algn="l"/>
            <a:r>
              <a:rPr lang="zh-CN" altLang="en-US" sz="3600" b="1">
                <a:solidFill>
                  <a:schemeClr val="accent6">
                    <a:lumMod val="50000"/>
                  </a:schemeClr>
                </a:solidFill>
                <a:effectLst/>
                <a:latin typeface="微软雅黑" panose="020B0503020204020204" pitchFamily="34" charset="-122"/>
                <a:ea typeface="微软雅黑" panose="020B0503020204020204" pitchFamily="34" charset="-122"/>
              </a:rPr>
              <a:t>基本信息</a:t>
            </a:r>
            <a:r>
              <a:rPr lang="en-US" altLang="zh-CN" sz="3600" b="1">
                <a:solidFill>
                  <a:schemeClr val="accent6">
                    <a:lumMod val="50000"/>
                  </a:schemeClr>
                </a:solidFill>
                <a:effectLst/>
                <a:latin typeface="微软雅黑" panose="020B0503020204020204" pitchFamily="34" charset="-122"/>
                <a:ea typeface="微软雅黑" panose="020B0503020204020204" pitchFamily="34" charset="-122"/>
              </a:rPr>
              <a:t>-----</a:t>
            </a:r>
            <a:r>
              <a:rPr lang="zh-CN" altLang="en-US" sz="3600" b="1">
                <a:solidFill>
                  <a:schemeClr val="accent6">
                    <a:lumMod val="50000"/>
                  </a:schemeClr>
                </a:solidFill>
                <a:effectLst/>
                <a:latin typeface="微软雅黑" panose="020B0503020204020204" pitchFamily="34" charset="-122"/>
                <a:ea typeface="微软雅黑" panose="020B0503020204020204" pitchFamily="34" charset="-122"/>
              </a:rPr>
              <a:t>疾病基本情况</a:t>
            </a:r>
          </a:p>
        </p:txBody>
      </p:sp>
      <p:sp>
        <p:nvSpPr>
          <p:cNvPr id="9" name="文本框 8"/>
          <p:cNvSpPr txBox="1"/>
          <p:nvPr/>
        </p:nvSpPr>
        <p:spPr>
          <a:xfrm>
            <a:off x="554990" y="1179830"/>
            <a:ext cx="2316480" cy="460375"/>
          </a:xfrm>
          <a:prstGeom prst="rect">
            <a:avLst/>
          </a:prstGeom>
          <a:noFill/>
        </p:spPr>
        <p:txBody>
          <a:bodyPr wrap="none" rtlCol="0" anchor="t">
            <a:spAutoFit/>
          </a:bodyPr>
          <a:lstStyle/>
          <a:p>
            <a:r>
              <a:rPr lang="zh-CN" altLang="en-US" sz="2400" b="1">
                <a:ln w="9525">
                  <a:solidFill>
                    <a:schemeClr val="bg1"/>
                  </a:solidFill>
                  <a:prstDash val="solid"/>
                </a:ln>
                <a:effectLst>
                  <a:outerShdw blurRad="12700" dist="38100" dir="2700000" algn="tl" rotWithShape="0">
                    <a:schemeClr val="accent5">
                      <a:lumMod val="60000"/>
                      <a:lumOff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患者低磷的原因</a:t>
            </a:r>
            <a:endParaRPr lang="zh-CN" altLang="en-US" sz="2400"/>
          </a:p>
        </p:txBody>
      </p:sp>
      <p:sp>
        <p:nvSpPr>
          <p:cNvPr id="12292" name="TextBox 9"/>
          <p:cNvSpPr txBox="1"/>
          <p:nvPr/>
        </p:nvSpPr>
        <p:spPr>
          <a:xfrm>
            <a:off x="474663" y="6390323"/>
            <a:ext cx="11039475" cy="275590"/>
          </a:xfrm>
          <a:prstGeom prst="rect">
            <a:avLst/>
          </a:prstGeom>
          <a:noFill/>
          <a:ln w="9525">
            <a:noFill/>
          </a:ln>
        </p:spPr>
        <p:txBody>
          <a:bodyPr>
            <a:spAutoFit/>
          </a:bodyPr>
          <a:lstStyle/>
          <a:p>
            <a:pPr algn="r"/>
            <a:r>
              <a:rPr lang="zh-CN" altLang="en-US" sz="1200" b="1" noProof="1">
                <a:solidFill>
                  <a:schemeClr val="tx1"/>
                </a:solidFill>
                <a:latin typeface="黑体" panose="02010609060101010101" pitchFamily="49" charset="-122"/>
                <a:ea typeface="黑体" panose="02010609060101010101" pitchFamily="49" charset="-122"/>
                <a:cs typeface="+mn-cs"/>
              </a:rPr>
              <a:t>参考文献：符加红、臧彬</a:t>
            </a:r>
            <a:r>
              <a:rPr lang="en-US" altLang="zh-CN" sz="1200" b="1" noProof="1">
                <a:solidFill>
                  <a:schemeClr val="tx1"/>
                </a:solidFill>
                <a:latin typeface="黑体" panose="02010609060101010101" pitchFamily="49" charset="-122"/>
                <a:ea typeface="黑体" panose="02010609060101010101" pitchFamily="49" charset="-122"/>
                <a:cs typeface="+mn-cs"/>
              </a:rPr>
              <a:t>.</a:t>
            </a:r>
            <a:r>
              <a:rPr lang="zh-CN" altLang="en-US" sz="1200" b="1" noProof="1">
                <a:solidFill>
                  <a:schemeClr val="tx1"/>
                </a:solidFill>
                <a:latin typeface="黑体" panose="02010609060101010101" pitchFamily="49" charset="-122"/>
                <a:ea typeface="黑体" panose="02010609060101010101" pitchFamily="49" charset="-122"/>
                <a:cs typeface="+mn-cs"/>
              </a:rPr>
              <a:t>重症监护病房患者低磷血症的发生及对预后的影响</a:t>
            </a:r>
            <a:r>
              <a:rPr lang="en-US" altLang="zh-CN" sz="1200" b="1" noProof="1">
                <a:solidFill>
                  <a:schemeClr val="tx1"/>
                </a:solidFill>
                <a:latin typeface="黑体" panose="02010609060101010101" pitchFamily="49" charset="-122"/>
                <a:ea typeface="黑体" panose="02010609060101010101" pitchFamily="49" charset="-122"/>
                <a:cs typeface="+mn-cs"/>
              </a:rPr>
              <a:t>.</a:t>
            </a:r>
            <a:r>
              <a:rPr lang="zh-CN" altLang="en-US" sz="1200" b="1" noProof="1">
                <a:solidFill>
                  <a:schemeClr val="tx1"/>
                </a:solidFill>
                <a:latin typeface="黑体" panose="02010609060101010101" pitchFamily="49" charset="-122"/>
                <a:ea typeface="黑体" panose="02010609060101010101" pitchFamily="49" charset="-122"/>
                <a:cs typeface="+mn-cs"/>
              </a:rPr>
              <a:t>中国危重急救医学</a:t>
            </a:r>
            <a:r>
              <a:rPr lang="en-US" altLang="zh-CN" sz="1200" b="1" noProof="1">
                <a:solidFill>
                  <a:schemeClr val="tx1"/>
                </a:solidFill>
                <a:latin typeface="黑体" panose="02010609060101010101" pitchFamily="49" charset="-122"/>
                <a:ea typeface="黑体" panose="02010609060101010101" pitchFamily="49" charset="-122"/>
                <a:cs typeface="+mn-cs"/>
              </a:rPr>
              <a:t>[J].2012,1(24).29-32.</a:t>
            </a:r>
            <a:endParaRPr lang="zh-CN" altLang="en-US" sz="1200" b="1" noProof="1">
              <a:solidFill>
                <a:schemeClr val="tx1"/>
              </a:solidFill>
              <a:latin typeface="黑体" panose="02010609060101010101" pitchFamily="49" charset="-122"/>
              <a:ea typeface="黑体" panose="02010609060101010101" pitchFamily="49" charset="-122"/>
              <a:cs typeface="+mn-cs"/>
            </a:endParaRPr>
          </a:p>
        </p:txBody>
      </p:sp>
      <p:sp>
        <p:nvSpPr>
          <p:cNvPr id="53" name="Rounded Rectangle 14"/>
          <p:cNvSpPr/>
          <p:nvPr>
            <p:custDataLst>
              <p:tags r:id="rId1"/>
            </p:custDataLst>
          </p:nvPr>
        </p:nvSpPr>
        <p:spPr>
          <a:xfrm>
            <a:off x="5411470" y="1638935"/>
            <a:ext cx="5781675" cy="963295"/>
          </a:xfrm>
          <a:prstGeom prst="roundRect">
            <a:avLst>
              <a:gd name="adj" fmla="val 2744"/>
            </a:avLst>
          </a:prstGeom>
          <a:solidFill>
            <a:sysClr val="window" lastClr="FFFFFF"/>
          </a:solidFill>
          <a:ln w="25400">
            <a:solidFill>
              <a:srgbClr val="2196F3">
                <a:lumMod val="75000"/>
              </a:srgbClr>
            </a:solidFill>
          </a:ln>
          <a:effectLst/>
        </p:spPr>
        <p:style>
          <a:lnRef idx="1">
            <a:srgbClr val="2196F3"/>
          </a:lnRef>
          <a:fillRef idx="3">
            <a:srgbClr val="2196F3"/>
          </a:fillRef>
          <a:effectRef idx="2">
            <a:srgbClr val="2196F3"/>
          </a:effectRef>
          <a:fontRef idx="minor">
            <a:sysClr val="window" lastClr="FFFFFF"/>
          </a:fontRef>
        </p:style>
        <p:txBody>
          <a:bodyPr lIns="121920" tIns="304800" rIns="121920" bIns="304800" rtlCol="0" anchor="b" anchorCtr="0"/>
          <a:lstStyle/>
          <a:p>
            <a:pPr algn="ctr"/>
            <a:endParaRPr lang="en-US" sz="2135">
              <a:solidFill>
                <a:srgbClr val="2196F3"/>
              </a:solidFill>
              <a:latin typeface="Source Sans Pro" charset="0"/>
            </a:endParaRPr>
          </a:p>
        </p:txBody>
      </p:sp>
      <p:sp>
        <p:nvSpPr>
          <p:cNvPr id="54" name="Oval 25"/>
          <p:cNvSpPr>
            <a:spLocks noChangeAspect="1"/>
          </p:cNvSpPr>
          <p:nvPr>
            <p:custDataLst>
              <p:tags r:id="rId2"/>
            </p:custDataLst>
          </p:nvPr>
        </p:nvSpPr>
        <p:spPr>
          <a:xfrm>
            <a:off x="5341603" y="2048500"/>
            <a:ext cx="144000" cy="144000"/>
          </a:xfrm>
          <a:prstGeom prst="ellipse">
            <a:avLst/>
          </a:prstGeom>
          <a:solidFill>
            <a:srgbClr val="2196F3"/>
          </a:solidFill>
          <a:ln w="12700">
            <a:noFill/>
          </a:ln>
          <a:effectLst/>
        </p:spPr>
        <p:style>
          <a:lnRef idx="1">
            <a:srgbClr val="2196F3"/>
          </a:lnRef>
          <a:fillRef idx="3">
            <a:srgbClr val="2196F3"/>
          </a:fillRef>
          <a:effectRef idx="2">
            <a:srgbClr val="2196F3"/>
          </a:effectRef>
          <a:fontRef idx="minor">
            <a:sysClr val="window" lastClr="FFFFFF"/>
          </a:fontRef>
        </p:style>
        <p:txBody>
          <a:bodyPr rtlCol="0" anchor="ctr"/>
          <a:lstStyle/>
          <a:p>
            <a:pPr algn="ctr"/>
            <a:endParaRPr lang="en-US" sz="2400">
              <a:latin typeface="Roboto Thin" charset="0"/>
            </a:endParaRPr>
          </a:p>
        </p:txBody>
      </p:sp>
      <p:sp>
        <p:nvSpPr>
          <p:cNvPr id="55" name="Rounded Rectangle 14"/>
          <p:cNvSpPr/>
          <p:nvPr>
            <p:custDataLst>
              <p:tags r:id="rId3"/>
            </p:custDataLst>
          </p:nvPr>
        </p:nvSpPr>
        <p:spPr>
          <a:xfrm>
            <a:off x="5411470" y="2749550"/>
            <a:ext cx="5781675" cy="2056130"/>
          </a:xfrm>
          <a:prstGeom prst="roundRect">
            <a:avLst>
              <a:gd name="adj" fmla="val 2744"/>
            </a:avLst>
          </a:prstGeom>
          <a:solidFill>
            <a:sysClr val="window" lastClr="FFFFFF"/>
          </a:solidFill>
          <a:ln w="25400">
            <a:solidFill>
              <a:srgbClr val="38A9C9">
                <a:lumMod val="75000"/>
              </a:srgbClr>
            </a:solidFill>
          </a:ln>
          <a:effectLst/>
        </p:spPr>
        <p:style>
          <a:lnRef idx="1">
            <a:srgbClr val="2196F3"/>
          </a:lnRef>
          <a:fillRef idx="3">
            <a:srgbClr val="2196F3"/>
          </a:fillRef>
          <a:effectRef idx="2">
            <a:srgbClr val="2196F3"/>
          </a:effectRef>
          <a:fontRef idx="minor">
            <a:sysClr val="window" lastClr="FFFFFF"/>
          </a:fontRef>
        </p:style>
        <p:txBody>
          <a:bodyPr lIns="121920" tIns="304800" rIns="121920" bIns="304800" rtlCol="0" anchor="b" anchorCtr="0"/>
          <a:lstStyle/>
          <a:p>
            <a:pPr algn="ctr"/>
            <a:endParaRPr lang="en-US" sz="2135">
              <a:solidFill>
                <a:srgbClr val="2196F3"/>
              </a:solidFill>
              <a:latin typeface="Source Sans Pro" charset="0"/>
            </a:endParaRPr>
          </a:p>
        </p:txBody>
      </p:sp>
      <p:sp>
        <p:nvSpPr>
          <p:cNvPr id="56" name="Oval 25"/>
          <p:cNvSpPr>
            <a:spLocks noChangeAspect="1"/>
          </p:cNvSpPr>
          <p:nvPr>
            <p:custDataLst>
              <p:tags r:id="rId4"/>
            </p:custDataLst>
          </p:nvPr>
        </p:nvSpPr>
        <p:spPr>
          <a:xfrm>
            <a:off x="5341603" y="3791822"/>
            <a:ext cx="144000" cy="144000"/>
          </a:xfrm>
          <a:prstGeom prst="ellipse">
            <a:avLst/>
          </a:prstGeom>
          <a:solidFill>
            <a:srgbClr val="38A9C9"/>
          </a:solidFill>
          <a:ln w="12700">
            <a:noFill/>
          </a:ln>
          <a:effectLst/>
        </p:spPr>
        <p:style>
          <a:lnRef idx="1">
            <a:srgbClr val="2196F3"/>
          </a:lnRef>
          <a:fillRef idx="3">
            <a:srgbClr val="2196F3"/>
          </a:fillRef>
          <a:effectRef idx="2">
            <a:srgbClr val="2196F3"/>
          </a:effectRef>
          <a:fontRef idx="minor">
            <a:sysClr val="window" lastClr="FFFFFF"/>
          </a:fontRef>
        </p:style>
        <p:txBody>
          <a:bodyPr rtlCol="0" anchor="ctr"/>
          <a:lstStyle/>
          <a:p>
            <a:pPr algn="ctr"/>
            <a:endParaRPr lang="en-US" sz="2400">
              <a:latin typeface="Roboto Thin" charset="0"/>
            </a:endParaRPr>
          </a:p>
        </p:txBody>
      </p:sp>
      <p:sp>
        <p:nvSpPr>
          <p:cNvPr id="57" name="Rounded Rectangle 14"/>
          <p:cNvSpPr/>
          <p:nvPr>
            <p:custDataLst>
              <p:tags r:id="rId5"/>
            </p:custDataLst>
          </p:nvPr>
        </p:nvSpPr>
        <p:spPr>
          <a:xfrm>
            <a:off x="5411470" y="4987290"/>
            <a:ext cx="5782945" cy="1281430"/>
          </a:xfrm>
          <a:prstGeom prst="roundRect">
            <a:avLst>
              <a:gd name="adj" fmla="val 2744"/>
            </a:avLst>
          </a:prstGeom>
          <a:solidFill>
            <a:sysClr val="window" lastClr="FFFFFF"/>
          </a:solidFill>
          <a:ln w="25400">
            <a:solidFill>
              <a:srgbClr val="50BB9F">
                <a:lumMod val="75000"/>
              </a:srgbClr>
            </a:solidFill>
          </a:ln>
          <a:effectLst/>
        </p:spPr>
        <p:style>
          <a:lnRef idx="1">
            <a:srgbClr val="2196F3"/>
          </a:lnRef>
          <a:fillRef idx="3">
            <a:srgbClr val="2196F3"/>
          </a:fillRef>
          <a:effectRef idx="2">
            <a:srgbClr val="2196F3"/>
          </a:effectRef>
          <a:fontRef idx="minor">
            <a:sysClr val="window" lastClr="FFFFFF"/>
          </a:fontRef>
        </p:style>
        <p:txBody>
          <a:bodyPr lIns="121920" tIns="304800" rIns="121920" bIns="304800" rtlCol="0" anchor="b" anchorCtr="0"/>
          <a:lstStyle/>
          <a:p>
            <a:pPr algn="ctr"/>
            <a:endParaRPr lang="en-US" sz="2135">
              <a:solidFill>
                <a:srgbClr val="2196F3"/>
              </a:solidFill>
              <a:latin typeface="Source Sans Pro" charset="0"/>
            </a:endParaRPr>
          </a:p>
        </p:txBody>
      </p:sp>
      <p:sp>
        <p:nvSpPr>
          <p:cNvPr id="58" name="Oval 25"/>
          <p:cNvSpPr>
            <a:spLocks noChangeAspect="1"/>
          </p:cNvSpPr>
          <p:nvPr>
            <p:custDataLst>
              <p:tags r:id="rId6"/>
            </p:custDataLst>
          </p:nvPr>
        </p:nvSpPr>
        <p:spPr>
          <a:xfrm>
            <a:off x="5341603" y="5535145"/>
            <a:ext cx="144000" cy="144000"/>
          </a:xfrm>
          <a:prstGeom prst="ellipse">
            <a:avLst/>
          </a:prstGeom>
          <a:solidFill>
            <a:srgbClr val="50BB9F"/>
          </a:solidFill>
          <a:ln w="12700">
            <a:noFill/>
          </a:ln>
          <a:effectLst/>
        </p:spPr>
        <p:style>
          <a:lnRef idx="1">
            <a:srgbClr val="2196F3"/>
          </a:lnRef>
          <a:fillRef idx="3">
            <a:srgbClr val="2196F3"/>
          </a:fillRef>
          <a:effectRef idx="2">
            <a:srgbClr val="2196F3"/>
          </a:effectRef>
          <a:fontRef idx="minor">
            <a:sysClr val="window" lastClr="FFFFFF"/>
          </a:fontRef>
        </p:style>
        <p:txBody>
          <a:bodyPr rtlCol="0" anchor="ctr"/>
          <a:lstStyle/>
          <a:p>
            <a:pPr algn="ctr"/>
            <a:endParaRPr lang="en-US" sz="2400">
              <a:latin typeface="Roboto Thin" charset="0"/>
            </a:endParaRPr>
          </a:p>
        </p:txBody>
      </p:sp>
      <p:sp>
        <p:nvSpPr>
          <p:cNvPr id="50" name="Oval 3"/>
          <p:cNvSpPr/>
          <p:nvPr>
            <p:custDataLst>
              <p:tags r:id="rId7"/>
            </p:custDataLst>
          </p:nvPr>
        </p:nvSpPr>
        <p:spPr bwMode="auto">
          <a:xfrm>
            <a:off x="1060378" y="3155183"/>
            <a:ext cx="2101148" cy="2103195"/>
          </a:xfrm>
          <a:prstGeom prst="ellipse">
            <a:avLst/>
          </a:prstGeom>
          <a:solidFill>
            <a:srgbClr val="38A9C9">
              <a:alpha val="80000"/>
            </a:srgbClr>
          </a:solidFill>
          <a:ln>
            <a:noFill/>
          </a:ln>
        </p:spPr>
        <p:txBody>
          <a:bodyPr vert="horz" wrap="square" lIns="91440" tIns="45720" rIns="91440" bIns="45720" numCol="1" anchor="t" anchorCtr="0" compatLnSpc="1"/>
          <a:lstStyle/>
          <a:p>
            <a:endParaRPr lang="en-US" dirty="0">
              <a:solidFill>
                <a:sysClr val="windowText" lastClr="000000"/>
              </a:solidFill>
              <a:latin typeface="Source Sans Pro" charset="0"/>
            </a:endParaRPr>
          </a:p>
        </p:txBody>
      </p:sp>
      <p:sp>
        <p:nvSpPr>
          <p:cNvPr id="51" name="Oval 6"/>
          <p:cNvSpPr/>
          <p:nvPr>
            <p:custDataLst>
              <p:tags r:id="rId8"/>
            </p:custDataLst>
          </p:nvPr>
        </p:nvSpPr>
        <p:spPr bwMode="auto">
          <a:xfrm>
            <a:off x="1829554" y="1800138"/>
            <a:ext cx="2103193" cy="2101149"/>
          </a:xfrm>
          <a:prstGeom prst="ellipse">
            <a:avLst/>
          </a:prstGeom>
          <a:solidFill>
            <a:srgbClr val="2196F3">
              <a:alpha val="80000"/>
            </a:srgbClr>
          </a:solidFill>
          <a:ln>
            <a:noFill/>
          </a:ln>
        </p:spPr>
        <p:txBody>
          <a:bodyPr vert="horz" wrap="square" lIns="91440" tIns="45720" rIns="91440" bIns="45720" numCol="1" anchor="t" anchorCtr="0" compatLnSpc="1"/>
          <a:lstStyle/>
          <a:p>
            <a:endParaRPr lang="en-US" dirty="0">
              <a:solidFill>
                <a:sysClr val="windowText" lastClr="000000"/>
              </a:solidFill>
              <a:latin typeface="Source Sans Pro" charset="0"/>
            </a:endParaRPr>
          </a:p>
        </p:txBody>
      </p:sp>
      <p:sp>
        <p:nvSpPr>
          <p:cNvPr id="52" name="Oval 9"/>
          <p:cNvSpPr/>
          <p:nvPr>
            <p:custDataLst>
              <p:tags r:id="rId9"/>
            </p:custDataLst>
          </p:nvPr>
        </p:nvSpPr>
        <p:spPr bwMode="auto">
          <a:xfrm>
            <a:off x="2647448" y="3157042"/>
            <a:ext cx="2101148" cy="2103195"/>
          </a:xfrm>
          <a:prstGeom prst="ellipse">
            <a:avLst/>
          </a:prstGeom>
          <a:solidFill>
            <a:srgbClr val="50BB9F">
              <a:alpha val="80000"/>
            </a:srgbClr>
          </a:solidFill>
          <a:ln>
            <a:noFill/>
          </a:ln>
        </p:spPr>
        <p:txBody>
          <a:bodyPr vert="horz" wrap="square" lIns="91440" tIns="45720" rIns="91440" bIns="45720" numCol="1" anchor="t" anchorCtr="0" compatLnSpc="1"/>
          <a:lstStyle/>
          <a:p>
            <a:endParaRPr lang="en-US" dirty="0">
              <a:solidFill>
                <a:sysClr val="windowText" lastClr="000000"/>
              </a:solidFill>
              <a:latin typeface="Source Sans Pro" charset="0"/>
            </a:endParaRPr>
          </a:p>
        </p:txBody>
      </p:sp>
      <p:sp>
        <p:nvSpPr>
          <p:cNvPr id="59" name="文本框 58"/>
          <p:cNvSpPr txBox="1"/>
          <p:nvPr>
            <p:custDataLst>
              <p:tags r:id="rId10"/>
            </p:custDataLst>
          </p:nvPr>
        </p:nvSpPr>
        <p:spPr>
          <a:xfrm>
            <a:off x="2432305" y="2329176"/>
            <a:ext cx="897690" cy="707886"/>
          </a:xfrm>
          <a:prstGeom prst="rect">
            <a:avLst/>
          </a:prstGeom>
          <a:noFill/>
        </p:spPr>
        <p:txBody>
          <a:bodyPr wrap="square" rtlCol="0" anchor="ctr">
            <a:normAutofit/>
          </a:bodyPr>
          <a:lstStyle/>
          <a:p>
            <a:pPr algn="ctr"/>
            <a:r>
              <a:rPr lang="zh-CN" altLang="en-US" sz="2000" b="1" spc="300" dirty="0">
                <a:solidFill>
                  <a:sysClr val="window" lastClr="FFFFFF"/>
                </a:solidFill>
                <a:latin typeface="微软雅黑" panose="020B0503020204020204" pitchFamily="34" charset="-122"/>
                <a:ea typeface="微软雅黑" panose="020B0503020204020204" pitchFamily="34" charset="-122"/>
              </a:rPr>
              <a:t>摄入不足</a:t>
            </a:r>
          </a:p>
        </p:txBody>
      </p:sp>
      <p:sp>
        <p:nvSpPr>
          <p:cNvPr id="60" name="文本框 59"/>
          <p:cNvSpPr txBox="1"/>
          <p:nvPr>
            <p:custDataLst>
              <p:tags r:id="rId11"/>
            </p:custDataLst>
          </p:nvPr>
        </p:nvSpPr>
        <p:spPr>
          <a:xfrm>
            <a:off x="1068705" y="3455670"/>
            <a:ext cx="1739900" cy="1640840"/>
          </a:xfrm>
          <a:prstGeom prst="rect">
            <a:avLst/>
          </a:prstGeom>
          <a:noFill/>
        </p:spPr>
        <p:txBody>
          <a:bodyPr wrap="square" rtlCol="0" anchor="ctr">
            <a:normAutofit/>
          </a:bodyPr>
          <a:lstStyle/>
          <a:p>
            <a:pPr algn="ctr"/>
            <a:r>
              <a:rPr lang="zh-CN" altLang="en-US" sz="2000" b="1" spc="300" dirty="0">
                <a:solidFill>
                  <a:sysClr val="window" lastClr="FFFFFF"/>
                </a:solidFill>
                <a:latin typeface="微软雅黑" panose="020B0503020204020204" pitchFamily="34" charset="-122"/>
                <a:ea typeface="微软雅黑" panose="020B0503020204020204" pitchFamily="34" charset="-122"/>
              </a:rPr>
              <a:t>磷从细胞外到细胞内的再分布</a:t>
            </a:r>
          </a:p>
        </p:txBody>
      </p:sp>
      <p:sp>
        <p:nvSpPr>
          <p:cNvPr id="61" name="文本框 60"/>
          <p:cNvSpPr txBox="1"/>
          <p:nvPr>
            <p:custDataLst>
              <p:tags r:id="rId12"/>
            </p:custDataLst>
          </p:nvPr>
        </p:nvSpPr>
        <p:spPr>
          <a:xfrm>
            <a:off x="3332480" y="3854450"/>
            <a:ext cx="1122045" cy="1132840"/>
          </a:xfrm>
          <a:prstGeom prst="rect">
            <a:avLst/>
          </a:prstGeom>
          <a:noFill/>
        </p:spPr>
        <p:txBody>
          <a:bodyPr wrap="square" rtlCol="0" anchor="ctr">
            <a:normAutofit/>
          </a:bodyPr>
          <a:lstStyle/>
          <a:p>
            <a:pPr algn="ctr"/>
            <a:r>
              <a:rPr lang="zh-CN" altLang="en-US" sz="2000" b="1" spc="300" dirty="0">
                <a:solidFill>
                  <a:sysClr val="window" lastClr="FFFFFF"/>
                </a:solidFill>
                <a:latin typeface="微软雅黑" panose="020B0503020204020204" pitchFamily="34" charset="-122"/>
                <a:ea typeface="微软雅黑" panose="020B0503020204020204" pitchFamily="34" charset="-122"/>
              </a:rPr>
              <a:t>肾脏排磷增多</a:t>
            </a:r>
          </a:p>
        </p:txBody>
      </p:sp>
      <p:sp>
        <p:nvSpPr>
          <p:cNvPr id="67" name="文本框 66"/>
          <p:cNvSpPr txBox="1"/>
          <p:nvPr>
            <p:custDataLst>
              <p:tags r:id="rId13"/>
            </p:custDataLst>
          </p:nvPr>
        </p:nvSpPr>
        <p:spPr>
          <a:xfrm>
            <a:off x="5611495" y="1755775"/>
            <a:ext cx="5582285" cy="728980"/>
          </a:xfrm>
          <a:prstGeom prst="rect">
            <a:avLst/>
          </a:prstGeom>
          <a:noFill/>
        </p:spPr>
        <p:txBody>
          <a:bodyPr wrap="square" lIns="90000" tIns="46800" rIns="90000" bIns="46800" rtlCol="0" anchor="ctr" anchorCtr="0">
            <a:noAutofit/>
          </a:bodyPr>
          <a:lstStyle>
            <a:defPPr>
              <a:defRPr lang="en-US"/>
            </a:defPPr>
            <a:lvl1pPr marL="342900" indent="-342900">
              <a:lnSpc>
                <a:spcPct val="140000"/>
              </a:lnSpc>
              <a:buFont typeface="Arial" panose="020B0604020202020204" pitchFamily="34" charset="0"/>
              <a:buAutoNum type="arabicPeriod"/>
              <a:defRPr kumimoji="1" sz="1400">
                <a:solidFill>
                  <a:sysClr val="windowText" lastClr="000000">
                    <a:lumMod val="75000"/>
                    <a:lumOff val="25000"/>
                  </a:sysClr>
                </a:solidFill>
              </a:defRPr>
            </a:lvl1pPr>
          </a:lstStyle>
          <a:p>
            <a:pPr marL="0" indent="0">
              <a:lnSpc>
                <a:spcPct val="150000"/>
              </a:lnSpc>
              <a:buNone/>
            </a:pPr>
            <a:r>
              <a:rPr lang="zh-CN" altLang="en-US" sz="1300" spc="150" dirty="0">
                <a:solidFill>
                  <a:sysClr val="windowText" lastClr="000000"/>
                </a:solidFill>
                <a:latin typeface="微软雅黑" panose="020B0503020204020204" pitchFamily="34" charset="-122"/>
                <a:ea typeface="微软雅黑" panose="020B0503020204020204" pitchFamily="34" charset="-122"/>
              </a:rPr>
              <a:t>患者早期胃肠功能减退，各种病理因素引起胃肠粘膜屏障受损，禁食、机器通气等医源性因素导致对磷摄入减少。</a:t>
            </a:r>
          </a:p>
        </p:txBody>
      </p:sp>
      <p:sp>
        <p:nvSpPr>
          <p:cNvPr id="68" name="文本框 67"/>
          <p:cNvSpPr txBox="1"/>
          <p:nvPr>
            <p:custDataLst>
              <p:tags r:id="rId14"/>
            </p:custDataLst>
          </p:nvPr>
        </p:nvSpPr>
        <p:spPr>
          <a:xfrm>
            <a:off x="5485130" y="2635885"/>
            <a:ext cx="5708015" cy="2229485"/>
          </a:xfrm>
          <a:prstGeom prst="rect">
            <a:avLst/>
          </a:prstGeom>
          <a:noFill/>
        </p:spPr>
        <p:txBody>
          <a:bodyPr wrap="square" lIns="90000" tIns="46800" rIns="90000" bIns="46800" rtlCol="0" anchor="ctr" anchorCtr="0">
            <a:noAutofit/>
          </a:bodyPr>
          <a:lstStyle>
            <a:defPPr>
              <a:defRPr lang="en-US"/>
            </a:defPPr>
            <a:lvl1pPr marL="342900" indent="-342900">
              <a:lnSpc>
                <a:spcPct val="140000"/>
              </a:lnSpc>
              <a:buFont typeface="Arial" panose="020B0604020202020204" pitchFamily="34" charset="0"/>
              <a:buAutoNum type="arabicPeriod"/>
              <a:defRPr kumimoji="1" sz="1400">
                <a:solidFill>
                  <a:sysClr val="windowText" lastClr="000000">
                    <a:lumMod val="75000"/>
                    <a:lumOff val="25000"/>
                  </a:sysClr>
                </a:solidFill>
              </a:defRPr>
            </a:lvl1pPr>
          </a:lstStyle>
          <a:p>
            <a:pPr marL="0" indent="0">
              <a:lnSpc>
                <a:spcPct val="150000"/>
              </a:lnSpc>
              <a:buNone/>
            </a:pPr>
            <a:r>
              <a:rPr lang="zh-CN" altLang="en-US" sz="1300" spc="150" dirty="0">
                <a:solidFill>
                  <a:sysClr val="windowText" lastClr="000000"/>
                </a:solidFill>
                <a:latin typeface="微软雅黑" panose="020B0503020204020204" pitchFamily="34" charset="-122"/>
                <a:ea typeface="微软雅黑" panose="020B0503020204020204" pitchFamily="34" charset="-122"/>
              </a:rPr>
              <a:t>患者机体处于应激状态，儿茶酚胺、糖皮质激素、胰高血糖素等分解代谢激素增加；完全胃肠外营养治疗时，输注的葡萄糖可激活磷酸激酶，促进肝脏磷酸化；静脉高营养液中的氨基酸在体内合成蛋白质时，也使磷向细胞内转移；浅快呼吸可致二氧化碳呼出过多，呼吸性碱中毒时激活磷酸果糖激酶，使胞内葡萄糖磷酸化加速，细胞内耗磷增加。</a:t>
            </a:r>
          </a:p>
          <a:p>
            <a:pPr marL="0" indent="0">
              <a:lnSpc>
                <a:spcPct val="150000"/>
              </a:lnSpc>
              <a:buNone/>
            </a:pPr>
            <a:r>
              <a:rPr lang="zh-CN" altLang="en-US" sz="1300" spc="150" dirty="0">
                <a:solidFill>
                  <a:sysClr val="windowText" lastClr="000000"/>
                </a:solidFill>
                <a:latin typeface="微软雅黑" panose="020B0503020204020204" pitchFamily="34" charset="-122"/>
                <a:ea typeface="微软雅黑" panose="020B0503020204020204" pitchFamily="34" charset="-122"/>
              </a:rPr>
              <a:t>细菌、毒素感染可使血磷降低。</a:t>
            </a:r>
          </a:p>
        </p:txBody>
      </p:sp>
      <p:sp>
        <p:nvSpPr>
          <p:cNvPr id="69" name="文本框 68"/>
          <p:cNvSpPr txBox="1"/>
          <p:nvPr>
            <p:custDataLst>
              <p:tags r:id="rId15"/>
            </p:custDataLst>
          </p:nvPr>
        </p:nvSpPr>
        <p:spPr>
          <a:xfrm>
            <a:off x="5448300" y="4968240"/>
            <a:ext cx="5782310" cy="1281430"/>
          </a:xfrm>
          <a:prstGeom prst="rect">
            <a:avLst/>
          </a:prstGeom>
          <a:noFill/>
        </p:spPr>
        <p:txBody>
          <a:bodyPr wrap="square" lIns="90000" tIns="46800" rIns="90000" bIns="46800" rtlCol="0" anchor="ctr" anchorCtr="0">
            <a:noAutofit/>
          </a:bodyPr>
          <a:lstStyle>
            <a:defPPr>
              <a:defRPr lang="en-US"/>
            </a:defPPr>
            <a:lvl1pPr marL="342900" indent="-342900">
              <a:lnSpc>
                <a:spcPct val="140000"/>
              </a:lnSpc>
              <a:buFont typeface="Arial" panose="020B0604020202020204" pitchFamily="34" charset="0"/>
              <a:buAutoNum type="arabicPeriod"/>
              <a:defRPr kumimoji="1" sz="1400">
                <a:solidFill>
                  <a:sysClr val="windowText" lastClr="000000">
                    <a:lumMod val="75000"/>
                    <a:lumOff val="25000"/>
                  </a:sysClr>
                </a:solidFill>
              </a:defRPr>
            </a:lvl1pPr>
          </a:lstStyle>
          <a:p>
            <a:pPr marL="0" indent="0">
              <a:lnSpc>
                <a:spcPct val="150000"/>
              </a:lnSpc>
              <a:buNone/>
            </a:pPr>
            <a:r>
              <a:rPr lang="zh-CN" altLang="en-US" spc="150" dirty="0">
                <a:solidFill>
                  <a:sysClr val="windowText" lastClr="000000"/>
                </a:solidFill>
                <a:latin typeface="微软雅黑" panose="020B0503020204020204" pitchFamily="34" charset="-122"/>
                <a:ea typeface="微软雅黑" panose="020B0503020204020204" pitchFamily="34" charset="-122"/>
              </a:rPr>
              <a:t>有部分患者有明显的水潴留、肺水肿、脑水肿等，需要脱水剂和利尿剂治疗，增加肾脏排磷，使血磷降低；酸碱失衡、酸中毒可减低葡萄糖酵解，</a:t>
            </a:r>
            <a:r>
              <a:rPr lang="zh-CN" altLang="en-US" spc="150" dirty="0">
                <a:solidFill>
                  <a:sysClr val="windowText" lastClr="000000"/>
                </a:solidFill>
                <a:latin typeface="微软雅黑" panose="020B0503020204020204" pitchFamily="34" charset="-122"/>
                <a:ea typeface="微软雅黑" panose="020B0503020204020204" pitchFamily="34" charset="-122"/>
                <a:sym typeface="+mn-ea"/>
              </a:rPr>
              <a:t>血清磷酸盐浓度升高，尿磷排出增多；</a:t>
            </a:r>
            <a:r>
              <a:rPr lang="zh-CN" altLang="en-US" spc="150" dirty="0">
                <a:solidFill>
                  <a:sysClr val="windowText" lastClr="000000"/>
                </a:solidFill>
                <a:latin typeface="微软雅黑" panose="020B0503020204020204" pitchFamily="34" charset="-122"/>
                <a:ea typeface="微软雅黑" panose="020B0503020204020204" pitchFamily="34" charset="-122"/>
              </a:rPr>
              <a:t>肾磷阈降低使肾小管重吸收磷减少，尿磷排出增加。</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31371" y="0"/>
            <a:ext cx="250372" cy="696686"/>
          </a:xfrm>
          <a:prstGeom prst="rect">
            <a:avLst/>
          </a:prstGeom>
          <a:solidFill>
            <a:srgbClr val="2C7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04800" y="0"/>
            <a:ext cx="250372" cy="457200"/>
          </a:xfrm>
          <a:prstGeom prst="rect">
            <a:avLst/>
          </a:prstGeom>
          <a:solidFill>
            <a:srgbClr val="86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92" name="TextBox 9"/>
          <p:cNvSpPr txBox="1"/>
          <p:nvPr/>
        </p:nvSpPr>
        <p:spPr>
          <a:xfrm>
            <a:off x="576263" y="6508433"/>
            <a:ext cx="11039475" cy="275590"/>
          </a:xfrm>
          <a:prstGeom prst="rect">
            <a:avLst/>
          </a:prstGeom>
          <a:noFill/>
          <a:ln w="9525">
            <a:noFill/>
          </a:ln>
        </p:spPr>
        <p:txBody>
          <a:bodyPr>
            <a:spAutoFit/>
          </a:bodyPr>
          <a:lstStyle/>
          <a:p>
            <a:pPr algn="r"/>
            <a:r>
              <a:rPr lang="zh-CN" altLang="en-US" sz="1200" b="1" noProof="1">
                <a:solidFill>
                  <a:schemeClr val="tx1"/>
                </a:solidFill>
                <a:latin typeface="黑体" panose="02010609060101010101" pitchFamily="49" charset="-122"/>
                <a:ea typeface="黑体" panose="02010609060101010101" pitchFamily="49" charset="-122"/>
                <a:cs typeface="+mn-cs"/>
              </a:rPr>
              <a:t>参考文献：张建群</a:t>
            </a:r>
            <a:r>
              <a:rPr lang="en-US" altLang="zh-CN" sz="1200" b="1" noProof="1">
                <a:solidFill>
                  <a:schemeClr val="tx1"/>
                </a:solidFill>
                <a:latin typeface="黑体" panose="02010609060101010101" pitchFamily="49" charset="-122"/>
                <a:ea typeface="黑体" panose="02010609060101010101" pitchFamily="49" charset="-122"/>
                <a:cs typeface="+mn-cs"/>
              </a:rPr>
              <a:t>.</a:t>
            </a:r>
            <a:r>
              <a:rPr lang="zh-CN" altLang="en-US" sz="1200" b="1" noProof="1">
                <a:solidFill>
                  <a:schemeClr val="tx1"/>
                </a:solidFill>
                <a:latin typeface="黑体" panose="02010609060101010101" pitchFamily="49" charset="-122"/>
                <a:ea typeface="黑体" panose="02010609060101010101" pitchFamily="49" charset="-122"/>
                <a:cs typeface="+mn-cs"/>
              </a:rPr>
              <a:t>低磷血症在危重患者中的临床意义及研究进展</a:t>
            </a:r>
            <a:r>
              <a:rPr lang="en-US" altLang="zh-CN" sz="1200" b="1" noProof="1">
                <a:solidFill>
                  <a:schemeClr val="tx1"/>
                </a:solidFill>
                <a:latin typeface="黑体" panose="02010609060101010101" pitchFamily="49" charset="-122"/>
                <a:ea typeface="黑体" panose="02010609060101010101" pitchFamily="49" charset="-122"/>
                <a:cs typeface="+mn-cs"/>
              </a:rPr>
              <a:t>.</a:t>
            </a:r>
            <a:r>
              <a:rPr lang="zh-CN" altLang="en-US" sz="1200" b="1" noProof="1">
                <a:solidFill>
                  <a:schemeClr val="tx1"/>
                </a:solidFill>
                <a:latin typeface="黑体" panose="02010609060101010101" pitchFamily="49" charset="-122"/>
                <a:ea typeface="黑体" panose="02010609060101010101" pitchFamily="49" charset="-122"/>
                <a:cs typeface="+mn-cs"/>
              </a:rPr>
              <a:t>中国现代药物应用</a:t>
            </a:r>
            <a:r>
              <a:rPr lang="en-US" altLang="zh-CN" sz="1200" b="1" noProof="1">
                <a:solidFill>
                  <a:schemeClr val="tx1"/>
                </a:solidFill>
                <a:latin typeface="黑体" panose="02010609060101010101" pitchFamily="49" charset="-122"/>
                <a:ea typeface="黑体" panose="02010609060101010101" pitchFamily="49" charset="-122"/>
                <a:cs typeface="+mn-cs"/>
              </a:rPr>
              <a:t>[J].2014,12(8).240-242.</a:t>
            </a:r>
            <a:endParaRPr lang="zh-CN" altLang="en-US" sz="1200" b="1" noProof="1">
              <a:solidFill>
                <a:schemeClr val="tx1"/>
              </a:solidFill>
              <a:latin typeface="黑体" panose="02010609060101010101" pitchFamily="49" charset="-122"/>
              <a:ea typeface="黑体" panose="02010609060101010101" pitchFamily="49" charset="-122"/>
              <a:cs typeface="+mn-cs"/>
            </a:endParaRPr>
          </a:p>
        </p:txBody>
      </p:sp>
      <p:sp>
        <p:nvSpPr>
          <p:cNvPr id="3" name="文本框 2"/>
          <p:cNvSpPr txBox="1"/>
          <p:nvPr/>
        </p:nvSpPr>
        <p:spPr>
          <a:xfrm>
            <a:off x="967740" y="1051560"/>
            <a:ext cx="3027680" cy="953135"/>
          </a:xfrm>
          <a:prstGeom prst="rect">
            <a:avLst/>
          </a:prstGeom>
          <a:noFill/>
        </p:spPr>
        <p:txBody>
          <a:bodyPr wrap="none" rtlCol="0" anchor="t">
            <a:spAutoFit/>
          </a:bodyPr>
          <a:lstStyle/>
          <a:p>
            <a:r>
              <a:rPr lang="zh-CN" altLang="en-US" sz="2800" b="1">
                <a:ln w="9525">
                  <a:solidFill>
                    <a:schemeClr val="bg1"/>
                  </a:solidFill>
                  <a:prstDash val="solid"/>
                </a:ln>
                <a:effectLst>
                  <a:outerShdw blurRad="12700" dist="38100" dir="2700000" algn="tl" rotWithShape="0">
                    <a:schemeClr val="accent5">
                      <a:lumMod val="60000"/>
                      <a:lumOff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低磷血症临床表现</a:t>
            </a:r>
            <a:br>
              <a:rPr lang="zh-CN" altLang="en-US" sz="2800" b="1">
                <a:ln w="9525">
                  <a:solidFill>
                    <a:schemeClr val="bg1"/>
                  </a:solidFill>
                  <a:prstDash val="solid"/>
                </a:ln>
                <a:effectLst>
                  <a:outerShdw blurRad="12700" dist="38100" dir="2700000" algn="tl" rotWithShape="0">
                    <a:schemeClr val="accent5">
                      <a:lumMod val="60000"/>
                      <a:lumOff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br>
            <a:endParaRPr lang="zh-CN" altLang="en-US" sz="2800"/>
          </a:p>
        </p:txBody>
      </p:sp>
      <p:sp>
        <p:nvSpPr>
          <p:cNvPr id="4" name="五边形 3"/>
          <p:cNvSpPr/>
          <p:nvPr>
            <p:custDataLst>
              <p:tags r:id="rId1"/>
            </p:custDataLst>
          </p:nvPr>
        </p:nvSpPr>
        <p:spPr bwMode="auto">
          <a:xfrm>
            <a:off x="378463" y="2925590"/>
            <a:ext cx="849169" cy="558510"/>
          </a:xfrm>
          <a:prstGeom prst="homePlate">
            <a:avLst>
              <a:gd name="adj" fmla="val 31944"/>
            </a:avLst>
          </a:prstGeom>
          <a:solidFill>
            <a:sysClr val="window" lastClr="FFFFFF">
              <a:lumMod val="95000"/>
            </a:sysClr>
          </a:solidFill>
          <a:ln w="19050">
            <a:noFill/>
            <a:round/>
          </a:ln>
        </p:spPr>
        <p:txBody>
          <a:bodyPr vert="horz" wrap="square" lIns="91440" tIns="45720" rIns="91440" bIns="45720" anchor="ctr" anchorCtr="1" compatLnSpc="1">
            <a:normAutofit/>
          </a:bodyPr>
          <a:lstStyle/>
          <a:p>
            <a:pPr algn="ctr"/>
            <a:r>
              <a:rPr lang="en-US" b="1" i="1">
                <a:solidFill>
                  <a:srgbClr val="000000">
                    <a:lumMod val="75000"/>
                    <a:lumOff val="25000"/>
                  </a:srgbClr>
                </a:solidFill>
                <a:latin typeface="Arial" panose="020B0604020202020204" pitchFamily="34" charset="0"/>
                <a:ea typeface="微软雅黑" panose="020B0503020204020204" pitchFamily="34" charset="-122"/>
                <a:cs typeface="微软雅黑" panose="020B0503020204020204" pitchFamily="34" charset="-122"/>
              </a:rPr>
              <a:t>01</a:t>
            </a:r>
          </a:p>
        </p:txBody>
      </p:sp>
      <p:sp>
        <p:nvSpPr>
          <p:cNvPr id="5" name="五边形 4"/>
          <p:cNvSpPr/>
          <p:nvPr>
            <p:custDataLst>
              <p:tags r:id="rId2"/>
            </p:custDataLst>
          </p:nvPr>
        </p:nvSpPr>
        <p:spPr bwMode="auto">
          <a:xfrm>
            <a:off x="3146562" y="2925590"/>
            <a:ext cx="849169" cy="558510"/>
          </a:xfrm>
          <a:prstGeom prst="homePlate">
            <a:avLst>
              <a:gd name="adj" fmla="val 31944"/>
            </a:avLst>
          </a:prstGeom>
          <a:solidFill>
            <a:sysClr val="window" lastClr="FFFFFF">
              <a:lumMod val="95000"/>
            </a:sysClr>
          </a:solidFill>
          <a:ln w="19050">
            <a:noFill/>
            <a:round/>
          </a:ln>
        </p:spPr>
        <p:txBody>
          <a:bodyPr vert="horz" wrap="square" lIns="91440" tIns="45720" rIns="91440" bIns="45720" anchor="ctr" anchorCtr="1" compatLnSpc="1">
            <a:normAutofit/>
          </a:bodyPr>
          <a:lstStyle/>
          <a:p>
            <a:pPr algn="ctr"/>
            <a:r>
              <a:rPr lang="en-US" b="1" i="1" dirty="0">
                <a:solidFill>
                  <a:srgbClr val="000000">
                    <a:lumMod val="75000"/>
                    <a:lumOff val="25000"/>
                  </a:srgbClr>
                </a:solidFill>
                <a:latin typeface="Arial" panose="020B0604020202020204" pitchFamily="34" charset="0"/>
                <a:ea typeface="微软雅黑" panose="020B0503020204020204" pitchFamily="34" charset="-122"/>
                <a:cs typeface="微软雅黑" panose="020B0503020204020204" pitchFamily="34" charset="-122"/>
              </a:rPr>
              <a:t>02</a:t>
            </a:r>
          </a:p>
        </p:txBody>
      </p:sp>
      <p:sp>
        <p:nvSpPr>
          <p:cNvPr id="11" name="五边形 10"/>
          <p:cNvSpPr/>
          <p:nvPr>
            <p:custDataLst>
              <p:tags r:id="rId3"/>
            </p:custDataLst>
          </p:nvPr>
        </p:nvSpPr>
        <p:spPr bwMode="auto">
          <a:xfrm>
            <a:off x="5914659" y="2925590"/>
            <a:ext cx="849169" cy="558510"/>
          </a:xfrm>
          <a:prstGeom prst="homePlate">
            <a:avLst>
              <a:gd name="adj" fmla="val 31944"/>
            </a:avLst>
          </a:prstGeom>
          <a:solidFill>
            <a:sysClr val="window" lastClr="FFFFFF">
              <a:lumMod val="95000"/>
            </a:sysClr>
          </a:solidFill>
          <a:ln w="19050">
            <a:noFill/>
            <a:round/>
          </a:ln>
        </p:spPr>
        <p:txBody>
          <a:bodyPr vert="horz" wrap="square" lIns="91440" tIns="45720" rIns="91440" bIns="45720" anchor="ctr" anchorCtr="1" compatLnSpc="1">
            <a:normAutofit/>
          </a:bodyPr>
          <a:lstStyle/>
          <a:p>
            <a:pPr algn="ctr"/>
            <a:r>
              <a:rPr lang="en-US" b="1" i="1" dirty="0">
                <a:solidFill>
                  <a:srgbClr val="000000">
                    <a:lumMod val="75000"/>
                    <a:lumOff val="25000"/>
                  </a:srgbClr>
                </a:solidFill>
                <a:latin typeface="Arial" panose="020B0604020202020204" pitchFamily="34" charset="0"/>
                <a:ea typeface="微软雅黑" panose="020B0503020204020204" pitchFamily="34" charset="-122"/>
                <a:cs typeface="微软雅黑" panose="020B0503020204020204" pitchFamily="34" charset="-122"/>
              </a:rPr>
              <a:t>03</a:t>
            </a:r>
          </a:p>
        </p:txBody>
      </p:sp>
      <p:sp>
        <p:nvSpPr>
          <p:cNvPr id="15" name="五边形 14"/>
          <p:cNvSpPr/>
          <p:nvPr>
            <p:custDataLst>
              <p:tags r:id="rId4"/>
            </p:custDataLst>
          </p:nvPr>
        </p:nvSpPr>
        <p:spPr bwMode="auto">
          <a:xfrm>
            <a:off x="8682760" y="2925590"/>
            <a:ext cx="849169" cy="558510"/>
          </a:xfrm>
          <a:prstGeom prst="homePlate">
            <a:avLst>
              <a:gd name="adj" fmla="val 31944"/>
            </a:avLst>
          </a:prstGeom>
          <a:solidFill>
            <a:sysClr val="window" lastClr="FFFFFF">
              <a:lumMod val="95000"/>
            </a:sysClr>
          </a:solidFill>
          <a:ln w="19050">
            <a:noFill/>
            <a:round/>
          </a:ln>
        </p:spPr>
        <p:txBody>
          <a:bodyPr vert="horz" wrap="square" lIns="91440" tIns="45720" rIns="91440" bIns="45720" anchor="ctr" anchorCtr="1" compatLnSpc="1">
            <a:normAutofit/>
          </a:bodyPr>
          <a:lstStyle/>
          <a:p>
            <a:pPr algn="ctr"/>
            <a:r>
              <a:rPr lang="en-US" b="1" i="1" dirty="0">
                <a:solidFill>
                  <a:srgbClr val="000000">
                    <a:lumMod val="75000"/>
                    <a:lumOff val="25000"/>
                  </a:srgbClr>
                </a:solidFill>
                <a:latin typeface="Arial" panose="020B0604020202020204" pitchFamily="34" charset="0"/>
                <a:ea typeface="微软雅黑" panose="020B0503020204020204" pitchFamily="34" charset="-122"/>
                <a:cs typeface="微软雅黑" panose="020B0503020204020204" pitchFamily="34" charset="-122"/>
              </a:rPr>
              <a:t>04</a:t>
            </a:r>
          </a:p>
        </p:txBody>
      </p:sp>
      <p:sp>
        <p:nvSpPr>
          <p:cNvPr id="6" name="燕尾形箭头 5"/>
          <p:cNvSpPr/>
          <p:nvPr>
            <p:custDataLst>
              <p:tags r:id="rId5"/>
            </p:custDataLst>
          </p:nvPr>
        </p:nvSpPr>
        <p:spPr bwMode="auto">
          <a:xfrm>
            <a:off x="794138" y="2757988"/>
            <a:ext cx="2120242" cy="893714"/>
          </a:xfrm>
          <a:prstGeom prst="notchedRightArrow">
            <a:avLst>
              <a:gd name="adj1" fmla="val 100000"/>
              <a:gd name="adj2" fmla="val 31781"/>
            </a:avLst>
          </a:prstGeom>
          <a:solidFill>
            <a:srgbClr val="1F74AD"/>
          </a:solidFill>
          <a:ln w="19050">
            <a:noFill/>
            <a:round/>
          </a:ln>
        </p:spPr>
        <p:txBody>
          <a:bodyPr wrap="square" lIns="91440" tIns="45720" rIns="91440" bIns="45720" anchor="ctr">
            <a:normAutofit/>
          </a:bodyPr>
          <a:lstStyle/>
          <a:p>
            <a:pPr algn="ctr"/>
            <a:r>
              <a:rPr lang="zh-CN"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神经肌肉</a:t>
            </a:r>
          </a:p>
          <a:p>
            <a:pPr algn="ctr"/>
            <a:r>
              <a:rPr lang="zh-CN"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系统</a:t>
            </a:r>
          </a:p>
        </p:txBody>
      </p:sp>
      <p:sp>
        <p:nvSpPr>
          <p:cNvPr id="29" name="文本框 28"/>
          <p:cNvSpPr txBox="1"/>
          <p:nvPr>
            <p:custDataLst>
              <p:tags r:id="rId6"/>
            </p:custDataLst>
          </p:nvPr>
        </p:nvSpPr>
        <p:spPr>
          <a:xfrm>
            <a:off x="515620" y="4117340"/>
            <a:ext cx="2345055" cy="1925955"/>
          </a:xfrm>
          <a:prstGeom prst="rect">
            <a:avLst/>
          </a:prstGeom>
          <a:noFill/>
          <a:ln>
            <a:noFill/>
          </a:ln>
        </p:spPr>
        <p:txBody>
          <a:bodyPr wrap="square" lIns="91440" tIns="45720" rIns="91440" bIns="0" anchor="t" anchorCtr="0">
            <a:noAutofit/>
          </a:bodyPr>
          <a:lstStyle/>
          <a:p>
            <a:pPr marL="0" marR="0" lvl="0" indent="0" algn="l" defTabSz="913765" rtl="0" eaLnBrk="1" fontAlgn="auto" latinLnBrk="0" hangingPunct="1">
              <a:lnSpc>
                <a:spcPct val="120000"/>
              </a:lnSpc>
              <a:spcBef>
                <a:spcPts val="0"/>
              </a:spcBef>
              <a:spcAft>
                <a:spcPts val="0"/>
              </a:spcAft>
              <a:buClrTx/>
              <a:buSzPct val="25000"/>
              <a:buFontTx/>
              <a:buNone/>
              <a:defRPr/>
            </a:pPr>
            <a:r>
              <a:rPr kumimoji="0" lang="en-US" altLang="zh-CN" sz="1300" b="1" i="0" u="none" strike="noStrike" kern="1200" cap="none" spc="300" normalizeH="0" noProof="0">
                <a:ln>
                  <a:noFill/>
                </a:ln>
                <a:solidFill>
                  <a:srgbClr val="000000">
                    <a:lumMod val="75000"/>
                    <a:lumOff val="25000"/>
                  </a:srgbClr>
                </a:solidFill>
                <a:effectLst/>
                <a:uLnTx/>
                <a:uFillTx/>
                <a:latin typeface="微软雅黑" panose="020B0503020204020204" pitchFamily="34" charset="-122"/>
                <a:cs typeface="微软雅黑" panose="020B0503020204020204" pitchFamily="34" charset="-122"/>
              </a:rPr>
              <a:t>   </a:t>
            </a:r>
            <a:r>
              <a:rPr kumimoji="0" lang="zh-CN" altLang="en-US" sz="1300" i="0" u="none" strike="noStrike" kern="1200" cap="none" spc="300" normalizeH="0" noProof="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血磷降低必定影响</a:t>
            </a:r>
            <a:r>
              <a:rPr kumimoji="0" lang="en-US" altLang="zh-CN" sz="1300" i="0" u="none" strike="noStrike" kern="1200" cap="none" spc="300" normalizeH="0" noProof="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ATP</a:t>
            </a:r>
            <a:r>
              <a:rPr kumimoji="0" lang="zh-CN" altLang="en-US" sz="1300" i="0" u="none" strike="noStrike" kern="1200" cap="none" spc="300" normalizeH="0" noProof="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的生成，从而影响神经肌肉细胞能量供应和功能，变现为肌电图、脑电图异常，</a:t>
            </a:r>
            <a:r>
              <a:rPr kumimoji="0" lang="en-US" altLang="zh-CN" sz="1300" i="0" u="none" strike="noStrike" kern="1200" cap="none" spc="300" normalizeH="0" noProof="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CK</a:t>
            </a:r>
            <a:r>
              <a:rPr kumimoji="0" lang="zh-CN" altLang="en-US" sz="1300" i="0" u="none" strike="noStrike" kern="1200" cap="none" spc="300" normalizeH="0" noProof="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增高最终引起四肢肌肉无力，肌张力减退，腱反射消失、意识障碍等。</a:t>
            </a:r>
          </a:p>
        </p:txBody>
      </p:sp>
      <p:cxnSp>
        <p:nvCxnSpPr>
          <p:cNvPr id="46" name="直接连接符 45"/>
          <p:cNvCxnSpPr/>
          <p:nvPr>
            <p:custDataLst>
              <p:tags r:id="rId7"/>
            </p:custDataLst>
          </p:nvPr>
        </p:nvCxnSpPr>
        <p:spPr>
          <a:xfrm>
            <a:off x="1640964" y="3651702"/>
            <a:ext cx="10912" cy="465885"/>
          </a:xfrm>
          <a:prstGeom prst="line">
            <a:avLst/>
          </a:prstGeom>
          <a:ln w="3175" cap="rnd">
            <a:solidFill>
              <a:sysClr val="window" lastClr="FFFFFF">
                <a:lumMod val="75000"/>
              </a:sysClr>
            </a:solidFill>
            <a:prstDash val="dash"/>
            <a:round/>
            <a:tailEnd type="oval"/>
          </a:ln>
        </p:spPr>
        <p:style>
          <a:lnRef idx="1">
            <a:srgbClr val="1F74AD"/>
          </a:lnRef>
          <a:fillRef idx="0">
            <a:srgbClr val="1F74AD"/>
          </a:fillRef>
          <a:effectRef idx="0">
            <a:srgbClr val="1F74AD"/>
          </a:effectRef>
          <a:fontRef idx="minor">
            <a:srgbClr val="000000"/>
          </a:fontRef>
        </p:style>
      </p:cxnSp>
      <p:sp>
        <p:nvSpPr>
          <p:cNvPr id="8" name="燕尾形箭头 7"/>
          <p:cNvSpPr/>
          <p:nvPr>
            <p:custDataLst>
              <p:tags r:id="rId8"/>
            </p:custDataLst>
          </p:nvPr>
        </p:nvSpPr>
        <p:spPr bwMode="auto">
          <a:xfrm>
            <a:off x="3562236" y="2757988"/>
            <a:ext cx="2120241" cy="893714"/>
          </a:xfrm>
          <a:prstGeom prst="notchedRightArrow">
            <a:avLst>
              <a:gd name="adj1" fmla="val 100000"/>
              <a:gd name="adj2" fmla="val 31781"/>
            </a:avLst>
          </a:prstGeom>
          <a:solidFill>
            <a:srgbClr val="3498DB"/>
          </a:solidFill>
          <a:ln w="19050">
            <a:noFill/>
            <a:round/>
          </a:ln>
        </p:spPr>
        <p:txBody>
          <a:bodyPr wrap="square" lIns="91440" tIns="45720" rIns="91440" bIns="45720" anchor="ctr">
            <a:normAutofit/>
          </a:bodyPr>
          <a:lstStyle/>
          <a:p>
            <a:pPr algn="ctr"/>
            <a:r>
              <a:rPr lang="zh-CN"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呼吸系统</a:t>
            </a:r>
          </a:p>
        </p:txBody>
      </p:sp>
      <p:sp>
        <p:nvSpPr>
          <p:cNvPr id="32" name="文本框 31"/>
          <p:cNvSpPr txBox="1"/>
          <p:nvPr>
            <p:custDataLst>
              <p:tags r:id="rId9"/>
            </p:custDataLst>
          </p:nvPr>
        </p:nvSpPr>
        <p:spPr>
          <a:xfrm>
            <a:off x="2907030" y="4653915"/>
            <a:ext cx="2887980" cy="1664335"/>
          </a:xfrm>
          <a:prstGeom prst="rect">
            <a:avLst/>
          </a:prstGeom>
          <a:noFill/>
          <a:ln>
            <a:noFill/>
          </a:ln>
        </p:spPr>
        <p:txBody>
          <a:bodyPr wrap="square" lIns="91440" tIns="45720" rIns="91440" bIns="0" anchor="t" anchorCtr="0">
            <a:noAutofit/>
          </a:bodyPr>
          <a:lstStyle/>
          <a:p>
            <a:pPr marL="0" marR="0" lvl="0" indent="0" algn="l" defTabSz="913765" rtl="0" eaLnBrk="1" fontAlgn="auto" latinLnBrk="0" hangingPunct="1">
              <a:lnSpc>
                <a:spcPct val="120000"/>
              </a:lnSpc>
              <a:spcBef>
                <a:spcPts val="0"/>
              </a:spcBef>
              <a:spcAft>
                <a:spcPts val="0"/>
              </a:spcAft>
              <a:buClrTx/>
              <a:buSzPct val="25000"/>
              <a:buFontTx/>
              <a:buNone/>
              <a:defRPr/>
            </a:pPr>
            <a:r>
              <a:rPr kumimoji="0" lang="zh-CN" altLang="en-US" sz="1300" i="0" u="none" strike="noStrike" kern="1200" cap="none" spc="300" normalizeH="0" noProof="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低磷使</a:t>
            </a:r>
            <a:r>
              <a:rPr kumimoji="0" lang="en-US" altLang="zh-CN" sz="1300" i="0" u="none" strike="noStrike" kern="1200" cap="none" spc="300" normalizeH="0" noProof="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ATP</a:t>
            </a:r>
            <a:r>
              <a:rPr kumimoji="0" lang="zh-CN" altLang="en-US" sz="1300" i="0" u="none" strike="noStrike" kern="1200" cap="none" spc="300" normalizeH="0" noProof="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生产减少，使呼吸肌易疲劳，并导致跨隔压减低，诱发呼吸衰竭；同时低磷可使肺泡表面活性物质生成减少，引起肺泡陷闭，进一步加重呼吸衰竭。</a:t>
            </a:r>
            <a:r>
              <a:rPr kumimoji="0" lang="zh-CN" altLang="en-US" sz="1300" b="1" i="0" u="none" strike="noStrike" kern="1200" cap="none" spc="300" normalizeH="0" noProof="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机械通气脱机失败</a:t>
            </a:r>
            <a:r>
              <a:rPr kumimoji="0" lang="en-US" altLang="zh-CN" sz="1300" b="1" i="0" u="none" strike="noStrike" kern="1200" cap="none" spc="300" normalizeH="0" noProof="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64%</a:t>
            </a:r>
            <a:r>
              <a:rPr kumimoji="0" lang="zh-CN" altLang="en-US" sz="1300" b="1" i="0" u="none" strike="noStrike" kern="1200" cap="none" spc="300" normalizeH="0" noProof="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由于此原因。</a:t>
            </a:r>
          </a:p>
        </p:txBody>
      </p:sp>
      <p:cxnSp>
        <p:nvCxnSpPr>
          <p:cNvPr id="47" name="直接连接符 46"/>
          <p:cNvCxnSpPr>
            <a:endCxn id="32" idx="0"/>
          </p:cNvCxnSpPr>
          <p:nvPr>
            <p:custDataLst>
              <p:tags r:id="rId10"/>
            </p:custDataLst>
          </p:nvPr>
        </p:nvCxnSpPr>
        <p:spPr>
          <a:xfrm>
            <a:off x="4342649" y="3609792"/>
            <a:ext cx="8115" cy="1043963"/>
          </a:xfrm>
          <a:prstGeom prst="line">
            <a:avLst/>
          </a:prstGeom>
          <a:ln w="3175" cap="rnd">
            <a:solidFill>
              <a:sysClr val="window" lastClr="FFFFFF">
                <a:lumMod val="75000"/>
              </a:sysClr>
            </a:solidFill>
            <a:prstDash val="dash"/>
            <a:round/>
            <a:tailEnd type="oval"/>
          </a:ln>
        </p:spPr>
        <p:style>
          <a:lnRef idx="1">
            <a:srgbClr val="1F74AD"/>
          </a:lnRef>
          <a:fillRef idx="0">
            <a:srgbClr val="1F74AD"/>
          </a:fillRef>
          <a:effectRef idx="0">
            <a:srgbClr val="1F74AD"/>
          </a:effectRef>
          <a:fontRef idx="minor">
            <a:srgbClr val="000000"/>
          </a:fontRef>
        </p:style>
      </p:cxnSp>
      <p:sp>
        <p:nvSpPr>
          <p:cNvPr id="10" name="燕尾形箭头 9"/>
          <p:cNvSpPr/>
          <p:nvPr>
            <p:custDataLst>
              <p:tags r:id="rId11"/>
            </p:custDataLst>
          </p:nvPr>
        </p:nvSpPr>
        <p:spPr bwMode="auto">
          <a:xfrm>
            <a:off x="6330333" y="2757988"/>
            <a:ext cx="2120241" cy="893714"/>
          </a:xfrm>
          <a:prstGeom prst="notchedRightArrow">
            <a:avLst>
              <a:gd name="adj1" fmla="val 100000"/>
              <a:gd name="adj2" fmla="val 31781"/>
            </a:avLst>
          </a:prstGeom>
          <a:solidFill>
            <a:srgbClr val="1AA3AA"/>
          </a:solidFill>
          <a:ln w="19050">
            <a:noFill/>
            <a:round/>
          </a:ln>
        </p:spPr>
        <p:txBody>
          <a:bodyPr wrap="square" lIns="91440" tIns="45720" rIns="91440" bIns="45720" anchor="ctr">
            <a:normAutofit/>
          </a:bodyPr>
          <a:lstStyle/>
          <a:p>
            <a:pPr algn="ctr"/>
            <a:r>
              <a:rPr lang="zh-CN"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循环系统</a:t>
            </a:r>
          </a:p>
        </p:txBody>
      </p:sp>
      <p:sp>
        <p:nvSpPr>
          <p:cNvPr id="35" name="文本框 34"/>
          <p:cNvSpPr txBox="1"/>
          <p:nvPr>
            <p:custDataLst>
              <p:tags r:id="rId12"/>
            </p:custDataLst>
          </p:nvPr>
        </p:nvSpPr>
        <p:spPr>
          <a:xfrm>
            <a:off x="5841365" y="4105275"/>
            <a:ext cx="2329815" cy="1950085"/>
          </a:xfrm>
          <a:prstGeom prst="rect">
            <a:avLst/>
          </a:prstGeom>
          <a:noFill/>
          <a:ln>
            <a:noFill/>
          </a:ln>
        </p:spPr>
        <p:txBody>
          <a:bodyPr wrap="square" lIns="91440" tIns="45720" rIns="91440" bIns="0" anchor="t" anchorCtr="0">
            <a:normAutofit fontScale="67500" lnSpcReduction="10000"/>
          </a:bodyPr>
          <a:lstStyle/>
          <a:p>
            <a:pPr marL="0" marR="0" lvl="0" indent="0" algn="l" defTabSz="913765" rtl="0" eaLnBrk="1" fontAlgn="auto" latinLnBrk="0" hangingPunct="1">
              <a:lnSpc>
                <a:spcPct val="120000"/>
              </a:lnSpc>
              <a:spcBef>
                <a:spcPts val="0"/>
              </a:spcBef>
              <a:spcAft>
                <a:spcPts val="0"/>
              </a:spcAft>
              <a:buClrTx/>
              <a:buSzPct val="25000"/>
              <a:buFontTx/>
              <a:buNone/>
              <a:defRPr/>
            </a:pPr>
            <a:r>
              <a:rPr kumimoji="0" lang="zh-CN" altLang="en-US" sz="2155" i="0" u="none" strike="noStrike" kern="1200" cap="none" spc="300" normalizeH="0" noProof="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低磷时能量生成和供应减少，心肌收缩力减弱；肌酸激酶（</a:t>
            </a:r>
            <a:r>
              <a:rPr kumimoji="0" lang="en-US" altLang="zh-CN" sz="2155" i="0" u="none" strike="noStrike" kern="1200" cap="none" spc="300" normalizeH="0" noProof="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CK</a:t>
            </a:r>
            <a:r>
              <a:rPr kumimoji="0" lang="zh-CN" altLang="en-US" sz="2155" i="0" u="none" strike="noStrike" kern="1200" cap="none" spc="300" normalizeH="0" noProof="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）迅速上升，可引起充血性心衰；另外心衰也可以引起低血磷，形成恶性循环。</a:t>
            </a:r>
          </a:p>
        </p:txBody>
      </p:sp>
      <p:cxnSp>
        <p:nvCxnSpPr>
          <p:cNvPr id="48" name="直接连接符 47"/>
          <p:cNvCxnSpPr>
            <a:stCxn id="35" idx="0"/>
          </p:cNvCxnSpPr>
          <p:nvPr>
            <p:custDataLst>
              <p:tags r:id="rId13"/>
            </p:custDataLst>
          </p:nvPr>
        </p:nvCxnSpPr>
        <p:spPr>
          <a:xfrm flipH="1" flipV="1">
            <a:off x="7001528" y="3639638"/>
            <a:ext cx="5318" cy="465884"/>
          </a:xfrm>
          <a:prstGeom prst="line">
            <a:avLst/>
          </a:prstGeom>
          <a:ln w="3175" cap="rnd">
            <a:solidFill>
              <a:sysClr val="window" lastClr="FFFFFF">
                <a:lumMod val="75000"/>
              </a:sysClr>
            </a:solidFill>
            <a:prstDash val="dash"/>
            <a:round/>
            <a:headEnd type="oval"/>
            <a:tailEnd type="none"/>
          </a:ln>
        </p:spPr>
        <p:style>
          <a:lnRef idx="1">
            <a:srgbClr val="1F74AD"/>
          </a:lnRef>
          <a:fillRef idx="0">
            <a:srgbClr val="1F74AD"/>
          </a:fillRef>
          <a:effectRef idx="0">
            <a:srgbClr val="1F74AD"/>
          </a:effectRef>
          <a:fontRef idx="minor">
            <a:srgbClr val="000000"/>
          </a:fontRef>
        </p:style>
      </p:cxnSp>
      <p:sp>
        <p:nvSpPr>
          <p:cNvPr id="14" name="燕尾形箭头 13"/>
          <p:cNvSpPr/>
          <p:nvPr>
            <p:custDataLst>
              <p:tags r:id="rId14"/>
            </p:custDataLst>
          </p:nvPr>
        </p:nvSpPr>
        <p:spPr bwMode="auto">
          <a:xfrm>
            <a:off x="9098431" y="2757988"/>
            <a:ext cx="2120241" cy="893714"/>
          </a:xfrm>
          <a:prstGeom prst="notchedRightArrow">
            <a:avLst>
              <a:gd name="adj1" fmla="val 100000"/>
              <a:gd name="adj2" fmla="val 31781"/>
            </a:avLst>
          </a:prstGeom>
          <a:solidFill>
            <a:srgbClr val="69A35B"/>
          </a:solidFill>
          <a:ln w="19050">
            <a:noFill/>
            <a:round/>
          </a:ln>
        </p:spPr>
        <p:txBody>
          <a:bodyPr wrap="square" lIns="91440" tIns="45720" rIns="91440" bIns="45720" anchor="ctr">
            <a:normAutofit/>
          </a:bodyPr>
          <a:lstStyle/>
          <a:p>
            <a:pPr algn="ctr"/>
            <a:r>
              <a:rPr lang="zh-CN"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血液系统</a:t>
            </a:r>
          </a:p>
        </p:txBody>
      </p:sp>
      <p:sp>
        <p:nvSpPr>
          <p:cNvPr id="38" name="文本框 37"/>
          <p:cNvSpPr txBox="1"/>
          <p:nvPr>
            <p:custDataLst>
              <p:tags r:id="rId15"/>
            </p:custDataLst>
          </p:nvPr>
        </p:nvSpPr>
        <p:spPr>
          <a:xfrm>
            <a:off x="8769350" y="3876040"/>
            <a:ext cx="3104515" cy="2912110"/>
          </a:xfrm>
          <a:prstGeom prst="rect">
            <a:avLst/>
          </a:prstGeom>
          <a:noFill/>
          <a:ln>
            <a:noFill/>
          </a:ln>
        </p:spPr>
        <p:txBody>
          <a:bodyPr wrap="square" lIns="91440" tIns="45720" rIns="91440" bIns="0" anchor="t" anchorCtr="0">
            <a:noAutofit/>
          </a:bodyPr>
          <a:lstStyle/>
          <a:p>
            <a:pPr marL="0" marR="0" lvl="0" indent="0" algn="l" defTabSz="913765" rtl="0" fontAlgn="auto">
              <a:lnSpc>
                <a:spcPts val="1500"/>
              </a:lnSpc>
              <a:spcBef>
                <a:spcPts val="0"/>
              </a:spcBef>
              <a:spcAft>
                <a:spcPts val="0"/>
              </a:spcAft>
              <a:buClrTx/>
              <a:buSzPct val="25000"/>
              <a:buFontTx/>
              <a:buNone/>
              <a:defRPr/>
            </a:pPr>
            <a:r>
              <a:rPr kumimoji="0" lang="zh-CN" altLang="en-US" sz="1400" i="0" u="none" strike="noStrike" kern="1200" cap="none" spc="300" normalizeH="0" noProof="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红细胞形态的可塑性取决于红细胞膜上的</a:t>
            </a:r>
            <a:r>
              <a:rPr kumimoji="0" lang="en-US" altLang="zh-CN" sz="1400" i="0" u="none" strike="noStrike" kern="1200" cap="none" spc="300" normalizeH="0" noProof="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ATP</a:t>
            </a:r>
            <a:r>
              <a:rPr kumimoji="0" lang="zh-CN" altLang="en-US" sz="1400" i="0" u="none" strike="noStrike" kern="1200" cap="none" spc="300" normalizeH="0" noProof="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量。低磷时</a:t>
            </a:r>
            <a:r>
              <a:rPr kumimoji="0" lang="en-US" altLang="zh-CN" sz="1400" i="0" u="none" strike="noStrike" kern="1200" cap="none" spc="300" normalizeH="0" noProof="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ATP</a:t>
            </a:r>
            <a:r>
              <a:rPr kumimoji="0" lang="zh-CN" altLang="en-US" sz="1400" i="0" u="none" strike="noStrike" kern="1200" cap="none" spc="300" normalizeH="0" noProof="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减少，有人发现当红细胞膜上</a:t>
            </a:r>
            <a:r>
              <a:rPr kumimoji="0" lang="en-US" altLang="zh-CN" sz="1400" i="0" u="none" strike="noStrike" kern="1200" cap="none" spc="300" normalizeH="0" noProof="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ATP</a:t>
            </a:r>
            <a:r>
              <a:rPr kumimoji="0" lang="zh-CN" altLang="en-US" sz="1400" i="0" u="none" strike="noStrike" kern="1200" cap="none" spc="300" normalizeH="0" noProof="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量低于正常</a:t>
            </a:r>
            <a:r>
              <a:rPr kumimoji="0" lang="en-US" altLang="zh-CN" sz="1400" i="0" u="none" strike="noStrike" kern="1200" cap="none" spc="300" normalizeH="0" noProof="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15%</a:t>
            </a:r>
            <a:r>
              <a:rPr kumimoji="0" lang="zh-CN" altLang="en-US" sz="1400" i="0" u="none" strike="noStrike" kern="1200" cap="none" spc="300" normalizeH="0" noProof="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时，即可发生溶血；低磷对白细胞功能影响主要表现在粒细胞的机械功能方面，当血磷低于</a:t>
            </a:r>
            <a:r>
              <a:rPr kumimoji="0" lang="en-US" altLang="zh-CN" sz="1400" i="0" u="none" strike="noStrike" kern="1200" cap="none" spc="300" normalizeH="0" noProof="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0.6mmol/l</a:t>
            </a:r>
            <a:r>
              <a:rPr kumimoji="0" lang="zh-CN" altLang="en-US" sz="1400" i="0" u="none" strike="noStrike" kern="1200" cap="none" spc="300" normalizeH="0" noProof="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，即引起白细胞趋化性、吞噬功能减退，抗感染能力下降。</a:t>
            </a:r>
            <a:r>
              <a:rPr kumimoji="0" lang="zh-CN" altLang="en-US" sz="1400" i="0" u="none" strike="noStrike" kern="1200" cap="none" spc="300" normalizeH="0" noProof="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老年人群全身机能减退特别是免疫功能降低，合并感染时病情更重，预后更差。</a:t>
            </a:r>
          </a:p>
        </p:txBody>
      </p:sp>
      <p:cxnSp>
        <p:nvCxnSpPr>
          <p:cNvPr id="49" name="直接连接符 48"/>
          <p:cNvCxnSpPr/>
          <p:nvPr>
            <p:custDataLst>
              <p:tags r:id="rId16"/>
            </p:custDataLst>
          </p:nvPr>
        </p:nvCxnSpPr>
        <p:spPr>
          <a:xfrm flipV="1">
            <a:off x="10158095" y="3448685"/>
            <a:ext cx="8255" cy="427355"/>
          </a:xfrm>
          <a:prstGeom prst="line">
            <a:avLst/>
          </a:prstGeom>
          <a:ln w="3175" cap="rnd">
            <a:solidFill>
              <a:sysClr val="window" lastClr="FFFFFF">
                <a:lumMod val="75000"/>
              </a:sysClr>
            </a:solidFill>
            <a:prstDash val="dash"/>
            <a:round/>
            <a:headEnd type="oval"/>
            <a:tailEnd type="none"/>
          </a:ln>
        </p:spPr>
        <p:style>
          <a:lnRef idx="1">
            <a:srgbClr val="1F74AD"/>
          </a:lnRef>
          <a:fillRef idx="0">
            <a:srgbClr val="1F74AD"/>
          </a:fillRef>
          <a:effectRef idx="0">
            <a:srgbClr val="1F74AD"/>
          </a:effectRef>
          <a:fontRef idx="minor">
            <a:srgbClr val="000000"/>
          </a:fontRef>
        </p:style>
      </p:cxnSp>
      <p:sp>
        <p:nvSpPr>
          <p:cNvPr id="34" name="文本框 33"/>
          <p:cNvSpPr txBox="1"/>
          <p:nvPr>
            <p:custDataLst>
              <p:tags r:id="rId17"/>
            </p:custDataLst>
          </p:nvPr>
        </p:nvSpPr>
        <p:spPr>
          <a:xfrm>
            <a:off x="685800" y="1609725"/>
            <a:ext cx="10708005" cy="1155065"/>
          </a:xfrm>
          <a:prstGeom prst="rect">
            <a:avLst/>
          </a:prstGeom>
          <a:noFill/>
          <a:ln>
            <a:noFill/>
          </a:ln>
        </p:spPr>
        <p:txBody>
          <a:bodyPr wrap="square" lIns="91440" tIns="0" rIns="91440" bIns="45720" anchor="t" anchorCtr="0">
            <a:normAutofit/>
          </a:bodyPr>
          <a:lstStyle/>
          <a:p>
            <a:pPr marL="0" marR="0" lvl="0" indent="0" algn="l" defTabSz="913765" rtl="0" eaLnBrk="1" fontAlgn="auto" latinLnBrk="0" hangingPunct="1">
              <a:lnSpc>
                <a:spcPct val="120000"/>
              </a:lnSpc>
              <a:spcBef>
                <a:spcPts val="0"/>
              </a:spcBef>
              <a:spcAft>
                <a:spcPts val="0"/>
              </a:spcAft>
              <a:buClrTx/>
              <a:buSzPct val="25000"/>
              <a:buFontTx/>
              <a:buNone/>
              <a:defRPr/>
            </a:pPr>
            <a:r>
              <a:rPr kumimoji="0" lang="en-US" altLang="zh-CN" b="0" i="0" u="none" strike="noStrike" kern="1200" cap="none" spc="150" normalizeH="0" noProof="0">
                <a:ln>
                  <a:noFill/>
                </a:ln>
                <a:solidFill>
                  <a:srgbClr val="000000">
                    <a:lumMod val="75000"/>
                    <a:lumOff val="25000"/>
                  </a:srgbClr>
                </a:solidFill>
                <a:effectLst/>
                <a:uLnTx/>
                <a:uFillTx/>
                <a:latin typeface="微软雅黑" panose="020B0503020204020204" pitchFamily="34" charset="-122"/>
                <a:cs typeface="微软雅黑" panose="020B0503020204020204" pitchFamily="34" charset="-122"/>
              </a:rPr>
              <a:t>      </a:t>
            </a:r>
            <a:r>
              <a:rPr kumimoji="0" lang="zh-CN" altLang="en-US" b="0" i="0" u="none" strike="noStrike" kern="1200" cap="none" spc="150" normalizeH="0" noProof="0">
                <a:ln>
                  <a:noFill/>
                </a:ln>
                <a:solidFill>
                  <a:srgbClr val="000000">
                    <a:lumMod val="75000"/>
                    <a:lumOff val="25000"/>
                  </a:srgbClr>
                </a:solidFill>
                <a:effectLst/>
                <a:uLnTx/>
                <a:uFillTx/>
                <a:latin typeface="微软雅黑" panose="020B0503020204020204" pitchFamily="34" charset="-122"/>
                <a:cs typeface="微软雅黑" panose="020B0503020204020204" pitchFamily="34" charset="-122"/>
              </a:rPr>
              <a:t>严重低磷血症可引起能量代谢障碍，造成细胞内能量危机从而严重影响神经传导及肌肉收缩，出现肌无力、反射低下、惊厥或者昏迷、呼吸衰竭及脱机困难，并可能与多脏器功能障碍有关，影响神经系统、呼吸系统、循环系统、血液系统等，甚至危及生命。</a:t>
            </a:r>
          </a:p>
        </p:txBody>
      </p:sp>
      <p:sp>
        <p:nvSpPr>
          <p:cNvPr id="9" name="流程图: 可选过程 8"/>
          <p:cNvSpPr/>
          <p:nvPr/>
        </p:nvSpPr>
        <p:spPr>
          <a:xfrm>
            <a:off x="0" y="302260"/>
            <a:ext cx="2240280" cy="749300"/>
          </a:xfrm>
          <a:prstGeom prst="flowChartAlternateProcess">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a:t>01</a:t>
            </a:r>
          </a:p>
        </p:txBody>
      </p:sp>
      <p:sp>
        <p:nvSpPr>
          <p:cNvPr id="12" name="矩形 11"/>
          <p:cNvSpPr/>
          <p:nvPr/>
        </p:nvSpPr>
        <p:spPr>
          <a:xfrm>
            <a:off x="2240280" y="444500"/>
            <a:ext cx="8115935" cy="645160"/>
          </a:xfrm>
          <a:prstGeom prst="rect">
            <a:avLst/>
          </a:prstGeom>
          <a:noFill/>
          <a:ln>
            <a:noFill/>
          </a:ln>
        </p:spPr>
        <p:txBody>
          <a:bodyPr wrap="square" rtlCol="0" anchor="t">
            <a:spAutoFit/>
          </a:bodyPr>
          <a:lstStyle/>
          <a:p>
            <a:pPr algn="l"/>
            <a:r>
              <a:rPr lang="zh-CN" altLang="en-US" sz="3600" b="1">
                <a:solidFill>
                  <a:schemeClr val="accent6">
                    <a:lumMod val="50000"/>
                  </a:schemeClr>
                </a:solidFill>
                <a:effectLst/>
                <a:latin typeface="微软雅黑" panose="020B0503020204020204" pitchFamily="34" charset="-122"/>
                <a:ea typeface="微软雅黑" panose="020B0503020204020204" pitchFamily="34" charset="-122"/>
              </a:rPr>
              <a:t>基本信息</a:t>
            </a:r>
            <a:r>
              <a:rPr lang="en-US" altLang="zh-CN" sz="3600" b="1">
                <a:solidFill>
                  <a:schemeClr val="accent6">
                    <a:lumMod val="50000"/>
                  </a:schemeClr>
                </a:solidFill>
                <a:effectLst/>
                <a:latin typeface="微软雅黑" panose="020B0503020204020204" pitchFamily="34" charset="-122"/>
                <a:ea typeface="微软雅黑" panose="020B0503020204020204" pitchFamily="34" charset="-122"/>
              </a:rPr>
              <a:t>-----</a:t>
            </a:r>
            <a:r>
              <a:rPr lang="zh-CN" altLang="en-US" sz="3600" b="1">
                <a:solidFill>
                  <a:schemeClr val="accent6">
                    <a:lumMod val="50000"/>
                  </a:schemeClr>
                </a:solidFill>
                <a:effectLst/>
                <a:latin typeface="微软雅黑" panose="020B0503020204020204" pitchFamily="34" charset="-122"/>
                <a:ea typeface="微软雅黑" panose="020B0503020204020204" pitchFamily="34" charset="-122"/>
              </a:rPr>
              <a:t>疾病基本情况</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31371" y="0"/>
            <a:ext cx="250372" cy="696686"/>
          </a:xfrm>
          <a:prstGeom prst="rect">
            <a:avLst/>
          </a:prstGeom>
          <a:solidFill>
            <a:srgbClr val="2C7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04800" y="0"/>
            <a:ext cx="250372" cy="457200"/>
          </a:xfrm>
          <a:prstGeom prst="rect">
            <a:avLst/>
          </a:prstGeom>
          <a:solidFill>
            <a:srgbClr val="86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76"/>
          <p:cNvSpPr txBox="1"/>
          <p:nvPr/>
        </p:nvSpPr>
        <p:spPr>
          <a:xfrm>
            <a:off x="1491261" y="1271478"/>
            <a:ext cx="3383280" cy="478155"/>
          </a:xfrm>
          <a:prstGeom prst="rect">
            <a:avLst/>
          </a:prstGeom>
          <a:noFill/>
        </p:spPr>
        <p:txBody>
          <a:bodyPr wrap="none" rtlCol="0">
            <a:spAutoFit/>
            <a:scene3d>
              <a:camera prst="orthographicFront"/>
              <a:lightRig rig="threePt" dir="t"/>
            </a:scene3d>
          </a:bodyPr>
          <a:lstStyle/>
          <a:p>
            <a:pPr marL="0" marR="0" lvl="0" indent="0" algn="l" defTabSz="914400" rtl="0" eaLnBrk="1" fontAlgn="auto" latinLnBrk="0" hangingPunct="1">
              <a:lnSpc>
                <a:spcPct val="90000"/>
              </a:lnSpc>
              <a:spcBef>
                <a:spcPct val="0"/>
              </a:spcBef>
              <a:spcAft>
                <a:spcPts val="0"/>
              </a:spcAft>
              <a:buClrTx/>
              <a:buSzTx/>
              <a:buFontTx/>
              <a:buNone/>
              <a:defRPr/>
            </a:pPr>
            <a:r>
              <a:rPr lang="zh-CN" sz="2800" b="1" noProof="0" dirty="0">
                <a:ln w="9525">
                  <a:solidFill>
                    <a:schemeClr val="bg1"/>
                  </a:solidFill>
                  <a:prstDash val="solid"/>
                </a:ln>
                <a:solidFill>
                  <a:schemeClr val="tx1"/>
                </a:solidFill>
                <a:effectLst>
                  <a:outerShdw blurRad="12700" dist="38100" dir="2700000" algn="tl" rotWithShape="0">
                    <a:schemeClr val="accent5">
                      <a:lumMod val="60000"/>
                      <a:lumOff val="40000"/>
                    </a:schemeClr>
                  </a:outerShdw>
                </a:effectLst>
                <a:uLnTx/>
                <a:uFillTx/>
                <a:latin typeface="微软雅黑" panose="020B0503020204020204" pitchFamily="34" charset="-122"/>
                <a:ea typeface="微软雅黑" panose="020B0503020204020204" pitchFamily="34" charset="-122"/>
                <a:cs typeface="+mj-cs"/>
                <a:sym typeface="+mn-ea"/>
              </a:rPr>
              <a:t>忽视补磷的恶性</a:t>
            </a:r>
            <a:r>
              <a:rPr lang="zh-CN" sz="2800" b="1" noProof="0" dirty="0">
                <a:ln w="9525">
                  <a:solidFill>
                    <a:schemeClr val="bg1"/>
                  </a:solidFill>
                  <a:prstDash val="solid"/>
                </a:ln>
                <a:solidFill>
                  <a:schemeClr val="tx1"/>
                </a:solidFill>
                <a:effectLst>
                  <a:outerShdw blurRad="12700" dist="38100" dir="2700000" algn="tl" rotWithShape="0">
                    <a:schemeClr val="accent5">
                      <a:lumMod val="60000"/>
                      <a:lumOff val="40000"/>
                    </a:schemeClr>
                  </a:outerShdw>
                </a:effectLst>
                <a:uLnTx/>
                <a:uFillTx/>
                <a:latin typeface="微软雅黑" panose="020B0503020204020204" pitchFamily="34" charset="-122"/>
                <a:ea typeface="微软雅黑" panose="020B0503020204020204" pitchFamily="34" charset="-122"/>
                <a:cs typeface="+mj-cs"/>
                <a:sym typeface="Arial" panose="020B0604020202020204" pitchFamily="34" charset="0"/>
              </a:rPr>
              <a:t>循环</a:t>
            </a:r>
            <a:endParaRPr lang="zh-CN" altLang="en-US" sz="2800" b="1" noProof="0" dirty="0">
              <a:ln w="9525">
                <a:solidFill>
                  <a:schemeClr val="bg1"/>
                </a:solidFill>
                <a:prstDash val="solid"/>
              </a:ln>
              <a:solidFill>
                <a:schemeClr val="tx1"/>
              </a:solidFill>
              <a:effectLst>
                <a:outerShdw blurRad="12700" dist="38100" dir="2700000" algn="tl" rotWithShape="0">
                  <a:schemeClr val="accent5">
                    <a:lumMod val="60000"/>
                    <a:lumOff val="40000"/>
                  </a:schemeClr>
                </a:outerShdw>
              </a:effectLst>
              <a:uLnTx/>
              <a:uFillTx/>
              <a:latin typeface="微软雅黑" panose="020B0503020204020204" pitchFamily="34" charset="-122"/>
              <a:ea typeface="微软雅黑" panose="020B0503020204020204" pitchFamily="34" charset="-122"/>
              <a:cs typeface="+mj-cs"/>
              <a:sym typeface="Arial" panose="020B0604020202020204" pitchFamily="34" charset="0"/>
            </a:endParaRPr>
          </a:p>
        </p:txBody>
      </p:sp>
      <p:sp>
        <p:nvSpPr>
          <p:cNvPr id="8" name="文本框 12289"/>
          <p:cNvSpPr txBox="1">
            <a:spLocks noChangeArrowheads="1"/>
          </p:cNvSpPr>
          <p:nvPr/>
        </p:nvSpPr>
        <p:spPr bwMode="auto">
          <a:xfrm>
            <a:off x="824130" y="4592007"/>
            <a:ext cx="10812549" cy="1384995"/>
          </a:xfrm>
          <a:prstGeom prst="rect">
            <a:avLst/>
          </a:prstGeom>
          <a:noFill/>
          <a:ln w="9525">
            <a:noFill/>
            <a:miter lim="800000"/>
          </a:ln>
        </p:spPr>
        <p:txBody>
          <a:bodyPr wrap="square">
            <a:spAutoFit/>
          </a:bodyPr>
          <a:lstStyle/>
          <a:p>
            <a:pPr eaLnBrk="0" hangingPunct="0"/>
            <a:r>
              <a:rPr lang="zh-CN" altLang="en-US" sz="2800" b="1" dirty="0"/>
              <a:t>         血磷随原发病的严重程度而降低。因此，低磷可以反映患者病理状况的严重程度,并与患者死亡有关。动态监测血磷水平,便于临床医生了解病情,及时进行补磷治疗,提高患者的抢救成功率。</a:t>
            </a:r>
          </a:p>
        </p:txBody>
      </p:sp>
      <p:sp>
        <p:nvSpPr>
          <p:cNvPr id="14" name="圆角矩形 12291"/>
          <p:cNvSpPr>
            <a:spLocks noChangeArrowheads="1"/>
          </p:cNvSpPr>
          <p:nvPr/>
        </p:nvSpPr>
        <p:spPr bwMode="auto">
          <a:xfrm>
            <a:off x="1873422" y="2104763"/>
            <a:ext cx="1512888" cy="792163"/>
          </a:xfrm>
          <a:prstGeom prst="roundRect">
            <a:avLst>
              <a:gd name="adj" fmla="val 16667"/>
            </a:avLst>
          </a:prstGeom>
          <a:solidFill>
            <a:srgbClr val="2C7700"/>
          </a:solidFill>
          <a:ln w="9525">
            <a:solidFill>
              <a:schemeClr val="tx1"/>
            </a:solidFill>
            <a:bevel/>
          </a:ln>
        </p:spPr>
        <p:txBody>
          <a:bodyPr/>
          <a:lstStyle/>
          <a:p>
            <a:endParaRPr lang="zh-CN" altLang="en-US">
              <a:solidFill>
                <a:schemeClr val="bg1"/>
              </a:solidFill>
            </a:endParaRPr>
          </a:p>
        </p:txBody>
      </p:sp>
      <p:sp>
        <p:nvSpPr>
          <p:cNvPr id="15" name="文本框 12292"/>
          <p:cNvSpPr txBox="1">
            <a:spLocks noChangeArrowheads="1"/>
          </p:cNvSpPr>
          <p:nvPr/>
        </p:nvSpPr>
        <p:spPr bwMode="auto">
          <a:xfrm>
            <a:off x="2089322" y="2249226"/>
            <a:ext cx="1081088" cy="396875"/>
          </a:xfrm>
          <a:prstGeom prst="rect">
            <a:avLst/>
          </a:prstGeom>
          <a:noFill/>
          <a:ln w="9525">
            <a:noFill/>
            <a:miter lim="800000"/>
          </a:ln>
        </p:spPr>
        <p:txBody>
          <a:bodyPr>
            <a:spAutoFit/>
          </a:bodyPr>
          <a:lstStyle/>
          <a:p>
            <a:pPr eaLnBrk="0" hangingPunct="0"/>
            <a:r>
              <a:rPr lang="zh-CN" altLang="en-US" sz="2000" b="1" dirty="0">
                <a:solidFill>
                  <a:schemeClr val="bg1"/>
                </a:solidFill>
                <a:latin typeface="宋体" panose="02010600030101010101" pitchFamily="2" charset="-122"/>
              </a:rPr>
              <a:t>原发病</a:t>
            </a:r>
          </a:p>
        </p:txBody>
      </p:sp>
      <p:sp>
        <p:nvSpPr>
          <p:cNvPr id="16" name="右箭头 12293"/>
          <p:cNvSpPr>
            <a:spLocks noChangeArrowheads="1"/>
          </p:cNvSpPr>
          <p:nvPr/>
        </p:nvSpPr>
        <p:spPr bwMode="auto">
          <a:xfrm flipV="1">
            <a:off x="3746672" y="2465126"/>
            <a:ext cx="935038" cy="76200"/>
          </a:xfrm>
          <a:prstGeom prst="rightArrow">
            <a:avLst>
              <a:gd name="adj1" fmla="val 50000"/>
              <a:gd name="adj2" fmla="val 306714"/>
            </a:avLst>
          </a:prstGeom>
          <a:solidFill>
            <a:srgbClr val="2C7700"/>
          </a:solidFill>
          <a:ln w="9525">
            <a:solidFill>
              <a:schemeClr val="tx1"/>
            </a:solidFill>
            <a:miter lim="800000"/>
          </a:ln>
        </p:spPr>
        <p:txBody>
          <a:bodyPr/>
          <a:lstStyle/>
          <a:p>
            <a:endParaRPr lang="zh-CN" altLang="en-US">
              <a:solidFill>
                <a:schemeClr val="bg1"/>
              </a:solidFill>
            </a:endParaRPr>
          </a:p>
        </p:txBody>
      </p:sp>
      <p:sp>
        <p:nvSpPr>
          <p:cNvPr id="17" name="文本框 12294"/>
          <p:cNvSpPr txBox="1">
            <a:spLocks noChangeArrowheads="1"/>
          </p:cNvSpPr>
          <p:nvPr/>
        </p:nvSpPr>
        <p:spPr bwMode="auto">
          <a:xfrm>
            <a:off x="3818110" y="2033326"/>
            <a:ext cx="879150" cy="400110"/>
          </a:xfrm>
          <a:prstGeom prst="rect">
            <a:avLst/>
          </a:prstGeom>
          <a:noFill/>
          <a:ln w="9525">
            <a:noFill/>
            <a:miter lim="800000"/>
          </a:ln>
        </p:spPr>
        <p:txBody>
          <a:bodyPr wrap="square">
            <a:spAutoFit/>
          </a:bodyPr>
          <a:lstStyle/>
          <a:p>
            <a:pPr eaLnBrk="0" hangingPunct="0"/>
            <a:r>
              <a:rPr lang="zh-CN" altLang="en-US" sz="2000" dirty="0"/>
              <a:t>引起</a:t>
            </a:r>
          </a:p>
        </p:txBody>
      </p:sp>
      <p:sp>
        <p:nvSpPr>
          <p:cNvPr id="18" name="圆角矩形 12295"/>
          <p:cNvSpPr>
            <a:spLocks noChangeArrowheads="1"/>
          </p:cNvSpPr>
          <p:nvPr/>
        </p:nvSpPr>
        <p:spPr bwMode="auto">
          <a:xfrm>
            <a:off x="4681710" y="2104763"/>
            <a:ext cx="1512887" cy="792163"/>
          </a:xfrm>
          <a:prstGeom prst="roundRect">
            <a:avLst>
              <a:gd name="adj" fmla="val 16667"/>
            </a:avLst>
          </a:prstGeom>
          <a:solidFill>
            <a:srgbClr val="2C7700"/>
          </a:solidFill>
          <a:ln w="9525">
            <a:solidFill>
              <a:schemeClr val="tx1"/>
            </a:solidFill>
            <a:bevel/>
          </a:ln>
        </p:spPr>
        <p:txBody>
          <a:bodyPr/>
          <a:lstStyle/>
          <a:p>
            <a:endParaRPr lang="zh-CN" altLang="en-US">
              <a:solidFill>
                <a:schemeClr val="bg1"/>
              </a:solidFill>
            </a:endParaRPr>
          </a:p>
        </p:txBody>
      </p:sp>
      <p:sp>
        <p:nvSpPr>
          <p:cNvPr id="19" name="文本框 12296"/>
          <p:cNvSpPr txBox="1">
            <a:spLocks noChangeArrowheads="1"/>
          </p:cNvSpPr>
          <p:nvPr/>
        </p:nvSpPr>
        <p:spPr bwMode="auto">
          <a:xfrm>
            <a:off x="4832848" y="2111440"/>
            <a:ext cx="1079500" cy="396875"/>
          </a:xfrm>
          <a:prstGeom prst="rect">
            <a:avLst/>
          </a:prstGeom>
          <a:noFill/>
          <a:ln w="9525">
            <a:noFill/>
            <a:miter lim="800000"/>
          </a:ln>
        </p:spPr>
        <p:txBody>
          <a:bodyPr>
            <a:spAutoFit/>
          </a:bodyPr>
          <a:lstStyle/>
          <a:p>
            <a:pPr eaLnBrk="0" hangingPunct="0"/>
            <a:r>
              <a:rPr lang="zh-CN" altLang="en-US" sz="2000" b="1" dirty="0">
                <a:solidFill>
                  <a:schemeClr val="bg1"/>
                </a:solidFill>
                <a:latin typeface="宋体" panose="02010600030101010101" pitchFamily="2" charset="-122"/>
              </a:rPr>
              <a:t>低血磷</a:t>
            </a:r>
          </a:p>
        </p:txBody>
      </p:sp>
      <p:sp>
        <p:nvSpPr>
          <p:cNvPr id="20" name="右箭头 12297"/>
          <p:cNvSpPr>
            <a:spLocks noChangeArrowheads="1"/>
          </p:cNvSpPr>
          <p:nvPr/>
        </p:nvSpPr>
        <p:spPr bwMode="auto">
          <a:xfrm flipV="1">
            <a:off x="6410497" y="2465126"/>
            <a:ext cx="936625" cy="76200"/>
          </a:xfrm>
          <a:prstGeom prst="rightArrow">
            <a:avLst>
              <a:gd name="adj1" fmla="val 50000"/>
              <a:gd name="adj2" fmla="val 307235"/>
            </a:avLst>
          </a:prstGeom>
          <a:solidFill>
            <a:srgbClr val="2C7700"/>
          </a:solidFill>
          <a:ln w="9525">
            <a:solidFill>
              <a:schemeClr val="tx1"/>
            </a:solidFill>
            <a:miter lim="800000"/>
          </a:ln>
        </p:spPr>
        <p:txBody>
          <a:bodyPr/>
          <a:lstStyle/>
          <a:p>
            <a:endParaRPr lang="zh-CN" altLang="en-US">
              <a:solidFill>
                <a:schemeClr val="bg1"/>
              </a:solidFill>
            </a:endParaRPr>
          </a:p>
        </p:txBody>
      </p:sp>
      <p:sp>
        <p:nvSpPr>
          <p:cNvPr id="21" name="文本框 12298"/>
          <p:cNvSpPr txBox="1">
            <a:spLocks noChangeArrowheads="1"/>
          </p:cNvSpPr>
          <p:nvPr/>
        </p:nvSpPr>
        <p:spPr bwMode="auto">
          <a:xfrm>
            <a:off x="6481935" y="2033326"/>
            <a:ext cx="945999" cy="400110"/>
          </a:xfrm>
          <a:prstGeom prst="rect">
            <a:avLst/>
          </a:prstGeom>
          <a:noFill/>
          <a:ln w="9525">
            <a:noFill/>
            <a:miter lim="800000"/>
          </a:ln>
        </p:spPr>
        <p:txBody>
          <a:bodyPr wrap="square">
            <a:spAutoFit/>
          </a:bodyPr>
          <a:lstStyle/>
          <a:p>
            <a:pPr eaLnBrk="0" hangingPunct="0"/>
            <a:r>
              <a:rPr lang="zh-CN" altLang="en-US" sz="2000" dirty="0"/>
              <a:t>引起</a:t>
            </a:r>
          </a:p>
        </p:txBody>
      </p:sp>
      <p:sp>
        <p:nvSpPr>
          <p:cNvPr id="22" name="圆角矩形 12299"/>
          <p:cNvSpPr>
            <a:spLocks noChangeArrowheads="1"/>
          </p:cNvSpPr>
          <p:nvPr/>
        </p:nvSpPr>
        <p:spPr bwMode="auto">
          <a:xfrm>
            <a:off x="7347122" y="2104763"/>
            <a:ext cx="1511300" cy="792163"/>
          </a:xfrm>
          <a:prstGeom prst="roundRect">
            <a:avLst>
              <a:gd name="adj" fmla="val 16667"/>
            </a:avLst>
          </a:prstGeom>
          <a:solidFill>
            <a:srgbClr val="2C7700"/>
          </a:solidFill>
          <a:ln w="9525">
            <a:solidFill>
              <a:schemeClr val="tx1"/>
            </a:solidFill>
            <a:bevel/>
          </a:ln>
        </p:spPr>
        <p:txBody>
          <a:bodyPr/>
          <a:lstStyle/>
          <a:p>
            <a:endParaRPr lang="zh-CN" altLang="en-US">
              <a:solidFill>
                <a:schemeClr val="bg1"/>
              </a:solidFill>
            </a:endParaRPr>
          </a:p>
        </p:txBody>
      </p:sp>
      <p:sp>
        <p:nvSpPr>
          <p:cNvPr id="23" name="文本框 12300"/>
          <p:cNvSpPr txBox="1">
            <a:spLocks noChangeArrowheads="1"/>
          </p:cNvSpPr>
          <p:nvPr/>
        </p:nvSpPr>
        <p:spPr bwMode="auto">
          <a:xfrm>
            <a:off x="7563022" y="2104763"/>
            <a:ext cx="1079500" cy="701675"/>
          </a:xfrm>
          <a:prstGeom prst="rect">
            <a:avLst/>
          </a:prstGeom>
          <a:noFill/>
          <a:ln w="9525">
            <a:noFill/>
            <a:miter lim="800000"/>
          </a:ln>
        </p:spPr>
        <p:txBody>
          <a:bodyPr>
            <a:spAutoFit/>
          </a:bodyPr>
          <a:lstStyle/>
          <a:p>
            <a:pPr eaLnBrk="0" hangingPunct="0"/>
            <a:r>
              <a:rPr lang="zh-CN" altLang="en-US" sz="2000" b="1" dirty="0">
                <a:solidFill>
                  <a:schemeClr val="bg1"/>
                </a:solidFill>
                <a:latin typeface="宋体" panose="02010600030101010101" pitchFamily="2" charset="-122"/>
                <a:sym typeface="Arial" panose="020B0604020202020204" pitchFamily="34" charset="0"/>
              </a:rPr>
              <a:t>能量生成障碍</a:t>
            </a:r>
          </a:p>
        </p:txBody>
      </p:sp>
      <p:sp>
        <p:nvSpPr>
          <p:cNvPr id="24" name="下箭头 12301"/>
          <p:cNvSpPr>
            <a:spLocks noChangeArrowheads="1"/>
          </p:cNvSpPr>
          <p:nvPr/>
        </p:nvSpPr>
        <p:spPr bwMode="auto">
          <a:xfrm>
            <a:off x="8066260" y="2968363"/>
            <a:ext cx="144462" cy="793750"/>
          </a:xfrm>
          <a:prstGeom prst="downArrow">
            <a:avLst>
              <a:gd name="adj1" fmla="val 50000"/>
              <a:gd name="adj2" fmla="val 137338"/>
            </a:avLst>
          </a:prstGeom>
          <a:solidFill>
            <a:srgbClr val="2C7700"/>
          </a:solidFill>
          <a:ln w="9525">
            <a:solidFill>
              <a:schemeClr val="tx1"/>
            </a:solidFill>
            <a:miter lim="800000"/>
          </a:ln>
        </p:spPr>
        <p:txBody>
          <a:bodyPr/>
          <a:lstStyle/>
          <a:p>
            <a:endParaRPr lang="zh-CN" altLang="en-US">
              <a:solidFill>
                <a:schemeClr val="bg1"/>
              </a:solidFill>
            </a:endParaRPr>
          </a:p>
        </p:txBody>
      </p:sp>
      <p:sp>
        <p:nvSpPr>
          <p:cNvPr id="25" name="左箭头 12302"/>
          <p:cNvSpPr>
            <a:spLocks noChangeArrowheads="1"/>
          </p:cNvSpPr>
          <p:nvPr/>
        </p:nvSpPr>
        <p:spPr bwMode="auto">
          <a:xfrm>
            <a:off x="2665585" y="3617651"/>
            <a:ext cx="5472112" cy="215900"/>
          </a:xfrm>
          <a:prstGeom prst="leftArrow">
            <a:avLst>
              <a:gd name="adj1" fmla="val 50000"/>
              <a:gd name="adj2" fmla="val 633522"/>
            </a:avLst>
          </a:prstGeom>
          <a:solidFill>
            <a:srgbClr val="2C7700"/>
          </a:solidFill>
          <a:ln w="9525">
            <a:solidFill>
              <a:schemeClr val="tx1"/>
            </a:solidFill>
            <a:miter lim="800000"/>
          </a:ln>
        </p:spPr>
        <p:txBody>
          <a:bodyPr/>
          <a:lstStyle/>
          <a:p>
            <a:endParaRPr lang="zh-CN" altLang="en-US">
              <a:solidFill>
                <a:schemeClr val="bg1"/>
              </a:solidFill>
            </a:endParaRPr>
          </a:p>
        </p:txBody>
      </p:sp>
      <p:sp>
        <p:nvSpPr>
          <p:cNvPr id="26" name="上箭头 12303"/>
          <p:cNvSpPr>
            <a:spLocks noChangeArrowheads="1"/>
          </p:cNvSpPr>
          <p:nvPr/>
        </p:nvSpPr>
        <p:spPr bwMode="auto">
          <a:xfrm>
            <a:off x="2594147" y="2896926"/>
            <a:ext cx="142875" cy="865187"/>
          </a:xfrm>
          <a:prstGeom prst="upArrow">
            <a:avLst>
              <a:gd name="adj1" fmla="val 50000"/>
              <a:gd name="adj2" fmla="val 151361"/>
            </a:avLst>
          </a:prstGeom>
          <a:solidFill>
            <a:srgbClr val="2C7700"/>
          </a:solidFill>
          <a:ln w="9525">
            <a:solidFill>
              <a:schemeClr val="tx1"/>
            </a:solidFill>
            <a:miter lim="800000"/>
          </a:ln>
        </p:spPr>
        <p:txBody>
          <a:bodyPr/>
          <a:lstStyle/>
          <a:p>
            <a:endParaRPr lang="zh-CN" altLang="en-US">
              <a:solidFill>
                <a:schemeClr val="bg1"/>
              </a:solidFill>
            </a:endParaRPr>
          </a:p>
        </p:txBody>
      </p:sp>
      <p:sp>
        <p:nvSpPr>
          <p:cNvPr id="27" name="圆角矩形 12304"/>
          <p:cNvSpPr>
            <a:spLocks noChangeArrowheads="1"/>
          </p:cNvSpPr>
          <p:nvPr/>
        </p:nvSpPr>
        <p:spPr bwMode="auto">
          <a:xfrm>
            <a:off x="5257972" y="3328726"/>
            <a:ext cx="1512888" cy="792162"/>
          </a:xfrm>
          <a:prstGeom prst="roundRect">
            <a:avLst>
              <a:gd name="adj" fmla="val 16667"/>
            </a:avLst>
          </a:prstGeom>
          <a:solidFill>
            <a:srgbClr val="2C7700"/>
          </a:solidFill>
          <a:ln w="9525">
            <a:solidFill>
              <a:schemeClr val="tx1"/>
            </a:solidFill>
            <a:bevel/>
          </a:ln>
        </p:spPr>
        <p:txBody>
          <a:bodyPr/>
          <a:lstStyle/>
          <a:p>
            <a:endParaRPr lang="zh-CN" altLang="en-US">
              <a:solidFill>
                <a:schemeClr val="bg1"/>
              </a:solidFill>
            </a:endParaRPr>
          </a:p>
        </p:txBody>
      </p:sp>
      <p:sp>
        <p:nvSpPr>
          <p:cNvPr id="28" name="文本框 12305"/>
          <p:cNvSpPr txBox="1">
            <a:spLocks noChangeArrowheads="1"/>
          </p:cNvSpPr>
          <p:nvPr/>
        </p:nvSpPr>
        <p:spPr bwMode="auto">
          <a:xfrm>
            <a:off x="5329410" y="3544626"/>
            <a:ext cx="1584325" cy="396875"/>
          </a:xfrm>
          <a:prstGeom prst="rect">
            <a:avLst/>
          </a:prstGeom>
          <a:noFill/>
          <a:ln w="9525">
            <a:noFill/>
            <a:miter lim="800000"/>
          </a:ln>
        </p:spPr>
        <p:txBody>
          <a:bodyPr>
            <a:spAutoFit/>
          </a:bodyPr>
          <a:lstStyle/>
          <a:p>
            <a:pPr eaLnBrk="0" hangingPunct="0"/>
            <a:r>
              <a:rPr lang="zh-CN" altLang="en-US" sz="2000" b="1" dirty="0">
                <a:solidFill>
                  <a:schemeClr val="bg1"/>
                </a:solidFill>
                <a:latin typeface="宋体" panose="02010600030101010101" pitchFamily="2" charset="-122"/>
              </a:rPr>
              <a:t>多器官衰竭</a:t>
            </a:r>
          </a:p>
        </p:txBody>
      </p:sp>
      <p:sp>
        <p:nvSpPr>
          <p:cNvPr id="29" name="文本框 12306"/>
          <p:cNvSpPr txBox="1">
            <a:spLocks noChangeArrowheads="1"/>
          </p:cNvSpPr>
          <p:nvPr/>
        </p:nvSpPr>
        <p:spPr bwMode="auto">
          <a:xfrm>
            <a:off x="1983329" y="3025144"/>
            <a:ext cx="644525" cy="707886"/>
          </a:xfrm>
          <a:prstGeom prst="rect">
            <a:avLst/>
          </a:prstGeom>
          <a:noFill/>
          <a:ln w="9525">
            <a:noFill/>
            <a:miter lim="800000"/>
          </a:ln>
        </p:spPr>
        <p:txBody>
          <a:bodyPr>
            <a:spAutoFit/>
          </a:bodyPr>
          <a:lstStyle/>
          <a:p>
            <a:pPr eaLnBrk="0" hangingPunct="0"/>
            <a:r>
              <a:rPr lang="zh-CN" altLang="en-US" sz="2000" dirty="0"/>
              <a:t>加重</a:t>
            </a:r>
          </a:p>
        </p:txBody>
      </p:sp>
      <p:sp>
        <p:nvSpPr>
          <p:cNvPr id="30" name="文本框 12307"/>
          <p:cNvSpPr txBox="1">
            <a:spLocks noChangeArrowheads="1"/>
          </p:cNvSpPr>
          <p:nvPr/>
        </p:nvSpPr>
        <p:spPr bwMode="auto">
          <a:xfrm>
            <a:off x="4684668" y="2498985"/>
            <a:ext cx="1727200" cy="369332"/>
          </a:xfrm>
          <a:prstGeom prst="rect">
            <a:avLst/>
          </a:prstGeom>
          <a:noFill/>
          <a:ln w="9525">
            <a:noFill/>
            <a:miter lim="800000"/>
          </a:ln>
        </p:spPr>
        <p:txBody>
          <a:bodyPr>
            <a:spAutoFit/>
          </a:bodyPr>
          <a:lstStyle/>
          <a:p>
            <a:pPr eaLnBrk="0" hangingPunct="0"/>
            <a:r>
              <a:rPr lang="zh-CN" altLang="en-US" b="1" dirty="0">
                <a:solidFill>
                  <a:schemeClr val="bg1"/>
                </a:solidFill>
                <a:latin typeface="宋体" panose="02010600030101010101" pitchFamily="2" charset="-122"/>
              </a:rPr>
              <a:t>促死因素之一</a:t>
            </a:r>
          </a:p>
        </p:txBody>
      </p:sp>
      <p:sp>
        <p:nvSpPr>
          <p:cNvPr id="9" name="流程图: 可选过程 8"/>
          <p:cNvSpPr/>
          <p:nvPr/>
        </p:nvSpPr>
        <p:spPr>
          <a:xfrm>
            <a:off x="0" y="302260"/>
            <a:ext cx="2240280" cy="749300"/>
          </a:xfrm>
          <a:prstGeom prst="flowChartAlternateProcess">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a:t>01</a:t>
            </a:r>
          </a:p>
        </p:txBody>
      </p:sp>
      <p:sp>
        <p:nvSpPr>
          <p:cNvPr id="12" name="矩形 11"/>
          <p:cNvSpPr/>
          <p:nvPr/>
        </p:nvSpPr>
        <p:spPr>
          <a:xfrm>
            <a:off x="2240280" y="444500"/>
            <a:ext cx="8115935" cy="645160"/>
          </a:xfrm>
          <a:prstGeom prst="rect">
            <a:avLst/>
          </a:prstGeom>
          <a:noFill/>
          <a:ln>
            <a:noFill/>
          </a:ln>
        </p:spPr>
        <p:txBody>
          <a:bodyPr wrap="square" rtlCol="0" anchor="t">
            <a:spAutoFit/>
          </a:bodyPr>
          <a:lstStyle/>
          <a:p>
            <a:pPr algn="l"/>
            <a:r>
              <a:rPr lang="zh-CN" altLang="en-US" sz="3600" b="1">
                <a:solidFill>
                  <a:schemeClr val="accent6">
                    <a:lumMod val="50000"/>
                  </a:schemeClr>
                </a:solidFill>
                <a:effectLst/>
                <a:latin typeface="微软雅黑" panose="020B0503020204020204" pitchFamily="34" charset="-122"/>
                <a:ea typeface="微软雅黑" panose="020B0503020204020204" pitchFamily="34" charset="-122"/>
              </a:rPr>
              <a:t>基本信息</a:t>
            </a:r>
            <a:r>
              <a:rPr lang="en-US" altLang="zh-CN" sz="3600" b="1">
                <a:solidFill>
                  <a:schemeClr val="accent6">
                    <a:lumMod val="50000"/>
                  </a:schemeClr>
                </a:solidFill>
                <a:effectLst/>
                <a:latin typeface="微软雅黑" panose="020B0503020204020204" pitchFamily="34" charset="-122"/>
                <a:ea typeface="微软雅黑" panose="020B0503020204020204" pitchFamily="34" charset="-122"/>
              </a:rPr>
              <a:t>-----</a:t>
            </a:r>
            <a:r>
              <a:rPr lang="zh-CN" altLang="en-US" sz="3600" b="1">
                <a:solidFill>
                  <a:schemeClr val="accent6">
                    <a:lumMod val="50000"/>
                  </a:schemeClr>
                </a:solidFill>
                <a:effectLst/>
                <a:latin typeface="微软雅黑" panose="020B0503020204020204" pitchFamily="34" charset="-122"/>
                <a:ea typeface="微软雅黑" panose="020B0503020204020204" pitchFamily="34" charset="-122"/>
              </a:rPr>
              <a:t>疾病基本情况</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31371" y="0"/>
            <a:ext cx="250372" cy="696686"/>
          </a:xfrm>
          <a:prstGeom prst="rect">
            <a:avLst/>
          </a:prstGeom>
          <a:solidFill>
            <a:srgbClr val="2C7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04800" y="0"/>
            <a:ext cx="250372" cy="457200"/>
          </a:xfrm>
          <a:prstGeom prst="rect">
            <a:avLst/>
          </a:prstGeom>
          <a:solidFill>
            <a:srgbClr val="86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Rectangle 3"/>
          <p:cNvSpPr txBox="1">
            <a:spLocks noChangeArrowheads="1"/>
          </p:cNvSpPr>
          <p:nvPr/>
        </p:nvSpPr>
        <p:spPr>
          <a:xfrm>
            <a:off x="1327759" y="2023758"/>
            <a:ext cx="9457151" cy="757019"/>
          </a:xfrm>
          <a:prstGeom prst="rect">
            <a:avLst/>
          </a:prstGeom>
        </p:spPr>
        <p:txBody>
          <a:bodyPr vert="horz" lIns="91440" tIns="45720" rIns="91440" bIns="45720" rtlCol="0">
            <a:noAutofit/>
          </a:bodyPr>
          <a:lstStyle/>
          <a:p>
            <a:pPr marL="228600" marR="0" lvl="0" indent="-228600" algn="l" defTabSz="914400" rtl="0" eaLnBrk="1" fontAlgn="auto" latinLnBrk="0" hangingPunct="1">
              <a:lnSpc>
                <a:spcPts val="4000"/>
              </a:lnSpc>
              <a:spcBef>
                <a:spcPts val="1000"/>
              </a:spcBef>
              <a:spcAft>
                <a:spcPts val="0"/>
              </a:spcAft>
              <a:buClrTx/>
              <a:buSzTx/>
              <a:buFontTx/>
              <a:buNone/>
              <a:defRPr/>
            </a:pPr>
            <a:r>
              <a:rPr kumimoji="0" lang="zh-CN" altLang="en-US" sz="2800" b="1" i="0" u="none" strike="noStrike" kern="1200" cap="none" spc="0" normalizeH="0" baseline="0" noProof="0" dirty="0">
                <a:ln>
                  <a:noFill/>
                </a:ln>
                <a:solidFill>
                  <a:srgbClr val="070F00"/>
                </a:solidFill>
                <a:effectLst/>
                <a:uLnTx/>
                <a:uFillTx/>
                <a:latin typeface="+mn-lt"/>
                <a:ea typeface="+mn-ea"/>
                <a:cs typeface="+mn-cs"/>
              </a:rPr>
              <a:t>       血磷值与病情严重度密切相关，可作为预测危重病预后的可靠指标之一</a:t>
            </a:r>
            <a:r>
              <a:rPr kumimoji="0" lang="en-US" altLang="zh-CN" sz="2800" b="1" i="0" u="none" strike="noStrike" kern="1200" cap="none" spc="0" normalizeH="0" baseline="0" noProof="0" dirty="0">
                <a:ln>
                  <a:noFill/>
                </a:ln>
                <a:solidFill>
                  <a:srgbClr val="070F00"/>
                </a:solidFill>
                <a:effectLst/>
                <a:uLnTx/>
                <a:uFillTx/>
                <a:latin typeface="+mn-lt"/>
                <a:ea typeface="+mn-ea"/>
                <a:cs typeface="+mn-cs"/>
              </a:rPr>
              <a:t>, </a:t>
            </a:r>
            <a:r>
              <a:rPr kumimoji="0" lang="zh-CN" altLang="en-US" sz="2800" b="1" i="0" u="none" strike="noStrike" kern="1200" cap="none" spc="0" normalizeH="0" baseline="0" noProof="0" dirty="0">
                <a:ln>
                  <a:noFill/>
                </a:ln>
                <a:solidFill>
                  <a:srgbClr val="070F00"/>
                </a:solidFill>
                <a:effectLst/>
                <a:uLnTx/>
                <a:uFillTx/>
                <a:latin typeface="+mn-lt"/>
                <a:ea typeface="+mn-ea"/>
                <a:cs typeface="+mn-cs"/>
              </a:rPr>
              <a:t>在临床工作中我们应该高度重视并及时纠正低磷血症</a:t>
            </a:r>
            <a:r>
              <a:rPr kumimoji="0" lang="en-US" altLang="zh-CN" sz="2800" b="1" i="0" u="none" strike="noStrike" kern="1200" cap="none" spc="0" normalizeH="0" baseline="0" noProof="0" dirty="0">
                <a:ln>
                  <a:noFill/>
                </a:ln>
                <a:solidFill>
                  <a:srgbClr val="070F00"/>
                </a:solidFill>
                <a:effectLst/>
                <a:uLnTx/>
                <a:uFillTx/>
                <a:latin typeface="+mn-lt"/>
                <a:ea typeface="+mn-ea"/>
                <a:cs typeface="+mn-cs"/>
              </a:rPr>
              <a:t>, </a:t>
            </a:r>
            <a:r>
              <a:rPr kumimoji="0" lang="zh-CN" altLang="en-US" sz="2800" b="1" i="0" u="none" strike="noStrike" kern="1200" cap="none" spc="0" normalizeH="0" baseline="0" noProof="0" dirty="0">
                <a:ln>
                  <a:noFill/>
                </a:ln>
                <a:solidFill>
                  <a:srgbClr val="070F00"/>
                </a:solidFill>
                <a:effectLst/>
                <a:uLnTx/>
                <a:uFillTx/>
                <a:latin typeface="+mn-lt"/>
                <a:ea typeface="+mn-ea"/>
                <a:cs typeface="+mn-cs"/>
              </a:rPr>
              <a:t>从而改善危重病患者的预后</a:t>
            </a:r>
            <a:r>
              <a:rPr kumimoji="0" lang="zh-CN" altLang="en-US" sz="2800" b="0" i="0" u="none" strike="noStrike" kern="1200" cap="none" spc="0" normalizeH="0" baseline="0" noProof="0" dirty="0">
                <a:ln>
                  <a:noFill/>
                </a:ln>
                <a:solidFill>
                  <a:srgbClr val="070F00"/>
                </a:solidFill>
                <a:effectLst/>
                <a:uLnTx/>
                <a:uFillTx/>
                <a:latin typeface="+mn-lt"/>
                <a:ea typeface="+mn-ea"/>
                <a:cs typeface="+mn-cs"/>
              </a:rPr>
              <a:t>。</a:t>
            </a:r>
          </a:p>
          <a:p>
            <a:pPr marL="228600" marR="0" lvl="0" indent="-228600" algn="l" defTabSz="914400" rtl="0" eaLnBrk="1" fontAlgn="auto" latinLnBrk="0" hangingPunct="1">
              <a:lnSpc>
                <a:spcPts val="4000"/>
              </a:lnSpc>
              <a:spcBef>
                <a:spcPts val="1000"/>
              </a:spcBef>
              <a:spcAft>
                <a:spcPts val="0"/>
              </a:spcAft>
              <a:buClrTx/>
              <a:buSzTx/>
              <a:buFontTx/>
              <a:buNone/>
              <a:defRPr/>
            </a:pPr>
            <a:endParaRPr kumimoji="0" lang="zh-CN" altLang="en-US" sz="2800" b="0" i="0" u="none" strike="noStrike" kern="1200" cap="none" spc="0" normalizeH="0" baseline="0" noProof="0" dirty="0">
              <a:ln>
                <a:noFill/>
              </a:ln>
              <a:solidFill>
                <a:srgbClr val="070F00"/>
              </a:solidFill>
              <a:effectLst/>
              <a:uLnTx/>
              <a:uFillTx/>
              <a:latin typeface="+mn-lt"/>
              <a:ea typeface="+mn-ea"/>
              <a:cs typeface="+mn-cs"/>
            </a:endParaRPr>
          </a:p>
        </p:txBody>
      </p:sp>
      <p:sp>
        <p:nvSpPr>
          <p:cNvPr id="12" name="矩形 11"/>
          <p:cNvSpPr/>
          <p:nvPr/>
        </p:nvSpPr>
        <p:spPr>
          <a:xfrm>
            <a:off x="1487031" y="4208838"/>
            <a:ext cx="8000908" cy="584775"/>
          </a:xfrm>
          <a:prstGeom prst="rect">
            <a:avLst/>
          </a:prstGeom>
        </p:spPr>
        <p:txBody>
          <a:bodyPr wrap="none">
            <a:spAutoFit/>
          </a:bodyPr>
          <a:lstStyle/>
          <a:p>
            <a:r>
              <a:rPr lang="zh-CN" altLang="en-US" sz="3200" b="1" dirty="0">
                <a:solidFill>
                  <a:srgbClr val="FF0000"/>
                </a:solidFill>
                <a:effectLst>
                  <a:outerShdw blurRad="38100" dist="38100" dir="2700000" algn="tl">
                    <a:srgbClr val="000000"/>
                  </a:outerShdw>
                </a:effectLst>
                <a:latin typeface="微软雅黑 Light" panose="020B0502040204020203" pitchFamily="34" charset="-122"/>
                <a:ea typeface="微软雅黑 Light" panose="020B0502040204020203" pitchFamily="34" charset="-122"/>
              </a:rPr>
              <a:t>多宁朗</a:t>
            </a:r>
            <a:r>
              <a:rPr lang="zh-CN" altLang="en-US" sz="3200" b="1" dirty="0">
                <a:latin typeface="微软雅黑 Light" panose="020B0502040204020203" pitchFamily="34" charset="-122"/>
                <a:ea typeface="微软雅黑 Light" panose="020B0502040204020203" pitchFamily="34" charset="-122"/>
                <a:sym typeface="Arial" panose="020B0604020202020204" pitchFamily="34" charset="0"/>
              </a:rPr>
              <a:t>常用于</a:t>
            </a:r>
            <a:r>
              <a:rPr lang="zh-CN" altLang="en-US" sz="3200" b="1" dirty="0">
                <a:latin typeface="微软雅黑 Light" panose="020B0502040204020203" pitchFamily="34" charset="-122"/>
                <a:ea typeface="微软雅黑 Light" panose="020B0502040204020203" pitchFamily="34" charset="-122"/>
              </a:rPr>
              <a:t>肠外营养中电解质</a:t>
            </a:r>
            <a:r>
              <a:rPr lang="en-US" altLang="zh-CN" sz="3200" b="1" dirty="0">
                <a:latin typeface="微软雅黑 Light" panose="020B0502040204020203" pitchFamily="34" charset="-122"/>
                <a:ea typeface="微软雅黑 Light" panose="020B0502040204020203" pitchFamily="34" charset="-122"/>
              </a:rPr>
              <a:t>K</a:t>
            </a:r>
            <a:r>
              <a:rPr lang="zh-CN" altLang="en-US" sz="3200" b="1" dirty="0">
                <a:latin typeface="微软雅黑 Light" panose="020B0502040204020203" pitchFamily="34" charset="-122"/>
                <a:ea typeface="微软雅黑 Light" panose="020B0502040204020203" pitchFamily="34" charset="-122"/>
              </a:rPr>
              <a:t>、</a:t>
            </a:r>
            <a:r>
              <a:rPr lang="en-US" altLang="zh-CN" sz="3200" b="1" dirty="0">
                <a:latin typeface="微软雅黑 Light" panose="020B0502040204020203" pitchFamily="34" charset="-122"/>
                <a:ea typeface="微软雅黑 Light" panose="020B0502040204020203" pitchFamily="34" charset="-122"/>
              </a:rPr>
              <a:t>P</a:t>
            </a:r>
            <a:r>
              <a:rPr lang="zh-CN" altLang="en-US" sz="3200" b="1" dirty="0">
                <a:latin typeface="微软雅黑 Light" panose="020B0502040204020203" pitchFamily="34" charset="-122"/>
                <a:ea typeface="微软雅黑 Light" panose="020B0502040204020203" pitchFamily="34" charset="-122"/>
              </a:rPr>
              <a:t>的补充</a:t>
            </a:r>
          </a:p>
        </p:txBody>
      </p:sp>
      <p:sp>
        <p:nvSpPr>
          <p:cNvPr id="3" name="流程图: 可选过程 2"/>
          <p:cNvSpPr/>
          <p:nvPr/>
        </p:nvSpPr>
        <p:spPr>
          <a:xfrm>
            <a:off x="0" y="302260"/>
            <a:ext cx="2240280" cy="749300"/>
          </a:xfrm>
          <a:prstGeom prst="flowChartAlternateProcess">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a:t>01</a:t>
            </a:r>
          </a:p>
        </p:txBody>
      </p:sp>
      <p:sp>
        <p:nvSpPr>
          <p:cNvPr id="4" name="矩形 3"/>
          <p:cNvSpPr/>
          <p:nvPr/>
        </p:nvSpPr>
        <p:spPr>
          <a:xfrm>
            <a:off x="2240280" y="444500"/>
            <a:ext cx="8115935" cy="645160"/>
          </a:xfrm>
          <a:prstGeom prst="rect">
            <a:avLst/>
          </a:prstGeom>
          <a:noFill/>
          <a:ln>
            <a:noFill/>
          </a:ln>
        </p:spPr>
        <p:txBody>
          <a:bodyPr wrap="square" rtlCol="0" anchor="t">
            <a:spAutoFit/>
          </a:bodyPr>
          <a:lstStyle/>
          <a:p>
            <a:pPr algn="l"/>
            <a:r>
              <a:rPr lang="zh-CN" altLang="en-US" sz="3600" b="1">
                <a:solidFill>
                  <a:schemeClr val="accent6">
                    <a:lumMod val="50000"/>
                  </a:schemeClr>
                </a:solidFill>
                <a:effectLst/>
                <a:latin typeface="微软雅黑" panose="020B0503020204020204" pitchFamily="34" charset="-122"/>
                <a:ea typeface="微软雅黑" panose="020B0503020204020204" pitchFamily="34" charset="-122"/>
              </a:rPr>
              <a:t>基本信息</a:t>
            </a:r>
            <a:r>
              <a:rPr lang="en-US" altLang="zh-CN" sz="3600" b="1">
                <a:solidFill>
                  <a:schemeClr val="accent6">
                    <a:lumMod val="50000"/>
                  </a:schemeClr>
                </a:solidFill>
                <a:effectLst/>
                <a:latin typeface="微软雅黑" panose="020B0503020204020204" pitchFamily="34" charset="-122"/>
                <a:ea typeface="微软雅黑" panose="020B0503020204020204" pitchFamily="34" charset="-122"/>
              </a:rPr>
              <a:t>-----</a:t>
            </a:r>
            <a:r>
              <a:rPr lang="zh-CN" altLang="en-US" sz="3600" b="1">
                <a:solidFill>
                  <a:schemeClr val="accent6">
                    <a:lumMod val="50000"/>
                  </a:schemeClr>
                </a:solidFill>
                <a:effectLst/>
                <a:latin typeface="微软雅黑" panose="020B0503020204020204" pitchFamily="34" charset="-122"/>
                <a:ea typeface="微软雅黑" panose="020B0503020204020204" pitchFamily="34" charset="-122"/>
              </a:rPr>
              <a:t>疾病基本情况</a:t>
            </a:r>
          </a:p>
        </p:txBody>
      </p:sp>
      <p:sp>
        <p:nvSpPr>
          <p:cNvPr id="5" name="文本框 4"/>
          <p:cNvSpPr txBox="1"/>
          <p:nvPr/>
        </p:nvSpPr>
        <p:spPr>
          <a:xfrm>
            <a:off x="986790" y="1156970"/>
            <a:ext cx="3383280" cy="953135"/>
          </a:xfrm>
          <a:prstGeom prst="rect">
            <a:avLst/>
          </a:prstGeom>
          <a:noFill/>
        </p:spPr>
        <p:txBody>
          <a:bodyPr wrap="none" rtlCol="0" anchor="t">
            <a:spAutoFit/>
          </a:bodyPr>
          <a:lstStyle/>
          <a:p>
            <a:r>
              <a:rPr lang="zh-CN" altLang="en-US" sz="2800" b="1">
                <a:ln w="9525">
                  <a:solidFill>
                    <a:schemeClr val="bg1"/>
                  </a:solidFill>
                  <a:prstDash val="solid"/>
                </a:ln>
                <a:effectLst>
                  <a:outerShdw blurRad="12700" dist="38100" dir="2700000" algn="tl" rotWithShape="0">
                    <a:schemeClr val="accent5">
                      <a:lumMod val="60000"/>
                      <a:lumOff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建议重视给患者补磷</a:t>
            </a:r>
            <a:br>
              <a:rPr lang="zh-CN" altLang="en-US" sz="2800" b="1">
                <a:ln w="9525">
                  <a:solidFill>
                    <a:schemeClr val="bg1"/>
                  </a:solidFill>
                  <a:prstDash val="solid"/>
                </a:ln>
                <a:effectLst>
                  <a:outerShdw blurRad="12700" dist="38100" dir="2700000" algn="tl" rotWithShape="0">
                    <a:schemeClr val="accent5">
                      <a:lumMod val="60000"/>
                      <a:lumOff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br>
            <a:endParaRPr lang="zh-CN" altLang="en-US" sz="2800"/>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KSO_WM_UNIT_DEFAULT_FONT" val="50;50;2"/>
  <p:tag name="KSO_WM_UNIT_BLOCK" val="0"/>
  <p:tag name="KSO_WM_UNIT_DEC_AREA_ID" val="6e1dbbbbf8e54b159d7aa3f1b7fbe52c"/>
  <p:tag name="KSO_WM_UNIT_ISCONTENTSTITLE" val="1"/>
  <p:tag name="KSO_WM_UNIT_ISNUMDGMTITLE" val="0"/>
  <p:tag name="KSO_WM_UNIT_PRESET_TEXT" val="目录"/>
  <p:tag name="KSO_WM_UNIT_NOCLEAR" val="0"/>
  <p:tag name="KSO_WM_UNIT_VALUE" val="2"/>
  <p:tag name="KSO_WM_UNIT_HIGHLIGHT" val="0"/>
  <p:tag name="KSO_WM_UNIT_COMPATIBLE" val="0"/>
  <p:tag name="KSO_WM_UNIT_DIAGRAM_ISNUMVISUAL" val="0"/>
  <p:tag name="KSO_WM_UNIT_DIAGRAM_ISREFERUNIT" val="0"/>
  <p:tag name="KSO_WM_UNIT_TYPE" val="a"/>
  <p:tag name="KSO_WM_UNIT_INDEX" val="1"/>
  <p:tag name="KSO_WM_UNIT_ID" val="custom20222768_4*a*1"/>
  <p:tag name="KSO_WM_TEMPLATE_CATEGORY" val="custom"/>
  <p:tag name="KSO_WM_TEMPLATE_INDEX" val="20222768"/>
  <p:tag name="KSO_WM_UNIT_LAYERLEVEL" val="1"/>
  <p:tag name="KSO_WM_TAG_VERSION" val="1.0"/>
  <p:tag name="KSO_WM_BEAUTIFY_FLAG" val="#wm#"/>
  <p:tag name="KSO_WM_DIAGRAM_GROUP_CODE" val="l1-1"/>
  <p:tag name="KSO_WM_CHIP_GROUPID" val="61921d1218adb49c6c1f3c4f"/>
  <p:tag name="KSO_WM_CHIP_XID" val="619705ff72aa72a6a81bcf51"/>
  <p:tag name="KSO_WM_CHIP_FILLAREA_FILL_RULE" val="{&quot;fill_align&quot;:&quot;lm&quot;,&quot;fill_mode&quot;:&quot;fix&quot;,&quot;sacle_strategy&quot;:&quot;stretch&quot;}"/>
  <p:tag name="KSO_WM_ASSEMBLE_CHIP_INDEX" val="cb0b84bca5844e32afa0f4f758eec941"/>
  <p:tag name="KSO_WM_UNIT_TEXT_FILL_FORE_SCHEMECOLOR_INDEX_BRIGHTNESS" val="0"/>
  <p:tag name="KSO_WM_UNIT_TEXT_FILL_FORE_SCHEMECOLOR_INDEX" val="13"/>
  <p:tag name="KSO_WM_UNIT_TEXT_FILL_TYPE" val="1"/>
  <p:tag name="KSO_WM_UNIT_USESOURCEFORMAT_APPLY" val="1"/>
</p:tagLst>
</file>

<file path=ppt/tags/tag10.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3ff4cf83aca44f97bfcc75f323051b41"/>
  <p:tag name="KSO_WM_UNIT_HIGHLIGHT" val="0"/>
  <p:tag name="KSO_WM_UNIT_COMPATIBLE" val="0"/>
  <p:tag name="KSO_WM_UNIT_DIAGRAM_ISNUMVISUAL" val="0"/>
  <p:tag name="KSO_WM_UNIT_DIAGRAM_ISREFERUNIT" val="0"/>
  <p:tag name="KSO_WM_UNIT_ID" val="custom20222768_4*l_h_i*1_4_2"/>
  <p:tag name="KSO_WM_TEMPLATE_CATEGORY" val="custom"/>
  <p:tag name="KSO_WM_TEMPLATE_INDEX" val="20222768"/>
  <p:tag name="KSO_WM_UNIT_LAYERLEVEL" val="1_1_1"/>
  <p:tag name="KSO_WM_TAG_VERSION" val="1.0"/>
  <p:tag name="KSO_WM_BEAUTIFY_FLAG" val="#wm#"/>
  <p:tag name="KSO_WM_UNIT_TYPE" val="l_h_i"/>
  <p:tag name="KSO_WM_UNIT_INDEX" val="1_4_2"/>
  <p:tag name="KSO_WM_DIAGRAM_GROUP_CODE" val="l1-1"/>
  <p:tag name="KSO_WM_CHIP_GROUPID" val="61921d1218adb49c6c1f3c4f"/>
  <p:tag name="KSO_WM_CHIP_XID" val="619705ff72aa72a6a81bcf5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3"/>
  <p:tag name="KSO_WM_UNIT_USESOURCEFORMAT_APPLY" val="1"/>
</p:tagLst>
</file>

<file path=ppt/tags/tag11.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28624bb1c71c43e1a46b449a94867fc4"/>
  <p:tag name="KSO_WM_UNIT_HIGHLIGHT" val="0"/>
  <p:tag name="KSO_WM_UNIT_COMPATIBLE" val="0"/>
  <p:tag name="KSO_WM_UNIT_DIAGRAM_ISNUMVISUAL" val="0"/>
  <p:tag name="KSO_WM_UNIT_DIAGRAM_ISREFERUNIT" val="0"/>
  <p:tag name="KSO_WM_UNIT_ID" val="custom20222768_4*l_h_i*1_4_3"/>
  <p:tag name="KSO_WM_TEMPLATE_CATEGORY" val="custom"/>
  <p:tag name="KSO_WM_TEMPLATE_INDEX" val="20222768"/>
  <p:tag name="KSO_WM_UNIT_LAYERLEVEL" val="1_1_1"/>
  <p:tag name="KSO_WM_TAG_VERSION" val="1.0"/>
  <p:tag name="KSO_WM_BEAUTIFY_FLAG" val="#wm#"/>
  <p:tag name="KSO_WM_UNIT_TYPE" val="l_h_i"/>
  <p:tag name="KSO_WM_UNIT_INDEX" val="1_4_3"/>
  <p:tag name="KSO_WM_DIAGRAM_GROUP_CODE" val="l1-1"/>
  <p:tag name="KSO_WM_CHIP_GROUPID" val="61921d1218adb49c6c1f3c4f"/>
  <p:tag name="KSO_WM_CHIP_XID" val="619705ff72aa72a6a81bcf51"/>
  <p:tag name="KSO_WM_UNIT_TEXT_FILL_FORE_SCHEMECOLOR_INDEX_BRIGHTNESS" val="0"/>
  <p:tag name="KSO_WM_UNIT_TEXT_FILL_FORE_SCHEMECOLOR_INDEX" val="14"/>
  <p:tag name="KSO_WM_UNIT_TEXT_FILL_TYPE" val="1"/>
  <p:tag name="KSO_WM_UNIT_VALUE" val="1"/>
  <p:tag name="KSO_WM_UNIT_USESOURCEFORMAT_APPLY" val="1"/>
</p:tagLst>
</file>

<file path=ppt/tags/tag12.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1676a3ccae964ef6941a07d7e98c8098"/>
  <p:tag name="KSO_WM_UNIT_HIGHLIGHT" val="0"/>
  <p:tag name="KSO_WM_UNIT_COMPATIBLE" val="0"/>
  <p:tag name="KSO_WM_UNIT_DIAGRAM_ISNUMVISUAL" val="0"/>
  <p:tag name="KSO_WM_UNIT_DIAGRAM_ISREFERUNIT" val="0"/>
  <p:tag name="KSO_WM_UNIT_ID" val="custom20222768_4*l_h_i*1_4_1"/>
  <p:tag name="KSO_WM_TEMPLATE_CATEGORY" val="custom"/>
  <p:tag name="KSO_WM_TEMPLATE_INDEX" val="20222768"/>
  <p:tag name="KSO_WM_UNIT_LAYERLEVEL" val="1_1_1"/>
  <p:tag name="KSO_WM_TAG_VERSION" val="1.0"/>
  <p:tag name="KSO_WM_BEAUTIFY_FLAG" val="#wm#"/>
  <p:tag name="KSO_WM_UNIT_TYPE" val="l_h_i"/>
  <p:tag name="KSO_WM_UNIT_INDEX" val="1_4_1"/>
  <p:tag name="KSO_WM_DIAGRAM_GROUP_CODE" val="l1-1"/>
  <p:tag name="KSO_WM_CHIP_GROUPID" val="61921d1218adb49c6c1f3c4f"/>
  <p:tag name="KSO_WM_CHIP_XID" val="619705ff72aa72a6a81bcf5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 name="KSO_WM_UNIT_VALUE" val="20"/>
  <p:tag name="KSO_WM_UNIT_USESOURCEFORMAT_APPLY" val="1"/>
</p:tagLst>
</file>

<file path=ppt/tags/tag13.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ec29ca12f3a64ad382946137627d7cee"/>
  <p:tag name="KSO_WM_UNIT_HIGHLIGHT" val="0"/>
  <p:tag name="KSO_WM_UNIT_COMPATIBLE" val="0"/>
  <p:tag name="KSO_WM_UNIT_DIAGRAM_ISNUMVISUAL" val="0"/>
  <p:tag name="KSO_WM_UNIT_DIAGRAM_ISREFERUNIT" val="0"/>
  <p:tag name="KSO_WM_UNIT_ID" val="custom20222768_4*l_h_a*1_4_1"/>
  <p:tag name="KSO_WM_TEMPLATE_CATEGORY" val="custom"/>
  <p:tag name="KSO_WM_TEMPLATE_INDEX" val="20222768"/>
  <p:tag name="KSO_WM_UNIT_LAYERLEVEL" val="1_1_1"/>
  <p:tag name="KSO_WM_TAG_VERSION" val="1.0"/>
  <p:tag name="KSO_WM_BEAUTIFY_FLAG" val="#wm#"/>
  <p:tag name="KSO_WM_UNIT_ISCONTENTSTITLE" val="0"/>
  <p:tag name="KSO_WM_UNIT_ISNUMDGMTITLE" val="0"/>
  <p:tag name="KSO_WM_UNIT_PRESET_TEXT" val="单击添加标题"/>
  <p:tag name="KSO_WM_UNIT_NOCLEAR" val="0"/>
  <p:tag name="KSO_WM_UNIT_TYPE" val="l_h_a"/>
  <p:tag name="KSO_WM_UNIT_INDEX" val="1_4_1"/>
  <p:tag name="KSO_WM_DIAGRAM_GROUP_CODE" val="l1-1"/>
  <p:tag name="KSO_WM_CHIP_GROUPID" val="61921d1218adb49c6c1f3c4f"/>
  <p:tag name="KSO_WM_CHIP_XID" val="619705ff72aa72a6a81bcf51"/>
  <p:tag name="KSO_WM_UNIT_TEXT_FILL_FORE_SCHEMECOLOR_INDEX_BRIGHTNESS" val="0.15"/>
  <p:tag name="KSO_WM_UNIT_TEXT_FILL_FORE_SCHEMECOLOR_INDEX" val="13"/>
  <p:tag name="KSO_WM_UNIT_TEXT_FILL_TYPE" val="1"/>
  <p:tag name="KSO_WM_UNIT_VALUE" val="9"/>
  <p:tag name="KSO_WM_UNIT_USESOURCEFORMAT_APPLY" val="1"/>
</p:tagLst>
</file>

<file path=ppt/tags/tag14.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3ff4cf83aca44f97bfcc75f323051b41"/>
  <p:tag name="KSO_WM_UNIT_HIGHLIGHT" val="0"/>
  <p:tag name="KSO_WM_UNIT_COMPATIBLE" val="0"/>
  <p:tag name="KSO_WM_UNIT_DIAGRAM_ISNUMVISUAL" val="0"/>
  <p:tag name="KSO_WM_UNIT_DIAGRAM_ISREFERUNIT" val="0"/>
  <p:tag name="KSO_WM_UNIT_ID" val="custom20222768_4*l_h_i*1_4_2"/>
  <p:tag name="KSO_WM_TEMPLATE_CATEGORY" val="custom"/>
  <p:tag name="KSO_WM_TEMPLATE_INDEX" val="20222768"/>
  <p:tag name="KSO_WM_UNIT_LAYERLEVEL" val="1_1_1"/>
  <p:tag name="KSO_WM_TAG_VERSION" val="1.0"/>
  <p:tag name="KSO_WM_BEAUTIFY_FLAG" val="#wm#"/>
  <p:tag name="KSO_WM_UNIT_TYPE" val="l_h_i"/>
  <p:tag name="KSO_WM_UNIT_INDEX" val="1_4_2"/>
  <p:tag name="KSO_WM_DIAGRAM_GROUP_CODE" val="l1-1"/>
  <p:tag name="KSO_WM_CHIP_GROUPID" val="61921d1218adb49c6c1f3c4f"/>
  <p:tag name="KSO_WM_CHIP_XID" val="619705ff72aa72a6a81bcf5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3"/>
  <p:tag name="KSO_WM_UNIT_USESOURCEFORMAT_APPLY" val="1"/>
</p:tagLst>
</file>

<file path=ppt/tags/tag15.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28624bb1c71c43e1a46b449a94867fc4"/>
  <p:tag name="KSO_WM_UNIT_HIGHLIGHT" val="0"/>
  <p:tag name="KSO_WM_UNIT_COMPATIBLE" val="0"/>
  <p:tag name="KSO_WM_UNIT_DIAGRAM_ISNUMVISUAL" val="0"/>
  <p:tag name="KSO_WM_UNIT_DIAGRAM_ISREFERUNIT" val="0"/>
  <p:tag name="KSO_WM_UNIT_ID" val="custom20222768_4*l_h_i*1_4_3"/>
  <p:tag name="KSO_WM_TEMPLATE_CATEGORY" val="custom"/>
  <p:tag name="KSO_WM_TEMPLATE_INDEX" val="20222768"/>
  <p:tag name="KSO_WM_UNIT_LAYERLEVEL" val="1_1_1"/>
  <p:tag name="KSO_WM_TAG_VERSION" val="1.0"/>
  <p:tag name="KSO_WM_BEAUTIFY_FLAG" val="#wm#"/>
  <p:tag name="KSO_WM_UNIT_TYPE" val="l_h_i"/>
  <p:tag name="KSO_WM_UNIT_INDEX" val="1_4_3"/>
  <p:tag name="KSO_WM_DIAGRAM_GROUP_CODE" val="l1-1"/>
  <p:tag name="KSO_WM_CHIP_GROUPID" val="61921d1218adb49c6c1f3c4f"/>
  <p:tag name="KSO_WM_CHIP_XID" val="619705ff72aa72a6a81bcf51"/>
  <p:tag name="KSO_WM_UNIT_TEXT_FILL_FORE_SCHEMECOLOR_INDEX_BRIGHTNESS" val="0"/>
  <p:tag name="KSO_WM_UNIT_TEXT_FILL_FORE_SCHEMECOLOR_INDEX" val="14"/>
  <p:tag name="KSO_WM_UNIT_TEXT_FILL_TYPE" val="1"/>
  <p:tag name="KSO_WM_UNIT_VALUE" val="1"/>
  <p:tag name="KSO_WM_UNIT_USESOURCEFORMAT_APPLY" val="1"/>
</p:tagLst>
</file>

<file path=ppt/tags/tag16.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2b7727d1216240fcb7fd6246812e7c37"/>
  <p:tag name="KSO_WM_UNIT_HIGHLIGHT" val="0"/>
  <p:tag name="KSO_WM_UNIT_COMPATIBLE" val="0"/>
  <p:tag name="KSO_WM_UNIT_DIAGRAM_ISNUMVISUAL" val="0"/>
  <p:tag name="KSO_WM_UNIT_DIAGRAM_ISREFERUNIT" val="0"/>
  <p:tag name="KSO_WM_UNIT_ID" val="custom20222768_4*l_h_i*1_3_1"/>
  <p:tag name="KSO_WM_TEMPLATE_CATEGORY" val="custom"/>
  <p:tag name="KSO_WM_TEMPLATE_INDEX" val="20222768"/>
  <p:tag name="KSO_WM_UNIT_LAYERLEVEL" val="1_1_1"/>
  <p:tag name="KSO_WM_TAG_VERSION" val="1.0"/>
  <p:tag name="KSO_WM_BEAUTIFY_FLAG" val="#wm#"/>
  <p:tag name="KSO_WM_UNIT_TYPE" val="l_h_i"/>
  <p:tag name="KSO_WM_UNIT_INDEX" val="1_3_1"/>
  <p:tag name="KSO_WM_DIAGRAM_GROUP_CODE" val="l1-1"/>
  <p:tag name="KSO_WM_CHIP_GROUPID" val="61921d1218adb49c6c1f3c4f"/>
  <p:tag name="KSO_WM_CHIP_XID" val="619705ff72aa72a6a81bcf5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 name="KSO_WM_UNIT_VALUE" val="20"/>
  <p:tag name="KSO_WM_UNIT_USESOURCEFORMAT_APPLY" val="1"/>
</p:tagLst>
</file>

<file path=ppt/tags/tag17.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fe50b467e0e94156924dc32b49d50331"/>
  <p:tag name="KSO_WM_UNIT_HIGHLIGHT" val="0"/>
  <p:tag name="KSO_WM_UNIT_COMPATIBLE" val="0"/>
  <p:tag name="KSO_WM_UNIT_DIAGRAM_ISNUMVISUAL" val="0"/>
  <p:tag name="KSO_WM_UNIT_DIAGRAM_ISREFERUNIT" val="0"/>
  <p:tag name="KSO_WM_UNIT_ID" val="custom20222768_4*l_h_a*1_3_1"/>
  <p:tag name="KSO_WM_TEMPLATE_CATEGORY" val="custom"/>
  <p:tag name="KSO_WM_TEMPLATE_INDEX" val="20222768"/>
  <p:tag name="KSO_WM_UNIT_LAYERLEVEL" val="1_1_1"/>
  <p:tag name="KSO_WM_TAG_VERSION" val="1.0"/>
  <p:tag name="KSO_WM_BEAUTIFY_FLAG" val="#wm#"/>
  <p:tag name="KSO_WM_UNIT_ISCONTENTSTITLE" val="0"/>
  <p:tag name="KSO_WM_UNIT_ISNUMDGMTITLE" val="0"/>
  <p:tag name="KSO_WM_UNIT_PRESET_TEXT" val="单击添加标题"/>
  <p:tag name="KSO_WM_UNIT_NOCLEAR" val="0"/>
  <p:tag name="KSO_WM_UNIT_TYPE" val="l_h_a"/>
  <p:tag name="KSO_WM_UNIT_INDEX" val="1_3_1"/>
  <p:tag name="KSO_WM_DIAGRAM_GROUP_CODE" val="l1-1"/>
  <p:tag name="KSO_WM_CHIP_GROUPID" val="61921d1218adb49c6c1f3c4f"/>
  <p:tag name="KSO_WM_CHIP_XID" val="619705ff72aa72a6a81bcf51"/>
  <p:tag name="KSO_WM_UNIT_TEXT_FILL_FORE_SCHEMECOLOR_INDEX_BRIGHTNESS" val="0.15"/>
  <p:tag name="KSO_WM_UNIT_TEXT_FILL_FORE_SCHEMECOLOR_INDEX" val="13"/>
  <p:tag name="KSO_WM_UNIT_TEXT_FILL_TYPE" val="1"/>
  <p:tag name="KSO_WM_UNIT_VALUE" val="9"/>
  <p:tag name="KSO_WM_UNIT_USESOURCEFORMAT_APPLY" val="1"/>
</p:tagLst>
</file>

<file path=ppt/tags/tag18.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8a91152fb73947df8fe04a425b94aaa1"/>
  <p:tag name="KSO_WM_UNIT_HIGHLIGHT" val="0"/>
  <p:tag name="KSO_WM_UNIT_COMPATIBLE" val="0"/>
  <p:tag name="KSO_WM_UNIT_DIAGRAM_ISNUMVISUAL" val="0"/>
  <p:tag name="KSO_WM_UNIT_DIAGRAM_ISREFERUNIT" val="0"/>
  <p:tag name="KSO_WM_UNIT_ID" val="custom20222768_4*l_h_i*1_3_2"/>
  <p:tag name="KSO_WM_TEMPLATE_CATEGORY" val="custom"/>
  <p:tag name="KSO_WM_TEMPLATE_INDEX" val="20222768"/>
  <p:tag name="KSO_WM_UNIT_LAYERLEVEL" val="1_1_1"/>
  <p:tag name="KSO_WM_TAG_VERSION" val="1.0"/>
  <p:tag name="KSO_WM_BEAUTIFY_FLAG" val="#wm#"/>
  <p:tag name="KSO_WM_UNIT_TYPE" val="l_h_i"/>
  <p:tag name="KSO_WM_UNIT_INDEX" val="1_3_2"/>
  <p:tag name="KSO_WM_DIAGRAM_GROUP_CODE" val="l1-1"/>
  <p:tag name="KSO_WM_CHIP_GROUPID" val="61921d1218adb49c6c1f3c4f"/>
  <p:tag name="KSO_WM_CHIP_XID" val="619705ff72aa72a6a81bcf5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3"/>
  <p:tag name="KSO_WM_UNIT_USESOURCEFORMAT_APPLY" val="1"/>
</p:tagLst>
</file>

<file path=ppt/tags/tag19.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85fb7de1491e479bbc2fbfc4dec811ed"/>
  <p:tag name="KSO_WM_UNIT_HIGHLIGHT" val="0"/>
  <p:tag name="KSO_WM_UNIT_COMPATIBLE" val="0"/>
  <p:tag name="KSO_WM_UNIT_DIAGRAM_ISNUMVISUAL" val="0"/>
  <p:tag name="KSO_WM_UNIT_DIAGRAM_ISREFERUNIT" val="0"/>
  <p:tag name="KSO_WM_UNIT_ID" val="custom20222768_4*l_h_i*1_3_3"/>
  <p:tag name="KSO_WM_TEMPLATE_CATEGORY" val="custom"/>
  <p:tag name="KSO_WM_TEMPLATE_INDEX" val="20222768"/>
  <p:tag name="KSO_WM_UNIT_LAYERLEVEL" val="1_1_1"/>
  <p:tag name="KSO_WM_TAG_VERSION" val="1.0"/>
  <p:tag name="KSO_WM_BEAUTIFY_FLAG" val="#wm#"/>
  <p:tag name="KSO_WM_UNIT_TYPE" val="l_h_i"/>
  <p:tag name="KSO_WM_UNIT_INDEX" val="1_3_3"/>
  <p:tag name="KSO_WM_DIAGRAM_GROUP_CODE" val="l1-1"/>
  <p:tag name="KSO_WM_CHIP_GROUPID" val="61921d1218adb49c6c1f3c4f"/>
  <p:tag name="KSO_WM_CHIP_XID" val="619705ff72aa72a6a81bcf51"/>
  <p:tag name="KSO_WM_UNIT_TEXT_FILL_FORE_SCHEMECOLOR_INDEX_BRIGHTNESS" val="0"/>
  <p:tag name="KSO_WM_UNIT_TEXT_FILL_FORE_SCHEMECOLOR_INDEX" val="14"/>
  <p:tag name="KSO_WM_UNIT_TEXT_FILL_TYPE" val="1"/>
  <p:tag name="KSO_WM_UNIT_VALUE" val="1"/>
  <p:tag name="KSO_WM_UNIT_USESOURCEFORMAT_APPLY" val="1"/>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custom20222768_4**"/>
  <p:tag name="KSO_WM_TEMPLATE_CATEGORY" val="custom"/>
  <p:tag name="KSO_WM_TEMPLATE_INDEX" val="20222768"/>
  <p:tag name="KSO_WM_UNIT_LAYERLEVEL" val="1"/>
  <p:tag name="KSO_WM_TAG_VERSION" val="1.0"/>
  <p:tag name="KSO_WM_BEAUTIFY_FLAG" val="#wm#"/>
  <p:tag name="KSO_WM_CHIP_GROUPID" val="61921d1218adb49c6c1f3c4f"/>
  <p:tag name="KSO_WM_CHIP_XID" val="619705ff72aa72a6a81bcf51"/>
  <p:tag name="KSO_WM_UNIT_DEC_AREA_ID" val="596806d4ae8e4f8980c60cf50d2d58d4"/>
  <p:tag name="KSO_WM_CHIP_FILLAREA_FILL_RULE" val="{&quot;fill_align&quot;:&quot;lm&quot;,&quot;fill_mode&quot;:&quot;fix&quot;,&quot;sacle_strategy&quot;:&quot;stretch&quot;}"/>
  <p:tag name="KSO_WM_ASSEMBLE_CHIP_INDEX" val="cb0b84bca5844e32afa0f4f758eec941"/>
  <p:tag name="KSO_WM_UNIT_USESOURCEFORMAT_APPLY" val="1"/>
</p:tagLst>
</file>

<file path=ppt/tags/tag20.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70a1f1eeb3c842e586d9fb87c5e2e5d2"/>
  <p:tag name="KSO_WM_UNIT_HIGHLIGHT" val="0"/>
  <p:tag name="KSO_WM_UNIT_COMPATIBLE" val="0"/>
  <p:tag name="KSO_WM_UNIT_DIAGRAM_ISNUMVISUAL" val="0"/>
  <p:tag name="KSO_WM_UNIT_DIAGRAM_ISREFERUNIT" val="0"/>
  <p:tag name="KSO_WM_UNIT_ID" val="custom20222768_4*l_h_i*1_2_1"/>
  <p:tag name="KSO_WM_TEMPLATE_CATEGORY" val="custom"/>
  <p:tag name="KSO_WM_TEMPLATE_INDEX" val="20222768"/>
  <p:tag name="KSO_WM_UNIT_LAYERLEVEL" val="1_1_1"/>
  <p:tag name="KSO_WM_TAG_VERSION" val="1.0"/>
  <p:tag name="KSO_WM_BEAUTIFY_FLAG" val="#wm#"/>
  <p:tag name="KSO_WM_UNIT_TYPE" val="l_h_i"/>
  <p:tag name="KSO_WM_UNIT_INDEX" val="1_2_1"/>
  <p:tag name="KSO_WM_DIAGRAM_GROUP_CODE" val="l1-1"/>
  <p:tag name="KSO_WM_CHIP_GROUPID" val="61921d1218adb49c6c1f3c4f"/>
  <p:tag name="KSO_WM_CHIP_XID" val="619705ff72aa72a6a81bcf5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 name="KSO_WM_UNIT_VALUE" val="20"/>
  <p:tag name="KSO_WM_UNIT_USESOURCEFORMAT_APPLY" val="1"/>
</p:tagLst>
</file>

<file path=ppt/tags/tag21.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6d10f4c569c34d9792a5efca5ff36a6f"/>
  <p:tag name="KSO_WM_UNIT_HIGHLIGHT" val="0"/>
  <p:tag name="KSO_WM_UNIT_COMPATIBLE" val="0"/>
  <p:tag name="KSO_WM_UNIT_DIAGRAM_ISNUMVISUAL" val="0"/>
  <p:tag name="KSO_WM_UNIT_DIAGRAM_ISREFERUNIT" val="0"/>
  <p:tag name="KSO_WM_UNIT_ID" val="custom20222768_4*l_h_a*1_2_1"/>
  <p:tag name="KSO_WM_TEMPLATE_CATEGORY" val="custom"/>
  <p:tag name="KSO_WM_TEMPLATE_INDEX" val="20222768"/>
  <p:tag name="KSO_WM_UNIT_LAYERLEVEL" val="1_1_1"/>
  <p:tag name="KSO_WM_TAG_VERSION" val="1.0"/>
  <p:tag name="KSO_WM_BEAUTIFY_FLAG" val="#wm#"/>
  <p:tag name="KSO_WM_UNIT_ISCONTENTSTITLE" val="0"/>
  <p:tag name="KSO_WM_UNIT_ISNUMDGMTITLE" val="0"/>
  <p:tag name="KSO_WM_UNIT_PRESET_TEXT" val="单击添加标题"/>
  <p:tag name="KSO_WM_UNIT_NOCLEAR" val="0"/>
  <p:tag name="KSO_WM_UNIT_TYPE" val="l_h_a"/>
  <p:tag name="KSO_WM_UNIT_INDEX" val="1_2_1"/>
  <p:tag name="KSO_WM_DIAGRAM_GROUP_CODE" val="l1-1"/>
  <p:tag name="KSO_WM_CHIP_GROUPID" val="61921d1218adb49c6c1f3c4f"/>
  <p:tag name="KSO_WM_CHIP_XID" val="619705ff72aa72a6a81bcf51"/>
  <p:tag name="KSO_WM_UNIT_TEXT_FILL_FORE_SCHEMECOLOR_INDEX_BRIGHTNESS" val="0.15"/>
  <p:tag name="KSO_WM_UNIT_TEXT_FILL_FORE_SCHEMECOLOR_INDEX" val="13"/>
  <p:tag name="KSO_WM_UNIT_TEXT_FILL_TYPE" val="1"/>
  <p:tag name="KSO_WM_UNIT_VALUE" val="9"/>
  <p:tag name="KSO_WM_UNIT_USESOURCEFORMAT_APPLY" val="1"/>
</p:tagLst>
</file>

<file path=ppt/tags/tag22.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5c623462c3654db5a5129a0acc91fd78"/>
  <p:tag name="KSO_WM_UNIT_HIGHLIGHT" val="0"/>
  <p:tag name="KSO_WM_UNIT_COMPATIBLE" val="0"/>
  <p:tag name="KSO_WM_UNIT_DIAGRAM_ISNUMVISUAL" val="0"/>
  <p:tag name="KSO_WM_UNIT_DIAGRAM_ISREFERUNIT" val="0"/>
  <p:tag name="KSO_WM_UNIT_ID" val="custom20222768_4*l_h_i*1_2_2"/>
  <p:tag name="KSO_WM_TEMPLATE_CATEGORY" val="custom"/>
  <p:tag name="KSO_WM_TEMPLATE_INDEX" val="20222768"/>
  <p:tag name="KSO_WM_UNIT_LAYERLEVEL" val="1_1_1"/>
  <p:tag name="KSO_WM_TAG_VERSION" val="1.0"/>
  <p:tag name="KSO_WM_BEAUTIFY_FLAG" val="#wm#"/>
  <p:tag name="KSO_WM_UNIT_TYPE" val="l_h_i"/>
  <p:tag name="KSO_WM_UNIT_INDEX" val="1_2_2"/>
  <p:tag name="KSO_WM_DIAGRAM_GROUP_CODE" val="l1-1"/>
  <p:tag name="KSO_WM_CHIP_GROUPID" val="61921d1218adb49c6c1f3c4f"/>
  <p:tag name="KSO_WM_CHIP_XID" val="619705ff72aa72a6a81bcf5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3"/>
  <p:tag name="KSO_WM_UNIT_USESOURCEFORMAT_APPLY" val="1"/>
</p:tagLst>
</file>

<file path=ppt/tags/tag23.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7462547bd3ab4b36b4fd9f9160a9ad10"/>
  <p:tag name="KSO_WM_UNIT_HIGHLIGHT" val="0"/>
  <p:tag name="KSO_WM_UNIT_COMPATIBLE" val="0"/>
  <p:tag name="KSO_WM_UNIT_DIAGRAM_ISNUMVISUAL" val="0"/>
  <p:tag name="KSO_WM_UNIT_DIAGRAM_ISREFERUNIT" val="0"/>
  <p:tag name="KSO_WM_UNIT_ID" val="custom20222768_4*l_h_i*1_2_3"/>
  <p:tag name="KSO_WM_TEMPLATE_CATEGORY" val="custom"/>
  <p:tag name="KSO_WM_TEMPLATE_INDEX" val="20222768"/>
  <p:tag name="KSO_WM_UNIT_LAYERLEVEL" val="1_1_1"/>
  <p:tag name="KSO_WM_TAG_VERSION" val="1.0"/>
  <p:tag name="KSO_WM_BEAUTIFY_FLAG" val="#wm#"/>
  <p:tag name="KSO_WM_UNIT_TYPE" val="l_h_i"/>
  <p:tag name="KSO_WM_UNIT_INDEX" val="1_2_3"/>
  <p:tag name="KSO_WM_DIAGRAM_GROUP_CODE" val="l1-1"/>
  <p:tag name="KSO_WM_CHIP_GROUPID" val="61921d1218adb49c6c1f3c4f"/>
  <p:tag name="KSO_WM_CHIP_XID" val="619705ff72aa72a6a81bcf51"/>
  <p:tag name="KSO_WM_UNIT_TEXT_FILL_FORE_SCHEMECOLOR_INDEX_BRIGHTNESS" val="0"/>
  <p:tag name="KSO_WM_UNIT_TEXT_FILL_FORE_SCHEMECOLOR_INDEX" val="14"/>
  <p:tag name="KSO_WM_UNIT_TEXT_FILL_TYPE" val="1"/>
  <p:tag name="KSO_WM_UNIT_VALUE" val="1"/>
  <p:tag name="KSO_WM_UNIT_USESOURCEFORMAT_APPLY" val="1"/>
</p:tagLst>
</file>

<file path=ppt/tags/tag24.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f06fa94df7874fab820c736275a1d51a"/>
  <p:tag name="KSO_WM_UNIT_HIGHLIGHT" val="0"/>
  <p:tag name="KSO_WM_UNIT_COMPATIBLE" val="0"/>
  <p:tag name="KSO_WM_UNIT_DIAGRAM_ISNUMVISUAL" val="0"/>
  <p:tag name="KSO_WM_UNIT_DIAGRAM_ISREFERUNIT" val="0"/>
  <p:tag name="KSO_WM_UNIT_ID" val="custom20222768_4*l_h_i*1_1_1"/>
  <p:tag name="KSO_WM_TEMPLATE_CATEGORY" val="custom"/>
  <p:tag name="KSO_WM_TEMPLATE_INDEX" val="20222768"/>
  <p:tag name="KSO_WM_UNIT_LAYERLEVEL" val="1_1_1"/>
  <p:tag name="KSO_WM_TAG_VERSION" val="1.0"/>
  <p:tag name="KSO_WM_BEAUTIFY_FLAG" val="#wm#"/>
  <p:tag name="KSO_WM_UNIT_TYPE" val="l_h_i"/>
  <p:tag name="KSO_WM_UNIT_INDEX" val="1_1_1"/>
  <p:tag name="KSO_WM_DIAGRAM_GROUP_CODE" val="l1-1"/>
  <p:tag name="KSO_WM_CHIP_GROUPID" val="61921d1218adb49c6c1f3c4f"/>
  <p:tag name="KSO_WM_CHIP_XID" val="619705ff72aa72a6a81bcf5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 name="KSO_WM_UNIT_VALUE" val="20"/>
  <p:tag name="KSO_WM_UNIT_USESOURCEFORMAT_APPLY" val="1"/>
</p:tagLst>
</file>

<file path=ppt/tags/tag25.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e0b05751ff8f4ca1a153d29474af1168"/>
  <p:tag name="KSO_WM_UNIT_HIGHLIGHT" val="0"/>
  <p:tag name="KSO_WM_UNIT_COMPATIBLE" val="0"/>
  <p:tag name="KSO_WM_UNIT_DIAGRAM_ISNUMVISUAL" val="0"/>
  <p:tag name="KSO_WM_UNIT_DIAGRAM_ISREFERUNIT" val="0"/>
  <p:tag name="KSO_WM_UNIT_ID" val="custom20222768_4*l_h_a*1_1_1"/>
  <p:tag name="KSO_WM_TEMPLATE_CATEGORY" val="custom"/>
  <p:tag name="KSO_WM_TEMPLATE_INDEX" val="20222768"/>
  <p:tag name="KSO_WM_UNIT_LAYERLEVEL" val="1_1_1"/>
  <p:tag name="KSO_WM_TAG_VERSION" val="1.0"/>
  <p:tag name="KSO_WM_BEAUTIFY_FLAG" val="#wm#"/>
  <p:tag name="KSO_WM_UNIT_ISCONTENTSTITLE" val="0"/>
  <p:tag name="KSO_WM_UNIT_ISNUMDGMTITLE" val="0"/>
  <p:tag name="KSO_WM_UNIT_PRESET_TEXT" val="单击添加标题"/>
  <p:tag name="KSO_WM_UNIT_NOCLEAR" val="0"/>
  <p:tag name="KSO_WM_UNIT_TYPE" val="l_h_a"/>
  <p:tag name="KSO_WM_UNIT_INDEX" val="1_1_1"/>
  <p:tag name="KSO_WM_DIAGRAM_GROUP_CODE" val="l1-1"/>
  <p:tag name="KSO_WM_CHIP_GROUPID" val="61921d1218adb49c6c1f3c4f"/>
  <p:tag name="KSO_WM_CHIP_XID" val="619705ff72aa72a6a81bcf51"/>
  <p:tag name="KSO_WM_UNIT_TEXT_FILL_FORE_SCHEMECOLOR_INDEX_BRIGHTNESS" val="0.15"/>
  <p:tag name="KSO_WM_UNIT_TEXT_FILL_FORE_SCHEMECOLOR_INDEX" val="13"/>
  <p:tag name="KSO_WM_UNIT_TEXT_FILL_TYPE" val="1"/>
  <p:tag name="KSO_WM_UNIT_VALUE" val="9"/>
  <p:tag name="KSO_WM_UNIT_USESOURCEFORMAT_APPLY" val="1"/>
</p:tagLst>
</file>

<file path=ppt/tags/tag26.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8c31524d5de14f618e0315c3f966ccad"/>
  <p:tag name="KSO_WM_UNIT_HIGHLIGHT" val="0"/>
  <p:tag name="KSO_WM_UNIT_COMPATIBLE" val="0"/>
  <p:tag name="KSO_WM_UNIT_DIAGRAM_ISNUMVISUAL" val="0"/>
  <p:tag name="KSO_WM_UNIT_DIAGRAM_ISREFERUNIT" val="0"/>
  <p:tag name="KSO_WM_UNIT_ID" val="custom20222768_4*l_h_i*1_1_2"/>
  <p:tag name="KSO_WM_TEMPLATE_CATEGORY" val="custom"/>
  <p:tag name="KSO_WM_TEMPLATE_INDEX" val="20222768"/>
  <p:tag name="KSO_WM_UNIT_LAYERLEVEL" val="1_1_1"/>
  <p:tag name="KSO_WM_TAG_VERSION" val="1.0"/>
  <p:tag name="KSO_WM_BEAUTIFY_FLAG" val="#wm#"/>
  <p:tag name="KSO_WM_UNIT_TYPE" val="l_h_i"/>
  <p:tag name="KSO_WM_UNIT_INDEX" val="1_1_2"/>
  <p:tag name="KSO_WM_DIAGRAM_GROUP_CODE" val="l1-1"/>
  <p:tag name="KSO_WM_CHIP_GROUPID" val="61921d1218adb49c6c1f3c4f"/>
  <p:tag name="KSO_WM_CHIP_XID" val="619705ff72aa72a6a81bcf5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3"/>
  <p:tag name="KSO_WM_UNIT_USESOURCEFORMAT_APPLY" val="1"/>
</p:tagLst>
</file>

<file path=ppt/tags/tag27.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68ff23589fb84656b9fb5312d589406b"/>
  <p:tag name="KSO_WM_UNIT_HIGHLIGHT" val="0"/>
  <p:tag name="KSO_WM_UNIT_COMPATIBLE" val="0"/>
  <p:tag name="KSO_WM_UNIT_DIAGRAM_ISNUMVISUAL" val="0"/>
  <p:tag name="KSO_WM_UNIT_DIAGRAM_ISREFERUNIT" val="0"/>
  <p:tag name="KSO_WM_UNIT_ID" val="custom20222768_4*l_h_i*1_1_3"/>
  <p:tag name="KSO_WM_TEMPLATE_CATEGORY" val="custom"/>
  <p:tag name="KSO_WM_TEMPLATE_INDEX" val="20222768"/>
  <p:tag name="KSO_WM_UNIT_LAYERLEVEL" val="1_1_1"/>
  <p:tag name="KSO_WM_TAG_VERSION" val="1.0"/>
  <p:tag name="KSO_WM_BEAUTIFY_FLAG" val="#wm#"/>
  <p:tag name="KSO_WM_UNIT_TYPE" val="l_h_i"/>
  <p:tag name="KSO_WM_UNIT_INDEX" val="1_1_3"/>
  <p:tag name="KSO_WM_DIAGRAM_GROUP_CODE" val="l1-1"/>
  <p:tag name="KSO_WM_CHIP_GROUPID" val="61921d1218adb49c6c1f3c4f"/>
  <p:tag name="KSO_WM_CHIP_XID" val="619705ff72aa72a6a81bcf51"/>
  <p:tag name="KSO_WM_UNIT_TEXT_FILL_FORE_SCHEMECOLOR_INDEX_BRIGHTNESS" val="0"/>
  <p:tag name="KSO_WM_UNIT_TEXT_FILL_FORE_SCHEMECOLOR_INDEX" val="14"/>
  <p:tag name="KSO_WM_UNIT_TEXT_FILL_TYPE" val="1"/>
  <p:tag name="KSO_WM_UNIT_VALUE" val="1"/>
  <p:tag name="KSO_WM_UNIT_USESOURCEFORMAT_APPLY" val="1"/>
</p:tagLst>
</file>

<file path=ppt/tags/tag28.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e0b05751ff8f4ca1a153d29474af1168"/>
  <p:tag name="KSO_WM_UNIT_HIGHLIGHT" val="0"/>
  <p:tag name="KSO_WM_UNIT_COMPATIBLE" val="0"/>
  <p:tag name="KSO_WM_UNIT_DIAGRAM_ISNUMVISUAL" val="0"/>
  <p:tag name="KSO_WM_UNIT_DIAGRAM_ISREFERUNIT" val="0"/>
  <p:tag name="KSO_WM_UNIT_ID" val="custom20222768_4*l_h_a*1_1_1"/>
  <p:tag name="KSO_WM_TEMPLATE_CATEGORY" val="custom"/>
  <p:tag name="KSO_WM_TEMPLATE_INDEX" val="20222768"/>
  <p:tag name="KSO_WM_UNIT_LAYERLEVEL" val="1_1_1"/>
  <p:tag name="KSO_WM_TAG_VERSION" val="1.0"/>
  <p:tag name="KSO_WM_BEAUTIFY_FLAG" val="#wm#"/>
  <p:tag name="KSO_WM_UNIT_ISCONTENTSTITLE" val="0"/>
  <p:tag name="KSO_WM_UNIT_ISNUMDGMTITLE" val="0"/>
  <p:tag name="KSO_WM_UNIT_PRESET_TEXT" val="单击添加标题"/>
  <p:tag name="KSO_WM_UNIT_NOCLEAR" val="0"/>
  <p:tag name="KSO_WM_UNIT_TYPE" val="l_h_a"/>
  <p:tag name="KSO_WM_UNIT_INDEX" val="1_1_1"/>
  <p:tag name="KSO_WM_DIAGRAM_GROUP_CODE" val="l1-1"/>
  <p:tag name="KSO_WM_CHIP_GROUPID" val="61921d1218adb49c6c1f3c4f"/>
  <p:tag name="KSO_WM_CHIP_XID" val="619705ff72aa72a6a81bcf51"/>
  <p:tag name="KSO_WM_UNIT_TEXT_FILL_FORE_SCHEMECOLOR_INDEX_BRIGHTNESS" val="0.15"/>
  <p:tag name="KSO_WM_UNIT_TEXT_FILL_FORE_SCHEMECOLOR_INDEX" val="13"/>
  <p:tag name="KSO_WM_UNIT_TEXT_FILL_TYPE" val="1"/>
  <p:tag name="KSO_WM_UNIT_VALUE" val="9"/>
  <p:tag name="KSO_WM_UNIT_USESOURCEFORMAT_APPLY" val="1"/>
</p:tagLst>
</file>

<file path=ppt/tags/tag29.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e0b05751ff8f4ca1a153d29474af1168"/>
  <p:tag name="KSO_WM_UNIT_HIGHLIGHT" val="0"/>
  <p:tag name="KSO_WM_UNIT_COMPATIBLE" val="0"/>
  <p:tag name="KSO_WM_UNIT_DIAGRAM_ISNUMVISUAL" val="0"/>
  <p:tag name="KSO_WM_UNIT_DIAGRAM_ISREFERUNIT" val="0"/>
  <p:tag name="KSO_WM_UNIT_ID" val="custom20222768_4*l_h_a*1_1_1"/>
  <p:tag name="KSO_WM_TEMPLATE_CATEGORY" val="custom"/>
  <p:tag name="KSO_WM_TEMPLATE_INDEX" val="20222768"/>
  <p:tag name="KSO_WM_UNIT_LAYERLEVEL" val="1_1_1"/>
  <p:tag name="KSO_WM_TAG_VERSION" val="1.0"/>
  <p:tag name="KSO_WM_BEAUTIFY_FLAG" val="#wm#"/>
  <p:tag name="KSO_WM_UNIT_ISCONTENTSTITLE" val="0"/>
  <p:tag name="KSO_WM_UNIT_ISNUMDGMTITLE" val="0"/>
  <p:tag name="KSO_WM_UNIT_PRESET_TEXT" val="单击添加标题"/>
  <p:tag name="KSO_WM_UNIT_NOCLEAR" val="0"/>
  <p:tag name="KSO_WM_UNIT_TYPE" val="l_h_a"/>
  <p:tag name="KSO_WM_UNIT_INDEX" val="1_1_1"/>
  <p:tag name="KSO_WM_DIAGRAM_GROUP_CODE" val="l1-1"/>
  <p:tag name="KSO_WM_CHIP_GROUPID" val="61921d1218adb49c6c1f3c4f"/>
  <p:tag name="KSO_WM_CHIP_XID" val="619705ff72aa72a6a81bcf51"/>
  <p:tag name="KSO_WM_UNIT_TEXT_FILL_FORE_SCHEMECOLOR_INDEX_BRIGHTNESS" val="0.15"/>
  <p:tag name="KSO_WM_UNIT_TEXT_FILL_FORE_SCHEMECOLOR_INDEX" val="13"/>
  <p:tag name="KSO_WM_UNIT_TEXT_FILL_TYPE" val="1"/>
  <p:tag name="KSO_WM_UNIT_VALUE" val="9"/>
  <p:tag name="KSO_WM_UNIT_USESOURCEFORMAT_APPLY" val="1"/>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custom20222768_4**"/>
  <p:tag name="KSO_WM_TEMPLATE_CATEGORY" val="custom"/>
  <p:tag name="KSO_WM_TEMPLATE_INDEX" val="20222768"/>
  <p:tag name="KSO_WM_UNIT_LAYERLEVEL" val="1"/>
  <p:tag name="KSO_WM_TAG_VERSION" val="1.0"/>
  <p:tag name="KSO_WM_BEAUTIFY_FLAG" val="#wm#"/>
  <p:tag name="KSO_WM_CHIP_GROUPID" val="61921d1218adb49c6c1f3c4f"/>
  <p:tag name="KSO_WM_CHIP_XID" val="619705ff72aa72a6a81bcf51"/>
  <p:tag name="KSO_WM_UNIT_DEC_AREA_ID" val="6ad69143850447a1a9f3383abb0e3424"/>
  <p:tag name="KSO_WM_CHIP_FILLAREA_FILL_RULE" val="{&quot;fill_align&quot;:&quot;lm&quot;,&quot;fill_mode&quot;:&quot;fix&quot;,&quot;sacle_strategy&quot;:&quot;stretch&quot;}"/>
  <p:tag name="KSO_WM_ASSEMBLE_CHIP_INDEX" val="cb0b84bca5844e32afa0f4f758eec941"/>
  <p:tag name="KSO_WM_UNIT_USESOURCEFORMAT_APPLY" val="1"/>
</p:tagLst>
</file>

<file path=ppt/tags/tag30.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e0b05751ff8f4ca1a153d29474af1168"/>
  <p:tag name="KSO_WM_UNIT_HIGHLIGHT" val="0"/>
  <p:tag name="KSO_WM_UNIT_COMPATIBLE" val="0"/>
  <p:tag name="KSO_WM_UNIT_DIAGRAM_ISNUMVISUAL" val="0"/>
  <p:tag name="KSO_WM_UNIT_DIAGRAM_ISREFERUNIT" val="0"/>
  <p:tag name="KSO_WM_UNIT_ID" val="custom20222768_4*l_h_a*1_1_1"/>
  <p:tag name="KSO_WM_TEMPLATE_CATEGORY" val="custom"/>
  <p:tag name="KSO_WM_TEMPLATE_INDEX" val="20222768"/>
  <p:tag name="KSO_WM_UNIT_LAYERLEVEL" val="1_1_1"/>
  <p:tag name="KSO_WM_TAG_VERSION" val="1.0"/>
  <p:tag name="KSO_WM_BEAUTIFY_FLAG" val="#wm#"/>
  <p:tag name="KSO_WM_UNIT_ISCONTENTSTITLE" val="0"/>
  <p:tag name="KSO_WM_UNIT_ISNUMDGMTITLE" val="0"/>
  <p:tag name="KSO_WM_UNIT_PRESET_TEXT" val="单击添加标题"/>
  <p:tag name="KSO_WM_UNIT_NOCLEAR" val="0"/>
  <p:tag name="KSO_WM_UNIT_TYPE" val="l_h_a"/>
  <p:tag name="KSO_WM_UNIT_INDEX" val="1_1_1"/>
  <p:tag name="KSO_WM_DIAGRAM_GROUP_CODE" val="l1-1"/>
  <p:tag name="KSO_WM_CHIP_GROUPID" val="61921d1218adb49c6c1f3c4f"/>
  <p:tag name="KSO_WM_CHIP_XID" val="619705ff72aa72a6a81bcf51"/>
  <p:tag name="KSO_WM_UNIT_TEXT_FILL_FORE_SCHEMECOLOR_INDEX_BRIGHTNESS" val="0.15"/>
  <p:tag name="KSO_WM_UNIT_TEXT_FILL_FORE_SCHEMECOLOR_INDEX" val="13"/>
  <p:tag name="KSO_WM_UNIT_TEXT_FILL_TYPE" val="1"/>
  <p:tag name="KSO_WM_UNIT_VALUE" val="9"/>
  <p:tag name="KSO_WM_UNIT_USESOURCEFORMAT_APPLY" val="1"/>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01393_1*l_h_i*1_1_2"/>
  <p:tag name="KSO_WM_TEMPLATE_CATEGORY" val="diagram"/>
  <p:tag name="KSO_WM_TEMPLATE_INDEX" val="20201393"/>
  <p:tag name="KSO_WM_UNIT_LAYERLEVEL" val="1_1_1"/>
  <p:tag name="KSO_WM_TAG_VERSION" val="1.0"/>
  <p:tag name="KSO_WM_BEAUTIFY_FLAG" val="#wm#"/>
  <p:tag name="KSO_WM_UNIT_FILL_FORE_SCHEMECOLOR_INDEX" val="14"/>
  <p:tag name="KSO_WM_UNIT_FILL_TYPE" val="1"/>
  <p:tag name="KSO_WM_UNIT_LINE_FORE_SCHEMECOLOR_INDEX" val="5"/>
  <p:tag name="KSO_WM_UNIT_LINE_FILL_TYPE" val="2"/>
  <p:tag name="KSO_WM_UNIT_TEXT_FILL_FORE_SCHEMECOLOR_INDEX" val="5"/>
  <p:tag name="KSO_WM_UNIT_TEXT_FILL_TYPE" val="1"/>
  <p:tag name="KSO_WM_UNIT_USESOURCEFORMAT_APPLY" val="1"/>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01393_1*l_h_i*1_1_1"/>
  <p:tag name="KSO_WM_TEMPLATE_CATEGORY" val="diagram"/>
  <p:tag name="KSO_WM_TEMPLATE_INDEX" val="20201393"/>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01393_1*l_h_i*1_2_2"/>
  <p:tag name="KSO_WM_TEMPLATE_CATEGORY" val="diagram"/>
  <p:tag name="KSO_WM_TEMPLATE_INDEX" val="20201393"/>
  <p:tag name="KSO_WM_UNIT_LAYERLEVEL" val="1_1_1"/>
  <p:tag name="KSO_WM_TAG_VERSION" val="1.0"/>
  <p:tag name="KSO_WM_BEAUTIFY_FLAG" val="#wm#"/>
  <p:tag name="KSO_WM_UNIT_FILL_FORE_SCHEMECOLOR_INDEX" val="14"/>
  <p:tag name="KSO_WM_UNIT_FILL_TYPE" val="1"/>
  <p:tag name="KSO_WM_UNIT_LINE_FORE_SCHEMECOLOR_INDEX" val="6"/>
  <p:tag name="KSO_WM_UNIT_LINE_FILL_TYPE" val="2"/>
  <p:tag name="KSO_WM_UNIT_TEXT_FILL_FORE_SCHEMECOLOR_INDEX" val="5"/>
  <p:tag name="KSO_WM_UNIT_TEXT_FILL_TYPE" val="1"/>
  <p:tag name="KSO_WM_UNIT_USESOURCEFORMAT_APPLY" val="1"/>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01393_1*l_h_i*1_2_3"/>
  <p:tag name="KSO_WM_TEMPLATE_CATEGORY" val="diagram"/>
  <p:tag name="KSO_WM_TEMPLATE_INDEX" val="20201393"/>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 name="KSO_WM_UNIT_USESOURCEFORMAT_APPLY" val="1"/>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01393_1*l_h_i*1_3_3"/>
  <p:tag name="KSO_WM_TEMPLATE_CATEGORY" val="diagram"/>
  <p:tag name="KSO_WM_TEMPLATE_INDEX" val="20201393"/>
  <p:tag name="KSO_WM_UNIT_LAYERLEVEL" val="1_1_1"/>
  <p:tag name="KSO_WM_TAG_VERSION" val="1.0"/>
  <p:tag name="KSO_WM_BEAUTIFY_FLAG" val="#wm#"/>
  <p:tag name="KSO_WM_UNIT_FILL_FORE_SCHEMECOLOR_INDEX" val="14"/>
  <p:tag name="KSO_WM_UNIT_FILL_TYPE" val="1"/>
  <p:tag name="KSO_WM_UNIT_LINE_FORE_SCHEMECOLOR_INDEX" val="7"/>
  <p:tag name="KSO_WM_UNIT_LINE_FILL_TYPE" val="2"/>
  <p:tag name="KSO_WM_UNIT_TEXT_FILL_FORE_SCHEMECOLOR_INDEX" val="5"/>
  <p:tag name="KSO_WM_UNIT_TEXT_FILL_TYPE" val="1"/>
  <p:tag name="KSO_WM_UNIT_USESOURCEFORMAT_APPLY" val="1"/>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01393_1*l_h_i*1_3_2"/>
  <p:tag name="KSO_WM_TEMPLATE_CATEGORY" val="diagram"/>
  <p:tag name="KSO_WM_TEMPLATE_INDEX" val="20201393"/>
  <p:tag name="KSO_WM_UNIT_LAYERLEVEL" val="1_1_1"/>
  <p:tag name="KSO_WM_TAG_VERSION" val="1.0"/>
  <p:tag name="KSO_WM_BEAUTIFY_FLAG" val="#wm#"/>
  <p:tag name="KSO_WM_UNIT_FILL_FORE_SCHEMECOLOR_INDEX" val="7"/>
  <p:tag name="KSO_WM_UNIT_FILL_TYPE" val="1"/>
  <p:tag name="KSO_WM_UNIT_TEXT_FILL_FORE_SCHEMECOLOR_INDEX" val="2"/>
  <p:tag name="KSO_WM_UNIT_TEXT_FILL_TYPE" val="1"/>
  <p:tag name="KSO_WM_UNIT_USESOURCEFORMAT_APPLY" val="1"/>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01393_1*l_h_i*1_2_1"/>
  <p:tag name="KSO_WM_TEMPLATE_CATEGORY" val="diagram"/>
  <p:tag name="KSO_WM_TEMPLATE_INDEX" val="20201393"/>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 name="KSO_WM_UNIT_USESOURCEFORMAT_APPLY" val="1"/>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01393_1*l_h_i*1_1_3"/>
  <p:tag name="KSO_WM_TEMPLATE_CATEGORY" val="diagram"/>
  <p:tag name="KSO_WM_TEMPLATE_INDEX" val="20201393"/>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USESOURCEFORMAT_APPLY" val="1"/>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01393_1*l_h_i*1_3_1"/>
  <p:tag name="KSO_WM_TEMPLATE_CATEGORY" val="diagram"/>
  <p:tag name="KSO_WM_TEMPLATE_INDEX" val="20201393"/>
  <p:tag name="KSO_WM_UNIT_LAYERLEVEL" val="1_1_1"/>
  <p:tag name="KSO_WM_TAG_VERSION" val="1.0"/>
  <p:tag name="KSO_WM_BEAUTIFY_FLAG" val="#wm#"/>
  <p:tag name="KSO_WM_UNIT_FILL_FORE_SCHEMECOLOR_INDEX" val="7"/>
  <p:tag name="KSO_WM_UNIT_FILL_TYPE" val="1"/>
  <p:tag name="KSO_WM_UNIT_TEXT_FILL_FORE_SCHEMECOLOR_INDEX" val="13"/>
  <p:tag name="KSO_WM_UNIT_TEXT_FILL_TYPE" val="1"/>
  <p:tag name="KSO_WM_UNIT_USESOURCEFORMAT_APPLY" val="1"/>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custom20222768_4**"/>
  <p:tag name="KSO_WM_TEMPLATE_CATEGORY" val="custom"/>
  <p:tag name="KSO_WM_TEMPLATE_INDEX" val="20222768"/>
  <p:tag name="KSO_WM_UNIT_LAYERLEVEL" val="1"/>
  <p:tag name="KSO_WM_TAG_VERSION" val="1.0"/>
  <p:tag name="KSO_WM_BEAUTIFY_FLAG" val="#wm#"/>
  <p:tag name="KSO_WM_CHIP_GROUPID" val="61921d1218adb49c6c1f3c4f"/>
  <p:tag name="KSO_WM_CHIP_XID" val="619705ff72aa72a6a81bcf51"/>
  <p:tag name="KSO_WM_UNIT_DEC_AREA_ID" val="d696b8851a0e439baa04db2c1ff16035"/>
  <p:tag name="KSO_WM_CHIP_FILLAREA_FILL_RULE" val="{&quot;fill_align&quot;:&quot;lm&quot;,&quot;fill_mode&quot;:&quot;fix&quot;,&quot;sacle_strategy&quot;:&quot;stretch&quot;}"/>
  <p:tag name="KSO_WM_ASSEMBLE_CHIP_INDEX" val="cb0b84bca5844e32afa0f4f758eec941"/>
  <p:tag name="KSO_WM_UNIT_USESOURCEFORMAT_APPLY" val="1"/>
</p:tagLst>
</file>

<file path=ppt/tags/tag40.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人员招聘"/>
  <p:tag name="KSO_WM_UNIT_NOCLEAR" val="0"/>
  <p:tag name="KSO_WM_UNIT_VALUE" val="6"/>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01393_1*l_h_a*1_1_1"/>
  <p:tag name="KSO_WM_TEMPLATE_CATEGORY" val="diagram"/>
  <p:tag name="KSO_WM_TEMPLATE_INDEX" val="20201393"/>
  <p:tag name="KSO_WM_UNIT_LAYERLEVEL" val="1_1_1"/>
  <p:tag name="KSO_WM_TAG_VERSION" val="1.0"/>
  <p:tag name="KSO_WM_BEAUTIFY_FLAG" val="#wm#"/>
  <p:tag name="KSO_WM_UNIT_TEXT_FILL_FORE_SCHEMECOLOR_INDEX" val="14"/>
  <p:tag name="KSO_WM_UNIT_TEXT_FILL_TYPE" val="1"/>
  <p:tag name="KSO_WM_UNIT_USESOURCEFORMAT_APPLY" val="1"/>
</p:tagLst>
</file>

<file path=ppt/tags/tag4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人员培训"/>
  <p:tag name="KSO_WM_UNIT_NOCLEAR" val="0"/>
  <p:tag name="KSO_WM_UNIT_VALUE" val="6"/>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01393_1*l_h_a*1_2_1"/>
  <p:tag name="KSO_WM_TEMPLATE_CATEGORY" val="diagram"/>
  <p:tag name="KSO_WM_TEMPLATE_INDEX" val="20201393"/>
  <p:tag name="KSO_WM_UNIT_LAYERLEVEL" val="1_1_1"/>
  <p:tag name="KSO_WM_TAG_VERSION" val="1.0"/>
  <p:tag name="KSO_WM_BEAUTIFY_FLAG" val="#wm#"/>
  <p:tag name="KSO_WM_UNIT_TEXT_FILL_FORE_SCHEMECOLOR_INDEX" val="14"/>
  <p:tag name="KSO_WM_UNIT_TEXT_FILL_TYPE" val="1"/>
  <p:tag name="KSO_WM_UNIT_USESOURCEFORMAT_APPLY" val="1"/>
</p:tagLst>
</file>

<file path=ppt/tags/tag42.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人员考核"/>
  <p:tag name="KSO_WM_UNIT_NOCLEAR" val="0"/>
  <p:tag name="KSO_WM_UNIT_VALUE" val="6"/>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201393_1*l_h_a*1_3_1"/>
  <p:tag name="KSO_WM_TEMPLATE_CATEGORY" val="diagram"/>
  <p:tag name="KSO_WM_TEMPLATE_INDEX" val="20201393"/>
  <p:tag name="KSO_WM_UNIT_LAYERLEVEL" val="1_1_1"/>
  <p:tag name="KSO_WM_TAG_VERSION" val="1.0"/>
  <p:tag name="KSO_WM_BEAUTIFY_FLAG" val="#wm#"/>
  <p:tag name="KSO_WM_UNIT_TEXT_FILL_FORE_SCHEMECOLOR_INDEX" val="14"/>
  <p:tag name="KSO_WM_UNIT_TEXT_FILL_TYPE" val="1"/>
  <p:tag name="KSO_WM_UNIT_USESOURCEFORMAT_APPLY" val="1"/>
</p:tagLst>
</file>

<file path=ppt/tags/tag43.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按照公司岗位要求面试应聘人员。依据销售业绩及表现情况进行人员调岗、淘汰及更新"/>
  <p:tag name="KSO_WM_UNIT_NOCLEAR" val="0"/>
  <p:tag name="KSO_WM_UNIT_VALUE" val="52"/>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01393_1*l_h_f*1_1_1"/>
  <p:tag name="KSO_WM_TEMPLATE_CATEGORY" val="diagram"/>
  <p:tag name="KSO_WM_TEMPLATE_INDEX" val="20201393"/>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44.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对新人进行岗前培训以及进行销售培训包括销售知识、技巧、标准化动作、企业文化及职业道德等"/>
  <p:tag name="KSO_WM_UNIT_NOCLEAR" val="0"/>
  <p:tag name="KSO_WM_UNIT_VALUE" val="52"/>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01393_1*l_h_f*1_2_1"/>
  <p:tag name="KSO_WM_TEMPLATE_CATEGORY" val="diagram"/>
  <p:tag name="KSO_WM_TEMPLATE_INDEX" val="20201393"/>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45.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考核包括对销售人员进行业绩考核和岗位标准化销售动作考核两个方面，并根据考核结果进行人员调整"/>
  <p:tag name="KSO_WM_UNIT_NOCLEAR" val="0"/>
  <p:tag name="KSO_WM_UNIT_VALUE" val="52"/>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01393_1*l_h_f*1_3_1"/>
  <p:tag name="KSO_WM_TEMPLATE_CATEGORY" val="diagram"/>
  <p:tag name="KSO_WM_TEMPLATE_INDEX" val="20201393"/>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46.xml><?xml version="1.0" encoding="utf-8"?>
<p:tagLst xmlns:a="http://schemas.openxmlformats.org/drawingml/2006/main" xmlns:r="http://schemas.openxmlformats.org/officeDocument/2006/relationships" xmlns:p="http://schemas.openxmlformats.org/presentationml/2006/main">
  <p:tag name="KSO_WM_UNIT_COLOR_SCHEME_SHAPE_ID" val="3"/>
  <p:tag name="KSO_WM_UNIT_COLOR_SCHEME_PARENT_PAGE" val="0_3"/>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20191985_3*m_h_i*1_1_1"/>
  <p:tag name="KSO_WM_TEMPLATE_CATEGORY" val="diagram"/>
  <p:tag name="KSO_WM_TEMPLATE_INDEX" val="20191985"/>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 name="KSO_WM_UNIT_USESOURCEFORMAT_APPLY" val="1"/>
</p:tagLst>
</file>

<file path=ppt/tags/tag47.xml><?xml version="1.0" encoding="utf-8"?>
<p:tagLst xmlns:a="http://schemas.openxmlformats.org/drawingml/2006/main" xmlns:r="http://schemas.openxmlformats.org/officeDocument/2006/relationships" xmlns:p="http://schemas.openxmlformats.org/presentationml/2006/main">
  <p:tag name="KSO_WM_UNIT_COLOR_SCHEME_SHAPE_ID" val="7"/>
  <p:tag name="KSO_WM_UNIT_COLOR_SCHEME_PARENT_PAGE" val="0_3"/>
  <p:tag name="KSO_WM_UNIT_HIGHLIGHT" val="0"/>
  <p:tag name="KSO_WM_UNIT_COMPATIBLE" val="0"/>
  <p:tag name="KSO_WM_UNIT_DIAGRAM_ISNUMVISUAL" val="0"/>
  <p:tag name="KSO_WM_UNIT_DIAGRAM_ISREFERUNIT" val="0"/>
  <p:tag name="KSO_WM_DIAGRAM_GROUP_CODE" val="m1-1"/>
  <p:tag name="KSO_WM_UNIT_TYPE" val="m_h_i"/>
  <p:tag name="KSO_WM_UNIT_INDEX" val="1_2_1"/>
  <p:tag name="KSO_WM_UNIT_ID" val="diagram20191985_3*m_h_i*1_2_1"/>
  <p:tag name="KSO_WM_TEMPLATE_CATEGORY" val="diagram"/>
  <p:tag name="KSO_WM_TEMPLATE_INDEX" val="20191985"/>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 name="KSO_WM_UNIT_USESOURCEFORMAT_APPLY" val="1"/>
</p:tagLst>
</file>

<file path=ppt/tags/tag48.xml><?xml version="1.0" encoding="utf-8"?>
<p:tagLst xmlns:a="http://schemas.openxmlformats.org/drawingml/2006/main" xmlns:r="http://schemas.openxmlformats.org/officeDocument/2006/relationships" xmlns:p="http://schemas.openxmlformats.org/presentationml/2006/main">
  <p:tag name="KSO_WM_UNIT_COLOR_SCHEME_SHAPE_ID" val="11"/>
  <p:tag name="KSO_WM_UNIT_COLOR_SCHEME_PARENT_PAGE" val="0_3"/>
  <p:tag name="KSO_WM_UNIT_HIGHLIGHT" val="0"/>
  <p:tag name="KSO_WM_UNIT_COMPATIBLE" val="0"/>
  <p:tag name="KSO_WM_UNIT_DIAGRAM_ISNUMVISUAL" val="0"/>
  <p:tag name="KSO_WM_UNIT_DIAGRAM_ISREFERUNIT" val="0"/>
  <p:tag name="KSO_WM_DIAGRAM_GROUP_CODE" val="m1-1"/>
  <p:tag name="KSO_WM_UNIT_TYPE" val="m_h_i"/>
  <p:tag name="KSO_WM_UNIT_INDEX" val="1_3_1"/>
  <p:tag name="KSO_WM_UNIT_ID" val="diagram20191985_3*m_h_i*1_3_1"/>
  <p:tag name="KSO_WM_TEMPLATE_CATEGORY" val="diagram"/>
  <p:tag name="KSO_WM_TEMPLATE_INDEX" val="20191985"/>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 name="KSO_WM_UNIT_USESOURCEFORMAT_APPLY" val="1"/>
</p:tagLst>
</file>

<file path=ppt/tags/tag49.xml><?xml version="1.0" encoding="utf-8"?>
<p:tagLst xmlns:a="http://schemas.openxmlformats.org/drawingml/2006/main" xmlns:r="http://schemas.openxmlformats.org/officeDocument/2006/relationships" xmlns:p="http://schemas.openxmlformats.org/presentationml/2006/main">
  <p:tag name="KSO_WM_UNIT_COLOR_SCHEME_SHAPE_ID" val="15"/>
  <p:tag name="KSO_WM_UNIT_COLOR_SCHEME_PARENT_PAGE" val="0_3"/>
  <p:tag name="KSO_WM_UNIT_HIGHLIGHT" val="0"/>
  <p:tag name="KSO_WM_UNIT_COMPATIBLE" val="0"/>
  <p:tag name="KSO_WM_UNIT_DIAGRAM_ISNUMVISUAL" val="0"/>
  <p:tag name="KSO_WM_UNIT_DIAGRAM_ISREFERUNIT" val="0"/>
  <p:tag name="KSO_WM_DIAGRAM_GROUP_CODE" val="m1-1"/>
  <p:tag name="KSO_WM_UNIT_TYPE" val="m_h_i"/>
  <p:tag name="KSO_WM_UNIT_INDEX" val="1_4_1"/>
  <p:tag name="KSO_WM_UNIT_ID" val="diagram20191985_3*m_h_i*1_4_1"/>
  <p:tag name="KSO_WM_TEMPLATE_CATEGORY" val="diagram"/>
  <p:tag name="KSO_WM_TEMPLATE_INDEX" val="20191985"/>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 name="KSO_WM_UNIT_USESOURCEFORMAT_APPLY" val="1"/>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custom20222768_4**"/>
  <p:tag name="KSO_WM_TEMPLATE_CATEGORY" val="custom"/>
  <p:tag name="KSO_WM_TEMPLATE_INDEX" val="20222768"/>
  <p:tag name="KSO_WM_UNIT_LAYERLEVEL" val="1"/>
  <p:tag name="KSO_WM_TAG_VERSION" val="1.0"/>
  <p:tag name="KSO_WM_BEAUTIFY_FLAG" val="#wm#"/>
  <p:tag name="KSO_WM_CHIP_GROUPID" val="61921d1218adb49c6c1f3c4f"/>
  <p:tag name="KSO_WM_CHIP_XID" val="619705ff72aa72a6a81bcf51"/>
  <p:tag name="KSO_WM_UNIT_DEC_AREA_ID" val="14b1c20186ff49d0a592bcc1ea9630e7"/>
  <p:tag name="KSO_WM_CHIP_FILLAREA_FILL_RULE" val="{&quot;fill_align&quot;:&quot;lm&quot;,&quot;fill_mode&quot;:&quot;fix&quot;,&quot;sacle_strategy&quot;:&quot;stretch&quot;}"/>
  <p:tag name="KSO_WM_ASSEMBLE_CHIP_INDEX" val="cb0b84bca5844e32afa0f4f758eec941"/>
  <p:tag name="KSO_WM_UNIT_USESOURCEFORMAT_APPLY" val="1"/>
</p:tagLst>
</file>

<file path=ppt/tags/tag50.xml><?xml version="1.0" encoding="utf-8"?>
<p:tagLst xmlns:a="http://schemas.openxmlformats.org/drawingml/2006/main" xmlns:r="http://schemas.openxmlformats.org/officeDocument/2006/relationships" xmlns:p="http://schemas.openxmlformats.org/presentationml/2006/main">
  <p:tag name="KSO_WM_UNIT_COLOR_SCHEME_SHAPE_ID" val="2"/>
  <p:tag name="KSO_WM_UNIT_COLOR_SCHEME_PARENT_PAGE" val="0_3"/>
  <p:tag name="KSO_WM_UNIT_HIGHLIGHT" val="0"/>
  <p:tag name="KSO_WM_UNIT_COMPATIBLE" val="0"/>
  <p:tag name="KSO_WM_UNIT_DIAGRAM_ISNUMVISUAL" val="0"/>
  <p:tag name="KSO_WM_UNIT_DIAGRAM_ISREFERUNIT" val="0"/>
  <p:tag name="KSO_WM_DIAGRAM_GROUP_CODE" val="m1-1"/>
  <p:tag name="KSO_WM_UNIT_TYPE" val="m_h_i"/>
  <p:tag name="KSO_WM_UNIT_INDEX" val="1_1_2"/>
  <p:tag name="KSO_WM_UNIT_ID" val="diagram20191985_3*m_h_i*1_1_2"/>
  <p:tag name="KSO_WM_TEMPLATE_CATEGORY" val="diagram"/>
  <p:tag name="KSO_WM_TEMPLATE_INDEX" val="20191985"/>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USESOURCEFORMAT_APPLY" val="1"/>
</p:tagLst>
</file>

<file path=ppt/tags/tag51.xml><?xml version="1.0" encoding="utf-8"?>
<p:tagLst xmlns:a="http://schemas.openxmlformats.org/drawingml/2006/main" xmlns:r="http://schemas.openxmlformats.org/officeDocument/2006/relationships" xmlns:p="http://schemas.openxmlformats.org/presentationml/2006/main">
  <p:tag name="KSO_WM_UNIT_COLOR_SCHEME_SHAPE_ID" val="29"/>
  <p:tag name="KSO_WM_UNIT_COLOR_SCHEME_PARENT_PAGE" val="0_3"/>
  <p:tag name="KSO_WM_UNIT_ISCONTENTSTITLE" val="0"/>
  <p:tag name="KSO_WM_UNIT_PRESET_TEXT" val="添加标题"/>
  <p:tag name="KSO_WM_UNIT_NOCLEAR" val="0"/>
  <p:tag name="KSO_WM_UNIT_VALUE" val="9"/>
  <p:tag name="KSO_WM_UNIT_HIGHLIGHT" val="0"/>
  <p:tag name="KSO_WM_UNIT_COMPATIBLE" val="0"/>
  <p:tag name="KSO_WM_UNIT_DIAGRAM_ISNUMVISUAL" val="0"/>
  <p:tag name="KSO_WM_UNIT_DIAGRAM_ISREFERUNIT" val="0"/>
  <p:tag name="KSO_WM_DIAGRAM_GROUP_CODE" val="m1-1"/>
  <p:tag name="KSO_WM_UNIT_TYPE" val="m_h_a"/>
  <p:tag name="KSO_WM_UNIT_INDEX" val="1_1_1"/>
  <p:tag name="KSO_WM_UNIT_ID" val="diagram20191985_3*m_h_a*1_1_1"/>
  <p:tag name="KSO_WM_TEMPLATE_CATEGORY" val="diagram"/>
  <p:tag name="KSO_WM_TEMPLATE_INDEX" val="20191985"/>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52.xml><?xml version="1.0" encoding="utf-8"?>
<p:tagLst xmlns:a="http://schemas.openxmlformats.org/drawingml/2006/main" xmlns:r="http://schemas.openxmlformats.org/officeDocument/2006/relationships" xmlns:p="http://schemas.openxmlformats.org/presentationml/2006/main">
  <p:tag name="KSO_WM_UNIT_COLOR_SCHEME_SHAPE_ID" val="46"/>
  <p:tag name="KSO_WM_UNIT_COLOR_SCHEME_PARENT_PAGE" val="0_3"/>
  <p:tag name="KSO_WM_UNIT_DECOLORIZATION" val="1"/>
  <p:tag name="KSO_WM_UNIT_HIGHLIGHT" val="0"/>
  <p:tag name="KSO_WM_UNIT_COMPATIBLE" val="0"/>
  <p:tag name="KSO_WM_UNIT_DIAGRAM_ISNUMVISUAL" val="0"/>
  <p:tag name="KSO_WM_UNIT_DIAGRAM_ISREFERUNIT" val="0"/>
  <p:tag name="KSO_WM_DIAGRAM_GROUP_CODE" val="m1-1"/>
  <p:tag name="KSO_WM_UNIT_TYPE" val="m_h_i"/>
  <p:tag name="KSO_WM_UNIT_INDEX" val="1_1_3"/>
  <p:tag name="KSO_WM_UNIT_ID" val="diagram20191985_3*m_h_i*1_1_3"/>
  <p:tag name="KSO_WM_TEMPLATE_CATEGORY" val="diagram"/>
  <p:tag name="KSO_WM_TEMPLATE_INDEX" val="20191985"/>
  <p:tag name="KSO_WM_UNIT_LAYERLEVEL" val="1_1_1"/>
  <p:tag name="KSO_WM_TAG_VERSION" val="1.0"/>
  <p:tag name="KSO_WM_BEAUTIFY_FLAG" val="#wm#"/>
  <p:tag name="KSO_WM_UNIT_LINE_FORE_SCHEMECOLOR_INDEX" val="14"/>
  <p:tag name="KSO_WM_UNIT_LINE_FILL_TYPE" val="2"/>
  <p:tag name="KSO_WM_UNIT_USESOURCEFORMAT_APPLY" val="1"/>
</p:tagLst>
</file>

<file path=ppt/tags/tag53.xml><?xml version="1.0" encoding="utf-8"?>
<p:tagLst xmlns:a="http://schemas.openxmlformats.org/drawingml/2006/main" xmlns:r="http://schemas.openxmlformats.org/officeDocument/2006/relationships" xmlns:p="http://schemas.openxmlformats.org/presentationml/2006/main">
  <p:tag name="KSO_WM_UNIT_COLOR_SCHEME_SHAPE_ID" val="6"/>
  <p:tag name="KSO_WM_UNIT_COLOR_SCHEME_PARENT_PAGE" val="0_3"/>
  <p:tag name="KSO_WM_UNIT_HIGHLIGHT" val="0"/>
  <p:tag name="KSO_WM_UNIT_COMPATIBLE" val="0"/>
  <p:tag name="KSO_WM_UNIT_DIAGRAM_ISNUMVISUAL" val="0"/>
  <p:tag name="KSO_WM_UNIT_DIAGRAM_ISREFERUNIT" val="0"/>
  <p:tag name="KSO_WM_DIAGRAM_GROUP_CODE" val="m1-1"/>
  <p:tag name="KSO_WM_UNIT_TYPE" val="m_h_i"/>
  <p:tag name="KSO_WM_UNIT_INDEX" val="1_2_2"/>
  <p:tag name="KSO_WM_UNIT_ID" val="diagram20191985_3*m_h_i*1_2_2"/>
  <p:tag name="KSO_WM_TEMPLATE_CATEGORY" val="diagram"/>
  <p:tag name="KSO_WM_TEMPLATE_INDEX" val="20191985"/>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 name="KSO_WM_UNIT_USESOURCEFORMAT_APPLY" val="1"/>
</p:tagLst>
</file>

<file path=ppt/tags/tag54.xml><?xml version="1.0" encoding="utf-8"?>
<p:tagLst xmlns:a="http://schemas.openxmlformats.org/drawingml/2006/main" xmlns:r="http://schemas.openxmlformats.org/officeDocument/2006/relationships" xmlns:p="http://schemas.openxmlformats.org/presentationml/2006/main">
  <p:tag name="KSO_WM_UNIT_COLOR_SCHEME_SHAPE_ID" val="32"/>
  <p:tag name="KSO_WM_UNIT_COLOR_SCHEME_PARENT_PAGE" val="0_3"/>
  <p:tag name="KSO_WM_UNIT_ISCONTENTSTITLE" val="0"/>
  <p:tag name="KSO_WM_UNIT_PRESET_TEXT" val="添加标题"/>
  <p:tag name="KSO_WM_UNIT_NOCLEAR" val="0"/>
  <p:tag name="KSO_WM_UNIT_VALUE" val="9"/>
  <p:tag name="KSO_WM_UNIT_HIGHLIGHT" val="0"/>
  <p:tag name="KSO_WM_UNIT_COMPATIBLE" val="0"/>
  <p:tag name="KSO_WM_UNIT_DIAGRAM_ISNUMVISUAL" val="0"/>
  <p:tag name="KSO_WM_UNIT_DIAGRAM_ISREFERUNIT" val="0"/>
  <p:tag name="KSO_WM_DIAGRAM_GROUP_CODE" val="m1-1"/>
  <p:tag name="KSO_WM_UNIT_TYPE" val="m_h_a"/>
  <p:tag name="KSO_WM_UNIT_INDEX" val="1_2_1"/>
  <p:tag name="KSO_WM_UNIT_ID" val="diagram20191985_3*m_h_a*1_2_1"/>
  <p:tag name="KSO_WM_TEMPLATE_CATEGORY" val="diagram"/>
  <p:tag name="KSO_WM_TEMPLATE_INDEX" val="20191985"/>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55.xml><?xml version="1.0" encoding="utf-8"?>
<p:tagLst xmlns:a="http://schemas.openxmlformats.org/drawingml/2006/main" xmlns:r="http://schemas.openxmlformats.org/officeDocument/2006/relationships" xmlns:p="http://schemas.openxmlformats.org/presentationml/2006/main">
  <p:tag name="KSO_WM_UNIT_COLOR_SCHEME_SHAPE_ID" val="47"/>
  <p:tag name="KSO_WM_UNIT_COLOR_SCHEME_PARENT_PAGE" val="0_3"/>
  <p:tag name="KSO_WM_UNIT_DECOLORIZATION" val="1"/>
  <p:tag name="KSO_WM_UNIT_HIGHLIGHT" val="0"/>
  <p:tag name="KSO_WM_UNIT_COMPATIBLE" val="0"/>
  <p:tag name="KSO_WM_UNIT_DIAGRAM_ISNUMVISUAL" val="0"/>
  <p:tag name="KSO_WM_UNIT_DIAGRAM_ISREFERUNIT" val="0"/>
  <p:tag name="KSO_WM_DIAGRAM_GROUP_CODE" val="m1-1"/>
  <p:tag name="KSO_WM_UNIT_TYPE" val="m_h_i"/>
  <p:tag name="KSO_WM_UNIT_INDEX" val="1_2_3"/>
  <p:tag name="KSO_WM_UNIT_ID" val="diagram20191985_3*m_h_i*1_2_3"/>
  <p:tag name="KSO_WM_TEMPLATE_CATEGORY" val="diagram"/>
  <p:tag name="KSO_WM_TEMPLATE_INDEX" val="20191985"/>
  <p:tag name="KSO_WM_UNIT_LAYERLEVEL" val="1_1_1"/>
  <p:tag name="KSO_WM_TAG_VERSION" val="1.0"/>
  <p:tag name="KSO_WM_BEAUTIFY_FLAG" val="#wm#"/>
  <p:tag name="KSO_WM_UNIT_LINE_FORE_SCHEMECOLOR_INDEX" val="14"/>
  <p:tag name="KSO_WM_UNIT_LINE_FILL_TYPE" val="2"/>
  <p:tag name="KSO_WM_UNIT_USESOURCEFORMAT_APPLY" val="1"/>
</p:tagLst>
</file>

<file path=ppt/tags/tag56.xml><?xml version="1.0" encoding="utf-8"?>
<p:tagLst xmlns:a="http://schemas.openxmlformats.org/drawingml/2006/main" xmlns:r="http://schemas.openxmlformats.org/officeDocument/2006/relationships" xmlns:p="http://schemas.openxmlformats.org/presentationml/2006/main">
  <p:tag name="KSO_WM_UNIT_COLOR_SCHEME_SHAPE_ID" val="10"/>
  <p:tag name="KSO_WM_UNIT_COLOR_SCHEME_PARENT_PAGE" val="0_3"/>
  <p:tag name="KSO_WM_UNIT_HIGHLIGHT" val="0"/>
  <p:tag name="KSO_WM_UNIT_COMPATIBLE" val="0"/>
  <p:tag name="KSO_WM_UNIT_DIAGRAM_ISNUMVISUAL" val="0"/>
  <p:tag name="KSO_WM_UNIT_DIAGRAM_ISREFERUNIT" val="0"/>
  <p:tag name="KSO_WM_DIAGRAM_GROUP_CODE" val="m1-1"/>
  <p:tag name="KSO_WM_UNIT_TYPE" val="m_h_i"/>
  <p:tag name="KSO_WM_UNIT_INDEX" val="1_3_2"/>
  <p:tag name="KSO_WM_UNIT_ID" val="diagram20191985_3*m_h_i*1_3_2"/>
  <p:tag name="KSO_WM_TEMPLATE_CATEGORY" val="diagram"/>
  <p:tag name="KSO_WM_TEMPLATE_INDEX" val="20191985"/>
  <p:tag name="KSO_WM_UNIT_LAYERLEVEL" val="1_1_1"/>
  <p:tag name="KSO_WM_TAG_VERSION" val="1.0"/>
  <p:tag name="KSO_WM_BEAUTIFY_FLAG" val="#wm#"/>
  <p:tag name="KSO_WM_UNIT_FILL_FORE_SCHEMECOLOR_INDEX" val="7"/>
  <p:tag name="KSO_WM_UNIT_FILL_TYPE" val="1"/>
  <p:tag name="KSO_WM_UNIT_TEXT_FILL_FORE_SCHEMECOLOR_INDEX" val="13"/>
  <p:tag name="KSO_WM_UNIT_TEXT_FILL_TYPE" val="1"/>
  <p:tag name="KSO_WM_UNIT_USESOURCEFORMAT_APPLY" val="1"/>
</p:tagLst>
</file>

<file path=ppt/tags/tag57.xml><?xml version="1.0" encoding="utf-8"?>
<p:tagLst xmlns:a="http://schemas.openxmlformats.org/drawingml/2006/main" xmlns:r="http://schemas.openxmlformats.org/officeDocument/2006/relationships" xmlns:p="http://schemas.openxmlformats.org/presentationml/2006/main">
  <p:tag name="KSO_WM_UNIT_COLOR_SCHEME_SHAPE_ID" val="35"/>
  <p:tag name="KSO_WM_UNIT_COLOR_SCHEME_PARENT_PAGE" val="0_3"/>
  <p:tag name="KSO_WM_UNIT_ISCONTENTSTITLE" val="0"/>
  <p:tag name="KSO_WM_UNIT_PRESET_TEXT" val="添加标题"/>
  <p:tag name="KSO_WM_UNIT_NOCLEAR" val="0"/>
  <p:tag name="KSO_WM_UNIT_VALUE" val="9"/>
  <p:tag name="KSO_WM_UNIT_HIGHLIGHT" val="0"/>
  <p:tag name="KSO_WM_UNIT_COMPATIBLE" val="0"/>
  <p:tag name="KSO_WM_UNIT_DIAGRAM_ISNUMVISUAL" val="0"/>
  <p:tag name="KSO_WM_UNIT_DIAGRAM_ISREFERUNIT" val="0"/>
  <p:tag name="KSO_WM_DIAGRAM_GROUP_CODE" val="m1-1"/>
  <p:tag name="KSO_WM_UNIT_TYPE" val="m_h_a"/>
  <p:tag name="KSO_WM_UNIT_INDEX" val="1_3_1"/>
  <p:tag name="KSO_WM_UNIT_ID" val="diagram20191985_3*m_h_a*1_3_1"/>
  <p:tag name="KSO_WM_TEMPLATE_CATEGORY" val="diagram"/>
  <p:tag name="KSO_WM_TEMPLATE_INDEX" val="20191985"/>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58.xml><?xml version="1.0" encoding="utf-8"?>
<p:tagLst xmlns:a="http://schemas.openxmlformats.org/drawingml/2006/main" xmlns:r="http://schemas.openxmlformats.org/officeDocument/2006/relationships" xmlns:p="http://schemas.openxmlformats.org/presentationml/2006/main">
  <p:tag name="KSO_WM_UNIT_COLOR_SCHEME_SHAPE_ID" val="48"/>
  <p:tag name="KSO_WM_UNIT_COLOR_SCHEME_PARENT_PAGE" val="0_3"/>
  <p:tag name="KSO_WM_UNIT_DECOLORIZATION" val="1"/>
  <p:tag name="KSO_WM_UNIT_HIGHLIGHT" val="0"/>
  <p:tag name="KSO_WM_UNIT_COMPATIBLE" val="0"/>
  <p:tag name="KSO_WM_UNIT_DIAGRAM_ISNUMVISUAL" val="0"/>
  <p:tag name="KSO_WM_UNIT_DIAGRAM_ISREFERUNIT" val="0"/>
  <p:tag name="KSO_WM_DIAGRAM_GROUP_CODE" val="m1-1"/>
  <p:tag name="KSO_WM_UNIT_TYPE" val="m_h_i"/>
  <p:tag name="KSO_WM_UNIT_INDEX" val="1_3_3"/>
  <p:tag name="KSO_WM_UNIT_ID" val="diagram20191985_3*m_h_i*1_3_3"/>
  <p:tag name="KSO_WM_TEMPLATE_CATEGORY" val="diagram"/>
  <p:tag name="KSO_WM_TEMPLATE_INDEX" val="20191985"/>
  <p:tag name="KSO_WM_UNIT_LAYERLEVEL" val="1_1_1"/>
  <p:tag name="KSO_WM_TAG_VERSION" val="1.0"/>
  <p:tag name="KSO_WM_BEAUTIFY_FLAG" val="#wm#"/>
  <p:tag name="KSO_WM_UNIT_LINE_FORE_SCHEMECOLOR_INDEX" val="14"/>
  <p:tag name="KSO_WM_UNIT_LINE_FILL_TYPE" val="2"/>
  <p:tag name="KSO_WM_UNIT_USESOURCEFORMAT_APPLY" val="1"/>
</p:tagLst>
</file>

<file path=ppt/tags/tag59.xml><?xml version="1.0" encoding="utf-8"?>
<p:tagLst xmlns:a="http://schemas.openxmlformats.org/drawingml/2006/main" xmlns:r="http://schemas.openxmlformats.org/officeDocument/2006/relationships" xmlns:p="http://schemas.openxmlformats.org/presentationml/2006/main">
  <p:tag name="KSO_WM_UNIT_COLOR_SCHEME_SHAPE_ID" val="14"/>
  <p:tag name="KSO_WM_UNIT_COLOR_SCHEME_PARENT_PAGE" val="0_3"/>
  <p:tag name="KSO_WM_UNIT_HIGHLIGHT" val="0"/>
  <p:tag name="KSO_WM_UNIT_COMPATIBLE" val="0"/>
  <p:tag name="KSO_WM_UNIT_DIAGRAM_ISNUMVISUAL" val="0"/>
  <p:tag name="KSO_WM_UNIT_DIAGRAM_ISREFERUNIT" val="0"/>
  <p:tag name="KSO_WM_DIAGRAM_GROUP_CODE" val="m1-1"/>
  <p:tag name="KSO_WM_UNIT_TYPE" val="m_h_i"/>
  <p:tag name="KSO_WM_UNIT_INDEX" val="1_4_2"/>
  <p:tag name="KSO_WM_UNIT_ID" val="diagram20191985_3*m_h_i*1_4_2"/>
  <p:tag name="KSO_WM_TEMPLATE_CATEGORY" val="diagram"/>
  <p:tag name="KSO_WM_TEMPLATE_INDEX" val="20191985"/>
  <p:tag name="KSO_WM_UNIT_LAYERLEVEL" val="1_1_1"/>
  <p:tag name="KSO_WM_TAG_VERSION" val="1.0"/>
  <p:tag name="KSO_WM_BEAUTIFY_FLAG" val="#wm#"/>
  <p:tag name="KSO_WM_UNIT_FILL_FORE_SCHEMECOLOR_INDEX" val="8"/>
  <p:tag name="KSO_WM_UNIT_FILL_TYPE" val="1"/>
  <p:tag name="KSO_WM_UNIT_TEXT_FILL_FORE_SCHEMECOLOR_INDEX" val="13"/>
  <p:tag name="KSO_WM_UNIT_TEXT_FILL_TYPE" val="1"/>
  <p:tag name="KSO_WM_UNIT_USESOURCEFORMAT_APPLY" val="1"/>
</p:tagLst>
</file>

<file path=ppt/tags/tag6.xml><?xml version="1.0" encoding="utf-8"?>
<p:tagLst xmlns:a="http://schemas.openxmlformats.org/drawingml/2006/main" xmlns:r="http://schemas.openxmlformats.org/officeDocument/2006/relationships" xmlns:p="http://schemas.openxmlformats.org/presentationml/2006/main">
  <p:tag name="KSO_WM_UNIT_DEFAULT_FONT" val="28;28;2"/>
  <p:tag name="KSO_WM_UNIT_BLOCK" val="0"/>
  <p:tag name="KSO_WM_UNIT_DEC_AREA_ID" val="98b2404133d04752a1d5608f320644c7"/>
  <p:tag name="KSO_WM_UNIT_HIGHLIGHT" val="0"/>
  <p:tag name="KSO_WM_UNIT_COMPATIBLE" val="0"/>
  <p:tag name="KSO_WM_UNIT_DIAGRAM_ISNUMVISUAL" val="0"/>
  <p:tag name="KSO_WM_UNIT_DIAGRAM_ISREFERUNIT" val="0"/>
  <p:tag name="KSO_WM_UNIT_ID" val="custom20222768_4*b*1"/>
  <p:tag name="KSO_WM_TEMPLATE_CATEGORY" val="custom"/>
  <p:tag name="KSO_WM_TEMPLATE_INDEX" val="20222768"/>
  <p:tag name="KSO_WM_UNIT_LAYERLEVEL" val="1"/>
  <p:tag name="KSO_WM_TAG_VERSION" val="1.0"/>
  <p:tag name="KSO_WM_BEAUTIFY_FLAG" val="#wm#"/>
  <p:tag name="KSO_WM_UNIT_ISCONTENTSTITLE" val="0"/>
  <p:tag name="KSO_WM_UNIT_ISNUMDGMTITLE" val="0"/>
  <p:tag name="KSO_WM_UNIT_PRESET_TEXT" val="/CONTENTS"/>
  <p:tag name="KSO_WM_UNIT_NOCLEAR" val="0"/>
  <p:tag name="KSO_WM_UNIT_VALUE" val="6"/>
  <p:tag name="KSO_WM_UNIT_TYPE" val="b"/>
  <p:tag name="KSO_WM_UNIT_INDEX" val="1"/>
  <p:tag name="KSO_WM_DIAGRAM_GROUP_CODE" val="l1-1"/>
  <p:tag name="KSO_WM_CHIP_GROUPID" val="61921d1218adb49c6c1f3c4f"/>
  <p:tag name="KSO_WM_CHIP_XID" val="619705ff72aa72a6a81bcf51"/>
  <p:tag name="KSO_WM_CHIP_FILLAREA_FILL_RULE" val="{&quot;fill_align&quot;:&quot;lm&quot;,&quot;fill_mode&quot;:&quot;fix&quot;,&quot;sacle_strategy&quot;:&quot;stretch&quot;}"/>
  <p:tag name="KSO_WM_ASSEMBLE_CHIP_INDEX" val="cb0b84bca5844e32afa0f4f758eec941"/>
  <p:tag name="KSO_WM_UNIT_TEXT_FILL_FORE_SCHEMECOLOR_INDEX_BRIGHTNESS" val="0"/>
  <p:tag name="KSO_WM_UNIT_TEXT_FILL_FORE_SCHEMECOLOR_INDEX" val="13"/>
  <p:tag name="KSO_WM_UNIT_TEXT_FILL_TYPE" val="1"/>
  <p:tag name="KSO_WM_UNIT_USESOURCEFORMAT_APPLY" val="1"/>
</p:tagLst>
</file>

<file path=ppt/tags/tag60.xml><?xml version="1.0" encoding="utf-8"?>
<p:tagLst xmlns:a="http://schemas.openxmlformats.org/drawingml/2006/main" xmlns:r="http://schemas.openxmlformats.org/officeDocument/2006/relationships" xmlns:p="http://schemas.openxmlformats.org/presentationml/2006/main">
  <p:tag name="KSO_WM_UNIT_COLOR_SCHEME_SHAPE_ID" val="38"/>
  <p:tag name="KSO_WM_UNIT_COLOR_SCHEME_PARENT_PAGE" val="0_3"/>
  <p:tag name="KSO_WM_UNIT_ISCONTENTSTITLE" val="0"/>
  <p:tag name="KSO_WM_UNIT_PRESET_TEXT" val="添加标题"/>
  <p:tag name="KSO_WM_UNIT_NOCLEAR" val="0"/>
  <p:tag name="KSO_WM_UNIT_VALUE" val="9"/>
  <p:tag name="KSO_WM_UNIT_HIGHLIGHT" val="0"/>
  <p:tag name="KSO_WM_UNIT_COMPATIBLE" val="0"/>
  <p:tag name="KSO_WM_UNIT_DIAGRAM_ISNUMVISUAL" val="0"/>
  <p:tag name="KSO_WM_UNIT_DIAGRAM_ISREFERUNIT" val="0"/>
  <p:tag name="KSO_WM_DIAGRAM_GROUP_CODE" val="m1-1"/>
  <p:tag name="KSO_WM_UNIT_TYPE" val="m_h_a"/>
  <p:tag name="KSO_WM_UNIT_INDEX" val="1_4_1"/>
  <p:tag name="KSO_WM_UNIT_ID" val="diagram20191985_3*m_h_a*1_4_1"/>
  <p:tag name="KSO_WM_TEMPLATE_CATEGORY" val="diagram"/>
  <p:tag name="KSO_WM_TEMPLATE_INDEX" val="20191985"/>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61.xml><?xml version="1.0" encoding="utf-8"?>
<p:tagLst xmlns:a="http://schemas.openxmlformats.org/drawingml/2006/main" xmlns:r="http://schemas.openxmlformats.org/officeDocument/2006/relationships" xmlns:p="http://schemas.openxmlformats.org/presentationml/2006/main">
  <p:tag name="KSO_WM_UNIT_COLOR_SCHEME_SHAPE_ID" val="49"/>
  <p:tag name="KSO_WM_UNIT_COLOR_SCHEME_PARENT_PAGE" val="0_3"/>
  <p:tag name="KSO_WM_UNIT_DECOLORIZATION" val="1"/>
  <p:tag name="KSO_WM_UNIT_HIGHLIGHT" val="0"/>
  <p:tag name="KSO_WM_UNIT_COMPATIBLE" val="0"/>
  <p:tag name="KSO_WM_UNIT_DIAGRAM_ISNUMVISUAL" val="0"/>
  <p:tag name="KSO_WM_UNIT_DIAGRAM_ISREFERUNIT" val="0"/>
  <p:tag name="KSO_WM_DIAGRAM_GROUP_CODE" val="m1-1"/>
  <p:tag name="KSO_WM_UNIT_TYPE" val="m_h_i"/>
  <p:tag name="KSO_WM_UNIT_INDEX" val="1_4_3"/>
  <p:tag name="KSO_WM_UNIT_ID" val="diagram20191985_3*m_h_i*1_4_3"/>
  <p:tag name="KSO_WM_TEMPLATE_CATEGORY" val="diagram"/>
  <p:tag name="KSO_WM_TEMPLATE_INDEX" val="20191985"/>
  <p:tag name="KSO_WM_UNIT_LAYERLEVEL" val="1_1_1"/>
  <p:tag name="KSO_WM_TAG_VERSION" val="1.0"/>
  <p:tag name="KSO_WM_BEAUTIFY_FLAG" val="#wm#"/>
  <p:tag name="KSO_WM_UNIT_LINE_FORE_SCHEMECOLOR_INDEX" val="14"/>
  <p:tag name="KSO_WM_UNIT_LINE_FILL_TYPE" val="2"/>
  <p:tag name="KSO_WM_UNIT_USESOURCEFORMAT_APPLY" val="1"/>
</p:tagLst>
</file>

<file path=ppt/tags/tag62.xml><?xml version="1.0" encoding="utf-8"?>
<p:tagLst xmlns:a="http://schemas.openxmlformats.org/drawingml/2006/main" xmlns:r="http://schemas.openxmlformats.org/officeDocument/2006/relationships" xmlns:p="http://schemas.openxmlformats.org/presentationml/2006/main">
  <p:tag name="KSO_WM_UNIT_COLOR_SCHEME_SHAPE_ID" val="27"/>
  <p:tag name="KSO_WM_UNIT_COLOR_SCHEME_PARENT_PAGE" val="0_1"/>
  <p:tag name="KSO_WM_UNIT_PRESET_TEXT" val="单击此处添加文本具体内容，简明扼要的阐述您的观点。"/>
  <p:tag name="KSO_WM_UNIT_NOCLEAR" val="0"/>
  <p:tag name="KSO_WM_UNIT_VALUE" val="138"/>
  <p:tag name="KSO_WM_UNIT_HIGHLIGHT" val="0"/>
  <p:tag name="KSO_WM_UNIT_COMPATIBLE" val="0"/>
  <p:tag name="KSO_WM_UNIT_DIAGRAM_ISNUMVISUAL" val="0"/>
  <p:tag name="KSO_WM_UNIT_DIAGRAM_ISREFERUNIT" val="0"/>
  <p:tag name="KSO_WM_DIAGRAM_GROUP_CODE" val="m1-1"/>
  <p:tag name="KSO_WM_UNIT_TYPE" val="f"/>
  <p:tag name="KSO_WM_UNIT_INDEX" val="1"/>
  <p:tag name="KSO_WM_UNIT_ID" val="diagram20191985_3*f*1"/>
  <p:tag name="KSO_WM_TEMPLATE_CATEGORY" val="diagram"/>
  <p:tag name="KSO_WM_TEMPLATE_INDEX" val="20191985"/>
  <p:tag name="KSO_WM_UNIT_LAYERLEVEL" val="1"/>
  <p:tag name="KSO_WM_TAG_VERSION" val="1.0"/>
  <p:tag name="KSO_WM_BEAUTIFY_FLAG" val="#wm#"/>
  <p:tag name="KSO_WM_UNIT_TEXT_FILL_FORE_SCHEMECOLOR_INDEX" val="13"/>
  <p:tag name="KSO_WM_UNIT_TEXT_FILL_TYPE" val="1"/>
  <p:tag name="KSO_WM_UNIT_USESOURCEFORMAT_APPLY" val="1"/>
</p:tagLst>
</file>

<file path=ppt/tags/tag63.xml><?xml version="1.0" encoding="utf-8"?>
<p:tagLst xmlns:a="http://schemas.openxmlformats.org/drawingml/2006/main" xmlns:r="http://schemas.openxmlformats.org/officeDocument/2006/relationships" xmlns:p="http://schemas.openxmlformats.org/presentationml/2006/main">
  <p:tag name="KSO_WM_UNIT_TABLE_BEAUTIFY" val="smartTable{5c999cbc-11df-4277-b9fd-a0b29a6ca019}"/>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01499_1*l_h_i*1_2_1"/>
  <p:tag name="KSO_WM_TEMPLATE_CATEGORY" val="diagram"/>
  <p:tag name="KSO_WM_TEMPLATE_INDEX" val="20201499"/>
  <p:tag name="KSO_WM_UNIT_LAYERLEVEL" val="1_1_1"/>
  <p:tag name="KSO_WM_TAG_VERSION" val="1.0"/>
  <p:tag name="KSO_WM_BEAUTIFY_FLAG" val="#wm#"/>
  <p:tag name="KSO_WM_UNIT_FILL_FORE_SCHEMECOLOR_INDEX" val="14"/>
  <p:tag name="KSO_WM_UNIT_FILL_TYPE" val="1"/>
  <p:tag name="KSO_WM_UNIT_USESOURCEFORMAT_APPLY" val="1"/>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01499_1*l_h_i*1_1_1"/>
  <p:tag name="KSO_WM_TEMPLATE_CATEGORY" val="diagram"/>
  <p:tag name="KSO_WM_TEMPLATE_INDEX" val="20201499"/>
  <p:tag name="KSO_WM_UNIT_LAYERLEVEL" val="1_1_1"/>
  <p:tag name="KSO_WM_TAG_VERSION" val="1.0"/>
  <p:tag name="KSO_WM_BEAUTIFY_FLAG" val="#wm#"/>
  <p:tag name="KSO_WM_UNIT_FILL_FORE_SCHEMECOLOR_INDEX" val="14"/>
  <p:tag name="KSO_WM_UNIT_FILL_TYPE" val="1"/>
  <p:tag name="KSO_WM_UNIT_USESOURCEFORMAT_APPLY" val="1"/>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01499_1*l_h_i*1_2_2"/>
  <p:tag name="KSO_WM_TEMPLATE_CATEGORY" val="diagram"/>
  <p:tag name="KSO_WM_TEMPLATE_INDEX" val="20201499"/>
  <p:tag name="KSO_WM_UNIT_LAYERLEVEL" val="1_1_1"/>
  <p:tag name="KSO_WM_TAG_VERSION" val="1.0"/>
  <p:tag name="KSO_WM_BEAUTIFY_FLAG" val="#wm#"/>
  <p:tag name="KSO_WM_UNIT_FILL_FORE_SCHEMECOLOR_INDEX" val="6"/>
  <p:tag name="KSO_WM_UNIT_FILL_TYPE" val="1"/>
  <p:tag name="KSO_WM_UNIT_SHADOW_SCHEMECOLOR_INDEX" val="6"/>
  <p:tag name="KSO_WM_UNIT_USESOURCEFORMAT_APPLY" val="1"/>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01499_1*l_h_i*1_1_2"/>
  <p:tag name="KSO_WM_TEMPLATE_CATEGORY" val="diagram"/>
  <p:tag name="KSO_WM_TEMPLATE_INDEX" val="20201499"/>
  <p:tag name="KSO_WM_UNIT_LAYERLEVEL" val="1_1_1"/>
  <p:tag name="KSO_WM_TAG_VERSION" val="1.0"/>
  <p:tag name="KSO_WM_BEAUTIFY_FLAG" val="#wm#"/>
  <p:tag name="KSO_WM_UNIT_FILL_FORE_SCHEMECOLOR_INDEX" val="5"/>
  <p:tag name="KSO_WM_UNIT_FILL_TYPE" val="1"/>
  <p:tag name="KSO_WM_UNIT_SHADOW_SCHEMECOLOR_INDEX" val="5"/>
  <p:tag name="KSO_WM_UNIT_USESOURCEFORMAT_APPLY" val="1"/>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01499_1*l_h_i*1_1_3"/>
  <p:tag name="KSO_WM_TEMPLATE_CATEGORY" val="diagram"/>
  <p:tag name="KSO_WM_TEMPLATE_INDEX" val="20201499"/>
  <p:tag name="KSO_WM_UNIT_LAYERLEVEL" val="1_1_1"/>
  <p:tag name="KSO_WM_TAG_VERSION" val="1.0"/>
  <p:tag name="KSO_WM_BEAUTIFY_FLAG" val="#wm#"/>
  <p:tag name="KSO_WM_UNIT_FILL_FORE_SCHEMECOLOR_INDEX" val="5"/>
  <p:tag name="KSO_WM_UNIT_FILL_TYPE" val="1"/>
  <p:tag name="KSO_WM_UNIT_USESOURCEFORMAT_APPLY" val="1"/>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01499_1*l_h_i*1_2_3"/>
  <p:tag name="KSO_WM_TEMPLATE_CATEGORY" val="diagram"/>
  <p:tag name="KSO_WM_TEMPLATE_INDEX" val="20201499"/>
  <p:tag name="KSO_WM_UNIT_LAYERLEVEL" val="1_1_1"/>
  <p:tag name="KSO_WM_TAG_VERSION" val="1.0"/>
  <p:tag name="KSO_WM_BEAUTIFY_FLAG" val="#wm#"/>
  <p:tag name="KSO_WM_UNIT_FILL_FORE_SCHEMECOLOR_INDEX" val="6"/>
  <p:tag name="KSO_WM_UNIT_FILL_TYPE" val="1"/>
  <p:tag name="KSO_WM_UNIT_USESOURCEFORMAT_APPLY" val="1"/>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custom20222768_4**"/>
  <p:tag name="KSO_WM_TEMPLATE_CATEGORY" val="custom"/>
  <p:tag name="KSO_WM_TEMPLATE_INDEX" val="20222768"/>
  <p:tag name="KSO_WM_UNIT_LAYERLEVEL" val="1"/>
  <p:tag name="KSO_WM_TAG_VERSION" val="1.0"/>
  <p:tag name="KSO_WM_BEAUTIFY_FLAG" val="#wm#"/>
  <p:tag name="KSO_WM_CHIP_GROUPID" val="61921d1218adb49c6c1f3c4f"/>
  <p:tag name="KSO_WM_CHIP_XID" val="619705ff72aa72a6a81bcf51"/>
  <p:tag name="KSO_WM_UNIT_DEC_AREA_ID" val="14b1c20186ff49d0a592bcc1ea9630e7"/>
  <p:tag name="KSO_WM_CHIP_FILLAREA_FILL_RULE" val="{&quot;fill_align&quot;:&quot;lm&quot;,&quot;fill_mode&quot;:&quot;fix&quot;,&quot;sacle_strategy&quot;:&quot;stretch&quot;}"/>
  <p:tag name="KSO_WM_ASSEMBLE_CHIP_INDEX" val="cb0b84bca5844e32afa0f4f758eec941"/>
  <p:tag name="KSO_WM_UNIT_USESOURCEFORMAT_APPLY" val="1"/>
</p:tagLst>
</file>

<file path=ppt/tags/tag70.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01499_1*l_h_a*1_1_1"/>
  <p:tag name="KSO_WM_TEMPLATE_CATEGORY" val="diagram"/>
  <p:tag name="KSO_WM_TEMPLATE_INDEX" val="20201499"/>
  <p:tag name="KSO_WM_UNIT_LAYERLEVEL" val="1_1_1"/>
  <p:tag name="KSO_WM_TAG_VERSION" val="1.0"/>
  <p:tag name="KSO_WM_BEAUTIFY_FLAG" val="#wm#"/>
  <p:tag name="KSO_WM_UNIT_PRESET_TEXT" val="添加标题"/>
  <p:tag name="KSO_WM_UNIT_TEXT_FILL_FORE_SCHEMECOLOR_INDEX" val="14"/>
  <p:tag name="KSO_WM_UNIT_TEXT_FILL_TYPE" val="1"/>
  <p:tag name="KSO_WM_UNIT_USESOURCEFORMAT_APPLY" val="1"/>
</p:tagLst>
</file>

<file path=ppt/tags/tag7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01499_1*l_h_a*1_2_1"/>
  <p:tag name="KSO_WM_TEMPLATE_CATEGORY" val="diagram"/>
  <p:tag name="KSO_WM_TEMPLATE_INDEX" val="20201499"/>
  <p:tag name="KSO_WM_UNIT_LAYERLEVEL" val="1_1_1"/>
  <p:tag name="KSO_WM_TAG_VERSION" val="1.0"/>
  <p:tag name="KSO_WM_BEAUTIFY_FLAG" val="#wm#"/>
  <p:tag name="KSO_WM_UNIT_PRESET_TEXT" val="添加标题"/>
  <p:tag name="KSO_WM_UNIT_TEXT_FILL_FORE_SCHEMECOLOR_INDEX" val="14"/>
  <p:tag name="KSO_WM_UNIT_TEXT_FILL_TYPE" val="1"/>
  <p:tag name="KSO_WM_UNIT_USESOURCEFORMAT_APPLY" val="1"/>
</p:tagLst>
</file>

<file path=ppt/tags/tag72.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104"/>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01499_1*l_h_f*1_1_1"/>
  <p:tag name="KSO_WM_TEMPLATE_CATEGORY" val="diagram"/>
  <p:tag name="KSO_WM_TEMPLATE_INDEX" val="20201499"/>
  <p:tag name="KSO_WM_UNIT_LAYERLEVEL" val="1_1_1"/>
  <p:tag name="KSO_WM_TAG_VERSION" val="1.0"/>
  <p:tag name="KSO_WM_BEAUTIFY_FLAG" val="#wm#"/>
  <p:tag name="KSO_WM_UNIT_PRESET_TEXT" val="单击此处添加文本具体内容，简明扼要的阐述您的观点。根据需要可酌情增减文字，以便观者准确的理解您传达的思想。单击此处添加文本具体内容，简明扼要的阐述您的观点。"/>
  <p:tag name="KSO_WM_UNIT_TEXT_FILL_FORE_SCHEMECOLOR_INDEX" val="13"/>
  <p:tag name="KSO_WM_UNIT_TEXT_FILL_TYPE" val="1"/>
  <p:tag name="KSO_WM_UNIT_USESOURCEFORMAT_APPLY" val="1"/>
</p:tagLst>
</file>

<file path=ppt/tags/tag73.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104"/>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01499_1*l_h_f*1_2_1"/>
  <p:tag name="KSO_WM_TEMPLATE_CATEGORY" val="diagram"/>
  <p:tag name="KSO_WM_TEMPLATE_INDEX" val="20201499"/>
  <p:tag name="KSO_WM_UNIT_LAYERLEVEL" val="1_1_1"/>
  <p:tag name="KSO_WM_TAG_VERSION" val="1.0"/>
  <p:tag name="KSO_WM_BEAUTIFY_FLAG" val="#wm#"/>
  <p:tag name="KSO_WM_UNIT_PRESET_TEXT" val="单击此处添加文本具体内容，简明扼要的阐述您的观点。根据需要可酌情增减文字，以便观者准确的理解您传达的思想。单击此处添加文本具体内容，简明扼要的阐述您的观点。"/>
  <p:tag name="KSO_WM_UNIT_TEXT_FILL_FORE_SCHEMECOLOR_INDEX" val="13"/>
  <p:tag name="KSO_WM_UNIT_TEXT_FILL_TYPE" val="1"/>
  <p:tag name="KSO_WM_UNIT_USESOURCEFORMAT_APPLY" val="1"/>
</p:tagLst>
</file>

<file path=ppt/tags/tag74.xml><?xml version="1.0" encoding="utf-8"?>
<p:tagLst xmlns:a="http://schemas.openxmlformats.org/drawingml/2006/main" xmlns:r="http://schemas.openxmlformats.org/officeDocument/2006/relationships" xmlns:p="http://schemas.openxmlformats.org/presentationml/2006/main">
  <p:tag name="KSO_WM_UNIT_TABLE_BEAUTIFY" val="smartTable{2fc8c5d8-eb04-4c87-a434-a65f5ae9281a}"/>
</p:tagLst>
</file>

<file path=ppt/tags/tag75.xml><?xml version="1.0" encoding="utf-8"?>
<p:tagLst xmlns:a="http://schemas.openxmlformats.org/drawingml/2006/main" xmlns:r="http://schemas.openxmlformats.org/officeDocument/2006/relationships" xmlns:p="http://schemas.openxmlformats.org/presentationml/2006/main">
  <p:tag name="KSO_WM_UNIT_TABLE_BEAUTIFY" val="smartTable{d77a71e2-8624-4682-890a-141ad179c7d4}"/>
  <p:tag name="TABLE_ENDDRAG_ORIGIN_RECT" val="772*178"/>
  <p:tag name="TABLE_ENDDRAG_RECT" val="78*182*772*178"/>
</p:tagLst>
</file>

<file path=ppt/tags/tag76.xml><?xml version="1.0" encoding="utf-8"?>
<p:tagLst xmlns:a="http://schemas.openxmlformats.org/drawingml/2006/main" xmlns:r="http://schemas.openxmlformats.org/officeDocument/2006/relationships" xmlns:p="http://schemas.openxmlformats.org/presentationml/2006/main">
  <p:tag name="KSO_WM_UNIT_TABLE_BEAUTIFY" val="smartTable{7b31f8cb-e5f4-46d3-afe8-5c67b0ff9991}"/>
</p:tagLst>
</file>

<file path=ppt/tags/tag77.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690,&quot;width&quot;:10335}"/>
</p:tagLst>
</file>

<file path=ppt/tags/tag78.xml><?xml version="1.0" encoding="utf-8"?>
<p:tagLst xmlns:a="http://schemas.openxmlformats.org/drawingml/2006/main" xmlns:r="http://schemas.openxmlformats.org/officeDocument/2006/relationships" xmlns:p="http://schemas.openxmlformats.org/presentationml/2006/main">
  <p:tag name="KSO_WM_UNIT_TABLE_BEAUTIFY" val="smartTable{6a66b11b-25aa-43af-a6fa-20fc0955afcc}"/>
</p:tagLst>
</file>

<file path=ppt/tags/tag79.xml><?xml version="1.0" encoding="utf-8"?>
<p:tagLst xmlns:a="http://schemas.openxmlformats.org/drawingml/2006/main" xmlns:r="http://schemas.openxmlformats.org/officeDocument/2006/relationships" xmlns:p="http://schemas.openxmlformats.org/presentationml/2006/main">
  <p:tag name="KSO_WM_UNIT_TABLE_BEAUTIFY" val="smartTable{17acadd6-01f5-490d-9a99-7fa383fcbedf}"/>
</p:tagLst>
</file>

<file path=ppt/tags/tag8.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1676a3ccae964ef6941a07d7e98c8098"/>
  <p:tag name="KSO_WM_UNIT_HIGHLIGHT" val="0"/>
  <p:tag name="KSO_WM_UNIT_COMPATIBLE" val="0"/>
  <p:tag name="KSO_WM_UNIT_DIAGRAM_ISNUMVISUAL" val="0"/>
  <p:tag name="KSO_WM_UNIT_DIAGRAM_ISREFERUNIT" val="0"/>
  <p:tag name="KSO_WM_UNIT_ID" val="custom20222768_4*l_h_i*1_4_1"/>
  <p:tag name="KSO_WM_TEMPLATE_CATEGORY" val="custom"/>
  <p:tag name="KSO_WM_TEMPLATE_INDEX" val="20222768"/>
  <p:tag name="KSO_WM_UNIT_LAYERLEVEL" val="1_1_1"/>
  <p:tag name="KSO_WM_TAG_VERSION" val="1.0"/>
  <p:tag name="KSO_WM_BEAUTIFY_FLAG" val="#wm#"/>
  <p:tag name="KSO_WM_UNIT_TYPE" val="l_h_i"/>
  <p:tag name="KSO_WM_UNIT_INDEX" val="1_4_1"/>
  <p:tag name="KSO_WM_DIAGRAM_GROUP_CODE" val="l1-1"/>
  <p:tag name="KSO_WM_CHIP_GROUPID" val="61921d1218adb49c6c1f3c4f"/>
  <p:tag name="KSO_WM_CHIP_XID" val="619705ff72aa72a6a81bcf5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 name="KSO_WM_UNIT_VALUE" val="20"/>
  <p:tag name="KSO_WM_UNIT_USESOURCEFORMAT_APPLY" val="1"/>
</p:tagLst>
</file>

<file path=ppt/tags/tag80.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5190,&quot;width&quot;:10485}"/>
</p:tagLst>
</file>

<file path=ppt/tags/tag81.xml><?xml version="1.0" encoding="utf-8"?>
<p:tagLst xmlns:a="http://schemas.openxmlformats.org/drawingml/2006/main" xmlns:r="http://schemas.openxmlformats.org/officeDocument/2006/relationships" xmlns:p="http://schemas.openxmlformats.org/presentationml/2006/main">
  <p:tag name="KSO_WM_UNIT_TABLE_BEAUTIFY" val="smartTable{5c999cbc-11df-4277-b9fd-a0b29a6ca019}"/>
</p:tagLst>
</file>

<file path=ppt/tags/tag9.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ec29ca12f3a64ad382946137627d7cee"/>
  <p:tag name="KSO_WM_UNIT_HIGHLIGHT" val="0"/>
  <p:tag name="KSO_WM_UNIT_COMPATIBLE" val="0"/>
  <p:tag name="KSO_WM_UNIT_DIAGRAM_ISNUMVISUAL" val="0"/>
  <p:tag name="KSO_WM_UNIT_DIAGRAM_ISREFERUNIT" val="0"/>
  <p:tag name="KSO_WM_UNIT_ID" val="custom20222768_4*l_h_a*1_4_1"/>
  <p:tag name="KSO_WM_TEMPLATE_CATEGORY" val="custom"/>
  <p:tag name="KSO_WM_TEMPLATE_INDEX" val="20222768"/>
  <p:tag name="KSO_WM_UNIT_LAYERLEVEL" val="1_1_1"/>
  <p:tag name="KSO_WM_TAG_VERSION" val="1.0"/>
  <p:tag name="KSO_WM_BEAUTIFY_FLAG" val="#wm#"/>
  <p:tag name="KSO_WM_UNIT_ISCONTENTSTITLE" val="0"/>
  <p:tag name="KSO_WM_UNIT_ISNUMDGMTITLE" val="0"/>
  <p:tag name="KSO_WM_UNIT_PRESET_TEXT" val="单击添加标题"/>
  <p:tag name="KSO_WM_UNIT_NOCLEAR" val="0"/>
  <p:tag name="KSO_WM_UNIT_TYPE" val="l_h_a"/>
  <p:tag name="KSO_WM_UNIT_INDEX" val="1_4_1"/>
  <p:tag name="KSO_WM_DIAGRAM_GROUP_CODE" val="l1-1"/>
  <p:tag name="KSO_WM_CHIP_GROUPID" val="61921d1218adb49c6c1f3c4f"/>
  <p:tag name="KSO_WM_CHIP_XID" val="619705ff72aa72a6a81bcf51"/>
  <p:tag name="KSO_WM_UNIT_TEXT_FILL_FORE_SCHEMECOLOR_INDEX_BRIGHTNESS" val="0.15"/>
  <p:tag name="KSO_WM_UNIT_TEXT_FILL_FORE_SCHEMECOLOR_INDEX" val="13"/>
  <p:tag name="KSO_WM_UNIT_TEXT_FILL_TYPE" val="1"/>
  <p:tag name="KSO_WM_UNIT_VALUE" val="9"/>
  <p:tag name="KSO_WM_UNIT_USESOURCEFORMAT_APPLY"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5350</Words>
  <Application>Microsoft Office PowerPoint</Application>
  <PresentationFormat>宽屏</PresentationFormat>
  <Paragraphs>507</Paragraphs>
  <Slides>39</Slides>
  <Notes>38</Notes>
  <HiddenSlides>0</HiddenSlides>
  <MMClips>0</MMClips>
  <ScaleCrop>false</ScaleCrop>
  <HeadingPairs>
    <vt:vector size="8" baseType="variant">
      <vt:variant>
        <vt:lpstr>已用的字体</vt:lpstr>
      </vt:variant>
      <vt:variant>
        <vt:i4>11</vt:i4>
      </vt:variant>
      <vt:variant>
        <vt:lpstr>主题</vt:lpstr>
      </vt:variant>
      <vt:variant>
        <vt:i4>1</vt:i4>
      </vt:variant>
      <vt:variant>
        <vt:lpstr>嵌入 OLE 服务器</vt:lpstr>
      </vt:variant>
      <vt:variant>
        <vt:i4>1</vt:i4>
      </vt:variant>
      <vt:variant>
        <vt:lpstr>幻灯片标题</vt:lpstr>
      </vt:variant>
      <vt:variant>
        <vt:i4>39</vt:i4>
      </vt:variant>
    </vt:vector>
  </HeadingPairs>
  <TitlesOfParts>
    <vt:vector size="52" baseType="lpstr">
      <vt:lpstr>黑体</vt:lpstr>
      <vt:lpstr>宋体</vt:lpstr>
      <vt:lpstr>微软雅黑</vt:lpstr>
      <vt:lpstr>微软雅黑 Light</vt:lpstr>
      <vt:lpstr>Arial</vt:lpstr>
      <vt:lpstr>Calibri</vt:lpstr>
      <vt:lpstr>Calibri Light</vt:lpstr>
      <vt:lpstr>Roboto Thin</vt:lpstr>
      <vt:lpstr>Source Sans Pro</vt:lpstr>
      <vt:lpstr>Times New Roman</vt:lpstr>
      <vt:lpstr>Wingdings</vt:lpstr>
      <vt:lpstr>Office 主题</vt:lpstr>
      <vt:lpstr>图表</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多宁朗对肝肾功能无影响，使用安全</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风云办公</Manager>
  <Company>上海剑姬网络科技有限公司</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风云办公PPT模板</dc:title>
  <dc:creator>风云办公</dc:creator>
  <cp:keywords>风云办公</cp:keywords>
  <dc:description>风云办公 http://www.ppt118.com</dc:description>
  <cp:lastModifiedBy>001035</cp:lastModifiedBy>
  <cp:revision>94</cp:revision>
  <dcterms:created xsi:type="dcterms:W3CDTF">2017-07-19T01:43:00Z</dcterms:created>
  <dcterms:modified xsi:type="dcterms:W3CDTF">2022-07-13T02:01:39Z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2052-11.8.2.8506</vt:lpwstr>
  </property>
  <property fmtid="{D5CDD505-2E9C-101B-9397-08002B2CF9AE}" pid="3" name="ICV">
    <vt:lpwstr>894820DAD6E94D469601311ABF3CCAA3</vt:lpwstr>
  </property>
</Properties>
</file>