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34" r:id="rId3"/>
    <p:sldId id="443" r:id="rId5"/>
    <p:sldId id="444" r:id="rId6"/>
    <p:sldId id="447" r:id="rId7"/>
    <p:sldId id="511" r:id="rId8"/>
    <p:sldId id="512" r:id="rId9"/>
    <p:sldId id="513" r:id="rId10"/>
    <p:sldId id="515" r:id="rId11"/>
    <p:sldId id="516" r:id="rId12"/>
  </p:sldIdLst>
  <p:sldSz cx="9144000" cy="5143500" type="screen16x9"/>
  <p:notesSz cx="6858000" cy="9144000"/>
  <p:custDataLst>
    <p:tags r:id="rId1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065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0965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3865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6765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39903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193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2B82"/>
    <a:srgbClr val="FFFFFF"/>
    <a:srgbClr val="0439CE"/>
    <a:srgbClr val="82BCD8"/>
    <a:srgbClr val="0000FF"/>
    <a:srgbClr val="3EB405"/>
    <a:srgbClr val="44B505"/>
    <a:srgbClr val="A6B72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3" autoAdjust="0"/>
    <p:restoredTop sz="94331" autoAdjust="0"/>
  </p:normalViewPr>
  <p:slideViewPr>
    <p:cSldViewPr snapToObjects="1">
      <p:cViewPr varScale="1">
        <p:scale>
          <a:sx n="86" d="100"/>
          <a:sy n="86" d="100"/>
        </p:scale>
        <p:origin x="84" y="1032"/>
      </p:cViewPr>
      <p:guideLst>
        <p:guide orient="horz" pos="1642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1" d="100"/>
        <a:sy n="15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3A93C214-0B12-46AB-8A79-327EE726E8C2}" type="datetimeFigureOut">
              <a:rPr lang="zh-CN" altLang="en-US"/>
            </a:fld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B36EE78B-84D8-412F-BC69-ACC7C447BAFC}" type="slidenum">
              <a:rPr lang="zh-CN" alt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06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096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3865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765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03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193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5800" y="2709861"/>
            <a:ext cx="6559550" cy="75664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2550" b="1" i="0">
                <a:ln w="14605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6300" y="3663256"/>
            <a:ext cx="3638550" cy="30241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pic>
        <p:nvPicPr>
          <p:cNvPr id="8" name="hes a pirate_465021.mp3">
            <a:hlinkClick r:id="" action="ppaction://media"/>
          </p:cNvPr>
          <p:cNvPicPr>
            <a:picLocks noChangeAspect="1"/>
          </p:cNvPicPr>
          <p:nvPr userDrawn="1"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773360" y="-37306"/>
            <a:ext cx="321568" cy="321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1000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"/>
            <a:ext cx="9163050" cy="534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等腰三角形 3"/>
          <p:cNvSpPr/>
          <p:nvPr userDrawn="1"/>
        </p:nvSpPr>
        <p:spPr bwMode="auto">
          <a:xfrm flipH="1">
            <a:off x="-1624169" y="531269"/>
            <a:ext cx="8114653" cy="2577429"/>
          </a:xfrm>
          <a:custGeom>
            <a:avLst/>
            <a:gdLst>
              <a:gd name="connsiteX0" fmla="*/ 0 w 3600445"/>
              <a:gd name="connsiteY0" fmla="*/ 2160267 h 2160267"/>
              <a:gd name="connsiteX1" fmla="*/ 3600445 w 3600445"/>
              <a:gd name="connsiteY1" fmla="*/ 0 h 2160267"/>
              <a:gd name="connsiteX2" fmla="*/ 3600445 w 3600445"/>
              <a:gd name="connsiteY2" fmla="*/ 2160267 h 2160267"/>
              <a:gd name="connsiteX3" fmla="*/ 0 w 3600445"/>
              <a:gd name="connsiteY3" fmla="*/ 2160267 h 2160267"/>
              <a:gd name="connsiteX0-1" fmla="*/ 0 w 3600445"/>
              <a:gd name="connsiteY0-2" fmla="*/ 2160267 h 2934967"/>
              <a:gd name="connsiteX1-3" fmla="*/ 3600445 w 3600445"/>
              <a:gd name="connsiteY1-4" fmla="*/ 0 h 2934967"/>
              <a:gd name="connsiteX2-5" fmla="*/ 742945 w 3600445"/>
              <a:gd name="connsiteY2-6" fmla="*/ 2934967 h 2934967"/>
              <a:gd name="connsiteX3-7" fmla="*/ 0 w 3600445"/>
              <a:gd name="connsiteY3-8" fmla="*/ 2160267 h 2934967"/>
              <a:gd name="connsiteX0-9" fmla="*/ 0 w 7956545"/>
              <a:gd name="connsiteY0-10" fmla="*/ 2236467 h 3011167"/>
              <a:gd name="connsiteX1-11" fmla="*/ 7956545 w 7956545"/>
              <a:gd name="connsiteY1-12" fmla="*/ 0 h 3011167"/>
              <a:gd name="connsiteX2-13" fmla="*/ 742945 w 7956545"/>
              <a:gd name="connsiteY2-14" fmla="*/ 3011167 h 3011167"/>
              <a:gd name="connsiteX3-15" fmla="*/ 0 w 7956545"/>
              <a:gd name="connsiteY3-16" fmla="*/ 2236467 h 3011167"/>
              <a:gd name="connsiteX0-17" fmla="*/ 0 w 8032745"/>
              <a:gd name="connsiteY0-18" fmla="*/ 1804667 h 3011167"/>
              <a:gd name="connsiteX1-19" fmla="*/ 8032745 w 8032745"/>
              <a:gd name="connsiteY1-20" fmla="*/ 0 h 3011167"/>
              <a:gd name="connsiteX2-21" fmla="*/ 819145 w 8032745"/>
              <a:gd name="connsiteY2-22" fmla="*/ 3011167 h 3011167"/>
              <a:gd name="connsiteX3-23" fmla="*/ 0 w 8032745"/>
              <a:gd name="connsiteY3-24" fmla="*/ 1804667 h 3011167"/>
              <a:gd name="connsiteX0-25" fmla="*/ 146055 w 8178800"/>
              <a:gd name="connsiteY0-26" fmla="*/ 1804667 h 3442967"/>
              <a:gd name="connsiteX1-27" fmla="*/ 8178800 w 8178800"/>
              <a:gd name="connsiteY1-28" fmla="*/ 0 h 3442967"/>
              <a:gd name="connsiteX2-29" fmla="*/ 0 w 8178800"/>
              <a:gd name="connsiteY2-30" fmla="*/ 3442967 h 3442967"/>
              <a:gd name="connsiteX3-31" fmla="*/ 146055 w 8178800"/>
              <a:gd name="connsiteY3-32" fmla="*/ 1804667 h 3442967"/>
              <a:gd name="connsiteX0-33" fmla="*/ 0 w 8032745"/>
              <a:gd name="connsiteY0-34" fmla="*/ 1804667 h 3341367"/>
              <a:gd name="connsiteX1-35" fmla="*/ 8032745 w 8032745"/>
              <a:gd name="connsiteY1-36" fmla="*/ 0 h 3341367"/>
              <a:gd name="connsiteX2-37" fmla="*/ 2017652 w 8032745"/>
              <a:gd name="connsiteY2-38" fmla="*/ 3341367 h 3341367"/>
              <a:gd name="connsiteX3-39" fmla="*/ 0 w 8032745"/>
              <a:gd name="connsiteY3-40" fmla="*/ 1804667 h 3341367"/>
              <a:gd name="connsiteX0-41" fmla="*/ 0 w 7825390"/>
              <a:gd name="connsiteY0-42" fmla="*/ 1347467 h 3341367"/>
              <a:gd name="connsiteX1-43" fmla="*/ 7825390 w 7825390"/>
              <a:gd name="connsiteY1-44" fmla="*/ 0 h 3341367"/>
              <a:gd name="connsiteX2-45" fmla="*/ 1810297 w 7825390"/>
              <a:gd name="connsiteY2-46" fmla="*/ 3341367 h 3341367"/>
              <a:gd name="connsiteX3-47" fmla="*/ 0 w 7825390"/>
              <a:gd name="connsiteY3-48" fmla="*/ 1347467 h 3341367"/>
              <a:gd name="connsiteX0-49" fmla="*/ 0 w 7595496"/>
              <a:gd name="connsiteY0-50" fmla="*/ 356867 h 3341367"/>
              <a:gd name="connsiteX1-51" fmla="*/ 7595496 w 7595496"/>
              <a:gd name="connsiteY1-52" fmla="*/ 0 h 3341367"/>
              <a:gd name="connsiteX2-53" fmla="*/ 1580403 w 7595496"/>
              <a:gd name="connsiteY2-54" fmla="*/ 3341367 h 3341367"/>
              <a:gd name="connsiteX3-55" fmla="*/ 0 w 7595496"/>
              <a:gd name="connsiteY3-56" fmla="*/ 356867 h 3341367"/>
              <a:gd name="connsiteX0-57" fmla="*/ 0 w 7595496"/>
              <a:gd name="connsiteY0-58" fmla="*/ 356867 h 3398517"/>
              <a:gd name="connsiteX1-59" fmla="*/ 7595496 w 7595496"/>
              <a:gd name="connsiteY1-60" fmla="*/ 0 h 3398517"/>
              <a:gd name="connsiteX2-61" fmla="*/ 2527025 w 7595496"/>
              <a:gd name="connsiteY2-62" fmla="*/ 3398517 h 3398517"/>
              <a:gd name="connsiteX3-63" fmla="*/ 0 w 7595496"/>
              <a:gd name="connsiteY3-64" fmla="*/ 356867 h 33985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7595496" h="3398517">
                <a:moveTo>
                  <a:pt x="0" y="356867"/>
                </a:moveTo>
                <a:lnTo>
                  <a:pt x="7595496" y="0"/>
                </a:lnTo>
                <a:lnTo>
                  <a:pt x="2527025" y="3398517"/>
                </a:lnTo>
                <a:lnTo>
                  <a:pt x="0" y="356867"/>
                </a:lnTo>
                <a:close/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100000">
                <a:srgbClr val="00B0F0">
                  <a:alpha val="66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等腰三角形 3"/>
          <p:cNvSpPr/>
          <p:nvPr userDrawn="1"/>
        </p:nvSpPr>
        <p:spPr bwMode="auto">
          <a:xfrm>
            <a:off x="2738956" y="-26858"/>
            <a:ext cx="5978135" cy="2619458"/>
          </a:xfrm>
          <a:custGeom>
            <a:avLst/>
            <a:gdLst>
              <a:gd name="connsiteX0" fmla="*/ 0 w 3600445"/>
              <a:gd name="connsiteY0" fmla="*/ 2160267 h 2160267"/>
              <a:gd name="connsiteX1" fmla="*/ 3600445 w 3600445"/>
              <a:gd name="connsiteY1" fmla="*/ 0 h 2160267"/>
              <a:gd name="connsiteX2" fmla="*/ 3600445 w 3600445"/>
              <a:gd name="connsiteY2" fmla="*/ 2160267 h 2160267"/>
              <a:gd name="connsiteX3" fmla="*/ 0 w 3600445"/>
              <a:gd name="connsiteY3" fmla="*/ 2160267 h 2160267"/>
              <a:gd name="connsiteX0-1" fmla="*/ 0 w 3600445"/>
              <a:gd name="connsiteY0-2" fmla="*/ 2160267 h 2934967"/>
              <a:gd name="connsiteX1-3" fmla="*/ 3600445 w 3600445"/>
              <a:gd name="connsiteY1-4" fmla="*/ 0 h 2934967"/>
              <a:gd name="connsiteX2-5" fmla="*/ 742945 w 3600445"/>
              <a:gd name="connsiteY2-6" fmla="*/ 2934967 h 2934967"/>
              <a:gd name="connsiteX3-7" fmla="*/ 0 w 3600445"/>
              <a:gd name="connsiteY3-8" fmla="*/ 2160267 h 2934967"/>
              <a:gd name="connsiteX0-9" fmla="*/ 0 w 7956545"/>
              <a:gd name="connsiteY0-10" fmla="*/ 2236467 h 3011167"/>
              <a:gd name="connsiteX1-11" fmla="*/ 7956545 w 7956545"/>
              <a:gd name="connsiteY1-12" fmla="*/ 0 h 3011167"/>
              <a:gd name="connsiteX2-13" fmla="*/ 742945 w 7956545"/>
              <a:gd name="connsiteY2-14" fmla="*/ 3011167 h 3011167"/>
              <a:gd name="connsiteX3-15" fmla="*/ 0 w 7956545"/>
              <a:gd name="connsiteY3-16" fmla="*/ 2236467 h 3011167"/>
              <a:gd name="connsiteX0-17" fmla="*/ 0 w 8032745"/>
              <a:gd name="connsiteY0-18" fmla="*/ 1804667 h 3011167"/>
              <a:gd name="connsiteX1-19" fmla="*/ 8032745 w 8032745"/>
              <a:gd name="connsiteY1-20" fmla="*/ 0 h 3011167"/>
              <a:gd name="connsiteX2-21" fmla="*/ 819145 w 8032745"/>
              <a:gd name="connsiteY2-22" fmla="*/ 3011167 h 3011167"/>
              <a:gd name="connsiteX3-23" fmla="*/ 0 w 8032745"/>
              <a:gd name="connsiteY3-24" fmla="*/ 1804667 h 3011167"/>
              <a:gd name="connsiteX0-25" fmla="*/ 146055 w 8178800"/>
              <a:gd name="connsiteY0-26" fmla="*/ 1804667 h 3442967"/>
              <a:gd name="connsiteX1-27" fmla="*/ 8178800 w 8178800"/>
              <a:gd name="connsiteY1-28" fmla="*/ 0 h 3442967"/>
              <a:gd name="connsiteX2-29" fmla="*/ 0 w 8178800"/>
              <a:gd name="connsiteY2-30" fmla="*/ 3442967 h 3442967"/>
              <a:gd name="connsiteX3-31" fmla="*/ 146055 w 8178800"/>
              <a:gd name="connsiteY3-32" fmla="*/ 1804667 h 3442967"/>
              <a:gd name="connsiteX0-33" fmla="*/ 158755 w 8178800"/>
              <a:gd name="connsiteY0-34" fmla="*/ 864867 h 3442967"/>
              <a:gd name="connsiteX1-35" fmla="*/ 8178800 w 8178800"/>
              <a:gd name="connsiteY1-36" fmla="*/ 0 h 3442967"/>
              <a:gd name="connsiteX2-37" fmla="*/ 0 w 8178800"/>
              <a:gd name="connsiteY2-38" fmla="*/ 3442967 h 3442967"/>
              <a:gd name="connsiteX3-39" fmla="*/ 158755 w 8178800"/>
              <a:gd name="connsiteY3-40" fmla="*/ 864867 h 3442967"/>
              <a:gd name="connsiteX0-41" fmla="*/ 158755 w 6959600"/>
              <a:gd name="connsiteY0-42" fmla="*/ 0 h 2578100"/>
              <a:gd name="connsiteX1-43" fmla="*/ 6959600 w 6959600"/>
              <a:gd name="connsiteY1-44" fmla="*/ 494033 h 2578100"/>
              <a:gd name="connsiteX2-45" fmla="*/ 0 w 6959600"/>
              <a:gd name="connsiteY2-46" fmla="*/ 2578100 h 2578100"/>
              <a:gd name="connsiteX3-47" fmla="*/ 158755 w 6959600"/>
              <a:gd name="connsiteY3-48" fmla="*/ 0 h 2578100"/>
              <a:gd name="connsiteX0-49" fmla="*/ 0 w 6800845"/>
              <a:gd name="connsiteY0-50" fmla="*/ 0 h 1295400"/>
              <a:gd name="connsiteX1-51" fmla="*/ 6800845 w 6800845"/>
              <a:gd name="connsiteY1-52" fmla="*/ 494033 h 1295400"/>
              <a:gd name="connsiteX2-53" fmla="*/ 463545 w 6800845"/>
              <a:gd name="connsiteY2-54" fmla="*/ 1295400 h 1295400"/>
              <a:gd name="connsiteX3-55" fmla="*/ 0 w 6800845"/>
              <a:gd name="connsiteY3-56" fmla="*/ 0 h 1295400"/>
              <a:gd name="connsiteX0-57" fmla="*/ 0 w 6800845"/>
              <a:gd name="connsiteY0-58" fmla="*/ 0 h 1905000"/>
              <a:gd name="connsiteX1-59" fmla="*/ 6800845 w 6800845"/>
              <a:gd name="connsiteY1-60" fmla="*/ 494033 h 1905000"/>
              <a:gd name="connsiteX2-61" fmla="*/ 1009645 w 6800845"/>
              <a:gd name="connsiteY2-62" fmla="*/ 1905000 h 1905000"/>
              <a:gd name="connsiteX3-63" fmla="*/ 0 w 6800845"/>
              <a:gd name="connsiteY3-64" fmla="*/ 0 h 1905000"/>
              <a:gd name="connsiteX0-65" fmla="*/ 0 w 6089645"/>
              <a:gd name="connsiteY0-66" fmla="*/ 0 h 4648200"/>
              <a:gd name="connsiteX1-67" fmla="*/ 6089645 w 6089645"/>
              <a:gd name="connsiteY1-68" fmla="*/ 3237233 h 4648200"/>
              <a:gd name="connsiteX2-69" fmla="*/ 298445 w 6089645"/>
              <a:gd name="connsiteY2-70" fmla="*/ 4648200 h 4648200"/>
              <a:gd name="connsiteX3-71" fmla="*/ 0 w 6089645"/>
              <a:gd name="connsiteY3-72" fmla="*/ 0 h 4648200"/>
              <a:gd name="connsiteX0-73" fmla="*/ 806455 w 6896100"/>
              <a:gd name="connsiteY0-74" fmla="*/ 0 h 4749800"/>
              <a:gd name="connsiteX1-75" fmla="*/ 6896100 w 6896100"/>
              <a:gd name="connsiteY1-76" fmla="*/ 3237233 h 4749800"/>
              <a:gd name="connsiteX2-77" fmla="*/ 0 w 6896100"/>
              <a:gd name="connsiteY2-78" fmla="*/ 4749800 h 4749800"/>
              <a:gd name="connsiteX3-79" fmla="*/ 806455 w 6896100"/>
              <a:gd name="connsiteY3-80" fmla="*/ 0 h 4749800"/>
              <a:gd name="connsiteX0-81" fmla="*/ 806455 w 6896100"/>
              <a:gd name="connsiteY0-82" fmla="*/ 0 h 4749800"/>
              <a:gd name="connsiteX1-83" fmla="*/ 2199269 w 6896100"/>
              <a:gd name="connsiteY1-84" fmla="*/ 771345 h 4749800"/>
              <a:gd name="connsiteX2-85" fmla="*/ 6896100 w 6896100"/>
              <a:gd name="connsiteY2-86" fmla="*/ 3237233 h 4749800"/>
              <a:gd name="connsiteX3-87" fmla="*/ 0 w 6896100"/>
              <a:gd name="connsiteY3-88" fmla="*/ 4749800 h 4749800"/>
              <a:gd name="connsiteX4" fmla="*/ 806455 w 6896100"/>
              <a:gd name="connsiteY4" fmla="*/ 0 h 4749800"/>
              <a:gd name="connsiteX0-89" fmla="*/ 806455 w 6896100"/>
              <a:gd name="connsiteY0-90" fmla="*/ 0 h 4749800"/>
              <a:gd name="connsiteX1-91" fmla="*/ 6785783 w 6896100"/>
              <a:gd name="connsiteY1-92" fmla="*/ 1743802 h 4749800"/>
              <a:gd name="connsiteX2-93" fmla="*/ 6896100 w 6896100"/>
              <a:gd name="connsiteY2-94" fmla="*/ 3237233 h 4749800"/>
              <a:gd name="connsiteX3-95" fmla="*/ 0 w 6896100"/>
              <a:gd name="connsiteY3-96" fmla="*/ 4749800 h 4749800"/>
              <a:gd name="connsiteX4-97" fmla="*/ 806455 w 6896100"/>
              <a:gd name="connsiteY4-98" fmla="*/ 0 h 4749800"/>
              <a:gd name="connsiteX0-99" fmla="*/ 806455 w 6896100"/>
              <a:gd name="connsiteY0-100" fmla="*/ 0 h 4749800"/>
              <a:gd name="connsiteX1-101" fmla="*/ 6655154 w 6896100"/>
              <a:gd name="connsiteY1-102" fmla="*/ 1569630 h 4749800"/>
              <a:gd name="connsiteX2-103" fmla="*/ 6896100 w 6896100"/>
              <a:gd name="connsiteY2-104" fmla="*/ 3237233 h 4749800"/>
              <a:gd name="connsiteX3-105" fmla="*/ 0 w 6896100"/>
              <a:gd name="connsiteY3-106" fmla="*/ 4749800 h 4749800"/>
              <a:gd name="connsiteX4-107" fmla="*/ 806455 w 6896100"/>
              <a:gd name="connsiteY4-108" fmla="*/ 0 h 4749800"/>
              <a:gd name="connsiteX0-109" fmla="*/ 690341 w 6896100"/>
              <a:gd name="connsiteY0-110" fmla="*/ 0 h 4546600"/>
              <a:gd name="connsiteX1-111" fmla="*/ 6655154 w 6896100"/>
              <a:gd name="connsiteY1-112" fmla="*/ 1366430 h 4546600"/>
              <a:gd name="connsiteX2-113" fmla="*/ 6896100 w 6896100"/>
              <a:gd name="connsiteY2-114" fmla="*/ 3034033 h 4546600"/>
              <a:gd name="connsiteX3-115" fmla="*/ 0 w 6896100"/>
              <a:gd name="connsiteY3-116" fmla="*/ 4546600 h 4546600"/>
              <a:gd name="connsiteX4-117" fmla="*/ 690341 w 6896100"/>
              <a:gd name="connsiteY4-118" fmla="*/ 0 h 4546600"/>
              <a:gd name="connsiteX0-119" fmla="*/ 2235142 w 6896100"/>
              <a:gd name="connsiteY0-120" fmla="*/ 0 h 4697312"/>
              <a:gd name="connsiteX1-121" fmla="*/ 6655154 w 6896100"/>
              <a:gd name="connsiteY1-122" fmla="*/ 1517142 h 4697312"/>
              <a:gd name="connsiteX2-123" fmla="*/ 6896100 w 6896100"/>
              <a:gd name="connsiteY2-124" fmla="*/ 3184745 h 4697312"/>
              <a:gd name="connsiteX3-125" fmla="*/ 0 w 6896100"/>
              <a:gd name="connsiteY3-126" fmla="*/ 4697312 h 4697312"/>
              <a:gd name="connsiteX4-127" fmla="*/ 2235142 w 6896100"/>
              <a:gd name="connsiteY4-128" fmla="*/ 0 h 4697312"/>
              <a:gd name="connsiteX0-129" fmla="*/ 2235142 w 6896100"/>
              <a:gd name="connsiteY0-130" fmla="*/ 0 h 4697312"/>
              <a:gd name="connsiteX1-131" fmla="*/ 6165339 w 6896100"/>
              <a:gd name="connsiteY1-132" fmla="*/ 1630177 h 4697312"/>
              <a:gd name="connsiteX2-133" fmla="*/ 6896100 w 6896100"/>
              <a:gd name="connsiteY2-134" fmla="*/ 3184745 h 4697312"/>
              <a:gd name="connsiteX3-135" fmla="*/ 0 w 6896100"/>
              <a:gd name="connsiteY3-136" fmla="*/ 4697312 h 4697312"/>
              <a:gd name="connsiteX4-137" fmla="*/ 2235142 w 6896100"/>
              <a:gd name="connsiteY4-138" fmla="*/ 0 h 4697312"/>
              <a:gd name="connsiteX0-139" fmla="*/ 1481580 w 6896100"/>
              <a:gd name="connsiteY0-140" fmla="*/ 0 h 4546600"/>
              <a:gd name="connsiteX1-141" fmla="*/ 6165339 w 6896100"/>
              <a:gd name="connsiteY1-142" fmla="*/ 1479465 h 4546600"/>
              <a:gd name="connsiteX2-143" fmla="*/ 6896100 w 6896100"/>
              <a:gd name="connsiteY2-144" fmla="*/ 3034033 h 4546600"/>
              <a:gd name="connsiteX3-145" fmla="*/ 0 w 6896100"/>
              <a:gd name="connsiteY3-146" fmla="*/ 4546600 h 4546600"/>
              <a:gd name="connsiteX4-147" fmla="*/ 1481580 w 6896100"/>
              <a:gd name="connsiteY4-148" fmla="*/ 0 h 4546600"/>
              <a:gd name="connsiteX0-149" fmla="*/ 1481580 w 6165339"/>
              <a:gd name="connsiteY0-150" fmla="*/ 0 h 4546600"/>
              <a:gd name="connsiteX1-151" fmla="*/ 6165339 w 6165339"/>
              <a:gd name="connsiteY1-152" fmla="*/ 1479465 h 4546600"/>
              <a:gd name="connsiteX2-153" fmla="*/ 5991826 w 6165339"/>
              <a:gd name="connsiteY2-154" fmla="*/ 4164376 h 4546600"/>
              <a:gd name="connsiteX3-155" fmla="*/ 0 w 6165339"/>
              <a:gd name="connsiteY3-156" fmla="*/ 4546600 h 4546600"/>
              <a:gd name="connsiteX4-157" fmla="*/ 1481580 w 6165339"/>
              <a:gd name="connsiteY4-158" fmla="*/ 0 h 4546600"/>
              <a:gd name="connsiteX0-159" fmla="*/ 1481580 w 5991826"/>
              <a:gd name="connsiteY0-160" fmla="*/ 0 h 4546600"/>
              <a:gd name="connsiteX1-161" fmla="*/ 4658215 w 5991826"/>
              <a:gd name="connsiteY1-162" fmla="*/ 1517144 h 4546600"/>
              <a:gd name="connsiteX2-163" fmla="*/ 5991826 w 5991826"/>
              <a:gd name="connsiteY2-164" fmla="*/ 4164376 h 4546600"/>
              <a:gd name="connsiteX3-165" fmla="*/ 0 w 5991826"/>
              <a:gd name="connsiteY3-166" fmla="*/ 4546600 h 4546600"/>
              <a:gd name="connsiteX4-167" fmla="*/ 1481580 w 5991826"/>
              <a:gd name="connsiteY4-168" fmla="*/ 0 h 4546600"/>
              <a:gd name="connsiteX0-169" fmla="*/ 954087 w 5991826"/>
              <a:gd name="connsiteY0-170" fmla="*/ 0 h 3680004"/>
              <a:gd name="connsiteX1-171" fmla="*/ 4658215 w 5991826"/>
              <a:gd name="connsiteY1-172" fmla="*/ 650548 h 3680004"/>
              <a:gd name="connsiteX2-173" fmla="*/ 5991826 w 5991826"/>
              <a:gd name="connsiteY2-174" fmla="*/ 3297780 h 3680004"/>
              <a:gd name="connsiteX3-175" fmla="*/ 0 w 5991826"/>
              <a:gd name="connsiteY3-176" fmla="*/ 3680004 h 3680004"/>
              <a:gd name="connsiteX4-177" fmla="*/ 954087 w 5991826"/>
              <a:gd name="connsiteY4-178" fmla="*/ 0 h 3680004"/>
              <a:gd name="connsiteX0-179" fmla="*/ 539628 w 5991826"/>
              <a:gd name="connsiteY0-180" fmla="*/ 0 h 3453935"/>
              <a:gd name="connsiteX1-181" fmla="*/ 4658215 w 5991826"/>
              <a:gd name="connsiteY1-182" fmla="*/ 424479 h 3453935"/>
              <a:gd name="connsiteX2-183" fmla="*/ 5991826 w 5991826"/>
              <a:gd name="connsiteY2-184" fmla="*/ 3071711 h 3453935"/>
              <a:gd name="connsiteX3-185" fmla="*/ 0 w 5991826"/>
              <a:gd name="connsiteY3-186" fmla="*/ 3453935 h 3453935"/>
              <a:gd name="connsiteX4-187" fmla="*/ 539628 w 5991826"/>
              <a:gd name="connsiteY4-188" fmla="*/ 0 h 3453935"/>
              <a:gd name="connsiteX0-189" fmla="*/ 539628 w 5991826"/>
              <a:gd name="connsiteY0-190" fmla="*/ 0 h 3453935"/>
              <a:gd name="connsiteX1-191" fmla="*/ 5713202 w 5991826"/>
              <a:gd name="connsiteY1-192" fmla="*/ 1441787 h 3453935"/>
              <a:gd name="connsiteX2-193" fmla="*/ 5991826 w 5991826"/>
              <a:gd name="connsiteY2-194" fmla="*/ 3071711 h 3453935"/>
              <a:gd name="connsiteX3-195" fmla="*/ 0 w 5991826"/>
              <a:gd name="connsiteY3-196" fmla="*/ 3453935 h 3453935"/>
              <a:gd name="connsiteX4-197" fmla="*/ 539628 w 5991826"/>
              <a:gd name="connsiteY4-198" fmla="*/ 0 h 3453935"/>
              <a:gd name="connsiteX0-199" fmla="*/ 539628 w 7882581"/>
              <a:gd name="connsiteY0-200" fmla="*/ 0 h 3453935"/>
              <a:gd name="connsiteX1-201" fmla="*/ 5713202 w 7882581"/>
              <a:gd name="connsiteY1-202" fmla="*/ 1441787 h 3453935"/>
              <a:gd name="connsiteX2-203" fmla="*/ 7882581 w 7882581"/>
              <a:gd name="connsiteY2-204" fmla="*/ 3386837 h 3453935"/>
              <a:gd name="connsiteX3-205" fmla="*/ 0 w 7882581"/>
              <a:gd name="connsiteY3-206" fmla="*/ 3453935 h 3453935"/>
              <a:gd name="connsiteX4-207" fmla="*/ 539628 w 7882581"/>
              <a:gd name="connsiteY4-208" fmla="*/ 0 h 34539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7" y="connsiteY4-98"/>
              </a:cxn>
            </a:cxnLst>
            <a:rect l="l" t="t" r="r" b="b"/>
            <a:pathLst>
              <a:path w="7882581" h="3453935">
                <a:moveTo>
                  <a:pt x="539628" y="0"/>
                </a:moveTo>
                <a:lnTo>
                  <a:pt x="5713202" y="1441787"/>
                </a:lnTo>
                <a:lnTo>
                  <a:pt x="7882581" y="3386837"/>
                </a:lnTo>
                <a:lnTo>
                  <a:pt x="0" y="3453935"/>
                </a:lnTo>
                <a:lnTo>
                  <a:pt x="539628" y="0"/>
                </a:lnTo>
                <a:close/>
              </a:path>
            </a:pathLst>
          </a:custGeom>
          <a:gradFill>
            <a:gsLst>
              <a:gs pos="0">
                <a:schemeClr val="tx2">
                  <a:lumMod val="60000"/>
                  <a:lumOff val="40000"/>
                  <a:alpha val="44000"/>
                </a:schemeClr>
              </a:gs>
              <a:gs pos="45000">
                <a:schemeClr val="bg1">
                  <a:alpha val="7000"/>
                </a:schemeClr>
              </a:gs>
              <a:gs pos="100000">
                <a:srgbClr val="005FFA">
                  <a:alpha val="59000"/>
                </a:srgb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等腰三角形 3"/>
          <p:cNvSpPr/>
          <p:nvPr userDrawn="1"/>
        </p:nvSpPr>
        <p:spPr bwMode="auto">
          <a:xfrm flipH="1">
            <a:off x="5404282" y="557384"/>
            <a:ext cx="3407677" cy="3617649"/>
          </a:xfrm>
          <a:custGeom>
            <a:avLst/>
            <a:gdLst>
              <a:gd name="connsiteX0" fmla="*/ 0 w 3600445"/>
              <a:gd name="connsiteY0" fmla="*/ 2160267 h 2160267"/>
              <a:gd name="connsiteX1" fmla="*/ 3600445 w 3600445"/>
              <a:gd name="connsiteY1" fmla="*/ 0 h 2160267"/>
              <a:gd name="connsiteX2" fmla="*/ 3600445 w 3600445"/>
              <a:gd name="connsiteY2" fmla="*/ 2160267 h 2160267"/>
              <a:gd name="connsiteX3" fmla="*/ 0 w 3600445"/>
              <a:gd name="connsiteY3" fmla="*/ 2160267 h 2160267"/>
              <a:gd name="connsiteX0-1" fmla="*/ 0 w 3600445"/>
              <a:gd name="connsiteY0-2" fmla="*/ 2160267 h 2934967"/>
              <a:gd name="connsiteX1-3" fmla="*/ 3600445 w 3600445"/>
              <a:gd name="connsiteY1-4" fmla="*/ 0 h 2934967"/>
              <a:gd name="connsiteX2-5" fmla="*/ 742945 w 3600445"/>
              <a:gd name="connsiteY2-6" fmla="*/ 2934967 h 2934967"/>
              <a:gd name="connsiteX3-7" fmla="*/ 0 w 3600445"/>
              <a:gd name="connsiteY3-8" fmla="*/ 2160267 h 2934967"/>
              <a:gd name="connsiteX0-9" fmla="*/ 0 w 7956545"/>
              <a:gd name="connsiteY0-10" fmla="*/ 2236467 h 3011167"/>
              <a:gd name="connsiteX1-11" fmla="*/ 7956545 w 7956545"/>
              <a:gd name="connsiteY1-12" fmla="*/ 0 h 3011167"/>
              <a:gd name="connsiteX2-13" fmla="*/ 742945 w 7956545"/>
              <a:gd name="connsiteY2-14" fmla="*/ 3011167 h 3011167"/>
              <a:gd name="connsiteX3-15" fmla="*/ 0 w 7956545"/>
              <a:gd name="connsiteY3-16" fmla="*/ 2236467 h 3011167"/>
              <a:gd name="connsiteX0-17" fmla="*/ 0 w 8032745"/>
              <a:gd name="connsiteY0-18" fmla="*/ 1804667 h 3011167"/>
              <a:gd name="connsiteX1-19" fmla="*/ 8032745 w 8032745"/>
              <a:gd name="connsiteY1-20" fmla="*/ 0 h 3011167"/>
              <a:gd name="connsiteX2-21" fmla="*/ 819145 w 8032745"/>
              <a:gd name="connsiteY2-22" fmla="*/ 3011167 h 3011167"/>
              <a:gd name="connsiteX3-23" fmla="*/ 0 w 8032745"/>
              <a:gd name="connsiteY3-24" fmla="*/ 1804667 h 3011167"/>
              <a:gd name="connsiteX0-25" fmla="*/ 146055 w 8178800"/>
              <a:gd name="connsiteY0-26" fmla="*/ 1804667 h 3442967"/>
              <a:gd name="connsiteX1-27" fmla="*/ 8178800 w 8178800"/>
              <a:gd name="connsiteY1-28" fmla="*/ 0 h 3442967"/>
              <a:gd name="connsiteX2-29" fmla="*/ 0 w 8178800"/>
              <a:gd name="connsiteY2-30" fmla="*/ 3442967 h 3442967"/>
              <a:gd name="connsiteX3-31" fmla="*/ 146055 w 8178800"/>
              <a:gd name="connsiteY3-32" fmla="*/ 1804667 h 3442967"/>
              <a:gd name="connsiteX0-33" fmla="*/ 0 w 8032745"/>
              <a:gd name="connsiteY0-34" fmla="*/ 1804667 h 3341367"/>
              <a:gd name="connsiteX1-35" fmla="*/ 8032745 w 8032745"/>
              <a:gd name="connsiteY1-36" fmla="*/ 0 h 3341367"/>
              <a:gd name="connsiteX2-37" fmla="*/ 2017652 w 8032745"/>
              <a:gd name="connsiteY2-38" fmla="*/ 3341367 h 3341367"/>
              <a:gd name="connsiteX3-39" fmla="*/ 0 w 8032745"/>
              <a:gd name="connsiteY3-40" fmla="*/ 1804667 h 3341367"/>
              <a:gd name="connsiteX0-41" fmla="*/ 0 w 7825390"/>
              <a:gd name="connsiteY0-42" fmla="*/ 1347467 h 3341367"/>
              <a:gd name="connsiteX1-43" fmla="*/ 7825390 w 7825390"/>
              <a:gd name="connsiteY1-44" fmla="*/ 0 h 3341367"/>
              <a:gd name="connsiteX2-45" fmla="*/ 1810297 w 7825390"/>
              <a:gd name="connsiteY2-46" fmla="*/ 3341367 h 3341367"/>
              <a:gd name="connsiteX3-47" fmla="*/ 0 w 7825390"/>
              <a:gd name="connsiteY3-48" fmla="*/ 1347467 h 3341367"/>
              <a:gd name="connsiteX0-49" fmla="*/ 0 w 7825390"/>
              <a:gd name="connsiteY0-50" fmla="*/ 1347467 h 2998467"/>
              <a:gd name="connsiteX1-51" fmla="*/ 7825390 w 7825390"/>
              <a:gd name="connsiteY1-52" fmla="*/ 0 h 2998467"/>
              <a:gd name="connsiteX2-53" fmla="*/ 3690017 w 7825390"/>
              <a:gd name="connsiteY2-54" fmla="*/ 2998467 h 2998467"/>
              <a:gd name="connsiteX3-55" fmla="*/ 0 w 7825390"/>
              <a:gd name="connsiteY3-56" fmla="*/ 1347467 h 2998467"/>
              <a:gd name="connsiteX0-57" fmla="*/ 0 w 3690017"/>
              <a:gd name="connsiteY0-58" fmla="*/ 3023867 h 4674867"/>
              <a:gd name="connsiteX1-59" fmla="*/ 2321461 w 3690017"/>
              <a:gd name="connsiteY1-60" fmla="*/ 0 h 4674867"/>
              <a:gd name="connsiteX2-61" fmla="*/ 3690017 w 3690017"/>
              <a:gd name="connsiteY2-62" fmla="*/ 4674867 h 4674867"/>
              <a:gd name="connsiteX3-63" fmla="*/ 0 w 3690017"/>
              <a:gd name="connsiteY3-64" fmla="*/ 3023867 h 4674867"/>
              <a:gd name="connsiteX0-65" fmla="*/ 0 w 4460838"/>
              <a:gd name="connsiteY0-66" fmla="*/ 3023867 h 4160517"/>
              <a:gd name="connsiteX1-67" fmla="*/ 2321461 w 4460838"/>
              <a:gd name="connsiteY1-68" fmla="*/ 0 h 4160517"/>
              <a:gd name="connsiteX2-69" fmla="*/ 4460838 w 4460838"/>
              <a:gd name="connsiteY2-70" fmla="*/ 4160517 h 4160517"/>
              <a:gd name="connsiteX3-71" fmla="*/ 0 w 4460838"/>
              <a:gd name="connsiteY3-72" fmla="*/ 3023867 h 4160517"/>
              <a:gd name="connsiteX0-73" fmla="*/ 0 w 4460838"/>
              <a:gd name="connsiteY0-74" fmla="*/ 2833367 h 3970017"/>
              <a:gd name="connsiteX1-75" fmla="*/ 2727157 w 4460838"/>
              <a:gd name="connsiteY1-76" fmla="*/ 0 h 3970017"/>
              <a:gd name="connsiteX2-77" fmla="*/ 4460838 w 4460838"/>
              <a:gd name="connsiteY2-78" fmla="*/ 3970017 h 3970017"/>
              <a:gd name="connsiteX3-79" fmla="*/ 0 w 4460838"/>
              <a:gd name="connsiteY3-80" fmla="*/ 2833367 h 3970017"/>
              <a:gd name="connsiteX0-81" fmla="*/ 0 w 4366177"/>
              <a:gd name="connsiteY0-82" fmla="*/ 2833367 h 4331967"/>
              <a:gd name="connsiteX1-83" fmla="*/ 2727157 w 4366177"/>
              <a:gd name="connsiteY1-84" fmla="*/ 0 h 4331967"/>
              <a:gd name="connsiteX2-85" fmla="*/ 4366177 w 4366177"/>
              <a:gd name="connsiteY2-86" fmla="*/ 4331967 h 4331967"/>
              <a:gd name="connsiteX3-87" fmla="*/ 0 w 4366177"/>
              <a:gd name="connsiteY3-88" fmla="*/ 2833367 h 4331967"/>
              <a:gd name="connsiteX0-89" fmla="*/ 0 w 3189661"/>
              <a:gd name="connsiteY0-90" fmla="*/ 1042667 h 4331967"/>
              <a:gd name="connsiteX1-91" fmla="*/ 1550641 w 3189661"/>
              <a:gd name="connsiteY1-92" fmla="*/ 0 h 4331967"/>
              <a:gd name="connsiteX2-93" fmla="*/ 3189661 w 3189661"/>
              <a:gd name="connsiteY2-94" fmla="*/ 4331967 h 4331967"/>
              <a:gd name="connsiteX3-95" fmla="*/ 0 w 3189661"/>
              <a:gd name="connsiteY3-96" fmla="*/ 1042667 h 4331967"/>
              <a:gd name="connsiteX0-97" fmla="*/ 0 w 3189661"/>
              <a:gd name="connsiteY0-98" fmla="*/ 1480817 h 4770117"/>
              <a:gd name="connsiteX1-99" fmla="*/ 2186230 w 3189661"/>
              <a:gd name="connsiteY1-100" fmla="*/ 0 h 4770117"/>
              <a:gd name="connsiteX2-101" fmla="*/ 3189661 w 3189661"/>
              <a:gd name="connsiteY2-102" fmla="*/ 4770117 h 4770117"/>
              <a:gd name="connsiteX3-103" fmla="*/ 0 w 3189661"/>
              <a:gd name="connsiteY3-104" fmla="*/ 1480817 h 47701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189661" h="4770117">
                <a:moveTo>
                  <a:pt x="0" y="1480817"/>
                </a:moveTo>
                <a:lnTo>
                  <a:pt x="2186230" y="0"/>
                </a:lnTo>
                <a:lnTo>
                  <a:pt x="3189661" y="4770117"/>
                </a:lnTo>
                <a:lnTo>
                  <a:pt x="0" y="1480817"/>
                </a:lnTo>
                <a:close/>
              </a:path>
            </a:pathLst>
          </a:custGeom>
          <a:gradFill>
            <a:gsLst>
              <a:gs pos="0">
                <a:schemeClr val="tx2">
                  <a:alpha val="4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等腰三角形 3"/>
          <p:cNvSpPr/>
          <p:nvPr userDrawn="1"/>
        </p:nvSpPr>
        <p:spPr bwMode="auto">
          <a:xfrm rot="10412591" flipH="1">
            <a:off x="1411232" y="982779"/>
            <a:ext cx="4183122" cy="2544581"/>
          </a:xfrm>
          <a:custGeom>
            <a:avLst/>
            <a:gdLst>
              <a:gd name="connsiteX0" fmla="*/ 0 w 3600445"/>
              <a:gd name="connsiteY0" fmla="*/ 2160267 h 2160267"/>
              <a:gd name="connsiteX1" fmla="*/ 3600445 w 3600445"/>
              <a:gd name="connsiteY1" fmla="*/ 0 h 2160267"/>
              <a:gd name="connsiteX2" fmla="*/ 3600445 w 3600445"/>
              <a:gd name="connsiteY2" fmla="*/ 2160267 h 2160267"/>
              <a:gd name="connsiteX3" fmla="*/ 0 w 3600445"/>
              <a:gd name="connsiteY3" fmla="*/ 2160267 h 2160267"/>
              <a:gd name="connsiteX0-1" fmla="*/ 0 w 3600445"/>
              <a:gd name="connsiteY0-2" fmla="*/ 2160267 h 2934967"/>
              <a:gd name="connsiteX1-3" fmla="*/ 3600445 w 3600445"/>
              <a:gd name="connsiteY1-4" fmla="*/ 0 h 2934967"/>
              <a:gd name="connsiteX2-5" fmla="*/ 742945 w 3600445"/>
              <a:gd name="connsiteY2-6" fmla="*/ 2934967 h 2934967"/>
              <a:gd name="connsiteX3-7" fmla="*/ 0 w 3600445"/>
              <a:gd name="connsiteY3-8" fmla="*/ 2160267 h 2934967"/>
              <a:gd name="connsiteX0-9" fmla="*/ 0 w 7956545"/>
              <a:gd name="connsiteY0-10" fmla="*/ 2236467 h 3011167"/>
              <a:gd name="connsiteX1-11" fmla="*/ 7956545 w 7956545"/>
              <a:gd name="connsiteY1-12" fmla="*/ 0 h 3011167"/>
              <a:gd name="connsiteX2-13" fmla="*/ 742945 w 7956545"/>
              <a:gd name="connsiteY2-14" fmla="*/ 3011167 h 3011167"/>
              <a:gd name="connsiteX3-15" fmla="*/ 0 w 7956545"/>
              <a:gd name="connsiteY3-16" fmla="*/ 2236467 h 3011167"/>
              <a:gd name="connsiteX0-17" fmla="*/ 0 w 8032745"/>
              <a:gd name="connsiteY0-18" fmla="*/ 1804667 h 3011167"/>
              <a:gd name="connsiteX1-19" fmla="*/ 8032745 w 8032745"/>
              <a:gd name="connsiteY1-20" fmla="*/ 0 h 3011167"/>
              <a:gd name="connsiteX2-21" fmla="*/ 819145 w 8032745"/>
              <a:gd name="connsiteY2-22" fmla="*/ 3011167 h 3011167"/>
              <a:gd name="connsiteX3-23" fmla="*/ 0 w 8032745"/>
              <a:gd name="connsiteY3-24" fmla="*/ 1804667 h 3011167"/>
              <a:gd name="connsiteX0-25" fmla="*/ 146055 w 8178800"/>
              <a:gd name="connsiteY0-26" fmla="*/ 1804667 h 3442967"/>
              <a:gd name="connsiteX1-27" fmla="*/ 8178800 w 8178800"/>
              <a:gd name="connsiteY1-28" fmla="*/ 0 h 3442967"/>
              <a:gd name="connsiteX2-29" fmla="*/ 0 w 8178800"/>
              <a:gd name="connsiteY2-30" fmla="*/ 3442967 h 3442967"/>
              <a:gd name="connsiteX3-31" fmla="*/ 146055 w 8178800"/>
              <a:gd name="connsiteY3-32" fmla="*/ 1804667 h 3442967"/>
              <a:gd name="connsiteX0-33" fmla="*/ 0 w 8032745"/>
              <a:gd name="connsiteY0-34" fmla="*/ 1804667 h 3341367"/>
              <a:gd name="connsiteX1-35" fmla="*/ 8032745 w 8032745"/>
              <a:gd name="connsiteY1-36" fmla="*/ 0 h 3341367"/>
              <a:gd name="connsiteX2-37" fmla="*/ 2017652 w 8032745"/>
              <a:gd name="connsiteY2-38" fmla="*/ 3341367 h 3341367"/>
              <a:gd name="connsiteX3-39" fmla="*/ 0 w 8032745"/>
              <a:gd name="connsiteY3-40" fmla="*/ 1804667 h 3341367"/>
              <a:gd name="connsiteX0-41" fmla="*/ 0 w 7825390"/>
              <a:gd name="connsiteY0-42" fmla="*/ 1347467 h 3341367"/>
              <a:gd name="connsiteX1-43" fmla="*/ 7825390 w 7825390"/>
              <a:gd name="connsiteY1-44" fmla="*/ 0 h 3341367"/>
              <a:gd name="connsiteX2-45" fmla="*/ 1810297 w 7825390"/>
              <a:gd name="connsiteY2-46" fmla="*/ 3341367 h 3341367"/>
              <a:gd name="connsiteX3-47" fmla="*/ 0 w 7825390"/>
              <a:gd name="connsiteY3-48" fmla="*/ 1347467 h 3341367"/>
              <a:gd name="connsiteX0-49" fmla="*/ 0 w 7825390"/>
              <a:gd name="connsiteY0-50" fmla="*/ 1347467 h 2998467"/>
              <a:gd name="connsiteX1-51" fmla="*/ 7825390 w 7825390"/>
              <a:gd name="connsiteY1-52" fmla="*/ 0 h 2998467"/>
              <a:gd name="connsiteX2-53" fmla="*/ 3690017 w 7825390"/>
              <a:gd name="connsiteY2-54" fmla="*/ 2998467 h 2998467"/>
              <a:gd name="connsiteX3-55" fmla="*/ 0 w 7825390"/>
              <a:gd name="connsiteY3-56" fmla="*/ 1347467 h 2998467"/>
              <a:gd name="connsiteX0-57" fmla="*/ 0 w 3690017"/>
              <a:gd name="connsiteY0-58" fmla="*/ 3023867 h 4674867"/>
              <a:gd name="connsiteX1-59" fmla="*/ 2321461 w 3690017"/>
              <a:gd name="connsiteY1-60" fmla="*/ 0 h 4674867"/>
              <a:gd name="connsiteX2-61" fmla="*/ 3690017 w 3690017"/>
              <a:gd name="connsiteY2-62" fmla="*/ 4674867 h 4674867"/>
              <a:gd name="connsiteX3-63" fmla="*/ 0 w 3690017"/>
              <a:gd name="connsiteY3-64" fmla="*/ 3023867 h 4674867"/>
              <a:gd name="connsiteX0-65" fmla="*/ 0 w 4460838"/>
              <a:gd name="connsiteY0-66" fmla="*/ 3023867 h 4160517"/>
              <a:gd name="connsiteX1-67" fmla="*/ 2321461 w 4460838"/>
              <a:gd name="connsiteY1-68" fmla="*/ 0 h 4160517"/>
              <a:gd name="connsiteX2-69" fmla="*/ 4460838 w 4460838"/>
              <a:gd name="connsiteY2-70" fmla="*/ 4160517 h 4160517"/>
              <a:gd name="connsiteX3-71" fmla="*/ 0 w 4460838"/>
              <a:gd name="connsiteY3-72" fmla="*/ 3023867 h 4160517"/>
              <a:gd name="connsiteX0-73" fmla="*/ 0 w 4460838"/>
              <a:gd name="connsiteY0-74" fmla="*/ 2833367 h 3970017"/>
              <a:gd name="connsiteX1-75" fmla="*/ 2727157 w 4460838"/>
              <a:gd name="connsiteY1-76" fmla="*/ 0 h 3970017"/>
              <a:gd name="connsiteX2-77" fmla="*/ 4460838 w 4460838"/>
              <a:gd name="connsiteY2-78" fmla="*/ 3970017 h 3970017"/>
              <a:gd name="connsiteX3-79" fmla="*/ 0 w 4460838"/>
              <a:gd name="connsiteY3-80" fmla="*/ 2833367 h 3970017"/>
              <a:gd name="connsiteX0-81" fmla="*/ 0 w 4366177"/>
              <a:gd name="connsiteY0-82" fmla="*/ 2833367 h 4331967"/>
              <a:gd name="connsiteX1-83" fmla="*/ 2727157 w 4366177"/>
              <a:gd name="connsiteY1-84" fmla="*/ 0 h 4331967"/>
              <a:gd name="connsiteX2-85" fmla="*/ 4366177 w 4366177"/>
              <a:gd name="connsiteY2-86" fmla="*/ 4331967 h 4331967"/>
              <a:gd name="connsiteX3-87" fmla="*/ 0 w 4366177"/>
              <a:gd name="connsiteY3-88" fmla="*/ 2833367 h 4331967"/>
              <a:gd name="connsiteX0-89" fmla="*/ 0 w 3189661"/>
              <a:gd name="connsiteY0-90" fmla="*/ 1042667 h 4331967"/>
              <a:gd name="connsiteX1-91" fmla="*/ 1550641 w 3189661"/>
              <a:gd name="connsiteY1-92" fmla="*/ 0 h 4331967"/>
              <a:gd name="connsiteX2-93" fmla="*/ 3189661 w 3189661"/>
              <a:gd name="connsiteY2-94" fmla="*/ 4331967 h 4331967"/>
              <a:gd name="connsiteX3-95" fmla="*/ 0 w 3189661"/>
              <a:gd name="connsiteY3-96" fmla="*/ 1042667 h 4331967"/>
              <a:gd name="connsiteX0-97" fmla="*/ 0 w 3189661"/>
              <a:gd name="connsiteY0-98" fmla="*/ 1480817 h 4770117"/>
              <a:gd name="connsiteX1-99" fmla="*/ 2186230 w 3189661"/>
              <a:gd name="connsiteY1-100" fmla="*/ 0 h 4770117"/>
              <a:gd name="connsiteX2-101" fmla="*/ 3189661 w 3189661"/>
              <a:gd name="connsiteY2-102" fmla="*/ 4770117 h 4770117"/>
              <a:gd name="connsiteX3-103" fmla="*/ 0 w 3189661"/>
              <a:gd name="connsiteY3-104" fmla="*/ 1480817 h 4770117"/>
              <a:gd name="connsiteX0-105" fmla="*/ 0 w 3465684"/>
              <a:gd name="connsiteY0-106" fmla="*/ 2275556 h 4770117"/>
              <a:gd name="connsiteX1-107" fmla="*/ 2462253 w 3465684"/>
              <a:gd name="connsiteY1-108" fmla="*/ 0 h 4770117"/>
              <a:gd name="connsiteX2-109" fmla="*/ 3465684 w 3465684"/>
              <a:gd name="connsiteY2-110" fmla="*/ 4770117 h 4770117"/>
              <a:gd name="connsiteX3-111" fmla="*/ 0 w 3465684"/>
              <a:gd name="connsiteY3-112" fmla="*/ 2275556 h 4770117"/>
              <a:gd name="connsiteX0-113" fmla="*/ 0 w 3465684"/>
              <a:gd name="connsiteY0-114" fmla="*/ 3335258 h 5829819"/>
              <a:gd name="connsiteX1-115" fmla="*/ 2211489 w 3465684"/>
              <a:gd name="connsiteY1-116" fmla="*/ 0 h 5829819"/>
              <a:gd name="connsiteX2-117" fmla="*/ 3465684 w 3465684"/>
              <a:gd name="connsiteY2-118" fmla="*/ 5829819 h 5829819"/>
              <a:gd name="connsiteX3-119" fmla="*/ 0 w 3465684"/>
              <a:gd name="connsiteY3-120" fmla="*/ 3335258 h 5829819"/>
              <a:gd name="connsiteX0-121" fmla="*/ 0 w 3364993"/>
              <a:gd name="connsiteY0-122" fmla="*/ 4192888 h 5829819"/>
              <a:gd name="connsiteX1-123" fmla="*/ 2110798 w 3364993"/>
              <a:gd name="connsiteY1-124" fmla="*/ 0 h 5829819"/>
              <a:gd name="connsiteX2-125" fmla="*/ 3364993 w 3364993"/>
              <a:gd name="connsiteY2-126" fmla="*/ 5829819 h 5829819"/>
              <a:gd name="connsiteX3-127" fmla="*/ 0 w 3364993"/>
              <a:gd name="connsiteY3-128" fmla="*/ 4192888 h 5829819"/>
              <a:gd name="connsiteX0-129" fmla="*/ 0 w 3364993"/>
              <a:gd name="connsiteY0-130" fmla="*/ 4192888 h 5829819"/>
              <a:gd name="connsiteX1-131" fmla="*/ 2110798 w 3364993"/>
              <a:gd name="connsiteY1-132" fmla="*/ 0 h 5829819"/>
              <a:gd name="connsiteX2-133" fmla="*/ 2940591 w 3364993"/>
              <a:gd name="connsiteY2-134" fmla="*/ 3840272 h 5829819"/>
              <a:gd name="connsiteX3-135" fmla="*/ 3364993 w 3364993"/>
              <a:gd name="connsiteY3-136" fmla="*/ 5829819 h 5829819"/>
              <a:gd name="connsiteX4" fmla="*/ 0 w 3364993"/>
              <a:gd name="connsiteY4" fmla="*/ 4192888 h 5829819"/>
              <a:gd name="connsiteX0-137" fmla="*/ 0 w 3364993"/>
              <a:gd name="connsiteY0-138" fmla="*/ 4192888 h 5829819"/>
              <a:gd name="connsiteX1-139" fmla="*/ 2110798 w 3364993"/>
              <a:gd name="connsiteY1-140" fmla="*/ 0 h 5829819"/>
              <a:gd name="connsiteX2-141" fmla="*/ 3359030 w 3364993"/>
              <a:gd name="connsiteY2-142" fmla="*/ 3486796 h 5829819"/>
              <a:gd name="connsiteX3-143" fmla="*/ 3364993 w 3364993"/>
              <a:gd name="connsiteY3-144" fmla="*/ 5829819 h 5829819"/>
              <a:gd name="connsiteX4-145" fmla="*/ 0 w 3364993"/>
              <a:gd name="connsiteY4-146" fmla="*/ 4192888 h 5829819"/>
              <a:gd name="connsiteX0-147" fmla="*/ 0 w 3359040"/>
              <a:gd name="connsiteY0-148" fmla="*/ 4192888 h 5719182"/>
              <a:gd name="connsiteX1-149" fmla="*/ 2110798 w 3359040"/>
              <a:gd name="connsiteY1-150" fmla="*/ 0 h 5719182"/>
              <a:gd name="connsiteX2-151" fmla="*/ 3359030 w 3359040"/>
              <a:gd name="connsiteY2-152" fmla="*/ 3486796 h 5719182"/>
              <a:gd name="connsiteX3-153" fmla="*/ 3083774 w 3359040"/>
              <a:gd name="connsiteY3-154" fmla="*/ 5719182 h 5719182"/>
              <a:gd name="connsiteX4-155" fmla="*/ 0 w 3359040"/>
              <a:gd name="connsiteY4-156" fmla="*/ 4192888 h 5719182"/>
              <a:gd name="connsiteX0-157" fmla="*/ 0 w 3359040"/>
              <a:gd name="connsiteY0-158" fmla="*/ 3160600 h 4686894"/>
              <a:gd name="connsiteX1-159" fmla="*/ 649496 w 3359040"/>
              <a:gd name="connsiteY1-160" fmla="*/ 0 h 4686894"/>
              <a:gd name="connsiteX2-161" fmla="*/ 3359030 w 3359040"/>
              <a:gd name="connsiteY2-162" fmla="*/ 2454508 h 4686894"/>
              <a:gd name="connsiteX3-163" fmla="*/ 3083774 w 3359040"/>
              <a:gd name="connsiteY3-164" fmla="*/ 4686894 h 4686894"/>
              <a:gd name="connsiteX4-165" fmla="*/ 0 w 3359040"/>
              <a:gd name="connsiteY4-166" fmla="*/ 3160600 h 4686894"/>
              <a:gd name="connsiteX0-167" fmla="*/ 0 w 3359045"/>
              <a:gd name="connsiteY0-168" fmla="*/ 3160600 h 4686894"/>
              <a:gd name="connsiteX1-169" fmla="*/ 649496 w 3359045"/>
              <a:gd name="connsiteY1-170" fmla="*/ 0 h 4686894"/>
              <a:gd name="connsiteX2-171" fmla="*/ 3359030 w 3359045"/>
              <a:gd name="connsiteY2-172" fmla="*/ 2454508 h 4686894"/>
              <a:gd name="connsiteX3-173" fmla="*/ 3083774 w 3359045"/>
              <a:gd name="connsiteY3-174" fmla="*/ 4686894 h 4686894"/>
              <a:gd name="connsiteX4-175" fmla="*/ 0 w 3359045"/>
              <a:gd name="connsiteY4-176" fmla="*/ 3160600 h 4686894"/>
              <a:gd name="connsiteX0-177" fmla="*/ 0 w 3359030"/>
              <a:gd name="connsiteY0-178" fmla="*/ 3160600 h 4686894"/>
              <a:gd name="connsiteX1-179" fmla="*/ 649496 w 3359030"/>
              <a:gd name="connsiteY1-180" fmla="*/ 0 h 4686894"/>
              <a:gd name="connsiteX2-181" fmla="*/ 3359030 w 3359030"/>
              <a:gd name="connsiteY2-182" fmla="*/ 2454508 h 4686894"/>
              <a:gd name="connsiteX3-183" fmla="*/ 3083774 w 3359030"/>
              <a:gd name="connsiteY3-184" fmla="*/ 4686894 h 4686894"/>
              <a:gd name="connsiteX4-185" fmla="*/ 0 w 3359030"/>
              <a:gd name="connsiteY4-186" fmla="*/ 3160600 h 4686894"/>
              <a:gd name="connsiteX0-187" fmla="*/ 0 w 3359030"/>
              <a:gd name="connsiteY0-188" fmla="*/ 3160600 h 4686894"/>
              <a:gd name="connsiteX1-189" fmla="*/ 649496 w 3359030"/>
              <a:gd name="connsiteY1-190" fmla="*/ 0 h 4686894"/>
              <a:gd name="connsiteX2-191" fmla="*/ 3359030 w 3359030"/>
              <a:gd name="connsiteY2-192" fmla="*/ 2454508 h 4686894"/>
              <a:gd name="connsiteX3-193" fmla="*/ 3083774 w 3359030"/>
              <a:gd name="connsiteY3-194" fmla="*/ 4686894 h 4686894"/>
              <a:gd name="connsiteX4-195" fmla="*/ 0 w 3359030"/>
              <a:gd name="connsiteY4-196" fmla="*/ 3160600 h 46868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45" y="connsiteY4-146"/>
              </a:cxn>
            </a:cxnLst>
            <a:rect l="l" t="t" r="r" b="b"/>
            <a:pathLst>
              <a:path w="3359030" h="4686894">
                <a:moveTo>
                  <a:pt x="0" y="3160600"/>
                </a:moveTo>
                <a:lnTo>
                  <a:pt x="649496" y="0"/>
                </a:lnTo>
                <a:lnTo>
                  <a:pt x="3359030" y="2454508"/>
                </a:lnTo>
                <a:cubicBezTo>
                  <a:pt x="3188829" y="3892352"/>
                  <a:pt x="3364521" y="2424580"/>
                  <a:pt x="3083774" y="4686894"/>
                </a:cubicBezTo>
                <a:lnTo>
                  <a:pt x="0" y="3160600"/>
                </a:lnTo>
                <a:close/>
              </a:path>
            </a:pathLst>
          </a:custGeom>
          <a:gradFill flip="none" rotWithShape="1">
            <a:gsLst>
              <a:gs pos="7000">
                <a:srgbClr val="0099FF">
                  <a:alpha val="43000"/>
                </a:srgbClr>
              </a:gs>
              <a:gs pos="44000">
                <a:schemeClr val="tx1">
                  <a:alpha val="0"/>
                </a:schemeClr>
              </a:gs>
              <a:gs pos="83000">
                <a:srgbClr val="0099FF">
                  <a:alpha val="4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" name="Picture 14" descr="PPECLOGO-eff2-1-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282" y="1345207"/>
            <a:ext cx="1011511" cy="85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 descr="PPECLOGO-eff2-1-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243" y="987574"/>
            <a:ext cx="1034377" cy="86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PPECLOGO-eff2-1-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1207609"/>
            <a:ext cx="1011511" cy="85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PPECLOGO-eff2-1-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06" y="945940"/>
            <a:ext cx="852191" cy="72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PPECLOGO-eff2-1-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529" y="1275028"/>
            <a:ext cx="852191" cy="72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" descr="PPECLOGO-eff2-1-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84" y="1471539"/>
            <a:ext cx="736947" cy="6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PPECLOGO-eff2-1-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1" y="1905970"/>
            <a:ext cx="852191" cy="72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" descr="PPECLOGO-eff2-1-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431" y="913114"/>
            <a:ext cx="860362" cy="72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PPECLOGO-eff2-1-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612" y="749007"/>
            <a:ext cx="860362" cy="72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PPECLOGO-eff2-1-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975" y="482506"/>
            <a:ext cx="1034377" cy="86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5" descr="PPECLOGO-eff2-1-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68" y="2248051"/>
            <a:ext cx="1305733" cy="109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 descr="PPECLOGO-eff2-1-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001" y="2033877"/>
            <a:ext cx="1034377" cy="86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" descr="PPECLOGO-eff2-1-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726" y="1604664"/>
            <a:ext cx="1217602" cy="102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5" descr="PPECLOGO-eff2-1-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100" y="1777278"/>
            <a:ext cx="860362" cy="72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5" descr="PPECLOGO-eff2-1-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902" y="2520256"/>
            <a:ext cx="1034377" cy="86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5" descr="PPECLOGO-eff2-1-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71" y="2232059"/>
            <a:ext cx="860362" cy="72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5" descr="PPECLOGO-eff2-1-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16" y="3344114"/>
            <a:ext cx="1244964" cy="104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5" descr="PPECLOGO-eff2-1-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61" y="2379588"/>
            <a:ext cx="860362" cy="72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9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9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9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9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9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9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9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9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9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9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9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9500" fill="hold"/>
                                        <p:tgtEl>
                                          <p:spTgt spid="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9500" fill="hold"/>
                                        <p:tgtEl>
                                          <p:spTgt spid="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9500" fill="hold"/>
                                        <p:tgtEl>
                                          <p:spTgt spid="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9500" fill="hold"/>
                                        <p:tgtEl>
                                          <p:spTgt spid="3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3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3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3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3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xit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xit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xit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xit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xit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3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4" grpId="0" animBg="1"/>
      <p:bldP spid="4" grpId="1" animBg="1"/>
      <p:bldP spid="4" grpId="2" animBg="1"/>
      <p:bldP spid="4" grpId="3" animBg="1"/>
      <p:bldP spid="5" grpId="0" animBg="1"/>
      <p:bldP spid="5" grpId="1" animBg="1"/>
      <p:bldP spid="5" grpId="2" animBg="1"/>
      <p:bldP spid="5" grpId="3" animBg="1"/>
      <p:bldP spid="6" grpId="0" animBg="1"/>
      <p:bldP spid="6" grpId="1" animBg="1"/>
      <p:bldP spid="6" grpId="2" animBg="1"/>
      <p:bldP spid="6" grpId="3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1000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2082914"/>
            <a:ext cx="7886700" cy="802754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8" y="290590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image" Target="../media/image5.png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3EB405">
                <a:alpha val="40000"/>
                <a:lumMod val="17000"/>
                <a:lumOff val="83000"/>
              </a:srgb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376" y="407530"/>
            <a:ext cx="7480937" cy="4511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060" y="1221581"/>
            <a:ext cx="8010253" cy="3545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3D0CE79-49FB-443D-BEF8-6B709DE8FD0C}" type="datetimeFigureOut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F906490-237C-474C-BA2E-D98840BC1F8F}" type="slidenum">
              <a:rPr lang="zh-CN" altLang="en-US" smtClean="0">
                <a:solidFill>
                  <a:srgbClr val="FFFFFF">
                    <a:lumMod val="65000"/>
                  </a:srgbClr>
                </a:solidFill>
              </a:rPr>
            </a:fld>
            <a:endParaRPr lang="zh-CN" altLang="en-US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2"/>
          <a:srcRect/>
          <a:stretch>
            <a:fillRect/>
          </a:stretch>
        </p:blipFill>
        <p:spPr bwMode="auto">
          <a:xfrm>
            <a:off x="2119" y="1906"/>
            <a:ext cx="9141881" cy="513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970" indent="-267970" algn="l" defTabSz="685800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SzPct val="70000"/>
        <a:buFont typeface="Wingdings" panose="05000000000000000000" pitchFamily="2" charset="2"/>
        <a:buChar char="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7970" indent="-267970" algn="l" defTabSz="685800" rtl="0" eaLnBrk="1" latinLnBrk="0" hangingPunct="1">
        <a:lnSpc>
          <a:spcPct val="130000"/>
        </a:lnSpc>
        <a:spcBef>
          <a:spcPts val="0"/>
        </a:spcBef>
        <a:buFont typeface="Calibri" panose="020F0502020204030204" pitchFamily="34" charset="0"/>
        <a:buChar char=" 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6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media" Target="../media/media2.mp3"/><Relationship Id="rId3" Type="http://schemas.openxmlformats.org/officeDocument/2006/relationships/audio" Target="../media/media2.mp3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4294967295"/>
          </p:nvPr>
        </p:nvSpPr>
        <p:spPr>
          <a:xfrm>
            <a:off x="2628265" y="3147695"/>
            <a:ext cx="3336925" cy="401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sz="2000" b="1" dirty="0">
                <a:solidFill>
                  <a:srgbClr val="002B82"/>
                </a:solidFill>
              </a:rPr>
              <a:t>山东威高药业股份有限公司</a:t>
            </a:r>
            <a:endParaRPr lang="zh-CN" sz="2000" b="1" dirty="0">
              <a:solidFill>
                <a:srgbClr val="002B82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683260" y="1419860"/>
            <a:ext cx="6928485" cy="764540"/>
          </a:xfrm>
        </p:spPr>
        <p:txBody>
          <a:bodyPr>
            <a:noAutofit/>
          </a:bodyPr>
          <a:lstStyle/>
          <a:p>
            <a:r>
              <a:rPr lang="zh-CN" altLang="en-US" sz="4800" b="1" dirty="0" smtClean="0">
                <a:ln w="3175">
                  <a:noFill/>
                </a:ln>
                <a:solidFill>
                  <a:srgbClr val="002B82"/>
                </a:solidFill>
                <a:latin typeface="经典特宋简" panose="02010609010101010101" pitchFamily="49" charset="-122"/>
                <a:ea typeface="经典特宋简" panose="02010609010101010101" pitchFamily="49" charset="-122"/>
                <a:cs typeface="经典特宋简" panose="02010609010101010101" pitchFamily="49" charset="-122"/>
              </a:rPr>
              <a:t>氨基酸（</a:t>
            </a:r>
            <a:r>
              <a:rPr lang="en-US" altLang="zh-CN" sz="4800" b="1" dirty="0" smtClean="0">
                <a:ln w="3175">
                  <a:noFill/>
                </a:ln>
                <a:solidFill>
                  <a:srgbClr val="002B82"/>
                </a:solidFill>
                <a:latin typeface="经典特宋简" panose="02010609010101010101" pitchFamily="49" charset="-122"/>
                <a:ea typeface="经典特宋简" panose="02010609010101010101" pitchFamily="49" charset="-122"/>
                <a:cs typeface="经典特宋简" panose="02010609010101010101" pitchFamily="49" charset="-122"/>
              </a:rPr>
              <a:t>15</a:t>
            </a:r>
            <a:r>
              <a:rPr lang="zh-CN" altLang="en-US" sz="4800" b="1" dirty="0" smtClean="0">
                <a:ln w="3175">
                  <a:noFill/>
                </a:ln>
                <a:solidFill>
                  <a:srgbClr val="002B82"/>
                </a:solidFill>
                <a:latin typeface="经典特宋简" panose="02010609010101010101" pitchFamily="49" charset="-122"/>
                <a:ea typeface="经典特宋简" panose="02010609010101010101" pitchFamily="49" charset="-122"/>
                <a:cs typeface="经典特宋简" panose="02010609010101010101" pitchFamily="49" charset="-122"/>
              </a:rPr>
              <a:t>）腹膜透析液</a:t>
            </a:r>
            <a:endParaRPr lang="zh-CN" altLang="en-US" sz="4800" b="1" dirty="0" smtClean="0">
              <a:ln w="3175">
                <a:noFill/>
              </a:ln>
              <a:solidFill>
                <a:srgbClr val="002B82"/>
              </a:solidFill>
              <a:effectLst/>
              <a:latin typeface="经典特宋简" panose="02010609010101010101" pitchFamily="49" charset="-122"/>
              <a:ea typeface="经典特宋简" panose="02010609010101010101" pitchFamily="49" charset="-122"/>
              <a:cs typeface="经典特宋简" panose="02010609010101010101" pitchFamily="49" charset="-122"/>
            </a:endParaRPr>
          </a:p>
        </p:txBody>
      </p:sp>
      <p:pic>
        <p:nvPicPr>
          <p:cNvPr id="17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42" y="3998285"/>
            <a:ext cx="1152128" cy="115212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</a:extLst>
        </p:spPr>
      </p:pic>
      <p:pic>
        <p:nvPicPr>
          <p:cNvPr id="16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615" y="1995805"/>
            <a:ext cx="2144395" cy="2144395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</a:extLst>
        </p:spPr>
      </p:pic>
      <p:pic>
        <p:nvPicPr>
          <p:cNvPr id="1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222" y="4706372"/>
            <a:ext cx="1152128" cy="115212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</a:extLst>
        </p:spPr>
      </p:pic>
      <p:pic>
        <p:nvPicPr>
          <p:cNvPr id="21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65" y="3648608"/>
            <a:ext cx="1152128" cy="115212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</a:extLst>
        </p:spPr>
      </p:pic>
      <p:pic>
        <p:nvPicPr>
          <p:cNvPr id="26" name="背景三 一首节奏轻快的纯音乐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4130" y="5485118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200900" y="2715895"/>
            <a:ext cx="13944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2B82"/>
                </a:solidFill>
              </a:rPr>
              <a:t>2022</a:t>
            </a:r>
            <a:r>
              <a:rPr lang="zh-CN" altLang="en-US" sz="2800" b="1">
                <a:solidFill>
                  <a:srgbClr val="002B82"/>
                </a:solidFill>
              </a:rPr>
              <a:t>年</a:t>
            </a:r>
            <a:endParaRPr lang="zh-CN" altLang="en-US" sz="2800" b="1">
              <a:solidFill>
                <a:srgbClr val="002B82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08" y="2499950"/>
            <a:ext cx="2382404" cy="2014094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48019" y="3648864"/>
            <a:ext cx="1527723" cy="12915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audio>
              <p:cMediaNode vol="80000" numSld="100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3" name="Group 9"/>
          <p:cNvGrpSpPr/>
          <p:nvPr/>
        </p:nvGrpSpPr>
        <p:grpSpPr bwMode="auto">
          <a:xfrm>
            <a:off x="1325896" y="1807757"/>
            <a:ext cx="1694501" cy="1834343"/>
            <a:chOff x="0" y="0"/>
            <a:chExt cx="4387852" cy="4811712"/>
          </a:xfrm>
        </p:grpSpPr>
        <p:sp>
          <p:nvSpPr>
            <p:cNvPr id="3104" name="Freeform 6"/>
            <p:cNvSpPr>
              <a:spLocks noChangeArrowheads="1"/>
            </p:cNvSpPr>
            <p:nvPr/>
          </p:nvSpPr>
          <p:spPr bwMode="auto">
            <a:xfrm>
              <a:off x="0" y="0"/>
              <a:ext cx="2339975" cy="4616450"/>
            </a:xfrm>
            <a:custGeom>
              <a:avLst/>
              <a:gdLst>
                <a:gd name="T0" fmla="*/ 2147483647 w 624"/>
                <a:gd name="T1" fmla="*/ 2147483647 h 1231"/>
                <a:gd name="T2" fmla="*/ 2147483647 w 624"/>
                <a:gd name="T3" fmla="*/ 2147483647 h 1231"/>
                <a:gd name="T4" fmla="*/ 2147483647 w 624"/>
                <a:gd name="T5" fmla="*/ 2147483647 h 1231"/>
                <a:gd name="T6" fmla="*/ 2147483647 w 624"/>
                <a:gd name="T7" fmla="*/ 2147483647 h 1231"/>
                <a:gd name="T8" fmla="*/ 2147483647 w 624"/>
                <a:gd name="T9" fmla="*/ 2147483647 h 1231"/>
                <a:gd name="T10" fmla="*/ 2147483647 w 624"/>
                <a:gd name="T11" fmla="*/ 2147483647 h 1231"/>
                <a:gd name="T12" fmla="*/ 2147483647 w 624"/>
                <a:gd name="T13" fmla="*/ 2147483647 h 1231"/>
                <a:gd name="T14" fmla="*/ 2147483647 w 624"/>
                <a:gd name="T15" fmla="*/ 2147483647 h 1231"/>
                <a:gd name="T16" fmla="*/ 2147483647 w 624"/>
                <a:gd name="T17" fmla="*/ 2147483647 h 1231"/>
                <a:gd name="T18" fmla="*/ 2147483647 w 624"/>
                <a:gd name="T19" fmla="*/ 0 h 1231"/>
                <a:gd name="T20" fmla="*/ 2147483647 w 624"/>
                <a:gd name="T21" fmla="*/ 2147483647 h 1231"/>
                <a:gd name="T22" fmla="*/ 0 w 624"/>
                <a:gd name="T23" fmla="*/ 2147483647 h 1231"/>
                <a:gd name="T24" fmla="*/ 2147483647 w 624"/>
                <a:gd name="T25" fmla="*/ 2147483647 h 1231"/>
                <a:gd name="T26" fmla="*/ 2147483647 w 624"/>
                <a:gd name="T27" fmla="*/ 2147483647 h 1231"/>
                <a:gd name="T28" fmla="*/ 2147483647 w 624"/>
                <a:gd name="T29" fmla="*/ 2147483647 h 12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4"/>
                <a:gd name="T46" fmla="*/ 0 h 1231"/>
                <a:gd name="T47" fmla="*/ 624 w 624"/>
                <a:gd name="T48" fmla="*/ 1231 h 12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4" h="1231">
                  <a:moveTo>
                    <a:pt x="528" y="1145"/>
                  </a:moveTo>
                  <a:cubicBezTo>
                    <a:pt x="600" y="1064"/>
                    <a:pt x="600" y="1064"/>
                    <a:pt x="600" y="1064"/>
                  </a:cubicBezTo>
                  <a:cubicBezTo>
                    <a:pt x="595" y="1064"/>
                    <a:pt x="590" y="1064"/>
                    <a:pt x="585" y="1064"/>
                  </a:cubicBezTo>
                  <a:cubicBezTo>
                    <a:pt x="354" y="1064"/>
                    <a:pt x="166" y="877"/>
                    <a:pt x="166" y="646"/>
                  </a:cubicBezTo>
                  <a:cubicBezTo>
                    <a:pt x="166" y="473"/>
                    <a:pt x="271" y="324"/>
                    <a:pt x="421" y="261"/>
                  </a:cubicBezTo>
                  <a:cubicBezTo>
                    <a:pt x="421" y="328"/>
                    <a:pt x="421" y="328"/>
                    <a:pt x="421" y="328"/>
                  </a:cubicBezTo>
                  <a:cubicBezTo>
                    <a:pt x="503" y="235"/>
                    <a:pt x="503" y="235"/>
                    <a:pt x="503" y="235"/>
                  </a:cubicBezTo>
                  <a:cubicBezTo>
                    <a:pt x="584" y="144"/>
                    <a:pt x="584" y="144"/>
                    <a:pt x="584" y="144"/>
                  </a:cubicBezTo>
                  <a:cubicBezTo>
                    <a:pt x="497" y="67"/>
                    <a:pt x="497" y="67"/>
                    <a:pt x="497" y="67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421" y="84"/>
                    <a:pt x="421" y="84"/>
                    <a:pt x="421" y="84"/>
                  </a:cubicBezTo>
                  <a:cubicBezTo>
                    <a:pt x="177" y="155"/>
                    <a:pt x="0" y="380"/>
                    <a:pt x="0" y="646"/>
                  </a:cubicBezTo>
                  <a:cubicBezTo>
                    <a:pt x="0" y="969"/>
                    <a:pt x="262" y="1231"/>
                    <a:pt x="585" y="1231"/>
                  </a:cubicBezTo>
                  <a:cubicBezTo>
                    <a:pt x="598" y="1231"/>
                    <a:pt x="611" y="1230"/>
                    <a:pt x="624" y="1230"/>
                  </a:cubicBezTo>
                  <a:lnTo>
                    <a:pt x="528" y="1145"/>
                  </a:lnTo>
                  <a:close/>
                </a:path>
              </a:pathLst>
            </a:custGeom>
            <a:solidFill>
              <a:srgbClr val="002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560" tIns="37292" rIns="71560" bIns="37292"/>
            <a:lstStyle/>
            <a:p>
              <a:pPr>
                <a:lnSpc>
                  <a:spcPct val="140000"/>
                </a:lnSpc>
              </a:pPr>
              <a:endParaRPr lang="zh-CN" altLang="en-US"/>
            </a:p>
          </p:txBody>
        </p:sp>
        <p:sp>
          <p:nvSpPr>
            <p:cNvPr id="3105" name="Freeform 7"/>
            <p:cNvSpPr>
              <a:spLocks noChangeArrowheads="1"/>
            </p:cNvSpPr>
            <p:nvPr/>
          </p:nvSpPr>
          <p:spPr bwMode="auto">
            <a:xfrm>
              <a:off x="2084389" y="225426"/>
              <a:ext cx="2303463" cy="4586286"/>
            </a:xfrm>
            <a:custGeom>
              <a:avLst/>
              <a:gdLst>
                <a:gd name="T0" fmla="*/ 2147483647 w 614"/>
                <a:gd name="T1" fmla="*/ 0 h 1223"/>
                <a:gd name="T2" fmla="*/ 0 w 614"/>
                <a:gd name="T3" fmla="*/ 2147483647 h 1223"/>
                <a:gd name="T4" fmla="*/ 2147483647 w 614"/>
                <a:gd name="T5" fmla="*/ 2147483647 h 1223"/>
                <a:gd name="T6" fmla="*/ 2147483647 w 614"/>
                <a:gd name="T7" fmla="*/ 2147483647 h 1223"/>
                <a:gd name="T8" fmla="*/ 2147483647 w 614"/>
                <a:gd name="T9" fmla="*/ 2147483647 h 1223"/>
                <a:gd name="T10" fmla="*/ 2147483647 w 614"/>
                <a:gd name="T11" fmla="*/ 2147483647 h 1223"/>
                <a:gd name="T12" fmla="*/ 2147483647 w 614"/>
                <a:gd name="T13" fmla="*/ 2147483647 h 1223"/>
                <a:gd name="T14" fmla="*/ 2147483647 w 614"/>
                <a:gd name="T15" fmla="*/ 2147483647 h 1223"/>
                <a:gd name="T16" fmla="*/ 2147483647 w 614"/>
                <a:gd name="T17" fmla="*/ 2147483647 h 1223"/>
                <a:gd name="T18" fmla="*/ 2147483647 w 614"/>
                <a:gd name="T19" fmla="*/ 2147483647 h 1223"/>
                <a:gd name="T20" fmla="*/ 2147483647 w 614"/>
                <a:gd name="T21" fmla="*/ 2147483647 h 1223"/>
                <a:gd name="T22" fmla="*/ 2147483647 w 614"/>
                <a:gd name="T23" fmla="*/ 2147483647 h 1223"/>
                <a:gd name="T24" fmla="*/ 2147483647 w 614"/>
                <a:gd name="T25" fmla="*/ 2147483647 h 1223"/>
                <a:gd name="T26" fmla="*/ 2147483647 w 614"/>
                <a:gd name="T27" fmla="*/ 2147483647 h 1223"/>
                <a:gd name="T28" fmla="*/ 2147483647 w 614"/>
                <a:gd name="T29" fmla="*/ 0 h 12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14"/>
                <a:gd name="T46" fmla="*/ 0 h 1223"/>
                <a:gd name="T47" fmla="*/ 614 w 614"/>
                <a:gd name="T48" fmla="*/ 1223 h 12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14" h="1223">
                  <a:moveTo>
                    <a:pt x="29" y="0"/>
                  </a:moveTo>
                  <a:cubicBezTo>
                    <a:pt x="19" y="0"/>
                    <a:pt x="9" y="1"/>
                    <a:pt x="0" y="1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15" y="167"/>
                    <a:pt x="22" y="167"/>
                    <a:pt x="29" y="167"/>
                  </a:cubicBezTo>
                  <a:cubicBezTo>
                    <a:pt x="260" y="167"/>
                    <a:pt x="448" y="354"/>
                    <a:pt x="448" y="586"/>
                  </a:cubicBezTo>
                  <a:cubicBezTo>
                    <a:pt x="448" y="758"/>
                    <a:pt x="343" y="906"/>
                    <a:pt x="194" y="970"/>
                  </a:cubicBezTo>
                  <a:cubicBezTo>
                    <a:pt x="194" y="896"/>
                    <a:pt x="194" y="896"/>
                    <a:pt x="194" y="896"/>
                  </a:cubicBezTo>
                  <a:cubicBezTo>
                    <a:pt x="103" y="998"/>
                    <a:pt x="103" y="998"/>
                    <a:pt x="103" y="998"/>
                  </a:cubicBezTo>
                  <a:cubicBezTo>
                    <a:pt x="31" y="1079"/>
                    <a:pt x="31" y="1079"/>
                    <a:pt x="31" y="1079"/>
                  </a:cubicBezTo>
                  <a:cubicBezTo>
                    <a:pt x="126" y="1163"/>
                    <a:pt x="126" y="1163"/>
                    <a:pt x="126" y="1163"/>
                  </a:cubicBezTo>
                  <a:cubicBezTo>
                    <a:pt x="194" y="1223"/>
                    <a:pt x="194" y="1223"/>
                    <a:pt x="194" y="1223"/>
                  </a:cubicBezTo>
                  <a:cubicBezTo>
                    <a:pt x="194" y="1147"/>
                    <a:pt x="194" y="1147"/>
                    <a:pt x="194" y="1147"/>
                  </a:cubicBezTo>
                  <a:cubicBezTo>
                    <a:pt x="437" y="1076"/>
                    <a:pt x="614" y="851"/>
                    <a:pt x="614" y="586"/>
                  </a:cubicBezTo>
                  <a:cubicBezTo>
                    <a:pt x="614" y="262"/>
                    <a:pt x="352" y="0"/>
                    <a:pt x="29" y="0"/>
                  </a:cubicBezTo>
                  <a:close/>
                </a:path>
              </a:pathLst>
            </a:custGeom>
            <a:solidFill>
              <a:srgbClr val="002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560" tIns="37292" rIns="71560" bIns="37292"/>
            <a:lstStyle/>
            <a:p>
              <a:pPr>
                <a:lnSpc>
                  <a:spcPct val="140000"/>
                </a:lnSpc>
              </a:pPr>
              <a:endParaRPr lang="zh-CN" altLang="en-US"/>
            </a:p>
          </p:txBody>
        </p:sp>
      </p:grpSp>
      <p:sp>
        <p:nvSpPr>
          <p:cNvPr id="3100" name="矩形 81"/>
          <p:cNvSpPr>
            <a:spLocks noChangeArrowheads="1"/>
          </p:cNvSpPr>
          <p:nvPr/>
        </p:nvSpPr>
        <p:spPr bwMode="auto">
          <a:xfrm>
            <a:off x="1614435" y="2299621"/>
            <a:ext cx="1114793" cy="77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175" b="1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 录</a:t>
            </a:r>
            <a:endParaRPr lang="zh-CN" altLang="en-US" sz="3175" b="1" dirty="0">
              <a:solidFill>
                <a:srgbClr val="002B82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9" name="缺角矩形 58"/>
          <p:cNvSpPr/>
          <p:nvPr/>
        </p:nvSpPr>
        <p:spPr>
          <a:xfrm>
            <a:off x="3491865" y="1403350"/>
            <a:ext cx="597535" cy="489585"/>
          </a:xfrm>
          <a:prstGeom prst="plaqu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altLang="zh-CN" sz="2000" b="1" dirty="0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缺角矩形 59"/>
          <p:cNvSpPr/>
          <p:nvPr/>
        </p:nvSpPr>
        <p:spPr>
          <a:xfrm>
            <a:off x="6300470" y="1403350"/>
            <a:ext cx="584835" cy="489585"/>
          </a:xfrm>
          <a:prstGeom prst="plaqu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4F81BD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altLang="zh-CN" sz="2000" b="1" dirty="0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42"/>
          <p:cNvSpPr txBox="1"/>
          <p:nvPr/>
        </p:nvSpPr>
        <p:spPr>
          <a:xfrm>
            <a:off x="4103370" y="1419225"/>
            <a:ext cx="1767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药品基本信息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TextBox 43"/>
          <p:cNvSpPr txBox="1"/>
          <p:nvPr/>
        </p:nvSpPr>
        <p:spPr>
          <a:xfrm>
            <a:off x="7051040" y="1419225"/>
            <a:ext cx="10528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安全性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TextBox 44"/>
          <p:cNvSpPr txBox="1"/>
          <p:nvPr/>
        </p:nvSpPr>
        <p:spPr>
          <a:xfrm>
            <a:off x="4185920" y="2425065"/>
            <a:ext cx="10299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有效性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6" name="TextBox 51"/>
          <p:cNvSpPr txBox="1"/>
          <p:nvPr/>
        </p:nvSpPr>
        <p:spPr>
          <a:xfrm>
            <a:off x="7051040" y="2427605"/>
            <a:ext cx="12452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创新性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" name="TextBox 53"/>
          <p:cNvSpPr txBox="1"/>
          <p:nvPr/>
        </p:nvSpPr>
        <p:spPr>
          <a:xfrm>
            <a:off x="4211955" y="3310890"/>
            <a:ext cx="11836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公平性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缺角矩形 3"/>
          <p:cNvSpPr/>
          <p:nvPr/>
        </p:nvSpPr>
        <p:spPr>
          <a:xfrm>
            <a:off x="3516630" y="2346325"/>
            <a:ext cx="597535" cy="489585"/>
          </a:xfrm>
          <a:prstGeom prst="plaqu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altLang="zh-CN" sz="2000" b="1" dirty="0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缺角矩形 4"/>
          <p:cNvSpPr/>
          <p:nvPr/>
        </p:nvSpPr>
        <p:spPr>
          <a:xfrm>
            <a:off x="6300470" y="2346325"/>
            <a:ext cx="584835" cy="489585"/>
          </a:xfrm>
          <a:prstGeom prst="plaqu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4F81BD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en-US" altLang="zh-CN" sz="2000" b="1" dirty="0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缺角矩形 5"/>
          <p:cNvSpPr/>
          <p:nvPr/>
        </p:nvSpPr>
        <p:spPr>
          <a:xfrm>
            <a:off x="3563620" y="3249930"/>
            <a:ext cx="597535" cy="489585"/>
          </a:xfrm>
          <a:prstGeom prst="plaqu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en-US" altLang="zh-CN" sz="2000" b="1" dirty="0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572635" y="915035"/>
            <a:ext cx="3733800" cy="274955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4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※ </a:t>
            </a:r>
            <a:r>
              <a:rPr lang="zh-CN" altLang="en-US" sz="14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通用名：</a:t>
            </a:r>
            <a:r>
              <a:rPr lang="zh-CN" altLang="en-US" sz="1400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氨基酸（15）腹膜透析液</a:t>
            </a:r>
            <a:r>
              <a:rPr lang="zh-CN" altLang="en-US" sz="1200" dirty="0" smtClean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1200" dirty="0" smtClean="0">
              <a:solidFill>
                <a:srgbClr val="5E5E5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635" y="1346835"/>
            <a:ext cx="4457700" cy="274955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4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※ </a:t>
            </a:r>
            <a:r>
              <a:rPr lang="zh-CN" altLang="en-US" sz="14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注册规格：</a:t>
            </a:r>
            <a:r>
              <a:rPr lang="zh-CN" altLang="en-US" sz="1400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2000ml：22.41g（按总氨基酸计</a:t>
            </a:r>
            <a:r>
              <a:rPr lang="zh-CN" altLang="en-US" sz="1400" dirty="0" smtClean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zh-CN" altLang="en-US" sz="1400" dirty="0" smtClean="0">
              <a:solidFill>
                <a:srgbClr val="5E5E5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96765" y="1778635"/>
            <a:ext cx="3963670" cy="274955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4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※ </a:t>
            </a:r>
            <a:r>
              <a:rPr lang="zh-CN" altLang="en-US" sz="14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中国大陆首次上市时间</a:t>
            </a:r>
            <a:r>
              <a:rPr lang="zh-CN" altLang="en-US" sz="1400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：2021年4月</a:t>
            </a:r>
            <a:endParaRPr lang="zh-CN" altLang="en-US" sz="1400" dirty="0" smtClean="0">
              <a:solidFill>
                <a:srgbClr val="002B8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0" y="3004820"/>
            <a:ext cx="3439160" cy="274955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4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※ </a:t>
            </a:r>
            <a:r>
              <a:rPr lang="zh-CN" altLang="en-US" sz="14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是否为</a:t>
            </a:r>
            <a:r>
              <a:rPr lang="en-US" altLang="zh-CN" sz="14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OTC</a:t>
            </a:r>
            <a:r>
              <a:rPr lang="zh-CN" altLang="en-US" sz="14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药品：</a:t>
            </a:r>
            <a:r>
              <a:rPr lang="zh-CN" altLang="en-US" sz="1400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否</a:t>
            </a:r>
            <a:endParaRPr lang="zh-CN" altLang="en-US" sz="1400" dirty="0" smtClean="0">
              <a:solidFill>
                <a:srgbClr val="002B8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85335" y="2607310"/>
            <a:ext cx="4532630" cy="274955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4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※ </a:t>
            </a:r>
            <a:r>
              <a:rPr lang="zh-CN" altLang="en-US" sz="14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全球首个上市国家</a:t>
            </a:r>
            <a:r>
              <a:rPr lang="en-US" altLang="zh-CN" sz="14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4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地区及上市时间：</a:t>
            </a:r>
            <a:r>
              <a:rPr lang="zh-CN" altLang="en-US" sz="1400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欧洲、</a:t>
            </a:r>
            <a:r>
              <a:rPr lang="en-US" altLang="zh-CN" sz="1400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1994</a:t>
            </a:r>
            <a:r>
              <a:rPr lang="zh-CN" altLang="en-US" sz="1400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endParaRPr lang="zh-CN" altLang="en-US" sz="1400" dirty="0" smtClean="0">
              <a:solidFill>
                <a:srgbClr val="002B8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14545" y="2211705"/>
            <a:ext cx="3945890" cy="274955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4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※ </a:t>
            </a:r>
            <a:r>
              <a:rPr lang="zh-CN" altLang="en-US" sz="14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目前大陆地区同通用名药品的上市情况：</a:t>
            </a:r>
            <a:r>
              <a:rPr lang="en-US" altLang="zh-CN" sz="1400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400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家</a:t>
            </a:r>
            <a:endParaRPr lang="zh-CN" altLang="en-US" sz="1400" dirty="0" smtClean="0">
              <a:solidFill>
                <a:srgbClr val="002B8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211955" y="842010"/>
            <a:ext cx="0" cy="3674110"/>
          </a:xfrm>
          <a:prstGeom prst="line">
            <a:avLst/>
          </a:prstGeom>
          <a:ln>
            <a:solidFill>
              <a:srgbClr val="002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899160" y="842645"/>
            <a:ext cx="2339340" cy="22447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2F2F2"/>
            </a:solidFill>
          </a:ln>
          <a:effectLst>
            <a:innerShdw blurRad="177800" dist="165100" dir="16200000">
              <a:srgbClr val="0439CE">
                <a:alpha val="4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800" b="1" dirty="0">
                <a:solidFill>
                  <a:srgbClr val="002B82"/>
                </a:solidFill>
                <a:latin typeface="微软雅黑" panose="020B0503020204020204" charset="-122"/>
              </a:rPr>
              <a:t>01</a:t>
            </a:r>
            <a:endParaRPr lang="en-US" altLang="zh-CN" sz="8800" b="1" dirty="0">
              <a:solidFill>
                <a:srgbClr val="002B82"/>
              </a:solidFill>
              <a:latin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3850" y="3291840"/>
            <a:ext cx="3538855" cy="756920"/>
          </a:xfrm>
          <a:prstGeom prst="rect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3" name="TextBox 42"/>
          <p:cNvSpPr txBox="1"/>
          <p:nvPr/>
        </p:nvSpPr>
        <p:spPr>
          <a:xfrm>
            <a:off x="935355" y="3362960"/>
            <a:ext cx="2558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药品基本信息</a:t>
            </a:r>
            <a:endParaRPr lang="zh-CN" altLang="en-US" sz="28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Box 27"/>
          <p:cNvSpPr txBox="1"/>
          <p:nvPr/>
        </p:nvSpPr>
        <p:spPr>
          <a:xfrm>
            <a:off x="4572000" y="3402330"/>
            <a:ext cx="3439160" cy="274955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4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※ 参照药品建议</a:t>
            </a:r>
            <a:r>
              <a:rPr lang="zh-CN" altLang="en-US" sz="1400" b="1" dirty="0" smtClean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sz="1400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腹膜透析液（乳酸盐</a:t>
            </a:r>
            <a:r>
              <a:rPr lang="zh-CN" altLang="en-US" sz="1400" dirty="0" smtClean="0">
                <a:solidFill>
                  <a:srgbClr val="5E5E5E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zh-CN" altLang="en-US" sz="1400" dirty="0" smtClean="0">
              <a:solidFill>
                <a:srgbClr val="5E5E5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5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01  </a:t>
            </a:r>
            <a:r>
              <a:rPr lang="zh-CN" altLang="en-US" sz="25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药品基本信息</a:t>
            </a:r>
            <a:endParaRPr lang="zh-CN" altLang="en-US" sz="2500" b="1" dirty="0" smtClean="0">
              <a:solidFill>
                <a:srgbClr val="002B8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zh-CN" altLang="en-US" sz="2500" dirty="0">
              <a:solidFill>
                <a:srgbClr val="5E5E5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445770" y="1225550"/>
            <a:ext cx="8077200" cy="1039489"/>
            <a:chOff x="1317440" y="2046940"/>
            <a:chExt cx="3427303" cy="1291772"/>
          </a:xfrm>
        </p:grpSpPr>
        <p:sp>
          <p:nvSpPr>
            <p:cNvPr id="37" name="文本框 36"/>
            <p:cNvSpPr txBox="1"/>
            <p:nvPr/>
          </p:nvSpPr>
          <p:spPr bwMode="auto">
            <a:xfrm>
              <a:off x="1320823" y="2604047"/>
              <a:ext cx="3423920" cy="734665"/>
            </a:xfrm>
            <a:prstGeom prst="rect">
              <a:avLst/>
            </a:prstGeom>
            <a:noFill/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400" b="1" dirty="0">
                  <a:solidFill>
                    <a:srgbClr val="002B82"/>
                  </a:solidFill>
                  <a:latin typeface="微软雅黑" panose="020B0503020204020204" charset="-122"/>
                  <a:ea typeface="微软雅黑" panose="020B0503020204020204" charset="-122"/>
                  <a:cs typeface="Lato Light" charset="0"/>
                  <a:sym typeface="Lato Light" charset="0"/>
                </a:rPr>
                <a:t> </a:t>
              </a:r>
              <a:r>
                <a:rPr lang="zh-CN" altLang="en-US" sz="1200" b="1" dirty="0">
                  <a:solidFill>
                    <a:srgbClr val="002B82"/>
                  </a:solidFill>
                  <a:latin typeface="微软雅黑" panose="020B0503020204020204" charset="-122"/>
                  <a:ea typeface="微软雅黑" panose="020B0503020204020204" charset="-122"/>
                  <a:cs typeface="Lato Light" charset="0"/>
                  <a:sym typeface="Lato Light" charset="0"/>
                </a:rPr>
                <a:t>本品为不含葡萄糖的腹膜透析液，作为腹膜透析方案的一部分用于治疗慢性肾衰患者，特别适用于血清白蛋白低于35g/L的腹膜透析患者。</a:t>
              </a:r>
              <a:endParaRPr lang="zh-CN" altLang="en-US" sz="1200" b="1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317440" y="2046940"/>
              <a:ext cx="926342" cy="419020"/>
            </a:xfrm>
            <a:prstGeom prst="rect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spc="75" dirty="0">
                  <a:solidFill>
                    <a:srgbClr val="002B82"/>
                  </a:solidFill>
                  <a:latin typeface="微软雅黑" panose="020B0503020204020204" charset="-122"/>
                  <a:ea typeface="微软雅黑" panose="020B0503020204020204" charset="-122"/>
                </a:rPr>
                <a:t>适应症/功能主治</a:t>
              </a:r>
              <a:endParaRPr lang="en-US" altLang="zh-CN" sz="1600" b="1" spc="75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453744" y="2787774"/>
            <a:ext cx="1764627" cy="33718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b="1" spc="75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疾病基本情况</a:t>
            </a:r>
            <a:endParaRPr lang="zh-CN" altLang="en-US" sz="1600" b="1" spc="75" dirty="0">
              <a:solidFill>
                <a:srgbClr val="002B8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 bwMode="auto">
          <a:xfrm>
            <a:off x="453744" y="3219822"/>
            <a:ext cx="8069227" cy="147637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本品为腹膜透析液，主要适用于需要腹膜透析治疗的急性肾损伤与慢性肾衰竭患者，利用腹膜作为透析膜，</a:t>
            </a:r>
            <a:r>
              <a:rPr lang="zh-CN" altLang="en-US" sz="12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清除体内代谢产物、毒性物质并且纠正水、电解质</a:t>
            </a:r>
            <a:r>
              <a:rPr lang="zh-CN" altLang="en-US" sz="12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平衡紊乱。</a:t>
            </a:r>
            <a:endParaRPr lang="en-US" altLang="zh-CN" sz="1200" b="1" dirty="0" smtClean="0">
              <a:solidFill>
                <a:srgbClr val="002B82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12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我国急性肾损伤在医院患者中的发病率为</a:t>
            </a:r>
            <a:r>
              <a:rPr lang="en-US" altLang="zh-CN" sz="12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8%~11.6%</a:t>
            </a:r>
            <a:r>
              <a:rPr lang="zh-CN" altLang="en-US" sz="12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，是临床常见的危急重症，目前临床无有效治疗手段，主要依靠腹膜透析治疗。</a:t>
            </a:r>
            <a:endParaRPr lang="en-US" altLang="zh-CN" sz="1200" b="1" dirty="0" smtClean="0">
              <a:solidFill>
                <a:srgbClr val="002B82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12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我国慢性肾脏病发病率达</a:t>
            </a:r>
            <a:r>
              <a:rPr lang="en-US" altLang="zh-CN" sz="12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10.8%</a:t>
            </a:r>
            <a:r>
              <a:rPr lang="zh-CN" altLang="en-US" sz="12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，根据最新数据，</a:t>
            </a:r>
            <a:r>
              <a:rPr lang="en-US" altLang="zh-CN" sz="1200" b="1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2019</a:t>
            </a:r>
            <a:r>
              <a:rPr lang="zh-CN" altLang="en-US" sz="1200" b="1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年国内</a:t>
            </a:r>
            <a:r>
              <a:rPr lang="zh-CN" altLang="en-US" sz="12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终末期肾病患者为</a:t>
            </a:r>
            <a:r>
              <a:rPr lang="en-US" altLang="zh-CN" sz="12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300</a:t>
            </a:r>
            <a:r>
              <a:rPr lang="zh-CN" altLang="en-US" sz="12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万，</a:t>
            </a:r>
            <a:r>
              <a:rPr lang="en-US" altLang="zh-CN" sz="12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2020</a:t>
            </a:r>
            <a:r>
              <a:rPr lang="zh-CN" altLang="en-US" sz="12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年腹膜透析在透人数为</a:t>
            </a:r>
            <a:r>
              <a:rPr lang="en-US" altLang="zh-CN" sz="1200" b="1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11</a:t>
            </a:r>
            <a:r>
              <a:rPr lang="zh-CN" altLang="en-US" sz="1200" b="1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万</a:t>
            </a:r>
            <a:r>
              <a:rPr lang="zh-CN" altLang="en-US" sz="12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。</a:t>
            </a:r>
            <a:endParaRPr lang="en-US" altLang="zh-CN" sz="1200" b="1" dirty="0" smtClean="0">
              <a:solidFill>
                <a:srgbClr val="002B82"/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1A1A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5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01  </a:t>
            </a:r>
            <a:r>
              <a:rPr lang="zh-CN" altLang="en-US" sz="25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药品基本信息</a:t>
            </a:r>
            <a:endParaRPr lang="zh-CN" altLang="en-US" sz="2500" b="1" dirty="0" smtClean="0">
              <a:solidFill>
                <a:srgbClr val="002B8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zh-CN" altLang="en-US" sz="2500" dirty="0">
              <a:solidFill>
                <a:srgbClr val="5E5E5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93959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827404" y="1348105"/>
            <a:ext cx="7539355" cy="3043555"/>
            <a:chOff x="-674174" y="2041013"/>
            <a:chExt cx="5157108" cy="4058154"/>
          </a:xfrm>
        </p:grpSpPr>
        <p:sp>
          <p:nvSpPr>
            <p:cNvPr id="42" name="文本框 41"/>
            <p:cNvSpPr txBox="1"/>
            <p:nvPr/>
          </p:nvSpPr>
          <p:spPr bwMode="auto">
            <a:xfrm>
              <a:off x="-674174" y="2592204"/>
              <a:ext cx="5157108" cy="3506963"/>
            </a:xfrm>
            <a:prstGeom prst="rect">
              <a:avLst/>
            </a:prstGeom>
            <a:noFill/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200" dirty="0">
                  <a:solidFill>
                    <a:srgbClr val="002B82"/>
                  </a:solidFill>
                  <a:latin typeface="微软雅黑" panose="020B0503020204020204" charset="-122"/>
                  <a:ea typeface="微软雅黑" panose="020B0503020204020204" charset="-122"/>
                  <a:cs typeface="Lato Light" charset="0"/>
                  <a:sym typeface="Lato Light" charset="0"/>
                </a:rPr>
                <a:t>本品仅用于腹腔，禁用于静脉。为增加患者用药的舒适度，可以在使用前将包装在外袋内的腹膜透析液加热至37℃。但仅可使用干热加热（如：加热板、加热盘）。不应使用热水或微波炉加热，以免引起患者不适或损伤。整个腹膜透析过程必须无菌操作。如果溶液变色、浑浊、存在颗粒物质、有渗漏迹象或封口不完整，请勿使用。检查排出的液体中是否含有纤维蛋白或浑浊，可能提示发生腹膜炎。本品仅供一次性使用。</a:t>
              </a:r>
              <a:endParaRPr lang="zh-CN" altLang="en-US" sz="1200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endParaRPr>
            </a:p>
            <a:p>
              <a:pPr>
                <a:lnSpc>
                  <a:spcPct val="125000"/>
                </a:lnSpc>
              </a:pPr>
              <a:endParaRPr lang="zh-CN" altLang="en-US" sz="1200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1200" dirty="0">
                  <a:solidFill>
                    <a:srgbClr val="002B82"/>
                  </a:solidFill>
                  <a:latin typeface="微软雅黑" panose="020B0503020204020204" charset="-122"/>
                  <a:ea typeface="微软雅黑" panose="020B0503020204020204" charset="-122"/>
                  <a:cs typeface="Lato Light" charset="0"/>
                  <a:sym typeface="Lato Light" charset="0"/>
                </a:rPr>
                <a:t>透析模式、治疗频率、交换液量，留腹时间及透析疗程的长短应由处方医师确定和监管。如果患者使用本品3个月后无临床或者生物化学方面的改善，则需要重新评估透析处方。70kg体重患者的推荐剂量为每天腹膜透析一次，每次使用一袋2000ml。低于70kg的患者需根据实际情况调整灌入容量。在特殊情况下可能使用其他剂量，但交换次数不应超过每天两次。 成年透析患者的推荐每日蛋白质摄入量为≥1.2g/kg体重。一袋2000ml的本品含有22.41g氨基酸，对于70kg体重的成年透析患者，蛋白质摄入量为0.30g/kg体重/24h（约为每日蛋白质需求量的25%）。</a:t>
              </a:r>
              <a:endParaRPr lang="zh-CN" altLang="en-US" sz="1200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-654905" y="2041013"/>
              <a:ext cx="1419013" cy="449589"/>
            </a:xfrm>
            <a:prstGeom prst="rect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spc="75" dirty="0">
                  <a:solidFill>
                    <a:srgbClr val="002B82"/>
                  </a:solidFill>
                  <a:latin typeface="微软雅黑" panose="020B0503020204020204" charset="-122"/>
                  <a:ea typeface="微软雅黑" panose="020B0503020204020204" charset="-122"/>
                </a:rPr>
                <a:t>用法用量</a:t>
              </a:r>
              <a:endParaRPr lang="en-US" altLang="zh-CN" sz="1600" b="1" spc="75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4211955" y="842010"/>
            <a:ext cx="0" cy="3674110"/>
          </a:xfrm>
          <a:prstGeom prst="line">
            <a:avLst/>
          </a:prstGeom>
          <a:ln>
            <a:solidFill>
              <a:srgbClr val="002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899160" y="842645"/>
            <a:ext cx="2339340" cy="22447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2F2F2"/>
            </a:solidFill>
          </a:ln>
          <a:effectLst>
            <a:innerShdw blurRad="177800" dist="165100" dir="16200000">
              <a:srgbClr val="0439CE">
                <a:alpha val="4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800" b="1" dirty="0">
                <a:solidFill>
                  <a:srgbClr val="002B82"/>
                </a:solidFill>
                <a:latin typeface="微软雅黑" panose="020B0503020204020204" charset="-122"/>
              </a:rPr>
              <a:t>02</a:t>
            </a:r>
            <a:endParaRPr lang="en-US" altLang="zh-CN" sz="8800" b="1" dirty="0">
              <a:solidFill>
                <a:srgbClr val="002B82"/>
              </a:solidFill>
              <a:latin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3850" y="3291840"/>
            <a:ext cx="3538855" cy="756920"/>
          </a:xfrm>
          <a:prstGeom prst="rect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3" name="TextBox 42"/>
          <p:cNvSpPr txBox="1"/>
          <p:nvPr/>
        </p:nvSpPr>
        <p:spPr>
          <a:xfrm>
            <a:off x="1437640" y="3362960"/>
            <a:ext cx="1552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安全性</a:t>
            </a:r>
            <a:endParaRPr lang="zh-CN" altLang="en-US" sz="28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27855" y="296019"/>
            <a:ext cx="4526915" cy="45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※ </a:t>
            </a:r>
            <a:r>
              <a:rPr lang="zh-CN" altLang="en-US" sz="1200" b="1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不良反应：</a:t>
            </a:r>
            <a:r>
              <a:rPr lang="zh-CN" altLang="en-US" sz="1200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常见的不良反应有酸中毒、血容量过多、厌食、呕吐、恶心、胃炎、乏力、血尿素升高等。禁忌症为：对本品中任何成份过敏者，血清尿素水平高于38mmol/</a:t>
            </a:r>
            <a:r>
              <a:rPr lang="en-US" altLang="zh-CN" sz="1200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</a:t>
            </a:r>
            <a:r>
              <a:rPr lang="zh-CN" altLang="en-US" sz="1200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，尿毒症，代谢性酸中毒，各种先天性氨基酸代谢异常，肝功能不全，重度低血钾症，无法纠正的机械性缺陷，有丧失腹膜功能病史的或者因广泛粘连而影响腹膜功能。 </a:t>
            </a:r>
            <a:endParaRPr lang="zh-CN" altLang="en-US" sz="1200" dirty="0">
              <a:solidFill>
                <a:srgbClr val="002B8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latinLnBrk="0" hangingPunct="1">
              <a:lnSpc>
                <a:spcPct val="150000"/>
              </a:lnSpc>
            </a:pPr>
            <a:r>
              <a:rPr lang="zh-CN" altLang="en-US" sz="1200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本品存在洋地黄中毒的风险，必须严密监测使用强心苷类药物患者的血浆钾、钙和镁水平。</a:t>
            </a:r>
            <a:r>
              <a:rPr lang="zh-CN" altLang="en-US" sz="1400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1400" dirty="0">
              <a:solidFill>
                <a:srgbClr val="002B8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latinLnBrk="0" hangingPunct="1">
              <a:lnSpc>
                <a:spcPct val="150000"/>
              </a:lnSpc>
            </a:pPr>
            <a:endParaRPr lang="en-US" altLang="zh-CN" sz="1200" b="1" dirty="0" smtClean="0">
              <a:solidFill>
                <a:srgbClr val="002B8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※ </a:t>
            </a:r>
            <a:r>
              <a:rPr lang="zh-CN" altLang="en-US" sz="1200" b="1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安全性方面的优势和不足</a:t>
            </a:r>
            <a:r>
              <a:rPr lang="zh-CN" altLang="en-US" sz="12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sz="1200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本品所含成分为电解质与氨基酸，均为人体正常所需成分，成分安全性高</a:t>
            </a:r>
            <a:r>
              <a:rPr lang="zh-CN" altLang="en-US" sz="1200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。自</a:t>
            </a:r>
            <a:r>
              <a:rPr lang="en-US" altLang="zh-CN" sz="1200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1994</a:t>
            </a:r>
            <a:r>
              <a:rPr lang="zh-CN" altLang="en-US" sz="1200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年在欧洲上市，至今近</a:t>
            </a:r>
            <a:r>
              <a:rPr lang="en-US" altLang="zh-CN" sz="1200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sz="1200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年，各国</a:t>
            </a:r>
            <a:r>
              <a:rPr lang="zh-CN" altLang="en-US" sz="1200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家或地区药监部门5年内未发布本品的安全性警告、黑框警告 、</a:t>
            </a:r>
            <a:r>
              <a:rPr lang="zh-CN" altLang="en-US" sz="1200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撤市信息</a:t>
            </a:r>
            <a:r>
              <a:rPr lang="zh-CN" altLang="en-US" sz="1200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sz="1200" dirty="0" smtClean="0">
              <a:solidFill>
                <a:srgbClr val="002B8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由于</a:t>
            </a:r>
            <a:r>
              <a:rPr lang="zh-CN" altLang="en-US" sz="1200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本品渗透剂为氨基酸，在透析的同时吸收入</a:t>
            </a:r>
            <a:r>
              <a:rPr lang="zh-CN" altLang="en-US" sz="1200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血，</a:t>
            </a:r>
            <a:r>
              <a:rPr lang="zh-CN" altLang="en-US" sz="1200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可能导致酸中毒，对于氨基酸代谢异常患者禁止使用 。</a:t>
            </a:r>
            <a:endParaRPr lang="zh-CN" altLang="en-US" sz="1200" dirty="0">
              <a:solidFill>
                <a:srgbClr val="002B8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latinLnBrk="0" hangingPunct="1">
              <a:lnSpc>
                <a:spcPct val="150000"/>
              </a:lnSpc>
            </a:pPr>
            <a:endParaRPr lang="zh-CN" altLang="en-US" sz="1200" dirty="0">
              <a:solidFill>
                <a:srgbClr val="002B82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4211955" y="842010"/>
            <a:ext cx="0" cy="3674110"/>
          </a:xfrm>
          <a:prstGeom prst="line">
            <a:avLst/>
          </a:prstGeom>
          <a:ln>
            <a:solidFill>
              <a:srgbClr val="002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899160" y="842645"/>
            <a:ext cx="2339340" cy="22447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2F2F2"/>
            </a:solidFill>
          </a:ln>
          <a:effectLst>
            <a:innerShdw blurRad="177800" dist="165100" dir="16200000">
              <a:srgbClr val="0439CE">
                <a:alpha val="4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800" b="1" dirty="0">
                <a:solidFill>
                  <a:srgbClr val="002B82"/>
                </a:solidFill>
                <a:latin typeface="微软雅黑" panose="020B0503020204020204" charset="-122"/>
              </a:rPr>
              <a:t>03</a:t>
            </a:r>
            <a:endParaRPr lang="en-US" altLang="zh-CN" sz="8800" b="1" dirty="0">
              <a:solidFill>
                <a:srgbClr val="002B82"/>
              </a:solidFill>
              <a:latin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3850" y="3291840"/>
            <a:ext cx="3538855" cy="756920"/>
          </a:xfrm>
          <a:prstGeom prst="rect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3" name="TextBox 42"/>
          <p:cNvSpPr txBox="1"/>
          <p:nvPr/>
        </p:nvSpPr>
        <p:spPr>
          <a:xfrm>
            <a:off x="1437640" y="3362960"/>
            <a:ext cx="1552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有效性</a:t>
            </a:r>
            <a:endParaRPr lang="zh-CN" altLang="en-US" sz="28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27855" y="628015"/>
            <a:ext cx="452691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※ </a:t>
            </a:r>
            <a:r>
              <a:rPr lang="zh-CN" altLang="en-US" sz="1200" b="1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与对照药品疗效方面优势和不足：</a:t>
            </a:r>
            <a:endParaRPr lang="zh-CN" altLang="en-US" sz="1200" b="1" dirty="0">
              <a:solidFill>
                <a:srgbClr val="002B8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latinLnBrk="0" hangingPunct="1">
              <a:lnSpc>
                <a:spcPct val="150000"/>
              </a:lnSpc>
            </a:pPr>
            <a:r>
              <a:rPr lang="zh-CN" altLang="en-US" sz="1200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根据国家局审评审批政策要求，本品在申报注册时，不需要在国内进行临床试验。</a:t>
            </a:r>
            <a:endParaRPr lang="en-US" altLang="zh-CN" sz="1200" dirty="0" smtClean="0">
              <a:solidFill>
                <a:srgbClr val="002B8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latinLnBrk="0" hangingPunct="1">
              <a:lnSpc>
                <a:spcPct val="150000"/>
              </a:lnSpc>
            </a:pPr>
            <a:r>
              <a:rPr lang="zh-CN" altLang="en-US" sz="1200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</a:t>
            </a:r>
            <a:r>
              <a:rPr lang="zh-CN" altLang="en-US" sz="1200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品与对照药品进行了质量一致性研究，本品有效成分与对照药品完全一致，影响安全性的杂质比对照药品少，临床使用时安全性更好。</a:t>
            </a:r>
            <a:endParaRPr lang="en-US" altLang="zh-CN" sz="1200" dirty="0" smtClean="0">
              <a:solidFill>
                <a:srgbClr val="002B8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latinLnBrk="0" hangingPunct="1">
              <a:lnSpc>
                <a:spcPct val="150000"/>
              </a:lnSpc>
            </a:pPr>
            <a:endParaRPr lang="en-US" altLang="zh-CN" sz="1200" dirty="0">
              <a:solidFill>
                <a:srgbClr val="002B8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latinLnBrk="0" hangingPunct="1"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※ </a:t>
            </a:r>
            <a:r>
              <a:rPr lang="zh-CN" altLang="en-US" sz="1200" b="1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临床指南/诊疗规范推荐：</a:t>
            </a:r>
            <a:r>
              <a:rPr lang="zh-CN" altLang="en-US" sz="1200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《腹膜透析欧洲最佳实践指南》、《2020 ISPD 处方指南-高质量的目标导向性腹膜透析》</a:t>
            </a:r>
            <a:endParaRPr lang="zh-CN" altLang="en-US" sz="1200" dirty="0">
              <a:solidFill>
                <a:srgbClr val="002B8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4211955" y="842010"/>
            <a:ext cx="0" cy="3674110"/>
          </a:xfrm>
          <a:prstGeom prst="line">
            <a:avLst/>
          </a:prstGeom>
          <a:ln>
            <a:solidFill>
              <a:srgbClr val="002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899160" y="842645"/>
            <a:ext cx="2339340" cy="22447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2F2F2"/>
            </a:solidFill>
          </a:ln>
          <a:effectLst>
            <a:innerShdw blurRad="177800" dist="165100" dir="16200000">
              <a:srgbClr val="0439CE">
                <a:alpha val="4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800" b="1" dirty="0">
                <a:solidFill>
                  <a:srgbClr val="002B82"/>
                </a:solidFill>
                <a:latin typeface="微软雅黑" panose="020B0503020204020204" charset="-122"/>
              </a:rPr>
              <a:t>04</a:t>
            </a:r>
            <a:endParaRPr lang="en-US" altLang="zh-CN" sz="8800" b="1" dirty="0">
              <a:solidFill>
                <a:srgbClr val="002B82"/>
              </a:solidFill>
              <a:latin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3850" y="3291840"/>
            <a:ext cx="3538855" cy="756920"/>
          </a:xfrm>
          <a:prstGeom prst="rect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3" name="TextBox 42"/>
          <p:cNvSpPr txBox="1"/>
          <p:nvPr/>
        </p:nvSpPr>
        <p:spPr>
          <a:xfrm>
            <a:off x="1331595" y="3364230"/>
            <a:ext cx="1552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创新性</a:t>
            </a:r>
            <a:endParaRPr lang="zh-CN" altLang="en-US" sz="28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56100" y="771525"/>
            <a:ext cx="45269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※ </a:t>
            </a:r>
            <a:r>
              <a:rPr lang="zh-CN" altLang="en-US" sz="1200" b="1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创新点：</a:t>
            </a:r>
            <a:r>
              <a:rPr lang="zh-CN" altLang="en-US" sz="1200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本品以氨基酸代替葡萄糖作为渗透剂，包括64%（g/g）的必需氨基酸和36%（g/g）的非必需氨基酸（如酪氨酸、丝氨酸、精氨酸），接近生理PH值、零磷摄入、低葡萄糖降解产物，满足透析与营养的双重需求。</a:t>
            </a:r>
            <a:endParaRPr lang="zh-CN" altLang="en-US" sz="1200" dirty="0">
              <a:solidFill>
                <a:srgbClr val="002B8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latinLnBrk="0" hangingPunct="1">
              <a:lnSpc>
                <a:spcPct val="150000"/>
              </a:lnSpc>
            </a:pPr>
            <a:endParaRPr lang="en-US" altLang="zh-CN" sz="1200" b="1" dirty="0">
              <a:solidFill>
                <a:srgbClr val="002B8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latinLnBrk="0" hangingPunct="1"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※ </a:t>
            </a:r>
            <a:r>
              <a:rPr lang="zh-CN" altLang="en-US" sz="1200" b="1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优势</a:t>
            </a:r>
            <a:r>
              <a:rPr lang="zh-CN" altLang="en-US" sz="12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en-US" altLang="zh-CN" sz="1200" dirty="0" smtClean="0">
              <a:solidFill>
                <a:srgbClr val="002B8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本品中所含氨基酸在腹膜透析时，进入血液循环参与蛋白质合成，补偿在透析中丢失的氨基酸和蛋白质，适用营养不良</a:t>
            </a:r>
            <a:r>
              <a:rPr lang="zh-CN" altLang="en-US" sz="1200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患者。</a:t>
            </a:r>
            <a:endParaRPr lang="en-US" altLang="zh-CN" sz="1200" dirty="0">
              <a:solidFill>
                <a:srgbClr val="002B8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中性</a:t>
            </a:r>
            <a:r>
              <a:rPr lang="en-US" altLang="zh-CN" sz="1200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pH</a:t>
            </a:r>
            <a:r>
              <a:rPr lang="zh-CN" altLang="en-US" sz="1200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值，生物相容性好，对腹膜的损伤少，在腹膜透析的同时，可使腹膜得到休息恢复。</a:t>
            </a:r>
            <a:endParaRPr lang="en-US" altLang="zh-CN" sz="1200" dirty="0">
              <a:solidFill>
                <a:srgbClr val="002B8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不含葡萄糖，更加适合糖尿病透析患者。</a:t>
            </a:r>
            <a:endParaRPr lang="zh-CN" altLang="en-US" sz="1200" dirty="0">
              <a:solidFill>
                <a:srgbClr val="002B8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latinLnBrk="0" hangingPunct="1">
              <a:lnSpc>
                <a:spcPct val="150000"/>
              </a:lnSpc>
            </a:pPr>
            <a:endParaRPr lang="zh-CN" altLang="en-US" sz="1200" b="1" dirty="0">
              <a:solidFill>
                <a:srgbClr val="002B82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4211955" y="842010"/>
            <a:ext cx="0" cy="3674110"/>
          </a:xfrm>
          <a:prstGeom prst="line">
            <a:avLst/>
          </a:prstGeom>
          <a:ln>
            <a:solidFill>
              <a:srgbClr val="002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899160" y="842645"/>
            <a:ext cx="2339340" cy="22447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2F2F2"/>
            </a:solidFill>
          </a:ln>
          <a:effectLst>
            <a:innerShdw blurRad="177800" dist="165100" dir="16200000">
              <a:srgbClr val="0439CE">
                <a:alpha val="4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800" b="1" dirty="0">
                <a:solidFill>
                  <a:srgbClr val="002B82"/>
                </a:solidFill>
                <a:latin typeface="微软雅黑" panose="020B0503020204020204" charset="-122"/>
              </a:rPr>
              <a:t>05</a:t>
            </a:r>
            <a:endParaRPr lang="en-US" altLang="zh-CN" sz="8800" b="1" dirty="0">
              <a:solidFill>
                <a:srgbClr val="002B82"/>
              </a:solidFill>
              <a:latin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3850" y="3291840"/>
            <a:ext cx="3538855" cy="756920"/>
          </a:xfrm>
          <a:prstGeom prst="rect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3" name="TextBox 42"/>
          <p:cNvSpPr txBox="1"/>
          <p:nvPr/>
        </p:nvSpPr>
        <p:spPr>
          <a:xfrm>
            <a:off x="1331595" y="3364230"/>
            <a:ext cx="1552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公平性</a:t>
            </a:r>
            <a:endParaRPr lang="zh-CN" altLang="en-US" sz="28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27855" y="628015"/>
            <a:ext cx="452691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※ </a:t>
            </a:r>
            <a:r>
              <a:rPr lang="zh-CN" altLang="en-US" sz="1200" b="1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年发病患者总数</a:t>
            </a:r>
            <a:r>
              <a:rPr lang="zh-CN" altLang="en-US" sz="12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altLang="zh-CN" sz="12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2020</a:t>
            </a:r>
            <a:r>
              <a:rPr lang="zh-CN" altLang="en-US" sz="12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年为</a:t>
            </a:r>
            <a:r>
              <a:rPr lang="en-US" altLang="zh-CN" sz="12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</a:t>
            </a:r>
            <a:r>
              <a:rPr lang="zh-CN" altLang="en-US" sz="12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万，推算</a:t>
            </a:r>
            <a:r>
              <a:rPr lang="en-US" altLang="zh-CN" sz="12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2022</a:t>
            </a:r>
            <a:r>
              <a:rPr lang="zh-CN" altLang="en-US" sz="12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年为</a:t>
            </a:r>
            <a:r>
              <a:rPr lang="en-US" altLang="zh-CN" sz="12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13.8</a:t>
            </a:r>
            <a:r>
              <a:rPr lang="zh-CN" altLang="en-US" sz="12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万。</a:t>
            </a:r>
            <a:endParaRPr lang="zh-CN" altLang="en-US" sz="1200" b="1" dirty="0">
              <a:solidFill>
                <a:srgbClr val="002B8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latinLnBrk="0" hangingPunct="1">
              <a:lnSpc>
                <a:spcPct val="150000"/>
              </a:lnSpc>
            </a:pPr>
            <a:endParaRPr lang="en-US" altLang="zh-CN" sz="1200" b="1" dirty="0">
              <a:solidFill>
                <a:srgbClr val="002B8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latinLnBrk="0" hangingPunct="1"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※ </a:t>
            </a:r>
            <a:r>
              <a:rPr lang="zh-CN" altLang="en-US" sz="1200" b="1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弥补药品目录短板：</a:t>
            </a:r>
            <a:r>
              <a:rPr sz="1200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国内首家获批上市新药，</a:t>
            </a:r>
            <a:r>
              <a:rPr sz="12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弥补国内30多年单一品种空白；且符合2020 </a:t>
            </a:r>
            <a:r>
              <a:rPr sz="1200" dirty="0" err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ISPD处方指南对透析液推荐提出的：B项：中性pH、低GDP</a:t>
            </a:r>
            <a:r>
              <a:rPr sz="12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dirty="0" err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PD溶液可以改善残余肾功能</a:t>
            </a:r>
            <a:r>
              <a:rPr sz="1200" dirty="0" err="1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和尿量保护</a:t>
            </a:r>
            <a:r>
              <a:rPr sz="1200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(1A级)</a:t>
            </a:r>
            <a:r>
              <a:rPr sz="1200" dirty="0" err="1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要求，临床应用满足医患需求</a:t>
            </a:r>
            <a:r>
              <a:rPr sz="1200" b="1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200" b="1" dirty="0">
              <a:solidFill>
                <a:srgbClr val="002B8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latinLnBrk="0" hangingPunct="1">
              <a:lnSpc>
                <a:spcPct val="150000"/>
              </a:lnSpc>
            </a:pPr>
            <a:endParaRPr lang="en-US" altLang="zh-CN" sz="1200" b="1" dirty="0" smtClean="0">
              <a:solidFill>
                <a:srgbClr val="002B8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latinLnBrk="0" hangingPunct="1"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※ </a:t>
            </a:r>
            <a:r>
              <a:rPr lang="zh-CN" altLang="en-US" sz="1200" b="1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临床管理难度：</a:t>
            </a:r>
            <a:endParaRPr lang="zh-CN" altLang="en-US" sz="1200" b="1" dirty="0">
              <a:solidFill>
                <a:srgbClr val="002B8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latinLnBrk="0" hangingPunct="1">
              <a:lnSpc>
                <a:spcPct val="150000"/>
              </a:lnSpc>
            </a:pPr>
            <a:r>
              <a:rPr lang="zh-CN" altLang="en-US" sz="1200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本品为临床新药，主要为三级及二级医院使用，在进医保目录之前，入院使用有难度；</a:t>
            </a:r>
            <a:endParaRPr lang="zh-CN" altLang="en-US" sz="1200" dirty="0">
              <a:solidFill>
                <a:srgbClr val="002B8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latinLnBrk="0" hangingPunct="1">
              <a:lnSpc>
                <a:spcPct val="150000"/>
              </a:lnSpc>
            </a:pPr>
            <a:r>
              <a:rPr lang="zh-CN" altLang="en-US" sz="1200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本品之前未在国内应用，尚需积累国人临床使用数据，精准指导临床。</a:t>
            </a:r>
            <a:endParaRPr lang="zh-CN" altLang="en-US" sz="1200" dirty="0">
              <a:solidFill>
                <a:srgbClr val="002B8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latinLnBrk="0" hangingPunct="1">
              <a:lnSpc>
                <a:spcPct val="150000"/>
              </a:lnSpc>
            </a:pPr>
            <a:r>
              <a:rPr lang="zh-CN" altLang="en-US" sz="1200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患者使用须临床医护人员指导。</a:t>
            </a:r>
            <a:endParaRPr lang="zh-CN" altLang="en-US" sz="1200" dirty="0">
              <a:solidFill>
                <a:srgbClr val="002B8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latinLnBrk="0" hangingPunct="1">
              <a:lnSpc>
                <a:spcPct val="150000"/>
              </a:lnSpc>
            </a:pPr>
            <a:endParaRPr lang="zh-CN" altLang="en-US" sz="1200" b="1" dirty="0">
              <a:solidFill>
                <a:srgbClr val="002B8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latinLnBrk="0" hangingPunct="1">
              <a:lnSpc>
                <a:spcPct val="150000"/>
              </a:lnSpc>
            </a:pPr>
            <a:endParaRPr lang="zh-CN" altLang="en-US" sz="1200" b="1" dirty="0">
              <a:solidFill>
                <a:srgbClr val="002B82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PRESENTATION_TITLE" val="蓝色微粒体"/>
  <p:tag name="COMMONDATA" val="eyJoZGlkIjoiMTE5NDk4Zjc3N2VhYTU3ZjkzNjRmMGU3NTcyYzUwZmYifQ=="/>
  <p:tag name="KSO_WPP_MARK_KEY" val="b70003fc-04ee-4b06-b4b5-c25876df6b7b"/>
</p:tagLst>
</file>

<file path=ppt/theme/theme1.xml><?xml version="1.0" encoding="utf-8"?>
<a:theme xmlns:a="http://schemas.openxmlformats.org/drawingml/2006/main" name="A000120141119A01PPBG">
  <a:themeElements>
    <a:clrScheme name="自定义 264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KSO主题文字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自定义 264">
    <a:dk1>
      <a:srgbClr val="000000"/>
    </a:dk1>
    <a:lt1>
      <a:srgbClr val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1975</Words>
  <Application>WPS 演示</Application>
  <PresentationFormat>全屏显示(16:9)</PresentationFormat>
  <Paragraphs>116</Paragraphs>
  <Slides>9</Slides>
  <Notes>10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经典特宋简</vt:lpstr>
      <vt:lpstr>微软雅黑</vt:lpstr>
      <vt:lpstr>Lato Light</vt:lpstr>
      <vt:lpstr>Segoe Print</vt:lpstr>
      <vt:lpstr>Arial Unicode MS</vt:lpstr>
      <vt:lpstr>Arial Black</vt:lpstr>
      <vt:lpstr>A000120141119A01PPBG</vt:lpstr>
      <vt:lpstr>氨基酸（15）腹膜透析液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蓝色微粒体</dc:title>
  <dc:creator>Administrator</dc:creator>
  <cp:lastModifiedBy>陌小颜</cp:lastModifiedBy>
  <cp:revision>332</cp:revision>
  <dcterms:created xsi:type="dcterms:W3CDTF">2013-01-25T01:44:00Z</dcterms:created>
  <dcterms:modified xsi:type="dcterms:W3CDTF">2022-07-13T05:38:31Z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D3E7EBDB0919452E86E4A9CD2087CFDA</vt:lpwstr>
  </property>
</Properties>
</file>