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485" r:id="rId3"/>
    <p:sldId id="496" r:id="rId4"/>
    <p:sldId id="484" r:id="rId5"/>
    <p:sldId id="486" r:id="rId6"/>
    <p:sldId id="493" r:id="rId7"/>
    <p:sldId id="487" r:id="rId8"/>
    <p:sldId id="494" r:id="rId9"/>
    <p:sldId id="495" r:id="rId11"/>
    <p:sldId id="490" r:id="rId12"/>
    <p:sldId id="488" r:id="rId13"/>
    <p:sldId id="500"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g feng" initials="f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8E3"/>
    <a:srgbClr val="DEF0FA"/>
    <a:srgbClr val="858384"/>
    <a:srgbClr val="F0BBB3"/>
    <a:srgbClr val="FCB08C"/>
    <a:srgbClr val="92C9BE"/>
    <a:srgbClr val="EA4A51"/>
    <a:srgbClr val="F4831B"/>
    <a:srgbClr val="F18519"/>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1087" autoAdjust="0"/>
  </p:normalViewPr>
  <p:slideViewPr>
    <p:cSldViewPr snapToGrid="0">
      <p:cViewPr varScale="1">
        <p:scale>
          <a:sx n="100" d="100"/>
          <a:sy n="100" d="100"/>
        </p:scale>
        <p:origin x="1080" y="72"/>
      </p:cViewPr>
      <p:guideLst>
        <p:guide orient="horz" pos="2141"/>
        <p:guide pos="3829"/>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64.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1911FF3-241A-4502-B344-ED38A6E3E288}" type="doc">
      <dgm:prSet loTypeId="urn:microsoft.com/office/officeart/2005/8/layout/list1#1" loCatId="list" qsTypeId="urn:microsoft.com/office/officeart/2005/8/quickstyle/simple1#1" qsCatId="simple" csTypeId="urn:microsoft.com/office/officeart/2005/8/colors/accent1_2" csCatId="accent1" phldr="1"/>
      <dgm:spPr/>
      <dgm:t>
        <a:bodyPr/>
        <a:lstStyle/>
        <a:p>
          <a:endParaRPr lang="zh-CN" altLang="en-US"/>
        </a:p>
      </dgm:t>
    </dgm:pt>
    <dgm:pt modelId="{A80F5DA5-5673-47BE-9CFE-1EB0101B39CD}">
      <dgm:prSet phldrT="[文本]" custT="1"/>
      <dgm:spPr>
        <a:xfrm>
          <a:off x="328614" y="61698"/>
          <a:ext cx="4600607" cy="413280"/>
        </a:xfrm>
      </dgm:spPr>
      <dgm:t>
        <a:bodyPr/>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年发病患者总数</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gm:t>
    </dgm:pt>
    <dgm:pt modelId="{48DA171E-EF73-4AB5-AF64-F005F79C922D}" cxnId="{727AA6F0-9579-4004-B7D8-29B321BFBE5B}"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4CF581AA-49F2-4C23-8D5B-5598275F370B}" cxnId="{727AA6F0-9579-4004-B7D8-29B321BFBE5B}"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56C3941C-D4C7-41B4-B2EA-0220606671DA}">
      <dgm:prSet phldrT="[文本]" custT="1"/>
      <dgm:spPr>
        <a:xfrm>
          <a:off x="328614" y="928263"/>
          <a:ext cx="4600607" cy="413280"/>
        </a:xfrm>
      </dgm:spPr>
      <dgm:t>
        <a:bodyPr/>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rPr>
            <a:t>公共健康的影响</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gm:t>
    </dgm:pt>
    <dgm:pt modelId="{DD3AA8F5-E43A-444A-AF27-D1954C549DEA}" cxnId="{C8E6E383-77C3-427F-BB45-A89FF559EDE8}"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F50A859-FAEC-4FCE-B711-2E87E433EC4E}" cxnId="{C8E6E383-77C3-427F-BB45-A89FF559EDE8}"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C50B267-A8EE-47FC-8592-09CD4B882BF2}">
      <dgm:prSet custT="1"/>
      <dgm:spPr>
        <a:xfrm>
          <a:off x="0" y="1134903"/>
          <a:ext cx="6572295" cy="1036350"/>
        </a:xfrm>
      </dgm:spPr>
      <dgm:t>
        <a:bodyPr/>
        <a:lstStyle/>
        <a:p>
          <a:pPr>
            <a:lnSpc>
              <a:spcPct val="80000"/>
            </a:lnSpc>
          </a:pPr>
          <a:r>
            <a:rPr lang="zh-CN" altLang="en-US" sz="1600" dirty="0" smtClean="0">
              <a:latin typeface="微软雅黑" panose="020B0503020204020204" pitchFamily="34" charset="-122"/>
              <a:ea typeface="微软雅黑" panose="020B0503020204020204" pitchFamily="34" charset="-122"/>
            </a:rPr>
            <a:t>提升儿童高血压及心力衰竭药物治疗规范及用药安全</a:t>
          </a:r>
          <a:endParaRPr lang="zh-CN" altLang="en-US" sz="1600" b="0" dirty="0">
            <a:latin typeface="微软雅黑" panose="020B0503020204020204" pitchFamily="34" charset="-122"/>
            <a:ea typeface="微软雅黑" panose="020B0503020204020204" pitchFamily="34" charset="-122"/>
            <a:cs typeface="Times New Roman" panose="02020603050405020304"/>
          </a:endParaRPr>
        </a:p>
      </dgm:t>
    </dgm:pt>
    <dgm:pt modelId="{CE136BFE-6425-4DF6-BCAC-45205D739A81}" cxnId="{80651E47-3142-4D49-A983-BBA71B9E360C}"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5608D7B-4FC0-401B-89E1-DC05AB68356A}" cxnId="{80651E47-3142-4D49-A983-BBA71B9E360C}"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EB1309E0-2E98-4306-8EDC-572367565F61}">
      <dgm:prSet custT="1"/>
      <dgm:spPr>
        <a:xfrm>
          <a:off x="328614" y="3344943"/>
          <a:ext cx="4600607" cy="413280"/>
        </a:xfrm>
      </dgm:spPr>
      <dgm:t>
        <a:bodyPr/>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rPr>
            <a:t>“保基本”</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gm:t>
    </dgm:pt>
    <dgm:pt modelId="{1835AB5E-8EB9-4D98-8FBE-685DB9968F40}" cxnId="{BFAF530D-E00C-49EF-8074-7479F1DF9427}"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2A01D846-4AD5-4EDD-BA81-7C02DD6ADD57}" cxnId="{BFAF530D-E00C-49EF-8074-7479F1DF9427}"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5A0FD63-35DC-435B-AAE8-E718F729F063}">
      <dgm:prSet custT="1"/>
      <dgm:spPr>
        <a:xfrm>
          <a:off x="0" y="268338"/>
          <a:ext cx="6572295" cy="584325"/>
        </a:xfrm>
      </dgm:spPr>
      <dgm:t>
        <a:bodyPr/>
        <a:lstStyle/>
        <a:p>
          <a:pPr>
            <a:lnSpc>
              <a:spcPct val="80000"/>
            </a:lnSpc>
          </a:pP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24</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年（儿童高血压</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4</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年，儿童心力衰竭</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20</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年）</a:t>
          </a:r>
          <a:endParaRPr lang="zh-CN" altLang="en-US" sz="1600" b="0" dirty="0">
            <a:latin typeface="微软雅黑" panose="020B0503020204020204" pitchFamily="34" charset="-122"/>
            <a:ea typeface="微软雅黑" panose="020B0503020204020204" pitchFamily="34" charset="-122"/>
            <a:cs typeface="Times New Roman" panose="02020603050405020304"/>
          </a:endParaRPr>
        </a:p>
      </dgm:t>
    </dgm:pt>
    <dgm:pt modelId="{2A1D0DDC-1A9E-4D55-8D99-CC5538570443}" cxnId="{0BF75292-214B-4C98-A3CD-827F56E16990}" type="parTrans">
      <dgm:prSet/>
      <dgm:spPr/>
      <dgm:t>
        <a:bodyPr/>
        <a:lstStyle/>
        <a:p>
          <a:endParaRPr lang="zh-CN" altLang="en-US"/>
        </a:p>
      </dgm:t>
    </dgm:pt>
    <dgm:pt modelId="{5D67E9D7-A0EA-448B-87BD-3D00712585A6}" cxnId="{0BF75292-214B-4C98-A3CD-827F56E16990}" type="sibTrans">
      <dgm:prSet/>
      <dgm:spPr/>
      <dgm:t>
        <a:bodyPr/>
        <a:lstStyle/>
        <a:p>
          <a:endParaRPr lang="zh-CN" altLang="en-US"/>
        </a:p>
      </dgm:t>
    </dgm:pt>
    <dgm:pt modelId="{41999611-2C7E-4011-9D22-BE7185FE1762}">
      <dgm:prSet custT="1"/>
      <dgm:spPr>
        <a:xfrm>
          <a:off x="0" y="3551583"/>
          <a:ext cx="6572295" cy="815850"/>
        </a:xfrm>
      </dgm:spPr>
      <dgm:t>
        <a:bodyPr/>
        <a:lstStyle/>
        <a:p>
          <a:pPr>
            <a:lnSpc>
              <a:spcPct val="70000"/>
            </a:lnSpc>
          </a:pPr>
          <a:r>
            <a:rPr lang="zh-CN" altLang="en-US" sz="1600" dirty="0" smtClean="0">
              <a:latin typeface="微软雅黑" panose="020B0503020204020204" pitchFamily="34" charset="-122"/>
              <a:ea typeface="微软雅黑" panose="020B0503020204020204" pitchFamily="34" charset="-122"/>
            </a:rPr>
            <a:t>满足一个月以上儿童治疗需求，在医保报销情况下能覆盖超过</a:t>
          </a:r>
          <a:r>
            <a:rPr lang="en-US" altLang="zh-CN" sz="1600" dirty="0" smtClean="0">
              <a:latin typeface="微软雅黑" panose="020B0503020204020204" pitchFamily="34" charset="-122"/>
              <a:ea typeface="微软雅黑" panose="020B0503020204020204" pitchFamily="34" charset="-122"/>
            </a:rPr>
            <a:t>90%</a:t>
          </a:r>
          <a:r>
            <a:rPr lang="zh-CN" altLang="en-US" sz="1600" dirty="0" smtClean="0">
              <a:latin typeface="微软雅黑" panose="020B0503020204020204" pitchFamily="34" charset="-122"/>
              <a:ea typeface="微软雅黑" panose="020B0503020204020204" pitchFamily="34" charset="-122"/>
            </a:rPr>
            <a:t>以上患者</a:t>
          </a:r>
          <a:endParaRPr lang="zh-CN" altLang="en-US" sz="1600" b="1" dirty="0">
            <a:latin typeface="微软雅黑" panose="020B0503020204020204" pitchFamily="34" charset="-122"/>
            <a:ea typeface="微软雅黑" panose="020B0503020204020204" pitchFamily="34" charset="-122"/>
            <a:cs typeface="+mn-cs"/>
          </a:endParaRPr>
        </a:p>
      </dgm:t>
    </dgm:pt>
    <dgm:pt modelId="{9D3DE8CB-0D5A-421D-998B-768A62214968}" cxnId="{960C057F-7888-45AF-A495-F4337C8C654E}" type="parTrans">
      <dgm:prSet/>
      <dgm:spPr/>
      <dgm:t>
        <a:bodyPr/>
        <a:lstStyle/>
        <a:p>
          <a:endParaRPr lang="zh-CN" altLang="en-US"/>
        </a:p>
      </dgm:t>
    </dgm:pt>
    <dgm:pt modelId="{7F79AC0D-4962-459D-B0BC-0452F25B5412}" cxnId="{960C057F-7888-45AF-A495-F4337C8C654E}" type="sibTrans">
      <dgm:prSet/>
      <dgm:spPr/>
      <dgm:t>
        <a:bodyPr/>
        <a:lstStyle/>
        <a:p>
          <a:endParaRPr lang="zh-CN" altLang="en-US"/>
        </a:p>
      </dgm:t>
    </dgm:pt>
    <dgm:pt modelId="{C099824B-FB10-4E31-B8FB-E57C33DD91F0}">
      <dgm:prSet custT="1"/>
      <dgm:spPr>
        <a:xfrm>
          <a:off x="0" y="3551583"/>
          <a:ext cx="6572295" cy="815850"/>
        </a:xfrm>
      </dgm:spPr>
      <dgm:t>
        <a:bodyPr/>
        <a:lstStyle/>
        <a:p>
          <a:pPr algn="ctr">
            <a:lnSpc>
              <a:spcPct val="70000"/>
            </a:lnSpc>
          </a:pP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800" b="0" dirty="0">
            <a:solidFill>
              <a:schemeClr val="bg1"/>
            </a:solidFill>
            <a:latin typeface="微软雅黑" panose="020B0503020204020204" pitchFamily="34" charset="-122"/>
            <a:ea typeface="微软雅黑" panose="020B0503020204020204" pitchFamily="34" charset="-122"/>
            <a:cs typeface="+mn-cs"/>
          </a:endParaRPr>
        </a:p>
      </dgm:t>
    </dgm:pt>
    <dgm:pt modelId="{20504459-FC25-4380-9323-37D7B8FF60BD}" cxnId="{0470F9D7-A9BB-4119-A116-C215DC3BE5AA}" type="parTrans">
      <dgm:prSet/>
      <dgm:spPr/>
      <dgm:t>
        <a:bodyPr/>
        <a:lstStyle/>
        <a:p>
          <a:endParaRPr lang="zh-CN" altLang="en-US"/>
        </a:p>
      </dgm:t>
    </dgm:pt>
    <dgm:pt modelId="{B53DE4F6-007B-4E22-9DE8-284EE75CE48E}" cxnId="{0470F9D7-A9BB-4119-A116-C215DC3BE5AA}" type="sibTrans">
      <dgm:prSet/>
      <dgm:spPr/>
      <dgm:t>
        <a:bodyPr/>
        <a:lstStyle/>
        <a:p>
          <a:endParaRPr lang="zh-CN" altLang="en-US"/>
        </a:p>
      </dgm:t>
    </dgm:pt>
    <dgm:pt modelId="{2C371817-47CD-48C0-BC7A-49CF50B2F5B0}">
      <dgm:prSet custT="1"/>
      <dgm:spPr>
        <a:xfrm>
          <a:off x="0" y="3551583"/>
          <a:ext cx="6572295" cy="815850"/>
        </a:xfrm>
      </dgm:spPr>
      <dgm:t>
        <a:bodyPr/>
        <a:lstStyle/>
        <a:p>
          <a:pPr algn="ctr">
            <a:lnSpc>
              <a:spcPct val="70000"/>
            </a:lnSpc>
          </a:pP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800" b="0" dirty="0">
            <a:solidFill>
              <a:schemeClr val="bg1"/>
            </a:solidFill>
            <a:latin typeface="微软雅黑" panose="020B0503020204020204" pitchFamily="34" charset="-122"/>
            <a:ea typeface="微软雅黑" panose="020B0503020204020204" pitchFamily="34" charset="-122"/>
            <a:cs typeface="+mn-cs"/>
          </a:endParaRPr>
        </a:p>
      </dgm:t>
    </dgm:pt>
    <dgm:pt modelId="{2AF0A881-082E-4A76-85AE-C8E36B7E0903}" cxnId="{EC586D88-6C1E-47AC-AA78-D0BEE823FAAE}" type="parTrans">
      <dgm:prSet/>
      <dgm:spPr/>
      <dgm:t>
        <a:bodyPr/>
        <a:lstStyle/>
        <a:p>
          <a:endParaRPr lang="zh-CN" altLang="en-US"/>
        </a:p>
      </dgm:t>
    </dgm:pt>
    <dgm:pt modelId="{76400B59-0F72-4EC8-8736-8DE3A3862CBF}" cxnId="{EC586D88-6C1E-47AC-AA78-D0BEE823FAAE}" type="sibTrans">
      <dgm:prSet/>
      <dgm:spPr/>
      <dgm:t>
        <a:bodyPr/>
        <a:lstStyle/>
        <a:p>
          <a:endParaRPr lang="zh-CN" altLang="en-US"/>
        </a:p>
      </dgm:t>
    </dgm:pt>
    <dgm:pt modelId="{79D2EEE8-0DDD-4013-9CFD-1D159B4A2EF7}">
      <dgm:prSet custT="1"/>
      <dgm:spPr>
        <a:xfrm>
          <a:off x="0" y="3551583"/>
          <a:ext cx="6572295" cy="815850"/>
        </a:xfrm>
      </dgm:spPr>
      <dgm:t>
        <a:bodyPr/>
        <a:lstStyle/>
        <a:p>
          <a:pPr algn="l">
            <a:lnSpc>
              <a:spcPct val="7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弥补国内没有儿童专用</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ACEI</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口服溶液的短缺</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DF8573A2-CD96-4F23-8712-6A049BC87338}" cxnId="{9D1C4C9F-6694-42CA-B591-766C83187D6F}" type="parTrans">
      <dgm:prSet/>
      <dgm:spPr/>
      <dgm:t>
        <a:bodyPr/>
        <a:lstStyle/>
        <a:p>
          <a:endParaRPr lang="zh-CN" altLang="en-US"/>
        </a:p>
      </dgm:t>
    </dgm:pt>
    <dgm:pt modelId="{8F95C05E-DA48-4D30-A057-5F7DCB609AE7}" cxnId="{9D1C4C9F-6694-42CA-B591-766C83187D6F}" type="sibTrans">
      <dgm:prSet/>
      <dgm:spPr/>
      <dgm:t>
        <a:bodyPr/>
        <a:lstStyle/>
        <a:p>
          <a:endParaRPr lang="zh-CN" altLang="en-US"/>
        </a:p>
      </dgm:t>
    </dgm:pt>
    <dgm:pt modelId="{4EEAB44A-4E4A-4DA1-A01C-E3BDA48C18F1}">
      <dgm:prSet custT="1"/>
      <dgm:spPr>
        <a:xfrm>
          <a:off x="0" y="3551583"/>
          <a:ext cx="6572295" cy="815850"/>
        </a:xfrm>
      </dgm:spPr>
      <dgm:t>
        <a:bodyPr/>
        <a:lstStyle/>
        <a:p>
          <a:pPr algn="l">
            <a:lnSpc>
              <a:spcPct val="7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溶液剂型剂量精准保障用药的有效性和安全性</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E2CE53DA-7E22-461D-BF2F-D40DAE1F08EB}" cxnId="{8AF009E4-77B7-473D-9EAF-EB807E565901}" type="parTrans">
      <dgm:prSet/>
      <dgm:spPr/>
      <dgm:t>
        <a:bodyPr/>
        <a:lstStyle/>
        <a:p>
          <a:endParaRPr lang="zh-CN" altLang="en-US"/>
        </a:p>
      </dgm:t>
    </dgm:pt>
    <dgm:pt modelId="{F432DEBF-6494-46D0-962C-C710058DD94C}" cxnId="{8AF009E4-77B7-473D-9EAF-EB807E565901}" type="sibTrans">
      <dgm:prSet/>
      <dgm:spPr/>
      <dgm:t>
        <a:bodyPr/>
        <a:lstStyle/>
        <a:p>
          <a:endParaRPr lang="zh-CN" altLang="en-US"/>
        </a:p>
      </dgm:t>
    </dgm:pt>
    <dgm:pt modelId="{DF75F875-8B9D-4478-A1C4-9B7EF2859484}">
      <dgm:prSet custT="1"/>
      <dgm:spPr/>
      <dgm:t>
        <a:bodyPr/>
        <a:lstStyle/>
        <a:p>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降低并发症及不良反应发生率，改善远期预后，为儿童健康成长保驾护航</a:t>
          </a:r>
          <a:endParaRPr lang="zh-CN" altLang="en-US" sz="1600" dirty="0"/>
        </a:p>
      </dgm:t>
    </dgm:pt>
    <dgm:pt modelId="{38965DF4-CEF4-48E8-B5C9-3C82C10D5AA3}" cxnId="{A55447E9-3CD0-4B63-8E90-E01699697220}" type="parTrans">
      <dgm:prSet/>
      <dgm:spPr/>
      <dgm:t>
        <a:bodyPr/>
        <a:lstStyle/>
        <a:p>
          <a:endParaRPr lang="zh-CN" altLang="en-US"/>
        </a:p>
      </dgm:t>
    </dgm:pt>
    <dgm:pt modelId="{67CBEE0D-0AD8-4CC0-ADEB-84396465CE20}" cxnId="{A55447E9-3CD0-4B63-8E90-E01699697220}" type="sibTrans">
      <dgm:prSet/>
      <dgm:spPr/>
      <dgm:t>
        <a:bodyPr/>
        <a:lstStyle/>
        <a:p>
          <a:endParaRPr lang="zh-CN" altLang="en-US"/>
        </a:p>
      </dgm:t>
    </dgm:pt>
    <dgm:pt modelId="{8C67E354-9C43-48E1-82D7-2D921D134F24}">
      <dgm:prSet custT="1"/>
      <dgm:spPr>
        <a:xfrm>
          <a:off x="0" y="268338"/>
          <a:ext cx="6572295" cy="584325"/>
        </a:xfrm>
      </dgm:spPr>
      <dgm:t>
        <a:bodyPr/>
        <a:lstStyle/>
        <a:p>
          <a:pPr>
            <a:lnSpc>
              <a:spcPct val="8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该部分患儿需要且应获得有效的药物</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治疗，</a:t>
          </a:r>
          <a:r>
            <a:rPr lang="zh-CN" altLang="en-US" sz="1600" dirty="0" smtClean="0">
              <a:latin typeface="微软雅黑" panose="020B0503020204020204" pitchFamily="34" charset="-122"/>
              <a:ea typeface="微软雅黑" panose="020B0503020204020204" pitchFamily="34" charset="-122"/>
            </a:rPr>
            <a:t>在医保报销情况下能覆盖超过</a:t>
          </a:r>
          <a:r>
            <a:rPr lang="en-US" altLang="zh-CN" sz="1600" dirty="0" smtClean="0">
              <a:latin typeface="微软雅黑" panose="020B0503020204020204" pitchFamily="34" charset="-122"/>
              <a:ea typeface="微软雅黑" panose="020B0503020204020204" pitchFamily="34" charset="-122"/>
            </a:rPr>
            <a:t>90%</a:t>
          </a:r>
          <a:r>
            <a:rPr lang="zh-CN" altLang="en-US" sz="1600" dirty="0" smtClean="0">
              <a:latin typeface="微软雅黑" panose="020B0503020204020204" pitchFamily="34" charset="-122"/>
              <a:ea typeface="微软雅黑" panose="020B0503020204020204" pitchFamily="34" charset="-122"/>
            </a:rPr>
            <a:t>以上患者</a:t>
          </a:r>
          <a:endParaRPr lang="zh-CN" altLang="en-US" sz="1600" b="0" dirty="0">
            <a:latin typeface="微软雅黑" panose="020B0503020204020204" pitchFamily="34" charset="-122"/>
            <a:ea typeface="微软雅黑" panose="020B0503020204020204" pitchFamily="34" charset="-122"/>
            <a:cs typeface="Times New Roman" panose="02020603050405020304"/>
          </a:endParaRPr>
        </a:p>
      </dgm:t>
    </dgm:pt>
    <dgm:pt modelId="{03BE5D88-07DA-4A98-AC11-7245F01A2054}" cxnId="{B2738C80-4AC9-40BD-8D90-B11ED2652C46}" type="parTrans">
      <dgm:prSet/>
      <dgm:spPr/>
      <dgm:t>
        <a:bodyPr/>
        <a:lstStyle/>
        <a:p>
          <a:endParaRPr lang="zh-CN" altLang="en-US"/>
        </a:p>
      </dgm:t>
    </dgm:pt>
    <dgm:pt modelId="{F384B8EF-2FD0-4540-82DF-776B4624EFC4}" cxnId="{B2738C80-4AC9-40BD-8D90-B11ED2652C46}" type="sibTrans">
      <dgm:prSet/>
      <dgm:spPr/>
      <dgm:t>
        <a:bodyPr/>
        <a:lstStyle/>
        <a:p>
          <a:endParaRPr lang="zh-CN" altLang="en-US"/>
        </a:p>
      </dgm:t>
    </dgm:pt>
    <dgm:pt modelId="{F946B141-0FBB-40FE-8885-DA687827F7FB}">
      <dgm:prSet custT="1"/>
      <dgm:spPr>
        <a:xfrm>
          <a:off x="0" y="3551583"/>
          <a:ext cx="6572295" cy="815850"/>
        </a:xfrm>
      </dgm:spPr>
      <dgm:t>
        <a:bodyPr/>
        <a:lstStyle/>
        <a:p>
          <a:pPr algn="l">
            <a:lnSpc>
              <a:spcPct val="7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草莓口味提升患儿服药依从性，长期治疗便于医生管理，家长配合治疗</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0587A718-9EAA-482A-B01E-25EAD7633495}" cxnId="{14B2A65A-DEFD-4532-A7D3-A762F1AA5BC8}" type="parTrans">
      <dgm:prSet/>
      <dgm:spPr/>
      <dgm:t>
        <a:bodyPr/>
        <a:lstStyle/>
        <a:p>
          <a:endParaRPr lang="zh-CN" altLang="en-US"/>
        </a:p>
      </dgm:t>
    </dgm:pt>
    <dgm:pt modelId="{1E665F41-7FCA-4824-96F1-02CD830F123E}" cxnId="{14B2A65A-DEFD-4532-A7D3-A762F1AA5BC8}" type="sibTrans">
      <dgm:prSet/>
      <dgm:spPr/>
      <dgm:t>
        <a:bodyPr/>
        <a:lstStyle/>
        <a:p>
          <a:endParaRPr lang="zh-CN" altLang="en-US"/>
        </a:p>
      </dgm:t>
    </dgm:pt>
    <dgm:pt modelId="{D9FA05E8-4071-44A0-989D-3D803E4F68F4}" type="pres">
      <dgm:prSet presAssocID="{F1911FF3-241A-4502-B344-ED38A6E3E288}" presName="linear" presStyleCnt="0">
        <dgm:presLayoutVars>
          <dgm:dir/>
          <dgm:animLvl val="lvl"/>
          <dgm:resizeHandles val="exact"/>
        </dgm:presLayoutVars>
      </dgm:prSet>
      <dgm:spPr/>
      <dgm:t>
        <a:bodyPr/>
        <a:lstStyle/>
        <a:p>
          <a:endParaRPr lang="zh-CN" altLang="en-US"/>
        </a:p>
      </dgm:t>
    </dgm:pt>
    <dgm:pt modelId="{B234E11B-753B-4452-BA03-B1E9C4FFC319}" type="pres">
      <dgm:prSet presAssocID="{A80F5DA5-5673-47BE-9CFE-1EB0101B39CD}" presName="parentLin" presStyleCnt="0"/>
      <dgm:spPr/>
      <dgm:t>
        <a:bodyPr/>
        <a:lstStyle/>
        <a:p>
          <a:endParaRPr lang="zh-CN" altLang="en-US"/>
        </a:p>
      </dgm:t>
    </dgm:pt>
    <dgm:pt modelId="{726B3FBE-EE6E-49F5-9DAB-56507814DFF2}" type="pres">
      <dgm:prSet presAssocID="{A80F5DA5-5673-47BE-9CFE-1EB0101B39CD}" presName="parentLeftMargin" presStyleLbl="node1" presStyleIdx="0" presStyleCnt="5"/>
      <dgm:spPr>
        <a:prstGeom prst="roundRect">
          <a:avLst/>
        </a:prstGeom>
      </dgm:spPr>
      <dgm:t>
        <a:bodyPr/>
        <a:lstStyle/>
        <a:p>
          <a:endParaRPr lang="zh-CN" altLang="en-US"/>
        </a:p>
      </dgm:t>
    </dgm:pt>
    <dgm:pt modelId="{F84AF585-7492-4347-8B91-985290DAFAD1}" type="pres">
      <dgm:prSet presAssocID="{A80F5DA5-5673-47BE-9CFE-1EB0101B39CD}" presName="parentText" presStyleLbl="node1" presStyleIdx="0" presStyleCnt="5" custScaleX="37573">
        <dgm:presLayoutVars>
          <dgm:chMax val="0"/>
          <dgm:bulletEnabled val="1"/>
        </dgm:presLayoutVars>
      </dgm:prSet>
      <dgm:spPr/>
      <dgm:t>
        <a:bodyPr/>
        <a:lstStyle/>
        <a:p>
          <a:endParaRPr lang="zh-CN" altLang="en-US"/>
        </a:p>
      </dgm:t>
    </dgm:pt>
    <dgm:pt modelId="{4E048C43-6F2F-468A-A73B-178ADEC11A48}" type="pres">
      <dgm:prSet presAssocID="{A80F5DA5-5673-47BE-9CFE-1EB0101B39CD}" presName="negativeSpace" presStyleCnt="0"/>
      <dgm:spPr/>
      <dgm:t>
        <a:bodyPr/>
        <a:lstStyle/>
        <a:p>
          <a:endParaRPr lang="zh-CN" altLang="en-US"/>
        </a:p>
      </dgm:t>
    </dgm:pt>
    <dgm:pt modelId="{C177CB17-44D1-4663-83D2-B8C00B83F54E}" type="pres">
      <dgm:prSet presAssocID="{A80F5DA5-5673-47BE-9CFE-1EB0101B39CD}" presName="childText" presStyleLbl="conFgAcc1" presStyleIdx="0" presStyleCnt="5" custScaleX="93933">
        <dgm:presLayoutVars>
          <dgm:bulletEnabled val="1"/>
        </dgm:presLayoutVars>
      </dgm:prSet>
      <dgm:spPr>
        <a:prstGeom prst="rect">
          <a:avLst/>
        </a:prstGeom>
      </dgm:spPr>
      <dgm:t>
        <a:bodyPr/>
        <a:lstStyle/>
        <a:p>
          <a:endParaRPr lang="zh-CN" altLang="en-US"/>
        </a:p>
      </dgm:t>
    </dgm:pt>
    <dgm:pt modelId="{C286F7D8-A5A5-42CB-8056-74BACACE1D71}" type="pres">
      <dgm:prSet presAssocID="{4CF581AA-49F2-4C23-8D5B-5598275F370B}" presName="spaceBetweenRectangles" presStyleCnt="0"/>
      <dgm:spPr/>
      <dgm:t>
        <a:bodyPr/>
        <a:lstStyle/>
        <a:p>
          <a:endParaRPr lang="zh-CN" altLang="en-US"/>
        </a:p>
      </dgm:t>
    </dgm:pt>
    <dgm:pt modelId="{EF3C8B6F-BD2C-416F-98C2-D60E9F02B5D1}" type="pres">
      <dgm:prSet presAssocID="{56C3941C-D4C7-41B4-B2EA-0220606671DA}" presName="parentLin" presStyleCnt="0"/>
      <dgm:spPr/>
      <dgm:t>
        <a:bodyPr/>
        <a:lstStyle/>
        <a:p>
          <a:endParaRPr lang="zh-CN" altLang="en-US"/>
        </a:p>
      </dgm:t>
    </dgm:pt>
    <dgm:pt modelId="{AD6A30B9-EEA8-4397-8076-E05B5C53E75E}" type="pres">
      <dgm:prSet presAssocID="{56C3941C-D4C7-41B4-B2EA-0220606671DA}" presName="parentLeftMargin" presStyleLbl="node1" presStyleIdx="0" presStyleCnt="5"/>
      <dgm:spPr>
        <a:prstGeom prst="roundRect">
          <a:avLst/>
        </a:prstGeom>
      </dgm:spPr>
      <dgm:t>
        <a:bodyPr/>
        <a:lstStyle/>
        <a:p>
          <a:endParaRPr lang="zh-CN" altLang="en-US"/>
        </a:p>
      </dgm:t>
    </dgm:pt>
    <dgm:pt modelId="{425269D8-B681-4E28-910E-4A5AA3495334}" type="pres">
      <dgm:prSet presAssocID="{56C3941C-D4C7-41B4-B2EA-0220606671DA}" presName="parentText" presStyleLbl="node1" presStyleIdx="1" presStyleCnt="5" custScaleX="37573">
        <dgm:presLayoutVars>
          <dgm:chMax val="0"/>
          <dgm:bulletEnabled val="1"/>
        </dgm:presLayoutVars>
      </dgm:prSet>
      <dgm:spPr/>
      <dgm:t>
        <a:bodyPr/>
        <a:lstStyle/>
        <a:p>
          <a:endParaRPr lang="zh-CN" altLang="en-US"/>
        </a:p>
      </dgm:t>
    </dgm:pt>
    <dgm:pt modelId="{30944B12-A6F1-48BC-86EC-401CE76D18AA}" type="pres">
      <dgm:prSet presAssocID="{56C3941C-D4C7-41B4-B2EA-0220606671DA}" presName="negativeSpace" presStyleCnt="0"/>
      <dgm:spPr/>
      <dgm:t>
        <a:bodyPr/>
        <a:lstStyle/>
        <a:p>
          <a:endParaRPr lang="zh-CN" altLang="en-US"/>
        </a:p>
      </dgm:t>
    </dgm:pt>
    <dgm:pt modelId="{FE300724-328A-492E-A801-D4A53C14AB2E}" type="pres">
      <dgm:prSet presAssocID="{56C3941C-D4C7-41B4-B2EA-0220606671DA}" presName="childText" presStyleLbl="conFgAcc1" presStyleIdx="1" presStyleCnt="5" custScaleX="93933" custLinFactNeighborX="333" custLinFactNeighborY="27829">
        <dgm:presLayoutVars>
          <dgm:bulletEnabled val="1"/>
        </dgm:presLayoutVars>
      </dgm:prSet>
      <dgm:spPr>
        <a:prstGeom prst="rect">
          <a:avLst/>
        </a:prstGeom>
      </dgm:spPr>
      <dgm:t>
        <a:bodyPr/>
        <a:lstStyle/>
        <a:p>
          <a:endParaRPr lang="zh-CN" altLang="en-US"/>
        </a:p>
      </dgm:t>
    </dgm:pt>
    <dgm:pt modelId="{FE4E59AC-0751-417B-8B63-9EBE7DE1A5CD}" type="pres">
      <dgm:prSet presAssocID="{BF50A859-FAEC-4FCE-B711-2E87E433EC4E}" presName="spaceBetweenRectangles" presStyleCnt="0"/>
      <dgm:spPr/>
      <dgm:t>
        <a:bodyPr/>
        <a:lstStyle/>
        <a:p>
          <a:endParaRPr lang="zh-CN" altLang="en-US"/>
        </a:p>
      </dgm:t>
    </dgm:pt>
    <dgm:pt modelId="{11AE3B9F-F1FA-462D-8886-3563F6C4FAD8}" type="pres">
      <dgm:prSet presAssocID="{EB1309E0-2E98-4306-8EDC-572367565F61}" presName="parentLin" presStyleCnt="0"/>
      <dgm:spPr/>
      <dgm:t>
        <a:bodyPr/>
        <a:lstStyle/>
        <a:p>
          <a:endParaRPr lang="zh-CN" altLang="en-US"/>
        </a:p>
      </dgm:t>
    </dgm:pt>
    <dgm:pt modelId="{667533C0-05A5-45DD-9407-595E0C021FF6}" type="pres">
      <dgm:prSet presAssocID="{EB1309E0-2E98-4306-8EDC-572367565F61}" presName="parentLeftMargin" presStyleLbl="node1" presStyleIdx="1" presStyleCnt="5"/>
      <dgm:spPr>
        <a:prstGeom prst="roundRect">
          <a:avLst/>
        </a:prstGeom>
      </dgm:spPr>
      <dgm:t>
        <a:bodyPr/>
        <a:lstStyle/>
        <a:p>
          <a:endParaRPr lang="zh-CN" altLang="en-US"/>
        </a:p>
      </dgm:t>
    </dgm:pt>
    <dgm:pt modelId="{A16257F3-0615-4C9B-A33D-00279868CBE1}" type="pres">
      <dgm:prSet presAssocID="{EB1309E0-2E98-4306-8EDC-572367565F61}" presName="parentText" presStyleLbl="node1" presStyleIdx="2" presStyleCnt="5" custScaleX="37573">
        <dgm:presLayoutVars>
          <dgm:chMax val="0"/>
          <dgm:bulletEnabled val="1"/>
        </dgm:presLayoutVars>
      </dgm:prSet>
      <dgm:spPr/>
      <dgm:t>
        <a:bodyPr/>
        <a:lstStyle/>
        <a:p>
          <a:endParaRPr lang="zh-CN" altLang="en-US"/>
        </a:p>
      </dgm:t>
    </dgm:pt>
    <dgm:pt modelId="{888A34BE-4542-4B64-91F5-CBB32B672D51}" type="pres">
      <dgm:prSet presAssocID="{EB1309E0-2E98-4306-8EDC-572367565F61}" presName="negativeSpace" presStyleCnt="0"/>
      <dgm:spPr/>
      <dgm:t>
        <a:bodyPr/>
        <a:lstStyle/>
        <a:p>
          <a:endParaRPr lang="zh-CN" altLang="en-US"/>
        </a:p>
      </dgm:t>
    </dgm:pt>
    <dgm:pt modelId="{1CB0BFB6-4F39-44A2-B4AF-84B5722DB21C}" type="pres">
      <dgm:prSet presAssocID="{EB1309E0-2E98-4306-8EDC-572367565F61}" presName="childText" presStyleLbl="conFgAcc1" presStyleIdx="2" presStyleCnt="5" custScaleX="93933" custScaleY="97615">
        <dgm:presLayoutVars>
          <dgm:bulletEnabled val="1"/>
        </dgm:presLayoutVars>
      </dgm:prSet>
      <dgm:spPr>
        <a:prstGeom prst="rect">
          <a:avLst/>
        </a:prstGeom>
      </dgm:spPr>
      <dgm:t>
        <a:bodyPr/>
        <a:lstStyle/>
        <a:p>
          <a:endParaRPr lang="zh-CN" altLang="en-US"/>
        </a:p>
      </dgm:t>
    </dgm:pt>
    <dgm:pt modelId="{622A9C4A-E848-4941-86CB-5DFA0CFD3E78}" type="pres">
      <dgm:prSet presAssocID="{2A01D846-4AD5-4EDD-BA81-7C02DD6ADD57}" presName="spaceBetweenRectangles" presStyleCnt="0"/>
      <dgm:spPr/>
    </dgm:pt>
    <dgm:pt modelId="{2497812A-8D0B-48CF-8070-57FF91D9CDD0}" type="pres">
      <dgm:prSet presAssocID="{C099824B-FB10-4E31-B8FB-E57C33DD91F0}" presName="parentLin" presStyleCnt="0"/>
      <dgm:spPr/>
    </dgm:pt>
    <dgm:pt modelId="{54827E60-3001-41F2-853E-30C498CF57C4}" type="pres">
      <dgm:prSet presAssocID="{C099824B-FB10-4E31-B8FB-E57C33DD91F0}" presName="parentLeftMargin" presStyleLbl="node1" presStyleIdx="2" presStyleCnt="5"/>
      <dgm:spPr/>
      <dgm:t>
        <a:bodyPr/>
        <a:lstStyle/>
        <a:p>
          <a:endParaRPr lang="zh-CN" altLang="en-US"/>
        </a:p>
      </dgm:t>
    </dgm:pt>
    <dgm:pt modelId="{A32A1172-9FEA-4974-B338-8B1C11B0D9D6}" type="pres">
      <dgm:prSet presAssocID="{C099824B-FB10-4E31-B8FB-E57C33DD91F0}" presName="parentText" presStyleLbl="node1" presStyleIdx="3" presStyleCnt="5" custScaleX="37573">
        <dgm:presLayoutVars>
          <dgm:chMax val="0"/>
          <dgm:bulletEnabled val="1"/>
        </dgm:presLayoutVars>
      </dgm:prSet>
      <dgm:spPr/>
      <dgm:t>
        <a:bodyPr/>
        <a:lstStyle/>
        <a:p>
          <a:endParaRPr lang="zh-CN" altLang="en-US"/>
        </a:p>
      </dgm:t>
    </dgm:pt>
    <dgm:pt modelId="{2C9D48E5-270E-4698-AF17-6C5C70C97985}" type="pres">
      <dgm:prSet presAssocID="{C099824B-FB10-4E31-B8FB-E57C33DD91F0}" presName="negativeSpace" presStyleCnt="0"/>
      <dgm:spPr/>
    </dgm:pt>
    <dgm:pt modelId="{18C21FC1-5CBF-481E-8A52-E3FF206BA905}" type="pres">
      <dgm:prSet presAssocID="{C099824B-FB10-4E31-B8FB-E57C33DD91F0}" presName="childText" presStyleLbl="conFgAcc1" presStyleIdx="3" presStyleCnt="5" custScaleX="93933">
        <dgm:presLayoutVars>
          <dgm:bulletEnabled val="1"/>
        </dgm:presLayoutVars>
      </dgm:prSet>
      <dgm:spPr/>
      <dgm:t>
        <a:bodyPr/>
        <a:lstStyle/>
        <a:p>
          <a:endParaRPr lang="zh-CN" altLang="en-US"/>
        </a:p>
      </dgm:t>
    </dgm:pt>
    <dgm:pt modelId="{3477D59F-28EA-4628-A0C9-29B3A867D775}" type="pres">
      <dgm:prSet presAssocID="{B53DE4F6-007B-4E22-9DE8-284EE75CE48E}" presName="spaceBetweenRectangles" presStyleCnt="0"/>
      <dgm:spPr/>
    </dgm:pt>
    <dgm:pt modelId="{7E4DDBBD-0CB0-468C-BE35-FE2F12033E1B}" type="pres">
      <dgm:prSet presAssocID="{2C371817-47CD-48C0-BC7A-49CF50B2F5B0}" presName="parentLin" presStyleCnt="0"/>
      <dgm:spPr/>
    </dgm:pt>
    <dgm:pt modelId="{F367258F-3CE3-40B3-85A4-1EEA1262215E}" type="pres">
      <dgm:prSet presAssocID="{2C371817-47CD-48C0-BC7A-49CF50B2F5B0}" presName="parentLeftMargin" presStyleLbl="node1" presStyleIdx="3" presStyleCnt="5"/>
      <dgm:spPr/>
      <dgm:t>
        <a:bodyPr/>
        <a:lstStyle/>
        <a:p>
          <a:endParaRPr lang="zh-CN" altLang="en-US"/>
        </a:p>
      </dgm:t>
    </dgm:pt>
    <dgm:pt modelId="{2786501B-0B33-4BF0-8575-E9DB3D19F794}" type="pres">
      <dgm:prSet presAssocID="{2C371817-47CD-48C0-BC7A-49CF50B2F5B0}" presName="parentText" presStyleLbl="node1" presStyleIdx="4" presStyleCnt="5" custScaleX="37573">
        <dgm:presLayoutVars>
          <dgm:chMax val="0"/>
          <dgm:bulletEnabled val="1"/>
        </dgm:presLayoutVars>
      </dgm:prSet>
      <dgm:spPr/>
      <dgm:t>
        <a:bodyPr/>
        <a:lstStyle/>
        <a:p>
          <a:endParaRPr lang="zh-CN" altLang="en-US"/>
        </a:p>
      </dgm:t>
    </dgm:pt>
    <dgm:pt modelId="{07B98F17-1088-4D17-965C-33FB79D34B2E}" type="pres">
      <dgm:prSet presAssocID="{2C371817-47CD-48C0-BC7A-49CF50B2F5B0}" presName="negativeSpace" presStyleCnt="0"/>
      <dgm:spPr/>
    </dgm:pt>
    <dgm:pt modelId="{62F03164-2D54-4E51-A84A-807E24ACE8D9}" type="pres">
      <dgm:prSet presAssocID="{2C371817-47CD-48C0-BC7A-49CF50B2F5B0}" presName="childText" presStyleLbl="conFgAcc1" presStyleIdx="4" presStyleCnt="5" custScaleX="93933">
        <dgm:presLayoutVars>
          <dgm:bulletEnabled val="1"/>
        </dgm:presLayoutVars>
      </dgm:prSet>
      <dgm:spPr/>
      <dgm:t>
        <a:bodyPr/>
        <a:lstStyle/>
        <a:p>
          <a:endParaRPr lang="zh-CN" altLang="en-US"/>
        </a:p>
      </dgm:t>
    </dgm:pt>
  </dgm:ptLst>
  <dgm:cxnLst>
    <dgm:cxn modelId="{80651E47-3142-4D49-A983-BBA71B9E360C}" srcId="{56C3941C-D4C7-41B4-B2EA-0220606671DA}" destId="{BC50B267-A8EE-47FC-8592-09CD4B882BF2}" srcOrd="0" destOrd="0" parTransId="{CE136BFE-6425-4DF6-BCAC-45205D739A81}" sibTransId="{95608D7B-4FC0-401B-89E1-DC05AB68356A}"/>
    <dgm:cxn modelId="{D7353DE9-E273-4C18-B3A0-447489647A9A}" type="presOf" srcId="{F1911FF3-241A-4502-B344-ED38A6E3E288}" destId="{D9FA05E8-4071-44A0-989D-3D803E4F68F4}" srcOrd="0" destOrd="0" presId="urn:microsoft.com/office/officeart/2005/8/layout/list1#1"/>
    <dgm:cxn modelId="{D949189D-39E4-48E9-A12D-8E38867C8E96}" type="presOf" srcId="{35A0FD63-35DC-435B-AAE8-E718F729F063}" destId="{C177CB17-44D1-4663-83D2-B8C00B83F54E}" srcOrd="0" destOrd="0" presId="urn:microsoft.com/office/officeart/2005/8/layout/list1#1"/>
    <dgm:cxn modelId="{0BF75292-214B-4C98-A3CD-827F56E16990}" srcId="{A80F5DA5-5673-47BE-9CFE-1EB0101B39CD}" destId="{35A0FD63-35DC-435B-AAE8-E718F729F063}" srcOrd="0" destOrd="0" parTransId="{2A1D0DDC-1A9E-4D55-8D99-CC5538570443}" sibTransId="{5D67E9D7-A0EA-448B-87BD-3D00712585A6}"/>
    <dgm:cxn modelId="{72EA0F4B-27EC-4C16-B98F-1CB5A2664731}" type="presOf" srcId="{A80F5DA5-5673-47BE-9CFE-1EB0101B39CD}" destId="{726B3FBE-EE6E-49F5-9DAB-56507814DFF2}" srcOrd="0" destOrd="0" presId="urn:microsoft.com/office/officeart/2005/8/layout/list1#1"/>
    <dgm:cxn modelId="{727AA6F0-9579-4004-B7D8-29B321BFBE5B}" srcId="{F1911FF3-241A-4502-B344-ED38A6E3E288}" destId="{A80F5DA5-5673-47BE-9CFE-1EB0101B39CD}" srcOrd="0" destOrd="0" parTransId="{48DA171E-EF73-4AB5-AF64-F005F79C922D}" sibTransId="{4CF581AA-49F2-4C23-8D5B-5598275F370B}"/>
    <dgm:cxn modelId="{DF74B831-241F-4BA4-A039-FA3B785F948B}" type="presOf" srcId="{EB1309E0-2E98-4306-8EDC-572367565F61}" destId="{667533C0-05A5-45DD-9407-595E0C021FF6}" srcOrd="0" destOrd="0" presId="urn:microsoft.com/office/officeart/2005/8/layout/list1#1"/>
    <dgm:cxn modelId="{B1FE3E17-6E6D-42A3-A170-12531078713B}" type="presOf" srcId="{EB1309E0-2E98-4306-8EDC-572367565F61}" destId="{A16257F3-0615-4C9B-A33D-00279868CBE1}" srcOrd="1" destOrd="0" presId="urn:microsoft.com/office/officeart/2005/8/layout/list1#1"/>
    <dgm:cxn modelId="{5B6DBE62-274C-4618-A85E-FA52600F079F}" type="presOf" srcId="{56C3941C-D4C7-41B4-B2EA-0220606671DA}" destId="{AD6A30B9-EEA8-4397-8076-E05B5C53E75E}" srcOrd="0" destOrd="0" presId="urn:microsoft.com/office/officeart/2005/8/layout/list1#1"/>
    <dgm:cxn modelId="{5C1F5684-8126-422F-8372-204E4A36459E}" type="presOf" srcId="{BC50B267-A8EE-47FC-8592-09CD4B882BF2}" destId="{FE300724-328A-492E-A801-D4A53C14AB2E}" srcOrd="0" destOrd="0" presId="urn:microsoft.com/office/officeart/2005/8/layout/list1#1"/>
    <dgm:cxn modelId="{C8E6E383-77C3-427F-BB45-A89FF559EDE8}" srcId="{F1911FF3-241A-4502-B344-ED38A6E3E288}" destId="{56C3941C-D4C7-41B4-B2EA-0220606671DA}" srcOrd="1" destOrd="0" parTransId="{DD3AA8F5-E43A-444A-AF27-D1954C549DEA}" sibTransId="{BF50A859-FAEC-4FCE-B711-2E87E433EC4E}"/>
    <dgm:cxn modelId="{EC586D88-6C1E-47AC-AA78-D0BEE823FAAE}" srcId="{F1911FF3-241A-4502-B344-ED38A6E3E288}" destId="{2C371817-47CD-48C0-BC7A-49CF50B2F5B0}" srcOrd="4" destOrd="0" parTransId="{2AF0A881-082E-4A76-85AE-C8E36B7E0903}" sibTransId="{76400B59-0F72-4EC8-8736-8DE3A3862CBF}"/>
    <dgm:cxn modelId="{B64A6E4A-4F4C-4631-97CA-FE4DE5EB4E60}" type="presOf" srcId="{C099824B-FB10-4E31-B8FB-E57C33DD91F0}" destId="{A32A1172-9FEA-4974-B338-8B1C11B0D9D6}" srcOrd="1" destOrd="0" presId="urn:microsoft.com/office/officeart/2005/8/layout/list1#1"/>
    <dgm:cxn modelId="{667A4C00-6D74-46BF-919A-EAD010111C0F}" type="presOf" srcId="{56C3941C-D4C7-41B4-B2EA-0220606671DA}" destId="{425269D8-B681-4E28-910E-4A5AA3495334}" srcOrd="1" destOrd="0" presId="urn:microsoft.com/office/officeart/2005/8/layout/list1#1"/>
    <dgm:cxn modelId="{8AF009E4-77B7-473D-9EAF-EB807E565901}" srcId="{2C371817-47CD-48C0-BC7A-49CF50B2F5B0}" destId="{4EEAB44A-4E4A-4DA1-A01C-E3BDA48C18F1}" srcOrd="0" destOrd="0" parTransId="{E2CE53DA-7E22-461D-BF2F-D40DAE1F08EB}" sibTransId="{F432DEBF-6494-46D0-962C-C710058DD94C}"/>
    <dgm:cxn modelId="{A55447E9-3CD0-4B63-8E90-E01699697220}" srcId="{56C3941C-D4C7-41B4-B2EA-0220606671DA}" destId="{DF75F875-8B9D-4478-A1C4-9B7EF2859484}" srcOrd="1" destOrd="0" parTransId="{38965DF4-CEF4-48E8-B5C9-3C82C10D5AA3}" sibTransId="{67CBEE0D-0AD8-4CC0-ADEB-84396465CE20}"/>
    <dgm:cxn modelId="{508AD521-E8F4-4261-BDB5-E4D22A90E5EC}" type="presOf" srcId="{8C67E354-9C43-48E1-82D7-2D921D134F24}" destId="{C177CB17-44D1-4663-83D2-B8C00B83F54E}" srcOrd="0" destOrd="1" presId="urn:microsoft.com/office/officeart/2005/8/layout/list1#1"/>
    <dgm:cxn modelId="{14B2A65A-DEFD-4532-A7D3-A762F1AA5BC8}" srcId="{2C371817-47CD-48C0-BC7A-49CF50B2F5B0}" destId="{F946B141-0FBB-40FE-8885-DA687827F7FB}" srcOrd="1" destOrd="0" parTransId="{0587A718-9EAA-482A-B01E-25EAD7633495}" sibTransId="{1E665F41-7FCA-4824-96F1-02CD830F123E}"/>
    <dgm:cxn modelId="{25FBDACA-3B9D-4ACB-AF06-BB94C963D49B}" type="presOf" srcId="{2C371817-47CD-48C0-BC7A-49CF50B2F5B0}" destId="{2786501B-0B33-4BF0-8575-E9DB3D19F794}" srcOrd="1" destOrd="0" presId="urn:microsoft.com/office/officeart/2005/8/layout/list1#1"/>
    <dgm:cxn modelId="{9D1C4C9F-6694-42CA-B591-766C83187D6F}" srcId="{C099824B-FB10-4E31-B8FB-E57C33DD91F0}" destId="{79D2EEE8-0DDD-4013-9CFD-1D159B4A2EF7}" srcOrd="0" destOrd="0" parTransId="{DF8573A2-CD96-4F23-8712-6A049BC87338}" sibTransId="{8F95C05E-DA48-4D30-A057-5F7DCB609AE7}"/>
    <dgm:cxn modelId="{C0C16E95-546B-4F26-955F-247569F977D6}" type="presOf" srcId="{F946B141-0FBB-40FE-8885-DA687827F7FB}" destId="{62F03164-2D54-4E51-A84A-807E24ACE8D9}" srcOrd="0" destOrd="1" presId="urn:microsoft.com/office/officeart/2005/8/layout/list1#1"/>
    <dgm:cxn modelId="{D98B7153-2BA8-4560-B492-B40D7E7292EE}" type="presOf" srcId="{A80F5DA5-5673-47BE-9CFE-1EB0101B39CD}" destId="{F84AF585-7492-4347-8B91-985290DAFAD1}" srcOrd="1" destOrd="0" presId="urn:microsoft.com/office/officeart/2005/8/layout/list1#1"/>
    <dgm:cxn modelId="{0470F9D7-A9BB-4119-A116-C215DC3BE5AA}" srcId="{F1911FF3-241A-4502-B344-ED38A6E3E288}" destId="{C099824B-FB10-4E31-B8FB-E57C33DD91F0}" srcOrd="3" destOrd="0" parTransId="{20504459-FC25-4380-9323-37D7B8FF60BD}" sibTransId="{B53DE4F6-007B-4E22-9DE8-284EE75CE48E}"/>
    <dgm:cxn modelId="{598A01C0-C420-47D5-8083-1231D1351C3F}" type="presOf" srcId="{C099824B-FB10-4E31-B8FB-E57C33DD91F0}" destId="{54827E60-3001-41F2-853E-30C498CF57C4}" srcOrd="0" destOrd="0" presId="urn:microsoft.com/office/officeart/2005/8/layout/list1#1"/>
    <dgm:cxn modelId="{B2738C80-4AC9-40BD-8D90-B11ED2652C46}" srcId="{A80F5DA5-5673-47BE-9CFE-1EB0101B39CD}" destId="{8C67E354-9C43-48E1-82D7-2D921D134F24}" srcOrd="1" destOrd="0" parTransId="{03BE5D88-07DA-4A98-AC11-7245F01A2054}" sibTransId="{F384B8EF-2FD0-4540-82DF-776B4624EFC4}"/>
    <dgm:cxn modelId="{960C057F-7888-45AF-A495-F4337C8C654E}" srcId="{EB1309E0-2E98-4306-8EDC-572367565F61}" destId="{41999611-2C7E-4011-9D22-BE7185FE1762}" srcOrd="0" destOrd="0" parTransId="{9D3DE8CB-0D5A-421D-998B-768A62214968}" sibTransId="{7F79AC0D-4962-459D-B0BC-0452F25B5412}"/>
    <dgm:cxn modelId="{BB1136BE-9F4A-4C25-922F-95ED57A90EC8}" type="presOf" srcId="{DF75F875-8B9D-4478-A1C4-9B7EF2859484}" destId="{FE300724-328A-492E-A801-D4A53C14AB2E}" srcOrd="0" destOrd="1" presId="urn:microsoft.com/office/officeart/2005/8/layout/list1#1"/>
    <dgm:cxn modelId="{BFAF530D-E00C-49EF-8074-7479F1DF9427}" srcId="{F1911FF3-241A-4502-B344-ED38A6E3E288}" destId="{EB1309E0-2E98-4306-8EDC-572367565F61}" srcOrd="2" destOrd="0" parTransId="{1835AB5E-8EB9-4D98-8FBE-685DB9968F40}" sibTransId="{2A01D846-4AD5-4EDD-BA81-7C02DD6ADD57}"/>
    <dgm:cxn modelId="{56FB9CFB-105C-4302-9EB1-34CCF62EDDF8}" type="presOf" srcId="{4EEAB44A-4E4A-4DA1-A01C-E3BDA48C18F1}" destId="{62F03164-2D54-4E51-A84A-807E24ACE8D9}" srcOrd="0" destOrd="0" presId="urn:microsoft.com/office/officeart/2005/8/layout/list1#1"/>
    <dgm:cxn modelId="{F981DC80-9D3E-4D2F-8D00-6FDDEC59D320}" type="presOf" srcId="{41999611-2C7E-4011-9D22-BE7185FE1762}" destId="{1CB0BFB6-4F39-44A2-B4AF-84B5722DB21C}" srcOrd="0" destOrd="0" presId="urn:microsoft.com/office/officeart/2005/8/layout/list1#1"/>
    <dgm:cxn modelId="{7FF4E6FD-57ED-46E2-AF5A-AE8353CE3A2E}" type="presOf" srcId="{2C371817-47CD-48C0-BC7A-49CF50B2F5B0}" destId="{F367258F-3CE3-40B3-85A4-1EEA1262215E}" srcOrd="0" destOrd="0" presId="urn:microsoft.com/office/officeart/2005/8/layout/list1#1"/>
    <dgm:cxn modelId="{CC35C917-B8E3-434C-8ED1-82262484D496}" type="presOf" srcId="{79D2EEE8-0DDD-4013-9CFD-1D159B4A2EF7}" destId="{18C21FC1-5CBF-481E-8A52-E3FF206BA905}" srcOrd="0" destOrd="0" presId="urn:microsoft.com/office/officeart/2005/8/layout/list1#1"/>
    <dgm:cxn modelId="{B13220AE-F889-4A22-89EE-325D6D4E55DD}" type="presParOf" srcId="{D9FA05E8-4071-44A0-989D-3D803E4F68F4}" destId="{B234E11B-753B-4452-BA03-B1E9C4FFC319}" srcOrd="0" destOrd="0" presId="urn:microsoft.com/office/officeart/2005/8/layout/list1#1"/>
    <dgm:cxn modelId="{E3EA8ECB-DD77-40F5-AA29-317FEA6C423E}" type="presParOf" srcId="{B234E11B-753B-4452-BA03-B1E9C4FFC319}" destId="{726B3FBE-EE6E-49F5-9DAB-56507814DFF2}" srcOrd="0" destOrd="0" presId="urn:microsoft.com/office/officeart/2005/8/layout/list1#1"/>
    <dgm:cxn modelId="{F82FF5FD-6847-4A8A-91B6-7A537FEF62D6}" type="presParOf" srcId="{B234E11B-753B-4452-BA03-B1E9C4FFC319}" destId="{F84AF585-7492-4347-8B91-985290DAFAD1}" srcOrd="1" destOrd="0" presId="urn:microsoft.com/office/officeart/2005/8/layout/list1#1"/>
    <dgm:cxn modelId="{42A48B8B-3566-4964-BAC6-F75EE642CD2A}" type="presParOf" srcId="{D9FA05E8-4071-44A0-989D-3D803E4F68F4}" destId="{4E048C43-6F2F-468A-A73B-178ADEC11A48}" srcOrd="1" destOrd="0" presId="urn:microsoft.com/office/officeart/2005/8/layout/list1#1"/>
    <dgm:cxn modelId="{84199D3D-4F10-4D62-B2FB-F483ED1BB568}" type="presParOf" srcId="{D9FA05E8-4071-44A0-989D-3D803E4F68F4}" destId="{C177CB17-44D1-4663-83D2-B8C00B83F54E}" srcOrd="2" destOrd="0" presId="urn:microsoft.com/office/officeart/2005/8/layout/list1#1"/>
    <dgm:cxn modelId="{B9F71C4A-DB5D-4511-9FC6-DA3B6D5F927B}" type="presParOf" srcId="{D9FA05E8-4071-44A0-989D-3D803E4F68F4}" destId="{C286F7D8-A5A5-42CB-8056-74BACACE1D71}" srcOrd="3" destOrd="0" presId="urn:microsoft.com/office/officeart/2005/8/layout/list1#1"/>
    <dgm:cxn modelId="{8651D899-AD46-44B7-9D14-8B1BA800E92D}" type="presParOf" srcId="{D9FA05E8-4071-44A0-989D-3D803E4F68F4}" destId="{EF3C8B6F-BD2C-416F-98C2-D60E9F02B5D1}" srcOrd="4" destOrd="0" presId="urn:microsoft.com/office/officeart/2005/8/layout/list1#1"/>
    <dgm:cxn modelId="{D5937973-AA58-43A3-A549-9A22475F15D6}" type="presParOf" srcId="{EF3C8B6F-BD2C-416F-98C2-D60E9F02B5D1}" destId="{AD6A30B9-EEA8-4397-8076-E05B5C53E75E}" srcOrd="0" destOrd="0" presId="urn:microsoft.com/office/officeart/2005/8/layout/list1#1"/>
    <dgm:cxn modelId="{6E8626CA-559D-4206-BE75-6EBCADC88D54}" type="presParOf" srcId="{EF3C8B6F-BD2C-416F-98C2-D60E9F02B5D1}" destId="{425269D8-B681-4E28-910E-4A5AA3495334}" srcOrd="1" destOrd="0" presId="urn:microsoft.com/office/officeart/2005/8/layout/list1#1"/>
    <dgm:cxn modelId="{51546B5D-D574-4022-A217-1CBF860F1A83}" type="presParOf" srcId="{D9FA05E8-4071-44A0-989D-3D803E4F68F4}" destId="{30944B12-A6F1-48BC-86EC-401CE76D18AA}" srcOrd="5" destOrd="0" presId="urn:microsoft.com/office/officeart/2005/8/layout/list1#1"/>
    <dgm:cxn modelId="{6E537471-D950-4BF5-BA5A-5F337FA68A87}" type="presParOf" srcId="{D9FA05E8-4071-44A0-989D-3D803E4F68F4}" destId="{FE300724-328A-492E-A801-D4A53C14AB2E}" srcOrd="6" destOrd="0" presId="urn:microsoft.com/office/officeart/2005/8/layout/list1#1"/>
    <dgm:cxn modelId="{D9A41FDC-F44E-4DA6-9DFF-E7ACA0649F71}" type="presParOf" srcId="{D9FA05E8-4071-44A0-989D-3D803E4F68F4}" destId="{FE4E59AC-0751-417B-8B63-9EBE7DE1A5CD}" srcOrd="7" destOrd="0" presId="urn:microsoft.com/office/officeart/2005/8/layout/list1#1"/>
    <dgm:cxn modelId="{E7A4CB6A-7E84-4593-B5BA-9D674BC60844}" type="presParOf" srcId="{D9FA05E8-4071-44A0-989D-3D803E4F68F4}" destId="{11AE3B9F-F1FA-462D-8886-3563F6C4FAD8}" srcOrd="8" destOrd="0" presId="urn:microsoft.com/office/officeart/2005/8/layout/list1#1"/>
    <dgm:cxn modelId="{63FECCE7-E41A-4AD7-A7BF-48C25A9D75FE}" type="presParOf" srcId="{11AE3B9F-F1FA-462D-8886-3563F6C4FAD8}" destId="{667533C0-05A5-45DD-9407-595E0C021FF6}" srcOrd="0" destOrd="0" presId="urn:microsoft.com/office/officeart/2005/8/layout/list1#1"/>
    <dgm:cxn modelId="{782A28D8-1F2C-4769-82A5-1325541A5E98}" type="presParOf" srcId="{11AE3B9F-F1FA-462D-8886-3563F6C4FAD8}" destId="{A16257F3-0615-4C9B-A33D-00279868CBE1}" srcOrd="1" destOrd="0" presId="urn:microsoft.com/office/officeart/2005/8/layout/list1#1"/>
    <dgm:cxn modelId="{ECFCCC83-DC3B-4663-8B16-680624EA955A}" type="presParOf" srcId="{D9FA05E8-4071-44A0-989D-3D803E4F68F4}" destId="{888A34BE-4542-4B64-91F5-CBB32B672D51}" srcOrd="9" destOrd="0" presId="urn:microsoft.com/office/officeart/2005/8/layout/list1#1"/>
    <dgm:cxn modelId="{3F25D859-E330-42A4-90BA-DD4957F764F3}" type="presParOf" srcId="{D9FA05E8-4071-44A0-989D-3D803E4F68F4}" destId="{1CB0BFB6-4F39-44A2-B4AF-84B5722DB21C}" srcOrd="10" destOrd="0" presId="urn:microsoft.com/office/officeart/2005/8/layout/list1#1"/>
    <dgm:cxn modelId="{68B10064-F673-4378-B095-8F4E400C79B3}" type="presParOf" srcId="{D9FA05E8-4071-44A0-989D-3D803E4F68F4}" destId="{622A9C4A-E848-4941-86CB-5DFA0CFD3E78}" srcOrd="11" destOrd="0" presId="urn:microsoft.com/office/officeart/2005/8/layout/list1#1"/>
    <dgm:cxn modelId="{9F2B711F-F6D6-4885-9CEF-AF38A4F3F933}" type="presParOf" srcId="{D9FA05E8-4071-44A0-989D-3D803E4F68F4}" destId="{2497812A-8D0B-48CF-8070-57FF91D9CDD0}" srcOrd="12" destOrd="0" presId="urn:microsoft.com/office/officeart/2005/8/layout/list1#1"/>
    <dgm:cxn modelId="{52CE7411-7A13-470D-B707-95BEFD2AC385}" type="presParOf" srcId="{2497812A-8D0B-48CF-8070-57FF91D9CDD0}" destId="{54827E60-3001-41F2-853E-30C498CF57C4}" srcOrd="0" destOrd="0" presId="urn:microsoft.com/office/officeart/2005/8/layout/list1#1"/>
    <dgm:cxn modelId="{9F2B63B0-EBD3-4A05-9F93-0CD491CD4484}" type="presParOf" srcId="{2497812A-8D0B-48CF-8070-57FF91D9CDD0}" destId="{A32A1172-9FEA-4974-B338-8B1C11B0D9D6}" srcOrd="1" destOrd="0" presId="urn:microsoft.com/office/officeart/2005/8/layout/list1#1"/>
    <dgm:cxn modelId="{1C3FE259-2FBD-41E0-8AC9-CBC3A2E11133}" type="presParOf" srcId="{D9FA05E8-4071-44A0-989D-3D803E4F68F4}" destId="{2C9D48E5-270E-4698-AF17-6C5C70C97985}" srcOrd="13" destOrd="0" presId="urn:microsoft.com/office/officeart/2005/8/layout/list1#1"/>
    <dgm:cxn modelId="{FBC3DC21-2FFC-4A5C-9038-7A3963586EDF}" type="presParOf" srcId="{D9FA05E8-4071-44A0-989D-3D803E4F68F4}" destId="{18C21FC1-5CBF-481E-8A52-E3FF206BA905}" srcOrd="14" destOrd="0" presId="urn:microsoft.com/office/officeart/2005/8/layout/list1#1"/>
    <dgm:cxn modelId="{FE39F4F0-5021-4563-A2D1-933AF087E5CD}" type="presParOf" srcId="{D9FA05E8-4071-44A0-989D-3D803E4F68F4}" destId="{3477D59F-28EA-4628-A0C9-29B3A867D775}" srcOrd="15" destOrd="0" presId="urn:microsoft.com/office/officeart/2005/8/layout/list1#1"/>
    <dgm:cxn modelId="{B8F74B2F-9A37-4F3C-AC69-21E38D5755DC}" type="presParOf" srcId="{D9FA05E8-4071-44A0-989D-3D803E4F68F4}" destId="{7E4DDBBD-0CB0-468C-BE35-FE2F12033E1B}" srcOrd="16" destOrd="0" presId="urn:microsoft.com/office/officeart/2005/8/layout/list1#1"/>
    <dgm:cxn modelId="{22B772DF-3A0C-4F1A-B770-E81EEA7E6295}" type="presParOf" srcId="{7E4DDBBD-0CB0-468C-BE35-FE2F12033E1B}" destId="{F367258F-3CE3-40B3-85A4-1EEA1262215E}" srcOrd="0" destOrd="0" presId="urn:microsoft.com/office/officeart/2005/8/layout/list1#1"/>
    <dgm:cxn modelId="{B755F338-5629-48EF-A4F8-0199F7946A97}" type="presParOf" srcId="{7E4DDBBD-0CB0-468C-BE35-FE2F12033E1B}" destId="{2786501B-0B33-4BF0-8575-E9DB3D19F794}" srcOrd="1" destOrd="0" presId="urn:microsoft.com/office/officeart/2005/8/layout/list1#1"/>
    <dgm:cxn modelId="{392AD6ED-40A3-4B5A-93B9-4946B3D1B6AC}" type="presParOf" srcId="{D9FA05E8-4071-44A0-989D-3D803E4F68F4}" destId="{07B98F17-1088-4D17-965C-33FB79D34B2E}" srcOrd="17" destOrd="0" presId="urn:microsoft.com/office/officeart/2005/8/layout/list1#1"/>
    <dgm:cxn modelId="{02F1D8E2-E5FB-4736-8F15-8EE10A247136}" type="presParOf" srcId="{D9FA05E8-4071-44A0-989D-3D803E4F68F4}" destId="{62F03164-2D54-4E51-A84A-807E24ACE8D9}"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223754" cy="5379781"/>
        <a:chOff x="0" y="0"/>
        <a:chExt cx="10223754" cy="5379781"/>
      </a:xfrm>
    </dsp:grpSpPr>
    <dsp:sp modelId="{C177CB17-44D1-4663-83D2-B8C00B83F54E}">
      <dsp:nvSpPr>
        <dsp:cNvPr id="5" name="矩形 4"/>
        <dsp:cNvSpPr/>
      </dsp:nvSpPr>
      <dsp:spPr bwMode="white">
        <a:xfrm>
          <a:off x="0" y="219127"/>
          <a:ext cx="9603479" cy="902335"/>
        </a:xfrm>
        <a:prstGeom prst="rect">
          <a:avLst/>
        </a:prstGeom>
      </dsp:spPr>
      <dsp:style>
        <a:lnRef idx="2">
          <a:schemeClr val="accent1"/>
        </a:lnRef>
        <a:fillRef idx="1">
          <a:schemeClr val="lt1">
            <a:alpha val="90000"/>
          </a:schemeClr>
        </a:fillRef>
        <a:effectRef idx="0">
          <a:scrgbClr r="0" g="0" b="0"/>
        </a:effectRef>
        <a:fontRef idx="minor"/>
      </dsp:style>
      <dsp:txBody>
        <a:bodyPr lIns="793476" tIns="270764" rIns="793476"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80000"/>
            </a:lnSpc>
            <a:spcBef>
              <a:spcPct val="0"/>
            </a:spcBef>
            <a:spcAft>
              <a:spcPct val="15000"/>
            </a:spcAft>
            <a:buChar char="•"/>
          </a:pP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24</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年（儿童高血压</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年，儿童心力衰竭</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20</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万人</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1600" b="0" dirty="0">
            <a:solidFill>
              <a:schemeClr val="dk1"/>
            </a:solidFill>
            <a:latin typeface="微软雅黑" panose="020B0503020204020204" pitchFamily="34" charset="-122"/>
            <a:ea typeface="微软雅黑" panose="020B0503020204020204" pitchFamily="34" charset="-122"/>
            <a:cs typeface="Times New Roman" panose="02020603050405020304"/>
          </a:endParaRPr>
        </a:p>
        <a:p>
          <a:pPr marL="171450" lvl="1" indent="-171450">
            <a:lnSpc>
              <a:spcPct val="8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该部分患儿需要且应获得有效的药物</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治疗，</a:t>
          </a:r>
          <a:r>
            <a:rPr lang="zh-CN" altLang="en-US" sz="1600" dirty="0" smtClean="0">
              <a:solidFill>
                <a:schemeClr val="dk1"/>
              </a:solidFill>
              <a:latin typeface="微软雅黑" panose="020B0503020204020204" pitchFamily="34" charset="-122"/>
              <a:ea typeface="微软雅黑" panose="020B0503020204020204" pitchFamily="34" charset="-122"/>
            </a:rPr>
            <a:t>在医保报销情况下能覆盖超过</a:t>
          </a:r>
          <a:r>
            <a:rPr lang="en-US" altLang="zh-CN" sz="1600" dirty="0" smtClean="0">
              <a:solidFill>
                <a:schemeClr val="dk1"/>
              </a:solidFill>
              <a:latin typeface="微软雅黑" panose="020B0503020204020204" pitchFamily="34" charset="-122"/>
              <a:ea typeface="微软雅黑" panose="020B0503020204020204" pitchFamily="34" charset="-122"/>
            </a:rPr>
            <a:t>90%</a:t>
          </a:r>
          <a:r>
            <a:rPr lang="zh-CN" altLang="en-US" sz="1600" dirty="0" smtClean="0">
              <a:solidFill>
                <a:schemeClr val="dk1"/>
              </a:solidFill>
              <a:latin typeface="微软雅黑" panose="020B0503020204020204" pitchFamily="34" charset="-122"/>
              <a:ea typeface="微软雅黑" panose="020B0503020204020204" pitchFamily="34" charset="-122"/>
            </a:rPr>
            <a:t>以上患者</a:t>
          </a:r>
          <a:endParaRPr lang="zh-CN" altLang="en-US" sz="1600" b="0" dirty="0">
            <a:solidFill>
              <a:schemeClr val="dk1"/>
            </a:solidFill>
            <a:latin typeface="微软雅黑" panose="020B0503020204020204" pitchFamily="34" charset="-122"/>
            <a:ea typeface="微软雅黑" panose="020B0503020204020204" pitchFamily="34" charset="-122"/>
            <a:cs typeface="Times New Roman" panose="02020603050405020304"/>
          </a:endParaRPr>
        </a:p>
      </dsp:txBody>
      <dsp:txXfrm>
        <a:off x="0" y="219127"/>
        <a:ext cx="9603479" cy="902335"/>
      </dsp:txXfrm>
    </dsp:sp>
    <dsp:sp modelId="{F84AF585-7492-4347-8B91-985290DAFAD1}">
      <dsp:nvSpPr>
        <dsp:cNvPr id="4" name="圆角矩形 3"/>
        <dsp:cNvSpPr/>
      </dsp:nvSpPr>
      <dsp:spPr bwMode="white">
        <a:xfrm>
          <a:off x="511188" y="12487"/>
          <a:ext cx="2688960" cy="413280"/>
        </a:xfrm>
        <a:prstGeom prst="roundRect">
          <a:avLst/>
        </a:prstGeom>
      </dsp:spPr>
      <dsp:style>
        <a:lnRef idx="2">
          <a:schemeClr val="lt1"/>
        </a:lnRef>
        <a:fillRef idx="1">
          <a:schemeClr val="accent1"/>
        </a:fillRef>
        <a:effectRef idx="0">
          <a:scrgbClr r="0" g="0" b="0"/>
        </a:effectRef>
        <a:fontRef idx="minor">
          <a:schemeClr val="lt1"/>
        </a:fontRef>
      </dsp:style>
      <dsp:txBody>
        <a:bodyPr lIns="270503" tIns="0" rIns="270503"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ctr">
            <a:lnSpc>
              <a:spcPct val="100000"/>
            </a:lnSpc>
            <a:spcBef>
              <a:spcPct val="0"/>
            </a:spcBef>
            <a:spcAft>
              <a:spcPct val="35000"/>
            </a:spcAft>
          </a:pP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年发病患者总数</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sp:txBody>
      <dsp:txXfrm>
        <a:off x="511188" y="12487"/>
        <a:ext cx="2688960" cy="413280"/>
      </dsp:txXfrm>
    </dsp:sp>
    <dsp:sp modelId="{FE300724-328A-492E-A801-D4A53C14AB2E}">
      <dsp:nvSpPr>
        <dsp:cNvPr id="8" name="矩形 7"/>
        <dsp:cNvSpPr/>
      </dsp:nvSpPr>
      <dsp:spPr bwMode="white">
        <a:xfrm>
          <a:off x="34045" y="1424741"/>
          <a:ext cx="9603479" cy="951230"/>
        </a:xfrm>
        <a:prstGeom prst="rect">
          <a:avLst/>
        </a:prstGeom>
      </dsp:spPr>
      <dsp:style>
        <a:lnRef idx="2">
          <a:schemeClr val="accent1"/>
        </a:lnRef>
        <a:fillRef idx="1">
          <a:schemeClr val="lt1">
            <a:alpha val="90000"/>
          </a:schemeClr>
        </a:fillRef>
        <a:effectRef idx="0">
          <a:scrgbClr r="0" g="0" b="0"/>
        </a:effectRef>
        <a:fontRef idx="minor"/>
      </dsp:style>
      <dsp:txBody>
        <a:bodyPr lIns="793476" tIns="270764" rIns="793476"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8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rPr>
            <a:t>提升儿童高血压及心力衰竭药物治疗规范及用药安全</a:t>
          </a:r>
          <a:endParaRPr lang="zh-CN" altLang="en-US" sz="1600" b="0" dirty="0">
            <a:solidFill>
              <a:schemeClr val="dk1"/>
            </a:solidFill>
            <a:latin typeface="微软雅黑" panose="020B0503020204020204" pitchFamily="34" charset="-122"/>
            <a:ea typeface="微软雅黑" panose="020B0503020204020204" pitchFamily="34" charset="-122"/>
            <a:cs typeface="Times New Roman" panose="02020603050405020304"/>
          </a:endParaRPr>
        </a:p>
        <a:p>
          <a:pPr marL="171450" lvl="1" indent="-171450">
            <a:lnSpc>
              <a:spcPct val="10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降低并发症及不良反应发生率，改善远期预后，为儿童健康成长保驾护航</a:t>
          </a:r>
          <a:endParaRPr lang="zh-CN" altLang="en-US" sz="1600" dirty="0">
            <a:solidFill>
              <a:schemeClr val="dk1"/>
            </a:solidFill>
          </a:endParaRPr>
        </a:p>
      </dsp:txBody>
      <dsp:txXfrm>
        <a:off x="34045" y="1424741"/>
        <a:ext cx="9603479" cy="951230"/>
      </dsp:txXfrm>
    </dsp:sp>
    <dsp:sp modelId="{425269D8-B681-4E28-910E-4A5AA3495334}">
      <dsp:nvSpPr>
        <dsp:cNvPr id="7" name="圆角矩形 6"/>
        <dsp:cNvSpPr/>
      </dsp:nvSpPr>
      <dsp:spPr bwMode="white">
        <a:xfrm>
          <a:off x="511188" y="1197062"/>
          <a:ext cx="2688960" cy="413280"/>
        </a:xfrm>
        <a:prstGeom prst="roundRect">
          <a:avLst/>
        </a:prstGeom>
      </dsp:spPr>
      <dsp:style>
        <a:lnRef idx="2">
          <a:schemeClr val="lt1"/>
        </a:lnRef>
        <a:fillRef idx="1">
          <a:schemeClr val="accent1"/>
        </a:fillRef>
        <a:effectRef idx="0">
          <a:scrgbClr r="0" g="0" b="0"/>
        </a:effectRef>
        <a:fontRef idx="minor">
          <a:schemeClr val="lt1"/>
        </a:fontRef>
      </dsp:style>
      <dsp:txBody>
        <a:bodyPr lIns="270503" tIns="0" rIns="270503"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ctr">
            <a:lnSpc>
              <a:spcPct val="100000"/>
            </a:lnSpc>
            <a:spcBef>
              <a:spcPct val="0"/>
            </a:spcBef>
            <a:spcAft>
              <a:spcPct val="35000"/>
            </a:spcAft>
          </a:pPr>
          <a:r>
            <a:rPr lang="zh-CN" altLang="en-US" sz="1800" b="1" dirty="0" smtClean="0">
              <a:solidFill>
                <a:schemeClr val="bg1"/>
              </a:solidFill>
              <a:latin typeface="微软雅黑" panose="020B0503020204020204" pitchFamily="34" charset="-122"/>
              <a:ea typeface="微软雅黑" panose="020B0503020204020204" pitchFamily="34" charset="-122"/>
            </a:rPr>
            <a:t>公共健康的影响</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sp:txBody>
      <dsp:txXfrm>
        <a:off x="511188" y="1197062"/>
        <a:ext cx="2688960" cy="413280"/>
      </dsp:txXfrm>
    </dsp:sp>
    <dsp:sp modelId="{1CB0BFB6-4F39-44A2-B4AF-84B5722DB21C}">
      <dsp:nvSpPr>
        <dsp:cNvPr id="11" name="矩形 10"/>
        <dsp:cNvSpPr/>
      </dsp:nvSpPr>
      <dsp:spPr bwMode="white">
        <a:xfrm>
          <a:off x="0" y="2637172"/>
          <a:ext cx="9603479" cy="637831"/>
        </a:xfrm>
        <a:prstGeom prst="rect">
          <a:avLst/>
        </a:prstGeom>
      </dsp:spPr>
      <dsp:style>
        <a:lnRef idx="2">
          <a:schemeClr val="accent1"/>
        </a:lnRef>
        <a:fillRef idx="1">
          <a:schemeClr val="lt1">
            <a:alpha val="90000"/>
          </a:schemeClr>
        </a:fillRef>
        <a:effectRef idx="0">
          <a:scrgbClr r="0" g="0" b="0"/>
        </a:effectRef>
        <a:fontRef idx="minor"/>
      </dsp:style>
      <dsp:txBody>
        <a:bodyPr lIns="793476" tIns="270764" rIns="793476"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7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rPr>
            <a:t>满足一个月以上儿童治疗需求，在医保报销情况下能覆盖超过</a:t>
          </a:r>
          <a:r>
            <a:rPr lang="en-US" altLang="zh-CN" sz="1600" dirty="0" smtClean="0">
              <a:solidFill>
                <a:schemeClr val="dk1"/>
              </a:solidFill>
              <a:latin typeface="微软雅黑" panose="020B0503020204020204" pitchFamily="34" charset="-122"/>
              <a:ea typeface="微软雅黑" panose="020B0503020204020204" pitchFamily="34" charset="-122"/>
            </a:rPr>
            <a:t>90%</a:t>
          </a:r>
          <a:r>
            <a:rPr lang="zh-CN" altLang="en-US" sz="1600" dirty="0" smtClean="0">
              <a:solidFill>
                <a:schemeClr val="dk1"/>
              </a:solidFill>
              <a:latin typeface="微软雅黑" panose="020B0503020204020204" pitchFamily="34" charset="-122"/>
              <a:ea typeface="微软雅黑" panose="020B0503020204020204" pitchFamily="34" charset="-122"/>
            </a:rPr>
            <a:t>以上患者</a:t>
          </a:r>
          <a:endParaRPr lang="zh-CN" altLang="en-US" sz="1600" b="1" dirty="0">
            <a:solidFill>
              <a:schemeClr val="dk1"/>
            </a:solidFill>
            <a:latin typeface="微软雅黑" panose="020B0503020204020204" pitchFamily="34" charset="-122"/>
            <a:ea typeface="微软雅黑" panose="020B0503020204020204" pitchFamily="34" charset="-122"/>
            <a:cs typeface="+mn-cs"/>
          </a:endParaRPr>
        </a:p>
      </dsp:txBody>
      <dsp:txXfrm>
        <a:off x="0" y="2637172"/>
        <a:ext cx="9603479" cy="637831"/>
      </dsp:txXfrm>
    </dsp:sp>
    <dsp:sp modelId="{A16257F3-0615-4C9B-A33D-00279868CBE1}">
      <dsp:nvSpPr>
        <dsp:cNvPr id="10" name="圆角矩形 9"/>
        <dsp:cNvSpPr/>
      </dsp:nvSpPr>
      <dsp:spPr bwMode="white">
        <a:xfrm>
          <a:off x="511188" y="2430532"/>
          <a:ext cx="2688960" cy="413280"/>
        </a:xfrm>
        <a:prstGeom prst="roundRect">
          <a:avLst/>
        </a:prstGeom>
      </dsp:spPr>
      <dsp:style>
        <a:lnRef idx="2">
          <a:schemeClr val="lt1"/>
        </a:lnRef>
        <a:fillRef idx="1">
          <a:schemeClr val="accent1"/>
        </a:fillRef>
        <a:effectRef idx="0">
          <a:scrgbClr r="0" g="0" b="0"/>
        </a:effectRef>
        <a:fontRef idx="minor">
          <a:schemeClr val="lt1"/>
        </a:fontRef>
      </dsp:style>
      <dsp:txBody>
        <a:bodyPr lIns="270503" tIns="0" rIns="270503"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ctr">
            <a:lnSpc>
              <a:spcPct val="100000"/>
            </a:lnSpc>
            <a:spcBef>
              <a:spcPct val="0"/>
            </a:spcBef>
            <a:spcAft>
              <a:spcPct val="35000"/>
            </a:spcAft>
          </a:pPr>
          <a:r>
            <a:rPr lang="zh-CN" altLang="en-US" sz="1800" b="1" dirty="0" smtClean="0">
              <a:solidFill>
                <a:schemeClr val="bg1"/>
              </a:solidFill>
              <a:latin typeface="微软雅黑" panose="020B0503020204020204" pitchFamily="34" charset="-122"/>
              <a:ea typeface="微软雅黑" panose="020B0503020204020204" pitchFamily="34" charset="-122"/>
            </a:rPr>
            <a:t>“保基本”</a:t>
          </a:r>
          <a:endParaRPr lang="zh-CN" altLang="en-US" sz="1800" b="1" dirty="0">
            <a:solidFill>
              <a:schemeClr val="bg1"/>
            </a:solidFill>
            <a:latin typeface="微软雅黑" panose="020B0503020204020204" pitchFamily="34" charset="-122"/>
            <a:ea typeface="微软雅黑" panose="020B0503020204020204" pitchFamily="34" charset="-122"/>
            <a:cs typeface="+mn-cs"/>
          </a:endParaRPr>
        </a:p>
      </dsp:txBody>
      <dsp:txXfrm>
        <a:off x="511188" y="2430532"/>
        <a:ext cx="2688960" cy="413280"/>
      </dsp:txXfrm>
    </dsp:sp>
    <dsp:sp modelId="{18C21FC1-5CBF-481E-8A52-E3FF206BA905}">
      <dsp:nvSpPr>
        <dsp:cNvPr id="14" name="矩形 13"/>
        <dsp:cNvSpPr/>
      </dsp:nvSpPr>
      <dsp:spPr bwMode="white">
        <a:xfrm>
          <a:off x="0" y="3557244"/>
          <a:ext cx="9603479" cy="654050"/>
        </a:xfrm>
        <a:prstGeom prst="rect">
          <a:avLst/>
        </a:prstGeom>
      </dsp:spPr>
      <dsp:style>
        <a:lnRef idx="2">
          <a:schemeClr val="accent1"/>
        </a:lnRef>
        <a:fillRef idx="1">
          <a:schemeClr val="lt1">
            <a:alpha val="90000"/>
          </a:schemeClr>
        </a:fillRef>
        <a:effectRef idx="0">
          <a:scrgbClr r="0" g="0" b="0"/>
        </a:effectRef>
        <a:fontRef idx="minor"/>
      </dsp:style>
      <dsp:txBody>
        <a:bodyPr lIns="793476" tIns="270764" rIns="793476"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gn="l">
            <a:lnSpc>
              <a:spcPct val="7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弥补国内没有儿童专用</a:t>
          </a:r>
          <a:r>
            <a:rPr lang="en-US" altLang="zh-CN"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ACEI</a:t>
          </a: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口服溶液的短缺</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sp:txBody>
      <dsp:txXfrm>
        <a:off x="0" y="3557244"/>
        <a:ext cx="9603479" cy="654050"/>
      </dsp:txXfrm>
    </dsp:sp>
    <dsp:sp modelId="{A32A1172-9FEA-4974-B338-8B1C11B0D9D6}">
      <dsp:nvSpPr>
        <dsp:cNvPr id="13" name="圆角矩形 12"/>
        <dsp:cNvSpPr/>
      </dsp:nvSpPr>
      <dsp:spPr bwMode="white">
        <a:xfrm>
          <a:off x="511188" y="3350604"/>
          <a:ext cx="2688960" cy="413280"/>
        </a:xfrm>
        <a:prstGeom prst="roundRect">
          <a:avLst/>
        </a:prstGeom>
      </dsp:spPr>
      <dsp:style>
        <a:lnRef idx="2">
          <a:schemeClr val="lt1"/>
        </a:lnRef>
        <a:fillRef idx="1">
          <a:schemeClr val="accent1"/>
        </a:fillRef>
        <a:effectRef idx="0">
          <a:scrgbClr r="0" g="0" b="0"/>
        </a:effectRef>
        <a:fontRef idx="minor">
          <a:schemeClr val="lt1"/>
        </a:fontRef>
      </dsp:style>
      <dsp:txBody>
        <a:bodyPr lIns="270503" tIns="0" rIns="270503"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ctr">
            <a:lnSpc>
              <a:spcPct val="70000"/>
            </a:lnSpc>
            <a:spcBef>
              <a:spcPct val="0"/>
            </a:spcBef>
            <a:spcAft>
              <a:spcPct val="35000"/>
            </a:spcAft>
          </a:pP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800" b="0" dirty="0">
            <a:solidFill>
              <a:schemeClr val="bg1"/>
            </a:solidFill>
            <a:latin typeface="微软雅黑" panose="020B0503020204020204" pitchFamily="34" charset="-122"/>
            <a:ea typeface="微软雅黑" panose="020B0503020204020204" pitchFamily="34" charset="-122"/>
            <a:cs typeface="+mn-cs"/>
          </a:endParaRPr>
        </a:p>
      </dsp:txBody>
      <dsp:txXfrm>
        <a:off x="511188" y="3350604"/>
        <a:ext cx="2688960" cy="413280"/>
      </dsp:txXfrm>
    </dsp:sp>
    <dsp:sp modelId="{62F03164-2D54-4E51-A84A-807E24ACE8D9}">
      <dsp:nvSpPr>
        <dsp:cNvPr id="17" name="矩形 16"/>
        <dsp:cNvSpPr/>
      </dsp:nvSpPr>
      <dsp:spPr bwMode="white">
        <a:xfrm>
          <a:off x="0" y="4493534"/>
          <a:ext cx="9603479" cy="873760"/>
        </a:xfrm>
        <a:prstGeom prst="rect">
          <a:avLst/>
        </a:prstGeom>
      </dsp:spPr>
      <dsp:style>
        <a:lnRef idx="2">
          <a:schemeClr val="accent1"/>
        </a:lnRef>
        <a:fillRef idx="1">
          <a:schemeClr val="lt1">
            <a:alpha val="90000"/>
          </a:schemeClr>
        </a:fillRef>
        <a:effectRef idx="0">
          <a:scrgbClr r="0" g="0" b="0"/>
        </a:effectRef>
        <a:fontRef idx="minor"/>
      </dsp:style>
      <dsp:txBody>
        <a:bodyPr lIns="793476" tIns="270764" rIns="793476"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gn="l">
            <a:lnSpc>
              <a:spcPct val="7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溶液剂型剂量精准保障用药的有效性和安全性</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a:p>
          <a:pPr marL="171450" lvl="1" indent="-171450" algn="l">
            <a:lnSpc>
              <a:spcPct val="70000"/>
            </a:lnSpc>
            <a:spcBef>
              <a:spcPct val="0"/>
            </a:spcBef>
            <a:spcAft>
              <a:spcPct val="15000"/>
            </a:spcAft>
            <a:buChar char="•"/>
          </a:pPr>
          <a:r>
            <a:rPr lang="zh-CN" altLang="en-US" sz="1600" dirty="0" smtClean="0">
              <a:solidFill>
                <a:schemeClr val="dk1"/>
              </a:solidFill>
              <a:latin typeface="微软雅黑" panose="020B0503020204020204" pitchFamily="34" charset="-122"/>
              <a:ea typeface="微软雅黑" panose="020B0503020204020204" pitchFamily="34" charset="-122"/>
              <a:cs typeface="Arial" panose="020B0604020202020204" pitchFamily="34" charset="0"/>
            </a:rPr>
            <a:t>草莓口味提升患儿服药依从性，长期治疗便于医生管理，家长配合治疗</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sp:txBody>
      <dsp:txXfrm>
        <a:off x="0" y="4493534"/>
        <a:ext cx="9603479" cy="873760"/>
      </dsp:txXfrm>
    </dsp:sp>
    <dsp:sp modelId="{2786501B-0B33-4BF0-8575-E9DB3D19F794}">
      <dsp:nvSpPr>
        <dsp:cNvPr id="16" name="圆角矩形 15"/>
        <dsp:cNvSpPr/>
      </dsp:nvSpPr>
      <dsp:spPr bwMode="white">
        <a:xfrm>
          <a:off x="511188" y="4286894"/>
          <a:ext cx="2688960" cy="413280"/>
        </a:xfrm>
        <a:prstGeom prst="roundRect">
          <a:avLst/>
        </a:prstGeom>
      </dsp:spPr>
      <dsp:style>
        <a:lnRef idx="2">
          <a:schemeClr val="lt1"/>
        </a:lnRef>
        <a:fillRef idx="1">
          <a:schemeClr val="accent1"/>
        </a:fillRef>
        <a:effectRef idx="0">
          <a:scrgbClr r="0" g="0" b="0"/>
        </a:effectRef>
        <a:fontRef idx="minor">
          <a:schemeClr val="lt1"/>
        </a:fontRef>
      </dsp:style>
      <dsp:txBody>
        <a:bodyPr lIns="270503" tIns="0" rIns="270503"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ctr">
            <a:lnSpc>
              <a:spcPct val="70000"/>
            </a:lnSpc>
            <a:spcBef>
              <a:spcPct val="0"/>
            </a:spcBef>
            <a:spcAft>
              <a:spcPct val="35000"/>
            </a:spcAft>
          </a:pPr>
          <a:r>
            <a:rPr lang="zh-CN" altLang="en-US" sz="1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800" b="0" dirty="0">
            <a:solidFill>
              <a:schemeClr val="bg1"/>
            </a:solidFill>
            <a:latin typeface="微软雅黑" panose="020B0503020204020204" pitchFamily="34" charset="-122"/>
            <a:ea typeface="微软雅黑" panose="020B0503020204020204" pitchFamily="34" charset="-122"/>
            <a:cs typeface="+mn-cs"/>
          </a:endParaRPr>
        </a:p>
      </dsp:txBody>
      <dsp:txXfrm>
        <a:off x="511188" y="4286894"/>
        <a:ext cx="2688960" cy="413280"/>
      </dsp:txXfrm>
    </dsp:sp>
    <dsp:sp modelId="{726B3FBE-EE6E-49F5-9DAB-56507814DFF2}">
      <dsp:nvSpPr>
        <dsp:cNvPr id="3" name="圆角矩形 2" hidden="1"/>
        <dsp:cNvSpPr/>
      </dsp:nvSpPr>
      <dsp:spPr>
        <a:xfrm>
          <a:off x="0" y="12487"/>
          <a:ext cx="511188" cy="413280"/>
        </a:xfrm>
        <a:prstGeom prst="roundRect">
          <a:avLst/>
        </a:prstGeom>
      </dsp:spPr>
      <dsp:txXfrm>
        <a:off x="0" y="12487"/>
        <a:ext cx="511188" cy="413280"/>
      </dsp:txXfrm>
    </dsp:sp>
    <dsp:sp modelId="{AD6A30B9-EEA8-4397-8076-E05B5C53E75E}">
      <dsp:nvSpPr>
        <dsp:cNvPr id="6" name="圆角矩形 5" hidden="1"/>
        <dsp:cNvSpPr/>
      </dsp:nvSpPr>
      <dsp:spPr>
        <a:xfrm>
          <a:off x="0" y="1197062"/>
          <a:ext cx="511188" cy="413280"/>
        </a:xfrm>
        <a:prstGeom prst="roundRect">
          <a:avLst/>
        </a:prstGeom>
      </dsp:spPr>
      <dsp:txXfrm>
        <a:off x="0" y="1197062"/>
        <a:ext cx="511188" cy="413280"/>
      </dsp:txXfrm>
    </dsp:sp>
    <dsp:sp modelId="{667533C0-05A5-45DD-9407-595E0C021FF6}">
      <dsp:nvSpPr>
        <dsp:cNvPr id="9" name="圆角矩形 8" hidden="1"/>
        <dsp:cNvSpPr/>
      </dsp:nvSpPr>
      <dsp:spPr>
        <a:xfrm>
          <a:off x="0" y="2430532"/>
          <a:ext cx="511188" cy="413280"/>
        </a:xfrm>
        <a:prstGeom prst="roundRect">
          <a:avLst/>
        </a:prstGeom>
      </dsp:spPr>
      <dsp:txXfrm>
        <a:off x="0" y="2430532"/>
        <a:ext cx="511188" cy="413280"/>
      </dsp:txXfrm>
    </dsp:sp>
    <dsp:sp modelId="{54827E60-3001-41F2-853E-30C498CF57C4}">
      <dsp:nvSpPr>
        <dsp:cNvPr id="12" name="矩形 11" hidden="1"/>
        <dsp:cNvSpPr/>
      </dsp:nvSpPr>
      <dsp:spPr>
        <a:xfrm>
          <a:off x="0" y="3350604"/>
          <a:ext cx="511188" cy="413280"/>
        </a:xfrm>
        <a:prstGeom prst="rect">
          <a:avLst/>
        </a:prstGeom>
      </dsp:spPr>
      <dsp:txXfrm>
        <a:off x="0" y="3350604"/>
        <a:ext cx="511188" cy="413280"/>
      </dsp:txXfrm>
    </dsp:sp>
    <dsp:sp modelId="{F367258F-3CE3-40B3-85A4-1EEA1262215E}">
      <dsp:nvSpPr>
        <dsp:cNvPr id="15" name="矩形 14" hidden="1"/>
        <dsp:cNvSpPr/>
      </dsp:nvSpPr>
      <dsp:spPr>
        <a:xfrm>
          <a:off x="0" y="4286894"/>
          <a:ext cx="511188" cy="413280"/>
        </a:xfrm>
        <a:prstGeom prst="rect">
          <a:avLst/>
        </a:prstGeom>
      </dsp:spPr>
      <dsp:txXfrm>
        <a:off x="0" y="4286894"/>
        <a:ext cx="511188" cy="41328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1"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1"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06517" y="2498410"/>
            <a:ext cx="6438265" cy="1938992"/>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化学名：</a:t>
            </a:r>
            <a:r>
              <a:rPr lang="zh-CN" altLang="en-US" sz="2000" dirty="0" smtClean="0">
                <a:latin typeface="微软雅黑" panose="020B0503020204020204" pitchFamily="34" charset="-122"/>
                <a:ea typeface="微软雅黑" panose="020B0503020204020204" pitchFamily="34" charset="-122"/>
                <a:cs typeface="Arial" panose="020B0604020202020204" pitchFamily="34" charset="0"/>
              </a:rPr>
              <a:t>马来酸</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依那普利口服溶液</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商品名：</a:t>
            </a:r>
            <a:r>
              <a:rPr lang="zh-CN" altLang="en-US" sz="2000" dirty="0" smtClean="0">
                <a:latin typeface="微软雅黑" panose="020B0503020204020204" pitchFamily="34" charset="-122"/>
                <a:ea typeface="微软雅黑" panose="020B0503020204020204" pitchFamily="34" charset="-122"/>
                <a:cs typeface="Arial" panose="020B0604020202020204" pitchFamily="34" charset="0"/>
              </a:rPr>
              <a:t>安贝忻</a:t>
            </a:r>
            <a:r>
              <a:rPr lang="zh-CN" altLang="en-US" sz="2000" baseline="30000" dirty="0" smtClean="0">
                <a:latin typeface="微软雅黑" panose="020B0503020204020204" pitchFamily="34" charset="-122"/>
                <a:ea typeface="微软雅黑" panose="020B0503020204020204" pitchFamily="34" charset="-122"/>
                <a:sym typeface="Symbol" panose="05050102010706020507" pitchFamily="18" charset="2"/>
              </a:rPr>
              <a:t></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endParaRPr lang="zh-CN" altLang="en-US" sz="2000" b="1" dirty="0" smtClean="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企业名称：</a:t>
            </a:r>
            <a:r>
              <a:rPr lang="zh-CN" altLang="zh-CN" sz="2000" dirty="0" smtClean="0">
                <a:solidFill>
                  <a:prstClr val="black"/>
                </a:solidFill>
                <a:latin typeface="微软雅黑" panose="020B0503020204020204" pitchFamily="34" charset="-122"/>
                <a:ea typeface="微软雅黑" panose="020B0503020204020204" pitchFamily="34" charset="-122"/>
                <a:sym typeface="+mn-ea"/>
              </a:rPr>
              <a:t>四川百利药业有限责任公司</a:t>
            </a:r>
            <a:endParaRPr lang="zh-CN" altLang="zh-CN" sz="2000" dirty="0" smtClean="0">
              <a:latin typeface="微软雅黑" panose="020B0503020204020204" pitchFamily="34" charset="-122"/>
              <a:ea typeface="微软雅黑" panose="020B0503020204020204" pitchFamily="34" charset="-122"/>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0139" y="1695257"/>
            <a:ext cx="3442212" cy="35452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182" y="913887"/>
            <a:ext cx="11409493" cy="2030095"/>
          </a:xfrm>
          <a:prstGeom prst="rect">
            <a:avLst/>
          </a:prstGeom>
        </p:spPr>
        <p:txBody>
          <a:bodyPr wrap="square">
            <a:spAutoFit/>
          </a:bodyPr>
          <a:lstStyle/>
          <a:p>
            <a:pPr>
              <a:lnSpc>
                <a:spcPct val="150000"/>
              </a:lnSpc>
              <a:defRPr/>
            </a:pPr>
            <a:r>
              <a:rPr lang="zh-CN" altLang="en-US" sz="1400" b="1" dirty="0" smtClean="0">
                <a:solidFill>
                  <a:srgbClr val="0070C0"/>
                </a:solidFill>
                <a:latin typeface="微软雅黑" panose="020B0503020204020204" pitchFamily="34" charset="-122"/>
                <a:ea typeface="微软雅黑" panose="020B0503020204020204" pitchFamily="34" charset="-122"/>
              </a:rPr>
              <a:t>溶液</a:t>
            </a:r>
            <a:r>
              <a:rPr lang="zh-CN" altLang="en-US" sz="1400" b="1" dirty="0">
                <a:solidFill>
                  <a:srgbClr val="0070C0"/>
                </a:solidFill>
                <a:latin typeface="微软雅黑" panose="020B0503020204020204" pitchFamily="34" charset="-122"/>
                <a:ea typeface="微软雅黑" panose="020B0503020204020204" pitchFamily="34" charset="-122"/>
              </a:rPr>
              <a:t>剂型</a:t>
            </a:r>
            <a:r>
              <a:rPr lang="zh-CN" altLang="en-US" sz="1400" b="1" dirty="0" smtClean="0">
                <a:solidFill>
                  <a:srgbClr val="0070C0"/>
                </a:solidFill>
                <a:latin typeface="微软雅黑" panose="020B0503020204020204" pitchFamily="34" charset="-122"/>
                <a:ea typeface="微软雅黑" panose="020B0503020204020204" pitchFamily="34" charset="-122"/>
              </a:rPr>
              <a:t>：</a:t>
            </a:r>
            <a:endParaRPr lang="en-US" altLang="zh-CN" sz="1400" b="1" dirty="0" smtClean="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smtClean="0">
                <a:latin typeface="微软雅黑" panose="020B0503020204020204" pitchFamily="34" charset="-122"/>
                <a:ea typeface="微软雅黑" panose="020B0503020204020204" pitchFamily="34" charset="-122"/>
              </a:rPr>
              <a:t>给</a:t>
            </a:r>
            <a:r>
              <a:rPr lang="zh-CN" altLang="en-US" sz="1400" dirty="0">
                <a:latin typeface="微软雅黑" panose="020B0503020204020204" pitchFamily="34" charset="-122"/>
                <a:ea typeface="微软雅黑" panose="020B0503020204020204" pitchFamily="34" charset="-122"/>
              </a:rPr>
              <a:t>药剂</a:t>
            </a:r>
            <a:r>
              <a:rPr lang="zh-CN" altLang="en-US" sz="1400" dirty="0" smtClean="0">
                <a:latin typeface="微软雅黑" panose="020B0503020204020204" pitchFamily="34" charset="-122"/>
                <a:ea typeface="微软雅黑" panose="020B0503020204020204" pitchFamily="34" charset="-122"/>
              </a:rPr>
              <a:t>量精准（</a:t>
            </a:r>
            <a:r>
              <a:rPr lang="en-US" altLang="zh-CN" sz="1400" dirty="0" smtClean="0">
                <a:latin typeface="微软雅黑" panose="020B0503020204020204" pitchFamily="34" charset="-122"/>
                <a:ea typeface="微软雅黑" panose="020B0503020204020204" pitchFamily="34" charset="-122"/>
              </a:rPr>
              <a:t>0.1ml:0.1mg</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解决了现有片剂在儿童治疗中拆分困难，剂量不准，调整不便的临床治疗</a:t>
            </a:r>
            <a:r>
              <a:rPr lang="zh-CN" altLang="en-US" sz="1400" dirty="0" smtClean="0">
                <a:latin typeface="微软雅黑" panose="020B0503020204020204" pitchFamily="34" charset="-122"/>
                <a:ea typeface="微软雅黑" panose="020B0503020204020204" pitchFamily="34" charset="-122"/>
              </a:rPr>
              <a:t>难题，</a:t>
            </a:r>
            <a:r>
              <a:rPr lang="zh-CN" altLang="en-US" sz="1400" b="1" dirty="0" smtClean="0">
                <a:latin typeface="微软雅黑" panose="020B0503020204020204" pitchFamily="34" charset="-122"/>
                <a:ea typeface="微软雅黑" panose="020B0503020204020204" pitchFamily="34" charset="-122"/>
              </a:rPr>
              <a:t>提升用药有效性</a:t>
            </a:r>
            <a:endParaRPr lang="en-US" altLang="zh-CN" sz="1400" b="1" dirty="0" smtClean="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传统片剂因多次拆分</a:t>
            </a:r>
            <a:r>
              <a:rPr lang="zh-CN" altLang="en-US" sz="1400" dirty="0" smtClean="0">
                <a:latin typeface="微软雅黑" panose="020B0503020204020204" pitchFamily="34" charset="-122"/>
                <a:ea typeface="微软雅黑" panose="020B0503020204020204" pitchFamily="34" charset="-122"/>
              </a:rPr>
              <a:t>，剂量偏差大导致</a:t>
            </a:r>
            <a:r>
              <a:rPr lang="zh-CN" altLang="en-US" sz="1400" dirty="0">
                <a:latin typeface="微软雅黑" panose="020B0503020204020204" pitchFamily="34" charset="-122"/>
                <a:ea typeface="微软雅黑" panose="020B0503020204020204" pitchFamily="34" charset="-122"/>
              </a:rPr>
              <a:t>低血压等不良反应发生率升高，</a:t>
            </a:r>
            <a:r>
              <a:rPr lang="zh-CN" altLang="en-US" sz="1400" dirty="0" smtClean="0">
                <a:latin typeface="微软雅黑" panose="020B0503020204020204" pitchFamily="34" charset="-122"/>
                <a:ea typeface="微软雅黑" panose="020B0503020204020204" pitchFamily="34" charset="-122"/>
              </a:rPr>
              <a:t>口服溶液剂量精准可大幅</a:t>
            </a:r>
            <a:r>
              <a:rPr lang="zh-CN" altLang="en-US" sz="1400" b="1" dirty="0">
                <a:latin typeface="微软雅黑" panose="020B0503020204020204" pitchFamily="34" charset="-122"/>
                <a:ea typeface="微软雅黑" panose="020B0503020204020204" pitchFamily="34" charset="-122"/>
              </a:rPr>
              <a:t>提升</a:t>
            </a:r>
            <a:r>
              <a:rPr lang="zh-CN" altLang="en-US" sz="1400" b="1" dirty="0" smtClean="0">
                <a:latin typeface="微软雅黑" panose="020B0503020204020204" pitchFamily="34" charset="-122"/>
                <a:ea typeface="微软雅黑" panose="020B0503020204020204" pitchFamily="34" charset="-122"/>
              </a:rPr>
              <a:t>用药安全性</a:t>
            </a:r>
            <a:endParaRPr lang="en-US" altLang="zh-CN" sz="1400" b="1" dirty="0" smtClean="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smtClean="0">
                <a:latin typeface="微软雅黑" panose="020B0503020204020204" pitchFamily="34" charset="-122"/>
                <a:ea typeface="微软雅黑" panose="020B0503020204020204" pitchFamily="34" charset="-122"/>
              </a:rPr>
              <a:t>片剂</a:t>
            </a:r>
            <a:r>
              <a:rPr lang="zh-CN" altLang="en-US" sz="1400" dirty="0">
                <a:latin typeface="微软雅黑" panose="020B0503020204020204" pitchFamily="34" charset="-122"/>
                <a:ea typeface="微软雅黑" panose="020B0503020204020204" pitchFamily="34" charset="-122"/>
              </a:rPr>
              <a:t>拆分过程</a:t>
            </a:r>
            <a:r>
              <a:rPr lang="zh-CN" altLang="en-US" sz="1400" dirty="0" smtClean="0">
                <a:latin typeface="微软雅黑" panose="020B0503020204020204" pitchFamily="34" charset="-122"/>
                <a:ea typeface="微软雅黑" panose="020B0503020204020204" pitchFamily="34" charset="-122"/>
              </a:rPr>
              <a:t>中会造成药品污染，口服溶液无需配置确保用药安全</a:t>
            </a:r>
            <a:endParaRPr lang="en-US" altLang="zh-CN" sz="1400" dirty="0" smtClean="0">
              <a:latin typeface="微软雅黑" panose="020B0503020204020204" pitchFamily="34" charset="-122"/>
              <a:ea typeface="微软雅黑" panose="020B0503020204020204" pitchFamily="34" charset="-122"/>
            </a:endParaRPr>
          </a:p>
          <a:p>
            <a:pPr>
              <a:lnSpc>
                <a:spcPct val="150000"/>
              </a:lnSpc>
              <a:defRPr/>
            </a:pPr>
            <a:r>
              <a:rPr lang="zh-CN" altLang="en-US" sz="1400" b="1" dirty="0">
                <a:solidFill>
                  <a:srgbClr val="0070C0"/>
                </a:solidFill>
                <a:latin typeface="微软雅黑" panose="020B0503020204020204" pitchFamily="34" charset="-122"/>
                <a:ea typeface="微软雅黑" panose="020B0503020204020204" pitchFamily="34" charset="-122"/>
              </a:rPr>
              <a:t>草莓</a:t>
            </a:r>
            <a:r>
              <a:rPr lang="zh-CN" altLang="en-US" sz="1400" b="1" dirty="0" smtClean="0">
                <a:solidFill>
                  <a:srgbClr val="0070C0"/>
                </a:solidFill>
                <a:latin typeface="微软雅黑" panose="020B0503020204020204" pitchFamily="34" charset="-122"/>
                <a:ea typeface="微软雅黑" panose="020B0503020204020204" pitchFamily="34" charset="-122"/>
              </a:rPr>
              <a:t>口味：</a:t>
            </a:r>
            <a:endParaRPr lang="en-US" altLang="zh-CN" sz="1400" b="1" dirty="0" smtClean="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en-US" altLang="zh-CN" sz="1400" dirty="0" smtClean="0">
                <a:latin typeface="微软雅黑" panose="020B0503020204020204" pitchFamily="34" charset="-122"/>
                <a:ea typeface="微软雅黑" panose="020B0503020204020204" pitchFamily="34" charset="-122"/>
              </a:rPr>
              <a:t>85%</a:t>
            </a:r>
            <a:r>
              <a:rPr lang="zh-CN" altLang="en-US" sz="1400" dirty="0">
                <a:latin typeface="微软雅黑" panose="020B0503020204020204" pitchFamily="34" charset="-122"/>
                <a:ea typeface="微软雅黑" panose="020B0503020204020204" pitchFamily="34" charset="-122"/>
              </a:rPr>
              <a:t>的患儿因口味</a:t>
            </a:r>
            <a:r>
              <a:rPr lang="zh-CN" altLang="en-US" sz="1400" dirty="0" smtClean="0">
                <a:latin typeface="微软雅黑" panose="020B0503020204020204" pitchFamily="34" charset="-122"/>
                <a:ea typeface="微软雅黑" panose="020B0503020204020204" pitchFamily="34" charset="-122"/>
              </a:rPr>
              <a:t>不佳抗拒服药</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草莓</a:t>
            </a:r>
            <a:r>
              <a:rPr lang="zh-CN" altLang="en-US" sz="1400" dirty="0" smtClean="0">
                <a:latin typeface="微软雅黑" panose="020B0503020204020204" pitchFamily="34" charset="-122"/>
                <a:ea typeface="微软雅黑" panose="020B0503020204020204" pitchFamily="34" charset="-122"/>
              </a:rPr>
              <a:t>口味可</a:t>
            </a:r>
            <a:r>
              <a:rPr lang="zh-CN" altLang="en-US" sz="1400" b="1" dirty="0">
                <a:latin typeface="微软雅黑" panose="020B0503020204020204" pitchFamily="34" charset="-122"/>
                <a:ea typeface="微软雅黑" panose="020B0503020204020204" pitchFamily="34" charset="-122"/>
              </a:rPr>
              <a:t>提升服药依从性</a:t>
            </a:r>
            <a:r>
              <a:rPr lang="zh-CN" altLang="en-US" sz="1400" dirty="0" smtClean="0">
                <a:latin typeface="微软雅黑" panose="020B0503020204020204" pitchFamily="34" charset="-122"/>
                <a:ea typeface="微软雅黑" panose="020B0503020204020204" pitchFamily="34" charset="-122"/>
              </a:rPr>
              <a:t>，进一步确保</a:t>
            </a:r>
            <a:r>
              <a:rPr lang="zh-CN" altLang="en-US" sz="1400" dirty="0">
                <a:latin typeface="微软雅黑" panose="020B0503020204020204" pitchFamily="34" charset="-122"/>
                <a:ea typeface="微软雅黑" panose="020B0503020204020204" pitchFamily="34" charset="-122"/>
              </a:rPr>
              <a:t>长期治疗的疗效，</a:t>
            </a:r>
            <a:r>
              <a:rPr lang="zh-CN" altLang="en-US" sz="1400" dirty="0" smtClean="0">
                <a:latin typeface="微软雅黑" panose="020B0503020204020204" pitchFamily="34" charset="-122"/>
                <a:ea typeface="微软雅黑" panose="020B0503020204020204" pitchFamily="34" charset="-122"/>
              </a:rPr>
              <a:t>同时</a:t>
            </a:r>
            <a:r>
              <a:rPr lang="zh-CN" altLang="en-US" sz="1400" b="1" dirty="0" smtClean="0">
                <a:latin typeface="微软雅黑" panose="020B0503020204020204" pitchFamily="34" charset="-122"/>
                <a:ea typeface="微软雅黑" panose="020B0503020204020204" pitchFamily="34" charset="-122"/>
              </a:rPr>
              <a:t>减少</a:t>
            </a:r>
            <a:r>
              <a:rPr lang="zh-CN" altLang="en-US" sz="1400" b="1" dirty="0">
                <a:latin typeface="微软雅黑" panose="020B0503020204020204" pitchFamily="34" charset="-122"/>
                <a:ea typeface="微软雅黑" panose="020B0503020204020204" pitchFamily="34" charset="-122"/>
              </a:rPr>
              <a:t>家长和医护人员</a:t>
            </a:r>
            <a:r>
              <a:rPr lang="zh-CN" altLang="en-US" sz="1400" b="1" dirty="0" smtClean="0">
                <a:latin typeface="微软雅黑" panose="020B0503020204020204" pitchFamily="34" charset="-122"/>
                <a:ea typeface="微软雅黑" panose="020B0503020204020204" pitchFamily="34" charset="-122"/>
              </a:rPr>
              <a:t>的</a:t>
            </a:r>
            <a:r>
              <a:rPr lang="zh-CN" altLang="en-US" sz="1400" b="1" dirty="0">
                <a:latin typeface="微软雅黑" panose="020B0503020204020204" pitchFamily="34" charset="-122"/>
                <a:ea typeface="微软雅黑" panose="020B0503020204020204" pitchFamily="34" charset="-122"/>
              </a:rPr>
              <a:t>负担</a:t>
            </a:r>
            <a:endParaRPr lang="en-US" altLang="zh-CN" sz="1400" b="1" dirty="0">
              <a:latin typeface="微软雅黑" panose="020B0503020204020204" pitchFamily="34" charset="-122"/>
              <a:ea typeface="微软雅黑" panose="020B0503020204020204" pitchFamily="34" charset="-122"/>
            </a:endParaRPr>
          </a:p>
        </p:txBody>
      </p:sp>
      <p:sp>
        <p:nvSpPr>
          <p:cNvPr id="8" name="矩形 7"/>
          <p:cNvSpPr/>
          <p:nvPr/>
        </p:nvSpPr>
        <p:spPr>
          <a:xfrm>
            <a:off x="6731498" y="2990352"/>
            <a:ext cx="4570482"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zh-CN" b="1" dirty="0">
                <a:solidFill>
                  <a:srgbClr val="0070C0"/>
                </a:solidFill>
                <a:latin typeface="微软雅黑" panose="020B0503020204020204" pitchFamily="34" charset="-122"/>
                <a:ea typeface="微软雅黑" panose="020B0503020204020204" pitchFamily="34" charset="-122"/>
              </a:rPr>
              <a:t>第三批鼓励研发申报儿童药品清单</a:t>
            </a:r>
            <a:r>
              <a:rPr lang="en-US" altLang="zh-CN" b="1" dirty="0">
                <a:solidFill>
                  <a:srgbClr val="0070C0"/>
                </a:solidFill>
                <a:latin typeface="微软雅黑" panose="020B0503020204020204" pitchFamily="34" charset="-122"/>
                <a:ea typeface="微软雅黑" panose="020B0503020204020204" pitchFamily="34" charset="-122"/>
              </a:rPr>
              <a:t>》</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981075" y="2990352"/>
            <a:ext cx="4984057"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国家重大新药创制专项</a:t>
            </a:r>
            <a:r>
              <a:rPr lang="zh-CN" altLang="en-US" b="1" dirty="0" smtClean="0">
                <a:solidFill>
                  <a:srgbClr val="0070C0"/>
                </a:solidFill>
                <a:latin typeface="微软雅黑" panose="020B0503020204020204" pitchFamily="34" charset="-122"/>
                <a:ea typeface="微软雅黑" panose="020B0503020204020204" pitchFamily="34" charset="-122"/>
              </a:rPr>
              <a:t>品种（</a:t>
            </a:r>
            <a:r>
              <a:rPr lang="zh-CN" altLang="en-US" b="1" dirty="0">
                <a:solidFill>
                  <a:srgbClr val="0070C0"/>
                </a:solidFill>
                <a:latin typeface="微软雅黑" panose="020B0503020204020204" pitchFamily="34" charset="-122"/>
                <a:ea typeface="微软雅黑" panose="020B0503020204020204" pitchFamily="34" charset="-122"/>
              </a:rPr>
              <a:t>十三五期间）      </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12" name="五边形 11"/>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：创新性</a:t>
            </a:r>
            <a:endParaRPr lang="zh-CN" altLang="en-US" sz="2800" b="1" dirty="0"/>
          </a:p>
        </p:txBody>
      </p:sp>
      <p:sp>
        <p:nvSpPr>
          <p:cNvPr id="2" name="矩形 1"/>
          <p:cNvSpPr/>
          <p:nvPr/>
        </p:nvSpPr>
        <p:spPr>
          <a:xfrm>
            <a:off x="2769099" y="331004"/>
            <a:ext cx="8664076" cy="553085"/>
          </a:xfrm>
          <a:prstGeom prst="rect">
            <a:avLst/>
          </a:prstGeom>
        </p:spPr>
        <p:txBody>
          <a:bodyPr wrap="square" anchor="ctr" anchorCtr="1">
            <a:spAutoFit/>
          </a:bodyPr>
          <a:lstStyle/>
          <a:p>
            <a:pPr algn="ctr">
              <a:lnSpc>
                <a:spcPct val="150000"/>
              </a:lnSpc>
              <a:defRPr/>
            </a:pPr>
            <a:r>
              <a:rPr lang="zh-CN" altLang="en-US" sz="2000" b="1" dirty="0">
                <a:latin typeface="微软雅黑" panose="020B0503020204020204" pitchFamily="34" charset="-122"/>
                <a:ea typeface="微软雅黑" panose="020B0503020204020204" pitchFamily="34" charset="-122"/>
              </a:rPr>
              <a:t>中国唯一获批的</a:t>
            </a:r>
            <a:r>
              <a:rPr lang="en-US" altLang="zh-CN" sz="2000" b="1" dirty="0">
                <a:latin typeface="微软雅黑" panose="020B0503020204020204" pitchFamily="34" charset="-122"/>
                <a:ea typeface="微软雅黑" panose="020B0503020204020204" pitchFamily="34" charset="-122"/>
              </a:rPr>
              <a:t>ACEI</a:t>
            </a:r>
            <a:r>
              <a:rPr lang="zh-CN" altLang="en-US" sz="2000" b="1" dirty="0">
                <a:latin typeface="微软雅黑" panose="020B0503020204020204" pitchFamily="34" charset="-122"/>
                <a:ea typeface="微软雅黑" panose="020B0503020204020204" pitchFamily="34" charset="-122"/>
              </a:rPr>
              <a:t>口服溶液，儿童专用剂型，</a:t>
            </a:r>
            <a:r>
              <a:rPr lang="zh-CN" altLang="en-US" sz="2000" b="1" dirty="0" smtClean="0">
                <a:latin typeface="微软雅黑" panose="020B0503020204020204" pitchFamily="34" charset="-122"/>
                <a:ea typeface="微软雅黑" panose="020B0503020204020204" pitchFamily="34" charset="-122"/>
              </a:rPr>
              <a:t>满足各年龄段儿童治疗</a:t>
            </a:r>
            <a:r>
              <a:rPr lang="zh-CN" altLang="en-US" sz="2000" b="1" dirty="0">
                <a:latin typeface="微软雅黑" panose="020B0503020204020204" pitchFamily="34" charset="-122"/>
                <a:ea typeface="微软雅黑" panose="020B0503020204020204" pitchFamily="34" charset="-122"/>
              </a:rPr>
              <a:t>需求</a:t>
            </a:r>
            <a:endParaRPr lang="en-US" altLang="zh-CN" sz="2000" b="1" dirty="0">
              <a:latin typeface="微软雅黑" panose="020B0503020204020204" pitchFamily="34" charset="-122"/>
              <a:ea typeface="微软雅黑" panose="020B0503020204020204" pitchFamily="34" charset="-122"/>
            </a:endParaRPr>
          </a:p>
        </p:txBody>
      </p:sp>
      <p:sp>
        <p:nvSpPr>
          <p:cNvPr id="9" name="矩形 21"/>
          <p:cNvSpPr>
            <a:spLocks noChangeArrowheads="1"/>
          </p:cNvSpPr>
          <p:nvPr/>
        </p:nvSpPr>
        <p:spPr bwMode="auto">
          <a:xfrm>
            <a:off x="100498" y="6642556"/>
            <a:ext cx="66104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 dirty="0" smtClean="0">
                <a:solidFill>
                  <a:srgbClr val="000000"/>
                </a:solidFill>
                <a:latin typeface="微软雅黑" panose="020B0503020204020204" pitchFamily="34" charset="-122"/>
              </a:rPr>
              <a:t>1.Children’s </a:t>
            </a:r>
            <a:r>
              <a:rPr lang="en-US" altLang="zh-CN" sz="800" dirty="0">
                <a:solidFill>
                  <a:srgbClr val="000000"/>
                </a:solidFill>
                <a:latin typeface="微软雅黑" panose="020B0503020204020204" pitchFamily="34" charset="-122"/>
              </a:rPr>
              <a:t>perceptions about medicines: individual differences and </a:t>
            </a:r>
            <a:r>
              <a:rPr lang="en-US" altLang="zh-CN" sz="800" dirty="0" err="1">
                <a:solidFill>
                  <a:srgbClr val="000000"/>
                </a:solidFill>
                <a:latin typeface="微软雅黑" panose="020B0503020204020204" pitchFamily="34" charset="-122"/>
              </a:rPr>
              <a:t>taste.Julie</a:t>
            </a:r>
            <a:r>
              <a:rPr lang="en-US" altLang="zh-CN" sz="800" dirty="0">
                <a:solidFill>
                  <a:srgbClr val="000000"/>
                </a:solidFill>
                <a:latin typeface="微软雅黑" panose="020B0503020204020204" pitchFamily="34" charset="-122"/>
              </a:rPr>
              <a:t> A. </a:t>
            </a:r>
            <a:r>
              <a:rPr lang="en-US" altLang="zh-CN" sz="800" dirty="0" err="1">
                <a:solidFill>
                  <a:srgbClr val="000000"/>
                </a:solidFill>
                <a:latin typeface="微软雅黑" panose="020B0503020204020204" pitchFamily="34" charset="-122"/>
              </a:rPr>
              <a:t>Mennella</a:t>
            </a:r>
            <a:r>
              <a:rPr lang="en-US" altLang="zh-CN" sz="800" dirty="0">
                <a:solidFill>
                  <a:srgbClr val="000000"/>
                </a:solidFill>
                <a:latin typeface="微软雅黑" panose="020B0503020204020204" pitchFamily="34" charset="-122"/>
              </a:rPr>
              <a:t> et </a:t>
            </a:r>
            <a:r>
              <a:rPr lang="en-US" altLang="zh-CN" sz="800" dirty="0" err="1">
                <a:solidFill>
                  <a:srgbClr val="000000"/>
                </a:solidFill>
                <a:latin typeface="微软雅黑" panose="020B0503020204020204" pitchFamily="34" charset="-122"/>
              </a:rPr>
              <a:t>al.BMC</a:t>
            </a:r>
            <a:r>
              <a:rPr lang="en-US" altLang="zh-CN" sz="800" dirty="0">
                <a:solidFill>
                  <a:srgbClr val="000000"/>
                </a:solidFill>
                <a:latin typeface="微软雅黑" panose="020B0503020204020204" pitchFamily="34" charset="-122"/>
              </a:rPr>
              <a:t> </a:t>
            </a:r>
            <a:r>
              <a:rPr lang="en-US" altLang="zh-CN" sz="800" dirty="0" err="1">
                <a:solidFill>
                  <a:srgbClr val="000000"/>
                </a:solidFill>
                <a:latin typeface="微软雅黑" panose="020B0503020204020204" pitchFamily="34" charset="-122"/>
              </a:rPr>
              <a:t>Pediatr</a:t>
            </a:r>
            <a:r>
              <a:rPr lang="en-US" altLang="zh-CN" sz="800" dirty="0">
                <a:solidFill>
                  <a:srgbClr val="000000"/>
                </a:solidFill>
                <a:latin typeface="微软雅黑" panose="020B0503020204020204" pitchFamily="34" charset="-122"/>
              </a:rPr>
              <a:t>. 2015; 15: 130.</a:t>
            </a:r>
            <a:endParaRPr lang="en-US" altLang="zh-CN" sz="800" dirty="0">
              <a:solidFill>
                <a:srgbClr val="000000"/>
              </a:solidFill>
              <a:latin typeface="微软雅黑" panose="020B0503020204020204" pitchFamily="34" charset="-122"/>
            </a:endParaRPr>
          </a:p>
        </p:txBody>
      </p:sp>
      <p:graphicFrame>
        <p:nvGraphicFramePr>
          <p:cNvPr id="6" name="表格 5"/>
          <p:cNvGraphicFramePr>
            <a:graphicFrameLocks noGrp="1"/>
          </p:cNvGraphicFramePr>
          <p:nvPr/>
        </p:nvGraphicFramePr>
        <p:xfrm>
          <a:off x="1244540" y="3413015"/>
          <a:ext cx="3695700" cy="3148519"/>
        </p:xfrm>
        <a:graphic>
          <a:graphicData uri="http://schemas.openxmlformats.org/drawingml/2006/table">
            <a:tbl>
              <a:tblPr/>
              <a:tblGrid>
                <a:gridCol w="1039883"/>
                <a:gridCol w="2655817"/>
              </a:tblGrid>
              <a:tr h="589021">
                <a:tc gridSpan="2">
                  <a:txBody>
                    <a:bodyPr/>
                    <a:lstStyle/>
                    <a:p>
                      <a:pPr algn="ctr" fontAlgn="b"/>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国家科技重大专项（民口</a:t>
                      </a: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200" b="1"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b"/>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子）课题任务合同书</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hMerge="1">
                  <a:tcPr/>
                </a:tc>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专项名称：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重大新药创制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课题编号：</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2018ZX09721003-004-006</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9">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课题名称</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任务</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25</a:t>
                      </a: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：马来酸依那普利口服散剂</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课题责任单位：</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四川百利药业有限责任公司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课题负责人：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吕霞</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9">
                <a:tc>
                  <a:txBody>
                    <a:bodyPr/>
                    <a:lstStyle/>
                    <a:p>
                      <a:pPr algn="l" fontAlgn="b"/>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执行期限：</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2018</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日至</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2020</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12</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31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724">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540000">
                <a:tc gridSpan="2">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国家卫生计生委医药卫生科技发展研究中心</a:t>
                      </a:r>
                      <a:b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二〇一八年八月</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lnL>
                      <a:noFill/>
                    </a:lnL>
                    <a:lnR>
                      <a:noFill/>
                    </a:lnR>
                    <a:lnT>
                      <a:noFill/>
                    </a:lnT>
                    <a:lnB>
                      <a:noFill/>
                    </a:lnB>
                  </a:tcPr>
                </a:tc>
                <a:tc hMerge="1">
                  <a:tcPr/>
                </a:tc>
              </a:tr>
            </a:tbl>
          </a:graphicData>
        </a:graphic>
      </p:graphicFrame>
      <p:sp>
        <p:nvSpPr>
          <p:cNvPr id="11" name="圆角矩形 10"/>
          <p:cNvSpPr/>
          <p:nvPr/>
        </p:nvSpPr>
        <p:spPr>
          <a:xfrm>
            <a:off x="1225491" y="4640318"/>
            <a:ext cx="3752850" cy="3031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6145396" y="3351803"/>
            <a:ext cx="5570125" cy="3487147"/>
          </a:xfrm>
          <a:prstGeom prst="rect">
            <a:avLst/>
          </a:prstGeom>
        </p:spPr>
      </p:pic>
      <p:graphicFrame>
        <p:nvGraphicFramePr>
          <p:cNvPr id="14" name="表格 13"/>
          <p:cNvGraphicFramePr>
            <a:graphicFrameLocks noGrp="1"/>
          </p:cNvGraphicFramePr>
          <p:nvPr/>
        </p:nvGraphicFramePr>
        <p:xfrm>
          <a:off x="6710992" y="4197118"/>
          <a:ext cx="4590988" cy="384408"/>
        </p:xfrm>
        <a:graphic>
          <a:graphicData uri="http://schemas.openxmlformats.org/drawingml/2006/table">
            <a:tbl>
              <a:tblPr/>
              <a:tblGrid>
                <a:gridCol w="593094"/>
                <a:gridCol w="1713383"/>
                <a:gridCol w="593094"/>
                <a:gridCol w="1691417"/>
              </a:tblGrid>
              <a:tr h="128136">
                <a:tc>
                  <a:txBody>
                    <a:bodyPr/>
                    <a:lstStyle/>
                    <a:p>
                      <a:pPr algn="l" fontAlgn="ctr"/>
                      <a:r>
                        <a:rPr lang="zh-CN" altLang="en-US" sz="700" b="0" i="0" u="none" strike="noStrike" dirty="0" smtClean="0">
                          <a:solidFill>
                            <a:srgbClr val="333333"/>
                          </a:solidFill>
                          <a:effectLst/>
                          <a:latin typeface="微软雅黑" panose="020B0503020204020204" pitchFamily="34" charset="-122"/>
                          <a:ea typeface="微软雅黑" panose="020B0503020204020204" pitchFamily="34" charset="-122"/>
                        </a:rPr>
                        <a:t>索引号</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000013610/2019-01553</a:t>
                      </a:r>
                      <a:endParaRPr lang="en-US" altLang="zh-CN"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smtClean="0">
                          <a:solidFill>
                            <a:srgbClr val="333333"/>
                          </a:solidFill>
                          <a:effectLst/>
                          <a:latin typeface="微软雅黑" panose="020B0503020204020204" pitchFamily="34" charset="-122"/>
                          <a:ea typeface="微软雅黑" panose="020B0503020204020204" pitchFamily="34" charset="-122"/>
                        </a:rPr>
                        <a:t>主题词</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　</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主题分类</a:t>
                      </a:r>
                      <a:endParaRPr lang="zh-CN" altLang="en-US" sz="700" b="0" i="0" u="none" strike="noStrike">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通知</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文号</a:t>
                      </a:r>
                      <a:endParaRPr lang="zh-CN" altLang="en-US" sz="700" b="0" i="0" u="none" strike="noStrike">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国卫办药政函</a:t>
                      </a:r>
                      <a:r>
                        <a:rPr lang="en-US" altLang="zh-CN" sz="700" b="0" i="0" u="none" strike="noStrike">
                          <a:solidFill>
                            <a:srgbClr val="333333"/>
                          </a:solidFill>
                          <a:effectLst/>
                          <a:latin typeface="微软雅黑" panose="020B0503020204020204" pitchFamily="34" charset="-122"/>
                          <a:ea typeface="微软雅黑" panose="020B0503020204020204" pitchFamily="34" charset="-122"/>
                        </a:rPr>
                        <a:t>〔2019〕642</a:t>
                      </a: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号</a:t>
                      </a:r>
                      <a:endParaRPr lang="zh-CN" altLang="en-US" sz="700" b="0" i="0" u="none" strike="noStrike">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发布机构</a:t>
                      </a:r>
                      <a:endParaRPr lang="zh-CN" altLang="en-US" sz="700" b="0" i="0" u="none" strike="noStrike">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国家卫生健康委办公厅</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发布日期</a:t>
                      </a:r>
                      <a:endParaRPr lang="zh-CN" altLang="en-US"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2019/8/27</a:t>
                      </a:r>
                      <a:endParaRPr lang="en-US" altLang="zh-CN" sz="7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r>
            </a:tbl>
          </a:graphicData>
        </a:graphic>
      </p:graphicFrame>
      <p:sp>
        <p:nvSpPr>
          <p:cNvPr id="16" name="矩形 15"/>
          <p:cNvSpPr/>
          <p:nvPr/>
        </p:nvSpPr>
        <p:spPr>
          <a:xfrm>
            <a:off x="9931308" y="4860316"/>
            <a:ext cx="1362874" cy="200055"/>
          </a:xfrm>
          <a:prstGeom prst="rect">
            <a:avLst/>
          </a:prstGeom>
          <a:solidFill>
            <a:schemeClr val="bg1"/>
          </a:solidFill>
        </p:spPr>
        <p:txBody>
          <a:bodyPr wrap="none">
            <a:spAutoFit/>
          </a:bodyPr>
          <a:lstStyle/>
          <a:p>
            <a:r>
              <a:rPr lang="zh-CN" altLang="en-US" sz="700" dirty="0">
                <a:solidFill>
                  <a:srgbClr val="222222"/>
                </a:solidFill>
                <a:latin typeface="+mn-ea"/>
              </a:rPr>
              <a:t>国卫办药政函</a:t>
            </a:r>
            <a:r>
              <a:rPr lang="en-US" altLang="zh-CN" sz="700" dirty="0">
                <a:solidFill>
                  <a:srgbClr val="222222"/>
                </a:solidFill>
                <a:latin typeface="+mn-ea"/>
              </a:rPr>
              <a:t>〔2019〕642</a:t>
            </a:r>
            <a:r>
              <a:rPr lang="zh-CN" altLang="en-US" sz="700" dirty="0">
                <a:solidFill>
                  <a:srgbClr val="222222"/>
                </a:solidFill>
                <a:latin typeface="+mn-ea"/>
              </a:rPr>
              <a:t>号</a:t>
            </a:r>
            <a:endParaRPr lang="zh-CN" altLang="en-US" sz="700" dirty="0">
              <a:latin typeface="+mn-ea"/>
            </a:endParaRPr>
          </a:p>
        </p:txBody>
      </p:sp>
      <p:sp>
        <p:nvSpPr>
          <p:cNvPr id="17" name="矩形 16"/>
          <p:cNvSpPr/>
          <p:nvPr/>
        </p:nvSpPr>
        <p:spPr>
          <a:xfrm>
            <a:off x="6405598" y="5144321"/>
            <a:ext cx="5260764" cy="867930"/>
          </a:xfrm>
          <a:prstGeom prst="rect">
            <a:avLst/>
          </a:prstGeom>
          <a:solidFill>
            <a:schemeClr val="bg1"/>
          </a:solidFill>
        </p:spPr>
        <p:txBody>
          <a:bodyPr wrap="square">
            <a:spAutoFit/>
          </a:bodyPr>
          <a:lstStyle/>
          <a:p>
            <a:pPr>
              <a:lnSpc>
                <a:spcPct val="120000"/>
              </a:lnSpc>
            </a:pPr>
            <a:r>
              <a:rPr lang="zh-CN" altLang="en-US" sz="700" dirty="0">
                <a:solidFill>
                  <a:srgbClr val="222222"/>
                </a:solidFill>
                <a:latin typeface="+mn-ea"/>
              </a:rPr>
              <a:t>各省、自治区、直辖市卫生健康委、工业和信息化主管部门、药品监督管理局，新疆生产建设兵团卫生健康委、工业和信息化委、市场监督管理局：</a:t>
            </a:r>
            <a:br>
              <a:rPr lang="zh-CN" altLang="en-US" sz="700" dirty="0">
                <a:latin typeface="+mn-ea"/>
              </a:rPr>
            </a:br>
            <a:r>
              <a:rPr lang="zh-CN" altLang="en-US" sz="700" dirty="0">
                <a:solidFill>
                  <a:srgbClr val="222222"/>
                </a:solidFill>
                <a:latin typeface="+mn-ea"/>
              </a:rPr>
              <a:t>　　为进一步落实原国家卫生计生委等</a:t>
            </a:r>
            <a:r>
              <a:rPr lang="en-US" altLang="zh-CN" sz="700" dirty="0">
                <a:solidFill>
                  <a:srgbClr val="222222"/>
                </a:solidFill>
                <a:latin typeface="+mn-ea"/>
              </a:rPr>
              <a:t>6</a:t>
            </a:r>
            <a:r>
              <a:rPr lang="zh-CN" altLang="en-US" sz="700" dirty="0">
                <a:solidFill>
                  <a:srgbClr val="222222"/>
                </a:solidFill>
                <a:latin typeface="+mn-ea"/>
              </a:rPr>
              <a:t>部门</a:t>
            </a:r>
            <a:r>
              <a:rPr lang="en-US" altLang="zh-CN" sz="700" dirty="0">
                <a:solidFill>
                  <a:srgbClr val="222222"/>
                </a:solidFill>
                <a:latin typeface="+mn-ea"/>
              </a:rPr>
              <a:t>《</a:t>
            </a:r>
            <a:r>
              <a:rPr lang="zh-CN" altLang="en-US" sz="700" dirty="0">
                <a:solidFill>
                  <a:srgbClr val="222222"/>
                </a:solidFill>
                <a:latin typeface="+mn-ea"/>
              </a:rPr>
              <a:t>关于保障儿童用药的若干意见</a:t>
            </a:r>
            <a:r>
              <a:rPr lang="en-US" altLang="zh-CN" sz="700" dirty="0">
                <a:solidFill>
                  <a:srgbClr val="222222"/>
                </a:solidFill>
                <a:latin typeface="+mn-ea"/>
              </a:rPr>
              <a:t>》</a:t>
            </a:r>
            <a:r>
              <a:rPr lang="zh-CN" altLang="en-US" sz="700" dirty="0">
                <a:solidFill>
                  <a:srgbClr val="222222"/>
                </a:solidFill>
                <a:latin typeface="+mn-ea"/>
              </a:rPr>
              <a:t>（国卫药政发</a:t>
            </a:r>
            <a:r>
              <a:rPr lang="en-US" altLang="zh-CN" sz="700" dirty="0">
                <a:solidFill>
                  <a:srgbClr val="222222"/>
                </a:solidFill>
                <a:latin typeface="+mn-ea"/>
              </a:rPr>
              <a:t>〔2014〕29</a:t>
            </a:r>
            <a:r>
              <a:rPr lang="zh-CN" altLang="en-US" sz="700" dirty="0">
                <a:solidFill>
                  <a:srgbClr val="222222"/>
                </a:solidFill>
                <a:latin typeface="+mn-ea"/>
              </a:rPr>
              <a:t>号）要求，促进儿童适宜品种、剂型、规格的研发创制和申报审评，</a:t>
            </a:r>
            <a:r>
              <a:rPr lang="zh-CN" altLang="en-US" sz="700" dirty="0" smtClean="0">
                <a:solidFill>
                  <a:srgbClr val="222222"/>
                </a:solidFill>
                <a:latin typeface="+mn-ea"/>
              </a:rPr>
              <a:t>满足儿科</a:t>
            </a:r>
            <a:r>
              <a:rPr lang="zh-CN" altLang="en-US" sz="700" dirty="0">
                <a:solidFill>
                  <a:srgbClr val="222222"/>
                </a:solidFill>
                <a:latin typeface="+mn-ea"/>
              </a:rPr>
              <a:t>临床用药需求，国家卫生健康委、工业和信息化部、国家药监局继续紧密围绕我国儿童疾病谱以及相关企业研发生产能力，制定了</a:t>
            </a:r>
            <a:r>
              <a:rPr lang="en-US" altLang="zh-CN" sz="700" dirty="0">
                <a:solidFill>
                  <a:srgbClr val="222222"/>
                </a:solidFill>
                <a:latin typeface="+mn-ea"/>
              </a:rPr>
              <a:t>《</a:t>
            </a:r>
            <a:r>
              <a:rPr lang="zh-CN" altLang="en-US" sz="700" dirty="0">
                <a:solidFill>
                  <a:srgbClr val="222222"/>
                </a:solidFill>
                <a:latin typeface="+mn-ea"/>
              </a:rPr>
              <a:t>第三批鼓励研发申报儿童药品清单</a:t>
            </a:r>
            <a:r>
              <a:rPr lang="en-US" altLang="zh-CN" sz="700" dirty="0">
                <a:solidFill>
                  <a:srgbClr val="222222"/>
                </a:solidFill>
                <a:latin typeface="+mn-ea"/>
              </a:rPr>
              <a:t>》</a:t>
            </a:r>
            <a:r>
              <a:rPr lang="zh-CN" altLang="en-US" sz="700" dirty="0">
                <a:solidFill>
                  <a:srgbClr val="222222"/>
                </a:solidFill>
                <a:latin typeface="+mn-ea"/>
              </a:rPr>
              <a:t>。现印发给你们，请推动相关工作</a:t>
            </a:r>
            <a:r>
              <a:rPr lang="zh-CN" altLang="en-US" sz="700" dirty="0" smtClean="0">
                <a:solidFill>
                  <a:srgbClr val="222222"/>
                </a:solidFill>
                <a:latin typeface="+mn-ea"/>
              </a:rPr>
              <a:t>。</a:t>
            </a:r>
            <a:endParaRPr lang="en-US" altLang="zh-CN" sz="700" dirty="0" smtClean="0">
              <a:solidFill>
                <a:srgbClr val="222222"/>
              </a:solidFill>
              <a:latin typeface="+mn-ea"/>
            </a:endParaRPr>
          </a:p>
          <a:p>
            <a:pPr>
              <a:lnSpc>
                <a:spcPct val="120000"/>
              </a:lnSpc>
            </a:pPr>
            <a:r>
              <a:rPr lang="zh-CN" altLang="en-US" sz="700" dirty="0">
                <a:solidFill>
                  <a:srgbClr val="222222"/>
                </a:solidFill>
                <a:latin typeface="+mn-ea"/>
              </a:rPr>
              <a:t> </a:t>
            </a:r>
            <a:endParaRPr lang="zh-CN" altLang="en-US" sz="700" dirty="0">
              <a:latin typeface="+mn-ea"/>
            </a:endParaRPr>
          </a:p>
        </p:txBody>
      </p:sp>
      <p:sp>
        <p:nvSpPr>
          <p:cNvPr id="18" name="矩形 17"/>
          <p:cNvSpPr/>
          <p:nvPr/>
        </p:nvSpPr>
        <p:spPr>
          <a:xfrm>
            <a:off x="8930458" y="6383509"/>
            <a:ext cx="1082348" cy="200055"/>
          </a:xfrm>
          <a:prstGeom prst="rect">
            <a:avLst/>
          </a:prstGeom>
          <a:solidFill>
            <a:schemeClr val="bg1"/>
          </a:solidFill>
        </p:spPr>
        <p:txBody>
          <a:bodyPr wrap="none">
            <a:spAutoFit/>
          </a:bodyPr>
          <a:lstStyle/>
          <a:p>
            <a:r>
              <a:rPr lang="zh-CN" altLang="en-US" sz="700" dirty="0">
                <a:solidFill>
                  <a:srgbClr val="222222"/>
                </a:solidFill>
                <a:latin typeface="微软雅黑" panose="020B0503020204020204" pitchFamily="34" charset="-122"/>
                <a:ea typeface="微软雅黑" panose="020B0503020204020204" pitchFamily="34" charset="-122"/>
              </a:rPr>
              <a:t>国家卫生健康委办公厅</a:t>
            </a:r>
            <a:endParaRPr lang="zh-CN" altLang="en-US" sz="700" dirty="0">
              <a:latin typeface="微软雅黑" panose="020B0503020204020204" pitchFamily="34" charset="-122"/>
              <a:ea typeface="微软雅黑" panose="020B0503020204020204" pitchFamily="34" charset="-122"/>
            </a:endParaRPr>
          </a:p>
        </p:txBody>
      </p:sp>
      <p:sp>
        <p:nvSpPr>
          <p:cNvPr id="19" name="矩形 18"/>
          <p:cNvSpPr/>
          <p:nvPr/>
        </p:nvSpPr>
        <p:spPr>
          <a:xfrm>
            <a:off x="10193070" y="6383509"/>
            <a:ext cx="1101112" cy="469167"/>
          </a:xfrm>
          <a:prstGeom prst="rect">
            <a:avLst/>
          </a:prstGeom>
          <a:solidFill>
            <a:schemeClr val="bg1"/>
          </a:solidFill>
        </p:spPr>
        <p:txBody>
          <a:bodyPr wrap="square">
            <a:spAutoFit/>
          </a:bodyPr>
          <a:lstStyle/>
          <a:p>
            <a:pPr algn="r">
              <a:lnSpc>
                <a:spcPct val="120000"/>
              </a:lnSpc>
            </a:pPr>
            <a:r>
              <a:rPr lang="zh-CN" altLang="en-US" sz="700" dirty="0">
                <a:solidFill>
                  <a:srgbClr val="222222"/>
                </a:solidFill>
                <a:latin typeface="微软雅黑" panose="020B0503020204020204" pitchFamily="34" charset="-122"/>
                <a:ea typeface="微软雅黑" panose="020B0503020204020204" pitchFamily="34" charset="-122"/>
              </a:rPr>
              <a:t>工业和信息化部</a:t>
            </a:r>
            <a:r>
              <a:rPr lang="zh-CN" altLang="en-US" sz="700" dirty="0" smtClean="0">
                <a:solidFill>
                  <a:srgbClr val="222222"/>
                </a:solidFill>
                <a:latin typeface="微软雅黑" panose="020B0503020204020204" pitchFamily="34" charset="-122"/>
                <a:ea typeface="微软雅黑" panose="020B0503020204020204" pitchFamily="34" charset="-122"/>
              </a:rPr>
              <a:t>办公厅</a:t>
            </a:r>
            <a:endParaRPr lang="zh-CN" altLang="en-US" sz="700" dirty="0">
              <a:solidFill>
                <a:srgbClr val="222222"/>
              </a:solidFill>
              <a:latin typeface="微软雅黑" panose="020B0503020204020204" pitchFamily="34" charset="-122"/>
              <a:ea typeface="微软雅黑" panose="020B0503020204020204" pitchFamily="34" charset="-122"/>
            </a:endParaRPr>
          </a:p>
          <a:p>
            <a:pPr algn="r">
              <a:lnSpc>
                <a:spcPct val="120000"/>
              </a:lnSpc>
            </a:pPr>
            <a:r>
              <a:rPr lang="zh-CN" altLang="en-US" sz="700" dirty="0" smtClean="0">
                <a:solidFill>
                  <a:srgbClr val="222222"/>
                </a:solidFill>
                <a:latin typeface="微软雅黑" panose="020B0503020204020204" pitchFamily="34" charset="-122"/>
                <a:ea typeface="微软雅黑" panose="020B0503020204020204" pitchFamily="34" charset="-122"/>
              </a:rPr>
              <a:t>国家药监局综合司</a:t>
            </a:r>
            <a:endParaRPr lang="en-US" altLang="zh-CN" sz="700" dirty="0" smtClean="0">
              <a:solidFill>
                <a:srgbClr val="222222"/>
              </a:solidFill>
              <a:latin typeface="微软雅黑" panose="020B0503020204020204" pitchFamily="34" charset="-122"/>
              <a:ea typeface="微软雅黑" panose="020B0503020204020204" pitchFamily="34" charset="-122"/>
            </a:endParaRPr>
          </a:p>
          <a:p>
            <a:pPr algn="r">
              <a:lnSpc>
                <a:spcPct val="120000"/>
              </a:lnSpc>
            </a:pPr>
            <a:r>
              <a:rPr lang="en-US" altLang="zh-CN" sz="700" dirty="0" smtClean="0">
                <a:solidFill>
                  <a:srgbClr val="222222"/>
                </a:solidFill>
                <a:latin typeface="微软雅黑" panose="020B0503020204020204" pitchFamily="34" charset="-122"/>
                <a:ea typeface="微软雅黑" panose="020B0503020204020204" pitchFamily="34" charset="-122"/>
              </a:rPr>
              <a:t>2019</a:t>
            </a:r>
            <a:r>
              <a:rPr lang="zh-CN" altLang="en-US" sz="700" dirty="0" smtClean="0">
                <a:solidFill>
                  <a:srgbClr val="222222"/>
                </a:solidFill>
                <a:latin typeface="微软雅黑" panose="020B0503020204020204" pitchFamily="34" charset="-122"/>
                <a:ea typeface="微软雅黑" panose="020B0503020204020204" pitchFamily="34" charset="-122"/>
              </a:rPr>
              <a:t>年</a:t>
            </a:r>
            <a:r>
              <a:rPr lang="en-US" altLang="zh-CN" sz="700" dirty="0" smtClean="0">
                <a:solidFill>
                  <a:srgbClr val="222222"/>
                </a:solidFill>
                <a:latin typeface="微软雅黑" panose="020B0503020204020204" pitchFamily="34" charset="-122"/>
                <a:ea typeface="微软雅黑" panose="020B0503020204020204" pitchFamily="34" charset="-122"/>
              </a:rPr>
              <a:t>7</a:t>
            </a:r>
            <a:r>
              <a:rPr lang="zh-CN" altLang="en-US" sz="700" dirty="0" smtClean="0">
                <a:solidFill>
                  <a:srgbClr val="222222"/>
                </a:solidFill>
                <a:latin typeface="微软雅黑" panose="020B0503020204020204" pitchFamily="34" charset="-122"/>
                <a:ea typeface="微软雅黑" panose="020B0503020204020204" pitchFamily="34" charset="-122"/>
              </a:rPr>
              <a:t>月</a:t>
            </a:r>
            <a:r>
              <a:rPr lang="en-US" altLang="zh-CN" sz="700" dirty="0" smtClean="0">
                <a:solidFill>
                  <a:srgbClr val="222222"/>
                </a:solidFill>
                <a:latin typeface="微软雅黑" panose="020B0503020204020204" pitchFamily="34" charset="-122"/>
                <a:ea typeface="微软雅黑" panose="020B0503020204020204" pitchFamily="34" charset="-122"/>
              </a:rPr>
              <a:t>22</a:t>
            </a:r>
            <a:r>
              <a:rPr lang="zh-CN" altLang="en-US" sz="700" dirty="0" smtClean="0">
                <a:solidFill>
                  <a:srgbClr val="222222"/>
                </a:solidFill>
                <a:latin typeface="微软雅黑" panose="020B0503020204020204" pitchFamily="34" charset="-122"/>
                <a:ea typeface="微软雅黑" panose="020B0503020204020204" pitchFamily="34" charset="-122"/>
              </a:rPr>
              <a:t>日</a:t>
            </a:r>
            <a:endParaRPr lang="zh-CN" altLang="en-US" sz="700" dirty="0">
              <a:solidFill>
                <a:srgbClr val="22222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2800" b="1" dirty="0"/>
          </a:p>
        </p:txBody>
      </p:sp>
      <p:graphicFrame>
        <p:nvGraphicFramePr>
          <p:cNvPr id="5" name="图示 4"/>
          <p:cNvGraphicFramePr/>
          <p:nvPr/>
        </p:nvGraphicFramePr>
        <p:xfrm>
          <a:off x="1196721" y="1087693"/>
          <a:ext cx="10223754" cy="53797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384048"/>
            <a:ext cx="169545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目录</a:t>
            </a:r>
            <a:endParaRPr lang="zh-CN" altLang="en-US" sz="2800" b="1" dirty="0"/>
          </a:p>
        </p:txBody>
      </p:sp>
      <p:sp>
        <p:nvSpPr>
          <p:cNvPr id="5" name="矩形 4"/>
          <p:cNvSpPr/>
          <p:nvPr/>
        </p:nvSpPr>
        <p:spPr>
          <a:xfrm>
            <a:off x="2245276" y="1867249"/>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6" name="组合 5"/>
          <p:cNvGrpSpPr/>
          <p:nvPr/>
        </p:nvGrpSpPr>
        <p:grpSpPr>
          <a:xfrm>
            <a:off x="2373284" y="2014033"/>
            <a:ext cx="2099999" cy="497794"/>
            <a:chOff x="5591150" y="1338211"/>
            <a:chExt cx="2800000" cy="663726"/>
          </a:xfrm>
        </p:grpSpPr>
        <p:sp>
          <p:nvSpPr>
            <p:cNvPr id="7" name="文本框 6"/>
            <p:cNvSpPr txBox="1"/>
            <p:nvPr/>
          </p:nvSpPr>
          <p:spPr>
            <a:xfrm>
              <a:off x="6503453" y="1378974"/>
              <a:ext cx="1887697" cy="615554"/>
            </a:xfrm>
            <a:prstGeom prst="rect">
              <a:avLst/>
            </a:prstGeom>
            <a:noFill/>
          </p:spPr>
          <p:txBody>
            <a:bodyPr wrap="none" rtlCol="0">
              <a:spAutoFit/>
              <a:scene3d>
                <a:camera prst="orthographicFront"/>
                <a:lightRig rig="threePt" dir="t"/>
              </a:scene3d>
              <a:sp3d contourW="12700"/>
            </a:bodyPr>
            <a:lstStyle/>
            <a:p>
              <a:r>
                <a:rPr lang="zh-CN" altLang="en-US" sz="2400" b="1" dirty="0" smtClean="0">
                  <a:latin typeface="微软雅黑" panose="020B0503020204020204" pitchFamily="34" charset="-122"/>
                  <a:ea typeface="微软雅黑" panose="020B0503020204020204" pitchFamily="34" charset="-122"/>
                </a:rPr>
                <a:t>基本信息</a:t>
              </a:r>
              <a:endParaRPr lang="zh-CN" altLang="en-US" sz="2400" b="1" dirty="0">
                <a:latin typeface="微软雅黑" panose="020B0503020204020204" pitchFamily="34" charset="-122"/>
                <a:ea typeface="微软雅黑" panose="020B0503020204020204" pitchFamily="34" charset="-122"/>
              </a:endParaRPr>
            </a:p>
          </p:txBody>
        </p:sp>
        <p:sp>
          <p:nvSpPr>
            <p:cNvPr id="8" name="椭圆 7"/>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01</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2245276" y="2854823"/>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 name="矩形 9"/>
          <p:cNvSpPr/>
          <p:nvPr/>
        </p:nvSpPr>
        <p:spPr>
          <a:xfrm>
            <a:off x="2245276" y="3842396"/>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1" name="矩形 10"/>
          <p:cNvSpPr/>
          <p:nvPr/>
        </p:nvSpPr>
        <p:spPr>
          <a:xfrm>
            <a:off x="6369601" y="1867249"/>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373286" y="2985829"/>
            <a:ext cx="1792223" cy="497794"/>
            <a:chOff x="5591150" y="1338211"/>
            <a:chExt cx="2389631" cy="663726"/>
          </a:xfrm>
        </p:grpSpPr>
        <p:sp>
          <p:nvSpPr>
            <p:cNvPr id="13" name="文本框 12"/>
            <p:cNvSpPr txBox="1"/>
            <p:nvPr/>
          </p:nvSpPr>
          <p:spPr>
            <a:xfrm>
              <a:off x="6503453" y="1368396"/>
              <a:ext cx="1477328" cy="615554"/>
            </a:xfrm>
            <a:prstGeom prst="rect">
              <a:avLst/>
            </a:prstGeom>
            <a:noFill/>
          </p:spPr>
          <p:txBody>
            <a:bodyPr wrap="none" rtlCol="0">
              <a:spAutoFit/>
              <a:scene3d>
                <a:camera prst="orthographicFront"/>
                <a:lightRig rig="threePt" dir="t"/>
              </a:scene3d>
              <a:sp3d contourW="12700"/>
            </a:bodyPr>
            <a:lstStyle/>
            <a:p>
              <a:r>
                <a:rPr lang="zh-CN" altLang="en-US" sz="2400" b="1" dirty="0" smtClean="0">
                  <a:latin typeface="微软雅黑" panose="020B0503020204020204" pitchFamily="34" charset="-122"/>
                  <a:ea typeface="微软雅黑" panose="020B0503020204020204" pitchFamily="34" charset="-122"/>
                </a:rPr>
                <a:t>安全性</a:t>
              </a:r>
              <a:endParaRPr lang="zh-CN" altLang="en-US" sz="2400" b="1" dirty="0">
                <a:latin typeface="微软雅黑" panose="020B0503020204020204" pitchFamily="34" charset="-122"/>
                <a:ea typeface="微软雅黑" panose="020B0503020204020204" pitchFamily="34" charset="-122"/>
              </a:endParaRPr>
            </a:p>
          </p:txBody>
        </p:sp>
        <p:sp>
          <p:nvSpPr>
            <p:cNvPr id="14" name="椭圆 1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02</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373285" y="3958585"/>
            <a:ext cx="1792223" cy="497794"/>
            <a:chOff x="5591150" y="1338211"/>
            <a:chExt cx="2389631" cy="663726"/>
          </a:xfrm>
        </p:grpSpPr>
        <p:sp>
          <p:nvSpPr>
            <p:cNvPr id="16" name="文本框 15"/>
            <p:cNvSpPr txBox="1"/>
            <p:nvPr/>
          </p:nvSpPr>
          <p:spPr>
            <a:xfrm>
              <a:off x="6503453" y="1378328"/>
              <a:ext cx="1477328" cy="615554"/>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smtClean="0">
                  <a:latin typeface="微软雅黑" panose="020B0503020204020204" pitchFamily="34" charset="-122"/>
                  <a:ea typeface="微软雅黑" panose="020B0503020204020204" pitchFamily="34" charset="-122"/>
                </a:rPr>
                <a:t>有效性</a:t>
              </a:r>
              <a:endParaRPr lang="zh-CN" altLang="en-US" sz="2400" b="1" dirty="0">
                <a:latin typeface="微软雅黑" panose="020B0503020204020204" pitchFamily="34" charset="-122"/>
                <a:ea typeface="微软雅黑" panose="020B0503020204020204" pitchFamily="34" charset="-122"/>
              </a:endParaRPr>
            </a:p>
          </p:txBody>
        </p:sp>
        <p:sp>
          <p:nvSpPr>
            <p:cNvPr id="17" name="椭圆 16"/>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03</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497612" y="2019390"/>
            <a:ext cx="1781507" cy="497795"/>
            <a:chOff x="5591150" y="1338211"/>
            <a:chExt cx="2375343" cy="663726"/>
          </a:xfrm>
        </p:grpSpPr>
        <p:sp>
          <p:nvSpPr>
            <p:cNvPr id="19" name="文本框 18"/>
            <p:cNvSpPr txBox="1"/>
            <p:nvPr/>
          </p:nvSpPr>
          <p:spPr>
            <a:xfrm>
              <a:off x="6503453" y="1361314"/>
              <a:ext cx="1463040" cy="613833"/>
            </a:xfrm>
            <a:prstGeom prst="rect">
              <a:avLst/>
            </a:prstGeom>
            <a:noFill/>
          </p:spPr>
          <p:txBody>
            <a:bodyPr wrap="none" rtlCol="0">
              <a:spAutoFit/>
              <a:scene3d>
                <a:camera prst="orthographicFront"/>
                <a:lightRig rig="threePt" dir="t"/>
              </a:scene3d>
              <a:sp3d contourW="12700"/>
            </a:bodyPr>
            <a:lstStyle/>
            <a:p>
              <a:pPr algn="l" defTabSz="1219200"/>
              <a:r>
                <a:rPr lang="zh-CN" altLang="en-US" sz="2400" b="1" dirty="0" smtClean="0">
                  <a:latin typeface="微软雅黑" panose="020B0503020204020204" pitchFamily="34" charset="-122"/>
                  <a:ea typeface="微软雅黑" panose="020B0503020204020204" pitchFamily="34" charset="-122"/>
                  <a:sym typeface="+mn-ea"/>
                </a:rPr>
                <a:t>创新性</a:t>
              </a:r>
              <a:endParaRPr lang="zh-CN" altLang="en-US" sz="2400" b="1" dirty="0">
                <a:latin typeface="微软雅黑" panose="020B0503020204020204" pitchFamily="34" charset="-122"/>
                <a:ea typeface="微软雅黑" panose="020B0503020204020204" pitchFamily="34" charset="-122"/>
              </a:endParaRPr>
            </a:p>
          </p:txBody>
        </p:sp>
        <p:sp>
          <p:nvSpPr>
            <p:cNvPr id="20" name="椭圆 19"/>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04</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6369601" y="2854822"/>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497611" y="3004674"/>
            <a:ext cx="1781507" cy="497795"/>
            <a:chOff x="5591150" y="1338211"/>
            <a:chExt cx="2375343" cy="663726"/>
          </a:xfrm>
        </p:grpSpPr>
        <p:sp>
          <p:nvSpPr>
            <p:cNvPr id="23" name="文本框 22"/>
            <p:cNvSpPr txBox="1"/>
            <p:nvPr/>
          </p:nvSpPr>
          <p:spPr>
            <a:xfrm>
              <a:off x="6503453" y="1361314"/>
              <a:ext cx="1463040" cy="613833"/>
            </a:xfrm>
            <a:prstGeom prst="rect">
              <a:avLst/>
            </a:prstGeom>
            <a:noFill/>
          </p:spPr>
          <p:txBody>
            <a:bodyPr wrap="none" rtlCol="0">
              <a:spAutoFit/>
              <a:scene3d>
                <a:camera prst="orthographicFront"/>
                <a:lightRig rig="threePt" dir="t"/>
              </a:scene3d>
              <a:sp3d contourW="12700"/>
            </a:bodyPr>
            <a:lstStyle/>
            <a:p>
              <a:pPr algn="l" defTabSz="1219200"/>
              <a:r>
                <a:rPr lang="zh-CN" altLang="en-US" sz="2400" b="1" dirty="0">
                  <a:latin typeface="微软雅黑" panose="020B0503020204020204" pitchFamily="34" charset="-122"/>
                  <a:ea typeface="微软雅黑" panose="020B0503020204020204" pitchFamily="34" charset="-122"/>
                  <a:sym typeface="+mn-ea"/>
                </a:rPr>
                <a:t>公平性</a:t>
              </a:r>
              <a:endParaRPr lang="zh-CN" altLang="en-US" sz="2400" b="1" dirty="0">
                <a:latin typeface="微软雅黑" panose="020B0503020204020204" pitchFamily="34" charset="-122"/>
                <a:ea typeface="微软雅黑" panose="020B0503020204020204" pitchFamily="34" charset="-122"/>
              </a:endParaRPr>
            </a:p>
          </p:txBody>
        </p:sp>
        <p:sp>
          <p:nvSpPr>
            <p:cNvPr id="24" name="椭圆 2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smtClean="0">
                  <a:solidFill>
                    <a:srgbClr val="0070C0"/>
                  </a:solidFill>
                  <a:latin typeface="微软雅黑" panose="020B0503020204020204" pitchFamily="34" charset="-122"/>
                  <a:ea typeface="微软雅黑" panose="020B0503020204020204" pitchFamily="34" charset="-122"/>
                </a:rPr>
                <a:t>05</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27291" y="1306238"/>
            <a:ext cx="9950233" cy="4401205"/>
          </a:xfrm>
          <a:prstGeom prst="rect">
            <a:avLst/>
          </a:prstGeom>
        </p:spPr>
        <p:txBody>
          <a:bodyPr wrap="square">
            <a:spAutoFit/>
          </a:bodyPr>
          <a:lstStyle/>
          <a:p>
            <a:pPr>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zh-CN" sz="20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zh-CN" sz="2000" b="1" dirty="0" smtClean="0">
                <a:latin typeface="微软雅黑" panose="020B0503020204020204" pitchFamily="34" charset="-122"/>
                <a:ea typeface="微软雅黑" panose="020B0503020204020204" pitchFamily="34" charset="-122"/>
              </a:rPr>
              <a:t>】</a:t>
            </a:r>
            <a:r>
              <a:rPr lang="zh-CN" altLang="zh-CN" sz="20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马来酸依那普利口服</a:t>
            </a:r>
            <a:r>
              <a:rPr lang="zh-CN"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溶液</a:t>
            </a:r>
            <a:endParaRPr lang="en-US"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注册规</a:t>
            </a:r>
            <a:r>
              <a:rPr lang="zh-CN" altLang="zh-CN"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格</a:t>
            </a:r>
            <a:r>
              <a:rPr lang="zh-CN" altLang="zh-CN" sz="2000" b="1" dirty="0">
                <a:latin typeface="微软雅黑" panose="020B0503020204020204" pitchFamily="34" charset="-122"/>
                <a:ea typeface="微软雅黑" panose="020B0503020204020204" pitchFamily="34" charset="-122"/>
              </a:rPr>
              <a:t>】</a:t>
            </a:r>
            <a:r>
              <a:rPr lang="zh-CN" altLang="zh-CN"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150ml:0.15</a:t>
            </a:r>
            <a:r>
              <a:rPr lang="zh-CN"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g</a:t>
            </a:r>
            <a:endParaRPr lang="en-US"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zh-CN" altLang="zh-CN" sz="2000" b="1" dirty="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2022年6月28日</a:t>
            </a:r>
            <a:endPar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zh-CN" altLang="zh-CN" sz="2000" b="1" dirty="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无</a:t>
            </a:r>
            <a:endParaRPr lang="en-US"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200000"/>
              </a:lnSpc>
              <a:defRPr/>
            </a:pPr>
            <a:r>
              <a:rPr lang="zh-CN" altLang="zh-CN" sz="2000" b="1" dirty="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全球</a:t>
            </a:r>
            <a:r>
              <a:rPr lang="zh-CN" altLang="en-US"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首个上市国家</a:t>
            </a:r>
            <a:r>
              <a:rPr lang="en-US" altLang="zh-CN"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地区及上市</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时间</a:t>
            </a:r>
            <a:r>
              <a:rPr lang="zh-CN" altLang="zh-CN" sz="2000" b="1" dirty="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美国</a:t>
            </a:r>
            <a:r>
              <a:rPr lang="zh-CN" altLang="en-US"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zh-CN"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0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是</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否为OTC药品</a:t>
            </a:r>
            <a:r>
              <a:rPr lang="zh-CN" altLang="zh-CN" sz="2000" b="1" dirty="0">
                <a:latin typeface="微软雅黑" panose="020B0503020204020204" pitchFamily="34" charset="-122"/>
                <a:ea typeface="微软雅黑" panose="020B0503020204020204" pitchFamily="34" charset="-122"/>
              </a:rPr>
              <a:t>】</a:t>
            </a:r>
            <a:r>
              <a:rPr lang="zh-CN" altLang="en-US" sz="2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否</a:t>
            </a:r>
            <a:endPar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defRPr/>
            </a:pPr>
            <a:r>
              <a:rPr lang="zh-CN" altLang="zh-CN" sz="2000" b="1" dirty="0" smtClean="0">
                <a:latin typeface="微软雅黑" panose="020B0503020204020204" pitchFamily="34" charset="-122"/>
                <a:ea typeface="微软雅黑" panose="020B0503020204020204" pitchFamily="34" charset="-122"/>
              </a:rPr>
              <a:t>【</a:t>
            </a:r>
            <a:r>
              <a:rPr lang="zh-CN" altLang="zh-CN" sz="2000" kern="100" dirty="0" smtClean="0">
                <a:latin typeface="微软雅黑" panose="020B0503020204020204" pitchFamily="34" charset="-122"/>
                <a:ea typeface="微软雅黑" panose="020B0503020204020204" pitchFamily="34" charset="-122"/>
                <a:cs typeface="微软雅黑" panose="020B0503020204020204" pitchFamily="34" charset="-122"/>
              </a:rPr>
              <a:t>参照药品</a:t>
            </a:r>
            <a:r>
              <a:rPr lang="zh-CN" altLang="zh-CN" sz="2000" b="1" dirty="0" smtClean="0">
                <a:latin typeface="微软雅黑" panose="020B0503020204020204" pitchFamily="34" charset="-122"/>
                <a:ea typeface="微软雅黑" panose="020B0503020204020204" pitchFamily="34" charset="-122"/>
              </a:rPr>
              <a:t>】</a:t>
            </a:r>
            <a:r>
              <a:rPr lang="zh-CN" altLang="zh-CN" sz="2000" kern="1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五边形 2"/>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2" name="矩形 1"/>
          <p:cNvSpPr/>
          <p:nvPr/>
        </p:nvSpPr>
        <p:spPr>
          <a:xfrm>
            <a:off x="2543173" y="5176478"/>
            <a:ext cx="10172701" cy="1274195"/>
          </a:xfrm>
          <a:prstGeom prst="rect">
            <a:avLst/>
          </a:prstGeom>
        </p:spPr>
        <p:txBody>
          <a:bodyPr wrap="square">
            <a:spAutoFit/>
          </a:bodyPr>
          <a:lstStyle/>
          <a:p>
            <a:pPr>
              <a:lnSpc>
                <a:spcPct val="120000"/>
              </a:lnSpc>
              <a:defRPr/>
            </a:pPr>
            <a:r>
              <a:rPr lang="zh-CN"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马来酸依那普利口服</a:t>
            </a:r>
            <a:r>
              <a:rPr lang="zh-CN"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溶液</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EPANED- </a:t>
            </a:r>
            <a:r>
              <a:rPr lang="en-US" altLang="zh-CN" sz="1600" b="1" kern="100" dirty="0" err="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enalapril</a:t>
            </a:r>
            <a:r>
              <a:rPr lang="en-US"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maleate </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solution</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defRPr/>
            </a:pP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美国，原研，</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636.67</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美元</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瓶（</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150ml:0.15g</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defRPr/>
            </a:pP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按照</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日中行折算价（</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美元：</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6.7114</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人民币）折合</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4272.95</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元</a:t>
            </a:r>
            <a:r>
              <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瓶</a:t>
            </a:r>
            <a:r>
              <a:rPr lang="zh-CN" altLang="en-US"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150ml:0.15g</a:t>
            </a:r>
            <a:r>
              <a:rPr lang="zh-CN" altLang="en-US"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defRPr/>
            </a:pPr>
            <a:endParaRPr lang="en-US" altLang="zh-CN" sz="16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38873" y="2063710"/>
            <a:ext cx="11119141" cy="377411"/>
          </a:xfrm>
          <a:prstGeom prst="rect">
            <a:avLst/>
          </a:prstGeom>
        </p:spPr>
        <p:txBody>
          <a:bodyPr wrap="square">
            <a:spAutoFit/>
          </a:bodyPr>
          <a:lstStyle/>
          <a:p>
            <a:pPr lvl="0">
              <a:lnSpc>
                <a:spcPct val="150000"/>
              </a:lnSpc>
              <a:defRPr/>
            </a:pP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疾病</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基本情况</a:t>
            </a: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24</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年（儿童高血压</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4</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年，儿童心力衰竭</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20</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a:t>
            </a:r>
            <a:endParaRPr lang="zh-CN" altLang="zh-CN" sz="12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530312" y="2458667"/>
            <a:ext cx="11566438" cy="923330"/>
          </a:xfrm>
          <a:prstGeom prst="rect">
            <a:avLst/>
          </a:prstGeom>
        </p:spPr>
        <p:txBody>
          <a:bodyPr wrap="square">
            <a:spAutoFit/>
          </a:bodyPr>
          <a:lstStyle/>
          <a:p>
            <a:pPr marL="342900" indent="-342900">
              <a:lnSpc>
                <a:spcPct val="150000"/>
              </a:lnSpc>
              <a:buFont typeface="+mj-ea"/>
              <a:buAutoNum type="circleNumDbPlain"/>
              <a:defRPr/>
            </a:pPr>
            <a:r>
              <a:rPr lang="zh-CN" altLang="en-US" sz="1200" b="1"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儿童高血压</a:t>
            </a:r>
            <a:r>
              <a:rPr lang="en-US" altLang="zh-CN" sz="1200" baseline="30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b="1"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2012~2015</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年，中国儿童青少年心血管健康调查（</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CCACH</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）项目在全国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个城市对 </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44396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名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6~17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岁</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儿童进行筛查，高血压患病率接近 </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3.7</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，但</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实际门诊就诊需药物治疗不足</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全年约</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人</a:t>
            </a:r>
            <a:endParaRPr lang="zh-CN" altLang="en-US" sz="1200" baseline="30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mj-ea"/>
              <a:buAutoNum type="circleNumDbPlain"/>
              <a:defRPr/>
            </a:pP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儿童心力衰竭</a:t>
            </a:r>
            <a:r>
              <a:rPr lang="en-US" altLang="zh-CN" sz="1200" baseline="300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近</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年来报道的儿童及青少年心衰进行了系统回顾，儿童心衰的发病率为</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0.9/100000~7.4/10000</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患病率约为</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83.3/100000</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，全年约</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万人</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五边形 5"/>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14" name="矩形 13"/>
          <p:cNvSpPr/>
          <p:nvPr/>
        </p:nvSpPr>
        <p:spPr>
          <a:xfrm>
            <a:off x="530312" y="1201616"/>
            <a:ext cx="10949977" cy="890693"/>
          </a:xfrm>
          <a:prstGeom prst="rect">
            <a:avLst/>
          </a:prstGeom>
        </p:spPr>
        <p:txBody>
          <a:bodyPr wrap="square">
            <a:spAutoFit/>
          </a:bodyPr>
          <a:lstStyle/>
          <a:p>
            <a:pPr marL="342900" lvl="0" indent="-342900">
              <a:lnSpc>
                <a:spcPct val="150000"/>
              </a:lnSpc>
              <a:buFont typeface="+mj-ea"/>
              <a:buAutoNum type="circleNumDbPlain"/>
              <a:defRPr/>
            </a:pPr>
            <a:r>
              <a:rPr lang="zh-CN" altLang="zh-CN" sz="12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高血压 </a:t>
            </a:r>
            <a:endPar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buFont typeface="+mj-ea"/>
              <a:buAutoNum type="circleNumDbPlain"/>
              <a:defRPr/>
            </a:pPr>
            <a:r>
              <a:rPr lang="zh-CN" altLang="zh-CN" sz="12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症状</a:t>
            </a: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性心力衰竭：通常与利尿剂和洋地黄类药物联用，以提高生存率、延缓心衰的进展、减少因心衰而导致的</a:t>
            </a:r>
            <a:r>
              <a:rPr lang="zh-CN" altLang="zh-CN" sz="12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住院</a:t>
            </a:r>
            <a:endParaRPr lang="zh-CN" altLang="zh-CN" sz="12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buFont typeface="+mj-ea"/>
              <a:buAutoNum type="circleNumDbPlain"/>
              <a:defRPr/>
            </a:pPr>
            <a:r>
              <a:rPr lang="zh-CN" altLang="zh-CN" sz="1200"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无症状性左心室功能障碍（射血分数≤35%）：延缓心衰的进展，减少因心衰而导致的住院 </a:t>
            </a:r>
            <a:endParaRPr lang="en-US"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8873" y="919024"/>
            <a:ext cx="11119141" cy="377411"/>
          </a:xfrm>
          <a:prstGeom prst="rect">
            <a:avLst/>
          </a:prstGeom>
        </p:spPr>
        <p:txBody>
          <a:bodyPr wrap="square">
            <a:spAutoFit/>
          </a:bodyPr>
          <a:lstStyle/>
          <a:p>
            <a:pPr lvl="0" algn="l">
              <a:lnSpc>
                <a:spcPct val="150000"/>
              </a:lnSpc>
              <a:buClrTx/>
              <a:buSzTx/>
              <a:buFontTx/>
              <a:defRPr/>
            </a:pPr>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438873" y="3325764"/>
            <a:ext cx="8546456" cy="377411"/>
          </a:xfrm>
          <a:prstGeom prst="rect">
            <a:avLst/>
          </a:prstGeom>
        </p:spPr>
        <p:txBody>
          <a:bodyPr wrap="square">
            <a:spAutoFit/>
          </a:bodyPr>
          <a:lstStyle/>
          <a:p>
            <a:pPr lvl="0" algn="l">
              <a:lnSpc>
                <a:spcPct val="150000"/>
              </a:lnSpc>
              <a:buClrTx/>
              <a:buSzTx/>
              <a:buFontTx/>
              <a:defRPr/>
            </a:pP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endPar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530312" y="3658954"/>
            <a:ext cx="10509163" cy="2031325"/>
          </a:xfrm>
          <a:prstGeom prst="rect">
            <a:avLst/>
          </a:prstGeom>
        </p:spPr>
        <p:txBody>
          <a:bodyPr wrap="square">
            <a:spAutoFit/>
          </a:bodyPr>
          <a:lstStyle/>
          <a:p>
            <a:pPr algn="just">
              <a:lnSpc>
                <a:spcPct val="150000"/>
              </a:lnSpc>
            </a:pPr>
            <a:r>
              <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、高血压</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成人初始剂量为每日</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，每日一次服用。可根据需要逐渐增加到最大剂量每日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以实现降压</a:t>
            </a:r>
            <a:r>
              <a:rPr lang="zh-CN" altLang="zh-CN" sz="1200" kern="100" dirty="0" smtClean="0">
                <a:latin typeface="微软雅黑" panose="020B0503020204020204" pitchFamily="34" charset="-122"/>
                <a:ea typeface="微软雅黑" panose="020B0503020204020204" pitchFamily="34" charset="-122"/>
                <a:cs typeface="Times New Roman" panose="02020603050405020304" pitchFamily="18" charset="0"/>
              </a:rPr>
              <a:t>目标。如果出现给药时间间隔末端降压效果减弱则可将每日剂量分成每天两次服用。</a:t>
            </a:r>
            <a:endParaRPr lang="zh-CN" altLang="zh-CN" sz="12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100" dirty="0" smtClean="0">
                <a:latin typeface="微软雅黑" panose="020B0503020204020204" pitchFamily="34" charset="-122"/>
                <a:ea typeface="微软雅黑" panose="020B0503020204020204" pitchFamily="34" charset="-122"/>
                <a:cs typeface="Times New Roman" panose="02020603050405020304" pitchFamily="18" charset="0"/>
              </a:rPr>
              <a:t>与</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利尿剂一起使用：如果需要达到更大的降压效果，本品可以和低剂量的利尿剂联用，建议使用利尿剂的患者初始剂量每日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肾功能受损患者剂量调整：见下表，剂量可以根据需要逐渐增加到最大每日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nvGraphicFramePr>
        <p:xfrm>
          <a:off x="1188151" y="5142035"/>
          <a:ext cx="7886700" cy="1008380"/>
        </p:xfrm>
        <a:graphic>
          <a:graphicData uri="http://schemas.openxmlformats.org/drawingml/2006/table">
            <a:tbl>
              <a:tblPr firstRow="1" firstCol="1" bandRow="1" bandCol="1"/>
              <a:tblGrid>
                <a:gridCol w="2861295"/>
                <a:gridCol w="2648354"/>
                <a:gridCol w="2377051"/>
              </a:tblGrid>
              <a:tr h="252095">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肾功能状态</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肌酐清除率</a:t>
                      </a:r>
                      <a:r>
                        <a:rPr lang="en-US" sz="10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初始剂量</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mg/</a:t>
                      </a: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日</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正常或轻度肾功能受损患者</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&gt;30 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中度至严重肾功能受损</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cs typeface="Times New Roman" panose="02020603050405020304" pitchFamily="18" charset="0"/>
                        </a:rPr>
                        <a:t>≤ 30 mL/min</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透析患者</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6011192" y="6198268"/>
            <a:ext cx="3063659" cy="246221"/>
          </a:xfrm>
          <a:prstGeom prst="rect">
            <a:avLst/>
          </a:prstGeom>
        </p:spPr>
        <p:txBody>
          <a:bodyPr wrap="none">
            <a:spAutoFit/>
          </a:bodyPr>
          <a:lstStyle/>
          <a:p>
            <a:r>
              <a:rPr lang="en-US" altLang="zh-CN" sz="1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latin typeface="微软雅黑" panose="020B0503020204020204" pitchFamily="34" charset="-122"/>
                <a:ea typeface="微软雅黑" panose="020B0503020204020204" pitchFamily="34" charset="-122"/>
                <a:cs typeface="Times New Roman" panose="02020603050405020304" pitchFamily="18" charset="0"/>
              </a:rPr>
              <a:t>：透析当天需在血液透析后服药；用理想体重计算</a:t>
            </a:r>
            <a:endParaRPr lang="zh-CN" altLang="en-US" sz="1000" dirty="0"/>
          </a:p>
        </p:txBody>
      </p:sp>
      <p:sp>
        <p:nvSpPr>
          <p:cNvPr id="3" name="矩形 2"/>
          <p:cNvSpPr/>
          <p:nvPr/>
        </p:nvSpPr>
        <p:spPr>
          <a:xfrm>
            <a:off x="539476" y="6346203"/>
            <a:ext cx="6096000" cy="461665"/>
          </a:xfrm>
          <a:prstGeom prst="rect">
            <a:avLst/>
          </a:prstGeom>
        </p:spPr>
        <p:txBody>
          <a:bodyPr>
            <a:spAutoFit/>
          </a:bodyPr>
          <a:lstStyle/>
          <a:p>
            <a:r>
              <a:rPr lang="en-US" altLang="zh-CN" sz="800" kern="100" dirty="0" smtClean="0">
                <a:solidFill>
                  <a:schemeClr val="tx1"/>
                </a:solidFill>
                <a:latin typeface="+mj-ea"/>
                <a:ea typeface="+mj-ea"/>
                <a:cs typeface="微软雅黑" panose="020B0503020204020204" pitchFamily="34" charset="-122"/>
              </a:rPr>
              <a:t>1.</a:t>
            </a:r>
            <a:r>
              <a:rPr lang="zh-CN" altLang="zh-CN" sz="800" kern="100" dirty="0" smtClean="0">
                <a:solidFill>
                  <a:schemeClr val="tx1"/>
                </a:solidFill>
                <a:latin typeface="+mj-ea"/>
                <a:ea typeface="+mj-ea"/>
                <a:cs typeface="微软雅黑" panose="020B0503020204020204" pitchFamily="34" charset="-122"/>
              </a:rPr>
              <a:t>中国</a:t>
            </a:r>
            <a:r>
              <a:rPr lang="zh-CN" altLang="zh-CN" sz="800" kern="100" dirty="0">
                <a:solidFill>
                  <a:schemeClr val="tx1"/>
                </a:solidFill>
                <a:latin typeface="+mj-ea"/>
                <a:ea typeface="+mj-ea"/>
                <a:cs typeface="微软雅黑" panose="020B0503020204020204" pitchFamily="34" charset="-122"/>
              </a:rPr>
              <a:t>心血管健康与疾病报告</a:t>
            </a:r>
            <a:r>
              <a:rPr lang="en-US" altLang="zh-CN" sz="800" kern="100" dirty="0">
                <a:solidFill>
                  <a:schemeClr val="tx1"/>
                </a:solidFill>
                <a:latin typeface="+mj-ea"/>
                <a:ea typeface="+mj-ea"/>
                <a:cs typeface="微软雅黑" panose="020B0503020204020204" pitchFamily="34" charset="-122"/>
              </a:rPr>
              <a:t>2021</a:t>
            </a:r>
            <a:r>
              <a:rPr lang="zh-CN" altLang="zh-CN" sz="800" kern="100" dirty="0">
                <a:solidFill>
                  <a:schemeClr val="tx1"/>
                </a:solidFill>
                <a:latin typeface="+mj-ea"/>
                <a:ea typeface="+mj-ea"/>
                <a:cs typeface="微软雅黑" panose="020B0503020204020204" pitchFamily="34" charset="-122"/>
              </a:rPr>
              <a:t>概要</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中国循环杂志</a:t>
            </a:r>
            <a:r>
              <a:rPr lang="en-US" altLang="zh-CN" sz="800" kern="100" dirty="0">
                <a:solidFill>
                  <a:schemeClr val="tx1"/>
                </a:solidFill>
                <a:latin typeface="+mj-ea"/>
                <a:ea typeface="+mj-ea"/>
                <a:cs typeface="微软雅黑" panose="020B0503020204020204" pitchFamily="34" charset="-122"/>
              </a:rPr>
              <a:t>,2022,37(06):</a:t>
            </a:r>
            <a:r>
              <a:rPr lang="en-US" altLang="zh-CN" sz="800" kern="100" dirty="0" smtClean="0">
                <a:solidFill>
                  <a:schemeClr val="tx1"/>
                </a:solidFill>
                <a:latin typeface="+mj-ea"/>
                <a:ea typeface="+mj-ea"/>
                <a:cs typeface="微软雅黑" panose="020B0503020204020204" pitchFamily="34" charset="-122"/>
              </a:rPr>
              <a:t>553-578</a:t>
            </a:r>
            <a:endParaRPr lang="en-US" altLang="zh-CN" sz="800" kern="100" dirty="0" smtClean="0">
              <a:solidFill>
                <a:schemeClr val="tx1"/>
              </a:solidFill>
              <a:latin typeface="+mj-ea"/>
              <a:ea typeface="+mj-ea"/>
              <a:cs typeface="微软雅黑" panose="020B0503020204020204" pitchFamily="34" charset="-122"/>
            </a:endParaRPr>
          </a:p>
          <a:p>
            <a:r>
              <a:rPr lang="en-US" altLang="zh-CN" sz="800" kern="100" dirty="0" smtClean="0">
                <a:solidFill>
                  <a:schemeClr val="tx1"/>
                </a:solidFill>
                <a:latin typeface="+mj-ea"/>
                <a:ea typeface="+mj-ea"/>
                <a:cs typeface="微软雅黑" panose="020B0503020204020204" pitchFamily="34" charset="-122"/>
              </a:rPr>
              <a:t>2.</a:t>
            </a:r>
            <a:r>
              <a:rPr lang="zh-CN" altLang="zh-CN" sz="800" kern="100" dirty="0" smtClean="0">
                <a:solidFill>
                  <a:schemeClr val="tx1"/>
                </a:solidFill>
                <a:latin typeface="+mj-ea"/>
                <a:ea typeface="+mj-ea"/>
                <a:cs typeface="微软雅黑" panose="020B0503020204020204" pitchFamily="34" charset="-122"/>
              </a:rPr>
              <a:t>儿童心力衰竭诊断</a:t>
            </a:r>
            <a:r>
              <a:rPr lang="zh-CN" altLang="en-US" sz="800" kern="100" dirty="0">
                <a:solidFill>
                  <a:schemeClr val="tx1"/>
                </a:solidFill>
                <a:latin typeface="+mj-ea"/>
                <a:ea typeface="+mj-ea"/>
                <a:cs typeface="微软雅黑" panose="020B0503020204020204" pitchFamily="34" charset="-122"/>
              </a:rPr>
              <a:t>和</a:t>
            </a:r>
            <a:r>
              <a:rPr lang="zh-CN" altLang="zh-CN" sz="800" kern="100" dirty="0" smtClean="0">
                <a:solidFill>
                  <a:schemeClr val="tx1"/>
                </a:solidFill>
                <a:latin typeface="+mj-ea"/>
                <a:ea typeface="+mj-ea"/>
                <a:cs typeface="微软雅黑" panose="020B0503020204020204" pitchFamily="34" charset="-122"/>
              </a:rPr>
              <a:t>治疗</a:t>
            </a:r>
            <a:r>
              <a:rPr lang="zh-CN" altLang="en-US" sz="800" kern="100" dirty="0">
                <a:solidFill>
                  <a:schemeClr val="tx1"/>
                </a:solidFill>
                <a:latin typeface="+mj-ea"/>
                <a:ea typeface="+mj-ea"/>
                <a:cs typeface="微软雅黑" panose="020B0503020204020204" pitchFamily="34" charset="-122"/>
              </a:rPr>
              <a:t>建议</a:t>
            </a:r>
            <a:r>
              <a:rPr lang="en-US" altLang="zh-CN" sz="800" kern="100" dirty="0" smtClean="0">
                <a:solidFill>
                  <a:schemeClr val="tx1"/>
                </a:solidFill>
                <a:latin typeface="+mj-ea"/>
                <a:ea typeface="+mj-ea"/>
                <a:cs typeface="微软雅黑" panose="020B0503020204020204" pitchFamily="34" charset="-122"/>
              </a:rPr>
              <a:t>[</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中华实用儿科临床杂志</a:t>
            </a:r>
            <a:r>
              <a:rPr lang="en-US" altLang="zh-CN" sz="800" kern="100" dirty="0">
                <a:solidFill>
                  <a:schemeClr val="tx1"/>
                </a:solidFill>
                <a:latin typeface="+mj-ea"/>
                <a:ea typeface="+mj-ea"/>
                <a:cs typeface="微软雅黑" panose="020B0503020204020204" pitchFamily="34" charset="-122"/>
              </a:rPr>
              <a:t>,2020(01):14-15-16-17-18</a:t>
            </a:r>
            <a:endParaRPr lang="en-US" altLang="zh-CN" sz="800" kern="100" dirty="0">
              <a:solidFill>
                <a:schemeClr val="tx1"/>
              </a:solidFill>
              <a:latin typeface="+mj-ea"/>
              <a:ea typeface="+mj-ea"/>
              <a:cs typeface="微软雅黑" panose="020B0503020204020204" pitchFamily="34" charset="-122"/>
            </a:endParaRPr>
          </a:p>
          <a:p>
            <a:r>
              <a:rPr lang="en-US" altLang="zh-CN" sz="800" kern="100" dirty="0" smtClean="0">
                <a:solidFill>
                  <a:schemeClr val="tx1"/>
                </a:solidFill>
                <a:latin typeface="+mj-ea"/>
                <a:ea typeface="+mj-ea"/>
                <a:cs typeface="微软雅黑" panose="020B0503020204020204" pitchFamily="34" charset="-122"/>
              </a:rPr>
              <a:t>3.《</a:t>
            </a:r>
            <a:r>
              <a:rPr lang="zh-CN" altLang="zh-CN" sz="800" kern="100" dirty="0" smtClean="0">
                <a:solidFill>
                  <a:schemeClr val="tx1"/>
                </a:solidFill>
                <a:latin typeface="+mj-ea"/>
                <a:ea typeface="+mj-ea"/>
                <a:cs typeface="微软雅黑" panose="020B0503020204020204" pitchFamily="34" charset="-122"/>
              </a:rPr>
              <a:t>马来酸</a:t>
            </a:r>
            <a:r>
              <a:rPr lang="zh-CN" altLang="zh-CN" sz="800" kern="100" dirty="0">
                <a:solidFill>
                  <a:schemeClr val="tx1"/>
                </a:solidFill>
                <a:latin typeface="+mj-ea"/>
                <a:ea typeface="+mj-ea"/>
                <a:cs typeface="微软雅黑" panose="020B0503020204020204" pitchFamily="34" charset="-122"/>
              </a:rPr>
              <a:t>依那普利口服溶液说明书</a:t>
            </a:r>
            <a:r>
              <a:rPr lang="en-US" altLang="zh-CN" sz="800" kern="100" dirty="0">
                <a:solidFill>
                  <a:schemeClr val="tx1"/>
                </a:solidFill>
                <a:latin typeface="+mj-ea"/>
                <a:ea typeface="+mj-ea"/>
                <a:cs typeface="微软雅黑" panose="020B0503020204020204" pitchFamily="34" charset="-122"/>
              </a:rPr>
              <a:t>》</a:t>
            </a:r>
            <a:endParaRPr lang="en-US" altLang="zh-CN" sz="800" kern="100" dirty="0">
              <a:solidFill>
                <a:schemeClr val="tx1"/>
              </a:solidFill>
              <a:latin typeface="+mj-ea"/>
              <a:ea typeface="+mj-ea"/>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5851" y="1513029"/>
            <a:ext cx="11248509" cy="646331"/>
          </a:xfrm>
          <a:prstGeom prst="rect">
            <a:avLst/>
          </a:prstGeom>
        </p:spPr>
        <p:txBody>
          <a:bodyPr wrap="square">
            <a:spAutoFit/>
          </a:bodyPr>
          <a:lstStyle/>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620576" y="1079160"/>
            <a:ext cx="10864461" cy="2308324"/>
          </a:xfrm>
          <a:prstGeom prst="rect">
            <a:avLst/>
          </a:prstGeom>
        </p:spPr>
        <p:txBody>
          <a:bodyPr wrap="square">
            <a:spAutoFit/>
          </a:bodyPr>
          <a:lstStyle/>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、心力衰竭</a:t>
            </a:r>
            <a:endPar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，一天两次。在患者可耐受情况下逐渐增加剂量。常用维持剂量为每日总剂量</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。最大剂量不超过</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，一天两次。常与利尿剂和洋地黄联用。</a:t>
            </a: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低钠血症（血清钠小于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130mEq/L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）患者或血肌酐大于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1.6mg/</a:t>
            </a:r>
            <a:r>
              <a:rPr lang="en-US" altLang="zh-CN" sz="1200" kern="0" dirty="0" err="1">
                <a:latin typeface="微软雅黑" panose="020B0503020204020204" pitchFamily="34" charset="-122"/>
                <a:ea typeface="微软雅黑" panose="020B0503020204020204" pitchFamily="34" charset="-122"/>
                <a:cs typeface="Times New Roman" panose="02020603050405020304" pitchFamily="18" charset="0"/>
              </a:rPr>
              <a:t>dL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患者，建议初始剂量为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，一天一次。</a:t>
            </a: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利尿剂剂量应调整以使低血容量和低血压效应最小化。本品若在首剂后出现低血压反应，在有效控制后，不妨碍随后的剂量调整</a:t>
            </a:r>
            <a:r>
              <a:rPr lang="zh-CN" altLang="zh-CN" sz="1200"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、无症状性左心室功能障碍</a:t>
            </a:r>
            <a:endPar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，每日两次，在患者可耐受情况下可调整剂量至最大</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，每日两次。利尿剂剂量可能需要调整。</a:t>
            </a: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五边形 10"/>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2" name="矩形 1"/>
          <p:cNvSpPr/>
          <p:nvPr/>
        </p:nvSpPr>
        <p:spPr>
          <a:xfrm>
            <a:off x="620576" y="3447548"/>
            <a:ext cx="1441420" cy="307777"/>
          </a:xfrm>
          <a:prstGeom prst="rect">
            <a:avLst/>
          </a:prstGeom>
        </p:spPr>
        <p:txBody>
          <a:bodyPr wrap="none">
            <a:spAutoFit/>
          </a:bodyPr>
          <a:lstStyle/>
          <a:p>
            <a:r>
              <a:rPr lang="zh-CN" altLang="en-US"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儿童</a:t>
            </a: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法用</a:t>
            </a: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量</a:t>
            </a:r>
            <a:r>
              <a:rPr lang="zh-CN" altLang="en-US"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p>
        </p:txBody>
      </p:sp>
      <p:graphicFrame>
        <p:nvGraphicFramePr>
          <p:cNvPr id="3" name="表格 2"/>
          <p:cNvGraphicFramePr>
            <a:graphicFrameLocks noGrp="1"/>
          </p:cNvGraphicFramePr>
          <p:nvPr/>
        </p:nvGraphicFramePr>
        <p:xfrm>
          <a:off x="775851" y="3907344"/>
          <a:ext cx="9748377" cy="1100855"/>
        </p:xfrm>
        <a:graphic>
          <a:graphicData uri="http://schemas.openxmlformats.org/drawingml/2006/table">
            <a:tbl>
              <a:tblPr firstRow="1">
                <a:tableStyleId>{3B4B98B0-60AC-42C2-AFA5-B58CD77FA1E5}</a:tableStyleId>
              </a:tblPr>
              <a:tblGrid>
                <a:gridCol w="1082930"/>
                <a:gridCol w="1733201"/>
                <a:gridCol w="1882913"/>
                <a:gridCol w="1512504"/>
                <a:gridCol w="3536829"/>
              </a:tblGrid>
              <a:tr h="314530">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smtClean="0">
                          <a:latin typeface="+mn-ea"/>
                          <a:ea typeface="+mn-ea"/>
                        </a:rPr>
                        <a:t>疾病</a:t>
                      </a:r>
                      <a:endParaRPr lang="zh-CN" altLang="en-US" sz="1100" b="1" dirty="0" smtClean="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smtClean="0">
                          <a:latin typeface="+mn-ea"/>
                          <a:ea typeface="+mn-ea"/>
                        </a:rPr>
                        <a:t>起始剂量</a:t>
                      </a:r>
                      <a:endParaRPr lang="zh-CN" altLang="en-US" sz="1100" b="1" dirty="0" smtClean="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smtClean="0">
                          <a:latin typeface="+mn-ea"/>
                          <a:ea typeface="+mn-ea"/>
                        </a:rPr>
                        <a:t>最大剂量</a:t>
                      </a:r>
                      <a:endParaRPr lang="zh-CN" altLang="en-US" sz="1100" b="1" kern="1200" dirty="0">
                        <a:solidFill>
                          <a:schemeClr val="tx1"/>
                        </a:solidFill>
                        <a:latin typeface="+mn-ea"/>
                        <a:ea typeface="+mn-ea"/>
                        <a:cs typeface="+mn-cs"/>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smtClean="0">
                          <a:latin typeface="+mn-ea"/>
                          <a:ea typeface="+mn-ea"/>
                        </a:rPr>
                        <a:t>给药间隔</a:t>
                      </a:r>
                      <a:endParaRPr lang="zh-CN" altLang="en-US" sz="1100" b="1" dirty="0" smtClean="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smtClean="0">
                          <a:latin typeface="+mn-ea"/>
                          <a:ea typeface="+mn-ea"/>
                        </a:rPr>
                        <a:t>参考文献</a:t>
                      </a:r>
                      <a:endParaRPr lang="zh-CN" altLang="en-US" sz="1100" b="1" kern="1200" dirty="0">
                        <a:solidFill>
                          <a:schemeClr val="tx1"/>
                        </a:solidFill>
                        <a:latin typeface="+mn-ea"/>
                        <a:ea typeface="+mn-ea"/>
                        <a:cs typeface="+mn-cs"/>
                      </a:endParaRPr>
                    </a:p>
                  </a:txBody>
                  <a:tcPr anchor="ctr"/>
                </a:tc>
              </a:tr>
              <a:tr h="30527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smtClean="0">
                          <a:latin typeface="+mn-ea"/>
                          <a:ea typeface="+mn-ea"/>
                        </a:rPr>
                        <a:t>高血压</a:t>
                      </a:r>
                      <a:endParaRPr lang="zh-CN" altLang="en-US" sz="1000" dirty="0">
                        <a:latin typeface="+mn-ea"/>
                        <a:ea typeface="+mn-ea"/>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u="none" kern="1200" dirty="0" smtClean="0">
                          <a:latin typeface="+mn-ea"/>
                          <a:ea typeface="+mn-ea"/>
                        </a:rPr>
                        <a:t>0.08mg/</a:t>
                      </a:r>
                      <a:r>
                        <a:rPr lang="en-US" altLang="zh-CN" sz="1000" u="none" kern="1200" dirty="0" err="1" smtClean="0">
                          <a:latin typeface="+mn-ea"/>
                          <a:ea typeface="+mn-ea"/>
                        </a:rPr>
                        <a:t>kg.d</a:t>
                      </a:r>
                      <a:r>
                        <a:rPr lang="en-US" altLang="zh-CN" sz="1000" kern="1200" dirty="0" smtClean="0">
                          <a:latin typeface="+mn-ea"/>
                          <a:ea typeface="+mn-ea"/>
                        </a:rPr>
                        <a:t>(</a:t>
                      </a:r>
                      <a:r>
                        <a:rPr lang="zh-CN" altLang="en-US" sz="1000" kern="1200" dirty="0" smtClean="0">
                          <a:latin typeface="+mn-ea"/>
                          <a:ea typeface="+mn-ea"/>
                        </a:rPr>
                        <a:t>最大</a:t>
                      </a:r>
                      <a:r>
                        <a:rPr lang="en-US" altLang="zh-CN" sz="1000" kern="1200" dirty="0" smtClean="0">
                          <a:latin typeface="+mn-ea"/>
                          <a:ea typeface="+mn-ea"/>
                        </a:rPr>
                        <a:t>5mg)</a:t>
                      </a:r>
                      <a:endParaRPr lang="en-US" altLang="zh-CN" sz="1000" b="0" kern="1200" dirty="0" smtClean="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smtClean="0">
                          <a:latin typeface="+mn-ea"/>
                          <a:ea typeface="+mn-ea"/>
                        </a:rPr>
                        <a:t>0.6mg/</a:t>
                      </a:r>
                      <a:r>
                        <a:rPr lang="en-US" altLang="zh-CN" sz="1050" kern="1200" dirty="0" err="1" smtClean="0">
                          <a:latin typeface="+mn-ea"/>
                          <a:ea typeface="+mn-ea"/>
                        </a:rPr>
                        <a:t>kg.d</a:t>
                      </a:r>
                      <a:r>
                        <a:rPr lang="en-US" altLang="zh-CN" sz="1050" kern="1200" dirty="0" smtClean="0">
                          <a:latin typeface="+mn-ea"/>
                          <a:ea typeface="+mn-ea"/>
                        </a:rPr>
                        <a:t>(</a:t>
                      </a:r>
                      <a:r>
                        <a:rPr lang="zh-CN" altLang="en-US" sz="1050" kern="1200" dirty="0" smtClean="0">
                          <a:latin typeface="+mn-ea"/>
                          <a:ea typeface="+mn-ea"/>
                        </a:rPr>
                        <a:t>最大</a:t>
                      </a:r>
                      <a:r>
                        <a:rPr lang="en-US" altLang="zh-CN" sz="1050" kern="1200" dirty="0" smtClean="0">
                          <a:latin typeface="+mn-ea"/>
                          <a:ea typeface="+mn-ea"/>
                        </a:rPr>
                        <a:t>40mg)</a:t>
                      </a:r>
                      <a:endParaRPr lang="en-US" altLang="zh-CN" sz="1050" b="0" kern="1200" dirty="0" smtClean="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smtClean="0">
                          <a:latin typeface="+mn-ea"/>
                          <a:ea typeface="+mn-ea"/>
                        </a:rPr>
                        <a:t>1-2</a:t>
                      </a:r>
                      <a:r>
                        <a:rPr lang="zh-CN" altLang="en-US" sz="1000" kern="1200" dirty="0" smtClean="0">
                          <a:latin typeface="+mn-ea"/>
                          <a:ea typeface="+mn-ea"/>
                        </a:rPr>
                        <a:t>次</a:t>
                      </a:r>
                      <a:r>
                        <a:rPr lang="en-US" altLang="zh-CN" sz="1000" kern="1200" dirty="0" smtClean="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smtClean="0">
                          <a:latin typeface="+mn-ea"/>
                          <a:ea typeface="+mn-ea"/>
                        </a:rPr>
                        <a:t>《2017</a:t>
                      </a:r>
                      <a:r>
                        <a:rPr lang="zh-CN" altLang="en-US" sz="1050" kern="1200" dirty="0" smtClean="0">
                          <a:latin typeface="+mn-ea"/>
                          <a:ea typeface="+mn-ea"/>
                        </a:rPr>
                        <a:t>年美国儿童和青少年高血压筛查和管理实践指南</a:t>
                      </a:r>
                      <a:r>
                        <a:rPr lang="en-US" altLang="zh-CN" sz="1050" kern="1200" dirty="0" smtClean="0">
                          <a:latin typeface="+mn-ea"/>
                          <a:ea typeface="+mn-ea"/>
                        </a:rPr>
                        <a:t>》</a:t>
                      </a:r>
                      <a:endParaRPr lang="zh-CN" altLang="en-US" sz="1050" b="0" kern="1200" dirty="0">
                        <a:solidFill>
                          <a:schemeClr val="tx1"/>
                        </a:solidFill>
                        <a:latin typeface="+mn-ea"/>
                        <a:ea typeface="+mn-ea"/>
                        <a:cs typeface="+mn-cs"/>
                      </a:endParaRPr>
                    </a:p>
                  </a:txBody>
                  <a:tcPr anchor="ctr"/>
                </a:tc>
              </a:tr>
              <a:tr h="48104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smtClean="0">
                          <a:latin typeface="+mn-ea"/>
                          <a:ea typeface="+mn-ea"/>
                        </a:rPr>
                        <a:t>心力衰竭</a:t>
                      </a:r>
                      <a:endParaRPr lang="zh-CN" altLang="en-US" sz="1000" dirty="0">
                        <a:latin typeface="+mn-ea"/>
                        <a:ea typeface="+mn-ea"/>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smtClean="0">
                          <a:latin typeface="+mn-ea"/>
                          <a:ea typeface="+mn-ea"/>
                        </a:rPr>
                        <a:t>0.05mg/</a:t>
                      </a:r>
                      <a:r>
                        <a:rPr lang="en-US" altLang="zh-CN" sz="1000" kern="1200" dirty="0" err="1" smtClean="0">
                          <a:latin typeface="+mn-ea"/>
                          <a:ea typeface="+mn-ea"/>
                        </a:rPr>
                        <a:t>kg.d</a:t>
                      </a:r>
                      <a:endParaRPr lang="en-US" altLang="zh-CN" sz="1000" kern="12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000" kern="1200" dirty="0" smtClean="0">
                          <a:latin typeface="+mn-ea"/>
                          <a:ea typeface="+mn-ea"/>
                        </a:rPr>
                        <a:t>每周增加</a:t>
                      </a:r>
                      <a:r>
                        <a:rPr lang="en-US" altLang="zh-CN" sz="1000" kern="1200" dirty="0" smtClean="0">
                          <a:latin typeface="+mn-ea"/>
                          <a:ea typeface="+mn-ea"/>
                        </a:rPr>
                        <a:t>0.025mg/</a:t>
                      </a:r>
                      <a:r>
                        <a:rPr lang="en-US" altLang="zh-CN" sz="1000" kern="1200" dirty="0" err="1" smtClean="0">
                          <a:latin typeface="+mn-ea"/>
                          <a:ea typeface="+mn-ea"/>
                        </a:rPr>
                        <a:t>kg.d</a:t>
                      </a:r>
                      <a:endParaRPr lang="en-US" altLang="zh-CN" sz="1000" kern="1200" dirty="0" smtClean="0">
                        <a:latin typeface="+mn-ea"/>
                        <a:ea typeface="+mn-ea"/>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smtClean="0">
                          <a:latin typeface="+mn-ea"/>
                          <a:ea typeface="+mn-ea"/>
                        </a:rPr>
                        <a:t>0.1mg/</a:t>
                      </a:r>
                      <a:r>
                        <a:rPr lang="en-US" altLang="zh-CN" sz="1050" kern="1200" dirty="0" err="1" smtClean="0">
                          <a:latin typeface="+mn-ea"/>
                          <a:ea typeface="+mn-ea"/>
                        </a:rPr>
                        <a:t>kg.d</a:t>
                      </a:r>
                      <a:endParaRPr lang="zh-CN" altLang="en-US" sz="105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smtClean="0">
                          <a:latin typeface="+mn-ea"/>
                          <a:ea typeface="+mn-ea"/>
                        </a:rPr>
                        <a:t>1-2</a:t>
                      </a:r>
                      <a:r>
                        <a:rPr lang="zh-CN" altLang="en-US" sz="1000" kern="1200" dirty="0" smtClean="0">
                          <a:latin typeface="+mn-ea"/>
                          <a:ea typeface="+mn-ea"/>
                        </a:rPr>
                        <a:t>次</a:t>
                      </a:r>
                      <a:r>
                        <a:rPr lang="en-US" altLang="zh-CN" sz="1000" kern="1200" dirty="0" smtClean="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smtClean="0">
                          <a:latin typeface="+mn-ea"/>
                          <a:ea typeface="+mn-ea"/>
                        </a:rPr>
                        <a:t>《</a:t>
                      </a:r>
                      <a:r>
                        <a:rPr lang="zh-CN" altLang="en-US" sz="1050" kern="1200" dirty="0" smtClean="0">
                          <a:latin typeface="+mn-ea"/>
                          <a:ea typeface="+mn-ea"/>
                        </a:rPr>
                        <a:t>儿童心力衰竭诊断和治疗建议</a:t>
                      </a:r>
                      <a:r>
                        <a:rPr lang="en-US" altLang="zh-CN" sz="1050" kern="1200" dirty="0" smtClean="0">
                          <a:latin typeface="+mn-ea"/>
                          <a:ea typeface="+mn-ea"/>
                        </a:rPr>
                        <a:t>2020</a:t>
                      </a:r>
                      <a:r>
                        <a:rPr lang="zh-CN" altLang="en-US" sz="1050" kern="1200" dirty="0" smtClean="0">
                          <a:latin typeface="+mn-ea"/>
                          <a:ea typeface="+mn-ea"/>
                        </a:rPr>
                        <a:t>年修订版</a:t>
                      </a:r>
                      <a:r>
                        <a:rPr lang="en-US" altLang="zh-CN" sz="1050" kern="1200" dirty="0" smtClean="0">
                          <a:latin typeface="+mn-ea"/>
                          <a:ea typeface="+mn-ea"/>
                        </a:rPr>
                        <a:t>》</a:t>
                      </a:r>
                      <a:endParaRPr lang="en-US" altLang="zh-CN" sz="1050" b="0" kern="1200" dirty="0" smtClean="0">
                        <a:solidFill>
                          <a:schemeClr val="tx1"/>
                        </a:solidFill>
                        <a:latin typeface="+mn-ea"/>
                        <a:ea typeface="+mn-ea"/>
                        <a:cs typeface="+mn-cs"/>
                      </a:endParaRPr>
                    </a:p>
                  </a:txBody>
                  <a:tcPr anchor="ctr"/>
                </a:tc>
              </a:tr>
            </a:tbl>
          </a:graphicData>
        </a:graphic>
      </p:graphicFrame>
      <p:sp>
        <p:nvSpPr>
          <p:cNvPr id="5" name="矩形 4"/>
          <p:cNvSpPr/>
          <p:nvPr/>
        </p:nvSpPr>
        <p:spPr>
          <a:xfrm>
            <a:off x="620576" y="5056822"/>
            <a:ext cx="10975673" cy="1476375"/>
          </a:xfrm>
          <a:prstGeom prst="rect">
            <a:avLst/>
          </a:prstGeom>
        </p:spPr>
        <p:txBody>
          <a:bodyPr wrap="square">
            <a:spAutoFit/>
          </a:bodyPr>
          <a:lstStyle/>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在一项包括</a:t>
            </a:r>
            <a:r>
              <a:rPr lang="en-US" altLang="zh-CN" sz="1200" kern="100" dirty="0">
                <a:latin typeface="+mn-ea"/>
                <a:cs typeface="Times New Roman" panose="02020603050405020304" pitchFamily="18" charset="0"/>
              </a:rPr>
              <a:t>110</a:t>
            </a:r>
            <a:r>
              <a:rPr lang="zh-CN" altLang="zh-CN" sz="1200" kern="100" dirty="0">
                <a:latin typeface="+mn-ea"/>
                <a:cs typeface="Times New Roman" panose="02020603050405020304" pitchFamily="18" charset="0"/>
              </a:rPr>
              <a:t>名</a:t>
            </a:r>
            <a:r>
              <a:rPr lang="en-US" altLang="zh-CN" sz="1200" kern="100" dirty="0">
                <a:latin typeface="+mn-ea"/>
                <a:cs typeface="Times New Roman" panose="02020603050405020304" pitchFamily="18" charset="0"/>
              </a:rPr>
              <a:t>6-16</a:t>
            </a:r>
            <a:r>
              <a:rPr lang="zh-CN" altLang="zh-CN" sz="1200" kern="100" dirty="0">
                <a:latin typeface="+mn-ea"/>
                <a:cs typeface="Times New Roman" panose="02020603050405020304" pitchFamily="18" charset="0"/>
              </a:rPr>
              <a:t>岁的儿童高血压病人的临床试验中，体重＜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0.625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2.5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20 mg</a:t>
            </a:r>
            <a:r>
              <a:rPr lang="zh-CN" altLang="zh-CN" sz="1200" kern="100" dirty="0">
                <a:latin typeface="+mn-ea"/>
                <a:cs typeface="Times New Roman" panose="02020603050405020304" pitchFamily="18" charset="0"/>
              </a:rPr>
              <a:t>，体重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1.25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。每天服用一次，依那普利降低血压谷值的作用具有剂量依赖性。这种剂量依赖性降压疗效在所有亚组（年龄、</a:t>
            </a:r>
            <a:r>
              <a:rPr lang="en-US" altLang="zh-CN" sz="1200" kern="100" dirty="0">
                <a:latin typeface="+mn-ea"/>
                <a:cs typeface="Times New Roman" panose="02020603050405020304" pitchFamily="18" charset="0"/>
              </a:rPr>
              <a:t>Tanner stage</a:t>
            </a:r>
            <a:r>
              <a:rPr lang="zh-CN" altLang="zh-CN" sz="1200" kern="100" dirty="0">
                <a:latin typeface="+mn-ea"/>
                <a:cs typeface="Times New Roman" panose="02020603050405020304" pitchFamily="18" charset="0"/>
              </a:rPr>
              <a:t>、性别、种族）都是一致的。但是，使用</a:t>
            </a:r>
            <a:r>
              <a:rPr lang="en-US" altLang="zh-CN" sz="1200" kern="100" dirty="0">
                <a:latin typeface="+mn-ea"/>
                <a:cs typeface="Times New Roman" panose="02020603050405020304" pitchFamily="18" charset="0"/>
              </a:rPr>
              <a:t>0.625 mg</a:t>
            </a:r>
            <a:r>
              <a:rPr lang="zh-CN" altLang="zh-CN" sz="1200" kern="100" dirty="0">
                <a:latin typeface="+mn-ea"/>
                <a:cs typeface="Times New Roman" panose="02020603050405020304" pitchFamily="18" charset="0"/>
              </a:rPr>
              <a:t>和</a:t>
            </a:r>
            <a:r>
              <a:rPr lang="en-US" altLang="zh-CN" sz="1200" kern="100" dirty="0">
                <a:latin typeface="+mn-ea"/>
                <a:cs typeface="Times New Roman" panose="02020603050405020304" pitchFamily="18" charset="0"/>
              </a:rPr>
              <a:t>1.25 mg</a:t>
            </a:r>
            <a:r>
              <a:rPr lang="zh-CN" altLang="zh-CN" sz="1200" kern="100" dirty="0">
                <a:latin typeface="+mn-ea"/>
                <a:cs typeface="Times New Roman" panose="02020603050405020304" pitchFamily="18" charset="0"/>
              </a:rPr>
              <a:t>的最低剂量研究与每天平均剂量</a:t>
            </a:r>
            <a:r>
              <a:rPr lang="en-US" altLang="zh-CN" sz="1200" kern="100" dirty="0">
                <a:latin typeface="+mn-ea"/>
                <a:cs typeface="Times New Roman" panose="02020603050405020304" pitchFamily="18" charset="0"/>
              </a:rPr>
              <a:t>0.02 mg/kg</a:t>
            </a:r>
            <a:r>
              <a:rPr lang="zh-CN" altLang="zh-CN" sz="1200" kern="100" dirty="0">
                <a:latin typeface="+mn-ea"/>
                <a:cs typeface="Times New Roman" panose="02020603050405020304" pitchFamily="18" charset="0"/>
              </a:rPr>
              <a:t>相对应，没有出现一致的降压疗效。最大剂量研究是每天</a:t>
            </a:r>
            <a:r>
              <a:rPr lang="en-US" altLang="zh-CN" sz="1200" kern="100" dirty="0">
                <a:latin typeface="+mn-ea"/>
                <a:cs typeface="Times New Roman" panose="02020603050405020304" pitchFamily="18" charset="0"/>
              </a:rPr>
              <a:t>0.58 mg/kg</a:t>
            </a:r>
            <a:r>
              <a:rPr lang="zh-CN" altLang="zh-CN" sz="1200" kern="100" dirty="0">
                <a:latin typeface="+mn-ea"/>
                <a:cs typeface="Times New Roman" panose="02020603050405020304" pitchFamily="18" charset="0"/>
              </a:rPr>
              <a:t>（高达</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）。在这项研究中，一般依那普利能很好的耐受。在儿童病人中出现的不良反应与在成人病人中观察到的类似。</a:t>
            </a:r>
            <a:endParaRPr lang="zh-CN" altLang="zh-CN" sz="1200" kern="100" dirty="0">
              <a:latin typeface="+mn-ea"/>
              <a:cs typeface="Times New Roman" panose="02020603050405020304" pitchFamily="18" charset="0"/>
            </a:endParaRPr>
          </a:p>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在新生儿和肾小球滤过率＜</a:t>
            </a:r>
            <a:r>
              <a:rPr lang="en-US" altLang="zh-CN" sz="1200" kern="100" dirty="0">
                <a:latin typeface="+mn-ea"/>
                <a:cs typeface="Times New Roman" panose="02020603050405020304" pitchFamily="18" charset="0"/>
              </a:rPr>
              <a:t>30 mL/min/1.73 m</a:t>
            </a:r>
            <a:r>
              <a:rPr lang="en-US" altLang="zh-CN" sz="1200" kern="100" baseline="30000" dirty="0">
                <a:latin typeface="+mn-ea"/>
                <a:cs typeface="Times New Roman" panose="02020603050405020304" pitchFamily="18" charset="0"/>
              </a:rPr>
              <a:t>2</a:t>
            </a:r>
            <a:r>
              <a:rPr lang="zh-CN" altLang="zh-CN" sz="1200" kern="100" dirty="0">
                <a:latin typeface="+mn-ea"/>
                <a:cs typeface="Times New Roman" panose="02020603050405020304" pitchFamily="18" charset="0"/>
              </a:rPr>
              <a:t>的儿童病人中，因为没有可提供的资料，不推荐应用马来酸依那普利。</a:t>
            </a:r>
            <a:endParaRPr lang="zh-CN" altLang="zh-CN" sz="1200" kern="100" dirty="0">
              <a:latin typeface="+mn-ea"/>
              <a:cs typeface="Times New Roman" panose="02020603050405020304" pitchFamily="18" charset="0"/>
            </a:endParaRPr>
          </a:p>
        </p:txBody>
      </p:sp>
      <p:sp>
        <p:nvSpPr>
          <p:cNvPr id="7" name="矩形 6"/>
          <p:cNvSpPr/>
          <p:nvPr/>
        </p:nvSpPr>
        <p:spPr>
          <a:xfrm>
            <a:off x="602605" y="6628915"/>
            <a:ext cx="1826141" cy="215444"/>
          </a:xfrm>
          <a:prstGeom prst="rect">
            <a:avLst/>
          </a:prstGeom>
        </p:spPr>
        <p:txBody>
          <a:bodyPr wrap="none">
            <a:spAutoFit/>
          </a:bodyPr>
          <a:lstStyle/>
          <a:p>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smtClean="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6616" y="996375"/>
            <a:ext cx="11640312" cy="5613845"/>
          </a:xfrm>
          <a:prstGeom prst="rect">
            <a:avLst/>
          </a:prstGeom>
          <a:noFill/>
          <a:ln w="9525">
            <a:noFill/>
          </a:ln>
        </p:spPr>
        <p:txBody>
          <a:bodyPr wrap="square">
            <a:spAutoFit/>
          </a:bodyPr>
          <a:lstStyle/>
          <a:p>
            <a:pPr>
              <a:lnSpc>
                <a:spcPct val="130000"/>
              </a:lnSpc>
            </a:pPr>
            <a:r>
              <a:rPr lang="zh-CN" altLang="zh-CN" sz="1200" b="1" dirty="0">
                <a:latin typeface="微软雅黑" panose="020B0503020204020204" pitchFamily="34" charset="-122"/>
                <a:ea typeface="微软雅黑" panose="020B0503020204020204" pitchFamily="34" charset="-122"/>
              </a:rPr>
              <a:t>【不良反应】</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血管</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神经性水肿</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；低血压；肝功能</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衰竭</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；肾</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损害；</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zh-CN" sz="1200" b="1" dirty="0" smtClean="0">
                <a:latin typeface="微软雅黑" panose="020B0503020204020204" pitchFamily="34" charset="-122"/>
                <a:ea typeface="微软雅黑" panose="020B0503020204020204" pitchFamily="34" charset="-122"/>
              </a:rPr>
              <a:t>【临床试验数据】</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smtClean="0">
                <a:latin typeface="微软雅黑" panose="020B0503020204020204" pitchFamily="34" charset="-122"/>
                <a:ea typeface="微软雅黑" panose="020B0503020204020204" pitchFamily="34" charset="-122"/>
              </a:rPr>
              <a:t>依那普利</a:t>
            </a:r>
            <a:r>
              <a:rPr lang="zh-CN" altLang="zh-CN" sz="1200" dirty="0">
                <a:latin typeface="微软雅黑" panose="020B0503020204020204" pitchFamily="34" charset="-122"/>
                <a:ea typeface="微软雅黑" panose="020B0503020204020204" pitchFamily="34" charset="-122"/>
              </a:rPr>
              <a:t>已在超过</a:t>
            </a:r>
            <a:r>
              <a:rPr lang="en-US" altLang="zh-CN" sz="1200" dirty="0">
                <a:latin typeface="微软雅黑" panose="020B0503020204020204" pitchFamily="34" charset="-122"/>
                <a:ea typeface="微软雅黑" panose="020B0503020204020204" pitchFamily="34" charset="-122"/>
              </a:rPr>
              <a:t>10000</a:t>
            </a:r>
            <a:r>
              <a:rPr lang="zh-CN" altLang="zh-CN" sz="1200" dirty="0">
                <a:latin typeface="微软雅黑" panose="020B0503020204020204" pitchFamily="34" charset="-122"/>
                <a:ea typeface="微软雅黑" panose="020B0503020204020204" pitchFamily="34" charset="-122"/>
              </a:rPr>
              <a:t>名患者中进行了安全性评估，包括超过</a:t>
            </a:r>
            <a:r>
              <a:rPr lang="en-US" altLang="zh-CN" sz="1200" dirty="0">
                <a:latin typeface="微软雅黑" panose="020B0503020204020204" pitchFamily="34" charset="-122"/>
                <a:ea typeface="微软雅黑" panose="020B0503020204020204" pitchFamily="34" charset="-122"/>
              </a:rPr>
              <a:t>1000</a:t>
            </a:r>
            <a:r>
              <a:rPr lang="zh-CN" altLang="zh-CN" sz="1200" dirty="0">
                <a:latin typeface="微软雅黑" panose="020B0503020204020204" pitchFamily="34" charset="-122"/>
                <a:ea typeface="微软雅黑" panose="020B0503020204020204" pitchFamily="34" charset="-122"/>
              </a:rPr>
              <a:t>名用药时间</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年或</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年以上的患者。</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在临床试验中，因不良反应而中止治疗的高血压患者为</a:t>
            </a:r>
            <a:r>
              <a:rPr lang="en-US" altLang="zh-CN" sz="1200" dirty="0">
                <a:latin typeface="微软雅黑" panose="020B0503020204020204" pitchFamily="34" charset="-122"/>
                <a:ea typeface="微软雅黑" panose="020B0503020204020204" pitchFamily="34" charset="-122"/>
              </a:rPr>
              <a:t>3.3%</a:t>
            </a:r>
            <a:r>
              <a:rPr lang="zh-CN" altLang="zh-CN" sz="1200" dirty="0">
                <a:latin typeface="微软雅黑" panose="020B0503020204020204" pitchFamily="34" charset="-122"/>
                <a:ea typeface="微软雅黑" panose="020B0503020204020204" pitchFamily="34" charset="-122"/>
              </a:rPr>
              <a:t>，心力衰竭患者为</a:t>
            </a:r>
            <a:r>
              <a:rPr lang="en-US" altLang="zh-CN" sz="1200" dirty="0">
                <a:latin typeface="微软雅黑" panose="020B0503020204020204" pitchFamily="34" charset="-122"/>
                <a:ea typeface="微软雅黑" panose="020B0503020204020204" pitchFamily="34" charset="-122"/>
              </a:rPr>
              <a:t>5.7%</a:t>
            </a:r>
            <a:r>
              <a:rPr lang="zh-CN" altLang="zh-CN" sz="1200" dirty="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b="1" dirty="0" smtClean="0">
                <a:latin typeface="微软雅黑" panose="020B0503020204020204" pitchFamily="34" charset="-122"/>
                <a:ea typeface="微软雅黑" panose="020B0503020204020204" pitchFamily="34" charset="-122"/>
              </a:rPr>
              <a:t>【高血压】</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smtClean="0">
                <a:latin typeface="微软雅黑" panose="020B0503020204020204" pitchFamily="34" charset="-122"/>
                <a:ea typeface="微软雅黑" panose="020B0503020204020204" pitchFamily="34" charset="-122"/>
              </a:rPr>
              <a:t>在</a:t>
            </a:r>
            <a:r>
              <a:rPr lang="zh-CN" altLang="zh-CN" sz="1200" dirty="0">
                <a:latin typeface="微软雅黑" panose="020B0503020204020204" pitchFamily="34" charset="-122"/>
                <a:ea typeface="微软雅黑" panose="020B0503020204020204" pitchFamily="34" charset="-122"/>
              </a:rPr>
              <a:t>依那普利临床对照试验中，高血压患者发生率在</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以上的不良反应（依那普利发生率高于安慰剂至少</a:t>
            </a:r>
            <a:r>
              <a:rPr lang="en-US" altLang="zh-CN" sz="1200" dirty="0">
                <a:latin typeface="微软雅黑" panose="020B0503020204020204" pitchFamily="34" charset="-122"/>
                <a:ea typeface="微软雅黑" panose="020B0503020204020204" pitchFamily="34" charset="-122"/>
              </a:rPr>
              <a:t>0.2%</a:t>
            </a:r>
            <a:r>
              <a:rPr lang="zh-CN" altLang="zh-CN" sz="1200" dirty="0">
                <a:latin typeface="微软雅黑" panose="020B0503020204020204" pitchFamily="34" charset="-122"/>
                <a:ea typeface="微软雅黑" panose="020B0503020204020204" pitchFamily="34" charset="-122"/>
              </a:rPr>
              <a:t>）如下表所示。使用依那普利治疗患者中，用药时间最长的为</a:t>
            </a:r>
            <a:r>
              <a:rPr lang="en-US" altLang="zh-CN" sz="1200" dirty="0">
                <a:latin typeface="微软雅黑" panose="020B0503020204020204" pitchFamily="34" charset="-122"/>
                <a:ea typeface="微软雅黑" panose="020B0503020204020204" pitchFamily="34" charset="-122"/>
              </a:rPr>
              <a:t>3</a:t>
            </a:r>
            <a:r>
              <a:rPr lang="zh-CN" altLang="zh-CN" sz="1200" dirty="0">
                <a:latin typeface="微软雅黑" panose="020B0503020204020204" pitchFamily="34" charset="-122"/>
                <a:ea typeface="微软雅黑" panose="020B0503020204020204" pitchFamily="34" charset="-122"/>
              </a:rPr>
              <a:t>年；在安慰剂治疗患者中，用药时间最长为</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周</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30000"/>
              </a:lnSpc>
            </a:pPr>
            <a:endParaRPr lang="en-US" altLang="zh-CN" sz="1200" dirty="0" smtClean="0">
              <a:latin typeface="微软雅黑" panose="020B0503020204020204" pitchFamily="34" charset="-122"/>
              <a:ea typeface="微软雅黑" panose="020B0503020204020204" pitchFamily="34" charset="-122"/>
            </a:endParaRPr>
          </a:p>
          <a:p>
            <a:pPr>
              <a:lnSpc>
                <a:spcPct val="130000"/>
              </a:lnSpc>
            </a:pPr>
            <a:endParaRPr lang="zh-CN"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b="1" dirty="0" smtClean="0">
              <a:latin typeface="微软雅黑" panose="020B0503020204020204" pitchFamily="34" charset="-122"/>
              <a:ea typeface="微软雅黑" panose="020B0503020204020204" pitchFamily="34" charset="-122"/>
            </a:endParaRPr>
          </a:p>
          <a:p>
            <a:pPr>
              <a:lnSpc>
                <a:spcPct val="130000"/>
              </a:lnSpc>
            </a:pPr>
            <a:endParaRPr lang="en-US" altLang="zh-CN" sz="1200" b="1" dirty="0" smtClean="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smtClean="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r>
              <a:rPr lang="zh-CN" altLang="zh-CN" sz="1200" b="1" dirty="0" smtClean="0">
                <a:latin typeface="微软雅黑" panose="020B0503020204020204" pitchFamily="34" charset="-122"/>
                <a:ea typeface="微软雅黑" panose="020B0503020204020204" pitchFamily="34" charset="-122"/>
              </a:rPr>
              <a:t>【心力衰竭】</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心力衰竭患者临床试验中观察到的不良反应与高血压患者临床试验中不良反应相似。在心力衰竭患者中，低血压反应发生率增加到</a:t>
            </a:r>
            <a:r>
              <a:rPr lang="en-US" altLang="zh-CN" sz="1200" dirty="0">
                <a:latin typeface="微软雅黑" panose="020B0503020204020204" pitchFamily="34" charset="-122"/>
                <a:ea typeface="微软雅黑" panose="020B0503020204020204" pitchFamily="34" charset="-122"/>
              </a:rPr>
              <a:t>6.7%</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a:latin typeface="微软雅黑" panose="020B0503020204020204" pitchFamily="34" charset="-122"/>
                <a:ea typeface="微软雅黑" panose="020B0503020204020204" pitchFamily="34" charset="-122"/>
              </a:rPr>
              <a:t>），眩晕发生率为</a:t>
            </a:r>
            <a:r>
              <a:rPr lang="en-US" altLang="zh-CN" sz="1200" dirty="0">
                <a:latin typeface="微软雅黑" panose="020B0503020204020204" pitchFamily="34" charset="-122"/>
                <a:ea typeface="微软雅黑" panose="020B0503020204020204" pitchFamily="34" charset="-122"/>
              </a:rPr>
              <a:t>7.9%</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 </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smtClean="0">
                <a:latin typeface="微软雅黑" panose="020B0503020204020204" pitchFamily="34" charset="-122"/>
                <a:ea typeface="微软雅黑" panose="020B0503020204020204" pitchFamily="34" charset="-122"/>
              </a:rPr>
              <a:t>）</a:t>
            </a:r>
            <a:endParaRPr lang="zh-CN" altLang="zh-CN" sz="1200" dirty="0" smtClean="0">
              <a:latin typeface="微软雅黑" panose="020B0503020204020204" pitchFamily="34" charset="-122"/>
              <a:ea typeface="微软雅黑" panose="020B0503020204020204" pitchFamily="34" charset="-122"/>
            </a:endParaRPr>
          </a:p>
          <a:p>
            <a:pPr>
              <a:lnSpc>
                <a:spcPct val="130000"/>
              </a:lnSpc>
            </a:pPr>
            <a:r>
              <a:rPr lang="zh-CN" altLang="zh-CN" sz="1200" b="1" dirty="0" smtClean="0">
                <a:latin typeface="微软雅黑" panose="020B0503020204020204" pitchFamily="34" charset="-122"/>
                <a:ea typeface="微软雅黑" panose="020B0503020204020204" pitchFamily="34" charset="-122"/>
              </a:rPr>
              <a:t>【临床研究或上市后发现的其它不良反应】</a:t>
            </a:r>
            <a:endParaRPr lang="zh-CN" altLang="zh-CN" sz="1200" dirty="0" smtClean="0">
              <a:latin typeface="微软雅黑" panose="020B0503020204020204" pitchFamily="34" charset="-122"/>
              <a:ea typeface="微软雅黑" panose="020B0503020204020204" pitchFamily="34" charset="-122"/>
            </a:endParaRPr>
          </a:p>
          <a:p>
            <a:pPr>
              <a:lnSpc>
                <a:spcPct val="130000"/>
              </a:lnSpc>
            </a:pPr>
            <a:r>
              <a:rPr lang="zh-CN" altLang="zh-CN" sz="1200" dirty="0" smtClean="0">
                <a:latin typeface="微软雅黑" panose="020B0503020204020204" pitchFamily="34" charset="-122"/>
                <a:ea typeface="微软雅黑" panose="020B0503020204020204" pitchFamily="34" charset="-122"/>
              </a:rPr>
              <a:t>发生在药物上市后的其它严重的临床不良反应、以及在高血压或心力衰竭患者临床试验中发生率在</a:t>
            </a:r>
            <a:r>
              <a:rPr lang="en-US" altLang="zh-CN" sz="1200" dirty="0" smtClean="0">
                <a:latin typeface="微软雅黑" panose="020B0503020204020204" pitchFamily="34" charset="-122"/>
                <a:ea typeface="微软雅黑" panose="020B0503020204020204" pitchFamily="34" charset="-122"/>
              </a:rPr>
              <a:t>0.5-1.0%</a:t>
            </a:r>
            <a:r>
              <a:rPr lang="zh-CN" altLang="zh-CN" sz="1200" dirty="0" smtClean="0">
                <a:latin typeface="微软雅黑" panose="020B0503020204020204" pitchFamily="34" charset="-122"/>
                <a:ea typeface="微软雅黑" panose="020B0503020204020204" pitchFamily="34" charset="-122"/>
              </a:rPr>
              <a:t>之间</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30000"/>
              </a:lnSpc>
            </a:pPr>
            <a:r>
              <a:rPr lang="zh-CN" altLang="zh-CN" sz="1200" dirty="0" smtClean="0">
                <a:latin typeface="微软雅黑" panose="020B0503020204020204" pitchFamily="34" charset="-122"/>
                <a:ea typeface="微软雅黑" panose="020B0503020204020204" pitchFamily="34" charset="-122"/>
              </a:rPr>
              <a:t>心</a:t>
            </a:r>
            <a:r>
              <a:rPr lang="zh-CN" altLang="zh-CN" sz="1200" dirty="0">
                <a:latin typeface="微软雅黑" panose="020B0503020204020204" pitchFamily="34" charset="-122"/>
                <a:ea typeface="微软雅黑" panose="020B0503020204020204" pitchFamily="34" charset="-122"/>
              </a:rPr>
              <a:t>血管系统：心脏停搏；可能继发于高风险患者过度低血压的心肌梗死或脑血管意外；肺栓塞和梗死；肺水肿；节律紊乱，包括房性心动过速和心动过缓；心房颤动；心悸；雷诺氏现象</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30000"/>
              </a:lnSpc>
            </a:pPr>
            <a:r>
              <a:rPr lang="zh-CN" altLang="zh-CN" sz="1200" dirty="0" smtClean="0">
                <a:latin typeface="微软雅黑" panose="020B0503020204020204" pitchFamily="34" charset="-122"/>
                <a:ea typeface="微软雅黑" panose="020B0503020204020204" pitchFamily="34" charset="-122"/>
              </a:rPr>
              <a:t>特</a:t>
            </a:r>
            <a:r>
              <a:rPr lang="zh-CN" altLang="zh-CN" sz="1200" dirty="0">
                <a:latin typeface="微软雅黑" panose="020B0503020204020204" pitchFamily="34" charset="-122"/>
                <a:ea typeface="微软雅黑" panose="020B0503020204020204" pitchFamily="34" charset="-122"/>
              </a:rPr>
              <a:t>殊感觉：视力模糊、味觉改变、嗅觉缺失症、耳鸣、结膜炎、干眼症、流泪</a:t>
            </a:r>
            <a:r>
              <a:rPr lang="zh-CN" altLang="zh-CN" sz="1200" dirty="0" smtClean="0">
                <a:latin typeface="微软雅黑" panose="020B0503020204020204" pitchFamily="34" charset="-122"/>
                <a:ea typeface="微软雅黑" panose="020B0503020204020204" pitchFamily="34" charset="-122"/>
              </a:rPr>
              <a:t>。</a:t>
            </a:r>
            <a:endParaRPr lang="zh-CN" altLang="zh-CN" dirty="0"/>
          </a:p>
        </p:txBody>
      </p:sp>
      <p:sp>
        <p:nvSpPr>
          <p:cNvPr id="4" name="五边形 3"/>
          <p:cNvSpPr/>
          <p:nvPr/>
        </p:nvSpPr>
        <p:spPr>
          <a:xfrm>
            <a:off x="0" y="384048"/>
            <a:ext cx="327660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：安全性（成人）</a:t>
            </a:r>
            <a:endParaRPr lang="zh-CN" altLang="en-US" sz="2800" b="1" dirty="0"/>
          </a:p>
        </p:txBody>
      </p:sp>
      <p:graphicFrame>
        <p:nvGraphicFramePr>
          <p:cNvPr id="3" name="表格 2"/>
          <p:cNvGraphicFramePr>
            <a:graphicFrameLocks noGrp="1"/>
          </p:cNvGraphicFramePr>
          <p:nvPr/>
        </p:nvGraphicFramePr>
        <p:xfrm>
          <a:off x="932688" y="3131049"/>
          <a:ext cx="9317737" cy="1384800"/>
        </p:xfrm>
        <a:graphic>
          <a:graphicData uri="http://schemas.openxmlformats.org/drawingml/2006/table">
            <a:tbl>
              <a:tblPr firstRow="1" firstCol="1" bandRow="1" bandCol="1"/>
              <a:tblGrid>
                <a:gridCol w="2582877"/>
                <a:gridCol w="3628327"/>
                <a:gridCol w="3106533"/>
              </a:tblGrid>
              <a:tr h="216000">
                <a:tc>
                  <a:txBody>
                    <a:bodyPr/>
                    <a:lstStyle/>
                    <a:p>
                      <a:pPr algn="just">
                        <a:spcAft>
                          <a:spcPts val="0"/>
                        </a:spcAft>
                      </a:pPr>
                      <a:r>
                        <a:rPr lang="en-US" sz="1000" kern="100" dirty="0">
                          <a:effectLst/>
                          <a:latin typeface="+mn-ea"/>
                          <a:ea typeface="+mn-ea"/>
                          <a:cs typeface="Times New Roman" panose="02020603050405020304" pitchFamily="18" charset="0"/>
                        </a:rPr>
                        <a:t> </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马来酸依那普利片</a:t>
                      </a:r>
                      <a:r>
                        <a:rPr lang="en-US" sz="1000" kern="100" dirty="0">
                          <a:solidFill>
                            <a:schemeClr val="tx1"/>
                          </a:solidFill>
                          <a:effectLst/>
                          <a:latin typeface="+mn-ea"/>
                          <a:ea typeface="+mn-ea"/>
                          <a:cs typeface="Times New Roman" panose="02020603050405020304" pitchFamily="18" charset="0"/>
                        </a:rPr>
                        <a:t>(n=2314)</a:t>
                      </a:r>
                      <a:endParaRPr lang="zh-CN" sz="1000" kern="100" dirty="0">
                        <a:solidFill>
                          <a:schemeClr val="tx1"/>
                        </a:solidFill>
                        <a:effectLst/>
                        <a:latin typeface="+mn-ea"/>
                        <a:ea typeface="+mn-ea"/>
                        <a:cs typeface="Times New Roman" panose="02020603050405020304" pitchFamily="18" charset="0"/>
                      </a:endParaRPr>
                    </a:p>
                    <a:p>
                      <a:pPr algn="ctr">
                        <a:spcAft>
                          <a:spcPts val="0"/>
                        </a:spcAft>
                      </a:pPr>
                      <a:r>
                        <a:rPr lang="zh-CN" sz="1000" kern="100" dirty="0">
                          <a:solidFill>
                            <a:schemeClr val="tx1"/>
                          </a:solidFill>
                          <a:effectLst/>
                          <a:latin typeface="+mn-ea"/>
                          <a:ea typeface="+mn-ea"/>
                          <a:cs typeface="Times New Roman" panose="02020603050405020304" pitchFamily="18" charset="0"/>
                        </a:rPr>
                        <a:t>发生率（停药率）</a:t>
                      </a:r>
                      <a:endParaRPr lang="zh-CN" sz="1000" kern="100" dirty="0">
                        <a:solidFill>
                          <a:schemeClr val="tx1"/>
                        </a:solidFill>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安慰剂（</a:t>
                      </a:r>
                      <a:r>
                        <a:rPr lang="en-US" sz="1000" kern="100" dirty="0">
                          <a:solidFill>
                            <a:schemeClr val="tx1"/>
                          </a:solidFill>
                          <a:effectLst/>
                          <a:latin typeface="+mn-ea"/>
                          <a:ea typeface="+mn-ea"/>
                          <a:cs typeface="Times New Roman" panose="02020603050405020304" pitchFamily="18" charset="0"/>
                        </a:rPr>
                        <a:t>n=230</a:t>
                      </a:r>
                      <a:r>
                        <a:rPr lang="zh-CN" sz="1000" kern="100" dirty="0">
                          <a:solidFill>
                            <a:schemeClr val="tx1"/>
                          </a:solidFill>
                          <a:effectLst/>
                          <a:latin typeface="+mn-ea"/>
                          <a:ea typeface="+mn-ea"/>
                          <a:cs typeface="Times New Roman" panose="02020603050405020304" pitchFamily="18" charset="0"/>
                        </a:rPr>
                        <a:t>）</a:t>
                      </a:r>
                      <a:endParaRPr lang="zh-CN" sz="1000" kern="100" dirty="0">
                        <a:solidFill>
                          <a:schemeClr val="tx1"/>
                        </a:solidFill>
                        <a:effectLst/>
                        <a:latin typeface="+mn-ea"/>
                        <a:ea typeface="+mn-ea"/>
                        <a:cs typeface="Times New Roman" panose="02020603050405020304" pitchFamily="18" charset="0"/>
                      </a:endParaRPr>
                    </a:p>
                    <a:p>
                      <a:pPr algn="ctr">
                        <a:spcAft>
                          <a:spcPts val="0"/>
                        </a:spcAft>
                      </a:pPr>
                      <a:r>
                        <a:rPr lang="zh-CN" sz="1000" kern="100" dirty="0">
                          <a:solidFill>
                            <a:schemeClr val="tx1"/>
                          </a:solidFill>
                          <a:effectLst/>
                          <a:latin typeface="+mn-ea"/>
                          <a:ea typeface="+mn-ea"/>
                          <a:cs typeface="Times New Roman" panose="02020603050405020304" pitchFamily="18" charset="0"/>
                        </a:rPr>
                        <a:t>发生率</a:t>
                      </a:r>
                      <a:endParaRPr lang="zh-CN" sz="1000" kern="100" dirty="0">
                        <a:solidFill>
                          <a:schemeClr val="tx1"/>
                        </a:solidFill>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疲劳</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3.0</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&lt;0.1</a:t>
                      </a:r>
                      <a:r>
                        <a:rPr lang="zh-CN" sz="1000" kern="100" dirty="0">
                          <a:effectLst/>
                          <a:latin typeface="+mn-ea"/>
                          <a:ea typeface="+mn-ea"/>
                          <a:cs typeface="Times New Roman" panose="02020603050405020304" pitchFamily="18" charset="0"/>
                        </a:rPr>
                        <a:t>）</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2.6</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直立性反应</a:t>
                      </a:r>
                      <a:endParaRPr lang="zh-CN" sz="1000" kern="100" dirty="0">
                        <a:effectLst/>
                        <a:latin typeface="+mn-ea"/>
                        <a:ea typeface="+mn-ea"/>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1.2 (&lt;0.1)</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0.0</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虚弱</a:t>
                      </a:r>
                      <a:endParaRPr lang="zh-CN" sz="1000" kern="100" dirty="0">
                        <a:effectLst/>
                        <a:latin typeface="+mn-ea"/>
                        <a:ea typeface="+mn-ea"/>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1.1 (0.1)</a:t>
                      </a:r>
                      <a:endParaRPr lang="zh-CN" sz="1000" kern="10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咳嗽</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1.3</a:t>
                      </a:r>
                      <a:r>
                        <a:rPr lang="zh-CN" sz="1000" kern="100">
                          <a:effectLst/>
                          <a:latin typeface="+mn-ea"/>
                          <a:ea typeface="+mn-ea"/>
                          <a:cs typeface="Times New Roman" panose="02020603050405020304" pitchFamily="18" charset="0"/>
                        </a:rPr>
                        <a:t>（</a:t>
                      </a:r>
                      <a:r>
                        <a:rPr lang="en-US" sz="1000" kern="100">
                          <a:effectLst/>
                          <a:latin typeface="+mn-ea"/>
                          <a:ea typeface="+mn-ea"/>
                          <a:cs typeface="Times New Roman" panose="02020603050405020304" pitchFamily="18" charset="0"/>
                        </a:rPr>
                        <a:t>0.1</a:t>
                      </a:r>
                      <a:r>
                        <a:rPr lang="zh-CN" sz="1000" kern="100">
                          <a:effectLst/>
                          <a:latin typeface="+mn-ea"/>
                          <a:ea typeface="+mn-ea"/>
                          <a:cs typeface="Times New Roman" panose="02020603050405020304" pitchFamily="18" charset="0"/>
                        </a:rPr>
                        <a:t>）</a:t>
                      </a:r>
                      <a:endParaRPr lang="zh-CN" sz="1000" kern="10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皮疹</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1.4</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0.4</a:t>
                      </a:r>
                      <a:r>
                        <a:rPr lang="zh-CN" sz="1000" kern="100" dirty="0">
                          <a:effectLst/>
                          <a:latin typeface="+mn-ea"/>
                          <a:ea typeface="+mn-ea"/>
                          <a:cs typeface="Times New Roman" panose="02020603050405020304" pitchFamily="18" charset="0"/>
                        </a:rPr>
                        <a:t>）</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0.4</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矩形 5"/>
          <p:cNvSpPr/>
          <p:nvPr/>
        </p:nvSpPr>
        <p:spPr>
          <a:xfrm>
            <a:off x="321935" y="6628915"/>
            <a:ext cx="1826141" cy="215444"/>
          </a:xfrm>
          <a:prstGeom prst="rect">
            <a:avLst/>
          </a:prstGeom>
        </p:spPr>
        <p:txBody>
          <a:bodyPr wrap="none">
            <a:spAutoFit/>
          </a:bodyPr>
          <a:lstStyle/>
          <a:p>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smtClean="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23584" y="4379574"/>
            <a:ext cx="5554800" cy="2315272"/>
          </a:xfrm>
          <a:prstGeom prst="rect">
            <a:avLst/>
          </a:prstGeom>
          <a:solidFill>
            <a:schemeClr val="accent5">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1480" y="4379575"/>
            <a:ext cx="5562330" cy="2315272"/>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17025" y="1113984"/>
            <a:ext cx="10698480" cy="1384995"/>
          </a:xfrm>
          <a:prstGeom prst="rect">
            <a:avLst/>
          </a:prstGeom>
          <a:noFill/>
          <a:ln w="9525">
            <a:noFill/>
          </a:ln>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国外研究：在针对</a:t>
            </a:r>
            <a:r>
              <a:rPr lang="en-US" altLang="zh-CN" sz="1400" dirty="0">
                <a:latin typeface="微软雅黑" panose="020B0503020204020204" pitchFamily="34" charset="-122"/>
                <a:ea typeface="微软雅黑" panose="020B0503020204020204" pitchFamily="34" charset="-122"/>
              </a:rPr>
              <a:t>40</a:t>
            </a:r>
            <a:r>
              <a:rPr lang="zh-CN" altLang="zh-CN" sz="1400" dirty="0">
                <a:latin typeface="微软雅黑" panose="020B0503020204020204" pitchFamily="34" charset="-122"/>
                <a:ea typeface="微软雅黑" panose="020B0503020204020204" pitchFamily="34" charset="-122"/>
              </a:rPr>
              <a:t>名</a:t>
            </a:r>
            <a:r>
              <a:rPr lang="en-US" altLang="zh-CN" sz="1400" dirty="0">
                <a:latin typeface="微软雅黑" panose="020B0503020204020204" pitchFamily="34" charset="-122"/>
                <a:ea typeface="微软雅黑" panose="020B0503020204020204" pitchFamily="34" charset="-122"/>
              </a:rPr>
              <a:t>2</a:t>
            </a:r>
            <a:r>
              <a:rPr lang="zh-CN" altLang="zh-CN" sz="1400" dirty="0">
                <a:latin typeface="微软雅黑" panose="020B0503020204020204" pitchFamily="34" charset="-122"/>
                <a:ea typeface="微软雅黑" panose="020B0503020204020204" pitchFamily="34" charset="-122"/>
              </a:rPr>
              <a:t>个月至</a:t>
            </a:r>
            <a:r>
              <a:rPr lang="en-US" altLang="zh-CN" sz="1400" dirty="0">
                <a:latin typeface="微软雅黑" panose="020B0503020204020204" pitchFamily="34" charset="-122"/>
                <a:ea typeface="微软雅黑" panose="020B0503020204020204" pitchFamily="34" charset="-122"/>
              </a:rPr>
              <a:t>16</a:t>
            </a:r>
            <a:r>
              <a:rPr lang="zh-CN" altLang="zh-CN" sz="1400" dirty="0">
                <a:latin typeface="微软雅黑" panose="020B0503020204020204" pitchFamily="34" charset="-122"/>
                <a:ea typeface="微软雅黑" panose="020B0503020204020204" pitchFamily="34" charset="-122"/>
              </a:rPr>
              <a:t>岁男性和女性儿童高血压患者多次给药药动学研究中，患儿每日口服马来酸依那普利</a:t>
            </a:r>
            <a:r>
              <a:rPr lang="en-US" altLang="zh-CN" sz="1400" dirty="0">
                <a:latin typeface="微软雅黑" panose="020B0503020204020204" pitchFamily="34" charset="-122"/>
                <a:ea typeface="微软雅黑" panose="020B0503020204020204" pitchFamily="34" charset="-122"/>
              </a:rPr>
              <a:t>0.07-0.14mg/kg</a:t>
            </a:r>
            <a:r>
              <a:rPr lang="zh-CN" altLang="zh-CN" sz="1400" dirty="0">
                <a:latin typeface="微软雅黑" panose="020B0503020204020204" pitchFamily="34" charset="-122"/>
                <a:ea typeface="微软雅黑" panose="020B0503020204020204" pitchFamily="34" charset="-122"/>
              </a:rPr>
              <a:t>。在稳态阶段，依那普利拉平均累积有效半衰期为</a:t>
            </a:r>
            <a:r>
              <a:rPr lang="en-US" altLang="zh-CN" sz="1400" dirty="0">
                <a:latin typeface="微软雅黑" panose="020B0503020204020204" pitchFamily="34" charset="-122"/>
                <a:ea typeface="微软雅黑" panose="020B0503020204020204" pitchFamily="34" charset="-122"/>
              </a:rPr>
              <a:t>14</a:t>
            </a:r>
            <a:r>
              <a:rPr lang="zh-CN" altLang="zh-CN" sz="1400" dirty="0">
                <a:latin typeface="微软雅黑" panose="020B0503020204020204" pitchFamily="34" charset="-122"/>
                <a:ea typeface="微软雅黑" panose="020B0503020204020204" pitchFamily="34" charset="-122"/>
              </a:rPr>
              <a:t>小时，</a:t>
            </a:r>
            <a:r>
              <a:rPr lang="en-US" altLang="zh-CN" sz="1400" dirty="0">
                <a:latin typeface="微软雅黑" panose="020B0503020204020204" pitchFamily="34" charset="-122"/>
                <a:ea typeface="微软雅黑" panose="020B0503020204020204" pitchFamily="34" charset="-122"/>
              </a:rPr>
              <a:t>24</a:t>
            </a:r>
            <a:r>
              <a:rPr lang="zh-CN" altLang="zh-CN" sz="1400" dirty="0">
                <a:latin typeface="微软雅黑" panose="020B0503020204020204" pitchFamily="34" charset="-122"/>
                <a:ea typeface="微软雅黑" panose="020B0503020204020204" pitchFamily="34" charset="-122"/>
              </a:rPr>
              <a:t>小时内依那普利和依那普利拉平均总尿药回收率为</a:t>
            </a:r>
            <a:r>
              <a:rPr lang="en-US" altLang="zh-CN" sz="1400" dirty="0">
                <a:latin typeface="微软雅黑" panose="020B0503020204020204" pitchFamily="34" charset="-122"/>
                <a:ea typeface="微软雅黑" panose="020B0503020204020204" pitchFamily="34" charset="-122"/>
              </a:rPr>
              <a:t>68%</a:t>
            </a:r>
            <a:r>
              <a:rPr lang="zh-CN" altLang="zh-CN" sz="1400" dirty="0">
                <a:latin typeface="微软雅黑" panose="020B0503020204020204" pitchFamily="34" charset="-122"/>
                <a:ea typeface="微软雅黑" panose="020B0503020204020204" pitchFamily="34" charset="-122"/>
              </a:rPr>
              <a:t>。依那普利向依那普利拉的转换率为</a:t>
            </a:r>
            <a:r>
              <a:rPr lang="en-US" altLang="zh-CN" sz="1400" dirty="0">
                <a:latin typeface="微软雅黑" panose="020B0503020204020204" pitchFamily="34" charset="-122"/>
                <a:ea typeface="微软雅黑" panose="020B0503020204020204" pitchFamily="34" charset="-122"/>
              </a:rPr>
              <a:t>63%-76%</a:t>
            </a:r>
            <a:r>
              <a:rPr lang="zh-CN" altLang="zh-CN" sz="1400" dirty="0">
                <a:latin typeface="微软雅黑" panose="020B0503020204020204" pitchFamily="34" charset="-122"/>
                <a:ea typeface="微软雅黑" panose="020B0503020204020204" pitchFamily="34" charset="-122"/>
              </a:rPr>
              <a:t>。</a:t>
            </a:r>
            <a:r>
              <a:rPr lang="zh-CN" altLang="zh-CN" sz="1400" b="1" dirty="0">
                <a:latin typeface="微软雅黑" panose="020B0503020204020204" pitchFamily="34" charset="-122"/>
                <a:ea typeface="微软雅黑" panose="020B0503020204020204" pitchFamily="34" charset="-122"/>
              </a:rPr>
              <a:t>整个研究结果显示</a:t>
            </a:r>
            <a:r>
              <a:rPr lang="en-US" altLang="zh-CN" sz="1400" b="1" dirty="0">
                <a:latin typeface="微软雅黑" panose="020B0503020204020204" pitchFamily="34" charset="-122"/>
                <a:ea typeface="微软雅黑" panose="020B0503020204020204" pitchFamily="34" charset="-122"/>
              </a:rPr>
              <a:t>2</a:t>
            </a:r>
            <a:r>
              <a:rPr lang="zh-CN" altLang="zh-CN" sz="1400" b="1" dirty="0">
                <a:latin typeface="微软雅黑" panose="020B0503020204020204" pitchFamily="34" charset="-122"/>
                <a:ea typeface="微软雅黑" panose="020B0503020204020204" pitchFamily="34" charset="-122"/>
              </a:rPr>
              <a:t>个月至</a:t>
            </a:r>
            <a:r>
              <a:rPr lang="en-US" altLang="zh-CN" sz="1400" b="1" dirty="0">
                <a:latin typeface="微软雅黑" panose="020B0503020204020204" pitchFamily="34" charset="-122"/>
                <a:ea typeface="微软雅黑" panose="020B0503020204020204" pitchFamily="34" charset="-122"/>
              </a:rPr>
              <a:t>16</a:t>
            </a:r>
            <a:r>
              <a:rPr lang="zh-CN" altLang="zh-CN" sz="1400" b="1" dirty="0">
                <a:latin typeface="微软雅黑" panose="020B0503020204020204" pitchFamily="34" charset="-122"/>
                <a:ea typeface="微软雅黑" panose="020B0503020204020204" pitchFamily="34" charset="-122"/>
              </a:rPr>
              <a:t>岁高血压患者的依那普利药动学在被研究的年龄段是一致的，同时与健康成人的药动学历史数据一致</a:t>
            </a:r>
            <a:r>
              <a:rPr lang="zh-CN" altLang="zh-CN" sz="1400" dirty="0" smtClean="0">
                <a:latin typeface="微软雅黑" panose="020B0503020204020204" pitchFamily="34" charset="-122"/>
                <a:ea typeface="微软雅黑" panose="020B0503020204020204" pitchFamily="34" charset="-122"/>
              </a:rPr>
              <a:t>。</a:t>
            </a:r>
            <a:endParaRPr lang="en-US" altLang="zh-CN" sz="1400" dirty="0" smtClean="0">
              <a:latin typeface="+mj-ea"/>
              <a:ea typeface="+mj-ea"/>
              <a:cs typeface="微软雅黑" panose="020B0503020204020204" pitchFamily="34" charset="-122"/>
            </a:endParaRPr>
          </a:p>
        </p:txBody>
      </p:sp>
      <p:sp>
        <p:nvSpPr>
          <p:cNvPr id="5" name="矩形 4"/>
          <p:cNvSpPr/>
          <p:nvPr/>
        </p:nvSpPr>
        <p:spPr>
          <a:xfrm>
            <a:off x="515957" y="2598617"/>
            <a:ext cx="2031326" cy="369332"/>
          </a:xfrm>
          <a:prstGeom prst="rect">
            <a:avLst/>
          </a:prstGeom>
        </p:spPr>
        <p:txBody>
          <a:bodyPr wrap="none">
            <a:spAutoFit/>
          </a:bodyPr>
          <a:lstStyle/>
          <a:p>
            <a:pPr algn="ctr"/>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安全性优势对比：</a:t>
            </a:r>
            <a:endParaRPr lang="zh-CN" altLang="en-US" b="1" dirty="0">
              <a:solidFill>
                <a:srgbClr val="0070C0"/>
              </a:solidFill>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48748" y="4591008"/>
            <a:ext cx="1800000" cy="1813631"/>
          </a:xfrm>
          <a:prstGeom prst="rect">
            <a:avLst/>
          </a:prstGeom>
          <a:ln>
            <a:noFill/>
          </a:ln>
          <a:effectLst>
            <a:outerShdw blurRad="292100" dist="101600" dir="2700000" algn="tl" rotWithShape="0">
              <a:schemeClr val="tx1">
                <a:lumMod val="50000"/>
                <a:lumOff val="50000"/>
                <a:alpha val="65000"/>
              </a:schemeClr>
            </a:outerShdw>
          </a:effectLst>
        </p:spPr>
      </p:pic>
      <p:sp>
        <p:nvSpPr>
          <p:cNvPr id="18" name="矩形 17"/>
          <p:cNvSpPr/>
          <p:nvPr/>
        </p:nvSpPr>
        <p:spPr>
          <a:xfrm>
            <a:off x="6023583" y="3388621"/>
            <a:ext cx="5554801" cy="738664"/>
          </a:xfrm>
          <a:prstGeom prst="rect">
            <a:avLst/>
          </a:prstGeom>
        </p:spPr>
        <p:txBody>
          <a:bodyPr wrap="square">
            <a:spAutoFit/>
          </a:bodyPr>
          <a:lstStyle/>
          <a:p>
            <a:pPr>
              <a:lnSpc>
                <a:spcPct val="150000"/>
              </a:lnSpc>
            </a:pPr>
            <a:r>
              <a:rPr lang="zh-CN" altLang="en-US" sz="1400" dirty="0" smtClean="0">
                <a:latin typeface="+mn-ea"/>
                <a:cs typeface="微软雅黑" panose="020B0503020204020204" pitchFamily="34" charset="-122"/>
              </a:rPr>
              <a:t>配有专用滴管剂量可精准至</a:t>
            </a:r>
            <a:r>
              <a:rPr lang="en-US" altLang="zh-CN" sz="1400" dirty="0" smtClean="0">
                <a:latin typeface="+mn-ea"/>
                <a:cs typeface="微软雅黑" panose="020B0503020204020204" pitchFamily="34" charset="-122"/>
              </a:rPr>
              <a:t>0.1ml:0.1mg</a:t>
            </a:r>
            <a:r>
              <a:rPr lang="zh-CN" altLang="en-US" sz="1400" dirty="0" smtClean="0">
                <a:latin typeface="+mn-ea"/>
                <a:cs typeface="微软雅黑" panose="020B0503020204020204" pitchFamily="34" charset="-122"/>
              </a:rPr>
              <a:t>，</a:t>
            </a:r>
            <a:r>
              <a:rPr lang="zh-CN" altLang="en-US" sz="1400" dirty="0">
                <a:latin typeface="+mn-ea"/>
                <a:cs typeface="微软雅黑" panose="020B0503020204020204" pitchFamily="34" charset="-122"/>
              </a:rPr>
              <a:t>无需</a:t>
            </a:r>
            <a:r>
              <a:rPr lang="zh-CN" altLang="en-US" sz="1400" dirty="0" smtClean="0">
                <a:latin typeface="+mn-ea"/>
                <a:cs typeface="微软雅黑" panose="020B0503020204020204" pitchFamily="34" charset="-122"/>
              </a:rPr>
              <a:t>配置，避免药物污染；单位溶液中药物含量均匀。降低因服药剂量不精准造成的风险。</a:t>
            </a:r>
            <a:endParaRPr lang="en-US" altLang="zh-CN" sz="1400" dirty="0">
              <a:latin typeface="+mn-ea"/>
              <a:cs typeface="微软雅黑" panose="020B0503020204020204" pitchFamily="34" charset="-122"/>
            </a:endParaRPr>
          </a:p>
        </p:txBody>
      </p:sp>
      <p:sp>
        <p:nvSpPr>
          <p:cNvPr id="22" name="矩形 21"/>
          <p:cNvSpPr/>
          <p:nvPr/>
        </p:nvSpPr>
        <p:spPr>
          <a:xfrm>
            <a:off x="540775" y="3388621"/>
            <a:ext cx="5348748" cy="1061829"/>
          </a:xfrm>
          <a:prstGeom prst="rect">
            <a:avLst/>
          </a:prstGeom>
        </p:spPr>
        <p:txBody>
          <a:bodyPr wrap="square">
            <a:spAutoFit/>
          </a:bodyPr>
          <a:lstStyle/>
          <a:p>
            <a:pPr lvl="0">
              <a:lnSpc>
                <a:spcPct val="150000"/>
              </a:lnSpc>
            </a:pPr>
            <a:r>
              <a:rPr lang="zh-CN" altLang="en-US" sz="1400" dirty="0" smtClean="0">
                <a:solidFill>
                  <a:prstClr val="black"/>
                </a:solidFill>
                <a:latin typeface="微软雅黑" panose="020B0503020204020204" pitchFamily="34" charset="-122"/>
                <a:cs typeface="微软雅黑" panose="020B0503020204020204" pitchFamily="34" charset="-122"/>
              </a:rPr>
              <a:t>拆分</a:t>
            </a:r>
            <a:r>
              <a:rPr lang="zh-CN" altLang="en-US" sz="1400" dirty="0">
                <a:solidFill>
                  <a:prstClr val="black"/>
                </a:solidFill>
                <a:latin typeface="微软雅黑" panose="020B0503020204020204" pitchFamily="34" charset="-122"/>
                <a:cs typeface="微软雅黑" panose="020B0503020204020204" pitchFamily="34" charset="-122"/>
              </a:rPr>
              <a:t>后剂量不精准，易污染</a:t>
            </a:r>
            <a:r>
              <a:rPr lang="zh-CN" altLang="en-US" sz="1400" dirty="0" smtClean="0">
                <a:solidFill>
                  <a:prstClr val="black"/>
                </a:solidFill>
                <a:latin typeface="微软雅黑" panose="020B0503020204020204" pitchFamily="34" charset="-122"/>
                <a:cs typeface="微软雅黑" panose="020B0503020204020204" pitchFamily="34" charset="-122"/>
              </a:rPr>
              <a:t>；对于体重较轻患儿需研磨后溶</a:t>
            </a:r>
            <a:r>
              <a:rPr lang="zh-CN" altLang="en-US" sz="1400" dirty="0">
                <a:solidFill>
                  <a:prstClr val="black"/>
                </a:solidFill>
                <a:latin typeface="微软雅黑" panose="020B0503020204020204" pitchFamily="34" charset="-122"/>
                <a:cs typeface="微软雅黑" panose="020B0503020204020204" pitchFamily="34" charset="-122"/>
              </a:rPr>
              <a:t>于</a:t>
            </a:r>
            <a:r>
              <a:rPr lang="zh-CN" altLang="en-US" sz="1400" dirty="0" smtClean="0">
                <a:solidFill>
                  <a:prstClr val="black"/>
                </a:solidFill>
                <a:latin typeface="微软雅黑" panose="020B0503020204020204" pitchFamily="34" charset="-122"/>
                <a:cs typeface="微软雅黑" panose="020B0503020204020204" pitchFamily="34" charset="-122"/>
              </a:rPr>
              <a:t>水给药，但药物无法完全溶于水，造成单位</a:t>
            </a:r>
            <a:r>
              <a:rPr lang="zh-CN" altLang="en-US" sz="1400" dirty="0">
                <a:solidFill>
                  <a:prstClr val="black"/>
                </a:solidFill>
                <a:latin typeface="微软雅黑" panose="020B0503020204020204" pitchFamily="34" charset="-122"/>
                <a:cs typeface="微软雅黑" panose="020B0503020204020204" pitchFamily="34" charset="-122"/>
              </a:rPr>
              <a:t>溶液内药物含量不均。导致</a:t>
            </a:r>
            <a:r>
              <a:rPr lang="zh-CN" altLang="en-US" sz="1400" dirty="0" smtClean="0">
                <a:solidFill>
                  <a:prstClr val="black"/>
                </a:solidFill>
                <a:latin typeface="微软雅黑" panose="020B0503020204020204" pitchFamily="34" charset="-122"/>
                <a:cs typeface="微软雅黑" panose="020B0503020204020204" pitchFamily="34" charset="-122"/>
              </a:rPr>
              <a:t>服药剂量</a:t>
            </a:r>
            <a:r>
              <a:rPr lang="zh-CN" altLang="en-US" sz="1400" dirty="0">
                <a:solidFill>
                  <a:prstClr val="black"/>
                </a:solidFill>
                <a:latin typeface="微软雅黑" panose="020B0503020204020204" pitchFamily="34" charset="-122"/>
                <a:cs typeface="微软雅黑" panose="020B0503020204020204" pitchFamily="34" charset="-122"/>
              </a:rPr>
              <a:t>不精准，影响药物疗效和安全性。</a:t>
            </a:r>
            <a:endParaRPr lang="en-US" altLang="zh-CN" sz="1400" dirty="0">
              <a:solidFill>
                <a:prstClr val="black"/>
              </a:solidFill>
              <a:latin typeface="微软雅黑" panose="020B0503020204020204" pitchFamily="34" charset="-122"/>
              <a:cs typeface="微软雅黑" panose="020B0503020204020204" pitchFamily="34"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0" y="4591008"/>
            <a:ext cx="1798433" cy="1800000"/>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212" y="4597823"/>
            <a:ext cx="1800000" cy="1800000"/>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10" y="4608212"/>
            <a:ext cx="1800000" cy="1800000"/>
          </a:xfrm>
          <a:prstGeom prst="rect">
            <a:avLst/>
          </a:prstGeom>
        </p:spPr>
      </p:pic>
      <p:sp>
        <p:nvSpPr>
          <p:cNvPr id="28" name="矩形 27"/>
          <p:cNvSpPr/>
          <p:nvPr/>
        </p:nvSpPr>
        <p:spPr>
          <a:xfrm>
            <a:off x="6825315" y="4747667"/>
            <a:ext cx="985185" cy="1643341"/>
          </a:xfrm>
          <a:prstGeom prst="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 name="图片 1"/>
          <p:cNvPicPr>
            <a:picLocks noChangeAspect="1"/>
          </p:cNvPicPr>
          <p:nvPr/>
        </p:nvPicPr>
        <p:blipFill>
          <a:blip r:embed="rId5"/>
          <a:stretch>
            <a:fillRect/>
          </a:stretch>
        </p:blipFill>
        <p:spPr>
          <a:xfrm>
            <a:off x="6847980" y="4693037"/>
            <a:ext cx="695325" cy="1543050"/>
          </a:xfrm>
          <a:prstGeom prst="rect">
            <a:avLst/>
          </a:prstGeom>
        </p:spPr>
      </p:pic>
      <p:sp>
        <p:nvSpPr>
          <p:cNvPr id="3" name="圆角矩形 2"/>
          <p:cNvSpPr/>
          <p:nvPr/>
        </p:nvSpPr>
        <p:spPr>
          <a:xfrm>
            <a:off x="7648748" y="4797812"/>
            <a:ext cx="807904" cy="1543050"/>
          </a:xfrm>
          <a:prstGeom prst="round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1454" y="4759347"/>
            <a:ext cx="628442" cy="1476951"/>
          </a:xfrm>
          <a:prstGeom prst="rect">
            <a:avLst/>
          </a:prstGeom>
        </p:spPr>
      </p:pic>
      <p:sp>
        <p:nvSpPr>
          <p:cNvPr id="6" name="圆角矩形 5"/>
          <p:cNvSpPr/>
          <p:nvPr/>
        </p:nvSpPr>
        <p:spPr>
          <a:xfrm>
            <a:off x="2400761" y="3006573"/>
            <a:ext cx="1628775" cy="369332"/>
          </a:xfrm>
          <a:prstGeom prst="roundRect">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传统片剂</a:t>
            </a:r>
            <a:endParaRPr lang="zh-CN" altLang="en-US" b="1" dirty="0"/>
          </a:p>
        </p:txBody>
      </p:sp>
      <p:sp>
        <p:nvSpPr>
          <p:cNvPr id="21" name="圆角矩形 20"/>
          <p:cNvSpPr/>
          <p:nvPr/>
        </p:nvSpPr>
        <p:spPr>
          <a:xfrm>
            <a:off x="7838147" y="3006573"/>
            <a:ext cx="1628775" cy="369332"/>
          </a:xfrm>
          <a:prstGeom prst="roundRect">
            <a:avLst/>
          </a:prstGeom>
          <a:solidFill>
            <a:srgbClr val="FC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溶液剂型</a:t>
            </a:r>
            <a:endParaRPr lang="zh-CN" altLang="en-US" b="1" dirty="0">
              <a:solidFill>
                <a:prstClr val="black"/>
              </a:solidFill>
              <a:latin typeface="微软雅黑" panose="020B0503020204020204" pitchFamily="34" charset="-122"/>
              <a:cs typeface="微软雅黑" panose="020B0503020204020204" pitchFamily="34" charset="-122"/>
            </a:endParaRPr>
          </a:p>
        </p:txBody>
      </p:sp>
      <p:sp>
        <p:nvSpPr>
          <p:cNvPr id="19" name="五边形 18"/>
          <p:cNvSpPr/>
          <p:nvPr/>
        </p:nvSpPr>
        <p:spPr>
          <a:xfrm>
            <a:off x="-1" y="384048"/>
            <a:ext cx="3552825"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：安全性（儿童）</a:t>
            </a:r>
            <a:endParaRPr lang="zh-CN" altLang="en-US" sz="2800" b="1" dirty="0"/>
          </a:p>
        </p:txBody>
      </p:sp>
      <p:sp>
        <p:nvSpPr>
          <p:cNvPr id="23" name="矩形 22"/>
          <p:cNvSpPr/>
          <p:nvPr/>
        </p:nvSpPr>
        <p:spPr>
          <a:xfrm>
            <a:off x="462270" y="6628915"/>
            <a:ext cx="1826141" cy="215444"/>
          </a:xfrm>
          <a:prstGeom prst="rect">
            <a:avLst/>
          </a:prstGeom>
        </p:spPr>
        <p:txBody>
          <a:bodyPr wrap="none">
            <a:spAutoFit/>
          </a:bodyPr>
          <a:lstStyle/>
          <a:p>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smtClean="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9181" y="2192533"/>
            <a:ext cx="2464370" cy="264297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5331" y="2192533"/>
            <a:ext cx="2801291" cy="2584195"/>
          </a:xfrm>
          <a:prstGeom prst="rect">
            <a:avLst/>
          </a:prstGeom>
        </p:spPr>
      </p:pic>
      <p:sp>
        <p:nvSpPr>
          <p:cNvPr id="5" name="文本框 4"/>
          <p:cNvSpPr txBox="1"/>
          <p:nvPr/>
        </p:nvSpPr>
        <p:spPr>
          <a:xfrm>
            <a:off x="818344" y="1637425"/>
            <a:ext cx="4342627" cy="30777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初始剂量</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（平均值</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=0.08mg/kg</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），每天服用一</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次</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380297" y="6544005"/>
            <a:ext cx="4572000" cy="215444"/>
          </a:xfrm>
          <a:prstGeom prst="rect">
            <a:avLst/>
          </a:prstGeom>
        </p:spPr>
        <p:txBody>
          <a:bodyPr>
            <a:spAutoFit/>
          </a:bodyPr>
          <a:lstStyle/>
          <a:p>
            <a:pPr>
              <a:defRPr/>
            </a:pPr>
            <a:r>
              <a:rPr lang="en-US" altLang="zh-CN" sz="800" dirty="0">
                <a:solidFill>
                  <a:prstClr val="black"/>
                </a:solidFill>
                <a:latin typeface="微软雅黑" panose="020B0503020204020204" pitchFamily="34" charset="-122"/>
                <a:ea typeface="微软雅黑" panose="020B0503020204020204" pitchFamily="34" charset="-122"/>
              </a:rPr>
              <a:t>Journal of Clinical Pharmacology, 2002;42:870-880</a:t>
            </a: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355757" y="5152535"/>
            <a:ext cx="5267803" cy="1181542"/>
          </a:xfrm>
          <a:prstGeom prst="rect">
            <a:avLst/>
          </a:prstGeom>
        </p:spPr>
        <p:txBody>
          <a:bodyPr wrap="square">
            <a:spAutoFit/>
          </a:bodyPr>
          <a:lstStyle/>
          <a:p>
            <a:pPr eaLnBrk="0" fontAlgn="base" hangingPunct="0">
              <a:lnSpc>
                <a:spcPct val="120000"/>
              </a:lnSpc>
              <a:spcBef>
                <a:spcPct val="0"/>
              </a:spcBef>
              <a:spcAft>
                <a:spcPct val="0"/>
              </a:spcAft>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在一项涉及</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110</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6-16</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岁的儿童高血压患者的临床研究中，体重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&lt;50 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0.625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50kg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40 mg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。依那普利每日给药一次，以剂量依赖的方式降低血压谷值。依那普利的这种剂量依赖降压作用在所有亚组（年龄、</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Tanner</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分期、性别、种族）中是一致的。在这项研究中，依那普利普遍耐受性好</a:t>
            </a:r>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208870" y="1613588"/>
            <a:ext cx="5495450" cy="581378"/>
          </a:xfrm>
          <a:prstGeom prst="rect">
            <a:avLst/>
          </a:prstGeom>
          <a:noFill/>
        </p:spPr>
        <p:txBody>
          <a:bodyPr wrap="square" rtlCol="0">
            <a:spAutoFit/>
          </a:bodyPr>
          <a:lstStyle/>
          <a:p>
            <a:pPr>
              <a:lnSpc>
                <a:spcPct val="140000"/>
              </a:lnSpc>
            </a:pP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究：目标剂量依那普利与安慰剂相比，死亡率降低</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5%</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；住院率降低</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6%</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；心力衰竭住院或全因死亡率合并终点的绝对风险降低</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9%</a:t>
            </a:r>
            <a:endParaRPr lang="zh-CN" altLang="en-US" sz="1200" dirty="0" smtClean="0">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418" y="2192533"/>
            <a:ext cx="5463894" cy="2749855"/>
          </a:xfrm>
          <a:prstGeom prst="rect">
            <a:avLst/>
          </a:prstGeom>
        </p:spPr>
      </p:pic>
      <p:sp>
        <p:nvSpPr>
          <p:cNvPr id="11" name="文本框 10"/>
          <p:cNvSpPr txBox="1"/>
          <p:nvPr/>
        </p:nvSpPr>
        <p:spPr>
          <a:xfrm>
            <a:off x="6176418" y="5172783"/>
            <a:ext cx="5756502" cy="1200329"/>
          </a:xfrm>
          <a:prstGeom prst="rect">
            <a:avLst/>
          </a:prstGeom>
          <a:noFill/>
        </p:spPr>
        <p:txBody>
          <a:bodyPr wrap="square" rtlCol="0">
            <a:spAutoFit/>
          </a:bodyPr>
          <a:lstStyle/>
          <a:p>
            <a:pPr>
              <a:lnSpc>
                <a:spcPct val="120000"/>
              </a:lnSpc>
            </a:pP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究：</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2569</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名</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HFrEF</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（射血分数）患者，</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LVEF</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35%</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被随机分为两组低于目标（</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5-10</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mg</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天）</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剂量</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安慰剂（</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n=1284</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）或依那普利（</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n=1285</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）。在随机化一个月后，对</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2458</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名患者尝试对两种研究药物进行盲向上滴定至目标剂量（</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天）；在</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1444</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名达到剂量递增滴定的患者（安慰剂，</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n=748</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；依那普利</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=696</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；两组的平均计量</a:t>
            </a:r>
            <a:r>
              <a:rPr lang="en-US" altLang="zh-CN" sz="1200" dirty="0" smtClean="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天）进行研究</a:t>
            </a:r>
            <a:endParaRPr lang="zh-CN" altLang="en-US" sz="1200" b="1" dirty="0" smtClean="0">
              <a:solidFill>
                <a:srgbClr val="B83D6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6198346" y="6557778"/>
            <a:ext cx="4572000" cy="215444"/>
          </a:xfrm>
          <a:prstGeom prst="rect">
            <a:avLst/>
          </a:prstGeom>
        </p:spPr>
        <p:txBody>
          <a:bodyPr>
            <a:spAutoFit/>
          </a:bodyPr>
          <a:lstStyle/>
          <a:p>
            <a:r>
              <a:rPr lang="en-US" altLang="zh-CN" sz="800" dirty="0">
                <a:latin typeface="微软雅黑" panose="020B0503020204020204" pitchFamily="34" charset="-122"/>
                <a:ea typeface="微软雅黑" panose="020B0503020204020204" pitchFamily="34" charset="-122"/>
              </a:rPr>
              <a:t>European Journal of Heart Failure (2018) 20, 359–369 </a:t>
            </a:r>
            <a:endParaRPr lang="zh-CN" altLang="en-US" sz="800" dirty="0">
              <a:latin typeface="微软雅黑" panose="020B0503020204020204" pitchFamily="34" charset="-122"/>
              <a:ea typeface="微软雅黑" panose="020B0503020204020204" pitchFamily="34" charset="-122"/>
            </a:endParaRPr>
          </a:p>
        </p:txBody>
      </p:sp>
      <p:sp>
        <p:nvSpPr>
          <p:cNvPr id="13" name="矩形 12"/>
          <p:cNvSpPr/>
          <p:nvPr/>
        </p:nvSpPr>
        <p:spPr>
          <a:xfrm>
            <a:off x="6176418" y="1037726"/>
            <a:ext cx="5314275" cy="400110"/>
          </a:xfrm>
          <a:prstGeom prst="rect">
            <a:avLst/>
          </a:prstGeom>
        </p:spPr>
        <p:txBody>
          <a:bodyPr wrap="none">
            <a:spAutoFit/>
          </a:bodyPr>
          <a:lstStyle/>
          <a:p>
            <a:r>
              <a:rPr lang="zh-CN" altLang="en-US" sz="2000" b="1" dirty="0">
                <a:solidFill>
                  <a:srgbClr val="0070C0"/>
                </a:solidFill>
                <a:latin typeface="微软雅黑" panose="020B0503020204020204" pitchFamily="34" charset="-122"/>
                <a:ea typeface="微软雅黑" panose="020B0503020204020204" pitchFamily="34" charset="-122"/>
                <a:cs typeface="+mj-cs"/>
              </a:rPr>
              <a:t>依那普利改善患者心力衰竭及降低全因死亡率</a:t>
            </a:r>
            <a:endParaRPr lang="zh-CN" altLang="zh-CN" sz="2000" b="1" dirty="0">
              <a:solidFill>
                <a:srgbClr val="0070C0"/>
              </a:solidFill>
              <a:latin typeface="微软雅黑" panose="020B0503020204020204" pitchFamily="34" charset="-122"/>
              <a:ea typeface="微软雅黑" panose="020B0503020204020204" pitchFamily="34" charset="-122"/>
              <a:cs typeface="+mj-cs"/>
              <a:sym typeface="+mn-ea"/>
            </a:endParaRPr>
          </a:p>
        </p:txBody>
      </p:sp>
      <p:sp>
        <p:nvSpPr>
          <p:cNvPr id="14" name="矩形 13"/>
          <p:cNvSpPr/>
          <p:nvPr/>
        </p:nvSpPr>
        <p:spPr>
          <a:xfrm>
            <a:off x="878109" y="1037726"/>
            <a:ext cx="4439036" cy="400110"/>
          </a:xfrm>
          <a:prstGeom prst="rect">
            <a:avLst/>
          </a:prstGeom>
        </p:spPr>
        <p:txBody>
          <a:bodyPr wrap="none">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依那普利</a:t>
            </a:r>
            <a:r>
              <a:rPr lang="en-US" altLang="zh-CN" sz="2000" b="1"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周内显著降低受试患儿血压</a:t>
            </a:r>
            <a:endParaRPr lang="zh-CN" altLang="zh-CN" sz="2000" b="1" dirty="0">
              <a:solidFill>
                <a:srgbClr val="0070C0"/>
              </a:solidFill>
              <a:sym typeface="+mn-ea"/>
            </a:endParaRPr>
          </a:p>
        </p:txBody>
      </p:sp>
      <p:sp>
        <p:nvSpPr>
          <p:cNvPr id="18" name="五边形 17"/>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graphicFrame>
        <p:nvGraphicFramePr>
          <p:cNvPr id="6" name="表格 5"/>
          <p:cNvGraphicFramePr>
            <a:graphicFrameLocks noGrp="1"/>
          </p:cNvGraphicFramePr>
          <p:nvPr>
            <p:custDataLst>
              <p:tags r:id="rId1"/>
            </p:custDataLst>
          </p:nvPr>
        </p:nvGraphicFramePr>
        <p:xfrm>
          <a:off x="655607" y="2047876"/>
          <a:ext cx="10800175" cy="3867149"/>
        </p:xfrm>
        <a:graphic>
          <a:graphicData uri="http://schemas.openxmlformats.org/drawingml/2006/table">
            <a:tbl>
              <a:tblPr firstRow="1">
                <a:tableStyleId>{3B4B98B0-60AC-42C2-AFA5-B58CD77FA1E5}</a:tableStyleId>
              </a:tblPr>
              <a:tblGrid>
                <a:gridCol w="1190446"/>
                <a:gridCol w="1311215"/>
                <a:gridCol w="2958860"/>
                <a:gridCol w="5339654"/>
              </a:tblGrid>
              <a:tr h="695835">
                <a:tc>
                  <a:txBody>
                    <a:bodyPr/>
                    <a:lstStyle/>
                    <a:p>
                      <a:pPr algn="ctr"/>
                      <a:r>
                        <a:rPr lang="zh-CN" altLang="en-US" sz="1400" dirty="0" smtClean="0">
                          <a:latin typeface="+mn-ea"/>
                          <a:ea typeface="+mn-ea"/>
                        </a:rPr>
                        <a:t>疾病类型</a:t>
                      </a:r>
                      <a:endParaRPr lang="zh-CN" altLang="en-US" sz="1400" dirty="0">
                        <a:solidFill>
                          <a:schemeClr val="bg1"/>
                        </a:solidFill>
                        <a:latin typeface="+mn-ea"/>
                        <a:ea typeface="+mn-ea"/>
                      </a:endParaRPr>
                    </a:p>
                  </a:txBody>
                  <a:tcPr anchor="ctr"/>
                </a:tc>
                <a:tc>
                  <a:txBody>
                    <a:bodyPr/>
                    <a:lstStyle/>
                    <a:p>
                      <a:pPr algn="ctr"/>
                      <a:r>
                        <a:rPr lang="zh-CN" altLang="en-US" sz="1400" dirty="0" smtClean="0">
                          <a:latin typeface="+mn-ea"/>
                          <a:ea typeface="+mn-ea"/>
                        </a:rPr>
                        <a:t>时间</a:t>
                      </a:r>
                      <a:endParaRPr lang="zh-CN" altLang="en-US" sz="1400" dirty="0">
                        <a:solidFill>
                          <a:schemeClr val="bg1"/>
                        </a:solidFill>
                        <a:latin typeface="+mn-ea"/>
                        <a:ea typeface="+mn-ea"/>
                      </a:endParaRPr>
                    </a:p>
                  </a:txBody>
                  <a:tcPr anchor="ctr"/>
                </a:tc>
                <a:tc>
                  <a:txBody>
                    <a:bodyPr/>
                    <a:lstStyle/>
                    <a:p>
                      <a:pPr algn="ctr"/>
                      <a:r>
                        <a:rPr lang="zh-CN" altLang="en-US" sz="1400" dirty="0" smtClean="0">
                          <a:latin typeface="+mn-ea"/>
                          <a:ea typeface="+mn-ea"/>
                        </a:rPr>
                        <a:t>指南名称</a:t>
                      </a:r>
                      <a:endParaRPr lang="zh-CN" altLang="en-US" sz="1400" dirty="0">
                        <a:solidFill>
                          <a:schemeClr val="bg1"/>
                        </a:solidFill>
                        <a:latin typeface="+mn-ea"/>
                        <a:ea typeface="+mn-ea"/>
                      </a:endParaRPr>
                    </a:p>
                  </a:txBody>
                  <a:tcPr anchor="ctr"/>
                </a:tc>
                <a:tc>
                  <a:txBody>
                    <a:bodyPr/>
                    <a:lstStyle/>
                    <a:p>
                      <a:pPr algn="ctr"/>
                      <a:r>
                        <a:rPr lang="zh-CN" altLang="en-US" sz="1400" dirty="0" smtClean="0">
                          <a:latin typeface="+mn-ea"/>
                          <a:ea typeface="+mn-ea"/>
                        </a:rPr>
                        <a:t>推荐内容</a:t>
                      </a:r>
                      <a:endParaRPr lang="zh-CN" altLang="en-US" sz="1400" dirty="0">
                        <a:solidFill>
                          <a:schemeClr val="bg1"/>
                        </a:solidFill>
                        <a:latin typeface="+mn-ea"/>
                        <a:ea typeface="+mn-ea"/>
                      </a:endParaRPr>
                    </a:p>
                  </a:txBody>
                  <a:tcPr anchor="ctr"/>
                </a:tc>
              </a:tr>
              <a:tr h="870938">
                <a:tc rowSpan="2">
                  <a:txBody>
                    <a:bodyPr/>
                    <a:lstStyle/>
                    <a:p>
                      <a:pPr algn="ctr"/>
                      <a:r>
                        <a:rPr lang="zh-CN" altLang="en-US" sz="1200" dirty="0" smtClean="0">
                          <a:latin typeface="+mn-ea"/>
                          <a:ea typeface="+mn-ea"/>
                        </a:rPr>
                        <a:t>高血压</a:t>
                      </a:r>
                      <a:endParaRPr lang="zh-CN" altLang="en-US" sz="1200" b="1" dirty="0">
                        <a:latin typeface="+mn-ea"/>
                        <a:ea typeface="+mn-ea"/>
                      </a:endParaRPr>
                    </a:p>
                  </a:txBody>
                  <a:tcPr anchor="ctr"/>
                </a:tc>
                <a:tc>
                  <a:txBody>
                    <a:bodyPr/>
                    <a:lstStyle/>
                    <a:p>
                      <a:pPr algn="ctr"/>
                      <a:r>
                        <a:rPr lang="en-US" altLang="zh-CN" sz="1200" dirty="0" smtClean="0">
                          <a:latin typeface="+mn-ea"/>
                          <a:ea typeface="+mn-ea"/>
                        </a:rPr>
                        <a:t>2020</a:t>
                      </a:r>
                      <a:r>
                        <a:rPr lang="zh-CN" altLang="en-US" sz="1200" dirty="0" smtClean="0">
                          <a:latin typeface="+mn-ea"/>
                          <a:ea typeface="+mn-ea"/>
                        </a:rPr>
                        <a:t>年</a:t>
                      </a:r>
                      <a:endParaRPr lang="zh-CN" altLang="en-US" sz="1200" b="0" dirty="0">
                        <a:latin typeface="+mn-ea"/>
                        <a:ea typeface="+mn-ea"/>
                      </a:endParaRP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mn-ea"/>
                          <a:ea typeface="+mn-ea"/>
                        </a:rPr>
                        <a:t>《2020</a:t>
                      </a:r>
                      <a:r>
                        <a:rPr kumimoji="0" lang="zh-CN" altLang="en-US" sz="1200" u="none" strike="noStrike" kern="1200" cap="none" spc="0" normalizeH="0" baseline="0" noProof="0" dirty="0" smtClean="0">
                          <a:ln>
                            <a:noFill/>
                          </a:ln>
                          <a:effectLst/>
                          <a:uLnTx/>
                          <a:uFillTx/>
                          <a:latin typeface="+mn-ea"/>
                          <a:ea typeface="+mn-ea"/>
                        </a:rPr>
                        <a:t>年加拿大成人和儿童高压预防、</a:t>
                      </a:r>
                      <a:endParaRPr kumimoji="0" lang="en-US" altLang="zh-CN" sz="1200" u="none" strike="noStrike" kern="1200" cap="none" spc="0" normalizeH="0" baseline="0" noProof="0" dirty="0" smtClean="0">
                        <a:ln>
                          <a:noFill/>
                        </a:ln>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诊断、风险评估和治疗指南</a:t>
                      </a:r>
                      <a:r>
                        <a:rPr kumimoji="0" lang="en-US" altLang="zh-CN" sz="1200" u="none" strike="noStrike" kern="1200" cap="none" spc="0" normalizeH="0" baseline="0" noProof="0" dirty="0" smtClean="0">
                          <a:ln>
                            <a:noFill/>
                          </a:ln>
                          <a:effectLst/>
                          <a:uLnTx/>
                          <a:uFillTx/>
                          <a:latin typeface="+mn-ea"/>
                          <a:ea typeface="+mn-ea"/>
                        </a:rPr>
                        <a:t>》</a:t>
                      </a:r>
                      <a:endParaRPr kumimoji="0" lang="en-US" altLang="zh-CN" sz="1200" b="0" u="none" strike="noStrike" kern="1200" cap="none" spc="0" normalizeH="0" baseline="0" noProof="0" dirty="0" smtClean="0">
                        <a:ln>
                          <a:noFill/>
                        </a:ln>
                        <a:effectLst/>
                        <a:uLnTx/>
                        <a:uFillTx/>
                        <a:latin typeface="+mn-ea"/>
                        <a:ea typeface="+mn-ea"/>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建议：起始治疗应采用单药治疗；</a:t>
                      </a:r>
                      <a:r>
                        <a:rPr kumimoji="0" lang="zh-CN" altLang="en-US" sz="1200" strike="noStrike" kern="1200" cap="none" spc="0" normalizeH="0" baseline="0" noProof="0" dirty="0" smtClean="0">
                          <a:ln>
                            <a:noFill/>
                          </a:ln>
                          <a:effectLst/>
                          <a:uLnTx/>
                          <a:uFillTx/>
                          <a:latin typeface="+mn-ea"/>
                          <a:ea typeface="+mn-ea"/>
                        </a:rPr>
                        <a:t>推荐的单药</a:t>
                      </a:r>
                      <a:r>
                        <a:rPr kumimoji="0" lang="en-US" altLang="zh-CN" sz="1200" strike="noStrike" kern="1200" cap="none" spc="0" normalizeH="0" baseline="0" noProof="0" dirty="0" smtClean="0">
                          <a:ln>
                            <a:noFill/>
                          </a:ln>
                          <a:effectLst/>
                          <a:uLnTx/>
                          <a:uFillTx/>
                          <a:latin typeface="+mn-ea"/>
                          <a:ea typeface="+mn-ea"/>
                        </a:rPr>
                        <a:t>ACEI</a:t>
                      </a:r>
                      <a:r>
                        <a:rPr kumimoji="0" lang="zh-CN" altLang="en-US" sz="1200" strike="noStrike" kern="1200" cap="none" spc="0" normalizeH="0" baseline="0" noProof="0" dirty="0" smtClean="0">
                          <a:ln>
                            <a:noFill/>
                          </a:ln>
                          <a:effectLst/>
                          <a:uLnTx/>
                          <a:uFillTx/>
                          <a:latin typeface="+mn-ea"/>
                          <a:ea typeface="+mn-ea"/>
                        </a:rPr>
                        <a:t>、</a:t>
                      </a:r>
                      <a:r>
                        <a:rPr kumimoji="0" lang="en-US" altLang="zh-CN" sz="1200" strike="noStrike" kern="1200" cap="none" spc="0" normalizeH="0" baseline="0" noProof="0" dirty="0" smtClean="0">
                          <a:ln>
                            <a:noFill/>
                          </a:ln>
                          <a:effectLst/>
                          <a:uLnTx/>
                          <a:uFillTx/>
                          <a:latin typeface="+mn-ea"/>
                          <a:ea typeface="+mn-ea"/>
                        </a:rPr>
                        <a:t>ARB</a:t>
                      </a:r>
                      <a:r>
                        <a:rPr kumimoji="0" lang="zh-CN" altLang="en-US" sz="1200" strike="noStrike" kern="1200" cap="none" spc="0" normalizeH="0" baseline="0" noProof="0" dirty="0" smtClean="0">
                          <a:ln>
                            <a:noFill/>
                          </a:ln>
                          <a:effectLst/>
                          <a:uLnTx/>
                          <a:uFillTx/>
                          <a:latin typeface="+mn-ea"/>
                          <a:ea typeface="+mn-ea"/>
                        </a:rPr>
                        <a:t>、长效</a:t>
                      </a:r>
                      <a:r>
                        <a:rPr kumimoji="0" lang="en-US" altLang="zh-CN" sz="1200" strike="noStrike" kern="1200" cap="none" spc="0" normalizeH="0" baseline="0" noProof="0" dirty="0" smtClean="0">
                          <a:ln>
                            <a:noFill/>
                          </a:ln>
                          <a:effectLst/>
                          <a:uLnTx/>
                          <a:uFillTx/>
                          <a:latin typeface="+mn-ea"/>
                          <a:ea typeface="+mn-ea"/>
                        </a:rPr>
                        <a:t>CCB</a:t>
                      </a:r>
                      <a:endParaRPr kumimoji="0" lang="zh-CN" altLang="en-US" sz="1200" b="1" i="0"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tr>
              <a:tr h="1003696">
                <a:tc vMerge="1">
                  <a:tcPr anchor="ctr">
                    <a:solidFill>
                      <a:schemeClr val="bg1"/>
                    </a:solidFill>
                  </a:tcPr>
                </a:tc>
                <a:tc>
                  <a:txBody>
                    <a:bodyPr/>
                    <a:lstStyle/>
                    <a:p>
                      <a:pPr algn="ctr"/>
                      <a:r>
                        <a:rPr lang="en-US" altLang="zh-CN" sz="1200" dirty="0" smtClean="0">
                          <a:latin typeface="+mn-ea"/>
                          <a:ea typeface="+mn-ea"/>
                        </a:rPr>
                        <a:t>2017</a:t>
                      </a:r>
                      <a:r>
                        <a:rPr lang="zh-CN" altLang="en-US" sz="1200" dirty="0" smtClean="0">
                          <a:latin typeface="+mn-ea"/>
                          <a:ea typeface="+mn-ea"/>
                        </a:rPr>
                        <a:t>年</a:t>
                      </a:r>
                      <a:endParaRPr lang="zh-CN" altLang="en-US" sz="1200" b="0" dirty="0">
                        <a:latin typeface="+mn-ea"/>
                        <a:ea typeface="+mn-ea"/>
                      </a:endParaRP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mn-ea"/>
                          <a:ea typeface="+mn-ea"/>
                        </a:rPr>
                        <a:t>《2017</a:t>
                      </a:r>
                      <a:r>
                        <a:rPr kumimoji="0" lang="zh-CN" altLang="en-US" sz="1200" u="none" strike="noStrike" kern="1200" cap="none" spc="0" normalizeH="0" baseline="0" noProof="0" dirty="0" smtClean="0">
                          <a:ln>
                            <a:noFill/>
                          </a:ln>
                          <a:effectLst/>
                          <a:uLnTx/>
                          <a:uFillTx/>
                          <a:latin typeface="+mn-ea"/>
                          <a:ea typeface="+mn-ea"/>
                        </a:rPr>
                        <a:t>年美国儿童和青少年高血压</a:t>
                      </a:r>
                      <a:endParaRPr kumimoji="0" lang="en-US" altLang="zh-CN" sz="1200" u="none" strike="noStrike" kern="1200" cap="none" spc="0" normalizeH="0" baseline="0" noProof="0" dirty="0" smtClean="0">
                        <a:ln>
                          <a:noFill/>
                        </a:ln>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筛查和管理临床时间指南</a:t>
                      </a:r>
                      <a:r>
                        <a:rPr kumimoji="0" lang="en-US" altLang="zh-CN" sz="1200" u="none" strike="noStrike" kern="1200" cap="none" spc="0" normalizeH="0" baseline="0" noProof="0" dirty="0" smtClean="0">
                          <a:ln>
                            <a:noFill/>
                          </a:ln>
                          <a:effectLst/>
                          <a:uLnTx/>
                          <a:uFillTx/>
                          <a:latin typeface="+mn-ea"/>
                          <a:ea typeface="+mn-ea"/>
                        </a:rPr>
                        <a:t>》</a:t>
                      </a:r>
                      <a:endParaRPr kumimoji="0" lang="en-US" altLang="zh-CN" sz="1200" b="0" u="none" strike="noStrike" kern="1200" cap="none" spc="0" normalizeH="0" baseline="0" noProof="0" dirty="0" smtClean="0">
                        <a:ln>
                          <a:noFill/>
                        </a:ln>
                        <a:effectLst/>
                        <a:uLnTx/>
                        <a:uFillTx/>
                        <a:latin typeface="+mn-ea"/>
                        <a:ea typeface="+mn-ea"/>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建议：儿童青少年高血压的首选药物包括：</a:t>
                      </a:r>
                      <a:r>
                        <a:rPr kumimoji="0" lang="en-US" altLang="zh-CN" sz="1200" u="none" strike="noStrike" kern="1200" cap="none" spc="0" normalizeH="0" baseline="0" noProof="0" dirty="0" smtClean="0">
                          <a:ln>
                            <a:noFill/>
                          </a:ln>
                          <a:effectLst/>
                          <a:uLnTx/>
                          <a:uFillTx/>
                          <a:latin typeface="+mn-ea"/>
                          <a:ea typeface="+mn-ea"/>
                        </a:rPr>
                        <a:t>ACEI</a:t>
                      </a:r>
                      <a:r>
                        <a:rPr kumimoji="0" lang="zh-CN" altLang="en-US" sz="1200" u="none" strike="noStrike" kern="1200" cap="none" spc="0" normalizeH="0" baseline="0" noProof="0" dirty="0" smtClean="0">
                          <a:ln>
                            <a:noFill/>
                          </a:ln>
                          <a:effectLst/>
                          <a:uLnTx/>
                          <a:uFillTx/>
                          <a:latin typeface="+mn-ea"/>
                          <a:ea typeface="+mn-ea"/>
                        </a:rPr>
                        <a:t>、 </a:t>
                      </a:r>
                      <a:r>
                        <a:rPr kumimoji="0" lang="en-US" altLang="zh-CN" sz="1200" u="none" strike="noStrike" kern="1200" cap="none" spc="0" normalizeH="0" baseline="0" noProof="0" dirty="0" smtClean="0">
                          <a:ln>
                            <a:noFill/>
                          </a:ln>
                          <a:effectLst/>
                          <a:uLnTx/>
                          <a:uFillTx/>
                          <a:latin typeface="+mn-ea"/>
                          <a:ea typeface="+mn-ea"/>
                        </a:rPr>
                        <a:t>ARBs</a:t>
                      </a:r>
                      <a:r>
                        <a:rPr kumimoji="0" lang="zh-CN" altLang="en-US" sz="1200" u="none" strike="noStrike" kern="1200" cap="none" spc="0" normalizeH="0" baseline="0" noProof="0" dirty="0" smtClean="0">
                          <a:ln>
                            <a:noFill/>
                          </a:ln>
                          <a:effectLst/>
                          <a:uLnTx/>
                          <a:uFillTx/>
                          <a:latin typeface="+mn-ea"/>
                          <a:ea typeface="+mn-ea"/>
                        </a:rPr>
                        <a:t>、钙离子通道阻滞剂（</a:t>
                      </a:r>
                      <a:r>
                        <a:rPr kumimoji="0" lang="en-US" altLang="zh-CN" sz="1200" u="none" strike="noStrike" kern="1200" cap="none" spc="0" normalizeH="0" baseline="0" noProof="0" dirty="0" smtClean="0">
                          <a:ln>
                            <a:noFill/>
                          </a:ln>
                          <a:effectLst/>
                          <a:uLnTx/>
                          <a:uFillTx/>
                          <a:latin typeface="+mn-ea"/>
                          <a:ea typeface="+mn-ea"/>
                        </a:rPr>
                        <a:t>CCB</a:t>
                      </a:r>
                      <a:r>
                        <a:rPr kumimoji="0" lang="zh-CN" altLang="en-US" sz="1200" u="none" strike="noStrike" kern="1200" cap="none" spc="0" normalizeH="0" baseline="0" noProof="0" dirty="0" smtClean="0">
                          <a:ln>
                            <a:noFill/>
                          </a:ln>
                          <a:effectLst/>
                          <a:uLnTx/>
                          <a:uFillTx/>
                          <a:latin typeface="+mn-ea"/>
                          <a:ea typeface="+mn-ea"/>
                        </a:rPr>
                        <a:t>）或噻嗪类利尿剂；</a:t>
                      </a:r>
                      <a:r>
                        <a:rPr kumimoji="0" lang="en-US" altLang="zh-CN" sz="1200" u="none" strike="noStrike" kern="1200" cap="none" spc="0" normalizeH="0" baseline="0" noProof="0" dirty="0" smtClean="0">
                          <a:ln>
                            <a:noFill/>
                          </a:ln>
                          <a:effectLst/>
                          <a:uLnTx/>
                          <a:uFillTx/>
                          <a:latin typeface="+mn-ea"/>
                          <a:ea typeface="+mn-ea"/>
                        </a:rPr>
                        <a:t>B</a:t>
                      </a:r>
                      <a:r>
                        <a:rPr kumimoji="0" lang="zh-CN" altLang="en-US" sz="1200" u="none" strike="noStrike" kern="1200" cap="none" spc="0" normalizeH="0" baseline="0" noProof="0" dirty="0" smtClean="0">
                          <a:ln>
                            <a:noFill/>
                          </a:ln>
                          <a:effectLst/>
                          <a:uLnTx/>
                          <a:uFillTx/>
                          <a:latin typeface="+mn-ea"/>
                          <a:ea typeface="+mn-ea"/>
                        </a:rPr>
                        <a:t>级</a:t>
                      </a:r>
                      <a:endParaRPr kumimoji="0" lang="zh-CN" altLang="en-US" sz="1200" b="1" i="0" u="sng"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tr>
              <a:tr h="1296680">
                <a:tc>
                  <a:txBody>
                    <a:bodyPr/>
                    <a:lstStyle/>
                    <a:p>
                      <a:pPr algn="ctr"/>
                      <a:r>
                        <a:rPr lang="zh-CN" altLang="en-US" sz="1200" dirty="0" smtClean="0">
                          <a:latin typeface="+mn-ea"/>
                          <a:ea typeface="+mn-ea"/>
                        </a:rPr>
                        <a:t>心力衰竭</a:t>
                      </a:r>
                      <a:endParaRPr lang="zh-CN" altLang="en-US" sz="1200" b="1" dirty="0">
                        <a:latin typeface="+mn-ea"/>
                        <a:ea typeface="+mn-ea"/>
                      </a:endParaRPr>
                    </a:p>
                  </a:txBody>
                  <a:tcPr anchor="ctr"/>
                </a:tc>
                <a:tc>
                  <a:txBody>
                    <a:bodyPr/>
                    <a:lstStyle/>
                    <a:p>
                      <a:pPr algn="ctr"/>
                      <a:r>
                        <a:rPr lang="en-US" altLang="zh-CN" sz="1200" dirty="0" smtClean="0">
                          <a:latin typeface="+mn-ea"/>
                          <a:ea typeface="+mn-ea"/>
                        </a:rPr>
                        <a:t>2020</a:t>
                      </a:r>
                      <a:r>
                        <a:rPr lang="zh-CN" altLang="en-US" sz="1200" dirty="0" smtClean="0">
                          <a:latin typeface="+mn-ea"/>
                          <a:ea typeface="+mn-ea"/>
                        </a:rPr>
                        <a:t>年</a:t>
                      </a:r>
                      <a:endParaRPr lang="zh-CN" altLang="en-US" sz="1200" b="0" dirty="0">
                        <a:latin typeface="+mn-ea"/>
                        <a:ea typeface="+mn-ea"/>
                      </a:endParaRPr>
                    </a:p>
                  </a:txBody>
                  <a:tcPr anchor="ct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mn-ea"/>
                          <a:ea typeface="+mn-ea"/>
                        </a:rPr>
                        <a:t>《</a:t>
                      </a:r>
                      <a:r>
                        <a:rPr kumimoji="0" lang="zh-CN" altLang="en-US" sz="1200" u="none" strike="noStrike" kern="1200" cap="none" spc="0" normalizeH="0" baseline="0" noProof="0" dirty="0" smtClean="0">
                          <a:ln>
                            <a:noFill/>
                          </a:ln>
                          <a:effectLst/>
                          <a:uLnTx/>
                          <a:uFillTx/>
                          <a:latin typeface="+mn-ea"/>
                          <a:ea typeface="+mn-ea"/>
                        </a:rPr>
                        <a:t>儿童心力衰竭诊断和治疗建议</a:t>
                      </a:r>
                      <a:r>
                        <a:rPr kumimoji="0" lang="en-US" altLang="zh-CN" sz="1200" u="none" strike="noStrike" kern="1200" cap="none" spc="0" normalizeH="0" baseline="0" noProof="0" dirty="0" smtClean="0">
                          <a:ln>
                            <a:noFill/>
                          </a:ln>
                          <a:effectLst/>
                          <a:uLnTx/>
                          <a:uFillTx/>
                          <a:latin typeface="+mn-ea"/>
                          <a:ea typeface="+mn-ea"/>
                        </a:rPr>
                        <a:t>》</a:t>
                      </a:r>
                      <a:endParaRPr kumimoji="0" lang="en-US" altLang="zh-CN" sz="1200" u="none" strike="noStrike" kern="1200" cap="none" spc="0" normalizeH="0" baseline="0" noProof="0" dirty="0" smtClean="0">
                        <a:ln>
                          <a:noFill/>
                        </a:ln>
                        <a:effectLst/>
                        <a:uLnTx/>
                        <a:uFillTx/>
                        <a:latin typeface="+mn-ea"/>
                        <a:ea typeface="+mn-ea"/>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中华儿科杂志</a:t>
                      </a:r>
                      <a:endParaRPr kumimoji="0" lang="en-US" altLang="zh-CN" sz="1200" b="0" i="0" u="none" strike="noStrike" kern="1200" cap="none" spc="0" normalizeH="0" baseline="0" noProof="0" dirty="0" smtClean="0">
                        <a:ln>
                          <a:noFill/>
                        </a:ln>
                        <a:solidFill>
                          <a:prstClr val="black"/>
                        </a:solidFill>
                        <a:effectLst/>
                        <a:uLnTx/>
                        <a:uFillTx/>
                        <a:latin typeface="+mn-ea"/>
                        <a:ea typeface="+mn-ea"/>
                        <a:cs typeface="Times New Roman" panose="02020603050405020304" pitchFamily="18" charset="0"/>
                      </a:endParaRPr>
                    </a:p>
                  </a:txBody>
                  <a:tcPr anchor="ctr"/>
                </a:tc>
                <a:tc>
                  <a:txBody>
                    <a:bodyPr/>
                    <a:lstStyle/>
                    <a:p>
                      <a:pPr marL="0" marR="0" indent="0" algn="l" defTabSz="1219200" rtl="0" eaLnBrk="1" fontAlgn="auto" latinLnBrk="0" hangingPunct="1">
                        <a:lnSpc>
                          <a:spcPct val="100000"/>
                        </a:lnSpc>
                        <a:spcBef>
                          <a:spcPts val="0"/>
                        </a:spcBef>
                        <a:spcAft>
                          <a:spcPts val="0"/>
                        </a:spcAft>
                        <a:buClrTx/>
                        <a:buSzTx/>
                        <a:buFontTx/>
                        <a:buNone/>
                        <a:defRPr/>
                      </a:pPr>
                      <a:r>
                        <a:rPr lang="en-US" altLang="zh-CN" sz="1200" dirty="0" smtClean="0">
                          <a:latin typeface="+mn-ea"/>
                          <a:ea typeface="+mn-ea"/>
                        </a:rPr>
                        <a:t>ACEI</a:t>
                      </a:r>
                      <a:r>
                        <a:rPr lang="zh-CN" altLang="en-US" sz="1200" dirty="0" smtClean="0">
                          <a:latin typeface="+mn-ea"/>
                          <a:ea typeface="+mn-ea"/>
                        </a:rPr>
                        <a:t>可逆转心肌重构及降低心脏前后负荷，改善心肌功能，除非有禁忌证或不能耐受，所有症状性</a:t>
                      </a:r>
                      <a:r>
                        <a:rPr lang="en-US" altLang="zh-CN" sz="1200" dirty="0" smtClean="0">
                          <a:latin typeface="+mn-ea"/>
                          <a:ea typeface="+mn-ea"/>
                        </a:rPr>
                        <a:t>HFrEF</a:t>
                      </a:r>
                      <a:r>
                        <a:rPr lang="zh-CN" altLang="en-US" sz="1200" dirty="0" smtClean="0">
                          <a:latin typeface="+mn-ea"/>
                          <a:ea typeface="+mn-ea"/>
                        </a:rPr>
                        <a:t>患儿在利尿剂治疗基础上均应尽早使用</a:t>
                      </a:r>
                      <a:r>
                        <a:rPr lang="en-US" altLang="zh-CN" sz="1200" dirty="0" smtClean="0">
                          <a:latin typeface="+mn-ea"/>
                          <a:ea typeface="+mn-ea"/>
                        </a:rPr>
                        <a:t>ACEI</a:t>
                      </a:r>
                      <a:endParaRPr lang="zh-CN" altLang="en-US" sz="1200" b="1" dirty="0" smtClean="0">
                        <a:solidFill>
                          <a:schemeClr val="tx1"/>
                        </a:solidFill>
                        <a:latin typeface="+mn-ea"/>
                        <a:ea typeface="+mn-ea"/>
                      </a:endParaRPr>
                    </a:p>
                  </a:txBody>
                  <a:tcPr anchor="ctr"/>
                </a:tc>
              </a:tr>
            </a:tbl>
          </a:graphicData>
        </a:graphic>
      </p:graphicFrame>
      <p:sp>
        <p:nvSpPr>
          <p:cNvPr id="7" name="矩形 6"/>
          <p:cNvSpPr/>
          <p:nvPr/>
        </p:nvSpPr>
        <p:spPr>
          <a:xfrm>
            <a:off x="655607" y="1155085"/>
            <a:ext cx="10170543" cy="507831"/>
          </a:xfrm>
          <a:prstGeom prst="rect">
            <a:avLst/>
          </a:prstGeom>
        </p:spPr>
        <p:txBody>
          <a:bodyPr wrap="square">
            <a:spAutoFit/>
          </a:bodyPr>
          <a:lstStyle/>
          <a:p>
            <a:pPr algn="just">
              <a:lnSpc>
                <a:spcPct val="150000"/>
              </a:lnSpc>
              <a:spcAft>
                <a:spcPts val="0"/>
              </a:spcAft>
            </a:pPr>
            <a:r>
              <a:rPr lang="zh-CN" altLang="en-US" b="1" kern="100" dirty="0">
                <a:latin typeface="+mn-ea"/>
                <a:cs typeface="Times New Roman" panose="02020603050405020304" pitchFamily="18" charset="0"/>
              </a:rPr>
              <a:t>儿童高血压及</a:t>
            </a:r>
            <a:r>
              <a:rPr lang="zh-CN" altLang="en-US" b="1" kern="100" dirty="0" smtClean="0">
                <a:latin typeface="+mn-ea"/>
                <a:cs typeface="Times New Roman" panose="02020603050405020304" pitchFamily="18" charset="0"/>
              </a:rPr>
              <a:t>心力衰竭：国内外权威指南均推荐</a:t>
            </a:r>
            <a:r>
              <a:rPr lang="en-US" altLang="zh-CN" b="1" kern="100" dirty="0" smtClean="0">
                <a:latin typeface="+mn-ea"/>
                <a:cs typeface="Times New Roman" panose="02020603050405020304" pitchFamily="18" charset="0"/>
              </a:rPr>
              <a:t>ACEI</a:t>
            </a:r>
            <a:r>
              <a:rPr lang="zh-CN" altLang="en-US" b="1" kern="100" dirty="0" smtClean="0">
                <a:latin typeface="+mn-ea"/>
                <a:cs typeface="Times New Roman" panose="02020603050405020304" pitchFamily="18" charset="0"/>
              </a:rPr>
              <a:t>药物作为首选用药</a:t>
            </a:r>
            <a:endParaRPr lang="en-US" altLang="zh-CN" sz="1600" b="1" kern="100" dirty="0" smtClean="0">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3fd812ce-a0c6-47df-a226-7fb4aec8be3c}"/>
  <p:tag name="TABLE_ENDDRAG_ORIGIN_RECT" val="842*379"/>
  <p:tag name="TABLE_ENDDRAG_RECT" val="50*181*842*379"/>
</p:tagLst>
</file>

<file path=ppt/tags/tag64.xml><?xml version="1.0" encoding="utf-8"?>
<p:tagLst xmlns:p="http://schemas.openxmlformats.org/presentationml/2006/main">
  <p:tag name="COMMONDATA" val="eyJoZGlkIjoiNWUzOGIyMTkzYTVlMDM0MDM0ZTMyZDY4MzQxNzdkOWEifQ=="/>
  <p:tag name="KSO_WPP_MARK_KEY" val="351371d3-df4a-4b6f-9383-c4b269a0370b"/>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4921</Words>
  <Application>WPS 演示</Application>
  <PresentationFormat>宽屏</PresentationFormat>
  <Paragraphs>368</Paragraphs>
  <Slides>11</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Wingdings</vt:lpstr>
      <vt:lpstr>微软雅黑</vt:lpstr>
      <vt:lpstr>Symbol</vt:lpstr>
      <vt:lpstr>Times New Roman</vt:lpstr>
      <vt:lpstr>Calibri</vt:lpstr>
      <vt:lpstr>Times New Roman</vt:lpstr>
      <vt:lpstr>Arial Unicode MS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蔡亮</dc:creator>
  <cp:lastModifiedBy>Sai</cp:lastModifiedBy>
  <cp:revision>808</cp:revision>
  <dcterms:created xsi:type="dcterms:W3CDTF">2019-06-19T02:08:00Z</dcterms:created>
  <dcterms:modified xsi:type="dcterms:W3CDTF">2022-07-13T02:12:31Z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59FC50A8752F447398D8EB5C1943E465</vt:lpwstr>
  </property>
</Properties>
</file>