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3"/>
  </p:notesMasterIdLst>
  <p:sldIdLst>
    <p:sldId id="265" r:id="rId2"/>
    <p:sldId id="269" r:id="rId3"/>
    <p:sldId id="271" r:id="rId4"/>
    <p:sldId id="272" r:id="rId5"/>
    <p:sldId id="280" r:id="rId6"/>
    <p:sldId id="273" r:id="rId7"/>
    <p:sldId id="277" r:id="rId8"/>
    <p:sldId id="278" r:id="rId9"/>
    <p:sldId id="281" r:id="rId10"/>
    <p:sldId id="283" r:id="rId11"/>
    <p:sldId id="284" r:id="rId12"/>
  </p:sldIdLst>
  <p:sldSz cx="12192000" cy="6858000"/>
  <p:notesSz cx="6735763" cy="9866313"/>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7D0"/>
    <a:srgbClr val="5CC3DF"/>
    <a:srgbClr val="0256AC"/>
    <a:srgbClr val="05347F"/>
    <a:srgbClr val="595959"/>
    <a:srgbClr val="1B4689"/>
    <a:srgbClr val="0187AC"/>
    <a:srgbClr val="17458A"/>
    <a:srgbClr val="1C478A"/>
    <a:srgbClr val="4DC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76" d="100"/>
          <a:sy n="76" d="100"/>
        </p:scale>
        <p:origin x="86" y="269"/>
      </p:cViewPr>
      <p:guideLst/>
    </p:cSldViewPr>
  </p:slideViewPr>
  <p:notesTextViewPr>
    <p:cViewPr>
      <p:scale>
        <a:sx n="1" d="1"/>
        <a:sy n="1" d="1"/>
      </p:scale>
      <p:origin x="0" y="0"/>
    </p:cViewPr>
  </p:notesTextViewPr>
  <p:sorterViewPr>
    <p:cViewPr>
      <p:scale>
        <a:sx n="100" d="100"/>
        <a:sy n="100" d="100"/>
      </p:scale>
      <p:origin x="0" y="-16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_rels/data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E23B7-3C31-4E7A-80EB-57944CF18DC1}" type="doc">
      <dgm:prSet loTypeId="urn:microsoft.com/office/officeart/2008/layout/LinedList" loCatId="list" qsTypeId="urn:microsoft.com/office/officeart/2005/8/quickstyle/simple1#1" qsCatId="simple" csTypeId="urn:microsoft.com/office/officeart/2005/8/colors/accent1_2#1" csCatId="accent1"/>
      <dgm:spPr/>
      <dgm:t>
        <a:bodyPr/>
        <a:lstStyle/>
        <a:p>
          <a:endParaRPr lang="zh-CN" altLang="en-US"/>
        </a:p>
      </dgm:t>
    </dgm:pt>
    <dgm:pt modelId="{CC188DB9-D6E6-4CA8-AE35-86C30F90E352}">
      <dgm:prSet/>
      <dgm:spPr/>
      <dgm:t>
        <a:bodyPr/>
        <a:lstStyle/>
        <a:p>
          <a:pPr algn="l"/>
          <a:r>
            <a:rPr kumimoji="1" lang="zh-CN" b="1" dirty="0"/>
            <a:t>本品中国批准上市时间为</a:t>
          </a:r>
          <a:r>
            <a:rPr kumimoji="1" lang="en-US" b="1" dirty="0"/>
            <a:t>2021</a:t>
          </a:r>
          <a:r>
            <a:rPr kumimoji="1" lang="zh-CN" b="1" dirty="0"/>
            <a:t>年</a:t>
          </a:r>
          <a:r>
            <a:rPr kumimoji="1" lang="en-US" b="1" dirty="0"/>
            <a:t>09</a:t>
          </a:r>
          <a:r>
            <a:rPr kumimoji="1" lang="zh-CN" b="1" dirty="0"/>
            <a:t>月</a:t>
          </a:r>
          <a:r>
            <a:rPr kumimoji="1" lang="en-US" b="1" dirty="0"/>
            <a:t>09</a:t>
          </a:r>
          <a:r>
            <a:rPr kumimoji="1" lang="zh-CN" b="1" dirty="0"/>
            <a:t>日，是一种根据药物理化性质、抗菌活性，并结合儿科用药特点设计的儿童专用剂型，</a:t>
          </a:r>
          <a:r>
            <a:rPr kumimoji="1" lang="zh-CN" dirty="0"/>
            <a:t>日本传染病协会</a:t>
          </a:r>
          <a:r>
            <a:rPr kumimoji="1" lang="en-US" dirty="0"/>
            <a:t>(JAID)</a:t>
          </a:r>
          <a:r>
            <a:rPr kumimoji="1" lang="zh-CN" dirty="0"/>
            <a:t>联合日本化疗学会</a:t>
          </a:r>
          <a:r>
            <a:rPr kumimoji="1" lang="en-US" dirty="0"/>
            <a:t>(JSC)</a:t>
          </a:r>
          <a:r>
            <a:rPr kumimoji="1" lang="zh-CN" dirty="0"/>
            <a:t>等多诊疗指南收录。</a:t>
          </a:r>
          <a:endParaRPr lang="zh-CN" dirty="0"/>
        </a:p>
      </dgm:t>
    </dgm:pt>
    <dgm:pt modelId="{7548229A-D935-4B75-B68B-C1ABE221653E}" type="parTrans" cxnId="{9D6B978E-C204-414F-939D-4A62157E05CB}">
      <dgm:prSet/>
      <dgm:spPr/>
      <dgm:t>
        <a:bodyPr/>
        <a:lstStyle/>
        <a:p>
          <a:endParaRPr lang="zh-CN" altLang="en-US"/>
        </a:p>
      </dgm:t>
    </dgm:pt>
    <dgm:pt modelId="{CFB5560E-7C86-47A8-A04E-7A8DE2764F24}" type="sibTrans" cxnId="{9D6B978E-C204-414F-939D-4A62157E05CB}">
      <dgm:prSet/>
      <dgm:spPr/>
      <dgm:t>
        <a:bodyPr/>
        <a:lstStyle/>
        <a:p>
          <a:endParaRPr lang="zh-CN" altLang="en-US"/>
        </a:p>
      </dgm:t>
    </dgm:pt>
    <dgm:pt modelId="{39E00F22-67A0-4ED6-951E-31C4EF350DBC}">
      <dgm:prSet/>
      <dgm:spPr/>
      <dgm:t>
        <a:bodyPr/>
        <a:lstStyle/>
        <a:p>
          <a:pPr algn="l"/>
          <a:r>
            <a:rPr kumimoji="1" lang="zh-CN" b="1" i="0" baseline="0" dirty="0">
              <a:solidFill>
                <a:srgbClr val="FF0000"/>
              </a:solidFill>
            </a:rPr>
            <a:t>本品可缓解国内很多药品只能参照成人的用法剂量，没有儿童使用数据以及儿童专用药物严重不足的现状。有利于优化儿童抗生素产品格局，以及与其他进口儿童头孢类抗生素形成良性竞争，从而减少医保基金支出。</a:t>
          </a:r>
          <a:endParaRPr lang="zh-CN" dirty="0">
            <a:solidFill>
              <a:srgbClr val="FF0000"/>
            </a:solidFill>
          </a:endParaRPr>
        </a:p>
      </dgm:t>
    </dgm:pt>
    <dgm:pt modelId="{327E5744-8CD9-4B74-B1C0-7EA7A546B6AC}" type="parTrans" cxnId="{8FED4CD9-02A1-4F60-81B1-B9096FEF9898}">
      <dgm:prSet/>
      <dgm:spPr/>
      <dgm:t>
        <a:bodyPr/>
        <a:lstStyle/>
        <a:p>
          <a:endParaRPr lang="zh-CN" altLang="en-US"/>
        </a:p>
      </dgm:t>
    </dgm:pt>
    <dgm:pt modelId="{CC260B91-9854-4BB1-A6B2-941BD55E7429}" type="sibTrans" cxnId="{8FED4CD9-02A1-4F60-81B1-B9096FEF9898}">
      <dgm:prSet/>
      <dgm:spPr/>
      <dgm:t>
        <a:bodyPr/>
        <a:lstStyle/>
        <a:p>
          <a:endParaRPr lang="zh-CN" altLang="en-US"/>
        </a:p>
      </dgm:t>
    </dgm:pt>
    <dgm:pt modelId="{AB556D15-24CF-4AE8-AAED-29CF2FA367E5}" type="pres">
      <dgm:prSet presAssocID="{6FCE23B7-3C31-4E7A-80EB-57944CF18DC1}" presName="vert0" presStyleCnt="0">
        <dgm:presLayoutVars>
          <dgm:dir/>
          <dgm:animOne val="branch"/>
          <dgm:animLvl val="lvl"/>
        </dgm:presLayoutVars>
      </dgm:prSet>
      <dgm:spPr/>
    </dgm:pt>
    <dgm:pt modelId="{6F2FA84B-3810-4497-A518-23F8C0FA57A6}" type="pres">
      <dgm:prSet presAssocID="{CC188DB9-D6E6-4CA8-AE35-86C30F90E352}" presName="thickLine" presStyleLbl="alignNode1" presStyleIdx="0" presStyleCnt="2"/>
      <dgm:spPr/>
    </dgm:pt>
    <dgm:pt modelId="{9316CB4B-8AF0-4E11-930A-8F210D391E9C}" type="pres">
      <dgm:prSet presAssocID="{CC188DB9-D6E6-4CA8-AE35-86C30F90E352}" presName="horz1" presStyleCnt="0"/>
      <dgm:spPr/>
    </dgm:pt>
    <dgm:pt modelId="{FBB6A2D2-143D-4D00-ADDE-65BFE574F444}" type="pres">
      <dgm:prSet presAssocID="{CC188DB9-D6E6-4CA8-AE35-86C30F90E352}" presName="tx1" presStyleLbl="revTx" presStyleIdx="0" presStyleCnt="2"/>
      <dgm:spPr/>
    </dgm:pt>
    <dgm:pt modelId="{ECA37106-7450-4DA0-B8D5-35BE98A11430}" type="pres">
      <dgm:prSet presAssocID="{CC188DB9-D6E6-4CA8-AE35-86C30F90E352}" presName="vert1" presStyleCnt="0"/>
      <dgm:spPr/>
    </dgm:pt>
    <dgm:pt modelId="{0C5D56B8-D434-44EF-ADFA-80572A5F0C4D}" type="pres">
      <dgm:prSet presAssocID="{39E00F22-67A0-4ED6-951E-31C4EF350DBC}" presName="thickLine" presStyleLbl="alignNode1" presStyleIdx="1" presStyleCnt="2"/>
      <dgm:spPr/>
    </dgm:pt>
    <dgm:pt modelId="{B494E94D-715F-4093-A16D-4ABD89FEDB39}" type="pres">
      <dgm:prSet presAssocID="{39E00F22-67A0-4ED6-951E-31C4EF350DBC}" presName="horz1" presStyleCnt="0"/>
      <dgm:spPr/>
    </dgm:pt>
    <dgm:pt modelId="{6A2D01AD-D5D6-44CB-BD62-E696A830514D}" type="pres">
      <dgm:prSet presAssocID="{39E00F22-67A0-4ED6-951E-31C4EF350DBC}" presName="tx1" presStyleLbl="revTx" presStyleIdx="1" presStyleCnt="2"/>
      <dgm:spPr/>
    </dgm:pt>
    <dgm:pt modelId="{97030CC1-DA96-45F1-ADE2-A2272363023E}" type="pres">
      <dgm:prSet presAssocID="{39E00F22-67A0-4ED6-951E-31C4EF350DBC}" presName="vert1" presStyleCnt="0"/>
      <dgm:spPr/>
    </dgm:pt>
  </dgm:ptLst>
  <dgm:cxnLst>
    <dgm:cxn modelId="{DFA3304D-B09B-4C1C-B22E-B815891011E1}" type="presOf" srcId="{CC188DB9-D6E6-4CA8-AE35-86C30F90E352}" destId="{FBB6A2D2-143D-4D00-ADDE-65BFE574F444}" srcOrd="0" destOrd="0" presId="urn:microsoft.com/office/officeart/2008/layout/LinedList"/>
    <dgm:cxn modelId="{9D6B978E-C204-414F-939D-4A62157E05CB}" srcId="{6FCE23B7-3C31-4E7A-80EB-57944CF18DC1}" destId="{CC188DB9-D6E6-4CA8-AE35-86C30F90E352}" srcOrd="0" destOrd="0" parTransId="{7548229A-D935-4B75-B68B-C1ABE221653E}" sibTransId="{CFB5560E-7C86-47A8-A04E-7A8DE2764F24}"/>
    <dgm:cxn modelId="{D1FEFEA6-0E5D-4BFA-9DE6-94F1F885AEA2}" type="presOf" srcId="{6FCE23B7-3C31-4E7A-80EB-57944CF18DC1}" destId="{AB556D15-24CF-4AE8-AAED-29CF2FA367E5}" srcOrd="0" destOrd="0" presId="urn:microsoft.com/office/officeart/2008/layout/LinedList"/>
    <dgm:cxn modelId="{8FED4CD9-02A1-4F60-81B1-B9096FEF9898}" srcId="{6FCE23B7-3C31-4E7A-80EB-57944CF18DC1}" destId="{39E00F22-67A0-4ED6-951E-31C4EF350DBC}" srcOrd="1" destOrd="0" parTransId="{327E5744-8CD9-4B74-B1C0-7EA7A546B6AC}" sibTransId="{CC260B91-9854-4BB1-A6B2-941BD55E7429}"/>
    <dgm:cxn modelId="{93066FF3-03CB-4AD1-90E8-6F9F84F4264D}" type="presOf" srcId="{39E00F22-67A0-4ED6-951E-31C4EF350DBC}" destId="{6A2D01AD-D5D6-44CB-BD62-E696A830514D}" srcOrd="0" destOrd="0" presId="urn:microsoft.com/office/officeart/2008/layout/LinedList"/>
    <dgm:cxn modelId="{2D5BC041-7301-4A0F-B4CA-AAE2CE82EC4E}" type="presParOf" srcId="{AB556D15-24CF-4AE8-AAED-29CF2FA367E5}" destId="{6F2FA84B-3810-4497-A518-23F8C0FA57A6}" srcOrd="0" destOrd="0" presId="urn:microsoft.com/office/officeart/2008/layout/LinedList"/>
    <dgm:cxn modelId="{672F631E-E017-4AAD-8580-A775E065A7B4}" type="presParOf" srcId="{AB556D15-24CF-4AE8-AAED-29CF2FA367E5}" destId="{9316CB4B-8AF0-4E11-930A-8F210D391E9C}" srcOrd="1" destOrd="0" presId="urn:microsoft.com/office/officeart/2008/layout/LinedList"/>
    <dgm:cxn modelId="{1382AC3B-8B6B-43EC-980F-FB83265FA42B}" type="presParOf" srcId="{9316CB4B-8AF0-4E11-930A-8F210D391E9C}" destId="{FBB6A2D2-143D-4D00-ADDE-65BFE574F444}" srcOrd="0" destOrd="0" presId="urn:microsoft.com/office/officeart/2008/layout/LinedList"/>
    <dgm:cxn modelId="{5994AD64-3673-4CD9-9D10-B3C602B52C4F}" type="presParOf" srcId="{9316CB4B-8AF0-4E11-930A-8F210D391E9C}" destId="{ECA37106-7450-4DA0-B8D5-35BE98A11430}" srcOrd="1" destOrd="0" presId="urn:microsoft.com/office/officeart/2008/layout/LinedList"/>
    <dgm:cxn modelId="{0DB64AB0-70A8-4C21-B006-987FF018E97C}" type="presParOf" srcId="{AB556D15-24CF-4AE8-AAED-29CF2FA367E5}" destId="{0C5D56B8-D434-44EF-ADFA-80572A5F0C4D}" srcOrd="2" destOrd="0" presId="urn:microsoft.com/office/officeart/2008/layout/LinedList"/>
    <dgm:cxn modelId="{ED3D1C79-7078-45D3-9C8E-E3974B357843}" type="presParOf" srcId="{AB556D15-24CF-4AE8-AAED-29CF2FA367E5}" destId="{B494E94D-715F-4093-A16D-4ABD89FEDB39}" srcOrd="3" destOrd="0" presId="urn:microsoft.com/office/officeart/2008/layout/LinedList"/>
    <dgm:cxn modelId="{C4724335-C581-4549-9897-780C266C41EE}" type="presParOf" srcId="{B494E94D-715F-4093-A16D-4ABD89FEDB39}" destId="{6A2D01AD-D5D6-44CB-BD62-E696A830514D}" srcOrd="0" destOrd="0" presId="urn:microsoft.com/office/officeart/2008/layout/LinedList"/>
    <dgm:cxn modelId="{6D404974-4E0A-4F7C-BE01-01580C27AEF4}" type="presParOf" srcId="{B494E94D-715F-4093-A16D-4ABD89FEDB39}" destId="{97030CC1-DA96-45F1-ADE2-A227236302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057D30-1D39-4DEF-A750-A50299DECBF4}" type="doc">
      <dgm:prSet loTypeId="urn:microsoft.com/office/officeart/2008/layout/PictureStrips" loCatId="list" qsTypeId="urn:microsoft.com/office/officeart/2005/8/quickstyle/simple1#2" qsCatId="simple" csTypeId="urn:microsoft.com/office/officeart/2005/8/colors/accent1_2#2" csCatId="accent1" phldr="1"/>
      <dgm:spPr/>
      <dgm:t>
        <a:bodyPr/>
        <a:lstStyle/>
        <a:p>
          <a:endParaRPr lang="zh-CN" altLang="en-US"/>
        </a:p>
      </dgm:t>
    </dgm:pt>
    <dgm:pt modelId="{465FDC83-EC82-4B78-BA43-02B367BA7725}">
      <dgm:prSet custT="1"/>
      <dgm:spPr>
        <a:ln w="12700">
          <a:solidFill>
            <a:srgbClr val="5CC3DF"/>
          </a:solidFill>
        </a:ln>
      </dgm:spPr>
      <dgm:t>
        <a:bodyPr/>
        <a:lstStyle/>
        <a:p>
          <a:pPr>
            <a:lnSpc>
              <a:spcPts val="2300"/>
            </a:lnSpc>
          </a:pPr>
          <a:r>
            <a:rPr lang="en-US" sz="1400" b="1" dirty="0">
              <a:latin typeface="+mj-ea"/>
              <a:ea typeface="+mj-ea"/>
            </a:rPr>
            <a:t>II</a:t>
          </a:r>
          <a:r>
            <a:rPr lang="zh-CN" sz="1400" b="1" dirty="0">
              <a:latin typeface="+mj-ea"/>
              <a:ea typeface="+mj-ea"/>
            </a:rPr>
            <a:t>期研究：</a:t>
          </a:r>
          <a:r>
            <a:rPr lang="en-US" sz="1400" dirty="0">
              <a:latin typeface="宋体" pitchFamily="2" charset="-122"/>
              <a:ea typeface="宋体" pitchFamily="2" charset="-122"/>
            </a:rPr>
            <a:t>16</a:t>
          </a:r>
          <a:r>
            <a:rPr lang="zh-CN" sz="1400" dirty="0">
              <a:latin typeface="宋体" pitchFamily="2" charset="-122"/>
              <a:ea typeface="宋体" pitchFamily="2" charset="-122"/>
            </a:rPr>
            <a:t>岁以下儿童病例总数为</a:t>
          </a:r>
          <a:r>
            <a:rPr lang="en-US" sz="1400" dirty="0">
              <a:latin typeface="宋体" pitchFamily="2" charset="-122"/>
              <a:ea typeface="宋体" pitchFamily="2" charset="-122"/>
            </a:rPr>
            <a:t>617</a:t>
          </a:r>
          <a:r>
            <a:rPr lang="zh-CN" sz="1400" dirty="0">
              <a:latin typeface="宋体" pitchFamily="2" charset="-122"/>
              <a:ea typeface="宋体" pitchFamily="2" charset="-122"/>
            </a:rPr>
            <a:t>例，剔除其中病毒性或支原体感染性疾病等</a:t>
          </a:r>
          <a:r>
            <a:rPr lang="en-US" sz="1400" dirty="0">
              <a:latin typeface="宋体" pitchFamily="2" charset="-122"/>
              <a:ea typeface="宋体" pitchFamily="2" charset="-122"/>
            </a:rPr>
            <a:t>161</a:t>
          </a:r>
          <a:r>
            <a:rPr lang="zh-CN" sz="1400" dirty="0">
              <a:latin typeface="宋体" pitchFamily="2" charset="-122"/>
              <a:ea typeface="宋体" pitchFamily="2" charset="-122"/>
            </a:rPr>
            <a:t>例，其余</a:t>
          </a:r>
          <a:r>
            <a:rPr lang="en-US" sz="1400" dirty="0">
              <a:latin typeface="宋体" pitchFamily="2" charset="-122"/>
              <a:ea typeface="宋体" pitchFamily="2" charset="-122"/>
            </a:rPr>
            <a:t>456</a:t>
          </a:r>
          <a:r>
            <a:rPr lang="zh-CN" sz="1400" dirty="0">
              <a:latin typeface="宋体" pitchFamily="2" charset="-122"/>
              <a:ea typeface="宋体" pitchFamily="2" charset="-122"/>
            </a:rPr>
            <a:t>例计入有效性评价对象，总体来看全部</a:t>
          </a:r>
          <a:r>
            <a:rPr lang="en-US" sz="1400" dirty="0">
              <a:latin typeface="宋体" pitchFamily="2" charset="-122"/>
              <a:ea typeface="宋体" pitchFamily="2" charset="-122"/>
            </a:rPr>
            <a:t>456 </a:t>
          </a:r>
          <a:r>
            <a:rPr lang="zh-CN" sz="1400" dirty="0">
              <a:latin typeface="宋体" pitchFamily="2" charset="-122"/>
              <a:ea typeface="宋体" pitchFamily="2" charset="-122"/>
            </a:rPr>
            <a:t>例的有效率为</a:t>
          </a:r>
          <a:r>
            <a:rPr lang="en-US" sz="1400" dirty="0">
              <a:latin typeface="宋体" pitchFamily="2" charset="-122"/>
              <a:ea typeface="宋体" pitchFamily="2" charset="-122"/>
            </a:rPr>
            <a:t>95.0</a:t>
          </a:r>
          <a:r>
            <a:rPr lang="zh-CN" sz="1400" dirty="0">
              <a:latin typeface="宋体" pitchFamily="2" charset="-122"/>
              <a:ea typeface="宋体" pitchFamily="2" charset="-122"/>
            </a:rPr>
            <a:t>％；</a:t>
          </a:r>
        </a:p>
      </dgm:t>
    </dgm:pt>
    <dgm:pt modelId="{E483A615-0198-43D5-A5CD-7F46637C7A03}" type="parTrans" cxnId="{F2AC972D-EE9C-4781-86BC-EDE61CDCBBA5}">
      <dgm:prSet/>
      <dgm:spPr/>
      <dgm:t>
        <a:bodyPr/>
        <a:lstStyle/>
        <a:p>
          <a:endParaRPr lang="zh-CN" altLang="en-US"/>
        </a:p>
      </dgm:t>
    </dgm:pt>
    <dgm:pt modelId="{5C2691D5-92EC-4830-8FD2-CFA5B3615034}" type="sibTrans" cxnId="{F2AC972D-EE9C-4781-86BC-EDE61CDCBBA5}">
      <dgm:prSet/>
      <dgm:spPr/>
      <dgm:t>
        <a:bodyPr/>
        <a:lstStyle/>
        <a:p>
          <a:endParaRPr lang="zh-CN" altLang="en-US"/>
        </a:p>
      </dgm:t>
    </dgm:pt>
    <dgm:pt modelId="{C5BD1BD0-586C-4B21-A84C-B7050B61E917}">
      <dgm:prSet custT="1"/>
      <dgm:spPr>
        <a:ln w="12700">
          <a:solidFill>
            <a:srgbClr val="5CC3DF"/>
          </a:solidFill>
        </a:ln>
      </dgm:spPr>
      <dgm:t>
        <a:bodyPr/>
        <a:lstStyle/>
        <a:p>
          <a:r>
            <a:rPr lang="zh-CN" sz="1400" b="1" dirty="0">
              <a:latin typeface="+mj-ea"/>
              <a:ea typeface="+mj-ea"/>
            </a:rPr>
            <a:t>上市后：</a:t>
          </a:r>
          <a:r>
            <a:rPr lang="zh-CN" sz="1400" dirty="0">
              <a:latin typeface="宋体" pitchFamily="2" charset="-122"/>
              <a:ea typeface="宋体" pitchFamily="2" charset="-122"/>
            </a:rPr>
            <a:t>进行了</a:t>
          </a:r>
          <a:r>
            <a:rPr lang="zh-CN" altLang="en-US" sz="1400" dirty="0">
              <a:latin typeface="宋体" pitchFamily="2" charset="-122"/>
              <a:ea typeface="宋体" pitchFamily="2" charset="-122"/>
            </a:rPr>
            <a:t>盐酸头孢卡品酯颗粒</a:t>
          </a:r>
          <a:r>
            <a:rPr lang="en-US" sz="1400" dirty="0">
              <a:latin typeface="宋体" pitchFamily="2" charset="-122"/>
              <a:ea typeface="宋体" pitchFamily="2" charset="-122"/>
            </a:rPr>
            <a:t>100 mg</a:t>
          </a:r>
          <a:r>
            <a:rPr lang="zh-CN" sz="1400" dirty="0">
              <a:latin typeface="宋体" pitchFamily="2" charset="-122"/>
              <a:ea typeface="宋体" pitchFamily="2" charset="-122"/>
            </a:rPr>
            <a:t>对儿童感染性疾病患者的有效性、安全性及药代动力学研究。按照获批用法剂量向体重</a:t>
          </a:r>
          <a:r>
            <a:rPr lang="en-US" sz="1400" dirty="0">
              <a:latin typeface="宋体" pitchFamily="2" charset="-122"/>
              <a:ea typeface="宋体" pitchFamily="2" charset="-122"/>
            </a:rPr>
            <a:t>10 kg</a:t>
          </a:r>
          <a:r>
            <a:rPr lang="zh-CN" sz="1400" dirty="0">
              <a:latin typeface="宋体" pitchFamily="2" charset="-122"/>
              <a:ea typeface="宋体" pitchFamily="2" charset="-122"/>
            </a:rPr>
            <a:t>以下患者给药时，可以取得良好的临床效果。在临床疗效方面，针对呼吸道感染的有效率为</a:t>
          </a:r>
          <a:r>
            <a:rPr lang="en-US" sz="1400" dirty="0">
              <a:latin typeface="宋体" pitchFamily="2" charset="-122"/>
              <a:ea typeface="宋体" pitchFamily="2" charset="-122"/>
            </a:rPr>
            <a:t>88.1%</a:t>
          </a:r>
          <a:r>
            <a:rPr lang="zh-CN" sz="1400" dirty="0">
              <a:latin typeface="宋体" pitchFamily="2" charset="-122"/>
              <a:ea typeface="宋体" pitchFamily="2" charset="-122"/>
            </a:rPr>
            <a:t>（</a:t>
          </a:r>
          <a:r>
            <a:rPr lang="en-US" sz="1400" dirty="0">
              <a:latin typeface="宋体" pitchFamily="2" charset="-122"/>
              <a:ea typeface="宋体" pitchFamily="2" charset="-122"/>
            </a:rPr>
            <a:t>96</a:t>
          </a:r>
          <a:r>
            <a:rPr lang="zh-CN" sz="1400" dirty="0">
              <a:latin typeface="宋体" pitchFamily="2" charset="-122"/>
              <a:ea typeface="宋体" pitchFamily="2" charset="-122"/>
            </a:rPr>
            <a:t>例</a:t>
          </a:r>
          <a:r>
            <a:rPr lang="en-US" sz="1400" dirty="0">
              <a:latin typeface="宋体" pitchFamily="2" charset="-122"/>
              <a:ea typeface="宋体" pitchFamily="2" charset="-122"/>
            </a:rPr>
            <a:t>/109</a:t>
          </a:r>
          <a:r>
            <a:rPr lang="zh-CN" sz="1400" dirty="0">
              <a:latin typeface="宋体" pitchFamily="2" charset="-122"/>
              <a:ea typeface="宋体" pitchFamily="2" charset="-122"/>
            </a:rPr>
            <a:t>例）；针对尿路感染的有效率为</a:t>
          </a:r>
          <a:r>
            <a:rPr lang="en-US" sz="1400" dirty="0">
              <a:latin typeface="宋体" pitchFamily="2" charset="-122"/>
              <a:ea typeface="宋体" pitchFamily="2" charset="-122"/>
            </a:rPr>
            <a:t>100%</a:t>
          </a:r>
          <a:r>
            <a:rPr lang="zh-CN" sz="1400" dirty="0">
              <a:latin typeface="宋体" pitchFamily="2" charset="-122"/>
              <a:ea typeface="宋体" pitchFamily="2" charset="-122"/>
            </a:rPr>
            <a:t>（</a:t>
          </a:r>
          <a:r>
            <a:rPr lang="en-US" sz="1400" dirty="0">
              <a:latin typeface="宋体" pitchFamily="2" charset="-122"/>
              <a:ea typeface="宋体" pitchFamily="2" charset="-122"/>
            </a:rPr>
            <a:t>6</a:t>
          </a:r>
          <a:r>
            <a:rPr lang="zh-CN" sz="1400" dirty="0">
              <a:latin typeface="宋体" pitchFamily="2" charset="-122"/>
              <a:ea typeface="宋体" pitchFamily="2" charset="-122"/>
            </a:rPr>
            <a:t>例</a:t>
          </a:r>
          <a:r>
            <a:rPr lang="en-US" sz="1400" dirty="0">
              <a:latin typeface="宋体" pitchFamily="2" charset="-122"/>
              <a:ea typeface="宋体" pitchFamily="2" charset="-122"/>
            </a:rPr>
            <a:t>/6</a:t>
          </a:r>
          <a:r>
            <a:rPr lang="zh-CN" sz="1400" dirty="0">
              <a:latin typeface="宋体" pitchFamily="2" charset="-122"/>
              <a:ea typeface="宋体" pitchFamily="2" charset="-122"/>
            </a:rPr>
            <a:t>例），有效率较高。</a:t>
          </a:r>
        </a:p>
      </dgm:t>
    </dgm:pt>
    <dgm:pt modelId="{4F0179C4-5262-4258-8DBB-726C4A5542A6}" type="parTrans" cxnId="{ECB7D91F-26F5-4FD0-A81B-E4FC5AF67ACD}">
      <dgm:prSet/>
      <dgm:spPr/>
      <dgm:t>
        <a:bodyPr/>
        <a:lstStyle/>
        <a:p>
          <a:endParaRPr lang="zh-CN" altLang="en-US"/>
        </a:p>
      </dgm:t>
    </dgm:pt>
    <dgm:pt modelId="{2581EC8C-D4CA-4DA2-8337-89CFCE46348D}" type="sibTrans" cxnId="{ECB7D91F-26F5-4FD0-A81B-E4FC5AF67ACD}">
      <dgm:prSet/>
      <dgm:spPr/>
      <dgm:t>
        <a:bodyPr/>
        <a:lstStyle/>
        <a:p>
          <a:endParaRPr lang="zh-CN" altLang="en-US"/>
        </a:p>
      </dgm:t>
    </dgm:pt>
    <dgm:pt modelId="{3EC3BF2F-CDA9-484F-B09F-CEC4161EBE63}" type="pres">
      <dgm:prSet presAssocID="{B0057D30-1D39-4DEF-A750-A50299DECBF4}" presName="Name0" presStyleCnt="0">
        <dgm:presLayoutVars>
          <dgm:dir/>
          <dgm:resizeHandles val="exact"/>
        </dgm:presLayoutVars>
      </dgm:prSet>
      <dgm:spPr/>
    </dgm:pt>
    <dgm:pt modelId="{F2E4153D-1ADA-4C26-9697-1E851686A51C}" type="pres">
      <dgm:prSet presAssocID="{465FDC83-EC82-4B78-BA43-02B367BA7725}" presName="composite" presStyleCnt="0"/>
      <dgm:spPr/>
    </dgm:pt>
    <dgm:pt modelId="{F3E0A54A-16E4-4600-B87E-7EAF49E54F7A}" type="pres">
      <dgm:prSet presAssocID="{465FDC83-EC82-4B78-BA43-02B367BA7725}" presName="rect1" presStyleLbl="trAlignAcc1" presStyleIdx="0" presStyleCnt="2" custScaleY="109771">
        <dgm:presLayoutVars>
          <dgm:bulletEnabled val="1"/>
        </dgm:presLayoutVars>
      </dgm:prSet>
      <dgm:spPr/>
    </dgm:pt>
    <dgm:pt modelId="{7258D01D-7F57-4881-987D-2304B29ADB8D}" type="pres">
      <dgm:prSet presAssocID="{465FDC83-EC82-4B78-BA43-02B367BA7725}" presName="rect2"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a:ln w="28575">
          <a:solidFill>
            <a:srgbClr val="41B7D0"/>
          </a:solidFill>
        </a:ln>
      </dgm:spPr>
    </dgm:pt>
    <dgm:pt modelId="{52F07739-241F-4BBB-85C8-521B4BE73F56}" type="pres">
      <dgm:prSet presAssocID="{5C2691D5-92EC-4830-8FD2-CFA5B3615034}" presName="sibTrans" presStyleCnt="0"/>
      <dgm:spPr/>
    </dgm:pt>
    <dgm:pt modelId="{80D09C2E-930A-4EFD-8645-0881D2CF46AD}" type="pres">
      <dgm:prSet presAssocID="{C5BD1BD0-586C-4B21-A84C-B7050B61E917}" presName="composite" presStyleCnt="0"/>
      <dgm:spPr/>
    </dgm:pt>
    <dgm:pt modelId="{EEC35730-6636-4ED1-B123-72855CE21F19}" type="pres">
      <dgm:prSet presAssocID="{C5BD1BD0-586C-4B21-A84C-B7050B61E917}" presName="rect1" presStyleLbl="trAlignAcc1" presStyleIdx="1" presStyleCnt="2" custScaleY="116224">
        <dgm:presLayoutVars>
          <dgm:bulletEnabled val="1"/>
        </dgm:presLayoutVars>
      </dgm:prSet>
      <dgm:spPr/>
    </dgm:pt>
    <dgm:pt modelId="{3532E4AC-8C30-4EB9-9EBD-0E3EB95E320A}" type="pres">
      <dgm:prSet presAssocID="{C5BD1BD0-586C-4B21-A84C-B7050B61E917}" presName="rect2"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3000" r="-63000"/>
          </a:stretch>
        </a:blipFill>
        <a:ln w="28575">
          <a:solidFill>
            <a:srgbClr val="41B7D0"/>
          </a:solidFill>
        </a:ln>
      </dgm:spPr>
    </dgm:pt>
  </dgm:ptLst>
  <dgm:cxnLst>
    <dgm:cxn modelId="{ECB7D91F-26F5-4FD0-A81B-E4FC5AF67ACD}" srcId="{B0057D30-1D39-4DEF-A750-A50299DECBF4}" destId="{C5BD1BD0-586C-4B21-A84C-B7050B61E917}" srcOrd="1" destOrd="0" parTransId="{4F0179C4-5262-4258-8DBB-726C4A5542A6}" sibTransId="{2581EC8C-D4CA-4DA2-8337-89CFCE46348D}"/>
    <dgm:cxn modelId="{F2AC972D-EE9C-4781-86BC-EDE61CDCBBA5}" srcId="{B0057D30-1D39-4DEF-A750-A50299DECBF4}" destId="{465FDC83-EC82-4B78-BA43-02B367BA7725}" srcOrd="0" destOrd="0" parTransId="{E483A615-0198-43D5-A5CD-7F46637C7A03}" sibTransId="{5C2691D5-92EC-4830-8FD2-CFA5B3615034}"/>
    <dgm:cxn modelId="{F1F95880-6B79-448F-8597-B561959A4E11}" type="presOf" srcId="{B0057D30-1D39-4DEF-A750-A50299DECBF4}" destId="{3EC3BF2F-CDA9-484F-B09F-CEC4161EBE63}" srcOrd="0" destOrd="0" presId="urn:microsoft.com/office/officeart/2008/layout/PictureStrips"/>
    <dgm:cxn modelId="{B8B358BE-D781-4271-BA62-CA24DB460C0A}" type="presOf" srcId="{C5BD1BD0-586C-4B21-A84C-B7050B61E917}" destId="{EEC35730-6636-4ED1-B123-72855CE21F19}" srcOrd="0" destOrd="0" presId="urn:microsoft.com/office/officeart/2008/layout/PictureStrips"/>
    <dgm:cxn modelId="{9E11C4CB-1205-444A-B254-A11D8981E168}" type="presOf" srcId="{465FDC83-EC82-4B78-BA43-02B367BA7725}" destId="{F3E0A54A-16E4-4600-B87E-7EAF49E54F7A}" srcOrd="0" destOrd="0" presId="urn:microsoft.com/office/officeart/2008/layout/PictureStrips"/>
    <dgm:cxn modelId="{7428C1F7-FCD8-468B-B4CF-86448D17B85B}" type="presParOf" srcId="{3EC3BF2F-CDA9-484F-B09F-CEC4161EBE63}" destId="{F2E4153D-1ADA-4C26-9697-1E851686A51C}" srcOrd="0" destOrd="0" presId="urn:microsoft.com/office/officeart/2008/layout/PictureStrips"/>
    <dgm:cxn modelId="{28E07538-C642-46C3-BA67-7B844622298A}" type="presParOf" srcId="{F2E4153D-1ADA-4C26-9697-1E851686A51C}" destId="{F3E0A54A-16E4-4600-B87E-7EAF49E54F7A}" srcOrd="0" destOrd="0" presId="urn:microsoft.com/office/officeart/2008/layout/PictureStrips"/>
    <dgm:cxn modelId="{4FED8051-6E8A-40E8-9D85-3E24DD244E72}" type="presParOf" srcId="{F2E4153D-1ADA-4C26-9697-1E851686A51C}" destId="{7258D01D-7F57-4881-987D-2304B29ADB8D}" srcOrd="1" destOrd="0" presId="urn:microsoft.com/office/officeart/2008/layout/PictureStrips"/>
    <dgm:cxn modelId="{CA5D2BFA-7E3F-4B35-A7E0-E3969EDC36EF}" type="presParOf" srcId="{3EC3BF2F-CDA9-484F-B09F-CEC4161EBE63}" destId="{52F07739-241F-4BBB-85C8-521B4BE73F56}" srcOrd="1" destOrd="0" presId="urn:microsoft.com/office/officeart/2008/layout/PictureStrips"/>
    <dgm:cxn modelId="{79D5034E-100C-438F-84D7-C6103AD5F84C}" type="presParOf" srcId="{3EC3BF2F-CDA9-484F-B09F-CEC4161EBE63}" destId="{80D09C2E-930A-4EFD-8645-0881D2CF46AD}" srcOrd="2" destOrd="0" presId="urn:microsoft.com/office/officeart/2008/layout/PictureStrips"/>
    <dgm:cxn modelId="{1AA865C4-6625-4D43-87E8-B4B407D63EFD}" type="presParOf" srcId="{80D09C2E-930A-4EFD-8645-0881D2CF46AD}" destId="{EEC35730-6636-4ED1-B123-72855CE21F19}" srcOrd="0" destOrd="0" presId="urn:microsoft.com/office/officeart/2008/layout/PictureStrips"/>
    <dgm:cxn modelId="{A93A3979-1DD6-4834-8B06-36D39936ED2D}" type="presParOf" srcId="{80D09C2E-930A-4EFD-8645-0881D2CF46AD}" destId="{3532E4AC-8C30-4EB9-9EBD-0E3EB95E320A}" srcOrd="1" destOrd="0" presId="urn:microsoft.com/office/officeart/2008/layout/PictureStrip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1EDB0B-FD33-40B5-B7AA-B8BBFCFEC943}" type="doc">
      <dgm:prSet loTypeId="urn:microsoft.com/office/officeart/2005/8/layout/hierarchy5#1" loCatId="hierarchy" qsTypeId="urn:microsoft.com/office/officeart/2005/8/quickstyle/simple1#3" qsCatId="simple" csTypeId="urn:microsoft.com/office/officeart/2005/8/colors/accent1_1#1" csCatId="accent1" phldr="1"/>
      <dgm:spPr/>
      <dgm:t>
        <a:bodyPr/>
        <a:lstStyle/>
        <a:p>
          <a:endParaRPr lang="zh-CN" altLang="en-US"/>
        </a:p>
      </dgm:t>
    </dgm:pt>
    <dgm:pt modelId="{424C1BBB-4817-45F8-92EE-AEA0127A503F}">
      <dgm:prSet custT="1"/>
      <dgm:spPr/>
      <dgm:t>
        <a:bodyPr/>
        <a:lstStyle/>
        <a:p>
          <a:pPr>
            <a:lnSpc>
              <a:spcPct val="100000"/>
            </a:lnSpc>
          </a:pPr>
          <a:r>
            <a:rPr lang="zh-CN" altLang="en-US" sz="1400" dirty="0">
              <a:latin typeface="宋体" pitchFamily="2" charset="-122"/>
              <a:ea typeface="宋体" pitchFamily="2" charset="-122"/>
            </a:rPr>
            <a:t>对儿童呼吸道感染患者给予盐酸头孢卡品酯颗粒的药动学和有效性及安全性研究，以及对游离型药物浓度下</a:t>
          </a:r>
          <a:r>
            <a:rPr lang="en-US" altLang="zh-CN" sz="1400" dirty="0">
              <a:latin typeface="宋体" pitchFamily="2" charset="-122"/>
              <a:ea typeface="宋体" pitchFamily="2" charset="-122"/>
            </a:rPr>
            <a:t>CFPN </a:t>
          </a:r>
          <a:r>
            <a:rPr lang="zh-CN" altLang="en-US" sz="1400" dirty="0">
              <a:latin typeface="宋体" pitchFamily="2" charset="-122"/>
              <a:ea typeface="宋体" pitchFamily="2" charset="-122"/>
            </a:rPr>
            <a:t>的</a:t>
          </a:r>
          <a:r>
            <a:rPr lang="en-US" altLang="zh-CN" sz="1400" dirty="0">
              <a:latin typeface="宋体" pitchFamily="2" charset="-122"/>
              <a:ea typeface="宋体" pitchFamily="2" charset="-122"/>
            </a:rPr>
            <a:t>PK/PD </a:t>
          </a:r>
          <a:r>
            <a:rPr lang="zh-CN" altLang="en-US" sz="1400" dirty="0">
              <a:latin typeface="宋体" pitchFamily="2" charset="-122"/>
              <a:ea typeface="宋体" pitchFamily="2" charset="-122"/>
            </a:rPr>
            <a:t>抗菌药物折点和临床疗效、细菌学效果等考察结果</a:t>
          </a:r>
        </a:p>
      </dgm:t>
    </dgm:pt>
    <dgm:pt modelId="{D588B7CE-0C90-4937-8BF9-672C3A3FEEB2}" type="parTrans" cxnId="{81797799-DF58-4BE0-B7FB-B531029DF570}">
      <dgm:prSet/>
      <dgm:spPr/>
      <dgm:t>
        <a:bodyPr/>
        <a:lstStyle/>
        <a:p>
          <a:endParaRPr lang="zh-CN" altLang="en-US"/>
        </a:p>
      </dgm:t>
    </dgm:pt>
    <dgm:pt modelId="{1B8373F9-5EED-4FA4-BB42-AF7C079820E2}" type="sibTrans" cxnId="{81797799-DF58-4BE0-B7FB-B531029DF570}">
      <dgm:prSet/>
      <dgm:spPr/>
      <dgm:t>
        <a:bodyPr/>
        <a:lstStyle/>
        <a:p>
          <a:endParaRPr lang="zh-CN" altLang="en-US"/>
        </a:p>
      </dgm:t>
    </dgm:pt>
    <dgm:pt modelId="{753F4526-7C92-464C-94E7-DACB957D5959}">
      <dgm:prSet custT="1"/>
      <dgm:spPr/>
      <dgm:t>
        <a:bodyPr/>
        <a:lstStyle/>
        <a:p>
          <a:pPr algn="l">
            <a:buFont typeface="Wingdings" panose="05000000000000000000" pitchFamily="2" charset="2"/>
            <a:buChar char="Ø"/>
          </a:pPr>
          <a:r>
            <a:rPr lang="zh-CN" altLang="en-US" sz="1400" b="1" dirty="0">
              <a:latin typeface="宋体" pitchFamily="2" charset="-122"/>
              <a:ea typeface="宋体" pitchFamily="2" charset="-122"/>
            </a:rPr>
            <a:t>临床疗效整体</a:t>
          </a:r>
          <a:r>
            <a:rPr lang="en-US" altLang="zh-CN" sz="1400" b="1" dirty="0">
              <a:latin typeface="宋体" pitchFamily="2" charset="-122"/>
              <a:ea typeface="宋体" pitchFamily="2" charset="-122"/>
            </a:rPr>
            <a:t>95.8%</a:t>
          </a:r>
          <a:r>
            <a:rPr lang="zh-CN" altLang="en-US" sz="1400" b="1" dirty="0">
              <a:latin typeface="宋体" pitchFamily="2" charset="-122"/>
              <a:ea typeface="宋体" pitchFamily="2" charset="-122"/>
            </a:rPr>
            <a:t>（有效</a:t>
          </a:r>
          <a:r>
            <a:rPr lang="en-US" altLang="zh-CN" sz="1400" b="1" dirty="0">
              <a:latin typeface="宋体" pitchFamily="2" charset="-122"/>
              <a:ea typeface="宋体" pitchFamily="2" charset="-122"/>
            </a:rPr>
            <a:t>46 </a:t>
          </a:r>
          <a:r>
            <a:rPr lang="zh-CN" altLang="en-US" sz="1400" b="1" dirty="0">
              <a:latin typeface="宋体" pitchFamily="2" charset="-122"/>
              <a:ea typeface="宋体" pitchFamily="2" charset="-122"/>
            </a:rPr>
            <a:t>例</a:t>
          </a:r>
          <a:r>
            <a:rPr lang="en-US" altLang="zh-CN" sz="1400" b="1" dirty="0">
              <a:latin typeface="宋体" pitchFamily="2" charset="-122"/>
              <a:ea typeface="宋体" pitchFamily="2" charset="-122"/>
            </a:rPr>
            <a:t>/48 </a:t>
          </a:r>
          <a:r>
            <a:rPr lang="zh-CN" altLang="en-US" sz="1400" b="1" dirty="0">
              <a:latin typeface="宋体" pitchFamily="2" charset="-122"/>
              <a:ea typeface="宋体" pitchFamily="2" charset="-122"/>
            </a:rPr>
            <a:t>例）；细菌学效果整体</a:t>
          </a:r>
          <a:r>
            <a:rPr lang="en-US" altLang="zh-CN" sz="1400" b="1" dirty="0">
              <a:latin typeface="宋体" pitchFamily="2" charset="-122"/>
              <a:ea typeface="宋体" pitchFamily="2" charset="-122"/>
            </a:rPr>
            <a:t>73.8%</a:t>
          </a:r>
          <a:r>
            <a:rPr lang="zh-CN" altLang="en-US" sz="1400" b="1" dirty="0">
              <a:latin typeface="宋体" pitchFamily="2" charset="-122"/>
              <a:ea typeface="宋体" pitchFamily="2" charset="-122"/>
            </a:rPr>
            <a:t>（致炎菌消失</a:t>
          </a:r>
          <a:r>
            <a:rPr lang="en-US" altLang="zh-CN" sz="1400" b="1" dirty="0">
              <a:latin typeface="宋体" pitchFamily="2" charset="-122"/>
              <a:ea typeface="宋体" pitchFamily="2" charset="-122"/>
            </a:rPr>
            <a:t>45 </a:t>
          </a:r>
          <a:r>
            <a:rPr lang="zh-CN" altLang="en-US" sz="1400" b="1" dirty="0">
              <a:latin typeface="宋体" pitchFamily="2" charset="-122"/>
              <a:ea typeface="宋体" pitchFamily="2" charset="-122"/>
            </a:rPr>
            <a:t>例</a:t>
          </a:r>
          <a:r>
            <a:rPr lang="en-US" altLang="zh-CN" sz="1400" b="1" dirty="0">
              <a:latin typeface="宋体" pitchFamily="2" charset="-122"/>
              <a:ea typeface="宋体" pitchFamily="2" charset="-122"/>
            </a:rPr>
            <a:t>/61 </a:t>
          </a:r>
          <a:r>
            <a:rPr lang="zh-CN" altLang="en-US" sz="1400" b="1" dirty="0">
              <a:latin typeface="宋体" pitchFamily="2" charset="-122"/>
              <a:ea typeface="宋体" pitchFamily="2" charset="-122"/>
            </a:rPr>
            <a:t>例）；</a:t>
          </a:r>
          <a:endParaRPr lang="zh-CN" altLang="en-US" sz="1400" dirty="0">
            <a:latin typeface="宋体" pitchFamily="2" charset="-122"/>
            <a:ea typeface="宋体" pitchFamily="2" charset="-122"/>
          </a:endParaRPr>
        </a:p>
      </dgm:t>
    </dgm:pt>
    <dgm:pt modelId="{2246FAB6-1964-4AE2-87FA-B0CD81B79514}" type="parTrans" cxnId="{CAE24AC1-DA89-4EB1-9B92-A6FC1984ABBD}">
      <dgm:prSet/>
      <dgm:spPr/>
      <dgm:t>
        <a:bodyPr/>
        <a:lstStyle/>
        <a:p>
          <a:endParaRPr lang="zh-CN" altLang="en-US"/>
        </a:p>
      </dgm:t>
    </dgm:pt>
    <dgm:pt modelId="{88BC1497-F860-4A9D-9C60-43C0CB00465E}" type="sibTrans" cxnId="{CAE24AC1-DA89-4EB1-9B92-A6FC1984ABBD}">
      <dgm:prSet/>
      <dgm:spPr/>
      <dgm:t>
        <a:bodyPr/>
        <a:lstStyle/>
        <a:p>
          <a:endParaRPr lang="zh-CN" altLang="en-US"/>
        </a:p>
      </dgm:t>
    </dgm:pt>
    <dgm:pt modelId="{05362E4E-B487-4AE8-91DA-550AF12AA13A}">
      <dgm:prSet custT="1"/>
      <dgm:spPr/>
      <dgm:t>
        <a:bodyPr/>
        <a:lstStyle/>
        <a:p>
          <a:pPr algn="l"/>
          <a:r>
            <a:rPr lang="zh-CN" altLang="en-US" sz="1400" dirty="0">
              <a:latin typeface="宋体" pitchFamily="2" charset="-122"/>
              <a:ea typeface="宋体" pitchFamily="2" charset="-122"/>
            </a:rPr>
            <a:t>血药浓度模拟的结果中，</a:t>
          </a:r>
          <a:r>
            <a:rPr lang="en-US" altLang="zh-CN" sz="1400" dirty="0">
              <a:latin typeface="宋体" pitchFamily="2" charset="-122"/>
              <a:ea typeface="宋体" pitchFamily="2" charset="-122"/>
            </a:rPr>
            <a:t>CFPN-PI 3 mg/kg×3 </a:t>
          </a:r>
          <a:r>
            <a:rPr lang="zh-CN" altLang="en-US" sz="1400" dirty="0">
              <a:latin typeface="宋体" pitchFamily="2" charset="-122"/>
              <a:ea typeface="宋体" pitchFamily="2" charset="-122"/>
            </a:rPr>
            <a:t>次</a:t>
          </a:r>
          <a:r>
            <a:rPr lang="en-US" altLang="zh-CN" sz="1400" dirty="0">
              <a:latin typeface="宋体" pitchFamily="2" charset="-122"/>
              <a:ea typeface="宋体" pitchFamily="2" charset="-122"/>
            </a:rPr>
            <a:t>/</a:t>
          </a:r>
          <a:r>
            <a:rPr lang="zh-CN" altLang="en-US" sz="1400" dirty="0">
              <a:latin typeface="宋体" pitchFamily="2" charset="-122"/>
              <a:ea typeface="宋体" pitchFamily="2" charset="-122"/>
            </a:rPr>
            <a:t>日的超过</a:t>
          </a:r>
          <a:r>
            <a:rPr lang="en-US" altLang="zh-CN" sz="1400" dirty="0">
              <a:latin typeface="宋体" pitchFamily="2" charset="-122"/>
              <a:ea typeface="宋体" pitchFamily="2" charset="-122"/>
            </a:rPr>
            <a:t>Time above MIC</a:t>
          </a:r>
          <a:r>
            <a:rPr lang="zh-CN" altLang="en-US" sz="1400" dirty="0">
              <a:latin typeface="宋体" pitchFamily="2" charset="-122"/>
              <a:ea typeface="宋体" pitchFamily="2" charset="-122"/>
            </a:rPr>
            <a:t>（</a:t>
          </a:r>
          <a:r>
            <a:rPr lang="en-US" altLang="zh-CN" sz="1400" b="1" dirty="0">
              <a:latin typeface="宋体" pitchFamily="2" charset="-122"/>
              <a:ea typeface="宋体" pitchFamily="2" charset="-122"/>
            </a:rPr>
            <a:t>TAM</a:t>
          </a:r>
          <a:r>
            <a:rPr lang="zh-CN" altLang="en-US" sz="1400" b="1" dirty="0">
              <a:latin typeface="宋体" pitchFamily="2" charset="-122"/>
              <a:ea typeface="宋体" pitchFamily="2" charset="-122"/>
            </a:rPr>
            <a:t>）</a:t>
          </a:r>
          <a:r>
            <a:rPr lang="en-US" altLang="zh-CN" sz="1400" b="1" dirty="0">
              <a:latin typeface="宋体" pitchFamily="2" charset="-122"/>
              <a:ea typeface="宋体" pitchFamily="2" charset="-122"/>
            </a:rPr>
            <a:t>40%</a:t>
          </a:r>
          <a:r>
            <a:rPr lang="zh-CN" altLang="en-US" sz="1400" b="1" dirty="0">
              <a:latin typeface="宋体" pitchFamily="2" charset="-122"/>
              <a:ea typeface="宋体" pitchFamily="2" charset="-122"/>
            </a:rPr>
            <a:t>的</a:t>
          </a:r>
          <a:r>
            <a:rPr lang="en-US" altLang="zh-CN" sz="1400" b="1" dirty="0">
              <a:latin typeface="宋体" pitchFamily="2" charset="-122"/>
              <a:ea typeface="宋体" pitchFamily="2" charset="-122"/>
            </a:rPr>
            <a:t>PK/PD </a:t>
          </a:r>
          <a:r>
            <a:rPr lang="zh-CN" altLang="en-US" sz="1400" b="1" dirty="0">
              <a:latin typeface="宋体" pitchFamily="2" charset="-122"/>
              <a:ea typeface="宋体" pitchFamily="2" charset="-122"/>
            </a:rPr>
            <a:t>抗菌药物折点为</a:t>
          </a:r>
          <a:r>
            <a:rPr lang="en-US" altLang="zh-CN" sz="1400" b="1" dirty="0">
              <a:latin typeface="宋体" pitchFamily="2" charset="-122"/>
              <a:ea typeface="宋体" pitchFamily="2" charset="-122"/>
            </a:rPr>
            <a:t>0.27 µg/ml</a:t>
          </a:r>
          <a:r>
            <a:rPr lang="zh-CN" altLang="en-US" sz="1400" dirty="0">
              <a:latin typeface="宋体" pitchFamily="2" charset="-122"/>
              <a:ea typeface="宋体" pitchFamily="2" charset="-122"/>
            </a:rPr>
            <a:t>，对多数敏感菌有良好的杀菌作用。</a:t>
          </a:r>
          <a:r>
            <a:rPr lang="zh-CN" altLang="en-US" sz="1400" b="1" dirty="0">
              <a:latin typeface="宋体" pitchFamily="2" charset="-122"/>
              <a:ea typeface="宋体" pitchFamily="2" charset="-122"/>
            </a:rPr>
            <a:t>该研究验证了用法剂量的科学性。</a:t>
          </a:r>
          <a:endParaRPr lang="zh-CN" altLang="en-US" sz="1400" dirty="0">
            <a:latin typeface="宋体" pitchFamily="2" charset="-122"/>
            <a:ea typeface="宋体" pitchFamily="2" charset="-122"/>
          </a:endParaRPr>
        </a:p>
      </dgm:t>
    </dgm:pt>
    <dgm:pt modelId="{51134078-7E60-4B66-AE40-1AD9DA54EBC9}" type="parTrans" cxnId="{E78C91CE-BA17-4E3A-82B9-E43E274E0A42}">
      <dgm:prSet/>
      <dgm:spPr/>
      <dgm:t>
        <a:bodyPr/>
        <a:lstStyle/>
        <a:p>
          <a:endParaRPr lang="zh-CN" altLang="en-US"/>
        </a:p>
      </dgm:t>
    </dgm:pt>
    <dgm:pt modelId="{70DA819D-088C-4FDA-ACB1-8EADCB66A645}" type="sibTrans" cxnId="{E78C91CE-BA17-4E3A-82B9-E43E274E0A42}">
      <dgm:prSet/>
      <dgm:spPr/>
      <dgm:t>
        <a:bodyPr/>
        <a:lstStyle/>
        <a:p>
          <a:endParaRPr lang="zh-CN" altLang="en-US"/>
        </a:p>
      </dgm:t>
    </dgm:pt>
    <dgm:pt modelId="{D2F6E8E9-6CA8-4862-B168-B6A85ECDF1A3}">
      <dgm:prSet custT="1"/>
      <dgm:spPr/>
      <dgm:t>
        <a:bodyPr/>
        <a:lstStyle/>
        <a:p>
          <a:pPr algn="l"/>
          <a:r>
            <a:rPr lang="zh-CN" altLang="en-US" sz="1400" dirty="0">
              <a:latin typeface="宋体" pitchFamily="2" charset="-122"/>
              <a:ea typeface="宋体" pitchFamily="2" charset="-122"/>
            </a:rPr>
            <a:t>上市后临床试验中的</a:t>
          </a:r>
          <a:r>
            <a:rPr lang="en-US" altLang="zh-CN" sz="1400" dirty="0">
              <a:latin typeface="宋体" pitchFamily="2" charset="-122"/>
              <a:ea typeface="宋体" pitchFamily="2" charset="-122"/>
            </a:rPr>
            <a:t>1</a:t>
          </a:r>
          <a:r>
            <a:rPr lang="zh-CN" altLang="en-US" sz="1400" dirty="0">
              <a:latin typeface="宋体" pitchFamily="2" charset="-122"/>
              <a:ea typeface="宋体" pitchFamily="2" charset="-122"/>
            </a:rPr>
            <a:t>次给药量</a:t>
          </a:r>
          <a:r>
            <a:rPr lang="en-US" altLang="zh-CN" sz="1400" dirty="0">
              <a:latin typeface="宋体" pitchFamily="2" charset="-122"/>
              <a:ea typeface="宋体" pitchFamily="2" charset="-122"/>
            </a:rPr>
            <a:t>3 mg/kg</a:t>
          </a:r>
          <a:r>
            <a:rPr lang="zh-CN" altLang="en-US" sz="1400" dirty="0">
              <a:latin typeface="宋体" pitchFamily="2" charset="-122"/>
              <a:ea typeface="宋体" pitchFamily="2" charset="-122"/>
            </a:rPr>
            <a:t>时，≥</a:t>
          </a:r>
          <a:r>
            <a:rPr lang="en-US" altLang="zh-CN" sz="1400" dirty="0">
              <a:latin typeface="宋体" pitchFamily="2" charset="-122"/>
              <a:ea typeface="宋体" pitchFamily="2" charset="-122"/>
            </a:rPr>
            <a:t>TAM40%</a:t>
          </a:r>
          <a:r>
            <a:rPr lang="zh-CN" altLang="en-US" sz="1400" dirty="0">
              <a:latin typeface="宋体" pitchFamily="2" charset="-122"/>
              <a:ea typeface="宋体" pitchFamily="2" charset="-122"/>
            </a:rPr>
            <a:t>达成率为</a:t>
          </a:r>
          <a:r>
            <a:rPr lang="en-US" altLang="zh-CN" sz="1400" dirty="0">
              <a:latin typeface="宋体" pitchFamily="2" charset="-122"/>
              <a:ea typeface="宋体" pitchFamily="2" charset="-122"/>
            </a:rPr>
            <a:t>70.8%</a:t>
          </a:r>
          <a:r>
            <a:rPr lang="zh-CN" altLang="en-US" sz="1400" dirty="0">
              <a:latin typeface="宋体" pitchFamily="2" charset="-122"/>
              <a:ea typeface="宋体" pitchFamily="2" charset="-122"/>
            </a:rPr>
            <a:t>，为确保≥</a:t>
          </a:r>
          <a:r>
            <a:rPr lang="en-US" altLang="zh-CN" sz="1400" dirty="0">
              <a:latin typeface="宋体" pitchFamily="2" charset="-122"/>
              <a:ea typeface="宋体" pitchFamily="2" charset="-122"/>
            </a:rPr>
            <a:t>TAM40%</a:t>
          </a:r>
          <a:r>
            <a:rPr lang="zh-CN" altLang="en-US" sz="1400" dirty="0">
              <a:latin typeface="宋体" pitchFamily="2" charset="-122"/>
              <a:ea typeface="宋体" pitchFamily="2" charset="-122"/>
            </a:rPr>
            <a:t>达成率超过</a:t>
          </a:r>
          <a:r>
            <a:rPr lang="en-US" altLang="zh-CN" sz="1400" dirty="0">
              <a:latin typeface="宋体" pitchFamily="2" charset="-122"/>
              <a:ea typeface="宋体" pitchFamily="2" charset="-122"/>
            </a:rPr>
            <a:t>80%</a:t>
          </a:r>
          <a:r>
            <a:rPr lang="zh-CN" altLang="en-US" sz="1400" dirty="0">
              <a:latin typeface="宋体" pitchFamily="2" charset="-122"/>
              <a:ea typeface="宋体" pitchFamily="2" charset="-122"/>
            </a:rPr>
            <a:t>，推测</a:t>
          </a:r>
          <a:r>
            <a:rPr lang="en-US" altLang="zh-CN" sz="1400" dirty="0">
              <a:latin typeface="宋体" pitchFamily="2" charset="-122"/>
              <a:ea typeface="宋体" pitchFamily="2" charset="-122"/>
            </a:rPr>
            <a:t>1</a:t>
          </a:r>
          <a:r>
            <a:rPr lang="zh-CN" altLang="en-US" sz="1400" dirty="0">
              <a:latin typeface="宋体" pitchFamily="2" charset="-122"/>
              <a:ea typeface="宋体" pitchFamily="2" charset="-122"/>
            </a:rPr>
            <a:t>次给药量需要</a:t>
          </a:r>
          <a:r>
            <a:rPr lang="en-US" altLang="zh-CN" sz="1400" dirty="0">
              <a:latin typeface="宋体" pitchFamily="2" charset="-122"/>
              <a:ea typeface="宋体" pitchFamily="2" charset="-122"/>
            </a:rPr>
            <a:t>5 mg/kg</a:t>
          </a:r>
          <a:r>
            <a:rPr lang="zh-CN" altLang="en-US" sz="1400" dirty="0">
              <a:latin typeface="宋体" pitchFamily="2" charset="-122"/>
              <a:ea typeface="宋体" pitchFamily="2" charset="-122"/>
            </a:rPr>
            <a:t>左右。</a:t>
          </a:r>
        </a:p>
      </dgm:t>
    </dgm:pt>
    <dgm:pt modelId="{0B697BE8-4AD7-4E0F-AF66-6A1808AF56D9}" type="parTrans" cxnId="{EE310856-8056-4FDD-86AC-B4B7DA6CE2A2}">
      <dgm:prSet/>
      <dgm:spPr/>
      <dgm:t>
        <a:bodyPr/>
        <a:lstStyle/>
        <a:p>
          <a:endParaRPr lang="zh-CN" altLang="en-US"/>
        </a:p>
      </dgm:t>
    </dgm:pt>
    <dgm:pt modelId="{2BA3D342-4E0D-49FF-A8A3-CFA28F882B04}" type="sibTrans" cxnId="{EE310856-8056-4FDD-86AC-B4B7DA6CE2A2}">
      <dgm:prSet/>
      <dgm:spPr/>
      <dgm:t>
        <a:bodyPr/>
        <a:lstStyle/>
        <a:p>
          <a:endParaRPr lang="zh-CN" altLang="en-US"/>
        </a:p>
      </dgm:t>
    </dgm:pt>
    <dgm:pt modelId="{564ACEF5-AAEE-4A8A-9716-18311AE0E8F0}" type="pres">
      <dgm:prSet presAssocID="{371EDB0B-FD33-40B5-B7AA-B8BBFCFEC943}" presName="mainComposite" presStyleCnt="0">
        <dgm:presLayoutVars>
          <dgm:chPref val="1"/>
          <dgm:dir/>
          <dgm:animOne val="branch"/>
          <dgm:animLvl val="lvl"/>
          <dgm:resizeHandles val="exact"/>
        </dgm:presLayoutVars>
      </dgm:prSet>
      <dgm:spPr/>
    </dgm:pt>
    <dgm:pt modelId="{01AC0743-3AB9-4483-AD18-F10E9F246777}" type="pres">
      <dgm:prSet presAssocID="{371EDB0B-FD33-40B5-B7AA-B8BBFCFEC943}" presName="hierFlow" presStyleCnt="0"/>
      <dgm:spPr/>
    </dgm:pt>
    <dgm:pt modelId="{7C0DF485-3797-4935-B6E3-28FC575EB6E0}" type="pres">
      <dgm:prSet presAssocID="{371EDB0B-FD33-40B5-B7AA-B8BBFCFEC943}" presName="hierChild1" presStyleCnt="0">
        <dgm:presLayoutVars>
          <dgm:chPref val="1"/>
          <dgm:animOne val="branch"/>
          <dgm:animLvl val="lvl"/>
        </dgm:presLayoutVars>
      </dgm:prSet>
      <dgm:spPr/>
    </dgm:pt>
    <dgm:pt modelId="{68150325-FC91-4BE2-B0F5-C69F251A45C4}" type="pres">
      <dgm:prSet presAssocID="{424C1BBB-4817-45F8-92EE-AEA0127A503F}" presName="Name17" presStyleCnt="0"/>
      <dgm:spPr/>
    </dgm:pt>
    <dgm:pt modelId="{47C7D43D-25A4-4D1B-8CE4-CB95D3CA294F}" type="pres">
      <dgm:prSet presAssocID="{424C1BBB-4817-45F8-92EE-AEA0127A503F}" presName="level1Shape" presStyleLbl="node0" presStyleIdx="0" presStyleCnt="1" custScaleX="174305" custScaleY="224702">
        <dgm:presLayoutVars>
          <dgm:chPref val="3"/>
        </dgm:presLayoutVars>
      </dgm:prSet>
      <dgm:spPr/>
    </dgm:pt>
    <dgm:pt modelId="{8C5F47FC-3C7E-4A10-BE74-528572758155}" type="pres">
      <dgm:prSet presAssocID="{424C1BBB-4817-45F8-92EE-AEA0127A503F}" presName="hierChild2" presStyleCnt="0"/>
      <dgm:spPr/>
    </dgm:pt>
    <dgm:pt modelId="{2B7658FD-7800-4806-A5AA-94B8572F18E1}" type="pres">
      <dgm:prSet presAssocID="{2246FAB6-1964-4AE2-87FA-B0CD81B79514}" presName="Name25" presStyleLbl="parChTrans1D2" presStyleIdx="0" presStyleCnt="3"/>
      <dgm:spPr/>
    </dgm:pt>
    <dgm:pt modelId="{A8FEA6EA-A63F-4F3C-B2A7-C3B85A7EAE24}" type="pres">
      <dgm:prSet presAssocID="{2246FAB6-1964-4AE2-87FA-B0CD81B79514}" presName="connTx" presStyleLbl="parChTrans1D2" presStyleIdx="0" presStyleCnt="3"/>
      <dgm:spPr/>
    </dgm:pt>
    <dgm:pt modelId="{EA2EC79A-A73A-4FA0-9B8D-F914DDF68480}" type="pres">
      <dgm:prSet presAssocID="{753F4526-7C92-464C-94E7-DACB957D5959}" presName="Name30" presStyleCnt="0"/>
      <dgm:spPr/>
    </dgm:pt>
    <dgm:pt modelId="{E1D2354F-C790-4C45-AAA6-5ED269890407}" type="pres">
      <dgm:prSet presAssocID="{753F4526-7C92-464C-94E7-DACB957D5959}" presName="level2Shape" presStyleLbl="node2" presStyleIdx="0" presStyleCnt="3" custScaleX="451949" custLinFactNeighborX="19178" custLinFactNeighborY="-5036"/>
      <dgm:spPr/>
    </dgm:pt>
    <dgm:pt modelId="{E252B294-B2E7-4E02-83B9-D46A6EBD25AC}" type="pres">
      <dgm:prSet presAssocID="{753F4526-7C92-464C-94E7-DACB957D5959}" presName="hierChild3" presStyleCnt="0"/>
      <dgm:spPr/>
    </dgm:pt>
    <dgm:pt modelId="{681F2B25-24E9-494D-AE08-A9BE1026BF0B}" type="pres">
      <dgm:prSet presAssocID="{51134078-7E60-4B66-AE40-1AD9DA54EBC9}" presName="Name25" presStyleLbl="parChTrans1D2" presStyleIdx="1" presStyleCnt="3"/>
      <dgm:spPr/>
    </dgm:pt>
    <dgm:pt modelId="{A94A42F1-6480-42EC-B0DD-6A031463E35D}" type="pres">
      <dgm:prSet presAssocID="{51134078-7E60-4B66-AE40-1AD9DA54EBC9}" presName="connTx" presStyleLbl="parChTrans1D2" presStyleIdx="1" presStyleCnt="3"/>
      <dgm:spPr/>
    </dgm:pt>
    <dgm:pt modelId="{ABEBDFCE-A79E-4AB5-B9D2-A52E168A3F94}" type="pres">
      <dgm:prSet presAssocID="{05362E4E-B487-4AE8-91DA-550AF12AA13A}" presName="Name30" presStyleCnt="0"/>
      <dgm:spPr/>
    </dgm:pt>
    <dgm:pt modelId="{3F846F65-09A0-4AEE-A170-D684A50CCEAD}" type="pres">
      <dgm:prSet presAssocID="{05362E4E-B487-4AE8-91DA-550AF12AA13A}" presName="level2Shape" presStyleLbl="node2" presStyleIdx="1" presStyleCnt="3" custScaleX="451949" custLinFactNeighborX="19178" custLinFactNeighborY="-5036"/>
      <dgm:spPr/>
    </dgm:pt>
    <dgm:pt modelId="{812BB846-50C9-4B89-9C8E-BAA08CC5CAA7}" type="pres">
      <dgm:prSet presAssocID="{05362E4E-B487-4AE8-91DA-550AF12AA13A}" presName="hierChild3" presStyleCnt="0"/>
      <dgm:spPr/>
    </dgm:pt>
    <dgm:pt modelId="{69797224-A490-4429-91F9-A2ABFEADA8C5}" type="pres">
      <dgm:prSet presAssocID="{0B697BE8-4AD7-4E0F-AF66-6A1808AF56D9}" presName="Name25" presStyleLbl="parChTrans1D2" presStyleIdx="2" presStyleCnt="3"/>
      <dgm:spPr/>
    </dgm:pt>
    <dgm:pt modelId="{31333EB1-C048-4858-83DC-F66835E22C4A}" type="pres">
      <dgm:prSet presAssocID="{0B697BE8-4AD7-4E0F-AF66-6A1808AF56D9}" presName="connTx" presStyleLbl="parChTrans1D2" presStyleIdx="2" presStyleCnt="3"/>
      <dgm:spPr/>
    </dgm:pt>
    <dgm:pt modelId="{B5E28CDA-0B1E-46C6-BE1D-E80E8B98AEAA}" type="pres">
      <dgm:prSet presAssocID="{D2F6E8E9-6CA8-4862-B168-B6A85ECDF1A3}" presName="Name30" presStyleCnt="0"/>
      <dgm:spPr/>
    </dgm:pt>
    <dgm:pt modelId="{74F8DB55-CC8D-4F58-9782-42C06AC69884}" type="pres">
      <dgm:prSet presAssocID="{D2F6E8E9-6CA8-4862-B168-B6A85ECDF1A3}" presName="level2Shape" presStyleLbl="node2" presStyleIdx="2" presStyleCnt="3" custScaleX="451949" custLinFactNeighborX="19178" custLinFactNeighborY="-5036"/>
      <dgm:spPr/>
    </dgm:pt>
    <dgm:pt modelId="{84A8FB81-6430-4613-8078-213CF72A2E60}" type="pres">
      <dgm:prSet presAssocID="{D2F6E8E9-6CA8-4862-B168-B6A85ECDF1A3}" presName="hierChild3" presStyleCnt="0"/>
      <dgm:spPr/>
    </dgm:pt>
    <dgm:pt modelId="{7AEDE555-B742-499C-8CB6-AC3151405B03}" type="pres">
      <dgm:prSet presAssocID="{371EDB0B-FD33-40B5-B7AA-B8BBFCFEC943}" presName="bgShapesFlow" presStyleCnt="0"/>
      <dgm:spPr/>
    </dgm:pt>
  </dgm:ptLst>
  <dgm:cxnLst>
    <dgm:cxn modelId="{521AC70E-035A-471B-B233-A7853361AD4E}" type="presOf" srcId="{05362E4E-B487-4AE8-91DA-550AF12AA13A}" destId="{3F846F65-09A0-4AEE-A170-D684A50CCEAD}" srcOrd="0" destOrd="0" presId="urn:microsoft.com/office/officeart/2005/8/layout/hierarchy5#1"/>
    <dgm:cxn modelId="{6258BE10-9F8E-4489-A81D-44F087C43E9F}" type="presOf" srcId="{424C1BBB-4817-45F8-92EE-AEA0127A503F}" destId="{47C7D43D-25A4-4D1B-8CE4-CB95D3CA294F}" srcOrd="0" destOrd="0" presId="urn:microsoft.com/office/officeart/2005/8/layout/hierarchy5#1"/>
    <dgm:cxn modelId="{718D4A1C-8160-4470-8FEB-7545C15CCACA}" type="presOf" srcId="{0B697BE8-4AD7-4E0F-AF66-6A1808AF56D9}" destId="{69797224-A490-4429-91F9-A2ABFEADA8C5}" srcOrd="0" destOrd="0" presId="urn:microsoft.com/office/officeart/2005/8/layout/hierarchy5#1"/>
    <dgm:cxn modelId="{91A0A12C-DA9A-453F-BF47-25AE5D89E6AD}" type="presOf" srcId="{51134078-7E60-4B66-AE40-1AD9DA54EBC9}" destId="{A94A42F1-6480-42EC-B0DD-6A031463E35D}" srcOrd="1" destOrd="0" presId="urn:microsoft.com/office/officeart/2005/8/layout/hierarchy5#1"/>
    <dgm:cxn modelId="{91209630-6831-410F-A13B-97DC23372E07}" type="presOf" srcId="{753F4526-7C92-464C-94E7-DACB957D5959}" destId="{E1D2354F-C790-4C45-AAA6-5ED269890407}" srcOrd="0" destOrd="0" presId="urn:microsoft.com/office/officeart/2005/8/layout/hierarchy5#1"/>
    <dgm:cxn modelId="{21383332-D844-4077-8B50-C0DE8FE0DA03}" type="presOf" srcId="{2246FAB6-1964-4AE2-87FA-B0CD81B79514}" destId="{A8FEA6EA-A63F-4F3C-B2A7-C3B85A7EAE24}" srcOrd="1" destOrd="0" presId="urn:microsoft.com/office/officeart/2005/8/layout/hierarchy5#1"/>
    <dgm:cxn modelId="{4161AA3A-9207-4765-8ACD-66E239099A11}" type="presOf" srcId="{2246FAB6-1964-4AE2-87FA-B0CD81B79514}" destId="{2B7658FD-7800-4806-A5AA-94B8572F18E1}" srcOrd="0" destOrd="0" presId="urn:microsoft.com/office/officeart/2005/8/layout/hierarchy5#1"/>
    <dgm:cxn modelId="{01870264-4F1D-4AD2-9866-D73BAFDCC1B9}" type="presOf" srcId="{0B697BE8-4AD7-4E0F-AF66-6A1808AF56D9}" destId="{31333EB1-C048-4858-83DC-F66835E22C4A}" srcOrd="1" destOrd="0" presId="urn:microsoft.com/office/officeart/2005/8/layout/hierarchy5#1"/>
    <dgm:cxn modelId="{94B30556-242B-4D13-86B9-63C568D539DA}" type="presOf" srcId="{51134078-7E60-4B66-AE40-1AD9DA54EBC9}" destId="{681F2B25-24E9-494D-AE08-A9BE1026BF0B}" srcOrd="0" destOrd="0" presId="urn:microsoft.com/office/officeart/2005/8/layout/hierarchy5#1"/>
    <dgm:cxn modelId="{EE310856-8056-4FDD-86AC-B4B7DA6CE2A2}" srcId="{424C1BBB-4817-45F8-92EE-AEA0127A503F}" destId="{D2F6E8E9-6CA8-4862-B168-B6A85ECDF1A3}" srcOrd="2" destOrd="0" parTransId="{0B697BE8-4AD7-4E0F-AF66-6A1808AF56D9}" sibTransId="{2BA3D342-4E0D-49FF-A8A3-CFA28F882B04}"/>
    <dgm:cxn modelId="{2A539A82-364C-4A1F-83D0-0A7CFFCC5B27}" type="presOf" srcId="{D2F6E8E9-6CA8-4862-B168-B6A85ECDF1A3}" destId="{74F8DB55-CC8D-4F58-9782-42C06AC69884}" srcOrd="0" destOrd="0" presId="urn:microsoft.com/office/officeart/2005/8/layout/hierarchy5#1"/>
    <dgm:cxn modelId="{81797799-DF58-4BE0-B7FB-B531029DF570}" srcId="{371EDB0B-FD33-40B5-B7AA-B8BBFCFEC943}" destId="{424C1BBB-4817-45F8-92EE-AEA0127A503F}" srcOrd="0" destOrd="0" parTransId="{D588B7CE-0C90-4937-8BF9-672C3A3FEEB2}" sibTransId="{1B8373F9-5EED-4FA4-BB42-AF7C079820E2}"/>
    <dgm:cxn modelId="{CAE24AC1-DA89-4EB1-9B92-A6FC1984ABBD}" srcId="{424C1BBB-4817-45F8-92EE-AEA0127A503F}" destId="{753F4526-7C92-464C-94E7-DACB957D5959}" srcOrd="0" destOrd="0" parTransId="{2246FAB6-1964-4AE2-87FA-B0CD81B79514}" sibTransId="{88BC1497-F860-4A9D-9C60-43C0CB00465E}"/>
    <dgm:cxn modelId="{E78C91CE-BA17-4E3A-82B9-E43E274E0A42}" srcId="{424C1BBB-4817-45F8-92EE-AEA0127A503F}" destId="{05362E4E-B487-4AE8-91DA-550AF12AA13A}" srcOrd="1" destOrd="0" parTransId="{51134078-7E60-4B66-AE40-1AD9DA54EBC9}" sibTransId="{70DA819D-088C-4FDA-ACB1-8EADCB66A645}"/>
    <dgm:cxn modelId="{B0930FD6-0515-4417-B627-65745DDDAE04}" type="presOf" srcId="{371EDB0B-FD33-40B5-B7AA-B8BBFCFEC943}" destId="{564ACEF5-AAEE-4A8A-9716-18311AE0E8F0}" srcOrd="0" destOrd="0" presId="urn:microsoft.com/office/officeart/2005/8/layout/hierarchy5#1"/>
    <dgm:cxn modelId="{22840009-DD9C-4275-9CA0-49F7C024B2C7}" type="presParOf" srcId="{564ACEF5-AAEE-4A8A-9716-18311AE0E8F0}" destId="{01AC0743-3AB9-4483-AD18-F10E9F246777}" srcOrd="0" destOrd="0" presId="urn:microsoft.com/office/officeart/2005/8/layout/hierarchy5#1"/>
    <dgm:cxn modelId="{668A2081-9155-4A8E-90AA-D385AC995A47}" type="presParOf" srcId="{01AC0743-3AB9-4483-AD18-F10E9F246777}" destId="{7C0DF485-3797-4935-B6E3-28FC575EB6E0}" srcOrd="0" destOrd="0" presId="urn:microsoft.com/office/officeart/2005/8/layout/hierarchy5#1"/>
    <dgm:cxn modelId="{8094894D-8A65-42C3-AE08-7B8FCEA7CA5F}" type="presParOf" srcId="{7C0DF485-3797-4935-B6E3-28FC575EB6E0}" destId="{68150325-FC91-4BE2-B0F5-C69F251A45C4}" srcOrd="0" destOrd="0" presId="urn:microsoft.com/office/officeart/2005/8/layout/hierarchy5#1"/>
    <dgm:cxn modelId="{9F123785-E077-46DD-972E-CA8A09959F77}" type="presParOf" srcId="{68150325-FC91-4BE2-B0F5-C69F251A45C4}" destId="{47C7D43D-25A4-4D1B-8CE4-CB95D3CA294F}" srcOrd="0" destOrd="0" presId="urn:microsoft.com/office/officeart/2005/8/layout/hierarchy5#1"/>
    <dgm:cxn modelId="{BF5C590E-B820-47F2-86F0-942A745C073B}" type="presParOf" srcId="{68150325-FC91-4BE2-B0F5-C69F251A45C4}" destId="{8C5F47FC-3C7E-4A10-BE74-528572758155}" srcOrd="1" destOrd="0" presId="urn:microsoft.com/office/officeart/2005/8/layout/hierarchy5#1"/>
    <dgm:cxn modelId="{7E3D2BCE-B742-4665-BD5D-C099DA6F9F28}" type="presParOf" srcId="{8C5F47FC-3C7E-4A10-BE74-528572758155}" destId="{2B7658FD-7800-4806-A5AA-94B8572F18E1}" srcOrd="0" destOrd="0" presId="urn:microsoft.com/office/officeart/2005/8/layout/hierarchy5#1"/>
    <dgm:cxn modelId="{78FC39F2-832C-49D9-8FBE-DDBCE5D24316}" type="presParOf" srcId="{2B7658FD-7800-4806-A5AA-94B8572F18E1}" destId="{A8FEA6EA-A63F-4F3C-B2A7-C3B85A7EAE24}" srcOrd="0" destOrd="0" presId="urn:microsoft.com/office/officeart/2005/8/layout/hierarchy5#1"/>
    <dgm:cxn modelId="{19A63E59-7457-4E7F-B33F-2AB3EB51CDE1}" type="presParOf" srcId="{8C5F47FC-3C7E-4A10-BE74-528572758155}" destId="{EA2EC79A-A73A-4FA0-9B8D-F914DDF68480}" srcOrd="1" destOrd="0" presId="urn:microsoft.com/office/officeart/2005/8/layout/hierarchy5#1"/>
    <dgm:cxn modelId="{638FB73B-B435-45EF-9D63-964E299E2522}" type="presParOf" srcId="{EA2EC79A-A73A-4FA0-9B8D-F914DDF68480}" destId="{E1D2354F-C790-4C45-AAA6-5ED269890407}" srcOrd="0" destOrd="0" presId="urn:microsoft.com/office/officeart/2005/8/layout/hierarchy5#1"/>
    <dgm:cxn modelId="{DC6B65A8-2167-459B-AE46-7A8EA95C62BD}" type="presParOf" srcId="{EA2EC79A-A73A-4FA0-9B8D-F914DDF68480}" destId="{E252B294-B2E7-4E02-83B9-D46A6EBD25AC}" srcOrd="1" destOrd="0" presId="urn:microsoft.com/office/officeart/2005/8/layout/hierarchy5#1"/>
    <dgm:cxn modelId="{CE25437C-9469-48DE-9868-5B7EAE3A1ACE}" type="presParOf" srcId="{8C5F47FC-3C7E-4A10-BE74-528572758155}" destId="{681F2B25-24E9-494D-AE08-A9BE1026BF0B}" srcOrd="2" destOrd="0" presId="urn:microsoft.com/office/officeart/2005/8/layout/hierarchy5#1"/>
    <dgm:cxn modelId="{FDCBD506-8EDD-488C-AC5F-569C615575C0}" type="presParOf" srcId="{681F2B25-24E9-494D-AE08-A9BE1026BF0B}" destId="{A94A42F1-6480-42EC-B0DD-6A031463E35D}" srcOrd="0" destOrd="0" presId="urn:microsoft.com/office/officeart/2005/8/layout/hierarchy5#1"/>
    <dgm:cxn modelId="{03DCF9C7-CFA2-4EA4-B8BB-C0C4D4523D59}" type="presParOf" srcId="{8C5F47FC-3C7E-4A10-BE74-528572758155}" destId="{ABEBDFCE-A79E-4AB5-B9D2-A52E168A3F94}" srcOrd="3" destOrd="0" presId="urn:microsoft.com/office/officeart/2005/8/layout/hierarchy5#1"/>
    <dgm:cxn modelId="{D2A620A6-6BD2-4D05-BCBD-5798DD02692C}" type="presParOf" srcId="{ABEBDFCE-A79E-4AB5-B9D2-A52E168A3F94}" destId="{3F846F65-09A0-4AEE-A170-D684A50CCEAD}" srcOrd="0" destOrd="0" presId="urn:microsoft.com/office/officeart/2005/8/layout/hierarchy5#1"/>
    <dgm:cxn modelId="{AC98624E-818F-4510-8243-67CA04E99547}" type="presParOf" srcId="{ABEBDFCE-A79E-4AB5-B9D2-A52E168A3F94}" destId="{812BB846-50C9-4B89-9C8E-BAA08CC5CAA7}" srcOrd="1" destOrd="0" presId="urn:microsoft.com/office/officeart/2005/8/layout/hierarchy5#1"/>
    <dgm:cxn modelId="{92FA61E4-84CC-4EC2-A65F-253BAA469325}" type="presParOf" srcId="{8C5F47FC-3C7E-4A10-BE74-528572758155}" destId="{69797224-A490-4429-91F9-A2ABFEADA8C5}" srcOrd="4" destOrd="0" presId="urn:microsoft.com/office/officeart/2005/8/layout/hierarchy5#1"/>
    <dgm:cxn modelId="{74640E9D-1D1F-437A-B022-A108379DCC84}" type="presParOf" srcId="{69797224-A490-4429-91F9-A2ABFEADA8C5}" destId="{31333EB1-C048-4858-83DC-F66835E22C4A}" srcOrd="0" destOrd="0" presId="urn:microsoft.com/office/officeart/2005/8/layout/hierarchy5#1"/>
    <dgm:cxn modelId="{795A2770-7BC6-449E-B35C-6113CA7557D5}" type="presParOf" srcId="{8C5F47FC-3C7E-4A10-BE74-528572758155}" destId="{B5E28CDA-0B1E-46C6-BE1D-E80E8B98AEAA}" srcOrd="5" destOrd="0" presId="urn:microsoft.com/office/officeart/2005/8/layout/hierarchy5#1"/>
    <dgm:cxn modelId="{910BB8B4-D1A0-4AAF-8F3D-19ED4799E14E}" type="presParOf" srcId="{B5E28CDA-0B1E-46C6-BE1D-E80E8B98AEAA}" destId="{74F8DB55-CC8D-4F58-9782-42C06AC69884}" srcOrd="0" destOrd="0" presId="urn:microsoft.com/office/officeart/2005/8/layout/hierarchy5#1"/>
    <dgm:cxn modelId="{9D118C28-EF6C-4252-B56E-7B4B59CB7245}" type="presParOf" srcId="{B5E28CDA-0B1E-46C6-BE1D-E80E8B98AEAA}" destId="{84A8FB81-6430-4613-8078-213CF72A2E60}" srcOrd="1" destOrd="0" presId="urn:microsoft.com/office/officeart/2005/8/layout/hierarchy5#1"/>
    <dgm:cxn modelId="{B13ECE25-83BC-4893-AE1B-F673858011D5}" type="presParOf" srcId="{564ACEF5-AAEE-4A8A-9716-18311AE0E8F0}" destId="{7AEDE555-B742-499C-8CB6-AC3151405B03}" srcOrd="1" destOrd="0" presId="urn:microsoft.com/office/officeart/2005/8/layout/hierarchy5#1"/>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F41C2E-043E-436A-BE64-9BA91644537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zh-CN" altLang="en-US"/>
        </a:p>
      </dgm:t>
    </dgm:pt>
    <dgm:pt modelId="{645EFF0E-8FD9-43E3-973D-B2C1E5A49A76}">
      <dgm:prSet/>
      <dgm:spPr>
        <a:solidFill>
          <a:schemeClr val="accent1">
            <a:lumMod val="20000"/>
            <a:lumOff val="80000"/>
          </a:schemeClr>
        </a:solidFill>
      </dgm:spPr>
      <dgm:t>
        <a:bodyPr/>
        <a:lstStyle/>
        <a:p>
          <a:pPr algn="ctr">
            <a:lnSpc>
              <a:spcPct val="90000"/>
            </a:lnSpc>
          </a:pPr>
          <a:endParaRPr lang="zh-CN" altLang="en-US" sz="1900" dirty="0">
            <a:solidFill>
              <a:schemeClr val="tx1"/>
            </a:solidFill>
          </a:endParaRPr>
        </a:p>
      </dgm:t>
    </dgm:pt>
    <dgm:pt modelId="{2EB5F017-C007-46E7-9BEB-5E2AE7DF6043}" type="parTrans" cxnId="{E630451C-F10D-47CB-80A1-65B30B6B287C}">
      <dgm:prSet/>
      <dgm:spPr/>
      <dgm:t>
        <a:bodyPr/>
        <a:lstStyle/>
        <a:p>
          <a:endParaRPr lang="zh-CN" altLang="en-US"/>
        </a:p>
      </dgm:t>
    </dgm:pt>
    <dgm:pt modelId="{54C9DDC0-DB96-4BE6-8416-1CC3812B12A5}" type="sibTrans" cxnId="{E630451C-F10D-47CB-80A1-65B30B6B287C}">
      <dgm:prSet/>
      <dgm:spPr/>
      <dgm:t>
        <a:bodyPr/>
        <a:lstStyle/>
        <a:p>
          <a:endParaRPr lang="zh-CN" altLang="en-US"/>
        </a:p>
      </dgm:t>
    </dgm:pt>
    <dgm:pt modelId="{1B171B0B-ACD7-4993-AF0B-93973EE37A60}">
      <dgm:prSet custT="1"/>
      <dgm:spPr>
        <a:solidFill>
          <a:schemeClr val="accent1">
            <a:lumMod val="20000"/>
            <a:lumOff val="80000"/>
          </a:schemeClr>
        </a:solidFill>
      </dgm:spPr>
      <dgm:t>
        <a:bodyPr/>
        <a:lstStyle/>
        <a:p>
          <a:pPr>
            <a:lnSpc>
              <a:spcPct val="150000"/>
            </a:lnSpc>
          </a:pPr>
          <a:r>
            <a:rPr kumimoji="1" lang="zh-CN" altLang="en-US" sz="1600" i="0" baseline="0" dirty="0">
              <a:solidFill>
                <a:schemeClr val="tx1"/>
              </a:solidFill>
              <a:latin typeface="宋体" panose="02010600030101010101" pitchFamily="2" charset="-122"/>
              <a:ea typeface="宋体" panose="02010600030101010101" pitchFamily="2" charset="-122"/>
            </a:rPr>
            <a:t>盐酸头孢卡品酯颗粒是第一个在中国批准上市的儿童专用抗生素；</a:t>
          </a:r>
          <a:endParaRPr lang="zh-CN" altLang="en-US" sz="1600" dirty="0">
            <a:solidFill>
              <a:schemeClr val="tx1"/>
            </a:solidFill>
            <a:latin typeface="宋体" panose="02010600030101010101" pitchFamily="2" charset="-122"/>
            <a:ea typeface="宋体" panose="02010600030101010101" pitchFamily="2" charset="-122"/>
          </a:endParaRPr>
        </a:p>
      </dgm:t>
    </dgm:pt>
    <dgm:pt modelId="{7632DA85-D0FF-47D9-8F00-26736E0D5656}" type="parTrans" cxnId="{2498F789-AB77-465A-9AFA-F2A20A133B53}">
      <dgm:prSet/>
      <dgm:spPr/>
      <dgm:t>
        <a:bodyPr/>
        <a:lstStyle/>
        <a:p>
          <a:endParaRPr lang="zh-CN" altLang="en-US"/>
        </a:p>
      </dgm:t>
    </dgm:pt>
    <dgm:pt modelId="{370157FB-34A4-4B39-B169-D66686C5F123}" type="sibTrans" cxnId="{2498F789-AB77-465A-9AFA-F2A20A133B53}">
      <dgm:prSet/>
      <dgm:spPr/>
      <dgm:t>
        <a:bodyPr/>
        <a:lstStyle/>
        <a:p>
          <a:endParaRPr lang="zh-CN" altLang="en-US"/>
        </a:p>
      </dgm:t>
    </dgm:pt>
    <dgm:pt modelId="{B3D2E584-8B7E-4E06-9B6C-B8C5A3FF947D}">
      <dgm:prSet custT="1"/>
      <dgm:spPr>
        <a:solidFill>
          <a:schemeClr val="accent1">
            <a:lumMod val="20000"/>
            <a:lumOff val="80000"/>
          </a:schemeClr>
        </a:solidFill>
      </dgm:spPr>
      <dgm:t>
        <a:bodyPr/>
        <a:lstStyle/>
        <a:p>
          <a:pPr>
            <a:lnSpc>
              <a:spcPct val="150000"/>
            </a:lnSpc>
          </a:pPr>
          <a:r>
            <a:rPr kumimoji="1" lang="zh-CN" altLang="en-US" sz="1600" i="0" baseline="0" dirty="0">
              <a:solidFill>
                <a:schemeClr val="tx1"/>
              </a:solidFill>
              <a:latin typeface="宋体" panose="02010600030101010101" pitchFamily="2" charset="-122"/>
              <a:ea typeface="宋体" panose="02010600030101010101" pitchFamily="2" charset="-122"/>
            </a:rPr>
            <a:t>本产品活性成份与血浆蛋白结合率低，因此在体内游离态的药物浓度相对较高、显示较强的广谱抗菌活性，血浆蛋白结合率低于同类头孢药物，副作用更低，是儿童呼吸道感染治疗药物中一线药物。</a:t>
          </a:r>
          <a:endParaRPr lang="zh-CN" altLang="en-US" sz="1600" dirty="0">
            <a:solidFill>
              <a:schemeClr val="tx1"/>
            </a:solidFill>
            <a:latin typeface="宋体" panose="02010600030101010101" pitchFamily="2" charset="-122"/>
            <a:ea typeface="宋体" panose="02010600030101010101" pitchFamily="2" charset="-122"/>
          </a:endParaRPr>
        </a:p>
      </dgm:t>
    </dgm:pt>
    <dgm:pt modelId="{780CCCCE-B19A-4FAE-BFE4-760909FC3459}" type="parTrans" cxnId="{C420758A-3E78-4784-B8D7-4386679D1065}">
      <dgm:prSet/>
      <dgm:spPr/>
      <dgm:t>
        <a:bodyPr/>
        <a:lstStyle/>
        <a:p>
          <a:endParaRPr lang="zh-CN" altLang="en-US"/>
        </a:p>
      </dgm:t>
    </dgm:pt>
    <dgm:pt modelId="{88B3772C-C46E-45F7-93D0-BC0CEE0DB71D}" type="sibTrans" cxnId="{C420758A-3E78-4784-B8D7-4386679D1065}">
      <dgm:prSet/>
      <dgm:spPr/>
      <dgm:t>
        <a:bodyPr/>
        <a:lstStyle/>
        <a:p>
          <a:endParaRPr lang="zh-CN" altLang="en-US"/>
        </a:p>
      </dgm:t>
    </dgm:pt>
    <dgm:pt modelId="{BADB1E60-6A9D-4BEF-ADD4-D903680FA512}">
      <dgm:prSet/>
      <dgm:spPr>
        <a:solidFill>
          <a:schemeClr val="accent1">
            <a:lumMod val="20000"/>
            <a:lumOff val="80000"/>
          </a:schemeClr>
        </a:solidFill>
      </dgm:spPr>
      <dgm:t>
        <a:bodyPr/>
        <a:lstStyle/>
        <a:p>
          <a:pPr algn="ctr">
            <a:lnSpc>
              <a:spcPct val="90000"/>
            </a:lnSpc>
          </a:pPr>
          <a:endParaRPr lang="zh-CN" altLang="en-US" sz="2400" dirty="0"/>
        </a:p>
      </dgm:t>
    </dgm:pt>
    <dgm:pt modelId="{74573A84-CED6-401A-B8B7-743D35CAF66B}" type="parTrans" cxnId="{CBF531C6-0407-4171-94A2-C84F16EE28C2}">
      <dgm:prSet/>
      <dgm:spPr/>
      <dgm:t>
        <a:bodyPr/>
        <a:lstStyle/>
        <a:p>
          <a:endParaRPr lang="zh-CN" altLang="en-US"/>
        </a:p>
      </dgm:t>
    </dgm:pt>
    <dgm:pt modelId="{D4B247D6-15E9-4F30-9976-A1C57DF3E4B1}" type="sibTrans" cxnId="{CBF531C6-0407-4171-94A2-C84F16EE28C2}">
      <dgm:prSet/>
      <dgm:spPr/>
      <dgm:t>
        <a:bodyPr/>
        <a:lstStyle/>
        <a:p>
          <a:endParaRPr lang="zh-CN" altLang="en-US"/>
        </a:p>
      </dgm:t>
    </dgm:pt>
    <dgm:pt modelId="{00E05DA3-2EC5-4061-994B-A2E8A38E0B2D}">
      <dgm:prSet custT="1"/>
      <dgm:spPr>
        <a:solidFill>
          <a:schemeClr val="accent1">
            <a:lumMod val="20000"/>
            <a:lumOff val="80000"/>
          </a:schemeClr>
        </a:solidFill>
      </dgm:spPr>
      <dgm:t>
        <a:bodyPr/>
        <a:lstStyle/>
        <a:p>
          <a:pPr>
            <a:lnSpc>
              <a:spcPct val="100000"/>
            </a:lnSpc>
          </a:pPr>
          <a:r>
            <a:rPr kumimoji="1" lang="zh-CN" altLang="en-US" sz="1600" dirty="0">
              <a:solidFill>
                <a:schemeClr val="tx1"/>
              </a:solidFill>
              <a:latin typeface="宋体" panose="02010600030101010101" pitchFamily="2" charset="-122"/>
              <a:ea typeface="宋体" panose="02010600030101010101" pitchFamily="2" charset="-122"/>
            </a:rPr>
            <a:t>盐酸头孢卡品酯颗粒说明书形状“本品为粉红色细颗粒；气芳香，微甜”，为草莓口味颗粒剂型。产品口感好、颗粒粒径小，儿童易服用，可以和奶一起服用，儿童依从性好。</a:t>
          </a:r>
          <a:endParaRPr lang="zh-CN" altLang="en-US" sz="1600" dirty="0">
            <a:solidFill>
              <a:schemeClr val="tx1"/>
            </a:solidFill>
            <a:latin typeface="宋体" panose="02010600030101010101" pitchFamily="2" charset="-122"/>
            <a:ea typeface="宋体" panose="02010600030101010101" pitchFamily="2" charset="-122"/>
          </a:endParaRPr>
        </a:p>
      </dgm:t>
    </dgm:pt>
    <dgm:pt modelId="{4BE4A59D-C433-4717-9DEF-553E9162C5B7}" type="parTrans" cxnId="{1E30A283-87C4-4704-B66D-91C87EFFCDAD}">
      <dgm:prSet/>
      <dgm:spPr/>
      <dgm:t>
        <a:bodyPr/>
        <a:lstStyle/>
        <a:p>
          <a:endParaRPr lang="zh-CN" altLang="en-US"/>
        </a:p>
      </dgm:t>
    </dgm:pt>
    <dgm:pt modelId="{2E10C664-0CD5-4220-8491-B65A619B1369}" type="sibTrans" cxnId="{1E30A283-87C4-4704-B66D-91C87EFFCDAD}">
      <dgm:prSet/>
      <dgm:spPr/>
      <dgm:t>
        <a:bodyPr/>
        <a:lstStyle/>
        <a:p>
          <a:endParaRPr lang="zh-CN" altLang="en-US"/>
        </a:p>
      </dgm:t>
    </dgm:pt>
    <dgm:pt modelId="{819DF53B-3F0A-4B41-B136-8957F913F69B}">
      <dgm:prSet custT="1"/>
      <dgm:spPr>
        <a:solidFill>
          <a:schemeClr val="accent1">
            <a:lumMod val="20000"/>
            <a:lumOff val="80000"/>
          </a:schemeClr>
        </a:solidFill>
      </dgm:spPr>
      <dgm:t>
        <a:bodyPr/>
        <a:lstStyle/>
        <a:p>
          <a:pPr>
            <a:lnSpc>
              <a:spcPct val="100000"/>
            </a:lnSpc>
          </a:pPr>
          <a:r>
            <a:rPr kumimoji="1" lang="zh-CN" altLang="en-US" sz="1600" dirty="0">
              <a:solidFill>
                <a:schemeClr val="tx1"/>
              </a:solidFill>
              <a:latin typeface="宋体" panose="02010600030101010101" pitchFamily="2" charset="-122"/>
              <a:ea typeface="宋体" panose="02010600030101010101" pitchFamily="2" charset="-122"/>
            </a:rPr>
            <a:t>在日本推荐：针对服用困难的婴幼儿，推荐加少量水后涂在孩子口部，或者混在不易察觉出苦味的牛奶或布丁中让其服用，服药顺应性好。有效成分溶出速度适中，可根据用药患儿体重调整使用剂量。</a:t>
          </a:r>
          <a:endParaRPr lang="zh-CN" altLang="en-US" sz="1600" dirty="0">
            <a:solidFill>
              <a:schemeClr val="tx1"/>
            </a:solidFill>
            <a:latin typeface="宋体" panose="02010600030101010101" pitchFamily="2" charset="-122"/>
            <a:ea typeface="宋体" panose="02010600030101010101" pitchFamily="2" charset="-122"/>
          </a:endParaRPr>
        </a:p>
      </dgm:t>
    </dgm:pt>
    <dgm:pt modelId="{103A854F-ECA4-4C52-9397-A6BA927479F7}" type="parTrans" cxnId="{30149C28-DEF4-4955-B428-CC9AC72E58AF}">
      <dgm:prSet/>
      <dgm:spPr/>
      <dgm:t>
        <a:bodyPr/>
        <a:lstStyle/>
        <a:p>
          <a:endParaRPr lang="zh-CN" altLang="en-US"/>
        </a:p>
      </dgm:t>
    </dgm:pt>
    <dgm:pt modelId="{5C9992AC-45F0-4D06-B78A-9680976F0485}" type="sibTrans" cxnId="{30149C28-DEF4-4955-B428-CC9AC72E58AF}">
      <dgm:prSet/>
      <dgm:spPr/>
      <dgm:t>
        <a:bodyPr/>
        <a:lstStyle/>
        <a:p>
          <a:endParaRPr lang="zh-CN" altLang="en-US"/>
        </a:p>
      </dgm:t>
    </dgm:pt>
    <dgm:pt modelId="{BF2298EE-19DF-47B6-98D4-3DBE8782F79F}" type="pres">
      <dgm:prSet presAssocID="{80F41C2E-043E-436A-BE64-9BA916445376}" presName="linear" presStyleCnt="0">
        <dgm:presLayoutVars>
          <dgm:dir/>
          <dgm:resizeHandles val="exact"/>
        </dgm:presLayoutVars>
      </dgm:prSet>
      <dgm:spPr/>
    </dgm:pt>
    <dgm:pt modelId="{3C04CA77-F4C5-44A7-8238-836BF637DB2A}" type="pres">
      <dgm:prSet presAssocID="{645EFF0E-8FD9-43E3-973D-B2C1E5A49A76}" presName="comp" presStyleCnt="0"/>
      <dgm:spPr/>
    </dgm:pt>
    <dgm:pt modelId="{CC93A197-81ED-479A-99A7-434557FE69B8}" type="pres">
      <dgm:prSet presAssocID="{645EFF0E-8FD9-43E3-973D-B2C1E5A49A76}" presName="box" presStyleLbl="node1" presStyleIdx="0" presStyleCnt="2"/>
      <dgm:spPr/>
    </dgm:pt>
    <dgm:pt modelId="{06367643-2675-4F37-80EF-37192807104A}" type="pres">
      <dgm:prSet presAssocID="{645EFF0E-8FD9-43E3-973D-B2C1E5A49A76}"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 b="-2000"/>
          </a:stretch>
        </a:blipFill>
      </dgm:spPr>
      <dgm:extLst>
        <a:ext uri="{E40237B7-FDA0-4F09-8148-C483321AD2D9}">
          <dgm14:cNvPr xmlns:dgm14="http://schemas.microsoft.com/office/drawing/2010/diagram" id="0" name="" descr="拼图 轮廓"/>
        </a:ext>
      </dgm:extLst>
    </dgm:pt>
    <dgm:pt modelId="{E764347F-291D-4527-A6B8-ACEDD98DDB35}" type="pres">
      <dgm:prSet presAssocID="{645EFF0E-8FD9-43E3-973D-B2C1E5A49A76}" presName="text" presStyleLbl="node1" presStyleIdx="0" presStyleCnt="2">
        <dgm:presLayoutVars>
          <dgm:bulletEnabled val="1"/>
        </dgm:presLayoutVars>
      </dgm:prSet>
      <dgm:spPr/>
    </dgm:pt>
    <dgm:pt modelId="{41296DAF-0195-47C3-ABC2-1C1A64CFD26B}" type="pres">
      <dgm:prSet presAssocID="{54C9DDC0-DB96-4BE6-8416-1CC3812B12A5}" presName="spacer" presStyleCnt="0"/>
      <dgm:spPr/>
    </dgm:pt>
    <dgm:pt modelId="{919C0E63-1886-43FC-8760-693FBF0F1657}" type="pres">
      <dgm:prSet presAssocID="{BADB1E60-6A9D-4BEF-ADD4-D903680FA512}" presName="comp" presStyleCnt="0"/>
      <dgm:spPr/>
    </dgm:pt>
    <dgm:pt modelId="{0809AD91-7C2C-4013-83B6-514408961260}" type="pres">
      <dgm:prSet presAssocID="{BADB1E60-6A9D-4BEF-ADD4-D903680FA512}" presName="box" presStyleLbl="node1" presStyleIdx="1" presStyleCnt="2"/>
      <dgm:spPr/>
    </dgm:pt>
    <dgm:pt modelId="{A584E893-1A59-44E7-B42F-05CA0D6F14C5}" type="pres">
      <dgm:prSet presAssocID="{BADB1E60-6A9D-4BEF-ADD4-D903680FA512}" presName="img"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000" b="-2000"/>
          </a:stretch>
        </a:blipFill>
      </dgm:spPr>
      <dgm:extLst>
        <a:ext uri="{E40237B7-FDA0-4F09-8148-C483321AD2D9}">
          <dgm14:cNvPr xmlns:dgm14="http://schemas.microsoft.com/office/drawing/2010/diagram" id="0" name="" descr="通讯簿 轮廓"/>
        </a:ext>
      </dgm:extLst>
    </dgm:pt>
    <dgm:pt modelId="{59E02CF8-7AE3-4137-855C-A80C4499F3B1}" type="pres">
      <dgm:prSet presAssocID="{BADB1E60-6A9D-4BEF-ADD4-D903680FA512}" presName="text" presStyleLbl="node1" presStyleIdx="1" presStyleCnt="2">
        <dgm:presLayoutVars>
          <dgm:bulletEnabled val="1"/>
        </dgm:presLayoutVars>
      </dgm:prSet>
      <dgm:spPr/>
    </dgm:pt>
  </dgm:ptLst>
  <dgm:cxnLst>
    <dgm:cxn modelId="{8AA17207-A338-4534-8991-E1C609D6C55F}" type="presOf" srcId="{B3D2E584-8B7E-4E06-9B6C-B8C5A3FF947D}" destId="{CC93A197-81ED-479A-99A7-434557FE69B8}" srcOrd="0" destOrd="2" presId="urn:microsoft.com/office/officeart/2005/8/layout/vList4"/>
    <dgm:cxn modelId="{273B240D-ECEC-4550-9EC1-6F0ED583EAF7}" type="presOf" srcId="{00E05DA3-2EC5-4061-994B-A2E8A38E0B2D}" destId="{59E02CF8-7AE3-4137-855C-A80C4499F3B1}" srcOrd="1" destOrd="1" presId="urn:microsoft.com/office/officeart/2005/8/layout/vList4"/>
    <dgm:cxn modelId="{BA2F7516-DB0D-4AE8-9A9E-C186D70D361D}" type="presOf" srcId="{00E05DA3-2EC5-4061-994B-A2E8A38E0B2D}" destId="{0809AD91-7C2C-4013-83B6-514408961260}" srcOrd="0" destOrd="1" presId="urn:microsoft.com/office/officeart/2005/8/layout/vList4"/>
    <dgm:cxn modelId="{AA553E19-3C3C-4872-97CF-F11F2636BEE1}" type="presOf" srcId="{BADB1E60-6A9D-4BEF-ADD4-D903680FA512}" destId="{0809AD91-7C2C-4013-83B6-514408961260}" srcOrd="0" destOrd="0" presId="urn:microsoft.com/office/officeart/2005/8/layout/vList4"/>
    <dgm:cxn modelId="{E630451C-F10D-47CB-80A1-65B30B6B287C}" srcId="{80F41C2E-043E-436A-BE64-9BA916445376}" destId="{645EFF0E-8FD9-43E3-973D-B2C1E5A49A76}" srcOrd="0" destOrd="0" parTransId="{2EB5F017-C007-46E7-9BEB-5E2AE7DF6043}" sibTransId="{54C9DDC0-DB96-4BE6-8416-1CC3812B12A5}"/>
    <dgm:cxn modelId="{F4106324-807B-484C-B7B8-FB5EB1C2C340}" type="presOf" srcId="{819DF53B-3F0A-4B41-B136-8957F913F69B}" destId="{59E02CF8-7AE3-4137-855C-A80C4499F3B1}" srcOrd="1" destOrd="2" presId="urn:microsoft.com/office/officeart/2005/8/layout/vList4"/>
    <dgm:cxn modelId="{30149C28-DEF4-4955-B428-CC9AC72E58AF}" srcId="{BADB1E60-6A9D-4BEF-ADD4-D903680FA512}" destId="{819DF53B-3F0A-4B41-B136-8957F913F69B}" srcOrd="1" destOrd="0" parTransId="{103A854F-ECA4-4C52-9397-A6BA927479F7}" sibTransId="{5C9992AC-45F0-4D06-B78A-9680976F0485}"/>
    <dgm:cxn modelId="{108D2E5E-3E70-47B8-A2CF-0BCF71DD2260}" type="presOf" srcId="{B3D2E584-8B7E-4E06-9B6C-B8C5A3FF947D}" destId="{E764347F-291D-4527-A6B8-ACEDD98DDB35}" srcOrd="1" destOrd="2" presId="urn:microsoft.com/office/officeart/2005/8/layout/vList4"/>
    <dgm:cxn modelId="{F984C86A-6CF4-49E3-A570-308B4FCBD321}" type="presOf" srcId="{BADB1E60-6A9D-4BEF-ADD4-D903680FA512}" destId="{59E02CF8-7AE3-4137-855C-A80C4499F3B1}" srcOrd="1" destOrd="0" presId="urn:microsoft.com/office/officeart/2005/8/layout/vList4"/>
    <dgm:cxn modelId="{6AD52E6D-5B0C-4820-A451-A7714666BB77}" type="presOf" srcId="{819DF53B-3F0A-4B41-B136-8957F913F69B}" destId="{0809AD91-7C2C-4013-83B6-514408961260}" srcOrd="0" destOrd="2" presId="urn:microsoft.com/office/officeart/2005/8/layout/vList4"/>
    <dgm:cxn modelId="{7722847A-E4E5-495F-A72B-C569DAB09D83}" type="presOf" srcId="{80F41C2E-043E-436A-BE64-9BA916445376}" destId="{BF2298EE-19DF-47B6-98D4-3DBE8782F79F}" srcOrd="0" destOrd="0" presId="urn:microsoft.com/office/officeart/2005/8/layout/vList4"/>
    <dgm:cxn modelId="{A6CC427B-0DA7-4993-BB87-F3632E62F6E5}" type="presOf" srcId="{1B171B0B-ACD7-4993-AF0B-93973EE37A60}" destId="{E764347F-291D-4527-A6B8-ACEDD98DDB35}" srcOrd="1" destOrd="1" presId="urn:microsoft.com/office/officeart/2005/8/layout/vList4"/>
    <dgm:cxn modelId="{1E30A283-87C4-4704-B66D-91C87EFFCDAD}" srcId="{BADB1E60-6A9D-4BEF-ADD4-D903680FA512}" destId="{00E05DA3-2EC5-4061-994B-A2E8A38E0B2D}" srcOrd="0" destOrd="0" parTransId="{4BE4A59D-C433-4717-9DEF-553E9162C5B7}" sibTransId="{2E10C664-0CD5-4220-8491-B65A619B1369}"/>
    <dgm:cxn modelId="{5142C484-6141-41F4-BF0D-0BDF79392F6E}" type="presOf" srcId="{1B171B0B-ACD7-4993-AF0B-93973EE37A60}" destId="{CC93A197-81ED-479A-99A7-434557FE69B8}" srcOrd="0" destOrd="1" presId="urn:microsoft.com/office/officeart/2005/8/layout/vList4"/>
    <dgm:cxn modelId="{2498F789-AB77-465A-9AFA-F2A20A133B53}" srcId="{645EFF0E-8FD9-43E3-973D-B2C1E5A49A76}" destId="{1B171B0B-ACD7-4993-AF0B-93973EE37A60}" srcOrd="0" destOrd="0" parTransId="{7632DA85-D0FF-47D9-8F00-26736E0D5656}" sibTransId="{370157FB-34A4-4B39-B169-D66686C5F123}"/>
    <dgm:cxn modelId="{C420758A-3E78-4784-B8D7-4386679D1065}" srcId="{645EFF0E-8FD9-43E3-973D-B2C1E5A49A76}" destId="{B3D2E584-8B7E-4E06-9B6C-B8C5A3FF947D}" srcOrd="1" destOrd="0" parTransId="{780CCCCE-B19A-4FAE-BFE4-760909FC3459}" sibTransId="{88B3772C-C46E-45F7-93D0-BC0CEE0DB71D}"/>
    <dgm:cxn modelId="{9F1F7898-0CC8-4842-B3F8-BB5F95488A6F}" type="presOf" srcId="{645EFF0E-8FD9-43E3-973D-B2C1E5A49A76}" destId="{E764347F-291D-4527-A6B8-ACEDD98DDB35}" srcOrd="1" destOrd="0" presId="urn:microsoft.com/office/officeart/2005/8/layout/vList4"/>
    <dgm:cxn modelId="{CBF531C6-0407-4171-94A2-C84F16EE28C2}" srcId="{80F41C2E-043E-436A-BE64-9BA916445376}" destId="{BADB1E60-6A9D-4BEF-ADD4-D903680FA512}" srcOrd="1" destOrd="0" parTransId="{74573A84-CED6-401A-B8B7-743D35CAF66B}" sibTransId="{D4B247D6-15E9-4F30-9976-A1C57DF3E4B1}"/>
    <dgm:cxn modelId="{959477E2-8BAE-4FA9-96C2-85863B09E85D}" type="presOf" srcId="{645EFF0E-8FD9-43E3-973D-B2C1E5A49A76}" destId="{CC93A197-81ED-479A-99A7-434557FE69B8}" srcOrd="0" destOrd="0" presId="urn:microsoft.com/office/officeart/2005/8/layout/vList4"/>
    <dgm:cxn modelId="{D78EE56E-3578-4144-A4BD-AD655E06B03A}" type="presParOf" srcId="{BF2298EE-19DF-47B6-98D4-3DBE8782F79F}" destId="{3C04CA77-F4C5-44A7-8238-836BF637DB2A}" srcOrd="0" destOrd="0" presId="urn:microsoft.com/office/officeart/2005/8/layout/vList4"/>
    <dgm:cxn modelId="{A6D03744-0583-4F62-8918-9CC2B226B476}" type="presParOf" srcId="{3C04CA77-F4C5-44A7-8238-836BF637DB2A}" destId="{CC93A197-81ED-479A-99A7-434557FE69B8}" srcOrd="0" destOrd="0" presId="urn:microsoft.com/office/officeart/2005/8/layout/vList4"/>
    <dgm:cxn modelId="{4ECA21BC-BAE1-4E0C-96DE-E961FDE753CB}" type="presParOf" srcId="{3C04CA77-F4C5-44A7-8238-836BF637DB2A}" destId="{06367643-2675-4F37-80EF-37192807104A}" srcOrd="1" destOrd="0" presId="urn:microsoft.com/office/officeart/2005/8/layout/vList4"/>
    <dgm:cxn modelId="{34769757-6D6D-4B92-9AB2-FE2CA21F7248}" type="presParOf" srcId="{3C04CA77-F4C5-44A7-8238-836BF637DB2A}" destId="{E764347F-291D-4527-A6B8-ACEDD98DDB35}" srcOrd="2" destOrd="0" presId="urn:microsoft.com/office/officeart/2005/8/layout/vList4"/>
    <dgm:cxn modelId="{FD66995B-9418-4C07-B9B8-ADF117418821}" type="presParOf" srcId="{BF2298EE-19DF-47B6-98D4-3DBE8782F79F}" destId="{41296DAF-0195-47C3-ABC2-1C1A64CFD26B}" srcOrd="1" destOrd="0" presId="urn:microsoft.com/office/officeart/2005/8/layout/vList4"/>
    <dgm:cxn modelId="{CF83B17F-ACED-4F87-AF4D-65AAB3BEAC86}" type="presParOf" srcId="{BF2298EE-19DF-47B6-98D4-3DBE8782F79F}" destId="{919C0E63-1886-43FC-8760-693FBF0F1657}" srcOrd="2" destOrd="0" presId="urn:microsoft.com/office/officeart/2005/8/layout/vList4"/>
    <dgm:cxn modelId="{BC8DEFE9-F3C2-49AC-B187-5F5280F58403}" type="presParOf" srcId="{919C0E63-1886-43FC-8760-693FBF0F1657}" destId="{0809AD91-7C2C-4013-83B6-514408961260}" srcOrd="0" destOrd="0" presId="urn:microsoft.com/office/officeart/2005/8/layout/vList4"/>
    <dgm:cxn modelId="{21897222-2A17-41B4-819B-D111B4AAE242}" type="presParOf" srcId="{919C0E63-1886-43FC-8760-693FBF0F1657}" destId="{A584E893-1A59-44E7-B42F-05CA0D6F14C5}" srcOrd="1" destOrd="0" presId="urn:microsoft.com/office/officeart/2005/8/layout/vList4"/>
    <dgm:cxn modelId="{C9480B60-31FE-4FF4-B9BA-32E7D4853EFB}" type="presParOf" srcId="{919C0E63-1886-43FC-8760-693FBF0F1657}" destId="{59E02CF8-7AE3-4137-855C-A80C4499F3B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F30491-9E1A-479E-935A-B1885BB2F49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371E0973-C870-4145-86DA-94F44D2B9183}">
      <dgm:prSet custT="1"/>
      <dgm:spPr/>
      <dgm:t>
        <a:bodyPr/>
        <a:lstStyle/>
        <a:p>
          <a:r>
            <a:rPr lang="en-US" sz="2000" b="1" i="0" baseline="0" dirty="0"/>
            <a:t>1</a:t>
          </a:r>
          <a:r>
            <a:rPr lang="zh-CN" sz="2000" b="1" i="0" baseline="0" dirty="0"/>
            <a:t>、所治疗疾病对公共健康的影响：</a:t>
          </a:r>
          <a:endParaRPr lang="zh-CN" sz="2000" dirty="0"/>
        </a:p>
      </dgm:t>
    </dgm:pt>
    <dgm:pt modelId="{05F69084-740D-4F9C-84C9-CDC8DB534B13}" type="parTrans" cxnId="{665053B2-0EED-45D7-968D-6B98B243618D}">
      <dgm:prSet/>
      <dgm:spPr/>
      <dgm:t>
        <a:bodyPr/>
        <a:lstStyle/>
        <a:p>
          <a:endParaRPr lang="zh-CN" altLang="en-US"/>
        </a:p>
      </dgm:t>
    </dgm:pt>
    <dgm:pt modelId="{5FA87A3A-23F4-46BB-8789-95E831ED41D5}" type="sibTrans" cxnId="{665053B2-0EED-45D7-968D-6B98B243618D}">
      <dgm:prSet/>
      <dgm:spPr/>
      <dgm:t>
        <a:bodyPr/>
        <a:lstStyle/>
        <a:p>
          <a:endParaRPr lang="zh-CN" altLang="en-US"/>
        </a:p>
      </dgm:t>
    </dgm:pt>
    <dgm:pt modelId="{68711337-974F-4674-806C-A5DEE0F44522}">
      <dgm:prSet custT="1"/>
      <dgm:spPr/>
      <dgm:t>
        <a:bodyPr/>
        <a:lstStyle/>
        <a:p>
          <a:pPr algn="l">
            <a:lnSpc>
              <a:spcPct val="100000"/>
            </a:lnSpc>
          </a:pPr>
          <a:r>
            <a:rPr lang="en-US" altLang="zh-CN" sz="1600" b="0" i="0" baseline="0" dirty="0">
              <a:latin typeface="宋体" panose="02010600030101010101" pitchFamily="2" charset="-122"/>
              <a:ea typeface="宋体" panose="02010600030101010101" pitchFamily="2" charset="-122"/>
            </a:rPr>
            <a:t>2021</a:t>
          </a:r>
          <a:r>
            <a:rPr lang="zh-CN" altLang="en-US" sz="1600" b="0" i="0" baseline="0" dirty="0">
              <a:latin typeface="宋体" panose="02010600030101010101" pitchFamily="2" charset="-122"/>
              <a:ea typeface="宋体" panose="02010600030101010101" pitchFamily="2" charset="-122"/>
            </a:rPr>
            <a:t>年第</a:t>
          </a:r>
          <a:r>
            <a:rPr lang="en-US" altLang="zh-CN" sz="1600" b="0" i="0" baseline="0" dirty="0">
              <a:latin typeface="宋体" panose="02010600030101010101" pitchFamily="2" charset="-122"/>
              <a:ea typeface="宋体" panose="02010600030101010101" pitchFamily="2" charset="-122"/>
            </a:rPr>
            <a:t>7</a:t>
          </a:r>
          <a:r>
            <a:rPr lang="zh-CN" altLang="en-US" sz="1600" b="0" i="0" baseline="0" dirty="0">
              <a:latin typeface="宋体" panose="02010600030101010101" pitchFamily="2" charset="-122"/>
              <a:ea typeface="宋体" panose="02010600030101010101" pitchFamily="2" charset="-122"/>
            </a:rPr>
            <a:t>次全国人口普查，</a:t>
          </a:r>
          <a:r>
            <a:rPr lang="en-US" altLang="zh-CN" sz="1600" b="0" i="0" baseline="0" dirty="0">
              <a:latin typeface="宋体" panose="02010600030101010101" pitchFamily="2" charset="-122"/>
              <a:ea typeface="宋体" panose="02010600030101010101" pitchFamily="2" charset="-122"/>
            </a:rPr>
            <a:t>0—14</a:t>
          </a:r>
          <a:r>
            <a:rPr lang="zh-CN" altLang="en-US" sz="1600" b="0" i="0" baseline="0" dirty="0">
              <a:latin typeface="宋体" panose="02010600030101010101" pitchFamily="2" charset="-122"/>
              <a:ea typeface="宋体" panose="02010600030101010101" pitchFamily="2" charset="-122"/>
            </a:rPr>
            <a:t>岁人口约占</a:t>
          </a:r>
          <a:r>
            <a:rPr lang="en-US" altLang="zh-CN" sz="1600" b="0" i="0" baseline="0" dirty="0">
              <a:latin typeface="宋体" panose="02010600030101010101" pitchFamily="2" charset="-122"/>
              <a:ea typeface="宋体" panose="02010600030101010101" pitchFamily="2" charset="-122"/>
            </a:rPr>
            <a:t>18%</a:t>
          </a:r>
          <a:r>
            <a:rPr lang="zh-CN" altLang="en-US" sz="1600" b="0" i="0" baseline="0" dirty="0">
              <a:latin typeface="宋体" panose="02010600030101010101" pitchFamily="2" charset="-122"/>
              <a:ea typeface="宋体" panose="02010600030101010101" pitchFamily="2" charset="-122"/>
            </a:rPr>
            <a:t>，目前国内常规药品中，儿童专用头孢类抗生素市场空白。各种研究结果证明，盐酸头孢卡品酯颗粒对于儿童使用，有明确的疗效和较高的安全性，可以满足国内儿童患者的需求，让更多儿童得到有效治疗，造福民族未来，对践行健康中国</a:t>
          </a:r>
          <a:r>
            <a:rPr lang="en-US" altLang="zh-CN" sz="1600" b="0" i="0" baseline="0" dirty="0">
              <a:latin typeface="宋体" panose="02010600030101010101" pitchFamily="2" charset="-122"/>
              <a:ea typeface="宋体" panose="02010600030101010101" pitchFamily="2" charset="-122"/>
            </a:rPr>
            <a:t>2030</a:t>
          </a:r>
          <a:r>
            <a:rPr lang="zh-CN" altLang="en-US" sz="1600" b="0" i="0" baseline="0" dirty="0">
              <a:latin typeface="宋体" panose="02010600030101010101" pitchFamily="2" charset="-122"/>
              <a:ea typeface="宋体" panose="02010600030101010101" pitchFamily="2" charset="-122"/>
            </a:rPr>
            <a:t>中对青少年的健康防治目标，具有社会价值和意义。</a:t>
          </a:r>
          <a:endParaRPr lang="zh-CN" sz="1600" dirty="0">
            <a:latin typeface="宋体" panose="02010600030101010101" pitchFamily="2" charset="-122"/>
            <a:ea typeface="宋体" panose="02010600030101010101" pitchFamily="2" charset="-122"/>
          </a:endParaRPr>
        </a:p>
      </dgm:t>
    </dgm:pt>
    <dgm:pt modelId="{C834347A-0CDB-4003-839F-6A57F8BE6093}" type="parTrans" cxnId="{4DD5752F-1199-403F-9E30-2B62EAEBB024}">
      <dgm:prSet/>
      <dgm:spPr/>
      <dgm:t>
        <a:bodyPr/>
        <a:lstStyle/>
        <a:p>
          <a:endParaRPr lang="zh-CN" altLang="en-US"/>
        </a:p>
      </dgm:t>
    </dgm:pt>
    <dgm:pt modelId="{D6A75083-36BB-465A-BBAE-C8343BBF988B}" type="sibTrans" cxnId="{4DD5752F-1199-403F-9E30-2B62EAEBB024}">
      <dgm:prSet/>
      <dgm:spPr/>
      <dgm:t>
        <a:bodyPr/>
        <a:lstStyle/>
        <a:p>
          <a:endParaRPr lang="zh-CN" altLang="en-US"/>
        </a:p>
      </dgm:t>
    </dgm:pt>
    <dgm:pt modelId="{C147C2FA-AF2D-4498-8E62-D67D531BBF49}">
      <dgm:prSet custT="1"/>
      <dgm:spPr/>
      <dgm:t>
        <a:bodyPr/>
        <a:lstStyle/>
        <a:p>
          <a:r>
            <a:rPr lang="en-US" sz="2000" b="1" i="0" baseline="0" dirty="0"/>
            <a:t>2</a:t>
          </a:r>
          <a:r>
            <a:rPr lang="zh-CN" sz="2000" b="1" i="0" baseline="0" dirty="0"/>
            <a:t>、符合“保基本”原则：</a:t>
          </a:r>
          <a:endParaRPr lang="zh-CN" sz="2000" dirty="0"/>
        </a:p>
      </dgm:t>
    </dgm:pt>
    <dgm:pt modelId="{D627532E-83FD-419C-8EDD-B76F1E5B1BE0}" type="parTrans" cxnId="{FFF4044D-688E-43AE-B3BC-954B853E3AC6}">
      <dgm:prSet/>
      <dgm:spPr/>
      <dgm:t>
        <a:bodyPr/>
        <a:lstStyle/>
        <a:p>
          <a:endParaRPr lang="zh-CN" altLang="en-US"/>
        </a:p>
      </dgm:t>
    </dgm:pt>
    <dgm:pt modelId="{34985D44-4F3D-4AB2-B984-CE35509A909B}" type="sibTrans" cxnId="{FFF4044D-688E-43AE-B3BC-954B853E3AC6}">
      <dgm:prSet/>
      <dgm:spPr/>
      <dgm:t>
        <a:bodyPr/>
        <a:lstStyle/>
        <a:p>
          <a:endParaRPr lang="zh-CN" altLang="en-US"/>
        </a:p>
      </dgm:t>
    </dgm:pt>
    <dgm:pt modelId="{D8B3C7D9-E3F6-4587-ACD6-3CAF5D5D9302}">
      <dgm:prSet custT="1"/>
      <dgm:spPr/>
      <dgm:t>
        <a:bodyPr/>
        <a:lstStyle/>
        <a:p>
          <a:pPr algn="l">
            <a:lnSpc>
              <a:spcPct val="100000"/>
            </a:lnSpc>
          </a:pPr>
          <a:r>
            <a:rPr lang="zh-CN" altLang="en-US" sz="1600" b="0" i="0" baseline="0" dirty="0">
              <a:latin typeface="宋体" panose="02010600030101010101" pitchFamily="2" charset="-122"/>
              <a:ea typeface="宋体" panose="02010600030101010101" pitchFamily="2" charset="-122"/>
            </a:rPr>
            <a:t>（</a:t>
          </a:r>
          <a:r>
            <a:rPr lang="en-US" altLang="zh-CN" sz="1600" b="0" i="0" baseline="0" dirty="0">
              <a:latin typeface="宋体" panose="02010600030101010101" pitchFamily="2" charset="-122"/>
              <a:ea typeface="宋体" panose="02010600030101010101" pitchFamily="2" charset="-122"/>
            </a:rPr>
            <a:t>1</a:t>
          </a:r>
          <a:r>
            <a:rPr lang="zh-CN" altLang="en-US" sz="1600" b="0" i="0" baseline="0" dirty="0">
              <a:latin typeface="宋体" panose="02010600030101010101" pitchFamily="2" charset="-122"/>
              <a:ea typeface="宋体" panose="02010600030101010101" pitchFamily="2" charset="-122"/>
            </a:rPr>
            <a:t>）本品儿童用药量为</a:t>
          </a:r>
          <a:r>
            <a:rPr lang="en-US" altLang="zh-CN" sz="1600" b="0" i="0" baseline="0" dirty="0">
              <a:latin typeface="宋体" panose="02010600030101010101" pitchFamily="2" charset="-122"/>
              <a:ea typeface="宋体" panose="02010600030101010101" pitchFamily="2" charset="-122"/>
            </a:rPr>
            <a:t>3mg/kg</a:t>
          </a:r>
          <a:r>
            <a:rPr lang="zh-CN" altLang="en-US" sz="1600" b="0" i="0" baseline="0" dirty="0">
              <a:latin typeface="宋体" panose="02010600030101010101" pitchFamily="2" charset="-122"/>
              <a:ea typeface="宋体" panose="02010600030101010101" pitchFamily="2" charset="-122"/>
            </a:rPr>
            <a:t>，每位儿童按照</a:t>
          </a:r>
          <a:r>
            <a:rPr lang="en-US" altLang="zh-CN" sz="1600" b="0" i="0" baseline="0" dirty="0">
              <a:latin typeface="宋体" panose="02010600030101010101" pitchFamily="2" charset="-122"/>
              <a:ea typeface="宋体" panose="02010600030101010101" pitchFamily="2" charset="-122"/>
            </a:rPr>
            <a:t>20kg</a:t>
          </a:r>
          <a:r>
            <a:rPr lang="zh-CN" altLang="en-US" sz="1600" b="0" i="0" baseline="0" dirty="0">
              <a:latin typeface="宋体" panose="02010600030101010101" pitchFamily="2" charset="-122"/>
              <a:ea typeface="宋体" panose="02010600030101010101" pitchFamily="2" charset="-122"/>
            </a:rPr>
            <a:t>计算</a:t>
          </a:r>
          <a:r>
            <a:rPr lang="en-US" altLang="zh-CN" sz="1600" b="0" i="0" baseline="0" dirty="0">
              <a:latin typeface="宋体" panose="02010600030101010101" pitchFamily="2" charset="-122"/>
              <a:ea typeface="宋体" panose="02010600030101010101" pitchFamily="2" charset="-122"/>
            </a:rPr>
            <a:t>,</a:t>
          </a:r>
          <a:r>
            <a:rPr lang="zh-CN" altLang="en-US" sz="1600" b="0" i="0" baseline="0" dirty="0">
              <a:latin typeface="宋体" panose="02010600030101010101" pitchFamily="2" charset="-122"/>
              <a:ea typeface="宋体" panose="02010600030101010101" pitchFamily="2" charset="-122"/>
            </a:rPr>
            <a:t>日治疗费用约</a:t>
          </a:r>
          <a:r>
            <a:rPr lang="en-US" altLang="zh-CN" sz="1600" b="0" i="0" baseline="0" dirty="0">
              <a:latin typeface="宋体" panose="02010600030101010101" pitchFamily="2" charset="-122"/>
              <a:ea typeface="宋体" panose="02010600030101010101" pitchFamily="2" charset="-122"/>
            </a:rPr>
            <a:t>90</a:t>
          </a:r>
          <a:r>
            <a:rPr lang="zh-CN" altLang="en-US" sz="1600" b="0" i="0" baseline="0" dirty="0">
              <a:latin typeface="宋体" panose="02010600030101010101" pitchFamily="2" charset="-122"/>
              <a:ea typeface="宋体" panose="02010600030101010101" pitchFamily="2" charset="-122"/>
            </a:rPr>
            <a:t>元，在国内大部分家庭患者可以接受的价格区间内；</a:t>
          </a:r>
          <a:endParaRPr lang="zh-CN" sz="1600" dirty="0">
            <a:latin typeface="宋体" panose="02010600030101010101" pitchFamily="2" charset="-122"/>
            <a:ea typeface="宋体" panose="02010600030101010101" pitchFamily="2" charset="-122"/>
          </a:endParaRPr>
        </a:p>
      </dgm:t>
    </dgm:pt>
    <dgm:pt modelId="{DD2DAE29-54BD-493E-91BB-362369FCE309}" type="parTrans" cxnId="{7F1B1E4C-6055-436F-8188-15A5F4F0D8F7}">
      <dgm:prSet/>
      <dgm:spPr/>
      <dgm:t>
        <a:bodyPr/>
        <a:lstStyle/>
        <a:p>
          <a:endParaRPr lang="zh-CN" altLang="en-US"/>
        </a:p>
      </dgm:t>
    </dgm:pt>
    <dgm:pt modelId="{0AB02E42-0DA7-492E-84B3-CB5BF7171B85}" type="sibTrans" cxnId="{7F1B1E4C-6055-436F-8188-15A5F4F0D8F7}">
      <dgm:prSet/>
      <dgm:spPr/>
      <dgm:t>
        <a:bodyPr/>
        <a:lstStyle/>
        <a:p>
          <a:endParaRPr lang="zh-CN" altLang="en-US"/>
        </a:p>
      </dgm:t>
    </dgm:pt>
    <dgm:pt modelId="{642E1375-B3C9-4C67-99FF-AFF7A2B0073F}">
      <dgm:prSet custT="1"/>
      <dgm:spPr/>
      <dgm:t>
        <a:bodyPr/>
        <a:lstStyle/>
        <a:p>
          <a:pPr algn="l">
            <a:lnSpc>
              <a:spcPct val="100000"/>
            </a:lnSpc>
          </a:pPr>
          <a:r>
            <a:rPr lang="zh-CN" altLang="en-US" sz="1600" b="0" i="0" baseline="0" dirty="0">
              <a:latin typeface="宋体" panose="02010600030101010101" pitchFamily="2" charset="-122"/>
              <a:ea typeface="宋体" panose="02010600030101010101" pitchFamily="2" charset="-122"/>
            </a:rPr>
            <a:t>（</a:t>
          </a:r>
          <a:r>
            <a:rPr lang="en-US" altLang="zh-CN" sz="1600" b="0" i="0" baseline="0" dirty="0">
              <a:latin typeface="宋体" panose="02010600030101010101" pitchFamily="2" charset="-122"/>
              <a:ea typeface="宋体" panose="02010600030101010101" pitchFamily="2" charset="-122"/>
            </a:rPr>
            <a:t>2</a:t>
          </a:r>
          <a:r>
            <a:rPr lang="zh-CN" altLang="en-US" sz="1600" b="0" i="0" baseline="0" dirty="0">
              <a:latin typeface="宋体" panose="02010600030101010101" pitchFamily="2" charset="-122"/>
              <a:ea typeface="宋体" panose="02010600030101010101" pitchFamily="2" charset="-122"/>
            </a:rPr>
            <a:t>）本品日治疗费用接近目录内同类产品，且具有更好临床价值和安全性，性价比非常优良；</a:t>
          </a:r>
        </a:p>
      </dgm:t>
    </dgm:pt>
    <dgm:pt modelId="{83358895-2FF5-4F7D-952C-CF33FA9EFC31}" type="parTrans" cxnId="{207993E0-F23D-4229-A3E4-DDD4B2E57180}">
      <dgm:prSet/>
      <dgm:spPr/>
      <dgm:t>
        <a:bodyPr/>
        <a:lstStyle/>
        <a:p>
          <a:endParaRPr lang="zh-CN" altLang="en-US"/>
        </a:p>
      </dgm:t>
    </dgm:pt>
    <dgm:pt modelId="{1300F54C-BCEF-4FDE-9587-B94A729E86F4}" type="sibTrans" cxnId="{207993E0-F23D-4229-A3E4-DDD4B2E57180}">
      <dgm:prSet/>
      <dgm:spPr/>
      <dgm:t>
        <a:bodyPr/>
        <a:lstStyle/>
        <a:p>
          <a:endParaRPr lang="zh-CN" altLang="en-US"/>
        </a:p>
      </dgm:t>
    </dgm:pt>
    <dgm:pt modelId="{FE948301-4A95-4557-B3B6-D386260CF37E}">
      <dgm:prSet custT="1"/>
      <dgm:spPr/>
      <dgm:t>
        <a:bodyPr/>
        <a:lstStyle/>
        <a:p>
          <a:pPr algn="l">
            <a:lnSpc>
              <a:spcPct val="100000"/>
            </a:lnSpc>
          </a:pPr>
          <a:r>
            <a:rPr lang="zh-CN" altLang="en-US" sz="1600" b="0" i="0" baseline="0" dirty="0">
              <a:latin typeface="宋体" panose="02010600030101010101" pitchFamily="2" charset="-122"/>
              <a:ea typeface="宋体" panose="02010600030101010101" pitchFamily="2" charset="-122"/>
            </a:rPr>
            <a:t>（</a:t>
          </a:r>
          <a:r>
            <a:rPr lang="en-US" altLang="zh-CN" sz="1600" b="0" i="0" baseline="0" dirty="0">
              <a:latin typeface="宋体" panose="02010600030101010101" pitchFamily="2" charset="-122"/>
              <a:ea typeface="宋体" panose="02010600030101010101" pitchFamily="2" charset="-122"/>
            </a:rPr>
            <a:t>3</a:t>
          </a:r>
          <a:r>
            <a:rPr lang="zh-CN" altLang="en-US" sz="1600" b="0" i="0" baseline="0" dirty="0">
              <a:latin typeface="宋体" panose="02010600030101010101" pitchFamily="2" charset="-122"/>
              <a:ea typeface="宋体" panose="02010600030101010101" pitchFamily="2" charset="-122"/>
            </a:rPr>
            <a:t>）本品新增医保目录，有利于优化儿童抗生素产品格局、减少医保基金支出。</a:t>
          </a:r>
        </a:p>
      </dgm:t>
    </dgm:pt>
    <dgm:pt modelId="{DEABDE1E-D450-421C-A25E-73BB4D059A43}" type="parTrans" cxnId="{D4EA59EC-E1D8-43B4-B14B-64D1CE850F6E}">
      <dgm:prSet/>
      <dgm:spPr/>
      <dgm:t>
        <a:bodyPr/>
        <a:lstStyle/>
        <a:p>
          <a:endParaRPr lang="zh-CN" altLang="en-US"/>
        </a:p>
      </dgm:t>
    </dgm:pt>
    <dgm:pt modelId="{06EA69EA-BE29-4590-B4C4-543F165A8F8B}" type="sibTrans" cxnId="{D4EA59EC-E1D8-43B4-B14B-64D1CE850F6E}">
      <dgm:prSet/>
      <dgm:spPr/>
      <dgm:t>
        <a:bodyPr/>
        <a:lstStyle/>
        <a:p>
          <a:endParaRPr lang="zh-CN" altLang="en-US"/>
        </a:p>
      </dgm:t>
    </dgm:pt>
    <dgm:pt modelId="{A5ABBA14-E496-4E3D-B6C9-AA1A09952DB0}" type="pres">
      <dgm:prSet presAssocID="{52F30491-9E1A-479E-935A-B1885BB2F490}" presName="theList" presStyleCnt="0">
        <dgm:presLayoutVars>
          <dgm:dir/>
          <dgm:animLvl val="lvl"/>
          <dgm:resizeHandles val="exact"/>
        </dgm:presLayoutVars>
      </dgm:prSet>
      <dgm:spPr/>
    </dgm:pt>
    <dgm:pt modelId="{C4124A4F-FC13-4BC3-8B42-DB9C31053EA0}" type="pres">
      <dgm:prSet presAssocID="{371E0973-C870-4145-86DA-94F44D2B9183}" presName="compNode" presStyleCnt="0"/>
      <dgm:spPr/>
    </dgm:pt>
    <dgm:pt modelId="{C2AA01B3-E8A2-4A87-B001-BE908DF1F831}" type="pres">
      <dgm:prSet presAssocID="{371E0973-C870-4145-86DA-94F44D2B9183}" presName="aNode" presStyleLbl="bgShp" presStyleIdx="0" presStyleCnt="2"/>
      <dgm:spPr/>
    </dgm:pt>
    <dgm:pt modelId="{841F1DC3-1CEE-4AE2-A7A3-6C4054ED51CC}" type="pres">
      <dgm:prSet presAssocID="{371E0973-C870-4145-86DA-94F44D2B9183}" presName="textNode" presStyleLbl="bgShp" presStyleIdx="0" presStyleCnt="2"/>
      <dgm:spPr/>
    </dgm:pt>
    <dgm:pt modelId="{D10A7083-242D-4B06-AFA9-53308FECC363}" type="pres">
      <dgm:prSet presAssocID="{371E0973-C870-4145-86DA-94F44D2B9183}" presName="compChildNode" presStyleCnt="0"/>
      <dgm:spPr/>
    </dgm:pt>
    <dgm:pt modelId="{ABFD99E3-13A9-48D2-9B81-E1906ED13EBE}" type="pres">
      <dgm:prSet presAssocID="{371E0973-C870-4145-86DA-94F44D2B9183}" presName="theInnerList" presStyleCnt="0"/>
      <dgm:spPr/>
    </dgm:pt>
    <dgm:pt modelId="{F50EBECC-F314-4365-9DF0-BBEC60D27A17}" type="pres">
      <dgm:prSet presAssocID="{68711337-974F-4674-806C-A5DEE0F44522}" presName="childNode" presStyleLbl="node1" presStyleIdx="0" presStyleCnt="4" custScaleX="104785">
        <dgm:presLayoutVars>
          <dgm:bulletEnabled val="1"/>
        </dgm:presLayoutVars>
      </dgm:prSet>
      <dgm:spPr/>
    </dgm:pt>
    <dgm:pt modelId="{1398959A-8491-4989-8304-8369FE50B220}" type="pres">
      <dgm:prSet presAssocID="{371E0973-C870-4145-86DA-94F44D2B9183}" presName="aSpace" presStyleCnt="0"/>
      <dgm:spPr/>
    </dgm:pt>
    <dgm:pt modelId="{0039F834-779B-4E03-BAFA-095C3890CF90}" type="pres">
      <dgm:prSet presAssocID="{C147C2FA-AF2D-4498-8E62-D67D531BBF49}" presName="compNode" presStyleCnt="0"/>
      <dgm:spPr/>
    </dgm:pt>
    <dgm:pt modelId="{A0DD9250-E551-4CB2-944A-6370E388B05F}" type="pres">
      <dgm:prSet presAssocID="{C147C2FA-AF2D-4498-8E62-D67D531BBF49}" presName="aNode" presStyleLbl="bgShp" presStyleIdx="1" presStyleCnt="2"/>
      <dgm:spPr/>
    </dgm:pt>
    <dgm:pt modelId="{F4258EF9-D693-42CF-A67E-61B5311B0829}" type="pres">
      <dgm:prSet presAssocID="{C147C2FA-AF2D-4498-8E62-D67D531BBF49}" presName="textNode" presStyleLbl="bgShp" presStyleIdx="1" presStyleCnt="2"/>
      <dgm:spPr/>
    </dgm:pt>
    <dgm:pt modelId="{A04F5AC2-9522-448C-9D8B-0BF358C8220F}" type="pres">
      <dgm:prSet presAssocID="{C147C2FA-AF2D-4498-8E62-D67D531BBF49}" presName="compChildNode" presStyleCnt="0"/>
      <dgm:spPr/>
    </dgm:pt>
    <dgm:pt modelId="{90F796F7-3768-407B-B81F-E48C91BE9A76}" type="pres">
      <dgm:prSet presAssocID="{C147C2FA-AF2D-4498-8E62-D67D531BBF49}" presName="theInnerList" presStyleCnt="0"/>
      <dgm:spPr/>
    </dgm:pt>
    <dgm:pt modelId="{97C4D002-3EB9-459D-86B9-07C654F3A2E5}" type="pres">
      <dgm:prSet presAssocID="{D8B3C7D9-E3F6-4587-ACD6-3CAF5D5D9302}" presName="childNode" presStyleLbl="node1" presStyleIdx="1" presStyleCnt="4" custScaleX="104907" custScaleY="142774">
        <dgm:presLayoutVars>
          <dgm:bulletEnabled val="1"/>
        </dgm:presLayoutVars>
      </dgm:prSet>
      <dgm:spPr/>
    </dgm:pt>
    <dgm:pt modelId="{61FF2519-3026-4A6A-8958-F10AA41EF76B}" type="pres">
      <dgm:prSet presAssocID="{D8B3C7D9-E3F6-4587-ACD6-3CAF5D5D9302}" presName="aSpace2" presStyleCnt="0"/>
      <dgm:spPr/>
    </dgm:pt>
    <dgm:pt modelId="{681B7C11-5699-4A5A-8AFC-571D67BCBAF8}" type="pres">
      <dgm:prSet presAssocID="{642E1375-B3C9-4C67-99FF-AFF7A2B0073F}" presName="childNode" presStyleLbl="node1" presStyleIdx="2" presStyleCnt="4" custScaleX="104907">
        <dgm:presLayoutVars>
          <dgm:bulletEnabled val="1"/>
        </dgm:presLayoutVars>
      </dgm:prSet>
      <dgm:spPr/>
    </dgm:pt>
    <dgm:pt modelId="{FBE96CD8-6BE9-42EC-B7F1-4A761C2F7C47}" type="pres">
      <dgm:prSet presAssocID="{642E1375-B3C9-4C67-99FF-AFF7A2B0073F}" presName="aSpace2" presStyleCnt="0"/>
      <dgm:spPr/>
    </dgm:pt>
    <dgm:pt modelId="{F1968834-FB8D-4628-AF1D-0FBBAB3BF9F0}" type="pres">
      <dgm:prSet presAssocID="{FE948301-4A95-4557-B3B6-D386260CF37E}" presName="childNode" presStyleLbl="node1" presStyleIdx="3" presStyleCnt="4" custScaleX="104907">
        <dgm:presLayoutVars>
          <dgm:bulletEnabled val="1"/>
        </dgm:presLayoutVars>
      </dgm:prSet>
      <dgm:spPr/>
    </dgm:pt>
  </dgm:ptLst>
  <dgm:cxnLst>
    <dgm:cxn modelId="{4DD5752F-1199-403F-9E30-2B62EAEBB024}" srcId="{371E0973-C870-4145-86DA-94F44D2B9183}" destId="{68711337-974F-4674-806C-A5DEE0F44522}" srcOrd="0" destOrd="0" parTransId="{C834347A-0CDB-4003-839F-6A57F8BE6093}" sibTransId="{D6A75083-36BB-465A-BBAE-C8343BBF988B}"/>
    <dgm:cxn modelId="{B076CE3B-BC2A-4C8B-B63E-93B8746C6F93}" type="presOf" srcId="{FE948301-4A95-4557-B3B6-D386260CF37E}" destId="{F1968834-FB8D-4628-AF1D-0FBBAB3BF9F0}" srcOrd="0" destOrd="0" presId="urn:microsoft.com/office/officeart/2005/8/layout/lProcess2"/>
    <dgm:cxn modelId="{EC4E3368-B12A-41CD-8603-CFCA007B5E05}" type="presOf" srcId="{642E1375-B3C9-4C67-99FF-AFF7A2B0073F}" destId="{681B7C11-5699-4A5A-8AFC-571D67BCBAF8}" srcOrd="0" destOrd="0" presId="urn:microsoft.com/office/officeart/2005/8/layout/lProcess2"/>
    <dgm:cxn modelId="{7F1B1E4C-6055-436F-8188-15A5F4F0D8F7}" srcId="{C147C2FA-AF2D-4498-8E62-D67D531BBF49}" destId="{D8B3C7D9-E3F6-4587-ACD6-3CAF5D5D9302}" srcOrd="0" destOrd="0" parTransId="{DD2DAE29-54BD-493E-91BB-362369FCE309}" sibTransId="{0AB02E42-0DA7-492E-84B3-CB5BF7171B85}"/>
    <dgm:cxn modelId="{FFF4044D-688E-43AE-B3BC-954B853E3AC6}" srcId="{52F30491-9E1A-479E-935A-B1885BB2F490}" destId="{C147C2FA-AF2D-4498-8E62-D67D531BBF49}" srcOrd="1" destOrd="0" parTransId="{D627532E-83FD-419C-8EDD-B76F1E5B1BE0}" sibTransId="{34985D44-4F3D-4AB2-B984-CE35509A909B}"/>
    <dgm:cxn modelId="{2B97B676-3179-4FC8-962F-46A57021BD1D}" type="presOf" srcId="{C147C2FA-AF2D-4498-8E62-D67D531BBF49}" destId="{A0DD9250-E551-4CB2-944A-6370E388B05F}" srcOrd="0" destOrd="0" presId="urn:microsoft.com/office/officeart/2005/8/layout/lProcess2"/>
    <dgm:cxn modelId="{B455D9AE-AAB9-4AE2-AF5E-8F65A6F039A3}" type="presOf" srcId="{68711337-974F-4674-806C-A5DEE0F44522}" destId="{F50EBECC-F314-4365-9DF0-BBEC60D27A17}" srcOrd="0" destOrd="0" presId="urn:microsoft.com/office/officeart/2005/8/layout/lProcess2"/>
    <dgm:cxn modelId="{DBB85CB0-3CC2-44AA-9F6B-C9D24B6337CD}" type="presOf" srcId="{D8B3C7D9-E3F6-4587-ACD6-3CAF5D5D9302}" destId="{97C4D002-3EB9-459D-86B9-07C654F3A2E5}" srcOrd="0" destOrd="0" presId="urn:microsoft.com/office/officeart/2005/8/layout/lProcess2"/>
    <dgm:cxn modelId="{665053B2-0EED-45D7-968D-6B98B243618D}" srcId="{52F30491-9E1A-479E-935A-B1885BB2F490}" destId="{371E0973-C870-4145-86DA-94F44D2B9183}" srcOrd="0" destOrd="0" parTransId="{05F69084-740D-4F9C-84C9-CDC8DB534B13}" sibTransId="{5FA87A3A-23F4-46BB-8789-95E831ED41D5}"/>
    <dgm:cxn modelId="{D46051DE-3EBD-4AC2-9B35-8FAFA327B7F3}" type="presOf" srcId="{52F30491-9E1A-479E-935A-B1885BB2F490}" destId="{A5ABBA14-E496-4E3D-B6C9-AA1A09952DB0}" srcOrd="0" destOrd="0" presId="urn:microsoft.com/office/officeart/2005/8/layout/lProcess2"/>
    <dgm:cxn modelId="{207993E0-F23D-4229-A3E4-DDD4B2E57180}" srcId="{C147C2FA-AF2D-4498-8E62-D67D531BBF49}" destId="{642E1375-B3C9-4C67-99FF-AFF7A2B0073F}" srcOrd="1" destOrd="0" parTransId="{83358895-2FF5-4F7D-952C-CF33FA9EFC31}" sibTransId="{1300F54C-BCEF-4FDE-9587-B94A729E86F4}"/>
    <dgm:cxn modelId="{4740BDE3-4E6A-415D-8137-58143A858FB9}" type="presOf" srcId="{371E0973-C870-4145-86DA-94F44D2B9183}" destId="{841F1DC3-1CEE-4AE2-A7A3-6C4054ED51CC}" srcOrd="1" destOrd="0" presId="urn:microsoft.com/office/officeart/2005/8/layout/lProcess2"/>
    <dgm:cxn modelId="{6EA676E4-BB2D-4630-AC84-A19BC4604B72}" type="presOf" srcId="{C147C2FA-AF2D-4498-8E62-D67D531BBF49}" destId="{F4258EF9-D693-42CF-A67E-61B5311B0829}" srcOrd="1" destOrd="0" presId="urn:microsoft.com/office/officeart/2005/8/layout/lProcess2"/>
    <dgm:cxn modelId="{DDADDAEA-0215-4EDC-A260-548368FB4E7C}" type="presOf" srcId="{371E0973-C870-4145-86DA-94F44D2B9183}" destId="{C2AA01B3-E8A2-4A87-B001-BE908DF1F831}" srcOrd="0" destOrd="0" presId="urn:microsoft.com/office/officeart/2005/8/layout/lProcess2"/>
    <dgm:cxn modelId="{D4EA59EC-E1D8-43B4-B14B-64D1CE850F6E}" srcId="{C147C2FA-AF2D-4498-8E62-D67D531BBF49}" destId="{FE948301-4A95-4557-B3B6-D386260CF37E}" srcOrd="2" destOrd="0" parTransId="{DEABDE1E-D450-421C-A25E-73BB4D059A43}" sibTransId="{06EA69EA-BE29-4590-B4C4-543F165A8F8B}"/>
    <dgm:cxn modelId="{85D5D1D8-E3B3-4963-B79B-7B83D4743DC1}" type="presParOf" srcId="{A5ABBA14-E496-4E3D-B6C9-AA1A09952DB0}" destId="{C4124A4F-FC13-4BC3-8B42-DB9C31053EA0}" srcOrd="0" destOrd="0" presId="urn:microsoft.com/office/officeart/2005/8/layout/lProcess2"/>
    <dgm:cxn modelId="{F031E6EB-0F9F-45DF-B0EE-7EF34E114B29}" type="presParOf" srcId="{C4124A4F-FC13-4BC3-8B42-DB9C31053EA0}" destId="{C2AA01B3-E8A2-4A87-B001-BE908DF1F831}" srcOrd="0" destOrd="0" presId="urn:microsoft.com/office/officeart/2005/8/layout/lProcess2"/>
    <dgm:cxn modelId="{D34D1A51-E6B1-429C-9205-BB731F75A607}" type="presParOf" srcId="{C4124A4F-FC13-4BC3-8B42-DB9C31053EA0}" destId="{841F1DC3-1CEE-4AE2-A7A3-6C4054ED51CC}" srcOrd="1" destOrd="0" presId="urn:microsoft.com/office/officeart/2005/8/layout/lProcess2"/>
    <dgm:cxn modelId="{2C313F04-F4B3-4AF7-8701-62007EC7F471}" type="presParOf" srcId="{C4124A4F-FC13-4BC3-8B42-DB9C31053EA0}" destId="{D10A7083-242D-4B06-AFA9-53308FECC363}" srcOrd="2" destOrd="0" presId="urn:microsoft.com/office/officeart/2005/8/layout/lProcess2"/>
    <dgm:cxn modelId="{73318407-0B50-4043-973F-D3F45DC8E4C2}" type="presParOf" srcId="{D10A7083-242D-4B06-AFA9-53308FECC363}" destId="{ABFD99E3-13A9-48D2-9B81-E1906ED13EBE}" srcOrd="0" destOrd="0" presId="urn:microsoft.com/office/officeart/2005/8/layout/lProcess2"/>
    <dgm:cxn modelId="{4414B491-CC09-4720-AB1B-F47BCD017B91}" type="presParOf" srcId="{ABFD99E3-13A9-48D2-9B81-E1906ED13EBE}" destId="{F50EBECC-F314-4365-9DF0-BBEC60D27A17}" srcOrd="0" destOrd="0" presId="urn:microsoft.com/office/officeart/2005/8/layout/lProcess2"/>
    <dgm:cxn modelId="{B5090357-C5F6-4E40-8068-107A445DC686}" type="presParOf" srcId="{A5ABBA14-E496-4E3D-B6C9-AA1A09952DB0}" destId="{1398959A-8491-4989-8304-8369FE50B220}" srcOrd="1" destOrd="0" presId="urn:microsoft.com/office/officeart/2005/8/layout/lProcess2"/>
    <dgm:cxn modelId="{F0C851EA-AD35-46F0-871C-F12A2CE97B60}" type="presParOf" srcId="{A5ABBA14-E496-4E3D-B6C9-AA1A09952DB0}" destId="{0039F834-779B-4E03-BAFA-095C3890CF90}" srcOrd="2" destOrd="0" presId="urn:microsoft.com/office/officeart/2005/8/layout/lProcess2"/>
    <dgm:cxn modelId="{044052EF-DFF1-49C7-9F58-6DD37538A8EE}" type="presParOf" srcId="{0039F834-779B-4E03-BAFA-095C3890CF90}" destId="{A0DD9250-E551-4CB2-944A-6370E388B05F}" srcOrd="0" destOrd="0" presId="urn:microsoft.com/office/officeart/2005/8/layout/lProcess2"/>
    <dgm:cxn modelId="{7F4B8C64-E245-430F-8CDC-AFE3BD111524}" type="presParOf" srcId="{0039F834-779B-4E03-BAFA-095C3890CF90}" destId="{F4258EF9-D693-42CF-A67E-61B5311B0829}" srcOrd="1" destOrd="0" presId="urn:microsoft.com/office/officeart/2005/8/layout/lProcess2"/>
    <dgm:cxn modelId="{1D77527B-8DCE-4DF7-A541-CE209EEA7C11}" type="presParOf" srcId="{0039F834-779B-4E03-BAFA-095C3890CF90}" destId="{A04F5AC2-9522-448C-9D8B-0BF358C8220F}" srcOrd="2" destOrd="0" presId="urn:microsoft.com/office/officeart/2005/8/layout/lProcess2"/>
    <dgm:cxn modelId="{4C312430-E1AB-46A0-97B3-F800E4D01344}" type="presParOf" srcId="{A04F5AC2-9522-448C-9D8B-0BF358C8220F}" destId="{90F796F7-3768-407B-B81F-E48C91BE9A76}" srcOrd="0" destOrd="0" presId="urn:microsoft.com/office/officeart/2005/8/layout/lProcess2"/>
    <dgm:cxn modelId="{7C61FAD3-123A-49C1-AF89-0441B8EF96F1}" type="presParOf" srcId="{90F796F7-3768-407B-B81F-E48C91BE9A76}" destId="{97C4D002-3EB9-459D-86B9-07C654F3A2E5}" srcOrd="0" destOrd="0" presId="urn:microsoft.com/office/officeart/2005/8/layout/lProcess2"/>
    <dgm:cxn modelId="{DB680E30-798A-413D-8058-DA437C08B18F}" type="presParOf" srcId="{90F796F7-3768-407B-B81F-E48C91BE9A76}" destId="{61FF2519-3026-4A6A-8958-F10AA41EF76B}" srcOrd="1" destOrd="0" presId="urn:microsoft.com/office/officeart/2005/8/layout/lProcess2"/>
    <dgm:cxn modelId="{21E162CC-3EA3-484E-8E09-1C596B89A826}" type="presParOf" srcId="{90F796F7-3768-407B-B81F-E48C91BE9A76}" destId="{681B7C11-5699-4A5A-8AFC-571D67BCBAF8}" srcOrd="2" destOrd="0" presId="urn:microsoft.com/office/officeart/2005/8/layout/lProcess2"/>
    <dgm:cxn modelId="{77EE9223-D149-4515-8C15-01C4C4C044B3}" type="presParOf" srcId="{90F796F7-3768-407B-B81F-E48C91BE9A76}" destId="{FBE96CD8-6BE9-42EC-B7F1-4A761C2F7C47}" srcOrd="3" destOrd="0" presId="urn:microsoft.com/office/officeart/2005/8/layout/lProcess2"/>
    <dgm:cxn modelId="{CE0B56CD-617F-44EB-AB55-54B8DCD871BF}" type="presParOf" srcId="{90F796F7-3768-407B-B81F-E48C91BE9A76}" destId="{F1968834-FB8D-4628-AF1D-0FBBAB3BF9F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F30491-9E1A-479E-935A-B1885BB2F49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4D0F090C-2D4E-45A3-88C3-1C4C77BBF80A}">
      <dgm:prSet custT="1"/>
      <dgm:spPr/>
      <dgm:t>
        <a:bodyPr/>
        <a:lstStyle/>
        <a:p>
          <a:r>
            <a:rPr lang="en-US" sz="2000" b="1" i="0" baseline="0" dirty="0"/>
            <a:t>3</a:t>
          </a:r>
          <a:r>
            <a:rPr lang="zh-CN" sz="2000" b="1" i="0" baseline="0" dirty="0"/>
            <a:t>、弥补目录短板：</a:t>
          </a:r>
          <a:endParaRPr lang="zh-CN" sz="2000" dirty="0"/>
        </a:p>
      </dgm:t>
    </dgm:pt>
    <dgm:pt modelId="{69016FEA-F582-43D0-9E0B-30B4B1747329}" type="parTrans" cxnId="{108830A8-983C-4DD3-B18E-ED759D9F1713}">
      <dgm:prSet/>
      <dgm:spPr/>
      <dgm:t>
        <a:bodyPr/>
        <a:lstStyle/>
        <a:p>
          <a:endParaRPr lang="zh-CN" altLang="en-US"/>
        </a:p>
      </dgm:t>
    </dgm:pt>
    <dgm:pt modelId="{C2A3AA61-35F5-4C74-B631-B5822DF3F303}" type="sibTrans" cxnId="{108830A8-983C-4DD3-B18E-ED759D9F1713}">
      <dgm:prSet/>
      <dgm:spPr/>
      <dgm:t>
        <a:bodyPr/>
        <a:lstStyle/>
        <a:p>
          <a:endParaRPr lang="zh-CN" altLang="en-US"/>
        </a:p>
      </dgm:t>
    </dgm:pt>
    <dgm:pt modelId="{A1DF1E56-FD57-499E-AA9C-6C23D246B210}">
      <dgm:prSet custT="1"/>
      <dgm:spPr/>
      <dgm:t>
        <a:bodyPr/>
        <a:lstStyle/>
        <a:p>
          <a:pPr algn="l">
            <a:lnSpc>
              <a:spcPct val="100000"/>
            </a:lnSpc>
          </a:pPr>
          <a:r>
            <a:rPr lang="zh-CN" altLang="en-US" sz="1600" b="0" i="0" baseline="0" dirty="0">
              <a:latin typeface="宋体" panose="02010600030101010101" pitchFamily="2" charset="-122"/>
              <a:ea typeface="宋体" panose="02010600030101010101" pitchFamily="2" charset="-122"/>
            </a:rPr>
            <a:t>目前国内没有专用于儿童的头孢类抗生素颗粒剂上市，而本品专为儿童开发，剂型为适合儿童冲调服用、且又遮盖有效成份苦味的颗粒剂。其产品颗粒粒径小，有效成份溶出速度适中，而且可根据用药患儿体重使用相应计量，适用于出生</a:t>
          </a:r>
          <a:r>
            <a:rPr lang="en-US" altLang="en-US" sz="1600" b="0" i="0" baseline="0" dirty="0">
              <a:latin typeface="宋体" panose="02010600030101010101" pitchFamily="2" charset="-122"/>
              <a:ea typeface="宋体" panose="02010600030101010101" pitchFamily="2" charset="-122"/>
            </a:rPr>
            <a:t>29</a:t>
          </a:r>
          <a:r>
            <a:rPr lang="zh-CN" altLang="en-US" sz="1600" b="0" i="0" baseline="0" dirty="0">
              <a:latin typeface="宋体" panose="02010600030101010101" pitchFamily="2" charset="-122"/>
              <a:ea typeface="宋体" panose="02010600030101010101" pitchFamily="2" charset="-122"/>
            </a:rPr>
            <a:t>日</a:t>
          </a:r>
          <a:r>
            <a:rPr lang="en-US" altLang="en-US" sz="1600" b="0" i="0" baseline="0" dirty="0">
              <a:latin typeface="宋体" panose="02010600030101010101" pitchFamily="2" charset="-122"/>
              <a:ea typeface="宋体" panose="02010600030101010101" pitchFamily="2" charset="-122"/>
            </a:rPr>
            <a:t>~16</a:t>
          </a:r>
          <a:r>
            <a:rPr lang="zh-CN" altLang="en-US" sz="1600" b="0" i="0" baseline="0" dirty="0">
              <a:latin typeface="宋体" panose="02010600030101010101" pitchFamily="2" charset="-122"/>
              <a:ea typeface="宋体" panose="02010600030101010101" pitchFamily="2" charset="-122"/>
            </a:rPr>
            <a:t>岁儿童，本品新增医保目录可缓解专为儿童使用的药物严重不足的现状。</a:t>
          </a:r>
          <a:endParaRPr lang="zh-CN" altLang="en-US" sz="1600" dirty="0">
            <a:latin typeface="宋体" panose="02010600030101010101" pitchFamily="2" charset="-122"/>
            <a:ea typeface="宋体" panose="02010600030101010101" pitchFamily="2" charset="-122"/>
          </a:endParaRPr>
        </a:p>
      </dgm:t>
    </dgm:pt>
    <dgm:pt modelId="{BB9DA932-D715-4336-9E4A-5E016D2F31C3}" type="parTrans" cxnId="{732AA77A-1548-4695-B5C7-6413BF100DDA}">
      <dgm:prSet/>
      <dgm:spPr/>
      <dgm:t>
        <a:bodyPr/>
        <a:lstStyle/>
        <a:p>
          <a:endParaRPr lang="zh-CN" altLang="en-US"/>
        </a:p>
      </dgm:t>
    </dgm:pt>
    <dgm:pt modelId="{C41C705B-97D5-4F51-87EB-37AB689F2A29}" type="sibTrans" cxnId="{732AA77A-1548-4695-B5C7-6413BF100DDA}">
      <dgm:prSet/>
      <dgm:spPr/>
      <dgm:t>
        <a:bodyPr/>
        <a:lstStyle/>
        <a:p>
          <a:endParaRPr lang="zh-CN" altLang="en-US"/>
        </a:p>
      </dgm:t>
    </dgm:pt>
    <dgm:pt modelId="{0DD8761B-D64B-4457-BD44-7B35AD7F9E01}">
      <dgm:prSet custT="1"/>
      <dgm:spPr/>
      <dgm:t>
        <a:bodyPr/>
        <a:lstStyle/>
        <a:p>
          <a:r>
            <a:rPr lang="en-US" sz="2000" b="1" i="0" baseline="0" dirty="0"/>
            <a:t>4</a:t>
          </a:r>
          <a:r>
            <a:rPr lang="zh-CN" sz="2000" b="1" i="0" baseline="0" dirty="0"/>
            <a:t>、临床管理难度：</a:t>
          </a:r>
          <a:endParaRPr lang="zh-CN" sz="2000" dirty="0"/>
        </a:p>
      </dgm:t>
    </dgm:pt>
    <dgm:pt modelId="{BBF779FB-EFC1-4B72-8602-0C1ED9137079}" type="parTrans" cxnId="{AC0019FC-77C0-4D26-B163-56BBC6AD2DA4}">
      <dgm:prSet/>
      <dgm:spPr/>
      <dgm:t>
        <a:bodyPr/>
        <a:lstStyle/>
        <a:p>
          <a:endParaRPr lang="zh-CN" altLang="en-US"/>
        </a:p>
      </dgm:t>
    </dgm:pt>
    <dgm:pt modelId="{C1272A70-D169-48BA-826E-1F68974DCCD5}" type="sibTrans" cxnId="{AC0019FC-77C0-4D26-B163-56BBC6AD2DA4}">
      <dgm:prSet/>
      <dgm:spPr/>
      <dgm:t>
        <a:bodyPr/>
        <a:lstStyle/>
        <a:p>
          <a:endParaRPr lang="zh-CN" altLang="en-US"/>
        </a:p>
      </dgm:t>
    </dgm:pt>
    <dgm:pt modelId="{18B3375A-B929-4D9A-9372-2531BC9FC79E}">
      <dgm:prSet custT="1"/>
      <dgm:spPr/>
      <dgm:t>
        <a:bodyPr/>
        <a:lstStyle/>
        <a:p>
          <a:pPr>
            <a:lnSpc>
              <a:spcPct val="150000"/>
            </a:lnSpc>
          </a:pPr>
          <a:r>
            <a:rPr lang="zh-CN" altLang="en-US" sz="1600" b="0" i="0" baseline="0" dirty="0">
              <a:latin typeface="宋体" panose="02010600030101010101" pitchFamily="2" charset="-122"/>
              <a:ea typeface="宋体" panose="02010600030101010101" pitchFamily="2" charset="-122"/>
            </a:rPr>
            <a:t>（</a:t>
          </a:r>
          <a:r>
            <a:rPr lang="en-US" altLang="en-US" sz="1600" b="0" i="0" baseline="0" dirty="0">
              <a:latin typeface="宋体" panose="02010600030101010101" pitchFamily="2" charset="-122"/>
              <a:ea typeface="宋体" panose="02010600030101010101" pitchFamily="2" charset="-122"/>
            </a:rPr>
            <a:t>1</a:t>
          </a:r>
          <a:r>
            <a:rPr lang="zh-CN" altLang="en-US" sz="1600" b="0" i="0" baseline="0" dirty="0">
              <a:latin typeface="宋体" panose="02010600030101010101" pitchFamily="2" charset="-122"/>
              <a:ea typeface="宋体" panose="02010600030101010101" pitchFamily="2" charset="-122"/>
            </a:rPr>
            <a:t>）本品为草莓口味，细粒剂型，儿童较易服用，顺应性较好；</a:t>
          </a:r>
          <a:endParaRPr lang="zh-CN" altLang="en-US" sz="1600" dirty="0">
            <a:latin typeface="宋体" panose="02010600030101010101" pitchFamily="2" charset="-122"/>
            <a:ea typeface="宋体" panose="02010600030101010101" pitchFamily="2" charset="-122"/>
          </a:endParaRPr>
        </a:p>
      </dgm:t>
    </dgm:pt>
    <dgm:pt modelId="{F5E50566-8EBF-4748-8E2F-3925E38939BB}" type="parTrans" cxnId="{0EC40F01-D0EF-42A3-BEAF-4B550DAD880D}">
      <dgm:prSet/>
      <dgm:spPr/>
      <dgm:t>
        <a:bodyPr/>
        <a:lstStyle/>
        <a:p>
          <a:endParaRPr lang="zh-CN" altLang="en-US"/>
        </a:p>
      </dgm:t>
    </dgm:pt>
    <dgm:pt modelId="{5A6BCC66-3F05-401E-A7C5-1979322AE214}" type="sibTrans" cxnId="{0EC40F01-D0EF-42A3-BEAF-4B550DAD880D}">
      <dgm:prSet/>
      <dgm:spPr/>
      <dgm:t>
        <a:bodyPr/>
        <a:lstStyle/>
        <a:p>
          <a:endParaRPr lang="zh-CN" altLang="en-US"/>
        </a:p>
      </dgm:t>
    </dgm:pt>
    <dgm:pt modelId="{AA55A410-CD7B-4A35-88F6-4E27EEC4B63D}">
      <dgm:prSet custT="1"/>
      <dgm:spPr/>
      <dgm:t>
        <a:bodyPr/>
        <a:lstStyle/>
        <a:p>
          <a:pPr>
            <a:lnSpc>
              <a:spcPct val="150000"/>
            </a:lnSpc>
          </a:pPr>
          <a:r>
            <a:rPr lang="zh-CN" altLang="en-US" sz="1600" b="0" i="0" baseline="0" dirty="0">
              <a:latin typeface="宋体" panose="02010600030101010101" pitchFamily="2" charset="-122"/>
              <a:ea typeface="宋体" panose="02010600030101010101" pitchFamily="2" charset="-122"/>
            </a:rPr>
            <a:t>（</a:t>
          </a:r>
          <a:r>
            <a:rPr lang="en-US" altLang="en-US" sz="1600" b="0" i="0" baseline="0" dirty="0">
              <a:latin typeface="宋体" panose="02010600030101010101" pitchFamily="2" charset="-122"/>
              <a:ea typeface="宋体" panose="02010600030101010101" pitchFamily="2" charset="-122"/>
            </a:rPr>
            <a:t>2</a:t>
          </a:r>
          <a:r>
            <a:rPr lang="zh-CN" altLang="en-US" sz="1600" b="0" i="0" baseline="0" dirty="0">
              <a:latin typeface="宋体" panose="02010600030101010101" pitchFamily="2" charset="-122"/>
              <a:ea typeface="宋体" panose="02010600030101010101" pitchFamily="2" charset="-122"/>
            </a:rPr>
            <a:t>）本品适应症明确，儿童专用，临床处方明确，抗菌谱广泛，不存在超适应症使用的风险，便于医保部门监管。</a:t>
          </a:r>
        </a:p>
      </dgm:t>
    </dgm:pt>
    <dgm:pt modelId="{7CCC7AD2-D2B0-458C-A26F-160D004307E1}" type="parTrans" cxnId="{ADBE60EE-ED9F-41B3-8CEC-DB09157BE3D3}">
      <dgm:prSet/>
      <dgm:spPr/>
      <dgm:t>
        <a:bodyPr/>
        <a:lstStyle/>
        <a:p>
          <a:endParaRPr lang="zh-CN" altLang="en-US"/>
        </a:p>
      </dgm:t>
    </dgm:pt>
    <dgm:pt modelId="{E046281D-E34D-48A6-8893-09AEC1B7CCA0}" type="sibTrans" cxnId="{ADBE60EE-ED9F-41B3-8CEC-DB09157BE3D3}">
      <dgm:prSet/>
      <dgm:spPr/>
      <dgm:t>
        <a:bodyPr/>
        <a:lstStyle/>
        <a:p>
          <a:endParaRPr lang="zh-CN" altLang="en-US"/>
        </a:p>
      </dgm:t>
    </dgm:pt>
    <dgm:pt modelId="{A44FCD15-FC67-4E15-AB5F-D9E71CBC7918}" type="pres">
      <dgm:prSet presAssocID="{52F30491-9E1A-479E-935A-B1885BB2F490}" presName="Name0" presStyleCnt="0">
        <dgm:presLayoutVars>
          <dgm:dir/>
          <dgm:animLvl val="lvl"/>
          <dgm:resizeHandles val="exact"/>
        </dgm:presLayoutVars>
      </dgm:prSet>
      <dgm:spPr/>
    </dgm:pt>
    <dgm:pt modelId="{049398BB-279C-4BD9-8FFE-C21B9E3E37A5}" type="pres">
      <dgm:prSet presAssocID="{4D0F090C-2D4E-45A3-88C3-1C4C77BBF80A}" presName="composite" presStyleCnt="0"/>
      <dgm:spPr/>
    </dgm:pt>
    <dgm:pt modelId="{15BEB221-9AC9-4DEC-811D-4D2BC324E4AA}" type="pres">
      <dgm:prSet presAssocID="{4D0F090C-2D4E-45A3-88C3-1C4C77BBF80A}" presName="parTx" presStyleLbl="alignNode1" presStyleIdx="0" presStyleCnt="2">
        <dgm:presLayoutVars>
          <dgm:chMax val="0"/>
          <dgm:chPref val="0"/>
          <dgm:bulletEnabled val="1"/>
        </dgm:presLayoutVars>
      </dgm:prSet>
      <dgm:spPr/>
    </dgm:pt>
    <dgm:pt modelId="{9164DD41-7394-4762-8945-93793F51D9C6}" type="pres">
      <dgm:prSet presAssocID="{4D0F090C-2D4E-45A3-88C3-1C4C77BBF80A}" presName="desTx" presStyleLbl="alignAccFollowNode1" presStyleIdx="0" presStyleCnt="2">
        <dgm:presLayoutVars>
          <dgm:bulletEnabled val="1"/>
        </dgm:presLayoutVars>
      </dgm:prSet>
      <dgm:spPr/>
    </dgm:pt>
    <dgm:pt modelId="{96D2341B-A333-47C2-9BE2-723753AB1F50}" type="pres">
      <dgm:prSet presAssocID="{C2A3AA61-35F5-4C74-B631-B5822DF3F303}" presName="space" presStyleCnt="0"/>
      <dgm:spPr/>
    </dgm:pt>
    <dgm:pt modelId="{BFA76F26-ECF0-4668-B14C-7520386AC280}" type="pres">
      <dgm:prSet presAssocID="{0DD8761B-D64B-4457-BD44-7B35AD7F9E01}" presName="composite" presStyleCnt="0"/>
      <dgm:spPr/>
    </dgm:pt>
    <dgm:pt modelId="{08D119BA-67A1-40AA-ABBE-0927F78D7AA6}" type="pres">
      <dgm:prSet presAssocID="{0DD8761B-D64B-4457-BD44-7B35AD7F9E01}" presName="parTx" presStyleLbl="alignNode1" presStyleIdx="1" presStyleCnt="2">
        <dgm:presLayoutVars>
          <dgm:chMax val="0"/>
          <dgm:chPref val="0"/>
          <dgm:bulletEnabled val="1"/>
        </dgm:presLayoutVars>
      </dgm:prSet>
      <dgm:spPr/>
    </dgm:pt>
    <dgm:pt modelId="{98EA4446-22D3-4B27-86CA-EA4299EA478F}" type="pres">
      <dgm:prSet presAssocID="{0DD8761B-D64B-4457-BD44-7B35AD7F9E01}" presName="desTx" presStyleLbl="alignAccFollowNode1" presStyleIdx="1" presStyleCnt="2">
        <dgm:presLayoutVars>
          <dgm:bulletEnabled val="1"/>
        </dgm:presLayoutVars>
      </dgm:prSet>
      <dgm:spPr/>
    </dgm:pt>
  </dgm:ptLst>
  <dgm:cxnLst>
    <dgm:cxn modelId="{0EC40F01-D0EF-42A3-BEAF-4B550DAD880D}" srcId="{0DD8761B-D64B-4457-BD44-7B35AD7F9E01}" destId="{18B3375A-B929-4D9A-9372-2531BC9FC79E}" srcOrd="0" destOrd="0" parTransId="{F5E50566-8EBF-4748-8E2F-3925E38939BB}" sibTransId="{5A6BCC66-3F05-401E-A7C5-1979322AE214}"/>
    <dgm:cxn modelId="{F0CDF609-DD07-4E27-A427-EA94F4158049}" type="presOf" srcId="{18B3375A-B929-4D9A-9372-2531BC9FC79E}" destId="{98EA4446-22D3-4B27-86CA-EA4299EA478F}" srcOrd="0" destOrd="0" presId="urn:microsoft.com/office/officeart/2005/8/layout/hList1"/>
    <dgm:cxn modelId="{43496F0F-2FF1-4A79-A435-9E01F270FE7C}" type="presOf" srcId="{A1DF1E56-FD57-499E-AA9C-6C23D246B210}" destId="{9164DD41-7394-4762-8945-93793F51D9C6}" srcOrd="0" destOrd="0" presId="urn:microsoft.com/office/officeart/2005/8/layout/hList1"/>
    <dgm:cxn modelId="{EA329145-3F5C-41DD-A061-2A935E3581CA}" type="presOf" srcId="{4D0F090C-2D4E-45A3-88C3-1C4C77BBF80A}" destId="{15BEB221-9AC9-4DEC-811D-4D2BC324E4AA}" srcOrd="0" destOrd="0" presId="urn:microsoft.com/office/officeart/2005/8/layout/hList1"/>
    <dgm:cxn modelId="{732AA77A-1548-4695-B5C7-6413BF100DDA}" srcId="{4D0F090C-2D4E-45A3-88C3-1C4C77BBF80A}" destId="{A1DF1E56-FD57-499E-AA9C-6C23D246B210}" srcOrd="0" destOrd="0" parTransId="{BB9DA932-D715-4336-9E4A-5E016D2F31C3}" sibTransId="{C41C705B-97D5-4F51-87EB-37AB689F2A29}"/>
    <dgm:cxn modelId="{9167D58F-AF69-4460-AE7C-1BA368189F60}" type="presOf" srcId="{0DD8761B-D64B-4457-BD44-7B35AD7F9E01}" destId="{08D119BA-67A1-40AA-ABBE-0927F78D7AA6}" srcOrd="0" destOrd="0" presId="urn:microsoft.com/office/officeart/2005/8/layout/hList1"/>
    <dgm:cxn modelId="{108830A8-983C-4DD3-B18E-ED759D9F1713}" srcId="{52F30491-9E1A-479E-935A-B1885BB2F490}" destId="{4D0F090C-2D4E-45A3-88C3-1C4C77BBF80A}" srcOrd="0" destOrd="0" parTransId="{69016FEA-F582-43D0-9E0B-30B4B1747329}" sibTransId="{C2A3AA61-35F5-4C74-B631-B5822DF3F303}"/>
    <dgm:cxn modelId="{4F4E2DCD-DD71-4E4A-9BAC-329F67E6B7F5}" type="presOf" srcId="{52F30491-9E1A-479E-935A-B1885BB2F490}" destId="{A44FCD15-FC67-4E15-AB5F-D9E71CBC7918}" srcOrd="0" destOrd="0" presId="urn:microsoft.com/office/officeart/2005/8/layout/hList1"/>
    <dgm:cxn modelId="{ADBE60EE-ED9F-41B3-8CEC-DB09157BE3D3}" srcId="{0DD8761B-D64B-4457-BD44-7B35AD7F9E01}" destId="{AA55A410-CD7B-4A35-88F6-4E27EEC4B63D}" srcOrd="1" destOrd="0" parTransId="{7CCC7AD2-D2B0-458C-A26F-160D004307E1}" sibTransId="{E046281D-E34D-48A6-8893-09AEC1B7CCA0}"/>
    <dgm:cxn modelId="{06BCF6FB-9F19-446C-A2C4-AC166CB320C3}" type="presOf" srcId="{AA55A410-CD7B-4A35-88F6-4E27EEC4B63D}" destId="{98EA4446-22D3-4B27-86CA-EA4299EA478F}" srcOrd="0" destOrd="1" presId="urn:microsoft.com/office/officeart/2005/8/layout/hList1"/>
    <dgm:cxn modelId="{AC0019FC-77C0-4D26-B163-56BBC6AD2DA4}" srcId="{52F30491-9E1A-479E-935A-B1885BB2F490}" destId="{0DD8761B-D64B-4457-BD44-7B35AD7F9E01}" srcOrd="1" destOrd="0" parTransId="{BBF779FB-EFC1-4B72-8602-0C1ED9137079}" sibTransId="{C1272A70-D169-48BA-826E-1F68974DCCD5}"/>
    <dgm:cxn modelId="{6F2F808A-BAC2-4ADD-BF31-EF64FB5CC916}" type="presParOf" srcId="{A44FCD15-FC67-4E15-AB5F-D9E71CBC7918}" destId="{049398BB-279C-4BD9-8FFE-C21B9E3E37A5}" srcOrd="0" destOrd="0" presId="urn:microsoft.com/office/officeart/2005/8/layout/hList1"/>
    <dgm:cxn modelId="{51F8E8A7-0590-4589-8C36-5FC9BEC9A5FD}" type="presParOf" srcId="{049398BB-279C-4BD9-8FFE-C21B9E3E37A5}" destId="{15BEB221-9AC9-4DEC-811D-4D2BC324E4AA}" srcOrd="0" destOrd="0" presId="urn:microsoft.com/office/officeart/2005/8/layout/hList1"/>
    <dgm:cxn modelId="{2309C6B5-2B20-4F89-9F8E-33045777D5F6}" type="presParOf" srcId="{049398BB-279C-4BD9-8FFE-C21B9E3E37A5}" destId="{9164DD41-7394-4762-8945-93793F51D9C6}" srcOrd="1" destOrd="0" presId="urn:microsoft.com/office/officeart/2005/8/layout/hList1"/>
    <dgm:cxn modelId="{55EAD900-4809-4DB9-BF30-9B4A409D60EE}" type="presParOf" srcId="{A44FCD15-FC67-4E15-AB5F-D9E71CBC7918}" destId="{96D2341B-A333-47C2-9BE2-723753AB1F50}" srcOrd="1" destOrd="0" presId="urn:microsoft.com/office/officeart/2005/8/layout/hList1"/>
    <dgm:cxn modelId="{F8C277AE-426E-495E-A5E2-0E8C004518FA}" type="presParOf" srcId="{A44FCD15-FC67-4E15-AB5F-D9E71CBC7918}" destId="{BFA76F26-ECF0-4668-B14C-7520386AC280}" srcOrd="2" destOrd="0" presId="urn:microsoft.com/office/officeart/2005/8/layout/hList1"/>
    <dgm:cxn modelId="{9BA3CBA9-222C-45D0-832D-25C4904A49C9}" type="presParOf" srcId="{BFA76F26-ECF0-4668-B14C-7520386AC280}" destId="{08D119BA-67A1-40AA-ABBE-0927F78D7AA6}" srcOrd="0" destOrd="0" presId="urn:microsoft.com/office/officeart/2005/8/layout/hList1"/>
    <dgm:cxn modelId="{B23E2BE1-87F7-40E7-8765-192382C835FC}" type="presParOf" srcId="{BFA76F26-ECF0-4668-B14C-7520386AC280}" destId="{98EA4446-22D3-4B27-86CA-EA4299EA478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FA84B-3810-4497-A518-23F8C0FA57A6}">
      <dsp:nvSpPr>
        <dsp:cNvPr id="0" name=""/>
        <dsp:cNvSpPr/>
      </dsp:nvSpPr>
      <dsp:spPr>
        <a:xfrm>
          <a:off x="0" y="0"/>
          <a:ext cx="106537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B6A2D2-143D-4D00-ADDE-65BFE574F444}">
      <dsp:nvSpPr>
        <dsp:cNvPr id="0" name=""/>
        <dsp:cNvSpPr/>
      </dsp:nvSpPr>
      <dsp:spPr bwMode="white">
        <a:xfrm>
          <a:off x="0" y="0"/>
          <a:ext cx="10653784" cy="79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zh-CN" sz="1600" b="1" kern="1200" dirty="0"/>
            <a:t>本品中国批准上市时间为</a:t>
          </a:r>
          <a:r>
            <a:rPr kumimoji="1" lang="en-US" sz="1600" b="1" kern="1200" dirty="0"/>
            <a:t>2021</a:t>
          </a:r>
          <a:r>
            <a:rPr kumimoji="1" lang="zh-CN" sz="1600" b="1" kern="1200" dirty="0"/>
            <a:t>年</a:t>
          </a:r>
          <a:r>
            <a:rPr kumimoji="1" lang="en-US" sz="1600" b="1" kern="1200" dirty="0"/>
            <a:t>09</a:t>
          </a:r>
          <a:r>
            <a:rPr kumimoji="1" lang="zh-CN" sz="1600" b="1" kern="1200" dirty="0"/>
            <a:t>月</a:t>
          </a:r>
          <a:r>
            <a:rPr kumimoji="1" lang="en-US" sz="1600" b="1" kern="1200" dirty="0"/>
            <a:t>09</a:t>
          </a:r>
          <a:r>
            <a:rPr kumimoji="1" lang="zh-CN" sz="1600" b="1" kern="1200" dirty="0"/>
            <a:t>日，是一种根据药物理化性质、抗菌活性，并结合儿科用药特点设计的儿童专用剂型，</a:t>
          </a:r>
          <a:r>
            <a:rPr kumimoji="1" lang="zh-CN" sz="1600" kern="1200" dirty="0"/>
            <a:t>日本传染病协会</a:t>
          </a:r>
          <a:r>
            <a:rPr kumimoji="1" lang="en-US" sz="1600" kern="1200" dirty="0"/>
            <a:t>(JAID)</a:t>
          </a:r>
          <a:r>
            <a:rPr kumimoji="1" lang="zh-CN" sz="1600" kern="1200" dirty="0"/>
            <a:t>联合日本化疗学会</a:t>
          </a:r>
          <a:r>
            <a:rPr kumimoji="1" lang="en-US" sz="1600" kern="1200" dirty="0"/>
            <a:t>(JSC)</a:t>
          </a:r>
          <a:r>
            <a:rPr kumimoji="1" lang="zh-CN" sz="1600" kern="1200" dirty="0"/>
            <a:t>等多诊疗指南收录。</a:t>
          </a:r>
          <a:endParaRPr lang="zh-CN" sz="1600" kern="1200" dirty="0"/>
        </a:p>
      </dsp:txBody>
      <dsp:txXfrm>
        <a:off x="0" y="0"/>
        <a:ext cx="10653784" cy="794960"/>
      </dsp:txXfrm>
    </dsp:sp>
    <dsp:sp modelId="{0C5D56B8-D434-44EF-ADFA-80572A5F0C4D}">
      <dsp:nvSpPr>
        <dsp:cNvPr id="0" name=""/>
        <dsp:cNvSpPr/>
      </dsp:nvSpPr>
      <dsp:spPr>
        <a:xfrm>
          <a:off x="0" y="794960"/>
          <a:ext cx="106537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D01AD-D5D6-44CB-BD62-E696A830514D}">
      <dsp:nvSpPr>
        <dsp:cNvPr id="0" name=""/>
        <dsp:cNvSpPr/>
      </dsp:nvSpPr>
      <dsp:spPr bwMode="white">
        <a:xfrm>
          <a:off x="0" y="794960"/>
          <a:ext cx="10653784" cy="79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zh-CN" altLang="en-US" sz="1600" b="1" i="0" kern="1200" baseline="0" dirty="0">
              <a:solidFill>
                <a:srgbClr val="FF0000"/>
              </a:solidFill>
            </a:rPr>
            <a:t>本品可缓解国内很多药品只能参照成人的用法剂量，没有儿童使用数据以及儿童专用药物严重不足的现状。有利于优化儿童抗生素产品格局，以及与其他进口儿童头孢类抗生素形成良性竞争，从而减少医保基金支出。</a:t>
          </a:r>
          <a:endParaRPr lang="zh-CN" altLang="en-US" sz="1600" kern="1200" dirty="0">
            <a:solidFill>
              <a:srgbClr val="FF0000"/>
            </a:solidFill>
          </a:endParaRPr>
        </a:p>
      </dsp:txBody>
      <dsp:txXfrm>
        <a:off x="0" y="794960"/>
        <a:ext cx="10653784" cy="794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0A54A-16E4-4600-B87E-7EAF49E54F7A}">
      <dsp:nvSpPr>
        <dsp:cNvPr id="0" name=""/>
        <dsp:cNvSpPr/>
      </dsp:nvSpPr>
      <dsp:spPr bwMode="white">
        <a:xfrm>
          <a:off x="296275" y="319775"/>
          <a:ext cx="4863207" cy="1668247"/>
        </a:xfrm>
        <a:prstGeom prst="rect">
          <a:avLst/>
        </a:prstGeom>
        <a:solidFill>
          <a:schemeClr val="lt1">
            <a:alpha val="40000"/>
            <a:hueOff val="0"/>
            <a:satOff val="0"/>
            <a:lumOff val="0"/>
            <a:alphaOff val="0"/>
          </a:schemeClr>
        </a:solidFill>
        <a:ln w="12700" cap="flat" cmpd="sng" algn="ctr">
          <a:solidFill>
            <a:srgbClr val="5CC3DF"/>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9379" tIns="53340" rIns="53340" bIns="53340" numCol="1" spcCol="1270" anchor="ctr" anchorCtr="0">
          <a:noAutofit/>
        </a:bodyPr>
        <a:lstStyle/>
        <a:p>
          <a:pPr marL="0" lvl="0" indent="0" algn="l" defTabSz="622300">
            <a:lnSpc>
              <a:spcPts val="2300"/>
            </a:lnSpc>
            <a:spcBef>
              <a:spcPct val="0"/>
            </a:spcBef>
            <a:spcAft>
              <a:spcPct val="35000"/>
            </a:spcAft>
            <a:buNone/>
          </a:pPr>
          <a:r>
            <a:rPr lang="en-US" sz="1400" b="1" kern="1200" dirty="0">
              <a:latin typeface="+mj-ea"/>
              <a:ea typeface="+mj-ea"/>
            </a:rPr>
            <a:t>II</a:t>
          </a:r>
          <a:r>
            <a:rPr lang="zh-CN" sz="1400" b="1" kern="1200" dirty="0">
              <a:latin typeface="+mj-ea"/>
              <a:ea typeface="+mj-ea"/>
            </a:rPr>
            <a:t>期研究：</a:t>
          </a:r>
          <a:r>
            <a:rPr lang="en-US" sz="1400" kern="1200" dirty="0">
              <a:latin typeface="宋体" pitchFamily="2" charset="-122"/>
              <a:ea typeface="宋体" pitchFamily="2" charset="-122"/>
            </a:rPr>
            <a:t>16</a:t>
          </a:r>
          <a:r>
            <a:rPr lang="zh-CN" sz="1400" kern="1200" dirty="0">
              <a:latin typeface="宋体" pitchFamily="2" charset="-122"/>
              <a:ea typeface="宋体" pitchFamily="2" charset="-122"/>
            </a:rPr>
            <a:t>岁以下儿童病例总数为</a:t>
          </a:r>
          <a:r>
            <a:rPr lang="en-US" sz="1400" kern="1200" dirty="0">
              <a:latin typeface="宋体" pitchFamily="2" charset="-122"/>
              <a:ea typeface="宋体" pitchFamily="2" charset="-122"/>
            </a:rPr>
            <a:t>617</a:t>
          </a:r>
          <a:r>
            <a:rPr lang="zh-CN" sz="1400" kern="1200" dirty="0">
              <a:latin typeface="宋体" pitchFamily="2" charset="-122"/>
              <a:ea typeface="宋体" pitchFamily="2" charset="-122"/>
            </a:rPr>
            <a:t>例，剔除其中病毒性或支原体感染性疾病等</a:t>
          </a:r>
          <a:r>
            <a:rPr lang="en-US" sz="1400" kern="1200" dirty="0">
              <a:latin typeface="宋体" pitchFamily="2" charset="-122"/>
              <a:ea typeface="宋体" pitchFamily="2" charset="-122"/>
            </a:rPr>
            <a:t>161</a:t>
          </a:r>
          <a:r>
            <a:rPr lang="zh-CN" sz="1400" kern="1200" dirty="0">
              <a:latin typeface="宋体" pitchFamily="2" charset="-122"/>
              <a:ea typeface="宋体" pitchFamily="2" charset="-122"/>
            </a:rPr>
            <a:t>例，其余</a:t>
          </a:r>
          <a:r>
            <a:rPr lang="en-US" sz="1400" kern="1200" dirty="0">
              <a:latin typeface="宋体" pitchFamily="2" charset="-122"/>
              <a:ea typeface="宋体" pitchFamily="2" charset="-122"/>
            </a:rPr>
            <a:t>456</a:t>
          </a:r>
          <a:r>
            <a:rPr lang="zh-CN" sz="1400" kern="1200" dirty="0">
              <a:latin typeface="宋体" pitchFamily="2" charset="-122"/>
              <a:ea typeface="宋体" pitchFamily="2" charset="-122"/>
            </a:rPr>
            <a:t>例计入有效性评价对象，总体来看全部</a:t>
          </a:r>
          <a:r>
            <a:rPr lang="en-US" sz="1400" kern="1200" dirty="0">
              <a:latin typeface="宋体" pitchFamily="2" charset="-122"/>
              <a:ea typeface="宋体" pitchFamily="2" charset="-122"/>
            </a:rPr>
            <a:t>456 </a:t>
          </a:r>
          <a:r>
            <a:rPr lang="zh-CN" sz="1400" kern="1200" dirty="0">
              <a:latin typeface="宋体" pitchFamily="2" charset="-122"/>
              <a:ea typeface="宋体" pitchFamily="2" charset="-122"/>
            </a:rPr>
            <a:t>例的有效率为</a:t>
          </a:r>
          <a:r>
            <a:rPr lang="en-US" sz="1400" kern="1200" dirty="0">
              <a:latin typeface="宋体" pitchFamily="2" charset="-122"/>
              <a:ea typeface="宋体" pitchFamily="2" charset="-122"/>
            </a:rPr>
            <a:t>95.0</a:t>
          </a:r>
          <a:r>
            <a:rPr lang="zh-CN" sz="1400" kern="1200" dirty="0">
              <a:latin typeface="宋体" pitchFamily="2" charset="-122"/>
              <a:ea typeface="宋体" pitchFamily="2" charset="-122"/>
            </a:rPr>
            <a:t>％；</a:t>
          </a:r>
        </a:p>
      </dsp:txBody>
      <dsp:txXfrm>
        <a:off x="296275" y="319775"/>
        <a:ext cx="4863207" cy="1668247"/>
      </dsp:txXfrm>
    </dsp:sp>
    <dsp:sp modelId="{7258D01D-7F57-4881-987D-2304B29ADB8D}">
      <dsp:nvSpPr>
        <dsp:cNvPr id="0" name=""/>
        <dsp:cNvSpPr/>
      </dsp:nvSpPr>
      <dsp:spPr>
        <a:xfrm>
          <a:off x="93641" y="174502"/>
          <a:ext cx="1063826" cy="159573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a:ln w="28575" cap="flat" cmpd="sng" algn="ctr">
          <a:solidFill>
            <a:srgbClr val="41B7D0"/>
          </a:solidFill>
          <a:prstDash val="solid"/>
          <a:miter lim="800000"/>
        </a:ln>
        <a:effectLst/>
      </dsp:spPr>
      <dsp:style>
        <a:lnRef idx="2">
          <a:scrgbClr r="0" g="0" b="0"/>
        </a:lnRef>
        <a:fillRef idx="1">
          <a:scrgbClr r="0" g="0" b="0"/>
        </a:fillRef>
        <a:effectRef idx="0">
          <a:scrgbClr r="0" g="0" b="0"/>
        </a:effectRef>
        <a:fontRef idx="minor"/>
      </dsp:style>
    </dsp:sp>
    <dsp:sp modelId="{EEC35730-6636-4ED1-B123-72855CE21F19}">
      <dsp:nvSpPr>
        <dsp:cNvPr id="0" name=""/>
        <dsp:cNvSpPr/>
      </dsp:nvSpPr>
      <dsp:spPr bwMode="white">
        <a:xfrm>
          <a:off x="5542828" y="246750"/>
          <a:ext cx="4860136" cy="1765201"/>
        </a:xfrm>
        <a:prstGeom prst="rect">
          <a:avLst/>
        </a:prstGeom>
        <a:solidFill>
          <a:schemeClr val="lt1">
            <a:alpha val="40000"/>
            <a:hueOff val="0"/>
            <a:satOff val="0"/>
            <a:lumOff val="0"/>
            <a:alphaOff val="0"/>
          </a:schemeClr>
        </a:solidFill>
        <a:ln w="12700" cap="flat" cmpd="sng" algn="ctr">
          <a:solidFill>
            <a:srgbClr val="5CC3DF"/>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29" tIns="53340" rIns="53340" bIns="53340" numCol="1" spcCol="1270" anchor="ctr" anchorCtr="0">
          <a:noAutofit/>
        </a:bodyPr>
        <a:lstStyle/>
        <a:p>
          <a:pPr marL="0" lvl="0" indent="0" algn="l" defTabSz="622300">
            <a:lnSpc>
              <a:spcPct val="90000"/>
            </a:lnSpc>
            <a:spcBef>
              <a:spcPct val="0"/>
            </a:spcBef>
            <a:spcAft>
              <a:spcPct val="35000"/>
            </a:spcAft>
            <a:buNone/>
          </a:pPr>
          <a:r>
            <a:rPr lang="zh-CN" sz="1400" b="1" kern="1200" dirty="0">
              <a:latin typeface="+mj-ea"/>
              <a:ea typeface="+mj-ea"/>
            </a:rPr>
            <a:t>上市后：</a:t>
          </a:r>
          <a:r>
            <a:rPr lang="zh-CN" sz="1400" kern="1200" dirty="0">
              <a:latin typeface="宋体" pitchFamily="2" charset="-122"/>
              <a:ea typeface="宋体" pitchFamily="2" charset="-122"/>
            </a:rPr>
            <a:t>进行了</a:t>
          </a:r>
          <a:r>
            <a:rPr lang="zh-CN" altLang="en-US" sz="1400" kern="1200" dirty="0">
              <a:latin typeface="宋体" pitchFamily="2" charset="-122"/>
              <a:ea typeface="宋体" pitchFamily="2" charset="-122"/>
            </a:rPr>
            <a:t>盐酸头孢卡品酯颗粒</a:t>
          </a:r>
          <a:r>
            <a:rPr lang="en-US" sz="1400" kern="1200" dirty="0">
              <a:latin typeface="宋体" pitchFamily="2" charset="-122"/>
              <a:ea typeface="宋体" pitchFamily="2" charset="-122"/>
            </a:rPr>
            <a:t>100 mg</a:t>
          </a:r>
          <a:r>
            <a:rPr lang="zh-CN" sz="1400" kern="1200" dirty="0">
              <a:latin typeface="宋体" pitchFamily="2" charset="-122"/>
              <a:ea typeface="宋体" pitchFamily="2" charset="-122"/>
            </a:rPr>
            <a:t>对儿童感染性疾病患者的有效性、安全性及药代动力学研究。按照获批用法剂量向体重</a:t>
          </a:r>
          <a:r>
            <a:rPr lang="en-US" sz="1400" kern="1200" dirty="0">
              <a:latin typeface="宋体" pitchFamily="2" charset="-122"/>
              <a:ea typeface="宋体" pitchFamily="2" charset="-122"/>
            </a:rPr>
            <a:t>10 kg</a:t>
          </a:r>
          <a:r>
            <a:rPr lang="zh-CN" sz="1400" kern="1200" dirty="0">
              <a:latin typeface="宋体" pitchFamily="2" charset="-122"/>
              <a:ea typeface="宋体" pitchFamily="2" charset="-122"/>
            </a:rPr>
            <a:t>以下患者给药时，可以取得良好的临床效果。在临床疗效方面，针对呼吸道感染的有效率为</a:t>
          </a:r>
          <a:r>
            <a:rPr lang="en-US" sz="1400" kern="1200" dirty="0">
              <a:latin typeface="宋体" pitchFamily="2" charset="-122"/>
              <a:ea typeface="宋体" pitchFamily="2" charset="-122"/>
            </a:rPr>
            <a:t>88.1%</a:t>
          </a:r>
          <a:r>
            <a:rPr lang="zh-CN" sz="1400" kern="1200" dirty="0">
              <a:latin typeface="宋体" pitchFamily="2" charset="-122"/>
              <a:ea typeface="宋体" pitchFamily="2" charset="-122"/>
            </a:rPr>
            <a:t>（</a:t>
          </a:r>
          <a:r>
            <a:rPr lang="en-US" sz="1400" kern="1200" dirty="0">
              <a:latin typeface="宋体" pitchFamily="2" charset="-122"/>
              <a:ea typeface="宋体" pitchFamily="2" charset="-122"/>
            </a:rPr>
            <a:t>96</a:t>
          </a:r>
          <a:r>
            <a:rPr lang="zh-CN" sz="1400" kern="1200" dirty="0">
              <a:latin typeface="宋体" pitchFamily="2" charset="-122"/>
              <a:ea typeface="宋体" pitchFamily="2" charset="-122"/>
            </a:rPr>
            <a:t>例</a:t>
          </a:r>
          <a:r>
            <a:rPr lang="en-US" sz="1400" kern="1200" dirty="0">
              <a:latin typeface="宋体" pitchFamily="2" charset="-122"/>
              <a:ea typeface="宋体" pitchFamily="2" charset="-122"/>
            </a:rPr>
            <a:t>/109</a:t>
          </a:r>
          <a:r>
            <a:rPr lang="zh-CN" sz="1400" kern="1200" dirty="0">
              <a:latin typeface="宋体" pitchFamily="2" charset="-122"/>
              <a:ea typeface="宋体" pitchFamily="2" charset="-122"/>
            </a:rPr>
            <a:t>例）；针对尿路感染的有效率为</a:t>
          </a:r>
          <a:r>
            <a:rPr lang="en-US" sz="1400" kern="1200" dirty="0">
              <a:latin typeface="宋体" pitchFamily="2" charset="-122"/>
              <a:ea typeface="宋体" pitchFamily="2" charset="-122"/>
            </a:rPr>
            <a:t>100%</a:t>
          </a:r>
          <a:r>
            <a:rPr lang="zh-CN" sz="1400" kern="1200" dirty="0">
              <a:latin typeface="宋体" pitchFamily="2" charset="-122"/>
              <a:ea typeface="宋体" pitchFamily="2" charset="-122"/>
            </a:rPr>
            <a:t>（</a:t>
          </a:r>
          <a:r>
            <a:rPr lang="en-US" sz="1400" kern="1200" dirty="0">
              <a:latin typeface="宋体" pitchFamily="2" charset="-122"/>
              <a:ea typeface="宋体" pitchFamily="2" charset="-122"/>
            </a:rPr>
            <a:t>6</a:t>
          </a:r>
          <a:r>
            <a:rPr lang="zh-CN" sz="1400" kern="1200" dirty="0">
              <a:latin typeface="宋体" pitchFamily="2" charset="-122"/>
              <a:ea typeface="宋体" pitchFamily="2" charset="-122"/>
            </a:rPr>
            <a:t>例</a:t>
          </a:r>
          <a:r>
            <a:rPr lang="en-US" sz="1400" kern="1200" dirty="0">
              <a:latin typeface="宋体" pitchFamily="2" charset="-122"/>
              <a:ea typeface="宋体" pitchFamily="2" charset="-122"/>
            </a:rPr>
            <a:t>/6</a:t>
          </a:r>
          <a:r>
            <a:rPr lang="zh-CN" sz="1400" kern="1200" dirty="0">
              <a:latin typeface="宋体" pitchFamily="2" charset="-122"/>
              <a:ea typeface="宋体" pitchFamily="2" charset="-122"/>
            </a:rPr>
            <a:t>例），有效率较高。</a:t>
          </a:r>
        </a:p>
      </dsp:txBody>
      <dsp:txXfrm>
        <a:off x="5542828" y="246750"/>
        <a:ext cx="4860136" cy="1765201"/>
      </dsp:txXfrm>
    </dsp:sp>
    <dsp:sp modelId="{3532E4AC-8C30-4EB9-9EBD-0E3EB95E320A}">
      <dsp:nvSpPr>
        <dsp:cNvPr id="0" name=""/>
        <dsp:cNvSpPr/>
      </dsp:nvSpPr>
      <dsp:spPr>
        <a:xfrm>
          <a:off x="5340323" y="150573"/>
          <a:ext cx="1063154" cy="15947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3000" r="-63000"/>
          </a:stretch>
        </a:blipFill>
        <a:ln w="28575" cap="flat" cmpd="sng" algn="ctr">
          <a:solidFill>
            <a:srgbClr val="41B7D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7D43D-25A4-4D1B-8CE4-CB95D3CA294F}">
      <dsp:nvSpPr>
        <dsp:cNvPr id="0" name=""/>
        <dsp:cNvSpPr/>
      </dsp:nvSpPr>
      <dsp:spPr>
        <a:xfrm>
          <a:off x="462568" y="394226"/>
          <a:ext cx="2602355" cy="167738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None/>
          </a:pPr>
          <a:r>
            <a:rPr lang="zh-CN" altLang="en-US" sz="1400" kern="1200" dirty="0">
              <a:latin typeface="宋体" pitchFamily="2" charset="-122"/>
              <a:ea typeface="宋体" pitchFamily="2" charset="-122"/>
            </a:rPr>
            <a:t>对儿童呼吸道感染患者给予盐酸头孢卡品酯颗粒的药动学和有效性及安全性研究，以及对游离型药物浓度下</a:t>
          </a:r>
          <a:r>
            <a:rPr lang="en-US" altLang="zh-CN" sz="1400" kern="1200" dirty="0">
              <a:latin typeface="宋体" pitchFamily="2" charset="-122"/>
              <a:ea typeface="宋体" pitchFamily="2" charset="-122"/>
            </a:rPr>
            <a:t>CFPN </a:t>
          </a:r>
          <a:r>
            <a:rPr lang="zh-CN" altLang="en-US" sz="1400" kern="1200" dirty="0">
              <a:latin typeface="宋体" pitchFamily="2" charset="-122"/>
              <a:ea typeface="宋体" pitchFamily="2" charset="-122"/>
            </a:rPr>
            <a:t>的</a:t>
          </a:r>
          <a:r>
            <a:rPr lang="en-US" altLang="zh-CN" sz="1400" kern="1200" dirty="0">
              <a:latin typeface="宋体" pitchFamily="2" charset="-122"/>
              <a:ea typeface="宋体" pitchFamily="2" charset="-122"/>
            </a:rPr>
            <a:t>PK/PD </a:t>
          </a:r>
          <a:r>
            <a:rPr lang="zh-CN" altLang="en-US" sz="1400" kern="1200" dirty="0">
              <a:latin typeface="宋体" pitchFamily="2" charset="-122"/>
              <a:ea typeface="宋体" pitchFamily="2" charset="-122"/>
            </a:rPr>
            <a:t>抗菌药物折点和临床疗效、细菌学效果等考察结果</a:t>
          </a:r>
        </a:p>
      </dsp:txBody>
      <dsp:txXfrm>
        <a:off x="511697" y="443355"/>
        <a:ext cx="2504097" cy="1579130"/>
      </dsp:txXfrm>
    </dsp:sp>
    <dsp:sp modelId="{2B7658FD-7800-4806-A5AA-94B8572F18E1}">
      <dsp:nvSpPr>
        <dsp:cNvPr id="0" name=""/>
        <dsp:cNvSpPr/>
      </dsp:nvSpPr>
      <dsp:spPr>
        <a:xfrm rot="18947028">
          <a:off x="2890314" y="775837"/>
          <a:ext cx="1232740" cy="54492"/>
        </a:xfrm>
        <a:custGeom>
          <a:avLst/>
          <a:gdLst/>
          <a:ahLst/>
          <a:cxnLst/>
          <a:rect l="0" t="0" r="0" b="0"/>
          <a:pathLst>
            <a:path>
              <a:moveTo>
                <a:pt x="0" y="27246"/>
              </a:moveTo>
              <a:lnTo>
                <a:pt x="1232740"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475866" y="772265"/>
        <a:ext cx="61637" cy="61637"/>
      </dsp:txXfrm>
    </dsp:sp>
    <dsp:sp modelId="{E1D2354F-C790-4C45-AAA6-5ED269890407}">
      <dsp:nvSpPr>
        <dsp:cNvPr id="0" name=""/>
        <dsp:cNvSpPr/>
      </dsp:nvSpPr>
      <dsp:spPr>
        <a:xfrm>
          <a:off x="3948445" y="0"/>
          <a:ext cx="6747551" cy="7464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zh-CN" altLang="en-US" sz="1400" b="1" kern="1200" dirty="0">
              <a:latin typeface="宋体" pitchFamily="2" charset="-122"/>
              <a:ea typeface="宋体" pitchFamily="2" charset="-122"/>
            </a:rPr>
            <a:t>临床疗效整体</a:t>
          </a:r>
          <a:r>
            <a:rPr lang="en-US" altLang="zh-CN" sz="1400" b="1" kern="1200" dirty="0">
              <a:latin typeface="宋体" pitchFamily="2" charset="-122"/>
              <a:ea typeface="宋体" pitchFamily="2" charset="-122"/>
            </a:rPr>
            <a:t>95.8%</a:t>
          </a:r>
          <a:r>
            <a:rPr lang="zh-CN" altLang="en-US" sz="1400" b="1" kern="1200" dirty="0">
              <a:latin typeface="宋体" pitchFamily="2" charset="-122"/>
              <a:ea typeface="宋体" pitchFamily="2" charset="-122"/>
            </a:rPr>
            <a:t>（有效</a:t>
          </a:r>
          <a:r>
            <a:rPr lang="en-US" altLang="zh-CN" sz="1400" b="1" kern="1200" dirty="0">
              <a:latin typeface="宋体" pitchFamily="2" charset="-122"/>
              <a:ea typeface="宋体" pitchFamily="2" charset="-122"/>
            </a:rPr>
            <a:t>46 </a:t>
          </a:r>
          <a:r>
            <a:rPr lang="zh-CN" altLang="en-US" sz="1400" b="1" kern="1200" dirty="0">
              <a:latin typeface="宋体" pitchFamily="2" charset="-122"/>
              <a:ea typeface="宋体" pitchFamily="2" charset="-122"/>
            </a:rPr>
            <a:t>例</a:t>
          </a:r>
          <a:r>
            <a:rPr lang="en-US" altLang="zh-CN" sz="1400" b="1" kern="1200" dirty="0">
              <a:latin typeface="宋体" pitchFamily="2" charset="-122"/>
              <a:ea typeface="宋体" pitchFamily="2" charset="-122"/>
            </a:rPr>
            <a:t>/48 </a:t>
          </a:r>
          <a:r>
            <a:rPr lang="zh-CN" altLang="en-US" sz="1400" b="1" kern="1200" dirty="0">
              <a:latin typeface="宋体" pitchFamily="2" charset="-122"/>
              <a:ea typeface="宋体" pitchFamily="2" charset="-122"/>
            </a:rPr>
            <a:t>例）；细菌学效果整体</a:t>
          </a:r>
          <a:r>
            <a:rPr lang="en-US" altLang="zh-CN" sz="1400" b="1" kern="1200" dirty="0">
              <a:latin typeface="宋体" pitchFamily="2" charset="-122"/>
              <a:ea typeface="宋体" pitchFamily="2" charset="-122"/>
            </a:rPr>
            <a:t>73.8%</a:t>
          </a:r>
          <a:r>
            <a:rPr lang="zh-CN" altLang="en-US" sz="1400" b="1" kern="1200" dirty="0">
              <a:latin typeface="宋体" pitchFamily="2" charset="-122"/>
              <a:ea typeface="宋体" pitchFamily="2" charset="-122"/>
            </a:rPr>
            <a:t>（致炎菌消失</a:t>
          </a:r>
          <a:r>
            <a:rPr lang="en-US" altLang="zh-CN" sz="1400" b="1" kern="1200" dirty="0">
              <a:latin typeface="宋体" pitchFamily="2" charset="-122"/>
              <a:ea typeface="宋体" pitchFamily="2" charset="-122"/>
            </a:rPr>
            <a:t>45 </a:t>
          </a:r>
          <a:r>
            <a:rPr lang="zh-CN" altLang="en-US" sz="1400" b="1" kern="1200" dirty="0">
              <a:latin typeface="宋体" pitchFamily="2" charset="-122"/>
              <a:ea typeface="宋体" pitchFamily="2" charset="-122"/>
            </a:rPr>
            <a:t>例</a:t>
          </a:r>
          <a:r>
            <a:rPr lang="en-US" altLang="zh-CN" sz="1400" b="1" kern="1200" dirty="0">
              <a:latin typeface="宋体" pitchFamily="2" charset="-122"/>
              <a:ea typeface="宋体" pitchFamily="2" charset="-122"/>
            </a:rPr>
            <a:t>/61 </a:t>
          </a:r>
          <a:r>
            <a:rPr lang="zh-CN" altLang="en-US" sz="1400" b="1" kern="1200" dirty="0">
              <a:latin typeface="宋体" pitchFamily="2" charset="-122"/>
              <a:ea typeface="宋体" pitchFamily="2" charset="-122"/>
            </a:rPr>
            <a:t>例）；</a:t>
          </a:r>
          <a:endParaRPr lang="zh-CN" altLang="en-US" sz="1400" kern="1200" dirty="0">
            <a:latin typeface="宋体" pitchFamily="2" charset="-122"/>
            <a:ea typeface="宋体" pitchFamily="2" charset="-122"/>
          </a:endParaRPr>
        </a:p>
      </dsp:txBody>
      <dsp:txXfrm>
        <a:off x="3970309" y="21864"/>
        <a:ext cx="6703823" cy="702766"/>
      </dsp:txXfrm>
    </dsp:sp>
    <dsp:sp modelId="{681F2B25-24E9-494D-AE08-A9BE1026BF0B}">
      <dsp:nvSpPr>
        <dsp:cNvPr id="0" name=""/>
        <dsp:cNvSpPr/>
      </dsp:nvSpPr>
      <dsp:spPr>
        <a:xfrm rot="21453813">
          <a:off x="3064524" y="1186877"/>
          <a:ext cx="884320" cy="54492"/>
        </a:xfrm>
        <a:custGeom>
          <a:avLst/>
          <a:gdLst/>
          <a:ahLst/>
          <a:cxnLst/>
          <a:rect l="0" t="0" r="0" b="0"/>
          <a:pathLst>
            <a:path>
              <a:moveTo>
                <a:pt x="0" y="27246"/>
              </a:moveTo>
              <a:lnTo>
                <a:pt x="884320"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484576" y="1192015"/>
        <a:ext cx="44216" cy="44216"/>
      </dsp:txXfrm>
    </dsp:sp>
    <dsp:sp modelId="{3F846F65-09A0-4AEE-A170-D684A50CCEAD}">
      <dsp:nvSpPr>
        <dsp:cNvPr id="0" name=""/>
        <dsp:cNvSpPr/>
      </dsp:nvSpPr>
      <dsp:spPr>
        <a:xfrm>
          <a:off x="3948445" y="822079"/>
          <a:ext cx="6747551" cy="7464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zh-CN" altLang="en-US" sz="1400" kern="1200" dirty="0">
              <a:latin typeface="宋体" pitchFamily="2" charset="-122"/>
              <a:ea typeface="宋体" pitchFamily="2" charset="-122"/>
            </a:rPr>
            <a:t>血药浓度模拟的结果中，</a:t>
          </a:r>
          <a:r>
            <a:rPr lang="en-US" altLang="zh-CN" sz="1400" kern="1200" dirty="0">
              <a:latin typeface="宋体" pitchFamily="2" charset="-122"/>
              <a:ea typeface="宋体" pitchFamily="2" charset="-122"/>
            </a:rPr>
            <a:t>CFPN-PI 3 mg/kg×3 </a:t>
          </a:r>
          <a:r>
            <a:rPr lang="zh-CN" altLang="en-US" sz="1400" kern="1200" dirty="0">
              <a:latin typeface="宋体" pitchFamily="2" charset="-122"/>
              <a:ea typeface="宋体" pitchFamily="2" charset="-122"/>
            </a:rPr>
            <a:t>次</a:t>
          </a:r>
          <a:r>
            <a:rPr lang="en-US" altLang="zh-CN" sz="1400" kern="1200" dirty="0">
              <a:latin typeface="宋体" pitchFamily="2" charset="-122"/>
              <a:ea typeface="宋体" pitchFamily="2" charset="-122"/>
            </a:rPr>
            <a:t>/</a:t>
          </a:r>
          <a:r>
            <a:rPr lang="zh-CN" altLang="en-US" sz="1400" kern="1200" dirty="0">
              <a:latin typeface="宋体" pitchFamily="2" charset="-122"/>
              <a:ea typeface="宋体" pitchFamily="2" charset="-122"/>
            </a:rPr>
            <a:t>日的超过</a:t>
          </a:r>
          <a:r>
            <a:rPr lang="en-US" altLang="zh-CN" sz="1400" kern="1200" dirty="0">
              <a:latin typeface="宋体" pitchFamily="2" charset="-122"/>
              <a:ea typeface="宋体" pitchFamily="2" charset="-122"/>
            </a:rPr>
            <a:t>Time above MIC</a:t>
          </a:r>
          <a:r>
            <a:rPr lang="zh-CN" altLang="en-US" sz="1400" kern="1200" dirty="0">
              <a:latin typeface="宋体" pitchFamily="2" charset="-122"/>
              <a:ea typeface="宋体" pitchFamily="2" charset="-122"/>
            </a:rPr>
            <a:t>（</a:t>
          </a:r>
          <a:r>
            <a:rPr lang="en-US" altLang="zh-CN" sz="1400" b="1" kern="1200" dirty="0">
              <a:latin typeface="宋体" pitchFamily="2" charset="-122"/>
              <a:ea typeface="宋体" pitchFamily="2" charset="-122"/>
            </a:rPr>
            <a:t>TAM</a:t>
          </a:r>
          <a:r>
            <a:rPr lang="zh-CN" altLang="en-US" sz="1400" b="1" kern="1200" dirty="0">
              <a:latin typeface="宋体" pitchFamily="2" charset="-122"/>
              <a:ea typeface="宋体" pitchFamily="2" charset="-122"/>
            </a:rPr>
            <a:t>）</a:t>
          </a:r>
          <a:r>
            <a:rPr lang="en-US" altLang="zh-CN" sz="1400" b="1" kern="1200" dirty="0">
              <a:latin typeface="宋体" pitchFamily="2" charset="-122"/>
              <a:ea typeface="宋体" pitchFamily="2" charset="-122"/>
            </a:rPr>
            <a:t>40%</a:t>
          </a:r>
          <a:r>
            <a:rPr lang="zh-CN" altLang="en-US" sz="1400" b="1" kern="1200" dirty="0">
              <a:latin typeface="宋体" pitchFamily="2" charset="-122"/>
              <a:ea typeface="宋体" pitchFamily="2" charset="-122"/>
            </a:rPr>
            <a:t>的</a:t>
          </a:r>
          <a:r>
            <a:rPr lang="en-US" altLang="zh-CN" sz="1400" b="1" kern="1200" dirty="0">
              <a:latin typeface="宋体" pitchFamily="2" charset="-122"/>
              <a:ea typeface="宋体" pitchFamily="2" charset="-122"/>
            </a:rPr>
            <a:t>PK/PD </a:t>
          </a:r>
          <a:r>
            <a:rPr lang="zh-CN" altLang="en-US" sz="1400" b="1" kern="1200" dirty="0">
              <a:latin typeface="宋体" pitchFamily="2" charset="-122"/>
              <a:ea typeface="宋体" pitchFamily="2" charset="-122"/>
            </a:rPr>
            <a:t>抗菌药物折点为</a:t>
          </a:r>
          <a:r>
            <a:rPr lang="en-US" altLang="zh-CN" sz="1400" b="1" kern="1200" dirty="0">
              <a:latin typeface="宋体" pitchFamily="2" charset="-122"/>
              <a:ea typeface="宋体" pitchFamily="2" charset="-122"/>
            </a:rPr>
            <a:t>0.27 µg/ml</a:t>
          </a:r>
          <a:r>
            <a:rPr lang="zh-CN" altLang="en-US" sz="1400" kern="1200" dirty="0">
              <a:latin typeface="宋体" pitchFamily="2" charset="-122"/>
              <a:ea typeface="宋体" pitchFamily="2" charset="-122"/>
            </a:rPr>
            <a:t>，对多数敏感菌有良好的杀菌作用。</a:t>
          </a:r>
          <a:r>
            <a:rPr lang="zh-CN" altLang="en-US" sz="1400" b="1" kern="1200" dirty="0">
              <a:latin typeface="宋体" pitchFamily="2" charset="-122"/>
              <a:ea typeface="宋体" pitchFamily="2" charset="-122"/>
            </a:rPr>
            <a:t>该研究验证了用法剂量的科学性。</a:t>
          </a:r>
          <a:endParaRPr lang="zh-CN" altLang="en-US" sz="1400" kern="1200" dirty="0">
            <a:latin typeface="宋体" pitchFamily="2" charset="-122"/>
            <a:ea typeface="宋体" pitchFamily="2" charset="-122"/>
          </a:endParaRPr>
        </a:p>
      </dsp:txBody>
      <dsp:txXfrm>
        <a:off x="3970309" y="843943"/>
        <a:ext cx="6703823" cy="702766"/>
      </dsp:txXfrm>
    </dsp:sp>
    <dsp:sp modelId="{69797224-A490-4429-91F9-A2ABFEADA8C5}">
      <dsp:nvSpPr>
        <dsp:cNvPr id="0" name=""/>
        <dsp:cNvSpPr/>
      </dsp:nvSpPr>
      <dsp:spPr>
        <a:xfrm rot="2573701">
          <a:off x="2903682" y="1616112"/>
          <a:ext cx="1206004" cy="54492"/>
        </a:xfrm>
        <a:custGeom>
          <a:avLst/>
          <a:gdLst/>
          <a:ahLst/>
          <a:cxnLst/>
          <a:rect l="0" t="0" r="0" b="0"/>
          <a:pathLst>
            <a:path>
              <a:moveTo>
                <a:pt x="0" y="27246"/>
              </a:moveTo>
              <a:lnTo>
                <a:pt x="1206004"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476534" y="1613208"/>
        <a:ext cx="60300" cy="60300"/>
      </dsp:txXfrm>
    </dsp:sp>
    <dsp:sp modelId="{74F8DB55-CC8D-4F58-9782-42C06AC69884}">
      <dsp:nvSpPr>
        <dsp:cNvPr id="0" name=""/>
        <dsp:cNvSpPr/>
      </dsp:nvSpPr>
      <dsp:spPr>
        <a:xfrm>
          <a:off x="3948445" y="1680548"/>
          <a:ext cx="6747551" cy="7464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zh-CN" altLang="en-US" sz="1400" kern="1200" dirty="0">
              <a:latin typeface="宋体" pitchFamily="2" charset="-122"/>
              <a:ea typeface="宋体" pitchFamily="2" charset="-122"/>
            </a:rPr>
            <a:t>上市后临床试验中的</a:t>
          </a:r>
          <a:r>
            <a:rPr lang="en-US" altLang="zh-CN" sz="1400" kern="1200" dirty="0">
              <a:latin typeface="宋体" pitchFamily="2" charset="-122"/>
              <a:ea typeface="宋体" pitchFamily="2" charset="-122"/>
            </a:rPr>
            <a:t>1</a:t>
          </a:r>
          <a:r>
            <a:rPr lang="zh-CN" altLang="en-US" sz="1400" kern="1200" dirty="0">
              <a:latin typeface="宋体" pitchFamily="2" charset="-122"/>
              <a:ea typeface="宋体" pitchFamily="2" charset="-122"/>
            </a:rPr>
            <a:t>次给药量</a:t>
          </a:r>
          <a:r>
            <a:rPr lang="en-US" altLang="zh-CN" sz="1400" kern="1200" dirty="0">
              <a:latin typeface="宋体" pitchFamily="2" charset="-122"/>
              <a:ea typeface="宋体" pitchFamily="2" charset="-122"/>
            </a:rPr>
            <a:t>3 mg/kg</a:t>
          </a:r>
          <a:r>
            <a:rPr lang="zh-CN" altLang="en-US" sz="1400" kern="1200" dirty="0">
              <a:latin typeface="宋体" pitchFamily="2" charset="-122"/>
              <a:ea typeface="宋体" pitchFamily="2" charset="-122"/>
            </a:rPr>
            <a:t>时，≥</a:t>
          </a:r>
          <a:r>
            <a:rPr lang="en-US" altLang="zh-CN" sz="1400" kern="1200" dirty="0">
              <a:latin typeface="宋体" pitchFamily="2" charset="-122"/>
              <a:ea typeface="宋体" pitchFamily="2" charset="-122"/>
            </a:rPr>
            <a:t>TAM40%</a:t>
          </a:r>
          <a:r>
            <a:rPr lang="zh-CN" altLang="en-US" sz="1400" kern="1200" dirty="0">
              <a:latin typeface="宋体" pitchFamily="2" charset="-122"/>
              <a:ea typeface="宋体" pitchFamily="2" charset="-122"/>
            </a:rPr>
            <a:t>达成率为</a:t>
          </a:r>
          <a:r>
            <a:rPr lang="en-US" altLang="zh-CN" sz="1400" kern="1200" dirty="0">
              <a:latin typeface="宋体" pitchFamily="2" charset="-122"/>
              <a:ea typeface="宋体" pitchFamily="2" charset="-122"/>
            </a:rPr>
            <a:t>70.8%</a:t>
          </a:r>
          <a:r>
            <a:rPr lang="zh-CN" altLang="en-US" sz="1400" kern="1200" dirty="0">
              <a:latin typeface="宋体" pitchFamily="2" charset="-122"/>
              <a:ea typeface="宋体" pitchFamily="2" charset="-122"/>
            </a:rPr>
            <a:t>，为确保≥</a:t>
          </a:r>
          <a:r>
            <a:rPr lang="en-US" altLang="zh-CN" sz="1400" kern="1200" dirty="0">
              <a:latin typeface="宋体" pitchFamily="2" charset="-122"/>
              <a:ea typeface="宋体" pitchFamily="2" charset="-122"/>
            </a:rPr>
            <a:t>TAM40%</a:t>
          </a:r>
          <a:r>
            <a:rPr lang="zh-CN" altLang="en-US" sz="1400" kern="1200" dirty="0">
              <a:latin typeface="宋体" pitchFamily="2" charset="-122"/>
              <a:ea typeface="宋体" pitchFamily="2" charset="-122"/>
            </a:rPr>
            <a:t>达成率超过</a:t>
          </a:r>
          <a:r>
            <a:rPr lang="en-US" altLang="zh-CN" sz="1400" kern="1200" dirty="0">
              <a:latin typeface="宋体" pitchFamily="2" charset="-122"/>
              <a:ea typeface="宋体" pitchFamily="2" charset="-122"/>
            </a:rPr>
            <a:t>80%</a:t>
          </a:r>
          <a:r>
            <a:rPr lang="zh-CN" altLang="en-US" sz="1400" kern="1200" dirty="0">
              <a:latin typeface="宋体" pitchFamily="2" charset="-122"/>
              <a:ea typeface="宋体" pitchFamily="2" charset="-122"/>
            </a:rPr>
            <a:t>，推测</a:t>
          </a:r>
          <a:r>
            <a:rPr lang="en-US" altLang="zh-CN" sz="1400" kern="1200" dirty="0">
              <a:latin typeface="宋体" pitchFamily="2" charset="-122"/>
              <a:ea typeface="宋体" pitchFamily="2" charset="-122"/>
            </a:rPr>
            <a:t>1</a:t>
          </a:r>
          <a:r>
            <a:rPr lang="zh-CN" altLang="en-US" sz="1400" kern="1200" dirty="0">
              <a:latin typeface="宋体" pitchFamily="2" charset="-122"/>
              <a:ea typeface="宋体" pitchFamily="2" charset="-122"/>
            </a:rPr>
            <a:t>次给药量需要</a:t>
          </a:r>
          <a:r>
            <a:rPr lang="en-US" altLang="zh-CN" sz="1400" kern="1200" dirty="0">
              <a:latin typeface="宋体" pitchFamily="2" charset="-122"/>
              <a:ea typeface="宋体" pitchFamily="2" charset="-122"/>
            </a:rPr>
            <a:t>5 mg/kg</a:t>
          </a:r>
          <a:r>
            <a:rPr lang="zh-CN" altLang="en-US" sz="1400" kern="1200" dirty="0">
              <a:latin typeface="宋体" pitchFamily="2" charset="-122"/>
              <a:ea typeface="宋体" pitchFamily="2" charset="-122"/>
            </a:rPr>
            <a:t>左右。</a:t>
          </a:r>
        </a:p>
      </dsp:txBody>
      <dsp:txXfrm>
        <a:off x="3970309" y="1702412"/>
        <a:ext cx="6703823" cy="702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A197-81ED-479A-99A7-434557FE69B8}">
      <dsp:nvSpPr>
        <dsp:cNvPr id="0" name=""/>
        <dsp:cNvSpPr/>
      </dsp:nvSpPr>
      <dsp:spPr>
        <a:xfrm>
          <a:off x="0" y="0"/>
          <a:ext cx="10059533" cy="2409172"/>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844550">
            <a:lnSpc>
              <a:spcPct val="90000"/>
            </a:lnSpc>
            <a:spcBef>
              <a:spcPct val="0"/>
            </a:spcBef>
            <a:spcAft>
              <a:spcPct val="35000"/>
            </a:spcAft>
            <a:buNone/>
          </a:pPr>
          <a:endParaRPr lang="zh-CN" altLang="en-US" sz="1900" kern="1200" dirty="0">
            <a:solidFill>
              <a:schemeClr val="tx1"/>
            </a:solidFill>
          </a:endParaRPr>
        </a:p>
        <a:p>
          <a:pPr marL="171450" lvl="1" indent="-171450" algn="l" defTabSz="711200">
            <a:lnSpc>
              <a:spcPct val="150000"/>
            </a:lnSpc>
            <a:spcBef>
              <a:spcPct val="0"/>
            </a:spcBef>
            <a:spcAft>
              <a:spcPct val="15000"/>
            </a:spcAft>
            <a:buChar char="•"/>
          </a:pPr>
          <a:r>
            <a:rPr kumimoji="1" lang="zh-CN" altLang="en-US" sz="1600" i="0" kern="1200" baseline="0" dirty="0">
              <a:solidFill>
                <a:schemeClr val="tx1"/>
              </a:solidFill>
              <a:latin typeface="宋体" panose="02010600030101010101" pitchFamily="2" charset="-122"/>
              <a:ea typeface="宋体" panose="02010600030101010101" pitchFamily="2" charset="-122"/>
            </a:rPr>
            <a:t>盐酸头孢卡品酯颗粒是第一个在中国批准上市的儿童专用抗生素；</a:t>
          </a:r>
          <a:endParaRPr lang="zh-CN" altLang="en-US" sz="1600" kern="1200" dirty="0">
            <a:solidFill>
              <a:schemeClr val="tx1"/>
            </a:solidFill>
            <a:latin typeface="宋体" panose="02010600030101010101" pitchFamily="2" charset="-122"/>
            <a:ea typeface="宋体" panose="02010600030101010101" pitchFamily="2" charset="-122"/>
          </a:endParaRPr>
        </a:p>
        <a:p>
          <a:pPr marL="171450" lvl="1" indent="-171450" algn="l" defTabSz="711200">
            <a:lnSpc>
              <a:spcPct val="150000"/>
            </a:lnSpc>
            <a:spcBef>
              <a:spcPct val="0"/>
            </a:spcBef>
            <a:spcAft>
              <a:spcPct val="15000"/>
            </a:spcAft>
            <a:buChar char="•"/>
          </a:pPr>
          <a:r>
            <a:rPr kumimoji="1" lang="zh-CN" altLang="en-US" sz="1600" i="0" kern="1200" baseline="0" dirty="0">
              <a:solidFill>
                <a:schemeClr val="tx1"/>
              </a:solidFill>
              <a:latin typeface="宋体" panose="02010600030101010101" pitchFamily="2" charset="-122"/>
              <a:ea typeface="宋体" panose="02010600030101010101" pitchFamily="2" charset="-122"/>
            </a:rPr>
            <a:t>本产品活性成份与血浆蛋白结合率低，因此在体内游离态的药物浓度相对较高、显示较强的广谱抗菌活性，血浆蛋白结合率低于同类头孢药物，副作用更低，是儿童呼吸道感染治疗药物中一线药物。</a:t>
          </a:r>
          <a:endParaRPr lang="zh-CN" altLang="en-US" sz="1600" kern="1200" dirty="0">
            <a:solidFill>
              <a:schemeClr val="tx1"/>
            </a:solidFill>
            <a:latin typeface="宋体" panose="02010600030101010101" pitchFamily="2" charset="-122"/>
            <a:ea typeface="宋体" panose="02010600030101010101" pitchFamily="2" charset="-122"/>
          </a:endParaRPr>
        </a:p>
      </dsp:txBody>
      <dsp:txXfrm>
        <a:off x="2252823" y="0"/>
        <a:ext cx="7806709" cy="2409172"/>
      </dsp:txXfrm>
    </dsp:sp>
    <dsp:sp modelId="{06367643-2675-4F37-80EF-37192807104A}">
      <dsp:nvSpPr>
        <dsp:cNvPr id="0" name=""/>
        <dsp:cNvSpPr/>
      </dsp:nvSpPr>
      <dsp:spPr>
        <a:xfrm>
          <a:off x="240917" y="240917"/>
          <a:ext cx="2011906" cy="192733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09AD91-7C2C-4013-83B6-514408961260}">
      <dsp:nvSpPr>
        <dsp:cNvPr id="0" name=""/>
        <dsp:cNvSpPr/>
      </dsp:nvSpPr>
      <dsp:spPr>
        <a:xfrm>
          <a:off x="0" y="2650089"/>
          <a:ext cx="10059533" cy="2409172"/>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1066800">
            <a:lnSpc>
              <a:spcPct val="90000"/>
            </a:lnSpc>
            <a:spcBef>
              <a:spcPct val="0"/>
            </a:spcBef>
            <a:spcAft>
              <a:spcPct val="35000"/>
            </a:spcAft>
            <a:buNone/>
          </a:pPr>
          <a:endParaRPr lang="zh-CN" altLang="en-US" sz="2400" kern="1200" dirty="0"/>
        </a:p>
        <a:p>
          <a:pPr marL="171450" lvl="1" indent="-171450" algn="l" defTabSz="711200">
            <a:lnSpc>
              <a:spcPct val="100000"/>
            </a:lnSpc>
            <a:spcBef>
              <a:spcPct val="0"/>
            </a:spcBef>
            <a:spcAft>
              <a:spcPct val="15000"/>
            </a:spcAft>
            <a:buChar char="•"/>
          </a:pPr>
          <a:r>
            <a:rPr kumimoji="1" lang="zh-CN" altLang="en-US" sz="1600" kern="1200" dirty="0">
              <a:solidFill>
                <a:schemeClr val="tx1"/>
              </a:solidFill>
              <a:latin typeface="宋体" panose="02010600030101010101" pitchFamily="2" charset="-122"/>
              <a:ea typeface="宋体" panose="02010600030101010101" pitchFamily="2" charset="-122"/>
            </a:rPr>
            <a:t>盐酸头孢卡品酯颗粒说明书形状“本品为粉红色细颗粒；气芳香，微甜”，为草莓口味颗粒剂型。产品口感好、颗粒粒径小，儿童易服用，可以和奶一起服用，儿童依从性好。</a:t>
          </a:r>
          <a:endParaRPr lang="zh-CN" altLang="en-US" sz="1600" kern="1200" dirty="0">
            <a:solidFill>
              <a:schemeClr val="tx1"/>
            </a:solidFill>
            <a:latin typeface="宋体" panose="02010600030101010101" pitchFamily="2" charset="-122"/>
            <a:ea typeface="宋体" panose="02010600030101010101" pitchFamily="2" charset="-122"/>
          </a:endParaRPr>
        </a:p>
        <a:p>
          <a:pPr marL="171450" lvl="1" indent="-171450" algn="l" defTabSz="711200">
            <a:lnSpc>
              <a:spcPct val="100000"/>
            </a:lnSpc>
            <a:spcBef>
              <a:spcPct val="0"/>
            </a:spcBef>
            <a:spcAft>
              <a:spcPct val="15000"/>
            </a:spcAft>
            <a:buChar char="•"/>
          </a:pPr>
          <a:r>
            <a:rPr kumimoji="1" lang="zh-CN" altLang="en-US" sz="1600" kern="1200" dirty="0">
              <a:solidFill>
                <a:schemeClr val="tx1"/>
              </a:solidFill>
              <a:latin typeface="宋体" panose="02010600030101010101" pitchFamily="2" charset="-122"/>
              <a:ea typeface="宋体" panose="02010600030101010101" pitchFamily="2" charset="-122"/>
            </a:rPr>
            <a:t>在日本推荐：针对服用困难的婴幼儿，推荐加少量水后涂在孩子口部，或者混在不易察觉出苦味的牛奶或布丁中让其服用，服药顺应性好。有效成分溶出速度适中，可根据用药患儿体重调整使用剂量。</a:t>
          </a:r>
          <a:endParaRPr lang="zh-CN" altLang="en-US" sz="1600" kern="1200" dirty="0">
            <a:solidFill>
              <a:schemeClr val="tx1"/>
            </a:solidFill>
            <a:latin typeface="宋体" panose="02010600030101010101" pitchFamily="2" charset="-122"/>
            <a:ea typeface="宋体" panose="02010600030101010101" pitchFamily="2" charset="-122"/>
          </a:endParaRPr>
        </a:p>
      </dsp:txBody>
      <dsp:txXfrm>
        <a:off x="2252823" y="2650089"/>
        <a:ext cx="7806709" cy="2409172"/>
      </dsp:txXfrm>
    </dsp:sp>
    <dsp:sp modelId="{A584E893-1A59-44E7-B42F-05CA0D6F14C5}">
      <dsp:nvSpPr>
        <dsp:cNvPr id="0" name=""/>
        <dsp:cNvSpPr/>
      </dsp:nvSpPr>
      <dsp:spPr>
        <a:xfrm>
          <a:off x="240917" y="2891007"/>
          <a:ext cx="2011906" cy="192733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A01B3-E8A2-4A87-B001-BE908DF1F831}">
      <dsp:nvSpPr>
        <dsp:cNvPr id="0" name=""/>
        <dsp:cNvSpPr/>
      </dsp:nvSpPr>
      <dsp:spPr>
        <a:xfrm>
          <a:off x="4875" y="0"/>
          <a:ext cx="4690212" cy="43926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t>1</a:t>
          </a:r>
          <a:r>
            <a:rPr lang="zh-CN" sz="2000" b="1" i="0" kern="1200" baseline="0" dirty="0"/>
            <a:t>、所治疗疾病对公共健康的影响：</a:t>
          </a:r>
          <a:endParaRPr lang="zh-CN" sz="2000" kern="1200" dirty="0"/>
        </a:p>
      </dsp:txBody>
      <dsp:txXfrm>
        <a:off x="4875" y="0"/>
        <a:ext cx="4690212" cy="1317793"/>
      </dsp:txXfrm>
    </dsp:sp>
    <dsp:sp modelId="{F50EBECC-F314-4365-9DF0-BBEC60D27A17}">
      <dsp:nvSpPr>
        <dsp:cNvPr id="0" name=""/>
        <dsp:cNvSpPr/>
      </dsp:nvSpPr>
      <dsp:spPr>
        <a:xfrm>
          <a:off x="384126" y="1317793"/>
          <a:ext cx="3931711" cy="2855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100000"/>
            </a:lnSpc>
            <a:spcBef>
              <a:spcPct val="0"/>
            </a:spcBef>
            <a:spcAft>
              <a:spcPct val="35000"/>
            </a:spcAft>
            <a:buNone/>
          </a:pPr>
          <a:r>
            <a:rPr lang="en-US" altLang="zh-CN" sz="1600" b="0" i="0" kern="1200" baseline="0" dirty="0">
              <a:latin typeface="宋体" panose="02010600030101010101" pitchFamily="2" charset="-122"/>
              <a:ea typeface="宋体" panose="02010600030101010101" pitchFamily="2" charset="-122"/>
            </a:rPr>
            <a:t>2021</a:t>
          </a:r>
          <a:r>
            <a:rPr lang="zh-CN" altLang="en-US" sz="1600" b="0" i="0" kern="1200" baseline="0" dirty="0">
              <a:latin typeface="宋体" panose="02010600030101010101" pitchFamily="2" charset="-122"/>
              <a:ea typeface="宋体" panose="02010600030101010101" pitchFamily="2" charset="-122"/>
            </a:rPr>
            <a:t>年第</a:t>
          </a:r>
          <a:r>
            <a:rPr lang="en-US" altLang="zh-CN" sz="1600" b="0" i="0" kern="1200" baseline="0" dirty="0">
              <a:latin typeface="宋体" panose="02010600030101010101" pitchFamily="2" charset="-122"/>
              <a:ea typeface="宋体" panose="02010600030101010101" pitchFamily="2" charset="-122"/>
            </a:rPr>
            <a:t>7</a:t>
          </a:r>
          <a:r>
            <a:rPr lang="zh-CN" altLang="en-US" sz="1600" b="0" i="0" kern="1200" baseline="0" dirty="0">
              <a:latin typeface="宋体" panose="02010600030101010101" pitchFamily="2" charset="-122"/>
              <a:ea typeface="宋体" panose="02010600030101010101" pitchFamily="2" charset="-122"/>
            </a:rPr>
            <a:t>次全国人口普查，</a:t>
          </a:r>
          <a:r>
            <a:rPr lang="en-US" altLang="zh-CN" sz="1600" b="0" i="0" kern="1200" baseline="0" dirty="0">
              <a:latin typeface="宋体" panose="02010600030101010101" pitchFamily="2" charset="-122"/>
              <a:ea typeface="宋体" panose="02010600030101010101" pitchFamily="2" charset="-122"/>
            </a:rPr>
            <a:t>0—14</a:t>
          </a:r>
          <a:r>
            <a:rPr lang="zh-CN" altLang="en-US" sz="1600" b="0" i="0" kern="1200" baseline="0" dirty="0">
              <a:latin typeface="宋体" panose="02010600030101010101" pitchFamily="2" charset="-122"/>
              <a:ea typeface="宋体" panose="02010600030101010101" pitchFamily="2" charset="-122"/>
            </a:rPr>
            <a:t>岁人口约占</a:t>
          </a:r>
          <a:r>
            <a:rPr lang="en-US" altLang="zh-CN" sz="1600" b="0" i="0" kern="1200" baseline="0" dirty="0">
              <a:latin typeface="宋体" panose="02010600030101010101" pitchFamily="2" charset="-122"/>
              <a:ea typeface="宋体" panose="02010600030101010101" pitchFamily="2" charset="-122"/>
            </a:rPr>
            <a:t>18%</a:t>
          </a:r>
          <a:r>
            <a:rPr lang="zh-CN" altLang="en-US" sz="1600" b="0" i="0" kern="1200" baseline="0" dirty="0">
              <a:latin typeface="宋体" panose="02010600030101010101" pitchFamily="2" charset="-122"/>
              <a:ea typeface="宋体" panose="02010600030101010101" pitchFamily="2" charset="-122"/>
            </a:rPr>
            <a:t>，目前国内常规药品中，儿童专用头孢类抗生素市场空白。各种研究结果证明，盐酸头孢卡品酯颗粒对于儿童使用，有明确的疗效和较高的安全性，可以满足国内儿童患者的需求，让更多儿童得到有效治疗，造福民族未来，对践行健康中国</a:t>
          </a:r>
          <a:r>
            <a:rPr lang="en-US" altLang="zh-CN" sz="1600" b="0" i="0" kern="1200" baseline="0" dirty="0">
              <a:latin typeface="宋体" panose="02010600030101010101" pitchFamily="2" charset="-122"/>
              <a:ea typeface="宋体" panose="02010600030101010101" pitchFamily="2" charset="-122"/>
            </a:rPr>
            <a:t>2030</a:t>
          </a:r>
          <a:r>
            <a:rPr lang="zh-CN" altLang="en-US" sz="1600" b="0" i="0" kern="1200" baseline="0" dirty="0">
              <a:latin typeface="宋体" panose="02010600030101010101" pitchFamily="2" charset="-122"/>
              <a:ea typeface="宋体" panose="02010600030101010101" pitchFamily="2" charset="-122"/>
            </a:rPr>
            <a:t>中对青少年的健康防治目标，具有社会价值和意义。</a:t>
          </a:r>
          <a:endParaRPr lang="zh-CN" sz="1600" kern="1200" dirty="0">
            <a:latin typeface="宋体" panose="02010600030101010101" pitchFamily="2" charset="-122"/>
            <a:ea typeface="宋体" panose="02010600030101010101" pitchFamily="2" charset="-122"/>
          </a:endParaRPr>
        </a:p>
      </dsp:txBody>
      <dsp:txXfrm>
        <a:off x="467753" y="1401420"/>
        <a:ext cx="3764457" cy="2687965"/>
      </dsp:txXfrm>
    </dsp:sp>
    <dsp:sp modelId="{A0DD9250-E551-4CB2-944A-6370E388B05F}">
      <dsp:nvSpPr>
        <dsp:cNvPr id="0" name=""/>
        <dsp:cNvSpPr/>
      </dsp:nvSpPr>
      <dsp:spPr>
        <a:xfrm>
          <a:off x="5046854" y="0"/>
          <a:ext cx="4690212" cy="43926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t>2</a:t>
          </a:r>
          <a:r>
            <a:rPr lang="zh-CN" sz="2000" b="1" i="0" kern="1200" baseline="0" dirty="0"/>
            <a:t>、符合“保基本”原则：</a:t>
          </a:r>
          <a:endParaRPr lang="zh-CN" sz="2000" kern="1200" dirty="0"/>
        </a:p>
      </dsp:txBody>
      <dsp:txXfrm>
        <a:off x="5046854" y="0"/>
        <a:ext cx="4690212" cy="1317793"/>
      </dsp:txXfrm>
    </dsp:sp>
    <dsp:sp modelId="{97C4D002-3EB9-459D-86B9-07C654F3A2E5}">
      <dsp:nvSpPr>
        <dsp:cNvPr id="0" name=""/>
        <dsp:cNvSpPr/>
      </dsp:nvSpPr>
      <dsp:spPr>
        <a:xfrm>
          <a:off x="5423816" y="1318479"/>
          <a:ext cx="3936289" cy="1090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100000"/>
            </a:lnSpc>
            <a:spcBef>
              <a:spcPct val="0"/>
            </a:spcBef>
            <a:spcAft>
              <a:spcPct val="35000"/>
            </a:spcAft>
            <a:buNone/>
          </a:pPr>
          <a:r>
            <a:rPr lang="zh-CN" altLang="en-US" sz="1600" b="0" i="0" kern="1200" baseline="0" dirty="0">
              <a:latin typeface="宋体" panose="02010600030101010101" pitchFamily="2" charset="-122"/>
              <a:ea typeface="宋体" panose="02010600030101010101" pitchFamily="2" charset="-122"/>
            </a:rPr>
            <a:t>（</a:t>
          </a:r>
          <a:r>
            <a:rPr lang="en-US" altLang="zh-CN" sz="1600" b="0" i="0" kern="1200" baseline="0" dirty="0">
              <a:latin typeface="宋体" panose="02010600030101010101" pitchFamily="2" charset="-122"/>
              <a:ea typeface="宋体" panose="02010600030101010101" pitchFamily="2" charset="-122"/>
            </a:rPr>
            <a:t>1</a:t>
          </a:r>
          <a:r>
            <a:rPr lang="zh-CN" altLang="en-US" sz="1600" b="0" i="0" kern="1200" baseline="0" dirty="0">
              <a:latin typeface="宋体" panose="02010600030101010101" pitchFamily="2" charset="-122"/>
              <a:ea typeface="宋体" panose="02010600030101010101" pitchFamily="2" charset="-122"/>
            </a:rPr>
            <a:t>）本品儿童用药量为</a:t>
          </a:r>
          <a:r>
            <a:rPr lang="en-US" altLang="zh-CN" sz="1600" b="0" i="0" kern="1200" baseline="0" dirty="0">
              <a:latin typeface="宋体" panose="02010600030101010101" pitchFamily="2" charset="-122"/>
              <a:ea typeface="宋体" panose="02010600030101010101" pitchFamily="2" charset="-122"/>
            </a:rPr>
            <a:t>3mg/kg</a:t>
          </a:r>
          <a:r>
            <a:rPr lang="zh-CN" altLang="en-US" sz="1600" b="0" i="0" kern="1200" baseline="0" dirty="0">
              <a:latin typeface="宋体" panose="02010600030101010101" pitchFamily="2" charset="-122"/>
              <a:ea typeface="宋体" panose="02010600030101010101" pitchFamily="2" charset="-122"/>
            </a:rPr>
            <a:t>，每位儿童按照</a:t>
          </a:r>
          <a:r>
            <a:rPr lang="en-US" altLang="zh-CN" sz="1600" b="0" i="0" kern="1200" baseline="0" dirty="0">
              <a:latin typeface="宋体" panose="02010600030101010101" pitchFamily="2" charset="-122"/>
              <a:ea typeface="宋体" panose="02010600030101010101" pitchFamily="2" charset="-122"/>
            </a:rPr>
            <a:t>20kg</a:t>
          </a:r>
          <a:r>
            <a:rPr lang="zh-CN" altLang="en-US" sz="1600" b="0" i="0" kern="1200" baseline="0" dirty="0">
              <a:latin typeface="宋体" panose="02010600030101010101" pitchFamily="2" charset="-122"/>
              <a:ea typeface="宋体" panose="02010600030101010101" pitchFamily="2" charset="-122"/>
            </a:rPr>
            <a:t>计算</a:t>
          </a:r>
          <a:r>
            <a:rPr lang="en-US" altLang="zh-CN" sz="1600" b="0" i="0" kern="1200" baseline="0" dirty="0">
              <a:latin typeface="宋体" panose="02010600030101010101" pitchFamily="2" charset="-122"/>
              <a:ea typeface="宋体" panose="02010600030101010101" pitchFamily="2" charset="-122"/>
            </a:rPr>
            <a:t>,</a:t>
          </a:r>
          <a:r>
            <a:rPr lang="zh-CN" altLang="en-US" sz="1600" b="0" i="0" kern="1200" baseline="0" dirty="0">
              <a:latin typeface="宋体" panose="02010600030101010101" pitchFamily="2" charset="-122"/>
              <a:ea typeface="宋体" panose="02010600030101010101" pitchFamily="2" charset="-122"/>
            </a:rPr>
            <a:t>日治疗费用约</a:t>
          </a:r>
          <a:r>
            <a:rPr lang="en-US" altLang="zh-CN" sz="1600" b="0" i="0" kern="1200" baseline="0" dirty="0">
              <a:latin typeface="宋体" panose="02010600030101010101" pitchFamily="2" charset="-122"/>
              <a:ea typeface="宋体" panose="02010600030101010101" pitchFamily="2" charset="-122"/>
            </a:rPr>
            <a:t>90</a:t>
          </a:r>
          <a:r>
            <a:rPr lang="zh-CN" altLang="en-US" sz="1600" b="0" i="0" kern="1200" baseline="0" dirty="0">
              <a:latin typeface="宋体" panose="02010600030101010101" pitchFamily="2" charset="-122"/>
              <a:ea typeface="宋体" panose="02010600030101010101" pitchFamily="2" charset="-122"/>
            </a:rPr>
            <a:t>元，在国内大部分家庭患者可以接受的价格区间内；</a:t>
          </a:r>
          <a:endParaRPr lang="zh-CN" sz="1600" kern="1200" dirty="0">
            <a:latin typeface="宋体" panose="02010600030101010101" pitchFamily="2" charset="-122"/>
            <a:ea typeface="宋体" panose="02010600030101010101" pitchFamily="2" charset="-122"/>
          </a:endParaRPr>
        </a:p>
      </dsp:txBody>
      <dsp:txXfrm>
        <a:off x="5455764" y="1350427"/>
        <a:ext cx="3872393" cy="1026889"/>
      </dsp:txXfrm>
    </dsp:sp>
    <dsp:sp modelId="{681B7C11-5699-4A5A-8AFC-571D67BCBAF8}">
      <dsp:nvSpPr>
        <dsp:cNvPr id="0" name=""/>
        <dsp:cNvSpPr/>
      </dsp:nvSpPr>
      <dsp:spPr>
        <a:xfrm>
          <a:off x="5423816" y="2526802"/>
          <a:ext cx="3936289" cy="763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100000"/>
            </a:lnSpc>
            <a:spcBef>
              <a:spcPct val="0"/>
            </a:spcBef>
            <a:spcAft>
              <a:spcPct val="35000"/>
            </a:spcAft>
            <a:buNone/>
          </a:pPr>
          <a:r>
            <a:rPr lang="zh-CN" altLang="en-US" sz="1600" b="0" i="0" kern="1200" baseline="0" dirty="0">
              <a:latin typeface="宋体" panose="02010600030101010101" pitchFamily="2" charset="-122"/>
              <a:ea typeface="宋体" panose="02010600030101010101" pitchFamily="2" charset="-122"/>
            </a:rPr>
            <a:t>（</a:t>
          </a:r>
          <a:r>
            <a:rPr lang="en-US" altLang="zh-CN" sz="1600" b="0" i="0" kern="1200" baseline="0" dirty="0">
              <a:latin typeface="宋体" panose="02010600030101010101" pitchFamily="2" charset="-122"/>
              <a:ea typeface="宋体" panose="02010600030101010101" pitchFamily="2" charset="-122"/>
            </a:rPr>
            <a:t>2</a:t>
          </a:r>
          <a:r>
            <a:rPr lang="zh-CN" altLang="en-US" sz="1600" b="0" i="0" kern="1200" baseline="0" dirty="0">
              <a:latin typeface="宋体" panose="02010600030101010101" pitchFamily="2" charset="-122"/>
              <a:ea typeface="宋体" panose="02010600030101010101" pitchFamily="2" charset="-122"/>
            </a:rPr>
            <a:t>）本品日治疗费用接近目录内同类产品，且具有更好临床价值和安全性，性价比非常优良；</a:t>
          </a:r>
        </a:p>
      </dsp:txBody>
      <dsp:txXfrm>
        <a:off x="5446193" y="2549179"/>
        <a:ext cx="3891535" cy="719240"/>
      </dsp:txXfrm>
    </dsp:sp>
    <dsp:sp modelId="{F1968834-FB8D-4628-AF1D-0FBBAB3BF9F0}">
      <dsp:nvSpPr>
        <dsp:cNvPr id="0" name=""/>
        <dsp:cNvSpPr/>
      </dsp:nvSpPr>
      <dsp:spPr>
        <a:xfrm>
          <a:off x="5423816" y="3408334"/>
          <a:ext cx="3936289" cy="763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100000"/>
            </a:lnSpc>
            <a:spcBef>
              <a:spcPct val="0"/>
            </a:spcBef>
            <a:spcAft>
              <a:spcPct val="35000"/>
            </a:spcAft>
            <a:buNone/>
          </a:pPr>
          <a:r>
            <a:rPr lang="zh-CN" altLang="en-US" sz="1600" b="0" i="0" kern="1200" baseline="0" dirty="0">
              <a:latin typeface="宋体" panose="02010600030101010101" pitchFamily="2" charset="-122"/>
              <a:ea typeface="宋体" panose="02010600030101010101" pitchFamily="2" charset="-122"/>
            </a:rPr>
            <a:t>（</a:t>
          </a:r>
          <a:r>
            <a:rPr lang="en-US" altLang="zh-CN" sz="1600" b="0" i="0" kern="1200" baseline="0" dirty="0">
              <a:latin typeface="宋体" panose="02010600030101010101" pitchFamily="2" charset="-122"/>
              <a:ea typeface="宋体" panose="02010600030101010101" pitchFamily="2" charset="-122"/>
            </a:rPr>
            <a:t>3</a:t>
          </a:r>
          <a:r>
            <a:rPr lang="zh-CN" altLang="en-US" sz="1600" b="0" i="0" kern="1200" baseline="0" dirty="0">
              <a:latin typeface="宋体" panose="02010600030101010101" pitchFamily="2" charset="-122"/>
              <a:ea typeface="宋体" panose="02010600030101010101" pitchFamily="2" charset="-122"/>
            </a:rPr>
            <a:t>）本品新增医保目录，有利于优化儿童抗生素产品格局、减少医保基金支出。</a:t>
          </a:r>
        </a:p>
      </dsp:txBody>
      <dsp:txXfrm>
        <a:off x="5446193" y="3430711"/>
        <a:ext cx="3891535" cy="719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EB221-9AC9-4DEC-811D-4D2BC324E4AA}">
      <dsp:nvSpPr>
        <dsp:cNvPr id="0" name=""/>
        <dsp:cNvSpPr/>
      </dsp:nvSpPr>
      <dsp:spPr>
        <a:xfrm>
          <a:off x="48" y="9183"/>
          <a:ext cx="4629295" cy="1036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t>3</a:t>
          </a:r>
          <a:r>
            <a:rPr lang="zh-CN" sz="2000" b="1" i="0" kern="1200" baseline="0" dirty="0"/>
            <a:t>、弥补目录短板：</a:t>
          </a:r>
          <a:endParaRPr lang="zh-CN" sz="2000" kern="1200" dirty="0"/>
        </a:p>
      </dsp:txBody>
      <dsp:txXfrm>
        <a:off x="48" y="9183"/>
        <a:ext cx="4629295" cy="1036800"/>
      </dsp:txXfrm>
    </dsp:sp>
    <dsp:sp modelId="{9164DD41-7394-4762-8945-93793F51D9C6}">
      <dsp:nvSpPr>
        <dsp:cNvPr id="0" name=""/>
        <dsp:cNvSpPr/>
      </dsp:nvSpPr>
      <dsp:spPr>
        <a:xfrm>
          <a:off x="48" y="1045983"/>
          <a:ext cx="4629295" cy="2204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zh-CN" altLang="en-US" sz="1600" b="0" i="0" kern="1200" baseline="0" dirty="0">
              <a:latin typeface="宋体" panose="02010600030101010101" pitchFamily="2" charset="-122"/>
              <a:ea typeface="宋体" panose="02010600030101010101" pitchFamily="2" charset="-122"/>
            </a:rPr>
            <a:t>目前国内没有专用于儿童的头孢类抗生素颗粒剂上市，而本品专为儿童开发，剂型为适合儿童冲调服用、且又遮盖有效成份苦味的颗粒剂。其产品颗粒粒径小，有效成份溶出速度适中，而且可根据用药患儿体重使用相应计量，适用于出生</a:t>
          </a:r>
          <a:r>
            <a:rPr lang="en-US" altLang="en-US" sz="1600" b="0" i="0" kern="1200" baseline="0" dirty="0">
              <a:latin typeface="宋体" panose="02010600030101010101" pitchFamily="2" charset="-122"/>
              <a:ea typeface="宋体" panose="02010600030101010101" pitchFamily="2" charset="-122"/>
            </a:rPr>
            <a:t>29</a:t>
          </a:r>
          <a:r>
            <a:rPr lang="zh-CN" altLang="en-US" sz="1600" b="0" i="0" kern="1200" baseline="0" dirty="0">
              <a:latin typeface="宋体" panose="02010600030101010101" pitchFamily="2" charset="-122"/>
              <a:ea typeface="宋体" panose="02010600030101010101" pitchFamily="2" charset="-122"/>
            </a:rPr>
            <a:t>日</a:t>
          </a:r>
          <a:r>
            <a:rPr lang="en-US" altLang="en-US" sz="1600" b="0" i="0" kern="1200" baseline="0" dirty="0">
              <a:latin typeface="宋体" panose="02010600030101010101" pitchFamily="2" charset="-122"/>
              <a:ea typeface="宋体" panose="02010600030101010101" pitchFamily="2" charset="-122"/>
            </a:rPr>
            <a:t>~16</a:t>
          </a:r>
          <a:r>
            <a:rPr lang="zh-CN" altLang="en-US" sz="1600" b="0" i="0" kern="1200" baseline="0" dirty="0">
              <a:latin typeface="宋体" panose="02010600030101010101" pitchFamily="2" charset="-122"/>
              <a:ea typeface="宋体" panose="02010600030101010101" pitchFamily="2" charset="-122"/>
            </a:rPr>
            <a:t>岁儿童，本品新增医保目录可缓解专为儿童使用的药物严重不足的现状。</a:t>
          </a:r>
          <a:endParaRPr lang="zh-CN" altLang="en-US" sz="1600" kern="1200" dirty="0">
            <a:latin typeface="宋体" panose="02010600030101010101" pitchFamily="2" charset="-122"/>
            <a:ea typeface="宋体" panose="02010600030101010101" pitchFamily="2" charset="-122"/>
          </a:endParaRPr>
        </a:p>
      </dsp:txBody>
      <dsp:txXfrm>
        <a:off x="48" y="1045983"/>
        <a:ext cx="4629295" cy="2204921"/>
      </dsp:txXfrm>
    </dsp:sp>
    <dsp:sp modelId="{08D119BA-67A1-40AA-ABBE-0927F78D7AA6}">
      <dsp:nvSpPr>
        <dsp:cNvPr id="0" name=""/>
        <dsp:cNvSpPr/>
      </dsp:nvSpPr>
      <dsp:spPr>
        <a:xfrm>
          <a:off x="5277445" y="9183"/>
          <a:ext cx="4629295" cy="1036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t>4</a:t>
          </a:r>
          <a:r>
            <a:rPr lang="zh-CN" sz="2000" b="1" i="0" kern="1200" baseline="0" dirty="0"/>
            <a:t>、临床管理难度：</a:t>
          </a:r>
          <a:endParaRPr lang="zh-CN" sz="2000" kern="1200" dirty="0"/>
        </a:p>
      </dsp:txBody>
      <dsp:txXfrm>
        <a:off x="5277445" y="9183"/>
        <a:ext cx="4629295" cy="1036800"/>
      </dsp:txXfrm>
    </dsp:sp>
    <dsp:sp modelId="{98EA4446-22D3-4B27-86CA-EA4299EA478F}">
      <dsp:nvSpPr>
        <dsp:cNvPr id="0" name=""/>
        <dsp:cNvSpPr/>
      </dsp:nvSpPr>
      <dsp:spPr>
        <a:xfrm>
          <a:off x="5277445" y="1045983"/>
          <a:ext cx="4629295" cy="2204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50000"/>
            </a:lnSpc>
            <a:spcBef>
              <a:spcPct val="0"/>
            </a:spcBef>
            <a:spcAft>
              <a:spcPct val="15000"/>
            </a:spcAft>
            <a:buChar char="•"/>
          </a:pPr>
          <a:r>
            <a:rPr lang="zh-CN" altLang="en-US" sz="1600" b="0" i="0" kern="1200" baseline="0" dirty="0">
              <a:latin typeface="宋体" panose="02010600030101010101" pitchFamily="2" charset="-122"/>
              <a:ea typeface="宋体" panose="02010600030101010101" pitchFamily="2" charset="-122"/>
            </a:rPr>
            <a:t>（</a:t>
          </a:r>
          <a:r>
            <a:rPr lang="en-US" altLang="en-US" sz="1600" b="0" i="0" kern="1200" baseline="0" dirty="0">
              <a:latin typeface="宋体" panose="02010600030101010101" pitchFamily="2" charset="-122"/>
              <a:ea typeface="宋体" panose="02010600030101010101" pitchFamily="2" charset="-122"/>
            </a:rPr>
            <a:t>1</a:t>
          </a:r>
          <a:r>
            <a:rPr lang="zh-CN" altLang="en-US" sz="1600" b="0" i="0" kern="1200" baseline="0" dirty="0">
              <a:latin typeface="宋体" panose="02010600030101010101" pitchFamily="2" charset="-122"/>
              <a:ea typeface="宋体" panose="02010600030101010101" pitchFamily="2" charset="-122"/>
            </a:rPr>
            <a:t>）本品为草莓口味，细粒剂型，儿童较易服用，顺应性较好；</a:t>
          </a:r>
          <a:endParaRPr lang="zh-CN" altLang="en-US" sz="1600" kern="1200" dirty="0">
            <a:latin typeface="宋体" panose="02010600030101010101" pitchFamily="2" charset="-122"/>
            <a:ea typeface="宋体" panose="02010600030101010101" pitchFamily="2" charset="-122"/>
          </a:endParaRPr>
        </a:p>
        <a:p>
          <a:pPr marL="171450" lvl="1" indent="-171450" algn="l" defTabSz="711200">
            <a:lnSpc>
              <a:spcPct val="150000"/>
            </a:lnSpc>
            <a:spcBef>
              <a:spcPct val="0"/>
            </a:spcBef>
            <a:spcAft>
              <a:spcPct val="15000"/>
            </a:spcAft>
            <a:buChar char="•"/>
          </a:pPr>
          <a:r>
            <a:rPr lang="zh-CN" altLang="en-US" sz="1600" b="0" i="0" kern="1200" baseline="0" dirty="0">
              <a:latin typeface="宋体" panose="02010600030101010101" pitchFamily="2" charset="-122"/>
              <a:ea typeface="宋体" panose="02010600030101010101" pitchFamily="2" charset="-122"/>
            </a:rPr>
            <a:t>（</a:t>
          </a:r>
          <a:r>
            <a:rPr lang="en-US" altLang="en-US" sz="1600" b="0" i="0" kern="1200" baseline="0" dirty="0">
              <a:latin typeface="宋体" panose="02010600030101010101" pitchFamily="2" charset="-122"/>
              <a:ea typeface="宋体" panose="02010600030101010101" pitchFamily="2" charset="-122"/>
            </a:rPr>
            <a:t>2</a:t>
          </a:r>
          <a:r>
            <a:rPr lang="zh-CN" altLang="en-US" sz="1600" b="0" i="0" kern="1200" baseline="0" dirty="0">
              <a:latin typeface="宋体" panose="02010600030101010101" pitchFamily="2" charset="-122"/>
              <a:ea typeface="宋体" panose="02010600030101010101" pitchFamily="2" charset="-122"/>
            </a:rPr>
            <a:t>）本品适应症明确，儿童专用，临床处方明确，抗菌谱广泛，不存在超适应症使用的风险，便于医保部门监管。</a:t>
          </a:r>
        </a:p>
      </dsp:txBody>
      <dsp:txXfrm>
        <a:off x="5277445" y="1045983"/>
        <a:ext cx="4629295" cy="22049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1">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endSty" val="noArr"/>
                            <dgm:param type="begPts" val="midR"/>
                            <dgm:param type="endPts" val="midL"/>
                          </dgm:alg>
                        </dgm:if>
                        <dgm:else name="Name28">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5F910F2-FAE1-497F-BCE7-113015B3EFBF}" type="datetimeFigureOut">
              <a:rPr lang="zh-CN" altLang="en-US" smtClean="0"/>
              <a:t>2022-07-13</a:t>
            </a:fld>
            <a:endParaRPr lang="zh-CN" altLang="en-US"/>
          </a:p>
        </p:txBody>
      </p:sp>
      <p:sp>
        <p:nvSpPr>
          <p:cNvPr id="4" name="幻灯片图像占位符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5996E3C-5E57-46BE-8C77-2464D73F67C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996E3C-5E57-46BE-8C77-2464D73F67C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E30AB-8515-4AEA-B788-15F4FB3457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950152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E30AB-8515-4AEA-B788-15F4FB3457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10333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E30AB-8515-4AEA-B788-15F4FB34578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E30AB-8515-4AEA-B788-15F4FB34578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F3E30AB-8515-4AEA-B788-15F4FB3457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F3E30AB-8515-4AEA-B788-15F4FB3457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F3E30AB-8515-4AEA-B788-15F4FB3457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F3E30AB-8515-4AEA-B788-15F4FB3457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F3E30AB-8515-4AEA-B788-15F4FB3457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E30AB-8515-4AEA-B788-15F4FB3457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51606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875075"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5053586"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9219984" y="1694144"/>
            <a:ext cx="2100208" cy="2088868"/>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7148703"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973741"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4"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57612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92255"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8996560"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2"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874712"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200315"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200315"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130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058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9281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29664"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41929"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54193"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9066458"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100870" y="1641487"/>
            <a:ext cx="3708001" cy="2347284"/>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7979202" y="1641488"/>
            <a:ext cx="3323559" cy="2051173"/>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74714" y="4172231"/>
            <a:ext cx="6934157" cy="1765008"/>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3127"/>
            <a:ext cx="12192000" cy="68548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3127"/>
            <a:ext cx="12192000" cy="6854873"/>
          </a:xfrm>
          <a:prstGeom prst="rect">
            <a:avLst/>
          </a:prstGeom>
        </p:spPr>
      </p:pic>
      <p:sp>
        <p:nvSpPr>
          <p:cNvPr id="13" name="矩形 12"/>
          <p:cNvSpPr/>
          <p:nvPr userDrawn="1"/>
        </p:nvSpPr>
        <p:spPr>
          <a:xfrm>
            <a:off x="0" y="38683"/>
            <a:ext cx="12192000" cy="79123"/>
          </a:xfrm>
          <a:prstGeom prst="rect">
            <a:avLst/>
          </a:prstGeom>
          <a:solidFill>
            <a:srgbClr val="152E52">
              <a:alpha val="5019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 name="矩形 9"/>
          <p:cNvSpPr/>
          <p:nvPr userDrawn="1"/>
        </p:nvSpPr>
        <p:spPr>
          <a:xfrm>
            <a:off x="1" y="0"/>
            <a:ext cx="12192000" cy="79123"/>
          </a:xfrm>
          <a:prstGeom prst="rect">
            <a:avLst/>
          </a:prstGeom>
          <a:solidFill>
            <a:srgbClr val="152E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4" name="矩形 13"/>
          <p:cNvSpPr/>
          <p:nvPr userDrawn="1"/>
        </p:nvSpPr>
        <p:spPr>
          <a:xfrm rot="2778156">
            <a:off x="718121" y="137293"/>
            <a:ext cx="768287" cy="797342"/>
          </a:xfrm>
          <a:prstGeom prst="rect">
            <a:avLst/>
          </a:prstGeom>
          <a:solidFill>
            <a:srgbClr val="4DC0D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15" name="矩形 14"/>
          <p:cNvSpPr/>
          <p:nvPr userDrawn="1"/>
        </p:nvSpPr>
        <p:spPr>
          <a:xfrm rot="2837922">
            <a:off x="1360009" y="244847"/>
            <a:ext cx="428598" cy="410185"/>
          </a:xfrm>
          <a:prstGeom prst="rect">
            <a:avLst/>
          </a:prstGeom>
          <a:solidFill>
            <a:srgbClr val="05347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11"/>
          <a:stretch>
            <a:fillRect/>
          </a:stretch>
        </p:blipFill>
        <p:spPr>
          <a:xfrm>
            <a:off x="0" y="3127"/>
            <a:ext cx="12192000" cy="68548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728317" y="624639"/>
            <a:ext cx="8291460" cy="5777386"/>
          </a:xfrm>
          <a:prstGeom prst="rect">
            <a:avLst/>
          </a:prstGeom>
          <a:solidFill>
            <a:schemeClr val="bg1"/>
          </a:solidFill>
          <a:ln w="95250" cmpd="sng">
            <a:solidFill>
              <a:schemeClr val="accent4">
                <a:lumMod val="20000"/>
                <a:lumOff val="8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圆角 1"/>
          <p:cNvSpPr/>
          <p:nvPr/>
        </p:nvSpPr>
        <p:spPr>
          <a:xfrm>
            <a:off x="2965833" y="4837726"/>
            <a:ext cx="5826475" cy="1395635"/>
          </a:xfrm>
          <a:prstGeom prst="roundRect">
            <a:avLst/>
          </a:prstGeom>
          <a:solidFill>
            <a:srgbClr val="0256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rot="2837922">
            <a:off x="342995" y="907988"/>
            <a:ext cx="194721" cy="214586"/>
          </a:xfrm>
          <a:prstGeom prst="rect">
            <a:avLst/>
          </a:prstGeom>
          <a:solidFill>
            <a:srgbClr val="053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87" name="矩形 86"/>
          <p:cNvSpPr/>
          <p:nvPr/>
        </p:nvSpPr>
        <p:spPr>
          <a:xfrm rot="2778156">
            <a:off x="174919" y="787318"/>
            <a:ext cx="391564" cy="401759"/>
          </a:xfrm>
          <a:prstGeom prst="rect">
            <a:avLst/>
          </a:prstGeom>
          <a:solidFill>
            <a:srgbClr val="4DC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30" name="矩形 29"/>
          <p:cNvSpPr/>
          <p:nvPr/>
        </p:nvSpPr>
        <p:spPr>
          <a:xfrm>
            <a:off x="10910830" y="624639"/>
            <a:ext cx="971550" cy="742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flipH="1">
            <a:off x="10852621" y="633574"/>
            <a:ext cx="28575" cy="74295"/>
          </a:xfrm>
          <a:prstGeom prst="line">
            <a:avLst/>
          </a:prstGeom>
          <a:ln w="9525">
            <a:solidFill>
              <a:schemeClr val="tx2"/>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0794412" y="633574"/>
            <a:ext cx="28575" cy="74295"/>
          </a:xfrm>
          <a:prstGeom prst="line">
            <a:avLst/>
          </a:prstGeom>
          <a:ln w="9525">
            <a:solidFill>
              <a:schemeClr val="tx2"/>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0736203" y="633574"/>
            <a:ext cx="28575" cy="74295"/>
          </a:xfrm>
          <a:prstGeom prst="line">
            <a:avLst/>
          </a:prstGeom>
          <a:ln w="9525">
            <a:solidFill>
              <a:schemeClr val="tx2"/>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690052" y="3973504"/>
            <a:ext cx="4378773" cy="523220"/>
          </a:xfrm>
          <a:prstGeom prst="rect">
            <a:avLst/>
          </a:prstGeom>
          <a:noFill/>
        </p:spPr>
        <p:txBody>
          <a:bodyPr wrap="square" rtlCol="0">
            <a:spAutoFit/>
          </a:bodyPr>
          <a:lstStyle/>
          <a:p>
            <a:pPr algn="dist"/>
            <a:r>
              <a:rPr lang="zh-CN" altLang="en-US" sz="2800" b="1" dirty="0">
                <a:solidFill>
                  <a:schemeClr val="tx1">
                    <a:lumMod val="65000"/>
                    <a:lumOff val="35000"/>
                  </a:schemeClr>
                </a:solidFill>
                <a:latin typeface="微软雅黑" panose="020B0503020204020204" charset="-122"/>
                <a:ea typeface="微软雅黑" panose="020B0503020204020204" charset="-122"/>
              </a:rPr>
              <a:t>盐酸头孢卡品酯颗粒</a:t>
            </a:r>
          </a:p>
        </p:txBody>
      </p:sp>
      <p:sp>
        <p:nvSpPr>
          <p:cNvPr id="16" name="文本框 15"/>
          <p:cNvSpPr txBox="1"/>
          <p:nvPr/>
        </p:nvSpPr>
        <p:spPr>
          <a:xfrm>
            <a:off x="3219023" y="4896666"/>
            <a:ext cx="5310043" cy="1273875"/>
          </a:xfrm>
          <a:prstGeom prst="rect">
            <a:avLst/>
          </a:prstGeom>
          <a:noFill/>
        </p:spPr>
        <p:txBody>
          <a:bodyPr wrap="square" rtlCol="0">
            <a:spAutoFit/>
          </a:bodyPr>
          <a:lstStyle/>
          <a:p>
            <a:pPr algn="dist">
              <a:lnSpc>
                <a:spcPct val="150000"/>
              </a:lnSpc>
            </a:pPr>
            <a:r>
              <a:rPr lang="zh-CN" altLang="en-US" b="1" dirty="0">
                <a:solidFill>
                  <a:schemeClr val="bg1"/>
                </a:solidFill>
                <a:latin typeface="宋体" pitchFamily="2" charset="-122"/>
                <a:ea typeface="宋体" pitchFamily="2" charset="-122"/>
              </a:rPr>
              <a:t>京内联系机构：北京华卫医药有限责任公司</a:t>
            </a:r>
            <a:endParaRPr lang="en-US" altLang="zh-CN" b="1" dirty="0">
              <a:solidFill>
                <a:schemeClr val="bg1"/>
              </a:solidFill>
              <a:latin typeface="宋体" pitchFamily="2" charset="-122"/>
              <a:ea typeface="宋体" pitchFamily="2" charset="-122"/>
            </a:endParaRPr>
          </a:p>
          <a:p>
            <a:pPr algn="dist">
              <a:lnSpc>
                <a:spcPct val="150000"/>
              </a:lnSpc>
            </a:pPr>
            <a:r>
              <a:rPr lang="zh-CN" altLang="en-US" b="1" dirty="0">
                <a:solidFill>
                  <a:schemeClr val="bg1"/>
                </a:solidFill>
                <a:latin typeface="宋体" pitchFamily="2" charset="-122"/>
                <a:ea typeface="宋体" pitchFamily="2" charset="-122"/>
              </a:rPr>
              <a:t>上市许可持有人：</a:t>
            </a:r>
            <a:r>
              <a:rPr lang="zh-CN" altLang="en-US" dirty="0">
                <a:solidFill>
                  <a:schemeClr val="bg1"/>
                </a:solidFill>
                <a:latin typeface="宋体" pitchFamily="2" charset="-122"/>
                <a:ea typeface="宋体" pitchFamily="2" charset="-122"/>
              </a:rPr>
              <a:t>日本盐野义制药株式会社</a:t>
            </a:r>
            <a:endParaRPr lang="en-US" altLang="zh-CN" dirty="0">
              <a:solidFill>
                <a:schemeClr val="bg1"/>
              </a:solidFill>
              <a:latin typeface="宋体" pitchFamily="2" charset="-122"/>
              <a:ea typeface="宋体" pitchFamily="2" charset="-122"/>
            </a:endParaRPr>
          </a:p>
          <a:p>
            <a:pPr algn="dist">
              <a:lnSpc>
                <a:spcPct val="150000"/>
              </a:lnSpc>
            </a:pPr>
            <a:r>
              <a:rPr lang="zh-CN" altLang="en-US" b="1" dirty="0">
                <a:solidFill>
                  <a:schemeClr val="bg1"/>
                </a:solidFill>
                <a:latin typeface="宋体" pitchFamily="2" charset="-122"/>
                <a:ea typeface="宋体" pitchFamily="2" charset="-122"/>
              </a:rPr>
              <a:t>分包装企业：</a:t>
            </a:r>
            <a:r>
              <a:rPr lang="zh-CN" altLang="en-US" dirty="0">
                <a:solidFill>
                  <a:schemeClr val="bg1"/>
                </a:solidFill>
                <a:latin typeface="宋体" pitchFamily="2" charset="-122"/>
                <a:ea typeface="宋体" pitchFamily="2" charset="-122"/>
              </a:rPr>
              <a:t>长兴制药股份有限公司</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747" y="633574"/>
            <a:ext cx="6158593" cy="3533111"/>
          </a:xfrm>
          <a:prstGeom prst="rect">
            <a:avLst/>
          </a:prstGeom>
          <a:effectLst>
            <a:outerShdw blurRad="50800" dist="38100" dir="5400000" algn="t" rotWithShape="0">
              <a:prstClr val="black">
                <a:alpha val="40000"/>
              </a:prstClr>
            </a:outerShdw>
          </a:effectLst>
        </p:spPr>
      </p:pic>
      <p:sp>
        <p:nvSpPr>
          <p:cNvPr id="18" name="文本框 17"/>
          <p:cNvSpPr txBox="1"/>
          <p:nvPr/>
        </p:nvSpPr>
        <p:spPr>
          <a:xfrm>
            <a:off x="8601957" y="1915145"/>
            <a:ext cx="380701" cy="1015663"/>
          </a:xfrm>
          <a:prstGeom prst="rect">
            <a:avLst/>
          </a:prstGeom>
          <a:noFill/>
        </p:spPr>
        <p:txBody>
          <a:bodyPr wrap="square" rtlCol="0">
            <a:spAutoFit/>
          </a:bodyPr>
          <a:lstStyle/>
          <a:p>
            <a:r>
              <a:rPr lang="zh-CN" altLang="en-US" sz="1200" dirty="0">
                <a:latin typeface="宋体" pitchFamily="2" charset="-122"/>
                <a:ea typeface="宋体" pitchFamily="2" charset="-122"/>
              </a:rPr>
              <a:t>非最终包装</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
                                          </p:val>
                                        </p:tav>
                                        <p:tav tm="100000">
                                          <p:val>
                                            <p:strVal val="#ppt_x"/>
                                          </p:val>
                                        </p:tav>
                                      </p:tavLst>
                                    </p:anim>
                                    <p:anim calcmode="lin" valueType="num">
                                      <p:cBhvr>
                                        <p:cTn id="9" dur="1000" fill="hold"/>
                                        <p:tgtEl>
                                          <p:spTgt spid="8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1000"/>
                                        <p:tgtEl>
                                          <p:spTgt spid="88"/>
                                        </p:tgtEl>
                                      </p:cBhvr>
                                    </p:animEffect>
                                    <p:anim calcmode="lin" valueType="num">
                                      <p:cBhvr>
                                        <p:cTn id="13" dur="1000" fill="hold"/>
                                        <p:tgtEl>
                                          <p:spTgt spid="88"/>
                                        </p:tgtEl>
                                        <p:attrNameLst>
                                          <p:attrName>ppt_x</p:attrName>
                                        </p:attrNameLst>
                                      </p:cBhvr>
                                      <p:tavLst>
                                        <p:tav tm="0">
                                          <p:val>
                                            <p:strVal val="#ppt_x"/>
                                          </p:val>
                                        </p:tav>
                                        <p:tav tm="100000">
                                          <p:val>
                                            <p:strVal val="#ppt_x"/>
                                          </p:val>
                                        </p:tav>
                                      </p:tavLst>
                                    </p:anim>
                                    <p:anim calcmode="lin" valueType="num">
                                      <p:cBhvr>
                                        <p:cTn id="14" dur="1000" fill="hold"/>
                                        <p:tgtEl>
                                          <p:spTgt spid="8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100"/>
                                        <p:tgtEl>
                                          <p:spTgt spid="31"/>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100"/>
                                        <p:tgtEl>
                                          <p:spTgt spid="3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strVal val="#ppt_w+.3"/>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Effect transition="in" filter="fade">
                                      <p:cBhvr>
                                        <p:cTn id="35" dur="1000"/>
                                        <p:tgtEl>
                                          <p:spTgt spid="15"/>
                                        </p:tgtEl>
                                      </p:cBhvr>
                                    </p:animEffect>
                                  </p:childTnLst>
                                </p:cTn>
                              </p:par>
                              <p:par>
                                <p:cTn id="36" presetID="50" presetClass="entr" presetSubtype="0" decel="100000" fill="hold" grpId="0" nodeType="withEffect">
                                  <p:stCondLst>
                                    <p:cond delay="25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strVal val="#ppt_w+.3"/>
                                          </p:val>
                                        </p:tav>
                                        <p:tav tm="100000">
                                          <p:val>
                                            <p:strVal val="#ppt_w"/>
                                          </p:val>
                                        </p:tav>
                                      </p:tavLst>
                                    </p:anim>
                                    <p:anim calcmode="lin" valueType="num">
                                      <p:cBhvr>
                                        <p:cTn id="39" dur="1000" fill="hold"/>
                                        <p:tgtEl>
                                          <p:spTgt spid="16"/>
                                        </p:tgtEl>
                                        <p:attrNameLst>
                                          <p:attrName>ppt_h</p:attrName>
                                        </p:attrNameLst>
                                      </p:cBhvr>
                                      <p:tavLst>
                                        <p:tav tm="0">
                                          <p:val>
                                            <p:strVal val="#ppt_h"/>
                                          </p:val>
                                        </p:tav>
                                        <p:tav tm="100000">
                                          <p:val>
                                            <p:strVal val="#ppt_h"/>
                                          </p:val>
                                        </p:tav>
                                      </p:tavLst>
                                    </p:anim>
                                    <p:animEffect transition="in" filter="fade">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7" grpId="0" animBg="1"/>
      <p:bldP spid="30" grpId="0" animBg="1"/>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p:cNvSpPr/>
          <p:nvPr/>
        </p:nvSpPr>
        <p:spPr>
          <a:xfrm>
            <a:off x="182880" y="619760"/>
            <a:ext cx="11653520" cy="5516275"/>
          </a:xfrm>
          <a:prstGeom prst="roundRect">
            <a:avLst/>
          </a:prstGeom>
          <a:solidFill>
            <a:schemeClr val="bg1"/>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MicrosoftYaHei"/>
                <a:ea typeface="微软雅黑"/>
                <a:cs typeface="+mn-cs"/>
              </a:rPr>
              <a:t>年发病患者总数：</a:t>
            </a:r>
            <a:r>
              <a:rPr kumimoji="0" lang="en-US" altLang="zh-CN" sz="1800" b="0" i="0" u="none" strike="noStrike" kern="1200" cap="none" spc="0" normalizeH="0" baseline="0" noProof="0" dirty="0">
                <a:ln>
                  <a:noFill/>
                </a:ln>
                <a:solidFill>
                  <a:srgbClr val="FFFFFF"/>
                </a:solidFill>
                <a:effectLst/>
                <a:uLnTx/>
                <a:uFillTx/>
                <a:latin typeface="MicrosoftYaHei"/>
                <a:ea typeface="微软雅黑"/>
                <a:cs typeface="+mn-cs"/>
              </a:rPr>
              <a:t>XXXX</a:t>
            </a:r>
            <a:r>
              <a:rPr kumimoji="0" lang="zh-CN" altLang="en-US" sz="1800" b="0" i="0" u="none" strike="noStrike" kern="1200" cap="none" spc="0" normalizeH="0" baseline="0" noProof="0" dirty="0">
                <a:ln>
                  <a:noFill/>
                </a:ln>
                <a:solidFill>
                  <a:srgbClr val="FFFFFF"/>
                </a:solidFill>
                <a:effectLst/>
                <a:uLnTx/>
                <a:uFillTx/>
                <a:latin typeface="MicrosoftYaHei"/>
                <a:ea typeface="微软雅黑"/>
                <a:cs typeface="+mn-cs"/>
              </a:rPr>
              <a:t>万人。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MicrosoftYaHei"/>
                <a:ea typeface="微软雅黑"/>
                <a:cs typeface="+mn-cs"/>
              </a:rPr>
              <a:t>弥补药品目录短板：弥补了目录内无降糖药的短板。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MicrosoftYaHei"/>
                <a:ea typeface="微软雅黑"/>
                <a:cs typeface="+mn-cs"/>
              </a:rPr>
              <a:t>临床管理难度：患者服药依从性高，临床便于便利等。</a:t>
            </a: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4831294" y="145385"/>
            <a:ext cx="173316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lumMod val="65000"/>
                    <a:lumOff val="35000"/>
                  </a:srgbClr>
                </a:solidFill>
                <a:effectLst/>
                <a:uLnTx/>
                <a:uFillTx/>
                <a:latin typeface="微软雅黑" panose="020B0503020204020204" charset="-122"/>
                <a:ea typeface="微软雅黑" panose="020B0503020204020204" charset="-122"/>
                <a:cs typeface="+mn-cs"/>
              </a:rPr>
              <a:t>06      </a:t>
            </a:r>
            <a:r>
              <a:rPr kumimoji="0" lang="zh-CN" altLang="en-US" sz="2000" b="1" i="0" u="none" strike="noStrike" kern="1200" cap="none" spc="0" normalizeH="0" baseline="0" noProof="0" dirty="0">
                <a:ln>
                  <a:noFill/>
                </a:ln>
                <a:solidFill>
                  <a:srgbClr val="000000">
                    <a:lumMod val="65000"/>
                    <a:lumOff val="35000"/>
                  </a:srgbClr>
                </a:solidFill>
                <a:effectLst/>
                <a:uLnTx/>
                <a:uFillTx/>
                <a:latin typeface="微软雅黑" panose="020B0503020204020204" charset="-122"/>
                <a:ea typeface="微软雅黑" panose="020B0503020204020204" charset="-122"/>
                <a:cs typeface="+mn-cs"/>
              </a:rPr>
              <a:t>公平性</a:t>
            </a:r>
          </a:p>
        </p:txBody>
      </p:sp>
      <p:graphicFrame>
        <p:nvGraphicFramePr>
          <p:cNvPr id="6" name="图示 5">
            <a:extLst>
              <a:ext uri="{FF2B5EF4-FFF2-40B4-BE49-F238E27FC236}">
                <a16:creationId xmlns:a16="http://schemas.microsoft.com/office/drawing/2014/main" id="{84EC66BD-D5A9-8DFD-F8A6-97A7EA29122A}"/>
              </a:ext>
            </a:extLst>
          </p:cNvPr>
          <p:cNvGraphicFramePr/>
          <p:nvPr>
            <p:extLst>
              <p:ext uri="{D42A27DB-BD31-4B8C-83A1-F6EECF244321}">
                <p14:modId xmlns:p14="http://schemas.microsoft.com/office/powerpoint/2010/main" val="3600174941"/>
              </p:ext>
            </p:extLst>
          </p:nvPr>
        </p:nvGraphicFramePr>
        <p:xfrm>
          <a:off x="1060035" y="1133949"/>
          <a:ext cx="9741943" cy="4392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64783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p:cNvSpPr/>
          <p:nvPr/>
        </p:nvSpPr>
        <p:spPr>
          <a:xfrm>
            <a:off x="182880" y="619760"/>
            <a:ext cx="11653520" cy="5516275"/>
          </a:xfrm>
          <a:prstGeom prst="roundRect">
            <a:avLst/>
          </a:prstGeom>
          <a:solidFill>
            <a:schemeClr val="bg1"/>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MicrosoftYaHei"/>
                <a:ea typeface="微软雅黑"/>
                <a:cs typeface="+mn-cs"/>
              </a:rPr>
              <a:t>年发病患者总数：</a:t>
            </a:r>
            <a:r>
              <a:rPr kumimoji="0" lang="en-US" altLang="zh-CN" sz="1800" b="0" i="0" u="none" strike="noStrike" kern="1200" cap="none" spc="0" normalizeH="0" baseline="0" noProof="0" dirty="0">
                <a:ln>
                  <a:noFill/>
                </a:ln>
                <a:solidFill>
                  <a:srgbClr val="FFFFFF"/>
                </a:solidFill>
                <a:effectLst/>
                <a:uLnTx/>
                <a:uFillTx/>
                <a:latin typeface="MicrosoftYaHei"/>
                <a:ea typeface="微软雅黑"/>
                <a:cs typeface="+mn-cs"/>
              </a:rPr>
              <a:t>XXXX</a:t>
            </a:r>
            <a:r>
              <a:rPr kumimoji="0" lang="zh-CN" altLang="en-US" sz="1800" b="0" i="0" u="none" strike="noStrike" kern="1200" cap="none" spc="0" normalizeH="0" baseline="0" noProof="0" dirty="0">
                <a:ln>
                  <a:noFill/>
                </a:ln>
                <a:solidFill>
                  <a:srgbClr val="FFFFFF"/>
                </a:solidFill>
                <a:effectLst/>
                <a:uLnTx/>
                <a:uFillTx/>
                <a:latin typeface="MicrosoftYaHei"/>
                <a:ea typeface="微软雅黑"/>
                <a:cs typeface="+mn-cs"/>
              </a:rPr>
              <a:t>万人。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MicrosoftYaHei"/>
                <a:ea typeface="微软雅黑"/>
                <a:cs typeface="+mn-cs"/>
              </a:rPr>
              <a:t>弥补药品目录短板：弥补了目录内无降糖药的短板。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MicrosoftYaHei"/>
                <a:ea typeface="微软雅黑"/>
                <a:cs typeface="+mn-cs"/>
              </a:rPr>
              <a:t>临床管理难度：患者服药依从性高，临床便于便利等。</a:t>
            </a: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4831294" y="145385"/>
            <a:ext cx="173316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lumMod val="65000"/>
                    <a:lumOff val="35000"/>
                  </a:srgbClr>
                </a:solidFill>
                <a:effectLst/>
                <a:uLnTx/>
                <a:uFillTx/>
                <a:latin typeface="微软雅黑" panose="020B0503020204020204" charset="-122"/>
                <a:ea typeface="微软雅黑" panose="020B0503020204020204" charset="-122"/>
                <a:cs typeface="+mn-cs"/>
              </a:rPr>
              <a:t>06      </a:t>
            </a:r>
            <a:r>
              <a:rPr kumimoji="0" lang="zh-CN" altLang="en-US" sz="2000" b="1" i="0" u="none" strike="noStrike" kern="1200" cap="none" spc="0" normalizeH="0" baseline="0" noProof="0" dirty="0">
                <a:ln>
                  <a:noFill/>
                </a:ln>
                <a:solidFill>
                  <a:srgbClr val="000000">
                    <a:lumMod val="65000"/>
                    <a:lumOff val="35000"/>
                  </a:srgbClr>
                </a:solidFill>
                <a:effectLst/>
                <a:uLnTx/>
                <a:uFillTx/>
                <a:latin typeface="微软雅黑" panose="020B0503020204020204" charset="-122"/>
                <a:ea typeface="微软雅黑" panose="020B0503020204020204" charset="-122"/>
                <a:cs typeface="+mn-cs"/>
              </a:rPr>
              <a:t>公平性</a:t>
            </a:r>
          </a:p>
        </p:txBody>
      </p:sp>
      <p:graphicFrame>
        <p:nvGraphicFramePr>
          <p:cNvPr id="6" name="图示 5">
            <a:extLst>
              <a:ext uri="{FF2B5EF4-FFF2-40B4-BE49-F238E27FC236}">
                <a16:creationId xmlns:a16="http://schemas.microsoft.com/office/drawing/2014/main" id="{84EC66BD-D5A9-8DFD-F8A6-97A7EA29122A}"/>
              </a:ext>
            </a:extLst>
          </p:cNvPr>
          <p:cNvGraphicFramePr/>
          <p:nvPr>
            <p:extLst>
              <p:ext uri="{D42A27DB-BD31-4B8C-83A1-F6EECF244321}">
                <p14:modId xmlns:p14="http://schemas.microsoft.com/office/powerpoint/2010/main" val="3560317387"/>
              </p:ext>
            </p:extLst>
          </p:nvPr>
        </p:nvGraphicFramePr>
        <p:xfrm>
          <a:off x="985623" y="998138"/>
          <a:ext cx="9906790" cy="326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a:extLst>
              <a:ext uri="{FF2B5EF4-FFF2-40B4-BE49-F238E27FC236}">
                <a16:creationId xmlns:a16="http://schemas.microsoft.com/office/drawing/2014/main" id="{1EF4284D-E5A4-714C-44E2-A1DF4E170C22}"/>
              </a:ext>
            </a:extLst>
          </p:cNvPr>
          <p:cNvSpPr txBox="1"/>
          <p:nvPr/>
        </p:nvSpPr>
        <p:spPr>
          <a:xfrm>
            <a:off x="676990" y="4694476"/>
            <a:ext cx="10665299" cy="946028"/>
          </a:xfrm>
          <a:prstGeom prst="rect">
            <a:avLst/>
          </a:prstGeom>
          <a:noFill/>
        </p:spPr>
        <p:txBody>
          <a:bodyPr wrap="square">
            <a:spAutoFit/>
          </a:bodyPr>
          <a:lstStyle/>
          <a:p>
            <a:pPr marR="0" lvl="0" defTabSz="1219200" rtl="0" eaLnBrk="1" fontAlgn="auto" latinLnBrk="0" hangingPunct="1">
              <a:lnSpc>
                <a:spcPct val="200000"/>
              </a:lnSpc>
              <a:spcBef>
                <a:spcPts val="1335"/>
              </a:spcBef>
              <a:spcAft>
                <a:spcPts val="0"/>
              </a:spcAft>
              <a:buClrTx/>
              <a:buSzTx/>
              <a:defRPr/>
            </a:pPr>
            <a:r>
              <a:rPr kumimoji="1" lang="en-US" altLang="zh-CN" sz="1500" b="1" i="0" u="none" strike="noStrike" kern="1200" cap="none" spc="0" normalizeH="0" baseline="0" noProof="1">
                <a:ln>
                  <a:noFill/>
                </a:ln>
                <a:solidFill>
                  <a:srgbClr val="FF0000"/>
                </a:solidFill>
                <a:effectLst/>
                <a:uLnTx/>
                <a:uFillTx/>
                <a:latin typeface="+mj-ea"/>
                <a:ea typeface="+mj-ea"/>
                <a:cs typeface="微软雅黑" panose="020B0503020204020204" charset="-122"/>
                <a:sym typeface="宋体" pitchFamily="2" charset="-122"/>
              </a:rPr>
              <a:t>    </a:t>
            </a:r>
            <a:r>
              <a:rPr kumimoji="1" lang="zh-CN" altLang="en-US" sz="1500" b="1" i="0" u="none" strike="noStrike" kern="1200" cap="none" spc="0" normalizeH="0" baseline="0" noProof="1">
                <a:ln>
                  <a:noFill/>
                </a:ln>
                <a:solidFill>
                  <a:srgbClr val="FF0000"/>
                </a:solidFill>
                <a:effectLst/>
                <a:uLnTx/>
                <a:uFillTx/>
                <a:latin typeface="+mj-ea"/>
                <a:ea typeface="+mj-ea"/>
                <a:cs typeface="微软雅黑" panose="020B0503020204020204" charset="-122"/>
                <a:sym typeface="宋体" pitchFamily="2" charset="-122"/>
              </a:rPr>
              <a:t>综上所述，将盐酸头孢卡品酯颗粒剂纳入</a:t>
            </a:r>
            <a:r>
              <a:rPr kumimoji="1" lang="en-US" altLang="zh-CN" sz="1500" b="1" i="0" u="none" strike="noStrike" kern="1200" cap="none" spc="0" normalizeH="0" baseline="0" noProof="1">
                <a:ln>
                  <a:noFill/>
                </a:ln>
                <a:solidFill>
                  <a:srgbClr val="FF0000"/>
                </a:solidFill>
                <a:effectLst/>
                <a:uLnTx/>
                <a:uFillTx/>
                <a:latin typeface="+mj-ea"/>
                <a:ea typeface="+mj-ea"/>
                <a:cs typeface="微软雅黑" panose="020B0503020204020204" charset="-122"/>
                <a:sym typeface="宋体" pitchFamily="2" charset="-122"/>
              </a:rPr>
              <a:t>《</a:t>
            </a:r>
            <a:r>
              <a:rPr kumimoji="1" lang="zh-CN" altLang="en-US" sz="1500" b="1" i="0" u="none" strike="noStrike" kern="1200" cap="none" spc="0" normalizeH="0" baseline="0" noProof="1">
                <a:ln>
                  <a:noFill/>
                </a:ln>
                <a:solidFill>
                  <a:srgbClr val="FF0000"/>
                </a:solidFill>
                <a:effectLst/>
                <a:uLnTx/>
                <a:uFillTx/>
                <a:latin typeface="+mj-ea"/>
                <a:ea typeface="+mj-ea"/>
                <a:cs typeface="微软雅黑" panose="020B0503020204020204" charset="-122"/>
                <a:sym typeface="宋体" pitchFamily="2" charset="-122"/>
              </a:rPr>
              <a:t>国家基本医疗保险、工伤保险和生育保险药品目录</a:t>
            </a:r>
            <a:r>
              <a:rPr kumimoji="1" lang="en-US" altLang="zh-CN" sz="1500" b="1" i="0" u="none" strike="noStrike" kern="1200" cap="none" spc="0" normalizeH="0" baseline="0" noProof="1">
                <a:ln>
                  <a:noFill/>
                </a:ln>
                <a:solidFill>
                  <a:srgbClr val="FF0000"/>
                </a:solidFill>
                <a:effectLst/>
                <a:uLnTx/>
                <a:uFillTx/>
                <a:latin typeface="+mj-ea"/>
                <a:ea typeface="+mj-ea"/>
                <a:cs typeface="微软雅黑" panose="020B0503020204020204" charset="-122"/>
                <a:sym typeface="宋体" pitchFamily="2" charset="-122"/>
              </a:rPr>
              <a:t>》</a:t>
            </a:r>
            <a:r>
              <a:rPr kumimoji="1" lang="zh-CN" altLang="en-US" sz="1500" b="1" i="0" u="none" strike="noStrike" kern="1200" cap="none" spc="0" normalizeH="0" baseline="0" noProof="1">
                <a:ln>
                  <a:noFill/>
                </a:ln>
                <a:solidFill>
                  <a:srgbClr val="FF0000"/>
                </a:solidFill>
                <a:effectLst/>
                <a:uLnTx/>
                <a:uFillTx/>
                <a:latin typeface="+mj-ea"/>
                <a:ea typeface="+mj-ea"/>
                <a:cs typeface="微软雅黑" panose="020B0503020204020204" charset="-122"/>
                <a:sym typeface="宋体" pitchFamily="2" charset="-122"/>
              </a:rPr>
              <a:t>，可以满足国内儿童患者的需求，解决国内很多药品只能参照成人的用法剂量，没有儿童使用数据的现状，缓解专为儿童使用的药物严重不足的现状。</a:t>
            </a:r>
          </a:p>
        </p:txBody>
      </p:sp>
    </p:spTree>
    <p:extLst>
      <p:ext uri="{BB962C8B-B14F-4D97-AF65-F5344CB8AC3E}">
        <p14:creationId xmlns:p14="http://schemas.microsoft.com/office/powerpoint/2010/main" val="299293238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文本框 8"/>
          <p:cNvSpPr txBox="1"/>
          <p:nvPr/>
        </p:nvSpPr>
        <p:spPr>
          <a:xfrm>
            <a:off x="219436" y="1513656"/>
            <a:ext cx="2841452" cy="1463330"/>
          </a:xfrm>
          <a:prstGeom prst="rect">
            <a:avLst/>
          </a:prstGeom>
          <a:solidFill>
            <a:schemeClr val="bg1">
              <a:alpha val="38000"/>
            </a:schemeClr>
          </a:solidFill>
        </p:spPr>
        <p:txBody>
          <a:bodyPr wrap="square" rtlCol="0">
            <a:spAutoFit/>
          </a:bodyPr>
          <a:lstStyle/>
          <a:p>
            <a:pPr algn="ctr"/>
            <a:r>
              <a:rPr lang="zh-CN" altLang="en-US" sz="5400" b="1" dirty="0">
                <a:solidFill>
                  <a:srgbClr val="595959"/>
                </a:solidFill>
                <a:latin typeface="+mj-ea"/>
                <a:ea typeface="+mj-ea"/>
              </a:rPr>
              <a:t>目  录</a:t>
            </a:r>
            <a:endParaRPr lang="en-US" altLang="zh-CN" sz="5400" b="1" dirty="0">
              <a:solidFill>
                <a:srgbClr val="595959"/>
              </a:solidFill>
              <a:latin typeface="+mj-ea"/>
              <a:ea typeface="+mj-ea"/>
            </a:endParaRPr>
          </a:p>
          <a:p>
            <a:pPr algn="ctr"/>
            <a:r>
              <a:rPr lang="en-US" altLang="zh-CN" sz="3200" b="1" i="1" dirty="0">
                <a:solidFill>
                  <a:srgbClr val="595959"/>
                </a:solidFill>
                <a:latin typeface="+mj-ea"/>
                <a:ea typeface="+mj-ea"/>
              </a:rPr>
              <a:t>contents</a:t>
            </a:r>
            <a:endParaRPr lang="zh-CN" altLang="en-US" sz="3200" b="1" i="1" dirty="0">
              <a:solidFill>
                <a:srgbClr val="595959"/>
              </a:solidFill>
              <a:latin typeface="+mj-ea"/>
              <a:ea typeface="+mj-ea"/>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5814" y="3344655"/>
            <a:ext cx="3068695" cy="1785096"/>
          </a:xfrm>
          <a:prstGeom prst="rect">
            <a:avLst/>
          </a:prstGeom>
          <a:effectLst>
            <a:outerShdw blurRad="50800" dist="38100" dir="5400000" algn="t" rotWithShape="0">
              <a:prstClr val="black">
                <a:alpha val="40000"/>
              </a:prstClr>
            </a:outerShdw>
          </a:effectLst>
        </p:spPr>
      </p:pic>
      <p:sp>
        <p:nvSpPr>
          <p:cNvPr id="31" name="矩形 30"/>
          <p:cNvSpPr/>
          <p:nvPr/>
        </p:nvSpPr>
        <p:spPr>
          <a:xfrm>
            <a:off x="4388232" y="1132946"/>
            <a:ext cx="2841453" cy="1061921"/>
          </a:xfrm>
          <a:prstGeom prst="rect">
            <a:avLst/>
          </a:prstGeom>
          <a:solidFill>
            <a:schemeClr val="bg1"/>
          </a:solidFill>
          <a:ln w="95250" cmpd="sng">
            <a:solidFill>
              <a:schemeClr val="accent4">
                <a:lumMod val="20000"/>
                <a:lumOff val="8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984872" y="1132945"/>
            <a:ext cx="2841453" cy="1061921"/>
          </a:xfrm>
          <a:prstGeom prst="rect">
            <a:avLst/>
          </a:prstGeom>
          <a:solidFill>
            <a:schemeClr val="bg1"/>
          </a:solidFill>
          <a:ln w="95250" cmpd="sng">
            <a:solidFill>
              <a:schemeClr val="accent4">
                <a:lumMod val="20000"/>
                <a:lumOff val="8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388232" y="2638583"/>
            <a:ext cx="2841453" cy="1061921"/>
          </a:xfrm>
          <a:prstGeom prst="rect">
            <a:avLst/>
          </a:prstGeom>
          <a:solidFill>
            <a:schemeClr val="bg1"/>
          </a:solidFill>
          <a:ln w="95250" cmpd="sng">
            <a:solidFill>
              <a:schemeClr val="accent4">
                <a:lumMod val="20000"/>
                <a:lumOff val="8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984870" y="2638582"/>
            <a:ext cx="2841453" cy="1061921"/>
          </a:xfrm>
          <a:prstGeom prst="rect">
            <a:avLst/>
          </a:prstGeom>
          <a:solidFill>
            <a:schemeClr val="bg1"/>
          </a:solidFill>
          <a:ln w="95250" cmpd="sng">
            <a:solidFill>
              <a:schemeClr val="accent4">
                <a:lumMod val="20000"/>
                <a:lumOff val="8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388232" y="4225986"/>
            <a:ext cx="2841453" cy="1061921"/>
          </a:xfrm>
          <a:prstGeom prst="rect">
            <a:avLst/>
          </a:prstGeom>
          <a:solidFill>
            <a:schemeClr val="bg1"/>
          </a:solidFill>
          <a:ln w="95250" cmpd="sng">
            <a:solidFill>
              <a:schemeClr val="accent4">
                <a:lumMod val="20000"/>
                <a:lumOff val="8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984870" y="4144222"/>
            <a:ext cx="2841453" cy="1061921"/>
          </a:xfrm>
          <a:prstGeom prst="rect">
            <a:avLst/>
          </a:prstGeom>
          <a:solidFill>
            <a:schemeClr val="bg1"/>
          </a:solidFill>
          <a:ln w="95250" cmpd="sng">
            <a:solidFill>
              <a:schemeClr val="accent4">
                <a:lumMod val="20000"/>
                <a:lumOff val="8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4750014" y="1499307"/>
            <a:ext cx="2117887" cy="400110"/>
          </a:xfrm>
          <a:prstGeom prst="rect">
            <a:avLst/>
          </a:prstGeom>
          <a:noFill/>
        </p:spPr>
        <p:txBody>
          <a:bodyPr wrap="none" rtlCol="0">
            <a:spAutoFit/>
          </a:bodyPr>
          <a:lstStyle/>
          <a:p>
            <a:r>
              <a:rPr lang="en-US" altLang="zh-CN" sz="2000" b="1" dirty="0">
                <a:solidFill>
                  <a:schemeClr val="tx1">
                    <a:lumMod val="65000"/>
                    <a:lumOff val="35000"/>
                  </a:schemeClr>
                </a:solidFill>
                <a:latin typeface="微软雅黑" panose="020B0503020204020204" charset="-122"/>
                <a:ea typeface="微软雅黑" panose="020B0503020204020204" charset="-122"/>
              </a:rPr>
              <a:t>01 </a:t>
            </a:r>
            <a:r>
              <a:rPr lang="zh-CN" altLang="en-US" sz="2000" b="1" dirty="0">
                <a:solidFill>
                  <a:schemeClr val="tx1">
                    <a:lumMod val="65000"/>
                    <a:lumOff val="35000"/>
                  </a:schemeClr>
                </a:solidFill>
                <a:latin typeface="微软雅黑" panose="020B0503020204020204" charset="-122"/>
                <a:ea typeface="微软雅黑" panose="020B0503020204020204" charset="-122"/>
              </a:rPr>
              <a:t>药品基本信息</a:t>
            </a:r>
          </a:p>
        </p:txBody>
      </p:sp>
      <p:sp>
        <p:nvSpPr>
          <p:cNvPr id="41" name="文本框 40"/>
          <p:cNvSpPr txBox="1"/>
          <p:nvPr/>
        </p:nvSpPr>
        <p:spPr>
          <a:xfrm>
            <a:off x="8346652" y="1463850"/>
            <a:ext cx="1733167" cy="400110"/>
          </a:xfrm>
          <a:prstGeom prst="rect">
            <a:avLst/>
          </a:prstGeom>
          <a:noFill/>
        </p:spPr>
        <p:txBody>
          <a:bodyPr wrap="none" rtlCol="0">
            <a:spAutoFit/>
          </a:bodyPr>
          <a:lstStyle/>
          <a:p>
            <a:r>
              <a:rPr lang="en-US" altLang="zh-CN" sz="2000" b="1" dirty="0">
                <a:solidFill>
                  <a:schemeClr val="tx1">
                    <a:lumMod val="65000"/>
                    <a:lumOff val="35000"/>
                  </a:schemeClr>
                </a:solidFill>
                <a:latin typeface="微软雅黑" panose="020B0503020204020204" charset="-122"/>
                <a:ea typeface="微软雅黑" panose="020B0503020204020204" charset="-122"/>
              </a:rPr>
              <a:t>02      </a:t>
            </a:r>
            <a:r>
              <a:rPr lang="zh-CN" altLang="en-US" sz="2000" b="1" dirty="0">
                <a:solidFill>
                  <a:schemeClr val="tx1">
                    <a:lumMod val="65000"/>
                    <a:lumOff val="35000"/>
                  </a:schemeClr>
                </a:solidFill>
                <a:latin typeface="微软雅黑" panose="020B0503020204020204" charset="-122"/>
                <a:ea typeface="微软雅黑" panose="020B0503020204020204" charset="-122"/>
              </a:rPr>
              <a:t>安全性</a:t>
            </a:r>
          </a:p>
        </p:txBody>
      </p:sp>
      <p:sp>
        <p:nvSpPr>
          <p:cNvPr id="42" name="文本框 41"/>
          <p:cNvSpPr txBox="1"/>
          <p:nvPr/>
        </p:nvSpPr>
        <p:spPr>
          <a:xfrm>
            <a:off x="4750014" y="2969487"/>
            <a:ext cx="1733167" cy="400110"/>
          </a:xfrm>
          <a:prstGeom prst="rect">
            <a:avLst/>
          </a:prstGeom>
          <a:noFill/>
        </p:spPr>
        <p:txBody>
          <a:bodyPr wrap="none" rtlCol="0">
            <a:spAutoFit/>
          </a:bodyPr>
          <a:lstStyle/>
          <a:p>
            <a:r>
              <a:rPr lang="en-US" altLang="zh-CN" sz="2000" b="1" dirty="0">
                <a:solidFill>
                  <a:schemeClr val="tx1">
                    <a:lumMod val="65000"/>
                    <a:lumOff val="35000"/>
                  </a:schemeClr>
                </a:solidFill>
                <a:latin typeface="微软雅黑" panose="020B0503020204020204" charset="-122"/>
                <a:ea typeface="微软雅黑" panose="020B0503020204020204" charset="-122"/>
              </a:rPr>
              <a:t>03      </a:t>
            </a:r>
            <a:r>
              <a:rPr lang="zh-CN" altLang="en-US" sz="2000" b="1" dirty="0">
                <a:solidFill>
                  <a:schemeClr val="tx1">
                    <a:lumMod val="65000"/>
                    <a:lumOff val="35000"/>
                  </a:schemeClr>
                </a:solidFill>
                <a:latin typeface="微软雅黑" panose="020B0503020204020204" charset="-122"/>
                <a:ea typeface="微软雅黑" panose="020B0503020204020204" charset="-122"/>
              </a:rPr>
              <a:t>有效性</a:t>
            </a:r>
          </a:p>
        </p:txBody>
      </p:sp>
      <p:sp>
        <p:nvSpPr>
          <p:cNvPr id="47" name="文本框 46"/>
          <p:cNvSpPr txBox="1"/>
          <p:nvPr/>
        </p:nvSpPr>
        <p:spPr>
          <a:xfrm>
            <a:off x="8346652" y="2961294"/>
            <a:ext cx="1733167" cy="400110"/>
          </a:xfrm>
          <a:prstGeom prst="rect">
            <a:avLst/>
          </a:prstGeom>
          <a:noFill/>
        </p:spPr>
        <p:txBody>
          <a:bodyPr wrap="none" rtlCol="0">
            <a:spAutoFit/>
          </a:bodyPr>
          <a:lstStyle/>
          <a:p>
            <a:r>
              <a:rPr lang="en-US" altLang="zh-CN" sz="2000" b="1" dirty="0">
                <a:solidFill>
                  <a:schemeClr val="tx1">
                    <a:lumMod val="65000"/>
                    <a:lumOff val="35000"/>
                  </a:schemeClr>
                </a:solidFill>
                <a:latin typeface="微软雅黑" panose="020B0503020204020204" charset="-122"/>
                <a:ea typeface="微软雅黑" panose="020B0503020204020204" charset="-122"/>
              </a:rPr>
              <a:t>04      </a:t>
            </a:r>
            <a:r>
              <a:rPr lang="zh-CN" altLang="en-US" sz="2000" b="1" dirty="0">
                <a:solidFill>
                  <a:schemeClr val="tx1">
                    <a:lumMod val="65000"/>
                    <a:lumOff val="35000"/>
                  </a:schemeClr>
                </a:solidFill>
                <a:latin typeface="微软雅黑" panose="020B0503020204020204" charset="-122"/>
                <a:ea typeface="微软雅黑" panose="020B0503020204020204" charset="-122"/>
              </a:rPr>
              <a:t>经济性</a:t>
            </a:r>
          </a:p>
        </p:txBody>
      </p:sp>
      <p:sp>
        <p:nvSpPr>
          <p:cNvPr id="48" name="文本框 47"/>
          <p:cNvSpPr txBox="1"/>
          <p:nvPr/>
        </p:nvSpPr>
        <p:spPr>
          <a:xfrm>
            <a:off x="4750013" y="4556891"/>
            <a:ext cx="1733167" cy="400110"/>
          </a:xfrm>
          <a:prstGeom prst="rect">
            <a:avLst/>
          </a:prstGeom>
          <a:noFill/>
        </p:spPr>
        <p:txBody>
          <a:bodyPr wrap="none" rtlCol="0">
            <a:spAutoFit/>
          </a:bodyPr>
          <a:lstStyle/>
          <a:p>
            <a:r>
              <a:rPr lang="en-US" altLang="zh-CN" sz="2000" b="1" dirty="0">
                <a:solidFill>
                  <a:schemeClr val="tx1">
                    <a:lumMod val="65000"/>
                    <a:lumOff val="35000"/>
                  </a:schemeClr>
                </a:solidFill>
                <a:latin typeface="微软雅黑" panose="020B0503020204020204" charset="-122"/>
                <a:ea typeface="微软雅黑" panose="020B0503020204020204" charset="-122"/>
              </a:rPr>
              <a:t>05      </a:t>
            </a:r>
            <a:r>
              <a:rPr lang="zh-CN" altLang="en-US" sz="2000" b="1" dirty="0">
                <a:solidFill>
                  <a:schemeClr val="tx1">
                    <a:lumMod val="65000"/>
                    <a:lumOff val="35000"/>
                  </a:schemeClr>
                </a:solidFill>
                <a:latin typeface="微软雅黑" panose="020B0503020204020204" charset="-122"/>
                <a:ea typeface="微软雅黑" panose="020B0503020204020204" charset="-122"/>
              </a:rPr>
              <a:t>创新性</a:t>
            </a:r>
          </a:p>
        </p:txBody>
      </p:sp>
      <p:sp>
        <p:nvSpPr>
          <p:cNvPr id="49" name="文本框 48"/>
          <p:cNvSpPr txBox="1"/>
          <p:nvPr/>
        </p:nvSpPr>
        <p:spPr>
          <a:xfrm>
            <a:off x="8346652" y="4475127"/>
            <a:ext cx="1733167" cy="400110"/>
          </a:xfrm>
          <a:prstGeom prst="rect">
            <a:avLst/>
          </a:prstGeom>
          <a:noFill/>
        </p:spPr>
        <p:txBody>
          <a:bodyPr wrap="none" rtlCol="0">
            <a:spAutoFit/>
          </a:bodyPr>
          <a:lstStyle/>
          <a:p>
            <a:r>
              <a:rPr lang="en-US" altLang="zh-CN" sz="2000" b="1" dirty="0">
                <a:solidFill>
                  <a:schemeClr val="tx1">
                    <a:lumMod val="65000"/>
                    <a:lumOff val="35000"/>
                  </a:schemeClr>
                </a:solidFill>
                <a:latin typeface="微软雅黑" panose="020B0503020204020204" charset="-122"/>
                <a:ea typeface="微软雅黑" panose="020B0503020204020204" charset="-122"/>
              </a:rPr>
              <a:t>06      </a:t>
            </a:r>
            <a:r>
              <a:rPr lang="zh-CN" altLang="en-US" sz="2000" b="1" dirty="0">
                <a:solidFill>
                  <a:schemeClr val="tx1">
                    <a:lumMod val="65000"/>
                    <a:lumOff val="35000"/>
                  </a:schemeClr>
                </a:solidFill>
                <a:latin typeface="微软雅黑" panose="020B0503020204020204" charset="-122"/>
                <a:ea typeface="微软雅黑" panose="020B0503020204020204" charset="-122"/>
              </a:rPr>
              <a:t>公平性</a:t>
            </a:r>
          </a:p>
        </p:txBody>
      </p:sp>
      <p:sp>
        <p:nvSpPr>
          <p:cNvPr id="16" name="矩形 15"/>
          <p:cNvSpPr/>
          <p:nvPr/>
        </p:nvSpPr>
        <p:spPr>
          <a:xfrm rot="2778156">
            <a:off x="174919" y="787318"/>
            <a:ext cx="391564" cy="401759"/>
          </a:xfrm>
          <a:prstGeom prst="rect">
            <a:avLst/>
          </a:prstGeom>
          <a:solidFill>
            <a:srgbClr val="4DC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p:cNvSpPr/>
          <p:nvPr/>
        </p:nvSpPr>
        <p:spPr>
          <a:xfrm>
            <a:off x="176841" y="591215"/>
            <a:ext cx="11653520" cy="5892800"/>
          </a:xfrm>
          <a:prstGeom prst="roundRect">
            <a:avLst/>
          </a:prstGeom>
          <a:solidFill>
            <a:schemeClr val="bg1"/>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4831294" y="145385"/>
            <a:ext cx="2117887" cy="400110"/>
          </a:xfrm>
          <a:prstGeom prst="rect">
            <a:avLst/>
          </a:prstGeom>
          <a:noFill/>
        </p:spPr>
        <p:txBody>
          <a:bodyPr wrap="none" rtlCol="0">
            <a:spAutoFit/>
          </a:bodyPr>
          <a:lstStyle/>
          <a:p>
            <a:r>
              <a:rPr lang="en-US" altLang="zh-CN" sz="2000" b="1" dirty="0">
                <a:solidFill>
                  <a:schemeClr val="tx1">
                    <a:lumMod val="65000"/>
                    <a:lumOff val="35000"/>
                  </a:schemeClr>
                </a:solidFill>
                <a:latin typeface="微软雅黑" panose="020B0503020204020204" charset="-122"/>
                <a:ea typeface="微软雅黑" panose="020B0503020204020204" charset="-122"/>
              </a:rPr>
              <a:t>01 </a:t>
            </a:r>
            <a:r>
              <a:rPr lang="zh-CN" altLang="en-US" sz="2000" b="1" dirty="0">
                <a:solidFill>
                  <a:schemeClr val="tx1">
                    <a:lumMod val="65000"/>
                    <a:lumOff val="35000"/>
                  </a:schemeClr>
                </a:solidFill>
                <a:latin typeface="微软雅黑" panose="020B0503020204020204" charset="-122"/>
                <a:ea typeface="微软雅黑" panose="020B0503020204020204" charset="-122"/>
              </a:rPr>
              <a:t>药品基本信息</a:t>
            </a:r>
          </a:p>
        </p:txBody>
      </p:sp>
      <p:sp>
        <p:nvSpPr>
          <p:cNvPr id="5" name="内容占位符 2"/>
          <p:cNvSpPr txBox="1"/>
          <p:nvPr/>
        </p:nvSpPr>
        <p:spPr>
          <a:xfrm>
            <a:off x="686746" y="802052"/>
            <a:ext cx="5316855" cy="3832517"/>
          </a:xfrm>
          <a:prstGeom prst="rect">
            <a:avLst/>
          </a:prstGeom>
          <a:ln>
            <a:noFill/>
          </a:ln>
        </p:spPr>
        <p:txBody>
          <a:bodyPr lIns="121917" tIns="60958" rIns="121917" bIns="60958">
            <a:normAutofit fontScale="97500" lnSpcReduction="10000"/>
          </a:bodyPr>
          <a:lstStyle/>
          <a:p>
            <a:pPr marL="304800" marR="0" lvl="0" indent="-304800" algn="l" defTabSz="1219200" rtl="0" eaLnBrk="1" fontAlgn="auto" latinLnBrk="0" hangingPunct="1">
              <a:lnSpc>
                <a:spcPct val="110000"/>
              </a:lnSpc>
              <a:spcBef>
                <a:spcPts val="1335"/>
              </a:spcBef>
              <a:spcAft>
                <a:spcPts val="0"/>
              </a:spcAft>
              <a:buClrTx/>
              <a:buSzTx/>
              <a:buFont typeface="Arial" panose="020B0604020202020204" pitchFamily="34" charset="0"/>
              <a:buChar char="•"/>
              <a:defRPr/>
            </a:pPr>
            <a:r>
              <a:rPr kumimoji="1" lang="zh-CN" altLang="en-US" sz="1400" b="1"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通用名：</a:t>
            </a:r>
            <a:r>
              <a:rPr kumimoji="1" lang="zh-CN" altLang="en-US"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盐酸头孢卡品酯颗粒</a:t>
            </a:r>
            <a:endParaRPr kumimoji="1" lang="en-US" altLang="zh-CN"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endParaRPr>
          </a:p>
          <a:p>
            <a:pPr marL="304800" marR="0" lvl="0" indent="-304800" algn="l" defTabSz="1219200" rtl="0" eaLnBrk="1" fontAlgn="auto" latinLnBrk="0" hangingPunct="1">
              <a:lnSpc>
                <a:spcPct val="110000"/>
              </a:lnSpc>
              <a:spcBef>
                <a:spcPts val="1335"/>
              </a:spcBef>
              <a:spcAft>
                <a:spcPts val="0"/>
              </a:spcAft>
              <a:buClrTx/>
              <a:buSzTx/>
              <a:buFont typeface="Arial" panose="020B0604020202020204" pitchFamily="34" charset="0"/>
              <a:buChar char="•"/>
              <a:defRPr/>
            </a:pPr>
            <a:r>
              <a:rPr kumimoji="1" lang="zh-CN" altLang="en-US" sz="1400" b="1"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成  份：</a:t>
            </a:r>
            <a:r>
              <a:rPr kumimoji="1" lang="zh-CN" altLang="en-US"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本品主要成份为盐酸头孢卡品酯</a:t>
            </a:r>
          </a:p>
          <a:p>
            <a:pPr marL="304800" marR="0" lvl="0" indent="-304800" algn="l" defTabSz="1219200" rtl="0" eaLnBrk="1" fontAlgn="auto" latinLnBrk="0" hangingPunct="1">
              <a:lnSpc>
                <a:spcPct val="110000"/>
              </a:lnSpc>
              <a:spcBef>
                <a:spcPts val="1335"/>
              </a:spcBef>
              <a:spcAft>
                <a:spcPts val="0"/>
              </a:spcAft>
              <a:buClrTx/>
              <a:buSzTx/>
              <a:buFont typeface="Arial" panose="020B0604020202020204" pitchFamily="34" charset="0"/>
              <a:buChar char="•"/>
              <a:defRPr/>
            </a:pPr>
            <a:r>
              <a:rPr kumimoji="1" lang="zh-CN" altLang="en-US" sz="1400" b="1"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批准文号：</a:t>
            </a:r>
            <a:r>
              <a:rPr kumimoji="1" lang="zh-CN" altLang="en-US"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国药准字HJ20210072</a:t>
            </a:r>
            <a:endParaRPr kumimoji="1" lang="en-US" altLang="ja-JP"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endParaRPr>
          </a:p>
          <a:p>
            <a:pPr marL="304800" marR="0" lvl="0" indent="-304800" algn="l" defTabSz="1219200" rtl="0" eaLnBrk="1" fontAlgn="auto" latinLnBrk="0" hangingPunct="1">
              <a:lnSpc>
                <a:spcPct val="110000"/>
              </a:lnSpc>
              <a:spcBef>
                <a:spcPts val="1335"/>
              </a:spcBef>
              <a:spcAft>
                <a:spcPts val="0"/>
              </a:spcAft>
              <a:buClrTx/>
              <a:buSzTx/>
              <a:buFont typeface="Arial" panose="020B0604020202020204" pitchFamily="34" charset="0"/>
              <a:buChar char="•"/>
              <a:defRPr/>
            </a:pPr>
            <a:r>
              <a:rPr kumimoji="0" lang="zh-CN" altLang="en-US" sz="1400" b="1"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规   格：</a:t>
            </a:r>
            <a:r>
              <a:rPr kumimoji="0" lang="en-US" altLang="zh-CN"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50mg</a:t>
            </a:r>
            <a:r>
              <a:rPr kumimoji="0" lang="zh-CN" altLang="zh-CN"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（按</a:t>
            </a:r>
            <a:r>
              <a:rPr kumimoji="0" lang="en-US" altLang="zh-CN"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C</a:t>
            </a:r>
            <a:r>
              <a:rPr kumimoji="0" lang="en-US" altLang="zh-CN" sz="1400" i="0" u="none" strike="noStrike" kern="1200" cap="none" spc="0" normalizeH="0" baseline="-25000" noProof="1">
                <a:ln>
                  <a:noFill/>
                </a:ln>
                <a:effectLst/>
                <a:uLnTx/>
                <a:uFillTx/>
                <a:latin typeface="宋体" pitchFamily="2" charset="-122"/>
                <a:ea typeface="宋体" pitchFamily="2" charset="-122"/>
                <a:cs typeface="微软雅黑" panose="020B0503020204020204" charset="-122"/>
                <a:sym typeface="宋体" pitchFamily="2" charset="-122"/>
              </a:rPr>
              <a:t>17</a:t>
            </a:r>
            <a:r>
              <a:rPr kumimoji="0" lang="en-US" altLang="zh-CN"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H</a:t>
            </a:r>
            <a:r>
              <a:rPr kumimoji="0" lang="en-US" altLang="zh-CN" sz="1400" i="0" u="none" strike="noStrike" kern="1200" cap="none" spc="0" normalizeH="0" baseline="-25000" noProof="1">
                <a:ln>
                  <a:noFill/>
                </a:ln>
                <a:effectLst/>
                <a:uLnTx/>
                <a:uFillTx/>
                <a:latin typeface="宋体" pitchFamily="2" charset="-122"/>
                <a:ea typeface="宋体" pitchFamily="2" charset="-122"/>
                <a:cs typeface="微软雅黑" panose="020B0503020204020204" charset="-122"/>
                <a:sym typeface="宋体" pitchFamily="2" charset="-122"/>
              </a:rPr>
              <a:t>19</a:t>
            </a:r>
            <a:r>
              <a:rPr kumimoji="0" lang="en-US" altLang="zh-CN"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N</a:t>
            </a:r>
            <a:r>
              <a:rPr kumimoji="0" lang="en-US" altLang="zh-CN" sz="1400" i="0" u="none" strike="noStrike" kern="1200" cap="none" spc="0" normalizeH="0" baseline="-25000" noProof="1">
                <a:ln>
                  <a:noFill/>
                </a:ln>
                <a:effectLst/>
                <a:uLnTx/>
                <a:uFillTx/>
                <a:latin typeface="宋体" pitchFamily="2" charset="-122"/>
                <a:ea typeface="宋体" pitchFamily="2" charset="-122"/>
                <a:cs typeface="微软雅黑" panose="020B0503020204020204" charset="-122"/>
                <a:sym typeface="宋体" pitchFamily="2" charset="-122"/>
              </a:rPr>
              <a:t>5</a:t>
            </a:r>
            <a:r>
              <a:rPr kumimoji="0" lang="en-US" altLang="zh-CN"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O</a:t>
            </a:r>
            <a:r>
              <a:rPr kumimoji="0" lang="en-US" altLang="zh-CN" sz="1400" i="0" u="none" strike="noStrike" kern="1200" cap="none" spc="0" normalizeH="0" baseline="-25000" noProof="1">
                <a:ln>
                  <a:noFill/>
                </a:ln>
                <a:effectLst/>
                <a:uLnTx/>
                <a:uFillTx/>
                <a:latin typeface="宋体" pitchFamily="2" charset="-122"/>
                <a:ea typeface="宋体" pitchFamily="2" charset="-122"/>
                <a:cs typeface="微软雅黑" panose="020B0503020204020204" charset="-122"/>
                <a:sym typeface="宋体" pitchFamily="2" charset="-122"/>
              </a:rPr>
              <a:t>6</a:t>
            </a:r>
            <a:r>
              <a:rPr kumimoji="0" lang="en-US" altLang="zh-CN"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S</a:t>
            </a:r>
            <a:r>
              <a:rPr kumimoji="0" lang="en-US" altLang="zh-CN" sz="1400" i="0" u="none" strike="noStrike" kern="1200" cap="none" spc="0" normalizeH="0" baseline="-25000" noProof="1">
                <a:ln>
                  <a:noFill/>
                </a:ln>
                <a:effectLst/>
                <a:uLnTx/>
                <a:uFillTx/>
                <a:latin typeface="宋体" pitchFamily="2" charset="-122"/>
                <a:ea typeface="宋体" pitchFamily="2" charset="-122"/>
                <a:cs typeface="微软雅黑" panose="020B0503020204020204" charset="-122"/>
                <a:sym typeface="宋体" pitchFamily="2" charset="-122"/>
              </a:rPr>
              <a:t>2</a:t>
            </a:r>
            <a:r>
              <a:rPr kumimoji="0" lang="zh-CN" altLang="zh-CN"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计）</a:t>
            </a:r>
            <a:endParaRPr kumimoji="0" lang="en-US" altLang="ja-JP"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endParaRPr>
          </a:p>
          <a:p>
            <a:pPr marL="304800" marR="0" lvl="0" indent="-304800" algn="l" defTabSz="914400" rtl="0" eaLnBrk="1" fontAlgn="auto" latinLnBrk="0" hangingPunct="1">
              <a:lnSpc>
                <a:spcPct val="110000"/>
              </a:lnSpc>
              <a:spcBef>
                <a:spcPts val="1335"/>
              </a:spcBef>
              <a:spcAft>
                <a:spcPts val="0"/>
              </a:spcAft>
              <a:buClrTx/>
              <a:buSzTx/>
              <a:buFont typeface="Arial" panose="020B0604020202020204" pitchFamily="34" charset="0"/>
              <a:buChar char="•"/>
              <a:defRPr/>
            </a:pPr>
            <a:r>
              <a:rPr kumimoji="1" lang="zh-CN" altLang="en-US" sz="1400" b="1"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上市许可持有人：</a:t>
            </a:r>
            <a:r>
              <a:rPr kumimoji="1" lang="zh-CN" altLang="en-US"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日本盐野义制药株式会社</a:t>
            </a:r>
            <a:endParaRPr kumimoji="1" lang="en-US" altLang="zh-CN"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endParaRPr>
          </a:p>
          <a:p>
            <a:pPr marL="304800" marR="0" lvl="0" indent="-304800" algn="l" defTabSz="914400" rtl="0" eaLnBrk="1" fontAlgn="auto" latinLnBrk="0" hangingPunct="1">
              <a:lnSpc>
                <a:spcPct val="110000"/>
              </a:lnSpc>
              <a:spcBef>
                <a:spcPts val="1335"/>
              </a:spcBef>
              <a:spcAft>
                <a:spcPts val="0"/>
              </a:spcAft>
              <a:buClrTx/>
              <a:buSzTx/>
              <a:buFont typeface="Arial" panose="020B0604020202020204" pitchFamily="34" charset="0"/>
              <a:buChar char="•"/>
              <a:defRPr/>
            </a:pPr>
            <a:r>
              <a:rPr kumimoji="1" lang="zh-CN" altLang="en-US" sz="1400" b="1"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境内联系机构：</a:t>
            </a:r>
            <a:r>
              <a:rPr kumimoji="1" lang="zh-CN" altLang="en-US"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北京华卫医药有限责任公司</a:t>
            </a:r>
            <a:endParaRPr kumimoji="1" lang="en-US" altLang="zh-CN"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endParaRPr>
          </a:p>
          <a:p>
            <a:pPr marL="304800" marR="0" lvl="0" indent="-304800" algn="l" defTabSz="914400" rtl="0" eaLnBrk="1" fontAlgn="auto" latinLnBrk="0" hangingPunct="1">
              <a:lnSpc>
                <a:spcPct val="110000"/>
              </a:lnSpc>
              <a:spcBef>
                <a:spcPts val="1335"/>
              </a:spcBef>
              <a:spcAft>
                <a:spcPts val="0"/>
              </a:spcAft>
              <a:buClrTx/>
              <a:buSzTx/>
              <a:buFont typeface="Arial" panose="020B0604020202020204" pitchFamily="34" charset="0"/>
              <a:buChar char="•"/>
              <a:defRPr/>
            </a:pPr>
            <a:r>
              <a:rPr kumimoji="1" lang="zh-CN" altLang="en-US" sz="1400" b="1"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用法用量：</a:t>
            </a:r>
            <a:r>
              <a:rPr kumimoji="1" lang="en-US" altLang="zh-CN"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口服。</a:t>
            </a:r>
            <a:r>
              <a:rPr kumimoji="1" lang="en-US" altLang="zh-CN" sz="1400" i="0" u="none" strike="noStrike" kern="1200" cap="none" spc="0" normalizeH="0" baseline="0" noProof="1">
                <a:ln>
                  <a:noFill/>
                </a:ln>
                <a:solidFill>
                  <a:srgbClr val="FF0000"/>
                </a:solidFill>
                <a:effectLst/>
                <a:uLnTx/>
                <a:uFillTx/>
                <a:latin typeface="宋体" pitchFamily="2" charset="-122"/>
                <a:ea typeface="宋体" pitchFamily="2" charset="-122"/>
                <a:cs typeface="微软雅黑" panose="020B0503020204020204" charset="-122"/>
                <a:sym typeface="宋体" pitchFamily="2" charset="-122"/>
              </a:rPr>
              <a:t>儿童常用剂量为按体重一次3mg（效价）/kg，一日3次，餐后服用。用药剂量根据患者的年龄、体重和病情严重程度调整。</a:t>
            </a:r>
          </a:p>
          <a:p>
            <a:pPr marL="304800" lvl="0" indent="-304800">
              <a:lnSpc>
                <a:spcPct val="110000"/>
              </a:lnSpc>
              <a:spcBef>
                <a:spcPts val="1335"/>
              </a:spcBef>
              <a:buFont typeface="Arial" panose="020B0604020202020204" pitchFamily="34" charset="0"/>
              <a:buChar char="•"/>
              <a:defRPr/>
            </a:pPr>
            <a:r>
              <a:rPr kumimoji="1" lang="zh-CN" altLang="en-US" sz="1400" noProof="1">
                <a:solidFill>
                  <a:srgbClr val="FF0000"/>
                </a:solidFill>
                <a:latin typeface="宋体" pitchFamily="2" charset="-122"/>
                <a:ea typeface="宋体" pitchFamily="2" charset="-122"/>
                <a:cs typeface="微软雅黑" panose="020B0503020204020204" charset="-122"/>
                <a:sym typeface="宋体" pitchFamily="2" charset="-122"/>
              </a:rPr>
              <a:t>本药品为儿童专用药，</a:t>
            </a:r>
            <a:r>
              <a:rPr kumimoji="1" lang="zh-CN" altLang="en-US"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为原装双铝小袋独立包装，开封后折叠简易处理即可</a:t>
            </a:r>
            <a:r>
              <a:rPr kumimoji="1" lang="zh-CN" altLang="en-US" sz="1400" noProof="1">
                <a:latin typeface="宋体" pitchFamily="2" charset="-122"/>
                <a:ea typeface="宋体" pitchFamily="2" charset="-122"/>
                <a:cs typeface="微软雅黑" panose="020B0503020204020204" charset="-122"/>
                <a:sym typeface="宋体" pitchFamily="2" charset="-122"/>
              </a:rPr>
              <a:t>储存，方便继续服</a:t>
            </a:r>
            <a:r>
              <a:rPr kumimoji="1" lang="zh-CN" altLang="en-US"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用，</a:t>
            </a:r>
            <a:r>
              <a:rPr kumimoji="0" lang="zh-CN" altLang="en-US" sz="14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不会引起药物浪费</a:t>
            </a:r>
            <a:r>
              <a:rPr kumimoji="1" lang="zh-CN" altLang="en-US" sz="1400" i="0" u="none" strike="noStrike" kern="1200" cap="none" spc="0" normalizeH="0" baseline="0" noProof="1">
                <a:ln>
                  <a:noFill/>
                </a:ln>
                <a:effectLst/>
                <a:uLnTx/>
                <a:uFillTx/>
                <a:latin typeface="宋体" pitchFamily="2" charset="-122"/>
                <a:ea typeface="宋体" pitchFamily="2" charset="-122"/>
                <a:cs typeface="微软雅黑" panose="020B0503020204020204" charset="-122"/>
                <a:sym typeface="宋体" pitchFamily="2" charset="-122"/>
              </a:rPr>
              <a:t>。</a:t>
            </a:r>
            <a:endParaRPr kumimoji="1" lang="en-US" altLang="zh-CN" sz="1400" i="0" u="none" strike="noStrike" kern="1200" cap="none" spc="0" normalizeH="0" baseline="0" noProof="1">
              <a:ln>
                <a:noFill/>
              </a:ln>
              <a:solidFill>
                <a:srgbClr val="FF0000"/>
              </a:solidFill>
              <a:effectLst/>
              <a:uLnTx/>
              <a:uFillTx/>
              <a:latin typeface="宋体" pitchFamily="2" charset="-122"/>
              <a:ea typeface="宋体" pitchFamily="2" charset="-122"/>
              <a:cs typeface="微软雅黑" panose="020B0503020204020204" charset="-122"/>
              <a:sym typeface="宋体" pitchFamily="2" charset="-122"/>
            </a:endParaRPr>
          </a:p>
          <a:p>
            <a:pPr marL="304800" marR="0" lvl="0" indent="-304800" algn="l" defTabSz="914400" rtl="0" eaLnBrk="1" fontAlgn="auto" latinLnBrk="0" hangingPunct="1">
              <a:lnSpc>
                <a:spcPct val="110000"/>
              </a:lnSpc>
              <a:spcBef>
                <a:spcPts val="1335"/>
              </a:spcBef>
              <a:spcAft>
                <a:spcPts val="0"/>
              </a:spcAft>
              <a:buClrTx/>
              <a:buSzTx/>
              <a:buFont typeface="Arial" panose="020B0604020202020204" pitchFamily="34" charset="0"/>
              <a:buChar char="•"/>
              <a:defRPr/>
            </a:pPr>
            <a:endParaRPr kumimoji="1" lang="en-US" altLang="zh-CN" sz="1400" i="0" u="none" strike="noStrike" kern="1200" cap="none" spc="0" normalizeH="0" baseline="0" noProof="1">
              <a:ln>
                <a:noFill/>
              </a:ln>
              <a:solidFill>
                <a:srgbClr val="FF0000"/>
              </a:solidFill>
              <a:effectLst/>
              <a:uLnTx/>
              <a:uFillTx/>
              <a:latin typeface="宋体" pitchFamily="2" charset="-122"/>
              <a:ea typeface="宋体" pitchFamily="2" charset="-122"/>
              <a:cs typeface="微软雅黑" panose="020B0503020204020204" charset="-122"/>
              <a:sym typeface="宋体" pitchFamily="2" charset="-122"/>
            </a:endParaRPr>
          </a:p>
        </p:txBody>
      </p:sp>
      <p:sp>
        <p:nvSpPr>
          <p:cNvPr id="6" name="Rectangle 3"/>
          <p:cNvSpPr txBox="1">
            <a:spLocks noChangeArrowheads="1"/>
          </p:cNvSpPr>
          <p:nvPr/>
        </p:nvSpPr>
        <p:spPr>
          <a:xfrm>
            <a:off x="6003601" y="665413"/>
            <a:ext cx="5548486" cy="4418773"/>
          </a:xfrm>
          <a:prstGeom prst="rect">
            <a:avLst/>
          </a:prstGeom>
          <a:ln>
            <a:noFill/>
          </a:ln>
        </p:spPr>
        <p:txBody>
          <a:bodyPr lIns="121917" tIns="60958" rIns="121917" bIns="60958">
            <a:normAutofit fontScale="97500"/>
          </a:bodyPr>
          <a:lstStyle>
            <a:lvl1pPr marL="268605" indent="-268605" algn="l" defTabSz="914400" rtl="0" eaLnBrk="1" latinLnBrk="0" hangingPunct="1">
              <a:spcBef>
                <a:spcPct val="20000"/>
              </a:spcBef>
              <a:buFont typeface="Arial" panose="020B0604020202020204" pitchFamily="34" charset="0"/>
              <a:buChar char="•"/>
              <a:defRPr kumimoji="1" sz="3200" kern="1200" baseline="0">
                <a:solidFill>
                  <a:schemeClr val="tx1"/>
                </a:solidFill>
                <a:latin typeface="Arial Narrow" panose="020B0606020202030204" pitchFamily="34" charset="0"/>
                <a:ea typeface="HGP創英角ｺﾞｼｯｸUB" pitchFamily="50" charset="-128"/>
                <a:cs typeface="+mn-cs"/>
              </a:defRPr>
            </a:lvl1pPr>
            <a:lvl2pPr marL="713105" indent="-255905" algn="l" defTabSz="914400" rtl="0" eaLnBrk="1" latinLnBrk="0" hangingPunct="1">
              <a:spcBef>
                <a:spcPct val="20000"/>
              </a:spcBef>
              <a:buFont typeface="Arial" panose="020B0604020202020204" pitchFamily="34" charset="0"/>
              <a:buChar char="•"/>
              <a:defRPr kumimoji="1" sz="2800" kern="1200" baseline="0">
                <a:solidFill>
                  <a:schemeClr val="tx1"/>
                </a:solidFill>
                <a:latin typeface="Arial Narrow" panose="020B0606020202030204" pitchFamily="34" charset="0"/>
                <a:ea typeface="HGP創英角ｺﾞｼｯｸUB"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baseline="0">
                <a:solidFill>
                  <a:schemeClr val="tx1"/>
                </a:solidFill>
                <a:latin typeface="Arial Narrow" panose="020B0606020202030204" pitchFamily="34" charset="0"/>
                <a:ea typeface="HGP創英角ｺﾞｼｯｸUB"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Arial Narrow" panose="020B0606020202030204" pitchFamily="34" charset="0"/>
                <a:ea typeface="HGP創英角ｺﾞｼｯｸUB"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Arial Narrow" panose="020B0606020202030204" pitchFamily="34" charset="0"/>
                <a:ea typeface="HGP創英角ｺﾞｼｯｸUB"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spcBef>
                <a:spcPct val="20000"/>
              </a:spcBef>
              <a:spcAft>
                <a:spcPts val="0"/>
              </a:spcAft>
              <a:buClrTx/>
              <a:buSzTx/>
              <a:buFont typeface="Arial" panose="020B0604020202020204" pitchFamily="34" charset="0"/>
              <a:buNone/>
              <a:defRPr/>
            </a:pPr>
            <a:r>
              <a:rPr kumimoji="1" lang="zh-CN" altLang="en-US" sz="1600" b="1" i="0" u="none" strike="noStrike" kern="1200" cap="none" spc="0" normalizeH="0" baseline="0" noProof="1">
                <a:ln>
                  <a:noFill/>
                </a:ln>
                <a:effectLst/>
                <a:uLnTx/>
                <a:uFillTx/>
                <a:latin typeface="宋体" pitchFamily="2" charset="-122"/>
                <a:ea typeface="宋体" pitchFamily="2" charset="-122"/>
                <a:cs typeface="+mn-cs"/>
                <a:sym typeface="宋体" pitchFamily="2" charset="-122"/>
              </a:rPr>
              <a:t>适应症：</a:t>
            </a:r>
            <a:endParaRPr kumimoji="1" lang="en-US" altLang="zh-CN" sz="1600" b="0" i="0" u="none" strike="noStrike" kern="1200" cap="none" spc="0" normalizeH="0" baseline="0" noProof="1">
              <a:ln>
                <a:noFill/>
              </a:ln>
              <a:effectLst/>
              <a:uLnTx/>
              <a:uFillTx/>
              <a:latin typeface="宋体" pitchFamily="2" charset="-122"/>
              <a:ea typeface="宋体" pitchFamily="2" charset="-122"/>
              <a:cs typeface="+mn-cs"/>
              <a:sym typeface="宋体" pitchFamily="2" charset="-122"/>
            </a:endParaRPr>
          </a:p>
          <a:p>
            <a:pPr marL="268605" marR="0" lvl="0" indent="-268605" algn="l" defTabSz="914400" rtl="0" eaLnBrk="1" fontAlgn="auto" latinLnBrk="0" hangingPunct="1">
              <a:spcBef>
                <a:spcPct val="20000"/>
              </a:spcBef>
              <a:spcAft>
                <a:spcPts val="0"/>
              </a:spcAft>
              <a:buClrTx/>
              <a:buSzTx/>
              <a:buFont typeface="Arial" panose="020B0604020202020204" pitchFamily="34" charset="0"/>
              <a:buChar char="•"/>
              <a:defRPr/>
            </a:pPr>
            <a:r>
              <a:rPr kumimoji="1" lang="zh-CN" altLang="en-US" sz="1400" b="1"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本品适用于儿童。</a:t>
            </a:r>
          </a:p>
          <a:p>
            <a:pPr marL="268605" marR="0" lvl="0" indent="-268605" algn="l" defTabSz="914400" rtl="0" eaLnBrk="1" fontAlgn="auto" latinLnBrk="0" hangingPunct="1">
              <a:spcBef>
                <a:spcPct val="20000"/>
              </a:spcBef>
              <a:spcAft>
                <a:spcPts val="0"/>
              </a:spcAft>
              <a:buClrTx/>
              <a:buSzTx/>
              <a:buFont typeface="Arial" panose="020B0604020202020204" pitchFamily="34" charset="0"/>
              <a:buChar char="•"/>
              <a:defRPr/>
            </a:pPr>
            <a:r>
              <a:rPr kumimoji="1" lang="zh-CN" altLang="en-US" sz="1400" b="0" i="0" u="none" strike="noStrike" kern="1200" cap="none" spc="0" normalizeH="0" baseline="0" noProof="1">
                <a:ln>
                  <a:noFill/>
                </a:ln>
                <a:effectLst/>
                <a:uLnTx/>
                <a:uFillTx/>
                <a:latin typeface="宋体" pitchFamily="2" charset="-122"/>
                <a:ea typeface="宋体" pitchFamily="2" charset="-122"/>
                <a:cs typeface="+mn-cs"/>
                <a:sym typeface="宋体" pitchFamily="2" charset="-122"/>
              </a:rPr>
              <a:t>本品适用于对头孢卡品敏感的葡萄球菌属、链球菌属、肺炎球菌、卡他莫拉（布兰汉）菌、大肠埃希菌、柠檬酸杆菌属、克雷伯氏菌属、肠杆菌属、沙雷氏菌属、变形杆菌属、摩氏摩根氏菌 、普罗维登斯菌属、流感嗜血杆菌、消化链球菌属、拟杆菌属、普雷沃氏菌属（除二路普雷沃尔菌外）、痤疮丙酸杆菌所致的下列感染：</a:t>
            </a:r>
          </a:p>
          <a:p>
            <a:pPr marL="268605" marR="0" lvl="0" indent="-268605" algn="l" defTabSz="914400" rtl="0" eaLnBrk="1" fontAlgn="auto" latinLnBrk="0" hangingPunct="1">
              <a:spcBef>
                <a:spcPct val="20000"/>
              </a:spcBef>
              <a:spcAft>
                <a:spcPts val="0"/>
              </a:spcAft>
              <a:buClrTx/>
              <a:buSzTx/>
              <a:buFont typeface="Arial" panose="020B0604020202020204" pitchFamily="34" charset="0"/>
              <a:buChar char="•"/>
              <a:defRPr/>
            </a:pPr>
            <a:r>
              <a:rPr kumimoji="1" lang="zh-CN" altLang="en-US" sz="1400" b="0" i="0" u="none" strike="noStrike" kern="1200" cap="none" spc="0" normalizeH="0" baseline="0" noProof="1">
                <a:ln>
                  <a:noFill/>
                </a:ln>
                <a:effectLst/>
                <a:uLnTx/>
                <a:uFillTx/>
                <a:latin typeface="宋体" pitchFamily="2" charset="-122"/>
                <a:ea typeface="宋体" pitchFamily="2" charset="-122"/>
                <a:cs typeface="+mn-cs"/>
                <a:sym typeface="宋体" pitchFamily="2" charset="-122"/>
              </a:rPr>
              <a:t>○浅表性皮肤感染，深层皮肤感染，淋巴管（结）炎，慢性脓皮病</a:t>
            </a:r>
          </a:p>
          <a:p>
            <a:pPr marL="268605" marR="0" lvl="0" indent="-268605" algn="l" defTabSz="914400" rtl="0" eaLnBrk="1" fontAlgn="auto" latinLnBrk="0" hangingPunct="1">
              <a:spcBef>
                <a:spcPct val="20000"/>
              </a:spcBef>
              <a:spcAft>
                <a:spcPts val="0"/>
              </a:spcAft>
              <a:buClrTx/>
              <a:buSzTx/>
              <a:buFont typeface="Arial" panose="020B0604020202020204" pitchFamily="34" charset="0"/>
              <a:buChar char="•"/>
              <a:defRPr/>
            </a:pPr>
            <a:r>
              <a:rPr kumimoji="1" lang="zh-CN" altLang="en-US" sz="1400" b="0" i="0" u="none" strike="noStrike" kern="1200" cap="none" spc="0" normalizeH="0" baseline="0" noProof="1">
                <a:ln>
                  <a:noFill/>
                </a:ln>
                <a:effectLst/>
                <a:uLnTx/>
                <a:uFillTx/>
                <a:latin typeface="宋体" pitchFamily="2" charset="-122"/>
                <a:ea typeface="宋体" pitchFamily="2" charset="-122"/>
                <a:cs typeface="+mn-cs"/>
                <a:sym typeface="宋体" pitchFamily="2" charset="-122"/>
              </a:rPr>
              <a:t>○咽喉炎，扁桃体炎（包括扁桃体周炎，扁桃体周脓肿），急性支气管炎，肺炎</a:t>
            </a:r>
          </a:p>
          <a:p>
            <a:pPr marL="268605" marR="0" lvl="0" indent="-268605" algn="l" defTabSz="914400" rtl="0" eaLnBrk="1" fontAlgn="auto" latinLnBrk="0" hangingPunct="1">
              <a:spcBef>
                <a:spcPct val="20000"/>
              </a:spcBef>
              <a:spcAft>
                <a:spcPts val="0"/>
              </a:spcAft>
              <a:buClrTx/>
              <a:buSzTx/>
              <a:buFont typeface="Arial" panose="020B0604020202020204" pitchFamily="34" charset="0"/>
              <a:buChar char="•"/>
              <a:defRPr/>
            </a:pPr>
            <a:r>
              <a:rPr kumimoji="1" lang="zh-CN" altLang="en-US" sz="1400" b="0" i="0" u="none" strike="noStrike" kern="1200" cap="none" spc="0" normalizeH="0" baseline="0" noProof="1">
                <a:ln>
                  <a:noFill/>
                </a:ln>
                <a:effectLst/>
                <a:uLnTx/>
                <a:uFillTx/>
                <a:latin typeface="宋体" pitchFamily="2" charset="-122"/>
                <a:ea typeface="宋体" pitchFamily="2" charset="-122"/>
                <a:cs typeface="+mn-cs"/>
                <a:sym typeface="宋体" pitchFamily="2" charset="-122"/>
              </a:rPr>
              <a:t>○膀胱炎，肾盂肾炎</a:t>
            </a:r>
          </a:p>
          <a:p>
            <a:pPr marL="268605" marR="0" lvl="0" indent="-268605" algn="l" defTabSz="914400" rtl="0" eaLnBrk="1" fontAlgn="auto" latinLnBrk="0" hangingPunct="1">
              <a:spcBef>
                <a:spcPct val="20000"/>
              </a:spcBef>
              <a:spcAft>
                <a:spcPts val="0"/>
              </a:spcAft>
              <a:buClrTx/>
              <a:buSzTx/>
              <a:buFont typeface="Arial" panose="020B0604020202020204" pitchFamily="34" charset="0"/>
              <a:buChar char="•"/>
              <a:defRPr/>
            </a:pPr>
            <a:r>
              <a:rPr kumimoji="1" lang="zh-CN" altLang="en-US" sz="1400" b="0" i="0" u="none" strike="noStrike" kern="1200" cap="none" spc="0" normalizeH="0" baseline="0" noProof="1">
                <a:ln>
                  <a:noFill/>
                </a:ln>
                <a:effectLst/>
                <a:uLnTx/>
                <a:uFillTx/>
                <a:latin typeface="宋体" pitchFamily="2" charset="-122"/>
                <a:ea typeface="宋体" pitchFamily="2" charset="-122"/>
                <a:cs typeface="+mn-cs"/>
                <a:sym typeface="宋体" pitchFamily="2" charset="-122"/>
              </a:rPr>
              <a:t>○中耳炎，鼻窦炎</a:t>
            </a:r>
          </a:p>
          <a:p>
            <a:pPr marL="268605" marR="0" lvl="0" indent="-268605" algn="l" defTabSz="914400" rtl="0" eaLnBrk="1" fontAlgn="auto" latinLnBrk="0" hangingPunct="1">
              <a:spcBef>
                <a:spcPct val="20000"/>
              </a:spcBef>
              <a:spcAft>
                <a:spcPts val="0"/>
              </a:spcAft>
              <a:buClrTx/>
              <a:buSzTx/>
              <a:buFont typeface="Arial" panose="020B0604020202020204" pitchFamily="34" charset="0"/>
              <a:buChar char="•"/>
              <a:defRPr/>
            </a:pPr>
            <a:r>
              <a:rPr kumimoji="1" lang="zh-CN" altLang="en-US" sz="1400" b="0" i="0" u="none" strike="noStrike" kern="1200" cap="none" spc="0" normalizeH="0" baseline="0" noProof="1">
                <a:ln>
                  <a:noFill/>
                </a:ln>
                <a:effectLst/>
                <a:uLnTx/>
                <a:uFillTx/>
                <a:latin typeface="宋体" pitchFamily="2" charset="-122"/>
                <a:ea typeface="宋体" pitchFamily="2" charset="-122"/>
                <a:cs typeface="+mn-cs"/>
                <a:sym typeface="宋体" pitchFamily="2" charset="-122"/>
              </a:rPr>
              <a:t>○猩红热</a:t>
            </a:r>
          </a:p>
        </p:txBody>
      </p:sp>
      <p:graphicFrame>
        <p:nvGraphicFramePr>
          <p:cNvPr id="7" name="图示 6"/>
          <p:cNvGraphicFramePr/>
          <p:nvPr/>
        </p:nvGraphicFramePr>
        <p:xfrm>
          <a:off x="861509" y="4634569"/>
          <a:ext cx="10653784" cy="1589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p:cNvSpPr/>
          <p:nvPr/>
        </p:nvSpPr>
        <p:spPr>
          <a:xfrm>
            <a:off x="269240" y="680720"/>
            <a:ext cx="11653520" cy="5892800"/>
          </a:xfrm>
          <a:prstGeom prst="roundRect">
            <a:avLst/>
          </a:prstGeom>
          <a:solidFill>
            <a:schemeClr val="bg1"/>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4831294" y="145385"/>
            <a:ext cx="1733167" cy="400110"/>
          </a:xfrm>
          <a:prstGeom prst="rect">
            <a:avLst/>
          </a:prstGeom>
          <a:noFill/>
        </p:spPr>
        <p:txBody>
          <a:bodyPr wrap="none" rtlCol="0">
            <a:spAutoFit/>
          </a:bodyPr>
          <a:lstStyle/>
          <a:p>
            <a:r>
              <a:rPr lang="en-US" altLang="zh-CN" sz="2000" b="1" dirty="0">
                <a:solidFill>
                  <a:schemeClr val="tx1">
                    <a:lumMod val="65000"/>
                    <a:lumOff val="35000"/>
                  </a:schemeClr>
                </a:solidFill>
                <a:latin typeface="微软雅黑" panose="020B0503020204020204" charset="-122"/>
                <a:ea typeface="微软雅黑" panose="020B0503020204020204" charset="-122"/>
              </a:rPr>
              <a:t>02      </a:t>
            </a:r>
            <a:r>
              <a:rPr lang="zh-CN" altLang="en-US" sz="2000" b="1" dirty="0">
                <a:solidFill>
                  <a:schemeClr val="tx1">
                    <a:lumMod val="65000"/>
                    <a:lumOff val="35000"/>
                  </a:schemeClr>
                </a:solidFill>
                <a:latin typeface="微软雅黑" panose="020B0503020204020204" charset="-122"/>
                <a:ea typeface="微软雅黑" panose="020B0503020204020204" charset="-122"/>
              </a:rPr>
              <a:t>安全性</a:t>
            </a:r>
          </a:p>
        </p:txBody>
      </p:sp>
      <p:sp>
        <p:nvSpPr>
          <p:cNvPr id="6" name="矩形: 单圆角 5"/>
          <p:cNvSpPr/>
          <p:nvPr/>
        </p:nvSpPr>
        <p:spPr>
          <a:xfrm>
            <a:off x="851492" y="1938014"/>
            <a:ext cx="1125090" cy="456532"/>
          </a:xfrm>
          <a:prstGeom prst="round1Rect">
            <a:avLst/>
          </a:prstGeom>
          <a:solidFill>
            <a:srgbClr val="5CC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7" name="对象 20"/>
          <p:cNvGraphicFramePr/>
          <p:nvPr/>
        </p:nvGraphicFramePr>
        <p:xfrm>
          <a:off x="7376827" y="2435395"/>
          <a:ext cx="3247266" cy="1693247"/>
        </p:xfrm>
        <a:graphic>
          <a:graphicData uri="http://schemas.openxmlformats.org/presentationml/2006/ole">
            <mc:AlternateContent xmlns:mc="http://schemas.openxmlformats.org/markup-compatibility/2006">
              <mc:Choice xmlns:v="urn:schemas-microsoft-com:vml" Requires="v">
                <p:oleObj name="Worksheet" r:id="rId3" imgW="5058410" imgH="3084830" progId="Excel.Sheet.8">
                  <p:embed/>
                </p:oleObj>
              </mc:Choice>
              <mc:Fallback>
                <p:oleObj name="Worksheet" r:id="rId3" imgW="5058410" imgH="3084830" progId="Excel.Sheet.8">
                  <p:embed/>
                  <p:pic>
                    <p:nvPicPr>
                      <p:cNvPr id="0" name="对象 20"/>
                      <p:cNvPicPr>
                        <a:picLocks noChangeArrowheads="1"/>
                      </p:cNvPicPr>
                      <p:nvPr/>
                    </p:nvPicPr>
                    <p:blipFill>
                      <a:blip r:embed="rId4"/>
                      <a:srcRect/>
                      <a:stretch>
                        <a:fillRect/>
                      </a:stretch>
                    </p:blipFill>
                    <p:spPr bwMode="auto">
                      <a:xfrm>
                        <a:off x="7376827" y="2435395"/>
                        <a:ext cx="3247266" cy="1693247"/>
                      </a:xfrm>
                      <a:prstGeom prst="rect">
                        <a:avLst/>
                      </a:prstGeom>
                      <a:noFill/>
                      <a:ln>
                        <a:noFill/>
                      </a:ln>
                    </p:spPr>
                  </p:pic>
                </p:oleObj>
              </mc:Fallback>
            </mc:AlternateContent>
          </a:graphicData>
        </a:graphic>
      </p:graphicFrame>
      <p:graphicFrame>
        <p:nvGraphicFramePr>
          <p:cNvPr id="8" name="对象 21"/>
          <p:cNvGraphicFramePr/>
          <p:nvPr/>
        </p:nvGraphicFramePr>
        <p:xfrm>
          <a:off x="7379102" y="4484033"/>
          <a:ext cx="3247266" cy="1693247"/>
        </p:xfrm>
        <a:graphic>
          <a:graphicData uri="http://schemas.openxmlformats.org/presentationml/2006/ole">
            <mc:AlternateContent xmlns:mc="http://schemas.openxmlformats.org/markup-compatibility/2006">
              <mc:Choice xmlns:v="urn:schemas-microsoft-com:vml" Requires="v">
                <p:oleObj name="Worksheet" r:id="rId5" imgW="4954270" imgH="2760345" progId="Excel.Sheet.8">
                  <p:embed/>
                </p:oleObj>
              </mc:Choice>
              <mc:Fallback>
                <p:oleObj name="Worksheet" r:id="rId5" imgW="4954270" imgH="2760345" progId="Excel.Sheet.8">
                  <p:embed/>
                  <p:pic>
                    <p:nvPicPr>
                      <p:cNvPr id="0" name="对象 21"/>
                      <p:cNvPicPr>
                        <a:picLocks noChangeArrowheads="1"/>
                      </p:cNvPicPr>
                      <p:nvPr/>
                    </p:nvPicPr>
                    <p:blipFill>
                      <a:blip r:embed="rId6"/>
                      <a:srcRect/>
                      <a:stretch>
                        <a:fillRect/>
                      </a:stretch>
                    </p:blipFill>
                    <p:spPr bwMode="auto">
                      <a:xfrm>
                        <a:off x="7379102" y="4484033"/>
                        <a:ext cx="3247266" cy="1693247"/>
                      </a:xfrm>
                      <a:prstGeom prst="rect">
                        <a:avLst/>
                      </a:prstGeom>
                      <a:noFill/>
                      <a:ln>
                        <a:noFill/>
                      </a:ln>
                    </p:spPr>
                  </p:pic>
                </p:oleObj>
              </mc:Fallback>
            </mc:AlternateContent>
          </a:graphicData>
        </a:graphic>
      </p:graphicFrame>
      <p:sp>
        <p:nvSpPr>
          <p:cNvPr id="14" name="矩形: 单圆角 13"/>
          <p:cNvSpPr/>
          <p:nvPr/>
        </p:nvSpPr>
        <p:spPr>
          <a:xfrm>
            <a:off x="851492" y="976646"/>
            <a:ext cx="1125090" cy="456532"/>
          </a:xfrm>
          <a:prstGeom prst="round1Rect">
            <a:avLst/>
          </a:prstGeom>
          <a:solidFill>
            <a:srgbClr val="5CC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851492" y="935424"/>
            <a:ext cx="11071268" cy="876587"/>
          </a:xfrm>
          <a:prstGeom prst="rect">
            <a:avLst/>
          </a:prstGeom>
          <a:noFill/>
          <a:ln w="9525">
            <a:noFill/>
          </a:ln>
        </p:spPr>
        <p:txBody>
          <a:bodyPr wrap="square">
            <a:spAutoFit/>
          </a:bodyPr>
          <a:lstStyle/>
          <a:p>
            <a:pPr>
              <a:lnSpc>
                <a:spcPct val="150000"/>
              </a:lnSpc>
              <a:buClr>
                <a:srgbClr val="19AFB7"/>
              </a:buClr>
            </a:pPr>
            <a:r>
              <a:rPr lang="zh-CN" altLang="en-US" sz="2000" b="1" dirty="0">
                <a:solidFill>
                  <a:schemeClr val="bg1"/>
                </a:solidFill>
                <a:latin typeface="+mj-ea"/>
                <a:ea typeface="+mj-ea"/>
              </a:rPr>
              <a:t>上市前：</a:t>
            </a:r>
            <a:endParaRPr lang="en-US" altLang="zh-CN" sz="2000" b="1" dirty="0">
              <a:solidFill>
                <a:schemeClr val="bg1"/>
              </a:solidFill>
              <a:latin typeface="+mj-ea"/>
              <a:ea typeface="+mj-ea"/>
            </a:endParaRPr>
          </a:p>
          <a:p>
            <a:pPr>
              <a:lnSpc>
                <a:spcPct val="150000"/>
              </a:lnSpc>
              <a:buClr>
                <a:srgbClr val="19AFB7"/>
              </a:buClr>
            </a:pPr>
            <a:r>
              <a:rPr lang="zh-CN" sz="1600" b="0" dirty="0">
                <a:solidFill>
                  <a:srgbClr val="000000"/>
                </a:solidFill>
                <a:ea typeface="宋体" pitchFamily="2" charset="-122"/>
              </a:rPr>
              <a:t>单次给药毒性试验（大鼠和犬）</a:t>
            </a:r>
            <a:r>
              <a:rPr lang="zh-CN" altLang="en-US" sz="1600" b="0" dirty="0">
                <a:solidFill>
                  <a:srgbClr val="000000"/>
                </a:solidFill>
                <a:ea typeface="宋体" pitchFamily="2" charset="-122"/>
              </a:rPr>
              <a:t>，在</a:t>
            </a:r>
            <a:r>
              <a:rPr lang="zh-CN" sz="1600" b="1" dirty="0">
                <a:solidFill>
                  <a:srgbClr val="FF0000"/>
                </a:solidFill>
                <a:ea typeface="宋体" pitchFamily="2" charset="-122"/>
                <a:sym typeface="+mn-ea"/>
              </a:rPr>
              <a:t>各种毒性试验中均未发现本药</a:t>
            </a:r>
            <a:r>
              <a:rPr lang="zh-CN" sz="1600" b="1" dirty="0">
                <a:solidFill>
                  <a:srgbClr val="FF0000"/>
                </a:solidFill>
                <a:latin typeface="Times New Roman" panose="02020603050405020304" pitchFamily="18" charset="0"/>
                <a:ea typeface="宋体" pitchFamily="2" charset="-122"/>
                <a:sym typeface="+mn-ea"/>
              </a:rPr>
              <a:t>存</a:t>
            </a:r>
            <a:r>
              <a:rPr lang="zh-CN" sz="1600" b="1" dirty="0">
                <a:solidFill>
                  <a:srgbClr val="FF0000"/>
                </a:solidFill>
                <a:ea typeface="宋体" pitchFamily="2" charset="-122"/>
                <a:sym typeface="+mn-ea"/>
              </a:rPr>
              <a:t>在安全性</a:t>
            </a:r>
            <a:r>
              <a:rPr lang="zh-CN" sz="1600" b="1" dirty="0">
                <a:solidFill>
                  <a:srgbClr val="FF0000"/>
                </a:solidFill>
                <a:latin typeface="Times New Roman" panose="02020603050405020304" pitchFamily="18" charset="0"/>
                <a:ea typeface="宋体" pitchFamily="2" charset="-122"/>
                <a:sym typeface="+mn-ea"/>
              </a:rPr>
              <a:t>问题</a:t>
            </a:r>
            <a:r>
              <a:rPr lang="zh-CN" sz="1600" b="1" dirty="0">
                <a:solidFill>
                  <a:srgbClr val="FF0000"/>
                </a:solidFill>
                <a:ea typeface="宋体" pitchFamily="2" charset="-122"/>
                <a:sym typeface="+mn-ea"/>
              </a:rPr>
              <a:t>，可预期临床</a:t>
            </a:r>
            <a:r>
              <a:rPr lang="zh-CN" sz="1600" b="1" dirty="0">
                <a:solidFill>
                  <a:srgbClr val="FF0000"/>
                </a:solidFill>
                <a:latin typeface="Times New Roman" panose="02020603050405020304" pitchFamily="18" charset="0"/>
                <a:ea typeface="宋体" pitchFamily="2" charset="-122"/>
                <a:sym typeface="+mn-ea"/>
              </a:rPr>
              <a:t>的有效性和安全性</a:t>
            </a:r>
            <a:r>
              <a:rPr lang="zh-CN" altLang="en-US" sz="1600" b="1" dirty="0">
                <a:solidFill>
                  <a:srgbClr val="FF0000"/>
                </a:solidFill>
                <a:latin typeface="Times New Roman" panose="02020603050405020304" pitchFamily="18" charset="0"/>
                <a:ea typeface="宋体" pitchFamily="2" charset="-122"/>
                <a:sym typeface="+mn-ea"/>
              </a:rPr>
              <a:t>。</a:t>
            </a:r>
            <a:endParaRPr lang="zh-CN" sz="1600" dirty="0">
              <a:latin typeface="Times New Roman" panose="02020603050405020304" pitchFamily="18" charset="0"/>
              <a:ea typeface="宋体" pitchFamily="2" charset="-122"/>
              <a:sym typeface="+mn-ea"/>
            </a:endParaRPr>
          </a:p>
        </p:txBody>
      </p:sp>
      <p:sp>
        <p:nvSpPr>
          <p:cNvPr id="10" name="文本框 1"/>
          <p:cNvSpPr txBox="1">
            <a:spLocks noChangeArrowheads="1"/>
          </p:cNvSpPr>
          <p:nvPr/>
        </p:nvSpPr>
        <p:spPr bwMode="auto">
          <a:xfrm>
            <a:off x="8455115" y="4045667"/>
            <a:ext cx="1501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itchFamily="2" charset="-122"/>
              </a:defRPr>
            </a:lvl1pPr>
            <a:lvl2pPr marL="742950" indent="-285750">
              <a:defRPr>
                <a:solidFill>
                  <a:schemeClr val="tx1"/>
                </a:solidFill>
                <a:latin typeface="Calibri" panose="020F0502020204030204" pitchFamily="34" charset="0"/>
                <a:ea typeface="宋体" pitchFamily="2" charset="-122"/>
              </a:defRPr>
            </a:lvl2pPr>
            <a:lvl3pPr marL="1143000" indent="-228600">
              <a:defRPr>
                <a:solidFill>
                  <a:schemeClr val="tx1"/>
                </a:solidFill>
                <a:latin typeface="Calibri" panose="020F0502020204030204" pitchFamily="34" charset="0"/>
                <a:ea typeface="宋体" pitchFamily="2" charset="-122"/>
              </a:defRPr>
            </a:lvl3pPr>
            <a:lvl4pPr marL="1600200" indent="-228600">
              <a:defRPr>
                <a:solidFill>
                  <a:schemeClr val="tx1"/>
                </a:solidFill>
                <a:latin typeface="Calibri" panose="020F0502020204030204" pitchFamily="34" charset="0"/>
                <a:ea typeface="宋体" pitchFamily="2" charset="-122"/>
              </a:defRPr>
            </a:lvl4pPr>
            <a:lvl5pPr marL="2057400" indent="-22860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00"/>
                </a:solidFill>
                <a:effectLst/>
                <a:uLnTx/>
                <a:uFillTx/>
                <a:latin typeface="宋体" pitchFamily="2" charset="-122"/>
                <a:ea typeface="宋体" pitchFamily="2" charset="-122"/>
                <a:cs typeface="+mn-cs"/>
                <a:sym typeface="宋体" pitchFamily="2" charset="-122"/>
              </a:rPr>
              <a:t>儿童年龄</a:t>
            </a:r>
          </a:p>
        </p:txBody>
      </p:sp>
      <p:sp>
        <p:nvSpPr>
          <p:cNvPr id="11" name="文本框 10"/>
          <p:cNvSpPr txBox="1"/>
          <p:nvPr/>
        </p:nvSpPr>
        <p:spPr>
          <a:xfrm>
            <a:off x="851899" y="2435395"/>
            <a:ext cx="5943083" cy="4097275"/>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1" i="0" u="none" strike="noStrike" kern="1200" cap="none" spc="0" normalizeH="0" baseline="0" noProof="1">
                <a:ln>
                  <a:noFill/>
                </a:ln>
                <a:effectLst/>
                <a:uLnTx/>
                <a:uFillTx/>
                <a:latin typeface="宋体" pitchFamily="2" charset="-122"/>
                <a:ea typeface="宋体" pitchFamily="2" charset="-122"/>
                <a:cs typeface="+mn-cs"/>
                <a:sym typeface="宋体" pitchFamily="2" charset="-122"/>
              </a:rPr>
              <a:t>日本</a:t>
            </a:r>
            <a:r>
              <a:rPr kumimoji="0" lang="en-US" altLang="zh-CN" sz="1600" b="1" i="0" u="none" strike="noStrike" kern="1200" cap="none" spc="0" normalizeH="0" baseline="0" noProof="1">
                <a:ln>
                  <a:noFill/>
                </a:ln>
                <a:effectLst/>
                <a:uLnTx/>
                <a:uFillTx/>
                <a:latin typeface="宋体" pitchFamily="2" charset="-122"/>
                <a:ea typeface="宋体" pitchFamily="2" charset="-122"/>
                <a:cs typeface="+mn-cs"/>
                <a:sym typeface="宋体" pitchFamily="2" charset="-122"/>
              </a:rPr>
              <a:t>3047</a:t>
            </a:r>
            <a:r>
              <a:rPr kumimoji="0" lang="zh-CN" altLang="en-US" sz="1600" b="1" i="0" u="none" strike="noStrike" kern="1200" cap="none" spc="0" normalizeH="0" baseline="0" noProof="1">
                <a:ln>
                  <a:noFill/>
                </a:ln>
                <a:effectLst/>
                <a:uLnTx/>
                <a:uFillTx/>
                <a:latin typeface="宋体" pitchFamily="2" charset="-122"/>
                <a:ea typeface="宋体" pitchFamily="2" charset="-122"/>
                <a:cs typeface="+mn-cs"/>
                <a:sym typeface="宋体" pitchFamily="2" charset="-122"/>
              </a:rPr>
              <a:t>例上市后安全性评价对象包括各年龄段儿童：</a:t>
            </a:r>
            <a:endParaRPr kumimoji="0" lang="zh-CN" altLang="en-US" sz="1600" b="0" i="0" u="none" strike="noStrike" kern="1200" cap="none" spc="0" normalizeH="0" baseline="0" noProof="1">
              <a:ln>
                <a:noFill/>
              </a:ln>
              <a:effectLst/>
              <a:uLnTx/>
              <a:uFillTx/>
              <a:latin typeface="宋体" pitchFamily="2" charset="-122"/>
              <a:ea typeface="宋体" pitchFamily="2" charset="-122"/>
              <a:cs typeface="+mn-cs"/>
              <a:sym typeface="宋体" pitchFamily="2"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出生后</a:t>
            </a: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29</a:t>
            </a:r>
            <a:r>
              <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日儿童：</a:t>
            </a: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1</a:t>
            </a:r>
            <a:r>
              <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例，</a:t>
            </a: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0%</a:t>
            </a:r>
            <a:r>
              <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，最低年龄</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29</a:t>
            </a:r>
            <a:r>
              <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日至</a:t>
            </a: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2</a:t>
            </a:r>
            <a:r>
              <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岁儿童：</a:t>
            </a: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783</a:t>
            </a:r>
            <a:r>
              <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例，</a:t>
            </a: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25.7%</a:t>
            </a:r>
            <a:endPar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2</a:t>
            </a:r>
            <a:r>
              <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岁至</a:t>
            </a: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6</a:t>
            </a:r>
            <a:r>
              <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岁儿童：</a:t>
            </a: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1580</a:t>
            </a:r>
            <a:r>
              <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例，</a:t>
            </a: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51.9%</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6</a:t>
            </a:r>
            <a:r>
              <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岁至</a:t>
            </a: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16</a:t>
            </a:r>
            <a:r>
              <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岁儿童：</a:t>
            </a: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675</a:t>
            </a:r>
            <a:r>
              <a:rPr kumimoji="0" lang="zh-CN" altLang="en-US"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例，</a:t>
            </a:r>
            <a:r>
              <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rPr>
              <a:t>22.2%</a:t>
            </a:r>
          </a:p>
          <a:p>
            <a:pPr marL="285750" indent="-285750">
              <a:lnSpc>
                <a:spcPct val="150000"/>
              </a:lnSpc>
              <a:buClr>
                <a:srgbClr val="19AFB7"/>
              </a:buClr>
              <a:buFont typeface="Wingdings" panose="05000000000000000000" pitchFamily="2" charset="2"/>
              <a:buChar char="Ø"/>
            </a:pPr>
            <a:r>
              <a:rPr lang="zh-CN" altLang="en-US" sz="1600" dirty="0">
                <a:latin typeface="宋体" pitchFamily="2" charset="-122"/>
                <a:ea typeface="宋体" pitchFamily="2" charset="-122"/>
              </a:rPr>
              <a:t>在批准上市后再调查后的安全性评价对象例 </a:t>
            </a:r>
            <a:r>
              <a:rPr lang="en-US" altLang="zh-CN" sz="1600" dirty="0">
                <a:latin typeface="宋体" pitchFamily="2" charset="-122"/>
                <a:ea typeface="宋体" pitchFamily="2" charset="-122"/>
              </a:rPr>
              <a:t>3047 </a:t>
            </a:r>
            <a:r>
              <a:rPr lang="zh-CN" altLang="en-US" sz="1600" dirty="0">
                <a:latin typeface="宋体" pitchFamily="2" charset="-122"/>
                <a:ea typeface="宋体" pitchFamily="2" charset="-122"/>
              </a:rPr>
              <a:t>例中，包括临床检查值异常改变在内的不良反应发生率为</a:t>
            </a:r>
            <a:r>
              <a:rPr lang="en-US" altLang="zh-CN" sz="1600" b="1" dirty="0">
                <a:solidFill>
                  <a:srgbClr val="FF0000"/>
                </a:solidFill>
                <a:latin typeface="宋体" pitchFamily="2" charset="-122"/>
                <a:ea typeface="宋体" pitchFamily="2" charset="-122"/>
              </a:rPr>
              <a:t>4.30%</a:t>
            </a:r>
            <a:r>
              <a:rPr lang="zh-CN" altLang="en-US" sz="1600" b="1" dirty="0">
                <a:solidFill>
                  <a:srgbClr val="FF0000"/>
                </a:solidFill>
                <a:latin typeface="宋体" pitchFamily="2" charset="-122"/>
                <a:ea typeface="宋体" pitchFamily="2" charset="-122"/>
              </a:rPr>
              <a:t>（</a:t>
            </a:r>
            <a:r>
              <a:rPr lang="en-US" altLang="zh-CN" sz="1600" b="1" dirty="0">
                <a:solidFill>
                  <a:srgbClr val="FF0000"/>
                </a:solidFill>
                <a:latin typeface="宋体" pitchFamily="2" charset="-122"/>
                <a:ea typeface="宋体" pitchFamily="2" charset="-122"/>
              </a:rPr>
              <a:t>131 </a:t>
            </a:r>
            <a:r>
              <a:rPr lang="zh-CN" altLang="en-US" sz="1600" b="1" dirty="0">
                <a:solidFill>
                  <a:srgbClr val="FF0000"/>
                </a:solidFill>
                <a:latin typeface="宋体" pitchFamily="2" charset="-122"/>
                <a:ea typeface="宋体" pitchFamily="2" charset="-122"/>
              </a:rPr>
              <a:t>例</a:t>
            </a:r>
            <a:r>
              <a:rPr lang="en-US" altLang="zh-CN" sz="1600" b="1" dirty="0">
                <a:solidFill>
                  <a:srgbClr val="FF0000"/>
                </a:solidFill>
                <a:latin typeface="宋体" pitchFamily="2" charset="-122"/>
                <a:ea typeface="宋体" pitchFamily="2" charset="-122"/>
              </a:rPr>
              <a:t>/3047 </a:t>
            </a:r>
            <a:r>
              <a:rPr lang="zh-CN" altLang="en-US" sz="1600" b="1" dirty="0">
                <a:solidFill>
                  <a:srgbClr val="FF0000"/>
                </a:solidFill>
                <a:latin typeface="宋体" pitchFamily="2" charset="-122"/>
                <a:ea typeface="宋体" pitchFamily="2" charset="-122"/>
              </a:rPr>
              <a:t>例。</a:t>
            </a:r>
            <a:endParaRPr lang="en-US" altLang="zh-CN" sz="1600" b="1" dirty="0">
              <a:solidFill>
                <a:srgbClr val="FF0000"/>
              </a:solidFill>
              <a:latin typeface="宋体" pitchFamily="2" charset="-122"/>
              <a:ea typeface="宋体" pitchFamily="2" charset="-122"/>
            </a:endParaRPr>
          </a:p>
          <a:p>
            <a:pPr marL="285750" indent="-285750">
              <a:lnSpc>
                <a:spcPct val="150000"/>
              </a:lnSpc>
              <a:buClr>
                <a:srgbClr val="19AFB7"/>
              </a:buClr>
              <a:buFont typeface="Wingdings" panose="05000000000000000000" pitchFamily="2" charset="2"/>
              <a:buChar char="Ø"/>
            </a:pPr>
            <a:r>
              <a:rPr lang="zh-CN" altLang="en-US" sz="1600" dirty="0">
                <a:latin typeface="宋体" pitchFamily="2" charset="-122"/>
                <a:ea typeface="宋体" pitchFamily="2" charset="-122"/>
              </a:rPr>
              <a:t>在批准上市时的安全性评价对象例 </a:t>
            </a:r>
            <a:r>
              <a:rPr lang="en-US" altLang="zh-CN" sz="1600" dirty="0">
                <a:latin typeface="宋体" pitchFamily="2" charset="-122"/>
                <a:ea typeface="宋体" pitchFamily="2" charset="-122"/>
              </a:rPr>
              <a:t>558 </a:t>
            </a:r>
            <a:r>
              <a:rPr lang="zh-CN" altLang="en-US" sz="1600" dirty="0">
                <a:latin typeface="宋体" pitchFamily="2" charset="-122"/>
                <a:ea typeface="宋体" pitchFamily="2" charset="-122"/>
              </a:rPr>
              <a:t>例中，不良反应为 </a:t>
            </a:r>
            <a:r>
              <a:rPr lang="en-US" altLang="zh-CN" sz="1600" dirty="0">
                <a:latin typeface="宋体" pitchFamily="2" charset="-122"/>
                <a:ea typeface="宋体" pitchFamily="2" charset="-122"/>
              </a:rPr>
              <a:t>18 </a:t>
            </a:r>
            <a:r>
              <a:rPr lang="zh-CN" altLang="en-US" sz="1600" dirty="0">
                <a:latin typeface="宋体" pitchFamily="2" charset="-122"/>
                <a:ea typeface="宋体" pitchFamily="2" charset="-122"/>
              </a:rPr>
              <a:t>例（</a:t>
            </a:r>
            <a:r>
              <a:rPr lang="en-US" altLang="zh-CN" sz="1600" dirty="0">
                <a:latin typeface="宋体" pitchFamily="2" charset="-122"/>
                <a:ea typeface="宋体" pitchFamily="2" charset="-122"/>
              </a:rPr>
              <a:t>3.2%</a:t>
            </a:r>
            <a:r>
              <a:rPr lang="zh-CN" altLang="en-US" sz="1600" dirty="0">
                <a:latin typeface="宋体" pitchFamily="2" charset="-122"/>
                <a:ea typeface="宋体" pitchFamily="2" charset="-122"/>
              </a:rPr>
              <a:t>）。</a:t>
            </a:r>
            <a:endParaRPr lang="zh-CN" altLang="en-US" sz="1600" b="1" dirty="0">
              <a:latin typeface="宋体" pitchFamily="2" charset="-122"/>
              <a:ea typeface="宋体" pitchFamily="2"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endParaRPr kumimoji="0" lang="en-US" altLang="zh-CN" sz="1600" i="0" u="none" strike="noStrike" kern="1200" cap="none" spc="0" normalizeH="0" baseline="0" noProof="1">
              <a:ln>
                <a:noFill/>
              </a:ln>
              <a:effectLst/>
              <a:uLnTx/>
              <a:uFillTx/>
              <a:latin typeface="宋体" pitchFamily="2" charset="-122"/>
              <a:ea typeface="宋体" pitchFamily="2" charset="-122"/>
              <a:cs typeface="+mn-cs"/>
              <a:sym typeface="宋体" pitchFamily="2" charset="-122"/>
            </a:endParaRPr>
          </a:p>
        </p:txBody>
      </p:sp>
      <p:sp>
        <p:nvSpPr>
          <p:cNvPr id="15" name="文本框 14"/>
          <p:cNvSpPr txBox="1"/>
          <p:nvPr/>
        </p:nvSpPr>
        <p:spPr>
          <a:xfrm>
            <a:off x="851492" y="1967673"/>
            <a:ext cx="989965" cy="400110"/>
          </a:xfrm>
          <a:prstGeom prst="rect">
            <a:avLst/>
          </a:prstGeom>
          <a:noFill/>
        </p:spPr>
        <p:txBody>
          <a:bodyPr wrap="square">
            <a:spAutoFit/>
          </a:bodyPr>
          <a:lstStyle/>
          <a:p>
            <a:r>
              <a:rPr lang="zh-CN" altLang="en-US" sz="2000" b="1" dirty="0">
                <a:solidFill>
                  <a:schemeClr val="bg1"/>
                </a:solidFill>
                <a:latin typeface="+mj-ea"/>
                <a:ea typeface="+mj-ea"/>
                <a:cs typeface="Meiryo UI" panose="020B0604030504040204" pitchFamily="50" charset="-128"/>
              </a:rPr>
              <a:t>上市后：</a:t>
            </a:r>
            <a:endParaRPr lang="ja-JP" altLang="en-US" sz="2000" b="1" dirty="0">
              <a:solidFill>
                <a:schemeClr val="bg1"/>
              </a:solidFill>
              <a:latin typeface="+mj-ea"/>
              <a:ea typeface="+mj-ea"/>
              <a:cs typeface="Meiryo UI" panose="020B060403050404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p:cNvSpPr/>
          <p:nvPr/>
        </p:nvSpPr>
        <p:spPr>
          <a:xfrm>
            <a:off x="269240" y="680720"/>
            <a:ext cx="11653520" cy="5892800"/>
          </a:xfrm>
          <a:prstGeom prst="roundRect">
            <a:avLst/>
          </a:prstGeom>
          <a:solidFill>
            <a:schemeClr val="bg1"/>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4831294" y="145385"/>
            <a:ext cx="173316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0000">
                    <a:lumMod val="65000"/>
                    <a:lumOff val="35000"/>
                  </a:srgbClr>
                </a:solidFill>
                <a:effectLst/>
                <a:uLnTx/>
                <a:uFillTx/>
                <a:latin typeface="微软雅黑" panose="020B0503020204020204" charset="-122"/>
                <a:ea typeface="微软雅黑" panose="020B0503020204020204" charset="-122"/>
                <a:cs typeface="+mn-cs"/>
              </a:rPr>
              <a:t>02      </a:t>
            </a:r>
            <a:r>
              <a:rPr kumimoji="0" lang="zh-CN" altLang="en-US" sz="2000" b="1" i="0" u="none" strike="noStrike" kern="1200" cap="none" spc="0" normalizeH="0" baseline="0" noProof="0" dirty="0">
                <a:ln>
                  <a:noFill/>
                </a:ln>
                <a:solidFill>
                  <a:srgbClr val="000000">
                    <a:lumMod val="65000"/>
                    <a:lumOff val="35000"/>
                  </a:srgbClr>
                </a:solidFill>
                <a:effectLst/>
                <a:uLnTx/>
                <a:uFillTx/>
                <a:latin typeface="微软雅黑" panose="020B0503020204020204" charset="-122"/>
                <a:ea typeface="微软雅黑" panose="020B0503020204020204" charset="-122"/>
                <a:cs typeface="+mn-cs"/>
              </a:rPr>
              <a:t>安全性</a:t>
            </a:r>
          </a:p>
        </p:txBody>
      </p:sp>
      <p:sp>
        <p:nvSpPr>
          <p:cNvPr id="9" name="文本框 8"/>
          <p:cNvSpPr txBox="1"/>
          <p:nvPr/>
        </p:nvSpPr>
        <p:spPr>
          <a:xfrm>
            <a:off x="986129" y="1137244"/>
            <a:ext cx="3724416" cy="455253"/>
          </a:xfrm>
          <a:prstGeom prst="rect">
            <a:avLst/>
          </a:prstGeom>
          <a:solidFill>
            <a:schemeClr val="bg1"/>
          </a:solid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19AFB7"/>
              </a:buClr>
              <a:buSzTx/>
              <a:buFontTx/>
              <a:buNone/>
              <a:defRPr/>
            </a:pPr>
            <a:r>
              <a:rPr lang="zh-CN" altLang="en-US" b="1" dirty="0">
                <a:solidFill>
                  <a:srgbClr val="000000"/>
                </a:solidFill>
                <a:latin typeface="+mj-ea"/>
                <a:ea typeface="+mj-ea"/>
              </a:rPr>
              <a:t>与</a:t>
            </a:r>
            <a:r>
              <a:rPr kumimoji="0" lang="zh-CN" altLang="en-US" sz="1800" b="1" i="0" u="none" strike="noStrike" kern="1200" cap="none" spc="0" normalizeH="0" baseline="0" noProof="0" dirty="0">
                <a:ln>
                  <a:noFill/>
                </a:ln>
                <a:solidFill>
                  <a:srgbClr val="000000"/>
                </a:solidFill>
                <a:effectLst/>
                <a:uLnTx/>
                <a:uFillTx/>
                <a:latin typeface="+mj-ea"/>
                <a:ea typeface="+mj-ea"/>
                <a:cs typeface="+mn-cs"/>
              </a:rPr>
              <a:t>目录内同类产品安全性对比：</a:t>
            </a:r>
            <a:endParaRPr kumimoji="0" lang="zh-CN" altLang="en-US" sz="1400" b="0" i="0" u="none" strike="noStrike" kern="1200" cap="none" spc="0" normalizeH="0" baseline="0" noProof="0" dirty="0">
              <a:ln>
                <a:noFill/>
              </a:ln>
              <a:solidFill>
                <a:srgbClr val="000000"/>
              </a:solidFill>
              <a:effectLst/>
              <a:uLnTx/>
              <a:uFillTx/>
              <a:latin typeface="+mj-ea"/>
              <a:ea typeface="+mj-ea"/>
              <a:cs typeface="+mn-cs"/>
              <a:sym typeface="+mn-ea"/>
            </a:endParaRPr>
          </a:p>
        </p:txBody>
      </p:sp>
      <p:graphicFrame>
        <p:nvGraphicFramePr>
          <p:cNvPr id="12" name="表格 5"/>
          <p:cNvGraphicFramePr>
            <a:graphicFrameLocks noGrp="1"/>
          </p:cNvGraphicFramePr>
          <p:nvPr>
            <p:extLst>
              <p:ext uri="{D42A27DB-BD31-4B8C-83A1-F6EECF244321}">
                <p14:modId xmlns:p14="http://schemas.microsoft.com/office/powerpoint/2010/main" val="1933442084"/>
              </p:ext>
            </p:extLst>
          </p:nvPr>
        </p:nvGraphicFramePr>
        <p:xfrm>
          <a:off x="1006323" y="1727722"/>
          <a:ext cx="10219742" cy="2590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96065">
                  <a:extLst>
                    <a:ext uri="{9D8B030D-6E8A-4147-A177-3AD203B41FA5}">
                      <a16:colId xmlns:a16="http://schemas.microsoft.com/office/drawing/2014/main" val="20000"/>
                    </a:ext>
                  </a:extLst>
                </a:gridCol>
                <a:gridCol w="937995">
                  <a:extLst>
                    <a:ext uri="{9D8B030D-6E8A-4147-A177-3AD203B41FA5}">
                      <a16:colId xmlns:a16="http://schemas.microsoft.com/office/drawing/2014/main" val="20001"/>
                    </a:ext>
                  </a:extLst>
                </a:gridCol>
                <a:gridCol w="1668709">
                  <a:extLst>
                    <a:ext uri="{9D8B030D-6E8A-4147-A177-3AD203B41FA5}">
                      <a16:colId xmlns:a16="http://schemas.microsoft.com/office/drawing/2014/main" val="20002"/>
                    </a:ext>
                  </a:extLst>
                </a:gridCol>
                <a:gridCol w="1036974">
                  <a:extLst>
                    <a:ext uri="{9D8B030D-6E8A-4147-A177-3AD203B41FA5}">
                      <a16:colId xmlns:a16="http://schemas.microsoft.com/office/drawing/2014/main" val="20003"/>
                    </a:ext>
                  </a:extLst>
                </a:gridCol>
                <a:gridCol w="2836291">
                  <a:extLst>
                    <a:ext uri="{9D8B030D-6E8A-4147-A177-3AD203B41FA5}">
                      <a16:colId xmlns:a16="http://schemas.microsoft.com/office/drawing/2014/main" val="20004"/>
                    </a:ext>
                  </a:extLst>
                </a:gridCol>
                <a:gridCol w="2443708">
                  <a:extLst>
                    <a:ext uri="{9D8B030D-6E8A-4147-A177-3AD203B41FA5}">
                      <a16:colId xmlns:a16="http://schemas.microsoft.com/office/drawing/2014/main" val="20005"/>
                    </a:ext>
                  </a:extLst>
                </a:gridCol>
              </a:tblGrid>
              <a:tr h="775552">
                <a:tc>
                  <a:txBody>
                    <a:bodyPr/>
                    <a:lstStyle/>
                    <a:p>
                      <a:pPr algn="ctr"/>
                      <a:endParaRPr lang="en-US" altLang="zh-CN" sz="1600" b="1" dirty="0">
                        <a:solidFill>
                          <a:schemeClr val="tx1"/>
                        </a:solidFill>
                        <a:latin typeface="宋体" pitchFamily="2" charset="-122"/>
                        <a:ea typeface="宋体" pitchFamily="2" charset="-122"/>
                      </a:endParaRPr>
                    </a:p>
                    <a:p>
                      <a:pPr algn="ctr"/>
                      <a:r>
                        <a:rPr lang="zh-CN" altLang="en-US" sz="1600" b="1" dirty="0">
                          <a:solidFill>
                            <a:schemeClr val="tx1"/>
                          </a:solidFill>
                          <a:latin typeface="宋体" pitchFamily="2" charset="-122"/>
                          <a:ea typeface="宋体" pitchFamily="2" charset="-122"/>
                        </a:rPr>
                        <a:t>产品名称</a:t>
                      </a:r>
                    </a:p>
                  </a:txBody>
                  <a:tcPr/>
                </a:tc>
                <a:tc>
                  <a:txBody>
                    <a:bodyPr/>
                    <a:lstStyle/>
                    <a:p>
                      <a:pPr algn="ctr"/>
                      <a:endParaRPr lang="en-US" altLang="zh-CN" sz="1600" b="1" dirty="0">
                        <a:solidFill>
                          <a:schemeClr val="tx1"/>
                        </a:solidFill>
                        <a:latin typeface="宋体" pitchFamily="2" charset="-122"/>
                        <a:ea typeface="宋体" pitchFamily="2" charset="-122"/>
                      </a:endParaRPr>
                    </a:p>
                    <a:p>
                      <a:pPr algn="ctr"/>
                      <a:r>
                        <a:rPr lang="zh-CN" altLang="en-US" sz="1600" b="1" dirty="0">
                          <a:solidFill>
                            <a:schemeClr val="tx1"/>
                          </a:solidFill>
                          <a:latin typeface="宋体" pitchFamily="2" charset="-122"/>
                          <a:ea typeface="宋体" pitchFamily="2" charset="-122"/>
                        </a:rPr>
                        <a:t>医保情况</a:t>
                      </a:r>
                    </a:p>
                  </a:txBody>
                  <a:tcPr/>
                </a:tc>
                <a:tc>
                  <a:txBody>
                    <a:bodyPr/>
                    <a:lstStyle/>
                    <a:p>
                      <a:pPr algn="ctr"/>
                      <a:endParaRPr lang="en-US" altLang="zh-CN" sz="1600" b="1" dirty="0">
                        <a:solidFill>
                          <a:schemeClr val="tx1"/>
                        </a:solidFill>
                        <a:latin typeface="宋体" pitchFamily="2" charset="-122"/>
                        <a:ea typeface="宋体" pitchFamily="2" charset="-122"/>
                      </a:endParaRPr>
                    </a:p>
                    <a:p>
                      <a:pPr algn="ctr"/>
                      <a:r>
                        <a:rPr lang="zh-CN" altLang="en-US" sz="1600" b="1" dirty="0">
                          <a:solidFill>
                            <a:schemeClr val="tx1"/>
                          </a:solidFill>
                          <a:latin typeface="宋体" pitchFamily="2" charset="-122"/>
                          <a:ea typeface="宋体" pitchFamily="2" charset="-122"/>
                        </a:rPr>
                        <a:t>规格</a:t>
                      </a:r>
                    </a:p>
                  </a:txBody>
                  <a:tcPr/>
                </a:tc>
                <a:tc>
                  <a:txBody>
                    <a:bodyPr/>
                    <a:lstStyle/>
                    <a:p>
                      <a:pPr algn="ctr"/>
                      <a:endParaRPr lang="en-US" altLang="zh-CN" sz="1600" b="1" dirty="0">
                        <a:solidFill>
                          <a:schemeClr val="tx1"/>
                        </a:solidFill>
                        <a:latin typeface="宋体" pitchFamily="2" charset="-122"/>
                        <a:ea typeface="宋体" pitchFamily="2" charset="-122"/>
                      </a:endParaRPr>
                    </a:p>
                    <a:p>
                      <a:pPr algn="ctr"/>
                      <a:r>
                        <a:rPr lang="zh-CN" altLang="en-US" sz="1600" b="1" dirty="0">
                          <a:solidFill>
                            <a:schemeClr val="tx1"/>
                          </a:solidFill>
                          <a:latin typeface="宋体" pitchFamily="2" charset="-122"/>
                          <a:ea typeface="宋体" pitchFamily="2" charset="-122"/>
                        </a:rPr>
                        <a:t>包装数量</a:t>
                      </a:r>
                    </a:p>
                  </a:txBody>
                  <a:tcPr/>
                </a:tc>
                <a:tc>
                  <a:txBody>
                    <a:bodyPr/>
                    <a:lstStyle/>
                    <a:p>
                      <a:pPr algn="ctr"/>
                      <a:endParaRPr lang="en-US" altLang="zh-CN" sz="1600" b="1" dirty="0">
                        <a:solidFill>
                          <a:schemeClr val="tx1"/>
                        </a:solidFill>
                        <a:latin typeface="宋体" pitchFamily="2" charset="-122"/>
                        <a:ea typeface="宋体" pitchFamily="2" charset="-122"/>
                      </a:endParaRPr>
                    </a:p>
                    <a:p>
                      <a:pPr algn="ctr"/>
                      <a:r>
                        <a:rPr lang="zh-CN" altLang="en-US" sz="1600" b="1" dirty="0">
                          <a:solidFill>
                            <a:schemeClr val="tx1"/>
                          </a:solidFill>
                          <a:latin typeface="宋体" pitchFamily="2" charset="-122"/>
                          <a:ea typeface="宋体" pitchFamily="2" charset="-122"/>
                        </a:rPr>
                        <a:t>说明书关于儿童使用描述</a:t>
                      </a:r>
                    </a:p>
                  </a:txBody>
                  <a:tcPr/>
                </a:tc>
                <a:tc>
                  <a:txBody>
                    <a:bodyPr/>
                    <a:lstStyle/>
                    <a:p>
                      <a:pPr algn="ctr"/>
                      <a:endParaRPr lang="en-US" altLang="zh-CN" sz="1600" b="1" dirty="0">
                        <a:solidFill>
                          <a:schemeClr val="tx1"/>
                        </a:solidFill>
                        <a:latin typeface="宋体" pitchFamily="2" charset="-122"/>
                        <a:ea typeface="宋体" pitchFamily="2" charset="-122"/>
                      </a:endParaRPr>
                    </a:p>
                    <a:p>
                      <a:pPr algn="ctr"/>
                      <a:r>
                        <a:rPr lang="zh-CN" altLang="en-US" sz="1600" b="1" dirty="0">
                          <a:solidFill>
                            <a:schemeClr val="tx1"/>
                          </a:solidFill>
                          <a:latin typeface="宋体" pitchFamily="2" charset="-122"/>
                          <a:ea typeface="宋体" pitchFamily="2" charset="-122"/>
                        </a:rPr>
                        <a:t>不良反应发生率</a:t>
                      </a:r>
                    </a:p>
                  </a:txBody>
                  <a:tcPr/>
                </a:tc>
                <a:extLst>
                  <a:ext uri="{0D108BD9-81ED-4DB2-BD59-A6C34878D82A}">
                    <a16:rowId xmlns:a16="http://schemas.microsoft.com/office/drawing/2014/main" val="10000"/>
                  </a:ext>
                </a:extLst>
              </a:tr>
              <a:tr h="737691">
                <a:tc>
                  <a:txBody>
                    <a:bodyPr/>
                    <a:lstStyle/>
                    <a:p>
                      <a:pPr algn="ctr"/>
                      <a:r>
                        <a:rPr lang="zh-CN" altLang="en-US" sz="1500" b="1" dirty="0">
                          <a:solidFill>
                            <a:schemeClr val="tx1"/>
                          </a:solidFill>
                          <a:latin typeface="宋体" pitchFamily="2" charset="-122"/>
                          <a:ea typeface="宋体" pitchFamily="2" charset="-122"/>
                        </a:rPr>
                        <a:t>盐酸头孢卡品酯颗粒</a:t>
                      </a:r>
                    </a:p>
                  </a:txBody>
                  <a:tcPr/>
                </a:tc>
                <a:tc>
                  <a:txBody>
                    <a:bodyPr/>
                    <a:lstStyle/>
                    <a:p>
                      <a:pPr algn="ctr"/>
                      <a:endParaRPr lang="en-US" altLang="zh-CN" sz="1500" b="0" dirty="0">
                        <a:solidFill>
                          <a:schemeClr val="tx1"/>
                        </a:solidFill>
                        <a:latin typeface="宋体" pitchFamily="2" charset="-122"/>
                        <a:ea typeface="宋体" pitchFamily="2" charset="-122"/>
                      </a:endParaRPr>
                    </a:p>
                    <a:p>
                      <a:pPr algn="ctr"/>
                      <a:r>
                        <a:rPr lang="zh-CN" altLang="en-US" sz="1500" b="0" dirty="0">
                          <a:solidFill>
                            <a:schemeClr val="tx1"/>
                          </a:solidFill>
                          <a:latin typeface="宋体" pitchFamily="2" charset="-122"/>
                          <a:ea typeface="宋体" pitchFamily="2" charset="-122"/>
                        </a:rPr>
                        <a:t>未纳入</a:t>
                      </a:r>
                    </a:p>
                  </a:txBody>
                  <a:tcPr/>
                </a:tc>
                <a:tc>
                  <a:txBody>
                    <a:bodyPr/>
                    <a:lstStyle/>
                    <a:p>
                      <a:pPr algn="ctr"/>
                      <a:r>
                        <a:rPr lang="en-US" altLang="zh-CN" sz="1500" b="0" dirty="0">
                          <a:solidFill>
                            <a:schemeClr val="tx1"/>
                          </a:solidFill>
                          <a:latin typeface="宋体" pitchFamily="2" charset="-122"/>
                          <a:ea typeface="宋体" pitchFamily="2" charset="-122"/>
                        </a:rPr>
                        <a:t>50mg</a:t>
                      </a:r>
                      <a:r>
                        <a:rPr lang="zh-CN" altLang="en-US" sz="1500" b="0" dirty="0">
                          <a:solidFill>
                            <a:schemeClr val="tx1"/>
                          </a:solidFill>
                          <a:latin typeface="宋体" pitchFamily="2" charset="-122"/>
                          <a:ea typeface="宋体" pitchFamily="2" charset="-122"/>
                        </a:rPr>
                        <a:t>（按</a:t>
                      </a:r>
                      <a:r>
                        <a:rPr lang="en-US" altLang="zh-CN" sz="1500" b="0" dirty="0">
                          <a:solidFill>
                            <a:schemeClr val="tx1"/>
                          </a:solidFill>
                          <a:latin typeface="宋体" pitchFamily="2" charset="-122"/>
                          <a:ea typeface="宋体" pitchFamily="2" charset="-122"/>
                        </a:rPr>
                        <a:t>C17H19N5O6S2</a:t>
                      </a:r>
                      <a:r>
                        <a:rPr lang="zh-CN" altLang="en-US" sz="1500" b="0" dirty="0">
                          <a:solidFill>
                            <a:schemeClr val="tx1"/>
                          </a:solidFill>
                          <a:latin typeface="宋体" pitchFamily="2" charset="-122"/>
                          <a:ea typeface="宋体" pitchFamily="2" charset="-122"/>
                        </a:rPr>
                        <a:t>计）</a:t>
                      </a:r>
                    </a:p>
                  </a:txBody>
                  <a:tcPr/>
                </a:tc>
                <a:tc>
                  <a:txBody>
                    <a:bodyPr/>
                    <a:lstStyle/>
                    <a:p>
                      <a:pPr algn="ctr"/>
                      <a:endParaRPr lang="en-US" altLang="zh-CN" sz="1500" b="0" dirty="0">
                        <a:solidFill>
                          <a:schemeClr val="tx1"/>
                        </a:solidFill>
                        <a:latin typeface="宋体" pitchFamily="2" charset="-122"/>
                        <a:ea typeface="宋体" pitchFamily="2" charset="-122"/>
                      </a:endParaRPr>
                    </a:p>
                    <a:p>
                      <a:pPr algn="ctr"/>
                      <a:r>
                        <a:rPr lang="en-US" altLang="zh-CN" sz="1500" b="0" dirty="0">
                          <a:solidFill>
                            <a:schemeClr val="tx1"/>
                          </a:solidFill>
                          <a:latin typeface="宋体" pitchFamily="2" charset="-122"/>
                          <a:ea typeface="宋体" pitchFamily="2" charset="-122"/>
                        </a:rPr>
                        <a:t>6</a:t>
                      </a:r>
                      <a:endParaRPr lang="zh-CN" altLang="en-US" sz="1500" b="0" dirty="0">
                        <a:solidFill>
                          <a:schemeClr val="tx1"/>
                        </a:solidFill>
                        <a:latin typeface="宋体" pitchFamily="2" charset="-122"/>
                        <a:ea typeface="宋体" pitchFamily="2" charset="-122"/>
                      </a:endParaRPr>
                    </a:p>
                  </a:txBody>
                  <a:tcPr/>
                </a:tc>
                <a:tc>
                  <a:txBody>
                    <a:bodyPr/>
                    <a:lstStyle/>
                    <a:p>
                      <a:pPr algn="l"/>
                      <a:r>
                        <a:rPr lang="zh-CN" altLang="en-US" sz="1500" b="0" dirty="0">
                          <a:solidFill>
                            <a:schemeClr val="tx1"/>
                          </a:solidFill>
                          <a:latin typeface="宋体" pitchFamily="2" charset="-122"/>
                          <a:ea typeface="宋体" pitchFamily="2" charset="-122"/>
                        </a:rPr>
                        <a:t>适应症：本品适用于儿童</a:t>
                      </a:r>
                      <a:endParaRPr lang="en-US" altLang="zh-CN" sz="1500" b="0" dirty="0">
                        <a:solidFill>
                          <a:schemeClr val="tx1"/>
                        </a:solidFill>
                        <a:latin typeface="宋体" pitchFamily="2" charset="-122"/>
                        <a:ea typeface="宋体" pitchFamily="2" charset="-122"/>
                      </a:endParaRPr>
                    </a:p>
                    <a:p>
                      <a:pPr algn="l"/>
                      <a:r>
                        <a:rPr lang="zh-CN" altLang="en-US" sz="1500" b="0" dirty="0">
                          <a:solidFill>
                            <a:schemeClr val="tx1"/>
                          </a:solidFill>
                          <a:latin typeface="宋体" pitchFamily="2" charset="-122"/>
                          <a:ea typeface="宋体" pitchFamily="2" charset="-122"/>
                        </a:rPr>
                        <a:t>用法用量：有儿童常用剂量详细介绍</a:t>
                      </a:r>
                    </a:p>
                  </a:txBody>
                  <a:tcPr/>
                </a:tc>
                <a:tc>
                  <a:txBody>
                    <a:bodyPr/>
                    <a:lstStyle/>
                    <a:p>
                      <a:pPr algn="ctr"/>
                      <a:endParaRPr lang="en-US" altLang="zh-CN" sz="1500" b="0" dirty="0">
                        <a:solidFill>
                          <a:schemeClr val="tx1"/>
                        </a:solidFill>
                        <a:latin typeface="宋体" pitchFamily="2" charset="-122"/>
                        <a:ea typeface="宋体" pitchFamily="2" charset="-122"/>
                      </a:endParaRPr>
                    </a:p>
                    <a:p>
                      <a:pPr algn="ctr"/>
                      <a:r>
                        <a:rPr lang="en-US" altLang="zh-CN" sz="1500" b="0" dirty="0">
                          <a:solidFill>
                            <a:schemeClr val="tx1"/>
                          </a:solidFill>
                          <a:latin typeface="宋体" pitchFamily="2" charset="-122"/>
                          <a:ea typeface="宋体" pitchFamily="2" charset="-122"/>
                        </a:rPr>
                        <a:t>4.30%</a:t>
                      </a:r>
                      <a:r>
                        <a:rPr lang="zh-CN" altLang="en-US" sz="1500" b="0" dirty="0">
                          <a:solidFill>
                            <a:schemeClr val="tx1"/>
                          </a:solidFill>
                          <a:latin typeface="宋体" pitchFamily="2" charset="-122"/>
                          <a:ea typeface="宋体" pitchFamily="2" charset="-122"/>
                        </a:rPr>
                        <a:t>（儿童）</a:t>
                      </a:r>
                    </a:p>
                  </a:txBody>
                  <a:tcPr/>
                </a:tc>
                <a:extLst>
                  <a:ext uri="{0D108BD9-81ED-4DB2-BD59-A6C34878D82A}">
                    <a16:rowId xmlns:a16="http://schemas.microsoft.com/office/drawing/2014/main" val="10001"/>
                  </a:ext>
                </a:extLst>
              </a:tr>
              <a:tr h="801641">
                <a:tc>
                  <a:txBody>
                    <a:bodyPr/>
                    <a:lstStyle/>
                    <a:p>
                      <a:pPr algn="ctr"/>
                      <a:r>
                        <a:rPr lang="zh-CN" altLang="en-US" sz="1500" b="1" dirty="0">
                          <a:solidFill>
                            <a:schemeClr val="tx1"/>
                          </a:solidFill>
                          <a:latin typeface="宋体" pitchFamily="2" charset="-122"/>
                          <a:ea typeface="宋体" pitchFamily="2" charset="-122"/>
                        </a:rPr>
                        <a:t>头孢妥仑匹酯片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b="0" dirty="0">
                          <a:solidFill>
                            <a:schemeClr val="tx1"/>
                          </a:solidFill>
                          <a:latin typeface="宋体" pitchFamily="2" charset="-122"/>
                          <a:ea typeface="宋体" pitchFamily="2" charset="-122"/>
                        </a:rPr>
                        <a:t>谈判药品</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500" b="0" dirty="0">
                          <a:solidFill>
                            <a:schemeClr val="tx1"/>
                          </a:solidFill>
                          <a:latin typeface="宋体" pitchFamily="2" charset="-122"/>
                          <a:ea typeface="宋体" pitchFamily="2" charset="-122"/>
                        </a:rPr>
                        <a:t>50mg</a:t>
                      </a:r>
                      <a:r>
                        <a:rPr lang="zh-CN" altLang="en-US" sz="1500" b="0" dirty="0">
                          <a:solidFill>
                            <a:schemeClr val="tx1"/>
                          </a:solidFill>
                          <a:latin typeface="宋体" pitchFamily="2" charset="-122"/>
                          <a:ea typeface="宋体" pitchFamily="2" charset="-122"/>
                        </a:rPr>
                        <a:t>（效价）</a:t>
                      </a:r>
                      <a:r>
                        <a:rPr lang="en-US" altLang="zh-CN" sz="1500" b="0" dirty="0">
                          <a:solidFill>
                            <a:schemeClr val="tx1"/>
                          </a:solidFill>
                          <a:latin typeface="宋体" pitchFamily="2" charset="-122"/>
                          <a:ea typeface="宋体" pitchFamily="2" charset="-122"/>
                        </a:rPr>
                        <a:t>/0.5g/</a:t>
                      </a:r>
                      <a:r>
                        <a:rPr lang="zh-CN" altLang="en-US" sz="1500" b="0" dirty="0">
                          <a:solidFill>
                            <a:schemeClr val="tx1"/>
                          </a:solidFill>
                          <a:latin typeface="宋体" pitchFamily="2" charset="-122"/>
                          <a:ea typeface="宋体" pitchFamily="2" charset="-122"/>
                        </a:rPr>
                        <a:t>袋</a:t>
                      </a:r>
                    </a:p>
                  </a:txBody>
                  <a:tcPr/>
                </a:tc>
                <a:tc>
                  <a:txBody>
                    <a:bodyPr/>
                    <a:lstStyle/>
                    <a:p>
                      <a:pPr algn="ctr"/>
                      <a:endParaRPr lang="en-US" altLang="zh-CN" sz="1500" b="0" dirty="0">
                        <a:solidFill>
                          <a:schemeClr val="tx1"/>
                        </a:solidFill>
                        <a:latin typeface="宋体" pitchFamily="2" charset="-122"/>
                        <a:ea typeface="宋体" pitchFamily="2" charset="-122"/>
                      </a:endParaRPr>
                    </a:p>
                    <a:p>
                      <a:pPr algn="ctr"/>
                      <a:r>
                        <a:rPr lang="en-US" altLang="zh-CN" sz="1500" b="0" dirty="0">
                          <a:solidFill>
                            <a:schemeClr val="tx1"/>
                          </a:solidFill>
                          <a:latin typeface="宋体" pitchFamily="2" charset="-122"/>
                          <a:ea typeface="宋体" pitchFamily="2" charset="-122"/>
                        </a:rPr>
                        <a:t>6</a:t>
                      </a:r>
                      <a:endParaRPr lang="zh-CN" altLang="en-US" sz="1500" b="0" dirty="0">
                        <a:solidFill>
                          <a:schemeClr val="tx1"/>
                        </a:solidFill>
                        <a:latin typeface="宋体" pitchFamily="2" charset="-122"/>
                        <a:ea typeface="宋体" pitchFamily="2" charset="-122"/>
                      </a:endParaRPr>
                    </a:p>
                  </a:txBody>
                  <a:tcPr/>
                </a:tc>
                <a:tc>
                  <a:txBody>
                    <a:bodyPr/>
                    <a:lstStyle/>
                    <a:p>
                      <a:pPr algn="l"/>
                      <a:r>
                        <a:rPr lang="zh-CN" altLang="en-US" sz="1500" b="0" dirty="0">
                          <a:solidFill>
                            <a:schemeClr val="tx1"/>
                          </a:solidFill>
                          <a:latin typeface="宋体" pitchFamily="2" charset="-122"/>
                          <a:ea typeface="宋体" pitchFamily="2" charset="-122"/>
                        </a:rPr>
                        <a:t>特殊人群儿童用药中：尚未确立小儿用药的安全性</a:t>
                      </a:r>
                      <a:r>
                        <a:rPr lang="en-US" altLang="zh-CN" sz="1500" b="0" dirty="0">
                          <a:solidFill>
                            <a:schemeClr val="tx1"/>
                          </a:solidFill>
                          <a:latin typeface="宋体" pitchFamily="2" charset="-122"/>
                          <a:ea typeface="宋体" pitchFamily="2" charset="-122"/>
                        </a:rPr>
                        <a:t>(</a:t>
                      </a:r>
                      <a:r>
                        <a:rPr lang="zh-CN" altLang="en-US" sz="1500" b="0" dirty="0">
                          <a:solidFill>
                            <a:schemeClr val="tx1"/>
                          </a:solidFill>
                          <a:latin typeface="宋体" pitchFamily="2" charset="-122"/>
                          <a:ea typeface="宋体" pitchFamily="2" charset="-122"/>
                        </a:rPr>
                        <a:t>使用经验少）</a:t>
                      </a:r>
                    </a:p>
                  </a:txBody>
                  <a:tcPr/>
                </a:tc>
                <a:tc>
                  <a:txBody>
                    <a:bodyPr/>
                    <a:lstStyle/>
                    <a:p>
                      <a:pPr algn="ctr"/>
                      <a:endParaRPr lang="en-US" altLang="zh-CN" sz="1500" b="0" dirty="0">
                        <a:solidFill>
                          <a:schemeClr val="tx1"/>
                        </a:solidFill>
                        <a:latin typeface="宋体" pitchFamily="2" charset="-122"/>
                        <a:ea typeface="宋体" pitchFamily="2" charset="-122"/>
                      </a:endParaRPr>
                    </a:p>
                    <a:p>
                      <a:pPr algn="ctr"/>
                      <a:r>
                        <a:rPr lang="en-US" altLang="zh-CN" sz="1500" b="0" dirty="0">
                          <a:solidFill>
                            <a:schemeClr val="tx1"/>
                          </a:solidFill>
                          <a:latin typeface="宋体" pitchFamily="2" charset="-122"/>
                          <a:ea typeface="宋体" pitchFamily="2" charset="-122"/>
                        </a:rPr>
                        <a:t>4.50%</a:t>
                      </a:r>
                      <a:r>
                        <a:rPr lang="zh-CN" altLang="en-US" sz="1500" b="0" dirty="0">
                          <a:solidFill>
                            <a:schemeClr val="tx1"/>
                          </a:solidFill>
                          <a:latin typeface="宋体" pitchFamily="2" charset="-122"/>
                          <a:ea typeface="宋体" pitchFamily="2" charset="-122"/>
                        </a:rPr>
                        <a:t>（</a:t>
                      </a:r>
                      <a:r>
                        <a:rPr lang="en-US" altLang="zh-CN" sz="1400" dirty="0">
                          <a:latin typeface="宋体" pitchFamily="2" charset="-122"/>
                          <a:ea typeface="宋体" pitchFamily="2" charset="-122"/>
                        </a:rPr>
                        <a:t>3</a:t>
                      </a:r>
                      <a:r>
                        <a:rPr lang="zh-CN" altLang="en-US" sz="1400" dirty="0">
                          <a:latin typeface="宋体" pitchFamily="2" charset="-122"/>
                          <a:ea typeface="宋体" pitchFamily="2" charset="-122"/>
                        </a:rPr>
                        <a:t>岁以下儿童中不良反应发生率较高，腹泻、软便高达</a:t>
                      </a:r>
                      <a:r>
                        <a:rPr lang="en-US" altLang="zh-CN" sz="1400" dirty="0">
                          <a:latin typeface="宋体" pitchFamily="2" charset="-122"/>
                          <a:ea typeface="宋体" pitchFamily="2" charset="-122"/>
                        </a:rPr>
                        <a:t>36.2%</a:t>
                      </a:r>
                      <a:r>
                        <a:rPr lang="zh-CN" altLang="en-US" sz="1500" b="0" dirty="0">
                          <a:solidFill>
                            <a:schemeClr val="tx1"/>
                          </a:solidFill>
                          <a:latin typeface="宋体" pitchFamily="2" charset="-122"/>
                          <a:ea typeface="宋体" pitchFamily="2" charset="-122"/>
                        </a:rPr>
                        <a:t>）</a:t>
                      </a:r>
                    </a:p>
                  </a:txBody>
                  <a:tcPr/>
                </a:tc>
                <a:extLst>
                  <a:ext uri="{0D108BD9-81ED-4DB2-BD59-A6C34878D82A}">
                    <a16:rowId xmlns:a16="http://schemas.microsoft.com/office/drawing/2014/main" val="10002"/>
                  </a:ext>
                </a:extLst>
              </a:tr>
            </a:tbl>
          </a:graphicData>
        </a:graphic>
      </p:graphicFrame>
      <p:sp>
        <p:nvSpPr>
          <p:cNvPr id="13" name="文本框 12"/>
          <p:cNvSpPr txBox="1"/>
          <p:nvPr/>
        </p:nvSpPr>
        <p:spPr>
          <a:xfrm>
            <a:off x="986129" y="4458080"/>
            <a:ext cx="10199548" cy="1491049"/>
          </a:xfrm>
          <a:prstGeom prst="rect">
            <a:avLst/>
          </a:prstGeom>
          <a:noFill/>
        </p:spPr>
        <p:txBody>
          <a:bodyPr wrap="square" rtlCol="0">
            <a:spAutoFit/>
          </a:bodyPr>
          <a:lstStyle/>
          <a:p>
            <a:pPr lvl="0">
              <a:lnSpc>
                <a:spcPct val="200000"/>
              </a:lnSpc>
            </a:pPr>
            <a:r>
              <a:rPr lang="zh-CN" altLang="en-US" sz="1600" dirty="0">
                <a:latin typeface="宋体" pitchFamily="2" charset="-122"/>
                <a:ea typeface="宋体" pitchFamily="2" charset="-122"/>
              </a:rPr>
              <a:t>经对比分析，盐酸头孢卡品酯颗粒</a:t>
            </a:r>
            <a:r>
              <a:rPr lang="zh-CN" altLang="en-US" sz="1600" b="1" dirty="0">
                <a:solidFill>
                  <a:srgbClr val="FF0000"/>
                </a:solidFill>
                <a:latin typeface="宋体" pitchFamily="2" charset="-122"/>
                <a:ea typeface="宋体" pitchFamily="2" charset="-122"/>
              </a:rPr>
              <a:t>不良反应发生率仅为</a:t>
            </a:r>
            <a:r>
              <a:rPr lang="en-US" altLang="zh-CN" sz="1600" b="1" dirty="0">
                <a:solidFill>
                  <a:srgbClr val="FF0000"/>
                </a:solidFill>
                <a:latin typeface="宋体" pitchFamily="2" charset="-122"/>
                <a:ea typeface="宋体" pitchFamily="2" charset="-122"/>
              </a:rPr>
              <a:t>4.30%</a:t>
            </a:r>
            <a:r>
              <a:rPr lang="zh-CN" altLang="en-US" sz="1600" dirty="0">
                <a:solidFill>
                  <a:srgbClr val="FF0000"/>
                </a:solidFill>
                <a:latin typeface="宋体" pitchFamily="2" charset="-122"/>
                <a:ea typeface="宋体" pitchFamily="2" charset="-122"/>
              </a:rPr>
              <a:t>，</a:t>
            </a:r>
            <a:r>
              <a:rPr lang="zh-CN" altLang="zh-CN" sz="1600" dirty="0">
                <a:latin typeface="宋体" pitchFamily="2" charset="-122"/>
                <a:ea typeface="宋体" pitchFamily="2" charset="-122"/>
              </a:rPr>
              <a:t>在</a:t>
            </a:r>
            <a:r>
              <a:rPr lang="en-US" altLang="zh-CN" sz="1600" dirty="0">
                <a:latin typeface="宋体" pitchFamily="2" charset="-122"/>
                <a:ea typeface="宋体" pitchFamily="2" charset="-122"/>
              </a:rPr>
              <a:t>0-2</a:t>
            </a:r>
            <a:r>
              <a:rPr lang="zh-CN" altLang="zh-CN" sz="1600" dirty="0">
                <a:latin typeface="宋体" pitchFamily="2" charset="-122"/>
                <a:ea typeface="宋体" pitchFamily="2" charset="-122"/>
              </a:rPr>
              <a:t>岁儿童有</a:t>
            </a:r>
            <a:r>
              <a:rPr lang="zh-CN" altLang="en-US" sz="1600" dirty="0">
                <a:latin typeface="宋体" pitchFamily="2" charset="-122"/>
                <a:ea typeface="宋体" pitchFamily="2" charset="-122"/>
              </a:rPr>
              <a:t>循证</a:t>
            </a:r>
            <a:r>
              <a:rPr lang="zh-CN" altLang="zh-CN" sz="1600" dirty="0">
                <a:latin typeface="宋体" pitchFamily="2" charset="-122"/>
                <a:ea typeface="宋体" pitchFamily="2" charset="-122"/>
              </a:rPr>
              <a:t>证据，不需要增加剂量，且安全性良好。头孢妥仑</a:t>
            </a:r>
            <a:r>
              <a:rPr lang="zh-CN" altLang="en-US" sz="1600" dirty="0">
                <a:latin typeface="宋体" pitchFamily="2" charset="-122"/>
                <a:ea typeface="宋体" pitchFamily="2" charset="-122"/>
              </a:rPr>
              <a:t>不良反应发生率为</a:t>
            </a:r>
            <a:r>
              <a:rPr lang="en-US" altLang="zh-CN" sz="1600" dirty="0">
                <a:latin typeface="宋体" pitchFamily="2" charset="-122"/>
                <a:ea typeface="宋体" pitchFamily="2" charset="-122"/>
              </a:rPr>
              <a:t>4.50%</a:t>
            </a:r>
            <a:r>
              <a:rPr lang="zh-CN" altLang="en-US" sz="1600" dirty="0">
                <a:latin typeface="宋体" pitchFamily="2" charset="-122"/>
                <a:ea typeface="宋体" pitchFamily="2" charset="-122"/>
              </a:rPr>
              <a:t>，但在</a:t>
            </a:r>
            <a:r>
              <a:rPr lang="en-US" altLang="zh-CN" sz="1600" dirty="0">
                <a:latin typeface="宋体" pitchFamily="2" charset="-122"/>
                <a:ea typeface="宋体" pitchFamily="2" charset="-122"/>
              </a:rPr>
              <a:t>3</a:t>
            </a:r>
            <a:r>
              <a:rPr lang="zh-CN" altLang="en-US" sz="1600" dirty="0">
                <a:latin typeface="宋体" pitchFamily="2" charset="-122"/>
                <a:ea typeface="宋体" pitchFamily="2" charset="-122"/>
              </a:rPr>
              <a:t>岁以下儿童中不良反应发生率较高（腹泻、软便高达</a:t>
            </a:r>
            <a:r>
              <a:rPr lang="en-US" altLang="zh-CN" sz="1600" dirty="0">
                <a:latin typeface="宋体" pitchFamily="2" charset="-122"/>
                <a:ea typeface="宋体" pitchFamily="2" charset="-122"/>
              </a:rPr>
              <a:t>36.2%</a:t>
            </a:r>
            <a:r>
              <a:rPr lang="zh-CN" altLang="en-US" sz="1600" dirty="0">
                <a:latin typeface="宋体" pitchFamily="2" charset="-122"/>
                <a:ea typeface="宋体" pitchFamily="2" charset="-122"/>
              </a:rPr>
              <a:t>）</a:t>
            </a:r>
            <a:r>
              <a:rPr lang="zh-CN" altLang="zh-CN" sz="1600" dirty="0">
                <a:latin typeface="宋体" pitchFamily="2" charset="-122"/>
                <a:ea typeface="宋体" pitchFamily="2" charset="-122"/>
              </a:rPr>
              <a:t>，且</a:t>
            </a:r>
            <a:r>
              <a:rPr lang="zh-CN" altLang="en-US" sz="1600" dirty="0">
                <a:latin typeface="宋体" pitchFamily="2" charset="-122"/>
                <a:ea typeface="宋体" pitchFamily="2" charset="-122"/>
              </a:rPr>
              <a:t>要</a:t>
            </a:r>
            <a:r>
              <a:rPr lang="zh-CN" altLang="zh-CN" sz="1600" dirty="0">
                <a:latin typeface="宋体" pitchFamily="2" charset="-122"/>
                <a:ea typeface="宋体" pitchFamily="2" charset="-122"/>
              </a:rPr>
              <a:t>增加一倍用量，因此在</a:t>
            </a:r>
            <a:r>
              <a:rPr lang="en-US" altLang="zh-CN" sz="1600" dirty="0">
                <a:latin typeface="宋体" pitchFamily="2" charset="-122"/>
                <a:ea typeface="宋体" pitchFamily="2" charset="-122"/>
              </a:rPr>
              <a:t>3</a:t>
            </a:r>
            <a:r>
              <a:rPr lang="zh-CN" altLang="zh-CN" sz="1600" dirty="0">
                <a:latin typeface="宋体" pitchFamily="2" charset="-122"/>
                <a:ea typeface="宋体" pitchFamily="2" charset="-122"/>
              </a:rPr>
              <a:t>岁以下儿童不具备使用优势</a:t>
            </a:r>
            <a:r>
              <a:rPr lang="zh-CN" altLang="en-US" sz="1600" dirty="0">
                <a:latin typeface="宋体" pitchFamily="2" charset="-122"/>
                <a:ea typeface="宋体" pitchFamily="2" charset="-122"/>
              </a:rPr>
              <a:t>，盐酸头孢卡品酯颗粒儿童使用安全性更高。</a:t>
            </a:r>
            <a:endParaRPr lang="zh-CN" altLang="en-US" sz="1600" dirty="0"/>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p:cNvSpPr/>
          <p:nvPr/>
        </p:nvSpPr>
        <p:spPr>
          <a:xfrm>
            <a:off x="182880" y="619760"/>
            <a:ext cx="11653520" cy="5892800"/>
          </a:xfrm>
          <a:prstGeom prst="roundRect">
            <a:avLst/>
          </a:prstGeom>
          <a:solidFill>
            <a:schemeClr val="bg1"/>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4831294" y="145385"/>
            <a:ext cx="1733167" cy="400110"/>
          </a:xfrm>
          <a:prstGeom prst="rect">
            <a:avLst/>
          </a:prstGeom>
          <a:noFill/>
        </p:spPr>
        <p:txBody>
          <a:bodyPr wrap="none" rtlCol="0">
            <a:spAutoFit/>
          </a:bodyPr>
          <a:lstStyle/>
          <a:p>
            <a:r>
              <a:rPr lang="en-US" altLang="zh-CN" sz="2000" b="1" dirty="0">
                <a:solidFill>
                  <a:schemeClr val="tx1">
                    <a:lumMod val="65000"/>
                    <a:lumOff val="35000"/>
                  </a:schemeClr>
                </a:solidFill>
                <a:latin typeface="微软雅黑" panose="020B0503020204020204" charset="-122"/>
                <a:ea typeface="微软雅黑" panose="020B0503020204020204" charset="-122"/>
              </a:rPr>
              <a:t>03      </a:t>
            </a:r>
            <a:r>
              <a:rPr lang="zh-CN" altLang="en-US" sz="2000" b="1" dirty="0">
                <a:solidFill>
                  <a:schemeClr val="tx1">
                    <a:lumMod val="65000"/>
                    <a:lumOff val="35000"/>
                  </a:schemeClr>
                </a:solidFill>
                <a:latin typeface="微软雅黑" panose="020B0503020204020204" charset="-122"/>
                <a:ea typeface="微软雅黑" panose="020B0503020204020204" charset="-122"/>
              </a:rPr>
              <a:t>有效性</a:t>
            </a:r>
          </a:p>
        </p:txBody>
      </p:sp>
      <p:sp>
        <p:nvSpPr>
          <p:cNvPr id="7" name="文本框 6"/>
          <p:cNvSpPr txBox="1"/>
          <p:nvPr/>
        </p:nvSpPr>
        <p:spPr>
          <a:xfrm>
            <a:off x="5223629" y="4356956"/>
            <a:ext cx="6279301" cy="1881284"/>
          </a:xfrm>
          <a:prstGeom prst="rect">
            <a:avLst/>
          </a:prstGeom>
          <a:noFill/>
        </p:spPr>
        <p:txBody>
          <a:bodyPr wrap="square">
            <a:spAutoFit/>
          </a:bodyPr>
          <a:lstStyle/>
          <a:p>
            <a:pPr>
              <a:lnSpc>
                <a:spcPct val="150000"/>
              </a:lnSpc>
              <a:defRPr/>
            </a:pPr>
            <a:r>
              <a:rPr lang="zh-CN" altLang="en-US" sz="1600" dirty="0">
                <a:latin typeface="宋体" panose="02010600030101010101" pitchFamily="2" charset="-122"/>
                <a:ea typeface="宋体" panose="02010600030101010101" pitchFamily="2" charset="-122"/>
                <a:cs typeface="Meiryo UI" panose="020B0604030504040204" pitchFamily="50" charset="-128"/>
              </a:rPr>
              <a:t>经分析对比，</a:t>
            </a:r>
            <a:r>
              <a:rPr kumimoji="0" lang="zh-CN" altLang="en-US" sz="1600" i="0" u="none" strike="noStrike" kern="1200" cap="none" spc="0" normalizeH="0" baseline="0" noProof="1">
                <a:ln>
                  <a:noFill/>
                </a:ln>
                <a:effectLst/>
                <a:uLnTx/>
                <a:uFillTx/>
                <a:latin typeface="宋体" panose="02010600030101010101" pitchFamily="2" charset="-122"/>
                <a:ea typeface="宋体" panose="02010600030101010101" pitchFamily="2" charset="-122"/>
                <a:sym typeface="宋体" pitchFamily="2" charset="-122"/>
              </a:rPr>
              <a:t>盐酸头孢卡品酯颗粒</a:t>
            </a:r>
            <a:r>
              <a:rPr lang="zh-CN" altLang="en-US" sz="1600" dirty="0">
                <a:latin typeface="宋体" panose="02010600030101010101" pitchFamily="2" charset="-122"/>
                <a:ea typeface="宋体" panose="02010600030101010101" pitchFamily="2" charset="-122"/>
                <a:cs typeface="Meiryo UI" panose="020B0604030504040204" pitchFamily="50" charset="-128"/>
              </a:rPr>
              <a:t>血浆蛋白结合率低于同类药物</a:t>
            </a:r>
            <a:r>
              <a:rPr lang="zh-CN" altLang="en-US" sz="1600" dirty="0">
                <a:latin typeface="宋体" panose="02010600030101010101" pitchFamily="2" charset="-122"/>
                <a:ea typeface="宋体" panose="02010600030101010101" pitchFamily="2" charset="-122"/>
                <a:cs typeface="Meiryo UI" panose="020B0604030504040204" pitchFamily="50" charset="-128"/>
                <a:sym typeface="宋体" pitchFamily="2" charset="-122"/>
              </a:rPr>
              <a:t>，</a:t>
            </a:r>
            <a:r>
              <a:rPr lang="zh-CN" altLang="zh-CN" sz="1600" dirty="0">
                <a:latin typeface="宋体" panose="02010600030101010101" pitchFamily="2" charset="-122"/>
                <a:ea typeface="宋体" panose="02010600030101010101" pitchFamily="2" charset="-122"/>
                <a:sym typeface="宋体" pitchFamily="2" charset="-122"/>
              </a:rPr>
              <a:t>具备儿童呼吸道感染治疗药物中一线药物的特性</a:t>
            </a:r>
            <a:endParaRPr lang="en-US" altLang="zh-CN" sz="1600" dirty="0">
              <a:latin typeface="宋体" panose="02010600030101010101" pitchFamily="2" charset="-122"/>
              <a:ea typeface="宋体" panose="02010600030101010101" pitchFamily="2" charset="-122"/>
              <a:sym typeface="宋体" pitchFamily="2" charset="-122"/>
            </a:endParaRPr>
          </a:p>
          <a:p>
            <a:pPr marL="381000" marR="0" lvl="0" indent="-3810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500" noProof="1">
                <a:latin typeface="宋体" panose="02010600030101010101" pitchFamily="2" charset="-122"/>
                <a:ea typeface="宋体" panose="02010600030101010101" pitchFamily="2" charset="-122"/>
                <a:sym typeface="宋体" pitchFamily="2" charset="-122"/>
              </a:rPr>
              <a:t>抗菌素具有和体内蛋白，主要是白蛋白相结合的性质。</a:t>
            </a:r>
            <a:endParaRPr lang="en-US" altLang="zh-CN" sz="1500" noProof="1">
              <a:latin typeface="宋体" panose="02010600030101010101" pitchFamily="2" charset="-122"/>
              <a:ea typeface="宋体" panose="02010600030101010101" pitchFamily="2" charset="-122"/>
              <a:sym typeface="宋体" pitchFamily="2" charset="-122"/>
            </a:endParaRPr>
          </a:p>
          <a:p>
            <a:pPr marL="381000" marR="0" lvl="0" indent="-3810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500" noProof="1">
                <a:latin typeface="宋体" panose="02010600030101010101" pitchFamily="2" charset="-122"/>
                <a:ea typeface="宋体" panose="02010600030101010101" pitchFamily="2" charset="-122"/>
                <a:sym typeface="宋体" pitchFamily="2" charset="-122"/>
              </a:rPr>
              <a:t>一</a:t>
            </a:r>
            <a:r>
              <a:rPr lang="zh-CN" altLang="zh-CN" sz="1500" noProof="1">
                <a:latin typeface="宋体" panose="02010600030101010101" pitchFamily="2" charset="-122"/>
                <a:ea typeface="宋体" panose="02010600030101010101" pitchFamily="2" charset="-122"/>
                <a:sym typeface="宋体" pitchFamily="2" charset="-122"/>
              </a:rPr>
              <a:t>血清蛋白结合率也是表示药物特性的指标之一，认为若结合率低，具有实际抗菌作用的游离形态就多，容易见效</a:t>
            </a:r>
            <a:endParaRPr lang="en-US" altLang="zh-CN" sz="1500" noProof="1">
              <a:latin typeface="宋体" panose="02010600030101010101" pitchFamily="2" charset="-122"/>
              <a:ea typeface="宋体" panose="02010600030101010101" pitchFamily="2" charset="-122"/>
              <a:sym typeface="宋体" pitchFamily="2" charset="-122"/>
            </a:endParaRPr>
          </a:p>
        </p:txBody>
      </p:sp>
      <p:graphicFrame>
        <p:nvGraphicFramePr>
          <p:cNvPr id="8" name="对象 19"/>
          <p:cNvGraphicFramePr/>
          <p:nvPr>
            <p:extLst>
              <p:ext uri="{D42A27DB-BD31-4B8C-83A1-F6EECF244321}">
                <p14:modId xmlns:p14="http://schemas.microsoft.com/office/powerpoint/2010/main" val="4286754066"/>
              </p:ext>
            </p:extLst>
          </p:nvPr>
        </p:nvGraphicFramePr>
        <p:xfrm>
          <a:off x="973544" y="4212603"/>
          <a:ext cx="3916615" cy="2060241"/>
        </p:xfrm>
        <a:graphic>
          <a:graphicData uri="http://schemas.openxmlformats.org/presentationml/2006/ole">
            <mc:AlternateContent xmlns:mc="http://schemas.openxmlformats.org/markup-compatibility/2006">
              <mc:Choice xmlns:v="urn:schemas-microsoft-com:vml" Requires="v">
                <p:oleObj r:id="rId3" imgW="6153150" imgH="3257550" progId="excel.sheet.8">
                  <p:embed/>
                </p:oleObj>
              </mc:Choice>
              <mc:Fallback>
                <p:oleObj r:id="rId3" imgW="6153150" imgH="3257550" progId="excel.sheet.8">
                  <p:embed/>
                  <p:pic>
                    <p:nvPicPr>
                      <p:cNvPr id="0" name="对象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544" y="4212603"/>
                        <a:ext cx="3916615" cy="2060241"/>
                      </a:xfrm>
                      <a:prstGeom prst="rect">
                        <a:avLst/>
                      </a:prstGeom>
                      <a:noFill/>
                      <a:ln>
                        <a:noFill/>
                      </a:ln>
                    </p:spPr>
                  </p:pic>
                </p:oleObj>
              </mc:Fallback>
            </mc:AlternateContent>
          </a:graphicData>
        </a:graphic>
      </p:graphicFrame>
      <p:sp>
        <p:nvSpPr>
          <p:cNvPr id="10" name="文本框 9"/>
          <p:cNvSpPr txBox="1"/>
          <p:nvPr/>
        </p:nvSpPr>
        <p:spPr>
          <a:xfrm>
            <a:off x="5447360" y="1092342"/>
            <a:ext cx="583184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600" normalizeH="0" baseline="0" noProof="0" dirty="0">
                <a:ln>
                  <a:noFill/>
                </a:ln>
                <a:gradFill flip="none" rotWithShape="1">
                  <a:gsLst>
                    <a:gs pos="0">
                      <a:srgbClr val="768395">
                        <a:lumMod val="75000"/>
                      </a:srgbClr>
                    </a:gs>
                    <a:gs pos="100000">
                      <a:srgbClr val="000000"/>
                    </a:gs>
                  </a:gsLst>
                  <a:lin ang="5400000" scaled="1"/>
                  <a:tileRect/>
                </a:gradFill>
                <a:effectLst/>
                <a:uLnTx/>
                <a:uFillTx/>
                <a:latin typeface="微软雅黑" panose="020B0503020204020204" charset="-122"/>
                <a:ea typeface="微软雅黑" panose="020B0503020204020204" charset="-122"/>
                <a:sym typeface="宋体" pitchFamily="2" charset="-122"/>
              </a:rPr>
              <a:t>头孢卡品酯</a:t>
            </a:r>
            <a:r>
              <a:rPr kumimoji="0" lang="zh-CN" altLang="zh-CN" sz="1400" b="1" i="0" u="none" strike="noStrike" kern="1200" cap="none" spc="600" normalizeH="0" baseline="0" noProof="0" dirty="0">
                <a:ln>
                  <a:noFill/>
                </a:ln>
                <a:gradFill flip="none" rotWithShape="1">
                  <a:gsLst>
                    <a:gs pos="0">
                      <a:srgbClr val="768395">
                        <a:lumMod val="75000"/>
                      </a:srgbClr>
                    </a:gs>
                    <a:gs pos="100000">
                      <a:srgbClr val="000000"/>
                    </a:gs>
                  </a:gsLst>
                  <a:lin ang="5400000" scaled="1"/>
                  <a:tileRect/>
                </a:gradFill>
                <a:effectLst/>
                <a:uLnTx/>
                <a:uFillTx/>
                <a:latin typeface="微软雅黑" panose="020B0503020204020204" charset="-122"/>
                <a:ea typeface="微软雅黑" panose="020B0503020204020204" charset="-122"/>
                <a:sym typeface="宋体" pitchFamily="2" charset="-122"/>
              </a:rPr>
              <a:t>对</a:t>
            </a:r>
            <a:r>
              <a:rPr kumimoji="0" lang="en-US" altLang="zh-CN" sz="1400" b="1" i="0" u="none" strike="noStrike" kern="1200" cap="none" spc="600" normalizeH="0" baseline="0" noProof="0" dirty="0">
                <a:ln>
                  <a:noFill/>
                </a:ln>
                <a:gradFill flip="none" rotWithShape="1">
                  <a:gsLst>
                    <a:gs pos="0">
                      <a:srgbClr val="768395">
                        <a:lumMod val="75000"/>
                      </a:srgbClr>
                    </a:gs>
                    <a:gs pos="100000">
                      <a:srgbClr val="000000"/>
                    </a:gs>
                  </a:gsLst>
                  <a:lin ang="5400000" scaled="1"/>
                  <a:tileRect/>
                </a:gradFill>
                <a:effectLst/>
                <a:uLnTx/>
                <a:uFillTx/>
                <a:latin typeface="微软雅黑" panose="020B0503020204020204" charset="-122"/>
                <a:ea typeface="微软雅黑" panose="020B0503020204020204" charset="-122"/>
                <a:sym typeface="宋体" pitchFamily="2" charset="-122"/>
              </a:rPr>
              <a:t>G</a:t>
            </a:r>
            <a:r>
              <a:rPr kumimoji="0" lang="en-US" altLang="zh-CN" sz="1400" b="1" i="0" u="none" strike="noStrike" kern="1200" cap="none" spc="600" normalizeH="0" baseline="30000" noProof="0" dirty="0">
                <a:ln>
                  <a:noFill/>
                </a:ln>
                <a:gradFill flip="none" rotWithShape="1">
                  <a:gsLst>
                    <a:gs pos="0">
                      <a:srgbClr val="768395">
                        <a:lumMod val="75000"/>
                      </a:srgbClr>
                    </a:gs>
                    <a:gs pos="100000">
                      <a:srgbClr val="000000"/>
                    </a:gs>
                  </a:gsLst>
                  <a:lin ang="5400000" scaled="1"/>
                  <a:tileRect/>
                </a:gradFill>
                <a:effectLst/>
                <a:uLnTx/>
                <a:uFillTx/>
                <a:latin typeface="微软雅黑" panose="020B0503020204020204" charset="-122"/>
                <a:ea typeface="微软雅黑" panose="020B0503020204020204" charset="-122"/>
                <a:sym typeface="宋体" pitchFamily="2" charset="-122"/>
              </a:rPr>
              <a:t>+</a:t>
            </a:r>
            <a:r>
              <a:rPr kumimoji="0" lang="zh-CN" altLang="zh-CN" sz="1400" b="1" i="0" u="none" strike="noStrike" kern="1200" cap="none" spc="600" normalizeH="0" baseline="0" noProof="0" dirty="0">
                <a:ln>
                  <a:noFill/>
                </a:ln>
                <a:gradFill flip="none" rotWithShape="1">
                  <a:gsLst>
                    <a:gs pos="0">
                      <a:srgbClr val="768395">
                        <a:lumMod val="75000"/>
                      </a:srgbClr>
                    </a:gs>
                    <a:gs pos="100000">
                      <a:srgbClr val="000000"/>
                    </a:gs>
                  </a:gsLst>
                  <a:lin ang="5400000" scaled="1"/>
                  <a:tileRect/>
                </a:gradFill>
                <a:effectLst/>
                <a:uLnTx/>
                <a:uFillTx/>
                <a:latin typeface="微软雅黑" panose="020B0503020204020204" charset="-122"/>
                <a:ea typeface="微软雅黑" panose="020B0503020204020204" charset="-122"/>
                <a:sym typeface="宋体" pitchFamily="2" charset="-122"/>
              </a:rPr>
              <a:t>和</a:t>
            </a:r>
            <a:r>
              <a:rPr kumimoji="0" lang="en-US" altLang="zh-CN" sz="1400" b="1" i="0" u="none" strike="noStrike" kern="1200" cap="none" spc="600" normalizeH="0" baseline="0" noProof="0" dirty="0">
                <a:ln>
                  <a:noFill/>
                </a:ln>
                <a:gradFill flip="none" rotWithShape="1">
                  <a:gsLst>
                    <a:gs pos="0">
                      <a:srgbClr val="768395">
                        <a:lumMod val="75000"/>
                      </a:srgbClr>
                    </a:gs>
                    <a:gs pos="100000">
                      <a:srgbClr val="000000"/>
                    </a:gs>
                  </a:gsLst>
                  <a:lin ang="5400000" scaled="1"/>
                  <a:tileRect/>
                </a:gradFill>
                <a:effectLst/>
                <a:uLnTx/>
                <a:uFillTx/>
                <a:latin typeface="微软雅黑" panose="020B0503020204020204" charset="-122"/>
                <a:ea typeface="微软雅黑" panose="020B0503020204020204" charset="-122"/>
                <a:sym typeface="宋体" pitchFamily="2" charset="-122"/>
              </a:rPr>
              <a:t>G</a:t>
            </a:r>
            <a:r>
              <a:rPr kumimoji="0" lang="en-US" altLang="zh-CN" sz="1400" b="1" i="0" u="none" strike="noStrike" kern="1200" cap="none" spc="600" normalizeH="0" baseline="30000" noProof="0" dirty="0">
                <a:ln>
                  <a:noFill/>
                </a:ln>
                <a:gradFill flip="none" rotWithShape="1">
                  <a:gsLst>
                    <a:gs pos="0">
                      <a:srgbClr val="768395">
                        <a:lumMod val="75000"/>
                      </a:srgbClr>
                    </a:gs>
                    <a:gs pos="100000">
                      <a:srgbClr val="000000"/>
                    </a:gs>
                  </a:gsLst>
                  <a:lin ang="5400000" scaled="1"/>
                  <a:tileRect/>
                </a:gradFill>
                <a:effectLst/>
                <a:uLnTx/>
                <a:uFillTx/>
                <a:latin typeface="微软雅黑" panose="020B0503020204020204" charset="-122"/>
                <a:ea typeface="微软雅黑" panose="020B0503020204020204" charset="-122"/>
                <a:sym typeface="宋体" pitchFamily="2" charset="-122"/>
              </a:rPr>
              <a:t>-</a:t>
            </a:r>
            <a:r>
              <a:rPr kumimoji="0" lang="zh-CN" altLang="zh-CN" sz="1400" b="1" i="0" u="none" strike="noStrike" kern="1200" cap="none" spc="600" normalizeH="0" baseline="0" noProof="0" dirty="0">
                <a:ln>
                  <a:noFill/>
                </a:ln>
                <a:gradFill flip="none" rotWithShape="1">
                  <a:gsLst>
                    <a:gs pos="0">
                      <a:srgbClr val="768395">
                        <a:lumMod val="75000"/>
                      </a:srgbClr>
                    </a:gs>
                    <a:gs pos="100000">
                      <a:srgbClr val="000000"/>
                    </a:gs>
                  </a:gsLst>
                  <a:lin ang="5400000" scaled="1"/>
                  <a:tileRect/>
                </a:gradFill>
                <a:effectLst/>
                <a:uLnTx/>
                <a:uFillTx/>
                <a:latin typeface="微软雅黑" panose="020B0503020204020204" charset="-122"/>
                <a:ea typeface="微软雅黑" panose="020B0503020204020204" charset="-122"/>
                <a:sym typeface="宋体" pitchFamily="2" charset="-122"/>
              </a:rPr>
              <a:t>都具有</a:t>
            </a:r>
            <a:r>
              <a:rPr kumimoji="0" lang="zh-CN" altLang="en-US" sz="1400" b="1" i="0" u="none" strike="noStrike" kern="1200" cap="none" spc="600" normalizeH="0" baseline="0" noProof="0" dirty="0">
                <a:ln>
                  <a:noFill/>
                </a:ln>
                <a:gradFill flip="none" rotWithShape="1">
                  <a:gsLst>
                    <a:gs pos="0">
                      <a:srgbClr val="768395">
                        <a:lumMod val="75000"/>
                      </a:srgbClr>
                    </a:gs>
                    <a:gs pos="100000">
                      <a:srgbClr val="000000"/>
                    </a:gs>
                  </a:gsLst>
                  <a:lin ang="5400000" scaled="1"/>
                  <a:tileRect/>
                </a:gradFill>
                <a:effectLst/>
                <a:uLnTx/>
                <a:uFillTx/>
                <a:latin typeface="微软雅黑" panose="020B0503020204020204" charset="-122"/>
                <a:ea typeface="微软雅黑" panose="020B0503020204020204" charset="-122"/>
                <a:sym typeface="宋体" pitchFamily="2" charset="-122"/>
              </a:rPr>
              <a:t>良好的抗菌活性</a:t>
            </a:r>
            <a:endParaRPr kumimoji="0" lang="zh-CN" altLang="en-US" sz="1600" b="1" i="0" u="none" strike="noStrike" kern="1200" cap="none" spc="600" normalizeH="0" baseline="0" noProof="0" dirty="0">
              <a:ln>
                <a:noFill/>
              </a:ln>
              <a:gradFill flip="none" rotWithShape="1">
                <a:gsLst>
                  <a:gs pos="0">
                    <a:srgbClr val="768395">
                      <a:lumMod val="75000"/>
                    </a:srgbClr>
                  </a:gs>
                  <a:gs pos="100000">
                    <a:srgbClr val="000000"/>
                  </a:gs>
                </a:gsLst>
                <a:lin ang="5400000" scaled="1"/>
                <a:tileRect/>
              </a:gradFill>
              <a:effectLst/>
              <a:uLnTx/>
              <a:uFillTx/>
              <a:latin typeface="微软雅黑" panose="020B0503020204020204" charset="-122"/>
              <a:ea typeface="微软雅黑" panose="020B0503020204020204" charset="-122"/>
              <a:sym typeface="宋体" pitchFamily="2" charset="-122"/>
            </a:endParaRP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5918" y="1451424"/>
            <a:ext cx="3388463" cy="234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4467" y="1451424"/>
            <a:ext cx="3019498" cy="24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3"/>
          <p:cNvSpPr txBox="1"/>
          <p:nvPr/>
        </p:nvSpPr>
        <p:spPr>
          <a:xfrm>
            <a:off x="484270" y="1154499"/>
            <a:ext cx="4895169" cy="261994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1">
                <a:ln>
                  <a:noFill/>
                </a:ln>
                <a:solidFill>
                  <a:srgbClr val="FF0000"/>
                </a:solidFill>
                <a:effectLst/>
                <a:uLnTx/>
                <a:uFillTx/>
                <a:latin typeface="+mj-ea"/>
                <a:ea typeface="+mj-ea"/>
                <a:cs typeface="+mn-cs"/>
                <a:sym typeface="宋体" pitchFamily="2" charset="-122"/>
              </a:rPr>
              <a:t>盐酸头孢卡品酯颗粒日本上市后临床评价</a:t>
            </a:r>
            <a:r>
              <a:rPr kumimoji="0" lang="zh-CN" altLang="en-US" sz="1600" b="0" i="0" u="none" strike="noStrike" kern="1200" cap="none" spc="0" normalizeH="0" baseline="0" noProof="1">
                <a:ln>
                  <a:noFill/>
                </a:ln>
                <a:solidFill>
                  <a:srgbClr val="FF0000"/>
                </a:solidFill>
                <a:effectLst/>
                <a:uLnTx/>
                <a:uFillTx/>
                <a:latin typeface="+mj-ea"/>
                <a:ea typeface="+mj-ea"/>
                <a:cs typeface="+mn-cs"/>
                <a:sym typeface="宋体" pitchFamily="2" charset="-122"/>
              </a:rPr>
              <a: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charset="0"/>
              <a:buChar char="Ø"/>
              <a:defRPr/>
            </a:pP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总有效率</a:t>
            </a:r>
            <a:r>
              <a:rPr kumimoji="0" lang="en-US" altLang="zh-CN"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94.7%</a:t>
            </a: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a:t>
            </a:r>
            <a:r>
              <a:rPr kumimoji="0" lang="en-US" altLang="zh-CN"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2822</a:t>
            </a: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例</a:t>
            </a:r>
            <a:r>
              <a:rPr kumimoji="0" lang="en-US" altLang="zh-CN"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/2979</a:t>
            </a: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例）</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charset="0"/>
              <a:buChar char="Ø"/>
              <a:defRPr/>
            </a:pP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呼吸道感染有效率：</a:t>
            </a:r>
            <a:r>
              <a:rPr kumimoji="0" lang="en-US" altLang="zh-CN"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95.3%</a:t>
            </a: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a:t>
            </a:r>
            <a:r>
              <a:rPr kumimoji="0" lang="en-US" altLang="zh-CN"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1997</a:t>
            </a: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例</a:t>
            </a:r>
            <a:r>
              <a:rPr kumimoji="0" lang="en-US" altLang="zh-CN"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/2096</a:t>
            </a: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例）</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charset="0"/>
              <a:buChar char="Ø"/>
              <a:defRPr/>
            </a:pP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皮肤感染有效率：</a:t>
            </a:r>
            <a:r>
              <a:rPr kumimoji="0" lang="en-US" altLang="zh-CN"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94.5%</a:t>
            </a: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（359/ 380)</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charset="0"/>
              <a:buChar char="Ø"/>
              <a:defRPr/>
            </a:pP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耳鼻喉感染有效率： 91.2</a:t>
            </a:r>
            <a:r>
              <a:rPr kumimoji="0" lang="en-US" altLang="zh-CN"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a:t>
            </a: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 ( 342/ 375)</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charset="0"/>
              <a:buChar char="Ø"/>
              <a:defRPr/>
            </a:pP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尿路感染有效率： 95.7</a:t>
            </a:r>
            <a:r>
              <a:rPr kumimoji="0" lang="en-US" altLang="zh-CN"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a:t>
            </a: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 ( 67/ 70)</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charset="0"/>
              <a:buChar char="Ø"/>
              <a:defRPr/>
            </a:pP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猩红热感染有效率： 98.3</a:t>
            </a:r>
            <a:r>
              <a:rPr kumimoji="0" lang="en-US" altLang="zh-CN"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a:t>
            </a:r>
            <a:r>
              <a:rPr kumimoji="0" lang="zh-CN" altLang="en-US" sz="1600" b="0" i="0" u="none" strike="noStrike" kern="1200" cap="none" spc="0" normalizeH="0" baseline="0" noProof="1">
                <a:ln>
                  <a:noFill/>
                </a:ln>
                <a:solidFill>
                  <a:srgbClr val="FF0000"/>
                </a:solidFill>
                <a:effectLst/>
                <a:uLnTx/>
                <a:uFillTx/>
                <a:latin typeface="宋体" pitchFamily="2" charset="-122"/>
                <a:ea typeface="宋体" pitchFamily="2" charset="-122"/>
                <a:cs typeface="+mn-cs"/>
                <a:sym typeface="宋体" pitchFamily="2" charset="-122"/>
              </a:rPr>
              <a:t> ( 57/ 58)</a:t>
            </a:r>
          </a:p>
        </p:txBody>
      </p:sp>
      <p:cxnSp>
        <p:nvCxnSpPr>
          <p:cNvPr id="13" name="直接连接符 12"/>
          <p:cNvCxnSpPr/>
          <p:nvPr/>
        </p:nvCxnSpPr>
        <p:spPr>
          <a:xfrm flipH="1">
            <a:off x="527929" y="4177993"/>
            <a:ext cx="1104603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p:cNvSpPr/>
          <p:nvPr/>
        </p:nvSpPr>
        <p:spPr>
          <a:xfrm>
            <a:off x="130680" y="566184"/>
            <a:ext cx="11653520" cy="5892800"/>
          </a:xfrm>
          <a:prstGeom prst="roundRect">
            <a:avLst/>
          </a:prstGeom>
          <a:solidFill>
            <a:schemeClr val="bg1"/>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pPr>
            <a:endParaRPr lang="zh-CN" altLang="zh-CN" sz="1800" b="1" dirty="0">
              <a:solidFill>
                <a:srgbClr val="000000"/>
              </a:solidFill>
              <a:ea typeface="宋体" pitchFamily="2" charset="-122"/>
            </a:endParaRPr>
          </a:p>
        </p:txBody>
      </p:sp>
      <p:sp>
        <p:nvSpPr>
          <p:cNvPr id="4" name="文本框 3"/>
          <p:cNvSpPr txBox="1"/>
          <p:nvPr/>
        </p:nvSpPr>
        <p:spPr>
          <a:xfrm>
            <a:off x="4831294" y="145385"/>
            <a:ext cx="173316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0000">
                    <a:lumMod val="65000"/>
                    <a:lumOff val="35000"/>
                  </a:srgbClr>
                </a:solidFill>
                <a:effectLst/>
                <a:uLnTx/>
                <a:uFillTx/>
                <a:latin typeface="微软雅黑" panose="020B0503020204020204" charset="-122"/>
                <a:ea typeface="微软雅黑" panose="020B0503020204020204" charset="-122"/>
                <a:cs typeface="+mn-cs"/>
              </a:rPr>
              <a:t>03      </a:t>
            </a:r>
            <a:r>
              <a:rPr kumimoji="0" lang="zh-CN" altLang="en-US" sz="2000" b="1" i="0" u="none" strike="noStrike" kern="1200" cap="none" spc="0" normalizeH="0" baseline="0" noProof="0" dirty="0">
                <a:ln>
                  <a:noFill/>
                </a:ln>
                <a:solidFill>
                  <a:srgbClr val="000000">
                    <a:lumMod val="65000"/>
                    <a:lumOff val="35000"/>
                  </a:srgbClr>
                </a:solidFill>
                <a:effectLst/>
                <a:uLnTx/>
                <a:uFillTx/>
                <a:latin typeface="微软雅黑" panose="020B0503020204020204" charset="-122"/>
                <a:ea typeface="微软雅黑" panose="020B0503020204020204" charset="-122"/>
                <a:cs typeface="+mn-cs"/>
              </a:rPr>
              <a:t>有效性</a:t>
            </a:r>
          </a:p>
        </p:txBody>
      </p:sp>
      <p:sp>
        <p:nvSpPr>
          <p:cNvPr id="13" name="矩形 4"/>
          <p:cNvSpPr>
            <a:spLocks noChangeArrowheads="1"/>
          </p:cNvSpPr>
          <p:nvPr/>
        </p:nvSpPr>
        <p:spPr bwMode="auto">
          <a:xfrm>
            <a:off x="3674716" y="722385"/>
            <a:ext cx="4842567" cy="3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itchFamily="2" charset="-122"/>
              </a:defRPr>
            </a:lvl1pPr>
            <a:lvl2pPr marL="742950" indent="-285750">
              <a:defRPr>
                <a:solidFill>
                  <a:schemeClr val="tx1"/>
                </a:solidFill>
                <a:latin typeface="Calibri" panose="020F0502020204030204" pitchFamily="34" charset="0"/>
                <a:ea typeface="宋体" pitchFamily="2" charset="-122"/>
              </a:defRPr>
            </a:lvl2pPr>
            <a:lvl3pPr marL="1143000" indent="-228600">
              <a:defRPr>
                <a:solidFill>
                  <a:schemeClr val="tx1"/>
                </a:solidFill>
                <a:latin typeface="Calibri" panose="020F0502020204030204" pitchFamily="34" charset="0"/>
                <a:ea typeface="宋体" pitchFamily="2" charset="-122"/>
              </a:defRPr>
            </a:lvl3pPr>
            <a:lvl4pPr marL="1600200" indent="-228600">
              <a:defRPr>
                <a:solidFill>
                  <a:schemeClr val="tx1"/>
                </a:solidFill>
                <a:latin typeface="Calibri" panose="020F0502020204030204" pitchFamily="34" charset="0"/>
                <a:ea typeface="宋体" pitchFamily="2" charset="-122"/>
              </a:defRPr>
            </a:lvl4pPr>
            <a:lvl5pPr marL="2057400" indent="-22860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9pPr>
          </a:lstStyle>
          <a:p>
            <a:pPr lvl="0">
              <a:defRPr/>
            </a:pPr>
            <a:r>
              <a:rPr lang="zh-CN" altLang="en-US" sz="1400" b="1" spc="600" dirty="0">
                <a:gradFill flip="none" rotWithShape="1">
                  <a:gsLst>
                    <a:gs pos="0">
                      <a:srgbClr val="768395">
                        <a:lumMod val="75000"/>
                      </a:srgbClr>
                    </a:gs>
                    <a:gs pos="100000">
                      <a:srgbClr val="000000"/>
                    </a:gs>
                  </a:gsLst>
                  <a:lin ang="5400000" scaled="1"/>
                  <a:tileRect/>
                </a:gradFill>
                <a:latin typeface="微软雅黑" panose="020B0503020204020204" charset="-122"/>
                <a:ea typeface="微软雅黑" panose="020B0503020204020204" charset="-122"/>
                <a:sym typeface="宋体" pitchFamily="2" charset="-122"/>
              </a:rPr>
              <a:t>盐酸头孢卡品酯颗粒有效性研究</a:t>
            </a:r>
            <a:r>
              <a:rPr lang="en-US" altLang="zh-CN" sz="1400" b="1" spc="600" dirty="0">
                <a:gradFill flip="none" rotWithShape="1">
                  <a:gsLst>
                    <a:gs pos="0">
                      <a:srgbClr val="768395">
                        <a:lumMod val="75000"/>
                      </a:srgbClr>
                    </a:gs>
                    <a:gs pos="100000">
                      <a:srgbClr val="000000"/>
                    </a:gs>
                  </a:gsLst>
                  <a:lin ang="5400000" scaled="1"/>
                  <a:tileRect/>
                </a:gradFill>
                <a:latin typeface="微软雅黑" panose="020B0503020204020204" charset="-122"/>
                <a:ea typeface="微软雅黑" panose="020B0503020204020204" charset="-122"/>
                <a:sym typeface="宋体" pitchFamily="2" charset="-122"/>
              </a:rPr>
              <a:t>-</a:t>
            </a:r>
            <a:r>
              <a:rPr lang="zh-CN" altLang="en-US" sz="1400" b="1" spc="600" dirty="0">
                <a:gradFill flip="none" rotWithShape="1">
                  <a:gsLst>
                    <a:gs pos="0">
                      <a:srgbClr val="768395">
                        <a:lumMod val="75000"/>
                      </a:srgbClr>
                    </a:gs>
                    <a:gs pos="100000">
                      <a:srgbClr val="000000"/>
                    </a:gs>
                  </a:gsLst>
                  <a:lin ang="5400000" scaled="1"/>
                  <a:tileRect/>
                </a:gradFill>
                <a:latin typeface="微软雅黑" panose="020B0503020204020204" charset="-122"/>
                <a:ea typeface="微软雅黑" panose="020B0503020204020204" charset="-122"/>
                <a:sym typeface="宋体" pitchFamily="2" charset="-122"/>
              </a:rPr>
              <a:t>临床</a:t>
            </a:r>
          </a:p>
        </p:txBody>
      </p:sp>
      <p:graphicFrame>
        <p:nvGraphicFramePr>
          <p:cNvPr id="3" name="图示 2"/>
          <p:cNvGraphicFramePr/>
          <p:nvPr>
            <p:extLst>
              <p:ext uri="{D42A27DB-BD31-4B8C-83A1-F6EECF244321}">
                <p14:modId xmlns:p14="http://schemas.microsoft.com/office/powerpoint/2010/main" val="247050346"/>
              </p:ext>
            </p:extLst>
          </p:nvPr>
        </p:nvGraphicFramePr>
        <p:xfrm>
          <a:off x="847696" y="1183879"/>
          <a:ext cx="10496607" cy="2162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本框 7"/>
          <p:cNvSpPr txBox="1"/>
          <p:nvPr/>
        </p:nvSpPr>
        <p:spPr>
          <a:xfrm>
            <a:off x="699568" y="3460678"/>
            <a:ext cx="3115050" cy="418191"/>
          </a:xfrm>
          <a:prstGeom prst="rect">
            <a:avLst/>
          </a:prstGeom>
          <a:noFill/>
        </p:spPr>
        <p:txBody>
          <a:bodyPr wrap="square">
            <a:spAutoFit/>
          </a:bodyPr>
          <a:lstStyle/>
          <a:p>
            <a:pPr indent="0">
              <a:lnSpc>
                <a:spcPct val="150000"/>
              </a:lnSpc>
            </a:pPr>
            <a:r>
              <a:rPr lang="zh-CN" altLang="zh-CN" sz="1600" b="1" dirty="0">
                <a:solidFill>
                  <a:srgbClr val="000000"/>
                </a:solidFill>
                <a:latin typeface="+mj-ea"/>
                <a:ea typeface="+mj-ea"/>
              </a:rPr>
              <a:t>儿童</a:t>
            </a:r>
            <a:r>
              <a:rPr lang="en-US" altLang="zh-CN" sz="1600" b="1" dirty="0">
                <a:solidFill>
                  <a:srgbClr val="000000"/>
                </a:solidFill>
                <a:latin typeface="+mj-ea"/>
                <a:ea typeface="+mj-ea"/>
              </a:rPr>
              <a:t>PK/PD</a:t>
            </a:r>
            <a:r>
              <a:rPr lang="zh-CN" altLang="zh-CN" sz="1600" b="1" dirty="0">
                <a:solidFill>
                  <a:srgbClr val="000000"/>
                </a:solidFill>
                <a:latin typeface="+mj-ea"/>
                <a:ea typeface="+mj-ea"/>
              </a:rPr>
              <a:t>抗菌药物折点研究</a:t>
            </a:r>
            <a:r>
              <a:rPr lang="zh-CN" altLang="en-US" sz="1600" b="1" dirty="0">
                <a:solidFill>
                  <a:srgbClr val="000000"/>
                </a:solidFill>
                <a:latin typeface="+mj-ea"/>
                <a:ea typeface="+mj-ea"/>
              </a:rPr>
              <a:t>：</a:t>
            </a:r>
            <a:endParaRPr lang="zh-CN" altLang="zh-CN" sz="1600" b="1" dirty="0">
              <a:solidFill>
                <a:srgbClr val="000000"/>
              </a:solidFill>
              <a:latin typeface="+mj-ea"/>
              <a:ea typeface="+mj-ea"/>
            </a:endParaRPr>
          </a:p>
        </p:txBody>
      </p:sp>
      <p:graphicFrame>
        <p:nvGraphicFramePr>
          <p:cNvPr id="10" name="图示 9"/>
          <p:cNvGraphicFramePr/>
          <p:nvPr/>
        </p:nvGraphicFramePr>
        <p:xfrm>
          <a:off x="407800" y="3669774"/>
          <a:ext cx="10872240" cy="24658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p:cNvSpPr/>
          <p:nvPr/>
        </p:nvSpPr>
        <p:spPr>
          <a:xfrm>
            <a:off x="182880" y="619759"/>
            <a:ext cx="11653520" cy="5892800"/>
          </a:xfrm>
          <a:prstGeom prst="roundRect">
            <a:avLst/>
          </a:prstGeom>
          <a:solidFill>
            <a:schemeClr val="bg1"/>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4831294" y="145385"/>
            <a:ext cx="1733167" cy="400110"/>
          </a:xfrm>
          <a:prstGeom prst="rect">
            <a:avLst/>
          </a:prstGeom>
          <a:noFill/>
        </p:spPr>
        <p:txBody>
          <a:bodyPr wrap="none" rtlCol="0">
            <a:spAutoFit/>
          </a:bodyPr>
          <a:lstStyle/>
          <a:p>
            <a:pPr lvl="0"/>
            <a:r>
              <a:rPr lang="en-US" altLang="zh-CN" sz="2000" b="1" dirty="0">
                <a:solidFill>
                  <a:srgbClr val="000000">
                    <a:lumMod val="65000"/>
                    <a:lumOff val="35000"/>
                  </a:srgbClr>
                </a:solidFill>
                <a:latin typeface="微软雅黑" panose="020B0503020204020204" charset="-122"/>
                <a:ea typeface="微软雅黑" panose="020B0503020204020204" charset="-122"/>
              </a:rPr>
              <a:t>05      </a:t>
            </a:r>
            <a:r>
              <a:rPr lang="zh-CN" altLang="en-US" sz="2000" b="1" dirty="0">
                <a:solidFill>
                  <a:srgbClr val="000000">
                    <a:lumMod val="65000"/>
                    <a:lumOff val="35000"/>
                  </a:srgbClr>
                </a:solidFill>
                <a:latin typeface="微软雅黑" panose="020B0503020204020204" charset="-122"/>
                <a:ea typeface="微软雅黑" panose="020B0503020204020204" charset="-122"/>
              </a:rPr>
              <a:t>创新性</a:t>
            </a:r>
          </a:p>
        </p:txBody>
      </p:sp>
      <p:sp>
        <p:nvSpPr>
          <p:cNvPr id="12" name="文本框 11"/>
          <p:cNvSpPr txBox="1"/>
          <p:nvPr/>
        </p:nvSpPr>
        <p:spPr>
          <a:xfrm>
            <a:off x="705427" y="4754902"/>
            <a:ext cx="2085699" cy="646331"/>
          </a:xfrm>
          <a:prstGeom prst="rect">
            <a:avLst/>
          </a:prstGeom>
          <a:noFill/>
        </p:spPr>
        <p:txBody>
          <a:bodyPr wrap="square" rtlCol="0">
            <a:spAutoFit/>
          </a:bodyPr>
          <a:lstStyle/>
          <a:p>
            <a:r>
              <a:rPr kumimoji="1" lang="zh-CN" altLang="en-US" sz="1800" b="1" i="0" baseline="0" dirty="0">
                <a:solidFill>
                  <a:schemeClr val="bg1"/>
                </a:solidFill>
              </a:rPr>
              <a:t>蛋白结合率低</a:t>
            </a:r>
            <a:r>
              <a:rPr kumimoji="1" lang="zh-CN" altLang="zh-CN" sz="1800" b="1" i="0" baseline="0" dirty="0">
                <a:solidFill>
                  <a:schemeClr val="bg1"/>
                </a:solidFill>
              </a:rPr>
              <a:t>，广泛的抗菌谱</a:t>
            </a:r>
            <a:endParaRPr lang="zh-CN" altLang="en-US" dirty="0">
              <a:solidFill>
                <a:schemeClr val="bg1"/>
              </a:solidFill>
            </a:endParaRPr>
          </a:p>
        </p:txBody>
      </p:sp>
      <p:graphicFrame>
        <p:nvGraphicFramePr>
          <p:cNvPr id="5" name="图示 4">
            <a:extLst>
              <a:ext uri="{FF2B5EF4-FFF2-40B4-BE49-F238E27FC236}">
                <a16:creationId xmlns:a16="http://schemas.microsoft.com/office/drawing/2014/main" id="{7E8607A2-46C9-ABF5-E4ED-AA411C31FCDE}"/>
              </a:ext>
            </a:extLst>
          </p:cNvPr>
          <p:cNvGraphicFramePr/>
          <p:nvPr>
            <p:extLst>
              <p:ext uri="{D42A27DB-BD31-4B8C-83A1-F6EECF244321}">
                <p14:modId xmlns:p14="http://schemas.microsoft.com/office/powerpoint/2010/main" val="3564878103"/>
              </p:ext>
            </p:extLst>
          </p:nvPr>
        </p:nvGraphicFramePr>
        <p:xfrm>
          <a:off x="993653" y="898751"/>
          <a:ext cx="10059533" cy="5060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圆角 8">
            <a:extLst>
              <a:ext uri="{FF2B5EF4-FFF2-40B4-BE49-F238E27FC236}">
                <a16:creationId xmlns:a16="http://schemas.microsoft.com/office/drawing/2014/main" id="{977A07C7-A882-361B-E426-3E355EBC1E7F}"/>
              </a:ext>
            </a:extLst>
          </p:cNvPr>
          <p:cNvSpPr/>
          <p:nvPr/>
        </p:nvSpPr>
        <p:spPr>
          <a:xfrm>
            <a:off x="1314709" y="3848628"/>
            <a:ext cx="1858945" cy="1832866"/>
          </a:xfrm>
          <a:prstGeom prst="roundRect">
            <a:avLst/>
          </a:prstGeom>
          <a:solidFill>
            <a:srgbClr val="41B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mj-ea"/>
                <a:ea typeface="+mj-ea"/>
              </a:rPr>
              <a:t>应用创新</a:t>
            </a:r>
          </a:p>
        </p:txBody>
      </p:sp>
      <p:sp>
        <p:nvSpPr>
          <p:cNvPr id="11" name="矩形: 圆角 10">
            <a:extLst>
              <a:ext uri="{FF2B5EF4-FFF2-40B4-BE49-F238E27FC236}">
                <a16:creationId xmlns:a16="http://schemas.microsoft.com/office/drawing/2014/main" id="{AF33C637-189F-26B0-C969-51211FCCD909}"/>
              </a:ext>
            </a:extLst>
          </p:cNvPr>
          <p:cNvSpPr/>
          <p:nvPr/>
        </p:nvSpPr>
        <p:spPr>
          <a:xfrm>
            <a:off x="1459528" y="3918136"/>
            <a:ext cx="1431009" cy="536409"/>
          </a:xfrm>
          <a:prstGeom prst="roundRect">
            <a:avLst/>
          </a:prstGeom>
          <a:solidFill>
            <a:srgbClr val="41B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u="sng" dirty="0">
                <a:solidFill>
                  <a:schemeClr val="bg1"/>
                </a:solidFill>
                <a:latin typeface="+mj-ea"/>
                <a:ea typeface="+mj-ea"/>
              </a:rPr>
              <a:t>2</a:t>
            </a:r>
            <a:endParaRPr lang="zh-CN" altLang="en-US" sz="2800" b="1" u="sng" dirty="0">
              <a:solidFill>
                <a:schemeClr val="bg1"/>
              </a:solidFill>
              <a:latin typeface="+mj-ea"/>
              <a:ea typeface="+mj-ea"/>
            </a:endParaRPr>
          </a:p>
        </p:txBody>
      </p:sp>
      <p:sp>
        <p:nvSpPr>
          <p:cNvPr id="13" name="矩形: 圆角 12">
            <a:extLst>
              <a:ext uri="{FF2B5EF4-FFF2-40B4-BE49-F238E27FC236}">
                <a16:creationId xmlns:a16="http://schemas.microsoft.com/office/drawing/2014/main" id="{519CB734-B82C-B1D9-D1F6-2AA3BA473B95}"/>
              </a:ext>
            </a:extLst>
          </p:cNvPr>
          <p:cNvSpPr/>
          <p:nvPr/>
        </p:nvSpPr>
        <p:spPr>
          <a:xfrm>
            <a:off x="1329973" y="1196603"/>
            <a:ext cx="1858945" cy="1832868"/>
          </a:xfrm>
          <a:prstGeom prst="roundRect">
            <a:avLst/>
          </a:prstGeom>
          <a:solidFill>
            <a:srgbClr val="41B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mj-ea"/>
                <a:ea typeface="+mj-ea"/>
              </a:rPr>
              <a:t>创新程度</a:t>
            </a:r>
          </a:p>
        </p:txBody>
      </p:sp>
      <p:sp>
        <p:nvSpPr>
          <p:cNvPr id="14" name="矩形: 圆角 13">
            <a:extLst>
              <a:ext uri="{FF2B5EF4-FFF2-40B4-BE49-F238E27FC236}">
                <a16:creationId xmlns:a16="http://schemas.microsoft.com/office/drawing/2014/main" id="{2E785328-D4DB-BE2D-3E14-00D92F7B4BDA}"/>
              </a:ext>
            </a:extLst>
          </p:cNvPr>
          <p:cNvSpPr/>
          <p:nvPr/>
        </p:nvSpPr>
        <p:spPr>
          <a:xfrm>
            <a:off x="1459528" y="1257803"/>
            <a:ext cx="1569305" cy="521665"/>
          </a:xfrm>
          <a:prstGeom prst="roundRect">
            <a:avLst/>
          </a:prstGeom>
          <a:solidFill>
            <a:srgbClr val="41B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u="sng" dirty="0">
                <a:solidFill>
                  <a:schemeClr val="bg1"/>
                </a:solidFill>
                <a:latin typeface="+mj-ea"/>
                <a:ea typeface="+mj-ea"/>
              </a:rPr>
              <a:t>1</a:t>
            </a:r>
            <a:endParaRPr lang="zh-CN" altLang="en-US" sz="2800" b="1" u="sng"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p:cNvSpPr/>
          <p:nvPr/>
        </p:nvSpPr>
        <p:spPr>
          <a:xfrm>
            <a:off x="269240" y="801232"/>
            <a:ext cx="11653520" cy="5892800"/>
          </a:xfrm>
          <a:prstGeom prst="roundRect">
            <a:avLst/>
          </a:prstGeom>
          <a:solidFill>
            <a:schemeClr val="bg1"/>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宋体" pitchFamily="2" charset="-122"/>
                <a:ea typeface="宋体" pitchFamily="2" charset="-122"/>
                <a:cs typeface="+mn-cs"/>
              </a:rPr>
              <a:t>头孢妥仑的口味甜中带苦，药味比较明显。卡品酯几乎无色无味，回味有点草莓香，口味在儿童药中比较重要，卡品酯更优。</a:t>
            </a:r>
          </a:p>
        </p:txBody>
      </p:sp>
      <p:sp>
        <p:nvSpPr>
          <p:cNvPr id="4" name="文本框 3"/>
          <p:cNvSpPr txBox="1"/>
          <p:nvPr/>
        </p:nvSpPr>
        <p:spPr>
          <a:xfrm>
            <a:off x="4831294" y="145385"/>
            <a:ext cx="173316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lumMod val="65000"/>
                    <a:lumOff val="35000"/>
                  </a:srgbClr>
                </a:solidFill>
                <a:effectLst/>
                <a:uLnTx/>
                <a:uFillTx/>
                <a:latin typeface="微软雅黑" panose="020B0503020204020204" charset="-122"/>
                <a:ea typeface="微软雅黑" panose="020B0503020204020204" charset="-122"/>
                <a:cs typeface="+mn-cs"/>
              </a:rPr>
              <a:t>05      </a:t>
            </a:r>
            <a:r>
              <a:rPr kumimoji="0" lang="zh-CN" altLang="en-US" sz="2000" b="1" i="0" u="none" strike="noStrike" kern="1200" cap="none" spc="0" normalizeH="0" baseline="0" noProof="0" dirty="0">
                <a:ln>
                  <a:noFill/>
                </a:ln>
                <a:solidFill>
                  <a:srgbClr val="000000">
                    <a:lumMod val="65000"/>
                    <a:lumOff val="35000"/>
                  </a:srgbClr>
                </a:solidFill>
                <a:effectLst/>
                <a:uLnTx/>
                <a:uFillTx/>
                <a:latin typeface="微软雅黑" panose="020B0503020204020204" charset="-122"/>
                <a:ea typeface="微软雅黑" panose="020B0503020204020204" charset="-122"/>
                <a:cs typeface="+mn-cs"/>
              </a:rPr>
              <a:t>创新性</a:t>
            </a:r>
          </a:p>
        </p:txBody>
      </p:sp>
      <p:sp>
        <p:nvSpPr>
          <p:cNvPr id="12" name="文本框 11"/>
          <p:cNvSpPr txBox="1"/>
          <p:nvPr/>
        </p:nvSpPr>
        <p:spPr>
          <a:xfrm>
            <a:off x="803270" y="1206814"/>
            <a:ext cx="5191130" cy="369332"/>
          </a:xfrm>
          <a:prstGeom prst="rect">
            <a:avLst/>
          </a:prstGeom>
          <a:noFill/>
        </p:spPr>
        <p:txBody>
          <a:bodyPr wrap="square" rtlCol="0">
            <a:spAutoFit/>
          </a:bodyPr>
          <a:lstStyle/>
          <a:p>
            <a:pPr fontAlgn="b"/>
            <a:r>
              <a:rPr kumimoji="0" lang="zh-CN" altLang="en-US" sz="1800" b="1" i="0" u="none" strike="noStrike" kern="1200" cap="none" spc="0" normalizeH="0" baseline="0" noProof="0" dirty="0">
                <a:ln>
                  <a:noFill/>
                </a:ln>
                <a:solidFill>
                  <a:srgbClr val="000000"/>
                </a:solidFill>
                <a:effectLst/>
                <a:uLnTx/>
                <a:uFillTx/>
                <a:latin typeface="Arial"/>
                <a:ea typeface="微软雅黑"/>
                <a:cs typeface="+mn-cs"/>
              </a:rPr>
              <a:t>与目录内同治疗领域药品头孢妥仑匹酯片对比</a:t>
            </a:r>
            <a:endParaRPr lang="zh-CN" altLang="en-US" b="1" dirty="0">
              <a:latin typeface="宋体" pitchFamily="2" charset="-122"/>
              <a:ea typeface="宋体" pitchFamily="2" charset="-122"/>
            </a:endParaRPr>
          </a:p>
        </p:txBody>
      </p:sp>
      <p:sp>
        <p:nvSpPr>
          <p:cNvPr id="15" name="椭圆 14" descr="盒子 纯色填充"/>
          <p:cNvSpPr/>
          <p:nvPr/>
        </p:nvSpPr>
        <p:spPr>
          <a:xfrm>
            <a:off x="1684910" y="3161467"/>
            <a:ext cx="525444" cy="525444"/>
          </a:xfrm>
          <a:prstGeom prst="ellipse">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a:solidFill>
              <a:srgbClr val="41B7D0"/>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6" name="椭圆 15" descr="婴儿 纯色填充"/>
          <p:cNvSpPr/>
          <p:nvPr/>
        </p:nvSpPr>
        <p:spPr>
          <a:xfrm>
            <a:off x="1684910" y="4555079"/>
            <a:ext cx="525444" cy="525444"/>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a:solidFill>
              <a:srgbClr val="41B7D0"/>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3" name="箭头: V 形 2"/>
          <p:cNvSpPr/>
          <p:nvPr/>
        </p:nvSpPr>
        <p:spPr>
          <a:xfrm>
            <a:off x="2383624" y="1788856"/>
            <a:ext cx="7873066" cy="46895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Arial"/>
                <a:ea typeface="微软雅黑"/>
                <a:cs typeface="+mn-cs"/>
              </a:rPr>
              <a:t>草莓口味，儿童顺应性好</a:t>
            </a:r>
          </a:p>
        </p:txBody>
      </p:sp>
      <p:sp>
        <p:nvSpPr>
          <p:cNvPr id="13" name="椭圆 12" descr="草莓 纯色填充"/>
          <p:cNvSpPr/>
          <p:nvPr/>
        </p:nvSpPr>
        <p:spPr>
          <a:xfrm>
            <a:off x="1684910" y="1775394"/>
            <a:ext cx="525444" cy="525444"/>
          </a:xfrm>
          <a:prstGeom prst="ellipse">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a:solidFill>
              <a:srgbClr val="41B7D0"/>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6" name="文本框 5"/>
          <p:cNvSpPr txBox="1"/>
          <p:nvPr/>
        </p:nvSpPr>
        <p:spPr>
          <a:xfrm>
            <a:off x="2358225" y="2339363"/>
            <a:ext cx="7847667" cy="77328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头孢妥仑的口味甜中带苦，药味比较明显。卡品酯几乎无色无味，回味有点草莓香，口味在儿童药中比较重要，卡品酯更优。</a:t>
            </a:r>
          </a:p>
        </p:txBody>
      </p:sp>
      <p:sp>
        <p:nvSpPr>
          <p:cNvPr id="23" name="文本框 22"/>
          <p:cNvSpPr txBox="1"/>
          <p:nvPr/>
        </p:nvSpPr>
        <p:spPr>
          <a:xfrm>
            <a:off x="2358225" y="3745348"/>
            <a:ext cx="7873066" cy="77328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卡品酯为原装进口双铝小袋独立包装，开封后折叠简易处理即可储存，方便继续服用，不会引起药物浪费。</a:t>
            </a:r>
            <a:r>
              <a:rPr kumimoji="0" lang="zh-CN" altLang="zh-CN"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头孢妥仑是</a:t>
            </a:r>
            <a:r>
              <a:rPr kumimoji="0" lang="zh-CN" altLang="en-US"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六</a:t>
            </a:r>
            <a:r>
              <a:rPr kumimoji="0" lang="zh-CN" altLang="zh-CN"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包</a:t>
            </a:r>
            <a:r>
              <a:rPr kumimoji="0" lang="zh-CN" altLang="en-US"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统一一</a:t>
            </a:r>
            <a:r>
              <a:rPr kumimoji="0" lang="zh-CN" altLang="zh-CN"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个铝箔袋。长期存放使用卡品酯更优。</a:t>
            </a:r>
          </a:p>
        </p:txBody>
      </p:sp>
      <p:sp>
        <p:nvSpPr>
          <p:cNvPr id="28" name="箭头: V 形 27"/>
          <p:cNvSpPr/>
          <p:nvPr/>
        </p:nvSpPr>
        <p:spPr>
          <a:xfrm>
            <a:off x="2383624" y="3217546"/>
            <a:ext cx="7873066" cy="46895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Arial"/>
                <a:ea typeface="微软雅黑"/>
                <a:cs typeface="+mn-cs"/>
              </a:rPr>
              <a:t>双铝小袋包装，易长期储存</a:t>
            </a:r>
          </a:p>
        </p:txBody>
      </p:sp>
      <p:sp>
        <p:nvSpPr>
          <p:cNvPr id="29" name="箭头: V 形 28"/>
          <p:cNvSpPr/>
          <p:nvPr/>
        </p:nvSpPr>
        <p:spPr>
          <a:xfrm>
            <a:off x="2383624" y="4611568"/>
            <a:ext cx="7873066" cy="46895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mj-ea"/>
                <a:ea typeface="+mj-ea"/>
                <a:cs typeface="+mn-cs"/>
              </a:rPr>
              <a:t>儿童服用，安全性更高</a:t>
            </a:r>
            <a:endParaRPr kumimoji="0" lang="en-US" altLang="zh-CN" sz="1800" b="1" i="0" u="none" strike="noStrike" kern="1200" cap="none" spc="0" normalizeH="0" baseline="0" noProof="0" dirty="0">
              <a:ln>
                <a:noFill/>
              </a:ln>
              <a:solidFill>
                <a:srgbClr val="FFFFFF"/>
              </a:solidFill>
              <a:effectLst/>
              <a:uLnTx/>
              <a:uFillTx/>
              <a:latin typeface="+mj-ea"/>
              <a:ea typeface="+mj-ea"/>
              <a:cs typeface="+mn-cs"/>
            </a:endParaRPr>
          </a:p>
        </p:txBody>
      </p:sp>
      <p:sp>
        <p:nvSpPr>
          <p:cNvPr id="30" name="文本框 29"/>
          <p:cNvSpPr txBox="1"/>
          <p:nvPr/>
        </p:nvSpPr>
        <p:spPr>
          <a:xfrm>
            <a:off x="2383624" y="5160754"/>
            <a:ext cx="7873066" cy="78316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zh-CN"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卡品酯在</a:t>
            </a:r>
            <a:r>
              <a:rPr kumimoji="0" lang="en-US" altLang="zh-CN"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0-2</a:t>
            </a:r>
            <a:r>
              <a:rPr kumimoji="0" lang="zh-CN" altLang="zh-CN"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岁儿童有</a:t>
            </a:r>
            <a:r>
              <a:rPr kumimoji="0" lang="zh-CN" altLang="en-US"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循证</a:t>
            </a:r>
            <a:r>
              <a:rPr kumimoji="0" lang="zh-CN" altLang="zh-CN"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证据，不需要增加剂量，且安全性良好。头孢妥仑在</a:t>
            </a:r>
            <a:r>
              <a:rPr kumimoji="0" lang="en-US" altLang="zh-CN"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3</a:t>
            </a:r>
            <a:r>
              <a:rPr kumimoji="0" lang="zh-CN" altLang="zh-CN"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岁以下儿童中不良反应发生率</a:t>
            </a:r>
            <a:r>
              <a:rPr kumimoji="0" lang="zh-CN" altLang="en-US"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较高</a:t>
            </a:r>
            <a:r>
              <a:rPr kumimoji="0" lang="zh-CN" altLang="zh-CN"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，且</a:t>
            </a:r>
            <a:r>
              <a:rPr kumimoji="0" lang="zh-CN" altLang="en-US"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要</a:t>
            </a:r>
            <a:r>
              <a:rPr kumimoji="0" lang="zh-CN" altLang="zh-CN"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增加用量，因此在</a:t>
            </a:r>
            <a:r>
              <a:rPr kumimoji="0" lang="en-US" altLang="zh-CN"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3</a:t>
            </a:r>
            <a:r>
              <a:rPr kumimoji="0" lang="zh-CN" altLang="zh-CN"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岁以下儿童不具备使用优势</a:t>
            </a:r>
            <a:r>
              <a:rPr kumimoji="0" lang="zh-CN" altLang="en-US" sz="1600" b="0" i="0" u="none" strike="noStrike" kern="1200" cap="none" spc="0" normalizeH="0" baseline="0" noProof="0" dirty="0">
                <a:ln>
                  <a:noFill/>
                </a:ln>
                <a:solidFill>
                  <a:srgbClr val="000000"/>
                </a:solidFill>
                <a:effectLst/>
                <a:uLnTx/>
                <a:uFillTx/>
                <a:latin typeface="宋体" pitchFamily="2" charset="-122"/>
                <a:ea typeface="宋体" pitchFamily="2" charset="-122"/>
                <a:cs typeface="+mn-cs"/>
              </a:rPr>
              <a:t>。</a:t>
            </a:r>
            <a:endParaRPr kumimoji="0" lang="zh-CN" altLang="en-US" sz="16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326927870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演示文稿1.pptx"/>
  <p:tag name="COMMONDATA" val="eyJoZGlkIjoiNjA4OGFmZTU3NzZiNTdkMTI1MGZkYmUzNWQ0NmI5MTAifQ=="/>
</p:tagLst>
</file>

<file path=ppt/theme/theme1.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2241</Words>
  <Application>Microsoft Office PowerPoint</Application>
  <PresentationFormat>宽屏</PresentationFormat>
  <Paragraphs>148</Paragraphs>
  <Slides>11</Slides>
  <Notes>11</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11</vt:i4>
      </vt:variant>
    </vt:vector>
  </HeadingPairs>
  <TitlesOfParts>
    <vt:vector size="21" baseType="lpstr">
      <vt:lpstr>MicrosoftYaHei</vt:lpstr>
      <vt:lpstr>等线</vt:lpstr>
      <vt:lpstr>宋体</vt:lpstr>
      <vt:lpstr>微软雅黑</vt:lpstr>
      <vt:lpstr>Arial</vt:lpstr>
      <vt:lpstr>Times New Roman</vt:lpstr>
      <vt:lpstr>Wingdings</vt:lpstr>
      <vt:lpstr>1_Office 主题​​</vt:lpstr>
      <vt:lpstr>Worksheet</vt:lpstr>
      <vt:lpstr>Microsoft Excel 97-2003 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演示文稿1.pptx</dc:title>
  <dc:creator/>
  <cp:lastModifiedBy/>
  <cp:revision>1</cp:revision>
  <dcterms:created xsi:type="dcterms:W3CDTF">2022-07-04T07:10:11Z</dcterms:created>
  <dcterms:modified xsi:type="dcterms:W3CDTF">2022-07-13T08:09:02Z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EC4C120BE59E4D90BB5BEB104686380A</vt:lpwstr>
  </property>
  <property fmtid="{D5CDD505-2E9C-101B-9397-08002B2CF9AE}" pid="3" name="KSOProductBuildVer">
    <vt:lpwstr>2052-0.0.0.0</vt:lpwstr>
  </property>
</Properties>
</file>