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56" r:id="rId3"/>
    <p:sldId id="259" r:id="rId4"/>
    <p:sldId id="260" r:id="rId5"/>
    <p:sldId id="261" r:id="rId6"/>
    <p:sldId id="262" r:id="rId7"/>
    <p:sldId id="263" r:id="rId8"/>
    <p:sldId id="264" r:id="rId9"/>
    <p:sldId id="266"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FB3C-51C7-4DB4-8740-8C476F84F766}" type="datetimeFigureOut">
              <a:rPr lang="zh-CN" altLang="en-US" smtClean="0"/>
              <a:t>2022/7/11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BC719-8CBE-4077-A733-65D9142FB705}" type="slidenum">
              <a:rPr lang="zh-CN" altLang="en-US" smtClean="0"/>
              <a:t>‹#›</a:t>
            </a:fld>
            <a:endParaRPr lang="zh-CN" altLang="en-US"/>
          </a:p>
        </p:txBody>
      </p:sp>
    </p:spTree>
    <p:extLst>
      <p:ext uri="{BB962C8B-B14F-4D97-AF65-F5344CB8AC3E}">
        <p14:creationId xmlns:p14="http://schemas.microsoft.com/office/powerpoint/2010/main" val="2925169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5753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2</a:t>
            </a:fld>
            <a:endParaRPr lang="zh-CN" altLang="en-US"/>
          </a:p>
        </p:txBody>
      </p:sp>
    </p:spTree>
    <p:extLst>
      <p:ext uri="{BB962C8B-B14F-4D97-AF65-F5344CB8AC3E}">
        <p14:creationId xmlns:p14="http://schemas.microsoft.com/office/powerpoint/2010/main" val="288132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3026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8090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7749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48732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71760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63704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38554998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86642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91846388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Tree>
    <p:extLst>
      <p:ext uri="{BB962C8B-B14F-4D97-AF65-F5344CB8AC3E}">
        <p14:creationId xmlns:p14="http://schemas.microsoft.com/office/powerpoint/2010/main" val="1500682938"/>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600193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5145126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12092615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27085148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35929152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6915642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40995978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31139340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ags" Target="../tags/tag1.xml"/><Relationship Id="rId7" Type="http://schemas.openxmlformats.org/officeDocument/2006/relationships/tags" Target="../tags/tag5.xml"/><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4022566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思源宋体" panose="020207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思源宋体" panose="020207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思源宋体" panose="020207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Tree>
    <p:custDataLst>
      <p:tags r:id="rId3"/>
    </p:custDataLst>
    <p:extLst>
      <p:ext uri="{BB962C8B-B14F-4D97-AF65-F5344CB8AC3E}">
        <p14:creationId xmlns:p14="http://schemas.microsoft.com/office/powerpoint/2010/main" val="2623187989"/>
      </p:ext>
    </p:extLst>
  </p:cSld>
  <p:clrMap bg1="lt1" tx1="dk1" bg2="lt2" tx2="dk2" accent1="accent1" accent2="accent2" accent3="accent3" accent4="accent4" accent5="accent5" accent6="accent6" hlink="hlink" folHlink="folHlink"/>
  <p:sldLayoutIdLst>
    <p:sldLayoutId id="2147483661" r:id="rId1"/>
  </p:sldLayoutIdLst>
  <p:transition advClick="0" advTm="0">
    <p:random/>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思源宋体" panose="020207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3" Type="http://schemas.openxmlformats.org/officeDocument/2006/relationships/tags" Target="../tags/tag14.xml"/><Relationship Id="rId21" Type="http://schemas.openxmlformats.org/officeDocument/2006/relationships/notesSlide" Target="../notesSlides/notesSlide2.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tags" Target="../tags/tag26.xml"/><Relationship Id="rId10" Type="http://schemas.openxmlformats.org/officeDocument/2006/relationships/tags" Target="../tags/tag21.xml"/><Relationship Id="rId19" Type="http://schemas.openxmlformats.org/officeDocument/2006/relationships/tags" Target="../tags/tag30.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3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89"/>
            <a:ext cx="12192000" cy="167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dirty="0">
              <a:latin typeface="印品黑体" panose="00000500000000000000" pitchFamily="2" charset="-122"/>
            </a:endParaRPr>
          </a:p>
        </p:txBody>
      </p:sp>
      <p:sp>
        <p:nvSpPr>
          <p:cNvPr id="15" name="矩形 259"/>
          <p:cNvSpPr>
            <a:spLocks noChangeArrowheads="1"/>
          </p:cNvSpPr>
          <p:nvPr/>
        </p:nvSpPr>
        <p:spPr bwMode="auto">
          <a:xfrm>
            <a:off x="2545739" y="4537534"/>
            <a:ext cx="7100522"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600"/>
              </a:spcBef>
              <a:buNone/>
            </a:pPr>
            <a:r>
              <a:rPr lang="zh-CN" altLang="en-US" sz="3600" b="1" dirty="0" smtClean="0">
                <a:solidFill>
                  <a:schemeClr val="accent1"/>
                </a:solidFill>
                <a:latin typeface="+mj-lt"/>
                <a:ea typeface="印品黑体" panose="00000500000000000000" pitchFamily="2" charset="-122"/>
                <a:cs typeface="Arial" panose="020B0604020202020204" pitchFamily="34" charset="0"/>
              </a:rPr>
              <a:t>奥氮平口溶膜</a:t>
            </a:r>
            <a:endParaRPr lang="en-US" altLang="zh-CN" sz="3600" b="1" dirty="0" smtClean="0">
              <a:solidFill>
                <a:schemeClr val="accent1"/>
              </a:solidFill>
              <a:latin typeface="+mj-lt"/>
              <a:ea typeface="印品黑体" panose="00000500000000000000" pitchFamily="2" charset="-122"/>
              <a:cs typeface="Arial" panose="020B0604020202020204" pitchFamily="34" charset="0"/>
            </a:endParaRPr>
          </a:p>
          <a:p>
            <a:pPr algn="ctr">
              <a:spcBef>
                <a:spcPts val="600"/>
              </a:spcBef>
              <a:buNone/>
            </a:pPr>
            <a:r>
              <a:rPr lang="zh-CN" altLang="en-US" sz="3600" b="1" dirty="0" smtClean="0">
                <a:solidFill>
                  <a:schemeClr val="accent1"/>
                </a:solidFill>
                <a:latin typeface="+mj-lt"/>
                <a:ea typeface="印品黑体" panose="00000500000000000000" pitchFamily="2" charset="-122"/>
                <a:cs typeface="Arial" panose="020B0604020202020204" pitchFamily="34" charset="0"/>
              </a:rPr>
              <a:t>（欧兰宁）</a:t>
            </a:r>
            <a:endParaRPr lang="en-US" altLang="zh-CN" sz="3600" b="1" dirty="0" smtClean="0">
              <a:solidFill>
                <a:schemeClr val="accent1"/>
              </a:solidFill>
              <a:latin typeface="+mj-lt"/>
              <a:ea typeface="印品黑体" panose="00000500000000000000" pitchFamily="2" charset="-122"/>
              <a:cs typeface="Arial" panose="020B0604020202020204" pitchFamily="34" charset="0"/>
            </a:endParaRPr>
          </a:p>
        </p:txBody>
      </p:sp>
      <p:pic>
        <p:nvPicPr>
          <p:cNvPr id="2" name="清新欢乐节奏流行进取电音乐">
            <a:hlinkClick r:id="" action="ppaction://media"/>
            <a:extLst>
              <a:ext uri="{FF2B5EF4-FFF2-40B4-BE49-F238E27FC236}">
                <a16:creationId xmlns:a16="http://schemas.microsoft.com/office/drawing/2014/main" id="{0724E9CB-4F0E-4DB9-913A-9F5AA674B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3459" y="-1418660"/>
            <a:ext cx="577991" cy="577991"/>
          </a:xfrm>
          <a:prstGeom prst="rect">
            <a:avLst/>
          </a:prstGeom>
        </p:spPr>
      </p:pic>
      <p:sp>
        <p:nvSpPr>
          <p:cNvPr id="4" name="圆角矩形 3"/>
          <p:cNvSpPr/>
          <p:nvPr/>
        </p:nvSpPr>
        <p:spPr>
          <a:xfrm>
            <a:off x="4488874" y="5722475"/>
            <a:ext cx="3255808" cy="6028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488874" y="5814348"/>
            <a:ext cx="3255808" cy="400110"/>
          </a:xfrm>
          <a:prstGeom prst="rect">
            <a:avLst/>
          </a:prstGeom>
          <a:noFill/>
        </p:spPr>
        <p:txBody>
          <a:bodyPr wrap="square" rtlCol="0">
            <a:spAutoFit/>
          </a:bodyPr>
          <a:lstStyle/>
          <a:p>
            <a:r>
              <a:rPr lang="zh-CN" altLang="en-US" sz="2000" b="1" dirty="0" smtClean="0">
                <a:solidFill>
                  <a:schemeClr val="bg1"/>
                </a:solidFill>
              </a:rPr>
              <a:t>江苏豪森药业集团有限公司</a:t>
            </a:r>
            <a:endParaRPr lang="zh-CN" altLang="en-US" sz="2000" b="1" dirty="0">
              <a:solidFill>
                <a:schemeClr val="bg1"/>
              </a:solidFill>
            </a:endParaRPr>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1244" y="1056781"/>
            <a:ext cx="7629512" cy="4554855"/>
          </a:xfrm>
          <a:prstGeom prst="rect">
            <a:avLst/>
          </a:prstGeom>
        </p:spPr>
      </p:pic>
    </p:spTree>
    <p:extLst>
      <p:ext uri="{BB962C8B-B14F-4D97-AF65-F5344CB8AC3E}">
        <p14:creationId xmlns:p14="http://schemas.microsoft.com/office/powerpoint/2010/main" val="24006334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txBox="1"/>
          <p:nvPr>
            <p:custDataLst>
              <p:tags r:id="rId2"/>
            </p:custDataLst>
          </p:nvPr>
        </p:nvSpPr>
        <p:spPr>
          <a:xfrm>
            <a:off x="8601937" y="1743978"/>
            <a:ext cx="2907714" cy="671146"/>
          </a:xfrm>
          <a:prstGeom prst="rect">
            <a:avLst/>
          </a:prstGeom>
          <a:noFill/>
        </p:spPr>
        <p:txBody>
          <a:bodyPr wrap="square" lIns="0" tIns="0" rIns="0" bIns="0" anchor="ctr">
            <a:spAutoFit/>
          </a:bodyPr>
          <a:lstStyle/>
          <a:p>
            <a:r>
              <a:rPr lang="zh-CN" altLang="en-US" sz="3034" dirty="0" smtClean="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rPr>
              <a:t>药品基本信息</a:t>
            </a:r>
            <a:endParaRPr lang="en-US" altLang="zh-CN" sz="3034" dirty="0" smtClean="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endParaRPr>
          </a:p>
          <a:p>
            <a:r>
              <a:rPr lang="en-US" altLang="zh-CN" sz="1327" dirty="0" smtClean="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rPr>
              <a:t>Basic information </a:t>
            </a:r>
            <a:endParaRPr lang="zh-CN" altLang="en-US" sz="1327" dirty="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3" name="组合 2"/>
          <p:cNvGrpSpPr/>
          <p:nvPr/>
        </p:nvGrpSpPr>
        <p:grpSpPr>
          <a:xfrm>
            <a:off x="7222626" y="1710542"/>
            <a:ext cx="1069915" cy="650839"/>
            <a:chOff x="6127160" y="2096130"/>
            <a:chExt cx="1128426" cy="686432"/>
          </a:xfrm>
        </p:grpSpPr>
        <p:cxnSp>
          <p:nvCxnSpPr>
            <p:cNvPr id="4" name="MH_Other_1"/>
            <p:cNvCxnSpPr/>
            <p:nvPr>
              <p:custDataLst>
                <p:tags r:id="rId17"/>
              </p:custDataLst>
            </p:nvPr>
          </p:nvCxnSpPr>
          <p:spPr>
            <a:xfrm flipH="1">
              <a:off x="6525624" y="2096130"/>
              <a:ext cx="729962" cy="6864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MH_Other_2"/>
            <p:cNvSpPr/>
            <p:nvPr>
              <p:custDataLst>
                <p:tags r:id="rId18"/>
              </p:custDataLst>
            </p:nvPr>
          </p:nvSpPr>
          <p:spPr>
            <a:xfrm>
              <a:off x="6145577" y="2497943"/>
              <a:ext cx="532403" cy="242763"/>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50" name="MH_Other_3"/>
            <p:cNvSpPr txBox="1">
              <a:spLocks noChangeArrowheads="1"/>
            </p:cNvSpPr>
            <p:nvPr>
              <p:custDataLst>
                <p:tags r:id="rId19"/>
              </p:custDataLst>
            </p:nvPr>
          </p:nvSpPr>
          <p:spPr bwMode="auto">
            <a:xfrm>
              <a:off x="6127160" y="2108413"/>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da-DK"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01</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12" name="MH_SubTitle_2"/>
          <p:cNvSpPr txBox="1"/>
          <p:nvPr>
            <p:custDataLst>
              <p:tags r:id="rId3"/>
            </p:custDataLst>
          </p:nvPr>
        </p:nvSpPr>
        <p:spPr>
          <a:xfrm>
            <a:off x="8601937" y="2729441"/>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安全性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Security information</a:t>
            </a:r>
            <a:endParaRPr lang="zh-CN" altLang="en-US" sz="1400" dirty="0">
              <a:sym typeface="Arial" panose="020B0604020202020204" pitchFamily="34" charset="0"/>
            </a:endParaRPr>
          </a:p>
        </p:txBody>
      </p:sp>
      <p:grpSp>
        <p:nvGrpSpPr>
          <p:cNvPr id="7" name="组合 6"/>
          <p:cNvGrpSpPr/>
          <p:nvPr/>
        </p:nvGrpSpPr>
        <p:grpSpPr>
          <a:xfrm>
            <a:off x="7222626" y="2702146"/>
            <a:ext cx="1069915" cy="650839"/>
            <a:chOff x="6127160" y="3142521"/>
            <a:chExt cx="1128426" cy="686432"/>
          </a:xfrm>
        </p:grpSpPr>
        <p:cxnSp>
          <p:nvCxnSpPr>
            <p:cNvPr id="9" name="MH_Other_4"/>
            <p:cNvCxnSpPr/>
            <p:nvPr>
              <p:custDataLst>
                <p:tags r:id="rId14"/>
              </p:custDataLst>
            </p:nvPr>
          </p:nvCxnSpPr>
          <p:spPr>
            <a:xfrm flipH="1">
              <a:off x="6525624" y="3142521"/>
              <a:ext cx="729962" cy="68643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MH_Other_5"/>
            <p:cNvSpPr/>
            <p:nvPr>
              <p:custDataLst>
                <p:tags r:id="rId15"/>
              </p:custDataLst>
            </p:nvPr>
          </p:nvSpPr>
          <p:spPr>
            <a:xfrm>
              <a:off x="6145577" y="3544334"/>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54" name="MH_Other_6"/>
            <p:cNvSpPr txBox="1">
              <a:spLocks noChangeArrowheads="1"/>
            </p:cNvSpPr>
            <p:nvPr>
              <p:custDataLst>
                <p:tags r:id="rId16"/>
              </p:custDataLst>
            </p:nvPr>
          </p:nvSpPr>
          <p:spPr bwMode="auto">
            <a:xfrm>
              <a:off x="6127160" y="3154804"/>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02</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17" name="MH_SubTitle_3"/>
          <p:cNvSpPr txBox="1"/>
          <p:nvPr>
            <p:custDataLst>
              <p:tags r:id="rId4"/>
            </p:custDataLst>
          </p:nvPr>
        </p:nvSpPr>
        <p:spPr>
          <a:xfrm>
            <a:off x="8601937" y="3720516"/>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有效性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Validity </a:t>
            </a:r>
            <a:r>
              <a:rPr lang="en-US" altLang="zh-CN" sz="1400" dirty="0">
                <a:sym typeface="Arial" panose="020B0604020202020204" pitchFamily="34" charset="0"/>
              </a:rPr>
              <a:t>information</a:t>
            </a:r>
            <a:endParaRPr lang="zh-CN" altLang="en-US" sz="1400" dirty="0">
              <a:sym typeface="Arial" panose="020B0604020202020204" pitchFamily="34" charset="0"/>
            </a:endParaRPr>
          </a:p>
        </p:txBody>
      </p:sp>
      <p:grpSp>
        <p:nvGrpSpPr>
          <p:cNvPr id="8" name="组合 7"/>
          <p:cNvGrpSpPr/>
          <p:nvPr/>
        </p:nvGrpSpPr>
        <p:grpSpPr>
          <a:xfrm>
            <a:off x="7222626" y="3693749"/>
            <a:ext cx="1069915" cy="650839"/>
            <a:chOff x="6127160" y="4187237"/>
            <a:chExt cx="1128426" cy="686432"/>
          </a:xfrm>
        </p:grpSpPr>
        <p:cxnSp>
          <p:nvCxnSpPr>
            <p:cNvPr id="15" name="MH_Other_7"/>
            <p:cNvCxnSpPr/>
            <p:nvPr>
              <p:custDataLst>
                <p:tags r:id="rId11"/>
              </p:custDataLst>
            </p:nvPr>
          </p:nvCxnSpPr>
          <p:spPr>
            <a:xfrm flipH="1">
              <a:off x="6525624" y="4187237"/>
              <a:ext cx="729962" cy="68643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MH_Other_8"/>
            <p:cNvSpPr/>
            <p:nvPr>
              <p:custDataLst>
                <p:tags r:id="rId12"/>
              </p:custDataLst>
            </p:nvPr>
          </p:nvSpPr>
          <p:spPr>
            <a:xfrm>
              <a:off x="6145577" y="458905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58" name="MH_Other_9"/>
            <p:cNvSpPr txBox="1">
              <a:spLocks noChangeArrowheads="1"/>
            </p:cNvSpPr>
            <p:nvPr>
              <p:custDataLst>
                <p:tags r:id="rId13"/>
              </p:custDataLst>
            </p:nvPr>
          </p:nvSpPr>
          <p:spPr bwMode="auto">
            <a:xfrm>
              <a:off x="6127160" y="4199520"/>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03</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grpSp>
        <p:nvGrpSpPr>
          <p:cNvPr id="10" name="组合 9"/>
          <p:cNvGrpSpPr/>
          <p:nvPr/>
        </p:nvGrpSpPr>
        <p:grpSpPr>
          <a:xfrm>
            <a:off x="7222626" y="4685353"/>
            <a:ext cx="1069915" cy="649252"/>
            <a:chOff x="6127160" y="5233626"/>
            <a:chExt cx="1128426" cy="684758"/>
          </a:xfrm>
        </p:grpSpPr>
        <p:cxnSp>
          <p:nvCxnSpPr>
            <p:cNvPr id="20" name="MH_Other_10"/>
            <p:cNvCxnSpPr/>
            <p:nvPr>
              <p:custDataLst>
                <p:tags r:id="rId8"/>
              </p:custDataLst>
            </p:nvPr>
          </p:nvCxnSpPr>
          <p:spPr>
            <a:xfrm flipH="1">
              <a:off x="6525624" y="5233626"/>
              <a:ext cx="729962" cy="68475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MH_Other_11"/>
            <p:cNvSpPr/>
            <p:nvPr>
              <p:custDataLst>
                <p:tags r:id="rId9"/>
              </p:custDataLst>
            </p:nvPr>
          </p:nvSpPr>
          <p:spPr>
            <a:xfrm>
              <a:off x="6145577" y="563544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62" name="MH_Other_12"/>
            <p:cNvSpPr txBox="1">
              <a:spLocks noChangeArrowheads="1"/>
            </p:cNvSpPr>
            <p:nvPr>
              <p:custDataLst>
                <p:tags r:id="rId10"/>
              </p:custDataLst>
            </p:nvPr>
          </p:nvSpPr>
          <p:spPr bwMode="auto">
            <a:xfrm>
              <a:off x="6127160" y="5245910"/>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04</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18" name="MH_Others_1"/>
          <p:cNvSpPr txBox="1"/>
          <p:nvPr>
            <p:custDataLst>
              <p:tags r:id="rId5"/>
            </p:custDataLst>
          </p:nvPr>
        </p:nvSpPr>
        <p:spPr>
          <a:xfrm>
            <a:off x="2014047" y="1560917"/>
            <a:ext cx="2724885" cy="962892"/>
          </a:xfrm>
          <a:prstGeom prst="rect">
            <a:avLst/>
          </a:prstGeom>
          <a:noFill/>
        </p:spPr>
        <p:txBody>
          <a:bodyPr vert="horz" wrap="square" lIns="0" tIns="0" rIns="0" bIns="0" rtlCol="0" anchor="ctr" anchorCtr="0">
            <a:spAutoFit/>
          </a:bodyPr>
          <a:lstStyle/>
          <a:p>
            <a:pPr algn="ctr"/>
            <a:r>
              <a:rPr lang="zh-CN" altLang="en-US" sz="6257" b="1" dirty="0">
                <a:solidFill>
                  <a:schemeClr val="accent1"/>
                </a:solidFill>
                <a:latin typeface="印品黑体" panose="00000500000000000000" pitchFamily="2" charset="-122"/>
                <a:ea typeface="印品黑体" panose="00000500000000000000" pitchFamily="2" charset="-122"/>
                <a:sym typeface="Arial" panose="020B0604020202020204" pitchFamily="34" charset="0"/>
              </a:rPr>
              <a:t>目  录</a:t>
            </a:r>
          </a:p>
        </p:txBody>
      </p:sp>
      <p:sp>
        <p:nvSpPr>
          <p:cNvPr id="19" name="MH_Others_2"/>
          <p:cNvSpPr txBox="1"/>
          <p:nvPr>
            <p:custDataLst>
              <p:tags r:id="rId6"/>
            </p:custDataLst>
          </p:nvPr>
        </p:nvSpPr>
        <p:spPr>
          <a:xfrm>
            <a:off x="2027808" y="2523862"/>
            <a:ext cx="2697360" cy="408573"/>
          </a:xfrm>
          <a:prstGeom prst="rect">
            <a:avLst/>
          </a:prstGeom>
          <a:noFill/>
        </p:spPr>
        <p:txBody>
          <a:bodyPr wrap="square" lIns="0" tIns="0" rIns="0" bIns="0">
            <a:spAutoFit/>
          </a:bodyPr>
          <a:lstStyle/>
          <a:p>
            <a:pPr algn="ctr">
              <a:defRPr/>
            </a:pPr>
            <a:r>
              <a:rPr lang="en-US" altLang="zh-CN" sz="2655" b="1" dirty="0">
                <a:solidFill>
                  <a:schemeClr val="accent1"/>
                </a:solidFill>
                <a:latin typeface="印品黑体" panose="00000500000000000000" pitchFamily="2" charset="-122"/>
                <a:ea typeface="印品黑体" panose="00000500000000000000" pitchFamily="2" charset="-122"/>
                <a:sym typeface="Arial" panose="020B0604020202020204" pitchFamily="34" charset="0"/>
              </a:rPr>
              <a:t>CONTENTS</a:t>
            </a:r>
            <a:endParaRPr lang="zh-CN" altLang="en-US" sz="2655" b="1" dirty="0">
              <a:solidFill>
                <a:schemeClr val="accent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4" name="MH_SubTitle_1"/>
          <p:cNvSpPr txBox="1"/>
          <p:nvPr>
            <p:custDataLst>
              <p:tags r:id="rId7"/>
            </p:custDataLst>
          </p:nvPr>
        </p:nvSpPr>
        <p:spPr>
          <a:xfrm>
            <a:off x="8601937" y="4727947"/>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创新性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Innovativeness information</a:t>
            </a:r>
            <a:endParaRPr lang="zh-CN" altLang="en-US" sz="1400" dirty="0">
              <a:sym typeface="Arial" panose="020B0604020202020204" pitchFamily="34" charset="0"/>
            </a:endParaRPr>
          </a:p>
        </p:txBody>
      </p:sp>
      <p:pic>
        <p:nvPicPr>
          <p:cNvPr id="2" name="图片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14513" y="2790599"/>
            <a:ext cx="7674266" cy="4797154"/>
          </a:xfrm>
          <a:prstGeom prst="rect">
            <a:avLst/>
          </a:prstGeom>
        </p:spPr>
      </p:pic>
    </p:spTree>
    <p:custDataLst>
      <p:tags r:id="rId1"/>
    </p:custDataLst>
    <p:extLst>
      <p:ext uri="{BB962C8B-B14F-4D97-AF65-F5344CB8AC3E}">
        <p14:creationId xmlns:p14="http://schemas.microsoft.com/office/powerpoint/2010/main" val="3960087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55775"/>
            <a:ext cx="2986087" cy="674031"/>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mj-ea"/>
                <a:ea typeface="+mj-ea"/>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mj-ea"/>
                <a:ea typeface="+mj-ea"/>
                <a:cs typeface="Times New Roman" panose="02020603050405020304" pitchFamily="18" charset="0"/>
              </a:rPr>
              <a:t>01 </a:t>
            </a:r>
            <a:r>
              <a:rPr kumimoji="0" lang="zh-CN" altLang="en-US" sz="2800" b="1" i="0" u="none" strike="noStrike" kern="1200" cap="none" spc="0" normalizeH="0" baseline="0" noProof="0" dirty="0" smtClean="0">
                <a:ln>
                  <a:noFill/>
                </a:ln>
                <a:solidFill>
                  <a:srgbClr val="2649AD"/>
                </a:solidFill>
                <a:effectLst/>
                <a:uLnTx/>
                <a:uFillTx/>
                <a:latin typeface="+mj-ea"/>
                <a:ea typeface="+mj-ea"/>
                <a:cs typeface="思源黑体 CN Bold" panose="020B0800000000000000" charset="-122"/>
                <a:sym typeface="+mn-lt"/>
              </a:rPr>
              <a:t>药品基本信息</a:t>
            </a:r>
            <a:endParaRPr kumimoji="0" lang="en-US" altLang="zh-CN" sz="2800" b="1" i="0" u="none" strike="noStrike" kern="1200" cap="none" spc="0" normalizeH="0" baseline="0" noProof="0" dirty="0" smtClean="0">
              <a:ln>
                <a:noFill/>
              </a:ln>
              <a:solidFill>
                <a:srgbClr val="2649AD"/>
              </a:solidFill>
              <a:effectLst/>
              <a:uLnTx/>
              <a:uFillTx/>
              <a:latin typeface="+mj-ea"/>
              <a:ea typeface="+mj-ea"/>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lang="en-US" altLang="zh-CN" sz="1400" b="1" dirty="0" smtClean="0">
                <a:solidFill>
                  <a:schemeClr val="bg1">
                    <a:lumMod val="65000"/>
                  </a:schemeClr>
                </a:solidFill>
                <a:latin typeface="+mj-ea"/>
                <a:ea typeface="+mj-ea"/>
                <a:cs typeface="思源黑体 CN Bold" panose="020B0800000000000000" charset="-122"/>
                <a:sym typeface="+mn-lt"/>
              </a:rPr>
              <a:t>Basic information </a:t>
            </a:r>
            <a:endParaRPr kumimoji="0" lang="zh-CN" altLang="en-US" sz="1400" b="1" i="0" u="none" strike="noStrike" kern="1200" cap="none" spc="0" normalizeH="0" baseline="0" noProof="0" dirty="0" smtClean="0">
              <a:ln>
                <a:noFill/>
              </a:ln>
              <a:solidFill>
                <a:schemeClr val="bg1">
                  <a:lumMod val="65000"/>
                </a:schemeClr>
              </a:solidFill>
              <a:effectLst/>
              <a:uLnTx/>
              <a:uFillTx/>
              <a:latin typeface="+mj-ea"/>
              <a:ea typeface="+mj-ea"/>
              <a:cs typeface="思源黑体 CN Bold" panose="020B0800000000000000" charset="-122"/>
              <a:sym typeface="+mn-lt"/>
            </a:endParaRPr>
          </a:p>
        </p:txBody>
      </p:sp>
      <p:pic>
        <p:nvPicPr>
          <p:cNvPr id="15" name="Picture 9" descr="C:\Users\karlozy\Downloads\capsule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73688">
            <a:off x="420428" y="572057"/>
            <a:ext cx="457427" cy="46624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649141" y="1235805"/>
            <a:ext cx="10401300" cy="4201150"/>
          </a:xfrm>
          <a:prstGeom prst="rect">
            <a:avLst/>
          </a:prstGeom>
          <a:noFill/>
        </p:spPr>
        <p:txBody>
          <a:bodyPr wrap="square" rtlCol="0">
            <a:spAutoFit/>
          </a:bodyPr>
          <a:lstStyle/>
          <a:p>
            <a:pPr>
              <a:lnSpc>
                <a:spcPct val="150000"/>
              </a:lnSpc>
            </a:pPr>
            <a:r>
              <a:rPr lang="zh-CN" altLang="en-US" sz="2000" b="1" dirty="0" smtClean="0"/>
              <a:t>通用名</a:t>
            </a:r>
            <a:r>
              <a:rPr lang="zh-CN" altLang="en-US" sz="2000" dirty="0" smtClean="0"/>
              <a:t>：奥氮平口溶膜</a:t>
            </a:r>
            <a:endParaRPr lang="en-US" altLang="zh-CN" sz="2000" dirty="0" smtClean="0"/>
          </a:p>
          <a:p>
            <a:pPr>
              <a:lnSpc>
                <a:spcPct val="150000"/>
              </a:lnSpc>
            </a:pPr>
            <a:r>
              <a:rPr lang="zh-CN" altLang="en-US" sz="2000" b="1" dirty="0" smtClean="0"/>
              <a:t>注册</a:t>
            </a:r>
            <a:r>
              <a:rPr lang="zh-CN" altLang="en-US" sz="2000" b="1" dirty="0"/>
              <a:t>规格</a:t>
            </a:r>
            <a:r>
              <a:rPr lang="zh-CN" altLang="en-US" sz="2000" dirty="0" smtClean="0"/>
              <a:t>：</a:t>
            </a:r>
            <a:r>
              <a:rPr lang="en-US" altLang="zh-CN" dirty="0" smtClean="0"/>
              <a:t>5mg</a:t>
            </a:r>
            <a:r>
              <a:rPr lang="zh-CN" altLang="en-US" dirty="0" smtClean="0"/>
              <a:t>，</a:t>
            </a:r>
            <a:r>
              <a:rPr lang="en-US" altLang="zh-CN" dirty="0" smtClean="0"/>
              <a:t>10mg</a:t>
            </a:r>
          </a:p>
          <a:p>
            <a:pPr>
              <a:lnSpc>
                <a:spcPct val="150000"/>
              </a:lnSpc>
            </a:pPr>
            <a:r>
              <a:rPr lang="zh-CN" altLang="en-US" sz="2000" b="1" dirty="0" smtClean="0"/>
              <a:t>中国</a:t>
            </a:r>
            <a:r>
              <a:rPr lang="zh-CN" altLang="en-US" sz="2000" b="1" dirty="0"/>
              <a:t>大陆首次上市时间</a:t>
            </a:r>
            <a:r>
              <a:rPr lang="zh-CN" altLang="en-US" sz="2000" dirty="0" smtClean="0"/>
              <a:t>：</a:t>
            </a:r>
            <a:r>
              <a:rPr lang="en-US" altLang="zh-CN" sz="2000" dirty="0" smtClean="0"/>
              <a:t>2020</a:t>
            </a:r>
            <a:r>
              <a:rPr lang="zh-CN" altLang="en-US" sz="2000" dirty="0" smtClean="0"/>
              <a:t>年</a:t>
            </a:r>
            <a:r>
              <a:rPr lang="en-US" altLang="zh-CN" sz="2000" dirty="0" smtClean="0"/>
              <a:t>11</a:t>
            </a:r>
            <a:r>
              <a:rPr lang="zh-CN" altLang="en-US" sz="2000" dirty="0" smtClean="0"/>
              <a:t>月</a:t>
            </a:r>
            <a:endParaRPr lang="en-US" altLang="zh-CN" sz="2000" dirty="0" smtClean="0"/>
          </a:p>
          <a:p>
            <a:pPr>
              <a:lnSpc>
                <a:spcPct val="150000"/>
              </a:lnSpc>
            </a:pPr>
            <a:r>
              <a:rPr lang="zh-CN" altLang="en-US" sz="2000" b="1" dirty="0"/>
              <a:t>目前大陆地区同通用名药品的上市情况</a:t>
            </a:r>
            <a:r>
              <a:rPr lang="zh-CN" altLang="en-US" sz="2000" dirty="0" smtClean="0"/>
              <a:t>：我司首家在中国大陆上市，齐鲁制药于</a:t>
            </a:r>
            <a:r>
              <a:rPr lang="en-US" altLang="zh-CN" sz="2000" dirty="0" smtClean="0"/>
              <a:t>2021</a:t>
            </a:r>
            <a:r>
              <a:rPr lang="zh-CN" altLang="en-US" sz="2000" dirty="0" smtClean="0"/>
              <a:t>年</a:t>
            </a:r>
            <a:r>
              <a:rPr lang="en-US" altLang="zh-CN" sz="2000" dirty="0" smtClean="0"/>
              <a:t>1</a:t>
            </a:r>
            <a:r>
              <a:rPr lang="zh-CN" altLang="en-US" sz="2000" dirty="0" smtClean="0"/>
              <a:t>月获批上市</a:t>
            </a:r>
            <a:endParaRPr lang="en-US" altLang="zh-CN" sz="2000" dirty="0" smtClean="0"/>
          </a:p>
          <a:p>
            <a:pPr>
              <a:lnSpc>
                <a:spcPct val="150000"/>
              </a:lnSpc>
            </a:pPr>
            <a:r>
              <a:rPr lang="zh-CN" altLang="en-US" sz="2000" b="1" dirty="0"/>
              <a:t>全球首个上市国家</a:t>
            </a:r>
            <a:r>
              <a:rPr lang="en-US" altLang="zh-CN" sz="2000" b="1" dirty="0"/>
              <a:t>/</a:t>
            </a:r>
            <a:r>
              <a:rPr lang="zh-CN" altLang="en-US" sz="2000" b="1" dirty="0"/>
              <a:t>地区及上市时间</a:t>
            </a:r>
            <a:r>
              <a:rPr lang="zh-CN" altLang="en-US" sz="2000" dirty="0" smtClean="0"/>
              <a:t>：</a:t>
            </a:r>
            <a:r>
              <a:rPr lang="en-US" altLang="zh-CN" sz="2000" dirty="0" smtClean="0"/>
              <a:t>2009</a:t>
            </a:r>
            <a:r>
              <a:rPr lang="zh-CN" altLang="en-US" sz="2000" dirty="0" smtClean="0"/>
              <a:t>年</a:t>
            </a:r>
            <a:r>
              <a:rPr lang="en-US" altLang="zh-CN" sz="2000" dirty="0" smtClean="0"/>
              <a:t>6</a:t>
            </a:r>
            <a:r>
              <a:rPr lang="zh-CN" altLang="en-US" sz="2000" dirty="0" smtClean="0"/>
              <a:t>月，波兰（原研公司）</a:t>
            </a:r>
            <a:endParaRPr lang="en-US" altLang="zh-CN" sz="2000" dirty="0" smtClean="0"/>
          </a:p>
          <a:p>
            <a:pPr>
              <a:lnSpc>
                <a:spcPct val="150000"/>
              </a:lnSpc>
            </a:pPr>
            <a:r>
              <a:rPr lang="zh-CN" altLang="en-US" sz="2000" b="1" dirty="0"/>
              <a:t>是否为</a:t>
            </a:r>
            <a:r>
              <a:rPr lang="en-US" altLang="zh-CN" sz="2000" b="1" dirty="0"/>
              <a:t>OTC</a:t>
            </a:r>
            <a:r>
              <a:rPr lang="zh-CN" altLang="en-US" sz="2000" b="1" dirty="0"/>
              <a:t>药品</a:t>
            </a:r>
            <a:r>
              <a:rPr lang="zh-CN" altLang="en-US" sz="2000" dirty="0" smtClean="0"/>
              <a:t>：否</a:t>
            </a:r>
            <a:endParaRPr lang="en-US" altLang="zh-CN" sz="2000" dirty="0" smtClean="0"/>
          </a:p>
          <a:p>
            <a:pPr lvl="0">
              <a:lnSpc>
                <a:spcPct val="150000"/>
              </a:lnSpc>
            </a:pPr>
            <a:r>
              <a:rPr lang="zh-CN" altLang="en-US" sz="2000" b="1" dirty="0" smtClean="0">
                <a:solidFill>
                  <a:srgbClr val="000000"/>
                </a:solidFill>
              </a:rPr>
              <a:t>说明书</a:t>
            </a:r>
            <a:r>
              <a:rPr lang="zh-CN" altLang="en-US" sz="2000" b="1" dirty="0">
                <a:solidFill>
                  <a:srgbClr val="000000"/>
                </a:solidFill>
              </a:rPr>
              <a:t>全部适应症</a:t>
            </a:r>
            <a:r>
              <a:rPr lang="zh-CN" altLang="en-US" sz="2000" dirty="0">
                <a:solidFill>
                  <a:srgbClr val="000000"/>
                </a:solidFill>
              </a:rPr>
              <a:t>：</a:t>
            </a:r>
            <a:endParaRPr lang="en-US" altLang="zh-CN" sz="2000" dirty="0">
              <a:solidFill>
                <a:srgbClr val="000000"/>
              </a:solidFill>
            </a:endParaRPr>
          </a:p>
          <a:p>
            <a:pPr lvl="0">
              <a:lnSpc>
                <a:spcPct val="150000"/>
              </a:lnSpc>
            </a:pPr>
            <a:r>
              <a:rPr lang="zh-CN" altLang="en-US" dirty="0"/>
              <a:t>精神分裂症；双相情感障碍的躁狂</a:t>
            </a:r>
            <a:r>
              <a:rPr lang="zh-CN" altLang="en-US" dirty="0" smtClean="0"/>
              <a:t>发作</a:t>
            </a:r>
            <a:endParaRPr lang="en-US" altLang="zh-CN" dirty="0" smtClean="0"/>
          </a:p>
        </p:txBody>
      </p:sp>
    </p:spTree>
    <p:custDataLst>
      <p:tags r:id="rId1"/>
    </p:custDataLst>
    <p:extLst>
      <p:ext uri="{BB962C8B-B14F-4D97-AF65-F5344CB8AC3E}">
        <p14:creationId xmlns:p14="http://schemas.microsoft.com/office/powerpoint/2010/main" val="11745096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1" animBg="1"/>
      <p:bldP spid="4" grpId="1" animBg="1"/>
      <p:bldP spid="2" grpId="1"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41923"/>
            <a:ext cx="2986087" cy="11449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01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药品基本信息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algn="dist">
              <a:lnSpc>
                <a:spcPct val="90000"/>
              </a:lnSpc>
            </a:pPr>
            <a:r>
              <a:rPr lang="en-US" altLang="zh-CN" b="1" dirty="0">
                <a:solidFill>
                  <a:schemeClr val="bg1">
                    <a:lumMod val="65000"/>
                  </a:schemeClr>
                </a:solidFill>
                <a:latin typeface="+mj-ea"/>
                <a:cs typeface="思源黑体 CN Bold" panose="020B0800000000000000" charset="-122"/>
                <a:sym typeface="+mn-lt"/>
              </a:rPr>
              <a:t>Basic information </a:t>
            </a:r>
            <a:endParaRPr lang="zh-CN" altLang="en-US" b="1" dirty="0">
              <a:solidFill>
                <a:schemeClr val="bg1">
                  <a:lumMod val="65000"/>
                </a:schemeClr>
              </a:solidFill>
              <a:latin typeface="+mj-ea"/>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pic>
        <p:nvPicPr>
          <p:cNvPr id="15" name="Picture 9" descr="C:\Users\karlozy\Downloads\capsule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73688">
            <a:off x="420428" y="572057"/>
            <a:ext cx="457427" cy="46624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633264" y="1092930"/>
            <a:ext cx="10401300" cy="5847755"/>
          </a:xfrm>
          <a:prstGeom prst="rect">
            <a:avLst/>
          </a:prstGeom>
          <a:noFill/>
        </p:spPr>
        <p:txBody>
          <a:bodyPr wrap="square" rtlCol="0">
            <a:spAutoFit/>
          </a:bodyPr>
          <a:lstStyle/>
          <a:p>
            <a:pPr lvl="0"/>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rPr>
              <a:t>用法用量</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lnSpc>
                <a:spcPct val="150000"/>
              </a:lnSpc>
            </a:pPr>
            <a:r>
              <a:rPr lang="zh-CN" altLang="en-US" dirty="0"/>
              <a:t>精神分裂症：奥氮平应每日一次口服给药</a:t>
            </a:r>
            <a:r>
              <a:rPr lang="en-US" altLang="zh-CN" dirty="0"/>
              <a:t>,</a:t>
            </a:r>
            <a:r>
              <a:rPr lang="zh-CN" altLang="en-US" dirty="0"/>
              <a:t>不考虑饮食。通常起始剂量为</a:t>
            </a:r>
            <a:r>
              <a:rPr lang="en-US" altLang="zh-CN" dirty="0"/>
              <a:t>5-10 mg/</a:t>
            </a:r>
            <a:r>
              <a:rPr lang="zh-CN" altLang="en-US" dirty="0"/>
              <a:t>天</a:t>
            </a:r>
            <a:r>
              <a:rPr lang="en-US" altLang="zh-CN" dirty="0"/>
              <a:t>,</a:t>
            </a:r>
            <a:r>
              <a:rPr lang="zh-CN" altLang="en-US" dirty="0"/>
              <a:t>几天内达目标剂量</a:t>
            </a:r>
            <a:r>
              <a:rPr lang="en-US" altLang="zh-CN" dirty="0"/>
              <a:t>10 mg/</a:t>
            </a:r>
            <a:r>
              <a:rPr lang="zh-CN" altLang="en-US" dirty="0"/>
              <a:t>天。如果需要进一步剂量调整</a:t>
            </a:r>
            <a:r>
              <a:rPr lang="en-US" altLang="zh-CN" dirty="0"/>
              <a:t>,</a:t>
            </a:r>
            <a:r>
              <a:rPr lang="zh-CN" altLang="en-US" dirty="0"/>
              <a:t>时间间隔通常不少于</a:t>
            </a:r>
            <a:r>
              <a:rPr lang="en-US" altLang="zh-CN" dirty="0"/>
              <a:t>1</a:t>
            </a:r>
            <a:r>
              <a:rPr lang="zh-CN" altLang="en-US" dirty="0"/>
              <a:t>周。当需要调整剂量时</a:t>
            </a:r>
            <a:r>
              <a:rPr lang="en-US" altLang="zh-CN" dirty="0"/>
              <a:t>,</a:t>
            </a:r>
            <a:r>
              <a:rPr lang="zh-CN" altLang="en-US" dirty="0"/>
              <a:t>推荐的剂量增加</a:t>
            </a:r>
            <a:r>
              <a:rPr lang="en-US" altLang="zh-CN" dirty="0"/>
              <a:t>/</a:t>
            </a:r>
            <a:r>
              <a:rPr lang="zh-CN" altLang="en-US" dirty="0"/>
              <a:t>减少幅度为</a:t>
            </a:r>
            <a:r>
              <a:rPr lang="en-US" altLang="zh-CN" dirty="0"/>
              <a:t>5 mg/</a:t>
            </a:r>
            <a:r>
              <a:rPr lang="zh-CN" altLang="en-US" dirty="0"/>
              <a:t>天。奥氮平给药剂量不应高于</a:t>
            </a:r>
            <a:r>
              <a:rPr lang="en-US" altLang="zh-CN" dirty="0"/>
              <a:t>20 mg/</a:t>
            </a:r>
            <a:r>
              <a:rPr lang="zh-CN" altLang="en-US" dirty="0"/>
              <a:t>天。维持治疗的剂量为</a:t>
            </a:r>
            <a:r>
              <a:rPr lang="en-US" altLang="zh-CN" dirty="0"/>
              <a:t>10-20 mg/</a:t>
            </a:r>
            <a:r>
              <a:rPr lang="zh-CN" altLang="en-US" dirty="0"/>
              <a:t>天</a:t>
            </a:r>
            <a:r>
              <a:rPr lang="zh-CN" altLang="en-US" dirty="0" smtClean="0"/>
              <a:t>。</a:t>
            </a:r>
            <a:endParaRPr lang="en-US" altLang="zh-CN" dirty="0" smtClean="0"/>
          </a:p>
          <a:p>
            <a:pPr lvl="0">
              <a:lnSpc>
                <a:spcPct val="150000"/>
              </a:lnSpc>
            </a:pPr>
            <a:r>
              <a:rPr lang="zh-CN" altLang="en-US" dirty="0" smtClean="0"/>
              <a:t> </a:t>
            </a:r>
            <a:r>
              <a:rPr lang="zh-CN" altLang="en-US" dirty="0"/>
              <a:t>双相情感障碍的躁狂发作：单药治疗的剂量选择</a:t>
            </a:r>
            <a:r>
              <a:rPr lang="en-US" altLang="zh-CN" dirty="0"/>
              <a:t>——</a:t>
            </a:r>
            <a:r>
              <a:rPr lang="zh-CN" altLang="en-US" dirty="0"/>
              <a:t>奥氮平应每日一次口服给药</a:t>
            </a:r>
            <a:r>
              <a:rPr lang="en-US" altLang="zh-CN" dirty="0"/>
              <a:t>,</a:t>
            </a:r>
            <a:r>
              <a:rPr lang="zh-CN" altLang="en-US" dirty="0"/>
              <a:t>不考虑饮食。一般起始为</a:t>
            </a:r>
            <a:r>
              <a:rPr lang="en-US" altLang="zh-CN" dirty="0"/>
              <a:t>10mg/</a:t>
            </a:r>
            <a:r>
              <a:rPr lang="zh-CN" altLang="en-US" dirty="0"/>
              <a:t>天或</a:t>
            </a:r>
            <a:r>
              <a:rPr lang="en-US" altLang="zh-CN" dirty="0"/>
              <a:t>15 mg/</a:t>
            </a:r>
            <a:r>
              <a:rPr lang="zh-CN" altLang="en-US" dirty="0"/>
              <a:t>天。如果需要调整剂量</a:t>
            </a:r>
            <a:r>
              <a:rPr lang="en-US" altLang="zh-CN" dirty="0"/>
              <a:t>,</a:t>
            </a:r>
            <a:r>
              <a:rPr lang="zh-CN" altLang="en-US" dirty="0"/>
              <a:t>建议剂量增加</a:t>
            </a:r>
            <a:r>
              <a:rPr lang="en-US" altLang="zh-CN" dirty="0"/>
              <a:t>/</a:t>
            </a:r>
            <a:r>
              <a:rPr lang="zh-CN" altLang="en-US" dirty="0"/>
              <a:t>减少幅度为</a:t>
            </a:r>
            <a:r>
              <a:rPr lang="en-US" altLang="zh-CN" dirty="0"/>
              <a:t>5 mg/</a:t>
            </a:r>
            <a:r>
              <a:rPr lang="zh-CN" altLang="en-US" dirty="0"/>
              <a:t>天</a:t>
            </a:r>
            <a:r>
              <a:rPr lang="en-US" altLang="zh-CN" dirty="0"/>
              <a:t>,</a:t>
            </a:r>
            <a:r>
              <a:rPr lang="zh-CN" altLang="en-US" dirty="0"/>
              <a:t>时间间隔一般应不少于</a:t>
            </a:r>
            <a:r>
              <a:rPr lang="en-US" altLang="zh-CN" dirty="0"/>
              <a:t>24</a:t>
            </a:r>
            <a:r>
              <a:rPr lang="zh-CN" altLang="en-US" dirty="0"/>
              <a:t>小时。维持治疗的剂量为</a:t>
            </a:r>
            <a:r>
              <a:rPr lang="en-US" altLang="zh-CN" dirty="0"/>
              <a:t>5-20 mg/</a:t>
            </a:r>
            <a:r>
              <a:rPr lang="zh-CN" altLang="en-US" dirty="0"/>
              <a:t>天。 </a:t>
            </a:r>
            <a:endParaRPr lang="en-US" altLang="zh-CN" dirty="0" smtClean="0"/>
          </a:p>
          <a:p>
            <a:pPr lvl="0">
              <a:lnSpc>
                <a:spcPct val="150000"/>
              </a:lnSpc>
            </a:pPr>
            <a:r>
              <a:rPr lang="zh-CN" altLang="en-US" dirty="0" smtClean="0"/>
              <a:t>辅助</a:t>
            </a:r>
            <a:r>
              <a:rPr lang="zh-CN" altLang="en-US" dirty="0"/>
              <a:t>治疗的剂量选择</a:t>
            </a:r>
            <a:r>
              <a:rPr lang="en-US" altLang="zh-CN" dirty="0"/>
              <a:t>——</a:t>
            </a:r>
            <a:r>
              <a:rPr lang="zh-CN" altLang="en-US" dirty="0"/>
              <a:t>当作为锂盐或丙戊酸盐的辅助治疗时</a:t>
            </a:r>
            <a:r>
              <a:rPr lang="en-US" altLang="zh-CN" dirty="0"/>
              <a:t>,</a:t>
            </a:r>
            <a:r>
              <a:rPr lang="zh-CN" altLang="en-US" dirty="0"/>
              <a:t>奥氮平的起始剂量通常为</a:t>
            </a:r>
            <a:r>
              <a:rPr lang="en-US" altLang="zh-CN" dirty="0"/>
              <a:t>10 mg/</a:t>
            </a:r>
            <a:r>
              <a:rPr lang="zh-CN" altLang="en-US" dirty="0"/>
              <a:t>天</a:t>
            </a:r>
            <a:r>
              <a:rPr lang="en-US" altLang="zh-CN" dirty="0"/>
              <a:t>,</a:t>
            </a:r>
            <a:r>
              <a:rPr lang="zh-CN" altLang="en-US" dirty="0"/>
              <a:t>不考虑饮食。维持治疗的剂量为</a:t>
            </a:r>
            <a:r>
              <a:rPr lang="en-US" altLang="zh-CN" dirty="0"/>
              <a:t>5-20 mg/</a:t>
            </a:r>
            <a:r>
              <a:rPr lang="zh-CN" altLang="en-US" dirty="0"/>
              <a:t>天。 在特殊人群中的剂量：虚弱患者</a:t>
            </a:r>
            <a:r>
              <a:rPr lang="en-US" altLang="zh-CN" dirty="0"/>
              <a:t>,</a:t>
            </a:r>
            <a:r>
              <a:rPr lang="zh-CN" altLang="en-US" dirty="0"/>
              <a:t>有低血压反应倾向的患者</a:t>
            </a:r>
            <a:r>
              <a:rPr lang="en-US" altLang="zh-CN" dirty="0"/>
              <a:t>,</a:t>
            </a:r>
            <a:r>
              <a:rPr lang="zh-CN" altLang="en-US" dirty="0"/>
              <a:t>肝肾功能损害患者</a:t>
            </a:r>
            <a:r>
              <a:rPr lang="en-US" altLang="zh-CN" dirty="0"/>
              <a:t>,</a:t>
            </a:r>
            <a:r>
              <a:rPr lang="zh-CN" altLang="en-US" dirty="0"/>
              <a:t>表现出一系列可能导致奥氮平代谢减慢因素的患者</a:t>
            </a:r>
            <a:r>
              <a:rPr lang="en-US" altLang="zh-CN" dirty="0"/>
              <a:t>(</a:t>
            </a:r>
            <a:r>
              <a:rPr lang="zh-CN" altLang="en-US" dirty="0"/>
              <a:t>例如</a:t>
            </a:r>
            <a:r>
              <a:rPr lang="en-US" altLang="zh-CN" dirty="0"/>
              <a:t>,≥65</a:t>
            </a:r>
            <a:r>
              <a:rPr lang="zh-CN" altLang="en-US" dirty="0"/>
              <a:t>岁的非吸烟女性患者</a:t>
            </a:r>
            <a:r>
              <a:rPr lang="en-US" altLang="zh-CN" dirty="0"/>
              <a:t>),</a:t>
            </a:r>
            <a:r>
              <a:rPr lang="zh-CN" altLang="en-US" dirty="0"/>
              <a:t>或者可能对奥氮平具有更高药效学敏感性患者</a:t>
            </a:r>
            <a:r>
              <a:rPr lang="en-US" altLang="zh-CN" dirty="0"/>
              <a:t>,</a:t>
            </a:r>
            <a:r>
              <a:rPr lang="zh-CN" altLang="en-US" dirty="0"/>
              <a:t>其推荐起始剂量为</a:t>
            </a:r>
            <a:r>
              <a:rPr lang="en-US" altLang="zh-CN" dirty="0"/>
              <a:t>5 mg/</a:t>
            </a:r>
            <a:r>
              <a:rPr lang="zh-CN" altLang="en-US" dirty="0"/>
              <a:t>天</a:t>
            </a:r>
            <a:r>
              <a:rPr lang="en-US" altLang="zh-CN" dirty="0"/>
              <a:t>,</a:t>
            </a:r>
            <a:r>
              <a:rPr lang="zh-CN" altLang="en-US" dirty="0"/>
              <a:t>且增加剂量时应慎重</a:t>
            </a:r>
            <a:r>
              <a:rPr lang="zh-CN" altLang="en-US" dirty="0" smtClean="0"/>
              <a:t>。</a:t>
            </a:r>
            <a:endParaRPr lang="en-US" altLang="zh-CN" dirty="0" smtClean="0"/>
          </a:p>
          <a:p>
            <a:pPr lvl="0">
              <a:lnSpc>
                <a:spcPct val="150000"/>
              </a:lnSpc>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rPr>
              <a:t>联合用药规定</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lnSpc>
                <a:spcPct val="150000"/>
              </a:lnSpc>
            </a:pPr>
            <a:r>
              <a:rPr lang="zh-CN" altLang="en-US" dirty="0"/>
              <a:t>当作为锂盐或丙戊酸盐的辅助治疗时</a:t>
            </a:r>
            <a:r>
              <a:rPr lang="en-US" altLang="zh-CN" dirty="0"/>
              <a:t>,</a:t>
            </a:r>
            <a:r>
              <a:rPr lang="zh-CN" altLang="en-US" dirty="0"/>
              <a:t>奥氮平的起始剂量通常为</a:t>
            </a:r>
            <a:r>
              <a:rPr lang="en-US" altLang="zh-CN" dirty="0"/>
              <a:t>10 mg/</a:t>
            </a:r>
            <a:r>
              <a:rPr lang="zh-CN" altLang="en-US" dirty="0"/>
              <a:t>天</a:t>
            </a:r>
            <a:r>
              <a:rPr lang="en-US" altLang="zh-CN" dirty="0"/>
              <a:t>,</a:t>
            </a:r>
            <a:r>
              <a:rPr lang="zh-CN" altLang="en-US" dirty="0"/>
              <a:t>不考虑饮食。维持治疗的剂量为</a:t>
            </a:r>
            <a:r>
              <a:rPr lang="en-US" altLang="zh-CN" dirty="0"/>
              <a:t>5-20 mg/</a:t>
            </a:r>
            <a:r>
              <a:rPr lang="zh-CN" altLang="en-US" dirty="0"/>
              <a:t>天。</a:t>
            </a:r>
            <a:endParaRPr kumimoji="0" lang="zh-CN" altLang="en-US" sz="2000" b="0" i="0" u="none" strike="noStrike" kern="1200" cap="none" spc="0" normalizeH="0" baseline="0" noProof="0" dirty="0">
              <a:ln>
                <a:noFill/>
              </a:ln>
              <a:solidFill>
                <a:srgbClr val="000000"/>
              </a:solidFill>
              <a:effectLst/>
              <a:uLnTx/>
              <a:uFillTx/>
              <a:latin typeface="微软雅黑"/>
              <a:ea typeface="微软雅黑"/>
            </a:endParaRPr>
          </a:p>
        </p:txBody>
      </p:sp>
    </p:spTree>
    <p:custDataLst>
      <p:tags r:id="rId1"/>
    </p:custDataLst>
    <p:extLst>
      <p:ext uri="{BB962C8B-B14F-4D97-AF65-F5344CB8AC3E}">
        <p14:creationId xmlns:p14="http://schemas.microsoft.com/office/powerpoint/2010/main" val="28259732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55776"/>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02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安全性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Security </a:t>
            </a:r>
            <a:r>
              <a:rPr kumimoji="0" lang="en-US" altLang="zh-CN"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rPr>
              <a:t>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628650" y="1092930"/>
            <a:ext cx="10401300" cy="35548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药品说明书收载的安全性信息</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pPr>
            <a:r>
              <a:rPr lang="zh-CN" altLang="en-US" dirty="0"/>
              <a:t>常见不良反应有嗜睡、体重增加等，禁用于已知对该产品的任何成份过敏的患者和已知有窄角性青光眼风险的患者。有吞咽困难的患者使用本品时需注意防止呛咳、窒息等。痴呆相关精神病性和</a:t>
            </a:r>
            <a:r>
              <a:rPr lang="en-US" altLang="zh-CN" dirty="0"/>
              <a:t>/</a:t>
            </a:r>
            <a:r>
              <a:rPr lang="zh-CN" altLang="en-US" dirty="0"/>
              <a:t>或行为紊乱的患者、帕金森症及与多巴胺激动剂相关的精神病不推荐使用。奥氮平通过</a:t>
            </a:r>
            <a:r>
              <a:rPr lang="en-US" altLang="zh-CN" dirty="0"/>
              <a:t>CYP1A2</a:t>
            </a:r>
            <a:r>
              <a:rPr lang="zh-CN" altLang="en-US" dirty="0"/>
              <a:t>进行代谢，那些能特异性诱导或抑制这种同工酶的物质可能影响奥氮平的药代动力学。奥氮平可直接和间接拮抗多巴胺受体激动剂</a:t>
            </a:r>
            <a:r>
              <a:rPr lang="zh-CN" altLang="en-US" dirty="0" smtClean="0"/>
              <a:t>。</a:t>
            </a:r>
            <a:endParaRPr lang="en-US" altLang="zh-CN" dirty="0" smtClean="0"/>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effectLst/>
                <a:uLnTx/>
                <a:uFillTx/>
                <a:latin typeface="微软雅黑"/>
                <a:ea typeface="微软雅黑"/>
                <a:cs typeface="+mn-cs"/>
              </a:rPr>
              <a:t>与目录内同类药品安全性方面的主要优势和不足</a:t>
            </a: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：奥氮平口溶膜与奥氮平口崩片在安全性方面一致</a:t>
            </a: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p:txBody>
      </p:sp>
      <p:pic>
        <p:nvPicPr>
          <p:cNvPr id="9" name="Picture 15" descr="C:\Users\karlozy\Downloads\molecula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036" y="433845"/>
            <a:ext cx="535132" cy="5454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4999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69630"/>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03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有效性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lang="en-US" altLang="zh-CN" b="1" dirty="0" smtClean="0">
                <a:solidFill>
                  <a:srgbClr val="FFFFFF">
                    <a:lumMod val="65000"/>
                  </a:srgbClr>
                </a:solidFill>
                <a:latin typeface="微软雅黑"/>
                <a:ea typeface="微软雅黑"/>
                <a:cs typeface="思源黑体 CN Bold" panose="020B0800000000000000" charset="-122"/>
                <a:sym typeface="+mn-lt"/>
              </a:rPr>
              <a:t>Valid</a:t>
            </a:r>
            <a:r>
              <a:rPr kumimoji="0" lang="en-US" altLang="zh-CN" sz="1800" b="1" i="0" u="none" strike="noStrike" kern="1200" cap="none" spc="0" normalizeH="0" baseline="0" noProof="0" dirty="0" err="1" smtClean="0">
                <a:ln>
                  <a:noFill/>
                </a:ln>
                <a:solidFill>
                  <a:srgbClr val="FFFFFF">
                    <a:lumMod val="65000"/>
                  </a:srgbClr>
                </a:solidFill>
                <a:effectLst/>
                <a:uLnTx/>
                <a:uFillTx/>
                <a:latin typeface="微软雅黑"/>
                <a:ea typeface="微软雅黑"/>
                <a:cs typeface="思源黑体 CN Bold" panose="020B0800000000000000" charset="-122"/>
                <a:sym typeface="+mn-lt"/>
              </a:rPr>
              <a:t>ity</a:t>
            </a: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 </a:t>
            </a:r>
            <a:r>
              <a:rPr kumimoji="0" lang="en-US" altLang="zh-CN"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rPr>
              <a:t>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817404" y="1132905"/>
            <a:ext cx="1040130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与对照药品疗效方面优势和不足</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600"/>
              </a:spcBef>
            </a:pPr>
            <a:r>
              <a:rPr lang="zh-CN" altLang="en-US" dirty="0"/>
              <a:t>奥氮平口溶膜是在奥氮平口服制剂的基础上进行改良，相比于口服剂型，具有更好的防藏药特性，有效避免患者藏药行为。分别进行了本品（</a:t>
            </a:r>
            <a:r>
              <a:rPr lang="en-US" altLang="zh-CN" dirty="0"/>
              <a:t>5mg</a:t>
            </a:r>
            <a:r>
              <a:rPr lang="zh-CN" altLang="en-US" dirty="0"/>
              <a:t>、</a:t>
            </a:r>
            <a:r>
              <a:rPr lang="en-US" altLang="zh-CN" dirty="0"/>
              <a:t>10mg</a:t>
            </a:r>
            <a:r>
              <a:rPr lang="zh-CN" altLang="en-US" dirty="0"/>
              <a:t>）与奥氮平口崩片（</a:t>
            </a:r>
            <a:r>
              <a:rPr lang="en-US" altLang="zh-CN" dirty="0"/>
              <a:t>5mg</a:t>
            </a:r>
            <a:r>
              <a:rPr lang="zh-CN" altLang="en-US" dirty="0"/>
              <a:t>、</a:t>
            </a:r>
            <a:r>
              <a:rPr lang="en-US" altLang="zh-CN" dirty="0"/>
              <a:t>10mg</a:t>
            </a:r>
            <a:r>
              <a:rPr lang="zh-CN" altLang="en-US" dirty="0"/>
              <a:t>）空腹和餐后健康人体生物等效性试验。结果表明</a:t>
            </a:r>
            <a:r>
              <a:rPr lang="zh-CN" altLang="en-US" b="1" dirty="0"/>
              <a:t>受试制剂与参比制剂奥氮平的</a:t>
            </a:r>
            <a:r>
              <a:rPr lang="en-US" altLang="zh-CN" b="1" dirty="0" err="1"/>
              <a:t>Cmax</a:t>
            </a:r>
            <a:r>
              <a:rPr lang="zh-CN" altLang="en-US" b="1" dirty="0"/>
              <a:t>和</a:t>
            </a:r>
            <a:r>
              <a:rPr lang="en-US" altLang="zh-CN" b="1" dirty="0"/>
              <a:t>AUC0-72h</a:t>
            </a:r>
            <a:r>
              <a:rPr lang="zh-CN" altLang="en-US" b="1" dirty="0"/>
              <a:t>的几何均值比值的</a:t>
            </a:r>
            <a:r>
              <a:rPr lang="en-US" altLang="zh-CN" b="1" dirty="0"/>
              <a:t>90%</a:t>
            </a:r>
            <a:r>
              <a:rPr lang="zh-CN" altLang="en-US" b="1" dirty="0"/>
              <a:t>置信区间，均落在</a:t>
            </a:r>
            <a:r>
              <a:rPr lang="en-US" altLang="zh-CN" b="1" dirty="0"/>
              <a:t>80.00%-125.00%</a:t>
            </a:r>
            <a:r>
              <a:rPr lang="zh-CN" altLang="en-US" b="1" dirty="0"/>
              <a:t>范围内，表明在空腹和餐后条件下具有生物等效性的结论。</a:t>
            </a: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p:txBody>
      </p:sp>
      <p:pic>
        <p:nvPicPr>
          <p:cNvPr id="10" name="Picture 19" descr="\\Msad\root\AP\HK\LIB\CS\CIM\Publishing\1.0 Publishing Operation\5.0 Temp\Karloz\Drug-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036" y="606197"/>
            <a:ext cx="400368" cy="6377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534482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69630"/>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03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有效性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Valid</a:t>
            </a:r>
            <a:r>
              <a:rPr kumimoji="0" lang="en-US" altLang="zh-CN" sz="1800" b="1" i="0" u="none" strike="noStrike" kern="1200" cap="none" spc="0" normalizeH="0" baseline="0" noProof="0" dirty="0" err="1" smtClean="0">
                <a:ln>
                  <a:noFill/>
                </a:ln>
                <a:solidFill>
                  <a:srgbClr val="FFFFFF">
                    <a:lumMod val="65000"/>
                  </a:srgbClr>
                </a:solidFill>
                <a:effectLst/>
                <a:uLnTx/>
                <a:uFillTx/>
                <a:latin typeface="微软雅黑"/>
                <a:ea typeface="微软雅黑"/>
                <a:cs typeface="思源黑体 CN Bold" panose="020B0800000000000000" charset="-122"/>
                <a:sym typeface="+mn-lt"/>
              </a:rPr>
              <a:t>ity</a:t>
            </a: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 </a:t>
            </a:r>
            <a:r>
              <a:rPr kumimoji="0" lang="en-US" altLang="zh-CN"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rPr>
              <a:t>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628650" y="1092930"/>
            <a:ext cx="10401300"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国家药品审评中心出具的</a:t>
            </a:r>
            <a:r>
              <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rPr>
              <a:t>《</a:t>
            </a: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技术评审报告</a:t>
            </a:r>
            <a:r>
              <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rPr>
              <a:t>》</a:t>
            </a: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中关于本药品有效性的描述</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1200"/>
              </a:spcBef>
            </a:pPr>
            <a:r>
              <a:rPr lang="zh-CN" altLang="en-US" dirty="0" smtClean="0"/>
              <a:t>       空腹</a:t>
            </a:r>
            <a:r>
              <a:rPr lang="zh-CN" altLang="en-US" dirty="0"/>
              <a:t>试验（</a:t>
            </a:r>
            <a:r>
              <a:rPr lang="en-US" altLang="zh-CN" dirty="0"/>
              <a:t>10mg</a:t>
            </a:r>
            <a:r>
              <a:rPr lang="zh-CN" altLang="en-US" dirty="0"/>
              <a:t>）：受试制剂与参比制剂奥氮平的</a:t>
            </a:r>
            <a:r>
              <a:rPr lang="en-US" altLang="zh-CN" dirty="0" err="1"/>
              <a:t>Cmax</a:t>
            </a:r>
            <a:r>
              <a:rPr lang="zh-CN" altLang="en-US" dirty="0"/>
              <a:t>和</a:t>
            </a:r>
            <a:r>
              <a:rPr lang="en-US" altLang="zh-CN" dirty="0"/>
              <a:t>AUC0-72h</a:t>
            </a:r>
            <a:r>
              <a:rPr lang="zh-CN" altLang="en-US" dirty="0"/>
              <a:t>的几何均值比值的</a:t>
            </a:r>
            <a:r>
              <a:rPr lang="en-US" altLang="zh-CN" dirty="0"/>
              <a:t>90%</a:t>
            </a:r>
            <a:r>
              <a:rPr lang="zh-CN" altLang="en-US" dirty="0"/>
              <a:t>置信区间分别为</a:t>
            </a:r>
            <a:r>
              <a:rPr lang="en-US" altLang="zh-CN" dirty="0"/>
              <a:t>88.54%-101.88%</a:t>
            </a:r>
            <a:r>
              <a:rPr lang="zh-CN" altLang="en-US" dirty="0"/>
              <a:t>和</a:t>
            </a:r>
            <a:r>
              <a:rPr lang="en-US" altLang="zh-CN" dirty="0"/>
              <a:t>90.06%-97.79%</a:t>
            </a:r>
            <a:r>
              <a:rPr lang="zh-CN" altLang="en-US" dirty="0"/>
              <a:t>，表明生物等效；餐后试验（</a:t>
            </a:r>
            <a:r>
              <a:rPr lang="en-US" altLang="zh-CN" dirty="0"/>
              <a:t>10mg</a:t>
            </a:r>
            <a:r>
              <a:rPr lang="zh-CN" altLang="en-US" dirty="0"/>
              <a:t>）：受试制剂与参比制剂奥氮平的</a:t>
            </a:r>
            <a:r>
              <a:rPr lang="en-US" altLang="zh-CN" dirty="0" err="1"/>
              <a:t>Cmax</a:t>
            </a:r>
            <a:r>
              <a:rPr lang="zh-CN" altLang="en-US" dirty="0"/>
              <a:t>和</a:t>
            </a:r>
            <a:r>
              <a:rPr lang="en-US" altLang="zh-CN" dirty="0"/>
              <a:t>AUC0-72h</a:t>
            </a:r>
            <a:r>
              <a:rPr lang="zh-CN" altLang="en-US" dirty="0"/>
              <a:t>的几何均值比值的</a:t>
            </a:r>
            <a:r>
              <a:rPr lang="en-US" altLang="zh-CN" dirty="0"/>
              <a:t>90%</a:t>
            </a:r>
            <a:r>
              <a:rPr lang="zh-CN" altLang="en-US" dirty="0"/>
              <a:t>置信区间分别为</a:t>
            </a:r>
            <a:r>
              <a:rPr lang="en-US" altLang="zh-CN" dirty="0"/>
              <a:t>88.06%-105.53%</a:t>
            </a:r>
            <a:r>
              <a:rPr lang="zh-CN" altLang="en-US" dirty="0"/>
              <a:t>和</a:t>
            </a:r>
            <a:r>
              <a:rPr lang="en-US" altLang="zh-CN" dirty="0"/>
              <a:t>84.43%-98.13%</a:t>
            </a:r>
            <a:r>
              <a:rPr lang="zh-CN" altLang="en-US" dirty="0"/>
              <a:t>，表明生物等效</a:t>
            </a:r>
            <a:r>
              <a:rPr lang="zh-CN" altLang="en-US" dirty="0" smtClean="0"/>
              <a:t>。</a:t>
            </a:r>
            <a:endParaRPr lang="en-US" altLang="zh-CN" dirty="0" smtClean="0"/>
          </a:p>
          <a:p>
            <a:pPr lvl="0">
              <a:lnSpc>
                <a:spcPct val="150000"/>
              </a:lnSpc>
              <a:spcBef>
                <a:spcPts val="1200"/>
              </a:spcBef>
            </a:pPr>
            <a:r>
              <a:rPr lang="en-US" altLang="zh-CN" dirty="0"/>
              <a:t> </a:t>
            </a:r>
            <a:r>
              <a:rPr lang="en-US" altLang="zh-CN" dirty="0" smtClean="0"/>
              <a:t>      </a:t>
            </a:r>
            <a:r>
              <a:rPr lang="zh-CN" altLang="en-US" dirty="0" smtClean="0"/>
              <a:t>空腹</a:t>
            </a:r>
            <a:r>
              <a:rPr lang="zh-CN" altLang="en-US" dirty="0"/>
              <a:t>试验（</a:t>
            </a:r>
            <a:r>
              <a:rPr lang="en-US" altLang="zh-CN" dirty="0"/>
              <a:t>5mg</a:t>
            </a:r>
            <a:r>
              <a:rPr lang="zh-CN" altLang="en-US" dirty="0"/>
              <a:t>）：受试制剂与参比制剂奥氮平的</a:t>
            </a:r>
            <a:r>
              <a:rPr lang="en-US" altLang="zh-CN" dirty="0" err="1"/>
              <a:t>Cmax</a:t>
            </a:r>
            <a:r>
              <a:rPr lang="zh-CN" altLang="en-US" dirty="0"/>
              <a:t>和</a:t>
            </a:r>
            <a:r>
              <a:rPr lang="en-US" altLang="zh-CN" dirty="0"/>
              <a:t>AUC0-72h</a:t>
            </a:r>
            <a:r>
              <a:rPr lang="zh-CN" altLang="en-US" dirty="0"/>
              <a:t>的几何均值比值的</a:t>
            </a:r>
            <a:r>
              <a:rPr lang="en-US" altLang="zh-CN" dirty="0"/>
              <a:t>90%</a:t>
            </a:r>
            <a:r>
              <a:rPr lang="zh-CN" altLang="en-US" dirty="0"/>
              <a:t>置信区间分别为</a:t>
            </a:r>
            <a:r>
              <a:rPr lang="en-US" altLang="zh-CN" dirty="0"/>
              <a:t>86.52%-96.04%</a:t>
            </a:r>
            <a:r>
              <a:rPr lang="zh-CN" altLang="en-US" dirty="0"/>
              <a:t>和</a:t>
            </a:r>
            <a:r>
              <a:rPr lang="en-US" altLang="zh-CN" dirty="0"/>
              <a:t>93.10%-98.99%</a:t>
            </a:r>
            <a:r>
              <a:rPr lang="zh-CN" altLang="en-US" dirty="0"/>
              <a:t>，表明生物等效；餐后试验（</a:t>
            </a:r>
            <a:r>
              <a:rPr lang="en-US" altLang="zh-CN" dirty="0"/>
              <a:t>5mg</a:t>
            </a:r>
            <a:r>
              <a:rPr lang="zh-CN" altLang="en-US" dirty="0"/>
              <a:t>）：受试制剂与参比制剂奥氮平的</a:t>
            </a:r>
            <a:r>
              <a:rPr lang="en-US" altLang="zh-CN" dirty="0" err="1"/>
              <a:t>Cmax</a:t>
            </a:r>
            <a:r>
              <a:rPr lang="zh-CN" altLang="en-US" dirty="0"/>
              <a:t>和</a:t>
            </a:r>
            <a:r>
              <a:rPr lang="en-US" altLang="zh-CN" dirty="0"/>
              <a:t>AUC0-72h</a:t>
            </a:r>
            <a:r>
              <a:rPr lang="zh-CN" altLang="en-US" dirty="0"/>
              <a:t>的几何均值比值的</a:t>
            </a:r>
            <a:r>
              <a:rPr lang="en-US" altLang="zh-CN" dirty="0"/>
              <a:t>90%</a:t>
            </a:r>
            <a:r>
              <a:rPr lang="zh-CN" altLang="en-US" dirty="0"/>
              <a:t>置信区间分别为</a:t>
            </a:r>
            <a:r>
              <a:rPr lang="en-US" altLang="zh-CN" dirty="0"/>
              <a:t>95.48%-108.60%</a:t>
            </a:r>
            <a:r>
              <a:rPr lang="zh-CN" altLang="en-US" dirty="0"/>
              <a:t>和</a:t>
            </a:r>
            <a:r>
              <a:rPr lang="en-US" altLang="zh-CN" dirty="0"/>
              <a:t>95.96%-102.55%</a:t>
            </a:r>
            <a:r>
              <a:rPr lang="zh-CN" altLang="en-US" dirty="0"/>
              <a:t>，表明生物等效</a:t>
            </a:r>
            <a:r>
              <a:rPr lang="zh-CN" altLang="en-US" dirty="0" smtClean="0"/>
              <a:t>。</a:t>
            </a:r>
            <a:endParaRPr lang="en-US" altLang="zh-CN" dirty="0" smtClean="0"/>
          </a:p>
          <a:p>
            <a:pPr lvl="0">
              <a:lnSpc>
                <a:spcPct val="150000"/>
              </a:lnSpc>
              <a:spcBef>
                <a:spcPts val="1200"/>
              </a:spcBef>
            </a:pPr>
            <a:r>
              <a:rPr lang="en-US" altLang="zh-CN" dirty="0"/>
              <a:t> </a:t>
            </a:r>
            <a:r>
              <a:rPr lang="en-US" altLang="zh-CN" dirty="0" smtClean="0"/>
              <a:t>     </a:t>
            </a:r>
            <a:r>
              <a:rPr lang="zh-CN" altLang="en-US" dirty="0" smtClean="0"/>
              <a:t>综</a:t>
            </a:r>
            <a:r>
              <a:rPr lang="zh-CN" altLang="en-US" dirty="0"/>
              <a:t>上，</a:t>
            </a:r>
            <a:r>
              <a:rPr lang="zh-CN" altLang="en-US" b="1" dirty="0"/>
              <a:t>本品与奥氮平口崩片在空腹和餐后条件下具有生物等效性</a:t>
            </a:r>
            <a:r>
              <a:rPr lang="zh-CN" altLang="en-US" dirty="0"/>
              <a:t>。 本品为我国已上市活性成分改剂型产品，其临床优势主要为新剂型对于解决已有剂型无法满足的临床需求。本品为口溶膜剂，相比于已上市的口服制剂，本品</a:t>
            </a:r>
            <a:r>
              <a:rPr lang="zh-CN" altLang="en-US" b="1" dirty="0"/>
              <a:t>利于精神病患者藏药行为的控制</a:t>
            </a:r>
            <a:r>
              <a:rPr lang="zh-CN" altLang="en-US" dirty="0"/>
              <a:t>，对于提高患者依从性及间接改善治疗效果有益。</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p:txBody>
      </p:sp>
      <p:pic>
        <p:nvPicPr>
          <p:cNvPr id="10" name="Picture 19" descr="\\Msad\root\AP\HK\LIB\CS\CIM\Publishing\1.0 Publishing Operation\5.0 Temp\Karloz\Drug-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167" y="455156"/>
            <a:ext cx="400368" cy="6377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5922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41921"/>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04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创新性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Innovativeness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1004008" y="1761773"/>
            <a:ext cx="10401300" cy="1723549"/>
          </a:xfrm>
          <a:prstGeom prst="rect">
            <a:avLst/>
          </a:prstGeom>
          <a:noFill/>
        </p:spPr>
        <p:txBody>
          <a:bodyPr wrap="square" rtlCol="0">
            <a:spAutoFit/>
          </a:bodyPr>
          <a:lstStyle/>
          <a:p>
            <a:pPr lvl="0"/>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主要创新点</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600"/>
              </a:spcBef>
            </a:pPr>
            <a:r>
              <a:rPr lang="zh-CN" altLang="en-US" dirty="0"/>
              <a:t>本品作为我国已上市活性成份改剂型产品，其临床优势主要体现在新剂型对于解决已有剂型无法满足的临床需求方面的价值。本品为口溶膜剂，相比于已上市的口服制剂，本品利于精神病患者藏药行为的控制，对于提高患者依从性及间接改善治疗效果有益。</a:t>
            </a:r>
            <a:endParaRPr kumimoji="0" lang="en-US" altLang="zh-CN" sz="2000" b="1" i="0" u="none" strike="noStrike" kern="1200" cap="none" spc="0" normalizeH="0" baseline="0" noProof="0" dirty="0" smtClean="0">
              <a:ln>
                <a:noFill/>
              </a:ln>
              <a:effectLst/>
              <a:uLnTx/>
              <a:uFillTx/>
              <a:latin typeface="微软雅黑"/>
              <a:ea typeface="微软雅黑"/>
            </a:endParaRPr>
          </a:p>
        </p:txBody>
      </p:sp>
      <p:pic>
        <p:nvPicPr>
          <p:cNvPr id="15" name="Picture 8" descr="C:\Users\karlozy\Downloads\medicin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284" y="1351197"/>
            <a:ext cx="508724" cy="5185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885586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192725"/>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8.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0"/>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1"/>
</p:tagLst>
</file>

<file path=ppt/tags/tag21.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2"/>
</p:tagLst>
</file>

<file path=ppt/tags/tag22.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7"/>
</p:tagLst>
</file>

<file path=ppt/tags/tag23.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8"/>
</p:tagLst>
</file>

<file path=ppt/tags/tag24.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9"/>
</p:tagLst>
</file>

<file path=ppt/tags/tag25.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5"/>
</p:tagLst>
</file>

<file path=ppt/tags/tag27.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6"/>
</p:tagLst>
</file>

<file path=ppt/tags/tag28.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njw40yvi">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1141</Words>
  <Application>Microsoft Office PowerPoint</Application>
  <PresentationFormat>宽屏</PresentationFormat>
  <Paragraphs>59</Paragraphs>
  <Slides>8</Slides>
  <Notes>8</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8</vt:i4>
      </vt:variant>
    </vt:vector>
  </HeadingPairs>
  <TitlesOfParts>
    <vt:vector size="20" baseType="lpstr">
      <vt:lpstr>等线</vt:lpstr>
      <vt:lpstr>等线 Light</vt:lpstr>
      <vt:lpstr>思源黑体 CN Bold</vt:lpstr>
      <vt:lpstr>思源宋体</vt:lpstr>
      <vt:lpstr>微软雅黑</vt:lpstr>
      <vt:lpstr>印品黑体</vt:lpstr>
      <vt:lpstr>Arial</vt:lpstr>
      <vt:lpstr>Calibri</vt:lpstr>
      <vt:lpstr>Times New Roman</vt:lpstr>
      <vt:lpstr>Wingdings</vt:lpstr>
      <vt:lpstr>Office 主题​​</vt:lpstr>
      <vt:lpstr>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王湘源</dc:creator>
  <cp:lastModifiedBy>王湘源</cp:lastModifiedBy>
  <cp:revision>51</cp:revision>
  <dcterms:created xsi:type="dcterms:W3CDTF">2022-07-08T02:16:45Z</dcterms:created>
  <dcterms:modified xsi:type="dcterms:W3CDTF">2022-07-11T05:18:19Z</dcterms:modified>
</cp:coreProperties>
</file>