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xml" ContentType="application/vnd.openxmlformats-officedocument.presentationml.notesSlide+xml"/>
  <Override PartName="/ppt/tags/tag31.xml" ContentType="application/vnd.openxmlformats-officedocument.presentationml.tags+xml"/>
  <Override PartName="/ppt/notesSlides/notesSlide3.xml" ContentType="application/vnd.openxmlformats-officedocument.presentationml.notesSlide+xml"/>
  <Override PartName="/ppt/tags/tag32.xml" ContentType="application/vnd.openxmlformats-officedocument.presentationml.tags+xml"/>
  <Override PartName="/ppt/notesSlides/notesSlide4.xml" ContentType="application/vnd.openxmlformats-officedocument.presentationml.notesSlide+xml"/>
  <Override PartName="/ppt/tags/tag33.xml" ContentType="application/vnd.openxmlformats-officedocument.presentationml.tags+xml"/>
  <Override PartName="/ppt/notesSlides/notesSlide5.xml" ContentType="application/vnd.openxmlformats-officedocument.presentationml.notesSlide+xml"/>
  <Override PartName="/ppt/tags/tag34.xml" ContentType="application/vnd.openxmlformats-officedocument.presentationml.tags+xml"/>
  <Override PartName="/ppt/notesSlides/notesSlide6.xml" ContentType="application/vnd.openxmlformats-officedocument.presentationml.notesSlide+xml"/>
  <Override PartName="/ppt/tags/tag35.xml" ContentType="application/vnd.openxmlformats-officedocument.presentationml.tags+xml"/>
  <Override PartName="/ppt/notesSlides/notesSlide7.xml" ContentType="application/vnd.openxmlformats-officedocument.presentationml.notesSlide+xml"/>
  <Override PartName="/ppt/tags/tag36.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1"/>
  </p:notesMasterIdLst>
  <p:sldIdLst>
    <p:sldId id="256" r:id="rId3"/>
    <p:sldId id="259" r:id="rId4"/>
    <p:sldId id="260" r:id="rId5"/>
    <p:sldId id="261" r:id="rId6"/>
    <p:sldId id="262" r:id="rId7"/>
    <p:sldId id="269" r:id="rId8"/>
    <p:sldId id="263" r:id="rId9"/>
    <p:sldId id="266" r:id="rId1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FAFB3C-51C7-4DB4-8740-8C476F84F766}" type="datetimeFigureOut">
              <a:rPr lang="zh-CN" altLang="en-US" smtClean="0"/>
              <a:t>2022/7/11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1BC719-8CBE-4077-A733-65D9142FB705}" type="slidenum">
              <a:rPr lang="zh-CN" altLang="en-US" smtClean="0"/>
              <a:t>‹#›</a:t>
            </a:fld>
            <a:endParaRPr lang="zh-CN" altLang="en-US"/>
          </a:p>
        </p:txBody>
      </p:sp>
    </p:spTree>
    <p:extLst>
      <p:ext uri="{BB962C8B-B14F-4D97-AF65-F5344CB8AC3E}">
        <p14:creationId xmlns:p14="http://schemas.microsoft.com/office/powerpoint/2010/main" val="2925169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a:t>
            </a:fld>
            <a:endParaRPr lang="zh-CN" altLang="en-US"/>
          </a:p>
        </p:txBody>
      </p:sp>
    </p:spTree>
    <p:extLst>
      <p:ext uri="{BB962C8B-B14F-4D97-AF65-F5344CB8AC3E}">
        <p14:creationId xmlns:p14="http://schemas.microsoft.com/office/powerpoint/2010/main" val="57533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t>2</a:t>
            </a:fld>
            <a:endParaRPr lang="zh-CN" altLang="en-US"/>
          </a:p>
        </p:txBody>
      </p:sp>
    </p:spTree>
    <p:extLst>
      <p:ext uri="{BB962C8B-B14F-4D97-AF65-F5344CB8AC3E}">
        <p14:creationId xmlns:p14="http://schemas.microsoft.com/office/powerpoint/2010/main" val="2881320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930261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980907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277498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241459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348732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763704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8171E9AE-BF39-4EA7-A925-29B852838F29}" type="datetimeFigureOut">
              <a:rPr lang="zh-CN" altLang="en-US" smtClean="0"/>
              <a:t>2022/7/11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38554998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171E9AE-BF39-4EA7-A925-29B852838F29}" type="datetimeFigureOut">
              <a:rPr lang="zh-CN" altLang="en-US" smtClean="0"/>
              <a:t>2022/7/11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866427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171E9AE-BF39-4EA7-A925-29B852838F29}" type="datetimeFigureOut">
              <a:rPr lang="zh-CN" altLang="en-US" smtClean="0"/>
              <a:t>2022/7/11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91846388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思源宋体" panose="020207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2022/7/11</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思源宋体" panose="02020700000000000000"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思源宋体" panose="02020700000000000000"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思源宋体" panose="020207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思源宋体" panose="02020700000000000000" charset="-122"/>
              <a:cs typeface="+mn-cs"/>
            </a:endParaRPr>
          </a:p>
        </p:txBody>
      </p:sp>
    </p:spTree>
    <p:extLst>
      <p:ext uri="{BB962C8B-B14F-4D97-AF65-F5344CB8AC3E}">
        <p14:creationId xmlns:p14="http://schemas.microsoft.com/office/powerpoint/2010/main" val="1500682938"/>
      </p:ext>
    </p:extLst>
  </p:cSld>
  <p:clrMapOvr>
    <a:masterClrMapping/>
  </p:clrMapOvr>
  <p:transition advClick="0" advTm="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171E9AE-BF39-4EA7-A925-29B852838F29}" type="datetimeFigureOut">
              <a:rPr lang="zh-CN" altLang="en-US" smtClean="0"/>
              <a:t>2022/7/11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600193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8171E9AE-BF39-4EA7-A925-29B852838F29}" type="datetimeFigureOut">
              <a:rPr lang="zh-CN" altLang="en-US" smtClean="0"/>
              <a:t>2022/7/11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51451265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171E9AE-BF39-4EA7-A925-29B852838F29}" type="datetimeFigureOut">
              <a:rPr lang="zh-CN" altLang="en-US" smtClean="0"/>
              <a:t>2022/7/11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120926156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171E9AE-BF39-4EA7-A925-29B852838F29}" type="datetimeFigureOut">
              <a:rPr lang="zh-CN" altLang="en-US" smtClean="0"/>
              <a:t>2022/7/11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270851482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171E9AE-BF39-4EA7-A925-29B852838F29}" type="datetimeFigureOut">
              <a:rPr lang="zh-CN" altLang="en-US" smtClean="0"/>
              <a:t>2022/7/11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359291522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171E9AE-BF39-4EA7-A925-29B852838F29}" type="datetimeFigureOut">
              <a:rPr lang="zh-CN" altLang="en-US" smtClean="0"/>
              <a:t>2022/7/11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6915642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8171E9AE-BF39-4EA7-A925-29B852838F29}" type="datetimeFigureOut">
              <a:rPr lang="zh-CN" altLang="en-US" smtClean="0"/>
              <a:t>2022/7/11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409959780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8171E9AE-BF39-4EA7-A925-29B852838F29}" type="datetimeFigureOut">
              <a:rPr lang="zh-CN" altLang="en-US" smtClean="0"/>
              <a:t>2022/7/11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311393400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tags" Target="../tags/tag1.xml"/><Relationship Id="rId7" Type="http://schemas.openxmlformats.org/officeDocument/2006/relationships/tags" Target="../tags/tag5.xml"/><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71E9AE-BF39-4EA7-A925-29B852838F29}" type="datetimeFigureOut">
              <a:rPr lang="zh-CN" altLang="en-US" smtClean="0"/>
              <a:t>2022/7/11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61C284-D716-4AD6-8DB0-D24F7D92A19A}" type="slidenum">
              <a:rPr lang="zh-CN" altLang="en-US" smtClean="0"/>
              <a:t>‹#›</a:t>
            </a:fld>
            <a:endParaRPr lang="zh-CN" altLang="en-US"/>
          </a:p>
        </p:txBody>
      </p:sp>
    </p:spTree>
    <p:extLst>
      <p:ext uri="{BB962C8B-B14F-4D97-AF65-F5344CB8AC3E}">
        <p14:creationId xmlns:p14="http://schemas.microsoft.com/office/powerpoint/2010/main" val="4022566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思源宋体" panose="020207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思源宋体" panose="020207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2022/7/11</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思源宋体" panose="02020700000000000000" charset="-122"/>
              <a:cs typeface="+mn-cs"/>
            </a:endParaRPr>
          </a:p>
        </p:txBody>
      </p:sp>
      <p:sp>
        <p:nvSpPr>
          <p:cNvPr id="5" name="页脚占位符 4"/>
          <p:cNvSpPr>
            <a:spLocks noGrp="1"/>
          </p:cNvSpPr>
          <p:nvPr>
            <p:ph type="ftr" sz="quarter" idx="3"/>
            <p:custDataLst>
              <p:tags r:id="rId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思源宋体" panose="020207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思源宋体" panose="02020700000000000000" charset="-122"/>
              <a:cs typeface="+mn-cs"/>
            </a:endParaRPr>
          </a:p>
        </p:txBody>
      </p:sp>
      <p:sp>
        <p:nvSpPr>
          <p:cNvPr id="6" name="灯片编号占位符 5"/>
          <p:cNvSpPr>
            <a:spLocks noGrp="1"/>
          </p:cNvSpPr>
          <p:nvPr>
            <p:ph type="sldNum" sz="quarter" idx="4"/>
            <p:custDataLst>
              <p:tags r:id="rId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思源宋体" panose="02020700000000000000"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思源宋体" panose="020207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思源宋体" panose="02020700000000000000" charset="-122"/>
              <a:cs typeface="+mn-cs"/>
            </a:endParaRPr>
          </a:p>
        </p:txBody>
      </p:sp>
    </p:spTree>
    <p:custDataLst>
      <p:tags r:id="rId3"/>
    </p:custDataLst>
    <p:extLst>
      <p:ext uri="{BB962C8B-B14F-4D97-AF65-F5344CB8AC3E}">
        <p14:creationId xmlns:p14="http://schemas.microsoft.com/office/powerpoint/2010/main" val="2623187989"/>
      </p:ext>
    </p:extLst>
  </p:cSld>
  <p:clrMap bg1="lt1" tx1="dk1" bg2="lt2" tx2="dk2" accent1="accent1" accent2="accent2" accent3="accent3" accent4="accent4" accent5="accent5" accent6="accent6" hlink="hlink" folHlink="folHlink"/>
  <p:sldLayoutIdLst>
    <p:sldLayoutId id="2147483661" r:id="rId1"/>
  </p:sldLayoutIdLst>
  <p:transition advClick="0" advTm="0">
    <p:random/>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思源宋体" panose="02020700000000000000"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思源宋体" panose="02020700000000000000"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思源宋体" panose="02020700000000000000"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思源宋体" panose="02020700000000000000"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思源宋体" panose="02020700000000000000"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思源宋体" panose="020207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tags" Target="../tags/tag24.xml"/><Relationship Id="rId18" Type="http://schemas.openxmlformats.org/officeDocument/2006/relationships/tags" Target="../tags/tag29.xml"/><Relationship Id="rId3" Type="http://schemas.openxmlformats.org/officeDocument/2006/relationships/tags" Target="../tags/tag14.xml"/><Relationship Id="rId21" Type="http://schemas.openxmlformats.org/officeDocument/2006/relationships/notesSlide" Target="../notesSlides/notesSlide2.xml"/><Relationship Id="rId7" Type="http://schemas.openxmlformats.org/officeDocument/2006/relationships/tags" Target="../tags/tag18.xml"/><Relationship Id="rId12" Type="http://schemas.openxmlformats.org/officeDocument/2006/relationships/tags" Target="../tags/tag23.xml"/><Relationship Id="rId17" Type="http://schemas.openxmlformats.org/officeDocument/2006/relationships/tags" Target="../tags/tag28.xml"/><Relationship Id="rId2" Type="http://schemas.openxmlformats.org/officeDocument/2006/relationships/tags" Target="../tags/tag13.xml"/><Relationship Id="rId16" Type="http://schemas.openxmlformats.org/officeDocument/2006/relationships/tags" Target="../tags/tag27.xml"/><Relationship Id="rId20"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tags" Target="../tags/tag22.xml"/><Relationship Id="rId5" Type="http://schemas.openxmlformats.org/officeDocument/2006/relationships/tags" Target="../tags/tag16.xml"/><Relationship Id="rId15" Type="http://schemas.openxmlformats.org/officeDocument/2006/relationships/tags" Target="../tags/tag26.xml"/><Relationship Id="rId10" Type="http://schemas.openxmlformats.org/officeDocument/2006/relationships/tags" Target="../tags/tag21.xml"/><Relationship Id="rId19" Type="http://schemas.openxmlformats.org/officeDocument/2006/relationships/tags" Target="../tags/tag30.xml"/><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tags" Target="../tags/tag25.xml"/><Relationship Id="rId22"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3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3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3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34.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35.xml"/><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36.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189"/>
            <a:ext cx="12192000" cy="167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dirty="0">
              <a:latin typeface="印品黑体" panose="00000500000000000000" pitchFamily="2" charset="-122"/>
            </a:endParaRPr>
          </a:p>
        </p:txBody>
      </p:sp>
      <p:sp>
        <p:nvSpPr>
          <p:cNvPr id="15" name="矩形 259"/>
          <p:cNvSpPr>
            <a:spLocks noChangeArrowheads="1"/>
          </p:cNvSpPr>
          <p:nvPr/>
        </p:nvSpPr>
        <p:spPr bwMode="auto">
          <a:xfrm>
            <a:off x="2545739" y="4537534"/>
            <a:ext cx="7100522" cy="11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ts val="600"/>
              </a:spcBef>
              <a:buNone/>
            </a:pPr>
            <a:r>
              <a:rPr lang="zh-CN" altLang="en-US" sz="3600" b="1" dirty="0" smtClean="0">
                <a:solidFill>
                  <a:schemeClr val="accent1"/>
                </a:solidFill>
                <a:latin typeface="+mj-lt"/>
                <a:ea typeface="印品黑体" panose="00000500000000000000" pitchFamily="2" charset="-122"/>
                <a:cs typeface="Arial" panose="020B0604020202020204" pitchFamily="34" charset="0"/>
              </a:rPr>
              <a:t>注射用福沙匹坦双葡甲胺</a:t>
            </a:r>
            <a:endParaRPr lang="en-US" altLang="zh-CN" sz="3600" b="1" dirty="0" smtClean="0">
              <a:solidFill>
                <a:schemeClr val="accent1"/>
              </a:solidFill>
              <a:latin typeface="+mj-lt"/>
              <a:ea typeface="印品黑体" panose="00000500000000000000" pitchFamily="2" charset="-122"/>
              <a:cs typeface="Arial" panose="020B0604020202020204" pitchFamily="34" charset="0"/>
            </a:endParaRPr>
          </a:p>
          <a:p>
            <a:pPr algn="ctr">
              <a:spcBef>
                <a:spcPts val="600"/>
              </a:spcBef>
              <a:buNone/>
            </a:pPr>
            <a:r>
              <a:rPr lang="zh-CN" altLang="en-US" sz="3600" b="1" dirty="0" smtClean="0">
                <a:solidFill>
                  <a:schemeClr val="accent1"/>
                </a:solidFill>
                <a:latin typeface="+mj-lt"/>
                <a:ea typeface="印品黑体" panose="00000500000000000000" pitchFamily="2" charset="-122"/>
                <a:cs typeface="Arial" panose="020B0604020202020204" pitchFamily="34" charset="0"/>
              </a:rPr>
              <a:t>（坦能）</a:t>
            </a:r>
            <a:endParaRPr lang="en-US" altLang="zh-CN" sz="3600" b="1" dirty="0" smtClean="0">
              <a:solidFill>
                <a:schemeClr val="accent1"/>
              </a:solidFill>
              <a:latin typeface="+mj-lt"/>
              <a:ea typeface="印品黑体" panose="00000500000000000000" pitchFamily="2" charset="-122"/>
              <a:cs typeface="Arial" panose="020B0604020202020204" pitchFamily="34" charset="0"/>
            </a:endParaRPr>
          </a:p>
        </p:txBody>
      </p:sp>
      <p:pic>
        <p:nvPicPr>
          <p:cNvPr id="2" name="清新欢乐节奏流行进取电音乐">
            <a:hlinkClick r:id="" action="ppaction://media"/>
            <a:extLst>
              <a:ext uri="{FF2B5EF4-FFF2-40B4-BE49-F238E27FC236}">
                <a16:creationId xmlns:a16="http://schemas.microsoft.com/office/drawing/2014/main" id="{0724E9CB-4F0E-4DB9-913A-9F5AA674BB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33459" y="-1418660"/>
            <a:ext cx="577991" cy="577991"/>
          </a:xfrm>
          <a:prstGeom prst="rect">
            <a:avLst/>
          </a:prstGeom>
        </p:spPr>
      </p:pic>
      <p:sp>
        <p:nvSpPr>
          <p:cNvPr id="4" name="圆角矩形 3"/>
          <p:cNvSpPr/>
          <p:nvPr/>
        </p:nvSpPr>
        <p:spPr>
          <a:xfrm>
            <a:off x="4488874" y="5722475"/>
            <a:ext cx="3255808" cy="6028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4488874" y="5814348"/>
            <a:ext cx="3255808" cy="400110"/>
          </a:xfrm>
          <a:prstGeom prst="rect">
            <a:avLst/>
          </a:prstGeom>
          <a:noFill/>
        </p:spPr>
        <p:txBody>
          <a:bodyPr wrap="square" rtlCol="0">
            <a:spAutoFit/>
          </a:bodyPr>
          <a:lstStyle/>
          <a:p>
            <a:r>
              <a:rPr lang="zh-CN" altLang="en-US" sz="2000" b="1" dirty="0" smtClean="0">
                <a:solidFill>
                  <a:schemeClr val="bg1"/>
                </a:solidFill>
              </a:rPr>
              <a:t>江苏豪森药业集团有限公司</a:t>
            </a:r>
            <a:endParaRPr lang="zh-CN" altLang="en-US" sz="2000" b="1" dirty="0">
              <a:solidFill>
                <a:schemeClr val="bg1"/>
              </a:solidFill>
            </a:endParaRPr>
          </a:p>
        </p:txBody>
      </p:sp>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5711" y="1678141"/>
            <a:ext cx="5763490" cy="2872574"/>
          </a:xfrm>
          <a:prstGeom prst="rect">
            <a:avLst/>
          </a:prstGeom>
        </p:spPr>
      </p:pic>
    </p:spTree>
    <p:extLst>
      <p:ext uri="{BB962C8B-B14F-4D97-AF65-F5344CB8AC3E}">
        <p14:creationId xmlns:p14="http://schemas.microsoft.com/office/powerpoint/2010/main" val="240063349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SubTitle_1"/>
          <p:cNvSpPr txBox="1"/>
          <p:nvPr>
            <p:custDataLst>
              <p:tags r:id="rId2"/>
            </p:custDataLst>
          </p:nvPr>
        </p:nvSpPr>
        <p:spPr>
          <a:xfrm>
            <a:off x="8782045" y="1466890"/>
            <a:ext cx="2907714" cy="671146"/>
          </a:xfrm>
          <a:prstGeom prst="rect">
            <a:avLst/>
          </a:prstGeom>
          <a:noFill/>
        </p:spPr>
        <p:txBody>
          <a:bodyPr wrap="square" lIns="0" tIns="0" rIns="0" bIns="0" anchor="ctr">
            <a:spAutoFit/>
          </a:bodyPr>
          <a:lstStyle/>
          <a:p>
            <a:r>
              <a:rPr lang="zh-CN" altLang="en-US" sz="3034" dirty="0" smtClean="0">
                <a:solidFill>
                  <a:schemeClr val="bg1">
                    <a:lumMod val="50000"/>
                  </a:schemeClr>
                </a:solidFill>
                <a:latin typeface="印品黑体" panose="00000500000000000000" pitchFamily="2" charset="-122"/>
                <a:ea typeface="印品黑体" panose="00000500000000000000" pitchFamily="2" charset="-122"/>
                <a:sym typeface="Arial" panose="020B0604020202020204" pitchFamily="34" charset="0"/>
              </a:rPr>
              <a:t>药品基本信息</a:t>
            </a:r>
            <a:endParaRPr lang="en-US" altLang="zh-CN" sz="3034" dirty="0" smtClean="0">
              <a:solidFill>
                <a:schemeClr val="bg1">
                  <a:lumMod val="50000"/>
                </a:schemeClr>
              </a:solidFill>
              <a:latin typeface="印品黑体" panose="00000500000000000000" pitchFamily="2" charset="-122"/>
              <a:ea typeface="印品黑体" panose="00000500000000000000" pitchFamily="2" charset="-122"/>
              <a:sym typeface="Arial" panose="020B0604020202020204" pitchFamily="34" charset="0"/>
            </a:endParaRPr>
          </a:p>
          <a:p>
            <a:r>
              <a:rPr lang="en-US" altLang="zh-CN" sz="1327" dirty="0" smtClean="0">
                <a:solidFill>
                  <a:schemeClr val="bg1">
                    <a:lumMod val="50000"/>
                  </a:schemeClr>
                </a:solidFill>
                <a:latin typeface="印品黑体" panose="00000500000000000000" pitchFamily="2" charset="-122"/>
                <a:ea typeface="印品黑体" panose="00000500000000000000" pitchFamily="2" charset="-122"/>
                <a:sym typeface="Arial" panose="020B0604020202020204" pitchFamily="34" charset="0"/>
              </a:rPr>
              <a:t>Basic information </a:t>
            </a:r>
            <a:endParaRPr lang="zh-CN" altLang="en-US" sz="1327" dirty="0">
              <a:solidFill>
                <a:schemeClr val="bg1">
                  <a:lumMod val="50000"/>
                </a:schemeClr>
              </a:solidFill>
              <a:latin typeface="印品黑体" panose="00000500000000000000" pitchFamily="2" charset="-122"/>
              <a:ea typeface="印品黑体" panose="00000500000000000000" pitchFamily="2" charset="-122"/>
              <a:sym typeface="Arial" panose="020B0604020202020204" pitchFamily="34" charset="0"/>
            </a:endParaRPr>
          </a:p>
        </p:txBody>
      </p:sp>
      <p:grpSp>
        <p:nvGrpSpPr>
          <p:cNvPr id="3" name="组合 2"/>
          <p:cNvGrpSpPr/>
          <p:nvPr/>
        </p:nvGrpSpPr>
        <p:grpSpPr>
          <a:xfrm>
            <a:off x="7402734" y="1433454"/>
            <a:ext cx="1069915" cy="650839"/>
            <a:chOff x="6127160" y="2096130"/>
            <a:chExt cx="1128426" cy="686432"/>
          </a:xfrm>
        </p:grpSpPr>
        <p:cxnSp>
          <p:nvCxnSpPr>
            <p:cNvPr id="4" name="MH_Other_1"/>
            <p:cNvCxnSpPr/>
            <p:nvPr>
              <p:custDataLst>
                <p:tags r:id="rId17"/>
              </p:custDataLst>
            </p:nvPr>
          </p:nvCxnSpPr>
          <p:spPr>
            <a:xfrm flipH="1">
              <a:off x="6525624" y="2096130"/>
              <a:ext cx="729962" cy="68643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MH_Other_2"/>
            <p:cNvSpPr/>
            <p:nvPr>
              <p:custDataLst>
                <p:tags r:id="rId18"/>
              </p:custDataLst>
            </p:nvPr>
          </p:nvSpPr>
          <p:spPr>
            <a:xfrm>
              <a:off x="6145577" y="2497943"/>
              <a:ext cx="532403" cy="242763"/>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1996" anchor="ctr">
              <a:normAutofit fontScale="85000" lnSpcReduction="20000"/>
            </a:bodyPr>
            <a:lstStyle/>
            <a:p>
              <a:pPr algn="ctr">
                <a:defRPr/>
              </a:pPr>
              <a:endParaRPr lang="zh-CN" altLang="en-US" sz="1399"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6150" name="MH_Other_3"/>
            <p:cNvSpPr txBox="1">
              <a:spLocks noChangeArrowheads="1"/>
            </p:cNvSpPr>
            <p:nvPr>
              <p:custDataLst>
                <p:tags r:id="rId19"/>
              </p:custDataLst>
            </p:nvPr>
          </p:nvSpPr>
          <p:spPr bwMode="auto">
            <a:xfrm>
              <a:off x="6127160" y="2108413"/>
              <a:ext cx="565888" cy="38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da-DK" altLang="zh-CN" sz="2400"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rPr>
                <a:t>01</a:t>
              </a:r>
              <a:endParaRPr lang="zh-CN" altLang="en-US" sz="2400"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grpSp>
      <p:sp>
        <p:nvSpPr>
          <p:cNvPr id="12" name="MH_SubTitle_2"/>
          <p:cNvSpPr txBox="1"/>
          <p:nvPr>
            <p:custDataLst>
              <p:tags r:id="rId3"/>
            </p:custDataLst>
          </p:nvPr>
        </p:nvSpPr>
        <p:spPr>
          <a:xfrm>
            <a:off x="8782045" y="2452353"/>
            <a:ext cx="2907714" cy="682366"/>
          </a:xfrm>
          <a:prstGeom prst="rect">
            <a:avLst/>
          </a:prstGeom>
          <a:noFill/>
        </p:spPr>
        <p:txBody>
          <a:bodyPr wrap="square" lIns="0" tIns="0" rIns="0" bIns="0" anchor="ctr">
            <a:spAutoFit/>
          </a:bodyPr>
          <a:lstStyle>
            <a:defPPr>
              <a:defRPr lang="zh-CN"/>
            </a:defPPr>
            <a:lvl1pPr>
              <a:defRPr sz="3034">
                <a:solidFill>
                  <a:schemeClr val="bg1">
                    <a:lumMod val="50000"/>
                  </a:schemeClr>
                </a:solidFill>
                <a:latin typeface="印品黑体" panose="00000500000000000000" pitchFamily="2" charset="-122"/>
                <a:ea typeface="印品黑体" panose="00000500000000000000" pitchFamily="2" charset="-122"/>
              </a:defRPr>
            </a:lvl1pPr>
          </a:lstStyle>
          <a:p>
            <a:r>
              <a:rPr lang="zh-CN" altLang="en-US" dirty="0">
                <a:sym typeface="Arial" panose="020B0604020202020204" pitchFamily="34" charset="0"/>
              </a:rPr>
              <a:t>安全性</a:t>
            </a:r>
            <a:r>
              <a:rPr lang="zh-CN" altLang="en-US" dirty="0" smtClean="0">
                <a:sym typeface="Arial" panose="020B0604020202020204" pitchFamily="34" charset="0"/>
              </a:rPr>
              <a:t>信息</a:t>
            </a:r>
            <a:endParaRPr lang="en-US" altLang="zh-CN" dirty="0" smtClean="0">
              <a:sym typeface="Arial" panose="020B0604020202020204" pitchFamily="34" charset="0"/>
            </a:endParaRPr>
          </a:p>
          <a:p>
            <a:r>
              <a:rPr lang="en-US" altLang="zh-CN" sz="1400" dirty="0" smtClean="0">
                <a:sym typeface="Arial" panose="020B0604020202020204" pitchFamily="34" charset="0"/>
              </a:rPr>
              <a:t>Security information</a:t>
            </a:r>
            <a:endParaRPr lang="zh-CN" altLang="en-US" sz="1400" dirty="0">
              <a:sym typeface="Arial" panose="020B0604020202020204" pitchFamily="34" charset="0"/>
            </a:endParaRPr>
          </a:p>
        </p:txBody>
      </p:sp>
      <p:grpSp>
        <p:nvGrpSpPr>
          <p:cNvPr id="7" name="组合 6"/>
          <p:cNvGrpSpPr/>
          <p:nvPr/>
        </p:nvGrpSpPr>
        <p:grpSpPr>
          <a:xfrm>
            <a:off x="7402734" y="2425058"/>
            <a:ext cx="1069915" cy="650839"/>
            <a:chOff x="6127160" y="3142521"/>
            <a:chExt cx="1128426" cy="686432"/>
          </a:xfrm>
        </p:grpSpPr>
        <p:cxnSp>
          <p:nvCxnSpPr>
            <p:cNvPr id="9" name="MH_Other_4"/>
            <p:cNvCxnSpPr/>
            <p:nvPr>
              <p:custDataLst>
                <p:tags r:id="rId14"/>
              </p:custDataLst>
            </p:nvPr>
          </p:nvCxnSpPr>
          <p:spPr>
            <a:xfrm flipH="1">
              <a:off x="6525624" y="3142521"/>
              <a:ext cx="729962" cy="68643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MH_Other_5"/>
            <p:cNvSpPr/>
            <p:nvPr>
              <p:custDataLst>
                <p:tags r:id="rId15"/>
              </p:custDataLst>
            </p:nvPr>
          </p:nvSpPr>
          <p:spPr>
            <a:xfrm>
              <a:off x="6145577" y="3544334"/>
              <a:ext cx="532403" cy="241088"/>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1996" anchor="ctr">
              <a:normAutofit fontScale="85000" lnSpcReduction="20000"/>
            </a:bodyPr>
            <a:lstStyle/>
            <a:p>
              <a:pPr algn="ctr">
                <a:defRPr/>
              </a:pPr>
              <a:endParaRPr lang="zh-CN" altLang="en-US" sz="1399"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6154" name="MH_Other_6"/>
            <p:cNvSpPr txBox="1">
              <a:spLocks noChangeArrowheads="1"/>
            </p:cNvSpPr>
            <p:nvPr>
              <p:custDataLst>
                <p:tags r:id="rId16"/>
              </p:custDataLst>
            </p:nvPr>
          </p:nvSpPr>
          <p:spPr bwMode="auto">
            <a:xfrm>
              <a:off x="6127160" y="3154804"/>
              <a:ext cx="565888" cy="38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zh-CN" sz="2400"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rPr>
                <a:t>02</a:t>
              </a:r>
              <a:endParaRPr lang="zh-CN" altLang="en-US" sz="2400"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grpSp>
      <p:sp>
        <p:nvSpPr>
          <p:cNvPr id="17" name="MH_SubTitle_3"/>
          <p:cNvSpPr txBox="1"/>
          <p:nvPr>
            <p:custDataLst>
              <p:tags r:id="rId4"/>
            </p:custDataLst>
          </p:nvPr>
        </p:nvSpPr>
        <p:spPr>
          <a:xfrm>
            <a:off x="8782045" y="3443428"/>
            <a:ext cx="2907714" cy="682366"/>
          </a:xfrm>
          <a:prstGeom prst="rect">
            <a:avLst/>
          </a:prstGeom>
          <a:noFill/>
        </p:spPr>
        <p:txBody>
          <a:bodyPr wrap="square" lIns="0" tIns="0" rIns="0" bIns="0" anchor="ctr">
            <a:spAutoFit/>
          </a:bodyPr>
          <a:lstStyle>
            <a:defPPr>
              <a:defRPr lang="zh-CN"/>
            </a:defPPr>
            <a:lvl1pPr>
              <a:defRPr sz="3034">
                <a:solidFill>
                  <a:schemeClr val="bg1">
                    <a:lumMod val="50000"/>
                  </a:schemeClr>
                </a:solidFill>
                <a:latin typeface="印品黑体" panose="00000500000000000000" pitchFamily="2" charset="-122"/>
                <a:ea typeface="印品黑体" panose="00000500000000000000" pitchFamily="2" charset="-122"/>
              </a:defRPr>
            </a:lvl1pPr>
          </a:lstStyle>
          <a:p>
            <a:r>
              <a:rPr lang="zh-CN" altLang="en-US" dirty="0">
                <a:sym typeface="Arial" panose="020B0604020202020204" pitchFamily="34" charset="0"/>
              </a:rPr>
              <a:t>有效性</a:t>
            </a:r>
            <a:r>
              <a:rPr lang="zh-CN" altLang="en-US" dirty="0" smtClean="0">
                <a:sym typeface="Arial" panose="020B0604020202020204" pitchFamily="34" charset="0"/>
              </a:rPr>
              <a:t>信息</a:t>
            </a:r>
            <a:endParaRPr lang="en-US" altLang="zh-CN" dirty="0" smtClean="0">
              <a:sym typeface="Arial" panose="020B0604020202020204" pitchFamily="34" charset="0"/>
            </a:endParaRPr>
          </a:p>
          <a:p>
            <a:r>
              <a:rPr lang="en-US" altLang="zh-CN" sz="1400" dirty="0" smtClean="0">
                <a:sym typeface="Arial" panose="020B0604020202020204" pitchFamily="34" charset="0"/>
              </a:rPr>
              <a:t>Validity </a:t>
            </a:r>
            <a:r>
              <a:rPr lang="en-US" altLang="zh-CN" sz="1400" dirty="0">
                <a:sym typeface="Arial" panose="020B0604020202020204" pitchFamily="34" charset="0"/>
              </a:rPr>
              <a:t>information</a:t>
            </a:r>
            <a:endParaRPr lang="zh-CN" altLang="en-US" sz="1400" dirty="0">
              <a:sym typeface="Arial" panose="020B0604020202020204" pitchFamily="34" charset="0"/>
            </a:endParaRPr>
          </a:p>
        </p:txBody>
      </p:sp>
      <p:grpSp>
        <p:nvGrpSpPr>
          <p:cNvPr id="8" name="组合 7"/>
          <p:cNvGrpSpPr/>
          <p:nvPr/>
        </p:nvGrpSpPr>
        <p:grpSpPr>
          <a:xfrm>
            <a:off x="7402734" y="3416661"/>
            <a:ext cx="1069915" cy="650839"/>
            <a:chOff x="6127160" y="4187237"/>
            <a:chExt cx="1128426" cy="686432"/>
          </a:xfrm>
        </p:grpSpPr>
        <p:cxnSp>
          <p:nvCxnSpPr>
            <p:cNvPr id="15" name="MH_Other_7"/>
            <p:cNvCxnSpPr/>
            <p:nvPr>
              <p:custDataLst>
                <p:tags r:id="rId11"/>
              </p:custDataLst>
            </p:nvPr>
          </p:nvCxnSpPr>
          <p:spPr>
            <a:xfrm flipH="1">
              <a:off x="6525624" y="4187237"/>
              <a:ext cx="729962" cy="686432"/>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6" name="MH_Other_8"/>
            <p:cNvSpPr/>
            <p:nvPr>
              <p:custDataLst>
                <p:tags r:id="rId12"/>
              </p:custDataLst>
            </p:nvPr>
          </p:nvSpPr>
          <p:spPr>
            <a:xfrm>
              <a:off x="6145577" y="4589050"/>
              <a:ext cx="532403" cy="241088"/>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1996" anchor="ctr">
              <a:normAutofit fontScale="85000" lnSpcReduction="20000"/>
            </a:bodyPr>
            <a:lstStyle/>
            <a:p>
              <a:pPr algn="ctr">
                <a:defRPr/>
              </a:pPr>
              <a:endParaRPr lang="zh-CN" altLang="en-US" sz="1399"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6158" name="MH_Other_9"/>
            <p:cNvSpPr txBox="1">
              <a:spLocks noChangeArrowheads="1"/>
            </p:cNvSpPr>
            <p:nvPr>
              <p:custDataLst>
                <p:tags r:id="rId13"/>
              </p:custDataLst>
            </p:nvPr>
          </p:nvSpPr>
          <p:spPr bwMode="auto">
            <a:xfrm>
              <a:off x="6127160" y="4199520"/>
              <a:ext cx="565888" cy="38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zh-CN" sz="2400"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rPr>
                <a:t>03</a:t>
              </a:r>
              <a:endParaRPr lang="zh-CN" altLang="en-US" sz="2400"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grpSp>
      <p:grpSp>
        <p:nvGrpSpPr>
          <p:cNvPr id="10" name="组合 9"/>
          <p:cNvGrpSpPr/>
          <p:nvPr/>
        </p:nvGrpSpPr>
        <p:grpSpPr>
          <a:xfrm>
            <a:off x="7402734" y="4408265"/>
            <a:ext cx="1069915" cy="649252"/>
            <a:chOff x="6127160" y="5233626"/>
            <a:chExt cx="1128426" cy="684758"/>
          </a:xfrm>
        </p:grpSpPr>
        <p:cxnSp>
          <p:nvCxnSpPr>
            <p:cNvPr id="20" name="MH_Other_10"/>
            <p:cNvCxnSpPr/>
            <p:nvPr>
              <p:custDataLst>
                <p:tags r:id="rId8"/>
              </p:custDataLst>
            </p:nvPr>
          </p:nvCxnSpPr>
          <p:spPr>
            <a:xfrm flipH="1">
              <a:off x="6525624" y="5233626"/>
              <a:ext cx="729962" cy="68475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MH_Other_11"/>
            <p:cNvSpPr/>
            <p:nvPr>
              <p:custDataLst>
                <p:tags r:id="rId9"/>
              </p:custDataLst>
            </p:nvPr>
          </p:nvSpPr>
          <p:spPr>
            <a:xfrm>
              <a:off x="6145577" y="5635440"/>
              <a:ext cx="532403" cy="241088"/>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71996" anchor="ctr">
              <a:normAutofit fontScale="85000" lnSpcReduction="20000"/>
            </a:bodyPr>
            <a:lstStyle/>
            <a:p>
              <a:pPr algn="ctr">
                <a:defRPr/>
              </a:pPr>
              <a:endParaRPr lang="zh-CN" altLang="en-US" sz="1399"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6162" name="MH_Other_12"/>
            <p:cNvSpPr txBox="1">
              <a:spLocks noChangeArrowheads="1"/>
            </p:cNvSpPr>
            <p:nvPr>
              <p:custDataLst>
                <p:tags r:id="rId10"/>
              </p:custDataLst>
            </p:nvPr>
          </p:nvSpPr>
          <p:spPr bwMode="auto">
            <a:xfrm>
              <a:off x="6127160" y="5245910"/>
              <a:ext cx="565888" cy="38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zh-CN" sz="2400"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rPr>
                <a:t>04</a:t>
              </a:r>
              <a:endParaRPr lang="zh-CN" altLang="en-US" sz="2400"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grpSp>
      <p:sp>
        <p:nvSpPr>
          <p:cNvPr id="18" name="MH_Others_1"/>
          <p:cNvSpPr txBox="1"/>
          <p:nvPr>
            <p:custDataLst>
              <p:tags r:id="rId5"/>
            </p:custDataLst>
          </p:nvPr>
        </p:nvSpPr>
        <p:spPr>
          <a:xfrm>
            <a:off x="2014047" y="1560917"/>
            <a:ext cx="2724885" cy="962892"/>
          </a:xfrm>
          <a:prstGeom prst="rect">
            <a:avLst/>
          </a:prstGeom>
          <a:noFill/>
        </p:spPr>
        <p:txBody>
          <a:bodyPr vert="horz" wrap="square" lIns="0" tIns="0" rIns="0" bIns="0" rtlCol="0" anchor="ctr" anchorCtr="0">
            <a:spAutoFit/>
          </a:bodyPr>
          <a:lstStyle/>
          <a:p>
            <a:pPr algn="ctr"/>
            <a:r>
              <a:rPr lang="zh-CN" altLang="en-US" sz="6257" b="1" dirty="0">
                <a:solidFill>
                  <a:schemeClr val="accent1"/>
                </a:solidFill>
                <a:latin typeface="印品黑体" panose="00000500000000000000" pitchFamily="2" charset="-122"/>
                <a:ea typeface="印品黑体" panose="00000500000000000000" pitchFamily="2" charset="-122"/>
                <a:sym typeface="Arial" panose="020B0604020202020204" pitchFamily="34" charset="0"/>
              </a:rPr>
              <a:t>目  录</a:t>
            </a:r>
          </a:p>
        </p:txBody>
      </p:sp>
      <p:sp>
        <p:nvSpPr>
          <p:cNvPr id="19" name="MH_Others_2"/>
          <p:cNvSpPr txBox="1"/>
          <p:nvPr>
            <p:custDataLst>
              <p:tags r:id="rId6"/>
            </p:custDataLst>
          </p:nvPr>
        </p:nvSpPr>
        <p:spPr>
          <a:xfrm>
            <a:off x="2027808" y="2523862"/>
            <a:ext cx="2697360" cy="408573"/>
          </a:xfrm>
          <a:prstGeom prst="rect">
            <a:avLst/>
          </a:prstGeom>
          <a:noFill/>
        </p:spPr>
        <p:txBody>
          <a:bodyPr wrap="square" lIns="0" tIns="0" rIns="0" bIns="0">
            <a:spAutoFit/>
          </a:bodyPr>
          <a:lstStyle/>
          <a:p>
            <a:pPr algn="ctr">
              <a:defRPr/>
            </a:pPr>
            <a:r>
              <a:rPr lang="en-US" altLang="zh-CN" sz="2655" b="1" dirty="0">
                <a:solidFill>
                  <a:schemeClr val="accent1"/>
                </a:solidFill>
                <a:latin typeface="印品黑体" panose="00000500000000000000" pitchFamily="2" charset="-122"/>
                <a:ea typeface="印品黑体" panose="00000500000000000000" pitchFamily="2" charset="-122"/>
                <a:sym typeface="Arial" panose="020B0604020202020204" pitchFamily="34" charset="0"/>
              </a:rPr>
              <a:t>CONTENTS</a:t>
            </a:r>
            <a:endParaRPr lang="zh-CN" altLang="en-US" sz="2655" b="1" dirty="0">
              <a:solidFill>
                <a:schemeClr val="accent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24" name="MH_SubTitle_1"/>
          <p:cNvSpPr txBox="1"/>
          <p:nvPr>
            <p:custDataLst>
              <p:tags r:id="rId7"/>
            </p:custDataLst>
          </p:nvPr>
        </p:nvSpPr>
        <p:spPr>
          <a:xfrm>
            <a:off x="8782042" y="4398445"/>
            <a:ext cx="2907714" cy="682366"/>
          </a:xfrm>
          <a:prstGeom prst="rect">
            <a:avLst/>
          </a:prstGeom>
          <a:noFill/>
        </p:spPr>
        <p:txBody>
          <a:bodyPr wrap="square" lIns="0" tIns="0" rIns="0" bIns="0" anchor="ctr">
            <a:spAutoFit/>
          </a:bodyPr>
          <a:lstStyle>
            <a:defPPr>
              <a:defRPr lang="zh-CN"/>
            </a:defPPr>
            <a:lvl1pPr>
              <a:defRPr sz="3034">
                <a:solidFill>
                  <a:schemeClr val="bg1">
                    <a:lumMod val="50000"/>
                  </a:schemeClr>
                </a:solidFill>
                <a:latin typeface="印品黑体" panose="00000500000000000000" pitchFamily="2" charset="-122"/>
                <a:ea typeface="印品黑体" panose="00000500000000000000" pitchFamily="2" charset="-122"/>
              </a:defRPr>
            </a:lvl1pPr>
          </a:lstStyle>
          <a:p>
            <a:r>
              <a:rPr lang="zh-CN" altLang="en-US" dirty="0">
                <a:sym typeface="Arial" panose="020B0604020202020204" pitchFamily="34" charset="0"/>
              </a:rPr>
              <a:t>创新性</a:t>
            </a:r>
            <a:r>
              <a:rPr lang="zh-CN" altLang="en-US" dirty="0" smtClean="0">
                <a:sym typeface="Arial" panose="020B0604020202020204" pitchFamily="34" charset="0"/>
              </a:rPr>
              <a:t>信息</a:t>
            </a:r>
            <a:endParaRPr lang="en-US" altLang="zh-CN" dirty="0" smtClean="0">
              <a:sym typeface="Arial" panose="020B0604020202020204" pitchFamily="34" charset="0"/>
            </a:endParaRPr>
          </a:p>
          <a:p>
            <a:r>
              <a:rPr lang="en-US" altLang="zh-CN" sz="1400" dirty="0" smtClean="0">
                <a:sym typeface="Arial" panose="020B0604020202020204" pitchFamily="34" charset="0"/>
              </a:rPr>
              <a:t>Innovativeness information</a:t>
            </a:r>
            <a:endParaRPr lang="zh-CN" altLang="en-US" sz="1400" dirty="0">
              <a:sym typeface="Arial" panose="020B0604020202020204" pitchFamily="34" charset="0"/>
            </a:endParaRPr>
          </a:p>
        </p:txBody>
      </p:sp>
      <p:pic>
        <p:nvPicPr>
          <p:cNvPr id="2" name="图片 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31902" y="2952504"/>
            <a:ext cx="5211788" cy="2597601"/>
          </a:xfrm>
          <a:prstGeom prst="rect">
            <a:avLst/>
          </a:prstGeom>
        </p:spPr>
      </p:pic>
    </p:spTree>
    <p:custDataLst>
      <p:tags r:id="rId1"/>
    </p:custDataLst>
    <p:extLst>
      <p:ext uri="{BB962C8B-B14F-4D97-AF65-F5344CB8AC3E}">
        <p14:creationId xmlns:p14="http://schemas.microsoft.com/office/powerpoint/2010/main" val="39600873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9ECF5"/>
        </a:solidFill>
        <a:effectLst/>
      </p:bgPr>
    </p:bg>
    <p:spTree>
      <p:nvGrpSpPr>
        <p:cNvPr id="1" name=""/>
        <p:cNvGrpSpPr/>
        <p:nvPr/>
      </p:nvGrpSpPr>
      <p:grpSpPr>
        <a:xfrm>
          <a:off x="0" y="0"/>
          <a:ext cx="0" cy="0"/>
          <a:chOff x="0" y="0"/>
          <a:chExt cx="0" cy="0"/>
        </a:xfrm>
      </p:grpSpPr>
      <p:sp>
        <p:nvSpPr>
          <p:cNvPr id="14" name="圆角矩形 13"/>
          <p:cNvSpPr/>
          <p:nvPr/>
        </p:nvSpPr>
        <p:spPr>
          <a:xfrm>
            <a:off x="-1009015" y="4613275"/>
            <a:ext cx="2343150" cy="2244725"/>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 name="圆角矩形 3"/>
          <p:cNvSpPr/>
          <p:nvPr/>
        </p:nvSpPr>
        <p:spPr>
          <a:xfrm>
            <a:off x="10844213" y="-336549"/>
            <a:ext cx="2159952" cy="2065338"/>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2" name="圆角矩形 1"/>
          <p:cNvSpPr/>
          <p:nvPr/>
        </p:nvSpPr>
        <p:spPr>
          <a:xfrm>
            <a:off x="3672206" y="-1864359"/>
            <a:ext cx="739774" cy="2833370"/>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3" name="圆角矩形 2"/>
          <p:cNvSpPr/>
          <p:nvPr/>
        </p:nvSpPr>
        <p:spPr>
          <a:xfrm>
            <a:off x="7780019" y="-673100"/>
            <a:ext cx="421005" cy="1430338"/>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7" name="文本框 6"/>
          <p:cNvSpPr txBox="1"/>
          <p:nvPr/>
        </p:nvSpPr>
        <p:spPr>
          <a:xfrm>
            <a:off x="4602956" y="355775"/>
            <a:ext cx="2986087" cy="674031"/>
          </a:xfrm>
          <a:prstGeom prst="rect">
            <a:avLst/>
          </a:prstGeom>
          <a:noFill/>
        </p:spPr>
        <p:txBody>
          <a:bodyPr wrap="square" rtlCol="0">
            <a:spAutoFit/>
          </a:bodyPr>
          <a:lstStyle/>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2649AD"/>
                </a:solidFill>
                <a:effectLst/>
                <a:uLnTx/>
                <a:uFillTx/>
                <a:latin typeface="+mj-ea"/>
                <a:ea typeface="+mj-ea"/>
                <a:cs typeface="Times New Roman" panose="02020603050405020304" pitchFamily="18" charset="0"/>
              </a:rPr>
              <a:t> </a:t>
            </a:r>
            <a:r>
              <a:rPr kumimoji="0" lang="en-US" altLang="zh-CN" sz="2800" b="1" i="0" u="none" strike="noStrike" kern="1200" cap="none" spc="0" normalizeH="0" baseline="0" noProof="0" dirty="0" smtClean="0">
                <a:ln>
                  <a:noFill/>
                </a:ln>
                <a:solidFill>
                  <a:srgbClr val="2649AD"/>
                </a:solidFill>
                <a:effectLst/>
                <a:uLnTx/>
                <a:uFillTx/>
                <a:latin typeface="+mj-ea"/>
                <a:ea typeface="+mj-ea"/>
                <a:cs typeface="Times New Roman" panose="02020603050405020304" pitchFamily="18" charset="0"/>
              </a:rPr>
              <a:t>01 </a:t>
            </a:r>
            <a:r>
              <a:rPr kumimoji="0" lang="zh-CN" altLang="en-US" sz="2800" b="1" i="0" u="none" strike="noStrike" kern="1200" cap="none" spc="0" normalizeH="0" baseline="0" noProof="0" dirty="0" smtClean="0">
                <a:ln>
                  <a:noFill/>
                </a:ln>
                <a:solidFill>
                  <a:srgbClr val="2649AD"/>
                </a:solidFill>
                <a:effectLst/>
                <a:uLnTx/>
                <a:uFillTx/>
                <a:latin typeface="+mj-ea"/>
                <a:ea typeface="+mj-ea"/>
                <a:cs typeface="思源黑体 CN Bold" panose="020B0800000000000000" charset="-122"/>
                <a:sym typeface="+mn-lt"/>
              </a:rPr>
              <a:t>药品基本信息</a:t>
            </a:r>
            <a:endParaRPr kumimoji="0" lang="en-US" altLang="zh-CN" sz="2800" b="1" i="0" u="none" strike="noStrike" kern="1200" cap="none" spc="0" normalizeH="0" baseline="0" noProof="0" dirty="0" smtClean="0">
              <a:ln>
                <a:noFill/>
              </a:ln>
              <a:solidFill>
                <a:srgbClr val="2649AD"/>
              </a:solidFill>
              <a:effectLst/>
              <a:uLnTx/>
              <a:uFillTx/>
              <a:latin typeface="+mj-ea"/>
              <a:ea typeface="+mj-ea"/>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r>
              <a:rPr lang="en-US" altLang="zh-CN" sz="1400" b="1" dirty="0" smtClean="0">
                <a:solidFill>
                  <a:schemeClr val="bg1">
                    <a:lumMod val="65000"/>
                  </a:schemeClr>
                </a:solidFill>
                <a:latin typeface="+mj-ea"/>
                <a:ea typeface="+mj-ea"/>
                <a:cs typeface="思源黑体 CN Bold" panose="020B0800000000000000" charset="-122"/>
                <a:sym typeface="+mn-lt"/>
              </a:rPr>
              <a:t>Basic information </a:t>
            </a:r>
            <a:endParaRPr kumimoji="0" lang="zh-CN" altLang="en-US" sz="1400" b="1" i="0" u="none" strike="noStrike" kern="1200" cap="none" spc="0" normalizeH="0" baseline="0" noProof="0" dirty="0" smtClean="0">
              <a:ln>
                <a:noFill/>
              </a:ln>
              <a:solidFill>
                <a:schemeClr val="bg1">
                  <a:lumMod val="65000"/>
                </a:schemeClr>
              </a:solidFill>
              <a:effectLst/>
              <a:uLnTx/>
              <a:uFillTx/>
              <a:latin typeface="+mj-ea"/>
              <a:ea typeface="+mj-ea"/>
              <a:cs typeface="思源黑体 CN Bold" panose="020B0800000000000000" charset="-122"/>
              <a:sym typeface="+mn-lt"/>
            </a:endParaRPr>
          </a:p>
        </p:txBody>
      </p:sp>
      <p:pic>
        <p:nvPicPr>
          <p:cNvPr id="15" name="Picture 9" descr="C:\Users\karlozy\Downloads\capsules.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973688">
            <a:off x="420428" y="572057"/>
            <a:ext cx="457427" cy="466244"/>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649141" y="1235805"/>
            <a:ext cx="10401300" cy="3785652"/>
          </a:xfrm>
          <a:prstGeom prst="rect">
            <a:avLst/>
          </a:prstGeom>
          <a:noFill/>
        </p:spPr>
        <p:txBody>
          <a:bodyPr wrap="square" rtlCol="0">
            <a:spAutoFit/>
          </a:bodyPr>
          <a:lstStyle/>
          <a:p>
            <a:pPr>
              <a:lnSpc>
                <a:spcPct val="150000"/>
              </a:lnSpc>
            </a:pPr>
            <a:r>
              <a:rPr lang="zh-CN" altLang="en-US" sz="2000" b="1" dirty="0" smtClean="0"/>
              <a:t>通用名</a:t>
            </a:r>
            <a:r>
              <a:rPr lang="zh-CN" altLang="en-US" sz="2000" dirty="0" smtClean="0"/>
              <a:t>：注射用福沙匹坦双葡甲胺</a:t>
            </a:r>
            <a:endParaRPr lang="en-US" altLang="zh-CN" sz="2000" dirty="0" smtClean="0"/>
          </a:p>
          <a:p>
            <a:pPr>
              <a:lnSpc>
                <a:spcPct val="150000"/>
              </a:lnSpc>
            </a:pPr>
            <a:r>
              <a:rPr lang="zh-CN" altLang="en-US" sz="2000" b="1" dirty="0" smtClean="0"/>
              <a:t>注册</a:t>
            </a:r>
            <a:r>
              <a:rPr lang="zh-CN" altLang="en-US" sz="2000" b="1" dirty="0"/>
              <a:t>规格</a:t>
            </a:r>
            <a:r>
              <a:rPr lang="zh-CN" altLang="en-US" sz="2000" dirty="0" smtClean="0"/>
              <a:t>：</a:t>
            </a:r>
            <a:r>
              <a:rPr lang="en-US" altLang="zh-CN" dirty="0"/>
              <a:t>0.15g(</a:t>
            </a:r>
            <a:r>
              <a:rPr lang="zh-CN" altLang="en-US" dirty="0"/>
              <a:t>按</a:t>
            </a:r>
            <a:r>
              <a:rPr lang="en-US" altLang="zh-CN" dirty="0"/>
              <a:t>C</a:t>
            </a:r>
            <a:r>
              <a:rPr lang="en-US" altLang="zh-CN" baseline="-25000" dirty="0"/>
              <a:t>23</a:t>
            </a:r>
            <a:r>
              <a:rPr lang="en-US" altLang="zh-CN" dirty="0"/>
              <a:t>H</a:t>
            </a:r>
            <a:r>
              <a:rPr lang="en-US" altLang="zh-CN" baseline="-25000" dirty="0"/>
              <a:t>22</a:t>
            </a:r>
            <a:r>
              <a:rPr lang="en-US" altLang="zh-CN" dirty="0"/>
              <a:t>F</a:t>
            </a:r>
            <a:r>
              <a:rPr lang="en-US" altLang="zh-CN" baseline="-25000" dirty="0"/>
              <a:t>7</a:t>
            </a:r>
            <a:r>
              <a:rPr lang="en-US" altLang="zh-CN" dirty="0"/>
              <a:t>N</a:t>
            </a:r>
            <a:r>
              <a:rPr lang="en-US" altLang="zh-CN" baseline="-25000" dirty="0"/>
              <a:t>4</a:t>
            </a:r>
            <a:r>
              <a:rPr lang="en-US" altLang="zh-CN" dirty="0"/>
              <a:t>O</a:t>
            </a:r>
            <a:r>
              <a:rPr lang="en-US" altLang="zh-CN" baseline="-25000" dirty="0"/>
              <a:t>6</a:t>
            </a:r>
            <a:r>
              <a:rPr lang="en-US" altLang="zh-CN" dirty="0"/>
              <a:t>P</a:t>
            </a:r>
            <a:r>
              <a:rPr lang="zh-CN" altLang="en-US" dirty="0"/>
              <a:t>计</a:t>
            </a:r>
            <a:r>
              <a:rPr lang="en-US" altLang="zh-CN" dirty="0" smtClean="0"/>
              <a:t>)</a:t>
            </a:r>
          </a:p>
          <a:p>
            <a:pPr>
              <a:lnSpc>
                <a:spcPct val="150000"/>
              </a:lnSpc>
            </a:pPr>
            <a:r>
              <a:rPr lang="zh-CN" altLang="en-US" sz="2000" b="1" dirty="0" smtClean="0"/>
              <a:t>中国</a:t>
            </a:r>
            <a:r>
              <a:rPr lang="zh-CN" altLang="en-US" sz="2000" b="1" dirty="0"/>
              <a:t>大陆首次上市时间</a:t>
            </a:r>
            <a:r>
              <a:rPr lang="zh-CN" altLang="en-US" sz="2000" dirty="0" smtClean="0"/>
              <a:t>：</a:t>
            </a:r>
            <a:r>
              <a:rPr lang="en-US" altLang="zh-CN" sz="2000" dirty="0" smtClean="0"/>
              <a:t>2019</a:t>
            </a:r>
            <a:r>
              <a:rPr lang="zh-CN" altLang="en-US" sz="2000" dirty="0" smtClean="0"/>
              <a:t>年</a:t>
            </a:r>
            <a:r>
              <a:rPr lang="en-US" altLang="zh-CN" sz="2000" dirty="0" smtClean="0"/>
              <a:t>9</a:t>
            </a:r>
            <a:r>
              <a:rPr lang="zh-CN" altLang="en-US" sz="2000" dirty="0" smtClean="0"/>
              <a:t>月</a:t>
            </a:r>
            <a:endParaRPr lang="en-US" altLang="zh-CN" sz="2000" dirty="0" smtClean="0"/>
          </a:p>
          <a:p>
            <a:pPr>
              <a:lnSpc>
                <a:spcPct val="150000"/>
              </a:lnSpc>
            </a:pPr>
            <a:r>
              <a:rPr lang="zh-CN" altLang="en-US" sz="2000" b="1" dirty="0"/>
              <a:t>目前大陆地区同通用名药品的上市情况</a:t>
            </a:r>
            <a:r>
              <a:rPr lang="zh-CN" altLang="en-US" sz="2000" dirty="0" smtClean="0"/>
              <a:t>：我司系中国首个获批上市，另有齐鲁、正大天晴、山东罗欣获批上市</a:t>
            </a:r>
            <a:endParaRPr lang="en-US" altLang="zh-CN" sz="2000" dirty="0" smtClean="0"/>
          </a:p>
          <a:p>
            <a:pPr>
              <a:lnSpc>
                <a:spcPct val="150000"/>
              </a:lnSpc>
            </a:pPr>
            <a:r>
              <a:rPr lang="zh-CN" altLang="en-US" sz="2000" b="1" dirty="0" smtClean="0"/>
              <a:t>全球</a:t>
            </a:r>
            <a:r>
              <a:rPr lang="zh-CN" altLang="en-US" sz="2000" b="1" dirty="0"/>
              <a:t>首个上市国家</a:t>
            </a:r>
            <a:r>
              <a:rPr lang="en-US" altLang="zh-CN" sz="2000" b="1" dirty="0"/>
              <a:t>/</a:t>
            </a:r>
            <a:r>
              <a:rPr lang="zh-CN" altLang="en-US" sz="2000" b="1" dirty="0"/>
              <a:t>地区及上市时间</a:t>
            </a:r>
            <a:r>
              <a:rPr lang="zh-CN" altLang="en-US" sz="2000" dirty="0" smtClean="0"/>
              <a:t>：</a:t>
            </a:r>
            <a:r>
              <a:rPr lang="en-US" altLang="zh-CN" sz="2000" dirty="0" smtClean="0"/>
              <a:t>2008</a:t>
            </a:r>
            <a:r>
              <a:rPr lang="zh-CN" altLang="en-US" sz="2000" dirty="0" smtClean="0"/>
              <a:t>年</a:t>
            </a:r>
            <a:r>
              <a:rPr lang="en-US" altLang="zh-CN" sz="2000" dirty="0"/>
              <a:t>1</a:t>
            </a:r>
            <a:r>
              <a:rPr lang="zh-CN" altLang="en-US" sz="2000" dirty="0" smtClean="0"/>
              <a:t>月，欧盟（原研公司）</a:t>
            </a:r>
            <a:endParaRPr lang="en-US" altLang="zh-CN" sz="2000" dirty="0" smtClean="0"/>
          </a:p>
          <a:p>
            <a:pPr>
              <a:lnSpc>
                <a:spcPct val="150000"/>
              </a:lnSpc>
            </a:pPr>
            <a:r>
              <a:rPr lang="zh-CN" altLang="en-US" sz="2000" b="1" dirty="0"/>
              <a:t>是否为</a:t>
            </a:r>
            <a:r>
              <a:rPr lang="en-US" altLang="zh-CN" sz="2000" b="1" dirty="0"/>
              <a:t>OTC</a:t>
            </a:r>
            <a:r>
              <a:rPr lang="zh-CN" altLang="en-US" sz="2000" b="1" dirty="0"/>
              <a:t>药品</a:t>
            </a:r>
            <a:r>
              <a:rPr lang="zh-CN" altLang="en-US" sz="2000" dirty="0" smtClean="0"/>
              <a:t>：否</a:t>
            </a:r>
            <a:endParaRPr lang="en-US" altLang="zh-CN" sz="2000" dirty="0" smtClean="0"/>
          </a:p>
          <a:p>
            <a:pPr>
              <a:lnSpc>
                <a:spcPct val="150000"/>
              </a:lnSpc>
            </a:pPr>
            <a:endParaRPr lang="zh-CN" altLang="en-US" sz="2000" dirty="0">
              <a:solidFill>
                <a:schemeClr val="accent6"/>
              </a:solidFill>
            </a:endParaRPr>
          </a:p>
        </p:txBody>
      </p:sp>
    </p:spTree>
    <p:custDataLst>
      <p:tags r:id="rId1"/>
    </p:custDataLst>
    <p:extLst>
      <p:ext uri="{BB962C8B-B14F-4D97-AF65-F5344CB8AC3E}">
        <p14:creationId xmlns:p14="http://schemas.microsoft.com/office/powerpoint/2010/main" val="11745096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bldLst>
      <p:bldP spid="14" grpId="1" animBg="1"/>
      <p:bldP spid="4" grpId="1" animBg="1"/>
      <p:bldP spid="2" grpId="1"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9ECF5"/>
        </a:solidFill>
        <a:effectLst/>
      </p:bgPr>
    </p:bg>
    <p:spTree>
      <p:nvGrpSpPr>
        <p:cNvPr id="1" name=""/>
        <p:cNvGrpSpPr/>
        <p:nvPr/>
      </p:nvGrpSpPr>
      <p:grpSpPr>
        <a:xfrm>
          <a:off x="0" y="0"/>
          <a:ext cx="0" cy="0"/>
          <a:chOff x="0" y="0"/>
          <a:chExt cx="0" cy="0"/>
        </a:xfrm>
      </p:grpSpPr>
      <p:sp>
        <p:nvSpPr>
          <p:cNvPr id="14" name="圆角矩形 13"/>
          <p:cNvSpPr/>
          <p:nvPr/>
        </p:nvSpPr>
        <p:spPr>
          <a:xfrm>
            <a:off x="-1009015" y="4613275"/>
            <a:ext cx="2343150" cy="2244725"/>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 name="圆角矩形 3"/>
          <p:cNvSpPr/>
          <p:nvPr/>
        </p:nvSpPr>
        <p:spPr>
          <a:xfrm>
            <a:off x="10844213" y="-336549"/>
            <a:ext cx="2159952" cy="2065338"/>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2" name="圆角矩形 1"/>
          <p:cNvSpPr/>
          <p:nvPr/>
        </p:nvSpPr>
        <p:spPr>
          <a:xfrm>
            <a:off x="3672206" y="-1864359"/>
            <a:ext cx="739774" cy="2833370"/>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3" name="圆角矩形 2"/>
          <p:cNvSpPr/>
          <p:nvPr/>
        </p:nvSpPr>
        <p:spPr>
          <a:xfrm>
            <a:off x="7780019" y="-673100"/>
            <a:ext cx="421005" cy="1430338"/>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7" name="文本框 6"/>
          <p:cNvSpPr txBox="1"/>
          <p:nvPr/>
        </p:nvSpPr>
        <p:spPr>
          <a:xfrm>
            <a:off x="4602956" y="341923"/>
            <a:ext cx="2986087" cy="1144929"/>
          </a:xfrm>
          <a:prstGeom prst="rect">
            <a:avLst/>
          </a:prstGeom>
          <a:noFill/>
        </p:spPr>
        <p:txBody>
          <a:bodyPr wrap="square" rtlCol="0">
            <a:spAutoFit/>
          </a:bodyPr>
          <a:lstStyle/>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2649AD"/>
                </a:solidFill>
                <a:effectLst/>
                <a:uLnTx/>
                <a:uFillTx/>
                <a:latin typeface="微软雅黑"/>
                <a:ea typeface="微软雅黑"/>
                <a:cs typeface="Times New Roman" panose="02020603050405020304" pitchFamily="18" charset="0"/>
              </a:rPr>
              <a:t> </a:t>
            </a:r>
            <a:r>
              <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Times New Roman" panose="02020603050405020304" pitchFamily="18" charset="0"/>
              </a:rPr>
              <a:t>01 </a:t>
            </a:r>
            <a:r>
              <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rPr>
              <a:t>药品基本信息</a:t>
            </a:r>
            <a:endPar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a:p>
            <a:pPr algn="dist">
              <a:lnSpc>
                <a:spcPct val="90000"/>
              </a:lnSpc>
            </a:pPr>
            <a:r>
              <a:rPr lang="en-US" altLang="zh-CN" b="1" dirty="0">
                <a:solidFill>
                  <a:schemeClr val="bg1">
                    <a:lumMod val="65000"/>
                  </a:schemeClr>
                </a:solidFill>
                <a:latin typeface="+mj-ea"/>
                <a:cs typeface="思源黑体 CN Bold" panose="020B0800000000000000" charset="-122"/>
                <a:sym typeface="+mn-lt"/>
              </a:rPr>
              <a:t>Basic information </a:t>
            </a:r>
            <a:endParaRPr lang="zh-CN" altLang="en-US" b="1" dirty="0">
              <a:solidFill>
                <a:schemeClr val="bg1">
                  <a:lumMod val="65000"/>
                </a:schemeClr>
              </a:solidFill>
              <a:latin typeface="+mj-ea"/>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endPar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p:txBody>
      </p:sp>
      <p:pic>
        <p:nvPicPr>
          <p:cNvPr id="15" name="Picture 9" descr="C:\Users\karlozy\Downloads\capsules.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973688">
            <a:off x="420428" y="572057"/>
            <a:ext cx="457427" cy="466244"/>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628650" y="1092930"/>
            <a:ext cx="10401300" cy="4170372"/>
          </a:xfrm>
          <a:prstGeom prst="rect">
            <a:avLst/>
          </a:prstGeom>
          <a:noFill/>
        </p:spPr>
        <p:txBody>
          <a:bodyPr wrap="square" rtlCol="0">
            <a:spAutoFit/>
          </a:bodyPr>
          <a:lstStyle/>
          <a:p>
            <a:pPr lvl="0">
              <a:lnSpc>
                <a:spcPct val="150000"/>
              </a:lnSpc>
            </a:pPr>
            <a:r>
              <a:rPr kumimoji="0" lang="zh-CN" altLang="en-US" sz="2000" b="1" i="0" u="none" strike="noStrike" kern="1200" cap="none" spc="0" normalizeH="0" baseline="0" noProof="0" dirty="0" smtClean="0">
                <a:ln>
                  <a:noFill/>
                </a:ln>
                <a:solidFill>
                  <a:srgbClr val="000000"/>
                </a:solidFill>
                <a:effectLst/>
                <a:uLnTx/>
                <a:uFillTx/>
                <a:latin typeface="微软雅黑"/>
                <a:ea typeface="微软雅黑"/>
              </a:rPr>
              <a:t>说明书适应症</a:t>
            </a:r>
            <a:r>
              <a:rPr kumimoji="0" lang="zh-CN" altLang="en-US" sz="2000" b="0" i="0" u="none" strike="noStrike" kern="1200" cap="none" spc="0" normalizeH="0" baseline="0" noProof="0" dirty="0" smtClean="0">
                <a:ln>
                  <a:noFill/>
                </a:ln>
                <a:solidFill>
                  <a:srgbClr val="000000"/>
                </a:solidFill>
                <a:effectLst/>
                <a:uLnTx/>
                <a:uFillTx/>
                <a:latin typeface="微软雅黑"/>
                <a:ea typeface="微软雅黑"/>
              </a:rPr>
              <a:t>：</a:t>
            </a: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endParaRPr>
          </a:p>
          <a:p>
            <a:pPr lvl="0">
              <a:lnSpc>
                <a:spcPct val="150000"/>
              </a:lnSpc>
            </a:pPr>
            <a:r>
              <a:rPr lang="zh-CN" altLang="en-US" dirty="0"/>
              <a:t>适用于成年患者预防高度致吐化疗药物</a:t>
            </a:r>
            <a:r>
              <a:rPr lang="en-US" altLang="zh-CN" dirty="0"/>
              <a:t>(HEC)</a:t>
            </a:r>
            <a:r>
              <a:rPr lang="zh-CN" altLang="en-US" dirty="0"/>
              <a:t>初次和重复治疗过程中出现的急性和迟发性恶心和呕吐</a:t>
            </a:r>
            <a:r>
              <a:rPr lang="zh-CN" altLang="en-US" dirty="0" smtClean="0"/>
              <a:t>。</a:t>
            </a:r>
            <a:endParaRPr lang="en-US" altLang="zh-CN" dirty="0" smtClean="0"/>
          </a:p>
          <a:p>
            <a:pPr lvl="0">
              <a:lnSpc>
                <a:spcPct val="150000"/>
              </a:lnSpc>
            </a:pPr>
            <a:endParaRPr lang="en-US" altLang="zh-CN" sz="2000" b="1" dirty="0" smtClean="0">
              <a:solidFill>
                <a:srgbClr val="000000"/>
              </a:solidFill>
              <a:latin typeface="微软雅黑"/>
              <a:ea typeface="微软雅黑"/>
            </a:endParaRPr>
          </a:p>
          <a:p>
            <a:pPr lvl="0">
              <a:lnSpc>
                <a:spcPct val="150000"/>
              </a:lnSpc>
            </a:pPr>
            <a:r>
              <a:rPr lang="zh-CN" altLang="en-US" sz="2000" b="1" dirty="0" smtClean="0">
                <a:solidFill>
                  <a:srgbClr val="000000"/>
                </a:solidFill>
                <a:latin typeface="微软雅黑"/>
                <a:ea typeface="微软雅黑"/>
              </a:rPr>
              <a:t>说明书中联合用药规定</a:t>
            </a:r>
            <a:r>
              <a:rPr lang="zh-CN" altLang="en-US" sz="2000" dirty="0" smtClean="0">
                <a:solidFill>
                  <a:srgbClr val="000000"/>
                </a:solidFill>
                <a:latin typeface="微软雅黑"/>
                <a:ea typeface="微软雅黑"/>
              </a:rPr>
              <a:t>：</a:t>
            </a:r>
            <a:endParaRPr lang="en-US" altLang="zh-CN" sz="2000" dirty="0" smtClean="0">
              <a:solidFill>
                <a:srgbClr val="000000"/>
              </a:solidFill>
              <a:latin typeface="微软雅黑"/>
              <a:ea typeface="微软雅黑"/>
            </a:endParaRPr>
          </a:p>
          <a:p>
            <a:pPr lvl="0">
              <a:lnSpc>
                <a:spcPct val="150000"/>
              </a:lnSpc>
            </a:pPr>
            <a:r>
              <a:rPr lang="zh-CN" altLang="en-US" dirty="0"/>
              <a:t>和地塞米松、</a:t>
            </a:r>
            <a:r>
              <a:rPr lang="en-US" altLang="zh-CN" dirty="0"/>
              <a:t>5-HT3</a:t>
            </a:r>
            <a:r>
              <a:rPr lang="zh-CN" altLang="en-US" dirty="0"/>
              <a:t>拮抗剂联用</a:t>
            </a:r>
            <a:r>
              <a:rPr lang="en-US" altLang="zh-CN" dirty="0"/>
              <a:t>,</a:t>
            </a:r>
            <a:r>
              <a:rPr lang="zh-CN" altLang="en-US" dirty="0"/>
              <a:t>本品输注时间</a:t>
            </a:r>
            <a:r>
              <a:rPr lang="en-US" altLang="zh-CN" dirty="0"/>
              <a:t>20-30</a:t>
            </a:r>
            <a:r>
              <a:rPr lang="zh-CN" altLang="en-US" dirty="0"/>
              <a:t>分钟</a:t>
            </a:r>
            <a:r>
              <a:rPr lang="en-US" altLang="zh-CN" dirty="0"/>
              <a:t>,</a:t>
            </a:r>
            <a:r>
              <a:rPr lang="zh-CN" altLang="en-US" dirty="0"/>
              <a:t>第</a:t>
            </a:r>
            <a:r>
              <a:rPr lang="en-US" altLang="zh-CN" dirty="0"/>
              <a:t>1</a:t>
            </a:r>
            <a:r>
              <a:rPr lang="zh-CN" altLang="en-US" dirty="0"/>
              <a:t>天化疗开始前完成静脉输注。地塞米松第</a:t>
            </a:r>
            <a:r>
              <a:rPr lang="en-US" altLang="zh-CN" dirty="0"/>
              <a:t>1</a:t>
            </a:r>
            <a:r>
              <a:rPr lang="zh-CN" altLang="en-US" dirty="0"/>
              <a:t>天化疗开始前</a:t>
            </a:r>
            <a:r>
              <a:rPr lang="en-US" altLang="zh-CN" dirty="0"/>
              <a:t>30</a:t>
            </a:r>
            <a:r>
              <a:rPr lang="zh-CN" altLang="en-US" dirty="0"/>
              <a:t>分钟开始服用</a:t>
            </a:r>
            <a:r>
              <a:rPr lang="en-US" altLang="zh-CN" dirty="0"/>
              <a:t>,</a:t>
            </a:r>
            <a:r>
              <a:rPr lang="zh-CN" altLang="en-US" dirty="0"/>
              <a:t>第</a:t>
            </a:r>
            <a:r>
              <a:rPr lang="en-US" altLang="zh-CN" dirty="0"/>
              <a:t>2-4</a:t>
            </a:r>
            <a:r>
              <a:rPr lang="zh-CN" altLang="en-US" dirty="0"/>
              <a:t>天每日早晨给药</a:t>
            </a:r>
            <a:r>
              <a:rPr lang="en-US" altLang="zh-CN" dirty="0"/>
              <a:t>,</a:t>
            </a:r>
            <a:r>
              <a:rPr lang="zh-CN" altLang="en-US" dirty="0"/>
              <a:t>第</a:t>
            </a:r>
            <a:r>
              <a:rPr lang="en-US" altLang="zh-CN" dirty="0"/>
              <a:t>3</a:t>
            </a:r>
            <a:r>
              <a:rPr lang="zh-CN" altLang="en-US" dirty="0"/>
              <a:t>和</a:t>
            </a:r>
            <a:r>
              <a:rPr lang="en-US" altLang="zh-CN" dirty="0"/>
              <a:t>4</a:t>
            </a:r>
            <a:r>
              <a:rPr lang="zh-CN" altLang="en-US" dirty="0"/>
              <a:t>天晚上也服用</a:t>
            </a:r>
            <a:r>
              <a:rPr lang="en-US" altLang="zh-CN" dirty="0"/>
              <a:t>,</a:t>
            </a:r>
            <a:r>
              <a:rPr lang="en-US" altLang="zh-CN" dirty="0" smtClean="0"/>
              <a:t>5-HT3</a:t>
            </a:r>
            <a:r>
              <a:rPr lang="zh-CN" altLang="en-US" dirty="0" smtClean="0"/>
              <a:t>给药见</a:t>
            </a:r>
            <a:r>
              <a:rPr lang="zh-CN" altLang="en-US" dirty="0"/>
              <a:t>其说明书</a:t>
            </a:r>
            <a:endParaRPr lang="en-US" altLang="zh-CN" sz="2000" dirty="0">
              <a:solidFill>
                <a:srgbClr val="000000"/>
              </a:solidFill>
              <a:latin typeface="微软雅黑"/>
              <a:ea typeface="微软雅黑"/>
            </a:endParaRPr>
          </a:p>
          <a:p>
            <a:pPr lvl="0"/>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endParaRPr>
          </a:p>
          <a:p>
            <a:pPr lvl="0"/>
            <a:r>
              <a:rPr kumimoji="0" lang="zh-CN" altLang="en-US" sz="2000" b="1" i="0" u="none" strike="noStrike" kern="1200" cap="none" spc="0" normalizeH="0" baseline="0" noProof="0" dirty="0" smtClean="0">
                <a:ln>
                  <a:noFill/>
                </a:ln>
                <a:solidFill>
                  <a:srgbClr val="000000"/>
                </a:solidFill>
                <a:effectLst/>
                <a:uLnTx/>
                <a:uFillTx/>
                <a:latin typeface="微软雅黑"/>
                <a:ea typeface="微软雅黑"/>
              </a:rPr>
              <a:t>用法用量</a:t>
            </a:r>
            <a:r>
              <a:rPr kumimoji="0" lang="zh-CN" altLang="en-US" sz="2000" b="0" i="0" u="none" strike="noStrike" kern="1200" cap="none" spc="0" normalizeH="0" baseline="0" noProof="0" dirty="0" smtClean="0">
                <a:ln>
                  <a:noFill/>
                </a:ln>
                <a:solidFill>
                  <a:srgbClr val="000000"/>
                </a:solidFill>
                <a:effectLst/>
                <a:uLnTx/>
                <a:uFillTx/>
                <a:latin typeface="微软雅黑"/>
                <a:ea typeface="微软雅黑"/>
              </a:rPr>
              <a:t>：</a:t>
            </a: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endParaRPr>
          </a:p>
          <a:p>
            <a:pPr lvl="0">
              <a:lnSpc>
                <a:spcPct val="150000"/>
              </a:lnSpc>
            </a:pPr>
            <a:r>
              <a:rPr lang="zh-CN" altLang="en-US" dirty="0"/>
              <a:t>预防成人</a:t>
            </a:r>
            <a:r>
              <a:rPr lang="en-US" altLang="zh-CN" dirty="0"/>
              <a:t>HEC</a:t>
            </a:r>
            <a:r>
              <a:rPr lang="zh-CN" altLang="en-US" dirty="0"/>
              <a:t>引起的恶心和呕吐：本品输注时间</a:t>
            </a:r>
            <a:r>
              <a:rPr lang="en-US" altLang="zh-CN" dirty="0"/>
              <a:t>20-30</a:t>
            </a:r>
            <a:r>
              <a:rPr lang="zh-CN" altLang="en-US" dirty="0"/>
              <a:t>分钟，于第</a:t>
            </a:r>
            <a:r>
              <a:rPr lang="en-US" altLang="zh-CN" dirty="0"/>
              <a:t>1</a:t>
            </a:r>
            <a:r>
              <a:rPr lang="zh-CN" altLang="en-US" dirty="0"/>
              <a:t>天化疗开始前</a:t>
            </a:r>
            <a:r>
              <a:rPr lang="en-US" altLang="zh-CN" dirty="0"/>
              <a:t>30</a:t>
            </a:r>
            <a:r>
              <a:rPr lang="zh-CN" altLang="en-US" dirty="0"/>
              <a:t>分钟完成静脉输注给药。</a:t>
            </a:r>
            <a:endParaRPr kumimoji="0" lang="zh-CN" altLang="en-US" sz="2000" b="0" i="0" u="none" strike="noStrike" kern="1200" cap="none" spc="0" normalizeH="0" baseline="0" noProof="0" dirty="0">
              <a:ln>
                <a:noFill/>
              </a:ln>
              <a:solidFill>
                <a:srgbClr val="000000"/>
              </a:solidFill>
              <a:effectLst/>
              <a:uLnTx/>
              <a:uFillTx/>
              <a:latin typeface="微软雅黑"/>
              <a:ea typeface="微软雅黑"/>
            </a:endParaRPr>
          </a:p>
        </p:txBody>
      </p:sp>
    </p:spTree>
    <p:custDataLst>
      <p:tags r:id="rId1"/>
    </p:custDataLst>
    <p:extLst>
      <p:ext uri="{BB962C8B-B14F-4D97-AF65-F5344CB8AC3E}">
        <p14:creationId xmlns:p14="http://schemas.microsoft.com/office/powerpoint/2010/main" val="28259732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bldLst>
      <p:bldP spid="14" grpId="0" animBg="1"/>
      <p:bldP spid="4" grpId="0" animBg="1"/>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9ECF5"/>
        </a:solidFill>
        <a:effectLst/>
      </p:bgPr>
    </p:bg>
    <p:spTree>
      <p:nvGrpSpPr>
        <p:cNvPr id="1" name=""/>
        <p:cNvGrpSpPr/>
        <p:nvPr/>
      </p:nvGrpSpPr>
      <p:grpSpPr>
        <a:xfrm>
          <a:off x="0" y="0"/>
          <a:ext cx="0" cy="0"/>
          <a:chOff x="0" y="0"/>
          <a:chExt cx="0" cy="0"/>
        </a:xfrm>
      </p:grpSpPr>
      <p:sp>
        <p:nvSpPr>
          <p:cNvPr id="14" name="圆角矩形 13"/>
          <p:cNvSpPr/>
          <p:nvPr/>
        </p:nvSpPr>
        <p:spPr>
          <a:xfrm>
            <a:off x="-1009015" y="4613275"/>
            <a:ext cx="2343150" cy="2244725"/>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 name="圆角矩形 3"/>
          <p:cNvSpPr/>
          <p:nvPr/>
        </p:nvSpPr>
        <p:spPr>
          <a:xfrm>
            <a:off x="10844213" y="-336549"/>
            <a:ext cx="2159952" cy="2065338"/>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2" name="圆角矩形 1"/>
          <p:cNvSpPr/>
          <p:nvPr/>
        </p:nvSpPr>
        <p:spPr>
          <a:xfrm>
            <a:off x="3672206" y="-1864359"/>
            <a:ext cx="739774" cy="2833370"/>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3" name="圆角矩形 2"/>
          <p:cNvSpPr/>
          <p:nvPr/>
        </p:nvSpPr>
        <p:spPr>
          <a:xfrm>
            <a:off x="7780019" y="-673100"/>
            <a:ext cx="421005" cy="1430338"/>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7" name="文本框 6"/>
          <p:cNvSpPr txBox="1"/>
          <p:nvPr/>
        </p:nvSpPr>
        <p:spPr>
          <a:xfrm>
            <a:off x="4602956" y="355776"/>
            <a:ext cx="2986087" cy="1117229"/>
          </a:xfrm>
          <a:prstGeom prst="rect">
            <a:avLst/>
          </a:prstGeom>
          <a:noFill/>
        </p:spPr>
        <p:txBody>
          <a:bodyPr wrap="square" rtlCol="0">
            <a:spAutoFit/>
          </a:bodyPr>
          <a:lstStyle/>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2649AD"/>
                </a:solidFill>
                <a:effectLst/>
                <a:uLnTx/>
                <a:uFillTx/>
                <a:latin typeface="微软雅黑"/>
                <a:ea typeface="微软雅黑"/>
                <a:cs typeface="Times New Roman" panose="02020603050405020304" pitchFamily="18" charset="0"/>
              </a:rPr>
              <a:t> </a:t>
            </a:r>
            <a:r>
              <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Times New Roman" panose="02020603050405020304" pitchFamily="18" charset="0"/>
              </a:rPr>
              <a:t>02 </a:t>
            </a:r>
            <a:r>
              <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Times New Roman" panose="02020603050405020304" pitchFamily="18" charset="0"/>
              </a:rPr>
              <a:t>安全性</a:t>
            </a:r>
            <a:r>
              <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rPr>
              <a:t>信息</a:t>
            </a:r>
            <a:endPar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zh-CN" sz="1800" b="1" i="0" u="none" strike="noStrike" kern="1200" cap="none" spc="0" normalizeH="0" baseline="0" noProof="0" dirty="0" smtClean="0">
                <a:ln>
                  <a:noFill/>
                </a:ln>
                <a:solidFill>
                  <a:srgbClr val="FFFFFF">
                    <a:lumMod val="65000"/>
                  </a:srgbClr>
                </a:solidFill>
                <a:effectLst/>
                <a:uLnTx/>
                <a:uFillTx/>
                <a:latin typeface="微软雅黑"/>
                <a:ea typeface="微软雅黑"/>
                <a:cs typeface="思源黑体 CN Bold" panose="020B0800000000000000" charset="-122"/>
                <a:sym typeface="+mn-lt"/>
              </a:rPr>
              <a:t>Security </a:t>
            </a:r>
            <a:r>
              <a:rPr kumimoji="0" lang="en-US" altLang="zh-CN" sz="1800" b="1" i="0" u="none" strike="noStrike" kern="1200" cap="none" spc="0" normalizeH="0" baseline="0" noProof="0" dirty="0">
                <a:ln>
                  <a:noFill/>
                </a:ln>
                <a:solidFill>
                  <a:srgbClr val="FFFFFF">
                    <a:lumMod val="65000"/>
                  </a:srgbClr>
                </a:solidFill>
                <a:effectLst/>
                <a:uLnTx/>
                <a:uFillTx/>
                <a:latin typeface="微软雅黑"/>
                <a:ea typeface="微软雅黑"/>
                <a:cs typeface="思源黑体 CN Bold" panose="020B0800000000000000" charset="-122"/>
                <a:sym typeface="+mn-lt"/>
              </a:rPr>
              <a:t>information </a:t>
            </a:r>
            <a:endParaRPr kumimoji="0" lang="zh-CN" altLang="en-US" sz="1800" b="1" i="0" u="none" strike="noStrike" kern="1200" cap="none" spc="0" normalizeH="0" baseline="0" noProof="0" dirty="0">
              <a:ln>
                <a:noFill/>
              </a:ln>
              <a:solidFill>
                <a:srgbClr val="FFFFFF">
                  <a:lumMod val="65000"/>
                </a:srgbClr>
              </a:solidFill>
              <a:effectLst/>
              <a:uLnTx/>
              <a:uFillTx/>
              <a:latin typeface="微软雅黑"/>
              <a:ea typeface="微软雅黑"/>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endPar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p:txBody>
      </p:sp>
      <p:sp>
        <p:nvSpPr>
          <p:cNvPr id="5" name="文本框 4"/>
          <p:cNvSpPr txBox="1"/>
          <p:nvPr/>
        </p:nvSpPr>
        <p:spPr>
          <a:xfrm>
            <a:off x="628650" y="1092930"/>
            <a:ext cx="10401300" cy="24776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smtClean="0">
                <a:ln>
                  <a:noFill/>
                </a:ln>
                <a:solidFill>
                  <a:srgbClr val="000000"/>
                </a:solidFill>
                <a:effectLst/>
                <a:uLnTx/>
                <a:uFillTx/>
                <a:latin typeface="微软雅黑"/>
                <a:ea typeface="微软雅黑"/>
                <a:cs typeface="+mn-cs"/>
              </a:rPr>
              <a:t>药品说明书收载的安全性信息</a:t>
            </a:r>
            <a:r>
              <a:rPr kumimoji="0" lang="zh-CN" altLang="en-US" sz="2000" b="0" i="0" u="none" strike="noStrike" kern="1200" cap="none" spc="0" normalizeH="0" baseline="0" noProof="0" dirty="0" smtClean="0">
                <a:ln>
                  <a:noFill/>
                </a:ln>
                <a:solidFill>
                  <a:srgbClr val="000000"/>
                </a:solidFill>
                <a:effectLst/>
                <a:uLnTx/>
                <a:uFillTx/>
                <a:latin typeface="微软雅黑"/>
                <a:ea typeface="微软雅黑"/>
                <a:cs typeface="+mn-cs"/>
              </a:rPr>
              <a:t>：</a:t>
            </a: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cs typeface="+mn-cs"/>
            </a:endParaRPr>
          </a:p>
          <a:p>
            <a:pPr lvl="0">
              <a:lnSpc>
                <a:spcPct val="150000"/>
              </a:lnSpc>
            </a:pPr>
            <a:r>
              <a:rPr lang="zh-CN" altLang="en-US" dirty="0"/>
              <a:t>在一项预防成人高度致吐化疗药物（</a:t>
            </a:r>
            <a:r>
              <a:rPr lang="en-US" altLang="zh-CN" dirty="0"/>
              <a:t>HEC</a:t>
            </a:r>
            <a:r>
              <a:rPr lang="zh-CN" altLang="en-US" dirty="0"/>
              <a:t>）引起恶心和呕吐的研究中，本品安全性特征与阿瑞匹坦相似；在一项预防成人中度致吐化疗药物（</a:t>
            </a:r>
            <a:r>
              <a:rPr lang="en-US" altLang="zh-CN" dirty="0"/>
              <a:t>HEC</a:t>
            </a:r>
            <a:r>
              <a:rPr lang="zh-CN" altLang="en-US" dirty="0"/>
              <a:t>）引起恶心和呕吐的研究中，本品联合昂斯丹琼和地塞米松治疗中报道的不良反应发生率≥</a:t>
            </a:r>
            <a:r>
              <a:rPr lang="en-US" altLang="zh-CN" dirty="0"/>
              <a:t>5%</a:t>
            </a:r>
            <a:r>
              <a:rPr lang="zh-CN" altLang="en-US" dirty="0"/>
              <a:t>且高于昂斯丹琼和地塞米松治疗组的不良反应主要为疲乏（</a:t>
            </a:r>
            <a:r>
              <a:rPr lang="en-US" altLang="zh-CN" dirty="0"/>
              <a:t>15% vs 13%</a:t>
            </a:r>
            <a:r>
              <a:rPr lang="zh-CN" altLang="en-US" dirty="0"/>
              <a:t>）、腹泻（</a:t>
            </a:r>
            <a:r>
              <a:rPr lang="en-US" altLang="zh-CN" dirty="0"/>
              <a:t>13% vs 11%</a:t>
            </a:r>
            <a:r>
              <a:rPr lang="zh-CN" altLang="en-US" dirty="0"/>
              <a:t>）、中性粒细胞减少（</a:t>
            </a:r>
            <a:r>
              <a:rPr lang="en-US" altLang="zh-CN" dirty="0"/>
              <a:t>8% vs 7%</a:t>
            </a:r>
            <a:r>
              <a:rPr lang="zh-CN" altLang="en-US" dirty="0"/>
              <a:t>）；轻、中度肝功能不全、肾功能不全、老年患者无需调整剂量</a:t>
            </a:r>
            <a:r>
              <a:rPr lang="zh-CN" altLang="en-US" dirty="0" smtClean="0"/>
              <a:t>。</a:t>
            </a:r>
            <a:endParaRPr lang="en-US" altLang="zh-CN" dirty="0" smtClean="0"/>
          </a:p>
        </p:txBody>
      </p:sp>
      <p:pic>
        <p:nvPicPr>
          <p:cNvPr id="9" name="Picture 15" descr="C:\Users\karlozy\Downloads\molecular.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7036" y="433845"/>
            <a:ext cx="535132" cy="54544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499948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bldLst>
      <p:bldP spid="14" grpId="0" animBg="1"/>
      <p:bldP spid="4" grpId="0" animBg="1"/>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9ECF5"/>
        </a:solidFill>
        <a:effectLst/>
      </p:bgPr>
    </p:bg>
    <p:spTree>
      <p:nvGrpSpPr>
        <p:cNvPr id="1" name=""/>
        <p:cNvGrpSpPr/>
        <p:nvPr/>
      </p:nvGrpSpPr>
      <p:grpSpPr>
        <a:xfrm>
          <a:off x="0" y="0"/>
          <a:ext cx="0" cy="0"/>
          <a:chOff x="0" y="0"/>
          <a:chExt cx="0" cy="0"/>
        </a:xfrm>
      </p:grpSpPr>
      <p:sp>
        <p:nvSpPr>
          <p:cNvPr id="14" name="圆角矩形 13"/>
          <p:cNvSpPr/>
          <p:nvPr/>
        </p:nvSpPr>
        <p:spPr>
          <a:xfrm>
            <a:off x="-1009015" y="4613275"/>
            <a:ext cx="2343150" cy="2244725"/>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 name="圆角矩形 3"/>
          <p:cNvSpPr/>
          <p:nvPr/>
        </p:nvSpPr>
        <p:spPr>
          <a:xfrm>
            <a:off x="10844213" y="-336549"/>
            <a:ext cx="2159952" cy="2065338"/>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2" name="圆角矩形 1"/>
          <p:cNvSpPr/>
          <p:nvPr/>
        </p:nvSpPr>
        <p:spPr>
          <a:xfrm>
            <a:off x="3672206" y="-1864359"/>
            <a:ext cx="739774" cy="2833370"/>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3" name="圆角矩形 2"/>
          <p:cNvSpPr/>
          <p:nvPr/>
        </p:nvSpPr>
        <p:spPr>
          <a:xfrm>
            <a:off x="7780019" y="-673100"/>
            <a:ext cx="421005" cy="1430338"/>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7" name="文本框 6"/>
          <p:cNvSpPr txBox="1"/>
          <p:nvPr/>
        </p:nvSpPr>
        <p:spPr>
          <a:xfrm>
            <a:off x="4602956" y="355776"/>
            <a:ext cx="2986087" cy="1117229"/>
          </a:xfrm>
          <a:prstGeom prst="rect">
            <a:avLst/>
          </a:prstGeom>
          <a:noFill/>
        </p:spPr>
        <p:txBody>
          <a:bodyPr wrap="square" rtlCol="0">
            <a:spAutoFit/>
          </a:bodyPr>
          <a:lstStyle/>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2649AD"/>
                </a:solidFill>
                <a:effectLst/>
                <a:uLnTx/>
                <a:uFillTx/>
                <a:latin typeface="微软雅黑"/>
                <a:ea typeface="微软雅黑"/>
                <a:cs typeface="Times New Roman" panose="02020603050405020304" pitchFamily="18" charset="0"/>
              </a:rPr>
              <a:t> </a:t>
            </a:r>
            <a:r>
              <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Times New Roman" panose="02020603050405020304" pitchFamily="18" charset="0"/>
              </a:rPr>
              <a:t>02 </a:t>
            </a:r>
            <a:r>
              <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Times New Roman" panose="02020603050405020304" pitchFamily="18" charset="0"/>
              </a:rPr>
              <a:t>安全性</a:t>
            </a:r>
            <a:r>
              <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rPr>
              <a:t>信息</a:t>
            </a:r>
            <a:endPar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zh-CN" sz="1800" b="1" i="0" u="none" strike="noStrike" kern="1200" cap="none" spc="0" normalizeH="0" baseline="0" noProof="0" dirty="0" smtClean="0">
                <a:ln>
                  <a:noFill/>
                </a:ln>
                <a:solidFill>
                  <a:srgbClr val="FFFFFF">
                    <a:lumMod val="65000"/>
                  </a:srgbClr>
                </a:solidFill>
                <a:effectLst/>
                <a:uLnTx/>
                <a:uFillTx/>
                <a:latin typeface="微软雅黑"/>
                <a:ea typeface="微软雅黑"/>
                <a:cs typeface="思源黑体 CN Bold" panose="020B0800000000000000" charset="-122"/>
                <a:sym typeface="+mn-lt"/>
              </a:rPr>
              <a:t>Security </a:t>
            </a:r>
            <a:r>
              <a:rPr kumimoji="0" lang="en-US" altLang="zh-CN" sz="1800" b="1" i="0" u="none" strike="noStrike" kern="1200" cap="none" spc="0" normalizeH="0" baseline="0" noProof="0" dirty="0">
                <a:ln>
                  <a:noFill/>
                </a:ln>
                <a:solidFill>
                  <a:srgbClr val="FFFFFF">
                    <a:lumMod val="65000"/>
                  </a:srgbClr>
                </a:solidFill>
                <a:effectLst/>
                <a:uLnTx/>
                <a:uFillTx/>
                <a:latin typeface="微软雅黑"/>
                <a:ea typeface="微软雅黑"/>
                <a:cs typeface="思源黑体 CN Bold" panose="020B0800000000000000" charset="-122"/>
                <a:sym typeface="+mn-lt"/>
              </a:rPr>
              <a:t>information </a:t>
            </a:r>
            <a:endParaRPr kumimoji="0" lang="zh-CN" altLang="en-US" sz="1800" b="1" i="0" u="none" strike="noStrike" kern="1200" cap="none" spc="0" normalizeH="0" baseline="0" noProof="0" dirty="0">
              <a:ln>
                <a:noFill/>
              </a:ln>
              <a:solidFill>
                <a:srgbClr val="FFFFFF">
                  <a:lumMod val="65000"/>
                </a:srgbClr>
              </a:solidFill>
              <a:effectLst/>
              <a:uLnTx/>
              <a:uFillTx/>
              <a:latin typeface="微软雅黑"/>
              <a:ea typeface="微软雅黑"/>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endPar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p:txBody>
      </p:sp>
      <p:sp>
        <p:nvSpPr>
          <p:cNvPr id="5" name="文本框 4"/>
          <p:cNvSpPr txBox="1"/>
          <p:nvPr/>
        </p:nvSpPr>
        <p:spPr>
          <a:xfrm>
            <a:off x="742947" y="868022"/>
            <a:ext cx="10401300" cy="460126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000" b="1" i="0" u="none" strike="noStrike" kern="1200" cap="none" spc="0" normalizeH="0" baseline="0" noProof="0" dirty="0" smtClean="0">
                <a:ln>
                  <a:noFill/>
                </a:ln>
                <a:effectLst/>
                <a:uLnTx/>
                <a:uFillTx/>
                <a:latin typeface="微软雅黑"/>
                <a:ea typeface="微软雅黑"/>
                <a:cs typeface="+mn-cs"/>
              </a:rPr>
              <a:t>与目录内同类药品安全性方面的主要优势和不足</a:t>
            </a:r>
            <a:r>
              <a:rPr kumimoji="0" lang="zh-CN" altLang="en-US" sz="2000" b="1" i="0" u="none" strike="noStrike" kern="1200" cap="none" spc="0" normalizeH="0" baseline="0" noProof="0" dirty="0" smtClean="0">
                <a:ln>
                  <a:noFill/>
                </a:ln>
                <a:solidFill>
                  <a:srgbClr val="000000"/>
                </a:solidFill>
                <a:effectLst/>
                <a:uLnTx/>
                <a:uFillTx/>
                <a:latin typeface="微软雅黑"/>
                <a:ea typeface="微软雅黑"/>
                <a:cs typeface="+mn-cs"/>
              </a:rPr>
              <a:t>：</a:t>
            </a:r>
            <a:endParaRPr kumimoji="0" lang="en-US" altLang="zh-CN" sz="2000" b="1" i="0" u="none" strike="noStrike" kern="1200" cap="none" spc="0" normalizeH="0" baseline="0" noProof="0" dirty="0" smtClean="0">
              <a:ln>
                <a:noFill/>
              </a:ln>
              <a:solidFill>
                <a:srgbClr val="000000"/>
              </a:solidFill>
              <a:effectLst/>
              <a:uLnTx/>
              <a:uFillTx/>
              <a:latin typeface="微软雅黑"/>
              <a:ea typeface="微软雅黑"/>
              <a:cs typeface="+mn-cs"/>
            </a:endParaRPr>
          </a:p>
          <a:p>
            <a:pPr>
              <a:lnSpc>
                <a:spcPct val="150000"/>
              </a:lnSpc>
              <a:defRPr/>
            </a:pPr>
            <a:r>
              <a:rPr lang="zh-CN" altLang="zh-CN" dirty="0"/>
              <a:t>一项福沙匹坦双葡甲胺与阿瑞吡坦有效性及安全性的随机、双盲、阳性对照临床研究显示，福沙匹坦双葡甲胺与阿瑞吡坦安全性</a:t>
            </a:r>
            <a:r>
              <a:rPr lang="zh-CN" altLang="zh-CN" dirty="0" smtClean="0"/>
              <a:t>类似</a:t>
            </a:r>
            <a:r>
              <a:rPr lang="zh-CN" altLang="en-US" dirty="0" smtClean="0"/>
              <a:t>：</a:t>
            </a:r>
            <a:endParaRPr lang="en-US" altLang="zh-CN" dirty="0" smtClean="0"/>
          </a:p>
          <a:p>
            <a:pPr>
              <a:lnSpc>
                <a:spcPct val="150000"/>
              </a:lnSpc>
              <a:defRPr/>
            </a:pPr>
            <a:endParaRPr lang="en-US" altLang="zh-CN" dirty="0"/>
          </a:p>
          <a:p>
            <a:pPr>
              <a:lnSpc>
                <a:spcPct val="150000"/>
              </a:lnSpc>
              <a:defRPr/>
            </a:pPr>
            <a:endParaRPr lang="en-US" altLang="zh-CN" dirty="0" smtClean="0"/>
          </a:p>
          <a:p>
            <a:pPr>
              <a:lnSpc>
                <a:spcPct val="150000"/>
              </a:lnSpc>
              <a:defRPr/>
            </a:pPr>
            <a:endParaRPr lang="en-US" altLang="zh-CN" dirty="0"/>
          </a:p>
          <a:p>
            <a:pPr>
              <a:lnSpc>
                <a:spcPct val="150000"/>
              </a:lnSpc>
              <a:defRPr/>
            </a:pPr>
            <a:endParaRPr lang="en-US" altLang="zh-CN" dirty="0" smtClean="0"/>
          </a:p>
          <a:p>
            <a:pPr>
              <a:lnSpc>
                <a:spcPct val="150000"/>
              </a:lnSpc>
              <a:defRPr/>
            </a:pPr>
            <a:r>
              <a:rPr lang="zh-CN" altLang="zh-CN" dirty="0" smtClean="0"/>
              <a:t>一</a:t>
            </a:r>
            <a:r>
              <a:rPr lang="zh-CN" altLang="zh-CN" dirty="0"/>
              <a:t>项多中心、随机、双盲、安慰剂对照</a:t>
            </a:r>
            <a:r>
              <a:rPr lang="en-US" altLang="zh-CN" dirty="0"/>
              <a:t>III</a:t>
            </a:r>
            <a:r>
              <a:rPr lang="zh-CN" altLang="zh-CN" dirty="0"/>
              <a:t>期研究显示，实验组福沙匹坦双葡甲胺联合格拉司琼和地塞米松与对照组安慰剂联合格拉司琼和地塞米松安全性无显著</a:t>
            </a:r>
            <a:r>
              <a:rPr lang="zh-CN" altLang="zh-CN" dirty="0" smtClean="0"/>
              <a:t>差异</a:t>
            </a:r>
            <a:r>
              <a:rPr lang="zh-CN" altLang="en-US" dirty="0" smtClean="0"/>
              <a:t>：</a:t>
            </a:r>
            <a:endParaRPr lang="en-US" altLang="zh-CN" dirty="0" smtClean="0"/>
          </a:p>
          <a:p>
            <a:pPr>
              <a:lnSpc>
                <a:spcPct val="150000"/>
              </a:lnSpc>
              <a:defRPr/>
            </a:pPr>
            <a:endParaRPr lang="zh-CN"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1" i="0" u="none" strike="noStrike" kern="1200" cap="none" spc="0" normalizeH="0" baseline="0" noProof="0" dirty="0" smtClean="0">
              <a:ln>
                <a:noFill/>
              </a:ln>
              <a:solidFill>
                <a:srgbClr val="000000"/>
              </a:solidFill>
              <a:effectLst/>
              <a:uLnTx/>
              <a:uFillTx/>
              <a:latin typeface="微软雅黑"/>
              <a:ea typeface="微软雅黑"/>
              <a:cs typeface="+mn-cs"/>
            </a:endParaRPr>
          </a:p>
        </p:txBody>
      </p:sp>
      <p:pic>
        <p:nvPicPr>
          <p:cNvPr id="9" name="Picture 15" descr="C:\Users\karlozy\Downloads\molecular.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7036" y="433845"/>
            <a:ext cx="535132" cy="54544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表格 5"/>
          <p:cNvGraphicFramePr>
            <a:graphicFrameLocks noGrp="1"/>
          </p:cNvGraphicFramePr>
          <p:nvPr>
            <p:extLst>
              <p:ext uri="{D42A27DB-BD31-4B8C-83A1-F6EECF244321}">
                <p14:modId xmlns:p14="http://schemas.microsoft.com/office/powerpoint/2010/main" val="3508383333"/>
              </p:ext>
            </p:extLst>
          </p:nvPr>
        </p:nvGraphicFramePr>
        <p:xfrm>
          <a:off x="1177629" y="2153084"/>
          <a:ext cx="9531937" cy="1698474"/>
        </p:xfrm>
        <a:graphic>
          <a:graphicData uri="http://schemas.openxmlformats.org/drawingml/2006/table">
            <a:tbl>
              <a:tblPr firstRow="1" firstCol="1" bandRow="1">
                <a:tableStyleId>{5C22544A-7EE6-4342-B048-85BDC9FD1C3A}</a:tableStyleId>
              </a:tblPr>
              <a:tblGrid>
                <a:gridCol w="2735133">
                  <a:extLst>
                    <a:ext uri="{9D8B030D-6E8A-4147-A177-3AD203B41FA5}">
                      <a16:colId xmlns:a16="http://schemas.microsoft.com/office/drawing/2014/main" val="1309223895"/>
                    </a:ext>
                  </a:extLst>
                </a:gridCol>
                <a:gridCol w="2401040">
                  <a:extLst>
                    <a:ext uri="{9D8B030D-6E8A-4147-A177-3AD203B41FA5}">
                      <a16:colId xmlns:a16="http://schemas.microsoft.com/office/drawing/2014/main" val="1752732730"/>
                    </a:ext>
                  </a:extLst>
                </a:gridCol>
                <a:gridCol w="2197882">
                  <a:extLst>
                    <a:ext uri="{9D8B030D-6E8A-4147-A177-3AD203B41FA5}">
                      <a16:colId xmlns:a16="http://schemas.microsoft.com/office/drawing/2014/main" val="1760251357"/>
                    </a:ext>
                  </a:extLst>
                </a:gridCol>
                <a:gridCol w="2197882">
                  <a:extLst>
                    <a:ext uri="{9D8B030D-6E8A-4147-A177-3AD203B41FA5}">
                      <a16:colId xmlns:a16="http://schemas.microsoft.com/office/drawing/2014/main" val="1876421081"/>
                    </a:ext>
                  </a:extLst>
                </a:gridCol>
              </a:tblGrid>
              <a:tr h="283079">
                <a:tc>
                  <a:txBody>
                    <a:bodyPr/>
                    <a:lstStyle/>
                    <a:p>
                      <a:pPr algn="ctr">
                        <a:spcAft>
                          <a:spcPts val="0"/>
                        </a:spcAft>
                      </a:pPr>
                      <a:r>
                        <a:rPr lang="en-US" sz="1600">
                          <a:effectLst/>
                        </a:rPr>
                        <a:t> </a:t>
                      </a:r>
                      <a:endParaRPr lang="zh-CN" sz="16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zh-CN" sz="1600" dirty="0">
                          <a:effectLst/>
                        </a:rPr>
                        <a:t>不良事件</a:t>
                      </a:r>
                      <a:endParaRPr lang="zh-CN" sz="16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zh-CN" sz="1600">
                          <a:effectLst/>
                        </a:rPr>
                        <a:t>不良反应</a:t>
                      </a:r>
                      <a:endParaRPr lang="zh-CN" sz="16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zh-CN" sz="1600">
                          <a:effectLst/>
                        </a:rPr>
                        <a:t>严重不良事件</a:t>
                      </a:r>
                      <a:endParaRPr lang="zh-CN" sz="16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extLst>
                  <a:ext uri="{0D108BD9-81ED-4DB2-BD59-A6C34878D82A}">
                    <a16:rowId xmlns:a16="http://schemas.microsoft.com/office/drawing/2014/main" val="2970250278"/>
                  </a:ext>
                </a:extLst>
              </a:tr>
              <a:tr h="566158">
                <a:tc>
                  <a:txBody>
                    <a:bodyPr/>
                    <a:lstStyle/>
                    <a:p>
                      <a:pPr algn="ctr">
                        <a:spcAft>
                          <a:spcPts val="0"/>
                        </a:spcAft>
                      </a:pPr>
                      <a:r>
                        <a:rPr lang="zh-CN" sz="1600" dirty="0">
                          <a:effectLst/>
                        </a:rPr>
                        <a:t>福沙匹坦双葡甲胺</a:t>
                      </a:r>
                      <a:r>
                        <a:rPr lang="en-US" sz="1600" dirty="0">
                          <a:effectLst/>
                        </a:rPr>
                        <a:t>+</a:t>
                      </a:r>
                      <a:r>
                        <a:rPr lang="zh-CN" sz="1600" dirty="0">
                          <a:effectLst/>
                        </a:rPr>
                        <a:t>帕洛诺司琼</a:t>
                      </a:r>
                      <a:r>
                        <a:rPr lang="en-US" sz="1600" dirty="0">
                          <a:effectLst/>
                        </a:rPr>
                        <a:t>+</a:t>
                      </a:r>
                      <a:r>
                        <a:rPr lang="zh-CN" sz="1600" dirty="0">
                          <a:effectLst/>
                        </a:rPr>
                        <a:t>地塞米松</a:t>
                      </a:r>
                      <a:endParaRPr lang="zh-CN" sz="16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en-US" sz="1600">
                          <a:effectLst/>
                        </a:rPr>
                        <a:t>85.05%</a:t>
                      </a:r>
                      <a:endParaRPr lang="zh-CN" sz="16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en-US" sz="1600">
                          <a:effectLst/>
                        </a:rPr>
                        <a:t>25.86%</a:t>
                      </a:r>
                      <a:endParaRPr lang="zh-CN" sz="16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en-US" sz="1600">
                          <a:effectLst/>
                        </a:rPr>
                        <a:t>1.87%</a:t>
                      </a:r>
                      <a:endParaRPr lang="zh-CN" sz="16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extLst>
                  <a:ext uri="{0D108BD9-81ED-4DB2-BD59-A6C34878D82A}">
                    <a16:rowId xmlns:a16="http://schemas.microsoft.com/office/drawing/2014/main" val="74428576"/>
                  </a:ext>
                </a:extLst>
              </a:tr>
              <a:tr h="566158">
                <a:tc>
                  <a:txBody>
                    <a:bodyPr/>
                    <a:lstStyle/>
                    <a:p>
                      <a:pPr algn="ctr">
                        <a:spcAft>
                          <a:spcPts val="0"/>
                        </a:spcAft>
                      </a:pPr>
                      <a:r>
                        <a:rPr lang="zh-CN" sz="1600">
                          <a:effectLst/>
                        </a:rPr>
                        <a:t>阿瑞吡坦</a:t>
                      </a:r>
                      <a:r>
                        <a:rPr lang="en-US" sz="1600">
                          <a:effectLst/>
                        </a:rPr>
                        <a:t>+</a:t>
                      </a:r>
                      <a:r>
                        <a:rPr lang="zh-CN" sz="1600">
                          <a:effectLst/>
                        </a:rPr>
                        <a:t>帕洛诺司琼</a:t>
                      </a:r>
                      <a:r>
                        <a:rPr lang="en-US" sz="1600">
                          <a:effectLst/>
                        </a:rPr>
                        <a:t>+</a:t>
                      </a:r>
                      <a:r>
                        <a:rPr lang="zh-CN" sz="1600">
                          <a:effectLst/>
                        </a:rPr>
                        <a:t>地塞米松</a:t>
                      </a:r>
                      <a:endParaRPr lang="zh-CN" sz="16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en-US" sz="1600">
                          <a:effectLst/>
                        </a:rPr>
                        <a:t>83.90%</a:t>
                      </a:r>
                      <a:endParaRPr lang="zh-CN" sz="16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en-US" sz="1600">
                          <a:effectLst/>
                        </a:rPr>
                        <a:t>27.24%</a:t>
                      </a:r>
                      <a:endParaRPr lang="zh-CN" sz="16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en-US" sz="1600">
                          <a:effectLst/>
                        </a:rPr>
                        <a:t>2.48%</a:t>
                      </a:r>
                      <a:endParaRPr lang="zh-CN" sz="16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extLst>
                  <a:ext uri="{0D108BD9-81ED-4DB2-BD59-A6C34878D82A}">
                    <a16:rowId xmlns:a16="http://schemas.microsoft.com/office/drawing/2014/main" val="3460342378"/>
                  </a:ext>
                </a:extLst>
              </a:tr>
              <a:tr h="283079">
                <a:tc>
                  <a:txBody>
                    <a:bodyPr/>
                    <a:lstStyle/>
                    <a:p>
                      <a:pPr algn="ctr">
                        <a:spcAft>
                          <a:spcPts val="0"/>
                        </a:spcAft>
                      </a:pPr>
                      <a:r>
                        <a:rPr lang="en-US" sz="1600">
                          <a:effectLst/>
                        </a:rPr>
                        <a:t>P</a:t>
                      </a:r>
                      <a:r>
                        <a:rPr lang="zh-CN" sz="1600">
                          <a:effectLst/>
                        </a:rPr>
                        <a:t>值</a:t>
                      </a:r>
                      <a:endParaRPr lang="zh-CN" sz="16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en-US" sz="1600">
                          <a:effectLst/>
                        </a:rPr>
                        <a:t>0.7444</a:t>
                      </a:r>
                      <a:endParaRPr lang="zh-CN" sz="16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en-US" sz="1600">
                          <a:effectLst/>
                        </a:rPr>
                        <a:t>0.7215</a:t>
                      </a:r>
                      <a:endParaRPr lang="zh-CN" sz="16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en-US" sz="1600" dirty="0">
                          <a:effectLst/>
                        </a:rPr>
                        <a:t>0.7882</a:t>
                      </a:r>
                      <a:endParaRPr lang="zh-CN" sz="16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extLst>
                  <a:ext uri="{0D108BD9-81ED-4DB2-BD59-A6C34878D82A}">
                    <a16:rowId xmlns:a16="http://schemas.microsoft.com/office/drawing/2014/main" val="1732448"/>
                  </a:ext>
                </a:extLst>
              </a:tr>
            </a:tbl>
          </a:graphicData>
        </a:graphic>
      </p:graphicFrame>
      <p:graphicFrame>
        <p:nvGraphicFramePr>
          <p:cNvPr id="8" name="表格 7"/>
          <p:cNvGraphicFramePr>
            <a:graphicFrameLocks noGrp="1"/>
          </p:cNvGraphicFramePr>
          <p:nvPr>
            <p:extLst>
              <p:ext uri="{D42A27DB-BD31-4B8C-83A1-F6EECF244321}">
                <p14:modId xmlns:p14="http://schemas.microsoft.com/office/powerpoint/2010/main" val="288541681"/>
              </p:ext>
            </p:extLst>
          </p:nvPr>
        </p:nvGraphicFramePr>
        <p:xfrm>
          <a:off x="1334135" y="4710260"/>
          <a:ext cx="9153755" cy="1977447"/>
        </p:xfrm>
        <a:graphic>
          <a:graphicData uri="http://schemas.openxmlformats.org/drawingml/2006/table">
            <a:tbl>
              <a:tblPr firstRow="1" firstCol="1" bandRow="1">
                <a:tableStyleId>{5C22544A-7EE6-4342-B048-85BDC9FD1C3A}</a:tableStyleId>
              </a:tblPr>
              <a:tblGrid>
                <a:gridCol w="2467713">
                  <a:extLst>
                    <a:ext uri="{9D8B030D-6E8A-4147-A177-3AD203B41FA5}">
                      <a16:colId xmlns:a16="http://schemas.microsoft.com/office/drawing/2014/main" val="3389906536"/>
                    </a:ext>
                  </a:extLst>
                </a:gridCol>
                <a:gridCol w="1601650">
                  <a:extLst>
                    <a:ext uri="{9D8B030D-6E8A-4147-A177-3AD203B41FA5}">
                      <a16:colId xmlns:a16="http://schemas.microsoft.com/office/drawing/2014/main" val="2308779783"/>
                    </a:ext>
                  </a:extLst>
                </a:gridCol>
                <a:gridCol w="1601650">
                  <a:extLst>
                    <a:ext uri="{9D8B030D-6E8A-4147-A177-3AD203B41FA5}">
                      <a16:colId xmlns:a16="http://schemas.microsoft.com/office/drawing/2014/main" val="1164389360"/>
                    </a:ext>
                  </a:extLst>
                </a:gridCol>
                <a:gridCol w="1741371">
                  <a:extLst>
                    <a:ext uri="{9D8B030D-6E8A-4147-A177-3AD203B41FA5}">
                      <a16:colId xmlns:a16="http://schemas.microsoft.com/office/drawing/2014/main" val="3035165276"/>
                    </a:ext>
                  </a:extLst>
                </a:gridCol>
                <a:gridCol w="1741371">
                  <a:extLst>
                    <a:ext uri="{9D8B030D-6E8A-4147-A177-3AD203B41FA5}">
                      <a16:colId xmlns:a16="http://schemas.microsoft.com/office/drawing/2014/main" val="3717997239"/>
                    </a:ext>
                  </a:extLst>
                </a:gridCol>
              </a:tblGrid>
              <a:tr h="564985">
                <a:tc>
                  <a:txBody>
                    <a:bodyPr/>
                    <a:lstStyle/>
                    <a:p>
                      <a:pPr algn="ctr">
                        <a:spcAft>
                          <a:spcPts val="0"/>
                        </a:spcAft>
                      </a:pPr>
                      <a:r>
                        <a:rPr lang="en-US" sz="1600" dirty="0">
                          <a:effectLst/>
                        </a:rPr>
                        <a:t> </a:t>
                      </a:r>
                      <a:endParaRPr lang="zh-CN" sz="16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zh-CN" sz="1600">
                          <a:effectLst/>
                        </a:rPr>
                        <a:t>不良事件</a:t>
                      </a:r>
                      <a:endParaRPr lang="zh-CN" sz="16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zh-CN" sz="1600">
                          <a:effectLst/>
                        </a:rPr>
                        <a:t>药物相关不良事件</a:t>
                      </a:r>
                      <a:endParaRPr lang="zh-CN" sz="16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zh-CN" sz="1600">
                          <a:effectLst/>
                        </a:rPr>
                        <a:t>严重不良事件</a:t>
                      </a:r>
                      <a:endParaRPr lang="zh-CN" sz="16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zh-CN" sz="1600">
                          <a:effectLst/>
                        </a:rPr>
                        <a:t>严重药物相关不良事件</a:t>
                      </a:r>
                      <a:endParaRPr lang="zh-CN" sz="16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extLst>
                  <a:ext uri="{0D108BD9-81ED-4DB2-BD59-A6C34878D82A}">
                    <a16:rowId xmlns:a16="http://schemas.microsoft.com/office/drawing/2014/main" val="1409587055"/>
                  </a:ext>
                </a:extLst>
              </a:tr>
              <a:tr h="564985">
                <a:tc>
                  <a:txBody>
                    <a:bodyPr/>
                    <a:lstStyle/>
                    <a:p>
                      <a:pPr algn="ctr">
                        <a:spcAft>
                          <a:spcPts val="0"/>
                        </a:spcAft>
                      </a:pPr>
                      <a:r>
                        <a:rPr lang="zh-CN" sz="1600">
                          <a:effectLst/>
                        </a:rPr>
                        <a:t>福沙匹坦双葡甲胺</a:t>
                      </a:r>
                      <a:r>
                        <a:rPr lang="en-US" sz="1600">
                          <a:effectLst/>
                        </a:rPr>
                        <a:t>+</a:t>
                      </a:r>
                      <a:r>
                        <a:rPr lang="zh-CN" sz="1600">
                          <a:effectLst/>
                        </a:rPr>
                        <a:t>格拉司琼</a:t>
                      </a:r>
                      <a:r>
                        <a:rPr lang="en-US" sz="1600">
                          <a:effectLst/>
                        </a:rPr>
                        <a:t>+</a:t>
                      </a:r>
                      <a:r>
                        <a:rPr lang="zh-CN" sz="1600">
                          <a:effectLst/>
                        </a:rPr>
                        <a:t>地塞米松</a:t>
                      </a:r>
                      <a:endParaRPr lang="zh-CN" sz="16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en-US" sz="1600">
                          <a:effectLst/>
                        </a:rPr>
                        <a:t>99%</a:t>
                      </a:r>
                      <a:endParaRPr lang="zh-CN" sz="16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en-US" sz="1600">
                          <a:effectLst/>
                        </a:rPr>
                        <a:t>26%</a:t>
                      </a:r>
                      <a:endParaRPr lang="zh-CN" sz="16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en-US" sz="1600">
                          <a:effectLst/>
                        </a:rPr>
                        <a:t>9.2%</a:t>
                      </a:r>
                      <a:endParaRPr lang="zh-CN" sz="16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en-US" sz="1600">
                          <a:effectLst/>
                        </a:rPr>
                        <a:t>0.6%</a:t>
                      </a:r>
                      <a:endParaRPr lang="zh-CN" sz="16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extLst>
                  <a:ext uri="{0D108BD9-81ED-4DB2-BD59-A6C34878D82A}">
                    <a16:rowId xmlns:a16="http://schemas.microsoft.com/office/drawing/2014/main" val="3144841324"/>
                  </a:ext>
                </a:extLst>
              </a:tr>
              <a:tr h="564985">
                <a:tc>
                  <a:txBody>
                    <a:bodyPr/>
                    <a:lstStyle/>
                    <a:p>
                      <a:pPr algn="ctr">
                        <a:spcAft>
                          <a:spcPts val="0"/>
                        </a:spcAft>
                      </a:pPr>
                      <a:r>
                        <a:rPr lang="zh-CN" sz="1600">
                          <a:effectLst/>
                        </a:rPr>
                        <a:t>安慰剂</a:t>
                      </a:r>
                      <a:r>
                        <a:rPr lang="en-US" sz="1600">
                          <a:effectLst/>
                        </a:rPr>
                        <a:t>+</a:t>
                      </a:r>
                      <a:r>
                        <a:rPr lang="zh-CN" sz="1600">
                          <a:effectLst/>
                        </a:rPr>
                        <a:t>帕洛诺司琼</a:t>
                      </a:r>
                      <a:r>
                        <a:rPr lang="en-US" sz="1600">
                          <a:effectLst/>
                        </a:rPr>
                        <a:t>+</a:t>
                      </a:r>
                      <a:r>
                        <a:rPr lang="zh-CN" sz="1600">
                          <a:effectLst/>
                        </a:rPr>
                        <a:t>地塞米松</a:t>
                      </a:r>
                      <a:endParaRPr lang="zh-CN" sz="16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en-US" sz="1600">
                          <a:effectLst/>
                        </a:rPr>
                        <a:t>100%</a:t>
                      </a:r>
                      <a:endParaRPr lang="zh-CN" sz="16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en-US" sz="1600">
                          <a:effectLst/>
                        </a:rPr>
                        <a:t>28%</a:t>
                      </a:r>
                      <a:endParaRPr lang="zh-CN" sz="16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en-US" sz="1600">
                          <a:effectLst/>
                        </a:rPr>
                        <a:t>11%</a:t>
                      </a:r>
                      <a:endParaRPr lang="zh-CN" sz="16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en-US" sz="1600">
                          <a:effectLst/>
                        </a:rPr>
                        <a:t>0.6%</a:t>
                      </a:r>
                      <a:endParaRPr lang="zh-CN" sz="16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extLst>
                  <a:ext uri="{0D108BD9-81ED-4DB2-BD59-A6C34878D82A}">
                    <a16:rowId xmlns:a16="http://schemas.microsoft.com/office/drawing/2014/main" val="2256880032"/>
                  </a:ext>
                </a:extLst>
              </a:tr>
              <a:tr h="282492">
                <a:tc>
                  <a:txBody>
                    <a:bodyPr/>
                    <a:lstStyle/>
                    <a:p>
                      <a:pPr algn="ctr">
                        <a:spcAft>
                          <a:spcPts val="0"/>
                        </a:spcAft>
                      </a:pPr>
                      <a:r>
                        <a:rPr lang="en-US" sz="1600">
                          <a:effectLst/>
                        </a:rPr>
                        <a:t>P</a:t>
                      </a:r>
                      <a:r>
                        <a:rPr lang="zh-CN" sz="1600">
                          <a:effectLst/>
                        </a:rPr>
                        <a:t>值</a:t>
                      </a:r>
                      <a:endParaRPr lang="zh-CN" sz="16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en-US" sz="1600">
                          <a:effectLst/>
                        </a:rPr>
                        <a:t>0.3222</a:t>
                      </a:r>
                      <a:endParaRPr lang="zh-CN" sz="16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en-US" sz="1600">
                          <a:effectLst/>
                        </a:rPr>
                        <a:t>0.8005</a:t>
                      </a:r>
                      <a:endParaRPr lang="zh-CN" sz="16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en-US" sz="1600">
                          <a:effectLst/>
                        </a:rPr>
                        <a:t>0.6652</a:t>
                      </a:r>
                      <a:endParaRPr lang="zh-CN" sz="160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tc>
                  <a:txBody>
                    <a:bodyPr/>
                    <a:lstStyle/>
                    <a:p>
                      <a:pPr algn="ctr">
                        <a:spcAft>
                          <a:spcPts val="0"/>
                        </a:spcAft>
                      </a:pPr>
                      <a:r>
                        <a:rPr lang="en-US" sz="1600" dirty="0">
                          <a:effectLst/>
                        </a:rPr>
                        <a:t>0. 9868</a:t>
                      </a:r>
                      <a:endParaRPr lang="zh-CN" sz="1600" dirty="0">
                        <a:effectLst/>
                        <a:latin typeface="等线" panose="02010600030101010101" pitchFamily="2" charset="-122"/>
                        <a:ea typeface="等线" panose="02010600030101010101" pitchFamily="2" charset="-122"/>
                        <a:cs typeface="宋体" panose="02010600030101010101" pitchFamily="2" charset="-122"/>
                      </a:endParaRPr>
                    </a:p>
                  </a:txBody>
                  <a:tcPr marL="68580" marR="68580" marT="0" marB="0" anchor="ctr"/>
                </a:tc>
                <a:extLst>
                  <a:ext uri="{0D108BD9-81ED-4DB2-BD59-A6C34878D82A}">
                    <a16:rowId xmlns:a16="http://schemas.microsoft.com/office/drawing/2014/main" val="1331655407"/>
                  </a:ext>
                </a:extLst>
              </a:tr>
            </a:tbl>
          </a:graphicData>
        </a:graphic>
      </p:graphicFrame>
    </p:spTree>
    <p:custDataLst>
      <p:tags r:id="rId1"/>
    </p:custDataLst>
    <p:extLst>
      <p:ext uri="{BB962C8B-B14F-4D97-AF65-F5344CB8AC3E}">
        <p14:creationId xmlns:p14="http://schemas.microsoft.com/office/powerpoint/2010/main" val="210508085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bldLst>
      <p:bldP spid="14" grpId="0" animBg="1"/>
      <p:bldP spid="4" grpId="0" animBg="1"/>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9ECF5"/>
        </a:solidFill>
        <a:effectLst/>
      </p:bgPr>
    </p:bg>
    <p:spTree>
      <p:nvGrpSpPr>
        <p:cNvPr id="1" name=""/>
        <p:cNvGrpSpPr/>
        <p:nvPr/>
      </p:nvGrpSpPr>
      <p:grpSpPr>
        <a:xfrm>
          <a:off x="0" y="0"/>
          <a:ext cx="0" cy="0"/>
          <a:chOff x="0" y="0"/>
          <a:chExt cx="0" cy="0"/>
        </a:xfrm>
      </p:grpSpPr>
      <p:sp>
        <p:nvSpPr>
          <p:cNvPr id="14" name="圆角矩形 13"/>
          <p:cNvSpPr/>
          <p:nvPr/>
        </p:nvSpPr>
        <p:spPr>
          <a:xfrm>
            <a:off x="-1009015" y="4613275"/>
            <a:ext cx="2343150" cy="2244725"/>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 name="圆角矩形 3"/>
          <p:cNvSpPr/>
          <p:nvPr/>
        </p:nvSpPr>
        <p:spPr>
          <a:xfrm>
            <a:off x="10844213" y="-336549"/>
            <a:ext cx="2159952" cy="2065338"/>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2" name="圆角矩形 1"/>
          <p:cNvSpPr/>
          <p:nvPr/>
        </p:nvSpPr>
        <p:spPr>
          <a:xfrm>
            <a:off x="3672206" y="-1864359"/>
            <a:ext cx="739774" cy="2833370"/>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3" name="圆角矩形 2"/>
          <p:cNvSpPr/>
          <p:nvPr/>
        </p:nvSpPr>
        <p:spPr>
          <a:xfrm>
            <a:off x="7780019" y="-673100"/>
            <a:ext cx="421005" cy="1430338"/>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7" name="文本框 6"/>
          <p:cNvSpPr txBox="1"/>
          <p:nvPr/>
        </p:nvSpPr>
        <p:spPr>
          <a:xfrm>
            <a:off x="4602956" y="369630"/>
            <a:ext cx="2986087" cy="1117229"/>
          </a:xfrm>
          <a:prstGeom prst="rect">
            <a:avLst/>
          </a:prstGeom>
          <a:noFill/>
        </p:spPr>
        <p:txBody>
          <a:bodyPr wrap="square" rtlCol="0">
            <a:spAutoFit/>
          </a:bodyPr>
          <a:lstStyle/>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2649AD"/>
                </a:solidFill>
                <a:effectLst/>
                <a:uLnTx/>
                <a:uFillTx/>
                <a:latin typeface="微软雅黑"/>
                <a:ea typeface="微软雅黑"/>
                <a:cs typeface="Times New Roman" panose="02020603050405020304" pitchFamily="18" charset="0"/>
              </a:rPr>
              <a:t> </a:t>
            </a:r>
            <a:r>
              <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Times New Roman" panose="02020603050405020304" pitchFamily="18" charset="0"/>
              </a:rPr>
              <a:t>03 </a:t>
            </a:r>
            <a:r>
              <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Times New Roman" panose="02020603050405020304" pitchFamily="18" charset="0"/>
              </a:rPr>
              <a:t>有效性</a:t>
            </a:r>
            <a:r>
              <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rPr>
              <a:t>信息</a:t>
            </a:r>
            <a:endPar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r>
              <a:rPr lang="en-US" altLang="zh-CN" b="1" dirty="0" smtClean="0">
                <a:solidFill>
                  <a:srgbClr val="FFFFFF">
                    <a:lumMod val="65000"/>
                  </a:srgbClr>
                </a:solidFill>
                <a:latin typeface="微软雅黑"/>
                <a:ea typeface="微软雅黑"/>
                <a:cs typeface="思源黑体 CN Bold" panose="020B0800000000000000" charset="-122"/>
                <a:sym typeface="+mn-lt"/>
              </a:rPr>
              <a:t>Valid</a:t>
            </a:r>
            <a:r>
              <a:rPr kumimoji="0" lang="en-US" altLang="zh-CN" sz="1800" b="1" i="0" u="none" strike="noStrike" kern="1200" cap="none" spc="0" normalizeH="0" baseline="0" noProof="0" dirty="0" err="1" smtClean="0">
                <a:ln>
                  <a:noFill/>
                </a:ln>
                <a:solidFill>
                  <a:srgbClr val="FFFFFF">
                    <a:lumMod val="65000"/>
                  </a:srgbClr>
                </a:solidFill>
                <a:effectLst/>
                <a:uLnTx/>
                <a:uFillTx/>
                <a:latin typeface="微软雅黑"/>
                <a:ea typeface="微软雅黑"/>
                <a:cs typeface="思源黑体 CN Bold" panose="020B0800000000000000" charset="-122"/>
                <a:sym typeface="+mn-lt"/>
              </a:rPr>
              <a:t>ity</a:t>
            </a:r>
            <a:r>
              <a:rPr kumimoji="0" lang="en-US" altLang="zh-CN" sz="1800" b="1" i="0" u="none" strike="noStrike" kern="1200" cap="none" spc="0" normalizeH="0" baseline="0" noProof="0" dirty="0" smtClean="0">
                <a:ln>
                  <a:noFill/>
                </a:ln>
                <a:solidFill>
                  <a:srgbClr val="FFFFFF">
                    <a:lumMod val="65000"/>
                  </a:srgbClr>
                </a:solidFill>
                <a:effectLst/>
                <a:uLnTx/>
                <a:uFillTx/>
                <a:latin typeface="微软雅黑"/>
                <a:ea typeface="微软雅黑"/>
                <a:cs typeface="思源黑体 CN Bold" panose="020B0800000000000000" charset="-122"/>
                <a:sym typeface="+mn-lt"/>
              </a:rPr>
              <a:t> </a:t>
            </a:r>
            <a:r>
              <a:rPr kumimoji="0" lang="en-US" altLang="zh-CN" sz="1800" b="1" i="0" u="none" strike="noStrike" kern="1200" cap="none" spc="0" normalizeH="0" baseline="0" noProof="0" dirty="0">
                <a:ln>
                  <a:noFill/>
                </a:ln>
                <a:solidFill>
                  <a:srgbClr val="FFFFFF">
                    <a:lumMod val="65000"/>
                  </a:srgbClr>
                </a:solidFill>
                <a:effectLst/>
                <a:uLnTx/>
                <a:uFillTx/>
                <a:latin typeface="微软雅黑"/>
                <a:ea typeface="微软雅黑"/>
                <a:cs typeface="思源黑体 CN Bold" panose="020B0800000000000000" charset="-122"/>
                <a:sym typeface="+mn-lt"/>
              </a:rPr>
              <a:t>information </a:t>
            </a:r>
            <a:endParaRPr kumimoji="0" lang="zh-CN" altLang="en-US" sz="1800" b="1" i="0" u="none" strike="noStrike" kern="1200" cap="none" spc="0" normalizeH="0" baseline="0" noProof="0" dirty="0">
              <a:ln>
                <a:noFill/>
              </a:ln>
              <a:solidFill>
                <a:srgbClr val="FFFFFF">
                  <a:lumMod val="65000"/>
                </a:srgbClr>
              </a:solidFill>
              <a:effectLst/>
              <a:uLnTx/>
              <a:uFillTx/>
              <a:latin typeface="微软雅黑"/>
              <a:ea typeface="微软雅黑"/>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endPar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p:txBody>
      </p:sp>
      <p:sp>
        <p:nvSpPr>
          <p:cNvPr id="5" name="文本框 4"/>
          <p:cNvSpPr txBox="1"/>
          <p:nvPr/>
        </p:nvSpPr>
        <p:spPr>
          <a:xfrm>
            <a:off x="628650" y="1092930"/>
            <a:ext cx="10401300" cy="46935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smtClean="0">
                <a:ln>
                  <a:noFill/>
                </a:ln>
                <a:solidFill>
                  <a:srgbClr val="000000"/>
                </a:solidFill>
                <a:effectLst/>
                <a:uLnTx/>
                <a:uFillTx/>
                <a:latin typeface="微软雅黑"/>
                <a:ea typeface="微软雅黑"/>
                <a:cs typeface="+mn-cs"/>
              </a:rPr>
              <a:t>与对照药品疗效方面优势和不足</a:t>
            </a:r>
            <a:r>
              <a:rPr kumimoji="0" lang="zh-CN" altLang="en-US" sz="2000" b="0" i="0" u="none" strike="noStrike" kern="1200" cap="none" spc="0" normalizeH="0" baseline="0" noProof="0" dirty="0" smtClean="0">
                <a:ln>
                  <a:noFill/>
                </a:ln>
                <a:solidFill>
                  <a:srgbClr val="000000"/>
                </a:solidFill>
                <a:effectLst/>
                <a:uLnTx/>
                <a:uFillTx/>
                <a:latin typeface="微软雅黑"/>
                <a:ea typeface="微软雅黑"/>
                <a:cs typeface="+mn-cs"/>
              </a:rPr>
              <a:t>：</a:t>
            </a: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cs typeface="+mn-cs"/>
            </a:endParaRPr>
          </a:p>
          <a:p>
            <a:pPr lvl="0">
              <a:lnSpc>
                <a:spcPct val="150000"/>
              </a:lnSpc>
              <a:spcBef>
                <a:spcPts val="600"/>
              </a:spcBef>
            </a:pPr>
            <a:r>
              <a:rPr lang="zh-CN" altLang="en-US" dirty="0"/>
              <a:t>本品为阿瑞匹坦的前药，与口服阿瑞匹坦相比，对不能很好耐受口服给药的患者，化疗前静脉内给药在预防化疗所致的恶心、呕吐时更为方便。临床研究结果显示，注射用福沙匹坦双葡甲胺和阿瑞匹坦胶囊都可以有效的预防高致吐性化疗所致的恶心、呕吐。试验组受试者在总观察期（</a:t>
            </a:r>
            <a:r>
              <a:rPr lang="en-US" altLang="zh-CN" dirty="0"/>
              <a:t>0-120h</a:t>
            </a:r>
            <a:r>
              <a:rPr lang="zh-CN" altLang="en-US" dirty="0"/>
              <a:t>）内的呕吐完全缓解率为</a:t>
            </a:r>
            <a:r>
              <a:rPr lang="en-US" altLang="zh-CN" dirty="0"/>
              <a:t>71.96%</a:t>
            </a:r>
            <a:r>
              <a:rPr lang="zh-CN" altLang="en-US" dirty="0"/>
              <a:t>，而对照组为</a:t>
            </a:r>
            <a:r>
              <a:rPr lang="en-US" altLang="zh-CN" dirty="0"/>
              <a:t>69.35%</a:t>
            </a:r>
            <a:r>
              <a:rPr lang="zh-CN" altLang="en-US" dirty="0"/>
              <a:t>。两组间比较总观察期的呕吐完全缓解率，差异无统计学意义（</a:t>
            </a:r>
            <a:r>
              <a:rPr lang="en-US" altLang="zh-CN" dirty="0"/>
              <a:t>P</a:t>
            </a:r>
            <a:r>
              <a:rPr lang="zh-CN" altLang="en-US" dirty="0"/>
              <a:t>＞</a:t>
            </a:r>
            <a:r>
              <a:rPr lang="en-US" altLang="zh-CN" dirty="0"/>
              <a:t>0.05</a:t>
            </a:r>
            <a:r>
              <a:rPr lang="zh-CN" altLang="en-US" dirty="0"/>
              <a:t>）</a:t>
            </a:r>
            <a:r>
              <a:rPr lang="zh-CN" altLang="en-US" dirty="0" smtClean="0"/>
              <a:t>。</a:t>
            </a:r>
            <a:endParaRPr lang="en-US" altLang="zh-CN" dirty="0" smtClean="0"/>
          </a:p>
          <a:p>
            <a:pPr lvl="0">
              <a:lnSpc>
                <a:spcPct val="150000"/>
              </a:lnSpc>
              <a:spcBef>
                <a:spcPts val="600"/>
              </a:spcBef>
            </a:pPr>
            <a:endParaRPr kumimoji="0" lang="en-US" altLang="zh-CN" sz="2000" b="1" i="0" u="none" strike="noStrike" kern="1200" cap="none" spc="0" normalizeH="0" baseline="0" noProof="0" dirty="0" smtClean="0">
              <a:ln>
                <a:noFill/>
              </a:ln>
              <a:solidFill>
                <a:srgbClr val="000000"/>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smtClean="0">
                <a:ln>
                  <a:noFill/>
                </a:ln>
                <a:solidFill>
                  <a:srgbClr val="000000"/>
                </a:solidFill>
                <a:effectLst/>
                <a:uLnTx/>
                <a:uFillTx/>
                <a:latin typeface="微软雅黑"/>
                <a:ea typeface="微软雅黑"/>
                <a:cs typeface="+mn-cs"/>
              </a:rPr>
              <a:t>临床指南</a:t>
            </a:r>
            <a:r>
              <a:rPr kumimoji="0" lang="en-US" altLang="zh-CN" sz="2000" b="1" i="0" u="none" strike="noStrike" kern="1200" cap="none" spc="0" normalizeH="0" baseline="0" noProof="0" dirty="0" smtClean="0">
                <a:ln>
                  <a:noFill/>
                </a:ln>
                <a:solidFill>
                  <a:srgbClr val="000000"/>
                </a:solidFill>
                <a:effectLst/>
                <a:uLnTx/>
                <a:uFillTx/>
                <a:latin typeface="微软雅黑"/>
                <a:ea typeface="微软雅黑"/>
                <a:cs typeface="+mn-cs"/>
              </a:rPr>
              <a:t>/</a:t>
            </a:r>
            <a:r>
              <a:rPr kumimoji="0" lang="zh-CN" altLang="en-US" sz="2000" b="1" i="0" u="none" strike="noStrike" kern="1200" cap="none" spc="0" normalizeH="0" baseline="0" noProof="0" dirty="0" smtClean="0">
                <a:ln>
                  <a:noFill/>
                </a:ln>
                <a:solidFill>
                  <a:srgbClr val="000000"/>
                </a:solidFill>
                <a:effectLst/>
                <a:uLnTx/>
                <a:uFillTx/>
                <a:latin typeface="微软雅黑"/>
                <a:ea typeface="微软雅黑"/>
                <a:cs typeface="+mn-cs"/>
              </a:rPr>
              <a:t>诊疗规范推荐：</a:t>
            </a:r>
            <a:endParaRPr kumimoji="0" lang="en-US" altLang="zh-CN" sz="2000" b="1" i="0" u="none" strike="noStrike" kern="1200" cap="none" spc="0" normalizeH="0" baseline="0" noProof="0" dirty="0" smtClean="0">
              <a:ln>
                <a:noFill/>
              </a:ln>
              <a:solidFill>
                <a:srgbClr val="000000"/>
              </a:solidFill>
              <a:effectLst/>
              <a:uLnTx/>
              <a:uFillTx/>
              <a:latin typeface="微软雅黑"/>
              <a:ea typeface="微软雅黑"/>
              <a:cs typeface="+mn-cs"/>
            </a:endParaRPr>
          </a:p>
          <a:p>
            <a:pPr>
              <a:lnSpc>
                <a:spcPct val="150000"/>
              </a:lnSpc>
              <a:spcBef>
                <a:spcPts val="600"/>
              </a:spcBef>
            </a:pPr>
            <a:r>
              <a:rPr lang="zh-CN" altLang="en-US" dirty="0"/>
              <a:t>纳入国家第一批鼓励仿制药品目录</a:t>
            </a:r>
            <a:r>
              <a:rPr lang="en-US" altLang="zh-CN" dirty="0"/>
              <a:t>-</a:t>
            </a:r>
            <a:r>
              <a:rPr lang="zh-CN" altLang="en-US" dirty="0"/>
              <a:t>国卫办药政函（</a:t>
            </a:r>
            <a:r>
              <a:rPr lang="en-US" altLang="zh-CN" dirty="0"/>
              <a:t>2019</a:t>
            </a:r>
            <a:r>
              <a:rPr lang="zh-CN" altLang="en-US" dirty="0"/>
              <a:t>）</a:t>
            </a:r>
            <a:r>
              <a:rPr lang="en-US" altLang="zh-CN" dirty="0"/>
              <a:t>744</a:t>
            </a:r>
            <a:r>
              <a:rPr lang="zh-CN" altLang="en-US" dirty="0"/>
              <a:t>号； </a:t>
            </a:r>
            <a:endParaRPr lang="en-US" altLang="zh-CN" dirty="0" smtClean="0"/>
          </a:p>
          <a:p>
            <a:pPr>
              <a:lnSpc>
                <a:spcPct val="150000"/>
              </a:lnSpc>
              <a:spcBef>
                <a:spcPts val="600"/>
              </a:spcBef>
            </a:pPr>
            <a:r>
              <a:rPr lang="zh-CN" altLang="en-US" dirty="0" smtClean="0"/>
              <a:t>纳入</a:t>
            </a:r>
            <a:r>
              <a:rPr lang="en-US" altLang="zh-CN" dirty="0"/>
              <a:t>《</a:t>
            </a:r>
            <a:r>
              <a:rPr lang="zh-CN" altLang="en-US" dirty="0"/>
              <a:t>肿瘤治疗相关呕吐防治指南（</a:t>
            </a:r>
            <a:r>
              <a:rPr lang="en-US" altLang="zh-CN" dirty="0"/>
              <a:t>2014</a:t>
            </a:r>
            <a:r>
              <a:rPr lang="zh-CN" altLang="en-US" dirty="0"/>
              <a:t>版）</a:t>
            </a:r>
            <a:r>
              <a:rPr lang="en-US" altLang="zh-CN" dirty="0"/>
              <a:t>》</a:t>
            </a:r>
            <a:endParaRPr kumimoji="0" lang="en-US" altLang="zh-CN" sz="2000" b="0" i="0" u="none" strike="noStrike" kern="1200" cap="none" spc="0" normalizeH="0" baseline="0" noProof="0" dirty="0">
              <a:ln>
                <a:noFill/>
              </a:ln>
              <a:solidFill>
                <a:srgbClr val="000000"/>
              </a:solidFill>
              <a:effectLst/>
              <a:uLnTx/>
              <a:uFillTx/>
              <a:latin typeface="微软雅黑"/>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cs typeface="+mn-cs"/>
            </a:endParaRPr>
          </a:p>
        </p:txBody>
      </p:sp>
      <p:pic>
        <p:nvPicPr>
          <p:cNvPr id="10" name="Picture 19" descr="\\Msad\root\AP\HK\LIB\CS\CIM\Publishing\1.0 Publishing Operation\5.0 Temp\Karloz\Drug-03.e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7036" y="606197"/>
            <a:ext cx="400368" cy="6377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5344821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bldLst>
      <p:bldP spid="14" grpId="0" animBg="1"/>
      <p:bldP spid="4" grpId="0" animBg="1"/>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9ECF5"/>
        </a:solidFill>
        <a:effectLst/>
      </p:bgPr>
    </p:bg>
    <p:spTree>
      <p:nvGrpSpPr>
        <p:cNvPr id="1" name=""/>
        <p:cNvGrpSpPr/>
        <p:nvPr/>
      </p:nvGrpSpPr>
      <p:grpSpPr>
        <a:xfrm>
          <a:off x="0" y="0"/>
          <a:ext cx="0" cy="0"/>
          <a:chOff x="0" y="0"/>
          <a:chExt cx="0" cy="0"/>
        </a:xfrm>
      </p:grpSpPr>
      <p:sp>
        <p:nvSpPr>
          <p:cNvPr id="14" name="圆角矩形 13"/>
          <p:cNvSpPr/>
          <p:nvPr/>
        </p:nvSpPr>
        <p:spPr>
          <a:xfrm>
            <a:off x="-1009015" y="4613275"/>
            <a:ext cx="2343150" cy="2244725"/>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 name="圆角矩形 3"/>
          <p:cNvSpPr/>
          <p:nvPr/>
        </p:nvSpPr>
        <p:spPr>
          <a:xfrm>
            <a:off x="10844213" y="-336549"/>
            <a:ext cx="2159952" cy="2065338"/>
          </a:xfrm>
          <a:prstGeom prst="roundRect">
            <a:avLst>
              <a:gd name="adj" fmla="val 50000"/>
            </a:avLst>
          </a:prstGeom>
          <a:solidFill>
            <a:srgbClr val="DAD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2" name="圆角矩形 1"/>
          <p:cNvSpPr/>
          <p:nvPr/>
        </p:nvSpPr>
        <p:spPr>
          <a:xfrm>
            <a:off x="3672206" y="-1864359"/>
            <a:ext cx="739774" cy="2833370"/>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3" name="圆角矩形 2"/>
          <p:cNvSpPr/>
          <p:nvPr/>
        </p:nvSpPr>
        <p:spPr>
          <a:xfrm>
            <a:off x="7780019" y="-673100"/>
            <a:ext cx="421005" cy="1430338"/>
          </a:xfrm>
          <a:prstGeom prst="roundRect">
            <a:avLst>
              <a:gd name="adj" fmla="val 50000"/>
            </a:avLst>
          </a:prstGeom>
          <a:gradFill>
            <a:gsLst>
              <a:gs pos="0">
                <a:srgbClr val="E9ECF5"/>
              </a:gs>
              <a:gs pos="100000">
                <a:srgbClr val="ABBA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7" name="文本框 6"/>
          <p:cNvSpPr txBox="1"/>
          <p:nvPr/>
        </p:nvSpPr>
        <p:spPr>
          <a:xfrm>
            <a:off x="4602956" y="341921"/>
            <a:ext cx="2986087" cy="1117229"/>
          </a:xfrm>
          <a:prstGeom prst="rect">
            <a:avLst/>
          </a:prstGeom>
          <a:noFill/>
        </p:spPr>
        <p:txBody>
          <a:bodyPr wrap="square" rtlCol="0">
            <a:spAutoFit/>
          </a:bodyPr>
          <a:lstStyle/>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2649AD"/>
                </a:solidFill>
                <a:effectLst/>
                <a:uLnTx/>
                <a:uFillTx/>
                <a:latin typeface="微软雅黑"/>
                <a:ea typeface="微软雅黑"/>
                <a:cs typeface="Times New Roman" panose="02020603050405020304" pitchFamily="18" charset="0"/>
              </a:rPr>
              <a:t> </a:t>
            </a:r>
            <a:r>
              <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Times New Roman" panose="02020603050405020304" pitchFamily="18" charset="0"/>
              </a:rPr>
              <a:t>04 </a:t>
            </a:r>
            <a:r>
              <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Times New Roman" panose="02020603050405020304" pitchFamily="18" charset="0"/>
              </a:rPr>
              <a:t>创新性</a:t>
            </a:r>
            <a:r>
              <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rPr>
              <a:t>信息</a:t>
            </a:r>
            <a:endParaRPr kumimoji="0" lang="en-US" altLang="zh-CN"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zh-CN" sz="1800" b="1" i="0" u="none" strike="noStrike" kern="1200" cap="none" spc="0" normalizeH="0" baseline="0" noProof="0" dirty="0" smtClean="0">
                <a:ln>
                  <a:noFill/>
                </a:ln>
                <a:solidFill>
                  <a:srgbClr val="FFFFFF">
                    <a:lumMod val="65000"/>
                  </a:srgbClr>
                </a:solidFill>
                <a:effectLst/>
                <a:uLnTx/>
                <a:uFillTx/>
                <a:latin typeface="微软雅黑"/>
                <a:ea typeface="微软雅黑"/>
                <a:cs typeface="思源黑体 CN Bold" panose="020B0800000000000000" charset="-122"/>
                <a:sym typeface="+mn-lt"/>
              </a:rPr>
              <a:t>Innovativeness  </a:t>
            </a:r>
            <a:endParaRPr kumimoji="0" lang="zh-CN" altLang="en-US" sz="1800" b="1" i="0" u="none" strike="noStrike" kern="1200" cap="none" spc="0" normalizeH="0" baseline="0" noProof="0" dirty="0">
              <a:ln>
                <a:noFill/>
              </a:ln>
              <a:solidFill>
                <a:srgbClr val="FFFFFF">
                  <a:lumMod val="65000"/>
                </a:srgbClr>
              </a:solidFill>
              <a:effectLst/>
              <a:uLnTx/>
              <a:uFillTx/>
              <a:latin typeface="微软雅黑"/>
              <a:ea typeface="微软雅黑"/>
              <a:cs typeface="思源黑体 CN Bold" panose="020B0800000000000000" charset="-122"/>
              <a:sym typeface="+mn-lt"/>
            </a:endParaRPr>
          </a:p>
          <a:p>
            <a:pPr marL="0" marR="0" lvl="0" indent="0" algn="dist" defTabSz="914400" rtl="0" eaLnBrk="1" fontAlgn="auto" latinLnBrk="0" hangingPunct="1">
              <a:lnSpc>
                <a:spcPct val="90000"/>
              </a:lnSpc>
              <a:spcBef>
                <a:spcPts val="0"/>
              </a:spcBef>
              <a:spcAft>
                <a:spcPts val="0"/>
              </a:spcAft>
              <a:buClrTx/>
              <a:buSzTx/>
              <a:buFontTx/>
              <a:buNone/>
              <a:tabLst/>
              <a:defRPr/>
            </a:pPr>
            <a:endParaRPr kumimoji="0" lang="zh-CN" altLang="en-US" sz="2800" b="1" i="0" u="none" strike="noStrike" kern="1200" cap="none" spc="0" normalizeH="0" baseline="0" noProof="0" dirty="0" smtClean="0">
              <a:ln>
                <a:noFill/>
              </a:ln>
              <a:solidFill>
                <a:srgbClr val="2649AD"/>
              </a:solidFill>
              <a:effectLst/>
              <a:uLnTx/>
              <a:uFillTx/>
              <a:latin typeface="微软雅黑"/>
              <a:ea typeface="微软雅黑"/>
              <a:cs typeface="思源黑体 CN Bold" panose="020B0800000000000000" charset="-122"/>
              <a:sym typeface="+mn-lt"/>
            </a:endParaRPr>
          </a:p>
        </p:txBody>
      </p:sp>
      <p:sp>
        <p:nvSpPr>
          <p:cNvPr id="5" name="文本框 4"/>
          <p:cNvSpPr txBox="1"/>
          <p:nvPr/>
        </p:nvSpPr>
        <p:spPr>
          <a:xfrm>
            <a:off x="1100238" y="1443176"/>
            <a:ext cx="10401300" cy="1723549"/>
          </a:xfrm>
          <a:prstGeom prst="rect">
            <a:avLst/>
          </a:prstGeom>
          <a:noFill/>
        </p:spPr>
        <p:txBody>
          <a:bodyPr wrap="square" rtlCol="0">
            <a:spAutoFit/>
          </a:bodyPr>
          <a:lstStyle/>
          <a:p>
            <a:pPr lvl="0"/>
            <a:r>
              <a:rPr kumimoji="0" lang="zh-CN" altLang="en-US" sz="2000" b="1" i="0" u="none" strike="noStrike" kern="1200" cap="none" spc="0" normalizeH="0" baseline="0" noProof="0" dirty="0" smtClean="0">
                <a:ln>
                  <a:noFill/>
                </a:ln>
                <a:solidFill>
                  <a:srgbClr val="000000"/>
                </a:solidFill>
                <a:effectLst/>
                <a:uLnTx/>
                <a:uFillTx/>
                <a:latin typeface="微软雅黑"/>
                <a:ea typeface="微软雅黑"/>
                <a:cs typeface="+mn-cs"/>
              </a:rPr>
              <a:t>应用创新</a:t>
            </a:r>
            <a:r>
              <a:rPr kumimoji="0" lang="zh-CN" altLang="en-US" sz="2000" b="0" i="0" u="none" strike="noStrike" kern="1200" cap="none" spc="0" normalizeH="0" baseline="0" noProof="0" dirty="0" smtClean="0">
                <a:ln>
                  <a:noFill/>
                </a:ln>
                <a:solidFill>
                  <a:srgbClr val="000000"/>
                </a:solidFill>
                <a:effectLst/>
                <a:uLnTx/>
                <a:uFillTx/>
                <a:latin typeface="微软雅黑"/>
                <a:ea typeface="微软雅黑"/>
                <a:cs typeface="+mn-cs"/>
              </a:rPr>
              <a:t>：</a:t>
            </a:r>
            <a:endParaRPr kumimoji="0" lang="en-US" altLang="zh-CN" sz="2000" b="0" i="0" u="none" strike="noStrike" kern="1200" cap="none" spc="0" normalizeH="0" baseline="0" noProof="0" dirty="0" smtClean="0">
              <a:ln>
                <a:noFill/>
              </a:ln>
              <a:solidFill>
                <a:srgbClr val="000000"/>
              </a:solidFill>
              <a:effectLst/>
              <a:uLnTx/>
              <a:uFillTx/>
              <a:latin typeface="微软雅黑"/>
              <a:ea typeface="微软雅黑"/>
              <a:cs typeface="+mn-cs"/>
            </a:endParaRPr>
          </a:p>
          <a:p>
            <a:pPr lvl="0">
              <a:lnSpc>
                <a:spcPct val="150000"/>
              </a:lnSpc>
              <a:spcBef>
                <a:spcPts val="600"/>
              </a:spcBef>
            </a:pPr>
            <a:r>
              <a:rPr lang="zh-CN" altLang="en-US" dirty="0" smtClean="0"/>
              <a:t>对不能</a:t>
            </a:r>
            <a:r>
              <a:rPr lang="zh-CN" altLang="en-US" dirty="0"/>
              <a:t>良好耐受口服给药的患者，需要一个新的给药途径（比如静脉给药），来预防化疗引起的恶心和呕吐。而且，目前的化疗药物绝大部分都是静脉给药，因此与阿瑞匹坦胶囊相比，</a:t>
            </a:r>
            <a:r>
              <a:rPr lang="zh-CN" altLang="en-US" b="1" dirty="0"/>
              <a:t>在化疗前静脉内给药的注射用福沙匹坦双葡甲胺在预防</a:t>
            </a:r>
            <a:r>
              <a:rPr lang="en-US" altLang="zh-CN" b="1" dirty="0"/>
              <a:t>CINV</a:t>
            </a:r>
            <a:r>
              <a:rPr lang="zh-CN" altLang="en-US" b="1" dirty="0"/>
              <a:t>时更为方便</a:t>
            </a:r>
            <a:r>
              <a:rPr lang="zh-CN" altLang="en-US" b="1" dirty="0" smtClean="0"/>
              <a:t>。</a:t>
            </a:r>
            <a:endParaRPr kumimoji="0" lang="en-US" altLang="zh-CN" sz="2000" b="1" i="0" u="none" strike="noStrike" kern="1200" cap="none" spc="0" normalizeH="0" baseline="0" noProof="0" dirty="0">
              <a:ln>
                <a:noFill/>
              </a:ln>
              <a:effectLst/>
              <a:uLnTx/>
              <a:uFillTx/>
              <a:latin typeface="微软雅黑"/>
              <a:ea typeface="微软雅黑"/>
            </a:endParaRPr>
          </a:p>
        </p:txBody>
      </p:sp>
      <p:pic>
        <p:nvPicPr>
          <p:cNvPr id="15" name="Picture 8" descr="C:\Users\karlozy\Downloads\medicin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1514" y="581677"/>
            <a:ext cx="508724" cy="5185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1885586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par>
    </p:tnLst>
    <p:bldLst>
      <p:bldP spid="14" grpId="0" animBg="1"/>
      <p:bldP spid="4" grpId="0" animBg="1"/>
      <p:bldP spid="2" grpId="0" animBg="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
  <p:tag name="MH" val="20161022192725"/>
  <p:tag name="MH_LIBRARY" val="GRAPHIC"/>
</p:tagLst>
</file>

<file path=ppt/tags/tag13.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SubTitle"/>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SubTitle"/>
  <p:tag name="MH_ORDER" val="2"/>
</p:tagLst>
</file>

<file path=ppt/tags/tag15.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SubTitle"/>
  <p:tag name="MH_ORDER" val="3"/>
</p:tagLst>
</file>

<file path=ppt/tags/tag1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8.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SubTitle"/>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10"/>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11"/>
</p:tagLst>
</file>

<file path=ppt/tags/tag21.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12"/>
</p:tagLst>
</file>

<file path=ppt/tags/tag22.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7"/>
</p:tagLst>
</file>

<file path=ppt/tags/tag23.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8"/>
</p:tagLst>
</file>

<file path=ppt/tags/tag24.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9"/>
</p:tagLst>
</file>

<file path=ppt/tags/tag25.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4"/>
</p:tagLst>
</file>

<file path=ppt/tags/tag26.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5"/>
</p:tagLst>
</file>

<file path=ppt/tags/tag27.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6"/>
</p:tagLst>
</file>

<file path=ppt/tags/tag28.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1"/>
</p:tagLst>
</file>

<file path=ppt/tags/tag29.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MH" val="20161022192725"/>
  <p:tag name="MH_LIBRARY" val="GRAPHIC"/>
  <p:tag name="MH_TYPE" val="Other"/>
  <p:tag name="MH_ORDER" val="3"/>
</p:tagLst>
</file>

<file path=ppt/tags/tag3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njw40yvi">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910</Words>
  <Application>Microsoft Office PowerPoint</Application>
  <PresentationFormat>宽屏</PresentationFormat>
  <Paragraphs>98</Paragraphs>
  <Slides>8</Slides>
  <Notes>8</Notes>
  <HiddenSlides>0</HiddenSlides>
  <MMClips>1</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8</vt:i4>
      </vt:variant>
    </vt:vector>
  </HeadingPairs>
  <TitlesOfParts>
    <vt:vector size="21" baseType="lpstr">
      <vt:lpstr>等线</vt:lpstr>
      <vt:lpstr>等线 Light</vt:lpstr>
      <vt:lpstr>思源黑体 CN Bold</vt:lpstr>
      <vt:lpstr>思源宋体</vt:lpstr>
      <vt:lpstr>宋体</vt:lpstr>
      <vt:lpstr>微软雅黑</vt:lpstr>
      <vt:lpstr>印品黑体</vt:lpstr>
      <vt:lpstr>Arial</vt:lpstr>
      <vt:lpstr>Calibri</vt:lpstr>
      <vt:lpstr>Times New Roman</vt:lpstr>
      <vt:lpstr>Wingdings</vt:lpstr>
      <vt:lpstr>Office 主题​​</vt:lpstr>
      <vt:lpstr>office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王湘源</dc:creator>
  <cp:lastModifiedBy>王湘源</cp:lastModifiedBy>
  <cp:revision>48</cp:revision>
  <dcterms:created xsi:type="dcterms:W3CDTF">2022-07-08T02:16:45Z</dcterms:created>
  <dcterms:modified xsi:type="dcterms:W3CDTF">2022-07-11T05:22:34Z</dcterms:modified>
</cp:coreProperties>
</file>