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xml" ContentType="application/vnd.openxmlformats-officedocument.presentationml.notesSlide+xml"/>
  <Override PartName="/ppt/tags/tag35.xml" ContentType="application/vnd.openxmlformats-officedocument.presentationml.tags+xml"/>
  <Override PartName="/ppt/notesSlides/notesSlide3.xml" ContentType="application/vnd.openxmlformats-officedocument.presentationml.notesSlide+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notesSlides/notesSlide7.xml" ContentType="application/vnd.openxmlformats-officedocument.presentationml.notesSlide+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notesSlides/notesSlide9.xml" ContentType="application/vnd.openxmlformats-officedocument.presentationml.notesSlide+xml"/>
  <Override PartName="/ppt/tags/tag4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56" r:id="rId3"/>
    <p:sldId id="259" r:id="rId4"/>
    <p:sldId id="260" r:id="rId5"/>
    <p:sldId id="261" r:id="rId6"/>
    <p:sldId id="262" r:id="rId7"/>
    <p:sldId id="263" r:id="rId8"/>
    <p:sldId id="264" r:id="rId9"/>
    <p:sldId id="266" r:id="rId10"/>
    <p:sldId id="267" r:id="rId11"/>
    <p:sldId id="268"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AFB3C-51C7-4DB4-8740-8C476F84F766}" type="datetimeFigureOut">
              <a:rPr lang="zh-CN" altLang="en-US" smtClean="0"/>
              <a:t>2022/7/13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BC719-8CBE-4077-A733-65D9142FB705}" type="slidenum">
              <a:rPr lang="zh-CN" altLang="en-US" smtClean="0"/>
              <a:t>‹#›</a:t>
            </a:fld>
            <a:endParaRPr lang="zh-CN" altLang="en-US"/>
          </a:p>
        </p:txBody>
      </p:sp>
    </p:spTree>
    <p:extLst>
      <p:ext uri="{BB962C8B-B14F-4D97-AF65-F5344CB8AC3E}">
        <p14:creationId xmlns:p14="http://schemas.microsoft.com/office/powerpoint/2010/main" val="2925169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57533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89147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2</a:t>
            </a:fld>
            <a:endParaRPr lang="zh-CN" altLang="en-US"/>
          </a:p>
        </p:txBody>
      </p:sp>
    </p:spTree>
    <p:extLst>
      <p:ext uri="{BB962C8B-B14F-4D97-AF65-F5344CB8AC3E}">
        <p14:creationId xmlns:p14="http://schemas.microsoft.com/office/powerpoint/2010/main" val="288132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30261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80907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77498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48732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71760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63704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1942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38554998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866427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91846388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思源宋体" panose="020207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2022/7/13</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思源宋体" panose="020207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Tree>
    <p:extLst>
      <p:ext uri="{BB962C8B-B14F-4D97-AF65-F5344CB8AC3E}">
        <p14:creationId xmlns:p14="http://schemas.microsoft.com/office/powerpoint/2010/main" val="1500682938"/>
      </p:ext>
    </p:extLst>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600193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5145126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171E9AE-BF39-4EA7-A925-29B852838F29}" type="datetimeFigureOut">
              <a:rPr lang="zh-CN" altLang="en-US" smtClean="0"/>
              <a:t>2022/7/13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12092615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171E9AE-BF39-4EA7-A925-29B852838F29}" type="datetimeFigureOut">
              <a:rPr lang="zh-CN" altLang="en-US" smtClean="0"/>
              <a:t>2022/7/13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27085148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171E9AE-BF39-4EA7-A925-29B852838F29}" type="datetimeFigureOut">
              <a:rPr lang="zh-CN" altLang="en-US" smtClean="0"/>
              <a:t>2022/7/13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35929152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171E9AE-BF39-4EA7-A925-29B852838F29}" type="datetimeFigureOut">
              <a:rPr lang="zh-CN" altLang="en-US" smtClean="0"/>
              <a:t>2022/7/13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6915642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8171E9AE-BF39-4EA7-A925-29B852838F29}" type="datetimeFigureOut">
              <a:rPr lang="zh-CN" altLang="en-US" smtClean="0"/>
              <a:t>2022/7/13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409959780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8171E9AE-BF39-4EA7-A925-29B852838F29}" type="datetimeFigureOut">
              <a:rPr lang="zh-CN" altLang="en-US" smtClean="0"/>
              <a:t>2022/7/13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31139340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tags" Target="../tags/tag1.xml"/><Relationship Id="rId7" Type="http://schemas.openxmlformats.org/officeDocument/2006/relationships/tags" Target="../tags/tag5.xml"/><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1E9AE-BF39-4EA7-A925-29B852838F29}" type="datetimeFigureOut">
              <a:rPr lang="zh-CN" altLang="en-US" smtClean="0"/>
              <a:t>2022/7/13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4022566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思源宋体" panose="020207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思源宋体" panose="020207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2022/7/13</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
        <p:nvSpPr>
          <p:cNvPr id="5" name="页脚占位符 4"/>
          <p:cNvSpPr>
            <a:spLocks noGrp="1"/>
          </p:cNvSpPr>
          <p:nvPr>
            <p:ph type="ftr" sz="quarter" idx="3"/>
            <p:custDataLst>
              <p:tags r:id="rId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思源宋体" panose="020207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
        <p:nvSpPr>
          <p:cNvPr id="6" name="灯片编号占位符 5"/>
          <p:cNvSpPr>
            <a:spLocks noGrp="1"/>
          </p:cNvSpPr>
          <p:nvPr>
            <p:ph type="sldNum" sz="quarter" idx="4"/>
            <p:custDataLst>
              <p:tags r:id="rId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思源宋体" panose="020207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思源宋体" panose="020207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Tree>
    <p:custDataLst>
      <p:tags r:id="rId3"/>
    </p:custDataLst>
    <p:extLst>
      <p:ext uri="{BB962C8B-B14F-4D97-AF65-F5344CB8AC3E}">
        <p14:creationId xmlns:p14="http://schemas.microsoft.com/office/powerpoint/2010/main" val="2623187989"/>
      </p:ext>
    </p:extLst>
  </p:cSld>
  <p:clrMap bg1="lt1" tx1="dk1" bg2="lt2" tx2="dk2" accent1="accent1" accent2="accent2" accent3="accent3" accent4="accent4" accent5="accent5" accent6="accent6" hlink="hlink" folHlink="folHlink"/>
  <p:sldLayoutIdLst>
    <p:sldLayoutId id="2147483661" r:id="rId1"/>
  </p:sldLayoutIdLst>
  <p:transition advClick="0" advTm="0">
    <p:random/>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思源宋体" panose="020207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4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tags" Target="../tags/tag29.xml"/><Relationship Id="rId26" Type="http://schemas.openxmlformats.org/officeDocument/2006/relationships/image" Target="../media/image3.jpg"/><Relationship Id="rId3" Type="http://schemas.openxmlformats.org/officeDocument/2006/relationships/tags" Target="../tags/tag14.xml"/><Relationship Id="rId21" Type="http://schemas.openxmlformats.org/officeDocument/2006/relationships/tags" Target="../tags/tag32.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5" Type="http://schemas.openxmlformats.org/officeDocument/2006/relationships/notesSlide" Target="../notesSlides/notesSlide2.xml"/><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tags" Target="../tags/tag31.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24" Type="http://schemas.openxmlformats.org/officeDocument/2006/relationships/slideLayout" Target="../slideLayouts/slideLayout7.xml"/><Relationship Id="rId5" Type="http://schemas.openxmlformats.org/officeDocument/2006/relationships/tags" Target="../tags/tag16.xml"/><Relationship Id="rId15" Type="http://schemas.openxmlformats.org/officeDocument/2006/relationships/tags" Target="../tags/tag26.xml"/><Relationship Id="rId23" Type="http://schemas.openxmlformats.org/officeDocument/2006/relationships/tags" Target="../tags/tag34.xml"/><Relationship Id="rId10" Type="http://schemas.openxmlformats.org/officeDocument/2006/relationships/tags" Target="../tags/tag21.xml"/><Relationship Id="rId19" Type="http://schemas.openxmlformats.org/officeDocument/2006/relationships/tags" Target="../tags/tag30.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tags" Target="../tags/tag3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3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38.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39.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40.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4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89"/>
            <a:ext cx="12192000" cy="167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dirty="0">
              <a:latin typeface="印品黑体" panose="00000500000000000000" pitchFamily="2" charset="-122"/>
            </a:endParaRPr>
          </a:p>
        </p:txBody>
      </p:sp>
      <p:sp>
        <p:nvSpPr>
          <p:cNvPr id="15" name="矩形 259"/>
          <p:cNvSpPr>
            <a:spLocks noChangeArrowheads="1"/>
          </p:cNvSpPr>
          <p:nvPr/>
        </p:nvSpPr>
        <p:spPr bwMode="auto">
          <a:xfrm>
            <a:off x="2545739" y="4537534"/>
            <a:ext cx="7100522"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ts val="600"/>
              </a:spcBef>
              <a:buNone/>
            </a:pPr>
            <a:r>
              <a:rPr lang="zh-CN" altLang="en-US" sz="3600" b="1" dirty="0" smtClean="0">
                <a:solidFill>
                  <a:schemeClr val="accent1"/>
                </a:solidFill>
                <a:latin typeface="+mj-lt"/>
                <a:ea typeface="印品黑体" panose="00000500000000000000" pitchFamily="2" charset="-122"/>
                <a:cs typeface="Arial" panose="020B0604020202020204" pitchFamily="34" charset="0"/>
              </a:rPr>
              <a:t>伊奈利珠单抗注射液</a:t>
            </a:r>
            <a:endParaRPr lang="en-US" altLang="zh-CN" sz="3600" b="1" dirty="0" smtClean="0">
              <a:solidFill>
                <a:schemeClr val="accent1"/>
              </a:solidFill>
              <a:latin typeface="+mj-lt"/>
              <a:ea typeface="印品黑体" panose="00000500000000000000" pitchFamily="2" charset="-122"/>
              <a:cs typeface="Arial" panose="020B0604020202020204" pitchFamily="34" charset="0"/>
            </a:endParaRPr>
          </a:p>
          <a:p>
            <a:pPr algn="ctr">
              <a:spcBef>
                <a:spcPts val="600"/>
              </a:spcBef>
              <a:buNone/>
            </a:pPr>
            <a:r>
              <a:rPr lang="zh-CN" altLang="en-US" sz="3600" b="1" dirty="0" smtClean="0">
                <a:solidFill>
                  <a:schemeClr val="accent1"/>
                </a:solidFill>
                <a:latin typeface="+mj-lt"/>
                <a:ea typeface="印品黑体" panose="00000500000000000000" pitchFamily="2" charset="-122"/>
                <a:cs typeface="Arial" panose="020B0604020202020204" pitchFamily="34" charset="0"/>
              </a:rPr>
              <a:t>（昕越）</a:t>
            </a:r>
            <a:endParaRPr lang="en-US" altLang="zh-CN" sz="3600" b="1" dirty="0" smtClean="0">
              <a:solidFill>
                <a:schemeClr val="accent1"/>
              </a:solidFill>
              <a:latin typeface="+mj-lt"/>
              <a:ea typeface="印品黑体" panose="00000500000000000000" pitchFamily="2" charset="-122"/>
              <a:cs typeface="Arial" panose="020B0604020202020204" pitchFamily="34" charset="0"/>
            </a:endParaRPr>
          </a:p>
        </p:txBody>
      </p:sp>
      <p:pic>
        <p:nvPicPr>
          <p:cNvPr id="2" name="清新欢乐节奏流行进取电音乐">
            <a:hlinkClick r:id="" action="ppaction://media"/>
            <a:extLst>
              <a:ext uri="{FF2B5EF4-FFF2-40B4-BE49-F238E27FC236}">
                <a16:creationId xmlns:a16="http://schemas.microsoft.com/office/drawing/2014/main" id="{0724E9CB-4F0E-4DB9-913A-9F5AA674BB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3459" y="-1418660"/>
            <a:ext cx="577991" cy="577991"/>
          </a:xfrm>
          <a:prstGeom prst="rect">
            <a:avLst/>
          </a:prstGeom>
        </p:spPr>
      </p:pic>
      <p:sp>
        <p:nvSpPr>
          <p:cNvPr id="4" name="圆角矩形 3"/>
          <p:cNvSpPr/>
          <p:nvPr/>
        </p:nvSpPr>
        <p:spPr>
          <a:xfrm>
            <a:off x="4073236" y="5763487"/>
            <a:ext cx="4225637" cy="8174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
        <p:nvSpPr>
          <p:cNvPr id="5" name="文本框 4"/>
          <p:cNvSpPr txBox="1"/>
          <p:nvPr/>
        </p:nvSpPr>
        <p:spPr>
          <a:xfrm>
            <a:off x="4765952" y="5814346"/>
            <a:ext cx="2923309" cy="707886"/>
          </a:xfrm>
          <a:prstGeom prst="rect">
            <a:avLst/>
          </a:prstGeom>
          <a:noFill/>
        </p:spPr>
        <p:txBody>
          <a:bodyPr wrap="square" rtlCol="0">
            <a:spAutoFit/>
          </a:bodyPr>
          <a:lstStyle/>
          <a:p>
            <a:pPr algn="ctr"/>
            <a:r>
              <a:rPr lang="zh-CN" altLang="en-US" sz="2000" b="1" dirty="0" smtClean="0">
                <a:solidFill>
                  <a:schemeClr val="bg1"/>
                </a:solidFill>
              </a:rPr>
              <a:t>江苏豪森药业集团</a:t>
            </a:r>
            <a:endParaRPr lang="en-US" altLang="zh-CN" sz="2000" b="1" dirty="0" smtClean="0">
              <a:solidFill>
                <a:schemeClr val="bg1"/>
              </a:solidFill>
            </a:endParaRPr>
          </a:p>
          <a:p>
            <a:pPr algn="ctr"/>
            <a:r>
              <a:rPr lang="zh-CN" altLang="en-US" sz="2000" b="1" dirty="0" smtClean="0">
                <a:solidFill>
                  <a:schemeClr val="bg1"/>
                </a:solidFill>
              </a:rPr>
              <a:t>常州恒邦药业有限公司</a:t>
            </a:r>
            <a:endParaRPr lang="zh-CN" altLang="en-US" sz="2000" b="1" dirty="0">
              <a:solidFill>
                <a:schemeClr val="bg1"/>
              </a:solidFill>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8437" y="1931500"/>
            <a:ext cx="6715125" cy="2352675"/>
          </a:xfrm>
          <a:prstGeom prst="rect">
            <a:avLst/>
          </a:prstGeom>
        </p:spPr>
      </p:pic>
    </p:spTree>
    <p:extLst>
      <p:ext uri="{BB962C8B-B14F-4D97-AF65-F5344CB8AC3E}">
        <p14:creationId xmlns:p14="http://schemas.microsoft.com/office/powerpoint/2010/main" val="24006334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411194"/>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05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公平性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Fairness information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1270591" y="1265184"/>
            <a:ext cx="10401300" cy="4616648"/>
          </a:xfrm>
          <a:prstGeom prst="rect">
            <a:avLst/>
          </a:prstGeom>
          <a:noFill/>
        </p:spPr>
        <p:txBody>
          <a:bodyPr wrap="square" rtlCol="0">
            <a:spAutoFit/>
          </a:bodyPr>
          <a:lstStyle/>
          <a:p>
            <a:pPr lvl="0">
              <a:lnSpc>
                <a:spcPct val="150000"/>
              </a:lnSpc>
            </a:pPr>
            <a:r>
              <a:rPr lang="zh-CN" altLang="en-US" b="1" dirty="0"/>
              <a:t>弥补</a:t>
            </a:r>
            <a:r>
              <a:rPr lang="zh-CN" altLang="en-US" sz="2000" b="1" dirty="0"/>
              <a:t>目录</a:t>
            </a:r>
            <a:r>
              <a:rPr lang="zh-CN" altLang="en-US" b="1" dirty="0"/>
              <a:t>短板</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lvl="0">
              <a:lnSpc>
                <a:spcPct val="150000"/>
              </a:lnSpc>
              <a:spcBef>
                <a:spcPts val="600"/>
              </a:spcBef>
            </a:pPr>
            <a:r>
              <a:rPr lang="en-US" altLang="zh-CN" dirty="0"/>
              <a:t>NMOSD</a:t>
            </a:r>
            <a:r>
              <a:rPr lang="zh-CN" altLang="en-US" dirty="0"/>
              <a:t>可导致残疾和死亡，已纳入我国第一批罕见病目录，临床上存在未被满足的需求，目前医保目录内无该适应症治疗药物。由民族制药企业江苏豪森药业集团恒邦药业引进的伊奈利珠单抗是全球首款、也是目前唯一获批上市的</a:t>
            </a:r>
            <a:r>
              <a:rPr lang="en-US" altLang="zh-CN" dirty="0"/>
              <a:t>CD19</a:t>
            </a:r>
            <a:r>
              <a:rPr lang="zh-CN" altLang="en-US" dirty="0"/>
              <a:t>单抗，如纳入目录，将有效改变患者治疗现状，降低死亡风险，减少家庭负担</a:t>
            </a:r>
            <a:r>
              <a:rPr lang="zh-CN" altLang="en-US" dirty="0" smtClean="0"/>
              <a:t>。</a:t>
            </a:r>
            <a:endParaRPr lang="en-US" altLang="zh-CN" dirty="0" smtClean="0"/>
          </a:p>
          <a:p>
            <a:pPr lvl="0">
              <a:lnSpc>
                <a:spcPct val="150000"/>
              </a:lnSpc>
              <a:spcBef>
                <a:spcPts val="600"/>
              </a:spcBef>
            </a:pPr>
            <a:endParaRPr kumimoji="0" lang="en-US" altLang="zh-CN" sz="2000" b="0" i="0" u="none" strike="noStrike" kern="1200" cap="none" spc="0" normalizeH="0" baseline="0" noProof="0" dirty="0">
              <a:ln>
                <a:noFill/>
              </a:ln>
              <a:solidFill>
                <a:srgbClr val="000000"/>
              </a:solidFill>
              <a:effectLst/>
              <a:uLnTx/>
              <a:uFillTx/>
              <a:latin typeface="微软雅黑"/>
              <a:ea typeface="微软雅黑"/>
              <a:cs typeface="+mn-cs"/>
            </a:endParaRPr>
          </a:p>
          <a:p>
            <a:pPr lvl="0">
              <a:lnSpc>
                <a:spcPct val="150000"/>
              </a:lnSpc>
            </a:pPr>
            <a:r>
              <a:rPr lang="zh-CN" altLang="en-US" b="1" dirty="0"/>
              <a:t>临床管理难度</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lvl="0">
              <a:lnSpc>
                <a:spcPct val="150000"/>
              </a:lnSpc>
              <a:spcBef>
                <a:spcPts val="600"/>
              </a:spcBef>
            </a:pPr>
            <a:r>
              <a:rPr lang="en-US" altLang="zh-CN" dirty="0"/>
              <a:t>NMOSD</a:t>
            </a:r>
            <a:r>
              <a:rPr lang="zh-CN" altLang="en-US" dirty="0"/>
              <a:t>诊断流程和确诊标准清晰，本品适应症定义明确，方便判断。</a:t>
            </a:r>
            <a:r>
              <a:rPr lang="en-US" altLang="zh-CN" dirty="0"/>
              <a:t>NMOSD</a:t>
            </a:r>
            <a:r>
              <a:rPr lang="zh-CN" altLang="en-US" dirty="0"/>
              <a:t>确诊患者人数极少，不易滥用，诊断及使用由医生院内完成，便于管理，且每年仅两次给药，医保经办机构管理简便，用药可追溯。</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p:txBody>
      </p:sp>
      <p:pic>
        <p:nvPicPr>
          <p:cNvPr id="9" name="Picture 11" descr="C:\Users\karlozy\Downloads\pill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269786">
            <a:off x="715893" y="727798"/>
            <a:ext cx="537476" cy="5478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1043883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1"/>
          <p:cNvSpPr txBox="1"/>
          <p:nvPr>
            <p:custDataLst>
              <p:tags r:id="rId2"/>
            </p:custDataLst>
          </p:nvPr>
        </p:nvSpPr>
        <p:spPr>
          <a:xfrm>
            <a:off x="8407971" y="1162084"/>
            <a:ext cx="2907714" cy="671146"/>
          </a:xfrm>
          <a:prstGeom prst="rect">
            <a:avLst/>
          </a:prstGeom>
          <a:noFill/>
        </p:spPr>
        <p:txBody>
          <a:bodyPr wrap="square" lIns="0" tIns="0" rIns="0" bIns="0" anchor="ctr">
            <a:spAutoFit/>
          </a:bodyPr>
          <a:lstStyle/>
          <a:p>
            <a:r>
              <a:rPr lang="zh-CN" altLang="en-US" sz="3034" dirty="0" smtClean="0">
                <a:solidFill>
                  <a:schemeClr val="bg1">
                    <a:lumMod val="50000"/>
                  </a:schemeClr>
                </a:solidFill>
                <a:latin typeface="印品黑体" panose="00000500000000000000" pitchFamily="2" charset="-122"/>
                <a:ea typeface="印品黑体" panose="00000500000000000000" pitchFamily="2" charset="-122"/>
                <a:sym typeface="Arial" panose="020B0604020202020204" pitchFamily="34" charset="0"/>
              </a:rPr>
              <a:t>药品基本信息</a:t>
            </a:r>
            <a:endParaRPr lang="en-US" altLang="zh-CN" sz="3034" dirty="0" smtClean="0">
              <a:solidFill>
                <a:schemeClr val="bg1">
                  <a:lumMod val="50000"/>
                </a:schemeClr>
              </a:solidFill>
              <a:latin typeface="印品黑体" panose="00000500000000000000" pitchFamily="2" charset="-122"/>
              <a:ea typeface="印品黑体" panose="00000500000000000000" pitchFamily="2" charset="-122"/>
              <a:sym typeface="Arial" panose="020B0604020202020204" pitchFamily="34" charset="0"/>
            </a:endParaRPr>
          </a:p>
          <a:p>
            <a:r>
              <a:rPr lang="en-US" altLang="zh-CN" sz="1327" dirty="0" smtClean="0">
                <a:solidFill>
                  <a:schemeClr val="bg1">
                    <a:lumMod val="50000"/>
                  </a:schemeClr>
                </a:solidFill>
                <a:latin typeface="印品黑体" panose="00000500000000000000" pitchFamily="2" charset="-122"/>
                <a:ea typeface="印品黑体" panose="00000500000000000000" pitchFamily="2" charset="-122"/>
                <a:sym typeface="Arial" panose="020B0604020202020204" pitchFamily="34" charset="0"/>
              </a:rPr>
              <a:t>Basic information </a:t>
            </a:r>
            <a:endParaRPr lang="zh-CN" altLang="en-US" sz="1327" dirty="0">
              <a:solidFill>
                <a:schemeClr val="bg1">
                  <a:lumMod val="50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3" name="组合 2"/>
          <p:cNvGrpSpPr/>
          <p:nvPr/>
        </p:nvGrpSpPr>
        <p:grpSpPr>
          <a:xfrm>
            <a:off x="7028660" y="1128648"/>
            <a:ext cx="1069915" cy="650839"/>
            <a:chOff x="6127160" y="2096130"/>
            <a:chExt cx="1128426" cy="686432"/>
          </a:xfrm>
        </p:grpSpPr>
        <p:cxnSp>
          <p:nvCxnSpPr>
            <p:cNvPr id="4" name="MH_Other_1"/>
            <p:cNvCxnSpPr/>
            <p:nvPr>
              <p:custDataLst>
                <p:tags r:id="rId21"/>
              </p:custDataLst>
            </p:nvPr>
          </p:nvCxnSpPr>
          <p:spPr>
            <a:xfrm flipH="1">
              <a:off x="6525624" y="2096130"/>
              <a:ext cx="729962" cy="6864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MH_Other_2"/>
            <p:cNvSpPr/>
            <p:nvPr>
              <p:custDataLst>
                <p:tags r:id="rId22"/>
              </p:custDataLst>
            </p:nvPr>
          </p:nvSpPr>
          <p:spPr>
            <a:xfrm>
              <a:off x="6145577" y="2497943"/>
              <a:ext cx="532403" cy="242763"/>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1996" anchor="ctr">
              <a:normAutofit fontScale="85000" lnSpcReduction="20000"/>
            </a:bodyPr>
            <a:lstStyle/>
            <a:p>
              <a:pPr algn="ctr">
                <a:defRPr/>
              </a:pPr>
              <a:endParaRPr lang="zh-CN" altLang="en-US" sz="1399"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150" name="MH_Other_3"/>
            <p:cNvSpPr txBox="1">
              <a:spLocks noChangeArrowheads="1"/>
            </p:cNvSpPr>
            <p:nvPr>
              <p:custDataLst>
                <p:tags r:id="rId23"/>
              </p:custDataLst>
            </p:nvPr>
          </p:nvSpPr>
          <p:spPr bwMode="auto">
            <a:xfrm>
              <a:off x="6127160" y="2108413"/>
              <a:ext cx="56588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da-DK" altLang="zh-CN"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01</a:t>
              </a:r>
              <a:endParaRPr lang="zh-CN" altLang="en-US"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12" name="MH_SubTitle_2"/>
          <p:cNvSpPr txBox="1"/>
          <p:nvPr>
            <p:custDataLst>
              <p:tags r:id="rId3"/>
            </p:custDataLst>
          </p:nvPr>
        </p:nvSpPr>
        <p:spPr>
          <a:xfrm>
            <a:off x="8407971" y="2147547"/>
            <a:ext cx="2907714" cy="682366"/>
          </a:xfrm>
          <a:prstGeom prst="rect">
            <a:avLst/>
          </a:prstGeom>
          <a:noFill/>
        </p:spPr>
        <p:txBody>
          <a:bodyPr wrap="square" lIns="0" tIns="0" rIns="0" bIns="0" anchor="ctr">
            <a:spAutoFit/>
          </a:bodyPr>
          <a:lstStyle>
            <a:defPPr>
              <a:defRPr lang="zh-CN"/>
            </a:defPPr>
            <a:lvl1pPr>
              <a:defRPr sz="3034">
                <a:solidFill>
                  <a:schemeClr val="bg1">
                    <a:lumMod val="50000"/>
                  </a:schemeClr>
                </a:solidFill>
                <a:latin typeface="印品黑体" panose="00000500000000000000" pitchFamily="2" charset="-122"/>
                <a:ea typeface="印品黑体" panose="00000500000000000000" pitchFamily="2" charset="-122"/>
              </a:defRPr>
            </a:lvl1pPr>
          </a:lstStyle>
          <a:p>
            <a:r>
              <a:rPr lang="zh-CN" altLang="en-US" dirty="0">
                <a:sym typeface="Arial" panose="020B0604020202020204" pitchFamily="34" charset="0"/>
              </a:rPr>
              <a:t>安全性</a:t>
            </a:r>
            <a:r>
              <a:rPr lang="zh-CN" altLang="en-US" dirty="0" smtClean="0">
                <a:sym typeface="Arial" panose="020B0604020202020204" pitchFamily="34" charset="0"/>
              </a:rPr>
              <a:t>信息</a:t>
            </a:r>
            <a:endParaRPr lang="en-US" altLang="zh-CN" dirty="0" smtClean="0">
              <a:sym typeface="Arial" panose="020B0604020202020204" pitchFamily="34" charset="0"/>
            </a:endParaRPr>
          </a:p>
          <a:p>
            <a:r>
              <a:rPr lang="en-US" altLang="zh-CN" sz="1400" dirty="0" smtClean="0">
                <a:sym typeface="Arial" panose="020B0604020202020204" pitchFamily="34" charset="0"/>
              </a:rPr>
              <a:t>Security information</a:t>
            </a:r>
            <a:endParaRPr lang="zh-CN" altLang="en-US" sz="1400" dirty="0">
              <a:sym typeface="Arial" panose="020B0604020202020204" pitchFamily="34" charset="0"/>
            </a:endParaRPr>
          </a:p>
        </p:txBody>
      </p:sp>
      <p:grpSp>
        <p:nvGrpSpPr>
          <p:cNvPr id="7" name="组合 6"/>
          <p:cNvGrpSpPr/>
          <p:nvPr/>
        </p:nvGrpSpPr>
        <p:grpSpPr>
          <a:xfrm>
            <a:off x="7028660" y="2120252"/>
            <a:ext cx="1069915" cy="650839"/>
            <a:chOff x="6127160" y="3142521"/>
            <a:chExt cx="1128426" cy="686432"/>
          </a:xfrm>
        </p:grpSpPr>
        <p:cxnSp>
          <p:nvCxnSpPr>
            <p:cNvPr id="9" name="MH_Other_4"/>
            <p:cNvCxnSpPr/>
            <p:nvPr>
              <p:custDataLst>
                <p:tags r:id="rId18"/>
              </p:custDataLst>
            </p:nvPr>
          </p:nvCxnSpPr>
          <p:spPr>
            <a:xfrm flipH="1">
              <a:off x="6525624" y="3142521"/>
              <a:ext cx="729962" cy="68643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MH_Other_5"/>
            <p:cNvSpPr/>
            <p:nvPr>
              <p:custDataLst>
                <p:tags r:id="rId19"/>
              </p:custDataLst>
            </p:nvPr>
          </p:nvSpPr>
          <p:spPr>
            <a:xfrm>
              <a:off x="6145577" y="3544334"/>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1996" anchor="ctr">
              <a:normAutofit fontScale="85000" lnSpcReduction="20000"/>
            </a:bodyPr>
            <a:lstStyle/>
            <a:p>
              <a:pPr algn="ctr">
                <a:defRPr/>
              </a:pPr>
              <a:endParaRPr lang="zh-CN" altLang="en-US" sz="1399"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154" name="MH_Other_6"/>
            <p:cNvSpPr txBox="1">
              <a:spLocks noChangeArrowheads="1"/>
            </p:cNvSpPr>
            <p:nvPr>
              <p:custDataLst>
                <p:tags r:id="rId20"/>
              </p:custDataLst>
            </p:nvPr>
          </p:nvSpPr>
          <p:spPr bwMode="auto">
            <a:xfrm>
              <a:off x="6127160" y="3154804"/>
              <a:ext cx="56588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02</a:t>
              </a:r>
              <a:endParaRPr lang="zh-CN" altLang="en-US"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17" name="MH_SubTitle_3"/>
          <p:cNvSpPr txBox="1"/>
          <p:nvPr>
            <p:custDataLst>
              <p:tags r:id="rId4"/>
            </p:custDataLst>
          </p:nvPr>
        </p:nvSpPr>
        <p:spPr>
          <a:xfrm>
            <a:off x="8407971" y="3138622"/>
            <a:ext cx="2907714" cy="682366"/>
          </a:xfrm>
          <a:prstGeom prst="rect">
            <a:avLst/>
          </a:prstGeom>
          <a:noFill/>
        </p:spPr>
        <p:txBody>
          <a:bodyPr wrap="square" lIns="0" tIns="0" rIns="0" bIns="0" anchor="ctr">
            <a:spAutoFit/>
          </a:bodyPr>
          <a:lstStyle>
            <a:defPPr>
              <a:defRPr lang="zh-CN"/>
            </a:defPPr>
            <a:lvl1pPr>
              <a:defRPr sz="3034">
                <a:solidFill>
                  <a:schemeClr val="bg1">
                    <a:lumMod val="50000"/>
                  </a:schemeClr>
                </a:solidFill>
                <a:latin typeface="印品黑体" panose="00000500000000000000" pitchFamily="2" charset="-122"/>
                <a:ea typeface="印品黑体" panose="00000500000000000000" pitchFamily="2" charset="-122"/>
              </a:defRPr>
            </a:lvl1pPr>
          </a:lstStyle>
          <a:p>
            <a:r>
              <a:rPr lang="zh-CN" altLang="en-US" dirty="0">
                <a:sym typeface="Arial" panose="020B0604020202020204" pitchFamily="34" charset="0"/>
              </a:rPr>
              <a:t>有效性</a:t>
            </a:r>
            <a:r>
              <a:rPr lang="zh-CN" altLang="en-US" dirty="0" smtClean="0">
                <a:sym typeface="Arial" panose="020B0604020202020204" pitchFamily="34" charset="0"/>
              </a:rPr>
              <a:t>信息</a:t>
            </a:r>
            <a:endParaRPr lang="en-US" altLang="zh-CN" dirty="0" smtClean="0">
              <a:sym typeface="Arial" panose="020B0604020202020204" pitchFamily="34" charset="0"/>
            </a:endParaRPr>
          </a:p>
          <a:p>
            <a:r>
              <a:rPr lang="en-US" altLang="zh-CN" sz="1400" dirty="0" smtClean="0">
                <a:sym typeface="Arial" panose="020B0604020202020204" pitchFamily="34" charset="0"/>
              </a:rPr>
              <a:t>Validity </a:t>
            </a:r>
            <a:r>
              <a:rPr lang="en-US" altLang="zh-CN" sz="1400" dirty="0">
                <a:sym typeface="Arial" panose="020B0604020202020204" pitchFamily="34" charset="0"/>
              </a:rPr>
              <a:t>information</a:t>
            </a:r>
            <a:endParaRPr lang="zh-CN" altLang="en-US" sz="1400" dirty="0">
              <a:sym typeface="Arial" panose="020B0604020202020204" pitchFamily="34" charset="0"/>
            </a:endParaRPr>
          </a:p>
        </p:txBody>
      </p:sp>
      <p:grpSp>
        <p:nvGrpSpPr>
          <p:cNvPr id="8" name="组合 7"/>
          <p:cNvGrpSpPr/>
          <p:nvPr/>
        </p:nvGrpSpPr>
        <p:grpSpPr>
          <a:xfrm>
            <a:off x="7028660" y="3111855"/>
            <a:ext cx="1069915" cy="650839"/>
            <a:chOff x="6127160" y="4187237"/>
            <a:chExt cx="1128426" cy="686432"/>
          </a:xfrm>
        </p:grpSpPr>
        <p:cxnSp>
          <p:nvCxnSpPr>
            <p:cNvPr id="15" name="MH_Other_7"/>
            <p:cNvCxnSpPr/>
            <p:nvPr>
              <p:custDataLst>
                <p:tags r:id="rId15"/>
              </p:custDataLst>
            </p:nvPr>
          </p:nvCxnSpPr>
          <p:spPr>
            <a:xfrm flipH="1">
              <a:off x="6525624" y="4187237"/>
              <a:ext cx="729962" cy="68643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MH_Other_8"/>
            <p:cNvSpPr/>
            <p:nvPr>
              <p:custDataLst>
                <p:tags r:id="rId16"/>
              </p:custDataLst>
            </p:nvPr>
          </p:nvSpPr>
          <p:spPr>
            <a:xfrm>
              <a:off x="6145577" y="458905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1996" anchor="ctr">
              <a:normAutofit fontScale="85000" lnSpcReduction="20000"/>
            </a:bodyPr>
            <a:lstStyle/>
            <a:p>
              <a:pPr algn="ctr">
                <a:defRPr/>
              </a:pPr>
              <a:endParaRPr lang="zh-CN" altLang="en-US" sz="1399"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158" name="MH_Other_9"/>
            <p:cNvSpPr txBox="1">
              <a:spLocks noChangeArrowheads="1"/>
            </p:cNvSpPr>
            <p:nvPr>
              <p:custDataLst>
                <p:tags r:id="rId17"/>
              </p:custDataLst>
            </p:nvPr>
          </p:nvSpPr>
          <p:spPr bwMode="auto">
            <a:xfrm>
              <a:off x="6127160" y="4199520"/>
              <a:ext cx="56588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03</a:t>
              </a:r>
              <a:endParaRPr lang="zh-CN" altLang="en-US"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grpSp>
        <p:nvGrpSpPr>
          <p:cNvPr id="10" name="组合 9"/>
          <p:cNvGrpSpPr/>
          <p:nvPr/>
        </p:nvGrpSpPr>
        <p:grpSpPr>
          <a:xfrm>
            <a:off x="7028660" y="4103459"/>
            <a:ext cx="1069915" cy="649252"/>
            <a:chOff x="6127160" y="5233626"/>
            <a:chExt cx="1128426" cy="684758"/>
          </a:xfrm>
        </p:grpSpPr>
        <p:cxnSp>
          <p:nvCxnSpPr>
            <p:cNvPr id="20" name="MH_Other_10"/>
            <p:cNvCxnSpPr/>
            <p:nvPr>
              <p:custDataLst>
                <p:tags r:id="rId12"/>
              </p:custDataLst>
            </p:nvPr>
          </p:nvCxnSpPr>
          <p:spPr>
            <a:xfrm flipH="1">
              <a:off x="6525624" y="5233626"/>
              <a:ext cx="729962" cy="68475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MH_Other_11"/>
            <p:cNvSpPr/>
            <p:nvPr>
              <p:custDataLst>
                <p:tags r:id="rId13"/>
              </p:custDataLst>
            </p:nvPr>
          </p:nvSpPr>
          <p:spPr>
            <a:xfrm>
              <a:off x="6145577" y="563544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1996" anchor="ctr">
              <a:normAutofit fontScale="85000" lnSpcReduction="20000"/>
            </a:bodyPr>
            <a:lstStyle/>
            <a:p>
              <a:pPr algn="ctr">
                <a:defRPr/>
              </a:pPr>
              <a:endParaRPr lang="zh-CN" altLang="en-US" sz="1399"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162" name="MH_Other_12"/>
            <p:cNvSpPr txBox="1">
              <a:spLocks noChangeArrowheads="1"/>
            </p:cNvSpPr>
            <p:nvPr>
              <p:custDataLst>
                <p:tags r:id="rId14"/>
              </p:custDataLst>
            </p:nvPr>
          </p:nvSpPr>
          <p:spPr bwMode="auto">
            <a:xfrm>
              <a:off x="6127160" y="5245910"/>
              <a:ext cx="56588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04</a:t>
              </a:r>
              <a:endParaRPr lang="zh-CN" altLang="en-US"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18" name="MH_Others_1"/>
          <p:cNvSpPr txBox="1"/>
          <p:nvPr>
            <p:custDataLst>
              <p:tags r:id="rId5"/>
            </p:custDataLst>
          </p:nvPr>
        </p:nvSpPr>
        <p:spPr>
          <a:xfrm>
            <a:off x="2014047" y="1560917"/>
            <a:ext cx="2724885" cy="962892"/>
          </a:xfrm>
          <a:prstGeom prst="rect">
            <a:avLst/>
          </a:prstGeom>
          <a:noFill/>
        </p:spPr>
        <p:txBody>
          <a:bodyPr vert="horz" wrap="square" lIns="0" tIns="0" rIns="0" bIns="0" rtlCol="0" anchor="ctr" anchorCtr="0">
            <a:spAutoFit/>
          </a:bodyPr>
          <a:lstStyle/>
          <a:p>
            <a:pPr algn="ctr"/>
            <a:r>
              <a:rPr lang="zh-CN" altLang="en-US" sz="6257" b="1" dirty="0">
                <a:solidFill>
                  <a:schemeClr val="accent1"/>
                </a:solidFill>
                <a:latin typeface="印品黑体" panose="00000500000000000000" pitchFamily="2" charset="-122"/>
                <a:ea typeface="印品黑体" panose="00000500000000000000" pitchFamily="2" charset="-122"/>
                <a:sym typeface="Arial" panose="020B0604020202020204" pitchFamily="34" charset="0"/>
              </a:rPr>
              <a:t>目  录</a:t>
            </a:r>
          </a:p>
        </p:txBody>
      </p:sp>
      <p:sp>
        <p:nvSpPr>
          <p:cNvPr id="19" name="MH_Others_2"/>
          <p:cNvSpPr txBox="1"/>
          <p:nvPr>
            <p:custDataLst>
              <p:tags r:id="rId6"/>
            </p:custDataLst>
          </p:nvPr>
        </p:nvSpPr>
        <p:spPr>
          <a:xfrm>
            <a:off x="2027808" y="2523862"/>
            <a:ext cx="2697360" cy="408573"/>
          </a:xfrm>
          <a:prstGeom prst="rect">
            <a:avLst/>
          </a:prstGeom>
          <a:noFill/>
        </p:spPr>
        <p:txBody>
          <a:bodyPr wrap="square" lIns="0" tIns="0" rIns="0" bIns="0">
            <a:spAutoFit/>
          </a:bodyPr>
          <a:lstStyle/>
          <a:p>
            <a:pPr algn="ctr">
              <a:defRPr/>
            </a:pPr>
            <a:r>
              <a:rPr lang="en-US" altLang="zh-CN" sz="2655" b="1" dirty="0">
                <a:solidFill>
                  <a:schemeClr val="accent1"/>
                </a:solidFill>
                <a:latin typeface="印品黑体" panose="00000500000000000000" pitchFamily="2" charset="-122"/>
                <a:ea typeface="印品黑体" panose="00000500000000000000" pitchFamily="2" charset="-122"/>
                <a:sym typeface="Arial" panose="020B0604020202020204" pitchFamily="34" charset="0"/>
              </a:rPr>
              <a:t>CONTENTS</a:t>
            </a:r>
            <a:endParaRPr lang="zh-CN" altLang="en-US" sz="2655" b="1" dirty="0">
              <a:solidFill>
                <a:schemeClr val="accent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4" name="MH_SubTitle_1"/>
          <p:cNvSpPr txBox="1"/>
          <p:nvPr>
            <p:custDataLst>
              <p:tags r:id="rId7"/>
            </p:custDataLst>
          </p:nvPr>
        </p:nvSpPr>
        <p:spPr>
          <a:xfrm>
            <a:off x="8407971" y="4143255"/>
            <a:ext cx="2907714" cy="682366"/>
          </a:xfrm>
          <a:prstGeom prst="rect">
            <a:avLst/>
          </a:prstGeom>
          <a:noFill/>
        </p:spPr>
        <p:txBody>
          <a:bodyPr wrap="square" lIns="0" tIns="0" rIns="0" bIns="0" anchor="ctr">
            <a:spAutoFit/>
          </a:bodyPr>
          <a:lstStyle>
            <a:defPPr>
              <a:defRPr lang="zh-CN"/>
            </a:defPPr>
            <a:lvl1pPr>
              <a:defRPr sz="3034">
                <a:solidFill>
                  <a:schemeClr val="bg1">
                    <a:lumMod val="50000"/>
                  </a:schemeClr>
                </a:solidFill>
                <a:latin typeface="印品黑体" panose="00000500000000000000" pitchFamily="2" charset="-122"/>
                <a:ea typeface="印品黑体" panose="00000500000000000000" pitchFamily="2" charset="-122"/>
              </a:defRPr>
            </a:lvl1pPr>
          </a:lstStyle>
          <a:p>
            <a:r>
              <a:rPr lang="zh-CN" altLang="en-US" dirty="0">
                <a:sym typeface="Arial" panose="020B0604020202020204" pitchFamily="34" charset="0"/>
              </a:rPr>
              <a:t>创新性</a:t>
            </a:r>
            <a:r>
              <a:rPr lang="zh-CN" altLang="en-US" dirty="0" smtClean="0">
                <a:sym typeface="Arial" panose="020B0604020202020204" pitchFamily="34" charset="0"/>
              </a:rPr>
              <a:t>信息</a:t>
            </a:r>
            <a:endParaRPr lang="en-US" altLang="zh-CN" dirty="0" smtClean="0">
              <a:sym typeface="Arial" panose="020B0604020202020204" pitchFamily="34" charset="0"/>
            </a:endParaRPr>
          </a:p>
          <a:p>
            <a:r>
              <a:rPr lang="en-US" altLang="zh-CN" sz="1400" dirty="0" smtClean="0">
                <a:sym typeface="Arial" panose="020B0604020202020204" pitchFamily="34" charset="0"/>
              </a:rPr>
              <a:t>Innovativeness information</a:t>
            </a:r>
            <a:endParaRPr lang="zh-CN" altLang="en-US" sz="1400" dirty="0">
              <a:sym typeface="Arial" panose="020B0604020202020204" pitchFamily="34" charset="0"/>
            </a:endParaRPr>
          </a:p>
        </p:txBody>
      </p:sp>
      <p:grpSp>
        <p:nvGrpSpPr>
          <p:cNvPr id="25" name="组合 24"/>
          <p:cNvGrpSpPr/>
          <p:nvPr/>
        </p:nvGrpSpPr>
        <p:grpSpPr>
          <a:xfrm>
            <a:off x="7028657" y="5049488"/>
            <a:ext cx="1069915" cy="650839"/>
            <a:chOff x="6127160" y="2096130"/>
            <a:chExt cx="1128426" cy="686432"/>
          </a:xfrm>
        </p:grpSpPr>
        <p:cxnSp>
          <p:nvCxnSpPr>
            <p:cNvPr id="26" name="MH_Other_1"/>
            <p:cNvCxnSpPr/>
            <p:nvPr>
              <p:custDataLst>
                <p:tags r:id="rId9"/>
              </p:custDataLst>
            </p:nvPr>
          </p:nvCxnSpPr>
          <p:spPr>
            <a:xfrm flipH="1">
              <a:off x="6525624" y="2096130"/>
              <a:ext cx="729962" cy="6864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MH_Other_2"/>
            <p:cNvSpPr/>
            <p:nvPr>
              <p:custDataLst>
                <p:tags r:id="rId10"/>
              </p:custDataLst>
            </p:nvPr>
          </p:nvSpPr>
          <p:spPr>
            <a:xfrm>
              <a:off x="6145577" y="2497943"/>
              <a:ext cx="532403" cy="242763"/>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1996" anchor="ctr">
              <a:normAutofit fontScale="85000" lnSpcReduction="20000"/>
            </a:bodyPr>
            <a:lstStyle/>
            <a:p>
              <a:pPr algn="ctr">
                <a:defRPr/>
              </a:pPr>
              <a:endParaRPr lang="zh-CN" altLang="en-US" sz="1399"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8" name="MH_Other_3"/>
            <p:cNvSpPr txBox="1">
              <a:spLocks noChangeArrowheads="1"/>
            </p:cNvSpPr>
            <p:nvPr>
              <p:custDataLst>
                <p:tags r:id="rId11"/>
              </p:custDataLst>
            </p:nvPr>
          </p:nvSpPr>
          <p:spPr bwMode="auto">
            <a:xfrm>
              <a:off x="6127160" y="2108413"/>
              <a:ext cx="56588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da-DK" altLang="zh-CN" sz="2400" dirty="0" smtClean="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05</a:t>
              </a:r>
              <a:endParaRPr lang="zh-CN" altLang="en-US"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29" name="MH_SubTitle_2"/>
          <p:cNvSpPr txBox="1"/>
          <p:nvPr>
            <p:custDataLst>
              <p:tags r:id="rId8"/>
            </p:custDataLst>
          </p:nvPr>
        </p:nvSpPr>
        <p:spPr>
          <a:xfrm>
            <a:off x="8407971" y="5134329"/>
            <a:ext cx="2907714" cy="682366"/>
          </a:xfrm>
          <a:prstGeom prst="rect">
            <a:avLst/>
          </a:prstGeom>
          <a:noFill/>
        </p:spPr>
        <p:txBody>
          <a:bodyPr wrap="square" lIns="0" tIns="0" rIns="0" bIns="0" anchor="ctr">
            <a:spAutoFit/>
          </a:bodyPr>
          <a:lstStyle>
            <a:defPPr>
              <a:defRPr lang="zh-CN"/>
            </a:defPPr>
            <a:lvl1pPr>
              <a:defRPr sz="3034">
                <a:solidFill>
                  <a:schemeClr val="bg1">
                    <a:lumMod val="50000"/>
                  </a:schemeClr>
                </a:solidFill>
                <a:latin typeface="印品黑体" panose="00000500000000000000" pitchFamily="2" charset="-122"/>
                <a:ea typeface="印品黑体" panose="00000500000000000000" pitchFamily="2" charset="-122"/>
              </a:defRPr>
            </a:lvl1pPr>
          </a:lstStyle>
          <a:p>
            <a:r>
              <a:rPr lang="zh-CN" altLang="en-US" dirty="0">
                <a:sym typeface="Arial" panose="020B0604020202020204" pitchFamily="34" charset="0"/>
              </a:rPr>
              <a:t>公平性</a:t>
            </a:r>
            <a:r>
              <a:rPr lang="zh-CN" altLang="en-US" dirty="0" smtClean="0">
                <a:sym typeface="Arial" panose="020B0604020202020204" pitchFamily="34" charset="0"/>
              </a:rPr>
              <a:t>信息</a:t>
            </a:r>
            <a:endParaRPr lang="en-US" altLang="zh-CN" dirty="0" smtClean="0">
              <a:sym typeface="Arial" panose="020B0604020202020204" pitchFamily="34" charset="0"/>
            </a:endParaRPr>
          </a:p>
          <a:p>
            <a:r>
              <a:rPr lang="en-US" altLang="zh-CN" sz="1400" dirty="0" smtClean="0">
                <a:sym typeface="Arial" panose="020B0604020202020204" pitchFamily="34" charset="0"/>
              </a:rPr>
              <a:t>Fairness information</a:t>
            </a:r>
            <a:endParaRPr lang="zh-CN" altLang="en-US" sz="1400" dirty="0">
              <a:sym typeface="Arial" panose="020B0604020202020204" pitchFamily="34" charset="0"/>
            </a:endParaRPr>
          </a:p>
        </p:txBody>
      </p:sp>
      <p:pic>
        <p:nvPicPr>
          <p:cNvPr id="2" name="图片 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20289" y="3222366"/>
            <a:ext cx="4291354" cy="2880338"/>
          </a:xfrm>
          <a:prstGeom prst="rect">
            <a:avLst/>
          </a:prstGeom>
        </p:spPr>
      </p:pic>
    </p:spTree>
    <p:custDataLst>
      <p:tags r:id="rId1"/>
    </p:custDataLst>
    <p:extLst>
      <p:ext uri="{BB962C8B-B14F-4D97-AF65-F5344CB8AC3E}">
        <p14:creationId xmlns:p14="http://schemas.microsoft.com/office/powerpoint/2010/main" val="39600873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55775"/>
            <a:ext cx="2986087" cy="674031"/>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mj-ea"/>
                <a:ea typeface="+mj-ea"/>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mj-ea"/>
                <a:ea typeface="+mj-ea"/>
                <a:cs typeface="Times New Roman" panose="02020603050405020304" pitchFamily="18" charset="0"/>
              </a:rPr>
              <a:t>01 </a:t>
            </a:r>
            <a:r>
              <a:rPr kumimoji="0" lang="zh-CN" altLang="en-US" sz="2800" b="1" i="0" u="none" strike="noStrike" kern="1200" cap="none" spc="0" normalizeH="0" baseline="0" noProof="0" dirty="0" smtClean="0">
                <a:ln>
                  <a:noFill/>
                </a:ln>
                <a:solidFill>
                  <a:srgbClr val="2649AD"/>
                </a:solidFill>
                <a:effectLst/>
                <a:uLnTx/>
                <a:uFillTx/>
                <a:latin typeface="+mj-ea"/>
                <a:ea typeface="+mj-ea"/>
                <a:cs typeface="思源黑体 CN Bold" panose="020B0800000000000000" charset="-122"/>
                <a:sym typeface="+mn-lt"/>
              </a:rPr>
              <a:t>药品基本信息</a:t>
            </a:r>
            <a:endParaRPr kumimoji="0" lang="en-US" altLang="zh-CN" sz="2800" b="1" i="0" u="none" strike="noStrike" kern="1200" cap="none" spc="0" normalizeH="0" baseline="0" noProof="0" dirty="0" smtClean="0">
              <a:ln>
                <a:noFill/>
              </a:ln>
              <a:solidFill>
                <a:srgbClr val="2649AD"/>
              </a:solidFill>
              <a:effectLst/>
              <a:uLnTx/>
              <a:uFillTx/>
              <a:latin typeface="+mj-ea"/>
              <a:ea typeface="+mj-ea"/>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lang="en-US" altLang="zh-CN" sz="1400" b="1" dirty="0" smtClean="0">
                <a:solidFill>
                  <a:schemeClr val="bg1">
                    <a:lumMod val="65000"/>
                  </a:schemeClr>
                </a:solidFill>
                <a:latin typeface="+mj-ea"/>
                <a:ea typeface="+mj-ea"/>
                <a:cs typeface="思源黑体 CN Bold" panose="020B0800000000000000" charset="-122"/>
                <a:sym typeface="+mn-lt"/>
              </a:rPr>
              <a:t>Basic information </a:t>
            </a:r>
            <a:endParaRPr kumimoji="0" lang="zh-CN" altLang="en-US" sz="1400" b="1" i="0" u="none" strike="noStrike" kern="1200" cap="none" spc="0" normalizeH="0" baseline="0" noProof="0" dirty="0" smtClean="0">
              <a:ln>
                <a:noFill/>
              </a:ln>
              <a:solidFill>
                <a:schemeClr val="bg1">
                  <a:lumMod val="65000"/>
                </a:schemeClr>
              </a:solidFill>
              <a:effectLst/>
              <a:uLnTx/>
              <a:uFillTx/>
              <a:latin typeface="+mj-ea"/>
              <a:ea typeface="+mj-ea"/>
              <a:cs typeface="思源黑体 CN Bold" panose="020B0800000000000000" charset="-122"/>
              <a:sym typeface="+mn-lt"/>
            </a:endParaRPr>
          </a:p>
        </p:txBody>
      </p:sp>
      <p:pic>
        <p:nvPicPr>
          <p:cNvPr id="15" name="Picture 9" descr="C:\Users\karlozy\Downloads\capsule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73688">
            <a:off x="420428" y="572057"/>
            <a:ext cx="457427" cy="46624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81891" y="1235805"/>
            <a:ext cx="11125200" cy="4247317"/>
          </a:xfrm>
          <a:prstGeom prst="rect">
            <a:avLst/>
          </a:prstGeom>
          <a:noFill/>
        </p:spPr>
        <p:txBody>
          <a:bodyPr wrap="square" rtlCol="0">
            <a:spAutoFit/>
          </a:bodyPr>
          <a:lstStyle/>
          <a:p>
            <a:pPr>
              <a:lnSpc>
                <a:spcPct val="150000"/>
              </a:lnSpc>
            </a:pPr>
            <a:r>
              <a:rPr lang="zh-CN" altLang="en-US" sz="2000" b="1" dirty="0" smtClean="0"/>
              <a:t>通用名</a:t>
            </a:r>
            <a:r>
              <a:rPr lang="zh-CN" altLang="en-US" sz="2000" dirty="0" smtClean="0"/>
              <a:t>：伊奈利珠单抗注射液</a:t>
            </a:r>
            <a:endParaRPr lang="en-US" altLang="zh-CN" sz="2000" dirty="0" smtClean="0"/>
          </a:p>
          <a:p>
            <a:pPr>
              <a:lnSpc>
                <a:spcPct val="150000"/>
              </a:lnSpc>
            </a:pPr>
            <a:r>
              <a:rPr lang="zh-CN" altLang="en-US" sz="2000" b="1" dirty="0"/>
              <a:t>注册规格</a:t>
            </a:r>
            <a:r>
              <a:rPr lang="zh-CN" altLang="en-US" sz="2000" dirty="0" smtClean="0"/>
              <a:t>：</a:t>
            </a:r>
            <a:r>
              <a:rPr lang="en-US" altLang="zh-CN" sz="2000" dirty="0"/>
              <a:t>100mg</a:t>
            </a:r>
            <a:r>
              <a:rPr lang="zh-CN" altLang="zh-CN" sz="2000" dirty="0"/>
              <a:t>（</a:t>
            </a:r>
            <a:r>
              <a:rPr lang="en-US" altLang="zh-CN" sz="2000" dirty="0"/>
              <a:t>10ml</a:t>
            </a:r>
            <a:r>
              <a:rPr lang="zh-CN" altLang="zh-CN" sz="2000" dirty="0"/>
              <a:t>）</a:t>
            </a:r>
            <a:r>
              <a:rPr lang="en-US" altLang="zh-CN" sz="2000" dirty="0"/>
              <a:t>/</a:t>
            </a:r>
            <a:r>
              <a:rPr lang="zh-CN" altLang="zh-CN" sz="2000" dirty="0"/>
              <a:t>小</a:t>
            </a:r>
            <a:r>
              <a:rPr lang="zh-CN" altLang="zh-CN" sz="2000" dirty="0" smtClean="0"/>
              <a:t>瓶</a:t>
            </a:r>
            <a:endParaRPr lang="en-US" altLang="zh-CN" sz="2000" dirty="0" smtClean="0"/>
          </a:p>
          <a:p>
            <a:pPr>
              <a:lnSpc>
                <a:spcPct val="150000"/>
              </a:lnSpc>
            </a:pPr>
            <a:r>
              <a:rPr lang="zh-CN" altLang="en-US" sz="2000" b="1" dirty="0"/>
              <a:t>中国大陆首次上市时间</a:t>
            </a:r>
            <a:r>
              <a:rPr lang="zh-CN" altLang="en-US" sz="2000" dirty="0" smtClean="0"/>
              <a:t>：</a:t>
            </a:r>
            <a:r>
              <a:rPr lang="en-US" altLang="zh-CN" sz="2000" dirty="0" smtClean="0"/>
              <a:t>2022</a:t>
            </a:r>
            <a:r>
              <a:rPr lang="zh-CN" altLang="en-US" sz="2000" dirty="0" smtClean="0"/>
              <a:t>年</a:t>
            </a:r>
            <a:r>
              <a:rPr lang="en-US" altLang="zh-CN" sz="2000" dirty="0" smtClean="0"/>
              <a:t>3</a:t>
            </a:r>
            <a:r>
              <a:rPr lang="zh-CN" altLang="en-US" sz="2000" dirty="0" smtClean="0"/>
              <a:t>月</a:t>
            </a:r>
            <a:endParaRPr lang="en-US" altLang="zh-CN" sz="2000" dirty="0" smtClean="0"/>
          </a:p>
          <a:p>
            <a:pPr>
              <a:lnSpc>
                <a:spcPct val="150000"/>
              </a:lnSpc>
            </a:pPr>
            <a:r>
              <a:rPr lang="zh-CN" altLang="en-US" sz="2000" b="1" dirty="0"/>
              <a:t>目前大陆地区同通用名药品的上市情况</a:t>
            </a:r>
            <a:r>
              <a:rPr lang="zh-CN" altLang="en-US" sz="2000" dirty="0" smtClean="0"/>
              <a:t>：独家创新药</a:t>
            </a:r>
            <a:endParaRPr lang="en-US" altLang="zh-CN" sz="2000" dirty="0" smtClean="0"/>
          </a:p>
          <a:p>
            <a:pPr>
              <a:lnSpc>
                <a:spcPct val="150000"/>
              </a:lnSpc>
            </a:pPr>
            <a:r>
              <a:rPr lang="zh-CN" altLang="en-US" sz="2000" b="1" dirty="0" smtClean="0"/>
              <a:t>全球</a:t>
            </a:r>
            <a:r>
              <a:rPr lang="zh-CN" altLang="en-US" sz="2000" b="1" dirty="0"/>
              <a:t>首个上市国家</a:t>
            </a:r>
            <a:r>
              <a:rPr lang="en-US" altLang="zh-CN" sz="2000" b="1" dirty="0"/>
              <a:t>/</a:t>
            </a:r>
            <a:r>
              <a:rPr lang="zh-CN" altLang="en-US" sz="2000" b="1" dirty="0"/>
              <a:t>地区及上市时间</a:t>
            </a:r>
            <a:r>
              <a:rPr lang="zh-CN" altLang="en-US" sz="2000" dirty="0" smtClean="0"/>
              <a:t>：</a:t>
            </a:r>
            <a:r>
              <a:rPr lang="en-US" altLang="zh-CN" sz="2000" dirty="0" smtClean="0"/>
              <a:t>2020</a:t>
            </a:r>
            <a:r>
              <a:rPr lang="zh-CN" altLang="en-US" sz="2000" dirty="0" smtClean="0"/>
              <a:t>年</a:t>
            </a:r>
            <a:r>
              <a:rPr lang="en-US" altLang="zh-CN" sz="2000" dirty="0" smtClean="0"/>
              <a:t>6</a:t>
            </a:r>
            <a:r>
              <a:rPr lang="zh-CN" altLang="en-US" sz="2000" dirty="0" smtClean="0"/>
              <a:t>月，美国</a:t>
            </a:r>
            <a:endParaRPr lang="en-US" altLang="zh-CN" sz="2000" dirty="0" smtClean="0"/>
          </a:p>
          <a:p>
            <a:pPr>
              <a:lnSpc>
                <a:spcPct val="150000"/>
              </a:lnSpc>
            </a:pPr>
            <a:r>
              <a:rPr lang="zh-CN" altLang="en-US" sz="2000" b="1" dirty="0"/>
              <a:t>是否为</a:t>
            </a:r>
            <a:r>
              <a:rPr lang="en-US" altLang="zh-CN" sz="2000" b="1" dirty="0"/>
              <a:t>OTC</a:t>
            </a:r>
            <a:r>
              <a:rPr lang="zh-CN" altLang="en-US" sz="2000" b="1" dirty="0"/>
              <a:t>药品</a:t>
            </a:r>
            <a:r>
              <a:rPr lang="zh-CN" altLang="en-US" sz="2000" dirty="0" smtClean="0"/>
              <a:t>：否</a:t>
            </a:r>
            <a:endParaRPr lang="en-US" altLang="zh-CN" sz="2000" dirty="0" smtClean="0"/>
          </a:p>
          <a:p>
            <a:pPr>
              <a:lnSpc>
                <a:spcPct val="150000"/>
              </a:lnSpc>
            </a:pPr>
            <a:r>
              <a:rPr lang="zh-CN" altLang="en-US" sz="2000" b="1" dirty="0"/>
              <a:t>参照药品建议</a:t>
            </a:r>
            <a:r>
              <a:rPr lang="zh-CN" altLang="en-US" sz="2000" dirty="0" smtClean="0"/>
              <a:t>：</a:t>
            </a:r>
            <a:endParaRPr lang="en-US" altLang="zh-CN" sz="2000" dirty="0" smtClean="0"/>
          </a:p>
          <a:p>
            <a:pPr>
              <a:lnSpc>
                <a:spcPct val="150000"/>
              </a:lnSpc>
            </a:pPr>
            <a:r>
              <a:rPr lang="zh-CN" altLang="en-US" sz="2000" dirty="0" smtClean="0"/>
              <a:t>本</a:t>
            </a:r>
            <a:r>
              <a:rPr lang="zh-CN" altLang="en-US" sz="2000" dirty="0"/>
              <a:t>品是全球首款、也是目前唯一一款获批上市的</a:t>
            </a:r>
            <a:r>
              <a:rPr lang="en-US" altLang="zh-CN" sz="2000" dirty="0"/>
              <a:t>CD19</a:t>
            </a:r>
            <a:r>
              <a:rPr lang="zh-CN" altLang="en-US" sz="2000" dirty="0"/>
              <a:t>单抗，用于治疗</a:t>
            </a:r>
            <a:r>
              <a:rPr lang="en-US" altLang="zh-CN" sz="2000" dirty="0"/>
              <a:t>NMOSD</a:t>
            </a:r>
            <a:r>
              <a:rPr lang="zh-CN" altLang="en-US" sz="2000" dirty="0"/>
              <a:t>，被美国</a:t>
            </a:r>
            <a:r>
              <a:rPr lang="en-US" altLang="zh-CN" sz="2000" dirty="0"/>
              <a:t>FDA</a:t>
            </a:r>
            <a:r>
              <a:rPr lang="zh-CN" altLang="en-US" sz="2000" dirty="0"/>
              <a:t>授予突破性疗法资格认定，目前无同类产品获批上市，无同类药品可供参照。</a:t>
            </a:r>
          </a:p>
        </p:txBody>
      </p:sp>
    </p:spTree>
    <p:custDataLst>
      <p:tags r:id="rId1"/>
    </p:custDataLst>
    <p:extLst>
      <p:ext uri="{BB962C8B-B14F-4D97-AF65-F5344CB8AC3E}">
        <p14:creationId xmlns:p14="http://schemas.microsoft.com/office/powerpoint/2010/main" val="11745096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1" animBg="1"/>
      <p:bldP spid="4" grpId="1" animBg="1"/>
      <p:bldP spid="2" grpId="1"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41923"/>
            <a:ext cx="2986087" cy="11449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01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药品基本信息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algn="dist">
              <a:lnSpc>
                <a:spcPct val="90000"/>
              </a:lnSpc>
            </a:pPr>
            <a:r>
              <a:rPr lang="en-US" altLang="zh-CN" b="1" dirty="0">
                <a:solidFill>
                  <a:schemeClr val="bg1">
                    <a:lumMod val="65000"/>
                  </a:schemeClr>
                </a:solidFill>
                <a:latin typeface="+mj-ea"/>
                <a:cs typeface="思源黑体 CN Bold" panose="020B0800000000000000" charset="-122"/>
                <a:sym typeface="+mn-lt"/>
              </a:rPr>
              <a:t>Basic information </a:t>
            </a:r>
            <a:endParaRPr lang="zh-CN" altLang="en-US" b="1" dirty="0">
              <a:solidFill>
                <a:schemeClr val="bg1">
                  <a:lumMod val="65000"/>
                </a:schemeClr>
              </a:solidFill>
              <a:latin typeface="+mj-ea"/>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pic>
        <p:nvPicPr>
          <p:cNvPr id="15" name="Picture 9" descr="C:\Users\karlozy\Downloads\capsule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73688">
            <a:off x="420428" y="572057"/>
            <a:ext cx="457427" cy="46624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628650" y="1092930"/>
            <a:ext cx="10401300" cy="5570756"/>
          </a:xfrm>
          <a:prstGeom prst="rect">
            <a:avLst/>
          </a:prstGeom>
          <a:noFill/>
        </p:spPr>
        <p:txBody>
          <a:bodyPr wrap="square" rtlCol="0">
            <a:spAutoFit/>
          </a:bodyPr>
          <a:lstStyle/>
          <a:p>
            <a:pPr lvl="0"/>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rPr>
              <a:t>适应症</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endParaRPr>
          </a:p>
          <a:p>
            <a:pPr lvl="0">
              <a:lnSpc>
                <a:spcPct val="150000"/>
              </a:lnSpc>
            </a:pPr>
            <a:r>
              <a:rPr lang="zh-CN" altLang="zh-CN" sz="2000" dirty="0" smtClean="0"/>
              <a:t>适用于抗水通道蛋白</a:t>
            </a:r>
            <a:r>
              <a:rPr lang="en-US" altLang="zh-CN" sz="2000" dirty="0" smtClean="0"/>
              <a:t>4</a:t>
            </a:r>
            <a:r>
              <a:rPr lang="zh-CN" altLang="zh-CN" sz="2000" dirty="0" smtClean="0"/>
              <a:t>（</a:t>
            </a:r>
            <a:r>
              <a:rPr lang="en-US" altLang="zh-CN" sz="2000" dirty="0" smtClean="0"/>
              <a:t>AQP4</a:t>
            </a:r>
            <a:r>
              <a:rPr lang="zh-CN" altLang="zh-CN" sz="2000" dirty="0" smtClean="0"/>
              <a:t>）抗体阳性的视神经脊髓炎谱系疾病（</a:t>
            </a:r>
            <a:r>
              <a:rPr lang="en-US" altLang="zh-CN" sz="2000" dirty="0" smtClean="0"/>
              <a:t>NMOSD</a:t>
            </a:r>
            <a:r>
              <a:rPr lang="zh-CN" altLang="zh-CN" sz="2000" dirty="0" smtClean="0"/>
              <a:t>）成人患者的治疗。</a:t>
            </a:r>
            <a:endParaRPr lang="en-US" altLang="zh-CN" sz="2000" dirty="0" smtClean="0"/>
          </a:p>
          <a:p>
            <a:pPr lvl="0"/>
            <a:endParaRPr kumimoji="0" lang="en-US" altLang="zh-CN" sz="2000" b="0" i="0" u="none" strike="noStrike" kern="1200" cap="none" spc="0" normalizeH="0" baseline="0" noProof="0" dirty="0">
              <a:ln>
                <a:noFill/>
              </a:ln>
              <a:solidFill>
                <a:srgbClr val="000000"/>
              </a:solidFill>
              <a:effectLst/>
              <a:uLnTx/>
              <a:uFillTx/>
              <a:latin typeface="微软雅黑"/>
              <a:ea typeface="微软雅黑"/>
            </a:endParaRPr>
          </a:p>
          <a:p>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rPr>
              <a:t>疾病基本情况</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endParaRPr>
          </a:p>
          <a:p>
            <a:r>
              <a:rPr lang="en-US" altLang="zh-CN" sz="2000" dirty="0" smtClean="0">
                <a:solidFill>
                  <a:srgbClr val="000000"/>
                </a:solidFill>
              </a:rPr>
              <a:t>NMOSD</a:t>
            </a:r>
            <a:r>
              <a:rPr lang="zh-CN" altLang="en-US" sz="2000" dirty="0">
                <a:solidFill>
                  <a:srgbClr val="000000"/>
                </a:solidFill>
              </a:rPr>
              <a:t>以重度、免疫介导性脱髓鞘和轴索损伤为特点，主要影响脊髓和视神经，临床表现为视神经炎和</a:t>
            </a:r>
            <a:r>
              <a:rPr lang="en-US" altLang="zh-CN" sz="2000" dirty="0">
                <a:solidFill>
                  <a:srgbClr val="000000"/>
                </a:solidFill>
              </a:rPr>
              <a:t>/</a:t>
            </a:r>
            <a:r>
              <a:rPr lang="zh-CN" altLang="en-US" sz="2000" dirty="0">
                <a:solidFill>
                  <a:srgbClr val="000000"/>
                </a:solidFill>
              </a:rPr>
              <a:t>或横贯性脊髓炎。患者发病具有不可预测性、重度发作或复发性，常常直接导致累积性永久性神经功能残疾。颈脊髓炎可扩散至脑干，引起恶心、呃逆或急性神经源性呼吸衰竭，是患者的主要死亡原因。</a:t>
            </a:r>
            <a:r>
              <a:rPr lang="en-US" altLang="zh-CN" sz="2000" dirty="0">
                <a:solidFill>
                  <a:srgbClr val="000000"/>
                </a:solidFill>
              </a:rPr>
              <a:t>AQP4-IgG</a:t>
            </a:r>
            <a:r>
              <a:rPr lang="zh-CN" altLang="en-US" sz="2000" dirty="0">
                <a:solidFill>
                  <a:srgbClr val="000000"/>
                </a:solidFill>
              </a:rPr>
              <a:t>在</a:t>
            </a:r>
            <a:r>
              <a:rPr lang="en-US" altLang="zh-CN" sz="2000" dirty="0">
                <a:solidFill>
                  <a:srgbClr val="000000"/>
                </a:solidFill>
              </a:rPr>
              <a:t>70 - 80%</a:t>
            </a:r>
            <a:r>
              <a:rPr lang="zh-CN" altLang="en-US" sz="2000" dirty="0">
                <a:solidFill>
                  <a:srgbClr val="000000"/>
                </a:solidFill>
              </a:rPr>
              <a:t>的患者体内均可检出，对于临床诊断具有高度特异性，而且</a:t>
            </a:r>
            <a:r>
              <a:rPr lang="en-US" altLang="zh-CN" sz="2000" dirty="0">
                <a:solidFill>
                  <a:srgbClr val="000000"/>
                </a:solidFill>
              </a:rPr>
              <a:t>AQP4-IgG</a:t>
            </a:r>
            <a:r>
              <a:rPr lang="zh-CN" altLang="en-US" sz="2000" dirty="0">
                <a:solidFill>
                  <a:srgbClr val="000000"/>
                </a:solidFill>
              </a:rPr>
              <a:t>也具有潜在致病性</a:t>
            </a:r>
            <a:r>
              <a:rPr lang="zh-CN" altLang="en-US" sz="2000" dirty="0" smtClean="0">
                <a:solidFill>
                  <a:srgbClr val="000000"/>
                </a:solidFill>
              </a:rPr>
              <a:t>。</a:t>
            </a:r>
            <a:endParaRPr lang="en-US" altLang="zh-CN" sz="2000" dirty="0" smtClean="0">
              <a:solidFill>
                <a:srgbClr val="000000"/>
              </a:solidFill>
            </a:endParaRPr>
          </a:p>
          <a:p>
            <a:r>
              <a:rPr lang="zh-CN" altLang="en-US" dirty="0"/>
              <a:t>流行病学数据</a:t>
            </a:r>
            <a:r>
              <a:rPr lang="zh-CN" altLang="en-US" dirty="0" smtClean="0"/>
              <a:t>显示，依据</a:t>
            </a:r>
            <a:r>
              <a:rPr lang="en-US" altLang="zh-CN" dirty="0"/>
              <a:t>2015</a:t>
            </a:r>
            <a:r>
              <a:rPr lang="zh-CN" altLang="en-US" dirty="0"/>
              <a:t>年诊断</a:t>
            </a:r>
            <a:r>
              <a:rPr lang="zh-CN" altLang="en-US" dirty="0" smtClean="0"/>
              <a:t>标准，</a:t>
            </a:r>
            <a:r>
              <a:rPr lang="en-US" altLang="zh-CN" dirty="0" smtClean="0"/>
              <a:t>NMOSD </a:t>
            </a:r>
            <a:r>
              <a:rPr lang="zh-CN" altLang="en-US" dirty="0"/>
              <a:t>患病率在全球</a:t>
            </a:r>
            <a:r>
              <a:rPr lang="zh-CN" altLang="en-US" dirty="0" smtClean="0"/>
              <a:t>各地区</a:t>
            </a:r>
            <a:r>
              <a:rPr lang="zh-CN" altLang="en-US" dirty="0"/>
              <a:t>约为</a:t>
            </a:r>
            <a:r>
              <a:rPr lang="en-US" altLang="zh-CN" dirty="0"/>
              <a:t>(0.5~10)/(10</a:t>
            </a:r>
            <a:r>
              <a:rPr lang="zh-CN" altLang="en-US" dirty="0"/>
              <a:t>万人</a:t>
            </a:r>
            <a:r>
              <a:rPr lang="en-US" altLang="zh-CN" dirty="0"/>
              <a:t>·</a:t>
            </a:r>
            <a:r>
              <a:rPr lang="zh-CN" altLang="en-US" dirty="0"/>
              <a:t>年</a:t>
            </a:r>
            <a:r>
              <a:rPr lang="en-US" altLang="zh-CN" dirty="0"/>
              <a:t>),</a:t>
            </a:r>
            <a:r>
              <a:rPr lang="zh-CN" altLang="en-US" dirty="0"/>
              <a:t>在非高加索</a:t>
            </a:r>
            <a:r>
              <a:rPr lang="zh-CN" altLang="en-US" dirty="0" smtClean="0"/>
              <a:t>人群</a:t>
            </a:r>
            <a:r>
              <a:rPr lang="zh-CN" altLang="en-US" dirty="0"/>
              <a:t>中更为易感。已被纳入我国第一批罕见病</a:t>
            </a:r>
            <a:r>
              <a:rPr lang="zh-CN" altLang="en-US" dirty="0" smtClean="0"/>
              <a:t>目录。</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endParaRPr>
          </a:p>
          <a:p>
            <a:pPr lvl="0"/>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endParaRPr>
          </a:p>
          <a:p>
            <a:pPr lvl="0"/>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rPr>
              <a:t>用法用量</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endParaRPr>
          </a:p>
          <a:p>
            <a:pPr lvl="0">
              <a:lnSpc>
                <a:spcPct val="150000"/>
              </a:lnSpc>
            </a:pPr>
            <a:r>
              <a:rPr lang="zh-CN" altLang="zh-CN" sz="2000" dirty="0" smtClean="0"/>
              <a:t>本</a:t>
            </a:r>
            <a:r>
              <a:rPr lang="zh-CN" altLang="zh-CN" sz="2000" dirty="0"/>
              <a:t>品采用静脉输注的方式，经稀释方可使用。初始剂量，第</a:t>
            </a:r>
            <a:r>
              <a:rPr lang="en-US" altLang="zh-CN" sz="2000" dirty="0"/>
              <a:t>1</a:t>
            </a:r>
            <a:r>
              <a:rPr lang="zh-CN" altLang="zh-CN" sz="2000" dirty="0"/>
              <a:t>天静脉输注</a:t>
            </a:r>
            <a:r>
              <a:rPr lang="en-US" altLang="zh-CN" sz="2000" dirty="0"/>
              <a:t>300mg</a:t>
            </a:r>
            <a:r>
              <a:rPr lang="zh-CN" altLang="zh-CN" sz="2000" dirty="0"/>
              <a:t>，第</a:t>
            </a:r>
            <a:r>
              <a:rPr lang="en-US" altLang="zh-CN" sz="2000" dirty="0"/>
              <a:t>15</a:t>
            </a:r>
            <a:r>
              <a:rPr lang="zh-CN" altLang="zh-CN" sz="2000" dirty="0"/>
              <a:t>天再次静脉输注</a:t>
            </a:r>
            <a:r>
              <a:rPr lang="en-US" altLang="zh-CN" sz="2000" dirty="0"/>
              <a:t>300mg</a:t>
            </a:r>
            <a:r>
              <a:rPr lang="zh-CN" altLang="zh-CN" sz="2000" dirty="0"/>
              <a:t>；后续剂量，自首次用药开始，每</a:t>
            </a:r>
            <a:r>
              <a:rPr lang="en-US" altLang="zh-CN" sz="2000" dirty="0"/>
              <a:t>6</a:t>
            </a:r>
            <a:r>
              <a:rPr lang="zh-CN" altLang="zh-CN" sz="2000" dirty="0"/>
              <a:t>个月静脉输注</a:t>
            </a:r>
            <a:r>
              <a:rPr lang="en-US" altLang="zh-CN" sz="2000" dirty="0"/>
              <a:t>300mg</a:t>
            </a:r>
            <a:r>
              <a:rPr lang="zh-CN" altLang="zh-CN" sz="2000" dirty="0"/>
              <a:t>。</a:t>
            </a:r>
            <a:endParaRPr kumimoji="0" lang="zh-CN" altLang="en-US" sz="2000" b="0" i="0" u="none" strike="noStrike" kern="1200" cap="none" spc="0" normalizeH="0" baseline="0" noProof="0" dirty="0">
              <a:ln>
                <a:noFill/>
              </a:ln>
              <a:solidFill>
                <a:srgbClr val="000000"/>
              </a:solidFill>
              <a:effectLst/>
              <a:uLnTx/>
              <a:uFillTx/>
              <a:latin typeface="微软雅黑"/>
              <a:ea typeface="微软雅黑"/>
            </a:endParaRPr>
          </a:p>
        </p:txBody>
      </p:sp>
    </p:spTree>
    <p:custDataLst>
      <p:tags r:id="rId1"/>
    </p:custDataLst>
    <p:extLst>
      <p:ext uri="{BB962C8B-B14F-4D97-AF65-F5344CB8AC3E}">
        <p14:creationId xmlns:p14="http://schemas.microsoft.com/office/powerpoint/2010/main" val="28259732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55776"/>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02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安全性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Security </a:t>
            </a:r>
            <a:r>
              <a:rPr kumimoji="0" lang="en-US" altLang="zh-CN"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rPr>
              <a:t>information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628650" y="1092930"/>
            <a:ext cx="10401300" cy="47397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药品说明书收载的安全性信息</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lvl="0">
              <a:lnSpc>
                <a:spcPct val="150000"/>
              </a:lnSpc>
            </a:pPr>
            <a:r>
              <a:rPr lang="zh-CN" altLang="en-US" dirty="0"/>
              <a:t>本品可引起输液相关反应，具体可表现为头痛、恶心、嗜睡、呼吸困难、发热、肌痛、皮疹或其他体征或症状。在随机对照治疗期，</a:t>
            </a:r>
            <a:r>
              <a:rPr lang="en-US" altLang="zh-CN" dirty="0"/>
              <a:t>9.3%</a:t>
            </a:r>
            <a:r>
              <a:rPr lang="zh-CN" altLang="en-US" dirty="0"/>
              <a:t>的患者在本品首次输注时出现输液相关反应</a:t>
            </a:r>
            <a:r>
              <a:rPr lang="en-US" altLang="zh-CN" dirty="0"/>
              <a:t>,</a:t>
            </a:r>
            <a:r>
              <a:rPr lang="zh-CN" altLang="en-US" dirty="0"/>
              <a:t>。试验组最常见的感染包括尿路感染</a:t>
            </a:r>
            <a:r>
              <a:rPr lang="en-US" altLang="zh-CN" dirty="0"/>
              <a:t>(20%)</a:t>
            </a:r>
            <a:r>
              <a:rPr lang="zh-CN" altLang="en-US" dirty="0"/>
              <a:t>、鼻咽炎</a:t>
            </a:r>
            <a:r>
              <a:rPr lang="en-US" altLang="zh-CN" dirty="0"/>
              <a:t>(13%)</a:t>
            </a:r>
            <a:r>
              <a:rPr lang="zh-CN" altLang="en-US" dirty="0"/>
              <a:t>、上呼吸道感染</a:t>
            </a:r>
            <a:r>
              <a:rPr lang="en-US" altLang="zh-CN" dirty="0"/>
              <a:t>(8%)</a:t>
            </a:r>
            <a:r>
              <a:rPr lang="zh-CN" altLang="en-US" dirty="0"/>
              <a:t>和流行性感冒</a:t>
            </a:r>
            <a:r>
              <a:rPr lang="en-US" altLang="zh-CN" dirty="0"/>
              <a:t>(7%)</a:t>
            </a:r>
            <a:r>
              <a:rPr lang="zh-CN" altLang="en-US" dirty="0"/>
              <a:t>。另外，作为</a:t>
            </a:r>
            <a:r>
              <a:rPr lang="en-US" altLang="zh-CN" dirty="0"/>
              <a:t>B</a:t>
            </a:r>
            <a:r>
              <a:rPr lang="zh-CN" altLang="en-US" dirty="0"/>
              <a:t>细胞耗竭剂，本品可导致总免疫球蛋白水平下降</a:t>
            </a:r>
            <a:r>
              <a:rPr lang="en-US" altLang="zh-CN" dirty="0"/>
              <a:t>(</a:t>
            </a:r>
            <a:r>
              <a:rPr lang="zh-CN" altLang="en-US" dirty="0"/>
              <a:t>下降</a:t>
            </a:r>
            <a:r>
              <a:rPr lang="en-US" altLang="zh-CN" dirty="0"/>
              <a:t>8%)</a:t>
            </a:r>
            <a:r>
              <a:rPr lang="zh-CN" altLang="en-US" dirty="0"/>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effectLst/>
                <a:uLnTx/>
                <a:uFillTx/>
                <a:latin typeface="微软雅黑"/>
                <a:ea typeface="微软雅黑"/>
                <a:cs typeface="+mn-cs"/>
              </a:rPr>
              <a:t>该药品在国内外不良反应发生情况：</a:t>
            </a:r>
            <a:endParaRPr kumimoji="0" lang="en-US" altLang="zh-CN" sz="2000" b="1" i="0" u="none" strike="noStrike" kern="1200" cap="none" spc="0" normalizeH="0" baseline="0" noProof="0" dirty="0" smtClean="0">
              <a:ln>
                <a:noFill/>
              </a:ln>
              <a:effectLst/>
              <a:uLnTx/>
              <a:uFillTx/>
              <a:latin typeface="微软雅黑"/>
              <a:ea typeface="微软雅黑"/>
              <a:cs typeface="+mn-cs"/>
            </a:endParaRPr>
          </a:p>
          <a:p>
            <a:pPr>
              <a:lnSpc>
                <a:spcPct val="150000"/>
              </a:lnSpc>
              <a:defRPr/>
            </a:pPr>
            <a:r>
              <a:rPr lang="zh-CN" altLang="en-US" dirty="0"/>
              <a:t>自</a:t>
            </a:r>
            <a:r>
              <a:rPr lang="en-US" altLang="zh-CN" dirty="0"/>
              <a:t>2022</a:t>
            </a:r>
            <a:r>
              <a:rPr lang="zh-CN" altLang="en-US" dirty="0"/>
              <a:t>年</a:t>
            </a:r>
            <a:r>
              <a:rPr lang="en-US" altLang="zh-CN" dirty="0"/>
              <a:t>03</a:t>
            </a:r>
            <a:r>
              <a:rPr lang="zh-CN" altLang="en-US" dirty="0"/>
              <a:t>月</a:t>
            </a:r>
            <a:r>
              <a:rPr lang="en-US" altLang="zh-CN" dirty="0"/>
              <a:t>08</a:t>
            </a:r>
            <a:r>
              <a:rPr lang="zh-CN" altLang="en-US" dirty="0"/>
              <a:t>日中国获批上市以来，未收到来自药监部门的安全性警告、黑框警告、撤市信息及其他安全警告信息。未收到该品种的不良事件报告。</a:t>
            </a:r>
            <a:endParaRPr lang="en-US" altLang="zh-CN" dirty="0"/>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与目录内同类药品安全性方面的主要优势和不足：</a:t>
            </a:r>
            <a:endPar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目录内尚无同类药品。</a:t>
            </a:r>
            <a:endParaRPr kumimoji="0" lang="zh-CN" altLang="en-US" sz="2000" b="0" i="0" u="none" strike="noStrike" kern="1200" cap="none" spc="0" normalizeH="0" baseline="0" noProof="0" dirty="0">
              <a:ln>
                <a:noFill/>
              </a:ln>
              <a:solidFill>
                <a:srgbClr val="000000"/>
              </a:solidFill>
              <a:effectLst/>
              <a:uLnTx/>
              <a:uFillTx/>
              <a:latin typeface="微软雅黑"/>
              <a:ea typeface="微软雅黑"/>
              <a:cs typeface="+mn-cs"/>
            </a:endParaRPr>
          </a:p>
        </p:txBody>
      </p:sp>
      <p:pic>
        <p:nvPicPr>
          <p:cNvPr id="9" name="Picture 15" descr="C:\Users\karlozy\Downloads\molecular.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036" y="433845"/>
            <a:ext cx="535132" cy="5454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49994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69630"/>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03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有效性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lang="en-US" altLang="zh-CN" b="1" dirty="0" smtClean="0">
                <a:solidFill>
                  <a:srgbClr val="FFFFFF">
                    <a:lumMod val="65000"/>
                  </a:srgbClr>
                </a:solidFill>
                <a:latin typeface="微软雅黑"/>
                <a:ea typeface="微软雅黑"/>
                <a:cs typeface="思源黑体 CN Bold" panose="020B0800000000000000" charset="-122"/>
                <a:sym typeface="+mn-lt"/>
              </a:rPr>
              <a:t>Valid</a:t>
            </a:r>
            <a:r>
              <a:rPr kumimoji="0" lang="en-US" altLang="zh-CN" sz="1800" b="1" i="0" u="none" strike="noStrike" kern="1200" cap="none" spc="0" normalizeH="0" baseline="0" noProof="0" dirty="0" err="1" smtClean="0">
                <a:ln>
                  <a:noFill/>
                </a:ln>
                <a:solidFill>
                  <a:srgbClr val="FFFFFF">
                    <a:lumMod val="65000"/>
                  </a:srgbClr>
                </a:solidFill>
                <a:effectLst/>
                <a:uLnTx/>
                <a:uFillTx/>
                <a:latin typeface="微软雅黑"/>
                <a:ea typeface="微软雅黑"/>
                <a:cs typeface="思源黑体 CN Bold" panose="020B0800000000000000" charset="-122"/>
                <a:sym typeface="+mn-lt"/>
              </a:rPr>
              <a:t>ity</a:t>
            </a: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 </a:t>
            </a:r>
            <a:r>
              <a:rPr kumimoji="0" lang="en-US" altLang="zh-CN"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rPr>
              <a:t>information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628650" y="1092930"/>
            <a:ext cx="10401300" cy="5247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与对照药品疗效方面优势和不足</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lvl="0">
              <a:lnSpc>
                <a:spcPct val="150000"/>
              </a:lnSpc>
              <a:spcBef>
                <a:spcPts val="600"/>
              </a:spcBef>
            </a:pPr>
            <a:r>
              <a:rPr lang="zh-CN" altLang="en-US" dirty="0" smtClean="0"/>
              <a:t>共</a:t>
            </a:r>
            <a:r>
              <a:rPr lang="zh-CN" altLang="en-US" dirty="0"/>
              <a:t>入组</a:t>
            </a:r>
            <a:r>
              <a:rPr lang="en-US" altLang="zh-CN" dirty="0"/>
              <a:t>213</a:t>
            </a:r>
            <a:r>
              <a:rPr lang="zh-CN" altLang="en-US" dirty="0"/>
              <a:t>名抗</a:t>
            </a:r>
            <a:r>
              <a:rPr lang="en-US" altLang="zh-CN" dirty="0"/>
              <a:t>AQP4</a:t>
            </a:r>
            <a:r>
              <a:rPr lang="zh-CN" altLang="en-US" dirty="0"/>
              <a:t>抗体阳性的</a:t>
            </a:r>
            <a:r>
              <a:rPr lang="en-US" altLang="zh-CN" dirty="0"/>
              <a:t>NMOSD</a:t>
            </a:r>
            <a:r>
              <a:rPr lang="zh-CN" altLang="en-US" dirty="0"/>
              <a:t>患者，其中</a:t>
            </a:r>
            <a:r>
              <a:rPr lang="en-US" altLang="zh-CN" dirty="0"/>
              <a:t>161</a:t>
            </a:r>
            <a:r>
              <a:rPr lang="zh-CN" altLang="en-US" dirty="0"/>
              <a:t>名接受伊奈利珠单抗治疗，</a:t>
            </a:r>
            <a:r>
              <a:rPr lang="en-US" altLang="zh-CN" dirty="0"/>
              <a:t>52</a:t>
            </a:r>
            <a:r>
              <a:rPr lang="zh-CN" altLang="en-US" dirty="0"/>
              <a:t>名接受安慰剂治疗</a:t>
            </a:r>
            <a:r>
              <a:rPr lang="zh-CN" altLang="en-US" b="1" dirty="0"/>
              <a:t>。 本品显著降低</a:t>
            </a:r>
            <a:r>
              <a:rPr lang="en-US" altLang="zh-CN" b="1" dirty="0"/>
              <a:t>NMOSD</a:t>
            </a:r>
            <a:r>
              <a:rPr lang="zh-CN" altLang="en-US" b="1" dirty="0"/>
              <a:t>复发风险</a:t>
            </a:r>
            <a:r>
              <a:rPr lang="zh-CN" altLang="en-US" dirty="0"/>
              <a:t>（复发率：伊奈利珠单抗组</a:t>
            </a:r>
            <a:r>
              <a:rPr lang="en-US" altLang="zh-CN" dirty="0"/>
              <a:t>11.2% VS </a:t>
            </a:r>
            <a:r>
              <a:rPr lang="zh-CN" altLang="en-US" dirty="0"/>
              <a:t>安慰剂组</a:t>
            </a:r>
            <a:r>
              <a:rPr lang="en-US" altLang="zh-CN" dirty="0"/>
              <a:t>42.3%</a:t>
            </a:r>
            <a:r>
              <a:rPr lang="zh-CN" altLang="en-US" dirty="0"/>
              <a:t>），</a:t>
            </a:r>
            <a:r>
              <a:rPr lang="zh-CN" altLang="en-US" b="1" dirty="0"/>
              <a:t>发作风险降低</a:t>
            </a:r>
            <a:r>
              <a:rPr lang="en-US" altLang="zh-CN" b="1" dirty="0"/>
              <a:t>77.3%</a:t>
            </a:r>
            <a:r>
              <a:rPr lang="zh-CN" altLang="en-US" dirty="0"/>
              <a:t>；接受伊奈利珠单抗治疗的患者年化住院率较安慰剂组患者明显下降（伊奈利珠单抗组为</a:t>
            </a:r>
            <a:r>
              <a:rPr lang="en-US" altLang="zh-CN" dirty="0"/>
              <a:t>0.11</a:t>
            </a:r>
            <a:r>
              <a:rPr lang="zh-CN" altLang="en-US" dirty="0"/>
              <a:t>，安慰剂组为</a:t>
            </a:r>
            <a:r>
              <a:rPr lang="en-US" altLang="zh-CN" dirty="0"/>
              <a:t>0.50</a:t>
            </a:r>
            <a:r>
              <a:rPr lang="zh-CN" altLang="en-US" dirty="0"/>
              <a:t>）。 </a:t>
            </a:r>
            <a:r>
              <a:rPr lang="en-US" altLang="zh-CN" b="1" dirty="0"/>
              <a:t>83%</a:t>
            </a:r>
            <a:r>
              <a:rPr lang="zh-CN" altLang="en-US" b="1" dirty="0"/>
              <a:t>的患者接受伊奈利珠单抗持续治疗</a:t>
            </a:r>
            <a:r>
              <a:rPr lang="en-US" altLang="zh-CN" b="1" dirty="0"/>
              <a:t>4</a:t>
            </a:r>
            <a:r>
              <a:rPr lang="zh-CN" altLang="en-US" b="1" dirty="0"/>
              <a:t>年以上，保持无复发记录。</a:t>
            </a:r>
            <a:endParaRPr kumimoji="0" lang="en-US" altLang="zh-CN" sz="2000" b="1" i="0" u="none" strike="noStrike" kern="1200" cap="none" spc="0" normalizeH="0" baseline="0" noProof="0" dirty="0">
              <a:ln>
                <a:noFill/>
              </a:ln>
              <a:solidFill>
                <a:srgbClr val="000000"/>
              </a:solidFill>
              <a:effectLst/>
              <a:uLnTx/>
              <a:uFillTx/>
              <a:latin typeface="微软雅黑"/>
              <a:ea typeface="微软雅黑"/>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临床指南</a:t>
            </a:r>
            <a:r>
              <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rPr>
              <a:t>/</a:t>
            </a: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诊疗规范推荐：</a:t>
            </a:r>
            <a:endPar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endParaRPr>
          </a:p>
          <a:p>
            <a:pPr>
              <a:lnSpc>
                <a:spcPct val="150000"/>
              </a:lnSpc>
              <a:spcBef>
                <a:spcPts val="600"/>
              </a:spcBef>
            </a:pPr>
            <a:r>
              <a:rPr lang="zh-CN" altLang="en-US" dirty="0"/>
              <a:t>本品列入</a:t>
            </a:r>
            <a:r>
              <a:rPr lang="en-US" altLang="zh-CN" dirty="0"/>
              <a:t>《</a:t>
            </a:r>
            <a:r>
              <a:rPr lang="zh-CN" altLang="en-US" dirty="0"/>
              <a:t>中国视神经脊髓炎谱系疾病诊断与治疗指南</a:t>
            </a:r>
            <a:r>
              <a:rPr lang="en-US" altLang="zh-CN" dirty="0"/>
              <a:t>(2021</a:t>
            </a:r>
            <a:r>
              <a:rPr lang="zh-CN" altLang="en-US" dirty="0"/>
              <a:t>版</a:t>
            </a:r>
            <a:r>
              <a:rPr lang="en-US" altLang="zh-CN" dirty="0"/>
              <a:t>)》</a:t>
            </a:r>
            <a:r>
              <a:rPr lang="zh-CN" altLang="en-US" dirty="0"/>
              <a:t>，文中明确指出：</a:t>
            </a:r>
            <a:r>
              <a:rPr lang="zh-CN" altLang="en-US" b="1" dirty="0"/>
              <a:t>伊奈利珠单抗可显著降低</a:t>
            </a:r>
            <a:r>
              <a:rPr lang="en-US" altLang="zh-CN" b="1" dirty="0"/>
              <a:t>NMOSD </a:t>
            </a:r>
            <a:r>
              <a:rPr lang="zh-CN" altLang="en-US" b="1" dirty="0"/>
              <a:t>患者的疾病复发和减缓残疾进展 </a:t>
            </a:r>
            <a:r>
              <a:rPr lang="en-US" altLang="zh-CN" b="1" dirty="0"/>
              <a:t>(A </a:t>
            </a:r>
            <a:r>
              <a:rPr lang="zh-CN" altLang="en-US" b="1" dirty="0"/>
              <a:t>级推荐</a:t>
            </a:r>
            <a:r>
              <a:rPr lang="en-US" altLang="zh-CN" b="1" dirty="0"/>
              <a:t>)</a:t>
            </a:r>
            <a:r>
              <a:rPr lang="zh-CN" altLang="en-US" b="1" dirty="0"/>
              <a:t>。</a:t>
            </a:r>
            <a:endParaRPr lang="en-US" altLang="zh-CN" b="1" dirty="0"/>
          </a:p>
          <a:p>
            <a:pPr marR="0" indent="0" fontAlgn="auto">
              <a:lnSpc>
                <a:spcPct val="100000"/>
              </a:lnSpc>
              <a:spcBef>
                <a:spcPts val="60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p:txBody>
      </p:sp>
      <p:pic>
        <p:nvPicPr>
          <p:cNvPr id="10" name="Picture 19" descr="\\Msad\root\AP\HK\LIB\CS\CIM\Publishing\1.0 Publishing Operation\5.0 Temp\Karloz\Drug-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036" y="606197"/>
            <a:ext cx="400368" cy="6377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534482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69630"/>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03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有效性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Valid</a:t>
            </a:r>
            <a:r>
              <a:rPr kumimoji="0" lang="en-US" altLang="zh-CN" sz="1800" b="1" i="0" u="none" strike="noStrike" kern="1200" cap="none" spc="0" normalizeH="0" baseline="0" noProof="0" dirty="0" err="1" smtClean="0">
                <a:ln>
                  <a:noFill/>
                </a:ln>
                <a:solidFill>
                  <a:srgbClr val="FFFFFF">
                    <a:lumMod val="65000"/>
                  </a:srgbClr>
                </a:solidFill>
                <a:effectLst/>
                <a:uLnTx/>
                <a:uFillTx/>
                <a:latin typeface="微软雅黑"/>
                <a:ea typeface="微软雅黑"/>
                <a:cs typeface="思源黑体 CN Bold" panose="020B0800000000000000" charset="-122"/>
                <a:sym typeface="+mn-lt"/>
              </a:rPr>
              <a:t>ity</a:t>
            </a: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 </a:t>
            </a:r>
            <a:r>
              <a:rPr kumimoji="0" lang="en-US" altLang="zh-CN"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rPr>
              <a:t>information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628650" y="1092930"/>
            <a:ext cx="10401300" cy="67710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国家药品审评中心出具的</a:t>
            </a:r>
            <a:r>
              <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rPr>
              <a:t>《</a:t>
            </a: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技术评审报告</a:t>
            </a:r>
            <a:r>
              <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rPr>
              <a:t>》</a:t>
            </a: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中关于本药品有效性的描述</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lvl="0">
              <a:lnSpc>
                <a:spcPct val="150000"/>
              </a:lnSpc>
              <a:spcBef>
                <a:spcPts val="1200"/>
              </a:spcBef>
            </a:pPr>
            <a:r>
              <a:rPr lang="zh-CN" altLang="en-US" dirty="0" smtClean="0"/>
              <a:t>      视神经脊髓炎</a:t>
            </a:r>
            <a:r>
              <a:rPr lang="zh-CN" altLang="en-US" dirty="0"/>
              <a:t>（</a:t>
            </a:r>
            <a:r>
              <a:rPr lang="en-US" altLang="zh-CN" dirty="0"/>
              <a:t>NMO</a:t>
            </a:r>
            <a:r>
              <a:rPr lang="zh-CN" altLang="en-US" dirty="0"/>
              <a:t>）和</a:t>
            </a:r>
            <a:r>
              <a:rPr lang="en-US" altLang="zh-CN" dirty="0"/>
              <a:t>NMO</a:t>
            </a:r>
            <a:r>
              <a:rPr lang="zh-CN" altLang="en-US" dirty="0"/>
              <a:t>谱系疾病（</a:t>
            </a:r>
            <a:r>
              <a:rPr lang="en-US" altLang="zh-CN" dirty="0"/>
              <a:t>NMOSD</a:t>
            </a:r>
            <a:r>
              <a:rPr lang="zh-CN" altLang="en-US" dirty="0"/>
              <a:t>）患者发病具有不可预测性、重度发作或复发性，常常直接导致累积性永久性神经功能残疾，颈脊髓炎可扩散至脑干，引起恶心、呃逆或急性神经源性呼吸衰竭，是</a:t>
            </a:r>
            <a:r>
              <a:rPr lang="en-US" altLang="zh-CN" dirty="0"/>
              <a:t>NMO</a:t>
            </a:r>
            <a:r>
              <a:rPr lang="zh-CN" altLang="en-US" dirty="0"/>
              <a:t>患者的主要死亡原因</a:t>
            </a:r>
            <a:r>
              <a:rPr lang="zh-CN" altLang="en-US" dirty="0" smtClean="0"/>
              <a:t>。</a:t>
            </a:r>
            <a:endParaRPr lang="en-US" altLang="zh-CN" dirty="0" smtClean="0"/>
          </a:p>
          <a:p>
            <a:pPr lvl="0">
              <a:lnSpc>
                <a:spcPct val="150000"/>
              </a:lnSpc>
              <a:spcBef>
                <a:spcPts val="1200"/>
              </a:spcBef>
            </a:pPr>
            <a:r>
              <a:rPr lang="en-US" altLang="zh-CN" dirty="0" smtClean="0"/>
              <a:t>     </a:t>
            </a:r>
            <a:r>
              <a:rPr lang="zh-CN" altLang="en-US" dirty="0" smtClean="0"/>
              <a:t> </a:t>
            </a:r>
            <a:r>
              <a:rPr lang="zh-CN" altLang="en-US" dirty="0"/>
              <a:t>伊奈利珠单抗注射液是一种人源化、亲和力优化、非岩藻糖基化的免疫球蛋白</a:t>
            </a:r>
            <a:r>
              <a:rPr lang="en-US" altLang="zh-CN" dirty="0"/>
              <a:t>G1κ</a:t>
            </a:r>
            <a:r>
              <a:rPr lang="zh-CN" altLang="en-US" dirty="0"/>
              <a:t>单克隆抗体，可与</a:t>
            </a:r>
            <a:r>
              <a:rPr lang="en-US" altLang="zh-CN" dirty="0"/>
              <a:t>B</a:t>
            </a:r>
            <a:r>
              <a:rPr lang="zh-CN" altLang="en-US" dirty="0"/>
              <a:t>细胞特异性表面抗原</a:t>
            </a:r>
            <a:r>
              <a:rPr lang="en-US" altLang="zh-CN" dirty="0"/>
              <a:t>CD19</a:t>
            </a:r>
            <a:r>
              <a:rPr lang="zh-CN" altLang="en-US" dirty="0"/>
              <a:t>结合，导致</a:t>
            </a:r>
            <a:r>
              <a:rPr lang="en-US" altLang="zh-CN" dirty="0"/>
              <a:t>CD19+ B</a:t>
            </a:r>
            <a:r>
              <a:rPr lang="zh-CN" altLang="en-US" dirty="0"/>
              <a:t>细胞耗竭，包括浆母细胞和某些浆细胞。</a:t>
            </a:r>
            <a:r>
              <a:rPr lang="en-US" altLang="zh-CN" dirty="0"/>
              <a:t>B</a:t>
            </a:r>
            <a:r>
              <a:rPr lang="zh-CN" altLang="en-US" dirty="0"/>
              <a:t>细胞对</a:t>
            </a:r>
            <a:r>
              <a:rPr lang="en-US" altLang="zh-CN" dirty="0"/>
              <a:t>NMOSD</a:t>
            </a:r>
            <a:r>
              <a:rPr lang="zh-CN" altLang="en-US" dirty="0"/>
              <a:t>的影响包括产生自身抗体、分泌促炎症因子以及抗原呈递。</a:t>
            </a:r>
            <a:r>
              <a:rPr lang="en-US" altLang="zh-CN" dirty="0"/>
              <a:t>CD19</a:t>
            </a:r>
            <a:r>
              <a:rPr lang="zh-CN" altLang="en-US" dirty="0"/>
              <a:t>在广泛的</a:t>
            </a:r>
            <a:r>
              <a:rPr lang="en-US" altLang="zh-CN" dirty="0"/>
              <a:t>B</a:t>
            </a:r>
            <a:r>
              <a:rPr lang="zh-CN" altLang="en-US" dirty="0"/>
              <a:t>细胞系中表达，耗竭</a:t>
            </a:r>
            <a:r>
              <a:rPr lang="en-US" altLang="zh-CN" dirty="0"/>
              <a:t>CD19+ B</a:t>
            </a:r>
            <a:r>
              <a:rPr lang="zh-CN" altLang="en-US" dirty="0"/>
              <a:t>细胞可通过有效地耗竭产生</a:t>
            </a:r>
            <a:r>
              <a:rPr lang="en-US" altLang="zh-CN" dirty="0"/>
              <a:t>AQP4-IgG</a:t>
            </a:r>
            <a:r>
              <a:rPr lang="zh-CN" altLang="en-US" dirty="0"/>
              <a:t>的浆母细胞而降低</a:t>
            </a:r>
            <a:r>
              <a:rPr lang="en-US" altLang="zh-CN" dirty="0"/>
              <a:t>NMOSD</a:t>
            </a:r>
            <a:r>
              <a:rPr lang="zh-CN" altLang="en-US" dirty="0"/>
              <a:t>发作风险。 </a:t>
            </a:r>
            <a:r>
              <a:rPr lang="zh-CN" altLang="en-US" dirty="0" smtClean="0"/>
              <a:t>      </a:t>
            </a:r>
            <a:r>
              <a:rPr lang="en-US" altLang="zh-CN" dirty="0" err="1" smtClean="0"/>
              <a:t>Inebilizumab</a:t>
            </a:r>
            <a:r>
              <a:rPr lang="zh-CN" altLang="en-US" dirty="0"/>
              <a:t>相比安慰剂能显著降低</a:t>
            </a:r>
            <a:r>
              <a:rPr lang="en-US" altLang="zh-CN" dirty="0"/>
              <a:t>AC</a:t>
            </a:r>
            <a:r>
              <a:rPr lang="zh-CN" altLang="en-US" dirty="0"/>
              <a:t>确定的</a:t>
            </a:r>
            <a:r>
              <a:rPr lang="en-US" altLang="zh-CN" dirty="0"/>
              <a:t>NMOSD</a:t>
            </a:r>
            <a:r>
              <a:rPr lang="zh-CN" altLang="en-US" dirty="0"/>
              <a:t>发作风险，并且具有统计学意义，在</a:t>
            </a:r>
            <a:r>
              <a:rPr lang="en-US" altLang="zh-CN" dirty="0"/>
              <a:t>AQP4-IgG</a:t>
            </a:r>
            <a:r>
              <a:rPr lang="zh-CN" altLang="en-US" dirty="0"/>
              <a:t>血清阳性受试者中可降低</a:t>
            </a:r>
            <a:r>
              <a:rPr lang="en-US" altLang="zh-CN" dirty="0"/>
              <a:t>77.3%</a:t>
            </a:r>
            <a:r>
              <a:rPr lang="zh-CN" altLang="en-US" dirty="0"/>
              <a:t>。在基于人口统计学和疾病相关特征的亚组中具有一致的获益</a:t>
            </a:r>
            <a:r>
              <a:rPr lang="zh-CN" altLang="en-US" dirty="0" smtClean="0"/>
              <a:t>。探索性</a:t>
            </a:r>
            <a:r>
              <a:rPr lang="zh-CN" altLang="en-US" dirty="0"/>
              <a:t>分析提示，持续的</a:t>
            </a:r>
            <a:r>
              <a:rPr lang="en-US" altLang="zh-CN" dirty="0" err="1"/>
              <a:t>Inebilizumab</a:t>
            </a:r>
            <a:r>
              <a:rPr lang="zh-CN" altLang="en-US" dirty="0"/>
              <a:t>治疗可产生持久的获益。亚洲亚组疗效趋势与总人群基本一致，未见明显种族差异</a:t>
            </a:r>
            <a:r>
              <a:rPr lang="zh-CN" altLang="en-US" dirty="0" smtClean="0"/>
              <a:t>。</a:t>
            </a:r>
            <a:endParaRPr lang="en-US" altLang="zh-CN" dirty="0" smtClean="0"/>
          </a:p>
          <a:p>
            <a:pPr lvl="0">
              <a:lnSpc>
                <a:spcPct val="150000"/>
              </a:lnSpc>
              <a:spcBef>
                <a:spcPts val="1200"/>
              </a:spcBef>
            </a:pPr>
            <a:r>
              <a:rPr lang="zh-CN" altLang="en-US" dirty="0" smtClean="0">
                <a:solidFill>
                  <a:srgbClr val="000000"/>
                </a:solidFill>
              </a:rPr>
              <a:t>      结果</a:t>
            </a:r>
            <a:r>
              <a:rPr lang="zh-CN" altLang="en-US" dirty="0">
                <a:solidFill>
                  <a:srgbClr val="000000"/>
                </a:solidFill>
              </a:rPr>
              <a:t>提示在降低</a:t>
            </a:r>
            <a:r>
              <a:rPr lang="en-US" altLang="zh-CN" dirty="0">
                <a:solidFill>
                  <a:srgbClr val="000000"/>
                </a:solidFill>
              </a:rPr>
              <a:t>NMOSD</a:t>
            </a:r>
            <a:r>
              <a:rPr lang="zh-CN" altLang="en-US" dirty="0">
                <a:solidFill>
                  <a:srgbClr val="000000"/>
                </a:solidFill>
              </a:rPr>
              <a:t>风险方面显著且稳健的</a:t>
            </a:r>
            <a:r>
              <a:rPr lang="zh-CN" altLang="en-US" dirty="0" smtClean="0">
                <a:solidFill>
                  <a:srgbClr val="000000"/>
                </a:solidFill>
              </a:rPr>
              <a:t>获益。</a:t>
            </a:r>
            <a:endParaRPr kumimoji="0" lang="en-US" altLang="zh-CN" sz="18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p:txBody>
      </p:sp>
      <p:pic>
        <p:nvPicPr>
          <p:cNvPr id="10" name="Picture 19" descr="\\Msad\root\AP\HK\LIB\CS\CIM\Publishing\1.0 Publishing Operation\5.0 Temp\Karloz\Drug-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167" y="455156"/>
            <a:ext cx="400368" cy="6377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25922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41921"/>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04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创新性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Innovativeness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895349" y="1293051"/>
            <a:ext cx="10401300" cy="5062924"/>
          </a:xfrm>
          <a:prstGeom prst="rect">
            <a:avLst/>
          </a:prstGeom>
          <a:noFill/>
        </p:spPr>
        <p:txBody>
          <a:bodyPr wrap="square" rtlCol="0">
            <a:spAutoFit/>
          </a:bodyPr>
          <a:lstStyle/>
          <a:p>
            <a:pPr lvl="0"/>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主要创新点</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lvl="0">
              <a:lnSpc>
                <a:spcPct val="150000"/>
              </a:lnSpc>
              <a:spcBef>
                <a:spcPts val="600"/>
              </a:spcBef>
            </a:pPr>
            <a:r>
              <a:rPr lang="zh-CN" altLang="en-US" dirty="0" smtClean="0"/>
              <a:t>      江苏豪森药业集团</a:t>
            </a:r>
            <a:r>
              <a:rPr lang="zh-CN" altLang="en-US" dirty="0"/>
              <a:t>恒邦药业引进的全球首款、也是目前</a:t>
            </a:r>
            <a:r>
              <a:rPr lang="zh-CN" altLang="en-US" dirty="0" smtClean="0"/>
              <a:t>唯一获</a:t>
            </a:r>
            <a:r>
              <a:rPr lang="zh-CN" altLang="en-US" dirty="0"/>
              <a:t>批上市的</a:t>
            </a:r>
            <a:r>
              <a:rPr lang="en-US" altLang="zh-CN" dirty="0"/>
              <a:t>CD19</a:t>
            </a:r>
            <a:r>
              <a:rPr lang="zh-CN" altLang="en-US" dirty="0"/>
              <a:t>单抗，能选择性靶向耗竭</a:t>
            </a:r>
            <a:r>
              <a:rPr lang="en-US" altLang="zh-CN" dirty="0"/>
              <a:t>CD19+B</a:t>
            </a:r>
            <a:r>
              <a:rPr lang="zh-CN" altLang="en-US" dirty="0"/>
              <a:t>细胞，机制性消除产生</a:t>
            </a:r>
            <a:r>
              <a:rPr lang="en-US" altLang="zh-CN" dirty="0"/>
              <a:t>NMOSD</a:t>
            </a:r>
            <a:r>
              <a:rPr lang="zh-CN" altLang="en-US" dirty="0"/>
              <a:t>致病抗体的浆母细胞，持续降低</a:t>
            </a:r>
            <a:r>
              <a:rPr lang="en-US" altLang="zh-CN" dirty="0"/>
              <a:t>NMOSD</a:t>
            </a:r>
            <a:r>
              <a:rPr lang="zh-CN" altLang="en-US" dirty="0"/>
              <a:t>复发率，且安全性可靠，使患者全面获益，被</a:t>
            </a:r>
            <a:r>
              <a:rPr lang="en-US" altLang="zh-CN" dirty="0"/>
              <a:t>FDA</a:t>
            </a:r>
            <a:r>
              <a:rPr lang="zh-CN" altLang="en-US" dirty="0"/>
              <a:t>授予</a:t>
            </a:r>
            <a:r>
              <a:rPr lang="zh-CN" altLang="en-US" b="1" dirty="0"/>
              <a:t>孤儿药资格</a:t>
            </a:r>
            <a:r>
              <a:rPr lang="zh-CN" altLang="en-US" dirty="0"/>
              <a:t>和</a:t>
            </a:r>
            <a:r>
              <a:rPr lang="zh-CN" altLang="en-US" b="1" dirty="0"/>
              <a:t>突破性疗法资格认定</a:t>
            </a:r>
            <a:r>
              <a:rPr lang="zh-CN" altLang="en-US" dirty="0" smtClean="0"/>
              <a:t>。</a:t>
            </a:r>
            <a:endParaRPr lang="en-US" altLang="zh-CN" dirty="0" smtClean="0"/>
          </a:p>
          <a:p>
            <a:pPr lvl="0">
              <a:lnSpc>
                <a:spcPct val="150000"/>
              </a:lnSpc>
              <a:spcBef>
                <a:spcPts val="600"/>
              </a:spcBef>
            </a:pPr>
            <a:r>
              <a:rPr lang="zh-CN" altLang="en-US" dirty="0" smtClean="0"/>
              <a:t>     本</a:t>
            </a:r>
            <a:r>
              <a:rPr lang="zh-CN" altLang="en-US" dirty="0"/>
              <a:t>品通过靶向于产生异常自身免疫抗体的有害</a:t>
            </a:r>
            <a:r>
              <a:rPr lang="en-US" altLang="zh-CN" dirty="0"/>
              <a:t>B</a:t>
            </a:r>
            <a:r>
              <a:rPr lang="zh-CN" altLang="en-US" dirty="0"/>
              <a:t>细胞，有效减轻神经炎症反应、预防疾病复发。且</a:t>
            </a:r>
            <a:r>
              <a:rPr lang="zh-CN" altLang="en-US" b="1" dirty="0"/>
              <a:t>简易人性化给药，患者耐受性良好</a:t>
            </a:r>
            <a:r>
              <a:rPr lang="zh-CN" altLang="en-US" dirty="0"/>
              <a:t>，在</a:t>
            </a:r>
            <a:r>
              <a:rPr lang="zh-CN" altLang="en-US" b="1" dirty="0"/>
              <a:t>初始剂量后，一年两次单药治疗，患者依从性更强</a:t>
            </a:r>
            <a:r>
              <a:rPr lang="zh-CN" altLang="en-US" b="1" dirty="0" smtClean="0"/>
              <a:t>。</a:t>
            </a:r>
            <a:endParaRPr lang="en-US" altLang="zh-CN" b="1" dirty="0" smtClean="0"/>
          </a:p>
          <a:p>
            <a:pPr>
              <a:lnSpc>
                <a:spcPct val="150000"/>
              </a:lnSpc>
              <a:spcBef>
                <a:spcPts val="600"/>
              </a:spcBef>
            </a:pPr>
            <a:r>
              <a:rPr lang="zh-CN" altLang="en-US" sz="2000" b="1" dirty="0">
                <a:solidFill>
                  <a:srgbClr val="000000"/>
                </a:solidFill>
                <a:latin typeface="微软雅黑"/>
                <a:ea typeface="微软雅黑"/>
              </a:rPr>
              <a:t>优势：</a:t>
            </a:r>
            <a:endParaRPr lang="en-US" altLang="zh-CN" sz="2000" b="1" dirty="0">
              <a:solidFill>
                <a:srgbClr val="000000"/>
              </a:solidFill>
              <a:latin typeface="微软雅黑"/>
              <a:ea typeface="微软雅黑"/>
            </a:endParaRPr>
          </a:p>
          <a:p>
            <a:pPr marL="285750" indent="-285750">
              <a:lnSpc>
                <a:spcPct val="150000"/>
              </a:lnSpc>
              <a:spcBef>
                <a:spcPts val="600"/>
              </a:spcBef>
              <a:buFont typeface="Wingdings" panose="05000000000000000000" pitchFamily="2" charset="2"/>
              <a:buChar char="Ø"/>
            </a:pPr>
            <a:r>
              <a:rPr lang="zh-CN" altLang="en-US" dirty="0" smtClean="0"/>
              <a:t>具有</a:t>
            </a:r>
            <a:r>
              <a:rPr lang="zh-CN" altLang="en-US" dirty="0"/>
              <a:t>良好的安全性和耐受性，不良反应发生率与安慰剂相似，长期接受治疗，也无新的安全性</a:t>
            </a:r>
            <a:r>
              <a:rPr lang="zh-CN" altLang="en-US" dirty="0" smtClean="0"/>
              <a:t>问题。</a:t>
            </a:r>
            <a:endParaRPr lang="zh-CN" altLang="en-US" dirty="0"/>
          </a:p>
          <a:p>
            <a:pPr marL="285750" indent="-285750">
              <a:lnSpc>
                <a:spcPct val="150000"/>
              </a:lnSpc>
              <a:spcBef>
                <a:spcPts val="600"/>
              </a:spcBef>
              <a:buFont typeface="Wingdings" panose="05000000000000000000" pitchFamily="2" charset="2"/>
              <a:buChar char="Ø"/>
            </a:pPr>
            <a:r>
              <a:rPr lang="zh-CN" altLang="en-US" dirty="0" smtClean="0"/>
              <a:t>发作</a:t>
            </a:r>
            <a:r>
              <a:rPr lang="zh-CN" altLang="en-US" dirty="0"/>
              <a:t>风险降低</a:t>
            </a:r>
            <a:r>
              <a:rPr lang="en-US" altLang="zh-CN" dirty="0"/>
              <a:t>77.3%</a:t>
            </a:r>
            <a:r>
              <a:rPr lang="zh-CN" altLang="en-US" dirty="0"/>
              <a:t>，减缓残疾进展，保持患者社会功能 </a:t>
            </a:r>
            <a:r>
              <a:rPr lang="zh-CN" altLang="en-US" dirty="0" smtClean="0"/>
              <a:t>。</a:t>
            </a:r>
            <a:r>
              <a:rPr lang="zh-CN" altLang="en-US" dirty="0"/>
              <a:t> </a:t>
            </a:r>
            <a:r>
              <a:rPr lang="en-US" altLang="zh-CN" dirty="0"/>
              <a:t>83%</a:t>
            </a:r>
            <a:r>
              <a:rPr lang="zh-CN" altLang="en-US" dirty="0"/>
              <a:t>的患者接受伊奈利珠单抗持续治疗</a:t>
            </a:r>
            <a:r>
              <a:rPr lang="en-US" altLang="zh-CN" dirty="0"/>
              <a:t>4</a:t>
            </a:r>
            <a:r>
              <a:rPr lang="zh-CN" altLang="en-US" dirty="0"/>
              <a:t>年以上，保持无复发记录</a:t>
            </a:r>
            <a:r>
              <a:rPr lang="zh-CN" altLang="en-US" dirty="0" smtClean="0"/>
              <a:t>。</a:t>
            </a:r>
            <a:endParaRPr lang="zh-CN" altLang="en-US" dirty="0"/>
          </a:p>
          <a:p>
            <a:pPr marL="285750" indent="-285750">
              <a:lnSpc>
                <a:spcPct val="150000"/>
              </a:lnSpc>
              <a:spcBef>
                <a:spcPts val="600"/>
              </a:spcBef>
              <a:buFont typeface="Wingdings" panose="05000000000000000000" pitchFamily="2" charset="2"/>
              <a:buChar char="Ø"/>
            </a:pPr>
            <a:r>
              <a:rPr lang="zh-CN" altLang="en-US" dirty="0" smtClean="0"/>
              <a:t>指南</a:t>
            </a:r>
            <a:r>
              <a:rPr lang="en-US" altLang="zh-CN" dirty="0" smtClean="0"/>
              <a:t>A</a:t>
            </a:r>
            <a:r>
              <a:rPr lang="zh-CN" altLang="en-US" dirty="0"/>
              <a:t>级</a:t>
            </a:r>
            <a:r>
              <a:rPr lang="zh-CN" altLang="en-US" dirty="0" smtClean="0"/>
              <a:t>推荐</a:t>
            </a:r>
            <a:endParaRPr lang="en-US" altLang="zh-CN" b="1" dirty="0" smtClean="0"/>
          </a:p>
        </p:txBody>
      </p:sp>
      <p:pic>
        <p:nvPicPr>
          <p:cNvPr id="15" name="Picture 8" descr="C:\Users\karlozy\Downloads\medicin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1514" y="581677"/>
            <a:ext cx="508724" cy="5185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885586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411194"/>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05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公平性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lang="en-US" altLang="zh-CN" b="1" dirty="0" smtClean="0">
                <a:solidFill>
                  <a:srgbClr val="FFFFFF">
                    <a:lumMod val="65000"/>
                  </a:srgbClr>
                </a:solidFill>
                <a:latin typeface="微软雅黑"/>
                <a:ea typeface="微软雅黑"/>
                <a:cs typeface="思源黑体 CN Bold" panose="020B0800000000000000" charset="-122"/>
                <a:sym typeface="+mn-lt"/>
              </a:rPr>
              <a:t>Fair</a:t>
            </a: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ness information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1141801" y="1117470"/>
            <a:ext cx="10401300" cy="513986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chemeClr val="tx2"/>
                </a:solidFill>
                <a:effectLst/>
                <a:uLnTx/>
                <a:uFillTx/>
                <a:latin typeface="微软雅黑"/>
                <a:ea typeface="微软雅黑"/>
              </a:rPr>
              <a:t>年发病患者总数</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rPr>
              <a:t>：约</a:t>
            </a:r>
            <a:r>
              <a:rPr kumimoji="0" lang="en-US" altLang="zh-CN" sz="2000" b="0" i="0" u="none" strike="noStrike" kern="1200" cap="none" spc="0" normalizeH="0" baseline="0" noProof="0" dirty="0" smtClean="0">
                <a:ln>
                  <a:noFill/>
                </a:ln>
                <a:solidFill>
                  <a:srgbClr val="000000"/>
                </a:solidFill>
                <a:effectLst/>
                <a:uLnTx/>
                <a:uFillTx/>
                <a:latin typeface="微软雅黑"/>
                <a:ea typeface="微软雅黑"/>
              </a:rPr>
              <a:t>0.3</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rPr>
              <a:t>万人</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endParaRPr>
          </a:p>
          <a:p>
            <a:pPr lvl="0">
              <a:lnSpc>
                <a:spcPct val="150000"/>
              </a:lnSpc>
            </a:pPr>
            <a:r>
              <a:rPr lang="zh-CN" altLang="en-US" sz="2000" b="1" dirty="0" smtClean="0"/>
              <a:t>所</a:t>
            </a:r>
            <a:r>
              <a:rPr lang="zh-CN" altLang="en-US" sz="2000" b="1" dirty="0"/>
              <a:t>治疗疾病对公共健康的</a:t>
            </a:r>
            <a:r>
              <a:rPr lang="zh-CN" altLang="en-US" sz="2000" b="1" dirty="0" smtClean="0"/>
              <a:t>影响</a:t>
            </a:r>
            <a:r>
              <a:rPr lang="zh-CN" altLang="en-US" sz="2000" dirty="0" smtClean="0"/>
              <a:t>：</a:t>
            </a:r>
            <a:endParaRPr lang="en-US" altLang="zh-CN" sz="2000" dirty="0" smtClean="0"/>
          </a:p>
          <a:p>
            <a:pPr lvl="0">
              <a:lnSpc>
                <a:spcPct val="150000"/>
              </a:lnSpc>
              <a:spcBef>
                <a:spcPts val="600"/>
              </a:spcBef>
            </a:pPr>
            <a:r>
              <a:rPr lang="en-US" altLang="zh-CN" sz="2000" dirty="0"/>
              <a:t>NMOSD</a:t>
            </a:r>
            <a:r>
              <a:rPr lang="zh-CN" altLang="en-US" sz="2000" dirty="0"/>
              <a:t>是一种高复发率、高致残性的自身免疫性神经系统罕见疾病，被纳入国家第一批罕见病目录，临床上以快速进展的视觉功能损害和肢体残疾为首要特征，导致患者工作和生活能力丧失，造成严重的医疗和护理负担。该类患者面临缺药、少药的困境，急需创新疗法改善病情，本品的上市为</a:t>
            </a:r>
            <a:r>
              <a:rPr lang="en-US" altLang="zh-CN" sz="2000" dirty="0"/>
              <a:t>NMOSD</a:t>
            </a:r>
            <a:r>
              <a:rPr lang="zh-CN" altLang="en-US" sz="2000" dirty="0"/>
              <a:t>患者开启靶向治疗时代</a:t>
            </a:r>
            <a:r>
              <a:rPr lang="zh-CN" altLang="en-US" sz="2000" dirty="0" smtClean="0"/>
              <a:t>。</a:t>
            </a:r>
            <a:endParaRPr lang="en-US" altLang="zh-CN" sz="2000" dirty="0" smtClean="0"/>
          </a:p>
          <a:p>
            <a:pPr lvl="0">
              <a:lnSpc>
                <a:spcPct val="150000"/>
              </a:lnSpc>
            </a:pPr>
            <a:r>
              <a:rPr lang="zh-CN" altLang="en-US" sz="2000" b="1" dirty="0" smtClean="0"/>
              <a:t>符合</a:t>
            </a:r>
            <a:r>
              <a:rPr lang="zh-CN" altLang="en-US" sz="2000" b="1" dirty="0"/>
              <a:t>“保基本”</a:t>
            </a:r>
            <a:r>
              <a:rPr lang="zh-CN" altLang="en-US" sz="2000" b="1" dirty="0" smtClean="0"/>
              <a:t>原则</a:t>
            </a:r>
            <a:r>
              <a:rPr lang="zh-CN" altLang="en-US" sz="2000" dirty="0" smtClean="0"/>
              <a:t>：</a:t>
            </a:r>
            <a:endParaRPr lang="en-US" altLang="zh-CN" sz="2000" dirty="0" smtClean="0"/>
          </a:p>
          <a:p>
            <a:pPr lvl="0">
              <a:lnSpc>
                <a:spcPct val="150000"/>
              </a:lnSpc>
              <a:spcBef>
                <a:spcPts val="600"/>
              </a:spcBef>
            </a:pPr>
            <a:r>
              <a:rPr lang="zh-CN" altLang="en-US" dirty="0"/>
              <a:t>本品为</a:t>
            </a:r>
            <a:r>
              <a:rPr lang="en-US" altLang="zh-CN" dirty="0"/>
              <a:t>NMOSD</a:t>
            </a:r>
            <a:r>
              <a:rPr lang="zh-CN" altLang="en-US" dirty="0"/>
              <a:t>靶向治疗药物，安全性可靠，使患者全面获益。目前单瓶价格（按人民币计）</a:t>
            </a:r>
            <a:r>
              <a:rPr lang="zh-CN" altLang="en-US" b="1" dirty="0"/>
              <a:t>美国：</a:t>
            </a:r>
            <a:r>
              <a:rPr lang="en-US" altLang="zh-CN" b="1" dirty="0"/>
              <a:t>29.30</a:t>
            </a:r>
            <a:r>
              <a:rPr lang="zh-CN" altLang="en-US" b="1" dirty="0"/>
              <a:t>万元，日本：</a:t>
            </a:r>
            <a:r>
              <a:rPr lang="en-US" altLang="zh-CN" b="1" dirty="0"/>
              <a:t>17.17</a:t>
            </a:r>
            <a:r>
              <a:rPr lang="zh-CN" altLang="en-US" b="1" dirty="0"/>
              <a:t>万元，江苏豪森药业集团恒邦药业在本品全球</a:t>
            </a:r>
            <a:r>
              <a:rPr lang="en-US" altLang="zh-CN" b="1" dirty="0"/>
              <a:t>2020</a:t>
            </a:r>
            <a:r>
              <a:rPr lang="zh-CN" altLang="en-US" b="1" dirty="0"/>
              <a:t>年</a:t>
            </a:r>
            <a:r>
              <a:rPr lang="en-US" altLang="zh-CN" b="1" dirty="0"/>
              <a:t>6</a:t>
            </a:r>
            <a:r>
              <a:rPr lang="zh-CN" altLang="en-US" b="1" dirty="0"/>
              <a:t>月首次上市一年后快速引进，单瓶仅</a:t>
            </a:r>
            <a:r>
              <a:rPr lang="en-US" altLang="zh-CN" b="1" dirty="0"/>
              <a:t>5.1</a:t>
            </a:r>
            <a:r>
              <a:rPr lang="zh-CN" altLang="en-US" b="1" dirty="0"/>
              <a:t>万元，远低于国际价格</a:t>
            </a:r>
            <a:r>
              <a:rPr lang="zh-CN" altLang="en-US" dirty="0"/>
              <a:t>。 希望通过医保谈判纳入保障范围，进一步提高可及性，且患者人数少，对医保基金影响甚微。</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endParaRPr>
          </a:p>
        </p:txBody>
      </p:sp>
      <p:pic>
        <p:nvPicPr>
          <p:cNvPr id="9" name="Picture 11" descr="C:\Users\karlozy\Downloads\pill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269786">
            <a:off x="715893" y="727798"/>
            <a:ext cx="537476" cy="5478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6468609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61022192725"/>
  <p:tag name="MH_LIBRARY" val="GRAPHIC"/>
</p:tagLst>
</file>

<file path=ppt/tags/tag13.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8.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2"/>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2"/>
</p:tagLst>
</file>

<file path=ppt/tags/tag22.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3"/>
</p:tagLst>
</file>

<file path=ppt/tags/tag23.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0"/>
</p:tagLst>
</file>

<file path=ppt/tags/tag24.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1"/>
</p:tagLst>
</file>

<file path=ppt/tags/tag25.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2"/>
</p:tagLst>
</file>

<file path=ppt/tags/tag26.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7"/>
</p:tagLst>
</file>

<file path=ppt/tags/tag27.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8"/>
</p:tagLst>
</file>

<file path=ppt/tags/tag28.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9"/>
</p:tagLst>
</file>

<file path=ppt/tags/tag29.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4"/>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5"/>
</p:tagLst>
</file>

<file path=ppt/tags/tag31.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6"/>
</p:tagLst>
</file>

<file path=ppt/tags/tag32.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2"/>
</p:tagLst>
</file>

<file path=ppt/tags/tag34.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3"/>
</p:tagLst>
</file>

<file path=ppt/tags/tag3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njw40yvi">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1612</Words>
  <Application>Microsoft Office PowerPoint</Application>
  <PresentationFormat>宽屏</PresentationFormat>
  <Paragraphs>95</Paragraphs>
  <Slides>10</Slides>
  <Notes>10</Notes>
  <HiddenSlides>0</HiddenSlides>
  <MMClips>1</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10</vt:i4>
      </vt:variant>
    </vt:vector>
  </HeadingPairs>
  <TitlesOfParts>
    <vt:vector size="22" baseType="lpstr">
      <vt:lpstr>等线</vt:lpstr>
      <vt:lpstr>等线 Light</vt:lpstr>
      <vt:lpstr>思源黑体 CN Bold</vt:lpstr>
      <vt:lpstr>思源宋体</vt:lpstr>
      <vt:lpstr>微软雅黑</vt:lpstr>
      <vt:lpstr>印品黑体</vt:lpstr>
      <vt:lpstr>Arial</vt:lpstr>
      <vt:lpstr>Calibri</vt:lpstr>
      <vt:lpstr>Times New Roman</vt:lpstr>
      <vt:lpstr>Wingdings</vt:lpstr>
      <vt:lpstr>Office 主题​​</vt:lpstr>
      <vt:lpstr>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王湘源</dc:creator>
  <cp:lastModifiedBy>王湘源</cp:lastModifiedBy>
  <cp:revision>43</cp:revision>
  <dcterms:created xsi:type="dcterms:W3CDTF">2022-07-08T02:16:45Z</dcterms:created>
  <dcterms:modified xsi:type="dcterms:W3CDTF">2022-07-13T08:44:08Z</dcterms:modified>
</cp:coreProperties>
</file>