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ppt/notesSlides/notesSlide3.xml" ContentType="application/vnd.openxmlformats-officedocument.presentationml.notesSlide+xml"/>
  <Override PartName="/ppt/theme/themeOverride2.xml" ContentType="application/vnd.openxmlformats-officedocument.themeOverride+xml"/>
  <Override PartName="/ppt/tags/tag2.xml" ContentType="application/vnd.openxmlformats-officedocument.presentationml.tags+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theme/themeOverride3.xml" ContentType="application/vnd.openxmlformats-officedocument.themeOverride+xml"/>
  <Override PartName="/ppt/notesSlides/notesSlide6.xml" ContentType="application/vnd.openxmlformats-officedocument.presentationml.notesSlide+xml"/>
  <Override PartName="/ppt/theme/themeOverride4.xml" ContentType="application/vnd.openxmlformats-officedocument.themeOverride+xml"/>
  <Override PartName="/ppt/notesSlides/notesSlide7.xml" ContentType="application/vnd.openxmlformats-officedocument.presentationml.notesSlide+xml"/>
  <Override PartName="/ppt/theme/themeOverride5.xml" ContentType="application/vnd.openxmlformats-officedocument.themeOverride+xml"/>
  <Override PartName="/ppt/notesSlides/notesSlide8.xml" ContentType="application/vnd.openxmlformats-officedocument.presentationml.notesSlide+xml"/>
  <Override PartName="/ppt/theme/themeOverride6.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heme/themeOverride7.xml" ContentType="application/vnd.openxmlformats-officedocument.themeOverr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3"/>
  </p:notesMasterIdLst>
  <p:handoutMasterIdLst>
    <p:handoutMasterId r:id="rId14"/>
  </p:handoutMasterIdLst>
  <p:sldIdLst>
    <p:sldId id="434" r:id="rId2"/>
    <p:sldId id="443" r:id="rId3"/>
    <p:sldId id="446" r:id="rId4"/>
    <p:sldId id="445" r:id="rId5"/>
    <p:sldId id="487" r:id="rId6"/>
    <p:sldId id="484" r:id="rId7"/>
    <p:sldId id="464" r:id="rId8"/>
    <p:sldId id="485" r:id="rId9"/>
    <p:sldId id="466" r:id="rId10"/>
    <p:sldId id="486" r:id="rId11"/>
    <p:sldId id="479" r:id="rId12"/>
  </p:sldIdLst>
  <p:sldSz cx="9144000" cy="5143500" type="screen16x9"/>
  <p:notesSz cx="6858000" cy="9144000"/>
  <p:custDataLst>
    <p:tags r:id="rId15"/>
  </p:custDataLst>
  <p:defaultTex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3429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685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028065"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370965"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1713865" algn="l" defTabSz="685165"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056765" algn="l" defTabSz="685165"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2399030" algn="l" defTabSz="685165"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2741930" algn="l" defTabSz="685165"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1713">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B82"/>
    <a:srgbClr val="3333CC"/>
    <a:srgbClr val="3366FF"/>
    <a:srgbClr val="0066FF"/>
    <a:srgbClr val="D3DAE7"/>
    <a:srgbClr val="FFFFFF"/>
    <a:srgbClr val="838383"/>
    <a:srgbClr val="0439CE"/>
    <a:srgbClr val="82BCD8"/>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001" autoAdjust="0"/>
    <p:restoredTop sz="89974" autoAdjust="0"/>
  </p:normalViewPr>
  <p:slideViewPr>
    <p:cSldViewPr snapToObjects="1">
      <p:cViewPr varScale="1">
        <p:scale>
          <a:sx n="152" d="100"/>
          <a:sy n="152" d="100"/>
        </p:scale>
        <p:origin x="222" y="114"/>
      </p:cViewPr>
      <p:guideLst>
        <p:guide orient="horz" pos="1713"/>
        <p:guide pos="2880"/>
      </p:guideLst>
    </p:cSldViewPr>
  </p:slideViewPr>
  <p:notesTextViewPr>
    <p:cViewPr>
      <p:scale>
        <a:sx n="1" d="1"/>
        <a:sy n="1" d="1"/>
      </p:scale>
      <p:origin x="0" y="0"/>
    </p:cViewPr>
  </p:notesTextViewPr>
  <p:sorterViewPr>
    <p:cViewPr>
      <p:scale>
        <a:sx n="186" d="100"/>
        <a:sy n="186" d="100"/>
      </p:scale>
      <p:origin x="0" y="0"/>
    </p:cViewPr>
  </p:sorterViewPr>
  <p:notesViewPr>
    <p:cSldViewPr snapToObjects="1">
      <p:cViewPr varScale="1">
        <p:scale>
          <a:sx n="53" d="100"/>
          <a:sy n="53" d="100"/>
        </p:scale>
        <p:origin x="2648"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C5FE78C-10DC-453E-893F-537917DD969C}" type="datetimeFigureOut">
              <a:rPr lang="zh-CN" altLang="en-US" smtClean="0"/>
              <a:t>2022-7-13</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0A9CC2B-D8B1-4F3E-94F5-86D262DA9950}" type="slidenum">
              <a:rPr lang="zh-CN" altLang="en-US" smtClean="0"/>
              <a:t>‹#›</a:t>
            </a:fld>
            <a:endParaRPr lang="zh-CN" altLang="en-US"/>
          </a:p>
        </p:txBody>
      </p:sp>
    </p:spTree>
    <p:extLst>
      <p:ext uri="{BB962C8B-B14F-4D97-AF65-F5344CB8AC3E}">
        <p14:creationId xmlns:p14="http://schemas.microsoft.com/office/powerpoint/2010/main" val="39928087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eaLnBrk="0" hangingPunct="0">
              <a:defRPr sz="1200"/>
            </a:lvl1pPr>
          </a:lstStyle>
          <a:p>
            <a:endParaRPr lang="zh-CN" altLang="en-US"/>
          </a:p>
        </p:txBody>
      </p:sp>
      <p:sp>
        <p:nvSpPr>
          <p:cNvPr id="409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eaLnBrk="0" hangingPunct="0">
              <a:defRPr sz="1200"/>
            </a:lvl1pPr>
          </a:lstStyle>
          <a:p>
            <a:fld id="{3A93C214-0B12-46AB-8A79-327EE726E8C2}" type="datetimeFigureOut">
              <a:rPr lang="zh-CN" altLang="en-US"/>
              <a:t>2022-7-13</a:t>
            </a:fld>
            <a:endParaRPr lang="en-US"/>
          </a:p>
        </p:txBody>
      </p:sp>
      <p:sp>
        <p:nvSpPr>
          <p:cNvPr id="4100" name="Rectangle 4"/>
          <p:cNvSpPr>
            <a:spLocks noGrp="1" noRot="1" noChangeAspect="1" noChangeArrowheads="1"/>
          </p:cNvSpPr>
          <p:nvPr>
            <p:ph type="sldImg" idx="2"/>
          </p:nvPr>
        </p:nvSpPr>
        <p:spPr bwMode="auto">
          <a:xfrm>
            <a:off x="381000" y="685800"/>
            <a:ext cx="60960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410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eaLnBrk="0" hangingPunct="0">
              <a:defRPr sz="1200"/>
            </a:lvl1pPr>
          </a:lstStyle>
          <a:p>
            <a:endParaRPr lang="en-US"/>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lgn="r" eaLnBrk="0" hangingPunct="0">
              <a:defRPr sz="1200"/>
            </a:lvl1pPr>
          </a:lstStyle>
          <a:p>
            <a:fld id="{B36EE78B-84D8-412F-BC69-ACC7C447BAFC}" type="slidenum">
              <a:rPr lang="zh-CN" altLang="en-US"/>
              <a:t>‹#›</a:t>
            </a:fld>
            <a:endParaRPr lang="en-US"/>
          </a:p>
        </p:txBody>
      </p:sp>
    </p:spTree>
    <p:extLst>
      <p:ext uri="{BB962C8B-B14F-4D97-AF65-F5344CB8AC3E}">
        <p14:creationId xmlns:p14="http://schemas.microsoft.com/office/powerpoint/2010/main" val="62934520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900" kern="1200">
        <a:solidFill>
          <a:schemeClr val="tx1"/>
        </a:solidFill>
        <a:latin typeface="Calibri" panose="020F0502020204030204" pitchFamily="34" charset="0"/>
        <a:ea typeface="宋体" panose="02010600030101010101" pitchFamily="2" charset="-122"/>
        <a:cs typeface="+mn-cs"/>
      </a:defRPr>
    </a:lvl1pPr>
    <a:lvl2pPr marL="342900" algn="l" rtl="0" eaLnBrk="0" fontAlgn="base" hangingPunct="0">
      <a:spcBef>
        <a:spcPct val="30000"/>
      </a:spcBef>
      <a:spcAft>
        <a:spcPct val="0"/>
      </a:spcAft>
      <a:defRPr sz="900" kern="1200">
        <a:solidFill>
          <a:schemeClr val="tx1"/>
        </a:solidFill>
        <a:latin typeface="Calibri" panose="020F0502020204030204" pitchFamily="34" charset="0"/>
        <a:ea typeface="宋体" panose="02010600030101010101" pitchFamily="2" charset="-122"/>
        <a:cs typeface="+mn-cs"/>
      </a:defRPr>
    </a:lvl2pPr>
    <a:lvl3pPr marL="685800" algn="l" rtl="0" eaLnBrk="0" fontAlgn="base" hangingPunct="0">
      <a:spcBef>
        <a:spcPct val="30000"/>
      </a:spcBef>
      <a:spcAft>
        <a:spcPct val="0"/>
      </a:spcAft>
      <a:defRPr sz="900" kern="1200">
        <a:solidFill>
          <a:schemeClr val="tx1"/>
        </a:solidFill>
        <a:latin typeface="Calibri" panose="020F0502020204030204" pitchFamily="34" charset="0"/>
        <a:ea typeface="宋体" panose="02010600030101010101" pitchFamily="2" charset="-122"/>
        <a:cs typeface="+mn-cs"/>
      </a:defRPr>
    </a:lvl3pPr>
    <a:lvl4pPr marL="1028065" algn="l" rtl="0" eaLnBrk="0" fontAlgn="base" hangingPunct="0">
      <a:spcBef>
        <a:spcPct val="30000"/>
      </a:spcBef>
      <a:spcAft>
        <a:spcPct val="0"/>
      </a:spcAft>
      <a:defRPr sz="900" kern="1200">
        <a:solidFill>
          <a:schemeClr val="tx1"/>
        </a:solidFill>
        <a:latin typeface="Calibri" panose="020F0502020204030204" pitchFamily="34" charset="0"/>
        <a:ea typeface="宋体" panose="02010600030101010101" pitchFamily="2" charset="-122"/>
        <a:cs typeface="+mn-cs"/>
      </a:defRPr>
    </a:lvl4pPr>
    <a:lvl5pPr marL="1370965" algn="l" rtl="0" eaLnBrk="0" fontAlgn="base" hangingPunct="0">
      <a:spcBef>
        <a:spcPct val="30000"/>
      </a:spcBef>
      <a:spcAft>
        <a:spcPct val="0"/>
      </a:spcAft>
      <a:defRPr sz="900" kern="1200">
        <a:solidFill>
          <a:schemeClr val="tx1"/>
        </a:solidFill>
        <a:latin typeface="Calibri" panose="020F0502020204030204" pitchFamily="34" charset="0"/>
        <a:ea typeface="宋体" panose="02010600030101010101" pitchFamily="2" charset="-122"/>
        <a:cs typeface="+mn-cs"/>
      </a:defRPr>
    </a:lvl5pPr>
    <a:lvl6pPr marL="1713865" algn="l" defTabSz="685165" rtl="0" eaLnBrk="1" latinLnBrk="0" hangingPunct="1">
      <a:defRPr sz="900" kern="1200">
        <a:solidFill>
          <a:schemeClr val="tx1"/>
        </a:solidFill>
        <a:latin typeface="+mn-lt"/>
        <a:ea typeface="+mn-ea"/>
        <a:cs typeface="+mn-cs"/>
      </a:defRPr>
    </a:lvl6pPr>
    <a:lvl7pPr marL="2056765" algn="l" defTabSz="685165" rtl="0" eaLnBrk="1" latinLnBrk="0" hangingPunct="1">
      <a:defRPr sz="900" kern="1200">
        <a:solidFill>
          <a:schemeClr val="tx1"/>
        </a:solidFill>
        <a:latin typeface="+mn-lt"/>
        <a:ea typeface="+mn-ea"/>
        <a:cs typeface="+mn-cs"/>
      </a:defRPr>
    </a:lvl7pPr>
    <a:lvl8pPr marL="2399030" algn="l" defTabSz="685165" rtl="0" eaLnBrk="1" latinLnBrk="0" hangingPunct="1">
      <a:defRPr sz="900" kern="1200">
        <a:solidFill>
          <a:schemeClr val="tx1"/>
        </a:solidFill>
        <a:latin typeface="+mn-lt"/>
        <a:ea typeface="+mn-ea"/>
        <a:cs typeface="+mn-cs"/>
      </a:defRPr>
    </a:lvl8pPr>
    <a:lvl9pPr marL="2741930" algn="l" defTabSz="685165"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10"/>
          </p:nvPr>
        </p:nvSpPr>
        <p:spPr/>
        <p:txBody>
          <a:bodyPr/>
          <a:lstStyle/>
          <a:p>
            <a:fld id="{B36EE78B-84D8-412F-BC69-ACC7C447BAFC}" type="slidenum">
              <a:rPr lang="zh-CN" altLang="en-US" smtClean="0"/>
              <a:t>1</a:t>
            </a:fld>
            <a:endParaRPr lang="en-US"/>
          </a:p>
        </p:txBody>
      </p:sp>
    </p:spTree>
    <p:extLst>
      <p:ext uri="{BB962C8B-B14F-4D97-AF65-F5344CB8AC3E}">
        <p14:creationId xmlns:p14="http://schemas.microsoft.com/office/powerpoint/2010/main" val="42399224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t>10</a:t>
            </a:fld>
            <a:endParaRPr lang="zh-CN" altLang="en-US" dirty="0">
              <a:solidFill>
                <a:prstClr val="black"/>
              </a:solidFill>
            </a:endParaRPr>
          </a:p>
        </p:txBody>
      </p:sp>
    </p:spTree>
    <p:extLst>
      <p:ext uri="{BB962C8B-B14F-4D97-AF65-F5344CB8AC3E}">
        <p14:creationId xmlns:p14="http://schemas.microsoft.com/office/powerpoint/2010/main" val="30639832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t>11</a:t>
            </a:fld>
            <a:endParaRPr lang="zh-CN" altLang="en-US" dirty="0">
              <a:solidFill>
                <a:prstClr val="black"/>
              </a:solidFill>
            </a:endParaRPr>
          </a:p>
        </p:txBody>
      </p:sp>
    </p:spTree>
    <p:extLst>
      <p:ext uri="{BB962C8B-B14F-4D97-AF65-F5344CB8AC3E}">
        <p14:creationId xmlns:p14="http://schemas.microsoft.com/office/powerpoint/2010/main" val="35189802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36EE78B-84D8-412F-BC69-ACC7C447BAFC}" type="slidenum">
              <a:rPr lang="zh-CN" altLang="en-US" smtClean="0"/>
              <a:t>2</a:t>
            </a:fld>
            <a:endParaRPr lang="en-US"/>
          </a:p>
        </p:txBody>
      </p:sp>
    </p:spTree>
    <p:extLst>
      <p:ext uri="{BB962C8B-B14F-4D97-AF65-F5344CB8AC3E}">
        <p14:creationId xmlns:p14="http://schemas.microsoft.com/office/powerpoint/2010/main" val="1317789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srgbClr val="000000"/>
                </a:solidFill>
              </a:rPr>
              <a:t>3</a:t>
            </a:fld>
            <a:endParaRPr lang="zh-CN" altLang="en-US" dirty="0">
              <a:solidFill>
                <a:srgbClr val="000000"/>
              </a:solidFill>
            </a:endParaRPr>
          </a:p>
        </p:txBody>
      </p:sp>
    </p:spTree>
    <p:extLst>
      <p:ext uri="{BB962C8B-B14F-4D97-AF65-F5344CB8AC3E}">
        <p14:creationId xmlns:p14="http://schemas.microsoft.com/office/powerpoint/2010/main" val="41786246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srgbClr val="000000"/>
                </a:solidFill>
              </a:rPr>
              <a:t>4</a:t>
            </a:fld>
            <a:endParaRPr lang="zh-CN" altLang="en-US" dirty="0">
              <a:solidFill>
                <a:srgbClr val="000000"/>
              </a:solidFill>
            </a:endParaRPr>
          </a:p>
        </p:txBody>
      </p:sp>
    </p:spTree>
    <p:extLst>
      <p:ext uri="{BB962C8B-B14F-4D97-AF65-F5344CB8AC3E}">
        <p14:creationId xmlns:p14="http://schemas.microsoft.com/office/powerpoint/2010/main" val="34292415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srgbClr val="000000"/>
                </a:solidFill>
              </a:rPr>
              <a:t>5</a:t>
            </a:fld>
            <a:endParaRPr lang="zh-CN" altLang="en-US" dirty="0">
              <a:solidFill>
                <a:srgbClr val="000000"/>
              </a:solidFill>
            </a:endParaRPr>
          </a:p>
        </p:txBody>
      </p:sp>
    </p:spTree>
    <p:extLst>
      <p:ext uri="{BB962C8B-B14F-4D97-AF65-F5344CB8AC3E}">
        <p14:creationId xmlns:p14="http://schemas.microsoft.com/office/powerpoint/2010/main" val="4300847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t>6</a:t>
            </a:fld>
            <a:endParaRPr lang="zh-CN" altLang="en-US" dirty="0">
              <a:solidFill>
                <a:prstClr val="black"/>
              </a:solidFill>
            </a:endParaRPr>
          </a:p>
        </p:txBody>
      </p:sp>
    </p:spTree>
    <p:extLst>
      <p:ext uri="{BB962C8B-B14F-4D97-AF65-F5344CB8AC3E}">
        <p14:creationId xmlns:p14="http://schemas.microsoft.com/office/powerpoint/2010/main" val="32000566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t>7</a:t>
            </a:fld>
            <a:endParaRPr lang="zh-CN" altLang="en-US" dirty="0">
              <a:solidFill>
                <a:prstClr val="black"/>
              </a:solidFill>
            </a:endParaRPr>
          </a:p>
        </p:txBody>
      </p:sp>
    </p:spTree>
    <p:extLst>
      <p:ext uri="{BB962C8B-B14F-4D97-AF65-F5344CB8AC3E}">
        <p14:creationId xmlns:p14="http://schemas.microsoft.com/office/powerpoint/2010/main" val="32910584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t>8</a:t>
            </a:fld>
            <a:endParaRPr lang="zh-CN" altLang="en-US" dirty="0">
              <a:solidFill>
                <a:prstClr val="black"/>
              </a:solidFill>
            </a:endParaRPr>
          </a:p>
        </p:txBody>
      </p:sp>
    </p:spTree>
    <p:extLst>
      <p:ext uri="{BB962C8B-B14F-4D97-AF65-F5344CB8AC3E}">
        <p14:creationId xmlns:p14="http://schemas.microsoft.com/office/powerpoint/2010/main" val="38830900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t>9</a:t>
            </a:fld>
            <a:endParaRPr lang="zh-CN" altLang="en-US" dirty="0">
              <a:solidFill>
                <a:prstClr val="black"/>
              </a:solidFill>
            </a:endParaRPr>
          </a:p>
        </p:txBody>
      </p:sp>
    </p:spTree>
    <p:extLst>
      <p:ext uri="{BB962C8B-B14F-4D97-AF65-F5344CB8AC3E}">
        <p14:creationId xmlns:p14="http://schemas.microsoft.com/office/powerpoint/2010/main" val="2639682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048C21-B72E-4193-BA25-F29604A2E8E6}" type="datetime1">
              <a:rPr lang="zh-CN" altLang="en-US" smtClean="0">
                <a:solidFill>
                  <a:srgbClr val="FFFFFF">
                    <a:lumMod val="65000"/>
                  </a:srgbClr>
                </a:solidFill>
              </a:rPr>
              <a:t>2022-7-13</a:t>
            </a:fld>
            <a:endParaRPr lang="zh-CN" altLang="en-US">
              <a:solidFill>
                <a:srgbClr val="FFFFFF">
                  <a:lumMod val="65000"/>
                </a:srgbClr>
              </a:solidFill>
            </a:endParaRPr>
          </a:p>
        </p:txBody>
      </p:sp>
      <p:sp>
        <p:nvSpPr>
          <p:cNvPr id="3" name="Footer Placeholder 2"/>
          <p:cNvSpPr>
            <a:spLocks noGrp="1"/>
          </p:cNvSpPr>
          <p:nvPr>
            <p:ph type="ftr" sz="quarter" idx="11"/>
          </p:nvPr>
        </p:nvSpPr>
        <p:spPr/>
        <p:txBody>
          <a:bodyPr/>
          <a:lstStyle/>
          <a:p>
            <a:endParaRPr lang="zh-CN" altLang="en-US">
              <a:solidFill>
                <a:srgbClr val="FFFFFF">
                  <a:lumMod val="65000"/>
                </a:srgbClr>
              </a:solidFill>
            </a:endParaRPr>
          </a:p>
        </p:txBody>
      </p:sp>
      <p:sp>
        <p:nvSpPr>
          <p:cNvPr id="4" name="Slide Number Placeholder 3"/>
          <p:cNvSpPr>
            <a:spLocks noGrp="1"/>
          </p:cNvSpPr>
          <p:nvPr>
            <p:ph type="sldNum" sz="quarter" idx="12"/>
          </p:nvPr>
        </p:nvSpPr>
        <p:spPr/>
        <p:txBody>
          <a:bodyPr/>
          <a:lstStyle/>
          <a:p>
            <a:fld id="{EF906490-237C-474C-BA2E-D98840BC1F8F}" type="slidenum">
              <a:rPr lang="zh-CN" altLang="en-US" smtClean="0">
                <a:solidFill>
                  <a:srgbClr val="FFFFFF">
                    <a:lumMod val="65000"/>
                  </a:srgbClr>
                </a:solidFill>
              </a:rPr>
              <a:t>‹#›</a:t>
            </a:fld>
            <a:endParaRPr lang="zh-CN" altLang="en-US">
              <a:solidFill>
                <a:srgbClr val="FFFFFF">
                  <a:lumMod val="65000"/>
                </a:srgbClr>
              </a:solidFill>
            </a:endParaRPr>
          </a:p>
        </p:txBody>
      </p:sp>
      <p:grpSp>
        <p:nvGrpSpPr>
          <p:cNvPr id="5" name="组合 4"/>
          <p:cNvGrpSpPr/>
          <p:nvPr userDrawn="1"/>
        </p:nvGrpSpPr>
        <p:grpSpPr>
          <a:xfrm>
            <a:off x="4180164" y="843558"/>
            <a:ext cx="4963836" cy="4287757"/>
            <a:chOff x="1718763" y="1017538"/>
            <a:chExt cx="4963836" cy="4287757"/>
          </a:xfrm>
        </p:grpSpPr>
        <p:pic>
          <p:nvPicPr>
            <p:cNvPr id="6" name="图片 5"/>
            <p:cNvPicPr>
              <a:picLocks noChangeAspect="1"/>
            </p:cNvPicPr>
            <p:nvPr/>
          </p:nvPicPr>
          <p:blipFill>
            <a:blip r:embed="rId2">
              <a:duotone>
                <a:schemeClr val="bg2">
                  <a:shade val="45000"/>
                  <a:satMod val="135000"/>
                </a:schemeClr>
                <a:prstClr val="white"/>
              </a:duotone>
            </a:blip>
            <a:stretch>
              <a:fillRect/>
            </a:stretch>
          </p:blipFill>
          <p:spPr>
            <a:xfrm>
              <a:off x="1718763" y="1017538"/>
              <a:ext cx="2447483" cy="2191053"/>
            </a:xfrm>
            <a:prstGeom prst="rect">
              <a:avLst/>
            </a:prstGeom>
          </p:spPr>
        </p:pic>
        <p:pic>
          <p:nvPicPr>
            <p:cNvPr id="7" name="图片 6"/>
            <p:cNvPicPr>
              <a:picLocks noChangeAspect="1"/>
            </p:cNvPicPr>
            <p:nvPr/>
          </p:nvPicPr>
          <p:blipFill>
            <a:blip r:embed="rId3">
              <a:duotone>
                <a:schemeClr val="bg2">
                  <a:shade val="45000"/>
                  <a:satMod val="135000"/>
                </a:schemeClr>
                <a:prstClr val="white"/>
              </a:duotone>
            </a:blip>
            <a:stretch>
              <a:fillRect/>
            </a:stretch>
          </p:blipFill>
          <p:spPr>
            <a:xfrm>
              <a:off x="4235116" y="1017538"/>
              <a:ext cx="2447483" cy="2191053"/>
            </a:xfrm>
            <a:prstGeom prst="rect">
              <a:avLst/>
            </a:prstGeom>
          </p:spPr>
        </p:pic>
        <p:pic>
          <p:nvPicPr>
            <p:cNvPr id="8" name="图片 7"/>
            <p:cNvPicPr>
              <a:picLocks noChangeAspect="1"/>
            </p:cNvPicPr>
            <p:nvPr/>
          </p:nvPicPr>
          <p:blipFill>
            <a:blip r:embed="rId3">
              <a:duotone>
                <a:schemeClr val="bg2">
                  <a:shade val="45000"/>
                  <a:satMod val="135000"/>
                </a:schemeClr>
                <a:prstClr val="white"/>
              </a:duotone>
            </a:blip>
            <a:stretch>
              <a:fillRect/>
            </a:stretch>
          </p:blipFill>
          <p:spPr>
            <a:xfrm>
              <a:off x="1718763" y="3114242"/>
              <a:ext cx="2447483" cy="2191053"/>
            </a:xfrm>
            <a:prstGeom prst="rect">
              <a:avLst/>
            </a:prstGeom>
          </p:spPr>
        </p:pic>
        <p:pic>
          <p:nvPicPr>
            <p:cNvPr id="9" name="图片 8"/>
            <p:cNvPicPr>
              <a:picLocks noChangeAspect="1"/>
            </p:cNvPicPr>
            <p:nvPr/>
          </p:nvPicPr>
          <p:blipFill>
            <a:blip r:embed="rId3">
              <a:duotone>
                <a:schemeClr val="bg2">
                  <a:shade val="45000"/>
                  <a:satMod val="135000"/>
                </a:schemeClr>
                <a:prstClr val="white"/>
              </a:duotone>
            </a:blip>
            <a:stretch>
              <a:fillRect/>
            </a:stretch>
          </p:blipFill>
          <p:spPr>
            <a:xfrm>
              <a:off x="4235116" y="3114241"/>
              <a:ext cx="2447483" cy="2191053"/>
            </a:xfrm>
            <a:prstGeom prst="rect">
              <a:avLst/>
            </a:prstGeom>
          </p:spPr>
        </p:pic>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grpSp>
        <p:nvGrpSpPr>
          <p:cNvPr id="2" name="组合 1"/>
          <p:cNvGrpSpPr/>
          <p:nvPr userDrawn="1"/>
        </p:nvGrpSpPr>
        <p:grpSpPr>
          <a:xfrm>
            <a:off x="0" y="855743"/>
            <a:ext cx="4963836" cy="4287757"/>
            <a:chOff x="1718763" y="1017538"/>
            <a:chExt cx="4963836" cy="4287757"/>
          </a:xfrm>
        </p:grpSpPr>
        <p:pic>
          <p:nvPicPr>
            <p:cNvPr id="3" name="图片 2"/>
            <p:cNvPicPr>
              <a:picLocks noChangeAspect="1"/>
            </p:cNvPicPr>
            <p:nvPr/>
          </p:nvPicPr>
          <p:blipFill>
            <a:blip r:embed="rId2">
              <a:duotone>
                <a:schemeClr val="bg2">
                  <a:shade val="45000"/>
                  <a:satMod val="135000"/>
                </a:schemeClr>
                <a:prstClr val="white"/>
              </a:duotone>
            </a:blip>
            <a:stretch>
              <a:fillRect/>
            </a:stretch>
          </p:blipFill>
          <p:spPr>
            <a:xfrm>
              <a:off x="1718763" y="1017538"/>
              <a:ext cx="2447483" cy="2191053"/>
            </a:xfrm>
            <a:prstGeom prst="rect">
              <a:avLst/>
            </a:prstGeom>
          </p:spPr>
        </p:pic>
        <p:pic>
          <p:nvPicPr>
            <p:cNvPr id="4" name="图片 3"/>
            <p:cNvPicPr>
              <a:picLocks noChangeAspect="1"/>
            </p:cNvPicPr>
            <p:nvPr/>
          </p:nvPicPr>
          <p:blipFill>
            <a:blip r:embed="rId3">
              <a:duotone>
                <a:schemeClr val="bg2">
                  <a:shade val="45000"/>
                  <a:satMod val="135000"/>
                </a:schemeClr>
                <a:prstClr val="white"/>
              </a:duotone>
            </a:blip>
            <a:stretch>
              <a:fillRect/>
            </a:stretch>
          </p:blipFill>
          <p:spPr>
            <a:xfrm>
              <a:off x="4235116" y="1017538"/>
              <a:ext cx="2447483" cy="2191053"/>
            </a:xfrm>
            <a:prstGeom prst="rect">
              <a:avLst/>
            </a:prstGeom>
          </p:spPr>
        </p:pic>
        <p:pic>
          <p:nvPicPr>
            <p:cNvPr id="5" name="图片 4"/>
            <p:cNvPicPr>
              <a:picLocks noChangeAspect="1"/>
            </p:cNvPicPr>
            <p:nvPr/>
          </p:nvPicPr>
          <p:blipFill>
            <a:blip r:embed="rId3">
              <a:duotone>
                <a:schemeClr val="bg2">
                  <a:shade val="45000"/>
                  <a:satMod val="135000"/>
                </a:schemeClr>
                <a:prstClr val="white"/>
              </a:duotone>
            </a:blip>
            <a:stretch>
              <a:fillRect/>
            </a:stretch>
          </p:blipFill>
          <p:spPr>
            <a:xfrm>
              <a:off x="1718763" y="3114242"/>
              <a:ext cx="2447483" cy="2191053"/>
            </a:xfrm>
            <a:prstGeom prst="rect">
              <a:avLst/>
            </a:prstGeom>
          </p:spPr>
        </p:pic>
        <p:pic>
          <p:nvPicPr>
            <p:cNvPr id="6" name="图片 5"/>
            <p:cNvPicPr>
              <a:picLocks noChangeAspect="1"/>
            </p:cNvPicPr>
            <p:nvPr/>
          </p:nvPicPr>
          <p:blipFill>
            <a:blip r:embed="rId3">
              <a:duotone>
                <a:schemeClr val="bg2">
                  <a:shade val="45000"/>
                  <a:satMod val="135000"/>
                </a:schemeClr>
                <a:prstClr val="white"/>
              </a:duotone>
            </a:blip>
            <a:stretch>
              <a:fillRect/>
            </a:stretch>
          </p:blipFill>
          <p:spPr>
            <a:xfrm>
              <a:off x="4235116" y="3114241"/>
              <a:ext cx="2447483" cy="2191053"/>
            </a:xfrm>
            <a:prstGeom prst="rect">
              <a:avLst/>
            </a:prstGeom>
          </p:spPr>
        </p:pic>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4_内容与标题">
    <p:spTree>
      <p:nvGrpSpPr>
        <p:cNvPr id="1" name=""/>
        <p:cNvGrpSpPr/>
        <p:nvPr/>
      </p:nvGrpSpPr>
      <p:grpSpPr>
        <a:xfrm>
          <a:off x="0" y="0"/>
          <a:ext cx="0" cy="0"/>
          <a:chOff x="0" y="0"/>
          <a:chExt cx="0" cy="0"/>
        </a:xfrm>
      </p:grpSpPr>
      <p:grpSp>
        <p:nvGrpSpPr>
          <p:cNvPr id="2" name="组合 1"/>
          <p:cNvGrpSpPr/>
          <p:nvPr userDrawn="1"/>
        </p:nvGrpSpPr>
        <p:grpSpPr>
          <a:xfrm>
            <a:off x="4180164" y="843558"/>
            <a:ext cx="4963836" cy="4287757"/>
            <a:chOff x="1718763" y="1017538"/>
            <a:chExt cx="4963836" cy="4287757"/>
          </a:xfrm>
        </p:grpSpPr>
        <p:pic>
          <p:nvPicPr>
            <p:cNvPr id="3" name="图片 2"/>
            <p:cNvPicPr>
              <a:picLocks noChangeAspect="1"/>
            </p:cNvPicPr>
            <p:nvPr/>
          </p:nvPicPr>
          <p:blipFill>
            <a:blip r:embed="rId2">
              <a:duotone>
                <a:schemeClr val="bg2">
                  <a:shade val="45000"/>
                  <a:satMod val="135000"/>
                </a:schemeClr>
                <a:prstClr val="white"/>
              </a:duotone>
            </a:blip>
            <a:stretch>
              <a:fillRect/>
            </a:stretch>
          </p:blipFill>
          <p:spPr>
            <a:xfrm>
              <a:off x="1718763" y="1017538"/>
              <a:ext cx="2447483" cy="2191053"/>
            </a:xfrm>
            <a:prstGeom prst="rect">
              <a:avLst/>
            </a:prstGeom>
          </p:spPr>
        </p:pic>
        <p:pic>
          <p:nvPicPr>
            <p:cNvPr id="4" name="图片 3"/>
            <p:cNvPicPr>
              <a:picLocks noChangeAspect="1"/>
            </p:cNvPicPr>
            <p:nvPr/>
          </p:nvPicPr>
          <p:blipFill>
            <a:blip r:embed="rId3">
              <a:duotone>
                <a:schemeClr val="bg2">
                  <a:shade val="45000"/>
                  <a:satMod val="135000"/>
                </a:schemeClr>
                <a:prstClr val="white"/>
              </a:duotone>
            </a:blip>
            <a:stretch>
              <a:fillRect/>
            </a:stretch>
          </p:blipFill>
          <p:spPr>
            <a:xfrm>
              <a:off x="4235116" y="1017538"/>
              <a:ext cx="2447483" cy="2191053"/>
            </a:xfrm>
            <a:prstGeom prst="rect">
              <a:avLst/>
            </a:prstGeom>
          </p:spPr>
        </p:pic>
        <p:pic>
          <p:nvPicPr>
            <p:cNvPr id="5" name="图片 4"/>
            <p:cNvPicPr>
              <a:picLocks noChangeAspect="1"/>
            </p:cNvPicPr>
            <p:nvPr/>
          </p:nvPicPr>
          <p:blipFill>
            <a:blip r:embed="rId3">
              <a:duotone>
                <a:schemeClr val="bg2">
                  <a:shade val="45000"/>
                  <a:satMod val="135000"/>
                </a:schemeClr>
                <a:prstClr val="white"/>
              </a:duotone>
            </a:blip>
            <a:stretch>
              <a:fillRect/>
            </a:stretch>
          </p:blipFill>
          <p:spPr>
            <a:xfrm>
              <a:off x="1718763" y="3114242"/>
              <a:ext cx="2447483" cy="2191053"/>
            </a:xfrm>
            <a:prstGeom prst="rect">
              <a:avLst/>
            </a:prstGeom>
          </p:spPr>
        </p:pic>
        <p:pic>
          <p:nvPicPr>
            <p:cNvPr id="6" name="图片 5"/>
            <p:cNvPicPr>
              <a:picLocks noChangeAspect="1"/>
            </p:cNvPicPr>
            <p:nvPr/>
          </p:nvPicPr>
          <p:blipFill>
            <a:blip r:embed="rId3">
              <a:duotone>
                <a:schemeClr val="bg2">
                  <a:shade val="45000"/>
                  <a:satMod val="135000"/>
                </a:schemeClr>
                <a:prstClr val="white"/>
              </a:duotone>
            </a:blip>
            <a:stretch>
              <a:fillRect/>
            </a:stretch>
          </p:blipFill>
          <p:spPr>
            <a:xfrm>
              <a:off x="4235116" y="3114241"/>
              <a:ext cx="2447483" cy="2191053"/>
            </a:xfrm>
            <a:prstGeom prst="rect">
              <a:avLst/>
            </a:prstGeom>
          </p:spPr>
        </p:pic>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4_标题幻灯片">
    <p:spTree>
      <p:nvGrpSpPr>
        <p:cNvPr id="1" name=""/>
        <p:cNvGrpSpPr/>
        <p:nvPr/>
      </p:nvGrpSpPr>
      <p:grpSpPr>
        <a:xfrm>
          <a:off x="0" y="0"/>
          <a:ext cx="0" cy="0"/>
          <a:chOff x="0" y="0"/>
          <a:chExt cx="0" cy="0"/>
        </a:xfrm>
      </p:grpSpPr>
      <p:grpSp>
        <p:nvGrpSpPr>
          <p:cNvPr id="2" name="组合 1"/>
          <p:cNvGrpSpPr/>
          <p:nvPr userDrawn="1"/>
        </p:nvGrpSpPr>
        <p:grpSpPr>
          <a:xfrm>
            <a:off x="4180164" y="843558"/>
            <a:ext cx="4963836" cy="4287757"/>
            <a:chOff x="1718763" y="1017538"/>
            <a:chExt cx="4963836" cy="4287757"/>
          </a:xfrm>
        </p:grpSpPr>
        <p:pic>
          <p:nvPicPr>
            <p:cNvPr id="3" name="图片 2"/>
            <p:cNvPicPr>
              <a:picLocks noChangeAspect="1"/>
            </p:cNvPicPr>
            <p:nvPr/>
          </p:nvPicPr>
          <p:blipFill>
            <a:blip r:embed="rId2">
              <a:duotone>
                <a:schemeClr val="bg2">
                  <a:shade val="45000"/>
                  <a:satMod val="135000"/>
                </a:schemeClr>
                <a:prstClr val="white"/>
              </a:duotone>
            </a:blip>
            <a:stretch>
              <a:fillRect/>
            </a:stretch>
          </p:blipFill>
          <p:spPr>
            <a:xfrm>
              <a:off x="1718763" y="1017538"/>
              <a:ext cx="2447483" cy="2191053"/>
            </a:xfrm>
            <a:prstGeom prst="rect">
              <a:avLst/>
            </a:prstGeom>
          </p:spPr>
        </p:pic>
        <p:pic>
          <p:nvPicPr>
            <p:cNvPr id="4" name="图片 3"/>
            <p:cNvPicPr>
              <a:picLocks noChangeAspect="1"/>
            </p:cNvPicPr>
            <p:nvPr/>
          </p:nvPicPr>
          <p:blipFill>
            <a:blip r:embed="rId3">
              <a:duotone>
                <a:schemeClr val="bg2">
                  <a:shade val="45000"/>
                  <a:satMod val="135000"/>
                </a:schemeClr>
                <a:prstClr val="white"/>
              </a:duotone>
            </a:blip>
            <a:stretch>
              <a:fillRect/>
            </a:stretch>
          </p:blipFill>
          <p:spPr>
            <a:xfrm>
              <a:off x="4235116" y="1017538"/>
              <a:ext cx="2447483" cy="2191053"/>
            </a:xfrm>
            <a:prstGeom prst="rect">
              <a:avLst/>
            </a:prstGeom>
          </p:spPr>
        </p:pic>
        <p:pic>
          <p:nvPicPr>
            <p:cNvPr id="5" name="图片 4"/>
            <p:cNvPicPr>
              <a:picLocks noChangeAspect="1"/>
            </p:cNvPicPr>
            <p:nvPr/>
          </p:nvPicPr>
          <p:blipFill>
            <a:blip r:embed="rId3">
              <a:duotone>
                <a:schemeClr val="bg2">
                  <a:shade val="45000"/>
                  <a:satMod val="135000"/>
                </a:schemeClr>
                <a:prstClr val="white"/>
              </a:duotone>
            </a:blip>
            <a:stretch>
              <a:fillRect/>
            </a:stretch>
          </p:blipFill>
          <p:spPr>
            <a:xfrm>
              <a:off x="1718763" y="3114242"/>
              <a:ext cx="2447483" cy="2191053"/>
            </a:xfrm>
            <a:prstGeom prst="rect">
              <a:avLst/>
            </a:prstGeom>
          </p:spPr>
        </p:pic>
        <p:pic>
          <p:nvPicPr>
            <p:cNvPr id="6" name="图片 5"/>
            <p:cNvPicPr>
              <a:picLocks noChangeAspect="1"/>
            </p:cNvPicPr>
            <p:nvPr/>
          </p:nvPicPr>
          <p:blipFill>
            <a:blip r:embed="rId3">
              <a:duotone>
                <a:schemeClr val="bg2">
                  <a:shade val="45000"/>
                  <a:satMod val="135000"/>
                </a:schemeClr>
                <a:prstClr val="white"/>
              </a:duotone>
            </a:blip>
            <a:stretch>
              <a:fillRect/>
            </a:stretch>
          </p:blipFill>
          <p:spPr>
            <a:xfrm>
              <a:off x="4235116" y="3114241"/>
              <a:ext cx="2447483" cy="2191053"/>
            </a:xfrm>
            <a:prstGeom prst="rect">
              <a:avLst/>
            </a:prstGeom>
          </p:spPr>
        </p:pic>
      </p:grpSp>
    </p:spTree>
  </p:cSld>
  <p:clrMapOvr>
    <a:masterClrMapping/>
  </p:clrMapOvr>
  <p:transition spd="med" advClick="0" advTm="1000">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7_标题和内容">
    <p:spTree>
      <p:nvGrpSpPr>
        <p:cNvPr id="1" name=""/>
        <p:cNvGrpSpPr/>
        <p:nvPr/>
      </p:nvGrpSpPr>
      <p:grpSpPr>
        <a:xfrm>
          <a:off x="0" y="0"/>
          <a:ext cx="0" cy="0"/>
          <a:chOff x="0" y="0"/>
          <a:chExt cx="0" cy="0"/>
        </a:xfrm>
      </p:grpSpPr>
      <p:grpSp>
        <p:nvGrpSpPr>
          <p:cNvPr id="2" name="组合 1"/>
          <p:cNvGrpSpPr/>
          <p:nvPr userDrawn="1"/>
        </p:nvGrpSpPr>
        <p:grpSpPr>
          <a:xfrm>
            <a:off x="4180164" y="843558"/>
            <a:ext cx="4963836" cy="4287757"/>
            <a:chOff x="1718763" y="1017538"/>
            <a:chExt cx="4963836" cy="4287757"/>
          </a:xfrm>
        </p:grpSpPr>
        <p:pic>
          <p:nvPicPr>
            <p:cNvPr id="3" name="图片 2"/>
            <p:cNvPicPr>
              <a:picLocks noChangeAspect="1"/>
            </p:cNvPicPr>
            <p:nvPr/>
          </p:nvPicPr>
          <p:blipFill>
            <a:blip r:embed="rId2">
              <a:duotone>
                <a:schemeClr val="bg2">
                  <a:shade val="45000"/>
                  <a:satMod val="135000"/>
                </a:schemeClr>
                <a:prstClr val="white"/>
              </a:duotone>
            </a:blip>
            <a:stretch>
              <a:fillRect/>
            </a:stretch>
          </p:blipFill>
          <p:spPr>
            <a:xfrm>
              <a:off x="1718763" y="1017538"/>
              <a:ext cx="2447483" cy="2191053"/>
            </a:xfrm>
            <a:prstGeom prst="rect">
              <a:avLst/>
            </a:prstGeom>
          </p:spPr>
        </p:pic>
        <p:pic>
          <p:nvPicPr>
            <p:cNvPr id="4" name="图片 3"/>
            <p:cNvPicPr>
              <a:picLocks noChangeAspect="1"/>
            </p:cNvPicPr>
            <p:nvPr/>
          </p:nvPicPr>
          <p:blipFill>
            <a:blip r:embed="rId3">
              <a:duotone>
                <a:schemeClr val="bg2">
                  <a:shade val="45000"/>
                  <a:satMod val="135000"/>
                </a:schemeClr>
                <a:prstClr val="white"/>
              </a:duotone>
            </a:blip>
            <a:stretch>
              <a:fillRect/>
            </a:stretch>
          </p:blipFill>
          <p:spPr>
            <a:xfrm>
              <a:off x="4235116" y="1017538"/>
              <a:ext cx="2447483" cy="2191053"/>
            </a:xfrm>
            <a:prstGeom prst="rect">
              <a:avLst/>
            </a:prstGeom>
          </p:spPr>
        </p:pic>
        <p:pic>
          <p:nvPicPr>
            <p:cNvPr id="5" name="图片 4"/>
            <p:cNvPicPr>
              <a:picLocks noChangeAspect="1"/>
            </p:cNvPicPr>
            <p:nvPr/>
          </p:nvPicPr>
          <p:blipFill>
            <a:blip r:embed="rId3">
              <a:duotone>
                <a:schemeClr val="bg2">
                  <a:shade val="45000"/>
                  <a:satMod val="135000"/>
                </a:schemeClr>
                <a:prstClr val="white"/>
              </a:duotone>
            </a:blip>
            <a:stretch>
              <a:fillRect/>
            </a:stretch>
          </p:blipFill>
          <p:spPr>
            <a:xfrm>
              <a:off x="1718763" y="3114242"/>
              <a:ext cx="2447483" cy="2191053"/>
            </a:xfrm>
            <a:prstGeom prst="rect">
              <a:avLst/>
            </a:prstGeom>
          </p:spPr>
        </p:pic>
        <p:pic>
          <p:nvPicPr>
            <p:cNvPr id="6" name="图片 5"/>
            <p:cNvPicPr>
              <a:picLocks noChangeAspect="1"/>
            </p:cNvPicPr>
            <p:nvPr/>
          </p:nvPicPr>
          <p:blipFill>
            <a:blip r:embed="rId3">
              <a:duotone>
                <a:schemeClr val="bg2">
                  <a:shade val="45000"/>
                  <a:satMod val="135000"/>
                </a:schemeClr>
                <a:prstClr val="white"/>
              </a:duotone>
            </a:blip>
            <a:stretch>
              <a:fillRect/>
            </a:stretch>
          </p:blipFill>
          <p:spPr>
            <a:xfrm>
              <a:off x="4235116" y="3114241"/>
              <a:ext cx="2447483" cy="2191053"/>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lumMod val="5000"/>
                <a:lumOff val="95000"/>
              </a:schemeClr>
            </a:gs>
            <a:gs pos="100000">
              <a:srgbClr val="3EB405">
                <a:alpha val="40000"/>
                <a:lumMod val="17000"/>
                <a:lumOff val="83000"/>
              </a:srgbClr>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95376" y="407530"/>
            <a:ext cx="7480937" cy="451144"/>
          </a:xfrm>
          <a:prstGeom prst="rect">
            <a:avLst/>
          </a:prstGeom>
        </p:spPr>
        <p:txBody>
          <a:bodyPr vert="horz" lIns="91440" tIns="45720" rIns="91440" bIns="45720" rtlCol="0" anchor="b">
            <a:noAutofit/>
          </a:bodyPr>
          <a:lstStyle/>
          <a:p>
            <a:r>
              <a:rPr lang="zh-CN" altLang="en-US" dirty="0"/>
              <a:t>单击此处编辑母版标题样式</a:t>
            </a:r>
            <a:endParaRPr lang="en-US" dirty="0"/>
          </a:p>
        </p:txBody>
      </p:sp>
      <p:sp>
        <p:nvSpPr>
          <p:cNvPr id="3" name="Text Placeholder 2"/>
          <p:cNvSpPr>
            <a:spLocks noGrp="1"/>
          </p:cNvSpPr>
          <p:nvPr>
            <p:ph type="body" idx="1"/>
          </p:nvPr>
        </p:nvSpPr>
        <p:spPr>
          <a:xfrm>
            <a:off x="566060" y="1221581"/>
            <a:ext cx="8010253" cy="3545682"/>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p:txBody>
      </p:sp>
      <p:sp>
        <p:nvSpPr>
          <p:cNvPr id="4" name="Date Placeholder 3"/>
          <p:cNvSpPr>
            <a:spLocks noGrp="1"/>
          </p:cNvSpPr>
          <p:nvPr>
            <p:ph type="dt" sz="half" idx="2"/>
          </p:nvPr>
        </p:nvSpPr>
        <p:spPr>
          <a:xfrm>
            <a:off x="628650" y="4767264"/>
            <a:ext cx="2057400" cy="273844"/>
          </a:xfrm>
          <a:prstGeom prst="rect">
            <a:avLst/>
          </a:prstGeom>
        </p:spPr>
        <p:txBody>
          <a:bodyPr vert="horz" lIns="91440" tIns="45720" rIns="91440" bIns="45720" rtlCol="0" anchor="ctr"/>
          <a:lstStyle>
            <a:lvl1pPr algn="l">
              <a:defRPr sz="900">
                <a:solidFill>
                  <a:schemeClr val="bg1">
                    <a:lumMod val="65000"/>
                  </a:schemeClr>
                </a:solidFill>
              </a:defRPr>
            </a:lvl1pPr>
          </a:lstStyle>
          <a:p>
            <a:fld id="{D063545E-3CAC-448F-9BF3-9129B4839E27}" type="datetime1">
              <a:rPr lang="zh-CN" altLang="en-US" smtClean="0">
                <a:solidFill>
                  <a:srgbClr val="FFFFFF">
                    <a:lumMod val="65000"/>
                  </a:srgbClr>
                </a:solidFill>
              </a:rPr>
              <a:t>2022-7-13</a:t>
            </a:fld>
            <a:endParaRPr lang="zh-CN" altLang="en-US">
              <a:solidFill>
                <a:srgbClr val="FFFFFF">
                  <a:lumMod val="65000"/>
                </a:srgbClr>
              </a:solidFill>
            </a:endParaRPr>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900">
                <a:solidFill>
                  <a:schemeClr val="bg1">
                    <a:lumMod val="65000"/>
                  </a:schemeClr>
                </a:solidFill>
              </a:defRPr>
            </a:lvl1pPr>
          </a:lstStyle>
          <a:p>
            <a:endParaRPr lang="zh-CN" altLang="en-US">
              <a:solidFill>
                <a:srgbClr val="FFFFFF">
                  <a:lumMod val="65000"/>
                </a:srgbClr>
              </a:solidFill>
            </a:endParaRPr>
          </a:p>
        </p:txBody>
      </p:sp>
      <p:sp>
        <p:nvSpPr>
          <p:cNvPr id="6" name="Slide Number Placeholder 5"/>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a:defRPr sz="900">
                <a:solidFill>
                  <a:schemeClr val="bg1">
                    <a:lumMod val="65000"/>
                  </a:schemeClr>
                </a:solidFill>
              </a:defRPr>
            </a:lvl1pPr>
          </a:lstStyle>
          <a:p>
            <a:fld id="{EF906490-237C-474C-BA2E-D98840BC1F8F}" type="slidenum">
              <a:rPr lang="zh-CN" altLang="en-US" smtClean="0">
                <a:solidFill>
                  <a:srgbClr val="FFFFFF">
                    <a:lumMod val="65000"/>
                  </a:srgbClr>
                </a:solidFill>
              </a:rPr>
              <a:t>‹#›</a:t>
            </a:fld>
            <a:endParaRPr lang="zh-CN" altLang="en-US">
              <a:solidFill>
                <a:srgbClr val="FFFFFF">
                  <a:lumMod val="65000"/>
                </a:srgbClr>
              </a:solidFill>
            </a:endParaRPr>
          </a:p>
        </p:txBody>
      </p:sp>
      <p:pic>
        <p:nvPicPr>
          <p:cNvPr id="7" name="Picture 2"/>
          <p:cNvPicPr>
            <a:picLocks noChangeAspect="1" noChangeArrowheads="1"/>
          </p:cNvPicPr>
          <p:nvPr userDrawn="1"/>
        </p:nvPicPr>
        <p:blipFill>
          <a:blip r:embed="rId7" cstate="screen"/>
          <a:srcRect/>
          <a:stretch>
            <a:fillRect/>
          </a:stretch>
        </p:blipFill>
        <p:spPr bwMode="auto">
          <a:xfrm>
            <a:off x="2119" y="1906"/>
            <a:ext cx="9141881" cy="5135571"/>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53" r:id="rId1"/>
    <p:sldLayoutId id="2147483663" r:id="rId2"/>
    <p:sldLayoutId id="2147483664" r:id="rId3"/>
    <p:sldLayoutId id="2147483666" r:id="rId4"/>
    <p:sldLayoutId id="2147483668" r:id="rId5"/>
  </p:sldLayoutIdLst>
  <p:timing>
    <p:tnLst>
      <p:par>
        <p:cTn id="1" dur="indefinite" restart="never" nodeType="tmRoot"/>
      </p:par>
    </p:tnLst>
  </p:timing>
  <p:hf hdr="0" dt="0"/>
  <p:txStyles>
    <p:titleStyle>
      <a:lvl1pPr algn="l" defTabSz="685800" rtl="0" eaLnBrk="1" latinLnBrk="0" hangingPunct="1">
        <a:lnSpc>
          <a:spcPct val="90000"/>
        </a:lnSpc>
        <a:spcBef>
          <a:spcPct val="0"/>
        </a:spcBef>
        <a:buNone/>
        <a:defRPr sz="2400" kern="1200">
          <a:solidFill>
            <a:schemeClr val="tx1"/>
          </a:solidFill>
          <a:latin typeface="+mj-lt"/>
          <a:ea typeface="+mj-ea"/>
          <a:cs typeface="+mj-cs"/>
        </a:defRPr>
      </a:lvl1pPr>
    </p:titleStyle>
    <p:bodyStyle>
      <a:lvl1pPr marL="267970" indent="-267970" algn="l" defTabSz="685800" rtl="0" eaLnBrk="1" latinLnBrk="0" hangingPunct="1">
        <a:lnSpc>
          <a:spcPct val="90000"/>
        </a:lnSpc>
        <a:spcBef>
          <a:spcPts val="1350"/>
        </a:spcBef>
        <a:buClr>
          <a:schemeClr val="tx1"/>
        </a:buClr>
        <a:buSzPct val="70000"/>
        <a:buFont typeface="Wingdings" panose="05000000000000000000" pitchFamily="2" charset="2"/>
        <a:buChar char=""/>
        <a:defRPr sz="1800" kern="1200">
          <a:solidFill>
            <a:schemeClr val="tx1"/>
          </a:solidFill>
          <a:latin typeface="+mn-lt"/>
          <a:ea typeface="+mn-ea"/>
          <a:cs typeface="+mn-cs"/>
        </a:defRPr>
      </a:lvl1pPr>
      <a:lvl2pPr marL="267970" indent="-267970" algn="l" defTabSz="685800" rtl="0" eaLnBrk="1" latinLnBrk="0" hangingPunct="1">
        <a:lnSpc>
          <a:spcPct val="130000"/>
        </a:lnSpc>
        <a:spcBef>
          <a:spcPts val="0"/>
        </a:spcBef>
        <a:buFont typeface="Calibri" panose="020F0502020204030204" pitchFamily="34" charset="0"/>
        <a:buChar char=" "/>
        <a:defRPr sz="12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bg1">
              <a:lumMod val="50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bg1">
              <a:lumMod val="50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bg1">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hemeOverride" Target="../theme/themeOverride7.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themeOverride" Target="../theme/themeOverride2.xml"/><Relationship Id="rId5" Type="http://schemas.openxmlformats.org/officeDocument/2006/relationships/image" Target="../media/image6.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3.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hemeOverride" Target="../theme/themeOverride3.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hemeOverride" Target="../theme/themeOverride4.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13" Type="http://schemas.openxmlformats.org/officeDocument/2006/relationships/image" Target="../media/image14.png"/><Relationship Id="rId3" Type="http://schemas.openxmlformats.org/officeDocument/2006/relationships/notesSlide" Target="../notesSlides/notesSlide8.xml"/><Relationship Id="rId7" Type="http://schemas.openxmlformats.org/officeDocument/2006/relationships/image" Target="../media/image12.png"/><Relationship Id="rId12" Type="http://schemas.openxmlformats.org/officeDocument/2006/relationships/image" Target="../media/image19.svg"/><Relationship Id="rId17" Type="http://schemas.openxmlformats.org/officeDocument/2006/relationships/image" Target="../media/image6.png"/><Relationship Id="rId2" Type="http://schemas.openxmlformats.org/officeDocument/2006/relationships/slideLayout" Target="../slideLayouts/slideLayout1.xml"/><Relationship Id="rId16" Type="http://schemas.openxmlformats.org/officeDocument/2006/relationships/image" Target="../media/image23.svg"/><Relationship Id="rId1" Type="http://schemas.openxmlformats.org/officeDocument/2006/relationships/themeOverride" Target="../theme/themeOverride5.xml"/><Relationship Id="rId6" Type="http://schemas.openxmlformats.org/officeDocument/2006/relationships/image" Target="../media/image11.jpeg"/><Relationship Id="rId11" Type="http://schemas.openxmlformats.org/officeDocument/2006/relationships/image" Target="../media/image13.png"/><Relationship Id="rId5" Type="http://schemas.openxmlformats.org/officeDocument/2006/relationships/image" Target="../media/image10.png"/><Relationship Id="rId15" Type="http://schemas.openxmlformats.org/officeDocument/2006/relationships/image" Target="../media/image15.png"/><Relationship Id="rId10" Type="http://schemas.openxmlformats.org/officeDocument/2006/relationships/image" Target="../media/image17.svg"/><Relationship Id="rId4" Type="http://schemas.openxmlformats.org/officeDocument/2006/relationships/image" Target="../media/image9.png"/><Relationship Id="rId14" Type="http://schemas.openxmlformats.org/officeDocument/2006/relationships/image" Target="../media/image21.svg"/></Relationships>
</file>

<file path=ppt/slides/_rels/slide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notesSlide" Target="../notesSlides/notesSlide9.xml"/><Relationship Id="rId7" Type="http://schemas.openxmlformats.org/officeDocument/2006/relationships/image" Target="../media/image25.svg"/><Relationship Id="rId2" Type="http://schemas.openxmlformats.org/officeDocument/2006/relationships/slideLayout" Target="../slideLayouts/slideLayout1.xml"/><Relationship Id="rId1" Type="http://schemas.openxmlformats.org/officeDocument/2006/relationships/themeOverride" Target="../theme/themeOverride6.xml"/><Relationship Id="rId10" Type="http://schemas.openxmlformats.org/officeDocument/2006/relationships/image" Target="../media/image6.png"/><Relationship Id="rId4" Type="http://schemas.openxmlformats.org/officeDocument/2006/relationships/image" Target="../media/image16.png"/><Relationship Id="rId9" Type="http://schemas.openxmlformats.org/officeDocument/2006/relationships/image" Target="../media/image27.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副标题 4"/>
          <p:cNvSpPr>
            <a:spLocks noGrp="1"/>
          </p:cNvSpPr>
          <p:nvPr>
            <p:ph type="subTitle" idx="4294967295"/>
          </p:nvPr>
        </p:nvSpPr>
        <p:spPr>
          <a:xfrm>
            <a:off x="2087178" y="2658549"/>
            <a:ext cx="4897437" cy="401637"/>
          </a:xfrm>
        </p:spPr>
        <p:txBody>
          <a:bodyPr>
            <a:noAutofit/>
          </a:bodyPr>
          <a:lstStyle/>
          <a:p>
            <a:pPr marL="0" indent="0" algn="ctr">
              <a:buNone/>
            </a:pPr>
            <a:r>
              <a:rPr lang="zh-CN" altLang="en-US" dirty="0"/>
              <a:t>深圳华润九创医药有限公司</a:t>
            </a:r>
            <a:endParaRPr lang="en-US" altLang="zh-CN" dirty="0"/>
          </a:p>
          <a:p>
            <a:pPr marL="0" indent="0" algn="ctr">
              <a:buNone/>
            </a:pPr>
            <a:r>
              <a:rPr lang="zh-CN" altLang="en-US" dirty="0"/>
              <a:t>（华润三九旗下企业）</a:t>
            </a:r>
          </a:p>
        </p:txBody>
      </p:sp>
      <p:sp>
        <p:nvSpPr>
          <p:cNvPr id="4" name="标题 3"/>
          <p:cNvSpPr>
            <a:spLocks noGrp="1"/>
          </p:cNvSpPr>
          <p:nvPr>
            <p:ph type="title" idx="4294967295"/>
          </p:nvPr>
        </p:nvSpPr>
        <p:spPr>
          <a:xfrm>
            <a:off x="539552" y="1707654"/>
            <a:ext cx="7992690" cy="764540"/>
          </a:xfrm>
        </p:spPr>
        <p:txBody>
          <a:bodyPr>
            <a:noAutofit/>
          </a:bodyPr>
          <a:lstStyle/>
          <a:p>
            <a:pPr algn="ctr"/>
            <a:r>
              <a:rPr lang="zh-CN" altLang="en-US" sz="4800" b="1" spc="300" dirty="0">
                <a:ln w="3175">
                  <a:noFill/>
                </a:ln>
                <a:solidFill>
                  <a:srgbClr val="002B82"/>
                </a:solidFill>
                <a:latin typeface="+mn-ea"/>
                <a:ea typeface="+mn-ea"/>
                <a:cs typeface="经典特宋简" panose="02010609010101010101" pitchFamily="49" charset="-122"/>
              </a:rPr>
              <a:t/>
            </a:r>
            <a:br>
              <a:rPr lang="zh-CN" altLang="en-US" sz="4800" b="1" spc="300" dirty="0">
                <a:ln w="3175">
                  <a:noFill/>
                </a:ln>
                <a:solidFill>
                  <a:srgbClr val="002B82"/>
                </a:solidFill>
                <a:latin typeface="+mn-ea"/>
                <a:ea typeface="+mn-ea"/>
                <a:cs typeface="经典特宋简" panose="02010609010101010101" pitchFamily="49" charset="-122"/>
              </a:rPr>
            </a:br>
            <a:r>
              <a:rPr lang="zh-CN" altLang="en-US" sz="4500" b="1" spc="300" dirty="0">
                <a:ln w="3175">
                  <a:noFill/>
                </a:ln>
                <a:solidFill>
                  <a:srgbClr val="002B82"/>
                </a:solidFill>
                <a:latin typeface="+mn-ea"/>
                <a:ea typeface="+mn-ea"/>
                <a:cs typeface="经典特宋简" panose="02010609010101010101" pitchFamily="49" charset="-122"/>
              </a:rPr>
              <a:t>示踪用盐酸米托蒽醌注射液</a:t>
            </a:r>
          </a:p>
        </p:txBody>
      </p:sp>
      <p:pic>
        <p:nvPicPr>
          <p:cNvPr id="17" name="Picture 3" descr="C:\Users\Administrator\Desktop\微立体创业计划\002.png"/>
          <p:cNvPicPr>
            <a:picLocks noChangeAspect="1" noChangeArrowheads="1"/>
          </p:cNvPicPr>
          <p:nvPr/>
        </p:nvPicPr>
        <p:blipFill>
          <a:blip r:embed="rId3" cstate="screen"/>
          <a:srcRect/>
          <a:stretch>
            <a:fillRect/>
          </a:stretch>
        </p:blipFill>
        <p:spPr bwMode="auto">
          <a:xfrm>
            <a:off x="5764642" y="3998285"/>
            <a:ext cx="1152128" cy="1152128"/>
          </a:xfrm>
          <a:prstGeom prst="rect">
            <a:avLst/>
          </a:prstGeom>
          <a:noFill/>
          <a:effectLst>
            <a:outerShdw blurRad="292100" dist="177800" dir="2460000" sx="99000" sy="99000" algn="l" rotWithShape="0">
              <a:prstClr val="black">
                <a:alpha val="39000"/>
              </a:prstClr>
            </a:outerShdw>
          </a:effectLst>
          <a:extLst>
            <a:ext uri="{909E8E84-426E-40DD-AFC4-6F175D3DCCD1}">
              <a14:hiddenFill xmlns:a14="http://schemas.microsoft.com/office/drawing/2010/main">
                <a:solidFill>
                  <a:srgbClr val="A1A1A1"/>
                </a:solidFill>
              </a14:hiddenFill>
            </a:ext>
          </a:extLst>
        </p:spPr>
      </p:pic>
      <p:pic>
        <p:nvPicPr>
          <p:cNvPr id="19" name="Picture 3" descr="C:\Users\Administrator\Desktop\微立体创业计划\002.png"/>
          <p:cNvPicPr>
            <a:picLocks noChangeAspect="1" noChangeArrowheads="1"/>
          </p:cNvPicPr>
          <p:nvPr/>
        </p:nvPicPr>
        <p:blipFill>
          <a:blip r:embed="rId3" cstate="screen"/>
          <a:srcRect/>
          <a:stretch>
            <a:fillRect/>
          </a:stretch>
        </p:blipFill>
        <p:spPr bwMode="auto">
          <a:xfrm>
            <a:off x="6661222" y="4706372"/>
            <a:ext cx="1152128" cy="1152128"/>
          </a:xfrm>
          <a:prstGeom prst="rect">
            <a:avLst/>
          </a:prstGeom>
          <a:noFill/>
          <a:effectLst>
            <a:outerShdw blurRad="292100" dist="177800" dir="2460000" sx="99000" sy="99000" algn="l" rotWithShape="0">
              <a:prstClr val="black">
                <a:alpha val="39000"/>
              </a:prstClr>
            </a:outerShdw>
          </a:effectLst>
          <a:extLst>
            <a:ext uri="{909E8E84-426E-40DD-AFC4-6F175D3DCCD1}">
              <a14:hiddenFill xmlns:a14="http://schemas.microsoft.com/office/drawing/2010/main">
                <a:solidFill>
                  <a:srgbClr val="A1A1A1"/>
                </a:solidFill>
              </a14:hiddenFill>
            </a:ext>
          </a:extLst>
        </p:spPr>
      </p:pic>
      <p:pic>
        <p:nvPicPr>
          <p:cNvPr id="21" name="Picture 3" descr="C:\Users\Administrator\Desktop\微立体创业计划\002.png"/>
          <p:cNvPicPr>
            <a:picLocks noChangeAspect="1" noChangeArrowheads="1"/>
          </p:cNvPicPr>
          <p:nvPr/>
        </p:nvPicPr>
        <p:blipFill>
          <a:blip r:embed="rId3" cstate="screen"/>
          <a:srcRect/>
          <a:stretch>
            <a:fillRect/>
          </a:stretch>
        </p:blipFill>
        <p:spPr bwMode="auto">
          <a:xfrm>
            <a:off x="7812360" y="3496208"/>
            <a:ext cx="1152128" cy="1152128"/>
          </a:xfrm>
          <a:prstGeom prst="rect">
            <a:avLst/>
          </a:prstGeom>
          <a:noFill/>
          <a:effectLst>
            <a:outerShdw blurRad="292100" dist="177800" dir="2460000" sx="99000" sy="99000" algn="l" rotWithShape="0">
              <a:prstClr val="black">
                <a:alpha val="39000"/>
              </a:prstClr>
            </a:outerShdw>
          </a:effectLst>
          <a:extLst>
            <a:ext uri="{909E8E84-426E-40DD-AFC4-6F175D3DCCD1}">
              <a14:hiddenFill xmlns:a14="http://schemas.microsoft.com/office/drawing/2010/main">
                <a:solidFill>
                  <a:srgbClr val="A1A1A1"/>
                </a:solidFill>
              </a14:hiddenFill>
            </a:ext>
          </a:extLst>
        </p:spPr>
      </p:pic>
      <p:pic>
        <p:nvPicPr>
          <p:cNvPr id="22" name="Picture 3" descr="C:\Users\Administrator\Desktop\微立体创业计划\002.png"/>
          <p:cNvPicPr>
            <a:picLocks noChangeAspect="1" noChangeArrowheads="1"/>
          </p:cNvPicPr>
          <p:nvPr/>
        </p:nvPicPr>
        <p:blipFill>
          <a:blip r:embed="rId4" cstate="screen"/>
          <a:srcRect/>
          <a:stretch>
            <a:fillRect/>
          </a:stretch>
        </p:blipFill>
        <p:spPr bwMode="auto">
          <a:xfrm>
            <a:off x="0" y="0"/>
            <a:ext cx="1187624" cy="1187624"/>
          </a:xfrm>
          <a:prstGeom prst="rect">
            <a:avLst/>
          </a:prstGeom>
          <a:noFill/>
          <a:effectLst>
            <a:outerShdw blurRad="292100" dist="177800" dir="2460000" sx="99000" sy="99000" algn="l" rotWithShape="0">
              <a:prstClr val="black">
                <a:alpha val="39000"/>
              </a:prstClr>
            </a:outerShdw>
          </a:effectLst>
          <a:extLst>
            <a:ext uri="{909E8E84-426E-40DD-AFC4-6F175D3DCCD1}">
              <a14:hiddenFill xmlns:a14="http://schemas.microsoft.com/office/drawing/2010/main">
                <a:solidFill>
                  <a:srgbClr val="A1A1A1"/>
                </a:solidFill>
              </a14:hiddenFill>
            </a:ext>
          </a:extLst>
        </p:spPr>
      </p:pic>
      <p:pic>
        <p:nvPicPr>
          <p:cNvPr id="24" name="图片 23">
            <a:extLst>
              <a:ext uri="{FF2B5EF4-FFF2-40B4-BE49-F238E27FC236}">
                <a16:creationId xmlns="" xmlns:a16="http://schemas.microsoft.com/office/drawing/2014/main" id="{5962A164-3CBC-A954-E3A6-49BACB25325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50364"/>
          <a:stretch/>
        </p:blipFill>
        <p:spPr bwMode="auto">
          <a:xfrm>
            <a:off x="7922186" y="7928"/>
            <a:ext cx="1221814" cy="403582"/>
          </a:xfrm>
          <a:prstGeom prst="rect">
            <a:avLst/>
          </a:prstGeom>
          <a:noFill/>
          <a:ln>
            <a:noFill/>
          </a:ln>
          <a:extLst>
            <a:ext uri="{53640926-AAD7-44D8-BBD7-CCE9431645EC}">
              <a14:shadowObscured xmlns:a14="http://schemas.microsoft.com/office/drawing/2010/main"/>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22"/>
          <p:cNvSpPr/>
          <p:nvPr/>
        </p:nvSpPr>
        <p:spPr>
          <a:xfrm>
            <a:off x="0" y="620813"/>
            <a:ext cx="9144000" cy="2022945"/>
          </a:xfrm>
          <a:prstGeom prst="rect">
            <a:avLst/>
          </a:prstGeom>
          <a:solidFill>
            <a:srgbClr val="002B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20000">
              <a:lnSpc>
                <a:spcPct val="150000"/>
              </a:lnSpc>
            </a:pPr>
            <a:r>
              <a:rPr lang="zh-CN" altLang="en-US" sz="1600" b="1" dirty="0">
                <a:solidFill>
                  <a:schemeClr val="bg1"/>
                </a:solidFill>
                <a:latin typeface="微软雅黑" panose="020B0503020204020204" charset="-122"/>
                <a:ea typeface="微软雅黑" panose="020B0503020204020204" charset="-122"/>
              </a:rPr>
              <a:t>√安全性</a:t>
            </a:r>
            <a:r>
              <a:rPr lang="zh-CN" altLang="en-US" sz="1600" b="1" dirty="0" smtClean="0">
                <a:solidFill>
                  <a:schemeClr val="bg1"/>
                </a:solidFill>
                <a:latin typeface="微软雅黑" panose="020B0503020204020204" charset="-122"/>
                <a:ea typeface="微软雅黑" panose="020B0503020204020204" charset="-122"/>
              </a:rPr>
              <a:t>、有效性</a:t>
            </a:r>
            <a:r>
              <a:rPr lang="zh-CN" altLang="en-US" sz="1600" dirty="0" smtClean="0">
                <a:solidFill>
                  <a:schemeClr val="bg1"/>
                </a:solidFill>
                <a:latin typeface="微软雅黑" panose="020B0503020204020204" charset="-122"/>
                <a:ea typeface="微软雅黑" panose="020B0503020204020204" charset="-122"/>
              </a:rPr>
              <a:t>：具有高质量临床证据、获权威指南推荐</a:t>
            </a:r>
            <a:endParaRPr lang="en-US" altLang="zh-CN" sz="1600" dirty="0" smtClean="0">
              <a:solidFill>
                <a:schemeClr val="bg1"/>
              </a:solidFill>
              <a:latin typeface="微软雅黑" panose="020B0503020204020204" charset="-122"/>
              <a:ea typeface="微软雅黑" panose="020B0503020204020204" charset="-122"/>
            </a:endParaRPr>
          </a:p>
          <a:p>
            <a:pPr marL="720000">
              <a:lnSpc>
                <a:spcPct val="150000"/>
              </a:lnSpc>
            </a:pPr>
            <a:r>
              <a:rPr lang="zh-CN" altLang="en-US" sz="1600" b="1" dirty="0">
                <a:solidFill>
                  <a:schemeClr val="bg1"/>
                </a:solidFill>
                <a:latin typeface="微软雅黑" panose="020B0503020204020204" charset="-122"/>
                <a:ea typeface="微软雅黑" panose="020B0503020204020204" charset="-122"/>
              </a:rPr>
              <a:t>√经济性</a:t>
            </a:r>
            <a:r>
              <a:rPr lang="zh-CN" altLang="en-US" sz="1600" dirty="0">
                <a:solidFill>
                  <a:schemeClr val="bg1"/>
                </a:solidFill>
                <a:latin typeface="微软雅黑" panose="020B0503020204020204" charset="-122"/>
                <a:ea typeface="微软雅黑" panose="020B0503020204020204" charset="-122"/>
              </a:rPr>
              <a:t>：</a:t>
            </a:r>
            <a:r>
              <a:rPr lang="zh-CN" altLang="zh-CN" sz="1600" dirty="0">
                <a:latin typeface="微软雅黑" panose="020B0503020204020204" charset="-122"/>
                <a:ea typeface="微软雅黑" panose="020B0503020204020204" charset="-122"/>
                <a:sym typeface="+mn-ea"/>
              </a:rPr>
              <a:t>精准示踪减少风险，提升</a:t>
            </a:r>
            <a:r>
              <a:rPr lang="zh-CN" altLang="zh-CN" sz="1600" dirty="0" smtClean="0">
                <a:latin typeface="微软雅黑" panose="020B0503020204020204" charset="-122"/>
                <a:ea typeface="微软雅黑" panose="020B0503020204020204" charset="-122"/>
                <a:sym typeface="+mn-ea"/>
              </a:rPr>
              <a:t>患者获益</a:t>
            </a:r>
            <a:r>
              <a:rPr lang="zh-CN" altLang="en-US" sz="1600" dirty="0" smtClean="0">
                <a:latin typeface="微软雅黑" panose="020B0503020204020204" charset="-122"/>
                <a:ea typeface="微软雅黑" panose="020B0503020204020204" charset="-122"/>
                <a:sym typeface="+mn-ea"/>
              </a:rPr>
              <a:t>，具有成本效果优势</a:t>
            </a:r>
            <a:endParaRPr lang="en-US" altLang="zh-CN" sz="1600" dirty="0" smtClean="0">
              <a:solidFill>
                <a:schemeClr val="bg1"/>
              </a:solidFill>
              <a:latin typeface="微软雅黑" panose="020B0503020204020204" charset="-122"/>
              <a:ea typeface="微软雅黑" panose="020B0503020204020204" charset="-122"/>
            </a:endParaRPr>
          </a:p>
          <a:p>
            <a:pPr marL="720000">
              <a:lnSpc>
                <a:spcPct val="150000"/>
              </a:lnSpc>
            </a:pPr>
            <a:r>
              <a:rPr lang="zh-CN" altLang="en-US" sz="1600" b="1" dirty="0" smtClean="0">
                <a:solidFill>
                  <a:schemeClr val="bg1"/>
                </a:solidFill>
                <a:latin typeface="微软雅黑" panose="020B0503020204020204" charset="-122"/>
                <a:ea typeface="微软雅黑" panose="020B0503020204020204" charset="-122"/>
              </a:rPr>
              <a:t>√创新性</a:t>
            </a:r>
            <a:r>
              <a:rPr lang="zh-CN" altLang="en-US" sz="1600" dirty="0" smtClean="0">
                <a:solidFill>
                  <a:schemeClr val="bg1"/>
                </a:solidFill>
                <a:latin typeface="微软雅黑" panose="020B0503020204020204" charset="-122"/>
                <a:ea typeface="微软雅黑" panose="020B0503020204020204" charset="-122"/>
              </a:rPr>
              <a:t>：</a:t>
            </a:r>
            <a:r>
              <a:rPr lang="zh-CN" altLang="en-US" sz="1600" dirty="0">
                <a:latin typeface="微软雅黑" panose="020B0503020204020204" charset="-122"/>
                <a:ea typeface="微软雅黑" panose="020B0503020204020204" charset="-122"/>
              </a:rPr>
              <a:t>全球首个淋巴靶向生物自组装纳米晶示踪剂</a:t>
            </a:r>
            <a:endParaRPr lang="en-US" altLang="zh-CN" sz="1600" dirty="0">
              <a:latin typeface="微软雅黑" panose="020B0503020204020204" charset="-122"/>
              <a:ea typeface="微软雅黑" panose="020B0503020204020204" charset="-122"/>
            </a:endParaRPr>
          </a:p>
          <a:p>
            <a:pPr marL="720000">
              <a:lnSpc>
                <a:spcPct val="150000"/>
              </a:lnSpc>
            </a:pPr>
            <a:r>
              <a:rPr lang="zh-CN" altLang="en-US" sz="1600" dirty="0" smtClean="0">
                <a:solidFill>
                  <a:schemeClr val="bg1"/>
                </a:solidFill>
                <a:latin typeface="微软雅黑" panose="020B0503020204020204" charset="-122"/>
                <a:ea typeface="微软雅黑" panose="020B0503020204020204" charset="-122"/>
              </a:rPr>
              <a:t>                具有</a:t>
            </a:r>
            <a:r>
              <a:rPr lang="zh-CN" altLang="en-US" sz="1600" dirty="0">
                <a:solidFill>
                  <a:schemeClr val="bg1"/>
                </a:solidFill>
                <a:latin typeface="微软雅黑" panose="020B0503020204020204" charset="-122"/>
                <a:ea typeface="微软雅黑" panose="020B0503020204020204" charset="-122"/>
              </a:rPr>
              <a:t>多项自有专利技术的国家</a:t>
            </a:r>
            <a:r>
              <a:rPr lang="en-US" altLang="zh-CN" sz="1600" dirty="0">
                <a:solidFill>
                  <a:schemeClr val="bg1"/>
                </a:solidFill>
                <a:latin typeface="微软雅黑" panose="020B0503020204020204" charset="-122"/>
                <a:ea typeface="微软雅黑" panose="020B0503020204020204" charset="-122"/>
              </a:rPr>
              <a:t>2</a:t>
            </a:r>
            <a:r>
              <a:rPr lang="zh-CN" altLang="en-US" sz="1600" dirty="0">
                <a:solidFill>
                  <a:schemeClr val="bg1"/>
                </a:solidFill>
                <a:latin typeface="微软雅黑" panose="020B0503020204020204" charset="-122"/>
                <a:ea typeface="微软雅黑" panose="020B0503020204020204" charset="-122"/>
              </a:rPr>
              <a:t>类新药</a:t>
            </a:r>
            <a:r>
              <a:rPr lang="zh-CN" altLang="en-US" sz="1600" dirty="0" smtClean="0">
                <a:solidFill>
                  <a:schemeClr val="bg1"/>
                </a:solidFill>
                <a:latin typeface="微软雅黑" panose="020B0503020204020204" charset="-122"/>
                <a:ea typeface="微软雅黑" panose="020B0503020204020204" charset="-122"/>
              </a:rPr>
              <a:t>、</a:t>
            </a:r>
            <a:r>
              <a:rPr lang="zh-CN" altLang="en-US" sz="1600" dirty="0">
                <a:solidFill>
                  <a:schemeClr val="bg1"/>
                </a:solidFill>
                <a:latin typeface="微软雅黑" panose="020B0503020204020204" charset="-122"/>
                <a:ea typeface="微软雅黑" panose="020B0503020204020204" charset="-122"/>
              </a:rPr>
              <a:t>国家</a:t>
            </a:r>
            <a:r>
              <a:rPr lang="en-US" altLang="zh-CN" sz="1600" dirty="0">
                <a:solidFill>
                  <a:schemeClr val="bg1"/>
                </a:solidFill>
                <a:latin typeface="微软雅黑" panose="020B0503020204020204" charset="-122"/>
                <a:ea typeface="微软雅黑" panose="020B0503020204020204" charset="-122"/>
              </a:rPr>
              <a:t>“</a:t>
            </a:r>
            <a:r>
              <a:rPr lang="zh-CN" altLang="en-US" sz="1600" dirty="0">
                <a:solidFill>
                  <a:schemeClr val="bg1"/>
                </a:solidFill>
                <a:latin typeface="微软雅黑" panose="020B0503020204020204" charset="-122"/>
                <a:ea typeface="微软雅黑" panose="020B0503020204020204" charset="-122"/>
              </a:rPr>
              <a:t>十三五</a:t>
            </a:r>
            <a:r>
              <a:rPr lang="en-US" altLang="zh-CN" sz="1600" dirty="0">
                <a:solidFill>
                  <a:schemeClr val="bg1"/>
                </a:solidFill>
                <a:latin typeface="微软雅黑" panose="020B0503020204020204" charset="-122"/>
                <a:ea typeface="微软雅黑" panose="020B0503020204020204" charset="-122"/>
              </a:rPr>
              <a:t>”</a:t>
            </a:r>
            <a:r>
              <a:rPr lang="zh-CN" altLang="en-US" sz="1600" dirty="0">
                <a:solidFill>
                  <a:schemeClr val="bg1"/>
                </a:solidFill>
                <a:latin typeface="微软雅黑" panose="020B0503020204020204" charset="-122"/>
                <a:ea typeface="微软雅黑" panose="020B0503020204020204" charset="-122"/>
              </a:rPr>
              <a:t>重大新药创制专项</a:t>
            </a:r>
            <a:r>
              <a:rPr lang="zh-CN" altLang="en-US" sz="1600" dirty="0" smtClean="0">
                <a:solidFill>
                  <a:schemeClr val="bg1"/>
                </a:solidFill>
                <a:latin typeface="微软雅黑" panose="020B0503020204020204" charset="-122"/>
                <a:ea typeface="微软雅黑" panose="020B0503020204020204" charset="-122"/>
              </a:rPr>
              <a:t>项目</a:t>
            </a:r>
            <a:endParaRPr lang="en-US" altLang="zh-CN" sz="1600" dirty="0" smtClean="0">
              <a:solidFill>
                <a:schemeClr val="bg1"/>
              </a:solidFill>
              <a:latin typeface="微软雅黑" panose="020B0503020204020204" charset="-122"/>
              <a:ea typeface="微软雅黑" panose="020B0503020204020204" charset="-122"/>
            </a:endParaRPr>
          </a:p>
          <a:p>
            <a:pPr marL="720000">
              <a:lnSpc>
                <a:spcPct val="150000"/>
              </a:lnSpc>
            </a:pPr>
            <a:r>
              <a:rPr lang="zh-CN" altLang="en-US" sz="1600" b="1" dirty="0" smtClean="0">
                <a:solidFill>
                  <a:schemeClr val="bg1"/>
                </a:solidFill>
                <a:latin typeface="微软雅黑" panose="020B0503020204020204" charset="-122"/>
                <a:ea typeface="微软雅黑" panose="020B0503020204020204" charset="-122"/>
              </a:rPr>
              <a:t>√公平性</a:t>
            </a:r>
            <a:r>
              <a:rPr lang="zh-CN" altLang="en-US" sz="1600" dirty="0" smtClean="0">
                <a:solidFill>
                  <a:schemeClr val="bg1"/>
                </a:solidFill>
                <a:latin typeface="微软雅黑" panose="020B0503020204020204" charset="-122"/>
                <a:ea typeface="微软雅黑" panose="020B0503020204020204" charset="-122"/>
              </a:rPr>
              <a:t>：本</a:t>
            </a:r>
            <a:r>
              <a:rPr lang="zh-CN" altLang="en-US" sz="1600" dirty="0">
                <a:solidFill>
                  <a:schemeClr val="bg1"/>
                </a:solidFill>
                <a:latin typeface="微软雅黑" panose="020B0503020204020204" charset="-122"/>
                <a:ea typeface="微软雅黑" panose="020B0503020204020204" charset="-122"/>
              </a:rPr>
              <a:t>品可</a:t>
            </a:r>
            <a:r>
              <a:rPr lang="zh-CN" altLang="en-US" sz="1600" dirty="0">
                <a:solidFill>
                  <a:schemeClr val="bg1"/>
                </a:solidFill>
                <a:latin typeface="微软雅黑" panose="020B0503020204020204" charset="-122"/>
                <a:ea typeface="微软雅黑" panose="020B0503020204020204" charset="-122"/>
                <a:sym typeface="+mn-ea"/>
              </a:rPr>
              <a:t>规范手术治疗，</a:t>
            </a:r>
            <a:r>
              <a:rPr lang="zh-CN" altLang="en-US" sz="1600" dirty="0" smtClean="0">
                <a:solidFill>
                  <a:schemeClr val="bg1"/>
                </a:solidFill>
                <a:latin typeface="微软雅黑" panose="020B0503020204020204" charset="-122"/>
                <a:ea typeface="微软雅黑" panose="020B0503020204020204" charset="-122"/>
                <a:sym typeface="+mn-ea"/>
              </a:rPr>
              <a:t>弥补目录空白</a:t>
            </a:r>
            <a:endParaRPr lang="zh-CN" altLang="en-US" sz="1600" dirty="0">
              <a:solidFill>
                <a:schemeClr val="bg1"/>
              </a:solidFill>
              <a:latin typeface="微软雅黑" panose="020B0503020204020204" charset="-122"/>
              <a:ea typeface="微软雅黑" panose="020B0503020204020204" charset="-122"/>
            </a:endParaRPr>
          </a:p>
        </p:txBody>
      </p:sp>
      <p:sp>
        <p:nvSpPr>
          <p:cNvPr id="2" name="文本框 1"/>
          <p:cNvSpPr txBox="1"/>
          <p:nvPr/>
        </p:nvSpPr>
        <p:spPr>
          <a:xfrm>
            <a:off x="593558" y="3005758"/>
            <a:ext cx="7956884" cy="1200329"/>
          </a:xfrm>
          <a:prstGeom prst="rect">
            <a:avLst/>
          </a:prstGeom>
          <a:noFill/>
        </p:spPr>
        <p:txBody>
          <a:bodyPr wrap="square" rtlCol="0">
            <a:spAutoFit/>
          </a:bodyPr>
          <a:lstStyle/>
          <a:p>
            <a:pPr algn="ctr">
              <a:lnSpc>
                <a:spcPct val="150000"/>
              </a:lnSpc>
            </a:pPr>
            <a:r>
              <a:rPr lang="zh-CN" altLang="en-US" sz="2400" b="1" dirty="0" smtClean="0">
                <a:solidFill>
                  <a:srgbClr val="002B82"/>
                </a:solidFill>
                <a:latin typeface="+mn-ea"/>
                <a:ea typeface="+mn-ea"/>
              </a:rPr>
              <a:t>希望示踪用盐酸米托蒽醌注射液能进入国家医保药品目录</a:t>
            </a:r>
            <a:endParaRPr lang="en-US" altLang="zh-CN" sz="2400" b="1" dirty="0" smtClean="0">
              <a:solidFill>
                <a:srgbClr val="002B82"/>
              </a:solidFill>
              <a:latin typeface="+mn-ea"/>
              <a:ea typeface="+mn-ea"/>
            </a:endParaRPr>
          </a:p>
          <a:p>
            <a:pPr algn="ctr">
              <a:lnSpc>
                <a:spcPct val="150000"/>
              </a:lnSpc>
            </a:pPr>
            <a:r>
              <a:rPr lang="zh-CN" altLang="en-US" sz="2400" b="1" dirty="0">
                <a:solidFill>
                  <a:srgbClr val="002B82"/>
                </a:solidFill>
                <a:latin typeface="+mn-ea"/>
                <a:ea typeface="+mn-ea"/>
              </a:rPr>
              <a:t>解决</a:t>
            </a:r>
            <a:r>
              <a:rPr lang="zh-CN" altLang="en-US" sz="2400" b="1" dirty="0" smtClean="0">
                <a:solidFill>
                  <a:srgbClr val="002B82"/>
                </a:solidFill>
                <a:latin typeface="+mn-ea"/>
                <a:ea typeface="+mn-ea"/>
              </a:rPr>
              <a:t>临床痛点，惠及更多患者</a:t>
            </a:r>
            <a:endParaRPr lang="zh-CN" altLang="en-US" sz="2400" b="1" dirty="0">
              <a:solidFill>
                <a:srgbClr val="002B82"/>
              </a:solidFill>
              <a:latin typeface="+mn-ea"/>
              <a:ea typeface="+mn-ea"/>
            </a:endParaRPr>
          </a:p>
        </p:txBody>
      </p:sp>
      <p:grpSp>
        <p:nvGrpSpPr>
          <p:cNvPr id="11" name="组合 10">
            <a:extLst>
              <a:ext uri="{FF2B5EF4-FFF2-40B4-BE49-F238E27FC236}">
                <a16:creationId xmlns="" xmlns:a16="http://schemas.microsoft.com/office/drawing/2014/main" id="{2F53A74E-26BD-FA32-E8EF-F78D637CBE66}"/>
              </a:ext>
            </a:extLst>
          </p:cNvPr>
          <p:cNvGrpSpPr/>
          <p:nvPr/>
        </p:nvGrpSpPr>
        <p:grpSpPr>
          <a:xfrm>
            <a:off x="7410376" y="7928"/>
            <a:ext cx="1842144" cy="487205"/>
            <a:chOff x="9899397" y="-241263"/>
            <a:chExt cx="2490216" cy="750408"/>
          </a:xfrm>
        </p:grpSpPr>
        <p:pic>
          <p:nvPicPr>
            <p:cNvPr id="12" name="图片 11">
              <a:extLst>
                <a:ext uri="{FF2B5EF4-FFF2-40B4-BE49-F238E27FC236}">
                  <a16:creationId xmlns="" xmlns:a16="http://schemas.microsoft.com/office/drawing/2014/main" id="{5962A164-3CBC-A954-E3A6-49BACB25325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50364"/>
            <a:stretch/>
          </p:blipFill>
          <p:spPr bwMode="auto">
            <a:xfrm>
              <a:off x="10500920" y="-241263"/>
              <a:ext cx="1293367" cy="486766"/>
            </a:xfrm>
            <a:prstGeom prst="rect">
              <a:avLst/>
            </a:prstGeom>
            <a:noFill/>
            <a:ln>
              <a:noFill/>
            </a:ln>
            <a:extLst>
              <a:ext uri="{53640926-AAD7-44D8-BBD7-CCE9431645EC}">
                <a14:shadowObscured xmlns:a14="http://schemas.microsoft.com/office/drawing/2010/main"/>
              </a:ext>
            </a:extLst>
          </p:spPr>
        </p:pic>
        <p:sp>
          <p:nvSpPr>
            <p:cNvPr id="13" name="文本框 12">
              <a:extLst>
                <a:ext uri="{FF2B5EF4-FFF2-40B4-BE49-F238E27FC236}">
                  <a16:creationId xmlns="" xmlns:a16="http://schemas.microsoft.com/office/drawing/2014/main" id="{733B2061-1726-A83D-CA34-5F01F76AD9FE}"/>
                </a:ext>
              </a:extLst>
            </p:cNvPr>
            <p:cNvSpPr txBox="1"/>
            <p:nvPr/>
          </p:nvSpPr>
          <p:spPr>
            <a:xfrm>
              <a:off x="9899397" y="201014"/>
              <a:ext cx="2490216" cy="308131"/>
            </a:xfrm>
            <a:prstGeom prst="rect">
              <a:avLst/>
            </a:prstGeom>
            <a:noFill/>
          </p:spPr>
          <p:txBody>
            <a:bodyPr wrap="square" rtlCol="0">
              <a:spAutoFit/>
            </a:bodyPr>
            <a:lstStyle/>
            <a:p>
              <a:r>
                <a:rPr lang="zh-CN" altLang="en-US" sz="700" b="1" dirty="0" smtClean="0">
                  <a:solidFill>
                    <a:srgbClr val="2476BE"/>
                  </a:solidFill>
                  <a:latin typeface="微软雅黑" panose="020B0503020204020204" pitchFamily="34" charset="-122"/>
                  <a:ea typeface="微软雅黑" panose="020B0503020204020204" pitchFamily="34" charset="-122"/>
                </a:rPr>
                <a:t>唯一</a:t>
              </a:r>
              <a:r>
                <a:rPr lang="zh-CN" altLang="en-US" sz="700" b="1" dirty="0">
                  <a:solidFill>
                    <a:srgbClr val="2476BE"/>
                  </a:solidFill>
                  <a:latin typeface="微软雅黑" panose="020B0503020204020204" pitchFamily="34" charset="-122"/>
                  <a:ea typeface="微软雅黑" panose="020B0503020204020204" pitchFamily="34" charset="-122"/>
                </a:rPr>
                <a:t>获批的</a:t>
              </a:r>
              <a:r>
                <a:rPr lang="zh-CN" altLang="en-US" sz="700" b="1" dirty="0" smtClean="0">
                  <a:solidFill>
                    <a:srgbClr val="2476BE"/>
                  </a:solidFill>
                  <a:latin typeface="微软雅黑" panose="020B0503020204020204" pitchFamily="34" charset="-122"/>
                  <a:ea typeface="微软雅黑" panose="020B0503020204020204" pitchFamily="34" charset="-122"/>
                </a:rPr>
                <a:t>甲状腺、乳腺</a:t>
              </a:r>
              <a:r>
                <a:rPr lang="zh-CN" altLang="en-US" sz="700" b="1" dirty="0">
                  <a:solidFill>
                    <a:srgbClr val="2476BE"/>
                  </a:solidFill>
                  <a:latin typeface="微软雅黑" panose="020B0503020204020204" pitchFamily="34" charset="-122"/>
                  <a:ea typeface="微软雅黑" panose="020B0503020204020204" pitchFamily="34" charset="-122"/>
                </a:rPr>
                <a:t>新型淋巴示踪剂</a:t>
              </a:r>
            </a:p>
          </p:txBody>
        </p:sp>
      </p:grpSp>
    </p:spTree>
    <p:extLst>
      <p:ext uri="{BB962C8B-B14F-4D97-AF65-F5344CB8AC3E}">
        <p14:creationId xmlns:p14="http://schemas.microsoft.com/office/powerpoint/2010/main" val="26357973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22"/>
          <p:cNvSpPr/>
          <p:nvPr/>
        </p:nvSpPr>
        <p:spPr>
          <a:xfrm>
            <a:off x="0" y="1750524"/>
            <a:ext cx="9144000" cy="1613314"/>
          </a:xfrm>
          <a:prstGeom prst="rect">
            <a:avLst/>
          </a:prstGeom>
          <a:solidFill>
            <a:srgbClr val="002B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8" name="文本框 27"/>
          <p:cNvSpPr txBox="1"/>
          <p:nvPr/>
        </p:nvSpPr>
        <p:spPr>
          <a:xfrm>
            <a:off x="2771800" y="2226321"/>
            <a:ext cx="3600400" cy="661720"/>
          </a:xfrm>
          <a:prstGeom prst="rect">
            <a:avLst/>
          </a:prstGeom>
          <a:noFill/>
        </p:spPr>
        <p:txBody>
          <a:bodyPr wrap="square" rtlCol="0">
            <a:spAutoFit/>
          </a:bodyPr>
          <a:lstStyle/>
          <a:p>
            <a:pPr algn="ctr"/>
            <a:r>
              <a:rPr lang="zh-CN" altLang="en-US" sz="3700" b="1" spc="-150" dirty="0">
                <a:solidFill>
                  <a:schemeClr val="bg1"/>
                </a:solidFill>
                <a:effectLst>
                  <a:innerShdw blurRad="63500" dist="50800" dir="18900000">
                    <a:prstClr val="black">
                      <a:alpha val="50000"/>
                    </a:prstClr>
                  </a:innerShdw>
                </a:effectLst>
                <a:latin typeface="+mn-ea"/>
                <a:ea typeface="+mn-ea"/>
              </a:rPr>
              <a:t>感谢您的观看！</a:t>
            </a:r>
          </a:p>
        </p:txBody>
      </p:sp>
      <p:sp>
        <p:nvSpPr>
          <p:cNvPr id="9" name="文本框 8"/>
          <p:cNvSpPr txBox="1"/>
          <p:nvPr/>
        </p:nvSpPr>
        <p:spPr>
          <a:xfrm>
            <a:off x="3382299" y="4527202"/>
            <a:ext cx="6403996" cy="523220"/>
          </a:xfrm>
          <a:prstGeom prst="rect">
            <a:avLst/>
          </a:prstGeom>
          <a:noFill/>
        </p:spPr>
        <p:txBody>
          <a:bodyPr wrap="square" rtlCol="0">
            <a:spAutoFit/>
          </a:bodyPr>
          <a:lstStyle/>
          <a:p>
            <a:pPr algn="ctr"/>
            <a:r>
              <a:rPr lang="zh-CN" altLang="en-US" sz="2800" b="1" spc="50" dirty="0" smtClean="0">
                <a:ln w="9525" cmpd="sng">
                  <a:solidFill>
                    <a:srgbClr val="002B82"/>
                  </a:solidFill>
                  <a:prstDash val="solid"/>
                </a:ln>
                <a:solidFill>
                  <a:srgbClr val="70AD47">
                    <a:tint val="1000"/>
                  </a:srgbClr>
                </a:solidFill>
                <a:effectLst>
                  <a:glow rad="38100">
                    <a:schemeClr val="accent1">
                      <a:alpha val="40000"/>
                    </a:schemeClr>
                  </a:glow>
                </a:effectLst>
                <a:latin typeface="+mn-ea"/>
                <a:ea typeface="+mn-ea"/>
              </a:rPr>
              <a:t>关爱大众健康，共创美好生活</a:t>
            </a:r>
            <a:endParaRPr lang="zh-CN" altLang="en-US" sz="2800" b="1" spc="50" dirty="0">
              <a:ln w="9525" cmpd="sng">
                <a:solidFill>
                  <a:srgbClr val="002B82"/>
                </a:solidFill>
                <a:prstDash val="solid"/>
              </a:ln>
              <a:solidFill>
                <a:srgbClr val="70AD47">
                  <a:tint val="1000"/>
                </a:srgbClr>
              </a:solidFill>
              <a:effectLst>
                <a:glow rad="38100">
                  <a:schemeClr val="accent1">
                    <a:alpha val="40000"/>
                  </a:schemeClr>
                </a:glow>
              </a:effectLst>
              <a:latin typeface="+mn-ea"/>
              <a:ea typeface="+mn-ea"/>
            </a:endParaRPr>
          </a:p>
        </p:txBody>
      </p:sp>
      <p:pic>
        <p:nvPicPr>
          <p:cNvPr id="10" name="图片 9">
            <a:extLst>
              <a:ext uri="{FF2B5EF4-FFF2-40B4-BE49-F238E27FC236}">
                <a16:creationId xmlns="" xmlns:a16="http://schemas.microsoft.com/office/drawing/2014/main" id="{5962A164-3CBC-A954-E3A6-49BACB25325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50364"/>
          <a:stretch/>
        </p:blipFill>
        <p:spPr bwMode="auto">
          <a:xfrm>
            <a:off x="7922186" y="7928"/>
            <a:ext cx="1221814" cy="403582"/>
          </a:xfrm>
          <a:prstGeom prst="rect">
            <a:avLst/>
          </a:prstGeom>
          <a:noFill/>
          <a:ln>
            <a:noFill/>
          </a:ln>
          <a:extLst>
            <a:ext uri="{53640926-AAD7-44D8-BBD7-CCE9431645EC}">
              <a14:shadowObscured xmlns:a14="http://schemas.microsoft.com/office/drawing/2010/main"/>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03" name="Group 9"/>
          <p:cNvGrpSpPr/>
          <p:nvPr/>
        </p:nvGrpSpPr>
        <p:grpSpPr bwMode="auto">
          <a:xfrm>
            <a:off x="1839718" y="1851754"/>
            <a:ext cx="1694501" cy="1834343"/>
            <a:chOff x="0" y="0"/>
            <a:chExt cx="4387852" cy="4811712"/>
          </a:xfrm>
        </p:grpSpPr>
        <p:sp>
          <p:nvSpPr>
            <p:cNvPr id="3104" name="Freeform 6"/>
            <p:cNvSpPr>
              <a:spLocks noChangeArrowheads="1"/>
            </p:cNvSpPr>
            <p:nvPr/>
          </p:nvSpPr>
          <p:spPr bwMode="auto">
            <a:xfrm>
              <a:off x="0" y="0"/>
              <a:ext cx="2339975" cy="4616450"/>
            </a:xfrm>
            <a:custGeom>
              <a:avLst/>
              <a:gdLst>
                <a:gd name="T0" fmla="*/ 2147483647 w 624"/>
                <a:gd name="T1" fmla="*/ 2147483647 h 1231"/>
                <a:gd name="T2" fmla="*/ 2147483647 w 624"/>
                <a:gd name="T3" fmla="*/ 2147483647 h 1231"/>
                <a:gd name="T4" fmla="*/ 2147483647 w 624"/>
                <a:gd name="T5" fmla="*/ 2147483647 h 1231"/>
                <a:gd name="T6" fmla="*/ 2147483647 w 624"/>
                <a:gd name="T7" fmla="*/ 2147483647 h 1231"/>
                <a:gd name="T8" fmla="*/ 2147483647 w 624"/>
                <a:gd name="T9" fmla="*/ 2147483647 h 1231"/>
                <a:gd name="T10" fmla="*/ 2147483647 w 624"/>
                <a:gd name="T11" fmla="*/ 2147483647 h 1231"/>
                <a:gd name="T12" fmla="*/ 2147483647 w 624"/>
                <a:gd name="T13" fmla="*/ 2147483647 h 1231"/>
                <a:gd name="T14" fmla="*/ 2147483647 w 624"/>
                <a:gd name="T15" fmla="*/ 2147483647 h 1231"/>
                <a:gd name="T16" fmla="*/ 2147483647 w 624"/>
                <a:gd name="T17" fmla="*/ 2147483647 h 1231"/>
                <a:gd name="T18" fmla="*/ 2147483647 w 624"/>
                <a:gd name="T19" fmla="*/ 0 h 1231"/>
                <a:gd name="T20" fmla="*/ 2147483647 w 624"/>
                <a:gd name="T21" fmla="*/ 2147483647 h 1231"/>
                <a:gd name="T22" fmla="*/ 0 w 624"/>
                <a:gd name="T23" fmla="*/ 2147483647 h 1231"/>
                <a:gd name="T24" fmla="*/ 2147483647 w 624"/>
                <a:gd name="T25" fmla="*/ 2147483647 h 1231"/>
                <a:gd name="T26" fmla="*/ 2147483647 w 624"/>
                <a:gd name="T27" fmla="*/ 2147483647 h 1231"/>
                <a:gd name="T28" fmla="*/ 2147483647 w 624"/>
                <a:gd name="T29" fmla="*/ 2147483647 h 123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24"/>
                <a:gd name="T46" fmla="*/ 0 h 1231"/>
                <a:gd name="T47" fmla="*/ 624 w 624"/>
                <a:gd name="T48" fmla="*/ 1231 h 123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24" h="1231">
                  <a:moveTo>
                    <a:pt x="528" y="1145"/>
                  </a:moveTo>
                  <a:cubicBezTo>
                    <a:pt x="600" y="1064"/>
                    <a:pt x="600" y="1064"/>
                    <a:pt x="600" y="1064"/>
                  </a:cubicBezTo>
                  <a:cubicBezTo>
                    <a:pt x="595" y="1064"/>
                    <a:pt x="590" y="1064"/>
                    <a:pt x="585" y="1064"/>
                  </a:cubicBezTo>
                  <a:cubicBezTo>
                    <a:pt x="354" y="1064"/>
                    <a:pt x="166" y="877"/>
                    <a:pt x="166" y="646"/>
                  </a:cubicBezTo>
                  <a:cubicBezTo>
                    <a:pt x="166" y="473"/>
                    <a:pt x="271" y="324"/>
                    <a:pt x="421" y="261"/>
                  </a:cubicBezTo>
                  <a:cubicBezTo>
                    <a:pt x="421" y="328"/>
                    <a:pt x="421" y="328"/>
                    <a:pt x="421" y="328"/>
                  </a:cubicBezTo>
                  <a:cubicBezTo>
                    <a:pt x="503" y="235"/>
                    <a:pt x="503" y="235"/>
                    <a:pt x="503" y="235"/>
                  </a:cubicBezTo>
                  <a:cubicBezTo>
                    <a:pt x="584" y="144"/>
                    <a:pt x="584" y="144"/>
                    <a:pt x="584" y="144"/>
                  </a:cubicBezTo>
                  <a:cubicBezTo>
                    <a:pt x="497" y="67"/>
                    <a:pt x="497" y="67"/>
                    <a:pt x="497" y="67"/>
                  </a:cubicBezTo>
                  <a:cubicBezTo>
                    <a:pt x="421" y="0"/>
                    <a:pt x="421" y="0"/>
                    <a:pt x="421" y="0"/>
                  </a:cubicBezTo>
                  <a:cubicBezTo>
                    <a:pt x="421" y="84"/>
                    <a:pt x="421" y="84"/>
                    <a:pt x="421" y="84"/>
                  </a:cubicBezTo>
                  <a:cubicBezTo>
                    <a:pt x="177" y="155"/>
                    <a:pt x="0" y="380"/>
                    <a:pt x="0" y="646"/>
                  </a:cubicBezTo>
                  <a:cubicBezTo>
                    <a:pt x="0" y="969"/>
                    <a:pt x="262" y="1231"/>
                    <a:pt x="585" y="1231"/>
                  </a:cubicBezTo>
                  <a:cubicBezTo>
                    <a:pt x="598" y="1231"/>
                    <a:pt x="611" y="1230"/>
                    <a:pt x="624" y="1230"/>
                  </a:cubicBezTo>
                  <a:lnTo>
                    <a:pt x="528" y="1145"/>
                  </a:lnTo>
                  <a:close/>
                </a:path>
              </a:pathLst>
            </a:custGeom>
            <a:solidFill>
              <a:srgbClr val="002B8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1560" tIns="37292" rIns="71560" bIns="37292"/>
            <a:lstStyle/>
            <a:p>
              <a:pPr>
                <a:lnSpc>
                  <a:spcPct val="140000"/>
                </a:lnSpc>
              </a:pPr>
              <a:endParaRPr lang="zh-CN" altLang="en-US"/>
            </a:p>
          </p:txBody>
        </p:sp>
        <p:sp>
          <p:nvSpPr>
            <p:cNvPr id="3105" name="Freeform 7"/>
            <p:cNvSpPr>
              <a:spLocks noChangeArrowheads="1"/>
            </p:cNvSpPr>
            <p:nvPr/>
          </p:nvSpPr>
          <p:spPr bwMode="auto">
            <a:xfrm>
              <a:off x="2084389" y="225426"/>
              <a:ext cx="2303463" cy="4586286"/>
            </a:xfrm>
            <a:custGeom>
              <a:avLst/>
              <a:gdLst>
                <a:gd name="T0" fmla="*/ 2147483647 w 614"/>
                <a:gd name="T1" fmla="*/ 0 h 1223"/>
                <a:gd name="T2" fmla="*/ 0 w 614"/>
                <a:gd name="T3" fmla="*/ 2147483647 h 1223"/>
                <a:gd name="T4" fmla="*/ 2147483647 w 614"/>
                <a:gd name="T5" fmla="*/ 2147483647 h 1223"/>
                <a:gd name="T6" fmla="*/ 2147483647 w 614"/>
                <a:gd name="T7" fmla="*/ 2147483647 h 1223"/>
                <a:gd name="T8" fmla="*/ 2147483647 w 614"/>
                <a:gd name="T9" fmla="*/ 2147483647 h 1223"/>
                <a:gd name="T10" fmla="*/ 2147483647 w 614"/>
                <a:gd name="T11" fmla="*/ 2147483647 h 1223"/>
                <a:gd name="T12" fmla="*/ 2147483647 w 614"/>
                <a:gd name="T13" fmla="*/ 2147483647 h 1223"/>
                <a:gd name="T14" fmla="*/ 2147483647 w 614"/>
                <a:gd name="T15" fmla="*/ 2147483647 h 1223"/>
                <a:gd name="T16" fmla="*/ 2147483647 w 614"/>
                <a:gd name="T17" fmla="*/ 2147483647 h 1223"/>
                <a:gd name="T18" fmla="*/ 2147483647 w 614"/>
                <a:gd name="T19" fmla="*/ 2147483647 h 1223"/>
                <a:gd name="T20" fmla="*/ 2147483647 w 614"/>
                <a:gd name="T21" fmla="*/ 2147483647 h 1223"/>
                <a:gd name="T22" fmla="*/ 2147483647 w 614"/>
                <a:gd name="T23" fmla="*/ 2147483647 h 1223"/>
                <a:gd name="T24" fmla="*/ 2147483647 w 614"/>
                <a:gd name="T25" fmla="*/ 2147483647 h 1223"/>
                <a:gd name="T26" fmla="*/ 2147483647 w 614"/>
                <a:gd name="T27" fmla="*/ 2147483647 h 1223"/>
                <a:gd name="T28" fmla="*/ 2147483647 w 614"/>
                <a:gd name="T29" fmla="*/ 0 h 122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14"/>
                <a:gd name="T46" fmla="*/ 0 h 1223"/>
                <a:gd name="T47" fmla="*/ 614 w 614"/>
                <a:gd name="T48" fmla="*/ 1223 h 122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14" h="1223">
                  <a:moveTo>
                    <a:pt x="29" y="0"/>
                  </a:moveTo>
                  <a:cubicBezTo>
                    <a:pt x="19" y="0"/>
                    <a:pt x="9" y="1"/>
                    <a:pt x="0" y="1"/>
                  </a:cubicBezTo>
                  <a:cubicBezTo>
                    <a:pt x="87" y="78"/>
                    <a:pt x="87" y="78"/>
                    <a:pt x="87" y="78"/>
                  </a:cubicBezTo>
                  <a:cubicBezTo>
                    <a:pt x="8" y="168"/>
                    <a:pt x="8" y="168"/>
                    <a:pt x="8" y="168"/>
                  </a:cubicBezTo>
                  <a:cubicBezTo>
                    <a:pt x="15" y="167"/>
                    <a:pt x="22" y="167"/>
                    <a:pt x="29" y="167"/>
                  </a:cubicBezTo>
                  <a:cubicBezTo>
                    <a:pt x="260" y="167"/>
                    <a:pt x="448" y="354"/>
                    <a:pt x="448" y="586"/>
                  </a:cubicBezTo>
                  <a:cubicBezTo>
                    <a:pt x="448" y="758"/>
                    <a:pt x="343" y="906"/>
                    <a:pt x="194" y="970"/>
                  </a:cubicBezTo>
                  <a:cubicBezTo>
                    <a:pt x="194" y="896"/>
                    <a:pt x="194" y="896"/>
                    <a:pt x="194" y="896"/>
                  </a:cubicBezTo>
                  <a:cubicBezTo>
                    <a:pt x="103" y="998"/>
                    <a:pt x="103" y="998"/>
                    <a:pt x="103" y="998"/>
                  </a:cubicBezTo>
                  <a:cubicBezTo>
                    <a:pt x="31" y="1079"/>
                    <a:pt x="31" y="1079"/>
                    <a:pt x="31" y="1079"/>
                  </a:cubicBezTo>
                  <a:cubicBezTo>
                    <a:pt x="126" y="1163"/>
                    <a:pt x="126" y="1163"/>
                    <a:pt x="126" y="1163"/>
                  </a:cubicBezTo>
                  <a:cubicBezTo>
                    <a:pt x="194" y="1223"/>
                    <a:pt x="194" y="1223"/>
                    <a:pt x="194" y="1223"/>
                  </a:cubicBezTo>
                  <a:cubicBezTo>
                    <a:pt x="194" y="1147"/>
                    <a:pt x="194" y="1147"/>
                    <a:pt x="194" y="1147"/>
                  </a:cubicBezTo>
                  <a:cubicBezTo>
                    <a:pt x="437" y="1076"/>
                    <a:pt x="614" y="851"/>
                    <a:pt x="614" y="586"/>
                  </a:cubicBezTo>
                  <a:cubicBezTo>
                    <a:pt x="614" y="262"/>
                    <a:pt x="352" y="0"/>
                    <a:pt x="29" y="0"/>
                  </a:cubicBezTo>
                  <a:close/>
                </a:path>
              </a:pathLst>
            </a:custGeom>
            <a:solidFill>
              <a:srgbClr val="002B8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1560" tIns="37292" rIns="71560" bIns="37292"/>
            <a:lstStyle/>
            <a:p>
              <a:pPr>
                <a:lnSpc>
                  <a:spcPct val="140000"/>
                </a:lnSpc>
              </a:pPr>
              <a:endParaRPr lang="zh-CN" altLang="en-US"/>
            </a:p>
          </p:txBody>
        </p:sp>
      </p:grpSp>
      <p:sp>
        <p:nvSpPr>
          <p:cNvPr id="3100" name="矩形 81"/>
          <p:cNvSpPr>
            <a:spLocks noChangeArrowheads="1"/>
          </p:cNvSpPr>
          <p:nvPr/>
        </p:nvSpPr>
        <p:spPr bwMode="auto">
          <a:xfrm>
            <a:off x="2128257" y="2343618"/>
            <a:ext cx="1114793" cy="776175"/>
          </a:xfrm>
          <a:prstGeom prst="rect">
            <a:avLst/>
          </a:prstGeom>
          <a:noFill/>
          <a:ln>
            <a:noFill/>
          </a:ln>
          <a:extLst>
            <a:ext uri="{909E8E84-426E-40DD-AFC4-6F175D3DCCD1}">
              <a14:hiddenFill xmlns:a14="http://schemas.microsoft.com/office/drawing/2010/main">
                <a:solidFill>
                  <a:srgbClr val="A1A1A1"/>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40000"/>
              </a:lnSpc>
              <a:buFont typeface="Arial" panose="020B0604020202020204" pitchFamily="34" charset="0"/>
              <a:buNone/>
            </a:pPr>
            <a:r>
              <a:rPr lang="zh-CN" altLang="en-US" sz="3175" b="1" dirty="0">
                <a:solidFill>
                  <a:srgbClr val="002B82"/>
                </a:solidFill>
                <a:latin typeface="微软雅黑" panose="020B0503020204020204" charset="-122"/>
                <a:ea typeface="微软雅黑" panose="020B0503020204020204" charset="-122"/>
                <a:sym typeface="微软雅黑" panose="020B0503020204020204" charset="-122"/>
              </a:rPr>
              <a:t>目 录</a:t>
            </a:r>
          </a:p>
        </p:txBody>
      </p:sp>
      <p:sp>
        <p:nvSpPr>
          <p:cNvPr id="59" name="缺角矩形 58"/>
          <p:cNvSpPr/>
          <p:nvPr/>
        </p:nvSpPr>
        <p:spPr>
          <a:xfrm>
            <a:off x="4730956" y="886423"/>
            <a:ext cx="489852" cy="489852"/>
          </a:xfrm>
          <a:prstGeom prst="plaque">
            <a:avLst/>
          </a:prstGeom>
          <a:gradFill flip="none" rotWithShape="1">
            <a:gsLst>
              <a:gs pos="20000">
                <a:srgbClr val="BFBFBF"/>
              </a:gs>
              <a:gs pos="80000">
                <a:srgbClr val="FFFFFF"/>
              </a:gs>
              <a:gs pos="100000">
                <a:schemeClr val="accent1">
                  <a:tint val="0"/>
                </a:schemeClr>
              </a:gs>
            </a:gsLst>
            <a:lin ang="2700000" scaled="1"/>
            <a:tileRect/>
          </a:gra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rgbClr val="002B82"/>
                </a:solidFill>
                <a:latin typeface="Arial" panose="020B0604020202020204" pitchFamily="34" charset="0"/>
                <a:cs typeface="Arial" panose="020B0604020202020204" pitchFamily="34" charset="0"/>
              </a:rPr>
              <a:t>1</a:t>
            </a:r>
            <a:endParaRPr lang="zh-CN" altLang="en-US" sz="2400" dirty="0">
              <a:solidFill>
                <a:srgbClr val="002B82"/>
              </a:solidFill>
              <a:latin typeface="Arial" panose="020B0604020202020204" pitchFamily="34" charset="0"/>
              <a:cs typeface="Arial" panose="020B0604020202020204" pitchFamily="34" charset="0"/>
            </a:endParaRPr>
          </a:p>
        </p:txBody>
      </p:sp>
      <p:sp>
        <p:nvSpPr>
          <p:cNvPr id="60" name="缺角矩形 59"/>
          <p:cNvSpPr/>
          <p:nvPr/>
        </p:nvSpPr>
        <p:spPr>
          <a:xfrm>
            <a:off x="4730956" y="1552378"/>
            <a:ext cx="489852" cy="489852"/>
          </a:xfrm>
          <a:prstGeom prst="plaque">
            <a:avLst/>
          </a:prstGeom>
          <a:gradFill flip="none" rotWithShape="1">
            <a:gsLst>
              <a:gs pos="20000">
                <a:srgbClr val="BFBFBF"/>
              </a:gs>
              <a:gs pos="80000">
                <a:srgbClr val="FFFFFF"/>
              </a:gs>
              <a:gs pos="100000">
                <a:srgbClr val="4F81BD">
                  <a:tint val="0"/>
                </a:srgbClr>
              </a:gs>
            </a:gsLst>
            <a:lin ang="2700000" scaled="1"/>
            <a:tileRect/>
          </a:gra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rgbClr val="002B82"/>
                </a:solidFill>
                <a:latin typeface="Arial" panose="020B0604020202020204" pitchFamily="34" charset="0"/>
                <a:cs typeface="Arial" panose="020B0604020202020204" pitchFamily="34" charset="0"/>
              </a:rPr>
              <a:t>2</a:t>
            </a:r>
            <a:endParaRPr lang="zh-CN" altLang="en-US" sz="2400" dirty="0">
              <a:solidFill>
                <a:srgbClr val="002B82"/>
              </a:solidFill>
              <a:latin typeface="Arial" panose="020B0604020202020204" pitchFamily="34" charset="0"/>
              <a:cs typeface="Arial" panose="020B0604020202020204" pitchFamily="34" charset="0"/>
            </a:endParaRPr>
          </a:p>
        </p:txBody>
      </p:sp>
      <p:sp>
        <p:nvSpPr>
          <p:cNvPr id="61" name="缺角矩形 60"/>
          <p:cNvSpPr/>
          <p:nvPr/>
        </p:nvSpPr>
        <p:spPr>
          <a:xfrm>
            <a:off x="4730956" y="2289508"/>
            <a:ext cx="489852" cy="489852"/>
          </a:xfrm>
          <a:prstGeom prst="plaque">
            <a:avLst/>
          </a:prstGeom>
          <a:gradFill flip="none" rotWithShape="1">
            <a:gsLst>
              <a:gs pos="20000">
                <a:srgbClr val="BFBFBF"/>
              </a:gs>
              <a:gs pos="80000">
                <a:srgbClr val="FFFFFF"/>
              </a:gs>
              <a:gs pos="100000">
                <a:schemeClr val="accent1">
                  <a:tint val="0"/>
                </a:schemeClr>
              </a:gs>
            </a:gsLst>
            <a:lin ang="2700000" scaled="1"/>
            <a:tileRect/>
          </a:gra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rgbClr val="002B82"/>
                </a:solidFill>
                <a:latin typeface="Arial" panose="020B0604020202020204" pitchFamily="34" charset="0"/>
                <a:cs typeface="Arial" panose="020B0604020202020204" pitchFamily="34" charset="0"/>
              </a:rPr>
              <a:t>3</a:t>
            </a:r>
            <a:endParaRPr lang="zh-CN" altLang="en-US" sz="2400" dirty="0">
              <a:solidFill>
                <a:srgbClr val="002B82"/>
              </a:solidFill>
              <a:latin typeface="Arial" panose="020B0604020202020204" pitchFamily="34" charset="0"/>
              <a:cs typeface="Arial" panose="020B0604020202020204" pitchFamily="34" charset="0"/>
            </a:endParaRPr>
          </a:p>
        </p:txBody>
      </p:sp>
      <p:sp>
        <p:nvSpPr>
          <p:cNvPr id="63" name="TextBox 42"/>
          <p:cNvSpPr txBox="1"/>
          <p:nvPr/>
        </p:nvSpPr>
        <p:spPr>
          <a:xfrm>
            <a:off x="5364824" y="892314"/>
            <a:ext cx="1930816" cy="400110"/>
          </a:xfrm>
          <a:prstGeom prst="rect">
            <a:avLst/>
          </a:prstGeom>
          <a:noFill/>
        </p:spPr>
        <p:txBody>
          <a:bodyPr wrap="square" rtlCol="0">
            <a:spAutoFit/>
          </a:bodyPr>
          <a:lstStyle/>
          <a:p>
            <a:pPr algn="ctr"/>
            <a:r>
              <a:rPr lang="zh-CN" altLang="en-US" sz="2000" b="1" dirty="0">
                <a:solidFill>
                  <a:srgbClr val="002B82"/>
                </a:solidFill>
                <a:latin typeface="微软雅黑" panose="020B0503020204020204" charset="-122"/>
                <a:ea typeface="微软雅黑" panose="020B0503020204020204" charset="-122"/>
              </a:rPr>
              <a:t>药品基本信息</a:t>
            </a:r>
          </a:p>
        </p:txBody>
      </p:sp>
      <p:sp>
        <p:nvSpPr>
          <p:cNvPr id="64" name="TextBox 43"/>
          <p:cNvSpPr txBox="1"/>
          <p:nvPr/>
        </p:nvSpPr>
        <p:spPr>
          <a:xfrm>
            <a:off x="5561299" y="1652645"/>
            <a:ext cx="1537867" cy="400110"/>
          </a:xfrm>
          <a:prstGeom prst="rect">
            <a:avLst/>
          </a:prstGeom>
          <a:noFill/>
        </p:spPr>
        <p:txBody>
          <a:bodyPr wrap="square" rtlCol="0">
            <a:spAutoFit/>
          </a:bodyPr>
          <a:lstStyle/>
          <a:p>
            <a:pPr algn="ctr"/>
            <a:r>
              <a:rPr lang="zh-CN" altLang="en-US" sz="2000" b="1" dirty="0">
                <a:solidFill>
                  <a:srgbClr val="002B82"/>
                </a:solidFill>
                <a:latin typeface="微软雅黑" panose="020B0503020204020204" charset="-122"/>
                <a:ea typeface="微软雅黑" panose="020B0503020204020204" charset="-122"/>
              </a:rPr>
              <a:t>安全性</a:t>
            </a:r>
          </a:p>
        </p:txBody>
      </p:sp>
      <p:sp>
        <p:nvSpPr>
          <p:cNvPr id="65" name="TextBox 44"/>
          <p:cNvSpPr txBox="1"/>
          <p:nvPr/>
        </p:nvSpPr>
        <p:spPr>
          <a:xfrm>
            <a:off x="5657310" y="2355185"/>
            <a:ext cx="1345844" cy="400110"/>
          </a:xfrm>
          <a:prstGeom prst="rect">
            <a:avLst/>
          </a:prstGeom>
          <a:noFill/>
        </p:spPr>
        <p:txBody>
          <a:bodyPr wrap="square" rtlCol="0">
            <a:spAutoFit/>
          </a:bodyPr>
          <a:lstStyle/>
          <a:p>
            <a:pPr algn="ctr"/>
            <a:r>
              <a:rPr lang="zh-CN" altLang="en-US" sz="2000" b="1" dirty="0">
                <a:solidFill>
                  <a:srgbClr val="002B82"/>
                </a:solidFill>
                <a:latin typeface="微软雅黑" panose="020B0503020204020204" charset="-122"/>
                <a:ea typeface="微软雅黑" panose="020B0503020204020204" charset="-122"/>
              </a:rPr>
              <a:t>有效性</a:t>
            </a:r>
          </a:p>
        </p:txBody>
      </p:sp>
      <p:sp>
        <p:nvSpPr>
          <p:cNvPr id="67" name="缺角矩形 66"/>
          <p:cNvSpPr/>
          <p:nvPr/>
        </p:nvSpPr>
        <p:spPr>
          <a:xfrm>
            <a:off x="4741567" y="3059318"/>
            <a:ext cx="489852" cy="489852"/>
          </a:xfrm>
          <a:prstGeom prst="plaque">
            <a:avLst/>
          </a:prstGeom>
          <a:gradFill flip="none" rotWithShape="1">
            <a:gsLst>
              <a:gs pos="20000">
                <a:srgbClr val="BFBFBF"/>
              </a:gs>
              <a:gs pos="80000">
                <a:srgbClr val="FFFFFF"/>
              </a:gs>
              <a:gs pos="100000">
                <a:schemeClr val="accent1">
                  <a:tint val="0"/>
                </a:schemeClr>
              </a:gs>
            </a:gsLst>
            <a:lin ang="2700000" scaled="1"/>
            <a:tileRect/>
          </a:gra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smtClean="0">
                <a:solidFill>
                  <a:srgbClr val="002B82"/>
                </a:solidFill>
                <a:latin typeface="Arial" panose="020B0604020202020204" pitchFamily="34" charset="0"/>
                <a:cs typeface="Arial" panose="020B0604020202020204" pitchFamily="34" charset="0"/>
              </a:rPr>
              <a:t>4</a:t>
            </a:r>
            <a:endParaRPr lang="zh-CN" altLang="en-US" sz="2400" dirty="0">
              <a:solidFill>
                <a:srgbClr val="002B82"/>
              </a:solidFill>
              <a:latin typeface="Arial" panose="020B0604020202020204" pitchFamily="34" charset="0"/>
              <a:cs typeface="Arial" panose="020B0604020202020204" pitchFamily="34" charset="0"/>
            </a:endParaRPr>
          </a:p>
        </p:txBody>
      </p:sp>
      <p:sp>
        <p:nvSpPr>
          <p:cNvPr id="68" name="TextBox 53"/>
          <p:cNvSpPr txBox="1"/>
          <p:nvPr/>
        </p:nvSpPr>
        <p:spPr>
          <a:xfrm>
            <a:off x="5628273" y="3104189"/>
            <a:ext cx="1424477" cy="400110"/>
          </a:xfrm>
          <a:prstGeom prst="rect">
            <a:avLst/>
          </a:prstGeom>
          <a:noFill/>
        </p:spPr>
        <p:txBody>
          <a:bodyPr wrap="square" rtlCol="0">
            <a:spAutoFit/>
          </a:bodyPr>
          <a:lstStyle/>
          <a:p>
            <a:pPr algn="ctr"/>
            <a:r>
              <a:rPr lang="zh-CN" altLang="en-US" sz="2000" b="1" dirty="0">
                <a:solidFill>
                  <a:srgbClr val="002B82"/>
                </a:solidFill>
                <a:latin typeface="微软雅黑" panose="020B0503020204020204" charset="-122"/>
                <a:ea typeface="微软雅黑" panose="020B0503020204020204" charset="-122"/>
              </a:rPr>
              <a:t>创新性</a:t>
            </a:r>
          </a:p>
        </p:txBody>
      </p:sp>
      <p:sp>
        <p:nvSpPr>
          <p:cNvPr id="17" name="缺角矩形 16"/>
          <p:cNvSpPr/>
          <p:nvPr/>
        </p:nvSpPr>
        <p:spPr>
          <a:xfrm>
            <a:off x="4731287" y="3774502"/>
            <a:ext cx="489852" cy="489852"/>
          </a:xfrm>
          <a:prstGeom prst="plaque">
            <a:avLst/>
          </a:prstGeom>
          <a:gradFill flip="none" rotWithShape="1">
            <a:gsLst>
              <a:gs pos="20000">
                <a:srgbClr val="BFBFBF"/>
              </a:gs>
              <a:gs pos="80000">
                <a:srgbClr val="FFFFFF"/>
              </a:gs>
              <a:gs pos="100000">
                <a:schemeClr val="accent1">
                  <a:tint val="0"/>
                </a:schemeClr>
              </a:gs>
            </a:gsLst>
            <a:lin ang="2700000" scaled="1"/>
            <a:tileRect/>
          </a:gra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smtClean="0">
                <a:solidFill>
                  <a:srgbClr val="002B82"/>
                </a:solidFill>
                <a:latin typeface="Arial" panose="020B0604020202020204" pitchFamily="34" charset="0"/>
                <a:cs typeface="Arial" panose="020B0604020202020204" pitchFamily="34" charset="0"/>
              </a:rPr>
              <a:t>5</a:t>
            </a:r>
            <a:endParaRPr lang="zh-CN" altLang="en-US" sz="2400" dirty="0">
              <a:solidFill>
                <a:srgbClr val="002B82"/>
              </a:solidFill>
              <a:latin typeface="Arial" panose="020B0604020202020204" pitchFamily="34" charset="0"/>
              <a:cs typeface="Arial" panose="020B0604020202020204" pitchFamily="34" charset="0"/>
            </a:endParaRPr>
          </a:p>
        </p:txBody>
      </p:sp>
      <p:sp>
        <p:nvSpPr>
          <p:cNvPr id="18" name="TextBox 53"/>
          <p:cNvSpPr txBox="1"/>
          <p:nvPr/>
        </p:nvSpPr>
        <p:spPr>
          <a:xfrm>
            <a:off x="5760867" y="3819373"/>
            <a:ext cx="1138728" cy="400110"/>
          </a:xfrm>
          <a:prstGeom prst="rect">
            <a:avLst/>
          </a:prstGeom>
          <a:noFill/>
        </p:spPr>
        <p:txBody>
          <a:bodyPr wrap="square" rtlCol="0">
            <a:spAutoFit/>
          </a:bodyPr>
          <a:lstStyle/>
          <a:p>
            <a:pPr algn="ctr"/>
            <a:r>
              <a:rPr lang="zh-CN" altLang="en-US" sz="2000" b="1" dirty="0">
                <a:solidFill>
                  <a:srgbClr val="002B82"/>
                </a:solidFill>
                <a:latin typeface="微软雅黑" panose="020B0503020204020204" charset="-122"/>
                <a:ea typeface="微软雅黑" panose="020B0503020204020204" charset="-122"/>
              </a:rPr>
              <a:t>公平性</a:t>
            </a:r>
          </a:p>
        </p:txBody>
      </p:sp>
      <p:sp>
        <p:nvSpPr>
          <p:cNvPr id="2" name="AutoShape 2" descr="native-resource://sdk/image?key=middle%3Aimg_v2_8a2ee567-c9d2-46fe-9dc8-963d9092350p&amp;resource_type=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grpSp>
        <p:nvGrpSpPr>
          <p:cNvPr id="6" name="组合 5"/>
          <p:cNvGrpSpPr/>
          <p:nvPr/>
        </p:nvGrpSpPr>
        <p:grpSpPr>
          <a:xfrm>
            <a:off x="107504" y="139484"/>
            <a:ext cx="3166550" cy="2020145"/>
            <a:chOff x="419472" y="3155535"/>
            <a:chExt cx="3166550" cy="2020145"/>
          </a:xfrm>
        </p:grpSpPr>
        <p:pic>
          <p:nvPicPr>
            <p:cNvPr id="23" name="图片 22">
              <a:extLst>
                <a:ext uri="{FF2B5EF4-FFF2-40B4-BE49-F238E27FC236}">
                  <a16:creationId xmlns:a16="http://schemas.microsoft.com/office/drawing/2014/main" xmlns="" id="{44CCCCA6-9650-4C78-975C-54EC34B5E096}"/>
                </a:ext>
              </a:extLst>
            </p:cNvPr>
            <p:cNvPicPr>
              <a:picLocks noChangeAspect="1"/>
            </p:cNvPicPr>
            <p:nvPr/>
          </p:nvPicPr>
          <p:blipFill>
            <a:blip r:embed="rId3" cstate="print">
              <a:extLst>
                <a:ext uri="{28A0092B-C50C-407E-A947-70E740481C1C}">
                  <a14:useLocalDpi xmlns:a14="http://schemas.microsoft.com/office/drawing/2010/main" val="0"/>
                </a:ext>
              </a:extLst>
            </a:blip>
            <a:srcRect l="19149" t="11974" r="18639" b="26352"/>
            <a:stretch>
              <a:fillRect/>
            </a:stretch>
          </p:blipFill>
          <p:spPr>
            <a:xfrm>
              <a:off x="1855160" y="3155535"/>
              <a:ext cx="1730862" cy="1439611"/>
            </a:xfrm>
            <a:custGeom>
              <a:avLst/>
              <a:gdLst>
                <a:gd name="connsiteX0" fmla="*/ 3865069 w 4794837"/>
                <a:gd name="connsiteY0" fmla="*/ 0 h 3988014"/>
                <a:gd name="connsiteX1" fmla="*/ 4794837 w 4794837"/>
                <a:gd name="connsiteY1" fmla="*/ 430306 h 3988014"/>
                <a:gd name="connsiteX2" fmla="*/ 4702629 w 4794837"/>
                <a:gd name="connsiteY2" fmla="*/ 3142770 h 3988014"/>
                <a:gd name="connsiteX3" fmla="*/ 899032 w 4794837"/>
                <a:gd name="connsiteY3" fmla="*/ 3988014 h 3988014"/>
                <a:gd name="connsiteX4" fmla="*/ 61473 w 4794837"/>
                <a:gd name="connsiteY4" fmla="*/ 3457815 h 3988014"/>
                <a:gd name="connsiteX5" fmla="*/ 0 w 4794837"/>
                <a:gd name="connsiteY5" fmla="*/ 645459 h 398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94837" h="3988014">
                  <a:moveTo>
                    <a:pt x="3865069" y="0"/>
                  </a:moveTo>
                  <a:lnTo>
                    <a:pt x="4794837" y="430306"/>
                  </a:lnTo>
                  <a:lnTo>
                    <a:pt x="4702629" y="3142770"/>
                  </a:lnTo>
                  <a:lnTo>
                    <a:pt x="899032" y="3988014"/>
                  </a:lnTo>
                  <a:lnTo>
                    <a:pt x="61473" y="3457815"/>
                  </a:lnTo>
                  <a:lnTo>
                    <a:pt x="0" y="645459"/>
                  </a:lnTo>
                  <a:close/>
                </a:path>
              </a:pathLst>
            </a:custGeom>
            <a:noFill/>
          </p:spPr>
        </p:pic>
        <p:pic>
          <p:nvPicPr>
            <p:cNvPr id="21" name="图片 20" descr="手机屏幕截图&#10;&#10;描述已自动生成">
              <a:extLst>
                <a:ext uri="{FF2B5EF4-FFF2-40B4-BE49-F238E27FC236}">
                  <a16:creationId xmlns:a16="http://schemas.microsoft.com/office/drawing/2014/main" xmlns="" id="{77433D57-5598-7A8F-036B-16F242A1975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9472" y="3607544"/>
              <a:ext cx="1870675" cy="1568136"/>
            </a:xfrm>
            <a:prstGeom prst="rect">
              <a:avLst/>
            </a:prstGeom>
          </p:spPr>
        </p:pic>
      </p:grpSp>
      <p:pic>
        <p:nvPicPr>
          <p:cNvPr id="34" name="图片 33">
            <a:extLst>
              <a:ext uri="{FF2B5EF4-FFF2-40B4-BE49-F238E27FC236}">
                <a16:creationId xmlns="" xmlns:a16="http://schemas.microsoft.com/office/drawing/2014/main" id="{5962A164-3CBC-A954-E3A6-49BACB25325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50364"/>
          <a:stretch/>
        </p:blipFill>
        <p:spPr bwMode="auto">
          <a:xfrm>
            <a:off x="7922186" y="7928"/>
            <a:ext cx="1221814" cy="403582"/>
          </a:xfrm>
          <a:prstGeom prst="rect">
            <a:avLst/>
          </a:prstGeom>
          <a:noFill/>
          <a:ln>
            <a:noFill/>
          </a:ln>
          <a:extLst>
            <a:ext uri="{53640926-AAD7-44D8-BBD7-CCE9431645EC}">
              <a14:shadowObscured xmlns:a14="http://schemas.microsoft.com/office/drawing/2010/main"/>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698137" y="1418357"/>
            <a:ext cx="7776864" cy="1457513"/>
            <a:chOff x="8121873" y="2010009"/>
            <a:chExt cx="1739454" cy="1412819"/>
          </a:xfrm>
        </p:grpSpPr>
        <p:sp>
          <p:nvSpPr>
            <p:cNvPr id="5" name="圆角矩形 4"/>
            <p:cNvSpPr/>
            <p:nvPr/>
          </p:nvSpPr>
          <p:spPr>
            <a:xfrm>
              <a:off x="8121873" y="2010009"/>
              <a:ext cx="1739454" cy="1412819"/>
            </a:xfrm>
            <a:prstGeom prst="roundRect">
              <a:avLst>
                <a:gd name="adj" fmla="val 0"/>
              </a:avLst>
            </a:prstGeom>
            <a:solidFill>
              <a:srgbClr val="002B82"/>
            </a:solidFill>
            <a:ln w="31750">
              <a:gradFill flip="none" rotWithShape="1">
                <a:gsLst>
                  <a:gs pos="0">
                    <a:schemeClr val="bg1">
                      <a:lumMod val="85000"/>
                    </a:schemeClr>
                  </a:gs>
                  <a:gs pos="100000">
                    <a:schemeClr val="bg1"/>
                  </a:gs>
                </a:gsLst>
                <a:lin ang="2700000" scaled="1"/>
                <a:tileRect/>
              </a:gradFill>
            </a:ln>
            <a:effectLst>
              <a:innerShdw blurRad="127000" dist="63500" dir="13500000">
                <a:srgbClr val="002B82">
                  <a:alpha val="49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rgbClr val="FFFFFF"/>
                </a:solidFill>
                <a:latin typeface="微软雅黑" panose="020B0503020204020204" charset="-122"/>
                <a:ea typeface="微软雅黑" panose="020B0503020204020204" charset="-122"/>
              </a:endParaRPr>
            </a:p>
          </p:txBody>
        </p:sp>
        <p:sp>
          <p:nvSpPr>
            <p:cNvPr id="6" name="圆角矩形 5"/>
            <p:cNvSpPr/>
            <p:nvPr/>
          </p:nvSpPr>
          <p:spPr>
            <a:xfrm>
              <a:off x="8147445" y="2102827"/>
              <a:ext cx="1688298" cy="1227176"/>
            </a:xfrm>
            <a:prstGeom prst="roundRect">
              <a:avLst>
                <a:gd name="adj" fmla="val 0"/>
              </a:avLst>
            </a:prstGeom>
            <a:solidFill>
              <a:schemeClr val="bg1">
                <a:lumMod val="95000"/>
              </a:schemeClr>
            </a:solidFill>
            <a:ln w="50800">
              <a:noFill/>
            </a:ln>
            <a:effectLst>
              <a:outerShdw blurRad="76200" dist="38100" dir="2700000" algn="tl" rotWithShape="0">
                <a:srgbClr val="002B82">
                  <a:alpha val="64000"/>
                </a:srgbClr>
              </a:outerShdw>
            </a:effectLst>
            <a:scene3d>
              <a:camera prst="orthographicFront"/>
              <a:lightRig rig="threePt" dir="t"/>
            </a:scene3d>
            <a:sp3d prstMaterial="softEdge">
              <a:bevelT w="444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rgbClr val="FFFFFF"/>
                </a:solidFill>
                <a:latin typeface="微软雅黑" panose="020B0503020204020204" charset="-122"/>
                <a:ea typeface="微软雅黑" panose="020B0503020204020204" charset="-122"/>
              </a:endParaRPr>
            </a:p>
          </p:txBody>
        </p:sp>
      </p:grpSp>
      <p:sp>
        <p:nvSpPr>
          <p:cNvPr id="7" name="文本框 6"/>
          <p:cNvSpPr txBox="1"/>
          <p:nvPr/>
        </p:nvSpPr>
        <p:spPr>
          <a:xfrm>
            <a:off x="862659" y="1507718"/>
            <a:ext cx="1124490" cy="307777"/>
          </a:xfrm>
          <a:prstGeom prst="rect">
            <a:avLst/>
          </a:prstGeom>
          <a:noFill/>
        </p:spPr>
        <p:txBody>
          <a:bodyPr wrap="square" rtlCol="0">
            <a:spAutoFit/>
          </a:bodyPr>
          <a:lstStyle/>
          <a:p>
            <a:pPr algn="r"/>
            <a:r>
              <a:rPr lang="zh-CN" altLang="en-US" sz="1400" dirty="0">
                <a:solidFill>
                  <a:srgbClr val="002B82"/>
                </a:solidFill>
                <a:latin typeface="微软雅黑" panose="020B0503020204020204" charset="-122"/>
                <a:ea typeface="微软雅黑" panose="020B0503020204020204" charset="-122"/>
              </a:rPr>
              <a:t>通用名：</a:t>
            </a:r>
          </a:p>
        </p:txBody>
      </p:sp>
      <p:cxnSp>
        <p:nvCxnSpPr>
          <p:cNvPr id="9" name="直接连接符 8"/>
          <p:cNvCxnSpPr/>
          <p:nvPr/>
        </p:nvCxnSpPr>
        <p:spPr>
          <a:xfrm>
            <a:off x="1899698" y="1528303"/>
            <a:ext cx="0" cy="1251805"/>
          </a:xfrm>
          <a:prstGeom prst="line">
            <a:avLst/>
          </a:prstGeom>
          <a:ln w="6350">
            <a:solidFill>
              <a:srgbClr val="002B82"/>
            </a:solidFill>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bwMode="auto">
          <a:xfrm>
            <a:off x="1933369" y="1458568"/>
            <a:ext cx="4224134" cy="361637"/>
          </a:xfrm>
          <a:prstGeom prst="rect">
            <a:avLst/>
          </a:prstGeom>
          <a:noFill/>
        </p:spPr>
        <p:txBody>
          <a:bodyPr wrap="square">
            <a:spAutoFit/>
          </a:bodyPr>
          <a:lstStyle/>
          <a:p>
            <a:pPr>
              <a:lnSpc>
                <a:spcPct val="125000"/>
              </a:lnSpc>
            </a:pPr>
            <a:r>
              <a:rPr lang="zh-CN" altLang="en-US" sz="1400" b="1" dirty="0">
                <a:solidFill>
                  <a:srgbClr val="000000"/>
                </a:solidFill>
                <a:latin typeface="微软雅黑" panose="020B0503020204020204" charset="-122"/>
                <a:ea typeface="微软雅黑" panose="020B0503020204020204" charset="-122"/>
                <a:cs typeface="Lato Light" panose="020F0302020204030203" charset="0"/>
                <a:sym typeface="Lato Light" panose="020F0302020204030203" charset="0"/>
              </a:rPr>
              <a:t>示踪用盐酸米托蒽醌注射液</a:t>
            </a:r>
          </a:p>
        </p:txBody>
      </p:sp>
      <p:sp>
        <p:nvSpPr>
          <p:cNvPr id="100" name="文本框 99"/>
          <p:cNvSpPr txBox="1"/>
          <p:nvPr/>
        </p:nvSpPr>
        <p:spPr>
          <a:xfrm>
            <a:off x="869791" y="1953627"/>
            <a:ext cx="1124490" cy="307777"/>
          </a:xfrm>
          <a:prstGeom prst="rect">
            <a:avLst/>
          </a:prstGeom>
          <a:noFill/>
        </p:spPr>
        <p:txBody>
          <a:bodyPr wrap="square" rtlCol="0">
            <a:spAutoFit/>
          </a:bodyPr>
          <a:lstStyle/>
          <a:p>
            <a:pPr algn="r"/>
            <a:r>
              <a:rPr lang="zh-CN" altLang="en-US" sz="1400" dirty="0">
                <a:solidFill>
                  <a:srgbClr val="002B82"/>
                </a:solidFill>
                <a:latin typeface="微软雅黑" panose="020B0503020204020204" charset="-122"/>
                <a:ea typeface="微软雅黑" panose="020B0503020204020204" charset="-122"/>
              </a:rPr>
              <a:t>注册规格：</a:t>
            </a:r>
          </a:p>
        </p:txBody>
      </p:sp>
      <p:sp>
        <p:nvSpPr>
          <p:cNvPr id="101" name="文本框 100"/>
          <p:cNvSpPr txBox="1"/>
          <p:nvPr/>
        </p:nvSpPr>
        <p:spPr bwMode="auto">
          <a:xfrm>
            <a:off x="1974109" y="1792044"/>
            <a:ext cx="3720079" cy="606320"/>
          </a:xfrm>
          <a:prstGeom prst="rect">
            <a:avLst/>
          </a:prstGeom>
          <a:noFill/>
        </p:spPr>
        <p:txBody>
          <a:bodyPr wrap="square">
            <a:spAutoFit/>
          </a:bodyPr>
          <a:lstStyle/>
          <a:p>
            <a:pPr>
              <a:lnSpc>
                <a:spcPct val="125000"/>
              </a:lnSpc>
            </a:pPr>
            <a:r>
              <a:rPr lang="en-US" altLang="zh-CN" sz="1400" dirty="0">
                <a:latin typeface="微软雅黑" panose="020B0503020204020204" charset="-122"/>
                <a:ea typeface="微软雅黑" panose="020B0503020204020204" charset="-122"/>
                <a:cs typeface="Lato Light" panose="020F0302020204030203" charset="0"/>
                <a:sym typeface="Lato Light" panose="020F0302020204030203" charset="0"/>
              </a:rPr>
              <a:t>2ml∶10mg</a:t>
            </a:r>
            <a:r>
              <a:rPr lang="zh-CN" altLang="en-US" sz="1400" dirty="0">
                <a:latin typeface="微软雅黑" panose="020B0503020204020204" charset="-122"/>
                <a:ea typeface="微软雅黑" panose="020B0503020204020204" charset="-122"/>
                <a:cs typeface="Lato Light" panose="020F0302020204030203" charset="0"/>
                <a:sym typeface="Lato Light" panose="020F0302020204030203" charset="0"/>
              </a:rPr>
              <a:t>（按</a:t>
            </a:r>
            <a:r>
              <a:rPr lang="en-US" altLang="zh-CN" sz="1400" dirty="0">
                <a:latin typeface="微软雅黑" panose="020B0503020204020204" charset="-122"/>
                <a:ea typeface="微软雅黑" panose="020B0503020204020204" charset="-122"/>
                <a:cs typeface="Lato Light" panose="020F0302020204030203" charset="0"/>
                <a:sym typeface="Lato Light" panose="020F0302020204030203" charset="0"/>
              </a:rPr>
              <a:t>C</a:t>
            </a:r>
            <a:r>
              <a:rPr lang="en-US" altLang="zh-CN" sz="1100" baseline="-25000" dirty="0">
                <a:latin typeface="微软雅黑" panose="020B0503020204020204" charset="-122"/>
                <a:ea typeface="微软雅黑" panose="020B0503020204020204" charset="-122"/>
                <a:cs typeface="Lato Light" panose="020F0302020204030203" charset="0"/>
                <a:sym typeface="Lato Light" panose="020F0302020204030203" charset="0"/>
              </a:rPr>
              <a:t>22</a:t>
            </a:r>
            <a:r>
              <a:rPr lang="en-US" altLang="zh-CN" sz="1400" dirty="0">
                <a:latin typeface="微软雅黑" panose="020B0503020204020204" charset="-122"/>
                <a:ea typeface="微软雅黑" panose="020B0503020204020204" charset="-122"/>
                <a:cs typeface="Lato Light" panose="020F0302020204030203" charset="0"/>
                <a:sym typeface="Lato Light" panose="020F0302020204030203" charset="0"/>
              </a:rPr>
              <a:t>H</a:t>
            </a:r>
            <a:r>
              <a:rPr lang="en-US" altLang="zh-CN" sz="1100" baseline="-25000" dirty="0">
                <a:latin typeface="微软雅黑" panose="020B0503020204020204" charset="-122"/>
                <a:ea typeface="微软雅黑" panose="020B0503020204020204" charset="-122"/>
                <a:cs typeface="Lato Light" panose="020F0302020204030203" charset="0"/>
                <a:sym typeface="Lato Light" panose="020F0302020204030203" charset="0"/>
              </a:rPr>
              <a:t>28</a:t>
            </a:r>
            <a:r>
              <a:rPr lang="en-US" altLang="zh-CN" sz="1400" dirty="0">
                <a:latin typeface="微软雅黑" panose="020B0503020204020204" charset="-122"/>
                <a:ea typeface="微软雅黑" panose="020B0503020204020204" charset="-122"/>
                <a:cs typeface="Lato Light" panose="020F0302020204030203" charset="0"/>
                <a:sym typeface="Lato Light" panose="020F0302020204030203" charset="0"/>
              </a:rPr>
              <a:t>N</a:t>
            </a:r>
            <a:r>
              <a:rPr lang="en-US" altLang="zh-CN" sz="1100" baseline="-25000" dirty="0">
                <a:latin typeface="微软雅黑" panose="020B0503020204020204" charset="-122"/>
                <a:ea typeface="微软雅黑" panose="020B0503020204020204" charset="-122"/>
                <a:cs typeface="Lato Light" panose="020F0302020204030203" charset="0"/>
                <a:sym typeface="Lato Light" panose="020F0302020204030203" charset="0"/>
              </a:rPr>
              <a:t>4</a:t>
            </a:r>
            <a:r>
              <a:rPr lang="en-US" altLang="zh-CN" sz="1400" dirty="0">
                <a:latin typeface="微软雅黑" panose="020B0503020204020204" charset="-122"/>
                <a:ea typeface="微软雅黑" panose="020B0503020204020204" charset="-122"/>
                <a:cs typeface="Lato Light" panose="020F0302020204030203" charset="0"/>
                <a:sym typeface="Lato Light" panose="020F0302020204030203" charset="0"/>
              </a:rPr>
              <a:t>O</a:t>
            </a:r>
            <a:r>
              <a:rPr lang="en-US" altLang="zh-CN" sz="1100" baseline="-25000" dirty="0">
                <a:latin typeface="微软雅黑" panose="020B0503020204020204" charset="-122"/>
                <a:ea typeface="微软雅黑" panose="020B0503020204020204" charset="-122"/>
                <a:cs typeface="Lato Light" panose="020F0302020204030203" charset="0"/>
                <a:sym typeface="Lato Light" panose="020F0302020204030203" charset="0"/>
              </a:rPr>
              <a:t>6</a:t>
            </a:r>
            <a:r>
              <a:rPr lang="zh-CN" altLang="en-US" sz="1400" dirty="0">
                <a:latin typeface="微软雅黑" panose="020B0503020204020204" charset="-122"/>
                <a:ea typeface="微软雅黑" panose="020B0503020204020204" charset="-122"/>
                <a:cs typeface="Lato Light" panose="020F0302020204030203" charset="0"/>
                <a:sym typeface="Lato Light" panose="020F0302020204030203" charset="0"/>
              </a:rPr>
              <a:t>计）</a:t>
            </a:r>
            <a:r>
              <a:rPr lang="en-US" altLang="zh-CN" sz="1400" dirty="0">
                <a:latin typeface="微软雅黑" panose="020B0503020204020204" charset="-122"/>
                <a:ea typeface="微软雅黑" panose="020B0503020204020204" charset="-122"/>
                <a:cs typeface="Lato Light" panose="020F0302020204030203" charset="0"/>
                <a:sym typeface="Lato Light" panose="020F0302020204030203" charset="0"/>
              </a:rPr>
              <a:t>/</a:t>
            </a:r>
            <a:r>
              <a:rPr lang="zh-CN" altLang="en-US" sz="1400" dirty="0" smtClean="0">
                <a:latin typeface="微软雅黑" panose="020B0503020204020204" charset="-122"/>
                <a:ea typeface="微软雅黑" panose="020B0503020204020204" charset="-122"/>
                <a:cs typeface="Lato Light" panose="020F0302020204030203" charset="0"/>
                <a:sym typeface="Lato Light" panose="020F0302020204030203" charset="0"/>
              </a:rPr>
              <a:t>瓶</a:t>
            </a:r>
            <a:r>
              <a:rPr lang="en-US" altLang="zh-CN" sz="1400" dirty="0" smtClean="0">
                <a:latin typeface="微软雅黑" panose="020B0503020204020204" charset="-122"/>
                <a:ea typeface="微软雅黑" panose="020B0503020204020204" charset="-122"/>
                <a:cs typeface="Lato Light" panose="020F0302020204030203" charset="0"/>
                <a:sym typeface="Lato Light" panose="020F0302020204030203" charset="0"/>
              </a:rPr>
              <a:t>1ml</a:t>
            </a:r>
            <a:r>
              <a:rPr lang="en-US" altLang="zh-CN" sz="1400" dirty="0">
                <a:latin typeface="微软雅黑" panose="020B0503020204020204" charset="-122"/>
                <a:ea typeface="微软雅黑" panose="020B0503020204020204" charset="-122"/>
                <a:cs typeface="Lato Light" panose="020F0302020204030203" charset="0"/>
                <a:sym typeface="Lato Light" panose="020F0302020204030203" charset="0"/>
              </a:rPr>
              <a:t>∶5mg</a:t>
            </a:r>
            <a:r>
              <a:rPr lang="zh-CN" altLang="en-US" sz="1400" dirty="0">
                <a:latin typeface="微软雅黑" panose="020B0503020204020204" charset="-122"/>
                <a:ea typeface="微软雅黑" panose="020B0503020204020204" charset="-122"/>
                <a:cs typeface="Lato Light" panose="020F0302020204030203" charset="0"/>
                <a:sym typeface="Lato Light" panose="020F0302020204030203" charset="0"/>
              </a:rPr>
              <a:t>（按</a:t>
            </a:r>
            <a:r>
              <a:rPr lang="en-US" altLang="zh-CN" sz="1400" dirty="0">
                <a:latin typeface="微软雅黑" panose="020B0503020204020204" charset="-122"/>
                <a:ea typeface="微软雅黑" panose="020B0503020204020204" charset="-122"/>
                <a:cs typeface="Lato Light" panose="020F0302020204030203" charset="0"/>
                <a:sym typeface="Lato Light" panose="020F0302020204030203" charset="0"/>
              </a:rPr>
              <a:t>C</a:t>
            </a:r>
            <a:r>
              <a:rPr lang="en-US" altLang="zh-CN" sz="1100" baseline="-25000" dirty="0">
                <a:latin typeface="微软雅黑" panose="020B0503020204020204" charset="-122"/>
                <a:ea typeface="微软雅黑" panose="020B0503020204020204" charset="-122"/>
                <a:cs typeface="Lato Light" panose="020F0302020204030203" charset="0"/>
                <a:sym typeface="Lato Light" panose="020F0302020204030203" charset="0"/>
              </a:rPr>
              <a:t>22</a:t>
            </a:r>
            <a:r>
              <a:rPr lang="en-US" altLang="zh-CN" sz="1400" dirty="0">
                <a:latin typeface="微软雅黑" panose="020B0503020204020204" charset="-122"/>
                <a:ea typeface="微软雅黑" panose="020B0503020204020204" charset="-122"/>
                <a:cs typeface="Lato Light" panose="020F0302020204030203" charset="0"/>
                <a:sym typeface="Lato Light" panose="020F0302020204030203" charset="0"/>
              </a:rPr>
              <a:t>H</a:t>
            </a:r>
            <a:r>
              <a:rPr lang="en-US" altLang="zh-CN" sz="1100" baseline="-25000" dirty="0">
                <a:latin typeface="微软雅黑" panose="020B0503020204020204" charset="-122"/>
                <a:ea typeface="微软雅黑" panose="020B0503020204020204" charset="-122"/>
                <a:cs typeface="Lato Light" panose="020F0302020204030203" charset="0"/>
                <a:sym typeface="Lato Light" panose="020F0302020204030203" charset="0"/>
              </a:rPr>
              <a:t>28</a:t>
            </a:r>
            <a:r>
              <a:rPr lang="en-US" altLang="zh-CN" sz="1400" dirty="0">
                <a:latin typeface="微软雅黑" panose="020B0503020204020204" charset="-122"/>
                <a:ea typeface="微软雅黑" panose="020B0503020204020204" charset="-122"/>
                <a:cs typeface="Lato Light" panose="020F0302020204030203" charset="0"/>
                <a:sym typeface="Lato Light" panose="020F0302020204030203" charset="0"/>
              </a:rPr>
              <a:t>N</a:t>
            </a:r>
            <a:r>
              <a:rPr lang="en-US" altLang="zh-CN" sz="1100" baseline="-25000" dirty="0">
                <a:latin typeface="微软雅黑" panose="020B0503020204020204" charset="-122"/>
                <a:ea typeface="微软雅黑" panose="020B0503020204020204" charset="-122"/>
                <a:cs typeface="Lato Light" panose="020F0302020204030203" charset="0"/>
                <a:sym typeface="Lato Light" panose="020F0302020204030203" charset="0"/>
              </a:rPr>
              <a:t>4</a:t>
            </a:r>
            <a:r>
              <a:rPr lang="en-US" altLang="zh-CN" sz="1400" dirty="0">
                <a:latin typeface="微软雅黑" panose="020B0503020204020204" charset="-122"/>
                <a:ea typeface="微软雅黑" panose="020B0503020204020204" charset="-122"/>
                <a:cs typeface="Lato Light" panose="020F0302020204030203" charset="0"/>
                <a:sym typeface="Lato Light" panose="020F0302020204030203" charset="0"/>
              </a:rPr>
              <a:t>O</a:t>
            </a:r>
            <a:r>
              <a:rPr lang="en-US" altLang="zh-CN" sz="1100" baseline="-25000" dirty="0">
                <a:latin typeface="微软雅黑" panose="020B0503020204020204" charset="-122"/>
                <a:ea typeface="微软雅黑" panose="020B0503020204020204" charset="-122"/>
                <a:cs typeface="Lato Light" panose="020F0302020204030203" charset="0"/>
                <a:sym typeface="Lato Light" panose="020F0302020204030203" charset="0"/>
              </a:rPr>
              <a:t>6</a:t>
            </a:r>
            <a:r>
              <a:rPr lang="zh-CN" altLang="en-US" sz="1400" dirty="0">
                <a:latin typeface="微软雅黑" panose="020B0503020204020204" charset="-122"/>
                <a:ea typeface="微软雅黑" panose="020B0503020204020204" charset="-122"/>
                <a:cs typeface="Lato Light" panose="020F0302020204030203" charset="0"/>
                <a:sym typeface="Lato Light" panose="020F0302020204030203" charset="0"/>
              </a:rPr>
              <a:t>计）</a:t>
            </a:r>
            <a:r>
              <a:rPr lang="en-US" altLang="zh-CN" sz="1400" dirty="0">
                <a:latin typeface="微软雅黑" panose="020B0503020204020204" charset="-122"/>
                <a:ea typeface="微软雅黑" panose="020B0503020204020204" charset="-122"/>
                <a:cs typeface="Lato Light" panose="020F0302020204030203" charset="0"/>
                <a:sym typeface="Lato Light" panose="020F0302020204030203" charset="0"/>
              </a:rPr>
              <a:t>/</a:t>
            </a:r>
            <a:r>
              <a:rPr lang="zh-CN" altLang="en-US" sz="1400" dirty="0">
                <a:latin typeface="微软雅黑" panose="020B0503020204020204" charset="-122"/>
                <a:ea typeface="微软雅黑" panose="020B0503020204020204" charset="-122"/>
                <a:cs typeface="Lato Light" panose="020F0302020204030203" charset="0"/>
                <a:sym typeface="Lato Light" panose="020F0302020204030203" charset="0"/>
              </a:rPr>
              <a:t>瓶</a:t>
            </a:r>
          </a:p>
        </p:txBody>
      </p:sp>
      <p:sp>
        <p:nvSpPr>
          <p:cNvPr id="103" name="文本框 102"/>
          <p:cNvSpPr txBox="1"/>
          <p:nvPr/>
        </p:nvSpPr>
        <p:spPr>
          <a:xfrm>
            <a:off x="971600" y="2387972"/>
            <a:ext cx="1008112" cy="307777"/>
          </a:xfrm>
          <a:prstGeom prst="rect">
            <a:avLst/>
          </a:prstGeom>
          <a:noFill/>
        </p:spPr>
        <p:txBody>
          <a:bodyPr wrap="square" rtlCol="0">
            <a:spAutoFit/>
          </a:bodyPr>
          <a:lstStyle/>
          <a:p>
            <a:pPr algn="r"/>
            <a:r>
              <a:rPr lang="zh-CN" altLang="en-US" sz="1400" dirty="0">
                <a:solidFill>
                  <a:srgbClr val="002B82"/>
                </a:solidFill>
                <a:latin typeface="微软雅黑" panose="020B0503020204020204" charset="-122"/>
                <a:ea typeface="微软雅黑" panose="020B0503020204020204" charset="-122"/>
              </a:rPr>
              <a:t>适应症：</a:t>
            </a:r>
          </a:p>
        </p:txBody>
      </p:sp>
      <p:sp>
        <p:nvSpPr>
          <p:cNvPr id="104" name="文本框 103"/>
          <p:cNvSpPr txBox="1"/>
          <p:nvPr/>
        </p:nvSpPr>
        <p:spPr bwMode="auto">
          <a:xfrm>
            <a:off x="1987149" y="2387973"/>
            <a:ext cx="6271828" cy="307777"/>
          </a:xfrm>
          <a:prstGeom prst="rect">
            <a:avLst/>
          </a:prstGeom>
          <a:noFill/>
        </p:spPr>
        <p:txBody>
          <a:bodyPr wrap="square">
            <a:spAutoFit/>
          </a:bodyPr>
          <a:lstStyle/>
          <a:p>
            <a:pPr>
              <a:defRPr/>
            </a:pPr>
            <a:r>
              <a:rPr lang="zh-CN" altLang="en-US" sz="1400" spc="75" dirty="0">
                <a:latin typeface="微软雅黑" panose="020B0503020204020204" charset="-122"/>
                <a:ea typeface="微软雅黑" panose="020B0503020204020204" charset="-122"/>
              </a:rPr>
              <a:t>用于甲状腺手术区域引流淋巴结的示踪；用于乳腺癌前哨淋巴结的示踪。</a:t>
            </a:r>
          </a:p>
        </p:txBody>
      </p:sp>
      <p:grpSp>
        <p:nvGrpSpPr>
          <p:cNvPr id="106" name="组合 105"/>
          <p:cNvGrpSpPr/>
          <p:nvPr/>
        </p:nvGrpSpPr>
        <p:grpSpPr>
          <a:xfrm>
            <a:off x="3565525" y="3074035"/>
            <a:ext cx="593725" cy="593725"/>
            <a:chOff x="3237545" y="4561747"/>
            <a:chExt cx="1146960" cy="1146960"/>
          </a:xfrm>
        </p:grpSpPr>
        <p:sp>
          <p:nvSpPr>
            <p:cNvPr id="107" name="圆角矩形 106"/>
            <p:cNvSpPr/>
            <p:nvPr/>
          </p:nvSpPr>
          <p:spPr>
            <a:xfrm>
              <a:off x="3237545" y="4561747"/>
              <a:ext cx="1146960" cy="1146960"/>
            </a:xfrm>
            <a:prstGeom prst="roundRect">
              <a:avLst>
                <a:gd name="adj" fmla="val 50000"/>
              </a:avLst>
            </a:prstGeom>
            <a:solidFill>
              <a:srgbClr val="002B82"/>
            </a:solidFill>
            <a:ln w="25400">
              <a:gradFill flip="none" rotWithShape="1">
                <a:gsLst>
                  <a:gs pos="0">
                    <a:schemeClr val="bg1">
                      <a:lumMod val="85000"/>
                    </a:schemeClr>
                  </a:gs>
                  <a:gs pos="100000">
                    <a:schemeClr val="bg1"/>
                  </a:gs>
                </a:gsLst>
                <a:lin ang="2700000" scaled="1"/>
                <a:tileRect/>
              </a:gradFill>
            </a:ln>
            <a:effectLst>
              <a:innerShdw blurRad="127000" dist="63500" dir="13500000">
                <a:srgbClr val="002B82">
                  <a:alpha val="49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rgbClr val="FFFFFF"/>
                </a:solidFill>
                <a:latin typeface="微软雅黑" panose="020B0503020204020204" charset="-122"/>
                <a:ea typeface="微软雅黑" panose="020B0503020204020204" charset="-122"/>
              </a:endParaRPr>
            </a:p>
          </p:txBody>
        </p:sp>
        <p:sp>
          <p:nvSpPr>
            <p:cNvPr id="108" name="圆角矩形 107"/>
            <p:cNvSpPr/>
            <p:nvPr/>
          </p:nvSpPr>
          <p:spPr>
            <a:xfrm>
              <a:off x="3351014" y="4675216"/>
              <a:ext cx="920023" cy="920023"/>
            </a:xfrm>
            <a:prstGeom prst="roundRect">
              <a:avLst>
                <a:gd name="adj" fmla="val 50000"/>
              </a:avLst>
            </a:prstGeom>
            <a:solidFill>
              <a:schemeClr val="bg1">
                <a:lumMod val="95000"/>
              </a:schemeClr>
            </a:solidFill>
            <a:ln w="50800">
              <a:noFill/>
            </a:ln>
            <a:effectLst>
              <a:outerShdw blurRad="76200" dist="38100" dir="2700000" algn="tl" rotWithShape="0">
                <a:srgbClr val="002B82">
                  <a:alpha val="64000"/>
                </a:srgbClr>
              </a:outerShdw>
            </a:effectLst>
            <a:scene3d>
              <a:camera prst="orthographicFront"/>
              <a:lightRig rig="threePt" dir="t"/>
            </a:scene3d>
            <a:sp3d prstMaterial="softEdge">
              <a:bevelT w="3175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rgbClr val="FFFFFF"/>
                </a:solidFill>
                <a:latin typeface="微软雅黑" panose="020B0503020204020204" charset="-122"/>
                <a:ea typeface="微软雅黑" panose="020B0503020204020204" charset="-122"/>
              </a:endParaRPr>
            </a:p>
          </p:txBody>
        </p:sp>
      </p:grpSp>
      <p:grpSp>
        <p:nvGrpSpPr>
          <p:cNvPr id="109" name="组合 108"/>
          <p:cNvGrpSpPr/>
          <p:nvPr/>
        </p:nvGrpSpPr>
        <p:grpSpPr>
          <a:xfrm>
            <a:off x="4479290" y="3074035"/>
            <a:ext cx="593725" cy="593725"/>
            <a:chOff x="3237545" y="4561747"/>
            <a:chExt cx="1146960" cy="1146960"/>
          </a:xfrm>
        </p:grpSpPr>
        <p:sp>
          <p:nvSpPr>
            <p:cNvPr id="110" name="圆角矩形 109"/>
            <p:cNvSpPr/>
            <p:nvPr/>
          </p:nvSpPr>
          <p:spPr>
            <a:xfrm>
              <a:off x="3237545" y="4561747"/>
              <a:ext cx="1146960" cy="1146960"/>
            </a:xfrm>
            <a:prstGeom prst="roundRect">
              <a:avLst>
                <a:gd name="adj" fmla="val 50000"/>
              </a:avLst>
            </a:prstGeom>
            <a:solidFill>
              <a:srgbClr val="002B82"/>
            </a:solidFill>
            <a:ln w="25400">
              <a:gradFill flip="none" rotWithShape="1">
                <a:gsLst>
                  <a:gs pos="0">
                    <a:schemeClr val="bg1">
                      <a:lumMod val="85000"/>
                    </a:schemeClr>
                  </a:gs>
                  <a:gs pos="100000">
                    <a:schemeClr val="bg1"/>
                  </a:gs>
                </a:gsLst>
                <a:lin ang="2700000" scaled="1"/>
                <a:tileRect/>
              </a:gradFill>
            </a:ln>
            <a:effectLst>
              <a:innerShdw blurRad="127000" dist="63500" dir="13500000">
                <a:srgbClr val="002B82">
                  <a:alpha val="49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rgbClr val="FFFFFF"/>
                </a:solidFill>
                <a:latin typeface="微软雅黑" panose="020B0503020204020204" charset="-122"/>
                <a:ea typeface="微软雅黑" panose="020B0503020204020204" charset="-122"/>
              </a:endParaRPr>
            </a:p>
          </p:txBody>
        </p:sp>
        <p:sp>
          <p:nvSpPr>
            <p:cNvPr id="111" name="圆角矩形 110"/>
            <p:cNvSpPr/>
            <p:nvPr/>
          </p:nvSpPr>
          <p:spPr>
            <a:xfrm>
              <a:off x="3351014" y="4675216"/>
              <a:ext cx="920024" cy="920024"/>
            </a:xfrm>
            <a:prstGeom prst="roundRect">
              <a:avLst>
                <a:gd name="adj" fmla="val 50000"/>
              </a:avLst>
            </a:prstGeom>
            <a:solidFill>
              <a:schemeClr val="bg1">
                <a:lumMod val="95000"/>
              </a:schemeClr>
            </a:solidFill>
            <a:ln w="50800">
              <a:noFill/>
            </a:ln>
            <a:effectLst>
              <a:outerShdw blurRad="76200" dist="38100" dir="2700000" algn="tl" rotWithShape="0">
                <a:srgbClr val="002B82">
                  <a:alpha val="64000"/>
                </a:srgbClr>
              </a:outerShdw>
            </a:effectLst>
            <a:scene3d>
              <a:camera prst="orthographicFront"/>
              <a:lightRig rig="threePt" dir="t"/>
            </a:scene3d>
            <a:sp3d prstMaterial="softEdge">
              <a:bevelT w="3175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rgbClr val="FFFFFF"/>
                </a:solidFill>
                <a:latin typeface="微软雅黑" panose="020B0503020204020204" charset="-122"/>
                <a:ea typeface="微软雅黑" panose="020B0503020204020204" charset="-122"/>
              </a:endParaRPr>
            </a:p>
          </p:txBody>
        </p:sp>
      </p:grpSp>
      <p:grpSp>
        <p:nvGrpSpPr>
          <p:cNvPr id="112" name="组合 111"/>
          <p:cNvGrpSpPr/>
          <p:nvPr/>
        </p:nvGrpSpPr>
        <p:grpSpPr>
          <a:xfrm>
            <a:off x="3565525" y="3844925"/>
            <a:ext cx="593725" cy="593725"/>
            <a:chOff x="3237545" y="4561747"/>
            <a:chExt cx="1146960" cy="1146960"/>
          </a:xfrm>
        </p:grpSpPr>
        <p:sp>
          <p:nvSpPr>
            <p:cNvPr id="113" name="圆角矩形 112"/>
            <p:cNvSpPr/>
            <p:nvPr/>
          </p:nvSpPr>
          <p:spPr>
            <a:xfrm>
              <a:off x="3237545" y="4561747"/>
              <a:ext cx="1146960" cy="1146960"/>
            </a:xfrm>
            <a:prstGeom prst="roundRect">
              <a:avLst>
                <a:gd name="adj" fmla="val 50000"/>
              </a:avLst>
            </a:prstGeom>
            <a:solidFill>
              <a:srgbClr val="002B82"/>
            </a:solidFill>
            <a:ln w="25400">
              <a:gradFill flip="none" rotWithShape="1">
                <a:gsLst>
                  <a:gs pos="0">
                    <a:schemeClr val="bg1">
                      <a:lumMod val="85000"/>
                    </a:schemeClr>
                  </a:gs>
                  <a:gs pos="100000">
                    <a:schemeClr val="bg1"/>
                  </a:gs>
                </a:gsLst>
                <a:lin ang="2700000" scaled="1"/>
                <a:tileRect/>
              </a:gradFill>
            </a:ln>
            <a:effectLst>
              <a:innerShdw blurRad="127000" dist="63500" dir="13500000">
                <a:srgbClr val="002B82">
                  <a:alpha val="49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rgbClr val="FFFFFF"/>
                </a:solidFill>
                <a:latin typeface="微软雅黑" panose="020B0503020204020204" charset="-122"/>
                <a:ea typeface="微软雅黑" panose="020B0503020204020204" charset="-122"/>
              </a:endParaRPr>
            </a:p>
          </p:txBody>
        </p:sp>
        <p:sp>
          <p:nvSpPr>
            <p:cNvPr id="114" name="圆角矩形 113"/>
            <p:cNvSpPr/>
            <p:nvPr/>
          </p:nvSpPr>
          <p:spPr>
            <a:xfrm>
              <a:off x="3351014" y="4675216"/>
              <a:ext cx="920023" cy="920023"/>
            </a:xfrm>
            <a:prstGeom prst="roundRect">
              <a:avLst>
                <a:gd name="adj" fmla="val 50000"/>
              </a:avLst>
            </a:prstGeom>
            <a:solidFill>
              <a:schemeClr val="bg1">
                <a:lumMod val="95000"/>
              </a:schemeClr>
            </a:solidFill>
            <a:ln w="50800">
              <a:noFill/>
            </a:ln>
            <a:effectLst>
              <a:outerShdw blurRad="76200" dist="38100" dir="2700000" algn="tl" rotWithShape="0">
                <a:srgbClr val="002B82">
                  <a:alpha val="64000"/>
                </a:srgbClr>
              </a:outerShdw>
            </a:effectLst>
            <a:scene3d>
              <a:camera prst="orthographicFront"/>
              <a:lightRig rig="threePt" dir="t"/>
            </a:scene3d>
            <a:sp3d prstMaterial="softEdge">
              <a:bevelT w="3175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rgbClr val="FFFFFF"/>
                </a:solidFill>
                <a:latin typeface="微软雅黑" panose="020B0503020204020204" charset="-122"/>
                <a:ea typeface="微软雅黑" panose="020B0503020204020204" charset="-122"/>
              </a:endParaRPr>
            </a:p>
          </p:txBody>
        </p:sp>
      </p:grpSp>
      <p:grpSp>
        <p:nvGrpSpPr>
          <p:cNvPr id="115" name="组合 114"/>
          <p:cNvGrpSpPr/>
          <p:nvPr/>
        </p:nvGrpSpPr>
        <p:grpSpPr>
          <a:xfrm>
            <a:off x="4479290" y="3844925"/>
            <a:ext cx="593725" cy="593725"/>
            <a:chOff x="3237545" y="4561747"/>
            <a:chExt cx="1146960" cy="1146960"/>
          </a:xfrm>
        </p:grpSpPr>
        <p:sp>
          <p:nvSpPr>
            <p:cNvPr id="116" name="圆角矩形 115"/>
            <p:cNvSpPr/>
            <p:nvPr/>
          </p:nvSpPr>
          <p:spPr>
            <a:xfrm>
              <a:off x="3237545" y="4561747"/>
              <a:ext cx="1146960" cy="1146960"/>
            </a:xfrm>
            <a:prstGeom prst="roundRect">
              <a:avLst>
                <a:gd name="adj" fmla="val 50000"/>
              </a:avLst>
            </a:prstGeom>
            <a:solidFill>
              <a:srgbClr val="002B82"/>
            </a:solidFill>
            <a:ln w="25400">
              <a:gradFill flip="none" rotWithShape="1">
                <a:gsLst>
                  <a:gs pos="0">
                    <a:schemeClr val="bg1">
                      <a:lumMod val="85000"/>
                    </a:schemeClr>
                  </a:gs>
                  <a:gs pos="100000">
                    <a:schemeClr val="bg1"/>
                  </a:gs>
                </a:gsLst>
                <a:lin ang="2700000" scaled="1"/>
                <a:tileRect/>
              </a:gradFill>
            </a:ln>
            <a:effectLst>
              <a:innerShdw blurRad="127000" dist="63500" dir="13500000">
                <a:srgbClr val="002B82">
                  <a:alpha val="49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rgbClr val="FFFFFF"/>
                </a:solidFill>
                <a:latin typeface="微软雅黑" panose="020B0503020204020204" charset="-122"/>
                <a:ea typeface="微软雅黑" panose="020B0503020204020204" charset="-122"/>
              </a:endParaRPr>
            </a:p>
          </p:txBody>
        </p:sp>
        <p:sp>
          <p:nvSpPr>
            <p:cNvPr id="117" name="圆角矩形 116"/>
            <p:cNvSpPr/>
            <p:nvPr/>
          </p:nvSpPr>
          <p:spPr>
            <a:xfrm>
              <a:off x="3351014" y="4675216"/>
              <a:ext cx="920023" cy="920023"/>
            </a:xfrm>
            <a:prstGeom prst="roundRect">
              <a:avLst>
                <a:gd name="adj" fmla="val 50000"/>
              </a:avLst>
            </a:prstGeom>
            <a:solidFill>
              <a:schemeClr val="bg1">
                <a:lumMod val="95000"/>
              </a:schemeClr>
            </a:solidFill>
            <a:ln w="50800">
              <a:noFill/>
            </a:ln>
            <a:effectLst>
              <a:outerShdw blurRad="76200" dist="38100" dir="2700000" algn="tl" rotWithShape="0">
                <a:srgbClr val="002B82">
                  <a:alpha val="64000"/>
                </a:srgbClr>
              </a:outerShdw>
            </a:effectLst>
            <a:scene3d>
              <a:camera prst="orthographicFront"/>
              <a:lightRig rig="threePt" dir="t"/>
            </a:scene3d>
            <a:sp3d prstMaterial="softEdge">
              <a:bevelT w="3175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rgbClr val="FFFFFF"/>
                </a:solidFill>
                <a:latin typeface="微软雅黑" panose="020B0503020204020204" charset="-122"/>
                <a:ea typeface="微软雅黑" panose="020B0503020204020204" charset="-122"/>
              </a:endParaRPr>
            </a:p>
          </p:txBody>
        </p:sp>
      </p:grpSp>
      <p:sp>
        <p:nvSpPr>
          <p:cNvPr id="118" name="文本框 117"/>
          <p:cNvSpPr txBox="1"/>
          <p:nvPr/>
        </p:nvSpPr>
        <p:spPr bwMode="auto">
          <a:xfrm>
            <a:off x="5666105" y="3239770"/>
            <a:ext cx="2808605" cy="275590"/>
          </a:xfrm>
          <a:prstGeom prst="rect">
            <a:avLst/>
          </a:prstGeom>
          <a:noFill/>
        </p:spPr>
        <p:txBody>
          <a:bodyPr wrap="square">
            <a:spAutoFit/>
          </a:bodyPr>
          <a:lstStyle/>
          <a:p>
            <a:pPr>
              <a:defRPr/>
            </a:pPr>
            <a:r>
              <a:rPr lang="zh-CN" altLang="en-US" sz="1200" b="1" spc="75" dirty="0">
                <a:latin typeface="微软雅黑" panose="020B0503020204020204" charset="-122"/>
                <a:ea typeface="微软雅黑" panose="020B0503020204020204" charset="-122"/>
              </a:rPr>
              <a:t>中国未上市同通用名药品</a:t>
            </a:r>
            <a:endParaRPr lang="zh-CN" altLang="en-US" sz="1200" spc="75" dirty="0">
              <a:latin typeface="微软雅黑" panose="020B0503020204020204" charset="-122"/>
              <a:ea typeface="微软雅黑" panose="020B0503020204020204" charset="-122"/>
            </a:endParaRPr>
          </a:p>
        </p:txBody>
      </p:sp>
      <p:sp>
        <p:nvSpPr>
          <p:cNvPr id="119" name="文本框 118"/>
          <p:cNvSpPr txBox="1"/>
          <p:nvPr/>
        </p:nvSpPr>
        <p:spPr bwMode="auto">
          <a:xfrm>
            <a:off x="5580112" y="3998027"/>
            <a:ext cx="2615197" cy="276999"/>
          </a:xfrm>
          <a:prstGeom prst="rect">
            <a:avLst/>
          </a:prstGeom>
          <a:noFill/>
        </p:spPr>
        <p:txBody>
          <a:bodyPr wrap="square">
            <a:spAutoFit/>
          </a:bodyPr>
          <a:lstStyle/>
          <a:p>
            <a:pPr>
              <a:defRPr/>
            </a:pPr>
            <a:r>
              <a:rPr lang="zh-CN" altLang="en-US" sz="1200" b="1" spc="75" dirty="0" smtClean="0">
                <a:latin typeface="微软雅黑" panose="020B0503020204020204" charset="-122"/>
                <a:ea typeface="微软雅黑" panose="020B0503020204020204" charset="-122"/>
              </a:rPr>
              <a:t>全球首创，暂无</a:t>
            </a:r>
            <a:r>
              <a:rPr lang="zh-CN" altLang="en-US" sz="1200" b="1" spc="75" dirty="0">
                <a:latin typeface="微软雅黑" panose="020B0503020204020204" charset="-122"/>
                <a:ea typeface="微软雅黑" panose="020B0503020204020204" charset="-122"/>
              </a:rPr>
              <a:t>其他国家上市</a:t>
            </a:r>
            <a:endParaRPr lang="zh-CN" altLang="en-US" sz="1200" spc="75" dirty="0">
              <a:latin typeface="微软雅黑" panose="020B0503020204020204" charset="-122"/>
              <a:ea typeface="微软雅黑" panose="020B0503020204020204" charset="-122"/>
            </a:endParaRPr>
          </a:p>
        </p:txBody>
      </p:sp>
      <p:sp>
        <p:nvSpPr>
          <p:cNvPr id="120" name="文本框 119"/>
          <p:cNvSpPr txBox="1"/>
          <p:nvPr/>
        </p:nvSpPr>
        <p:spPr bwMode="auto">
          <a:xfrm>
            <a:off x="1021715" y="4034155"/>
            <a:ext cx="2477135" cy="276860"/>
          </a:xfrm>
          <a:prstGeom prst="rect">
            <a:avLst/>
          </a:prstGeom>
          <a:noFill/>
        </p:spPr>
        <p:txBody>
          <a:bodyPr wrap="square">
            <a:spAutoFit/>
          </a:bodyPr>
          <a:lstStyle/>
          <a:p>
            <a:pPr algn="ctr">
              <a:defRPr/>
            </a:pPr>
            <a:r>
              <a:rPr lang="zh-CN" altLang="en-US" sz="1200" b="1" spc="75" dirty="0">
                <a:latin typeface="微软雅黑" panose="020B0503020204020204" charset="-122"/>
                <a:ea typeface="微软雅黑" panose="020B0503020204020204" charset="-122"/>
              </a:rPr>
              <a:t>非</a:t>
            </a:r>
            <a:r>
              <a:rPr lang="en-US" altLang="zh-CN" sz="1200" b="1" spc="75" dirty="0">
                <a:latin typeface="微软雅黑" panose="020B0503020204020204" charset="-122"/>
                <a:ea typeface="微软雅黑" panose="020B0503020204020204" charset="-122"/>
              </a:rPr>
              <a:t>OTC</a:t>
            </a:r>
            <a:r>
              <a:rPr lang="zh-CN" altLang="en-US" sz="1200" b="1" spc="75" dirty="0">
                <a:latin typeface="微软雅黑" panose="020B0503020204020204" charset="-122"/>
                <a:ea typeface="微软雅黑" panose="020B0503020204020204" charset="-122"/>
              </a:rPr>
              <a:t>药品</a:t>
            </a:r>
            <a:endParaRPr lang="zh-CN" altLang="en-US" sz="1200" spc="75" dirty="0">
              <a:latin typeface="微软雅黑" panose="020B0503020204020204" charset="-122"/>
              <a:ea typeface="微软雅黑" panose="020B0503020204020204" charset="-122"/>
            </a:endParaRPr>
          </a:p>
        </p:txBody>
      </p:sp>
      <p:sp>
        <p:nvSpPr>
          <p:cNvPr id="121" name="文本框 120"/>
          <p:cNvSpPr txBox="1"/>
          <p:nvPr/>
        </p:nvSpPr>
        <p:spPr bwMode="auto">
          <a:xfrm>
            <a:off x="1086771" y="3101078"/>
            <a:ext cx="3136900" cy="646331"/>
          </a:xfrm>
          <a:prstGeom prst="rect">
            <a:avLst/>
          </a:prstGeom>
          <a:noFill/>
        </p:spPr>
        <p:txBody>
          <a:bodyPr wrap="square">
            <a:spAutoFit/>
          </a:bodyPr>
          <a:lstStyle/>
          <a:p>
            <a:pPr>
              <a:defRPr/>
            </a:pPr>
            <a:r>
              <a:rPr lang="en-US" altLang="zh-CN" sz="1200" b="1" spc="75" dirty="0" smtClean="0">
                <a:latin typeface="微软雅黑" panose="020B0503020204020204" charset="-122"/>
                <a:ea typeface="微软雅黑" panose="020B0503020204020204" charset="-122"/>
              </a:rPr>
              <a:t>  2021</a:t>
            </a:r>
            <a:r>
              <a:rPr lang="zh-CN" altLang="en-US" sz="1200" b="1" spc="75" dirty="0">
                <a:latin typeface="微软雅黑" panose="020B0503020204020204" charset="-122"/>
                <a:ea typeface="微软雅黑" panose="020B0503020204020204" charset="-122"/>
              </a:rPr>
              <a:t>年</a:t>
            </a:r>
            <a:r>
              <a:rPr lang="en-US" altLang="zh-CN" sz="1200" b="1" spc="75" dirty="0">
                <a:latin typeface="微软雅黑" panose="020B0503020204020204" charset="-122"/>
                <a:ea typeface="微软雅黑" panose="020B0503020204020204" charset="-122"/>
              </a:rPr>
              <a:t>6</a:t>
            </a:r>
            <a:r>
              <a:rPr lang="zh-CN" altLang="en-US" sz="1200" b="1" spc="75" dirty="0">
                <a:latin typeface="微软雅黑" panose="020B0503020204020204" charset="-122"/>
                <a:ea typeface="微软雅黑" panose="020B0503020204020204" charset="-122"/>
              </a:rPr>
              <a:t>月中国首次</a:t>
            </a:r>
            <a:r>
              <a:rPr lang="zh-CN" altLang="en-US" sz="1200" b="1" spc="75" dirty="0" smtClean="0">
                <a:latin typeface="微软雅黑" panose="020B0503020204020204" charset="-122"/>
                <a:ea typeface="微软雅黑" panose="020B0503020204020204" charset="-122"/>
              </a:rPr>
              <a:t>上市</a:t>
            </a:r>
            <a:endParaRPr lang="en-US" altLang="zh-CN" sz="1200" b="1" spc="75" dirty="0" smtClean="0">
              <a:latin typeface="微软雅黑" panose="020B0503020204020204" charset="-122"/>
              <a:ea typeface="微软雅黑" panose="020B0503020204020204" charset="-122"/>
            </a:endParaRPr>
          </a:p>
          <a:p>
            <a:pPr>
              <a:defRPr/>
            </a:pPr>
            <a:r>
              <a:rPr lang="zh-CN" altLang="en-US" sz="1200" spc="75" dirty="0" smtClean="0">
                <a:latin typeface="微软雅黑" panose="020B0503020204020204" charset="-122"/>
                <a:ea typeface="微软雅黑" panose="020B0503020204020204" charset="-122"/>
                <a:cs typeface="Lato Light" panose="020F0302020204030203" charset="0"/>
                <a:sym typeface="Lato Light" panose="020F0302020204030203" charset="0"/>
              </a:rPr>
              <a:t>√</a:t>
            </a:r>
            <a:r>
              <a:rPr lang="en-US" altLang="zh-CN" sz="1200" spc="75" dirty="0" smtClean="0">
                <a:latin typeface="微软雅黑" panose="020B0503020204020204" charset="-122"/>
                <a:ea typeface="微软雅黑" panose="020B0503020204020204" charset="-122"/>
                <a:cs typeface="Lato Light" panose="020F0302020204030203" charset="0"/>
                <a:sym typeface="Lato Light" panose="020F0302020204030203" charset="0"/>
              </a:rPr>
              <a:t>2021</a:t>
            </a:r>
            <a:r>
              <a:rPr lang="zh-CN" altLang="en-US" sz="1200" spc="75" dirty="0" smtClean="0">
                <a:latin typeface="微软雅黑" panose="020B0503020204020204" charset="-122"/>
                <a:ea typeface="微软雅黑" panose="020B0503020204020204" charset="-122"/>
                <a:cs typeface="Lato Light" panose="020F0302020204030203" charset="0"/>
                <a:sym typeface="Lato Light" panose="020F0302020204030203" charset="0"/>
              </a:rPr>
              <a:t>年</a:t>
            </a:r>
            <a:r>
              <a:rPr lang="en-US" altLang="zh-CN" sz="1200" spc="75" dirty="0" smtClean="0">
                <a:latin typeface="微软雅黑" panose="020B0503020204020204" charset="-122"/>
                <a:ea typeface="微软雅黑" panose="020B0503020204020204" charset="-122"/>
                <a:cs typeface="Lato Light" panose="020F0302020204030203" charset="0"/>
                <a:sym typeface="Lato Light" panose="020F0302020204030203" charset="0"/>
              </a:rPr>
              <a:t>6</a:t>
            </a:r>
            <a:r>
              <a:rPr lang="zh-CN" altLang="en-US" sz="1200" spc="75" dirty="0" smtClean="0">
                <a:latin typeface="微软雅黑" panose="020B0503020204020204" charset="-122"/>
                <a:ea typeface="微软雅黑" panose="020B0503020204020204" charset="-122"/>
                <a:cs typeface="Lato Light" panose="020F0302020204030203" charset="0"/>
                <a:sym typeface="Lato Light" panose="020F0302020204030203" charset="0"/>
              </a:rPr>
              <a:t>月甲状腺适应症获批</a:t>
            </a:r>
            <a:endParaRPr lang="en-US" altLang="zh-CN" sz="1200" spc="75" dirty="0" smtClean="0">
              <a:latin typeface="微软雅黑" panose="020B0503020204020204" charset="-122"/>
              <a:ea typeface="微软雅黑" panose="020B0503020204020204" charset="-122"/>
              <a:cs typeface="Lato Light" panose="020F0302020204030203" charset="0"/>
              <a:sym typeface="Lato Light" panose="020F0302020204030203" charset="0"/>
            </a:endParaRPr>
          </a:p>
          <a:p>
            <a:pPr>
              <a:defRPr/>
            </a:pPr>
            <a:r>
              <a:rPr lang="zh-CN" altLang="en-US" sz="1200" spc="75" dirty="0" smtClean="0">
                <a:latin typeface="微软雅黑" panose="020B0503020204020204" charset="-122"/>
                <a:ea typeface="微软雅黑" panose="020B0503020204020204" charset="-122"/>
                <a:cs typeface="Lato Light" panose="020F0302020204030203" charset="0"/>
                <a:sym typeface="Lato Light" panose="020F0302020204030203" charset="0"/>
              </a:rPr>
              <a:t>√</a:t>
            </a:r>
            <a:r>
              <a:rPr lang="en-US" altLang="zh-CN" sz="1200" spc="75" dirty="0" smtClean="0">
                <a:latin typeface="微软雅黑" panose="020B0503020204020204" charset="-122"/>
                <a:ea typeface="微软雅黑" panose="020B0503020204020204" charset="-122"/>
                <a:cs typeface="Lato Light" panose="020F0302020204030203" charset="0"/>
                <a:sym typeface="Lato Light" panose="020F0302020204030203" charset="0"/>
              </a:rPr>
              <a:t>2022</a:t>
            </a:r>
            <a:r>
              <a:rPr lang="zh-CN" altLang="en-US" sz="1200" spc="75" dirty="0" smtClean="0">
                <a:latin typeface="微软雅黑" panose="020B0503020204020204" charset="-122"/>
                <a:ea typeface="微软雅黑" panose="020B0503020204020204" charset="-122"/>
                <a:cs typeface="Lato Light" panose="020F0302020204030203" charset="0"/>
                <a:sym typeface="Lato Light" panose="020F0302020204030203" charset="0"/>
              </a:rPr>
              <a:t>年</a:t>
            </a:r>
            <a:r>
              <a:rPr lang="en-US" altLang="zh-CN" sz="1200" spc="75" dirty="0" smtClean="0">
                <a:latin typeface="微软雅黑" panose="020B0503020204020204" charset="-122"/>
                <a:ea typeface="微软雅黑" panose="020B0503020204020204" charset="-122"/>
                <a:cs typeface="Lato Light" panose="020F0302020204030203" charset="0"/>
                <a:sym typeface="Lato Light" panose="020F0302020204030203" charset="0"/>
              </a:rPr>
              <a:t>6</a:t>
            </a:r>
            <a:r>
              <a:rPr lang="zh-CN" altLang="en-US" sz="1200" spc="75" dirty="0" smtClean="0">
                <a:latin typeface="微软雅黑" panose="020B0503020204020204" charset="-122"/>
                <a:ea typeface="微软雅黑" panose="020B0503020204020204" charset="-122"/>
                <a:cs typeface="Lato Light" panose="020F0302020204030203" charset="0"/>
                <a:sym typeface="Lato Light" panose="020F0302020204030203" charset="0"/>
              </a:rPr>
              <a:t>月乳腺适应症获批</a:t>
            </a:r>
            <a:endParaRPr lang="zh-CN" altLang="en-US" sz="1200" dirty="0">
              <a:latin typeface="微软雅黑" panose="020B0503020204020204" charset="-122"/>
              <a:ea typeface="微软雅黑" panose="020B0503020204020204" charset="-122"/>
              <a:cs typeface="Lato Light" panose="020F0302020204030203" charset="0"/>
              <a:sym typeface="Lato Light" panose="020F0302020204030203" charset="0"/>
            </a:endParaRPr>
          </a:p>
        </p:txBody>
      </p:sp>
      <p:grpSp>
        <p:nvGrpSpPr>
          <p:cNvPr id="122" name="组合 121"/>
          <p:cNvGrpSpPr/>
          <p:nvPr/>
        </p:nvGrpSpPr>
        <p:grpSpPr>
          <a:xfrm>
            <a:off x="3748405" y="3281045"/>
            <a:ext cx="226695" cy="182880"/>
            <a:chOff x="2702739" y="3017462"/>
            <a:chExt cx="535636" cy="431545"/>
          </a:xfrm>
          <a:solidFill>
            <a:srgbClr val="002B82"/>
          </a:solidFill>
        </p:grpSpPr>
        <p:sp>
          <p:nvSpPr>
            <p:cNvPr id="123" name="Freeform 45"/>
            <p:cNvSpPr/>
            <p:nvPr/>
          </p:nvSpPr>
          <p:spPr bwMode="auto">
            <a:xfrm>
              <a:off x="2772133" y="3189864"/>
              <a:ext cx="176739" cy="35782"/>
            </a:xfrm>
            <a:custGeom>
              <a:avLst/>
              <a:gdLst>
                <a:gd name="T0" fmla="*/ 63 w 69"/>
                <a:gd name="T1" fmla="*/ 14 h 14"/>
                <a:gd name="T2" fmla="*/ 7 w 69"/>
                <a:gd name="T3" fmla="*/ 14 h 14"/>
                <a:gd name="T4" fmla="*/ 0 w 69"/>
                <a:gd name="T5" fmla="*/ 7 h 14"/>
                <a:gd name="T6" fmla="*/ 7 w 69"/>
                <a:gd name="T7" fmla="*/ 0 h 14"/>
                <a:gd name="T8" fmla="*/ 63 w 69"/>
                <a:gd name="T9" fmla="*/ 0 h 14"/>
                <a:gd name="T10" fmla="*/ 69 w 69"/>
                <a:gd name="T11" fmla="*/ 7 h 14"/>
                <a:gd name="T12" fmla="*/ 63 w 69"/>
                <a:gd name="T13" fmla="*/ 14 h 14"/>
              </a:gdLst>
              <a:ahLst/>
              <a:cxnLst>
                <a:cxn ang="0">
                  <a:pos x="T0" y="T1"/>
                </a:cxn>
                <a:cxn ang="0">
                  <a:pos x="T2" y="T3"/>
                </a:cxn>
                <a:cxn ang="0">
                  <a:pos x="T4" y="T5"/>
                </a:cxn>
                <a:cxn ang="0">
                  <a:pos x="T6" y="T7"/>
                </a:cxn>
                <a:cxn ang="0">
                  <a:pos x="T8" y="T9"/>
                </a:cxn>
                <a:cxn ang="0">
                  <a:pos x="T10" y="T11"/>
                </a:cxn>
                <a:cxn ang="0">
                  <a:pos x="T12" y="T13"/>
                </a:cxn>
              </a:cxnLst>
              <a:rect l="0" t="0" r="r" b="b"/>
              <a:pathLst>
                <a:path w="69" h="14">
                  <a:moveTo>
                    <a:pt x="63" y="14"/>
                  </a:moveTo>
                  <a:cubicBezTo>
                    <a:pt x="7" y="14"/>
                    <a:pt x="7" y="14"/>
                    <a:pt x="7" y="14"/>
                  </a:cubicBezTo>
                  <a:cubicBezTo>
                    <a:pt x="3" y="14"/>
                    <a:pt x="0" y="11"/>
                    <a:pt x="0" y="7"/>
                  </a:cubicBezTo>
                  <a:cubicBezTo>
                    <a:pt x="0" y="3"/>
                    <a:pt x="3" y="0"/>
                    <a:pt x="7" y="0"/>
                  </a:cubicBezTo>
                  <a:cubicBezTo>
                    <a:pt x="63" y="0"/>
                    <a:pt x="63" y="0"/>
                    <a:pt x="63" y="0"/>
                  </a:cubicBezTo>
                  <a:cubicBezTo>
                    <a:pt x="66" y="0"/>
                    <a:pt x="69" y="3"/>
                    <a:pt x="69" y="7"/>
                  </a:cubicBezTo>
                  <a:cubicBezTo>
                    <a:pt x="69" y="11"/>
                    <a:pt x="66" y="14"/>
                    <a:pt x="63"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FFFFFF"/>
                </a:solidFill>
                <a:latin typeface="微软雅黑" panose="020B0503020204020204" charset="-122"/>
                <a:ea typeface="微软雅黑" panose="020B0503020204020204" charset="-122"/>
              </a:endParaRPr>
            </a:p>
          </p:txBody>
        </p:sp>
        <p:sp>
          <p:nvSpPr>
            <p:cNvPr id="124" name="Freeform 46"/>
            <p:cNvSpPr/>
            <p:nvPr/>
          </p:nvSpPr>
          <p:spPr bwMode="auto">
            <a:xfrm>
              <a:off x="2792734" y="3194201"/>
              <a:ext cx="35782" cy="72647"/>
            </a:xfrm>
            <a:custGeom>
              <a:avLst/>
              <a:gdLst>
                <a:gd name="T0" fmla="*/ 7 w 14"/>
                <a:gd name="T1" fmla="*/ 28 h 28"/>
                <a:gd name="T2" fmla="*/ 0 w 14"/>
                <a:gd name="T3" fmla="*/ 21 h 28"/>
                <a:gd name="T4" fmla="*/ 0 w 14"/>
                <a:gd name="T5" fmla="*/ 7 h 28"/>
                <a:gd name="T6" fmla="*/ 7 w 14"/>
                <a:gd name="T7" fmla="*/ 0 h 28"/>
                <a:gd name="T8" fmla="*/ 14 w 14"/>
                <a:gd name="T9" fmla="*/ 7 h 28"/>
                <a:gd name="T10" fmla="*/ 14 w 14"/>
                <a:gd name="T11" fmla="*/ 21 h 28"/>
                <a:gd name="T12" fmla="*/ 7 w 14"/>
                <a:gd name="T13" fmla="*/ 28 h 28"/>
              </a:gdLst>
              <a:ahLst/>
              <a:cxnLst>
                <a:cxn ang="0">
                  <a:pos x="T0" y="T1"/>
                </a:cxn>
                <a:cxn ang="0">
                  <a:pos x="T2" y="T3"/>
                </a:cxn>
                <a:cxn ang="0">
                  <a:pos x="T4" y="T5"/>
                </a:cxn>
                <a:cxn ang="0">
                  <a:pos x="T6" y="T7"/>
                </a:cxn>
                <a:cxn ang="0">
                  <a:pos x="T8" y="T9"/>
                </a:cxn>
                <a:cxn ang="0">
                  <a:pos x="T10" y="T11"/>
                </a:cxn>
                <a:cxn ang="0">
                  <a:pos x="T12" y="T13"/>
                </a:cxn>
              </a:cxnLst>
              <a:rect l="0" t="0" r="r" b="b"/>
              <a:pathLst>
                <a:path w="14" h="28">
                  <a:moveTo>
                    <a:pt x="7" y="28"/>
                  </a:moveTo>
                  <a:cubicBezTo>
                    <a:pt x="3" y="28"/>
                    <a:pt x="0" y="25"/>
                    <a:pt x="0" y="21"/>
                  </a:cubicBezTo>
                  <a:cubicBezTo>
                    <a:pt x="0" y="7"/>
                    <a:pt x="0" y="7"/>
                    <a:pt x="0" y="7"/>
                  </a:cubicBezTo>
                  <a:cubicBezTo>
                    <a:pt x="0" y="3"/>
                    <a:pt x="3" y="0"/>
                    <a:pt x="7" y="0"/>
                  </a:cubicBezTo>
                  <a:cubicBezTo>
                    <a:pt x="11" y="0"/>
                    <a:pt x="14" y="3"/>
                    <a:pt x="14" y="7"/>
                  </a:cubicBezTo>
                  <a:cubicBezTo>
                    <a:pt x="14" y="21"/>
                    <a:pt x="14" y="21"/>
                    <a:pt x="14" y="21"/>
                  </a:cubicBezTo>
                  <a:cubicBezTo>
                    <a:pt x="14" y="25"/>
                    <a:pt x="11" y="28"/>
                    <a:pt x="7"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FFFFFF"/>
                </a:solidFill>
                <a:latin typeface="微软雅黑" panose="020B0503020204020204" charset="-122"/>
                <a:ea typeface="微软雅黑" panose="020B0503020204020204" charset="-122"/>
              </a:endParaRPr>
            </a:p>
          </p:txBody>
        </p:sp>
        <p:sp>
          <p:nvSpPr>
            <p:cNvPr id="125" name="Freeform 47"/>
            <p:cNvSpPr/>
            <p:nvPr/>
          </p:nvSpPr>
          <p:spPr bwMode="auto">
            <a:xfrm>
              <a:off x="2836106" y="3194201"/>
              <a:ext cx="33613" cy="72647"/>
            </a:xfrm>
            <a:custGeom>
              <a:avLst/>
              <a:gdLst>
                <a:gd name="T0" fmla="*/ 7 w 13"/>
                <a:gd name="T1" fmla="*/ 28 h 28"/>
                <a:gd name="T2" fmla="*/ 0 w 13"/>
                <a:gd name="T3" fmla="*/ 21 h 28"/>
                <a:gd name="T4" fmla="*/ 0 w 13"/>
                <a:gd name="T5" fmla="*/ 7 h 28"/>
                <a:gd name="T6" fmla="*/ 7 w 13"/>
                <a:gd name="T7" fmla="*/ 0 h 28"/>
                <a:gd name="T8" fmla="*/ 13 w 13"/>
                <a:gd name="T9" fmla="*/ 7 h 28"/>
                <a:gd name="T10" fmla="*/ 13 w 13"/>
                <a:gd name="T11" fmla="*/ 21 h 28"/>
                <a:gd name="T12" fmla="*/ 7 w 13"/>
                <a:gd name="T13" fmla="*/ 28 h 28"/>
              </a:gdLst>
              <a:ahLst/>
              <a:cxnLst>
                <a:cxn ang="0">
                  <a:pos x="T0" y="T1"/>
                </a:cxn>
                <a:cxn ang="0">
                  <a:pos x="T2" y="T3"/>
                </a:cxn>
                <a:cxn ang="0">
                  <a:pos x="T4" y="T5"/>
                </a:cxn>
                <a:cxn ang="0">
                  <a:pos x="T6" y="T7"/>
                </a:cxn>
                <a:cxn ang="0">
                  <a:pos x="T8" y="T9"/>
                </a:cxn>
                <a:cxn ang="0">
                  <a:pos x="T10" y="T11"/>
                </a:cxn>
                <a:cxn ang="0">
                  <a:pos x="T12" y="T13"/>
                </a:cxn>
              </a:cxnLst>
              <a:rect l="0" t="0" r="r" b="b"/>
              <a:pathLst>
                <a:path w="13" h="28">
                  <a:moveTo>
                    <a:pt x="7" y="28"/>
                  </a:moveTo>
                  <a:cubicBezTo>
                    <a:pt x="3" y="28"/>
                    <a:pt x="0" y="25"/>
                    <a:pt x="0" y="21"/>
                  </a:cubicBezTo>
                  <a:cubicBezTo>
                    <a:pt x="0" y="7"/>
                    <a:pt x="0" y="7"/>
                    <a:pt x="0" y="7"/>
                  </a:cubicBezTo>
                  <a:cubicBezTo>
                    <a:pt x="0" y="3"/>
                    <a:pt x="3" y="0"/>
                    <a:pt x="7" y="0"/>
                  </a:cubicBezTo>
                  <a:cubicBezTo>
                    <a:pt x="10" y="0"/>
                    <a:pt x="13" y="3"/>
                    <a:pt x="13" y="7"/>
                  </a:cubicBezTo>
                  <a:cubicBezTo>
                    <a:pt x="13" y="21"/>
                    <a:pt x="13" y="21"/>
                    <a:pt x="13" y="21"/>
                  </a:cubicBezTo>
                  <a:cubicBezTo>
                    <a:pt x="13" y="25"/>
                    <a:pt x="10" y="28"/>
                    <a:pt x="7"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FFFFFF"/>
                </a:solidFill>
                <a:latin typeface="微软雅黑" panose="020B0503020204020204" charset="-122"/>
                <a:ea typeface="微软雅黑" panose="020B0503020204020204" charset="-122"/>
              </a:endParaRPr>
            </a:p>
          </p:txBody>
        </p:sp>
        <p:sp>
          <p:nvSpPr>
            <p:cNvPr id="126" name="Freeform 48"/>
            <p:cNvSpPr>
              <a:spLocks noEditPoints="1"/>
            </p:cNvSpPr>
            <p:nvPr/>
          </p:nvSpPr>
          <p:spPr bwMode="auto">
            <a:xfrm>
              <a:off x="2920680" y="3133481"/>
              <a:ext cx="101923" cy="148547"/>
            </a:xfrm>
            <a:custGeom>
              <a:avLst/>
              <a:gdLst>
                <a:gd name="T0" fmla="*/ 20 w 40"/>
                <a:gd name="T1" fmla="*/ 58 h 58"/>
                <a:gd name="T2" fmla="*/ 0 w 40"/>
                <a:gd name="T3" fmla="*/ 38 h 58"/>
                <a:gd name="T4" fmla="*/ 0 w 40"/>
                <a:gd name="T5" fmla="*/ 20 h 58"/>
                <a:gd name="T6" fmla="*/ 20 w 40"/>
                <a:gd name="T7" fmla="*/ 0 h 58"/>
                <a:gd name="T8" fmla="*/ 40 w 40"/>
                <a:gd name="T9" fmla="*/ 20 h 58"/>
                <a:gd name="T10" fmla="*/ 40 w 40"/>
                <a:gd name="T11" fmla="*/ 38 h 58"/>
                <a:gd name="T12" fmla="*/ 20 w 40"/>
                <a:gd name="T13" fmla="*/ 58 h 58"/>
                <a:gd name="T14" fmla="*/ 20 w 40"/>
                <a:gd name="T15" fmla="*/ 13 h 58"/>
                <a:gd name="T16" fmla="*/ 14 w 40"/>
                <a:gd name="T17" fmla="*/ 20 h 58"/>
                <a:gd name="T18" fmla="*/ 14 w 40"/>
                <a:gd name="T19" fmla="*/ 38 h 58"/>
                <a:gd name="T20" fmla="*/ 20 w 40"/>
                <a:gd name="T21" fmla="*/ 45 h 58"/>
                <a:gd name="T22" fmla="*/ 27 w 40"/>
                <a:gd name="T23" fmla="*/ 38 h 58"/>
                <a:gd name="T24" fmla="*/ 27 w 40"/>
                <a:gd name="T25" fmla="*/ 20 h 58"/>
                <a:gd name="T26" fmla="*/ 20 w 40"/>
                <a:gd name="T27" fmla="*/ 1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58">
                  <a:moveTo>
                    <a:pt x="20" y="58"/>
                  </a:moveTo>
                  <a:cubicBezTo>
                    <a:pt x="9" y="58"/>
                    <a:pt x="0" y="49"/>
                    <a:pt x="0" y="38"/>
                  </a:cubicBezTo>
                  <a:cubicBezTo>
                    <a:pt x="0" y="20"/>
                    <a:pt x="0" y="20"/>
                    <a:pt x="0" y="20"/>
                  </a:cubicBezTo>
                  <a:cubicBezTo>
                    <a:pt x="0" y="9"/>
                    <a:pt x="9" y="0"/>
                    <a:pt x="20" y="0"/>
                  </a:cubicBezTo>
                  <a:cubicBezTo>
                    <a:pt x="31" y="0"/>
                    <a:pt x="40" y="9"/>
                    <a:pt x="40" y="20"/>
                  </a:cubicBezTo>
                  <a:cubicBezTo>
                    <a:pt x="40" y="38"/>
                    <a:pt x="40" y="38"/>
                    <a:pt x="40" y="38"/>
                  </a:cubicBezTo>
                  <a:cubicBezTo>
                    <a:pt x="40" y="49"/>
                    <a:pt x="31" y="58"/>
                    <a:pt x="20" y="58"/>
                  </a:cubicBezTo>
                  <a:close/>
                  <a:moveTo>
                    <a:pt x="20" y="13"/>
                  </a:moveTo>
                  <a:cubicBezTo>
                    <a:pt x="17" y="13"/>
                    <a:pt x="14" y="16"/>
                    <a:pt x="14" y="20"/>
                  </a:cubicBezTo>
                  <a:cubicBezTo>
                    <a:pt x="14" y="38"/>
                    <a:pt x="14" y="38"/>
                    <a:pt x="14" y="38"/>
                  </a:cubicBezTo>
                  <a:cubicBezTo>
                    <a:pt x="14" y="42"/>
                    <a:pt x="17" y="45"/>
                    <a:pt x="20" y="45"/>
                  </a:cubicBezTo>
                  <a:cubicBezTo>
                    <a:pt x="24" y="45"/>
                    <a:pt x="27" y="42"/>
                    <a:pt x="27" y="38"/>
                  </a:cubicBezTo>
                  <a:cubicBezTo>
                    <a:pt x="27" y="20"/>
                    <a:pt x="27" y="20"/>
                    <a:pt x="27" y="20"/>
                  </a:cubicBezTo>
                  <a:cubicBezTo>
                    <a:pt x="27" y="16"/>
                    <a:pt x="24" y="13"/>
                    <a:pt x="20"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FFFFFF"/>
                </a:solidFill>
                <a:latin typeface="微软雅黑" panose="020B0503020204020204" charset="-122"/>
                <a:ea typeface="微软雅黑" panose="020B0503020204020204" charset="-122"/>
              </a:endParaRPr>
            </a:p>
          </p:txBody>
        </p:sp>
        <p:sp>
          <p:nvSpPr>
            <p:cNvPr id="127" name="Freeform 49"/>
            <p:cNvSpPr>
              <a:spLocks noEditPoints="1"/>
            </p:cNvSpPr>
            <p:nvPr/>
          </p:nvSpPr>
          <p:spPr bwMode="auto">
            <a:xfrm>
              <a:off x="2702739" y="3017462"/>
              <a:ext cx="535636" cy="431545"/>
            </a:xfrm>
            <a:custGeom>
              <a:avLst/>
              <a:gdLst>
                <a:gd name="T0" fmla="*/ 200 w 209"/>
                <a:gd name="T1" fmla="*/ 140 h 168"/>
                <a:gd name="T2" fmla="*/ 159 w 209"/>
                <a:gd name="T3" fmla="*/ 114 h 168"/>
                <a:gd name="T4" fmla="*/ 148 w 209"/>
                <a:gd name="T5" fmla="*/ 112 h 168"/>
                <a:gd name="T6" fmla="*/ 144 w 209"/>
                <a:gd name="T7" fmla="*/ 113 h 168"/>
                <a:gd name="T8" fmla="*/ 137 w 209"/>
                <a:gd name="T9" fmla="*/ 109 h 168"/>
                <a:gd name="T10" fmla="*/ 144 w 209"/>
                <a:gd name="T11" fmla="*/ 60 h 168"/>
                <a:gd name="T12" fmla="*/ 60 w 209"/>
                <a:gd name="T13" fmla="*/ 9 h 168"/>
                <a:gd name="T14" fmla="*/ 9 w 209"/>
                <a:gd name="T15" fmla="*/ 92 h 168"/>
                <a:gd name="T16" fmla="*/ 93 w 209"/>
                <a:gd name="T17" fmla="*/ 143 h 168"/>
                <a:gd name="T18" fmla="*/ 129 w 209"/>
                <a:gd name="T19" fmla="*/ 121 h 168"/>
                <a:gd name="T20" fmla="*/ 136 w 209"/>
                <a:gd name="T21" fmla="*/ 125 h 168"/>
                <a:gd name="T22" fmla="*/ 143 w 209"/>
                <a:gd name="T23" fmla="*/ 139 h 168"/>
                <a:gd name="T24" fmla="*/ 183 w 209"/>
                <a:gd name="T25" fmla="*/ 165 h 168"/>
                <a:gd name="T26" fmla="*/ 195 w 209"/>
                <a:gd name="T27" fmla="*/ 167 h 168"/>
                <a:gd name="T28" fmla="*/ 204 w 209"/>
                <a:gd name="T29" fmla="*/ 161 h 168"/>
                <a:gd name="T30" fmla="*/ 200 w 209"/>
                <a:gd name="T31" fmla="*/ 140 h 168"/>
                <a:gd name="T32" fmla="*/ 90 w 209"/>
                <a:gd name="T33" fmla="*/ 131 h 168"/>
                <a:gd name="T34" fmla="*/ 22 w 209"/>
                <a:gd name="T35" fmla="*/ 89 h 168"/>
                <a:gd name="T36" fmla="*/ 63 w 209"/>
                <a:gd name="T37" fmla="*/ 21 h 168"/>
                <a:gd name="T38" fmla="*/ 131 w 209"/>
                <a:gd name="T39" fmla="*/ 63 h 168"/>
                <a:gd name="T40" fmla="*/ 90 w 209"/>
                <a:gd name="T41" fmla="*/ 131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9" h="168">
                  <a:moveTo>
                    <a:pt x="200" y="140"/>
                  </a:moveTo>
                  <a:cubicBezTo>
                    <a:pt x="159" y="114"/>
                    <a:pt x="159" y="114"/>
                    <a:pt x="159" y="114"/>
                  </a:cubicBezTo>
                  <a:cubicBezTo>
                    <a:pt x="156" y="111"/>
                    <a:pt x="152" y="111"/>
                    <a:pt x="148" y="112"/>
                  </a:cubicBezTo>
                  <a:cubicBezTo>
                    <a:pt x="146" y="112"/>
                    <a:pt x="145" y="113"/>
                    <a:pt x="144" y="113"/>
                  </a:cubicBezTo>
                  <a:cubicBezTo>
                    <a:pt x="137" y="109"/>
                    <a:pt x="137" y="109"/>
                    <a:pt x="137" y="109"/>
                  </a:cubicBezTo>
                  <a:cubicBezTo>
                    <a:pt x="145" y="94"/>
                    <a:pt x="148" y="77"/>
                    <a:pt x="144" y="60"/>
                  </a:cubicBezTo>
                  <a:cubicBezTo>
                    <a:pt x="135" y="22"/>
                    <a:pt x="97" y="0"/>
                    <a:pt x="60" y="9"/>
                  </a:cubicBezTo>
                  <a:cubicBezTo>
                    <a:pt x="23" y="18"/>
                    <a:pt x="0" y="55"/>
                    <a:pt x="9" y="92"/>
                  </a:cubicBezTo>
                  <a:cubicBezTo>
                    <a:pt x="18" y="129"/>
                    <a:pt x="56" y="152"/>
                    <a:pt x="93" y="143"/>
                  </a:cubicBezTo>
                  <a:cubicBezTo>
                    <a:pt x="108" y="140"/>
                    <a:pt x="120" y="132"/>
                    <a:pt x="129" y="121"/>
                  </a:cubicBezTo>
                  <a:cubicBezTo>
                    <a:pt x="136" y="125"/>
                    <a:pt x="136" y="125"/>
                    <a:pt x="136" y="125"/>
                  </a:cubicBezTo>
                  <a:cubicBezTo>
                    <a:pt x="136" y="131"/>
                    <a:pt x="138" y="136"/>
                    <a:pt x="143" y="139"/>
                  </a:cubicBezTo>
                  <a:cubicBezTo>
                    <a:pt x="183" y="165"/>
                    <a:pt x="183" y="165"/>
                    <a:pt x="183" y="165"/>
                  </a:cubicBezTo>
                  <a:cubicBezTo>
                    <a:pt x="187" y="168"/>
                    <a:pt x="191" y="168"/>
                    <a:pt x="195" y="167"/>
                  </a:cubicBezTo>
                  <a:cubicBezTo>
                    <a:pt x="199" y="166"/>
                    <a:pt x="202" y="164"/>
                    <a:pt x="204" y="161"/>
                  </a:cubicBezTo>
                  <a:cubicBezTo>
                    <a:pt x="209" y="154"/>
                    <a:pt x="207" y="144"/>
                    <a:pt x="200" y="140"/>
                  </a:cubicBezTo>
                  <a:close/>
                  <a:moveTo>
                    <a:pt x="90" y="131"/>
                  </a:moveTo>
                  <a:cubicBezTo>
                    <a:pt x="60" y="138"/>
                    <a:pt x="29" y="120"/>
                    <a:pt x="22" y="89"/>
                  </a:cubicBezTo>
                  <a:cubicBezTo>
                    <a:pt x="14" y="59"/>
                    <a:pt x="33" y="28"/>
                    <a:pt x="63" y="21"/>
                  </a:cubicBezTo>
                  <a:cubicBezTo>
                    <a:pt x="94" y="14"/>
                    <a:pt x="124" y="32"/>
                    <a:pt x="131" y="63"/>
                  </a:cubicBezTo>
                  <a:cubicBezTo>
                    <a:pt x="139" y="93"/>
                    <a:pt x="120" y="123"/>
                    <a:pt x="90" y="1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FFFFFF"/>
                </a:solidFill>
                <a:latin typeface="微软雅黑" panose="020B0503020204020204" charset="-122"/>
                <a:ea typeface="微软雅黑" panose="020B0503020204020204" charset="-122"/>
              </a:endParaRPr>
            </a:p>
          </p:txBody>
        </p:sp>
      </p:grpSp>
      <p:grpSp>
        <p:nvGrpSpPr>
          <p:cNvPr id="128" name="组合 127"/>
          <p:cNvGrpSpPr/>
          <p:nvPr/>
        </p:nvGrpSpPr>
        <p:grpSpPr>
          <a:xfrm>
            <a:off x="4678045" y="3295015"/>
            <a:ext cx="229235" cy="165100"/>
            <a:chOff x="3820635" y="3071676"/>
            <a:chExt cx="541058" cy="389258"/>
          </a:xfrm>
          <a:solidFill>
            <a:srgbClr val="002B82"/>
          </a:solidFill>
        </p:grpSpPr>
        <p:sp>
          <p:nvSpPr>
            <p:cNvPr id="129" name="Freeform 226"/>
            <p:cNvSpPr>
              <a:spLocks noEditPoints="1"/>
            </p:cNvSpPr>
            <p:nvPr/>
          </p:nvSpPr>
          <p:spPr bwMode="auto">
            <a:xfrm>
              <a:off x="3820635" y="3071676"/>
              <a:ext cx="438051" cy="389258"/>
            </a:xfrm>
            <a:custGeom>
              <a:avLst/>
              <a:gdLst>
                <a:gd name="T0" fmla="*/ 166 w 171"/>
                <a:gd name="T1" fmla="*/ 0 h 152"/>
                <a:gd name="T2" fmla="*/ 6 w 171"/>
                <a:gd name="T3" fmla="*/ 0 h 152"/>
                <a:gd name="T4" fmla="*/ 0 w 171"/>
                <a:gd name="T5" fmla="*/ 6 h 152"/>
                <a:gd name="T6" fmla="*/ 0 w 171"/>
                <a:gd name="T7" fmla="*/ 147 h 152"/>
                <a:gd name="T8" fmla="*/ 6 w 171"/>
                <a:gd name="T9" fmla="*/ 152 h 152"/>
                <a:gd name="T10" fmla="*/ 166 w 171"/>
                <a:gd name="T11" fmla="*/ 152 h 152"/>
                <a:gd name="T12" fmla="*/ 171 w 171"/>
                <a:gd name="T13" fmla="*/ 147 h 152"/>
                <a:gd name="T14" fmla="*/ 171 w 171"/>
                <a:gd name="T15" fmla="*/ 6 h 152"/>
                <a:gd name="T16" fmla="*/ 166 w 171"/>
                <a:gd name="T17" fmla="*/ 0 h 152"/>
                <a:gd name="T18" fmla="*/ 132 w 171"/>
                <a:gd name="T19" fmla="*/ 12 h 152"/>
                <a:gd name="T20" fmla="*/ 139 w 171"/>
                <a:gd name="T21" fmla="*/ 19 h 152"/>
                <a:gd name="T22" fmla="*/ 132 w 171"/>
                <a:gd name="T23" fmla="*/ 26 h 152"/>
                <a:gd name="T24" fmla="*/ 124 w 171"/>
                <a:gd name="T25" fmla="*/ 19 h 152"/>
                <a:gd name="T26" fmla="*/ 132 w 171"/>
                <a:gd name="T27" fmla="*/ 12 h 152"/>
                <a:gd name="T28" fmla="*/ 110 w 171"/>
                <a:gd name="T29" fmla="*/ 12 h 152"/>
                <a:gd name="T30" fmla="*/ 118 w 171"/>
                <a:gd name="T31" fmla="*/ 19 h 152"/>
                <a:gd name="T32" fmla="*/ 110 w 171"/>
                <a:gd name="T33" fmla="*/ 26 h 152"/>
                <a:gd name="T34" fmla="*/ 103 w 171"/>
                <a:gd name="T35" fmla="*/ 19 h 152"/>
                <a:gd name="T36" fmla="*/ 110 w 171"/>
                <a:gd name="T37" fmla="*/ 12 h 152"/>
                <a:gd name="T38" fmla="*/ 160 w 171"/>
                <a:gd name="T39" fmla="*/ 141 h 152"/>
                <a:gd name="T40" fmla="*/ 11 w 171"/>
                <a:gd name="T41" fmla="*/ 141 h 152"/>
                <a:gd name="T42" fmla="*/ 11 w 171"/>
                <a:gd name="T43" fmla="*/ 38 h 152"/>
                <a:gd name="T44" fmla="*/ 160 w 171"/>
                <a:gd name="T45" fmla="*/ 38 h 152"/>
                <a:gd name="T46" fmla="*/ 160 w 171"/>
                <a:gd name="T47" fmla="*/ 141 h 152"/>
                <a:gd name="T48" fmla="*/ 153 w 171"/>
                <a:gd name="T49" fmla="*/ 26 h 152"/>
                <a:gd name="T50" fmla="*/ 146 w 171"/>
                <a:gd name="T51" fmla="*/ 19 h 152"/>
                <a:gd name="T52" fmla="*/ 153 w 171"/>
                <a:gd name="T53" fmla="*/ 12 h 152"/>
                <a:gd name="T54" fmla="*/ 160 w 171"/>
                <a:gd name="T55" fmla="*/ 19 h 152"/>
                <a:gd name="T56" fmla="*/ 153 w 171"/>
                <a:gd name="T57" fmla="*/ 2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1" h="152">
                  <a:moveTo>
                    <a:pt x="166" y="0"/>
                  </a:moveTo>
                  <a:cubicBezTo>
                    <a:pt x="6" y="0"/>
                    <a:pt x="6" y="0"/>
                    <a:pt x="6" y="0"/>
                  </a:cubicBezTo>
                  <a:cubicBezTo>
                    <a:pt x="3" y="0"/>
                    <a:pt x="0" y="3"/>
                    <a:pt x="0" y="6"/>
                  </a:cubicBezTo>
                  <a:cubicBezTo>
                    <a:pt x="0" y="147"/>
                    <a:pt x="0" y="147"/>
                    <a:pt x="0" y="147"/>
                  </a:cubicBezTo>
                  <a:cubicBezTo>
                    <a:pt x="0" y="150"/>
                    <a:pt x="3" y="152"/>
                    <a:pt x="6" y="152"/>
                  </a:cubicBezTo>
                  <a:cubicBezTo>
                    <a:pt x="166" y="152"/>
                    <a:pt x="166" y="152"/>
                    <a:pt x="166" y="152"/>
                  </a:cubicBezTo>
                  <a:cubicBezTo>
                    <a:pt x="169" y="152"/>
                    <a:pt x="171" y="150"/>
                    <a:pt x="171" y="147"/>
                  </a:cubicBezTo>
                  <a:cubicBezTo>
                    <a:pt x="171" y="6"/>
                    <a:pt x="171" y="6"/>
                    <a:pt x="171" y="6"/>
                  </a:cubicBezTo>
                  <a:cubicBezTo>
                    <a:pt x="171" y="3"/>
                    <a:pt x="169" y="0"/>
                    <a:pt x="166" y="0"/>
                  </a:cubicBezTo>
                  <a:close/>
                  <a:moveTo>
                    <a:pt x="132" y="12"/>
                  </a:moveTo>
                  <a:cubicBezTo>
                    <a:pt x="136" y="12"/>
                    <a:pt x="139" y="15"/>
                    <a:pt x="139" y="19"/>
                  </a:cubicBezTo>
                  <a:cubicBezTo>
                    <a:pt x="139" y="23"/>
                    <a:pt x="136" y="26"/>
                    <a:pt x="132" y="26"/>
                  </a:cubicBezTo>
                  <a:cubicBezTo>
                    <a:pt x="128" y="26"/>
                    <a:pt x="124" y="23"/>
                    <a:pt x="124" y="19"/>
                  </a:cubicBezTo>
                  <a:cubicBezTo>
                    <a:pt x="124" y="15"/>
                    <a:pt x="128" y="12"/>
                    <a:pt x="132" y="12"/>
                  </a:cubicBezTo>
                  <a:close/>
                  <a:moveTo>
                    <a:pt x="110" y="12"/>
                  </a:moveTo>
                  <a:cubicBezTo>
                    <a:pt x="114" y="12"/>
                    <a:pt x="118" y="15"/>
                    <a:pt x="118" y="19"/>
                  </a:cubicBezTo>
                  <a:cubicBezTo>
                    <a:pt x="118" y="23"/>
                    <a:pt x="114" y="26"/>
                    <a:pt x="110" y="26"/>
                  </a:cubicBezTo>
                  <a:cubicBezTo>
                    <a:pt x="106" y="26"/>
                    <a:pt x="103" y="23"/>
                    <a:pt x="103" y="19"/>
                  </a:cubicBezTo>
                  <a:cubicBezTo>
                    <a:pt x="103" y="15"/>
                    <a:pt x="106" y="12"/>
                    <a:pt x="110" y="12"/>
                  </a:cubicBezTo>
                  <a:close/>
                  <a:moveTo>
                    <a:pt x="160" y="141"/>
                  </a:moveTo>
                  <a:cubicBezTo>
                    <a:pt x="11" y="141"/>
                    <a:pt x="11" y="141"/>
                    <a:pt x="11" y="141"/>
                  </a:cubicBezTo>
                  <a:cubicBezTo>
                    <a:pt x="11" y="38"/>
                    <a:pt x="11" y="38"/>
                    <a:pt x="11" y="38"/>
                  </a:cubicBezTo>
                  <a:cubicBezTo>
                    <a:pt x="160" y="38"/>
                    <a:pt x="160" y="38"/>
                    <a:pt x="160" y="38"/>
                  </a:cubicBezTo>
                  <a:lnTo>
                    <a:pt x="160" y="141"/>
                  </a:lnTo>
                  <a:close/>
                  <a:moveTo>
                    <a:pt x="153" y="26"/>
                  </a:moveTo>
                  <a:cubicBezTo>
                    <a:pt x="149" y="26"/>
                    <a:pt x="146" y="23"/>
                    <a:pt x="146" y="19"/>
                  </a:cubicBezTo>
                  <a:cubicBezTo>
                    <a:pt x="146" y="15"/>
                    <a:pt x="149" y="12"/>
                    <a:pt x="153" y="12"/>
                  </a:cubicBezTo>
                  <a:cubicBezTo>
                    <a:pt x="157" y="12"/>
                    <a:pt x="160" y="15"/>
                    <a:pt x="160" y="19"/>
                  </a:cubicBezTo>
                  <a:cubicBezTo>
                    <a:pt x="160" y="23"/>
                    <a:pt x="157" y="26"/>
                    <a:pt x="153"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FFFFFF"/>
                </a:solidFill>
                <a:latin typeface="微软雅黑" panose="020B0503020204020204" charset="-122"/>
                <a:ea typeface="微软雅黑" panose="020B0503020204020204" charset="-122"/>
              </a:endParaRPr>
            </a:p>
          </p:txBody>
        </p:sp>
        <p:sp>
          <p:nvSpPr>
            <p:cNvPr id="130" name="Freeform 227"/>
            <p:cNvSpPr/>
            <p:nvPr/>
          </p:nvSpPr>
          <p:spPr bwMode="auto">
            <a:xfrm>
              <a:off x="4117729" y="3336242"/>
              <a:ext cx="41203" cy="40119"/>
            </a:xfrm>
            <a:custGeom>
              <a:avLst/>
              <a:gdLst>
                <a:gd name="T0" fmla="*/ 12 w 38"/>
                <a:gd name="T1" fmla="*/ 0 h 37"/>
                <a:gd name="T2" fmla="*/ 12 w 38"/>
                <a:gd name="T3" fmla="*/ 2 h 37"/>
                <a:gd name="T4" fmla="*/ 0 w 38"/>
                <a:gd name="T5" fmla="*/ 37 h 37"/>
                <a:gd name="T6" fmla="*/ 36 w 38"/>
                <a:gd name="T7" fmla="*/ 28 h 37"/>
                <a:gd name="T8" fmla="*/ 38 w 38"/>
                <a:gd name="T9" fmla="*/ 26 h 37"/>
                <a:gd name="T10" fmla="*/ 12 w 38"/>
                <a:gd name="T11" fmla="*/ 0 h 37"/>
              </a:gdLst>
              <a:ahLst/>
              <a:cxnLst>
                <a:cxn ang="0">
                  <a:pos x="T0" y="T1"/>
                </a:cxn>
                <a:cxn ang="0">
                  <a:pos x="T2" y="T3"/>
                </a:cxn>
                <a:cxn ang="0">
                  <a:pos x="T4" y="T5"/>
                </a:cxn>
                <a:cxn ang="0">
                  <a:pos x="T6" y="T7"/>
                </a:cxn>
                <a:cxn ang="0">
                  <a:pos x="T8" y="T9"/>
                </a:cxn>
                <a:cxn ang="0">
                  <a:pos x="T10" y="T11"/>
                </a:cxn>
              </a:cxnLst>
              <a:rect l="0" t="0" r="r" b="b"/>
              <a:pathLst>
                <a:path w="38" h="37">
                  <a:moveTo>
                    <a:pt x="12" y="0"/>
                  </a:moveTo>
                  <a:lnTo>
                    <a:pt x="12" y="2"/>
                  </a:lnTo>
                  <a:lnTo>
                    <a:pt x="0" y="37"/>
                  </a:lnTo>
                  <a:lnTo>
                    <a:pt x="36" y="28"/>
                  </a:lnTo>
                  <a:lnTo>
                    <a:pt x="38" y="26"/>
                  </a:lnTo>
                  <a:lnTo>
                    <a:pt x="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FFFFFF"/>
                </a:solidFill>
                <a:latin typeface="微软雅黑" panose="020B0503020204020204" charset="-122"/>
                <a:ea typeface="微软雅黑" panose="020B0503020204020204" charset="-122"/>
              </a:endParaRPr>
            </a:p>
          </p:txBody>
        </p:sp>
        <p:sp>
          <p:nvSpPr>
            <p:cNvPr id="131" name="Freeform 228"/>
            <p:cNvSpPr/>
            <p:nvPr/>
          </p:nvSpPr>
          <p:spPr bwMode="auto">
            <a:xfrm>
              <a:off x="4281456" y="3135649"/>
              <a:ext cx="80237" cy="76984"/>
            </a:xfrm>
            <a:custGeom>
              <a:avLst/>
              <a:gdLst>
                <a:gd name="T0" fmla="*/ 23 w 31"/>
                <a:gd name="T1" fmla="*/ 30 h 30"/>
                <a:gd name="T2" fmla="*/ 29 w 31"/>
                <a:gd name="T3" fmla="*/ 24 h 30"/>
                <a:gd name="T4" fmla="*/ 29 w 31"/>
                <a:gd name="T5" fmla="*/ 17 h 30"/>
                <a:gd name="T6" fmla="*/ 13 w 31"/>
                <a:gd name="T7" fmla="*/ 2 h 30"/>
                <a:gd name="T8" fmla="*/ 6 w 31"/>
                <a:gd name="T9" fmla="*/ 2 h 30"/>
                <a:gd name="T10" fmla="*/ 0 w 31"/>
                <a:gd name="T11" fmla="*/ 8 h 30"/>
                <a:gd name="T12" fmla="*/ 23 w 31"/>
                <a:gd name="T13" fmla="*/ 30 h 30"/>
              </a:gdLst>
              <a:ahLst/>
              <a:cxnLst>
                <a:cxn ang="0">
                  <a:pos x="T0" y="T1"/>
                </a:cxn>
                <a:cxn ang="0">
                  <a:pos x="T2" y="T3"/>
                </a:cxn>
                <a:cxn ang="0">
                  <a:pos x="T4" y="T5"/>
                </a:cxn>
                <a:cxn ang="0">
                  <a:pos x="T6" y="T7"/>
                </a:cxn>
                <a:cxn ang="0">
                  <a:pos x="T8" y="T9"/>
                </a:cxn>
                <a:cxn ang="0">
                  <a:pos x="T10" y="T11"/>
                </a:cxn>
                <a:cxn ang="0">
                  <a:pos x="T12" y="T13"/>
                </a:cxn>
              </a:cxnLst>
              <a:rect l="0" t="0" r="r" b="b"/>
              <a:pathLst>
                <a:path w="31" h="30">
                  <a:moveTo>
                    <a:pt x="23" y="30"/>
                  </a:moveTo>
                  <a:cubicBezTo>
                    <a:pt x="29" y="24"/>
                    <a:pt x="29" y="24"/>
                    <a:pt x="29" y="24"/>
                  </a:cubicBezTo>
                  <a:cubicBezTo>
                    <a:pt x="31" y="22"/>
                    <a:pt x="31" y="19"/>
                    <a:pt x="29" y="17"/>
                  </a:cubicBezTo>
                  <a:cubicBezTo>
                    <a:pt x="13" y="2"/>
                    <a:pt x="13" y="2"/>
                    <a:pt x="13" y="2"/>
                  </a:cubicBezTo>
                  <a:cubicBezTo>
                    <a:pt x="11" y="0"/>
                    <a:pt x="8" y="0"/>
                    <a:pt x="6" y="2"/>
                  </a:cubicBezTo>
                  <a:cubicBezTo>
                    <a:pt x="0" y="8"/>
                    <a:pt x="0" y="8"/>
                    <a:pt x="0" y="8"/>
                  </a:cubicBezTo>
                  <a:lnTo>
                    <a:pt x="23" y="3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FFFFFF"/>
                </a:solidFill>
                <a:latin typeface="微软雅黑" panose="020B0503020204020204" charset="-122"/>
                <a:ea typeface="微软雅黑" panose="020B0503020204020204" charset="-122"/>
              </a:endParaRPr>
            </a:p>
          </p:txBody>
        </p:sp>
        <p:sp>
          <p:nvSpPr>
            <p:cNvPr id="132" name="Freeform 229"/>
            <p:cNvSpPr/>
            <p:nvPr/>
          </p:nvSpPr>
          <p:spPr bwMode="auto">
            <a:xfrm>
              <a:off x="4151342" y="3161672"/>
              <a:ext cx="182160" cy="184328"/>
            </a:xfrm>
            <a:custGeom>
              <a:avLst/>
              <a:gdLst>
                <a:gd name="T0" fmla="*/ 49 w 71"/>
                <a:gd name="T1" fmla="*/ 0 h 72"/>
                <a:gd name="T2" fmla="*/ 48 w 71"/>
                <a:gd name="T3" fmla="*/ 1 h 72"/>
                <a:gd name="T4" fmla="*/ 2 w 71"/>
                <a:gd name="T5" fmla="*/ 47 h 72"/>
                <a:gd name="T6" fmla="*/ 2 w 71"/>
                <a:gd name="T7" fmla="*/ 55 h 72"/>
                <a:gd name="T8" fmla="*/ 2 w 71"/>
                <a:gd name="T9" fmla="*/ 55 h 72"/>
                <a:gd name="T10" fmla="*/ 8 w 71"/>
                <a:gd name="T11" fmla="*/ 57 h 72"/>
                <a:gd name="T12" fmla="*/ 9 w 71"/>
                <a:gd name="T13" fmla="*/ 62 h 72"/>
                <a:gd name="T14" fmla="*/ 9 w 71"/>
                <a:gd name="T15" fmla="*/ 62 h 72"/>
                <a:gd name="T16" fmla="*/ 15 w 71"/>
                <a:gd name="T17" fmla="*/ 64 h 72"/>
                <a:gd name="T18" fmla="*/ 16 w 71"/>
                <a:gd name="T19" fmla="*/ 69 h 72"/>
                <a:gd name="T20" fmla="*/ 17 w 71"/>
                <a:gd name="T21" fmla="*/ 70 h 72"/>
                <a:gd name="T22" fmla="*/ 24 w 71"/>
                <a:gd name="T23" fmla="*/ 70 h 72"/>
                <a:gd name="T24" fmla="*/ 71 w 71"/>
                <a:gd name="T25" fmla="*/ 23 h 72"/>
                <a:gd name="T26" fmla="*/ 71 w 71"/>
                <a:gd name="T27" fmla="*/ 23 h 72"/>
                <a:gd name="T28" fmla="*/ 49 w 71"/>
                <a:gd name="T29"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1" h="72">
                  <a:moveTo>
                    <a:pt x="49" y="0"/>
                  </a:moveTo>
                  <a:cubicBezTo>
                    <a:pt x="49" y="0"/>
                    <a:pt x="48" y="0"/>
                    <a:pt x="48" y="1"/>
                  </a:cubicBezTo>
                  <a:cubicBezTo>
                    <a:pt x="2" y="47"/>
                    <a:pt x="2" y="47"/>
                    <a:pt x="2" y="47"/>
                  </a:cubicBezTo>
                  <a:cubicBezTo>
                    <a:pt x="0" y="49"/>
                    <a:pt x="0" y="53"/>
                    <a:pt x="2" y="55"/>
                  </a:cubicBezTo>
                  <a:cubicBezTo>
                    <a:pt x="2" y="55"/>
                    <a:pt x="2" y="55"/>
                    <a:pt x="2" y="55"/>
                  </a:cubicBezTo>
                  <a:cubicBezTo>
                    <a:pt x="4" y="57"/>
                    <a:pt x="6" y="57"/>
                    <a:pt x="8" y="57"/>
                  </a:cubicBezTo>
                  <a:cubicBezTo>
                    <a:pt x="7" y="58"/>
                    <a:pt x="7" y="60"/>
                    <a:pt x="9" y="62"/>
                  </a:cubicBezTo>
                  <a:cubicBezTo>
                    <a:pt x="9" y="62"/>
                    <a:pt x="9" y="62"/>
                    <a:pt x="9" y="62"/>
                  </a:cubicBezTo>
                  <a:cubicBezTo>
                    <a:pt x="11" y="64"/>
                    <a:pt x="13" y="64"/>
                    <a:pt x="15" y="64"/>
                  </a:cubicBezTo>
                  <a:cubicBezTo>
                    <a:pt x="14" y="66"/>
                    <a:pt x="15" y="68"/>
                    <a:pt x="16" y="69"/>
                  </a:cubicBezTo>
                  <a:cubicBezTo>
                    <a:pt x="17" y="70"/>
                    <a:pt x="17" y="70"/>
                    <a:pt x="17" y="70"/>
                  </a:cubicBezTo>
                  <a:cubicBezTo>
                    <a:pt x="19" y="72"/>
                    <a:pt x="22" y="72"/>
                    <a:pt x="24" y="70"/>
                  </a:cubicBezTo>
                  <a:cubicBezTo>
                    <a:pt x="71" y="23"/>
                    <a:pt x="71" y="23"/>
                    <a:pt x="71" y="23"/>
                  </a:cubicBezTo>
                  <a:cubicBezTo>
                    <a:pt x="71" y="23"/>
                    <a:pt x="71" y="23"/>
                    <a:pt x="71" y="23"/>
                  </a:cubicBezTo>
                  <a:lnTo>
                    <a:pt x="4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FFFFFF"/>
                </a:solidFill>
                <a:latin typeface="微软雅黑" panose="020B0503020204020204" charset="-122"/>
                <a:ea typeface="微软雅黑" panose="020B0503020204020204" charset="-122"/>
              </a:endParaRPr>
            </a:p>
          </p:txBody>
        </p:sp>
        <p:sp>
          <p:nvSpPr>
            <p:cNvPr id="133" name="Rectangle 230"/>
            <p:cNvSpPr>
              <a:spLocks noChangeArrowheads="1"/>
            </p:cNvSpPr>
            <p:nvPr/>
          </p:nvSpPr>
          <p:spPr bwMode="auto">
            <a:xfrm>
              <a:off x="3879187" y="3222392"/>
              <a:ext cx="140957" cy="1626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solidFill>
                  <a:srgbClr val="FFFFFF"/>
                </a:solidFill>
                <a:latin typeface="微软雅黑" panose="020B0503020204020204" charset="-122"/>
                <a:ea typeface="微软雅黑" panose="020B0503020204020204" charset="-122"/>
              </a:endParaRPr>
            </a:p>
          </p:txBody>
        </p:sp>
        <p:sp>
          <p:nvSpPr>
            <p:cNvPr id="134" name="Rectangle 231"/>
            <p:cNvSpPr>
              <a:spLocks noChangeArrowheads="1"/>
            </p:cNvSpPr>
            <p:nvPr/>
          </p:nvSpPr>
          <p:spPr bwMode="auto">
            <a:xfrm>
              <a:off x="3879187" y="3269016"/>
              <a:ext cx="225531" cy="1518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solidFill>
                  <a:srgbClr val="FFFFFF"/>
                </a:solidFill>
                <a:latin typeface="微软雅黑" panose="020B0503020204020204" charset="-122"/>
                <a:ea typeface="微软雅黑" panose="020B0503020204020204" charset="-122"/>
              </a:endParaRPr>
            </a:p>
          </p:txBody>
        </p:sp>
        <p:sp>
          <p:nvSpPr>
            <p:cNvPr id="135" name="Rectangle 232"/>
            <p:cNvSpPr>
              <a:spLocks noChangeArrowheads="1"/>
            </p:cNvSpPr>
            <p:nvPr/>
          </p:nvSpPr>
          <p:spPr bwMode="auto">
            <a:xfrm>
              <a:off x="3879187" y="3315640"/>
              <a:ext cx="225531" cy="1518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solidFill>
                  <a:srgbClr val="FFFFFF"/>
                </a:solidFill>
                <a:latin typeface="微软雅黑" panose="020B0503020204020204" charset="-122"/>
                <a:ea typeface="微软雅黑" panose="020B0503020204020204" charset="-122"/>
              </a:endParaRPr>
            </a:p>
          </p:txBody>
        </p:sp>
        <p:sp>
          <p:nvSpPr>
            <p:cNvPr id="136" name="Rectangle 233"/>
            <p:cNvSpPr>
              <a:spLocks noChangeArrowheads="1"/>
            </p:cNvSpPr>
            <p:nvPr/>
          </p:nvSpPr>
          <p:spPr bwMode="auto">
            <a:xfrm>
              <a:off x="3879187" y="3361180"/>
              <a:ext cx="225531" cy="1518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solidFill>
                  <a:srgbClr val="FFFFFF"/>
                </a:solidFill>
                <a:latin typeface="微软雅黑" panose="020B0503020204020204" charset="-122"/>
                <a:ea typeface="微软雅黑" panose="020B0503020204020204" charset="-122"/>
              </a:endParaRPr>
            </a:p>
          </p:txBody>
        </p:sp>
      </p:grpSp>
      <p:grpSp>
        <p:nvGrpSpPr>
          <p:cNvPr id="137" name="组合 136"/>
          <p:cNvGrpSpPr/>
          <p:nvPr/>
        </p:nvGrpSpPr>
        <p:grpSpPr>
          <a:xfrm>
            <a:off x="3749675" y="4045585"/>
            <a:ext cx="207010" cy="195580"/>
            <a:chOff x="4882149" y="3025052"/>
            <a:chExt cx="489013" cy="461905"/>
          </a:xfrm>
          <a:solidFill>
            <a:srgbClr val="002B82"/>
          </a:solidFill>
        </p:grpSpPr>
        <p:sp>
          <p:nvSpPr>
            <p:cNvPr id="138" name="Freeform 250"/>
            <p:cNvSpPr/>
            <p:nvPr/>
          </p:nvSpPr>
          <p:spPr bwMode="auto">
            <a:xfrm>
              <a:off x="4882149" y="3161672"/>
              <a:ext cx="468411" cy="325285"/>
            </a:xfrm>
            <a:custGeom>
              <a:avLst/>
              <a:gdLst>
                <a:gd name="T0" fmla="*/ 102 w 183"/>
                <a:gd name="T1" fmla="*/ 127 h 127"/>
                <a:gd name="T2" fmla="*/ 65 w 183"/>
                <a:gd name="T3" fmla="*/ 119 h 127"/>
                <a:gd name="T4" fmla="*/ 20 w 183"/>
                <a:gd name="T5" fmla="*/ 0 h 127"/>
                <a:gd name="T6" fmla="*/ 50 w 183"/>
                <a:gd name="T7" fmla="*/ 14 h 127"/>
                <a:gd name="T8" fmla="*/ 78 w 183"/>
                <a:gd name="T9" fmla="*/ 89 h 127"/>
                <a:gd name="T10" fmla="*/ 154 w 183"/>
                <a:gd name="T11" fmla="*/ 60 h 127"/>
                <a:gd name="T12" fmla="*/ 183 w 183"/>
                <a:gd name="T13" fmla="*/ 74 h 127"/>
                <a:gd name="T14" fmla="*/ 134 w 183"/>
                <a:gd name="T15" fmla="*/ 121 h 127"/>
                <a:gd name="T16" fmla="*/ 102 w 183"/>
                <a:gd name="T17" fmla="*/ 12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3" h="127">
                  <a:moveTo>
                    <a:pt x="102" y="127"/>
                  </a:moveTo>
                  <a:cubicBezTo>
                    <a:pt x="89" y="127"/>
                    <a:pt x="77" y="124"/>
                    <a:pt x="65" y="119"/>
                  </a:cubicBezTo>
                  <a:cubicBezTo>
                    <a:pt x="20" y="98"/>
                    <a:pt x="0" y="45"/>
                    <a:pt x="20" y="0"/>
                  </a:cubicBezTo>
                  <a:cubicBezTo>
                    <a:pt x="50" y="14"/>
                    <a:pt x="50" y="14"/>
                    <a:pt x="50" y="14"/>
                  </a:cubicBezTo>
                  <a:cubicBezTo>
                    <a:pt x="37" y="42"/>
                    <a:pt x="50" y="76"/>
                    <a:pt x="78" y="89"/>
                  </a:cubicBezTo>
                  <a:cubicBezTo>
                    <a:pt x="107" y="102"/>
                    <a:pt x="141" y="89"/>
                    <a:pt x="154" y="60"/>
                  </a:cubicBezTo>
                  <a:cubicBezTo>
                    <a:pt x="183" y="74"/>
                    <a:pt x="183" y="74"/>
                    <a:pt x="183" y="74"/>
                  </a:cubicBezTo>
                  <a:cubicBezTo>
                    <a:pt x="174" y="96"/>
                    <a:pt x="156" y="112"/>
                    <a:pt x="134" y="121"/>
                  </a:cubicBezTo>
                  <a:cubicBezTo>
                    <a:pt x="123" y="125"/>
                    <a:pt x="112" y="127"/>
                    <a:pt x="102" y="1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FFFFFF"/>
                </a:solidFill>
                <a:latin typeface="微软雅黑" panose="020B0503020204020204" charset="-122"/>
                <a:ea typeface="微软雅黑" panose="020B0503020204020204" charset="-122"/>
              </a:endParaRPr>
            </a:p>
          </p:txBody>
        </p:sp>
        <p:sp>
          <p:nvSpPr>
            <p:cNvPr id="139" name="Freeform 251"/>
            <p:cNvSpPr/>
            <p:nvPr/>
          </p:nvSpPr>
          <p:spPr bwMode="auto">
            <a:xfrm>
              <a:off x="4942869" y="3028305"/>
              <a:ext cx="179991" cy="148547"/>
            </a:xfrm>
            <a:custGeom>
              <a:avLst/>
              <a:gdLst>
                <a:gd name="T0" fmla="*/ 70 w 70"/>
                <a:gd name="T1" fmla="*/ 0 h 58"/>
                <a:gd name="T2" fmla="*/ 8 w 70"/>
                <a:gd name="T3" fmla="*/ 33 h 58"/>
                <a:gd name="T4" fmla="*/ 0 w 70"/>
                <a:gd name="T5" fmla="*/ 45 h 58"/>
                <a:gd name="T6" fmla="*/ 30 w 70"/>
                <a:gd name="T7" fmla="*/ 58 h 58"/>
                <a:gd name="T8" fmla="*/ 33 w 70"/>
                <a:gd name="T9" fmla="*/ 53 h 58"/>
                <a:gd name="T10" fmla="*/ 70 w 70"/>
                <a:gd name="T11" fmla="*/ 33 h 58"/>
                <a:gd name="T12" fmla="*/ 70 w 70"/>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70" h="58">
                  <a:moveTo>
                    <a:pt x="70" y="0"/>
                  </a:moveTo>
                  <a:cubicBezTo>
                    <a:pt x="45" y="2"/>
                    <a:pt x="23" y="14"/>
                    <a:pt x="8" y="33"/>
                  </a:cubicBezTo>
                  <a:cubicBezTo>
                    <a:pt x="5" y="37"/>
                    <a:pt x="2" y="41"/>
                    <a:pt x="0" y="45"/>
                  </a:cubicBezTo>
                  <a:cubicBezTo>
                    <a:pt x="30" y="58"/>
                    <a:pt x="30" y="58"/>
                    <a:pt x="30" y="58"/>
                  </a:cubicBezTo>
                  <a:cubicBezTo>
                    <a:pt x="31" y="57"/>
                    <a:pt x="32" y="55"/>
                    <a:pt x="33" y="53"/>
                  </a:cubicBezTo>
                  <a:cubicBezTo>
                    <a:pt x="42" y="42"/>
                    <a:pt x="55" y="35"/>
                    <a:pt x="70" y="33"/>
                  </a:cubicBezTo>
                  <a:lnTo>
                    <a:pt x="7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FFFFFF"/>
                </a:solidFill>
                <a:latin typeface="微软雅黑" panose="020B0503020204020204" charset="-122"/>
                <a:ea typeface="微软雅黑" panose="020B0503020204020204" charset="-122"/>
              </a:endParaRPr>
            </a:p>
          </p:txBody>
        </p:sp>
        <p:sp>
          <p:nvSpPr>
            <p:cNvPr id="140" name="Freeform 252"/>
            <p:cNvSpPr/>
            <p:nvPr/>
          </p:nvSpPr>
          <p:spPr bwMode="auto">
            <a:xfrm>
              <a:off x="5284419" y="3276606"/>
              <a:ext cx="86743" cy="54214"/>
            </a:xfrm>
            <a:custGeom>
              <a:avLst/>
              <a:gdLst>
                <a:gd name="T0" fmla="*/ 1 w 34"/>
                <a:gd name="T1" fmla="*/ 0 h 21"/>
                <a:gd name="T2" fmla="*/ 0 w 34"/>
                <a:gd name="T3" fmla="*/ 8 h 21"/>
                <a:gd name="T4" fmla="*/ 29 w 34"/>
                <a:gd name="T5" fmla="*/ 21 h 21"/>
                <a:gd name="T6" fmla="*/ 34 w 34"/>
                <a:gd name="T7" fmla="*/ 0 h 21"/>
                <a:gd name="T8" fmla="*/ 1 w 34"/>
                <a:gd name="T9" fmla="*/ 0 h 21"/>
              </a:gdLst>
              <a:ahLst/>
              <a:cxnLst>
                <a:cxn ang="0">
                  <a:pos x="T0" y="T1"/>
                </a:cxn>
                <a:cxn ang="0">
                  <a:pos x="T2" y="T3"/>
                </a:cxn>
                <a:cxn ang="0">
                  <a:pos x="T4" y="T5"/>
                </a:cxn>
                <a:cxn ang="0">
                  <a:pos x="T6" y="T7"/>
                </a:cxn>
                <a:cxn ang="0">
                  <a:pos x="T8" y="T9"/>
                </a:cxn>
              </a:cxnLst>
              <a:rect l="0" t="0" r="r" b="b"/>
              <a:pathLst>
                <a:path w="34" h="21">
                  <a:moveTo>
                    <a:pt x="1" y="0"/>
                  </a:moveTo>
                  <a:cubicBezTo>
                    <a:pt x="1" y="3"/>
                    <a:pt x="0" y="5"/>
                    <a:pt x="0" y="8"/>
                  </a:cubicBezTo>
                  <a:cubicBezTo>
                    <a:pt x="29" y="21"/>
                    <a:pt x="29" y="21"/>
                    <a:pt x="29" y="21"/>
                  </a:cubicBezTo>
                  <a:cubicBezTo>
                    <a:pt x="32" y="14"/>
                    <a:pt x="33" y="7"/>
                    <a:pt x="34"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FFFFFF"/>
                </a:solidFill>
                <a:latin typeface="微软雅黑" panose="020B0503020204020204" charset="-122"/>
                <a:ea typeface="微软雅黑" panose="020B0503020204020204" charset="-122"/>
              </a:endParaRPr>
            </a:p>
          </p:txBody>
        </p:sp>
        <p:sp>
          <p:nvSpPr>
            <p:cNvPr id="141" name="Freeform 253"/>
            <p:cNvSpPr/>
            <p:nvPr/>
          </p:nvSpPr>
          <p:spPr bwMode="auto">
            <a:xfrm>
              <a:off x="5143462" y="3025052"/>
              <a:ext cx="227700" cy="230953"/>
            </a:xfrm>
            <a:custGeom>
              <a:avLst/>
              <a:gdLst>
                <a:gd name="T0" fmla="*/ 89 w 89"/>
                <a:gd name="T1" fmla="*/ 90 h 90"/>
                <a:gd name="T2" fmla="*/ 57 w 89"/>
                <a:gd name="T3" fmla="*/ 90 h 90"/>
                <a:gd name="T4" fmla="*/ 0 w 89"/>
                <a:gd name="T5" fmla="*/ 33 h 90"/>
                <a:gd name="T6" fmla="*/ 0 w 89"/>
                <a:gd name="T7" fmla="*/ 0 h 90"/>
                <a:gd name="T8" fmla="*/ 89 w 89"/>
                <a:gd name="T9" fmla="*/ 90 h 90"/>
              </a:gdLst>
              <a:ahLst/>
              <a:cxnLst>
                <a:cxn ang="0">
                  <a:pos x="T0" y="T1"/>
                </a:cxn>
                <a:cxn ang="0">
                  <a:pos x="T2" y="T3"/>
                </a:cxn>
                <a:cxn ang="0">
                  <a:pos x="T4" y="T5"/>
                </a:cxn>
                <a:cxn ang="0">
                  <a:pos x="T6" y="T7"/>
                </a:cxn>
                <a:cxn ang="0">
                  <a:pos x="T8" y="T9"/>
                </a:cxn>
              </a:cxnLst>
              <a:rect l="0" t="0" r="r" b="b"/>
              <a:pathLst>
                <a:path w="89" h="90">
                  <a:moveTo>
                    <a:pt x="89" y="90"/>
                  </a:moveTo>
                  <a:cubicBezTo>
                    <a:pt x="57" y="90"/>
                    <a:pt x="57" y="90"/>
                    <a:pt x="57" y="90"/>
                  </a:cubicBezTo>
                  <a:cubicBezTo>
                    <a:pt x="57" y="59"/>
                    <a:pt x="31" y="33"/>
                    <a:pt x="0" y="33"/>
                  </a:cubicBezTo>
                  <a:cubicBezTo>
                    <a:pt x="0" y="0"/>
                    <a:pt x="0" y="0"/>
                    <a:pt x="0" y="0"/>
                  </a:cubicBezTo>
                  <a:cubicBezTo>
                    <a:pt x="49" y="0"/>
                    <a:pt x="89" y="41"/>
                    <a:pt x="89" y="9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FFFFFF"/>
                </a:solidFill>
                <a:latin typeface="微软雅黑" panose="020B0503020204020204" charset="-122"/>
                <a:ea typeface="微软雅黑" panose="020B0503020204020204" charset="-122"/>
              </a:endParaRPr>
            </a:p>
          </p:txBody>
        </p:sp>
        <p:sp>
          <p:nvSpPr>
            <p:cNvPr id="142" name="Rectangle 254"/>
            <p:cNvSpPr>
              <a:spLocks noChangeArrowheads="1"/>
            </p:cNvSpPr>
            <p:nvPr/>
          </p:nvSpPr>
          <p:spPr bwMode="auto">
            <a:xfrm>
              <a:off x="5058888" y="3284196"/>
              <a:ext cx="43371" cy="5421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solidFill>
                  <a:srgbClr val="FFFFFF"/>
                </a:solidFill>
                <a:latin typeface="微软雅黑" panose="020B0503020204020204" charset="-122"/>
                <a:ea typeface="微软雅黑" panose="020B0503020204020204" charset="-122"/>
              </a:endParaRPr>
            </a:p>
          </p:txBody>
        </p:sp>
        <p:sp>
          <p:nvSpPr>
            <p:cNvPr id="143" name="Rectangle 255"/>
            <p:cNvSpPr>
              <a:spLocks noChangeArrowheads="1"/>
            </p:cNvSpPr>
            <p:nvPr/>
          </p:nvSpPr>
          <p:spPr bwMode="auto">
            <a:xfrm>
              <a:off x="5122860" y="3218054"/>
              <a:ext cx="41203" cy="12035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solidFill>
                  <a:srgbClr val="FFFFFF"/>
                </a:solidFill>
                <a:latin typeface="微软雅黑" panose="020B0503020204020204" charset="-122"/>
                <a:ea typeface="微软雅黑" panose="020B0503020204020204" charset="-122"/>
              </a:endParaRPr>
            </a:p>
          </p:txBody>
        </p:sp>
        <p:sp>
          <p:nvSpPr>
            <p:cNvPr id="144" name="Rectangle 256"/>
            <p:cNvSpPr>
              <a:spLocks noChangeArrowheads="1"/>
            </p:cNvSpPr>
            <p:nvPr/>
          </p:nvSpPr>
          <p:spPr bwMode="auto">
            <a:xfrm>
              <a:off x="5184664" y="3182273"/>
              <a:ext cx="41203" cy="15613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solidFill>
                  <a:srgbClr val="FFFFFF"/>
                </a:solidFill>
                <a:latin typeface="微软雅黑" panose="020B0503020204020204" charset="-122"/>
                <a:ea typeface="微软雅黑" panose="020B0503020204020204" charset="-122"/>
              </a:endParaRPr>
            </a:p>
          </p:txBody>
        </p:sp>
      </p:grpSp>
      <p:grpSp>
        <p:nvGrpSpPr>
          <p:cNvPr id="145" name="组合 144"/>
          <p:cNvGrpSpPr/>
          <p:nvPr/>
        </p:nvGrpSpPr>
        <p:grpSpPr>
          <a:xfrm>
            <a:off x="4657725" y="4029075"/>
            <a:ext cx="226695" cy="226695"/>
            <a:chOff x="5958843" y="2994692"/>
            <a:chExt cx="535637" cy="535637"/>
          </a:xfrm>
          <a:solidFill>
            <a:srgbClr val="002B82"/>
          </a:solidFill>
        </p:grpSpPr>
        <p:sp>
          <p:nvSpPr>
            <p:cNvPr id="146" name="Freeform 257"/>
            <p:cNvSpPr>
              <a:spLocks noEditPoints="1"/>
            </p:cNvSpPr>
            <p:nvPr/>
          </p:nvSpPr>
          <p:spPr bwMode="auto">
            <a:xfrm>
              <a:off x="6077030" y="3109626"/>
              <a:ext cx="302516" cy="305768"/>
            </a:xfrm>
            <a:custGeom>
              <a:avLst/>
              <a:gdLst>
                <a:gd name="T0" fmla="*/ 101 w 118"/>
                <a:gd name="T1" fmla="*/ 91 h 119"/>
                <a:gd name="T2" fmla="*/ 107 w 118"/>
                <a:gd name="T3" fmla="*/ 77 h 119"/>
                <a:gd name="T4" fmla="*/ 23 w 118"/>
                <a:gd name="T5" fmla="*/ 25 h 119"/>
                <a:gd name="T6" fmla="*/ 30 w 118"/>
                <a:gd name="T7" fmla="*/ 25 h 119"/>
                <a:gd name="T8" fmla="*/ 27 w 118"/>
                <a:gd name="T9" fmla="*/ 24 h 119"/>
                <a:gd name="T10" fmla="*/ 21 w 118"/>
                <a:gd name="T11" fmla="*/ 35 h 119"/>
                <a:gd name="T12" fmla="*/ 28 w 118"/>
                <a:gd name="T13" fmla="*/ 33 h 119"/>
                <a:gd name="T14" fmla="*/ 33 w 118"/>
                <a:gd name="T15" fmla="*/ 41 h 119"/>
                <a:gd name="T16" fmla="*/ 25 w 118"/>
                <a:gd name="T17" fmla="*/ 46 h 119"/>
                <a:gd name="T18" fmla="*/ 15 w 118"/>
                <a:gd name="T19" fmla="*/ 54 h 119"/>
                <a:gd name="T20" fmla="*/ 25 w 118"/>
                <a:gd name="T21" fmla="*/ 63 h 119"/>
                <a:gd name="T22" fmla="*/ 40 w 118"/>
                <a:gd name="T23" fmla="*/ 72 h 119"/>
                <a:gd name="T24" fmla="*/ 34 w 118"/>
                <a:gd name="T25" fmla="*/ 89 h 119"/>
                <a:gd name="T26" fmla="*/ 28 w 118"/>
                <a:gd name="T27" fmla="*/ 102 h 119"/>
                <a:gd name="T28" fmla="*/ 25 w 118"/>
                <a:gd name="T29" fmla="*/ 92 h 119"/>
                <a:gd name="T30" fmla="*/ 21 w 118"/>
                <a:gd name="T31" fmla="*/ 70 h 119"/>
                <a:gd name="T32" fmla="*/ 11 w 118"/>
                <a:gd name="T33" fmla="*/ 57 h 119"/>
                <a:gd name="T34" fmla="*/ 34 w 118"/>
                <a:gd name="T35" fmla="*/ 12 h 119"/>
                <a:gd name="T36" fmla="*/ 23 w 118"/>
                <a:gd name="T37" fmla="*/ 20 h 119"/>
                <a:gd name="T38" fmla="*/ 105 w 118"/>
                <a:gd name="T39" fmla="*/ 50 h 119"/>
                <a:gd name="T40" fmla="*/ 98 w 118"/>
                <a:gd name="T41" fmla="*/ 59 h 119"/>
                <a:gd name="T42" fmla="*/ 94 w 118"/>
                <a:gd name="T43" fmla="*/ 64 h 119"/>
                <a:gd name="T44" fmla="*/ 86 w 118"/>
                <a:gd name="T45" fmla="*/ 65 h 119"/>
                <a:gd name="T46" fmla="*/ 76 w 118"/>
                <a:gd name="T47" fmla="*/ 55 h 119"/>
                <a:gd name="T48" fmla="*/ 70 w 118"/>
                <a:gd name="T49" fmla="*/ 60 h 119"/>
                <a:gd name="T50" fmla="*/ 70 w 118"/>
                <a:gd name="T51" fmla="*/ 70 h 119"/>
                <a:gd name="T52" fmla="*/ 57 w 118"/>
                <a:gd name="T53" fmla="*/ 77 h 119"/>
                <a:gd name="T54" fmla="*/ 45 w 118"/>
                <a:gd name="T55" fmla="*/ 58 h 119"/>
                <a:gd name="T56" fmla="*/ 61 w 118"/>
                <a:gd name="T57" fmla="*/ 51 h 119"/>
                <a:gd name="T58" fmla="*/ 63 w 118"/>
                <a:gd name="T59" fmla="*/ 49 h 119"/>
                <a:gd name="T60" fmla="*/ 59 w 118"/>
                <a:gd name="T61" fmla="*/ 48 h 119"/>
                <a:gd name="T62" fmla="*/ 48 w 118"/>
                <a:gd name="T63" fmla="*/ 48 h 119"/>
                <a:gd name="T64" fmla="*/ 50 w 118"/>
                <a:gd name="T65" fmla="*/ 39 h 119"/>
                <a:gd name="T66" fmla="*/ 54 w 118"/>
                <a:gd name="T67" fmla="*/ 38 h 119"/>
                <a:gd name="T68" fmla="*/ 59 w 118"/>
                <a:gd name="T69" fmla="*/ 24 h 119"/>
                <a:gd name="T70" fmla="*/ 75 w 118"/>
                <a:gd name="T71" fmla="*/ 25 h 119"/>
                <a:gd name="T72" fmla="*/ 83 w 118"/>
                <a:gd name="T73" fmla="*/ 20 h 119"/>
                <a:gd name="T74" fmla="*/ 95 w 118"/>
                <a:gd name="T75" fmla="*/ 21 h 119"/>
                <a:gd name="T76" fmla="*/ 105 w 118"/>
                <a:gd name="T77" fmla="*/ 63 h 119"/>
                <a:gd name="T78" fmla="*/ 105 w 118"/>
                <a:gd name="T79" fmla="*/ 70 h 119"/>
                <a:gd name="T80" fmla="*/ 102 w 118"/>
                <a:gd name="T81" fmla="*/ 68 h 119"/>
                <a:gd name="T82" fmla="*/ 105 w 118"/>
                <a:gd name="T83" fmla="*/ 59 h 119"/>
                <a:gd name="T84" fmla="*/ 107 w 118"/>
                <a:gd name="T85" fmla="*/ 50 h 119"/>
                <a:gd name="T86" fmla="*/ 109 w 118"/>
                <a:gd name="T87" fmla="*/ 39 h 119"/>
                <a:gd name="T88" fmla="*/ 86 w 118"/>
                <a:gd name="T89" fmla="*/ 66 h 119"/>
                <a:gd name="T90" fmla="*/ 73 w 118"/>
                <a:gd name="T91" fmla="*/ 76 h 119"/>
                <a:gd name="T92" fmla="*/ 35 w 118"/>
                <a:gd name="T93" fmla="*/ 26 h 119"/>
                <a:gd name="T94" fmla="*/ 31 w 118"/>
                <a:gd name="T95" fmla="*/ 17 h 119"/>
                <a:gd name="T96" fmla="*/ 46 w 118"/>
                <a:gd name="T97" fmla="*/ 11 h 119"/>
                <a:gd name="T98" fmla="*/ 50 w 118"/>
                <a:gd name="T99" fmla="*/ 18 h 119"/>
                <a:gd name="T100" fmla="*/ 42 w 118"/>
                <a:gd name="T101" fmla="*/ 27 h 119"/>
                <a:gd name="T102" fmla="*/ 57 w 118"/>
                <a:gd name="T103" fmla="*/ 16 h 119"/>
                <a:gd name="T104" fmla="*/ 59 w 118"/>
                <a:gd name="T105" fmla="*/ 14 h 119"/>
                <a:gd name="T106" fmla="*/ 47 w 118"/>
                <a:gd name="T107" fmla="*/ 27 h 119"/>
                <a:gd name="T108" fmla="*/ 75 w 118"/>
                <a:gd name="T109" fmla="*/ 19 h 119"/>
                <a:gd name="T110" fmla="*/ 87 w 118"/>
                <a:gd name="T111" fmla="*/ 15 h 119"/>
                <a:gd name="T112" fmla="*/ 27 w 118"/>
                <a:gd name="T113" fmla="*/ 59 h 119"/>
                <a:gd name="T114" fmla="*/ 24 w 118"/>
                <a:gd name="T115" fmla="*/ 59 h 119"/>
                <a:gd name="T116" fmla="*/ 23 w 118"/>
                <a:gd name="T117" fmla="*/ 55 h 119"/>
                <a:gd name="T118" fmla="*/ 111 w 118"/>
                <a:gd name="T119" fmla="*/ 73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8" h="119">
                  <a:moveTo>
                    <a:pt x="59" y="0"/>
                  </a:moveTo>
                  <a:cubicBezTo>
                    <a:pt x="26" y="0"/>
                    <a:pt x="0" y="27"/>
                    <a:pt x="0" y="60"/>
                  </a:cubicBezTo>
                  <a:cubicBezTo>
                    <a:pt x="0" y="92"/>
                    <a:pt x="26" y="119"/>
                    <a:pt x="59" y="119"/>
                  </a:cubicBezTo>
                  <a:cubicBezTo>
                    <a:pt x="91" y="119"/>
                    <a:pt x="118" y="92"/>
                    <a:pt x="118" y="60"/>
                  </a:cubicBezTo>
                  <a:cubicBezTo>
                    <a:pt x="118" y="27"/>
                    <a:pt x="91" y="0"/>
                    <a:pt x="59" y="0"/>
                  </a:cubicBezTo>
                  <a:close/>
                  <a:moveTo>
                    <a:pt x="110" y="77"/>
                  </a:moveTo>
                  <a:cubicBezTo>
                    <a:pt x="110" y="77"/>
                    <a:pt x="110" y="77"/>
                    <a:pt x="110" y="78"/>
                  </a:cubicBezTo>
                  <a:cubicBezTo>
                    <a:pt x="110" y="78"/>
                    <a:pt x="110" y="78"/>
                    <a:pt x="110" y="78"/>
                  </a:cubicBezTo>
                  <a:cubicBezTo>
                    <a:pt x="108" y="82"/>
                    <a:pt x="107" y="86"/>
                    <a:pt x="104" y="89"/>
                  </a:cubicBezTo>
                  <a:cubicBezTo>
                    <a:pt x="104" y="89"/>
                    <a:pt x="104" y="89"/>
                    <a:pt x="103" y="90"/>
                  </a:cubicBezTo>
                  <a:cubicBezTo>
                    <a:pt x="102" y="89"/>
                    <a:pt x="102" y="90"/>
                    <a:pt x="101" y="91"/>
                  </a:cubicBezTo>
                  <a:cubicBezTo>
                    <a:pt x="100" y="91"/>
                    <a:pt x="100" y="90"/>
                    <a:pt x="100" y="90"/>
                  </a:cubicBezTo>
                  <a:cubicBezTo>
                    <a:pt x="100" y="89"/>
                    <a:pt x="100" y="89"/>
                    <a:pt x="100" y="88"/>
                  </a:cubicBezTo>
                  <a:cubicBezTo>
                    <a:pt x="100" y="87"/>
                    <a:pt x="100" y="87"/>
                    <a:pt x="99" y="87"/>
                  </a:cubicBezTo>
                  <a:cubicBezTo>
                    <a:pt x="100" y="86"/>
                    <a:pt x="99" y="85"/>
                    <a:pt x="99" y="84"/>
                  </a:cubicBezTo>
                  <a:cubicBezTo>
                    <a:pt x="99" y="83"/>
                    <a:pt x="100" y="83"/>
                    <a:pt x="101" y="83"/>
                  </a:cubicBezTo>
                  <a:cubicBezTo>
                    <a:pt x="101" y="83"/>
                    <a:pt x="101" y="81"/>
                    <a:pt x="102" y="81"/>
                  </a:cubicBezTo>
                  <a:cubicBezTo>
                    <a:pt x="102" y="80"/>
                    <a:pt x="102" y="81"/>
                    <a:pt x="102" y="81"/>
                  </a:cubicBezTo>
                  <a:cubicBezTo>
                    <a:pt x="103" y="81"/>
                    <a:pt x="102" y="80"/>
                    <a:pt x="103" y="80"/>
                  </a:cubicBezTo>
                  <a:cubicBezTo>
                    <a:pt x="103" y="80"/>
                    <a:pt x="104" y="79"/>
                    <a:pt x="104" y="80"/>
                  </a:cubicBezTo>
                  <a:cubicBezTo>
                    <a:pt x="105" y="80"/>
                    <a:pt x="105" y="79"/>
                    <a:pt x="105" y="78"/>
                  </a:cubicBezTo>
                  <a:cubicBezTo>
                    <a:pt x="105" y="78"/>
                    <a:pt x="106" y="77"/>
                    <a:pt x="107" y="77"/>
                  </a:cubicBezTo>
                  <a:cubicBezTo>
                    <a:pt x="107" y="77"/>
                    <a:pt x="107" y="76"/>
                    <a:pt x="107" y="76"/>
                  </a:cubicBezTo>
                  <a:cubicBezTo>
                    <a:pt x="108" y="77"/>
                    <a:pt x="109" y="76"/>
                    <a:pt x="110" y="77"/>
                  </a:cubicBezTo>
                  <a:cubicBezTo>
                    <a:pt x="110" y="77"/>
                    <a:pt x="110" y="77"/>
                    <a:pt x="110" y="77"/>
                  </a:cubicBezTo>
                  <a:close/>
                  <a:moveTo>
                    <a:pt x="17" y="25"/>
                  </a:moveTo>
                  <a:cubicBezTo>
                    <a:pt x="17" y="25"/>
                    <a:pt x="18" y="25"/>
                    <a:pt x="18" y="25"/>
                  </a:cubicBezTo>
                  <a:cubicBezTo>
                    <a:pt x="19" y="25"/>
                    <a:pt x="19" y="24"/>
                    <a:pt x="19" y="25"/>
                  </a:cubicBezTo>
                  <a:cubicBezTo>
                    <a:pt x="19" y="25"/>
                    <a:pt x="20" y="26"/>
                    <a:pt x="20" y="26"/>
                  </a:cubicBezTo>
                  <a:cubicBezTo>
                    <a:pt x="20" y="25"/>
                    <a:pt x="20" y="24"/>
                    <a:pt x="20" y="23"/>
                  </a:cubicBezTo>
                  <a:cubicBezTo>
                    <a:pt x="20" y="23"/>
                    <a:pt x="20" y="23"/>
                    <a:pt x="20" y="22"/>
                  </a:cubicBezTo>
                  <a:cubicBezTo>
                    <a:pt x="21" y="22"/>
                    <a:pt x="21" y="23"/>
                    <a:pt x="21" y="23"/>
                  </a:cubicBezTo>
                  <a:cubicBezTo>
                    <a:pt x="22" y="24"/>
                    <a:pt x="22" y="24"/>
                    <a:pt x="23" y="25"/>
                  </a:cubicBezTo>
                  <a:cubicBezTo>
                    <a:pt x="23" y="25"/>
                    <a:pt x="22" y="25"/>
                    <a:pt x="23" y="26"/>
                  </a:cubicBezTo>
                  <a:cubicBezTo>
                    <a:pt x="23" y="25"/>
                    <a:pt x="23" y="25"/>
                    <a:pt x="24" y="24"/>
                  </a:cubicBezTo>
                  <a:cubicBezTo>
                    <a:pt x="24" y="24"/>
                    <a:pt x="23" y="24"/>
                    <a:pt x="23" y="24"/>
                  </a:cubicBezTo>
                  <a:cubicBezTo>
                    <a:pt x="22" y="23"/>
                    <a:pt x="23" y="21"/>
                    <a:pt x="24" y="20"/>
                  </a:cubicBezTo>
                  <a:cubicBezTo>
                    <a:pt x="24" y="20"/>
                    <a:pt x="24" y="21"/>
                    <a:pt x="24" y="21"/>
                  </a:cubicBezTo>
                  <a:cubicBezTo>
                    <a:pt x="25" y="21"/>
                    <a:pt x="26" y="20"/>
                    <a:pt x="26" y="22"/>
                  </a:cubicBezTo>
                  <a:cubicBezTo>
                    <a:pt x="27" y="22"/>
                    <a:pt x="27" y="21"/>
                    <a:pt x="28" y="21"/>
                  </a:cubicBezTo>
                  <a:cubicBezTo>
                    <a:pt x="28" y="22"/>
                    <a:pt x="28" y="22"/>
                    <a:pt x="28" y="23"/>
                  </a:cubicBezTo>
                  <a:cubicBezTo>
                    <a:pt x="29" y="23"/>
                    <a:pt x="29" y="23"/>
                    <a:pt x="30" y="23"/>
                  </a:cubicBezTo>
                  <a:cubicBezTo>
                    <a:pt x="30" y="23"/>
                    <a:pt x="30" y="24"/>
                    <a:pt x="31" y="24"/>
                  </a:cubicBezTo>
                  <a:cubicBezTo>
                    <a:pt x="31" y="24"/>
                    <a:pt x="30" y="24"/>
                    <a:pt x="30" y="25"/>
                  </a:cubicBezTo>
                  <a:cubicBezTo>
                    <a:pt x="31" y="25"/>
                    <a:pt x="31" y="25"/>
                    <a:pt x="32" y="25"/>
                  </a:cubicBezTo>
                  <a:cubicBezTo>
                    <a:pt x="32" y="26"/>
                    <a:pt x="32" y="26"/>
                    <a:pt x="32" y="26"/>
                  </a:cubicBezTo>
                  <a:cubicBezTo>
                    <a:pt x="32" y="27"/>
                    <a:pt x="32" y="27"/>
                    <a:pt x="32" y="27"/>
                  </a:cubicBezTo>
                  <a:cubicBezTo>
                    <a:pt x="31" y="27"/>
                    <a:pt x="31" y="28"/>
                    <a:pt x="32" y="28"/>
                  </a:cubicBezTo>
                  <a:cubicBezTo>
                    <a:pt x="31" y="28"/>
                    <a:pt x="31" y="27"/>
                    <a:pt x="30" y="27"/>
                  </a:cubicBezTo>
                  <a:cubicBezTo>
                    <a:pt x="30" y="28"/>
                    <a:pt x="31" y="28"/>
                    <a:pt x="31" y="29"/>
                  </a:cubicBezTo>
                  <a:cubicBezTo>
                    <a:pt x="31" y="30"/>
                    <a:pt x="30" y="30"/>
                    <a:pt x="30" y="31"/>
                  </a:cubicBezTo>
                  <a:cubicBezTo>
                    <a:pt x="29" y="31"/>
                    <a:pt x="29" y="29"/>
                    <a:pt x="27" y="29"/>
                  </a:cubicBezTo>
                  <a:cubicBezTo>
                    <a:pt x="27" y="29"/>
                    <a:pt x="26" y="29"/>
                    <a:pt x="26" y="28"/>
                  </a:cubicBezTo>
                  <a:cubicBezTo>
                    <a:pt x="26" y="27"/>
                    <a:pt x="28" y="27"/>
                    <a:pt x="28" y="26"/>
                  </a:cubicBezTo>
                  <a:cubicBezTo>
                    <a:pt x="28" y="25"/>
                    <a:pt x="27" y="26"/>
                    <a:pt x="27" y="24"/>
                  </a:cubicBezTo>
                  <a:cubicBezTo>
                    <a:pt x="27" y="25"/>
                    <a:pt x="26" y="24"/>
                    <a:pt x="26" y="24"/>
                  </a:cubicBezTo>
                  <a:cubicBezTo>
                    <a:pt x="25" y="24"/>
                    <a:pt x="25" y="24"/>
                    <a:pt x="24" y="24"/>
                  </a:cubicBezTo>
                  <a:cubicBezTo>
                    <a:pt x="24" y="24"/>
                    <a:pt x="25" y="24"/>
                    <a:pt x="25" y="25"/>
                  </a:cubicBezTo>
                  <a:cubicBezTo>
                    <a:pt x="25" y="25"/>
                    <a:pt x="25" y="26"/>
                    <a:pt x="25" y="27"/>
                  </a:cubicBezTo>
                  <a:cubicBezTo>
                    <a:pt x="24" y="27"/>
                    <a:pt x="23" y="27"/>
                    <a:pt x="22" y="28"/>
                  </a:cubicBezTo>
                  <a:cubicBezTo>
                    <a:pt x="22" y="28"/>
                    <a:pt x="22" y="28"/>
                    <a:pt x="22" y="28"/>
                  </a:cubicBezTo>
                  <a:cubicBezTo>
                    <a:pt x="21" y="29"/>
                    <a:pt x="21" y="29"/>
                    <a:pt x="21" y="30"/>
                  </a:cubicBezTo>
                  <a:cubicBezTo>
                    <a:pt x="20" y="30"/>
                    <a:pt x="20" y="31"/>
                    <a:pt x="19" y="32"/>
                  </a:cubicBezTo>
                  <a:cubicBezTo>
                    <a:pt x="19" y="32"/>
                    <a:pt x="19" y="32"/>
                    <a:pt x="19" y="32"/>
                  </a:cubicBezTo>
                  <a:cubicBezTo>
                    <a:pt x="19" y="33"/>
                    <a:pt x="20" y="33"/>
                    <a:pt x="19" y="34"/>
                  </a:cubicBezTo>
                  <a:cubicBezTo>
                    <a:pt x="20" y="34"/>
                    <a:pt x="21" y="35"/>
                    <a:pt x="21" y="35"/>
                  </a:cubicBezTo>
                  <a:cubicBezTo>
                    <a:pt x="22" y="35"/>
                    <a:pt x="22" y="35"/>
                    <a:pt x="22" y="35"/>
                  </a:cubicBezTo>
                  <a:cubicBezTo>
                    <a:pt x="23" y="35"/>
                    <a:pt x="23" y="35"/>
                    <a:pt x="23" y="35"/>
                  </a:cubicBezTo>
                  <a:cubicBezTo>
                    <a:pt x="23" y="36"/>
                    <a:pt x="23" y="37"/>
                    <a:pt x="24" y="38"/>
                  </a:cubicBezTo>
                  <a:cubicBezTo>
                    <a:pt x="24" y="37"/>
                    <a:pt x="24" y="36"/>
                    <a:pt x="24" y="35"/>
                  </a:cubicBezTo>
                  <a:cubicBezTo>
                    <a:pt x="24" y="35"/>
                    <a:pt x="24" y="35"/>
                    <a:pt x="24" y="35"/>
                  </a:cubicBezTo>
                  <a:cubicBezTo>
                    <a:pt x="24" y="34"/>
                    <a:pt x="25" y="35"/>
                    <a:pt x="25" y="35"/>
                  </a:cubicBezTo>
                  <a:cubicBezTo>
                    <a:pt x="25" y="33"/>
                    <a:pt x="25" y="32"/>
                    <a:pt x="25" y="30"/>
                  </a:cubicBezTo>
                  <a:cubicBezTo>
                    <a:pt x="26" y="30"/>
                    <a:pt x="26" y="30"/>
                    <a:pt x="26" y="30"/>
                  </a:cubicBezTo>
                  <a:cubicBezTo>
                    <a:pt x="26" y="30"/>
                    <a:pt x="26" y="30"/>
                    <a:pt x="27" y="30"/>
                  </a:cubicBezTo>
                  <a:cubicBezTo>
                    <a:pt x="28" y="30"/>
                    <a:pt x="28" y="31"/>
                    <a:pt x="28" y="31"/>
                  </a:cubicBezTo>
                  <a:cubicBezTo>
                    <a:pt x="28" y="31"/>
                    <a:pt x="28" y="32"/>
                    <a:pt x="28" y="33"/>
                  </a:cubicBezTo>
                  <a:cubicBezTo>
                    <a:pt x="29" y="33"/>
                    <a:pt x="29" y="33"/>
                    <a:pt x="30" y="33"/>
                  </a:cubicBezTo>
                  <a:cubicBezTo>
                    <a:pt x="30" y="33"/>
                    <a:pt x="30" y="32"/>
                    <a:pt x="30" y="32"/>
                  </a:cubicBezTo>
                  <a:cubicBezTo>
                    <a:pt x="31" y="32"/>
                    <a:pt x="31" y="33"/>
                    <a:pt x="31" y="34"/>
                  </a:cubicBezTo>
                  <a:cubicBezTo>
                    <a:pt x="31" y="34"/>
                    <a:pt x="31" y="35"/>
                    <a:pt x="31" y="35"/>
                  </a:cubicBezTo>
                  <a:cubicBezTo>
                    <a:pt x="31" y="36"/>
                    <a:pt x="32" y="36"/>
                    <a:pt x="32" y="37"/>
                  </a:cubicBezTo>
                  <a:cubicBezTo>
                    <a:pt x="33" y="37"/>
                    <a:pt x="33" y="36"/>
                    <a:pt x="33" y="37"/>
                  </a:cubicBezTo>
                  <a:cubicBezTo>
                    <a:pt x="33" y="38"/>
                    <a:pt x="33" y="38"/>
                    <a:pt x="33" y="39"/>
                  </a:cubicBezTo>
                  <a:cubicBezTo>
                    <a:pt x="33" y="40"/>
                    <a:pt x="33" y="41"/>
                    <a:pt x="34" y="41"/>
                  </a:cubicBezTo>
                  <a:cubicBezTo>
                    <a:pt x="34" y="41"/>
                    <a:pt x="34" y="42"/>
                    <a:pt x="34" y="42"/>
                  </a:cubicBezTo>
                  <a:cubicBezTo>
                    <a:pt x="34" y="42"/>
                    <a:pt x="33" y="42"/>
                    <a:pt x="33" y="42"/>
                  </a:cubicBezTo>
                  <a:cubicBezTo>
                    <a:pt x="33" y="42"/>
                    <a:pt x="33" y="42"/>
                    <a:pt x="33" y="41"/>
                  </a:cubicBezTo>
                  <a:cubicBezTo>
                    <a:pt x="32" y="41"/>
                    <a:pt x="32" y="42"/>
                    <a:pt x="31" y="42"/>
                  </a:cubicBezTo>
                  <a:cubicBezTo>
                    <a:pt x="32" y="40"/>
                    <a:pt x="32" y="40"/>
                    <a:pt x="33" y="39"/>
                  </a:cubicBezTo>
                  <a:cubicBezTo>
                    <a:pt x="32" y="38"/>
                    <a:pt x="31" y="40"/>
                    <a:pt x="30" y="39"/>
                  </a:cubicBezTo>
                  <a:cubicBezTo>
                    <a:pt x="30" y="40"/>
                    <a:pt x="31" y="40"/>
                    <a:pt x="30" y="40"/>
                  </a:cubicBezTo>
                  <a:cubicBezTo>
                    <a:pt x="30" y="41"/>
                    <a:pt x="29" y="41"/>
                    <a:pt x="29" y="41"/>
                  </a:cubicBezTo>
                  <a:cubicBezTo>
                    <a:pt x="29" y="42"/>
                    <a:pt x="30" y="42"/>
                    <a:pt x="31" y="42"/>
                  </a:cubicBezTo>
                  <a:cubicBezTo>
                    <a:pt x="30" y="43"/>
                    <a:pt x="29" y="43"/>
                    <a:pt x="29" y="43"/>
                  </a:cubicBezTo>
                  <a:cubicBezTo>
                    <a:pt x="29" y="43"/>
                    <a:pt x="29" y="43"/>
                    <a:pt x="29" y="43"/>
                  </a:cubicBezTo>
                  <a:cubicBezTo>
                    <a:pt x="28" y="43"/>
                    <a:pt x="27" y="43"/>
                    <a:pt x="26" y="44"/>
                  </a:cubicBezTo>
                  <a:cubicBezTo>
                    <a:pt x="26" y="45"/>
                    <a:pt x="27" y="44"/>
                    <a:pt x="27" y="45"/>
                  </a:cubicBezTo>
                  <a:cubicBezTo>
                    <a:pt x="26" y="45"/>
                    <a:pt x="26" y="46"/>
                    <a:pt x="25" y="46"/>
                  </a:cubicBezTo>
                  <a:cubicBezTo>
                    <a:pt x="25" y="47"/>
                    <a:pt x="24" y="47"/>
                    <a:pt x="25" y="48"/>
                  </a:cubicBezTo>
                  <a:cubicBezTo>
                    <a:pt x="24" y="48"/>
                    <a:pt x="24" y="49"/>
                    <a:pt x="24" y="49"/>
                  </a:cubicBezTo>
                  <a:cubicBezTo>
                    <a:pt x="24" y="49"/>
                    <a:pt x="24" y="49"/>
                    <a:pt x="24" y="50"/>
                  </a:cubicBezTo>
                  <a:cubicBezTo>
                    <a:pt x="23" y="50"/>
                    <a:pt x="22" y="51"/>
                    <a:pt x="21" y="52"/>
                  </a:cubicBezTo>
                  <a:cubicBezTo>
                    <a:pt x="21" y="53"/>
                    <a:pt x="22" y="53"/>
                    <a:pt x="22" y="53"/>
                  </a:cubicBezTo>
                  <a:cubicBezTo>
                    <a:pt x="22" y="54"/>
                    <a:pt x="22" y="54"/>
                    <a:pt x="22" y="55"/>
                  </a:cubicBezTo>
                  <a:cubicBezTo>
                    <a:pt x="21" y="55"/>
                    <a:pt x="21" y="55"/>
                    <a:pt x="21" y="54"/>
                  </a:cubicBezTo>
                  <a:cubicBezTo>
                    <a:pt x="21" y="53"/>
                    <a:pt x="19" y="53"/>
                    <a:pt x="19" y="53"/>
                  </a:cubicBezTo>
                  <a:cubicBezTo>
                    <a:pt x="18" y="53"/>
                    <a:pt x="18" y="53"/>
                    <a:pt x="18" y="54"/>
                  </a:cubicBezTo>
                  <a:cubicBezTo>
                    <a:pt x="17" y="54"/>
                    <a:pt x="17" y="53"/>
                    <a:pt x="16" y="53"/>
                  </a:cubicBezTo>
                  <a:cubicBezTo>
                    <a:pt x="16" y="53"/>
                    <a:pt x="15" y="54"/>
                    <a:pt x="15" y="54"/>
                  </a:cubicBezTo>
                  <a:cubicBezTo>
                    <a:pt x="15" y="55"/>
                    <a:pt x="14" y="59"/>
                    <a:pt x="16" y="59"/>
                  </a:cubicBezTo>
                  <a:cubicBezTo>
                    <a:pt x="17" y="59"/>
                    <a:pt x="16" y="58"/>
                    <a:pt x="17" y="57"/>
                  </a:cubicBezTo>
                  <a:cubicBezTo>
                    <a:pt x="18" y="58"/>
                    <a:pt x="18" y="58"/>
                    <a:pt x="19" y="57"/>
                  </a:cubicBezTo>
                  <a:cubicBezTo>
                    <a:pt x="19" y="59"/>
                    <a:pt x="18" y="59"/>
                    <a:pt x="18" y="60"/>
                  </a:cubicBezTo>
                  <a:cubicBezTo>
                    <a:pt x="19" y="61"/>
                    <a:pt x="20" y="60"/>
                    <a:pt x="20" y="61"/>
                  </a:cubicBezTo>
                  <a:cubicBezTo>
                    <a:pt x="20" y="62"/>
                    <a:pt x="20" y="63"/>
                    <a:pt x="20" y="64"/>
                  </a:cubicBezTo>
                  <a:cubicBezTo>
                    <a:pt x="21" y="64"/>
                    <a:pt x="21" y="64"/>
                    <a:pt x="21" y="64"/>
                  </a:cubicBezTo>
                  <a:cubicBezTo>
                    <a:pt x="22" y="64"/>
                    <a:pt x="22" y="64"/>
                    <a:pt x="22" y="65"/>
                  </a:cubicBezTo>
                  <a:cubicBezTo>
                    <a:pt x="23" y="64"/>
                    <a:pt x="23" y="64"/>
                    <a:pt x="24" y="63"/>
                  </a:cubicBezTo>
                  <a:cubicBezTo>
                    <a:pt x="24" y="63"/>
                    <a:pt x="24" y="62"/>
                    <a:pt x="24" y="62"/>
                  </a:cubicBezTo>
                  <a:cubicBezTo>
                    <a:pt x="25" y="62"/>
                    <a:pt x="25" y="63"/>
                    <a:pt x="25" y="63"/>
                  </a:cubicBezTo>
                  <a:cubicBezTo>
                    <a:pt x="26" y="63"/>
                    <a:pt x="26" y="62"/>
                    <a:pt x="26" y="62"/>
                  </a:cubicBezTo>
                  <a:cubicBezTo>
                    <a:pt x="26" y="63"/>
                    <a:pt x="27" y="63"/>
                    <a:pt x="27" y="64"/>
                  </a:cubicBezTo>
                  <a:cubicBezTo>
                    <a:pt x="28" y="64"/>
                    <a:pt x="28" y="64"/>
                    <a:pt x="28" y="64"/>
                  </a:cubicBezTo>
                  <a:cubicBezTo>
                    <a:pt x="29" y="64"/>
                    <a:pt x="30" y="64"/>
                    <a:pt x="30" y="65"/>
                  </a:cubicBezTo>
                  <a:cubicBezTo>
                    <a:pt x="31" y="66"/>
                    <a:pt x="31" y="66"/>
                    <a:pt x="32" y="67"/>
                  </a:cubicBezTo>
                  <a:cubicBezTo>
                    <a:pt x="33" y="66"/>
                    <a:pt x="34" y="68"/>
                    <a:pt x="34" y="69"/>
                  </a:cubicBezTo>
                  <a:cubicBezTo>
                    <a:pt x="34" y="70"/>
                    <a:pt x="34" y="70"/>
                    <a:pt x="35" y="70"/>
                  </a:cubicBezTo>
                  <a:cubicBezTo>
                    <a:pt x="35" y="71"/>
                    <a:pt x="36" y="70"/>
                    <a:pt x="36" y="71"/>
                  </a:cubicBezTo>
                  <a:cubicBezTo>
                    <a:pt x="37" y="71"/>
                    <a:pt x="37" y="71"/>
                    <a:pt x="38" y="71"/>
                  </a:cubicBezTo>
                  <a:cubicBezTo>
                    <a:pt x="38" y="71"/>
                    <a:pt x="39" y="71"/>
                    <a:pt x="39" y="72"/>
                  </a:cubicBezTo>
                  <a:cubicBezTo>
                    <a:pt x="40" y="72"/>
                    <a:pt x="40" y="72"/>
                    <a:pt x="40" y="72"/>
                  </a:cubicBezTo>
                  <a:cubicBezTo>
                    <a:pt x="40" y="73"/>
                    <a:pt x="41" y="73"/>
                    <a:pt x="41" y="74"/>
                  </a:cubicBezTo>
                  <a:cubicBezTo>
                    <a:pt x="41" y="74"/>
                    <a:pt x="40" y="74"/>
                    <a:pt x="40" y="75"/>
                  </a:cubicBezTo>
                  <a:cubicBezTo>
                    <a:pt x="40" y="75"/>
                    <a:pt x="40" y="76"/>
                    <a:pt x="40" y="76"/>
                  </a:cubicBezTo>
                  <a:cubicBezTo>
                    <a:pt x="40" y="77"/>
                    <a:pt x="39" y="77"/>
                    <a:pt x="39" y="78"/>
                  </a:cubicBezTo>
                  <a:cubicBezTo>
                    <a:pt x="39" y="78"/>
                    <a:pt x="39" y="78"/>
                    <a:pt x="39" y="78"/>
                  </a:cubicBezTo>
                  <a:cubicBezTo>
                    <a:pt x="39" y="79"/>
                    <a:pt x="38" y="79"/>
                    <a:pt x="38" y="79"/>
                  </a:cubicBezTo>
                  <a:cubicBezTo>
                    <a:pt x="39" y="81"/>
                    <a:pt x="38" y="82"/>
                    <a:pt x="38" y="83"/>
                  </a:cubicBezTo>
                  <a:cubicBezTo>
                    <a:pt x="37" y="83"/>
                    <a:pt x="37" y="83"/>
                    <a:pt x="36" y="84"/>
                  </a:cubicBezTo>
                  <a:cubicBezTo>
                    <a:pt x="36" y="84"/>
                    <a:pt x="36" y="85"/>
                    <a:pt x="35" y="85"/>
                  </a:cubicBezTo>
                  <a:cubicBezTo>
                    <a:pt x="35" y="86"/>
                    <a:pt x="35" y="86"/>
                    <a:pt x="35" y="87"/>
                  </a:cubicBezTo>
                  <a:cubicBezTo>
                    <a:pt x="35" y="87"/>
                    <a:pt x="34" y="87"/>
                    <a:pt x="34" y="89"/>
                  </a:cubicBezTo>
                  <a:cubicBezTo>
                    <a:pt x="34" y="89"/>
                    <a:pt x="34" y="89"/>
                    <a:pt x="34" y="90"/>
                  </a:cubicBezTo>
                  <a:cubicBezTo>
                    <a:pt x="33" y="90"/>
                    <a:pt x="33" y="90"/>
                    <a:pt x="33" y="90"/>
                  </a:cubicBezTo>
                  <a:cubicBezTo>
                    <a:pt x="33" y="90"/>
                    <a:pt x="32" y="90"/>
                    <a:pt x="32" y="90"/>
                  </a:cubicBezTo>
                  <a:cubicBezTo>
                    <a:pt x="32" y="91"/>
                    <a:pt x="32" y="91"/>
                    <a:pt x="32" y="92"/>
                  </a:cubicBezTo>
                  <a:cubicBezTo>
                    <a:pt x="31" y="92"/>
                    <a:pt x="31" y="93"/>
                    <a:pt x="30" y="93"/>
                  </a:cubicBezTo>
                  <a:cubicBezTo>
                    <a:pt x="30" y="94"/>
                    <a:pt x="30" y="95"/>
                    <a:pt x="29" y="94"/>
                  </a:cubicBezTo>
                  <a:cubicBezTo>
                    <a:pt x="30" y="95"/>
                    <a:pt x="29" y="97"/>
                    <a:pt x="29" y="97"/>
                  </a:cubicBezTo>
                  <a:cubicBezTo>
                    <a:pt x="29" y="98"/>
                    <a:pt x="29" y="98"/>
                    <a:pt x="29" y="99"/>
                  </a:cubicBezTo>
                  <a:cubicBezTo>
                    <a:pt x="29" y="99"/>
                    <a:pt x="29" y="99"/>
                    <a:pt x="28" y="99"/>
                  </a:cubicBezTo>
                  <a:cubicBezTo>
                    <a:pt x="28" y="100"/>
                    <a:pt x="28" y="100"/>
                    <a:pt x="28" y="101"/>
                  </a:cubicBezTo>
                  <a:cubicBezTo>
                    <a:pt x="28" y="102"/>
                    <a:pt x="29" y="102"/>
                    <a:pt x="28" y="102"/>
                  </a:cubicBezTo>
                  <a:cubicBezTo>
                    <a:pt x="29" y="103"/>
                    <a:pt x="29" y="103"/>
                    <a:pt x="30" y="103"/>
                  </a:cubicBezTo>
                  <a:cubicBezTo>
                    <a:pt x="29" y="104"/>
                    <a:pt x="28" y="104"/>
                    <a:pt x="28" y="104"/>
                  </a:cubicBezTo>
                  <a:cubicBezTo>
                    <a:pt x="27" y="103"/>
                    <a:pt x="27" y="103"/>
                    <a:pt x="27" y="103"/>
                  </a:cubicBezTo>
                  <a:cubicBezTo>
                    <a:pt x="27" y="103"/>
                    <a:pt x="27" y="103"/>
                    <a:pt x="26" y="103"/>
                  </a:cubicBezTo>
                  <a:cubicBezTo>
                    <a:pt x="27" y="103"/>
                    <a:pt x="26" y="103"/>
                    <a:pt x="26" y="102"/>
                  </a:cubicBezTo>
                  <a:cubicBezTo>
                    <a:pt x="26" y="102"/>
                    <a:pt x="26" y="101"/>
                    <a:pt x="25" y="100"/>
                  </a:cubicBezTo>
                  <a:cubicBezTo>
                    <a:pt x="26" y="99"/>
                    <a:pt x="25" y="98"/>
                    <a:pt x="25" y="97"/>
                  </a:cubicBezTo>
                  <a:cubicBezTo>
                    <a:pt x="25" y="96"/>
                    <a:pt x="25" y="96"/>
                    <a:pt x="25" y="95"/>
                  </a:cubicBezTo>
                  <a:cubicBezTo>
                    <a:pt x="25" y="94"/>
                    <a:pt x="24" y="95"/>
                    <a:pt x="25" y="94"/>
                  </a:cubicBezTo>
                  <a:cubicBezTo>
                    <a:pt x="25" y="94"/>
                    <a:pt x="26" y="94"/>
                    <a:pt x="26" y="93"/>
                  </a:cubicBezTo>
                  <a:cubicBezTo>
                    <a:pt x="25" y="92"/>
                    <a:pt x="25" y="93"/>
                    <a:pt x="25" y="92"/>
                  </a:cubicBezTo>
                  <a:cubicBezTo>
                    <a:pt x="25" y="91"/>
                    <a:pt x="25" y="89"/>
                    <a:pt x="26" y="88"/>
                  </a:cubicBezTo>
                  <a:cubicBezTo>
                    <a:pt x="26" y="87"/>
                    <a:pt x="25" y="86"/>
                    <a:pt x="26" y="85"/>
                  </a:cubicBezTo>
                  <a:cubicBezTo>
                    <a:pt x="26" y="84"/>
                    <a:pt x="25" y="84"/>
                    <a:pt x="25" y="84"/>
                  </a:cubicBezTo>
                  <a:cubicBezTo>
                    <a:pt x="25" y="84"/>
                    <a:pt x="25" y="83"/>
                    <a:pt x="26" y="83"/>
                  </a:cubicBezTo>
                  <a:cubicBezTo>
                    <a:pt x="26" y="81"/>
                    <a:pt x="25" y="81"/>
                    <a:pt x="25" y="80"/>
                  </a:cubicBezTo>
                  <a:cubicBezTo>
                    <a:pt x="24" y="80"/>
                    <a:pt x="23" y="78"/>
                    <a:pt x="23" y="78"/>
                  </a:cubicBezTo>
                  <a:cubicBezTo>
                    <a:pt x="23" y="77"/>
                    <a:pt x="23" y="77"/>
                    <a:pt x="23" y="77"/>
                  </a:cubicBezTo>
                  <a:cubicBezTo>
                    <a:pt x="22" y="76"/>
                    <a:pt x="21" y="76"/>
                    <a:pt x="21" y="74"/>
                  </a:cubicBezTo>
                  <a:cubicBezTo>
                    <a:pt x="22" y="74"/>
                    <a:pt x="22" y="74"/>
                    <a:pt x="22" y="74"/>
                  </a:cubicBezTo>
                  <a:cubicBezTo>
                    <a:pt x="22" y="73"/>
                    <a:pt x="21" y="73"/>
                    <a:pt x="21" y="73"/>
                  </a:cubicBezTo>
                  <a:cubicBezTo>
                    <a:pt x="22" y="72"/>
                    <a:pt x="21" y="71"/>
                    <a:pt x="21" y="70"/>
                  </a:cubicBezTo>
                  <a:cubicBezTo>
                    <a:pt x="21" y="69"/>
                    <a:pt x="22" y="69"/>
                    <a:pt x="22" y="68"/>
                  </a:cubicBezTo>
                  <a:cubicBezTo>
                    <a:pt x="21" y="67"/>
                    <a:pt x="22" y="67"/>
                    <a:pt x="22" y="67"/>
                  </a:cubicBezTo>
                  <a:cubicBezTo>
                    <a:pt x="22" y="66"/>
                    <a:pt x="21" y="66"/>
                    <a:pt x="21" y="65"/>
                  </a:cubicBezTo>
                  <a:cubicBezTo>
                    <a:pt x="21" y="65"/>
                    <a:pt x="21" y="66"/>
                    <a:pt x="21" y="66"/>
                  </a:cubicBezTo>
                  <a:cubicBezTo>
                    <a:pt x="20" y="66"/>
                    <a:pt x="20" y="64"/>
                    <a:pt x="19" y="64"/>
                  </a:cubicBezTo>
                  <a:cubicBezTo>
                    <a:pt x="19" y="64"/>
                    <a:pt x="19" y="64"/>
                    <a:pt x="19" y="64"/>
                  </a:cubicBezTo>
                  <a:cubicBezTo>
                    <a:pt x="18" y="63"/>
                    <a:pt x="18" y="63"/>
                    <a:pt x="18" y="63"/>
                  </a:cubicBezTo>
                  <a:cubicBezTo>
                    <a:pt x="17" y="63"/>
                    <a:pt x="17" y="62"/>
                    <a:pt x="16" y="62"/>
                  </a:cubicBezTo>
                  <a:cubicBezTo>
                    <a:pt x="16" y="62"/>
                    <a:pt x="16" y="62"/>
                    <a:pt x="16" y="61"/>
                  </a:cubicBezTo>
                  <a:cubicBezTo>
                    <a:pt x="14" y="61"/>
                    <a:pt x="13" y="60"/>
                    <a:pt x="11" y="60"/>
                  </a:cubicBezTo>
                  <a:cubicBezTo>
                    <a:pt x="11" y="59"/>
                    <a:pt x="11" y="58"/>
                    <a:pt x="11" y="57"/>
                  </a:cubicBezTo>
                  <a:cubicBezTo>
                    <a:pt x="10" y="56"/>
                    <a:pt x="10" y="56"/>
                    <a:pt x="9" y="55"/>
                  </a:cubicBezTo>
                  <a:cubicBezTo>
                    <a:pt x="9" y="55"/>
                    <a:pt x="9" y="54"/>
                    <a:pt x="9" y="54"/>
                  </a:cubicBezTo>
                  <a:cubicBezTo>
                    <a:pt x="9" y="56"/>
                    <a:pt x="9" y="55"/>
                    <a:pt x="9" y="56"/>
                  </a:cubicBezTo>
                  <a:cubicBezTo>
                    <a:pt x="9" y="56"/>
                    <a:pt x="9" y="56"/>
                    <a:pt x="8" y="56"/>
                  </a:cubicBezTo>
                  <a:cubicBezTo>
                    <a:pt x="8" y="55"/>
                    <a:pt x="8" y="54"/>
                    <a:pt x="7" y="54"/>
                  </a:cubicBezTo>
                  <a:cubicBezTo>
                    <a:pt x="7" y="54"/>
                    <a:pt x="7" y="53"/>
                    <a:pt x="7" y="53"/>
                  </a:cubicBezTo>
                  <a:cubicBezTo>
                    <a:pt x="7" y="53"/>
                    <a:pt x="7" y="51"/>
                    <a:pt x="6" y="50"/>
                  </a:cubicBezTo>
                  <a:cubicBezTo>
                    <a:pt x="6" y="50"/>
                    <a:pt x="6" y="50"/>
                    <a:pt x="6" y="50"/>
                  </a:cubicBezTo>
                  <a:cubicBezTo>
                    <a:pt x="7" y="41"/>
                    <a:pt x="11" y="32"/>
                    <a:pt x="17" y="25"/>
                  </a:cubicBezTo>
                  <a:close/>
                  <a:moveTo>
                    <a:pt x="24" y="18"/>
                  </a:moveTo>
                  <a:cubicBezTo>
                    <a:pt x="27" y="16"/>
                    <a:pt x="30" y="14"/>
                    <a:pt x="34" y="12"/>
                  </a:cubicBezTo>
                  <a:cubicBezTo>
                    <a:pt x="34" y="12"/>
                    <a:pt x="34" y="12"/>
                    <a:pt x="34" y="12"/>
                  </a:cubicBezTo>
                  <a:cubicBezTo>
                    <a:pt x="34" y="13"/>
                    <a:pt x="33" y="13"/>
                    <a:pt x="32" y="13"/>
                  </a:cubicBezTo>
                  <a:cubicBezTo>
                    <a:pt x="32" y="13"/>
                    <a:pt x="32" y="14"/>
                    <a:pt x="32" y="14"/>
                  </a:cubicBezTo>
                  <a:cubicBezTo>
                    <a:pt x="31" y="14"/>
                    <a:pt x="31" y="15"/>
                    <a:pt x="31" y="15"/>
                  </a:cubicBezTo>
                  <a:cubicBezTo>
                    <a:pt x="30" y="15"/>
                    <a:pt x="30" y="16"/>
                    <a:pt x="29" y="16"/>
                  </a:cubicBezTo>
                  <a:cubicBezTo>
                    <a:pt x="29" y="17"/>
                    <a:pt x="28" y="17"/>
                    <a:pt x="28" y="18"/>
                  </a:cubicBezTo>
                  <a:cubicBezTo>
                    <a:pt x="27" y="18"/>
                    <a:pt x="27" y="18"/>
                    <a:pt x="26" y="18"/>
                  </a:cubicBezTo>
                  <a:cubicBezTo>
                    <a:pt x="26" y="19"/>
                    <a:pt x="27" y="18"/>
                    <a:pt x="27" y="19"/>
                  </a:cubicBezTo>
                  <a:cubicBezTo>
                    <a:pt x="27" y="19"/>
                    <a:pt x="27" y="19"/>
                    <a:pt x="26" y="19"/>
                  </a:cubicBezTo>
                  <a:cubicBezTo>
                    <a:pt x="26" y="21"/>
                    <a:pt x="24" y="20"/>
                    <a:pt x="23" y="20"/>
                  </a:cubicBezTo>
                  <a:cubicBezTo>
                    <a:pt x="23" y="20"/>
                    <a:pt x="23" y="20"/>
                    <a:pt x="23" y="20"/>
                  </a:cubicBezTo>
                  <a:cubicBezTo>
                    <a:pt x="23" y="19"/>
                    <a:pt x="23" y="19"/>
                    <a:pt x="23" y="19"/>
                  </a:cubicBezTo>
                  <a:cubicBezTo>
                    <a:pt x="24" y="19"/>
                    <a:pt x="24" y="19"/>
                    <a:pt x="25" y="19"/>
                  </a:cubicBezTo>
                  <a:cubicBezTo>
                    <a:pt x="25" y="19"/>
                    <a:pt x="24" y="18"/>
                    <a:pt x="24" y="18"/>
                  </a:cubicBezTo>
                  <a:close/>
                  <a:moveTo>
                    <a:pt x="107" y="35"/>
                  </a:moveTo>
                  <a:cubicBezTo>
                    <a:pt x="107" y="35"/>
                    <a:pt x="106" y="35"/>
                    <a:pt x="106" y="36"/>
                  </a:cubicBezTo>
                  <a:cubicBezTo>
                    <a:pt x="106" y="37"/>
                    <a:pt x="107" y="36"/>
                    <a:pt x="107" y="36"/>
                  </a:cubicBezTo>
                  <a:cubicBezTo>
                    <a:pt x="108" y="36"/>
                    <a:pt x="108" y="37"/>
                    <a:pt x="108" y="38"/>
                  </a:cubicBezTo>
                  <a:cubicBezTo>
                    <a:pt x="108" y="39"/>
                    <a:pt x="109" y="40"/>
                    <a:pt x="108" y="41"/>
                  </a:cubicBezTo>
                  <a:cubicBezTo>
                    <a:pt x="108" y="42"/>
                    <a:pt x="107" y="43"/>
                    <a:pt x="107" y="44"/>
                  </a:cubicBezTo>
                  <a:cubicBezTo>
                    <a:pt x="106" y="44"/>
                    <a:pt x="106" y="44"/>
                    <a:pt x="106" y="45"/>
                  </a:cubicBezTo>
                  <a:cubicBezTo>
                    <a:pt x="105" y="46"/>
                    <a:pt x="106" y="49"/>
                    <a:pt x="105" y="50"/>
                  </a:cubicBezTo>
                  <a:cubicBezTo>
                    <a:pt x="104" y="49"/>
                    <a:pt x="104" y="49"/>
                    <a:pt x="104" y="48"/>
                  </a:cubicBezTo>
                  <a:cubicBezTo>
                    <a:pt x="104" y="47"/>
                    <a:pt x="103" y="47"/>
                    <a:pt x="103" y="46"/>
                  </a:cubicBezTo>
                  <a:cubicBezTo>
                    <a:pt x="102" y="46"/>
                    <a:pt x="103" y="47"/>
                    <a:pt x="103" y="48"/>
                  </a:cubicBezTo>
                  <a:cubicBezTo>
                    <a:pt x="103" y="48"/>
                    <a:pt x="102" y="48"/>
                    <a:pt x="102" y="48"/>
                  </a:cubicBezTo>
                  <a:cubicBezTo>
                    <a:pt x="102" y="49"/>
                    <a:pt x="102" y="49"/>
                    <a:pt x="102" y="49"/>
                  </a:cubicBezTo>
                  <a:cubicBezTo>
                    <a:pt x="102" y="50"/>
                    <a:pt x="102" y="50"/>
                    <a:pt x="103" y="50"/>
                  </a:cubicBezTo>
                  <a:cubicBezTo>
                    <a:pt x="103" y="51"/>
                    <a:pt x="103" y="51"/>
                    <a:pt x="103" y="51"/>
                  </a:cubicBezTo>
                  <a:cubicBezTo>
                    <a:pt x="103" y="52"/>
                    <a:pt x="103" y="54"/>
                    <a:pt x="103" y="54"/>
                  </a:cubicBezTo>
                  <a:cubicBezTo>
                    <a:pt x="102" y="54"/>
                    <a:pt x="102" y="55"/>
                    <a:pt x="102" y="55"/>
                  </a:cubicBezTo>
                  <a:cubicBezTo>
                    <a:pt x="102" y="56"/>
                    <a:pt x="101" y="57"/>
                    <a:pt x="100" y="58"/>
                  </a:cubicBezTo>
                  <a:cubicBezTo>
                    <a:pt x="100" y="58"/>
                    <a:pt x="99" y="58"/>
                    <a:pt x="98" y="59"/>
                  </a:cubicBezTo>
                  <a:cubicBezTo>
                    <a:pt x="99" y="59"/>
                    <a:pt x="99" y="59"/>
                    <a:pt x="99" y="59"/>
                  </a:cubicBezTo>
                  <a:cubicBezTo>
                    <a:pt x="99" y="59"/>
                    <a:pt x="99" y="60"/>
                    <a:pt x="98" y="60"/>
                  </a:cubicBezTo>
                  <a:cubicBezTo>
                    <a:pt x="99" y="63"/>
                    <a:pt x="98" y="65"/>
                    <a:pt x="97" y="65"/>
                  </a:cubicBezTo>
                  <a:cubicBezTo>
                    <a:pt x="97" y="64"/>
                    <a:pt x="96" y="64"/>
                    <a:pt x="96" y="64"/>
                  </a:cubicBezTo>
                  <a:cubicBezTo>
                    <a:pt x="96" y="64"/>
                    <a:pt x="95" y="63"/>
                    <a:pt x="95" y="62"/>
                  </a:cubicBezTo>
                  <a:cubicBezTo>
                    <a:pt x="94" y="63"/>
                    <a:pt x="95" y="64"/>
                    <a:pt x="95" y="64"/>
                  </a:cubicBezTo>
                  <a:cubicBezTo>
                    <a:pt x="95" y="65"/>
                    <a:pt x="95" y="65"/>
                    <a:pt x="96" y="66"/>
                  </a:cubicBezTo>
                  <a:cubicBezTo>
                    <a:pt x="96" y="67"/>
                    <a:pt x="97" y="67"/>
                    <a:pt x="97" y="69"/>
                  </a:cubicBezTo>
                  <a:cubicBezTo>
                    <a:pt x="96" y="68"/>
                    <a:pt x="95" y="67"/>
                    <a:pt x="94" y="66"/>
                  </a:cubicBezTo>
                  <a:cubicBezTo>
                    <a:pt x="94" y="65"/>
                    <a:pt x="94" y="65"/>
                    <a:pt x="94" y="65"/>
                  </a:cubicBezTo>
                  <a:cubicBezTo>
                    <a:pt x="93" y="64"/>
                    <a:pt x="94" y="64"/>
                    <a:pt x="94" y="64"/>
                  </a:cubicBezTo>
                  <a:cubicBezTo>
                    <a:pt x="94" y="63"/>
                    <a:pt x="94" y="62"/>
                    <a:pt x="93" y="62"/>
                  </a:cubicBezTo>
                  <a:cubicBezTo>
                    <a:pt x="93" y="62"/>
                    <a:pt x="93" y="61"/>
                    <a:pt x="93" y="61"/>
                  </a:cubicBezTo>
                  <a:cubicBezTo>
                    <a:pt x="93" y="60"/>
                    <a:pt x="92" y="61"/>
                    <a:pt x="91" y="60"/>
                  </a:cubicBezTo>
                  <a:cubicBezTo>
                    <a:pt x="91" y="60"/>
                    <a:pt x="92" y="60"/>
                    <a:pt x="92" y="59"/>
                  </a:cubicBezTo>
                  <a:cubicBezTo>
                    <a:pt x="91" y="59"/>
                    <a:pt x="91" y="58"/>
                    <a:pt x="91" y="57"/>
                  </a:cubicBezTo>
                  <a:cubicBezTo>
                    <a:pt x="90" y="58"/>
                    <a:pt x="89" y="58"/>
                    <a:pt x="89" y="58"/>
                  </a:cubicBezTo>
                  <a:cubicBezTo>
                    <a:pt x="89" y="59"/>
                    <a:pt x="88" y="59"/>
                    <a:pt x="88" y="60"/>
                  </a:cubicBezTo>
                  <a:cubicBezTo>
                    <a:pt x="87" y="60"/>
                    <a:pt x="88" y="61"/>
                    <a:pt x="87" y="60"/>
                  </a:cubicBezTo>
                  <a:cubicBezTo>
                    <a:pt x="87" y="61"/>
                    <a:pt x="87" y="61"/>
                    <a:pt x="87" y="61"/>
                  </a:cubicBezTo>
                  <a:cubicBezTo>
                    <a:pt x="87" y="61"/>
                    <a:pt x="87" y="61"/>
                    <a:pt x="86" y="61"/>
                  </a:cubicBezTo>
                  <a:cubicBezTo>
                    <a:pt x="87" y="63"/>
                    <a:pt x="86" y="64"/>
                    <a:pt x="86" y="65"/>
                  </a:cubicBezTo>
                  <a:cubicBezTo>
                    <a:pt x="85" y="65"/>
                    <a:pt x="85" y="65"/>
                    <a:pt x="84" y="65"/>
                  </a:cubicBezTo>
                  <a:cubicBezTo>
                    <a:pt x="84" y="65"/>
                    <a:pt x="84" y="64"/>
                    <a:pt x="84" y="64"/>
                  </a:cubicBezTo>
                  <a:cubicBezTo>
                    <a:pt x="84" y="63"/>
                    <a:pt x="84" y="63"/>
                    <a:pt x="84" y="62"/>
                  </a:cubicBezTo>
                  <a:cubicBezTo>
                    <a:pt x="83" y="61"/>
                    <a:pt x="83" y="60"/>
                    <a:pt x="82" y="59"/>
                  </a:cubicBezTo>
                  <a:cubicBezTo>
                    <a:pt x="83" y="59"/>
                    <a:pt x="82" y="59"/>
                    <a:pt x="82" y="58"/>
                  </a:cubicBezTo>
                  <a:cubicBezTo>
                    <a:pt x="82" y="58"/>
                    <a:pt x="81" y="58"/>
                    <a:pt x="81" y="57"/>
                  </a:cubicBezTo>
                  <a:cubicBezTo>
                    <a:pt x="81" y="57"/>
                    <a:pt x="81" y="57"/>
                    <a:pt x="82" y="57"/>
                  </a:cubicBezTo>
                  <a:cubicBezTo>
                    <a:pt x="81" y="57"/>
                    <a:pt x="80" y="56"/>
                    <a:pt x="79" y="56"/>
                  </a:cubicBezTo>
                  <a:cubicBezTo>
                    <a:pt x="79" y="56"/>
                    <a:pt x="79" y="56"/>
                    <a:pt x="79" y="55"/>
                  </a:cubicBezTo>
                  <a:cubicBezTo>
                    <a:pt x="78" y="55"/>
                    <a:pt x="78" y="56"/>
                    <a:pt x="77" y="56"/>
                  </a:cubicBezTo>
                  <a:cubicBezTo>
                    <a:pt x="77" y="55"/>
                    <a:pt x="77" y="55"/>
                    <a:pt x="76" y="55"/>
                  </a:cubicBezTo>
                  <a:cubicBezTo>
                    <a:pt x="75" y="55"/>
                    <a:pt x="75" y="53"/>
                    <a:pt x="74" y="52"/>
                  </a:cubicBezTo>
                  <a:cubicBezTo>
                    <a:pt x="74" y="52"/>
                    <a:pt x="73" y="53"/>
                    <a:pt x="73" y="53"/>
                  </a:cubicBezTo>
                  <a:cubicBezTo>
                    <a:pt x="74" y="53"/>
                    <a:pt x="74" y="54"/>
                    <a:pt x="74" y="54"/>
                  </a:cubicBezTo>
                  <a:cubicBezTo>
                    <a:pt x="74" y="55"/>
                    <a:pt x="75" y="55"/>
                    <a:pt x="75" y="56"/>
                  </a:cubicBezTo>
                  <a:cubicBezTo>
                    <a:pt x="75" y="55"/>
                    <a:pt x="76" y="55"/>
                    <a:pt x="76" y="55"/>
                  </a:cubicBezTo>
                  <a:cubicBezTo>
                    <a:pt x="76" y="57"/>
                    <a:pt x="77" y="57"/>
                    <a:pt x="77" y="57"/>
                  </a:cubicBezTo>
                  <a:cubicBezTo>
                    <a:pt x="77" y="58"/>
                    <a:pt x="77" y="58"/>
                    <a:pt x="77" y="59"/>
                  </a:cubicBezTo>
                  <a:cubicBezTo>
                    <a:pt x="76" y="59"/>
                    <a:pt x="76" y="60"/>
                    <a:pt x="75" y="60"/>
                  </a:cubicBezTo>
                  <a:cubicBezTo>
                    <a:pt x="75" y="60"/>
                    <a:pt x="75" y="61"/>
                    <a:pt x="75" y="61"/>
                  </a:cubicBezTo>
                  <a:cubicBezTo>
                    <a:pt x="73" y="61"/>
                    <a:pt x="72" y="62"/>
                    <a:pt x="71" y="63"/>
                  </a:cubicBezTo>
                  <a:cubicBezTo>
                    <a:pt x="70" y="62"/>
                    <a:pt x="70" y="61"/>
                    <a:pt x="70" y="60"/>
                  </a:cubicBezTo>
                  <a:cubicBezTo>
                    <a:pt x="69" y="59"/>
                    <a:pt x="69" y="58"/>
                    <a:pt x="68" y="57"/>
                  </a:cubicBezTo>
                  <a:cubicBezTo>
                    <a:pt x="68" y="56"/>
                    <a:pt x="67" y="55"/>
                    <a:pt x="67" y="55"/>
                  </a:cubicBezTo>
                  <a:cubicBezTo>
                    <a:pt x="67" y="55"/>
                    <a:pt x="67" y="56"/>
                    <a:pt x="67" y="57"/>
                  </a:cubicBezTo>
                  <a:cubicBezTo>
                    <a:pt x="67" y="57"/>
                    <a:pt x="68" y="57"/>
                    <a:pt x="68" y="58"/>
                  </a:cubicBezTo>
                  <a:cubicBezTo>
                    <a:pt x="68" y="59"/>
                    <a:pt x="69" y="59"/>
                    <a:pt x="69" y="61"/>
                  </a:cubicBezTo>
                  <a:cubicBezTo>
                    <a:pt x="70" y="61"/>
                    <a:pt x="70" y="62"/>
                    <a:pt x="71" y="63"/>
                  </a:cubicBezTo>
                  <a:cubicBezTo>
                    <a:pt x="71" y="63"/>
                    <a:pt x="72" y="63"/>
                    <a:pt x="72" y="63"/>
                  </a:cubicBezTo>
                  <a:cubicBezTo>
                    <a:pt x="73" y="63"/>
                    <a:pt x="73" y="63"/>
                    <a:pt x="74" y="63"/>
                  </a:cubicBezTo>
                  <a:cubicBezTo>
                    <a:pt x="74" y="63"/>
                    <a:pt x="74" y="64"/>
                    <a:pt x="74" y="65"/>
                  </a:cubicBezTo>
                  <a:cubicBezTo>
                    <a:pt x="73" y="66"/>
                    <a:pt x="72" y="68"/>
                    <a:pt x="71" y="69"/>
                  </a:cubicBezTo>
                  <a:cubicBezTo>
                    <a:pt x="71" y="70"/>
                    <a:pt x="70" y="70"/>
                    <a:pt x="70" y="70"/>
                  </a:cubicBezTo>
                  <a:cubicBezTo>
                    <a:pt x="70" y="72"/>
                    <a:pt x="69" y="72"/>
                    <a:pt x="69" y="73"/>
                  </a:cubicBezTo>
                  <a:cubicBezTo>
                    <a:pt x="69" y="75"/>
                    <a:pt x="69" y="77"/>
                    <a:pt x="69" y="79"/>
                  </a:cubicBezTo>
                  <a:cubicBezTo>
                    <a:pt x="68" y="80"/>
                    <a:pt x="67" y="82"/>
                    <a:pt x="67" y="84"/>
                  </a:cubicBezTo>
                  <a:cubicBezTo>
                    <a:pt x="66" y="84"/>
                    <a:pt x="66" y="84"/>
                    <a:pt x="66" y="84"/>
                  </a:cubicBezTo>
                  <a:cubicBezTo>
                    <a:pt x="66" y="85"/>
                    <a:pt x="66" y="86"/>
                    <a:pt x="66" y="86"/>
                  </a:cubicBezTo>
                  <a:cubicBezTo>
                    <a:pt x="65" y="87"/>
                    <a:pt x="64" y="88"/>
                    <a:pt x="64" y="89"/>
                  </a:cubicBezTo>
                  <a:cubicBezTo>
                    <a:pt x="62" y="89"/>
                    <a:pt x="62" y="90"/>
                    <a:pt x="60" y="91"/>
                  </a:cubicBezTo>
                  <a:cubicBezTo>
                    <a:pt x="59" y="89"/>
                    <a:pt x="59" y="87"/>
                    <a:pt x="58" y="86"/>
                  </a:cubicBezTo>
                  <a:cubicBezTo>
                    <a:pt x="58" y="86"/>
                    <a:pt x="58" y="85"/>
                    <a:pt x="58" y="84"/>
                  </a:cubicBezTo>
                  <a:cubicBezTo>
                    <a:pt x="58" y="83"/>
                    <a:pt x="57" y="82"/>
                    <a:pt x="57" y="81"/>
                  </a:cubicBezTo>
                  <a:cubicBezTo>
                    <a:pt x="57" y="80"/>
                    <a:pt x="57" y="78"/>
                    <a:pt x="57" y="77"/>
                  </a:cubicBezTo>
                  <a:cubicBezTo>
                    <a:pt x="57" y="76"/>
                    <a:pt x="57" y="75"/>
                    <a:pt x="57" y="74"/>
                  </a:cubicBezTo>
                  <a:cubicBezTo>
                    <a:pt x="57" y="73"/>
                    <a:pt x="56" y="72"/>
                    <a:pt x="55" y="71"/>
                  </a:cubicBezTo>
                  <a:cubicBezTo>
                    <a:pt x="55" y="70"/>
                    <a:pt x="56" y="69"/>
                    <a:pt x="56" y="67"/>
                  </a:cubicBezTo>
                  <a:cubicBezTo>
                    <a:pt x="55" y="67"/>
                    <a:pt x="55" y="68"/>
                    <a:pt x="55" y="68"/>
                  </a:cubicBezTo>
                  <a:cubicBezTo>
                    <a:pt x="54" y="68"/>
                    <a:pt x="54" y="67"/>
                    <a:pt x="53" y="67"/>
                  </a:cubicBezTo>
                  <a:cubicBezTo>
                    <a:pt x="53" y="67"/>
                    <a:pt x="53" y="66"/>
                    <a:pt x="53" y="66"/>
                  </a:cubicBezTo>
                  <a:cubicBezTo>
                    <a:pt x="52" y="66"/>
                    <a:pt x="52" y="67"/>
                    <a:pt x="52" y="68"/>
                  </a:cubicBezTo>
                  <a:cubicBezTo>
                    <a:pt x="51" y="67"/>
                    <a:pt x="50" y="68"/>
                    <a:pt x="49" y="68"/>
                  </a:cubicBezTo>
                  <a:cubicBezTo>
                    <a:pt x="48" y="68"/>
                    <a:pt x="47" y="67"/>
                    <a:pt x="46" y="66"/>
                  </a:cubicBezTo>
                  <a:cubicBezTo>
                    <a:pt x="46" y="65"/>
                    <a:pt x="46" y="64"/>
                    <a:pt x="45" y="63"/>
                  </a:cubicBezTo>
                  <a:cubicBezTo>
                    <a:pt x="45" y="61"/>
                    <a:pt x="45" y="59"/>
                    <a:pt x="45" y="58"/>
                  </a:cubicBezTo>
                  <a:cubicBezTo>
                    <a:pt x="45" y="57"/>
                    <a:pt x="46" y="56"/>
                    <a:pt x="46" y="55"/>
                  </a:cubicBezTo>
                  <a:cubicBezTo>
                    <a:pt x="46" y="54"/>
                    <a:pt x="47" y="54"/>
                    <a:pt x="48" y="53"/>
                  </a:cubicBezTo>
                  <a:cubicBezTo>
                    <a:pt x="48" y="52"/>
                    <a:pt x="48" y="51"/>
                    <a:pt x="48" y="50"/>
                  </a:cubicBezTo>
                  <a:cubicBezTo>
                    <a:pt x="49" y="50"/>
                    <a:pt x="49" y="49"/>
                    <a:pt x="50" y="49"/>
                  </a:cubicBezTo>
                  <a:cubicBezTo>
                    <a:pt x="50" y="49"/>
                    <a:pt x="50" y="49"/>
                    <a:pt x="51" y="49"/>
                  </a:cubicBezTo>
                  <a:cubicBezTo>
                    <a:pt x="51" y="49"/>
                    <a:pt x="53" y="48"/>
                    <a:pt x="54" y="49"/>
                  </a:cubicBezTo>
                  <a:cubicBezTo>
                    <a:pt x="55" y="48"/>
                    <a:pt x="56" y="48"/>
                    <a:pt x="57" y="48"/>
                  </a:cubicBezTo>
                  <a:cubicBezTo>
                    <a:pt x="57" y="48"/>
                    <a:pt x="57" y="49"/>
                    <a:pt x="57" y="49"/>
                  </a:cubicBezTo>
                  <a:cubicBezTo>
                    <a:pt x="57" y="49"/>
                    <a:pt x="57" y="49"/>
                    <a:pt x="57" y="50"/>
                  </a:cubicBezTo>
                  <a:cubicBezTo>
                    <a:pt x="58" y="51"/>
                    <a:pt x="59" y="51"/>
                    <a:pt x="60" y="52"/>
                  </a:cubicBezTo>
                  <a:cubicBezTo>
                    <a:pt x="61" y="52"/>
                    <a:pt x="61" y="51"/>
                    <a:pt x="61" y="51"/>
                  </a:cubicBezTo>
                  <a:cubicBezTo>
                    <a:pt x="63" y="51"/>
                    <a:pt x="64" y="51"/>
                    <a:pt x="66" y="52"/>
                  </a:cubicBezTo>
                  <a:cubicBezTo>
                    <a:pt x="67" y="52"/>
                    <a:pt x="66" y="50"/>
                    <a:pt x="67" y="50"/>
                  </a:cubicBezTo>
                  <a:cubicBezTo>
                    <a:pt x="67" y="49"/>
                    <a:pt x="67" y="49"/>
                    <a:pt x="67" y="49"/>
                  </a:cubicBezTo>
                  <a:cubicBezTo>
                    <a:pt x="66" y="48"/>
                    <a:pt x="67" y="50"/>
                    <a:pt x="66" y="50"/>
                  </a:cubicBezTo>
                  <a:cubicBezTo>
                    <a:pt x="65" y="50"/>
                    <a:pt x="66" y="49"/>
                    <a:pt x="65" y="49"/>
                  </a:cubicBezTo>
                  <a:cubicBezTo>
                    <a:pt x="65" y="49"/>
                    <a:pt x="64" y="49"/>
                    <a:pt x="63" y="49"/>
                  </a:cubicBezTo>
                  <a:cubicBezTo>
                    <a:pt x="63" y="48"/>
                    <a:pt x="63" y="48"/>
                    <a:pt x="63" y="48"/>
                  </a:cubicBezTo>
                  <a:cubicBezTo>
                    <a:pt x="63" y="47"/>
                    <a:pt x="63" y="47"/>
                    <a:pt x="63" y="46"/>
                  </a:cubicBezTo>
                  <a:cubicBezTo>
                    <a:pt x="63" y="46"/>
                    <a:pt x="62" y="46"/>
                    <a:pt x="62" y="46"/>
                  </a:cubicBezTo>
                  <a:cubicBezTo>
                    <a:pt x="62" y="47"/>
                    <a:pt x="62" y="48"/>
                    <a:pt x="62" y="49"/>
                  </a:cubicBezTo>
                  <a:cubicBezTo>
                    <a:pt x="63" y="48"/>
                    <a:pt x="63" y="49"/>
                    <a:pt x="63" y="49"/>
                  </a:cubicBezTo>
                  <a:cubicBezTo>
                    <a:pt x="62" y="49"/>
                    <a:pt x="62" y="49"/>
                    <a:pt x="62" y="49"/>
                  </a:cubicBezTo>
                  <a:cubicBezTo>
                    <a:pt x="62" y="49"/>
                    <a:pt x="62" y="49"/>
                    <a:pt x="62" y="49"/>
                  </a:cubicBezTo>
                  <a:cubicBezTo>
                    <a:pt x="62" y="49"/>
                    <a:pt x="61" y="49"/>
                    <a:pt x="61" y="48"/>
                  </a:cubicBezTo>
                  <a:cubicBezTo>
                    <a:pt x="61" y="48"/>
                    <a:pt x="61" y="47"/>
                    <a:pt x="61" y="47"/>
                  </a:cubicBezTo>
                  <a:cubicBezTo>
                    <a:pt x="61" y="47"/>
                    <a:pt x="61" y="46"/>
                    <a:pt x="60" y="46"/>
                  </a:cubicBezTo>
                  <a:cubicBezTo>
                    <a:pt x="60" y="46"/>
                    <a:pt x="60" y="45"/>
                    <a:pt x="60" y="45"/>
                  </a:cubicBezTo>
                  <a:cubicBezTo>
                    <a:pt x="59" y="44"/>
                    <a:pt x="58" y="44"/>
                    <a:pt x="58" y="43"/>
                  </a:cubicBezTo>
                  <a:cubicBezTo>
                    <a:pt x="57" y="45"/>
                    <a:pt x="60" y="45"/>
                    <a:pt x="60" y="46"/>
                  </a:cubicBezTo>
                  <a:cubicBezTo>
                    <a:pt x="60" y="47"/>
                    <a:pt x="59" y="45"/>
                    <a:pt x="59" y="46"/>
                  </a:cubicBezTo>
                  <a:cubicBezTo>
                    <a:pt x="59" y="46"/>
                    <a:pt x="60" y="46"/>
                    <a:pt x="59" y="47"/>
                  </a:cubicBezTo>
                  <a:cubicBezTo>
                    <a:pt x="59" y="47"/>
                    <a:pt x="58" y="47"/>
                    <a:pt x="59" y="48"/>
                  </a:cubicBezTo>
                  <a:cubicBezTo>
                    <a:pt x="58" y="48"/>
                    <a:pt x="58" y="48"/>
                    <a:pt x="58" y="47"/>
                  </a:cubicBezTo>
                  <a:cubicBezTo>
                    <a:pt x="58" y="47"/>
                    <a:pt x="59" y="47"/>
                    <a:pt x="59" y="47"/>
                  </a:cubicBezTo>
                  <a:cubicBezTo>
                    <a:pt x="58" y="46"/>
                    <a:pt x="58" y="45"/>
                    <a:pt x="57" y="45"/>
                  </a:cubicBezTo>
                  <a:cubicBezTo>
                    <a:pt x="57" y="45"/>
                    <a:pt x="57" y="45"/>
                    <a:pt x="56" y="44"/>
                  </a:cubicBezTo>
                  <a:cubicBezTo>
                    <a:pt x="56" y="46"/>
                    <a:pt x="57" y="47"/>
                    <a:pt x="56" y="47"/>
                  </a:cubicBezTo>
                  <a:cubicBezTo>
                    <a:pt x="56" y="46"/>
                    <a:pt x="55" y="44"/>
                    <a:pt x="56" y="44"/>
                  </a:cubicBezTo>
                  <a:cubicBezTo>
                    <a:pt x="55" y="44"/>
                    <a:pt x="55" y="44"/>
                    <a:pt x="54" y="44"/>
                  </a:cubicBezTo>
                  <a:cubicBezTo>
                    <a:pt x="53" y="44"/>
                    <a:pt x="53" y="45"/>
                    <a:pt x="52" y="46"/>
                  </a:cubicBezTo>
                  <a:cubicBezTo>
                    <a:pt x="53" y="47"/>
                    <a:pt x="52" y="48"/>
                    <a:pt x="52" y="49"/>
                  </a:cubicBezTo>
                  <a:cubicBezTo>
                    <a:pt x="51" y="48"/>
                    <a:pt x="51" y="48"/>
                    <a:pt x="50" y="49"/>
                  </a:cubicBezTo>
                  <a:cubicBezTo>
                    <a:pt x="50" y="48"/>
                    <a:pt x="49" y="48"/>
                    <a:pt x="48" y="48"/>
                  </a:cubicBezTo>
                  <a:cubicBezTo>
                    <a:pt x="49" y="47"/>
                    <a:pt x="48" y="47"/>
                    <a:pt x="48" y="46"/>
                  </a:cubicBezTo>
                  <a:cubicBezTo>
                    <a:pt x="49" y="46"/>
                    <a:pt x="48" y="45"/>
                    <a:pt x="48" y="44"/>
                  </a:cubicBezTo>
                  <a:cubicBezTo>
                    <a:pt x="50" y="44"/>
                    <a:pt x="50" y="43"/>
                    <a:pt x="51" y="44"/>
                  </a:cubicBezTo>
                  <a:cubicBezTo>
                    <a:pt x="52" y="44"/>
                    <a:pt x="52" y="43"/>
                    <a:pt x="52" y="43"/>
                  </a:cubicBezTo>
                  <a:cubicBezTo>
                    <a:pt x="52" y="42"/>
                    <a:pt x="51" y="42"/>
                    <a:pt x="51" y="41"/>
                  </a:cubicBezTo>
                  <a:cubicBezTo>
                    <a:pt x="51" y="41"/>
                    <a:pt x="50" y="41"/>
                    <a:pt x="50" y="41"/>
                  </a:cubicBezTo>
                  <a:cubicBezTo>
                    <a:pt x="50" y="40"/>
                    <a:pt x="50" y="40"/>
                    <a:pt x="51" y="40"/>
                  </a:cubicBezTo>
                  <a:cubicBezTo>
                    <a:pt x="51" y="40"/>
                    <a:pt x="51" y="39"/>
                    <a:pt x="52" y="39"/>
                  </a:cubicBezTo>
                  <a:cubicBezTo>
                    <a:pt x="52" y="39"/>
                    <a:pt x="52" y="39"/>
                    <a:pt x="52" y="39"/>
                  </a:cubicBezTo>
                  <a:cubicBezTo>
                    <a:pt x="51" y="39"/>
                    <a:pt x="50" y="39"/>
                    <a:pt x="49" y="39"/>
                  </a:cubicBezTo>
                  <a:cubicBezTo>
                    <a:pt x="49" y="39"/>
                    <a:pt x="50" y="39"/>
                    <a:pt x="50" y="39"/>
                  </a:cubicBezTo>
                  <a:cubicBezTo>
                    <a:pt x="50" y="38"/>
                    <a:pt x="50" y="38"/>
                    <a:pt x="50" y="37"/>
                  </a:cubicBezTo>
                  <a:cubicBezTo>
                    <a:pt x="50" y="37"/>
                    <a:pt x="51" y="37"/>
                    <a:pt x="51" y="36"/>
                  </a:cubicBezTo>
                  <a:cubicBezTo>
                    <a:pt x="51" y="36"/>
                    <a:pt x="50" y="36"/>
                    <a:pt x="50" y="35"/>
                  </a:cubicBezTo>
                  <a:cubicBezTo>
                    <a:pt x="50" y="34"/>
                    <a:pt x="50" y="34"/>
                    <a:pt x="50" y="33"/>
                  </a:cubicBezTo>
                  <a:cubicBezTo>
                    <a:pt x="51" y="32"/>
                    <a:pt x="51" y="32"/>
                    <a:pt x="52" y="32"/>
                  </a:cubicBezTo>
                  <a:cubicBezTo>
                    <a:pt x="52" y="33"/>
                    <a:pt x="51" y="33"/>
                    <a:pt x="51" y="33"/>
                  </a:cubicBezTo>
                  <a:cubicBezTo>
                    <a:pt x="51" y="33"/>
                    <a:pt x="51" y="33"/>
                    <a:pt x="52" y="34"/>
                  </a:cubicBezTo>
                  <a:cubicBezTo>
                    <a:pt x="51" y="35"/>
                    <a:pt x="52" y="35"/>
                    <a:pt x="52" y="36"/>
                  </a:cubicBezTo>
                  <a:cubicBezTo>
                    <a:pt x="52" y="37"/>
                    <a:pt x="53" y="37"/>
                    <a:pt x="53" y="37"/>
                  </a:cubicBezTo>
                  <a:cubicBezTo>
                    <a:pt x="52" y="38"/>
                    <a:pt x="52" y="38"/>
                    <a:pt x="52" y="39"/>
                  </a:cubicBezTo>
                  <a:cubicBezTo>
                    <a:pt x="53" y="39"/>
                    <a:pt x="52" y="38"/>
                    <a:pt x="54" y="38"/>
                  </a:cubicBezTo>
                  <a:cubicBezTo>
                    <a:pt x="53" y="37"/>
                    <a:pt x="54" y="37"/>
                    <a:pt x="54" y="37"/>
                  </a:cubicBezTo>
                  <a:cubicBezTo>
                    <a:pt x="54" y="37"/>
                    <a:pt x="55" y="36"/>
                    <a:pt x="55" y="36"/>
                  </a:cubicBezTo>
                  <a:cubicBezTo>
                    <a:pt x="55" y="36"/>
                    <a:pt x="56" y="36"/>
                    <a:pt x="55" y="36"/>
                  </a:cubicBezTo>
                  <a:cubicBezTo>
                    <a:pt x="55" y="35"/>
                    <a:pt x="55" y="35"/>
                    <a:pt x="56" y="34"/>
                  </a:cubicBezTo>
                  <a:cubicBezTo>
                    <a:pt x="56" y="34"/>
                    <a:pt x="55" y="34"/>
                    <a:pt x="54" y="33"/>
                  </a:cubicBezTo>
                  <a:cubicBezTo>
                    <a:pt x="54" y="33"/>
                    <a:pt x="54" y="32"/>
                    <a:pt x="54" y="31"/>
                  </a:cubicBezTo>
                  <a:cubicBezTo>
                    <a:pt x="54" y="30"/>
                    <a:pt x="55" y="29"/>
                    <a:pt x="56" y="29"/>
                  </a:cubicBezTo>
                  <a:cubicBezTo>
                    <a:pt x="56" y="29"/>
                    <a:pt x="56" y="28"/>
                    <a:pt x="56" y="28"/>
                  </a:cubicBezTo>
                  <a:cubicBezTo>
                    <a:pt x="56" y="28"/>
                    <a:pt x="56" y="28"/>
                    <a:pt x="56" y="28"/>
                  </a:cubicBezTo>
                  <a:cubicBezTo>
                    <a:pt x="57" y="28"/>
                    <a:pt x="57" y="27"/>
                    <a:pt x="57" y="26"/>
                  </a:cubicBezTo>
                  <a:cubicBezTo>
                    <a:pt x="58" y="25"/>
                    <a:pt x="59" y="25"/>
                    <a:pt x="59" y="24"/>
                  </a:cubicBezTo>
                  <a:cubicBezTo>
                    <a:pt x="60" y="24"/>
                    <a:pt x="60" y="23"/>
                    <a:pt x="60" y="24"/>
                  </a:cubicBezTo>
                  <a:cubicBezTo>
                    <a:pt x="61" y="23"/>
                    <a:pt x="61" y="23"/>
                    <a:pt x="61" y="23"/>
                  </a:cubicBezTo>
                  <a:cubicBezTo>
                    <a:pt x="62" y="23"/>
                    <a:pt x="63" y="23"/>
                    <a:pt x="63" y="23"/>
                  </a:cubicBezTo>
                  <a:cubicBezTo>
                    <a:pt x="63" y="23"/>
                    <a:pt x="64" y="23"/>
                    <a:pt x="64" y="24"/>
                  </a:cubicBezTo>
                  <a:cubicBezTo>
                    <a:pt x="65" y="24"/>
                    <a:pt x="65" y="24"/>
                    <a:pt x="65" y="25"/>
                  </a:cubicBezTo>
                  <a:cubicBezTo>
                    <a:pt x="67" y="25"/>
                    <a:pt x="68" y="25"/>
                    <a:pt x="68" y="27"/>
                  </a:cubicBezTo>
                  <a:cubicBezTo>
                    <a:pt x="69" y="27"/>
                    <a:pt x="69" y="26"/>
                    <a:pt x="69" y="25"/>
                  </a:cubicBezTo>
                  <a:cubicBezTo>
                    <a:pt x="69" y="25"/>
                    <a:pt x="69" y="25"/>
                    <a:pt x="70" y="25"/>
                  </a:cubicBezTo>
                  <a:cubicBezTo>
                    <a:pt x="70" y="25"/>
                    <a:pt x="70" y="26"/>
                    <a:pt x="70" y="26"/>
                  </a:cubicBezTo>
                  <a:cubicBezTo>
                    <a:pt x="71" y="26"/>
                    <a:pt x="71" y="25"/>
                    <a:pt x="72" y="25"/>
                  </a:cubicBezTo>
                  <a:cubicBezTo>
                    <a:pt x="73" y="25"/>
                    <a:pt x="74" y="24"/>
                    <a:pt x="75" y="25"/>
                  </a:cubicBezTo>
                  <a:cubicBezTo>
                    <a:pt x="75" y="24"/>
                    <a:pt x="74" y="24"/>
                    <a:pt x="74" y="23"/>
                  </a:cubicBezTo>
                  <a:cubicBezTo>
                    <a:pt x="75" y="23"/>
                    <a:pt x="75" y="24"/>
                    <a:pt x="76" y="24"/>
                  </a:cubicBezTo>
                  <a:cubicBezTo>
                    <a:pt x="77" y="23"/>
                    <a:pt x="78" y="22"/>
                    <a:pt x="78" y="21"/>
                  </a:cubicBezTo>
                  <a:cubicBezTo>
                    <a:pt x="79" y="21"/>
                    <a:pt x="79" y="22"/>
                    <a:pt x="79" y="22"/>
                  </a:cubicBezTo>
                  <a:cubicBezTo>
                    <a:pt x="80" y="23"/>
                    <a:pt x="80" y="21"/>
                    <a:pt x="80" y="22"/>
                  </a:cubicBezTo>
                  <a:cubicBezTo>
                    <a:pt x="80" y="22"/>
                    <a:pt x="80" y="23"/>
                    <a:pt x="80" y="23"/>
                  </a:cubicBezTo>
                  <a:cubicBezTo>
                    <a:pt x="81" y="23"/>
                    <a:pt x="81" y="22"/>
                    <a:pt x="81" y="22"/>
                  </a:cubicBezTo>
                  <a:cubicBezTo>
                    <a:pt x="82" y="22"/>
                    <a:pt x="82" y="22"/>
                    <a:pt x="83" y="23"/>
                  </a:cubicBezTo>
                  <a:cubicBezTo>
                    <a:pt x="83" y="22"/>
                    <a:pt x="82" y="22"/>
                    <a:pt x="82" y="21"/>
                  </a:cubicBezTo>
                  <a:cubicBezTo>
                    <a:pt x="82" y="20"/>
                    <a:pt x="82" y="21"/>
                    <a:pt x="83" y="21"/>
                  </a:cubicBezTo>
                  <a:cubicBezTo>
                    <a:pt x="83" y="21"/>
                    <a:pt x="83" y="20"/>
                    <a:pt x="83" y="20"/>
                  </a:cubicBezTo>
                  <a:cubicBezTo>
                    <a:pt x="84" y="20"/>
                    <a:pt x="84" y="19"/>
                    <a:pt x="84" y="19"/>
                  </a:cubicBezTo>
                  <a:cubicBezTo>
                    <a:pt x="85" y="19"/>
                    <a:pt x="86" y="19"/>
                    <a:pt x="87" y="18"/>
                  </a:cubicBezTo>
                  <a:cubicBezTo>
                    <a:pt x="87" y="18"/>
                    <a:pt x="87" y="19"/>
                    <a:pt x="87" y="19"/>
                  </a:cubicBezTo>
                  <a:cubicBezTo>
                    <a:pt x="88" y="19"/>
                    <a:pt x="88" y="18"/>
                    <a:pt x="89" y="18"/>
                  </a:cubicBezTo>
                  <a:cubicBezTo>
                    <a:pt x="89" y="18"/>
                    <a:pt x="89" y="17"/>
                    <a:pt x="89" y="17"/>
                  </a:cubicBezTo>
                  <a:cubicBezTo>
                    <a:pt x="90" y="17"/>
                    <a:pt x="90" y="17"/>
                    <a:pt x="90" y="18"/>
                  </a:cubicBezTo>
                  <a:cubicBezTo>
                    <a:pt x="91" y="18"/>
                    <a:pt x="92" y="18"/>
                    <a:pt x="92" y="17"/>
                  </a:cubicBezTo>
                  <a:cubicBezTo>
                    <a:pt x="93" y="18"/>
                    <a:pt x="93" y="18"/>
                    <a:pt x="93" y="19"/>
                  </a:cubicBezTo>
                  <a:cubicBezTo>
                    <a:pt x="93" y="20"/>
                    <a:pt x="93" y="20"/>
                    <a:pt x="93" y="20"/>
                  </a:cubicBezTo>
                  <a:cubicBezTo>
                    <a:pt x="94" y="20"/>
                    <a:pt x="94" y="21"/>
                    <a:pt x="95" y="21"/>
                  </a:cubicBezTo>
                  <a:cubicBezTo>
                    <a:pt x="95" y="21"/>
                    <a:pt x="95" y="21"/>
                    <a:pt x="95" y="21"/>
                  </a:cubicBezTo>
                  <a:cubicBezTo>
                    <a:pt x="96" y="21"/>
                    <a:pt x="96" y="21"/>
                    <a:pt x="97" y="21"/>
                  </a:cubicBezTo>
                  <a:cubicBezTo>
                    <a:pt x="101" y="25"/>
                    <a:pt x="104" y="30"/>
                    <a:pt x="107" y="35"/>
                  </a:cubicBezTo>
                  <a:close/>
                  <a:moveTo>
                    <a:pt x="111" y="44"/>
                  </a:moveTo>
                  <a:cubicBezTo>
                    <a:pt x="111" y="44"/>
                    <a:pt x="111" y="44"/>
                    <a:pt x="111" y="44"/>
                  </a:cubicBezTo>
                  <a:cubicBezTo>
                    <a:pt x="110" y="45"/>
                    <a:pt x="110" y="44"/>
                    <a:pt x="110" y="44"/>
                  </a:cubicBezTo>
                  <a:cubicBezTo>
                    <a:pt x="109" y="44"/>
                    <a:pt x="109" y="45"/>
                    <a:pt x="109" y="44"/>
                  </a:cubicBezTo>
                  <a:cubicBezTo>
                    <a:pt x="109" y="43"/>
                    <a:pt x="109" y="43"/>
                    <a:pt x="109" y="42"/>
                  </a:cubicBezTo>
                  <a:cubicBezTo>
                    <a:pt x="109" y="42"/>
                    <a:pt x="110" y="42"/>
                    <a:pt x="110" y="42"/>
                  </a:cubicBezTo>
                  <a:cubicBezTo>
                    <a:pt x="110" y="43"/>
                    <a:pt x="111" y="44"/>
                    <a:pt x="111" y="44"/>
                  </a:cubicBezTo>
                  <a:close/>
                  <a:moveTo>
                    <a:pt x="104" y="63"/>
                  </a:moveTo>
                  <a:cubicBezTo>
                    <a:pt x="105" y="63"/>
                    <a:pt x="105" y="62"/>
                    <a:pt x="105" y="63"/>
                  </a:cubicBezTo>
                  <a:cubicBezTo>
                    <a:pt x="105" y="62"/>
                    <a:pt x="105" y="61"/>
                    <a:pt x="106" y="61"/>
                  </a:cubicBezTo>
                  <a:cubicBezTo>
                    <a:pt x="106" y="61"/>
                    <a:pt x="106" y="62"/>
                    <a:pt x="106" y="62"/>
                  </a:cubicBezTo>
                  <a:cubicBezTo>
                    <a:pt x="107" y="63"/>
                    <a:pt x="107" y="63"/>
                    <a:pt x="107" y="64"/>
                  </a:cubicBezTo>
                  <a:cubicBezTo>
                    <a:pt x="106" y="63"/>
                    <a:pt x="106" y="64"/>
                    <a:pt x="106" y="64"/>
                  </a:cubicBezTo>
                  <a:cubicBezTo>
                    <a:pt x="105" y="64"/>
                    <a:pt x="105" y="64"/>
                    <a:pt x="105" y="63"/>
                  </a:cubicBezTo>
                  <a:cubicBezTo>
                    <a:pt x="105" y="63"/>
                    <a:pt x="105" y="64"/>
                    <a:pt x="104" y="63"/>
                  </a:cubicBezTo>
                  <a:close/>
                  <a:moveTo>
                    <a:pt x="105" y="72"/>
                  </a:moveTo>
                  <a:cubicBezTo>
                    <a:pt x="104" y="72"/>
                    <a:pt x="104" y="72"/>
                    <a:pt x="104" y="71"/>
                  </a:cubicBezTo>
                  <a:cubicBezTo>
                    <a:pt x="103" y="72"/>
                    <a:pt x="103" y="72"/>
                    <a:pt x="103" y="73"/>
                  </a:cubicBezTo>
                  <a:cubicBezTo>
                    <a:pt x="102" y="72"/>
                    <a:pt x="103" y="69"/>
                    <a:pt x="104" y="69"/>
                  </a:cubicBezTo>
                  <a:cubicBezTo>
                    <a:pt x="104" y="69"/>
                    <a:pt x="105" y="69"/>
                    <a:pt x="105" y="70"/>
                  </a:cubicBezTo>
                  <a:cubicBezTo>
                    <a:pt x="105" y="70"/>
                    <a:pt x="104" y="70"/>
                    <a:pt x="104" y="70"/>
                  </a:cubicBezTo>
                  <a:cubicBezTo>
                    <a:pt x="104" y="71"/>
                    <a:pt x="105" y="71"/>
                    <a:pt x="105" y="72"/>
                  </a:cubicBezTo>
                  <a:close/>
                  <a:moveTo>
                    <a:pt x="102" y="70"/>
                  </a:moveTo>
                  <a:cubicBezTo>
                    <a:pt x="102" y="70"/>
                    <a:pt x="102" y="71"/>
                    <a:pt x="102" y="72"/>
                  </a:cubicBezTo>
                  <a:cubicBezTo>
                    <a:pt x="102" y="72"/>
                    <a:pt x="102" y="72"/>
                    <a:pt x="102" y="72"/>
                  </a:cubicBezTo>
                  <a:cubicBezTo>
                    <a:pt x="102" y="72"/>
                    <a:pt x="101" y="72"/>
                    <a:pt x="101" y="72"/>
                  </a:cubicBezTo>
                  <a:cubicBezTo>
                    <a:pt x="100" y="73"/>
                    <a:pt x="100" y="71"/>
                    <a:pt x="99" y="72"/>
                  </a:cubicBezTo>
                  <a:cubicBezTo>
                    <a:pt x="99" y="71"/>
                    <a:pt x="98" y="70"/>
                    <a:pt x="98" y="70"/>
                  </a:cubicBezTo>
                  <a:cubicBezTo>
                    <a:pt x="99" y="68"/>
                    <a:pt x="101" y="68"/>
                    <a:pt x="101" y="66"/>
                  </a:cubicBezTo>
                  <a:cubicBezTo>
                    <a:pt x="102" y="66"/>
                    <a:pt x="102" y="66"/>
                    <a:pt x="103" y="67"/>
                  </a:cubicBezTo>
                  <a:cubicBezTo>
                    <a:pt x="103" y="67"/>
                    <a:pt x="103" y="68"/>
                    <a:pt x="102" y="68"/>
                  </a:cubicBezTo>
                  <a:cubicBezTo>
                    <a:pt x="103" y="68"/>
                    <a:pt x="102" y="69"/>
                    <a:pt x="102" y="70"/>
                  </a:cubicBezTo>
                  <a:close/>
                  <a:moveTo>
                    <a:pt x="101" y="75"/>
                  </a:moveTo>
                  <a:cubicBezTo>
                    <a:pt x="99" y="75"/>
                    <a:pt x="99" y="74"/>
                    <a:pt x="97" y="74"/>
                  </a:cubicBezTo>
                  <a:cubicBezTo>
                    <a:pt x="97" y="73"/>
                    <a:pt x="97" y="73"/>
                    <a:pt x="97" y="73"/>
                  </a:cubicBezTo>
                  <a:cubicBezTo>
                    <a:pt x="98" y="73"/>
                    <a:pt x="99" y="73"/>
                    <a:pt x="101" y="73"/>
                  </a:cubicBezTo>
                  <a:cubicBezTo>
                    <a:pt x="101" y="74"/>
                    <a:pt x="101" y="74"/>
                    <a:pt x="101" y="75"/>
                  </a:cubicBezTo>
                  <a:close/>
                  <a:moveTo>
                    <a:pt x="103" y="57"/>
                  </a:moveTo>
                  <a:cubicBezTo>
                    <a:pt x="103" y="57"/>
                    <a:pt x="102" y="56"/>
                    <a:pt x="102" y="56"/>
                  </a:cubicBezTo>
                  <a:cubicBezTo>
                    <a:pt x="102" y="55"/>
                    <a:pt x="103" y="55"/>
                    <a:pt x="103" y="55"/>
                  </a:cubicBezTo>
                  <a:cubicBezTo>
                    <a:pt x="103" y="56"/>
                    <a:pt x="103" y="57"/>
                    <a:pt x="103" y="57"/>
                  </a:cubicBezTo>
                  <a:close/>
                  <a:moveTo>
                    <a:pt x="105" y="59"/>
                  </a:moveTo>
                  <a:cubicBezTo>
                    <a:pt x="105" y="60"/>
                    <a:pt x="104" y="60"/>
                    <a:pt x="104" y="61"/>
                  </a:cubicBezTo>
                  <a:cubicBezTo>
                    <a:pt x="103" y="60"/>
                    <a:pt x="103" y="60"/>
                    <a:pt x="103" y="59"/>
                  </a:cubicBezTo>
                  <a:cubicBezTo>
                    <a:pt x="103" y="58"/>
                    <a:pt x="104" y="58"/>
                    <a:pt x="105" y="59"/>
                  </a:cubicBezTo>
                  <a:close/>
                  <a:moveTo>
                    <a:pt x="109" y="69"/>
                  </a:moveTo>
                  <a:cubicBezTo>
                    <a:pt x="109" y="70"/>
                    <a:pt x="108" y="70"/>
                    <a:pt x="107" y="70"/>
                  </a:cubicBezTo>
                  <a:cubicBezTo>
                    <a:pt x="107" y="69"/>
                    <a:pt x="108" y="69"/>
                    <a:pt x="109" y="69"/>
                  </a:cubicBezTo>
                  <a:close/>
                  <a:moveTo>
                    <a:pt x="108" y="50"/>
                  </a:moveTo>
                  <a:cubicBezTo>
                    <a:pt x="108" y="50"/>
                    <a:pt x="108" y="50"/>
                    <a:pt x="108" y="50"/>
                  </a:cubicBezTo>
                  <a:cubicBezTo>
                    <a:pt x="107" y="51"/>
                    <a:pt x="107" y="51"/>
                    <a:pt x="107" y="52"/>
                  </a:cubicBezTo>
                  <a:cubicBezTo>
                    <a:pt x="106" y="51"/>
                    <a:pt x="106" y="51"/>
                    <a:pt x="106" y="50"/>
                  </a:cubicBezTo>
                  <a:cubicBezTo>
                    <a:pt x="106" y="50"/>
                    <a:pt x="107" y="50"/>
                    <a:pt x="107" y="50"/>
                  </a:cubicBezTo>
                  <a:cubicBezTo>
                    <a:pt x="107" y="50"/>
                    <a:pt x="106" y="51"/>
                    <a:pt x="106" y="50"/>
                  </a:cubicBezTo>
                  <a:cubicBezTo>
                    <a:pt x="106" y="49"/>
                    <a:pt x="107" y="49"/>
                    <a:pt x="108" y="49"/>
                  </a:cubicBezTo>
                  <a:cubicBezTo>
                    <a:pt x="109" y="48"/>
                    <a:pt x="109" y="48"/>
                    <a:pt x="110" y="47"/>
                  </a:cubicBezTo>
                  <a:cubicBezTo>
                    <a:pt x="109" y="47"/>
                    <a:pt x="110" y="47"/>
                    <a:pt x="110" y="47"/>
                  </a:cubicBezTo>
                  <a:cubicBezTo>
                    <a:pt x="109" y="46"/>
                    <a:pt x="110" y="45"/>
                    <a:pt x="110" y="44"/>
                  </a:cubicBezTo>
                  <a:cubicBezTo>
                    <a:pt x="110" y="44"/>
                    <a:pt x="110" y="44"/>
                    <a:pt x="110" y="44"/>
                  </a:cubicBezTo>
                  <a:cubicBezTo>
                    <a:pt x="110" y="46"/>
                    <a:pt x="111" y="47"/>
                    <a:pt x="111" y="49"/>
                  </a:cubicBezTo>
                  <a:cubicBezTo>
                    <a:pt x="110" y="50"/>
                    <a:pt x="109" y="50"/>
                    <a:pt x="108" y="50"/>
                  </a:cubicBezTo>
                  <a:close/>
                  <a:moveTo>
                    <a:pt x="109" y="39"/>
                  </a:moveTo>
                  <a:cubicBezTo>
                    <a:pt x="109" y="40"/>
                    <a:pt x="110" y="41"/>
                    <a:pt x="110" y="41"/>
                  </a:cubicBezTo>
                  <a:cubicBezTo>
                    <a:pt x="109" y="41"/>
                    <a:pt x="109" y="40"/>
                    <a:pt x="109" y="39"/>
                  </a:cubicBezTo>
                  <a:close/>
                  <a:moveTo>
                    <a:pt x="93" y="66"/>
                  </a:moveTo>
                  <a:cubicBezTo>
                    <a:pt x="93" y="66"/>
                    <a:pt x="93" y="67"/>
                    <a:pt x="93" y="66"/>
                  </a:cubicBezTo>
                  <a:cubicBezTo>
                    <a:pt x="94" y="66"/>
                    <a:pt x="94" y="67"/>
                    <a:pt x="94" y="67"/>
                  </a:cubicBezTo>
                  <a:cubicBezTo>
                    <a:pt x="94" y="67"/>
                    <a:pt x="95" y="68"/>
                    <a:pt x="95" y="68"/>
                  </a:cubicBezTo>
                  <a:cubicBezTo>
                    <a:pt x="95" y="69"/>
                    <a:pt x="96" y="69"/>
                    <a:pt x="96" y="70"/>
                  </a:cubicBezTo>
                  <a:cubicBezTo>
                    <a:pt x="96" y="71"/>
                    <a:pt x="97" y="72"/>
                    <a:pt x="97" y="72"/>
                  </a:cubicBezTo>
                  <a:cubicBezTo>
                    <a:pt x="96" y="73"/>
                    <a:pt x="96" y="71"/>
                    <a:pt x="95" y="71"/>
                  </a:cubicBezTo>
                  <a:cubicBezTo>
                    <a:pt x="95" y="68"/>
                    <a:pt x="93" y="69"/>
                    <a:pt x="93" y="66"/>
                  </a:cubicBezTo>
                  <a:close/>
                  <a:moveTo>
                    <a:pt x="86" y="64"/>
                  </a:moveTo>
                  <a:cubicBezTo>
                    <a:pt x="87" y="64"/>
                    <a:pt x="87" y="65"/>
                    <a:pt x="87" y="65"/>
                  </a:cubicBezTo>
                  <a:cubicBezTo>
                    <a:pt x="87" y="65"/>
                    <a:pt x="87" y="66"/>
                    <a:pt x="86" y="66"/>
                  </a:cubicBezTo>
                  <a:cubicBezTo>
                    <a:pt x="86" y="65"/>
                    <a:pt x="87" y="65"/>
                    <a:pt x="86" y="64"/>
                  </a:cubicBezTo>
                  <a:close/>
                  <a:moveTo>
                    <a:pt x="73" y="81"/>
                  </a:moveTo>
                  <a:cubicBezTo>
                    <a:pt x="73" y="81"/>
                    <a:pt x="73" y="81"/>
                    <a:pt x="73" y="81"/>
                  </a:cubicBezTo>
                  <a:cubicBezTo>
                    <a:pt x="73" y="82"/>
                    <a:pt x="73" y="82"/>
                    <a:pt x="73" y="83"/>
                  </a:cubicBezTo>
                  <a:cubicBezTo>
                    <a:pt x="72" y="83"/>
                    <a:pt x="72" y="84"/>
                    <a:pt x="72" y="85"/>
                  </a:cubicBezTo>
                  <a:cubicBezTo>
                    <a:pt x="71" y="85"/>
                    <a:pt x="71" y="85"/>
                    <a:pt x="71" y="85"/>
                  </a:cubicBezTo>
                  <a:cubicBezTo>
                    <a:pt x="70" y="84"/>
                    <a:pt x="70" y="83"/>
                    <a:pt x="70" y="83"/>
                  </a:cubicBezTo>
                  <a:cubicBezTo>
                    <a:pt x="70" y="82"/>
                    <a:pt x="70" y="82"/>
                    <a:pt x="71" y="81"/>
                  </a:cubicBezTo>
                  <a:cubicBezTo>
                    <a:pt x="71" y="81"/>
                    <a:pt x="70" y="81"/>
                    <a:pt x="70" y="80"/>
                  </a:cubicBezTo>
                  <a:cubicBezTo>
                    <a:pt x="71" y="79"/>
                    <a:pt x="71" y="79"/>
                    <a:pt x="72" y="78"/>
                  </a:cubicBezTo>
                  <a:cubicBezTo>
                    <a:pt x="72" y="77"/>
                    <a:pt x="72" y="77"/>
                    <a:pt x="73" y="76"/>
                  </a:cubicBezTo>
                  <a:cubicBezTo>
                    <a:pt x="73" y="76"/>
                    <a:pt x="73" y="78"/>
                    <a:pt x="73" y="78"/>
                  </a:cubicBezTo>
                  <a:cubicBezTo>
                    <a:pt x="73" y="79"/>
                    <a:pt x="73" y="80"/>
                    <a:pt x="73" y="81"/>
                  </a:cubicBezTo>
                  <a:close/>
                  <a:moveTo>
                    <a:pt x="32" y="100"/>
                  </a:moveTo>
                  <a:cubicBezTo>
                    <a:pt x="32" y="100"/>
                    <a:pt x="33" y="99"/>
                    <a:pt x="33" y="100"/>
                  </a:cubicBezTo>
                  <a:cubicBezTo>
                    <a:pt x="33" y="100"/>
                    <a:pt x="33" y="100"/>
                    <a:pt x="32" y="100"/>
                  </a:cubicBezTo>
                  <a:close/>
                  <a:moveTo>
                    <a:pt x="39" y="31"/>
                  </a:moveTo>
                  <a:cubicBezTo>
                    <a:pt x="39" y="32"/>
                    <a:pt x="39" y="32"/>
                    <a:pt x="38" y="32"/>
                  </a:cubicBezTo>
                  <a:cubicBezTo>
                    <a:pt x="38" y="33"/>
                    <a:pt x="38" y="32"/>
                    <a:pt x="38" y="32"/>
                  </a:cubicBezTo>
                  <a:cubicBezTo>
                    <a:pt x="37" y="32"/>
                    <a:pt x="37" y="32"/>
                    <a:pt x="36" y="32"/>
                  </a:cubicBezTo>
                  <a:cubicBezTo>
                    <a:pt x="35" y="30"/>
                    <a:pt x="36" y="28"/>
                    <a:pt x="35" y="27"/>
                  </a:cubicBezTo>
                  <a:cubicBezTo>
                    <a:pt x="35" y="26"/>
                    <a:pt x="36" y="26"/>
                    <a:pt x="35" y="26"/>
                  </a:cubicBezTo>
                  <a:cubicBezTo>
                    <a:pt x="36" y="25"/>
                    <a:pt x="36" y="25"/>
                    <a:pt x="37" y="25"/>
                  </a:cubicBezTo>
                  <a:cubicBezTo>
                    <a:pt x="36" y="24"/>
                    <a:pt x="35" y="24"/>
                    <a:pt x="35" y="23"/>
                  </a:cubicBezTo>
                  <a:cubicBezTo>
                    <a:pt x="36" y="23"/>
                    <a:pt x="36" y="23"/>
                    <a:pt x="36" y="23"/>
                  </a:cubicBezTo>
                  <a:cubicBezTo>
                    <a:pt x="36" y="22"/>
                    <a:pt x="36" y="23"/>
                    <a:pt x="35" y="23"/>
                  </a:cubicBezTo>
                  <a:cubicBezTo>
                    <a:pt x="35" y="22"/>
                    <a:pt x="35" y="22"/>
                    <a:pt x="35" y="21"/>
                  </a:cubicBezTo>
                  <a:cubicBezTo>
                    <a:pt x="35" y="21"/>
                    <a:pt x="34" y="20"/>
                    <a:pt x="35" y="19"/>
                  </a:cubicBezTo>
                  <a:cubicBezTo>
                    <a:pt x="34" y="20"/>
                    <a:pt x="33" y="19"/>
                    <a:pt x="32" y="19"/>
                  </a:cubicBezTo>
                  <a:cubicBezTo>
                    <a:pt x="32" y="19"/>
                    <a:pt x="32" y="19"/>
                    <a:pt x="32" y="19"/>
                  </a:cubicBezTo>
                  <a:cubicBezTo>
                    <a:pt x="31" y="19"/>
                    <a:pt x="30" y="19"/>
                    <a:pt x="30" y="18"/>
                  </a:cubicBezTo>
                  <a:cubicBezTo>
                    <a:pt x="31" y="17"/>
                    <a:pt x="32" y="18"/>
                    <a:pt x="32" y="18"/>
                  </a:cubicBezTo>
                  <a:cubicBezTo>
                    <a:pt x="32" y="17"/>
                    <a:pt x="32" y="17"/>
                    <a:pt x="31" y="17"/>
                  </a:cubicBezTo>
                  <a:cubicBezTo>
                    <a:pt x="31" y="17"/>
                    <a:pt x="30" y="17"/>
                    <a:pt x="30" y="17"/>
                  </a:cubicBezTo>
                  <a:cubicBezTo>
                    <a:pt x="30" y="17"/>
                    <a:pt x="30" y="17"/>
                    <a:pt x="29" y="17"/>
                  </a:cubicBezTo>
                  <a:cubicBezTo>
                    <a:pt x="30" y="16"/>
                    <a:pt x="30" y="16"/>
                    <a:pt x="31" y="16"/>
                  </a:cubicBezTo>
                  <a:cubicBezTo>
                    <a:pt x="31" y="16"/>
                    <a:pt x="32" y="16"/>
                    <a:pt x="33" y="15"/>
                  </a:cubicBezTo>
                  <a:cubicBezTo>
                    <a:pt x="33" y="15"/>
                    <a:pt x="32" y="15"/>
                    <a:pt x="32" y="14"/>
                  </a:cubicBezTo>
                  <a:cubicBezTo>
                    <a:pt x="34" y="14"/>
                    <a:pt x="35" y="13"/>
                    <a:pt x="36" y="13"/>
                  </a:cubicBezTo>
                  <a:cubicBezTo>
                    <a:pt x="38" y="13"/>
                    <a:pt x="38" y="13"/>
                    <a:pt x="40" y="13"/>
                  </a:cubicBezTo>
                  <a:cubicBezTo>
                    <a:pt x="40" y="13"/>
                    <a:pt x="39" y="12"/>
                    <a:pt x="39" y="11"/>
                  </a:cubicBezTo>
                  <a:cubicBezTo>
                    <a:pt x="40" y="11"/>
                    <a:pt x="41" y="11"/>
                    <a:pt x="42" y="11"/>
                  </a:cubicBezTo>
                  <a:cubicBezTo>
                    <a:pt x="42" y="10"/>
                    <a:pt x="44" y="11"/>
                    <a:pt x="45" y="10"/>
                  </a:cubicBezTo>
                  <a:cubicBezTo>
                    <a:pt x="45" y="11"/>
                    <a:pt x="46" y="11"/>
                    <a:pt x="46" y="11"/>
                  </a:cubicBezTo>
                  <a:cubicBezTo>
                    <a:pt x="46" y="10"/>
                    <a:pt x="47" y="11"/>
                    <a:pt x="47" y="11"/>
                  </a:cubicBezTo>
                  <a:cubicBezTo>
                    <a:pt x="48" y="11"/>
                    <a:pt x="49" y="11"/>
                    <a:pt x="50" y="12"/>
                  </a:cubicBezTo>
                  <a:cubicBezTo>
                    <a:pt x="49" y="12"/>
                    <a:pt x="48" y="12"/>
                    <a:pt x="48" y="13"/>
                  </a:cubicBezTo>
                  <a:cubicBezTo>
                    <a:pt x="48" y="13"/>
                    <a:pt x="49" y="12"/>
                    <a:pt x="50" y="13"/>
                  </a:cubicBezTo>
                  <a:cubicBezTo>
                    <a:pt x="50" y="12"/>
                    <a:pt x="50" y="13"/>
                    <a:pt x="51" y="13"/>
                  </a:cubicBezTo>
                  <a:cubicBezTo>
                    <a:pt x="51" y="14"/>
                    <a:pt x="52" y="13"/>
                    <a:pt x="52" y="14"/>
                  </a:cubicBezTo>
                  <a:cubicBezTo>
                    <a:pt x="52" y="15"/>
                    <a:pt x="51" y="14"/>
                    <a:pt x="50" y="14"/>
                  </a:cubicBezTo>
                  <a:cubicBezTo>
                    <a:pt x="50" y="14"/>
                    <a:pt x="50" y="15"/>
                    <a:pt x="49" y="15"/>
                  </a:cubicBezTo>
                  <a:cubicBezTo>
                    <a:pt x="49" y="16"/>
                    <a:pt x="49" y="16"/>
                    <a:pt x="49" y="16"/>
                  </a:cubicBezTo>
                  <a:cubicBezTo>
                    <a:pt x="49" y="16"/>
                    <a:pt x="49" y="17"/>
                    <a:pt x="48" y="17"/>
                  </a:cubicBezTo>
                  <a:cubicBezTo>
                    <a:pt x="49" y="17"/>
                    <a:pt x="50" y="17"/>
                    <a:pt x="50" y="18"/>
                  </a:cubicBezTo>
                  <a:cubicBezTo>
                    <a:pt x="49" y="18"/>
                    <a:pt x="48" y="18"/>
                    <a:pt x="48" y="18"/>
                  </a:cubicBezTo>
                  <a:cubicBezTo>
                    <a:pt x="48" y="19"/>
                    <a:pt x="49" y="21"/>
                    <a:pt x="47" y="21"/>
                  </a:cubicBezTo>
                  <a:cubicBezTo>
                    <a:pt x="47" y="22"/>
                    <a:pt x="48" y="22"/>
                    <a:pt x="48" y="23"/>
                  </a:cubicBezTo>
                  <a:cubicBezTo>
                    <a:pt x="47" y="23"/>
                    <a:pt x="47" y="22"/>
                    <a:pt x="47" y="22"/>
                  </a:cubicBezTo>
                  <a:cubicBezTo>
                    <a:pt x="46" y="23"/>
                    <a:pt x="48" y="23"/>
                    <a:pt x="47" y="24"/>
                  </a:cubicBezTo>
                  <a:cubicBezTo>
                    <a:pt x="46" y="24"/>
                    <a:pt x="46" y="23"/>
                    <a:pt x="45" y="23"/>
                  </a:cubicBezTo>
                  <a:cubicBezTo>
                    <a:pt x="45" y="23"/>
                    <a:pt x="45" y="23"/>
                    <a:pt x="45" y="23"/>
                  </a:cubicBezTo>
                  <a:cubicBezTo>
                    <a:pt x="45" y="23"/>
                    <a:pt x="46" y="24"/>
                    <a:pt x="46" y="24"/>
                  </a:cubicBezTo>
                  <a:cubicBezTo>
                    <a:pt x="47" y="24"/>
                    <a:pt x="45" y="25"/>
                    <a:pt x="45" y="25"/>
                  </a:cubicBezTo>
                  <a:cubicBezTo>
                    <a:pt x="44" y="25"/>
                    <a:pt x="44" y="26"/>
                    <a:pt x="43" y="27"/>
                  </a:cubicBezTo>
                  <a:cubicBezTo>
                    <a:pt x="43" y="27"/>
                    <a:pt x="42" y="27"/>
                    <a:pt x="42" y="27"/>
                  </a:cubicBezTo>
                  <a:cubicBezTo>
                    <a:pt x="41" y="27"/>
                    <a:pt x="41" y="28"/>
                    <a:pt x="41" y="27"/>
                  </a:cubicBezTo>
                  <a:cubicBezTo>
                    <a:pt x="40" y="27"/>
                    <a:pt x="40" y="28"/>
                    <a:pt x="40" y="28"/>
                  </a:cubicBezTo>
                  <a:cubicBezTo>
                    <a:pt x="40" y="30"/>
                    <a:pt x="39" y="30"/>
                    <a:pt x="39" y="31"/>
                  </a:cubicBezTo>
                  <a:close/>
                  <a:moveTo>
                    <a:pt x="59" y="15"/>
                  </a:moveTo>
                  <a:cubicBezTo>
                    <a:pt x="59" y="15"/>
                    <a:pt x="60" y="16"/>
                    <a:pt x="60" y="15"/>
                  </a:cubicBezTo>
                  <a:cubicBezTo>
                    <a:pt x="60" y="16"/>
                    <a:pt x="61" y="16"/>
                    <a:pt x="61" y="18"/>
                  </a:cubicBezTo>
                  <a:cubicBezTo>
                    <a:pt x="60" y="18"/>
                    <a:pt x="60" y="17"/>
                    <a:pt x="59" y="17"/>
                  </a:cubicBezTo>
                  <a:cubicBezTo>
                    <a:pt x="59" y="18"/>
                    <a:pt x="59" y="18"/>
                    <a:pt x="59" y="19"/>
                  </a:cubicBezTo>
                  <a:cubicBezTo>
                    <a:pt x="58" y="19"/>
                    <a:pt x="58" y="19"/>
                    <a:pt x="58" y="19"/>
                  </a:cubicBezTo>
                  <a:cubicBezTo>
                    <a:pt x="57" y="19"/>
                    <a:pt x="57" y="18"/>
                    <a:pt x="57" y="18"/>
                  </a:cubicBezTo>
                  <a:cubicBezTo>
                    <a:pt x="57" y="17"/>
                    <a:pt x="57" y="17"/>
                    <a:pt x="57" y="16"/>
                  </a:cubicBezTo>
                  <a:cubicBezTo>
                    <a:pt x="57" y="16"/>
                    <a:pt x="57" y="17"/>
                    <a:pt x="56" y="17"/>
                  </a:cubicBezTo>
                  <a:cubicBezTo>
                    <a:pt x="56" y="17"/>
                    <a:pt x="56" y="16"/>
                    <a:pt x="56" y="16"/>
                  </a:cubicBezTo>
                  <a:cubicBezTo>
                    <a:pt x="56" y="15"/>
                    <a:pt x="55" y="16"/>
                    <a:pt x="55" y="15"/>
                  </a:cubicBezTo>
                  <a:cubicBezTo>
                    <a:pt x="55" y="13"/>
                    <a:pt x="57" y="14"/>
                    <a:pt x="57" y="15"/>
                  </a:cubicBezTo>
                  <a:cubicBezTo>
                    <a:pt x="58" y="15"/>
                    <a:pt x="57" y="14"/>
                    <a:pt x="57" y="14"/>
                  </a:cubicBezTo>
                  <a:cubicBezTo>
                    <a:pt x="58" y="13"/>
                    <a:pt x="59" y="14"/>
                    <a:pt x="58" y="15"/>
                  </a:cubicBezTo>
                  <a:cubicBezTo>
                    <a:pt x="58" y="15"/>
                    <a:pt x="59" y="15"/>
                    <a:pt x="59" y="15"/>
                  </a:cubicBezTo>
                  <a:close/>
                  <a:moveTo>
                    <a:pt x="59" y="13"/>
                  </a:moveTo>
                  <a:cubicBezTo>
                    <a:pt x="60" y="13"/>
                    <a:pt x="62" y="13"/>
                    <a:pt x="64" y="14"/>
                  </a:cubicBezTo>
                  <a:cubicBezTo>
                    <a:pt x="64" y="15"/>
                    <a:pt x="63" y="14"/>
                    <a:pt x="63" y="15"/>
                  </a:cubicBezTo>
                  <a:cubicBezTo>
                    <a:pt x="61" y="15"/>
                    <a:pt x="60" y="15"/>
                    <a:pt x="59" y="14"/>
                  </a:cubicBezTo>
                  <a:cubicBezTo>
                    <a:pt x="59" y="14"/>
                    <a:pt x="59" y="14"/>
                    <a:pt x="59" y="13"/>
                  </a:cubicBezTo>
                  <a:close/>
                  <a:moveTo>
                    <a:pt x="50" y="37"/>
                  </a:moveTo>
                  <a:cubicBezTo>
                    <a:pt x="49" y="38"/>
                    <a:pt x="48" y="38"/>
                    <a:pt x="48" y="38"/>
                  </a:cubicBezTo>
                  <a:cubicBezTo>
                    <a:pt x="48" y="37"/>
                    <a:pt x="48" y="37"/>
                    <a:pt x="48" y="36"/>
                  </a:cubicBezTo>
                  <a:cubicBezTo>
                    <a:pt x="48" y="36"/>
                    <a:pt x="49" y="36"/>
                    <a:pt x="49" y="35"/>
                  </a:cubicBezTo>
                  <a:cubicBezTo>
                    <a:pt x="49" y="35"/>
                    <a:pt x="49" y="35"/>
                    <a:pt x="50" y="35"/>
                  </a:cubicBezTo>
                  <a:cubicBezTo>
                    <a:pt x="49" y="36"/>
                    <a:pt x="49" y="36"/>
                    <a:pt x="50" y="37"/>
                  </a:cubicBezTo>
                  <a:close/>
                  <a:moveTo>
                    <a:pt x="48" y="29"/>
                  </a:moveTo>
                  <a:cubicBezTo>
                    <a:pt x="48" y="29"/>
                    <a:pt x="48" y="28"/>
                    <a:pt x="47" y="28"/>
                  </a:cubicBezTo>
                  <a:cubicBezTo>
                    <a:pt x="47" y="28"/>
                    <a:pt x="47" y="28"/>
                    <a:pt x="47" y="27"/>
                  </a:cubicBezTo>
                  <a:cubicBezTo>
                    <a:pt x="47" y="27"/>
                    <a:pt x="47" y="28"/>
                    <a:pt x="47" y="27"/>
                  </a:cubicBezTo>
                  <a:cubicBezTo>
                    <a:pt x="47" y="27"/>
                    <a:pt x="47" y="27"/>
                    <a:pt x="47" y="26"/>
                  </a:cubicBezTo>
                  <a:cubicBezTo>
                    <a:pt x="48" y="26"/>
                    <a:pt x="48" y="27"/>
                    <a:pt x="48" y="27"/>
                  </a:cubicBezTo>
                  <a:cubicBezTo>
                    <a:pt x="49" y="26"/>
                    <a:pt x="49" y="27"/>
                    <a:pt x="50" y="27"/>
                  </a:cubicBezTo>
                  <a:cubicBezTo>
                    <a:pt x="50" y="27"/>
                    <a:pt x="51" y="28"/>
                    <a:pt x="51" y="29"/>
                  </a:cubicBezTo>
                  <a:cubicBezTo>
                    <a:pt x="50" y="29"/>
                    <a:pt x="50" y="29"/>
                    <a:pt x="50" y="29"/>
                  </a:cubicBezTo>
                  <a:cubicBezTo>
                    <a:pt x="49" y="29"/>
                    <a:pt x="48" y="29"/>
                    <a:pt x="48" y="29"/>
                  </a:cubicBezTo>
                  <a:close/>
                  <a:moveTo>
                    <a:pt x="72" y="19"/>
                  </a:moveTo>
                  <a:cubicBezTo>
                    <a:pt x="74" y="19"/>
                    <a:pt x="75" y="18"/>
                    <a:pt x="76" y="18"/>
                  </a:cubicBezTo>
                  <a:cubicBezTo>
                    <a:pt x="76" y="18"/>
                    <a:pt x="76" y="18"/>
                    <a:pt x="76" y="18"/>
                  </a:cubicBezTo>
                  <a:cubicBezTo>
                    <a:pt x="76" y="18"/>
                    <a:pt x="77" y="18"/>
                    <a:pt x="77" y="18"/>
                  </a:cubicBezTo>
                  <a:cubicBezTo>
                    <a:pt x="77" y="19"/>
                    <a:pt x="76" y="19"/>
                    <a:pt x="75" y="19"/>
                  </a:cubicBezTo>
                  <a:cubicBezTo>
                    <a:pt x="74" y="20"/>
                    <a:pt x="74" y="21"/>
                    <a:pt x="72" y="21"/>
                  </a:cubicBezTo>
                  <a:cubicBezTo>
                    <a:pt x="72" y="22"/>
                    <a:pt x="73" y="23"/>
                    <a:pt x="73" y="24"/>
                  </a:cubicBezTo>
                  <a:cubicBezTo>
                    <a:pt x="73" y="24"/>
                    <a:pt x="73" y="24"/>
                    <a:pt x="73" y="24"/>
                  </a:cubicBezTo>
                  <a:cubicBezTo>
                    <a:pt x="72" y="24"/>
                    <a:pt x="72" y="23"/>
                    <a:pt x="71" y="23"/>
                  </a:cubicBezTo>
                  <a:cubicBezTo>
                    <a:pt x="71" y="22"/>
                    <a:pt x="72" y="22"/>
                    <a:pt x="72" y="21"/>
                  </a:cubicBezTo>
                  <a:cubicBezTo>
                    <a:pt x="72" y="20"/>
                    <a:pt x="73" y="20"/>
                    <a:pt x="72" y="19"/>
                  </a:cubicBezTo>
                  <a:close/>
                  <a:moveTo>
                    <a:pt x="72" y="15"/>
                  </a:moveTo>
                  <a:cubicBezTo>
                    <a:pt x="72" y="14"/>
                    <a:pt x="74" y="13"/>
                    <a:pt x="74" y="14"/>
                  </a:cubicBezTo>
                  <a:cubicBezTo>
                    <a:pt x="73" y="14"/>
                    <a:pt x="73" y="15"/>
                    <a:pt x="72" y="15"/>
                  </a:cubicBezTo>
                  <a:close/>
                  <a:moveTo>
                    <a:pt x="84" y="14"/>
                  </a:moveTo>
                  <a:cubicBezTo>
                    <a:pt x="85" y="14"/>
                    <a:pt x="87" y="14"/>
                    <a:pt x="87" y="15"/>
                  </a:cubicBezTo>
                  <a:cubicBezTo>
                    <a:pt x="87" y="16"/>
                    <a:pt x="86" y="15"/>
                    <a:pt x="84" y="16"/>
                  </a:cubicBezTo>
                  <a:cubicBezTo>
                    <a:pt x="84" y="15"/>
                    <a:pt x="84" y="15"/>
                    <a:pt x="84" y="14"/>
                  </a:cubicBezTo>
                  <a:close/>
                  <a:moveTo>
                    <a:pt x="25" y="29"/>
                  </a:moveTo>
                  <a:cubicBezTo>
                    <a:pt x="25" y="31"/>
                    <a:pt x="23" y="28"/>
                    <a:pt x="23" y="30"/>
                  </a:cubicBezTo>
                  <a:cubicBezTo>
                    <a:pt x="23" y="30"/>
                    <a:pt x="22" y="30"/>
                    <a:pt x="22" y="29"/>
                  </a:cubicBezTo>
                  <a:cubicBezTo>
                    <a:pt x="23" y="29"/>
                    <a:pt x="23" y="28"/>
                    <a:pt x="23" y="28"/>
                  </a:cubicBezTo>
                  <a:cubicBezTo>
                    <a:pt x="24" y="28"/>
                    <a:pt x="24" y="28"/>
                    <a:pt x="24" y="28"/>
                  </a:cubicBezTo>
                  <a:cubicBezTo>
                    <a:pt x="25" y="29"/>
                    <a:pt x="24" y="29"/>
                    <a:pt x="25" y="29"/>
                  </a:cubicBezTo>
                  <a:close/>
                  <a:moveTo>
                    <a:pt x="28" y="59"/>
                  </a:moveTo>
                  <a:cubicBezTo>
                    <a:pt x="28" y="60"/>
                    <a:pt x="27" y="60"/>
                    <a:pt x="27" y="60"/>
                  </a:cubicBezTo>
                  <a:cubicBezTo>
                    <a:pt x="27" y="60"/>
                    <a:pt x="27" y="59"/>
                    <a:pt x="27" y="59"/>
                  </a:cubicBezTo>
                  <a:cubicBezTo>
                    <a:pt x="27" y="59"/>
                    <a:pt x="28" y="59"/>
                    <a:pt x="28" y="59"/>
                  </a:cubicBezTo>
                  <a:close/>
                  <a:moveTo>
                    <a:pt x="23" y="58"/>
                  </a:moveTo>
                  <a:cubicBezTo>
                    <a:pt x="22" y="58"/>
                    <a:pt x="22" y="57"/>
                    <a:pt x="21" y="57"/>
                  </a:cubicBezTo>
                  <a:cubicBezTo>
                    <a:pt x="20" y="57"/>
                    <a:pt x="20" y="58"/>
                    <a:pt x="20" y="58"/>
                  </a:cubicBezTo>
                  <a:cubicBezTo>
                    <a:pt x="20" y="57"/>
                    <a:pt x="20" y="57"/>
                    <a:pt x="20" y="57"/>
                  </a:cubicBezTo>
                  <a:cubicBezTo>
                    <a:pt x="21" y="57"/>
                    <a:pt x="22" y="57"/>
                    <a:pt x="23" y="57"/>
                  </a:cubicBezTo>
                  <a:cubicBezTo>
                    <a:pt x="23" y="57"/>
                    <a:pt x="23" y="57"/>
                    <a:pt x="24" y="57"/>
                  </a:cubicBezTo>
                  <a:cubicBezTo>
                    <a:pt x="24" y="58"/>
                    <a:pt x="24" y="58"/>
                    <a:pt x="24" y="58"/>
                  </a:cubicBezTo>
                  <a:cubicBezTo>
                    <a:pt x="25" y="58"/>
                    <a:pt x="26" y="58"/>
                    <a:pt x="26" y="59"/>
                  </a:cubicBezTo>
                  <a:cubicBezTo>
                    <a:pt x="26" y="60"/>
                    <a:pt x="25" y="59"/>
                    <a:pt x="25" y="60"/>
                  </a:cubicBezTo>
                  <a:cubicBezTo>
                    <a:pt x="25" y="60"/>
                    <a:pt x="25" y="59"/>
                    <a:pt x="24" y="59"/>
                  </a:cubicBezTo>
                  <a:cubicBezTo>
                    <a:pt x="24" y="59"/>
                    <a:pt x="24" y="59"/>
                    <a:pt x="24" y="59"/>
                  </a:cubicBezTo>
                  <a:cubicBezTo>
                    <a:pt x="24" y="58"/>
                    <a:pt x="23" y="59"/>
                    <a:pt x="23" y="58"/>
                  </a:cubicBezTo>
                  <a:close/>
                  <a:moveTo>
                    <a:pt x="23" y="60"/>
                  </a:moveTo>
                  <a:cubicBezTo>
                    <a:pt x="23" y="60"/>
                    <a:pt x="23" y="60"/>
                    <a:pt x="22" y="60"/>
                  </a:cubicBezTo>
                  <a:cubicBezTo>
                    <a:pt x="22" y="60"/>
                    <a:pt x="22" y="59"/>
                    <a:pt x="22" y="59"/>
                  </a:cubicBezTo>
                  <a:cubicBezTo>
                    <a:pt x="23" y="59"/>
                    <a:pt x="23" y="59"/>
                    <a:pt x="23" y="60"/>
                  </a:cubicBezTo>
                  <a:close/>
                  <a:moveTo>
                    <a:pt x="22" y="56"/>
                  </a:moveTo>
                  <a:cubicBezTo>
                    <a:pt x="22" y="56"/>
                    <a:pt x="22" y="56"/>
                    <a:pt x="22" y="55"/>
                  </a:cubicBezTo>
                  <a:cubicBezTo>
                    <a:pt x="23" y="55"/>
                    <a:pt x="23" y="56"/>
                    <a:pt x="23" y="56"/>
                  </a:cubicBezTo>
                  <a:cubicBezTo>
                    <a:pt x="23" y="56"/>
                    <a:pt x="22" y="56"/>
                    <a:pt x="22" y="56"/>
                  </a:cubicBezTo>
                  <a:close/>
                  <a:moveTo>
                    <a:pt x="23" y="55"/>
                  </a:moveTo>
                  <a:cubicBezTo>
                    <a:pt x="24" y="55"/>
                    <a:pt x="24" y="55"/>
                    <a:pt x="24" y="55"/>
                  </a:cubicBezTo>
                  <a:cubicBezTo>
                    <a:pt x="24" y="56"/>
                    <a:pt x="24" y="56"/>
                    <a:pt x="24" y="56"/>
                  </a:cubicBezTo>
                  <a:cubicBezTo>
                    <a:pt x="23" y="56"/>
                    <a:pt x="23" y="56"/>
                    <a:pt x="23" y="55"/>
                  </a:cubicBezTo>
                  <a:close/>
                  <a:moveTo>
                    <a:pt x="24" y="57"/>
                  </a:moveTo>
                  <a:cubicBezTo>
                    <a:pt x="24" y="57"/>
                    <a:pt x="24" y="56"/>
                    <a:pt x="24" y="56"/>
                  </a:cubicBezTo>
                  <a:cubicBezTo>
                    <a:pt x="25" y="56"/>
                    <a:pt x="25" y="56"/>
                    <a:pt x="25" y="57"/>
                  </a:cubicBezTo>
                  <a:cubicBezTo>
                    <a:pt x="25" y="57"/>
                    <a:pt x="26" y="57"/>
                    <a:pt x="26" y="57"/>
                  </a:cubicBezTo>
                  <a:cubicBezTo>
                    <a:pt x="26" y="58"/>
                    <a:pt x="25" y="58"/>
                    <a:pt x="25" y="57"/>
                  </a:cubicBezTo>
                  <a:cubicBezTo>
                    <a:pt x="25" y="57"/>
                    <a:pt x="25" y="57"/>
                    <a:pt x="24" y="57"/>
                  </a:cubicBezTo>
                  <a:close/>
                  <a:moveTo>
                    <a:pt x="111" y="74"/>
                  </a:moveTo>
                  <a:cubicBezTo>
                    <a:pt x="111" y="74"/>
                    <a:pt x="111" y="73"/>
                    <a:pt x="111" y="73"/>
                  </a:cubicBezTo>
                  <a:cubicBezTo>
                    <a:pt x="110" y="72"/>
                    <a:pt x="109" y="72"/>
                    <a:pt x="108" y="71"/>
                  </a:cubicBezTo>
                  <a:cubicBezTo>
                    <a:pt x="108" y="71"/>
                    <a:pt x="108" y="71"/>
                    <a:pt x="108" y="71"/>
                  </a:cubicBezTo>
                  <a:cubicBezTo>
                    <a:pt x="107" y="70"/>
                    <a:pt x="108" y="71"/>
                    <a:pt x="108" y="70"/>
                  </a:cubicBezTo>
                  <a:cubicBezTo>
                    <a:pt x="109" y="70"/>
                    <a:pt x="108" y="71"/>
                    <a:pt x="109" y="70"/>
                  </a:cubicBezTo>
                  <a:cubicBezTo>
                    <a:pt x="109" y="71"/>
                    <a:pt x="110" y="70"/>
                    <a:pt x="110" y="70"/>
                  </a:cubicBezTo>
                  <a:cubicBezTo>
                    <a:pt x="110" y="70"/>
                    <a:pt x="111" y="70"/>
                    <a:pt x="111" y="70"/>
                  </a:cubicBezTo>
                  <a:cubicBezTo>
                    <a:pt x="111" y="70"/>
                    <a:pt x="112" y="70"/>
                    <a:pt x="112" y="70"/>
                  </a:cubicBezTo>
                  <a:cubicBezTo>
                    <a:pt x="112" y="72"/>
                    <a:pt x="111" y="73"/>
                    <a:pt x="111"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FFFFFF"/>
                </a:solidFill>
                <a:latin typeface="微软雅黑" panose="020B0503020204020204" charset="-122"/>
                <a:ea typeface="微软雅黑" panose="020B0503020204020204" charset="-122"/>
              </a:endParaRPr>
            </a:p>
          </p:txBody>
        </p:sp>
        <p:sp>
          <p:nvSpPr>
            <p:cNvPr id="147" name="Freeform 258"/>
            <p:cNvSpPr/>
            <p:nvPr/>
          </p:nvSpPr>
          <p:spPr bwMode="auto">
            <a:xfrm>
              <a:off x="6143171" y="3158419"/>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FFFFFF"/>
                </a:solidFill>
                <a:latin typeface="微软雅黑" panose="020B0503020204020204" charset="-122"/>
                <a:ea typeface="微软雅黑" panose="020B0503020204020204" charset="-122"/>
              </a:endParaRPr>
            </a:p>
          </p:txBody>
        </p:sp>
        <p:sp>
          <p:nvSpPr>
            <p:cNvPr id="148" name="Freeform 259"/>
            <p:cNvSpPr/>
            <p:nvPr/>
          </p:nvSpPr>
          <p:spPr bwMode="auto">
            <a:xfrm>
              <a:off x="6335089" y="3227813"/>
              <a:ext cx="3253" cy="5422"/>
            </a:xfrm>
            <a:custGeom>
              <a:avLst/>
              <a:gdLst>
                <a:gd name="T0" fmla="*/ 1 w 1"/>
                <a:gd name="T1" fmla="*/ 1 h 2"/>
                <a:gd name="T2" fmla="*/ 1 w 1"/>
                <a:gd name="T3" fmla="*/ 0 h 2"/>
                <a:gd name="T4" fmla="*/ 0 w 1"/>
                <a:gd name="T5" fmla="*/ 1 h 2"/>
                <a:gd name="T6" fmla="*/ 1 w 1"/>
                <a:gd name="T7" fmla="*/ 1 h 2"/>
              </a:gdLst>
              <a:ahLst/>
              <a:cxnLst>
                <a:cxn ang="0">
                  <a:pos x="T0" y="T1"/>
                </a:cxn>
                <a:cxn ang="0">
                  <a:pos x="T2" y="T3"/>
                </a:cxn>
                <a:cxn ang="0">
                  <a:pos x="T4" y="T5"/>
                </a:cxn>
                <a:cxn ang="0">
                  <a:pos x="T6" y="T7"/>
                </a:cxn>
              </a:cxnLst>
              <a:rect l="0" t="0" r="r" b="b"/>
              <a:pathLst>
                <a:path w="1" h="2">
                  <a:moveTo>
                    <a:pt x="1" y="1"/>
                  </a:moveTo>
                  <a:cubicBezTo>
                    <a:pt x="1" y="1"/>
                    <a:pt x="1" y="1"/>
                    <a:pt x="1" y="0"/>
                  </a:cubicBezTo>
                  <a:cubicBezTo>
                    <a:pt x="0" y="0"/>
                    <a:pt x="0" y="1"/>
                    <a:pt x="0" y="1"/>
                  </a:cubicBezTo>
                  <a:cubicBezTo>
                    <a:pt x="0" y="1"/>
                    <a:pt x="1" y="2"/>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FFFFFF"/>
                </a:solidFill>
                <a:latin typeface="微软雅黑" panose="020B0503020204020204" charset="-122"/>
                <a:ea typeface="微软雅黑" panose="020B0503020204020204" charset="-122"/>
              </a:endParaRPr>
            </a:p>
          </p:txBody>
        </p:sp>
        <p:sp>
          <p:nvSpPr>
            <p:cNvPr id="149" name="Freeform 260"/>
            <p:cNvSpPr/>
            <p:nvPr/>
          </p:nvSpPr>
          <p:spPr bwMode="auto">
            <a:xfrm>
              <a:off x="6310151" y="3163840"/>
              <a:ext cx="2169"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FFFFFF"/>
                </a:solidFill>
                <a:latin typeface="微软雅黑" panose="020B0503020204020204" charset="-122"/>
                <a:ea typeface="微软雅黑" panose="020B0503020204020204" charset="-122"/>
              </a:endParaRPr>
            </a:p>
          </p:txBody>
        </p:sp>
        <p:sp>
          <p:nvSpPr>
            <p:cNvPr id="150" name="Freeform 261"/>
            <p:cNvSpPr/>
            <p:nvPr/>
          </p:nvSpPr>
          <p:spPr bwMode="auto">
            <a:xfrm>
              <a:off x="6312320" y="316384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FFFFFF"/>
                </a:solidFill>
                <a:latin typeface="微软雅黑" panose="020B0503020204020204" charset="-122"/>
                <a:ea typeface="微软雅黑" panose="020B0503020204020204" charset="-122"/>
              </a:endParaRPr>
            </a:p>
          </p:txBody>
        </p:sp>
        <p:sp>
          <p:nvSpPr>
            <p:cNvPr id="151" name="Freeform 262"/>
            <p:cNvSpPr/>
            <p:nvPr/>
          </p:nvSpPr>
          <p:spPr bwMode="auto">
            <a:xfrm>
              <a:off x="6278707" y="3171431"/>
              <a:ext cx="3253" cy="3253"/>
            </a:xfrm>
            <a:custGeom>
              <a:avLst/>
              <a:gdLst>
                <a:gd name="T0" fmla="*/ 1 w 1"/>
                <a:gd name="T1" fmla="*/ 0 h 1"/>
                <a:gd name="T2" fmla="*/ 1 w 1"/>
                <a:gd name="T3" fmla="*/ 1 h 1"/>
                <a:gd name="T4" fmla="*/ 1 w 1"/>
                <a:gd name="T5" fmla="*/ 0 h 1"/>
              </a:gdLst>
              <a:ahLst/>
              <a:cxnLst>
                <a:cxn ang="0">
                  <a:pos x="T0" y="T1"/>
                </a:cxn>
                <a:cxn ang="0">
                  <a:pos x="T2" y="T3"/>
                </a:cxn>
                <a:cxn ang="0">
                  <a:pos x="T4" y="T5"/>
                </a:cxn>
              </a:cxnLst>
              <a:rect l="0" t="0" r="r" b="b"/>
              <a:pathLst>
                <a:path w="1" h="1">
                  <a:moveTo>
                    <a:pt x="1" y="0"/>
                  </a:moveTo>
                  <a:cubicBezTo>
                    <a:pt x="0" y="1"/>
                    <a:pt x="1" y="1"/>
                    <a:pt x="1" y="1"/>
                  </a:cubicBezTo>
                  <a:cubicBezTo>
                    <a:pt x="1" y="0"/>
                    <a:pt x="1"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FFFFFF"/>
                </a:solidFill>
                <a:latin typeface="微软雅黑" panose="020B0503020204020204" charset="-122"/>
                <a:ea typeface="微软雅黑" panose="020B0503020204020204" charset="-122"/>
              </a:endParaRPr>
            </a:p>
          </p:txBody>
        </p:sp>
        <p:sp>
          <p:nvSpPr>
            <p:cNvPr id="152" name="Freeform 263"/>
            <p:cNvSpPr/>
            <p:nvPr/>
          </p:nvSpPr>
          <p:spPr bwMode="auto">
            <a:xfrm>
              <a:off x="6099800" y="324841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FFFFFF"/>
                </a:solidFill>
                <a:latin typeface="微软雅黑" panose="020B0503020204020204" charset="-122"/>
                <a:ea typeface="微软雅黑" panose="020B0503020204020204" charset="-122"/>
              </a:endParaRPr>
            </a:p>
          </p:txBody>
        </p:sp>
        <p:sp>
          <p:nvSpPr>
            <p:cNvPr id="153" name="Freeform 264"/>
            <p:cNvSpPr/>
            <p:nvPr/>
          </p:nvSpPr>
          <p:spPr bwMode="auto">
            <a:xfrm>
              <a:off x="6220155" y="322239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FFFFFF"/>
                </a:solidFill>
                <a:latin typeface="微软雅黑" panose="020B0503020204020204" charset="-122"/>
                <a:ea typeface="微软雅黑" panose="020B0503020204020204" charset="-122"/>
              </a:endParaRPr>
            </a:p>
          </p:txBody>
        </p:sp>
        <p:sp>
          <p:nvSpPr>
            <p:cNvPr id="154" name="Freeform 265"/>
            <p:cNvSpPr/>
            <p:nvPr/>
          </p:nvSpPr>
          <p:spPr bwMode="auto">
            <a:xfrm>
              <a:off x="6220155" y="3179020"/>
              <a:ext cx="15180" cy="23854"/>
            </a:xfrm>
            <a:custGeom>
              <a:avLst/>
              <a:gdLst>
                <a:gd name="T0" fmla="*/ 5 w 6"/>
                <a:gd name="T1" fmla="*/ 0 h 9"/>
                <a:gd name="T2" fmla="*/ 3 w 6"/>
                <a:gd name="T3" fmla="*/ 4 h 9"/>
                <a:gd name="T4" fmla="*/ 3 w 6"/>
                <a:gd name="T5" fmla="*/ 6 h 9"/>
                <a:gd name="T6" fmla="*/ 2 w 6"/>
                <a:gd name="T7" fmla="*/ 8 h 9"/>
                <a:gd name="T8" fmla="*/ 0 w 6"/>
                <a:gd name="T9" fmla="*/ 6 h 9"/>
                <a:gd name="T10" fmla="*/ 1 w 6"/>
                <a:gd name="T11" fmla="*/ 8 h 9"/>
                <a:gd name="T12" fmla="*/ 1 w 6"/>
                <a:gd name="T13" fmla="*/ 9 h 9"/>
                <a:gd name="T14" fmla="*/ 1 w 6"/>
                <a:gd name="T15" fmla="*/ 9 h 9"/>
                <a:gd name="T16" fmla="*/ 3 w 6"/>
                <a:gd name="T17" fmla="*/ 9 h 9"/>
                <a:gd name="T18" fmla="*/ 4 w 6"/>
                <a:gd name="T19" fmla="*/ 9 h 9"/>
                <a:gd name="T20" fmla="*/ 5 w 6"/>
                <a:gd name="T21" fmla="*/ 6 h 9"/>
                <a:gd name="T22" fmla="*/ 5 w 6"/>
                <a:gd name="T23" fmla="*/ 7 h 9"/>
                <a:gd name="T24" fmla="*/ 5 w 6"/>
                <a:gd name="T25" fmla="*/ 5 h 9"/>
                <a:gd name="T26" fmla="*/ 4 w 6"/>
                <a:gd name="T27" fmla="*/ 4 h 9"/>
                <a:gd name="T28" fmla="*/ 5 w 6"/>
                <a:gd name="T29" fmla="*/ 1 h 9"/>
                <a:gd name="T30" fmla="*/ 5 w 6"/>
                <a:gd name="T3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 h="9">
                  <a:moveTo>
                    <a:pt x="5" y="0"/>
                  </a:moveTo>
                  <a:cubicBezTo>
                    <a:pt x="5" y="2"/>
                    <a:pt x="3" y="2"/>
                    <a:pt x="3" y="4"/>
                  </a:cubicBezTo>
                  <a:cubicBezTo>
                    <a:pt x="3" y="5"/>
                    <a:pt x="3" y="5"/>
                    <a:pt x="3" y="6"/>
                  </a:cubicBezTo>
                  <a:cubicBezTo>
                    <a:pt x="3" y="7"/>
                    <a:pt x="3" y="8"/>
                    <a:pt x="2" y="8"/>
                  </a:cubicBezTo>
                  <a:cubicBezTo>
                    <a:pt x="1" y="9"/>
                    <a:pt x="1" y="6"/>
                    <a:pt x="0" y="6"/>
                  </a:cubicBezTo>
                  <a:cubicBezTo>
                    <a:pt x="0" y="7"/>
                    <a:pt x="1" y="8"/>
                    <a:pt x="1" y="8"/>
                  </a:cubicBezTo>
                  <a:cubicBezTo>
                    <a:pt x="1" y="8"/>
                    <a:pt x="1" y="9"/>
                    <a:pt x="1" y="9"/>
                  </a:cubicBezTo>
                  <a:cubicBezTo>
                    <a:pt x="1" y="9"/>
                    <a:pt x="2" y="9"/>
                    <a:pt x="1" y="9"/>
                  </a:cubicBezTo>
                  <a:cubicBezTo>
                    <a:pt x="2" y="9"/>
                    <a:pt x="2" y="9"/>
                    <a:pt x="3" y="9"/>
                  </a:cubicBezTo>
                  <a:cubicBezTo>
                    <a:pt x="3" y="9"/>
                    <a:pt x="3" y="9"/>
                    <a:pt x="4" y="9"/>
                  </a:cubicBezTo>
                  <a:cubicBezTo>
                    <a:pt x="5" y="8"/>
                    <a:pt x="4" y="7"/>
                    <a:pt x="5" y="6"/>
                  </a:cubicBezTo>
                  <a:cubicBezTo>
                    <a:pt x="6" y="5"/>
                    <a:pt x="5" y="7"/>
                    <a:pt x="5" y="7"/>
                  </a:cubicBezTo>
                  <a:cubicBezTo>
                    <a:pt x="5" y="6"/>
                    <a:pt x="5" y="5"/>
                    <a:pt x="5" y="5"/>
                  </a:cubicBezTo>
                  <a:cubicBezTo>
                    <a:pt x="5" y="4"/>
                    <a:pt x="4" y="4"/>
                    <a:pt x="4" y="4"/>
                  </a:cubicBezTo>
                  <a:cubicBezTo>
                    <a:pt x="4" y="2"/>
                    <a:pt x="5" y="2"/>
                    <a:pt x="5" y="1"/>
                  </a:cubicBezTo>
                  <a:cubicBezTo>
                    <a:pt x="5" y="0"/>
                    <a:pt x="5" y="0"/>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FFFFFF"/>
                </a:solidFill>
                <a:latin typeface="微软雅黑" panose="020B0503020204020204" charset="-122"/>
                <a:ea typeface="微软雅黑" panose="020B0503020204020204" charset="-122"/>
              </a:endParaRPr>
            </a:p>
          </p:txBody>
        </p:sp>
        <p:sp>
          <p:nvSpPr>
            <p:cNvPr id="155" name="Freeform 266"/>
            <p:cNvSpPr/>
            <p:nvPr/>
          </p:nvSpPr>
          <p:spPr bwMode="auto">
            <a:xfrm>
              <a:off x="6158351" y="320504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FFFFFF"/>
                </a:solidFill>
                <a:latin typeface="微软雅黑" panose="020B0503020204020204" charset="-122"/>
                <a:ea typeface="微软雅黑" panose="020B0503020204020204" charset="-122"/>
              </a:endParaRPr>
            </a:p>
          </p:txBody>
        </p:sp>
        <p:sp>
          <p:nvSpPr>
            <p:cNvPr id="156" name="Freeform 267"/>
            <p:cNvSpPr/>
            <p:nvPr/>
          </p:nvSpPr>
          <p:spPr bwMode="auto">
            <a:xfrm>
              <a:off x="6325331" y="3259257"/>
              <a:ext cx="2169" cy="4337"/>
            </a:xfrm>
            <a:custGeom>
              <a:avLst/>
              <a:gdLst>
                <a:gd name="T0" fmla="*/ 0 w 1"/>
                <a:gd name="T1" fmla="*/ 0 h 2"/>
                <a:gd name="T2" fmla="*/ 1 w 1"/>
                <a:gd name="T3" fmla="*/ 2 h 2"/>
                <a:gd name="T4" fmla="*/ 1 w 1"/>
                <a:gd name="T5" fmla="*/ 2 h 2"/>
                <a:gd name="T6" fmla="*/ 1 w 1"/>
                <a:gd name="T7" fmla="*/ 1 h 2"/>
                <a:gd name="T8" fmla="*/ 0 w 1"/>
                <a:gd name="T9" fmla="*/ 0 h 2"/>
              </a:gdLst>
              <a:ahLst/>
              <a:cxnLst>
                <a:cxn ang="0">
                  <a:pos x="T0" y="T1"/>
                </a:cxn>
                <a:cxn ang="0">
                  <a:pos x="T2" y="T3"/>
                </a:cxn>
                <a:cxn ang="0">
                  <a:pos x="T4" y="T5"/>
                </a:cxn>
                <a:cxn ang="0">
                  <a:pos x="T6" y="T7"/>
                </a:cxn>
                <a:cxn ang="0">
                  <a:pos x="T8" y="T9"/>
                </a:cxn>
              </a:cxnLst>
              <a:rect l="0" t="0" r="r" b="b"/>
              <a:pathLst>
                <a:path w="1" h="2">
                  <a:moveTo>
                    <a:pt x="0" y="0"/>
                  </a:moveTo>
                  <a:cubicBezTo>
                    <a:pt x="0" y="1"/>
                    <a:pt x="1" y="1"/>
                    <a:pt x="1" y="2"/>
                  </a:cubicBezTo>
                  <a:cubicBezTo>
                    <a:pt x="1" y="2"/>
                    <a:pt x="1" y="2"/>
                    <a:pt x="1" y="2"/>
                  </a:cubicBezTo>
                  <a:cubicBezTo>
                    <a:pt x="1" y="1"/>
                    <a:pt x="1" y="1"/>
                    <a:pt x="1" y="1"/>
                  </a:cubicBezTo>
                  <a:cubicBezTo>
                    <a:pt x="1" y="1"/>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FFFFFF"/>
                </a:solidFill>
                <a:latin typeface="微软雅黑" panose="020B0503020204020204" charset="-122"/>
                <a:ea typeface="微软雅黑" panose="020B0503020204020204" charset="-122"/>
              </a:endParaRPr>
            </a:p>
          </p:txBody>
        </p:sp>
        <p:sp>
          <p:nvSpPr>
            <p:cNvPr id="157" name="Freeform 268"/>
            <p:cNvSpPr/>
            <p:nvPr/>
          </p:nvSpPr>
          <p:spPr bwMode="auto">
            <a:xfrm>
              <a:off x="6242926" y="3176852"/>
              <a:ext cx="7590" cy="7590"/>
            </a:xfrm>
            <a:custGeom>
              <a:avLst/>
              <a:gdLst>
                <a:gd name="T0" fmla="*/ 0 w 3"/>
                <a:gd name="T1" fmla="*/ 1 h 3"/>
                <a:gd name="T2" fmla="*/ 1 w 3"/>
                <a:gd name="T3" fmla="*/ 2 h 3"/>
                <a:gd name="T4" fmla="*/ 2 w 3"/>
                <a:gd name="T5" fmla="*/ 2 h 3"/>
                <a:gd name="T6" fmla="*/ 3 w 3"/>
                <a:gd name="T7" fmla="*/ 1 h 3"/>
                <a:gd name="T8" fmla="*/ 0 w 3"/>
                <a:gd name="T9" fmla="*/ 1 h 3"/>
              </a:gdLst>
              <a:ahLst/>
              <a:cxnLst>
                <a:cxn ang="0">
                  <a:pos x="T0" y="T1"/>
                </a:cxn>
                <a:cxn ang="0">
                  <a:pos x="T2" y="T3"/>
                </a:cxn>
                <a:cxn ang="0">
                  <a:pos x="T4" y="T5"/>
                </a:cxn>
                <a:cxn ang="0">
                  <a:pos x="T6" y="T7"/>
                </a:cxn>
                <a:cxn ang="0">
                  <a:pos x="T8" y="T9"/>
                </a:cxn>
              </a:cxnLst>
              <a:rect l="0" t="0" r="r" b="b"/>
              <a:pathLst>
                <a:path w="3" h="3">
                  <a:moveTo>
                    <a:pt x="0" y="1"/>
                  </a:moveTo>
                  <a:cubicBezTo>
                    <a:pt x="0" y="1"/>
                    <a:pt x="0" y="3"/>
                    <a:pt x="1" y="2"/>
                  </a:cubicBezTo>
                  <a:cubicBezTo>
                    <a:pt x="2" y="2"/>
                    <a:pt x="1" y="2"/>
                    <a:pt x="2" y="2"/>
                  </a:cubicBezTo>
                  <a:cubicBezTo>
                    <a:pt x="2" y="1"/>
                    <a:pt x="3" y="2"/>
                    <a:pt x="3" y="1"/>
                  </a:cubicBezTo>
                  <a:cubicBezTo>
                    <a:pt x="2" y="0"/>
                    <a:pt x="1"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FFFFFF"/>
                </a:solidFill>
                <a:latin typeface="微软雅黑" panose="020B0503020204020204" charset="-122"/>
                <a:ea typeface="微软雅黑" panose="020B0503020204020204" charset="-122"/>
              </a:endParaRPr>
            </a:p>
          </p:txBody>
        </p:sp>
        <p:sp>
          <p:nvSpPr>
            <p:cNvPr id="158" name="Freeform 269"/>
            <p:cNvSpPr/>
            <p:nvPr/>
          </p:nvSpPr>
          <p:spPr bwMode="auto">
            <a:xfrm>
              <a:off x="6238588" y="3171431"/>
              <a:ext cx="2169"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FFFFFF"/>
                </a:solidFill>
                <a:latin typeface="微软雅黑" panose="020B0503020204020204" charset="-122"/>
                <a:ea typeface="微软雅黑" panose="020B0503020204020204" charset="-122"/>
              </a:endParaRPr>
            </a:p>
          </p:txBody>
        </p:sp>
        <p:sp>
          <p:nvSpPr>
            <p:cNvPr id="159" name="Freeform 270"/>
            <p:cNvSpPr/>
            <p:nvPr/>
          </p:nvSpPr>
          <p:spPr bwMode="auto">
            <a:xfrm>
              <a:off x="6248347" y="324841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FFFFFF"/>
                </a:solidFill>
                <a:latin typeface="微软雅黑" panose="020B0503020204020204" charset="-122"/>
                <a:ea typeface="微软雅黑" panose="020B0503020204020204" charset="-122"/>
              </a:endParaRPr>
            </a:p>
          </p:txBody>
        </p:sp>
        <p:sp>
          <p:nvSpPr>
            <p:cNvPr id="160" name="Freeform 271"/>
            <p:cNvSpPr/>
            <p:nvPr/>
          </p:nvSpPr>
          <p:spPr bwMode="auto">
            <a:xfrm>
              <a:off x="6248347" y="318227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FFFFFF"/>
                </a:solidFill>
                <a:latin typeface="微软雅黑" panose="020B0503020204020204" charset="-122"/>
                <a:ea typeface="微软雅黑" panose="020B0503020204020204" charset="-122"/>
              </a:endParaRPr>
            </a:p>
          </p:txBody>
        </p:sp>
        <p:sp>
          <p:nvSpPr>
            <p:cNvPr id="161" name="Freeform 272"/>
            <p:cNvSpPr/>
            <p:nvPr/>
          </p:nvSpPr>
          <p:spPr bwMode="auto">
            <a:xfrm>
              <a:off x="6278707" y="3169262"/>
              <a:ext cx="3253" cy="2169"/>
            </a:xfrm>
            <a:custGeom>
              <a:avLst/>
              <a:gdLst>
                <a:gd name="T0" fmla="*/ 1 w 1"/>
                <a:gd name="T1" fmla="*/ 1 h 1"/>
                <a:gd name="T2" fmla="*/ 1 w 1"/>
                <a:gd name="T3" fmla="*/ 1 h 1"/>
              </a:gdLst>
              <a:ahLst/>
              <a:cxnLst>
                <a:cxn ang="0">
                  <a:pos x="T0" y="T1"/>
                </a:cxn>
                <a:cxn ang="0">
                  <a:pos x="T2" y="T3"/>
                </a:cxn>
              </a:cxnLst>
              <a:rect l="0" t="0" r="r" b="b"/>
              <a:pathLst>
                <a:path w="1" h="1">
                  <a:moveTo>
                    <a:pt x="1" y="1"/>
                  </a:moveTo>
                  <a:cubicBezTo>
                    <a:pt x="1" y="0"/>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FFFFFF"/>
                </a:solidFill>
                <a:latin typeface="微软雅黑" panose="020B0503020204020204" charset="-122"/>
                <a:ea typeface="微软雅黑" panose="020B0503020204020204" charset="-122"/>
              </a:endParaRPr>
            </a:p>
          </p:txBody>
        </p:sp>
        <p:sp>
          <p:nvSpPr>
            <p:cNvPr id="162" name="Freeform 273"/>
            <p:cNvSpPr/>
            <p:nvPr/>
          </p:nvSpPr>
          <p:spPr bwMode="auto">
            <a:xfrm>
              <a:off x="6235335" y="3192032"/>
              <a:ext cx="3253"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FFFFFF"/>
                </a:solidFill>
                <a:latin typeface="微软雅黑" panose="020B0503020204020204" charset="-122"/>
                <a:ea typeface="微软雅黑" panose="020B0503020204020204" charset="-122"/>
              </a:endParaRPr>
            </a:p>
          </p:txBody>
        </p:sp>
        <p:sp>
          <p:nvSpPr>
            <p:cNvPr id="163" name="Freeform 274"/>
            <p:cNvSpPr/>
            <p:nvPr/>
          </p:nvSpPr>
          <p:spPr bwMode="auto">
            <a:xfrm>
              <a:off x="6312320" y="3161672"/>
              <a:ext cx="3253" cy="0"/>
            </a:xfrm>
            <a:custGeom>
              <a:avLst/>
              <a:gdLst>
                <a:gd name="T0" fmla="*/ 1 w 1"/>
                <a:gd name="T1" fmla="*/ 1 w 1"/>
                <a:gd name="T2" fmla="*/ 1 w 1"/>
              </a:gdLst>
              <a:ahLst/>
              <a:cxnLst>
                <a:cxn ang="0">
                  <a:pos x="T0" y="0"/>
                </a:cxn>
                <a:cxn ang="0">
                  <a:pos x="T1" y="0"/>
                </a:cxn>
                <a:cxn ang="0">
                  <a:pos x="T2" y="0"/>
                </a:cxn>
              </a:cxnLst>
              <a:rect l="0" t="0" r="r" b="b"/>
              <a:pathLst>
                <a:path w="1">
                  <a:moveTo>
                    <a:pt x="1" y="0"/>
                  </a:moveTo>
                  <a:cubicBezTo>
                    <a:pt x="1" y="0"/>
                    <a:pt x="1" y="0"/>
                    <a:pt x="1" y="0"/>
                  </a:cubicBezTo>
                  <a:cubicBezTo>
                    <a:pt x="1"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FFFFFF"/>
                </a:solidFill>
                <a:latin typeface="微软雅黑" panose="020B0503020204020204" charset="-122"/>
                <a:ea typeface="微软雅黑" panose="020B0503020204020204" charset="-122"/>
              </a:endParaRPr>
            </a:p>
          </p:txBody>
        </p:sp>
        <p:sp>
          <p:nvSpPr>
            <p:cNvPr id="164" name="Freeform 275"/>
            <p:cNvSpPr/>
            <p:nvPr/>
          </p:nvSpPr>
          <p:spPr bwMode="auto">
            <a:xfrm>
              <a:off x="6191964" y="3141071"/>
              <a:ext cx="7590" cy="2169"/>
            </a:xfrm>
            <a:custGeom>
              <a:avLst/>
              <a:gdLst>
                <a:gd name="T0" fmla="*/ 2 w 3"/>
                <a:gd name="T1" fmla="*/ 1 h 1"/>
                <a:gd name="T2" fmla="*/ 3 w 3"/>
                <a:gd name="T3" fmla="*/ 0 h 1"/>
                <a:gd name="T4" fmla="*/ 0 w 3"/>
                <a:gd name="T5" fmla="*/ 1 h 1"/>
                <a:gd name="T6" fmla="*/ 2 w 3"/>
                <a:gd name="T7" fmla="*/ 1 h 1"/>
              </a:gdLst>
              <a:ahLst/>
              <a:cxnLst>
                <a:cxn ang="0">
                  <a:pos x="T0" y="T1"/>
                </a:cxn>
                <a:cxn ang="0">
                  <a:pos x="T2" y="T3"/>
                </a:cxn>
                <a:cxn ang="0">
                  <a:pos x="T4" y="T5"/>
                </a:cxn>
                <a:cxn ang="0">
                  <a:pos x="T6" y="T7"/>
                </a:cxn>
              </a:cxnLst>
              <a:rect l="0" t="0" r="r" b="b"/>
              <a:pathLst>
                <a:path w="3" h="1">
                  <a:moveTo>
                    <a:pt x="2" y="1"/>
                  </a:moveTo>
                  <a:cubicBezTo>
                    <a:pt x="2" y="1"/>
                    <a:pt x="3" y="1"/>
                    <a:pt x="3" y="0"/>
                  </a:cubicBezTo>
                  <a:cubicBezTo>
                    <a:pt x="2" y="0"/>
                    <a:pt x="0" y="0"/>
                    <a:pt x="0" y="1"/>
                  </a:cubicBezTo>
                  <a:cubicBezTo>
                    <a:pt x="1" y="1"/>
                    <a:pt x="1"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FFFFFF"/>
                </a:solidFill>
                <a:latin typeface="微软雅黑" panose="020B0503020204020204" charset="-122"/>
                <a:ea typeface="微软雅黑" panose="020B0503020204020204" charset="-122"/>
              </a:endParaRPr>
            </a:p>
          </p:txBody>
        </p:sp>
        <p:sp>
          <p:nvSpPr>
            <p:cNvPr id="165" name="Freeform 276"/>
            <p:cNvSpPr/>
            <p:nvPr/>
          </p:nvSpPr>
          <p:spPr bwMode="auto">
            <a:xfrm>
              <a:off x="6194132" y="3163840"/>
              <a:ext cx="3253" cy="2169"/>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0" y="1"/>
                    <a:pt x="1" y="1"/>
                    <a:pt x="1" y="0"/>
                  </a:cubicBezTo>
                  <a:cubicBezTo>
                    <a:pt x="0"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FFFFFF"/>
                </a:solidFill>
                <a:latin typeface="微软雅黑" panose="020B0503020204020204" charset="-122"/>
                <a:ea typeface="微软雅黑" panose="020B0503020204020204" charset="-122"/>
              </a:endParaRPr>
            </a:p>
          </p:txBody>
        </p:sp>
        <p:sp>
          <p:nvSpPr>
            <p:cNvPr id="166" name="Freeform 277"/>
            <p:cNvSpPr/>
            <p:nvPr/>
          </p:nvSpPr>
          <p:spPr bwMode="auto">
            <a:xfrm>
              <a:off x="6097631" y="3246246"/>
              <a:ext cx="2169" cy="2169"/>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0"/>
                    <a:pt x="0" y="0"/>
                    <a:pt x="0" y="0"/>
                  </a:cubicBezTo>
                  <a:cubicBezTo>
                    <a:pt x="0" y="0"/>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FFFFFF"/>
                </a:solidFill>
                <a:latin typeface="微软雅黑" panose="020B0503020204020204" charset="-122"/>
                <a:ea typeface="微软雅黑" panose="020B0503020204020204" charset="-122"/>
              </a:endParaRPr>
            </a:p>
          </p:txBody>
        </p:sp>
        <p:sp>
          <p:nvSpPr>
            <p:cNvPr id="167" name="Freeform 278"/>
            <p:cNvSpPr/>
            <p:nvPr/>
          </p:nvSpPr>
          <p:spPr bwMode="auto">
            <a:xfrm>
              <a:off x="6097631" y="3242993"/>
              <a:ext cx="0" cy="3253"/>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0"/>
                    <a:pt x="0" y="0"/>
                    <a:pt x="0" y="0"/>
                  </a:cubicBezTo>
                  <a:cubicBezTo>
                    <a:pt x="0" y="0"/>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FFFFFF"/>
                </a:solidFill>
                <a:latin typeface="微软雅黑" panose="020B0503020204020204" charset="-122"/>
                <a:ea typeface="微软雅黑" panose="020B0503020204020204" charset="-122"/>
              </a:endParaRPr>
            </a:p>
          </p:txBody>
        </p:sp>
        <p:sp>
          <p:nvSpPr>
            <p:cNvPr id="168" name="Freeform 279"/>
            <p:cNvSpPr/>
            <p:nvPr/>
          </p:nvSpPr>
          <p:spPr bwMode="auto">
            <a:xfrm>
              <a:off x="5958843" y="3210465"/>
              <a:ext cx="66142" cy="107344"/>
            </a:xfrm>
            <a:custGeom>
              <a:avLst/>
              <a:gdLst>
                <a:gd name="T0" fmla="*/ 0 w 61"/>
                <a:gd name="T1" fmla="*/ 49 h 99"/>
                <a:gd name="T2" fmla="*/ 61 w 61"/>
                <a:gd name="T3" fmla="*/ 99 h 99"/>
                <a:gd name="T4" fmla="*/ 61 w 61"/>
                <a:gd name="T5" fmla="*/ 0 h 99"/>
                <a:gd name="T6" fmla="*/ 0 w 61"/>
                <a:gd name="T7" fmla="*/ 49 h 99"/>
              </a:gdLst>
              <a:ahLst/>
              <a:cxnLst>
                <a:cxn ang="0">
                  <a:pos x="T0" y="T1"/>
                </a:cxn>
                <a:cxn ang="0">
                  <a:pos x="T2" y="T3"/>
                </a:cxn>
                <a:cxn ang="0">
                  <a:pos x="T4" y="T5"/>
                </a:cxn>
                <a:cxn ang="0">
                  <a:pos x="T6" y="T7"/>
                </a:cxn>
              </a:cxnLst>
              <a:rect l="0" t="0" r="r" b="b"/>
              <a:pathLst>
                <a:path w="61" h="99">
                  <a:moveTo>
                    <a:pt x="0" y="49"/>
                  </a:moveTo>
                  <a:lnTo>
                    <a:pt x="61" y="99"/>
                  </a:lnTo>
                  <a:lnTo>
                    <a:pt x="61" y="0"/>
                  </a:lnTo>
                  <a:lnTo>
                    <a:pt x="0" y="4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FFFFFF"/>
                </a:solidFill>
                <a:latin typeface="微软雅黑" panose="020B0503020204020204" charset="-122"/>
                <a:ea typeface="微软雅黑" panose="020B0503020204020204" charset="-122"/>
              </a:endParaRPr>
            </a:p>
          </p:txBody>
        </p:sp>
        <p:sp>
          <p:nvSpPr>
            <p:cNvPr id="169" name="Freeform 280"/>
            <p:cNvSpPr/>
            <p:nvPr/>
          </p:nvSpPr>
          <p:spPr bwMode="auto">
            <a:xfrm>
              <a:off x="6020647" y="3240825"/>
              <a:ext cx="40119" cy="43371"/>
            </a:xfrm>
            <a:custGeom>
              <a:avLst/>
              <a:gdLst>
                <a:gd name="T0" fmla="*/ 37 w 37"/>
                <a:gd name="T1" fmla="*/ 40 h 40"/>
                <a:gd name="T2" fmla="*/ 0 w 37"/>
                <a:gd name="T3" fmla="*/ 40 h 40"/>
                <a:gd name="T4" fmla="*/ 0 w 37"/>
                <a:gd name="T5" fmla="*/ 0 h 40"/>
                <a:gd name="T6" fmla="*/ 37 w 37"/>
                <a:gd name="T7" fmla="*/ 0 h 40"/>
                <a:gd name="T8" fmla="*/ 37 w 37"/>
                <a:gd name="T9" fmla="*/ 40 h 40"/>
                <a:gd name="T10" fmla="*/ 37 w 37"/>
                <a:gd name="T11" fmla="*/ 40 h 40"/>
              </a:gdLst>
              <a:ahLst/>
              <a:cxnLst>
                <a:cxn ang="0">
                  <a:pos x="T0" y="T1"/>
                </a:cxn>
                <a:cxn ang="0">
                  <a:pos x="T2" y="T3"/>
                </a:cxn>
                <a:cxn ang="0">
                  <a:pos x="T4" y="T5"/>
                </a:cxn>
                <a:cxn ang="0">
                  <a:pos x="T6" y="T7"/>
                </a:cxn>
                <a:cxn ang="0">
                  <a:pos x="T8" y="T9"/>
                </a:cxn>
                <a:cxn ang="0">
                  <a:pos x="T10" y="T11"/>
                </a:cxn>
              </a:cxnLst>
              <a:rect l="0" t="0" r="r" b="b"/>
              <a:pathLst>
                <a:path w="37" h="40">
                  <a:moveTo>
                    <a:pt x="37" y="40"/>
                  </a:moveTo>
                  <a:lnTo>
                    <a:pt x="0" y="40"/>
                  </a:lnTo>
                  <a:lnTo>
                    <a:pt x="0" y="0"/>
                  </a:lnTo>
                  <a:lnTo>
                    <a:pt x="37" y="0"/>
                  </a:lnTo>
                  <a:lnTo>
                    <a:pt x="37" y="40"/>
                  </a:lnTo>
                  <a:lnTo>
                    <a:pt x="37" y="4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FFFFFF"/>
                </a:solidFill>
                <a:latin typeface="微软雅黑" panose="020B0503020204020204" charset="-122"/>
                <a:ea typeface="微软雅黑" panose="020B0503020204020204" charset="-122"/>
              </a:endParaRPr>
            </a:p>
          </p:txBody>
        </p:sp>
        <p:sp>
          <p:nvSpPr>
            <p:cNvPr id="170" name="Freeform 281"/>
            <p:cNvSpPr/>
            <p:nvPr/>
          </p:nvSpPr>
          <p:spPr bwMode="auto">
            <a:xfrm>
              <a:off x="6428338" y="3210465"/>
              <a:ext cx="66142" cy="107344"/>
            </a:xfrm>
            <a:custGeom>
              <a:avLst/>
              <a:gdLst>
                <a:gd name="T0" fmla="*/ 61 w 61"/>
                <a:gd name="T1" fmla="*/ 49 h 99"/>
                <a:gd name="T2" fmla="*/ 0 w 61"/>
                <a:gd name="T3" fmla="*/ 99 h 99"/>
                <a:gd name="T4" fmla="*/ 0 w 61"/>
                <a:gd name="T5" fmla="*/ 0 h 99"/>
                <a:gd name="T6" fmla="*/ 61 w 61"/>
                <a:gd name="T7" fmla="*/ 49 h 99"/>
              </a:gdLst>
              <a:ahLst/>
              <a:cxnLst>
                <a:cxn ang="0">
                  <a:pos x="T0" y="T1"/>
                </a:cxn>
                <a:cxn ang="0">
                  <a:pos x="T2" y="T3"/>
                </a:cxn>
                <a:cxn ang="0">
                  <a:pos x="T4" y="T5"/>
                </a:cxn>
                <a:cxn ang="0">
                  <a:pos x="T6" y="T7"/>
                </a:cxn>
              </a:cxnLst>
              <a:rect l="0" t="0" r="r" b="b"/>
              <a:pathLst>
                <a:path w="61" h="99">
                  <a:moveTo>
                    <a:pt x="61" y="49"/>
                  </a:moveTo>
                  <a:lnTo>
                    <a:pt x="0" y="99"/>
                  </a:lnTo>
                  <a:lnTo>
                    <a:pt x="0" y="0"/>
                  </a:lnTo>
                  <a:lnTo>
                    <a:pt x="61" y="4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FFFFFF"/>
                </a:solidFill>
                <a:latin typeface="微软雅黑" panose="020B0503020204020204" charset="-122"/>
                <a:ea typeface="微软雅黑" panose="020B0503020204020204" charset="-122"/>
              </a:endParaRPr>
            </a:p>
          </p:txBody>
        </p:sp>
        <p:sp>
          <p:nvSpPr>
            <p:cNvPr id="171" name="Freeform 282"/>
            <p:cNvSpPr/>
            <p:nvPr/>
          </p:nvSpPr>
          <p:spPr bwMode="auto">
            <a:xfrm>
              <a:off x="6394725" y="3240825"/>
              <a:ext cx="41203" cy="43371"/>
            </a:xfrm>
            <a:custGeom>
              <a:avLst/>
              <a:gdLst>
                <a:gd name="T0" fmla="*/ 38 w 38"/>
                <a:gd name="T1" fmla="*/ 40 h 40"/>
                <a:gd name="T2" fmla="*/ 0 w 38"/>
                <a:gd name="T3" fmla="*/ 40 h 40"/>
                <a:gd name="T4" fmla="*/ 0 w 38"/>
                <a:gd name="T5" fmla="*/ 0 h 40"/>
                <a:gd name="T6" fmla="*/ 38 w 38"/>
                <a:gd name="T7" fmla="*/ 0 h 40"/>
                <a:gd name="T8" fmla="*/ 38 w 38"/>
                <a:gd name="T9" fmla="*/ 40 h 40"/>
                <a:gd name="T10" fmla="*/ 38 w 38"/>
                <a:gd name="T11" fmla="*/ 40 h 40"/>
              </a:gdLst>
              <a:ahLst/>
              <a:cxnLst>
                <a:cxn ang="0">
                  <a:pos x="T0" y="T1"/>
                </a:cxn>
                <a:cxn ang="0">
                  <a:pos x="T2" y="T3"/>
                </a:cxn>
                <a:cxn ang="0">
                  <a:pos x="T4" y="T5"/>
                </a:cxn>
                <a:cxn ang="0">
                  <a:pos x="T6" y="T7"/>
                </a:cxn>
                <a:cxn ang="0">
                  <a:pos x="T8" y="T9"/>
                </a:cxn>
                <a:cxn ang="0">
                  <a:pos x="T10" y="T11"/>
                </a:cxn>
              </a:cxnLst>
              <a:rect l="0" t="0" r="r" b="b"/>
              <a:pathLst>
                <a:path w="38" h="40">
                  <a:moveTo>
                    <a:pt x="38" y="40"/>
                  </a:moveTo>
                  <a:lnTo>
                    <a:pt x="0" y="40"/>
                  </a:lnTo>
                  <a:lnTo>
                    <a:pt x="0" y="0"/>
                  </a:lnTo>
                  <a:lnTo>
                    <a:pt x="38" y="0"/>
                  </a:lnTo>
                  <a:lnTo>
                    <a:pt x="38" y="40"/>
                  </a:lnTo>
                  <a:lnTo>
                    <a:pt x="38" y="4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FFFFFF"/>
                </a:solidFill>
                <a:latin typeface="微软雅黑" panose="020B0503020204020204" charset="-122"/>
                <a:ea typeface="微软雅黑" panose="020B0503020204020204" charset="-122"/>
              </a:endParaRPr>
            </a:p>
          </p:txBody>
        </p:sp>
        <p:sp>
          <p:nvSpPr>
            <p:cNvPr id="172" name="Freeform 283"/>
            <p:cNvSpPr/>
            <p:nvPr/>
          </p:nvSpPr>
          <p:spPr bwMode="auto">
            <a:xfrm>
              <a:off x="6173531" y="2994692"/>
              <a:ext cx="108428" cy="67226"/>
            </a:xfrm>
            <a:custGeom>
              <a:avLst/>
              <a:gdLst>
                <a:gd name="T0" fmla="*/ 50 w 100"/>
                <a:gd name="T1" fmla="*/ 0 h 62"/>
                <a:gd name="T2" fmla="*/ 0 w 100"/>
                <a:gd name="T3" fmla="*/ 62 h 62"/>
                <a:gd name="T4" fmla="*/ 100 w 100"/>
                <a:gd name="T5" fmla="*/ 62 h 62"/>
                <a:gd name="T6" fmla="*/ 50 w 100"/>
                <a:gd name="T7" fmla="*/ 0 h 62"/>
              </a:gdLst>
              <a:ahLst/>
              <a:cxnLst>
                <a:cxn ang="0">
                  <a:pos x="T0" y="T1"/>
                </a:cxn>
                <a:cxn ang="0">
                  <a:pos x="T2" y="T3"/>
                </a:cxn>
                <a:cxn ang="0">
                  <a:pos x="T4" y="T5"/>
                </a:cxn>
                <a:cxn ang="0">
                  <a:pos x="T6" y="T7"/>
                </a:cxn>
              </a:cxnLst>
              <a:rect l="0" t="0" r="r" b="b"/>
              <a:pathLst>
                <a:path w="100" h="62">
                  <a:moveTo>
                    <a:pt x="50" y="0"/>
                  </a:moveTo>
                  <a:lnTo>
                    <a:pt x="0" y="62"/>
                  </a:lnTo>
                  <a:lnTo>
                    <a:pt x="100" y="62"/>
                  </a:lnTo>
                  <a:lnTo>
                    <a:pt x="5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FFFFFF"/>
                </a:solidFill>
                <a:latin typeface="微软雅黑" panose="020B0503020204020204" charset="-122"/>
                <a:ea typeface="微软雅黑" panose="020B0503020204020204" charset="-122"/>
              </a:endParaRPr>
            </a:p>
          </p:txBody>
        </p:sp>
        <p:sp>
          <p:nvSpPr>
            <p:cNvPr id="173" name="Freeform 284"/>
            <p:cNvSpPr/>
            <p:nvPr/>
          </p:nvSpPr>
          <p:spPr bwMode="auto">
            <a:xfrm>
              <a:off x="6204975" y="3056497"/>
              <a:ext cx="43371" cy="41203"/>
            </a:xfrm>
            <a:custGeom>
              <a:avLst/>
              <a:gdLst>
                <a:gd name="T0" fmla="*/ 40 w 40"/>
                <a:gd name="T1" fmla="*/ 38 h 38"/>
                <a:gd name="T2" fmla="*/ 0 w 40"/>
                <a:gd name="T3" fmla="*/ 38 h 38"/>
                <a:gd name="T4" fmla="*/ 0 w 40"/>
                <a:gd name="T5" fmla="*/ 0 h 38"/>
                <a:gd name="T6" fmla="*/ 40 w 40"/>
                <a:gd name="T7" fmla="*/ 0 h 38"/>
                <a:gd name="T8" fmla="*/ 40 w 40"/>
                <a:gd name="T9" fmla="*/ 38 h 38"/>
                <a:gd name="T10" fmla="*/ 40 w 40"/>
                <a:gd name="T11" fmla="*/ 38 h 38"/>
              </a:gdLst>
              <a:ahLst/>
              <a:cxnLst>
                <a:cxn ang="0">
                  <a:pos x="T0" y="T1"/>
                </a:cxn>
                <a:cxn ang="0">
                  <a:pos x="T2" y="T3"/>
                </a:cxn>
                <a:cxn ang="0">
                  <a:pos x="T4" y="T5"/>
                </a:cxn>
                <a:cxn ang="0">
                  <a:pos x="T6" y="T7"/>
                </a:cxn>
                <a:cxn ang="0">
                  <a:pos x="T8" y="T9"/>
                </a:cxn>
                <a:cxn ang="0">
                  <a:pos x="T10" y="T11"/>
                </a:cxn>
              </a:cxnLst>
              <a:rect l="0" t="0" r="r" b="b"/>
              <a:pathLst>
                <a:path w="40" h="38">
                  <a:moveTo>
                    <a:pt x="40" y="38"/>
                  </a:moveTo>
                  <a:lnTo>
                    <a:pt x="0" y="38"/>
                  </a:lnTo>
                  <a:lnTo>
                    <a:pt x="0" y="0"/>
                  </a:lnTo>
                  <a:lnTo>
                    <a:pt x="40" y="0"/>
                  </a:lnTo>
                  <a:lnTo>
                    <a:pt x="40" y="38"/>
                  </a:lnTo>
                  <a:lnTo>
                    <a:pt x="40"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FFFFFF"/>
                </a:solidFill>
                <a:latin typeface="微软雅黑" panose="020B0503020204020204" charset="-122"/>
                <a:ea typeface="微软雅黑" panose="020B0503020204020204" charset="-122"/>
              </a:endParaRPr>
            </a:p>
          </p:txBody>
        </p:sp>
        <p:sp>
          <p:nvSpPr>
            <p:cNvPr id="174" name="Freeform 285"/>
            <p:cNvSpPr/>
            <p:nvPr/>
          </p:nvSpPr>
          <p:spPr bwMode="auto">
            <a:xfrm>
              <a:off x="6173531" y="3464187"/>
              <a:ext cx="108428" cy="66142"/>
            </a:xfrm>
            <a:custGeom>
              <a:avLst/>
              <a:gdLst>
                <a:gd name="T0" fmla="*/ 50 w 100"/>
                <a:gd name="T1" fmla="*/ 61 h 61"/>
                <a:gd name="T2" fmla="*/ 0 w 100"/>
                <a:gd name="T3" fmla="*/ 0 h 61"/>
                <a:gd name="T4" fmla="*/ 100 w 100"/>
                <a:gd name="T5" fmla="*/ 0 h 61"/>
                <a:gd name="T6" fmla="*/ 50 w 100"/>
                <a:gd name="T7" fmla="*/ 61 h 61"/>
              </a:gdLst>
              <a:ahLst/>
              <a:cxnLst>
                <a:cxn ang="0">
                  <a:pos x="T0" y="T1"/>
                </a:cxn>
                <a:cxn ang="0">
                  <a:pos x="T2" y="T3"/>
                </a:cxn>
                <a:cxn ang="0">
                  <a:pos x="T4" y="T5"/>
                </a:cxn>
                <a:cxn ang="0">
                  <a:pos x="T6" y="T7"/>
                </a:cxn>
              </a:cxnLst>
              <a:rect l="0" t="0" r="r" b="b"/>
              <a:pathLst>
                <a:path w="100" h="61">
                  <a:moveTo>
                    <a:pt x="50" y="61"/>
                  </a:moveTo>
                  <a:lnTo>
                    <a:pt x="0" y="0"/>
                  </a:lnTo>
                  <a:lnTo>
                    <a:pt x="100" y="0"/>
                  </a:lnTo>
                  <a:lnTo>
                    <a:pt x="50" y="6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FFFFFF"/>
                </a:solidFill>
                <a:latin typeface="微软雅黑" panose="020B0503020204020204" charset="-122"/>
                <a:ea typeface="微软雅黑" panose="020B0503020204020204" charset="-122"/>
              </a:endParaRPr>
            </a:p>
          </p:txBody>
        </p:sp>
        <p:sp>
          <p:nvSpPr>
            <p:cNvPr id="175" name="Freeform 286"/>
            <p:cNvSpPr/>
            <p:nvPr/>
          </p:nvSpPr>
          <p:spPr bwMode="auto">
            <a:xfrm>
              <a:off x="6204975" y="3430575"/>
              <a:ext cx="43371" cy="41203"/>
            </a:xfrm>
            <a:custGeom>
              <a:avLst/>
              <a:gdLst>
                <a:gd name="T0" fmla="*/ 40 w 40"/>
                <a:gd name="T1" fmla="*/ 38 h 38"/>
                <a:gd name="T2" fmla="*/ 0 w 40"/>
                <a:gd name="T3" fmla="*/ 38 h 38"/>
                <a:gd name="T4" fmla="*/ 0 w 40"/>
                <a:gd name="T5" fmla="*/ 0 h 38"/>
                <a:gd name="T6" fmla="*/ 40 w 40"/>
                <a:gd name="T7" fmla="*/ 0 h 38"/>
                <a:gd name="T8" fmla="*/ 40 w 40"/>
                <a:gd name="T9" fmla="*/ 38 h 38"/>
                <a:gd name="T10" fmla="*/ 40 w 40"/>
                <a:gd name="T11" fmla="*/ 38 h 38"/>
              </a:gdLst>
              <a:ahLst/>
              <a:cxnLst>
                <a:cxn ang="0">
                  <a:pos x="T0" y="T1"/>
                </a:cxn>
                <a:cxn ang="0">
                  <a:pos x="T2" y="T3"/>
                </a:cxn>
                <a:cxn ang="0">
                  <a:pos x="T4" y="T5"/>
                </a:cxn>
                <a:cxn ang="0">
                  <a:pos x="T6" y="T7"/>
                </a:cxn>
                <a:cxn ang="0">
                  <a:pos x="T8" y="T9"/>
                </a:cxn>
                <a:cxn ang="0">
                  <a:pos x="T10" y="T11"/>
                </a:cxn>
              </a:cxnLst>
              <a:rect l="0" t="0" r="r" b="b"/>
              <a:pathLst>
                <a:path w="40" h="38">
                  <a:moveTo>
                    <a:pt x="40" y="38"/>
                  </a:moveTo>
                  <a:lnTo>
                    <a:pt x="0" y="38"/>
                  </a:lnTo>
                  <a:lnTo>
                    <a:pt x="0" y="0"/>
                  </a:lnTo>
                  <a:lnTo>
                    <a:pt x="40" y="0"/>
                  </a:lnTo>
                  <a:lnTo>
                    <a:pt x="40" y="38"/>
                  </a:lnTo>
                  <a:lnTo>
                    <a:pt x="40"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FFFFFF"/>
                </a:solidFill>
                <a:latin typeface="微软雅黑" panose="020B0503020204020204" charset="-122"/>
                <a:ea typeface="微软雅黑" panose="020B0503020204020204" charset="-122"/>
              </a:endParaRPr>
            </a:p>
          </p:txBody>
        </p:sp>
        <p:sp>
          <p:nvSpPr>
            <p:cNvPr id="176" name="Freeform 287"/>
            <p:cNvSpPr/>
            <p:nvPr/>
          </p:nvSpPr>
          <p:spPr bwMode="auto">
            <a:xfrm>
              <a:off x="6037996" y="3073845"/>
              <a:ext cx="84574" cy="84574"/>
            </a:xfrm>
            <a:custGeom>
              <a:avLst/>
              <a:gdLst>
                <a:gd name="T0" fmla="*/ 0 w 78"/>
                <a:gd name="T1" fmla="*/ 0 h 78"/>
                <a:gd name="T2" fmla="*/ 7 w 78"/>
                <a:gd name="T3" fmla="*/ 78 h 78"/>
                <a:gd name="T4" fmla="*/ 78 w 78"/>
                <a:gd name="T5" fmla="*/ 7 h 78"/>
                <a:gd name="T6" fmla="*/ 0 w 78"/>
                <a:gd name="T7" fmla="*/ 0 h 78"/>
              </a:gdLst>
              <a:ahLst/>
              <a:cxnLst>
                <a:cxn ang="0">
                  <a:pos x="T0" y="T1"/>
                </a:cxn>
                <a:cxn ang="0">
                  <a:pos x="T2" y="T3"/>
                </a:cxn>
                <a:cxn ang="0">
                  <a:pos x="T4" y="T5"/>
                </a:cxn>
                <a:cxn ang="0">
                  <a:pos x="T6" y="T7"/>
                </a:cxn>
              </a:cxnLst>
              <a:rect l="0" t="0" r="r" b="b"/>
              <a:pathLst>
                <a:path w="78" h="78">
                  <a:moveTo>
                    <a:pt x="0" y="0"/>
                  </a:moveTo>
                  <a:lnTo>
                    <a:pt x="7" y="78"/>
                  </a:lnTo>
                  <a:lnTo>
                    <a:pt x="78" y="7"/>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FFFFFF"/>
                </a:solidFill>
                <a:latin typeface="微软雅黑" panose="020B0503020204020204" charset="-122"/>
                <a:ea typeface="微软雅黑" panose="020B0503020204020204" charset="-122"/>
              </a:endParaRPr>
            </a:p>
          </p:txBody>
        </p:sp>
        <p:sp>
          <p:nvSpPr>
            <p:cNvPr id="177" name="Freeform 288"/>
            <p:cNvSpPr/>
            <p:nvPr/>
          </p:nvSpPr>
          <p:spPr bwMode="auto">
            <a:xfrm>
              <a:off x="6064018" y="3099868"/>
              <a:ext cx="61805" cy="61805"/>
            </a:xfrm>
            <a:custGeom>
              <a:avLst/>
              <a:gdLst>
                <a:gd name="T0" fmla="*/ 28 w 57"/>
                <a:gd name="T1" fmla="*/ 57 h 57"/>
                <a:gd name="T2" fmla="*/ 0 w 57"/>
                <a:gd name="T3" fmla="*/ 31 h 57"/>
                <a:gd name="T4" fmla="*/ 31 w 57"/>
                <a:gd name="T5" fmla="*/ 0 h 57"/>
                <a:gd name="T6" fmla="*/ 57 w 57"/>
                <a:gd name="T7" fmla="*/ 28 h 57"/>
                <a:gd name="T8" fmla="*/ 28 w 57"/>
                <a:gd name="T9" fmla="*/ 57 h 57"/>
                <a:gd name="T10" fmla="*/ 28 w 57"/>
                <a:gd name="T11" fmla="*/ 57 h 57"/>
              </a:gdLst>
              <a:ahLst/>
              <a:cxnLst>
                <a:cxn ang="0">
                  <a:pos x="T0" y="T1"/>
                </a:cxn>
                <a:cxn ang="0">
                  <a:pos x="T2" y="T3"/>
                </a:cxn>
                <a:cxn ang="0">
                  <a:pos x="T4" y="T5"/>
                </a:cxn>
                <a:cxn ang="0">
                  <a:pos x="T6" y="T7"/>
                </a:cxn>
                <a:cxn ang="0">
                  <a:pos x="T8" y="T9"/>
                </a:cxn>
                <a:cxn ang="0">
                  <a:pos x="T10" y="T11"/>
                </a:cxn>
              </a:cxnLst>
              <a:rect l="0" t="0" r="r" b="b"/>
              <a:pathLst>
                <a:path w="57" h="57">
                  <a:moveTo>
                    <a:pt x="28" y="57"/>
                  </a:moveTo>
                  <a:lnTo>
                    <a:pt x="0" y="31"/>
                  </a:lnTo>
                  <a:lnTo>
                    <a:pt x="31" y="0"/>
                  </a:lnTo>
                  <a:lnTo>
                    <a:pt x="57" y="28"/>
                  </a:lnTo>
                  <a:lnTo>
                    <a:pt x="28" y="57"/>
                  </a:lnTo>
                  <a:lnTo>
                    <a:pt x="28" y="5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FFFFFF"/>
                </a:solidFill>
                <a:latin typeface="微软雅黑" panose="020B0503020204020204" charset="-122"/>
                <a:ea typeface="微软雅黑" panose="020B0503020204020204" charset="-122"/>
              </a:endParaRPr>
            </a:p>
          </p:txBody>
        </p:sp>
        <p:sp>
          <p:nvSpPr>
            <p:cNvPr id="178" name="Freeform 289"/>
            <p:cNvSpPr/>
            <p:nvPr/>
          </p:nvSpPr>
          <p:spPr bwMode="auto">
            <a:xfrm>
              <a:off x="6330752" y="3366602"/>
              <a:ext cx="86743" cy="86743"/>
            </a:xfrm>
            <a:custGeom>
              <a:avLst/>
              <a:gdLst>
                <a:gd name="T0" fmla="*/ 80 w 80"/>
                <a:gd name="T1" fmla="*/ 80 h 80"/>
                <a:gd name="T2" fmla="*/ 0 w 80"/>
                <a:gd name="T3" fmla="*/ 71 h 80"/>
                <a:gd name="T4" fmla="*/ 71 w 80"/>
                <a:gd name="T5" fmla="*/ 0 h 80"/>
                <a:gd name="T6" fmla="*/ 80 w 80"/>
                <a:gd name="T7" fmla="*/ 80 h 80"/>
              </a:gdLst>
              <a:ahLst/>
              <a:cxnLst>
                <a:cxn ang="0">
                  <a:pos x="T0" y="T1"/>
                </a:cxn>
                <a:cxn ang="0">
                  <a:pos x="T2" y="T3"/>
                </a:cxn>
                <a:cxn ang="0">
                  <a:pos x="T4" y="T5"/>
                </a:cxn>
                <a:cxn ang="0">
                  <a:pos x="T6" y="T7"/>
                </a:cxn>
              </a:cxnLst>
              <a:rect l="0" t="0" r="r" b="b"/>
              <a:pathLst>
                <a:path w="80" h="80">
                  <a:moveTo>
                    <a:pt x="80" y="80"/>
                  </a:moveTo>
                  <a:lnTo>
                    <a:pt x="0" y="71"/>
                  </a:lnTo>
                  <a:lnTo>
                    <a:pt x="71" y="0"/>
                  </a:lnTo>
                  <a:lnTo>
                    <a:pt x="80" y="8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FFFFFF"/>
                </a:solidFill>
                <a:latin typeface="微软雅黑" panose="020B0503020204020204" charset="-122"/>
                <a:ea typeface="微软雅黑" panose="020B0503020204020204" charset="-122"/>
              </a:endParaRPr>
            </a:p>
          </p:txBody>
        </p:sp>
        <p:sp>
          <p:nvSpPr>
            <p:cNvPr id="179" name="Freeform 290"/>
            <p:cNvSpPr/>
            <p:nvPr/>
          </p:nvSpPr>
          <p:spPr bwMode="auto">
            <a:xfrm>
              <a:off x="6327500" y="3364433"/>
              <a:ext cx="61805" cy="60720"/>
            </a:xfrm>
            <a:custGeom>
              <a:avLst/>
              <a:gdLst>
                <a:gd name="T0" fmla="*/ 29 w 57"/>
                <a:gd name="T1" fmla="*/ 56 h 56"/>
                <a:gd name="T2" fmla="*/ 0 w 57"/>
                <a:gd name="T3" fmla="*/ 30 h 56"/>
                <a:gd name="T4" fmla="*/ 31 w 57"/>
                <a:gd name="T5" fmla="*/ 0 h 56"/>
                <a:gd name="T6" fmla="*/ 57 w 57"/>
                <a:gd name="T7" fmla="*/ 28 h 56"/>
                <a:gd name="T8" fmla="*/ 29 w 57"/>
                <a:gd name="T9" fmla="*/ 56 h 56"/>
                <a:gd name="T10" fmla="*/ 29 w 57"/>
                <a:gd name="T11" fmla="*/ 56 h 56"/>
              </a:gdLst>
              <a:ahLst/>
              <a:cxnLst>
                <a:cxn ang="0">
                  <a:pos x="T0" y="T1"/>
                </a:cxn>
                <a:cxn ang="0">
                  <a:pos x="T2" y="T3"/>
                </a:cxn>
                <a:cxn ang="0">
                  <a:pos x="T4" y="T5"/>
                </a:cxn>
                <a:cxn ang="0">
                  <a:pos x="T6" y="T7"/>
                </a:cxn>
                <a:cxn ang="0">
                  <a:pos x="T8" y="T9"/>
                </a:cxn>
                <a:cxn ang="0">
                  <a:pos x="T10" y="T11"/>
                </a:cxn>
              </a:cxnLst>
              <a:rect l="0" t="0" r="r" b="b"/>
              <a:pathLst>
                <a:path w="57" h="56">
                  <a:moveTo>
                    <a:pt x="29" y="56"/>
                  </a:moveTo>
                  <a:lnTo>
                    <a:pt x="0" y="30"/>
                  </a:lnTo>
                  <a:lnTo>
                    <a:pt x="31" y="0"/>
                  </a:lnTo>
                  <a:lnTo>
                    <a:pt x="57" y="28"/>
                  </a:lnTo>
                  <a:lnTo>
                    <a:pt x="29" y="56"/>
                  </a:lnTo>
                  <a:lnTo>
                    <a:pt x="29" y="5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FFFFFF"/>
                </a:solidFill>
                <a:latin typeface="微软雅黑" panose="020B0503020204020204" charset="-122"/>
                <a:ea typeface="微软雅黑" panose="020B0503020204020204" charset="-122"/>
              </a:endParaRPr>
            </a:p>
          </p:txBody>
        </p:sp>
        <p:sp>
          <p:nvSpPr>
            <p:cNvPr id="180" name="Freeform 291"/>
            <p:cNvSpPr/>
            <p:nvPr/>
          </p:nvSpPr>
          <p:spPr bwMode="auto">
            <a:xfrm>
              <a:off x="6330752" y="3073845"/>
              <a:ext cx="86743" cy="84574"/>
            </a:xfrm>
            <a:custGeom>
              <a:avLst/>
              <a:gdLst>
                <a:gd name="T0" fmla="*/ 80 w 80"/>
                <a:gd name="T1" fmla="*/ 0 h 78"/>
                <a:gd name="T2" fmla="*/ 0 w 80"/>
                <a:gd name="T3" fmla="*/ 7 h 78"/>
                <a:gd name="T4" fmla="*/ 71 w 80"/>
                <a:gd name="T5" fmla="*/ 78 h 78"/>
                <a:gd name="T6" fmla="*/ 80 w 80"/>
                <a:gd name="T7" fmla="*/ 0 h 78"/>
              </a:gdLst>
              <a:ahLst/>
              <a:cxnLst>
                <a:cxn ang="0">
                  <a:pos x="T0" y="T1"/>
                </a:cxn>
                <a:cxn ang="0">
                  <a:pos x="T2" y="T3"/>
                </a:cxn>
                <a:cxn ang="0">
                  <a:pos x="T4" y="T5"/>
                </a:cxn>
                <a:cxn ang="0">
                  <a:pos x="T6" y="T7"/>
                </a:cxn>
              </a:cxnLst>
              <a:rect l="0" t="0" r="r" b="b"/>
              <a:pathLst>
                <a:path w="80" h="78">
                  <a:moveTo>
                    <a:pt x="80" y="0"/>
                  </a:moveTo>
                  <a:lnTo>
                    <a:pt x="0" y="7"/>
                  </a:lnTo>
                  <a:lnTo>
                    <a:pt x="71" y="78"/>
                  </a:lnTo>
                  <a:lnTo>
                    <a:pt x="8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FFFFFF"/>
                </a:solidFill>
                <a:latin typeface="微软雅黑" panose="020B0503020204020204" charset="-122"/>
                <a:ea typeface="微软雅黑" panose="020B0503020204020204" charset="-122"/>
              </a:endParaRPr>
            </a:p>
          </p:txBody>
        </p:sp>
        <p:sp>
          <p:nvSpPr>
            <p:cNvPr id="181" name="Freeform 292"/>
            <p:cNvSpPr/>
            <p:nvPr/>
          </p:nvSpPr>
          <p:spPr bwMode="auto">
            <a:xfrm>
              <a:off x="6327500" y="3099868"/>
              <a:ext cx="61805" cy="61805"/>
            </a:xfrm>
            <a:custGeom>
              <a:avLst/>
              <a:gdLst>
                <a:gd name="T0" fmla="*/ 31 w 57"/>
                <a:gd name="T1" fmla="*/ 57 h 57"/>
                <a:gd name="T2" fmla="*/ 0 w 57"/>
                <a:gd name="T3" fmla="*/ 28 h 57"/>
                <a:gd name="T4" fmla="*/ 29 w 57"/>
                <a:gd name="T5" fmla="*/ 0 h 57"/>
                <a:gd name="T6" fmla="*/ 57 w 57"/>
                <a:gd name="T7" fmla="*/ 31 h 57"/>
                <a:gd name="T8" fmla="*/ 31 w 57"/>
                <a:gd name="T9" fmla="*/ 57 h 57"/>
                <a:gd name="T10" fmla="*/ 31 w 57"/>
                <a:gd name="T11" fmla="*/ 57 h 57"/>
              </a:gdLst>
              <a:ahLst/>
              <a:cxnLst>
                <a:cxn ang="0">
                  <a:pos x="T0" y="T1"/>
                </a:cxn>
                <a:cxn ang="0">
                  <a:pos x="T2" y="T3"/>
                </a:cxn>
                <a:cxn ang="0">
                  <a:pos x="T4" y="T5"/>
                </a:cxn>
                <a:cxn ang="0">
                  <a:pos x="T6" y="T7"/>
                </a:cxn>
                <a:cxn ang="0">
                  <a:pos x="T8" y="T9"/>
                </a:cxn>
                <a:cxn ang="0">
                  <a:pos x="T10" y="T11"/>
                </a:cxn>
              </a:cxnLst>
              <a:rect l="0" t="0" r="r" b="b"/>
              <a:pathLst>
                <a:path w="57" h="57">
                  <a:moveTo>
                    <a:pt x="31" y="57"/>
                  </a:moveTo>
                  <a:lnTo>
                    <a:pt x="0" y="28"/>
                  </a:lnTo>
                  <a:lnTo>
                    <a:pt x="29" y="0"/>
                  </a:lnTo>
                  <a:lnTo>
                    <a:pt x="57" y="31"/>
                  </a:lnTo>
                  <a:lnTo>
                    <a:pt x="31" y="57"/>
                  </a:lnTo>
                  <a:lnTo>
                    <a:pt x="31" y="5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FFFFFF"/>
                </a:solidFill>
                <a:latin typeface="微软雅黑" panose="020B0503020204020204" charset="-122"/>
                <a:ea typeface="微软雅黑" panose="020B0503020204020204" charset="-122"/>
              </a:endParaRPr>
            </a:p>
          </p:txBody>
        </p:sp>
        <p:sp>
          <p:nvSpPr>
            <p:cNvPr id="182" name="Freeform 293"/>
            <p:cNvSpPr/>
            <p:nvPr/>
          </p:nvSpPr>
          <p:spPr bwMode="auto">
            <a:xfrm>
              <a:off x="6037996" y="3366602"/>
              <a:ext cx="84574" cy="86743"/>
            </a:xfrm>
            <a:custGeom>
              <a:avLst/>
              <a:gdLst>
                <a:gd name="T0" fmla="*/ 0 w 78"/>
                <a:gd name="T1" fmla="*/ 80 h 80"/>
                <a:gd name="T2" fmla="*/ 7 w 78"/>
                <a:gd name="T3" fmla="*/ 0 h 80"/>
                <a:gd name="T4" fmla="*/ 78 w 78"/>
                <a:gd name="T5" fmla="*/ 71 h 80"/>
                <a:gd name="T6" fmla="*/ 0 w 78"/>
                <a:gd name="T7" fmla="*/ 80 h 80"/>
              </a:gdLst>
              <a:ahLst/>
              <a:cxnLst>
                <a:cxn ang="0">
                  <a:pos x="T0" y="T1"/>
                </a:cxn>
                <a:cxn ang="0">
                  <a:pos x="T2" y="T3"/>
                </a:cxn>
                <a:cxn ang="0">
                  <a:pos x="T4" y="T5"/>
                </a:cxn>
                <a:cxn ang="0">
                  <a:pos x="T6" y="T7"/>
                </a:cxn>
              </a:cxnLst>
              <a:rect l="0" t="0" r="r" b="b"/>
              <a:pathLst>
                <a:path w="78" h="80">
                  <a:moveTo>
                    <a:pt x="0" y="80"/>
                  </a:moveTo>
                  <a:lnTo>
                    <a:pt x="7" y="0"/>
                  </a:lnTo>
                  <a:lnTo>
                    <a:pt x="78" y="71"/>
                  </a:lnTo>
                  <a:lnTo>
                    <a:pt x="0" y="8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FFFFFF"/>
                </a:solidFill>
                <a:latin typeface="微软雅黑" panose="020B0503020204020204" charset="-122"/>
                <a:ea typeface="微软雅黑" panose="020B0503020204020204" charset="-122"/>
              </a:endParaRPr>
            </a:p>
          </p:txBody>
        </p:sp>
        <p:sp>
          <p:nvSpPr>
            <p:cNvPr id="183" name="Freeform 294"/>
            <p:cNvSpPr/>
            <p:nvPr/>
          </p:nvSpPr>
          <p:spPr bwMode="auto">
            <a:xfrm>
              <a:off x="6064018" y="3364433"/>
              <a:ext cx="61805" cy="60720"/>
            </a:xfrm>
            <a:custGeom>
              <a:avLst/>
              <a:gdLst>
                <a:gd name="T0" fmla="*/ 31 w 57"/>
                <a:gd name="T1" fmla="*/ 56 h 56"/>
                <a:gd name="T2" fmla="*/ 0 w 57"/>
                <a:gd name="T3" fmla="*/ 28 h 56"/>
                <a:gd name="T4" fmla="*/ 28 w 57"/>
                <a:gd name="T5" fmla="*/ 0 h 56"/>
                <a:gd name="T6" fmla="*/ 57 w 57"/>
                <a:gd name="T7" fmla="*/ 30 h 56"/>
                <a:gd name="T8" fmla="*/ 31 w 57"/>
                <a:gd name="T9" fmla="*/ 56 h 56"/>
                <a:gd name="T10" fmla="*/ 31 w 57"/>
                <a:gd name="T11" fmla="*/ 56 h 56"/>
              </a:gdLst>
              <a:ahLst/>
              <a:cxnLst>
                <a:cxn ang="0">
                  <a:pos x="T0" y="T1"/>
                </a:cxn>
                <a:cxn ang="0">
                  <a:pos x="T2" y="T3"/>
                </a:cxn>
                <a:cxn ang="0">
                  <a:pos x="T4" y="T5"/>
                </a:cxn>
                <a:cxn ang="0">
                  <a:pos x="T6" y="T7"/>
                </a:cxn>
                <a:cxn ang="0">
                  <a:pos x="T8" y="T9"/>
                </a:cxn>
                <a:cxn ang="0">
                  <a:pos x="T10" y="T11"/>
                </a:cxn>
              </a:cxnLst>
              <a:rect l="0" t="0" r="r" b="b"/>
              <a:pathLst>
                <a:path w="57" h="56">
                  <a:moveTo>
                    <a:pt x="31" y="56"/>
                  </a:moveTo>
                  <a:lnTo>
                    <a:pt x="0" y="28"/>
                  </a:lnTo>
                  <a:lnTo>
                    <a:pt x="28" y="0"/>
                  </a:lnTo>
                  <a:lnTo>
                    <a:pt x="57" y="30"/>
                  </a:lnTo>
                  <a:lnTo>
                    <a:pt x="31" y="56"/>
                  </a:lnTo>
                  <a:lnTo>
                    <a:pt x="31" y="5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FFFFFF"/>
                </a:solidFill>
                <a:latin typeface="微软雅黑" panose="020B0503020204020204" charset="-122"/>
                <a:ea typeface="微软雅黑" panose="020B0503020204020204" charset="-122"/>
              </a:endParaRPr>
            </a:p>
          </p:txBody>
        </p:sp>
      </p:grpSp>
      <p:sp>
        <p:nvSpPr>
          <p:cNvPr id="55" name="矩形 54"/>
          <p:cNvSpPr/>
          <p:nvPr/>
        </p:nvSpPr>
        <p:spPr>
          <a:xfrm>
            <a:off x="698136" y="699770"/>
            <a:ext cx="7776573" cy="476885"/>
          </a:xfrm>
          <a:prstGeom prst="rect">
            <a:avLst/>
          </a:prstGeom>
          <a:solidFill>
            <a:srgbClr val="002B8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sym typeface="+mn-ea"/>
              </a:rPr>
              <a:t>国家药品监督管理局唯一批准的</a:t>
            </a:r>
            <a:r>
              <a:rPr lang="zh-CN" altLang="en-US" b="1" dirty="0" smtClean="0"/>
              <a:t>甲状腺癌</a:t>
            </a:r>
            <a:r>
              <a:rPr lang="zh-CN" altLang="en-US" b="1" dirty="0"/>
              <a:t>、</a:t>
            </a:r>
            <a:r>
              <a:rPr lang="zh-CN" altLang="en-US" b="1" dirty="0" smtClean="0"/>
              <a:t>乳腺癌淋巴</a:t>
            </a:r>
            <a:r>
              <a:rPr lang="zh-CN" altLang="en-US" b="1" dirty="0"/>
              <a:t>示踪剂</a:t>
            </a:r>
          </a:p>
        </p:txBody>
      </p:sp>
      <p:sp>
        <p:nvSpPr>
          <p:cNvPr id="3" name="灯片编号占位符 2"/>
          <p:cNvSpPr>
            <a:spLocks noGrp="1"/>
          </p:cNvSpPr>
          <p:nvPr>
            <p:ph type="sldNum" sz="quarter" idx="12"/>
          </p:nvPr>
        </p:nvSpPr>
        <p:spPr>
          <a:xfrm>
            <a:off x="7070407" y="4852543"/>
            <a:ext cx="2057400" cy="273844"/>
          </a:xfrm>
        </p:spPr>
        <p:txBody>
          <a:bodyPr/>
          <a:lstStyle/>
          <a:p>
            <a:fld id="{EF906490-237C-474C-BA2E-D98840BC1F8F}" type="slidenum">
              <a:rPr lang="zh-CN" altLang="en-US" smtClean="0">
                <a:solidFill>
                  <a:srgbClr val="FFFFFF">
                    <a:lumMod val="65000"/>
                  </a:srgbClr>
                </a:solidFill>
              </a:rPr>
              <a:t>3</a:t>
            </a:fld>
            <a:endParaRPr lang="zh-CN" altLang="en-US">
              <a:solidFill>
                <a:srgbClr val="FFFFFF">
                  <a:lumMod val="65000"/>
                </a:srgbClr>
              </a:solidFill>
            </a:endParaRPr>
          </a:p>
        </p:txBody>
      </p:sp>
      <p:cxnSp>
        <p:nvCxnSpPr>
          <p:cNvPr id="95" name="直接连接符​​ 14"/>
          <p:cNvCxnSpPr/>
          <p:nvPr/>
        </p:nvCxnSpPr>
        <p:spPr>
          <a:xfrm>
            <a:off x="-36038" y="454938"/>
            <a:ext cx="4824062" cy="0"/>
          </a:xfrm>
          <a:prstGeom prst="line">
            <a:avLst/>
          </a:prstGeom>
          <a:ln w="9525">
            <a:solidFill>
              <a:srgbClr val="939590"/>
            </a:solidFill>
            <a:prstDash val="solid"/>
          </a:ln>
        </p:spPr>
        <p:style>
          <a:lnRef idx="1">
            <a:schemeClr val="accent1"/>
          </a:lnRef>
          <a:fillRef idx="0">
            <a:schemeClr val="accent1"/>
          </a:fillRef>
          <a:effectRef idx="0">
            <a:schemeClr val="accent1"/>
          </a:effectRef>
          <a:fontRef idx="minor">
            <a:schemeClr val="tx1"/>
          </a:fontRef>
        </p:style>
      </p:cxnSp>
      <p:sp>
        <p:nvSpPr>
          <p:cNvPr id="96" name="Text Box 18"/>
          <p:cNvSpPr txBox="1">
            <a:spLocks noChangeArrowheads="1"/>
          </p:cNvSpPr>
          <p:nvPr/>
        </p:nvSpPr>
        <p:spPr bwMode="gray">
          <a:xfrm>
            <a:off x="-324485" y="-20955"/>
            <a:ext cx="5472549" cy="477054"/>
          </a:xfrm>
          <a:prstGeom prst="rect">
            <a:avLst/>
          </a:prstGeom>
          <a:noFill/>
          <a:ln>
            <a:noFill/>
          </a:ln>
          <a:extLst>
            <a:ext uri="{909E8E84-426E-40DD-AFC4-6F175D3DCCD1}">
              <a14:hiddenFill xmlns:a14="http://schemas.microsoft.com/office/drawing/2010/main">
                <a:solidFill>
                  <a:srgbClr val="A1A1A1"/>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500" b="1" dirty="0">
                <a:latin typeface="微软雅黑" panose="020B0503020204020204" charset="-122"/>
                <a:ea typeface="微软雅黑" panose="020B0503020204020204" charset="-122"/>
              </a:rPr>
              <a:t>药品</a:t>
            </a:r>
            <a:r>
              <a:rPr lang="zh-CN" altLang="en-US" sz="2500" b="1" dirty="0" smtClean="0">
                <a:latin typeface="微软雅黑" panose="020B0503020204020204" charset="-122"/>
                <a:ea typeface="微软雅黑" panose="020B0503020204020204" charset="-122"/>
              </a:rPr>
              <a:t>基本信息</a:t>
            </a:r>
            <a:r>
              <a:rPr lang="en-US" altLang="zh-CN" b="1" dirty="0" smtClean="0">
                <a:latin typeface="微软雅黑" panose="020B0503020204020204" charset="-122"/>
                <a:ea typeface="微软雅黑" panose="020B0503020204020204" charset="-122"/>
              </a:rPr>
              <a:t>-</a:t>
            </a:r>
            <a:r>
              <a:rPr lang="zh-CN" altLang="en-US" b="1" dirty="0" smtClean="0">
                <a:latin typeface="微软雅黑" panose="020B0503020204020204" charset="-122"/>
                <a:ea typeface="微软雅黑" panose="020B0503020204020204" charset="-122"/>
              </a:rPr>
              <a:t>示踪用盐酸米托蒽醌注射液</a:t>
            </a:r>
            <a:endParaRPr lang="zh-CN" altLang="en-US" b="1" dirty="0">
              <a:latin typeface="微软雅黑" panose="020B0503020204020204" charset="-122"/>
              <a:ea typeface="微软雅黑" panose="020B0503020204020204" charset="-122"/>
            </a:endParaRPr>
          </a:p>
        </p:txBody>
      </p:sp>
      <p:grpSp>
        <p:nvGrpSpPr>
          <p:cNvPr id="105" name="组合 104">
            <a:extLst>
              <a:ext uri="{FF2B5EF4-FFF2-40B4-BE49-F238E27FC236}">
                <a16:creationId xmlns="" xmlns:a16="http://schemas.microsoft.com/office/drawing/2014/main" id="{2F53A74E-26BD-FA32-E8EF-F78D637CBE66}"/>
              </a:ext>
            </a:extLst>
          </p:cNvPr>
          <p:cNvGrpSpPr/>
          <p:nvPr/>
        </p:nvGrpSpPr>
        <p:grpSpPr>
          <a:xfrm>
            <a:off x="7410376" y="7928"/>
            <a:ext cx="1842144" cy="487205"/>
            <a:chOff x="9899397" y="-241263"/>
            <a:chExt cx="2490216" cy="750408"/>
          </a:xfrm>
        </p:grpSpPr>
        <p:pic>
          <p:nvPicPr>
            <p:cNvPr id="184" name="图片 183">
              <a:extLst>
                <a:ext uri="{FF2B5EF4-FFF2-40B4-BE49-F238E27FC236}">
                  <a16:creationId xmlns="" xmlns:a16="http://schemas.microsoft.com/office/drawing/2014/main" id="{5962A164-3CBC-A954-E3A6-49BACB25325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50364"/>
            <a:stretch/>
          </p:blipFill>
          <p:spPr bwMode="auto">
            <a:xfrm>
              <a:off x="10500920" y="-241263"/>
              <a:ext cx="1293367" cy="486766"/>
            </a:xfrm>
            <a:prstGeom prst="rect">
              <a:avLst/>
            </a:prstGeom>
            <a:noFill/>
            <a:ln>
              <a:noFill/>
            </a:ln>
            <a:extLst>
              <a:ext uri="{53640926-AAD7-44D8-BBD7-CCE9431645EC}">
                <a14:shadowObscured xmlns:a14="http://schemas.microsoft.com/office/drawing/2010/main"/>
              </a:ext>
            </a:extLst>
          </p:spPr>
        </p:pic>
        <p:sp>
          <p:nvSpPr>
            <p:cNvPr id="185" name="文本框 184">
              <a:extLst>
                <a:ext uri="{FF2B5EF4-FFF2-40B4-BE49-F238E27FC236}">
                  <a16:creationId xmlns="" xmlns:a16="http://schemas.microsoft.com/office/drawing/2014/main" id="{733B2061-1726-A83D-CA34-5F01F76AD9FE}"/>
                </a:ext>
              </a:extLst>
            </p:cNvPr>
            <p:cNvSpPr txBox="1"/>
            <p:nvPr/>
          </p:nvSpPr>
          <p:spPr>
            <a:xfrm>
              <a:off x="9899397" y="201014"/>
              <a:ext cx="2490216" cy="308131"/>
            </a:xfrm>
            <a:prstGeom prst="rect">
              <a:avLst/>
            </a:prstGeom>
            <a:noFill/>
          </p:spPr>
          <p:txBody>
            <a:bodyPr wrap="square" rtlCol="0">
              <a:spAutoFit/>
            </a:bodyPr>
            <a:lstStyle/>
            <a:p>
              <a:r>
                <a:rPr lang="zh-CN" altLang="en-US" sz="700" b="1" dirty="0" smtClean="0">
                  <a:solidFill>
                    <a:srgbClr val="2476BE"/>
                  </a:solidFill>
                  <a:latin typeface="微软雅黑" panose="020B0503020204020204" pitchFamily="34" charset="-122"/>
                  <a:ea typeface="微软雅黑" panose="020B0503020204020204" pitchFamily="34" charset="-122"/>
                </a:rPr>
                <a:t>唯一</a:t>
              </a:r>
              <a:r>
                <a:rPr lang="zh-CN" altLang="en-US" sz="700" b="1" dirty="0">
                  <a:solidFill>
                    <a:srgbClr val="2476BE"/>
                  </a:solidFill>
                  <a:latin typeface="微软雅黑" panose="020B0503020204020204" pitchFamily="34" charset="-122"/>
                  <a:ea typeface="微软雅黑" panose="020B0503020204020204" pitchFamily="34" charset="-122"/>
                </a:rPr>
                <a:t>获批的</a:t>
              </a:r>
              <a:r>
                <a:rPr lang="zh-CN" altLang="en-US" sz="700" b="1" dirty="0" smtClean="0">
                  <a:solidFill>
                    <a:srgbClr val="2476BE"/>
                  </a:solidFill>
                  <a:latin typeface="微软雅黑" panose="020B0503020204020204" pitchFamily="34" charset="-122"/>
                  <a:ea typeface="微软雅黑" panose="020B0503020204020204" pitchFamily="34" charset="-122"/>
                </a:rPr>
                <a:t>甲状腺、乳腺</a:t>
              </a:r>
              <a:r>
                <a:rPr lang="zh-CN" altLang="en-US" sz="700" b="1" dirty="0">
                  <a:solidFill>
                    <a:srgbClr val="2476BE"/>
                  </a:solidFill>
                  <a:latin typeface="微软雅黑" panose="020B0503020204020204" pitchFamily="34" charset="-122"/>
                  <a:ea typeface="微软雅黑" panose="020B0503020204020204" pitchFamily="34" charset="-122"/>
                </a:rPr>
                <a:t>新型淋巴示踪剂</a:t>
              </a:r>
            </a:p>
          </p:txBody>
        </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表格 10"/>
          <p:cNvGraphicFramePr>
            <a:graphicFrameLocks noGrp="1"/>
          </p:cNvGraphicFramePr>
          <p:nvPr>
            <p:custDataLst>
              <p:tags r:id="rId2"/>
            </p:custDataLst>
            <p:extLst>
              <p:ext uri="{D42A27DB-BD31-4B8C-83A1-F6EECF244321}">
                <p14:modId xmlns:p14="http://schemas.microsoft.com/office/powerpoint/2010/main" val="4076568058"/>
              </p:ext>
            </p:extLst>
          </p:nvPr>
        </p:nvGraphicFramePr>
        <p:xfrm>
          <a:off x="251521" y="1537874"/>
          <a:ext cx="8560605" cy="3242481"/>
        </p:xfrm>
        <a:graphic>
          <a:graphicData uri="http://schemas.openxmlformats.org/drawingml/2006/table">
            <a:tbl>
              <a:tblPr firstRow="1" firstCol="1">
                <a:tableStyleId>{5C22544A-7EE6-4342-B048-85BDC9FD1C3A}</a:tableStyleId>
              </a:tblPr>
              <a:tblGrid>
                <a:gridCol w="1296143">
                  <a:extLst>
                    <a:ext uri="{9D8B030D-6E8A-4147-A177-3AD203B41FA5}">
                      <a16:colId xmlns="" xmlns:a16="http://schemas.microsoft.com/office/drawing/2014/main" val="20000"/>
                    </a:ext>
                  </a:extLst>
                </a:gridCol>
                <a:gridCol w="3632231">
                  <a:extLst>
                    <a:ext uri="{9D8B030D-6E8A-4147-A177-3AD203B41FA5}">
                      <a16:colId xmlns="" xmlns:a16="http://schemas.microsoft.com/office/drawing/2014/main" val="20001"/>
                    </a:ext>
                  </a:extLst>
                </a:gridCol>
                <a:gridCol w="3632231">
                  <a:extLst>
                    <a:ext uri="{9D8B030D-6E8A-4147-A177-3AD203B41FA5}">
                      <a16:colId xmlns="" xmlns:a16="http://schemas.microsoft.com/office/drawing/2014/main" val="20002"/>
                    </a:ext>
                  </a:extLst>
                </a:gridCol>
              </a:tblGrid>
              <a:tr h="522256">
                <a:tc>
                  <a:txBody>
                    <a:bodyPr/>
                    <a:lstStyle/>
                    <a:p>
                      <a:pPr algn="ctr" fontAlgn="b">
                        <a:lnSpc>
                          <a:spcPts val="1600"/>
                        </a:lnSpc>
                      </a:pPr>
                      <a:endParaRPr lang="zh-CN" altLang="en-US" sz="1400" b="0" i="0" u="none" strike="noStrike" dirty="0">
                        <a:solidFill>
                          <a:srgbClr val="000000"/>
                        </a:solidFill>
                        <a:effectLst/>
                        <a:latin typeface="+mj-ea"/>
                        <a:ea typeface="+mj-ea"/>
                      </a:endParaRPr>
                    </a:p>
                  </a:txBody>
                  <a:tcPr marL="6031" marR="6031" marT="6031" marB="0" anchor="ctr">
                    <a:solidFill>
                      <a:srgbClr val="002B82"/>
                    </a:solidFill>
                  </a:tcPr>
                </a:tc>
                <a:tc>
                  <a:txBody>
                    <a:bodyPr/>
                    <a:lstStyle/>
                    <a:p>
                      <a:pPr algn="ctr" fontAlgn="b">
                        <a:lnSpc>
                          <a:spcPts val="1600"/>
                        </a:lnSpc>
                      </a:pPr>
                      <a:r>
                        <a:rPr lang="zh-CN" altLang="en-US" sz="1400" u="none" strike="noStrike" dirty="0">
                          <a:effectLst/>
                        </a:rPr>
                        <a:t>甲状腺癌适应症</a:t>
                      </a:r>
                      <a:endParaRPr lang="zh-CN" altLang="en-US" sz="1400" b="0" i="0" u="none" strike="noStrike" dirty="0">
                        <a:solidFill>
                          <a:srgbClr val="000000"/>
                        </a:solidFill>
                        <a:effectLst/>
                        <a:latin typeface="+mj-ea"/>
                        <a:ea typeface="+mj-ea"/>
                      </a:endParaRPr>
                    </a:p>
                  </a:txBody>
                  <a:tcPr marL="6031" marR="6031" marT="6031" marB="0" anchor="ctr">
                    <a:solidFill>
                      <a:srgbClr val="002B82"/>
                    </a:solidFill>
                  </a:tcPr>
                </a:tc>
                <a:tc>
                  <a:txBody>
                    <a:bodyPr/>
                    <a:lstStyle/>
                    <a:p>
                      <a:pPr algn="ctr" fontAlgn="b">
                        <a:lnSpc>
                          <a:spcPts val="1600"/>
                        </a:lnSpc>
                      </a:pPr>
                      <a:r>
                        <a:rPr lang="zh-CN" altLang="en-US" sz="1400" u="none" strike="noStrike" dirty="0">
                          <a:effectLst/>
                        </a:rPr>
                        <a:t>乳腺癌适应症</a:t>
                      </a:r>
                      <a:endParaRPr lang="zh-CN" altLang="en-US" sz="1400" b="0" i="0" u="none" strike="noStrike" dirty="0">
                        <a:solidFill>
                          <a:srgbClr val="000000"/>
                        </a:solidFill>
                        <a:effectLst/>
                        <a:latin typeface="+mj-ea"/>
                        <a:ea typeface="+mj-ea"/>
                      </a:endParaRPr>
                    </a:p>
                  </a:txBody>
                  <a:tcPr marL="6031" marR="6031" marT="6031" marB="0" anchor="ctr">
                    <a:solidFill>
                      <a:srgbClr val="002B82"/>
                    </a:solidFill>
                  </a:tcPr>
                </a:tc>
                <a:extLst>
                  <a:ext uri="{0D108BD9-81ED-4DB2-BD59-A6C34878D82A}">
                    <a16:rowId xmlns="" xmlns:a16="http://schemas.microsoft.com/office/drawing/2014/main" val="10000"/>
                  </a:ext>
                </a:extLst>
              </a:tr>
              <a:tr h="799652">
                <a:tc>
                  <a:txBody>
                    <a:bodyPr/>
                    <a:lstStyle/>
                    <a:p>
                      <a:pPr algn="ctr" fontAlgn="b">
                        <a:lnSpc>
                          <a:spcPts val="1600"/>
                        </a:lnSpc>
                      </a:pPr>
                      <a:r>
                        <a:rPr lang="zh-CN" altLang="en-US" sz="1400" u="none" strike="noStrike">
                          <a:effectLst/>
                        </a:rPr>
                        <a:t>用法用量</a:t>
                      </a:r>
                      <a:endParaRPr lang="zh-CN" altLang="en-US" sz="1400" b="0" i="0" u="none" strike="noStrike">
                        <a:solidFill>
                          <a:srgbClr val="000000"/>
                        </a:solidFill>
                        <a:effectLst/>
                        <a:latin typeface="+mj-ea"/>
                        <a:ea typeface="+mj-ea"/>
                      </a:endParaRPr>
                    </a:p>
                  </a:txBody>
                  <a:tcPr marL="6031" marR="6031" marT="6031" marB="0" anchor="ctr">
                    <a:solidFill>
                      <a:srgbClr val="002B82"/>
                    </a:solidFill>
                  </a:tcPr>
                </a:tc>
                <a:tc>
                  <a:txBody>
                    <a:bodyPr/>
                    <a:lstStyle/>
                    <a:p>
                      <a:pPr algn="l" fontAlgn="b">
                        <a:lnSpc>
                          <a:spcPts val="1600"/>
                        </a:lnSpc>
                      </a:pPr>
                      <a:r>
                        <a:rPr lang="zh-CN" altLang="en-US" sz="1200" u="none" strike="noStrike" dirty="0">
                          <a:effectLst/>
                        </a:rPr>
                        <a:t>手术中取本品在甲状腺腺体内单点或多点注射，每个点位注射约</a:t>
                      </a:r>
                      <a:r>
                        <a:rPr lang="en-US" altLang="zh-CN" sz="1200" u="none" strike="noStrike" dirty="0">
                          <a:effectLst/>
                        </a:rPr>
                        <a:t>0.1ml</a:t>
                      </a:r>
                      <a:r>
                        <a:rPr lang="zh-CN" altLang="en-US" sz="1200" u="none" strike="noStrike" dirty="0">
                          <a:effectLst/>
                        </a:rPr>
                        <a:t>，注射总剂量一般不超过</a:t>
                      </a:r>
                      <a:r>
                        <a:rPr lang="en-US" altLang="zh-CN" sz="1200" u="none" strike="noStrike" dirty="0">
                          <a:effectLst/>
                        </a:rPr>
                        <a:t>0.6ml</a:t>
                      </a:r>
                      <a:r>
                        <a:rPr lang="zh-CN" altLang="en-US" sz="1200" u="none" strike="noStrike" dirty="0">
                          <a:effectLst/>
                        </a:rPr>
                        <a:t>，实际注射剂量根据甲状腺大小决定。</a:t>
                      </a:r>
                      <a:endParaRPr lang="zh-CN" altLang="en-US" sz="1200" b="0" i="0" u="none" strike="noStrike" dirty="0">
                        <a:solidFill>
                          <a:srgbClr val="000000"/>
                        </a:solidFill>
                        <a:effectLst/>
                        <a:latin typeface="+mj-ea"/>
                        <a:ea typeface="+mj-ea"/>
                      </a:endParaRPr>
                    </a:p>
                  </a:txBody>
                  <a:tcPr marL="6031" marR="6031" marT="6031" marB="0" anchor="ctr"/>
                </a:tc>
                <a:tc>
                  <a:txBody>
                    <a:bodyPr/>
                    <a:lstStyle/>
                    <a:p>
                      <a:pPr algn="l" fontAlgn="b">
                        <a:lnSpc>
                          <a:spcPts val="1600"/>
                        </a:lnSpc>
                      </a:pPr>
                      <a:r>
                        <a:rPr lang="zh-CN" altLang="en-US" sz="1200" u="none" strike="noStrike" dirty="0">
                          <a:effectLst/>
                        </a:rPr>
                        <a:t>在患侧肿瘤周围或乳晕后方皮下注射。根据临床具体情况决定注射点位及给药剂量。最低剂量</a:t>
                      </a:r>
                      <a:r>
                        <a:rPr lang="en-US" altLang="zh-CN" sz="1200" u="none" strike="noStrike" dirty="0">
                          <a:effectLst/>
                        </a:rPr>
                        <a:t>0.5ml</a:t>
                      </a:r>
                      <a:r>
                        <a:rPr lang="zh-CN" altLang="en-US" sz="1200" u="none" strike="noStrike" dirty="0">
                          <a:effectLst/>
                        </a:rPr>
                        <a:t>，总剂量一般不超过</a:t>
                      </a:r>
                      <a:r>
                        <a:rPr lang="en-US" altLang="zh-CN" sz="1200" u="none" strike="noStrike" dirty="0">
                          <a:effectLst/>
                        </a:rPr>
                        <a:t>2.0ml</a:t>
                      </a:r>
                      <a:r>
                        <a:rPr lang="zh-CN" altLang="en-US" sz="1200" u="none" strike="noStrike" dirty="0">
                          <a:effectLst/>
                        </a:rPr>
                        <a:t>。</a:t>
                      </a:r>
                      <a:endParaRPr lang="zh-CN" altLang="en-US" sz="1200" b="0" i="0" u="none" strike="noStrike" dirty="0">
                        <a:solidFill>
                          <a:srgbClr val="000000"/>
                        </a:solidFill>
                        <a:effectLst/>
                        <a:latin typeface="+mj-ea"/>
                        <a:ea typeface="+mj-ea"/>
                      </a:endParaRPr>
                    </a:p>
                  </a:txBody>
                  <a:tcPr marL="6031" marR="6031" marT="6031" marB="0" anchor="ctr"/>
                </a:tc>
                <a:extLst>
                  <a:ext uri="{0D108BD9-81ED-4DB2-BD59-A6C34878D82A}">
                    <a16:rowId xmlns="" xmlns:a16="http://schemas.microsoft.com/office/drawing/2014/main" val="10001"/>
                  </a:ext>
                </a:extLst>
              </a:tr>
              <a:tr h="406421">
                <a:tc>
                  <a:txBody>
                    <a:bodyPr/>
                    <a:lstStyle/>
                    <a:p>
                      <a:pPr algn="ctr" fontAlgn="b">
                        <a:lnSpc>
                          <a:spcPts val="1600"/>
                        </a:lnSpc>
                      </a:pPr>
                      <a:r>
                        <a:rPr lang="zh-CN" altLang="en-US" sz="1400" u="none" strike="noStrike" dirty="0">
                          <a:effectLst/>
                        </a:rPr>
                        <a:t>参照药品建议</a:t>
                      </a:r>
                      <a:endParaRPr lang="zh-CN" altLang="en-US" sz="1400" b="0" i="0" u="none" strike="noStrike" dirty="0">
                        <a:solidFill>
                          <a:srgbClr val="000000"/>
                        </a:solidFill>
                        <a:effectLst/>
                        <a:latin typeface="+mj-ea"/>
                        <a:ea typeface="+mj-ea"/>
                      </a:endParaRPr>
                    </a:p>
                  </a:txBody>
                  <a:tcPr marL="6031" marR="6031" marT="6031" marB="0" anchor="ctr">
                    <a:solidFill>
                      <a:srgbClr val="002B82"/>
                    </a:solidFill>
                  </a:tcPr>
                </a:tc>
                <a:tc>
                  <a:txBody>
                    <a:bodyPr/>
                    <a:lstStyle/>
                    <a:p>
                      <a:pPr algn="ctr" fontAlgn="b">
                        <a:lnSpc>
                          <a:spcPts val="1600"/>
                        </a:lnSpc>
                      </a:pPr>
                      <a:r>
                        <a:rPr lang="zh-CN" altLang="en-US" sz="1200" b="1" u="none" strike="noStrike" dirty="0">
                          <a:solidFill>
                            <a:schemeClr val="tx1"/>
                          </a:solidFill>
                          <a:effectLst/>
                        </a:rPr>
                        <a:t>目录内无参照药品</a:t>
                      </a:r>
                      <a:endParaRPr lang="zh-CN" altLang="en-US" sz="1200" b="1" i="0" u="none" strike="noStrike" dirty="0">
                        <a:solidFill>
                          <a:schemeClr val="tx1"/>
                        </a:solidFill>
                        <a:effectLst/>
                        <a:latin typeface="+mj-ea"/>
                        <a:ea typeface="+mj-ea"/>
                      </a:endParaRPr>
                    </a:p>
                  </a:txBody>
                  <a:tcPr marL="6031" marR="6031" marT="6031" marB="0" anchor="ctr"/>
                </a:tc>
                <a:tc>
                  <a:txBody>
                    <a:bodyPr/>
                    <a:lstStyle/>
                    <a:p>
                      <a:pPr algn="ctr" fontAlgn="b">
                        <a:lnSpc>
                          <a:spcPts val="1600"/>
                        </a:lnSpc>
                      </a:pPr>
                      <a:r>
                        <a:rPr lang="zh-CN" altLang="en-US" sz="1200" b="1" u="none" strike="noStrike" dirty="0">
                          <a:solidFill>
                            <a:schemeClr val="tx1"/>
                          </a:solidFill>
                          <a:effectLst/>
                        </a:rPr>
                        <a:t>目录内无参照药品</a:t>
                      </a:r>
                      <a:endParaRPr lang="zh-CN" altLang="en-US" sz="1200" b="1" i="0" u="none" strike="noStrike" kern="1200" dirty="0">
                        <a:solidFill>
                          <a:schemeClr val="tx1"/>
                        </a:solidFill>
                        <a:effectLst/>
                        <a:latin typeface="+mj-ea"/>
                        <a:ea typeface="+mn-ea"/>
                        <a:cs typeface="+mn-cs"/>
                      </a:endParaRPr>
                    </a:p>
                  </a:txBody>
                  <a:tcPr marL="6031" marR="6031" marT="6031" marB="0" anchor="ctr"/>
                </a:tc>
                <a:extLst>
                  <a:ext uri="{0D108BD9-81ED-4DB2-BD59-A6C34878D82A}">
                    <a16:rowId xmlns="" xmlns:a16="http://schemas.microsoft.com/office/drawing/2014/main" val="10002"/>
                  </a:ext>
                </a:extLst>
              </a:tr>
              <a:tr h="1514152">
                <a:tc>
                  <a:txBody>
                    <a:bodyPr/>
                    <a:lstStyle/>
                    <a:p>
                      <a:pPr algn="ctr" fontAlgn="b">
                        <a:lnSpc>
                          <a:spcPts val="1600"/>
                        </a:lnSpc>
                      </a:pPr>
                      <a:r>
                        <a:rPr lang="zh-CN" altLang="en-US" sz="1400" u="none" strike="noStrike" dirty="0">
                          <a:effectLst/>
                        </a:rPr>
                        <a:t>疾病基本情况</a:t>
                      </a:r>
                      <a:endParaRPr lang="zh-CN" altLang="en-US" sz="1400" b="0" i="0" u="none" strike="noStrike" dirty="0">
                        <a:solidFill>
                          <a:srgbClr val="000000"/>
                        </a:solidFill>
                        <a:effectLst/>
                        <a:latin typeface="+mj-ea"/>
                        <a:ea typeface="+mj-ea"/>
                      </a:endParaRPr>
                    </a:p>
                  </a:txBody>
                  <a:tcPr marL="6031" marR="6031" marT="6031" marB="0" anchor="ctr">
                    <a:solidFill>
                      <a:srgbClr val="002B82"/>
                    </a:solidFill>
                  </a:tcPr>
                </a:tc>
                <a:tc>
                  <a:txBody>
                    <a:bodyPr/>
                    <a:lstStyle/>
                    <a:p>
                      <a:pPr algn="l" fontAlgn="b">
                        <a:lnSpc>
                          <a:spcPts val="1600"/>
                        </a:lnSpc>
                        <a:spcBef>
                          <a:spcPts val="600"/>
                        </a:spcBef>
                      </a:pPr>
                      <a:r>
                        <a:rPr lang="zh-CN" altLang="en-US" sz="1200" u="none" strike="noStrike" dirty="0" smtClean="0">
                          <a:effectLst/>
                        </a:rPr>
                        <a:t>①甲状腺癌</a:t>
                      </a:r>
                      <a:r>
                        <a:rPr lang="zh-CN" altLang="en-US" sz="1200" u="none" strike="noStrike" dirty="0">
                          <a:effectLst/>
                        </a:rPr>
                        <a:t>治疗以手术为主，通常包括腺叶切除和甲状腺引流区域淋巴结</a:t>
                      </a:r>
                      <a:r>
                        <a:rPr lang="zh-CN" altLang="en-US" sz="1200" u="none" strike="noStrike" dirty="0" smtClean="0">
                          <a:effectLst/>
                        </a:rPr>
                        <a:t>清扫（本品上市前无国家批准的甲状腺癌淋巴示踪剂）。</a:t>
                      </a:r>
                      <a:endParaRPr lang="en-US" altLang="zh-CN" sz="1200" u="none" strike="noStrike" dirty="0" smtClean="0">
                        <a:effectLst/>
                      </a:endParaRPr>
                    </a:p>
                    <a:p>
                      <a:pPr algn="l" fontAlgn="b">
                        <a:lnSpc>
                          <a:spcPts val="1600"/>
                        </a:lnSpc>
                        <a:spcBef>
                          <a:spcPts val="600"/>
                        </a:spcBef>
                      </a:pPr>
                      <a:r>
                        <a:rPr lang="zh-CN" altLang="en-US" sz="1200" u="none" strike="noStrike" dirty="0" smtClean="0">
                          <a:effectLst/>
                        </a:rPr>
                        <a:t>②国家</a:t>
                      </a:r>
                      <a:r>
                        <a:rPr lang="zh-CN" altLang="en-US" sz="1200" u="none" strike="noStrike" dirty="0">
                          <a:effectLst/>
                        </a:rPr>
                        <a:t>癌症中心</a:t>
                      </a:r>
                      <a:r>
                        <a:rPr lang="en-US" altLang="zh-CN" sz="1200" u="none" strike="noStrike" dirty="0">
                          <a:effectLst/>
                        </a:rPr>
                        <a:t>2022</a:t>
                      </a:r>
                      <a:r>
                        <a:rPr lang="zh-CN" altLang="en-US" sz="1200" u="none" strike="noStrike" dirty="0">
                          <a:effectLst/>
                        </a:rPr>
                        <a:t>年发布的全国癌症报告显示：</a:t>
                      </a:r>
                      <a:r>
                        <a:rPr lang="en-US" altLang="zh-CN" sz="1200" u="none" strike="noStrike" dirty="0">
                          <a:effectLst/>
                        </a:rPr>
                        <a:t>2016</a:t>
                      </a:r>
                      <a:r>
                        <a:rPr lang="zh-CN" altLang="en-US" sz="1200" u="none" strike="noStrike" dirty="0">
                          <a:effectLst/>
                        </a:rPr>
                        <a:t>年我国甲状腺癌发病人数为</a:t>
                      </a:r>
                      <a:r>
                        <a:rPr lang="en-US" altLang="zh-CN" sz="1200" u="none" strike="noStrike" dirty="0">
                          <a:effectLst/>
                        </a:rPr>
                        <a:t>20.26</a:t>
                      </a:r>
                      <a:r>
                        <a:rPr lang="zh-CN" altLang="en-US" sz="1200" u="none" strike="noStrike" dirty="0">
                          <a:effectLst/>
                        </a:rPr>
                        <a:t>万，发病率为</a:t>
                      </a:r>
                      <a:r>
                        <a:rPr lang="en-US" altLang="zh-CN" sz="1200" u="none" strike="noStrike" dirty="0">
                          <a:effectLst/>
                        </a:rPr>
                        <a:t>14.65/10</a:t>
                      </a:r>
                      <a:r>
                        <a:rPr lang="zh-CN" altLang="en-US" sz="1200" u="none" strike="noStrike" dirty="0" smtClean="0">
                          <a:effectLst/>
                        </a:rPr>
                        <a:t>万，且</a:t>
                      </a:r>
                      <a:r>
                        <a:rPr lang="zh-CN" altLang="en-US" sz="1200" u="none" strike="noStrike" dirty="0" smtClean="0">
                          <a:solidFill>
                            <a:schemeClr val="tx1"/>
                          </a:solidFill>
                          <a:effectLst/>
                        </a:rPr>
                        <a:t>近年来持续增长。</a:t>
                      </a:r>
                      <a:endParaRPr lang="zh-CN" altLang="en-US" sz="1200" b="0" i="0" u="none" strike="noStrike" dirty="0">
                        <a:solidFill>
                          <a:schemeClr val="tx1"/>
                        </a:solidFill>
                        <a:effectLst/>
                        <a:latin typeface="+mj-ea"/>
                        <a:ea typeface="+mj-ea"/>
                      </a:endParaRPr>
                    </a:p>
                  </a:txBody>
                  <a:tcPr marL="6031" marR="6031" marT="6031" marB="0" anchor="ctr"/>
                </a:tc>
                <a:tc>
                  <a:txBody>
                    <a:bodyPr/>
                    <a:lstStyle/>
                    <a:p>
                      <a:pPr marL="0" marR="0" lvl="0" indent="0" algn="l" defTabSz="685800" rtl="0" eaLnBrk="1" fontAlgn="b" latinLnBrk="0" hangingPunct="1">
                        <a:lnSpc>
                          <a:spcPts val="1600"/>
                        </a:lnSpc>
                        <a:spcBef>
                          <a:spcPts val="600"/>
                        </a:spcBef>
                        <a:spcAft>
                          <a:spcPts val="0"/>
                        </a:spcAft>
                        <a:buClrTx/>
                        <a:buSzTx/>
                        <a:buFontTx/>
                        <a:buNone/>
                        <a:tabLst/>
                        <a:defRPr/>
                      </a:pPr>
                      <a:r>
                        <a:rPr lang="zh-CN" altLang="en-US" sz="1200" u="none" strike="noStrike" dirty="0" smtClean="0">
                          <a:solidFill>
                            <a:schemeClr val="tx1"/>
                          </a:solidFill>
                          <a:effectLst/>
                        </a:rPr>
                        <a:t>①乳腺癌前哨淋巴结活检术是评估早期乳腺癌患者腋窝状态的标准方式，术中需淋巴示踪剂精准定位前哨淋巴结（本品上市前无国家批准的乳腺癌前哨淋巴示踪剂）。</a:t>
                      </a:r>
                      <a:endParaRPr lang="en-US" altLang="zh-CN" sz="1200" u="none" strike="noStrike" dirty="0" smtClean="0">
                        <a:solidFill>
                          <a:schemeClr val="tx1"/>
                        </a:solidFill>
                        <a:effectLst/>
                      </a:endParaRPr>
                    </a:p>
                    <a:p>
                      <a:pPr marL="0" marR="0" lvl="0" indent="0" algn="l" defTabSz="685800" rtl="0" eaLnBrk="1" fontAlgn="b" latinLnBrk="0" hangingPunct="1">
                        <a:lnSpc>
                          <a:spcPts val="1600"/>
                        </a:lnSpc>
                        <a:spcBef>
                          <a:spcPts val="600"/>
                        </a:spcBef>
                        <a:spcAft>
                          <a:spcPts val="0"/>
                        </a:spcAft>
                        <a:buClrTx/>
                        <a:buSzTx/>
                        <a:buFontTx/>
                        <a:buNone/>
                        <a:tabLst/>
                        <a:defRPr/>
                      </a:pPr>
                      <a:r>
                        <a:rPr lang="zh-CN" altLang="en-US" sz="1200" u="none" strike="noStrike" dirty="0" smtClean="0">
                          <a:solidFill>
                            <a:schemeClr val="tx1"/>
                          </a:solidFill>
                          <a:effectLst/>
                        </a:rPr>
                        <a:t>②国家癌症中心</a:t>
                      </a:r>
                      <a:r>
                        <a:rPr lang="en-US" altLang="zh-CN" sz="1200" u="none" strike="noStrike" dirty="0" smtClean="0">
                          <a:solidFill>
                            <a:schemeClr val="tx1"/>
                          </a:solidFill>
                          <a:effectLst/>
                        </a:rPr>
                        <a:t>2022</a:t>
                      </a:r>
                      <a:r>
                        <a:rPr lang="zh-CN" altLang="en-US" sz="1200" u="none" strike="noStrike" dirty="0" smtClean="0">
                          <a:solidFill>
                            <a:schemeClr val="tx1"/>
                          </a:solidFill>
                          <a:effectLst/>
                        </a:rPr>
                        <a:t>年发布的全国癌症报告显示：</a:t>
                      </a:r>
                      <a:r>
                        <a:rPr lang="en-US" altLang="zh-CN" sz="1200" u="none" strike="noStrike" dirty="0" smtClean="0">
                          <a:solidFill>
                            <a:schemeClr val="tx1"/>
                          </a:solidFill>
                          <a:effectLst/>
                        </a:rPr>
                        <a:t>2016</a:t>
                      </a:r>
                      <a:r>
                        <a:rPr lang="zh-CN" altLang="en-US" sz="1200" u="none" strike="noStrike" dirty="0" smtClean="0">
                          <a:solidFill>
                            <a:schemeClr val="tx1"/>
                          </a:solidFill>
                          <a:effectLst/>
                        </a:rPr>
                        <a:t>年我国乳腺癌发病人数为</a:t>
                      </a:r>
                      <a:r>
                        <a:rPr lang="en-US" altLang="zh-CN" sz="1200" u="none" strike="noStrike" dirty="0" smtClean="0">
                          <a:solidFill>
                            <a:schemeClr val="tx1"/>
                          </a:solidFill>
                          <a:effectLst/>
                        </a:rPr>
                        <a:t>30.60</a:t>
                      </a:r>
                      <a:r>
                        <a:rPr lang="zh-CN" altLang="en-US" sz="1200" u="none" strike="noStrike" dirty="0" smtClean="0">
                          <a:solidFill>
                            <a:schemeClr val="tx1"/>
                          </a:solidFill>
                          <a:effectLst/>
                        </a:rPr>
                        <a:t>万，发病率为</a:t>
                      </a:r>
                      <a:r>
                        <a:rPr lang="en-US" altLang="zh-CN" sz="1200" u="none" strike="noStrike" dirty="0" smtClean="0">
                          <a:solidFill>
                            <a:schemeClr val="tx1"/>
                          </a:solidFill>
                          <a:effectLst/>
                        </a:rPr>
                        <a:t>45.37/10</a:t>
                      </a:r>
                      <a:r>
                        <a:rPr lang="zh-CN" altLang="en-US" sz="1200" u="none" strike="noStrike" dirty="0" smtClean="0">
                          <a:solidFill>
                            <a:schemeClr val="tx1"/>
                          </a:solidFill>
                          <a:effectLst/>
                        </a:rPr>
                        <a:t>万，且近年来持续增长。</a:t>
                      </a:r>
                      <a:endParaRPr lang="zh-CN" altLang="en-US" sz="1200" b="0" i="0" u="none" strike="noStrike" kern="1200" dirty="0" smtClean="0">
                        <a:solidFill>
                          <a:schemeClr val="tx1"/>
                        </a:solidFill>
                        <a:effectLst/>
                        <a:latin typeface="+mj-ea"/>
                        <a:ea typeface="+mn-ea"/>
                        <a:cs typeface="+mn-cs"/>
                      </a:endParaRPr>
                    </a:p>
                  </a:txBody>
                  <a:tcPr marL="6031" marR="6031" marT="6031" marB="0" anchor="ctr"/>
                </a:tc>
                <a:extLst>
                  <a:ext uri="{0D108BD9-81ED-4DB2-BD59-A6C34878D82A}">
                    <a16:rowId xmlns="" xmlns:a16="http://schemas.microsoft.com/office/drawing/2014/main" val="10003"/>
                  </a:ext>
                </a:extLst>
              </a:tr>
            </a:tbl>
          </a:graphicData>
        </a:graphic>
      </p:graphicFrame>
      <p:sp>
        <p:nvSpPr>
          <p:cNvPr id="55" name="矩形 54"/>
          <p:cNvSpPr/>
          <p:nvPr/>
        </p:nvSpPr>
        <p:spPr>
          <a:xfrm>
            <a:off x="1763688" y="808108"/>
            <a:ext cx="5790704" cy="476885"/>
          </a:xfrm>
          <a:prstGeom prst="rect">
            <a:avLst/>
          </a:prstGeom>
          <a:solidFill>
            <a:srgbClr val="002B8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t>疾病人群庞大，急需安全、有效、合规的淋巴示踪剂</a:t>
            </a:r>
            <a:endParaRPr lang="zh-CN" altLang="en-US" b="1" dirty="0"/>
          </a:p>
        </p:txBody>
      </p:sp>
      <p:cxnSp>
        <p:nvCxnSpPr>
          <p:cNvPr id="88" name="直接连接符​​ 14"/>
          <p:cNvCxnSpPr/>
          <p:nvPr/>
        </p:nvCxnSpPr>
        <p:spPr>
          <a:xfrm>
            <a:off x="-36038" y="454938"/>
            <a:ext cx="4824062" cy="0"/>
          </a:xfrm>
          <a:prstGeom prst="line">
            <a:avLst/>
          </a:prstGeom>
          <a:ln w="9525">
            <a:solidFill>
              <a:srgbClr val="939590"/>
            </a:solidFill>
            <a:prstDash val="solid"/>
          </a:ln>
        </p:spPr>
        <p:style>
          <a:lnRef idx="1">
            <a:schemeClr val="accent1"/>
          </a:lnRef>
          <a:fillRef idx="0">
            <a:schemeClr val="accent1"/>
          </a:fillRef>
          <a:effectRef idx="0">
            <a:schemeClr val="accent1"/>
          </a:effectRef>
          <a:fontRef idx="minor">
            <a:schemeClr val="tx1"/>
          </a:fontRef>
        </p:style>
      </p:cxnSp>
      <p:sp>
        <p:nvSpPr>
          <p:cNvPr id="99" name="Text Box 18"/>
          <p:cNvSpPr txBox="1">
            <a:spLocks noChangeArrowheads="1"/>
          </p:cNvSpPr>
          <p:nvPr/>
        </p:nvSpPr>
        <p:spPr bwMode="gray">
          <a:xfrm>
            <a:off x="-324485" y="-20955"/>
            <a:ext cx="5472549" cy="477054"/>
          </a:xfrm>
          <a:prstGeom prst="rect">
            <a:avLst/>
          </a:prstGeom>
          <a:noFill/>
          <a:ln>
            <a:noFill/>
          </a:ln>
          <a:extLst>
            <a:ext uri="{909E8E84-426E-40DD-AFC4-6F175D3DCCD1}">
              <a14:hiddenFill xmlns:a14="http://schemas.microsoft.com/office/drawing/2010/main">
                <a:solidFill>
                  <a:srgbClr val="A1A1A1"/>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500" b="1" dirty="0">
                <a:latin typeface="微软雅黑" panose="020B0503020204020204" charset="-122"/>
                <a:ea typeface="微软雅黑" panose="020B0503020204020204" charset="-122"/>
              </a:rPr>
              <a:t>药品</a:t>
            </a:r>
            <a:r>
              <a:rPr lang="zh-CN" altLang="en-US" sz="2500" b="1" dirty="0" smtClean="0">
                <a:latin typeface="微软雅黑" panose="020B0503020204020204" charset="-122"/>
                <a:ea typeface="微软雅黑" panose="020B0503020204020204" charset="-122"/>
              </a:rPr>
              <a:t>基本信息</a:t>
            </a:r>
            <a:r>
              <a:rPr lang="en-US" altLang="zh-CN" b="1" dirty="0" smtClean="0">
                <a:latin typeface="微软雅黑" panose="020B0503020204020204" charset="-122"/>
                <a:ea typeface="微软雅黑" panose="020B0503020204020204" charset="-122"/>
              </a:rPr>
              <a:t>-</a:t>
            </a:r>
            <a:r>
              <a:rPr lang="zh-CN" altLang="en-US" b="1" dirty="0">
                <a:latin typeface="微软雅黑" panose="020B0503020204020204" charset="-122"/>
                <a:ea typeface="微软雅黑" panose="020B0503020204020204" charset="-122"/>
              </a:rPr>
              <a:t>示</a:t>
            </a:r>
            <a:r>
              <a:rPr lang="zh-CN" altLang="en-US" b="1" dirty="0" smtClean="0">
                <a:latin typeface="微软雅黑" panose="020B0503020204020204" charset="-122"/>
                <a:ea typeface="微软雅黑" panose="020B0503020204020204" charset="-122"/>
              </a:rPr>
              <a:t>踪用盐酸米托蒽醌注射液</a:t>
            </a:r>
            <a:endParaRPr lang="zh-CN" altLang="en-US" b="1" dirty="0">
              <a:latin typeface="微软雅黑" panose="020B0503020204020204" charset="-122"/>
              <a:ea typeface="微软雅黑" panose="020B0503020204020204" charset="-122"/>
            </a:endParaRPr>
          </a:p>
        </p:txBody>
      </p:sp>
      <p:sp>
        <p:nvSpPr>
          <p:cNvPr id="3" name="灯片编号占位符 2"/>
          <p:cNvSpPr>
            <a:spLocks noGrp="1"/>
          </p:cNvSpPr>
          <p:nvPr>
            <p:ph type="sldNum" sz="quarter" idx="12"/>
          </p:nvPr>
        </p:nvSpPr>
        <p:spPr>
          <a:xfrm>
            <a:off x="7086600" y="4869656"/>
            <a:ext cx="2057400" cy="273844"/>
          </a:xfrm>
        </p:spPr>
        <p:txBody>
          <a:bodyPr/>
          <a:lstStyle/>
          <a:p>
            <a:fld id="{EF906490-237C-474C-BA2E-D98840BC1F8F}" type="slidenum">
              <a:rPr lang="zh-CN" altLang="en-US" smtClean="0">
                <a:solidFill>
                  <a:srgbClr val="FFFFFF">
                    <a:lumMod val="65000"/>
                  </a:srgbClr>
                </a:solidFill>
              </a:rPr>
              <a:t>4</a:t>
            </a:fld>
            <a:endParaRPr lang="zh-CN" altLang="en-US" dirty="0">
              <a:solidFill>
                <a:srgbClr val="FFFFFF">
                  <a:lumMod val="65000"/>
                </a:srgbClr>
              </a:solidFill>
            </a:endParaRPr>
          </a:p>
        </p:txBody>
      </p:sp>
      <p:grpSp>
        <p:nvGrpSpPr>
          <p:cNvPr id="10" name="组合 9">
            <a:extLst>
              <a:ext uri="{FF2B5EF4-FFF2-40B4-BE49-F238E27FC236}">
                <a16:creationId xmlns="" xmlns:a16="http://schemas.microsoft.com/office/drawing/2014/main" id="{2F53A74E-26BD-FA32-E8EF-F78D637CBE66}"/>
              </a:ext>
            </a:extLst>
          </p:cNvPr>
          <p:cNvGrpSpPr/>
          <p:nvPr/>
        </p:nvGrpSpPr>
        <p:grpSpPr>
          <a:xfrm>
            <a:off x="7410376" y="7928"/>
            <a:ext cx="1842144" cy="487205"/>
            <a:chOff x="9899397" y="-241263"/>
            <a:chExt cx="2490216" cy="750408"/>
          </a:xfrm>
        </p:grpSpPr>
        <p:pic>
          <p:nvPicPr>
            <p:cNvPr id="12" name="图片 11">
              <a:extLst>
                <a:ext uri="{FF2B5EF4-FFF2-40B4-BE49-F238E27FC236}">
                  <a16:creationId xmlns="" xmlns:a16="http://schemas.microsoft.com/office/drawing/2014/main" id="{5962A164-3CBC-A954-E3A6-49BACB25325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50364"/>
            <a:stretch/>
          </p:blipFill>
          <p:spPr bwMode="auto">
            <a:xfrm>
              <a:off x="10500920" y="-241263"/>
              <a:ext cx="1293367" cy="486766"/>
            </a:xfrm>
            <a:prstGeom prst="rect">
              <a:avLst/>
            </a:prstGeom>
            <a:noFill/>
            <a:ln>
              <a:noFill/>
            </a:ln>
            <a:extLst>
              <a:ext uri="{53640926-AAD7-44D8-BBD7-CCE9431645EC}">
                <a14:shadowObscured xmlns:a14="http://schemas.microsoft.com/office/drawing/2010/main"/>
              </a:ext>
            </a:extLst>
          </p:spPr>
        </p:pic>
        <p:sp>
          <p:nvSpPr>
            <p:cNvPr id="13" name="文本框 12">
              <a:extLst>
                <a:ext uri="{FF2B5EF4-FFF2-40B4-BE49-F238E27FC236}">
                  <a16:creationId xmlns="" xmlns:a16="http://schemas.microsoft.com/office/drawing/2014/main" id="{733B2061-1726-A83D-CA34-5F01F76AD9FE}"/>
                </a:ext>
              </a:extLst>
            </p:cNvPr>
            <p:cNvSpPr txBox="1"/>
            <p:nvPr/>
          </p:nvSpPr>
          <p:spPr>
            <a:xfrm>
              <a:off x="9899397" y="201014"/>
              <a:ext cx="2490216" cy="308131"/>
            </a:xfrm>
            <a:prstGeom prst="rect">
              <a:avLst/>
            </a:prstGeom>
            <a:noFill/>
          </p:spPr>
          <p:txBody>
            <a:bodyPr wrap="square" rtlCol="0">
              <a:spAutoFit/>
            </a:bodyPr>
            <a:lstStyle/>
            <a:p>
              <a:r>
                <a:rPr lang="zh-CN" altLang="en-US" sz="700" b="1" dirty="0" smtClean="0">
                  <a:solidFill>
                    <a:srgbClr val="2476BE"/>
                  </a:solidFill>
                  <a:latin typeface="微软雅黑" panose="020B0503020204020204" pitchFamily="34" charset="-122"/>
                  <a:ea typeface="微软雅黑" panose="020B0503020204020204" pitchFamily="34" charset="-122"/>
                </a:rPr>
                <a:t>唯一</a:t>
              </a:r>
              <a:r>
                <a:rPr lang="zh-CN" altLang="en-US" sz="700" b="1" dirty="0">
                  <a:solidFill>
                    <a:srgbClr val="2476BE"/>
                  </a:solidFill>
                  <a:latin typeface="微软雅黑" panose="020B0503020204020204" pitchFamily="34" charset="-122"/>
                  <a:ea typeface="微软雅黑" panose="020B0503020204020204" pitchFamily="34" charset="-122"/>
                </a:rPr>
                <a:t>获批的</a:t>
              </a:r>
              <a:r>
                <a:rPr lang="zh-CN" altLang="en-US" sz="700" b="1" dirty="0" smtClean="0">
                  <a:solidFill>
                    <a:srgbClr val="2476BE"/>
                  </a:solidFill>
                  <a:latin typeface="微软雅黑" panose="020B0503020204020204" pitchFamily="34" charset="-122"/>
                  <a:ea typeface="微软雅黑" panose="020B0503020204020204" pitchFamily="34" charset="-122"/>
                </a:rPr>
                <a:t>甲状腺、乳腺</a:t>
              </a:r>
              <a:r>
                <a:rPr lang="zh-CN" altLang="en-US" sz="700" b="1" dirty="0">
                  <a:solidFill>
                    <a:srgbClr val="2476BE"/>
                  </a:solidFill>
                  <a:latin typeface="微软雅黑" panose="020B0503020204020204" pitchFamily="34" charset="-122"/>
                  <a:ea typeface="微软雅黑" panose="020B0503020204020204" pitchFamily="34" charset="-122"/>
                </a:rPr>
                <a:t>新型淋巴示踪剂</a:t>
              </a:r>
            </a:p>
          </p:txBody>
        </p:sp>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表格 10"/>
          <p:cNvGraphicFramePr>
            <a:graphicFrameLocks noGrp="1"/>
          </p:cNvGraphicFramePr>
          <p:nvPr>
            <p:custDataLst>
              <p:tags r:id="rId1"/>
            </p:custDataLst>
            <p:extLst>
              <p:ext uri="{D42A27DB-BD31-4B8C-83A1-F6EECF244321}">
                <p14:modId xmlns:p14="http://schemas.microsoft.com/office/powerpoint/2010/main" val="2699307752"/>
              </p:ext>
            </p:extLst>
          </p:nvPr>
        </p:nvGraphicFramePr>
        <p:xfrm>
          <a:off x="35496" y="1510694"/>
          <a:ext cx="9036495" cy="3077280"/>
        </p:xfrm>
        <a:graphic>
          <a:graphicData uri="http://schemas.openxmlformats.org/drawingml/2006/table">
            <a:tbl>
              <a:tblPr firstRow="1" firstCol="1">
                <a:tableStyleId>{5C22544A-7EE6-4342-B048-85BDC9FD1C3A}</a:tableStyleId>
              </a:tblPr>
              <a:tblGrid>
                <a:gridCol w="1080120">
                  <a:extLst>
                    <a:ext uri="{9D8B030D-6E8A-4147-A177-3AD203B41FA5}">
                      <a16:colId xmlns="" xmlns:a16="http://schemas.microsoft.com/office/drawing/2014/main" val="20000"/>
                    </a:ext>
                  </a:extLst>
                </a:gridCol>
                <a:gridCol w="3962490">
                  <a:extLst>
                    <a:ext uri="{9D8B030D-6E8A-4147-A177-3AD203B41FA5}">
                      <a16:colId xmlns="" xmlns:a16="http://schemas.microsoft.com/office/drawing/2014/main" val="20001"/>
                    </a:ext>
                  </a:extLst>
                </a:gridCol>
                <a:gridCol w="3993885">
                  <a:extLst>
                    <a:ext uri="{9D8B030D-6E8A-4147-A177-3AD203B41FA5}">
                      <a16:colId xmlns="" xmlns:a16="http://schemas.microsoft.com/office/drawing/2014/main" val="20002"/>
                    </a:ext>
                  </a:extLst>
                </a:gridCol>
              </a:tblGrid>
              <a:tr h="512880">
                <a:tc>
                  <a:txBody>
                    <a:bodyPr/>
                    <a:lstStyle/>
                    <a:p>
                      <a:pPr algn="ctr" fontAlgn="b">
                        <a:lnSpc>
                          <a:spcPts val="1600"/>
                        </a:lnSpc>
                      </a:pPr>
                      <a:endParaRPr lang="zh-CN" altLang="en-US" sz="1400" b="0" i="0" u="none" strike="noStrike" dirty="0">
                        <a:solidFill>
                          <a:srgbClr val="000000"/>
                        </a:solidFill>
                        <a:effectLst/>
                        <a:latin typeface="+mj-ea"/>
                        <a:ea typeface="+mj-ea"/>
                      </a:endParaRPr>
                    </a:p>
                  </a:txBody>
                  <a:tcPr marL="6031" marR="6031" marT="6031" marB="0" anchor="ctr">
                    <a:solidFill>
                      <a:srgbClr val="002B82"/>
                    </a:solidFill>
                  </a:tcPr>
                </a:tc>
                <a:tc>
                  <a:txBody>
                    <a:bodyPr/>
                    <a:lstStyle/>
                    <a:p>
                      <a:pPr algn="ctr" fontAlgn="b">
                        <a:lnSpc>
                          <a:spcPts val="1600"/>
                        </a:lnSpc>
                      </a:pPr>
                      <a:r>
                        <a:rPr lang="zh-CN" altLang="en-US" sz="1400" b="1" i="0" u="none" strike="noStrike" dirty="0" smtClean="0">
                          <a:solidFill>
                            <a:schemeClr val="lt1"/>
                          </a:solidFill>
                          <a:effectLst/>
                          <a:latin typeface="+mn-lt"/>
                          <a:ea typeface="+mn-ea"/>
                        </a:rPr>
                        <a:t>临床痛点</a:t>
                      </a:r>
                      <a:endParaRPr lang="zh-CN" altLang="en-US" sz="1400" b="0" i="0" u="none" strike="noStrike" dirty="0">
                        <a:solidFill>
                          <a:srgbClr val="000000"/>
                        </a:solidFill>
                        <a:effectLst/>
                        <a:latin typeface="+mj-ea"/>
                        <a:ea typeface="+mj-ea"/>
                      </a:endParaRPr>
                    </a:p>
                  </a:txBody>
                  <a:tcPr marL="6031" marR="6031" marT="6031" marB="0" anchor="ctr">
                    <a:solidFill>
                      <a:srgbClr val="002B82"/>
                    </a:solidFill>
                  </a:tcPr>
                </a:tc>
                <a:tc>
                  <a:txBody>
                    <a:bodyPr/>
                    <a:lstStyle/>
                    <a:p>
                      <a:pPr algn="ctr" fontAlgn="b">
                        <a:lnSpc>
                          <a:spcPts val="1600"/>
                        </a:lnSpc>
                      </a:pPr>
                      <a:r>
                        <a:rPr lang="zh-CN" altLang="en-US" sz="1400" u="none" strike="noStrike" dirty="0" smtClean="0">
                          <a:effectLst/>
                        </a:rPr>
                        <a:t>应用本品获益</a:t>
                      </a:r>
                      <a:r>
                        <a:rPr lang="en-US" altLang="zh-CN" sz="1400" u="none" strike="noStrike" baseline="30000" dirty="0" smtClean="0">
                          <a:effectLst/>
                        </a:rPr>
                        <a:t>1,2</a:t>
                      </a:r>
                      <a:r>
                        <a:rPr lang="zh-CN" altLang="en-US" sz="1400" u="none" strike="noStrike" baseline="30000" dirty="0" smtClean="0">
                          <a:effectLst/>
                        </a:rPr>
                        <a:t>  </a:t>
                      </a:r>
                      <a:r>
                        <a:rPr lang="zh-CN" altLang="en-US" sz="1400" u="none" strike="noStrike" dirty="0" smtClean="0">
                          <a:effectLst/>
                        </a:rPr>
                        <a:t>                    </a:t>
                      </a:r>
                      <a:endParaRPr lang="zh-CN" altLang="en-US" sz="1400" b="0" i="0" u="none" strike="noStrike" dirty="0">
                        <a:solidFill>
                          <a:srgbClr val="000000"/>
                        </a:solidFill>
                        <a:effectLst/>
                        <a:latin typeface="+mj-ea"/>
                        <a:ea typeface="+mj-ea"/>
                      </a:endParaRPr>
                    </a:p>
                  </a:txBody>
                  <a:tcPr marL="6031" marR="6031" marT="6031" marB="0" anchor="ctr">
                    <a:solidFill>
                      <a:srgbClr val="002B82"/>
                    </a:solidFill>
                  </a:tcPr>
                </a:tc>
                <a:extLst>
                  <a:ext uri="{0D108BD9-81ED-4DB2-BD59-A6C34878D82A}">
                    <a16:rowId xmlns="" xmlns:a16="http://schemas.microsoft.com/office/drawing/2014/main" val="10000"/>
                  </a:ext>
                </a:extLst>
              </a:tr>
              <a:tr h="427400">
                <a:tc rowSpan="3">
                  <a:txBody>
                    <a:bodyPr/>
                    <a:lstStyle/>
                    <a:p>
                      <a:pPr algn="ctr" fontAlgn="b">
                        <a:lnSpc>
                          <a:spcPts val="1600"/>
                        </a:lnSpc>
                      </a:pPr>
                      <a:r>
                        <a:rPr lang="zh-CN" altLang="en-US" sz="1400" u="none" strike="noStrike" dirty="0" smtClean="0">
                          <a:effectLst/>
                        </a:rPr>
                        <a:t>甲状腺癌</a:t>
                      </a:r>
                      <a:endParaRPr lang="en-US" altLang="zh-CN" sz="1400" u="none" strike="noStrike" dirty="0" smtClean="0">
                        <a:effectLst/>
                      </a:endParaRPr>
                    </a:p>
                    <a:p>
                      <a:pPr algn="ctr" fontAlgn="b">
                        <a:lnSpc>
                          <a:spcPts val="1600"/>
                        </a:lnSpc>
                      </a:pPr>
                      <a:r>
                        <a:rPr lang="zh-CN" altLang="en-US" sz="1400" u="none" strike="noStrike" dirty="0" smtClean="0">
                          <a:effectLst/>
                        </a:rPr>
                        <a:t>适应症</a:t>
                      </a:r>
                      <a:endParaRPr lang="zh-CN" altLang="en-US" sz="1400" b="0" i="0" u="none" strike="noStrike" kern="1200" dirty="0">
                        <a:solidFill>
                          <a:srgbClr val="000000"/>
                        </a:solidFill>
                        <a:effectLst/>
                        <a:latin typeface="+mj-ea"/>
                        <a:ea typeface="+mn-ea"/>
                        <a:cs typeface="+mn-cs"/>
                      </a:endParaRPr>
                    </a:p>
                  </a:txBody>
                  <a:tcPr marL="6031" marR="6031" marT="6031" marB="0" anchor="ctr">
                    <a:solidFill>
                      <a:srgbClr val="002B82"/>
                    </a:solidFill>
                  </a:tcPr>
                </a:tc>
                <a:tc>
                  <a:txBody>
                    <a:bodyPr/>
                    <a:lstStyle/>
                    <a:p>
                      <a:pPr marL="0" marR="0" lvl="0" indent="0" algn="l" defTabSz="685800" rtl="0" eaLnBrk="1" fontAlgn="b" latinLnBrk="0" hangingPunct="1">
                        <a:lnSpc>
                          <a:spcPts val="1600"/>
                        </a:lnSpc>
                        <a:spcBef>
                          <a:spcPts val="0"/>
                        </a:spcBef>
                        <a:spcAft>
                          <a:spcPts val="0"/>
                        </a:spcAft>
                        <a:buClrTx/>
                        <a:buSzTx/>
                        <a:buFontTx/>
                        <a:buNone/>
                        <a:defRPr/>
                      </a:pPr>
                      <a:r>
                        <a:rPr lang="zh-CN" altLang="en-US" sz="1200" b="0" u="none" strike="noStrike" kern="1200" dirty="0" smtClean="0">
                          <a:solidFill>
                            <a:schemeClr val="tx1"/>
                          </a:solidFill>
                          <a:effectLst/>
                          <a:latin typeface="+mn-lt"/>
                          <a:ea typeface="+mn-ea"/>
                          <a:cs typeface="+mn-cs"/>
                        </a:rPr>
                        <a:t>甲状腺癌手术中易误切甲状旁腺，存在终身补钙风险</a:t>
                      </a:r>
                      <a:endParaRPr lang="en-US" altLang="zh-CN" sz="1200" b="0" u="none" strike="noStrike" kern="1200" dirty="0" smtClean="0">
                        <a:solidFill>
                          <a:schemeClr val="tx1"/>
                        </a:solidFill>
                        <a:effectLst/>
                        <a:latin typeface="+mn-lt"/>
                        <a:ea typeface="+mn-ea"/>
                        <a:cs typeface="+mn-cs"/>
                      </a:endParaRPr>
                    </a:p>
                  </a:txBody>
                  <a:tcPr marL="6031" marR="6031" marT="6031" marB="0" anchor="ctr"/>
                </a:tc>
                <a:tc>
                  <a:txBody>
                    <a:bodyPr/>
                    <a:lstStyle/>
                    <a:p>
                      <a:pPr marL="171450" indent="-171450" algn="l" fontAlgn="b">
                        <a:lnSpc>
                          <a:spcPts val="1600"/>
                        </a:lnSpc>
                        <a:buFont typeface="Wingdings" panose="05000000000000000000" pitchFamily="2" charset="2"/>
                        <a:buChar char="ü"/>
                      </a:pPr>
                      <a:r>
                        <a:rPr lang="zh-CN" altLang="en-US" sz="1200" b="1" i="0" u="none" strike="noStrike" dirty="0" smtClean="0">
                          <a:solidFill>
                            <a:schemeClr val="tx1"/>
                          </a:solidFill>
                          <a:effectLst/>
                          <a:latin typeface="+mj-ea"/>
                          <a:ea typeface="+mj-ea"/>
                        </a:rPr>
                        <a:t>甲状旁腺误切率较空白对照组下降</a:t>
                      </a:r>
                      <a:r>
                        <a:rPr lang="en-US" altLang="zh-CN" sz="1200" b="1" i="0" u="none" strike="noStrike" dirty="0" smtClean="0">
                          <a:solidFill>
                            <a:schemeClr val="tx1"/>
                          </a:solidFill>
                          <a:effectLst/>
                          <a:latin typeface="+mj-ea"/>
                          <a:ea typeface="+mj-ea"/>
                        </a:rPr>
                        <a:t>76.9%</a:t>
                      </a:r>
                    </a:p>
                  </a:txBody>
                  <a:tcPr marL="6031" marR="6031" marT="6031" marB="0" anchor="ctr"/>
                </a:tc>
                <a:extLst>
                  <a:ext uri="{0D108BD9-81ED-4DB2-BD59-A6C34878D82A}">
                    <a16:rowId xmlns="" xmlns:a16="http://schemas.microsoft.com/office/drawing/2014/main" val="10001"/>
                  </a:ext>
                </a:extLst>
              </a:tr>
              <a:tr h="427400">
                <a:tc vMerge="1">
                  <a:txBody>
                    <a:bodyPr/>
                    <a:lstStyle/>
                    <a:p>
                      <a:endParaRPr lang="zh-CN" altLang="en-US"/>
                    </a:p>
                  </a:txBody>
                  <a:tcPr/>
                </a:tc>
                <a:tc>
                  <a:txBody>
                    <a:bodyPr/>
                    <a:lstStyle/>
                    <a:p>
                      <a:pPr lvl="0" algn="l" fontAlgn="b">
                        <a:lnSpc>
                          <a:spcPts val="1600"/>
                        </a:lnSpc>
                      </a:pPr>
                      <a:r>
                        <a:rPr lang="zh-CN" altLang="en-US" sz="1200" b="0" u="none" strike="noStrike" kern="1200" dirty="0" smtClean="0">
                          <a:solidFill>
                            <a:schemeClr val="tx1"/>
                          </a:solidFill>
                          <a:effectLst/>
                          <a:latin typeface="+mn-lt"/>
                          <a:ea typeface="+mn-ea"/>
                          <a:cs typeface="+mn-cs"/>
                        </a:rPr>
                        <a:t>甲状腺癌手术中淋巴结清扫易遗漏淋巴结，存在复发风险</a:t>
                      </a:r>
                      <a:endParaRPr lang="zh-CN" altLang="en-US" sz="1200" b="0" i="0" u="none" strike="noStrike" dirty="0">
                        <a:solidFill>
                          <a:schemeClr val="tx1"/>
                        </a:solidFill>
                        <a:effectLst/>
                        <a:latin typeface="+mj-ea"/>
                        <a:ea typeface="+mj-ea"/>
                      </a:endParaRPr>
                    </a:p>
                  </a:txBody>
                  <a:tcPr marL="6031" marR="6031" marT="6031" marB="0" anchor="ctr"/>
                </a:tc>
                <a:tc>
                  <a:txBody>
                    <a:bodyPr/>
                    <a:lstStyle/>
                    <a:p>
                      <a:pPr marL="171450" indent="-171450" algn="l" fontAlgn="b">
                        <a:lnSpc>
                          <a:spcPts val="1600"/>
                        </a:lnSpc>
                        <a:buFont typeface="Wingdings" panose="05000000000000000000" pitchFamily="2" charset="2"/>
                        <a:buChar char="ü"/>
                      </a:pPr>
                      <a:r>
                        <a:rPr lang="zh-CN" altLang="en-US" sz="1200" b="1" i="0" u="none" strike="noStrike" dirty="0" smtClean="0">
                          <a:solidFill>
                            <a:schemeClr val="tx1"/>
                          </a:solidFill>
                          <a:effectLst/>
                          <a:latin typeface="+mj-ea"/>
                          <a:ea typeface="+mj-ea"/>
                        </a:rPr>
                        <a:t>淋巴示踪率高达</a:t>
                      </a:r>
                      <a:r>
                        <a:rPr lang="en-US" altLang="zh-CN" sz="1200" b="1" i="0" u="none" strike="noStrike" dirty="0" smtClean="0">
                          <a:solidFill>
                            <a:schemeClr val="tx1"/>
                          </a:solidFill>
                          <a:effectLst/>
                          <a:latin typeface="+mj-ea"/>
                          <a:ea typeface="+mj-ea"/>
                        </a:rPr>
                        <a:t>91.97%</a:t>
                      </a:r>
                      <a:r>
                        <a:rPr lang="zh-CN" altLang="en-US" sz="1200" b="1" i="0" u="none" strike="noStrike" dirty="0" smtClean="0">
                          <a:solidFill>
                            <a:schemeClr val="tx1"/>
                          </a:solidFill>
                          <a:effectLst/>
                          <a:latin typeface="+mj-ea"/>
                          <a:ea typeface="+mj-ea"/>
                        </a:rPr>
                        <a:t>，淋巴染色率高达 </a:t>
                      </a:r>
                      <a:r>
                        <a:rPr lang="en-US" altLang="zh-CN" sz="1200" b="1" i="0" u="none" strike="noStrike" dirty="0" smtClean="0">
                          <a:solidFill>
                            <a:schemeClr val="tx1"/>
                          </a:solidFill>
                          <a:effectLst/>
                          <a:latin typeface="+mj-ea"/>
                          <a:ea typeface="+mj-ea"/>
                        </a:rPr>
                        <a:t>90.54%</a:t>
                      </a:r>
                    </a:p>
                  </a:txBody>
                  <a:tcPr marL="6031" marR="6031" marT="6031" marB="0" anchor="ctr"/>
                </a:tc>
              </a:tr>
              <a:tr h="427400">
                <a:tc vMerge="1">
                  <a:txBody>
                    <a:bodyPr/>
                    <a:lstStyle/>
                    <a:p>
                      <a:endParaRPr lang="zh-CN" altLang="en-US"/>
                    </a:p>
                  </a:txBody>
                  <a:tcPr/>
                </a:tc>
                <a:tc>
                  <a:txBody>
                    <a:bodyPr/>
                    <a:lstStyle/>
                    <a:p>
                      <a:pPr marL="0" marR="0" lvl="0" indent="0" algn="l" defTabSz="685800" rtl="0" eaLnBrk="1" fontAlgn="b" latinLnBrk="0" hangingPunct="1">
                        <a:lnSpc>
                          <a:spcPts val="1600"/>
                        </a:lnSpc>
                        <a:spcBef>
                          <a:spcPts val="0"/>
                        </a:spcBef>
                        <a:spcAft>
                          <a:spcPts val="0"/>
                        </a:spcAft>
                        <a:buClrTx/>
                        <a:buSzTx/>
                        <a:buFontTx/>
                        <a:buNone/>
                        <a:tabLst/>
                        <a:defRPr/>
                      </a:pPr>
                      <a:r>
                        <a:rPr lang="zh-CN" altLang="en-US" sz="1200" b="0" u="none" strike="noStrike" kern="1200" dirty="0" smtClean="0">
                          <a:solidFill>
                            <a:schemeClr val="tx1"/>
                          </a:solidFill>
                          <a:effectLst/>
                          <a:latin typeface="+mn-lt"/>
                          <a:ea typeface="+mn-ea"/>
                          <a:cs typeface="+mn-cs"/>
                        </a:rPr>
                        <a:t>临床无获批的甲状腺手术淋巴示踪剂，存在医患纠纷风险</a:t>
                      </a:r>
                      <a:endParaRPr lang="zh-CN" altLang="en-US" sz="1200" b="0" i="0" u="none" strike="noStrike" kern="1200" dirty="0" smtClean="0">
                        <a:solidFill>
                          <a:schemeClr val="tx1"/>
                        </a:solidFill>
                        <a:effectLst/>
                        <a:latin typeface="+mj-ea"/>
                        <a:ea typeface="+mn-ea"/>
                        <a:cs typeface="+mn-cs"/>
                      </a:endParaRPr>
                    </a:p>
                  </a:txBody>
                  <a:tcPr marL="6031" marR="6031" marT="6031" marB="0" anchor="ctr"/>
                </a:tc>
                <a:tc>
                  <a:txBody>
                    <a:bodyPr/>
                    <a:lstStyle/>
                    <a:p>
                      <a:pPr marL="171450" indent="-171450" algn="l">
                        <a:buFont typeface="Wingdings" panose="05000000000000000000" pitchFamily="2" charset="2"/>
                        <a:buChar char="ü"/>
                      </a:pPr>
                      <a:r>
                        <a:rPr lang="zh-CN" altLang="en-US" sz="1200" b="1" dirty="0" smtClean="0">
                          <a:solidFill>
                            <a:schemeClr val="tx1"/>
                          </a:solidFill>
                          <a:sym typeface="+mn-ea"/>
                        </a:rPr>
                        <a:t>国家药品监督管理局唯一批准的</a:t>
                      </a:r>
                      <a:r>
                        <a:rPr lang="zh-CN" altLang="en-US" sz="1200" b="1" dirty="0" smtClean="0">
                          <a:solidFill>
                            <a:schemeClr val="tx1"/>
                          </a:solidFill>
                        </a:rPr>
                        <a:t>甲状腺癌淋巴示踪剂</a:t>
                      </a:r>
                      <a:endParaRPr lang="zh-CN" altLang="en-US" sz="1200" b="1" dirty="0">
                        <a:solidFill>
                          <a:schemeClr val="tx1"/>
                        </a:solidFill>
                      </a:endParaRPr>
                    </a:p>
                  </a:txBody>
                  <a:tcPr marL="6031" marR="6031" marT="6031" marB="0" anchor="ctr"/>
                </a:tc>
              </a:tr>
              <a:tr h="427400">
                <a:tc rowSpan="3">
                  <a:txBody>
                    <a:bodyPr/>
                    <a:lstStyle/>
                    <a:p>
                      <a:pPr algn="ctr" fontAlgn="b">
                        <a:lnSpc>
                          <a:spcPts val="1600"/>
                        </a:lnSpc>
                      </a:pPr>
                      <a:r>
                        <a:rPr lang="zh-CN" altLang="en-US" sz="1400" u="none" strike="noStrike" dirty="0" smtClean="0">
                          <a:effectLst/>
                        </a:rPr>
                        <a:t>乳腺癌</a:t>
                      </a:r>
                      <a:endParaRPr lang="en-US" altLang="zh-CN" sz="1400" u="none" strike="noStrike" dirty="0" smtClean="0">
                        <a:effectLst/>
                      </a:endParaRPr>
                    </a:p>
                    <a:p>
                      <a:pPr algn="ctr" fontAlgn="b">
                        <a:lnSpc>
                          <a:spcPts val="1600"/>
                        </a:lnSpc>
                      </a:pPr>
                      <a:r>
                        <a:rPr lang="zh-CN" altLang="en-US" sz="1400" u="none" strike="noStrike" dirty="0" smtClean="0">
                          <a:effectLst/>
                        </a:rPr>
                        <a:t>适应症</a:t>
                      </a:r>
                      <a:endParaRPr lang="zh-CN" altLang="en-US" sz="1400" b="0" i="0" u="none" strike="noStrike" kern="1200" dirty="0">
                        <a:solidFill>
                          <a:srgbClr val="000000"/>
                        </a:solidFill>
                        <a:effectLst/>
                        <a:latin typeface="+mj-ea"/>
                        <a:ea typeface="+mn-ea"/>
                        <a:cs typeface="+mn-cs"/>
                      </a:endParaRPr>
                    </a:p>
                  </a:txBody>
                  <a:tcPr marL="6031" marR="6031" marT="6031" marB="0" anchor="ctr">
                    <a:solidFill>
                      <a:srgbClr val="002B82"/>
                    </a:solidFill>
                  </a:tcPr>
                </a:tc>
                <a:tc>
                  <a:txBody>
                    <a:bodyPr/>
                    <a:lstStyle/>
                    <a:p>
                      <a:pPr lvl="0" algn="l">
                        <a:lnSpc>
                          <a:spcPts val="1600"/>
                        </a:lnSpc>
                      </a:pPr>
                      <a:r>
                        <a:rPr lang="zh-CN" altLang="en-US" sz="1200" b="0" u="none" strike="noStrike" kern="1200" dirty="0" smtClean="0">
                          <a:solidFill>
                            <a:schemeClr val="tx1"/>
                          </a:solidFill>
                          <a:effectLst/>
                          <a:latin typeface="+mn-lt"/>
                          <a:ea typeface="+mn-ea"/>
                          <a:cs typeface="+mn-cs"/>
                        </a:rPr>
                        <a:t>前哨淋巴结精准定位难，前哨活检技术难以普及</a:t>
                      </a:r>
                      <a:endParaRPr lang="en-US" altLang="zh-CN" sz="1200" b="0" u="none" strike="noStrike" kern="1200" dirty="0" smtClean="0">
                        <a:solidFill>
                          <a:schemeClr val="tx1"/>
                        </a:solidFill>
                        <a:effectLst/>
                        <a:latin typeface="+mn-lt"/>
                        <a:ea typeface="+mn-ea"/>
                        <a:cs typeface="+mn-cs"/>
                      </a:endParaRPr>
                    </a:p>
                  </a:txBody>
                  <a:tcPr marL="6031" marR="6031" marT="6031" marB="0" anchor="ctr"/>
                </a:tc>
                <a:tc>
                  <a:txBody>
                    <a:bodyPr/>
                    <a:lstStyle/>
                    <a:p>
                      <a:pPr marL="171450" marR="0" lvl="0" indent="-171450" algn="l" defTabSz="685800" rtl="0" eaLnBrk="1" fontAlgn="auto" latinLnBrk="0" hangingPunct="1">
                        <a:lnSpc>
                          <a:spcPts val="1600"/>
                        </a:lnSpc>
                        <a:spcBef>
                          <a:spcPts val="0"/>
                        </a:spcBef>
                        <a:spcAft>
                          <a:spcPts val="0"/>
                        </a:spcAft>
                        <a:buClrTx/>
                        <a:buSzTx/>
                        <a:buFont typeface="Wingdings" panose="05000000000000000000" pitchFamily="2" charset="2"/>
                        <a:buChar char="ü"/>
                        <a:tabLst/>
                        <a:defRPr/>
                      </a:pPr>
                      <a:r>
                        <a:rPr lang="zh-CN" altLang="en-US" sz="1200" b="1" dirty="0" smtClean="0">
                          <a:solidFill>
                            <a:schemeClr val="tx1"/>
                          </a:solidFill>
                          <a:latin typeface="微软雅黑" panose="020B0503020204020204" charset="-122"/>
                          <a:ea typeface="微软雅黑" panose="020B0503020204020204" charset="-122"/>
                          <a:cs typeface="微软雅黑" panose="020B0503020204020204" charset="-122"/>
                        </a:rPr>
                        <a:t>前哨淋巴结检出成功率高达</a:t>
                      </a:r>
                      <a:r>
                        <a:rPr lang="en-US" altLang="zh-CN" sz="1200" b="1" dirty="0" smtClean="0">
                          <a:solidFill>
                            <a:schemeClr val="tx1"/>
                          </a:solidFill>
                          <a:latin typeface="微软雅黑" panose="020B0503020204020204" charset="-122"/>
                          <a:ea typeface="微软雅黑" panose="020B0503020204020204" charset="-122"/>
                          <a:cs typeface="微软雅黑" panose="020B0503020204020204" charset="-122"/>
                        </a:rPr>
                        <a:t>96.9%</a:t>
                      </a:r>
                      <a:r>
                        <a:rPr lang="zh-CN" altLang="en-US" sz="1200" b="1" dirty="0" smtClean="0">
                          <a:solidFill>
                            <a:schemeClr val="tx1"/>
                          </a:solidFill>
                          <a:latin typeface="微软雅黑" panose="020B0503020204020204" charset="-122"/>
                          <a:ea typeface="微软雅黑" panose="020B0503020204020204" charset="-122"/>
                          <a:cs typeface="微软雅黑" panose="020B0503020204020204" charset="-122"/>
                        </a:rPr>
                        <a:t>，提高手术治疗效果</a:t>
                      </a:r>
                      <a:endParaRPr lang="en-US" altLang="zh-CN" sz="1200" b="1" dirty="0" smtClean="0">
                        <a:solidFill>
                          <a:schemeClr val="tx1"/>
                        </a:solidFill>
                        <a:latin typeface="微软雅黑" panose="020B0503020204020204" charset="-122"/>
                        <a:ea typeface="微软雅黑" panose="020B0503020204020204" charset="-122"/>
                        <a:cs typeface="微软雅黑" panose="020B0503020204020204" charset="-122"/>
                      </a:endParaRPr>
                    </a:p>
                  </a:txBody>
                  <a:tcPr marL="6031" marR="6031" marT="6031" marB="0" anchor="ctr"/>
                </a:tc>
                <a:extLst>
                  <a:ext uri="{0D108BD9-81ED-4DB2-BD59-A6C34878D82A}">
                    <a16:rowId xmlns="" xmlns:a16="http://schemas.microsoft.com/office/drawing/2014/main" val="10004"/>
                  </a:ext>
                </a:extLst>
              </a:tr>
              <a:tr h="427400">
                <a:tc vMerge="1">
                  <a:txBody>
                    <a:bodyPr/>
                    <a:lstStyle/>
                    <a:p>
                      <a:endParaRPr lang="zh-CN" altLang="en-US"/>
                    </a:p>
                  </a:txBody>
                  <a:tcPr/>
                </a:tc>
                <a:tc>
                  <a:txBody>
                    <a:bodyPr/>
                    <a:lstStyle/>
                    <a:p>
                      <a:r>
                        <a:rPr lang="zh-CN" altLang="en-US" sz="1200" b="0" u="none" strike="noStrike" kern="1200" dirty="0" smtClean="0">
                          <a:solidFill>
                            <a:schemeClr val="tx1"/>
                          </a:solidFill>
                          <a:effectLst/>
                          <a:latin typeface="+mn-lt"/>
                          <a:ea typeface="+mn-ea"/>
                          <a:cs typeface="+mn-cs"/>
                        </a:rPr>
                        <a:t>现有示踪技术需高价设备辅助及核医学科协同，可及性低</a:t>
                      </a:r>
                      <a:endParaRPr lang="zh-CN" altLang="en-US" sz="1200" b="0" dirty="0"/>
                    </a:p>
                  </a:txBody>
                  <a:tcPr marL="6031" marR="6031" marT="6031" marB="0" anchor="ctr"/>
                </a:tc>
                <a:tc>
                  <a:txBody>
                    <a:bodyPr/>
                    <a:lstStyle/>
                    <a:p>
                      <a:pPr marL="171450" marR="0" lvl="0" indent="-171450" algn="l" defTabSz="6858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zh-CN" altLang="en-US" sz="1200" b="1" dirty="0" smtClean="0">
                          <a:solidFill>
                            <a:schemeClr val="tx1"/>
                          </a:solidFill>
                          <a:sym typeface="+mn-ea"/>
                        </a:rPr>
                        <a:t>本品无需设备辅助，无放射性，适用于各级医院</a:t>
                      </a:r>
                      <a:endParaRPr lang="zh-CN" altLang="en-US" sz="1200" b="1" dirty="0" smtClean="0">
                        <a:solidFill>
                          <a:schemeClr val="tx1"/>
                        </a:solidFill>
                      </a:endParaRPr>
                    </a:p>
                  </a:txBody>
                  <a:tcPr marL="6031" marR="6031" marT="6031" marB="0" anchor="ctr"/>
                </a:tc>
              </a:tr>
              <a:tr h="427400">
                <a:tc vMerge="1">
                  <a:txBody>
                    <a:bodyPr/>
                    <a:lstStyle/>
                    <a:p>
                      <a:endParaRPr lang="zh-CN" altLang="en-US"/>
                    </a:p>
                  </a:txBody>
                  <a:tcPr/>
                </a:tc>
                <a:tc>
                  <a:txBody>
                    <a:bodyPr/>
                    <a:lstStyle/>
                    <a:p>
                      <a:pPr marL="0" marR="0" lvl="0" indent="0" algn="l" defTabSz="685800" rtl="0" eaLnBrk="1" fontAlgn="auto" latinLnBrk="0" hangingPunct="1">
                        <a:lnSpc>
                          <a:spcPts val="1600"/>
                        </a:lnSpc>
                        <a:spcBef>
                          <a:spcPts val="0"/>
                        </a:spcBef>
                        <a:spcAft>
                          <a:spcPts val="0"/>
                        </a:spcAft>
                        <a:buClrTx/>
                        <a:buSzTx/>
                        <a:buFontTx/>
                        <a:buNone/>
                        <a:tabLst/>
                        <a:defRPr/>
                      </a:pPr>
                      <a:r>
                        <a:rPr lang="zh-CN" altLang="en-US" sz="1200" b="0" u="none" strike="noStrike" kern="1200" dirty="0" smtClean="0">
                          <a:solidFill>
                            <a:schemeClr val="tx1"/>
                          </a:solidFill>
                          <a:effectLst/>
                          <a:latin typeface="+mn-lt"/>
                          <a:ea typeface="+mn-ea"/>
                          <a:cs typeface="+mn-cs"/>
                        </a:rPr>
                        <a:t>临床无获批的乳腺癌手术示踪剂，存在医患纠纷风险</a:t>
                      </a:r>
                      <a:endParaRPr lang="zh-CN" altLang="en-US" sz="1200" b="0" i="0" u="none" strike="noStrike" kern="1200" dirty="0" smtClean="0">
                        <a:solidFill>
                          <a:schemeClr val="tx1"/>
                        </a:solidFill>
                        <a:effectLst/>
                        <a:latin typeface="+mj-ea"/>
                        <a:ea typeface="+mn-ea"/>
                        <a:cs typeface="+mn-cs"/>
                      </a:endParaRPr>
                    </a:p>
                  </a:txBody>
                  <a:tcPr marL="6031" marR="6031" marT="6031" marB="0" anchor="ctr"/>
                </a:tc>
                <a:tc>
                  <a:txBody>
                    <a:bodyPr/>
                    <a:lstStyle/>
                    <a:p>
                      <a:pPr marL="171450" marR="0" lvl="0" indent="-171450" algn="l" defTabSz="685800" rtl="0" eaLnBrk="1" fontAlgn="auto" latinLnBrk="0" hangingPunct="1">
                        <a:lnSpc>
                          <a:spcPts val="1600"/>
                        </a:lnSpc>
                        <a:spcBef>
                          <a:spcPts val="0"/>
                        </a:spcBef>
                        <a:spcAft>
                          <a:spcPts val="0"/>
                        </a:spcAft>
                        <a:buClrTx/>
                        <a:buSzTx/>
                        <a:buFont typeface="Wingdings" panose="05000000000000000000" pitchFamily="2" charset="2"/>
                        <a:buChar char="ü"/>
                        <a:tabLst/>
                        <a:defRPr/>
                      </a:pPr>
                      <a:r>
                        <a:rPr lang="zh-CN" altLang="en-US" sz="1200" b="1" dirty="0" smtClean="0">
                          <a:solidFill>
                            <a:schemeClr val="tx1"/>
                          </a:solidFill>
                          <a:sym typeface="+mn-ea"/>
                        </a:rPr>
                        <a:t>国家药品监督管理局唯一批准的</a:t>
                      </a:r>
                      <a:r>
                        <a:rPr lang="zh-CN" altLang="en-US" sz="1200" b="1" dirty="0" smtClean="0">
                          <a:solidFill>
                            <a:schemeClr val="tx1"/>
                          </a:solidFill>
                        </a:rPr>
                        <a:t>乳腺癌淋巴示踪剂</a:t>
                      </a:r>
                    </a:p>
                  </a:txBody>
                  <a:tcPr marL="6031" marR="6031" marT="6031" marB="0" anchor="ctr"/>
                </a:tc>
              </a:tr>
            </a:tbl>
          </a:graphicData>
        </a:graphic>
      </p:graphicFrame>
      <p:sp>
        <p:nvSpPr>
          <p:cNvPr id="55" name="矩形 54"/>
          <p:cNvSpPr/>
          <p:nvPr/>
        </p:nvSpPr>
        <p:spPr>
          <a:xfrm>
            <a:off x="1907540" y="870729"/>
            <a:ext cx="5306695" cy="476885"/>
          </a:xfrm>
          <a:prstGeom prst="rect">
            <a:avLst/>
          </a:prstGeom>
          <a:solidFill>
            <a:srgbClr val="002B8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t>弥补目录空白</a:t>
            </a:r>
            <a:r>
              <a:rPr lang="zh-CN" altLang="en-US" b="1" dirty="0" smtClean="0"/>
              <a:t>，解决六大临床痛点 </a:t>
            </a:r>
            <a:endParaRPr lang="zh-CN" altLang="en-US" b="1" dirty="0"/>
          </a:p>
        </p:txBody>
      </p:sp>
      <p:cxnSp>
        <p:nvCxnSpPr>
          <p:cNvPr id="88" name="直接连接符​​ 14"/>
          <p:cNvCxnSpPr/>
          <p:nvPr/>
        </p:nvCxnSpPr>
        <p:spPr>
          <a:xfrm>
            <a:off x="-36038" y="454938"/>
            <a:ext cx="4824062" cy="0"/>
          </a:xfrm>
          <a:prstGeom prst="line">
            <a:avLst/>
          </a:prstGeom>
          <a:ln w="9525">
            <a:solidFill>
              <a:srgbClr val="939590"/>
            </a:solidFill>
            <a:prstDash val="solid"/>
          </a:ln>
        </p:spPr>
        <p:style>
          <a:lnRef idx="1">
            <a:schemeClr val="accent1"/>
          </a:lnRef>
          <a:fillRef idx="0">
            <a:schemeClr val="accent1"/>
          </a:fillRef>
          <a:effectRef idx="0">
            <a:schemeClr val="accent1"/>
          </a:effectRef>
          <a:fontRef idx="minor">
            <a:schemeClr val="tx1"/>
          </a:fontRef>
        </p:style>
      </p:cxnSp>
      <p:sp>
        <p:nvSpPr>
          <p:cNvPr id="99" name="Text Box 18"/>
          <p:cNvSpPr txBox="1">
            <a:spLocks noChangeArrowheads="1"/>
          </p:cNvSpPr>
          <p:nvPr/>
        </p:nvSpPr>
        <p:spPr bwMode="gray">
          <a:xfrm>
            <a:off x="-324485" y="-20955"/>
            <a:ext cx="5472549" cy="477054"/>
          </a:xfrm>
          <a:prstGeom prst="rect">
            <a:avLst/>
          </a:prstGeom>
          <a:noFill/>
          <a:ln>
            <a:noFill/>
          </a:ln>
          <a:extLst>
            <a:ext uri="{909E8E84-426E-40DD-AFC4-6F175D3DCCD1}">
              <a14:hiddenFill xmlns:a14="http://schemas.microsoft.com/office/drawing/2010/main">
                <a:solidFill>
                  <a:srgbClr val="A1A1A1"/>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500" b="1" dirty="0">
                <a:latin typeface="微软雅黑" panose="020B0503020204020204" charset="-122"/>
                <a:ea typeface="微软雅黑" panose="020B0503020204020204" charset="-122"/>
              </a:rPr>
              <a:t>药品</a:t>
            </a:r>
            <a:r>
              <a:rPr lang="zh-CN" altLang="en-US" sz="2500" b="1" dirty="0" smtClean="0">
                <a:latin typeface="微软雅黑" panose="020B0503020204020204" charset="-122"/>
                <a:ea typeface="微软雅黑" panose="020B0503020204020204" charset="-122"/>
              </a:rPr>
              <a:t>基本信息</a:t>
            </a:r>
            <a:r>
              <a:rPr lang="en-US" altLang="zh-CN" b="1" dirty="0" smtClean="0">
                <a:latin typeface="微软雅黑" panose="020B0503020204020204" charset="-122"/>
                <a:ea typeface="微软雅黑" panose="020B0503020204020204" charset="-122"/>
              </a:rPr>
              <a:t>-</a:t>
            </a:r>
            <a:r>
              <a:rPr lang="zh-CN" altLang="en-US" b="1" dirty="0">
                <a:latin typeface="微软雅黑" panose="020B0503020204020204" charset="-122"/>
                <a:ea typeface="微软雅黑" panose="020B0503020204020204" charset="-122"/>
              </a:rPr>
              <a:t>示</a:t>
            </a:r>
            <a:r>
              <a:rPr lang="zh-CN" altLang="en-US" b="1" dirty="0" smtClean="0">
                <a:latin typeface="微软雅黑" panose="020B0503020204020204" charset="-122"/>
                <a:ea typeface="微软雅黑" panose="020B0503020204020204" charset="-122"/>
              </a:rPr>
              <a:t>踪用盐酸米托蒽醌注射液</a:t>
            </a:r>
            <a:endParaRPr lang="zh-CN" altLang="en-US" b="1" dirty="0">
              <a:latin typeface="微软雅黑" panose="020B0503020204020204" charset="-122"/>
              <a:ea typeface="微软雅黑" panose="020B0503020204020204" charset="-122"/>
            </a:endParaRPr>
          </a:p>
        </p:txBody>
      </p:sp>
      <p:sp>
        <p:nvSpPr>
          <p:cNvPr id="3" name="灯片编号占位符 2"/>
          <p:cNvSpPr>
            <a:spLocks noGrp="1"/>
          </p:cNvSpPr>
          <p:nvPr>
            <p:ph type="sldNum" sz="quarter" idx="12"/>
          </p:nvPr>
        </p:nvSpPr>
        <p:spPr>
          <a:xfrm>
            <a:off x="7014591" y="4630108"/>
            <a:ext cx="2057400" cy="273844"/>
          </a:xfrm>
        </p:spPr>
        <p:txBody>
          <a:bodyPr/>
          <a:lstStyle/>
          <a:p>
            <a:fld id="{EF906490-237C-474C-BA2E-D98840BC1F8F}" type="slidenum">
              <a:rPr lang="zh-CN" altLang="en-US" smtClean="0">
                <a:solidFill>
                  <a:srgbClr val="FFFFFF">
                    <a:lumMod val="65000"/>
                  </a:srgbClr>
                </a:solidFill>
              </a:rPr>
              <a:t>5</a:t>
            </a:fld>
            <a:endParaRPr lang="zh-CN" altLang="en-US" dirty="0">
              <a:solidFill>
                <a:srgbClr val="FFFFFF">
                  <a:lumMod val="65000"/>
                </a:srgbClr>
              </a:solidFill>
            </a:endParaRPr>
          </a:p>
        </p:txBody>
      </p:sp>
      <p:grpSp>
        <p:nvGrpSpPr>
          <p:cNvPr id="10" name="组合 9">
            <a:extLst>
              <a:ext uri="{FF2B5EF4-FFF2-40B4-BE49-F238E27FC236}">
                <a16:creationId xmlns="" xmlns:a16="http://schemas.microsoft.com/office/drawing/2014/main" id="{2F53A74E-26BD-FA32-E8EF-F78D637CBE66}"/>
              </a:ext>
            </a:extLst>
          </p:cNvPr>
          <p:cNvGrpSpPr/>
          <p:nvPr/>
        </p:nvGrpSpPr>
        <p:grpSpPr>
          <a:xfrm>
            <a:off x="7410376" y="7928"/>
            <a:ext cx="1842144" cy="487205"/>
            <a:chOff x="9899397" y="-241263"/>
            <a:chExt cx="2490216" cy="750408"/>
          </a:xfrm>
        </p:grpSpPr>
        <p:pic>
          <p:nvPicPr>
            <p:cNvPr id="12" name="图片 11">
              <a:extLst>
                <a:ext uri="{FF2B5EF4-FFF2-40B4-BE49-F238E27FC236}">
                  <a16:creationId xmlns="" xmlns:a16="http://schemas.microsoft.com/office/drawing/2014/main" id="{5962A164-3CBC-A954-E3A6-49BACB25325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50364"/>
            <a:stretch/>
          </p:blipFill>
          <p:spPr bwMode="auto">
            <a:xfrm>
              <a:off x="10500920" y="-241263"/>
              <a:ext cx="1293367" cy="486766"/>
            </a:xfrm>
            <a:prstGeom prst="rect">
              <a:avLst/>
            </a:prstGeom>
            <a:noFill/>
            <a:ln>
              <a:noFill/>
            </a:ln>
            <a:extLst>
              <a:ext uri="{53640926-AAD7-44D8-BBD7-CCE9431645EC}">
                <a14:shadowObscured xmlns:a14="http://schemas.microsoft.com/office/drawing/2010/main"/>
              </a:ext>
            </a:extLst>
          </p:spPr>
        </p:pic>
        <p:sp>
          <p:nvSpPr>
            <p:cNvPr id="13" name="文本框 12">
              <a:extLst>
                <a:ext uri="{FF2B5EF4-FFF2-40B4-BE49-F238E27FC236}">
                  <a16:creationId xmlns="" xmlns:a16="http://schemas.microsoft.com/office/drawing/2014/main" id="{733B2061-1726-A83D-CA34-5F01F76AD9FE}"/>
                </a:ext>
              </a:extLst>
            </p:cNvPr>
            <p:cNvSpPr txBox="1"/>
            <p:nvPr/>
          </p:nvSpPr>
          <p:spPr>
            <a:xfrm>
              <a:off x="9899397" y="201014"/>
              <a:ext cx="2490216" cy="308131"/>
            </a:xfrm>
            <a:prstGeom prst="rect">
              <a:avLst/>
            </a:prstGeom>
            <a:noFill/>
          </p:spPr>
          <p:txBody>
            <a:bodyPr wrap="square" rtlCol="0">
              <a:spAutoFit/>
            </a:bodyPr>
            <a:lstStyle/>
            <a:p>
              <a:r>
                <a:rPr lang="zh-CN" altLang="en-US" sz="700" b="1" dirty="0" smtClean="0">
                  <a:solidFill>
                    <a:srgbClr val="2476BE"/>
                  </a:solidFill>
                  <a:latin typeface="微软雅黑" panose="020B0503020204020204" pitchFamily="34" charset="-122"/>
                  <a:ea typeface="微软雅黑" panose="020B0503020204020204" pitchFamily="34" charset="-122"/>
                </a:rPr>
                <a:t>唯一</a:t>
              </a:r>
              <a:r>
                <a:rPr lang="zh-CN" altLang="en-US" sz="700" b="1" dirty="0">
                  <a:solidFill>
                    <a:srgbClr val="2476BE"/>
                  </a:solidFill>
                  <a:latin typeface="微软雅黑" panose="020B0503020204020204" pitchFamily="34" charset="-122"/>
                  <a:ea typeface="微软雅黑" panose="020B0503020204020204" pitchFamily="34" charset="-122"/>
                </a:rPr>
                <a:t>获批的</a:t>
              </a:r>
              <a:r>
                <a:rPr lang="zh-CN" altLang="en-US" sz="700" b="1" dirty="0" smtClean="0">
                  <a:solidFill>
                    <a:srgbClr val="2476BE"/>
                  </a:solidFill>
                  <a:latin typeface="微软雅黑" panose="020B0503020204020204" pitchFamily="34" charset="-122"/>
                  <a:ea typeface="微软雅黑" panose="020B0503020204020204" pitchFamily="34" charset="-122"/>
                </a:rPr>
                <a:t>甲状腺、乳腺</a:t>
              </a:r>
              <a:r>
                <a:rPr lang="zh-CN" altLang="en-US" sz="700" b="1" dirty="0">
                  <a:solidFill>
                    <a:srgbClr val="2476BE"/>
                  </a:solidFill>
                  <a:latin typeface="微软雅黑" panose="020B0503020204020204" pitchFamily="34" charset="-122"/>
                  <a:ea typeface="微软雅黑" panose="020B0503020204020204" pitchFamily="34" charset="-122"/>
                </a:rPr>
                <a:t>新型淋巴示踪剂</a:t>
              </a:r>
            </a:p>
          </p:txBody>
        </p:sp>
      </p:grpSp>
      <p:sp>
        <p:nvSpPr>
          <p:cNvPr id="19" name="文本框 18"/>
          <p:cNvSpPr txBox="1"/>
          <p:nvPr/>
        </p:nvSpPr>
        <p:spPr>
          <a:xfrm>
            <a:off x="90067" y="4903952"/>
            <a:ext cx="9150260" cy="276999"/>
          </a:xfrm>
          <a:prstGeom prst="rect">
            <a:avLst/>
          </a:prstGeom>
          <a:noFill/>
        </p:spPr>
        <p:txBody>
          <a:bodyPr wrap="square" rtlCol="0">
            <a:spAutoFit/>
          </a:bodyPr>
          <a:lstStyle/>
          <a:p>
            <a:pPr algn="r"/>
            <a:r>
              <a:rPr lang="en-US" altLang="zh-CN" sz="600" dirty="0">
                <a:solidFill>
                  <a:schemeClr val="tx1"/>
                </a:solidFill>
                <a:latin typeface="微软雅黑" panose="020B0503020204020204" charset="-122"/>
                <a:ea typeface="微软雅黑" panose="020B0503020204020204" charset="-122"/>
                <a:cs typeface="微软雅黑" panose="020B0503020204020204" charset="-122"/>
              </a:rPr>
              <a:t>1</a:t>
            </a:r>
            <a:r>
              <a:rPr lang="en-US" altLang="zh-CN" sz="600" dirty="0" smtClean="0">
                <a:solidFill>
                  <a:schemeClr val="tx1"/>
                </a:solidFill>
                <a:latin typeface="微软雅黑" panose="020B0503020204020204" charset="-122"/>
                <a:ea typeface="微软雅黑" panose="020B0503020204020204" charset="-122"/>
                <a:cs typeface="微软雅黑" panose="020B0503020204020204" charset="-122"/>
              </a:rPr>
              <a:t>.《</a:t>
            </a:r>
            <a:r>
              <a:rPr lang="zh-CN" altLang="en-US" sz="600" dirty="0" smtClean="0">
                <a:solidFill>
                  <a:schemeClr val="tx1"/>
                </a:solidFill>
                <a:latin typeface="微软雅黑" panose="020B0503020204020204" charset="-122"/>
                <a:ea typeface="微软雅黑" panose="020B0503020204020204" charset="-122"/>
                <a:cs typeface="微软雅黑" panose="020B0503020204020204" charset="-122"/>
              </a:rPr>
              <a:t>甲状腺</a:t>
            </a:r>
            <a:r>
              <a:rPr sz="600" dirty="0">
                <a:solidFill>
                  <a:schemeClr val="tx1"/>
                </a:solidFill>
                <a:latin typeface="微软雅黑" panose="020B0503020204020204" charset="-122"/>
                <a:ea typeface="微软雅黑" panose="020B0503020204020204" charset="-122"/>
                <a:cs typeface="微软雅黑" panose="020B0503020204020204" charset="-122"/>
              </a:rPr>
              <a:t>Ⅱ/Ⅲ期</a:t>
            </a:r>
            <a:r>
              <a:rPr lang="zh-CN" altLang="en-US" sz="600" dirty="0">
                <a:solidFill>
                  <a:schemeClr val="tx1"/>
                </a:solidFill>
                <a:latin typeface="微软雅黑" panose="020B0503020204020204" charset="-122"/>
                <a:ea typeface="微软雅黑" panose="020B0503020204020204" charset="-122"/>
                <a:cs typeface="微软雅黑" panose="020B0503020204020204" charset="-122"/>
              </a:rPr>
              <a:t>临床总结</a:t>
            </a:r>
            <a:r>
              <a:rPr lang="zh-CN" altLang="en-US" sz="600" dirty="0" smtClean="0">
                <a:solidFill>
                  <a:schemeClr val="tx1"/>
                </a:solidFill>
                <a:latin typeface="微软雅黑" panose="020B0503020204020204" charset="-122"/>
                <a:ea typeface="微软雅黑" panose="020B0503020204020204" charset="-122"/>
                <a:cs typeface="微软雅黑" panose="020B0503020204020204" charset="-122"/>
              </a:rPr>
              <a:t>报告</a:t>
            </a:r>
            <a:r>
              <a:rPr lang="en-US" altLang="zh-CN" sz="600" dirty="0" smtClean="0">
                <a:solidFill>
                  <a:schemeClr val="tx1"/>
                </a:solidFill>
                <a:latin typeface="微软雅黑" panose="020B0503020204020204" charset="-122"/>
                <a:ea typeface="微软雅黑" panose="020B0503020204020204" charset="-122"/>
                <a:cs typeface="微软雅黑" panose="020B0503020204020204" charset="-122"/>
              </a:rPr>
              <a:t>》</a:t>
            </a:r>
            <a:endParaRPr lang="zh-CN" altLang="en-US" sz="600" dirty="0">
              <a:solidFill>
                <a:schemeClr val="tx1"/>
              </a:solidFill>
              <a:latin typeface="微软雅黑" panose="020B0503020204020204" charset="-122"/>
              <a:ea typeface="微软雅黑" panose="020B0503020204020204" charset="-122"/>
              <a:cs typeface="微软雅黑" panose="020B0503020204020204" charset="-122"/>
            </a:endParaRPr>
          </a:p>
          <a:p>
            <a:pPr algn="r"/>
            <a:r>
              <a:rPr lang="en-US" altLang="zh-CN" sz="600" dirty="0">
                <a:solidFill>
                  <a:schemeClr val="tx1"/>
                </a:solidFill>
                <a:latin typeface="微软雅黑" panose="020B0503020204020204" charset="-122"/>
                <a:ea typeface="微软雅黑" panose="020B0503020204020204" charset="-122"/>
                <a:cs typeface="微软雅黑" panose="020B0503020204020204" charset="-122"/>
              </a:rPr>
              <a:t>2</a:t>
            </a:r>
            <a:r>
              <a:rPr lang="en-US" altLang="zh-CN" sz="600" dirty="0" smtClean="0">
                <a:solidFill>
                  <a:schemeClr val="tx1"/>
                </a:solidFill>
                <a:latin typeface="微软雅黑" panose="020B0503020204020204" charset="-122"/>
                <a:ea typeface="微软雅黑" panose="020B0503020204020204" charset="-122"/>
                <a:cs typeface="微软雅黑" panose="020B0503020204020204" charset="-122"/>
              </a:rPr>
              <a:t>.《</a:t>
            </a:r>
            <a:r>
              <a:rPr lang="zh-CN" altLang="en-US" sz="600" dirty="0" smtClean="0">
                <a:solidFill>
                  <a:schemeClr val="tx1"/>
                </a:solidFill>
                <a:latin typeface="微软雅黑" panose="020B0503020204020204" charset="-122"/>
                <a:ea typeface="微软雅黑" panose="020B0503020204020204" charset="-122"/>
                <a:cs typeface="微软雅黑" panose="020B0503020204020204" charset="-122"/>
              </a:rPr>
              <a:t>乳腺</a:t>
            </a:r>
            <a:r>
              <a:rPr sz="600" dirty="0">
                <a:solidFill>
                  <a:schemeClr val="tx1"/>
                </a:solidFill>
                <a:latin typeface="微软雅黑" panose="020B0503020204020204" charset="-122"/>
                <a:ea typeface="微软雅黑" panose="020B0503020204020204" charset="-122"/>
                <a:cs typeface="微软雅黑" panose="020B0503020204020204" charset="-122"/>
                <a:sym typeface="+mn-ea"/>
              </a:rPr>
              <a:t>Ⅱ/Ⅲ期</a:t>
            </a:r>
            <a:r>
              <a:rPr lang="zh-CN" altLang="en-US" sz="600" dirty="0">
                <a:solidFill>
                  <a:schemeClr val="tx1"/>
                </a:solidFill>
                <a:latin typeface="微软雅黑" panose="020B0503020204020204" charset="-122"/>
                <a:ea typeface="微软雅黑" panose="020B0503020204020204" charset="-122"/>
                <a:cs typeface="微软雅黑" panose="020B0503020204020204" charset="-122"/>
                <a:sym typeface="+mn-ea"/>
              </a:rPr>
              <a:t>临床总结</a:t>
            </a:r>
            <a:r>
              <a:rPr lang="zh-CN" altLang="en-US" sz="600" dirty="0" smtClean="0">
                <a:solidFill>
                  <a:schemeClr val="tx1"/>
                </a:solidFill>
                <a:latin typeface="微软雅黑" panose="020B0503020204020204" charset="-122"/>
                <a:ea typeface="微软雅黑" panose="020B0503020204020204" charset="-122"/>
                <a:cs typeface="微软雅黑" panose="020B0503020204020204" charset="-122"/>
                <a:sym typeface="+mn-ea"/>
              </a:rPr>
              <a:t>报告</a:t>
            </a:r>
            <a:r>
              <a:rPr lang="en-US" altLang="zh-CN" sz="600" dirty="0" smtClean="0">
                <a:solidFill>
                  <a:schemeClr val="tx1"/>
                </a:solidFill>
                <a:latin typeface="微软雅黑" panose="020B0503020204020204" charset="-122"/>
                <a:ea typeface="微软雅黑" panose="020B0503020204020204" charset="-122"/>
                <a:cs typeface="微软雅黑" panose="020B0503020204020204" charset="-122"/>
                <a:sym typeface="+mn-ea"/>
              </a:rPr>
              <a:t>》</a:t>
            </a:r>
          </a:p>
        </p:txBody>
      </p:sp>
    </p:spTree>
    <p:extLst>
      <p:ext uri="{BB962C8B-B14F-4D97-AF65-F5344CB8AC3E}">
        <p14:creationId xmlns:p14="http://schemas.microsoft.com/office/powerpoint/2010/main" val="27443543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圆角矩形 24"/>
          <p:cNvSpPr/>
          <p:nvPr/>
        </p:nvSpPr>
        <p:spPr>
          <a:xfrm>
            <a:off x="870133" y="1364718"/>
            <a:ext cx="7272808" cy="2536598"/>
          </a:xfrm>
          <a:prstGeom prst="roundRect">
            <a:avLst/>
          </a:prstGeom>
          <a:solidFill>
            <a:srgbClr val="D3DAE7"/>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圆角矩形 8"/>
          <p:cNvSpPr/>
          <p:nvPr/>
        </p:nvSpPr>
        <p:spPr>
          <a:xfrm>
            <a:off x="870133" y="3969733"/>
            <a:ext cx="7272808" cy="803690"/>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44"/>
          <p:cNvSpPr txBox="1"/>
          <p:nvPr/>
        </p:nvSpPr>
        <p:spPr>
          <a:xfrm>
            <a:off x="1246542" y="1347614"/>
            <a:ext cx="5600378" cy="307777"/>
          </a:xfrm>
          <a:prstGeom prst="rect">
            <a:avLst/>
          </a:prstGeom>
          <a:noFill/>
        </p:spPr>
        <p:txBody>
          <a:bodyPr wrap="square" rtlCol="0">
            <a:spAutoFit/>
          </a:bodyPr>
          <a:lstStyle/>
          <a:p>
            <a:pPr marL="0" indent="0">
              <a:buFont typeface="Arial" panose="020B0604020202020204" pitchFamily="34" charset="0"/>
              <a:buNone/>
            </a:pPr>
            <a:r>
              <a:rPr lang="zh-CN" altLang="en-US" sz="1400" b="1" dirty="0">
                <a:latin typeface="微软雅黑" panose="020B0503020204020204" charset="-122"/>
                <a:ea typeface="微软雅黑" panose="020B0503020204020204" charset="-122"/>
              </a:rPr>
              <a:t>上市后不良反应监测</a:t>
            </a:r>
          </a:p>
        </p:txBody>
      </p:sp>
      <p:sp>
        <p:nvSpPr>
          <p:cNvPr id="16" name="TextBox 54"/>
          <p:cNvSpPr txBox="1"/>
          <p:nvPr/>
        </p:nvSpPr>
        <p:spPr>
          <a:xfrm>
            <a:off x="1246542" y="2139702"/>
            <a:ext cx="4837626" cy="307777"/>
          </a:xfrm>
          <a:prstGeom prst="rect">
            <a:avLst/>
          </a:prstGeom>
          <a:noFill/>
        </p:spPr>
        <p:txBody>
          <a:bodyPr wrap="square" rtlCol="0">
            <a:spAutoFit/>
          </a:bodyPr>
          <a:lstStyle/>
          <a:p>
            <a:pPr marL="0" indent="0">
              <a:buFont typeface="Arial" panose="020B0604020202020204" pitchFamily="34" charset="0"/>
              <a:buNone/>
            </a:pPr>
            <a:r>
              <a:rPr lang="zh-CN" altLang="en-US" sz="1400" b="1" dirty="0">
                <a:latin typeface="微软雅黑" panose="020B0503020204020204" charset="-122"/>
                <a:ea typeface="微软雅黑" panose="020B0503020204020204" charset="-122"/>
              </a:rPr>
              <a:t>说明书收载的安全性信息</a:t>
            </a:r>
          </a:p>
        </p:txBody>
      </p:sp>
      <p:sp>
        <p:nvSpPr>
          <p:cNvPr id="40" name="TextBox 83"/>
          <p:cNvSpPr txBox="1"/>
          <p:nvPr/>
        </p:nvSpPr>
        <p:spPr>
          <a:xfrm>
            <a:off x="1246542" y="1563638"/>
            <a:ext cx="6328529" cy="530225"/>
          </a:xfrm>
          <a:prstGeom prst="rect">
            <a:avLst/>
          </a:prstGeom>
          <a:noFill/>
        </p:spPr>
        <p:txBody>
          <a:bodyPr wrap="square" lIns="68598" tIns="34299" rIns="68598" bIns="34299" rtlCol="0">
            <a:spAutoFit/>
          </a:bodyPr>
          <a:lstStyle/>
          <a:p>
            <a:pPr marL="171450" indent="-171450" fontAlgn="auto">
              <a:lnSpc>
                <a:spcPct val="150000"/>
              </a:lnSpc>
              <a:spcBef>
                <a:spcPts val="0"/>
              </a:spcBef>
              <a:spcAft>
                <a:spcPts val="0"/>
              </a:spcAft>
              <a:buFont typeface="Arial" panose="020B0604020202020204" pitchFamily="34" charset="0"/>
              <a:buChar char="•"/>
              <a:defRPr/>
            </a:pPr>
            <a:r>
              <a:rPr lang="zh-CN" altLang="en-US" sz="1000" kern="0" dirty="0" smtClean="0">
                <a:latin typeface="微软雅黑" panose="020B0503020204020204" charset="-122"/>
                <a:ea typeface="微软雅黑" panose="020B0503020204020204" charset="-122"/>
              </a:rPr>
              <a:t>本</a:t>
            </a:r>
            <a:r>
              <a:rPr lang="zh-CN" altLang="en-US" sz="1000" kern="0" dirty="0">
                <a:latin typeface="微软雅黑" panose="020B0503020204020204" charset="-122"/>
                <a:ea typeface="微软雅黑" panose="020B0503020204020204" charset="-122"/>
              </a:rPr>
              <a:t>品上市至今临床使用</a:t>
            </a:r>
            <a:r>
              <a:rPr lang="en-US" altLang="zh-CN" sz="1000" kern="0" dirty="0">
                <a:latin typeface="微软雅黑" panose="020B0503020204020204" charset="-122"/>
                <a:ea typeface="微软雅黑" panose="020B0503020204020204" charset="-122"/>
              </a:rPr>
              <a:t>6000</a:t>
            </a:r>
            <a:r>
              <a:rPr lang="zh-CN" altLang="en-US" sz="1000" kern="0" dirty="0">
                <a:latin typeface="微软雅黑" panose="020B0503020204020204" charset="-122"/>
                <a:ea typeface="微软雅黑" panose="020B0503020204020204" charset="-122"/>
              </a:rPr>
              <a:t>余人，通过药物不良反应</a:t>
            </a:r>
            <a:r>
              <a:rPr lang="zh-CN" altLang="en-US" sz="1000" kern="0" dirty="0" smtClean="0">
                <a:latin typeface="微软雅黑" panose="020B0503020204020204" charset="-122"/>
                <a:ea typeface="微软雅黑" panose="020B0503020204020204" charset="-122"/>
              </a:rPr>
              <a:t>监测收集</a:t>
            </a:r>
            <a:r>
              <a:rPr lang="zh-CN" altLang="en-US" sz="1000" kern="0" dirty="0">
                <a:latin typeface="微软雅黑" panose="020B0503020204020204" charset="-122"/>
                <a:ea typeface="微软雅黑" panose="020B0503020204020204" charset="-122"/>
              </a:rPr>
              <a:t>到</a:t>
            </a:r>
            <a:r>
              <a:rPr lang="en-US" altLang="zh-CN" sz="1000" kern="0" dirty="0">
                <a:latin typeface="微软雅黑" panose="020B0503020204020204" charset="-122"/>
                <a:ea typeface="微软雅黑" panose="020B0503020204020204" charset="-122"/>
              </a:rPr>
              <a:t>2</a:t>
            </a:r>
            <a:r>
              <a:rPr lang="zh-CN" altLang="en-US" sz="1000" kern="0" dirty="0">
                <a:latin typeface="微软雅黑" panose="020B0503020204020204" charset="-122"/>
                <a:ea typeface="微软雅黑" panose="020B0503020204020204" charset="-122"/>
              </a:rPr>
              <a:t>例一般不良反应，经随访均已痊愈。</a:t>
            </a:r>
            <a:endParaRPr lang="en-US" altLang="zh-CN" sz="1000" kern="0" dirty="0">
              <a:latin typeface="微软雅黑" panose="020B0503020204020204" charset="-122"/>
              <a:ea typeface="微软雅黑" panose="020B0503020204020204" charset="-122"/>
            </a:endParaRPr>
          </a:p>
          <a:p>
            <a:pPr marL="171450" indent="-171450" fontAlgn="auto">
              <a:lnSpc>
                <a:spcPct val="150000"/>
              </a:lnSpc>
              <a:spcBef>
                <a:spcPts val="0"/>
              </a:spcBef>
              <a:spcAft>
                <a:spcPts val="0"/>
              </a:spcAft>
              <a:buFont typeface="Arial" panose="020B0604020202020204" pitchFamily="34" charset="0"/>
              <a:buChar char="•"/>
              <a:defRPr/>
            </a:pPr>
            <a:r>
              <a:rPr lang="zh-CN" altLang="en-US" sz="1000" kern="0" dirty="0" smtClean="0">
                <a:latin typeface="微软雅黑" panose="020B0503020204020204" charset="-122"/>
                <a:ea typeface="微软雅黑" panose="020B0503020204020204" charset="-122"/>
              </a:rPr>
              <a:t>本</a:t>
            </a:r>
            <a:r>
              <a:rPr lang="zh-CN" altLang="en-US" sz="1000" kern="0" dirty="0">
                <a:latin typeface="微软雅黑" panose="020B0503020204020204" charset="-122"/>
                <a:ea typeface="微软雅黑" panose="020B0503020204020204" charset="-122"/>
              </a:rPr>
              <a:t>品未在国外销售，暂无不良反应记录。</a:t>
            </a:r>
            <a:endParaRPr lang="en-US" altLang="zh-CN" sz="1000" kern="0" dirty="0">
              <a:latin typeface="微软雅黑" panose="020B0503020204020204" charset="-122"/>
              <a:ea typeface="微软雅黑" panose="020B0503020204020204" charset="-122"/>
            </a:endParaRPr>
          </a:p>
        </p:txBody>
      </p:sp>
      <p:sp>
        <p:nvSpPr>
          <p:cNvPr id="46" name="TextBox 85"/>
          <p:cNvSpPr txBox="1"/>
          <p:nvPr/>
        </p:nvSpPr>
        <p:spPr>
          <a:xfrm>
            <a:off x="1246542" y="2355726"/>
            <a:ext cx="6781842" cy="1454262"/>
          </a:xfrm>
          <a:prstGeom prst="rect">
            <a:avLst/>
          </a:prstGeom>
          <a:noFill/>
        </p:spPr>
        <p:txBody>
          <a:bodyPr wrap="square" lIns="68598" tIns="34299" rIns="68598" bIns="34299" rtlCol="0">
            <a:spAutoFit/>
          </a:bodyPr>
          <a:lstStyle/>
          <a:p>
            <a:pPr fontAlgn="auto">
              <a:lnSpc>
                <a:spcPct val="150000"/>
              </a:lnSpc>
              <a:spcBef>
                <a:spcPts val="0"/>
              </a:spcBef>
              <a:spcAft>
                <a:spcPts val="0"/>
              </a:spcAft>
              <a:buFontTx/>
              <a:buNone/>
              <a:defRPr/>
            </a:pPr>
            <a:r>
              <a:rPr lang="zh-CN" altLang="en-US" sz="1000" b="1" kern="0" dirty="0">
                <a:latin typeface="微软雅黑" panose="020B0503020204020204" charset="-122"/>
                <a:ea typeface="微软雅黑" panose="020B0503020204020204" charset="-122"/>
              </a:rPr>
              <a:t>甲状腺癌适应症：</a:t>
            </a:r>
            <a:endParaRPr lang="en-US" altLang="zh-CN" sz="1000" kern="0" dirty="0">
              <a:latin typeface="微软雅黑" panose="020B0503020204020204" charset="-122"/>
              <a:ea typeface="微软雅黑" panose="020B0503020204020204" charset="-122"/>
            </a:endParaRPr>
          </a:p>
          <a:p>
            <a:pPr marL="171450" indent="-171450" fontAlgn="auto">
              <a:lnSpc>
                <a:spcPct val="150000"/>
              </a:lnSpc>
              <a:spcBef>
                <a:spcPts val="0"/>
              </a:spcBef>
              <a:spcAft>
                <a:spcPts val="0"/>
              </a:spcAft>
              <a:buFont typeface="Arial" panose="020B0604020202020204" pitchFamily="34" charset="0"/>
              <a:buChar char="•"/>
              <a:defRPr/>
            </a:pPr>
            <a:r>
              <a:rPr lang="zh-CN" altLang="en-US" sz="1000" kern="0" dirty="0">
                <a:latin typeface="微软雅黑" panose="020B0503020204020204" charset="-122"/>
                <a:ea typeface="微软雅黑" panose="020B0503020204020204" charset="-122"/>
              </a:rPr>
              <a:t>甲状腺癌</a:t>
            </a:r>
            <a:r>
              <a:rPr lang="zh-CN" altLang="en-US" sz="1000" kern="0" dirty="0" smtClean="0">
                <a:latin typeface="微软雅黑" panose="020B0503020204020204" charset="-122"/>
                <a:ea typeface="微软雅黑" panose="020B0503020204020204" charset="-122"/>
              </a:rPr>
              <a:t>患者</a:t>
            </a:r>
            <a:r>
              <a:rPr lang="en-US" altLang="zh-CN" sz="1000" kern="0" dirty="0" smtClean="0">
                <a:latin typeface="微软雅黑" panose="020B0503020204020204" charset="-122"/>
                <a:ea typeface="微软雅黑" panose="020B0503020204020204" charset="-122"/>
              </a:rPr>
              <a:t>Ⅰ</a:t>
            </a:r>
            <a:r>
              <a:rPr lang="zh-CN" altLang="en-US" sz="1000" kern="0" dirty="0" smtClean="0">
                <a:latin typeface="微软雅黑" panose="020B0503020204020204" charset="-122"/>
                <a:ea typeface="微软雅黑" panose="020B0503020204020204" charset="-122"/>
              </a:rPr>
              <a:t>期、</a:t>
            </a:r>
            <a:r>
              <a:rPr lang="en-US" altLang="zh-CN" sz="1000" kern="0" dirty="0" smtClean="0">
                <a:latin typeface="微软雅黑" panose="020B0503020204020204" charset="-122"/>
                <a:ea typeface="微软雅黑" panose="020B0503020204020204" charset="-122"/>
              </a:rPr>
              <a:t>Ⅱ/Ⅲ</a:t>
            </a:r>
            <a:r>
              <a:rPr lang="zh-CN" altLang="en-US" sz="1000" kern="0" dirty="0">
                <a:latin typeface="微软雅黑" panose="020B0503020204020204" charset="-122"/>
                <a:ea typeface="微软雅黑" panose="020B0503020204020204" charset="-122"/>
              </a:rPr>
              <a:t>期临床</a:t>
            </a:r>
            <a:r>
              <a:rPr lang="zh-CN" altLang="en-US" sz="1000" kern="0" dirty="0" smtClean="0">
                <a:latin typeface="微软雅黑" panose="020B0503020204020204" charset="-122"/>
                <a:ea typeface="微软雅黑" panose="020B0503020204020204" charset="-122"/>
              </a:rPr>
              <a:t>研究中，</a:t>
            </a:r>
            <a:r>
              <a:rPr lang="zh-CN" altLang="en-US" sz="1000" kern="0" dirty="0">
                <a:latin typeface="微软雅黑" panose="020B0503020204020204" charset="-122"/>
                <a:ea typeface="微软雅黑" panose="020B0503020204020204" charset="-122"/>
              </a:rPr>
              <a:t>试验组不良事件经研究者判断均与本品无关。</a:t>
            </a:r>
            <a:endParaRPr lang="en-US" altLang="zh-CN" sz="1000" kern="0" dirty="0">
              <a:latin typeface="微软雅黑" panose="020B0503020204020204" charset="-122"/>
              <a:ea typeface="微软雅黑" panose="020B0503020204020204" charset="-122"/>
            </a:endParaRPr>
          </a:p>
          <a:p>
            <a:pPr fontAlgn="auto">
              <a:lnSpc>
                <a:spcPct val="150000"/>
              </a:lnSpc>
              <a:spcBef>
                <a:spcPts val="0"/>
              </a:spcBef>
              <a:spcAft>
                <a:spcPts val="0"/>
              </a:spcAft>
              <a:defRPr/>
            </a:pPr>
            <a:r>
              <a:rPr lang="zh-CN" altLang="en-US" sz="1000" b="1" kern="0" dirty="0">
                <a:latin typeface="微软雅黑" panose="020B0503020204020204" charset="-122"/>
                <a:ea typeface="微软雅黑" panose="020B0503020204020204" charset="-122"/>
              </a:rPr>
              <a:t>乳腺癌适应症：</a:t>
            </a:r>
            <a:endParaRPr lang="en-US" altLang="zh-CN" sz="1000" b="1" kern="0" dirty="0">
              <a:latin typeface="微软雅黑" panose="020B0503020204020204" charset="-122"/>
              <a:ea typeface="微软雅黑" panose="020B0503020204020204" charset="-122"/>
            </a:endParaRPr>
          </a:p>
          <a:p>
            <a:pPr marL="171450" indent="-171450" fontAlgn="auto">
              <a:lnSpc>
                <a:spcPct val="150000"/>
              </a:lnSpc>
              <a:spcBef>
                <a:spcPts val="0"/>
              </a:spcBef>
              <a:spcAft>
                <a:spcPts val="0"/>
              </a:spcAft>
              <a:buFont typeface="Arial" panose="020B0604020202020204" pitchFamily="34" charset="0"/>
              <a:buChar char="•"/>
              <a:defRPr/>
            </a:pPr>
            <a:r>
              <a:rPr lang="zh-CN" altLang="en-US" sz="1000" kern="0" dirty="0">
                <a:latin typeface="微软雅黑" panose="020B0503020204020204" charset="-122"/>
                <a:ea typeface="微软雅黑" panose="020B0503020204020204" charset="-122"/>
              </a:rPr>
              <a:t>乳腺癌</a:t>
            </a:r>
            <a:r>
              <a:rPr lang="en-US" altLang="zh-CN" sz="1000" kern="0" dirty="0">
                <a:latin typeface="微软雅黑" panose="020B0503020204020204" charset="-122"/>
                <a:ea typeface="微软雅黑" panose="020B0503020204020204" charset="-122"/>
              </a:rPr>
              <a:t>Ⅰ</a:t>
            </a:r>
            <a:r>
              <a:rPr lang="zh-CN" altLang="en-US" sz="1000" kern="0" dirty="0">
                <a:latin typeface="微软雅黑" panose="020B0503020204020204" charset="-122"/>
                <a:ea typeface="微软雅黑" panose="020B0503020204020204" charset="-122"/>
              </a:rPr>
              <a:t>期临床试验中发生</a:t>
            </a:r>
            <a:r>
              <a:rPr lang="en-US" altLang="zh-CN" sz="1000" kern="0" dirty="0">
                <a:latin typeface="微软雅黑" panose="020B0503020204020204" charset="-122"/>
                <a:ea typeface="微软雅黑" panose="020B0503020204020204" charset="-122"/>
              </a:rPr>
              <a:t>1</a:t>
            </a:r>
            <a:r>
              <a:rPr lang="zh-CN" altLang="en-US" sz="1000" kern="0" dirty="0">
                <a:latin typeface="微软雅黑" panose="020B0503020204020204" charset="-122"/>
                <a:ea typeface="微软雅黑" panose="020B0503020204020204" charset="-122"/>
              </a:rPr>
              <a:t>例与试验药物有关的不良事件，无严重不良事件发生。</a:t>
            </a:r>
          </a:p>
          <a:p>
            <a:pPr marL="171450" indent="-171450" fontAlgn="auto">
              <a:lnSpc>
                <a:spcPct val="150000"/>
              </a:lnSpc>
              <a:spcBef>
                <a:spcPts val="0"/>
              </a:spcBef>
              <a:spcAft>
                <a:spcPts val="0"/>
              </a:spcAft>
              <a:buFont typeface="Arial" panose="020B0604020202020204" pitchFamily="34" charset="0"/>
              <a:buChar char="•"/>
              <a:defRPr/>
            </a:pPr>
            <a:r>
              <a:rPr lang="zh-CN" altLang="en-US" sz="1000" kern="0" dirty="0" smtClean="0">
                <a:latin typeface="微软雅黑" panose="020B0503020204020204" charset="-122"/>
                <a:ea typeface="微软雅黑" panose="020B0503020204020204" charset="-122"/>
              </a:rPr>
              <a:t>乳腺癌</a:t>
            </a:r>
            <a:r>
              <a:rPr lang="en-US" altLang="zh-CN" sz="1000" kern="0" dirty="0">
                <a:latin typeface="微软雅黑" panose="020B0503020204020204" charset="-122"/>
                <a:ea typeface="微软雅黑" panose="020B0503020204020204" charset="-122"/>
              </a:rPr>
              <a:t>Ⅱ</a:t>
            </a:r>
            <a:r>
              <a:rPr lang="en-US" altLang="zh-CN" sz="1000" kern="0" dirty="0" smtClean="0">
                <a:latin typeface="微软雅黑" panose="020B0503020204020204" charset="-122"/>
                <a:ea typeface="微软雅黑" panose="020B0503020204020204" charset="-122"/>
                <a:sym typeface="+mn-ea"/>
              </a:rPr>
              <a:t>/Ⅲ</a:t>
            </a:r>
            <a:r>
              <a:rPr lang="zh-CN" altLang="en-US" sz="1000" kern="0" dirty="0">
                <a:latin typeface="微软雅黑" panose="020B0503020204020204" charset="-122"/>
                <a:ea typeface="微软雅黑" panose="020B0503020204020204" charset="-122"/>
              </a:rPr>
              <a:t>期临床试验中基于安全性分析集</a:t>
            </a:r>
            <a:r>
              <a:rPr lang="en-US" altLang="zh-CN" sz="1000" kern="0" dirty="0">
                <a:latin typeface="微软雅黑" panose="020B0503020204020204" charset="-122"/>
                <a:ea typeface="微软雅黑" panose="020B0503020204020204" charset="-122"/>
              </a:rPr>
              <a:t>387 </a:t>
            </a:r>
            <a:r>
              <a:rPr lang="zh-CN" altLang="en-US" sz="1000" kern="0" dirty="0">
                <a:latin typeface="微软雅黑" panose="020B0503020204020204" charset="-122"/>
                <a:ea typeface="微软雅黑" panose="020B0503020204020204" charset="-122"/>
              </a:rPr>
              <a:t>例受试者分析，</a:t>
            </a:r>
            <a:r>
              <a:rPr lang="en-US" altLang="zh-CN" sz="1000" kern="0" dirty="0">
                <a:latin typeface="微软雅黑" panose="020B0503020204020204" charset="-122"/>
                <a:ea typeface="微软雅黑" panose="020B0503020204020204" charset="-122"/>
              </a:rPr>
              <a:t>16 </a:t>
            </a:r>
            <a:r>
              <a:rPr lang="zh-CN" altLang="en-US" sz="1000" kern="0" dirty="0">
                <a:latin typeface="微软雅黑" panose="020B0503020204020204" charset="-122"/>
                <a:ea typeface="微软雅黑" panose="020B0503020204020204" charset="-122"/>
              </a:rPr>
              <a:t>例（</a:t>
            </a:r>
            <a:r>
              <a:rPr lang="en-US" altLang="zh-CN" sz="1000" kern="0" dirty="0">
                <a:latin typeface="微软雅黑" panose="020B0503020204020204" charset="-122"/>
                <a:ea typeface="微软雅黑" panose="020B0503020204020204" charset="-122"/>
              </a:rPr>
              <a:t>4.1%</a:t>
            </a:r>
            <a:r>
              <a:rPr lang="zh-CN" altLang="en-US" sz="1000" kern="0" dirty="0">
                <a:latin typeface="微软雅黑" panose="020B0503020204020204" charset="-122"/>
                <a:ea typeface="微软雅黑" panose="020B0503020204020204" charset="-122"/>
              </a:rPr>
              <a:t>）发生与药物可能相关的不良反应，其中</a:t>
            </a:r>
            <a:r>
              <a:rPr lang="en-US" altLang="zh-CN" sz="1000" kern="0" dirty="0">
                <a:latin typeface="微软雅黑" panose="020B0503020204020204" charset="-122"/>
                <a:ea typeface="微软雅黑" panose="020B0503020204020204" charset="-122"/>
              </a:rPr>
              <a:t>1</a:t>
            </a:r>
            <a:r>
              <a:rPr lang="zh-CN" altLang="en-US" sz="1000" kern="0" dirty="0">
                <a:latin typeface="微软雅黑" panose="020B0503020204020204" charset="-122"/>
                <a:ea typeface="微软雅黑" panose="020B0503020204020204" charset="-122"/>
              </a:rPr>
              <a:t>例为</a:t>
            </a:r>
            <a:r>
              <a:rPr lang="en-US" altLang="zh-CN" sz="1000" kern="0" dirty="0">
                <a:latin typeface="微软雅黑" panose="020B0503020204020204" charset="-122"/>
                <a:ea typeface="微软雅黑" panose="020B0503020204020204" charset="-122"/>
              </a:rPr>
              <a:t>3</a:t>
            </a:r>
            <a:r>
              <a:rPr lang="zh-CN" altLang="en-US" sz="1000" kern="0" dirty="0">
                <a:latin typeface="微软雅黑" panose="020B0503020204020204" charset="-122"/>
                <a:ea typeface="微软雅黑" panose="020B0503020204020204" charset="-122"/>
              </a:rPr>
              <a:t>级不良反应，出组前恢复正常。</a:t>
            </a:r>
          </a:p>
        </p:txBody>
      </p:sp>
      <p:sp>
        <p:nvSpPr>
          <p:cNvPr id="55" name="矩形 54"/>
          <p:cNvSpPr/>
          <p:nvPr/>
        </p:nvSpPr>
        <p:spPr>
          <a:xfrm>
            <a:off x="870133" y="627534"/>
            <a:ext cx="7272808" cy="676791"/>
          </a:xfrm>
          <a:prstGeom prst="rect">
            <a:avLst/>
          </a:prstGeom>
          <a:solidFill>
            <a:srgbClr val="002B8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latin typeface="微软雅黑" panose="020B0503020204020204" charset="-122"/>
                <a:ea typeface="微软雅黑" panose="020B0503020204020204" charset="-122"/>
                <a:cs typeface="微软雅黑" panose="020B0503020204020204" charset="-122"/>
              </a:rPr>
              <a:t>大</a:t>
            </a:r>
            <a:r>
              <a:rPr lang="zh-CN" altLang="en-US" b="1" dirty="0" smtClean="0">
                <a:latin typeface="微软雅黑" panose="020B0503020204020204" charset="-122"/>
                <a:ea typeface="微软雅黑" panose="020B0503020204020204" charset="-122"/>
                <a:cs typeface="微软雅黑" panose="020B0503020204020204" charset="-122"/>
              </a:rPr>
              <a:t>样本、多</a:t>
            </a:r>
            <a:r>
              <a:rPr lang="zh-CN" altLang="en-US" b="1" dirty="0">
                <a:latin typeface="微软雅黑" panose="020B0503020204020204" charset="-122"/>
                <a:ea typeface="微软雅黑" panose="020B0503020204020204" charset="-122"/>
                <a:cs typeface="微软雅黑" panose="020B0503020204020204" charset="-122"/>
              </a:rPr>
              <a:t>中心、</a:t>
            </a:r>
            <a:r>
              <a:rPr lang="en-US" altLang="zh-CN" b="1" dirty="0">
                <a:latin typeface="微软雅黑" panose="020B0503020204020204" charset="-122"/>
                <a:ea typeface="微软雅黑" panose="020B0503020204020204" charset="-122"/>
                <a:cs typeface="微软雅黑" panose="020B0503020204020204" charset="-122"/>
              </a:rPr>
              <a:t>RCT</a:t>
            </a:r>
            <a:r>
              <a:rPr lang="zh-CN" altLang="en-US" b="1" dirty="0" smtClean="0">
                <a:latin typeface="微软雅黑" panose="020B0503020204020204" charset="-122"/>
                <a:ea typeface="微软雅黑" panose="020B0503020204020204" charset="-122"/>
                <a:cs typeface="微软雅黑" panose="020B0503020204020204" charset="-122"/>
              </a:rPr>
              <a:t>对照试验及临床应用证实：</a:t>
            </a:r>
            <a:endParaRPr lang="en-US" altLang="zh-CN" b="1" dirty="0" smtClean="0">
              <a:latin typeface="微软雅黑" panose="020B0503020204020204" charset="-122"/>
              <a:ea typeface="微软雅黑" panose="020B0503020204020204" charset="-122"/>
              <a:cs typeface="微软雅黑" panose="020B0503020204020204" charset="-122"/>
            </a:endParaRPr>
          </a:p>
          <a:p>
            <a:pPr algn="ctr"/>
            <a:r>
              <a:rPr lang="zh-CN" altLang="en-US" b="1" dirty="0" smtClean="0"/>
              <a:t>安全性</a:t>
            </a:r>
            <a:r>
              <a:rPr lang="zh-CN" altLang="en-US" b="1" dirty="0"/>
              <a:t>好</a:t>
            </a:r>
            <a:r>
              <a:rPr lang="en-US" altLang="zh-CN" b="1" baseline="30000" dirty="0">
                <a:solidFill>
                  <a:schemeClr val="bg1"/>
                </a:solidFill>
                <a:latin typeface="华文宋体" panose="02010600040101010101" charset="-122"/>
                <a:ea typeface="华文宋体" panose="02010600040101010101" charset="-122"/>
              </a:rPr>
              <a:t>1,2</a:t>
            </a:r>
            <a:r>
              <a:rPr lang="zh-CN" altLang="en-US" b="1" dirty="0"/>
              <a:t>，不良反应发生率低</a:t>
            </a:r>
          </a:p>
        </p:txBody>
      </p:sp>
      <p:cxnSp>
        <p:nvCxnSpPr>
          <p:cNvPr id="2" name="直接连接符​​ 14"/>
          <p:cNvCxnSpPr/>
          <p:nvPr/>
        </p:nvCxnSpPr>
        <p:spPr>
          <a:xfrm>
            <a:off x="-36038" y="454938"/>
            <a:ext cx="4261807" cy="0"/>
          </a:xfrm>
          <a:prstGeom prst="line">
            <a:avLst/>
          </a:prstGeom>
          <a:ln w="9525">
            <a:solidFill>
              <a:srgbClr val="939590"/>
            </a:solidFill>
            <a:prstDash val="solid"/>
          </a:ln>
        </p:spPr>
        <p:style>
          <a:lnRef idx="1">
            <a:schemeClr val="accent1"/>
          </a:lnRef>
          <a:fillRef idx="0">
            <a:schemeClr val="accent1"/>
          </a:fillRef>
          <a:effectRef idx="0">
            <a:schemeClr val="accent1"/>
          </a:effectRef>
          <a:fontRef idx="minor">
            <a:schemeClr val="tx1"/>
          </a:fontRef>
        </p:style>
      </p:cxnSp>
      <p:sp>
        <p:nvSpPr>
          <p:cNvPr id="99" name="Text Box 18"/>
          <p:cNvSpPr txBox="1">
            <a:spLocks noChangeArrowheads="1"/>
          </p:cNvSpPr>
          <p:nvPr/>
        </p:nvSpPr>
        <p:spPr bwMode="gray">
          <a:xfrm>
            <a:off x="-755015" y="-20955"/>
            <a:ext cx="5327015" cy="861774"/>
          </a:xfrm>
          <a:prstGeom prst="rect">
            <a:avLst/>
          </a:prstGeom>
          <a:noFill/>
          <a:ln>
            <a:noFill/>
          </a:ln>
          <a:extLst>
            <a:ext uri="{909E8E84-426E-40DD-AFC4-6F175D3DCCD1}">
              <a14:hiddenFill xmlns:a14="http://schemas.microsoft.com/office/drawing/2010/main">
                <a:solidFill>
                  <a:srgbClr val="A1A1A1"/>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ctr" eaLnBrk="1" hangingPunct="1"/>
            <a:r>
              <a:rPr lang="zh-CN" altLang="en-US" sz="2500" b="1" dirty="0" smtClean="0">
                <a:latin typeface="微软雅黑" panose="020B0503020204020204" charset="-122"/>
                <a:ea typeface="微软雅黑" panose="020B0503020204020204" charset="-122"/>
              </a:rPr>
              <a:t>安全性</a:t>
            </a:r>
            <a:r>
              <a:rPr lang="en-US" altLang="zh-CN" b="1" dirty="0">
                <a:solidFill>
                  <a:srgbClr val="000000"/>
                </a:solidFill>
                <a:latin typeface="微软雅黑" panose="020B0503020204020204" charset="-122"/>
                <a:ea typeface="微软雅黑" panose="020B0503020204020204" charset="-122"/>
              </a:rPr>
              <a:t>-</a:t>
            </a:r>
            <a:r>
              <a:rPr lang="zh-CN" altLang="en-US" b="1" dirty="0">
                <a:solidFill>
                  <a:srgbClr val="000000"/>
                </a:solidFill>
                <a:latin typeface="微软雅黑" panose="020B0503020204020204" charset="-122"/>
                <a:ea typeface="微软雅黑" panose="020B0503020204020204" charset="-122"/>
              </a:rPr>
              <a:t>示踪用盐酸米托蒽醌注射液</a:t>
            </a:r>
          </a:p>
          <a:p>
            <a:pPr algn="ctr"/>
            <a:endParaRPr lang="zh-CN" altLang="en-US" sz="2500" b="1" dirty="0">
              <a:latin typeface="微软雅黑" panose="020B0503020204020204" charset="-122"/>
              <a:ea typeface="微软雅黑" panose="020B0503020204020204" charset="-122"/>
            </a:endParaRPr>
          </a:p>
        </p:txBody>
      </p:sp>
      <p:sp>
        <p:nvSpPr>
          <p:cNvPr id="4" name="文本框 3"/>
          <p:cNvSpPr txBox="1"/>
          <p:nvPr/>
        </p:nvSpPr>
        <p:spPr>
          <a:xfrm>
            <a:off x="231575" y="4887039"/>
            <a:ext cx="8970977" cy="276999"/>
          </a:xfrm>
          <a:prstGeom prst="rect">
            <a:avLst/>
          </a:prstGeom>
          <a:noFill/>
        </p:spPr>
        <p:txBody>
          <a:bodyPr wrap="square" rtlCol="0">
            <a:spAutoFit/>
          </a:bodyPr>
          <a:lstStyle/>
          <a:p>
            <a:pPr algn="r"/>
            <a:r>
              <a:rPr lang="en-US" altLang="zh-CN" sz="600" dirty="0">
                <a:solidFill>
                  <a:schemeClr val="tx1"/>
                </a:solidFill>
                <a:latin typeface="微软雅黑" panose="020B0503020204020204" charset="-122"/>
                <a:ea typeface="微软雅黑" panose="020B0503020204020204" charset="-122"/>
                <a:cs typeface="微软雅黑" panose="020B0503020204020204" charset="-122"/>
              </a:rPr>
              <a:t>1.陈少博, 刘玮楠, </a:t>
            </a:r>
            <a:r>
              <a:rPr lang="en-US" altLang="zh-CN" sz="600" dirty="0" err="1">
                <a:solidFill>
                  <a:schemeClr val="tx1"/>
                </a:solidFill>
                <a:latin typeface="微软雅黑" panose="020B0503020204020204" charset="-122"/>
                <a:ea typeface="微软雅黑" panose="020B0503020204020204" charset="-122"/>
                <a:cs typeface="微软雅黑" panose="020B0503020204020204" charset="-122"/>
              </a:rPr>
              <a:t>张圣洁,</a:t>
            </a:r>
            <a:r>
              <a:rPr lang="en-US" altLang="zh-CN" sz="600" dirty="0" err="1" smtClean="0">
                <a:solidFill>
                  <a:schemeClr val="tx1"/>
                </a:solidFill>
                <a:latin typeface="微软雅黑" panose="020B0503020204020204" charset="-122"/>
                <a:ea typeface="微软雅黑" panose="020B0503020204020204" charset="-122"/>
                <a:cs typeface="微软雅黑" panose="020B0503020204020204" charset="-122"/>
              </a:rPr>
              <a:t>等</a:t>
            </a:r>
            <a:r>
              <a:rPr lang="en-US" altLang="zh-CN" sz="600" dirty="0" smtClean="0">
                <a:solidFill>
                  <a:schemeClr val="tx1"/>
                </a:solidFill>
                <a:latin typeface="微软雅黑" panose="020B0503020204020204" charset="-122"/>
                <a:ea typeface="微软雅黑" panose="020B0503020204020204" charset="-122"/>
                <a:cs typeface="微软雅黑" panose="020B0503020204020204" charset="-122"/>
              </a:rPr>
              <a:t>. </a:t>
            </a:r>
            <a:r>
              <a:rPr lang="en-US" altLang="zh-CN" sz="600" dirty="0">
                <a:solidFill>
                  <a:schemeClr val="tx1"/>
                </a:solidFill>
                <a:latin typeface="微软雅黑" panose="020B0503020204020204" charset="-122"/>
                <a:ea typeface="微软雅黑" panose="020B0503020204020204" charset="-122"/>
                <a:cs typeface="微软雅黑" panose="020B0503020204020204" charset="-122"/>
              </a:rPr>
              <a:t>协和医学杂志 2021年12卷5期, 729-735页, ISTIC, 2021.</a:t>
            </a:r>
          </a:p>
          <a:p>
            <a:pPr algn="r"/>
            <a:r>
              <a:rPr lang="en-US" altLang="zh-CN" sz="600" dirty="0">
                <a:latin typeface="微软雅黑" panose="020B0503020204020204" charset="-122"/>
                <a:ea typeface="微软雅黑" panose="020B0503020204020204" charset="-122"/>
                <a:cs typeface="微软雅黑" panose="020B0503020204020204" charset="-122"/>
                <a:sym typeface="+mn-ea"/>
              </a:rPr>
              <a:t>2. Yang B, Zheng S, Huang X, et </a:t>
            </a:r>
            <a:r>
              <a:rPr lang="en-US" altLang="zh-CN" sz="600" dirty="0" smtClean="0">
                <a:latin typeface="微软雅黑" panose="020B0503020204020204" charset="-122"/>
                <a:ea typeface="微软雅黑" panose="020B0503020204020204" charset="-122"/>
                <a:cs typeface="微软雅黑" panose="020B0503020204020204" charset="-122"/>
                <a:sym typeface="+mn-ea"/>
              </a:rPr>
              <a:t>al. </a:t>
            </a:r>
            <a:r>
              <a:rPr lang="en-US" altLang="zh-CN" sz="600" dirty="0">
                <a:latin typeface="微软雅黑" panose="020B0503020204020204" charset="-122"/>
                <a:ea typeface="微软雅黑" panose="020B0503020204020204" charset="-122"/>
                <a:cs typeface="微软雅黑" panose="020B0503020204020204" charset="-122"/>
                <a:sym typeface="+mn-ea"/>
              </a:rPr>
              <a:t>Gland Surg. 2021 Mar;10(3):992-1001</a:t>
            </a:r>
            <a:endParaRPr lang="en-US" altLang="zh-CN" sz="600" dirty="0" smtClean="0">
              <a:latin typeface="微软雅黑" panose="020B0503020204020204" charset="-122"/>
              <a:ea typeface="微软雅黑" panose="020B0503020204020204" charset="-122"/>
              <a:cs typeface="微软雅黑" panose="020B0503020204020204" charset="-122"/>
              <a:sym typeface="+mn-ea"/>
            </a:endParaRPr>
          </a:p>
        </p:txBody>
      </p:sp>
      <p:sp>
        <p:nvSpPr>
          <p:cNvPr id="7" name="灯片编号占位符 6"/>
          <p:cNvSpPr>
            <a:spLocks noGrp="1"/>
          </p:cNvSpPr>
          <p:nvPr>
            <p:ph type="sldNum" sz="quarter" idx="12"/>
          </p:nvPr>
        </p:nvSpPr>
        <p:spPr>
          <a:xfrm>
            <a:off x="7086600" y="4616247"/>
            <a:ext cx="2057400" cy="273844"/>
          </a:xfrm>
        </p:spPr>
        <p:txBody>
          <a:bodyPr/>
          <a:lstStyle/>
          <a:p>
            <a:fld id="{EF906490-237C-474C-BA2E-D98840BC1F8F}" type="slidenum">
              <a:rPr lang="zh-CN" altLang="en-US" smtClean="0">
                <a:solidFill>
                  <a:srgbClr val="FFFFFF">
                    <a:lumMod val="65000"/>
                  </a:srgbClr>
                </a:solidFill>
              </a:rPr>
              <a:t>6</a:t>
            </a:fld>
            <a:endParaRPr lang="zh-CN" altLang="en-US" dirty="0">
              <a:solidFill>
                <a:srgbClr val="FFFFFF">
                  <a:lumMod val="65000"/>
                </a:srgbClr>
              </a:solidFill>
            </a:endParaRPr>
          </a:p>
        </p:txBody>
      </p:sp>
      <p:sp>
        <p:nvSpPr>
          <p:cNvPr id="14" name="TextBox 44"/>
          <p:cNvSpPr txBox="1"/>
          <p:nvPr/>
        </p:nvSpPr>
        <p:spPr>
          <a:xfrm>
            <a:off x="1187624" y="3962757"/>
            <a:ext cx="5600378" cy="307777"/>
          </a:xfrm>
          <a:prstGeom prst="rect">
            <a:avLst/>
          </a:prstGeom>
          <a:noFill/>
        </p:spPr>
        <p:txBody>
          <a:bodyPr wrap="square" rtlCol="0">
            <a:spAutoFit/>
          </a:bodyPr>
          <a:lstStyle/>
          <a:p>
            <a:pPr marL="0" indent="0">
              <a:buFont typeface="Arial" panose="020B0604020202020204" pitchFamily="34" charset="0"/>
              <a:buNone/>
            </a:pPr>
            <a:r>
              <a:rPr lang="zh-CN" altLang="en-US" sz="1400" b="1" dirty="0" smtClean="0">
                <a:latin typeface="微软雅黑" panose="020B0503020204020204" charset="-122"/>
                <a:ea typeface="微软雅黑" panose="020B0503020204020204" charset="-122"/>
              </a:rPr>
              <a:t>当前市场示踪用药安全性现状</a:t>
            </a:r>
            <a:endParaRPr lang="zh-CN" altLang="en-US" sz="1400" b="1" dirty="0">
              <a:latin typeface="微软雅黑" panose="020B0503020204020204" charset="-122"/>
              <a:ea typeface="微软雅黑" panose="020B0503020204020204" charset="-122"/>
            </a:endParaRPr>
          </a:p>
        </p:txBody>
      </p:sp>
      <p:sp>
        <p:nvSpPr>
          <p:cNvPr id="15" name="TextBox 83"/>
          <p:cNvSpPr txBox="1"/>
          <p:nvPr/>
        </p:nvSpPr>
        <p:spPr>
          <a:xfrm>
            <a:off x="1187624" y="4227934"/>
            <a:ext cx="7272808" cy="530933"/>
          </a:xfrm>
          <a:prstGeom prst="rect">
            <a:avLst/>
          </a:prstGeom>
          <a:noFill/>
        </p:spPr>
        <p:txBody>
          <a:bodyPr wrap="square" lIns="68598" tIns="34299" rIns="68598" bIns="34299" rtlCol="0">
            <a:spAutoFit/>
          </a:bodyPr>
          <a:lstStyle/>
          <a:p>
            <a:pPr marL="171450" indent="-171450" fontAlgn="auto">
              <a:lnSpc>
                <a:spcPct val="150000"/>
              </a:lnSpc>
              <a:spcBef>
                <a:spcPts val="0"/>
              </a:spcBef>
              <a:spcAft>
                <a:spcPts val="0"/>
              </a:spcAft>
              <a:buFont typeface="Wingdings" panose="05000000000000000000" pitchFamily="2" charset="2"/>
              <a:buChar char="ü"/>
              <a:defRPr/>
            </a:pPr>
            <a:r>
              <a:rPr lang="zh-CN" altLang="en-US" sz="1000" kern="0" dirty="0" smtClean="0">
                <a:latin typeface="微软雅黑" panose="020B0503020204020204" charset="-122"/>
                <a:ea typeface="微软雅黑" panose="020B0503020204020204" charset="-122"/>
              </a:rPr>
              <a:t>临床对示踪剂需求强烈，但当前甲状腺癌、乳腺癌手术使用的示踪用药均为超适应症或未获批药品，存在医疗纠纷风险。</a:t>
            </a:r>
            <a:endParaRPr lang="en-US" altLang="zh-CN" sz="1000" kern="0" dirty="0">
              <a:latin typeface="微软雅黑" panose="020B0503020204020204" charset="-122"/>
              <a:ea typeface="微软雅黑" panose="020B0503020204020204" charset="-122"/>
            </a:endParaRPr>
          </a:p>
          <a:p>
            <a:pPr marL="171450" indent="-171450" fontAlgn="auto">
              <a:lnSpc>
                <a:spcPct val="150000"/>
              </a:lnSpc>
              <a:spcBef>
                <a:spcPts val="0"/>
              </a:spcBef>
              <a:spcAft>
                <a:spcPts val="0"/>
              </a:spcAft>
              <a:buFont typeface="Wingdings" panose="05000000000000000000" pitchFamily="2" charset="2"/>
              <a:buChar char="ü"/>
              <a:defRPr/>
            </a:pPr>
            <a:r>
              <a:rPr lang="zh-CN" altLang="en-US" sz="1000" kern="0" dirty="0" smtClean="0">
                <a:latin typeface="微软雅黑" panose="020B0503020204020204" charset="-122"/>
                <a:ea typeface="微软雅黑" panose="020B0503020204020204" charset="-122"/>
              </a:rPr>
              <a:t>本品的上市解决了此前临床超适应症使用的示踪用药</a:t>
            </a:r>
            <a:r>
              <a:rPr lang="zh-CN" altLang="en-US" sz="1000" kern="0" dirty="0">
                <a:latin typeface="微软雅黑" panose="020B0503020204020204" charset="-122"/>
                <a:ea typeface="微软雅黑" panose="020B0503020204020204" charset="-122"/>
              </a:rPr>
              <a:t>存在的无法代谢、过敏、局部反应</a:t>
            </a:r>
            <a:r>
              <a:rPr lang="zh-CN" altLang="en-US" sz="1000" kern="0" dirty="0" smtClean="0">
                <a:latin typeface="微软雅黑" panose="020B0503020204020204" charset="-122"/>
                <a:ea typeface="微软雅黑" panose="020B0503020204020204" charset="-122"/>
              </a:rPr>
              <a:t>、神经毒性等安全性问题。</a:t>
            </a:r>
            <a:endParaRPr lang="en-US" altLang="zh-CN" sz="1000" kern="0" dirty="0">
              <a:latin typeface="微软雅黑" panose="020B0503020204020204" charset="-122"/>
              <a:ea typeface="微软雅黑" panose="020B0503020204020204" charset="-122"/>
            </a:endParaRPr>
          </a:p>
        </p:txBody>
      </p:sp>
      <p:grpSp>
        <p:nvGrpSpPr>
          <p:cNvPr id="17" name="组合 16">
            <a:extLst>
              <a:ext uri="{FF2B5EF4-FFF2-40B4-BE49-F238E27FC236}">
                <a16:creationId xmlns="" xmlns:a16="http://schemas.microsoft.com/office/drawing/2014/main" id="{2F53A74E-26BD-FA32-E8EF-F78D637CBE66}"/>
              </a:ext>
            </a:extLst>
          </p:cNvPr>
          <p:cNvGrpSpPr/>
          <p:nvPr/>
        </p:nvGrpSpPr>
        <p:grpSpPr>
          <a:xfrm>
            <a:off x="7410376" y="7928"/>
            <a:ext cx="1842144" cy="487205"/>
            <a:chOff x="9899397" y="-241263"/>
            <a:chExt cx="2490216" cy="750408"/>
          </a:xfrm>
        </p:grpSpPr>
        <p:pic>
          <p:nvPicPr>
            <p:cNvPr id="18" name="图片 17">
              <a:extLst>
                <a:ext uri="{FF2B5EF4-FFF2-40B4-BE49-F238E27FC236}">
                  <a16:creationId xmlns="" xmlns:a16="http://schemas.microsoft.com/office/drawing/2014/main" id="{5962A164-3CBC-A954-E3A6-49BACB25325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50364"/>
            <a:stretch/>
          </p:blipFill>
          <p:spPr bwMode="auto">
            <a:xfrm>
              <a:off x="10500920" y="-241263"/>
              <a:ext cx="1293367" cy="486766"/>
            </a:xfrm>
            <a:prstGeom prst="rect">
              <a:avLst/>
            </a:prstGeom>
            <a:noFill/>
            <a:ln>
              <a:noFill/>
            </a:ln>
            <a:extLst>
              <a:ext uri="{53640926-AAD7-44D8-BBD7-CCE9431645EC}">
                <a14:shadowObscured xmlns:a14="http://schemas.microsoft.com/office/drawing/2010/main"/>
              </a:ext>
            </a:extLst>
          </p:spPr>
        </p:pic>
        <p:sp>
          <p:nvSpPr>
            <p:cNvPr id="19" name="文本框 18">
              <a:extLst>
                <a:ext uri="{FF2B5EF4-FFF2-40B4-BE49-F238E27FC236}">
                  <a16:creationId xmlns="" xmlns:a16="http://schemas.microsoft.com/office/drawing/2014/main" id="{733B2061-1726-A83D-CA34-5F01F76AD9FE}"/>
                </a:ext>
              </a:extLst>
            </p:cNvPr>
            <p:cNvSpPr txBox="1"/>
            <p:nvPr/>
          </p:nvSpPr>
          <p:spPr>
            <a:xfrm>
              <a:off x="9899397" y="201014"/>
              <a:ext cx="2490216" cy="308131"/>
            </a:xfrm>
            <a:prstGeom prst="rect">
              <a:avLst/>
            </a:prstGeom>
            <a:noFill/>
          </p:spPr>
          <p:txBody>
            <a:bodyPr wrap="square" rtlCol="0">
              <a:spAutoFit/>
            </a:bodyPr>
            <a:lstStyle/>
            <a:p>
              <a:r>
                <a:rPr lang="zh-CN" altLang="en-US" sz="700" b="1" dirty="0" smtClean="0">
                  <a:solidFill>
                    <a:srgbClr val="2476BE"/>
                  </a:solidFill>
                  <a:latin typeface="微软雅黑" panose="020B0503020204020204" pitchFamily="34" charset="-122"/>
                  <a:ea typeface="微软雅黑" panose="020B0503020204020204" pitchFamily="34" charset="-122"/>
                </a:rPr>
                <a:t>唯一</a:t>
              </a:r>
              <a:r>
                <a:rPr lang="zh-CN" altLang="en-US" sz="700" b="1" dirty="0">
                  <a:solidFill>
                    <a:srgbClr val="2476BE"/>
                  </a:solidFill>
                  <a:latin typeface="微软雅黑" panose="020B0503020204020204" pitchFamily="34" charset="-122"/>
                  <a:ea typeface="微软雅黑" panose="020B0503020204020204" pitchFamily="34" charset="-122"/>
                </a:rPr>
                <a:t>获批的</a:t>
              </a:r>
              <a:r>
                <a:rPr lang="zh-CN" altLang="en-US" sz="700" b="1" dirty="0" smtClean="0">
                  <a:solidFill>
                    <a:srgbClr val="2476BE"/>
                  </a:solidFill>
                  <a:latin typeface="微软雅黑" panose="020B0503020204020204" pitchFamily="34" charset="-122"/>
                  <a:ea typeface="微软雅黑" panose="020B0503020204020204" pitchFamily="34" charset="-122"/>
                </a:rPr>
                <a:t>甲状腺、乳腺</a:t>
              </a:r>
              <a:r>
                <a:rPr lang="zh-CN" altLang="en-US" sz="700" b="1" dirty="0">
                  <a:solidFill>
                    <a:srgbClr val="2476BE"/>
                  </a:solidFill>
                  <a:latin typeface="微软雅黑" panose="020B0503020204020204" pitchFamily="34" charset="-122"/>
                  <a:ea typeface="微软雅黑" panose="020B0503020204020204" pitchFamily="34" charset="-122"/>
                </a:rPr>
                <a:t>新型淋巴示踪剂</a:t>
              </a:r>
            </a:p>
          </p:txBody>
        </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22"/>
          <p:cNvSpPr txBox="1"/>
          <p:nvPr/>
        </p:nvSpPr>
        <p:spPr>
          <a:xfrm>
            <a:off x="2046687" y="1790799"/>
            <a:ext cx="3168015" cy="1354217"/>
          </a:xfrm>
          <a:prstGeom prst="rect">
            <a:avLst/>
          </a:prstGeom>
          <a:noFill/>
        </p:spPr>
        <p:txBody>
          <a:bodyPr wrap="square" rtlCol="0">
            <a:spAutoFit/>
          </a:bodyPr>
          <a:lstStyle/>
          <a:p>
            <a:pPr marL="0" marR="165100" lvl="1" defTabSz="914400" eaLnBrk="1" fontAlgn="auto" latinLnBrk="0" hangingPunct="1">
              <a:spcBef>
                <a:spcPts val="0"/>
              </a:spcBef>
              <a:spcAft>
                <a:spcPts val="0"/>
              </a:spcAft>
              <a:tabLst>
                <a:tab pos="635635" algn="l"/>
              </a:tabLst>
            </a:pPr>
            <a:r>
              <a:rPr lang="zh-CN" altLang="en-US" sz="1400" b="1" dirty="0" smtClean="0">
                <a:solidFill>
                  <a:schemeClr val="tx1"/>
                </a:solidFill>
                <a:latin typeface="微软雅黑" panose="020B0503020204020204" charset="-122"/>
                <a:ea typeface="微软雅黑" panose="020B0503020204020204" charset="-122"/>
                <a:cs typeface="微软雅黑" panose="020B0503020204020204" charset="-122"/>
              </a:rPr>
              <a:t>√ 精</a:t>
            </a:r>
            <a:r>
              <a:rPr lang="zh-CN" altLang="en-US" sz="1400" b="1" dirty="0">
                <a:solidFill>
                  <a:schemeClr val="tx1"/>
                </a:solidFill>
                <a:latin typeface="微软雅黑" panose="020B0503020204020204" charset="-122"/>
                <a:ea typeface="微软雅黑" panose="020B0503020204020204" charset="-122"/>
                <a:cs typeface="微软雅黑" panose="020B0503020204020204" charset="-122"/>
              </a:rPr>
              <a:t>准示踪淋巴结</a:t>
            </a:r>
          </a:p>
          <a:p>
            <a:pPr marL="0" marR="165100" lvl="1" defTabSz="914400" eaLnBrk="1" fontAlgn="auto" latinLnBrk="0" hangingPunct="1">
              <a:spcBef>
                <a:spcPts val="0"/>
              </a:spcBef>
              <a:spcAft>
                <a:spcPts val="0"/>
              </a:spcAft>
              <a:tabLst>
                <a:tab pos="635635" algn="l"/>
              </a:tabLst>
            </a:pPr>
            <a:r>
              <a:rPr lang="zh-CN" altLang="en-US" sz="1000" dirty="0">
                <a:latin typeface="微软雅黑" panose="020B0503020204020204" charset="-122"/>
                <a:ea typeface="微软雅黑" panose="020B0503020204020204" charset="-122"/>
                <a:cs typeface="微软雅黑" panose="020B0503020204020204" charset="-122"/>
              </a:rPr>
              <a:t>淋巴示踪率达</a:t>
            </a:r>
            <a:r>
              <a:rPr lang="en-US" altLang="zh-CN" sz="1000" dirty="0">
                <a:latin typeface="微软雅黑" panose="020B0503020204020204" charset="-122"/>
                <a:ea typeface="微软雅黑" panose="020B0503020204020204" charset="-122"/>
                <a:cs typeface="微软雅黑" panose="020B0503020204020204" charset="-122"/>
              </a:rPr>
              <a:t>91.97%</a:t>
            </a:r>
            <a:r>
              <a:rPr lang="zh-CN" altLang="en-US" sz="1000" dirty="0">
                <a:latin typeface="微软雅黑" panose="020B0503020204020204" charset="-122"/>
                <a:ea typeface="微软雅黑" panose="020B0503020204020204" charset="-122"/>
                <a:cs typeface="微软雅黑" panose="020B0503020204020204" charset="-122"/>
              </a:rPr>
              <a:t>，淋巴染色率达</a:t>
            </a:r>
            <a:r>
              <a:rPr lang="en-US" altLang="zh-CN" sz="1000" dirty="0">
                <a:latin typeface="微软雅黑" panose="020B0503020204020204" charset="-122"/>
                <a:ea typeface="微软雅黑" panose="020B0503020204020204" charset="-122"/>
                <a:cs typeface="微软雅黑" panose="020B0503020204020204" charset="-122"/>
              </a:rPr>
              <a:t>90.54</a:t>
            </a:r>
            <a:r>
              <a:rPr lang="en-US" altLang="zh-CN" sz="1000" dirty="0" smtClean="0">
                <a:latin typeface="微软雅黑" panose="020B0503020204020204" charset="-122"/>
                <a:ea typeface="微软雅黑" panose="020B0503020204020204" charset="-122"/>
                <a:cs typeface="微软雅黑" panose="020B0503020204020204" charset="-122"/>
              </a:rPr>
              <a:t>%</a:t>
            </a:r>
          </a:p>
          <a:p>
            <a:pPr marL="0" marR="165100" lvl="1" defTabSz="914400" eaLnBrk="1" fontAlgn="auto" latinLnBrk="0" hangingPunct="1">
              <a:spcBef>
                <a:spcPts val="0"/>
              </a:spcBef>
              <a:spcAft>
                <a:spcPts val="0"/>
              </a:spcAft>
              <a:tabLst>
                <a:tab pos="635635" algn="l"/>
              </a:tabLst>
            </a:pPr>
            <a:r>
              <a:rPr lang="zh-CN" altLang="en-US" sz="1400" b="1" dirty="0" smtClean="0">
                <a:latin typeface="微软雅黑" panose="020B0503020204020204" charset="-122"/>
                <a:ea typeface="微软雅黑" panose="020B0503020204020204" charset="-122"/>
                <a:cs typeface="微软雅黑" panose="020B0503020204020204" charset="-122"/>
              </a:rPr>
              <a:t>√ 降低</a:t>
            </a:r>
            <a:r>
              <a:rPr lang="zh-CN" altLang="en-US" sz="1400" b="1" dirty="0">
                <a:solidFill>
                  <a:schemeClr val="tx1"/>
                </a:solidFill>
                <a:latin typeface="微软雅黑" panose="020B0503020204020204" charset="-122"/>
                <a:ea typeface="微软雅黑" panose="020B0503020204020204" charset="-122"/>
                <a:cs typeface="微软雅黑" panose="020B0503020204020204" charset="-122"/>
              </a:rPr>
              <a:t>甲状旁腺误切率</a:t>
            </a:r>
            <a:endParaRPr lang="en-US" altLang="zh-CN" sz="1100" b="1" dirty="0">
              <a:latin typeface="微软雅黑" panose="020B0503020204020204" charset="-122"/>
              <a:ea typeface="微软雅黑" panose="020B0503020204020204" charset="-122"/>
              <a:cs typeface="微软雅黑" panose="020B0503020204020204" charset="-122"/>
            </a:endParaRPr>
          </a:p>
          <a:p>
            <a:pPr marL="0" marR="165100" lvl="1" defTabSz="914400" eaLnBrk="1" fontAlgn="auto" latinLnBrk="0" hangingPunct="1">
              <a:spcBef>
                <a:spcPts val="0"/>
              </a:spcBef>
              <a:spcAft>
                <a:spcPts val="0"/>
              </a:spcAft>
              <a:tabLst>
                <a:tab pos="635635" algn="l"/>
              </a:tabLst>
            </a:pPr>
            <a:r>
              <a:rPr lang="zh-CN" altLang="en-US" sz="1000" dirty="0">
                <a:latin typeface="微软雅黑" panose="020B0503020204020204" charset="-122"/>
                <a:ea typeface="微软雅黑" panose="020B0503020204020204" charset="-122"/>
                <a:cs typeface="微软雅黑" panose="020B0503020204020204" charset="-122"/>
              </a:rPr>
              <a:t>甲状旁腺误切率较空白对照</a:t>
            </a:r>
            <a:r>
              <a:rPr lang="zh-CN" altLang="en-US" sz="1000" dirty="0" smtClean="0">
                <a:latin typeface="微软雅黑" panose="020B0503020204020204" charset="-122"/>
                <a:ea typeface="微软雅黑" panose="020B0503020204020204" charset="-122"/>
                <a:cs typeface="微软雅黑" panose="020B0503020204020204" charset="-122"/>
              </a:rPr>
              <a:t>组下降</a:t>
            </a:r>
            <a:r>
              <a:rPr lang="en-US" altLang="zh-CN" sz="1000" dirty="0" smtClean="0">
                <a:latin typeface="微软雅黑" panose="020B0503020204020204" charset="-122"/>
                <a:ea typeface="微软雅黑" panose="020B0503020204020204" charset="-122"/>
                <a:cs typeface="微软雅黑" panose="020B0503020204020204" charset="-122"/>
              </a:rPr>
              <a:t>76.9%</a:t>
            </a:r>
            <a:endParaRPr lang="en-US" altLang="zh-CN" sz="1000" dirty="0">
              <a:latin typeface="微软雅黑" panose="020B0503020204020204" charset="-122"/>
              <a:ea typeface="微软雅黑" panose="020B0503020204020204" charset="-122"/>
              <a:cs typeface="微软雅黑" panose="020B0503020204020204" charset="-122"/>
            </a:endParaRPr>
          </a:p>
          <a:p>
            <a:pPr marL="0" marR="165100" lvl="1" defTabSz="914400" eaLnBrk="1" fontAlgn="auto" latinLnBrk="0" hangingPunct="1">
              <a:spcBef>
                <a:spcPts val="0"/>
              </a:spcBef>
              <a:spcAft>
                <a:spcPts val="0"/>
              </a:spcAft>
              <a:tabLst>
                <a:tab pos="635635" algn="l"/>
              </a:tabLst>
            </a:pPr>
            <a:r>
              <a:rPr lang="zh-CN" altLang="en-US" sz="1400" b="1" dirty="0" smtClean="0">
                <a:latin typeface="微软雅黑" panose="020B0503020204020204" charset="-122"/>
                <a:ea typeface="微软雅黑" panose="020B0503020204020204" charset="-122"/>
              </a:rPr>
              <a:t>√ 提高</a:t>
            </a:r>
            <a:r>
              <a:rPr lang="zh-CN" altLang="en-US" sz="1400" b="1" dirty="0">
                <a:latin typeface="微软雅黑" panose="020B0503020204020204" charset="-122"/>
                <a:ea typeface="微软雅黑" panose="020B0503020204020204" charset="-122"/>
              </a:rPr>
              <a:t>微小淋巴结</a:t>
            </a:r>
            <a:r>
              <a:rPr lang="zh-CN" altLang="en-US" sz="1400" b="1" dirty="0" smtClean="0">
                <a:latin typeface="微软雅黑" panose="020B0503020204020204" charset="-122"/>
                <a:ea typeface="微软雅黑" panose="020B0503020204020204" charset="-122"/>
              </a:rPr>
              <a:t>检出率</a:t>
            </a:r>
          </a:p>
          <a:p>
            <a:pPr marL="0" marR="165100" lvl="1" fontAlgn="auto">
              <a:spcBef>
                <a:spcPts val="0"/>
              </a:spcBef>
              <a:spcAft>
                <a:spcPts val="0"/>
              </a:spcAft>
              <a:tabLst>
                <a:tab pos="635635" algn="l"/>
              </a:tabLst>
            </a:pPr>
            <a:r>
              <a:rPr lang="zh-CN" altLang="en-US" sz="1000" dirty="0" smtClean="0">
                <a:latin typeface="微软雅黑" panose="020B0503020204020204" charset="-122"/>
                <a:ea typeface="微软雅黑" panose="020B0503020204020204" charset="-122"/>
                <a:cs typeface="微软雅黑" panose="020B0503020204020204" charset="-122"/>
                <a:sym typeface="Arial" panose="020B0604020202090204" pitchFamily="34" charset="0"/>
              </a:rPr>
              <a:t>对</a:t>
            </a:r>
            <a:r>
              <a:rPr lang="en-US" altLang="zh-CN" sz="1000" dirty="0" smtClean="0">
                <a:latin typeface="微软雅黑" panose="020B0503020204020204" charset="-122"/>
                <a:ea typeface="微软雅黑" panose="020B0503020204020204" charset="-122"/>
                <a:cs typeface="微软雅黑" panose="020B0503020204020204" charset="-122"/>
                <a:sym typeface="Arial" panose="020B0604020202090204" pitchFamily="34" charset="0"/>
              </a:rPr>
              <a:t>≤10mm </a:t>
            </a:r>
            <a:r>
              <a:rPr lang="zh-CN" altLang="en-US" sz="1000" dirty="0" smtClean="0">
                <a:latin typeface="微软雅黑" panose="020B0503020204020204" charset="-122"/>
                <a:ea typeface="微软雅黑" panose="020B0503020204020204" charset="-122"/>
                <a:cs typeface="微软雅黑" panose="020B0503020204020204" charset="-122"/>
                <a:sym typeface="Arial" panose="020B0604020202090204" pitchFamily="34" charset="0"/>
              </a:rPr>
              <a:t>的微小淋巴结分级计数，本品显著优于空白对照组</a:t>
            </a:r>
            <a:endParaRPr lang="en-US" altLang="zh-CN" sz="1000" dirty="0">
              <a:latin typeface="微软雅黑" panose="020B0503020204020204" charset="-122"/>
              <a:ea typeface="微软雅黑" panose="020B0503020204020204" charset="-122"/>
              <a:cs typeface="微软雅黑" panose="020B0503020204020204" charset="-122"/>
            </a:endParaRPr>
          </a:p>
        </p:txBody>
      </p:sp>
      <p:sp>
        <p:nvSpPr>
          <p:cNvPr id="38" name="TextBox 81"/>
          <p:cNvSpPr txBox="1"/>
          <p:nvPr/>
        </p:nvSpPr>
        <p:spPr>
          <a:xfrm>
            <a:off x="2032323" y="3190129"/>
            <a:ext cx="6779803" cy="861774"/>
          </a:xfrm>
          <a:prstGeom prst="rect">
            <a:avLst/>
          </a:prstGeom>
          <a:noFill/>
        </p:spPr>
        <p:txBody>
          <a:bodyPr wrap="square" rtlCol="0">
            <a:spAutoFit/>
          </a:bodyPr>
          <a:lstStyle/>
          <a:p>
            <a:pPr>
              <a:defRPr/>
            </a:pPr>
            <a:r>
              <a:rPr lang="zh-CN" altLang="en-US" sz="1000" b="1" dirty="0">
                <a:latin typeface="微软雅黑" panose="020B0503020204020204" charset="-122"/>
                <a:ea typeface="微软雅黑" panose="020B0503020204020204" charset="-122"/>
                <a:cs typeface="微软雅黑" panose="020B0503020204020204" charset="-122"/>
              </a:rPr>
              <a:t>甲状腺癌适应症</a:t>
            </a:r>
            <a:r>
              <a:rPr lang="zh-CN" altLang="en-US" sz="1000" b="1" dirty="0" smtClean="0">
                <a:latin typeface="微软雅黑" panose="020B0503020204020204" charset="-122"/>
                <a:ea typeface="微软雅黑" panose="020B0503020204020204" charset="-122"/>
                <a:cs typeface="微软雅黑" panose="020B0503020204020204" charset="-122"/>
              </a:rPr>
              <a:t>：国家卫健委</a:t>
            </a:r>
            <a:r>
              <a:rPr lang="en-US" altLang="zh-CN" sz="1000" dirty="0" smtClean="0">
                <a:latin typeface="微软雅黑" panose="020B0503020204020204" charset="-122"/>
                <a:ea typeface="微软雅黑" panose="020B0503020204020204" charset="-122"/>
                <a:cs typeface="微软雅黑" panose="020B0503020204020204" charset="-122"/>
              </a:rPr>
              <a:t>《</a:t>
            </a:r>
            <a:r>
              <a:rPr lang="zh-CN" altLang="en-US" sz="1000" b="1" dirty="0" smtClean="0">
                <a:latin typeface="微软雅黑" panose="020B0503020204020204" charset="-122"/>
                <a:ea typeface="微软雅黑" panose="020B0503020204020204" charset="-122"/>
                <a:cs typeface="微软雅黑" panose="020B0503020204020204" charset="-122"/>
              </a:rPr>
              <a:t>甲状腺癌诊疗指南（</a:t>
            </a:r>
            <a:r>
              <a:rPr lang="en-US" altLang="zh-CN" sz="1000" b="1" dirty="0" smtClean="0">
                <a:latin typeface="微软雅黑" panose="020B0503020204020204" charset="-122"/>
                <a:ea typeface="微软雅黑" panose="020B0503020204020204" charset="-122"/>
                <a:cs typeface="微软雅黑" panose="020B0503020204020204" charset="-122"/>
              </a:rPr>
              <a:t>2022</a:t>
            </a:r>
            <a:r>
              <a:rPr lang="zh-CN" altLang="en-US" sz="1000" b="1" dirty="0" smtClean="0">
                <a:latin typeface="微软雅黑" panose="020B0503020204020204" charset="-122"/>
                <a:ea typeface="微软雅黑" panose="020B0503020204020204" charset="-122"/>
                <a:cs typeface="微软雅黑" panose="020B0503020204020204" charset="-122"/>
              </a:rPr>
              <a:t>年英文版）</a:t>
            </a:r>
            <a:r>
              <a:rPr lang="en-US" altLang="zh-CN" sz="1000" b="1" dirty="0" smtClean="0">
                <a:latin typeface="微软雅黑" panose="020B0503020204020204" charset="-122"/>
                <a:ea typeface="微软雅黑" panose="020B0503020204020204" charset="-122"/>
                <a:cs typeface="微软雅黑" panose="020B0503020204020204" charset="-122"/>
              </a:rPr>
              <a:t>》</a:t>
            </a:r>
            <a:r>
              <a:rPr lang="en-US" altLang="zh-CN" sz="1000" dirty="0" smtClean="0">
                <a:latin typeface="微软雅黑" panose="020B0503020204020204" charset="-122"/>
                <a:ea typeface="微软雅黑" panose="020B0503020204020204" charset="-122"/>
                <a:cs typeface="微软雅黑" panose="020B0503020204020204" charset="-122"/>
              </a:rPr>
              <a:t>P</a:t>
            </a:r>
            <a:r>
              <a:rPr lang="en-US" altLang="zh-CN" sz="700" dirty="0" smtClean="0">
                <a:latin typeface="微软雅黑" panose="020B0503020204020204" charset="-122"/>
                <a:ea typeface="微软雅黑" panose="020B0503020204020204" charset="-122"/>
                <a:cs typeface="微软雅黑" panose="020B0503020204020204" charset="-122"/>
              </a:rPr>
              <a:t>143</a:t>
            </a:r>
            <a:r>
              <a:rPr lang="en-US" altLang="zh-CN" sz="800" dirty="0" smtClean="0">
                <a:latin typeface="微软雅黑" panose="020B0503020204020204" charset="-122"/>
                <a:ea typeface="微软雅黑" panose="020B0503020204020204" charset="-122"/>
                <a:cs typeface="微软雅黑" panose="020B0503020204020204" charset="-122"/>
              </a:rPr>
              <a:t> </a:t>
            </a:r>
            <a:r>
              <a:rPr lang="zh-CN" altLang="en-US" sz="1000" dirty="0" smtClean="0">
                <a:latin typeface="微软雅黑" panose="020B0503020204020204" charset="-122"/>
                <a:ea typeface="微软雅黑" panose="020B0503020204020204" charset="-122"/>
                <a:cs typeface="微软雅黑" panose="020B0503020204020204" charset="-122"/>
              </a:rPr>
              <a:t>推荐用于术中甲状旁腺识别</a:t>
            </a:r>
            <a:r>
              <a:rPr lang="zh-CN" altLang="en-US" sz="1000" dirty="0">
                <a:latin typeface="微软雅黑" panose="020B0503020204020204" charset="-122"/>
                <a:ea typeface="微软雅黑" panose="020B0503020204020204" charset="-122"/>
                <a:cs typeface="微软雅黑" panose="020B0503020204020204" charset="-122"/>
              </a:rPr>
              <a:t>。</a:t>
            </a:r>
            <a:endParaRPr lang="en-US" altLang="zh-CN" sz="1000" dirty="0">
              <a:latin typeface="微软雅黑" panose="020B0503020204020204" charset="-122"/>
              <a:ea typeface="微软雅黑" panose="020B0503020204020204" charset="-122"/>
              <a:cs typeface="微软雅黑" panose="020B0503020204020204" charset="-122"/>
            </a:endParaRPr>
          </a:p>
          <a:p>
            <a:pPr marL="898525" indent="-898525">
              <a:defRPr/>
            </a:pPr>
            <a:r>
              <a:rPr lang="zh-CN" altLang="en-US" sz="1000" b="1" dirty="0">
                <a:latin typeface="微软雅黑" panose="020B0503020204020204" charset="-122"/>
                <a:ea typeface="微软雅黑" panose="020B0503020204020204" charset="-122"/>
                <a:cs typeface="微软雅黑" panose="020B0503020204020204" charset="-122"/>
              </a:rPr>
              <a:t>乳腺癌适应症</a:t>
            </a:r>
            <a:r>
              <a:rPr lang="zh-CN" altLang="en-US" sz="1000" b="1" dirty="0" smtClean="0">
                <a:latin typeface="微软雅黑" panose="020B0503020204020204" charset="-122"/>
                <a:ea typeface="微软雅黑" panose="020B0503020204020204" charset="-122"/>
                <a:cs typeface="微软雅黑" panose="020B0503020204020204" charset="-122"/>
              </a:rPr>
              <a:t>：</a:t>
            </a:r>
            <a:r>
              <a:rPr lang="en-US" altLang="zh-CN" sz="1000" b="1" dirty="0" smtClean="0">
                <a:latin typeface="微软雅黑" panose="020B0503020204020204" charset="-122"/>
                <a:ea typeface="微软雅黑" panose="020B0503020204020204" charset="-122"/>
                <a:cs typeface="微软雅黑" panose="020B0503020204020204" charset="-122"/>
              </a:rPr>
              <a:t>《</a:t>
            </a:r>
            <a:r>
              <a:rPr lang="zh-CN" altLang="en-US" sz="1000" b="1" dirty="0">
                <a:latin typeface="微软雅黑" panose="020B0503020204020204" charset="-122"/>
                <a:ea typeface="微软雅黑" panose="020B0503020204020204" charset="-122"/>
                <a:cs typeface="微软雅黑" panose="020B0503020204020204" charset="-122"/>
              </a:rPr>
              <a:t>中国抗癌协会乳腺癌诊治指南与规范（</a:t>
            </a:r>
            <a:r>
              <a:rPr lang="en-US" altLang="zh-CN" sz="1000" b="1" dirty="0">
                <a:latin typeface="微软雅黑" panose="020B0503020204020204" charset="-122"/>
                <a:ea typeface="微软雅黑" panose="020B0503020204020204" charset="-122"/>
                <a:cs typeface="微软雅黑" panose="020B0503020204020204" charset="-122"/>
              </a:rPr>
              <a:t>2021</a:t>
            </a:r>
            <a:r>
              <a:rPr lang="zh-CN" altLang="en-US" sz="1000" b="1" dirty="0">
                <a:latin typeface="微软雅黑" panose="020B0503020204020204" charset="-122"/>
                <a:ea typeface="微软雅黑" panose="020B0503020204020204" charset="-122"/>
                <a:cs typeface="微软雅黑" panose="020B0503020204020204" charset="-122"/>
              </a:rPr>
              <a:t>年版）</a:t>
            </a:r>
            <a:r>
              <a:rPr lang="en-US" altLang="zh-CN" sz="1000" b="1" dirty="0" smtClean="0">
                <a:latin typeface="微软雅黑" panose="020B0503020204020204" charset="-122"/>
                <a:ea typeface="微软雅黑" panose="020B0503020204020204" charset="-122"/>
                <a:cs typeface="微软雅黑" panose="020B0503020204020204" charset="-122"/>
              </a:rPr>
              <a:t>》</a:t>
            </a:r>
            <a:r>
              <a:rPr lang="en-US" altLang="zh-CN" sz="1000" dirty="0" smtClean="0">
                <a:latin typeface="微软雅黑" panose="020B0503020204020204" charset="-122"/>
                <a:ea typeface="微软雅黑" panose="020B0503020204020204" charset="-122"/>
                <a:cs typeface="微软雅黑" panose="020B0503020204020204" charset="-122"/>
              </a:rPr>
              <a:t>P</a:t>
            </a:r>
            <a:r>
              <a:rPr lang="en-US" altLang="zh-CN" sz="700" dirty="0" smtClean="0">
                <a:latin typeface="微软雅黑" panose="020B0503020204020204" charset="-122"/>
                <a:ea typeface="微软雅黑" panose="020B0503020204020204" charset="-122"/>
                <a:cs typeface="微软雅黑" panose="020B0503020204020204" charset="-122"/>
              </a:rPr>
              <a:t>979 </a:t>
            </a:r>
            <a:r>
              <a:rPr lang="zh-CN" altLang="en-US" sz="1000" dirty="0" smtClean="0">
                <a:latin typeface="微软雅黑" panose="020B0503020204020204" charset="-122"/>
                <a:ea typeface="微软雅黑" panose="020B0503020204020204" charset="-122"/>
                <a:cs typeface="微软雅黑" panose="020B0503020204020204" charset="-122"/>
              </a:rPr>
              <a:t>推荐用于乳腺癌</a:t>
            </a:r>
            <a:r>
              <a:rPr lang="zh-CN" altLang="en-US" sz="1000" dirty="0">
                <a:latin typeface="微软雅黑" panose="020B0503020204020204" charset="-122"/>
                <a:ea typeface="微软雅黑" panose="020B0503020204020204" charset="-122"/>
                <a:cs typeface="微软雅黑" panose="020B0503020204020204" charset="-122"/>
              </a:rPr>
              <a:t>前哨淋巴结</a:t>
            </a:r>
            <a:r>
              <a:rPr lang="zh-CN" altLang="en-US" sz="1000" dirty="0" smtClean="0">
                <a:latin typeface="微软雅黑" panose="020B0503020204020204" charset="-122"/>
                <a:ea typeface="微软雅黑" panose="020B0503020204020204" charset="-122"/>
                <a:cs typeface="微软雅黑" panose="020B0503020204020204" charset="-122"/>
              </a:rPr>
              <a:t>活检，成功率</a:t>
            </a:r>
            <a:r>
              <a:rPr lang="zh-CN" altLang="en-US" sz="1000" dirty="0">
                <a:latin typeface="微软雅黑" panose="020B0503020204020204" charset="-122"/>
                <a:ea typeface="微软雅黑" panose="020B0503020204020204" charset="-122"/>
                <a:cs typeface="微软雅黑" panose="020B0503020204020204" charset="-122"/>
              </a:rPr>
              <a:t>、准确性和安全性获得</a:t>
            </a:r>
            <a:r>
              <a:rPr lang="en-US" altLang="zh-CN" sz="1000" dirty="0">
                <a:latin typeface="微软雅黑" panose="020B0503020204020204" charset="-122"/>
                <a:ea typeface="微软雅黑" panose="020B0503020204020204" charset="-122"/>
                <a:cs typeface="微软雅黑" panose="020B0503020204020204" charset="-122"/>
              </a:rPr>
              <a:t>Ⅲ</a:t>
            </a:r>
            <a:r>
              <a:rPr lang="zh-CN" altLang="en-US" sz="1000" dirty="0">
                <a:latin typeface="微软雅黑" panose="020B0503020204020204" charset="-122"/>
                <a:ea typeface="微软雅黑" panose="020B0503020204020204" charset="-122"/>
                <a:cs typeface="微软雅黑" panose="020B0503020204020204" charset="-122"/>
              </a:rPr>
              <a:t>期临床试验证实。</a:t>
            </a:r>
            <a:endParaRPr lang="en-US" altLang="zh-CN" sz="1000" dirty="0">
              <a:latin typeface="微软雅黑" panose="020B0503020204020204" charset="-122"/>
              <a:ea typeface="微软雅黑" panose="020B0503020204020204" charset="-122"/>
              <a:cs typeface="微软雅黑" panose="020B0503020204020204" charset="-122"/>
            </a:endParaRPr>
          </a:p>
          <a:p>
            <a:pPr marL="898525" indent="-898525">
              <a:defRPr/>
            </a:pPr>
            <a:r>
              <a:rPr lang="en-US" altLang="zh-CN" sz="1000" b="1" dirty="0">
                <a:latin typeface="微软雅黑" panose="020B0503020204020204" charset="-122"/>
                <a:ea typeface="微软雅黑" panose="020B0503020204020204" charset="-122"/>
                <a:cs typeface="微软雅黑" panose="020B0503020204020204" charset="-122"/>
              </a:rPr>
              <a:t>                       《</a:t>
            </a:r>
            <a:r>
              <a:rPr lang="zh-CN" altLang="en-US" sz="1000" b="1" dirty="0">
                <a:latin typeface="微软雅黑" panose="020B0503020204020204" charset="-122"/>
                <a:ea typeface="微软雅黑" panose="020B0503020204020204" charset="-122"/>
                <a:cs typeface="微软雅黑" panose="020B0503020204020204" charset="-122"/>
              </a:rPr>
              <a:t>中国抗癌协会乳腺癌前哨淋巴结活检规范化操作指南（</a:t>
            </a:r>
            <a:r>
              <a:rPr lang="en-US" altLang="zh-CN" sz="1000" b="1" dirty="0">
                <a:latin typeface="微软雅黑" panose="020B0503020204020204" charset="-122"/>
                <a:ea typeface="微软雅黑" panose="020B0503020204020204" charset="-122"/>
                <a:cs typeface="微软雅黑" panose="020B0503020204020204" charset="-122"/>
              </a:rPr>
              <a:t>2022</a:t>
            </a:r>
            <a:r>
              <a:rPr lang="zh-CN" altLang="en-US" sz="1000" b="1" dirty="0">
                <a:latin typeface="微软雅黑" panose="020B0503020204020204" charset="-122"/>
                <a:ea typeface="微软雅黑" panose="020B0503020204020204" charset="-122"/>
                <a:cs typeface="微软雅黑" panose="020B0503020204020204" charset="-122"/>
              </a:rPr>
              <a:t>年版）</a:t>
            </a:r>
            <a:r>
              <a:rPr lang="en-US" altLang="zh-CN" sz="1000" b="1" dirty="0" smtClean="0">
                <a:latin typeface="微软雅黑" panose="020B0503020204020204" charset="-122"/>
                <a:ea typeface="微软雅黑" panose="020B0503020204020204" charset="-122"/>
                <a:cs typeface="微软雅黑" panose="020B0503020204020204" charset="-122"/>
              </a:rPr>
              <a:t>》</a:t>
            </a:r>
            <a:r>
              <a:rPr lang="en-US" altLang="zh-CN" sz="1000" dirty="0" smtClean="0">
                <a:latin typeface="微软雅黑" panose="020B0503020204020204" charset="-122"/>
                <a:ea typeface="微软雅黑" panose="020B0503020204020204" charset="-122"/>
                <a:cs typeface="微软雅黑" panose="020B0503020204020204" charset="-122"/>
              </a:rPr>
              <a:t>P</a:t>
            </a:r>
            <a:r>
              <a:rPr lang="en-US" altLang="zh-CN" sz="700" dirty="0" smtClean="0">
                <a:latin typeface="微软雅黑" panose="020B0503020204020204" charset="-122"/>
                <a:ea typeface="微软雅黑" panose="020B0503020204020204" charset="-122"/>
                <a:cs typeface="微软雅黑" panose="020B0503020204020204" charset="-122"/>
              </a:rPr>
              <a:t>12,18,40 </a:t>
            </a:r>
            <a:r>
              <a:rPr lang="zh-CN" altLang="en-US" sz="1000" dirty="0" smtClean="0">
                <a:latin typeface="微软雅黑" panose="020B0503020204020204" charset="-122"/>
                <a:ea typeface="微软雅黑" panose="020B0503020204020204" charset="-122"/>
                <a:cs typeface="微软雅黑" panose="020B0503020204020204" charset="-122"/>
              </a:rPr>
              <a:t>推荐作为</a:t>
            </a:r>
            <a:r>
              <a:rPr lang="zh-CN" altLang="en-US" sz="1000" dirty="0">
                <a:latin typeface="微软雅黑" panose="020B0503020204020204" charset="-122"/>
                <a:ea typeface="微软雅黑" panose="020B0503020204020204" charset="-122"/>
                <a:cs typeface="微软雅黑" panose="020B0503020204020204" charset="-122"/>
              </a:rPr>
              <a:t>乳腺癌前哨活检</a:t>
            </a:r>
            <a:r>
              <a:rPr lang="zh-CN" altLang="en-US" sz="1000" dirty="0" smtClean="0">
                <a:latin typeface="微软雅黑" panose="020B0503020204020204" charset="-122"/>
                <a:ea typeface="微软雅黑" panose="020B0503020204020204" charset="-122"/>
                <a:cs typeface="微软雅黑" panose="020B0503020204020204" charset="-122"/>
              </a:rPr>
              <a:t>示踪剂，前哨</a:t>
            </a:r>
            <a:r>
              <a:rPr lang="zh-CN" altLang="en-US" sz="1000" dirty="0">
                <a:latin typeface="微软雅黑" panose="020B0503020204020204" charset="-122"/>
                <a:ea typeface="微软雅黑" panose="020B0503020204020204" charset="-122"/>
                <a:cs typeface="微软雅黑" panose="020B0503020204020204" charset="-122"/>
              </a:rPr>
              <a:t>淋巴检出率高、准确性高、安全性好，具有较好的淋巴靶向性和可视</a:t>
            </a:r>
            <a:r>
              <a:rPr lang="zh-CN" altLang="en-US" sz="1000" dirty="0" smtClean="0">
                <a:latin typeface="微软雅黑" panose="020B0503020204020204" charset="-122"/>
                <a:ea typeface="微软雅黑" panose="020B0503020204020204" charset="-122"/>
                <a:cs typeface="微软雅黑" panose="020B0503020204020204" charset="-122"/>
              </a:rPr>
              <a:t>性。</a:t>
            </a:r>
            <a:endParaRPr lang="zh-CN" altLang="en-US" sz="1000" b="1" dirty="0">
              <a:latin typeface="微软雅黑" panose="020B0503020204020204" charset="-122"/>
              <a:ea typeface="微软雅黑" panose="020B0503020204020204" charset="-122"/>
              <a:cs typeface="微软雅黑" panose="020B0503020204020204" charset="-122"/>
            </a:endParaRPr>
          </a:p>
        </p:txBody>
      </p:sp>
      <p:sp>
        <p:nvSpPr>
          <p:cNvPr id="39" name="TextBox 82"/>
          <p:cNvSpPr txBox="1"/>
          <p:nvPr/>
        </p:nvSpPr>
        <p:spPr>
          <a:xfrm>
            <a:off x="2051720" y="4105984"/>
            <a:ext cx="6984776" cy="553998"/>
          </a:xfrm>
          <a:prstGeom prst="rect">
            <a:avLst/>
          </a:prstGeom>
          <a:noFill/>
        </p:spPr>
        <p:txBody>
          <a:bodyPr wrap="square" rtlCol="0">
            <a:spAutoFit/>
          </a:bodyPr>
          <a:lstStyle/>
          <a:p>
            <a:pPr marL="987425" indent="-987425">
              <a:defRPr/>
            </a:pPr>
            <a:r>
              <a:rPr lang="zh-CN" altLang="en-US" sz="1000" b="1" dirty="0">
                <a:latin typeface="微软雅黑" panose="020B0503020204020204" charset="-122"/>
                <a:ea typeface="微软雅黑" panose="020B0503020204020204" charset="-122"/>
                <a:cs typeface="微软雅黑" panose="020B0503020204020204" charset="-122"/>
              </a:rPr>
              <a:t>甲状腺癌</a:t>
            </a:r>
            <a:r>
              <a:rPr lang="zh-CN" altLang="en-US" sz="1000" b="1" dirty="0" smtClean="0">
                <a:latin typeface="微软雅黑" panose="020B0503020204020204" charset="-122"/>
                <a:ea typeface="微软雅黑" panose="020B0503020204020204" charset="-122"/>
                <a:cs typeface="微软雅黑" panose="020B0503020204020204" charset="-122"/>
              </a:rPr>
              <a:t>适应症</a:t>
            </a:r>
            <a:r>
              <a:rPr lang="en-US" altLang="zh-CN" sz="1000" baseline="30000" dirty="0" smtClean="0">
                <a:latin typeface="微软雅黑" panose="020B0503020204020204" charset="-122"/>
                <a:ea typeface="微软雅黑" panose="020B0503020204020204" charset="-122"/>
                <a:cs typeface="微软雅黑" panose="020B0503020204020204" charset="-122"/>
              </a:rPr>
              <a:t>4</a:t>
            </a:r>
            <a:r>
              <a:rPr lang="zh-CN" altLang="en-US" sz="1000" dirty="0" smtClean="0">
                <a:latin typeface="微软雅黑" panose="020B0503020204020204" charset="-122"/>
                <a:ea typeface="微软雅黑" panose="020B0503020204020204" charset="-122"/>
                <a:cs typeface="微软雅黑" panose="020B0503020204020204" charset="-122"/>
              </a:rPr>
              <a:t>：</a:t>
            </a:r>
            <a:r>
              <a:rPr lang="zh-CN" altLang="en-US" sz="1000" dirty="0">
                <a:latin typeface="微软雅黑" panose="020B0503020204020204" charset="-122"/>
                <a:ea typeface="微软雅黑" panose="020B0503020204020204" charset="-122"/>
                <a:cs typeface="微软雅黑" panose="020B0503020204020204" charset="-122"/>
              </a:rPr>
              <a:t>整体而言，本品对淋巴结具有较好的示踪效果，尤其为 </a:t>
            </a:r>
            <a:r>
              <a:rPr lang="en-US" altLang="zh-CN" sz="1000" dirty="0">
                <a:latin typeface="微软雅黑" panose="020B0503020204020204" charset="-122"/>
                <a:ea typeface="微软雅黑" panose="020B0503020204020204" charset="-122"/>
                <a:cs typeface="微软雅黑" panose="020B0503020204020204" charset="-122"/>
              </a:rPr>
              <a:t>2mm </a:t>
            </a:r>
            <a:r>
              <a:rPr lang="zh-CN" altLang="en-US" sz="1000" dirty="0">
                <a:latin typeface="微软雅黑" panose="020B0503020204020204" charset="-122"/>
                <a:ea typeface="微软雅黑" panose="020B0503020204020204" charset="-122"/>
                <a:cs typeface="微软雅黑" panose="020B0503020204020204" charset="-122"/>
              </a:rPr>
              <a:t>至 </a:t>
            </a:r>
            <a:r>
              <a:rPr lang="en-US" altLang="zh-CN" sz="1000" dirty="0">
                <a:latin typeface="微软雅黑" panose="020B0503020204020204" charset="-122"/>
                <a:ea typeface="微软雅黑" panose="020B0503020204020204" charset="-122"/>
                <a:cs typeface="微软雅黑" panose="020B0503020204020204" charset="-122"/>
              </a:rPr>
              <a:t>10mm </a:t>
            </a:r>
            <a:r>
              <a:rPr lang="zh-CN" altLang="en-US" sz="1000" dirty="0">
                <a:latin typeface="微软雅黑" panose="020B0503020204020204" charset="-122"/>
                <a:ea typeface="微软雅黑" panose="020B0503020204020204" charset="-122"/>
                <a:cs typeface="微软雅黑" panose="020B0503020204020204" charset="-122"/>
              </a:rPr>
              <a:t>间的小淋巴结，对甲状旁腺特异性不染色。通过术中进行淋巴结示踪， 降低了甲状旁腺的误切率，对甲状旁腺的保护具有临床意义。</a:t>
            </a:r>
            <a:endParaRPr lang="en-US" altLang="zh-CN" sz="1000" dirty="0">
              <a:latin typeface="微软雅黑" panose="020B0503020204020204" charset="-122"/>
              <a:ea typeface="微软雅黑" panose="020B0503020204020204" charset="-122"/>
              <a:cs typeface="微软雅黑" panose="020B0503020204020204" charset="-122"/>
            </a:endParaRPr>
          </a:p>
          <a:p>
            <a:pPr>
              <a:defRPr/>
            </a:pPr>
            <a:r>
              <a:rPr lang="zh-CN" altLang="en-US" sz="1000" b="1" dirty="0">
                <a:latin typeface="微软雅黑" panose="020B0503020204020204" charset="-122"/>
                <a:ea typeface="微软雅黑" panose="020B0503020204020204" charset="-122"/>
                <a:cs typeface="微软雅黑" panose="020B0503020204020204" charset="-122"/>
              </a:rPr>
              <a:t>乳腺癌适应症</a:t>
            </a:r>
            <a:r>
              <a:rPr lang="zh-CN" altLang="en-US" sz="1000" dirty="0" smtClean="0">
                <a:latin typeface="微软雅黑" panose="020B0503020204020204" charset="-122"/>
                <a:ea typeface="微软雅黑" panose="020B0503020204020204" charset="-122"/>
                <a:cs typeface="微软雅黑" panose="020B0503020204020204" charset="-122"/>
              </a:rPr>
              <a:t>：</a:t>
            </a:r>
            <a:r>
              <a:rPr lang="en-US" altLang="zh-CN" sz="1000" dirty="0" smtClean="0">
                <a:latin typeface="微软雅黑" panose="020B0503020204020204" charset="-122"/>
                <a:ea typeface="微软雅黑" panose="020B0503020204020204" charset="-122"/>
                <a:cs typeface="微软雅黑" panose="020B0503020204020204" charset="-122"/>
              </a:rPr>
              <a:t>2022</a:t>
            </a:r>
            <a:r>
              <a:rPr lang="zh-CN" altLang="en-US" sz="1000" dirty="0" smtClean="0">
                <a:latin typeface="微软雅黑" panose="020B0503020204020204" charset="-122"/>
                <a:ea typeface="微软雅黑" panose="020B0503020204020204" charset="-122"/>
                <a:cs typeface="微软雅黑" panose="020B0503020204020204" charset="-122"/>
              </a:rPr>
              <a:t>年</a:t>
            </a:r>
            <a:r>
              <a:rPr lang="en-US" altLang="zh-CN" sz="1000" dirty="0" smtClean="0">
                <a:latin typeface="微软雅黑" panose="020B0503020204020204" charset="-122"/>
                <a:ea typeface="微软雅黑" panose="020B0503020204020204" charset="-122"/>
                <a:cs typeface="微软雅黑" panose="020B0503020204020204" charset="-122"/>
              </a:rPr>
              <a:t>6</a:t>
            </a:r>
            <a:r>
              <a:rPr lang="zh-CN" altLang="en-US" sz="1000" dirty="0" smtClean="0">
                <a:latin typeface="微软雅黑" panose="020B0503020204020204" charset="-122"/>
                <a:ea typeface="微软雅黑" panose="020B0503020204020204" charset="-122"/>
                <a:cs typeface="微软雅黑" panose="020B0503020204020204" charset="-122"/>
              </a:rPr>
              <a:t>月获批本适应症，</a:t>
            </a:r>
            <a:r>
              <a:rPr lang="en-US" altLang="zh-CN" sz="1000" dirty="0" smtClean="0">
                <a:latin typeface="微软雅黑" panose="020B0503020204020204" charset="-122"/>
                <a:ea typeface="微软雅黑" panose="020B0503020204020204" charset="-122"/>
                <a:cs typeface="微软雅黑" panose="020B0503020204020204" charset="-122"/>
              </a:rPr>
              <a:t>CDE</a:t>
            </a:r>
            <a:r>
              <a:rPr lang="zh-CN" altLang="en-US" sz="1000" dirty="0" smtClean="0">
                <a:latin typeface="微软雅黑" panose="020B0503020204020204" charset="-122"/>
                <a:ea typeface="微软雅黑" panose="020B0503020204020204" charset="-122"/>
                <a:cs typeface="微软雅黑" panose="020B0503020204020204" charset="-122"/>
              </a:rPr>
              <a:t>暂</a:t>
            </a:r>
            <a:r>
              <a:rPr lang="zh-CN" altLang="en-US" sz="1000" dirty="0">
                <a:latin typeface="微软雅黑" panose="020B0503020204020204" charset="-122"/>
                <a:ea typeface="微软雅黑" panose="020B0503020204020204" charset="-122"/>
                <a:cs typeface="微软雅黑" panose="020B0503020204020204" charset="-122"/>
              </a:rPr>
              <a:t>未公布</a:t>
            </a:r>
            <a:r>
              <a:rPr lang="zh-CN" altLang="en-US" sz="1000" dirty="0" smtClean="0">
                <a:latin typeface="微软雅黑" panose="020B0503020204020204" charset="-122"/>
                <a:ea typeface="微软雅黑" panose="020B0503020204020204" charset="-122"/>
                <a:cs typeface="微软雅黑" panose="020B0503020204020204" charset="-122"/>
              </a:rPr>
              <a:t>。</a:t>
            </a:r>
            <a:endParaRPr lang="zh-CN" altLang="en-US" sz="1000" dirty="0">
              <a:latin typeface="微软雅黑" panose="020B0503020204020204" charset="-122"/>
              <a:ea typeface="微软雅黑" panose="020B0503020204020204" charset="-122"/>
              <a:cs typeface="微软雅黑" panose="020B0503020204020204" charset="-122"/>
            </a:endParaRPr>
          </a:p>
        </p:txBody>
      </p:sp>
      <p:grpSp>
        <p:nvGrpSpPr>
          <p:cNvPr id="40" name="组合 39"/>
          <p:cNvGrpSpPr/>
          <p:nvPr/>
        </p:nvGrpSpPr>
        <p:grpSpPr>
          <a:xfrm>
            <a:off x="131275" y="3190129"/>
            <a:ext cx="1545235" cy="432536"/>
            <a:chOff x="814328" y="3219334"/>
            <a:chExt cx="1356392" cy="432536"/>
          </a:xfrm>
        </p:grpSpPr>
        <p:grpSp>
          <p:nvGrpSpPr>
            <p:cNvPr id="41" name="组合 40"/>
            <p:cNvGrpSpPr/>
            <p:nvPr/>
          </p:nvGrpSpPr>
          <p:grpSpPr>
            <a:xfrm>
              <a:off x="814328" y="3219334"/>
              <a:ext cx="1356392" cy="432536"/>
              <a:chOff x="2173927" y="3285519"/>
              <a:chExt cx="1721136" cy="548848"/>
            </a:xfrm>
          </p:grpSpPr>
          <p:grpSp>
            <p:nvGrpSpPr>
              <p:cNvPr id="43" name="组合 42"/>
              <p:cNvGrpSpPr/>
              <p:nvPr/>
            </p:nvGrpSpPr>
            <p:grpSpPr>
              <a:xfrm>
                <a:off x="2173927" y="3285519"/>
                <a:ext cx="1721136" cy="548848"/>
                <a:chOff x="4304043" y="1286668"/>
                <a:chExt cx="3837944" cy="2757793"/>
              </a:xfrm>
              <a:effectLst>
                <a:outerShdw blurRad="381000" dist="254000" dir="8100000" algn="tr" rotWithShape="0">
                  <a:prstClr val="black">
                    <a:alpha val="40000"/>
                  </a:prstClr>
                </a:outerShdw>
              </a:effectLst>
            </p:grpSpPr>
            <p:sp>
              <p:nvSpPr>
                <p:cNvPr id="45" name="圆角矩形 44"/>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002060"/>
                    </a:solidFill>
                    <a:latin typeface="微软雅黑" panose="020B0503020204020204" charset="-122"/>
                    <a:ea typeface="微软雅黑" panose="020B0503020204020204" charset="-122"/>
                  </a:endParaRPr>
                </a:p>
              </p:txBody>
            </p:sp>
            <p:sp>
              <p:nvSpPr>
                <p:cNvPr id="46" name="圆角矩形 45"/>
                <p:cNvSpPr/>
                <p:nvPr/>
              </p:nvSpPr>
              <p:spPr>
                <a:xfrm>
                  <a:off x="4351927" y="1373342"/>
                  <a:ext cx="3742174"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002060"/>
                    </a:solidFill>
                    <a:latin typeface="微软雅黑" panose="020B0503020204020204" charset="-122"/>
                    <a:ea typeface="微软雅黑" panose="020B0503020204020204" charset="-122"/>
                  </a:endParaRPr>
                </a:p>
              </p:txBody>
            </p:sp>
          </p:grpSp>
          <p:sp>
            <p:nvSpPr>
              <p:cNvPr id="44" name="椭圆 43"/>
              <p:cNvSpPr/>
              <p:nvPr/>
            </p:nvSpPr>
            <p:spPr>
              <a:xfrm>
                <a:off x="2307128" y="3420211"/>
                <a:ext cx="279463" cy="279463"/>
              </a:xfrm>
              <a:prstGeom prst="ellipse">
                <a:avLst/>
              </a:prstGeom>
              <a:solidFill>
                <a:srgbClr val="002B82"/>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002060"/>
                  </a:solidFill>
                  <a:latin typeface="微软雅黑" panose="020B0503020204020204" charset="-122"/>
                  <a:ea typeface="微软雅黑" panose="020B0503020204020204" charset="-122"/>
                </a:endParaRPr>
              </a:p>
            </p:txBody>
          </p:sp>
        </p:grpSp>
        <p:sp>
          <p:nvSpPr>
            <p:cNvPr id="42" name="TextBox 86"/>
            <p:cNvSpPr txBox="1"/>
            <p:nvPr/>
          </p:nvSpPr>
          <p:spPr>
            <a:xfrm>
              <a:off x="1216241" y="3347116"/>
              <a:ext cx="886345" cy="184666"/>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charset="-122"/>
                  <a:ea typeface="微软雅黑" panose="020B0503020204020204" charset="-122"/>
                </a:defRPr>
              </a:lvl1pPr>
            </a:lstStyle>
            <a:p>
              <a:r>
                <a:rPr lang="zh-CN" altLang="en-US" sz="1200" dirty="0">
                  <a:solidFill>
                    <a:srgbClr val="002B82"/>
                  </a:solidFill>
                </a:rPr>
                <a:t>权威指南推荐</a:t>
              </a:r>
            </a:p>
          </p:txBody>
        </p:sp>
      </p:grpSp>
      <p:grpSp>
        <p:nvGrpSpPr>
          <p:cNvPr id="47" name="组合 46"/>
          <p:cNvGrpSpPr/>
          <p:nvPr/>
        </p:nvGrpSpPr>
        <p:grpSpPr>
          <a:xfrm>
            <a:off x="131712" y="4114525"/>
            <a:ext cx="1593850" cy="432435"/>
            <a:chOff x="814328" y="3219334"/>
            <a:chExt cx="1390632" cy="432536"/>
          </a:xfrm>
        </p:grpSpPr>
        <p:grpSp>
          <p:nvGrpSpPr>
            <p:cNvPr id="48" name="组合 47"/>
            <p:cNvGrpSpPr/>
            <p:nvPr/>
          </p:nvGrpSpPr>
          <p:grpSpPr>
            <a:xfrm>
              <a:off x="814328" y="3219334"/>
              <a:ext cx="1356392" cy="432536"/>
              <a:chOff x="2173927" y="3285519"/>
              <a:chExt cx="1721136" cy="548848"/>
            </a:xfrm>
          </p:grpSpPr>
          <p:grpSp>
            <p:nvGrpSpPr>
              <p:cNvPr id="50" name="组合 49"/>
              <p:cNvGrpSpPr/>
              <p:nvPr/>
            </p:nvGrpSpPr>
            <p:grpSpPr>
              <a:xfrm>
                <a:off x="2173927" y="3285519"/>
                <a:ext cx="1721136" cy="548848"/>
                <a:chOff x="4304043" y="1286668"/>
                <a:chExt cx="3837944" cy="2757793"/>
              </a:xfrm>
              <a:effectLst>
                <a:outerShdw blurRad="381000" dist="254000" dir="8100000" algn="tr" rotWithShape="0">
                  <a:prstClr val="black">
                    <a:alpha val="40000"/>
                  </a:prstClr>
                </a:outerShdw>
              </a:effectLst>
            </p:grpSpPr>
            <p:sp>
              <p:nvSpPr>
                <p:cNvPr id="52" name="圆角矩形 51"/>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002060"/>
                    </a:solidFill>
                    <a:latin typeface="微软雅黑" panose="020B0503020204020204" charset="-122"/>
                    <a:ea typeface="微软雅黑" panose="020B0503020204020204" charset="-122"/>
                  </a:endParaRPr>
                </a:p>
              </p:txBody>
            </p:sp>
            <p:sp>
              <p:nvSpPr>
                <p:cNvPr id="53" name="圆角矩形 52"/>
                <p:cNvSpPr/>
                <p:nvPr/>
              </p:nvSpPr>
              <p:spPr>
                <a:xfrm>
                  <a:off x="4351927" y="1373342"/>
                  <a:ext cx="3742173"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002060"/>
                    </a:solidFill>
                    <a:latin typeface="微软雅黑" panose="020B0503020204020204" charset="-122"/>
                    <a:ea typeface="微软雅黑" panose="020B0503020204020204" charset="-122"/>
                  </a:endParaRPr>
                </a:p>
              </p:txBody>
            </p:sp>
          </p:grpSp>
          <p:sp>
            <p:nvSpPr>
              <p:cNvPr id="51" name="椭圆 50"/>
              <p:cNvSpPr/>
              <p:nvPr/>
            </p:nvSpPr>
            <p:spPr>
              <a:xfrm>
                <a:off x="2307128" y="3420211"/>
                <a:ext cx="279463" cy="279463"/>
              </a:xfrm>
              <a:prstGeom prst="ellipse">
                <a:avLst/>
              </a:prstGeom>
              <a:solidFill>
                <a:srgbClr val="002B82"/>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002060"/>
                  </a:solidFill>
                  <a:latin typeface="微软雅黑" panose="020B0503020204020204" charset="-122"/>
                  <a:ea typeface="微软雅黑" panose="020B0503020204020204" charset="-122"/>
                </a:endParaRPr>
              </a:p>
            </p:txBody>
          </p:sp>
        </p:grpSp>
        <p:sp>
          <p:nvSpPr>
            <p:cNvPr id="49" name="TextBox 93"/>
            <p:cNvSpPr txBox="1"/>
            <p:nvPr/>
          </p:nvSpPr>
          <p:spPr>
            <a:xfrm>
              <a:off x="1085730" y="3338084"/>
              <a:ext cx="1119230" cy="184193"/>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charset="-122"/>
                  <a:ea typeface="微软雅黑" panose="020B0503020204020204" charset="-122"/>
                </a:defRPr>
              </a:lvl1pPr>
            </a:lstStyle>
            <a:p>
              <a:r>
                <a:rPr lang="en-US" altLang="zh-CN" sz="1200" dirty="0">
                  <a:solidFill>
                    <a:srgbClr val="002B82"/>
                  </a:solidFill>
                </a:rPr>
                <a:t>《</a:t>
              </a:r>
              <a:r>
                <a:rPr lang="zh-CN" altLang="en-US" sz="1200" dirty="0">
                  <a:solidFill>
                    <a:srgbClr val="002B82"/>
                  </a:solidFill>
                </a:rPr>
                <a:t>技术评审报告</a:t>
              </a:r>
              <a:r>
                <a:rPr lang="en-US" altLang="zh-CN" sz="1200" dirty="0">
                  <a:solidFill>
                    <a:srgbClr val="002B82"/>
                  </a:solidFill>
                </a:rPr>
                <a:t>》</a:t>
              </a:r>
              <a:endParaRPr lang="zh-CN" altLang="en-US" sz="1200" dirty="0">
                <a:solidFill>
                  <a:srgbClr val="002B82"/>
                </a:solidFill>
              </a:endParaRPr>
            </a:p>
          </p:txBody>
        </p:sp>
      </p:grpSp>
      <p:sp>
        <p:nvSpPr>
          <p:cNvPr id="61" name="TextBox 22"/>
          <p:cNvSpPr txBox="1"/>
          <p:nvPr/>
        </p:nvSpPr>
        <p:spPr>
          <a:xfrm>
            <a:off x="5279378" y="1801536"/>
            <a:ext cx="3851910" cy="614045"/>
          </a:xfrm>
          <a:prstGeom prst="rect">
            <a:avLst/>
          </a:prstGeom>
          <a:noFill/>
        </p:spPr>
        <p:txBody>
          <a:bodyPr wrap="square" rtlCol="0">
            <a:spAutoFit/>
          </a:bodyPr>
          <a:lstStyle/>
          <a:p>
            <a:pPr marL="0" marR="165100" lvl="1" defTabSz="914400" eaLnBrk="1" fontAlgn="auto" latinLnBrk="0" hangingPunct="1">
              <a:lnSpc>
                <a:spcPct val="100000"/>
              </a:lnSpc>
              <a:spcBef>
                <a:spcPts val="0"/>
              </a:spcBef>
              <a:spcAft>
                <a:spcPts val="0"/>
              </a:spcAft>
              <a:tabLst>
                <a:tab pos="635635" algn="l"/>
              </a:tabLst>
            </a:pPr>
            <a:r>
              <a:rPr lang="zh-CN" altLang="en-US" sz="1400" b="1" dirty="0" smtClean="0">
                <a:solidFill>
                  <a:schemeClr val="tx1"/>
                </a:solidFill>
                <a:latin typeface="微软雅黑" panose="020B0503020204020204" charset="-122"/>
                <a:ea typeface="微软雅黑" panose="020B0503020204020204" charset="-122"/>
                <a:cs typeface="微软雅黑" panose="020B0503020204020204" charset="-122"/>
              </a:rPr>
              <a:t>√ 精</a:t>
            </a:r>
            <a:r>
              <a:rPr lang="zh-CN" altLang="en-US" sz="1400" b="1" dirty="0">
                <a:solidFill>
                  <a:schemeClr val="tx1"/>
                </a:solidFill>
                <a:latin typeface="微软雅黑" panose="020B0503020204020204" charset="-122"/>
                <a:ea typeface="微软雅黑" panose="020B0503020204020204" charset="-122"/>
                <a:cs typeface="微软雅黑" panose="020B0503020204020204" charset="-122"/>
              </a:rPr>
              <a:t>准示踪前哨淋巴结</a:t>
            </a:r>
            <a:endParaRPr lang="en-US" altLang="zh-CN" sz="1400" b="1" dirty="0">
              <a:solidFill>
                <a:schemeClr val="tx1"/>
              </a:solidFill>
              <a:latin typeface="微软雅黑" panose="020B0503020204020204" charset="-122"/>
              <a:ea typeface="微软雅黑" panose="020B0503020204020204" charset="-122"/>
              <a:cs typeface="微软雅黑" panose="020B0503020204020204" charset="-122"/>
            </a:endParaRPr>
          </a:p>
          <a:p>
            <a:pPr marL="0" marR="165100" lvl="1" defTabSz="914400" eaLnBrk="1" fontAlgn="auto" latinLnBrk="0" hangingPunct="1">
              <a:lnSpc>
                <a:spcPct val="100000"/>
              </a:lnSpc>
              <a:spcBef>
                <a:spcPts val="0"/>
              </a:spcBef>
              <a:spcAft>
                <a:spcPts val="0"/>
              </a:spcAft>
              <a:tabLst>
                <a:tab pos="635635" algn="l"/>
              </a:tabLst>
            </a:pPr>
            <a:r>
              <a:rPr sz="1000" dirty="0">
                <a:solidFill>
                  <a:schemeClr val="tx1"/>
                </a:solidFill>
                <a:latin typeface="微软雅黑" panose="020B0503020204020204" charset="-122"/>
                <a:ea typeface="微软雅黑" panose="020B0503020204020204" charset="-122"/>
                <a:cs typeface="微软雅黑" panose="020B0503020204020204" charset="-122"/>
              </a:rPr>
              <a:t>本品的前哨淋巴结检出成功率为9</a:t>
            </a:r>
            <a:r>
              <a:rPr lang="en-US" sz="1000" dirty="0">
                <a:solidFill>
                  <a:schemeClr val="tx1"/>
                </a:solidFill>
                <a:latin typeface="微软雅黑" panose="020B0503020204020204" charset="-122"/>
                <a:ea typeface="微软雅黑" panose="020B0503020204020204" charset="-122"/>
                <a:cs typeface="微软雅黑" panose="020B0503020204020204" charset="-122"/>
              </a:rPr>
              <a:t>6.9</a:t>
            </a:r>
            <a:r>
              <a:rPr sz="1000" dirty="0">
                <a:solidFill>
                  <a:schemeClr val="tx1"/>
                </a:solidFill>
                <a:latin typeface="微软雅黑" panose="020B0503020204020204" charset="-122"/>
                <a:ea typeface="微软雅黑" panose="020B0503020204020204" charset="-122"/>
                <a:cs typeface="微软雅黑" panose="020B0503020204020204" charset="-122"/>
              </a:rPr>
              <a:t>%</a:t>
            </a:r>
          </a:p>
          <a:p>
            <a:pPr marL="0" marR="165100" lvl="1" defTabSz="914400" eaLnBrk="1" fontAlgn="auto" latinLnBrk="0" hangingPunct="1">
              <a:lnSpc>
                <a:spcPct val="100000"/>
              </a:lnSpc>
              <a:spcBef>
                <a:spcPts val="0"/>
              </a:spcBef>
              <a:spcAft>
                <a:spcPts val="0"/>
              </a:spcAft>
              <a:tabLst>
                <a:tab pos="635635" algn="l"/>
              </a:tabLst>
            </a:pPr>
            <a:r>
              <a:rPr lang="zh-CN" altLang="en-US" sz="1000" dirty="0">
                <a:latin typeface="微软雅黑" panose="020B0503020204020204" charset="-122"/>
                <a:ea typeface="微软雅黑" panose="020B0503020204020204" charset="-122"/>
                <a:cs typeface="微软雅黑" panose="020B0503020204020204" charset="-122"/>
              </a:rPr>
              <a:t>本品和锝</a:t>
            </a:r>
            <a:r>
              <a:rPr lang="en-US" altLang="zh-CN" sz="1000" dirty="0">
                <a:latin typeface="微软雅黑" panose="020B0503020204020204" charset="-122"/>
                <a:ea typeface="微软雅黑" panose="020B0503020204020204" charset="-122"/>
                <a:cs typeface="微软雅黑" panose="020B0503020204020204" charset="-122"/>
              </a:rPr>
              <a:t>[99mTc]</a:t>
            </a:r>
            <a:r>
              <a:rPr lang="zh-CN" altLang="en-US" sz="1000" dirty="0">
                <a:latin typeface="微软雅黑" panose="020B0503020204020204" charset="-122"/>
                <a:ea typeface="微软雅黑" panose="020B0503020204020204" charset="-122"/>
                <a:cs typeface="微软雅黑" panose="020B0503020204020204" charset="-122"/>
              </a:rPr>
              <a:t>硫胶体的受试者共同示踪率为</a:t>
            </a:r>
            <a:r>
              <a:rPr lang="en-US" altLang="zh-CN" sz="1000" dirty="0">
                <a:latin typeface="微软雅黑" panose="020B0503020204020204" charset="-122"/>
                <a:ea typeface="微软雅黑" panose="020B0503020204020204" charset="-122"/>
                <a:cs typeface="微软雅黑" panose="020B0503020204020204" charset="-122"/>
              </a:rPr>
              <a:t>94.76%</a:t>
            </a:r>
            <a:endParaRPr sz="1000" dirty="0">
              <a:solidFill>
                <a:schemeClr val="tx1"/>
              </a:solidFill>
              <a:latin typeface="微软雅黑" panose="020B0503020204020204" charset="-122"/>
              <a:ea typeface="微软雅黑" panose="020B0503020204020204" charset="-122"/>
              <a:cs typeface="微软雅黑" panose="020B0503020204020204" charset="-122"/>
            </a:endParaRPr>
          </a:p>
        </p:txBody>
      </p:sp>
      <p:grpSp>
        <p:nvGrpSpPr>
          <p:cNvPr id="65" name="组合 64"/>
          <p:cNvGrpSpPr/>
          <p:nvPr/>
        </p:nvGrpSpPr>
        <p:grpSpPr>
          <a:xfrm>
            <a:off x="5414199" y="1391082"/>
            <a:ext cx="1673636" cy="375715"/>
            <a:chOff x="3231113" y="7645885"/>
            <a:chExt cx="4098677" cy="971178"/>
          </a:xfrm>
          <a:solidFill>
            <a:srgbClr val="002B82"/>
          </a:solidFill>
          <a:effectLst>
            <a:outerShdw blurRad="203200" dist="114300" dir="5400000" sx="102000" sy="102000" algn="t" rotWithShape="0">
              <a:prstClr val="black">
                <a:alpha val="29000"/>
              </a:prstClr>
            </a:outerShdw>
          </a:effectLst>
        </p:grpSpPr>
        <p:sp>
          <p:nvSpPr>
            <p:cNvPr id="66" name="流程图: 可选过程 65"/>
            <p:cNvSpPr/>
            <p:nvPr/>
          </p:nvSpPr>
          <p:spPr>
            <a:xfrm>
              <a:off x="3231113" y="7648840"/>
              <a:ext cx="4098677" cy="968223"/>
            </a:xfrm>
            <a:prstGeom prst="flowChartAlternateProcess">
              <a:avLst/>
            </a:prstGeom>
            <a:grp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sz="1400">
                <a:solidFill>
                  <a:srgbClr val="FFFFFF"/>
                </a:solidFill>
                <a:latin typeface="微软雅黑" panose="020B0503020204020204" charset="-122"/>
                <a:ea typeface="微软雅黑" panose="020B0503020204020204" charset="-122"/>
              </a:endParaRPr>
            </a:p>
          </p:txBody>
        </p:sp>
        <p:sp>
          <p:nvSpPr>
            <p:cNvPr id="67" name="TextBox 72"/>
            <p:cNvSpPr txBox="1"/>
            <p:nvPr/>
          </p:nvSpPr>
          <p:spPr>
            <a:xfrm>
              <a:off x="3386968" y="7645885"/>
              <a:ext cx="3730201" cy="795566"/>
            </a:xfrm>
            <a:prstGeom prst="rect">
              <a:avLst/>
            </a:prstGeom>
            <a:grpFill/>
            <a:ln>
              <a:solidFill>
                <a:srgbClr val="002B82"/>
              </a:solidFill>
            </a:ln>
          </p:spPr>
          <p:style>
            <a:lnRef idx="2">
              <a:schemeClr val="accent4">
                <a:shade val="50000"/>
              </a:schemeClr>
            </a:lnRef>
            <a:fillRef idx="1">
              <a:schemeClr val="accent4"/>
            </a:fillRef>
            <a:effectRef idx="0">
              <a:schemeClr val="accent4"/>
            </a:effectRef>
            <a:fontRef idx="minor">
              <a:schemeClr val="lt1"/>
            </a:fontRef>
          </p:style>
          <p:txBody>
            <a:bodyPr wrap="none" rtlCol="0">
              <a:spAutoFit/>
            </a:bodyPr>
            <a:lstStyle/>
            <a:p>
              <a:pPr algn="ctr"/>
              <a:r>
                <a:rPr lang="zh-CN" altLang="en-US" sz="1400" dirty="0">
                  <a:solidFill>
                    <a:schemeClr val="bg1"/>
                  </a:solidFill>
                  <a:latin typeface="微软雅黑" panose="020B0503020204020204" charset="-122"/>
                  <a:ea typeface="微软雅黑" panose="020B0503020204020204" charset="-122"/>
                  <a:cs typeface="微软雅黑" panose="020B0503020204020204" charset="-122"/>
                </a:rPr>
                <a:t>乳腺癌适应症</a:t>
              </a:r>
              <a:r>
                <a:rPr lang="en-US" altLang="zh-CN" sz="1400" baseline="30000" dirty="0" smtClean="0">
                  <a:solidFill>
                    <a:schemeClr val="bg1"/>
                  </a:solidFill>
                  <a:latin typeface="微软雅黑" panose="020B0503020204020204" charset="-122"/>
                  <a:ea typeface="微软雅黑" panose="020B0503020204020204" charset="-122"/>
                  <a:cs typeface="微软雅黑" panose="020B0503020204020204" charset="-122"/>
                </a:rPr>
                <a:t>2</a:t>
              </a:r>
              <a:r>
                <a:rPr lang="zh-CN" altLang="en-US" sz="1400" baseline="30000" dirty="0" smtClean="0">
                  <a:solidFill>
                    <a:schemeClr val="bg1"/>
                  </a:solidFill>
                  <a:latin typeface="微软雅黑" panose="020B0503020204020204" charset="-122"/>
                  <a:ea typeface="微软雅黑" panose="020B0503020204020204" charset="-122"/>
                  <a:cs typeface="微软雅黑" panose="020B0503020204020204" charset="-122"/>
                </a:rPr>
                <a:t>，</a:t>
              </a:r>
              <a:r>
                <a:rPr lang="en-US" altLang="zh-CN" sz="1400" baseline="30000" dirty="0" smtClean="0">
                  <a:solidFill>
                    <a:schemeClr val="bg1"/>
                  </a:solidFill>
                  <a:latin typeface="微软雅黑" panose="020B0503020204020204" charset="-122"/>
                  <a:ea typeface="微软雅黑" panose="020B0503020204020204" charset="-122"/>
                  <a:cs typeface="微软雅黑" panose="020B0503020204020204" charset="-122"/>
                </a:rPr>
                <a:t>3</a:t>
              </a:r>
              <a:endParaRPr lang="en-US" altLang="zh-CN" sz="1400" baseline="30000" dirty="0">
                <a:solidFill>
                  <a:schemeClr val="bg1"/>
                </a:solidFill>
                <a:latin typeface="微软雅黑" panose="020B0503020204020204" charset="-122"/>
                <a:ea typeface="微软雅黑" panose="020B0503020204020204" charset="-122"/>
                <a:cs typeface="微软雅黑" panose="020B0503020204020204" charset="-122"/>
              </a:endParaRPr>
            </a:p>
          </p:txBody>
        </p:sp>
      </p:grpSp>
      <p:sp>
        <p:nvSpPr>
          <p:cNvPr id="2" name="矩形 1"/>
          <p:cNvSpPr/>
          <p:nvPr/>
        </p:nvSpPr>
        <p:spPr>
          <a:xfrm>
            <a:off x="1072108" y="598212"/>
            <a:ext cx="6783246" cy="623683"/>
          </a:xfrm>
          <a:prstGeom prst="rect">
            <a:avLst/>
          </a:prstGeom>
          <a:solidFill>
            <a:srgbClr val="002B8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smtClean="0">
                <a:latin typeface="微软雅黑" panose="020B0503020204020204" charset="-122"/>
                <a:ea typeface="微软雅黑" panose="020B0503020204020204" charset="-122"/>
                <a:cs typeface="微软雅黑" panose="020B0503020204020204" charset="-122"/>
              </a:rPr>
              <a:t>大样本、多</a:t>
            </a:r>
            <a:r>
              <a:rPr lang="zh-CN" altLang="en-US" sz="1600" b="1" dirty="0">
                <a:latin typeface="微软雅黑" panose="020B0503020204020204" charset="-122"/>
                <a:ea typeface="微软雅黑" panose="020B0503020204020204" charset="-122"/>
                <a:cs typeface="微软雅黑" panose="020B0503020204020204" charset="-122"/>
              </a:rPr>
              <a:t>中心、</a:t>
            </a:r>
            <a:r>
              <a:rPr lang="en-US" altLang="zh-CN" sz="1600" b="1" dirty="0">
                <a:latin typeface="微软雅黑" panose="020B0503020204020204" charset="-122"/>
                <a:ea typeface="微软雅黑" panose="020B0503020204020204" charset="-122"/>
                <a:cs typeface="微软雅黑" panose="020B0503020204020204" charset="-122"/>
              </a:rPr>
              <a:t>RCT</a:t>
            </a:r>
            <a:r>
              <a:rPr lang="zh-CN" altLang="en-US" sz="1600" b="1" dirty="0">
                <a:latin typeface="微软雅黑" panose="020B0503020204020204" charset="-122"/>
                <a:ea typeface="微软雅黑" panose="020B0503020204020204" charset="-122"/>
                <a:cs typeface="微软雅黑" panose="020B0503020204020204" charset="-122"/>
              </a:rPr>
              <a:t>对照试验证实：有效性好、示踪成功率高</a:t>
            </a:r>
            <a:endParaRPr lang="en-US" altLang="zh-CN" sz="1600" b="1" dirty="0">
              <a:latin typeface="微软雅黑" panose="020B0503020204020204" charset="-122"/>
              <a:ea typeface="微软雅黑" panose="020B0503020204020204" charset="-122"/>
              <a:cs typeface="微软雅黑" panose="020B0503020204020204" charset="-122"/>
            </a:endParaRPr>
          </a:p>
          <a:p>
            <a:pPr algn="ctr"/>
            <a:r>
              <a:rPr lang="zh-CN" altLang="en-US" sz="1600" b="1" dirty="0" smtClean="0">
                <a:latin typeface="微软雅黑" panose="020B0503020204020204" charset="-122"/>
                <a:ea typeface="微软雅黑" panose="020B0503020204020204" charset="-122"/>
                <a:cs typeface="微软雅黑" panose="020B0503020204020204" charset="-122"/>
              </a:rPr>
              <a:t>                   多</a:t>
            </a:r>
            <a:r>
              <a:rPr lang="zh-CN" altLang="en-US" sz="1600" b="1" dirty="0">
                <a:latin typeface="微软雅黑" panose="020B0503020204020204" charset="-122"/>
                <a:ea typeface="微软雅黑" panose="020B0503020204020204" charset="-122"/>
                <a:cs typeface="微软雅黑" panose="020B0503020204020204" charset="-122"/>
              </a:rPr>
              <a:t>部权威指南推荐</a:t>
            </a:r>
            <a:r>
              <a:rPr lang="en-US" altLang="zh-CN" sz="1600" b="1" dirty="0">
                <a:latin typeface="微软雅黑" panose="020B0503020204020204" charset="-122"/>
                <a:ea typeface="微软雅黑" panose="020B0503020204020204" charset="-122"/>
                <a:cs typeface="微软雅黑" panose="020B0503020204020204" charset="-122"/>
              </a:rPr>
              <a:t> </a:t>
            </a:r>
            <a:r>
              <a:rPr lang="zh-CN" altLang="en-US" sz="1600" b="1" dirty="0">
                <a:latin typeface="微软雅黑" panose="020B0503020204020204" charset="-122"/>
                <a:ea typeface="微软雅黑" panose="020B0503020204020204" charset="-122"/>
                <a:cs typeface="微软雅黑" panose="020B0503020204020204" charset="-122"/>
              </a:rPr>
              <a:t>：精准示踪、可视性好</a:t>
            </a:r>
          </a:p>
        </p:txBody>
      </p:sp>
      <p:sp>
        <p:nvSpPr>
          <p:cNvPr id="4" name="文本框 3"/>
          <p:cNvSpPr txBox="1"/>
          <p:nvPr/>
        </p:nvSpPr>
        <p:spPr>
          <a:xfrm>
            <a:off x="40770" y="4694721"/>
            <a:ext cx="9150260" cy="553998"/>
          </a:xfrm>
          <a:prstGeom prst="rect">
            <a:avLst/>
          </a:prstGeom>
          <a:noFill/>
        </p:spPr>
        <p:txBody>
          <a:bodyPr wrap="square" rtlCol="0">
            <a:spAutoFit/>
          </a:bodyPr>
          <a:lstStyle/>
          <a:p>
            <a:pPr algn="r"/>
            <a:r>
              <a:rPr lang="en-US" altLang="zh-CN" sz="600" dirty="0">
                <a:solidFill>
                  <a:schemeClr val="tx1"/>
                </a:solidFill>
                <a:latin typeface="微软雅黑" panose="020B0503020204020204" charset="-122"/>
                <a:ea typeface="微软雅黑" panose="020B0503020204020204" charset="-122"/>
                <a:cs typeface="微软雅黑" panose="020B0503020204020204" charset="-122"/>
              </a:rPr>
              <a:t>1</a:t>
            </a:r>
            <a:r>
              <a:rPr lang="en-US" altLang="zh-CN" sz="600" dirty="0" smtClean="0">
                <a:solidFill>
                  <a:schemeClr val="tx1"/>
                </a:solidFill>
                <a:latin typeface="微软雅黑" panose="020B0503020204020204" charset="-122"/>
                <a:ea typeface="微软雅黑" panose="020B0503020204020204" charset="-122"/>
                <a:cs typeface="微软雅黑" panose="020B0503020204020204" charset="-122"/>
              </a:rPr>
              <a:t>.《</a:t>
            </a:r>
            <a:r>
              <a:rPr lang="zh-CN" altLang="en-US" sz="600" dirty="0" smtClean="0">
                <a:solidFill>
                  <a:schemeClr val="tx1"/>
                </a:solidFill>
                <a:latin typeface="微软雅黑" panose="020B0503020204020204" charset="-122"/>
                <a:ea typeface="微软雅黑" panose="020B0503020204020204" charset="-122"/>
                <a:cs typeface="微软雅黑" panose="020B0503020204020204" charset="-122"/>
              </a:rPr>
              <a:t>甲状腺</a:t>
            </a:r>
            <a:r>
              <a:rPr sz="600" dirty="0">
                <a:solidFill>
                  <a:schemeClr val="tx1"/>
                </a:solidFill>
                <a:latin typeface="微软雅黑" panose="020B0503020204020204" charset="-122"/>
                <a:ea typeface="微软雅黑" panose="020B0503020204020204" charset="-122"/>
                <a:cs typeface="微软雅黑" panose="020B0503020204020204" charset="-122"/>
              </a:rPr>
              <a:t>Ⅱ/Ⅲ期</a:t>
            </a:r>
            <a:r>
              <a:rPr lang="zh-CN" altLang="en-US" sz="600" dirty="0">
                <a:solidFill>
                  <a:schemeClr val="tx1"/>
                </a:solidFill>
                <a:latin typeface="微软雅黑" panose="020B0503020204020204" charset="-122"/>
                <a:ea typeface="微软雅黑" panose="020B0503020204020204" charset="-122"/>
                <a:cs typeface="微软雅黑" panose="020B0503020204020204" charset="-122"/>
              </a:rPr>
              <a:t>临床总结</a:t>
            </a:r>
            <a:r>
              <a:rPr lang="zh-CN" altLang="en-US" sz="600" dirty="0" smtClean="0">
                <a:solidFill>
                  <a:schemeClr val="tx1"/>
                </a:solidFill>
                <a:latin typeface="微软雅黑" panose="020B0503020204020204" charset="-122"/>
                <a:ea typeface="微软雅黑" panose="020B0503020204020204" charset="-122"/>
                <a:cs typeface="微软雅黑" panose="020B0503020204020204" charset="-122"/>
              </a:rPr>
              <a:t>报告</a:t>
            </a:r>
            <a:r>
              <a:rPr lang="en-US" altLang="zh-CN" sz="600" dirty="0" smtClean="0">
                <a:solidFill>
                  <a:schemeClr val="tx1"/>
                </a:solidFill>
                <a:latin typeface="微软雅黑" panose="020B0503020204020204" charset="-122"/>
                <a:ea typeface="微软雅黑" panose="020B0503020204020204" charset="-122"/>
                <a:cs typeface="微软雅黑" panose="020B0503020204020204" charset="-122"/>
              </a:rPr>
              <a:t>》</a:t>
            </a:r>
            <a:endParaRPr lang="zh-CN" altLang="en-US" sz="600" dirty="0">
              <a:solidFill>
                <a:schemeClr val="tx1"/>
              </a:solidFill>
              <a:latin typeface="微软雅黑" panose="020B0503020204020204" charset="-122"/>
              <a:ea typeface="微软雅黑" panose="020B0503020204020204" charset="-122"/>
              <a:cs typeface="微软雅黑" panose="020B0503020204020204" charset="-122"/>
            </a:endParaRPr>
          </a:p>
          <a:p>
            <a:pPr algn="r"/>
            <a:r>
              <a:rPr lang="en-US" altLang="zh-CN" sz="600" dirty="0">
                <a:solidFill>
                  <a:schemeClr val="tx1"/>
                </a:solidFill>
                <a:latin typeface="微软雅黑" panose="020B0503020204020204" charset="-122"/>
                <a:ea typeface="微软雅黑" panose="020B0503020204020204" charset="-122"/>
                <a:cs typeface="微软雅黑" panose="020B0503020204020204" charset="-122"/>
              </a:rPr>
              <a:t>2</a:t>
            </a:r>
            <a:r>
              <a:rPr lang="en-US" altLang="zh-CN" sz="600" dirty="0" smtClean="0">
                <a:solidFill>
                  <a:schemeClr val="tx1"/>
                </a:solidFill>
                <a:latin typeface="微软雅黑" panose="020B0503020204020204" charset="-122"/>
                <a:ea typeface="微软雅黑" panose="020B0503020204020204" charset="-122"/>
                <a:cs typeface="微软雅黑" panose="020B0503020204020204" charset="-122"/>
              </a:rPr>
              <a:t>.《</a:t>
            </a:r>
            <a:r>
              <a:rPr lang="zh-CN" altLang="en-US" sz="600" dirty="0" smtClean="0">
                <a:solidFill>
                  <a:schemeClr val="tx1"/>
                </a:solidFill>
                <a:latin typeface="微软雅黑" panose="020B0503020204020204" charset="-122"/>
                <a:ea typeface="微软雅黑" panose="020B0503020204020204" charset="-122"/>
                <a:cs typeface="微软雅黑" panose="020B0503020204020204" charset="-122"/>
              </a:rPr>
              <a:t>乳腺</a:t>
            </a:r>
            <a:r>
              <a:rPr sz="600" dirty="0">
                <a:solidFill>
                  <a:schemeClr val="tx1"/>
                </a:solidFill>
                <a:latin typeface="微软雅黑" panose="020B0503020204020204" charset="-122"/>
                <a:ea typeface="微软雅黑" panose="020B0503020204020204" charset="-122"/>
                <a:cs typeface="微软雅黑" panose="020B0503020204020204" charset="-122"/>
                <a:sym typeface="+mn-ea"/>
              </a:rPr>
              <a:t>Ⅱ/Ⅲ期</a:t>
            </a:r>
            <a:r>
              <a:rPr lang="zh-CN" altLang="en-US" sz="600" dirty="0">
                <a:solidFill>
                  <a:schemeClr val="tx1"/>
                </a:solidFill>
                <a:latin typeface="微软雅黑" panose="020B0503020204020204" charset="-122"/>
                <a:ea typeface="微软雅黑" panose="020B0503020204020204" charset="-122"/>
                <a:cs typeface="微软雅黑" panose="020B0503020204020204" charset="-122"/>
                <a:sym typeface="+mn-ea"/>
              </a:rPr>
              <a:t>临床总结</a:t>
            </a:r>
            <a:r>
              <a:rPr lang="zh-CN" altLang="en-US" sz="600" dirty="0" smtClean="0">
                <a:solidFill>
                  <a:schemeClr val="tx1"/>
                </a:solidFill>
                <a:latin typeface="微软雅黑" panose="020B0503020204020204" charset="-122"/>
                <a:ea typeface="微软雅黑" panose="020B0503020204020204" charset="-122"/>
                <a:cs typeface="微软雅黑" panose="020B0503020204020204" charset="-122"/>
                <a:sym typeface="+mn-ea"/>
              </a:rPr>
              <a:t>报告</a:t>
            </a:r>
            <a:r>
              <a:rPr lang="en-US" altLang="zh-CN" sz="600" dirty="0" smtClean="0">
                <a:solidFill>
                  <a:schemeClr val="tx1"/>
                </a:solidFill>
                <a:latin typeface="微软雅黑" panose="020B0503020204020204" charset="-122"/>
                <a:ea typeface="微软雅黑" panose="020B0503020204020204" charset="-122"/>
                <a:cs typeface="微软雅黑" panose="020B0503020204020204" charset="-122"/>
                <a:sym typeface="+mn-ea"/>
              </a:rPr>
              <a:t>》</a:t>
            </a:r>
          </a:p>
          <a:p>
            <a:pPr algn="r"/>
            <a:r>
              <a:rPr lang="en-US" altLang="zh-CN" sz="600" dirty="0" smtClean="0">
                <a:latin typeface="微软雅黑" panose="020B0503020204020204" charset="-122"/>
                <a:ea typeface="微软雅黑" panose="020B0503020204020204" charset="-122"/>
                <a:cs typeface="微软雅黑" panose="020B0503020204020204" charset="-122"/>
                <a:sym typeface="+mn-ea"/>
              </a:rPr>
              <a:t>3.</a:t>
            </a:r>
            <a:r>
              <a:rPr lang="en-US" altLang="zh-CN" sz="600" dirty="0">
                <a:latin typeface="微软雅黑" panose="020B0503020204020204" charset="-122"/>
                <a:ea typeface="微软雅黑" panose="020B0503020204020204" charset="-122"/>
                <a:cs typeface="微软雅黑" panose="020B0503020204020204" charset="-122"/>
                <a:sym typeface="+mn-ea"/>
              </a:rPr>
              <a:t> Jiao D, Yang B, Chen J, et </a:t>
            </a:r>
            <a:r>
              <a:rPr lang="en-US" altLang="zh-CN" sz="600" dirty="0" smtClean="0">
                <a:latin typeface="微软雅黑" panose="020B0503020204020204" charset="-122"/>
                <a:ea typeface="微软雅黑" panose="020B0503020204020204" charset="-122"/>
                <a:cs typeface="微软雅黑" panose="020B0503020204020204" charset="-122"/>
                <a:sym typeface="+mn-ea"/>
              </a:rPr>
              <a:t>al. </a:t>
            </a:r>
            <a:r>
              <a:rPr lang="en-US" altLang="zh-CN" sz="600" dirty="0">
                <a:latin typeface="微软雅黑" panose="020B0503020204020204" charset="-122"/>
                <a:ea typeface="微软雅黑" panose="020B0503020204020204" charset="-122"/>
                <a:cs typeface="微软雅黑" panose="020B0503020204020204" charset="-122"/>
                <a:sym typeface="+mn-ea"/>
              </a:rPr>
              <a:t>Front </a:t>
            </a:r>
            <a:r>
              <a:rPr lang="en-US" altLang="zh-CN" sz="600" dirty="0" err="1">
                <a:latin typeface="微软雅黑" panose="020B0503020204020204" charset="-122"/>
                <a:ea typeface="微软雅黑" panose="020B0503020204020204" charset="-122"/>
                <a:cs typeface="微软雅黑" panose="020B0503020204020204" charset="-122"/>
                <a:sym typeface="+mn-ea"/>
              </a:rPr>
              <a:t>Oncol</a:t>
            </a:r>
            <a:r>
              <a:rPr lang="en-US" altLang="zh-CN" sz="600" dirty="0">
                <a:latin typeface="微软雅黑" panose="020B0503020204020204" charset="-122"/>
                <a:ea typeface="微软雅黑" panose="020B0503020204020204" charset="-122"/>
                <a:cs typeface="微软雅黑" panose="020B0503020204020204" charset="-122"/>
                <a:sym typeface="+mn-ea"/>
              </a:rPr>
              <a:t>. 2022 Jun 8;12:914057</a:t>
            </a:r>
            <a:r>
              <a:rPr lang="en-US" altLang="zh-CN" sz="600" dirty="0" smtClean="0">
                <a:latin typeface="微软雅黑" panose="020B0503020204020204" charset="-122"/>
                <a:ea typeface="微软雅黑" panose="020B0503020204020204" charset="-122"/>
                <a:cs typeface="微软雅黑" panose="020B0503020204020204" charset="-122"/>
                <a:sym typeface="+mn-ea"/>
              </a:rPr>
              <a:t>.</a:t>
            </a:r>
          </a:p>
          <a:p>
            <a:pPr algn="r"/>
            <a:r>
              <a:rPr lang="en-US" altLang="zh-CN" sz="600" dirty="0" smtClean="0">
                <a:latin typeface="微软雅黑" panose="020B0503020204020204" charset="-122"/>
                <a:ea typeface="微软雅黑" panose="020B0503020204020204" charset="-122"/>
                <a:cs typeface="微软雅黑" panose="020B0503020204020204" charset="-122"/>
                <a:sym typeface="+mn-ea"/>
              </a:rPr>
              <a:t>4.《</a:t>
            </a:r>
            <a:r>
              <a:rPr lang="zh-CN" altLang="en-US" sz="600" dirty="0">
                <a:latin typeface="微软雅黑" panose="020B0503020204020204" charset="-122"/>
                <a:ea typeface="微软雅黑" panose="020B0503020204020204" charset="-122"/>
                <a:cs typeface="微软雅黑" panose="020B0503020204020204" charset="-122"/>
                <a:sym typeface="+mn-ea"/>
              </a:rPr>
              <a:t>示踪用盐酸米托蒽醌注射液</a:t>
            </a:r>
            <a:r>
              <a:rPr lang="en-US" altLang="zh-CN" sz="600" dirty="0">
                <a:latin typeface="微软雅黑" panose="020B0503020204020204" charset="-122"/>
                <a:ea typeface="微软雅黑" panose="020B0503020204020204" charset="-122"/>
                <a:cs typeface="微软雅黑" panose="020B0503020204020204" charset="-122"/>
                <a:sym typeface="+mn-ea"/>
              </a:rPr>
              <a:t>(CXHS1900043)</a:t>
            </a:r>
            <a:r>
              <a:rPr lang="zh-CN" altLang="en-US" sz="600" dirty="0">
                <a:latin typeface="微软雅黑" panose="020B0503020204020204" charset="-122"/>
                <a:ea typeface="微软雅黑" panose="020B0503020204020204" charset="-122"/>
                <a:cs typeface="微软雅黑" panose="020B0503020204020204" charset="-122"/>
                <a:sym typeface="+mn-ea"/>
              </a:rPr>
              <a:t>申请上市技术审评报告</a:t>
            </a:r>
            <a:r>
              <a:rPr lang="en-US" altLang="zh-CN" sz="600" dirty="0" smtClean="0">
                <a:latin typeface="微软雅黑" panose="020B0503020204020204" charset="-122"/>
                <a:ea typeface="微软雅黑" panose="020B0503020204020204" charset="-122"/>
                <a:cs typeface="微软雅黑" panose="020B0503020204020204" charset="-122"/>
                <a:sym typeface="+mn-ea"/>
              </a:rPr>
              <a:t>》2022</a:t>
            </a:r>
            <a:r>
              <a:rPr lang="zh-CN" altLang="en-US" sz="600" dirty="0" smtClean="0">
                <a:latin typeface="微软雅黑" panose="020B0503020204020204" charset="-122"/>
                <a:ea typeface="微软雅黑" panose="020B0503020204020204" charset="-122"/>
                <a:cs typeface="微软雅黑" panose="020B0503020204020204" charset="-122"/>
                <a:sym typeface="+mn-ea"/>
              </a:rPr>
              <a:t>年</a:t>
            </a:r>
            <a:r>
              <a:rPr lang="en-US" altLang="zh-CN" sz="600" dirty="0" smtClean="0">
                <a:latin typeface="微软雅黑" panose="020B0503020204020204" charset="-122"/>
                <a:ea typeface="微软雅黑" panose="020B0503020204020204" charset="-122"/>
                <a:cs typeface="微软雅黑" panose="020B0503020204020204" charset="-122"/>
                <a:sym typeface="+mn-ea"/>
              </a:rPr>
              <a:t>5</a:t>
            </a:r>
            <a:r>
              <a:rPr lang="zh-CN" altLang="en-US" sz="600" dirty="0" smtClean="0">
                <a:latin typeface="微软雅黑" panose="020B0503020204020204" charset="-122"/>
                <a:ea typeface="微软雅黑" panose="020B0503020204020204" charset="-122"/>
                <a:cs typeface="微软雅黑" panose="020B0503020204020204" charset="-122"/>
                <a:sym typeface="+mn-ea"/>
              </a:rPr>
              <a:t>月</a:t>
            </a:r>
            <a:endParaRPr lang="en-US" altLang="zh-CN" sz="600" dirty="0" smtClean="0">
              <a:latin typeface="微软雅黑" panose="020B0503020204020204" charset="-122"/>
              <a:ea typeface="微软雅黑" panose="020B0503020204020204" charset="-122"/>
              <a:cs typeface="微软雅黑" panose="020B0503020204020204" charset="-122"/>
              <a:sym typeface="+mn-ea"/>
            </a:endParaRPr>
          </a:p>
          <a:p>
            <a:endParaRPr lang="zh-CN" altLang="en-US" sz="600" dirty="0">
              <a:solidFill>
                <a:schemeClr val="tx1"/>
              </a:solidFill>
              <a:latin typeface="微软雅黑" panose="020B0503020204020204" charset="-122"/>
              <a:ea typeface="微软雅黑" panose="020B0503020204020204" charset="-122"/>
              <a:cs typeface="微软雅黑" panose="020B0503020204020204" charset="-122"/>
              <a:sym typeface="+mn-ea"/>
            </a:endParaRPr>
          </a:p>
        </p:txBody>
      </p:sp>
      <p:grpSp>
        <p:nvGrpSpPr>
          <p:cNvPr id="30" name="组合 29"/>
          <p:cNvGrpSpPr/>
          <p:nvPr/>
        </p:nvGrpSpPr>
        <p:grpSpPr>
          <a:xfrm>
            <a:off x="112225" y="1357399"/>
            <a:ext cx="1866265" cy="432536"/>
            <a:chOff x="814328" y="3219334"/>
            <a:chExt cx="1638190" cy="432536"/>
          </a:xfrm>
        </p:grpSpPr>
        <p:grpSp>
          <p:nvGrpSpPr>
            <p:cNvPr id="31" name="组合 30"/>
            <p:cNvGrpSpPr/>
            <p:nvPr/>
          </p:nvGrpSpPr>
          <p:grpSpPr>
            <a:xfrm>
              <a:off x="814328" y="3219334"/>
              <a:ext cx="1638190" cy="432536"/>
              <a:chOff x="2173927" y="3285519"/>
              <a:chExt cx="2078711" cy="548848"/>
            </a:xfrm>
          </p:grpSpPr>
          <p:grpSp>
            <p:nvGrpSpPr>
              <p:cNvPr id="33" name="组合 32"/>
              <p:cNvGrpSpPr/>
              <p:nvPr/>
            </p:nvGrpSpPr>
            <p:grpSpPr>
              <a:xfrm>
                <a:off x="2173927" y="3285519"/>
                <a:ext cx="2078711" cy="548848"/>
                <a:chOff x="4304043" y="1286668"/>
                <a:chExt cx="4635297" cy="2757793"/>
              </a:xfrm>
              <a:effectLst>
                <a:outerShdw blurRad="381000" dist="254000" dir="8100000" algn="tr" rotWithShape="0">
                  <a:prstClr val="black">
                    <a:alpha val="40000"/>
                  </a:prstClr>
                </a:outerShdw>
              </a:effectLst>
            </p:grpSpPr>
            <p:sp>
              <p:nvSpPr>
                <p:cNvPr id="35" name="圆角矩形 34"/>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002060"/>
                    </a:solidFill>
                    <a:latin typeface="微软雅黑" panose="020B0503020204020204" charset="-122"/>
                    <a:ea typeface="微软雅黑" panose="020B0503020204020204" charset="-122"/>
                  </a:endParaRPr>
                </a:p>
              </p:txBody>
            </p:sp>
            <p:sp>
              <p:nvSpPr>
                <p:cNvPr id="36" name="圆角矩形 35"/>
                <p:cNvSpPr/>
                <p:nvPr/>
              </p:nvSpPr>
              <p:spPr>
                <a:xfrm>
                  <a:off x="4351358" y="1371690"/>
                  <a:ext cx="4587982" cy="2672127"/>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002060"/>
                    </a:solidFill>
                    <a:latin typeface="微软雅黑" panose="020B0503020204020204" charset="-122"/>
                    <a:ea typeface="微软雅黑" panose="020B0503020204020204" charset="-122"/>
                  </a:endParaRPr>
                </a:p>
              </p:txBody>
            </p:sp>
          </p:grpSp>
          <p:sp>
            <p:nvSpPr>
              <p:cNvPr id="34" name="椭圆 33"/>
              <p:cNvSpPr/>
              <p:nvPr/>
            </p:nvSpPr>
            <p:spPr>
              <a:xfrm>
                <a:off x="2307128" y="3420211"/>
                <a:ext cx="279463" cy="279463"/>
              </a:xfrm>
              <a:prstGeom prst="ellipse">
                <a:avLst/>
              </a:prstGeom>
              <a:solidFill>
                <a:srgbClr val="002B82"/>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002060"/>
                  </a:solidFill>
                  <a:latin typeface="微软雅黑" panose="020B0503020204020204" charset="-122"/>
                  <a:ea typeface="微软雅黑" panose="020B0503020204020204" charset="-122"/>
                </a:endParaRPr>
              </a:p>
            </p:txBody>
          </p:sp>
        </p:grpSp>
        <p:sp>
          <p:nvSpPr>
            <p:cNvPr id="32" name="TextBox 86"/>
            <p:cNvSpPr txBox="1"/>
            <p:nvPr/>
          </p:nvSpPr>
          <p:spPr>
            <a:xfrm>
              <a:off x="1263618" y="3250596"/>
              <a:ext cx="1100557" cy="369332"/>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charset="-122"/>
                  <a:ea typeface="微软雅黑" panose="020B0503020204020204" charset="-122"/>
                </a:defRPr>
              </a:lvl1pPr>
            </a:lstStyle>
            <a:p>
              <a:r>
                <a:rPr lang="zh-CN" altLang="en-US" sz="1200" dirty="0">
                  <a:solidFill>
                    <a:srgbClr val="002B82"/>
                  </a:solidFill>
                  <a:cs typeface="微软雅黑" panose="020B0503020204020204" charset="-122"/>
                </a:rPr>
                <a:t>疗效经多中心、</a:t>
              </a:r>
              <a:r>
                <a:rPr lang="en-US" altLang="zh-CN" sz="1200" dirty="0">
                  <a:solidFill>
                    <a:srgbClr val="002B82"/>
                  </a:solidFill>
                  <a:cs typeface="微软雅黑" panose="020B0503020204020204" charset="-122"/>
                </a:rPr>
                <a:t>RCT</a:t>
              </a:r>
              <a:r>
                <a:rPr lang="zh-CN" altLang="en-US" sz="1200" dirty="0">
                  <a:solidFill>
                    <a:srgbClr val="002B82"/>
                  </a:solidFill>
                  <a:cs typeface="微软雅黑" panose="020B0503020204020204" charset="-122"/>
                </a:rPr>
                <a:t>对照试验证实</a:t>
              </a:r>
            </a:p>
          </p:txBody>
        </p:sp>
      </p:grpSp>
      <p:cxnSp>
        <p:nvCxnSpPr>
          <p:cNvPr id="3" name="直接连接符​​ 14"/>
          <p:cNvCxnSpPr/>
          <p:nvPr/>
        </p:nvCxnSpPr>
        <p:spPr>
          <a:xfrm>
            <a:off x="-36038" y="454938"/>
            <a:ext cx="4261807" cy="0"/>
          </a:xfrm>
          <a:prstGeom prst="line">
            <a:avLst/>
          </a:prstGeom>
          <a:ln w="9525">
            <a:solidFill>
              <a:srgbClr val="939590"/>
            </a:solidFill>
            <a:prstDash val="solid"/>
          </a:ln>
        </p:spPr>
        <p:style>
          <a:lnRef idx="1">
            <a:schemeClr val="accent1"/>
          </a:lnRef>
          <a:fillRef idx="0">
            <a:schemeClr val="accent1"/>
          </a:fillRef>
          <a:effectRef idx="0">
            <a:schemeClr val="accent1"/>
          </a:effectRef>
          <a:fontRef idx="minor">
            <a:schemeClr val="tx1"/>
          </a:fontRef>
        </p:style>
      </p:cxnSp>
      <p:sp>
        <p:nvSpPr>
          <p:cNvPr id="99" name="Text Box 18"/>
          <p:cNvSpPr txBox="1">
            <a:spLocks noChangeArrowheads="1"/>
          </p:cNvSpPr>
          <p:nvPr/>
        </p:nvSpPr>
        <p:spPr bwMode="gray">
          <a:xfrm>
            <a:off x="-755015" y="-20955"/>
            <a:ext cx="5399023" cy="477054"/>
          </a:xfrm>
          <a:prstGeom prst="rect">
            <a:avLst/>
          </a:prstGeom>
          <a:noFill/>
          <a:ln>
            <a:noFill/>
          </a:ln>
          <a:extLst>
            <a:ext uri="{909E8E84-426E-40DD-AFC4-6F175D3DCCD1}">
              <a14:hiddenFill xmlns:a14="http://schemas.microsoft.com/office/drawing/2010/main">
                <a:solidFill>
                  <a:srgbClr val="A1A1A1"/>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ctr" eaLnBrk="1" hangingPunct="1"/>
            <a:r>
              <a:rPr lang="zh-CN" altLang="en-US" sz="2500" b="1" dirty="0" smtClean="0">
                <a:latin typeface="微软雅黑" panose="020B0503020204020204" charset="-122"/>
                <a:ea typeface="微软雅黑" panose="020B0503020204020204" charset="-122"/>
              </a:rPr>
              <a:t>有效性</a:t>
            </a:r>
            <a:r>
              <a:rPr lang="en-US" altLang="zh-CN" b="1" dirty="0">
                <a:solidFill>
                  <a:srgbClr val="000000"/>
                </a:solidFill>
                <a:latin typeface="微软雅黑" panose="020B0503020204020204" charset="-122"/>
                <a:ea typeface="微软雅黑" panose="020B0503020204020204" charset="-122"/>
              </a:rPr>
              <a:t>-</a:t>
            </a:r>
            <a:r>
              <a:rPr lang="zh-CN" altLang="en-US" b="1" dirty="0">
                <a:solidFill>
                  <a:srgbClr val="000000"/>
                </a:solidFill>
                <a:latin typeface="微软雅黑" panose="020B0503020204020204" charset="-122"/>
                <a:ea typeface="微软雅黑" panose="020B0503020204020204" charset="-122"/>
              </a:rPr>
              <a:t>示踪用盐酸米托蒽醌</a:t>
            </a:r>
            <a:r>
              <a:rPr lang="zh-CN" altLang="en-US" b="1" dirty="0" smtClean="0">
                <a:solidFill>
                  <a:srgbClr val="000000"/>
                </a:solidFill>
                <a:latin typeface="微软雅黑" panose="020B0503020204020204" charset="-122"/>
                <a:ea typeface="微软雅黑" panose="020B0503020204020204" charset="-122"/>
              </a:rPr>
              <a:t>注射液</a:t>
            </a:r>
            <a:endParaRPr lang="zh-CN" altLang="en-US" b="1" dirty="0">
              <a:solidFill>
                <a:srgbClr val="000000"/>
              </a:solidFill>
              <a:latin typeface="微软雅黑" panose="020B0503020204020204" charset="-122"/>
              <a:ea typeface="微软雅黑" panose="020B0503020204020204" charset="-122"/>
            </a:endParaRPr>
          </a:p>
        </p:txBody>
      </p:sp>
      <p:grpSp>
        <p:nvGrpSpPr>
          <p:cNvPr id="8" name="组合 7"/>
          <p:cNvGrpSpPr/>
          <p:nvPr/>
        </p:nvGrpSpPr>
        <p:grpSpPr>
          <a:xfrm>
            <a:off x="2119842" y="1394045"/>
            <a:ext cx="1673636" cy="375715"/>
            <a:chOff x="3231113" y="7645885"/>
            <a:chExt cx="4098677" cy="971178"/>
          </a:xfrm>
          <a:solidFill>
            <a:srgbClr val="002B82"/>
          </a:solidFill>
          <a:effectLst>
            <a:outerShdw blurRad="203200" dist="114300" dir="5400000" sx="102000" sy="102000" algn="t" rotWithShape="0">
              <a:prstClr val="black">
                <a:alpha val="29000"/>
              </a:prstClr>
            </a:outerShdw>
          </a:effectLst>
        </p:grpSpPr>
        <p:sp>
          <p:nvSpPr>
            <p:cNvPr id="9" name="流程图: 可选过程 8"/>
            <p:cNvSpPr/>
            <p:nvPr/>
          </p:nvSpPr>
          <p:spPr>
            <a:xfrm>
              <a:off x="3231113" y="7648840"/>
              <a:ext cx="4098677" cy="968223"/>
            </a:xfrm>
            <a:prstGeom prst="flowChartAlternateProcess">
              <a:avLst/>
            </a:prstGeom>
            <a:grp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sz="1400">
                <a:solidFill>
                  <a:srgbClr val="FFFFFF"/>
                </a:solidFill>
                <a:latin typeface="微软雅黑" panose="020B0503020204020204" charset="-122"/>
                <a:ea typeface="微软雅黑" panose="020B0503020204020204" charset="-122"/>
              </a:endParaRPr>
            </a:p>
          </p:txBody>
        </p:sp>
        <p:sp>
          <p:nvSpPr>
            <p:cNvPr id="10" name="TextBox 72"/>
            <p:cNvSpPr txBox="1"/>
            <p:nvPr/>
          </p:nvSpPr>
          <p:spPr>
            <a:xfrm>
              <a:off x="3420944" y="7645885"/>
              <a:ext cx="3662244" cy="792795"/>
            </a:xfrm>
            <a:prstGeom prst="rect">
              <a:avLst/>
            </a:prstGeom>
            <a:grpFill/>
            <a:ln>
              <a:solidFill>
                <a:srgbClr val="002B82"/>
              </a:solidFill>
            </a:ln>
          </p:spPr>
          <p:style>
            <a:lnRef idx="2">
              <a:schemeClr val="accent4">
                <a:shade val="50000"/>
              </a:schemeClr>
            </a:lnRef>
            <a:fillRef idx="1">
              <a:schemeClr val="accent4"/>
            </a:fillRef>
            <a:effectRef idx="0">
              <a:schemeClr val="accent4"/>
            </a:effectRef>
            <a:fontRef idx="minor">
              <a:schemeClr val="lt1"/>
            </a:fontRef>
          </p:style>
          <p:txBody>
            <a:bodyPr wrap="none" rtlCol="0">
              <a:spAutoFit/>
            </a:bodyPr>
            <a:lstStyle/>
            <a:p>
              <a:pPr algn="ctr"/>
              <a:r>
                <a:rPr lang="zh-CN" altLang="en-US" sz="1400" dirty="0">
                  <a:solidFill>
                    <a:schemeClr val="bg1"/>
                  </a:solidFill>
                  <a:latin typeface="微软雅黑" panose="020B0503020204020204" charset="-122"/>
                  <a:ea typeface="微软雅黑" panose="020B0503020204020204" charset="-122"/>
                  <a:cs typeface="微软雅黑" panose="020B0503020204020204" charset="-122"/>
                </a:rPr>
                <a:t>甲状腺癌适应症</a:t>
              </a:r>
              <a:r>
                <a:rPr lang="en-US" altLang="zh-CN" sz="1400" baseline="30000" dirty="0">
                  <a:solidFill>
                    <a:schemeClr val="bg1"/>
                  </a:solidFill>
                  <a:latin typeface="微软雅黑" panose="020B0503020204020204" charset="-122"/>
                  <a:ea typeface="微软雅黑" panose="020B0503020204020204" charset="-122"/>
                  <a:cs typeface="微软雅黑" panose="020B0503020204020204" charset="-122"/>
                </a:rPr>
                <a:t>1</a:t>
              </a:r>
            </a:p>
          </p:txBody>
        </p:sp>
      </p:grpSp>
      <p:sp>
        <p:nvSpPr>
          <p:cNvPr id="6" name="灯片编号占位符 5"/>
          <p:cNvSpPr>
            <a:spLocks noGrp="1"/>
          </p:cNvSpPr>
          <p:nvPr>
            <p:ph type="sldNum" sz="quarter" idx="12"/>
          </p:nvPr>
        </p:nvSpPr>
        <p:spPr>
          <a:xfrm>
            <a:off x="7073888" y="4471969"/>
            <a:ext cx="2057400" cy="273844"/>
          </a:xfrm>
        </p:spPr>
        <p:txBody>
          <a:bodyPr/>
          <a:lstStyle/>
          <a:p>
            <a:fld id="{EF906490-237C-474C-BA2E-D98840BC1F8F}" type="slidenum">
              <a:rPr lang="zh-CN" altLang="en-US" smtClean="0">
                <a:solidFill>
                  <a:srgbClr val="FFFFFF">
                    <a:lumMod val="65000"/>
                  </a:srgbClr>
                </a:solidFill>
              </a:rPr>
              <a:t>7</a:t>
            </a:fld>
            <a:endParaRPr lang="zh-CN" altLang="en-US" dirty="0">
              <a:solidFill>
                <a:srgbClr val="FFFFFF">
                  <a:lumMod val="65000"/>
                </a:srgbClr>
              </a:solidFill>
            </a:endParaRPr>
          </a:p>
        </p:txBody>
      </p:sp>
      <p:grpSp>
        <p:nvGrpSpPr>
          <p:cNvPr id="54" name="组合 53">
            <a:extLst>
              <a:ext uri="{FF2B5EF4-FFF2-40B4-BE49-F238E27FC236}">
                <a16:creationId xmlns="" xmlns:a16="http://schemas.microsoft.com/office/drawing/2014/main" id="{2F53A74E-26BD-FA32-E8EF-F78D637CBE66}"/>
              </a:ext>
            </a:extLst>
          </p:cNvPr>
          <p:cNvGrpSpPr/>
          <p:nvPr/>
        </p:nvGrpSpPr>
        <p:grpSpPr>
          <a:xfrm>
            <a:off x="7410376" y="7928"/>
            <a:ext cx="1842144" cy="487205"/>
            <a:chOff x="9899397" y="-241263"/>
            <a:chExt cx="2490216" cy="750408"/>
          </a:xfrm>
        </p:grpSpPr>
        <p:pic>
          <p:nvPicPr>
            <p:cNvPr id="55" name="图片 54">
              <a:extLst>
                <a:ext uri="{FF2B5EF4-FFF2-40B4-BE49-F238E27FC236}">
                  <a16:creationId xmlns="" xmlns:a16="http://schemas.microsoft.com/office/drawing/2014/main" id="{5962A164-3CBC-A954-E3A6-49BACB25325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50364"/>
            <a:stretch/>
          </p:blipFill>
          <p:spPr bwMode="auto">
            <a:xfrm>
              <a:off x="10500920" y="-241263"/>
              <a:ext cx="1293367" cy="486766"/>
            </a:xfrm>
            <a:prstGeom prst="rect">
              <a:avLst/>
            </a:prstGeom>
            <a:noFill/>
            <a:ln>
              <a:noFill/>
            </a:ln>
            <a:extLst>
              <a:ext uri="{53640926-AAD7-44D8-BBD7-CCE9431645EC}">
                <a14:shadowObscured xmlns:a14="http://schemas.microsoft.com/office/drawing/2010/main"/>
              </a:ext>
            </a:extLst>
          </p:spPr>
        </p:pic>
        <p:sp>
          <p:nvSpPr>
            <p:cNvPr id="56" name="文本框 55">
              <a:extLst>
                <a:ext uri="{FF2B5EF4-FFF2-40B4-BE49-F238E27FC236}">
                  <a16:creationId xmlns="" xmlns:a16="http://schemas.microsoft.com/office/drawing/2014/main" id="{733B2061-1726-A83D-CA34-5F01F76AD9FE}"/>
                </a:ext>
              </a:extLst>
            </p:cNvPr>
            <p:cNvSpPr txBox="1"/>
            <p:nvPr/>
          </p:nvSpPr>
          <p:spPr>
            <a:xfrm>
              <a:off x="9899397" y="201014"/>
              <a:ext cx="2490216" cy="308131"/>
            </a:xfrm>
            <a:prstGeom prst="rect">
              <a:avLst/>
            </a:prstGeom>
            <a:noFill/>
          </p:spPr>
          <p:txBody>
            <a:bodyPr wrap="square" rtlCol="0">
              <a:spAutoFit/>
            </a:bodyPr>
            <a:lstStyle/>
            <a:p>
              <a:r>
                <a:rPr lang="zh-CN" altLang="en-US" sz="700" b="1" dirty="0" smtClean="0">
                  <a:solidFill>
                    <a:srgbClr val="2476BE"/>
                  </a:solidFill>
                  <a:latin typeface="微软雅黑" panose="020B0503020204020204" pitchFamily="34" charset="-122"/>
                  <a:ea typeface="微软雅黑" panose="020B0503020204020204" pitchFamily="34" charset="-122"/>
                </a:rPr>
                <a:t>唯一</a:t>
              </a:r>
              <a:r>
                <a:rPr lang="zh-CN" altLang="en-US" sz="700" b="1" dirty="0">
                  <a:solidFill>
                    <a:srgbClr val="2476BE"/>
                  </a:solidFill>
                  <a:latin typeface="微软雅黑" panose="020B0503020204020204" pitchFamily="34" charset="-122"/>
                  <a:ea typeface="微软雅黑" panose="020B0503020204020204" pitchFamily="34" charset="-122"/>
                </a:rPr>
                <a:t>获批的</a:t>
              </a:r>
              <a:r>
                <a:rPr lang="zh-CN" altLang="en-US" sz="700" b="1" dirty="0" smtClean="0">
                  <a:solidFill>
                    <a:srgbClr val="2476BE"/>
                  </a:solidFill>
                  <a:latin typeface="微软雅黑" panose="020B0503020204020204" pitchFamily="34" charset="-122"/>
                  <a:ea typeface="微软雅黑" panose="020B0503020204020204" pitchFamily="34" charset="-122"/>
                </a:rPr>
                <a:t>甲状腺、乳腺</a:t>
              </a:r>
              <a:r>
                <a:rPr lang="zh-CN" altLang="en-US" sz="700" b="1" dirty="0">
                  <a:solidFill>
                    <a:srgbClr val="2476BE"/>
                  </a:solidFill>
                  <a:latin typeface="微软雅黑" panose="020B0503020204020204" pitchFamily="34" charset="-122"/>
                  <a:ea typeface="微软雅黑" panose="020B0503020204020204" pitchFamily="34" charset="-122"/>
                </a:rPr>
                <a:t>新型淋巴示踪剂</a:t>
              </a:r>
            </a:p>
          </p:txBody>
        </p: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924935" y="1478915"/>
            <a:ext cx="4597400" cy="917046"/>
          </a:xfrm>
          <a:prstGeom prst="rect">
            <a:avLst/>
          </a:prstGeom>
        </p:spPr>
        <p:txBody>
          <a:bodyPr wrap="square">
            <a:spAutoFit/>
          </a:bodyPr>
          <a:lstStyle/>
          <a:p>
            <a:pPr>
              <a:lnSpc>
                <a:spcPts val="2200"/>
              </a:lnSpc>
            </a:pPr>
            <a:r>
              <a:rPr lang="zh-CN" altLang="en-US" sz="1600" b="1" dirty="0">
                <a:latin typeface="微软雅黑" panose="020B0503020204020204" charset="-122"/>
                <a:ea typeface="微软雅黑" panose="020B0503020204020204" charset="-122"/>
              </a:rPr>
              <a:t>技术新</a:t>
            </a:r>
          </a:p>
          <a:p>
            <a:pPr>
              <a:lnSpc>
                <a:spcPts val="2200"/>
              </a:lnSpc>
            </a:pPr>
            <a:r>
              <a:rPr lang="zh-CN" altLang="en-US" sz="1600" dirty="0">
                <a:latin typeface="微软雅黑" panose="020B0503020204020204" charset="-122"/>
                <a:ea typeface="微软雅黑" panose="020B0503020204020204" charset="-122"/>
              </a:rPr>
              <a:t>全球首个淋巴靶向生物自组装纳米晶示踪剂</a:t>
            </a:r>
            <a:endParaRPr lang="en-US" altLang="zh-CN" sz="1600" dirty="0">
              <a:latin typeface="微软雅黑" panose="020B0503020204020204" charset="-122"/>
              <a:ea typeface="微软雅黑" panose="020B0503020204020204" charset="-122"/>
            </a:endParaRPr>
          </a:p>
          <a:p>
            <a:pPr>
              <a:lnSpc>
                <a:spcPts val="2200"/>
              </a:lnSpc>
            </a:pPr>
            <a:r>
              <a:rPr lang="zh-CN" altLang="en-US" sz="1600" dirty="0">
                <a:latin typeface="微软雅黑" panose="020B0503020204020204" charset="-122"/>
                <a:ea typeface="微软雅黑" panose="020B0503020204020204" charset="-122"/>
              </a:rPr>
              <a:t>列入国家</a:t>
            </a:r>
            <a:r>
              <a:rPr lang="en-US" altLang="zh-CN" sz="1600" dirty="0">
                <a:latin typeface="微软雅黑" panose="020B0503020204020204" charset="-122"/>
                <a:ea typeface="微软雅黑" panose="020B0503020204020204" charset="-122"/>
              </a:rPr>
              <a:t>“</a:t>
            </a:r>
            <a:r>
              <a:rPr lang="zh-CN" altLang="en-US" sz="1600" dirty="0">
                <a:latin typeface="微软雅黑" panose="020B0503020204020204" charset="-122"/>
                <a:ea typeface="微软雅黑" panose="020B0503020204020204" charset="-122"/>
              </a:rPr>
              <a:t>十三五</a:t>
            </a:r>
            <a:r>
              <a:rPr lang="en-US" altLang="zh-CN" sz="1600" dirty="0">
                <a:latin typeface="微软雅黑" panose="020B0503020204020204" charset="-122"/>
                <a:ea typeface="微软雅黑" panose="020B0503020204020204" charset="-122"/>
              </a:rPr>
              <a:t>”</a:t>
            </a:r>
            <a:r>
              <a:rPr lang="zh-CN" altLang="en-US" sz="1600" dirty="0">
                <a:latin typeface="微软雅黑" panose="020B0503020204020204" charset="-122"/>
                <a:ea typeface="微软雅黑" panose="020B0503020204020204" charset="-122"/>
              </a:rPr>
              <a:t>重大新药创制专项项目</a:t>
            </a:r>
          </a:p>
        </p:txBody>
      </p:sp>
      <p:sp>
        <p:nvSpPr>
          <p:cNvPr id="10" name="文本框 9"/>
          <p:cNvSpPr txBox="1"/>
          <p:nvPr/>
        </p:nvSpPr>
        <p:spPr>
          <a:xfrm>
            <a:off x="299085" y="2442845"/>
            <a:ext cx="2653030" cy="398780"/>
          </a:xfrm>
          <a:prstGeom prst="rect">
            <a:avLst/>
          </a:prstGeom>
          <a:noFill/>
        </p:spPr>
        <p:txBody>
          <a:bodyPr wrap="square" rtlCol="0">
            <a:spAutoFit/>
          </a:bodyPr>
          <a:lstStyle/>
          <a:p>
            <a:pPr algn="ctr"/>
            <a:r>
              <a:rPr lang="zh-CN" altLang="en-US" sz="1000" dirty="0"/>
              <a:t>示踪用盐酸米托蒽醌注射液</a:t>
            </a:r>
          </a:p>
          <a:p>
            <a:pPr algn="ctr"/>
            <a:r>
              <a:rPr lang="zh-CN" altLang="en-US" sz="1000" dirty="0" smtClean="0">
                <a:solidFill>
                  <a:schemeClr val="tx1"/>
                </a:solidFill>
              </a:rPr>
              <a:t>电镜</a:t>
            </a:r>
            <a:r>
              <a:rPr lang="zh-CN" altLang="en-US" sz="1000" dirty="0">
                <a:solidFill>
                  <a:schemeClr val="tx1"/>
                </a:solidFill>
              </a:rPr>
              <a:t>下</a:t>
            </a:r>
            <a:r>
              <a:rPr lang="zh-CN" altLang="en-US" sz="1000" dirty="0"/>
              <a:t>图片（粒径均匀，约为</a:t>
            </a:r>
            <a:r>
              <a:rPr lang="en-US" altLang="zh-CN" sz="1000" dirty="0"/>
              <a:t>100nm</a:t>
            </a:r>
            <a:r>
              <a:rPr lang="zh-CN" altLang="en-US" sz="1000" dirty="0"/>
              <a:t>）</a:t>
            </a:r>
          </a:p>
        </p:txBody>
      </p:sp>
      <p:pic>
        <p:nvPicPr>
          <p:cNvPr id="131" name="图片 130"/>
          <p:cNvPicPr>
            <a:picLocks noChangeAspect="1"/>
          </p:cNvPicPr>
          <p:nvPr/>
        </p:nvPicPr>
        <p:blipFill>
          <a:blip r:embed="rId4"/>
          <a:stretch>
            <a:fillRect/>
          </a:stretch>
        </p:blipFill>
        <p:spPr>
          <a:xfrm>
            <a:off x="1670685" y="2907030"/>
            <a:ext cx="1087120" cy="1608455"/>
          </a:xfrm>
          <a:prstGeom prst="rect">
            <a:avLst/>
          </a:prstGeom>
        </p:spPr>
      </p:pic>
      <p:pic>
        <p:nvPicPr>
          <p:cNvPr id="132" name="图片 131"/>
          <p:cNvPicPr>
            <a:picLocks noChangeAspect="1"/>
          </p:cNvPicPr>
          <p:nvPr/>
        </p:nvPicPr>
        <p:blipFill>
          <a:blip r:embed="rId5"/>
          <a:stretch>
            <a:fillRect/>
          </a:stretch>
        </p:blipFill>
        <p:spPr>
          <a:xfrm>
            <a:off x="469900" y="2907030"/>
            <a:ext cx="1125220" cy="1605280"/>
          </a:xfrm>
          <a:prstGeom prst="rect">
            <a:avLst/>
          </a:prstGeom>
        </p:spPr>
      </p:pic>
      <p:grpSp>
        <p:nvGrpSpPr>
          <p:cNvPr id="11" name="组合 10"/>
          <p:cNvGrpSpPr/>
          <p:nvPr/>
        </p:nvGrpSpPr>
        <p:grpSpPr>
          <a:xfrm>
            <a:off x="506095" y="826770"/>
            <a:ext cx="2251710" cy="1602740"/>
            <a:chOff x="0" y="0"/>
            <a:chExt cx="8503" cy="7573"/>
          </a:xfrm>
        </p:grpSpPr>
        <p:pic>
          <p:nvPicPr>
            <p:cNvPr id="12" name="图片 11"/>
            <p:cNvPicPr>
              <a:picLocks noChangeAspect="1"/>
            </p:cNvPicPr>
            <p:nvPr/>
          </p:nvPicPr>
          <p:blipFill>
            <a:blip r:embed="rId6"/>
            <a:stretch>
              <a:fillRect/>
            </a:stretch>
          </p:blipFill>
          <p:spPr>
            <a:xfrm>
              <a:off x="0" y="0"/>
              <a:ext cx="8503" cy="7573"/>
            </a:xfrm>
            <a:prstGeom prst="rect">
              <a:avLst/>
            </a:prstGeom>
            <a:noFill/>
            <a:ln>
              <a:noFill/>
            </a:ln>
          </p:spPr>
        </p:pic>
        <p:sp>
          <p:nvSpPr>
            <p:cNvPr id="13" name="文本框 18"/>
            <p:cNvSpPr txBox="1"/>
            <p:nvPr/>
          </p:nvSpPr>
          <p:spPr>
            <a:xfrm>
              <a:off x="279" y="146"/>
              <a:ext cx="154" cy="269"/>
            </a:xfrm>
            <a:prstGeom prst="rect">
              <a:avLst/>
            </a:prstGeom>
            <a:noFill/>
            <a:ln>
              <a:noFill/>
            </a:ln>
          </p:spPr>
          <p:txBody>
            <a:bodyPr lIns="0" tIns="0" rIns="0" bIns="0" upright="1"/>
            <a:lstStyle/>
            <a:p>
              <a:pPr algn="just">
                <a:lnSpc>
                  <a:spcPts val="710"/>
                </a:lnSpc>
              </a:pPr>
              <a:r>
                <a:rPr lang="en-US" sz="640" b="1" kern="100">
                  <a:solidFill>
                    <a:srgbClr val="030303"/>
                  </a:solidFill>
                  <a:latin typeface="Arial" panose="020B0604020202020204" pitchFamily="34" charset="0"/>
                  <a:ea typeface="等线" panose="02010600030101010101" pitchFamily="2" charset="-122"/>
                  <a:cs typeface="Times New Roman" panose="02020603050405020304" pitchFamily="18" charset="0"/>
                </a:rPr>
                <a:t>a</a:t>
              </a:r>
              <a:endParaRPr lang="zh-CN" altLang="en-US" sz="560" kern="100">
                <a:latin typeface="等线" panose="02010600030101010101" pitchFamily="2" charset="-122"/>
                <a:ea typeface="等线" panose="02010600030101010101" pitchFamily="2" charset="-122"/>
                <a:cs typeface="Times New Roman" panose="02020603050405020304" pitchFamily="18" charset="0"/>
              </a:endParaRPr>
            </a:p>
          </p:txBody>
        </p:sp>
        <p:sp>
          <p:nvSpPr>
            <p:cNvPr id="14" name="文本框 19"/>
            <p:cNvSpPr txBox="1"/>
            <p:nvPr/>
          </p:nvSpPr>
          <p:spPr>
            <a:xfrm>
              <a:off x="4317" y="161"/>
              <a:ext cx="167" cy="269"/>
            </a:xfrm>
            <a:prstGeom prst="rect">
              <a:avLst/>
            </a:prstGeom>
            <a:noFill/>
            <a:ln>
              <a:noFill/>
            </a:ln>
          </p:spPr>
          <p:txBody>
            <a:bodyPr lIns="0" tIns="0" rIns="0" bIns="0" upright="1"/>
            <a:lstStyle/>
            <a:p>
              <a:pPr algn="just">
                <a:lnSpc>
                  <a:spcPts val="710"/>
                </a:lnSpc>
              </a:pPr>
              <a:r>
                <a:rPr lang="en-US" sz="640" b="1" kern="100">
                  <a:solidFill>
                    <a:srgbClr val="030303"/>
                  </a:solidFill>
                  <a:latin typeface="Arial" panose="020B0604020202020204" pitchFamily="34" charset="0"/>
                  <a:ea typeface="等线" panose="02010600030101010101" pitchFamily="2" charset="-122"/>
                  <a:cs typeface="Times New Roman" panose="02020603050405020304" pitchFamily="18" charset="0"/>
                </a:rPr>
                <a:t>b</a:t>
              </a:r>
              <a:endParaRPr lang="zh-CN" altLang="en-US" sz="560" kern="100">
                <a:latin typeface="等线" panose="02010600030101010101" pitchFamily="2" charset="-122"/>
                <a:ea typeface="等线" panose="02010600030101010101" pitchFamily="2" charset="-122"/>
                <a:cs typeface="Times New Roman" panose="02020603050405020304" pitchFamily="18" charset="0"/>
              </a:endParaRPr>
            </a:p>
          </p:txBody>
        </p:sp>
        <p:sp>
          <p:nvSpPr>
            <p:cNvPr id="15" name="文本框 20"/>
            <p:cNvSpPr txBox="1"/>
            <p:nvPr/>
          </p:nvSpPr>
          <p:spPr>
            <a:xfrm>
              <a:off x="183" y="3906"/>
              <a:ext cx="154" cy="269"/>
            </a:xfrm>
            <a:prstGeom prst="rect">
              <a:avLst/>
            </a:prstGeom>
            <a:noFill/>
            <a:ln>
              <a:noFill/>
            </a:ln>
          </p:spPr>
          <p:txBody>
            <a:bodyPr lIns="0" tIns="0" rIns="0" bIns="0" upright="1"/>
            <a:lstStyle/>
            <a:p>
              <a:pPr algn="just">
                <a:lnSpc>
                  <a:spcPts val="710"/>
                </a:lnSpc>
              </a:pPr>
              <a:r>
                <a:rPr lang="en-US" sz="640" b="1" kern="100">
                  <a:solidFill>
                    <a:srgbClr val="030303"/>
                  </a:solidFill>
                  <a:latin typeface="Arial" panose="020B0604020202020204" pitchFamily="34" charset="0"/>
                  <a:ea typeface="等线" panose="02010600030101010101" pitchFamily="2" charset="-122"/>
                  <a:cs typeface="Times New Roman" panose="02020603050405020304" pitchFamily="18" charset="0"/>
                </a:rPr>
                <a:t>c</a:t>
              </a:r>
              <a:endParaRPr lang="zh-CN" altLang="en-US" sz="560" kern="100">
                <a:latin typeface="等线" panose="02010600030101010101" pitchFamily="2" charset="-122"/>
                <a:ea typeface="等线" panose="02010600030101010101" pitchFamily="2" charset="-122"/>
                <a:cs typeface="Times New Roman" panose="02020603050405020304" pitchFamily="18" charset="0"/>
              </a:endParaRPr>
            </a:p>
          </p:txBody>
        </p:sp>
        <p:sp>
          <p:nvSpPr>
            <p:cNvPr id="16" name="文本框 21"/>
            <p:cNvSpPr txBox="1"/>
            <p:nvPr/>
          </p:nvSpPr>
          <p:spPr>
            <a:xfrm>
              <a:off x="4268" y="3984"/>
              <a:ext cx="167" cy="269"/>
            </a:xfrm>
            <a:prstGeom prst="rect">
              <a:avLst/>
            </a:prstGeom>
            <a:noFill/>
            <a:ln>
              <a:noFill/>
            </a:ln>
          </p:spPr>
          <p:txBody>
            <a:bodyPr lIns="0" tIns="0" rIns="0" bIns="0" upright="1"/>
            <a:lstStyle/>
            <a:p>
              <a:pPr algn="just">
                <a:lnSpc>
                  <a:spcPts val="710"/>
                </a:lnSpc>
              </a:pPr>
              <a:r>
                <a:rPr lang="en-US" sz="640" b="1" kern="100">
                  <a:solidFill>
                    <a:srgbClr val="030303"/>
                  </a:solidFill>
                  <a:latin typeface="Arial" panose="020B0604020202020204" pitchFamily="34" charset="0"/>
                  <a:ea typeface="等线" panose="02010600030101010101" pitchFamily="2" charset="-122"/>
                  <a:cs typeface="Times New Roman" panose="02020603050405020304" pitchFamily="18" charset="0"/>
                </a:rPr>
                <a:t>d</a:t>
              </a:r>
              <a:endParaRPr lang="zh-CN" altLang="en-US" sz="560" kern="100">
                <a:latin typeface="等线" panose="02010600030101010101" pitchFamily="2" charset="-122"/>
                <a:ea typeface="等线" panose="02010600030101010101" pitchFamily="2" charset="-122"/>
                <a:cs typeface="Times New Roman" panose="02020603050405020304" pitchFamily="18" charset="0"/>
              </a:endParaRPr>
            </a:p>
          </p:txBody>
        </p:sp>
        <p:sp>
          <p:nvSpPr>
            <p:cNvPr id="17" name="文本框 22"/>
            <p:cNvSpPr txBox="1"/>
            <p:nvPr/>
          </p:nvSpPr>
          <p:spPr>
            <a:xfrm>
              <a:off x="4353" y="5418"/>
              <a:ext cx="154" cy="269"/>
            </a:xfrm>
            <a:prstGeom prst="rect">
              <a:avLst/>
            </a:prstGeom>
            <a:noFill/>
            <a:ln>
              <a:noFill/>
            </a:ln>
          </p:spPr>
          <p:txBody>
            <a:bodyPr lIns="0" tIns="0" rIns="0" bIns="0" upright="1"/>
            <a:lstStyle/>
            <a:p>
              <a:pPr algn="just">
                <a:lnSpc>
                  <a:spcPts val="710"/>
                </a:lnSpc>
              </a:pPr>
              <a:r>
                <a:rPr lang="en-US" sz="640" b="1" kern="100">
                  <a:solidFill>
                    <a:srgbClr val="030303"/>
                  </a:solidFill>
                  <a:latin typeface="Arial" panose="020B0604020202020204" pitchFamily="34" charset="0"/>
                  <a:ea typeface="等线" panose="02010600030101010101" pitchFamily="2" charset="-122"/>
                  <a:cs typeface="Times New Roman" panose="02020603050405020304" pitchFamily="18" charset="0"/>
                </a:rPr>
                <a:t>e</a:t>
              </a:r>
              <a:endParaRPr lang="zh-CN" altLang="en-US" sz="560" kern="100">
                <a:latin typeface="等线" panose="02010600030101010101" pitchFamily="2" charset="-122"/>
                <a:ea typeface="等线" panose="02010600030101010101" pitchFamily="2" charset="-122"/>
                <a:cs typeface="Times New Roman" panose="02020603050405020304" pitchFamily="18" charset="0"/>
              </a:endParaRPr>
            </a:p>
          </p:txBody>
        </p:sp>
      </p:grpSp>
      <p:sp>
        <p:nvSpPr>
          <p:cNvPr id="18" name="文本框 17"/>
          <p:cNvSpPr txBox="1"/>
          <p:nvPr/>
        </p:nvSpPr>
        <p:spPr>
          <a:xfrm>
            <a:off x="751840" y="4490085"/>
            <a:ext cx="1760220" cy="398780"/>
          </a:xfrm>
          <a:prstGeom prst="rect">
            <a:avLst/>
          </a:prstGeom>
          <a:noFill/>
        </p:spPr>
        <p:txBody>
          <a:bodyPr wrap="square" rtlCol="0">
            <a:spAutoFit/>
          </a:bodyPr>
          <a:lstStyle/>
          <a:p>
            <a:pPr algn="ctr"/>
            <a:r>
              <a:rPr lang="zh-CN" altLang="en-US" sz="1000" dirty="0">
                <a:sym typeface="+mn-ea"/>
              </a:rPr>
              <a:t>示踪用盐酸米托蒽醌注射液</a:t>
            </a:r>
            <a:r>
              <a:rPr lang="zh-CN" sz="1000" dirty="0"/>
              <a:t>发明专利</a:t>
            </a:r>
          </a:p>
        </p:txBody>
      </p:sp>
      <p:grpSp>
        <p:nvGrpSpPr>
          <p:cNvPr id="20" name="组合 19"/>
          <p:cNvGrpSpPr/>
          <p:nvPr/>
        </p:nvGrpSpPr>
        <p:grpSpPr>
          <a:xfrm>
            <a:off x="3372068" y="1563638"/>
            <a:ext cx="407844" cy="426960"/>
            <a:chOff x="5505" y="3863"/>
            <a:chExt cx="1352" cy="1352"/>
          </a:xfrm>
        </p:grpSpPr>
        <p:grpSp>
          <p:nvGrpSpPr>
            <p:cNvPr id="26" name="组合 25"/>
            <p:cNvGrpSpPr/>
            <p:nvPr/>
          </p:nvGrpSpPr>
          <p:grpSpPr>
            <a:xfrm>
              <a:off x="5505" y="3863"/>
              <a:ext cx="1353" cy="1353"/>
              <a:chOff x="304800" y="673100"/>
              <a:chExt cx="4000500" cy="4000500"/>
            </a:xfrm>
            <a:effectLst>
              <a:outerShdw blurRad="444500" dist="254000" dir="8100000" algn="tr" rotWithShape="0">
                <a:prstClr val="black">
                  <a:alpha val="50000"/>
                </a:prstClr>
              </a:outerShdw>
            </a:effectLst>
          </p:grpSpPr>
          <p:sp>
            <p:nvSpPr>
              <p:cNvPr id="28" name="同心圆 2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微软雅黑" panose="020B0503020204020204" charset="-122"/>
                </a:endParaRPr>
              </a:p>
            </p:txBody>
          </p:sp>
          <p:sp>
            <p:nvSpPr>
              <p:cNvPr id="29" name="椭圆 28"/>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微软雅黑" panose="020B0503020204020204" charset="-122"/>
                </a:endParaRPr>
              </a:p>
            </p:txBody>
          </p:sp>
        </p:grpSp>
        <p:pic>
          <p:nvPicPr>
            <p:cNvPr id="19" name="图片 18" descr="32303038313138353b32303039303631363bbbf9d2f2"/>
            <p:cNvPicPr>
              <a:picLocks noChangeAspect="1"/>
            </p:cNvPicPr>
            <p:nvPr/>
          </p:nvPicPr>
          <p:blipFill>
            <a:blip r:embed="rId7">
              <a:extLst>
                <a:ext uri="{96DAC541-7B7A-43D3-8B79-37D633B846F1}">
                  <asvg:svgBlip xmlns="" xmlns:asvg="http://schemas.microsoft.com/office/drawing/2016/SVG/main" r:embed="rId10"/>
                </a:ext>
              </a:extLst>
            </a:blip>
            <a:stretch>
              <a:fillRect/>
            </a:stretch>
          </p:blipFill>
          <p:spPr>
            <a:xfrm>
              <a:off x="5758" y="4116"/>
              <a:ext cx="847" cy="847"/>
            </a:xfrm>
            <a:prstGeom prst="rect">
              <a:avLst/>
            </a:prstGeom>
          </p:spPr>
        </p:pic>
      </p:grpSp>
      <p:grpSp>
        <p:nvGrpSpPr>
          <p:cNvPr id="34" name="组合 33"/>
          <p:cNvGrpSpPr/>
          <p:nvPr/>
        </p:nvGrpSpPr>
        <p:grpSpPr>
          <a:xfrm>
            <a:off x="3350353" y="2445224"/>
            <a:ext cx="408290" cy="408256"/>
            <a:chOff x="5898" y="4363"/>
            <a:chExt cx="1352" cy="1352"/>
          </a:xfrm>
        </p:grpSpPr>
        <p:grpSp>
          <p:nvGrpSpPr>
            <p:cNvPr id="22" name="组合 21"/>
            <p:cNvGrpSpPr/>
            <p:nvPr/>
          </p:nvGrpSpPr>
          <p:grpSpPr>
            <a:xfrm>
              <a:off x="5898" y="4363"/>
              <a:ext cx="1353" cy="1353"/>
              <a:chOff x="304800" y="673100"/>
              <a:chExt cx="4000500" cy="4000500"/>
            </a:xfrm>
            <a:effectLst>
              <a:outerShdw blurRad="444500" dist="254000" dir="8100000" algn="tr" rotWithShape="0">
                <a:prstClr val="black">
                  <a:alpha val="50000"/>
                </a:prstClr>
              </a:outerShdw>
            </a:effectLst>
          </p:grpSpPr>
          <p:sp>
            <p:nvSpPr>
              <p:cNvPr id="23" name="同心圆 2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微软雅黑" panose="020B0503020204020204" charset="-122"/>
                </a:endParaRPr>
              </a:p>
            </p:txBody>
          </p:sp>
          <p:sp>
            <p:nvSpPr>
              <p:cNvPr id="24" name="椭圆 23"/>
              <p:cNvSpPr/>
              <p:nvPr/>
            </p:nvSpPr>
            <p:spPr>
              <a:xfrm>
                <a:off x="392112" y="760412"/>
                <a:ext cx="3825876" cy="3825876"/>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微软雅黑" panose="020B0503020204020204" charset="-122"/>
                </a:endParaRPr>
              </a:p>
            </p:txBody>
          </p:sp>
        </p:grpSp>
        <p:pic>
          <p:nvPicPr>
            <p:cNvPr id="33" name="图片 32" descr="32313538393035363b32313538383830303bcfd4cea2beb5"/>
            <p:cNvPicPr>
              <a:picLocks noChangeAspect="1"/>
            </p:cNvPicPr>
            <p:nvPr/>
          </p:nvPicPr>
          <p:blipFill>
            <a:blip r:embed="rId11">
              <a:extLst>
                <a:ext uri="{96DAC541-7B7A-43D3-8B79-37D633B846F1}">
                  <asvg:svgBlip xmlns="" xmlns:asvg="http://schemas.microsoft.com/office/drawing/2016/SVG/main" r:embed="rId12"/>
                </a:ext>
              </a:extLst>
            </a:blip>
            <a:stretch>
              <a:fillRect/>
            </a:stretch>
          </p:blipFill>
          <p:spPr>
            <a:xfrm>
              <a:off x="6164" y="4617"/>
              <a:ext cx="820" cy="820"/>
            </a:xfrm>
            <a:prstGeom prst="rect">
              <a:avLst/>
            </a:prstGeom>
          </p:spPr>
        </p:pic>
      </p:grpSp>
      <p:grpSp>
        <p:nvGrpSpPr>
          <p:cNvPr id="42" name="组合 41"/>
          <p:cNvGrpSpPr/>
          <p:nvPr/>
        </p:nvGrpSpPr>
        <p:grpSpPr>
          <a:xfrm>
            <a:off x="3351887" y="4104783"/>
            <a:ext cx="419722" cy="441558"/>
            <a:chOff x="6475" y="4599"/>
            <a:chExt cx="1038" cy="1092"/>
          </a:xfrm>
        </p:grpSpPr>
        <p:grpSp>
          <p:nvGrpSpPr>
            <p:cNvPr id="36" name="组合 35"/>
            <p:cNvGrpSpPr/>
            <p:nvPr/>
          </p:nvGrpSpPr>
          <p:grpSpPr>
            <a:xfrm>
              <a:off x="6475" y="4599"/>
              <a:ext cx="1039" cy="1093"/>
              <a:chOff x="304800" y="673100"/>
              <a:chExt cx="4000500" cy="4000500"/>
            </a:xfrm>
            <a:effectLst>
              <a:outerShdw blurRad="444500" dist="254000" dir="8100000" algn="tr" rotWithShape="0">
                <a:prstClr val="black">
                  <a:alpha val="50000"/>
                </a:prstClr>
              </a:outerShdw>
            </a:effectLst>
          </p:grpSpPr>
          <p:sp>
            <p:nvSpPr>
              <p:cNvPr id="37" name="同心圆 3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微软雅黑" panose="020B0503020204020204" charset="-122"/>
                </a:endParaRPr>
              </a:p>
            </p:txBody>
          </p:sp>
          <p:sp>
            <p:nvSpPr>
              <p:cNvPr id="38" name="椭圆 37"/>
              <p:cNvSpPr/>
              <p:nvPr/>
            </p:nvSpPr>
            <p:spPr>
              <a:xfrm>
                <a:off x="392112" y="760412"/>
                <a:ext cx="3825876" cy="3825876"/>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微软雅黑" panose="020B0503020204020204" charset="-122"/>
                </a:endParaRPr>
              </a:p>
            </p:txBody>
          </p:sp>
        </p:grpSp>
        <p:pic>
          <p:nvPicPr>
            <p:cNvPr id="41" name="图片 40" descr="303b333635393539353bd7b6d0cec6bf"/>
            <p:cNvPicPr>
              <a:picLocks noChangeAspect="1"/>
            </p:cNvPicPr>
            <p:nvPr/>
          </p:nvPicPr>
          <p:blipFill>
            <a:blip r:embed="rId13">
              <a:extLst>
                <a:ext uri="{96DAC541-7B7A-43D3-8B79-37D633B846F1}">
                  <asvg:svgBlip xmlns="" xmlns:asvg="http://schemas.microsoft.com/office/drawing/2016/SVG/main" r:embed="rId14"/>
                </a:ext>
              </a:extLst>
            </a:blip>
            <a:stretch>
              <a:fillRect/>
            </a:stretch>
          </p:blipFill>
          <p:spPr>
            <a:xfrm>
              <a:off x="6659" y="4804"/>
              <a:ext cx="672" cy="672"/>
            </a:xfrm>
            <a:prstGeom prst="rect">
              <a:avLst/>
            </a:prstGeom>
          </p:spPr>
        </p:pic>
      </p:grpSp>
      <p:grpSp>
        <p:nvGrpSpPr>
          <p:cNvPr id="50" name="组合 49"/>
          <p:cNvGrpSpPr/>
          <p:nvPr/>
        </p:nvGrpSpPr>
        <p:grpSpPr>
          <a:xfrm>
            <a:off x="3337274" y="3256067"/>
            <a:ext cx="434032" cy="432505"/>
            <a:chOff x="6562" y="5886"/>
            <a:chExt cx="1038" cy="1092"/>
          </a:xfrm>
        </p:grpSpPr>
        <p:grpSp>
          <p:nvGrpSpPr>
            <p:cNvPr id="44" name="组合 43"/>
            <p:cNvGrpSpPr/>
            <p:nvPr/>
          </p:nvGrpSpPr>
          <p:grpSpPr>
            <a:xfrm>
              <a:off x="6562" y="5886"/>
              <a:ext cx="1039" cy="1093"/>
              <a:chOff x="304800" y="673100"/>
              <a:chExt cx="4000500" cy="4000500"/>
            </a:xfrm>
            <a:effectLst>
              <a:outerShdw blurRad="444500" dist="254000" dir="8100000" algn="tr" rotWithShape="0">
                <a:prstClr val="black">
                  <a:alpha val="50000"/>
                </a:prstClr>
              </a:outerShdw>
            </a:effectLst>
          </p:grpSpPr>
          <p:sp>
            <p:nvSpPr>
              <p:cNvPr id="45" name="同心圆 4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微软雅黑" panose="020B0503020204020204" charset="-122"/>
                </a:endParaRPr>
              </a:p>
            </p:txBody>
          </p:sp>
          <p:sp>
            <p:nvSpPr>
              <p:cNvPr id="47" name="椭圆 46"/>
              <p:cNvSpPr/>
              <p:nvPr/>
            </p:nvSpPr>
            <p:spPr>
              <a:xfrm>
                <a:off x="392112" y="760412"/>
                <a:ext cx="3825876" cy="3825876"/>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微软雅黑" panose="020B0503020204020204" charset="-122"/>
                </a:endParaRPr>
              </a:p>
            </p:txBody>
          </p:sp>
        </p:grpSp>
        <p:pic>
          <p:nvPicPr>
            <p:cNvPr id="49" name="图片 48" descr="343435383231363b333633383439353bd2a9"/>
            <p:cNvPicPr>
              <a:picLocks noChangeAspect="1"/>
            </p:cNvPicPr>
            <p:nvPr/>
          </p:nvPicPr>
          <p:blipFill>
            <a:blip r:embed="rId15">
              <a:extLst>
                <a:ext uri="{96DAC541-7B7A-43D3-8B79-37D633B846F1}">
                  <asvg:svgBlip xmlns="" xmlns:asvg="http://schemas.microsoft.com/office/drawing/2016/SVG/main" r:embed="rId16"/>
                </a:ext>
              </a:extLst>
            </a:blip>
            <a:stretch>
              <a:fillRect/>
            </a:stretch>
          </p:blipFill>
          <p:spPr>
            <a:xfrm>
              <a:off x="6803" y="6160"/>
              <a:ext cx="557" cy="557"/>
            </a:xfrm>
            <a:prstGeom prst="rect">
              <a:avLst/>
            </a:prstGeom>
          </p:spPr>
        </p:pic>
      </p:grpSp>
      <p:sp>
        <p:nvSpPr>
          <p:cNvPr id="51" name="文本框 50"/>
          <p:cNvSpPr txBox="1"/>
          <p:nvPr/>
        </p:nvSpPr>
        <p:spPr>
          <a:xfrm>
            <a:off x="3911661" y="2442845"/>
            <a:ext cx="4896296" cy="634917"/>
          </a:xfrm>
          <a:prstGeom prst="rect">
            <a:avLst/>
          </a:prstGeom>
          <a:noFill/>
        </p:spPr>
        <p:txBody>
          <a:bodyPr wrap="square" rtlCol="0" anchor="t">
            <a:spAutoFit/>
          </a:bodyPr>
          <a:lstStyle/>
          <a:p>
            <a:pPr>
              <a:lnSpc>
                <a:spcPts val="2200"/>
              </a:lnSpc>
            </a:pPr>
            <a:r>
              <a:rPr lang="zh-CN" altLang="en-US" sz="1600" b="1" dirty="0">
                <a:latin typeface="微软雅黑" panose="020B0503020204020204" charset="-122"/>
                <a:ea typeface="微软雅黑" panose="020B0503020204020204" charset="-122"/>
                <a:sym typeface="+mn-ea"/>
              </a:rPr>
              <a:t>用途新</a:t>
            </a:r>
          </a:p>
          <a:p>
            <a:pPr>
              <a:lnSpc>
                <a:spcPts val="2200"/>
              </a:lnSpc>
            </a:pPr>
            <a:r>
              <a:rPr lang="zh-CN" altLang="en-US" sz="1600" dirty="0">
                <a:latin typeface="微软雅黑" panose="020B0503020204020204" charset="-122"/>
                <a:ea typeface="微软雅黑" panose="020B0503020204020204" charset="-122"/>
                <a:sym typeface="+mn-ea"/>
              </a:rPr>
              <a:t>国内唯一获批甲状腺癌、乳腺癌适应症的淋巴示踪剂</a:t>
            </a:r>
            <a:endParaRPr lang="en-US" altLang="zh-CN" sz="1600" dirty="0">
              <a:latin typeface="微软雅黑" panose="020B0503020204020204" charset="-122"/>
              <a:ea typeface="微软雅黑" panose="020B0503020204020204" charset="-122"/>
            </a:endParaRPr>
          </a:p>
        </p:txBody>
      </p:sp>
      <p:sp>
        <p:nvSpPr>
          <p:cNvPr id="52" name="文本框 51"/>
          <p:cNvSpPr txBox="1"/>
          <p:nvPr/>
        </p:nvSpPr>
        <p:spPr>
          <a:xfrm>
            <a:off x="3900166" y="4073922"/>
            <a:ext cx="4896296" cy="634917"/>
          </a:xfrm>
          <a:prstGeom prst="rect">
            <a:avLst/>
          </a:prstGeom>
          <a:noFill/>
        </p:spPr>
        <p:txBody>
          <a:bodyPr wrap="square" rtlCol="0" anchor="t">
            <a:spAutoFit/>
          </a:bodyPr>
          <a:lstStyle/>
          <a:p>
            <a:pPr>
              <a:lnSpc>
                <a:spcPts val="2200"/>
              </a:lnSpc>
            </a:pPr>
            <a:r>
              <a:rPr lang="zh-CN" altLang="en-US" sz="1600" b="1" dirty="0">
                <a:latin typeface="微软雅黑" panose="020B0503020204020204" charset="-122"/>
                <a:ea typeface="微软雅黑" panose="020B0503020204020204" charset="-122"/>
                <a:cs typeface="微软雅黑" panose="020B0503020204020204" charset="-122"/>
                <a:sym typeface="+mn-ea"/>
              </a:rPr>
              <a:t>工艺新</a:t>
            </a:r>
          </a:p>
          <a:p>
            <a:pPr>
              <a:lnSpc>
                <a:spcPts val="2200"/>
              </a:lnSpc>
            </a:pPr>
            <a:r>
              <a:rPr lang="zh-CN" altLang="en-US" sz="1600" dirty="0">
                <a:latin typeface="微软雅黑" panose="020B0503020204020204" charset="-122"/>
                <a:ea typeface="微软雅黑" panose="020B0503020204020204" charset="-122"/>
                <a:cs typeface="微软雅黑" panose="020B0503020204020204" charset="-122"/>
                <a:sym typeface="+mn-ea"/>
              </a:rPr>
              <a:t>应用专利工艺，染色更快不弥散</a:t>
            </a:r>
          </a:p>
        </p:txBody>
      </p:sp>
      <p:sp>
        <p:nvSpPr>
          <p:cNvPr id="53" name="文本框 52"/>
          <p:cNvSpPr txBox="1"/>
          <p:nvPr/>
        </p:nvSpPr>
        <p:spPr>
          <a:xfrm>
            <a:off x="3900166" y="3268663"/>
            <a:ext cx="4083169" cy="634917"/>
          </a:xfrm>
          <a:prstGeom prst="rect">
            <a:avLst/>
          </a:prstGeom>
          <a:noFill/>
        </p:spPr>
        <p:txBody>
          <a:bodyPr wrap="none" rtlCol="0" anchor="t">
            <a:spAutoFit/>
          </a:bodyPr>
          <a:lstStyle/>
          <a:p>
            <a:pPr>
              <a:lnSpc>
                <a:spcPts val="2200"/>
              </a:lnSpc>
            </a:pPr>
            <a:r>
              <a:rPr lang="zh-CN" altLang="en-US" sz="1600" b="1" dirty="0">
                <a:latin typeface="微软雅黑" panose="020B0503020204020204" charset="-122"/>
                <a:ea typeface="微软雅黑" panose="020B0503020204020204" charset="-122"/>
                <a:sym typeface="+mn-ea"/>
              </a:rPr>
              <a:t>用法新</a:t>
            </a:r>
          </a:p>
          <a:p>
            <a:pPr>
              <a:lnSpc>
                <a:spcPts val="2200"/>
              </a:lnSpc>
            </a:pPr>
            <a:r>
              <a:rPr lang="zh-CN" altLang="en-US" sz="1600" dirty="0">
                <a:latin typeface="微软雅黑" panose="020B0503020204020204" charset="-122"/>
                <a:ea typeface="微软雅黑" panose="020B0503020204020204" charset="-122"/>
                <a:sym typeface="+mn-ea"/>
              </a:rPr>
              <a:t>静脉注射改局部注射，术中淋巴显色更直观</a:t>
            </a:r>
          </a:p>
        </p:txBody>
      </p:sp>
      <p:sp>
        <p:nvSpPr>
          <p:cNvPr id="55" name="矩形 54"/>
          <p:cNvSpPr/>
          <p:nvPr/>
        </p:nvSpPr>
        <p:spPr>
          <a:xfrm>
            <a:off x="3205480" y="826770"/>
            <a:ext cx="5615751" cy="476885"/>
          </a:xfrm>
          <a:prstGeom prst="rect">
            <a:avLst/>
          </a:prstGeom>
          <a:solidFill>
            <a:srgbClr val="002B8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t>四新</a:t>
            </a:r>
            <a:r>
              <a:rPr lang="en-US" altLang="zh-CN" b="1" dirty="0"/>
              <a:t>——</a:t>
            </a:r>
            <a:r>
              <a:rPr lang="zh-CN" altLang="en-US" b="1" dirty="0"/>
              <a:t>全球首个淋巴靶向生物自组装纳米晶示踪剂</a:t>
            </a:r>
          </a:p>
        </p:txBody>
      </p:sp>
      <p:cxnSp>
        <p:nvCxnSpPr>
          <p:cNvPr id="2" name="直接连接符​​ 14"/>
          <p:cNvCxnSpPr/>
          <p:nvPr/>
        </p:nvCxnSpPr>
        <p:spPr>
          <a:xfrm>
            <a:off x="-36038" y="454938"/>
            <a:ext cx="4261807" cy="0"/>
          </a:xfrm>
          <a:prstGeom prst="line">
            <a:avLst/>
          </a:prstGeom>
          <a:ln w="9525">
            <a:solidFill>
              <a:srgbClr val="939590"/>
            </a:solidFill>
            <a:prstDash val="solid"/>
          </a:ln>
        </p:spPr>
        <p:style>
          <a:lnRef idx="1">
            <a:schemeClr val="accent1"/>
          </a:lnRef>
          <a:fillRef idx="0">
            <a:schemeClr val="accent1"/>
          </a:fillRef>
          <a:effectRef idx="0">
            <a:schemeClr val="accent1"/>
          </a:effectRef>
          <a:fontRef idx="minor">
            <a:schemeClr val="tx1"/>
          </a:fontRef>
        </p:style>
      </p:cxnSp>
      <p:sp>
        <p:nvSpPr>
          <p:cNvPr id="99" name="Text Box 18"/>
          <p:cNvSpPr txBox="1">
            <a:spLocks noChangeArrowheads="1"/>
          </p:cNvSpPr>
          <p:nvPr/>
        </p:nvSpPr>
        <p:spPr bwMode="gray">
          <a:xfrm>
            <a:off x="-755015" y="-20955"/>
            <a:ext cx="5471031" cy="861774"/>
          </a:xfrm>
          <a:prstGeom prst="rect">
            <a:avLst/>
          </a:prstGeom>
          <a:noFill/>
          <a:ln>
            <a:noFill/>
          </a:ln>
          <a:extLst>
            <a:ext uri="{909E8E84-426E-40DD-AFC4-6F175D3DCCD1}">
              <a14:hiddenFill xmlns:a14="http://schemas.microsoft.com/office/drawing/2010/main">
                <a:solidFill>
                  <a:srgbClr val="A1A1A1"/>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ctr" eaLnBrk="1" hangingPunct="1"/>
            <a:r>
              <a:rPr lang="zh-CN" altLang="en-US" sz="2500" b="1" dirty="0" smtClean="0">
                <a:latin typeface="微软雅黑" panose="020B0503020204020204" charset="-122"/>
                <a:ea typeface="微软雅黑" panose="020B0503020204020204" charset="-122"/>
              </a:rPr>
              <a:t>创新性</a:t>
            </a:r>
            <a:r>
              <a:rPr lang="en-US" altLang="zh-CN" b="1" dirty="0">
                <a:solidFill>
                  <a:srgbClr val="000000"/>
                </a:solidFill>
                <a:latin typeface="微软雅黑" panose="020B0503020204020204" charset="-122"/>
                <a:ea typeface="微软雅黑" panose="020B0503020204020204" charset="-122"/>
              </a:rPr>
              <a:t>-</a:t>
            </a:r>
            <a:r>
              <a:rPr lang="zh-CN" altLang="en-US" b="1" dirty="0">
                <a:solidFill>
                  <a:srgbClr val="000000"/>
                </a:solidFill>
                <a:latin typeface="微软雅黑" panose="020B0503020204020204" charset="-122"/>
                <a:ea typeface="微软雅黑" panose="020B0503020204020204" charset="-122"/>
              </a:rPr>
              <a:t>示踪用盐酸米托蒽醌注射液</a:t>
            </a:r>
          </a:p>
          <a:p>
            <a:pPr algn="ctr"/>
            <a:endParaRPr lang="zh-CN" altLang="en-US" sz="2500" b="1" dirty="0">
              <a:latin typeface="微软雅黑" panose="020B0503020204020204" charset="-122"/>
              <a:ea typeface="微软雅黑" panose="020B0503020204020204" charset="-122"/>
            </a:endParaRPr>
          </a:p>
        </p:txBody>
      </p:sp>
      <p:sp>
        <p:nvSpPr>
          <p:cNvPr id="5" name="灯片编号占位符 4"/>
          <p:cNvSpPr>
            <a:spLocks noGrp="1"/>
          </p:cNvSpPr>
          <p:nvPr>
            <p:ph type="sldNum" sz="quarter" idx="12"/>
          </p:nvPr>
        </p:nvSpPr>
        <p:spPr>
          <a:xfrm>
            <a:off x="7094693" y="4879181"/>
            <a:ext cx="2057400" cy="273844"/>
          </a:xfrm>
        </p:spPr>
        <p:txBody>
          <a:bodyPr/>
          <a:lstStyle/>
          <a:p>
            <a:fld id="{EF906490-237C-474C-BA2E-D98840BC1F8F}" type="slidenum">
              <a:rPr lang="zh-CN" altLang="en-US" smtClean="0">
                <a:solidFill>
                  <a:srgbClr val="FFFFFF">
                    <a:lumMod val="65000"/>
                  </a:srgbClr>
                </a:solidFill>
              </a:rPr>
              <a:t>8</a:t>
            </a:fld>
            <a:endParaRPr lang="zh-CN" altLang="en-US">
              <a:solidFill>
                <a:srgbClr val="FFFFFF">
                  <a:lumMod val="65000"/>
                </a:srgbClr>
              </a:solidFill>
            </a:endParaRPr>
          </a:p>
        </p:txBody>
      </p:sp>
      <p:grpSp>
        <p:nvGrpSpPr>
          <p:cNvPr id="43" name="组合 42">
            <a:extLst>
              <a:ext uri="{FF2B5EF4-FFF2-40B4-BE49-F238E27FC236}">
                <a16:creationId xmlns="" xmlns:a16="http://schemas.microsoft.com/office/drawing/2014/main" id="{2F53A74E-26BD-FA32-E8EF-F78D637CBE66}"/>
              </a:ext>
            </a:extLst>
          </p:cNvPr>
          <p:cNvGrpSpPr/>
          <p:nvPr/>
        </p:nvGrpSpPr>
        <p:grpSpPr>
          <a:xfrm>
            <a:off x="7410376" y="7928"/>
            <a:ext cx="1842144" cy="487205"/>
            <a:chOff x="9899397" y="-241263"/>
            <a:chExt cx="2490216" cy="750408"/>
          </a:xfrm>
        </p:grpSpPr>
        <p:pic>
          <p:nvPicPr>
            <p:cNvPr id="46" name="图片 45">
              <a:extLst>
                <a:ext uri="{FF2B5EF4-FFF2-40B4-BE49-F238E27FC236}">
                  <a16:creationId xmlns="" xmlns:a16="http://schemas.microsoft.com/office/drawing/2014/main" id="{5962A164-3CBC-A954-E3A6-49BACB253256}"/>
                </a:ext>
              </a:extLst>
            </p:cNvPr>
            <p:cNvPicPr>
              <a:picLocks noChangeAspect="1"/>
            </p:cNvPicPr>
            <p:nvPr/>
          </p:nvPicPr>
          <p:blipFill rotWithShape="1">
            <a:blip r:embed="rId17" cstate="print">
              <a:extLst>
                <a:ext uri="{28A0092B-C50C-407E-A947-70E740481C1C}">
                  <a14:useLocalDpi xmlns:a14="http://schemas.microsoft.com/office/drawing/2010/main" val="0"/>
                </a:ext>
              </a:extLst>
            </a:blip>
            <a:srcRect b="50364"/>
            <a:stretch/>
          </p:blipFill>
          <p:spPr bwMode="auto">
            <a:xfrm>
              <a:off x="10500920" y="-241263"/>
              <a:ext cx="1293367" cy="486766"/>
            </a:xfrm>
            <a:prstGeom prst="rect">
              <a:avLst/>
            </a:prstGeom>
            <a:noFill/>
            <a:ln>
              <a:noFill/>
            </a:ln>
            <a:extLst>
              <a:ext uri="{53640926-AAD7-44D8-BBD7-CCE9431645EC}">
                <a14:shadowObscured xmlns:a14="http://schemas.microsoft.com/office/drawing/2010/main"/>
              </a:ext>
            </a:extLst>
          </p:spPr>
        </p:pic>
        <p:sp>
          <p:nvSpPr>
            <p:cNvPr id="48" name="文本框 47">
              <a:extLst>
                <a:ext uri="{FF2B5EF4-FFF2-40B4-BE49-F238E27FC236}">
                  <a16:creationId xmlns="" xmlns:a16="http://schemas.microsoft.com/office/drawing/2014/main" id="{733B2061-1726-A83D-CA34-5F01F76AD9FE}"/>
                </a:ext>
              </a:extLst>
            </p:cNvPr>
            <p:cNvSpPr txBox="1"/>
            <p:nvPr/>
          </p:nvSpPr>
          <p:spPr>
            <a:xfrm>
              <a:off x="9899397" y="201014"/>
              <a:ext cx="2490216" cy="308131"/>
            </a:xfrm>
            <a:prstGeom prst="rect">
              <a:avLst/>
            </a:prstGeom>
            <a:noFill/>
          </p:spPr>
          <p:txBody>
            <a:bodyPr wrap="square" rtlCol="0">
              <a:spAutoFit/>
            </a:bodyPr>
            <a:lstStyle/>
            <a:p>
              <a:r>
                <a:rPr lang="zh-CN" altLang="en-US" sz="700" b="1" dirty="0" smtClean="0">
                  <a:solidFill>
                    <a:srgbClr val="2476BE"/>
                  </a:solidFill>
                  <a:latin typeface="微软雅黑" panose="020B0503020204020204" pitchFamily="34" charset="-122"/>
                  <a:ea typeface="微软雅黑" panose="020B0503020204020204" pitchFamily="34" charset="-122"/>
                </a:rPr>
                <a:t>唯一</a:t>
              </a:r>
              <a:r>
                <a:rPr lang="zh-CN" altLang="en-US" sz="700" b="1" dirty="0">
                  <a:solidFill>
                    <a:srgbClr val="2476BE"/>
                  </a:solidFill>
                  <a:latin typeface="微软雅黑" panose="020B0503020204020204" pitchFamily="34" charset="-122"/>
                  <a:ea typeface="微软雅黑" panose="020B0503020204020204" pitchFamily="34" charset="-122"/>
                </a:rPr>
                <a:t>获批的</a:t>
              </a:r>
              <a:r>
                <a:rPr lang="zh-CN" altLang="en-US" sz="700" b="1" dirty="0" smtClean="0">
                  <a:solidFill>
                    <a:srgbClr val="2476BE"/>
                  </a:solidFill>
                  <a:latin typeface="微软雅黑" panose="020B0503020204020204" pitchFamily="34" charset="-122"/>
                  <a:ea typeface="微软雅黑" panose="020B0503020204020204" pitchFamily="34" charset="-122"/>
                </a:rPr>
                <a:t>甲状腺、乳腺</a:t>
              </a:r>
              <a:r>
                <a:rPr lang="zh-CN" altLang="en-US" sz="700" b="1" dirty="0">
                  <a:solidFill>
                    <a:srgbClr val="2476BE"/>
                  </a:solidFill>
                  <a:latin typeface="微软雅黑" panose="020B0503020204020204" pitchFamily="34" charset="-122"/>
                  <a:ea typeface="微软雅黑" panose="020B0503020204020204" pitchFamily="34" charset="-122"/>
                </a:rPr>
                <a:t>新型淋巴示踪剂</a:t>
              </a:r>
            </a:p>
          </p:txBody>
        </p: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文本框 50"/>
          <p:cNvSpPr txBox="1"/>
          <p:nvPr/>
        </p:nvSpPr>
        <p:spPr bwMode="auto">
          <a:xfrm>
            <a:off x="1979885" y="2318857"/>
            <a:ext cx="5256411" cy="307777"/>
          </a:xfrm>
          <a:prstGeom prst="rect">
            <a:avLst/>
          </a:prstGeom>
          <a:noFill/>
        </p:spPr>
        <p:txBody>
          <a:bodyPr wrap="square">
            <a:spAutoFit/>
          </a:bodyPr>
          <a:lstStyle/>
          <a:p>
            <a:pPr>
              <a:defRPr/>
            </a:pPr>
            <a:r>
              <a:rPr lang="zh-CN" altLang="en-US" sz="1400" b="1" spc="100" dirty="0" smtClean="0">
                <a:latin typeface="微软雅黑" panose="020B0503020204020204" charset="-122"/>
                <a:ea typeface="微软雅黑" panose="020B0503020204020204" charset="-122"/>
                <a:sym typeface="+mn-ea"/>
              </a:rPr>
              <a:t>保障患者基本用药需求，减轻疾病负担</a:t>
            </a:r>
            <a:endParaRPr lang="zh-CN" altLang="en-US" sz="1400" b="1" spc="75" dirty="0">
              <a:latin typeface="微软雅黑" panose="020B0503020204020204" charset="-122"/>
              <a:ea typeface="微软雅黑" panose="020B0503020204020204" charset="-122"/>
            </a:endParaRPr>
          </a:p>
        </p:txBody>
      </p:sp>
      <p:sp>
        <p:nvSpPr>
          <p:cNvPr id="56" name="文本框 55"/>
          <p:cNvSpPr txBox="1"/>
          <p:nvPr/>
        </p:nvSpPr>
        <p:spPr bwMode="auto">
          <a:xfrm>
            <a:off x="1956901" y="3719927"/>
            <a:ext cx="5831783" cy="265457"/>
          </a:xfrm>
          <a:prstGeom prst="rect">
            <a:avLst/>
          </a:prstGeom>
          <a:noFill/>
        </p:spPr>
        <p:txBody>
          <a:bodyPr wrap="square">
            <a:spAutoFit/>
          </a:bodyPr>
          <a:lstStyle/>
          <a:p>
            <a:pPr marL="171450" indent="-171450">
              <a:lnSpc>
                <a:spcPct val="125000"/>
              </a:lnSpc>
              <a:buFont typeface="Wingdings" panose="05000000000000000000" pitchFamily="2" charset="2"/>
              <a:buChar char="ü"/>
            </a:pPr>
            <a:r>
              <a:rPr lang="zh-CN" altLang="en-US" sz="1000" dirty="0">
                <a:latin typeface="微软雅黑" panose="020B0503020204020204" charset="-122"/>
                <a:ea typeface="微软雅黑" panose="020B0503020204020204" charset="-122"/>
                <a:cs typeface="Lato Light" panose="020F0302020204030203" charset="0"/>
                <a:sym typeface="Lato Light" panose="020F0302020204030203" charset="0"/>
              </a:rPr>
              <a:t>本品为我国首个自主研发的甲状腺、乳腺手术可视化示踪剂，有效填补目录内无淋巴示踪剂的空白。</a:t>
            </a:r>
          </a:p>
        </p:txBody>
      </p:sp>
      <p:sp>
        <p:nvSpPr>
          <p:cNvPr id="57" name="文本框 56"/>
          <p:cNvSpPr txBox="1"/>
          <p:nvPr/>
        </p:nvSpPr>
        <p:spPr bwMode="auto">
          <a:xfrm>
            <a:off x="1951789" y="3429016"/>
            <a:ext cx="3914140" cy="306705"/>
          </a:xfrm>
          <a:prstGeom prst="rect">
            <a:avLst/>
          </a:prstGeom>
          <a:noFill/>
        </p:spPr>
        <p:txBody>
          <a:bodyPr wrap="square">
            <a:spAutoFit/>
          </a:bodyPr>
          <a:lstStyle/>
          <a:p>
            <a:pPr>
              <a:defRPr/>
            </a:pPr>
            <a:r>
              <a:rPr lang="zh-CN" altLang="en-US" sz="1400" b="1" spc="100" dirty="0">
                <a:latin typeface="微软雅黑" panose="020B0503020204020204" charset="-122"/>
                <a:ea typeface="微软雅黑" panose="020B0503020204020204" charset="-122"/>
                <a:sym typeface="+mn-ea"/>
              </a:rPr>
              <a:t>甲乳癌双适应症，弥补医保目录空白</a:t>
            </a:r>
            <a:endParaRPr lang="zh-CN" altLang="en-US" sz="1400" b="1" spc="75" dirty="0">
              <a:latin typeface="微软雅黑" panose="020B0503020204020204" charset="-122"/>
              <a:ea typeface="微软雅黑" panose="020B0503020204020204" charset="-122"/>
            </a:endParaRPr>
          </a:p>
        </p:txBody>
      </p:sp>
      <p:sp>
        <p:nvSpPr>
          <p:cNvPr id="74" name="文本框 73"/>
          <p:cNvSpPr txBox="1"/>
          <p:nvPr/>
        </p:nvSpPr>
        <p:spPr bwMode="auto">
          <a:xfrm>
            <a:off x="1951635" y="4573166"/>
            <a:ext cx="5831783" cy="246221"/>
          </a:xfrm>
          <a:prstGeom prst="rect">
            <a:avLst/>
          </a:prstGeom>
          <a:noFill/>
        </p:spPr>
        <p:txBody>
          <a:bodyPr wrap="square">
            <a:spAutoFit/>
          </a:bodyPr>
          <a:lstStyle/>
          <a:p>
            <a:pPr marL="171450" indent="-171450">
              <a:buFont typeface="Wingdings" panose="05000000000000000000" pitchFamily="2" charset="2"/>
              <a:buChar char="ü"/>
            </a:pPr>
            <a:r>
              <a:rPr lang="zh-CN" altLang="en-US" sz="1000" dirty="0">
                <a:latin typeface="微软雅黑" panose="020B0503020204020204" charset="-122"/>
                <a:ea typeface="微软雅黑" panose="020B0503020204020204" charset="-122"/>
                <a:cs typeface="Lato Light" panose="020F0302020204030203" charset="0"/>
                <a:sym typeface="Lato Light" panose="020F0302020204030203" charset="0"/>
              </a:rPr>
              <a:t>本</a:t>
            </a:r>
            <a:r>
              <a:rPr lang="zh-CN" altLang="en-US" sz="1000" dirty="0" smtClean="0">
                <a:latin typeface="微软雅黑" panose="020B0503020204020204" charset="-122"/>
                <a:ea typeface="微软雅黑" panose="020B0503020204020204" charset="-122"/>
                <a:cs typeface="Lato Light" panose="020F0302020204030203" charset="0"/>
                <a:sym typeface="Lato Light" panose="020F0302020204030203" charset="0"/>
              </a:rPr>
              <a:t>品适应症清晰，</a:t>
            </a:r>
            <a:r>
              <a:rPr lang="zh-CN" altLang="en-US" sz="1000" dirty="0">
                <a:latin typeface="微软雅黑" panose="020B0503020204020204" charset="-122"/>
                <a:ea typeface="微软雅黑" panose="020B0503020204020204" charset="-122"/>
                <a:cs typeface="Lato Light" panose="020F0302020204030203" charset="0"/>
                <a:sym typeface="Lato Light" panose="020F0302020204030203" charset="0"/>
              </a:rPr>
              <a:t>术中一次性处方用药，不存在药物滥用风险，费用可控。</a:t>
            </a:r>
          </a:p>
        </p:txBody>
      </p:sp>
      <p:sp>
        <p:nvSpPr>
          <p:cNvPr id="75" name="文本框 74"/>
          <p:cNvSpPr txBox="1"/>
          <p:nvPr/>
        </p:nvSpPr>
        <p:spPr bwMode="auto">
          <a:xfrm>
            <a:off x="1951789" y="4303368"/>
            <a:ext cx="4989830" cy="306705"/>
          </a:xfrm>
          <a:prstGeom prst="rect">
            <a:avLst/>
          </a:prstGeom>
          <a:noFill/>
        </p:spPr>
        <p:txBody>
          <a:bodyPr wrap="square">
            <a:spAutoFit/>
          </a:bodyPr>
          <a:lstStyle/>
          <a:p>
            <a:pPr>
              <a:defRPr/>
            </a:pPr>
            <a:r>
              <a:rPr lang="zh-CN" altLang="en-US" sz="1400" b="1" spc="100" dirty="0" smtClean="0">
                <a:latin typeface="微软雅黑" panose="020B0503020204020204" charset="-122"/>
                <a:ea typeface="微软雅黑" panose="020B0503020204020204" charset="-122"/>
                <a:sym typeface="+mn-ea"/>
              </a:rPr>
              <a:t>医保管理便利，术</a:t>
            </a:r>
            <a:r>
              <a:rPr lang="zh-CN" altLang="en-US" sz="1400" b="1" spc="100" dirty="0">
                <a:latin typeface="微软雅黑" panose="020B0503020204020204" charset="-122"/>
                <a:ea typeface="微软雅黑" panose="020B0503020204020204" charset="-122"/>
                <a:sym typeface="+mn-ea"/>
              </a:rPr>
              <a:t>中一次性处方用药</a:t>
            </a:r>
            <a:r>
              <a:rPr lang="zh-CN" altLang="en-US" sz="1400" b="1" spc="100" dirty="0" smtClean="0">
                <a:latin typeface="微软雅黑" panose="020B0503020204020204" charset="-122"/>
                <a:ea typeface="微软雅黑" panose="020B0503020204020204" charset="-122"/>
                <a:sym typeface="+mn-ea"/>
              </a:rPr>
              <a:t>，费用</a:t>
            </a:r>
            <a:r>
              <a:rPr lang="zh-CN" altLang="en-US" sz="1400" b="1" spc="100" dirty="0">
                <a:latin typeface="微软雅黑" panose="020B0503020204020204" charset="-122"/>
                <a:ea typeface="微软雅黑" panose="020B0503020204020204" charset="-122"/>
                <a:sym typeface="+mn-ea"/>
              </a:rPr>
              <a:t>可控</a:t>
            </a:r>
          </a:p>
        </p:txBody>
      </p:sp>
      <p:sp>
        <p:nvSpPr>
          <p:cNvPr id="129" name="文本框 128"/>
          <p:cNvSpPr txBox="1"/>
          <p:nvPr/>
        </p:nvSpPr>
        <p:spPr>
          <a:xfrm>
            <a:off x="1979885" y="2572262"/>
            <a:ext cx="7272635" cy="669414"/>
          </a:xfrm>
          <a:prstGeom prst="rect">
            <a:avLst/>
          </a:prstGeom>
          <a:noFill/>
        </p:spPr>
        <p:txBody>
          <a:bodyPr wrap="square" rtlCol="0" anchor="t">
            <a:spAutoFit/>
          </a:bodyPr>
          <a:lstStyle/>
          <a:p>
            <a:pPr marL="171450" indent="-171450">
              <a:lnSpc>
                <a:spcPct val="125000"/>
              </a:lnSpc>
              <a:buFont typeface="Wingdings" panose="05000000000000000000" pitchFamily="2" charset="2"/>
              <a:buChar char="ü"/>
            </a:pPr>
            <a:r>
              <a:rPr lang="zh-CN" altLang="en-US" sz="1000" dirty="0">
                <a:latin typeface="微软雅黑" panose="020B0503020204020204" charset="-122"/>
                <a:ea typeface="微软雅黑" panose="020B0503020204020204" charset="-122"/>
                <a:cs typeface="Lato Light" panose="020F0302020204030203" charset="0"/>
                <a:sym typeface="Lato Light" panose="020F0302020204030203" charset="0"/>
              </a:rPr>
              <a:t>乳腺癌前哨淋巴结活检术必须借助示踪剂进行，本品可精准示踪前哨淋巴结</a:t>
            </a:r>
            <a:r>
              <a:rPr lang="zh-CN" altLang="en-US" sz="1000" dirty="0" smtClean="0">
                <a:latin typeface="微软雅黑" panose="020B0503020204020204" charset="-122"/>
                <a:ea typeface="微软雅黑" panose="020B0503020204020204" charset="-122"/>
                <a:cs typeface="Lato Light" panose="020F0302020204030203" charset="0"/>
                <a:sym typeface="Lato Light" panose="020F0302020204030203" charset="0"/>
              </a:rPr>
              <a:t>。</a:t>
            </a:r>
            <a:endParaRPr lang="en-US" altLang="zh-CN" sz="1000" dirty="0" smtClean="0">
              <a:latin typeface="微软雅黑" panose="020B0503020204020204" charset="-122"/>
              <a:ea typeface="微软雅黑" panose="020B0503020204020204" charset="-122"/>
              <a:cs typeface="Lato Light" panose="020F0302020204030203" charset="0"/>
              <a:sym typeface="Lato Light" panose="020F0302020204030203" charset="0"/>
            </a:endParaRPr>
          </a:p>
          <a:p>
            <a:pPr marL="171450" indent="-171450">
              <a:lnSpc>
                <a:spcPct val="125000"/>
              </a:lnSpc>
              <a:buFont typeface="Wingdings" panose="05000000000000000000" pitchFamily="2" charset="2"/>
              <a:buChar char="ü"/>
            </a:pPr>
            <a:r>
              <a:rPr lang="zh-CN" altLang="en-US" sz="1000" dirty="0" smtClean="0">
                <a:latin typeface="微软雅黑" panose="020B0503020204020204" charset="-122"/>
                <a:ea typeface="微软雅黑" panose="020B0503020204020204" charset="-122"/>
                <a:cs typeface="Lato Light" panose="020F0302020204030203" charset="0"/>
                <a:sym typeface="Lato Light" panose="020F0302020204030203" charset="0"/>
              </a:rPr>
              <a:t>甲状腺癌手术应用本品，淋巴</a:t>
            </a:r>
            <a:r>
              <a:rPr lang="zh-CN" altLang="en-US" sz="1000" dirty="0">
                <a:latin typeface="微软雅黑" panose="020B0503020204020204" charset="-122"/>
                <a:ea typeface="微软雅黑" panose="020B0503020204020204" charset="-122"/>
                <a:cs typeface="Lato Light" panose="020F0302020204030203" charset="0"/>
                <a:sym typeface="Lato Light" panose="020F0302020204030203" charset="0"/>
              </a:rPr>
              <a:t>清扫更彻底，减少复发</a:t>
            </a:r>
            <a:r>
              <a:rPr lang="zh-CN" altLang="en-US" sz="1000" dirty="0" smtClean="0">
                <a:latin typeface="微软雅黑" panose="020B0503020204020204" charset="-122"/>
                <a:ea typeface="微软雅黑" panose="020B0503020204020204" charset="-122"/>
                <a:cs typeface="Lato Light" panose="020F0302020204030203" charset="0"/>
                <a:sym typeface="Lato Light" panose="020F0302020204030203" charset="0"/>
              </a:rPr>
              <a:t>风险；保护甲状旁腺，降低甲状旁腺功能减退症风险，降低疾病负担。</a:t>
            </a:r>
            <a:endParaRPr lang="zh-CN" altLang="en-US" sz="1000" dirty="0">
              <a:latin typeface="微软雅黑" panose="020B0503020204020204" charset="-122"/>
              <a:ea typeface="微软雅黑" panose="020B0503020204020204" charset="-122"/>
              <a:cs typeface="Lato Light" panose="020F0302020204030203" charset="0"/>
              <a:sym typeface="Lato Light" panose="020F0302020204030203" charset="0"/>
            </a:endParaRPr>
          </a:p>
          <a:p>
            <a:pPr marL="171450" indent="-171450">
              <a:lnSpc>
                <a:spcPct val="125000"/>
              </a:lnSpc>
              <a:buFont typeface="Wingdings" panose="05000000000000000000" pitchFamily="2" charset="2"/>
              <a:buChar char="ü"/>
            </a:pPr>
            <a:r>
              <a:rPr lang="zh-CN" altLang="en-US" sz="1000" dirty="0" smtClean="0">
                <a:latin typeface="微软雅黑" panose="020B0503020204020204" charset="-122"/>
                <a:ea typeface="微软雅黑" panose="020B0503020204020204" charset="-122"/>
                <a:cs typeface="Lato Light" panose="020F0302020204030203" charset="0"/>
                <a:sym typeface="Lato Light" panose="020F0302020204030203" charset="0"/>
              </a:rPr>
              <a:t>本</a:t>
            </a:r>
            <a:r>
              <a:rPr lang="zh-CN" altLang="en-US" sz="1000" dirty="0">
                <a:latin typeface="微软雅黑" panose="020B0503020204020204" charset="-122"/>
                <a:ea typeface="微软雅黑" panose="020B0503020204020204" charset="-122"/>
                <a:cs typeface="Lato Light" panose="020F0302020204030203" charset="0"/>
                <a:sym typeface="Lato Light" panose="020F0302020204030203" charset="0"/>
              </a:rPr>
              <a:t>品价格合理：占手术治疗费用</a:t>
            </a:r>
            <a:r>
              <a:rPr lang="zh-CN" altLang="en-US" sz="1000" dirty="0" smtClean="0">
                <a:latin typeface="微软雅黑" panose="020B0503020204020204" charset="-122"/>
                <a:ea typeface="微软雅黑" panose="020B0503020204020204" charset="-122"/>
                <a:cs typeface="Lato Light" panose="020F0302020204030203" charset="0"/>
                <a:sym typeface="Lato Light" panose="020F0302020204030203" charset="0"/>
              </a:rPr>
              <a:t>约</a:t>
            </a:r>
            <a:r>
              <a:rPr lang="en-US" altLang="zh-CN" sz="1000" dirty="0" smtClean="0">
                <a:latin typeface="微软雅黑" panose="020B0503020204020204" charset="-122"/>
                <a:ea typeface="微软雅黑" panose="020B0503020204020204" charset="-122"/>
                <a:cs typeface="Lato Light" panose="020F0302020204030203" charset="0"/>
                <a:sym typeface="Lato Light" panose="020F0302020204030203" charset="0"/>
              </a:rPr>
              <a:t>6-10%</a:t>
            </a:r>
            <a:r>
              <a:rPr lang="zh-CN" altLang="en-US" sz="1000" dirty="0" smtClean="0">
                <a:latin typeface="微软雅黑" panose="020B0503020204020204" charset="-122"/>
                <a:ea typeface="微软雅黑" panose="020B0503020204020204" charset="-122"/>
                <a:cs typeface="Lato Light" panose="020F0302020204030203" charset="0"/>
                <a:sym typeface="Lato Light" panose="020F0302020204030203" charset="0"/>
              </a:rPr>
              <a:t>。</a:t>
            </a:r>
            <a:endParaRPr lang="en-US" altLang="zh-CN" sz="1000" dirty="0">
              <a:latin typeface="微软雅黑" panose="020B0503020204020204" charset="-122"/>
              <a:ea typeface="微软雅黑" panose="020B0503020204020204" charset="-122"/>
              <a:cs typeface="Lato Light" panose="020F0302020204030203" charset="0"/>
              <a:sym typeface="Lato Light" panose="020F0302020204030203" charset="0"/>
            </a:endParaRPr>
          </a:p>
        </p:txBody>
      </p:sp>
      <p:sp>
        <p:nvSpPr>
          <p:cNvPr id="133" name="矩形 132"/>
          <p:cNvSpPr/>
          <p:nvPr/>
        </p:nvSpPr>
        <p:spPr>
          <a:xfrm>
            <a:off x="1144905" y="796925"/>
            <a:ext cx="6878320" cy="476885"/>
          </a:xfrm>
          <a:prstGeom prst="rect">
            <a:avLst/>
          </a:prstGeom>
          <a:solidFill>
            <a:srgbClr val="002B8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zh-CN" altLang="en-US" b="1" spc="100" dirty="0">
                <a:latin typeface="微软雅黑" panose="020B0503020204020204" charset="-122"/>
                <a:ea typeface="微软雅黑" panose="020B0503020204020204" charset="-122"/>
                <a:sym typeface="+mn-ea"/>
              </a:rPr>
              <a:t>规范手术治疗，</a:t>
            </a:r>
            <a:r>
              <a:rPr lang="zh-CN" altLang="en-US" b="1" spc="100" dirty="0" smtClean="0">
                <a:latin typeface="微软雅黑" panose="020B0503020204020204" charset="-122"/>
                <a:ea typeface="微软雅黑" panose="020B0503020204020204" charset="-122"/>
                <a:sym typeface="+mn-ea"/>
              </a:rPr>
              <a:t>弥补目录空白</a:t>
            </a:r>
            <a:r>
              <a:rPr lang="zh-CN" altLang="en-US" b="1" spc="100" dirty="0">
                <a:latin typeface="微软雅黑" panose="020B0503020204020204" charset="-122"/>
                <a:ea typeface="微软雅黑" panose="020B0503020204020204" charset="-122"/>
                <a:sym typeface="+mn-ea"/>
              </a:rPr>
              <a:t>，惠及更多患者</a:t>
            </a:r>
            <a:endParaRPr lang="zh-CN" altLang="en-US" b="1" dirty="0"/>
          </a:p>
        </p:txBody>
      </p:sp>
      <p:sp>
        <p:nvSpPr>
          <p:cNvPr id="7" name="文本框 6"/>
          <p:cNvSpPr txBox="1"/>
          <p:nvPr/>
        </p:nvSpPr>
        <p:spPr bwMode="auto">
          <a:xfrm>
            <a:off x="1977900" y="1454297"/>
            <a:ext cx="5690443" cy="307777"/>
          </a:xfrm>
          <a:prstGeom prst="rect">
            <a:avLst/>
          </a:prstGeom>
          <a:noFill/>
        </p:spPr>
        <p:txBody>
          <a:bodyPr wrap="square">
            <a:spAutoFit/>
          </a:bodyPr>
          <a:lstStyle/>
          <a:p>
            <a:pPr>
              <a:defRPr/>
            </a:pPr>
            <a:r>
              <a:rPr lang="zh-CN" altLang="en-US" sz="1400" b="1" spc="100" dirty="0">
                <a:latin typeface="微软雅黑" panose="020B0503020204020204" charset="-122"/>
                <a:ea typeface="微软雅黑" panose="020B0503020204020204" charset="-122"/>
                <a:sym typeface="+mn-ea"/>
              </a:rPr>
              <a:t>规范手术治疗，推动区域医疗平衡</a:t>
            </a:r>
            <a:r>
              <a:rPr lang="zh-CN" altLang="en-US" sz="1400" b="1" spc="100" dirty="0" smtClean="0">
                <a:latin typeface="微软雅黑" panose="020B0503020204020204" charset="-122"/>
                <a:ea typeface="微软雅黑" panose="020B0503020204020204" charset="-122"/>
                <a:sym typeface="+mn-ea"/>
              </a:rPr>
              <a:t>发展，提升人群整体健康水平</a:t>
            </a:r>
            <a:endParaRPr lang="zh-CN" altLang="en-US" sz="1400" b="1" spc="100" dirty="0">
              <a:latin typeface="微软雅黑" panose="020B0503020204020204" charset="-122"/>
              <a:ea typeface="微软雅黑" panose="020B0503020204020204" charset="-122"/>
              <a:sym typeface="+mn-ea"/>
            </a:endParaRPr>
          </a:p>
        </p:txBody>
      </p:sp>
      <p:sp>
        <p:nvSpPr>
          <p:cNvPr id="10" name="文本框 9"/>
          <p:cNvSpPr txBox="1"/>
          <p:nvPr/>
        </p:nvSpPr>
        <p:spPr>
          <a:xfrm>
            <a:off x="1977901" y="1682897"/>
            <a:ext cx="5832475" cy="459485"/>
          </a:xfrm>
          <a:prstGeom prst="rect">
            <a:avLst/>
          </a:prstGeom>
          <a:noFill/>
        </p:spPr>
        <p:txBody>
          <a:bodyPr wrap="square" rtlCol="0" anchor="t">
            <a:spAutoFit/>
          </a:bodyPr>
          <a:lstStyle/>
          <a:p>
            <a:pPr marL="171450" indent="-171450">
              <a:lnSpc>
                <a:spcPct val="125000"/>
              </a:lnSpc>
              <a:buFont typeface="Wingdings" panose="05000000000000000000" pitchFamily="2" charset="2"/>
              <a:buChar char="ü"/>
            </a:pPr>
            <a:r>
              <a:rPr lang="zh-CN" altLang="en-US" sz="1000" b="1" dirty="0" smtClean="0">
                <a:solidFill>
                  <a:schemeClr val="tx1"/>
                </a:solidFill>
                <a:latin typeface="微软雅黑" panose="020B0503020204020204" charset="-122"/>
                <a:ea typeface="微软雅黑" panose="020B0503020204020204" charset="-122"/>
                <a:cs typeface="Lato Light" panose="020F0302020204030203" charset="0"/>
                <a:sym typeface="Lato Light" panose="020F0302020204030203" charset="0"/>
              </a:rPr>
              <a:t>规范手术治疗</a:t>
            </a:r>
            <a:r>
              <a:rPr lang="zh-CN" altLang="en-US" sz="1000" dirty="0" smtClean="0">
                <a:solidFill>
                  <a:schemeClr val="tx1"/>
                </a:solidFill>
                <a:latin typeface="微软雅黑" panose="020B0503020204020204" charset="-122"/>
                <a:ea typeface="微软雅黑" panose="020B0503020204020204" charset="-122"/>
                <a:cs typeface="Lato Light" panose="020F0302020204030203" charset="0"/>
                <a:sym typeface="Lato Light" panose="020F0302020204030203" charset="0"/>
              </a:rPr>
              <a:t>：推动</a:t>
            </a:r>
            <a:r>
              <a:rPr lang="zh-CN" altLang="en-US" sz="1000" dirty="0">
                <a:solidFill>
                  <a:schemeClr val="tx1"/>
                </a:solidFill>
                <a:latin typeface="微软雅黑" panose="020B0503020204020204" charset="-122"/>
                <a:ea typeface="微软雅黑" panose="020B0503020204020204" charset="-122"/>
                <a:cs typeface="Lato Light" panose="020F0302020204030203" charset="0"/>
                <a:sym typeface="Lato Light" panose="020F0302020204030203" charset="0"/>
              </a:rPr>
              <a:t>手术治疗</a:t>
            </a:r>
            <a:r>
              <a:rPr lang="zh-CN" altLang="en-US" sz="1000" dirty="0" smtClean="0">
                <a:solidFill>
                  <a:schemeClr val="tx1"/>
                </a:solidFill>
                <a:latin typeface="微软雅黑" panose="020B0503020204020204" charset="-122"/>
                <a:ea typeface="微软雅黑" panose="020B0503020204020204" charset="-122"/>
                <a:cs typeface="Lato Light" panose="020F0302020204030203" charset="0"/>
                <a:sym typeface="Lato Light" panose="020F0302020204030203" charset="0"/>
              </a:rPr>
              <a:t>流程标准化、规范化</a:t>
            </a:r>
            <a:r>
              <a:rPr lang="zh-CN" altLang="en-US" sz="1000" dirty="0">
                <a:solidFill>
                  <a:schemeClr val="tx1"/>
                </a:solidFill>
                <a:latin typeface="微软雅黑" panose="020B0503020204020204" charset="-122"/>
                <a:ea typeface="微软雅黑" panose="020B0503020204020204" charset="-122"/>
                <a:cs typeface="Lato Light" panose="020F0302020204030203" charset="0"/>
                <a:sym typeface="Lato Light" panose="020F0302020204030203" charset="0"/>
              </a:rPr>
              <a:t>，提高淋巴结示踪</a:t>
            </a:r>
            <a:r>
              <a:rPr lang="zh-CN" altLang="en-US" sz="1000" dirty="0" smtClean="0">
                <a:solidFill>
                  <a:schemeClr val="tx1"/>
                </a:solidFill>
                <a:latin typeface="微软雅黑" panose="020B0503020204020204" charset="-122"/>
                <a:ea typeface="微软雅黑" panose="020B0503020204020204" charset="-122"/>
                <a:cs typeface="Lato Light" panose="020F0302020204030203" charset="0"/>
                <a:sym typeface="Lato Light" panose="020F0302020204030203" charset="0"/>
              </a:rPr>
              <a:t>成功率，提高手术治疗效果。</a:t>
            </a:r>
            <a:endParaRPr lang="en-US" altLang="zh-CN" sz="1000" dirty="0" smtClean="0">
              <a:solidFill>
                <a:schemeClr val="tx1"/>
              </a:solidFill>
              <a:latin typeface="微软雅黑" panose="020B0503020204020204" charset="-122"/>
              <a:ea typeface="微软雅黑" panose="020B0503020204020204" charset="-122"/>
              <a:cs typeface="Lato Light" panose="020F0302020204030203" charset="0"/>
              <a:sym typeface="Lato Light" panose="020F0302020204030203" charset="0"/>
            </a:endParaRPr>
          </a:p>
          <a:p>
            <a:pPr marL="171450" indent="-171450">
              <a:lnSpc>
                <a:spcPct val="125000"/>
              </a:lnSpc>
              <a:buFont typeface="Wingdings" panose="05000000000000000000" pitchFamily="2" charset="2"/>
              <a:buChar char="ü"/>
            </a:pPr>
            <a:r>
              <a:rPr lang="zh-CN" altLang="en-US" sz="1000" b="1" dirty="0">
                <a:latin typeface="微软雅黑" panose="020B0503020204020204" charset="-122"/>
                <a:ea typeface="微软雅黑" panose="020B0503020204020204" charset="-122"/>
                <a:cs typeface="Lato Light" panose="020F0302020204030203" charset="0"/>
                <a:sym typeface="Lato Light" panose="020F0302020204030203" charset="0"/>
              </a:rPr>
              <a:t>平衡</a:t>
            </a:r>
            <a:r>
              <a:rPr lang="zh-CN" altLang="en-US" sz="1000" b="1" dirty="0" smtClean="0">
                <a:latin typeface="微软雅黑" panose="020B0503020204020204" charset="-122"/>
                <a:ea typeface="微软雅黑" panose="020B0503020204020204" charset="-122"/>
                <a:cs typeface="Lato Light" panose="020F0302020204030203" charset="0"/>
                <a:sym typeface="Lato Light" panose="020F0302020204030203" charset="0"/>
              </a:rPr>
              <a:t>医疗资源</a:t>
            </a:r>
            <a:r>
              <a:rPr lang="zh-CN" altLang="en-US" sz="1000" dirty="0" smtClean="0">
                <a:latin typeface="微软雅黑" panose="020B0503020204020204" charset="-122"/>
                <a:ea typeface="微软雅黑" panose="020B0503020204020204" charset="-122"/>
                <a:cs typeface="Lato Light" panose="020F0302020204030203" charset="0"/>
                <a:sym typeface="Lato Light" panose="020F0302020204030203" charset="0"/>
              </a:rPr>
              <a:t>：</a:t>
            </a:r>
            <a:r>
              <a:rPr lang="zh-CN" altLang="en-US" sz="1000" dirty="0" smtClean="0">
                <a:solidFill>
                  <a:schemeClr val="tx1"/>
                </a:solidFill>
                <a:latin typeface="微软雅黑" panose="020B0503020204020204" charset="-122"/>
                <a:ea typeface="微软雅黑" panose="020B0503020204020204" charset="-122"/>
                <a:cs typeface="Lato Light" panose="020F0302020204030203" charset="0"/>
                <a:sym typeface="Lato Light" panose="020F0302020204030203" charset="0"/>
              </a:rPr>
              <a:t>缩小</a:t>
            </a:r>
            <a:r>
              <a:rPr lang="zh-CN" altLang="en-US" sz="1000" dirty="0">
                <a:solidFill>
                  <a:schemeClr val="tx1"/>
                </a:solidFill>
                <a:latin typeface="微软雅黑" panose="020B0503020204020204" charset="-122"/>
                <a:ea typeface="微软雅黑" panose="020B0503020204020204" charset="-122"/>
                <a:cs typeface="Lato Light" panose="020F0302020204030203" charset="0"/>
                <a:sym typeface="Lato Light" panose="020F0302020204030203" charset="0"/>
              </a:rPr>
              <a:t>不同级别医院手术水平差距，缓解医疗资源分配不均，具有极高社会公益价值。</a:t>
            </a:r>
          </a:p>
        </p:txBody>
      </p:sp>
      <p:sp>
        <p:nvSpPr>
          <p:cNvPr id="4" name="Freeform 5"/>
          <p:cNvSpPr/>
          <p:nvPr/>
        </p:nvSpPr>
        <p:spPr bwMode="auto">
          <a:xfrm>
            <a:off x="1097268" y="2500394"/>
            <a:ext cx="591459" cy="4596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002B82"/>
          </a:solidFill>
          <a:ln w="31750">
            <a:gradFill flip="none" rotWithShape="1">
              <a:gsLst>
                <a:gs pos="0">
                  <a:schemeClr val="bg1">
                    <a:lumMod val="75000"/>
                  </a:schemeClr>
                </a:gs>
                <a:gs pos="100000">
                  <a:schemeClr val="bg1"/>
                </a:gs>
              </a:gsLst>
              <a:lin ang="2700000" scaled="1"/>
              <a:tileRect/>
            </a:gradFill>
          </a:ln>
          <a:effectLst>
            <a:innerShdw blurRad="127000" dist="63500" dir="13500000">
              <a:srgbClr val="002B82">
                <a:alpha val="85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rgbClr val="FFFFFF"/>
              </a:solidFill>
              <a:latin typeface="微软雅黑" panose="020B0503020204020204" charset="-122"/>
              <a:sym typeface="Arial" panose="020B0604020202020204" pitchFamily="34" charset="0"/>
            </a:endParaRPr>
          </a:p>
        </p:txBody>
      </p:sp>
      <p:sp>
        <p:nvSpPr>
          <p:cNvPr id="5" name="Freeform 5"/>
          <p:cNvSpPr/>
          <p:nvPr/>
        </p:nvSpPr>
        <p:spPr bwMode="auto">
          <a:xfrm>
            <a:off x="1139806" y="2544580"/>
            <a:ext cx="527095" cy="40963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95000"/>
            </a:schemeClr>
          </a:solidFill>
          <a:ln w="50800">
            <a:noFill/>
          </a:ln>
          <a:effectLst>
            <a:outerShdw blurRad="101600" dist="50800" dir="2700000" algn="tl" rotWithShape="0">
              <a:srgbClr val="002B82">
                <a:alpha val="64000"/>
              </a:srgbClr>
            </a:outerShdw>
          </a:effectLst>
          <a:scene3d>
            <a:camera prst="orthographicFront"/>
            <a:lightRig rig="threePt" dir="t"/>
          </a:scene3d>
          <a:sp3d prstMaterial="softEdge">
            <a:bevelT w="63500" h="190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rgbClr val="FFFFFF"/>
              </a:solidFill>
              <a:latin typeface="微软雅黑" panose="020B0503020204020204" charset="-122"/>
              <a:sym typeface="Arial" panose="020B0604020202020204" pitchFamily="34" charset="0"/>
            </a:endParaRPr>
          </a:p>
        </p:txBody>
      </p:sp>
      <p:sp>
        <p:nvSpPr>
          <p:cNvPr id="8" name="Freeform 5"/>
          <p:cNvSpPr/>
          <p:nvPr/>
        </p:nvSpPr>
        <p:spPr bwMode="auto">
          <a:xfrm>
            <a:off x="1122441" y="3398022"/>
            <a:ext cx="591459" cy="4596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002B82"/>
          </a:solidFill>
          <a:ln w="31750">
            <a:gradFill flip="none" rotWithShape="1">
              <a:gsLst>
                <a:gs pos="0">
                  <a:schemeClr val="bg1">
                    <a:lumMod val="75000"/>
                  </a:schemeClr>
                </a:gs>
                <a:gs pos="100000">
                  <a:schemeClr val="bg1"/>
                </a:gs>
              </a:gsLst>
              <a:lin ang="2700000" scaled="1"/>
              <a:tileRect/>
            </a:gradFill>
          </a:ln>
          <a:effectLst>
            <a:innerShdw blurRad="127000" dist="63500" dir="13500000">
              <a:srgbClr val="002B82">
                <a:alpha val="85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rgbClr val="FFFFFF"/>
              </a:solidFill>
              <a:latin typeface="微软雅黑" panose="020B0503020204020204" charset="-122"/>
              <a:sym typeface="Arial" panose="020B0604020202020204" pitchFamily="34" charset="0"/>
            </a:endParaRPr>
          </a:p>
        </p:txBody>
      </p:sp>
      <p:sp>
        <p:nvSpPr>
          <p:cNvPr id="9" name="Freeform 5"/>
          <p:cNvSpPr/>
          <p:nvPr/>
        </p:nvSpPr>
        <p:spPr bwMode="auto">
          <a:xfrm>
            <a:off x="1164979" y="3442207"/>
            <a:ext cx="527095" cy="40963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95000"/>
            </a:schemeClr>
          </a:solidFill>
          <a:ln w="50800">
            <a:noFill/>
          </a:ln>
          <a:effectLst>
            <a:outerShdw blurRad="101600" dist="50800" dir="2700000" algn="tl" rotWithShape="0">
              <a:srgbClr val="002B82">
                <a:alpha val="64000"/>
              </a:srgbClr>
            </a:outerShdw>
          </a:effectLst>
          <a:scene3d>
            <a:camera prst="orthographicFront"/>
            <a:lightRig rig="threePt" dir="t"/>
          </a:scene3d>
          <a:sp3d prstMaterial="softEdge">
            <a:bevelT w="63500" h="190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rgbClr val="FFFFFF"/>
              </a:solidFill>
              <a:latin typeface="微软雅黑" panose="020B0503020204020204" charset="-122"/>
              <a:sym typeface="Arial" panose="020B0604020202020204" pitchFamily="34" charset="0"/>
            </a:endParaRPr>
          </a:p>
        </p:txBody>
      </p:sp>
      <p:grpSp>
        <p:nvGrpSpPr>
          <p:cNvPr id="13" name="组合 12"/>
          <p:cNvGrpSpPr/>
          <p:nvPr/>
        </p:nvGrpSpPr>
        <p:grpSpPr>
          <a:xfrm>
            <a:off x="1291536" y="3498264"/>
            <a:ext cx="286551" cy="276389"/>
            <a:chOff x="3856417" y="4248125"/>
            <a:chExt cx="409860" cy="407692"/>
          </a:xfrm>
          <a:solidFill>
            <a:srgbClr val="002B82"/>
          </a:solidFill>
        </p:grpSpPr>
        <p:sp>
          <p:nvSpPr>
            <p:cNvPr id="14" name="Freeform 187"/>
            <p:cNvSpPr/>
            <p:nvPr/>
          </p:nvSpPr>
          <p:spPr bwMode="auto">
            <a:xfrm>
              <a:off x="3969183" y="4489921"/>
              <a:ext cx="279745" cy="165896"/>
            </a:xfrm>
            <a:custGeom>
              <a:avLst/>
              <a:gdLst>
                <a:gd name="T0" fmla="*/ 76 w 109"/>
                <a:gd name="T1" fmla="*/ 0 h 65"/>
                <a:gd name="T2" fmla="*/ 54 w 109"/>
                <a:gd name="T3" fmla="*/ 0 h 65"/>
                <a:gd name="T4" fmla="*/ 69 w 109"/>
                <a:gd name="T5" fmla="*/ 17 h 65"/>
                <a:gd name="T6" fmla="*/ 76 w 109"/>
                <a:gd name="T7" fmla="*/ 17 h 65"/>
                <a:gd name="T8" fmla="*/ 91 w 109"/>
                <a:gd name="T9" fmla="*/ 32 h 65"/>
                <a:gd name="T10" fmla="*/ 76 w 109"/>
                <a:gd name="T11" fmla="*/ 48 h 65"/>
                <a:gd name="T12" fmla="*/ 32 w 109"/>
                <a:gd name="T13" fmla="*/ 48 h 65"/>
                <a:gd name="T14" fmla="*/ 17 w 109"/>
                <a:gd name="T15" fmla="*/ 32 h 65"/>
                <a:gd name="T16" fmla="*/ 20 w 109"/>
                <a:gd name="T17" fmla="*/ 24 h 65"/>
                <a:gd name="T18" fmla="*/ 1 w 109"/>
                <a:gd name="T19" fmla="*/ 24 h 65"/>
                <a:gd name="T20" fmla="*/ 0 w 109"/>
                <a:gd name="T21" fmla="*/ 32 h 65"/>
                <a:gd name="T22" fmla="*/ 32 w 109"/>
                <a:gd name="T23" fmla="*/ 65 h 65"/>
                <a:gd name="T24" fmla="*/ 76 w 109"/>
                <a:gd name="T25" fmla="*/ 65 h 65"/>
                <a:gd name="T26" fmla="*/ 109 w 109"/>
                <a:gd name="T27" fmla="*/ 32 h 65"/>
                <a:gd name="T28" fmla="*/ 76 w 109"/>
                <a:gd name="T29"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65">
                  <a:moveTo>
                    <a:pt x="76" y="0"/>
                  </a:moveTo>
                  <a:cubicBezTo>
                    <a:pt x="54" y="0"/>
                    <a:pt x="54" y="0"/>
                    <a:pt x="54" y="0"/>
                  </a:cubicBezTo>
                  <a:cubicBezTo>
                    <a:pt x="61" y="4"/>
                    <a:pt x="66" y="10"/>
                    <a:pt x="69" y="17"/>
                  </a:cubicBezTo>
                  <a:cubicBezTo>
                    <a:pt x="76" y="17"/>
                    <a:pt x="76" y="17"/>
                    <a:pt x="76" y="17"/>
                  </a:cubicBezTo>
                  <a:cubicBezTo>
                    <a:pt x="85" y="17"/>
                    <a:pt x="91" y="24"/>
                    <a:pt x="91" y="32"/>
                  </a:cubicBezTo>
                  <a:cubicBezTo>
                    <a:pt x="91" y="41"/>
                    <a:pt x="85" y="48"/>
                    <a:pt x="76" y="48"/>
                  </a:cubicBezTo>
                  <a:cubicBezTo>
                    <a:pt x="32" y="48"/>
                    <a:pt x="32" y="48"/>
                    <a:pt x="32" y="48"/>
                  </a:cubicBezTo>
                  <a:cubicBezTo>
                    <a:pt x="24" y="48"/>
                    <a:pt x="17" y="41"/>
                    <a:pt x="17" y="32"/>
                  </a:cubicBezTo>
                  <a:cubicBezTo>
                    <a:pt x="17" y="29"/>
                    <a:pt x="18" y="26"/>
                    <a:pt x="20" y="24"/>
                  </a:cubicBezTo>
                  <a:cubicBezTo>
                    <a:pt x="1" y="24"/>
                    <a:pt x="1" y="24"/>
                    <a:pt x="1" y="24"/>
                  </a:cubicBezTo>
                  <a:cubicBezTo>
                    <a:pt x="0" y="27"/>
                    <a:pt x="0" y="30"/>
                    <a:pt x="0" y="32"/>
                  </a:cubicBezTo>
                  <a:cubicBezTo>
                    <a:pt x="0" y="50"/>
                    <a:pt x="14" y="65"/>
                    <a:pt x="32" y="65"/>
                  </a:cubicBezTo>
                  <a:cubicBezTo>
                    <a:pt x="76" y="65"/>
                    <a:pt x="76" y="65"/>
                    <a:pt x="76" y="65"/>
                  </a:cubicBezTo>
                  <a:cubicBezTo>
                    <a:pt x="94" y="65"/>
                    <a:pt x="109" y="50"/>
                    <a:pt x="109" y="32"/>
                  </a:cubicBezTo>
                  <a:cubicBezTo>
                    <a:pt x="109" y="15"/>
                    <a:pt x="94" y="0"/>
                    <a:pt x="7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latin typeface="微软雅黑" panose="020B0503020204020204" charset="-122"/>
                <a:ea typeface="微软雅黑" panose="020B0503020204020204" charset="-122"/>
              </a:endParaRPr>
            </a:p>
          </p:txBody>
        </p:sp>
        <p:sp>
          <p:nvSpPr>
            <p:cNvPr id="15" name="Freeform 188"/>
            <p:cNvSpPr/>
            <p:nvPr/>
          </p:nvSpPr>
          <p:spPr bwMode="auto">
            <a:xfrm>
              <a:off x="3856417" y="4489921"/>
              <a:ext cx="279745" cy="165896"/>
            </a:xfrm>
            <a:custGeom>
              <a:avLst/>
              <a:gdLst>
                <a:gd name="T0" fmla="*/ 41 w 109"/>
                <a:gd name="T1" fmla="*/ 48 h 65"/>
                <a:gd name="T2" fmla="*/ 33 w 109"/>
                <a:gd name="T3" fmla="*/ 48 h 65"/>
                <a:gd name="T4" fmla="*/ 18 w 109"/>
                <a:gd name="T5" fmla="*/ 32 h 65"/>
                <a:gd name="T6" fmla="*/ 33 w 109"/>
                <a:gd name="T7" fmla="*/ 17 h 65"/>
                <a:gd name="T8" fmla="*/ 37 w 109"/>
                <a:gd name="T9" fmla="*/ 17 h 65"/>
                <a:gd name="T10" fmla="*/ 77 w 109"/>
                <a:gd name="T11" fmla="*/ 17 h 65"/>
                <a:gd name="T12" fmla="*/ 92 w 109"/>
                <a:gd name="T13" fmla="*/ 32 h 65"/>
                <a:gd name="T14" fmla="*/ 92 w 109"/>
                <a:gd name="T15" fmla="*/ 35 h 65"/>
                <a:gd name="T16" fmla="*/ 89 w 109"/>
                <a:gd name="T17" fmla="*/ 42 h 65"/>
                <a:gd name="T18" fmla="*/ 108 w 109"/>
                <a:gd name="T19" fmla="*/ 42 h 65"/>
                <a:gd name="T20" fmla="*/ 109 w 109"/>
                <a:gd name="T21" fmla="*/ 35 h 65"/>
                <a:gd name="T22" fmla="*/ 109 w 109"/>
                <a:gd name="T23" fmla="*/ 35 h 65"/>
                <a:gd name="T24" fmla="*/ 109 w 109"/>
                <a:gd name="T25" fmla="*/ 32 h 65"/>
                <a:gd name="T26" fmla="*/ 77 w 109"/>
                <a:gd name="T27" fmla="*/ 0 h 65"/>
                <a:gd name="T28" fmla="*/ 37 w 109"/>
                <a:gd name="T29" fmla="*/ 0 h 65"/>
                <a:gd name="T30" fmla="*/ 33 w 109"/>
                <a:gd name="T31" fmla="*/ 0 h 65"/>
                <a:gd name="T32" fmla="*/ 0 w 109"/>
                <a:gd name="T33" fmla="*/ 32 h 65"/>
                <a:gd name="T34" fmla="*/ 33 w 109"/>
                <a:gd name="T35" fmla="*/ 65 h 65"/>
                <a:gd name="T36" fmla="*/ 56 w 109"/>
                <a:gd name="T37" fmla="*/ 65 h 65"/>
                <a:gd name="T38" fmla="*/ 41 w 109"/>
                <a:gd name="T39" fmla="*/ 48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9" h="65">
                  <a:moveTo>
                    <a:pt x="41" y="48"/>
                  </a:moveTo>
                  <a:cubicBezTo>
                    <a:pt x="33" y="48"/>
                    <a:pt x="33" y="48"/>
                    <a:pt x="33" y="48"/>
                  </a:cubicBezTo>
                  <a:cubicBezTo>
                    <a:pt x="24" y="48"/>
                    <a:pt x="18" y="41"/>
                    <a:pt x="18" y="32"/>
                  </a:cubicBezTo>
                  <a:cubicBezTo>
                    <a:pt x="18" y="24"/>
                    <a:pt x="24" y="17"/>
                    <a:pt x="33" y="17"/>
                  </a:cubicBezTo>
                  <a:cubicBezTo>
                    <a:pt x="37" y="17"/>
                    <a:pt x="37" y="17"/>
                    <a:pt x="37" y="17"/>
                  </a:cubicBezTo>
                  <a:cubicBezTo>
                    <a:pt x="77" y="17"/>
                    <a:pt x="77" y="17"/>
                    <a:pt x="77" y="17"/>
                  </a:cubicBezTo>
                  <a:cubicBezTo>
                    <a:pt x="85" y="17"/>
                    <a:pt x="92" y="24"/>
                    <a:pt x="92" y="32"/>
                  </a:cubicBezTo>
                  <a:cubicBezTo>
                    <a:pt x="92" y="33"/>
                    <a:pt x="92" y="34"/>
                    <a:pt x="92" y="35"/>
                  </a:cubicBezTo>
                  <a:cubicBezTo>
                    <a:pt x="91" y="38"/>
                    <a:pt x="90" y="40"/>
                    <a:pt x="89" y="42"/>
                  </a:cubicBezTo>
                  <a:cubicBezTo>
                    <a:pt x="108" y="42"/>
                    <a:pt x="108" y="42"/>
                    <a:pt x="108" y="42"/>
                  </a:cubicBezTo>
                  <a:cubicBezTo>
                    <a:pt x="108" y="40"/>
                    <a:pt x="109" y="38"/>
                    <a:pt x="109" y="35"/>
                  </a:cubicBezTo>
                  <a:cubicBezTo>
                    <a:pt x="109" y="35"/>
                    <a:pt x="109" y="35"/>
                    <a:pt x="109" y="35"/>
                  </a:cubicBezTo>
                  <a:cubicBezTo>
                    <a:pt x="109" y="34"/>
                    <a:pt x="109" y="33"/>
                    <a:pt x="109" y="32"/>
                  </a:cubicBezTo>
                  <a:cubicBezTo>
                    <a:pt x="109" y="15"/>
                    <a:pt x="95" y="0"/>
                    <a:pt x="77" y="0"/>
                  </a:cubicBezTo>
                  <a:cubicBezTo>
                    <a:pt x="37" y="0"/>
                    <a:pt x="37" y="0"/>
                    <a:pt x="37" y="0"/>
                  </a:cubicBezTo>
                  <a:cubicBezTo>
                    <a:pt x="33" y="0"/>
                    <a:pt x="33" y="0"/>
                    <a:pt x="33" y="0"/>
                  </a:cubicBezTo>
                  <a:cubicBezTo>
                    <a:pt x="15" y="0"/>
                    <a:pt x="0" y="15"/>
                    <a:pt x="0" y="32"/>
                  </a:cubicBezTo>
                  <a:cubicBezTo>
                    <a:pt x="0" y="50"/>
                    <a:pt x="15" y="65"/>
                    <a:pt x="33" y="65"/>
                  </a:cubicBezTo>
                  <a:cubicBezTo>
                    <a:pt x="56" y="65"/>
                    <a:pt x="56" y="65"/>
                    <a:pt x="56" y="65"/>
                  </a:cubicBezTo>
                  <a:cubicBezTo>
                    <a:pt x="50" y="61"/>
                    <a:pt x="44" y="55"/>
                    <a:pt x="41"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latin typeface="微软雅黑" panose="020B0503020204020204" charset="-122"/>
                <a:ea typeface="微软雅黑" panose="020B0503020204020204" charset="-122"/>
              </a:endParaRPr>
            </a:p>
          </p:txBody>
        </p:sp>
        <p:sp>
          <p:nvSpPr>
            <p:cNvPr id="16" name="Freeform 189"/>
            <p:cNvSpPr>
              <a:spLocks noEditPoints="1"/>
            </p:cNvSpPr>
            <p:nvPr/>
          </p:nvSpPr>
          <p:spPr bwMode="auto">
            <a:xfrm>
              <a:off x="3950749" y="4248125"/>
              <a:ext cx="202761" cy="204930"/>
            </a:xfrm>
            <a:custGeom>
              <a:avLst/>
              <a:gdLst>
                <a:gd name="T0" fmla="*/ 40 w 79"/>
                <a:gd name="T1" fmla="*/ 0 h 80"/>
                <a:gd name="T2" fmla="*/ 0 w 79"/>
                <a:gd name="T3" fmla="*/ 40 h 80"/>
                <a:gd name="T4" fmla="*/ 40 w 79"/>
                <a:gd name="T5" fmla="*/ 80 h 80"/>
                <a:gd name="T6" fmla="*/ 79 w 79"/>
                <a:gd name="T7" fmla="*/ 40 h 80"/>
                <a:gd name="T8" fmla="*/ 40 w 79"/>
                <a:gd name="T9" fmla="*/ 0 h 80"/>
                <a:gd name="T10" fmla="*/ 63 w 79"/>
                <a:gd name="T11" fmla="*/ 46 h 80"/>
                <a:gd name="T12" fmla="*/ 46 w 79"/>
                <a:gd name="T13" fmla="*/ 46 h 80"/>
                <a:gd name="T14" fmla="*/ 46 w 79"/>
                <a:gd name="T15" fmla="*/ 63 h 80"/>
                <a:gd name="T16" fmla="*/ 33 w 79"/>
                <a:gd name="T17" fmla="*/ 63 h 80"/>
                <a:gd name="T18" fmla="*/ 33 w 79"/>
                <a:gd name="T19" fmla="*/ 46 h 80"/>
                <a:gd name="T20" fmla="*/ 17 w 79"/>
                <a:gd name="T21" fmla="*/ 46 h 80"/>
                <a:gd name="T22" fmla="*/ 17 w 79"/>
                <a:gd name="T23" fmla="*/ 34 h 80"/>
                <a:gd name="T24" fmla="*/ 33 w 79"/>
                <a:gd name="T25" fmla="*/ 34 h 80"/>
                <a:gd name="T26" fmla="*/ 33 w 79"/>
                <a:gd name="T27" fmla="*/ 17 h 80"/>
                <a:gd name="T28" fmla="*/ 46 w 79"/>
                <a:gd name="T29" fmla="*/ 17 h 80"/>
                <a:gd name="T30" fmla="*/ 46 w 79"/>
                <a:gd name="T31" fmla="*/ 34 h 80"/>
                <a:gd name="T32" fmla="*/ 63 w 79"/>
                <a:gd name="T33" fmla="*/ 34 h 80"/>
                <a:gd name="T34" fmla="*/ 63 w 79"/>
                <a:gd name="T35" fmla="*/ 46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9" h="80">
                  <a:moveTo>
                    <a:pt x="40" y="0"/>
                  </a:moveTo>
                  <a:cubicBezTo>
                    <a:pt x="18" y="0"/>
                    <a:pt x="0" y="18"/>
                    <a:pt x="0" y="40"/>
                  </a:cubicBezTo>
                  <a:cubicBezTo>
                    <a:pt x="0" y="62"/>
                    <a:pt x="18" y="80"/>
                    <a:pt x="40" y="80"/>
                  </a:cubicBezTo>
                  <a:cubicBezTo>
                    <a:pt x="62" y="80"/>
                    <a:pt x="79" y="62"/>
                    <a:pt x="79" y="40"/>
                  </a:cubicBezTo>
                  <a:cubicBezTo>
                    <a:pt x="79" y="18"/>
                    <a:pt x="62" y="0"/>
                    <a:pt x="40" y="0"/>
                  </a:cubicBezTo>
                  <a:close/>
                  <a:moveTo>
                    <a:pt x="63" y="46"/>
                  </a:moveTo>
                  <a:cubicBezTo>
                    <a:pt x="46" y="46"/>
                    <a:pt x="46" y="46"/>
                    <a:pt x="46" y="46"/>
                  </a:cubicBezTo>
                  <a:cubicBezTo>
                    <a:pt x="46" y="63"/>
                    <a:pt x="46" y="63"/>
                    <a:pt x="46" y="63"/>
                  </a:cubicBezTo>
                  <a:cubicBezTo>
                    <a:pt x="33" y="63"/>
                    <a:pt x="33" y="63"/>
                    <a:pt x="33" y="63"/>
                  </a:cubicBezTo>
                  <a:cubicBezTo>
                    <a:pt x="33" y="46"/>
                    <a:pt x="33" y="46"/>
                    <a:pt x="33" y="46"/>
                  </a:cubicBezTo>
                  <a:cubicBezTo>
                    <a:pt x="17" y="46"/>
                    <a:pt x="17" y="46"/>
                    <a:pt x="17" y="46"/>
                  </a:cubicBezTo>
                  <a:cubicBezTo>
                    <a:pt x="17" y="34"/>
                    <a:pt x="17" y="34"/>
                    <a:pt x="17" y="34"/>
                  </a:cubicBezTo>
                  <a:cubicBezTo>
                    <a:pt x="33" y="34"/>
                    <a:pt x="33" y="34"/>
                    <a:pt x="33" y="34"/>
                  </a:cubicBezTo>
                  <a:cubicBezTo>
                    <a:pt x="33" y="17"/>
                    <a:pt x="33" y="17"/>
                    <a:pt x="33" y="17"/>
                  </a:cubicBezTo>
                  <a:cubicBezTo>
                    <a:pt x="46" y="17"/>
                    <a:pt x="46" y="17"/>
                    <a:pt x="46" y="17"/>
                  </a:cubicBezTo>
                  <a:cubicBezTo>
                    <a:pt x="46" y="34"/>
                    <a:pt x="46" y="34"/>
                    <a:pt x="46" y="34"/>
                  </a:cubicBezTo>
                  <a:cubicBezTo>
                    <a:pt x="63" y="34"/>
                    <a:pt x="63" y="34"/>
                    <a:pt x="63" y="34"/>
                  </a:cubicBezTo>
                  <a:lnTo>
                    <a:pt x="63" y="4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latin typeface="微软雅黑" panose="020B0503020204020204" charset="-122"/>
                <a:ea typeface="微软雅黑" panose="020B0503020204020204" charset="-122"/>
              </a:endParaRPr>
            </a:p>
          </p:txBody>
        </p:sp>
        <p:sp>
          <p:nvSpPr>
            <p:cNvPr id="17" name="Rectangle 190"/>
            <p:cNvSpPr>
              <a:spLocks noChangeArrowheads="1"/>
            </p:cNvSpPr>
            <p:nvPr/>
          </p:nvSpPr>
          <p:spPr bwMode="auto">
            <a:xfrm>
              <a:off x="4200135" y="4356553"/>
              <a:ext cx="30360" cy="10192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solidFill>
                  <a:srgbClr val="000000"/>
                </a:solidFill>
                <a:latin typeface="微软雅黑" panose="020B0503020204020204" charset="-122"/>
                <a:ea typeface="微软雅黑" panose="020B0503020204020204" charset="-122"/>
              </a:endParaRPr>
            </a:p>
          </p:txBody>
        </p:sp>
        <p:sp>
          <p:nvSpPr>
            <p:cNvPr id="18" name="Rectangle 191"/>
            <p:cNvSpPr>
              <a:spLocks noChangeArrowheads="1"/>
            </p:cNvSpPr>
            <p:nvPr/>
          </p:nvSpPr>
          <p:spPr bwMode="auto">
            <a:xfrm>
              <a:off x="4164354" y="4392335"/>
              <a:ext cx="101923" cy="3036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solidFill>
                  <a:srgbClr val="000000"/>
                </a:solidFill>
                <a:latin typeface="微软雅黑" panose="020B0503020204020204" charset="-122"/>
                <a:ea typeface="微软雅黑" panose="020B0503020204020204" charset="-122"/>
              </a:endParaRPr>
            </a:p>
          </p:txBody>
        </p:sp>
        <p:sp>
          <p:nvSpPr>
            <p:cNvPr id="19" name="Rectangle 192"/>
            <p:cNvSpPr>
              <a:spLocks noChangeArrowheads="1"/>
            </p:cNvSpPr>
            <p:nvPr/>
          </p:nvSpPr>
          <p:spPr bwMode="auto">
            <a:xfrm>
              <a:off x="3879187" y="4386913"/>
              <a:ext cx="18433" cy="6180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solidFill>
                  <a:srgbClr val="000000"/>
                </a:solidFill>
                <a:latin typeface="微软雅黑" panose="020B0503020204020204" charset="-122"/>
                <a:ea typeface="微软雅黑" panose="020B0503020204020204" charset="-122"/>
              </a:endParaRPr>
            </a:p>
          </p:txBody>
        </p:sp>
        <p:sp>
          <p:nvSpPr>
            <p:cNvPr id="20" name="Rectangle 193"/>
            <p:cNvSpPr>
              <a:spLocks noChangeArrowheads="1"/>
            </p:cNvSpPr>
            <p:nvPr/>
          </p:nvSpPr>
          <p:spPr bwMode="auto">
            <a:xfrm>
              <a:off x="3858586" y="4407515"/>
              <a:ext cx="61805" cy="1734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solidFill>
                  <a:srgbClr val="000000"/>
                </a:solidFill>
                <a:latin typeface="微软雅黑" panose="020B0503020204020204" charset="-122"/>
                <a:ea typeface="微软雅黑" panose="020B0503020204020204" charset="-122"/>
              </a:endParaRPr>
            </a:p>
          </p:txBody>
        </p:sp>
      </p:grpSp>
      <p:sp>
        <p:nvSpPr>
          <p:cNvPr id="61" name="Freeform 5"/>
          <p:cNvSpPr/>
          <p:nvPr/>
        </p:nvSpPr>
        <p:spPr bwMode="auto">
          <a:xfrm>
            <a:off x="1122441" y="4336251"/>
            <a:ext cx="591459" cy="4596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002B82"/>
          </a:solidFill>
          <a:ln w="31750">
            <a:gradFill flip="none" rotWithShape="1">
              <a:gsLst>
                <a:gs pos="0">
                  <a:schemeClr val="bg1">
                    <a:lumMod val="75000"/>
                  </a:schemeClr>
                </a:gs>
                <a:gs pos="100000">
                  <a:schemeClr val="bg1"/>
                </a:gs>
              </a:gsLst>
              <a:lin ang="2700000" scaled="1"/>
              <a:tileRect/>
            </a:gradFill>
          </a:ln>
          <a:effectLst>
            <a:innerShdw blurRad="127000" dist="63500" dir="13500000">
              <a:srgbClr val="002B82">
                <a:alpha val="85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rgbClr val="FFFFFF"/>
              </a:solidFill>
              <a:latin typeface="微软雅黑" panose="020B0503020204020204" charset="-122"/>
              <a:sym typeface="Arial" panose="020B0604020202020204" pitchFamily="34" charset="0"/>
            </a:endParaRPr>
          </a:p>
        </p:txBody>
      </p:sp>
      <p:sp>
        <p:nvSpPr>
          <p:cNvPr id="62" name="Freeform 5"/>
          <p:cNvSpPr/>
          <p:nvPr/>
        </p:nvSpPr>
        <p:spPr bwMode="auto">
          <a:xfrm>
            <a:off x="1158921" y="4351259"/>
            <a:ext cx="527095" cy="40963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95000"/>
            </a:schemeClr>
          </a:solidFill>
          <a:ln w="50800">
            <a:noFill/>
          </a:ln>
          <a:effectLst>
            <a:outerShdw blurRad="101600" dist="50800" dir="2700000" algn="tl" rotWithShape="0">
              <a:srgbClr val="002B82">
                <a:alpha val="64000"/>
              </a:srgbClr>
            </a:outerShdw>
          </a:effectLst>
          <a:scene3d>
            <a:camera prst="orthographicFront"/>
            <a:lightRig rig="threePt" dir="t"/>
          </a:scene3d>
          <a:sp3d prstMaterial="softEdge">
            <a:bevelT w="63500" h="190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rgbClr val="FFFFFF"/>
              </a:solidFill>
              <a:latin typeface="微软雅黑" panose="020B0503020204020204" charset="-122"/>
              <a:sym typeface="Arial" panose="020B0604020202020204" pitchFamily="34" charset="0"/>
            </a:endParaRPr>
          </a:p>
        </p:txBody>
      </p:sp>
      <p:grpSp>
        <p:nvGrpSpPr>
          <p:cNvPr id="63" name="组合 62"/>
          <p:cNvGrpSpPr/>
          <p:nvPr/>
        </p:nvGrpSpPr>
        <p:grpSpPr>
          <a:xfrm>
            <a:off x="1295505" y="4395275"/>
            <a:ext cx="315205" cy="276389"/>
            <a:chOff x="4895160" y="4287159"/>
            <a:chExt cx="571418" cy="389258"/>
          </a:xfrm>
          <a:solidFill>
            <a:srgbClr val="002B82"/>
          </a:solidFill>
        </p:grpSpPr>
        <p:sp>
          <p:nvSpPr>
            <p:cNvPr id="64" name="Freeform 327"/>
            <p:cNvSpPr>
              <a:spLocks noEditPoints="1"/>
            </p:cNvSpPr>
            <p:nvPr/>
          </p:nvSpPr>
          <p:spPr bwMode="auto">
            <a:xfrm>
              <a:off x="4895160" y="4287159"/>
              <a:ext cx="438051" cy="389258"/>
            </a:xfrm>
            <a:custGeom>
              <a:avLst/>
              <a:gdLst>
                <a:gd name="T0" fmla="*/ 166 w 171"/>
                <a:gd name="T1" fmla="*/ 0 h 152"/>
                <a:gd name="T2" fmla="*/ 5 w 171"/>
                <a:gd name="T3" fmla="*/ 0 h 152"/>
                <a:gd name="T4" fmla="*/ 0 w 171"/>
                <a:gd name="T5" fmla="*/ 5 h 152"/>
                <a:gd name="T6" fmla="*/ 0 w 171"/>
                <a:gd name="T7" fmla="*/ 146 h 152"/>
                <a:gd name="T8" fmla="*/ 5 w 171"/>
                <a:gd name="T9" fmla="*/ 152 h 152"/>
                <a:gd name="T10" fmla="*/ 166 w 171"/>
                <a:gd name="T11" fmla="*/ 152 h 152"/>
                <a:gd name="T12" fmla="*/ 171 w 171"/>
                <a:gd name="T13" fmla="*/ 146 h 152"/>
                <a:gd name="T14" fmla="*/ 171 w 171"/>
                <a:gd name="T15" fmla="*/ 5 h 152"/>
                <a:gd name="T16" fmla="*/ 166 w 171"/>
                <a:gd name="T17" fmla="*/ 0 h 152"/>
                <a:gd name="T18" fmla="*/ 132 w 171"/>
                <a:gd name="T19" fmla="*/ 12 h 152"/>
                <a:gd name="T20" fmla="*/ 139 w 171"/>
                <a:gd name="T21" fmla="*/ 19 h 152"/>
                <a:gd name="T22" fmla="*/ 132 w 171"/>
                <a:gd name="T23" fmla="*/ 26 h 152"/>
                <a:gd name="T24" fmla="*/ 124 w 171"/>
                <a:gd name="T25" fmla="*/ 19 h 152"/>
                <a:gd name="T26" fmla="*/ 132 w 171"/>
                <a:gd name="T27" fmla="*/ 12 h 152"/>
                <a:gd name="T28" fmla="*/ 110 w 171"/>
                <a:gd name="T29" fmla="*/ 12 h 152"/>
                <a:gd name="T30" fmla="*/ 118 w 171"/>
                <a:gd name="T31" fmla="*/ 19 h 152"/>
                <a:gd name="T32" fmla="*/ 110 w 171"/>
                <a:gd name="T33" fmla="*/ 26 h 152"/>
                <a:gd name="T34" fmla="*/ 103 w 171"/>
                <a:gd name="T35" fmla="*/ 19 h 152"/>
                <a:gd name="T36" fmla="*/ 110 w 171"/>
                <a:gd name="T37" fmla="*/ 12 h 152"/>
                <a:gd name="T38" fmla="*/ 160 w 171"/>
                <a:gd name="T39" fmla="*/ 141 h 152"/>
                <a:gd name="T40" fmla="*/ 11 w 171"/>
                <a:gd name="T41" fmla="*/ 141 h 152"/>
                <a:gd name="T42" fmla="*/ 11 w 171"/>
                <a:gd name="T43" fmla="*/ 38 h 152"/>
                <a:gd name="T44" fmla="*/ 160 w 171"/>
                <a:gd name="T45" fmla="*/ 38 h 152"/>
                <a:gd name="T46" fmla="*/ 160 w 171"/>
                <a:gd name="T47" fmla="*/ 141 h 152"/>
                <a:gd name="T48" fmla="*/ 153 w 171"/>
                <a:gd name="T49" fmla="*/ 26 h 152"/>
                <a:gd name="T50" fmla="*/ 146 w 171"/>
                <a:gd name="T51" fmla="*/ 19 h 152"/>
                <a:gd name="T52" fmla="*/ 153 w 171"/>
                <a:gd name="T53" fmla="*/ 12 h 152"/>
                <a:gd name="T54" fmla="*/ 160 w 171"/>
                <a:gd name="T55" fmla="*/ 19 h 152"/>
                <a:gd name="T56" fmla="*/ 153 w 171"/>
                <a:gd name="T57" fmla="*/ 2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1" h="152">
                  <a:moveTo>
                    <a:pt x="166" y="0"/>
                  </a:moveTo>
                  <a:cubicBezTo>
                    <a:pt x="5" y="0"/>
                    <a:pt x="5" y="0"/>
                    <a:pt x="5" y="0"/>
                  </a:cubicBezTo>
                  <a:cubicBezTo>
                    <a:pt x="2" y="0"/>
                    <a:pt x="0" y="2"/>
                    <a:pt x="0" y="5"/>
                  </a:cubicBezTo>
                  <a:cubicBezTo>
                    <a:pt x="0" y="146"/>
                    <a:pt x="0" y="146"/>
                    <a:pt x="0" y="146"/>
                  </a:cubicBezTo>
                  <a:cubicBezTo>
                    <a:pt x="0" y="149"/>
                    <a:pt x="2" y="152"/>
                    <a:pt x="5" y="152"/>
                  </a:cubicBezTo>
                  <a:cubicBezTo>
                    <a:pt x="166" y="152"/>
                    <a:pt x="166" y="152"/>
                    <a:pt x="166" y="152"/>
                  </a:cubicBezTo>
                  <a:cubicBezTo>
                    <a:pt x="169" y="152"/>
                    <a:pt x="171" y="149"/>
                    <a:pt x="171" y="146"/>
                  </a:cubicBezTo>
                  <a:cubicBezTo>
                    <a:pt x="171" y="5"/>
                    <a:pt x="171" y="5"/>
                    <a:pt x="171" y="5"/>
                  </a:cubicBezTo>
                  <a:cubicBezTo>
                    <a:pt x="171" y="2"/>
                    <a:pt x="169" y="0"/>
                    <a:pt x="166" y="0"/>
                  </a:cubicBezTo>
                  <a:close/>
                  <a:moveTo>
                    <a:pt x="132" y="12"/>
                  </a:moveTo>
                  <a:cubicBezTo>
                    <a:pt x="136" y="12"/>
                    <a:pt x="139" y="15"/>
                    <a:pt x="139" y="19"/>
                  </a:cubicBezTo>
                  <a:cubicBezTo>
                    <a:pt x="139" y="23"/>
                    <a:pt x="136" y="26"/>
                    <a:pt x="132" y="26"/>
                  </a:cubicBezTo>
                  <a:cubicBezTo>
                    <a:pt x="128" y="26"/>
                    <a:pt x="124" y="23"/>
                    <a:pt x="124" y="19"/>
                  </a:cubicBezTo>
                  <a:cubicBezTo>
                    <a:pt x="124" y="15"/>
                    <a:pt x="128" y="12"/>
                    <a:pt x="132" y="12"/>
                  </a:cubicBezTo>
                  <a:close/>
                  <a:moveTo>
                    <a:pt x="110" y="12"/>
                  </a:moveTo>
                  <a:cubicBezTo>
                    <a:pt x="114" y="12"/>
                    <a:pt x="118" y="15"/>
                    <a:pt x="118" y="19"/>
                  </a:cubicBezTo>
                  <a:cubicBezTo>
                    <a:pt x="118" y="23"/>
                    <a:pt x="114" y="26"/>
                    <a:pt x="110" y="26"/>
                  </a:cubicBezTo>
                  <a:cubicBezTo>
                    <a:pt x="106" y="26"/>
                    <a:pt x="103" y="23"/>
                    <a:pt x="103" y="19"/>
                  </a:cubicBezTo>
                  <a:cubicBezTo>
                    <a:pt x="103" y="15"/>
                    <a:pt x="106" y="12"/>
                    <a:pt x="110" y="12"/>
                  </a:cubicBezTo>
                  <a:close/>
                  <a:moveTo>
                    <a:pt x="160" y="141"/>
                  </a:moveTo>
                  <a:cubicBezTo>
                    <a:pt x="11" y="141"/>
                    <a:pt x="11" y="141"/>
                    <a:pt x="11" y="141"/>
                  </a:cubicBezTo>
                  <a:cubicBezTo>
                    <a:pt x="11" y="38"/>
                    <a:pt x="11" y="38"/>
                    <a:pt x="11" y="38"/>
                  </a:cubicBezTo>
                  <a:cubicBezTo>
                    <a:pt x="160" y="38"/>
                    <a:pt x="160" y="38"/>
                    <a:pt x="160" y="38"/>
                  </a:cubicBezTo>
                  <a:lnTo>
                    <a:pt x="160" y="141"/>
                  </a:lnTo>
                  <a:close/>
                  <a:moveTo>
                    <a:pt x="153" y="26"/>
                  </a:moveTo>
                  <a:cubicBezTo>
                    <a:pt x="149" y="26"/>
                    <a:pt x="146" y="23"/>
                    <a:pt x="146" y="19"/>
                  </a:cubicBezTo>
                  <a:cubicBezTo>
                    <a:pt x="146" y="15"/>
                    <a:pt x="149" y="12"/>
                    <a:pt x="153" y="12"/>
                  </a:cubicBezTo>
                  <a:cubicBezTo>
                    <a:pt x="157" y="12"/>
                    <a:pt x="160" y="15"/>
                    <a:pt x="160" y="19"/>
                  </a:cubicBezTo>
                  <a:cubicBezTo>
                    <a:pt x="160" y="23"/>
                    <a:pt x="157" y="26"/>
                    <a:pt x="153"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latin typeface="微软雅黑" panose="020B0503020204020204" charset="-122"/>
                <a:ea typeface="微软雅黑" panose="020B0503020204020204" charset="-122"/>
              </a:endParaRPr>
            </a:p>
          </p:txBody>
        </p:sp>
        <p:sp>
          <p:nvSpPr>
            <p:cNvPr id="65" name="Rectangle 328"/>
            <p:cNvSpPr>
              <a:spLocks noChangeArrowheads="1"/>
            </p:cNvSpPr>
            <p:nvPr/>
          </p:nvSpPr>
          <p:spPr bwMode="auto">
            <a:xfrm>
              <a:off x="4953712" y="4417273"/>
              <a:ext cx="315527" cy="5963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solidFill>
                  <a:srgbClr val="000000"/>
                </a:solidFill>
                <a:latin typeface="微软雅黑" panose="020B0503020204020204" charset="-122"/>
                <a:ea typeface="微软雅黑" panose="020B0503020204020204" charset="-122"/>
              </a:endParaRPr>
            </a:p>
          </p:txBody>
        </p:sp>
        <p:sp>
          <p:nvSpPr>
            <p:cNvPr id="66" name="Rectangle 329"/>
            <p:cNvSpPr>
              <a:spLocks noChangeArrowheads="1"/>
            </p:cNvSpPr>
            <p:nvPr/>
          </p:nvSpPr>
          <p:spPr bwMode="auto">
            <a:xfrm>
              <a:off x="4953712" y="4501847"/>
              <a:ext cx="99754" cy="10517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solidFill>
                  <a:srgbClr val="000000"/>
                </a:solidFill>
                <a:latin typeface="微软雅黑" panose="020B0503020204020204" charset="-122"/>
                <a:ea typeface="微软雅黑" panose="020B0503020204020204" charset="-122"/>
              </a:endParaRPr>
            </a:p>
          </p:txBody>
        </p:sp>
        <p:sp>
          <p:nvSpPr>
            <p:cNvPr id="67" name="Rectangle 330"/>
            <p:cNvSpPr>
              <a:spLocks noChangeArrowheads="1"/>
            </p:cNvSpPr>
            <p:nvPr/>
          </p:nvSpPr>
          <p:spPr bwMode="auto">
            <a:xfrm>
              <a:off x="5071899" y="4505100"/>
              <a:ext cx="107344" cy="130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solidFill>
                  <a:srgbClr val="000000"/>
                </a:solidFill>
                <a:latin typeface="微软雅黑" panose="020B0503020204020204" charset="-122"/>
                <a:ea typeface="微软雅黑" panose="020B0503020204020204" charset="-122"/>
              </a:endParaRPr>
            </a:p>
          </p:txBody>
        </p:sp>
        <p:sp>
          <p:nvSpPr>
            <p:cNvPr id="68" name="Rectangle 331"/>
            <p:cNvSpPr>
              <a:spLocks noChangeArrowheads="1"/>
            </p:cNvSpPr>
            <p:nvPr/>
          </p:nvSpPr>
          <p:spPr bwMode="auto">
            <a:xfrm>
              <a:off x="5071899" y="4548471"/>
              <a:ext cx="107344" cy="130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solidFill>
                  <a:srgbClr val="000000"/>
                </a:solidFill>
                <a:latin typeface="微软雅黑" panose="020B0503020204020204" charset="-122"/>
                <a:ea typeface="微软雅黑" panose="020B0503020204020204" charset="-122"/>
              </a:endParaRPr>
            </a:p>
          </p:txBody>
        </p:sp>
        <p:sp>
          <p:nvSpPr>
            <p:cNvPr id="69" name="Rectangle 332"/>
            <p:cNvSpPr>
              <a:spLocks noChangeArrowheads="1"/>
            </p:cNvSpPr>
            <p:nvPr/>
          </p:nvSpPr>
          <p:spPr bwMode="auto">
            <a:xfrm>
              <a:off x="5071899" y="4589674"/>
              <a:ext cx="107344" cy="1518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endParaRPr lang="zh-CN" altLang="en-US" sz="1015">
                <a:solidFill>
                  <a:srgbClr val="000000"/>
                </a:solidFill>
                <a:latin typeface="微软雅黑" panose="020B0503020204020204" charset="-122"/>
                <a:ea typeface="微软雅黑" panose="020B0503020204020204" charset="-122"/>
              </a:endParaRPr>
            </a:p>
          </p:txBody>
        </p:sp>
        <p:sp>
          <p:nvSpPr>
            <p:cNvPr id="70" name="Freeform 333"/>
            <p:cNvSpPr/>
            <p:nvPr/>
          </p:nvSpPr>
          <p:spPr bwMode="auto">
            <a:xfrm>
              <a:off x="5225867" y="4569073"/>
              <a:ext cx="40119" cy="41203"/>
            </a:xfrm>
            <a:custGeom>
              <a:avLst/>
              <a:gdLst>
                <a:gd name="T0" fmla="*/ 11 w 37"/>
                <a:gd name="T1" fmla="*/ 0 h 38"/>
                <a:gd name="T2" fmla="*/ 11 w 37"/>
                <a:gd name="T3" fmla="*/ 2 h 38"/>
                <a:gd name="T4" fmla="*/ 0 w 37"/>
                <a:gd name="T5" fmla="*/ 38 h 38"/>
                <a:gd name="T6" fmla="*/ 35 w 37"/>
                <a:gd name="T7" fmla="*/ 26 h 38"/>
                <a:gd name="T8" fmla="*/ 37 w 37"/>
                <a:gd name="T9" fmla="*/ 26 h 38"/>
                <a:gd name="T10" fmla="*/ 11 w 37"/>
                <a:gd name="T11" fmla="*/ 0 h 38"/>
              </a:gdLst>
              <a:ahLst/>
              <a:cxnLst>
                <a:cxn ang="0">
                  <a:pos x="T0" y="T1"/>
                </a:cxn>
                <a:cxn ang="0">
                  <a:pos x="T2" y="T3"/>
                </a:cxn>
                <a:cxn ang="0">
                  <a:pos x="T4" y="T5"/>
                </a:cxn>
                <a:cxn ang="0">
                  <a:pos x="T6" y="T7"/>
                </a:cxn>
                <a:cxn ang="0">
                  <a:pos x="T8" y="T9"/>
                </a:cxn>
                <a:cxn ang="0">
                  <a:pos x="T10" y="T11"/>
                </a:cxn>
              </a:cxnLst>
              <a:rect l="0" t="0" r="r" b="b"/>
              <a:pathLst>
                <a:path w="37" h="38">
                  <a:moveTo>
                    <a:pt x="11" y="0"/>
                  </a:moveTo>
                  <a:lnTo>
                    <a:pt x="11" y="2"/>
                  </a:lnTo>
                  <a:lnTo>
                    <a:pt x="0" y="38"/>
                  </a:lnTo>
                  <a:lnTo>
                    <a:pt x="35" y="26"/>
                  </a:lnTo>
                  <a:lnTo>
                    <a:pt x="37" y="26"/>
                  </a:lnTo>
                  <a:lnTo>
                    <a:pt x="1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latin typeface="微软雅黑" panose="020B0503020204020204" charset="-122"/>
                <a:ea typeface="微软雅黑" panose="020B0503020204020204" charset="-122"/>
              </a:endParaRPr>
            </a:p>
          </p:txBody>
        </p:sp>
        <p:sp>
          <p:nvSpPr>
            <p:cNvPr id="71" name="Freeform 334"/>
            <p:cNvSpPr/>
            <p:nvPr/>
          </p:nvSpPr>
          <p:spPr bwMode="auto">
            <a:xfrm>
              <a:off x="5389594" y="4366311"/>
              <a:ext cx="76984" cy="79153"/>
            </a:xfrm>
            <a:custGeom>
              <a:avLst/>
              <a:gdLst>
                <a:gd name="T0" fmla="*/ 23 w 30"/>
                <a:gd name="T1" fmla="*/ 31 h 31"/>
                <a:gd name="T2" fmla="*/ 28 w 30"/>
                <a:gd name="T3" fmla="*/ 25 h 31"/>
                <a:gd name="T4" fmla="*/ 28 w 30"/>
                <a:gd name="T5" fmla="*/ 18 h 31"/>
                <a:gd name="T6" fmla="*/ 13 w 30"/>
                <a:gd name="T7" fmla="*/ 2 h 31"/>
                <a:gd name="T8" fmla="*/ 6 w 30"/>
                <a:gd name="T9" fmla="*/ 2 h 31"/>
                <a:gd name="T10" fmla="*/ 0 w 30"/>
                <a:gd name="T11" fmla="*/ 8 h 31"/>
                <a:gd name="T12" fmla="*/ 23 w 30"/>
                <a:gd name="T13" fmla="*/ 31 h 31"/>
              </a:gdLst>
              <a:ahLst/>
              <a:cxnLst>
                <a:cxn ang="0">
                  <a:pos x="T0" y="T1"/>
                </a:cxn>
                <a:cxn ang="0">
                  <a:pos x="T2" y="T3"/>
                </a:cxn>
                <a:cxn ang="0">
                  <a:pos x="T4" y="T5"/>
                </a:cxn>
                <a:cxn ang="0">
                  <a:pos x="T6" y="T7"/>
                </a:cxn>
                <a:cxn ang="0">
                  <a:pos x="T8" y="T9"/>
                </a:cxn>
                <a:cxn ang="0">
                  <a:pos x="T10" y="T11"/>
                </a:cxn>
                <a:cxn ang="0">
                  <a:pos x="T12" y="T13"/>
                </a:cxn>
              </a:cxnLst>
              <a:rect l="0" t="0" r="r" b="b"/>
              <a:pathLst>
                <a:path w="30" h="31">
                  <a:moveTo>
                    <a:pt x="23" y="31"/>
                  </a:moveTo>
                  <a:cubicBezTo>
                    <a:pt x="28" y="25"/>
                    <a:pt x="28" y="25"/>
                    <a:pt x="28" y="25"/>
                  </a:cubicBezTo>
                  <a:cubicBezTo>
                    <a:pt x="30" y="23"/>
                    <a:pt x="30" y="20"/>
                    <a:pt x="28" y="18"/>
                  </a:cubicBezTo>
                  <a:cubicBezTo>
                    <a:pt x="13" y="2"/>
                    <a:pt x="13" y="2"/>
                    <a:pt x="13" y="2"/>
                  </a:cubicBezTo>
                  <a:cubicBezTo>
                    <a:pt x="11" y="0"/>
                    <a:pt x="8" y="0"/>
                    <a:pt x="6" y="2"/>
                  </a:cubicBezTo>
                  <a:cubicBezTo>
                    <a:pt x="0" y="8"/>
                    <a:pt x="0" y="8"/>
                    <a:pt x="0" y="8"/>
                  </a:cubicBezTo>
                  <a:lnTo>
                    <a:pt x="23" y="3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latin typeface="微软雅黑" panose="020B0503020204020204" charset="-122"/>
                <a:ea typeface="微软雅黑" panose="020B0503020204020204" charset="-122"/>
              </a:endParaRPr>
            </a:p>
          </p:txBody>
        </p:sp>
        <p:sp>
          <p:nvSpPr>
            <p:cNvPr id="72" name="Freeform 335"/>
            <p:cNvSpPr/>
            <p:nvPr/>
          </p:nvSpPr>
          <p:spPr bwMode="auto">
            <a:xfrm>
              <a:off x="5258396" y="4394503"/>
              <a:ext cx="182160" cy="182160"/>
            </a:xfrm>
            <a:custGeom>
              <a:avLst/>
              <a:gdLst>
                <a:gd name="T0" fmla="*/ 49 w 71"/>
                <a:gd name="T1" fmla="*/ 0 h 71"/>
                <a:gd name="T2" fmla="*/ 48 w 71"/>
                <a:gd name="T3" fmla="*/ 0 h 71"/>
                <a:gd name="T4" fmla="*/ 2 w 71"/>
                <a:gd name="T5" fmla="*/ 47 h 71"/>
                <a:gd name="T6" fmla="*/ 2 w 71"/>
                <a:gd name="T7" fmla="*/ 54 h 71"/>
                <a:gd name="T8" fmla="*/ 2 w 71"/>
                <a:gd name="T9" fmla="*/ 55 h 71"/>
                <a:gd name="T10" fmla="*/ 8 w 71"/>
                <a:gd name="T11" fmla="*/ 56 h 71"/>
                <a:gd name="T12" fmla="*/ 9 w 71"/>
                <a:gd name="T13" fmla="*/ 62 h 71"/>
                <a:gd name="T14" fmla="*/ 9 w 71"/>
                <a:gd name="T15" fmla="*/ 62 h 71"/>
                <a:gd name="T16" fmla="*/ 15 w 71"/>
                <a:gd name="T17" fmla="*/ 63 h 71"/>
                <a:gd name="T18" fmla="*/ 16 w 71"/>
                <a:gd name="T19" fmla="*/ 69 h 71"/>
                <a:gd name="T20" fmla="*/ 17 w 71"/>
                <a:gd name="T21" fmla="*/ 69 h 71"/>
                <a:gd name="T22" fmla="*/ 24 w 71"/>
                <a:gd name="T23" fmla="*/ 69 h 71"/>
                <a:gd name="T24" fmla="*/ 71 w 71"/>
                <a:gd name="T25" fmla="*/ 23 h 71"/>
                <a:gd name="T26" fmla="*/ 71 w 71"/>
                <a:gd name="T27" fmla="*/ 22 h 71"/>
                <a:gd name="T28" fmla="*/ 49 w 71"/>
                <a:gd name="T29"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1" h="71">
                  <a:moveTo>
                    <a:pt x="49" y="0"/>
                  </a:moveTo>
                  <a:cubicBezTo>
                    <a:pt x="49" y="0"/>
                    <a:pt x="48" y="0"/>
                    <a:pt x="48" y="0"/>
                  </a:cubicBezTo>
                  <a:cubicBezTo>
                    <a:pt x="2" y="47"/>
                    <a:pt x="2" y="47"/>
                    <a:pt x="2" y="47"/>
                  </a:cubicBezTo>
                  <a:cubicBezTo>
                    <a:pt x="0" y="49"/>
                    <a:pt x="0" y="52"/>
                    <a:pt x="2" y="54"/>
                  </a:cubicBezTo>
                  <a:cubicBezTo>
                    <a:pt x="2" y="55"/>
                    <a:pt x="2" y="55"/>
                    <a:pt x="2" y="55"/>
                  </a:cubicBezTo>
                  <a:cubicBezTo>
                    <a:pt x="4" y="56"/>
                    <a:pt x="6" y="57"/>
                    <a:pt x="8" y="56"/>
                  </a:cubicBezTo>
                  <a:cubicBezTo>
                    <a:pt x="7" y="58"/>
                    <a:pt x="7" y="60"/>
                    <a:pt x="9" y="62"/>
                  </a:cubicBezTo>
                  <a:cubicBezTo>
                    <a:pt x="9" y="62"/>
                    <a:pt x="9" y="62"/>
                    <a:pt x="9" y="62"/>
                  </a:cubicBezTo>
                  <a:cubicBezTo>
                    <a:pt x="11" y="64"/>
                    <a:pt x="13" y="64"/>
                    <a:pt x="15" y="63"/>
                  </a:cubicBezTo>
                  <a:cubicBezTo>
                    <a:pt x="14" y="65"/>
                    <a:pt x="15" y="67"/>
                    <a:pt x="16" y="69"/>
                  </a:cubicBezTo>
                  <a:cubicBezTo>
                    <a:pt x="17" y="69"/>
                    <a:pt x="17" y="69"/>
                    <a:pt x="17" y="69"/>
                  </a:cubicBezTo>
                  <a:cubicBezTo>
                    <a:pt x="19" y="71"/>
                    <a:pt x="22" y="71"/>
                    <a:pt x="24" y="69"/>
                  </a:cubicBezTo>
                  <a:cubicBezTo>
                    <a:pt x="71" y="23"/>
                    <a:pt x="71" y="23"/>
                    <a:pt x="71" y="23"/>
                  </a:cubicBezTo>
                  <a:cubicBezTo>
                    <a:pt x="71" y="23"/>
                    <a:pt x="71" y="22"/>
                    <a:pt x="71" y="22"/>
                  </a:cubicBezTo>
                  <a:lnTo>
                    <a:pt x="4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latin typeface="微软雅黑" panose="020B0503020204020204" charset="-122"/>
                <a:ea typeface="微软雅黑" panose="020B0503020204020204" charset="-122"/>
              </a:endParaRPr>
            </a:p>
          </p:txBody>
        </p:sp>
      </p:grpSp>
      <p:pic>
        <p:nvPicPr>
          <p:cNvPr id="131" name="图片 130" descr="32303231323332393b32303231333236303bd2bdc1c6bbbcd5df"/>
          <p:cNvPicPr>
            <a:picLocks noChangeAspect="1"/>
          </p:cNvPicPr>
          <p:nvPr/>
        </p:nvPicPr>
        <p:blipFill>
          <a:blip r:embed="rId4">
            <a:extLst>
              <a:ext uri="{96DAC541-7B7A-43D3-8B79-37D633B846F1}">
                <asvg:svgBlip xmlns="" xmlns:asvg="http://schemas.microsoft.com/office/drawing/2016/SVG/main" r:embed="rId7"/>
              </a:ext>
            </a:extLst>
          </a:blip>
          <a:stretch>
            <a:fillRect/>
          </a:stretch>
        </p:blipFill>
        <p:spPr>
          <a:xfrm>
            <a:off x="1246634" y="2584909"/>
            <a:ext cx="317084" cy="317084"/>
          </a:xfrm>
          <a:prstGeom prst="rect">
            <a:avLst/>
          </a:prstGeom>
        </p:spPr>
      </p:pic>
      <p:sp>
        <p:nvSpPr>
          <p:cNvPr id="3" name="Freeform 5"/>
          <p:cNvSpPr/>
          <p:nvPr/>
        </p:nvSpPr>
        <p:spPr bwMode="auto">
          <a:xfrm>
            <a:off x="1114537" y="1560487"/>
            <a:ext cx="591459" cy="4596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002B82"/>
          </a:solidFill>
          <a:ln w="31750">
            <a:gradFill flip="none" rotWithShape="1">
              <a:gsLst>
                <a:gs pos="0">
                  <a:schemeClr val="bg1">
                    <a:lumMod val="75000"/>
                  </a:schemeClr>
                </a:gs>
                <a:gs pos="100000">
                  <a:schemeClr val="bg1"/>
                </a:gs>
              </a:gsLst>
              <a:lin ang="2700000" scaled="1"/>
              <a:tileRect/>
            </a:gradFill>
          </a:ln>
          <a:effectLst>
            <a:innerShdw blurRad="127000" dist="63500" dir="13500000">
              <a:srgbClr val="002B82">
                <a:alpha val="85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rgbClr val="FFFFFF"/>
              </a:solidFill>
              <a:latin typeface="微软雅黑" panose="020B0503020204020204" charset="-122"/>
              <a:sym typeface="Arial" panose="020B0604020202020204" pitchFamily="34" charset="0"/>
            </a:endParaRPr>
          </a:p>
        </p:txBody>
      </p:sp>
      <p:sp>
        <p:nvSpPr>
          <p:cNvPr id="6" name="Freeform 5"/>
          <p:cNvSpPr/>
          <p:nvPr/>
        </p:nvSpPr>
        <p:spPr bwMode="auto">
          <a:xfrm>
            <a:off x="1157075" y="1604673"/>
            <a:ext cx="527095" cy="40963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95000"/>
            </a:schemeClr>
          </a:solidFill>
          <a:ln w="50800">
            <a:noFill/>
          </a:ln>
          <a:effectLst>
            <a:outerShdw blurRad="101600" dist="50800" dir="2700000" algn="tl" rotWithShape="0">
              <a:srgbClr val="002B82">
                <a:alpha val="64000"/>
              </a:srgbClr>
            </a:outerShdw>
          </a:effectLst>
          <a:scene3d>
            <a:camera prst="orthographicFront"/>
            <a:lightRig rig="threePt" dir="t"/>
          </a:scene3d>
          <a:sp3d prstMaterial="softEdge">
            <a:bevelT w="63500" h="190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rgbClr val="FFFFFF"/>
              </a:solidFill>
              <a:latin typeface="微软雅黑" panose="020B0503020204020204" charset="-122"/>
              <a:sym typeface="Arial" panose="020B0604020202020204" pitchFamily="34" charset="0"/>
            </a:endParaRPr>
          </a:p>
        </p:txBody>
      </p:sp>
      <p:pic>
        <p:nvPicPr>
          <p:cNvPr id="22" name="图片 21" descr="32313535343030393b32313535343030333bcad6caf5d6d0"/>
          <p:cNvPicPr>
            <a:picLocks noChangeAspect="1"/>
          </p:cNvPicPr>
          <p:nvPr/>
        </p:nvPicPr>
        <p:blipFill>
          <a:blip r:embed="rId8">
            <a:extLst>
              <a:ext uri="{96DAC541-7B7A-43D3-8B79-37D633B846F1}">
                <asvg:svgBlip xmlns="" xmlns:asvg="http://schemas.microsoft.com/office/drawing/2016/SVG/main" r:embed="rId9"/>
              </a:ext>
            </a:extLst>
          </a:blip>
          <a:stretch>
            <a:fillRect/>
          </a:stretch>
        </p:blipFill>
        <p:spPr>
          <a:xfrm>
            <a:off x="1237675" y="1615642"/>
            <a:ext cx="369540" cy="369540"/>
          </a:xfrm>
          <a:prstGeom prst="rect">
            <a:avLst/>
          </a:prstGeom>
        </p:spPr>
      </p:pic>
      <p:cxnSp>
        <p:nvCxnSpPr>
          <p:cNvPr id="2" name="直接连接符​​ 14"/>
          <p:cNvCxnSpPr/>
          <p:nvPr/>
        </p:nvCxnSpPr>
        <p:spPr>
          <a:xfrm>
            <a:off x="-36038" y="454938"/>
            <a:ext cx="4261807" cy="0"/>
          </a:xfrm>
          <a:prstGeom prst="line">
            <a:avLst/>
          </a:prstGeom>
          <a:ln w="9525">
            <a:solidFill>
              <a:srgbClr val="939590"/>
            </a:solidFill>
            <a:prstDash val="solid"/>
          </a:ln>
        </p:spPr>
        <p:style>
          <a:lnRef idx="1">
            <a:schemeClr val="accent1"/>
          </a:lnRef>
          <a:fillRef idx="0">
            <a:schemeClr val="accent1"/>
          </a:fillRef>
          <a:effectRef idx="0">
            <a:schemeClr val="accent1"/>
          </a:effectRef>
          <a:fontRef idx="minor">
            <a:schemeClr val="tx1"/>
          </a:fontRef>
        </p:style>
      </p:cxnSp>
      <p:sp>
        <p:nvSpPr>
          <p:cNvPr id="99" name="Text Box 18"/>
          <p:cNvSpPr txBox="1">
            <a:spLocks noChangeArrowheads="1"/>
          </p:cNvSpPr>
          <p:nvPr/>
        </p:nvSpPr>
        <p:spPr bwMode="gray">
          <a:xfrm>
            <a:off x="-755015" y="-20955"/>
            <a:ext cx="5399023" cy="861774"/>
          </a:xfrm>
          <a:prstGeom prst="rect">
            <a:avLst/>
          </a:prstGeom>
          <a:noFill/>
          <a:ln>
            <a:noFill/>
          </a:ln>
          <a:extLst>
            <a:ext uri="{909E8E84-426E-40DD-AFC4-6F175D3DCCD1}">
              <a14:hiddenFill xmlns:a14="http://schemas.microsoft.com/office/drawing/2010/main">
                <a:solidFill>
                  <a:srgbClr val="A1A1A1"/>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ctr" eaLnBrk="1" hangingPunct="1"/>
            <a:r>
              <a:rPr lang="zh-CN" altLang="en-US" sz="2500" b="1" dirty="0" smtClean="0">
                <a:latin typeface="微软雅黑" panose="020B0503020204020204" charset="-122"/>
                <a:ea typeface="微软雅黑" panose="020B0503020204020204" charset="-122"/>
              </a:rPr>
              <a:t>公平性</a:t>
            </a:r>
            <a:r>
              <a:rPr lang="en-US" altLang="zh-CN" b="1" dirty="0">
                <a:solidFill>
                  <a:srgbClr val="000000"/>
                </a:solidFill>
                <a:latin typeface="微软雅黑" panose="020B0503020204020204" charset="-122"/>
                <a:ea typeface="微软雅黑" panose="020B0503020204020204" charset="-122"/>
              </a:rPr>
              <a:t>-</a:t>
            </a:r>
            <a:r>
              <a:rPr lang="zh-CN" altLang="en-US" b="1" dirty="0">
                <a:solidFill>
                  <a:srgbClr val="000000"/>
                </a:solidFill>
                <a:latin typeface="微软雅黑" panose="020B0503020204020204" charset="-122"/>
                <a:ea typeface="微软雅黑" panose="020B0503020204020204" charset="-122"/>
              </a:rPr>
              <a:t>示踪用盐酸米托蒽醌注射液</a:t>
            </a:r>
          </a:p>
          <a:p>
            <a:pPr algn="ctr"/>
            <a:endParaRPr lang="zh-CN" altLang="en-US" sz="2500" b="1" dirty="0">
              <a:latin typeface="微软雅黑" panose="020B0503020204020204" charset="-122"/>
              <a:ea typeface="微软雅黑" panose="020B0503020204020204" charset="-122"/>
            </a:endParaRPr>
          </a:p>
        </p:txBody>
      </p:sp>
      <p:sp>
        <p:nvSpPr>
          <p:cNvPr id="12" name="灯片编号占位符 11"/>
          <p:cNvSpPr>
            <a:spLocks noGrp="1"/>
          </p:cNvSpPr>
          <p:nvPr>
            <p:ph type="sldNum" sz="quarter" idx="12"/>
          </p:nvPr>
        </p:nvSpPr>
        <p:spPr>
          <a:xfrm>
            <a:off x="7094693" y="4869656"/>
            <a:ext cx="2057400" cy="273844"/>
          </a:xfrm>
        </p:spPr>
        <p:txBody>
          <a:bodyPr/>
          <a:lstStyle/>
          <a:p>
            <a:fld id="{EF906490-237C-474C-BA2E-D98840BC1F8F}" type="slidenum">
              <a:rPr lang="zh-CN" altLang="en-US" smtClean="0">
                <a:solidFill>
                  <a:srgbClr val="FFFFFF">
                    <a:lumMod val="65000"/>
                  </a:srgbClr>
                </a:solidFill>
              </a:rPr>
              <a:t>9</a:t>
            </a:fld>
            <a:endParaRPr lang="zh-CN" altLang="en-US">
              <a:solidFill>
                <a:srgbClr val="FFFFFF">
                  <a:lumMod val="65000"/>
                </a:srgbClr>
              </a:solidFill>
            </a:endParaRPr>
          </a:p>
        </p:txBody>
      </p:sp>
      <p:grpSp>
        <p:nvGrpSpPr>
          <p:cNvPr id="43" name="组合 42">
            <a:extLst>
              <a:ext uri="{FF2B5EF4-FFF2-40B4-BE49-F238E27FC236}">
                <a16:creationId xmlns="" xmlns:a16="http://schemas.microsoft.com/office/drawing/2014/main" id="{2F53A74E-26BD-FA32-E8EF-F78D637CBE66}"/>
              </a:ext>
            </a:extLst>
          </p:cNvPr>
          <p:cNvGrpSpPr/>
          <p:nvPr/>
        </p:nvGrpSpPr>
        <p:grpSpPr>
          <a:xfrm>
            <a:off x="7410376" y="7928"/>
            <a:ext cx="1842144" cy="487205"/>
            <a:chOff x="9899397" y="-241263"/>
            <a:chExt cx="2490216" cy="750408"/>
          </a:xfrm>
        </p:grpSpPr>
        <p:pic>
          <p:nvPicPr>
            <p:cNvPr id="44" name="图片 43">
              <a:extLst>
                <a:ext uri="{FF2B5EF4-FFF2-40B4-BE49-F238E27FC236}">
                  <a16:creationId xmlns="" xmlns:a16="http://schemas.microsoft.com/office/drawing/2014/main" id="{5962A164-3CBC-A954-E3A6-49BACB253256}"/>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b="50364"/>
            <a:stretch/>
          </p:blipFill>
          <p:spPr bwMode="auto">
            <a:xfrm>
              <a:off x="10500920" y="-241263"/>
              <a:ext cx="1293367" cy="486766"/>
            </a:xfrm>
            <a:prstGeom prst="rect">
              <a:avLst/>
            </a:prstGeom>
            <a:noFill/>
            <a:ln>
              <a:noFill/>
            </a:ln>
            <a:extLst>
              <a:ext uri="{53640926-AAD7-44D8-BBD7-CCE9431645EC}">
                <a14:shadowObscured xmlns:a14="http://schemas.microsoft.com/office/drawing/2010/main"/>
              </a:ext>
            </a:extLst>
          </p:spPr>
        </p:pic>
        <p:sp>
          <p:nvSpPr>
            <p:cNvPr id="45" name="文本框 44">
              <a:extLst>
                <a:ext uri="{FF2B5EF4-FFF2-40B4-BE49-F238E27FC236}">
                  <a16:creationId xmlns="" xmlns:a16="http://schemas.microsoft.com/office/drawing/2014/main" id="{733B2061-1726-A83D-CA34-5F01F76AD9FE}"/>
                </a:ext>
              </a:extLst>
            </p:cNvPr>
            <p:cNvSpPr txBox="1"/>
            <p:nvPr/>
          </p:nvSpPr>
          <p:spPr>
            <a:xfrm>
              <a:off x="9899397" y="201014"/>
              <a:ext cx="2490216" cy="308131"/>
            </a:xfrm>
            <a:prstGeom prst="rect">
              <a:avLst/>
            </a:prstGeom>
            <a:noFill/>
          </p:spPr>
          <p:txBody>
            <a:bodyPr wrap="square" rtlCol="0">
              <a:spAutoFit/>
            </a:bodyPr>
            <a:lstStyle/>
            <a:p>
              <a:r>
                <a:rPr lang="zh-CN" altLang="en-US" sz="700" b="1" dirty="0" smtClean="0">
                  <a:solidFill>
                    <a:srgbClr val="2476BE"/>
                  </a:solidFill>
                  <a:latin typeface="微软雅黑" panose="020B0503020204020204" pitchFamily="34" charset="-122"/>
                  <a:ea typeface="微软雅黑" panose="020B0503020204020204" pitchFamily="34" charset="-122"/>
                </a:rPr>
                <a:t>唯一</a:t>
              </a:r>
              <a:r>
                <a:rPr lang="zh-CN" altLang="en-US" sz="700" b="1" dirty="0">
                  <a:solidFill>
                    <a:srgbClr val="2476BE"/>
                  </a:solidFill>
                  <a:latin typeface="微软雅黑" panose="020B0503020204020204" pitchFamily="34" charset="-122"/>
                  <a:ea typeface="微软雅黑" panose="020B0503020204020204" pitchFamily="34" charset="-122"/>
                </a:rPr>
                <a:t>获批的</a:t>
              </a:r>
              <a:r>
                <a:rPr lang="zh-CN" altLang="en-US" sz="700" b="1" dirty="0" smtClean="0">
                  <a:solidFill>
                    <a:srgbClr val="2476BE"/>
                  </a:solidFill>
                  <a:latin typeface="微软雅黑" panose="020B0503020204020204" pitchFamily="34" charset="-122"/>
                  <a:ea typeface="微软雅黑" panose="020B0503020204020204" pitchFamily="34" charset="-122"/>
                </a:rPr>
                <a:t>甲状腺、乳腺</a:t>
              </a:r>
              <a:r>
                <a:rPr lang="zh-CN" altLang="en-US" sz="700" b="1" dirty="0">
                  <a:solidFill>
                    <a:srgbClr val="2476BE"/>
                  </a:solidFill>
                  <a:latin typeface="微软雅黑" panose="020B0503020204020204" pitchFamily="34" charset="-122"/>
                  <a:ea typeface="微软雅黑" panose="020B0503020204020204" pitchFamily="34" charset="-122"/>
                </a:rPr>
                <a:t>新型淋巴示踪剂</a:t>
              </a:r>
            </a:p>
          </p:txBody>
        </p:sp>
      </p:gr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COMMONDATA" val="eyJoZGlkIjoiZThhZmRjODg5OTg1YjkyZjM3YzkwZDY2Nzg1MTY2NTUifQ=="/>
</p:tagLst>
</file>

<file path=ppt/tags/tag2.xml><?xml version="1.0" encoding="utf-8"?>
<p:tagLst xmlns:a="http://schemas.openxmlformats.org/drawingml/2006/main" xmlns:r="http://schemas.openxmlformats.org/officeDocument/2006/relationships" xmlns:p="http://schemas.openxmlformats.org/presentationml/2006/main">
  <p:tag name="KSO_WM_UNIT_TABLE_BEAUTIFY" val="smartTable{369908a7-8979-463c-85b3-f954cbfa265e}"/>
  <p:tag name="TABLE_ENDDRAG_ORIGIN_RECT" val="697*272"/>
  <p:tag name="TABLE_ENDDRAG_RECT" val="12*111*697*272"/>
</p:tagLst>
</file>

<file path=ppt/tags/tag3.xml><?xml version="1.0" encoding="utf-8"?>
<p:tagLst xmlns:a="http://schemas.openxmlformats.org/drawingml/2006/main" xmlns:r="http://schemas.openxmlformats.org/officeDocument/2006/relationships" xmlns:p="http://schemas.openxmlformats.org/presentationml/2006/main">
  <p:tag name="KSO_WM_UNIT_TABLE_BEAUTIFY" val="smartTable{369908a7-8979-463c-85b3-f954cbfa265e}"/>
  <p:tag name="TABLE_ENDDRAG_ORIGIN_RECT" val="697*272"/>
  <p:tag name="TABLE_ENDDRAG_RECT" val="12*111*697*272"/>
</p:tagLst>
</file>

<file path=ppt/theme/theme1.xml><?xml version="1.0" encoding="utf-8"?>
<a:theme xmlns:a="http://schemas.openxmlformats.org/drawingml/2006/main" name="第一PPT，www.1ppt.com">
  <a:themeElements>
    <a:clrScheme name="自定义 264">
      <a:dk1>
        <a:srgbClr val="000000"/>
      </a:dk1>
      <a:lt1>
        <a:srgbClr val="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KSO主题文字">
      <a:majorFont>
        <a:latin typeface="Arial Black"/>
        <a:ea typeface="微软雅黑"/>
        <a:cs typeface=""/>
      </a:majorFont>
      <a:minorFont>
        <a:latin typeface="Arial"/>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自定义 264">
    <a:dk1>
      <a:srgbClr val="000000"/>
    </a:dk1>
    <a:lt1>
      <a:srgbClr val="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themeOverride>
</file>

<file path=ppt/theme/themeOverride2.xml><?xml version="1.0" encoding="utf-8"?>
<a:themeOverride xmlns:a="http://schemas.openxmlformats.org/drawingml/2006/main">
  <a:clrScheme name="自定义 264">
    <a:dk1>
      <a:srgbClr val="000000"/>
    </a:dk1>
    <a:lt1>
      <a:srgbClr val="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themeOverride>
</file>

<file path=ppt/theme/themeOverride3.xml><?xml version="1.0" encoding="utf-8"?>
<a:themeOverride xmlns:a="http://schemas.openxmlformats.org/drawingml/2006/main">
  <a:clrScheme name="自定义 264">
    <a:dk1>
      <a:srgbClr val="000000"/>
    </a:dk1>
    <a:lt1>
      <a:srgbClr val="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themeOverride>
</file>

<file path=ppt/theme/themeOverride4.xml><?xml version="1.0" encoding="utf-8"?>
<a:themeOverride xmlns:a="http://schemas.openxmlformats.org/drawingml/2006/main">
  <a:clrScheme name="自定义 264">
    <a:dk1>
      <a:srgbClr val="000000"/>
    </a:dk1>
    <a:lt1>
      <a:srgbClr val="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themeOverride>
</file>

<file path=ppt/theme/themeOverride5.xml><?xml version="1.0" encoding="utf-8"?>
<a:themeOverride xmlns:a="http://schemas.openxmlformats.org/drawingml/2006/main">
  <a:clrScheme name="自定义 264">
    <a:dk1>
      <a:srgbClr val="000000"/>
    </a:dk1>
    <a:lt1>
      <a:srgbClr val="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themeOverride>
</file>

<file path=ppt/theme/themeOverride6.xml><?xml version="1.0" encoding="utf-8"?>
<a:themeOverride xmlns:a="http://schemas.openxmlformats.org/drawingml/2006/main">
  <a:clrScheme name="自定义 264">
    <a:dk1>
      <a:srgbClr val="000000"/>
    </a:dk1>
    <a:lt1>
      <a:srgbClr val="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themeOverride>
</file>

<file path=ppt/theme/themeOverride7.xml><?xml version="1.0" encoding="utf-8"?>
<a:themeOverride xmlns:a="http://schemas.openxmlformats.org/drawingml/2006/main">
  <a:clrScheme name="自定义 264">
    <a:dk1>
      <a:srgbClr val="000000"/>
    </a:dk1>
    <a:lt1>
      <a:srgbClr val="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themeOverride>
</file>

<file path=docProps/app.xml><?xml version="1.0" encoding="utf-8"?>
<Properties xmlns="http://schemas.openxmlformats.org/officeDocument/2006/extended-properties" xmlns:vt="http://schemas.openxmlformats.org/officeDocument/2006/docPropsVTypes">
  <TotalTime>726</TotalTime>
  <Words>1831</Words>
  <Application>Microsoft Office PowerPoint</Application>
  <PresentationFormat>全屏显示(16:9)</PresentationFormat>
  <Paragraphs>175</Paragraphs>
  <Slides>11</Slides>
  <Notes>11</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11</vt:i4>
      </vt:variant>
    </vt:vector>
  </HeadingPairs>
  <TitlesOfParts>
    <vt:vector size="23" baseType="lpstr">
      <vt:lpstr>Lato Light</vt:lpstr>
      <vt:lpstr>等线</vt:lpstr>
      <vt:lpstr>华文宋体</vt:lpstr>
      <vt:lpstr>经典特宋简</vt:lpstr>
      <vt:lpstr>宋体</vt:lpstr>
      <vt:lpstr>微软雅黑</vt:lpstr>
      <vt:lpstr>Arial</vt:lpstr>
      <vt:lpstr>Arial Black</vt:lpstr>
      <vt:lpstr>Calibri</vt:lpstr>
      <vt:lpstr>Times New Roman</vt:lpstr>
      <vt:lpstr>Wingdings</vt:lpstr>
      <vt:lpstr>第一PPT，www.1ppt.com</vt:lpstr>
      <vt:lpstr> 示踪用盐酸米托蒽醌注射液</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第一PPT，www.1ppt.com</Manager>
  <Company>第一PPT，www.1ppt.com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医疗行业工作汇报</dc:title>
  <dc:creator>第一PPT</dc:creator>
  <cp:keywords>www.1ppt.com</cp:keywords>
  <dc:description>www.1ppt.com</dc:description>
  <cp:lastModifiedBy>谢洋</cp:lastModifiedBy>
  <cp:revision>555</cp:revision>
  <dcterms:created xsi:type="dcterms:W3CDTF">2013-01-25T01:44:00Z</dcterms:created>
  <dcterms:modified xsi:type="dcterms:W3CDTF">2022-07-13T12:22:14Z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2052-11.1.0.11830</vt:lpwstr>
  </property>
  <property fmtid="{D5CDD505-2E9C-101B-9397-08002B2CF9AE}" pid="3" name="ICV">
    <vt:lpwstr>1062EB436604466BBEC94E0324E523F7</vt:lpwstr>
  </property>
</Properties>
</file>