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147471787" r:id="rId6"/>
    <p:sldId id="2147471775" r:id="rId7"/>
    <p:sldId id="2147471788" r:id="rId8"/>
    <p:sldId id="2147471789" r:id="rId9"/>
    <p:sldId id="2147471790" r:id="rId10"/>
    <p:sldId id="2147471792" r:id="rId11"/>
    <p:sldId id="2147471793" r:id="rId12"/>
    <p:sldId id="2147471794" r:id="rId13"/>
  </p:sldIdLst>
  <p:sldSz cx="12188825" cy="6858000"/>
  <p:notesSz cx="6858000" cy="931386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279">
          <p15:clr>
            <a:srgbClr val="A4A3A4"/>
          </p15:clr>
        </p15:guide>
        <p15:guide id="6" pos="7406">
          <p15:clr>
            <a:srgbClr val="A4A3A4"/>
          </p15:clr>
        </p15:guide>
        <p15:guide id="7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B"/>
    <a:srgbClr val="F9E7EC"/>
    <a:srgbClr val="CCEAFF"/>
    <a:srgbClr val="00004E"/>
    <a:srgbClr val="000484"/>
    <a:srgbClr val="003FE2"/>
    <a:srgbClr val="66BFFF"/>
    <a:srgbClr val="E6F4FF"/>
    <a:srgbClr val="A4D6A8"/>
    <a:srgbClr val="F4D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C1FC3-A0BB-4EB7-A488-48CD1741AC83}" v="26" dt="2022-07-13T14:58:53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2" autoAdjust="0"/>
    <p:restoredTop sz="94796" autoAdjust="0"/>
  </p:normalViewPr>
  <p:slideViewPr>
    <p:cSldViewPr snapToGrid="0" snapToObjects="1">
      <p:cViewPr varScale="1">
        <p:scale>
          <a:sx n="77" d="100"/>
          <a:sy n="77" d="100"/>
        </p:scale>
        <p:origin x="620" y="68"/>
      </p:cViewPr>
      <p:guideLst>
        <p:guide pos="3840"/>
        <p:guide pos="279"/>
        <p:guide pos="7406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12" y="56"/>
      </p:cViewPr>
      <p:guideLst>
        <p:guide orient="horz" pos="2880"/>
        <p:guide pos="2160"/>
        <p:guide orient="horz" pos="29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, Mi" userId="cd772b89-c171-4610-ae6e-93a9b4487345" providerId="ADAL" clId="{01C0E284-2A44-445F-B1AC-1F22113AEA0E}"/>
    <pc:docChg chg="modSld">
      <pc:chgData name="Ran, Mi" userId="cd772b89-c171-4610-ae6e-93a9b4487345" providerId="ADAL" clId="{01C0E284-2A44-445F-B1AC-1F22113AEA0E}" dt="2022-07-13T15:05:17.968" v="1" actId="14100"/>
      <pc:docMkLst>
        <pc:docMk/>
      </pc:docMkLst>
      <pc:sldChg chg="modSp mod">
        <pc:chgData name="Ran, Mi" userId="cd772b89-c171-4610-ae6e-93a9b4487345" providerId="ADAL" clId="{01C0E284-2A44-445F-B1AC-1F22113AEA0E}" dt="2022-07-13T15:05:17.968" v="1" actId="14100"/>
        <pc:sldMkLst>
          <pc:docMk/>
          <pc:sldMk cId="3186800517" sldId="256"/>
        </pc:sldMkLst>
        <pc:spChg chg="mod">
          <ac:chgData name="Ran, Mi" userId="cd772b89-c171-4610-ae6e-93a9b4487345" providerId="ADAL" clId="{01C0E284-2A44-445F-B1AC-1F22113AEA0E}" dt="2022-07-13T15:05:17.968" v="1" actId="14100"/>
          <ac:spMkLst>
            <pc:docMk/>
            <pc:sldMk cId="3186800517" sldId="256"/>
            <ac:spMk id="5" creationId="{0F31095D-D918-4167-9FCA-E2F8045D2648}"/>
          </ac:spMkLst>
        </pc:spChg>
      </pc:sldChg>
    </pc:docChg>
  </pc:docChgLst>
  <pc:docChgLst>
    <pc:chgData name="Sun, Wenlu" userId="53fe643b-d433-46a7-aebc-e8f4cd540df3" providerId="ADAL" clId="{863C1FC3-A0BB-4EB7-A488-48CD1741AC83}"/>
    <pc:docChg chg="delSld modSld">
      <pc:chgData name="Sun, Wenlu" userId="53fe643b-d433-46a7-aebc-e8f4cd540df3" providerId="ADAL" clId="{863C1FC3-A0BB-4EB7-A488-48CD1741AC83}" dt="2022-07-13T14:58:51.045" v="14" actId="2696"/>
      <pc:docMkLst>
        <pc:docMk/>
      </pc:docMkLst>
      <pc:sldChg chg="modSp mod">
        <pc:chgData name="Sun, Wenlu" userId="53fe643b-d433-46a7-aebc-e8f4cd540df3" providerId="ADAL" clId="{863C1FC3-A0BB-4EB7-A488-48CD1741AC83}" dt="2022-07-13T14:58:37.681" v="3" actId="20577"/>
        <pc:sldMkLst>
          <pc:docMk/>
          <pc:sldMk cId="3186800517" sldId="256"/>
        </pc:sldMkLst>
        <pc:spChg chg="mod">
          <ac:chgData name="Sun, Wenlu" userId="53fe643b-d433-46a7-aebc-e8f4cd540df3" providerId="ADAL" clId="{863C1FC3-A0BB-4EB7-A488-48CD1741AC83}" dt="2022-07-13T14:58:37.681" v="3" actId="20577"/>
          <ac:spMkLst>
            <pc:docMk/>
            <pc:sldMk cId="3186800517" sldId="256"/>
            <ac:spMk id="5" creationId="{0F31095D-D918-4167-9FCA-E2F8045D2648}"/>
          </ac:spMkLst>
        </pc:spChg>
      </pc:sldChg>
      <pc:sldChg chg="modSp mod">
        <pc:chgData name="Sun, Wenlu" userId="53fe643b-d433-46a7-aebc-e8f4cd540df3" providerId="ADAL" clId="{863C1FC3-A0BB-4EB7-A488-48CD1741AC83}" dt="2022-07-13T14:58:46.024" v="13" actId="113"/>
        <pc:sldMkLst>
          <pc:docMk/>
          <pc:sldMk cId="729792659" sldId="2147471787"/>
        </pc:sldMkLst>
        <pc:graphicFrameChg chg="modGraphic">
          <ac:chgData name="Sun, Wenlu" userId="53fe643b-d433-46a7-aebc-e8f4cd540df3" providerId="ADAL" clId="{863C1FC3-A0BB-4EB7-A488-48CD1741AC83}" dt="2022-07-13T14:58:46.024" v="13" actId="113"/>
          <ac:graphicFrameMkLst>
            <pc:docMk/>
            <pc:sldMk cId="729792659" sldId="2147471787"/>
            <ac:graphicFrameMk id="7" creationId="{8046D959-21EC-4BED-AB83-E72D8EF882E9}"/>
          </ac:graphicFrameMkLst>
        </pc:graphicFrameChg>
      </pc:sldChg>
      <pc:sldChg chg="del">
        <pc:chgData name="Sun, Wenlu" userId="53fe643b-d433-46a7-aebc-e8f4cd540df3" providerId="ADAL" clId="{863C1FC3-A0BB-4EB7-A488-48CD1741AC83}" dt="2022-07-13T14:58:51.045" v="14" actId="2696"/>
        <pc:sldMkLst>
          <pc:docMk/>
          <pc:sldMk cId="2709309114" sldId="21474717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7/13/2022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6588" y="327025"/>
            <a:ext cx="5584825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9031307"/>
            <a:ext cx="6856413" cy="2809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77035"/>
            <a:ext cx="5486400" cy="52390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4625" indent="-174625" algn="l" defTabSz="914400" rtl="0" eaLnBrk="1" latinLnBrk="0" hangingPunct="1">
      <a:lnSpc>
        <a:spcPct val="90000"/>
      </a:lnSpc>
      <a:spcBef>
        <a:spcPts val="1200"/>
      </a:spcBef>
      <a:buClrTx/>
      <a:buSzPct val="100000"/>
      <a:buFont typeface="Arial" panose="020B0604020202020204" pitchFamily="34" charset="0"/>
      <a:buChar char="•"/>
      <a:tabLst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39725" indent="-114300" algn="l" defTabSz="914400" rtl="0" eaLnBrk="1" latinLnBrk="0" hangingPunct="1">
      <a:lnSpc>
        <a:spcPct val="90000"/>
      </a:lnSpc>
      <a:spcBef>
        <a:spcPts val="600"/>
      </a:spcBef>
      <a:buClrTx/>
      <a:buFont typeface="Arial" panose="020B0604020202020204" pitchFamily="34" charset="0"/>
      <a:buChar char="•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7525" indent="-119063" algn="l" defTabSz="914400" rtl="0" eaLnBrk="1" latinLnBrk="0" hangingPunct="1">
      <a:lnSpc>
        <a:spcPct val="90000"/>
      </a:lnSpc>
      <a:spcBef>
        <a:spcPts val="300"/>
      </a:spcBef>
      <a:buClrTx/>
      <a:buFont typeface="Arial" panose="020B0604020202020204" pitchFamily="34" charset="0"/>
      <a:buChar char="•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2625" indent="-114300" algn="l" defTabSz="914400" rtl="0" eaLnBrk="1" latinLnBrk="0" hangingPunct="1">
      <a:lnSpc>
        <a:spcPct val="90000"/>
      </a:lnSpc>
      <a:spcBef>
        <a:spcPts val="200"/>
      </a:spcBef>
      <a:buClrTx/>
      <a:buFont typeface="Arial" panose="020B0604020202020204" pitchFamily="34" charset="0"/>
      <a:buChar char="•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60425" indent="-114300" algn="l" defTabSz="914400" rtl="0" eaLnBrk="1" latinLnBrk="0" hangingPunct="1">
      <a:lnSpc>
        <a:spcPct val="90000"/>
      </a:lnSpc>
      <a:spcBef>
        <a:spcPts val="100"/>
      </a:spcBef>
      <a:buClrTx/>
      <a:buSzPct val="100000"/>
      <a:buFont typeface="Arial" panose="020B0604020202020204" pitchFamily="34" charset="0"/>
      <a:buChar char="•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0A1D7-41F4-4ABD-BFCE-86B7BE9B3D4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636588" y="327025"/>
            <a:ext cx="5584825" cy="3143250"/>
          </a:xfrm>
        </p:spPr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5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20F08F02-88C3-42E3-9B23-FE6470AA97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57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0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07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9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70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798" y="6343569"/>
            <a:ext cx="556276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5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E9DC57F-4075-4E93-8D81-FAB69FF4B186}"/>
              </a:ext>
            </a:extLst>
          </p:cNvPr>
          <p:cNvSpPr/>
          <p:nvPr userDrawn="1"/>
        </p:nvSpPr>
        <p:spPr bwMode="gray">
          <a:xfrm>
            <a:off x="1520825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69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-1"/>
            <a:ext cx="12188825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002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88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639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A6166-8AF5-4581-B6D7-C9E852115FAC}"/>
              </a:ext>
            </a:extLst>
          </p:cNvPr>
          <p:cNvSpPr/>
          <p:nvPr userDrawn="1"/>
        </p:nvSpPr>
        <p:spPr bwMode="gray">
          <a:xfrm>
            <a:off x="1600200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B2F74C-ECD7-4D9F-9ED4-88F8EF91FF81}"/>
              </a:ext>
            </a:extLst>
          </p:cNvPr>
          <p:cNvSpPr/>
          <p:nvPr userDrawn="1"/>
        </p:nvSpPr>
        <p:spPr bwMode="gray">
          <a:xfrm>
            <a:off x="1520825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1552" y="6062472"/>
            <a:ext cx="138074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AF23E74A-4CA9-447D-A3DB-02F327F267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57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46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891605-79A0-4C64-9A8A-1142E400F43C}"/>
              </a:ext>
            </a:extLst>
          </p:cNvPr>
          <p:cNvSpPr/>
          <p:nvPr userDrawn="1"/>
        </p:nvSpPr>
        <p:spPr bwMode="gray">
          <a:xfrm>
            <a:off x="1600200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7C76C5-029E-4773-AD20-8F1BE58A567E}"/>
              </a:ext>
            </a:extLst>
          </p:cNvPr>
          <p:cNvSpPr/>
          <p:nvPr userDrawn="1"/>
        </p:nvSpPr>
        <p:spPr bwMode="gray">
          <a:xfrm>
            <a:off x="9348089" y="6466332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62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485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803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76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799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000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7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51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82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106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959D39-1C92-4322-A1B8-3B2962E08FA3}"/>
              </a:ext>
            </a:extLst>
          </p:cNvPr>
          <p:cNvSpPr txBox="1"/>
          <p:nvPr userDrawn="1"/>
        </p:nvSpPr>
        <p:spPr bwMode="gray">
          <a:xfrm>
            <a:off x="1460335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204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37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205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020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262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8301-560A-4288-87CF-A448C694A055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66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4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749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973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4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635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369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419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798" y="6343569"/>
            <a:ext cx="556276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89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78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38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93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7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03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48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3907385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6" imgW="663" imgH="664" progId="TCLayout.ActiveDocument.1">
                  <p:embed/>
                </p:oleObj>
              </mc:Choice>
              <mc:Fallback>
                <p:oleObj name="think-cell 幻灯片" r:id="rId46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796" y="1801368"/>
            <a:ext cx="11292840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798" y="484632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B5A01F5F-4B82-4075-979A-40445BFE60E3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1315810" y="6429257"/>
            <a:ext cx="606120" cy="390987"/>
          </a:xfrm>
          <a:prstGeom prst="rect">
            <a:avLst/>
          </a:prstGeom>
        </p:spPr>
      </p:pic>
    </p:spTree>
    <p:custDataLst>
      <p:tags r:id="rId44"/>
    </p:custDataLst>
    <p:extLst>
      <p:ext uri="{BB962C8B-B14F-4D97-AF65-F5344CB8AC3E}">
        <p14:creationId xmlns:p14="http://schemas.microsoft.com/office/powerpoint/2010/main" val="368485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649" r:id="rId14"/>
    <p:sldLayoutId id="2147483674" r:id="rId15"/>
    <p:sldLayoutId id="2147483675" r:id="rId16"/>
    <p:sldLayoutId id="2147483676" r:id="rId17"/>
    <p:sldLayoutId id="2147483661" r:id="rId18"/>
    <p:sldLayoutId id="2147483654" r:id="rId19"/>
    <p:sldLayoutId id="2147483663" r:id="rId20"/>
    <p:sldLayoutId id="2147483650" r:id="rId21"/>
    <p:sldLayoutId id="2147483666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67" r:id="rId28"/>
    <p:sldLayoutId id="2147483668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32.png"/><Relationship Id="rId7" Type="http://schemas.openxmlformats.org/officeDocument/2006/relationships/image" Target="../media/image19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tags" Target="../tags/tag56.xml"/><Relationship Id="rId6" Type="http://schemas.openxmlformats.org/officeDocument/2006/relationships/image" Target="../media/image18.svg"/><Relationship Id="rId11" Type="http://schemas.openxmlformats.org/officeDocument/2006/relationships/image" Target="../media/image22.png"/><Relationship Id="rId24" Type="http://schemas.openxmlformats.org/officeDocument/2006/relationships/image" Target="../media/image35.sv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1.emf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6F73DE03-9016-4813-B595-F0866BF79C6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3600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415" imgH="416" progId="TCLayout.ActiveDocument.1">
                  <p:embed/>
                </p:oleObj>
              </mc:Choice>
              <mc:Fallback>
                <p:oleObj name="think-cell 幻灯片" r:id="rId5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6F73DE03-9016-4813-B595-F0866BF79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74" y="1251585"/>
            <a:ext cx="7162817" cy="1901952"/>
          </a:xfrm>
        </p:spPr>
        <p:txBody>
          <a:bodyPr vert="horz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注射用硫酸艾沙康唑（康新博</a:t>
            </a:r>
            <a:r>
              <a:rPr lang="en-US" altLang="zh-CN" b="0" i="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en-US" altLang="zh-CN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br>
              <a:rPr lang="en-US" altLang="zh-CN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国家医保药品目录调整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申报资料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12199" y="3839517"/>
            <a:ext cx="4233672" cy="1054070"/>
          </a:xfrm>
        </p:spPr>
        <p:txBody>
          <a:bodyPr anchor="ctr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申报企业：辉瑞投资有限公司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F31095D-D918-4167-9FCA-E2F8045D2648}"/>
              </a:ext>
            </a:extLst>
          </p:cNvPr>
          <p:cNvSpPr/>
          <p:nvPr/>
        </p:nvSpPr>
        <p:spPr bwMode="gray">
          <a:xfrm>
            <a:off x="-1" y="0"/>
            <a:ext cx="1637607" cy="382386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PPT-2 (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不含经济性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8005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825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61BBAB6D-3331-4E8F-8A24-45B62E2C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8046D959-21EC-4BED-AB83-E72D8EF88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796812"/>
              </p:ext>
            </p:extLst>
          </p:nvPr>
        </p:nvGraphicFramePr>
        <p:xfrm>
          <a:off x="194232" y="1037376"/>
          <a:ext cx="11870247" cy="5248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1223">
                  <a:extLst>
                    <a:ext uri="{9D8B030D-6E8A-4147-A177-3AD203B41FA5}">
                      <a16:colId xmlns:a16="http://schemas.microsoft.com/office/drawing/2014/main" val="3896338189"/>
                    </a:ext>
                  </a:extLst>
                </a:gridCol>
                <a:gridCol w="1301690">
                  <a:extLst>
                    <a:ext uri="{9D8B030D-6E8A-4147-A177-3AD203B41FA5}">
                      <a16:colId xmlns:a16="http://schemas.microsoft.com/office/drawing/2014/main" val="1270459557"/>
                    </a:ext>
                  </a:extLst>
                </a:gridCol>
                <a:gridCol w="9727334">
                  <a:extLst>
                    <a:ext uri="{9D8B030D-6E8A-4147-A177-3AD203B41FA5}">
                      <a16:colId xmlns:a16="http://schemas.microsoft.com/office/drawing/2014/main" val="3592717630"/>
                    </a:ext>
                  </a:extLst>
                </a:gridCol>
              </a:tblGrid>
              <a:tr h="5146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药品基本信息 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侵袭性曲霉和毛霉病是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致死性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真菌感染，易累计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多器官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颅内感染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尤其常见且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致死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，严重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威胁重症患者生命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建议参照药：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两性霉素</a:t>
                      </a: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胆固醇硫酸酯复合物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。理由：目录内同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适应症下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临床应用广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谈判准入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价格具可参照性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奈玛特韦片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利托那韦片 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下称</a:t>
                      </a:r>
                      <a:r>
                        <a:rPr lang="en-US" altLang="zh-CN" sz="1300" b="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Paxlovid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</a:t>
                      </a:r>
                      <a:r>
                        <a:rPr lang="zh-CN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治疗成人伴有进展为重症高风险因素的轻至中度新型冠状病毒肺炎（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简称“新冠”</a:t>
                      </a:r>
                      <a:r>
                        <a:rPr lang="zh-CN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）患者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3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65022880"/>
                  </a:ext>
                </a:extLst>
              </a:tr>
              <a:tr h="348449">
                <a:tc row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说明书收载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轻至重度</a:t>
                      </a:r>
                      <a:r>
                        <a:rPr lang="zh-CN" altLang="en-US" sz="1200" b="1" kern="1200" noProof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肾损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、轻至中度</a:t>
                      </a:r>
                      <a:r>
                        <a:rPr lang="zh-CN" altLang="en-US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肝损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患者</a:t>
                      </a:r>
                      <a:r>
                        <a:rPr lang="zh-CN" altLang="en-US" sz="1200" b="1" kern="1200" noProof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安全耐受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  <a:r>
                        <a:rPr lang="zh-CN" altLang="en-US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更少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</a:t>
                      </a:r>
                      <a:r>
                        <a:rPr lang="zh-CN" altLang="en-US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药物相互作用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19853584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</a:t>
                      </a:r>
                      <a:r>
                        <a:rPr lang="zh-CN" altLang="en-US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安全性研究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显著</a:t>
                      </a:r>
                      <a:r>
                        <a:rPr lang="zh-CN" altLang="en-US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降低严重不良反应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，整体安全性</a:t>
                      </a:r>
                      <a:r>
                        <a:rPr lang="zh-CN" altLang="en-US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更佳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27630074"/>
                  </a:ext>
                </a:extLst>
              </a:tr>
              <a:tr h="348449">
                <a:tc rowSpan="3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 </a:t>
                      </a:r>
                      <a:r>
                        <a:rPr lang="zh-CN" altLang="en-US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疗效指标改善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可强效治疗曲霉和毛霉病，</a:t>
                      </a:r>
                      <a:r>
                        <a:rPr lang="zh-CN" altLang="en-US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降低全因死亡率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26298906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 </a:t>
                      </a:r>
                      <a:r>
                        <a:rPr lang="zh-CN" altLang="en-US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临床疗效证据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</a:t>
                      </a:r>
                      <a:r>
                        <a:rPr lang="zh-CN" altLang="en-US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强效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且</a:t>
                      </a:r>
                      <a:r>
                        <a:rPr lang="zh-CN" altLang="en-US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耐受治疗致死性</a:t>
                      </a:r>
                      <a:r>
                        <a:rPr lang="zh-CN" altLang="en-US" sz="1200" b="1" kern="1200" noProof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颅内感染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，死亡风险降低</a:t>
                      </a:r>
                      <a:r>
                        <a:rPr lang="en-US" altLang="zh-CN" sz="1200" b="1" kern="1200" noProof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50%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，挽救患者生命</a:t>
                      </a:r>
                      <a:endParaRPr lang="en-US" altLang="zh-CN" sz="12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27486270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 </a:t>
                      </a:r>
                      <a:r>
                        <a:rPr lang="zh-CN" altLang="en-US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指南推荐情况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国内外权威指南</a:t>
                      </a:r>
                      <a:r>
                        <a:rPr lang="zh-CN" altLang="en-US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一致推荐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“</a:t>
                      </a:r>
                      <a:r>
                        <a:rPr lang="zh-CN" altLang="en-US" sz="1200" b="1" kern="1200" noProof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双一线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”使用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16260988"/>
                  </a:ext>
                </a:extLst>
              </a:tr>
              <a:tr h="348449">
                <a:tc row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 </a:t>
                      </a: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治疗费用</a:t>
                      </a:r>
                      <a:endParaRPr lang="en-US" altLang="zh-CN" sz="110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略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92339068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 </a:t>
                      </a: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费用优势</a:t>
                      </a:r>
                      <a:endParaRPr lang="en-US" altLang="zh-CN" sz="110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略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37960062"/>
                  </a:ext>
                </a:extLst>
              </a:tr>
              <a:tr h="349200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800"/>
                        </a:spcBef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创新性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 </a:t>
                      </a: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创新程度</a:t>
                      </a:r>
                      <a:endParaRPr lang="en-US" altLang="zh-CN" sz="110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唯一的全新三唑类抗真菌注射药物，独特侧壁结构，增强抗菌活性，实现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及时强效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曲霉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毛霉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91435705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9. </a:t>
                      </a: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临床适用性</a:t>
                      </a:r>
                      <a:endParaRPr lang="en-US" altLang="zh-CN" sz="110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适合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肝肾损伤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及有同时需要服用其他治疗药物需求的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重症患者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等特殊人群，安全耐受，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无需调整剂量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线性药代动力学，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更少治疗药物监测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需求；给药更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便捷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严重不良反应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发生率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更低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，因此提升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依从性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99612138"/>
                  </a:ext>
                </a:extLst>
              </a:tr>
              <a:tr h="348449">
                <a:tc rowSpan="4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公平性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10. </a:t>
                      </a: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对公共健康影响</a:t>
                      </a:r>
                      <a:endParaRPr lang="en-US" altLang="zh-CN" sz="110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曲霉和毛霉是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致死率极高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的真菌感染，严重威胁血液恶性肿瘤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移植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/ICU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重症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患者及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新冠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患者生命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09384427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符合保基本原则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接受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及时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强效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精准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且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耐受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的抗真菌治疗，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挽救生命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，是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致死性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曲霉和毛霉患者的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基本医疗需求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；艾沙康唑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降低疗程费用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，更具经济性优势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23013993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2"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弥补目录短板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弥补目录内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抗真菌药物短板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，为侵袭性霉菌感染患者提供更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强效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且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耐受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的用药选择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38767406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医保管理难度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  <a:r>
                        <a:rPr lang="zh-CN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明确</a:t>
                      </a:r>
                      <a:r>
                        <a:rPr lang="zh-CN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不易</a:t>
                      </a:r>
                      <a:r>
                        <a:rPr lang="zh-CN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发生耐药（抗真菌药物</a:t>
                      </a:r>
                      <a:r>
                        <a:rPr lang="zh-CN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耐药率≤</a:t>
                      </a: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5%</a:t>
                      </a:r>
                      <a:r>
                        <a:rPr lang="zh-CN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），治疗周期</a:t>
                      </a:r>
                      <a:r>
                        <a:rPr lang="zh-CN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可控，便于医保管理</a:t>
                      </a:r>
                      <a:endParaRPr lang="en-US" altLang="zh-CN" sz="1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68260226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7366781F-AE36-48EE-AEA2-E0883BE851B9}"/>
              </a:ext>
            </a:extLst>
          </p:cNvPr>
          <p:cNvSpPr txBox="1"/>
          <p:nvPr/>
        </p:nvSpPr>
        <p:spPr bwMode="gray">
          <a:xfrm>
            <a:off x="2634671" y="119867"/>
            <a:ext cx="63618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注射用硫酸艾沙康唑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（康新博</a:t>
            </a:r>
            <a:r>
              <a:rPr kumimoji="0" lang="en-US" altLang="zh-CN" sz="3000" b="1" i="0" u="none" strike="noStrike" kern="1200" cap="none" spc="0" normalizeH="0" baseline="3000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2979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4252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基本信息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注射用硫酸艾沙康唑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(1/2) –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疾病情况和未满足的临床需求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6A1F136-BC1E-4E2E-8B8B-FFFC3BE05F6B}"/>
              </a:ext>
            </a:extLst>
          </p:cNvPr>
          <p:cNvGrpSpPr/>
          <p:nvPr/>
        </p:nvGrpSpPr>
        <p:grpSpPr>
          <a:xfrm>
            <a:off x="366823" y="1137683"/>
            <a:ext cx="4422878" cy="5039833"/>
            <a:chOff x="191386" y="1185530"/>
            <a:chExt cx="2838893" cy="5039833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66562F0-FE53-40AB-8D3A-3995642CD9F2}"/>
                </a:ext>
              </a:extLst>
            </p:cNvPr>
            <p:cNvSpPr/>
            <p:nvPr/>
          </p:nvSpPr>
          <p:spPr bwMode="gray">
            <a:xfrm>
              <a:off x="191386" y="1334386"/>
              <a:ext cx="2838893" cy="489097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9CBFFDB-BB20-4560-A819-0DB49579C4DE}"/>
                </a:ext>
              </a:extLst>
            </p:cNvPr>
            <p:cNvSpPr txBox="1"/>
            <p:nvPr/>
          </p:nvSpPr>
          <p:spPr bwMode="gray">
            <a:xfrm>
              <a:off x="1097234" y="1185530"/>
              <a:ext cx="1027197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疾病危害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0D997DA-DC3B-4B74-811D-E86178DB9A8D}"/>
              </a:ext>
            </a:extLst>
          </p:cNvPr>
          <p:cNvGrpSpPr/>
          <p:nvPr/>
        </p:nvGrpSpPr>
        <p:grpSpPr>
          <a:xfrm>
            <a:off x="5214796" y="1137683"/>
            <a:ext cx="2654003" cy="5039833"/>
            <a:chOff x="191386" y="1185530"/>
            <a:chExt cx="2838893" cy="503983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AACC7B0-6BAF-441F-B654-646EDD928A1C}"/>
                </a:ext>
              </a:extLst>
            </p:cNvPr>
            <p:cNvSpPr/>
            <p:nvPr/>
          </p:nvSpPr>
          <p:spPr bwMode="gray">
            <a:xfrm>
              <a:off x="191386" y="1334386"/>
              <a:ext cx="2838893" cy="489097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6D6EBA0-6D0A-4E66-AD42-89DA95FA8934}"/>
                </a:ext>
              </a:extLst>
            </p:cNvPr>
            <p:cNvSpPr txBox="1"/>
            <p:nvPr/>
          </p:nvSpPr>
          <p:spPr bwMode="gray">
            <a:xfrm>
              <a:off x="728832" y="1185530"/>
              <a:ext cx="1764000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现行治疗手段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4ACB398E-05BC-44AC-9BA4-D1BEEAE372B9}"/>
              </a:ext>
            </a:extLst>
          </p:cNvPr>
          <p:cNvGrpSpPr/>
          <p:nvPr/>
        </p:nvGrpSpPr>
        <p:grpSpPr>
          <a:xfrm>
            <a:off x="8293893" y="1137683"/>
            <a:ext cx="3430275" cy="5039833"/>
            <a:chOff x="191386" y="1185530"/>
            <a:chExt cx="2838893" cy="5039833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8B7585C1-D20F-4C22-9BC0-E33647D1F798}"/>
                </a:ext>
              </a:extLst>
            </p:cNvPr>
            <p:cNvSpPr/>
            <p:nvPr/>
          </p:nvSpPr>
          <p:spPr bwMode="gray">
            <a:xfrm>
              <a:off x="191386" y="1334386"/>
              <a:ext cx="2838893" cy="4890977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555EFF8-0C56-4689-AF65-25FE3CA715D0}"/>
                </a:ext>
              </a:extLst>
            </p:cNvPr>
            <p:cNvSpPr txBox="1"/>
            <p:nvPr/>
          </p:nvSpPr>
          <p:spPr bwMode="gray">
            <a:xfrm>
              <a:off x="494832" y="1185530"/>
              <a:ext cx="2232000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未满足的治疗需求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43B5DE3-EE9E-40EB-86C6-19093C942E15}"/>
              </a:ext>
            </a:extLst>
          </p:cNvPr>
          <p:cNvGrpSpPr/>
          <p:nvPr/>
        </p:nvGrpSpPr>
        <p:grpSpPr>
          <a:xfrm>
            <a:off x="4903456" y="1188741"/>
            <a:ext cx="197585" cy="162146"/>
            <a:chOff x="-1892595" y="2105247"/>
            <a:chExt cx="197585" cy="23391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B600EDCB-3980-4A41-B7D9-7CEC79030EB2}"/>
                </a:ext>
              </a:extLst>
            </p:cNvPr>
            <p:cNvSpPr/>
            <p:nvPr/>
          </p:nvSpPr>
          <p:spPr bwMode="gray">
            <a:xfrm>
              <a:off x="-1892595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4" name="箭头: V 形 63">
              <a:extLst>
                <a:ext uri="{FF2B5EF4-FFF2-40B4-BE49-F238E27FC236}">
                  <a16:creationId xmlns:a16="http://schemas.microsoft.com/office/drawing/2014/main" id="{38932573-1101-451B-97CE-1C27BAE2F4CB}"/>
                </a:ext>
              </a:extLst>
            </p:cNvPr>
            <p:cNvSpPr/>
            <p:nvPr/>
          </p:nvSpPr>
          <p:spPr bwMode="gray">
            <a:xfrm>
              <a:off x="-1828358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5" name="箭头: V 形 64">
              <a:extLst>
                <a:ext uri="{FF2B5EF4-FFF2-40B4-BE49-F238E27FC236}">
                  <a16:creationId xmlns:a16="http://schemas.microsoft.com/office/drawing/2014/main" id="{36841F03-11C5-4003-9125-1D58318FBFD3}"/>
                </a:ext>
              </a:extLst>
            </p:cNvPr>
            <p:cNvSpPr/>
            <p:nvPr/>
          </p:nvSpPr>
          <p:spPr bwMode="gray">
            <a:xfrm>
              <a:off x="-1764121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2F02445-C2D2-4B8D-804E-3154E54C8CC2}"/>
              </a:ext>
            </a:extLst>
          </p:cNvPr>
          <p:cNvGrpSpPr/>
          <p:nvPr/>
        </p:nvGrpSpPr>
        <p:grpSpPr>
          <a:xfrm>
            <a:off x="7982554" y="1205466"/>
            <a:ext cx="197585" cy="162146"/>
            <a:chOff x="-1892595" y="2105247"/>
            <a:chExt cx="197585" cy="23391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2" name="箭头: V 形 71">
              <a:extLst>
                <a:ext uri="{FF2B5EF4-FFF2-40B4-BE49-F238E27FC236}">
                  <a16:creationId xmlns:a16="http://schemas.microsoft.com/office/drawing/2014/main" id="{9A98BE11-7FD5-4A71-BD7C-A6D3978C4A48}"/>
                </a:ext>
              </a:extLst>
            </p:cNvPr>
            <p:cNvSpPr/>
            <p:nvPr/>
          </p:nvSpPr>
          <p:spPr bwMode="gray">
            <a:xfrm>
              <a:off x="-1892595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3" name="箭头: V 形 72">
              <a:extLst>
                <a:ext uri="{FF2B5EF4-FFF2-40B4-BE49-F238E27FC236}">
                  <a16:creationId xmlns:a16="http://schemas.microsoft.com/office/drawing/2014/main" id="{06A54BAE-32B1-4120-B7FC-DB597FBC1883}"/>
                </a:ext>
              </a:extLst>
            </p:cNvPr>
            <p:cNvSpPr/>
            <p:nvPr/>
          </p:nvSpPr>
          <p:spPr bwMode="gray">
            <a:xfrm>
              <a:off x="-1828358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4" name="箭头: V 形 73">
              <a:extLst>
                <a:ext uri="{FF2B5EF4-FFF2-40B4-BE49-F238E27FC236}">
                  <a16:creationId xmlns:a16="http://schemas.microsoft.com/office/drawing/2014/main" id="{CC28012A-B7BE-44C1-88CE-EFF776324207}"/>
                </a:ext>
              </a:extLst>
            </p:cNvPr>
            <p:cNvSpPr/>
            <p:nvPr/>
          </p:nvSpPr>
          <p:spPr bwMode="gray">
            <a:xfrm>
              <a:off x="-1764121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E0387D76-6E3B-4F07-AE43-8CA2BE182BB9}"/>
              </a:ext>
            </a:extLst>
          </p:cNvPr>
          <p:cNvSpPr txBox="1"/>
          <p:nvPr/>
        </p:nvSpPr>
        <p:spPr bwMode="gray">
          <a:xfrm>
            <a:off x="446797" y="1563737"/>
            <a:ext cx="4290007" cy="1514390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曲霉和毛霉是严重威胁免疫力低下的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危急重症患者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生命的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致死性真菌感染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曲霉死亡率：</a:t>
            </a:r>
            <a:r>
              <a:rPr lang="en-US" altLang="zh-CN" sz="11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30-70%</a:t>
            </a:r>
            <a:r>
              <a:rPr lang="en-US" altLang="zh-CN" sz="1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</a:p>
          <a:p>
            <a:pPr marL="180975" indent="-180975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毛霉死亡率：不治疗</a:t>
            </a:r>
            <a:r>
              <a:rPr lang="en-US" altLang="zh-CN" sz="11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、延迟治疗</a:t>
            </a:r>
            <a:r>
              <a:rPr lang="en-US" altLang="zh-CN" sz="11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、及时治疗</a:t>
            </a:r>
            <a:r>
              <a:rPr lang="zh-CN" altLang="en-US" sz="11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降至一半</a:t>
            </a:r>
            <a:r>
              <a:rPr lang="en-US" altLang="zh-CN" sz="1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endParaRPr lang="en-US" altLang="zh-CN" sz="11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血液恶性肿瘤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ICU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器官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造血干细胞移植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等免疫力低下的</a:t>
            </a:r>
            <a:r>
              <a:rPr lang="zh-CN" altLang="en-US" sz="11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危急重症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患者易感染</a:t>
            </a:r>
            <a:r>
              <a:rPr lang="en-US" altLang="zh-CN" sz="1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10-12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8D1AA573-F78B-420C-805B-AB2223FFD183}"/>
              </a:ext>
            </a:extLst>
          </p:cNvPr>
          <p:cNvSpPr txBox="1"/>
          <p:nvPr/>
        </p:nvSpPr>
        <p:spPr bwMode="gray">
          <a:xfrm>
            <a:off x="446798" y="3168504"/>
            <a:ext cx="4290007" cy="1514390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曲霉和毛霉感染易累计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多器官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颅内感染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第二常见，但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死亡率第一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易感染鼻眶脑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含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颅内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肺部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消化道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脊柱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11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多器官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（见下图）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1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颅内感染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第二常见，但</a:t>
            </a:r>
            <a:r>
              <a:rPr lang="zh-CN" altLang="en-US" sz="11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死亡率第一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（死亡率高达</a:t>
            </a:r>
            <a:r>
              <a:rPr lang="en-US" altLang="zh-CN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69%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en-US" altLang="zh-CN" sz="1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pic>
        <p:nvPicPr>
          <p:cNvPr id="77" name="图片 76">
            <a:extLst>
              <a:ext uri="{FF2B5EF4-FFF2-40B4-BE49-F238E27FC236}">
                <a16:creationId xmlns:a16="http://schemas.microsoft.com/office/drawing/2014/main" id="{9D3E7917-2437-4EC1-823A-B5BB3C8976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87" r="541" b="15431"/>
          <a:stretch/>
        </p:blipFill>
        <p:spPr>
          <a:xfrm>
            <a:off x="527857" y="4300870"/>
            <a:ext cx="3039365" cy="1823021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1DA6188C-4A24-458B-BAA9-29E3A0ED2053}"/>
              </a:ext>
            </a:extLst>
          </p:cNvPr>
          <p:cNvSpPr txBox="1"/>
          <p:nvPr/>
        </p:nvSpPr>
        <p:spPr bwMode="gray">
          <a:xfrm>
            <a:off x="3578108" y="5787638"/>
            <a:ext cx="1147808" cy="332267"/>
          </a:xfrm>
          <a:prstGeom prst="rect">
            <a:avLst/>
          </a:prstGeom>
        </p:spPr>
        <p:txBody>
          <a:bodyPr wrap="non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图：曲霉和毛霉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易感染多器官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3FDFF21E-2871-42B8-9A22-E5DCFBED7FC1}"/>
              </a:ext>
            </a:extLst>
          </p:cNvPr>
          <p:cNvSpPr txBox="1"/>
          <p:nvPr/>
        </p:nvSpPr>
        <p:spPr bwMode="gray">
          <a:xfrm>
            <a:off x="5233752" y="1563737"/>
            <a:ext cx="2622943" cy="706314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多烯类药物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是目录内唯一可兼顾曲霉和毛霉治疗的治疗药物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C154CA3-1955-4328-A347-3CE0A5E7B97E}"/>
              </a:ext>
            </a:extLst>
          </p:cNvPr>
          <p:cNvSpPr txBox="1"/>
          <p:nvPr/>
        </p:nvSpPr>
        <p:spPr bwMode="gray">
          <a:xfrm>
            <a:off x="5233752" y="2340495"/>
            <a:ext cx="2622942" cy="390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医保目录内有</a:t>
            </a:r>
            <a:r>
              <a:rPr lang="en-US" altLang="zh-CN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个多烯类药物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两性霉素</a:t>
            </a:r>
            <a:r>
              <a:rPr lang="en-US" altLang="zh-CN" sz="11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1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胆固醇硫酸酯复合物 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(2021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年获批上市，谈判准入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171450" indent="-17145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两性霉素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脂质体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(1995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年获批上市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171450" indent="-17145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两性霉素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 (1958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年获批上市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目录内缺乏同时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具备曲霉和毛霉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适应症，且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临床指南推荐一线治疗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的抗真菌药物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已上市多烯类药物均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无指南推荐地位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目录内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治疗毛霉病只有上述三个多烯类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药品，其他药品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均未获批毛霉适应症</a:t>
            </a:r>
            <a:endParaRPr lang="en-US" altLang="zh-CN" sz="1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300"/>
              </a:spcBef>
              <a:buClr>
                <a:schemeClr val="tx1"/>
              </a:buClr>
            </a:pP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749A1B3-B11E-448C-ACC9-CF1ABB0707C3}"/>
              </a:ext>
            </a:extLst>
          </p:cNvPr>
          <p:cNvGrpSpPr/>
          <p:nvPr/>
        </p:nvGrpSpPr>
        <p:grpSpPr>
          <a:xfrm>
            <a:off x="8367253" y="1563736"/>
            <a:ext cx="3356573" cy="2004477"/>
            <a:chOff x="9008970" y="1563736"/>
            <a:chExt cx="2714856" cy="2004477"/>
          </a:xfrm>
        </p:grpSpPr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E00F0D05-EC5C-469E-ACF3-EB85B0EFE11D}"/>
                </a:ext>
              </a:extLst>
            </p:cNvPr>
            <p:cNvSpPr txBox="1"/>
            <p:nvPr/>
          </p:nvSpPr>
          <p:spPr bwMode="gray">
            <a:xfrm>
              <a:off x="9009312" y="1563736"/>
              <a:ext cx="2590818" cy="488347"/>
            </a:xfrm>
            <a:prstGeom prst="rect">
              <a:avLst/>
            </a:prstGeom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相比细菌药物，对全新抗真菌药物的</a:t>
              </a:r>
              <a:endPara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未满足需求</a:t>
              </a: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更显著</a:t>
              </a:r>
              <a:endPara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A74777CF-2D24-4315-83D6-7FBB35F7EB73}"/>
                </a:ext>
              </a:extLst>
            </p:cNvPr>
            <p:cNvSpPr txBox="1"/>
            <p:nvPr/>
          </p:nvSpPr>
          <p:spPr bwMode="gray">
            <a:xfrm>
              <a:off x="9008970" y="2060108"/>
              <a:ext cx="2714856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目录内的</a:t>
              </a: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药物数量更少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全身用抗真菌药：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仅</a:t>
              </a:r>
              <a:r>
                <a:rPr lang="en-US" altLang="zh-CN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种，其中毛霉仅</a:t>
              </a:r>
              <a:r>
                <a:rPr lang="en-US" altLang="zh-CN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</a:t>
              </a:r>
              <a:endParaRPr lang="en-US" altLang="zh-CN" sz="11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抗细菌药：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约</a:t>
              </a:r>
              <a:r>
                <a:rPr lang="en-US" altLang="zh-CN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</a:t>
              </a:r>
              <a:endParaRPr lang="en-US" altLang="zh-CN" sz="11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600"/>
                </a:spcBef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真菌药物</a:t>
              </a: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不易发生耐药</a:t>
              </a:r>
              <a:r>
                <a:rPr lang="en-US" altLang="zh-CN" sz="11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22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抗真菌药物耐药率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≤</a:t>
              </a:r>
              <a:r>
                <a:rPr lang="en-US" altLang="zh-CN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抗细菌药物耐药率可高达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3F2D9E4-DBFA-4316-9E32-F22D32277416}"/>
              </a:ext>
            </a:extLst>
          </p:cNvPr>
          <p:cNvGrpSpPr/>
          <p:nvPr/>
        </p:nvGrpSpPr>
        <p:grpSpPr>
          <a:xfrm>
            <a:off x="8362951" y="3604605"/>
            <a:ext cx="3379076" cy="2550781"/>
            <a:chOff x="9008969" y="1563736"/>
            <a:chExt cx="2733057" cy="2550781"/>
          </a:xfrm>
        </p:grpSpPr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473B33CF-7FB6-4F80-A587-6B922F9F4CF0}"/>
                </a:ext>
              </a:extLst>
            </p:cNvPr>
            <p:cNvSpPr txBox="1"/>
            <p:nvPr/>
          </p:nvSpPr>
          <p:spPr bwMode="gray">
            <a:xfrm>
              <a:off x="9009312" y="1563736"/>
              <a:ext cx="2590818" cy="488347"/>
            </a:xfrm>
            <a:prstGeom prst="rect">
              <a:avLst/>
            </a:prstGeom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曲霉和毛霉病患者存在急迫的</a:t>
              </a:r>
              <a:endPara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未满足临床需求</a:t>
              </a:r>
              <a:endPara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6C13EBF5-0EDF-4233-8297-8BCB48F61029}"/>
                </a:ext>
              </a:extLst>
            </p:cNvPr>
            <p:cNvSpPr txBox="1"/>
            <p:nvPr/>
          </p:nvSpPr>
          <p:spPr bwMode="gray">
            <a:xfrm>
              <a:off x="9008969" y="2060108"/>
              <a:ext cx="2733057" cy="2054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有效性：</a:t>
              </a:r>
              <a:endPara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缺乏强效安全治疗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致死性颅内感染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药物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缺乏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毛霉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临床指南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一线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治疗药物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300"/>
                </a:spcBef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安全性：</a:t>
              </a:r>
              <a:endPara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缺乏曲霉和毛霉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肾损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安全耐受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的注射用治疗药物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缺乏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较少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药物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相互作用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，适合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重症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兼顾基础疾病治疗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需求的药物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300"/>
                </a:spcBef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依从性：</a:t>
              </a:r>
              <a:endPara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缺乏给药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更便捷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11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更耐受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的治疗药物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文本框 95">
            <a:extLst>
              <a:ext uri="{FF2B5EF4-FFF2-40B4-BE49-F238E27FC236}">
                <a16:creationId xmlns:a16="http://schemas.microsoft.com/office/drawing/2014/main" id="{B3D005C3-1802-4CD3-A296-4D091D943DCA}"/>
              </a:ext>
            </a:extLst>
          </p:cNvPr>
          <p:cNvSpPr txBox="1"/>
          <p:nvPr/>
        </p:nvSpPr>
        <p:spPr bwMode="gray">
          <a:xfrm>
            <a:off x="2062716" y="6302146"/>
            <a:ext cx="914400" cy="262713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备注：中国暂无发表的流病数据</a:t>
            </a:r>
          </a:p>
        </p:txBody>
      </p:sp>
    </p:spTree>
    <p:extLst>
      <p:ext uri="{BB962C8B-B14F-4D97-AF65-F5344CB8AC3E}">
        <p14:creationId xmlns:p14="http://schemas.microsoft.com/office/powerpoint/2010/main" val="288424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189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基本信息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注射用硫酸艾沙康唑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(2/2)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A29699D-7D2E-48BE-9BD9-2C38FEB4E68D}"/>
              </a:ext>
            </a:extLst>
          </p:cNvPr>
          <p:cNvSpPr txBox="1"/>
          <p:nvPr/>
        </p:nvSpPr>
        <p:spPr bwMode="gray">
          <a:xfrm>
            <a:off x="762738" y="1050390"/>
            <a:ext cx="10663349" cy="518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45720" tIns="45720" rIns="45720" bIns="45720" rtlCol="0" anchor="ctr">
            <a:no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全新三唑类抗真菌药物，可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强效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且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侵袭性曲霉病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毛霉病</a:t>
            </a:r>
            <a:endParaRPr lang="en-US" altLang="zh-CN" sz="20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781008C-25F7-41A6-8A5F-8483544F77B8}"/>
              </a:ext>
            </a:extLst>
          </p:cNvPr>
          <p:cNvGrpSpPr/>
          <p:nvPr/>
        </p:nvGrpSpPr>
        <p:grpSpPr>
          <a:xfrm>
            <a:off x="762738" y="1691900"/>
            <a:ext cx="10663349" cy="2039702"/>
            <a:chOff x="318977" y="1631698"/>
            <a:chExt cx="10663349" cy="186585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B83D869B-B667-45BF-B54D-3CF31202A8C8}"/>
                </a:ext>
              </a:extLst>
            </p:cNvPr>
            <p:cNvGrpSpPr/>
            <p:nvPr/>
          </p:nvGrpSpPr>
          <p:grpSpPr>
            <a:xfrm>
              <a:off x="3954780" y="1631698"/>
              <a:ext cx="7027546" cy="1863978"/>
              <a:chOff x="3742063" y="4330581"/>
              <a:chExt cx="7216413" cy="1870943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FA3190E0-F2E3-4CE6-B2B0-5B491082A33D}"/>
                  </a:ext>
                </a:extLst>
              </p:cNvPr>
              <p:cNvSpPr/>
              <p:nvPr/>
            </p:nvSpPr>
            <p:spPr bwMode="gray">
              <a:xfrm>
                <a:off x="3742063" y="4330581"/>
                <a:ext cx="7216413" cy="187094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216000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342900" indent="-36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zh-CN" altLang="en-US" sz="1600" b="1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适应症相同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均同时覆盖侵袭性曲霉病和侵袭性毛霉病</a:t>
                </a:r>
                <a:endPara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6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zh-CN" altLang="en-US" sz="1600" b="1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临床应用广泛：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同时拥有曲霉和毛霉适应症下，临床应用的主要选择</a:t>
                </a:r>
              </a:p>
              <a:p>
                <a:pPr marL="342900" indent="-36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zh-CN" altLang="en-US" sz="1600" b="1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医保谈判准入、价格具有可参照性：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通过谈判降价</a:t>
                </a:r>
                <a:r>
                  <a:rPr lang="en-US" alt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80%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准入</a:t>
                </a:r>
                <a:r>
                  <a:rPr lang="en-US" alt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2021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年国家医保目录，价格具有可参照性</a:t>
                </a:r>
                <a:endPara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6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zh-CN" altLang="en-US" sz="1600" b="1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三期临床对照：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属于三期注册临床研究的参照药</a:t>
                </a: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3E54BA5-8915-48F3-9B12-D6B137B71B13}"/>
                  </a:ext>
                </a:extLst>
              </p:cNvPr>
              <p:cNvSpPr txBox="1"/>
              <p:nvPr/>
            </p:nvSpPr>
            <p:spPr bwMode="gray">
              <a:xfrm>
                <a:off x="7348754" y="4376702"/>
                <a:ext cx="914400" cy="299099"/>
              </a:xfrm>
              <a:prstGeom prst="rect">
                <a:avLst/>
              </a:prstGeom>
            </p:spPr>
            <p:txBody>
              <a:bodyPr wrap="none" lIns="45720" tIns="45720" rIns="45720" bIns="45720" rtlCol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zh-CN" altLang="en-US" sz="1600" b="1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参照药选择原因</a:t>
                </a: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CD159642-01E1-4815-916F-0CD50D70F5AD}"/>
                </a:ext>
              </a:extLst>
            </p:cNvPr>
            <p:cNvGrpSpPr/>
            <p:nvPr/>
          </p:nvGrpSpPr>
          <p:grpSpPr>
            <a:xfrm>
              <a:off x="318977" y="1631699"/>
              <a:ext cx="3635802" cy="1865858"/>
              <a:chOff x="318978" y="4324391"/>
              <a:chExt cx="2418906" cy="2006168"/>
            </a:xfrm>
          </p:grpSpPr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51BF4D5-C755-428F-BDC3-91463C4397BE}"/>
                  </a:ext>
                </a:extLst>
              </p:cNvPr>
              <p:cNvSpPr txBox="1"/>
              <p:nvPr/>
            </p:nvSpPr>
            <p:spPr bwMode="gray">
              <a:xfrm>
                <a:off x="318978" y="4324391"/>
                <a:ext cx="2418906" cy="2006168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</a:ln>
            </p:spPr>
            <p:txBody>
              <a:bodyPr wrap="square" lIns="36000" tIns="180000" rIns="36000" bIns="36000" anchor="ctr" anchorCtr="0">
                <a:noAutofit/>
              </a:bodyPr>
              <a:lstStyle/>
              <a:p>
                <a:pPr algn="ctr"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zh-CN" altLang="en-US" sz="2800" b="1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注射用两性霉素</a:t>
                </a:r>
                <a:r>
                  <a:rPr lang="en-US" altLang="zh-CN" sz="2800" b="1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zh-CN" altLang="en-US" sz="2800" b="1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胆固醇硫酸酯复合物</a:t>
                </a:r>
                <a:endParaRPr lang="en-US" altLang="zh-CN" sz="28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（医保目录内）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B62F2E5-394F-445E-96EC-1866D872434E}"/>
                  </a:ext>
                </a:extLst>
              </p:cNvPr>
              <p:cNvSpPr txBox="1"/>
              <p:nvPr/>
            </p:nvSpPr>
            <p:spPr bwMode="gray">
              <a:xfrm>
                <a:off x="1071231" y="4389121"/>
                <a:ext cx="914400" cy="299099"/>
              </a:xfrm>
              <a:prstGeom prst="rect">
                <a:avLst/>
              </a:prstGeom>
            </p:spPr>
            <p:txBody>
              <a:bodyPr wrap="none" lIns="45720" tIns="45720" rIns="45720" bIns="45720" rtlCol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zh-CN" altLang="en-US" sz="1600" b="1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参照药选择建议</a:t>
                </a:r>
              </a:p>
            </p:txBody>
          </p:sp>
        </p:grpSp>
      </p:grpSp>
      <p:graphicFrame>
        <p:nvGraphicFramePr>
          <p:cNvPr id="55" name="表格 11">
            <a:extLst>
              <a:ext uri="{FF2B5EF4-FFF2-40B4-BE49-F238E27FC236}">
                <a16:creationId xmlns:a16="http://schemas.microsoft.com/office/drawing/2014/main" id="{B4AB987F-AEFB-4E7A-9F3F-19493DB30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23520"/>
              </p:ext>
            </p:extLst>
          </p:nvPr>
        </p:nvGraphicFramePr>
        <p:xfrm>
          <a:off x="762738" y="3905282"/>
          <a:ext cx="10663349" cy="24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187">
                  <a:extLst>
                    <a:ext uri="{9D8B030D-6E8A-4147-A177-3AD203B41FA5}">
                      <a16:colId xmlns:a16="http://schemas.microsoft.com/office/drawing/2014/main" val="2801624439"/>
                    </a:ext>
                  </a:extLst>
                </a:gridCol>
                <a:gridCol w="7015162">
                  <a:extLst>
                    <a:ext uri="{9D8B030D-6E8A-4147-A177-3AD203B41FA5}">
                      <a16:colId xmlns:a16="http://schemas.microsoft.com/office/drawing/2014/main" val="2040300780"/>
                    </a:ext>
                  </a:extLst>
                </a:gridCol>
              </a:tblGrid>
              <a:tr h="206426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注射用硫酸艾沙康唑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675530"/>
                  </a:ext>
                </a:extLst>
              </a:tr>
              <a:tr h="206426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200mg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824384"/>
                  </a:ext>
                </a:extLst>
              </a:tr>
              <a:tr h="206426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本品适用于</a:t>
                      </a:r>
                      <a:r>
                        <a:rPr lang="zh-CN" altLang="en-US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治疗成人患者下列感染：侵袭性曲霉病、侵袭性毛霉病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340945"/>
                  </a:ext>
                </a:extLst>
              </a:tr>
              <a:tr h="502653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b="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负荷剂量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：前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小时，每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小时一瓶（即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前两日共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维持剂量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：从末次负荷剂量给药后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12-24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小时开始每日一次，每次一瓶（即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每日一瓶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治疗的持续时间应根据临床反应确定（详见经济性部分）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55296"/>
                  </a:ext>
                </a:extLst>
              </a:tr>
              <a:tr h="206426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262383"/>
                  </a:ext>
                </a:extLst>
              </a:tr>
              <a:tr h="206426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目前大陆地区同通用名上市情况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29952"/>
                  </a:ext>
                </a:extLst>
              </a:tr>
              <a:tr h="206426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地区及时间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月，美国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14757"/>
                  </a:ext>
                </a:extLst>
              </a:tr>
              <a:tr h="206426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3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01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3816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安全性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注射用硫酸艾沙康唑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0CDAE33-D5A4-4A68-9B90-645A345E1178}"/>
              </a:ext>
            </a:extLst>
          </p:cNvPr>
          <p:cNvSpPr/>
          <p:nvPr/>
        </p:nvSpPr>
        <p:spPr bwMode="gray">
          <a:xfrm>
            <a:off x="366823" y="1619250"/>
            <a:ext cx="3651439" cy="44196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6B596F0-C723-4C5B-9D32-A39C6A020B68}"/>
              </a:ext>
            </a:extLst>
          </p:cNvPr>
          <p:cNvSpPr txBox="1"/>
          <p:nvPr/>
        </p:nvSpPr>
        <p:spPr bwMode="gray">
          <a:xfrm>
            <a:off x="738161" y="1270930"/>
            <a:ext cx="2908762" cy="720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肝肾损伤安全耐受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ADAFE58-D228-4368-A558-09CC3D649F1D}"/>
              </a:ext>
            </a:extLst>
          </p:cNvPr>
          <p:cNvSpPr/>
          <p:nvPr/>
        </p:nvSpPr>
        <p:spPr bwMode="gray">
          <a:xfrm>
            <a:off x="4268692" y="1619250"/>
            <a:ext cx="3651439" cy="44196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6D79D58-8249-4CE5-B509-01241AA6BB0E}"/>
              </a:ext>
            </a:extLst>
          </p:cNvPr>
          <p:cNvSpPr txBox="1"/>
          <p:nvPr/>
        </p:nvSpPr>
        <p:spPr bwMode="gray">
          <a:xfrm>
            <a:off x="4639161" y="1269705"/>
            <a:ext cx="2908800" cy="718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45720" tIns="45720" rIns="4572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更少的药物相互作用</a:t>
            </a:r>
            <a:endParaRPr lang="en-US" altLang="zh-CN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AA60D56-9DC2-497C-B254-CA13FD93E8CB}"/>
              </a:ext>
            </a:extLst>
          </p:cNvPr>
          <p:cNvSpPr/>
          <p:nvPr/>
        </p:nvSpPr>
        <p:spPr bwMode="gray">
          <a:xfrm>
            <a:off x="8170560" y="1619250"/>
            <a:ext cx="3651439" cy="44196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505B3DF-551F-4844-B374-54AD9501E7B2}"/>
              </a:ext>
            </a:extLst>
          </p:cNvPr>
          <p:cNvSpPr txBox="1"/>
          <p:nvPr/>
        </p:nvSpPr>
        <p:spPr bwMode="gray">
          <a:xfrm>
            <a:off x="8389665" y="1271588"/>
            <a:ext cx="3213228" cy="718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45720" tIns="45720" rIns="4572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显著降低严重不良反应</a:t>
            </a:r>
            <a:endParaRPr lang="en-US" altLang="zh-CN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BAFF520-CB63-4B67-A995-1DE7398AB400}"/>
              </a:ext>
            </a:extLst>
          </p:cNvPr>
          <p:cNvSpPr txBox="1"/>
          <p:nvPr/>
        </p:nvSpPr>
        <p:spPr bwMode="gray">
          <a:xfrm>
            <a:off x="446795" y="2214127"/>
            <a:ext cx="3477503" cy="105246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轻至重度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肾损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患者均安全耐受的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急抢救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注射治疗药物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肾损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患者占曲霉患者比例约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不含赋形剂，因此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不需要依据肾功能调整剂量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建议参照药具有严重肾毒性，肾损患者无法耐受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0DB6451-27BD-473B-AF36-8E56D9441FF9}"/>
              </a:ext>
            </a:extLst>
          </p:cNvPr>
          <p:cNvSpPr txBox="1"/>
          <p:nvPr/>
        </p:nvSpPr>
        <p:spPr bwMode="gray">
          <a:xfrm>
            <a:off x="446796" y="4244018"/>
            <a:ext cx="3477503" cy="1248731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轻至中度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肝损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患者均安全耐受的注射治疗药物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轻至中度肝损患者安全耐受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真实世界证实，对于接受其他治疗药物后因肝毒性而无法耐受的患者，切换至艾沙康唑治疗，仍可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安全耐受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肝损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程度得到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明显改善</a:t>
            </a:r>
            <a:endParaRPr lang="en-US" altLang="zh-CN" sz="12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ABFDEB4C-9AAC-4A29-BE44-1AA7D8DF86C5}"/>
              </a:ext>
            </a:extLst>
          </p:cNvPr>
          <p:cNvSpPr/>
          <p:nvPr/>
        </p:nvSpPr>
        <p:spPr bwMode="gray">
          <a:xfrm flipV="1">
            <a:off x="1760218" y="3703121"/>
            <a:ext cx="864648" cy="13401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F4B85AB-370F-4A5E-BBDE-0FEF9CA15BED}"/>
              </a:ext>
            </a:extLst>
          </p:cNvPr>
          <p:cNvSpPr txBox="1"/>
          <p:nvPr/>
        </p:nvSpPr>
        <p:spPr bwMode="gray">
          <a:xfrm>
            <a:off x="4355659" y="2214126"/>
            <a:ext cx="3477503" cy="1687024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与患者常见治疗药物的相互作用较少或无相互作用，无需调整剂量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与常见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抗肿瘤靶向药物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TKI/BTK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（如伊马替尼）、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JAK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抑制剂（如芦可替尼）、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BCL-2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（如维奈克拉）、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FLT-3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（如吉瑞替尼）和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化疗药物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（如长春新碱），可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同时使用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无需调整剂量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与移植患者常规使用的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免疫抑制剂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相互作用少（如环孢素、他克莫司、西罗莫司）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11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BBA82DA-EED2-4DE0-AF63-525819E455EF}"/>
              </a:ext>
            </a:extLst>
          </p:cNvPr>
          <p:cNvSpPr txBox="1"/>
          <p:nvPr/>
        </p:nvSpPr>
        <p:spPr bwMode="gray">
          <a:xfrm>
            <a:off x="4355659" y="4244017"/>
            <a:ext cx="3477503" cy="1571992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适合有基础疾病，存在同时服用其他治疗药物需求的重症患者的抗真菌急抢救治疗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曲霉和毛霉常见于</a:t>
            </a:r>
            <a:r>
              <a:rPr lang="zh-CN" altLang="en-US" sz="12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血液恶性肿瘤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移植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ICU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危急重症患者</a:t>
            </a:r>
            <a:r>
              <a:rPr lang="en-US" altLang="zh-CN" sz="12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，除抗真菌急抢救治疗外，还需同时使用多种其他药物进行治疗，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艾沙康唑药物相互作用少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，能更好地挽救生命</a:t>
            </a:r>
            <a:endParaRPr lang="en-US" altLang="zh-CN" sz="160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337FC0A7-C0AC-4735-B738-62173BE38A5C}"/>
              </a:ext>
            </a:extLst>
          </p:cNvPr>
          <p:cNvSpPr/>
          <p:nvPr/>
        </p:nvSpPr>
        <p:spPr bwMode="gray">
          <a:xfrm flipV="1">
            <a:off x="5661237" y="3968561"/>
            <a:ext cx="864648" cy="13401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4B46E33-24D0-412F-9489-35B08B26AC8B}"/>
              </a:ext>
            </a:extLst>
          </p:cNvPr>
          <p:cNvSpPr txBox="1"/>
          <p:nvPr/>
        </p:nvSpPr>
        <p:spPr bwMode="gray">
          <a:xfrm>
            <a:off x="8264527" y="2214127"/>
            <a:ext cx="3477503" cy="2340264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显著降低严重不良反应发生，整体安全性更优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与建议参照药相比，常见不良反应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1, 13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寒颤：降低至少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66%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发热：降低至少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54%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低血钾症：降低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24%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肌酸酐增高：降低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高胆红素：降低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18%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低血压：降低至少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11%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DE7EC9C-908C-43CF-83B6-AFCB0E5BD61B}"/>
              </a:ext>
            </a:extLst>
          </p:cNvPr>
          <p:cNvSpPr txBox="1"/>
          <p:nvPr/>
        </p:nvSpPr>
        <p:spPr bwMode="gray">
          <a:xfrm>
            <a:off x="8170560" y="6242011"/>
            <a:ext cx="914400" cy="262713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源自于非头对头比较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EC230EA-E522-426E-A119-E02922AC03D5}"/>
              </a:ext>
            </a:extLst>
          </p:cNvPr>
          <p:cNvSpPr txBox="1"/>
          <p:nvPr/>
        </p:nvSpPr>
        <p:spPr bwMode="gray">
          <a:xfrm>
            <a:off x="8264527" y="4794286"/>
            <a:ext cx="3477503" cy="1170579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不会加重</a:t>
            </a: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QT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间期延长，降低严重心脏不良事件或死亡风险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注射用硫酸艾沙康唑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不会加重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QT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间期延长</a:t>
            </a:r>
            <a:r>
              <a:rPr kumimoji="0" lang="en-US" altLang="zh-CN" sz="12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1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较现有抗真菌治疗药物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QTc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间期延长发生率显著降低</a:t>
            </a:r>
            <a:endParaRPr lang="en-US" altLang="zh-CN" sz="120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546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0259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80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有效性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注射用硫酸艾沙康唑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F90D783A-DB4B-4BA9-8875-D6D73B709789}"/>
              </a:ext>
            </a:extLst>
          </p:cNvPr>
          <p:cNvSpPr txBox="1"/>
          <p:nvPr/>
        </p:nvSpPr>
        <p:spPr bwMode="gray">
          <a:xfrm>
            <a:off x="8097727" y="2199837"/>
            <a:ext cx="3477503" cy="102714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侵袭性曲霉病：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一线推荐</a:t>
            </a:r>
            <a:endParaRPr lang="en-US" altLang="zh-CN" sz="1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01" name="表格 201">
            <a:extLst>
              <a:ext uri="{FF2B5EF4-FFF2-40B4-BE49-F238E27FC236}">
                <a16:creationId xmlns:a16="http://schemas.microsoft.com/office/drawing/2014/main" id="{B8C25914-DC92-4FFE-9FF9-098180B57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12699"/>
              </p:ext>
            </p:extLst>
          </p:nvPr>
        </p:nvGraphicFramePr>
        <p:xfrm>
          <a:off x="8020051" y="2597601"/>
          <a:ext cx="3720358" cy="1192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971">
                  <a:extLst>
                    <a:ext uri="{9D8B030D-6E8A-4147-A177-3AD203B41FA5}">
                      <a16:colId xmlns:a16="http://schemas.microsoft.com/office/drawing/2014/main" val="3679639591"/>
                    </a:ext>
                  </a:extLst>
                </a:gridCol>
                <a:gridCol w="851387">
                  <a:extLst>
                    <a:ext uri="{9D8B030D-6E8A-4147-A177-3AD203B41FA5}">
                      <a16:colId xmlns:a16="http://schemas.microsoft.com/office/drawing/2014/main" val="4248052437"/>
                    </a:ext>
                  </a:extLst>
                </a:gridCol>
              </a:tblGrid>
              <a:tr h="596453"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《2017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年欧洲白血病抗感染协会（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ECIL-6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）临床指南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AⅠ</a:t>
                      </a:r>
                      <a:r>
                        <a:rPr lang="zh-CN" altLang="en-US" sz="11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级推荐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13214"/>
                  </a:ext>
                </a:extLst>
              </a:tr>
              <a:tr h="596453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《2017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年欧洲临床微生物和感染病学会（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ESCMID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）指南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6 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一线推荐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737"/>
                  </a:ext>
                </a:extLst>
              </a:tr>
            </a:tbl>
          </a:graphicData>
        </a:graphic>
      </p:graphicFrame>
      <p:sp>
        <p:nvSpPr>
          <p:cNvPr id="202" name="文本框 201">
            <a:extLst>
              <a:ext uri="{FF2B5EF4-FFF2-40B4-BE49-F238E27FC236}">
                <a16:creationId xmlns:a16="http://schemas.microsoft.com/office/drawing/2014/main" id="{FB4935F0-C2D0-41F8-BA05-FD0A8E3271BA}"/>
              </a:ext>
            </a:extLst>
          </p:cNvPr>
          <p:cNvSpPr txBox="1"/>
          <p:nvPr/>
        </p:nvSpPr>
        <p:spPr bwMode="gray">
          <a:xfrm>
            <a:off x="8097727" y="4191843"/>
            <a:ext cx="3477503" cy="102714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侵袭性毛霉病：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一线治疗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03" name="表格 201">
            <a:extLst>
              <a:ext uri="{FF2B5EF4-FFF2-40B4-BE49-F238E27FC236}">
                <a16:creationId xmlns:a16="http://schemas.microsoft.com/office/drawing/2014/main" id="{2D18ACED-BD34-4422-B65A-76B2B7A87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343952"/>
              </p:ext>
            </p:extLst>
          </p:nvPr>
        </p:nvGraphicFramePr>
        <p:xfrm>
          <a:off x="8020051" y="4589607"/>
          <a:ext cx="3720358" cy="102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971">
                  <a:extLst>
                    <a:ext uri="{9D8B030D-6E8A-4147-A177-3AD203B41FA5}">
                      <a16:colId xmlns:a16="http://schemas.microsoft.com/office/drawing/2014/main" val="3679639591"/>
                    </a:ext>
                  </a:extLst>
                </a:gridCol>
                <a:gridCol w="851387">
                  <a:extLst>
                    <a:ext uri="{9D8B030D-6E8A-4147-A177-3AD203B41FA5}">
                      <a16:colId xmlns:a16="http://schemas.microsoft.com/office/drawing/2014/main" val="4248052437"/>
                    </a:ext>
                  </a:extLst>
                </a:gridCol>
              </a:tblGrid>
              <a:tr h="470236"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《2017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年全球毛霉病诊治指南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7 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一线治疗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13214"/>
                  </a:ext>
                </a:extLst>
              </a:tr>
              <a:tr h="555093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《2022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中国重症肝病合并侵袭性真菌感染诊治专家共识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8 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挽救治疗</a:t>
                      </a:r>
                      <a:endParaRPr lang="en-US" altLang="zh-CN" sz="1100" b="1" dirty="0">
                        <a:solidFill>
                          <a:srgbClr val="0047B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1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一线推荐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737"/>
                  </a:ext>
                </a:extLst>
              </a:tr>
            </a:tbl>
          </a:graphicData>
        </a:graphic>
      </p:graphicFrame>
      <p:sp>
        <p:nvSpPr>
          <p:cNvPr id="37" name="矩形 36">
            <a:extLst>
              <a:ext uri="{FF2B5EF4-FFF2-40B4-BE49-F238E27FC236}">
                <a16:creationId xmlns:a16="http://schemas.microsoft.com/office/drawing/2014/main" id="{050A9E9B-A4F1-435B-88CA-CEA393F343B5}"/>
              </a:ext>
            </a:extLst>
          </p:cNvPr>
          <p:cNvSpPr/>
          <p:nvPr/>
        </p:nvSpPr>
        <p:spPr bwMode="gray">
          <a:xfrm>
            <a:off x="4826643" y="1668142"/>
            <a:ext cx="2926707" cy="4370709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9EF1012-3BC6-4160-B750-88CB29254ED5}"/>
              </a:ext>
            </a:extLst>
          </p:cNvPr>
          <p:cNvSpPr txBox="1"/>
          <p:nvPr/>
        </p:nvSpPr>
        <p:spPr bwMode="gray">
          <a:xfrm>
            <a:off x="5004324" y="2771771"/>
            <a:ext cx="2612067" cy="1981200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三期临床显示，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降低曲霉和毛霉患者全因死亡率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（与建议参照药相比，降低毛霉全因死亡率）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0B0A43F-4EA6-4B2B-9674-1CC3CFC02F4B}"/>
              </a:ext>
            </a:extLst>
          </p:cNvPr>
          <p:cNvSpPr txBox="1"/>
          <p:nvPr/>
        </p:nvSpPr>
        <p:spPr bwMode="gray">
          <a:xfrm>
            <a:off x="5124278" y="1271588"/>
            <a:ext cx="2331435" cy="7205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降低死亡风险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41EB9FD-D0E6-4F60-9EF6-D8CEEA77BAEA}"/>
              </a:ext>
            </a:extLst>
          </p:cNvPr>
          <p:cNvSpPr/>
          <p:nvPr/>
        </p:nvSpPr>
        <p:spPr bwMode="gray">
          <a:xfrm>
            <a:off x="448416" y="1667539"/>
            <a:ext cx="4198933" cy="4371311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EA211532-16B9-4037-9AED-9F9D5650E25E}"/>
              </a:ext>
            </a:extLst>
          </p:cNvPr>
          <p:cNvSpPr txBox="1"/>
          <p:nvPr/>
        </p:nvSpPr>
        <p:spPr bwMode="gray">
          <a:xfrm>
            <a:off x="542356" y="2199838"/>
            <a:ext cx="4003211" cy="102714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颅内感染第二常见，但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死亡率第一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，高达</a:t>
            </a: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69%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，严重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威胁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感染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患者生命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 marL="171450" indent="-171450" algn="l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糖尿病是真菌感染患者发生颅内感染的常见易感因素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E910179E-E82B-436C-AFFD-629D7B5DFBEC}"/>
              </a:ext>
            </a:extLst>
          </p:cNvPr>
          <p:cNvSpPr txBox="1"/>
          <p:nvPr/>
        </p:nvSpPr>
        <p:spPr bwMode="gray">
          <a:xfrm>
            <a:off x="542355" y="3579736"/>
            <a:ext cx="4105845" cy="2344478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强效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治疗曲霉和毛霉菌导致的致死性颅内感染的急抢救注射治疗药物，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挽救生命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艾沙康唑治疗颅内感染后，死亡率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(19%)</a:t>
            </a:r>
            <a:r>
              <a:rPr kumimoji="0" lang="en-US" altLang="zh-CN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建议参照药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治疗颅内感染治疗颅内感染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无法耐受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指南推荐剂量最高需达到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10mg/kg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超出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最大耐受剂量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（说明书最大剂量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6mg/kg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，临床常用剂量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3-4mg/kg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其他同时兼顾曲霉和毛霉治疗药物，血脑屏障穿透能力差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9" name="等腰三角形 198">
            <a:extLst>
              <a:ext uri="{FF2B5EF4-FFF2-40B4-BE49-F238E27FC236}">
                <a16:creationId xmlns:a16="http://schemas.microsoft.com/office/drawing/2014/main" id="{32020145-EF8A-434E-8429-A3A568195470}"/>
              </a:ext>
            </a:extLst>
          </p:cNvPr>
          <p:cNvSpPr/>
          <p:nvPr/>
        </p:nvSpPr>
        <p:spPr bwMode="gray">
          <a:xfrm flipV="1">
            <a:off x="2051587" y="3224872"/>
            <a:ext cx="994293" cy="13401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2FDB215-A306-4F89-ACD5-009D31BC7009}"/>
              </a:ext>
            </a:extLst>
          </p:cNvPr>
          <p:cNvSpPr txBox="1"/>
          <p:nvPr/>
        </p:nvSpPr>
        <p:spPr bwMode="gray">
          <a:xfrm>
            <a:off x="612255" y="1269705"/>
            <a:ext cx="3871254" cy="7186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lIns="45720" tIns="45720" rIns="4572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强效治疗致死性颅内感染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F9477CA-2DD0-4C79-871B-D6385F38D039}"/>
              </a:ext>
            </a:extLst>
          </p:cNvPr>
          <p:cNvGrpSpPr/>
          <p:nvPr/>
        </p:nvGrpSpPr>
        <p:grpSpPr>
          <a:xfrm>
            <a:off x="7931032" y="1271588"/>
            <a:ext cx="3890968" cy="4767262"/>
            <a:chOff x="8170560" y="1271588"/>
            <a:chExt cx="3651439" cy="4767262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88E21A2-96B3-43C0-B28F-F8BDBE1F5204}"/>
                </a:ext>
              </a:extLst>
            </p:cNvPr>
            <p:cNvSpPr/>
            <p:nvPr/>
          </p:nvSpPr>
          <p:spPr bwMode="gray">
            <a:xfrm>
              <a:off x="8170560" y="1667539"/>
              <a:ext cx="3651439" cy="4371311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FD2A0CD-7835-46DF-8BB1-9C2504E2644B}"/>
                </a:ext>
              </a:extLst>
            </p:cNvPr>
            <p:cNvSpPr txBox="1"/>
            <p:nvPr/>
          </p:nvSpPr>
          <p:spPr bwMode="gray">
            <a:xfrm>
              <a:off x="8306050" y="1271588"/>
              <a:ext cx="3380460" cy="71869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lIns="45720" tIns="45720" rIns="4572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ts val="1000"/>
                </a:spcBef>
                <a:defRPr sz="24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权威指南“双一线”推荐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D8760E21-560C-4783-934E-15B0428E2FC3}"/>
              </a:ext>
            </a:extLst>
          </p:cNvPr>
          <p:cNvSpPr txBox="1"/>
          <p:nvPr/>
        </p:nvSpPr>
        <p:spPr bwMode="gray">
          <a:xfrm>
            <a:off x="3912243" y="6250288"/>
            <a:ext cx="914400" cy="262713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备注：注射用硫酸艾沙康唑于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日获批，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药品审评审批报告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尚未公开，故暂时无法提供该项资料</a:t>
            </a:r>
          </a:p>
        </p:txBody>
      </p:sp>
    </p:spTree>
    <p:extLst>
      <p:ext uri="{BB962C8B-B14F-4D97-AF65-F5344CB8AC3E}">
        <p14:creationId xmlns:p14="http://schemas.microsoft.com/office/powerpoint/2010/main" val="48574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7578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创新性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注射用硫酸艾沙康唑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3D0F56C-B405-47A9-B901-CC1C9F39F324}"/>
              </a:ext>
            </a:extLst>
          </p:cNvPr>
          <p:cNvSpPr/>
          <p:nvPr/>
        </p:nvSpPr>
        <p:spPr bwMode="gray">
          <a:xfrm>
            <a:off x="366823" y="1581146"/>
            <a:ext cx="3651439" cy="45339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2ACDEEA-296B-4552-B8F9-3BCDE5B27617}"/>
              </a:ext>
            </a:extLst>
          </p:cNvPr>
          <p:cNvSpPr/>
          <p:nvPr/>
        </p:nvSpPr>
        <p:spPr bwMode="gray">
          <a:xfrm>
            <a:off x="4268692" y="1581146"/>
            <a:ext cx="3651439" cy="45339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50C2EB9-9119-457B-A20A-D00FDCF09642}"/>
              </a:ext>
            </a:extLst>
          </p:cNvPr>
          <p:cNvSpPr/>
          <p:nvPr/>
        </p:nvSpPr>
        <p:spPr bwMode="gray">
          <a:xfrm>
            <a:off x="8170560" y="1581146"/>
            <a:ext cx="3651439" cy="45339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B1ADB1C3-EE36-4DCC-AB4D-AE68524A21BF}"/>
              </a:ext>
            </a:extLst>
          </p:cNvPr>
          <p:cNvSpPr txBox="1"/>
          <p:nvPr/>
        </p:nvSpPr>
        <p:spPr bwMode="gray">
          <a:xfrm>
            <a:off x="4349642" y="2156971"/>
            <a:ext cx="3570489" cy="102714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唯一轻至重度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肾损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的曲霉和毛霉病患者均可安全耐受的注射治疗药物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ABAD7F69-E2A6-4F49-8AC2-11635C26784D}"/>
              </a:ext>
            </a:extLst>
          </p:cNvPr>
          <p:cNvSpPr txBox="1"/>
          <p:nvPr/>
        </p:nvSpPr>
        <p:spPr bwMode="gray">
          <a:xfrm>
            <a:off x="8259663" y="2156970"/>
            <a:ext cx="3477503" cy="102714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线性药代动力学，因此治疗药物监测需求更少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94D4481-6D6E-4F1D-BD29-7998ACFFBD9F}"/>
              </a:ext>
            </a:extLst>
          </p:cNvPr>
          <p:cNvSpPr txBox="1"/>
          <p:nvPr/>
        </p:nvSpPr>
        <p:spPr bwMode="gray">
          <a:xfrm>
            <a:off x="961032" y="2156971"/>
            <a:ext cx="2903572" cy="357156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独特侧壁结构，增强抗菌活性</a:t>
            </a:r>
            <a:endParaRPr lang="en-US" altLang="zh-CN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1000"/>
              </a:spcBef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A0218B9E-A470-4022-96B4-ACC63B75BA7F}"/>
              </a:ext>
            </a:extLst>
          </p:cNvPr>
          <p:cNvGrpSpPr/>
          <p:nvPr/>
        </p:nvGrpSpPr>
        <p:grpSpPr>
          <a:xfrm>
            <a:off x="520481" y="2137549"/>
            <a:ext cx="396000" cy="396000"/>
            <a:chOff x="318977" y="3353475"/>
            <a:chExt cx="396000" cy="396000"/>
          </a:xfrm>
        </p:grpSpPr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99298D5A-7BBB-4655-B6BD-DEF14732662A}"/>
                </a:ext>
              </a:extLst>
            </p:cNvPr>
            <p:cNvSpPr/>
            <p:nvPr/>
          </p:nvSpPr>
          <p:spPr bwMode="gray">
            <a:xfrm>
              <a:off x="318977" y="3353475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105" name="图形 104" descr="移动 纯色填充">
              <a:extLst>
                <a:ext uri="{FF2B5EF4-FFF2-40B4-BE49-F238E27FC236}">
                  <a16:creationId xmlns:a16="http://schemas.microsoft.com/office/drawing/2014/main" id="{0420EC4D-31E8-4A93-9EE9-F6E9285C6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975" y="3389475"/>
              <a:ext cx="324000" cy="324000"/>
            </a:xfrm>
            <a:prstGeom prst="rect">
              <a:avLst/>
            </a:prstGeom>
          </p:spPr>
        </p:pic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965D4900-BAA6-4E0C-A703-0991749247CD}"/>
              </a:ext>
            </a:extLst>
          </p:cNvPr>
          <p:cNvSpPr txBox="1"/>
          <p:nvPr/>
        </p:nvSpPr>
        <p:spPr bwMode="gray">
          <a:xfrm>
            <a:off x="366824" y="2847524"/>
            <a:ext cx="3600671" cy="569387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pPr marL="179388" indent="-179388" fontAlgn="base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兼顾曲霉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毛霉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强效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抗真菌</a:t>
            </a:r>
            <a:r>
              <a:rPr lang="zh-CN" altLang="en-US" sz="13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急抢救治疗</a:t>
            </a:r>
            <a:endParaRPr lang="en-US" altLang="zh-CN" sz="13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 fontAlgn="base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及时的毛霉治疗，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挽救生命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2293246D-04DF-40D6-B891-E90653C54F05}"/>
              </a:ext>
            </a:extLst>
          </p:cNvPr>
          <p:cNvSpPr txBox="1"/>
          <p:nvPr/>
        </p:nvSpPr>
        <p:spPr bwMode="gray">
          <a:xfrm>
            <a:off x="1051485" y="4227070"/>
            <a:ext cx="2903572" cy="357156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强效的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血脑屏障穿透能力</a:t>
            </a:r>
            <a:endParaRPr lang="en-US" altLang="zh-CN" sz="1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59842905-514A-4D9F-A92B-D2796F3D453A}"/>
              </a:ext>
            </a:extLst>
          </p:cNvPr>
          <p:cNvSpPr txBox="1"/>
          <p:nvPr/>
        </p:nvSpPr>
        <p:spPr bwMode="gray">
          <a:xfrm>
            <a:off x="366824" y="4917623"/>
            <a:ext cx="3629880" cy="80021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marL="179388" indent="-179388" fontAlgn="base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唯一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强效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且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安全治疗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曲霉和毛霉菌导致的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致死性颅内感染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的急抢救注射药物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 fontAlgn="base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艾沙康唑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治疗后，颅内感染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死亡率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en-US" altLang="zh-CN" sz="15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5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8A936133-0657-4258-BBB2-9158E4B0FE24}"/>
              </a:ext>
            </a:extLst>
          </p:cNvPr>
          <p:cNvSpPr/>
          <p:nvPr/>
        </p:nvSpPr>
        <p:spPr bwMode="gray">
          <a:xfrm>
            <a:off x="1977233" y="2587536"/>
            <a:ext cx="430618" cy="177495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箭头: 下 120">
            <a:extLst>
              <a:ext uri="{FF2B5EF4-FFF2-40B4-BE49-F238E27FC236}">
                <a16:creationId xmlns:a16="http://schemas.microsoft.com/office/drawing/2014/main" id="{EF67ACE1-B258-4861-B243-6DFE6FB0F77B}"/>
              </a:ext>
            </a:extLst>
          </p:cNvPr>
          <p:cNvSpPr/>
          <p:nvPr/>
        </p:nvSpPr>
        <p:spPr bwMode="gray">
          <a:xfrm>
            <a:off x="1977233" y="4644334"/>
            <a:ext cx="430618" cy="177495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37A3D81-72E0-43C5-AF59-EE1BAABE6BED}"/>
              </a:ext>
            </a:extLst>
          </p:cNvPr>
          <p:cNvGrpSpPr/>
          <p:nvPr/>
        </p:nvGrpSpPr>
        <p:grpSpPr>
          <a:xfrm>
            <a:off x="520481" y="4207648"/>
            <a:ext cx="396000" cy="396000"/>
            <a:chOff x="542094" y="4258019"/>
            <a:chExt cx="396000" cy="396000"/>
          </a:xfrm>
        </p:grpSpPr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ACE84866-7C41-4F10-AFD8-B4E789121AA5}"/>
                </a:ext>
              </a:extLst>
            </p:cNvPr>
            <p:cNvSpPr/>
            <p:nvPr/>
          </p:nvSpPr>
          <p:spPr bwMode="gray">
            <a:xfrm>
              <a:off x="542094" y="4258019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124" name="图形 123" descr="头上的大脑 纯色填充">
              <a:extLst>
                <a:ext uri="{FF2B5EF4-FFF2-40B4-BE49-F238E27FC236}">
                  <a16:creationId xmlns:a16="http://schemas.microsoft.com/office/drawing/2014/main" id="{2FE29CDA-E7F8-4665-B081-0800327B8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8094" y="4294019"/>
              <a:ext cx="324000" cy="324000"/>
            </a:xfrm>
            <a:prstGeom prst="rect">
              <a:avLst/>
            </a:prstGeom>
          </p:spPr>
        </p:pic>
      </p:grp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8C05CB7-BA74-4889-B520-3FA7771A70D8}"/>
              </a:ext>
            </a:extLst>
          </p:cNvPr>
          <p:cNvSpPr txBox="1"/>
          <p:nvPr/>
        </p:nvSpPr>
        <p:spPr bwMode="gray">
          <a:xfrm>
            <a:off x="4349642" y="3468320"/>
            <a:ext cx="3481237" cy="68867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唯一轻至中度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肝损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的曲霉和毛霉病患者均可安全耐受的三唑类注射治疗药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64F1873E-EA8A-450A-B6A4-7F1EAF9275BA}"/>
              </a:ext>
            </a:extLst>
          </p:cNvPr>
          <p:cNvSpPr txBox="1"/>
          <p:nvPr/>
        </p:nvSpPr>
        <p:spPr bwMode="gray">
          <a:xfrm>
            <a:off x="4349642" y="4583294"/>
            <a:ext cx="3570489" cy="1303156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较少的药物相互作用，适合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危急重症患者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治疗，挽救生命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曲霉和毛霉常见于血液恶性肿瘤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移植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/ICU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等重症患者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满足患者同时使用其他治疗药物需求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B79D3661-0A7E-4F49-A440-77B77E9B2313}"/>
              </a:ext>
            </a:extLst>
          </p:cNvPr>
          <p:cNvSpPr txBox="1"/>
          <p:nvPr/>
        </p:nvSpPr>
        <p:spPr bwMode="gray">
          <a:xfrm>
            <a:off x="8257527" y="3468320"/>
            <a:ext cx="3564472" cy="2460987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给药时间更短、更便捷、更耐受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每日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一次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，每次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无需预给药，每日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200mg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，无需根据体重调整剂量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无需联用糖皮质激素、无需葡萄糖溶解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降低严重不良反应发生比例，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更耐受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14DC939-8D43-4194-847A-3518F3884E28}"/>
              </a:ext>
            </a:extLst>
          </p:cNvPr>
          <p:cNvSpPr txBox="1"/>
          <p:nvPr/>
        </p:nvSpPr>
        <p:spPr bwMode="gray">
          <a:xfrm>
            <a:off x="738161" y="1228063"/>
            <a:ext cx="2908762" cy="720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机制创新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8871298-C120-430B-80AB-440C4A99E8E7}"/>
              </a:ext>
            </a:extLst>
          </p:cNvPr>
          <p:cNvSpPr txBox="1"/>
          <p:nvPr/>
        </p:nvSpPr>
        <p:spPr bwMode="gray">
          <a:xfrm>
            <a:off x="4639161" y="1226838"/>
            <a:ext cx="2908800" cy="718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45720" tIns="45720" rIns="4572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更适合特殊人群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905C232-6C18-4566-9AED-1C435953E480}"/>
              </a:ext>
            </a:extLst>
          </p:cNvPr>
          <p:cNvSpPr txBox="1"/>
          <p:nvPr/>
        </p:nvSpPr>
        <p:spPr bwMode="gray">
          <a:xfrm>
            <a:off x="8389665" y="1228721"/>
            <a:ext cx="3213228" cy="718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45720" tIns="45720" rIns="4572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提升依从性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957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740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创新性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注射用硫酸艾沙康唑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AB90012-28C2-42CB-BBCF-BBD88371FB20}"/>
              </a:ext>
            </a:extLst>
          </p:cNvPr>
          <p:cNvGrpSpPr/>
          <p:nvPr/>
        </p:nvGrpSpPr>
        <p:grpSpPr>
          <a:xfrm>
            <a:off x="366823" y="1104013"/>
            <a:ext cx="5502349" cy="2037909"/>
            <a:chOff x="191386" y="1185530"/>
            <a:chExt cx="2838893" cy="2037909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CF06F47-D893-4163-A274-C3D8D60A3448}"/>
                </a:ext>
              </a:extLst>
            </p:cNvPr>
            <p:cNvSpPr/>
            <p:nvPr/>
          </p:nvSpPr>
          <p:spPr bwMode="gray">
            <a:xfrm>
              <a:off x="191386" y="1334387"/>
              <a:ext cx="2838893" cy="1889052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3DF2DE68-7FF8-40D2-85CF-6A85FFCA964D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对公共健康的影响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F6A1701-5F1C-4B7C-96AD-D8F37D48F80A}"/>
              </a:ext>
            </a:extLst>
          </p:cNvPr>
          <p:cNvGrpSpPr/>
          <p:nvPr/>
        </p:nvGrpSpPr>
        <p:grpSpPr>
          <a:xfrm>
            <a:off x="6319653" y="1104013"/>
            <a:ext cx="5502349" cy="2037909"/>
            <a:chOff x="191386" y="1185530"/>
            <a:chExt cx="2838893" cy="2037909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4C25321-AE11-4053-9DA9-A751C8B96DEA}"/>
                </a:ext>
              </a:extLst>
            </p:cNvPr>
            <p:cNvSpPr/>
            <p:nvPr/>
          </p:nvSpPr>
          <p:spPr bwMode="gray">
            <a:xfrm>
              <a:off x="191386" y="1334387"/>
              <a:ext cx="2838893" cy="1889052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A59D257B-DF81-41C3-B723-11F568164514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符合保基本原则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5C9EED58-5BE4-4B42-B212-B943A67028BB}"/>
              </a:ext>
            </a:extLst>
          </p:cNvPr>
          <p:cNvGrpSpPr/>
          <p:nvPr/>
        </p:nvGrpSpPr>
        <p:grpSpPr>
          <a:xfrm>
            <a:off x="366823" y="3526463"/>
            <a:ext cx="5502349" cy="2704216"/>
            <a:chOff x="191386" y="1185530"/>
            <a:chExt cx="2838893" cy="2704216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0B3FAAB-9B6C-4612-801F-827179F18125}"/>
                </a:ext>
              </a:extLst>
            </p:cNvPr>
            <p:cNvSpPr/>
            <p:nvPr/>
          </p:nvSpPr>
          <p:spPr bwMode="gray">
            <a:xfrm>
              <a:off x="191386" y="1334386"/>
              <a:ext cx="2838893" cy="255536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8FBDC3F4-6AD5-4CAC-A390-542573D483CF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弥补目录短板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E76117B-FF17-4499-B6BA-B6EBF3E03820}"/>
              </a:ext>
            </a:extLst>
          </p:cNvPr>
          <p:cNvGrpSpPr/>
          <p:nvPr/>
        </p:nvGrpSpPr>
        <p:grpSpPr>
          <a:xfrm>
            <a:off x="6319653" y="3526463"/>
            <a:ext cx="5502349" cy="2704216"/>
            <a:chOff x="191386" y="1185530"/>
            <a:chExt cx="2838893" cy="2507513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BE6A9A4D-764D-4F42-92ED-70C17B695DE4}"/>
                </a:ext>
              </a:extLst>
            </p:cNvPr>
            <p:cNvSpPr/>
            <p:nvPr/>
          </p:nvSpPr>
          <p:spPr bwMode="gray">
            <a:xfrm>
              <a:off x="191386" y="1334387"/>
              <a:ext cx="2838893" cy="2358656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1A09F95-D2FF-485A-AB3F-468DC2A70C3B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医保管理难度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92066A7-28CF-452D-B141-72CC6F978B66}"/>
              </a:ext>
            </a:extLst>
          </p:cNvPr>
          <p:cNvGrpSpPr/>
          <p:nvPr/>
        </p:nvGrpSpPr>
        <p:grpSpPr>
          <a:xfrm>
            <a:off x="470641" y="1513130"/>
            <a:ext cx="396000" cy="396000"/>
            <a:chOff x="4272240" y="2805595"/>
            <a:chExt cx="396000" cy="396000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DA7EA45-B6BD-41BA-8892-1DF7738A7D15}"/>
                </a:ext>
              </a:extLst>
            </p:cNvPr>
            <p:cNvSpPr/>
            <p:nvPr/>
          </p:nvSpPr>
          <p:spPr bwMode="gray">
            <a:xfrm>
              <a:off x="4272240" y="2805595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0" name="图形 69" descr="Cpr 纯色填充">
              <a:extLst>
                <a:ext uri="{FF2B5EF4-FFF2-40B4-BE49-F238E27FC236}">
                  <a16:creationId xmlns:a16="http://schemas.microsoft.com/office/drawing/2014/main" id="{AA9AAD54-CB98-42BE-A298-7E4737AB6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6240" y="2859595"/>
              <a:ext cx="288000" cy="288000"/>
            </a:xfrm>
            <a:prstGeom prst="rect">
              <a:avLst/>
            </a:prstGeom>
          </p:spPr>
        </p:pic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D39C72CF-754E-45DC-9174-782641A5D91E}"/>
              </a:ext>
            </a:extLst>
          </p:cNvPr>
          <p:cNvSpPr txBox="1"/>
          <p:nvPr/>
        </p:nvSpPr>
        <p:spPr bwMode="gray">
          <a:xfrm>
            <a:off x="887904" y="1532375"/>
            <a:ext cx="5002531" cy="636665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algn="l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曲霉和毛霉致死率极高，严重威胁了危急重症患者生命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死亡率极高（曲霉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30-70%</a:t>
            </a:r>
            <a:r>
              <a:rPr lang="en-US" altLang="zh-CN" sz="1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17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，毛霉高达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83-100%</a:t>
            </a:r>
            <a:r>
              <a:rPr lang="en-US" altLang="zh-CN" sz="1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18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易感染免疫功能低下的重症患者：如血液恶性肿瘤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移植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/ICU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E4244A6A-6ACE-4D0E-BDAB-32CC5FB84F1E}"/>
              </a:ext>
            </a:extLst>
          </p:cNvPr>
          <p:cNvSpPr txBox="1"/>
          <p:nvPr/>
        </p:nvSpPr>
        <p:spPr bwMode="gray">
          <a:xfrm>
            <a:off x="883250" y="2374061"/>
            <a:ext cx="5002531" cy="636665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algn="l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新冠是曲霉和毛霉易感人群，为疫情防控带来威胁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新冠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曲霉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：真实世界死亡率高达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74%</a:t>
            </a:r>
            <a:r>
              <a:rPr lang="en-US" altLang="zh-CN" sz="1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新冠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毛霉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：真实世界中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74%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患者发生颅内感染</a:t>
            </a:r>
            <a:r>
              <a:rPr lang="en-US" altLang="zh-CN" sz="1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Picture 2" descr="Premium Vector | Coronavirus icon isolated on white background. covid-19.">
            <a:extLst>
              <a:ext uri="{FF2B5EF4-FFF2-40B4-BE49-F238E27FC236}">
                <a16:creationId xmlns:a16="http://schemas.microsoft.com/office/drawing/2014/main" id="{F8A0CED3-F40F-46DD-B0C4-8841A0420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9684" r="13852" b="7139"/>
          <a:stretch/>
        </p:blipFill>
        <p:spPr bwMode="auto">
          <a:xfrm>
            <a:off x="500827" y="2374061"/>
            <a:ext cx="33562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组合 81">
            <a:extLst>
              <a:ext uri="{FF2B5EF4-FFF2-40B4-BE49-F238E27FC236}">
                <a16:creationId xmlns:a16="http://schemas.microsoft.com/office/drawing/2014/main" id="{AAE2C789-054D-4097-86B8-1C44687DC854}"/>
              </a:ext>
            </a:extLst>
          </p:cNvPr>
          <p:cNvGrpSpPr/>
          <p:nvPr/>
        </p:nvGrpSpPr>
        <p:grpSpPr>
          <a:xfrm>
            <a:off x="6435947" y="1517552"/>
            <a:ext cx="396000" cy="396000"/>
            <a:chOff x="4272240" y="2805595"/>
            <a:chExt cx="396000" cy="396000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1ABAF8BF-9529-4E31-B7E0-93B378B08F6A}"/>
                </a:ext>
              </a:extLst>
            </p:cNvPr>
            <p:cNvSpPr/>
            <p:nvPr/>
          </p:nvSpPr>
          <p:spPr bwMode="gray">
            <a:xfrm>
              <a:off x="4272240" y="2805595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4" name="图形 83" descr="Cpr 纯色填充">
              <a:extLst>
                <a:ext uri="{FF2B5EF4-FFF2-40B4-BE49-F238E27FC236}">
                  <a16:creationId xmlns:a16="http://schemas.microsoft.com/office/drawing/2014/main" id="{6C2D3208-A5E4-45C2-8EBA-6C8814737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6240" y="2859595"/>
              <a:ext cx="288000" cy="288000"/>
            </a:xfrm>
            <a:prstGeom prst="rect">
              <a:avLst/>
            </a:prstGeom>
          </p:spPr>
        </p:pic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3640DDFD-174C-44DB-A88D-7C2C8E294871}"/>
              </a:ext>
            </a:extLst>
          </p:cNvPr>
          <p:cNvSpPr txBox="1"/>
          <p:nvPr/>
        </p:nvSpPr>
        <p:spPr bwMode="gray">
          <a:xfrm>
            <a:off x="6853210" y="1536798"/>
            <a:ext cx="5002531" cy="396000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algn="l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接受临床指南一线，强效且安全耐受的抗真菌治疗，挽救生命，是致死性曲霉和毛霉病患者的基本医疗需求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80BC46CA-DF5F-45C3-BB9B-325A0F92CAF9}"/>
              </a:ext>
            </a:extLst>
          </p:cNvPr>
          <p:cNvGrpSpPr/>
          <p:nvPr/>
        </p:nvGrpSpPr>
        <p:grpSpPr>
          <a:xfrm>
            <a:off x="6435947" y="2378027"/>
            <a:ext cx="396000" cy="396000"/>
            <a:chOff x="4272240" y="2805595"/>
            <a:chExt cx="396000" cy="396000"/>
          </a:xfrm>
        </p:grpSpPr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DA0D695F-5D69-4595-8B70-46B7F7E74A63}"/>
                </a:ext>
              </a:extLst>
            </p:cNvPr>
            <p:cNvSpPr/>
            <p:nvPr/>
          </p:nvSpPr>
          <p:spPr bwMode="gray">
            <a:xfrm>
              <a:off x="4272240" y="2805595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9" name="图形 88" descr="Cpr 纯色填充">
              <a:extLst>
                <a:ext uri="{FF2B5EF4-FFF2-40B4-BE49-F238E27FC236}">
                  <a16:creationId xmlns:a16="http://schemas.microsoft.com/office/drawing/2014/main" id="{4328B52D-128A-48EF-8F2F-6756E06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6240" y="2859595"/>
              <a:ext cx="288000" cy="288000"/>
            </a:xfrm>
            <a:prstGeom prst="rect">
              <a:avLst/>
            </a:prstGeom>
          </p:spPr>
        </p:pic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64844488-353D-4DAE-A3B2-2F1B93B6E2D8}"/>
              </a:ext>
            </a:extLst>
          </p:cNvPr>
          <p:cNvSpPr txBox="1"/>
          <p:nvPr/>
        </p:nvSpPr>
        <p:spPr bwMode="gray">
          <a:xfrm>
            <a:off x="6853210" y="2397272"/>
            <a:ext cx="5002531" cy="372789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algn="l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注射用艾沙康唑不仅可强效安全治疗，还可降低患者疗程费用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A7B15B2-90A7-42CF-B3BD-6AB163B6C07A}"/>
              </a:ext>
            </a:extLst>
          </p:cNvPr>
          <p:cNvGrpSpPr/>
          <p:nvPr/>
        </p:nvGrpSpPr>
        <p:grpSpPr>
          <a:xfrm>
            <a:off x="416641" y="4021889"/>
            <a:ext cx="5473794" cy="396001"/>
            <a:chOff x="416641" y="4186694"/>
            <a:chExt cx="5473794" cy="39600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44453CE-2270-4007-9B73-0D9967F88379}"/>
                </a:ext>
              </a:extLst>
            </p:cNvPr>
            <p:cNvGrpSpPr/>
            <p:nvPr/>
          </p:nvGrpSpPr>
          <p:grpSpPr>
            <a:xfrm>
              <a:off x="416641" y="4186694"/>
              <a:ext cx="5473794" cy="396001"/>
              <a:chOff x="416641" y="4186694"/>
              <a:chExt cx="5473794" cy="396001"/>
            </a:xfrm>
          </p:grpSpPr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716E0E60-3F35-4CE2-82A5-DF941DBC9920}"/>
                  </a:ext>
                </a:extLst>
              </p:cNvPr>
              <p:cNvSpPr txBox="1"/>
              <p:nvPr/>
            </p:nvSpPr>
            <p:spPr bwMode="gray">
              <a:xfrm>
                <a:off x="887904" y="4186694"/>
                <a:ext cx="5002531" cy="396001"/>
              </a:xfrm>
              <a:prstGeom prst="rect">
                <a:avLst/>
              </a:prstGeom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marL="180975" indent="-180975">
                  <a:buFont typeface="+mj-lt"/>
                  <a:buAutoNum type="arabicPeriod"/>
                </a:pPr>
                <a:r>
                  <a:rPr lang="zh-CN" altLang="en-US" sz="1300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弥补目录内无</a:t>
                </a:r>
                <a:r>
                  <a:rPr lang="zh-CN" altLang="en-US" sz="1300" b="1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强效治疗</a:t>
                </a:r>
                <a:r>
                  <a:rPr lang="zh-CN" altLang="en-US" sz="1300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</a:t>
                </a:r>
                <a:r>
                  <a:rPr lang="zh-CN" altLang="en-US" sz="1300" b="1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耐受</a:t>
                </a:r>
                <a:r>
                  <a:rPr lang="zh-CN" altLang="en-US" sz="1300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zh-CN" altLang="en-US" sz="1300" b="1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毛霉急抢救治疗</a:t>
                </a:r>
                <a:r>
                  <a:rPr lang="zh-CN" altLang="en-US" sz="1300" dirty="0">
                    <a:solidFill>
                      <a:srgbClr val="0047B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药物的空白</a:t>
                </a:r>
                <a:endParaRPr lang="en-US" altLang="zh-CN" sz="13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83515289-5458-4E8C-9FDA-0AD69FD1A4E4}"/>
                  </a:ext>
                </a:extLst>
              </p:cNvPr>
              <p:cNvSpPr/>
              <p:nvPr/>
            </p:nvSpPr>
            <p:spPr bwMode="gray">
              <a:xfrm>
                <a:off x="416641" y="4186695"/>
                <a:ext cx="396000" cy="396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chemeClr val="accent2"/>
                  </a:buClr>
                  <a:buSzPct val="90000"/>
                </a:pPr>
                <a:endPara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01" name="图形 100" descr="拼图 纯色填充">
              <a:extLst>
                <a:ext uri="{FF2B5EF4-FFF2-40B4-BE49-F238E27FC236}">
                  <a16:creationId xmlns:a16="http://schemas.microsoft.com/office/drawing/2014/main" id="{A24C771F-632A-4134-B57B-8DD66BBF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2641" y="4222696"/>
              <a:ext cx="324000" cy="323999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A782F9C-2E6E-422B-9E0B-35E22A824495}"/>
              </a:ext>
            </a:extLst>
          </p:cNvPr>
          <p:cNvGrpSpPr/>
          <p:nvPr/>
        </p:nvGrpSpPr>
        <p:grpSpPr>
          <a:xfrm>
            <a:off x="416641" y="4587857"/>
            <a:ext cx="5473793" cy="397597"/>
            <a:chOff x="416641" y="4693801"/>
            <a:chExt cx="5473793" cy="39759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C1D0CC4-9553-4B65-A530-E881DE69C665}"/>
                </a:ext>
              </a:extLst>
            </p:cNvPr>
            <p:cNvGrpSpPr/>
            <p:nvPr/>
          </p:nvGrpSpPr>
          <p:grpSpPr>
            <a:xfrm>
              <a:off x="416641" y="4695398"/>
              <a:ext cx="396000" cy="396000"/>
              <a:chOff x="416641" y="4695398"/>
              <a:chExt cx="396000" cy="396000"/>
            </a:xfrm>
          </p:grpSpPr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64A37535-9A01-4CB4-9675-70A0F1479C16}"/>
                  </a:ext>
                </a:extLst>
              </p:cNvPr>
              <p:cNvSpPr/>
              <p:nvPr/>
            </p:nvSpPr>
            <p:spPr bwMode="gray">
              <a:xfrm>
                <a:off x="416641" y="4695398"/>
                <a:ext cx="396000" cy="396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chemeClr val="accent2"/>
                  </a:buClr>
                  <a:buSzPct val="90000"/>
                </a:pPr>
                <a:endPara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5" name="图形 94" descr="大脑 纯色填充">
                <a:extLst>
                  <a:ext uri="{FF2B5EF4-FFF2-40B4-BE49-F238E27FC236}">
                    <a16:creationId xmlns:a16="http://schemas.microsoft.com/office/drawing/2014/main" id="{0CB69703-77EC-445A-8EFE-E45395C16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70641" y="4749398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A00B1969-AFD6-4095-A95D-618ED0C9E66D}"/>
                </a:ext>
              </a:extLst>
            </p:cNvPr>
            <p:cNvSpPr txBox="1"/>
            <p:nvPr/>
          </p:nvSpPr>
          <p:spPr bwMode="gray">
            <a:xfrm>
              <a:off x="887903" y="4693801"/>
              <a:ext cx="5002531" cy="396001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noAutofit/>
            </a:bodyPr>
            <a:lstStyle/>
            <a:p>
              <a:pPr marL="180975" indent="-180975" algn="l">
                <a:buFont typeface="+mj-lt"/>
                <a:buAutoNum type="arabicPeriod" startAt="2"/>
              </a:pPr>
              <a:r>
                <a:rPr lang="zh-CN" altLang="en-US" sz="13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弥补目录内无治疗曲霉和毛霉引发的</a:t>
              </a:r>
              <a:r>
                <a:rPr lang="zh-CN" altLang="en-US" sz="13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致死性颅内感染</a:t>
              </a:r>
              <a:r>
                <a:rPr lang="zh-CN" altLang="en-US" sz="13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的急抢救药物短板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96135EC-5E3F-497C-B482-1DE1B87E2A70}"/>
              </a:ext>
            </a:extLst>
          </p:cNvPr>
          <p:cNvGrpSpPr/>
          <p:nvPr/>
        </p:nvGrpSpPr>
        <p:grpSpPr>
          <a:xfrm>
            <a:off x="416641" y="5155421"/>
            <a:ext cx="5469140" cy="398124"/>
            <a:chOff x="416641" y="5209172"/>
            <a:chExt cx="5469140" cy="39812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F4DC6CC-508A-4AEE-85DC-70D6E830A13B}"/>
                </a:ext>
              </a:extLst>
            </p:cNvPr>
            <p:cNvGrpSpPr/>
            <p:nvPr/>
          </p:nvGrpSpPr>
          <p:grpSpPr>
            <a:xfrm>
              <a:off x="416641" y="5209172"/>
              <a:ext cx="396000" cy="396000"/>
              <a:chOff x="416641" y="5209172"/>
              <a:chExt cx="396000" cy="396000"/>
            </a:xfrm>
          </p:grpSpPr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AADD0925-C823-4ACC-B161-A00DFD954A97}"/>
                  </a:ext>
                </a:extLst>
              </p:cNvPr>
              <p:cNvSpPr/>
              <p:nvPr/>
            </p:nvSpPr>
            <p:spPr bwMode="gray">
              <a:xfrm>
                <a:off x="416641" y="5209172"/>
                <a:ext cx="396000" cy="396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chemeClr val="accent2"/>
                  </a:buClr>
                  <a:buSzPct val="90000"/>
                </a:pPr>
                <a:endPara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07" name="图形 106" descr="肾脏 纯色填充">
                <a:extLst>
                  <a:ext uri="{FF2B5EF4-FFF2-40B4-BE49-F238E27FC236}">
                    <a16:creationId xmlns:a16="http://schemas.microsoft.com/office/drawing/2014/main" id="{1A6884F5-04F9-4919-8BDB-0868FB6F4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52641" y="5245172"/>
                <a:ext cx="324000" cy="324000"/>
              </a:xfrm>
              <a:prstGeom prst="rect">
                <a:avLst/>
              </a:prstGeom>
            </p:spPr>
          </p:pic>
        </p:grp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D423D54F-097B-43CD-AE67-1C12164A2FE1}"/>
                </a:ext>
              </a:extLst>
            </p:cNvPr>
            <p:cNvSpPr txBox="1"/>
            <p:nvPr/>
          </p:nvSpPr>
          <p:spPr bwMode="gray">
            <a:xfrm>
              <a:off x="883250" y="5211295"/>
              <a:ext cx="5002531" cy="396001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noAutofit/>
            </a:bodyPr>
            <a:lstStyle/>
            <a:p>
              <a:pPr marL="180975" indent="-180975" algn="l">
                <a:buFont typeface="+mj-lt"/>
                <a:buAutoNum type="arabicPeriod" startAt="3"/>
              </a:pPr>
              <a:r>
                <a:rPr lang="zh-CN" altLang="en-US" sz="13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弥补目录内无曲霉和毛霉</a:t>
              </a:r>
              <a:r>
                <a:rPr lang="zh-CN" altLang="en-US" sz="13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肾损</a:t>
              </a:r>
              <a:r>
                <a:rPr lang="zh-CN" altLang="en-US" sz="13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患者可</a:t>
              </a:r>
              <a:r>
                <a:rPr lang="zh-CN" altLang="en-US" sz="13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安全耐受</a:t>
              </a:r>
              <a:r>
                <a:rPr lang="zh-CN" altLang="en-US" sz="13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的注射药空白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2787D1B-3C29-44E9-884E-E5EDC7BC72DF}"/>
              </a:ext>
            </a:extLst>
          </p:cNvPr>
          <p:cNvGrpSpPr/>
          <p:nvPr/>
        </p:nvGrpSpPr>
        <p:grpSpPr>
          <a:xfrm>
            <a:off x="416641" y="5723512"/>
            <a:ext cx="5469139" cy="397980"/>
            <a:chOff x="416641" y="5723512"/>
            <a:chExt cx="5469139" cy="39798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9A5FE0D-D33B-42F0-B543-A876C0C91EBF}"/>
                </a:ext>
              </a:extLst>
            </p:cNvPr>
            <p:cNvGrpSpPr/>
            <p:nvPr/>
          </p:nvGrpSpPr>
          <p:grpSpPr>
            <a:xfrm>
              <a:off x="416641" y="5723512"/>
              <a:ext cx="396000" cy="396000"/>
              <a:chOff x="416641" y="5723512"/>
              <a:chExt cx="396000" cy="396000"/>
            </a:xfrm>
          </p:grpSpPr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3E65FB8C-3870-4092-BE24-35EE93B9AE9F}"/>
                  </a:ext>
                </a:extLst>
              </p:cNvPr>
              <p:cNvSpPr/>
              <p:nvPr/>
            </p:nvSpPr>
            <p:spPr bwMode="gray">
              <a:xfrm>
                <a:off x="416641" y="5723512"/>
                <a:ext cx="396000" cy="396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chemeClr val="accent2"/>
                  </a:buClr>
                  <a:buSzPct val="90000"/>
                </a:pPr>
                <a:endPara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8" name="图形 97" descr="护理 纯色填充">
                <a:extLst>
                  <a:ext uri="{FF2B5EF4-FFF2-40B4-BE49-F238E27FC236}">
                    <a16:creationId xmlns:a16="http://schemas.microsoft.com/office/drawing/2014/main" id="{B2E7E903-DCCE-4B81-8436-772335E49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52641" y="5759512"/>
                <a:ext cx="324000" cy="324000"/>
              </a:xfrm>
              <a:prstGeom prst="rect">
                <a:avLst/>
              </a:prstGeom>
            </p:spPr>
          </p:pic>
        </p:grp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949CE147-660A-4A09-8D71-985DEB051F4B}"/>
                </a:ext>
              </a:extLst>
            </p:cNvPr>
            <p:cNvSpPr txBox="1"/>
            <p:nvPr/>
          </p:nvSpPr>
          <p:spPr bwMode="gray">
            <a:xfrm>
              <a:off x="883249" y="5725491"/>
              <a:ext cx="5002531" cy="396001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noAutofit/>
            </a:bodyPr>
            <a:lstStyle/>
            <a:p>
              <a:pPr marL="180975" indent="-180975" algn="l">
                <a:buFont typeface="+mj-lt"/>
                <a:buAutoNum type="arabicPeriod" startAt="4"/>
              </a:pPr>
              <a:r>
                <a:rPr lang="zh-CN" altLang="en-US" sz="13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弥补目录内无可同时满足</a:t>
              </a:r>
              <a:r>
                <a:rPr lang="zh-CN" altLang="en-US" sz="13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重症</a:t>
              </a:r>
              <a:r>
                <a:rPr lang="zh-CN" altLang="en-US" sz="13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</a:t>
              </a:r>
              <a:r>
                <a:rPr lang="zh-CN" altLang="en-US" sz="13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急抢救抗真菌治疗</a:t>
              </a:r>
              <a:r>
                <a:rPr lang="zh-CN" altLang="en-US" sz="13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，并可</a:t>
              </a:r>
              <a:r>
                <a:rPr lang="zh-CN" altLang="en-US" sz="13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兼顾其本病治疗</a:t>
              </a:r>
              <a:r>
                <a:rPr lang="zh-CN" altLang="en-US" sz="13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的药物不足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A184D76-8449-40DD-98B6-F2919A2B3BFE}"/>
              </a:ext>
            </a:extLst>
          </p:cNvPr>
          <p:cNvGrpSpPr/>
          <p:nvPr/>
        </p:nvGrpSpPr>
        <p:grpSpPr>
          <a:xfrm>
            <a:off x="6434276" y="5711209"/>
            <a:ext cx="5297253" cy="396001"/>
            <a:chOff x="6434276" y="5711209"/>
            <a:chExt cx="5297253" cy="396001"/>
          </a:xfrm>
        </p:grpSpPr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443280E8-0F07-4ED4-83B1-035A593D7DBA}"/>
                </a:ext>
              </a:extLst>
            </p:cNvPr>
            <p:cNvSpPr txBox="1"/>
            <p:nvPr/>
          </p:nvSpPr>
          <p:spPr bwMode="gray">
            <a:xfrm>
              <a:off x="6900884" y="5711209"/>
              <a:ext cx="4830645" cy="396001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noAutofit/>
            </a:bodyPr>
            <a:lstStyle>
              <a:defPPr>
                <a:defRPr lang="en-US"/>
              </a:defPPr>
              <a:lvl1pPr marL="180975" marR="0" lvl="0" indent="-180975" fontAlgn="base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+mj-lt"/>
                <a:buAutoNum type="arabicPeriod" startAt="2"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buClrTx/>
                <a:buFont typeface="+mj-lt"/>
                <a:buAutoNum type="arabicPeriod" startAt="4"/>
              </a:pPr>
              <a:r>
                <a:rPr lang="zh-CN" altLang="en-US" sz="1300" b="1" dirty="0"/>
                <a:t>节约疗程费用</a:t>
              </a:r>
              <a:r>
                <a:rPr lang="zh-CN" altLang="en-US" sz="1300" dirty="0"/>
                <a:t>：</a:t>
              </a:r>
              <a:r>
                <a:rPr lang="zh-CN" altLang="en-US" sz="1200" dirty="0">
                  <a:solidFill>
                    <a:schemeClr val="tx1"/>
                  </a:solidFill>
                </a:rPr>
                <a:t>缩短治疗</a:t>
              </a:r>
              <a:r>
                <a:rPr lang="en-US" altLang="zh-CN" sz="1200" dirty="0">
                  <a:solidFill>
                    <a:schemeClr val="tx1"/>
                  </a:solidFill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</a:rPr>
                <a:t>住院天数、</a:t>
              </a:r>
              <a:r>
                <a:rPr lang="zh-CN" altLang="en-US" sz="1200" b="1" dirty="0">
                  <a:solidFill>
                    <a:schemeClr val="tx1"/>
                  </a:solidFill>
                </a:rPr>
                <a:t>节约疗程费用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1D94826-6EB7-400F-B7AB-7FA71A1624F3}"/>
                </a:ext>
              </a:extLst>
            </p:cNvPr>
            <p:cNvGrpSpPr/>
            <p:nvPr/>
          </p:nvGrpSpPr>
          <p:grpSpPr>
            <a:xfrm>
              <a:off x="6434276" y="5711209"/>
              <a:ext cx="396000" cy="396000"/>
              <a:chOff x="6434276" y="5694947"/>
              <a:chExt cx="396000" cy="396000"/>
            </a:xfrm>
          </p:grpSpPr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17EE502B-45CA-4920-97FF-1FD9797E355A}"/>
                  </a:ext>
                </a:extLst>
              </p:cNvPr>
              <p:cNvSpPr/>
              <p:nvPr/>
            </p:nvSpPr>
            <p:spPr bwMode="gray">
              <a:xfrm>
                <a:off x="6434276" y="5694947"/>
                <a:ext cx="396000" cy="396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chemeClr val="accent2"/>
                  </a:buClr>
                  <a:buSzPct val="90000"/>
                </a:pPr>
                <a:endPara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42" name="图形 141" descr="下降趋势图 纯色填充">
                <a:extLst>
                  <a:ext uri="{FF2B5EF4-FFF2-40B4-BE49-F238E27FC236}">
                    <a16:creationId xmlns:a16="http://schemas.microsoft.com/office/drawing/2014/main" id="{891E575A-AAEF-4626-A18A-390B6855C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6470276" y="5730947"/>
                <a:ext cx="324000" cy="324000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058F2F5-30DE-4338-82C3-C79BF30D92D8}"/>
              </a:ext>
            </a:extLst>
          </p:cNvPr>
          <p:cNvGrpSpPr/>
          <p:nvPr/>
        </p:nvGrpSpPr>
        <p:grpSpPr>
          <a:xfrm>
            <a:off x="6434276" y="5148103"/>
            <a:ext cx="5297254" cy="396001"/>
            <a:chOff x="6434276" y="5156628"/>
            <a:chExt cx="5297254" cy="396001"/>
          </a:xfrm>
        </p:grpSpPr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0B8A5544-8A9C-4FF0-BAFF-47913814EF19}"/>
                </a:ext>
              </a:extLst>
            </p:cNvPr>
            <p:cNvSpPr/>
            <p:nvPr/>
          </p:nvSpPr>
          <p:spPr bwMode="gray">
            <a:xfrm>
              <a:off x="6434276" y="5156628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A190266F-CDDA-4484-9751-1676284CA0DC}"/>
                </a:ext>
              </a:extLst>
            </p:cNvPr>
            <p:cNvSpPr txBox="1"/>
            <p:nvPr/>
          </p:nvSpPr>
          <p:spPr bwMode="gray">
            <a:xfrm>
              <a:off x="6900885" y="5156628"/>
              <a:ext cx="4830645" cy="396001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noAutofit/>
            </a:bodyPr>
            <a:lstStyle>
              <a:defPPr>
                <a:defRPr lang="en-US"/>
              </a:defPPr>
              <a:lvl1pPr marL="180975" marR="0" lvl="0" indent="-180975" fontAlgn="base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+mj-lt"/>
                <a:buAutoNum type="arabicPeriod" startAt="2"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buClrTx/>
                <a:buFont typeface="+mj-lt"/>
                <a:buAutoNum type="arabicPeriod" startAt="3"/>
              </a:pPr>
              <a:r>
                <a:rPr lang="zh-CN" altLang="en-US" sz="1300" b="1" dirty="0"/>
                <a:t>治疗周期可控</a:t>
              </a:r>
              <a:r>
                <a:rPr lang="zh-CN" altLang="en-US" sz="1300" dirty="0"/>
                <a:t>：</a:t>
              </a:r>
              <a:r>
                <a:rPr lang="zh-CN" altLang="en-US" sz="1200" dirty="0">
                  <a:solidFill>
                    <a:schemeClr val="tx1"/>
                  </a:solidFill>
                </a:rPr>
                <a:t>仅用于真菌感染的</a:t>
              </a:r>
              <a:r>
                <a:rPr lang="zh-CN" altLang="en-US" sz="1200" b="1" dirty="0">
                  <a:solidFill>
                    <a:schemeClr val="tx1"/>
                  </a:solidFill>
                </a:rPr>
                <a:t>起始急抢救治疗</a:t>
              </a:r>
            </a:p>
          </p:txBody>
        </p:sp>
        <p:pic>
          <p:nvPicPr>
            <p:cNvPr id="145" name="图形 144" descr="收件箱选中 纯色填充">
              <a:extLst>
                <a:ext uri="{FF2B5EF4-FFF2-40B4-BE49-F238E27FC236}">
                  <a16:creationId xmlns:a16="http://schemas.microsoft.com/office/drawing/2014/main" id="{4D657E85-9FD8-4368-8305-FBAB341A6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470276" y="5192628"/>
              <a:ext cx="324000" cy="324000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3D0F3EA-8831-40FE-B9B4-B146DE5F41C2}"/>
              </a:ext>
            </a:extLst>
          </p:cNvPr>
          <p:cNvGrpSpPr/>
          <p:nvPr/>
        </p:nvGrpSpPr>
        <p:grpSpPr>
          <a:xfrm>
            <a:off x="6434276" y="4021889"/>
            <a:ext cx="5301908" cy="396001"/>
            <a:chOff x="6434276" y="4032283"/>
            <a:chExt cx="5301908" cy="396001"/>
          </a:xfrm>
        </p:grpSpPr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A6986908-103E-47C7-8282-167C6C0DB5EA}"/>
                </a:ext>
              </a:extLst>
            </p:cNvPr>
            <p:cNvSpPr txBox="1"/>
            <p:nvPr/>
          </p:nvSpPr>
          <p:spPr bwMode="gray">
            <a:xfrm>
              <a:off x="6905539" y="4032283"/>
              <a:ext cx="4830645" cy="396001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noAutofit/>
            </a:bodyPr>
            <a:lstStyle/>
            <a:p>
              <a:pPr marL="180975" marR="0" lvl="0" indent="-180975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SzPct val="90000"/>
                <a:buFont typeface="+mj-lt"/>
                <a:buAutoNum type="arabicPeriod"/>
                <a:tabLst/>
                <a:defRPr/>
              </a:pPr>
              <a:r>
                <a: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适应症明确</a:t>
              </a:r>
              <a:r>
                <a:rPr kumimoji="0" lang="zh-CN" altLang="en-US" sz="1300" i="0" u="none" strike="noStrike" kern="120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，基于诊断驱动治疗使用：</a:t>
              </a: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用于治疗侵袭性曲霉和毛霉病，</a:t>
              </a:r>
              <a:r>
                <a:rPr lang="zh-CN" altLang="en-US" sz="1200" b="1"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非广谱</a:t>
              </a:r>
              <a:r>
                <a:rPr kumimoji="0" lang="zh-CN" altLang="en-US" sz="12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lang="zh-CN" altLang="en-US" sz="1200" b="1" dirty="0"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非预防</a:t>
              </a:r>
              <a:r>
                <a:rPr lang="zh-CN" altLang="en-US" sz="1200" dirty="0"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抗真菌药物</a:t>
              </a:r>
              <a:endParaRPr lang="zh-CN" altLang="en-US" sz="1200" b="1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028FB5CC-1228-402E-8923-94730BB4A997}"/>
                </a:ext>
              </a:extLst>
            </p:cNvPr>
            <p:cNvSpPr/>
            <p:nvPr/>
          </p:nvSpPr>
          <p:spPr bwMode="gray">
            <a:xfrm>
              <a:off x="6434276" y="4032283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8" name="图形 147" descr="目标受众 纯色填充">
              <a:extLst>
                <a:ext uri="{FF2B5EF4-FFF2-40B4-BE49-F238E27FC236}">
                  <a16:creationId xmlns:a16="http://schemas.microsoft.com/office/drawing/2014/main" id="{6521C5DA-FF72-43AD-8EC2-6B4C64F36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470276" y="4068283"/>
              <a:ext cx="324000" cy="324000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3177A4-C67E-4F21-9636-F8A3BA5B596F}"/>
              </a:ext>
            </a:extLst>
          </p:cNvPr>
          <p:cNvGrpSpPr/>
          <p:nvPr/>
        </p:nvGrpSpPr>
        <p:grpSpPr>
          <a:xfrm>
            <a:off x="6434276" y="4584996"/>
            <a:ext cx="5301907" cy="396001"/>
            <a:chOff x="6434276" y="4590634"/>
            <a:chExt cx="5301907" cy="396001"/>
          </a:xfrm>
        </p:grpSpPr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CF11E6BC-2D65-4A51-8ABB-0FD5840AA269}"/>
                </a:ext>
              </a:extLst>
            </p:cNvPr>
            <p:cNvSpPr/>
            <p:nvPr/>
          </p:nvSpPr>
          <p:spPr bwMode="gray">
            <a:xfrm>
              <a:off x="6434276" y="4590634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02A053B-F764-472E-9F69-47F273EDCFB7}"/>
                </a:ext>
              </a:extLst>
            </p:cNvPr>
            <p:cNvSpPr txBox="1"/>
            <p:nvPr/>
          </p:nvSpPr>
          <p:spPr bwMode="gray">
            <a:xfrm>
              <a:off x="6905538" y="4590634"/>
              <a:ext cx="4830645" cy="396001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noAutofit/>
            </a:bodyPr>
            <a:lstStyle>
              <a:defPPr>
                <a:defRPr lang="en-US"/>
              </a:defPPr>
              <a:lvl1pPr marL="180975" marR="0" lvl="0" indent="-180975" fontAlgn="base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+mj-lt"/>
                <a:buAutoNum type="arabicPeriod"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buClrTx/>
                <a:buFont typeface="+mj-lt"/>
                <a:buAutoNum type="arabicPeriod" startAt="2"/>
              </a:pPr>
              <a:r>
                <a:rPr lang="zh-CN" altLang="en-US" sz="1300" b="1" dirty="0"/>
                <a:t>不易发生耐药</a:t>
              </a:r>
              <a:r>
                <a:rPr lang="zh-CN" altLang="en-US" sz="1300" dirty="0"/>
                <a:t>：抗真菌药物</a:t>
              </a:r>
              <a:r>
                <a:rPr lang="zh-CN" altLang="en-US" sz="1300" b="1" dirty="0"/>
                <a:t>耐药率≤</a:t>
              </a:r>
              <a:r>
                <a:rPr lang="en-US" altLang="zh-CN" sz="1300" b="1" dirty="0"/>
                <a:t>5%</a:t>
              </a:r>
              <a:r>
                <a:rPr lang="en-US" altLang="zh-CN" sz="1300" baseline="30000" dirty="0"/>
                <a:t>22</a:t>
              </a:r>
              <a:r>
                <a:rPr lang="zh-CN" altLang="en-US" sz="1200" dirty="0">
                  <a:solidFill>
                    <a:schemeClr val="tx1"/>
                  </a:solidFill>
                </a:rPr>
                <a:t>，耐药率显著</a:t>
              </a:r>
              <a:r>
                <a:rPr lang="zh-CN" altLang="en-US" sz="1200" b="1" dirty="0">
                  <a:solidFill>
                    <a:schemeClr val="tx1"/>
                  </a:solidFill>
                </a:rPr>
                <a:t>低于抗细菌</a:t>
              </a:r>
              <a:r>
                <a:rPr lang="zh-CN" altLang="en-US" sz="1200" dirty="0">
                  <a:solidFill>
                    <a:schemeClr val="tx1"/>
                  </a:solidFill>
                </a:rPr>
                <a:t>治疗药物（高达</a:t>
              </a:r>
              <a:r>
                <a:rPr lang="en-US" altLang="zh-CN" sz="1200" dirty="0">
                  <a:solidFill>
                    <a:schemeClr val="tx1"/>
                  </a:solidFill>
                </a:rPr>
                <a:t>40%</a:t>
              </a:r>
              <a:r>
                <a:rPr lang="zh-CN" altLang="en-US" sz="1200" dirty="0">
                  <a:solidFill>
                    <a:schemeClr val="tx1"/>
                  </a:solidFill>
                </a:rPr>
                <a:t>）</a:t>
              </a:r>
            </a:p>
          </p:txBody>
        </p:sp>
        <p:pic>
          <p:nvPicPr>
            <p:cNvPr id="151" name="图形 150" descr="化学 纯色填充">
              <a:extLst>
                <a:ext uri="{FF2B5EF4-FFF2-40B4-BE49-F238E27FC236}">
                  <a16:creationId xmlns:a16="http://schemas.microsoft.com/office/drawing/2014/main" id="{96924FBC-16E2-4F98-9DFA-F680E52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470276" y="4626634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83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8533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BF8703-2E14-4A93-A7E8-61E318030087}"/>
              </a:ext>
            </a:extLst>
          </p:cNvPr>
          <p:cNvSpPr txBox="1"/>
          <p:nvPr/>
        </p:nvSpPr>
        <p:spPr bwMode="gray">
          <a:xfrm>
            <a:off x="321648" y="1042022"/>
            <a:ext cx="11638635" cy="5117435"/>
          </a:xfrm>
          <a:prstGeom prst="rect">
            <a:avLst/>
          </a:prstGeom>
        </p:spPr>
        <p:txBody>
          <a:bodyPr wrap="square" lIns="45708" tIns="45708" rIns="45708" bIns="45708" rtlCol="0">
            <a:noAutofit/>
          </a:bodyPr>
          <a:lstStyle/>
          <a:p>
            <a:pPr marL="342797" indent="-342797" defTabSz="914126">
              <a:buFont typeface="+mj-lt"/>
              <a:buAutoNum type="arabicPeriod"/>
            </a:pPr>
            <a:r>
              <a:rPr lang="zh-CN" altLang="en-US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注射用硫酸艾沙康唑说明书</a:t>
            </a: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2022</a:t>
            </a:r>
            <a:r>
              <a:rPr lang="zh-CN" altLang="en-US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r>
              <a:rPr lang="zh-CN" altLang="en-US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日</a:t>
            </a:r>
            <a:endParaRPr lang="en-US" altLang="zh-CN" sz="1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Marty FM et al., Lancet Infect Dis. 2016; 16:828-837.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Yifei</a:t>
            </a: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J., et al., Treatment and economic burden of mucormycosis in China: case report review and burden estimation. Journal of Clinical Pharmacy and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Schwartz S et al.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Medical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Mycology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2020, 58, 417–424</a:t>
            </a:r>
            <a:endParaRPr lang="en-US" altLang="zh-CN" sz="1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Tissot, Frederic et al. “ECIL-6 guidelines for the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treatment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of invasive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candidiasis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aspergillosis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and mucormycosis in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leukemia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and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hematopoietic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stem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cell</a:t>
            </a:r>
            <a:endParaRPr lang="fr-FR" altLang="zh-CN" sz="1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Ullmann A., et al, Diagnosis and Management of Aspergillus disease: executive summary of the 2017 ESCMID-ECMM-ERS guidelines, Clinical Microbiology and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Global guideline for the diagnosis and management of mucormycosis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《2022</a:t>
            </a:r>
            <a:r>
              <a:rPr lang="zh-CN" altLang="en-US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年中国重症肝病合并侵袭性真菌感染诊治专家共识</a:t>
            </a: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Maertens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JA. et al, The Lancet . 2016; 387:760–769.</a:t>
            </a:r>
            <a:endParaRPr lang="en-US" altLang="zh-CN" sz="1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Boroujeni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ZB et al.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Microb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Pathog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. 2021 Mar;152:104616.</a:t>
            </a:r>
            <a:endParaRPr lang="en-US" altLang="zh-CN" sz="1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Yingying Gong et al. Infection and Drug Resistance 2020:13 711–723.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Lilenfeld-Toal</a:t>
            </a: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et al., Invasive Fungal Infection-new treatments to meet new challenges, </a:t>
            </a:r>
            <a:r>
              <a:rPr lang="en-US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Dtsch</a:t>
            </a: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Arztebl</a:t>
            </a: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Int 2019; 116: 271-8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zh-CN" altLang="en-US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注射用两性霉素</a:t>
            </a: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</a:t>
            </a:r>
            <a:r>
              <a:rPr lang="zh-CN" altLang="en-US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胆固醇硫酸酯复合物说明书</a:t>
            </a:r>
            <a:endParaRPr lang="en-US" altLang="zh-CN" sz="1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Alexander C., et al. Liposomal Amphotericin B compared with amphotericin B deoxycholate in the treatment of documented and suspected neutropenia-associated invasive fungal infections, British Journal of Hematology. 1998: 103, 205-212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David Horn, Debra Goff, Nikhil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Khandelwal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James Spalding,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Nkechi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Azie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endParaRPr lang="en-US" altLang="zh-CN" sz="1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Bagshaw, E., et al., The cost of treating mucormycosis with </a:t>
            </a:r>
            <a:r>
              <a:rPr lang="en-US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isavuconazole</a:t>
            </a: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compared with standard therapy in the UK. Future Microbiol, 2017. 12(–): p. 515-525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Firacative</a:t>
            </a: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C. Invasive fungal disease in humans: are we aware of the real impact? Mem Inst Oswaldo Cruz. 2020 Oct 9;115:e200430.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Chamilos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G et al. Clin Infect Dis. 2008;47(4):503–9; 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Verweij PE et al. Taskforce report on the diagnosis and clinical management of COVID-19 associated pulmonary aspergillosis. Intensive Care Med.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Mullane K et al., Safety and Outcomes in Invasive Aspergillosis Patients with Renal vs. No Renal Impairment Treated with Isavuconazole: Experience from the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Dave T et al.,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Clinical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Presentations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Management and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Outcomes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of Rhino-Orbital-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Cerebral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Mucormycosis (ROCM) Following COVID-19: A Multi-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Centric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Study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Ophthalmic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Plast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Reconstr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fr-FR" altLang="zh-CN" sz="10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Surg</a:t>
            </a:r>
            <a:r>
              <a:rPr lang="fr-FR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Vol. 37, No. 5, 2021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Daniel Z.P et al., Emerging Fungal Infections: New patients, new patterns, and new pathogens; Journal of Fungi 2019 July 20, 5, 67</a:t>
            </a:r>
            <a:endParaRPr lang="fr-FR" altLang="zh-CN" sz="1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1635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  <p:tag name="THINKCELLPRESENTATIONDONOTDELETE" val="&lt;?xml version=&quot;1.0&quot; encoding=&quot;UTF-16&quot; standalone=&quot;yes&quot;?&gt;&lt;root reqver=&quot;27037&quot;&gt;&lt;version val=&quot;3291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3.43900000000000005684E+00&quot;&gt;&lt;m_msothmcolidx val=&quot;0&quot;/&gt;&lt;m_rgb r=&quot;00&quot; g=&quot;47&quot; b=&quot;BB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2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08942DD6B8045AC88B035B51DC098" ma:contentTypeVersion="14" ma:contentTypeDescription="Create a new document." ma:contentTypeScope="" ma:versionID="0e4ff9539a3ccca135015b3ceed81fdc">
  <xsd:schema xmlns:xsd="http://www.w3.org/2001/XMLSchema" xmlns:xs="http://www.w3.org/2001/XMLSchema" xmlns:p="http://schemas.microsoft.com/office/2006/metadata/properties" xmlns:ns3="e388dc96-09dd-4309-a66d-d1b07d928e2f" xmlns:ns4="05a7bc01-f129-4656-b3a6-97a7d27c4c0a" targetNamespace="http://schemas.microsoft.com/office/2006/metadata/properties" ma:root="true" ma:fieldsID="12b0c41d69098913fc4f82f8edcd35c0" ns3:_="" ns4:_="">
    <xsd:import namespace="e388dc96-09dd-4309-a66d-d1b07d928e2f"/>
    <xsd:import namespace="05a7bc01-f129-4656-b3a6-97a7d27c4c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8dc96-09dd-4309-a66d-d1b07d928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7bc01-f129-4656-b3a6-97a7d27c4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55E0C5-C017-4A51-A228-651151AC02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6AF324-20B8-43AE-8057-0DF672E58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88dc96-09dd-4309-a66d-d1b07d928e2f"/>
    <ds:schemaRef ds:uri="05a7bc01-f129-4656-b3a6-97a7d27c4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5620F8-902D-466A-B4E6-A592A8096A60}">
  <ds:schemaRefs>
    <ds:schemaRef ds:uri="http://purl.org/dc/dcmitype/"/>
    <ds:schemaRef ds:uri="e388dc96-09dd-4309-a66d-d1b07d928e2f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5a7bc01-f129-4656-b3a6-97a7d27c4c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</TotalTime>
  <Words>2829</Words>
  <Application>Microsoft Office PowerPoint</Application>
  <PresentationFormat>自定义</PresentationFormat>
  <Paragraphs>233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微软雅黑</vt:lpstr>
      <vt:lpstr>Arial</vt:lpstr>
      <vt:lpstr>Arial Narrow</vt:lpstr>
      <vt:lpstr>1_Office Theme</vt:lpstr>
      <vt:lpstr>think-cell 幻灯片</vt:lpstr>
      <vt:lpstr>注射用硫酸艾沙康唑（康新博® ） 2022国家医保药品目录调整 申报资料</vt:lpstr>
      <vt:lpstr>目录</vt:lpstr>
      <vt:lpstr>1. 注射用硫酸艾沙康唑 基本信息 (1/2) – 疾病情况和未满足的临床需求</vt:lpstr>
      <vt:lpstr>1. 注射用硫酸艾沙康唑 基本信息 (2/2)</vt:lpstr>
      <vt:lpstr>2. 注射用硫酸艾沙康唑 安全性</vt:lpstr>
      <vt:lpstr>3. 注射用硫酸艾沙康唑 有效性</vt:lpstr>
      <vt:lpstr>5. 注射用硫酸艾沙康唑 创新性</vt:lpstr>
      <vt:lpstr>6. 注射用硫酸艾沙康唑 公平性</vt:lpstr>
      <vt:lpstr>参考文献</vt:lpstr>
    </vt:vector>
  </TitlesOfParts>
  <Company>OCS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v365</dc:subject>
  <dc:creator>Bo, Yiwei</dc:creator>
  <dc:description>P113901_Pfizer PowerPoint Template _Logo_Confidential_16x9</dc:description>
  <cp:lastModifiedBy>Ran, Mi</cp:lastModifiedBy>
  <cp:revision>16</cp:revision>
  <cp:lastPrinted>2017-11-29T15:35:51Z</cp:lastPrinted>
  <dcterms:created xsi:type="dcterms:W3CDTF">2021-06-22T09:02:09Z</dcterms:created>
  <dcterms:modified xsi:type="dcterms:W3CDTF">2022-07-13T15:05:21Z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BD1316AA-ADAB-409D-BAE3-6BC0F6AF696D</vt:lpwstr>
  </property>
  <property fmtid="{D5CDD505-2E9C-101B-9397-08002B2CF9AE}" pid="3" name="ArticulatePath">
    <vt:lpwstr>Template-Template_v2007-10_2Dcharts_FLAT BOX_111213_445pm</vt:lpwstr>
  </property>
  <property fmtid="{D5CDD505-2E9C-101B-9397-08002B2CF9AE}" pid="4" name="ContentTypeId">
    <vt:lpwstr>0x0101002EB08942DD6B8045AC88B035B51DC098</vt:lpwstr>
  </property>
</Properties>
</file>