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2"/>
  </p:notesMasterIdLst>
  <p:sldIdLst>
    <p:sldId id="1986356207" r:id="rId2"/>
    <p:sldId id="2007578533" r:id="rId3"/>
    <p:sldId id="2038388658" r:id="rId4"/>
    <p:sldId id="2038388659" r:id="rId5"/>
    <p:sldId id="2038388660" r:id="rId6"/>
    <p:sldId id="2038388667" r:id="rId7"/>
    <p:sldId id="2038388662" r:id="rId8"/>
    <p:sldId id="2038388669" r:id="rId9"/>
    <p:sldId id="2038388665" r:id="rId10"/>
    <p:sldId id="2038388670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B19"/>
    <a:srgbClr val="0183C9"/>
    <a:srgbClr val="0076C0"/>
    <a:srgbClr val="05A8E3"/>
    <a:srgbClr val="666666"/>
    <a:srgbClr val="C9DDF0"/>
    <a:srgbClr val="F6FBFF"/>
    <a:srgbClr val="F4F9FE"/>
    <a:srgbClr val="026DB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5A8E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08-45EE-8DDF-FE12AB628D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gradFill>
                      <a:gsLst>
                        <a:gs pos="4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CHR</c:v>
                </c:pt>
                <c:pt idx="1">
                  <c:v>MCyR</c:v>
                </c:pt>
                <c:pt idx="2">
                  <c:v>CCyR</c:v>
                </c:pt>
                <c:pt idx="3">
                  <c:v>MMR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0.92</c:v>
                </c:pt>
                <c:pt idx="2">
                  <c:v>0.84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90-4990-AE6A-4DF3CB27CB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063992576"/>
        <c:axId val="1063979264"/>
      </c:barChart>
      <c:catAx>
        <c:axId val="10639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063979264"/>
        <c:crosses val="autoZero"/>
        <c:auto val="1"/>
        <c:lblAlgn val="ctr"/>
        <c:lblOffset val="100"/>
        <c:noMultiLvlLbl val="0"/>
      </c:catAx>
      <c:valAx>
        <c:axId val="106397926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06399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>
          <a:gradFill>
            <a:gsLst>
              <a:gs pos="4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5A8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gradFill>
                      <a:gsLst>
                        <a:gs pos="4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CHR</c:v>
                </c:pt>
                <c:pt idx="1">
                  <c:v>MCyR</c:v>
                </c:pt>
                <c:pt idx="2">
                  <c:v>CCyR</c:v>
                </c:pt>
                <c:pt idx="3">
                  <c:v>MMR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0.67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90-4990-AE6A-4DF3CB27CB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063992576"/>
        <c:axId val="1063979264"/>
      </c:barChart>
      <c:catAx>
        <c:axId val="10639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063979264"/>
        <c:crosses val="autoZero"/>
        <c:auto val="1"/>
        <c:lblAlgn val="ctr"/>
        <c:lblOffset val="100"/>
        <c:noMultiLvlLbl val="0"/>
      </c:catAx>
      <c:valAx>
        <c:axId val="106397926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06399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>
          <a:gradFill>
            <a:gsLst>
              <a:gs pos="4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5A8E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78B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1F-4911-A16B-760C172F2C32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700" b="1" i="0" u="none" strike="noStrike" kern="1200" baseline="0">
                      <a:solidFill>
                        <a:srgbClr val="E78B1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91F-4911-A16B-760C172F2C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gradFill>
                      <a:gsLst>
                        <a:gs pos="4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CHR</c:v>
                </c:pt>
                <c:pt idx="1">
                  <c:v>MCyR</c:v>
                </c:pt>
                <c:pt idx="2">
                  <c:v>CCyR</c:v>
                </c:pt>
                <c:pt idx="3">
                  <c:v>MMR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0.81</c:v>
                </c:pt>
                <c:pt idx="2">
                  <c:v>0.68</c:v>
                </c:pt>
                <c:pt idx="3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F-4911-A16B-760C172F2C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063992576"/>
        <c:axId val="1063979264"/>
      </c:barChart>
      <c:catAx>
        <c:axId val="10639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063979264"/>
        <c:crosses val="autoZero"/>
        <c:auto val="1"/>
        <c:lblAlgn val="ctr"/>
        <c:lblOffset val="100"/>
        <c:noMultiLvlLbl val="0"/>
      </c:catAx>
      <c:valAx>
        <c:axId val="106397926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06399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>
          <a:gradFill>
            <a:gsLst>
              <a:gs pos="4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5A8E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78B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0C-44B7-B3EC-CFAE8D7B5BE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14E-40D4-B17B-CEC5288B65D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700" b="1" i="0" u="none" strike="noStrike" kern="1200" baseline="0">
                      <a:solidFill>
                        <a:srgbClr val="E78B1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A0C-44B7-B3EC-CFAE8D7B5B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gradFill>
                      <a:gsLst>
                        <a:gs pos="4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MaHR</c:v>
                </c:pt>
                <c:pt idx="1">
                  <c:v>CHR</c:v>
                </c:pt>
                <c:pt idx="2">
                  <c:v>MCyR</c:v>
                </c:pt>
                <c:pt idx="3">
                  <c:v>CCyR</c:v>
                </c:pt>
                <c:pt idx="4">
                  <c:v>MMR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0.74</c:v>
                </c:pt>
                <c:pt idx="1">
                  <c:v>0.7</c:v>
                </c:pt>
                <c:pt idx="2">
                  <c:v>0.52</c:v>
                </c:pt>
                <c:pt idx="3">
                  <c:v>0.52</c:v>
                </c:pt>
                <c:pt idx="4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F-4911-A16B-760C172F2C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063992576"/>
        <c:axId val="1063979264"/>
      </c:barChart>
      <c:catAx>
        <c:axId val="106399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063979264"/>
        <c:crosses val="autoZero"/>
        <c:auto val="1"/>
        <c:lblAlgn val="ctr"/>
        <c:lblOffset val="100"/>
        <c:noMultiLvlLbl val="0"/>
      </c:catAx>
      <c:valAx>
        <c:axId val="10639792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6399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>
          <a:gradFill>
            <a:gsLst>
              <a:gs pos="4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38B72-3645-4A42-AAF1-E1C4DE296485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7D55B-A112-44D9-BB5D-8517555DAC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74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10950" y="6524053"/>
            <a:ext cx="392784" cy="276999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1200">
                <a:solidFill>
                  <a:srgbClr val="A6A6A6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09DE6286-202F-4133-90FD-7874002BBA2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5" name="Picture 22" descr="http://cdn.lizhi.fm/audio_cover/2014/09/25/1468103707942323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21518" r="422" b="22491"/>
          <a:stretch/>
        </p:blipFill>
        <p:spPr bwMode="auto">
          <a:xfrm>
            <a:off x="-58057" y="-7258"/>
            <a:ext cx="12250057" cy="68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904E087-1C75-4166-BBE9-F62DB7BB3FD5}"/>
              </a:ext>
            </a:extLst>
          </p:cNvPr>
          <p:cNvSpPr txBox="1">
            <a:spLocks/>
          </p:cNvSpPr>
          <p:nvPr userDrawn="1"/>
        </p:nvSpPr>
        <p:spPr>
          <a:xfrm>
            <a:off x="6867524" y="6536718"/>
            <a:ext cx="4568687" cy="253916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defPPr>
              <a:defRPr lang="zh-CN"/>
            </a:defPPr>
            <a:lvl1pPr algn="r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>
                <a:solidFill>
                  <a:schemeClr val="bg1"/>
                </a:solidFill>
              </a:rPr>
              <a:t>Copyright © 2020 Ascentage Pharma Group Corp Ltd.</a:t>
            </a:r>
          </a:p>
        </p:txBody>
      </p:sp>
    </p:spTree>
    <p:extLst>
      <p:ext uri="{BB962C8B-B14F-4D97-AF65-F5344CB8AC3E}">
        <p14:creationId xmlns:p14="http://schemas.microsoft.com/office/powerpoint/2010/main" val="179701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10169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19314" y="145144"/>
            <a:ext cx="11034486" cy="8128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342" y="1274078"/>
            <a:ext cx="11509830" cy="4938036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10950" y="6524053"/>
            <a:ext cx="392784" cy="276999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1200">
                <a:solidFill>
                  <a:srgbClr val="A6A6A6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09DE6286-202F-4133-90FD-7874002BBA2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44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10169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9314" y="145144"/>
            <a:ext cx="11034486" cy="8128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10950" y="6524053"/>
            <a:ext cx="392784" cy="276999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1200">
                <a:solidFill>
                  <a:srgbClr val="A6A6A6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09DE6286-202F-4133-90FD-7874002BBA2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711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71594" y="1040436"/>
            <a:ext cx="9226550" cy="1269132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51362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39FF2-EF4D-4A8A-AD3E-0DB4A5A51B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317" y="243518"/>
            <a:ext cx="2996942" cy="576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E7FCE-1F0B-429F-8E11-F23E6D292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2"/>
          <a:stretch/>
        </p:blipFill>
        <p:spPr>
          <a:xfrm>
            <a:off x="8264318" y="3785890"/>
            <a:ext cx="3938677" cy="3073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AE4F44-1AB7-4B7E-BB22-8917E4D898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" y="3779486"/>
            <a:ext cx="8278233" cy="3080085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F8C6F2F-10F2-4B13-AFE8-96E2E94028A9}"/>
              </a:ext>
            </a:extLst>
          </p:cNvPr>
          <p:cNvSpPr txBox="1">
            <a:spLocks/>
          </p:cNvSpPr>
          <p:nvPr userDrawn="1"/>
        </p:nvSpPr>
        <p:spPr>
          <a:xfrm>
            <a:off x="3475444" y="6538289"/>
            <a:ext cx="4568687" cy="253916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defPPr>
              <a:defRPr lang="zh-CN"/>
            </a:defPPr>
            <a:lvl1pPr algn="r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en-US" altLang="zh-CN" dirty="0">
                <a:solidFill>
                  <a:schemeClr val="bg1"/>
                </a:solidFill>
              </a:rPr>
              <a:t>Copyright © 2020 Ascentage Pharma Group Corp Ltd.</a:t>
            </a:r>
          </a:p>
        </p:txBody>
      </p:sp>
    </p:spTree>
    <p:extLst>
      <p:ext uri="{BB962C8B-B14F-4D97-AF65-F5344CB8AC3E}">
        <p14:creationId xmlns:p14="http://schemas.microsoft.com/office/powerpoint/2010/main" val="116260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 hidden="1">
            <a:extLst>
              <a:ext uri="{FF2B5EF4-FFF2-40B4-BE49-F238E27FC236}">
                <a16:creationId xmlns:a16="http://schemas.microsoft.com/office/drawing/2014/main" id="{0C3E3865-1BBC-47E3-9798-01593DD976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对象 4" hidden="1">
                        <a:extLst>
                          <a:ext uri="{FF2B5EF4-FFF2-40B4-BE49-F238E27FC236}">
                            <a16:creationId xmlns:a16="http://schemas.microsoft.com/office/drawing/2014/main" id="{0C3E3865-1BBC-47E3-9798-01593DD976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134" y="1295400"/>
            <a:ext cx="5535084" cy="4724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295400"/>
            <a:ext cx="5535083" cy="4724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8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F02133-7C67-4DA3-8DE6-506648FF4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621F0F-9414-4BCE-A684-567679A5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6C4D46-8016-4D9F-BFE6-41EA411B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BFAA-D465-447D-9D34-B617FC1697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59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7E9C5FF-5E47-9F36-8706-070CB35DD3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7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7E9C5FF-5E47-9F36-8706-070CB35DD3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42DF222-ABB1-75DF-5893-7EC2E1982EFD}"/>
              </a:ext>
            </a:extLst>
          </p:cNvPr>
          <p:cNvGrpSpPr/>
          <p:nvPr userDrawn="1"/>
        </p:nvGrpSpPr>
        <p:grpSpPr>
          <a:xfrm>
            <a:off x="0" y="187131"/>
            <a:ext cx="11898668" cy="670509"/>
            <a:chOff x="0" y="172616"/>
            <a:chExt cx="11898668" cy="670509"/>
          </a:xfrm>
        </p:grpSpPr>
        <p:pic>
          <p:nvPicPr>
            <p:cNvPr id="7" name="图片 6" descr="徽标&#10;&#10;低可信度描述已自动生成">
              <a:extLst>
                <a:ext uri="{FF2B5EF4-FFF2-40B4-BE49-F238E27FC236}">
                  <a16:creationId xmlns:a16="http://schemas.microsoft.com/office/drawing/2014/main" id="{BECCC301-9C4A-24B5-8117-6B0E2E00F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0482" y="264698"/>
              <a:ext cx="2588186" cy="53657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2137BE1-F3BE-510E-47B8-E7CC6E039886}"/>
                </a:ext>
              </a:extLst>
            </p:cNvPr>
            <p:cNvCxnSpPr>
              <a:cxnSpLocks/>
            </p:cNvCxnSpPr>
            <p:nvPr/>
          </p:nvCxnSpPr>
          <p:spPr>
            <a:xfrm>
              <a:off x="980052" y="825391"/>
              <a:ext cx="8100025" cy="0"/>
            </a:xfrm>
            <a:prstGeom prst="line">
              <a:avLst/>
            </a:prstGeom>
            <a:ln w="6350">
              <a:solidFill>
                <a:srgbClr val="0076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C6D6C3D-581A-0277-DB22-E35109259B0B}"/>
                </a:ext>
              </a:extLst>
            </p:cNvPr>
            <p:cNvSpPr/>
            <p:nvPr/>
          </p:nvSpPr>
          <p:spPr>
            <a:xfrm rot="10800000" flipV="1">
              <a:off x="0" y="172616"/>
              <a:ext cx="1262969" cy="670509"/>
            </a:xfrm>
            <a:custGeom>
              <a:avLst/>
              <a:gdLst>
                <a:gd name="connsiteX0" fmla="*/ 1262969 w 1262969"/>
                <a:gd name="connsiteY0" fmla="*/ 0 h 670509"/>
                <a:gd name="connsiteX1" fmla="*/ 167627 w 1262969"/>
                <a:gd name="connsiteY1" fmla="*/ 0 h 670509"/>
                <a:gd name="connsiteX2" fmla="*/ 0 w 1262969"/>
                <a:gd name="connsiteY2" fmla="*/ 670509 h 670509"/>
                <a:gd name="connsiteX3" fmla="*/ 1262969 w 1262969"/>
                <a:gd name="connsiteY3" fmla="*/ 670509 h 67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969" h="670509">
                  <a:moveTo>
                    <a:pt x="1262969" y="0"/>
                  </a:moveTo>
                  <a:lnTo>
                    <a:pt x="167627" y="0"/>
                  </a:lnTo>
                  <a:lnTo>
                    <a:pt x="0" y="670509"/>
                  </a:lnTo>
                  <a:lnTo>
                    <a:pt x="1262969" y="670509"/>
                  </a:lnTo>
                  <a:close/>
                </a:path>
              </a:pathLst>
            </a:custGeom>
            <a:gradFill>
              <a:gsLst>
                <a:gs pos="46000">
                  <a:srgbClr val="0076C0"/>
                </a:gs>
                <a:gs pos="100000">
                  <a:srgbClr val="05A8E3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9ADE9142-DDEF-2C97-CA93-5E235BCCC688}"/>
              </a:ext>
            </a:extLst>
          </p:cNvPr>
          <p:cNvSpPr/>
          <p:nvPr userDrawn="1"/>
        </p:nvSpPr>
        <p:spPr>
          <a:xfrm flipV="1">
            <a:off x="7476013" y="347277"/>
            <a:ext cx="1220172" cy="203134"/>
          </a:xfrm>
          <a:prstGeom prst="parallelogram">
            <a:avLst/>
          </a:prstGeom>
          <a:gradFill>
            <a:gsLst>
              <a:gs pos="100000">
                <a:srgbClr val="0076C0">
                  <a:alpha val="5000"/>
                </a:srgbClr>
              </a:gs>
              <a:gs pos="0">
                <a:srgbClr val="05A8E3">
                  <a:alpha val="0"/>
                </a:srgbClr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B54D31E1-1AE3-39CE-B442-DE2601974D32}"/>
              </a:ext>
            </a:extLst>
          </p:cNvPr>
          <p:cNvSpPr/>
          <p:nvPr userDrawn="1"/>
        </p:nvSpPr>
        <p:spPr>
          <a:xfrm flipV="1">
            <a:off x="8325616" y="634043"/>
            <a:ext cx="691534" cy="45719"/>
          </a:xfrm>
          <a:prstGeom prst="parallelogram">
            <a:avLst/>
          </a:prstGeom>
          <a:gradFill>
            <a:gsLst>
              <a:gs pos="100000">
                <a:srgbClr val="0076C0">
                  <a:alpha val="5000"/>
                </a:srgbClr>
              </a:gs>
              <a:gs pos="0">
                <a:srgbClr val="05A8E3">
                  <a:alpha val="0"/>
                </a:srgbClr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7CB7BF49-331F-F57C-BA8C-1456DB58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6377" y="6447982"/>
            <a:ext cx="472291" cy="261610"/>
          </a:xfrm>
        </p:spPr>
        <p:txBody>
          <a:bodyPr/>
          <a:lstStyle/>
          <a:p>
            <a:fld id="{18F8BFAA-D465-447D-9D34-B617FC1697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5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5" name="Group 6"/>
          <p:cNvGrpSpPr/>
          <p:nvPr userDrawn="1"/>
        </p:nvGrpSpPr>
        <p:grpSpPr>
          <a:xfrm>
            <a:off x="6492082" y="6382880"/>
            <a:ext cx="4514840" cy="357190"/>
            <a:chOff x="6557969" y="6152102"/>
            <a:chExt cx="4514840" cy="357190"/>
          </a:xfrm>
        </p:grpSpPr>
        <p:grpSp>
          <p:nvGrpSpPr>
            <p:cNvPr id="6" name="Group 7"/>
            <p:cNvGrpSpPr/>
            <p:nvPr/>
          </p:nvGrpSpPr>
          <p:grpSpPr>
            <a:xfrm>
              <a:off x="6557969" y="6214829"/>
              <a:ext cx="4354471" cy="240553"/>
              <a:chOff x="6557969" y="6214829"/>
              <a:chExt cx="4354471" cy="240553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3475" y="6214829"/>
                <a:ext cx="1238965" cy="23837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6557969" y="6224550"/>
                <a:ext cx="29718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>
                    <a:solidFill>
                      <a:srgbClr val="FFFFFF">
                        <a:lumMod val="65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Copyright © 2020 Ascentage Pharma Group Corp Ltd.</a:t>
                </a:r>
                <a:endParaRPr lang="en-US" sz="900" dirty="0">
                  <a:solidFill>
                    <a:srgbClr val="FFFFFF">
                      <a:lumMod val="6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7" name="Straight Connector 8"/>
            <p:cNvCxnSpPr/>
            <p:nvPr/>
          </p:nvCxnSpPr>
          <p:spPr>
            <a:xfrm>
              <a:off x="11072809" y="6152102"/>
              <a:ext cx="0" cy="357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9"/>
            <p:cNvCxnSpPr/>
            <p:nvPr/>
          </p:nvCxnSpPr>
          <p:spPr>
            <a:xfrm>
              <a:off x="9515471" y="6152102"/>
              <a:ext cx="0" cy="3571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6922" y="6424550"/>
            <a:ext cx="47229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r">
              <a:defRPr lang="en-US" sz="1100" b="1" smtClean="0">
                <a:solidFill>
                  <a:srgbClr val="F751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86A329-61ED-9A44-9F22-5751E948A792}" type="slidenum">
              <a:rPr lang="en-GB"/>
              <a:pPr/>
              <a:t>‹#›</a:t>
            </a:fld>
            <a:endParaRPr lang="en-GB" dirty="0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E4CC31F4-77BE-4852-9C5A-47C5E1DCDDB0}"/>
              </a:ext>
            </a:extLst>
          </p:cNvPr>
          <p:cNvCxnSpPr/>
          <p:nvPr userDrawn="1"/>
        </p:nvCxnSpPr>
        <p:spPr>
          <a:xfrm>
            <a:off x="6096000" y="6371619"/>
            <a:ext cx="540226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microsoft.com/office/2007/relationships/hdphoto" Target="../media/hdphoto1.wdp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1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9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1.emf"/><Relationship Id="rId11" Type="http://schemas.openxmlformats.org/officeDocument/2006/relationships/image" Target="../media/image44.sv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3.png"/><Relationship Id="rId4" Type="http://schemas.openxmlformats.org/officeDocument/2006/relationships/image" Target="../media/image40.svg"/><Relationship Id="rId9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chart" Target="../charts/chart3.xml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背景图案&#10;&#10;描述已自动生成">
            <a:extLst>
              <a:ext uri="{FF2B5EF4-FFF2-40B4-BE49-F238E27FC236}">
                <a16:creationId xmlns:a16="http://schemas.microsoft.com/office/drawing/2014/main" id="{D1A5939C-EE00-12D6-E885-8A6AD9090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34DD711-8295-21DB-E8FB-2E418E8C36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rgbClr val="05A8E3">
                  <a:alpha val="0"/>
                </a:srgbClr>
              </a:gs>
              <a:gs pos="65000">
                <a:srgbClr val="05A8E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28D7B46D-759B-B242-FC16-5192E30A5109}"/>
              </a:ext>
            </a:extLst>
          </p:cNvPr>
          <p:cNvSpPr/>
          <p:nvPr/>
        </p:nvSpPr>
        <p:spPr>
          <a:xfrm>
            <a:off x="7614367" y="1959429"/>
            <a:ext cx="6435584" cy="3665919"/>
          </a:xfrm>
          <a:prstGeom prst="parallelogram">
            <a:avLst/>
          </a:prstGeom>
          <a:gradFill>
            <a:gsLst>
              <a:gs pos="34000">
                <a:schemeClr val="bg1">
                  <a:alpha val="44000"/>
                </a:schemeClr>
              </a:gs>
              <a:gs pos="99000">
                <a:srgbClr val="0076C0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" name="文本占位符 4">
            <a:extLst>
              <a:ext uri="{FF2B5EF4-FFF2-40B4-BE49-F238E27FC236}">
                <a16:creationId xmlns:a16="http://schemas.microsoft.com/office/drawing/2014/main" id="{971A70A6-9975-AD59-80A5-655BAE3FA50A}"/>
              </a:ext>
            </a:extLst>
          </p:cNvPr>
          <p:cNvSpPr txBox="1">
            <a:spLocks/>
          </p:cNvSpPr>
          <p:nvPr/>
        </p:nvSpPr>
        <p:spPr>
          <a:xfrm>
            <a:off x="3258378" y="11301745"/>
            <a:ext cx="5675243" cy="7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 descr="徽标&#10;&#10;低可信度描述已自动生成">
            <a:extLst>
              <a:ext uri="{FF2B5EF4-FFF2-40B4-BE49-F238E27FC236}">
                <a16:creationId xmlns:a16="http://schemas.microsoft.com/office/drawing/2014/main" id="{C71ABF67-8707-F73B-AC42-A94BFE22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482" y="279213"/>
            <a:ext cx="2588186" cy="536575"/>
          </a:xfrm>
          <a:prstGeom prst="rect">
            <a:avLst/>
          </a:prstGeom>
          <a:noFill/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61B64D7-748B-2D75-773E-8F265B7F195F}"/>
              </a:ext>
            </a:extLst>
          </p:cNvPr>
          <p:cNvSpPr txBox="1"/>
          <p:nvPr/>
        </p:nvSpPr>
        <p:spPr>
          <a:xfrm>
            <a:off x="920032" y="3388867"/>
            <a:ext cx="5175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1">
                <a:gradFill>
                  <a:gsLst>
                    <a:gs pos="0">
                      <a:schemeClr val="bg1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（耐立克</a:t>
            </a:r>
            <a:r>
              <a:rPr lang="en-US" altLang="zh-CN" sz="2800" b="1" i="1" kern="0" baseline="30000">
                <a:gradFill>
                  <a:gsLst>
                    <a:gs pos="0">
                      <a:schemeClr val="bg1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®</a:t>
            </a:r>
            <a:r>
              <a:rPr lang="zh-CN" altLang="en-US" sz="2800" b="1" i="1">
                <a:gradFill>
                  <a:gsLst>
                    <a:gs pos="0">
                      <a:schemeClr val="bg1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4400" b="1" i="1">
              <a:gradFill>
                <a:gsLst>
                  <a:gs pos="0">
                    <a:schemeClr val="bg1"/>
                  </a:gs>
                  <a:gs pos="100000">
                    <a:srgbClr val="05A8E3">
                      <a:lumMod val="10000"/>
                      <a:lumOff val="90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524F875-C92C-A527-E432-038433AF48C3}"/>
              </a:ext>
            </a:extLst>
          </p:cNvPr>
          <p:cNvSpPr txBox="1"/>
          <p:nvPr/>
        </p:nvSpPr>
        <p:spPr>
          <a:xfrm>
            <a:off x="920033" y="2269395"/>
            <a:ext cx="5175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i="1">
                <a:gradFill>
                  <a:gsLst>
                    <a:gs pos="0">
                      <a:schemeClr val="bg1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奥雷巴替尼片</a:t>
            </a:r>
            <a:endParaRPr lang="zh-CN" altLang="en-US" sz="6000" b="1" i="1">
              <a:gradFill>
                <a:gsLst>
                  <a:gs pos="0">
                    <a:schemeClr val="bg1"/>
                  </a:gs>
                  <a:gs pos="100000">
                    <a:srgbClr val="05A8E3">
                      <a:lumMod val="10000"/>
                      <a:lumOff val="90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A44EF63-080E-70C7-5135-EE98A50933BA}"/>
              </a:ext>
            </a:extLst>
          </p:cNvPr>
          <p:cNvGrpSpPr/>
          <p:nvPr/>
        </p:nvGrpSpPr>
        <p:grpSpPr>
          <a:xfrm>
            <a:off x="-1190171" y="4273697"/>
            <a:ext cx="8171996" cy="1747493"/>
            <a:chOff x="-1190171" y="4273697"/>
            <a:chExt cx="8171996" cy="1747493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3A6F8BF7-0299-37F2-0AA6-6E106FF68451}"/>
                </a:ext>
              </a:extLst>
            </p:cNvPr>
            <p:cNvSpPr/>
            <p:nvPr/>
          </p:nvSpPr>
          <p:spPr>
            <a:xfrm>
              <a:off x="-1190171" y="4273697"/>
              <a:ext cx="6884867" cy="1365103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6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91F25A33-5CC5-439D-F58C-BA4D52B65C2C}"/>
                </a:ext>
              </a:extLst>
            </p:cNvPr>
            <p:cNvSpPr/>
            <p:nvPr/>
          </p:nvSpPr>
          <p:spPr>
            <a:xfrm>
              <a:off x="2082800" y="5469634"/>
              <a:ext cx="4899025" cy="551556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99000">
                  <a:schemeClr val="bg1"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E8ED01E-F577-19C8-194A-D76310EFFCB9}"/>
              </a:ext>
            </a:extLst>
          </p:cNvPr>
          <p:cNvSpPr txBox="1"/>
          <p:nvPr/>
        </p:nvSpPr>
        <p:spPr>
          <a:xfrm>
            <a:off x="920034" y="4535007"/>
            <a:ext cx="4556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i="1" spc="3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广州顺健生物医药科技有限公司</a:t>
            </a:r>
          </a:p>
        </p:txBody>
      </p:sp>
      <p:sp>
        <p:nvSpPr>
          <p:cNvPr id="41" name="平行四边形 40">
            <a:extLst>
              <a:ext uri="{FF2B5EF4-FFF2-40B4-BE49-F238E27FC236}">
                <a16:creationId xmlns:a16="http://schemas.microsoft.com/office/drawing/2014/main" id="{E08D3017-7AFD-FA0D-E2CC-5D485A2C02FB}"/>
              </a:ext>
            </a:extLst>
          </p:cNvPr>
          <p:cNvSpPr/>
          <p:nvPr/>
        </p:nvSpPr>
        <p:spPr>
          <a:xfrm>
            <a:off x="-723900" y="1308100"/>
            <a:ext cx="8128000" cy="523220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14CC73DF-FDAE-1526-059F-74DD16E4C315}"/>
              </a:ext>
            </a:extLst>
          </p:cNvPr>
          <p:cNvSpPr/>
          <p:nvPr/>
        </p:nvSpPr>
        <p:spPr>
          <a:xfrm>
            <a:off x="3924300" y="597258"/>
            <a:ext cx="4495800" cy="928933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pic>
        <p:nvPicPr>
          <p:cNvPr id="46" name="Picture 72">
            <a:extLst>
              <a:ext uri="{FF2B5EF4-FFF2-40B4-BE49-F238E27FC236}">
                <a16:creationId xmlns:a16="http://schemas.microsoft.com/office/drawing/2014/main" id="{368F3062-4788-FB22-0C9D-F1B5EFA7C60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6" t="19102" r="5612" b="11586"/>
          <a:stretch/>
        </p:blipFill>
        <p:spPr>
          <a:xfrm>
            <a:off x="9491772" y="2633479"/>
            <a:ext cx="1569928" cy="2476466"/>
          </a:xfrm>
          <a:prstGeom prst="rect">
            <a:avLst/>
          </a:prstGeom>
          <a:effectLst>
            <a:outerShdw blurRad="190500" dist="190500" dir="5400000" algn="t" rotWithShape="0">
              <a:prstClr val="black">
                <a:alpha val="10000"/>
              </a:prstClr>
            </a:outerShdw>
            <a:reflection blurRad="6350" stA="50000" endA="300" endPos="55000" dir="5400000" sy="-100000" algn="bl" rotWithShape="0"/>
          </a:effectLst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F797AB98-DCA1-D102-5C97-77F0CA8C5AC5}"/>
              </a:ext>
            </a:extLst>
          </p:cNvPr>
          <p:cNvGrpSpPr/>
          <p:nvPr/>
        </p:nvGrpSpPr>
        <p:grpSpPr>
          <a:xfrm>
            <a:off x="3327400" y="3429000"/>
            <a:ext cx="1943100" cy="127000"/>
            <a:chOff x="3327400" y="3429000"/>
            <a:chExt cx="1943100" cy="127000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E458C2AD-4658-826A-D4DC-66CD4D7902BE}"/>
                </a:ext>
              </a:extLst>
            </p:cNvPr>
            <p:cNvCxnSpPr>
              <a:cxnSpLocks/>
            </p:cNvCxnSpPr>
            <p:nvPr/>
          </p:nvCxnSpPr>
          <p:spPr>
            <a:xfrm>
              <a:off x="3924300" y="3429000"/>
              <a:ext cx="1346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3CD040E-5AE0-62D6-CAEA-ACD84CF6AC72}"/>
                </a:ext>
              </a:extLst>
            </p:cNvPr>
            <p:cNvCxnSpPr>
              <a:cxnSpLocks/>
            </p:cNvCxnSpPr>
            <p:nvPr/>
          </p:nvCxnSpPr>
          <p:spPr>
            <a:xfrm>
              <a:off x="3327400" y="3556000"/>
              <a:ext cx="838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3000"/>
                    </a:schemeClr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72">
            <a:extLst>
              <a:ext uri="{FF2B5EF4-FFF2-40B4-BE49-F238E27FC236}">
                <a16:creationId xmlns:a16="http://schemas.microsoft.com/office/drawing/2014/main" id="{33E69D0C-7CB1-EA50-1403-ED3986B7A348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5487" r="44441" b="3850"/>
          <a:stretch/>
        </p:blipFill>
        <p:spPr>
          <a:xfrm>
            <a:off x="7035083" y="2078997"/>
            <a:ext cx="2456689" cy="3173758"/>
          </a:xfrm>
          <a:prstGeom prst="rect">
            <a:avLst/>
          </a:prstGeom>
          <a:effectLst/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7A42D40-9CDD-0718-22A2-72B99E2D6172}"/>
              </a:ext>
            </a:extLst>
          </p:cNvPr>
          <p:cNvSpPr txBox="1"/>
          <p:nvPr/>
        </p:nvSpPr>
        <p:spPr>
          <a:xfrm>
            <a:off x="3044824" y="6370462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358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背景图案&#10;&#10;描述已自动生成">
            <a:extLst>
              <a:ext uri="{FF2B5EF4-FFF2-40B4-BE49-F238E27FC236}">
                <a16:creationId xmlns:a16="http://schemas.microsoft.com/office/drawing/2014/main" id="{D1A5939C-EE00-12D6-E885-8A6AD9090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34DD711-8295-21DB-E8FB-2E418E8C36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rgbClr val="05A8E3">
                  <a:alpha val="0"/>
                </a:srgbClr>
              </a:gs>
              <a:gs pos="65000">
                <a:srgbClr val="05A8E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28D7B46D-759B-B242-FC16-5192E30A5109}"/>
              </a:ext>
            </a:extLst>
          </p:cNvPr>
          <p:cNvSpPr/>
          <p:nvPr/>
        </p:nvSpPr>
        <p:spPr>
          <a:xfrm>
            <a:off x="7614367" y="1959429"/>
            <a:ext cx="6435584" cy="3665919"/>
          </a:xfrm>
          <a:prstGeom prst="parallelogram">
            <a:avLst/>
          </a:prstGeom>
          <a:gradFill>
            <a:gsLst>
              <a:gs pos="34000">
                <a:schemeClr val="bg1">
                  <a:alpha val="44000"/>
                </a:schemeClr>
              </a:gs>
              <a:gs pos="99000">
                <a:srgbClr val="0076C0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" name="文本占位符 4">
            <a:extLst>
              <a:ext uri="{FF2B5EF4-FFF2-40B4-BE49-F238E27FC236}">
                <a16:creationId xmlns:a16="http://schemas.microsoft.com/office/drawing/2014/main" id="{971A70A6-9975-AD59-80A5-655BAE3FA50A}"/>
              </a:ext>
            </a:extLst>
          </p:cNvPr>
          <p:cNvSpPr txBox="1">
            <a:spLocks/>
          </p:cNvSpPr>
          <p:nvPr/>
        </p:nvSpPr>
        <p:spPr>
          <a:xfrm>
            <a:off x="3258378" y="11301745"/>
            <a:ext cx="5675243" cy="7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 descr="徽标&#10;&#10;低可信度描述已自动生成">
            <a:extLst>
              <a:ext uri="{FF2B5EF4-FFF2-40B4-BE49-F238E27FC236}">
                <a16:creationId xmlns:a16="http://schemas.microsoft.com/office/drawing/2014/main" id="{C71ABF67-8707-F73B-AC42-A94BFE22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482" y="279213"/>
            <a:ext cx="2588186" cy="536575"/>
          </a:xfrm>
          <a:prstGeom prst="rect">
            <a:avLst/>
          </a:prstGeom>
          <a:noFill/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524F875-C92C-A527-E432-038433AF48C3}"/>
              </a:ext>
            </a:extLst>
          </p:cNvPr>
          <p:cNvSpPr txBox="1"/>
          <p:nvPr/>
        </p:nvSpPr>
        <p:spPr>
          <a:xfrm>
            <a:off x="920033" y="2269395"/>
            <a:ext cx="51759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200" b="1" i="1">
                <a:gradFill>
                  <a:gsLst>
                    <a:gs pos="0">
                      <a:schemeClr val="bg1"/>
                    </a:gs>
                    <a:gs pos="100000">
                      <a:srgbClr val="05A8E3">
                        <a:lumMod val="10000"/>
                        <a:lumOff val="9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7200" b="1" i="1">
              <a:gradFill>
                <a:gsLst>
                  <a:gs pos="0">
                    <a:schemeClr val="bg1"/>
                  </a:gs>
                  <a:gs pos="100000">
                    <a:srgbClr val="05A8E3">
                      <a:lumMod val="10000"/>
                      <a:lumOff val="90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A44EF63-080E-70C7-5135-EE98A50933BA}"/>
              </a:ext>
            </a:extLst>
          </p:cNvPr>
          <p:cNvGrpSpPr/>
          <p:nvPr/>
        </p:nvGrpSpPr>
        <p:grpSpPr>
          <a:xfrm>
            <a:off x="-1190171" y="4273697"/>
            <a:ext cx="8171996" cy="1747493"/>
            <a:chOff x="-1190171" y="4273697"/>
            <a:chExt cx="8171996" cy="1747493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3A6F8BF7-0299-37F2-0AA6-6E106FF68451}"/>
                </a:ext>
              </a:extLst>
            </p:cNvPr>
            <p:cNvSpPr/>
            <p:nvPr/>
          </p:nvSpPr>
          <p:spPr>
            <a:xfrm>
              <a:off x="-1190171" y="4273697"/>
              <a:ext cx="6884867" cy="1365103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6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91F25A33-5CC5-439D-F58C-BA4D52B65C2C}"/>
                </a:ext>
              </a:extLst>
            </p:cNvPr>
            <p:cNvSpPr/>
            <p:nvPr/>
          </p:nvSpPr>
          <p:spPr>
            <a:xfrm>
              <a:off x="2082800" y="5469634"/>
              <a:ext cx="4899025" cy="551556"/>
            </a:xfrm>
            <a:prstGeom prst="parallelogram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99000">
                  <a:schemeClr val="bg1"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E8ED01E-F577-19C8-194A-D76310EFFCB9}"/>
              </a:ext>
            </a:extLst>
          </p:cNvPr>
          <p:cNvSpPr txBox="1"/>
          <p:nvPr/>
        </p:nvSpPr>
        <p:spPr>
          <a:xfrm>
            <a:off x="920034" y="4535007"/>
            <a:ext cx="4556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i="1" spc="3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广州顺健生物医药科技有限公司</a:t>
            </a:r>
          </a:p>
        </p:txBody>
      </p:sp>
      <p:sp>
        <p:nvSpPr>
          <p:cNvPr id="41" name="平行四边形 40">
            <a:extLst>
              <a:ext uri="{FF2B5EF4-FFF2-40B4-BE49-F238E27FC236}">
                <a16:creationId xmlns:a16="http://schemas.microsoft.com/office/drawing/2014/main" id="{E08D3017-7AFD-FA0D-E2CC-5D485A2C02FB}"/>
              </a:ext>
            </a:extLst>
          </p:cNvPr>
          <p:cNvSpPr/>
          <p:nvPr/>
        </p:nvSpPr>
        <p:spPr>
          <a:xfrm>
            <a:off x="-723900" y="1308100"/>
            <a:ext cx="8128000" cy="523220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14CC73DF-FDAE-1526-059F-74DD16E4C315}"/>
              </a:ext>
            </a:extLst>
          </p:cNvPr>
          <p:cNvSpPr/>
          <p:nvPr/>
        </p:nvSpPr>
        <p:spPr>
          <a:xfrm>
            <a:off x="3924300" y="597258"/>
            <a:ext cx="4495800" cy="928933"/>
          </a:xfrm>
          <a:prstGeom prst="parallelogram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pic>
        <p:nvPicPr>
          <p:cNvPr id="46" name="Picture 72">
            <a:extLst>
              <a:ext uri="{FF2B5EF4-FFF2-40B4-BE49-F238E27FC236}">
                <a16:creationId xmlns:a16="http://schemas.microsoft.com/office/drawing/2014/main" id="{368F3062-4788-FB22-0C9D-F1B5EFA7C60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6" t="19102" r="5612" b="11586"/>
          <a:stretch/>
        </p:blipFill>
        <p:spPr>
          <a:xfrm>
            <a:off x="9491772" y="2633479"/>
            <a:ext cx="1569928" cy="2476466"/>
          </a:xfrm>
          <a:prstGeom prst="rect">
            <a:avLst/>
          </a:prstGeom>
          <a:effectLst>
            <a:outerShdw blurRad="190500" dist="190500" dir="5400000" algn="t" rotWithShape="0">
              <a:prstClr val="black">
                <a:alpha val="10000"/>
              </a:prstClr>
            </a:outerShdw>
            <a:reflection blurRad="6350" stA="50000" endA="300" endPos="55000" dir="5400000" sy="-100000" algn="bl" rotWithShape="0"/>
          </a:effectLst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F797AB98-DCA1-D102-5C97-77F0CA8C5AC5}"/>
              </a:ext>
            </a:extLst>
          </p:cNvPr>
          <p:cNvGrpSpPr/>
          <p:nvPr/>
        </p:nvGrpSpPr>
        <p:grpSpPr>
          <a:xfrm>
            <a:off x="3327400" y="3429000"/>
            <a:ext cx="1943100" cy="127000"/>
            <a:chOff x="3327400" y="3429000"/>
            <a:chExt cx="1943100" cy="127000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E458C2AD-4658-826A-D4DC-66CD4D7902BE}"/>
                </a:ext>
              </a:extLst>
            </p:cNvPr>
            <p:cNvCxnSpPr>
              <a:cxnSpLocks/>
            </p:cNvCxnSpPr>
            <p:nvPr/>
          </p:nvCxnSpPr>
          <p:spPr>
            <a:xfrm>
              <a:off x="3924300" y="3429000"/>
              <a:ext cx="1346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3CD040E-5AE0-62D6-CAEA-ACD84CF6AC72}"/>
                </a:ext>
              </a:extLst>
            </p:cNvPr>
            <p:cNvCxnSpPr>
              <a:cxnSpLocks/>
            </p:cNvCxnSpPr>
            <p:nvPr/>
          </p:nvCxnSpPr>
          <p:spPr>
            <a:xfrm>
              <a:off x="3327400" y="3556000"/>
              <a:ext cx="838200" cy="0"/>
            </a:xfrm>
            <a:prstGeom prst="line">
              <a:avLst/>
            </a:prstGeom>
            <a:ln w="63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3000"/>
                    </a:schemeClr>
                  </a:gs>
                </a:gsLst>
                <a:lin ang="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72">
            <a:extLst>
              <a:ext uri="{FF2B5EF4-FFF2-40B4-BE49-F238E27FC236}">
                <a16:creationId xmlns:a16="http://schemas.microsoft.com/office/drawing/2014/main" id="{33E69D0C-7CB1-EA50-1403-ED3986B7A348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5487" r="44441" b="3850"/>
          <a:stretch/>
        </p:blipFill>
        <p:spPr>
          <a:xfrm>
            <a:off x="7035083" y="2078997"/>
            <a:ext cx="2456689" cy="3173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2666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2F34CE2-0E4E-CD65-B792-5115BC8569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5A8E3">
                  <a:lumMod val="10000"/>
                  <a:lumOff val="90000"/>
                </a:srgbClr>
              </a:gs>
              <a:gs pos="100000">
                <a:srgbClr val="05A8E3">
                  <a:lumMod val="0"/>
                  <a:lumOff val="100000"/>
                </a:srgbClr>
              </a:gs>
            </a:gsLst>
            <a:lin ang="54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D012129D-9A39-79F6-7784-645E9F1BB7D8}"/>
              </a:ext>
            </a:extLst>
          </p:cNvPr>
          <p:cNvSpPr/>
          <p:nvPr/>
        </p:nvSpPr>
        <p:spPr>
          <a:xfrm rot="1800000">
            <a:off x="-815198" y="1173268"/>
            <a:ext cx="10171679" cy="7565217"/>
          </a:xfrm>
          <a:custGeom>
            <a:avLst/>
            <a:gdLst>
              <a:gd name="connsiteX0" fmla="*/ 0 w 10171679"/>
              <a:gd name="connsiteY0" fmla="*/ 996367 h 7565217"/>
              <a:gd name="connsiteX1" fmla="*/ 1725758 w 10171679"/>
              <a:gd name="connsiteY1" fmla="*/ 0 h 7565217"/>
              <a:gd name="connsiteX2" fmla="*/ 9605804 w 10171679"/>
              <a:gd name="connsiteY2" fmla="*/ 0 h 7565217"/>
              <a:gd name="connsiteX3" fmla="*/ 10171679 w 10171679"/>
              <a:gd name="connsiteY3" fmla="*/ 565875 h 7565217"/>
              <a:gd name="connsiteX4" fmla="*/ 10171679 w 10171679"/>
              <a:gd name="connsiteY4" fmla="*/ 3042681 h 7565217"/>
              <a:gd name="connsiteX5" fmla="*/ 2338417 w 10171679"/>
              <a:gd name="connsiteY5" fmla="*/ 7565217 h 7565217"/>
              <a:gd name="connsiteX6" fmla="*/ 0 w 10171679"/>
              <a:gd name="connsiteY6" fmla="*/ 3514960 h 756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71679" h="7565217">
                <a:moveTo>
                  <a:pt x="0" y="996367"/>
                </a:moveTo>
                <a:lnTo>
                  <a:pt x="1725758" y="0"/>
                </a:lnTo>
                <a:lnTo>
                  <a:pt x="9605804" y="0"/>
                </a:lnTo>
                <a:cubicBezTo>
                  <a:pt x="9918328" y="0"/>
                  <a:pt x="10171679" y="253351"/>
                  <a:pt x="10171679" y="565875"/>
                </a:cubicBezTo>
                <a:lnTo>
                  <a:pt x="10171679" y="3042681"/>
                </a:lnTo>
                <a:lnTo>
                  <a:pt x="2338417" y="7565217"/>
                </a:lnTo>
                <a:lnTo>
                  <a:pt x="0" y="3514960"/>
                </a:lnTo>
                <a:close/>
              </a:path>
            </a:pathLst>
          </a:custGeom>
          <a:gradFill>
            <a:gsLst>
              <a:gs pos="39000">
                <a:schemeClr val="bg1">
                  <a:alpha val="0"/>
                </a:schemeClr>
              </a:gs>
              <a:gs pos="0">
                <a:schemeClr val="bg1">
                  <a:alpha val="70000"/>
                </a:schemeClr>
              </a:gs>
            </a:gsLst>
            <a:lin ang="2700000" scaled="0"/>
          </a:gradFill>
          <a:ln w="19050">
            <a:gradFill>
              <a:gsLst>
                <a:gs pos="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3766443-844C-EC4A-8636-E284B40A7633}"/>
              </a:ext>
            </a:extLst>
          </p:cNvPr>
          <p:cNvSpPr txBox="1"/>
          <p:nvPr/>
        </p:nvSpPr>
        <p:spPr>
          <a:xfrm>
            <a:off x="1176615" y="651203"/>
            <a:ext cx="233475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zh-CN" sz="20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D0575AD-520E-7E3A-03B6-55411775699D}"/>
              </a:ext>
            </a:extLst>
          </p:cNvPr>
          <p:cNvSpPr txBox="1"/>
          <p:nvPr/>
        </p:nvSpPr>
        <p:spPr>
          <a:xfrm>
            <a:off x="1176615" y="1150276"/>
            <a:ext cx="2334754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4400" b="1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pic>
        <p:nvPicPr>
          <p:cNvPr id="70" name="图片 69" descr="徽标&#10;&#10;低可信度描述已自动生成">
            <a:extLst>
              <a:ext uri="{FF2B5EF4-FFF2-40B4-BE49-F238E27FC236}">
                <a16:creationId xmlns:a16="http://schemas.microsoft.com/office/drawing/2014/main" id="{6C2E7A76-2573-09E2-EF92-77C021E9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482" y="279213"/>
            <a:ext cx="2588186" cy="536575"/>
          </a:xfrm>
          <a:prstGeom prst="rect">
            <a:avLst/>
          </a:prstGeom>
          <a:noFill/>
        </p:spPr>
      </p:pic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088E5996-A4E6-6609-781C-B941A47F799A}"/>
              </a:ext>
            </a:extLst>
          </p:cNvPr>
          <p:cNvGrpSpPr/>
          <p:nvPr/>
        </p:nvGrpSpPr>
        <p:grpSpPr>
          <a:xfrm>
            <a:off x="759358" y="2534843"/>
            <a:ext cx="4905947" cy="795032"/>
            <a:chOff x="759358" y="2534843"/>
            <a:chExt cx="4905947" cy="79503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04670DF-FA5E-7C95-433B-58B4607FE74D}"/>
                </a:ext>
              </a:extLst>
            </p:cNvPr>
            <p:cNvGrpSpPr/>
            <p:nvPr/>
          </p:nvGrpSpPr>
          <p:grpSpPr>
            <a:xfrm>
              <a:off x="759358" y="2534843"/>
              <a:ext cx="4905947" cy="719907"/>
              <a:chOff x="759358" y="2362016"/>
              <a:chExt cx="4905947" cy="719907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89A9B9E7-EF58-6EC1-EDD4-F90203CE7E09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1FF59740-4228-E6A5-C22E-00E13E3EA777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 </a:t>
                </a:r>
                <a:r>
                  <a:rPr lang="zh-CN" altLang="en-US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药品基本信息</a:t>
                </a:r>
              </a:p>
            </p:txBody>
          </p:sp>
        </p:grpSp>
        <p:sp>
          <p:nvSpPr>
            <p:cNvPr id="14" name="梯形 13">
              <a:extLst>
                <a:ext uri="{FF2B5EF4-FFF2-40B4-BE49-F238E27FC236}">
                  <a16:creationId xmlns:a16="http://schemas.microsoft.com/office/drawing/2014/main" id="{8820F3F0-79D1-629D-787A-18B4EC732F90}"/>
                </a:ext>
              </a:extLst>
            </p:cNvPr>
            <p:cNvSpPr/>
            <p:nvPr/>
          </p:nvSpPr>
          <p:spPr>
            <a:xfrm flipV="1">
              <a:off x="3445980" y="3249096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0" name="矩形: 圆角 71">
              <a:extLst>
                <a:ext uri="{FF2B5EF4-FFF2-40B4-BE49-F238E27FC236}">
                  <a16:creationId xmlns:a16="http://schemas.microsoft.com/office/drawing/2014/main" id="{41901EF2-231F-062A-5E32-488DC977A6D2}"/>
                </a:ext>
              </a:extLst>
            </p:cNvPr>
            <p:cNvSpPr/>
            <p:nvPr/>
          </p:nvSpPr>
          <p:spPr>
            <a:xfrm>
              <a:off x="825500" y="2595353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B009AC4A-949C-0BEB-B0E5-02E5B2C9B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8762" y="2690276"/>
              <a:ext cx="409042" cy="409042"/>
            </a:xfrm>
            <a:prstGeom prst="rect">
              <a:avLst/>
            </a:prstGeom>
          </p:spPr>
        </p:pic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D4B33663-9C1B-232C-4C1E-1459F801F030}"/>
              </a:ext>
            </a:extLst>
          </p:cNvPr>
          <p:cNvGrpSpPr/>
          <p:nvPr/>
        </p:nvGrpSpPr>
        <p:grpSpPr>
          <a:xfrm>
            <a:off x="6473259" y="3858022"/>
            <a:ext cx="4905947" cy="798914"/>
            <a:chOff x="6096000" y="5226302"/>
            <a:chExt cx="4905947" cy="798914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5CC81DDE-FE18-0B78-E1B0-FB7C75D6470F}"/>
                </a:ext>
              </a:extLst>
            </p:cNvPr>
            <p:cNvGrpSpPr/>
            <p:nvPr/>
          </p:nvGrpSpPr>
          <p:grpSpPr>
            <a:xfrm>
              <a:off x="6096000" y="5226302"/>
              <a:ext cx="4905947" cy="719907"/>
              <a:chOff x="759358" y="2362016"/>
              <a:chExt cx="4905947" cy="719907"/>
            </a:xfrm>
          </p:grpSpPr>
          <p:sp>
            <p:nvSpPr>
              <p:cNvPr id="92" name="矩形: 圆角 91">
                <a:extLst>
                  <a:ext uri="{FF2B5EF4-FFF2-40B4-BE49-F238E27FC236}">
                    <a16:creationId xmlns:a16="http://schemas.microsoft.com/office/drawing/2014/main" id="{B60838F6-CE4B-9470-1348-0FEB4D754B74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3AB7BBF4-3E69-155E-45B0-8B4209D464BB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 </a:t>
                </a:r>
                <a:r>
                  <a:rPr lang="zh-CN" altLang="en-US" sz="20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公平性</a:t>
                </a:r>
              </a:p>
            </p:txBody>
          </p:sp>
        </p:grpSp>
        <p:sp>
          <p:nvSpPr>
            <p:cNvPr id="99" name="梯形 98">
              <a:extLst>
                <a:ext uri="{FF2B5EF4-FFF2-40B4-BE49-F238E27FC236}">
                  <a16:creationId xmlns:a16="http://schemas.microsoft.com/office/drawing/2014/main" id="{7E649FB6-57CC-2E68-93FA-677E8F5967F9}"/>
                </a:ext>
              </a:extLst>
            </p:cNvPr>
            <p:cNvSpPr/>
            <p:nvPr/>
          </p:nvSpPr>
          <p:spPr>
            <a:xfrm flipV="1">
              <a:off x="8777782" y="5944437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4" name="矩形: 圆角 92">
              <a:extLst>
                <a:ext uri="{FF2B5EF4-FFF2-40B4-BE49-F238E27FC236}">
                  <a16:creationId xmlns:a16="http://schemas.microsoft.com/office/drawing/2014/main" id="{CEEA2C91-FE7D-5F24-F575-DF91D9368351}"/>
                </a:ext>
              </a:extLst>
            </p:cNvPr>
            <p:cNvSpPr/>
            <p:nvPr/>
          </p:nvSpPr>
          <p:spPr>
            <a:xfrm>
              <a:off x="6162142" y="5286812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AC598E9A-A929-A194-E0BE-7EC5E99A4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24663" y="5402849"/>
              <a:ext cx="467270" cy="389392"/>
            </a:xfrm>
            <a:prstGeom prst="rect">
              <a:avLst/>
            </a:prstGeom>
          </p:spPr>
        </p:pic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40E5FF3D-6698-006F-8A0F-A846E4D61182}"/>
              </a:ext>
            </a:extLst>
          </p:cNvPr>
          <p:cNvGrpSpPr/>
          <p:nvPr/>
        </p:nvGrpSpPr>
        <p:grpSpPr>
          <a:xfrm>
            <a:off x="6460553" y="2534410"/>
            <a:ext cx="4905947" cy="795465"/>
            <a:chOff x="6096000" y="3880572"/>
            <a:chExt cx="4905947" cy="795465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31109038-0560-4958-01D1-6C9C00CA57C4}"/>
                </a:ext>
              </a:extLst>
            </p:cNvPr>
            <p:cNvGrpSpPr/>
            <p:nvPr/>
          </p:nvGrpSpPr>
          <p:grpSpPr>
            <a:xfrm>
              <a:off x="6096000" y="3880572"/>
              <a:ext cx="4905947" cy="719907"/>
              <a:chOff x="759358" y="2362016"/>
              <a:chExt cx="4905947" cy="719907"/>
            </a:xfrm>
          </p:grpSpPr>
          <p:sp>
            <p:nvSpPr>
              <p:cNvPr id="88" name="矩形: 圆角 87">
                <a:extLst>
                  <a:ext uri="{FF2B5EF4-FFF2-40B4-BE49-F238E27FC236}">
                    <a16:creationId xmlns:a16="http://schemas.microsoft.com/office/drawing/2014/main" id="{50045C09-73E5-A799-E475-93BAC64256E2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F1737AF9-DA3F-B25C-4F97-B51A5775467C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 </a:t>
                </a:r>
                <a:r>
                  <a:rPr lang="zh-CN" altLang="en-US" sz="20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创新性</a:t>
                </a:r>
              </a:p>
            </p:txBody>
          </p:sp>
        </p:grpSp>
        <p:sp>
          <p:nvSpPr>
            <p:cNvPr id="97" name="梯形 96">
              <a:extLst>
                <a:ext uri="{FF2B5EF4-FFF2-40B4-BE49-F238E27FC236}">
                  <a16:creationId xmlns:a16="http://schemas.microsoft.com/office/drawing/2014/main" id="{EED78A20-CAE0-DA55-7FCC-D20E024FD6D3}"/>
                </a:ext>
              </a:extLst>
            </p:cNvPr>
            <p:cNvSpPr/>
            <p:nvPr/>
          </p:nvSpPr>
          <p:spPr>
            <a:xfrm flipV="1">
              <a:off x="8777782" y="4595258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5" name="矩形: 圆角 88">
              <a:extLst>
                <a:ext uri="{FF2B5EF4-FFF2-40B4-BE49-F238E27FC236}">
                  <a16:creationId xmlns:a16="http://schemas.microsoft.com/office/drawing/2014/main" id="{12AB4F5D-8E69-CF79-4C81-FC1A8A8B10E0}"/>
                </a:ext>
              </a:extLst>
            </p:cNvPr>
            <p:cNvSpPr/>
            <p:nvPr/>
          </p:nvSpPr>
          <p:spPr>
            <a:xfrm>
              <a:off x="6162142" y="3941082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108" name="图形 107">
              <a:extLst>
                <a:ext uri="{FF2B5EF4-FFF2-40B4-BE49-F238E27FC236}">
                  <a16:creationId xmlns:a16="http://schemas.microsoft.com/office/drawing/2014/main" id="{A5995472-F7EE-2A8F-1BC0-7132DB63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24663" y="3969920"/>
              <a:ext cx="500375" cy="500375"/>
            </a:xfrm>
            <a:prstGeom prst="rect">
              <a:avLst/>
            </a:prstGeom>
          </p:spPr>
        </p:pic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31DF811D-E316-DC8C-DA83-F922CBB35373}"/>
              </a:ext>
            </a:extLst>
          </p:cNvPr>
          <p:cNvGrpSpPr/>
          <p:nvPr/>
        </p:nvGrpSpPr>
        <p:grpSpPr>
          <a:xfrm>
            <a:off x="759358" y="3880572"/>
            <a:ext cx="4905947" cy="795465"/>
            <a:chOff x="759358" y="3880572"/>
            <a:chExt cx="4905947" cy="795465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48A6E291-BB1A-34B3-DF1F-0E4F9AB54C7B}"/>
                </a:ext>
              </a:extLst>
            </p:cNvPr>
            <p:cNvGrpSpPr/>
            <p:nvPr/>
          </p:nvGrpSpPr>
          <p:grpSpPr>
            <a:xfrm>
              <a:off x="759358" y="3880572"/>
              <a:ext cx="4905947" cy="719907"/>
              <a:chOff x="759358" y="2362016"/>
              <a:chExt cx="4905947" cy="719907"/>
            </a:xfrm>
          </p:grpSpPr>
          <p:sp>
            <p:nvSpPr>
              <p:cNvPr id="76" name="矩形: 圆角 75">
                <a:extLst>
                  <a:ext uri="{FF2B5EF4-FFF2-40B4-BE49-F238E27FC236}">
                    <a16:creationId xmlns:a16="http://schemas.microsoft.com/office/drawing/2014/main" id="{F2DDBE95-6FA1-8B6E-715D-3A6D1AB9ADCA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4D9B8F93-6888-A342-6D2F-CBB6D3903282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 </a:t>
                </a:r>
                <a:r>
                  <a:rPr lang="zh-CN" altLang="en-US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安全性</a:t>
                </a:r>
              </a:p>
            </p:txBody>
          </p:sp>
        </p:grpSp>
        <p:sp>
          <p:nvSpPr>
            <p:cNvPr id="96" name="梯形 95">
              <a:extLst>
                <a:ext uri="{FF2B5EF4-FFF2-40B4-BE49-F238E27FC236}">
                  <a16:creationId xmlns:a16="http://schemas.microsoft.com/office/drawing/2014/main" id="{4EB01A57-E670-59E5-1649-9350DD25B441}"/>
                </a:ext>
              </a:extLst>
            </p:cNvPr>
            <p:cNvSpPr/>
            <p:nvPr/>
          </p:nvSpPr>
          <p:spPr>
            <a:xfrm flipV="1">
              <a:off x="3445980" y="4595258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1" name="矩形: 圆角 76">
              <a:extLst>
                <a:ext uri="{FF2B5EF4-FFF2-40B4-BE49-F238E27FC236}">
                  <a16:creationId xmlns:a16="http://schemas.microsoft.com/office/drawing/2014/main" id="{D8420CEE-3128-8775-AC4B-A1138DCC8ACE}"/>
                </a:ext>
              </a:extLst>
            </p:cNvPr>
            <p:cNvSpPr/>
            <p:nvPr/>
          </p:nvSpPr>
          <p:spPr>
            <a:xfrm>
              <a:off x="825500" y="3941082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110" name="图形 109">
              <a:extLst>
                <a:ext uri="{FF2B5EF4-FFF2-40B4-BE49-F238E27FC236}">
                  <a16:creationId xmlns:a16="http://schemas.microsoft.com/office/drawing/2014/main" id="{84689C0D-28BB-8030-95CF-7D6C2CE2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28762" y="4036004"/>
              <a:ext cx="409042" cy="409042"/>
            </a:xfrm>
            <a:prstGeom prst="rect">
              <a:avLst/>
            </a:prstGeom>
          </p:spPr>
        </p:pic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12BED2C-9472-94BB-529E-C18295B2E1D4}"/>
              </a:ext>
            </a:extLst>
          </p:cNvPr>
          <p:cNvGrpSpPr/>
          <p:nvPr/>
        </p:nvGrpSpPr>
        <p:grpSpPr>
          <a:xfrm>
            <a:off x="759358" y="5226302"/>
            <a:ext cx="4905947" cy="798914"/>
            <a:chOff x="759358" y="5226302"/>
            <a:chExt cx="4905947" cy="798914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D0FF0588-AD44-F14A-2143-5BFCF008C765}"/>
                </a:ext>
              </a:extLst>
            </p:cNvPr>
            <p:cNvGrpSpPr/>
            <p:nvPr/>
          </p:nvGrpSpPr>
          <p:grpSpPr>
            <a:xfrm>
              <a:off x="759358" y="5226302"/>
              <a:ext cx="4905947" cy="719907"/>
              <a:chOff x="759358" y="2362016"/>
              <a:chExt cx="4905947" cy="719907"/>
            </a:xfrm>
          </p:grpSpPr>
          <p:sp>
            <p:nvSpPr>
              <p:cNvPr id="80" name="矩形: 圆角 79">
                <a:extLst>
                  <a:ext uri="{FF2B5EF4-FFF2-40B4-BE49-F238E27FC236}">
                    <a16:creationId xmlns:a16="http://schemas.microsoft.com/office/drawing/2014/main" id="{99D521D3-0099-E360-55BC-368087972D65}"/>
                  </a:ext>
                </a:extLst>
              </p:cNvPr>
              <p:cNvSpPr/>
              <p:nvPr/>
            </p:nvSpPr>
            <p:spPr>
              <a:xfrm>
                <a:off x="759358" y="2362016"/>
                <a:ext cx="4905947" cy="719907"/>
              </a:xfrm>
              <a:prstGeom prst="rect">
                <a:avLst/>
              </a:prstGeom>
              <a:solidFill>
                <a:srgbClr val="05A8E3">
                  <a:alpha val="1000"/>
                </a:srgbClr>
              </a:solidFill>
              <a:ln w="6350">
                <a:solidFill>
                  <a:srgbClr val="05A8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C06DC9BE-12DD-6DE3-2F20-C428B15DAEF2}"/>
                  </a:ext>
                </a:extLst>
              </p:cNvPr>
              <p:cNvSpPr txBox="1"/>
              <p:nvPr/>
            </p:nvSpPr>
            <p:spPr>
              <a:xfrm>
                <a:off x="2150842" y="2521914"/>
                <a:ext cx="333555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 </a:t>
                </a:r>
                <a:r>
                  <a:rPr lang="zh-CN" altLang="en-US" sz="200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4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有效性</a:t>
                </a:r>
              </a:p>
            </p:txBody>
          </p:sp>
        </p:grpSp>
        <p:sp>
          <p:nvSpPr>
            <p:cNvPr id="98" name="梯形 97">
              <a:extLst>
                <a:ext uri="{FF2B5EF4-FFF2-40B4-BE49-F238E27FC236}">
                  <a16:creationId xmlns:a16="http://schemas.microsoft.com/office/drawing/2014/main" id="{2F7ABE2C-BEE1-8D09-2E24-15425818E397}"/>
                </a:ext>
              </a:extLst>
            </p:cNvPr>
            <p:cNvSpPr/>
            <p:nvPr/>
          </p:nvSpPr>
          <p:spPr>
            <a:xfrm flipV="1">
              <a:off x="3445980" y="5944437"/>
              <a:ext cx="2219325" cy="80779"/>
            </a:xfrm>
            <a:prstGeom prst="trapezoid">
              <a:avLst/>
            </a:prstGeom>
            <a:solidFill>
              <a:srgbClr val="05A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2" name="矩形: 圆角 80">
              <a:extLst>
                <a:ext uri="{FF2B5EF4-FFF2-40B4-BE49-F238E27FC236}">
                  <a16:creationId xmlns:a16="http://schemas.microsoft.com/office/drawing/2014/main" id="{CE369F9E-09BE-39F2-71EF-7A7186B89459}"/>
                </a:ext>
              </a:extLst>
            </p:cNvPr>
            <p:cNvSpPr/>
            <p:nvPr/>
          </p:nvSpPr>
          <p:spPr>
            <a:xfrm>
              <a:off x="825500" y="5286812"/>
              <a:ext cx="1167867" cy="598888"/>
            </a:xfrm>
            <a:prstGeom prst="homePlate">
              <a:avLst/>
            </a:prstGeom>
            <a:gradFill>
              <a:gsLst>
                <a:gs pos="0">
                  <a:srgbClr val="05A8E3"/>
                </a:gs>
                <a:gs pos="98000">
                  <a:srgbClr val="0076C0"/>
                </a:gs>
              </a:gsLst>
              <a:lin ang="2700000" scaled="0"/>
            </a:gradFill>
            <a:ln w="3175">
              <a:noFill/>
            </a:ln>
            <a:effectLst>
              <a:outerShdw blurRad="63500" dist="63500" dir="2700000" algn="tl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49" name="图形 48">
            <a:extLst>
              <a:ext uri="{FF2B5EF4-FFF2-40B4-BE49-F238E27FC236}">
                <a16:creationId xmlns:a16="http://schemas.microsoft.com/office/drawing/2014/main" id="{C03C29A5-5355-A355-068A-DCB86C58E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9806" y="5374068"/>
            <a:ext cx="446954" cy="44695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B164A25-B448-9F8F-08BB-3D0EAE5B118B}"/>
              </a:ext>
            </a:extLst>
          </p:cNvPr>
          <p:cNvGrpSpPr/>
          <p:nvPr/>
        </p:nvGrpSpPr>
        <p:grpSpPr>
          <a:xfrm>
            <a:off x="6675970" y="2690949"/>
            <a:ext cx="554884" cy="367180"/>
            <a:chOff x="6626966" y="2610746"/>
            <a:chExt cx="700727" cy="463688"/>
          </a:xfrm>
        </p:grpSpPr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64472968-F4A1-DD9C-9FBB-980F680477D6}"/>
                </a:ext>
              </a:extLst>
            </p:cNvPr>
            <p:cNvSpPr/>
            <p:nvPr/>
          </p:nvSpPr>
          <p:spPr>
            <a:xfrm>
              <a:off x="6718008" y="2803251"/>
              <a:ext cx="609685" cy="271183"/>
            </a:xfrm>
            <a:custGeom>
              <a:avLst/>
              <a:gdLst>
                <a:gd name="connsiteX0" fmla="*/ 401791 w 609685"/>
                <a:gd name="connsiteY0" fmla="*/ 0 h 271183"/>
                <a:gd name="connsiteX1" fmla="*/ 609685 w 609685"/>
                <a:gd name="connsiteY1" fmla="*/ 0 h 271183"/>
                <a:gd name="connsiteX2" fmla="*/ 609685 w 609685"/>
                <a:gd name="connsiteY2" fmla="*/ 141768 h 271183"/>
                <a:gd name="connsiteX3" fmla="*/ 490830 w 609685"/>
                <a:gd name="connsiteY3" fmla="*/ 145613 h 271183"/>
                <a:gd name="connsiteX4" fmla="*/ 322253 w 609685"/>
                <a:gd name="connsiteY4" fmla="*/ 271183 h 271183"/>
                <a:gd name="connsiteX5" fmla="*/ 171697 w 609685"/>
                <a:gd name="connsiteY5" fmla="*/ 271183 h 271183"/>
                <a:gd name="connsiteX6" fmla="*/ 24992 w 609685"/>
                <a:gd name="connsiteY6" fmla="*/ 218911 h 271183"/>
                <a:gd name="connsiteX7" fmla="*/ 1647 w 609685"/>
                <a:gd name="connsiteY7" fmla="*/ 186434 h 271183"/>
                <a:gd name="connsiteX8" fmla="*/ 37442 w 609685"/>
                <a:gd name="connsiteY8" fmla="*/ 175308 h 271183"/>
                <a:gd name="connsiteX9" fmla="*/ 176695 w 609685"/>
                <a:gd name="connsiteY9" fmla="*/ 201404 h 271183"/>
                <a:gd name="connsiteX10" fmla="*/ 260000 w 609685"/>
                <a:gd name="connsiteY10" fmla="*/ 155511 h 271183"/>
                <a:gd name="connsiteX11" fmla="*/ 277447 w 609685"/>
                <a:gd name="connsiteY11" fmla="*/ 131952 h 271183"/>
                <a:gd name="connsiteX12" fmla="*/ 251317 w 609685"/>
                <a:gd name="connsiteY12" fmla="*/ 131952 h 271183"/>
                <a:gd name="connsiteX13" fmla="*/ 179152 w 609685"/>
                <a:gd name="connsiteY13" fmla="*/ 155757 h 271183"/>
                <a:gd name="connsiteX14" fmla="*/ 146468 w 609685"/>
                <a:gd name="connsiteY14" fmla="*/ 142423 h 271183"/>
                <a:gd name="connsiteX15" fmla="*/ 159329 w 609685"/>
                <a:gd name="connsiteY15" fmla="*/ 110682 h 27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9685" h="271183">
                  <a:moveTo>
                    <a:pt x="401791" y="0"/>
                  </a:moveTo>
                  <a:lnTo>
                    <a:pt x="609685" y="0"/>
                  </a:lnTo>
                  <a:lnTo>
                    <a:pt x="609685" y="141768"/>
                  </a:lnTo>
                  <a:lnTo>
                    <a:pt x="490830" y="145613"/>
                  </a:lnTo>
                  <a:lnTo>
                    <a:pt x="322253" y="271183"/>
                  </a:lnTo>
                  <a:lnTo>
                    <a:pt x="171697" y="271183"/>
                  </a:lnTo>
                  <a:cubicBezTo>
                    <a:pt x="171697" y="271183"/>
                    <a:pt x="49893" y="227581"/>
                    <a:pt x="24992" y="218911"/>
                  </a:cubicBezTo>
                  <a:cubicBezTo>
                    <a:pt x="1482" y="210485"/>
                    <a:pt x="-3023" y="200258"/>
                    <a:pt x="1647" y="186434"/>
                  </a:cubicBezTo>
                  <a:cubicBezTo>
                    <a:pt x="8773" y="167046"/>
                    <a:pt x="37442" y="175308"/>
                    <a:pt x="37442" y="175308"/>
                  </a:cubicBezTo>
                  <a:lnTo>
                    <a:pt x="176695" y="201404"/>
                  </a:lnTo>
                  <a:lnTo>
                    <a:pt x="260000" y="155511"/>
                  </a:lnTo>
                  <a:cubicBezTo>
                    <a:pt x="260000" y="155511"/>
                    <a:pt x="283673" y="144304"/>
                    <a:pt x="277447" y="131952"/>
                  </a:cubicBezTo>
                  <a:cubicBezTo>
                    <a:pt x="273188" y="123608"/>
                    <a:pt x="251317" y="131952"/>
                    <a:pt x="251317" y="131952"/>
                  </a:cubicBezTo>
                  <a:lnTo>
                    <a:pt x="179152" y="155757"/>
                  </a:lnTo>
                  <a:cubicBezTo>
                    <a:pt x="179152" y="155757"/>
                    <a:pt x="153923" y="165000"/>
                    <a:pt x="146468" y="142423"/>
                  </a:cubicBezTo>
                  <a:cubicBezTo>
                    <a:pt x="138277" y="117636"/>
                    <a:pt x="159329" y="110682"/>
                    <a:pt x="159329" y="1106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67834BF7-5A8F-A52C-0BAB-72DB0FE08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26966" y="2610746"/>
              <a:ext cx="324500" cy="324500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1061A99D-01AE-0AA4-473D-380534B26C8A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183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dirty="0">
              <a:solidFill>
                <a:srgbClr val="0183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5CD719D-AAC9-7EE8-9C76-84A2619B496C}"/>
              </a:ext>
            </a:extLst>
          </p:cNvPr>
          <p:cNvSpPr txBox="1"/>
          <p:nvPr/>
        </p:nvSpPr>
        <p:spPr>
          <a:xfrm>
            <a:off x="3044824" y="6370462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216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68">
            <a:extLst>
              <a:ext uri="{FF2B5EF4-FFF2-40B4-BE49-F238E27FC236}">
                <a16:creationId xmlns:a16="http://schemas.microsoft.com/office/drawing/2014/main" id="{A2296897-723A-B36B-7A1C-D9C44C4DDE46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奥雷巴替尼片药品基本信息</a:t>
            </a:r>
            <a:endParaRPr lang="zh-CN" altLang="en-US" sz="24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74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5D3E2B7A-ADDF-B965-5A50-3E2D474EA7F4}"/>
              </a:ext>
            </a:extLst>
          </p:cNvPr>
          <p:cNvGrpSpPr/>
          <p:nvPr/>
        </p:nvGrpSpPr>
        <p:grpSpPr>
          <a:xfrm>
            <a:off x="463346" y="1767319"/>
            <a:ext cx="2695495" cy="2691118"/>
            <a:chOff x="397026" y="1251337"/>
            <a:chExt cx="2476604" cy="2472582"/>
          </a:xfrm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D4FD019-7798-0523-03E1-7FEF7C305C54}"/>
                </a:ext>
              </a:extLst>
            </p:cNvPr>
            <p:cNvSpPr/>
            <p:nvPr/>
          </p:nvSpPr>
          <p:spPr>
            <a:xfrm>
              <a:off x="542484" y="1396795"/>
              <a:ext cx="2181666" cy="2181666"/>
            </a:xfrm>
            <a:prstGeom prst="ellipse">
              <a:avLst/>
            </a:prstGeom>
            <a:solidFill>
              <a:srgbClr val="0076C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2A10E37C-1B85-F520-39B6-F37EDC8B97E8}"/>
                </a:ext>
              </a:extLst>
            </p:cNvPr>
            <p:cNvGrpSpPr/>
            <p:nvPr/>
          </p:nvGrpSpPr>
          <p:grpSpPr>
            <a:xfrm>
              <a:off x="846918" y="1842319"/>
              <a:ext cx="1521632" cy="1339800"/>
              <a:chOff x="815338" y="1814512"/>
              <a:chExt cx="1584792" cy="1395413"/>
            </a:xfrm>
          </p:grpSpPr>
          <p:pic>
            <p:nvPicPr>
              <p:cNvPr id="79" name="Picture 72">
                <a:extLst>
                  <a:ext uri="{FF2B5EF4-FFF2-40B4-BE49-F238E27FC236}">
                    <a16:creationId xmlns:a16="http://schemas.microsoft.com/office/drawing/2014/main" id="{E5D4DCEB-FE14-77B5-FFBD-B8B6E049B93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76" t="5487" r="44441" b="3850"/>
              <a:stretch/>
            </p:blipFill>
            <p:spPr>
              <a:xfrm>
                <a:off x="815338" y="1814512"/>
                <a:ext cx="1080138" cy="1395413"/>
              </a:xfrm>
              <a:prstGeom prst="rect">
                <a:avLst/>
              </a:prstGeom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</p:pic>
          <p:pic>
            <p:nvPicPr>
              <p:cNvPr id="81" name="Picture 72">
                <a:extLst>
                  <a:ext uri="{FF2B5EF4-FFF2-40B4-BE49-F238E27FC236}">
                    <a16:creationId xmlns:a16="http://schemas.microsoft.com/office/drawing/2014/main" id="{57ADDD37-6094-0005-312B-C80F3D1E3DC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26" t="19102" r="5612" b="11586"/>
              <a:stretch/>
            </p:blipFill>
            <p:spPr>
              <a:xfrm>
                <a:off x="1810799" y="2217501"/>
                <a:ext cx="589331" cy="929634"/>
              </a:xfrm>
              <a:prstGeom prst="rect">
                <a:avLst/>
              </a:prstGeom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  <a:reflection blurRad="6350" stA="52000" endA="300" endPos="35000" dir="5400000" sy="-100000" algn="bl" rotWithShape="0"/>
              </a:effectLst>
            </p:spPr>
          </p:pic>
        </p:grpSp>
        <p:sp>
          <p:nvSpPr>
            <p:cNvPr id="83" name="弧形 82">
              <a:extLst>
                <a:ext uri="{FF2B5EF4-FFF2-40B4-BE49-F238E27FC236}">
                  <a16:creationId xmlns:a16="http://schemas.microsoft.com/office/drawing/2014/main" id="{7D3BC4EF-F9C7-B443-A37F-933F0E262897}"/>
                </a:ext>
              </a:extLst>
            </p:cNvPr>
            <p:cNvSpPr/>
            <p:nvPr/>
          </p:nvSpPr>
          <p:spPr>
            <a:xfrm>
              <a:off x="397026" y="1251337"/>
              <a:ext cx="2472582" cy="2472582"/>
            </a:xfrm>
            <a:prstGeom prst="arc">
              <a:avLst>
                <a:gd name="adj1" fmla="val 16200000"/>
                <a:gd name="adj2" fmla="val 5433295"/>
              </a:avLst>
            </a:prstGeom>
            <a:noFill/>
            <a:ln w="28575" cap="rnd">
              <a:gradFill>
                <a:gsLst>
                  <a:gs pos="0">
                    <a:srgbClr val="0076C0">
                      <a:alpha val="0"/>
                    </a:srgbClr>
                  </a:gs>
                  <a:gs pos="72000">
                    <a:srgbClr val="0076C0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87" name="弧形 86">
              <a:extLst>
                <a:ext uri="{FF2B5EF4-FFF2-40B4-BE49-F238E27FC236}">
                  <a16:creationId xmlns:a16="http://schemas.microsoft.com/office/drawing/2014/main" id="{7D8C58A2-BC55-C9A4-9CD5-F91764756D8B}"/>
                </a:ext>
              </a:extLst>
            </p:cNvPr>
            <p:cNvSpPr/>
            <p:nvPr/>
          </p:nvSpPr>
          <p:spPr>
            <a:xfrm rot="10800000">
              <a:off x="401048" y="1251337"/>
              <a:ext cx="2472582" cy="2472582"/>
            </a:xfrm>
            <a:prstGeom prst="arc">
              <a:avLst>
                <a:gd name="adj1" fmla="val 16200000"/>
                <a:gd name="adj2" fmla="val 5433295"/>
              </a:avLst>
            </a:prstGeom>
            <a:noFill/>
            <a:ln w="28575" cap="rnd">
              <a:gradFill>
                <a:gsLst>
                  <a:gs pos="0">
                    <a:srgbClr val="0076C0">
                      <a:alpha val="0"/>
                    </a:srgbClr>
                  </a:gs>
                  <a:gs pos="72000">
                    <a:srgbClr val="0076C0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603B2735-5991-D692-B586-07C1A65CB8C6}"/>
              </a:ext>
            </a:extLst>
          </p:cNvPr>
          <p:cNvGrpSpPr/>
          <p:nvPr/>
        </p:nvGrpSpPr>
        <p:grpSpPr>
          <a:xfrm>
            <a:off x="-1" y="4656898"/>
            <a:ext cx="12192002" cy="2201102"/>
            <a:chOff x="-1" y="4652018"/>
            <a:chExt cx="12192002" cy="2201102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A11FC2B6-EBCA-E4E9-B1AF-78BF9532D4E4}"/>
                </a:ext>
              </a:extLst>
            </p:cNvPr>
            <p:cNvSpPr/>
            <p:nvPr/>
          </p:nvSpPr>
          <p:spPr>
            <a:xfrm>
              <a:off x="-1" y="4652018"/>
              <a:ext cx="12192002" cy="2201102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5A8E3">
                        <a:lumMod val="5000"/>
                        <a:lumOff val="95000"/>
                      </a:srgbClr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4040BFEC-87FA-75BA-2B38-D3C1AEC44CD4}"/>
                </a:ext>
              </a:extLst>
            </p:cNvPr>
            <p:cNvSpPr txBox="1"/>
            <p:nvPr/>
          </p:nvSpPr>
          <p:spPr>
            <a:xfrm>
              <a:off x="1292322" y="5209709"/>
              <a:ext cx="96073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在使用本品治疗慢性期或加速期慢性髓性白血病患者之前，必须确定患者具有</a:t>
              </a:r>
              <a:r>
                <a:rPr lang="en-US" altLang="zh-CN" sz="1600" b="1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600" b="1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</a:t>
              </a:r>
              <a:r>
                <a:rPr lang="zh-CN" altLang="en-US" sz="160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BCD4777F-2781-CD16-BA2D-3BF71C999B3C}"/>
                </a:ext>
              </a:extLst>
            </p:cNvPr>
            <p:cNvSpPr txBox="1"/>
            <p:nvPr/>
          </p:nvSpPr>
          <p:spPr>
            <a:xfrm>
              <a:off x="1292322" y="6385918"/>
              <a:ext cx="96073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持续至疾病进展或患者不再耐受该治疗。</a:t>
              </a: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A40EAAA3-836A-195C-EF76-4BAC83DC10A5}"/>
                </a:ext>
              </a:extLst>
            </p:cNvPr>
            <p:cNvGrpSpPr/>
            <p:nvPr/>
          </p:nvGrpSpPr>
          <p:grpSpPr>
            <a:xfrm>
              <a:off x="463346" y="5588888"/>
              <a:ext cx="2331748" cy="735348"/>
              <a:chOff x="463346" y="5319293"/>
              <a:chExt cx="2331748" cy="735348"/>
            </a:xfrm>
          </p:grpSpPr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C21E17EB-99C0-6BFB-9F6C-2E3EB1228067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585771B5-ED7C-3536-118C-05E3CB2F857F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US" altLang="zh-CN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 mg/</a:t>
                </a:r>
                <a:r>
                  <a:rPr lang="zh-CN" altLang="en-US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天</a:t>
                </a:r>
              </a:p>
            </p:txBody>
          </p:sp>
        </p:grp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DA45DDC8-1788-1C84-FAEF-AF27C4FB5D0B}"/>
                </a:ext>
              </a:extLst>
            </p:cNvPr>
            <p:cNvGrpSpPr/>
            <p:nvPr/>
          </p:nvGrpSpPr>
          <p:grpSpPr>
            <a:xfrm>
              <a:off x="3439809" y="5588888"/>
              <a:ext cx="2331748" cy="735348"/>
              <a:chOff x="463346" y="5319293"/>
              <a:chExt cx="2331748" cy="735348"/>
            </a:xfrm>
          </p:grpSpPr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535D1E5A-C90C-5A6E-CC2A-29F52F84A279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B60A6A27-D2EF-A62E-A04B-7788775F6E93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zh-CN" altLang="en-US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隔天一次</a:t>
                </a:r>
              </a:p>
            </p:txBody>
          </p:sp>
        </p:grp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A988C9B8-E0E4-3FE8-9FFB-1FB3DACDEC03}"/>
                </a:ext>
              </a:extLst>
            </p:cNvPr>
            <p:cNvGrpSpPr/>
            <p:nvPr/>
          </p:nvGrpSpPr>
          <p:grpSpPr>
            <a:xfrm>
              <a:off x="6416272" y="5588888"/>
              <a:ext cx="2331748" cy="735348"/>
              <a:chOff x="463346" y="5319293"/>
              <a:chExt cx="2331748" cy="735348"/>
            </a:xfrm>
          </p:grpSpPr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3A4990F7-8D7A-3D22-11A5-B15076E3282B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C5DD812F-2374-1CDE-6521-088A5E2D5D76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zh-CN" altLang="en-US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口服</a:t>
                </a:r>
              </a:p>
            </p:txBody>
          </p: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5BA68F8B-400D-4B1B-C3B7-34AE7E12B942}"/>
                </a:ext>
              </a:extLst>
            </p:cNvPr>
            <p:cNvGrpSpPr/>
            <p:nvPr/>
          </p:nvGrpSpPr>
          <p:grpSpPr>
            <a:xfrm>
              <a:off x="9392735" y="5588888"/>
              <a:ext cx="2331748" cy="735348"/>
              <a:chOff x="463346" y="5319293"/>
              <a:chExt cx="2331748" cy="735348"/>
            </a:xfrm>
          </p:grpSpPr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3D1B9676-3075-BC21-7D60-6A89058C2F18}"/>
                  </a:ext>
                </a:extLst>
              </p:cNvPr>
              <p:cNvSpPr/>
              <p:nvPr/>
            </p:nvSpPr>
            <p:spPr>
              <a:xfrm>
                <a:off x="463346" y="5319293"/>
                <a:ext cx="735348" cy="7353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3F1FF130-598C-3485-8E82-FC759573275F}"/>
                  </a:ext>
                </a:extLst>
              </p:cNvPr>
              <p:cNvSpPr txBox="1"/>
              <p:nvPr/>
            </p:nvSpPr>
            <p:spPr>
              <a:xfrm>
                <a:off x="1245252" y="5480103"/>
                <a:ext cx="1549842" cy="413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5A8E3">
                      <a:lumMod val="5000"/>
                      <a:lumOff val="9500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outerShdw blurRad="1905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zh-CN" altLang="en-US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随餐服用</a:t>
                </a:r>
              </a:p>
            </p:txBody>
          </p:sp>
        </p:grpSp>
        <p:sp>
          <p:nvSpPr>
            <p:cNvPr id="120" name="drugs-capsules-and-pills_45988">
              <a:extLst>
                <a:ext uri="{FF2B5EF4-FFF2-40B4-BE49-F238E27FC236}">
                  <a16:creationId xmlns:a16="http://schemas.microsoft.com/office/drawing/2014/main" id="{58A0B0B1-C7A1-D955-54EA-C6F6A039B20F}"/>
                </a:ext>
              </a:extLst>
            </p:cNvPr>
            <p:cNvSpPr/>
            <p:nvPr/>
          </p:nvSpPr>
          <p:spPr>
            <a:xfrm>
              <a:off x="648044" y="5814460"/>
              <a:ext cx="381330" cy="28420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09792" h="454476">
                  <a:moveTo>
                    <a:pt x="345949" y="188794"/>
                  </a:moveTo>
                  <a:cubicBezTo>
                    <a:pt x="339492" y="190048"/>
                    <a:pt x="333753" y="193631"/>
                    <a:pt x="330166" y="199364"/>
                  </a:cubicBezTo>
                  <a:lnTo>
                    <a:pt x="277079" y="278191"/>
                  </a:lnTo>
                  <a:cubicBezTo>
                    <a:pt x="264166" y="296823"/>
                    <a:pt x="259862" y="319754"/>
                    <a:pt x="264166" y="342686"/>
                  </a:cubicBezTo>
                  <a:cubicBezTo>
                    <a:pt x="268470" y="364184"/>
                    <a:pt x="281383" y="384249"/>
                    <a:pt x="300036" y="397148"/>
                  </a:cubicBezTo>
                  <a:cubicBezTo>
                    <a:pt x="314383" y="405747"/>
                    <a:pt x="331601" y="411480"/>
                    <a:pt x="348818" y="411480"/>
                  </a:cubicBezTo>
                  <a:cubicBezTo>
                    <a:pt x="377514" y="411480"/>
                    <a:pt x="403340" y="397148"/>
                    <a:pt x="419123" y="374216"/>
                  </a:cubicBezTo>
                  <a:lnTo>
                    <a:pt x="472210" y="295390"/>
                  </a:lnTo>
                  <a:cubicBezTo>
                    <a:pt x="476514" y="289657"/>
                    <a:pt x="477949" y="283924"/>
                    <a:pt x="476514" y="276758"/>
                  </a:cubicBezTo>
                  <a:cubicBezTo>
                    <a:pt x="475079" y="269592"/>
                    <a:pt x="470775" y="263859"/>
                    <a:pt x="465036" y="260992"/>
                  </a:cubicBezTo>
                  <a:lnTo>
                    <a:pt x="366036" y="192198"/>
                  </a:lnTo>
                  <a:cubicBezTo>
                    <a:pt x="359579" y="188615"/>
                    <a:pt x="352405" y="187540"/>
                    <a:pt x="345949" y="188794"/>
                  </a:cubicBezTo>
                  <a:close/>
                  <a:moveTo>
                    <a:pt x="58861" y="108991"/>
                  </a:moveTo>
                  <a:cubicBezTo>
                    <a:pt x="45946" y="108991"/>
                    <a:pt x="37336" y="117594"/>
                    <a:pt x="37336" y="129064"/>
                  </a:cubicBezTo>
                  <a:cubicBezTo>
                    <a:pt x="35901" y="141968"/>
                    <a:pt x="45946" y="150570"/>
                    <a:pt x="57426" y="152004"/>
                  </a:cubicBezTo>
                  <a:lnTo>
                    <a:pt x="205230" y="154872"/>
                  </a:lnTo>
                  <a:lnTo>
                    <a:pt x="206665" y="154872"/>
                  </a:lnTo>
                  <a:cubicBezTo>
                    <a:pt x="218145" y="154872"/>
                    <a:pt x="226755" y="146269"/>
                    <a:pt x="228190" y="134799"/>
                  </a:cubicBezTo>
                  <a:cubicBezTo>
                    <a:pt x="228190" y="121895"/>
                    <a:pt x="218145" y="113293"/>
                    <a:pt x="206665" y="111859"/>
                  </a:cubicBezTo>
                  <a:close/>
                  <a:moveTo>
                    <a:pt x="499067" y="35911"/>
                  </a:moveTo>
                  <a:cubicBezTo>
                    <a:pt x="480370" y="34366"/>
                    <a:pt x="440286" y="37053"/>
                    <a:pt x="409079" y="83274"/>
                  </a:cubicBezTo>
                  <a:lnTo>
                    <a:pt x="373210" y="134870"/>
                  </a:lnTo>
                  <a:cubicBezTo>
                    <a:pt x="367470" y="144902"/>
                    <a:pt x="368905" y="159234"/>
                    <a:pt x="378949" y="164967"/>
                  </a:cubicBezTo>
                  <a:cubicBezTo>
                    <a:pt x="383253" y="167834"/>
                    <a:pt x="387557" y="169267"/>
                    <a:pt x="391862" y="169267"/>
                  </a:cubicBezTo>
                  <a:cubicBezTo>
                    <a:pt x="397601" y="169267"/>
                    <a:pt x="404775" y="166400"/>
                    <a:pt x="409079" y="159234"/>
                  </a:cubicBezTo>
                  <a:lnTo>
                    <a:pt x="444949" y="107639"/>
                  </a:lnTo>
                  <a:cubicBezTo>
                    <a:pt x="467905" y="73242"/>
                    <a:pt x="495166" y="78975"/>
                    <a:pt x="498036" y="78975"/>
                  </a:cubicBezTo>
                  <a:cubicBezTo>
                    <a:pt x="509514" y="81841"/>
                    <a:pt x="520992" y="76108"/>
                    <a:pt x="525297" y="64642"/>
                  </a:cubicBezTo>
                  <a:cubicBezTo>
                    <a:pt x="528166" y="53177"/>
                    <a:pt x="520992" y="41711"/>
                    <a:pt x="509514" y="37411"/>
                  </a:cubicBezTo>
                  <a:cubicBezTo>
                    <a:pt x="509156" y="37411"/>
                    <a:pt x="505299" y="36426"/>
                    <a:pt x="499067" y="35911"/>
                  </a:cubicBezTo>
                  <a:close/>
                  <a:moveTo>
                    <a:pt x="480818" y="1581"/>
                  </a:moveTo>
                  <a:cubicBezTo>
                    <a:pt x="506644" y="1581"/>
                    <a:pt x="531036" y="8747"/>
                    <a:pt x="552558" y="23079"/>
                  </a:cubicBezTo>
                  <a:cubicBezTo>
                    <a:pt x="581253" y="43144"/>
                    <a:pt x="601340" y="71808"/>
                    <a:pt x="607079" y="106206"/>
                  </a:cubicBezTo>
                  <a:cubicBezTo>
                    <a:pt x="614253" y="139169"/>
                    <a:pt x="607079" y="173567"/>
                    <a:pt x="586992" y="202231"/>
                  </a:cubicBezTo>
                  <a:lnTo>
                    <a:pt x="454992" y="398581"/>
                  </a:lnTo>
                  <a:cubicBezTo>
                    <a:pt x="430601" y="432978"/>
                    <a:pt x="391862" y="454476"/>
                    <a:pt x="348818" y="454476"/>
                  </a:cubicBezTo>
                  <a:cubicBezTo>
                    <a:pt x="322992" y="454476"/>
                    <a:pt x="297166" y="447310"/>
                    <a:pt x="275644" y="432978"/>
                  </a:cubicBezTo>
                  <a:cubicBezTo>
                    <a:pt x="248383" y="412913"/>
                    <a:pt x="228296" y="384249"/>
                    <a:pt x="222557" y="349852"/>
                  </a:cubicBezTo>
                  <a:cubicBezTo>
                    <a:pt x="215383" y="316888"/>
                    <a:pt x="222557" y="282491"/>
                    <a:pt x="241209" y="253826"/>
                  </a:cubicBezTo>
                  <a:lnTo>
                    <a:pt x="374644" y="57476"/>
                  </a:lnTo>
                  <a:cubicBezTo>
                    <a:pt x="397601" y="23079"/>
                    <a:pt x="437775" y="1581"/>
                    <a:pt x="480818" y="1581"/>
                  </a:cubicBezTo>
                  <a:close/>
                  <a:moveTo>
                    <a:pt x="134916" y="26"/>
                  </a:moveTo>
                  <a:cubicBezTo>
                    <a:pt x="206665" y="1460"/>
                    <a:pt x="265500" y="60244"/>
                    <a:pt x="264065" y="133365"/>
                  </a:cubicBezTo>
                  <a:cubicBezTo>
                    <a:pt x="262630" y="206487"/>
                    <a:pt x="203795" y="265271"/>
                    <a:pt x="130611" y="263837"/>
                  </a:cubicBezTo>
                  <a:cubicBezTo>
                    <a:pt x="57426" y="262404"/>
                    <a:pt x="-1409" y="202186"/>
                    <a:pt x="26" y="130498"/>
                  </a:cubicBezTo>
                  <a:cubicBezTo>
                    <a:pt x="1461" y="57376"/>
                    <a:pt x="61731" y="-1408"/>
                    <a:pt x="134916" y="26"/>
                  </a:cubicBezTo>
                  <a:close/>
                </a:path>
              </a:pathLst>
            </a:custGeom>
            <a:solidFill>
              <a:srgbClr val="0076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5" name="图形 123">
              <a:extLst>
                <a:ext uri="{FF2B5EF4-FFF2-40B4-BE49-F238E27FC236}">
                  <a16:creationId xmlns:a16="http://schemas.microsoft.com/office/drawing/2014/main" id="{0C7BDC5D-D619-008B-C485-88103456B106}"/>
                </a:ext>
              </a:extLst>
            </p:cNvPr>
            <p:cNvSpPr/>
            <p:nvPr/>
          </p:nvSpPr>
          <p:spPr>
            <a:xfrm>
              <a:off x="6571214" y="5869961"/>
              <a:ext cx="398763" cy="166042"/>
            </a:xfrm>
            <a:custGeom>
              <a:avLst/>
              <a:gdLst>
                <a:gd name="connsiteX0" fmla="*/ 764076 w 795219"/>
                <a:gd name="connsiteY0" fmla="*/ 158051 h 331123"/>
                <a:gd name="connsiteX1" fmla="*/ 534708 w 795219"/>
                <a:gd name="connsiteY1" fmla="*/ 1423 h 331123"/>
                <a:gd name="connsiteX2" fmla="*/ 517630 w 795219"/>
                <a:gd name="connsiteY2" fmla="*/ 0 h 331123"/>
                <a:gd name="connsiteX3" fmla="*/ 498813 w 795219"/>
                <a:gd name="connsiteY3" fmla="*/ 2135 h 331123"/>
                <a:gd name="connsiteX4" fmla="*/ 437142 w 795219"/>
                <a:gd name="connsiteY4" fmla="*/ 46727 h 331123"/>
                <a:gd name="connsiteX5" fmla="*/ 397610 w 795219"/>
                <a:gd name="connsiteY5" fmla="*/ 52736 h 331123"/>
                <a:gd name="connsiteX6" fmla="*/ 358077 w 795219"/>
                <a:gd name="connsiteY6" fmla="*/ 46727 h 331123"/>
                <a:gd name="connsiteX7" fmla="*/ 296407 w 795219"/>
                <a:gd name="connsiteY7" fmla="*/ 2135 h 331123"/>
                <a:gd name="connsiteX8" fmla="*/ 277589 w 795219"/>
                <a:gd name="connsiteY8" fmla="*/ 0 h 331123"/>
                <a:gd name="connsiteX9" fmla="*/ 260511 w 795219"/>
                <a:gd name="connsiteY9" fmla="*/ 1423 h 331123"/>
                <a:gd name="connsiteX10" fmla="*/ 32172 w 795219"/>
                <a:gd name="connsiteY10" fmla="*/ 157102 h 331123"/>
                <a:gd name="connsiteX11" fmla="*/ 4262 w 795219"/>
                <a:gd name="connsiteY11" fmla="*/ 181691 h 331123"/>
                <a:gd name="connsiteX12" fmla="*/ 5131 w 795219"/>
                <a:gd name="connsiteY12" fmla="*/ 201299 h 331123"/>
                <a:gd name="connsiteX13" fmla="*/ 21972 w 795219"/>
                <a:gd name="connsiteY13" fmla="*/ 213396 h 331123"/>
                <a:gd name="connsiteX14" fmla="*/ 397610 w 795219"/>
                <a:gd name="connsiteY14" fmla="*/ 331124 h 331123"/>
                <a:gd name="connsiteX15" fmla="*/ 772536 w 795219"/>
                <a:gd name="connsiteY15" fmla="*/ 213871 h 331123"/>
                <a:gd name="connsiteX16" fmla="*/ 790088 w 795219"/>
                <a:gd name="connsiteY16" fmla="*/ 201378 h 331123"/>
                <a:gd name="connsiteX17" fmla="*/ 790958 w 795219"/>
                <a:gd name="connsiteY17" fmla="*/ 181770 h 331123"/>
                <a:gd name="connsiteX18" fmla="*/ 764076 w 795219"/>
                <a:gd name="connsiteY18" fmla="*/ 158051 h 331123"/>
                <a:gd name="connsiteX19" fmla="*/ 186269 w 795219"/>
                <a:gd name="connsiteY19" fmla="*/ 98989 h 331123"/>
                <a:gd name="connsiteX20" fmla="*/ 268576 w 795219"/>
                <a:gd name="connsiteY20" fmla="*/ 51392 h 331123"/>
                <a:gd name="connsiteX21" fmla="*/ 277668 w 795219"/>
                <a:gd name="connsiteY21" fmla="*/ 50602 h 331123"/>
                <a:gd name="connsiteX22" fmla="*/ 285417 w 795219"/>
                <a:gd name="connsiteY22" fmla="*/ 53922 h 331123"/>
                <a:gd name="connsiteX23" fmla="*/ 288737 w 795219"/>
                <a:gd name="connsiteY23" fmla="*/ 57480 h 331123"/>
                <a:gd name="connsiteX24" fmla="*/ 340130 w 795219"/>
                <a:gd name="connsiteY24" fmla="*/ 94087 h 331123"/>
                <a:gd name="connsiteX25" fmla="*/ 397689 w 795219"/>
                <a:gd name="connsiteY25" fmla="*/ 103417 h 331123"/>
                <a:gd name="connsiteX26" fmla="*/ 455248 w 795219"/>
                <a:gd name="connsiteY26" fmla="*/ 94087 h 331123"/>
                <a:gd name="connsiteX27" fmla="*/ 506640 w 795219"/>
                <a:gd name="connsiteY27" fmla="*/ 57480 h 331123"/>
                <a:gd name="connsiteX28" fmla="*/ 509961 w 795219"/>
                <a:gd name="connsiteY28" fmla="*/ 53922 h 331123"/>
                <a:gd name="connsiteX29" fmla="*/ 517710 w 795219"/>
                <a:gd name="connsiteY29" fmla="*/ 50602 h 331123"/>
                <a:gd name="connsiteX30" fmla="*/ 526723 w 795219"/>
                <a:gd name="connsiteY30" fmla="*/ 51392 h 331123"/>
                <a:gd name="connsiteX31" fmla="*/ 609030 w 795219"/>
                <a:gd name="connsiteY31" fmla="*/ 98989 h 331123"/>
                <a:gd name="connsiteX32" fmla="*/ 655678 w 795219"/>
                <a:gd name="connsiteY32" fmla="*/ 133936 h 331123"/>
                <a:gd name="connsiteX33" fmla="*/ 638837 w 795219"/>
                <a:gd name="connsiteY33" fmla="*/ 131959 h 331123"/>
                <a:gd name="connsiteX34" fmla="*/ 520161 w 795219"/>
                <a:gd name="connsiteY34" fmla="*/ 134648 h 331123"/>
                <a:gd name="connsiteX35" fmla="*/ 510831 w 795219"/>
                <a:gd name="connsiteY35" fmla="*/ 136229 h 331123"/>
                <a:gd name="connsiteX36" fmla="*/ 397768 w 795219"/>
                <a:gd name="connsiteY36" fmla="*/ 146903 h 331123"/>
                <a:gd name="connsiteX37" fmla="*/ 284626 w 795219"/>
                <a:gd name="connsiteY37" fmla="*/ 136150 h 331123"/>
                <a:gd name="connsiteX38" fmla="*/ 275375 w 795219"/>
                <a:gd name="connsiteY38" fmla="*/ 134569 h 331123"/>
                <a:gd name="connsiteX39" fmla="*/ 156778 w 795219"/>
                <a:gd name="connsiteY39" fmla="*/ 131722 h 331123"/>
                <a:gd name="connsiteX40" fmla="*/ 140174 w 795219"/>
                <a:gd name="connsiteY40" fmla="*/ 133620 h 331123"/>
                <a:gd name="connsiteX41" fmla="*/ 186269 w 795219"/>
                <a:gd name="connsiteY41" fmla="*/ 98989 h 331123"/>
                <a:gd name="connsiteX42" fmla="*/ 644055 w 795219"/>
                <a:gd name="connsiteY42" fmla="*/ 227865 h 331123"/>
                <a:gd name="connsiteX43" fmla="*/ 397610 w 795219"/>
                <a:gd name="connsiteY43" fmla="*/ 280522 h 331123"/>
                <a:gd name="connsiteX44" fmla="*/ 250628 w 795219"/>
                <a:gd name="connsiteY44" fmla="*/ 262100 h 331123"/>
                <a:gd name="connsiteX45" fmla="*/ 93605 w 795219"/>
                <a:gd name="connsiteY45" fmla="*/ 199006 h 331123"/>
                <a:gd name="connsiteX46" fmla="*/ 94475 w 795219"/>
                <a:gd name="connsiteY46" fmla="*/ 193156 h 331123"/>
                <a:gd name="connsiteX47" fmla="*/ 266916 w 795219"/>
                <a:gd name="connsiteY47" fmla="*/ 184538 h 331123"/>
                <a:gd name="connsiteX48" fmla="*/ 275613 w 795219"/>
                <a:gd name="connsiteY48" fmla="*/ 186040 h 331123"/>
                <a:gd name="connsiteX49" fmla="*/ 397531 w 795219"/>
                <a:gd name="connsiteY49" fmla="*/ 197504 h 331123"/>
                <a:gd name="connsiteX50" fmla="*/ 519370 w 795219"/>
                <a:gd name="connsiteY50" fmla="*/ 186040 h 331123"/>
                <a:gd name="connsiteX51" fmla="*/ 528146 w 795219"/>
                <a:gd name="connsiteY51" fmla="*/ 184538 h 331123"/>
                <a:gd name="connsiteX52" fmla="*/ 699796 w 795219"/>
                <a:gd name="connsiteY52" fmla="*/ 193393 h 331123"/>
                <a:gd name="connsiteX53" fmla="*/ 700666 w 795219"/>
                <a:gd name="connsiteY53" fmla="*/ 199244 h 331123"/>
                <a:gd name="connsiteX54" fmla="*/ 644055 w 795219"/>
                <a:gd name="connsiteY54" fmla="*/ 227865 h 33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5219" h="331123">
                  <a:moveTo>
                    <a:pt x="764076" y="158051"/>
                  </a:moveTo>
                  <a:cubicBezTo>
                    <a:pt x="657654" y="65782"/>
                    <a:pt x="571790" y="7432"/>
                    <a:pt x="534708" y="1423"/>
                  </a:cubicBezTo>
                  <a:cubicBezTo>
                    <a:pt x="528225" y="395"/>
                    <a:pt x="522532" y="0"/>
                    <a:pt x="517630" y="0"/>
                  </a:cubicBezTo>
                  <a:cubicBezTo>
                    <a:pt x="505771" y="0"/>
                    <a:pt x="498813" y="2135"/>
                    <a:pt x="498813" y="2135"/>
                  </a:cubicBezTo>
                  <a:cubicBezTo>
                    <a:pt x="470429" y="10990"/>
                    <a:pt x="468926" y="34710"/>
                    <a:pt x="437142" y="46727"/>
                  </a:cubicBezTo>
                  <a:cubicBezTo>
                    <a:pt x="421408" y="52736"/>
                    <a:pt x="406386" y="52736"/>
                    <a:pt x="397610" y="52736"/>
                  </a:cubicBezTo>
                  <a:cubicBezTo>
                    <a:pt x="388834" y="52736"/>
                    <a:pt x="373811" y="52736"/>
                    <a:pt x="358077" y="46727"/>
                  </a:cubicBezTo>
                  <a:cubicBezTo>
                    <a:pt x="326372" y="34630"/>
                    <a:pt x="324791" y="10990"/>
                    <a:pt x="296407" y="2135"/>
                  </a:cubicBezTo>
                  <a:cubicBezTo>
                    <a:pt x="296407" y="2135"/>
                    <a:pt x="289528" y="0"/>
                    <a:pt x="277589" y="0"/>
                  </a:cubicBezTo>
                  <a:cubicBezTo>
                    <a:pt x="272687" y="0"/>
                    <a:pt x="266916" y="395"/>
                    <a:pt x="260511" y="1423"/>
                  </a:cubicBezTo>
                  <a:cubicBezTo>
                    <a:pt x="223509" y="7353"/>
                    <a:pt x="138119" y="65387"/>
                    <a:pt x="32172" y="157102"/>
                  </a:cubicBezTo>
                  <a:cubicBezTo>
                    <a:pt x="23000" y="165009"/>
                    <a:pt x="13670" y="173231"/>
                    <a:pt x="4262" y="181691"/>
                  </a:cubicBezTo>
                  <a:cubicBezTo>
                    <a:pt x="-1747" y="186989"/>
                    <a:pt x="-1352" y="196476"/>
                    <a:pt x="5131" y="201299"/>
                  </a:cubicBezTo>
                  <a:cubicBezTo>
                    <a:pt x="10745" y="205490"/>
                    <a:pt x="16359" y="209522"/>
                    <a:pt x="21972" y="213396"/>
                  </a:cubicBezTo>
                  <a:cubicBezTo>
                    <a:pt x="182790" y="325036"/>
                    <a:pt x="346139" y="331124"/>
                    <a:pt x="397610" y="331124"/>
                  </a:cubicBezTo>
                  <a:cubicBezTo>
                    <a:pt x="577087" y="331124"/>
                    <a:pt x="708809" y="257752"/>
                    <a:pt x="772536" y="213871"/>
                  </a:cubicBezTo>
                  <a:cubicBezTo>
                    <a:pt x="779098" y="209364"/>
                    <a:pt x="784949" y="205094"/>
                    <a:pt x="790088" y="201378"/>
                  </a:cubicBezTo>
                  <a:cubicBezTo>
                    <a:pt x="796572" y="196635"/>
                    <a:pt x="796967" y="187068"/>
                    <a:pt x="790958" y="181770"/>
                  </a:cubicBezTo>
                  <a:cubicBezTo>
                    <a:pt x="781865" y="173548"/>
                    <a:pt x="772931" y="165641"/>
                    <a:pt x="764076" y="158051"/>
                  </a:cubicBezTo>
                  <a:close/>
                  <a:moveTo>
                    <a:pt x="186269" y="98989"/>
                  </a:moveTo>
                  <a:cubicBezTo>
                    <a:pt x="247545" y="55425"/>
                    <a:pt x="267785" y="51550"/>
                    <a:pt x="268576" y="51392"/>
                  </a:cubicBezTo>
                  <a:cubicBezTo>
                    <a:pt x="271738" y="50918"/>
                    <a:pt x="274743" y="50602"/>
                    <a:pt x="277668" y="50602"/>
                  </a:cubicBezTo>
                  <a:cubicBezTo>
                    <a:pt x="280594" y="50602"/>
                    <a:pt x="283361" y="51788"/>
                    <a:pt x="285417" y="53922"/>
                  </a:cubicBezTo>
                  <a:cubicBezTo>
                    <a:pt x="286524" y="55108"/>
                    <a:pt x="287789" y="56452"/>
                    <a:pt x="288737" y="57480"/>
                  </a:cubicBezTo>
                  <a:cubicBezTo>
                    <a:pt x="298462" y="67917"/>
                    <a:pt x="313089" y="83809"/>
                    <a:pt x="340130" y="94087"/>
                  </a:cubicBezTo>
                  <a:cubicBezTo>
                    <a:pt x="364561" y="103417"/>
                    <a:pt x="386936" y="103417"/>
                    <a:pt x="397689" y="103417"/>
                  </a:cubicBezTo>
                  <a:cubicBezTo>
                    <a:pt x="408442" y="103417"/>
                    <a:pt x="430738" y="103417"/>
                    <a:pt x="455248" y="94087"/>
                  </a:cubicBezTo>
                  <a:cubicBezTo>
                    <a:pt x="482288" y="83809"/>
                    <a:pt x="496915" y="67996"/>
                    <a:pt x="506640" y="57480"/>
                  </a:cubicBezTo>
                  <a:cubicBezTo>
                    <a:pt x="507668" y="56373"/>
                    <a:pt x="508854" y="55108"/>
                    <a:pt x="509961" y="53922"/>
                  </a:cubicBezTo>
                  <a:cubicBezTo>
                    <a:pt x="512017" y="51788"/>
                    <a:pt x="514784" y="50602"/>
                    <a:pt x="517710" y="50602"/>
                  </a:cubicBezTo>
                  <a:cubicBezTo>
                    <a:pt x="520556" y="50602"/>
                    <a:pt x="523639" y="50839"/>
                    <a:pt x="526723" y="51392"/>
                  </a:cubicBezTo>
                  <a:cubicBezTo>
                    <a:pt x="527514" y="51550"/>
                    <a:pt x="547754" y="55425"/>
                    <a:pt x="609030" y="98989"/>
                  </a:cubicBezTo>
                  <a:cubicBezTo>
                    <a:pt x="623657" y="109426"/>
                    <a:pt x="639232" y="121127"/>
                    <a:pt x="655678" y="133936"/>
                  </a:cubicBezTo>
                  <a:cubicBezTo>
                    <a:pt x="649985" y="133145"/>
                    <a:pt x="644372" y="132513"/>
                    <a:pt x="638837" y="131959"/>
                  </a:cubicBezTo>
                  <a:cubicBezTo>
                    <a:pt x="597012" y="127611"/>
                    <a:pt x="557084" y="128560"/>
                    <a:pt x="520161" y="134648"/>
                  </a:cubicBezTo>
                  <a:cubicBezTo>
                    <a:pt x="517393" y="135122"/>
                    <a:pt x="514310" y="135675"/>
                    <a:pt x="510831" y="136229"/>
                  </a:cubicBezTo>
                  <a:cubicBezTo>
                    <a:pt x="487902" y="140261"/>
                    <a:pt x="449635" y="146903"/>
                    <a:pt x="397768" y="146903"/>
                  </a:cubicBezTo>
                  <a:cubicBezTo>
                    <a:pt x="345822" y="146903"/>
                    <a:pt x="307476" y="140182"/>
                    <a:pt x="284626" y="136150"/>
                  </a:cubicBezTo>
                  <a:cubicBezTo>
                    <a:pt x="281226" y="135517"/>
                    <a:pt x="278143" y="135043"/>
                    <a:pt x="275375" y="134569"/>
                  </a:cubicBezTo>
                  <a:cubicBezTo>
                    <a:pt x="238452" y="128481"/>
                    <a:pt x="198524" y="127532"/>
                    <a:pt x="156778" y="131722"/>
                  </a:cubicBezTo>
                  <a:cubicBezTo>
                    <a:pt x="151323" y="132276"/>
                    <a:pt x="145788" y="132908"/>
                    <a:pt x="140174" y="133620"/>
                  </a:cubicBezTo>
                  <a:cubicBezTo>
                    <a:pt x="156225" y="120890"/>
                    <a:pt x="171721" y="109268"/>
                    <a:pt x="186269" y="98989"/>
                  </a:cubicBezTo>
                  <a:close/>
                  <a:moveTo>
                    <a:pt x="644055" y="227865"/>
                  </a:moveTo>
                  <a:cubicBezTo>
                    <a:pt x="565386" y="262812"/>
                    <a:pt x="482447" y="280522"/>
                    <a:pt x="397610" y="280522"/>
                  </a:cubicBezTo>
                  <a:cubicBezTo>
                    <a:pt x="349855" y="280522"/>
                    <a:pt x="299016" y="274118"/>
                    <a:pt x="250628" y="262100"/>
                  </a:cubicBezTo>
                  <a:cubicBezTo>
                    <a:pt x="194808" y="248185"/>
                    <a:pt x="142309" y="227075"/>
                    <a:pt x="93605" y="199006"/>
                  </a:cubicBezTo>
                  <a:cubicBezTo>
                    <a:pt x="91075" y="197583"/>
                    <a:pt x="91708" y="193788"/>
                    <a:pt x="94475" y="193156"/>
                  </a:cubicBezTo>
                  <a:cubicBezTo>
                    <a:pt x="158043" y="179003"/>
                    <a:pt x="215760" y="176078"/>
                    <a:pt x="266916" y="184538"/>
                  </a:cubicBezTo>
                  <a:cubicBezTo>
                    <a:pt x="269525" y="184933"/>
                    <a:pt x="272450" y="185486"/>
                    <a:pt x="275613" y="186040"/>
                  </a:cubicBezTo>
                  <a:cubicBezTo>
                    <a:pt x="300123" y="190309"/>
                    <a:pt x="341237" y="197504"/>
                    <a:pt x="397531" y="197504"/>
                  </a:cubicBezTo>
                  <a:cubicBezTo>
                    <a:pt x="453825" y="197504"/>
                    <a:pt x="494860" y="190309"/>
                    <a:pt x="519370" y="186040"/>
                  </a:cubicBezTo>
                  <a:cubicBezTo>
                    <a:pt x="522611" y="185486"/>
                    <a:pt x="525537" y="184933"/>
                    <a:pt x="528146" y="184538"/>
                  </a:cubicBezTo>
                  <a:cubicBezTo>
                    <a:pt x="579064" y="176157"/>
                    <a:pt x="636544" y="179161"/>
                    <a:pt x="699796" y="193393"/>
                  </a:cubicBezTo>
                  <a:cubicBezTo>
                    <a:pt x="702642" y="194025"/>
                    <a:pt x="703196" y="197820"/>
                    <a:pt x="700666" y="199244"/>
                  </a:cubicBezTo>
                  <a:cubicBezTo>
                    <a:pt x="682323" y="209680"/>
                    <a:pt x="663347" y="219326"/>
                    <a:pt x="644055" y="227865"/>
                  </a:cubicBezTo>
                  <a:close/>
                </a:path>
              </a:pathLst>
            </a:custGeom>
            <a:solidFill>
              <a:srgbClr val="0076C0"/>
            </a:solidFill>
            <a:ln w="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128" name="图形 127">
              <a:extLst>
                <a:ext uri="{FF2B5EF4-FFF2-40B4-BE49-F238E27FC236}">
                  <a16:creationId xmlns:a16="http://schemas.microsoft.com/office/drawing/2014/main" id="{B517C3E3-8C76-E23E-83BF-D7594688F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65070" y="5752948"/>
              <a:ext cx="402836" cy="400832"/>
            </a:xfrm>
            <a:prstGeom prst="rect">
              <a:avLst/>
            </a:prstGeom>
          </p:spPr>
        </p:pic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E9000CF5-EB9B-F992-4EAA-395DD8D7DAF6}"/>
                </a:ext>
              </a:extLst>
            </p:cNvPr>
            <p:cNvGrpSpPr/>
            <p:nvPr/>
          </p:nvGrpSpPr>
          <p:grpSpPr>
            <a:xfrm>
              <a:off x="4598460" y="4769433"/>
              <a:ext cx="2995080" cy="400110"/>
              <a:chOff x="4598460" y="4450511"/>
              <a:chExt cx="2995080" cy="400110"/>
            </a:xfrm>
          </p:grpSpPr>
          <p:sp>
            <p:nvSpPr>
              <p:cNvPr id="130" name="文本框 129">
                <a:extLst>
                  <a:ext uri="{FF2B5EF4-FFF2-40B4-BE49-F238E27FC236}">
                    <a16:creationId xmlns:a16="http://schemas.microsoft.com/office/drawing/2014/main" id="{09B119A3-D0A2-08F1-74AE-9CF4506C8B02}"/>
                  </a:ext>
                </a:extLst>
              </p:cNvPr>
              <p:cNvSpPr txBox="1"/>
              <p:nvPr/>
            </p:nvSpPr>
            <p:spPr>
              <a:xfrm>
                <a:off x="5239455" y="4450511"/>
                <a:ext cx="1713092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zh-CN" altLang="en-US" sz="2000" b="1">
                    <a:gradFill>
                      <a:gsLst>
                        <a:gs pos="0">
                          <a:schemeClr val="bg1"/>
                        </a:gs>
                        <a:gs pos="77000">
                          <a:schemeClr val="bg1">
                            <a:lumMod val="9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用法用量</a:t>
                </a:r>
              </a:p>
            </p:txBody>
          </p:sp>
          <p:grpSp>
            <p:nvGrpSpPr>
              <p:cNvPr id="134" name="组合 133">
                <a:extLst>
                  <a:ext uri="{FF2B5EF4-FFF2-40B4-BE49-F238E27FC236}">
                    <a16:creationId xmlns:a16="http://schemas.microsoft.com/office/drawing/2014/main" id="{19B33F93-8A95-688A-6C0D-DA81EBF5078C}"/>
                  </a:ext>
                </a:extLst>
              </p:cNvPr>
              <p:cNvGrpSpPr/>
              <p:nvPr/>
            </p:nvGrpSpPr>
            <p:grpSpPr>
              <a:xfrm>
                <a:off x="4598460" y="4650566"/>
                <a:ext cx="2995080" cy="0"/>
                <a:chOff x="4604136" y="4650566"/>
                <a:chExt cx="2995080" cy="0"/>
              </a:xfrm>
            </p:grpSpPr>
            <p:cxnSp>
              <p:nvCxnSpPr>
                <p:cNvPr id="132" name="直接箭头连接符 131">
                  <a:extLst>
                    <a:ext uri="{FF2B5EF4-FFF2-40B4-BE49-F238E27FC236}">
                      <a16:creationId xmlns:a16="http://schemas.microsoft.com/office/drawing/2014/main" id="{3F1A4315-49ED-9D6B-F757-E8481FB79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61285" y="4650566"/>
                  <a:ext cx="837931" cy="0"/>
                </a:xfrm>
                <a:prstGeom prst="straightConnector1">
                  <a:avLst/>
                </a:prstGeom>
                <a:ln w="635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0"/>
                  </a:gradFill>
                  <a:headEnd type="none" w="med" len="me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箭头连接符 132">
                  <a:extLst>
                    <a:ext uri="{FF2B5EF4-FFF2-40B4-BE49-F238E27FC236}">
                      <a16:creationId xmlns:a16="http://schemas.microsoft.com/office/drawing/2014/main" id="{93033168-8581-0BE8-04B2-2842F4BB2E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136" y="4650566"/>
                  <a:ext cx="837931" cy="0"/>
                </a:xfrm>
                <a:prstGeom prst="straightConnector1">
                  <a:avLst/>
                </a:prstGeom>
                <a:ln w="635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0"/>
                  </a:gradFill>
                  <a:headEnd type="none" w="med" len="me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7" name="文本框 136">
            <a:extLst>
              <a:ext uri="{FF2B5EF4-FFF2-40B4-BE49-F238E27FC236}">
                <a16:creationId xmlns:a16="http://schemas.microsoft.com/office/drawing/2014/main" id="{B22BE183-E29C-70BA-E260-5B278F87E6A1}"/>
              </a:ext>
            </a:extLst>
          </p:cNvPr>
          <p:cNvSpPr txBox="1"/>
          <p:nvPr/>
        </p:nvSpPr>
        <p:spPr>
          <a:xfrm>
            <a:off x="463346" y="1195024"/>
            <a:ext cx="11261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tabLst/>
              <a:defRPr/>
            </a:pPr>
            <a:r>
              <a:rPr lang="zh-CN" altLang="en-US" b="1" dirty="0">
                <a:solidFill>
                  <a:srgbClr val="0076C0"/>
                </a:solidFill>
                <a:latin typeface="微软雅黑" pitchFamily="34" charset="-122"/>
                <a:ea typeface="微软雅黑" pitchFamily="34" charset="-122"/>
              </a:rPr>
              <a:t>中国原创，全新化学结构，拥有全球自主知识产权的国家</a:t>
            </a:r>
            <a:r>
              <a:rPr lang="en-US" altLang="zh-CN" b="1" dirty="0">
                <a:solidFill>
                  <a:srgbClr val="0076C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>
                <a:solidFill>
                  <a:srgbClr val="0076C0"/>
                </a:solidFill>
                <a:latin typeface="微软雅黑" pitchFamily="34" charset="-122"/>
                <a:ea typeface="微软雅黑" pitchFamily="34" charset="-122"/>
              </a:rPr>
              <a:t>类新药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76C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155AE0B5-2B19-272C-E928-C88241737C7E}"/>
              </a:ext>
            </a:extLst>
          </p:cNvPr>
          <p:cNvGrpSpPr/>
          <p:nvPr/>
        </p:nvGrpSpPr>
        <p:grpSpPr>
          <a:xfrm>
            <a:off x="3439810" y="1767319"/>
            <a:ext cx="3758368" cy="537194"/>
            <a:chOff x="3199062" y="1970970"/>
            <a:chExt cx="3758368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D2E47557-6768-1A31-D938-E91228652552}"/>
                </a:ext>
              </a:extLst>
            </p:cNvPr>
            <p:cNvSpPr/>
            <p:nvPr/>
          </p:nvSpPr>
          <p:spPr>
            <a:xfrm>
              <a:off x="3199062" y="1970970"/>
              <a:ext cx="1022654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通用名</a:t>
              </a: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62D397CA-1B7A-3917-FAC7-B5601A5644EF}"/>
                </a:ext>
              </a:extLst>
            </p:cNvPr>
            <p:cNvSpPr/>
            <p:nvPr/>
          </p:nvSpPr>
          <p:spPr>
            <a:xfrm>
              <a:off x="4221715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奥雷巴替尼</a:t>
              </a:r>
              <a:r>
                <a:rPr kumimoji="0" lang="zh-CN" altLang="en-US" sz="1200" b="0" i="0" u="none" strike="noStrike" kern="1200" cap="none" spc="5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片</a:t>
              </a:r>
              <a:endParaRPr kumimoji="0" lang="en-US" altLang="zh-CN" sz="1200" b="0" i="0" u="none" strike="noStrike" kern="1200" cap="none" spc="5" normalizeH="0" baseline="0" noProof="0">
                <a:ln>
                  <a:noFill/>
                </a:ln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1200" b="0" i="0" u="none" strike="noStrike" kern="1200" cap="none" spc="5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（</a:t>
              </a:r>
              <a:r>
                <a:rPr kumimoji="0" lang="en-US" altLang="zh-CN" sz="1200" b="0" i="0" u="none" strike="noStrike" kern="1200" cap="none" spc="5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Olverembatinib Tablet</a:t>
              </a:r>
              <a:r>
                <a:rPr lang="en-US" altLang="zh-CN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)</a:t>
              </a: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9D00417F-D55D-954C-DB9B-E7B554AB90F1}"/>
              </a:ext>
            </a:extLst>
          </p:cNvPr>
          <p:cNvGrpSpPr/>
          <p:nvPr/>
        </p:nvGrpSpPr>
        <p:grpSpPr>
          <a:xfrm>
            <a:off x="3439810" y="3201498"/>
            <a:ext cx="3758368" cy="537194"/>
            <a:chOff x="3199062" y="1970970"/>
            <a:chExt cx="3758368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F8162DF1-4DF5-3D9B-0BEE-2CD174161845}"/>
                </a:ext>
              </a:extLst>
            </p:cNvPr>
            <p:cNvSpPr/>
            <p:nvPr/>
          </p:nvSpPr>
          <p:spPr>
            <a:xfrm>
              <a:off x="3199062" y="1970970"/>
              <a:ext cx="1022654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曾用名</a:t>
              </a: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3B97F396-2839-A2BB-E07B-D00661F9A7B5}"/>
                </a:ext>
              </a:extLst>
            </p:cNvPr>
            <p:cNvSpPr/>
            <p:nvPr/>
          </p:nvSpPr>
          <p:spPr>
            <a:xfrm>
              <a:off x="4221715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0" lang="en-US" altLang="zh-CN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HQP1351</a:t>
              </a:r>
              <a:r>
                <a:rPr kumimoji="0" lang="zh-CN" altLang="en-US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、耐克替尼</a:t>
              </a:r>
              <a:endParaRPr lang="en-US" altLang="zh-CN" sz="1200" spc="5"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46D4D0CF-BB1B-9D18-9F74-10C927249F19}"/>
              </a:ext>
            </a:extLst>
          </p:cNvPr>
          <p:cNvGrpSpPr/>
          <p:nvPr/>
        </p:nvGrpSpPr>
        <p:grpSpPr>
          <a:xfrm>
            <a:off x="3439809" y="2484408"/>
            <a:ext cx="3758368" cy="537194"/>
            <a:chOff x="8329862" y="1970970"/>
            <a:chExt cx="3758368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89D7ACD2-9597-0B56-DB5E-58E517B7DBAF}"/>
                </a:ext>
              </a:extLst>
            </p:cNvPr>
            <p:cNvSpPr/>
            <p:nvPr/>
          </p:nvSpPr>
          <p:spPr>
            <a:xfrm>
              <a:off x="8329862" y="1970970"/>
              <a:ext cx="1022654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商品名</a:t>
              </a:r>
            </a:p>
          </p:txBody>
        </p:sp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A64A303B-9263-B3F6-84E8-126B667D0C4E}"/>
                </a:ext>
              </a:extLst>
            </p:cNvPr>
            <p:cNvSpPr/>
            <p:nvPr/>
          </p:nvSpPr>
          <p:spPr>
            <a:xfrm>
              <a:off x="9352515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耐立克</a:t>
              </a:r>
              <a:r>
                <a:rPr lang="en-US" altLang="zh-CN" sz="1200" spc="5" baseline="30000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®</a:t>
              </a:r>
              <a:endParaRPr lang="en-US" altLang="zh-CN" sz="1200" spc="5"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5" name="组合 204">
            <a:extLst>
              <a:ext uri="{FF2B5EF4-FFF2-40B4-BE49-F238E27FC236}">
                <a16:creationId xmlns:a16="http://schemas.microsoft.com/office/drawing/2014/main" id="{911E67FF-24B2-59C4-F2C7-00ED4C4A58EB}"/>
              </a:ext>
            </a:extLst>
          </p:cNvPr>
          <p:cNvGrpSpPr/>
          <p:nvPr/>
        </p:nvGrpSpPr>
        <p:grpSpPr>
          <a:xfrm>
            <a:off x="7480631" y="1767319"/>
            <a:ext cx="4243646" cy="537194"/>
            <a:chOff x="3199062" y="1970970"/>
            <a:chExt cx="4243646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C5E9DEF4-6077-8653-3C29-9E8546458C2B}"/>
                </a:ext>
              </a:extLst>
            </p:cNvPr>
            <p:cNvSpPr/>
            <p:nvPr/>
          </p:nvSpPr>
          <p:spPr>
            <a:xfrm>
              <a:off x="3199062" y="1970970"/>
              <a:ext cx="1507930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药品上市</a:t>
              </a:r>
              <a:endParaRPr kumimoji="0" lang="en-US" altLang="zh-CN" sz="1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5A8E3">
                        <a:lumMod val="5000"/>
                        <a:lumOff val="95000"/>
                      </a:srgbClr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许可持有人</a:t>
              </a:r>
            </a:p>
          </p:txBody>
        </p:sp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0349EE54-150D-F25D-6A70-2DA78D7E2117}"/>
                </a:ext>
              </a:extLst>
            </p:cNvPr>
            <p:cNvSpPr/>
            <p:nvPr/>
          </p:nvSpPr>
          <p:spPr>
            <a:xfrm>
              <a:off x="4706993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广州顺健生物医药科技有限公司</a:t>
              </a:r>
              <a:endParaRPr kumimoji="0" lang="en-US" altLang="zh-CN" sz="1200" b="0" i="0" u="none" strike="noStrike" kern="1200" cap="none" spc="10" normalizeH="0" baseline="0" noProof="0">
                <a:ln>
                  <a:noFill/>
                </a:ln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kumimoji="0" lang="zh-CN" altLang="en-US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（亚盛医药全资子公司）</a:t>
              </a:r>
            </a:p>
          </p:txBody>
        </p:sp>
      </p:grp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86A34546-5075-5451-B0A5-129D9F4B4833}"/>
              </a:ext>
            </a:extLst>
          </p:cNvPr>
          <p:cNvGrpSpPr/>
          <p:nvPr/>
        </p:nvGrpSpPr>
        <p:grpSpPr>
          <a:xfrm>
            <a:off x="7480631" y="3201498"/>
            <a:ext cx="4243646" cy="537194"/>
            <a:chOff x="3199062" y="1970970"/>
            <a:chExt cx="4243646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6FC138DA-F069-20A7-B990-8CB311D69454}"/>
                </a:ext>
              </a:extLst>
            </p:cNvPr>
            <p:cNvSpPr/>
            <p:nvPr/>
          </p:nvSpPr>
          <p:spPr>
            <a:xfrm>
              <a:off x="3199062" y="1970970"/>
              <a:ext cx="1507930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注册规格</a:t>
              </a:r>
            </a:p>
          </p:txBody>
        </p: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D82B0BC7-A069-7BDE-F81C-E4004088B072}"/>
                </a:ext>
              </a:extLst>
            </p:cNvPr>
            <p:cNvSpPr/>
            <p:nvPr/>
          </p:nvSpPr>
          <p:spPr>
            <a:xfrm>
              <a:off x="4706993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kumimoji="0" lang="en-US" altLang="zh-CN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10mg/</a:t>
              </a:r>
              <a:r>
                <a:rPr kumimoji="0" lang="zh-CN" altLang="en-US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片</a:t>
              </a:r>
              <a:endParaRPr lang="en-US" altLang="zh-CN" sz="1200" spc="5"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20C47622-CD18-D6B8-BCE2-C3D660AE4337}"/>
              </a:ext>
            </a:extLst>
          </p:cNvPr>
          <p:cNvGrpSpPr/>
          <p:nvPr/>
        </p:nvGrpSpPr>
        <p:grpSpPr>
          <a:xfrm>
            <a:off x="7480630" y="2484408"/>
            <a:ext cx="4243646" cy="537194"/>
            <a:chOff x="8329862" y="1970970"/>
            <a:chExt cx="4243646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20D5E66E-4006-A98F-9166-B26743B5CB59}"/>
                </a:ext>
              </a:extLst>
            </p:cNvPr>
            <p:cNvSpPr/>
            <p:nvPr/>
          </p:nvSpPr>
          <p:spPr>
            <a:xfrm>
              <a:off x="8329862" y="1970970"/>
              <a:ext cx="1507930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中国大陆</a:t>
              </a:r>
              <a:endParaRPr kumimoji="0" lang="en-US" altLang="zh-CN" sz="1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5A8E3">
                        <a:lumMod val="5000"/>
                        <a:lumOff val="95000"/>
                      </a:srgbClr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首次上市时间</a:t>
              </a:r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04EEDDFA-EC16-5F71-70D6-A28F0B757497}"/>
                </a:ext>
              </a:extLst>
            </p:cNvPr>
            <p:cNvSpPr/>
            <p:nvPr/>
          </p:nvSpPr>
          <p:spPr>
            <a:xfrm>
              <a:off x="9837793" y="1970970"/>
              <a:ext cx="2735715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2021</a:t>
              </a:r>
              <a:r>
                <a:rPr lang="zh-CN" altLang="en-US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en-US" altLang="zh-CN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11</a:t>
              </a:r>
              <a:r>
                <a:rPr lang="zh-CN" altLang="en-US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月</a:t>
              </a:r>
              <a:r>
                <a:rPr lang="en-US" altLang="zh-CN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24</a:t>
              </a:r>
              <a:r>
                <a:rPr lang="zh-CN" altLang="en-US" sz="1200" spc="5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日</a:t>
              </a:r>
              <a:endParaRPr lang="en-US" altLang="zh-CN" sz="1200" spc="5"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grpSp>
        <p:nvGrpSpPr>
          <p:cNvPr id="216" name="组合 215">
            <a:extLst>
              <a:ext uri="{FF2B5EF4-FFF2-40B4-BE49-F238E27FC236}">
                <a16:creationId xmlns:a16="http://schemas.microsoft.com/office/drawing/2014/main" id="{A0C4ED4A-6A02-3422-F94C-2FD3B8133AF1}"/>
              </a:ext>
            </a:extLst>
          </p:cNvPr>
          <p:cNvGrpSpPr/>
          <p:nvPr/>
        </p:nvGrpSpPr>
        <p:grpSpPr>
          <a:xfrm>
            <a:off x="3439810" y="3913389"/>
            <a:ext cx="8284466" cy="537194"/>
            <a:chOff x="3199062" y="1970970"/>
            <a:chExt cx="8284466" cy="394809"/>
          </a:xfrm>
          <a:effectLst>
            <a:outerShdw blurRad="63500" dist="63500" dir="5400000" algn="t" rotWithShape="0">
              <a:srgbClr val="0076C0">
                <a:alpha val="10000"/>
              </a:srgbClr>
            </a:outerShdw>
          </a:effectLst>
        </p:grpSpPr>
        <p:sp>
          <p:nvSpPr>
            <p:cNvPr id="217" name="矩形 216">
              <a:extLst>
                <a:ext uri="{FF2B5EF4-FFF2-40B4-BE49-F238E27FC236}">
                  <a16:creationId xmlns:a16="http://schemas.microsoft.com/office/drawing/2014/main" id="{452582F2-46EF-0CB9-9AFD-F5C923DFF2DA}"/>
                </a:ext>
              </a:extLst>
            </p:cNvPr>
            <p:cNvSpPr/>
            <p:nvPr/>
          </p:nvSpPr>
          <p:spPr>
            <a:xfrm>
              <a:off x="3199062" y="1970970"/>
              <a:ext cx="1022654" cy="394809"/>
            </a:xfrm>
            <a:prstGeom prst="rect">
              <a:avLst/>
            </a:prstGeom>
            <a:gradFill>
              <a:gsLst>
                <a:gs pos="95000">
                  <a:srgbClr val="0076C0"/>
                </a:gs>
                <a:gs pos="0">
                  <a:srgbClr val="05A8E3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05A8E3">
                          <a:lumMod val="5000"/>
                          <a:lumOff val="95000"/>
                        </a:srgb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适应症</a:t>
              </a:r>
            </a:p>
          </p:txBody>
        </p:sp>
        <p:sp>
          <p:nvSpPr>
            <p:cNvPr id="218" name="矩形 217">
              <a:extLst>
                <a:ext uri="{FF2B5EF4-FFF2-40B4-BE49-F238E27FC236}">
                  <a16:creationId xmlns:a16="http://schemas.microsoft.com/office/drawing/2014/main" id="{4B5CCE94-C4F1-01A0-9152-72603CF5D644}"/>
                </a:ext>
              </a:extLst>
            </p:cNvPr>
            <p:cNvSpPr/>
            <p:nvPr/>
          </p:nvSpPr>
          <p:spPr>
            <a:xfrm>
              <a:off x="4221715" y="1970970"/>
              <a:ext cx="7261813" cy="394809"/>
            </a:xfrm>
            <a:prstGeom prst="rect">
              <a:avLst/>
            </a:prstGeom>
            <a:gradFill>
              <a:gsLst>
                <a:gs pos="95000">
                  <a:schemeClr val="bg1"/>
                </a:gs>
                <a:gs pos="0">
                  <a:srgbClr val="0076C0">
                    <a:lumMod val="5000"/>
                    <a:lumOff val="9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  <a:defRPr/>
              </a:pPr>
              <a:r>
                <a:rPr kumimoji="0" lang="zh-CN" altLang="en-US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本品用于任何酪氨酸激酶抑制剂耐药，并采用经充分验证的检测方法诊断为伴有 </a:t>
              </a:r>
              <a:r>
                <a:rPr kumimoji="0" lang="en-US" altLang="zh-CN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T315I </a:t>
              </a:r>
              <a:r>
                <a:rPr kumimoji="0" lang="zh-CN" altLang="en-US" sz="1200" b="0" i="0" u="none" strike="noStrike" kern="1200" cap="none" spc="10" normalizeH="0" baseline="0" noProof="0">
                  <a:ln>
                    <a:noFill/>
                  </a:ln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anose="020B0503020204020204" charset="-122"/>
                </a:rPr>
                <a:t>突变的慢性髓细胞白血病慢性期或加速期的成年患者。</a:t>
              </a:r>
              <a:endParaRPr lang="en-US" altLang="zh-CN" sz="1200" spc="5"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微软雅黑" panose="020B0503020204020204" charset="-122"/>
              </a:endParaRPr>
            </a:p>
          </p:txBody>
        </p:sp>
      </p:grp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D3713F36-F890-30F9-A39F-EBBC72B408AD}"/>
              </a:ext>
            </a:extLst>
          </p:cNvPr>
          <p:cNvSpPr/>
          <p:nvPr/>
        </p:nvSpPr>
        <p:spPr>
          <a:xfrm>
            <a:off x="3580118" y="5739658"/>
            <a:ext cx="403957" cy="398978"/>
          </a:xfrm>
          <a:custGeom>
            <a:avLst/>
            <a:gdLst>
              <a:gd name="connsiteX0" fmla="*/ 205477 w 403957"/>
              <a:gd name="connsiteY0" fmla="*/ 86565 h 398978"/>
              <a:gd name="connsiteX1" fmla="*/ 215672 w 403957"/>
              <a:gd name="connsiteY1" fmla="*/ 90788 h 398978"/>
              <a:gd name="connsiteX2" fmla="*/ 219897 w 403957"/>
              <a:gd name="connsiteY2" fmla="*/ 100989 h 398978"/>
              <a:gd name="connsiteX3" fmla="*/ 219897 w 403957"/>
              <a:gd name="connsiteY3" fmla="*/ 216405 h 398978"/>
              <a:gd name="connsiteX4" fmla="*/ 215684 w 403957"/>
              <a:gd name="connsiteY4" fmla="*/ 226605 h 398978"/>
              <a:gd name="connsiteX5" fmla="*/ 154470 w 403957"/>
              <a:gd name="connsiteY5" fmla="*/ 287819 h 398978"/>
              <a:gd name="connsiteX6" fmla="*/ 134070 w 403957"/>
              <a:gd name="connsiteY6" fmla="*/ 287465 h 398978"/>
              <a:gd name="connsiteX7" fmla="*/ 134070 w 403957"/>
              <a:gd name="connsiteY7" fmla="*/ 267419 h 398978"/>
              <a:gd name="connsiteX8" fmla="*/ 191057 w 403957"/>
              <a:gd name="connsiteY8" fmla="*/ 210433 h 398978"/>
              <a:gd name="connsiteX9" fmla="*/ 191057 w 403957"/>
              <a:gd name="connsiteY9" fmla="*/ 100989 h 398978"/>
              <a:gd name="connsiteX10" fmla="*/ 195283 w 403957"/>
              <a:gd name="connsiteY10" fmla="*/ 90788 h 398978"/>
              <a:gd name="connsiteX11" fmla="*/ 205470 w 403957"/>
              <a:gd name="connsiteY11" fmla="*/ 86562 h 398978"/>
              <a:gd name="connsiteX12" fmla="*/ 205484 w 403957"/>
              <a:gd name="connsiteY12" fmla="*/ 86562 h 398978"/>
              <a:gd name="connsiteX13" fmla="*/ 205477 w 403957"/>
              <a:gd name="connsiteY13" fmla="*/ 86565 h 398978"/>
              <a:gd name="connsiteX14" fmla="*/ 201978 w 403957"/>
              <a:gd name="connsiteY14" fmla="*/ 0 h 398978"/>
              <a:gd name="connsiteX15" fmla="*/ 403957 w 403957"/>
              <a:gd name="connsiteY15" fmla="*/ 201978 h 398978"/>
              <a:gd name="connsiteX16" fmla="*/ 389530 w 403957"/>
              <a:gd name="connsiteY16" fmla="*/ 216405 h 398978"/>
              <a:gd name="connsiteX17" fmla="*/ 375103 w 403957"/>
              <a:gd name="connsiteY17" fmla="*/ 201978 h 398978"/>
              <a:gd name="connsiteX18" fmla="*/ 201978 w 403957"/>
              <a:gd name="connsiteY18" fmla="*/ 28854 h 398978"/>
              <a:gd name="connsiteX19" fmla="*/ 28854 w 403957"/>
              <a:gd name="connsiteY19" fmla="*/ 201978 h 398978"/>
              <a:gd name="connsiteX20" fmla="*/ 162160 w 403957"/>
              <a:gd name="connsiteY20" fmla="*/ 370501 h 398978"/>
              <a:gd name="connsiteX21" fmla="*/ 172894 w 403957"/>
              <a:gd name="connsiteY21" fmla="*/ 387856 h 398978"/>
              <a:gd name="connsiteX22" fmla="*/ 155538 w 403957"/>
              <a:gd name="connsiteY22" fmla="*/ 398590 h 398978"/>
              <a:gd name="connsiteX23" fmla="*/ 0 w 403957"/>
              <a:gd name="connsiteY23" fmla="*/ 201978 h 398978"/>
              <a:gd name="connsiteX24" fmla="*/ 201978 w 403957"/>
              <a:gd name="connsiteY24" fmla="*/ 0 h 39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3957" h="398978">
                <a:moveTo>
                  <a:pt x="205477" y="86565"/>
                </a:moveTo>
                <a:lnTo>
                  <a:pt x="215672" y="90788"/>
                </a:lnTo>
                <a:cubicBezTo>
                  <a:pt x="218282" y="93399"/>
                  <a:pt x="219897" y="97005"/>
                  <a:pt x="219897" y="100989"/>
                </a:cubicBezTo>
                <a:lnTo>
                  <a:pt x="219897" y="216405"/>
                </a:lnTo>
                <a:cubicBezTo>
                  <a:pt x="219904" y="220230"/>
                  <a:pt x="218389" y="223901"/>
                  <a:pt x="215684" y="226605"/>
                </a:cubicBezTo>
                <a:lnTo>
                  <a:pt x="154470" y="287819"/>
                </a:lnTo>
                <a:cubicBezTo>
                  <a:pt x="148739" y="293355"/>
                  <a:pt x="139606" y="293196"/>
                  <a:pt x="134070" y="287465"/>
                </a:cubicBezTo>
                <a:cubicBezTo>
                  <a:pt x="128671" y="281874"/>
                  <a:pt x="128671" y="273010"/>
                  <a:pt x="134070" y="267419"/>
                </a:cubicBezTo>
                <a:lnTo>
                  <a:pt x="191057" y="210433"/>
                </a:lnTo>
                <a:lnTo>
                  <a:pt x="191057" y="100989"/>
                </a:lnTo>
                <a:cubicBezTo>
                  <a:pt x="191057" y="97005"/>
                  <a:pt x="192672" y="93399"/>
                  <a:pt x="195283" y="90788"/>
                </a:cubicBezTo>
                <a:close/>
                <a:moveTo>
                  <a:pt x="205470" y="86562"/>
                </a:moveTo>
                <a:lnTo>
                  <a:pt x="205484" y="86562"/>
                </a:lnTo>
                <a:lnTo>
                  <a:pt x="205477" y="86565"/>
                </a:lnTo>
                <a:close/>
                <a:moveTo>
                  <a:pt x="201978" y="0"/>
                </a:moveTo>
                <a:cubicBezTo>
                  <a:pt x="313528" y="0"/>
                  <a:pt x="403957" y="90429"/>
                  <a:pt x="403957" y="201978"/>
                </a:cubicBezTo>
                <a:cubicBezTo>
                  <a:pt x="403957" y="209946"/>
                  <a:pt x="397498" y="216405"/>
                  <a:pt x="389530" y="216405"/>
                </a:cubicBezTo>
                <a:cubicBezTo>
                  <a:pt x="381562" y="216405"/>
                  <a:pt x="375103" y="209946"/>
                  <a:pt x="375103" y="201978"/>
                </a:cubicBezTo>
                <a:cubicBezTo>
                  <a:pt x="375103" y="106371"/>
                  <a:pt x="297586" y="28854"/>
                  <a:pt x="201978" y="28854"/>
                </a:cubicBezTo>
                <a:cubicBezTo>
                  <a:pt x="106371" y="28854"/>
                  <a:pt x="28854" y="106371"/>
                  <a:pt x="28854" y="201978"/>
                </a:cubicBezTo>
                <a:cubicBezTo>
                  <a:pt x="28862" y="282259"/>
                  <a:pt x="84038" y="352011"/>
                  <a:pt x="162160" y="370501"/>
                </a:cubicBezTo>
                <a:cubicBezTo>
                  <a:pt x="169917" y="372329"/>
                  <a:pt x="174722" y="380100"/>
                  <a:pt x="172894" y="387856"/>
                </a:cubicBezTo>
                <a:cubicBezTo>
                  <a:pt x="171065" y="395613"/>
                  <a:pt x="163295" y="400419"/>
                  <a:pt x="155538" y="398590"/>
                </a:cubicBezTo>
                <a:cubicBezTo>
                  <a:pt x="64386" y="377027"/>
                  <a:pt x="6" y="295645"/>
                  <a:pt x="0" y="201978"/>
                </a:cubicBezTo>
                <a:cubicBezTo>
                  <a:pt x="0" y="90429"/>
                  <a:pt x="90429" y="0"/>
                  <a:pt x="201978" y="0"/>
                </a:cubicBezTo>
                <a:close/>
              </a:path>
            </a:pathLst>
          </a:custGeom>
          <a:solidFill>
            <a:srgbClr val="0076C0"/>
          </a:solidFill>
          <a:ln w="4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D4AF5A-1FBD-E8A5-0FFA-9491547E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003" y="5928209"/>
            <a:ext cx="244980" cy="250506"/>
          </a:xfrm>
          <a:prstGeom prst="rect">
            <a:avLst/>
          </a:prstGeom>
        </p:spPr>
      </p:pic>
      <p:pic>
        <p:nvPicPr>
          <p:cNvPr id="59" name="图形 58">
            <a:extLst>
              <a:ext uri="{FF2B5EF4-FFF2-40B4-BE49-F238E27FC236}">
                <a16:creationId xmlns:a16="http://schemas.microsoft.com/office/drawing/2014/main" id="{9B309878-E287-3D9C-BDF4-ACD29CCD7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741" y="296985"/>
            <a:ext cx="409042" cy="409042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808F3515-47F6-F2C9-24C3-85D387ECF981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badi" panose="020B0604020104020204" pitchFamily="34" charset="0"/>
              </a:rPr>
              <a:t>2</a:t>
            </a:r>
            <a:endParaRPr lang="zh-CN" alt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BB5B642-EFEF-05E7-3F10-E6C810A66192}"/>
              </a:ext>
            </a:extLst>
          </p:cNvPr>
          <p:cNvSpPr txBox="1"/>
          <p:nvPr/>
        </p:nvSpPr>
        <p:spPr>
          <a:xfrm>
            <a:off x="7076908" y="6461347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1757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>
            <a:extLst>
              <a:ext uri="{FF2B5EF4-FFF2-40B4-BE49-F238E27FC236}">
                <a16:creationId xmlns:a16="http://schemas.microsoft.com/office/drawing/2014/main" id="{C7E85D98-EC08-0469-E5CD-0D52105573AA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中国伴</a:t>
            </a:r>
            <a:r>
              <a:rPr lang="en-US" altLang="zh-CN" sz="2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lang="zh-CN" altLang="en-US" sz="2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突变的慢粒疾病基本信息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914A54A-4EFE-CC95-E092-C1B0CE5C7A7A}"/>
              </a:ext>
            </a:extLst>
          </p:cNvPr>
          <p:cNvGrpSpPr/>
          <p:nvPr/>
        </p:nvGrpSpPr>
        <p:grpSpPr>
          <a:xfrm>
            <a:off x="463347" y="3963757"/>
            <a:ext cx="7867852" cy="752083"/>
            <a:chOff x="463347" y="4104399"/>
            <a:chExt cx="7867852" cy="700576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969AC3B4-6EFC-E8C0-BFAE-E556C6E92068}"/>
                </a:ext>
              </a:extLst>
            </p:cNvPr>
            <p:cNvSpPr txBox="1"/>
            <p:nvPr/>
          </p:nvSpPr>
          <p:spPr>
            <a:xfrm>
              <a:off x="525780" y="4104399"/>
              <a:ext cx="7805419" cy="700576"/>
            </a:xfrm>
            <a:prstGeom prst="rect">
              <a:avLst/>
            </a:prstGeom>
            <a:solidFill>
              <a:srgbClr val="0076C0">
                <a:alpha val="5000"/>
              </a:srgbClr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在慢粒靶向药物出来之后，慢粒患者五年生存率从不足</a:t>
              </a:r>
              <a:r>
                <a:rPr lang="en-US" altLang="zh-CN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提升到</a:t>
              </a:r>
              <a:r>
                <a:rPr lang="en-US" altLang="zh-CN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90%</a:t>
              </a: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2000"/>
                </a:lnSpc>
              </a:pP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大部分患者可以获得长期生存。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52DABA7-AD7B-E7E7-1CC7-BD56DAD97E33}"/>
                </a:ext>
              </a:extLst>
            </p:cNvPr>
            <p:cNvSpPr txBox="1"/>
            <p:nvPr/>
          </p:nvSpPr>
          <p:spPr>
            <a:xfrm>
              <a:off x="463347" y="4104399"/>
              <a:ext cx="62433" cy="700576"/>
            </a:xfrm>
            <a:prstGeom prst="rect">
              <a:avLst/>
            </a:prstGeom>
            <a:solidFill>
              <a:srgbClr val="05A8E3"/>
            </a:solidFill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7A39321-7B58-F8C5-86E3-F4E1D4419A22}"/>
              </a:ext>
            </a:extLst>
          </p:cNvPr>
          <p:cNvGrpSpPr/>
          <p:nvPr/>
        </p:nvGrpSpPr>
        <p:grpSpPr>
          <a:xfrm>
            <a:off x="463347" y="4853302"/>
            <a:ext cx="7867852" cy="752083"/>
            <a:chOff x="463347" y="4965327"/>
            <a:chExt cx="7867852" cy="700576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B19C856-B385-DFF1-E073-8FB9950D11D5}"/>
                </a:ext>
              </a:extLst>
            </p:cNvPr>
            <p:cNvSpPr txBox="1"/>
            <p:nvPr/>
          </p:nvSpPr>
          <p:spPr>
            <a:xfrm>
              <a:off x="525780" y="4965327"/>
              <a:ext cx="7805419" cy="700576"/>
            </a:xfrm>
            <a:prstGeom prst="rect">
              <a:avLst/>
            </a:prstGeom>
            <a:solidFill>
              <a:srgbClr val="0076C0">
                <a:alpha val="5000"/>
              </a:srgbClr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目前上市的慢粒靶向药广泛使用后，耐药仍然是临床棘手问题。</a:t>
              </a:r>
              <a:r>
                <a:rPr lang="en-US" altLang="zh-CN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以上的耐药发生在</a:t>
              </a:r>
              <a:r>
                <a:rPr lang="en-US" altLang="zh-CN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BCR-ABL</a:t>
              </a: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激酶区突变。</a:t>
              </a:r>
              <a:r>
                <a:rPr lang="en-US" altLang="zh-CN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突变是最常见的突变类型，约占所有突变类型的</a:t>
              </a:r>
              <a:r>
                <a:rPr lang="en-US" altLang="zh-CN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10%-30%</a:t>
              </a:r>
              <a:r>
                <a:rPr lang="zh-CN" altLang="en-US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72139BAB-AC42-B075-1CBF-0FF382E3E27F}"/>
                </a:ext>
              </a:extLst>
            </p:cNvPr>
            <p:cNvSpPr txBox="1"/>
            <p:nvPr/>
          </p:nvSpPr>
          <p:spPr>
            <a:xfrm>
              <a:off x="463347" y="4965327"/>
              <a:ext cx="62433" cy="700576"/>
            </a:xfrm>
            <a:prstGeom prst="rect">
              <a:avLst/>
            </a:prstGeom>
            <a:solidFill>
              <a:srgbClr val="05A8E3"/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AABACDC-4154-3BD2-6B55-83A2CD8B2107}"/>
              </a:ext>
            </a:extLst>
          </p:cNvPr>
          <p:cNvGrpSpPr/>
          <p:nvPr/>
        </p:nvGrpSpPr>
        <p:grpSpPr>
          <a:xfrm>
            <a:off x="463347" y="5742848"/>
            <a:ext cx="7867852" cy="752083"/>
            <a:chOff x="463347" y="5826254"/>
            <a:chExt cx="7867852" cy="700576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9E7D8B7-735B-2E8D-3E8B-4BAC719FA38A}"/>
                </a:ext>
              </a:extLst>
            </p:cNvPr>
            <p:cNvSpPr txBox="1"/>
            <p:nvPr/>
          </p:nvSpPr>
          <p:spPr>
            <a:xfrm>
              <a:off x="525780" y="5826254"/>
              <a:ext cx="7805419" cy="700576"/>
            </a:xfrm>
            <a:prstGeom prst="rect">
              <a:avLst/>
            </a:prstGeom>
            <a:solidFill>
              <a:srgbClr val="0076C0">
                <a:alpha val="5000"/>
              </a:srgbClr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目前中国所有上市的慢粒靶向药物均对治疗</a:t>
              </a:r>
              <a:r>
                <a:rPr lang="en-US" altLang="zh-CN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400" b="1" dirty="0">
                  <a:gradFill>
                    <a:gsLst>
                      <a:gs pos="100000">
                        <a:srgbClr val="0076C0"/>
                      </a:gs>
                      <a:gs pos="0">
                        <a:srgbClr val="05A8E3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突变无效。</a:t>
              </a: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在奥雷巴替尼上市前，中国伴</a:t>
              </a:r>
              <a:r>
                <a:rPr lang="en-US" altLang="zh-CN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400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突变患者无有效治疗手段，生存预后显著差于其他慢粒患者，具有极大未满足的临床需求。</a:t>
              </a:r>
              <a:endParaRPr lang="zh-CN" altLang="en-US" sz="1400" b="1" dirty="0">
                <a:gradFill>
                  <a:gsLst>
                    <a:gs pos="100000">
                      <a:srgbClr val="0076C0"/>
                    </a:gs>
                    <a:gs pos="0">
                      <a:srgbClr val="05A8E3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3949A856-5020-C089-9741-A4C034285929}"/>
                </a:ext>
              </a:extLst>
            </p:cNvPr>
            <p:cNvSpPr txBox="1"/>
            <p:nvPr/>
          </p:nvSpPr>
          <p:spPr>
            <a:xfrm>
              <a:off x="463347" y="5826254"/>
              <a:ext cx="62433" cy="700576"/>
            </a:xfrm>
            <a:prstGeom prst="rect">
              <a:avLst/>
            </a:prstGeom>
            <a:solidFill>
              <a:srgbClr val="05A8E3"/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E08E6053-99A8-0AB3-F19B-2F05DC55C766}"/>
              </a:ext>
            </a:extLst>
          </p:cNvPr>
          <p:cNvGrpSpPr/>
          <p:nvPr/>
        </p:nvGrpSpPr>
        <p:grpSpPr>
          <a:xfrm>
            <a:off x="463347" y="1549150"/>
            <a:ext cx="11263182" cy="867669"/>
            <a:chOff x="463347" y="1653957"/>
            <a:chExt cx="11263182" cy="794761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9F9DDF9-C729-6336-C4CE-C57B8F4CABD9}"/>
                </a:ext>
              </a:extLst>
            </p:cNvPr>
            <p:cNvSpPr txBox="1"/>
            <p:nvPr/>
          </p:nvSpPr>
          <p:spPr>
            <a:xfrm>
              <a:off x="525780" y="1653957"/>
              <a:ext cx="11200749" cy="794761"/>
            </a:xfrm>
            <a:prstGeom prst="rect">
              <a:avLst/>
            </a:prstGeom>
            <a:solidFill>
              <a:srgbClr val="0076C0">
                <a:alpha val="5000"/>
              </a:srgbClr>
            </a:solidFill>
          </p:spPr>
          <p:txBody>
            <a:bodyPr wrap="square" anchor="ctr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慢性髓性白血病（慢粒）是一种以髓系增生为主的造血干细胞恶性疾病。</a:t>
              </a:r>
              <a:endParaRPr lang="en-US" altLang="zh-CN" dirty="0"/>
            </a:p>
            <a:p>
              <a:r>
                <a:rPr lang="zh-CN" altLang="en-US" dirty="0"/>
                <a:t>患者常有白细胞增多或伴脾大，外周血中可见髓系不成熟细胞，且存在</a:t>
              </a:r>
              <a:r>
                <a:rPr lang="en-US" altLang="zh-CN" dirty="0"/>
                <a:t>Ph</a:t>
              </a:r>
              <a:r>
                <a:rPr lang="zh-CN" altLang="en-US" dirty="0"/>
                <a:t>染色体和</a:t>
              </a:r>
              <a:r>
                <a:rPr lang="en-US" altLang="zh-CN" dirty="0"/>
                <a:t>/</a:t>
              </a:r>
              <a:r>
                <a:rPr lang="zh-CN" altLang="en-US" dirty="0"/>
                <a:t>或</a:t>
              </a:r>
              <a:r>
                <a:rPr lang="en-US" altLang="zh-CN" dirty="0"/>
                <a:t>BCR-ABL</a:t>
              </a:r>
              <a:r>
                <a:rPr lang="zh-CN" altLang="en-US" dirty="0"/>
                <a:t>融合基因阳性。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237E3E5-55CA-D713-A5F4-565B0E9C6CDF}"/>
                </a:ext>
              </a:extLst>
            </p:cNvPr>
            <p:cNvSpPr txBox="1"/>
            <p:nvPr/>
          </p:nvSpPr>
          <p:spPr>
            <a:xfrm>
              <a:off x="463347" y="1653957"/>
              <a:ext cx="62433" cy="794761"/>
            </a:xfrm>
            <a:prstGeom prst="rect">
              <a:avLst/>
            </a:prstGeom>
            <a:solidFill>
              <a:srgbClr val="05A8E3"/>
            </a:solidFill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6629CBA6-538B-A660-4EA8-C605CE83F713}"/>
              </a:ext>
            </a:extLst>
          </p:cNvPr>
          <p:cNvGrpSpPr/>
          <p:nvPr/>
        </p:nvGrpSpPr>
        <p:grpSpPr>
          <a:xfrm>
            <a:off x="463345" y="2538644"/>
            <a:ext cx="7867854" cy="1303289"/>
            <a:chOff x="463345" y="2482896"/>
            <a:chExt cx="7867854" cy="1303289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CBD43B4E-0AF7-064E-A4D0-4F3987AE5670}"/>
                </a:ext>
              </a:extLst>
            </p:cNvPr>
            <p:cNvGrpSpPr/>
            <p:nvPr/>
          </p:nvGrpSpPr>
          <p:grpSpPr>
            <a:xfrm>
              <a:off x="463345" y="2482897"/>
              <a:ext cx="3113616" cy="1303288"/>
              <a:chOff x="463344" y="2482897"/>
              <a:chExt cx="3232355" cy="1303288"/>
            </a:xfrm>
          </p:grpSpPr>
          <p:sp>
            <p:nvSpPr>
              <p:cNvPr id="63" name="矩形: 圆角 62">
                <a:extLst>
                  <a:ext uri="{FF2B5EF4-FFF2-40B4-BE49-F238E27FC236}">
                    <a16:creationId xmlns:a16="http://schemas.microsoft.com/office/drawing/2014/main" id="{4F115D4E-960E-6039-AC7B-61736D31EEAA}"/>
                  </a:ext>
                </a:extLst>
              </p:cNvPr>
              <p:cNvSpPr/>
              <p:nvPr/>
            </p:nvSpPr>
            <p:spPr>
              <a:xfrm>
                <a:off x="463344" y="2482897"/>
                <a:ext cx="3232355" cy="130328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rgbClr val="05A8E3"/>
                </a:solidFill>
              </a:ln>
              <a:effectLst>
                <a:outerShdw blurRad="63500" dist="635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spc="5" dirty="0">
                  <a:gradFill>
                    <a:gsLst>
                      <a:gs pos="95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ABB0EE76-949E-61BF-2885-9FCC5809D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3931" y="2624562"/>
                <a:ext cx="3051180" cy="1019958"/>
              </a:xfrm>
              <a:prstGeom prst="rect">
                <a:avLst/>
              </a:prstGeom>
            </p:spPr>
          </p:pic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44E8EC9D-A2F6-56EC-E17A-8D016234735D}"/>
                </a:ext>
              </a:extLst>
            </p:cNvPr>
            <p:cNvGrpSpPr/>
            <p:nvPr/>
          </p:nvGrpSpPr>
          <p:grpSpPr>
            <a:xfrm>
              <a:off x="3786286" y="2482896"/>
              <a:ext cx="4544913" cy="1303287"/>
              <a:chOff x="463347" y="1249684"/>
              <a:chExt cx="4544913" cy="1023742"/>
            </a:xfrm>
          </p:grpSpPr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A9BB24A2-8954-9F92-5169-5BF3932CFE1F}"/>
                  </a:ext>
                </a:extLst>
              </p:cNvPr>
              <p:cNvSpPr txBox="1"/>
              <p:nvPr/>
            </p:nvSpPr>
            <p:spPr>
              <a:xfrm>
                <a:off x="525780" y="1249684"/>
                <a:ext cx="4482480" cy="1023742"/>
              </a:xfrm>
              <a:prstGeom prst="rect">
                <a:avLst/>
              </a:prstGeom>
              <a:solidFill>
                <a:srgbClr val="0076C0">
                  <a:alpha val="5000"/>
                </a:srgbClr>
              </a:solidFill>
            </p:spPr>
            <p:txBody>
              <a:bodyPr wrap="square" anchor="ctr">
                <a:no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据国家癌症中心</a:t>
                </a:r>
                <a:r>
                  <a:rPr lang="en-US" altLang="zh-CN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lang="zh-CN" altLang="en-US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中国医学科学院肿瘤医院发表的“</a:t>
                </a:r>
                <a:r>
                  <a:rPr lang="en-US" altLang="zh-CN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Cancer Statistics in China &amp; US”2020</a:t>
                </a:r>
                <a:r>
                  <a:rPr lang="zh-CN" altLang="en-US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年数据，中国白血病新发病例数量为</a:t>
                </a:r>
                <a:r>
                  <a:rPr lang="en-US" altLang="zh-CN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88,249</a:t>
                </a:r>
                <a:r>
                  <a:rPr lang="zh-CN" altLang="en-US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，其中慢粒约占</a:t>
                </a:r>
                <a:r>
                  <a:rPr lang="en-US" altLang="zh-CN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15%</a:t>
                </a:r>
                <a:r>
                  <a:rPr lang="zh-CN" altLang="en-US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3CD6690F-7BCC-20A6-5E1C-BA9E82228EF7}"/>
                  </a:ext>
                </a:extLst>
              </p:cNvPr>
              <p:cNvSpPr txBox="1"/>
              <p:nvPr/>
            </p:nvSpPr>
            <p:spPr>
              <a:xfrm>
                <a:off x="463347" y="1249684"/>
                <a:ext cx="62433" cy="1023742"/>
              </a:xfrm>
              <a:prstGeom prst="rect">
                <a:avLst/>
              </a:prstGeom>
              <a:solidFill>
                <a:srgbClr val="05A8E3"/>
              </a:solidFill>
            </p:spPr>
            <p:txBody>
              <a:bodyPr wrap="square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40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F33656B9-61DE-1E78-2D14-DD307012DB12}"/>
              </a:ext>
            </a:extLst>
          </p:cNvPr>
          <p:cNvSpPr txBox="1"/>
          <p:nvPr/>
        </p:nvSpPr>
        <p:spPr>
          <a:xfrm>
            <a:off x="4940300" y="1014706"/>
            <a:ext cx="2311400" cy="385172"/>
          </a:xfrm>
          <a:prstGeom prst="parallelogram">
            <a:avLst/>
          </a:prstGeom>
          <a:gradFill>
            <a:gsLst>
              <a:gs pos="0">
                <a:srgbClr val="05A8E3">
                  <a:alpha val="0"/>
                </a:srgbClr>
              </a:gs>
              <a:gs pos="100000">
                <a:srgbClr val="05A8E3">
                  <a:alpha val="5000"/>
                </a:srgbClr>
              </a:gs>
            </a:gsLst>
            <a:lin ang="0" scaled="0"/>
          </a:gradFill>
          <a:ln>
            <a:gradFill>
              <a:gsLst>
                <a:gs pos="0">
                  <a:srgbClr val="05A8E3">
                    <a:alpha val="0"/>
                  </a:srgbClr>
                </a:gs>
                <a:gs pos="100000">
                  <a:srgbClr val="05A8E3"/>
                </a:gs>
              </a:gsLst>
              <a:lin ang="0" scaled="0"/>
            </a:gradFill>
          </a:ln>
        </p:spPr>
        <p:txBody>
          <a:bodyPr wrap="square" anchor="ctr">
            <a:noAutofit/>
          </a:bodyPr>
          <a:lstStyle/>
          <a:p>
            <a:pPr algn="ctr"/>
            <a:r>
              <a:rPr lang="zh-CN" altLang="en-US" b="1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疾病基本情况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62D3810E-9DF0-53B4-E4B4-A97F0F9A4AA8}"/>
              </a:ext>
            </a:extLst>
          </p:cNvPr>
          <p:cNvSpPr/>
          <p:nvPr/>
        </p:nvSpPr>
        <p:spPr>
          <a:xfrm>
            <a:off x="9011019" y="2923556"/>
            <a:ext cx="2684128" cy="2048620"/>
          </a:xfrm>
          <a:prstGeom prst="rect">
            <a:avLst/>
          </a:prstGeom>
          <a:solidFill>
            <a:srgbClr val="0076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b="1" dirty="0">
              <a:solidFill>
                <a:schemeClr val="tx2"/>
              </a:solidFill>
            </a:endParaRPr>
          </a:p>
        </p:txBody>
      </p:sp>
      <p:pic>
        <p:nvPicPr>
          <p:cNvPr id="97" name="Picture 2" descr="查看源图像">
            <a:extLst>
              <a:ext uri="{FF2B5EF4-FFF2-40B4-BE49-F238E27FC236}">
                <a16:creationId xmlns:a16="http://schemas.microsoft.com/office/drawing/2014/main" id="{A8755FB3-85AD-D86D-7F9F-C4751230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81" y="2637221"/>
            <a:ext cx="1806896" cy="2581279"/>
          </a:xfrm>
          <a:prstGeom prst="rect">
            <a:avLst/>
          </a:prstGeom>
          <a:noFill/>
          <a:effectLst>
            <a:outerShdw blurRad="190500" dist="190500" dir="5400000" algn="t" rotWithShape="0">
              <a:prstClr val="black">
                <a:alpha val="10000"/>
              </a:prstClr>
            </a:outerShdw>
          </a:effectLst>
          <a:scene3d>
            <a:camera prst="perspectiveRight">
              <a:rot lat="0" lon="20099999" rev="0"/>
            </a:camera>
            <a:lightRig rig="threePt" dir="t"/>
          </a:scene3d>
          <a:sp3d extrusionH="1905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4AD4F0FE-230D-D944-3F70-3C6BEAB1A23C}"/>
              </a:ext>
            </a:extLst>
          </p:cNvPr>
          <p:cNvSpPr txBox="1"/>
          <p:nvPr/>
        </p:nvSpPr>
        <p:spPr>
          <a:xfrm>
            <a:off x="10318512" y="2991896"/>
            <a:ext cx="1376635" cy="1906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伊马替尼的医保报销解决了慢粒治疗的第一步。</a:t>
            </a:r>
            <a:endParaRPr lang="en-US" altLang="zh-CN" sz="1200" b="1" dirty="0">
              <a:gradFill>
                <a:gsLst>
                  <a:gs pos="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700" b="1" dirty="0">
              <a:gradFill>
                <a:gsLst>
                  <a:gs pos="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而</a:t>
            </a:r>
            <a:r>
              <a:rPr lang="en-US" altLang="zh-CN" sz="1200" b="1" dirty="0"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lang="zh-CN" altLang="en-US" sz="1200" b="1" dirty="0"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lumMod val="9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突变的中国慢粒患者长期面临无药可医。</a:t>
            </a: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55BA99C3-1566-2790-CB6D-096FB08FAF28}"/>
              </a:ext>
            </a:extLst>
          </p:cNvPr>
          <p:cNvGrpSpPr/>
          <p:nvPr/>
        </p:nvGrpSpPr>
        <p:grpSpPr>
          <a:xfrm>
            <a:off x="8564581" y="5527247"/>
            <a:ext cx="2311400" cy="853026"/>
            <a:chOff x="8564581" y="5252112"/>
            <a:chExt cx="2311400" cy="853026"/>
          </a:xfrm>
        </p:grpSpPr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DF7F64E8-0A01-F3BB-4A97-73E2CBD9853E}"/>
                </a:ext>
              </a:extLst>
            </p:cNvPr>
            <p:cNvSpPr txBox="1"/>
            <p:nvPr/>
          </p:nvSpPr>
          <p:spPr>
            <a:xfrm>
              <a:off x="8564581" y="5252112"/>
              <a:ext cx="2311400" cy="385172"/>
            </a:xfrm>
            <a:prstGeom prst="parallelogram">
              <a:avLst/>
            </a:prstGeom>
            <a:gradFill>
              <a:gsLst>
                <a:gs pos="0">
                  <a:srgbClr val="05A8E3">
                    <a:alpha val="0"/>
                  </a:srgbClr>
                </a:gs>
                <a:gs pos="100000">
                  <a:srgbClr val="05A8E3">
                    <a:alpha val="5000"/>
                  </a:srgbClr>
                </a:gs>
              </a:gsLst>
              <a:lin ang="0" scaled="0"/>
            </a:gradFill>
            <a:ln>
              <a:gradFill>
                <a:gsLst>
                  <a:gs pos="0">
                    <a:srgbClr val="05A8E3">
                      <a:alpha val="0"/>
                    </a:srgbClr>
                  </a:gs>
                  <a:gs pos="100000">
                    <a:srgbClr val="05A8E3"/>
                  </a:gs>
                </a:gsLst>
                <a:lin ang="0" scaled="0"/>
              </a:gradFill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zh-CN" altLang="en-US" b="1" dirty="0">
                  <a:gradFill>
                    <a:gsLst>
                      <a:gs pos="0">
                        <a:srgbClr val="05A8E3"/>
                      </a:gs>
                      <a:gs pos="100000">
                        <a:srgbClr val="0076C0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参照药品建议</a:t>
              </a: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23C026DA-46BE-A12B-D043-5E7A1613D66F}"/>
                </a:ext>
              </a:extLst>
            </p:cNvPr>
            <p:cNvSpPr txBox="1"/>
            <p:nvPr/>
          </p:nvSpPr>
          <p:spPr>
            <a:xfrm>
              <a:off x="8564581" y="5797361"/>
              <a:ext cx="2311400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285750" marR="0" lvl="0" indent="-28575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33CCCC">
                    <a:lumMod val="50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国内无参照药品</a:t>
              </a:r>
              <a:endParaRPr kumimoji="0" lang="en-US" altLang="zh-CN" sz="14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pic>
        <p:nvPicPr>
          <p:cNvPr id="30" name="图形 29">
            <a:extLst>
              <a:ext uri="{FF2B5EF4-FFF2-40B4-BE49-F238E27FC236}">
                <a16:creationId xmlns:a16="http://schemas.microsoft.com/office/drawing/2014/main" id="{D25995B8-764E-F296-AFE7-46B2B603B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741" y="296985"/>
            <a:ext cx="409042" cy="40904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BF4A0A9-3E50-550E-AA83-401A001D2FE5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183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dirty="0">
              <a:solidFill>
                <a:srgbClr val="0183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6A2EFC6-FF00-D155-27CB-615F80D42F75}"/>
              </a:ext>
            </a:extLst>
          </p:cNvPr>
          <p:cNvSpPr txBox="1"/>
          <p:nvPr/>
        </p:nvSpPr>
        <p:spPr>
          <a:xfrm>
            <a:off x="3038784" y="6548407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951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9420CA55-5917-70E1-C2C2-9601E651B158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奥雷巴替尼片安全性良好，无严重血管栓塞事件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3973F7F-0DD6-64AD-6875-E730FBCB8232}"/>
              </a:ext>
            </a:extLst>
          </p:cNvPr>
          <p:cNvSpPr/>
          <p:nvPr/>
        </p:nvSpPr>
        <p:spPr>
          <a:xfrm>
            <a:off x="463346" y="1423665"/>
            <a:ext cx="4050597" cy="4861021"/>
          </a:xfrm>
          <a:prstGeom prst="roundRect">
            <a:avLst>
              <a:gd name="adj" fmla="val 3713"/>
            </a:avLst>
          </a:prstGeom>
          <a:solidFill>
            <a:schemeClr val="bg1"/>
          </a:solidFill>
          <a:ln>
            <a:gradFill>
              <a:gsLst>
                <a:gs pos="4000">
                  <a:srgbClr val="0076C0">
                    <a:alpha val="0"/>
                  </a:srgbClr>
                </a:gs>
                <a:gs pos="100000">
                  <a:srgbClr val="0076C0"/>
                </a:gs>
              </a:gsLst>
              <a:lin ang="5400000" scaled="1"/>
            </a:gradFill>
          </a:ln>
          <a:effectLst>
            <a:outerShdw blurRad="190500" dist="190500" dir="5400000" algn="t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spc="5" dirty="0">
              <a:gradFill>
                <a:gsLst>
                  <a:gs pos="95000">
                    <a:schemeClr val="tx1">
                      <a:lumMod val="95000"/>
                      <a:lumOff val="5000"/>
                    </a:scheme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07CA3E0-E39C-9700-33C7-2D71D2565C26}"/>
              </a:ext>
            </a:extLst>
          </p:cNvPr>
          <p:cNvGrpSpPr/>
          <p:nvPr/>
        </p:nvGrpSpPr>
        <p:grpSpPr>
          <a:xfrm>
            <a:off x="1034954" y="1423665"/>
            <a:ext cx="2907380" cy="457084"/>
            <a:chOff x="1034954" y="1511414"/>
            <a:chExt cx="2907380" cy="457084"/>
          </a:xfrm>
        </p:grpSpPr>
        <p:sp>
          <p:nvSpPr>
            <p:cNvPr id="15" name="矩形: 圆顶角 14">
              <a:extLst>
                <a:ext uri="{FF2B5EF4-FFF2-40B4-BE49-F238E27FC236}">
                  <a16:creationId xmlns:a16="http://schemas.microsoft.com/office/drawing/2014/main" id="{EBF77C7E-C3F5-D1FF-BAE9-89C10DE8C2D9}"/>
                </a:ext>
              </a:extLst>
            </p:cNvPr>
            <p:cNvSpPr/>
            <p:nvPr/>
          </p:nvSpPr>
          <p:spPr>
            <a:xfrm flipV="1">
              <a:off x="1034954" y="1511414"/>
              <a:ext cx="2907380" cy="457084"/>
            </a:xfrm>
            <a:prstGeom prst="round2SameRect">
              <a:avLst>
                <a:gd name="adj1" fmla="val 27856"/>
                <a:gd name="adj2" fmla="val 0"/>
              </a:avLst>
            </a:prstGeom>
            <a:gradFill>
              <a:gsLst>
                <a:gs pos="0">
                  <a:srgbClr val="0076C0"/>
                </a:gs>
                <a:gs pos="100000">
                  <a:srgbClr val="05A8E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25B40EE-D77B-E400-5F54-3E86C671E8AA}"/>
                </a:ext>
              </a:extLst>
            </p:cNvPr>
            <p:cNvSpPr txBox="1"/>
            <p:nvPr/>
          </p:nvSpPr>
          <p:spPr>
            <a:xfrm>
              <a:off x="1205386" y="1555290"/>
              <a:ext cx="25665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>
                  <a:gradFill>
                    <a:gsLst>
                      <a:gs pos="100000">
                        <a:schemeClr val="bg1">
                          <a:lumMod val="95000"/>
                        </a:schemeClr>
                      </a:gs>
                      <a:gs pos="2000">
                        <a:schemeClr val="bg1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奥雷巴替尼安全可控</a:t>
              </a: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F9729442-AF18-A3B7-6457-75854DFDDD6F}"/>
              </a:ext>
            </a:extLst>
          </p:cNvPr>
          <p:cNvSpPr txBox="1"/>
          <p:nvPr/>
        </p:nvSpPr>
        <p:spPr>
          <a:xfrm>
            <a:off x="1106242" y="2145321"/>
            <a:ext cx="3231380" cy="890693"/>
          </a:xfrm>
          <a:prstGeom prst="rect">
            <a:avLst/>
          </a:prstGeom>
          <a:gradFill>
            <a:gsLst>
              <a:gs pos="100000">
                <a:srgbClr val="0076C0">
                  <a:alpha val="0"/>
                </a:srgbClr>
              </a:gs>
              <a:gs pos="0">
                <a:srgbClr val="0076C0">
                  <a:alpha val="10000"/>
                </a:srgbClr>
              </a:gs>
            </a:gsLst>
            <a:lin ang="0" scaled="0"/>
          </a:gra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kern="0" dirty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临床试验数据显示，奥雷巴替尼治疗安全性良好。</a:t>
            </a:r>
            <a:r>
              <a:rPr kumimoji="0" lang="zh-CN" altLang="en-US" sz="1200" b="0" i="0" u="none" strike="noStrike" kern="1200" cap="none" spc="30" normalizeH="0" baseline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血液学不良反应主要为骨髓抑制</a:t>
            </a:r>
            <a:r>
              <a:rPr lang="zh-CN" altLang="en-US" sz="1200" kern="0" dirty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，发生率随时间延长而减少。</a:t>
            </a:r>
            <a:endParaRPr lang="en-US" altLang="zh-CN" sz="1200" kern="0" dirty="0">
              <a:gradFill>
                <a:gsLst>
                  <a:gs pos="100000">
                    <a:schemeClr val="tx1">
                      <a:lumMod val="95000"/>
                      <a:lumOff val="5000"/>
                    </a:scheme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84D8015-FB1B-7797-6631-B858DEA199FB}"/>
              </a:ext>
            </a:extLst>
          </p:cNvPr>
          <p:cNvSpPr txBox="1"/>
          <p:nvPr/>
        </p:nvSpPr>
        <p:spPr>
          <a:xfrm>
            <a:off x="1106242" y="3159943"/>
            <a:ext cx="3231380" cy="890693"/>
          </a:xfrm>
          <a:prstGeom prst="rect">
            <a:avLst/>
          </a:prstGeom>
          <a:gradFill>
            <a:gsLst>
              <a:gs pos="100000">
                <a:srgbClr val="0076C0">
                  <a:alpha val="0"/>
                </a:srgbClr>
              </a:gs>
              <a:gs pos="0">
                <a:srgbClr val="0076C0">
                  <a:alpha val="1000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zh-CN" altLang="en-US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耐受性高</a:t>
            </a:r>
            <a:r>
              <a:rPr lang="en-US" altLang="zh-CN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因不良反应而终止治疗比率仅</a:t>
            </a:r>
            <a:r>
              <a:rPr lang="en-US" altLang="zh-CN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7.4%</a:t>
            </a:r>
            <a:r>
              <a:rPr lang="zh-CN" altLang="en-US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BCCA97A-9BBC-6E97-13B7-8332C9E20F36}"/>
              </a:ext>
            </a:extLst>
          </p:cNvPr>
          <p:cNvSpPr txBox="1"/>
          <p:nvPr/>
        </p:nvSpPr>
        <p:spPr>
          <a:xfrm>
            <a:off x="1106242" y="4174565"/>
            <a:ext cx="3231380" cy="890693"/>
          </a:xfrm>
          <a:prstGeom prst="rect">
            <a:avLst/>
          </a:prstGeom>
          <a:gradFill>
            <a:gsLst>
              <a:gs pos="100000">
                <a:srgbClr val="0076C0">
                  <a:alpha val="0"/>
                </a:srgbClr>
              </a:gs>
              <a:gs pos="0">
                <a:srgbClr val="0076C0">
                  <a:alpha val="10000"/>
                </a:srgbClr>
              </a:gs>
            </a:gsLst>
            <a:lin ang="0" scaled="0"/>
          </a:gra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奥雷巴替尼血液学不良事件发生率与国内上市的慢粒靶向药物类似。血液科医生对这些不良事件均可妥善管理。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4D4ED0C-333E-8AA1-A52D-B8081E8FD959}"/>
              </a:ext>
            </a:extLst>
          </p:cNvPr>
          <p:cNvSpPr txBox="1"/>
          <p:nvPr/>
        </p:nvSpPr>
        <p:spPr>
          <a:xfrm>
            <a:off x="1106242" y="5189188"/>
            <a:ext cx="3231380" cy="890693"/>
          </a:xfrm>
          <a:prstGeom prst="rect">
            <a:avLst/>
          </a:prstGeom>
          <a:gradFill>
            <a:gsLst>
              <a:gs pos="100000">
                <a:srgbClr val="0076C0">
                  <a:alpha val="0"/>
                </a:srgbClr>
              </a:gs>
              <a:gs pos="0">
                <a:srgbClr val="0076C0">
                  <a:alpha val="1000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血液学不良事件大部分为轻度</a:t>
            </a:r>
            <a:r>
              <a:rPr lang="en-US" altLang="zh-CN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(1-2</a:t>
            </a:r>
            <a:r>
              <a:rPr lang="zh-CN" altLang="en-US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en-US" altLang="zh-CN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200" kern="0">
                <a:gradFill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，且无泊那替尼（中国未获批）中常见的严重血管栓塞事件。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67D926A0-FD5B-8F02-A213-AA0CBCCDA2AC}"/>
              </a:ext>
            </a:extLst>
          </p:cNvPr>
          <p:cNvGrpSpPr/>
          <p:nvPr/>
        </p:nvGrpSpPr>
        <p:grpSpPr>
          <a:xfrm>
            <a:off x="581256" y="2387129"/>
            <a:ext cx="444026" cy="407076"/>
            <a:chOff x="581256" y="2387129"/>
            <a:chExt cx="444026" cy="407076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DACDADBC-453C-8C32-12DC-E9056C3AA246}"/>
                </a:ext>
              </a:extLst>
            </p:cNvPr>
            <p:cNvGrpSpPr/>
            <p:nvPr/>
          </p:nvGrpSpPr>
          <p:grpSpPr>
            <a:xfrm>
              <a:off x="581256" y="2387129"/>
              <a:ext cx="444026" cy="407076"/>
              <a:chOff x="581256" y="2387129"/>
              <a:chExt cx="444026" cy="407076"/>
            </a:xfrm>
            <a:solidFill>
              <a:srgbClr val="05A8E3"/>
            </a:solidFill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3966416-4402-1B65-EDF6-99D53C32DBC3}"/>
                  </a:ext>
                </a:extLst>
              </p:cNvPr>
              <p:cNvSpPr/>
              <p:nvPr/>
            </p:nvSpPr>
            <p:spPr>
              <a:xfrm flipV="1">
                <a:off x="581256" y="2387129"/>
                <a:ext cx="407076" cy="4070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等腰三角形 48">
                <a:extLst>
                  <a:ext uri="{FF2B5EF4-FFF2-40B4-BE49-F238E27FC236}">
                    <a16:creationId xmlns:a16="http://schemas.microsoft.com/office/drawing/2014/main" id="{4774233D-4D4C-229E-1C42-A29F860CB5FE}"/>
                  </a:ext>
                </a:extLst>
              </p:cNvPr>
              <p:cNvSpPr/>
              <p:nvPr/>
            </p:nvSpPr>
            <p:spPr>
              <a:xfrm rot="5400000">
                <a:off x="945469" y="2553716"/>
                <a:ext cx="85725" cy="7390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61" name="图形 60">
              <a:extLst>
                <a:ext uri="{FF2B5EF4-FFF2-40B4-BE49-F238E27FC236}">
                  <a16:creationId xmlns:a16="http://schemas.microsoft.com/office/drawing/2014/main" id="{A4218938-B9DA-2712-974A-84282D582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6683" y="2483225"/>
              <a:ext cx="214884" cy="214884"/>
            </a:xfrm>
            <a:prstGeom prst="rect">
              <a:avLst/>
            </a:prstGeom>
          </p:spPr>
        </p:pic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94C25A8-9065-6E89-A498-13A433C977E8}"/>
              </a:ext>
            </a:extLst>
          </p:cNvPr>
          <p:cNvGrpSpPr/>
          <p:nvPr/>
        </p:nvGrpSpPr>
        <p:grpSpPr>
          <a:xfrm>
            <a:off x="581256" y="3401751"/>
            <a:ext cx="444026" cy="407076"/>
            <a:chOff x="581256" y="3401751"/>
            <a:chExt cx="444026" cy="407076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4C2C66E0-16C2-5C85-3855-93CEBBD7BB86}"/>
                </a:ext>
              </a:extLst>
            </p:cNvPr>
            <p:cNvGrpSpPr/>
            <p:nvPr/>
          </p:nvGrpSpPr>
          <p:grpSpPr>
            <a:xfrm>
              <a:off x="581256" y="3401751"/>
              <a:ext cx="444026" cy="407076"/>
              <a:chOff x="581256" y="2387129"/>
              <a:chExt cx="444026" cy="407076"/>
            </a:xfrm>
            <a:solidFill>
              <a:srgbClr val="05A8E3"/>
            </a:solidFill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95D7BF71-D0AB-B421-7591-2F98C318824A}"/>
                  </a:ext>
                </a:extLst>
              </p:cNvPr>
              <p:cNvSpPr/>
              <p:nvPr/>
            </p:nvSpPr>
            <p:spPr>
              <a:xfrm flipV="1">
                <a:off x="581256" y="2387129"/>
                <a:ext cx="407076" cy="4070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等腰三角形 52">
                <a:extLst>
                  <a:ext uri="{FF2B5EF4-FFF2-40B4-BE49-F238E27FC236}">
                    <a16:creationId xmlns:a16="http://schemas.microsoft.com/office/drawing/2014/main" id="{2124EC98-521A-65DB-121D-7BA8E348C203}"/>
                  </a:ext>
                </a:extLst>
              </p:cNvPr>
              <p:cNvSpPr/>
              <p:nvPr/>
            </p:nvSpPr>
            <p:spPr>
              <a:xfrm rot="5400000">
                <a:off x="945469" y="2553716"/>
                <a:ext cx="85725" cy="7390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64" name="图形 63">
              <a:extLst>
                <a:ext uri="{FF2B5EF4-FFF2-40B4-BE49-F238E27FC236}">
                  <a16:creationId xmlns:a16="http://schemas.microsoft.com/office/drawing/2014/main" id="{F8F0418F-AA09-9A20-5775-5295E164B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0223" y="3484616"/>
              <a:ext cx="241344" cy="241344"/>
            </a:xfrm>
            <a:prstGeom prst="rect">
              <a:avLst/>
            </a:prstGeom>
          </p:spPr>
        </p:pic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CE8A74AF-0C1D-EFAE-5CA4-60F6C76DD858}"/>
              </a:ext>
            </a:extLst>
          </p:cNvPr>
          <p:cNvGrpSpPr/>
          <p:nvPr/>
        </p:nvGrpSpPr>
        <p:grpSpPr>
          <a:xfrm>
            <a:off x="581256" y="4416373"/>
            <a:ext cx="444026" cy="407076"/>
            <a:chOff x="581256" y="4416373"/>
            <a:chExt cx="444026" cy="407076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23A3CE5-98C1-3ED2-DB8E-5B2250641628}"/>
                </a:ext>
              </a:extLst>
            </p:cNvPr>
            <p:cNvGrpSpPr/>
            <p:nvPr/>
          </p:nvGrpSpPr>
          <p:grpSpPr>
            <a:xfrm>
              <a:off x="581256" y="4416373"/>
              <a:ext cx="444026" cy="407076"/>
              <a:chOff x="581256" y="2387129"/>
              <a:chExt cx="444026" cy="407076"/>
            </a:xfrm>
            <a:solidFill>
              <a:srgbClr val="05A8E3"/>
            </a:solidFill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3F02FB7C-5E5A-3E04-20EB-C42CEAD5A3FF}"/>
                  </a:ext>
                </a:extLst>
              </p:cNvPr>
              <p:cNvSpPr/>
              <p:nvPr/>
            </p:nvSpPr>
            <p:spPr>
              <a:xfrm flipV="1">
                <a:off x="581256" y="2387129"/>
                <a:ext cx="407076" cy="4070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6" name="等腰三角形 55">
                <a:extLst>
                  <a:ext uri="{FF2B5EF4-FFF2-40B4-BE49-F238E27FC236}">
                    <a16:creationId xmlns:a16="http://schemas.microsoft.com/office/drawing/2014/main" id="{ABD3E74A-C687-B311-6C22-9698A5E9D411}"/>
                  </a:ext>
                </a:extLst>
              </p:cNvPr>
              <p:cNvSpPr/>
              <p:nvPr/>
            </p:nvSpPr>
            <p:spPr>
              <a:xfrm rot="5400000">
                <a:off x="945469" y="2553716"/>
                <a:ext cx="85725" cy="7390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67" name="图形 66">
              <a:extLst>
                <a:ext uri="{FF2B5EF4-FFF2-40B4-BE49-F238E27FC236}">
                  <a16:creationId xmlns:a16="http://schemas.microsoft.com/office/drawing/2014/main" id="{9676EA2D-2647-EE43-C272-4F994A3C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1225" y="4499951"/>
              <a:ext cx="226618" cy="226618"/>
            </a:xfrm>
            <a:prstGeom prst="rect">
              <a:avLst/>
            </a:prstGeom>
          </p:spPr>
        </p:pic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25726D11-82F3-9AE8-4CFA-7856DC0DB960}"/>
              </a:ext>
            </a:extLst>
          </p:cNvPr>
          <p:cNvGrpSpPr/>
          <p:nvPr/>
        </p:nvGrpSpPr>
        <p:grpSpPr>
          <a:xfrm>
            <a:off x="581256" y="5430996"/>
            <a:ext cx="444026" cy="407076"/>
            <a:chOff x="581256" y="5430996"/>
            <a:chExt cx="444026" cy="407076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DE21845C-E205-85F4-9560-1F659CD6F654}"/>
                </a:ext>
              </a:extLst>
            </p:cNvPr>
            <p:cNvGrpSpPr/>
            <p:nvPr/>
          </p:nvGrpSpPr>
          <p:grpSpPr>
            <a:xfrm>
              <a:off x="581256" y="5430996"/>
              <a:ext cx="444026" cy="407076"/>
              <a:chOff x="581256" y="2387129"/>
              <a:chExt cx="444026" cy="407076"/>
            </a:xfrm>
            <a:solidFill>
              <a:srgbClr val="05A8E3"/>
            </a:solidFill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2AF9D265-121C-BC6A-194A-5C3786AB004A}"/>
                  </a:ext>
                </a:extLst>
              </p:cNvPr>
              <p:cNvSpPr/>
              <p:nvPr/>
            </p:nvSpPr>
            <p:spPr>
              <a:xfrm flipV="1">
                <a:off x="581256" y="2387129"/>
                <a:ext cx="407076" cy="4070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9" name="等腰三角形 58">
                <a:extLst>
                  <a:ext uri="{FF2B5EF4-FFF2-40B4-BE49-F238E27FC236}">
                    <a16:creationId xmlns:a16="http://schemas.microsoft.com/office/drawing/2014/main" id="{BD4D66F9-A07A-81E0-8A5A-812B000FD847}"/>
                  </a:ext>
                </a:extLst>
              </p:cNvPr>
              <p:cNvSpPr/>
              <p:nvPr/>
            </p:nvSpPr>
            <p:spPr>
              <a:xfrm rot="5400000">
                <a:off x="945469" y="2553716"/>
                <a:ext cx="85725" cy="7390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70" name="图形 69">
              <a:extLst>
                <a:ext uri="{FF2B5EF4-FFF2-40B4-BE49-F238E27FC236}">
                  <a16:creationId xmlns:a16="http://schemas.microsoft.com/office/drawing/2014/main" id="{217098B2-CCC8-6EA1-AFDF-769951641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2506" y="5531315"/>
              <a:ext cx="215337" cy="215337"/>
            </a:xfrm>
            <a:prstGeom prst="rect">
              <a:avLst/>
            </a:prstGeom>
          </p:spPr>
        </p:pic>
      </p:grp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32A1B422-5A1D-5159-C9C2-2B349B73172E}"/>
              </a:ext>
            </a:extLst>
          </p:cNvPr>
          <p:cNvSpPr/>
          <p:nvPr/>
        </p:nvSpPr>
        <p:spPr>
          <a:xfrm>
            <a:off x="4917590" y="1423665"/>
            <a:ext cx="6811063" cy="4861021"/>
          </a:xfrm>
          <a:prstGeom prst="roundRect">
            <a:avLst>
              <a:gd name="adj" fmla="val 3713"/>
            </a:avLst>
          </a:prstGeom>
          <a:solidFill>
            <a:schemeClr val="bg1"/>
          </a:solidFill>
          <a:ln>
            <a:gradFill>
              <a:gsLst>
                <a:gs pos="4000">
                  <a:srgbClr val="0076C0">
                    <a:alpha val="0"/>
                  </a:srgbClr>
                </a:gs>
                <a:gs pos="100000">
                  <a:srgbClr val="0076C0"/>
                </a:gs>
              </a:gsLst>
              <a:lin ang="5400000" scaled="1"/>
            </a:gradFill>
          </a:ln>
          <a:effectLst>
            <a:outerShdw blurRad="190500" dist="190500" dir="5400000" algn="t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spc="5" dirty="0">
              <a:gradFill>
                <a:gsLst>
                  <a:gs pos="95000">
                    <a:schemeClr val="tx1">
                      <a:lumMod val="95000"/>
                      <a:lumOff val="5000"/>
                    </a:scheme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5E752483-8BA5-F47E-A22E-4F4E2F2ED227}"/>
              </a:ext>
            </a:extLst>
          </p:cNvPr>
          <p:cNvGrpSpPr/>
          <p:nvPr/>
        </p:nvGrpSpPr>
        <p:grpSpPr>
          <a:xfrm>
            <a:off x="6397342" y="1423665"/>
            <a:ext cx="3851558" cy="457084"/>
            <a:chOff x="1034954" y="1511414"/>
            <a:chExt cx="2907380" cy="457084"/>
          </a:xfrm>
        </p:grpSpPr>
        <p:sp>
          <p:nvSpPr>
            <p:cNvPr id="74" name="矩形: 圆顶角 73">
              <a:extLst>
                <a:ext uri="{FF2B5EF4-FFF2-40B4-BE49-F238E27FC236}">
                  <a16:creationId xmlns:a16="http://schemas.microsoft.com/office/drawing/2014/main" id="{2C551EC8-8641-1A3E-BA27-D17C72F77419}"/>
                </a:ext>
              </a:extLst>
            </p:cNvPr>
            <p:cNvSpPr/>
            <p:nvPr/>
          </p:nvSpPr>
          <p:spPr>
            <a:xfrm flipV="1">
              <a:off x="1034954" y="1511414"/>
              <a:ext cx="2907380" cy="457084"/>
            </a:xfrm>
            <a:prstGeom prst="round2SameRect">
              <a:avLst>
                <a:gd name="adj1" fmla="val 27856"/>
                <a:gd name="adj2" fmla="val 0"/>
              </a:avLst>
            </a:prstGeom>
            <a:gradFill>
              <a:gsLst>
                <a:gs pos="0">
                  <a:srgbClr val="0076C0"/>
                </a:gs>
                <a:gs pos="100000">
                  <a:srgbClr val="05A8E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49E4CCF-0256-BDFD-45BC-C7036982D880}"/>
                </a:ext>
              </a:extLst>
            </p:cNvPr>
            <p:cNvSpPr txBox="1"/>
            <p:nvPr/>
          </p:nvSpPr>
          <p:spPr>
            <a:xfrm>
              <a:off x="1205386" y="1555290"/>
              <a:ext cx="25665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>
                  <a:gradFill>
                    <a:gsLst>
                      <a:gs pos="100000">
                        <a:schemeClr val="bg1">
                          <a:lumMod val="95000"/>
                        </a:schemeClr>
                      </a:gs>
                      <a:gs pos="2000">
                        <a:schemeClr val="bg1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临床研究安全性数据显示</a:t>
              </a:r>
            </a:p>
          </p:txBody>
        </p:sp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F929F9CB-C36A-9C55-BF64-5337DAF82C3E}"/>
              </a:ext>
            </a:extLst>
          </p:cNvPr>
          <p:cNvSpPr txBox="1"/>
          <p:nvPr/>
        </p:nvSpPr>
        <p:spPr>
          <a:xfrm>
            <a:off x="5578843" y="2046278"/>
            <a:ext cx="548855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60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大部分不良事件的发生率随时间延长而显著减少</a:t>
            </a:r>
            <a:endParaRPr lang="zh-CN" altLang="en-US" sz="1600" dirty="0">
              <a:gradFill>
                <a:gsLst>
                  <a:gs pos="4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AB8B7553-5972-F5A0-8E76-560EBB745B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0925" y="2459486"/>
            <a:ext cx="6364392" cy="3598912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C7F66173-75E0-A590-B2B5-B4CA5C35F7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872" y="298608"/>
            <a:ext cx="409042" cy="409042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7F3E05A4-2874-661A-E3C4-5D4F78711B03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183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dirty="0">
              <a:solidFill>
                <a:srgbClr val="0183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D6F15FF-2DB1-65D7-221D-3E9C4F71A854}"/>
              </a:ext>
            </a:extLst>
          </p:cNvPr>
          <p:cNvSpPr txBox="1"/>
          <p:nvPr/>
        </p:nvSpPr>
        <p:spPr>
          <a:xfrm>
            <a:off x="3044825" y="6462617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780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CBBEFE5D-0EEB-2E05-84C1-6969DBACDEFC}"/>
              </a:ext>
            </a:extLst>
          </p:cNvPr>
          <p:cNvSpPr/>
          <p:nvPr/>
        </p:nvSpPr>
        <p:spPr>
          <a:xfrm>
            <a:off x="2577765" y="1296665"/>
            <a:ext cx="5295623" cy="5018682"/>
          </a:xfrm>
          <a:prstGeom prst="roundRect">
            <a:avLst>
              <a:gd name="adj" fmla="val 2121"/>
            </a:avLst>
          </a:prstGeom>
          <a:solidFill>
            <a:schemeClr val="bg1"/>
          </a:solidFill>
          <a:ln>
            <a:gradFill>
              <a:gsLst>
                <a:gs pos="4000">
                  <a:srgbClr val="0076C0">
                    <a:alpha val="0"/>
                  </a:srgbClr>
                </a:gs>
                <a:gs pos="100000">
                  <a:srgbClr val="0076C0"/>
                </a:gs>
              </a:gsLst>
              <a:lin ang="5400000" scaled="1"/>
            </a:gradFill>
          </a:ln>
          <a:effectLst>
            <a:outerShdw blurRad="190500" dist="190500" dir="5400000" algn="t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spc="5" dirty="0">
              <a:gradFill>
                <a:gsLst>
                  <a:gs pos="95000">
                    <a:schemeClr val="tx1">
                      <a:lumMod val="95000"/>
                      <a:lumOff val="5000"/>
                    </a:scheme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1C6EA484-7873-6283-FB72-8A5770F182B8}"/>
              </a:ext>
            </a:extLst>
          </p:cNvPr>
          <p:cNvSpPr/>
          <p:nvPr/>
        </p:nvSpPr>
        <p:spPr>
          <a:xfrm>
            <a:off x="3169476" y="2894132"/>
            <a:ext cx="2212821" cy="1445704"/>
          </a:xfrm>
          <a:prstGeom prst="rect">
            <a:avLst/>
          </a:prstGeom>
          <a:solidFill>
            <a:srgbClr val="05A8E3">
              <a:alpha val="5000"/>
            </a:srgbClr>
          </a:solidFill>
          <a:ln w="6350">
            <a:solidFill>
              <a:srgbClr val="05A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E7F40735-844D-3F31-C674-ED4167CFB538}"/>
              </a:ext>
            </a:extLst>
          </p:cNvPr>
          <p:cNvSpPr/>
          <p:nvPr/>
        </p:nvSpPr>
        <p:spPr>
          <a:xfrm>
            <a:off x="5479750" y="2894132"/>
            <a:ext cx="2212821" cy="1445704"/>
          </a:xfrm>
          <a:prstGeom prst="rect">
            <a:avLst/>
          </a:prstGeom>
          <a:solidFill>
            <a:srgbClr val="05A8E3">
              <a:alpha val="5000"/>
            </a:srgbClr>
          </a:solidFill>
          <a:ln w="6350">
            <a:solidFill>
              <a:srgbClr val="05A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B657AF22-E964-E19B-9E96-C1970DAF4B2F}"/>
              </a:ext>
            </a:extLst>
          </p:cNvPr>
          <p:cNvSpPr/>
          <p:nvPr/>
        </p:nvSpPr>
        <p:spPr>
          <a:xfrm>
            <a:off x="463346" y="1296665"/>
            <a:ext cx="1856013" cy="5018682"/>
          </a:xfrm>
          <a:prstGeom prst="roundRect">
            <a:avLst>
              <a:gd name="adj" fmla="val 6792"/>
            </a:avLst>
          </a:prstGeom>
          <a:solidFill>
            <a:schemeClr val="bg1"/>
          </a:solidFill>
          <a:ln>
            <a:gradFill>
              <a:gsLst>
                <a:gs pos="4000">
                  <a:srgbClr val="0076C0">
                    <a:alpha val="0"/>
                  </a:srgbClr>
                </a:gs>
                <a:gs pos="100000">
                  <a:srgbClr val="0076C0"/>
                </a:gs>
              </a:gsLst>
              <a:lin ang="5400000" scaled="1"/>
            </a:gradFill>
          </a:ln>
          <a:effectLst>
            <a:outerShdw blurRad="190500" dist="190500" dir="5400000" algn="t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spc="5" dirty="0">
              <a:gradFill>
                <a:gsLst>
                  <a:gs pos="95000">
                    <a:schemeClr val="tx1">
                      <a:lumMod val="95000"/>
                      <a:lumOff val="5000"/>
                    </a:scheme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389A6D0-E830-41B4-FB59-DC7462B27702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奥雷巴替尼片临床疗效得到充分验证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CA577933-7CC1-A225-C2C3-B0D146E15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69" y="270674"/>
            <a:ext cx="461666" cy="461666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08DEE0DD-FF4D-9A7C-6652-21069153A903}"/>
              </a:ext>
            </a:extLst>
          </p:cNvPr>
          <p:cNvSpPr txBox="1"/>
          <p:nvPr/>
        </p:nvSpPr>
        <p:spPr>
          <a:xfrm>
            <a:off x="617354" y="2011544"/>
            <a:ext cx="1547996" cy="587469"/>
          </a:xfrm>
          <a:prstGeom prst="rect">
            <a:avLst/>
          </a:prstGeom>
          <a:gradFill>
            <a:gsLst>
              <a:gs pos="4000">
                <a:srgbClr val="0076C0">
                  <a:alpha val="0"/>
                </a:srgbClr>
              </a:gs>
              <a:gs pos="100000">
                <a:srgbClr val="0076C0">
                  <a:alpha val="0"/>
                </a:srgbClr>
              </a:gs>
              <a:gs pos="50000">
                <a:srgbClr val="0076C0">
                  <a:alpha val="500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0076C0">
                    <a:alpha val="0"/>
                  </a:srgbClr>
                </a:gs>
                <a:gs pos="50000">
                  <a:srgbClr val="0076C0"/>
                </a:gs>
                <a:gs pos="100000">
                  <a:srgbClr val="0076C0">
                    <a:alpha val="0"/>
                  </a:srgbClr>
                </a:gs>
              </a:gsLst>
              <a:lin ang="0" scaled="0"/>
            </a:gra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全球临床试验</a:t>
            </a:r>
            <a:endParaRPr lang="en-US" altLang="zh-CN" sz="1400" b="1">
              <a:gradFill>
                <a:gsLst>
                  <a:gs pos="4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b="1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入组超过</a:t>
            </a:r>
            <a:endParaRPr lang="zh-CN" altLang="en-US" sz="1400" b="1" dirty="0">
              <a:gradFill>
                <a:gsLst>
                  <a:gs pos="4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2A0DC61-DC7E-51C8-9B12-81811852882F}"/>
              </a:ext>
            </a:extLst>
          </p:cNvPr>
          <p:cNvSpPr/>
          <p:nvPr/>
        </p:nvSpPr>
        <p:spPr>
          <a:xfrm>
            <a:off x="772044" y="2832675"/>
            <a:ext cx="1238616" cy="1238616"/>
          </a:xfrm>
          <a:prstGeom prst="ellipse">
            <a:avLst/>
          </a:prstGeom>
          <a:gradFill flip="none" rotWithShape="1">
            <a:gsLst>
              <a:gs pos="4000">
                <a:srgbClr val="05A8E3"/>
              </a:gs>
              <a:gs pos="100000">
                <a:srgbClr val="05A8E3"/>
              </a:gs>
              <a:gs pos="76000">
                <a:srgbClr val="0076C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90500" dist="190500" dir="5400000" algn="t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40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450+</a:t>
            </a:r>
            <a:r>
              <a: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KSO_Shape">
            <a:extLst>
              <a:ext uri="{FF2B5EF4-FFF2-40B4-BE49-F238E27FC236}">
                <a16:creationId xmlns:a16="http://schemas.microsoft.com/office/drawing/2014/main" id="{E69C55CE-C34A-D18D-9172-D94BCF2FF2FF}"/>
              </a:ext>
            </a:extLst>
          </p:cNvPr>
          <p:cNvSpPr/>
          <p:nvPr/>
        </p:nvSpPr>
        <p:spPr bwMode="auto">
          <a:xfrm>
            <a:off x="1036455" y="1474701"/>
            <a:ext cx="709796" cy="49255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gradFill flip="none" rotWithShape="1">
            <a:gsLst>
              <a:gs pos="4000">
                <a:srgbClr val="05A8E3"/>
              </a:gs>
              <a:gs pos="100000">
                <a:srgbClr val="05A8E3"/>
              </a:gs>
              <a:gs pos="76000">
                <a:srgbClr val="0076C0"/>
              </a:gs>
            </a:gsLst>
            <a:lin ang="5400000" scaled="0"/>
            <a:tileRect/>
          </a:gra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AAA32D1-DE34-D0A8-0915-AEA793717D28}"/>
              </a:ext>
            </a:extLst>
          </p:cNvPr>
          <p:cNvSpPr txBox="1"/>
          <p:nvPr/>
        </p:nvSpPr>
        <p:spPr>
          <a:xfrm>
            <a:off x="617354" y="4173470"/>
            <a:ext cx="1547996" cy="1996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</a:schemeClr>
                    </a:gs>
                    <a:gs pos="4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在美国、加拿大、俄罗斯、欧洲等多国进行临床试验，入组多为泊那替尼耐药的患者。</a:t>
            </a:r>
            <a:endParaRPr lang="zh-CN" altLang="en-US" sz="1400" dirty="0">
              <a:gradFill flip="none" rotWithShape="1">
                <a:gsLst>
                  <a:gs pos="100000">
                    <a:schemeClr val="tx1">
                      <a:lumMod val="95000"/>
                      <a:lumOff val="5000"/>
                    </a:schemeClr>
                  </a:gs>
                  <a:gs pos="4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F04DF8C6-AC4D-FB0C-72BF-71EE98AF175B}"/>
              </a:ext>
            </a:extLst>
          </p:cNvPr>
          <p:cNvSpPr/>
          <p:nvPr/>
        </p:nvSpPr>
        <p:spPr>
          <a:xfrm>
            <a:off x="8131076" y="1296665"/>
            <a:ext cx="3597577" cy="5018682"/>
          </a:xfrm>
          <a:prstGeom prst="roundRect">
            <a:avLst>
              <a:gd name="adj" fmla="val 3396"/>
            </a:avLst>
          </a:prstGeom>
          <a:solidFill>
            <a:schemeClr val="bg1"/>
          </a:solidFill>
          <a:ln>
            <a:gradFill>
              <a:gsLst>
                <a:gs pos="4000">
                  <a:srgbClr val="0076C0">
                    <a:alpha val="0"/>
                  </a:srgbClr>
                </a:gs>
                <a:gs pos="100000">
                  <a:srgbClr val="0076C0"/>
                </a:gs>
              </a:gsLst>
              <a:lin ang="5400000" scaled="1"/>
            </a:gradFill>
          </a:ln>
          <a:effectLst>
            <a:outerShdw blurRad="190500" dist="190500" dir="5400000" algn="t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spc="5" dirty="0">
              <a:gradFill>
                <a:gsLst>
                  <a:gs pos="95000">
                    <a:schemeClr val="tx1">
                      <a:lumMod val="95000"/>
                      <a:lumOff val="5000"/>
                    </a:scheme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722F8B0-08D6-D799-A5D9-12930D80C978}"/>
              </a:ext>
            </a:extLst>
          </p:cNvPr>
          <p:cNvSpPr txBox="1"/>
          <p:nvPr/>
        </p:nvSpPr>
        <p:spPr>
          <a:xfrm>
            <a:off x="2660855" y="1492843"/>
            <a:ext cx="1547996" cy="328936"/>
          </a:xfrm>
          <a:prstGeom prst="rect">
            <a:avLst/>
          </a:prstGeom>
          <a:gradFill>
            <a:gsLst>
              <a:gs pos="4000">
                <a:srgbClr val="0076C0">
                  <a:alpha val="0"/>
                </a:srgbClr>
              </a:gs>
              <a:gs pos="100000">
                <a:srgbClr val="0076C0">
                  <a:alpha val="0"/>
                </a:srgbClr>
              </a:gs>
              <a:gs pos="50000">
                <a:srgbClr val="0076C0">
                  <a:alpha val="500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0076C0">
                    <a:alpha val="0"/>
                  </a:srgbClr>
                </a:gs>
                <a:gs pos="50000">
                  <a:srgbClr val="0076C0"/>
                </a:gs>
                <a:gs pos="100000">
                  <a:srgbClr val="0076C0">
                    <a:alpha val="0"/>
                  </a:srgbClr>
                </a:gs>
              </a:gsLst>
              <a:lin ang="0" scaled="0"/>
            </a:gra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中国一期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EF16EF3-9F14-D942-0E12-90ABDCD4B687}"/>
              </a:ext>
            </a:extLst>
          </p:cNvPr>
          <p:cNvSpPr/>
          <p:nvPr/>
        </p:nvSpPr>
        <p:spPr>
          <a:xfrm>
            <a:off x="4177792" y="1510020"/>
            <a:ext cx="3605187" cy="1272271"/>
          </a:xfrm>
          <a:prstGeom prst="rect">
            <a:avLst/>
          </a:prstGeom>
          <a:solidFill>
            <a:srgbClr val="0076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入组患者：</a:t>
            </a:r>
            <a:endParaRPr lang="en-US" altLang="zh-CN" sz="1200" b="1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既往对慢粒治疗药物耐药（包括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 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突变）患者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研究目的：</a:t>
            </a:r>
            <a:endParaRPr lang="en-US" altLang="zh-CN" sz="1200" b="1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最大耐受剂量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(MTD)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  推荐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期剂量 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(RP2D)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 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安全性、  疗效和药代动力学。​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16405AA-5B85-2136-57A3-A705B8E25421}"/>
              </a:ext>
            </a:extLst>
          </p:cNvPr>
          <p:cNvGrpSpPr/>
          <p:nvPr/>
        </p:nvGrpSpPr>
        <p:grpSpPr>
          <a:xfrm>
            <a:off x="2801241" y="2418035"/>
            <a:ext cx="1297315" cy="328937"/>
            <a:chOff x="2952390" y="2545034"/>
            <a:chExt cx="1297315" cy="328937"/>
          </a:xfrm>
          <a:solidFill>
            <a:srgbClr val="05A8E3"/>
          </a:solidFill>
        </p:grpSpPr>
        <p:sp>
          <p:nvSpPr>
            <p:cNvPr id="64" name="three-persons-silhouettes_35124">
              <a:extLst>
                <a:ext uri="{FF2B5EF4-FFF2-40B4-BE49-F238E27FC236}">
                  <a16:creationId xmlns:a16="http://schemas.microsoft.com/office/drawing/2014/main" id="{FF630413-734D-0E5A-F154-712F0D7F00A6}"/>
                </a:ext>
              </a:extLst>
            </p:cNvPr>
            <p:cNvSpPr/>
            <p:nvPr/>
          </p:nvSpPr>
          <p:spPr>
            <a:xfrm>
              <a:off x="2952390" y="2545034"/>
              <a:ext cx="419962" cy="328937"/>
            </a:xfrm>
            <a:custGeom>
              <a:avLst/>
              <a:gdLst>
                <a:gd name="connsiteX0" fmla="*/ 465691 w 608530"/>
                <a:gd name="connsiteY0" fmla="*/ 83904 h 476634"/>
                <a:gd name="connsiteX1" fmla="*/ 571517 w 608530"/>
                <a:gd name="connsiteY1" fmla="*/ 83904 h 476634"/>
                <a:gd name="connsiteX2" fmla="*/ 608459 w 608530"/>
                <a:gd name="connsiteY2" fmla="*/ 120471 h 476634"/>
                <a:gd name="connsiteX3" fmla="*/ 608459 w 608530"/>
                <a:gd name="connsiteY3" fmla="*/ 260777 h 476634"/>
                <a:gd name="connsiteX4" fmla="*/ 591198 w 608530"/>
                <a:gd name="connsiteY4" fmla="*/ 281879 h 476634"/>
                <a:gd name="connsiteX5" fmla="*/ 573936 w 608530"/>
                <a:gd name="connsiteY5" fmla="*/ 260293 h 476634"/>
                <a:gd name="connsiteX6" fmla="*/ 573936 w 608530"/>
                <a:gd name="connsiteY6" fmla="*/ 172179 h 476634"/>
                <a:gd name="connsiteX7" fmla="*/ 573614 w 608530"/>
                <a:gd name="connsiteY7" fmla="*/ 159454 h 476634"/>
                <a:gd name="connsiteX8" fmla="*/ 569420 w 608530"/>
                <a:gd name="connsiteY8" fmla="*/ 152849 h 476634"/>
                <a:gd name="connsiteX9" fmla="*/ 565548 w 608530"/>
                <a:gd name="connsiteY9" fmla="*/ 159937 h 476634"/>
                <a:gd name="connsiteX10" fmla="*/ 565709 w 608530"/>
                <a:gd name="connsiteY10" fmla="*/ 164608 h 476634"/>
                <a:gd name="connsiteX11" fmla="*/ 565387 w 608530"/>
                <a:gd name="connsiteY11" fmla="*/ 450053 h 476634"/>
                <a:gd name="connsiteX12" fmla="*/ 556675 w 608530"/>
                <a:gd name="connsiteY12" fmla="*/ 471316 h 476634"/>
                <a:gd name="connsiteX13" fmla="*/ 534413 w 608530"/>
                <a:gd name="connsiteY13" fmla="*/ 473894 h 476634"/>
                <a:gd name="connsiteX14" fmla="*/ 522153 w 608530"/>
                <a:gd name="connsiteY14" fmla="*/ 452469 h 476634"/>
                <a:gd name="connsiteX15" fmla="*/ 522153 w 608530"/>
                <a:gd name="connsiteY15" fmla="*/ 296860 h 476634"/>
                <a:gd name="connsiteX16" fmla="*/ 522153 w 608530"/>
                <a:gd name="connsiteY16" fmla="*/ 283168 h 476634"/>
                <a:gd name="connsiteX17" fmla="*/ 518120 w 608530"/>
                <a:gd name="connsiteY17" fmla="*/ 281557 h 476634"/>
                <a:gd name="connsiteX18" fmla="*/ 513442 w 608530"/>
                <a:gd name="connsiteY18" fmla="*/ 290900 h 476634"/>
                <a:gd name="connsiteX19" fmla="*/ 513281 w 608530"/>
                <a:gd name="connsiteY19" fmla="*/ 368704 h 476634"/>
                <a:gd name="connsiteX20" fmla="*/ 513281 w 608530"/>
                <a:gd name="connsiteY20" fmla="*/ 449892 h 476634"/>
                <a:gd name="connsiteX21" fmla="*/ 491503 w 608530"/>
                <a:gd name="connsiteY21" fmla="*/ 476632 h 476634"/>
                <a:gd name="connsiteX22" fmla="*/ 470531 w 608530"/>
                <a:gd name="connsiteY22" fmla="*/ 450053 h 476634"/>
                <a:gd name="connsiteX23" fmla="*/ 470531 w 608530"/>
                <a:gd name="connsiteY23" fmla="*/ 168152 h 476634"/>
                <a:gd name="connsiteX24" fmla="*/ 470370 w 608530"/>
                <a:gd name="connsiteY24" fmla="*/ 161225 h 476634"/>
                <a:gd name="connsiteX25" fmla="*/ 465530 w 608530"/>
                <a:gd name="connsiteY25" fmla="*/ 152849 h 476634"/>
                <a:gd name="connsiteX26" fmla="*/ 461820 w 608530"/>
                <a:gd name="connsiteY26" fmla="*/ 160903 h 476634"/>
                <a:gd name="connsiteX27" fmla="*/ 461659 w 608530"/>
                <a:gd name="connsiteY27" fmla="*/ 256105 h 476634"/>
                <a:gd name="connsiteX28" fmla="*/ 461497 w 608530"/>
                <a:gd name="connsiteY28" fmla="*/ 265287 h 476634"/>
                <a:gd name="connsiteX29" fmla="*/ 444236 w 608530"/>
                <a:gd name="connsiteY29" fmla="*/ 281879 h 476634"/>
                <a:gd name="connsiteX30" fmla="*/ 427136 w 608530"/>
                <a:gd name="connsiteY30" fmla="*/ 265126 h 476634"/>
                <a:gd name="connsiteX31" fmla="*/ 426975 w 608530"/>
                <a:gd name="connsiteY31" fmla="*/ 228076 h 476634"/>
                <a:gd name="connsiteX32" fmla="*/ 426975 w 608530"/>
                <a:gd name="connsiteY32" fmla="*/ 122404 h 476634"/>
                <a:gd name="connsiteX33" fmla="*/ 465691 w 608530"/>
                <a:gd name="connsiteY33" fmla="*/ 83904 h 476634"/>
                <a:gd name="connsiteX34" fmla="*/ 253218 w 608530"/>
                <a:gd name="connsiteY34" fmla="*/ 83904 h 476634"/>
                <a:gd name="connsiteX35" fmla="*/ 358882 w 608530"/>
                <a:gd name="connsiteY35" fmla="*/ 83904 h 476634"/>
                <a:gd name="connsiteX36" fmla="*/ 395986 w 608530"/>
                <a:gd name="connsiteY36" fmla="*/ 120471 h 476634"/>
                <a:gd name="connsiteX37" fmla="*/ 395986 w 608530"/>
                <a:gd name="connsiteY37" fmla="*/ 260777 h 476634"/>
                <a:gd name="connsiteX38" fmla="*/ 378725 w 608530"/>
                <a:gd name="connsiteY38" fmla="*/ 281879 h 476634"/>
                <a:gd name="connsiteX39" fmla="*/ 361463 w 608530"/>
                <a:gd name="connsiteY39" fmla="*/ 260293 h 476634"/>
                <a:gd name="connsiteX40" fmla="*/ 361463 w 608530"/>
                <a:gd name="connsiteY40" fmla="*/ 172179 h 476634"/>
                <a:gd name="connsiteX41" fmla="*/ 361141 w 608530"/>
                <a:gd name="connsiteY41" fmla="*/ 159454 h 476634"/>
                <a:gd name="connsiteX42" fmla="*/ 356947 w 608530"/>
                <a:gd name="connsiteY42" fmla="*/ 152849 h 476634"/>
                <a:gd name="connsiteX43" fmla="*/ 353075 w 608530"/>
                <a:gd name="connsiteY43" fmla="*/ 159937 h 476634"/>
                <a:gd name="connsiteX44" fmla="*/ 353236 w 608530"/>
                <a:gd name="connsiteY44" fmla="*/ 164608 h 476634"/>
                <a:gd name="connsiteX45" fmla="*/ 352914 w 608530"/>
                <a:gd name="connsiteY45" fmla="*/ 450053 h 476634"/>
                <a:gd name="connsiteX46" fmla="*/ 344202 w 608530"/>
                <a:gd name="connsiteY46" fmla="*/ 471316 h 476634"/>
                <a:gd name="connsiteX47" fmla="*/ 321940 w 608530"/>
                <a:gd name="connsiteY47" fmla="*/ 473894 h 476634"/>
                <a:gd name="connsiteX48" fmla="*/ 309680 w 608530"/>
                <a:gd name="connsiteY48" fmla="*/ 452469 h 476634"/>
                <a:gd name="connsiteX49" fmla="*/ 309680 w 608530"/>
                <a:gd name="connsiteY49" fmla="*/ 296860 h 476634"/>
                <a:gd name="connsiteX50" fmla="*/ 309680 w 608530"/>
                <a:gd name="connsiteY50" fmla="*/ 283168 h 476634"/>
                <a:gd name="connsiteX51" fmla="*/ 305647 w 608530"/>
                <a:gd name="connsiteY51" fmla="*/ 281557 h 476634"/>
                <a:gd name="connsiteX52" fmla="*/ 300969 w 608530"/>
                <a:gd name="connsiteY52" fmla="*/ 290900 h 476634"/>
                <a:gd name="connsiteX53" fmla="*/ 300808 w 608530"/>
                <a:gd name="connsiteY53" fmla="*/ 368704 h 476634"/>
                <a:gd name="connsiteX54" fmla="*/ 300808 w 608530"/>
                <a:gd name="connsiteY54" fmla="*/ 449892 h 476634"/>
                <a:gd name="connsiteX55" fmla="*/ 278868 w 608530"/>
                <a:gd name="connsiteY55" fmla="*/ 476632 h 476634"/>
                <a:gd name="connsiteX56" fmla="*/ 258058 w 608530"/>
                <a:gd name="connsiteY56" fmla="*/ 450053 h 476634"/>
                <a:gd name="connsiteX57" fmla="*/ 258058 w 608530"/>
                <a:gd name="connsiteY57" fmla="*/ 168152 h 476634"/>
                <a:gd name="connsiteX58" fmla="*/ 257897 w 608530"/>
                <a:gd name="connsiteY58" fmla="*/ 161225 h 476634"/>
                <a:gd name="connsiteX59" fmla="*/ 252896 w 608530"/>
                <a:gd name="connsiteY59" fmla="*/ 152849 h 476634"/>
                <a:gd name="connsiteX60" fmla="*/ 249347 w 608530"/>
                <a:gd name="connsiteY60" fmla="*/ 160903 h 476634"/>
                <a:gd name="connsiteX61" fmla="*/ 249186 w 608530"/>
                <a:gd name="connsiteY61" fmla="*/ 256105 h 476634"/>
                <a:gd name="connsiteX62" fmla="*/ 249024 w 608530"/>
                <a:gd name="connsiteY62" fmla="*/ 265287 h 476634"/>
                <a:gd name="connsiteX63" fmla="*/ 231763 w 608530"/>
                <a:gd name="connsiteY63" fmla="*/ 281879 h 476634"/>
                <a:gd name="connsiteX64" fmla="*/ 214502 w 608530"/>
                <a:gd name="connsiteY64" fmla="*/ 265126 h 476634"/>
                <a:gd name="connsiteX65" fmla="*/ 214341 w 608530"/>
                <a:gd name="connsiteY65" fmla="*/ 228076 h 476634"/>
                <a:gd name="connsiteX66" fmla="*/ 214341 w 608530"/>
                <a:gd name="connsiteY66" fmla="*/ 122404 h 476634"/>
                <a:gd name="connsiteX67" fmla="*/ 253218 w 608530"/>
                <a:gd name="connsiteY67" fmla="*/ 83904 h 476634"/>
                <a:gd name="connsiteX68" fmla="*/ 38826 w 608530"/>
                <a:gd name="connsiteY68" fmla="*/ 83904 h 476634"/>
                <a:gd name="connsiteX69" fmla="*/ 144663 w 608530"/>
                <a:gd name="connsiteY69" fmla="*/ 83904 h 476634"/>
                <a:gd name="connsiteX70" fmla="*/ 181609 w 608530"/>
                <a:gd name="connsiteY70" fmla="*/ 120471 h 476634"/>
                <a:gd name="connsiteX71" fmla="*/ 181609 w 608530"/>
                <a:gd name="connsiteY71" fmla="*/ 260777 h 476634"/>
                <a:gd name="connsiteX72" fmla="*/ 164346 w 608530"/>
                <a:gd name="connsiteY72" fmla="*/ 281879 h 476634"/>
                <a:gd name="connsiteX73" fmla="*/ 147083 w 608530"/>
                <a:gd name="connsiteY73" fmla="*/ 260293 h 476634"/>
                <a:gd name="connsiteX74" fmla="*/ 147083 w 608530"/>
                <a:gd name="connsiteY74" fmla="*/ 172179 h 476634"/>
                <a:gd name="connsiteX75" fmla="*/ 146760 w 608530"/>
                <a:gd name="connsiteY75" fmla="*/ 159454 h 476634"/>
                <a:gd name="connsiteX76" fmla="*/ 142565 w 608530"/>
                <a:gd name="connsiteY76" fmla="*/ 152849 h 476634"/>
                <a:gd name="connsiteX77" fmla="*/ 138854 w 608530"/>
                <a:gd name="connsiteY77" fmla="*/ 159937 h 476634"/>
                <a:gd name="connsiteX78" fmla="*/ 138854 w 608530"/>
                <a:gd name="connsiteY78" fmla="*/ 164608 h 476634"/>
                <a:gd name="connsiteX79" fmla="*/ 138532 w 608530"/>
                <a:gd name="connsiteY79" fmla="*/ 450053 h 476634"/>
                <a:gd name="connsiteX80" fmla="*/ 129981 w 608530"/>
                <a:gd name="connsiteY80" fmla="*/ 471316 h 476634"/>
                <a:gd name="connsiteX81" fmla="*/ 107716 w 608530"/>
                <a:gd name="connsiteY81" fmla="*/ 473894 h 476634"/>
                <a:gd name="connsiteX82" fmla="*/ 95293 w 608530"/>
                <a:gd name="connsiteY82" fmla="*/ 452469 h 476634"/>
                <a:gd name="connsiteX83" fmla="*/ 95293 w 608530"/>
                <a:gd name="connsiteY83" fmla="*/ 296860 h 476634"/>
                <a:gd name="connsiteX84" fmla="*/ 95293 w 608530"/>
                <a:gd name="connsiteY84" fmla="*/ 283168 h 476634"/>
                <a:gd name="connsiteX85" fmla="*/ 91260 w 608530"/>
                <a:gd name="connsiteY85" fmla="*/ 281557 h 476634"/>
                <a:gd name="connsiteX86" fmla="*/ 86743 w 608530"/>
                <a:gd name="connsiteY86" fmla="*/ 290900 h 476634"/>
                <a:gd name="connsiteX87" fmla="*/ 86420 w 608530"/>
                <a:gd name="connsiteY87" fmla="*/ 368704 h 476634"/>
                <a:gd name="connsiteX88" fmla="*/ 86420 w 608530"/>
                <a:gd name="connsiteY88" fmla="*/ 449892 h 476634"/>
                <a:gd name="connsiteX89" fmla="*/ 64639 w 608530"/>
                <a:gd name="connsiteY89" fmla="*/ 476632 h 476634"/>
                <a:gd name="connsiteX90" fmla="*/ 43666 w 608530"/>
                <a:gd name="connsiteY90" fmla="*/ 450053 h 476634"/>
                <a:gd name="connsiteX91" fmla="*/ 43666 w 608530"/>
                <a:gd name="connsiteY91" fmla="*/ 168152 h 476634"/>
                <a:gd name="connsiteX92" fmla="*/ 43504 w 608530"/>
                <a:gd name="connsiteY92" fmla="*/ 161225 h 476634"/>
                <a:gd name="connsiteX93" fmla="*/ 38664 w 608530"/>
                <a:gd name="connsiteY93" fmla="*/ 152849 h 476634"/>
                <a:gd name="connsiteX94" fmla="*/ 34953 w 608530"/>
                <a:gd name="connsiteY94" fmla="*/ 160903 h 476634"/>
                <a:gd name="connsiteX95" fmla="*/ 34792 w 608530"/>
                <a:gd name="connsiteY95" fmla="*/ 256105 h 476634"/>
                <a:gd name="connsiteX96" fmla="*/ 34631 w 608530"/>
                <a:gd name="connsiteY96" fmla="*/ 265287 h 476634"/>
                <a:gd name="connsiteX97" fmla="*/ 17368 w 608530"/>
                <a:gd name="connsiteY97" fmla="*/ 281879 h 476634"/>
                <a:gd name="connsiteX98" fmla="*/ 266 w 608530"/>
                <a:gd name="connsiteY98" fmla="*/ 265126 h 476634"/>
                <a:gd name="connsiteX99" fmla="*/ 105 w 608530"/>
                <a:gd name="connsiteY99" fmla="*/ 228076 h 476634"/>
                <a:gd name="connsiteX100" fmla="*/ 105 w 608530"/>
                <a:gd name="connsiteY100" fmla="*/ 122404 h 476634"/>
                <a:gd name="connsiteX101" fmla="*/ 38826 w 608530"/>
                <a:gd name="connsiteY101" fmla="*/ 83904 h 476634"/>
                <a:gd name="connsiteX102" fmla="*/ 517938 w 608530"/>
                <a:gd name="connsiteY102" fmla="*/ 2 h 476634"/>
                <a:gd name="connsiteX103" fmla="*/ 552289 w 608530"/>
                <a:gd name="connsiteY103" fmla="*/ 34634 h 476634"/>
                <a:gd name="connsiteX104" fmla="*/ 517132 w 608530"/>
                <a:gd name="connsiteY104" fmla="*/ 68461 h 476634"/>
                <a:gd name="connsiteX105" fmla="*/ 483104 w 608530"/>
                <a:gd name="connsiteY105" fmla="*/ 34473 h 476634"/>
                <a:gd name="connsiteX106" fmla="*/ 517938 w 608530"/>
                <a:gd name="connsiteY106" fmla="*/ 2 h 476634"/>
                <a:gd name="connsiteX107" fmla="*/ 305466 w 608530"/>
                <a:gd name="connsiteY107" fmla="*/ 2 h 476634"/>
                <a:gd name="connsiteX108" fmla="*/ 339817 w 608530"/>
                <a:gd name="connsiteY108" fmla="*/ 34634 h 476634"/>
                <a:gd name="connsiteX109" fmla="*/ 304660 w 608530"/>
                <a:gd name="connsiteY109" fmla="*/ 68461 h 476634"/>
                <a:gd name="connsiteX110" fmla="*/ 270632 w 608530"/>
                <a:gd name="connsiteY110" fmla="*/ 34473 h 476634"/>
                <a:gd name="connsiteX111" fmla="*/ 305466 w 608530"/>
                <a:gd name="connsiteY111" fmla="*/ 2 h 476634"/>
                <a:gd name="connsiteX112" fmla="*/ 91088 w 608530"/>
                <a:gd name="connsiteY112" fmla="*/ 2 h 476634"/>
                <a:gd name="connsiteX113" fmla="*/ 125439 w 608530"/>
                <a:gd name="connsiteY113" fmla="*/ 34634 h 476634"/>
                <a:gd name="connsiteX114" fmla="*/ 90282 w 608530"/>
                <a:gd name="connsiteY114" fmla="*/ 68461 h 476634"/>
                <a:gd name="connsiteX115" fmla="*/ 56254 w 608530"/>
                <a:gd name="connsiteY115" fmla="*/ 34473 h 476634"/>
                <a:gd name="connsiteX116" fmla="*/ 91088 w 608530"/>
                <a:gd name="connsiteY116" fmla="*/ 2 h 4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608530" h="476634">
                  <a:moveTo>
                    <a:pt x="465691" y="83904"/>
                  </a:moveTo>
                  <a:cubicBezTo>
                    <a:pt x="501020" y="83743"/>
                    <a:pt x="536188" y="83743"/>
                    <a:pt x="571517" y="83904"/>
                  </a:cubicBezTo>
                  <a:cubicBezTo>
                    <a:pt x="594908" y="84065"/>
                    <a:pt x="608297" y="97274"/>
                    <a:pt x="608459" y="120471"/>
                  </a:cubicBezTo>
                  <a:cubicBezTo>
                    <a:pt x="608620" y="167186"/>
                    <a:pt x="608459" y="214062"/>
                    <a:pt x="608459" y="260777"/>
                  </a:cubicBezTo>
                  <a:cubicBezTo>
                    <a:pt x="608459" y="274952"/>
                    <a:pt x="602490" y="282040"/>
                    <a:pt x="591198" y="281879"/>
                  </a:cubicBezTo>
                  <a:cubicBezTo>
                    <a:pt x="580228" y="281879"/>
                    <a:pt x="573936" y="274308"/>
                    <a:pt x="573936" y="260293"/>
                  </a:cubicBezTo>
                  <a:cubicBezTo>
                    <a:pt x="573775" y="230976"/>
                    <a:pt x="573936" y="201497"/>
                    <a:pt x="573936" y="172179"/>
                  </a:cubicBezTo>
                  <a:cubicBezTo>
                    <a:pt x="573936" y="167991"/>
                    <a:pt x="574420" y="163642"/>
                    <a:pt x="573614" y="159454"/>
                  </a:cubicBezTo>
                  <a:cubicBezTo>
                    <a:pt x="573291" y="157037"/>
                    <a:pt x="570871" y="155104"/>
                    <a:pt x="569420" y="152849"/>
                  </a:cubicBezTo>
                  <a:cubicBezTo>
                    <a:pt x="568129" y="155265"/>
                    <a:pt x="566516" y="157520"/>
                    <a:pt x="565548" y="159937"/>
                  </a:cubicBezTo>
                  <a:cubicBezTo>
                    <a:pt x="565064" y="161387"/>
                    <a:pt x="565709" y="162997"/>
                    <a:pt x="565709" y="164608"/>
                  </a:cubicBezTo>
                  <a:cubicBezTo>
                    <a:pt x="565709" y="259810"/>
                    <a:pt x="565870" y="355012"/>
                    <a:pt x="565387" y="450053"/>
                  </a:cubicBezTo>
                  <a:cubicBezTo>
                    <a:pt x="565387" y="457463"/>
                    <a:pt x="561999" y="467128"/>
                    <a:pt x="556675" y="471316"/>
                  </a:cubicBezTo>
                  <a:cubicBezTo>
                    <a:pt x="551674" y="475343"/>
                    <a:pt x="541350" y="475665"/>
                    <a:pt x="534413" y="473894"/>
                  </a:cubicBezTo>
                  <a:cubicBezTo>
                    <a:pt x="525057" y="471316"/>
                    <a:pt x="522153" y="462134"/>
                    <a:pt x="522153" y="452469"/>
                  </a:cubicBezTo>
                  <a:cubicBezTo>
                    <a:pt x="522153" y="400599"/>
                    <a:pt x="522153" y="348730"/>
                    <a:pt x="522153" y="296860"/>
                  </a:cubicBezTo>
                  <a:lnTo>
                    <a:pt x="522153" y="283168"/>
                  </a:lnTo>
                  <a:cubicBezTo>
                    <a:pt x="520863" y="282523"/>
                    <a:pt x="519411" y="282040"/>
                    <a:pt x="518120" y="281557"/>
                  </a:cubicBezTo>
                  <a:cubicBezTo>
                    <a:pt x="516507" y="284617"/>
                    <a:pt x="513603" y="287839"/>
                    <a:pt x="513442" y="290900"/>
                  </a:cubicBezTo>
                  <a:cubicBezTo>
                    <a:pt x="513119" y="316835"/>
                    <a:pt x="513281" y="342769"/>
                    <a:pt x="513281" y="368704"/>
                  </a:cubicBezTo>
                  <a:cubicBezTo>
                    <a:pt x="513281" y="395767"/>
                    <a:pt x="513442" y="422829"/>
                    <a:pt x="513281" y="449892"/>
                  </a:cubicBezTo>
                  <a:cubicBezTo>
                    <a:pt x="513281" y="467450"/>
                    <a:pt x="505376" y="476793"/>
                    <a:pt x="491503" y="476632"/>
                  </a:cubicBezTo>
                  <a:cubicBezTo>
                    <a:pt x="478274" y="476310"/>
                    <a:pt x="470531" y="466645"/>
                    <a:pt x="470531" y="450053"/>
                  </a:cubicBezTo>
                  <a:cubicBezTo>
                    <a:pt x="470531" y="356140"/>
                    <a:pt x="470531" y="262065"/>
                    <a:pt x="470531" y="168152"/>
                  </a:cubicBezTo>
                  <a:cubicBezTo>
                    <a:pt x="470531" y="165736"/>
                    <a:pt x="471176" y="163158"/>
                    <a:pt x="470370" y="161225"/>
                  </a:cubicBezTo>
                  <a:cubicBezTo>
                    <a:pt x="469240" y="158165"/>
                    <a:pt x="467143" y="155587"/>
                    <a:pt x="465530" y="152849"/>
                  </a:cubicBezTo>
                  <a:cubicBezTo>
                    <a:pt x="464240" y="155426"/>
                    <a:pt x="461820" y="158165"/>
                    <a:pt x="461820" y="160903"/>
                  </a:cubicBezTo>
                  <a:cubicBezTo>
                    <a:pt x="461497" y="192637"/>
                    <a:pt x="461659" y="224371"/>
                    <a:pt x="461659" y="256105"/>
                  </a:cubicBezTo>
                  <a:cubicBezTo>
                    <a:pt x="461659" y="259166"/>
                    <a:pt x="461820" y="262226"/>
                    <a:pt x="461497" y="265287"/>
                  </a:cubicBezTo>
                  <a:cubicBezTo>
                    <a:pt x="460691" y="275435"/>
                    <a:pt x="453754" y="282040"/>
                    <a:pt x="444236" y="281879"/>
                  </a:cubicBezTo>
                  <a:cubicBezTo>
                    <a:pt x="434880" y="281879"/>
                    <a:pt x="427459" y="275274"/>
                    <a:pt x="427136" y="265126"/>
                  </a:cubicBezTo>
                  <a:cubicBezTo>
                    <a:pt x="426491" y="252883"/>
                    <a:pt x="426975" y="240480"/>
                    <a:pt x="426975" y="228076"/>
                  </a:cubicBezTo>
                  <a:cubicBezTo>
                    <a:pt x="426975" y="192798"/>
                    <a:pt x="426814" y="157682"/>
                    <a:pt x="426975" y="122404"/>
                  </a:cubicBezTo>
                  <a:cubicBezTo>
                    <a:pt x="426975" y="97274"/>
                    <a:pt x="440364" y="83904"/>
                    <a:pt x="465691" y="83904"/>
                  </a:cubicBezTo>
                  <a:close/>
                  <a:moveTo>
                    <a:pt x="253218" y="83904"/>
                  </a:moveTo>
                  <a:cubicBezTo>
                    <a:pt x="288386" y="83743"/>
                    <a:pt x="323715" y="83743"/>
                    <a:pt x="358882" y="83904"/>
                  </a:cubicBezTo>
                  <a:cubicBezTo>
                    <a:pt x="382435" y="84065"/>
                    <a:pt x="395824" y="97274"/>
                    <a:pt x="395986" y="120471"/>
                  </a:cubicBezTo>
                  <a:cubicBezTo>
                    <a:pt x="396147" y="167186"/>
                    <a:pt x="395986" y="214062"/>
                    <a:pt x="395986" y="260777"/>
                  </a:cubicBezTo>
                  <a:cubicBezTo>
                    <a:pt x="395986" y="274952"/>
                    <a:pt x="390017" y="282040"/>
                    <a:pt x="378725" y="281879"/>
                  </a:cubicBezTo>
                  <a:cubicBezTo>
                    <a:pt x="367594" y="281879"/>
                    <a:pt x="361463" y="274308"/>
                    <a:pt x="361463" y="260293"/>
                  </a:cubicBezTo>
                  <a:cubicBezTo>
                    <a:pt x="361302" y="230976"/>
                    <a:pt x="361463" y="201497"/>
                    <a:pt x="361463" y="172179"/>
                  </a:cubicBezTo>
                  <a:cubicBezTo>
                    <a:pt x="361463" y="167991"/>
                    <a:pt x="361786" y="163642"/>
                    <a:pt x="361141" y="159454"/>
                  </a:cubicBezTo>
                  <a:cubicBezTo>
                    <a:pt x="360818" y="157037"/>
                    <a:pt x="358398" y="155104"/>
                    <a:pt x="356947" y="152849"/>
                  </a:cubicBezTo>
                  <a:cubicBezTo>
                    <a:pt x="355656" y="155265"/>
                    <a:pt x="354043" y="157520"/>
                    <a:pt x="353075" y="159937"/>
                  </a:cubicBezTo>
                  <a:cubicBezTo>
                    <a:pt x="352591" y="161387"/>
                    <a:pt x="353236" y="162997"/>
                    <a:pt x="353236" y="164608"/>
                  </a:cubicBezTo>
                  <a:cubicBezTo>
                    <a:pt x="353236" y="259810"/>
                    <a:pt x="353398" y="354851"/>
                    <a:pt x="352914" y="450053"/>
                  </a:cubicBezTo>
                  <a:cubicBezTo>
                    <a:pt x="352752" y="457463"/>
                    <a:pt x="349526" y="467128"/>
                    <a:pt x="344202" y="471316"/>
                  </a:cubicBezTo>
                  <a:cubicBezTo>
                    <a:pt x="339201" y="475343"/>
                    <a:pt x="328877" y="475665"/>
                    <a:pt x="321940" y="473894"/>
                  </a:cubicBezTo>
                  <a:cubicBezTo>
                    <a:pt x="312584" y="471316"/>
                    <a:pt x="309680" y="462134"/>
                    <a:pt x="309680" y="452469"/>
                  </a:cubicBezTo>
                  <a:cubicBezTo>
                    <a:pt x="309680" y="400599"/>
                    <a:pt x="309680" y="348730"/>
                    <a:pt x="309680" y="296860"/>
                  </a:cubicBezTo>
                  <a:lnTo>
                    <a:pt x="309680" y="283168"/>
                  </a:lnTo>
                  <a:cubicBezTo>
                    <a:pt x="308228" y="282523"/>
                    <a:pt x="306938" y="282040"/>
                    <a:pt x="305647" y="281557"/>
                  </a:cubicBezTo>
                  <a:cubicBezTo>
                    <a:pt x="304034" y="284617"/>
                    <a:pt x="300969" y="287678"/>
                    <a:pt x="300969" y="290900"/>
                  </a:cubicBezTo>
                  <a:cubicBezTo>
                    <a:pt x="300646" y="316835"/>
                    <a:pt x="300808" y="342769"/>
                    <a:pt x="300808" y="368704"/>
                  </a:cubicBezTo>
                  <a:cubicBezTo>
                    <a:pt x="300808" y="395767"/>
                    <a:pt x="300808" y="422829"/>
                    <a:pt x="300808" y="449892"/>
                  </a:cubicBezTo>
                  <a:cubicBezTo>
                    <a:pt x="300808" y="467450"/>
                    <a:pt x="292903" y="476793"/>
                    <a:pt x="278868" y="476632"/>
                  </a:cubicBezTo>
                  <a:cubicBezTo>
                    <a:pt x="265801" y="476310"/>
                    <a:pt x="258058" y="466645"/>
                    <a:pt x="258058" y="450053"/>
                  </a:cubicBezTo>
                  <a:cubicBezTo>
                    <a:pt x="258058" y="356140"/>
                    <a:pt x="258058" y="262065"/>
                    <a:pt x="258058" y="168152"/>
                  </a:cubicBezTo>
                  <a:cubicBezTo>
                    <a:pt x="258058" y="165736"/>
                    <a:pt x="258703" y="163158"/>
                    <a:pt x="257897" y="161225"/>
                  </a:cubicBezTo>
                  <a:cubicBezTo>
                    <a:pt x="256768" y="158165"/>
                    <a:pt x="254670" y="155587"/>
                    <a:pt x="252896" y="152849"/>
                  </a:cubicBezTo>
                  <a:cubicBezTo>
                    <a:pt x="251605" y="155426"/>
                    <a:pt x="249347" y="158165"/>
                    <a:pt x="249347" y="160903"/>
                  </a:cubicBezTo>
                  <a:cubicBezTo>
                    <a:pt x="249024" y="192637"/>
                    <a:pt x="249186" y="224371"/>
                    <a:pt x="249186" y="256105"/>
                  </a:cubicBezTo>
                  <a:cubicBezTo>
                    <a:pt x="249186" y="259166"/>
                    <a:pt x="249347" y="262226"/>
                    <a:pt x="249024" y="265287"/>
                  </a:cubicBezTo>
                  <a:cubicBezTo>
                    <a:pt x="248218" y="275435"/>
                    <a:pt x="241281" y="282040"/>
                    <a:pt x="231763" y="281879"/>
                  </a:cubicBezTo>
                  <a:cubicBezTo>
                    <a:pt x="222245" y="281879"/>
                    <a:pt x="214986" y="275274"/>
                    <a:pt x="214502" y="265126"/>
                  </a:cubicBezTo>
                  <a:cubicBezTo>
                    <a:pt x="214018" y="252883"/>
                    <a:pt x="214341" y="240480"/>
                    <a:pt x="214341" y="228076"/>
                  </a:cubicBezTo>
                  <a:cubicBezTo>
                    <a:pt x="214341" y="192798"/>
                    <a:pt x="214341" y="157682"/>
                    <a:pt x="214341" y="122404"/>
                  </a:cubicBezTo>
                  <a:cubicBezTo>
                    <a:pt x="214502" y="97274"/>
                    <a:pt x="227730" y="83904"/>
                    <a:pt x="253218" y="83904"/>
                  </a:cubicBezTo>
                  <a:close/>
                  <a:moveTo>
                    <a:pt x="38826" y="83904"/>
                  </a:moveTo>
                  <a:cubicBezTo>
                    <a:pt x="74158" y="83743"/>
                    <a:pt x="109330" y="83743"/>
                    <a:pt x="144663" y="83904"/>
                  </a:cubicBezTo>
                  <a:cubicBezTo>
                    <a:pt x="168056" y="84065"/>
                    <a:pt x="181609" y="97274"/>
                    <a:pt x="181609" y="120471"/>
                  </a:cubicBezTo>
                  <a:cubicBezTo>
                    <a:pt x="181770" y="167186"/>
                    <a:pt x="181770" y="214062"/>
                    <a:pt x="181609" y="260777"/>
                  </a:cubicBezTo>
                  <a:cubicBezTo>
                    <a:pt x="181609" y="274952"/>
                    <a:pt x="175639" y="282040"/>
                    <a:pt x="164346" y="281879"/>
                  </a:cubicBezTo>
                  <a:cubicBezTo>
                    <a:pt x="153375" y="281879"/>
                    <a:pt x="147083" y="274308"/>
                    <a:pt x="147083" y="260293"/>
                  </a:cubicBezTo>
                  <a:cubicBezTo>
                    <a:pt x="146921" y="230976"/>
                    <a:pt x="147083" y="201497"/>
                    <a:pt x="147083" y="172179"/>
                  </a:cubicBezTo>
                  <a:cubicBezTo>
                    <a:pt x="147083" y="167991"/>
                    <a:pt x="147567" y="163642"/>
                    <a:pt x="146760" y="159454"/>
                  </a:cubicBezTo>
                  <a:cubicBezTo>
                    <a:pt x="146437" y="157037"/>
                    <a:pt x="144017" y="155104"/>
                    <a:pt x="142565" y="152849"/>
                  </a:cubicBezTo>
                  <a:cubicBezTo>
                    <a:pt x="141274" y="155265"/>
                    <a:pt x="139661" y="157520"/>
                    <a:pt x="138854" y="159937"/>
                  </a:cubicBezTo>
                  <a:cubicBezTo>
                    <a:pt x="138209" y="161387"/>
                    <a:pt x="138854" y="162997"/>
                    <a:pt x="138854" y="164608"/>
                  </a:cubicBezTo>
                  <a:cubicBezTo>
                    <a:pt x="138854" y="259810"/>
                    <a:pt x="139016" y="355012"/>
                    <a:pt x="138532" y="450053"/>
                  </a:cubicBezTo>
                  <a:cubicBezTo>
                    <a:pt x="138532" y="457463"/>
                    <a:pt x="135144" y="467128"/>
                    <a:pt x="129981" y="471316"/>
                  </a:cubicBezTo>
                  <a:cubicBezTo>
                    <a:pt x="124818" y="475343"/>
                    <a:pt x="114654" y="475665"/>
                    <a:pt x="107716" y="473894"/>
                  </a:cubicBezTo>
                  <a:cubicBezTo>
                    <a:pt x="98198" y="471316"/>
                    <a:pt x="95293" y="462134"/>
                    <a:pt x="95293" y="452469"/>
                  </a:cubicBezTo>
                  <a:cubicBezTo>
                    <a:pt x="95293" y="400599"/>
                    <a:pt x="95293" y="348730"/>
                    <a:pt x="95293" y="296860"/>
                  </a:cubicBezTo>
                  <a:lnTo>
                    <a:pt x="95293" y="283168"/>
                  </a:lnTo>
                  <a:cubicBezTo>
                    <a:pt x="94003" y="282523"/>
                    <a:pt x="92551" y="282040"/>
                    <a:pt x="91260" y="281557"/>
                  </a:cubicBezTo>
                  <a:cubicBezTo>
                    <a:pt x="89647" y="284617"/>
                    <a:pt x="86743" y="287839"/>
                    <a:pt x="86743" y="290900"/>
                  </a:cubicBezTo>
                  <a:cubicBezTo>
                    <a:pt x="86259" y="316835"/>
                    <a:pt x="86420" y="342769"/>
                    <a:pt x="86420" y="368704"/>
                  </a:cubicBezTo>
                  <a:cubicBezTo>
                    <a:pt x="86420" y="395767"/>
                    <a:pt x="86581" y="422829"/>
                    <a:pt x="86420" y="449892"/>
                  </a:cubicBezTo>
                  <a:cubicBezTo>
                    <a:pt x="86420" y="467450"/>
                    <a:pt x="78514" y="476793"/>
                    <a:pt x="64639" y="476632"/>
                  </a:cubicBezTo>
                  <a:cubicBezTo>
                    <a:pt x="51410" y="476310"/>
                    <a:pt x="43666" y="466645"/>
                    <a:pt x="43666" y="450053"/>
                  </a:cubicBezTo>
                  <a:cubicBezTo>
                    <a:pt x="43666" y="356140"/>
                    <a:pt x="43666" y="262065"/>
                    <a:pt x="43666" y="168152"/>
                  </a:cubicBezTo>
                  <a:cubicBezTo>
                    <a:pt x="43666" y="165736"/>
                    <a:pt x="44311" y="163158"/>
                    <a:pt x="43504" y="161225"/>
                  </a:cubicBezTo>
                  <a:cubicBezTo>
                    <a:pt x="42375" y="158165"/>
                    <a:pt x="40278" y="155587"/>
                    <a:pt x="38664" y="152849"/>
                  </a:cubicBezTo>
                  <a:cubicBezTo>
                    <a:pt x="37373" y="155426"/>
                    <a:pt x="34953" y="158165"/>
                    <a:pt x="34953" y="160903"/>
                  </a:cubicBezTo>
                  <a:cubicBezTo>
                    <a:pt x="34631" y="192637"/>
                    <a:pt x="34792" y="224371"/>
                    <a:pt x="34792" y="256105"/>
                  </a:cubicBezTo>
                  <a:cubicBezTo>
                    <a:pt x="34792" y="259166"/>
                    <a:pt x="34953" y="262226"/>
                    <a:pt x="34631" y="265287"/>
                  </a:cubicBezTo>
                  <a:cubicBezTo>
                    <a:pt x="33824" y="275435"/>
                    <a:pt x="26887" y="282040"/>
                    <a:pt x="17368" y="281879"/>
                  </a:cubicBezTo>
                  <a:cubicBezTo>
                    <a:pt x="8010" y="281879"/>
                    <a:pt x="589" y="275274"/>
                    <a:pt x="266" y="265126"/>
                  </a:cubicBezTo>
                  <a:cubicBezTo>
                    <a:pt x="-218" y="252883"/>
                    <a:pt x="105" y="240480"/>
                    <a:pt x="105" y="228076"/>
                  </a:cubicBezTo>
                  <a:cubicBezTo>
                    <a:pt x="105" y="192798"/>
                    <a:pt x="-57" y="157682"/>
                    <a:pt x="105" y="122404"/>
                  </a:cubicBezTo>
                  <a:cubicBezTo>
                    <a:pt x="105" y="97274"/>
                    <a:pt x="13496" y="83904"/>
                    <a:pt x="38826" y="83904"/>
                  </a:cubicBezTo>
                  <a:close/>
                  <a:moveTo>
                    <a:pt x="517938" y="2"/>
                  </a:moveTo>
                  <a:cubicBezTo>
                    <a:pt x="537129" y="-159"/>
                    <a:pt x="552450" y="15466"/>
                    <a:pt x="552289" y="34634"/>
                  </a:cubicBezTo>
                  <a:cubicBezTo>
                    <a:pt x="552289" y="53964"/>
                    <a:pt x="536968" y="68783"/>
                    <a:pt x="517132" y="68461"/>
                  </a:cubicBezTo>
                  <a:cubicBezTo>
                    <a:pt x="498586" y="68300"/>
                    <a:pt x="483266" y="52997"/>
                    <a:pt x="483104" y="34473"/>
                  </a:cubicBezTo>
                  <a:cubicBezTo>
                    <a:pt x="482943" y="15466"/>
                    <a:pt x="498747" y="2"/>
                    <a:pt x="517938" y="2"/>
                  </a:cubicBezTo>
                  <a:close/>
                  <a:moveTo>
                    <a:pt x="305466" y="2"/>
                  </a:moveTo>
                  <a:cubicBezTo>
                    <a:pt x="324657" y="-159"/>
                    <a:pt x="339978" y="15466"/>
                    <a:pt x="339817" y="34634"/>
                  </a:cubicBezTo>
                  <a:cubicBezTo>
                    <a:pt x="339655" y="53964"/>
                    <a:pt x="324335" y="68783"/>
                    <a:pt x="304660" y="68461"/>
                  </a:cubicBezTo>
                  <a:cubicBezTo>
                    <a:pt x="286114" y="68300"/>
                    <a:pt x="270794" y="52997"/>
                    <a:pt x="270632" y="34473"/>
                  </a:cubicBezTo>
                  <a:cubicBezTo>
                    <a:pt x="270471" y="15466"/>
                    <a:pt x="286114" y="2"/>
                    <a:pt x="305466" y="2"/>
                  </a:cubicBezTo>
                  <a:close/>
                  <a:moveTo>
                    <a:pt x="91088" y="2"/>
                  </a:moveTo>
                  <a:cubicBezTo>
                    <a:pt x="110279" y="-159"/>
                    <a:pt x="125600" y="15466"/>
                    <a:pt x="125439" y="34634"/>
                  </a:cubicBezTo>
                  <a:cubicBezTo>
                    <a:pt x="125439" y="53964"/>
                    <a:pt x="110118" y="68783"/>
                    <a:pt x="90282" y="68461"/>
                  </a:cubicBezTo>
                  <a:cubicBezTo>
                    <a:pt x="71736" y="68300"/>
                    <a:pt x="56416" y="52997"/>
                    <a:pt x="56254" y="34473"/>
                  </a:cubicBezTo>
                  <a:cubicBezTo>
                    <a:pt x="56093" y="15466"/>
                    <a:pt x="71897" y="2"/>
                    <a:pt x="91088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hree-persons-silhouettes_35124">
              <a:extLst>
                <a:ext uri="{FF2B5EF4-FFF2-40B4-BE49-F238E27FC236}">
                  <a16:creationId xmlns:a16="http://schemas.microsoft.com/office/drawing/2014/main" id="{27805D79-42D8-15A9-36FC-D7F9BA89218A}"/>
                </a:ext>
              </a:extLst>
            </p:cNvPr>
            <p:cNvSpPr/>
            <p:nvPr/>
          </p:nvSpPr>
          <p:spPr>
            <a:xfrm>
              <a:off x="3394003" y="2545034"/>
              <a:ext cx="419962" cy="328937"/>
            </a:xfrm>
            <a:custGeom>
              <a:avLst/>
              <a:gdLst>
                <a:gd name="connsiteX0" fmla="*/ 465691 w 608530"/>
                <a:gd name="connsiteY0" fmla="*/ 83904 h 476634"/>
                <a:gd name="connsiteX1" fmla="*/ 571517 w 608530"/>
                <a:gd name="connsiteY1" fmla="*/ 83904 h 476634"/>
                <a:gd name="connsiteX2" fmla="*/ 608459 w 608530"/>
                <a:gd name="connsiteY2" fmla="*/ 120471 h 476634"/>
                <a:gd name="connsiteX3" fmla="*/ 608459 w 608530"/>
                <a:gd name="connsiteY3" fmla="*/ 260777 h 476634"/>
                <a:gd name="connsiteX4" fmla="*/ 591198 w 608530"/>
                <a:gd name="connsiteY4" fmla="*/ 281879 h 476634"/>
                <a:gd name="connsiteX5" fmla="*/ 573936 w 608530"/>
                <a:gd name="connsiteY5" fmla="*/ 260293 h 476634"/>
                <a:gd name="connsiteX6" fmla="*/ 573936 w 608530"/>
                <a:gd name="connsiteY6" fmla="*/ 172179 h 476634"/>
                <a:gd name="connsiteX7" fmla="*/ 573614 w 608530"/>
                <a:gd name="connsiteY7" fmla="*/ 159454 h 476634"/>
                <a:gd name="connsiteX8" fmla="*/ 569420 w 608530"/>
                <a:gd name="connsiteY8" fmla="*/ 152849 h 476634"/>
                <a:gd name="connsiteX9" fmla="*/ 565548 w 608530"/>
                <a:gd name="connsiteY9" fmla="*/ 159937 h 476634"/>
                <a:gd name="connsiteX10" fmla="*/ 565709 w 608530"/>
                <a:gd name="connsiteY10" fmla="*/ 164608 h 476634"/>
                <a:gd name="connsiteX11" fmla="*/ 565387 w 608530"/>
                <a:gd name="connsiteY11" fmla="*/ 450053 h 476634"/>
                <a:gd name="connsiteX12" fmla="*/ 556675 w 608530"/>
                <a:gd name="connsiteY12" fmla="*/ 471316 h 476634"/>
                <a:gd name="connsiteX13" fmla="*/ 534413 w 608530"/>
                <a:gd name="connsiteY13" fmla="*/ 473894 h 476634"/>
                <a:gd name="connsiteX14" fmla="*/ 522153 w 608530"/>
                <a:gd name="connsiteY14" fmla="*/ 452469 h 476634"/>
                <a:gd name="connsiteX15" fmla="*/ 522153 w 608530"/>
                <a:gd name="connsiteY15" fmla="*/ 296860 h 476634"/>
                <a:gd name="connsiteX16" fmla="*/ 522153 w 608530"/>
                <a:gd name="connsiteY16" fmla="*/ 283168 h 476634"/>
                <a:gd name="connsiteX17" fmla="*/ 518120 w 608530"/>
                <a:gd name="connsiteY17" fmla="*/ 281557 h 476634"/>
                <a:gd name="connsiteX18" fmla="*/ 513442 w 608530"/>
                <a:gd name="connsiteY18" fmla="*/ 290900 h 476634"/>
                <a:gd name="connsiteX19" fmla="*/ 513281 w 608530"/>
                <a:gd name="connsiteY19" fmla="*/ 368704 h 476634"/>
                <a:gd name="connsiteX20" fmla="*/ 513281 w 608530"/>
                <a:gd name="connsiteY20" fmla="*/ 449892 h 476634"/>
                <a:gd name="connsiteX21" fmla="*/ 491503 w 608530"/>
                <a:gd name="connsiteY21" fmla="*/ 476632 h 476634"/>
                <a:gd name="connsiteX22" fmla="*/ 470531 w 608530"/>
                <a:gd name="connsiteY22" fmla="*/ 450053 h 476634"/>
                <a:gd name="connsiteX23" fmla="*/ 470531 w 608530"/>
                <a:gd name="connsiteY23" fmla="*/ 168152 h 476634"/>
                <a:gd name="connsiteX24" fmla="*/ 470370 w 608530"/>
                <a:gd name="connsiteY24" fmla="*/ 161225 h 476634"/>
                <a:gd name="connsiteX25" fmla="*/ 465530 w 608530"/>
                <a:gd name="connsiteY25" fmla="*/ 152849 h 476634"/>
                <a:gd name="connsiteX26" fmla="*/ 461820 w 608530"/>
                <a:gd name="connsiteY26" fmla="*/ 160903 h 476634"/>
                <a:gd name="connsiteX27" fmla="*/ 461659 w 608530"/>
                <a:gd name="connsiteY27" fmla="*/ 256105 h 476634"/>
                <a:gd name="connsiteX28" fmla="*/ 461497 w 608530"/>
                <a:gd name="connsiteY28" fmla="*/ 265287 h 476634"/>
                <a:gd name="connsiteX29" fmla="*/ 444236 w 608530"/>
                <a:gd name="connsiteY29" fmla="*/ 281879 h 476634"/>
                <a:gd name="connsiteX30" fmla="*/ 427136 w 608530"/>
                <a:gd name="connsiteY30" fmla="*/ 265126 h 476634"/>
                <a:gd name="connsiteX31" fmla="*/ 426975 w 608530"/>
                <a:gd name="connsiteY31" fmla="*/ 228076 h 476634"/>
                <a:gd name="connsiteX32" fmla="*/ 426975 w 608530"/>
                <a:gd name="connsiteY32" fmla="*/ 122404 h 476634"/>
                <a:gd name="connsiteX33" fmla="*/ 465691 w 608530"/>
                <a:gd name="connsiteY33" fmla="*/ 83904 h 476634"/>
                <a:gd name="connsiteX34" fmla="*/ 253218 w 608530"/>
                <a:gd name="connsiteY34" fmla="*/ 83904 h 476634"/>
                <a:gd name="connsiteX35" fmla="*/ 358882 w 608530"/>
                <a:gd name="connsiteY35" fmla="*/ 83904 h 476634"/>
                <a:gd name="connsiteX36" fmla="*/ 395986 w 608530"/>
                <a:gd name="connsiteY36" fmla="*/ 120471 h 476634"/>
                <a:gd name="connsiteX37" fmla="*/ 395986 w 608530"/>
                <a:gd name="connsiteY37" fmla="*/ 260777 h 476634"/>
                <a:gd name="connsiteX38" fmla="*/ 378725 w 608530"/>
                <a:gd name="connsiteY38" fmla="*/ 281879 h 476634"/>
                <a:gd name="connsiteX39" fmla="*/ 361463 w 608530"/>
                <a:gd name="connsiteY39" fmla="*/ 260293 h 476634"/>
                <a:gd name="connsiteX40" fmla="*/ 361463 w 608530"/>
                <a:gd name="connsiteY40" fmla="*/ 172179 h 476634"/>
                <a:gd name="connsiteX41" fmla="*/ 361141 w 608530"/>
                <a:gd name="connsiteY41" fmla="*/ 159454 h 476634"/>
                <a:gd name="connsiteX42" fmla="*/ 356947 w 608530"/>
                <a:gd name="connsiteY42" fmla="*/ 152849 h 476634"/>
                <a:gd name="connsiteX43" fmla="*/ 353075 w 608530"/>
                <a:gd name="connsiteY43" fmla="*/ 159937 h 476634"/>
                <a:gd name="connsiteX44" fmla="*/ 353236 w 608530"/>
                <a:gd name="connsiteY44" fmla="*/ 164608 h 476634"/>
                <a:gd name="connsiteX45" fmla="*/ 352914 w 608530"/>
                <a:gd name="connsiteY45" fmla="*/ 450053 h 476634"/>
                <a:gd name="connsiteX46" fmla="*/ 344202 w 608530"/>
                <a:gd name="connsiteY46" fmla="*/ 471316 h 476634"/>
                <a:gd name="connsiteX47" fmla="*/ 321940 w 608530"/>
                <a:gd name="connsiteY47" fmla="*/ 473894 h 476634"/>
                <a:gd name="connsiteX48" fmla="*/ 309680 w 608530"/>
                <a:gd name="connsiteY48" fmla="*/ 452469 h 476634"/>
                <a:gd name="connsiteX49" fmla="*/ 309680 w 608530"/>
                <a:gd name="connsiteY49" fmla="*/ 296860 h 476634"/>
                <a:gd name="connsiteX50" fmla="*/ 309680 w 608530"/>
                <a:gd name="connsiteY50" fmla="*/ 283168 h 476634"/>
                <a:gd name="connsiteX51" fmla="*/ 305647 w 608530"/>
                <a:gd name="connsiteY51" fmla="*/ 281557 h 476634"/>
                <a:gd name="connsiteX52" fmla="*/ 300969 w 608530"/>
                <a:gd name="connsiteY52" fmla="*/ 290900 h 476634"/>
                <a:gd name="connsiteX53" fmla="*/ 300808 w 608530"/>
                <a:gd name="connsiteY53" fmla="*/ 368704 h 476634"/>
                <a:gd name="connsiteX54" fmla="*/ 300808 w 608530"/>
                <a:gd name="connsiteY54" fmla="*/ 449892 h 476634"/>
                <a:gd name="connsiteX55" fmla="*/ 278868 w 608530"/>
                <a:gd name="connsiteY55" fmla="*/ 476632 h 476634"/>
                <a:gd name="connsiteX56" fmla="*/ 258058 w 608530"/>
                <a:gd name="connsiteY56" fmla="*/ 450053 h 476634"/>
                <a:gd name="connsiteX57" fmla="*/ 258058 w 608530"/>
                <a:gd name="connsiteY57" fmla="*/ 168152 h 476634"/>
                <a:gd name="connsiteX58" fmla="*/ 257897 w 608530"/>
                <a:gd name="connsiteY58" fmla="*/ 161225 h 476634"/>
                <a:gd name="connsiteX59" fmla="*/ 252896 w 608530"/>
                <a:gd name="connsiteY59" fmla="*/ 152849 h 476634"/>
                <a:gd name="connsiteX60" fmla="*/ 249347 w 608530"/>
                <a:gd name="connsiteY60" fmla="*/ 160903 h 476634"/>
                <a:gd name="connsiteX61" fmla="*/ 249186 w 608530"/>
                <a:gd name="connsiteY61" fmla="*/ 256105 h 476634"/>
                <a:gd name="connsiteX62" fmla="*/ 249024 w 608530"/>
                <a:gd name="connsiteY62" fmla="*/ 265287 h 476634"/>
                <a:gd name="connsiteX63" fmla="*/ 231763 w 608530"/>
                <a:gd name="connsiteY63" fmla="*/ 281879 h 476634"/>
                <a:gd name="connsiteX64" fmla="*/ 214502 w 608530"/>
                <a:gd name="connsiteY64" fmla="*/ 265126 h 476634"/>
                <a:gd name="connsiteX65" fmla="*/ 214341 w 608530"/>
                <a:gd name="connsiteY65" fmla="*/ 228076 h 476634"/>
                <a:gd name="connsiteX66" fmla="*/ 214341 w 608530"/>
                <a:gd name="connsiteY66" fmla="*/ 122404 h 476634"/>
                <a:gd name="connsiteX67" fmla="*/ 253218 w 608530"/>
                <a:gd name="connsiteY67" fmla="*/ 83904 h 476634"/>
                <a:gd name="connsiteX68" fmla="*/ 38826 w 608530"/>
                <a:gd name="connsiteY68" fmla="*/ 83904 h 476634"/>
                <a:gd name="connsiteX69" fmla="*/ 144663 w 608530"/>
                <a:gd name="connsiteY69" fmla="*/ 83904 h 476634"/>
                <a:gd name="connsiteX70" fmla="*/ 181609 w 608530"/>
                <a:gd name="connsiteY70" fmla="*/ 120471 h 476634"/>
                <a:gd name="connsiteX71" fmla="*/ 181609 w 608530"/>
                <a:gd name="connsiteY71" fmla="*/ 260777 h 476634"/>
                <a:gd name="connsiteX72" fmla="*/ 164346 w 608530"/>
                <a:gd name="connsiteY72" fmla="*/ 281879 h 476634"/>
                <a:gd name="connsiteX73" fmla="*/ 147083 w 608530"/>
                <a:gd name="connsiteY73" fmla="*/ 260293 h 476634"/>
                <a:gd name="connsiteX74" fmla="*/ 147083 w 608530"/>
                <a:gd name="connsiteY74" fmla="*/ 172179 h 476634"/>
                <a:gd name="connsiteX75" fmla="*/ 146760 w 608530"/>
                <a:gd name="connsiteY75" fmla="*/ 159454 h 476634"/>
                <a:gd name="connsiteX76" fmla="*/ 142565 w 608530"/>
                <a:gd name="connsiteY76" fmla="*/ 152849 h 476634"/>
                <a:gd name="connsiteX77" fmla="*/ 138854 w 608530"/>
                <a:gd name="connsiteY77" fmla="*/ 159937 h 476634"/>
                <a:gd name="connsiteX78" fmla="*/ 138854 w 608530"/>
                <a:gd name="connsiteY78" fmla="*/ 164608 h 476634"/>
                <a:gd name="connsiteX79" fmla="*/ 138532 w 608530"/>
                <a:gd name="connsiteY79" fmla="*/ 450053 h 476634"/>
                <a:gd name="connsiteX80" fmla="*/ 129981 w 608530"/>
                <a:gd name="connsiteY80" fmla="*/ 471316 h 476634"/>
                <a:gd name="connsiteX81" fmla="*/ 107716 w 608530"/>
                <a:gd name="connsiteY81" fmla="*/ 473894 h 476634"/>
                <a:gd name="connsiteX82" fmla="*/ 95293 w 608530"/>
                <a:gd name="connsiteY82" fmla="*/ 452469 h 476634"/>
                <a:gd name="connsiteX83" fmla="*/ 95293 w 608530"/>
                <a:gd name="connsiteY83" fmla="*/ 296860 h 476634"/>
                <a:gd name="connsiteX84" fmla="*/ 95293 w 608530"/>
                <a:gd name="connsiteY84" fmla="*/ 283168 h 476634"/>
                <a:gd name="connsiteX85" fmla="*/ 91260 w 608530"/>
                <a:gd name="connsiteY85" fmla="*/ 281557 h 476634"/>
                <a:gd name="connsiteX86" fmla="*/ 86743 w 608530"/>
                <a:gd name="connsiteY86" fmla="*/ 290900 h 476634"/>
                <a:gd name="connsiteX87" fmla="*/ 86420 w 608530"/>
                <a:gd name="connsiteY87" fmla="*/ 368704 h 476634"/>
                <a:gd name="connsiteX88" fmla="*/ 86420 w 608530"/>
                <a:gd name="connsiteY88" fmla="*/ 449892 h 476634"/>
                <a:gd name="connsiteX89" fmla="*/ 64639 w 608530"/>
                <a:gd name="connsiteY89" fmla="*/ 476632 h 476634"/>
                <a:gd name="connsiteX90" fmla="*/ 43666 w 608530"/>
                <a:gd name="connsiteY90" fmla="*/ 450053 h 476634"/>
                <a:gd name="connsiteX91" fmla="*/ 43666 w 608530"/>
                <a:gd name="connsiteY91" fmla="*/ 168152 h 476634"/>
                <a:gd name="connsiteX92" fmla="*/ 43504 w 608530"/>
                <a:gd name="connsiteY92" fmla="*/ 161225 h 476634"/>
                <a:gd name="connsiteX93" fmla="*/ 38664 w 608530"/>
                <a:gd name="connsiteY93" fmla="*/ 152849 h 476634"/>
                <a:gd name="connsiteX94" fmla="*/ 34953 w 608530"/>
                <a:gd name="connsiteY94" fmla="*/ 160903 h 476634"/>
                <a:gd name="connsiteX95" fmla="*/ 34792 w 608530"/>
                <a:gd name="connsiteY95" fmla="*/ 256105 h 476634"/>
                <a:gd name="connsiteX96" fmla="*/ 34631 w 608530"/>
                <a:gd name="connsiteY96" fmla="*/ 265287 h 476634"/>
                <a:gd name="connsiteX97" fmla="*/ 17368 w 608530"/>
                <a:gd name="connsiteY97" fmla="*/ 281879 h 476634"/>
                <a:gd name="connsiteX98" fmla="*/ 266 w 608530"/>
                <a:gd name="connsiteY98" fmla="*/ 265126 h 476634"/>
                <a:gd name="connsiteX99" fmla="*/ 105 w 608530"/>
                <a:gd name="connsiteY99" fmla="*/ 228076 h 476634"/>
                <a:gd name="connsiteX100" fmla="*/ 105 w 608530"/>
                <a:gd name="connsiteY100" fmla="*/ 122404 h 476634"/>
                <a:gd name="connsiteX101" fmla="*/ 38826 w 608530"/>
                <a:gd name="connsiteY101" fmla="*/ 83904 h 476634"/>
                <a:gd name="connsiteX102" fmla="*/ 517938 w 608530"/>
                <a:gd name="connsiteY102" fmla="*/ 2 h 476634"/>
                <a:gd name="connsiteX103" fmla="*/ 552289 w 608530"/>
                <a:gd name="connsiteY103" fmla="*/ 34634 h 476634"/>
                <a:gd name="connsiteX104" fmla="*/ 517132 w 608530"/>
                <a:gd name="connsiteY104" fmla="*/ 68461 h 476634"/>
                <a:gd name="connsiteX105" fmla="*/ 483104 w 608530"/>
                <a:gd name="connsiteY105" fmla="*/ 34473 h 476634"/>
                <a:gd name="connsiteX106" fmla="*/ 517938 w 608530"/>
                <a:gd name="connsiteY106" fmla="*/ 2 h 476634"/>
                <a:gd name="connsiteX107" fmla="*/ 305466 w 608530"/>
                <a:gd name="connsiteY107" fmla="*/ 2 h 476634"/>
                <a:gd name="connsiteX108" fmla="*/ 339817 w 608530"/>
                <a:gd name="connsiteY108" fmla="*/ 34634 h 476634"/>
                <a:gd name="connsiteX109" fmla="*/ 304660 w 608530"/>
                <a:gd name="connsiteY109" fmla="*/ 68461 h 476634"/>
                <a:gd name="connsiteX110" fmla="*/ 270632 w 608530"/>
                <a:gd name="connsiteY110" fmla="*/ 34473 h 476634"/>
                <a:gd name="connsiteX111" fmla="*/ 305466 w 608530"/>
                <a:gd name="connsiteY111" fmla="*/ 2 h 476634"/>
                <a:gd name="connsiteX112" fmla="*/ 91088 w 608530"/>
                <a:gd name="connsiteY112" fmla="*/ 2 h 476634"/>
                <a:gd name="connsiteX113" fmla="*/ 125439 w 608530"/>
                <a:gd name="connsiteY113" fmla="*/ 34634 h 476634"/>
                <a:gd name="connsiteX114" fmla="*/ 90282 w 608530"/>
                <a:gd name="connsiteY114" fmla="*/ 68461 h 476634"/>
                <a:gd name="connsiteX115" fmla="*/ 56254 w 608530"/>
                <a:gd name="connsiteY115" fmla="*/ 34473 h 476634"/>
                <a:gd name="connsiteX116" fmla="*/ 91088 w 608530"/>
                <a:gd name="connsiteY116" fmla="*/ 2 h 4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608530" h="476634">
                  <a:moveTo>
                    <a:pt x="465691" y="83904"/>
                  </a:moveTo>
                  <a:cubicBezTo>
                    <a:pt x="501020" y="83743"/>
                    <a:pt x="536188" y="83743"/>
                    <a:pt x="571517" y="83904"/>
                  </a:cubicBezTo>
                  <a:cubicBezTo>
                    <a:pt x="594908" y="84065"/>
                    <a:pt x="608297" y="97274"/>
                    <a:pt x="608459" y="120471"/>
                  </a:cubicBezTo>
                  <a:cubicBezTo>
                    <a:pt x="608620" y="167186"/>
                    <a:pt x="608459" y="214062"/>
                    <a:pt x="608459" y="260777"/>
                  </a:cubicBezTo>
                  <a:cubicBezTo>
                    <a:pt x="608459" y="274952"/>
                    <a:pt x="602490" y="282040"/>
                    <a:pt x="591198" y="281879"/>
                  </a:cubicBezTo>
                  <a:cubicBezTo>
                    <a:pt x="580228" y="281879"/>
                    <a:pt x="573936" y="274308"/>
                    <a:pt x="573936" y="260293"/>
                  </a:cubicBezTo>
                  <a:cubicBezTo>
                    <a:pt x="573775" y="230976"/>
                    <a:pt x="573936" y="201497"/>
                    <a:pt x="573936" y="172179"/>
                  </a:cubicBezTo>
                  <a:cubicBezTo>
                    <a:pt x="573936" y="167991"/>
                    <a:pt x="574420" y="163642"/>
                    <a:pt x="573614" y="159454"/>
                  </a:cubicBezTo>
                  <a:cubicBezTo>
                    <a:pt x="573291" y="157037"/>
                    <a:pt x="570871" y="155104"/>
                    <a:pt x="569420" y="152849"/>
                  </a:cubicBezTo>
                  <a:cubicBezTo>
                    <a:pt x="568129" y="155265"/>
                    <a:pt x="566516" y="157520"/>
                    <a:pt x="565548" y="159937"/>
                  </a:cubicBezTo>
                  <a:cubicBezTo>
                    <a:pt x="565064" y="161387"/>
                    <a:pt x="565709" y="162997"/>
                    <a:pt x="565709" y="164608"/>
                  </a:cubicBezTo>
                  <a:cubicBezTo>
                    <a:pt x="565709" y="259810"/>
                    <a:pt x="565870" y="355012"/>
                    <a:pt x="565387" y="450053"/>
                  </a:cubicBezTo>
                  <a:cubicBezTo>
                    <a:pt x="565387" y="457463"/>
                    <a:pt x="561999" y="467128"/>
                    <a:pt x="556675" y="471316"/>
                  </a:cubicBezTo>
                  <a:cubicBezTo>
                    <a:pt x="551674" y="475343"/>
                    <a:pt x="541350" y="475665"/>
                    <a:pt x="534413" y="473894"/>
                  </a:cubicBezTo>
                  <a:cubicBezTo>
                    <a:pt x="525057" y="471316"/>
                    <a:pt x="522153" y="462134"/>
                    <a:pt x="522153" y="452469"/>
                  </a:cubicBezTo>
                  <a:cubicBezTo>
                    <a:pt x="522153" y="400599"/>
                    <a:pt x="522153" y="348730"/>
                    <a:pt x="522153" y="296860"/>
                  </a:cubicBezTo>
                  <a:lnTo>
                    <a:pt x="522153" y="283168"/>
                  </a:lnTo>
                  <a:cubicBezTo>
                    <a:pt x="520863" y="282523"/>
                    <a:pt x="519411" y="282040"/>
                    <a:pt x="518120" y="281557"/>
                  </a:cubicBezTo>
                  <a:cubicBezTo>
                    <a:pt x="516507" y="284617"/>
                    <a:pt x="513603" y="287839"/>
                    <a:pt x="513442" y="290900"/>
                  </a:cubicBezTo>
                  <a:cubicBezTo>
                    <a:pt x="513119" y="316835"/>
                    <a:pt x="513281" y="342769"/>
                    <a:pt x="513281" y="368704"/>
                  </a:cubicBezTo>
                  <a:cubicBezTo>
                    <a:pt x="513281" y="395767"/>
                    <a:pt x="513442" y="422829"/>
                    <a:pt x="513281" y="449892"/>
                  </a:cubicBezTo>
                  <a:cubicBezTo>
                    <a:pt x="513281" y="467450"/>
                    <a:pt x="505376" y="476793"/>
                    <a:pt x="491503" y="476632"/>
                  </a:cubicBezTo>
                  <a:cubicBezTo>
                    <a:pt x="478274" y="476310"/>
                    <a:pt x="470531" y="466645"/>
                    <a:pt x="470531" y="450053"/>
                  </a:cubicBezTo>
                  <a:cubicBezTo>
                    <a:pt x="470531" y="356140"/>
                    <a:pt x="470531" y="262065"/>
                    <a:pt x="470531" y="168152"/>
                  </a:cubicBezTo>
                  <a:cubicBezTo>
                    <a:pt x="470531" y="165736"/>
                    <a:pt x="471176" y="163158"/>
                    <a:pt x="470370" y="161225"/>
                  </a:cubicBezTo>
                  <a:cubicBezTo>
                    <a:pt x="469240" y="158165"/>
                    <a:pt x="467143" y="155587"/>
                    <a:pt x="465530" y="152849"/>
                  </a:cubicBezTo>
                  <a:cubicBezTo>
                    <a:pt x="464240" y="155426"/>
                    <a:pt x="461820" y="158165"/>
                    <a:pt x="461820" y="160903"/>
                  </a:cubicBezTo>
                  <a:cubicBezTo>
                    <a:pt x="461497" y="192637"/>
                    <a:pt x="461659" y="224371"/>
                    <a:pt x="461659" y="256105"/>
                  </a:cubicBezTo>
                  <a:cubicBezTo>
                    <a:pt x="461659" y="259166"/>
                    <a:pt x="461820" y="262226"/>
                    <a:pt x="461497" y="265287"/>
                  </a:cubicBezTo>
                  <a:cubicBezTo>
                    <a:pt x="460691" y="275435"/>
                    <a:pt x="453754" y="282040"/>
                    <a:pt x="444236" y="281879"/>
                  </a:cubicBezTo>
                  <a:cubicBezTo>
                    <a:pt x="434880" y="281879"/>
                    <a:pt x="427459" y="275274"/>
                    <a:pt x="427136" y="265126"/>
                  </a:cubicBezTo>
                  <a:cubicBezTo>
                    <a:pt x="426491" y="252883"/>
                    <a:pt x="426975" y="240480"/>
                    <a:pt x="426975" y="228076"/>
                  </a:cubicBezTo>
                  <a:cubicBezTo>
                    <a:pt x="426975" y="192798"/>
                    <a:pt x="426814" y="157682"/>
                    <a:pt x="426975" y="122404"/>
                  </a:cubicBezTo>
                  <a:cubicBezTo>
                    <a:pt x="426975" y="97274"/>
                    <a:pt x="440364" y="83904"/>
                    <a:pt x="465691" y="83904"/>
                  </a:cubicBezTo>
                  <a:close/>
                  <a:moveTo>
                    <a:pt x="253218" y="83904"/>
                  </a:moveTo>
                  <a:cubicBezTo>
                    <a:pt x="288386" y="83743"/>
                    <a:pt x="323715" y="83743"/>
                    <a:pt x="358882" y="83904"/>
                  </a:cubicBezTo>
                  <a:cubicBezTo>
                    <a:pt x="382435" y="84065"/>
                    <a:pt x="395824" y="97274"/>
                    <a:pt x="395986" y="120471"/>
                  </a:cubicBezTo>
                  <a:cubicBezTo>
                    <a:pt x="396147" y="167186"/>
                    <a:pt x="395986" y="214062"/>
                    <a:pt x="395986" y="260777"/>
                  </a:cubicBezTo>
                  <a:cubicBezTo>
                    <a:pt x="395986" y="274952"/>
                    <a:pt x="390017" y="282040"/>
                    <a:pt x="378725" y="281879"/>
                  </a:cubicBezTo>
                  <a:cubicBezTo>
                    <a:pt x="367594" y="281879"/>
                    <a:pt x="361463" y="274308"/>
                    <a:pt x="361463" y="260293"/>
                  </a:cubicBezTo>
                  <a:cubicBezTo>
                    <a:pt x="361302" y="230976"/>
                    <a:pt x="361463" y="201497"/>
                    <a:pt x="361463" y="172179"/>
                  </a:cubicBezTo>
                  <a:cubicBezTo>
                    <a:pt x="361463" y="167991"/>
                    <a:pt x="361786" y="163642"/>
                    <a:pt x="361141" y="159454"/>
                  </a:cubicBezTo>
                  <a:cubicBezTo>
                    <a:pt x="360818" y="157037"/>
                    <a:pt x="358398" y="155104"/>
                    <a:pt x="356947" y="152849"/>
                  </a:cubicBezTo>
                  <a:cubicBezTo>
                    <a:pt x="355656" y="155265"/>
                    <a:pt x="354043" y="157520"/>
                    <a:pt x="353075" y="159937"/>
                  </a:cubicBezTo>
                  <a:cubicBezTo>
                    <a:pt x="352591" y="161387"/>
                    <a:pt x="353236" y="162997"/>
                    <a:pt x="353236" y="164608"/>
                  </a:cubicBezTo>
                  <a:cubicBezTo>
                    <a:pt x="353236" y="259810"/>
                    <a:pt x="353398" y="354851"/>
                    <a:pt x="352914" y="450053"/>
                  </a:cubicBezTo>
                  <a:cubicBezTo>
                    <a:pt x="352752" y="457463"/>
                    <a:pt x="349526" y="467128"/>
                    <a:pt x="344202" y="471316"/>
                  </a:cubicBezTo>
                  <a:cubicBezTo>
                    <a:pt x="339201" y="475343"/>
                    <a:pt x="328877" y="475665"/>
                    <a:pt x="321940" y="473894"/>
                  </a:cubicBezTo>
                  <a:cubicBezTo>
                    <a:pt x="312584" y="471316"/>
                    <a:pt x="309680" y="462134"/>
                    <a:pt x="309680" y="452469"/>
                  </a:cubicBezTo>
                  <a:cubicBezTo>
                    <a:pt x="309680" y="400599"/>
                    <a:pt x="309680" y="348730"/>
                    <a:pt x="309680" y="296860"/>
                  </a:cubicBezTo>
                  <a:lnTo>
                    <a:pt x="309680" y="283168"/>
                  </a:lnTo>
                  <a:cubicBezTo>
                    <a:pt x="308228" y="282523"/>
                    <a:pt x="306938" y="282040"/>
                    <a:pt x="305647" y="281557"/>
                  </a:cubicBezTo>
                  <a:cubicBezTo>
                    <a:pt x="304034" y="284617"/>
                    <a:pt x="300969" y="287678"/>
                    <a:pt x="300969" y="290900"/>
                  </a:cubicBezTo>
                  <a:cubicBezTo>
                    <a:pt x="300646" y="316835"/>
                    <a:pt x="300808" y="342769"/>
                    <a:pt x="300808" y="368704"/>
                  </a:cubicBezTo>
                  <a:cubicBezTo>
                    <a:pt x="300808" y="395767"/>
                    <a:pt x="300808" y="422829"/>
                    <a:pt x="300808" y="449892"/>
                  </a:cubicBezTo>
                  <a:cubicBezTo>
                    <a:pt x="300808" y="467450"/>
                    <a:pt x="292903" y="476793"/>
                    <a:pt x="278868" y="476632"/>
                  </a:cubicBezTo>
                  <a:cubicBezTo>
                    <a:pt x="265801" y="476310"/>
                    <a:pt x="258058" y="466645"/>
                    <a:pt x="258058" y="450053"/>
                  </a:cubicBezTo>
                  <a:cubicBezTo>
                    <a:pt x="258058" y="356140"/>
                    <a:pt x="258058" y="262065"/>
                    <a:pt x="258058" y="168152"/>
                  </a:cubicBezTo>
                  <a:cubicBezTo>
                    <a:pt x="258058" y="165736"/>
                    <a:pt x="258703" y="163158"/>
                    <a:pt x="257897" y="161225"/>
                  </a:cubicBezTo>
                  <a:cubicBezTo>
                    <a:pt x="256768" y="158165"/>
                    <a:pt x="254670" y="155587"/>
                    <a:pt x="252896" y="152849"/>
                  </a:cubicBezTo>
                  <a:cubicBezTo>
                    <a:pt x="251605" y="155426"/>
                    <a:pt x="249347" y="158165"/>
                    <a:pt x="249347" y="160903"/>
                  </a:cubicBezTo>
                  <a:cubicBezTo>
                    <a:pt x="249024" y="192637"/>
                    <a:pt x="249186" y="224371"/>
                    <a:pt x="249186" y="256105"/>
                  </a:cubicBezTo>
                  <a:cubicBezTo>
                    <a:pt x="249186" y="259166"/>
                    <a:pt x="249347" y="262226"/>
                    <a:pt x="249024" y="265287"/>
                  </a:cubicBezTo>
                  <a:cubicBezTo>
                    <a:pt x="248218" y="275435"/>
                    <a:pt x="241281" y="282040"/>
                    <a:pt x="231763" y="281879"/>
                  </a:cubicBezTo>
                  <a:cubicBezTo>
                    <a:pt x="222245" y="281879"/>
                    <a:pt x="214986" y="275274"/>
                    <a:pt x="214502" y="265126"/>
                  </a:cubicBezTo>
                  <a:cubicBezTo>
                    <a:pt x="214018" y="252883"/>
                    <a:pt x="214341" y="240480"/>
                    <a:pt x="214341" y="228076"/>
                  </a:cubicBezTo>
                  <a:cubicBezTo>
                    <a:pt x="214341" y="192798"/>
                    <a:pt x="214341" y="157682"/>
                    <a:pt x="214341" y="122404"/>
                  </a:cubicBezTo>
                  <a:cubicBezTo>
                    <a:pt x="214502" y="97274"/>
                    <a:pt x="227730" y="83904"/>
                    <a:pt x="253218" y="83904"/>
                  </a:cubicBezTo>
                  <a:close/>
                  <a:moveTo>
                    <a:pt x="38826" y="83904"/>
                  </a:moveTo>
                  <a:cubicBezTo>
                    <a:pt x="74158" y="83743"/>
                    <a:pt x="109330" y="83743"/>
                    <a:pt x="144663" y="83904"/>
                  </a:cubicBezTo>
                  <a:cubicBezTo>
                    <a:pt x="168056" y="84065"/>
                    <a:pt x="181609" y="97274"/>
                    <a:pt x="181609" y="120471"/>
                  </a:cubicBezTo>
                  <a:cubicBezTo>
                    <a:pt x="181770" y="167186"/>
                    <a:pt x="181770" y="214062"/>
                    <a:pt x="181609" y="260777"/>
                  </a:cubicBezTo>
                  <a:cubicBezTo>
                    <a:pt x="181609" y="274952"/>
                    <a:pt x="175639" y="282040"/>
                    <a:pt x="164346" y="281879"/>
                  </a:cubicBezTo>
                  <a:cubicBezTo>
                    <a:pt x="153375" y="281879"/>
                    <a:pt x="147083" y="274308"/>
                    <a:pt x="147083" y="260293"/>
                  </a:cubicBezTo>
                  <a:cubicBezTo>
                    <a:pt x="146921" y="230976"/>
                    <a:pt x="147083" y="201497"/>
                    <a:pt x="147083" y="172179"/>
                  </a:cubicBezTo>
                  <a:cubicBezTo>
                    <a:pt x="147083" y="167991"/>
                    <a:pt x="147567" y="163642"/>
                    <a:pt x="146760" y="159454"/>
                  </a:cubicBezTo>
                  <a:cubicBezTo>
                    <a:pt x="146437" y="157037"/>
                    <a:pt x="144017" y="155104"/>
                    <a:pt x="142565" y="152849"/>
                  </a:cubicBezTo>
                  <a:cubicBezTo>
                    <a:pt x="141274" y="155265"/>
                    <a:pt x="139661" y="157520"/>
                    <a:pt x="138854" y="159937"/>
                  </a:cubicBezTo>
                  <a:cubicBezTo>
                    <a:pt x="138209" y="161387"/>
                    <a:pt x="138854" y="162997"/>
                    <a:pt x="138854" y="164608"/>
                  </a:cubicBezTo>
                  <a:cubicBezTo>
                    <a:pt x="138854" y="259810"/>
                    <a:pt x="139016" y="355012"/>
                    <a:pt x="138532" y="450053"/>
                  </a:cubicBezTo>
                  <a:cubicBezTo>
                    <a:pt x="138532" y="457463"/>
                    <a:pt x="135144" y="467128"/>
                    <a:pt x="129981" y="471316"/>
                  </a:cubicBezTo>
                  <a:cubicBezTo>
                    <a:pt x="124818" y="475343"/>
                    <a:pt x="114654" y="475665"/>
                    <a:pt x="107716" y="473894"/>
                  </a:cubicBezTo>
                  <a:cubicBezTo>
                    <a:pt x="98198" y="471316"/>
                    <a:pt x="95293" y="462134"/>
                    <a:pt x="95293" y="452469"/>
                  </a:cubicBezTo>
                  <a:cubicBezTo>
                    <a:pt x="95293" y="400599"/>
                    <a:pt x="95293" y="348730"/>
                    <a:pt x="95293" y="296860"/>
                  </a:cubicBezTo>
                  <a:lnTo>
                    <a:pt x="95293" y="283168"/>
                  </a:lnTo>
                  <a:cubicBezTo>
                    <a:pt x="94003" y="282523"/>
                    <a:pt x="92551" y="282040"/>
                    <a:pt x="91260" y="281557"/>
                  </a:cubicBezTo>
                  <a:cubicBezTo>
                    <a:pt x="89647" y="284617"/>
                    <a:pt x="86743" y="287839"/>
                    <a:pt x="86743" y="290900"/>
                  </a:cubicBezTo>
                  <a:cubicBezTo>
                    <a:pt x="86259" y="316835"/>
                    <a:pt x="86420" y="342769"/>
                    <a:pt x="86420" y="368704"/>
                  </a:cubicBezTo>
                  <a:cubicBezTo>
                    <a:pt x="86420" y="395767"/>
                    <a:pt x="86581" y="422829"/>
                    <a:pt x="86420" y="449892"/>
                  </a:cubicBezTo>
                  <a:cubicBezTo>
                    <a:pt x="86420" y="467450"/>
                    <a:pt x="78514" y="476793"/>
                    <a:pt x="64639" y="476632"/>
                  </a:cubicBezTo>
                  <a:cubicBezTo>
                    <a:pt x="51410" y="476310"/>
                    <a:pt x="43666" y="466645"/>
                    <a:pt x="43666" y="450053"/>
                  </a:cubicBezTo>
                  <a:cubicBezTo>
                    <a:pt x="43666" y="356140"/>
                    <a:pt x="43666" y="262065"/>
                    <a:pt x="43666" y="168152"/>
                  </a:cubicBezTo>
                  <a:cubicBezTo>
                    <a:pt x="43666" y="165736"/>
                    <a:pt x="44311" y="163158"/>
                    <a:pt x="43504" y="161225"/>
                  </a:cubicBezTo>
                  <a:cubicBezTo>
                    <a:pt x="42375" y="158165"/>
                    <a:pt x="40278" y="155587"/>
                    <a:pt x="38664" y="152849"/>
                  </a:cubicBezTo>
                  <a:cubicBezTo>
                    <a:pt x="37373" y="155426"/>
                    <a:pt x="34953" y="158165"/>
                    <a:pt x="34953" y="160903"/>
                  </a:cubicBezTo>
                  <a:cubicBezTo>
                    <a:pt x="34631" y="192637"/>
                    <a:pt x="34792" y="224371"/>
                    <a:pt x="34792" y="256105"/>
                  </a:cubicBezTo>
                  <a:cubicBezTo>
                    <a:pt x="34792" y="259166"/>
                    <a:pt x="34953" y="262226"/>
                    <a:pt x="34631" y="265287"/>
                  </a:cubicBezTo>
                  <a:cubicBezTo>
                    <a:pt x="33824" y="275435"/>
                    <a:pt x="26887" y="282040"/>
                    <a:pt x="17368" y="281879"/>
                  </a:cubicBezTo>
                  <a:cubicBezTo>
                    <a:pt x="8010" y="281879"/>
                    <a:pt x="589" y="275274"/>
                    <a:pt x="266" y="265126"/>
                  </a:cubicBezTo>
                  <a:cubicBezTo>
                    <a:pt x="-218" y="252883"/>
                    <a:pt x="105" y="240480"/>
                    <a:pt x="105" y="228076"/>
                  </a:cubicBezTo>
                  <a:cubicBezTo>
                    <a:pt x="105" y="192798"/>
                    <a:pt x="-57" y="157682"/>
                    <a:pt x="105" y="122404"/>
                  </a:cubicBezTo>
                  <a:cubicBezTo>
                    <a:pt x="105" y="97274"/>
                    <a:pt x="13496" y="83904"/>
                    <a:pt x="38826" y="83904"/>
                  </a:cubicBezTo>
                  <a:close/>
                  <a:moveTo>
                    <a:pt x="517938" y="2"/>
                  </a:moveTo>
                  <a:cubicBezTo>
                    <a:pt x="537129" y="-159"/>
                    <a:pt x="552450" y="15466"/>
                    <a:pt x="552289" y="34634"/>
                  </a:cubicBezTo>
                  <a:cubicBezTo>
                    <a:pt x="552289" y="53964"/>
                    <a:pt x="536968" y="68783"/>
                    <a:pt x="517132" y="68461"/>
                  </a:cubicBezTo>
                  <a:cubicBezTo>
                    <a:pt x="498586" y="68300"/>
                    <a:pt x="483266" y="52997"/>
                    <a:pt x="483104" y="34473"/>
                  </a:cubicBezTo>
                  <a:cubicBezTo>
                    <a:pt x="482943" y="15466"/>
                    <a:pt x="498747" y="2"/>
                    <a:pt x="517938" y="2"/>
                  </a:cubicBezTo>
                  <a:close/>
                  <a:moveTo>
                    <a:pt x="305466" y="2"/>
                  </a:moveTo>
                  <a:cubicBezTo>
                    <a:pt x="324657" y="-159"/>
                    <a:pt x="339978" y="15466"/>
                    <a:pt x="339817" y="34634"/>
                  </a:cubicBezTo>
                  <a:cubicBezTo>
                    <a:pt x="339655" y="53964"/>
                    <a:pt x="324335" y="68783"/>
                    <a:pt x="304660" y="68461"/>
                  </a:cubicBezTo>
                  <a:cubicBezTo>
                    <a:pt x="286114" y="68300"/>
                    <a:pt x="270794" y="52997"/>
                    <a:pt x="270632" y="34473"/>
                  </a:cubicBezTo>
                  <a:cubicBezTo>
                    <a:pt x="270471" y="15466"/>
                    <a:pt x="286114" y="2"/>
                    <a:pt x="305466" y="2"/>
                  </a:cubicBezTo>
                  <a:close/>
                  <a:moveTo>
                    <a:pt x="91088" y="2"/>
                  </a:moveTo>
                  <a:cubicBezTo>
                    <a:pt x="110279" y="-159"/>
                    <a:pt x="125600" y="15466"/>
                    <a:pt x="125439" y="34634"/>
                  </a:cubicBezTo>
                  <a:cubicBezTo>
                    <a:pt x="125439" y="53964"/>
                    <a:pt x="110118" y="68783"/>
                    <a:pt x="90282" y="68461"/>
                  </a:cubicBezTo>
                  <a:cubicBezTo>
                    <a:pt x="71736" y="68300"/>
                    <a:pt x="56416" y="52997"/>
                    <a:pt x="56254" y="34473"/>
                  </a:cubicBezTo>
                  <a:cubicBezTo>
                    <a:pt x="56093" y="15466"/>
                    <a:pt x="71897" y="2"/>
                    <a:pt x="91088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hree-persons-silhouettes_35124">
              <a:extLst>
                <a:ext uri="{FF2B5EF4-FFF2-40B4-BE49-F238E27FC236}">
                  <a16:creationId xmlns:a16="http://schemas.microsoft.com/office/drawing/2014/main" id="{543D774D-8C3A-151F-0D1B-0BEB6378980F}"/>
                </a:ext>
              </a:extLst>
            </p:cNvPr>
            <p:cNvSpPr/>
            <p:nvPr/>
          </p:nvSpPr>
          <p:spPr>
            <a:xfrm>
              <a:off x="3829743" y="2545034"/>
              <a:ext cx="419962" cy="328937"/>
            </a:xfrm>
            <a:custGeom>
              <a:avLst/>
              <a:gdLst>
                <a:gd name="connsiteX0" fmla="*/ 465691 w 608530"/>
                <a:gd name="connsiteY0" fmla="*/ 83904 h 476634"/>
                <a:gd name="connsiteX1" fmla="*/ 571517 w 608530"/>
                <a:gd name="connsiteY1" fmla="*/ 83904 h 476634"/>
                <a:gd name="connsiteX2" fmla="*/ 608459 w 608530"/>
                <a:gd name="connsiteY2" fmla="*/ 120471 h 476634"/>
                <a:gd name="connsiteX3" fmla="*/ 608459 w 608530"/>
                <a:gd name="connsiteY3" fmla="*/ 260777 h 476634"/>
                <a:gd name="connsiteX4" fmla="*/ 591198 w 608530"/>
                <a:gd name="connsiteY4" fmla="*/ 281879 h 476634"/>
                <a:gd name="connsiteX5" fmla="*/ 573936 w 608530"/>
                <a:gd name="connsiteY5" fmla="*/ 260293 h 476634"/>
                <a:gd name="connsiteX6" fmla="*/ 573936 w 608530"/>
                <a:gd name="connsiteY6" fmla="*/ 172179 h 476634"/>
                <a:gd name="connsiteX7" fmla="*/ 573614 w 608530"/>
                <a:gd name="connsiteY7" fmla="*/ 159454 h 476634"/>
                <a:gd name="connsiteX8" fmla="*/ 569420 w 608530"/>
                <a:gd name="connsiteY8" fmla="*/ 152849 h 476634"/>
                <a:gd name="connsiteX9" fmla="*/ 565548 w 608530"/>
                <a:gd name="connsiteY9" fmla="*/ 159937 h 476634"/>
                <a:gd name="connsiteX10" fmla="*/ 565709 w 608530"/>
                <a:gd name="connsiteY10" fmla="*/ 164608 h 476634"/>
                <a:gd name="connsiteX11" fmla="*/ 565387 w 608530"/>
                <a:gd name="connsiteY11" fmla="*/ 450053 h 476634"/>
                <a:gd name="connsiteX12" fmla="*/ 556675 w 608530"/>
                <a:gd name="connsiteY12" fmla="*/ 471316 h 476634"/>
                <a:gd name="connsiteX13" fmla="*/ 534413 w 608530"/>
                <a:gd name="connsiteY13" fmla="*/ 473894 h 476634"/>
                <a:gd name="connsiteX14" fmla="*/ 522153 w 608530"/>
                <a:gd name="connsiteY14" fmla="*/ 452469 h 476634"/>
                <a:gd name="connsiteX15" fmla="*/ 522153 w 608530"/>
                <a:gd name="connsiteY15" fmla="*/ 296860 h 476634"/>
                <a:gd name="connsiteX16" fmla="*/ 522153 w 608530"/>
                <a:gd name="connsiteY16" fmla="*/ 283168 h 476634"/>
                <a:gd name="connsiteX17" fmla="*/ 518120 w 608530"/>
                <a:gd name="connsiteY17" fmla="*/ 281557 h 476634"/>
                <a:gd name="connsiteX18" fmla="*/ 513442 w 608530"/>
                <a:gd name="connsiteY18" fmla="*/ 290900 h 476634"/>
                <a:gd name="connsiteX19" fmla="*/ 513281 w 608530"/>
                <a:gd name="connsiteY19" fmla="*/ 368704 h 476634"/>
                <a:gd name="connsiteX20" fmla="*/ 513281 w 608530"/>
                <a:gd name="connsiteY20" fmla="*/ 449892 h 476634"/>
                <a:gd name="connsiteX21" fmla="*/ 491503 w 608530"/>
                <a:gd name="connsiteY21" fmla="*/ 476632 h 476634"/>
                <a:gd name="connsiteX22" fmla="*/ 470531 w 608530"/>
                <a:gd name="connsiteY22" fmla="*/ 450053 h 476634"/>
                <a:gd name="connsiteX23" fmla="*/ 470531 w 608530"/>
                <a:gd name="connsiteY23" fmla="*/ 168152 h 476634"/>
                <a:gd name="connsiteX24" fmla="*/ 470370 w 608530"/>
                <a:gd name="connsiteY24" fmla="*/ 161225 h 476634"/>
                <a:gd name="connsiteX25" fmla="*/ 465530 w 608530"/>
                <a:gd name="connsiteY25" fmla="*/ 152849 h 476634"/>
                <a:gd name="connsiteX26" fmla="*/ 461820 w 608530"/>
                <a:gd name="connsiteY26" fmla="*/ 160903 h 476634"/>
                <a:gd name="connsiteX27" fmla="*/ 461659 w 608530"/>
                <a:gd name="connsiteY27" fmla="*/ 256105 h 476634"/>
                <a:gd name="connsiteX28" fmla="*/ 461497 w 608530"/>
                <a:gd name="connsiteY28" fmla="*/ 265287 h 476634"/>
                <a:gd name="connsiteX29" fmla="*/ 444236 w 608530"/>
                <a:gd name="connsiteY29" fmla="*/ 281879 h 476634"/>
                <a:gd name="connsiteX30" fmla="*/ 427136 w 608530"/>
                <a:gd name="connsiteY30" fmla="*/ 265126 h 476634"/>
                <a:gd name="connsiteX31" fmla="*/ 426975 w 608530"/>
                <a:gd name="connsiteY31" fmla="*/ 228076 h 476634"/>
                <a:gd name="connsiteX32" fmla="*/ 426975 w 608530"/>
                <a:gd name="connsiteY32" fmla="*/ 122404 h 476634"/>
                <a:gd name="connsiteX33" fmla="*/ 465691 w 608530"/>
                <a:gd name="connsiteY33" fmla="*/ 83904 h 476634"/>
                <a:gd name="connsiteX34" fmla="*/ 253218 w 608530"/>
                <a:gd name="connsiteY34" fmla="*/ 83904 h 476634"/>
                <a:gd name="connsiteX35" fmla="*/ 358882 w 608530"/>
                <a:gd name="connsiteY35" fmla="*/ 83904 h 476634"/>
                <a:gd name="connsiteX36" fmla="*/ 395986 w 608530"/>
                <a:gd name="connsiteY36" fmla="*/ 120471 h 476634"/>
                <a:gd name="connsiteX37" fmla="*/ 395986 w 608530"/>
                <a:gd name="connsiteY37" fmla="*/ 260777 h 476634"/>
                <a:gd name="connsiteX38" fmla="*/ 378725 w 608530"/>
                <a:gd name="connsiteY38" fmla="*/ 281879 h 476634"/>
                <a:gd name="connsiteX39" fmla="*/ 361463 w 608530"/>
                <a:gd name="connsiteY39" fmla="*/ 260293 h 476634"/>
                <a:gd name="connsiteX40" fmla="*/ 361463 w 608530"/>
                <a:gd name="connsiteY40" fmla="*/ 172179 h 476634"/>
                <a:gd name="connsiteX41" fmla="*/ 361141 w 608530"/>
                <a:gd name="connsiteY41" fmla="*/ 159454 h 476634"/>
                <a:gd name="connsiteX42" fmla="*/ 356947 w 608530"/>
                <a:gd name="connsiteY42" fmla="*/ 152849 h 476634"/>
                <a:gd name="connsiteX43" fmla="*/ 353075 w 608530"/>
                <a:gd name="connsiteY43" fmla="*/ 159937 h 476634"/>
                <a:gd name="connsiteX44" fmla="*/ 353236 w 608530"/>
                <a:gd name="connsiteY44" fmla="*/ 164608 h 476634"/>
                <a:gd name="connsiteX45" fmla="*/ 352914 w 608530"/>
                <a:gd name="connsiteY45" fmla="*/ 450053 h 476634"/>
                <a:gd name="connsiteX46" fmla="*/ 344202 w 608530"/>
                <a:gd name="connsiteY46" fmla="*/ 471316 h 476634"/>
                <a:gd name="connsiteX47" fmla="*/ 321940 w 608530"/>
                <a:gd name="connsiteY47" fmla="*/ 473894 h 476634"/>
                <a:gd name="connsiteX48" fmla="*/ 309680 w 608530"/>
                <a:gd name="connsiteY48" fmla="*/ 452469 h 476634"/>
                <a:gd name="connsiteX49" fmla="*/ 309680 w 608530"/>
                <a:gd name="connsiteY49" fmla="*/ 296860 h 476634"/>
                <a:gd name="connsiteX50" fmla="*/ 309680 w 608530"/>
                <a:gd name="connsiteY50" fmla="*/ 283168 h 476634"/>
                <a:gd name="connsiteX51" fmla="*/ 305647 w 608530"/>
                <a:gd name="connsiteY51" fmla="*/ 281557 h 476634"/>
                <a:gd name="connsiteX52" fmla="*/ 300969 w 608530"/>
                <a:gd name="connsiteY52" fmla="*/ 290900 h 476634"/>
                <a:gd name="connsiteX53" fmla="*/ 300808 w 608530"/>
                <a:gd name="connsiteY53" fmla="*/ 368704 h 476634"/>
                <a:gd name="connsiteX54" fmla="*/ 300808 w 608530"/>
                <a:gd name="connsiteY54" fmla="*/ 449892 h 476634"/>
                <a:gd name="connsiteX55" fmla="*/ 278868 w 608530"/>
                <a:gd name="connsiteY55" fmla="*/ 476632 h 476634"/>
                <a:gd name="connsiteX56" fmla="*/ 258058 w 608530"/>
                <a:gd name="connsiteY56" fmla="*/ 450053 h 476634"/>
                <a:gd name="connsiteX57" fmla="*/ 258058 w 608530"/>
                <a:gd name="connsiteY57" fmla="*/ 168152 h 476634"/>
                <a:gd name="connsiteX58" fmla="*/ 257897 w 608530"/>
                <a:gd name="connsiteY58" fmla="*/ 161225 h 476634"/>
                <a:gd name="connsiteX59" fmla="*/ 252896 w 608530"/>
                <a:gd name="connsiteY59" fmla="*/ 152849 h 476634"/>
                <a:gd name="connsiteX60" fmla="*/ 249347 w 608530"/>
                <a:gd name="connsiteY60" fmla="*/ 160903 h 476634"/>
                <a:gd name="connsiteX61" fmla="*/ 249186 w 608530"/>
                <a:gd name="connsiteY61" fmla="*/ 256105 h 476634"/>
                <a:gd name="connsiteX62" fmla="*/ 249024 w 608530"/>
                <a:gd name="connsiteY62" fmla="*/ 265287 h 476634"/>
                <a:gd name="connsiteX63" fmla="*/ 231763 w 608530"/>
                <a:gd name="connsiteY63" fmla="*/ 281879 h 476634"/>
                <a:gd name="connsiteX64" fmla="*/ 214502 w 608530"/>
                <a:gd name="connsiteY64" fmla="*/ 265126 h 476634"/>
                <a:gd name="connsiteX65" fmla="*/ 214341 w 608530"/>
                <a:gd name="connsiteY65" fmla="*/ 228076 h 476634"/>
                <a:gd name="connsiteX66" fmla="*/ 214341 w 608530"/>
                <a:gd name="connsiteY66" fmla="*/ 122404 h 476634"/>
                <a:gd name="connsiteX67" fmla="*/ 253218 w 608530"/>
                <a:gd name="connsiteY67" fmla="*/ 83904 h 476634"/>
                <a:gd name="connsiteX68" fmla="*/ 38826 w 608530"/>
                <a:gd name="connsiteY68" fmla="*/ 83904 h 476634"/>
                <a:gd name="connsiteX69" fmla="*/ 144663 w 608530"/>
                <a:gd name="connsiteY69" fmla="*/ 83904 h 476634"/>
                <a:gd name="connsiteX70" fmla="*/ 181609 w 608530"/>
                <a:gd name="connsiteY70" fmla="*/ 120471 h 476634"/>
                <a:gd name="connsiteX71" fmla="*/ 181609 w 608530"/>
                <a:gd name="connsiteY71" fmla="*/ 260777 h 476634"/>
                <a:gd name="connsiteX72" fmla="*/ 164346 w 608530"/>
                <a:gd name="connsiteY72" fmla="*/ 281879 h 476634"/>
                <a:gd name="connsiteX73" fmla="*/ 147083 w 608530"/>
                <a:gd name="connsiteY73" fmla="*/ 260293 h 476634"/>
                <a:gd name="connsiteX74" fmla="*/ 147083 w 608530"/>
                <a:gd name="connsiteY74" fmla="*/ 172179 h 476634"/>
                <a:gd name="connsiteX75" fmla="*/ 146760 w 608530"/>
                <a:gd name="connsiteY75" fmla="*/ 159454 h 476634"/>
                <a:gd name="connsiteX76" fmla="*/ 142565 w 608530"/>
                <a:gd name="connsiteY76" fmla="*/ 152849 h 476634"/>
                <a:gd name="connsiteX77" fmla="*/ 138854 w 608530"/>
                <a:gd name="connsiteY77" fmla="*/ 159937 h 476634"/>
                <a:gd name="connsiteX78" fmla="*/ 138854 w 608530"/>
                <a:gd name="connsiteY78" fmla="*/ 164608 h 476634"/>
                <a:gd name="connsiteX79" fmla="*/ 138532 w 608530"/>
                <a:gd name="connsiteY79" fmla="*/ 450053 h 476634"/>
                <a:gd name="connsiteX80" fmla="*/ 129981 w 608530"/>
                <a:gd name="connsiteY80" fmla="*/ 471316 h 476634"/>
                <a:gd name="connsiteX81" fmla="*/ 107716 w 608530"/>
                <a:gd name="connsiteY81" fmla="*/ 473894 h 476634"/>
                <a:gd name="connsiteX82" fmla="*/ 95293 w 608530"/>
                <a:gd name="connsiteY82" fmla="*/ 452469 h 476634"/>
                <a:gd name="connsiteX83" fmla="*/ 95293 w 608530"/>
                <a:gd name="connsiteY83" fmla="*/ 296860 h 476634"/>
                <a:gd name="connsiteX84" fmla="*/ 95293 w 608530"/>
                <a:gd name="connsiteY84" fmla="*/ 283168 h 476634"/>
                <a:gd name="connsiteX85" fmla="*/ 91260 w 608530"/>
                <a:gd name="connsiteY85" fmla="*/ 281557 h 476634"/>
                <a:gd name="connsiteX86" fmla="*/ 86743 w 608530"/>
                <a:gd name="connsiteY86" fmla="*/ 290900 h 476634"/>
                <a:gd name="connsiteX87" fmla="*/ 86420 w 608530"/>
                <a:gd name="connsiteY87" fmla="*/ 368704 h 476634"/>
                <a:gd name="connsiteX88" fmla="*/ 86420 w 608530"/>
                <a:gd name="connsiteY88" fmla="*/ 449892 h 476634"/>
                <a:gd name="connsiteX89" fmla="*/ 64639 w 608530"/>
                <a:gd name="connsiteY89" fmla="*/ 476632 h 476634"/>
                <a:gd name="connsiteX90" fmla="*/ 43666 w 608530"/>
                <a:gd name="connsiteY90" fmla="*/ 450053 h 476634"/>
                <a:gd name="connsiteX91" fmla="*/ 43666 w 608530"/>
                <a:gd name="connsiteY91" fmla="*/ 168152 h 476634"/>
                <a:gd name="connsiteX92" fmla="*/ 43504 w 608530"/>
                <a:gd name="connsiteY92" fmla="*/ 161225 h 476634"/>
                <a:gd name="connsiteX93" fmla="*/ 38664 w 608530"/>
                <a:gd name="connsiteY93" fmla="*/ 152849 h 476634"/>
                <a:gd name="connsiteX94" fmla="*/ 34953 w 608530"/>
                <a:gd name="connsiteY94" fmla="*/ 160903 h 476634"/>
                <a:gd name="connsiteX95" fmla="*/ 34792 w 608530"/>
                <a:gd name="connsiteY95" fmla="*/ 256105 h 476634"/>
                <a:gd name="connsiteX96" fmla="*/ 34631 w 608530"/>
                <a:gd name="connsiteY96" fmla="*/ 265287 h 476634"/>
                <a:gd name="connsiteX97" fmla="*/ 17368 w 608530"/>
                <a:gd name="connsiteY97" fmla="*/ 281879 h 476634"/>
                <a:gd name="connsiteX98" fmla="*/ 266 w 608530"/>
                <a:gd name="connsiteY98" fmla="*/ 265126 h 476634"/>
                <a:gd name="connsiteX99" fmla="*/ 105 w 608530"/>
                <a:gd name="connsiteY99" fmla="*/ 228076 h 476634"/>
                <a:gd name="connsiteX100" fmla="*/ 105 w 608530"/>
                <a:gd name="connsiteY100" fmla="*/ 122404 h 476634"/>
                <a:gd name="connsiteX101" fmla="*/ 38826 w 608530"/>
                <a:gd name="connsiteY101" fmla="*/ 83904 h 476634"/>
                <a:gd name="connsiteX102" fmla="*/ 517938 w 608530"/>
                <a:gd name="connsiteY102" fmla="*/ 2 h 476634"/>
                <a:gd name="connsiteX103" fmla="*/ 552289 w 608530"/>
                <a:gd name="connsiteY103" fmla="*/ 34634 h 476634"/>
                <a:gd name="connsiteX104" fmla="*/ 517132 w 608530"/>
                <a:gd name="connsiteY104" fmla="*/ 68461 h 476634"/>
                <a:gd name="connsiteX105" fmla="*/ 483104 w 608530"/>
                <a:gd name="connsiteY105" fmla="*/ 34473 h 476634"/>
                <a:gd name="connsiteX106" fmla="*/ 517938 w 608530"/>
                <a:gd name="connsiteY106" fmla="*/ 2 h 476634"/>
                <a:gd name="connsiteX107" fmla="*/ 305466 w 608530"/>
                <a:gd name="connsiteY107" fmla="*/ 2 h 476634"/>
                <a:gd name="connsiteX108" fmla="*/ 339817 w 608530"/>
                <a:gd name="connsiteY108" fmla="*/ 34634 h 476634"/>
                <a:gd name="connsiteX109" fmla="*/ 304660 w 608530"/>
                <a:gd name="connsiteY109" fmla="*/ 68461 h 476634"/>
                <a:gd name="connsiteX110" fmla="*/ 270632 w 608530"/>
                <a:gd name="connsiteY110" fmla="*/ 34473 h 476634"/>
                <a:gd name="connsiteX111" fmla="*/ 305466 w 608530"/>
                <a:gd name="connsiteY111" fmla="*/ 2 h 476634"/>
                <a:gd name="connsiteX112" fmla="*/ 91088 w 608530"/>
                <a:gd name="connsiteY112" fmla="*/ 2 h 476634"/>
                <a:gd name="connsiteX113" fmla="*/ 125439 w 608530"/>
                <a:gd name="connsiteY113" fmla="*/ 34634 h 476634"/>
                <a:gd name="connsiteX114" fmla="*/ 90282 w 608530"/>
                <a:gd name="connsiteY114" fmla="*/ 68461 h 476634"/>
                <a:gd name="connsiteX115" fmla="*/ 56254 w 608530"/>
                <a:gd name="connsiteY115" fmla="*/ 34473 h 476634"/>
                <a:gd name="connsiteX116" fmla="*/ 91088 w 608530"/>
                <a:gd name="connsiteY116" fmla="*/ 2 h 4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608530" h="476634">
                  <a:moveTo>
                    <a:pt x="465691" y="83904"/>
                  </a:moveTo>
                  <a:cubicBezTo>
                    <a:pt x="501020" y="83743"/>
                    <a:pt x="536188" y="83743"/>
                    <a:pt x="571517" y="83904"/>
                  </a:cubicBezTo>
                  <a:cubicBezTo>
                    <a:pt x="594908" y="84065"/>
                    <a:pt x="608297" y="97274"/>
                    <a:pt x="608459" y="120471"/>
                  </a:cubicBezTo>
                  <a:cubicBezTo>
                    <a:pt x="608620" y="167186"/>
                    <a:pt x="608459" y="214062"/>
                    <a:pt x="608459" y="260777"/>
                  </a:cubicBezTo>
                  <a:cubicBezTo>
                    <a:pt x="608459" y="274952"/>
                    <a:pt x="602490" y="282040"/>
                    <a:pt x="591198" y="281879"/>
                  </a:cubicBezTo>
                  <a:cubicBezTo>
                    <a:pt x="580228" y="281879"/>
                    <a:pt x="573936" y="274308"/>
                    <a:pt x="573936" y="260293"/>
                  </a:cubicBezTo>
                  <a:cubicBezTo>
                    <a:pt x="573775" y="230976"/>
                    <a:pt x="573936" y="201497"/>
                    <a:pt x="573936" y="172179"/>
                  </a:cubicBezTo>
                  <a:cubicBezTo>
                    <a:pt x="573936" y="167991"/>
                    <a:pt x="574420" y="163642"/>
                    <a:pt x="573614" y="159454"/>
                  </a:cubicBezTo>
                  <a:cubicBezTo>
                    <a:pt x="573291" y="157037"/>
                    <a:pt x="570871" y="155104"/>
                    <a:pt x="569420" y="152849"/>
                  </a:cubicBezTo>
                  <a:cubicBezTo>
                    <a:pt x="568129" y="155265"/>
                    <a:pt x="566516" y="157520"/>
                    <a:pt x="565548" y="159937"/>
                  </a:cubicBezTo>
                  <a:cubicBezTo>
                    <a:pt x="565064" y="161387"/>
                    <a:pt x="565709" y="162997"/>
                    <a:pt x="565709" y="164608"/>
                  </a:cubicBezTo>
                  <a:cubicBezTo>
                    <a:pt x="565709" y="259810"/>
                    <a:pt x="565870" y="355012"/>
                    <a:pt x="565387" y="450053"/>
                  </a:cubicBezTo>
                  <a:cubicBezTo>
                    <a:pt x="565387" y="457463"/>
                    <a:pt x="561999" y="467128"/>
                    <a:pt x="556675" y="471316"/>
                  </a:cubicBezTo>
                  <a:cubicBezTo>
                    <a:pt x="551674" y="475343"/>
                    <a:pt x="541350" y="475665"/>
                    <a:pt x="534413" y="473894"/>
                  </a:cubicBezTo>
                  <a:cubicBezTo>
                    <a:pt x="525057" y="471316"/>
                    <a:pt x="522153" y="462134"/>
                    <a:pt x="522153" y="452469"/>
                  </a:cubicBezTo>
                  <a:cubicBezTo>
                    <a:pt x="522153" y="400599"/>
                    <a:pt x="522153" y="348730"/>
                    <a:pt x="522153" y="296860"/>
                  </a:cubicBezTo>
                  <a:lnTo>
                    <a:pt x="522153" y="283168"/>
                  </a:lnTo>
                  <a:cubicBezTo>
                    <a:pt x="520863" y="282523"/>
                    <a:pt x="519411" y="282040"/>
                    <a:pt x="518120" y="281557"/>
                  </a:cubicBezTo>
                  <a:cubicBezTo>
                    <a:pt x="516507" y="284617"/>
                    <a:pt x="513603" y="287839"/>
                    <a:pt x="513442" y="290900"/>
                  </a:cubicBezTo>
                  <a:cubicBezTo>
                    <a:pt x="513119" y="316835"/>
                    <a:pt x="513281" y="342769"/>
                    <a:pt x="513281" y="368704"/>
                  </a:cubicBezTo>
                  <a:cubicBezTo>
                    <a:pt x="513281" y="395767"/>
                    <a:pt x="513442" y="422829"/>
                    <a:pt x="513281" y="449892"/>
                  </a:cubicBezTo>
                  <a:cubicBezTo>
                    <a:pt x="513281" y="467450"/>
                    <a:pt x="505376" y="476793"/>
                    <a:pt x="491503" y="476632"/>
                  </a:cubicBezTo>
                  <a:cubicBezTo>
                    <a:pt x="478274" y="476310"/>
                    <a:pt x="470531" y="466645"/>
                    <a:pt x="470531" y="450053"/>
                  </a:cubicBezTo>
                  <a:cubicBezTo>
                    <a:pt x="470531" y="356140"/>
                    <a:pt x="470531" y="262065"/>
                    <a:pt x="470531" y="168152"/>
                  </a:cubicBezTo>
                  <a:cubicBezTo>
                    <a:pt x="470531" y="165736"/>
                    <a:pt x="471176" y="163158"/>
                    <a:pt x="470370" y="161225"/>
                  </a:cubicBezTo>
                  <a:cubicBezTo>
                    <a:pt x="469240" y="158165"/>
                    <a:pt x="467143" y="155587"/>
                    <a:pt x="465530" y="152849"/>
                  </a:cubicBezTo>
                  <a:cubicBezTo>
                    <a:pt x="464240" y="155426"/>
                    <a:pt x="461820" y="158165"/>
                    <a:pt x="461820" y="160903"/>
                  </a:cubicBezTo>
                  <a:cubicBezTo>
                    <a:pt x="461497" y="192637"/>
                    <a:pt x="461659" y="224371"/>
                    <a:pt x="461659" y="256105"/>
                  </a:cubicBezTo>
                  <a:cubicBezTo>
                    <a:pt x="461659" y="259166"/>
                    <a:pt x="461820" y="262226"/>
                    <a:pt x="461497" y="265287"/>
                  </a:cubicBezTo>
                  <a:cubicBezTo>
                    <a:pt x="460691" y="275435"/>
                    <a:pt x="453754" y="282040"/>
                    <a:pt x="444236" y="281879"/>
                  </a:cubicBezTo>
                  <a:cubicBezTo>
                    <a:pt x="434880" y="281879"/>
                    <a:pt x="427459" y="275274"/>
                    <a:pt x="427136" y="265126"/>
                  </a:cubicBezTo>
                  <a:cubicBezTo>
                    <a:pt x="426491" y="252883"/>
                    <a:pt x="426975" y="240480"/>
                    <a:pt x="426975" y="228076"/>
                  </a:cubicBezTo>
                  <a:cubicBezTo>
                    <a:pt x="426975" y="192798"/>
                    <a:pt x="426814" y="157682"/>
                    <a:pt x="426975" y="122404"/>
                  </a:cubicBezTo>
                  <a:cubicBezTo>
                    <a:pt x="426975" y="97274"/>
                    <a:pt x="440364" y="83904"/>
                    <a:pt x="465691" y="83904"/>
                  </a:cubicBezTo>
                  <a:close/>
                  <a:moveTo>
                    <a:pt x="253218" y="83904"/>
                  </a:moveTo>
                  <a:cubicBezTo>
                    <a:pt x="288386" y="83743"/>
                    <a:pt x="323715" y="83743"/>
                    <a:pt x="358882" y="83904"/>
                  </a:cubicBezTo>
                  <a:cubicBezTo>
                    <a:pt x="382435" y="84065"/>
                    <a:pt x="395824" y="97274"/>
                    <a:pt x="395986" y="120471"/>
                  </a:cubicBezTo>
                  <a:cubicBezTo>
                    <a:pt x="396147" y="167186"/>
                    <a:pt x="395986" y="214062"/>
                    <a:pt x="395986" y="260777"/>
                  </a:cubicBezTo>
                  <a:cubicBezTo>
                    <a:pt x="395986" y="274952"/>
                    <a:pt x="390017" y="282040"/>
                    <a:pt x="378725" y="281879"/>
                  </a:cubicBezTo>
                  <a:cubicBezTo>
                    <a:pt x="367594" y="281879"/>
                    <a:pt x="361463" y="274308"/>
                    <a:pt x="361463" y="260293"/>
                  </a:cubicBezTo>
                  <a:cubicBezTo>
                    <a:pt x="361302" y="230976"/>
                    <a:pt x="361463" y="201497"/>
                    <a:pt x="361463" y="172179"/>
                  </a:cubicBezTo>
                  <a:cubicBezTo>
                    <a:pt x="361463" y="167991"/>
                    <a:pt x="361786" y="163642"/>
                    <a:pt x="361141" y="159454"/>
                  </a:cubicBezTo>
                  <a:cubicBezTo>
                    <a:pt x="360818" y="157037"/>
                    <a:pt x="358398" y="155104"/>
                    <a:pt x="356947" y="152849"/>
                  </a:cubicBezTo>
                  <a:cubicBezTo>
                    <a:pt x="355656" y="155265"/>
                    <a:pt x="354043" y="157520"/>
                    <a:pt x="353075" y="159937"/>
                  </a:cubicBezTo>
                  <a:cubicBezTo>
                    <a:pt x="352591" y="161387"/>
                    <a:pt x="353236" y="162997"/>
                    <a:pt x="353236" y="164608"/>
                  </a:cubicBezTo>
                  <a:cubicBezTo>
                    <a:pt x="353236" y="259810"/>
                    <a:pt x="353398" y="354851"/>
                    <a:pt x="352914" y="450053"/>
                  </a:cubicBezTo>
                  <a:cubicBezTo>
                    <a:pt x="352752" y="457463"/>
                    <a:pt x="349526" y="467128"/>
                    <a:pt x="344202" y="471316"/>
                  </a:cubicBezTo>
                  <a:cubicBezTo>
                    <a:pt x="339201" y="475343"/>
                    <a:pt x="328877" y="475665"/>
                    <a:pt x="321940" y="473894"/>
                  </a:cubicBezTo>
                  <a:cubicBezTo>
                    <a:pt x="312584" y="471316"/>
                    <a:pt x="309680" y="462134"/>
                    <a:pt x="309680" y="452469"/>
                  </a:cubicBezTo>
                  <a:cubicBezTo>
                    <a:pt x="309680" y="400599"/>
                    <a:pt x="309680" y="348730"/>
                    <a:pt x="309680" y="296860"/>
                  </a:cubicBezTo>
                  <a:lnTo>
                    <a:pt x="309680" y="283168"/>
                  </a:lnTo>
                  <a:cubicBezTo>
                    <a:pt x="308228" y="282523"/>
                    <a:pt x="306938" y="282040"/>
                    <a:pt x="305647" y="281557"/>
                  </a:cubicBezTo>
                  <a:cubicBezTo>
                    <a:pt x="304034" y="284617"/>
                    <a:pt x="300969" y="287678"/>
                    <a:pt x="300969" y="290900"/>
                  </a:cubicBezTo>
                  <a:cubicBezTo>
                    <a:pt x="300646" y="316835"/>
                    <a:pt x="300808" y="342769"/>
                    <a:pt x="300808" y="368704"/>
                  </a:cubicBezTo>
                  <a:cubicBezTo>
                    <a:pt x="300808" y="395767"/>
                    <a:pt x="300808" y="422829"/>
                    <a:pt x="300808" y="449892"/>
                  </a:cubicBezTo>
                  <a:cubicBezTo>
                    <a:pt x="300808" y="467450"/>
                    <a:pt x="292903" y="476793"/>
                    <a:pt x="278868" y="476632"/>
                  </a:cubicBezTo>
                  <a:cubicBezTo>
                    <a:pt x="265801" y="476310"/>
                    <a:pt x="258058" y="466645"/>
                    <a:pt x="258058" y="450053"/>
                  </a:cubicBezTo>
                  <a:cubicBezTo>
                    <a:pt x="258058" y="356140"/>
                    <a:pt x="258058" y="262065"/>
                    <a:pt x="258058" y="168152"/>
                  </a:cubicBezTo>
                  <a:cubicBezTo>
                    <a:pt x="258058" y="165736"/>
                    <a:pt x="258703" y="163158"/>
                    <a:pt x="257897" y="161225"/>
                  </a:cubicBezTo>
                  <a:cubicBezTo>
                    <a:pt x="256768" y="158165"/>
                    <a:pt x="254670" y="155587"/>
                    <a:pt x="252896" y="152849"/>
                  </a:cubicBezTo>
                  <a:cubicBezTo>
                    <a:pt x="251605" y="155426"/>
                    <a:pt x="249347" y="158165"/>
                    <a:pt x="249347" y="160903"/>
                  </a:cubicBezTo>
                  <a:cubicBezTo>
                    <a:pt x="249024" y="192637"/>
                    <a:pt x="249186" y="224371"/>
                    <a:pt x="249186" y="256105"/>
                  </a:cubicBezTo>
                  <a:cubicBezTo>
                    <a:pt x="249186" y="259166"/>
                    <a:pt x="249347" y="262226"/>
                    <a:pt x="249024" y="265287"/>
                  </a:cubicBezTo>
                  <a:cubicBezTo>
                    <a:pt x="248218" y="275435"/>
                    <a:pt x="241281" y="282040"/>
                    <a:pt x="231763" y="281879"/>
                  </a:cubicBezTo>
                  <a:cubicBezTo>
                    <a:pt x="222245" y="281879"/>
                    <a:pt x="214986" y="275274"/>
                    <a:pt x="214502" y="265126"/>
                  </a:cubicBezTo>
                  <a:cubicBezTo>
                    <a:pt x="214018" y="252883"/>
                    <a:pt x="214341" y="240480"/>
                    <a:pt x="214341" y="228076"/>
                  </a:cubicBezTo>
                  <a:cubicBezTo>
                    <a:pt x="214341" y="192798"/>
                    <a:pt x="214341" y="157682"/>
                    <a:pt x="214341" y="122404"/>
                  </a:cubicBezTo>
                  <a:cubicBezTo>
                    <a:pt x="214502" y="97274"/>
                    <a:pt x="227730" y="83904"/>
                    <a:pt x="253218" y="83904"/>
                  </a:cubicBezTo>
                  <a:close/>
                  <a:moveTo>
                    <a:pt x="38826" y="83904"/>
                  </a:moveTo>
                  <a:cubicBezTo>
                    <a:pt x="74158" y="83743"/>
                    <a:pt x="109330" y="83743"/>
                    <a:pt x="144663" y="83904"/>
                  </a:cubicBezTo>
                  <a:cubicBezTo>
                    <a:pt x="168056" y="84065"/>
                    <a:pt x="181609" y="97274"/>
                    <a:pt x="181609" y="120471"/>
                  </a:cubicBezTo>
                  <a:cubicBezTo>
                    <a:pt x="181770" y="167186"/>
                    <a:pt x="181770" y="214062"/>
                    <a:pt x="181609" y="260777"/>
                  </a:cubicBezTo>
                  <a:cubicBezTo>
                    <a:pt x="181609" y="274952"/>
                    <a:pt x="175639" y="282040"/>
                    <a:pt x="164346" y="281879"/>
                  </a:cubicBezTo>
                  <a:cubicBezTo>
                    <a:pt x="153375" y="281879"/>
                    <a:pt x="147083" y="274308"/>
                    <a:pt x="147083" y="260293"/>
                  </a:cubicBezTo>
                  <a:cubicBezTo>
                    <a:pt x="146921" y="230976"/>
                    <a:pt x="147083" y="201497"/>
                    <a:pt x="147083" y="172179"/>
                  </a:cubicBezTo>
                  <a:cubicBezTo>
                    <a:pt x="147083" y="167991"/>
                    <a:pt x="147567" y="163642"/>
                    <a:pt x="146760" y="159454"/>
                  </a:cubicBezTo>
                  <a:cubicBezTo>
                    <a:pt x="146437" y="157037"/>
                    <a:pt x="144017" y="155104"/>
                    <a:pt x="142565" y="152849"/>
                  </a:cubicBezTo>
                  <a:cubicBezTo>
                    <a:pt x="141274" y="155265"/>
                    <a:pt x="139661" y="157520"/>
                    <a:pt x="138854" y="159937"/>
                  </a:cubicBezTo>
                  <a:cubicBezTo>
                    <a:pt x="138209" y="161387"/>
                    <a:pt x="138854" y="162997"/>
                    <a:pt x="138854" y="164608"/>
                  </a:cubicBezTo>
                  <a:cubicBezTo>
                    <a:pt x="138854" y="259810"/>
                    <a:pt x="139016" y="355012"/>
                    <a:pt x="138532" y="450053"/>
                  </a:cubicBezTo>
                  <a:cubicBezTo>
                    <a:pt x="138532" y="457463"/>
                    <a:pt x="135144" y="467128"/>
                    <a:pt x="129981" y="471316"/>
                  </a:cubicBezTo>
                  <a:cubicBezTo>
                    <a:pt x="124818" y="475343"/>
                    <a:pt x="114654" y="475665"/>
                    <a:pt x="107716" y="473894"/>
                  </a:cubicBezTo>
                  <a:cubicBezTo>
                    <a:pt x="98198" y="471316"/>
                    <a:pt x="95293" y="462134"/>
                    <a:pt x="95293" y="452469"/>
                  </a:cubicBezTo>
                  <a:cubicBezTo>
                    <a:pt x="95293" y="400599"/>
                    <a:pt x="95293" y="348730"/>
                    <a:pt x="95293" y="296860"/>
                  </a:cubicBezTo>
                  <a:lnTo>
                    <a:pt x="95293" y="283168"/>
                  </a:lnTo>
                  <a:cubicBezTo>
                    <a:pt x="94003" y="282523"/>
                    <a:pt x="92551" y="282040"/>
                    <a:pt x="91260" y="281557"/>
                  </a:cubicBezTo>
                  <a:cubicBezTo>
                    <a:pt x="89647" y="284617"/>
                    <a:pt x="86743" y="287839"/>
                    <a:pt x="86743" y="290900"/>
                  </a:cubicBezTo>
                  <a:cubicBezTo>
                    <a:pt x="86259" y="316835"/>
                    <a:pt x="86420" y="342769"/>
                    <a:pt x="86420" y="368704"/>
                  </a:cubicBezTo>
                  <a:cubicBezTo>
                    <a:pt x="86420" y="395767"/>
                    <a:pt x="86581" y="422829"/>
                    <a:pt x="86420" y="449892"/>
                  </a:cubicBezTo>
                  <a:cubicBezTo>
                    <a:pt x="86420" y="467450"/>
                    <a:pt x="78514" y="476793"/>
                    <a:pt x="64639" y="476632"/>
                  </a:cubicBezTo>
                  <a:cubicBezTo>
                    <a:pt x="51410" y="476310"/>
                    <a:pt x="43666" y="466645"/>
                    <a:pt x="43666" y="450053"/>
                  </a:cubicBezTo>
                  <a:cubicBezTo>
                    <a:pt x="43666" y="356140"/>
                    <a:pt x="43666" y="262065"/>
                    <a:pt x="43666" y="168152"/>
                  </a:cubicBezTo>
                  <a:cubicBezTo>
                    <a:pt x="43666" y="165736"/>
                    <a:pt x="44311" y="163158"/>
                    <a:pt x="43504" y="161225"/>
                  </a:cubicBezTo>
                  <a:cubicBezTo>
                    <a:pt x="42375" y="158165"/>
                    <a:pt x="40278" y="155587"/>
                    <a:pt x="38664" y="152849"/>
                  </a:cubicBezTo>
                  <a:cubicBezTo>
                    <a:pt x="37373" y="155426"/>
                    <a:pt x="34953" y="158165"/>
                    <a:pt x="34953" y="160903"/>
                  </a:cubicBezTo>
                  <a:cubicBezTo>
                    <a:pt x="34631" y="192637"/>
                    <a:pt x="34792" y="224371"/>
                    <a:pt x="34792" y="256105"/>
                  </a:cubicBezTo>
                  <a:cubicBezTo>
                    <a:pt x="34792" y="259166"/>
                    <a:pt x="34953" y="262226"/>
                    <a:pt x="34631" y="265287"/>
                  </a:cubicBezTo>
                  <a:cubicBezTo>
                    <a:pt x="33824" y="275435"/>
                    <a:pt x="26887" y="282040"/>
                    <a:pt x="17368" y="281879"/>
                  </a:cubicBezTo>
                  <a:cubicBezTo>
                    <a:pt x="8010" y="281879"/>
                    <a:pt x="589" y="275274"/>
                    <a:pt x="266" y="265126"/>
                  </a:cubicBezTo>
                  <a:cubicBezTo>
                    <a:pt x="-218" y="252883"/>
                    <a:pt x="105" y="240480"/>
                    <a:pt x="105" y="228076"/>
                  </a:cubicBezTo>
                  <a:cubicBezTo>
                    <a:pt x="105" y="192798"/>
                    <a:pt x="-57" y="157682"/>
                    <a:pt x="105" y="122404"/>
                  </a:cubicBezTo>
                  <a:cubicBezTo>
                    <a:pt x="105" y="97274"/>
                    <a:pt x="13496" y="83904"/>
                    <a:pt x="38826" y="83904"/>
                  </a:cubicBezTo>
                  <a:close/>
                  <a:moveTo>
                    <a:pt x="517938" y="2"/>
                  </a:moveTo>
                  <a:cubicBezTo>
                    <a:pt x="537129" y="-159"/>
                    <a:pt x="552450" y="15466"/>
                    <a:pt x="552289" y="34634"/>
                  </a:cubicBezTo>
                  <a:cubicBezTo>
                    <a:pt x="552289" y="53964"/>
                    <a:pt x="536968" y="68783"/>
                    <a:pt x="517132" y="68461"/>
                  </a:cubicBezTo>
                  <a:cubicBezTo>
                    <a:pt x="498586" y="68300"/>
                    <a:pt x="483266" y="52997"/>
                    <a:pt x="483104" y="34473"/>
                  </a:cubicBezTo>
                  <a:cubicBezTo>
                    <a:pt x="482943" y="15466"/>
                    <a:pt x="498747" y="2"/>
                    <a:pt x="517938" y="2"/>
                  </a:cubicBezTo>
                  <a:close/>
                  <a:moveTo>
                    <a:pt x="305466" y="2"/>
                  </a:moveTo>
                  <a:cubicBezTo>
                    <a:pt x="324657" y="-159"/>
                    <a:pt x="339978" y="15466"/>
                    <a:pt x="339817" y="34634"/>
                  </a:cubicBezTo>
                  <a:cubicBezTo>
                    <a:pt x="339655" y="53964"/>
                    <a:pt x="324335" y="68783"/>
                    <a:pt x="304660" y="68461"/>
                  </a:cubicBezTo>
                  <a:cubicBezTo>
                    <a:pt x="286114" y="68300"/>
                    <a:pt x="270794" y="52997"/>
                    <a:pt x="270632" y="34473"/>
                  </a:cubicBezTo>
                  <a:cubicBezTo>
                    <a:pt x="270471" y="15466"/>
                    <a:pt x="286114" y="2"/>
                    <a:pt x="305466" y="2"/>
                  </a:cubicBezTo>
                  <a:close/>
                  <a:moveTo>
                    <a:pt x="91088" y="2"/>
                  </a:moveTo>
                  <a:cubicBezTo>
                    <a:pt x="110279" y="-159"/>
                    <a:pt x="125600" y="15466"/>
                    <a:pt x="125439" y="34634"/>
                  </a:cubicBezTo>
                  <a:cubicBezTo>
                    <a:pt x="125439" y="53964"/>
                    <a:pt x="110118" y="68783"/>
                    <a:pt x="90282" y="68461"/>
                  </a:cubicBezTo>
                  <a:cubicBezTo>
                    <a:pt x="71736" y="68300"/>
                    <a:pt x="56416" y="52997"/>
                    <a:pt x="56254" y="34473"/>
                  </a:cubicBezTo>
                  <a:cubicBezTo>
                    <a:pt x="56093" y="15466"/>
                    <a:pt x="71897" y="2"/>
                    <a:pt x="91088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1BE659B7-C465-AE2C-0175-7585E705B956}"/>
              </a:ext>
            </a:extLst>
          </p:cNvPr>
          <p:cNvSpPr txBox="1"/>
          <p:nvPr/>
        </p:nvSpPr>
        <p:spPr>
          <a:xfrm>
            <a:off x="2909544" y="1889075"/>
            <a:ext cx="10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101</a:t>
            </a:r>
            <a:r>
              <a:rPr lang="zh-CN" altLang="en-US" sz="160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  <a:endParaRPr lang="zh-CN" altLang="en-US" sz="2400">
              <a:gradFill flip="none" rotWithShape="1">
                <a:gsLst>
                  <a:gs pos="4000">
                    <a:srgbClr val="05A8E3"/>
                  </a:gs>
                  <a:gs pos="100000">
                    <a:srgbClr val="0076C0"/>
                  </a:gs>
                </a:gsLst>
                <a:lin ang="5400000" scaled="0"/>
                <a:tileRect/>
              </a:gra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EA0FF652-CA61-856B-5744-21D37ABA35CB}"/>
              </a:ext>
            </a:extLst>
          </p:cNvPr>
          <p:cNvSpPr/>
          <p:nvPr/>
        </p:nvSpPr>
        <p:spPr>
          <a:xfrm>
            <a:off x="3169476" y="4387126"/>
            <a:ext cx="2212821" cy="1445704"/>
          </a:xfrm>
          <a:prstGeom prst="rect">
            <a:avLst/>
          </a:prstGeom>
          <a:solidFill>
            <a:srgbClr val="05A8E3">
              <a:alpha val="5000"/>
            </a:srgbClr>
          </a:solidFill>
          <a:ln w="6350">
            <a:solidFill>
              <a:srgbClr val="05A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A57EAF1-956B-D520-859E-1FE49525A425}"/>
              </a:ext>
            </a:extLst>
          </p:cNvPr>
          <p:cNvSpPr/>
          <p:nvPr/>
        </p:nvSpPr>
        <p:spPr>
          <a:xfrm>
            <a:off x="2689387" y="2903839"/>
            <a:ext cx="345509" cy="1426291"/>
          </a:xfrm>
          <a:prstGeom prst="rect">
            <a:avLst/>
          </a:prstGeom>
          <a:gradFill>
            <a:gsLst>
              <a:gs pos="91000">
                <a:srgbClr val="0076C0"/>
              </a:gs>
              <a:gs pos="0">
                <a:srgbClr val="05A8E3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>
                <a:gradFill>
                  <a:gsLst>
                    <a:gs pos="91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-80000" r="50000" b="18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生存率</a:t>
            </a:r>
            <a:endParaRPr lang="zh-CN" altLang="en-US" sz="1400" b="1" dirty="0">
              <a:gradFill>
                <a:gsLst>
                  <a:gs pos="91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-80000" r="50000" b="18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8188E32-65CD-3C34-A8D7-71429780CC76}"/>
              </a:ext>
            </a:extLst>
          </p:cNvPr>
          <p:cNvSpPr/>
          <p:nvPr/>
        </p:nvSpPr>
        <p:spPr>
          <a:xfrm>
            <a:off x="2689387" y="4406539"/>
            <a:ext cx="345509" cy="1426292"/>
          </a:xfrm>
          <a:prstGeom prst="rect">
            <a:avLst/>
          </a:prstGeom>
          <a:gradFill>
            <a:gsLst>
              <a:gs pos="91000">
                <a:srgbClr val="0076C0"/>
              </a:gs>
              <a:gs pos="0">
                <a:srgbClr val="05A8E3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>
                <a:gradFill>
                  <a:gsLst>
                    <a:gs pos="91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50000" t="-80000" r="50000" b="18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缓解率</a:t>
            </a:r>
            <a:endParaRPr lang="zh-CN" altLang="en-US" sz="1400" b="1" dirty="0">
              <a:gradFill>
                <a:gsLst>
                  <a:gs pos="91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-80000" r="50000" b="18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995F807F-C797-23D6-066C-09D30AB96779}"/>
              </a:ext>
            </a:extLst>
          </p:cNvPr>
          <p:cNvSpPr txBox="1"/>
          <p:nvPr/>
        </p:nvSpPr>
        <p:spPr>
          <a:xfrm>
            <a:off x="3616889" y="2920704"/>
            <a:ext cx="131799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慢性期 </a:t>
            </a:r>
            <a:r>
              <a:rPr kumimoji="0" lang="en-US" altLang="zh-CN" sz="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(CP-CML)</a:t>
            </a:r>
            <a:endParaRPr kumimoji="0" lang="zh-CN" altLang="en-US" sz="8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7E15E03F-9F97-2365-E83D-A74A55269C80}"/>
              </a:ext>
            </a:extLst>
          </p:cNvPr>
          <p:cNvSpPr txBox="1"/>
          <p:nvPr/>
        </p:nvSpPr>
        <p:spPr>
          <a:xfrm>
            <a:off x="2700946" y="5955735"/>
            <a:ext cx="49916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CHR: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完全血液学反应；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MCyR: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主要细胞遗传学反应；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CCyR: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完全细胞遗传学反应；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MMR: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主要分子学反应 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84" name="对象 1">
            <a:extLst>
              <a:ext uri="{FF2B5EF4-FFF2-40B4-BE49-F238E27FC236}">
                <a16:creationId xmlns:a16="http://schemas.microsoft.com/office/drawing/2014/main" id="{7872C015-94B8-A500-BF1E-4C28368ECC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001530"/>
              </p:ext>
            </p:extLst>
          </p:nvPr>
        </p:nvGraphicFramePr>
        <p:xfrm>
          <a:off x="3260902" y="3148177"/>
          <a:ext cx="2029968" cy="1230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4207826" imgH="2671263" progId="">
                  <p:embed/>
                </p:oleObj>
              </mc:Choice>
              <mc:Fallback>
                <p:oleObj name="Prism 9" r:id="rId5" imgW="4207826" imgH="2671263" progId="">
                  <p:embed/>
                  <p:pic>
                    <p:nvPicPr>
                      <p:cNvPr id="72" name="对象 1">
                        <a:extLst>
                          <a:ext uri="{FF2B5EF4-FFF2-40B4-BE49-F238E27FC236}">
                            <a16:creationId xmlns:a16="http://schemas.microsoft.com/office/drawing/2014/main" id="{F304F400-CE4A-5C85-D3F6-4BF00835BD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0902" y="3148177"/>
                        <a:ext cx="2029968" cy="1230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" name="图片 87">
            <a:extLst>
              <a:ext uri="{FF2B5EF4-FFF2-40B4-BE49-F238E27FC236}">
                <a16:creationId xmlns:a16="http://schemas.microsoft.com/office/drawing/2014/main" id="{5E4198D9-04D2-B089-307A-0BFCDBDD1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1584" y="3148177"/>
            <a:ext cx="2029152" cy="1230815"/>
          </a:xfrm>
          <a:prstGeom prst="rect">
            <a:avLst/>
          </a:prstGeom>
          <a:noFill/>
          <a:ln w="6350">
            <a:noFill/>
          </a:ln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530300AA-7B81-83F6-D706-639CDE1EC46B}"/>
              </a:ext>
            </a:extLst>
          </p:cNvPr>
          <p:cNvSpPr txBox="1"/>
          <p:nvPr/>
        </p:nvSpPr>
        <p:spPr>
          <a:xfrm>
            <a:off x="5927163" y="2920704"/>
            <a:ext cx="131799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加速期 </a:t>
            </a:r>
            <a:r>
              <a:rPr kumimoji="0" lang="en-US" altLang="zh-CN" sz="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(AP-CML)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1437E538-7185-727C-5E12-7EE1BBF139D4}"/>
              </a:ext>
            </a:extLst>
          </p:cNvPr>
          <p:cNvSpPr/>
          <p:nvPr/>
        </p:nvSpPr>
        <p:spPr>
          <a:xfrm>
            <a:off x="5479750" y="4387126"/>
            <a:ext cx="2212821" cy="1445704"/>
          </a:xfrm>
          <a:prstGeom prst="rect">
            <a:avLst/>
          </a:prstGeom>
          <a:solidFill>
            <a:srgbClr val="05A8E3">
              <a:alpha val="5000"/>
            </a:srgbClr>
          </a:solidFill>
          <a:ln w="6350">
            <a:solidFill>
              <a:srgbClr val="05A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ED0A0401-B683-9FA7-25C3-2185818AF289}"/>
              </a:ext>
            </a:extLst>
          </p:cNvPr>
          <p:cNvSpPr txBox="1"/>
          <p:nvPr/>
        </p:nvSpPr>
        <p:spPr>
          <a:xfrm>
            <a:off x="3261718" y="4393392"/>
            <a:ext cx="2028336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突变 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慢性期（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CP-CML</a:t>
            </a: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4FA04E99-297A-35A3-39D5-C14CFCF60AB7}"/>
              </a:ext>
            </a:extLst>
          </p:cNvPr>
          <p:cNvSpPr txBox="1"/>
          <p:nvPr/>
        </p:nvSpPr>
        <p:spPr>
          <a:xfrm>
            <a:off x="5572400" y="4393392"/>
            <a:ext cx="2028336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突变 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加速期（</a:t>
            </a:r>
            <a:r>
              <a:rPr lang="en-US" altLang="zh-CN" sz="800" b="1" dirty="0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P-CML</a:t>
            </a: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aphicFrame>
        <p:nvGraphicFramePr>
          <p:cNvPr id="96" name="图表 95">
            <a:extLst>
              <a:ext uri="{FF2B5EF4-FFF2-40B4-BE49-F238E27FC236}">
                <a16:creationId xmlns:a16="http://schemas.microsoft.com/office/drawing/2014/main" id="{7A7328CC-CFAC-7F41-7706-CAE5BA3D8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7269478"/>
              </p:ext>
            </p:extLst>
          </p:nvPr>
        </p:nvGraphicFramePr>
        <p:xfrm>
          <a:off x="3268933" y="4663952"/>
          <a:ext cx="2028337" cy="1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7" name="图表 96">
            <a:extLst>
              <a:ext uri="{FF2B5EF4-FFF2-40B4-BE49-F238E27FC236}">
                <a16:creationId xmlns:a16="http://schemas.microsoft.com/office/drawing/2014/main" id="{68513843-EDC9-CAEA-E1D6-77BFB5341F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318813"/>
              </p:ext>
            </p:extLst>
          </p:nvPr>
        </p:nvGraphicFramePr>
        <p:xfrm>
          <a:off x="5571992" y="4663952"/>
          <a:ext cx="2028337" cy="1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8" name="文本框 107">
            <a:extLst>
              <a:ext uri="{FF2B5EF4-FFF2-40B4-BE49-F238E27FC236}">
                <a16:creationId xmlns:a16="http://schemas.microsoft.com/office/drawing/2014/main" id="{2D476DF5-9A15-C6E8-630E-6DF6EDFF0D9B}"/>
              </a:ext>
            </a:extLst>
          </p:cNvPr>
          <p:cNvSpPr txBox="1"/>
          <p:nvPr/>
        </p:nvSpPr>
        <p:spPr>
          <a:xfrm>
            <a:off x="8226618" y="4917050"/>
            <a:ext cx="1547996" cy="328936"/>
          </a:xfrm>
          <a:prstGeom prst="rect">
            <a:avLst/>
          </a:prstGeom>
          <a:gradFill>
            <a:gsLst>
              <a:gs pos="4000">
                <a:srgbClr val="0076C0">
                  <a:alpha val="0"/>
                </a:srgbClr>
              </a:gs>
              <a:gs pos="100000">
                <a:srgbClr val="0076C0">
                  <a:alpha val="0"/>
                </a:srgbClr>
              </a:gs>
              <a:gs pos="50000">
                <a:srgbClr val="0076C0">
                  <a:alpha val="500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0076C0">
                    <a:alpha val="0"/>
                  </a:srgbClr>
                </a:gs>
                <a:gs pos="50000">
                  <a:srgbClr val="0076C0"/>
                </a:gs>
                <a:gs pos="100000">
                  <a:srgbClr val="0076C0">
                    <a:alpha val="0"/>
                  </a:srgbClr>
                </a:gs>
              </a:gsLst>
              <a:lin ang="0" scaled="0"/>
            </a:gra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关键注册二期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6CFD7D79-6B6C-25DB-A531-BC602FB8C6ED}"/>
              </a:ext>
            </a:extLst>
          </p:cNvPr>
          <p:cNvGrpSpPr/>
          <p:nvPr/>
        </p:nvGrpSpPr>
        <p:grpSpPr>
          <a:xfrm>
            <a:off x="8367004" y="5842242"/>
            <a:ext cx="1297315" cy="328937"/>
            <a:chOff x="2952390" y="2545034"/>
            <a:chExt cx="1297315" cy="328937"/>
          </a:xfrm>
          <a:solidFill>
            <a:srgbClr val="05A8E3"/>
          </a:solidFill>
        </p:grpSpPr>
        <p:sp>
          <p:nvSpPr>
            <p:cNvPr id="111" name="three-persons-silhouettes_35124">
              <a:extLst>
                <a:ext uri="{FF2B5EF4-FFF2-40B4-BE49-F238E27FC236}">
                  <a16:creationId xmlns:a16="http://schemas.microsoft.com/office/drawing/2014/main" id="{7014F223-2870-9B9A-957A-FB6770139C35}"/>
                </a:ext>
              </a:extLst>
            </p:cNvPr>
            <p:cNvSpPr/>
            <p:nvPr/>
          </p:nvSpPr>
          <p:spPr>
            <a:xfrm>
              <a:off x="2952390" y="2545034"/>
              <a:ext cx="419962" cy="328937"/>
            </a:xfrm>
            <a:custGeom>
              <a:avLst/>
              <a:gdLst>
                <a:gd name="connsiteX0" fmla="*/ 465691 w 608530"/>
                <a:gd name="connsiteY0" fmla="*/ 83904 h 476634"/>
                <a:gd name="connsiteX1" fmla="*/ 571517 w 608530"/>
                <a:gd name="connsiteY1" fmla="*/ 83904 h 476634"/>
                <a:gd name="connsiteX2" fmla="*/ 608459 w 608530"/>
                <a:gd name="connsiteY2" fmla="*/ 120471 h 476634"/>
                <a:gd name="connsiteX3" fmla="*/ 608459 w 608530"/>
                <a:gd name="connsiteY3" fmla="*/ 260777 h 476634"/>
                <a:gd name="connsiteX4" fmla="*/ 591198 w 608530"/>
                <a:gd name="connsiteY4" fmla="*/ 281879 h 476634"/>
                <a:gd name="connsiteX5" fmla="*/ 573936 w 608530"/>
                <a:gd name="connsiteY5" fmla="*/ 260293 h 476634"/>
                <a:gd name="connsiteX6" fmla="*/ 573936 w 608530"/>
                <a:gd name="connsiteY6" fmla="*/ 172179 h 476634"/>
                <a:gd name="connsiteX7" fmla="*/ 573614 w 608530"/>
                <a:gd name="connsiteY7" fmla="*/ 159454 h 476634"/>
                <a:gd name="connsiteX8" fmla="*/ 569420 w 608530"/>
                <a:gd name="connsiteY8" fmla="*/ 152849 h 476634"/>
                <a:gd name="connsiteX9" fmla="*/ 565548 w 608530"/>
                <a:gd name="connsiteY9" fmla="*/ 159937 h 476634"/>
                <a:gd name="connsiteX10" fmla="*/ 565709 w 608530"/>
                <a:gd name="connsiteY10" fmla="*/ 164608 h 476634"/>
                <a:gd name="connsiteX11" fmla="*/ 565387 w 608530"/>
                <a:gd name="connsiteY11" fmla="*/ 450053 h 476634"/>
                <a:gd name="connsiteX12" fmla="*/ 556675 w 608530"/>
                <a:gd name="connsiteY12" fmla="*/ 471316 h 476634"/>
                <a:gd name="connsiteX13" fmla="*/ 534413 w 608530"/>
                <a:gd name="connsiteY13" fmla="*/ 473894 h 476634"/>
                <a:gd name="connsiteX14" fmla="*/ 522153 w 608530"/>
                <a:gd name="connsiteY14" fmla="*/ 452469 h 476634"/>
                <a:gd name="connsiteX15" fmla="*/ 522153 w 608530"/>
                <a:gd name="connsiteY15" fmla="*/ 296860 h 476634"/>
                <a:gd name="connsiteX16" fmla="*/ 522153 w 608530"/>
                <a:gd name="connsiteY16" fmla="*/ 283168 h 476634"/>
                <a:gd name="connsiteX17" fmla="*/ 518120 w 608530"/>
                <a:gd name="connsiteY17" fmla="*/ 281557 h 476634"/>
                <a:gd name="connsiteX18" fmla="*/ 513442 w 608530"/>
                <a:gd name="connsiteY18" fmla="*/ 290900 h 476634"/>
                <a:gd name="connsiteX19" fmla="*/ 513281 w 608530"/>
                <a:gd name="connsiteY19" fmla="*/ 368704 h 476634"/>
                <a:gd name="connsiteX20" fmla="*/ 513281 w 608530"/>
                <a:gd name="connsiteY20" fmla="*/ 449892 h 476634"/>
                <a:gd name="connsiteX21" fmla="*/ 491503 w 608530"/>
                <a:gd name="connsiteY21" fmla="*/ 476632 h 476634"/>
                <a:gd name="connsiteX22" fmla="*/ 470531 w 608530"/>
                <a:gd name="connsiteY22" fmla="*/ 450053 h 476634"/>
                <a:gd name="connsiteX23" fmla="*/ 470531 w 608530"/>
                <a:gd name="connsiteY23" fmla="*/ 168152 h 476634"/>
                <a:gd name="connsiteX24" fmla="*/ 470370 w 608530"/>
                <a:gd name="connsiteY24" fmla="*/ 161225 h 476634"/>
                <a:gd name="connsiteX25" fmla="*/ 465530 w 608530"/>
                <a:gd name="connsiteY25" fmla="*/ 152849 h 476634"/>
                <a:gd name="connsiteX26" fmla="*/ 461820 w 608530"/>
                <a:gd name="connsiteY26" fmla="*/ 160903 h 476634"/>
                <a:gd name="connsiteX27" fmla="*/ 461659 w 608530"/>
                <a:gd name="connsiteY27" fmla="*/ 256105 h 476634"/>
                <a:gd name="connsiteX28" fmla="*/ 461497 w 608530"/>
                <a:gd name="connsiteY28" fmla="*/ 265287 h 476634"/>
                <a:gd name="connsiteX29" fmla="*/ 444236 w 608530"/>
                <a:gd name="connsiteY29" fmla="*/ 281879 h 476634"/>
                <a:gd name="connsiteX30" fmla="*/ 427136 w 608530"/>
                <a:gd name="connsiteY30" fmla="*/ 265126 h 476634"/>
                <a:gd name="connsiteX31" fmla="*/ 426975 w 608530"/>
                <a:gd name="connsiteY31" fmla="*/ 228076 h 476634"/>
                <a:gd name="connsiteX32" fmla="*/ 426975 w 608530"/>
                <a:gd name="connsiteY32" fmla="*/ 122404 h 476634"/>
                <a:gd name="connsiteX33" fmla="*/ 465691 w 608530"/>
                <a:gd name="connsiteY33" fmla="*/ 83904 h 476634"/>
                <a:gd name="connsiteX34" fmla="*/ 253218 w 608530"/>
                <a:gd name="connsiteY34" fmla="*/ 83904 h 476634"/>
                <a:gd name="connsiteX35" fmla="*/ 358882 w 608530"/>
                <a:gd name="connsiteY35" fmla="*/ 83904 h 476634"/>
                <a:gd name="connsiteX36" fmla="*/ 395986 w 608530"/>
                <a:gd name="connsiteY36" fmla="*/ 120471 h 476634"/>
                <a:gd name="connsiteX37" fmla="*/ 395986 w 608530"/>
                <a:gd name="connsiteY37" fmla="*/ 260777 h 476634"/>
                <a:gd name="connsiteX38" fmla="*/ 378725 w 608530"/>
                <a:gd name="connsiteY38" fmla="*/ 281879 h 476634"/>
                <a:gd name="connsiteX39" fmla="*/ 361463 w 608530"/>
                <a:gd name="connsiteY39" fmla="*/ 260293 h 476634"/>
                <a:gd name="connsiteX40" fmla="*/ 361463 w 608530"/>
                <a:gd name="connsiteY40" fmla="*/ 172179 h 476634"/>
                <a:gd name="connsiteX41" fmla="*/ 361141 w 608530"/>
                <a:gd name="connsiteY41" fmla="*/ 159454 h 476634"/>
                <a:gd name="connsiteX42" fmla="*/ 356947 w 608530"/>
                <a:gd name="connsiteY42" fmla="*/ 152849 h 476634"/>
                <a:gd name="connsiteX43" fmla="*/ 353075 w 608530"/>
                <a:gd name="connsiteY43" fmla="*/ 159937 h 476634"/>
                <a:gd name="connsiteX44" fmla="*/ 353236 w 608530"/>
                <a:gd name="connsiteY44" fmla="*/ 164608 h 476634"/>
                <a:gd name="connsiteX45" fmla="*/ 352914 w 608530"/>
                <a:gd name="connsiteY45" fmla="*/ 450053 h 476634"/>
                <a:gd name="connsiteX46" fmla="*/ 344202 w 608530"/>
                <a:gd name="connsiteY46" fmla="*/ 471316 h 476634"/>
                <a:gd name="connsiteX47" fmla="*/ 321940 w 608530"/>
                <a:gd name="connsiteY47" fmla="*/ 473894 h 476634"/>
                <a:gd name="connsiteX48" fmla="*/ 309680 w 608530"/>
                <a:gd name="connsiteY48" fmla="*/ 452469 h 476634"/>
                <a:gd name="connsiteX49" fmla="*/ 309680 w 608530"/>
                <a:gd name="connsiteY49" fmla="*/ 296860 h 476634"/>
                <a:gd name="connsiteX50" fmla="*/ 309680 w 608530"/>
                <a:gd name="connsiteY50" fmla="*/ 283168 h 476634"/>
                <a:gd name="connsiteX51" fmla="*/ 305647 w 608530"/>
                <a:gd name="connsiteY51" fmla="*/ 281557 h 476634"/>
                <a:gd name="connsiteX52" fmla="*/ 300969 w 608530"/>
                <a:gd name="connsiteY52" fmla="*/ 290900 h 476634"/>
                <a:gd name="connsiteX53" fmla="*/ 300808 w 608530"/>
                <a:gd name="connsiteY53" fmla="*/ 368704 h 476634"/>
                <a:gd name="connsiteX54" fmla="*/ 300808 w 608530"/>
                <a:gd name="connsiteY54" fmla="*/ 449892 h 476634"/>
                <a:gd name="connsiteX55" fmla="*/ 278868 w 608530"/>
                <a:gd name="connsiteY55" fmla="*/ 476632 h 476634"/>
                <a:gd name="connsiteX56" fmla="*/ 258058 w 608530"/>
                <a:gd name="connsiteY56" fmla="*/ 450053 h 476634"/>
                <a:gd name="connsiteX57" fmla="*/ 258058 w 608530"/>
                <a:gd name="connsiteY57" fmla="*/ 168152 h 476634"/>
                <a:gd name="connsiteX58" fmla="*/ 257897 w 608530"/>
                <a:gd name="connsiteY58" fmla="*/ 161225 h 476634"/>
                <a:gd name="connsiteX59" fmla="*/ 252896 w 608530"/>
                <a:gd name="connsiteY59" fmla="*/ 152849 h 476634"/>
                <a:gd name="connsiteX60" fmla="*/ 249347 w 608530"/>
                <a:gd name="connsiteY60" fmla="*/ 160903 h 476634"/>
                <a:gd name="connsiteX61" fmla="*/ 249186 w 608530"/>
                <a:gd name="connsiteY61" fmla="*/ 256105 h 476634"/>
                <a:gd name="connsiteX62" fmla="*/ 249024 w 608530"/>
                <a:gd name="connsiteY62" fmla="*/ 265287 h 476634"/>
                <a:gd name="connsiteX63" fmla="*/ 231763 w 608530"/>
                <a:gd name="connsiteY63" fmla="*/ 281879 h 476634"/>
                <a:gd name="connsiteX64" fmla="*/ 214502 w 608530"/>
                <a:gd name="connsiteY64" fmla="*/ 265126 h 476634"/>
                <a:gd name="connsiteX65" fmla="*/ 214341 w 608530"/>
                <a:gd name="connsiteY65" fmla="*/ 228076 h 476634"/>
                <a:gd name="connsiteX66" fmla="*/ 214341 w 608530"/>
                <a:gd name="connsiteY66" fmla="*/ 122404 h 476634"/>
                <a:gd name="connsiteX67" fmla="*/ 253218 w 608530"/>
                <a:gd name="connsiteY67" fmla="*/ 83904 h 476634"/>
                <a:gd name="connsiteX68" fmla="*/ 38826 w 608530"/>
                <a:gd name="connsiteY68" fmla="*/ 83904 h 476634"/>
                <a:gd name="connsiteX69" fmla="*/ 144663 w 608530"/>
                <a:gd name="connsiteY69" fmla="*/ 83904 h 476634"/>
                <a:gd name="connsiteX70" fmla="*/ 181609 w 608530"/>
                <a:gd name="connsiteY70" fmla="*/ 120471 h 476634"/>
                <a:gd name="connsiteX71" fmla="*/ 181609 w 608530"/>
                <a:gd name="connsiteY71" fmla="*/ 260777 h 476634"/>
                <a:gd name="connsiteX72" fmla="*/ 164346 w 608530"/>
                <a:gd name="connsiteY72" fmla="*/ 281879 h 476634"/>
                <a:gd name="connsiteX73" fmla="*/ 147083 w 608530"/>
                <a:gd name="connsiteY73" fmla="*/ 260293 h 476634"/>
                <a:gd name="connsiteX74" fmla="*/ 147083 w 608530"/>
                <a:gd name="connsiteY74" fmla="*/ 172179 h 476634"/>
                <a:gd name="connsiteX75" fmla="*/ 146760 w 608530"/>
                <a:gd name="connsiteY75" fmla="*/ 159454 h 476634"/>
                <a:gd name="connsiteX76" fmla="*/ 142565 w 608530"/>
                <a:gd name="connsiteY76" fmla="*/ 152849 h 476634"/>
                <a:gd name="connsiteX77" fmla="*/ 138854 w 608530"/>
                <a:gd name="connsiteY77" fmla="*/ 159937 h 476634"/>
                <a:gd name="connsiteX78" fmla="*/ 138854 w 608530"/>
                <a:gd name="connsiteY78" fmla="*/ 164608 h 476634"/>
                <a:gd name="connsiteX79" fmla="*/ 138532 w 608530"/>
                <a:gd name="connsiteY79" fmla="*/ 450053 h 476634"/>
                <a:gd name="connsiteX80" fmla="*/ 129981 w 608530"/>
                <a:gd name="connsiteY80" fmla="*/ 471316 h 476634"/>
                <a:gd name="connsiteX81" fmla="*/ 107716 w 608530"/>
                <a:gd name="connsiteY81" fmla="*/ 473894 h 476634"/>
                <a:gd name="connsiteX82" fmla="*/ 95293 w 608530"/>
                <a:gd name="connsiteY82" fmla="*/ 452469 h 476634"/>
                <a:gd name="connsiteX83" fmla="*/ 95293 w 608530"/>
                <a:gd name="connsiteY83" fmla="*/ 296860 h 476634"/>
                <a:gd name="connsiteX84" fmla="*/ 95293 w 608530"/>
                <a:gd name="connsiteY84" fmla="*/ 283168 h 476634"/>
                <a:gd name="connsiteX85" fmla="*/ 91260 w 608530"/>
                <a:gd name="connsiteY85" fmla="*/ 281557 h 476634"/>
                <a:gd name="connsiteX86" fmla="*/ 86743 w 608530"/>
                <a:gd name="connsiteY86" fmla="*/ 290900 h 476634"/>
                <a:gd name="connsiteX87" fmla="*/ 86420 w 608530"/>
                <a:gd name="connsiteY87" fmla="*/ 368704 h 476634"/>
                <a:gd name="connsiteX88" fmla="*/ 86420 w 608530"/>
                <a:gd name="connsiteY88" fmla="*/ 449892 h 476634"/>
                <a:gd name="connsiteX89" fmla="*/ 64639 w 608530"/>
                <a:gd name="connsiteY89" fmla="*/ 476632 h 476634"/>
                <a:gd name="connsiteX90" fmla="*/ 43666 w 608530"/>
                <a:gd name="connsiteY90" fmla="*/ 450053 h 476634"/>
                <a:gd name="connsiteX91" fmla="*/ 43666 w 608530"/>
                <a:gd name="connsiteY91" fmla="*/ 168152 h 476634"/>
                <a:gd name="connsiteX92" fmla="*/ 43504 w 608530"/>
                <a:gd name="connsiteY92" fmla="*/ 161225 h 476634"/>
                <a:gd name="connsiteX93" fmla="*/ 38664 w 608530"/>
                <a:gd name="connsiteY93" fmla="*/ 152849 h 476634"/>
                <a:gd name="connsiteX94" fmla="*/ 34953 w 608530"/>
                <a:gd name="connsiteY94" fmla="*/ 160903 h 476634"/>
                <a:gd name="connsiteX95" fmla="*/ 34792 w 608530"/>
                <a:gd name="connsiteY95" fmla="*/ 256105 h 476634"/>
                <a:gd name="connsiteX96" fmla="*/ 34631 w 608530"/>
                <a:gd name="connsiteY96" fmla="*/ 265287 h 476634"/>
                <a:gd name="connsiteX97" fmla="*/ 17368 w 608530"/>
                <a:gd name="connsiteY97" fmla="*/ 281879 h 476634"/>
                <a:gd name="connsiteX98" fmla="*/ 266 w 608530"/>
                <a:gd name="connsiteY98" fmla="*/ 265126 h 476634"/>
                <a:gd name="connsiteX99" fmla="*/ 105 w 608530"/>
                <a:gd name="connsiteY99" fmla="*/ 228076 h 476634"/>
                <a:gd name="connsiteX100" fmla="*/ 105 w 608530"/>
                <a:gd name="connsiteY100" fmla="*/ 122404 h 476634"/>
                <a:gd name="connsiteX101" fmla="*/ 38826 w 608530"/>
                <a:gd name="connsiteY101" fmla="*/ 83904 h 476634"/>
                <a:gd name="connsiteX102" fmla="*/ 517938 w 608530"/>
                <a:gd name="connsiteY102" fmla="*/ 2 h 476634"/>
                <a:gd name="connsiteX103" fmla="*/ 552289 w 608530"/>
                <a:gd name="connsiteY103" fmla="*/ 34634 h 476634"/>
                <a:gd name="connsiteX104" fmla="*/ 517132 w 608530"/>
                <a:gd name="connsiteY104" fmla="*/ 68461 h 476634"/>
                <a:gd name="connsiteX105" fmla="*/ 483104 w 608530"/>
                <a:gd name="connsiteY105" fmla="*/ 34473 h 476634"/>
                <a:gd name="connsiteX106" fmla="*/ 517938 w 608530"/>
                <a:gd name="connsiteY106" fmla="*/ 2 h 476634"/>
                <a:gd name="connsiteX107" fmla="*/ 305466 w 608530"/>
                <a:gd name="connsiteY107" fmla="*/ 2 h 476634"/>
                <a:gd name="connsiteX108" fmla="*/ 339817 w 608530"/>
                <a:gd name="connsiteY108" fmla="*/ 34634 h 476634"/>
                <a:gd name="connsiteX109" fmla="*/ 304660 w 608530"/>
                <a:gd name="connsiteY109" fmla="*/ 68461 h 476634"/>
                <a:gd name="connsiteX110" fmla="*/ 270632 w 608530"/>
                <a:gd name="connsiteY110" fmla="*/ 34473 h 476634"/>
                <a:gd name="connsiteX111" fmla="*/ 305466 w 608530"/>
                <a:gd name="connsiteY111" fmla="*/ 2 h 476634"/>
                <a:gd name="connsiteX112" fmla="*/ 91088 w 608530"/>
                <a:gd name="connsiteY112" fmla="*/ 2 h 476634"/>
                <a:gd name="connsiteX113" fmla="*/ 125439 w 608530"/>
                <a:gd name="connsiteY113" fmla="*/ 34634 h 476634"/>
                <a:gd name="connsiteX114" fmla="*/ 90282 w 608530"/>
                <a:gd name="connsiteY114" fmla="*/ 68461 h 476634"/>
                <a:gd name="connsiteX115" fmla="*/ 56254 w 608530"/>
                <a:gd name="connsiteY115" fmla="*/ 34473 h 476634"/>
                <a:gd name="connsiteX116" fmla="*/ 91088 w 608530"/>
                <a:gd name="connsiteY116" fmla="*/ 2 h 4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608530" h="476634">
                  <a:moveTo>
                    <a:pt x="465691" y="83904"/>
                  </a:moveTo>
                  <a:cubicBezTo>
                    <a:pt x="501020" y="83743"/>
                    <a:pt x="536188" y="83743"/>
                    <a:pt x="571517" y="83904"/>
                  </a:cubicBezTo>
                  <a:cubicBezTo>
                    <a:pt x="594908" y="84065"/>
                    <a:pt x="608297" y="97274"/>
                    <a:pt x="608459" y="120471"/>
                  </a:cubicBezTo>
                  <a:cubicBezTo>
                    <a:pt x="608620" y="167186"/>
                    <a:pt x="608459" y="214062"/>
                    <a:pt x="608459" y="260777"/>
                  </a:cubicBezTo>
                  <a:cubicBezTo>
                    <a:pt x="608459" y="274952"/>
                    <a:pt x="602490" y="282040"/>
                    <a:pt x="591198" y="281879"/>
                  </a:cubicBezTo>
                  <a:cubicBezTo>
                    <a:pt x="580228" y="281879"/>
                    <a:pt x="573936" y="274308"/>
                    <a:pt x="573936" y="260293"/>
                  </a:cubicBezTo>
                  <a:cubicBezTo>
                    <a:pt x="573775" y="230976"/>
                    <a:pt x="573936" y="201497"/>
                    <a:pt x="573936" y="172179"/>
                  </a:cubicBezTo>
                  <a:cubicBezTo>
                    <a:pt x="573936" y="167991"/>
                    <a:pt x="574420" y="163642"/>
                    <a:pt x="573614" y="159454"/>
                  </a:cubicBezTo>
                  <a:cubicBezTo>
                    <a:pt x="573291" y="157037"/>
                    <a:pt x="570871" y="155104"/>
                    <a:pt x="569420" y="152849"/>
                  </a:cubicBezTo>
                  <a:cubicBezTo>
                    <a:pt x="568129" y="155265"/>
                    <a:pt x="566516" y="157520"/>
                    <a:pt x="565548" y="159937"/>
                  </a:cubicBezTo>
                  <a:cubicBezTo>
                    <a:pt x="565064" y="161387"/>
                    <a:pt x="565709" y="162997"/>
                    <a:pt x="565709" y="164608"/>
                  </a:cubicBezTo>
                  <a:cubicBezTo>
                    <a:pt x="565709" y="259810"/>
                    <a:pt x="565870" y="355012"/>
                    <a:pt x="565387" y="450053"/>
                  </a:cubicBezTo>
                  <a:cubicBezTo>
                    <a:pt x="565387" y="457463"/>
                    <a:pt x="561999" y="467128"/>
                    <a:pt x="556675" y="471316"/>
                  </a:cubicBezTo>
                  <a:cubicBezTo>
                    <a:pt x="551674" y="475343"/>
                    <a:pt x="541350" y="475665"/>
                    <a:pt x="534413" y="473894"/>
                  </a:cubicBezTo>
                  <a:cubicBezTo>
                    <a:pt x="525057" y="471316"/>
                    <a:pt x="522153" y="462134"/>
                    <a:pt x="522153" y="452469"/>
                  </a:cubicBezTo>
                  <a:cubicBezTo>
                    <a:pt x="522153" y="400599"/>
                    <a:pt x="522153" y="348730"/>
                    <a:pt x="522153" y="296860"/>
                  </a:cubicBezTo>
                  <a:lnTo>
                    <a:pt x="522153" y="283168"/>
                  </a:lnTo>
                  <a:cubicBezTo>
                    <a:pt x="520863" y="282523"/>
                    <a:pt x="519411" y="282040"/>
                    <a:pt x="518120" y="281557"/>
                  </a:cubicBezTo>
                  <a:cubicBezTo>
                    <a:pt x="516507" y="284617"/>
                    <a:pt x="513603" y="287839"/>
                    <a:pt x="513442" y="290900"/>
                  </a:cubicBezTo>
                  <a:cubicBezTo>
                    <a:pt x="513119" y="316835"/>
                    <a:pt x="513281" y="342769"/>
                    <a:pt x="513281" y="368704"/>
                  </a:cubicBezTo>
                  <a:cubicBezTo>
                    <a:pt x="513281" y="395767"/>
                    <a:pt x="513442" y="422829"/>
                    <a:pt x="513281" y="449892"/>
                  </a:cubicBezTo>
                  <a:cubicBezTo>
                    <a:pt x="513281" y="467450"/>
                    <a:pt x="505376" y="476793"/>
                    <a:pt x="491503" y="476632"/>
                  </a:cubicBezTo>
                  <a:cubicBezTo>
                    <a:pt x="478274" y="476310"/>
                    <a:pt x="470531" y="466645"/>
                    <a:pt x="470531" y="450053"/>
                  </a:cubicBezTo>
                  <a:cubicBezTo>
                    <a:pt x="470531" y="356140"/>
                    <a:pt x="470531" y="262065"/>
                    <a:pt x="470531" y="168152"/>
                  </a:cubicBezTo>
                  <a:cubicBezTo>
                    <a:pt x="470531" y="165736"/>
                    <a:pt x="471176" y="163158"/>
                    <a:pt x="470370" y="161225"/>
                  </a:cubicBezTo>
                  <a:cubicBezTo>
                    <a:pt x="469240" y="158165"/>
                    <a:pt x="467143" y="155587"/>
                    <a:pt x="465530" y="152849"/>
                  </a:cubicBezTo>
                  <a:cubicBezTo>
                    <a:pt x="464240" y="155426"/>
                    <a:pt x="461820" y="158165"/>
                    <a:pt x="461820" y="160903"/>
                  </a:cubicBezTo>
                  <a:cubicBezTo>
                    <a:pt x="461497" y="192637"/>
                    <a:pt x="461659" y="224371"/>
                    <a:pt x="461659" y="256105"/>
                  </a:cubicBezTo>
                  <a:cubicBezTo>
                    <a:pt x="461659" y="259166"/>
                    <a:pt x="461820" y="262226"/>
                    <a:pt x="461497" y="265287"/>
                  </a:cubicBezTo>
                  <a:cubicBezTo>
                    <a:pt x="460691" y="275435"/>
                    <a:pt x="453754" y="282040"/>
                    <a:pt x="444236" y="281879"/>
                  </a:cubicBezTo>
                  <a:cubicBezTo>
                    <a:pt x="434880" y="281879"/>
                    <a:pt x="427459" y="275274"/>
                    <a:pt x="427136" y="265126"/>
                  </a:cubicBezTo>
                  <a:cubicBezTo>
                    <a:pt x="426491" y="252883"/>
                    <a:pt x="426975" y="240480"/>
                    <a:pt x="426975" y="228076"/>
                  </a:cubicBezTo>
                  <a:cubicBezTo>
                    <a:pt x="426975" y="192798"/>
                    <a:pt x="426814" y="157682"/>
                    <a:pt x="426975" y="122404"/>
                  </a:cubicBezTo>
                  <a:cubicBezTo>
                    <a:pt x="426975" y="97274"/>
                    <a:pt x="440364" y="83904"/>
                    <a:pt x="465691" y="83904"/>
                  </a:cubicBezTo>
                  <a:close/>
                  <a:moveTo>
                    <a:pt x="253218" y="83904"/>
                  </a:moveTo>
                  <a:cubicBezTo>
                    <a:pt x="288386" y="83743"/>
                    <a:pt x="323715" y="83743"/>
                    <a:pt x="358882" y="83904"/>
                  </a:cubicBezTo>
                  <a:cubicBezTo>
                    <a:pt x="382435" y="84065"/>
                    <a:pt x="395824" y="97274"/>
                    <a:pt x="395986" y="120471"/>
                  </a:cubicBezTo>
                  <a:cubicBezTo>
                    <a:pt x="396147" y="167186"/>
                    <a:pt x="395986" y="214062"/>
                    <a:pt x="395986" y="260777"/>
                  </a:cubicBezTo>
                  <a:cubicBezTo>
                    <a:pt x="395986" y="274952"/>
                    <a:pt x="390017" y="282040"/>
                    <a:pt x="378725" y="281879"/>
                  </a:cubicBezTo>
                  <a:cubicBezTo>
                    <a:pt x="367594" y="281879"/>
                    <a:pt x="361463" y="274308"/>
                    <a:pt x="361463" y="260293"/>
                  </a:cubicBezTo>
                  <a:cubicBezTo>
                    <a:pt x="361302" y="230976"/>
                    <a:pt x="361463" y="201497"/>
                    <a:pt x="361463" y="172179"/>
                  </a:cubicBezTo>
                  <a:cubicBezTo>
                    <a:pt x="361463" y="167991"/>
                    <a:pt x="361786" y="163642"/>
                    <a:pt x="361141" y="159454"/>
                  </a:cubicBezTo>
                  <a:cubicBezTo>
                    <a:pt x="360818" y="157037"/>
                    <a:pt x="358398" y="155104"/>
                    <a:pt x="356947" y="152849"/>
                  </a:cubicBezTo>
                  <a:cubicBezTo>
                    <a:pt x="355656" y="155265"/>
                    <a:pt x="354043" y="157520"/>
                    <a:pt x="353075" y="159937"/>
                  </a:cubicBezTo>
                  <a:cubicBezTo>
                    <a:pt x="352591" y="161387"/>
                    <a:pt x="353236" y="162997"/>
                    <a:pt x="353236" y="164608"/>
                  </a:cubicBezTo>
                  <a:cubicBezTo>
                    <a:pt x="353236" y="259810"/>
                    <a:pt x="353398" y="354851"/>
                    <a:pt x="352914" y="450053"/>
                  </a:cubicBezTo>
                  <a:cubicBezTo>
                    <a:pt x="352752" y="457463"/>
                    <a:pt x="349526" y="467128"/>
                    <a:pt x="344202" y="471316"/>
                  </a:cubicBezTo>
                  <a:cubicBezTo>
                    <a:pt x="339201" y="475343"/>
                    <a:pt x="328877" y="475665"/>
                    <a:pt x="321940" y="473894"/>
                  </a:cubicBezTo>
                  <a:cubicBezTo>
                    <a:pt x="312584" y="471316"/>
                    <a:pt x="309680" y="462134"/>
                    <a:pt x="309680" y="452469"/>
                  </a:cubicBezTo>
                  <a:cubicBezTo>
                    <a:pt x="309680" y="400599"/>
                    <a:pt x="309680" y="348730"/>
                    <a:pt x="309680" y="296860"/>
                  </a:cubicBezTo>
                  <a:lnTo>
                    <a:pt x="309680" y="283168"/>
                  </a:lnTo>
                  <a:cubicBezTo>
                    <a:pt x="308228" y="282523"/>
                    <a:pt x="306938" y="282040"/>
                    <a:pt x="305647" y="281557"/>
                  </a:cubicBezTo>
                  <a:cubicBezTo>
                    <a:pt x="304034" y="284617"/>
                    <a:pt x="300969" y="287678"/>
                    <a:pt x="300969" y="290900"/>
                  </a:cubicBezTo>
                  <a:cubicBezTo>
                    <a:pt x="300646" y="316835"/>
                    <a:pt x="300808" y="342769"/>
                    <a:pt x="300808" y="368704"/>
                  </a:cubicBezTo>
                  <a:cubicBezTo>
                    <a:pt x="300808" y="395767"/>
                    <a:pt x="300808" y="422829"/>
                    <a:pt x="300808" y="449892"/>
                  </a:cubicBezTo>
                  <a:cubicBezTo>
                    <a:pt x="300808" y="467450"/>
                    <a:pt x="292903" y="476793"/>
                    <a:pt x="278868" y="476632"/>
                  </a:cubicBezTo>
                  <a:cubicBezTo>
                    <a:pt x="265801" y="476310"/>
                    <a:pt x="258058" y="466645"/>
                    <a:pt x="258058" y="450053"/>
                  </a:cubicBezTo>
                  <a:cubicBezTo>
                    <a:pt x="258058" y="356140"/>
                    <a:pt x="258058" y="262065"/>
                    <a:pt x="258058" y="168152"/>
                  </a:cubicBezTo>
                  <a:cubicBezTo>
                    <a:pt x="258058" y="165736"/>
                    <a:pt x="258703" y="163158"/>
                    <a:pt x="257897" y="161225"/>
                  </a:cubicBezTo>
                  <a:cubicBezTo>
                    <a:pt x="256768" y="158165"/>
                    <a:pt x="254670" y="155587"/>
                    <a:pt x="252896" y="152849"/>
                  </a:cubicBezTo>
                  <a:cubicBezTo>
                    <a:pt x="251605" y="155426"/>
                    <a:pt x="249347" y="158165"/>
                    <a:pt x="249347" y="160903"/>
                  </a:cubicBezTo>
                  <a:cubicBezTo>
                    <a:pt x="249024" y="192637"/>
                    <a:pt x="249186" y="224371"/>
                    <a:pt x="249186" y="256105"/>
                  </a:cubicBezTo>
                  <a:cubicBezTo>
                    <a:pt x="249186" y="259166"/>
                    <a:pt x="249347" y="262226"/>
                    <a:pt x="249024" y="265287"/>
                  </a:cubicBezTo>
                  <a:cubicBezTo>
                    <a:pt x="248218" y="275435"/>
                    <a:pt x="241281" y="282040"/>
                    <a:pt x="231763" y="281879"/>
                  </a:cubicBezTo>
                  <a:cubicBezTo>
                    <a:pt x="222245" y="281879"/>
                    <a:pt x="214986" y="275274"/>
                    <a:pt x="214502" y="265126"/>
                  </a:cubicBezTo>
                  <a:cubicBezTo>
                    <a:pt x="214018" y="252883"/>
                    <a:pt x="214341" y="240480"/>
                    <a:pt x="214341" y="228076"/>
                  </a:cubicBezTo>
                  <a:cubicBezTo>
                    <a:pt x="214341" y="192798"/>
                    <a:pt x="214341" y="157682"/>
                    <a:pt x="214341" y="122404"/>
                  </a:cubicBezTo>
                  <a:cubicBezTo>
                    <a:pt x="214502" y="97274"/>
                    <a:pt x="227730" y="83904"/>
                    <a:pt x="253218" y="83904"/>
                  </a:cubicBezTo>
                  <a:close/>
                  <a:moveTo>
                    <a:pt x="38826" y="83904"/>
                  </a:moveTo>
                  <a:cubicBezTo>
                    <a:pt x="74158" y="83743"/>
                    <a:pt x="109330" y="83743"/>
                    <a:pt x="144663" y="83904"/>
                  </a:cubicBezTo>
                  <a:cubicBezTo>
                    <a:pt x="168056" y="84065"/>
                    <a:pt x="181609" y="97274"/>
                    <a:pt x="181609" y="120471"/>
                  </a:cubicBezTo>
                  <a:cubicBezTo>
                    <a:pt x="181770" y="167186"/>
                    <a:pt x="181770" y="214062"/>
                    <a:pt x="181609" y="260777"/>
                  </a:cubicBezTo>
                  <a:cubicBezTo>
                    <a:pt x="181609" y="274952"/>
                    <a:pt x="175639" y="282040"/>
                    <a:pt x="164346" y="281879"/>
                  </a:cubicBezTo>
                  <a:cubicBezTo>
                    <a:pt x="153375" y="281879"/>
                    <a:pt x="147083" y="274308"/>
                    <a:pt x="147083" y="260293"/>
                  </a:cubicBezTo>
                  <a:cubicBezTo>
                    <a:pt x="146921" y="230976"/>
                    <a:pt x="147083" y="201497"/>
                    <a:pt x="147083" y="172179"/>
                  </a:cubicBezTo>
                  <a:cubicBezTo>
                    <a:pt x="147083" y="167991"/>
                    <a:pt x="147567" y="163642"/>
                    <a:pt x="146760" y="159454"/>
                  </a:cubicBezTo>
                  <a:cubicBezTo>
                    <a:pt x="146437" y="157037"/>
                    <a:pt x="144017" y="155104"/>
                    <a:pt x="142565" y="152849"/>
                  </a:cubicBezTo>
                  <a:cubicBezTo>
                    <a:pt x="141274" y="155265"/>
                    <a:pt x="139661" y="157520"/>
                    <a:pt x="138854" y="159937"/>
                  </a:cubicBezTo>
                  <a:cubicBezTo>
                    <a:pt x="138209" y="161387"/>
                    <a:pt x="138854" y="162997"/>
                    <a:pt x="138854" y="164608"/>
                  </a:cubicBezTo>
                  <a:cubicBezTo>
                    <a:pt x="138854" y="259810"/>
                    <a:pt x="139016" y="355012"/>
                    <a:pt x="138532" y="450053"/>
                  </a:cubicBezTo>
                  <a:cubicBezTo>
                    <a:pt x="138532" y="457463"/>
                    <a:pt x="135144" y="467128"/>
                    <a:pt x="129981" y="471316"/>
                  </a:cubicBezTo>
                  <a:cubicBezTo>
                    <a:pt x="124818" y="475343"/>
                    <a:pt x="114654" y="475665"/>
                    <a:pt x="107716" y="473894"/>
                  </a:cubicBezTo>
                  <a:cubicBezTo>
                    <a:pt x="98198" y="471316"/>
                    <a:pt x="95293" y="462134"/>
                    <a:pt x="95293" y="452469"/>
                  </a:cubicBezTo>
                  <a:cubicBezTo>
                    <a:pt x="95293" y="400599"/>
                    <a:pt x="95293" y="348730"/>
                    <a:pt x="95293" y="296860"/>
                  </a:cubicBezTo>
                  <a:lnTo>
                    <a:pt x="95293" y="283168"/>
                  </a:lnTo>
                  <a:cubicBezTo>
                    <a:pt x="94003" y="282523"/>
                    <a:pt x="92551" y="282040"/>
                    <a:pt x="91260" y="281557"/>
                  </a:cubicBezTo>
                  <a:cubicBezTo>
                    <a:pt x="89647" y="284617"/>
                    <a:pt x="86743" y="287839"/>
                    <a:pt x="86743" y="290900"/>
                  </a:cubicBezTo>
                  <a:cubicBezTo>
                    <a:pt x="86259" y="316835"/>
                    <a:pt x="86420" y="342769"/>
                    <a:pt x="86420" y="368704"/>
                  </a:cubicBezTo>
                  <a:cubicBezTo>
                    <a:pt x="86420" y="395767"/>
                    <a:pt x="86581" y="422829"/>
                    <a:pt x="86420" y="449892"/>
                  </a:cubicBezTo>
                  <a:cubicBezTo>
                    <a:pt x="86420" y="467450"/>
                    <a:pt x="78514" y="476793"/>
                    <a:pt x="64639" y="476632"/>
                  </a:cubicBezTo>
                  <a:cubicBezTo>
                    <a:pt x="51410" y="476310"/>
                    <a:pt x="43666" y="466645"/>
                    <a:pt x="43666" y="450053"/>
                  </a:cubicBezTo>
                  <a:cubicBezTo>
                    <a:pt x="43666" y="356140"/>
                    <a:pt x="43666" y="262065"/>
                    <a:pt x="43666" y="168152"/>
                  </a:cubicBezTo>
                  <a:cubicBezTo>
                    <a:pt x="43666" y="165736"/>
                    <a:pt x="44311" y="163158"/>
                    <a:pt x="43504" y="161225"/>
                  </a:cubicBezTo>
                  <a:cubicBezTo>
                    <a:pt x="42375" y="158165"/>
                    <a:pt x="40278" y="155587"/>
                    <a:pt x="38664" y="152849"/>
                  </a:cubicBezTo>
                  <a:cubicBezTo>
                    <a:pt x="37373" y="155426"/>
                    <a:pt x="34953" y="158165"/>
                    <a:pt x="34953" y="160903"/>
                  </a:cubicBezTo>
                  <a:cubicBezTo>
                    <a:pt x="34631" y="192637"/>
                    <a:pt x="34792" y="224371"/>
                    <a:pt x="34792" y="256105"/>
                  </a:cubicBezTo>
                  <a:cubicBezTo>
                    <a:pt x="34792" y="259166"/>
                    <a:pt x="34953" y="262226"/>
                    <a:pt x="34631" y="265287"/>
                  </a:cubicBezTo>
                  <a:cubicBezTo>
                    <a:pt x="33824" y="275435"/>
                    <a:pt x="26887" y="282040"/>
                    <a:pt x="17368" y="281879"/>
                  </a:cubicBezTo>
                  <a:cubicBezTo>
                    <a:pt x="8010" y="281879"/>
                    <a:pt x="589" y="275274"/>
                    <a:pt x="266" y="265126"/>
                  </a:cubicBezTo>
                  <a:cubicBezTo>
                    <a:pt x="-218" y="252883"/>
                    <a:pt x="105" y="240480"/>
                    <a:pt x="105" y="228076"/>
                  </a:cubicBezTo>
                  <a:cubicBezTo>
                    <a:pt x="105" y="192798"/>
                    <a:pt x="-57" y="157682"/>
                    <a:pt x="105" y="122404"/>
                  </a:cubicBezTo>
                  <a:cubicBezTo>
                    <a:pt x="105" y="97274"/>
                    <a:pt x="13496" y="83904"/>
                    <a:pt x="38826" y="83904"/>
                  </a:cubicBezTo>
                  <a:close/>
                  <a:moveTo>
                    <a:pt x="517938" y="2"/>
                  </a:moveTo>
                  <a:cubicBezTo>
                    <a:pt x="537129" y="-159"/>
                    <a:pt x="552450" y="15466"/>
                    <a:pt x="552289" y="34634"/>
                  </a:cubicBezTo>
                  <a:cubicBezTo>
                    <a:pt x="552289" y="53964"/>
                    <a:pt x="536968" y="68783"/>
                    <a:pt x="517132" y="68461"/>
                  </a:cubicBezTo>
                  <a:cubicBezTo>
                    <a:pt x="498586" y="68300"/>
                    <a:pt x="483266" y="52997"/>
                    <a:pt x="483104" y="34473"/>
                  </a:cubicBezTo>
                  <a:cubicBezTo>
                    <a:pt x="482943" y="15466"/>
                    <a:pt x="498747" y="2"/>
                    <a:pt x="517938" y="2"/>
                  </a:cubicBezTo>
                  <a:close/>
                  <a:moveTo>
                    <a:pt x="305466" y="2"/>
                  </a:moveTo>
                  <a:cubicBezTo>
                    <a:pt x="324657" y="-159"/>
                    <a:pt x="339978" y="15466"/>
                    <a:pt x="339817" y="34634"/>
                  </a:cubicBezTo>
                  <a:cubicBezTo>
                    <a:pt x="339655" y="53964"/>
                    <a:pt x="324335" y="68783"/>
                    <a:pt x="304660" y="68461"/>
                  </a:cubicBezTo>
                  <a:cubicBezTo>
                    <a:pt x="286114" y="68300"/>
                    <a:pt x="270794" y="52997"/>
                    <a:pt x="270632" y="34473"/>
                  </a:cubicBezTo>
                  <a:cubicBezTo>
                    <a:pt x="270471" y="15466"/>
                    <a:pt x="286114" y="2"/>
                    <a:pt x="305466" y="2"/>
                  </a:cubicBezTo>
                  <a:close/>
                  <a:moveTo>
                    <a:pt x="91088" y="2"/>
                  </a:moveTo>
                  <a:cubicBezTo>
                    <a:pt x="110279" y="-159"/>
                    <a:pt x="125600" y="15466"/>
                    <a:pt x="125439" y="34634"/>
                  </a:cubicBezTo>
                  <a:cubicBezTo>
                    <a:pt x="125439" y="53964"/>
                    <a:pt x="110118" y="68783"/>
                    <a:pt x="90282" y="68461"/>
                  </a:cubicBezTo>
                  <a:cubicBezTo>
                    <a:pt x="71736" y="68300"/>
                    <a:pt x="56416" y="52997"/>
                    <a:pt x="56254" y="34473"/>
                  </a:cubicBezTo>
                  <a:cubicBezTo>
                    <a:pt x="56093" y="15466"/>
                    <a:pt x="71897" y="2"/>
                    <a:pt x="91088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hree-persons-silhouettes_35124">
              <a:extLst>
                <a:ext uri="{FF2B5EF4-FFF2-40B4-BE49-F238E27FC236}">
                  <a16:creationId xmlns:a16="http://schemas.microsoft.com/office/drawing/2014/main" id="{A09DC404-F977-90F3-6F7C-9D8B8F6C47FF}"/>
                </a:ext>
              </a:extLst>
            </p:cNvPr>
            <p:cNvSpPr/>
            <p:nvPr/>
          </p:nvSpPr>
          <p:spPr>
            <a:xfrm>
              <a:off x="3394003" y="2545034"/>
              <a:ext cx="419962" cy="328937"/>
            </a:xfrm>
            <a:custGeom>
              <a:avLst/>
              <a:gdLst>
                <a:gd name="connsiteX0" fmla="*/ 465691 w 608530"/>
                <a:gd name="connsiteY0" fmla="*/ 83904 h 476634"/>
                <a:gd name="connsiteX1" fmla="*/ 571517 w 608530"/>
                <a:gd name="connsiteY1" fmla="*/ 83904 h 476634"/>
                <a:gd name="connsiteX2" fmla="*/ 608459 w 608530"/>
                <a:gd name="connsiteY2" fmla="*/ 120471 h 476634"/>
                <a:gd name="connsiteX3" fmla="*/ 608459 w 608530"/>
                <a:gd name="connsiteY3" fmla="*/ 260777 h 476634"/>
                <a:gd name="connsiteX4" fmla="*/ 591198 w 608530"/>
                <a:gd name="connsiteY4" fmla="*/ 281879 h 476634"/>
                <a:gd name="connsiteX5" fmla="*/ 573936 w 608530"/>
                <a:gd name="connsiteY5" fmla="*/ 260293 h 476634"/>
                <a:gd name="connsiteX6" fmla="*/ 573936 w 608530"/>
                <a:gd name="connsiteY6" fmla="*/ 172179 h 476634"/>
                <a:gd name="connsiteX7" fmla="*/ 573614 w 608530"/>
                <a:gd name="connsiteY7" fmla="*/ 159454 h 476634"/>
                <a:gd name="connsiteX8" fmla="*/ 569420 w 608530"/>
                <a:gd name="connsiteY8" fmla="*/ 152849 h 476634"/>
                <a:gd name="connsiteX9" fmla="*/ 565548 w 608530"/>
                <a:gd name="connsiteY9" fmla="*/ 159937 h 476634"/>
                <a:gd name="connsiteX10" fmla="*/ 565709 w 608530"/>
                <a:gd name="connsiteY10" fmla="*/ 164608 h 476634"/>
                <a:gd name="connsiteX11" fmla="*/ 565387 w 608530"/>
                <a:gd name="connsiteY11" fmla="*/ 450053 h 476634"/>
                <a:gd name="connsiteX12" fmla="*/ 556675 w 608530"/>
                <a:gd name="connsiteY12" fmla="*/ 471316 h 476634"/>
                <a:gd name="connsiteX13" fmla="*/ 534413 w 608530"/>
                <a:gd name="connsiteY13" fmla="*/ 473894 h 476634"/>
                <a:gd name="connsiteX14" fmla="*/ 522153 w 608530"/>
                <a:gd name="connsiteY14" fmla="*/ 452469 h 476634"/>
                <a:gd name="connsiteX15" fmla="*/ 522153 w 608530"/>
                <a:gd name="connsiteY15" fmla="*/ 296860 h 476634"/>
                <a:gd name="connsiteX16" fmla="*/ 522153 w 608530"/>
                <a:gd name="connsiteY16" fmla="*/ 283168 h 476634"/>
                <a:gd name="connsiteX17" fmla="*/ 518120 w 608530"/>
                <a:gd name="connsiteY17" fmla="*/ 281557 h 476634"/>
                <a:gd name="connsiteX18" fmla="*/ 513442 w 608530"/>
                <a:gd name="connsiteY18" fmla="*/ 290900 h 476634"/>
                <a:gd name="connsiteX19" fmla="*/ 513281 w 608530"/>
                <a:gd name="connsiteY19" fmla="*/ 368704 h 476634"/>
                <a:gd name="connsiteX20" fmla="*/ 513281 w 608530"/>
                <a:gd name="connsiteY20" fmla="*/ 449892 h 476634"/>
                <a:gd name="connsiteX21" fmla="*/ 491503 w 608530"/>
                <a:gd name="connsiteY21" fmla="*/ 476632 h 476634"/>
                <a:gd name="connsiteX22" fmla="*/ 470531 w 608530"/>
                <a:gd name="connsiteY22" fmla="*/ 450053 h 476634"/>
                <a:gd name="connsiteX23" fmla="*/ 470531 w 608530"/>
                <a:gd name="connsiteY23" fmla="*/ 168152 h 476634"/>
                <a:gd name="connsiteX24" fmla="*/ 470370 w 608530"/>
                <a:gd name="connsiteY24" fmla="*/ 161225 h 476634"/>
                <a:gd name="connsiteX25" fmla="*/ 465530 w 608530"/>
                <a:gd name="connsiteY25" fmla="*/ 152849 h 476634"/>
                <a:gd name="connsiteX26" fmla="*/ 461820 w 608530"/>
                <a:gd name="connsiteY26" fmla="*/ 160903 h 476634"/>
                <a:gd name="connsiteX27" fmla="*/ 461659 w 608530"/>
                <a:gd name="connsiteY27" fmla="*/ 256105 h 476634"/>
                <a:gd name="connsiteX28" fmla="*/ 461497 w 608530"/>
                <a:gd name="connsiteY28" fmla="*/ 265287 h 476634"/>
                <a:gd name="connsiteX29" fmla="*/ 444236 w 608530"/>
                <a:gd name="connsiteY29" fmla="*/ 281879 h 476634"/>
                <a:gd name="connsiteX30" fmla="*/ 427136 w 608530"/>
                <a:gd name="connsiteY30" fmla="*/ 265126 h 476634"/>
                <a:gd name="connsiteX31" fmla="*/ 426975 w 608530"/>
                <a:gd name="connsiteY31" fmla="*/ 228076 h 476634"/>
                <a:gd name="connsiteX32" fmla="*/ 426975 w 608530"/>
                <a:gd name="connsiteY32" fmla="*/ 122404 h 476634"/>
                <a:gd name="connsiteX33" fmla="*/ 465691 w 608530"/>
                <a:gd name="connsiteY33" fmla="*/ 83904 h 476634"/>
                <a:gd name="connsiteX34" fmla="*/ 253218 w 608530"/>
                <a:gd name="connsiteY34" fmla="*/ 83904 h 476634"/>
                <a:gd name="connsiteX35" fmla="*/ 358882 w 608530"/>
                <a:gd name="connsiteY35" fmla="*/ 83904 h 476634"/>
                <a:gd name="connsiteX36" fmla="*/ 395986 w 608530"/>
                <a:gd name="connsiteY36" fmla="*/ 120471 h 476634"/>
                <a:gd name="connsiteX37" fmla="*/ 395986 w 608530"/>
                <a:gd name="connsiteY37" fmla="*/ 260777 h 476634"/>
                <a:gd name="connsiteX38" fmla="*/ 378725 w 608530"/>
                <a:gd name="connsiteY38" fmla="*/ 281879 h 476634"/>
                <a:gd name="connsiteX39" fmla="*/ 361463 w 608530"/>
                <a:gd name="connsiteY39" fmla="*/ 260293 h 476634"/>
                <a:gd name="connsiteX40" fmla="*/ 361463 w 608530"/>
                <a:gd name="connsiteY40" fmla="*/ 172179 h 476634"/>
                <a:gd name="connsiteX41" fmla="*/ 361141 w 608530"/>
                <a:gd name="connsiteY41" fmla="*/ 159454 h 476634"/>
                <a:gd name="connsiteX42" fmla="*/ 356947 w 608530"/>
                <a:gd name="connsiteY42" fmla="*/ 152849 h 476634"/>
                <a:gd name="connsiteX43" fmla="*/ 353075 w 608530"/>
                <a:gd name="connsiteY43" fmla="*/ 159937 h 476634"/>
                <a:gd name="connsiteX44" fmla="*/ 353236 w 608530"/>
                <a:gd name="connsiteY44" fmla="*/ 164608 h 476634"/>
                <a:gd name="connsiteX45" fmla="*/ 352914 w 608530"/>
                <a:gd name="connsiteY45" fmla="*/ 450053 h 476634"/>
                <a:gd name="connsiteX46" fmla="*/ 344202 w 608530"/>
                <a:gd name="connsiteY46" fmla="*/ 471316 h 476634"/>
                <a:gd name="connsiteX47" fmla="*/ 321940 w 608530"/>
                <a:gd name="connsiteY47" fmla="*/ 473894 h 476634"/>
                <a:gd name="connsiteX48" fmla="*/ 309680 w 608530"/>
                <a:gd name="connsiteY48" fmla="*/ 452469 h 476634"/>
                <a:gd name="connsiteX49" fmla="*/ 309680 w 608530"/>
                <a:gd name="connsiteY49" fmla="*/ 296860 h 476634"/>
                <a:gd name="connsiteX50" fmla="*/ 309680 w 608530"/>
                <a:gd name="connsiteY50" fmla="*/ 283168 h 476634"/>
                <a:gd name="connsiteX51" fmla="*/ 305647 w 608530"/>
                <a:gd name="connsiteY51" fmla="*/ 281557 h 476634"/>
                <a:gd name="connsiteX52" fmla="*/ 300969 w 608530"/>
                <a:gd name="connsiteY52" fmla="*/ 290900 h 476634"/>
                <a:gd name="connsiteX53" fmla="*/ 300808 w 608530"/>
                <a:gd name="connsiteY53" fmla="*/ 368704 h 476634"/>
                <a:gd name="connsiteX54" fmla="*/ 300808 w 608530"/>
                <a:gd name="connsiteY54" fmla="*/ 449892 h 476634"/>
                <a:gd name="connsiteX55" fmla="*/ 278868 w 608530"/>
                <a:gd name="connsiteY55" fmla="*/ 476632 h 476634"/>
                <a:gd name="connsiteX56" fmla="*/ 258058 w 608530"/>
                <a:gd name="connsiteY56" fmla="*/ 450053 h 476634"/>
                <a:gd name="connsiteX57" fmla="*/ 258058 w 608530"/>
                <a:gd name="connsiteY57" fmla="*/ 168152 h 476634"/>
                <a:gd name="connsiteX58" fmla="*/ 257897 w 608530"/>
                <a:gd name="connsiteY58" fmla="*/ 161225 h 476634"/>
                <a:gd name="connsiteX59" fmla="*/ 252896 w 608530"/>
                <a:gd name="connsiteY59" fmla="*/ 152849 h 476634"/>
                <a:gd name="connsiteX60" fmla="*/ 249347 w 608530"/>
                <a:gd name="connsiteY60" fmla="*/ 160903 h 476634"/>
                <a:gd name="connsiteX61" fmla="*/ 249186 w 608530"/>
                <a:gd name="connsiteY61" fmla="*/ 256105 h 476634"/>
                <a:gd name="connsiteX62" fmla="*/ 249024 w 608530"/>
                <a:gd name="connsiteY62" fmla="*/ 265287 h 476634"/>
                <a:gd name="connsiteX63" fmla="*/ 231763 w 608530"/>
                <a:gd name="connsiteY63" fmla="*/ 281879 h 476634"/>
                <a:gd name="connsiteX64" fmla="*/ 214502 w 608530"/>
                <a:gd name="connsiteY64" fmla="*/ 265126 h 476634"/>
                <a:gd name="connsiteX65" fmla="*/ 214341 w 608530"/>
                <a:gd name="connsiteY65" fmla="*/ 228076 h 476634"/>
                <a:gd name="connsiteX66" fmla="*/ 214341 w 608530"/>
                <a:gd name="connsiteY66" fmla="*/ 122404 h 476634"/>
                <a:gd name="connsiteX67" fmla="*/ 253218 w 608530"/>
                <a:gd name="connsiteY67" fmla="*/ 83904 h 476634"/>
                <a:gd name="connsiteX68" fmla="*/ 38826 w 608530"/>
                <a:gd name="connsiteY68" fmla="*/ 83904 h 476634"/>
                <a:gd name="connsiteX69" fmla="*/ 144663 w 608530"/>
                <a:gd name="connsiteY69" fmla="*/ 83904 h 476634"/>
                <a:gd name="connsiteX70" fmla="*/ 181609 w 608530"/>
                <a:gd name="connsiteY70" fmla="*/ 120471 h 476634"/>
                <a:gd name="connsiteX71" fmla="*/ 181609 w 608530"/>
                <a:gd name="connsiteY71" fmla="*/ 260777 h 476634"/>
                <a:gd name="connsiteX72" fmla="*/ 164346 w 608530"/>
                <a:gd name="connsiteY72" fmla="*/ 281879 h 476634"/>
                <a:gd name="connsiteX73" fmla="*/ 147083 w 608530"/>
                <a:gd name="connsiteY73" fmla="*/ 260293 h 476634"/>
                <a:gd name="connsiteX74" fmla="*/ 147083 w 608530"/>
                <a:gd name="connsiteY74" fmla="*/ 172179 h 476634"/>
                <a:gd name="connsiteX75" fmla="*/ 146760 w 608530"/>
                <a:gd name="connsiteY75" fmla="*/ 159454 h 476634"/>
                <a:gd name="connsiteX76" fmla="*/ 142565 w 608530"/>
                <a:gd name="connsiteY76" fmla="*/ 152849 h 476634"/>
                <a:gd name="connsiteX77" fmla="*/ 138854 w 608530"/>
                <a:gd name="connsiteY77" fmla="*/ 159937 h 476634"/>
                <a:gd name="connsiteX78" fmla="*/ 138854 w 608530"/>
                <a:gd name="connsiteY78" fmla="*/ 164608 h 476634"/>
                <a:gd name="connsiteX79" fmla="*/ 138532 w 608530"/>
                <a:gd name="connsiteY79" fmla="*/ 450053 h 476634"/>
                <a:gd name="connsiteX80" fmla="*/ 129981 w 608530"/>
                <a:gd name="connsiteY80" fmla="*/ 471316 h 476634"/>
                <a:gd name="connsiteX81" fmla="*/ 107716 w 608530"/>
                <a:gd name="connsiteY81" fmla="*/ 473894 h 476634"/>
                <a:gd name="connsiteX82" fmla="*/ 95293 w 608530"/>
                <a:gd name="connsiteY82" fmla="*/ 452469 h 476634"/>
                <a:gd name="connsiteX83" fmla="*/ 95293 w 608530"/>
                <a:gd name="connsiteY83" fmla="*/ 296860 h 476634"/>
                <a:gd name="connsiteX84" fmla="*/ 95293 w 608530"/>
                <a:gd name="connsiteY84" fmla="*/ 283168 h 476634"/>
                <a:gd name="connsiteX85" fmla="*/ 91260 w 608530"/>
                <a:gd name="connsiteY85" fmla="*/ 281557 h 476634"/>
                <a:gd name="connsiteX86" fmla="*/ 86743 w 608530"/>
                <a:gd name="connsiteY86" fmla="*/ 290900 h 476634"/>
                <a:gd name="connsiteX87" fmla="*/ 86420 w 608530"/>
                <a:gd name="connsiteY87" fmla="*/ 368704 h 476634"/>
                <a:gd name="connsiteX88" fmla="*/ 86420 w 608530"/>
                <a:gd name="connsiteY88" fmla="*/ 449892 h 476634"/>
                <a:gd name="connsiteX89" fmla="*/ 64639 w 608530"/>
                <a:gd name="connsiteY89" fmla="*/ 476632 h 476634"/>
                <a:gd name="connsiteX90" fmla="*/ 43666 w 608530"/>
                <a:gd name="connsiteY90" fmla="*/ 450053 h 476634"/>
                <a:gd name="connsiteX91" fmla="*/ 43666 w 608530"/>
                <a:gd name="connsiteY91" fmla="*/ 168152 h 476634"/>
                <a:gd name="connsiteX92" fmla="*/ 43504 w 608530"/>
                <a:gd name="connsiteY92" fmla="*/ 161225 h 476634"/>
                <a:gd name="connsiteX93" fmla="*/ 38664 w 608530"/>
                <a:gd name="connsiteY93" fmla="*/ 152849 h 476634"/>
                <a:gd name="connsiteX94" fmla="*/ 34953 w 608530"/>
                <a:gd name="connsiteY94" fmla="*/ 160903 h 476634"/>
                <a:gd name="connsiteX95" fmla="*/ 34792 w 608530"/>
                <a:gd name="connsiteY95" fmla="*/ 256105 h 476634"/>
                <a:gd name="connsiteX96" fmla="*/ 34631 w 608530"/>
                <a:gd name="connsiteY96" fmla="*/ 265287 h 476634"/>
                <a:gd name="connsiteX97" fmla="*/ 17368 w 608530"/>
                <a:gd name="connsiteY97" fmla="*/ 281879 h 476634"/>
                <a:gd name="connsiteX98" fmla="*/ 266 w 608530"/>
                <a:gd name="connsiteY98" fmla="*/ 265126 h 476634"/>
                <a:gd name="connsiteX99" fmla="*/ 105 w 608530"/>
                <a:gd name="connsiteY99" fmla="*/ 228076 h 476634"/>
                <a:gd name="connsiteX100" fmla="*/ 105 w 608530"/>
                <a:gd name="connsiteY100" fmla="*/ 122404 h 476634"/>
                <a:gd name="connsiteX101" fmla="*/ 38826 w 608530"/>
                <a:gd name="connsiteY101" fmla="*/ 83904 h 476634"/>
                <a:gd name="connsiteX102" fmla="*/ 517938 w 608530"/>
                <a:gd name="connsiteY102" fmla="*/ 2 h 476634"/>
                <a:gd name="connsiteX103" fmla="*/ 552289 w 608530"/>
                <a:gd name="connsiteY103" fmla="*/ 34634 h 476634"/>
                <a:gd name="connsiteX104" fmla="*/ 517132 w 608530"/>
                <a:gd name="connsiteY104" fmla="*/ 68461 h 476634"/>
                <a:gd name="connsiteX105" fmla="*/ 483104 w 608530"/>
                <a:gd name="connsiteY105" fmla="*/ 34473 h 476634"/>
                <a:gd name="connsiteX106" fmla="*/ 517938 w 608530"/>
                <a:gd name="connsiteY106" fmla="*/ 2 h 476634"/>
                <a:gd name="connsiteX107" fmla="*/ 305466 w 608530"/>
                <a:gd name="connsiteY107" fmla="*/ 2 h 476634"/>
                <a:gd name="connsiteX108" fmla="*/ 339817 w 608530"/>
                <a:gd name="connsiteY108" fmla="*/ 34634 h 476634"/>
                <a:gd name="connsiteX109" fmla="*/ 304660 w 608530"/>
                <a:gd name="connsiteY109" fmla="*/ 68461 h 476634"/>
                <a:gd name="connsiteX110" fmla="*/ 270632 w 608530"/>
                <a:gd name="connsiteY110" fmla="*/ 34473 h 476634"/>
                <a:gd name="connsiteX111" fmla="*/ 305466 w 608530"/>
                <a:gd name="connsiteY111" fmla="*/ 2 h 476634"/>
                <a:gd name="connsiteX112" fmla="*/ 91088 w 608530"/>
                <a:gd name="connsiteY112" fmla="*/ 2 h 476634"/>
                <a:gd name="connsiteX113" fmla="*/ 125439 w 608530"/>
                <a:gd name="connsiteY113" fmla="*/ 34634 h 476634"/>
                <a:gd name="connsiteX114" fmla="*/ 90282 w 608530"/>
                <a:gd name="connsiteY114" fmla="*/ 68461 h 476634"/>
                <a:gd name="connsiteX115" fmla="*/ 56254 w 608530"/>
                <a:gd name="connsiteY115" fmla="*/ 34473 h 476634"/>
                <a:gd name="connsiteX116" fmla="*/ 91088 w 608530"/>
                <a:gd name="connsiteY116" fmla="*/ 2 h 4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608530" h="476634">
                  <a:moveTo>
                    <a:pt x="465691" y="83904"/>
                  </a:moveTo>
                  <a:cubicBezTo>
                    <a:pt x="501020" y="83743"/>
                    <a:pt x="536188" y="83743"/>
                    <a:pt x="571517" y="83904"/>
                  </a:cubicBezTo>
                  <a:cubicBezTo>
                    <a:pt x="594908" y="84065"/>
                    <a:pt x="608297" y="97274"/>
                    <a:pt x="608459" y="120471"/>
                  </a:cubicBezTo>
                  <a:cubicBezTo>
                    <a:pt x="608620" y="167186"/>
                    <a:pt x="608459" y="214062"/>
                    <a:pt x="608459" y="260777"/>
                  </a:cubicBezTo>
                  <a:cubicBezTo>
                    <a:pt x="608459" y="274952"/>
                    <a:pt x="602490" y="282040"/>
                    <a:pt x="591198" y="281879"/>
                  </a:cubicBezTo>
                  <a:cubicBezTo>
                    <a:pt x="580228" y="281879"/>
                    <a:pt x="573936" y="274308"/>
                    <a:pt x="573936" y="260293"/>
                  </a:cubicBezTo>
                  <a:cubicBezTo>
                    <a:pt x="573775" y="230976"/>
                    <a:pt x="573936" y="201497"/>
                    <a:pt x="573936" y="172179"/>
                  </a:cubicBezTo>
                  <a:cubicBezTo>
                    <a:pt x="573936" y="167991"/>
                    <a:pt x="574420" y="163642"/>
                    <a:pt x="573614" y="159454"/>
                  </a:cubicBezTo>
                  <a:cubicBezTo>
                    <a:pt x="573291" y="157037"/>
                    <a:pt x="570871" y="155104"/>
                    <a:pt x="569420" y="152849"/>
                  </a:cubicBezTo>
                  <a:cubicBezTo>
                    <a:pt x="568129" y="155265"/>
                    <a:pt x="566516" y="157520"/>
                    <a:pt x="565548" y="159937"/>
                  </a:cubicBezTo>
                  <a:cubicBezTo>
                    <a:pt x="565064" y="161387"/>
                    <a:pt x="565709" y="162997"/>
                    <a:pt x="565709" y="164608"/>
                  </a:cubicBezTo>
                  <a:cubicBezTo>
                    <a:pt x="565709" y="259810"/>
                    <a:pt x="565870" y="355012"/>
                    <a:pt x="565387" y="450053"/>
                  </a:cubicBezTo>
                  <a:cubicBezTo>
                    <a:pt x="565387" y="457463"/>
                    <a:pt x="561999" y="467128"/>
                    <a:pt x="556675" y="471316"/>
                  </a:cubicBezTo>
                  <a:cubicBezTo>
                    <a:pt x="551674" y="475343"/>
                    <a:pt x="541350" y="475665"/>
                    <a:pt x="534413" y="473894"/>
                  </a:cubicBezTo>
                  <a:cubicBezTo>
                    <a:pt x="525057" y="471316"/>
                    <a:pt x="522153" y="462134"/>
                    <a:pt x="522153" y="452469"/>
                  </a:cubicBezTo>
                  <a:cubicBezTo>
                    <a:pt x="522153" y="400599"/>
                    <a:pt x="522153" y="348730"/>
                    <a:pt x="522153" y="296860"/>
                  </a:cubicBezTo>
                  <a:lnTo>
                    <a:pt x="522153" y="283168"/>
                  </a:lnTo>
                  <a:cubicBezTo>
                    <a:pt x="520863" y="282523"/>
                    <a:pt x="519411" y="282040"/>
                    <a:pt x="518120" y="281557"/>
                  </a:cubicBezTo>
                  <a:cubicBezTo>
                    <a:pt x="516507" y="284617"/>
                    <a:pt x="513603" y="287839"/>
                    <a:pt x="513442" y="290900"/>
                  </a:cubicBezTo>
                  <a:cubicBezTo>
                    <a:pt x="513119" y="316835"/>
                    <a:pt x="513281" y="342769"/>
                    <a:pt x="513281" y="368704"/>
                  </a:cubicBezTo>
                  <a:cubicBezTo>
                    <a:pt x="513281" y="395767"/>
                    <a:pt x="513442" y="422829"/>
                    <a:pt x="513281" y="449892"/>
                  </a:cubicBezTo>
                  <a:cubicBezTo>
                    <a:pt x="513281" y="467450"/>
                    <a:pt x="505376" y="476793"/>
                    <a:pt x="491503" y="476632"/>
                  </a:cubicBezTo>
                  <a:cubicBezTo>
                    <a:pt x="478274" y="476310"/>
                    <a:pt x="470531" y="466645"/>
                    <a:pt x="470531" y="450053"/>
                  </a:cubicBezTo>
                  <a:cubicBezTo>
                    <a:pt x="470531" y="356140"/>
                    <a:pt x="470531" y="262065"/>
                    <a:pt x="470531" y="168152"/>
                  </a:cubicBezTo>
                  <a:cubicBezTo>
                    <a:pt x="470531" y="165736"/>
                    <a:pt x="471176" y="163158"/>
                    <a:pt x="470370" y="161225"/>
                  </a:cubicBezTo>
                  <a:cubicBezTo>
                    <a:pt x="469240" y="158165"/>
                    <a:pt x="467143" y="155587"/>
                    <a:pt x="465530" y="152849"/>
                  </a:cubicBezTo>
                  <a:cubicBezTo>
                    <a:pt x="464240" y="155426"/>
                    <a:pt x="461820" y="158165"/>
                    <a:pt x="461820" y="160903"/>
                  </a:cubicBezTo>
                  <a:cubicBezTo>
                    <a:pt x="461497" y="192637"/>
                    <a:pt x="461659" y="224371"/>
                    <a:pt x="461659" y="256105"/>
                  </a:cubicBezTo>
                  <a:cubicBezTo>
                    <a:pt x="461659" y="259166"/>
                    <a:pt x="461820" y="262226"/>
                    <a:pt x="461497" y="265287"/>
                  </a:cubicBezTo>
                  <a:cubicBezTo>
                    <a:pt x="460691" y="275435"/>
                    <a:pt x="453754" y="282040"/>
                    <a:pt x="444236" y="281879"/>
                  </a:cubicBezTo>
                  <a:cubicBezTo>
                    <a:pt x="434880" y="281879"/>
                    <a:pt x="427459" y="275274"/>
                    <a:pt x="427136" y="265126"/>
                  </a:cubicBezTo>
                  <a:cubicBezTo>
                    <a:pt x="426491" y="252883"/>
                    <a:pt x="426975" y="240480"/>
                    <a:pt x="426975" y="228076"/>
                  </a:cubicBezTo>
                  <a:cubicBezTo>
                    <a:pt x="426975" y="192798"/>
                    <a:pt x="426814" y="157682"/>
                    <a:pt x="426975" y="122404"/>
                  </a:cubicBezTo>
                  <a:cubicBezTo>
                    <a:pt x="426975" y="97274"/>
                    <a:pt x="440364" y="83904"/>
                    <a:pt x="465691" y="83904"/>
                  </a:cubicBezTo>
                  <a:close/>
                  <a:moveTo>
                    <a:pt x="253218" y="83904"/>
                  </a:moveTo>
                  <a:cubicBezTo>
                    <a:pt x="288386" y="83743"/>
                    <a:pt x="323715" y="83743"/>
                    <a:pt x="358882" y="83904"/>
                  </a:cubicBezTo>
                  <a:cubicBezTo>
                    <a:pt x="382435" y="84065"/>
                    <a:pt x="395824" y="97274"/>
                    <a:pt x="395986" y="120471"/>
                  </a:cubicBezTo>
                  <a:cubicBezTo>
                    <a:pt x="396147" y="167186"/>
                    <a:pt x="395986" y="214062"/>
                    <a:pt x="395986" y="260777"/>
                  </a:cubicBezTo>
                  <a:cubicBezTo>
                    <a:pt x="395986" y="274952"/>
                    <a:pt x="390017" y="282040"/>
                    <a:pt x="378725" y="281879"/>
                  </a:cubicBezTo>
                  <a:cubicBezTo>
                    <a:pt x="367594" y="281879"/>
                    <a:pt x="361463" y="274308"/>
                    <a:pt x="361463" y="260293"/>
                  </a:cubicBezTo>
                  <a:cubicBezTo>
                    <a:pt x="361302" y="230976"/>
                    <a:pt x="361463" y="201497"/>
                    <a:pt x="361463" y="172179"/>
                  </a:cubicBezTo>
                  <a:cubicBezTo>
                    <a:pt x="361463" y="167991"/>
                    <a:pt x="361786" y="163642"/>
                    <a:pt x="361141" y="159454"/>
                  </a:cubicBezTo>
                  <a:cubicBezTo>
                    <a:pt x="360818" y="157037"/>
                    <a:pt x="358398" y="155104"/>
                    <a:pt x="356947" y="152849"/>
                  </a:cubicBezTo>
                  <a:cubicBezTo>
                    <a:pt x="355656" y="155265"/>
                    <a:pt x="354043" y="157520"/>
                    <a:pt x="353075" y="159937"/>
                  </a:cubicBezTo>
                  <a:cubicBezTo>
                    <a:pt x="352591" y="161387"/>
                    <a:pt x="353236" y="162997"/>
                    <a:pt x="353236" y="164608"/>
                  </a:cubicBezTo>
                  <a:cubicBezTo>
                    <a:pt x="353236" y="259810"/>
                    <a:pt x="353398" y="354851"/>
                    <a:pt x="352914" y="450053"/>
                  </a:cubicBezTo>
                  <a:cubicBezTo>
                    <a:pt x="352752" y="457463"/>
                    <a:pt x="349526" y="467128"/>
                    <a:pt x="344202" y="471316"/>
                  </a:cubicBezTo>
                  <a:cubicBezTo>
                    <a:pt x="339201" y="475343"/>
                    <a:pt x="328877" y="475665"/>
                    <a:pt x="321940" y="473894"/>
                  </a:cubicBezTo>
                  <a:cubicBezTo>
                    <a:pt x="312584" y="471316"/>
                    <a:pt x="309680" y="462134"/>
                    <a:pt x="309680" y="452469"/>
                  </a:cubicBezTo>
                  <a:cubicBezTo>
                    <a:pt x="309680" y="400599"/>
                    <a:pt x="309680" y="348730"/>
                    <a:pt x="309680" y="296860"/>
                  </a:cubicBezTo>
                  <a:lnTo>
                    <a:pt x="309680" y="283168"/>
                  </a:lnTo>
                  <a:cubicBezTo>
                    <a:pt x="308228" y="282523"/>
                    <a:pt x="306938" y="282040"/>
                    <a:pt x="305647" y="281557"/>
                  </a:cubicBezTo>
                  <a:cubicBezTo>
                    <a:pt x="304034" y="284617"/>
                    <a:pt x="300969" y="287678"/>
                    <a:pt x="300969" y="290900"/>
                  </a:cubicBezTo>
                  <a:cubicBezTo>
                    <a:pt x="300646" y="316835"/>
                    <a:pt x="300808" y="342769"/>
                    <a:pt x="300808" y="368704"/>
                  </a:cubicBezTo>
                  <a:cubicBezTo>
                    <a:pt x="300808" y="395767"/>
                    <a:pt x="300808" y="422829"/>
                    <a:pt x="300808" y="449892"/>
                  </a:cubicBezTo>
                  <a:cubicBezTo>
                    <a:pt x="300808" y="467450"/>
                    <a:pt x="292903" y="476793"/>
                    <a:pt x="278868" y="476632"/>
                  </a:cubicBezTo>
                  <a:cubicBezTo>
                    <a:pt x="265801" y="476310"/>
                    <a:pt x="258058" y="466645"/>
                    <a:pt x="258058" y="450053"/>
                  </a:cubicBezTo>
                  <a:cubicBezTo>
                    <a:pt x="258058" y="356140"/>
                    <a:pt x="258058" y="262065"/>
                    <a:pt x="258058" y="168152"/>
                  </a:cubicBezTo>
                  <a:cubicBezTo>
                    <a:pt x="258058" y="165736"/>
                    <a:pt x="258703" y="163158"/>
                    <a:pt x="257897" y="161225"/>
                  </a:cubicBezTo>
                  <a:cubicBezTo>
                    <a:pt x="256768" y="158165"/>
                    <a:pt x="254670" y="155587"/>
                    <a:pt x="252896" y="152849"/>
                  </a:cubicBezTo>
                  <a:cubicBezTo>
                    <a:pt x="251605" y="155426"/>
                    <a:pt x="249347" y="158165"/>
                    <a:pt x="249347" y="160903"/>
                  </a:cubicBezTo>
                  <a:cubicBezTo>
                    <a:pt x="249024" y="192637"/>
                    <a:pt x="249186" y="224371"/>
                    <a:pt x="249186" y="256105"/>
                  </a:cubicBezTo>
                  <a:cubicBezTo>
                    <a:pt x="249186" y="259166"/>
                    <a:pt x="249347" y="262226"/>
                    <a:pt x="249024" y="265287"/>
                  </a:cubicBezTo>
                  <a:cubicBezTo>
                    <a:pt x="248218" y="275435"/>
                    <a:pt x="241281" y="282040"/>
                    <a:pt x="231763" y="281879"/>
                  </a:cubicBezTo>
                  <a:cubicBezTo>
                    <a:pt x="222245" y="281879"/>
                    <a:pt x="214986" y="275274"/>
                    <a:pt x="214502" y="265126"/>
                  </a:cubicBezTo>
                  <a:cubicBezTo>
                    <a:pt x="214018" y="252883"/>
                    <a:pt x="214341" y="240480"/>
                    <a:pt x="214341" y="228076"/>
                  </a:cubicBezTo>
                  <a:cubicBezTo>
                    <a:pt x="214341" y="192798"/>
                    <a:pt x="214341" y="157682"/>
                    <a:pt x="214341" y="122404"/>
                  </a:cubicBezTo>
                  <a:cubicBezTo>
                    <a:pt x="214502" y="97274"/>
                    <a:pt x="227730" y="83904"/>
                    <a:pt x="253218" y="83904"/>
                  </a:cubicBezTo>
                  <a:close/>
                  <a:moveTo>
                    <a:pt x="38826" y="83904"/>
                  </a:moveTo>
                  <a:cubicBezTo>
                    <a:pt x="74158" y="83743"/>
                    <a:pt x="109330" y="83743"/>
                    <a:pt x="144663" y="83904"/>
                  </a:cubicBezTo>
                  <a:cubicBezTo>
                    <a:pt x="168056" y="84065"/>
                    <a:pt x="181609" y="97274"/>
                    <a:pt x="181609" y="120471"/>
                  </a:cubicBezTo>
                  <a:cubicBezTo>
                    <a:pt x="181770" y="167186"/>
                    <a:pt x="181770" y="214062"/>
                    <a:pt x="181609" y="260777"/>
                  </a:cubicBezTo>
                  <a:cubicBezTo>
                    <a:pt x="181609" y="274952"/>
                    <a:pt x="175639" y="282040"/>
                    <a:pt x="164346" y="281879"/>
                  </a:cubicBezTo>
                  <a:cubicBezTo>
                    <a:pt x="153375" y="281879"/>
                    <a:pt x="147083" y="274308"/>
                    <a:pt x="147083" y="260293"/>
                  </a:cubicBezTo>
                  <a:cubicBezTo>
                    <a:pt x="146921" y="230976"/>
                    <a:pt x="147083" y="201497"/>
                    <a:pt x="147083" y="172179"/>
                  </a:cubicBezTo>
                  <a:cubicBezTo>
                    <a:pt x="147083" y="167991"/>
                    <a:pt x="147567" y="163642"/>
                    <a:pt x="146760" y="159454"/>
                  </a:cubicBezTo>
                  <a:cubicBezTo>
                    <a:pt x="146437" y="157037"/>
                    <a:pt x="144017" y="155104"/>
                    <a:pt x="142565" y="152849"/>
                  </a:cubicBezTo>
                  <a:cubicBezTo>
                    <a:pt x="141274" y="155265"/>
                    <a:pt x="139661" y="157520"/>
                    <a:pt x="138854" y="159937"/>
                  </a:cubicBezTo>
                  <a:cubicBezTo>
                    <a:pt x="138209" y="161387"/>
                    <a:pt x="138854" y="162997"/>
                    <a:pt x="138854" y="164608"/>
                  </a:cubicBezTo>
                  <a:cubicBezTo>
                    <a:pt x="138854" y="259810"/>
                    <a:pt x="139016" y="355012"/>
                    <a:pt x="138532" y="450053"/>
                  </a:cubicBezTo>
                  <a:cubicBezTo>
                    <a:pt x="138532" y="457463"/>
                    <a:pt x="135144" y="467128"/>
                    <a:pt x="129981" y="471316"/>
                  </a:cubicBezTo>
                  <a:cubicBezTo>
                    <a:pt x="124818" y="475343"/>
                    <a:pt x="114654" y="475665"/>
                    <a:pt x="107716" y="473894"/>
                  </a:cubicBezTo>
                  <a:cubicBezTo>
                    <a:pt x="98198" y="471316"/>
                    <a:pt x="95293" y="462134"/>
                    <a:pt x="95293" y="452469"/>
                  </a:cubicBezTo>
                  <a:cubicBezTo>
                    <a:pt x="95293" y="400599"/>
                    <a:pt x="95293" y="348730"/>
                    <a:pt x="95293" y="296860"/>
                  </a:cubicBezTo>
                  <a:lnTo>
                    <a:pt x="95293" y="283168"/>
                  </a:lnTo>
                  <a:cubicBezTo>
                    <a:pt x="94003" y="282523"/>
                    <a:pt x="92551" y="282040"/>
                    <a:pt x="91260" y="281557"/>
                  </a:cubicBezTo>
                  <a:cubicBezTo>
                    <a:pt x="89647" y="284617"/>
                    <a:pt x="86743" y="287839"/>
                    <a:pt x="86743" y="290900"/>
                  </a:cubicBezTo>
                  <a:cubicBezTo>
                    <a:pt x="86259" y="316835"/>
                    <a:pt x="86420" y="342769"/>
                    <a:pt x="86420" y="368704"/>
                  </a:cubicBezTo>
                  <a:cubicBezTo>
                    <a:pt x="86420" y="395767"/>
                    <a:pt x="86581" y="422829"/>
                    <a:pt x="86420" y="449892"/>
                  </a:cubicBezTo>
                  <a:cubicBezTo>
                    <a:pt x="86420" y="467450"/>
                    <a:pt x="78514" y="476793"/>
                    <a:pt x="64639" y="476632"/>
                  </a:cubicBezTo>
                  <a:cubicBezTo>
                    <a:pt x="51410" y="476310"/>
                    <a:pt x="43666" y="466645"/>
                    <a:pt x="43666" y="450053"/>
                  </a:cubicBezTo>
                  <a:cubicBezTo>
                    <a:pt x="43666" y="356140"/>
                    <a:pt x="43666" y="262065"/>
                    <a:pt x="43666" y="168152"/>
                  </a:cubicBezTo>
                  <a:cubicBezTo>
                    <a:pt x="43666" y="165736"/>
                    <a:pt x="44311" y="163158"/>
                    <a:pt x="43504" y="161225"/>
                  </a:cubicBezTo>
                  <a:cubicBezTo>
                    <a:pt x="42375" y="158165"/>
                    <a:pt x="40278" y="155587"/>
                    <a:pt x="38664" y="152849"/>
                  </a:cubicBezTo>
                  <a:cubicBezTo>
                    <a:pt x="37373" y="155426"/>
                    <a:pt x="34953" y="158165"/>
                    <a:pt x="34953" y="160903"/>
                  </a:cubicBezTo>
                  <a:cubicBezTo>
                    <a:pt x="34631" y="192637"/>
                    <a:pt x="34792" y="224371"/>
                    <a:pt x="34792" y="256105"/>
                  </a:cubicBezTo>
                  <a:cubicBezTo>
                    <a:pt x="34792" y="259166"/>
                    <a:pt x="34953" y="262226"/>
                    <a:pt x="34631" y="265287"/>
                  </a:cubicBezTo>
                  <a:cubicBezTo>
                    <a:pt x="33824" y="275435"/>
                    <a:pt x="26887" y="282040"/>
                    <a:pt x="17368" y="281879"/>
                  </a:cubicBezTo>
                  <a:cubicBezTo>
                    <a:pt x="8010" y="281879"/>
                    <a:pt x="589" y="275274"/>
                    <a:pt x="266" y="265126"/>
                  </a:cubicBezTo>
                  <a:cubicBezTo>
                    <a:pt x="-218" y="252883"/>
                    <a:pt x="105" y="240480"/>
                    <a:pt x="105" y="228076"/>
                  </a:cubicBezTo>
                  <a:cubicBezTo>
                    <a:pt x="105" y="192798"/>
                    <a:pt x="-57" y="157682"/>
                    <a:pt x="105" y="122404"/>
                  </a:cubicBezTo>
                  <a:cubicBezTo>
                    <a:pt x="105" y="97274"/>
                    <a:pt x="13496" y="83904"/>
                    <a:pt x="38826" y="83904"/>
                  </a:cubicBezTo>
                  <a:close/>
                  <a:moveTo>
                    <a:pt x="517938" y="2"/>
                  </a:moveTo>
                  <a:cubicBezTo>
                    <a:pt x="537129" y="-159"/>
                    <a:pt x="552450" y="15466"/>
                    <a:pt x="552289" y="34634"/>
                  </a:cubicBezTo>
                  <a:cubicBezTo>
                    <a:pt x="552289" y="53964"/>
                    <a:pt x="536968" y="68783"/>
                    <a:pt x="517132" y="68461"/>
                  </a:cubicBezTo>
                  <a:cubicBezTo>
                    <a:pt x="498586" y="68300"/>
                    <a:pt x="483266" y="52997"/>
                    <a:pt x="483104" y="34473"/>
                  </a:cubicBezTo>
                  <a:cubicBezTo>
                    <a:pt x="482943" y="15466"/>
                    <a:pt x="498747" y="2"/>
                    <a:pt x="517938" y="2"/>
                  </a:cubicBezTo>
                  <a:close/>
                  <a:moveTo>
                    <a:pt x="305466" y="2"/>
                  </a:moveTo>
                  <a:cubicBezTo>
                    <a:pt x="324657" y="-159"/>
                    <a:pt x="339978" y="15466"/>
                    <a:pt x="339817" y="34634"/>
                  </a:cubicBezTo>
                  <a:cubicBezTo>
                    <a:pt x="339655" y="53964"/>
                    <a:pt x="324335" y="68783"/>
                    <a:pt x="304660" y="68461"/>
                  </a:cubicBezTo>
                  <a:cubicBezTo>
                    <a:pt x="286114" y="68300"/>
                    <a:pt x="270794" y="52997"/>
                    <a:pt x="270632" y="34473"/>
                  </a:cubicBezTo>
                  <a:cubicBezTo>
                    <a:pt x="270471" y="15466"/>
                    <a:pt x="286114" y="2"/>
                    <a:pt x="305466" y="2"/>
                  </a:cubicBezTo>
                  <a:close/>
                  <a:moveTo>
                    <a:pt x="91088" y="2"/>
                  </a:moveTo>
                  <a:cubicBezTo>
                    <a:pt x="110279" y="-159"/>
                    <a:pt x="125600" y="15466"/>
                    <a:pt x="125439" y="34634"/>
                  </a:cubicBezTo>
                  <a:cubicBezTo>
                    <a:pt x="125439" y="53964"/>
                    <a:pt x="110118" y="68783"/>
                    <a:pt x="90282" y="68461"/>
                  </a:cubicBezTo>
                  <a:cubicBezTo>
                    <a:pt x="71736" y="68300"/>
                    <a:pt x="56416" y="52997"/>
                    <a:pt x="56254" y="34473"/>
                  </a:cubicBezTo>
                  <a:cubicBezTo>
                    <a:pt x="56093" y="15466"/>
                    <a:pt x="71897" y="2"/>
                    <a:pt x="91088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hree-persons-silhouettes_35124">
              <a:extLst>
                <a:ext uri="{FF2B5EF4-FFF2-40B4-BE49-F238E27FC236}">
                  <a16:creationId xmlns:a16="http://schemas.microsoft.com/office/drawing/2014/main" id="{F95DB815-EB2A-BCAB-BDB0-6B7FF69DE9CF}"/>
                </a:ext>
              </a:extLst>
            </p:cNvPr>
            <p:cNvSpPr/>
            <p:nvPr/>
          </p:nvSpPr>
          <p:spPr>
            <a:xfrm>
              <a:off x="3829743" y="2545034"/>
              <a:ext cx="419962" cy="328937"/>
            </a:xfrm>
            <a:custGeom>
              <a:avLst/>
              <a:gdLst>
                <a:gd name="connsiteX0" fmla="*/ 465691 w 608530"/>
                <a:gd name="connsiteY0" fmla="*/ 83904 h 476634"/>
                <a:gd name="connsiteX1" fmla="*/ 571517 w 608530"/>
                <a:gd name="connsiteY1" fmla="*/ 83904 h 476634"/>
                <a:gd name="connsiteX2" fmla="*/ 608459 w 608530"/>
                <a:gd name="connsiteY2" fmla="*/ 120471 h 476634"/>
                <a:gd name="connsiteX3" fmla="*/ 608459 w 608530"/>
                <a:gd name="connsiteY3" fmla="*/ 260777 h 476634"/>
                <a:gd name="connsiteX4" fmla="*/ 591198 w 608530"/>
                <a:gd name="connsiteY4" fmla="*/ 281879 h 476634"/>
                <a:gd name="connsiteX5" fmla="*/ 573936 w 608530"/>
                <a:gd name="connsiteY5" fmla="*/ 260293 h 476634"/>
                <a:gd name="connsiteX6" fmla="*/ 573936 w 608530"/>
                <a:gd name="connsiteY6" fmla="*/ 172179 h 476634"/>
                <a:gd name="connsiteX7" fmla="*/ 573614 w 608530"/>
                <a:gd name="connsiteY7" fmla="*/ 159454 h 476634"/>
                <a:gd name="connsiteX8" fmla="*/ 569420 w 608530"/>
                <a:gd name="connsiteY8" fmla="*/ 152849 h 476634"/>
                <a:gd name="connsiteX9" fmla="*/ 565548 w 608530"/>
                <a:gd name="connsiteY9" fmla="*/ 159937 h 476634"/>
                <a:gd name="connsiteX10" fmla="*/ 565709 w 608530"/>
                <a:gd name="connsiteY10" fmla="*/ 164608 h 476634"/>
                <a:gd name="connsiteX11" fmla="*/ 565387 w 608530"/>
                <a:gd name="connsiteY11" fmla="*/ 450053 h 476634"/>
                <a:gd name="connsiteX12" fmla="*/ 556675 w 608530"/>
                <a:gd name="connsiteY12" fmla="*/ 471316 h 476634"/>
                <a:gd name="connsiteX13" fmla="*/ 534413 w 608530"/>
                <a:gd name="connsiteY13" fmla="*/ 473894 h 476634"/>
                <a:gd name="connsiteX14" fmla="*/ 522153 w 608530"/>
                <a:gd name="connsiteY14" fmla="*/ 452469 h 476634"/>
                <a:gd name="connsiteX15" fmla="*/ 522153 w 608530"/>
                <a:gd name="connsiteY15" fmla="*/ 296860 h 476634"/>
                <a:gd name="connsiteX16" fmla="*/ 522153 w 608530"/>
                <a:gd name="connsiteY16" fmla="*/ 283168 h 476634"/>
                <a:gd name="connsiteX17" fmla="*/ 518120 w 608530"/>
                <a:gd name="connsiteY17" fmla="*/ 281557 h 476634"/>
                <a:gd name="connsiteX18" fmla="*/ 513442 w 608530"/>
                <a:gd name="connsiteY18" fmla="*/ 290900 h 476634"/>
                <a:gd name="connsiteX19" fmla="*/ 513281 w 608530"/>
                <a:gd name="connsiteY19" fmla="*/ 368704 h 476634"/>
                <a:gd name="connsiteX20" fmla="*/ 513281 w 608530"/>
                <a:gd name="connsiteY20" fmla="*/ 449892 h 476634"/>
                <a:gd name="connsiteX21" fmla="*/ 491503 w 608530"/>
                <a:gd name="connsiteY21" fmla="*/ 476632 h 476634"/>
                <a:gd name="connsiteX22" fmla="*/ 470531 w 608530"/>
                <a:gd name="connsiteY22" fmla="*/ 450053 h 476634"/>
                <a:gd name="connsiteX23" fmla="*/ 470531 w 608530"/>
                <a:gd name="connsiteY23" fmla="*/ 168152 h 476634"/>
                <a:gd name="connsiteX24" fmla="*/ 470370 w 608530"/>
                <a:gd name="connsiteY24" fmla="*/ 161225 h 476634"/>
                <a:gd name="connsiteX25" fmla="*/ 465530 w 608530"/>
                <a:gd name="connsiteY25" fmla="*/ 152849 h 476634"/>
                <a:gd name="connsiteX26" fmla="*/ 461820 w 608530"/>
                <a:gd name="connsiteY26" fmla="*/ 160903 h 476634"/>
                <a:gd name="connsiteX27" fmla="*/ 461659 w 608530"/>
                <a:gd name="connsiteY27" fmla="*/ 256105 h 476634"/>
                <a:gd name="connsiteX28" fmla="*/ 461497 w 608530"/>
                <a:gd name="connsiteY28" fmla="*/ 265287 h 476634"/>
                <a:gd name="connsiteX29" fmla="*/ 444236 w 608530"/>
                <a:gd name="connsiteY29" fmla="*/ 281879 h 476634"/>
                <a:gd name="connsiteX30" fmla="*/ 427136 w 608530"/>
                <a:gd name="connsiteY30" fmla="*/ 265126 h 476634"/>
                <a:gd name="connsiteX31" fmla="*/ 426975 w 608530"/>
                <a:gd name="connsiteY31" fmla="*/ 228076 h 476634"/>
                <a:gd name="connsiteX32" fmla="*/ 426975 w 608530"/>
                <a:gd name="connsiteY32" fmla="*/ 122404 h 476634"/>
                <a:gd name="connsiteX33" fmla="*/ 465691 w 608530"/>
                <a:gd name="connsiteY33" fmla="*/ 83904 h 476634"/>
                <a:gd name="connsiteX34" fmla="*/ 253218 w 608530"/>
                <a:gd name="connsiteY34" fmla="*/ 83904 h 476634"/>
                <a:gd name="connsiteX35" fmla="*/ 358882 w 608530"/>
                <a:gd name="connsiteY35" fmla="*/ 83904 h 476634"/>
                <a:gd name="connsiteX36" fmla="*/ 395986 w 608530"/>
                <a:gd name="connsiteY36" fmla="*/ 120471 h 476634"/>
                <a:gd name="connsiteX37" fmla="*/ 395986 w 608530"/>
                <a:gd name="connsiteY37" fmla="*/ 260777 h 476634"/>
                <a:gd name="connsiteX38" fmla="*/ 378725 w 608530"/>
                <a:gd name="connsiteY38" fmla="*/ 281879 h 476634"/>
                <a:gd name="connsiteX39" fmla="*/ 361463 w 608530"/>
                <a:gd name="connsiteY39" fmla="*/ 260293 h 476634"/>
                <a:gd name="connsiteX40" fmla="*/ 361463 w 608530"/>
                <a:gd name="connsiteY40" fmla="*/ 172179 h 476634"/>
                <a:gd name="connsiteX41" fmla="*/ 361141 w 608530"/>
                <a:gd name="connsiteY41" fmla="*/ 159454 h 476634"/>
                <a:gd name="connsiteX42" fmla="*/ 356947 w 608530"/>
                <a:gd name="connsiteY42" fmla="*/ 152849 h 476634"/>
                <a:gd name="connsiteX43" fmla="*/ 353075 w 608530"/>
                <a:gd name="connsiteY43" fmla="*/ 159937 h 476634"/>
                <a:gd name="connsiteX44" fmla="*/ 353236 w 608530"/>
                <a:gd name="connsiteY44" fmla="*/ 164608 h 476634"/>
                <a:gd name="connsiteX45" fmla="*/ 352914 w 608530"/>
                <a:gd name="connsiteY45" fmla="*/ 450053 h 476634"/>
                <a:gd name="connsiteX46" fmla="*/ 344202 w 608530"/>
                <a:gd name="connsiteY46" fmla="*/ 471316 h 476634"/>
                <a:gd name="connsiteX47" fmla="*/ 321940 w 608530"/>
                <a:gd name="connsiteY47" fmla="*/ 473894 h 476634"/>
                <a:gd name="connsiteX48" fmla="*/ 309680 w 608530"/>
                <a:gd name="connsiteY48" fmla="*/ 452469 h 476634"/>
                <a:gd name="connsiteX49" fmla="*/ 309680 w 608530"/>
                <a:gd name="connsiteY49" fmla="*/ 296860 h 476634"/>
                <a:gd name="connsiteX50" fmla="*/ 309680 w 608530"/>
                <a:gd name="connsiteY50" fmla="*/ 283168 h 476634"/>
                <a:gd name="connsiteX51" fmla="*/ 305647 w 608530"/>
                <a:gd name="connsiteY51" fmla="*/ 281557 h 476634"/>
                <a:gd name="connsiteX52" fmla="*/ 300969 w 608530"/>
                <a:gd name="connsiteY52" fmla="*/ 290900 h 476634"/>
                <a:gd name="connsiteX53" fmla="*/ 300808 w 608530"/>
                <a:gd name="connsiteY53" fmla="*/ 368704 h 476634"/>
                <a:gd name="connsiteX54" fmla="*/ 300808 w 608530"/>
                <a:gd name="connsiteY54" fmla="*/ 449892 h 476634"/>
                <a:gd name="connsiteX55" fmla="*/ 278868 w 608530"/>
                <a:gd name="connsiteY55" fmla="*/ 476632 h 476634"/>
                <a:gd name="connsiteX56" fmla="*/ 258058 w 608530"/>
                <a:gd name="connsiteY56" fmla="*/ 450053 h 476634"/>
                <a:gd name="connsiteX57" fmla="*/ 258058 w 608530"/>
                <a:gd name="connsiteY57" fmla="*/ 168152 h 476634"/>
                <a:gd name="connsiteX58" fmla="*/ 257897 w 608530"/>
                <a:gd name="connsiteY58" fmla="*/ 161225 h 476634"/>
                <a:gd name="connsiteX59" fmla="*/ 252896 w 608530"/>
                <a:gd name="connsiteY59" fmla="*/ 152849 h 476634"/>
                <a:gd name="connsiteX60" fmla="*/ 249347 w 608530"/>
                <a:gd name="connsiteY60" fmla="*/ 160903 h 476634"/>
                <a:gd name="connsiteX61" fmla="*/ 249186 w 608530"/>
                <a:gd name="connsiteY61" fmla="*/ 256105 h 476634"/>
                <a:gd name="connsiteX62" fmla="*/ 249024 w 608530"/>
                <a:gd name="connsiteY62" fmla="*/ 265287 h 476634"/>
                <a:gd name="connsiteX63" fmla="*/ 231763 w 608530"/>
                <a:gd name="connsiteY63" fmla="*/ 281879 h 476634"/>
                <a:gd name="connsiteX64" fmla="*/ 214502 w 608530"/>
                <a:gd name="connsiteY64" fmla="*/ 265126 h 476634"/>
                <a:gd name="connsiteX65" fmla="*/ 214341 w 608530"/>
                <a:gd name="connsiteY65" fmla="*/ 228076 h 476634"/>
                <a:gd name="connsiteX66" fmla="*/ 214341 w 608530"/>
                <a:gd name="connsiteY66" fmla="*/ 122404 h 476634"/>
                <a:gd name="connsiteX67" fmla="*/ 253218 w 608530"/>
                <a:gd name="connsiteY67" fmla="*/ 83904 h 476634"/>
                <a:gd name="connsiteX68" fmla="*/ 38826 w 608530"/>
                <a:gd name="connsiteY68" fmla="*/ 83904 h 476634"/>
                <a:gd name="connsiteX69" fmla="*/ 144663 w 608530"/>
                <a:gd name="connsiteY69" fmla="*/ 83904 h 476634"/>
                <a:gd name="connsiteX70" fmla="*/ 181609 w 608530"/>
                <a:gd name="connsiteY70" fmla="*/ 120471 h 476634"/>
                <a:gd name="connsiteX71" fmla="*/ 181609 w 608530"/>
                <a:gd name="connsiteY71" fmla="*/ 260777 h 476634"/>
                <a:gd name="connsiteX72" fmla="*/ 164346 w 608530"/>
                <a:gd name="connsiteY72" fmla="*/ 281879 h 476634"/>
                <a:gd name="connsiteX73" fmla="*/ 147083 w 608530"/>
                <a:gd name="connsiteY73" fmla="*/ 260293 h 476634"/>
                <a:gd name="connsiteX74" fmla="*/ 147083 w 608530"/>
                <a:gd name="connsiteY74" fmla="*/ 172179 h 476634"/>
                <a:gd name="connsiteX75" fmla="*/ 146760 w 608530"/>
                <a:gd name="connsiteY75" fmla="*/ 159454 h 476634"/>
                <a:gd name="connsiteX76" fmla="*/ 142565 w 608530"/>
                <a:gd name="connsiteY76" fmla="*/ 152849 h 476634"/>
                <a:gd name="connsiteX77" fmla="*/ 138854 w 608530"/>
                <a:gd name="connsiteY77" fmla="*/ 159937 h 476634"/>
                <a:gd name="connsiteX78" fmla="*/ 138854 w 608530"/>
                <a:gd name="connsiteY78" fmla="*/ 164608 h 476634"/>
                <a:gd name="connsiteX79" fmla="*/ 138532 w 608530"/>
                <a:gd name="connsiteY79" fmla="*/ 450053 h 476634"/>
                <a:gd name="connsiteX80" fmla="*/ 129981 w 608530"/>
                <a:gd name="connsiteY80" fmla="*/ 471316 h 476634"/>
                <a:gd name="connsiteX81" fmla="*/ 107716 w 608530"/>
                <a:gd name="connsiteY81" fmla="*/ 473894 h 476634"/>
                <a:gd name="connsiteX82" fmla="*/ 95293 w 608530"/>
                <a:gd name="connsiteY82" fmla="*/ 452469 h 476634"/>
                <a:gd name="connsiteX83" fmla="*/ 95293 w 608530"/>
                <a:gd name="connsiteY83" fmla="*/ 296860 h 476634"/>
                <a:gd name="connsiteX84" fmla="*/ 95293 w 608530"/>
                <a:gd name="connsiteY84" fmla="*/ 283168 h 476634"/>
                <a:gd name="connsiteX85" fmla="*/ 91260 w 608530"/>
                <a:gd name="connsiteY85" fmla="*/ 281557 h 476634"/>
                <a:gd name="connsiteX86" fmla="*/ 86743 w 608530"/>
                <a:gd name="connsiteY86" fmla="*/ 290900 h 476634"/>
                <a:gd name="connsiteX87" fmla="*/ 86420 w 608530"/>
                <a:gd name="connsiteY87" fmla="*/ 368704 h 476634"/>
                <a:gd name="connsiteX88" fmla="*/ 86420 w 608530"/>
                <a:gd name="connsiteY88" fmla="*/ 449892 h 476634"/>
                <a:gd name="connsiteX89" fmla="*/ 64639 w 608530"/>
                <a:gd name="connsiteY89" fmla="*/ 476632 h 476634"/>
                <a:gd name="connsiteX90" fmla="*/ 43666 w 608530"/>
                <a:gd name="connsiteY90" fmla="*/ 450053 h 476634"/>
                <a:gd name="connsiteX91" fmla="*/ 43666 w 608530"/>
                <a:gd name="connsiteY91" fmla="*/ 168152 h 476634"/>
                <a:gd name="connsiteX92" fmla="*/ 43504 w 608530"/>
                <a:gd name="connsiteY92" fmla="*/ 161225 h 476634"/>
                <a:gd name="connsiteX93" fmla="*/ 38664 w 608530"/>
                <a:gd name="connsiteY93" fmla="*/ 152849 h 476634"/>
                <a:gd name="connsiteX94" fmla="*/ 34953 w 608530"/>
                <a:gd name="connsiteY94" fmla="*/ 160903 h 476634"/>
                <a:gd name="connsiteX95" fmla="*/ 34792 w 608530"/>
                <a:gd name="connsiteY95" fmla="*/ 256105 h 476634"/>
                <a:gd name="connsiteX96" fmla="*/ 34631 w 608530"/>
                <a:gd name="connsiteY96" fmla="*/ 265287 h 476634"/>
                <a:gd name="connsiteX97" fmla="*/ 17368 w 608530"/>
                <a:gd name="connsiteY97" fmla="*/ 281879 h 476634"/>
                <a:gd name="connsiteX98" fmla="*/ 266 w 608530"/>
                <a:gd name="connsiteY98" fmla="*/ 265126 h 476634"/>
                <a:gd name="connsiteX99" fmla="*/ 105 w 608530"/>
                <a:gd name="connsiteY99" fmla="*/ 228076 h 476634"/>
                <a:gd name="connsiteX100" fmla="*/ 105 w 608530"/>
                <a:gd name="connsiteY100" fmla="*/ 122404 h 476634"/>
                <a:gd name="connsiteX101" fmla="*/ 38826 w 608530"/>
                <a:gd name="connsiteY101" fmla="*/ 83904 h 476634"/>
                <a:gd name="connsiteX102" fmla="*/ 517938 w 608530"/>
                <a:gd name="connsiteY102" fmla="*/ 2 h 476634"/>
                <a:gd name="connsiteX103" fmla="*/ 552289 w 608530"/>
                <a:gd name="connsiteY103" fmla="*/ 34634 h 476634"/>
                <a:gd name="connsiteX104" fmla="*/ 517132 w 608530"/>
                <a:gd name="connsiteY104" fmla="*/ 68461 h 476634"/>
                <a:gd name="connsiteX105" fmla="*/ 483104 w 608530"/>
                <a:gd name="connsiteY105" fmla="*/ 34473 h 476634"/>
                <a:gd name="connsiteX106" fmla="*/ 517938 w 608530"/>
                <a:gd name="connsiteY106" fmla="*/ 2 h 476634"/>
                <a:gd name="connsiteX107" fmla="*/ 305466 w 608530"/>
                <a:gd name="connsiteY107" fmla="*/ 2 h 476634"/>
                <a:gd name="connsiteX108" fmla="*/ 339817 w 608530"/>
                <a:gd name="connsiteY108" fmla="*/ 34634 h 476634"/>
                <a:gd name="connsiteX109" fmla="*/ 304660 w 608530"/>
                <a:gd name="connsiteY109" fmla="*/ 68461 h 476634"/>
                <a:gd name="connsiteX110" fmla="*/ 270632 w 608530"/>
                <a:gd name="connsiteY110" fmla="*/ 34473 h 476634"/>
                <a:gd name="connsiteX111" fmla="*/ 305466 w 608530"/>
                <a:gd name="connsiteY111" fmla="*/ 2 h 476634"/>
                <a:gd name="connsiteX112" fmla="*/ 91088 w 608530"/>
                <a:gd name="connsiteY112" fmla="*/ 2 h 476634"/>
                <a:gd name="connsiteX113" fmla="*/ 125439 w 608530"/>
                <a:gd name="connsiteY113" fmla="*/ 34634 h 476634"/>
                <a:gd name="connsiteX114" fmla="*/ 90282 w 608530"/>
                <a:gd name="connsiteY114" fmla="*/ 68461 h 476634"/>
                <a:gd name="connsiteX115" fmla="*/ 56254 w 608530"/>
                <a:gd name="connsiteY115" fmla="*/ 34473 h 476634"/>
                <a:gd name="connsiteX116" fmla="*/ 91088 w 608530"/>
                <a:gd name="connsiteY116" fmla="*/ 2 h 4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608530" h="476634">
                  <a:moveTo>
                    <a:pt x="465691" y="83904"/>
                  </a:moveTo>
                  <a:cubicBezTo>
                    <a:pt x="501020" y="83743"/>
                    <a:pt x="536188" y="83743"/>
                    <a:pt x="571517" y="83904"/>
                  </a:cubicBezTo>
                  <a:cubicBezTo>
                    <a:pt x="594908" y="84065"/>
                    <a:pt x="608297" y="97274"/>
                    <a:pt x="608459" y="120471"/>
                  </a:cubicBezTo>
                  <a:cubicBezTo>
                    <a:pt x="608620" y="167186"/>
                    <a:pt x="608459" y="214062"/>
                    <a:pt x="608459" y="260777"/>
                  </a:cubicBezTo>
                  <a:cubicBezTo>
                    <a:pt x="608459" y="274952"/>
                    <a:pt x="602490" y="282040"/>
                    <a:pt x="591198" y="281879"/>
                  </a:cubicBezTo>
                  <a:cubicBezTo>
                    <a:pt x="580228" y="281879"/>
                    <a:pt x="573936" y="274308"/>
                    <a:pt x="573936" y="260293"/>
                  </a:cubicBezTo>
                  <a:cubicBezTo>
                    <a:pt x="573775" y="230976"/>
                    <a:pt x="573936" y="201497"/>
                    <a:pt x="573936" y="172179"/>
                  </a:cubicBezTo>
                  <a:cubicBezTo>
                    <a:pt x="573936" y="167991"/>
                    <a:pt x="574420" y="163642"/>
                    <a:pt x="573614" y="159454"/>
                  </a:cubicBezTo>
                  <a:cubicBezTo>
                    <a:pt x="573291" y="157037"/>
                    <a:pt x="570871" y="155104"/>
                    <a:pt x="569420" y="152849"/>
                  </a:cubicBezTo>
                  <a:cubicBezTo>
                    <a:pt x="568129" y="155265"/>
                    <a:pt x="566516" y="157520"/>
                    <a:pt x="565548" y="159937"/>
                  </a:cubicBezTo>
                  <a:cubicBezTo>
                    <a:pt x="565064" y="161387"/>
                    <a:pt x="565709" y="162997"/>
                    <a:pt x="565709" y="164608"/>
                  </a:cubicBezTo>
                  <a:cubicBezTo>
                    <a:pt x="565709" y="259810"/>
                    <a:pt x="565870" y="355012"/>
                    <a:pt x="565387" y="450053"/>
                  </a:cubicBezTo>
                  <a:cubicBezTo>
                    <a:pt x="565387" y="457463"/>
                    <a:pt x="561999" y="467128"/>
                    <a:pt x="556675" y="471316"/>
                  </a:cubicBezTo>
                  <a:cubicBezTo>
                    <a:pt x="551674" y="475343"/>
                    <a:pt x="541350" y="475665"/>
                    <a:pt x="534413" y="473894"/>
                  </a:cubicBezTo>
                  <a:cubicBezTo>
                    <a:pt x="525057" y="471316"/>
                    <a:pt x="522153" y="462134"/>
                    <a:pt x="522153" y="452469"/>
                  </a:cubicBezTo>
                  <a:cubicBezTo>
                    <a:pt x="522153" y="400599"/>
                    <a:pt x="522153" y="348730"/>
                    <a:pt x="522153" y="296860"/>
                  </a:cubicBezTo>
                  <a:lnTo>
                    <a:pt x="522153" y="283168"/>
                  </a:lnTo>
                  <a:cubicBezTo>
                    <a:pt x="520863" y="282523"/>
                    <a:pt x="519411" y="282040"/>
                    <a:pt x="518120" y="281557"/>
                  </a:cubicBezTo>
                  <a:cubicBezTo>
                    <a:pt x="516507" y="284617"/>
                    <a:pt x="513603" y="287839"/>
                    <a:pt x="513442" y="290900"/>
                  </a:cubicBezTo>
                  <a:cubicBezTo>
                    <a:pt x="513119" y="316835"/>
                    <a:pt x="513281" y="342769"/>
                    <a:pt x="513281" y="368704"/>
                  </a:cubicBezTo>
                  <a:cubicBezTo>
                    <a:pt x="513281" y="395767"/>
                    <a:pt x="513442" y="422829"/>
                    <a:pt x="513281" y="449892"/>
                  </a:cubicBezTo>
                  <a:cubicBezTo>
                    <a:pt x="513281" y="467450"/>
                    <a:pt x="505376" y="476793"/>
                    <a:pt x="491503" y="476632"/>
                  </a:cubicBezTo>
                  <a:cubicBezTo>
                    <a:pt x="478274" y="476310"/>
                    <a:pt x="470531" y="466645"/>
                    <a:pt x="470531" y="450053"/>
                  </a:cubicBezTo>
                  <a:cubicBezTo>
                    <a:pt x="470531" y="356140"/>
                    <a:pt x="470531" y="262065"/>
                    <a:pt x="470531" y="168152"/>
                  </a:cubicBezTo>
                  <a:cubicBezTo>
                    <a:pt x="470531" y="165736"/>
                    <a:pt x="471176" y="163158"/>
                    <a:pt x="470370" y="161225"/>
                  </a:cubicBezTo>
                  <a:cubicBezTo>
                    <a:pt x="469240" y="158165"/>
                    <a:pt x="467143" y="155587"/>
                    <a:pt x="465530" y="152849"/>
                  </a:cubicBezTo>
                  <a:cubicBezTo>
                    <a:pt x="464240" y="155426"/>
                    <a:pt x="461820" y="158165"/>
                    <a:pt x="461820" y="160903"/>
                  </a:cubicBezTo>
                  <a:cubicBezTo>
                    <a:pt x="461497" y="192637"/>
                    <a:pt x="461659" y="224371"/>
                    <a:pt x="461659" y="256105"/>
                  </a:cubicBezTo>
                  <a:cubicBezTo>
                    <a:pt x="461659" y="259166"/>
                    <a:pt x="461820" y="262226"/>
                    <a:pt x="461497" y="265287"/>
                  </a:cubicBezTo>
                  <a:cubicBezTo>
                    <a:pt x="460691" y="275435"/>
                    <a:pt x="453754" y="282040"/>
                    <a:pt x="444236" y="281879"/>
                  </a:cubicBezTo>
                  <a:cubicBezTo>
                    <a:pt x="434880" y="281879"/>
                    <a:pt x="427459" y="275274"/>
                    <a:pt x="427136" y="265126"/>
                  </a:cubicBezTo>
                  <a:cubicBezTo>
                    <a:pt x="426491" y="252883"/>
                    <a:pt x="426975" y="240480"/>
                    <a:pt x="426975" y="228076"/>
                  </a:cubicBezTo>
                  <a:cubicBezTo>
                    <a:pt x="426975" y="192798"/>
                    <a:pt x="426814" y="157682"/>
                    <a:pt x="426975" y="122404"/>
                  </a:cubicBezTo>
                  <a:cubicBezTo>
                    <a:pt x="426975" y="97274"/>
                    <a:pt x="440364" y="83904"/>
                    <a:pt x="465691" y="83904"/>
                  </a:cubicBezTo>
                  <a:close/>
                  <a:moveTo>
                    <a:pt x="253218" y="83904"/>
                  </a:moveTo>
                  <a:cubicBezTo>
                    <a:pt x="288386" y="83743"/>
                    <a:pt x="323715" y="83743"/>
                    <a:pt x="358882" y="83904"/>
                  </a:cubicBezTo>
                  <a:cubicBezTo>
                    <a:pt x="382435" y="84065"/>
                    <a:pt x="395824" y="97274"/>
                    <a:pt x="395986" y="120471"/>
                  </a:cubicBezTo>
                  <a:cubicBezTo>
                    <a:pt x="396147" y="167186"/>
                    <a:pt x="395986" y="214062"/>
                    <a:pt x="395986" y="260777"/>
                  </a:cubicBezTo>
                  <a:cubicBezTo>
                    <a:pt x="395986" y="274952"/>
                    <a:pt x="390017" y="282040"/>
                    <a:pt x="378725" y="281879"/>
                  </a:cubicBezTo>
                  <a:cubicBezTo>
                    <a:pt x="367594" y="281879"/>
                    <a:pt x="361463" y="274308"/>
                    <a:pt x="361463" y="260293"/>
                  </a:cubicBezTo>
                  <a:cubicBezTo>
                    <a:pt x="361302" y="230976"/>
                    <a:pt x="361463" y="201497"/>
                    <a:pt x="361463" y="172179"/>
                  </a:cubicBezTo>
                  <a:cubicBezTo>
                    <a:pt x="361463" y="167991"/>
                    <a:pt x="361786" y="163642"/>
                    <a:pt x="361141" y="159454"/>
                  </a:cubicBezTo>
                  <a:cubicBezTo>
                    <a:pt x="360818" y="157037"/>
                    <a:pt x="358398" y="155104"/>
                    <a:pt x="356947" y="152849"/>
                  </a:cubicBezTo>
                  <a:cubicBezTo>
                    <a:pt x="355656" y="155265"/>
                    <a:pt x="354043" y="157520"/>
                    <a:pt x="353075" y="159937"/>
                  </a:cubicBezTo>
                  <a:cubicBezTo>
                    <a:pt x="352591" y="161387"/>
                    <a:pt x="353236" y="162997"/>
                    <a:pt x="353236" y="164608"/>
                  </a:cubicBezTo>
                  <a:cubicBezTo>
                    <a:pt x="353236" y="259810"/>
                    <a:pt x="353398" y="354851"/>
                    <a:pt x="352914" y="450053"/>
                  </a:cubicBezTo>
                  <a:cubicBezTo>
                    <a:pt x="352752" y="457463"/>
                    <a:pt x="349526" y="467128"/>
                    <a:pt x="344202" y="471316"/>
                  </a:cubicBezTo>
                  <a:cubicBezTo>
                    <a:pt x="339201" y="475343"/>
                    <a:pt x="328877" y="475665"/>
                    <a:pt x="321940" y="473894"/>
                  </a:cubicBezTo>
                  <a:cubicBezTo>
                    <a:pt x="312584" y="471316"/>
                    <a:pt x="309680" y="462134"/>
                    <a:pt x="309680" y="452469"/>
                  </a:cubicBezTo>
                  <a:cubicBezTo>
                    <a:pt x="309680" y="400599"/>
                    <a:pt x="309680" y="348730"/>
                    <a:pt x="309680" y="296860"/>
                  </a:cubicBezTo>
                  <a:lnTo>
                    <a:pt x="309680" y="283168"/>
                  </a:lnTo>
                  <a:cubicBezTo>
                    <a:pt x="308228" y="282523"/>
                    <a:pt x="306938" y="282040"/>
                    <a:pt x="305647" y="281557"/>
                  </a:cubicBezTo>
                  <a:cubicBezTo>
                    <a:pt x="304034" y="284617"/>
                    <a:pt x="300969" y="287678"/>
                    <a:pt x="300969" y="290900"/>
                  </a:cubicBezTo>
                  <a:cubicBezTo>
                    <a:pt x="300646" y="316835"/>
                    <a:pt x="300808" y="342769"/>
                    <a:pt x="300808" y="368704"/>
                  </a:cubicBezTo>
                  <a:cubicBezTo>
                    <a:pt x="300808" y="395767"/>
                    <a:pt x="300808" y="422829"/>
                    <a:pt x="300808" y="449892"/>
                  </a:cubicBezTo>
                  <a:cubicBezTo>
                    <a:pt x="300808" y="467450"/>
                    <a:pt x="292903" y="476793"/>
                    <a:pt x="278868" y="476632"/>
                  </a:cubicBezTo>
                  <a:cubicBezTo>
                    <a:pt x="265801" y="476310"/>
                    <a:pt x="258058" y="466645"/>
                    <a:pt x="258058" y="450053"/>
                  </a:cubicBezTo>
                  <a:cubicBezTo>
                    <a:pt x="258058" y="356140"/>
                    <a:pt x="258058" y="262065"/>
                    <a:pt x="258058" y="168152"/>
                  </a:cubicBezTo>
                  <a:cubicBezTo>
                    <a:pt x="258058" y="165736"/>
                    <a:pt x="258703" y="163158"/>
                    <a:pt x="257897" y="161225"/>
                  </a:cubicBezTo>
                  <a:cubicBezTo>
                    <a:pt x="256768" y="158165"/>
                    <a:pt x="254670" y="155587"/>
                    <a:pt x="252896" y="152849"/>
                  </a:cubicBezTo>
                  <a:cubicBezTo>
                    <a:pt x="251605" y="155426"/>
                    <a:pt x="249347" y="158165"/>
                    <a:pt x="249347" y="160903"/>
                  </a:cubicBezTo>
                  <a:cubicBezTo>
                    <a:pt x="249024" y="192637"/>
                    <a:pt x="249186" y="224371"/>
                    <a:pt x="249186" y="256105"/>
                  </a:cubicBezTo>
                  <a:cubicBezTo>
                    <a:pt x="249186" y="259166"/>
                    <a:pt x="249347" y="262226"/>
                    <a:pt x="249024" y="265287"/>
                  </a:cubicBezTo>
                  <a:cubicBezTo>
                    <a:pt x="248218" y="275435"/>
                    <a:pt x="241281" y="282040"/>
                    <a:pt x="231763" y="281879"/>
                  </a:cubicBezTo>
                  <a:cubicBezTo>
                    <a:pt x="222245" y="281879"/>
                    <a:pt x="214986" y="275274"/>
                    <a:pt x="214502" y="265126"/>
                  </a:cubicBezTo>
                  <a:cubicBezTo>
                    <a:pt x="214018" y="252883"/>
                    <a:pt x="214341" y="240480"/>
                    <a:pt x="214341" y="228076"/>
                  </a:cubicBezTo>
                  <a:cubicBezTo>
                    <a:pt x="214341" y="192798"/>
                    <a:pt x="214341" y="157682"/>
                    <a:pt x="214341" y="122404"/>
                  </a:cubicBezTo>
                  <a:cubicBezTo>
                    <a:pt x="214502" y="97274"/>
                    <a:pt x="227730" y="83904"/>
                    <a:pt x="253218" y="83904"/>
                  </a:cubicBezTo>
                  <a:close/>
                  <a:moveTo>
                    <a:pt x="38826" y="83904"/>
                  </a:moveTo>
                  <a:cubicBezTo>
                    <a:pt x="74158" y="83743"/>
                    <a:pt x="109330" y="83743"/>
                    <a:pt x="144663" y="83904"/>
                  </a:cubicBezTo>
                  <a:cubicBezTo>
                    <a:pt x="168056" y="84065"/>
                    <a:pt x="181609" y="97274"/>
                    <a:pt x="181609" y="120471"/>
                  </a:cubicBezTo>
                  <a:cubicBezTo>
                    <a:pt x="181770" y="167186"/>
                    <a:pt x="181770" y="214062"/>
                    <a:pt x="181609" y="260777"/>
                  </a:cubicBezTo>
                  <a:cubicBezTo>
                    <a:pt x="181609" y="274952"/>
                    <a:pt x="175639" y="282040"/>
                    <a:pt x="164346" y="281879"/>
                  </a:cubicBezTo>
                  <a:cubicBezTo>
                    <a:pt x="153375" y="281879"/>
                    <a:pt x="147083" y="274308"/>
                    <a:pt x="147083" y="260293"/>
                  </a:cubicBezTo>
                  <a:cubicBezTo>
                    <a:pt x="146921" y="230976"/>
                    <a:pt x="147083" y="201497"/>
                    <a:pt x="147083" y="172179"/>
                  </a:cubicBezTo>
                  <a:cubicBezTo>
                    <a:pt x="147083" y="167991"/>
                    <a:pt x="147567" y="163642"/>
                    <a:pt x="146760" y="159454"/>
                  </a:cubicBezTo>
                  <a:cubicBezTo>
                    <a:pt x="146437" y="157037"/>
                    <a:pt x="144017" y="155104"/>
                    <a:pt x="142565" y="152849"/>
                  </a:cubicBezTo>
                  <a:cubicBezTo>
                    <a:pt x="141274" y="155265"/>
                    <a:pt x="139661" y="157520"/>
                    <a:pt x="138854" y="159937"/>
                  </a:cubicBezTo>
                  <a:cubicBezTo>
                    <a:pt x="138209" y="161387"/>
                    <a:pt x="138854" y="162997"/>
                    <a:pt x="138854" y="164608"/>
                  </a:cubicBezTo>
                  <a:cubicBezTo>
                    <a:pt x="138854" y="259810"/>
                    <a:pt x="139016" y="355012"/>
                    <a:pt x="138532" y="450053"/>
                  </a:cubicBezTo>
                  <a:cubicBezTo>
                    <a:pt x="138532" y="457463"/>
                    <a:pt x="135144" y="467128"/>
                    <a:pt x="129981" y="471316"/>
                  </a:cubicBezTo>
                  <a:cubicBezTo>
                    <a:pt x="124818" y="475343"/>
                    <a:pt x="114654" y="475665"/>
                    <a:pt x="107716" y="473894"/>
                  </a:cubicBezTo>
                  <a:cubicBezTo>
                    <a:pt x="98198" y="471316"/>
                    <a:pt x="95293" y="462134"/>
                    <a:pt x="95293" y="452469"/>
                  </a:cubicBezTo>
                  <a:cubicBezTo>
                    <a:pt x="95293" y="400599"/>
                    <a:pt x="95293" y="348730"/>
                    <a:pt x="95293" y="296860"/>
                  </a:cubicBezTo>
                  <a:lnTo>
                    <a:pt x="95293" y="283168"/>
                  </a:lnTo>
                  <a:cubicBezTo>
                    <a:pt x="94003" y="282523"/>
                    <a:pt x="92551" y="282040"/>
                    <a:pt x="91260" y="281557"/>
                  </a:cubicBezTo>
                  <a:cubicBezTo>
                    <a:pt x="89647" y="284617"/>
                    <a:pt x="86743" y="287839"/>
                    <a:pt x="86743" y="290900"/>
                  </a:cubicBezTo>
                  <a:cubicBezTo>
                    <a:pt x="86259" y="316835"/>
                    <a:pt x="86420" y="342769"/>
                    <a:pt x="86420" y="368704"/>
                  </a:cubicBezTo>
                  <a:cubicBezTo>
                    <a:pt x="86420" y="395767"/>
                    <a:pt x="86581" y="422829"/>
                    <a:pt x="86420" y="449892"/>
                  </a:cubicBezTo>
                  <a:cubicBezTo>
                    <a:pt x="86420" y="467450"/>
                    <a:pt x="78514" y="476793"/>
                    <a:pt x="64639" y="476632"/>
                  </a:cubicBezTo>
                  <a:cubicBezTo>
                    <a:pt x="51410" y="476310"/>
                    <a:pt x="43666" y="466645"/>
                    <a:pt x="43666" y="450053"/>
                  </a:cubicBezTo>
                  <a:cubicBezTo>
                    <a:pt x="43666" y="356140"/>
                    <a:pt x="43666" y="262065"/>
                    <a:pt x="43666" y="168152"/>
                  </a:cubicBezTo>
                  <a:cubicBezTo>
                    <a:pt x="43666" y="165736"/>
                    <a:pt x="44311" y="163158"/>
                    <a:pt x="43504" y="161225"/>
                  </a:cubicBezTo>
                  <a:cubicBezTo>
                    <a:pt x="42375" y="158165"/>
                    <a:pt x="40278" y="155587"/>
                    <a:pt x="38664" y="152849"/>
                  </a:cubicBezTo>
                  <a:cubicBezTo>
                    <a:pt x="37373" y="155426"/>
                    <a:pt x="34953" y="158165"/>
                    <a:pt x="34953" y="160903"/>
                  </a:cubicBezTo>
                  <a:cubicBezTo>
                    <a:pt x="34631" y="192637"/>
                    <a:pt x="34792" y="224371"/>
                    <a:pt x="34792" y="256105"/>
                  </a:cubicBezTo>
                  <a:cubicBezTo>
                    <a:pt x="34792" y="259166"/>
                    <a:pt x="34953" y="262226"/>
                    <a:pt x="34631" y="265287"/>
                  </a:cubicBezTo>
                  <a:cubicBezTo>
                    <a:pt x="33824" y="275435"/>
                    <a:pt x="26887" y="282040"/>
                    <a:pt x="17368" y="281879"/>
                  </a:cubicBezTo>
                  <a:cubicBezTo>
                    <a:pt x="8010" y="281879"/>
                    <a:pt x="589" y="275274"/>
                    <a:pt x="266" y="265126"/>
                  </a:cubicBezTo>
                  <a:cubicBezTo>
                    <a:pt x="-218" y="252883"/>
                    <a:pt x="105" y="240480"/>
                    <a:pt x="105" y="228076"/>
                  </a:cubicBezTo>
                  <a:cubicBezTo>
                    <a:pt x="105" y="192798"/>
                    <a:pt x="-57" y="157682"/>
                    <a:pt x="105" y="122404"/>
                  </a:cubicBezTo>
                  <a:cubicBezTo>
                    <a:pt x="105" y="97274"/>
                    <a:pt x="13496" y="83904"/>
                    <a:pt x="38826" y="83904"/>
                  </a:cubicBezTo>
                  <a:close/>
                  <a:moveTo>
                    <a:pt x="517938" y="2"/>
                  </a:moveTo>
                  <a:cubicBezTo>
                    <a:pt x="537129" y="-159"/>
                    <a:pt x="552450" y="15466"/>
                    <a:pt x="552289" y="34634"/>
                  </a:cubicBezTo>
                  <a:cubicBezTo>
                    <a:pt x="552289" y="53964"/>
                    <a:pt x="536968" y="68783"/>
                    <a:pt x="517132" y="68461"/>
                  </a:cubicBezTo>
                  <a:cubicBezTo>
                    <a:pt x="498586" y="68300"/>
                    <a:pt x="483266" y="52997"/>
                    <a:pt x="483104" y="34473"/>
                  </a:cubicBezTo>
                  <a:cubicBezTo>
                    <a:pt x="482943" y="15466"/>
                    <a:pt x="498747" y="2"/>
                    <a:pt x="517938" y="2"/>
                  </a:cubicBezTo>
                  <a:close/>
                  <a:moveTo>
                    <a:pt x="305466" y="2"/>
                  </a:moveTo>
                  <a:cubicBezTo>
                    <a:pt x="324657" y="-159"/>
                    <a:pt x="339978" y="15466"/>
                    <a:pt x="339817" y="34634"/>
                  </a:cubicBezTo>
                  <a:cubicBezTo>
                    <a:pt x="339655" y="53964"/>
                    <a:pt x="324335" y="68783"/>
                    <a:pt x="304660" y="68461"/>
                  </a:cubicBezTo>
                  <a:cubicBezTo>
                    <a:pt x="286114" y="68300"/>
                    <a:pt x="270794" y="52997"/>
                    <a:pt x="270632" y="34473"/>
                  </a:cubicBezTo>
                  <a:cubicBezTo>
                    <a:pt x="270471" y="15466"/>
                    <a:pt x="286114" y="2"/>
                    <a:pt x="305466" y="2"/>
                  </a:cubicBezTo>
                  <a:close/>
                  <a:moveTo>
                    <a:pt x="91088" y="2"/>
                  </a:moveTo>
                  <a:cubicBezTo>
                    <a:pt x="110279" y="-159"/>
                    <a:pt x="125600" y="15466"/>
                    <a:pt x="125439" y="34634"/>
                  </a:cubicBezTo>
                  <a:cubicBezTo>
                    <a:pt x="125439" y="53964"/>
                    <a:pt x="110118" y="68783"/>
                    <a:pt x="90282" y="68461"/>
                  </a:cubicBezTo>
                  <a:cubicBezTo>
                    <a:pt x="71736" y="68300"/>
                    <a:pt x="56416" y="52997"/>
                    <a:pt x="56254" y="34473"/>
                  </a:cubicBezTo>
                  <a:cubicBezTo>
                    <a:pt x="56093" y="15466"/>
                    <a:pt x="71897" y="2"/>
                    <a:pt x="91088" y="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4" name="文本框 113">
            <a:extLst>
              <a:ext uri="{FF2B5EF4-FFF2-40B4-BE49-F238E27FC236}">
                <a16:creationId xmlns:a16="http://schemas.microsoft.com/office/drawing/2014/main" id="{E3586F85-6F07-5082-0D64-701CFE68621C}"/>
              </a:ext>
            </a:extLst>
          </p:cNvPr>
          <p:cNvSpPr txBox="1"/>
          <p:nvPr/>
        </p:nvSpPr>
        <p:spPr>
          <a:xfrm>
            <a:off x="8475307" y="5313282"/>
            <a:ext cx="10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64</a:t>
            </a:r>
            <a:r>
              <a:rPr lang="zh-CN" altLang="en-US" sz="1600">
                <a:gradFill flip="none" rotWithShape="1">
                  <a:gsLst>
                    <a:gs pos="4000">
                      <a:srgbClr val="05A8E3"/>
                    </a:gs>
                    <a:gs pos="100000">
                      <a:srgbClr val="0076C0"/>
                    </a:gs>
                  </a:gsLst>
                  <a:lin ang="5400000" scaled="0"/>
                  <a:tileRect/>
                </a:gra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  <a:endParaRPr lang="zh-CN" altLang="en-US" sz="2400">
              <a:gradFill flip="none" rotWithShape="1">
                <a:gsLst>
                  <a:gs pos="4000">
                    <a:srgbClr val="05A8E3"/>
                  </a:gs>
                  <a:gs pos="100000">
                    <a:srgbClr val="0076C0"/>
                  </a:gs>
                </a:gsLst>
                <a:lin ang="5400000" scaled="0"/>
                <a:tileRect/>
              </a:gra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D8D07CC0-2C64-5125-9F3B-E1220D147A24}"/>
              </a:ext>
            </a:extLst>
          </p:cNvPr>
          <p:cNvSpPr txBox="1"/>
          <p:nvPr/>
        </p:nvSpPr>
        <p:spPr>
          <a:xfrm>
            <a:off x="8224085" y="1692016"/>
            <a:ext cx="1522888" cy="275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CDE</a:t>
            </a:r>
            <a:r>
              <a:rPr lang="zh-CN" altLang="en-US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单臂试验标准：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BBBC0CDC-3B70-3894-69F1-53821809B495}"/>
              </a:ext>
            </a:extLst>
          </p:cNvPr>
          <p:cNvSpPr txBox="1"/>
          <p:nvPr/>
        </p:nvSpPr>
        <p:spPr>
          <a:xfrm>
            <a:off x="8250674" y="2064778"/>
            <a:ext cx="3323972" cy="276999"/>
          </a:xfrm>
          <a:prstGeom prst="rect">
            <a:avLst/>
          </a:prstGeom>
          <a:gradFill>
            <a:gsLst>
              <a:gs pos="0">
                <a:srgbClr val="05A8E3">
                  <a:alpha val="10000"/>
                </a:srgbClr>
              </a:gs>
              <a:gs pos="100000">
                <a:srgbClr val="05A8E3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）无药可医，没有对照药品 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7EF9E757-7060-B761-0855-D4A156889C39}"/>
              </a:ext>
            </a:extLst>
          </p:cNvPr>
          <p:cNvSpPr txBox="1"/>
          <p:nvPr/>
        </p:nvSpPr>
        <p:spPr>
          <a:xfrm>
            <a:off x="8250674" y="2462954"/>
            <a:ext cx="3323972" cy="276999"/>
          </a:xfrm>
          <a:prstGeom prst="rect">
            <a:avLst/>
          </a:prstGeom>
          <a:gradFill>
            <a:gsLst>
              <a:gs pos="0">
                <a:srgbClr val="05A8E3">
                  <a:alpha val="10000"/>
                </a:srgbClr>
              </a:gs>
              <a:gs pos="100000">
                <a:srgbClr val="05A8E3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r>
              <a:rPr lang="en-US" altLang="zh-CN" sz="12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）前期临床药效优异 </a:t>
            </a:r>
            <a:r>
              <a:rPr lang="en-US" altLang="zh-CN" sz="12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临床</a:t>
            </a:r>
            <a:r>
              <a:rPr lang="en-US" altLang="zh-CN" sz="12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2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lang="en-US" altLang="zh-CN" sz="12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CD2D8BEC-A5B5-4684-60A1-0B8B207484E1}"/>
              </a:ext>
            </a:extLst>
          </p:cNvPr>
          <p:cNvSpPr txBox="1"/>
          <p:nvPr/>
        </p:nvSpPr>
        <p:spPr>
          <a:xfrm>
            <a:off x="8261303" y="4141046"/>
            <a:ext cx="3313342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CDE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批准用单臂试验做为关键性注册二期临床设计。</a:t>
            </a:r>
          </a:p>
        </p:txBody>
      </p: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C262BF7F-7D7B-9B5C-DE5D-EE02C1147010}"/>
              </a:ext>
            </a:extLst>
          </p:cNvPr>
          <p:cNvGrpSpPr/>
          <p:nvPr/>
        </p:nvGrpSpPr>
        <p:grpSpPr>
          <a:xfrm>
            <a:off x="8261303" y="2923188"/>
            <a:ext cx="3244897" cy="1154031"/>
            <a:chOff x="8261303" y="3050188"/>
            <a:chExt cx="3244897" cy="1154031"/>
          </a:xfrm>
        </p:grpSpPr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2C82430E-277F-E6ED-107D-964187745461}"/>
                </a:ext>
              </a:extLst>
            </p:cNvPr>
            <p:cNvGrpSpPr/>
            <p:nvPr/>
          </p:nvGrpSpPr>
          <p:grpSpPr>
            <a:xfrm>
              <a:off x="8261303" y="3111531"/>
              <a:ext cx="1092690" cy="1092688"/>
              <a:chOff x="8886118" y="3061462"/>
              <a:chExt cx="1015382" cy="1015380"/>
            </a:xfrm>
          </p:grpSpPr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5DE294B5-12D6-87A0-6BAF-901DEDDF3746}"/>
                  </a:ext>
                </a:extLst>
              </p:cNvPr>
              <p:cNvSpPr/>
              <p:nvPr/>
            </p:nvSpPr>
            <p:spPr>
              <a:xfrm>
                <a:off x="8886118" y="3061462"/>
                <a:ext cx="1015382" cy="1015380"/>
              </a:xfrm>
              <a:prstGeom prst="ellipse">
                <a:avLst/>
              </a:prstGeom>
              <a:gradFill>
                <a:gsLst>
                  <a:gs pos="4000">
                    <a:srgbClr val="05A8E3">
                      <a:alpha val="0"/>
                    </a:srgbClr>
                  </a:gs>
                  <a:gs pos="100000">
                    <a:srgbClr val="05A8E3">
                      <a:alpha val="20000"/>
                    </a:srgb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altLang="zh-CN" sz="1100">
                  <a:gradFill>
                    <a:gsLst>
                      <a:gs pos="400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556E1D5C-A052-2408-60D0-5E10E26CB340}"/>
                  </a:ext>
                </a:extLst>
              </p:cNvPr>
              <p:cNvSpPr/>
              <p:nvPr/>
            </p:nvSpPr>
            <p:spPr>
              <a:xfrm>
                <a:off x="9014513" y="3189857"/>
                <a:ext cx="758591" cy="758589"/>
              </a:xfrm>
              <a:prstGeom prst="ellipse">
                <a:avLst/>
              </a:prstGeom>
              <a:solidFill>
                <a:srgbClr val="05A8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zh-CN" altLang="en-US" sz="1400" b="1" dirty="0">
                    <a:gradFill>
                      <a:gsLst>
                        <a:gs pos="4000">
                          <a:schemeClr val="bg1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奥雷巴</a:t>
                </a:r>
                <a:endParaRPr lang="en-US" altLang="zh-CN" sz="1400" b="1" dirty="0">
                  <a:gradFill>
                    <a:gsLst>
                      <a:gs pos="400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400" b="1" dirty="0">
                    <a:gradFill>
                      <a:gsLst>
                        <a:gs pos="4000">
                          <a:schemeClr val="bg1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替尼</a:t>
                </a:r>
                <a:endParaRPr lang="en-US" altLang="zh-CN" sz="1400" b="1" dirty="0">
                  <a:gradFill>
                    <a:gsLst>
                      <a:gs pos="400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F8E1F6F1-09FD-5430-DC98-8CD6AA662F45}"/>
                </a:ext>
              </a:extLst>
            </p:cNvPr>
            <p:cNvGrpSpPr/>
            <p:nvPr/>
          </p:nvGrpSpPr>
          <p:grpSpPr>
            <a:xfrm>
              <a:off x="9404260" y="3050188"/>
              <a:ext cx="2101940" cy="1087328"/>
              <a:chOff x="9353994" y="3089380"/>
              <a:chExt cx="2101940" cy="1087328"/>
            </a:xfrm>
          </p:grpSpPr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63BE8F60-195D-AA46-9431-0645F38AA8D8}"/>
                  </a:ext>
                </a:extLst>
              </p:cNvPr>
              <p:cNvSpPr txBox="1"/>
              <p:nvPr/>
            </p:nvSpPr>
            <p:spPr>
              <a:xfrm>
                <a:off x="9353994" y="3089380"/>
                <a:ext cx="2101940" cy="600164"/>
              </a:xfrm>
              <a:prstGeom prst="rect">
                <a:avLst/>
              </a:prstGeom>
              <a:gradFill>
                <a:gsLst>
                  <a:gs pos="4000">
                    <a:srgbClr val="05A8E3">
                      <a:alpha val="0"/>
                    </a:srgbClr>
                  </a:gs>
                  <a:gs pos="100000">
                    <a:srgbClr val="05A8E3">
                      <a:alpha val="10000"/>
                    </a:srgbClr>
                  </a:gs>
                </a:gsLst>
                <a:lin ang="0" scaled="0"/>
              </a:gradFill>
            </p:spPr>
            <p:txBody>
              <a:bodyPr wrap="square" anchor="ctr">
                <a:spAutoFit/>
              </a:bodyPr>
              <a:lstStyle/>
              <a:p>
                <a:pPr>
                  <a:buClr>
                    <a:srgbClr val="026DBA"/>
                  </a:buClr>
                </a:pPr>
                <a:r>
                  <a:rPr lang="zh-CN" altLang="en-US" sz="11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一期临床研究数据显示</a:t>
                </a:r>
                <a:r>
                  <a:rPr lang="zh-CN" altLang="zh-CN" sz="1100" kern="1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疗效显著持久，安全性跟国外同类产品</a:t>
                </a:r>
                <a:r>
                  <a:rPr lang="zh-CN" altLang="en-US" sz="11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泊那替尼</a:t>
                </a:r>
                <a:r>
                  <a:rPr lang="zh-CN" altLang="zh-CN" sz="1100" kern="1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比有优势</a:t>
                </a:r>
                <a:endParaRPr lang="en-US" altLang="zh-CN" sz="11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124">
                <a:extLst>
                  <a:ext uri="{FF2B5EF4-FFF2-40B4-BE49-F238E27FC236}">
                    <a16:creationId xmlns:a16="http://schemas.microsoft.com/office/drawing/2014/main" id="{D1626E76-A507-3D45-E78C-68BF09A2D8F6}"/>
                  </a:ext>
                </a:extLst>
              </p:cNvPr>
              <p:cNvSpPr txBox="1"/>
              <p:nvPr/>
            </p:nvSpPr>
            <p:spPr>
              <a:xfrm>
                <a:off x="9353994" y="3745821"/>
                <a:ext cx="2101940" cy="430887"/>
              </a:xfrm>
              <a:prstGeom prst="rect">
                <a:avLst/>
              </a:prstGeom>
              <a:gradFill>
                <a:gsLst>
                  <a:gs pos="4000">
                    <a:srgbClr val="05A8E3">
                      <a:alpha val="0"/>
                    </a:srgbClr>
                  </a:gs>
                  <a:gs pos="100000">
                    <a:srgbClr val="05A8E3">
                      <a:alpha val="10000"/>
                    </a:srgbClr>
                  </a:gs>
                </a:gsLst>
                <a:lin ang="0" scaled="0"/>
              </a:gradFill>
            </p:spPr>
            <p:txBody>
              <a:bodyPr wrap="square" anchor="ctr">
                <a:spAutoFit/>
              </a:bodyPr>
              <a:lstStyle/>
              <a:p>
                <a:pPr>
                  <a:buClr>
                    <a:srgbClr val="026DBA"/>
                  </a:buClr>
                </a:pPr>
                <a:r>
                  <a:rPr lang="zh-CN" altLang="en-US" sz="11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在无药可医的</a:t>
                </a:r>
                <a:r>
                  <a:rPr lang="en-US" altLang="zh-CN" sz="11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T315I</a:t>
                </a:r>
                <a:r>
                  <a:rPr lang="zh-CN" altLang="en-US" sz="11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突变患者中的突破性治疗效果</a:t>
                </a:r>
              </a:p>
            </p:txBody>
          </p:sp>
        </p:grpSp>
      </p:grpSp>
      <p:pic>
        <p:nvPicPr>
          <p:cNvPr id="51" name="图形 50" descr="徽章勾号 纯色填充">
            <a:extLst>
              <a:ext uri="{FF2B5EF4-FFF2-40B4-BE49-F238E27FC236}">
                <a16:creationId xmlns:a16="http://schemas.microsoft.com/office/drawing/2014/main" id="{A6F4318E-E5DB-C366-79B4-1A7A516DA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55230" y="1810164"/>
            <a:ext cx="914400" cy="914400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BC0E0FD2-5EA1-5641-C3F5-18A98995095B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183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dirty="0">
              <a:solidFill>
                <a:srgbClr val="0183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0C3BB7D-E167-E739-E5CB-26F4BF02F742}"/>
              </a:ext>
            </a:extLst>
          </p:cNvPr>
          <p:cNvSpPr txBox="1"/>
          <p:nvPr/>
        </p:nvSpPr>
        <p:spPr>
          <a:xfrm>
            <a:off x="3044824" y="637046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F0252587-6D19-4CED-952E-76B4BFD304CB}"/>
              </a:ext>
            </a:extLst>
          </p:cNvPr>
          <p:cNvSpPr/>
          <p:nvPr/>
        </p:nvSpPr>
        <p:spPr>
          <a:xfrm>
            <a:off x="9705262" y="4915510"/>
            <a:ext cx="2000274" cy="1256925"/>
          </a:xfrm>
          <a:prstGeom prst="rect">
            <a:avLst/>
          </a:prstGeom>
          <a:solidFill>
            <a:srgbClr val="0076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</a:pPr>
            <a:r>
              <a:rPr lang="zh-CN" altLang="en-US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入组患者：</a:t>
            </a:r>
            <a:endParaRPr lang="en-US" altLang="zh-CN" sz="1200" b="1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00"/>
              </a:lnSpc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对慢粒治疗耐药并伴有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 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突变的慢性期和加速期。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00"/>
              </a:lnSpc>
            </a:pPr>
            <a:r>
              <a:rPr lang="zh-CN" altLang="en-US" sz="1200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研究目的：</a:t>
            </a:r>
            <a:endParaRPr lang="en-US" altLang="zh-CN" sz="1200" b="1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500"/>
              </a:lnSpc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临床疗效和安全性。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53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68CFFCE7-B69C-8999-1D2C-7960E50E4658}"/>
              </a:ext>
            </a:extLst>
          </p:cNvPr>
          <p:cNvSpPr/>
          <p:nvPr/>
        </p:nvSpPr>
        <p:spPr>
          <a:xfrm>
            <a:off x="6223000" y="1271265"/>
            <a:ext cx="5505653" cy="5018682"/>
          </a:xfrm>
          <a:prstGeom prst="roundRect">
            <a:avLst>
              <a:gd name="adj" fmla="val 2121"/>
            </a:avLst>
          </a:prstGeom>
          <a:solidFill>
            <a:schemeClr val="bg1"/>
          </a:solidFill>
          <a:ln>
            <a:gradFill>
              <a:gsLst>
                <a:gs pos="4000">
                  <a:srgbClr val="0076C0">
                    <a:alpha val="0"/>
                  </a:srgbClr>
                </a:gs>
                <a:gs pos="100000">
                  <a:srgbClr val="0076C0"/>
                </a:gs>
              </a:gsLst>
              <a:lin ang="5400000" scaled="1"/>
            </a:gradFill>
          </a:ln>
          <a:effectLst>
            <a:outerShdw blurRad="190500" dist="190500" dir="5400000" algn="t" rotWithShape="0">
              <a:srgbClr val="0076C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spc="5" dirty="0">
              <a:gradFill>
                <a:gsLst>
                  <a:gs pos="95000">
                    <a:schemeClr val="tx1">
                      <a:lumMod val="95000"/>
                      <a:lumOff val="5000"/>
                    </a:scheme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B25FD00-F705-4C94-BD40-AA83CDB91278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奥雷巴替尼片强效且持久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ABEEB7B-3B14-D58D-3D4D-89F07407EAA2}"/>
              </a:ext>
            </a:extLst>
          </p:cNvPr>
          <p:cNvGrpSpPr/>
          <p:nvPr/>
        </p:nvGrpSpPr>
        <p:grpSpPr>
          <a:xfrm>
            <a:off x="463346" y="1271265"/>
            <a:ext cx="5505654" cy="5018682"/>
            <a:chOff x="463346" y="1423665"/>
            <a:chExt cx="5295624" cy="5018682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DCC70578-E8B7-0F5B-DB8A-113474AA4E11}"/>
                </a:ext>
              </a:extLst>
            </p:cNvPr>
            <p:cNvSpPr/>
            <p:nvPr/>
          </p:nvSpPr>
          <p:spPr>
            <a:xfrm>
              <a:off x="463347" y="1423665"/>
              <a:ext cx="5295623" cy="5018682"/>
            </a:xfrm>
            <a:prstGeom prst="roundRect">
              <a:avLst>
                <a:gd name="adj" fmla="val 2121"/>
              </a:avLst>
            </a:prstGeom>
            <a:solidFill>
              <a:schemeClr val="bg1"/>
            </a:solidFill>
            <a:ln>
              <a:gradFill>
                <a:gsLst>
                  <a:gs pos="4000">
                    <a:srgbClr val="0076C0">
                      <a:alpha val="0"/>
                    </a:srgbClr>
                  </a:gs>
                  <a:gs pos="100000">
                    <a:srgbClr val="0076C0"/>
                  </a:gs>
                </a:gsLst>
                <a:lin ang="5400000" scaled="1"/>
              </a:gradFill>
            </a:ln>
            <a:effectLst>
              <a:outerShdw blurRad="190500" dist="190500" dir="5400000" algn="t" rotWithShape="0">
                <a:srgbClr val="0076C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spc="5" dirty="0">
                <a:gradFill>
                  <a:gsLst>
                    <a:gs pos="95000">
                      <a:schemeClr val="tx1">
                        <a:lumMod val="95000"/>
                        <a:lumOff val="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226BE9CF-8115-447F-4497-E6EB9408C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7" t="8679" r="54646" b="5411"/>
            <a:stretch/>
          </p:blipFill>
          <p:spPr>
            <a:xfrm>
              <a:off x="1129434" y="4204273"/>
              <a:ext cx="2039749" cy="1325189"/>
            </a:xfrm>
            <a:prstGeom prst="rect">
              <a:avLst/>
            </a:prstGeom>
            <a:noFill/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A660A457-4CC3-BED0-2208-F3BDF5DF3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335" t="7047" r="2174" b="3572"/>
            <a:stretch/>
          </p:blipFill>
          <p:spPr>
            <a:xfrm>
              <a:off x="3423875" y="4177495"/>
              <a:ext cx="2157547" cy="1378743"/>
            </a:xfrm>
            <a:prstGeom prst="rect">
              <a:avLst/>
            </a:prstGeom>
            <a:noFill/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C0E0A77-54FF-2398-31D8-E2B132C954FD}"/>
                </a:ext>
              </a:extLst>
            </p:cNvPr>
            <p:cNvSpPr/>
            <p:nvPr/>
          </p:nvSpPr>
          <p:spPr>
            <a:xfrm>
              <a:off x="989671" y="2522697"/>
              <a:ext cx="2278661" cy="1445704"/>
            </a:xfrm>
            <a:prstGeom prst="rect">
              <a:avLst/>
            </a:prstGeom>
            <a:solidFill>
              <a:srgbClr val="05A8E3">
                <a:alpha val="5000"/>
              </a:srgbClr>
            </a:solidFill>
            <a:ln w="6350">
              <a:solidFill>
                <a:srgbClr val="05A8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42BEF735-F6E1-2AB8-C748-860433F04040}"/>
                </a:ext>
              </a:extLst>
            </p:cNvPr>
            <p:cNvSpPr/>
            <p:nvPr/>
          </p:nvSpPr>
          <p:spPr>
            <a:xfrm>
              <a:off x="590479" y="2532404"/>
              <a:ext cx="345509" cy="1426291"/>
            </a:xfrm>
            <a:prstGeom prst="rect">
              <a:avLst/>
            </a:prstGeom>
            <a:gradFill>
              <a:gsLst>
                <a:gs pos="91000">
                  <a:srgbClr val="0076C0"/>
                </a:gs>
                <a:gs pos="0">
                  <a:srgbClr val="05A8E3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>
                  <a:gradFill>
                    <a:gsLst>
                      <a:gs pos="91000">
                        <a:schemeClr val="bg1">
                          <a:lumMod val="9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50000" t="-80000" r="50000" b="18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缓解率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6DCD1182-F189-CC4E-0434-BC9C578D59A4}"/>
                </a:ext>
              </a:extLst>
            </p:cNvPr>
            <p:cNvSpPr/>
            <p:nvPr/>
          </p:nvSpPr>
          <p:spPr>
            <a:xfrm>
              <a:off x="590479" y="4157828"/>
              <a:ext cx="345509" cy="1426292"/>
            </a:xfrm>
            <a:prstGeom prst="rect">
              <a:avLst/>
            </a:prstGeom>
            <a:gradFill>
              <a:gsLst>
                <a:gs pos="91000">
                  <a:srgbClr val="0076C0"/>
                </a:gs>
                <a:gs pos="0">
                  <a:srgbClr val="05A8E3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>
                  <a:gradFill>
                    <a:gsLst>
                      <a:gs pos="91000">
                        <a:schemeClr val="bg1">
                          <a:lumMod val="9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50000" t="-80000" r="50000" b="18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生存率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90FB0EB3-1622-64A8-05DD-5128F9F1589C}"/>
                </a:ext>
              </a:extLst>
            </p:cNvPr>
            <p:cNvSpPr txBox="1"/>
            <p:nvPr/>
          </p:nvSpPr>
          <p:spPr>
            <a:xfrm>
              <a:off x="463346" y="5819992"/>
              <a:ext cx="529562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CHR: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完全血液学反应； </a:t>
              </a: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MCyR: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主要细胞遗传学反应； </a:t>
              </a: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CCyR: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完全细胞遗传学反应；</a:t>
              </a: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MMR: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主要分子学反应； 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9A4E2C3A-F7F1-49E2-7330-CB38B06C0B0C}"/>
                </a:ext>
              </a:extLst>
            </p:cNvPr>
            <p:cNvSpPr txBox="1"/>
            <p:nvPr/>
          </p:nvSpPr>
          <p:spPr>
            <a:xfrm>
              <a:off x="590479" y="1429948"/>
              <a:ext cx="5051501" cy="787523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05A8E3"/>
                </a:gs>
                <a:gs pos="100000">
                  <a:srgbClr val="0076C0"/>
                </a:gs>
              </a:gsLst>
              <a:lin ang="0" scaled="0"/>
            </a:gradFill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奥雷巴替尼关键注册二期研究</a:t>
              </a:r>
              <a:r>
                <a:rPr lang="en-US" altLang="zh-CN" sz="1600" b="1"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CC201/202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1600" b="1"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lumMod val="9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患者不仅缓解率高，且疗效持久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127A8BA8-5898-CCA4-8AA9-F776F0909C14}"/>
                </a:ext>
              </a:extLst>
            </p:cNvPr>
            <p:cNvSpPr txBox="1"/>
            <p:nvPr/>
          </p:nvSpPr>
          <p:spPr>
            <a:xfrm>
              <a:off x="463346" y="6079393"/>
              <a:ext cx="529562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MaHR: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主要血液学反应； </a:t>
              </a: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MCyR: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主要细胞遗传学反应； </a:t>
              </a: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CCyR: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完全细胞遗传学反应；</a:t>
              </a:r>
              <a:r>
                <a:rPr kumimoji="0" lang="en-US" altLang="zh-CN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MMR:</a:t>
              </a: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主要分子学反应；</a:t>
              </a: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3DF98FE6-0126-AFE7-0453-7E3E01F3AAD0}"/>
                </a:ext>
              </a:extLst>
            </p:cNvPr>
            <p:cNvSpPr/>
            <p:nvPr/>
          </p:nvSpPr>
          <p:spPr>
            <a:xfrm>
              <a:off x="989671" y="4138415"/>
              <a:ext cx="2278661" cy="1445704"/>
            </a:xfrm>
            <a:prstGeom prst="rect">
              <a:avLst/>
            </a:prstGeom>
            <a:solidFill>
              <a:srgbClr val="05A8E3">
                <a:alpha val="5000"/>
              </a:srgbClr>
            </a:solidFill>
            <a:ln w="6350">
              <a:solidFill>
                <a:srgbClr val="05A8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D3B64D8A-E94C-7FAE-D709-48B487499010}"/>
                </a:ext>
              </a:extLst>
            </p:cNvPr>
            <p:cNvSpPr/>
            <p:nvPr/>
          </p:nvSpPr>
          <p:spPr>
            <a:xfrm>
              <a:off x="3363319" y="4138415"/>
              <a:ext cx="2278661" cy="1445704"/>
            </a:xfrm>
            <a:prstGeom prst="rect">
              <a:avLst/>
            </a:prstGeom>
            <a:solidFill>
              <a:srgbClr val="05A8E3">
                <a:alpha val="5000"/>
              </a:srgbClr>
            </a:solidFill>
            <a:ln w="6350">
              <a:solidFill>
                <a:srgbClr val="05A8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03E721F2-9CB5-3165-5CF7-9F97CFFB7549}"/>
                </a:ext>
              </a:extLst>
            </p:cNvPr>
            <p:cNvSpPr txBox="1"/>
            <p:nvPr/>
          </p:nvSpPr>
          <p:spPr>
            <a:xfrm>
              <a:off x="1114833" y="2537634"/>
              <a:ext cx="2028336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CP    N=41   </a:t>
              </a:r>
              <a:endPara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aphicFrame>
          <p:nvGraphicFramePr>
            <p:cNvPr id="86" name="图表 85">
              <a:extLst>
                <a:ext uri="{FF2B5EF4-FFF2-40B4-BE49-F238E27FC236}">
                  <a16:creationId xmlns:a16="http://schemas.microsoft.com/office/drawing/2014/main" id="{504CEDC9-BE14-A315-5911-94ACECD59D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25358494"/>
                </p:ext>
              </p:extLst>
            </p:nvPr>
          </p:nvGraphicFramePr>
          <p:xfrm>
            <a:off x="1114833" y="2894363"/>
            <a:ext cx="2028337" cy="1050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76A5A49D-6DE1-A8A6-628B-F835E8E9B671}"/>
                </a:ext>
              </a:extLst>
            </p:cNvPr>
            <p:cNvSpPr/>
            <p:nvPr/>
          </p:nvSpPr>
          <p:spPr>
            <a:xfrm>
              <a:off x="3368685" y="2522697"/>
              <a:ext cx="2278661" cy="1445704"/>
            </a:xfrm>
            <a:prstGeom prst="rect">
              <a:avLst/>
            </a:prstGeom>
            <a:solidFill>
              <a:srgbClr val="05A8E3">
                <a:alpha val="5000"/>
              </a:srgbClr>
            </a:solidFill>
            <a:ln w="6350">
              <a:solidFill>
                <a:srgbClr val="05A8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6C1431CF-8A1C-C36A-6A86-77EFA7298F4A}"/>
                </a:ext>
              </a:extLst>
            </p:cNvPr>
            <p:cNvSpPr txBox="1"/>
            <p:nvPr/>
          </p:nvSpPr>
          <p:spPr>
            <a:xfrm>
              <a:off x="1114833" y="2694308"/>
              <a:ext cx="2028336" cy="20005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主要研究点：</a:t>
              </a:r>
              <a:r>
                <a:rPr kumimoji="0" lang="en-US" altLang="zh-CN" sz="70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MCyR</a:t>
              </a:r>
              <a:endParaRPr kumimoji="0" lang="zh-CN" altLang="en-US" sz="7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82E3246B-6D60-696C-5F42-9EDA071195FE}"/>
                </a:ext>
              </a:extLst>
            </p:cNvPr>
            <p:cNvSpPr txBox="1"/>
            <p:nvPr/>
          </p:nvSpPr>
          <p:spPr>
            <a:xfrm>
              <a:off x="3493847" y="2537634"/>
              <a:ext cx="2028336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" b="1"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kumimoji="0" lang="en-US" altLang="zh-CN" sz="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P    N=23   </a:t>
              </a:r>
              <a:endParaRPr kumimoji="0" lang="zh-CN" altLang="en-US" sz="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1033F2C8-2581-6A16-C72F-1E51E3465D57}"/>
                </a:ext>
              </a:extLst>
            </p:cNvPr>
            <p:cNvSpPr txBox="1"/>
            <p:nvPr/>
          </p:nvSpPr>
          <p:spPr>
            <a:xfrm>
              <a:off x="3493847" y="2694308"/>
              <a:ext cx="2028336" cy="20005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主要研究点：</a:t>
              </a:r>
              <a:r>
                <a:rPr kumimoji="0" lang="en-US" altLang="zh-CN" sz="70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4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MaHR</a:t>
              </a:r>
              <a:endParaRPr kumimoji="0" lang="zh-CN" altLang="en-US" sz="7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aphicFrame>
          <p:nvGraphicFramePr>
            <p:cNvPr id="92" name="图表 91">
              <a:extLst>
                <a:ext uri="{FF2B5EF4-FFF2-40B4-BE49-F238E27FC236}">
                  <a16:creationId xmlns:a16="http://schemas.microsoft.com/office/drawing/2014/main" id="{E9B0A7F5-0116-A82A-EB19-BD31EC8B77E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4109417"/>
                </p:ext>
              </p:extLst>
            </p:nvPr>
          </p:nvGraphicFramePr>
          <p:xfrm>
            <a:off x="3493847" y="2894363"/>
            <a:ext cx="2028337" cy="1050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DF9E7564-3D33-40F6-F18E-8C7954ADC20D}"/>
              </a:ext>
            </a:extLst>
          </p:cNvPr>
          <p:cNvGrpSpPr/>
          <p:nvPr/>
        </p:nvGrpSpPr>
        <p:grpSpPr>
          <a:xfrm>
            <a:off x="7663399" y="1271265"/>
            <a:ext cx="2624854" cy="457084"/>
            <a:chOff x="1034954" y="1511414"/>
            <a:chExt cx="2907380" cy="457084"/>
          </a:xfrm>
        </p:grpSpPr>
        <p:sp>
          <p:nvSpPr>
            <p:cNvPr id="134" name="矩形: 圆顶角 133">
              <a:extLst>
                <a:ext uri="{FF2B5EF4-FFF2-40B4-BE49-F238E27FC236}">
                  <a16:creationId xmlns:a16="http://schemas.microsoft.com/office/drawing/2014/main" id="{D70FC349-2900-1FF7-99C2-D0DDC4444935}"/>
                </a:ext>
              </a:extLst>
            </p:cNvPr>
            <p:cNvSpPr/>
            <p:nvPr/>
          </p:nvSpPr>
          <p:spPr>
            <a:xfrm flipV="1">
              <a:off x="1034954" y="1511414"/>
              <a:ext cx="2907380" cy="457084"/>
            </a:xfrm>
            <a:prstGeom prst="round2SameRect">
              <a:avLst>
                <a:gd name="adj1" fmla="val 27856"/>
                <a:gd name="adj2" fmla="val 0"/>
              </a:avLst>
            </a:prstGeom>
            <a:gradFill>
              <a:gsLst>
                <a:gs pos="0">
                  <a:srgbClr val="0076C0"/>
                </a:gs>
                <a:gs pos="100000">
                  <a:srgbClr val="05A8E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9BA22771-394F-3A4F-EBC1-08B8644ED013}"/>
                </a:ext>
              </a:extLst>
            </p:cNvPr>
            <p:cNvSpPr txBox="1"/>
            <p:nvPr/>
          </p:nvSpPr>
          <p:spPr>
            <a:xfrm>
              <a:off x="1205386" y="1555290"/>
              <a:ext cx="25665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>
                  <a:gradFill>
                    <a:gsLst>
                      <a:gs pos="100000">
                        <a:schemeClr val="bg1">
                          <a:lumMod val="95000"/>
                        </a:schemeClr>
                      </a:gs>
                      <a:gs pos="2000">
                        <a:schemeClr val="bg1"/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最新临床指南推荐</a:t>
              </a:r>
            </a:p>
          </p:txBody>
        </p:sp>
      </p:grpSp>
      <p:sp>
        <p:nvSpPr>
          <p:cNvPr id="162" name="文本框 161">
            <a:extLst>
              <a:ext uri="{FF2B5EF4-FFF2-40B4-BE49-F238E27FC236}">
                <a16:creationId xmlns:a16="http://schemas.microsoft.com/office/drawing/2014/main" id="{7563FCB0-ABE9-02B1-A0FE-CBA38FC276A9}"/>
              </a:ext>
            </a:extLst>
          </p:cNvPr>
          <p:cNvSpPr txBox="1"/>
          <p:nvPr/>
        </p:nvSpPr>
        <p:spPr>
          <a:xfrm>
            <a:off x="6380825" y="1956872"/>
            <a:ext cx="5190002" cy="701795"/>
          </a:xfrm>
          <a:prstGeom prst="rect">
            <a:avLst/>
          </a:prstGeom>
          <a:gradFill>
            <a:gsLst>
              <a:gs pos="0">
                <a:srgbClr val="0076C0">
                  <a:alpha val="5000"/>
                </a:srgbClr>
              </a:gs>
              <a:gs pos="100000">
                <a:srgbClr val="0076C0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6C0"/>
              </a:buClr>
              <a:buFont typeface="Wingdings" panose="05000000000000000000" pitchFamily="2" charset="2"/>
              <a:buChar char="n"/>
            </a:pPr>
            <a:r>
              <a:rPr lang="en-US" altLang="zh-CN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CSCO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恶性白血病诊疗指南，</a:t>
            </a:r>
            <a:r>
              <a:rPr lang="en-US" altLang="zh-CN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推荐，用于</a:t>
            </a:r>
            <a:r>
              <a:rPr lang="zh-CN" altLang="en-US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伴</a:t>
            </a:r>
            <a:r>
              <a:rPr lang="en-US" altLang="zh-CN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lang="zh-CN" altLang="en-US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慢性期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加速期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慢粒患者</a:t>
            </a: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6AAB4367-22CE-204E-723E-B4B431116DA0}"/>
              </a:ext>
            </a:extLst>
          </p:cNvPr>
          <p:cNvSpPr txBox="1"/>
          <p:nvPr/>
        </p:nvSpPr>
        <p:spPr>
          <a:xfrm>
            <a:off x="6380825" y="2792137"/>
            <a:ext cx="5190002" cy="701795"/>
          </a:xfrm>
          <a:prstGeom prst="rect">
            <a:avLst/>
          </a:prstGeom>
          <a:gradFill>
            <a:gsLst>
              <a:gs pos="0">
                <a:srgbClr val="0076C0">
                  <a:alpha val="5000"/>
                </a:srgbClr>
              </a:gs>
              <a:gs pos="100000">
                <a:srgbClr val="0076C0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6C0"/>
              </a:buClr>
              <a:buFont typeface="Wingdings" panose="05000000000000000000" pitchFamily="2" charset="2"/>
              <a:buChar char="n"/>
            </a:pPr>
            <a:r>
              <a:rPr lang="en-US" altLang="zh-CN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CACA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血液肿瘤整合治疗指南推荐，奥雷巴替尼做为</a:t>
            </a:r>
            <a:r>
              <a:rPr lang="en-US" altLang="zh-CN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lang="zh-CN" altLang="en-US" sz="1400" b="1" dirty="0">
                <a:gradFill>
                  <a:gsLst>
                    <a:gs pos="0">
                      <a:srgbClr val="05A8E3"/>
                    </a:gs>
                    <a:gs pos="100000">
                      <a:srgbClr val="0076C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</a:t>
            </a:r>
            <a:r>
              <a:rPr lang="zh-CN" altLang="en-US" sz="14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患者的有效治疗选择。</a:t>
            </a:r>
          </a:p>
        </p:txBody>
      </p: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01B35053-9982-88FA-CCD6-ABA08D6113CC}"/>
              </a:ext>
            </a:extLst>
          </p:cNvPr>
          <p:cNvGrpSpPr/>
          <p:nvPr/>
        </p:nvGrpSpPr>
        <p:grpSpPr>
          <a:xfrm>
            <a:off x="6516198" y="3670304"/>
            <a:ext cx="5212455" cy="2490634"/>
            <a:chOff x="6516198" y="3822704"/>
            <a:chExt cx="5212455" cy="2490634"/>
          </a:xfrm>
        </p:grpSpPr>
        <p:sp>
          <p:nvSpPr>
            <p:cNvPr id="20" name="梯形 19">
              <a:extLst>
                <a:ext uri="{FF2B5EF4-FFF2-40B4-BE49-F238E27FC236}">
                  <a16:creationId xmlns:a16="http://schemas.microsoft.com/office/drawing/2014/main" id="{5E14564E-5E24-D493-851C-B941EE7D1E95}"/>
                </a:ext>
              </a:extLst>
            </p:cNvPr>
            <p:cNvSpPr/>
            <p:nvPr/>
          </p:nvSpPr>
          <p:spPr>
            <a:xfrm rot="5400000">
              <a:off x="7877109" y="2461793"/>
              <a:ext cx="2490634" cy="5212455"/>
            </a:xfrm>
            <a:prstGeom prst="trapezoid">
              <a:avLst>
                <a:gd name="adj" fmla="val 14103"/>
              </a:avLst>
            </a:prstGeom>
            <a:gradFill>
              <a:gsLst>
                <a:gs pos="0">
                  <a:srgbClr val="0076C0">
                    <a:alpha val="14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pic>
          <p:nvPicPr>
            <p:cNvPr id="164" name="Picture 2">
              <a:extLst>
                <a:ext uri="{FF2B5EF4-FFF2-40B4-BE49-F238E27FC236}">
                  <a16:creationId xmlns:a16="http://schemas.microsoft.com/office/drawing/2014/main" id="{C55CB15B-C88C-F339-EF47-3AB857A468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81" t="8131" r="10824" b="7768"/>
            <a:stretch/>
          </p:blipFill>
          <p:spPr bwMode="auto">
            <a:xfrm>
              <a:off x="10036549" y="4240537"/>
              <a:ext cx="1127588" cy="1616455"/>
            </a:xfrm>
            <a:prstGeom prst="rect">
              <a:avLst/>
            </a:prstGeom>
            <a:noFill/>
            <a:effectLst>
              <a:outerShdw blurRad="190500" dist="190500" dir="5400000" algn="t" rotWithShape="0">
                <a:srgbClr val="0076C0">
                  <a:alpha val="1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4">
              <a:extLst>
                <a:ext uri="{FF2B5EF4-FFF2-40B4-BE49-F238E27FC236}">
                  <a16:creationId xmlns:a16="http://schemas.microsoft.com/office/drawing/2014/main" id="{E0108BC1-C364-A699-DD1D-729AD2D409B2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0" t="26575" r="8942" b="18582"/>
            <a:stretch/>
          </p:blipFill>
          <p:spPr>
            <a:xfrm>
              <a:off x="6880964" y="4048167"/>
              <a:ext cx="2951004" cy="2088800"/>
            </a:xfrm>
            <a:prstGeom prst="rect">
              <a:avLst/>
            </a:prstGeom>
            <a:effectLst>
              <a:outerShdw blurRad="190500" dist="190500" dir="5400000" algn="t" rotWithShape="0">
                <a:srgbClr val="0076C0">
                  <a:alpha val="10000"/>
                </a:srgbClr>
              </a:outerShdw>
            </a:effectLst>
          </p:spPr>
        </p:pic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3D114AF2-3316-3739-CABE-3052B0D47E45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183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CN" altLang="en-US" dirty="0">
              <a:solidFill>
                <a:srgbClr val="0183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358EF2F-AF45-CE35-4BD7-494B6132E966}"/>
              </a:ext>
            </a:extLst>
          </p:cNvPr>
          <p:cNvSpPr txBox="1"/>
          <p:nvPr/>
        </p:nvSpPr>
        <p:spPr>
          <a:xfrm>
            <a:off x="2917825" y="6486443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形 37">
            <a:extLst>
              <a:ext uri="{FF2B5EF4-FFF2-40B4-BE49-F238E27FC236}">
                <a16:creationId xmlns:a16="http://schemas.microsoft.com/office/drawing/2014/main" id="{453D9CE8-DAE7-493F-231E-F652DBDC3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173" y="326032"/>
            <a:ext cx="446954" cy="4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397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BE0A8A6D-45AD-DB19-1FD8-DE988DAE4A78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奥雷巴替尼片填补伴</a:t>
            </a:r>
            <a:r>
              <a:rPr lang="en-US" altLang="zh-CN" dirty="0"/>
              <a:t>T315I</a:t>
            </a:r>
            <a:r>
              <a:rPr lang="zh-CN" altLang="en-US" dirty="0"/>
              <a:t>突变慢粒患者治疗空白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BD55CAB-073D-BFAD-0161-A6562425B8AA}"/>
              </a:ext>
            </a:extLst>
          </p:cNvPr>
          <p:cNvGrpSpPr/>
          <p:nvPr/>
        </p:nvGrpSpPr>
        <p:grpSpPr>
          <a:xfrm>
            <a:off x="609600" y="3223531"/>
            <a:ext cx="10972800" cy="2607079"/>
            <a:chOff x="609600" y="3223531"/>
            <a:chExt cx="10972800" cy="260707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14AF4E3-294A-75CA-C7B3-49C30154A142}"/>
                </a:ext>
              </a:extLst>
            </p:cNvPr>
            <p:cNvGrpSpPr/>
            <p:nvPr/>
          </p:nvGrpSpPr>
          <p:grpSpPr>
            <a:xfrm>
              <a:off x="609600" y="3223531"/>
              <a:ext cx="5372100" cy="2607079"/>
              <a:chOff x="609600" y="3143445"/>
              <a:chExt cx="5372100" cy="2607079"/>
            </a:xfrm>
          </p:grpSpPr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11B3704D-92A9-FB20-8643-BDEF12BD2173}"/>
                  </a:ext>
                </a:extLst>
              </p:cNvPr>
              <p:cNvGrpSpPr/>
              <p:nvPr/>
            </p:nvGrpSpPr>
            <p:grpSpPr>
              <a:xfrm>
                <a:off x="609600" y="3143445"/>
                <a:ext cx="5372100" cy="2607079"/>
                <a:chOff x="609600" y="3143445"/>
                <a:chExt cx="5245099" cy="2607079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9553190B-F15F-69C8-84B1-0B7AA5535D9A}"/>
                    </a:ext>
                  </a:extLst>
                </p:cNvPr>
                <p:cNvSpPr/>
                <p:nvPr/>
              </p:nvSpPr>
              <p:spPr>
                <a:xfrm>
                  <a:off x="611042" y="3143445"/>
                  <a:ext cx="5243657" cy="45244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76C0"/>
                    </a:gs>
                    <a:gs pos="72000">
                      <a:srgbClr val="05A8E3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被国家药品监督管理局纳入“</a:t>
                  </a:r>
                  <a:r>
                    <a:rPr lang="zh-CN" altLang="en-US" sz="14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优先审评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”和“</a:t>
                  </a:r>
                  <a:r>
                    <a:rPr lang="zh-CN" altLang="en-US" sz="14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突破性治疗品种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</a:t>
                  </a:r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6295D2C2-087B-3056-31A5-2E0A7630E885}"/>
                    </a:ext>
                  </a:extLst>
                </p:cNvPr>
                <p:cNvSpPr/>
                <p:nvPr/>
              </p:nvSpPr>
              <p:spPr>
                <a:xfrm>
                  <a:off x="609600" y="3595890"/>
                  <a:ext cx="5243657" cy="21546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6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9847699F-4BA7-C306-43EE-8FB9C27846B0}"/>
                  </a:ext>
                </a:extLst>
              </p:cNvPr>
              <p:cNvGrpSpPr/>
              <p:nvPr/>
            </p:nvGrpSpPr>
            <p:grpSpPr>
              <a:xfrm>
                <a:off x="680042" y="3684478"/>
                <a:ext cx="5231216" cy="2014844"/>
                <a:chOff x="1169584" y="8205678"/>
                <a:chExt cx="4167963" cy="1605324"/>
              </a:xfrm>
            </p:grpSpPr>
            <p:pic>
              <p:nvPicPr>
                <p:cNvPr id="36" name="图片 35">
                  <a:extLst>
                    <a:ext uri="{FF2B5EF4-FFF2-40B4-BE49-F238E27FC236}">
                      <a16:creationId xmlns:a16="http://schemas.microsoft.com/office/drawing/2014/main" id="{77CBF33D-4561-D822-16CE-6687FCCCCA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69584" y="8205678"/>
                  <a:ext cx="4167963" cy="619835"/>
                </a:xfrm>
                <a:prstGeom prst="rect">
                  <a:avLst/>
                </a:prstGeom>
              </p:spPr>
            </p:pic>
            <p:pic>
              <p:nvPicPr>
                <p:cNvPr id="37" name="图片 36">
                  <a:extLst>
                    <a:ext uri="{FF2B5EF4-FFF2-40B4-BE49-F238E27FC236}">
                      <a16:creationId xmlns:a16="http://schemas.microsoft.com/office/drawing/2014/main" id="{84987C03-FA85-11EA-07B4-20CD2A25D3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69584" y="8891340"/>
                  <a:ext cx="4167963" cy="9196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713D092-A6DF-0B70-42DC-0B1CB0C57B1B}"/>
                </a:ext>
              </a:extLst>
            </p:cNvPr>
            <p:cNvGrpSpPr/>
            <p:nvPr/>
          </p:nvGrpSpPr>
          <p:grpSpPr>
            <a:xfrm>
              <a:off x="6210300" y="3223531"/>
              <a:ext cx="5372100" cy="2607079"/>
              <a:chOff x="6210300" y="3143445"/>
              <a:chExt cx="5372100" cy="2607079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CEE8CAB8-039B-B32F-414D-00AB2DC106BB}"/>
                  </a:ext>
                </a:extLst>
              </p:cNvPr>
              <p:cNvGrpSpPr/>
              <p:nvPr/>
            </p:nvGrpSpPr>
            <p:grpSpPr>
              <a:xfrm>
                <a:off x="6210300" y="3143445"/>
                <a:ext cx="5372100" cy="2607079"/>
                <a:chOff x="609600" y="3143445"/>
                <a:chExt cx="5245099" cy="2607079"/>
              </a:xfrm>
            </p:grpSpPr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49F5E8B8-3C3D-30FB-1261-D598D39C667E}"/>
                    </a:ext>
                  </a:extLst>
                </p:cNvPr>
                <p:cNvSpPr/>
                <p:nvPr/>
              </p:nvSpPr>
              <p:spPr>
                <a:xfrm>
                  <a:off x="611042" y="3143445"/>
                  <a:ext cx="5243657" cy="45244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76C0"/>
                    </a:gs>
                    <a:gs pos="72000">
                      <a:srgbClr val="05A8E3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十二五、十三五“</a:t>
                  </a:r>
                  <a:r>
                    <a:rPr lang="zh-CN" altLang="en-US" sz="14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国家重大新药创制</a:t>
                  </a:r>
                  <a:r>
                    <a:rPr lang="zh-CN" altLang="en-US" sz="1400" b="1" dirty="0">
                      <a:gradFill>
                        <a:gsLst>
                          <a:gs pos="0">
                            <a:schemeClr val="bg1"/>
                          </a:gs>
                          <a:gs pos="72000">
                            <a:schemeClr val="bg1">
                              <a:lumMod val="95000"/>
                            </a:schemeClr>
                          </a:gs>
                        </a:gsLst>
                        <a:lin ang="5400000" scaled="1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”专项支持品种 </a:t>
                  </a:r>
                  <a:endParaRPr lang="en-US" altLang="zh-CN" sz="1400" b="1" dirty="0">
                    <a:gradFill>
                      <a:gsLst>
                        <a:gs pos="0">
                          <a:schemeClr val="bg1"/>
                        </a:gs>
                        <a:gs pos="72000">
                          <a:schemeClr val="bg1">
                            <a:lumMod val="9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AAAA1169-FB06-D316-2BB3-7570A2030C58}"/>
                    </a:ext>
                  </a:extLst>
                </p:cNvPr>
                <p:cNvSpPr/>
                <p:nvPr/>
              </p:nvSpPr>
              <p:spPr>
                <a:xfrm>
                  <a:off x="609600" y="3595890"/>
                  <a:ext cx="5243657" cy="21546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6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EECEDC49-B0B6-74FE-C710-81F5DFAAA927}"/>
                  </a:ext>
                </a:extLst>
              </p:cNvPr>
              <p:cNvGrpSpPr/>
              <p:nvPr/>
            </p:nvGrpSpPr>
            <p:grpSpPr>
              <a:xfrm>
                <a:off x="6270811" y="3718148"/>
                <a:ext cx="5027396" cy="1981174"/>
                <a:chOff x="6570327" y="8205680"/>
                <a:chExt cx="4081204" cy="1122548"/>
              </a:xfrm>
            </p:grpSpPr>
            <p:pic>
              <p:nvPicPr>
                <p:cNvPr id="39" name="图片 38">
                  <a:extLst>
                    <a:ext uri="{FF2B5EF4-FFF2-40B4-BE49-F238E27FC236}">
                      <a16:creationId xmlns:a16="http://schemas.microsoft.com/office/drawing/2014/main" id="{5387BD93-9B0A-1248-815B-300DED411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70327" y="8205680"/>
                  <a:ext cx="2324681" cy="1122546"/>
                </a:xfrm>
                <a:prstGeom prst="rect">
                  <a:avLst/>
                </a:prstGeom>
              </p:spPr>
            </p:pic>
            <p:pic>
              <p:nvPicPr>
                <p:cNvPr id="40" name="图片 39">
                  <a:extLst>
                    <a:ext uri="{FF2B5EF4-FFF2-40B4-BE49-F238E27FC236}">
                      <a16:creationId xmlns:a16="http://schemas.microsoft.com/office/drawing/2014/main" id="{290EE375-574E-1409-9C3A-C79EEAE1AC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64448" y="8205681"/>
                  <a:ext cx="1887083" cy="112254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D3ED3B0F-969B-7D09-0122-8EF8EC8D01A9}"/>
              </a:ext>
            </a:extLst>
          </p:cNvPr>
          <p:cNvSpPr/>
          <p:nvPr/>
        </p:nvSpPr>
        <p:spPr>
          <a:xfrm>
            <a:off x="606096" y="1027391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中国原创，全新化学结构，拥有全球自主知识产权。拥有全球授权专利高达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50+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项。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72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D1EAFEE-4277-A55C-598F-6BB2C45D5B49}"/>
              </a:ext>
            </a:extLst>
          </p:cNvPr>
          <p:cNvSpPr/>
          <p:nvPr/>
        </p:nvSpPr>
        <p:spPr>
          <a:xfrm>
            <a:off x="606096" y="1440153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在中国首次进入临床研究，全球中国率先获批上市。</a:t>
            </a:r>
            <a:endParaRPr lang="en-US" altLang="zh-CN" sz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72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436D77D-1511-1906-A608-FC83C64924F3}"/>
              </a:ext>
            </a:extLst>
          </p:cNvPr>
          <p:cNvSpPr/>
          <p:nvPr/>
        </p:nvSpPr>
        <p:spPr>
          <a:xfrm>
            <a:off x="606096" y="1852915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国家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类新药，中国第一且唯一的伴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突变慢粒治疗有效药物。实现从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的创新。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7C55CE3-F076-89D8-5599-9764B66D3D04}"/>
              </a:ext>
            </a:extLst>
          </p:cNvPr>
          <p:cNvSpPr/>
          <p:nvPr/>
        </p:nvSpPr>
        <p:spPr>
          <a:xfrm>
            <a:off x="606096" y="2265677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26D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填补国内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T315I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突变慢粒治疗空白，弥补国外已上市药物的不足，在泊那替尼治疗无效患者中疗效显著。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91E7918-FAE9-E18E-2450-2F5FB8ED4CB8}"/>
              </a:ext>
            </a:extLst>
          </p:cNvPr>
          <p:cNvSpPr/>
          <p:nvPr/>
        </p:nvSpPr>
        <p:spPr>
          <a:xfrm>
            <a:off x="606096" y="2678439"/>
            <a:ext cx="11047423" cy="354369"/>
          </a:xfrm>
          <a:prstGeom prst="rect">
            <a:avLst/>
          </a:prstGeom>
          <a:gradFill flip="none" rotWithShape="1">
            <a:gsLst>
              <a:gs pos="0">
                <a:srgbClr val="0076C0">
                  <a:alpha val="18000"/>
                </a:srgbClr>
              </a:gs>
              <a:gs pos="100000">
                <a:srgbClr val="0076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rgbClr val="026DBA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同步在美国、加拿大、俄罗斯、欧洲等多国进行临床试验，给全球慢粒患者带来长期生存获益。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94B77C3-6A7F-6E40-5EDE-1572516A6C58}"/>
              </a:ext>
            </a:extLst>
          </p:cNvPr>
          <p:cNvSpPr/>
          <p:nvPr/>
        </p:nvSpPr>
        <p:spPr>
          <a:xfrm>
            <a:off x="611077" y="5962302"/>
            <a:ext cx="5370623" cy="616162"/>
          </a:xfrm>
          <a:prstGeom prst="rect">
            <a:avLst/>
          </a:prstGeom>
          <a:gradFill flip="none" rotWithShape="1">
            <a:gsLst>
              <a:gs pos="0">
                <a:srgbClr val="0076C0"/>
              </a:gs>
              <a:gs pos="72000">
                <a:srgbClr val="05A8E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gradFill>
                  <a:gsLst>
                    <a:gs pos="0">
                      <a:schemeClr val="bg1"/>
                    </a:gs>
                    <a:gs pos="72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美国</a:t>
            </a:r>
            <a:r>
              <a:rPr lang="en-US" altLang="zh-CN" sz="1400" b="1" dirty="0">
                <a:gradFill>
                  <a:gsLst>
                    <a:gs pos="0">
                      <a:schemeClr val="bg1"/>
                    </a:gs>
                    <a:gs pos="72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FDA</a:t>
            </a:r>
            <a:r>
              <a:rPr lang="zh-CN" altLang="en-US" sz="1400" b="1" dirty="0">
                <a:gradFill>
                  <a:gsLst>
                    <a:gs pos="0">
                      <a:schemeClr val="bg1"/>
                    </a:gs>
                    <a:gs pos="72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授予的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孤儿药资格</a:t>
            </a:r>
            <a:r>
              <a:rPr lang="zh-CN" altLang="en-US" sz="1400" b="1" dirty="0">
                <a:gradFill>
                  <a:gsLst>
                    <a:gs pos="0">
                      <a:schemeClr val="bg1"/>
                    </a:gs>
                    <a:gs pos="72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审评快速通道资格</a:t>
            </a:r>
          </a:p>
          <a:p>
            <a:pPr algn="ctr"/>
            <a:r>
              <a:rPr lang="zh-CN" altLang="en-US" sz="1400" b="1" dirty="0">
                <a:gradFill>
                  <a:gsLst>
                    <a:gs pos="0">
                      <a:schemeClr val="bg1"/>
                    </a:gs>
                    <a:gs pos="72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以及欧盟授予的孤儿药资格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E973937-AA6E-F1B6-6538-F132C57CC274}"/>
              </a:ext>
            </a:extLst>
          </p:cNvPr>
          <p:cNvSpPr/>
          <p:nvPr/>
        </p:nvSpPr>
        <p:spPr>
          <a:xfrm>
            <a:off x="6210300" y="5962302"/>
            <a:ext cx="5370623" cy="616162"/>
          </a:xfrm>
          <a:prstGeom prst="rect">
            <a:avLst/>
          </a:prstGeom>
          <a:gradFill flip="none" rotWithShape="1">
            <a:gsLst>
              <a:gs pos="0">
                <a:srgbClr val="0076C0"/>
              </a:gs>
              <a:gs pos="72000">
                <a:srgbClr val="05A8E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gradFill>
                  <a:gsLst>
                    <a:gs pos="0">
                      <a:schemeClr val="bg1"/>
                    </a:gs>
                    <a:gs pos="72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连续四年入选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美国血液病年会</a:t>
            </a:r>
            <a:r>
              <a:rPr lang="en-US" alt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(ASH)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口头报告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78F0880-D715-831E-CA62-87D2AC27F030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183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CN" altLang="en-US" dirty="0">
              <a:solidFill>
                <a:srgbClr val="0183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5A41E191-84D6-0610-FB04-D5A25E983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268" y="251318"/>
            <a:ext cx="500375" cy="50037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FF748370-217C-6E12-BD20-E4F0E85AC63C}"/>
              </a:ext>
            </a:extLst>
          </p:cNvPr>
          <p:cNvSpPr txBox="1"/>
          <p:nvPr/>
        </p:nvSpPr>
        <p:spPr>
          <a:xfrm>
            <a:off x="2929048" y="6578464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2184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C1E7AD92-991E-2BB7-ABDD-FBFF8174FB8F}"/>
              </a:ext>
            </a:extLst>
          </p:cNvPr>
          <p:cNvSpPr txBox="1"/>
          <p:nvPr/>
        </p:nvSpPr>
        <p:spPr>
          <a:xfrm>
            <a:off x="1462835" y="270674"/>
            <a:ext cx="734481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奥雷巴替尼片公平性信息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A8B6FA7-B645-9B4A-5274-3ACD766F8F23}"/>
              </a:ext>
            </a:extLst>
          </p:cNvPr>
          <p:cNvSpPr/>
          <p:nvPr/>
        </p:nvSpPr>
        <p:spPr>
          <a:xfrm>
            <a:off x="609600" y="1508190"/>
            <a:ext cx="4826000" cy="5030582"/>
          </a:xfrm>
          <a:prstGeom prst="rect">
            <a:avLst/>
          </a:prstGeom>
          <a:solidFill>
            <a:schemeClr val="bg1"/>
          </a:solidFill>
          <a:ln>
            <a:solidFill>
              <a:srgbClr val="007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65FBA54-E209-CBC2-4B17-AFF442F0B58C}"/>
              </a:ext>
            </a:extLst>
          </p:cNvPr>
          <p:cNvSpPr/>
          <p:nvPr/>
        </p:nvSpPr>
        <p:spPr>
          <a:xfrm>
            <a:off x="611077" y="1074781"/>
            <a:ext cx="3541823" cy="433409"/>
          </a:xfrm>
          <a:prstGeom prst="rect">
            <a:avLst/>
          </a:prstGeom>
          <a:gradFill flip="none" rotWithShape="1">
            <a:gsLst>
              <a:gs pos="0">
                <a:srgbClr val="0076C0"/>
              </a:gs>
              <a:gs pos="72000">
                <a:srgbClr val="05A8E3"/>
              </a:gs>
            </a:gsLst>
            <a:lin ang="10800000" scaled="1"/>
            <a:tileRect/>
          </a:gradFill>
          <a:ln>
            <a:solidFill>
              <a:srgbClr val="007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gradFill>
                  <a:gsLst>
                    <a:gs pos="0">
                      <a:schemeClr val="bg1"/>
                    </a:gs>
                    <a:gs pos="72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对公共卫生有积极影响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D4285183-C0C1-AA71-9765-16859B3D4B1B}"/>
              </a:ext>
            </a:extLst>
          </p:cNvPr>
          <p:cNvGrpSpPr/>
          <p:nvPr/>
        </p:nvGrpSpPr>
        <p:grpSpPr>
          <a:xfrm>
            <a:off x="736600" y="1661267"/>
            <a:ext cx="4539986" cy="3065259"/>
            <a:chOff x="736600" y="1798017"/>
            <a:chExt cx="4539986" cy="2824783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597B97A1-3F5F-CC79-D16F-9BD7B94D1EE6}"/>
                </a:ext>
              </a:extLst>
            </p:cNvPr>
            <p:cNvSpPr/>
            <p:nvPr/>
          </p:nvSpPr>
          <p:spPr>
            <a:xfrm>
              <a:off x="736600" y="1798017"/>
              <a:ext cx="4539986" cy="885741"/>
            </a:xfrm>
            <a:prstGeom prst="rect">
              <a:avLst/>
            </a:prstGeom>
            <a:gradFill flip="none" rotWithShape="1">
              <a:gsLst>
                <a:gs pos="0">
                  <a:srgbClr val="0076C0">
                    <a:alpha val="10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buClr>
                  <a:srgbClr val="026DBA"/>
                </a:buClr>
              </a:pP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奥雷巴替尼上市前，慢粒患者在目前获批的药物耐药后无药可医，尤其是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伴</a:t>
              </a:r>
              <a:r>
                <a:rPr lang="en-US" altLang="zh-CN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突变慢粒患者对所有获批治疗药物均耐药，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患者生存预后可低至数月。</a:t>
              </a:r>
              <a:endPara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492214A0-A8C3-592B-0E58-EDB32E79149B}"/>
                </a:ext>
              </a:extLst>
            </p:cNvPr>
            <p:cNvSpPr/>
            <p:nvPr/>
          </p:nvSpPr>
          <p:spPr>
            <a:xfrm>
              <a:off x="736600" y="2767538"/>
              <a:ext cx="4539986" cy="885741"/>
            </a:xfrm>
            <a:prstGeom prst="rect">
              <a:avLst/>
            </a:prstGeom>
            <a:gradFill flip="none" rotWithShape="1">
              <a:gsLst>
                <a:gs pos="0">
                  <a:srgbClr val="0076C0">
                    <a:alpha val="10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buClr>
                  <a:srgbClr val="026DBA"/>
                </a:buClr>
              </a:pP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中国慢粒患者中位发病年龄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仅</a:t>
              </a:r>
              <a:r>
                <a:rPr lang="en-US" altLang="zh-CN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40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多岁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，比国外患者年轻</a:t>
              </a:r>
              <a:r>
                <a:rPr lang="en-US" altLang="zh-CN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10~20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岁，正值壮年。</a:t>
              </a:r>
              <a:endPara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F7E6BA05-72DA-7050-A8BC-7C6D98D64504}"/>
                </a:ext>
              </a:extLst>
            </p:cNvPr>
            <p:cNvSpPr/>
            <p:nvPr/>
          </p:nvSpPr>
          <p:spPr>
            <a:xfrm>
              <a:off x="736600" y="3737059"/>
              <a:ext cx="4539986" cy="885741"/>
            </a:xfrm>
            <a:prstGeom prst="rect">
              <a:avLst/>
            </a:prstGeom>
            <a:gradFill flip="none" rotWithShape="1">
              <a:gsLst>
                <a:gs pos="0">
                  <a:srgbClr val="0076C0">
                    <a:alpha val="10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buClr>
                  <a:srgbClr val="026DBA"/>
                </a:buClr>
              </a:pP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作为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国内唯一获批的针对</a:t>
              </a:r>
              <a:r>
                <a:rPr lang="en-US" altLang="zh-CN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耐药慢粒患者的药物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，奥雷巴替尼显著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延长患者生存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。让患者可以跟正常人一样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回归生活与工作，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创造巨大社会价值。</a:t>
              </a: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F6B29FA2-8034-50D4-8E6D-0AD6835B6D2B}"/>
              </a:ext>
            </a:extLst>
          </p:cNvPr>
          <p:cNvGrpSpPr/>
          <p:nvPr/>
        </p:nvGrpSpPr>
        <p:grpSpPr>
          <a:xfrm>
            <a:off x="5562600" y="1074781"/>
            <a:ext cx="6019800" cy="2166669"/>
            <a:chOff x="609600" y="1211531"/>
            <a:chExt cx="6019800" cy="2166669"/>
          </a:xfrm>
        </p:grpSpPr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39E53F83-421F-2F80-5779-FB6733F10523}"/>
                </a:ext>
              </a:extLst>
            </p:cNvPr>
            <p:cNvSpPr/>
            <p:nvPr/>
          </p:nvSpPr>
          <p:spPr>
            <a:xfrm>
              <a:off x="609600" y="1644940"/>
              <a:ext cx="6019800" cy="17332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B9564FBF-C006-1447-7156-2704F80D7DF1}"/>
                </a:ext>
              </a:extLst>
            </p:cNvPr>
            <p:cNvSpPr/>
            <p:nvPr/>
          </p:nvSpPr>
          <p:spPr>
            <a:xfrm>
              <a:off x="611077" y="1211531"/>
              <a:ext cx="3541823" cy="433409"/>
            </a:xfrm>
            <a:prstGeom prst="rect">
              <a:avLst/>
            </a:prstGeom>
            <a:gradFill flip="none" rotWithShape="1">
              <a:gsLst>
                <a:gs pos="0">
                  <a:srgbClr val="0076C0"/>
                </a:gs>
                <a:gs pos="72000">
                  <a:srgbClr val="05A8E3"/>
                </a:gs>
              </a:gsLst>
              <a:lin ang="10800000" scaled="1"/>
              <a:tileRect/>
            </a:gra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gradFill>
                    <a:gsLst>
                      <a:gs pos="0">
                        <a:schemeClr val="bg1"/>
                      </a:gs>
                      <a:gs pos="72000">
                        <a:schemeClr val="bg1">
                          <a:lumMod val="9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符合“保基本”原则</a:t>
              </a:r>
            </a:p>
          </p:txBody>
        </p: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3B945561-8550-8B3E-19A3-A58DDDCD13E3}"/>
                </a:ext>
              </a:extLst>
            </p:cNvPr>
            <p:cNvGrpSpPr/>
            <p:nvPr/>
          </p:nvGrpSpPr>
          <p:grpSpPr>
            <a:xfrm>
              <a:off x="736600" y="1798017"/>
              <a:ext cx="5803900" cy="1501802"/>
              <a:chOff x="736600" y="1798017"/>
              <a:chExt cx="5803900" cy="1501802"/>
            </a:xfrm>
          </p:grpSpPr>
          <p:sp>
            <p:nvSpPr>
              <p:cNvPr id="91" name="矩形: 圆角 90">
                <a:extLst>
                  <a:ext uri="{FF2B5EF4-FFF2-40B4-BE49-F238E27FC236}">
                    <a16:creationId xmlns:a16="http://schemas.microsoft.com/office/drawing/2014/main" id="{BD902277-B945-5EC8-1474-E795108618CD}"/>
                  </a:ext>
                </a:extLst>
              </p:cNvPr>
              <p:cNvSpPr/>
              <p:nvPr/>
            </p:nvSpPr>
            <p:spPr>
              <a:xfrm>
                <a:off x="736600" y="1798017"/>
                <a:ext cx="5803900" cy="712262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6C0">
                      <a:alpha val="18000"/>
                    </a:srgbClr>
                  </a:gs>
                  <a:gs pos="100000">
                    <a:srgbClr val="0076C0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026DBA"/>
                  </a:buClr>
                </a:pPr>
                <a:r>
                  <a:rPr lang="zh-CN" altLang="en-US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2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奥雷巴替尼可替代骨髓移植手术治疗、无疗效的化疗和姑息治疗等，释放临床和医保资源，符合“保基本”原则。</a:t>
                </a:r>
                <a:endParaRPr lang="en-US" altLang="zh-CN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矩形: 圆角 91">
                <a:extLst>
                  <a:ext uri="{FF2B5EF4-FFF2-40B4-BE49-F238E27FC236}">
                    <a16:creationId xmlns:a16="http://schemas.microsoft.com/office/drawing/2014/main" id="{67576530-8C03-C8FD-F5D3-F454342241F9}"/>
                  </a:ext>
                </a:extLst>
              </p:cNvPr>
              <p:cNvSpPr/>
              <p:nvPr/>
            </p:nvSpPr>
            <p:spPr>
              <a:xfrm>
                <a:off x="736600" y="2587557"/>
                <a:ext cx="5803900" cy="712262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6C0">
                      <a:alpha val="18000"/>
                    </a:srgbClr>
                  </a:gs>
                  <a:gs pos="100000">
                    <a:srgbClr val="0076C0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rgbClr val="026DBA"/>
                  </a:buClr>
                </a:pPr>
                <a:r>
                  <a:rPr lang="zh-CN" altLang="en-US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2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奥雷巴替尼目前适应症覆盖人群小：白血病位于中国癌症排名第九位，其中慢粒仅占白血病的</a:t>
                </a:r>
                <a:r>
                  <a:rPr lang="en-US" altLang="zh-CN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2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15%</a:t>
                </a:r>
                <a:r>
                  <a:rPr lang="zh-CN" altLang="en-US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2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zh-CN" altLang="en-US" sz="1200" b="1" dirty="0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发生</a:t>
                </a:r>
                <a:r>
                  <a:rPr lang="en-US" altLang="zh-CN" sz="1200" b="1" dirty="0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T315I</a:t>
                </a:r>
                <a:r>
                  <a:rPr lang="zh-CN" altLang="en-US" sz="1200" b="1" dirty="0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突变的患者每年约</a:t>
                </a:r>
                <a:r>
                  <a:rPr lang="en-US" altLang="zh-CN" sz="1200" b="1" dirty="0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1000</a:t>
                </a:r>
                <a:r>
                  <a:rPr lang="zh-CN" altLang="en-US" sz="1200" b="1" dirty="0">
                    <a:gradFill>
                      <a:gsLst>
                        <a:gs pos="0">
                          <a:srgbClr val="05A8E3"/>
                        </a:gs>
                        <a:gs pos="72000">
                          <a:srgbClr val="0076C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</a:t>
                </a:r>
                <a:r>
                  <a:rPr lang="zh-CN" altLang="en-US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72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（远低于罕见病发病人数），对医保基金影响小。</a:t>
                </a:r>
                <a:endParaRPr lang="en-US" altLang="zh-CN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B4441CA5-BB78-CDFB-EAE0-A596854E16A2}"/>
              </a:ext>
            </a:extLst>
          </p:cNvPr>
          <p:cNvGrpSpPr/>
          <p:nvPr/>
        </p:nvGrpSpPr>
        <p:grpSpPr>
          <a:xfrm>
            <a:off x="5562600" y="3316146"/>
            <a:ext cx="6019800" cy="2051891"/>
            <a:chOff x="609600" y="1211531"/>
            <a:chExt cx="6019800" cy="2051891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40DA02D1-442D-0FD5-467B-107D7D674B20}"/>
                </a:ext>
              </a:extLst>
            </p:cNvPr>
            <p:cNvSpPr/>
            <p:nvPr/>
          </p:nvSpPr>
          <p:spPr>
            <a:xfrm>
              <a:off x="609600" y="1644940"/>
              <a:ext cx="6019800" cy="16184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CD5995BB-E2A6-7B72-AF50-D6F74F125329}"/>
                </a:ext>
              </a:extLst>
            </p:cNvPr>
            <p:cNvSpPr/>
            <p:nvPr/>
          </p:nvSpPr>
          <p:spPr>
            <a:xfrm>
              <a:off x="611077" y="1211531"/>
              <a:ext cx="3541823" cy="433409"/>
            </a:xfrm>
            <a:prstGeom prst="rect">
              <a:avLst/>
            </a:prstGeom>
            <a:gradFill flip="none" rotWithShape="1">
              <a:gsLst>
                <a:gs pos="0">
                  <a:srgbClr val="0076C0"/>
                </a:gs>
                <a:gs pos="72000">
                  <a:srgbClr val="05A8E3"/>
                </a:gs>
              </a:gsLst>
              <a:lin ang="10800000" scaled="1"/>
              <a:tileRect/>
            </a:gra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gradFill>
                    <a:gsLst>
                      <a:gs pos="0">
                        <a:schemeClr val="bg1"/>
                      </a:gs>
                      <a:gs pos="72000">
                        <a:schemeClr val="bg1">
                          <a:lumMod val="9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弥补现有目录短板</a:t>
              </a:r>
            </a:p>
          </p:txBody>
        </p:sp>
        <p:sp>
          <p:nvSpPr>
            <p:cNvPr id="96" name="矩形: 圆角 95">
              <a:extLst>
                <a:ext uri="{FF2B5EF4-FFF2-40B4-BE49-F238E27FC236}">
                  <a16:creationId xmlns:a16="http://schemas.microsoft.com/office/drawing/2014/main" id="{8499EA67-4476-5841-7CC5-6F1BC01B48AE}"/>
                </a:ext>
              </a:extLst>
            </p:cNvPr>
            <p:cNvSpPr/>
            <p:nvPr/>
          </p:nvSpPr>
          <p:spPr>
            <a:xfrm>
              <a:off x="736600" y="1798017"/>
              <a:ext cx="5803900" cy="424005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026DBA"/>
                </a:buClr>
              </a:pP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奥雷巴替尼是中国原创，全新化学结构，拥有全球自主知识产权专利</a:t>
              </a:r>
              <a:r>
                <a:rPr lang="en-US" altLang="zh-CN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类原创新药，是我国首个且唯一获批上市的治疗伴</a:t>
              </a:r>
              <a:r>
                <a:rPr lang="en-US" altLang="zh-CN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突变慢粒药物。</a:t>
              </a:r>
            </a:p>
          </p:txBody>
        </p:sp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DB25AB52-7989-2EBD-EFD7-07AB18BD0403}"/>
                </a:ext>
              </a:extLst>
            </p:cNvPr>
            <p:cNvSpPr/>
            <p:nvPr/>
          </p:nvSpPr>
          <p:spPr>
            <a:xfrm>
              <a:off x="736600" y="2282873"/>
              <a:ext cx="5803900" cy="424005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026DBA"/>
                </a:buClr>
              </a:pP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国内目录内对伴</a:t>
              </a:r>
              <a:r>
                <a:rPr lang="en-US" altLang="zh-CN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突变的慢粒耐药患者均无效。</a:t>
              </a:r>
              <a:endParaRPr lang="en-US" altLang="zh-CN" sz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2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A4085CBE-E413-0C1F-35AB-8FD18EED9CDF}"/>
                </a:ext>
              </a:extLst>
            </p:cNvPr>
            <p:cNvSpPr/>
            <p:nvPr/>
          </p:nvSpPr>
          <p:spPr>
            <a:xfrm>
              <a:off x="736600" y="2765209"/>
              <a:ext cx="5803900" cy="424005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026DBA"/>
                </a:buClr>
              </a:pP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填补原目录内伴</a:t>
              </a:r>
              <a:r>
                <a:rPr lang="en-US" altLang="zh-CN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T315I</a:t>
              </a: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突变慢粒的空白，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药品强效、持久、安全、便捷，可显著改善患者生存获益和生活质量。</a:t>
              </a: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D62C1E77-E3FE-6B95-4FB4-962CBB4FE395}"/>
              </a:ext>
            </a:extLst>
          </p:cNvPr>
          <p:cNvGrpSpPr/>
          <p:nvPr/>
        </p:nvGrpSpPr>
        <p:grpSpPr>
          <a:xfrm>
            <a:off x="5562600" y="5426368"/>
            <a:ext cx="6019800" cy="1112404"/>
            <a:chOff x="609600" y="1211531"/>
            <a:chExt cx="6019800" cy="1112404"/>
          </a:xfrm>
        </p:grpSpPr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8A0201C2-179D-2996-772F-5AC0FD99D447}"/>
                </a:ext>
              </a:extLst>
            </p:cNvPr>
            <p:cNvSpPr/>
            <p:nvPr/>
          </p:nvSpPr>
          <p:spPr>
            <a:xfrm>
              <a:off x="609600" y="1644940"/>
              <a:ext cx="6019800" cy="6789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5F2A7BB9-A648-B3DF-868B-EF3F073269A2}"/>
                </a:ext>
              </a:extLst>
            </p:cNvPr>
            <p:cNvSpPr/>
            <p:nvPr/>
          </p:nvSpPr>
          <p:spPr>
            <a:xfrm>
              <a:off x="611077" y="1211531"/>
              <a:ext cx="3541823" cy="433409"/>
            </a:xfrm>
            <a:prstGeom prst="rect">
              <a:avLst/>
            </a:prstGeom>
            <a:gradFill flip="none" rotWithShape="1">
              <a:gsLst>
                <a:gs pos="0">
                  <a:srgbClr val="0076C0"/>
                </a:gs>
                <a:gs pos="72000">
                  <a:srgbClr val="05A8E3"/>
                </a:gs>
              </a:gsLst>
              <a:lin ang="10800000" scaled="1"/>
              <a:tileRect/>
            </a:gradFill>
            <a:ln>
              <a:solidFill>
                <a:srgbClr val="0076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gradFill>
                    <a:gsLst>
                      <a:gs pos="0">
                        <a:schemeClr val="bg1"/>
                      </a:gs>
                      <a:gs pos="72000">
                        <a:schemeClr val="bg1">
                          <a:lumMod val="9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降低临床管理难度</a:t>
              </a: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F6DFED84-720B-D966-E4C1-EF9DE7699D5E}"/>
                </a:ext>
              </a:extLst>
            </p:cNvPr>
            <p:cNvSpPr/>
            <p:nvPr/>
          </p:nvSpPr>
          <p:spPr>
            <a:xfrm>
              <a:off x="736600" y="1798017"/>
              <a:ext cx="5803900" cy="424005"/>
            </a:xfrm>
            <a:prstGeom prst="roundRect">
              <a:avLst/>
            </a:prstGeom>
            <a:gradFill flip="none" rotWithShape="1">
              <a:gsLst>
                <a:gs pos="0">
                  <a:srgbClr val="0076C0">
                    <a:alpha val="18000"/>
                  </a:srgbClr>
                </a:gs>
                <a:gs pos="100000">
                  <a:srgbClr val="0076C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026DBA"/>
                </a:buClr>
              </a:pPr>
              <a:r>
                <a:rPr lang="zh-CN" altLang="en-US" sz="1200" b="1" dirty="0">
                  <a:gradFill>
                    <a:gsLst>
                      <a:gs pos="0">
                        <a:srgbClr val="05A8E3"/>
                      </a:gs>
                      <a:gs pos="72000">
                        <a:srgbClr val="0076C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口服制剂、依从性好，门诊用药，无需住院，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常温保存，有效期</a:t>
              </a:r>
              <a:r>
                <a:rPr lang="en-US" altLang="zh-CN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200" dirty="0">
                  <a:gradFill>
                    <a:gsLst>
                      <a:gs pos="0">
                        <a:schemeClr val="tx1">
                          <a:lumMod val="85000"/>
                          <a:lumOff val="15000"/>
                        </a:schemeClr>
                      </a:gs>
                      <a:gs pos="72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个月，医保经办机构无需特殊管理。</a:t>
              </a:r>
            </a:p>
          </p:txBody>
        </p:sp>
      </p:grpSp>
      <p:pic>
        <p:nvPicPr>
          <p:cNvPr id="103" name="图片 102" descr="图形用户界面, 网站&#10;&#10;描述已自动生成">
            <a:extLst>
              <a:ext uri="{FF2B5EF4-FFF2-40B4-BE49-F238E27FC236}">
                <a16:creationId xmlns:a16="http://schemas.microsoft.com/office/drawing/2014/main" id="{AC1DC3E9-52CC-8489-8202-7472DF0CD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5" b="41119"/>
          <a:stretch/>
        </p:blipFill>
        <p:spPr>
          <a:xfrm>
            <a:off x="2985012" y="4857364"/>
            <a:ext cx="2289101" cy="147036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6A2BA5-0AB5-BB00-2B63-E0709EE94ADC}"/>
              </a:ext>
            </a:extLst>
          </p:cNvPr>
          <p:cNvGrpSpPr/>
          <p:nvPr/>
        </p:nvGrpSpPr>
        <p:grpSpPr>
          <a:xfrm>
            <a:off x="733359" y="4857363"/>
            <a:ext cx="2127895" cy="1470369"/>
            <a:chOff x="-1370967" y="8029612"/>
            <a:chExt cx="1934497" cy="134633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8BFC46E-75CF-4803-0D5E-F37BFE8A5DF7}"/>
                </a:ext>
              </a:extLst>
            </p:cNvPr>
            <p:cNvGrpSpPr/>
            <p:nvPr/>
          </p:nvGrpSpPr>
          <p:grpSpPr>
            <a:xfrm>
              <a:off x="-1370967" y="8029612"/>
              <a:ext cx="1934497" cy="843846"/>
              <a:chOff x="-1370967" y="8029612"/>
              <a:chExt cx="1934497" cy="843846"/>
            </a:xfrm>
          </p:grpSpPr>
          <p:pic>
            <p:nvPicPr>
              <p:cNvPr id="107" name="图片 106" descr="图形用户界面, 网站&#10;&#10;描述已自动生成">
                <a:extLst>
                  <a:ext uri="{FF2B5EF4-FFF2-40B4-BE49-F238E27FC236}">
                    <a16:creationId xmlns:a16="http://schemas.microsoft.com/office/drawing/2014/main" id="{F1F49141-E7B2-EBD1-71D8-BF450CEED9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8" t="4953" r="4584" b="81733"/>
              <a:stretch/>
            </p:blipFill>
            <p:spPr>
              <a:xfrm>
                <a:off x="-1370967" y="8029612"/>
                <a:ext cx="1934497" cy="471852"/>
              </a:xfrm>
              <a:prstGeom prst="rect">
                <a:avLst/>
              </a:prstGeom>
            </p:spPr>
          </p:pic>
          <p:pic>
            <p:nvPicPr>
              <p:cNvPr id="108" name="图片 107" descr="图形用户界面, 网站&#10;&#10;描述已自动生成">
                <a:extLst>
                  <a:ext uri="{FF2B5EF4-FFF2-40B4-BE49-F238E27FC236}">
                    <a16:creationId xmlns:a16="http://schemas.microsoft.com/office/drawing/2014/main" id="{37721CF1-FA2A-47B5-7D1D-62AAF4DD16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8" t="15724" r="4584" b="66320"/>
              <a:stretch/>
            </p:blipFill>
            <p:spPr>
              <a:xfrm>
                <a:off x="-1370967" y="8237105"/>
                <a:ext cx="1934497" cy="636353"/>
              </a:xfrm>
              <a:prstGeom prst="rect">
                <a:avLst/>
              </a:prstGeom>
            </p:spPr>
          </p:pic>
        </p:grpSp>
        <p:pic>
          <p:nvPicPr>
            <p:cNvPr id="109" name="图片 108" descr="图形用户界面, 网站&#10;&#10;描述已自动生成">
              <a:extLst>
                <a:ext uri="{FF2B5EF4-FFF2-40B4-BE49-F238E27FC236}">
                  <a16:creationId xmlns:a16="http://schemas.microsoft.com/office/drawing/2014/main" id="{F365C3F7-5563-2756-3B94-30E122D3D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41" b="73959"/>
            <a:stretch/>
          </p:blipFill>
          <p:spPr>
            <a:xfrm>
              <a:off x="-1370967" y="8868419"/>
              <a:ext cx="1934497" cy="507529"/>
            </a:xfrm>
            <a:prstGeom prst="rect">
              <a:avLst/>
            </a:prstGeom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9628F93B-7AA5-BC1B-1E65-45A262BE8A8D}"/>
              </a:ext>
            </a:extLst>
          </p:cNvPr>
          <p:cNvSpPr txBox="1"/>
          <p:nvPr/>
        </p:nvSpPr>
        <p:spPr>
          <a:xfrm>
            <a:off x="11544300" y="6394121"/>
            <a:ext cx="35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183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zh-CN" altLang="en-US" dirty="0">
              <a:solidFill>
                <a:srgbClr val="0183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形 32">
            <a:extLst>
              <a:ext uri="{FF2B5EF4-FFF2-40B4-BE49-F238E27FC236}">
                <a16:creationId xmlns:a16="http://schemas.microsoft.com/office/drawing/2014/main" id="{D685514E-A904-45DB-F3CC-82EC67FDE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089" y="327944"/>
            <a:ext cx="467270" cy="389392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848B800-63E2-6337-B08E-E11F0CD301A2}"/>
              </a:ext>
            </a:extLst>
          </p:cNvPr>
          <p:cNvSpPr txBox="1"/>
          <p:nvPr/>
        </p:nvSpPr>
        <p:spPr>
          <a:xfrm>
            <a:off x="2861254" y="6601270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内部交流使用，未经同意不得外传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88807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074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9983;"/>
</p:tagLst>
</file>

<file path=ppt/theme/theme1.xml><?xml version="1.0" encoding="utf-8"?>
<a:theme xmlns:a="http://schemas.openxmlformats.org/drawingml/2006/main" name="Office 主题">
  <a:themeElements>
    <a:clrScheme name="Acrux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0099"/>
      </a:accent1>
      <a:accent2>
        <a:srgbClr val="1A75BB"/>
      </a:accent2>
      <a:accent3>
        <a:srgbClr val="25A9E0"/>
      </a:accent3>
      <a:accent4>
        <a:srgbClr val="7BA1E1"/>
      </a:accent4>
      <a:accent5>
        <a:srgbClr val="B4D0F8"/>
      </a:accent5>
      <a:accent6>
        <a:srgbClr val="33CCCC"/>
      </a:accent6>
      <a:hlink>
        <a:srgbClr val="0066FF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6C0"/>
        </a:solidFill>
        <a:ln>
          <a:noFill/>
        </a:ln>
      </a:spPr>
      <a:bodyPr rtlCol="0" anchor="ctr"/>
      <a:lstStyle>
        <a:defPPr algn="ctr">
          <a:defRPr b="1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0076C0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1641</Words>
  <Application>Microsoft Office PowerPoint</Application>
  <PresentationFormat>宽屏</PresentationFormat>
  <Paragraphs>153</Paragraphs>
  <Slides>10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OPPOSans R</vt:lpstr>
      <vt:lpstr>等线</vt:lpstr>
      <vt:lpstr>微软雅黑</vt:lpstr>
      <vt:lpstr>Abadi</vt:lpstr>
      <vt:lpstr>Arial</vt:lpstr>
      <vt:lpstr>Calibri</vt:lpstr>
      <vt:lpstr>Impact</vt:lpstr>
      <vt:lpstr>Wingdings</vt:lpstr>
      <vt:lpstr>Office 主题</vt:lpstr>
      <vt:lpstr>think-cell Slide</vt:lpstr>
      <vt:lpstr>Prism 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奥雷巴替尼片  （耐立克®）</dc:title>
  <dc:creator>Grace Hong</dc:creator>
  <cp:lastModifiedBy>吴颖</cp:lastModifiedBy>
  <cp:revision>162</cp:revision>
  <dcterms:created xsi:type="dcterms:W3CDTF">2022-07-10T13:58:38Z</dcterms:created>
  <dcterms:modified xsi:type="dcterms:W3CDTF">2022-07-13T16:22:48Z</dcterms:modified>
</cp:coreProperties>
</file>