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24" autoAdjust="0"/>
    <p:restoredTop sz="94660"/>
  </p:normalViewPr>
  <p:slideViewPr>
    <p:cSldViewPr snapToGrid="0">
      <p:cViewPr varScale="1">
        <p:scale>
          <a:sx n="87" d="100"/>
          <a:sy n="87" d="100"/>
        </p:scale>
        <p:origin x="-787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2022-7-13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9786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2022-7-13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2022-7-13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2022-7-13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2022-7-13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2022-7-13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2022-7-13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2022-7-13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2022-7-13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2022-7-13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2022-7-13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2022-7-13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2022-7-13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3493135" y="1409065"/>
            <a:ext cx="520573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spc="250" dirty="0">
                <a:solidFill>
                  <a:schemeClr val="accent5">
                    <a:lumMod val="50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银翘清热片</a:t>
            </a:r>
            <a:endParaRPr lang="zh-CN" altLang="en-US" sz="6600" b="1" spc="600" dirty="0">
              <a:solidFill>
                <a:schemeClr val="accent5">
                  <a:lumMod val="5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082415" y="3095625"/>
            <a:ext cx="4110355" cy="437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250" spc="250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江苏康缘药业股份有限公司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1B4E9">
              <a:alpha val="4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558800" y="330200"/>
            <a:ext cx="11099800" cy="6184900"/>
          </a:xfrm>
          <a:prstGeom prst="rect">
            <a:avLst/>
          </a:prstGeom>
          <a:solidFill>
            <a:schemeClr val="bg1">
              <a:alpha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3932436" y="560813"/>
            <a:ext cx="43372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solidFill>
                  <a:srgbClr val="002060"/>
                </a:solidFill>
                <a:latin typeface="+mj-ea"/>
                <a:ea typeface="+mj-ea"/>
              </a:rPr>
              <a:t>目    录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167118" y="1917689"/>
            <a:ext cx="9879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rgbClr val="51B4E9"/>
                </a:solidFill>
                <a:latin typeface="+mj-lt"/>
                <a:ea typeface="+mj-ea"/>
                <a:cs typeface="Arial" panose="020B0604020202020204" pitchFamily="34" charset="0"/>
              </a:rPr>
              <a:t>01</a:t>
            </a:r>
            <a:endParaRPr lang="zh-CN" altLang="en-US" sz="4400" dirty="0">
              <a:solidFill>
                <a:srgbClr val="51B4E9"/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672378" y="1165936"/>
            <a:ext cx="29335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spc="600" dirty="0">
                <a:solidFill>
                  <a:srgbClr val="002060"/>
                </a:solidFill>
                <a:latin typeface="+mn-ea"/>
              </a:rPr>
              <a:t>COMPANY</a:t>
            </a:r>
            <a:endParaRPr lang="zh-CN" altLang="en-US" sz="1600" spc="6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737738" y="1912727"/>
            <a:ext cx="9879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rgbClr val="51B4E9"/>
                </a:solidFill>
                <a:latin typeface="+mj-lt"/>
                <a:ea typeface="+mj-ea"/>
                <a:cs typeface="Arial" panose="020B0604020202020204" pitchFamily="34" charset="0"/>
              </a:rPr>
              <a:t>02</a:t>
            </a:r>
            <a:endParaRPr lang="zh-CN" altLang="en-US" sz="4400" dirty="0">
              <a:solidFill>
                <a:srgbClr val="51B4E9"/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169855" y="3384600"/>
            <a:ext cx="9879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rgbClr val="51B4E9"/>
                </a:solidFill>
                <a:latin typeface="+mj-lt"/>
                <a:ea typeface="+mj-ea"/>
                <a:cs typeface="Arial" panose="020B0604020202020204" pitchFamily="34" charset="0"/>
              </a:rPr>
              <a:t>03</a:t>
            </a:r>
            <a:endParaRPr lang="zh-CN" altLang="en-US" sz="4400" dirty="0">
              <a:solidFill>
                <a:srgbClr val="51B4E9"/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727775" y="3379638"/>
            <a:ext cx="9879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rgbClr val="51B4E9"/>
                </a:solidFill>
                <a:latin typeface="+mj-lt"/>
                <a:ea typeface="+mj-ea"/>
                <a:cs typeface="Arial" panose="020B0604020202020204" pitchFamily="34" charset="0"/>
              </a:rPr>
              <a:t>04</a:t>
            </a:r>
            <a:endParaRPr lang="zh-CN" altLang="en-US" sz="4400" dirty="0">
              <a:solidFill>
                <a:srgbClr val="51B4E9"/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159892" y="4775311"/>
            <a:ext cx="9879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rgbClr val="51B4E9"/>
                </a:solidFill>
                <a:latin typeface="+mj-lt"/>
                <a:ea typeface="+mj-ea"/>
                <a:cs typeface="Arial" panose="020B0604020202020204" pitchFamily="34" charset="0"/>
              </a:rPr>
              <a:t>05</a:t>
            </a:r>
            <a:endParaRPr lang="zh-CN" altLang="en-US" sz="4400" dirty="0">
              <a:solidFill>
                <a:srgbClr val="51B4E9"/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155117" y="2044102"/>
            <a:ext cx="26734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800" spc="250" dirty="0">
                <a:solidFill>
                  <a:srgbClr val="002060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药品基本信息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7882939" y="2107602"/>
            <a:ext cx="26734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800" spc="250" dirty="0">
                <a:solidFill>
                  <a:srgbClr val="002060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安全性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2164447" y="3550025"/>
            <a:ext cx="26734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800" spc="250" dirty="0">
                <a:solidFill>
                  <a:srgbClr val="002060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有效性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7882109" y="3528435"/>
            <a:ext cx="26734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800" spc="250" dirty="0">
                <a:solidFill>
                  <a:srgbClr val="002060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创新性</a:t>
            </a:r>
            <a:endParaRPr lang="zh-CN" altLang="en-US" sz="2800" spc="250" dirty="0">
              <a:solidFill>
                <a:srgbClr val="002060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2164447" y="4949675"/>
            <a:ext cx="26734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800" spc="250" dirty="0">
                <a:solidFill>
                  <a:srgbClr val="002060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公平性</a:t>
            </a:r>
            <a:endParaRPr lang="zh-CN" altLang="en-US" sz="2800" spc="250" dirty="0">
              <a:solidFill>
                <a:srgbClr val="002060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287624" y="2616851"/>
            <a:ext cx="597160" cy="0"/>
          </a:xfrm>
          <a:prstGeom prst="line">
            <a:avLst/>
          </a:prstGeom>
          <a:ln w="38100">
            <a:solidFill>
              <a:srgbClr val="51B4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1287624" y="4072426"/>
            <a:ext cx="597160" cy="0"/>
          </a:xfrm>
          <a:prstGeom prst="line">
            <a:avLst/>
          </a:prstGeom>
          <a:ln w="38100">
            <a:solidFill>
              <a:srgbClr val="51B4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1287624" y="5472018"/>
            <a:ext cx="597160" cy="0"/>
          </a:xfrm>
          <a:prstGeom prst="line">
            <a:avLst/>
          </a:prstGeom>
          <a:ln w="38100">
            <a:solidFill>
              <a:srgbClr val="51B4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6885992" y="2616851"/>
            <a:ext cx="597160" cy="0"/>
          </a:xfrm>
          <a:prstGeom prst="line">
            <a:avLst/>
          </a:prstGeom>
          <a:ln w="38100">
            <a:solidFill>
              <a:srgbClr val="51B4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6885992" y="4072426"/>
            <a:ext cx="597160" cy="0"/>
          </a:xfrm>
          <a:prstGeom prst="line">
            <a:avLst/>
          </a:prstGeom>
          <a:ln w="38100">
            <a:solidFill>
              <a:srgbClr val="51B4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C:\Users\1\Desktop\图片3_副本_副本.png图片3_副本_副本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540" y="3175"/>
            <a:ext cx="12186920" cy="685165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-2540" y="-3175"/>
            <a:ext cx="12192000" cy="6858000"/>
          </a:xfrm>
          <a:prstGeom prst="rect">
            <a:avLst/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473710" y="144145"/>
            <a:ext cx="18592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spc="600" dirty="0">
                <a:solidFill>
                  <a:srgbClr val="51B4E9"/>
                </a:solidFill>
                <a:latin typeface="+mj-lt"/>
                <a:ea typeface="思源黑体 CN Bold" panose="020B0800000000000000" pitchFamily="34" charset="-122"/>
              </a:rPr>
              <a:t>01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332295" y="511562"/>
            <a:ext cx="42545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4400" spc="300" dirty="0">
                <a:solidFill>
                  <a:srgbClr val="002774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药品基本信息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883648" y="1343025"/>
            <a:ext cx="7632885" cy="4419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pc="50" dirty="0">
                <a:latin typeface="+mj-ea"/>
                <a:ea typeface="+mj-ea"/>
                <a:cs typeface="+mj-ea"/>
              </a:rPr>
              <a:t>通用名：银翘清热片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pc="50" dirty="0">
                <a:latin typeface="+mj-ea"/>
                <a:ea typeface="+mj-ea"/>
                <a:cs typeface="+mj-ea"/>
              </a:rPr>
              <a:t>注册规格：每片重</a:t>
            </a:r>
            <a:r>
              <a:rPr lang="en-US" altLang="zh-CN" spc="50" dirty="0">
                <a:latin typeface="+mj-ea"/>
                <a:ea typeface="+mj-ea"/>
                <a:cs typeface="+mj-ea"/>
              </a:rPr>
              <a:t>0.36g</a:t>
            </a:r>
            <a:r>
              <a:rPr lang="zh-CN" altLang="en-US" spc="50" dirty="0">
                <a:latin typeface="+mj-ea"/>
                <a:ea typeface="+mj-ea"/>
                <a:cs typeface="+mj-ea"/>
              </a:rPr>
              <a:t>（相当于饮片</a:t>
            </a:r>
            <a:r>
              <a:rPr lang="en-US" altLang="zh-CN" spc="50" dirty="0">
                <a:latin typeface="+mj-ea"/>
                <a:ea typeface="+mj-ea"/>
                <a:cs typeface="+mj-ea"/>
              </a:rPr>
              <a:t>1.22g</a:t>
            </a:r>
            <a:r>
              <a:rPr lang="zh-CN" altLang="en-US" spc="50" dirty="0">
                <a:latin typeface="+mj-ea"/>
                <a:ea typeface="+mj-ea"/>
                <a:cs typeface="+mj-ea"/>
              </a:rPr>
              <a:t>）  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pc="50" dirty="0">
                <a:latin typeface="+mj-ea"/>
                <a:ea typeface="+mj-ea"/>
                <a:cs typeface="+mj-ea"/>
              </a:rPr>
              <a:t>中国大陆首次上市时间：</a:t>
            </a:r>
            <a:r>
              <a:rPr lang="en-US" altLang="zh-CN" spc="50" dirty="0">
                <a:latin typeface="+mj-ea"/>
                <a:ea typeface="+mj-ea"/>
                <a:cs typeface="+mj-ea"/>
              </a:rPr>
              <a:t>2021</a:t>
            </a:r>
            <a:r>
              <a:rPr lang="zh-CN" altLang="en-US" spc="50" dirty="0">
                <a:latin typeface="+mj-ea"/>
                <a:ea typeface="+mj-ea"/>
                <a:cs typeface="+mj-ea"/>
              </a:rPr>
              <a:t>年</a:t>
            </a:r>
            <a:r>
              <a:rPr lang="en-US" altLang="zh-CN" spc="50" dirty="0">
                <a:latin typeface="+mj-ea"/>
                <a:ea typeface="+mj-ea"/>
                <a:cs typeface="+mj-ea"/>
              </a:rPr>
              <a:t>11</a:t>
            </a:r>
            <a:r>
              <a:rPr lang="zh-CN" altLang="en-US" spc="50" dirty="0">
                <a:latin typeface="+mj-ea"/>
                <a:ea typeface="+mj-ea"/>
                <a:cs typeface="+mj-ea"/>
              </a:rPr>
              <a:t>月</a:t>
            </a:r>
            <a:r>
              <a:rPr lang="en-US" altLang="zh-CN" spc="50" dirty="0">
                <a:latin typeface="+mj-ea"/>
                <a:ea typeface="+mj-ea"/>
                <a:cs typeface="+mj-ea"/>
              </a:rPr>
              <a:t>9</a:t>
            </a:r>
            <a:r>
              <a:rPr lang="zh-CN" altLang="en-US" spc="50" dirty="0">
                <a:latin typeface="+mj-ea"/>
                <a:ea typeface="+mj-ea"/>
                <a:cs typeface="+mj-ea"/>
              </a:rPr>
              <a:t>日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pc="50" dirty="0">
                <a:latin typeface="+mj-ea"/>
                <a:ea typeface="+mj-ea"/>
                <a:cs typeface="+mj-ea"/>
              </a:rPr>
              <a:t>目前大陆地区同通用名药品的上市情况：无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pc="50" dirty="0">
                <a:latin typeface="+mj-ea"/>
                <a:ea typeface="+mj-ea"/>
                <a:cs typeface="+mj-ea"/>
              </a:rPr>
              <a:t>全球首个上市国家</a:t>
            </a:r>
            <a:r>
              <a:rPr lang="en-US" altLang="zh-CN" spc="50" dirty="0">
                <a:latin typeface="+mj-ea"/>
                <a:ea typeface="+mj-ea"/>
                <a:cs typeface="+mj-ea"/>
              </a:rPr>
              <a:t>/</a:t>
            </a:r>
            <a:r>
              <a:rPr lang="zh-CN" altLang="en-US" spc="50" dirty="0">
                <a:latin typeface="+mj-ea"/>
                <a:ea typeface="+mj-ea"/>
                <a:cs typeface="+mj-ea"/>
              </a:rPr>
              <a:t>地区及上市时间</a:t>
            </a:r>
            <a:r>
              <a:rPr lang="zh-CN" altLang="en-US" spc="50" dirty="0" smtClean="0">
                <a:latin typeface="+mj-ea"/>
                <a:ea typeface="+mj-ea"/>
                <a:cs typeface="+mj-ea"/>
              </a:rPr>
              <a:t>：中国    </a:t>
            </a:r>
            <a:r>
              <a:rPr lang="en-US" altLang="zh-CN" spc="50" dirty="0" smtClean="0">
                <a:latin typeface="+mj-ea"/>
                <a:cs typeface="+mj-ea"/>
              </a:rPr>
              <a:t>2021</a:t>
            </a:r>
            <a:r>
              <a:rPr lang="zh-CN" altLang="en-US" spc="50" dirty="0">
                <a:latin typeface="+mj-ea"/>
                <a:cs typeface="+mj-ea"/>
              </a:rPr>
              <a:t>年</a:t>
            </a:r>
            <a:r>
              <a:rPr lang="en-US" altLang="zh-CN" spc="50" dirty="0">
                <a:latin typeface="+mj-ea"/>
                <a:cs typeface="+mj-ea"/>
              </a:rPr>
              <a:t>11</a:t>
            </a:r>
            <a:r>
              <a:rPr lang="zh-CN" altLang="en-US" spc="50" dirty="0">
                <a:latin typeface="+mj-ea"/>
                <a:cs typeface="+mj-ea"/>
              </a:rPr>
              <a:t>月</a:t>
            </a:r>
            <a:endParaRPr lang="zh-CN" altLang="en-US" spc="50" dirty="0">
              <a:latin typeface="+mj-ea"/>
              <a:ea typeface="+mj-ea"/>
              <a:cs typeface="+mj-ea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pc="50" dirty="0">
                <a:latin typeface="+mj-ea"/>
                <a:ea typeface="+mj-ea"/>
                <a:cs typeface="+mj-ea"/>
              </a:rPr>
              <a:t>是否为</a:t>
            </a:r>
            <a:r>
              <a:rPr lang="en-US" altLang="zh-CN" spc="50" dirty="0">
                <a:latin typeface="+mj-ea"/>
                <a:ea typeface="+mj-ea"/>
                <a:cs typeface="+mj-ea"/>
              </a:rPr>
              <a:t>OTC</a:t>
            </a:r>
            <a:r>
              <a:rPr lang="zh-CN" altLang="en-US" spc="50" dirty="0">
                <a:latin typeface="+mj-ea"/>
                <a:ea typeface="+mj-ea"/>
                <a:cs typeface="+mj-ea"/>
              </a:rPr>
              <a:t>产品：否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pc="50" dirty="0">
                <a:latin typeface="+mj-ea"/>
                <a:ea typeface="+mj-ea"/>
                <a:cs typeface="+mj-ea"/>
              </a:rPr>
              <a:t>参照药品建议：</a:t>
            </a:r>
            <a:r>
              <a:rPr lang="zh-CN" altLang="zh-CN" spc="50" dirty="0">
                <a:latin typeface="+mj-ea"/>
                <a:ea typeface="+mj-ea"/>
                <a:cs typeface="+mj-ea"/>
              </a:rPr>
              <a:t>银翘解毒片</a:t>
            </a:r>
            <a:endParaRPr lang="zh-CN" altLang="en-US" spc="50" dirty="0">
              <a:latin typeface="+mj-ea"/>
              <a:ea typeface="+mj-ea"/>
              <a:cs typeface="+mj-ea"/>
            </a:endParaRPr>
          </a:p>
          <a:p>
            <a:pPr>
              <a:lnSpc>
                <a:spcPts val="3500"/>
              </a:lnSpc>
            </a:pPr>
            <a:endParaRPr lang="zh-CN" altLang="en-US" spc="50" dirty="0">
              <a:solidFill>
                <a:srgbClr val="002774"/>
              </a:solidFill>
              <a:latin typeface="+mj-ea"/>
              <a:ea typeface="+mj-ea"/>
              <a:cs typeface="+mj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0"/>
            <a:ext cx="342900" cy="1280160"/>
          </a:xfrm>
          <a:prstGeom prst="rect">
            <a:avLst/>
          </a:prstGeom>
          <a:solidFill>
            <a:srgbClr val="51B4E9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68096"/>
            <a:ext cx="12192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0" y="-95969"/>
            <a:ext cx="12192000" cy="6970056"/>
          </a:xfrm>
          <a:prstGeom prst="rect">
            <a:avLst/>
          </a:prstGeom>
          <a:solidFill>
            <a:schemeClr val="bg1">
              <a:alpha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2" name="文本框 61"/>
          <p:cNvSpPr txBox="1"/>
          <p:nvPr/>
        </p:nvSpPr>
        <p:spPr>
          <a:xfrm>
            <a:off x="3053180" y="1292170"/>
            <a:ext cx="79704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5900" indent="-215900" algn="just" hangingPunct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+mj-ea"/>
                <a:ea typeface="+mj-ea"/>
              </a:rPr>
              <a:t>辛凉解表，清热解毒。</a:t>
            </a:r>
            <a:endParaRPr lang="en-US" altLang="zh-CN" sz="1600" dirty="0">
              <a:latin typeface="+mj-ea"/>
              <a:ea typeface="+mj-ea"/>
            </a:endParaRPr>
          </a:p>
          <a:p>
            <a:pPr marL="215900" indent="-215900" algn="just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+mj-ea"/>
                <a:ea typeface="+mj-ea"/>
              </a:rPr>
              <a:t>用于外感风热型普通感冒，症见发热、咽痛、恶风、鼻塞、流涕、头痛、全身酸痛、汗出、咳嗽、口干，舌红、脉数。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3053180" y="5476257"/>
            <a:ext cx="5076825" cy="367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5900" indent="-215900" algn="just" hangingPunct="0">
              <a:lnSpc>
                <a:spcPts val="23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+mj-ea"/>
                <a:ea typeface="+mj-ea"/>
                <a:cs typeface="+mj-ea"/>
              </a:rPr>
              <a:t>口服，一次</a:t>
            </a:r>
            <a:r>
              <a:rPr lang="en-US" altLang="zh-CN" sz="1600" dirty="0">
                <a:latin typeface="+mj-ea"/>
                <a:ea typeface="+mj-ea"/>
                <a:cs typeface="+mj-ea"/>
              </a:rPr>
              <a:t>4</a:t>
            </a:r>
            <a:r>
              <a:rPr lang="zh-CN" altLang="en-US" sz="1600" dirty="0">
                <a:latin typeface="+mj-ea"/>
                <a:ea typeface="+mj-ea"/>
                <a:cs typeface="+mj-ea"/>
              </a:rPr>
              <a:t>片，一日</a:t>
            </a:r>
            <a:r>
              <a:rPr lang="en-US" altLang="zh-CN" sz="1600" dirty="0">
                <a:latin typeface="+mj-ea"/>
                <a:ea typeface="+mj-ea"/>
                <a:cs typeface="+mj-ea"/>
              </a:rPr>
              <a:t>3</a:t>
            </a:r>
            <a:r>
              <a:rPr lang="zh-CN" altLang="en-US" sz="1600" dirty="0">
                <a:latin typeface="+mj-ea"/>
                <a:ea typeface="+mj-ea"/>
                <a:cs typeface="+mj-ea"/>
              </a:rPr>
              <a:t>次。疗程</a:t>
            </a:r>
            <a:r>
              <a:rPr lang="en-US" altLang="zh-CN" sz="1600" dirty="0">
                <a:latin typeface="+mj-ea"/>
                <a:ea typeface="+mj-ea"/>
                <a:cs typeface="+mj-ea"/>
              </a:rPr>
              <a:t>3</a:t>
            </a:r>
            <a:r>
              <a:rPr lang="zh-CN" altLang="en-US" sz="1600" dirty="0">
                <a:latin typeface="+mj-ea"/>
                <a:ea typeface="+mj-ea"/>
                <a:cs typeface="+mj-ea"/>
              </a:rPr>
              <a:t>天。</a:t>
            </a:r>
          </a:p>
        </p:txBody>
      </p:sp>
      <p:sp>
        <p:nvSpPr>
          <p:cNvPr id="67" name="文本框 66"/>
          <p:cNvSpPr txBox="1"/>
          <p:nvPr/>
        </p:nvSpPr>
        <p:spPr>
          <a:xfrm>
            <a:off x="1366914" y="330213"/>
            <a:ext cx="4337269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solidFill>
                  <a:srgbClr val="002060"/>
                </a:solidFill>
                <a:latin typeface="+mj-ea"/>
                <a:ea typeface="+mj-ea"/>
              </a:rPr>
              <a:t>药品基本信息</a:t>
            </a:r>
          </a:p>
        </p:txBody>
      </p:sp>
      <p:sp>
        <p:nvSpPr>
          <p:cNvPr id="19" name="矩形 18"/>
          <p:cNvSpPr/>
          <p:nvPr/>
        </p:nvSpPr>
        <p:spPr>
          <a:xfrm>
            <a:off x="0" y="0"/>
            <a:ext cx="342900" cy="1280160"/>
          </a:xfrm>
          <a:prstGeom prst="rect">
            <a:avLst/>
          </a:prstGeom>
          <a:solidFill>
            <a:srgbClr val="51B4E9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65"/>
          <p:cNvSpPr txBox="1"/>
          <p:nvPr/>
        </p:nvSpPr>
        <p:spPr>
          <a:xfrm>
            <a:off x="3053178" y="3063874"/>
            <a:ext cx="8207489" cy="2296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5900" indent="-215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1600" dirty="0">
                <a:latin typeface="+mj-ea"/>
                <a:ea typeface="+mj-ea"/>
              </a:rPr>
              <a:t>感冒是最常见的呼吸道疾病，其发病率较高。</a:t>
            </a:r>
            <a:endParaRPr lang="en-US" altLang="zh-CN" sz="1600" dirty="0">
              <a:latin typeface="+mj-ea"/>
              <a:ea typeface="+mj-ea"/>
            </a:endParaRPr>
          </a:p>
          <a:p>
            <a:pPr marL="575945" lvl="1" indent="-215900" algn="just">
              <a:lnSpc>
                <a:spcPct val="13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+mj-ea"/>
                <a:ea typeface="+mj-ea"/>
              </a:rPr>
              <a:t>常见病：</a:t>
            </a:r>
            <a:r>
              <a:rPr lang="zh-CN" altLang="zh-CN" sz="1400" dirty="0">
                <a:latin typeface="+mj-ea"/>
                <a:ea typeface="+mj-ea"/>
              </a:rPr>
              <a:t>我国成人每年患普通感冒次数约</a:t>
            </a:r>
            <a:r>
              <a:rPr lang="en-US" altLang="zh-CN" sz="1400" dirty="0">
                <a:latin typeface="+mj-ea"/>
                <a:ea typeface="+mj-ea"/>
              </a:rPr>
              <a:t>2</a:t>
            </a:r>
            <a:r>
              <a:rPr lang="zh-CN" altLang="zh-CN" sz="1400" dirty="0">
                <a:latin typeface="+mj-ea"/>
                <a:ea typeface="+mj-ea"/>
              </a:rPr>
              <a:t>～</a:t>
            </a:r>
            <a:r>
              <a:rPr lang="en-US" altLang="zh-CN" sz="1400" dirty="0">
                <a:latin typeface="+mj-ea"/>
                <a:ea typeface="+mj-ea"/>
              </a:rPr>
              <a:t>6</a:t>
            </a:r>
            <a:r>
              <a:rPr lang="zh-CN" altLang="zh-CN" sz="1400" dirty="0">
                <a:latin typeface="+mj-ea"/>
                <a:ea typeface="+mj-ea"/>
              </a:rPr>
              <a:t>次</a:t>
            </a:r>
            <a:r>
              <a:rPr lang="en-US" altLang="zh-CN" sz="1400" baseline="30000" dirty="0">
                <a:latin typeface="+mj-ea"/>
                <a:ea typeface="+mj-ea"/>
              </a:rPr>
              <a:t>[1]</a:t>
            </a:r>
            <a:r>
              <a:rPr lang="zh-CN" altLang="en-US" sz="1400" dirty="0">
                <a:latin typeface="+mj-ea"/>
                <a:ea typeface="+mj-ea"/>
              </a:rPr>
              <a:t>；</a:t>
            </a:r>
            <a:endParaRPr lang="en-US" altLang="zh-CN" sz="1400" dirty="0">
              <a:latin typeface="+mj-ea"/>
              <a:ea typeface="+mj-ea"/>
            </a:endParaRPr>
          </a:p>
          <a:p>
            <a:pPr marL="575945" lvl="1" indent="-215900" algn="just">
              <a:lnSpc>
                <a:spcPct val="13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+mj-ea"/>
                <a:ea typeface="+mj-ea"/>
              </a:rPr>
              <a:t>人群广：身体免疫力低的人，儿童、成年人都易患病；</a:t>
            </a:r>
            <a:endParaRPr lang="en-US" altLang="zh-CN" sz="1400" dirty="0">
              <a:latin typeface="+mj-ea"/>
              <a:ea typeface="+mj-ea"/>
            </a:endParaRPr>
          </a:p>
          <a:p>
            <a:pPr marL="575945" lvl="1" indent="-215900" algn="just">
              <a:lnSpc>
                <a:spcPct val="13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+mj-ea"/>
                <a:ea typeface="+mj-ea"/>
              </a:rPr>
              <a:t>负担重：文献报道，普通感冒可降低白领对工作的满意度，</a:t>
            </a:r>
            <a:r>
              <a:rPr lang="en-US" altLang="zh-CN" sz="1400" dirty="0">
                <a:latin typeface="+mj-ea"/>
                <a:ea typeface="+mj-ea"/>
              </a:rPr>
              <a:t>30%</a:t>
            </a:r>
            <a:r>
              <a:rPr lang="zh-CN" altLang="en-US" sz="1400" dirty="0">
                <a:latin typeface="+mj-ea"/>
                <a:ea typeface="+mj-ea"/>
              </a:rPr>
              <a:t>的误学和</a:t>
            </a:r>
            <a:r>
              <a:rPr lang="en-US" altLang="zh-CN" sz="1400" dirty="0">
                <a:latin typeface="+mj-ea"/>
                <a:ea typeface="+mj-ea"/>
              </a:rPr>
              <a:t>40%</a:t>
            </a:r>
            <a:r>
              <a:rPr lang="zh-CN" altLang="en-US" sz="1400" dirty="0">
                <a:latin typeface="+mj-ea"/>
                <a:ea typeface="+mj-ea"/>
              </a:rPr>
              <a:t>的误工是由普通感冒引起</a:t>
            </a:r>
            <a:r>
              <a:rPr lang="en-US" altLang="zh-CN" sz="1400" baseline="30000" dirty="0">
                <a:latin typeface="+mj-ea"/>
                <a:ea typeface="+mj-ea"/>
              </a:rPr>
              <a:t>[2]</a:t>
            </a:r>
            <a:r>
              <a:rPr lang="zh-CN" altLang="en-US" sz="1400" dirty="0">
                <a:latin typeface="+mj-ea"/>
                <a:ea typeface="+mj-ea"/>
              </a:rPr>
              <a:t>，每年直接和间接经济负担约</a:t>
            </a:r>
            <a:r>
              <a:rPr lang="en-US" altLang="zh-CN" sz="1400" dirty="0">
                <a:latin typeface="+mj-ea"/>
                <a:ea typeface="+mj-ea"/>
              </a:rPr>
              <a:t>400</a:t>
            </a:r>
            <a:r>
              <a:rPr lang="zh-CN" altLang="en-US" sz="1400" dirty="0">
                <a:latin typeface="+mj-ea"/>
                <a:ea typeface="+mj-ea"/>
              </a:rPr>
              <a:t>亿美元，而我国京沪两地普通感冒的门诊处方金额</a:t>
            </a:r>
            <a:r>
              <a:rPr lang="zh-CN" altLang="en-US" sz="1400" dirty="0" smtClean="0">
                <a:latin typeface="+mj-ea"/>
                <a:ea typeface="+mj-ea"/>
              </a:rPr>
              <a:t>最高可</a:t>
            </a:r>
            <a:r>
              <a:rPr lang="zh-CN" altLang="en-US" sz="1400" dirty="0">
                <a:latin typeface="+mj-ea"/>
                <a:ea typeface="+mj-ea"/>
              </a:rPr>
              <a:t>达</a:t>
            </a:r>
            <a:r>
              <a:rPr lang="en-US" altLang="zh-CN" sz="1400" dirty="0">
                <a:latin typeface="+mj-ea"/>
                <a:ea typeface="+mj-ea"/>
              </a:rPr>
              <a:t>200-300</a:t>
            </a:r>
            <a:r>
              <a:rPr lang="zh-CN" altLang="en-US" sz="1400" dirty="0">
                <a:latin typeface="+mj-ea"/>
                <a:ea typeface="+mj-ea"/>
              </a:rPr>
              <a:t>元</a:t>
            </a:r>
            <a:r>
              <a:rPr lang="en-US" altLang="zh-CN" sz="1400" dirty="0">
                <a:latin typeface="+mj-ea"/>
                <a:ea typeface="+mj-ea"/>
              </a:rPr>
              <a:t>/</a:t>
            </a:r>
            <a:r>
              <a:rPr lang="zh-CN" altLang="en-US" sz="1400" dirty="0">
                <a:latin typeface="+mj-ea"/>
                <a:ea typeface="+mj-ea"/>
              </a:rPr>
              <a:t>次</a:t>
            </a:r>
            <a:r>
              <a:rPr lang="en-US" altLang="zh-CN" sz="1400" baseline="30000" dirty="0">
                <a:latin typeface="+mj-ea"/>
                <a:ea typeface="+mj-ea"/>
              </a:rPr>
              <a:t>[3]</a:t>
            </a:r>
            <a:r>
              <a:rPr lang="zh-CN" altLang="en-US" sz="1400" dirty="0">
                <a:latin typeface="+mj-ea"/>
                <a:ea typeface="+mj-ea"/>
              </a:rPr>
              <a:t>。此外，感冒可加重支气管哮喘、慢性阻塞性肺疾病等原有疾病</a:t>
            </a:r>
            <a:r>
              <a:rPr lang="zh-CN" altLang="en-US" sz="1400" dirty="0" smtClean="0">
                <a:latin typeface="+mj-ea"/>
                <a:ea typeface="+mj-ea"/>
              </a:rPr>
              <a:t>，   出现</a:t>
            </a:r>
            <a:r>
              <a:rPr lang="zh-CN" altLang="en-US" sz="1400" dirty="0">
                <a:latin typeface="+mj-ea"/>
                <a:ea typeface="+mj-ea"/>
              </a:rPr>
              <a:t>严重并发症，甚至威胁生命</a:t>
            </a:r>
            <a:r>
              <a:rPr lang="zh-CN" altLang="en-US" sz="1400" dirty="0" smtClean="0">
                <a:latin typeface="+mj-ea"/>
                <a:ea typeface="+mj-ea"/>
              </a:rPr>
              <a:t>。</a:t>
            </a:r>
            <a:endParaRPr lang="zh-CN" altLang="en-US" sz="1400" dirty="0">
              <a:latin typeface="+mj-ea"/>
              <a:ea typeface="+mj-ea"/>
            </a:endParaRPr>
          </a:p>
        </p:txBody>
      </p:sp>
      <p:sp>
        <p:nvSpPr>
          <p:cNvPr id="20" name="文本框 13"/>
          <p:cNvSpPr txBox="1"/>
          <p:nvPr/>
        </p:nvSpPr>
        <p:spPr>
          <a:xfrm>
            <a:off x="473709" y="144145"/>
            <a:ext cx="15593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spc="600" dirty="0">
                <a:solidFill>
                  <a:srgbClr val="51B4E9"/>
                </a:solidFill>
                <a:latin typeface="+mj-lt"/>
                <a:ea typeface="思源黑体 CN Bold" panose="020B0800000000000000" pitchFamily="34" charset="-122"/>
              </a:rPr>
              <a:t>01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556895" y="1266190"/>
            <a:ext cx="10712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rgbClr val="00206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</a:t>
            </a:r>
            <a:r>
              <a:rPr lang="en-US" altLang="zh-CN" sz="4400" dirty="0">
                <a:solidFill>
                  <a:srgbClr val="00206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</a:t>
            </a:r>
            <a:r>
              <a:rPr lang="zh-CN" altLang="en-US" sz="4400" dirty="0">
                <a:solidFill>
                  <a:srgbClr val="00206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527685" y="3086735"/>
            <a:ext cx="11296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rgbClr val="00206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</a:t>
            </a:r>
            <a:r>
              <a:rPr lang="en-US" altLang="zh-CN" sz="4400" dirty="0">
                <a:solidFill>
                  <a:srgbClr val="00206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en-US" sz="4400" dirty="0">
                <a:solidFill>
                  <a:srgbClr val="00206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</a:t>
            </a:r>
          </a:p>
        </p:txBody>
      </p:sp>
      <p:sp>
        <p:nvSpPr>
          <p:cNvPr id="40" name="矩形 39"/>
          <p:cNvSpPr/>
          <p:nvPr/>
        </p:nvSpPr>
        <p:spPr>
          <a:xfrm>
            <a:off x="556895" y="3768090"/>
            <a:ext cx="2014220" cy="134620"/>
          </a:xfrm>
          <a:prstGeom prst="rect">
            <a:avLst/>
          </a:prstGeom>
          <a:solidFill>
            <a:srgbClr val="51B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2060"/>
              </a:solidFill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556895" y="4847124"/>
            <a:ext cx="11303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rgbClr val="00206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</a:t>
            </a:r>
            <a:r>
              <a:rPr lang="en-US" altLang="zh-CN" sz="4400" dirty="0">
                <a:solidFill>
                  <a:srgbClr val="00206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</a:t>
            </a:r>
            <a:r>
              <a:rPr lang="zh-CN" altLang="en-US" sz="4400" dirty="0">
                <a:solidFill>
                  <a:srgbClr val="00206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447040" y="2141220"/>
            <a:ext cx="20173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2060"/>
                </a:solidFill>
                <a:latin typeface="+mj-ea"/>
                <a:ea typeface="+mj-ea"/>
              </a:rPr>
              <a:t>适应症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458470" y="3987800"/>
            <a:ext cx="20173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2060"/>
                </a:solidFill>
                <a:latin typeface="+mj-ea"/>
                <a:ea typeface="+mj-ea"/>
              </a:rPr>
              <a:t>疾病基本情况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450215" y="5757714"/>
            <a:ext cx="20173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2060"/>
                </a:solidFill>
                <a:latin typeface="+mj-ea"/>
                <a:ea typeface="+mj-ea"/>
              </a:rPr>
              <a:t>用法用量</a:t>
            </a:r>
          </a:p>
        </p:txBody>
      </p:sp>
      <p:sp>
        <p:nvSpPr>
          <p:cNvPr id="3" name="矩形 2"/>
          <p:cNvSpPr/>
          <p:nvPr/>
        </p:nvSpPr>
        <p:spPr>
          <a:xfrm>
            <a:off x="556895" y="5619284"/>
            <a:ext cx="2014220" cy="136820"/>
          </a:xfrm>
          <a:prstGeom prst="rect">
            <a:avLst/>
          </a:prstGeom>
          <a:solidFill>
            <a:srgbClr val="51B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206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556895" y="1994535"/>
            <a:ext cx="2014220" cy="134620"/>
          </a:xfrm>
          <a:prstGeom prst="rect">
            <a:avLst/>
          </a:prstGeom>
          <a:solidFill>
            <a:srgbClr val="51B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206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7040" y="6246666"/>
            <a:ext cx="1094438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i="1" dirty="0">
                <a:latin typeface="楷体" panose="02010609060101010101" pitchFamily="49" charset="-122"/>
                <a:ea typeface="楷体" panose="02010609060101010101" pitchFamily="49" charset="-122"/>
              </a:rPr>
              <a:t>[1]</a:t>
            </a:r>
            <a:r>
              <a:rPr lang="zh-CN" altLang="en-US" sz="1100" i="1" dirty="0">
                <a:latin typeface="楷体" panose="02010609060101010101" pitchFamily="49" charset="-122"/>
                <a:ea typeface="楷体" panose="02010609060101010101" pitchFamily="49" charset="-122"/>
              </a:rPr>
              <a:t>中国医师协会呼吸医师分会</a:t>
            </a:r>
            <a:r>
              <a:rPr lang="en-US" altLang="zh-CN" sz="1100" i="1" dirty="0">
                <a:latin typeface="楷体" panose="02010609060101010101" pitchFamily="49" charset="-122"/>
                <a:ea typeface="楷体" panose="02010609060101010101" pitchFamily="49" charset="-122"/>
              </a:rPr>
              <a:t>, </a:t>
            </a:r>
            <a:r>
              <a:rPr lang="zh-CN" altLang="en-US" sz="1100" i="1" dirty="0">
                <a:latin typeface="楷体" panose="02010609060101010101" pitchFamily="49" charset="-122"/>
                <a:ea typeface="楷体" panose="02010609060101010101" pitchFamily="49" charset="-122"/>
              </a:rPr>
              <a:t>中国医师协会急诊医师分会</a:t>
            </a:r>
            <a:r>
              <a:rPr lang="en-US" altLang="zh-CN" sz="1100" i="1" dirty="0">
                <a:latin typeface="楷体" panose="02010609060101010101" pitchFamily="49" charset="-122"/>
                <a:ea typeface="楷体" panose="02010609060101010101" pitchFamily="49" charset="-122"/>
              </a:rPr>
              <a:t>, </a:t>
            </a:r>
            <a:r>
              <a:rPr lang="zh-CN" altLang="en-US" sz="1100" i="1" dirty="0">
                <a:latin typeface="楷体" panose="02010609060101010101" pitchFamily="49" charset="-122"/>
                <a:ea typeface="楷体" panose="02010609060101010101" pitchFamily="49" charset="-122"/>
              </a:rPr>
              <a:t>林江涛</a:t>
            </a:r>
            <a:r>
              <a:rPr lang="en-US" altLang="zh-CN" sz="1100" i="1" dirty="0">
                <a:latin typeface="楷体" panose="02010609060101010101" pitchFamily="49" charset="-122"/>
                <a:ea typeface="楷体" panose="02010609060101010101" pitchFamily="49" charset="-122"/>
              </a:rPr>
              <a:t>. </a:t>
            </a:r>
            <a:r>
              <a:rPr lang="zh-CN" altLang="en-US" sz="1100" i="1" dirty="0">
                <a:latin typeface="楷体" panose="02010609060101010101" pitchFamily="49" charset="-122"/>
                <a:ea typeface="楷体" panose="02010609060101010101" pitchFamily="49" charset="-122"/>
              </a:rPr>
              <a:t>普通感冒规范诊治的专家共识</a:t>
            </a:r>
            <a:r>
              <a:rPr lang="en-US" altLang="zh-CN" sz="1100" i="1" dirty="0">
                <a:latin typeface="楷体" panose="02010609060101010101" pitchFamily="49" charset="-122"/>
                <a:ea typeface="楷体" panose="02010609060101010101" pitchFamily="49" charset="-122"/>
              </a:rPr>
              <a:t>[J]. </a:t>
            </a:r>
            <a:r>
              <a:rPr lang="zh-CN" altLang="en-US" sz="1100" i="1" dirty="0">
                <a:latin typeface="楷体" panose="02010609060101010101" pitchFamily="49" charset="-122"/>
                <a:ea typeface="楷体" panose="02010609060101010101" pitchFamily="49" charset="-122"/>
              </a:rPr>
              <a:t>中国内科杂志</a:t>
            </a:r>
            <a:r>
              <a:rPr lang="en-US" altLang="zh-CN" sz="1100" i="1" dirty="0">
                <a:latin typeface="楷体" panose="02010609060101010101" pitchFamily="49" charset="-122"/>
                <a:ea typeface="楷体" panose="02010609060101010101" pitchFamily="49" charset="-122"/>
              </a:rPr>
              <a:t>, 2012,51(4):330-333 </a:t>
            </a:r>
            <a:r>
              <a:rPr lang="zh-CN" altLang="en-US" sz="1100" i="1" dirty="0">
                <a:latin typeface="楷体" panose="02010609060101010101" pitchFamily="49" charset="-122"/>
                <a:ea typeface="楷体" panose="02010609060101010101" pitchFamily="49" charset="-122"/>
              </a:rPr>
              <a:t>；</a:t>
            </a:r>
            <a:endParaRPr lang="en-US" altLang="zh-CN" sz="1100" i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1100" i="1" dirty="0">
                <a:latin typeface="楷体" panose="02010609060101010101" pitchFamily="49" charset="-122"/>
                <a:ea typeface="楷体" panose="02010609060101010101" pitchFamily="49" charset="-122"/>
              </a:rPr>
              <a:t>[2]</a:t>
            </a:r>
            <a:r>
              <a:rPr lang="zh-CN" altLang="en-US" sz="1100" i="1" dirty="0">
                <a:latin typeface="楷体" panose="02010609060101010101" pitchFamily="49" charset="-122"/>
                <a:ea typeface="楷体" panose="02010609060101010101" pitchFamily="49" charset="-122"/>
              </a:rPr>
              <a:t>林江涛</a:t>
            </a:r>
            <a:r>
              <a:rPr lang="en-US" altLang="zh-CN" sz="1100" i="1" dirty="0">
                <a:latin typeface="楷体" panose="02010609060101010101" pitchFamily="49" charset="-122"/>
                <a:ea typeface="楷体" panose="02010609060101010101" pitchFamily="49" charset="-122"/>
              </a:rPr>
              <a:t>. </a:t>
            </a:r>
            <a:r>
              <a:rPr lang="zh-CN" altLang="en-US" sz="1100" i="1" dirty="0">
                <a:latin typeface="楷体" panose="02010609060101010101" pitchFamily="49" charset="-122"/>
                <a:ea typeface="楷体" panose="02010609060101010101" pitchFamily="49" charset="-122"/>
              </a:rPr>
              <a:t>应规范普通感冒的诊治行为</a:t>
            </a:r>
            <a:r>
              <a:rPr lang="en-US" altLang="zh-CN" sz="1100" i="1" dirty="0">
                <a:latin typeface="楷体" panose="02010609060101010101" pitchFamily="49" charset="-122"/>
                <a:ea typeface="楷体" panose="02010609060101010101" pitchFamily="49" charset="-122"/>
              </a:rPr>
              <a:t>[J].</a:t>
            </a:r>
            <a:r>
              <a:rPr lang="zh-CN" altLang="en-US" sz="1100" i="1" dirty="0">
                <a:latin typeface="楷体" panose="02010609060101010101" pitchFamily="49" charset="-122"/>
                <a:ea typeface="楷体" panose="02010609060101010101" pitchFamily="49" charset="-122"/>
              </a:rPr>
              <a:t>中华内科杂志</a:t>
            </a:r>
            <a:r>
              <a:rPr lang="en-US" altLang="zh-CN" sz="1100" i="1" dirty="0">
                <a:latin typeface="楷体" panose="02010609060101010101" pitchFamily="49" charset="-122"/>
                <a:ea typeface="楷体" panose="02010609060101010101" pitchFamily="49" charset="-122"/>
              </a:rPr>
              <a:t>,2012(04):257-258.</a:t>
            </a:r>
          </a:p>
          <a:p>
            <a:r>
              <a:rPr lang="en-US" altLang="zh-CN" sz="1100" i="1" dirty="0">
                <a:latin typeface="楷体" panose="02010609060101010101" pitchFamily="49" charset="-122"/>
                <a:ea typeface="楷体" panose="02010609060101010101" pitchFamily="49" charset="-122"/>
              </a:rPr>
              <a:t>[3]</a:t>
            </a:r>
            <a:r>
              <a:rPr lang="zh-CN" altLang="en-US" sz="1100" i="1" dirty="0">
                <a:latin typeface="楷体" panose="02010609060101010101" pitchFamily="49" charset="-122"/>
                <a:ea typeface="楷体" panose="02010609060101010101" pitchFamily="49" charset="-122"/>
              </a:rPr>
              <a:t>殷凯生</a:t>
            </a:r>
            <a:r>
              <a:rPr lang="en-US" altLang="zh-CN" sz="1100" i="1" dirty="0">
                <a:latin typeface="楷体" panose="02010609060101010101" pitchFamily="49" charset="-122"/>
                <a:ea typeface="楷体" panose="02010609060101010101" pitchFamily="49" charset="-122"/>
              </a:rPr>
              <a:t>. </a:t>
            </a:r>
            <a:r>
              <a:rPr lang="zh-CN" altLang="en-US" sz="1100" i="1" dirty="0">
                <a:latin typeface="楷体" panose="02010609060101010101" pitchFamily="49" charset="-122"/>
                <a:ea typeface="楷体" panose="02010609060101010101" pitchFamily="49" charset="-122"/>
              </a:rPr>
              <a:t>普通感冒的流行病学与疾病负担</a:t>
            </a:r>
            <a:r>
              <a:rPr lang="en-US" altLang="zh-CN" sz="1100" i="1" dirty="0">
                <a:latin typeface="楷体" panose="02010609060101010101" pitchFamily="49" charset="-122"/>
                <a:ea typeface="楷体" panose="02010609060101010101" pitchFamily="49" charset="-122"/>
              </a:rPr>
              <a:t>[J].</a:t>
            </a:r>
            <a:r>
              <a:rPr lang="zh-CN" altLang="en-US" sz="1100" i="1" dirty="0">
                <a:latin typeface="楷体" panose="02010609060101010101" pitchFamily="49" charset="-122"/>
                <a:ea typeface="楷体" panose="02010609060101010101" pitchFamily="49" charset="-122"/>
              </a:rPr>
              <a:t>中华内科杂志</a:t>
            </a:r>
            <a:r>
              <a:rPr lang="en-US" altLang="zh-CN" sz="1100" i="1" dirty="0">
                <a:latin typeface="楷体" panose="02010609060101010101" pitchFamily="49" charset="-122"/>
                <a:ea typeface="楷体" panose="02010609060101010101" pitchFamily="49" charset="-122"/>
              </a:rPr>
              <a:t>,2012(04):259-260.</a:t>
            </a:r>
            <a:endParaRPr lang="zh-CN" altLang="en-US" sz="1100" i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68096"/>
            <a:ext cx="12192000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0" y="-68096"/>
            <a:ext cx="12192000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0" y="0"/>
            <a:ext cx="342900" cy="1280160"/>
          </a:xfrm>
          <a:prstGeom prst="rect">
            <a:avLst/>
          </a:prstGeom>
          <a:solidFill>
            <a:srgbClr val="51B4E9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556895" y="1266190"/>
            <a:ext cx="10712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rgbClr val="00206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</a:t>
            </a:r>
            <a:r>
              <a:rPr lang="en-US" altLang="zh-CN" sz="4400" dirty="0">
                <a:solidFill>
                  <a:srgbClr val="00206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</a:t>
            </a:r>
            <a:r>
              <a:rPr lang="zh-CN" altLang="en-US" sz="4400" dirty="0">
                <a:solidFill>
                  <a:srgbClr val="00206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527685" y="3061970"/>
            <a:ext cx="11296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rgbClr val="00206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</a:t>
            </a:r>
            <a:r>
              <a:rPr lang="en-US" altLang="zh-CN" sz="4400" dirty="0">
                <a:solidFill>
                  <a:srgbClr val="00206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en-US" sz="4400" dirty="0">
                <a:solidFill>
                  <a:srgbClr val="00206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</a:t>
            </a:r>
          </a:p>
        </p:txBody>
      </p:sp>
      <p:sp>
        <p:nvSpPr>
          <p:cNvPr id="40" name="矩形 39"/>
          <p:cNvSpPr/>
          <p:nvPr/>
        </p:nvSpPr>
        <p:spPr>
          <a:xfrm>
            <a:off x="556895" y="3778225"/>
            <a:ext cx="2014220" cy="134620"/>
          </a:xfrm>
          <a:prstGeom prst="rect">
            <a:avLst/>
          </a:prstGeom>
          <a:solidFill>
            <a:srgbClr val="51B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2060"/>
              </a:solidFill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556895" y="5036820"/>
            <a:ext cx="11303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rgbClr val="00206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</a:t>
            </a:r>
            <a:r>
              <a:rPr lang="en-US" altLang="zh-CN" sz="4400" dirty="0">
                <a:solidFill>
                  <a:srgbClr val="00206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</a:t>
            </a:r>
            <a:r>
              <a:rPr lang="zh-CN" altLang="en-US" sz="4400" dirty="0">
                <a:solidFill>
                  <a:srgbClr val="00206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447040" y="2141220"/>
            <a:ext cx="20173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2060"/>
                </a:solidFill>
                <a:latin typeface="+mj-ea"/>
                <a:ea typeface="+mj-ea"/>
              </a:rPr>
              <a:t>不良反应情况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458470" y="3963035"/>
            <a:ext cx="20173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2060"/>
                </a:solidFill>
                <a:latin typeface="+mj-ea"/>
                <a:ea typeface="+mj-ea"/>
                <a:sym typeface="+mn-ea"/>
              </a:rPr>
              <a:t>说明书收载的</a:t>
            </a:r>
          </a:p>
          <a:p>
            <a:r>
              <a:rPr lang="zh-CN" altLang="en-US" sz="2000" dirty="0">
                <a:solidFill>
                  <a:srgbClr val="002060"/>
                </a:solidFill>
                <a:latin typeface="+mj-ea"/>
                <a:ea typeface="+mj-ea"/>
                <a:sym typeface="+mn-ea"/>
              </a:rPr>
              <a:t>安全性信息描述</a:t>
            </a:r>
            <a:endParaRPr lang="zh-CN" altLang="en-US" sz="2000" dirty="0"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447040" y="5943600"/>
            <a:ext cx="2124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2060"/>
                </a:solidFill>
                <a:latin typeface="+mj-ea"/>
                <a:ea typeface="+mj-ea"/>
                <a:sym typeface="+mn-ea"/>
              </a:rPr>
              <a:t>安全性方面</a:t>
            </a:r>
            <a:endParaRPr lang="en-US" altLang="zh-CN" sz="2000" dirty="0">
              <a:solidFill>
                <a:srgbClr val="002060"/>
              </a:solidFill>
              <a:latin typeface="+mj-ea"/>
              <a:ea typeface="+mj-ea"/>
              <a:sym typeface="+mn-ea"/>
            </a:endParaRPr>
          </a:p>
          <a:p>
            <a:r>
              <a:rPr lang="zh-CN" altLang="en-US" sz="2000" dirty="0">
                <a:solidFill>
                  <a:srgbClr val="002060"/>
                </a:solidFill>
                <a:latin typeface="+mj-ea"/>
                <a:ea typeface="+mj-ea"/>
                <a:sym typeface="+mn-ea"/>
              </a:rPr>
              <a:t>优势和不足</a:t>
            </a:r>
          </a:p>
        </p:txBody>
      </p:sp>
      <p:sp>
        <p:nvSpPr>
          <p:cNvPr id="3" name="矩形 2"/>
          <p:cNvSpPr/>
          <p:nvPr/>
        </p:nvSpPr>
        <p:spPr>
          <a:xfrm>
            <a:off x="556895" y="5808980"/>
            <a:ext cx="2014220" cy="134620"/>
          </a:xfrm>
          <a:prstGeom prst="rect">
            <a:avLst/>
          </a:prstGeom>
          <a:solidFill>
            <a:srgbClr val="51B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206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556895" y="1994535"/>
            <a:ext cx="2014220" cy="134620"/>
          </a:xfrm>
          <a:prstGeom prst="rect">
            <a:avLst/>
          </a:prstGeom>
          <a:solidFill>
            <a:srgbClr val="51B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206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918360" y="1646555"/>
            <a:ext cx="8578850" cy="792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5900" indent="-215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+mj-ea"/>
                <a:ea typeface="+mj-ea"/>
                <a:sym typeface="+mn-ea"/>
              </a:rPr>
              <a:t>该产品目前在临床上还没有广泛使用。</a:t>
            </a:r>
            <a:endParaRPr lang="en-US" altLang="zh-CN" sz="1600" dirty="0">
              <a:latin typeface="+mj-ea"/>
              <a:ea typeface="+mj-ea"/>
              <a:sym typeface="+mn-ea"/>
            </a:endParaRPr>
          </a:p>
          <a:p>
            <a:pPr marL="215900" indent="-215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+mj-ea"/>
                <a:ea typeface="+mj-ea"/>
                <a:sym typeface="+mn-ea"/>
              </a:rPr>
              <a:t>根据国家和本公司不良反应监测，</a:t>
            </a:r>
            <a:r>
              <a:rPr lang="zh-CN" altLang="en-US" sz="1600" b="1" dirty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未发生</a:t>
            </a:r>
            <a:r>
              <a:rPr lang="zh-CN" altLang="en-US" sz="1600" b="1" dirty="0">
                <a:latin typeface="+mj-ea"/>
                <a:ea typeface="+mj-ea"/>
                <a:sym typeface="+mn-ea"/>
              </a:rPr>
              <a:t>严重不良事件和严重不良反应。</a:t>
            </a:r>
            <a:endParaRPr lang="zh-CN" altLang="en-US" dirty="0">
              <a:latin typeface="+mj-ea"/>
              <a:ea typeface="+mj-ea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16981091"/>
              </p:ext>
            </p:extLst>
          </p:nvPr>
        </p:nvGraphicFramePr>
        <p:xfrm>
          <a:off x="3017420" y="2680229"/>
          <a:ext cx="8208000" cy="2860887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2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9972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effectLst/>
                          <a:latin typeface="+mj-ea"/>
                          <a:ea typeface="+mj-ea"/>
                        </a:rPr>
                        <a:t>项目名称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effectLst/>
                          <a:latin typeface="+mj-ea"/>
                          <a:ea typeface="+mj-ea"/>
                        </a:rPr>
                        <a:t>详细表述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 dirty="0">
                          <a:effectLst/>
                          <a:latin typeface="+mj-ea"/>
                          <a:ea typeface="+mj-ea"/>
                        </a:rPr>
                        <a:t>不良反应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108000" algn="l" fontAlgn="ctr">
                        <a:lnSpc>
                          <a:spcPct val="150000"/>
                        </a:lnSpc>
                      </a:pPr>
                      <a:r>
                        <a:rPr lang="zh-CN" altLang="en-US" sz="1200" u="none" strike="noStrike" dirty="0">
                          <a:effectLst/>
                          <a:latin typeface="+mj-ea"/>
                          <a:ea typeface="+mj-ea"/>
                        </a:rPr>
                        <a:t>临床试验期间受试者用药后出现：血小板升高、肝生化指标异常升高、血红蛋白降低、血红细胞降低等。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660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 dirty="0">
                          <a:effectLst/>
                          <a:latin typeface="+mj-ea"/>
                          <a:ea typeface="+mj-ea"/>
                        </a:rPr>
                        <a:t>禁        忌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zh-CN" altLang="en-US" sz="1200" u="none" strike="noStrike" dirty="0">
                          <a:effectLst/>
                          <a:latin typeface="+mj-ea"/>
                          <a:ea typeface="+mj-ea"/>
                        </a:rPr>
                        <a:t>对本品及所含成份过敏者禁用。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2964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 dirty="0">
                          <a:effectLst/>
                          <a:latin typeface="+mj-ea"/>
                          <a:ea typeface="+mj-ea"/>
                        </a:rPr>
                        <a:t>注意事项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108000" algn="l" fontAlgn="ctr">
                        <a:lnSpc>
                          <a:spcPct val="150000"/>
                        </a:lnSpc>
                      </a:pPr>
                      <a:r>
                        <a:rPr lang="en-US" altLang="zh-CN" sz="1200" u="none" strike="noStrike" dirty="0">
                          <a:effectLst/>
                          <a:latin typeface="+mj-ea"/>
                          <a:ea typeface="+mj-ea"/>
                        </a:rPr>
                        <a:t>1.</a:t>
                      </a:r>
                      <a:r>
                        <a:rPr lang="zh-CN" altLang="en-US" sz="1200" u="none" strike="noStrike" dirty="0">
                          <a:effectLst/>
                          <a:latin typeface="+mj-ea"/>
                          <a:ea typeface="+mj-ea"/>
                        </a:rPr>
                        <a:t>忌烟、酒及辛辣、生冷、油腻食物。</a:t>
                      </a:r>
                      <a:endParaRPr lang="en-US" altLang="zh-CN" sz="1200" u="none" strike="noStrike" dirty="0">
                        <a:effectLst/>
                        <a:latin typeface="+mj-ea"/>
                        <a:ea typeface="+mj-ea"/>
                      </a:endParaRPr>
                    </a:p>
                    <a:p>
                      <a:pPr marL="108000" algn="l" fontAlgn="ctr">
                        <a:lnSpc>
                          <a:spcPct val="150000"/>
                        </a:lnSpc>
                      </a:pPr>
                      <a:r>
                        <a:rPr lang="en-US" altLang="zh-CN" sz="1200" u="none" strike="noStrike" dirty="0">
                          <a:effectLst/>
                          <a:latin typeface="+mj-ea"/>
                          <a:ea typeface="+mj-ea"/>
                        </a:rPr>
                        <a:t>2.</a:t>
                      </a:r>
                      <a:r>
                        <a:rPr lang="zh-CN" altLang="en-US" sz="1200" u="none" strike="noStrike" dirty="0">
                          <a:effectLst/>
                          <a:latin typeface="+mj-ea"/>
                          <a:ea typeface="+mj-ea"/>
                        </a:rPr>
                        <a:t>脾虚便溏者慎用。</a:t>
                      </a:r>
                      <a:endParaRPr lang="en-US" altLang="zh-CN" sz="1200" u="none" strike="noStrike" dirty="0">
                        <a:effectLst/>
                        <a:latin typeface="+mj-ea"/>
                        <a:ea typeface="+mj-ea"/>
                      </a:endParaRPr>
                    </a:p>
                    <a:p>
                      <a:pPr marL="108000" algn="l" fontAlgn="ctr">
                        <a:lnSpc>
                          <a:spcPct val="150000"/>
                        </a:lnSpc>
                      </a:pPr>
                      <a:r>
                        <a:rPr lang="en-US" altLang="zh-CN" sz="1200" u="none" strike="noStrike" dirty="0">
                          <a:effectLst/>
                          <a:latin typeface="+mj-ea"/>
                          <a:ea typeface="+mj-ea"/>
                        </a:rPr>
                        <a:t>3.</a:t>
                      </a:r>
                      <a:r>
                        <a:rPr lang="zh-CN" altLang="en-US" sz="1200" u="none" strike="noStrike" dirty="0">
                          <a:effectLst/>
                          <a:latin typeface="+mj-ea"/>
                          <a:ea typeface="+mj-ea"/>
                        </a:rPr>
                        <a:t>用药期间关注心率</a:t>
                      </a:r>
                      <a:r>
                        <a:rPr lang="en-US" altLang="zh-CN" sz="1200" u="none" strike="noStrike" dirty="0">
                          <a:effectLst/>
                          <a:latin typeface="+mj-ea"/>
                          <a:ea typeface="+mj-ea"/>
                        </a:rPr>
                        <a:t>/</a:t>
                      </a:r>
                      <a:r>
                        <a:rPr lang="zh-CN" altLang="en-US" sz="1200" u="none" strike="noStrike" dirty="0">
                          <a:effectLst/>
                          <a:latin typeface="+mj-ea"/>
                          <a:ea typeface="+mj-ea"/>
                        </a:rPr>
                        <a:t>心律变化情况。</a:t>
                      </a:r>
                      <a:endParaRPr lang="en-US" altLang="zh-CN" sz="1200" u="none" strike="noStrike" dirty="0">
                        <a:effectLst/>
                        <a:latin typeface="+mj-ea"/>
                        <a:ea typeface="+mj-ea"/>
                      </a:endParaRPr>
                    </a:p>
                    <a:p>
                      <a:pPr marL="108000" algn="l" fontAlgn="ctr">
                        <a:lnSpc>
                          <a:spcPct val="150000"/>
                        </a:lnSpc>
                      </a:pPr>
                      <a:r>
                        <a:rPr lang="en-US" altLang="zh-CN" sz="1200" u="none" strike="noStrike" dirty="0">
                          <a:effectLst/>
                          <a:latin typeface="+mj-ea"/>
                          <a:ea typeface="+mj-ea"/>
                        </a:rPr>
                        <a:t>4.</a:t>
                      </a:r>
                      <a:r>
                        <a:rPr lang="zh-CN" altLang="en-US" sz="1200" u="none" strike="noStrike" dirty="0">
                          <a:effectLst/>
                          <a:latin typeface="+mj-ea"/>
                          <a:ea typeface="+mj-ea"/>
                        </a:rPr>
                        <a:t>用药期间关注血糖变化情况。</a:t>
                      </a:r>
                      <a:endParaRPr lang="en-US" altLang="zh-CN" sz="1200" u="none" strike="noStrike" dirty="0">
                        <a:effectLst/>
                        <a:latin typeface="+mj-ea"/>
                        <a:ea typeface="+mj-ea"/>
                      </a:endParaRPr>
                    </a:p>
                    <a:p>
                      <a:pPr marL="108000" algn="l" fontAlgn="ctr">
                        <a:lnSpc>
                          <a:spcPct val="150000"/>
                        </a:lnSpc>
                      </a:pPr>
                      <a:r>
                        <a:rPr lang="en-US" altLang="zh-CN" sz="1200" u="none" strike="noStrike" dirty="0">
                          <a:effectLst/>
                          <a:latin typeface="+mj-ea"/>
                          <a:ea typeface="+mj-ea"/>
                        </a:rPr>
                        <a:t>5.</a:t>
                      </a:r>
                      <a:r>
                        <a:rPr lang="zh-CN" altLang="en-US" sz="1200" u="none" strike="noStrike" dirty="0">
                          <a:effectLst/>
                          <a:latin typeface="+mj-ea"/>
                          <a:ea typeface="+mj-ea"/>
                        </a:rPr>
                        <a:t>对于体温≥</a:t>
                      </a:r>
                      <a:r>
                        <a:rPr lang="en-US" altLang="zh-CN" sz="1200" u="none" strike="noStrike" dirty="0">
                          <a:effectLst/>
                          <a:latin typeface="+mj-ea"/>
                          <a:ea typeface="+mj-ea"/>
                        </a:rPr>
                        <a:t>39.1℃</a:t>
                      </a:r>
                      <a:r>
                        <a:rPr lang="zh-CN" altLang="en-US" sz="1200" u="none" strike="noStrike" dirty="0">
                          <a:effectLst/>
                          <a:latin typeface="+mj-ea"/>
                          <a:ea typeface="+mj-ea"/>
                        </a:rPr>
                        <a:t>，血白细胞＞</a:t>
                      </a:r>
                      <a:r>
                        <a:rPr lang="en-US" altLang="zh-CN" sz="1200" u="none" strike="noStrike" dirty="0">
                          <a:effectLst/>
                          <a:latin typeface="+mj-ea"/>
                          <a:ea typeface="+mj-ea"/>
                        </a:rPr>
                        <a:t>11.0×10</a:t>
                      </a:r>
                      <a:r>
                        <a:rPr lang="en-US" altLang="zh-CN" sz="1200" u="none" strike="noStrike" baseline="30000" dirty="0">
                          <a:effectLst/>
                          <a:latin typeface="+mj-ea"/>
                          <a:ea typeface="+mj-ea"/>
                        </a:rPr>
                        <a:t>9</a:t>
                      </a:r>
                      <a:r>
                        <a:rPr lang="en-US" altLang="zh-CN" sz="1200" u="none" strike="noStrike" dirty="0">
                          <a:effectLst/>
                          <a:latin typeface="+mj-ea"/>
                          <a:ea typeface="+mj-ea"/>
                        </a:rPr>
                        <a:t>/L</a:t>
                      </a:r>
                      <a:r>
                        <a:rPr lang="zh-CN" altLang="en-US" sz="1200" u="none" strike="noStrike" dirty="0">
                          <a:effectLst/>
                          <a:latin typeface="+mj-ea"/>
                          <a:ea typeface="+mj-ea"/>
                        </a:rPr>
                        <a:t>或中性粒细胞＞</a:t>
                      </a:r>
                      <a:r>
                        <a:rPr lang="en-US" altLang="zh-CN" sz="1200" u="none" strike="noStrike" dirty="0">
                          <a:effectLst/>
                          <a:latin typeface="+mj-ea"/>
                          <a:ea typeface="+mj-ea"/>
                        </a:rPr>
                        <a:t>75%</a:t>
                      </a:r>
                      <a:r>
                        <a:rPr lang="zh-CN" altLang="en-US" sz="1200" u="none" strike="noStrike" dirty="0">
                          <a:effectLst/>
                          <a:latin typeface="+mj-ea"/>
                          <a:ea typeface="+mj-ea"/>
                        </a:rPr>
                        <a:t>者，尚无临床试验数据。</a:t>
                      </a:r>
                      <a:endParaRPr lang="en-US" altLang="zh-CN" sz="1200" u="none" strike="noStrike" dirty="0">
                        <a:effectLst/>
                        <a:latin typeface="+mj-ea"/>
                        <a:ea typeface="+mj-ea"/>
                      </a:endParaRPr>
                    </a:p>
                    <a:p>
                      <a:pPr marL="108000" algn="l" fontAlgn="ctr">
                        <a:lnSpc>
                          <a:spcPct val="150000"/>
                        </a:lnSpc>
                      </a:pPr>
                      <a:r>
                        <a:rPr lang="en-US" altLang="zh-CN" sz="1200" u="none" strike="noStrike" dirty="0">
                          <a:effectLst/>
                          <a:latin typeface="+mj-ea"/>
                          <a:ea typeface="+mj-ea"/>
                        </a:rPr>
                        <a:t>6.</a:t>
                      </a:r>
                      <a:r>
                        <a:rPr lang="zh-CN" altLang="en-US" sz="1200" u="none" strike="noStrike" dirty="0">
                          <a:effectLst/>
                          <a:latin typeface="+mj-ea"/>
                          <a:ea typeface="+mj-ea"/>
                        </a:rPr>
                        <a:t>本品尚无孕妇、哺乳期妇女、儿童及老年人的有效性和安全性数据。</a:t>
                      </a:r>
                      <a:endParaRPr lang="en-US" altLang="zh-CN" sz="1200" u="none" strike="noStrike" dirty="0">
                        <a:effectLst/>
                        <a:latin typeface="+mj-ea"/>
                        <a:ea typeface="+mj-ea"/>
                      </a:endParaRPr>
                    </a:p>
                    <a:p>
                      <a:pPr marL="108000" algn="l" fontAlgn="ctr">
                        <a:lnSpc>
                          <a:spcPct val="150000"/>
                        </a:lnSpc>
                      </a:pPr>
                      <a:endParaRPr lang="zh-CN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3016785" y="5680315"/>
            <a:ext cx="8381365" cy="423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5900" indent="-215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spc="50" dirty="0">
                <a:latin typeface="+mj-ea"/>
                <a:ea typeface="+mj-ea"/>
                <a:cs typeface="+mj-ea"/>
                <a:sym typeface="+mn-ea"/>
              </a:rPr>
              <a:t>从</a:t>
            </a:r>
            <a:r>
              <a:rPr lang="en-US" altLang="zh-CN" sz="1600" spc="50" dirty="0">
                <a:latin typeface="+mj-ea"/>
                <a:ea typeface="+mj-ea"/>
                <a:cs typeface="+mj-ea"/>
                <a:sym typeface="+mn-ea"/>
              </a:rPr>
              <a:t>II</a:t>
            </a:r>
            <a:r>
              <a:rPr lang="zh-CN" altLang="en-US" sz="1600" spc="50" dirty="0">
                <a:latin typeface="+mj-ea"/>
                <a:ea typeface="+mj-ea"/>
                <a:cs typeface="+mj-ea"/>
                <a:sym typeface="+mn-ea"/>
              </a:rPr>
              <a:t>、</a:t>
            </a:r>
            <a:r>
              <a:rPr lang="en-US" altLang="zh-CN" sz="1600" spc="50" dirty="0">
                <a:latin typeface="+mj-ea"/>
                <a:ea typeface="+mj-ea"/>
                <a:cs typeface="+mj-ea"/>
                <a:sym typeface="+mn-ea"/>
              </a:rPr>
              <a:t>III</a:t>
            </a:r>
            <a:r>
              <a:rPr lang="zh-CN" altLang="en-US" sz="1600" spc="50" dirty="0">
                <a:latin typeface="+mj-ea"/>
                <a:ea typeface="+mj-ea"/>
                <a:cs typeface="+mj-ea"/>
                <a:sym typeface="+mn-ea"/>
              </a:rPr>
              <a:t>期临床试验结果来看，银翘清热片安全性好，无严重不良事件发生。</a:t>
            </a:r>
            <a:endParaRPr lang="zh-CN" altLang="en-US" sz="1600" spc="50" dirty="0">
              <a:latin typeface="+mj-ea"/>
              <a:ea typeface="+mj-ea"/>
              <a:cs typeface="+mj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73710" y="58420"/>
            <a:ext cx="18592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spc="600" dirty="0">
                <a:solidFill>
                  <a:srgbClr val="51B4E9"/>
                </a:solidFill>
                <a:latin typeface="+mj-lt"/>
                <a:ea typeface="思源黑体 CN Bold" panose="020B0800000000000000" pitchFamily="34" charset="-122"/>
              </a:rPr>
              <a:t>02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332295" y="425837"/>
            <a:ext cx="42545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4400" spc="300" dirty="0">
                <a:solidFill>
                  <a:srgbClr val="002774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安全性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68096"/>
            <a:ext cx="12192000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0" y="-59304"/>
            <a:ext cx="12192000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0" y="0"/>
            <a:ext cx="342900" cy="1280160"/>
          </a:xfrm>
          <a:prstGeom prst="rect">
            <a:avLst/>
          </a:prstGeom>
          <a:solidFill>
            <a:srgbClr val="51B4E9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556895" y="1228090"/>
            <a:ext cx="10712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rgbClr val="00206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</a:t>
            </a:r>
            <a:r>
              <a:rPr lang="en-US" altLang="zh-CN" sz="4400" dirty="0">
                <a:solidFill>
                  <a:srgbClr val="00206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</a:t>
            </a:r>
            <a:r>
              <a:rPr lang="zh-CN" altLang="en-US" sz="4400" dirty="0">
                <a:solidFill>
                  <a:srgbClr val="00206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527685" y="2931235"/>
            <a:ext cx="11296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rgbClr val="00206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</a:t>
            </a:r>
            <a:r>
              <a:rPr lang="en-US" altLang="zh-CN" sz="4400" dirty="0">
                <a:solidFill>
                  <a:srgbClr val="00206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en-US" sz="4400" dirty="0">
                <a:solidFill>
                  <a:srgbClr val="00206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</a:t>
            </a:r>
          </a:p>
        </p:txBody>
      </p:sp>
      <p:sp>
        <p:nvSpPr>
          <p:cNvPr id="40" name="矩形 39"/>
          <p:cNvSpPr/>
          <p:nvPr/>
        </p:nvSpPr>
        <p:spPr>
          <a:xfrm>
            <a:off x="556895" y="3640510"/>
            <a:ext cx="2014220" cy="134620"/>
          </a:xfrm>
          <a:prstGeom prst="rect">
            <a:avLst/>
          </a:prstGeom>
          <a:solidFill>
            <a:srgbClr val="51B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2060"/>
              </a:solidFill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556895" y="4813980"/>
            <a:ext cx="11303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rgbClr val="00206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</a:t>
            </a:r>
            <a:r>
              <a:rPr lang="en-US" altLang="zh-CN" sz="4400" dirty="0">
                <a:solidFill>
                  <a:srgbClr val="00206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</a:t>
            </a:r>
            <a:r>
              <a:rPr lang="zh-CN" altLang="en-US" sz="4400" dirty="0">
                <a:solidFill>
                  <a:srgbClr val="00206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447040" y="2103120"/>
            <a:ext cx="20173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2060"/>
                </a:solidFill>
                <a:latin typeface="+mj-ea"/>
                <a:ea typeface="+mj-ea"/>
              </a:rPr>
              <a:t>与对照药品疗效方面优势和不足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458470" y="3832300"/>
            <a:ext cx="20173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2060"/>
                </a:solidFill>
                <a:latin typeface="+mj-ea"/>
                <a:ea typeface="+mj-ea"/>
                <a:sym typeface="+mn-ea"/>
              </a:rPr>
              <a:t>临床指南/</a:t>
            </a:r>
            <a:endParaRPr lang="en-US" altLang="zh-CN" sz="2000" dirty="0">
              <a:solidFill>
                <a:srgbClr val="002060"/>
              </a:solidFill>
              <a:latin typeface="+mj-ea"/>
              <a:ea typeface="+mj-ea"/>
              <a:sym typeface="+mn-ea"/>
            </a:endParaRPr>
          </a:p>
          <a:p>
            <a:r>
              <a:rPr lang="zh-CN" altLang="en-US" sz="2000" dirty="0">
                <a:solidFill>
                  <a:srgbClr val="002060"/>
                </a:solidFill>
                <a:latin typeface="+mj-ea"/>
                <a:ea typeface="+mj-ea"/>
                <a:sym typeface="+mn-ea"/>
              </a:rPr>
              <a:t>诊疗规范推荐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447039" y="5720760"/>
            <a:ext cx="22840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2060"/>
                </a:solidFill>
                <a:latin typeface="+mj-ea"/>
                <a:ea typeface="+mj-ea"/>
                <a:sym typeface="+mn-ea"/>
              </a:rPr>
              <a:t>技术审批报告中</a:t>
            </a:r>
            <a:endParaRPr lang="en-US" altLang="zh-CN" sz="2000" dirty="0">
              <a:solidFill>
                <a:srgbClr val="002060"/>
              </a:solidFill>
              <a:latin typeface="+mj-ea"/>
              <a:ea typeface="+mj-ea"/>
              <a:sym typeface="+mn-ea"/>
            </a:endParaRPr>
          </a:p>
          <a:p>
            <a:r>
              <a:rPr lang="zh-CN" altLang="en-US" sz="2000" dirty="0">
                <a:solidFill>
                  <a:srgbClr val="002060"/>
                </a:solidFill>
                <a:latin typeface="+mj-ea"/>
                <a:ea typeface="+mj-ea"/>
                <a:sym typeface="+mn-ea"/>
              </a:rPr>
              <a:t>关于有效性的描述</a:t>
            </a:r>
          </a:p>
        </p:txBody>
      </p:sp>
      <p:sp>
        <p:nvSpPr>
          <p:cNvPr id="3" name="矩形 2"/>
          <p:cNvSpPr/>
          <p:nvPr/>
        </p:nvSpPr>
        <p:spPr>
          <a:xfrm>
            <a:off x="556895" y="5586140"/>
            <a:ext cx="2014220" cy="134620"/>
          </a:xfrm>
          <a:prstGeom prst="rect">
            <a:avLst/>
          </a:prstGeom>
          <a:solidFill>
            <a:srgbClr val="51B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206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556895" y="1956435"/>
            <a:ext cx="2014220" cy="134620"/>
          </a:xfrm>
          <a:prstGeom prst="rect">
            <a:avLst/>
          </a:prstGeom>
          <a:solidFill>
            <a:srgbClr val="51B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206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731135" y="1459265"/>
            <a:ext cx="8622665" cy="1448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5900" indent="-215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spc="50" dirty="0">
                <a:latin typeface="+mj-ea"/>
                <a:ea typeface="+mj-ea"/>
                <a:cs typeface="+mj-ea"/>
                <a:sym typeface="+mn-ea"/>
              </a:rPr>
              <a:t>退热起效时间快，银翘清热片较银翘解毒片快</a:t>
            </a:r>
            <a:r>
              <a:rPr lang="en-US" altLang="zh-CN" sz="1600" spc="50" dirty="0">
                <a:latin typeface="+mj-ea"/>
                <a:ea typeface="+mj-ea"/>
                <a:cs typeface="+mj-ea"/>
                <a:sym typeface="+mn-ea"/>
              </a:rPr>
              <a:t>2</a:t>
            </a:r>
            <a:r>
              <a:rPr lang="zh-CN" altLang="en-US" sz="1600" spc="50" dirty="0">
                <a:latin typeface="+mj-ea"/>
                <a:ea typeface="+mj-ea"/>
                <a:cs typeface="+mj-ea"/>
                <a:sym typeface="+mn-ea"/>
              </a:rPr>
              <a:t>倍；</a:t>
            </a:r>
          </a:p>
          <a:p>
            <a:pPr marL="215900" indent="-215900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1600" spc="50" dirty="0">
                <a:latin typeface="+mj-ea"/>
                <a:ea typeface="+mj-ea"/>
                <a:cs typeface="+mj-ea"/>
                <a:sym typeface="+mn-ea"/>
              </a:rPr>
              <a:t>体温复常时间快，银翘清热片较银翘解毒片快1.4倍；</a:t>
            </a:r>
          </a:p>
          <a:p>
            <a:pPr marL="215900" indent="-215900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1600" spc="50" dirty="0">
                <a:latin typeface="+mj-ea"/>
                <a:ea typeface="+mj-ea"/>
                <a:cs typeface="+mj-ea"/>
                <a:sym typeface="+mn-ea"/>
              </a:rPr>
              <a:t>主症消失率强，银翘清热片较银翘解毒片提高34.6%。</a:t>
            </a:r>
          </a:p>
          <a:p>
            <a:pPr>
              <a:lnSpc>
                <a:spcPct val="150000"/>
              </a:lnSpc>
              <a:buClrTx/>
              <a:buSzTx/>
              <a:buFontTx/>
            </a:pPr>
            <a:r>
              <a:rPr lang="en-US" altLang="zh-CN" sz="1200" dirty="0">
                <a:latin typeface="+mj-ea"/>
                <a:ea typeface="+mj-ea"/>
                <a:cs typeface="+mj-ea"/>
              </a:rPr>
              <a:t>                                                                                                                                                                           </a:t>
            </a:r>
            <a:endParaRPr lang="zh-CN" altLang="en-US" sz="1000" dirty="0">
              <a:latin typeface="+mj-ea"/>
              <a:ea typeface="+mj-ea"/>
              <a:cs typeface="+mj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731135" y="4461436"/>
            <a:ext cx="9013826" cy="237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5900" indent="-215900" algn="just" fontAlgn="auto">
              <a:lnSpc>
                <a:spcPts val="238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zh-CN" altLang="zh-CN" sz="1600" dirty="0">
                <a:latin typeface="+mj-ea"/>
                <a:ea typeface="+mj-ea"/>
                <a:cs typeface="微软雅黑" panose="020B0503020204020204" charset="-122"/>
                <a:sym typeface="+mn-ea"/>
              </a:rPr>
              <a:t>“基于FAS集，治疗3天后，主要症状（发热、咽痛、恶风、鼻塞、流涕）消失率，试验组为62.12%、阳性药组为27.50%、安慰剂组为14.29%，试验组高于阳性药组和安慰剂组，三组间比较，差异均有显著性统计学意义P&lt;0.0001）。</a:t>
            </a:r>
            <a:r>
              <a:rPr lang="zh-CN" altLang="en-US" sz="1600" dirty="0">
                <a:latin typeface="+mj-ea"/>
                <a:ea typeface="+mj-ea"/>
                <a:cs typeface="微软雅黑" panose="020B0503020204020204" charset="-122"/>
                <a:sym typeface="+mn-ea"/>
              </a:rPr>
              <a:t>”</a:t>
            </a:r>
            <a:endParaRPr lang="en-US" altLang="zh-CN" sz="1600" dirty="0">
              <a:latin typeface="+mj-ea"/>
              <a:ea typeface="+mj-ea"/>
              <a:cs typeface="微软雅黑" panose="020B0503020204020204" charset="-122"/>
              <a:sym typeface="+mn-ea"/>
            </a:endParaRPr>
          </a:p>
          <a:p>
            <a:pPr marL="215900" indent="-215900" algn="just" fontAlgn="auto">
              <a:lnSpc>
                <a:spcPts val="238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+mj-ea"/>
                <a:ea typeface="+mj-ea"/>
                <a:cs typeface="微软雅黑" panose="020B0503020204020204" charset="-122"/>
                <a:sym typeface="+mn-ea"/>
              </a:rPr>
              <a:t>“</a:t>
            </a:r>
            <a:r>
              <a:rPr lang="zh-CN" altLang="zh-CN" sz="1600" dirty="0">
                <a:latin typeface="+mj-ea"/>
                <a:ea typeface="+mj-ea"/>
                <a:cs typeface="微软雅黑" panose="020B0503020204020204" charset="-122"/>
                <a:sym typeface="+mn-ea"/>
              </a:rPr>
              <a:t>基于PPS集，治疗3天后，主要症状（发热、咽痛、恶风、鼻塞、流涕）消失率，试验组为62.04%、阳性药组为27.52%、安慰剂组为14.02%，试验组高于阳性药组和安慰剂组，三组间比较，差异均有显著性统计学意义（P&lt;0.0001）。</a:t>
            </a:r>
            <a:r>
              <a:rPr lang="zh-CN" altLang="en-US" sz="1600" dirty="0">
                <a:latin typeface="+mj-ea"/>
                <a:ea typeface="+mj-ea"/>
                <a:cs typeface="微软雅黑" panose="020B0503020204020204" charset="-122"/>
                <a:sym typeface="+mn-ea"/>
              </a:rPr>
              <a:t>”</a:t>
            </a:r>
            <a:endParaRPr lang="en-US" altLang="zh-CN" sz="1600" dirty="0">
              <a:latin typeface="+mj-ea"/>
              <a:ea typeface="+mj-ea"/>
              <a:cs typeface="微软雅黑" panose="020B0503020204020204" charset="-122"/>
              <a:sym typeface="+mn-ea"/>
            </a:endParaRPr>
          </a:p>
          <a:p>
            <a:pPr marL="215900" indent="-215900" algn="just" fontAlgn="auto">
              <a:lnSpc>
                <a:spcPts val="238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+mj-ea"/>
                <a:ea typeface="+mj-ea"/>
                <a:cs typeface="微软雅黑" panose="020B0503020204020204" charset="-122"/>
                <a:sym typeface="+mn-ea"/>
              </a:rPr>
              <a:t>“</a:t>
            </a:r>
            <a:r>
              <a:rPr lang="zh-CN" altLang="zh-CN" sz="1600" dirty="0">
                <a:latin typeface="+mj-ea"/>
                <a:ea typeface="+mj-ea"/>
                <a:cs typeface="微软雅黑" panose="020B0503020204020204" charset="-122"/>
                <a:sym typeface="+mn-ea"/>
              </a:rPr>
              <a:t>多项疗效指标显示，试验组优于安慰剂组和阳性药组,差异均有显著性统计学意义。”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3710" y="58420"/>
            <a:ext cx="18592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spc="600" dirty="0">
                <a:solidFill>
                  <a:srgbClr val="51B4E9"/>
                </a:solidFill>
                <a:latin typeface="+mj-lt"/>
                <a:ea typeface="思源黑体 CN Bold" panose="020B0800000000000000" pitchFamily="34" charset="-122"/>
              </a:rPr>
              <a:t>03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332295" y="425837"/>
            <a:ext cx="42545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spc="300" dirty="0">
                <a:solidFill>
                  <a:srgbClr val="002774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有效性</a:t>
            </a:r>
          </a:p>
        </p:txBody>
      </p:sp>
      <p:graphicFrame>
        <p:nvGraphicFramePr>
          <p:cNvPr id="10" name="表格 9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68020910"/>
              </p:ext>
            </p:extLst>
          </p:nvPr>
        </p:nvGraphicFramePr>
        <p:xfrm>
          <a:off x="8099372" y="1155886"/>
          <a:ext cx="3652365" cy="1745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001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主要疗效指标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dirty="0">
                          <a:solidFill>
                            <a:schemeClr val="tx1"/>
                          </a:solidFill>
                        </a:rPr>
                        <a:t>银翘清热片</a:t>
                      </a:r>
                      <a:endParaRPr lang="en-US" altLang="zh-CN" sz="1200" dirty="0">
                        <a:solidFill>
                          <a:schemeClr val="tx1"/>
                        </a:solidFill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（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N=359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）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dirty="0">
                          <a:solidFill>
                            <a:schemeClr val="tx1"/>
                          </a:solidFill>
                        </a:rPr>
                        <a:t>银翘解毒片</a:t>
                      </a:r>
                      <a:endParaRPr lang="en-US" altLang="zh-CN" sz="1200" dirty="0">
                        <a:solidFill>
                          <a:schemeClr val="tx1"/>
                        </a:solidFill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（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N=120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）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值</a:t>
                      </a:r>
                    </a:p>
                  </a:txBody>
                  <a:tcPr marL="12700" marR="12700" marT="1270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dirty="0">
                          <a:solidFill>
                            <a:schemeClr val="tx1"/>
                          </a:solidFill>
                        </a:rPr>
                        <a:t>退热起效时间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*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.0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dirty="0">
                          <a:solidFill>
                            <a:schemeClr val="tx1"/>
                          </a:solidFill>
                        </a:rPr>
                        <a:t>15.</a:t>
                      </a:r>
                      <a:r>
                        <a:rPr lang="zh-CN" sz="12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&lt;0.0001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12700" marR="12700" marT="1270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dirty="0">
                          <a:solidFill>
                            <a:schemeClr val="tx1"/>
                          </a:solidFill>
                        </a:rPr>
                        <a:t>体温复常时间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*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.0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dirty="0">
                          <a:solidFill>
                            <a:schemeClr val="tx1"/>
                          </a:solidFill>
                        </a:rPr>
                        <a:t>28</a:t>
                      </a:r>
                      <a:r>
                        <a:rPr lang="zh-CN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&lt;0.0001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12700" marR="12700" marT="1270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dirty="0">
                          <a:solidFill>
                            <a:schemeClr val="tx1"/>
                          </a:solidFill>
                        </a:rPr>
                        <a:t>主症消失率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62.1%</a:t>
                      </a:r>
                      <a:endParaRPr lang="en-US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27.5%</a:t>
                      </a:r>
                      <a:endParaRPr lang="en-US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&lt;0.0001</a:t>
                      </a:r>
                      <a:endParaRPr lang="en-US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12700" marR="12700" marT="1270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4800">
                <a:tc gridSpan="4">
                  <a:txBody>
                    <a:bodyPr/>
                    <a:lstStyle/>
                    <a:p>
                      <a:pPr marL="18000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0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思源黑体 CN Medium" panose="020B0600000000000000" charset="-122"/>
                          <a:ea typeface="思源黑体 CN Medium" panose="020B0600000000000000" charset="-122"/>
                        </a:rPr>
                        <a:t>中位数。 单位</a:t>
                      </a:r>
                      <a:r>
                        <a:rPr lang="zh-CN" altLang="en-US" sz="10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思源黑体 CN Medium" panose="020B0600000000000000" charset="-122"/>
                          <a:ea typeface="思源黑体 CN Medium" panose="020B0600000000000000" charset="-122"/>
                        </a:rPr>
                        <a:t>：小时。</a:t>
                      </a:r>
                      <a:endParaRPr lang="en-US" altLang="zh-CN" sz="1000" dirty="0">
                        <a:solidFill>
                          <a:schemeClr val="bg2">
                            <a:lumMod val="50000"/>
                          </a:schemeClr>
                        </a:solidFill>
                        <a:latin typeface="思源黑体 CN Medium" panose="020B0600000000000000" charset="-122"/>
                        <a:ea typeface="思源黑体 CN Medium" panose="020B0600000000000000" charset="-122"/>
                      </a:endParaRPr>
                    </a:p>
                    <a:p>
                      <a:pPr marL="18000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0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思源黑体 CN Medium" panose="020B0600000000000000" charset="-122"/>
                          <a:ea typeface="思源黑体 CN Medium" panose="020B0600000000000000" charset="-122"/>
                        </a:rPr>
                        <a:t>III</a:t>
                      </a:r>
                      <a:r>
                        <a:rPr lang="zh-CN" altLang="en-US" sz="10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思源黑体 CN Medium" panose="020B0600000000000000" charset="-122"/>
                          <a:ea typeface="思源黑体 CN Medium" panose="020B0600000000000000" charset="-122"/>
                        </a:rPr>
                        <a:t>期临床数据</a:t>
                      </a:r>
                      <a:r>
                        <a:rPr lang="en-US" altLang="zh-CN" sz="10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思源黑体 CN Medium" panose="020B0600000000000000" charset="-122"/>
                          <a:ea typeface="思源黑体 CN Medium" panose="020B0600000000000000" charset="-122"/>
                        </a:rPr>
                        <a:t>FAS</a:t>
                      </a:r>
                      <a:r>
                        <a:rPr lang="zh-CN" altLang="en-US" sz="10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思源黑体 CN Medium" panose="020B0600000000000000" charset="-122"/>
                          <a:ea typeface="思源黑体 CN Medium" panose="020B0600000000000000" charset="-122"/>
                        </a:rPr>
                        <a:t>集分析结果。</a:t>
                      </a:r>
                    </a:p>
                  </a:txBody>
                  <a:tcPr marL="12700" marR="12700" marT="1270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12700" marR="12700" marT="1270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12700" marR="12700" marT="1270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12700" marR="12700" marT="1270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2731135" y="3089795"/>
            <a:ext cx="8399794" cy="1161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5900" indent="-215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+mj-ea"/>
                <a:ea typeface="+mj-ea"/>
                <a:sym typeface="+mn-ea"/>
              </a:rPr>
              <a:t>2021</a:t>
            </a:r>
            <a:r>
              <a:rPr lang="zh-CN" altLang="en-US" sz="1600" dirty="0">
                <a:latin typeface="+mj-ea"/>
                <a:ea typeface="+mj-ea"/>
                <a:sym typeface="+mn-ea"/>
              </a:rPr>
              <a:t>年</a:t>
            </a:r>
            <a:r>
              <a:rPr lang="en-US" altLang="zh-CN" sz="1600" dirty="0">
                <a:latin typeface="+mj-ea"/>
                <a:ea typeface="+mj-ea"/>
                <a:sym typeface="+mn-ea"/>
              </a:rPr>
              <a:t>11</a:t>
            </a:r>
            <a:r>
              <a:rPr lang="zh-CN" altLang="en-US" sz="1600" dirty="0">
                <a:latin typeface="+mj-ea"/>
                <a:ea typeface="+mj-ea"/>
                <a:sym typeface="+mn-ea"/>
              </a:rPr>
              <a:t>月新获批产品，还未在临床中使用，暂未被临床指南</a:t>
            </a:r>
            <a:r>
              <a:rPr lang="en-US" altLang="zh-CN" sz="1600" dirty="0">
                <a:latin typeface="+mj-ea"/>
                <a:ea typeface="+mj-ea"/>
                <a:sym typeface="+mn-ea"/>
              </a:rPr>
              <a:t>/</a:t>
            </a:r>
            <a:r>
              <a:rPr lang="zh-CN" altLang="en-US" sz="1600" dirty="0">
                <a:latin typeface="+mj-ea"/>
                <a:ea typeface="+mj-ea"/>
                <a:sym typeface="+mn-ea"/>
              </a:rPr>
              <a:t>诊疗规范收录。</a:t>
            </a:r>
            <a:endParaRPr lang="en-US" altLang="zh-CN" sz="1600" dirty="0">
              <a:latin typeface="+mj-ea"/>
              <a:ea typeface="+mj-ea"/>
            </a:endParaRPr>
          </a:p>
          <a:p>
            <a:pPr marL="215900" indent="-215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1600" dirty="0">
                <a:latin typeface="+mj-ea"/>
                <a:ea typeface="+mj-ea"/>
                <a:cs typeface="微软雅黑" panose="020B0503020204020204" charset="-122"/>
                <a:sym typeface="+mn-ea"/>
              </a:rPr>
              <a:t>银翘清热片是中国工程院院士王永炎教授，在温病学派的代表人物、清末名医沈汉卿的《温热经解》中的著名方剂“银翘败毒汤”基础上加减化裁而来。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68096"/>
            <a:ext cx="12192000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-28888" y="-68096"/>
            <a:ext cx="12220888" cy="6926096"/>
          </a:xfrm>
          <a:prstGeom prst="rect">
            <a:avLst/>
          </a:prstGeom>
          <a:solidFill>
            <a:schemeClr val="bg1">
              <a:alpha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0" y="0"/>
            <a:ext cx="342900" cy="1280160"/>
          </a:xfrm>
          <a:prstGeom prst="rect">
            <a:avLst/>
          </a:prstGeom>
          <a:solidFill>
            <a:srgbClr val="51B4E9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556895" y="1266190"/>
            <a:ext cx="10712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rgbClr val="00206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</a:t>
            </a:r>
            <a:r>
              <a:rPr lang="en-US" altLang="zh-CN" sz="4400" dirty="0">
                <a:solidFill>
                  <a:srgbClr val="00206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</a:t>
            </a:r>
            <a:r>
              <a:rPr lang="zh-CN" altLang="en-US" sz="4400" dirty="0">
                <a:solidFill>
                  <a:srgbClr val="00206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527685" y="3443605"/>
            <a:ext cx="11296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rgbClr val="00206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</a:t>
            </a:r>
            <a:r>
              <a:rPr lang="en-US" altLang="zh-CN" sz="4400" dirty="0">
                <a:solidFill>
                  <a:srgbClr val="00206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en-US" sz="4400" dirty="0">
                <a:solidFill>
                  <a:srgbClr val="00206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</a:t>
            </a:r>
          </a:p>
        </p:txBody>
      </p:sp>
      <p:sp>
        <p:nvSpPr>
          <p:cNvPr id="40" name="矩形 39"/>
          <p:cNvSpPr/>
          <p:nvPr/>
        </p:nvSpPr>
        <p:spPr>
          <a:xfrm>
            <a:off x="556895" y="4156710"/>
            <a:ext cx="1919605" cy="134620"/>
          </a:xfrm>
          <a:prstGeom prst="rect">
            <a:avLst/>
          </a:prstGeom>
          <a:solidFill>
            <a:srgbClr val="51B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2060"/>
              </a:solidFill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556895" y="5032375"/>
            <a:ext cx="11303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rgbClr val="00206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</a:t>
            </a:r>
            <a:r>
              <a:rPr lang="en-US" altLang="zh-CN" sz="4400" dirty="0">
                <a:solidFill>
                  <a:srgbClr val="00206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</a:t>
            </a:r>
            <a:r>
              <a:rPr lang="zh-CN" altLang="en-US" sz="4400" dirty="0">
                <a:solidFill>
                  <a:srgbClr val="00206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603885" y="2141220"/>
            <a:ext cx="20173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2060"/>
                </a:solidFill>
                <a:latin typeface="+mj-ea"/>
                <a:ea typeface="+mj-ea"/>
              </a:rPr>
              <a:t>创新点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606425" y="4355465"/>
            <a:ext cx="20173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2060"/>
                </a:solidFill>
                <a:latin typeface="+mj-ea"/>
                <a:ea typeface="+mj-ea"/>
                <a:sym typeface="+mn-ea"/>
              </a:rPr>
              <a:t>优</a:t>
            </a:r>
            <a:r>
              <a:rPr lang="en-US" altLang="zh-CN" sz="2000" dirty="0">
                <a:solidFill>
                  <a:srgbClr val="002060"/>
                </a:solidFill>
                <a:latin typeface="+mj-ea"/>
                <a:ea typeface="+mj-ea"/>
                <a:sym typeface="+mn-ea"/>
              </a:rPr>
              <a:t>    </a:t>
            </a:r>
            <a:r>
              <a:rPr lang="zh-CN" altLang="en-US" sz="2000" dirty="0">
                <a:solidFill>
                  <a:srgbClr val="002060"/>
                </a:solidFill>
                <a:latin typeface="+mj-ea"/>
                <a:ea typeface="+mj-ea"/>
                <a:sym typeface="+mn-ea"/>
              </a:rPr>
              <a:t>势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636905" y="5959475"/>
            <a:ext cx="212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2060"/>
                </a:solidFill>
                <a:latin typeface="+mj-ea"/>
                <a:ea typeface="+mj-ea"/>
                <a:sym typeface="+mn-ea"/>
              </a:rPr>
              <a:t>传承性</a:t>
            </a:r>
          </a:p>
        </p:txBody>
      </p:sp>
      <p:sp>
        <p:nvSpPr>
          <p:cNvPr id="3" name="矩形 2"/>
          <p:cNvSpPr/>
          <p:nvPr/>
        </p:nvSpPr>
        <p:spPr>
          <a:xfrm>
            <a:off x="556895" y="5804535"/>
            <a:ext cx="1919605" cy="134620"/>
          </a:xfrm>
          <a:prstGeom prst="rect">
            <a:avLst/>
          </a:prstGeom>
          <a:solidFill>
            <a:srgbClr val="51B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206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556895" y="1994535"/>
            <a:ext cx="1919605" cy="142875"/>
          </a:xfrm>
          <a:prstGeom prst="rect">
            <a:avLst/>
          </a:prstGeom>
          <a:solidFill>
            <a:srgbClr val="51B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206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623820" y="5276850"/>
            <a:ext cx="8112760" cy="1161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5900" indent="-215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1600" dirty="0">
                <a:latin typeface="+mj-ea"/>
                <a:ea typeface="+mj-ea"/>
                <a:cs typeface="微软雅黑" panose="020B0503020204020204" charset="-122"/>
                <a:sym typeface="+mn-ea"/>
              </a:rPr>
              <a:t>银翘清热片是王永炎院士在温病学派的代表人物沈汉卿的《温热经解》中的著名方剂“银翘败毒汤”基础上加减化裁，传承经典而来。</a:t>
            </a:r>
            <a:endParaRPr lang="en-US" altLang="zh-CN" sz="1600" dirty="0">
              <a:latin typeface="+mj-ea"/>
              <a:ea typeface="+mj-ea"/>
              <a:cs typeface="微软雅黑" panose="020B0503020204020204" charset="-122"/>
              <a:sym typeface="+mn-ea"/>
            </a:endParaRPr>
          </a:p>
          <a:p>
            <a:pPr marL="215900" indent="-215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1600" dirty="0">
                <a:latin typeface="+mj-ea"/>
                <a:ea typeface="+mj-ea"/>
                <a:cs typeface="微软雅黑" panose="020B0503020204020204" charset="-122"/>
                <a:sym typeface="+mn-ea"/>
              </a:rPr>
              <a:t>是源于古代经典名方的中药复方制剂用于风热型普通感冒的1.1类中药创新药。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3710" y="58420"/>
            <a:ext cx="18592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spc="600" dirty="0" smtClean="0">
                <a:solidFill>
                  <a:srgbClr val="51B4E9"/>
                </a:solidFill>
                <a:latin typeface="+mj-lt"/>
                <a:ea typeface="思源黑体 CN Bold" panose="020B0800000000000000" pitchFamily="34" charset="-122"/>
              </a:rPr>
              <a:t>04</a:t>
            </a:r>
            <a:endParaRPr lang="en-US" altLang="zh-CN" sz="7200" spc="600" dirty="0">
              <a:solidFill>
                <a:srgbClr val="51B4E9"/>
              </a:solidFill>
              <a:latin typeface="+mj-lt"/>
              <a:ea typeface="思源黑体 CN Bold" panose="020B0800000000000000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332295" y="425837"/>
            <a:ext cx="42545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spc="300" dirty="0">
                <a:solidFill>
                  <a:srgbClr val="002774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创新性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640330" y="3776345"/>
            <a:ext cx="8096250" cy="1161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5900" indent="-215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sz="1600" dirty="0">
                <a:latin typeface="+mj-ea"/>
                <a:ea typeface="+mj-ea"/>
                <a:cs typeface="+mj-ea"/>
                <a:sym typeface="+mn-ea"/>
              </a:rPr>
              <a:t>退热起效时间快，银翘清热片较银翘解毒片快2倍</a:t>
            </a:r>
          </a:p>
          <a:p>
            <a:pPr marL="215900" indent="-215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sz="1600" dirty="0">
                <a:latin typeface="+mj-ea"/>
                <a:ea typeface="+mj-ea"/>
                <a:cs typeface="+mj-ea"/>
                <a:sym typeface="+mn-ea"/>
              </a:rPr>
              <a:t>体温复常时间快，银翘清热片较银翘解毒片快1.4倍</a:t>
            </a:r>
          </a:p>
          <a:p>
            <a:pPr marL="215900" indent="-215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sz="1600" dirty="0">
                <a:latin typeface="+mj-ea"/>
                <a:ea typeface="+mj-ea"/>
                <a:cs typeface="+mj-ea"/>
                <a:sym typeface="+mn-ea"/>
              </a:rPr>
              <a:t>主症消失率强，银翘清热片较银翘解毒片提高34.6%</a:t>
            </a:r>
            <a:endParaRPr sz="1400" dirty="0">
              <a:latin typeface="+mj-ea"/>
              <a:ea typeface="+mj-ea"/>
              <a:cs typeface="+mj-ea"/>
              <a:sym typeface="+mn-ea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7553326" y="700466"/>
            <a:ext cx="4317364" cy="4214559"/>
            <a:chOff x="7973112" y="933741"/>
            <a:chExt cx="3853466" cy="3849723"/>
          </a:xfrm>
        </p:grpSpPr>
        <p:grpSp>
          <p:nvGrpSpPr>
            <p:cNvPr id="6" name="组合 5"/>
            <p:cNvGrpSpPr/>
            <p:nvPr/>
          </p:nvGrpSpPr>
          <p:grpSpPr>
            <a:xfrm>
              <a:off x="8174470" y="933741"/>
              <a:ext cx="3543820" cy="3849723"/>
              <a:chOff x="8361370" y="1157642"/>
              <a:chExt cx="3206750" cy="3433445"/>
            </a:xfrm>
          </p:grpSpPr>
          <p:pic>
            <p:nvPicPr>
              <p:cNvPr id="18" name="图片 17" descr="C:/Users/1/AppData/Local/Temp/picturecompress_20220712153143/output_1.jpgoutput_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0220000">
                <a:off x="8361370" y="1163357"/>
                <a:ext cx="2091055" cy="2875915"/>
              </a:xfrm>
              <a:prstGeom prst="rect">
                <a:avLst/>
              </a:prstGeom>
            </p:spPr>
          </p:pic>
          <p:pic>
            <p:nvPicPr>
              <p:cNvPr id="20" name="图片 19" descr="语文作业本-3页_0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67135" y="1157642"/>
                <a:ext cx="2230120" cy="3068320"/>
              </a:xfrm>
              <a:prstGeom prst="rect">
                <a:avLst/>
              </a:prstGeom>
            </p:spPr>
          </p:pic>
          <p:pic>
            <p:nvPicPr>
              <p:cNvPr id="21" name="图片 20" descr="语文作业本-3页_02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900000">
                <a:off x="9179885" y="1305597"/>
                <a:ext cx="2388235" cy="3285490"/>
              </a:xfrm>
              <a:prstGeom prst="rect">
                <a:avLst/>
              </a:prstGeom>
            </p:spPr>
          </p:pic>
        </p:grpSp>
        <p:sp>
          <p:nvSpPr>
            <p:cNvPr id="8" name="文本框 7"/>
            <p:cNvSpPr txBox="1"/>
            <p:nvPr/>
          </p:nvSpPr>
          <p:spPr>
            <a:xfrm>
              <a:off x="7973112" y="4477454"/>
              <a:ext cx="38534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bg2">
                      <a:lumMod val="50000"/>
                    </a:schemeClr>
                  </a:solidFill>
                </a:rPr>
                <a:t>王永炎院士“感冒伏燥论治”理论</a:t>
              </a: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2623821" y="1388110"/>
            <a:ext cx="5355333" cy="2145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5900" indent="-215900" fontAlgn="auto">
              <a:lnSpc>
                <a:spcPts val="238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sz="1600" spc="50" dirty="0">
                <a:latin typeface="+mj-ea"/>
                <a:ea typeface="+mj-ea"/>
                <a:cs typeface="+mj-ea"/>
                <a:sym typeface="+mn-ea"/>
              </a:rPr>
              <a:t>银翘清热片是新的中药注册分类(2020年)实施以来，</a:t>
            </a:r>
            <a:r>
              <a:rPr sz="1600" spc="50" dirty="0">
                <a:solidFill>
                  <a:srgbClr val="FF0000"/>
                </a:solidFill>
                <a:latin typeface="+mj-ea"/>
                <a:ea typeface="+mj-ea"/>
                <a:cs typeface="+mj-ea"/>
                <a:sym typeface="+mn-ea"/>
              </a:rPr>
              <a:t>首个</a:t>
            </a:r>
            <a:r>
              <a:rPr sz="1600" spc="50" dirty="0">
                <a:latin typeface="+mj-ea"/>
                <a:ea typeface="+mj-ea"/>
                <a:cs typeface="+mj-ea"/>
                <a:sym typeface="+mn-ea"/>
              </a:rPr>
              <a:t>获批上市的</a:t>
            </a:r>
            <a:r>
              <a:rPr sz="1600" spc="50" dirty="0">
                <a:solidFill>
                  <a:srgbClr val="FF0000"/>
                </a:solidFill>
                <a:latin typeface="+mj-ea"/>
                <a:ea typeface="+mj-ea"/>
                <a:cs typeface="+mj-ea"/>
                <a:sym typeface="+mn-ea"/>
              </a:rPr>
              <a:t>1.1类中药新药</a:t>
            </a:r>
            <a:r>
              <a:rPr sz="1600" spc="50" dirty="0">
                <a:latin typeface="+mj-ea"/>
                <a:ea typeface="+mj-ea"/>
                <a:cs typeface="+mj-ea"/>
                <a:sym typeface="+mn-ea"/>
              </a:rPr>
              <a:t>；是</a:t>
            </a:r>
            <a:r>
              <a:rPr sz="1600" spc="50" dirty="0">
                <a:solidFill>
                  <a:srgbClr val="FF0000"/>
                </a:solidFill>
                <a:latin typeface="+mj-ea"/>
                <a:ea typeface="+mj-ea"/>
                <a:cs typeface="+mj-ea"/>
                <a:sym typeface="+mn-ea"/>
              </a:rPr>
              <a:t>“感冒伏燥论治”</a:t>
            </a:r>
            <a:r>
              <a:rPr sz="1600" spc="50" dirty="0">
                <a:latin typeface="+mj-ea"/>
                <a:ea typeface="+mj-ea"/>
                <a:cs typeface="+mj-ea"/>
                <a:sym typeface="+mn-ea"/>
              </a:rPr>
              <a:t>的</a:t>
            </a:r>
            <a:r>
              <a:rPr sz="1600" spc="50" dirty="0">
                <a:solidFill>
                  <a:srgbClr val="FF0000"/>
                </a:solidFill>
                <a:latin typeface="+mj-ea"/>
                <a:ea typeface="+mj-ea"/>
                <a:cs typeface="+mj-ea"/>
                <a:sym typeface="+mn-ea"/>
              </a:rPr>
              <a:t>唯一</a:t>
            </a:r>
            <a:r>
              <a:rPr sz="1600" spc="50" dirty="0">
                <a:latin typeface="+mj-ea"/>
                <a:ea typeface="+mj-ea"/>
                <a:cs typeface="+mj-ea"/>
                <a:sym typeface="+mn-ea"/>
              </a:rPr>
              <a:t>代表药物。</a:t>
            </a:r>
            <a:endParaRPr lang="en-US" sz="1600" spc="50" dirty="0">
              <a:latin typeface="+mj-ea"/>
              <a:ea typeface="+mj-ea"/>
              <a:cs typeface="+mj-ea"/>
              <a:sym typeface="+mn-ea"/>
            </a:endParaRPr>
          </a:p>
          <a:p>
            <a:pPr marL="575945" lvl="1" indent="-215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sz="1350" spc="50" dirty="0">
                <a:latin typeface="+mj-ea"/>
                <a:ea typeface="+mj-ea"/>
                <a:cs typeface="+mj-ea"/>
                <a:sym typeface="+mn-ea"/>
              </a:rPr>
              <a:t>方中易“石膏”为“</a:t>
            </a:r>
            <a:r>
              <a:rPr sz="1350" spc="50" dirty="0" err="1">
                <a:latin typeface="+mj-ea"/>
                <a:ea typeface="+mj-ea"/>
                <a:cs typeface="+mj-ea"/>
                <a:sym typeface="+mn-ea"/>
              </a:rPr>
              <a:t>知母</a:t>
            </a:r>
            <a:r>
              <a:rPr sz="1350" spc="50" dirty="0">
                <a:latin typeface="+mj-ea"/>
                <a:ea typeface="+mj-ea"/>
                <a:cs typeface="+mj-ea"/>
                <a:sym typeface="+mn-ea"/>
              </a:rPr>
              <a:t>”，</a:t>
            </a:r>
            <a:r>
              <a:rPr sz="1350" spc="50" dirty="0" err="1">
                <a:latin typeface="+mj-ea"/>
                <a:ea typeface="+mj-ea"/>
                <a:cs typeface="+mj-ea"/>
                <a:sym typeface="+mn-ea"/>
              </a:rPr>
              <a:t>清肺肾蕴热并可“坚阴”卫气出下焦而实上焦司开合的作用，为本方创新</a:t>
            </a:r>
            <a:r>
              <a:rPr sz="1350" spc="50" dirty="0">
                <a:latin typeface="+mj-ea"/>
                <a:ea typeface="+mj-ea"/>
                <a:cs typeface="+mj-ea"/>
                <a:sym typeface="+mn-ea"/>
              </a:rPr>
              <a:t>。</a:t>
            </a:r>
            <a:endParaRPr lang="en-US" sz="1350" spc="50" dirty="0">
              <a:latin typeface="+mj-ea"/>
              <a:ea typeface="+mj-ea"/>
              <a:cs typeface="+mj-ea"/>
              <a:sym typeface="+mn-ea"/>
            </a:endParaRPr>
          </a:p>
          <a:p>
            <a:pPr marL="575945" lvl="1" indent="-215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sz="1350" spc="50" dirty="0">
                <a:latin typeface="+mj-ea"/>
                <a:ea typeface="+mj-ea"/>
                <a:cs typeface="+mj-ea"/>
                <a:sym typeface="+mn-ea"/>
              </a:rPr>
              <a:t>去“马勃”和“僵蚕”加“薄荷”和“升麻”，加强透表解肌之力。治疗外感风热型普通感冒效专力强。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68096"/>
            <a:ext cx="12192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0" y="-68096"/>
            <a:ext cx="12192000" cy="6867676"/>
          </a:xfrm>
          <a:prstGeom prst="rect">
            <a:avLst/>
          </a:prstGeom>
          <a:solidFill>
            <a:schemeClr val="bg1">
              <a:alpha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0" y="0"/>
            <a:ext cx="342900" cy="1280160"/>
          </a:xfrm>
          <a:prstGeom prst="rect">
            <a:avLst/>
          </a:prstGeom>
          <a:solidFill>
            <a:srgbClr val="51B4E9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556895" y="1266190"/>
            <a:ext cx="10712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rgbClr val="00206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</a:t>
            </a:r>
            <a:r>
              <a:rPr lang="en-US" altLang="zh-CN" sz="4400" dirty="0">
                <a:solidFill>
                  <a:srgbClr val="00206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</a:t>
            </a:r>
            <a:r>
              <a:rPr lang="zh-CN" altLang="en-US" sz="4400" dirty="0">
                <a:solidFill>
                  <a:srgbClr val="00206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527685" y="3086735"/>
            <a:ext cx="11296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rgbClr val="00206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</a:t>
            </a:r>
            <a:r>
              <a:rPr lang="en-US" altLang="zh-CN" sz="4400" dirty="0">
                <a:solidFill>
                  <a:srgbClr val="00206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en-US" sz="4400" dirty="0">
                <a:solidFill>
                  <a:srgbClr val="00206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</a:t>
            </a:r>
          </a:p>
        </p:txBody>
      </p:sp>
      <p:sp>
        <p:nvSpPr>
          <p:cNvPr id="40" name="矩形 39"/>
          <p:cNvSpPr/>
          <p:nvPr/>
        </p:nvSpPr>
        <p:spPr>
          <a:xfrm>
            <a:off x="556895" y="3768090"/>
            <a:ext cx="2014220" cy="134620"/>
          </a:xfrm>
          <a:prstGeom prst="rect">
            <a:avLst/>
          </a:prstGeom>
          <a:solidFill>
            <a:srgbClr val="51B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2060"/>
              </a:solidFill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556895" y="5000625"/>
            <a:ext cx="11303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rgbClr val="00206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</a:t>
            </a:r>
            <a:r>
              <a:rPr lang="en-US" altLang="zh-CN" sz="4400" dirty="0">
                <a:solidFill>
                  <a:srgbClr val="00206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</a:t>
            </a:r>
            <a:r>
              <a:rPr lang="zh-CN" altLang="en-US" sz="4400" dirty="0">
                <a:solidFill>
                  <a:srgbClr val="00206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447040" y="2141220"/>
            <a:ext cx="20173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2060"/>
                </a:solidFill>
                <a:latin typeface="+mj-ea"/>
                <a:ea typeface="+mj-ea"/>
              </a:rPr>
              <a:t>年发病患者总数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458470" y="3987800"/>
            <a:ext cx="2272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2060"/>
                </a:solidFill>
                <a:latin typeface="+mj-ea"/>
                <a:ea typeface="+mj-ea"/>
                <a:sym typeface="+mn-ea"/>
              </a:rPr>
              <a:t>弥补药品目录短板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447040" y="5907405"/>
            <a:ext cx="212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2060"/>
                </a:solidFill>
                <a:latin typeface="+mj-ea"/>
                <a:ea typeface="+mj-ea"/>
                <a:sym typeface="+mn-ea"/>
              </a:rPr>
              <a:t>临床管理难度</a:t>
            </a:r>
          </a:p>
        </p:txBody>
      </p:sp>
      <p:sp>
        <p:nvSpPr>
          <p:cNvPr id="3" name="矩形 2"/>
          <p:cNvSpPr/>
          <p:nvPr/>
        </p:nvSpPr>
        <p:spPr>
          <a:xfrm>
            <a:off x="556895" y="5772785"/>
            <a:ext cx="2014220" cy="134620"/>
          </a:xfrm>
          <a:prstGeom prst="rect">
            <a:avLst/>
          </a:prstGeom>
          <a:solidFill>
            <a:srgbClr val="51B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206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556895" y="1994535"/>
            <a:ext cx="2014220" cy="134620"/>
          </a:xfrm>
          <a:prstGeom prst="rect">
            <a:avLst/>
          </a:prstGeom>
          <a:solidFill>
            <a:srgbClr val="51B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206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731135" y="1821815"/>
            <a:ext cx="86226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5900" indent="-215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1600" dirty="0">
                <a:latin typeface="+mj-ea"/>
                <a:ea typeface="+mj-ea"/>
                <a:cs typeface="+mj-ea"/>
                <a:sym typeface="+mn-ea"/>
              </a:rPr>
              <a:t>我国成人每年患普通感冒次数约2～6次，属于中国14亿人口每年会得的疾病。</a:t>
            </a:r>
            <a:endParaRPr sz="1600" spc="50" dirty="0"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731134" y="5421630"/>
            <a:ext cx="90138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5900" indent="-215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1600" dirty="0">
                <a:latin typeface="+mj-ea"/>
                <a:ea typeface="+mj-ea"/>
                <a:cs typeface="+mj-ea"/>
                <a:sym typeface="+mn-ea"/>
              </a:rPr>
              <a:t>银翘清热片属于普通片剂，有效期24个月，处方药，不会出现临床滥用情况，无需特殊临床管理，不额外增加临床管理难度，密封贮藏即可。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3710" y="58420"/>
            <a:ext cx="18592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spc="600" dirty="0" smtClean="0">
                <a:solidFill>
                  <a:srgbClr val="51B4E9"/>
                </a:solidFill>
                <a:latin typeface="+mj-lt"/>
                <a:ea typeface="思源黑体 CN Bold" panose="020B0800000000000000" pitchFamily="34" charset="-122"/>
              </a:rPr>
              <a:t>05</a:t>
            </a:r>
            <a:endParaRPr lang="en-US" altLang="zh-CN" sz="7200" spc="600" dirty="0">
              <a:solidFill>
                <a:srgbClr val="51B4E9"/>
              </a:solidFill>
              <a:latin typeface="+mj-lt"/>
              <a:ea typeface="思源黑体 CN Bold" panose="020B0800000000000000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332295" y="425837"/>
            <a:ext cx="42545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spc="300" dirty="0">
                <a:solidFill>
                  <a:srgbClr val="002774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公平性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731135" y="3420745"/>
            <a:ext cx="8819181" cy="787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5900" indent="-215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1600" dirty="0">
                <a:latin typeface="+mj-ea"/>
                <a:ea typeface="+mj-ea"/>
                <a:cs typeface="+mj-ea"/>
                <a:sym typeface="+mn-ea"/>
              </a:rPr>
              <a:t>《国家基本医疗保险、工伤保险和生育保险 药品目录（2021年）》中成药分类：清热解毒、辛凉/辛温解表，无“感冒伏燥论治”中成药，银翘清热片是“感冒伏燥论治”唯一代表药物。</a:t>
            </a:r>
            <a:endParaRPr sz="1600" dirty="0">
              <a:latin typeface="+mj-ea"/>
              <a:ea typeface="+mj-ea"/>
              <a:cs typeface="+mj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89b22726-f009-4659-bf2b-3735918dc599}"/>
  <p:tag name="TABLE_ENDDRAG_ORIGIN_RECT" val="668*171"/>
  <p:tag name="TABLE_ENDDRAG_RECT" val="219*215*668*17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e71f53e1-08e7-46d8-afe3-acef09b3fd61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1263</Words>
  <Application>Microsoft Office PowerPoint</Application>
  <PresentationFormat>自定义</PresentationFormat>
  <Paragraphs>134</Paragraphs>
  <Slides>8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9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1</dc:creator>
  <cp:lastModifiedBy>薄菁华</cp:lastModifiedBy>
  <cp:revision>27</cp:revision>
  <dcterms:created xsi:type="dcterms:W3CDTF">2022-07-13T00:54:00Z</dcterms:created>
  <dcterms:modified xsi:type="dcterms:W3CDTF">2022-07-13T08:28:38Z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8E2AACBD3B4949AC9D6561B1596BE2D0</vt:lpwstr>
  </property>
  <property fmtid="{D5CDD505-2E9C-101B-9397-08002B2CF9AE}" pid="3" name="KSOProductBuildVer">
    <vt:lpwstr>2052-11.1.0.11372</vt:lpwstr>
  </property>
</Properties>
</file>