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65" r:id="rId5"/>
    <p:sldId id="2653" r:id="rId6"/>
    <p:sldId id="2666" r:id="rId7"/>
    <p:sldId id="2673" r:id="rId8"/>
    <p:sldId id="2667" r:id="rId9"/>
    <p:sldId id="2663" r:id="rId10"/>
    <p:sldId id="2668" r:id="rId11"/>
    <p:sldId id="2674"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77BAEB-2EDB-4CF7-99E0-70AE54A09A27}">
          <p14:sldIdLst>
            <p14:sldId id="2665"/>
            <p14:sldId id="2653"/>
            <p14:sldId id="2666"/>
            <p14:sldId id="2673"/>
            <p14:sldId id="2667"/>
            <p14:sldId id="2663"/>
            <p14:sldId id="2668"/>
            <p14:sldId id="2674"/>
          </p14:sldIdLst>
        </p14:section>
      </p14:sectionLst>
    </p:ext>
    <p:ext uri="{EFAFB233-063F-42B5-8137-9DF3F51BA10A}">
      <p15:sldGuideLst xmlns:p15="http://schemas.microsoft.com/office/powerpoint/2012/main">
        <p15:guide id="1" orient="horz" pos="67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eng, Yuan" initials="FY" lastIdx="5" clrIdx="6">
    <p:extLst>
      <p:ext uri="{19B8F6BF-5375-455C-9EA6-DF929625EA0E}">
        <p15:presenceInfo xmlns:p15="http://schemas.microsoft.com/office/powerpoint/2012/main" userId="S::yfeng2@cn.imshealth.com::eaff4564-bd42-465f-bbc1-1bb7cbd29c8e" providerId="AD"/>
      </p:ext>
    </p:extLst>
  </p:cmAuthor>
  <p:cmAuthor id="1" name="Yunbo Chu" initials="YC" lastIdx="10" clrIdx="0">
    <p:extLst>
      <p:ext uri="{19B8F6BF-5375-455C-9EA6-DF929625EA0E}">
        <p15:presenceInfo xmlns:p15="http://schemas.microsoft.com/office/powerpoint/2012/main" userId="S::yunbo.chu@beigene.com::13e71c51-73a2-4b07-84b8-c4dea3ecaf4a" providerId="AD"/>
      </p:ext>
    </p:extLst>
  </p:cmAuthor>
  <p:cmAuthor id="8" name="Chen, Jing" initials="CJ" lastIdx="10" clrIdx="7">
    <p:extLst>
      <p:ext uri="{19B8F6BF-5375-455C-9EA6-DF929625EA0E}">
        <p15:presenceInfo xmlns:p15="http://schemas.microsoft.com/office/powerpoint/2012/main" userId="Chen, Jing" providerId="None"/>
      </p:ext>
    </p:extLst>
  </p:cmAuthor>
  <p:cmAuthor id="2" name="Sun, Ruixiaotong" initials="SR" lastIdx="13" clrIdx="1">
    <p:extLst>
      <p:ext uri="{19B8F6BF-5375-455C-9EA6-DF929625EA0E}">
        <p15:presenceInfo xmlns:p15="http://schemas.microsoft.com/office/powerpoint/2012/main" userId="S::rxtsun@imshealth.com::0a2e841a-10bc-4baa-a26a-200f4ac13752" providerId="AD"/>
      </p:ext>
    </p:extLst>
  </p:cmAuthor>
  <p:cmAuthor id="9" name="王荣荣" initials="wrr" lastIdx="20" clrIdx="8">
    <p:extLst>
      <p:ext uri="{19B8F6BF-5375-455C-9EA6-DF929625EA0E}">
        <p15:presenceInfo xmlns:p15="http://schemas.microsoft.com/office/powerpoint/2012/main" userId="王荣荣" providerId="None"/>
      </p:ext>
    </p:extLst>
  </p:cmAuthor>
  <p:cmAuthor id="3" name="LANQING ZHU" initials="LZ" lastIdx="7" clrIdx="2">
    <p:extLst>
      <p:ext uri="{19B8F6BF-5375-455C-9EA6-DF929625EA0E}">
        <p15:presenceInfo xmlns:p15="http://schemas.microsoft.com/office/powerpoint/2012/main" userId="5b99908251f6eccd" providerId="Windows Live"/>
      </p:ext>
    </p:extLst>
  </p:cmAuthor>
  <p:cmAuthor id="10" name="Liu, Jun" initials="LJ" lastIdx="22" clrIdx="9">
    <p:extLst>
      <p:ext uri="{19B8F6BF-5375-455C-9EA6-DF929625EA0E}">
        <p15:presenceInfo xmlns:p15="http://schemas.microsoft.com/office/powerpoint/2012/main" userId="S::jun.liu@cn.imshealth.com::ea2042a7-ade8-4f97-a854-0d8bd9f4050a" providerId="AD"/>
      </p:ext>
    </p:extLst>
  </p:cmAuthor>
  <p:cmAuthor id="4" name="Zhe Huang" initials="ZH" lastIdx="22" clrIdx="3">
    <p:extLst>
      <p:ext uri="{19B8F6BF-5375-455C-9EA6-DF929625EA0E}">
        <p15:presenceInfo xmlns:p15="http://schemas.microsoft.com/office/powerpoint/2012/main" userId="S::zhe.huang@biogen.com::9a2aaa1d-7658-4444-8094-6393600797ff" providerId="AD"/>
      </p:ext>
    </p:extLst>
  </p:cmAuthor>
  <p:cmAuthor id="11" name="王 小华" initials="王" lastIdx="2" clrIdx="10">
    <p:extLst>
      <p:ext uri="{19B8F6BF-5375-455C-9EA6-DF929625EA0E}">
        <p15:presenceInfo xmlns:p15="http://schemas.microsoft.com/office/powerpoint/2012/main" userId="fc6807a6dec4fb67" providerId="Windows Live"/>
      </p:ext>
    </p:extLst>
  </p:cmAuthor>
  <p:cmAuthor id="5" name="Yang, Han" initials="YH" lastIdx="4" clrIdx="4">
    <p:extLst>
      <p:ext uri="{19B8F6BF-5375-455C-9EA6-DF929625EA0E}">
        <p15:presenceInfo xmlns:p15="http://schemas.microsoft.com/office/powerpoint/2012/main" userId="S::han.yang@cn.imshealth.com::c0155728-b0ee-4a05-99b0-c67f73de5bfe" providerId="AD"/>
      </p:ext>
    </p:extLst>
  </p:cmAuthor>
  <p:cmAuthor id="6" name="Zhu, Lanqing" initials="ZL" lastIdx="23" clrIdx="5">
    <p:extLst>
      <p:ext uri="{19B8F6BF-5375-455C-9EA6-DF929625EA0E}">
        <p15:presenceInfo xmlns:p15="http://schemas.microsoft.com/office/powerpoint/2012/main" userId="S::lzhu2@cn.imshealth.com::326928d8-7c89-423f-8225-2edcd009a7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18"/>
    <a:srgbClr val="356AB8"/>
    <a:srgbClr val="C2EEF4"/>
    <a:srgbClr val="F5FCFD"/>
    <a:srgbClr val="EBF9FB"/>
    <a:srgbClr val="302F5D"/>
    <a:srgbClr val="CDCCE6"/>
    <a:srgbClr val="F4B011"/>
    <a:srgbClr val="FBE3AF"/>
    <a:srgbClr val="F3B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796" autoAdjust="0"/>
  </p:normalViewPr>
  <p:slideViewPr>
    <p:cSldViewPr snapToGrid="0">
      <p:cViewPr>
        <p:scale>
          <a:sx n="100" d="100"/>
          <a:sy n="100" d="100"/>
        </p:scale>
        <p:origin x="48" y="-948"/>
      </p:cViewPr>
      <p:guideLst>
        <p:guide orient="horz" pos="672"/>
        <p:guide pos="3840"/>
      </p:guideLst>
    </p:cSldViewPr>
  </p:slideViewPr>
  <p:outlineViewPr>
    <p:cViewPr>
      <p:scale>
        <a:sx n="33" d="100"/>
        <a:sy n="33" d="100"/>
      </p:scale>
      <p:origin x="0" y="-1574"/>
    </p:cViewPr>
  </p:outlineViewPr>
  <p:notesTextViewPr>
    <p:cViewPr>
      <p:scale>
        <a:sx n="1" d="1"/>
        <a:sy n="1" d="1"/>
      </p:scale>
      <p:origin x="0" y="0"/>
    </p:cViewPr>
  </p:notesTextViewPr>
  <p:sorterViewPr>
    <p:cViewPr varScale="1">
      <p:scale>
        <a:sx n="100" d="100"/>
        <a:sy n="100" d="100"/>
      </p:scale>
      <p:origin x="0" y="-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87335092348282E-2"/>
          <c:y val="0.11139896373056994"/>
          <c:w val="0.89762532981530341"/>
          <c:h val="0.84369602763385143"/>
        </c:manualLayout>
      </c:layout>
      <c:barChart>
        <c:barDir val="col"/>
        <c:grouping val="stacked"/>
        <c:varyColors val="0"/>
        <c:ser>
          <c:idx val="0"/>
          <c:order val="0"/>
          <c:spPr>
            <a:solidFill>
              <a:srgbClr val="356AB8"/>
            </a:solidFill>
            <a:ln>
              <a:noFill/>
            </a:ln>
          </c:spPr>
          <c:invertIfNegative val="0"/>
          <c:dPt>
            <c:idx val="1"/>
            <c:invertIfNegative val="0"/>
            <c:bubble3D val="0"/>
            <c:spPr>
              <a:solidFill>
                <a:srgbClr val="C1D3ED"/>
              </a:solidFill>
              <a:ln>
                <a:noFill/>
              </a:ln>
            </c:spPr>
            <c:extLst>
              <c:ext xmlns:c16="http://schemas.microsoft.com/office/drawing/2014/chart" uri="{C3380CC4-5D6E-409C-BE32-E72D297353CC}">
                <c16:uniqueId val="{00000000-772B-428B-8738-0554491312FC}"/>
              </c:ext>
            </c:extLst>
          </c:dPt>
          <c:dLbls>
            <c:dLbl>
              <c:idx val="0"/>
              <c:layout>
                <c:manualLayout>
                  <c:x val="0"/>
                  <c:y val="-0.47841105354058722"/>
                </c:manualLayout>
              </c:layout>
              <c:numFmt formatCode="#,##0.0&quot;%&quot;;&quot;-&quot;#,##0.0&quot;%&quot;" sourceLinked="0"/>
              <c:spPr>
                <a:noFill/>
                <a:ln>
                  <a:noFill/>
                </a:ln>
              </c:spPr>
              <c:txPr>
                <a:bodyPr wrap="none"/>
                <a:lstStyle/>
                <a:p>
                  <a:pPr>
                    <a:defRPr sz="105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2B-428B-8738-0554491312FC}"/>
                </c:ext>
              </c:extLst>
            </c:dLbl>
            <c:dLbl>
              <c:idx val="1"/>
              <c:layout>
                <c:manualLayout>
                  <c:x val="0"/>
                  <c:y val="-0.44732297063903281"/>
                </c:manualLayout>
              </c:layout>
              <c:numFmt formatCode="#,##0.0&quot;%&quot;;&quot;-&quot;#,##0.0&quot;%&quot;" sourceLinked="0"/>
              <c:spPr>
                <a:noFill/>
                <a:ln>
                  <a:noFill/>
                </a:ln>
              </c:spPr>
              <c:txPr>
                <a:bodyPr wrap="none"/>
                <a:lstStyle/>
                <a:p>
                  <a:pPr>
                    <a:defRPr sz="105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2B-428B-8738-0554491312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c:v>
                </c:pt>
                <c:pt idx="1">
                  <c:v>97.5</c:v>
                </c:pt>
              </c:numCache>
            </c:numRef>
          </c:val>
          <c:extLst>
            <c:ext xmlns:c16="http://schemas.microsoft.com/office/drawing/2014/chart" uri="{C3380CC4-5D6E-409C-BE32-E72D297353CC}">
              <c16:uniqueId val="{00000002-772B-428B-8738-0554491312FC}"/>
            </c:ext>
          </c:extLst>
        </c:ser>
        <c:dLbls>
          <c:showLegendKey val="0"/>
          <c:showVal val="0"/>
          <c:showCatName val="0"/>
          <c:showSerName val="0"/>
          <c:showPercent val="0"/>
          <c:showBubbleSize val="0"/>
        </c:dLbls>
        <c:gapWidth val="100"/>
        <c:overlap val="100"/>
        <c:axId val="1108034200"/>
        <c:axId val="1"/>
      </c:barChart>
      <c:catAx>
        <c:axId val="11080342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65"/>
        </c:scaling>
        <c:delete val="1"/>
        <c:axPos val="l"/>
        <c:numFmt formatCode="General" sourceLinked="1"/>
        <c:majorTickMark val="out"/>
        <c:minorTickMark val="none"/>
        <c:tickLblPos val="nextTo"/>
        <c:crossAx val="110803420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50131926121369E-2"/>
          <c:y val="0.11082474226804123"/>
          <c:w val="0.92137203166226911"/>
          <c:h val="0.84450171821305842"/>
        </c:manualLayout>
      </c:layout>
      <c:barChart>
        <c:barDir val="col"/>
        <c:grouping val="stacked"/>
        <c:varyColors val="0"/>
        <c:ser>
          <c:idx val="0"/>
          <c:order val="0"/>
          <c:spPr>
            <a:solidFill>
              <a:srgbClr val="302F5D"/>
            </a:solidFill>
            <a:ln>
              <a:noFill/>
            </a:ln>
          </c:spPr>
          <c:invertIfNegative val="0"/>
          <c:dPt>
            <c:idx val="1"/>
            <c:invertIfNegative val="0"/>
            <c:bubble3D val="0"/>
            <c:spPr>
              <a:solidFill>
                <a:srgbClr val="CDCCE6"/>
              </a:solidFill>
              <a:ln>
                <a:noFill/>
              </a:ln>
            </c:spPr>
            <c:extLst>
              <c:ext xmlns:c16="http://schemas.microsoft.com/office/drawing/2014/chart" uri="{C3380CC4-5D6E-409C-BE32-E72D297353CC}">
                <c16:uniqueId val="{00000000-E685-40E8-98C0-E10E4F7CED9F}"/>
              </c:ext>
            </c:extLst>
          </c:dPt>
          <c:dLbls>
            <c:dLbl>
              <c:idx val="0"/>
              <c:layout>
                <c:manualLayout>
                  <c:x val="0"/>
                  <c:y val="-0.47852233676975947"/>
                </c:manualLayout>
              </c:layout>
              <c:numFmt formatCode="#,##0.0&quot;%&quot;;&quot;-&quot;#,##0.0&quot;%&quot;" sourceLinked="0"/>
              <c:spPr>
                <a:noFill/>
                <a:ln>
                  <a:noFill/>
                </a:ln>
              </c:spPr>
              <c:txPr>
                <a:bodyPr wrap="none"/>
                <a:lstStyle/>
                <a:p>
                  <a:pPr>
                    <a:defRPr sz="105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685-40E8-98C0-E10E4F7CED9F}"/>
                </c:ext>
              </c:extLst>
            </c:dLbl>
            <c:dLbl>
              <c:idx val="1"/>
              <c:layout>
                <c:manualLayout>
                  <c:x val="0"/>
                  <c:y val="-0.23625429553264604"/>
                </c:manualLayout>
              </c:layout>
              <c:numFmt formatCode="#,##0.0&quot;%&quot;;&quot;-&quot;#,##0.0&quot;%&quot;" sourceLinked="0"/>
              <c:spPr>
                <a:noFill/>
                <a:ln>
                  <a:noFill/>
                </a:ln>
              </c:spPr>
              <c:txPr>
                <a:bodyPr wrap="none"/>
                <a:lstStyle/>
                <a:p>
                  <a:pPr>
                    <a:defRPr sz="105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685-40E8-98C0-E10E4F7CED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c:v>
                </c:pt>
                <c:pt idx="1">
                  <c:v>80</c:v>
                </c:pt>
              </c:numCache>
            </c:numRef>
          </c:val>
          <c:extLst>
            <c:ext xmlns:c16="http://schemas.microsoft.com/office/drawing/2014/chart" uri="{C3380CC4-5D6E-409C-BE32-E72D297353CC}">
              <c16:uniqueId val="{00000002-E685-40E8-98C0-E10E4F7CED9F}"/>
            </c:ext>
          </c:extLst>
        </c:ser>
        <c:dLbls>
          <c:showLegendKey val="0"/>
          <c:showVal val="0"/>
          <c:showCatName val="0"/>
          <c:showSerName val="0"/>
          <c:showPercent val="0"/>
          <c:showBubbleSize val="0"/>
        </c:dLbls>
        <c:gapWidth val="80"/>
        <c:overlap val="100"/>
        <c:axId val="1108029608"/>
        <c:axId val="1"/>
      </c:barChart>
      <c:catAx>
        <c:axId val="11080296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65"/>
        </c:scaling>
        <c:delete val="1"/>
        <c:axPos val="l"/>
        <c:numFmt formatCode="General" sourceLinked="1"/>
        <c:majorTickMark val="out"/>
        <c:minorTickMark val="none"/>
        <c:tickLblPos val="nextTo"/>
        <c:crossAx val="1108029608"/>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723D41-D893-464D-A335-7D59A6654B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675015-2C41-44D1-AAE4-5B94A25C814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88707-F4FC-4A28-9BE2-6F71C30928A0}" type="datetimeFigureOut">
              <a:rPr lang="en-US" smtClean="0"/>
              <a:t>7/11/22</a:t>
            </a:fld>
            <a:endParaRPr lang="en-US"/>
          </a:p>
        </p:txBody>
      </p:sp>
      <p:sp>
        <p:nvSpPr>
          <p:cNvPr id="4" name="Slide Image Placeholder 3">
            <a:extLst>
              <a:ext uri="{FF2B5EF4-FFF2-40B4-BE49-F238E27FC236}">
                <a16:creationId xmlns:a16="http://schemas.microsoft.com/office/drawing/2014/main" id="{E4020229-F80E-4DEA-B1DA-6FF6038EE1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1A0554EF-62CB-49E6-A15F-E0467A70803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75F8B9B-CB8E-41EB-98AC-80E9802A95C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49420E32-B884-4B56-93FA-06E1C7293B6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30ECC-F958-4488-9179-90BB120DC08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A5E30ECC-F958-4488-9179-90BB120DC087}" type="slidenum">
              <a:rPr lang="en-US" smtClean="0"/>
              <a:t>4</a:t>
            </a:fld>
            <a:endParaRPr lang="en-US"/>
          </a:p>
        </p:txBody>
      </p:sp>
    </p:spTree>
    <p:extLst>
      <p:ext uri="{BB962C8B-B14F-4D97-AF65-F5344CB8AC3E}">
        <p14:creationId xmlns:p14="http://schemas.microsoft.com/office/powerpoint/2010/main" val="1054285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Cover_DNA">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8DC6F57-C7F6-4FB5-B5FF-10519AFF8101}"/>
              </a:ext>
            </a:extLst>
          </p:cNvPr>
          <p:cNvGraphicFramePr>
            <a:graphicFrameLocks noChangeAspect="1"/>
          </p:cNvGraphicFramePr>
          <p:nvPr userDrawn="1">
            <p:custDataLst>
              <p:tags r:id="rId2"/>
            </p:custDataLst>
            <p:extLst>
              <p:ext uri="{D42A27DB-BD31-4B8C-83A1-F6EECF244321}">
                <p14:modId xmlns:p14="http://schemas.microsoft.com/office/powerpoint/2010/main" val="129202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8DC6F57-C7F6-4FB5-B5FF-10519AFF81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Picture 21" descr="A picture containing text, businesscard&#10;&#10;Description automatically generated">
            <a:extLst>
              <a:ext uri="{FF2B5EF4-FFF2-40B4-BE49-F238E27FC236}">
                <a16:creationId xmlns:a16="http://schemas.microsoft.com/office/drawing/2014/main" id="{29E4F5F1-1E11-41B2-8043-25DC1C2BF6C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r="52536" b="30608"/>
          <a:stretch/>
        </p:blipFill>
        <p:spPr>
          <a:xfrm>
            <a:off x="5975428" y="1356526"/>
            <a:ext cx="6272870" cy="5576837"/>
          </a:xfrm>
          <a:prstGeom prst="rect">
            <a:avLst/>
          </a:prstGeom>
        </p:spPr>
      </p:pic>
      <p:pic>
        <p:nvPicPr>
          <p:cNvPr id="17" name="Picture 16">
            <a:extLst>
              <a:ext uri="{FF2B5EF4-FFF2-40B4-BE49-F238E27FC236}">
                <a16:creationId xmlns:a16="http://schemas.microsoft.com/office/drawing/2014/main" id="{2CA0AF5F-66DE-4A0B-926D-B7319FBF8A78}"/>
              </a:ext>
            </a:extLst>
          </p:cNvPr>
          <p:cNvPicPr>
            <a:picLocks noChangeAspect="1"/>
          </p:cNvPicPr>
          <p:nvPr userDrawn="1"/>
        </p:nvPicPr>
        <p:blipFill>
          <a:blip r:embed="rId7">
            <a:extLst>
              <a:ext uri="{28A0092B-C50C-407E-A947-70E740481C1C}">
                <a14:useLocalDpi xmlns:a14="http://schemas.microsoft.com/office/drawing/2010/main" val="0"/>
              </a:ext>
            </a:extLst>
          </a:blip>
          <a:srcRect t="11928" b="11928"/>
          <a:stretch/>
        </p:blipFill>
        <p:spPr>
          <a:xfrm>
            <a:off x="618744" y="696033"/>
            <a:ext cx="1933070" cy="919960"/>
          </a:xfrm>
          <a:prstGeom prst="rect">
            <a:avLst/>
          </a:prstGeom>
        </p:spPr>
      </p:pic>
      <p:sp>
        <p:nvSpPr>
          <p:cNvPr id="5" name="Footer Placeholder 4"/>
          <p:cNvSpPr>
            <a:spLocks noGrp="1"/>
          </p:cNvSpPr>
          <p:nvPr>
            <p:ph type="ftr" sz="quarter" idx="11"/>
          </p:nvPr>
        </p:nvSpPr>
        <p:spPr>
          <a:xfrm>
            <a:off x="618744" y="6242304"/>
            <a:ext cx="4961502" cy="365759"/>
          </a:xfrm>
        </p:spPr>
        <p:txBody>
          <a:bodyPr/>
          <a:lstStyle>
            <a:lvl1pPr>
              <a:defRPr sz="933">
                <a:solidFill>
                  <a:schemeClr val="bg1"/>
                </a:solidFill>
              </a:defRPr>
            </a:lvl1pPr>
          </a:lstStyle>
          <a:p>
            <a:r>
              <a:rPr lang="en-US" dirty="0"/>
              <a:t>O</a:t>
            </a:r>
            <a:r>
              <a:rPr lang="en-US" altLang="zh-CN" dirty="0"/>
              <a:t>nly For Internal Use</a:t>
            </a:r>
            <a:endParaRPr lang="en-US" dirty="0"/>
          </a:p>
        </p:txBody>
      </p:sp>
      <p:sp>
        <p:nvSpPr>
          <p:cNvPr id="2" name="Title 1"/>
          <p:cNvSpPr>
            <a:spLocks noGrp="1"/>
          </p:cNvSpPr>
          <p:nvPr>
            <p:ph type="title"/>
          </p:nvPr>
        </p:nvSpPr>
        <p:spPr>
          <a:xfrm>
            <a:off x="609601" y="1062470"/>
            <a:ext cx="9914000" cy="2389632"/>
          </a:xfrm>
        </p:spPr>
        <p:txBody>
          <a:bodyPr vert="horz" anchor="b"/>
          <a:lstStyle>
            <a:lvl1pPr>
              <a:defRPr sz="4800">
                <a:solidFill>
                  <a:srgbClr val="313076"/>
                </a:solidFill>
              </a:defRPr>
            </a:lvl1pPr>
          </a:lstStyle>
          <a:p>
            <a:r>
              <a:rPr lang="en-US" dirty="0"/>
              <a:t>Click to edit Master title style</a:t>
            </a:r>
          </a:p>
        </p:txBody>
      </p:sp>
      <p:sp>
        <p:nvSpPr>
          <p:cNvPr id="3" name="Text Placeholder 2"/>
          <p:cNvSpPr>
            <a:spLocks noGrp="1"/>
          </p:cNvSpPr>
          <p:nvPr>
            <p:ph type="body" idx="1"/>
          </p:nvPr>
        </p:nvSpPr>
        <p:spPr>
          <a:xfrm>
            <a:off x="609601" y="3595994"/>
            <a:ext cx="9896972" cy="1500187"/>
          </a:xfrm>
          <a:prstGeom prst="rect">
            <a:avLst/>
          </a:prstGeom>
        </p:spPr>
        <p:txBody>
          <a:bodyPr lIns="0" rIns="0" anchor="b"/>
          <a:lstStyle>
            <a:lvl1pPr marL="0" indent="0">
              <a:buNone/>
              <a:defRPr sz="1867"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grpSp>
        <p:nvGrpSpPr>
          <p:cNvPr id="26" name="Group 25">
            <a:extLst>
              <a:ext uri="{FF2B5EF4-FFF2-40B4-BE49-F238E27FC236}">
                <a16:creationId xmlns:a16="http://schemas.microsoft.com/office/drawing/2014/main" id="{299FE3F2-2199-463E-8755-EF231991F562}"/>
              </a:ext>
            </a:extLst>
          </p:cNvPr>
          <p:cNvGrpSpPr/>
          <p:nvPr userDrawn="1"/>
        </p:nvGrpSpPr>
        <p:grpSpPr>
          <a:xfrm>
            <a:off x="0" y="249936"/>
            <a:ext cx="12192000" cy="212604"/>
            <a:chOff x="0" y="6645396"/>
            <a:chExt cx="12192000" cy="212604"/>
          </a:xfrm>
        </p:grpSpPr>
        <p:sp>
          <p:nvSpPr>
            <p:cNvPr id="27" name="Rectangle 26">
              <a:extLst>
                <a:ext uri="{FF2B5EF4-FFF2-40B4-BE49-F238E27FC236}">
                  <a16:creationId xmlns:a16="http://schemas.microsoft.com/office/drawing/2014/main" id="{C094FB68-8D81-434E-A242-D76F2174B708}"/>
                </a:ext>
              </a:extLst>
            </p:cNvPr>
            <p:cNvSpPr/>
            <p:nvPr userDrawn="1"/>
          </p:nvSpPr>
          <p:spPr>
            <a:xfrm>
              <a:off x="4918668" y="6645396"/>
              <a:ext cx="7273332" cy="212604"/>
            </a:xfrm>
            <a:prstGeom prst="rect">
              <a:avLst/>
            </a:prstGeom>
            <a:solidFill>
              <a:srgbClr val="35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27">
              <a:extLst>
                <a:ext uri="{FF2B5EF4-FFF2-40B4-BE49-F238E27FC236}">
                  <a16:creationId xmlns:a16="http://schemas.microsoft.com/office/drawing/2014/main" id="{359B896A-35F1-44C7-9C08-A36755F8B3D4}"/>
                </a:ext>
              </a:extLst>
            </p:cNvPr>
            <p:cNvGrpSpPr/>
            <p:nvPr userDrawn="1"/>
          </p:nvGrpSpPr>
          <p:grpSpPr>
            <a:xfrm>
              <a:off x="0" y="6645396"/>
              <a:ext cx="6350311" cy="212604"/>
              <a:chOff x="0" y="6645396"/>
              <a:chExt cx="6350311" cy="212604"/>
            </a:xfrm>
            <a:solidFill>
              <a:srgbClr val="C2EEF4"/>
            </a:solidFill>
          </p:grpSpPr>
          <p:sp>
            <p:nvSpPr>
              <p:cNvPr id="29" name="Rectangle 28">
                <a:extLst>
                  <a:ext uri="{FF2B5EF4-FFF2-40B4-BE49-F238E27FC236}">
                    <a16:creationId xmlns:a16="http://schemas.microsoft.com/office/drawing/2014/main" id="{DDBFA044-7E3D-4E2C-8103-816938C45A3E}"/>
                  </a:ext>
                </a:extLst>
              </p:cNvPr>
              <p:cNvSpPr/>
              <p:nvPr userDrawn="1"/>
            </p:nvSpPr>
            <p:spPr>
              <a:xfrm>
                <a:off x="0" y="6645397"/>
                <a:ext cx="6096000" cy="212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lowchart: Extract 29">
                <a:extLst>
                  <a:ext uri="{FF2B5EF4-FFF2-40B4-BE49-F238E27FC236}">
                    <a16:creationId xmlns:a16="http://schemas.microsoft.com/office/drawing/2014/main" id="{F195C2B8-4A15-44A0-A6B7-66C727C865F4}"/>
                  </a:ext>
                </a:extLst>
              </p:cNvPr>
              <p:cNvSpPr/>
              <p:nvPr userDrawn="1"/>
            </p:nvSpPr>
            <p:spPr>
              <a:xfrm rot="10800000">
                <a:off x="5856731" y="6645396"/>
                <a:ext cx="493580" cy="212603"/>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5361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96" userDrawn="1">
          <p15:clr>
            <a:srgbClr val="FBAE40"/>
          </p15:clr>
        </p15:guide>
        <p15:guide id="4" pos="384" userDrawn="1">
          <p15:clr>
            <a:srgbClr val="FBAE40"/>
          </p15:clr>
        </p15:guide>
        <p15:guide id="5" orient="horz" pos="3744" userDrawn="1">
          <p15:clr>
            <a:srgbClr val="FBAE40"/>
          </p15:clr>
        </p15:guide>
        <p15:guide id="6" orient="horz" pos="6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_DNA">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8DC6F57-C7F6-4FB5-B5FF-10519AFF8101}"/>
              </a:ext>
            </a:extLst>
          </p:cNvPr>
          <p:cNvGraphicFramePr>
            <a:graphicFrameLocks noChangeAspect="1"/>
          </p:cNvGraphicFramePr>
          <p:nvPr userDrawn="1">
            <p:custDataLst>
              <p:tags r:id="rId2"/>
            </p:custDataLst>
            <p:extLst>
              <p:ext uri="{D42A27DB-BD31-4B8C-83A1-F6EECF244321}">
                <p14:modId xmlns:p14="http://schemas.microsoft.com/office/powerpoint/2010/main" val="3309025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8DC6F57-C7F6-4FB5-B5FF-10519AFF81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Picture 21" descr="A picture containing text, businesscard&#10;&#10;Description automatically generated">
            <a:extLst>
              <a:ext uri="{FF2B5EF4-FFF2-40B4-BE49-F238E27FC236}">
                <a16:creationId xmlns:a16="http://schemas.microsoft.com/office/drawing/2014/main" id="{29E4F5F1-1E11-41B2-8043-25DC1C2BF6C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r="52536" b="30608"/>
          <a:stretch/>
        </p:blipFill>
        <p:spPr>
          <a:xfrm>
            <a:off x="8697432" y="3751188"/>
            <a:ext cx="3494567" cy="3106812"/>
          </a:xfrm>
          <a:prstGeom prst="rect">
            <a:avLst/>
          </a:prstGeom>
        </p:spPr>
      </p:pic>
      <p:pic>
        <p:nvPicPr>
          <p:cNvPr id="17" name="Picture 16">
            <a:extLst>
              <a:ext uri="{FF2B5EF4-FFF2-40B4-BE49-F238E27FC236}">
                <a16:creationId xmlns:a16="http://schemas.microsoft.com/office/drawing/2014/main" id="{2CA0AF5F-66DE-4A0B-926D-B7319FBF8A78}"/>
              </a:ext>
            </a:extLst>
          </p:cNvPr>
          <p:cNvPicPr>
            <a:picLocks noChangeAspect="1"/>
          </p:cNvPicPr>
          <p:nvPr userDrawn="1"/>
        </p:nvPicPr>
        <p:blipFill>
          <a:blip r:embed="rId7">
            <a:extLst>
              <a:ext uri="{28A0092B-C50C-407E-A947-70E740481C1C}">
                <a14:useLocalDpi xmlns:a14="http://schemas.microsoft.com/office/drawing/2010/main" val="0"/>
              </a:ext>
            </a:extLst>
          </a:blip>
          <a:srcRect t="11928" b="11928"/>
          <a:stretch/>
        </p:blipFill>
        <p:spPr>
          <a:xfrm>
            <a:off x="618744" y="696033"/>
            <a:ext cx="1933070" cy="919960"/>
          </a:xfrm>
          <a:prstGeom prst="rect">
            <a:avLst/>
          </a:prstGeom>
        </p:spPr>
      </p:pic>
      <p:grpSp>
        <p:nvGrpSpPr>
          <p:cNvPr id="26" name="Group 25">
            <a:extLst>
              <a:ext uri="{FF2B5EF4-FFF2-40B4-BE49-F238E27FC236}">
                <a16:creationId xmlns:a16="http://schemas.microsoft.com/office/drawing/2014/main" id="{299FE3F2-2199-463E-8755-EF231991F562}"/>
              </a:ext>
            </a:extLst>
          </p:cNvPr>
          <p:cNvGrpSpPr/>
          <p:nvPr userDrawn="1"/>
        </p:nvGrpSpPr>
        <p:grpSpPr>
          <a:xfrm>
            <a:off x="0" y="249936"/>
            <a:ext cx="12192000" cy="212604"/>
            <a:chOff x="0" y="6645396"/>
            <a:chExt cx="12192000" cy="212604"/>
          </a:xfrm>
        </p:grpSpPr>
        <p:sp>
          <p:nvSpPr>
            <p:cNvPr id="27" name="Rectangle 26">
              <a:extLst>
                <a:ext uri="{FF2B5EF4-FFF2-40B4-BE49-F238E27FC236}">
                  <a16:creationId xmlns:a16="http://schemas.microsoft.com/office/drawing/2014/main" id="{C094FB68-8D81-434E-A242-D76F2174B708}"/>
                </a:ext>
              </a:extLst>
            </p:cNvPr>
            <p:cNvSpPr/>
            <p:nvPr userDrawn="1"/>
          </p:nvSpPr>
          <p:spPr>
            <a:xfrm>
              <a:off x="4918668" y="6645396"/>
              <a:ext cx="7273332" cy="212604"/>
            </a:xfrm>
            <a:prstGeom prst="rect">
              <a:avLst/>
            </a:prstGeom>
            <a:solidFill>
              <a:srgbClr val="35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27">
              <a:extLst>
                <a:ext uri="{FF2B5EF4-FFF2-40B4-BE49-F238E27FC236}">
                  <a16:creationId xmlns:a16="http://schemas.microsoft.com/office/drawing/2014/main" id="{359B896A-35F1-44C7-9C08-A36755F8B3D4}"/>
                </a:ext>
              </a:extLst>
            </p:cNvPr>
            <p:cNvGrpSpPr/>
            <p:nvPr userDrawn="1"/>
          </p:nvGrpSpPr>
          <p:grpSpPr>
            <a:xfrm>
              <a:off x="0" y="6645396"/>
              <a:ext cx="6350311" cy="212604"/>
              <a:chOff x="0" y="6645396"/>
              <a:chExt cx="6350311" cy="212604"/>
            </a:xfrm>
            <a:solidFill>
              <a:srgbClr val="C2EEF4"/>
            </a:solidFill>
          </p:grpSpPr>
          <p:sp>
            <p:nvSpPr>
              <p:cNvPr id="29" name="Rectangle 28">
                <a:extLst>
                  <a:ext uri="{FF2B5EF4-FFF2-40B4-BE49-F238E27FC236}">
                    <a16:creationId xmlns:a16="http://schemas.microsoft.com/office/drawing/2014/main" id="{DDBFA044-7E3D-4E2C-8103-816938C45A3E}"/>
                  </a:ext>
                </a:extLst>
              </p:cNvPr>
              <p:cNvSpPr/>
              <p:nvPr userDrawn="1"/>
            </p:nvSpPr>
            <p:spPr>
              <a:xfrm>
                <a:off x="0" y="6645397"/>
                <a:ext cx="6096000" cy="212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lowchart: Extract 29">
                <a:extLst>
                  <a:ext uri="{FF2B5EF4-FFF2-40B4-BE49-F238E27FC236}">
                    <a16:creationId xmlns:a16="http://schemas.microsoft.com/office/drawing/2014/main" id="{F195C2B8-4A15-44A0-A6B7-66C727C865F4}"/>
                  </a:ext>
                </a:extLst>
              </p:cNvPr>
              <p:cNvSpPr/>
              <p:nvPr userDrawn="1"/>
            </p:nvSpPr>
            <p:spPr>
              <a:xfrm rot="10800000">
                <a:off x="5856731" y="6645396"/>
                <a:ext cx="493580" cy="212603"/>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075785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96" userDrawn="1">
          <p15:clr>
            <a:srgbClr val="FBAE40"/>
          </p15:clr>
        </p15:guide>
        <p15:guide id="4" pos="384" userDrawn="1">
          <p15:clr>
            <a:srgbClr val="FBAE40"/>
          </p15:clr>
        </p15:guide>
        <p15:guide id="5" orient="horz" pos="3744" userDrawn="1">
          <p15:clr>
            <a:srgbClr val="FBAE40"/>
          </p15:clr>
        </p15:guide>
        <p15:guide id="6" orient="horz" pos="6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5E3C5BA-D790-4EE8-9459-4691A0996213}"/>
              </a:ext>
            </a:extLst>
          </p:cNvPr>
          <p:cNvGraphicFramePr>
            <a:graphicFrameLocks noChangeAspect="1"/>
          </p:cNvGraphicFramePr>
          <p:nvPr userDrawn="1">
            <p:custDataLst>
              <p:tags r:id="rId2"/>
            </p:custDataLst>
            <p:extLst>
              <p:ext uri="{D42A27DB-BD31-4B8C-83A1-F6EECF244321}">
                <p14:modId xmlns:p14="http://schemas.microsoft.com/office/powerpoint/2010/main" val="3152047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5" imgW="234" imgH="234" progId="TCLayout.ActiveDocument.1">
                  <p:embed/>
                </p:oleObj>
              </mc:Choice>
              <mc:Fallback>
                <p:oleObj name="think-cell Slide" r:id="rId5" imgW="234" imgH="234" progId="TCLayout.ActiveDocument.1">
                  <p:embed/>
                  <p:pic>
                    <p:nvPicPr>
                      <p:cNvPr id="13" name="Object 12" hidden="1">
                        <a:extLst>
                          <a:ext uri="{FF2B5EF4-FFF2-40B4-BE49-F238E27FC236}">
                            <a16:creationId xmlns:a16="http://schemas.microsoft.com/office/drawing/2014/main" id="{85E3C5BA-D790-4EE8-9459-4691A09962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1" name="Group 40">
            <a:extLst>
              <a:ext uri="{FF2B5EF4-FFF2-40B4-BE49-F238E27FC236}">
                <a16:creationId xmlns:a16="http://schemas.microsoft.com/office/drawing/2014/main" id="{A05F065E-B86E-4FFA-B105-059C7C78444D}"/>
              </a:ext>
            </a:extLst>
          </p:cNvPr>
          <p:cNvGrpSpPr/>
          <p:nvPr userDrawn="1"/>
        </p:nvGrpSpPr>
        <p:grpSpPr>
          <a:xfrm>
            <a:off x="0" y="6645396"/>
            <a:ext cx="12192000" cy="212604"/>
            <a:chOff x="0" y="6645396"/>
            <a:chExt cx="12192000" cy="212604"/>
          </a:xfrm>
        </p:grpSpPr>
        <p:sp>
          <p:nvSpPr>
            <p:cNvPr id="40" name="Rectangle 39">
              <a:extLst>
                <a:ext uri="{FF2B5EF4-FFF2-40B4-BE49-F238E27FC236}">
                  <a16:creationId xmlns:a16="http://schemas.microsoft.com/office/drawing/2014/main" id="{2C7CEA77-5D22-42E5-B293-BF3EE8469C32}"/>
                </a:ext>
              </a:extLst>
            </p:cNvPr>
            <p:cNvSpPr/>
            <p:nvPr userDrawn="1"/>
          </p:nvSpPr>
          <p:spPr>
            <a:xfrm>
              <a:off x="4918668" y="6645396"/>
              <a:ext cx="7273332" cy="212604"/>
            </a:xfrm>
            <a:prstGeom prst="rect">
              <a:avLst/>
            </a:prstGeom>
            <a:solidFill>
              <a:srgbClr val="35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Group 38">
              <a:extLst>
                <a:ext uri="{FF2B5EF4-FFF2-40B4-BE49-F238E27FC236}">
                  <a16:creationId xmlns:a16="http://schemas.microsoft.com/office/drawing/2014/main" id="{A99B0CE9-D14D-4DB4-9C9E-BFC5DB7E938C}"/>
                </a:ext>
              </a:extLst>
            </p:cNvPr>
            <p:cNvGrpSpPr/>
            <p:nvPr userDrawn="1"/>
          </p:nvGrpSpPr>
          <p:grpSpPr>
            <a:xfrm>
              <a:off x="0" y="6645396"/>
              <a:ext cx="5857015" cy="212604"/>
              <a:chOff x="0" y="6645396"/>
              <a:chExt cx="5857015" cy="212604"/>
            </a:xfrm>
            <a:solidFill>
              <a:srgbClr val="C2EEF4"/>
            </a:solidFill>
          </p:grpSpPr>
          <p:sp>
            <p:nvSpPr>
              <p:cNvPr id="36" name="Rectangle 35">
                <a:extLst>
                  <a:ext uri="{FF2B5EF4-FFF2-40B4-BE49-F238E27FC236}">
                    <a16:creationId xmlns:a16="http://schemas.microsoft.com/office/drawing/2014/main" id="{7CFB306F-824C-4765-A6B2-560C0D4DBE9F}"/>
                  </a:ext>
                </a:extLst>
              </p:cNvPr>
              <p:cNvSpPr/>
              <p:nvPr userDrawn="1"/>
            </p:nvSpPr>
            <p:spPr>
              <a:xfrm>
                <a:off x="0" y="6645397"/>
                <a:ext cx="5610225" cy="212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lowchart: Extract 37">
                <a:extLst>
                  <a:ext uri="{FF2B5EF4-FFF2-40B4-BE49-F238E27FC236}">
                    <a16:creationId xmlns:a16="http://schemas.microsoft.com/office/drawing/2014/main" id="{DAACA7FD-07A0-4872-9BA6-72FD9DE0AB3B}"/>
                  </a:ext>
                </a:extLst>
              </p:cNvPr>
              <p:cNvSpPr/>
              <p:nvPr userDrawn="1"/>
            </p:nvSpPr>
            <p:spPr>
              <a:xfrm rot="10800000">
                <a:off x="5363435" y="6645396"/>
                <a:ext cx="493580" cy="212603"/>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Rectangle 3" hidden="1">
            <a:extLst>
              <a:ext uri="{FF2B5EF4-FFF2-40B4-BE49-F238E27FC236}">
                <a16:creationId xmlns:a16="http://schemas.microsoft.com/office/drawing/2014/main" id="{1343A76E-41DE-4750-8854-AD9598D005B8}"/>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200" b="1" i="0" baseline="0" dirty="0">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sp>
        <p:nvSpPr>
          <p:cNvPr id="2" name="Title 1"/>
          <p:cNvSpPr>
            <a:spLocks noGrp="1"/>
          </p:cNvSpPr>
          <p:nvPr>
            <p:ph type="ctrTitle"/>
          </p:nvPr>
        </p:nvSpPr>
        <p:spPr>
          <a:xfrm>
            <a:off x="609601" y="243840"/>
            <a:ext cx="10744200" cy="950976"/>
          </a:xfrm>
        </p:spPr>
        <p:txBody>
          <a:bodyPr vert="horz" anchor="ctr" anchorCtr="0">
            <a:noAutofit/>
          </a:bodyPr>
          <a:lstStyle>
            <a:lvl1pPr algn="l">
              <a:defRPr sz="2200">
                <a:solidFill>
                  <a:schemeClr val="accent4"/>
                </a:solidFill>
                <a:latin typeface="Arial" panose="020B0604020202020204" pitchFamily="34" charset="0"/>
                <a:ea typeface="华文中宋" panose="02010600040101010101" pitchFamily="2" charset="-122"/>
                <a:cs typeface="Arial" panose="020B0604020202020204" pitchFamily="34" charset="0"/>
              </a:defRPr>
            </a:lvl1pPr>
          </a:lstStyle>
          <a:p>
            <a:r>
              <a:rPr lang="en-US" dirty="0"/>
              <a:t>Click to edit Master title style</a:t>
            </a:r>
          </a:p>
        </p:txBody>
      </p:sp>
      <p:sp>
        <p:nvSpPr>
          <p:cNvPr id="42" name="Slide Number Placeholder 5">
            <a:extLst>
              <a:ext uri="{FF2B5EF4-FFF2-40B4-BE49-F238E27FC236}">
                <a16:creationId xmlns:a16="http://schemas.microsoft.com/office/drawing/2014/main" id="{42839B19-B407-4066-97C1-BDF0CB021F65}"/>
              </a:ext>
            </a:extLst>
          </p:cNvPr>
          <p:cNvSpPr txBox="1">
            <a:spLocks/>
          </p:cNvSpPr>
          <p:nvPr userDrawn="1"/>
        </p:nvSpPr>
        <p:spPr>
          <a:xfrm>
            <a:off x="11070336" y="6644640"/>
            <a:ext cx="1024128" cy="207264"/>
          </a:xfrm>
          <a:prstGeom prst="rect">
            <a:avLst/>
          </a:prstGeom>
        </p:spPr>
        <p:txBody>
          <a:bodyPr vert="horz" lIns="91440" tIns="45720" rIns="91440" bIns="45720" rtlCol="0" anchor="ctr"/>
          <a:lstStyle>
            <a:defPPr>
              <a:defRPr lang="en-US"/>
            </a:defPPr>
            <a:lvl1pPr marL="0" algn="r" defTabSz="914400" rtl="0" eaLnBrk="1" latinLnBrk="0" hangingPunct="1">
              <a:defRPr sz="933"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D17DCA-DCCF-1F48-8301-87B7806B06B1}" type="slidenum">
              <a:rPr lang="en-US" smtClean="0"/>
              <a:pPr/>
              <a:t>‹#›</a:t>
            </a:fld>
            <a:endParaRPr lang="en-US" dirty="0"/>
          </a:p>
        </p:txBody>
      </p:sp>
      <p:sp>
        <p:nvSpPr>
          <p:cNvPr id="14" name="Text Placeholder 8">
            <a:extLst>
              <a:ext uri="{FF2B5EF4-FFF2-40B4-BE49-F238E27FC236}">
                <a16:creationId xmlns:a16="http://schemas.microsoft.com/office/drawing/2014/main" id="{9A636813-52B4-488A-BD2A-87562AEF6787}"/>
              </a:ext>
            </a:extLst>
          </p:cNvPr>
          <p:cNvSpPr>
            <a:spLocks noGrp="1"/>
          </p:cNvSpPr>
          <p:nvPr>
            <p:ph type="body" sz="quarter" idx="14"/>
          </p:nvPr>
        </p:nvSpPr>
        <p:spPr>
          <a:xfrm>
            <a:off x="609599" y="6047232"/>
            <a:ext cx="10246505" cy="527051"/>
          </a:xfrm>
          <a:prstGeom prst="rect">
            <a:avLst/>
          </a:prstGeom>
        </p:spPr>
        <p:txBody>
          <a:bodyPr lIns="0" tIns="0" bIns="0" anchor="b" anchorCtr="0"/>
          <a:lstStyle>
            <a:lvl1pPr>
              <a:lnSpc>
                <a:spcPct val="70000"/>
              </a:lnSpc>
              <a:spcBef>
                <a:spcPts val="0"/>
              </a:spcBef>
              <a:spcAft>
                <a:spcPts val="400"/>
              </a:spcAft>
              <a:defRPr sz="900">
                <a:latin typeface="+mn-lt"/>
                <a:ea typeface="华文中宋" panose="02010600040101010101" pitchFamily="2" charset="-122"/>
              </a:defRPr>
            </a:lvl1pPr>
          </a:lstStyle>
          <a:p>
            <a:pPr lvl="0"/>
            <a:endParaRPr lang="en-US" dirty="0"/>
          </a:p>
        </p:txBody>
      </p:sp>
      <p:sp>
        <p:nvSpPr>
          <p:cNvPr id="16" name="Rectangle 15">
            <a:extLst>
              <a:ext uri="{FF2B5EF4-FFF2-40B4-BE49-F238E27FC236}">
                <a16:creationId xmlns:a16="http://schemas.microsoft.com/office/drawing/2014/main" id="{FD51A87A-E9F2-4874-8EEC-DB1FC2720E31}"/>
              </a:ext>
            </a:extLst>
          </p:cNvPr>
          <p:cNvSpPr/>
          <p:nvPr userDrawn="1"/>
        </p:nvSpPr>
        <p:spPr>
          <a:xfrm>
            <a:off x="12344400" y="691116"/>
            <a:ext cx="308344" cy="212651"/>
          </a:xfrm>
          <a:prstGeom prst="rect">
            <a:avLst/>
          </a:prstGeom>
          <a:solidFill>
            <a:srgbClr val="302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a:extLst>
              <a:ext uri="{FF2B5EF4-FFF2-40B4-BE49-F238E27FC236}">
                <a16:creationId xmlns:a16="http://schemas.microsoft.com/office/drawing/2014/main" id="{0355A1BE-E8AB-4669-B5E6-8E68F3DDFE66}"/>
              </a:ext>
            </a:extLst>
          </p:cNvPr>
          <p:cNvSpPr/>
          <p:nvPr userDrawn="1"/>
        </p:nvSpPr>
        <p:spPr>
          <a:xfrm>
            <a:off x="12344400" y="1002915"/>
            <a:ext cx="308344" cy="212651"/>
          </a:xfrm>
          <a:prstGeom prst="rect">
            <a:avLst/>
          </a:prstGeom>
          <a:solidFill>
            <a:srgbClr val="447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a:extLst>
              <a:ext uri="{FF2B5EF4-FFF2-40B4-BE49-F238E27FC236}">
                <a16:creationId xmlns:a16="http://schemas.microsoft.com/office/drawing/2014/main" id="{0CEAF08B-FD3B-4603-95AF-C114BDA57A77}"/>
              </a:ext>
            </a:extLst>
          </p:cNvPr>
          <p:cNvSpPr/>
          <p:nvPr userDrawn="1"/>
        </p:nvSpPr>
        <p:spPr>
          <a:xfrm>
            <a:off x="12344400" y="1314714"/>
            <a:ext cx="308344" cy="212651"/>
          </a:xfrm>
          <a:prstGeom prst="rect">
            <a:avLst/>
          </a:prstGeom>
          <a:solidFill>
            <a:srgbClr val="C2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a:extLst>
              <a:ext uri="{FF2B5EF4-FFF2-40B4-BE49-F238E27FC236}">
                <a16:creationId xmlns:a16="http://schemas.microsoft.com/office/drawing/2014/main" id="{A32DD3DD-5913-410F-9D25-E3CCF5DBBBDE}"/>
              </a:ext>
            </a:extLst>
          </p:cNvPr>
          <p:cNvSpPr/>
          <p:nvPr userDrawn="1"/>
        </p:nvSpPr>
        <p:spPr>
          <a:xfrm>
            <a:off x="12344400" y="1626513"/>
            <a:ext cx="308344" cy="212651"/>
          </a:xfrm>
          <a:prstGeom prst="rect">
            <a:avLst/>
          </a:prstGeom>
          <a:solidFill>
            <a:srgbClr val="35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a:extLst>
              <a:ext uri="{FF2B5EF4-FFF2-40B4-BE49-F238E27FC236}">
                <a16:creationId xmlns:a16="http://schemas.microsoft.com/office/drawing/2014/main" id="{019B1BDA-B923-4547-849C-3392A5A75705}"/>
              </a:ext>
            </a:extLst>
          </p:cNvPr>
          <p:cNvSpPr/>
          <p:nvPr userDrawn="1"/>
        </p:nvSpPr>
        <p:spPr>
          <a:xfrm>
            <a:off x="12344400" y="1938312"/>
            <a:ext cx="308344" cy="2126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a:extLst>
              <a:ext uri="{FF2B5EF4-FFF2-40B4-BE49-F238E27FC236}">
                <a16:creationId xmlns:a16="http://schemas.microsoft.com/office/drawing/2014/main" id="{5B5B56F8-E6BF-4BB0-B517-1686296B6E70}"/>
              </a:ext>
            </a:extLst>
          </p:cNvPr>
          <p:cNvSpPr/>
          <p:nvPr userDrawn="1"/>
        </p:nvSpPr>
        <p:spPr>
          <a:xfrm>
            <a:off x="12344400" y="2247898"/>
            <a:ext cx="308344" cy="212651"/>
          </a:xfrm>
          <a:prstGeom prst="rect">
            <a:avLst/>
          </a:prstGeom>
          <a:solidFill>
            <a:srgbClr val="F4B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a:extLst>
              <a:ext uri="{FF2B5EF4-FFF2-40B4-BE49-F238E27FC236}">
                <a16:creationId xmlns:a16="http://schemas.microsoft.com/office/drawing/2014/main" id="{CC513CCD-E652-4B48-A61B-DA27D05162A7}"/>
              </a:ext>
            </a:extLst>
          </p:cNvPr>
          <p:cNvSpPr/>
          <p:nvPr userDrawn="1"/>
        </p:nvSpPr>
        <p:spPr>
          <a:xfrm>
            <a:off x="12671129" y="2557484"/>
            <a:ext cx="308344" cy="2126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a:extLst>
              <a:ext uri="{FF2B5EF4-FFF2-40B4-BE49-F238E27FC236}">
                <a16:creationId xmlns:a16="http://schemas.microsoft.com/office/drawing/2014/main" id="{F02C1EBA-CE1B-4EBA-B405-FA696D4D3B35}"/>
              </a:ext>
            </a:extLst>
          </p:cNvPr>
          <p:cNvSpPr/>
          <p:nvPr userDrawn="1"/>
        </p:nvSpPr>
        <p:spPr>
          <a:xfrm>
            <a:off x="12344400" y="2557484"/>
            <a:ext cx="308344" cy="212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a:extLst>
              <a:ext uri="{FF2B5EF4-FFF2-40B4-BE49-F238E27FC236}">
                <a16:creationId xmlns:a16="http://schemas.microsoft.com/office/drawing/2014/main" id="{7D8C0FFE-91FA-47FA-8E05-F6A5EF63810E}"/>
              </a:ext>
            </a:extLst>
          </p:cNvPr>
          <p:cNvSpPr/>
          <p:nvPr userDrawn="1"/>
        </p:nvSpPr>
        <p:spPr>
          <a:xfrm>
            <a:off x="12671129" y="2247898"/>
            <a:ext cx="308344" cy="212651"/>
          </a:xfrm>
          <a:prstGeom prst="rect">
            <a:avLst/>
          </a:prstGeom>
          <a:solidFill>
            <a:srgbClr val="FB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a:extLst>
              <a:ext uri="{FF2B5EF4-FFF2-40B4-BE49-F238E27FC236}">
                <a16:creationId xmlns:a16="http://schemas.microsoft.com/office/drawing/2014/main" id="{F1EEB883-6CFE-4550-A869-2CA3B09A3CBB}"/>
              </a:ext>
            </a:extLst>
          </p:cNvPr>
          <p:cNvSpPr/>
          <p:nvPr userDrawn="1"/>
        </p:nvSpPr>
        <p:spPr>
          <a:xfrm>
            <a:off x="12675338" y="1938311"/>
            <a:ext cx="308344" cy="212651"/>
          </a:xfrm>
          <a:prstGeom prst="rect">
            <a:avLst/>
          </a:prstGeom>
          <a:solidFill>
            <a:srgbClr val="F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a:extLst>
              <a:ext uri="{FF2B5EF4-FFF2-40B4-BE49-F238E27FC236}">
                <a16:creationId xmlns:a16="http://schemas.microsoft.com/office/drawing/2014/main" id="{57785250-A345-4DD1-8618-395F198E86FF}"/>
              </a:ext>
            </a:extLst>
          </p:cNvPr>
          <p:cNvSpPr/>
          <p:nvPr userDrawn="1"/>
        </p:nvSpPr>
        <p:spPr>
          <a:xfrm>
            <a:off x="12671129" y="1626513"/>
            <a:ext cx="308344" cy="212651"/>
          </a:xfrm>
          <a:prstGeom prst="rect">
            <a:avLst/>
          </a:prstGeom>
          <a:solidFill>
            <a:srgbClr val="C1D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a:extLst>
              <a:ext uri="{FF2B5EF4-FFF2-40B4-BE49-F238E27FC236}">
                <a16:creationId xmlns:a16="http://schemas.microsoft.com/office/drawing/2014/main" id="{15CFBCD2-A38C-4867-85E8-812809590D82}"/>
              </a:ext>
            </a:extLst>
          </p:cNvPr>
          <p:cNvSpPr/>
          <p:nvPr userDrawn="1"/>
        </p:nvSpPr>
        <p:spPr>
          <a:xfrm>
            <a:off x="12671129" y="1002915"/>
            <a:ext cx="308344" cy="212651"/>
          </a:xfrm>
          <a:prstGeom prst="rect">
            <a:avLst/>
          </a:prstGeom>
          <a:solidFill>
            <a:srgbClr val="C2D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7">
            <a:extLst>
              <a:ext uri="{FF2B5EF4-FFF2-40B4-BE49-F238E27FC236}">
                <a16:creationId xmlns:a16="http://schemas.microsoft.com/office/drawing/2014/main" id="{EAED1602-5368-46B3-84F6-66890032BFEA}"/>
              </a:ext>
            </a:extLst>
          </p:cNvPr>
          <p:cNvSpPr/>
          <p:nvPr userDrawn="1"/>
        </p:nvSpPr>
        <p:spPr>
          <a:xfrm>
            <a:off x="12674008" y="691115"/>
            <a:ext cx="308344" cy="212651"/>
          </a:xfrm>
          <a:prstGeom prst="rect">
            <a:avLst/>
          </a:prstGeom>
          <a:solidFill>
            <a:srgbClr val="CDC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28">
            <a:extLst>
              <a:ext uri="{FF2B5EF4-FFF2-40B4-BE49-F238E27FC236}">
                <a16:creationId xmlns:a16="http://schemas.microsoft.com/office/drawing/2014/main" id="{62724BCB-CA68-4872-8BAB-5B767B1CD5EE}"/>
              </a:ext>
            </a:extLst>
          </p:cNvPr>
          <p:cNvSpPr/>
          <p:nvPr userDrawn="1"/>
        </p:nvSpPr>
        <p:spPr>
          <a:xfrm>
            <a:off x="12671129" y="1314714"/>
            <a:ext cx="308344" cy="212651"/>
          </a:xfrm>
          <a:prstGeom prst="rect">
            <a:avLst/>
          </a:prstGeom>
          <a:solidFill>
            <a:srgbClr val="EB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46306754"/>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840" userDrawn="1">
          <p15:clr>
            <a:srgbClr val="FBAE40"/>
          </p15:clr>
        </p15:guide>
        <p15:guide id="3" pos="384" userDrawn="1">
          <p15:clr>
            <a:srgbClr val="FBAE40"/>
          </p15:clr>
        </p15:guide>
        <p15:guide id="4" orient="horz" pos="672" userDrawn="1">
          <p15:clr>
            <a:srgbClr val="FBAE40"/>
          </p15:clr>
        </p15:guide>
        <p15:guide id="5" orient="horz" pos="2160" userDrawn="1">
          <p15:clr>
            <a:srgbClr val="FBAE40"/>
          </p15:clr>
        </p15:guide>
        <p15:guide id="6" pos="7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6E4452A-A9E7-476F-A1EB-B270C488F29E}"/>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8" imgW="234" imgH="234" progId="TCLayout.ActiveDocument.1">
                  <p:embed/>
                </p:oleObj>
              </mc:Choice>
              <mc:Fallback>
                <p:oleObj name="think-cell Slide" r:id="rId8" imgW="234" imgH="234" progId="TCLayout.ActiveDocument.1">
                  <p:embed/>
                  <p:pic>
                    <p:nvPicPr>
                      <p:cNvPr id="8" name="Object 7" hidden="1">
                        <a:extLst>
                          <a:ext uri="{FF2B5EF4-FFF2-40B4-BE49-F238E27FC236}">
                            <a16:creationId xmlns:a16="http://schemas.microsoft.com/office/drawing/2014/main" id="{96E4452A-A9E7-476F-A1EB-B270C488F29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C100FCE-2566-41F7-ABEB-2E75B6E70AA1}"/>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667"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02333" y="243840"/>
            <a:ext cx="11338560" cy="950976"/>
          </a:xfrm>
          <a:prstGeom prst="rect">
            <a:avLst/>
          </a:prstGeom>
        </p:spPr>
        <p:txBody>
          <a:bodyPr vert="horz" lIns="0" tIns="45720" rIns="0" bIns="45720" rtlCol="0" anchor="t" anchorCtr="0">
            <a:noAutofit/>
          </a:bodyPr>
          <a:lstStyle/>
          <a:p>
            <a:r>
              <a:rPr lang="en-US"/>
              <a:t>Click to edit Master title style</a:t>
            </a:r>
            <a:endParaRPr lang="en-US" dirty="0"/>
          </a:p>
        </p:txBody>
      </p:sp>
      <p:sp>
        <p:nvSpPr>
          <p:cNvPr id="4" name="Date Placeholder 3"/>
          <p:cNvSpPr>
            <a:spLocks noGrp="1"/>
          </p:cNvSpPr>
          <p:nvPr>
            <p:ph type="dt" sz="half" idx="2"/>
          </p:nvPr>
        </p:nvSpPr>
        <p:spPr>
          <a:xfrm>
            <a:off x="9227555" y="6656832"/>
            <a:ext cx="1551959" cy="207264"/>
          </a:xfrm>
          <a:prstGeom prst="rect">
            <a:avLst/>
          </a:prstGeom>
        </p:spPr>
        <p:txBody>
          <a:bodyPr vert="horz" lIns="91440" tIns="45720" rIns="91440" bIns="45720" rtlCol="0" anchor="ctr"/>
          <a:lstStyle>
            <a:lvl1pPr algn="r">
              <a:defRPr sz="933">
                <a:solidFill>
                  <a:schemeClr val="bg1"/>
                </a:solidFill>
                <a:latin typeface="Arial" panose="020B0604020202020204" pitchFamily="34" charset="0"/>
                <a:cs typeface="Arial" panose="020B0604020202020204" pitchFamily="34" charset="0"/>
              </a:defRPr>
            </a:lvl1pPr>
          </a:lstStyle>
          <a:p>
            <a:fld id="{1F7A3C2A-92CD-EE49-8B8E-27F3D43F23D3}" type="datetime1">
              <a:rPr lang="en-US" smtClean="0"/>
              <a:t>7/11/22</a:t>
            </a:fld>
            <a:endParaRPr lang="en-US" dirty="0"/>
          </a:p>
        </p:txBody>
      </p:sp>
      <p:sp>
        <p:nvSpPr>
          <p:cNvPr id="5" name="Footer Placeholder 4"/>
          <p:cNvSpPr>
            <a:spLocks noGrp="1"/>
          </p:cNvSpPr>
          <p:nvPr>
            <p:ph type="ftr" sz="quarter" idx="3"/>
          </p:nvPr>
        </p:nvSpPr>
        <p:spPr>
          <a:xfrm>
            <a:off x="402333" y="6541008"/>
            <a:ext cx="8534400" cy="207264"/>
          </a:xfrm>
          <a:prstGeom prst="rect">
            <a:avLst/>
          </a:prstGeom>
        </p:spPr>
        <p:txBody>
          <a:bodyPr vert="horz" lIns="0" tIns="45720" rIns="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dirty="0"/>
              <a:t>Insert O</a:t>
            </a:r>
            <a:r>
              <a:rPr lang="en-US" altLang="zh-CN" dirty="0"/>
              <a:t>nly For Internal Use</a:t>
            </a:r>
            <a:endParaRPr lang="en-US" dirty="0"/>
          </a:p>
          <a:p>
            <a:endParaRPr lang="en-US" dirty="0"/>
          </a:p>
        </p:txBody>
      </p:sp>
      <p:sp>
        <p:nvSpPr>
          <p:cNvPr id="6" name="Slide Number Placeholder 5"/>
          <p:cNvSpPr>
            <a:spLocks noGrp="1"/>
          </p:cNvSpPr>
          <p:nvPr>
            <p:ph type="sldNum" sz="quarter" idx="4"/>
          </p:nvPr>
        </p:nvSpPr>
        <p:spPr>
          <a:xfrm>
            <a:off x="11070336" y="6644640"/>
            <a:ext cx="1024128" cy="207264"/>
          </a:xfrm>
          <a:prstGeom prst="rect">
            <a:avLst/>
          </a:prstGeom>
        </p:spPr>
        <p:txBody>
          <a:bodyPr vert="horz" lIns="91440" tIns="45720" rIns="91440" bIns="45720" rtlCol="0" anchor="ctr"/>
          <a:lstStyle>
            <a:lvl1pPr algn="r">
              <a:defRPr sz="933">
                <a:solidFill>
                  <a:schemeClr val="bg1"/>
                </a:solidFill>
                <a:latin typeface="Arial" panose="020B0604020202020204" pitchFamily="34" charset="0"/>
                <a:cs typeface="Arial" panose="020B0604020202020204" pitchFamily="34" charset="0"/>
              </a:defRPr>
            </a:lvl1pPr>
          </a:lstStyle>
          <a:p>
            <a:fld id="{A5D17DCA-DCCF-1F48-8301-87B7806B06B1}" type="slidenum">
              <a:rPr lang="en-US" smtClean="0"/>
              <a:pPr/>
              <a:t>‹#›</a:t>
            </a:fld>
            <a:endParaRPr lang="en-US" dirty="0"/>
          </a:p>
        </p:txBody>
      </p:sp>
      <p:sp>
        <p:nvSpPr>
          <p:cNvPr id="7" name="Text Placeholder 6">
            <a:extLst>
              <a:ext uri="{FF2B5EF4-FFF2-40B4-BE49-F238E27FC236}">
                <a16:creationId xmlns:a16="http://schemas.microsoft.com/office/drawing/2014/main" id="{0EE13517-1090-0548-927A-C6BE8026AA37}"/>
              </a:ext>
            </a:extLst>
          </p:cNvPr>
          <p:cNvSpPr>
            <a:spLocks noGrp="1"/>
          </p:cNvSpPr>
          <p:nvPr>
            <p:ph type="body" idx="1"/>
          </p:nvPr>
        </p:nvSpPr>
        <p:spPr>
          <a:xfrm>
            <a:off x="402336" y="1341120"/>
            <a:ext cx="11338557" cy="4572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1605067"/>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63" r:id="rId3"/>
  </p:sldLayoutIdLst>
  <p:hf hdr="0" dt="0"/>
  <p:txStyles>
    <p:titleStyle>
      <a:lvl1pPr algn="l" defTabSz="914377" rtl="0" eaLnBrk="1" latinLnBrk="0" hangingPunct="1">
        <a:lnSpc>
          <a:spcPct val="90000"/>
        </a:lnSpc>
        <a:spcBef>
          <a:spcPct val="0"/>
        </a:spcBef>
        <a:buNone/>
        <a:defRPr sz="2667"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800"/>
        </a:spcBef>
        <a:spcAft>
          <a:spcPts val="800"/>
        </a:spcAft>
        <a:buFont typeface="Arial" panose="020B0604020202020204" pitchFamily="34" charset="0"/>
        <a:buNone/>
        <a:defRPr sz="1867" kern="1200">
          <a:solidFill>
            <a:schemeClr val="tx1"/>
          </a:solidFill>
          <a:latin typeface="Arial" panose="020B0604020202020204" pitchFamily="34" charset="0"/>
          <a:ea typeface="+mn-ea"/>
          <a:cs typeface="Arial" panose="020B0604020202020204" pitchFamily="34" charset="0"/>
        </a:defRPr>
      </a:lvl1pPr>
      <a:lvl2pPr marL="182875" indent="-182875" algn="l" defTabSz="914377" rtl="0" eaLnBrk="1" latinLnBrk="0" hangingPunct="1">
        <a:lnSpc>
          <a:spcPct val="70000"/>
        </a:lnSpc>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365751" indent="-182875" algn="l" defTabSz="914377" rtl="0" eaLnBrk="1" latinLnBrk="0" hangingPunct="1">
        <a:lnSpc>
          <a:spcPct val="70000"/>
        </a:lnSpc>
        <a:spcBef>
          <a:spcPts val="0"/>
        </a:spcBef>
        <a:spcAft>
          <a:spcPts val="4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bin"/><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7.bin"/><Relationship Id="rId10" Type="http://schemas.openxmlformats.org/officeDocument/2006/relationships/image" Target="../media/image11.png"/><Relationship Id="rId4" Type="http://schemas.openxmlformats.org/officeDocument/2006/relationships/slideLayout" Target="../slideLayouts/slideLayout3.xm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4.xml"/><Relationship Id="rId7" Type="http://schemas.openxmlformats.org/officeDocument/2006/relationships/image" Target="../media/image7.emf"/><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3.xml"/><Relationship Id="rId10" Type="http://schemas.openxmlformats.org/officeDocument/2006/relationships/image" Target="../media/image8.png"/><Relationship Id="rId4" Type="http://schemas.openxmlformats.org/officeDocument/2006/relationships/tags" Target="../tags/tag15.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10.bin"/><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17.sv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16.png"/><Relationship Id="rId5" Type="http://schemas.openxmlformats.org/officeDocument/2006/relationships/image" Target="../media/image7.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slideLayout" Target="../slideLayouts/slideLayout3.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emf"/><Relationship Id="rId10" Type="http://schemas.openxmlformats.org/officeDocument/2006/relationships/image" Target="../media/image21.svg"/><Relationship Id="rId4" Type="http://schemas.openxmlformats.org/officeDocument/2006/relationships/oleObject" Target="../embeddings/oleObject12.bin"/><Relationship Id="rId9" Type="http://schemas.openxmlformats.org/officeDocument/2006/relationships/image" Target="../media/image20.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D1DE95-0E12-4089-B7D6-944136385081}"/>
              </a:ext>
            </a:extLst>
          </p:cNvPr>
          <p:cNvGraphicFramePr>
            <a:graphicFrameLocks noChangeAspect="1"/>
          </p:cNvGraphicFramePr>
          <p:nvPr>
            <p:custDataLst>
              <p:tags r:id="rId2"/>
            </p:custDataLst>
            <p:extLst>
              <p:ext uri="{D42A27DB-BD31-4B8C-83A1-F6EECF244321}">
                <p14:modId xmlns:p14="http://schemas.microsoft.com/office/powerpoint/2010/main" val="3165048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4" imgW="234" imgH="234" progId="TCLayout.ActiveDocument.1">
                  <p:embed/>
                </p:oleObj>
              </mc:Choice>
              <mc:Fallback>
                <p:oleObj name="think-cell Slide" r:id="rId4" imgW="234" imgH="234" progId="TCLayout.ActiveDocument.1">
                  <p:embed/>
                  <p:pic>
                    <p:nvPicPr>
                      <p:cNvPr id="3" name="Object 2" hidden="1">
                        <a:extLst>
                          <a:ext uri="{FF2B5EF4-FFF2-40B4-BE49-F238E27FC236}">
                            <a16:creationId xmlns:a16="http://schemas.microsoft.com/office/drawing/2014/main" id="{DAD1DE95-0E12-4089-B7D6-9441363850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Arrow: Chevron 44">
            <a:extLst>
              <a:ext uri="{FF2B5EF4-FFF2-40B4-BE49-F238E27FC236}">
                <a16:creationId xmlns:a16="http://schemas.microsoft.com/office/drawing/2014/main" id="{C8A7B458-F594-4FE5-B1A0-CCB2D10307A9}"/>
              </a:ext>
            </a:extLst>
          </p:cNvPr>
          <p:cNvSpPr/>
          <p:nvPr/>
        </p:nvSpPr>
        <p:spPr>
          <a:xfrm>
            <a:off x="4550735" y="2453977"/>
            <a:ext cx="5390707" cy="2636875"/>
          </a:xfrm>
          <a:prstGeom prst="chevron">
            <a:avLst>
              <a:gd name="adj" fmla="val 26210"/>
            </a:avLst>
          </a:prstGeom>
          <a:gradFill flip="none" rotWithShape="1">
            <a:gsLst>
              <a:gs pos="32000">
                <a:srgbClr val="EFF4F7"/>
              </a:gs>
              <a:gs pos="100000">
                <a:schemeClr val="accent1">
                  <a:lumMod val="40000"/>
                  <a:lumOff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AutoShape 2">
            <a:extLst>
              <a:ext uri="{FF2B5EF4-FFF2-40B4-BE49-F238E27FC236}">
                <a16:creationId xmlns:a16="http://schemas.microsoft.com/office/drawing/2014/main" id="{B20DAF0D-5D08-4C44-9ADA-A6988983D742}"/>
              </a:ext>
            </a:extLst>
          </p:cNvPr>
          <p:cNvSpPr>
            <a:spLocks noChangeAspect="1" noChangeArrowheads="1"/>
          </p:cNvSpPr>
          <p:nvPr/>
        </p:nvSpPr>
        <p:spPr bwMode="auto">
          <a:xfrm>
            <a:off x="8321936" y="334779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33F48"/>
              </a:solidFill>
              <a:effectLst/>
              <a:uLnTx/>
              <a:uFillTx/>
              <a:latin typeface="Arial"/>
              <a:ea typeface="华文中宋"/>
              <a:cs typeface="+mn-cs"/>
            </a:endParaRPr>
          </a:p>
        </p:txBody>
      </p:sp>
      <p:pic>
        <p:nvPicPr>
          <p:cNvPr id="40" name="object 10">
            <a:extLst>
              <a:ext uri="{FF2B5EF4-FFF2-40B4-BE49-F238E27FC236}">
                <a16:creationId xmlns:a16="http://schemas.microsoft.com/office/drawing/2014/main" id="{754C7118-2F3B-4FD2-9386-83AAC6C1F4A7}"/>
              </a:ext>
            </a:extLst>
          </p:cNvPr>
          <p:cNvPicPr/>
          <p:nvPr/>
        </p:nvPicPr>
        <p:blipFill rotWithShape="1">
          <a:blip r:embed="rId6">
            <a:extLst>
              <a:ext uri="{BEBA8EAE-BF5A-486C-A8C5-ECC9F3942E4B}">
                <a14:imgProps xmlns:a14="http://schemas.microsoft.com/office/drawing/2010/main">
                  <a14:imgLayer r:embed="rId7">
                    <a14:imgEffect>
                      <a14:sharpenSoften amount="12000"/>
                    </a14:imgEffect>
                  </a14:imgLayer>
                </a14:imgProps>
              </a:ext>
              <a:ext uri="{28A0092B-C50C-407E-A947-70E740481C1C}">
                <a14:useLocalDpi xmlns:a14="http://schemas.microsoft.com/office/drawing/2010/main" val="0"/>
              </a:ext>
            </a:extLst>
          </a:blip>
          <a:srcRect l="22803" r="30483"/>
          <a:stretch/>
        </p:blipFill>
        <p:spPr>
          <a:xfrm rot="21240000">
            <a:off x="2305228" y="1410231"/>
            <a:ext cx="3720815" cy="4484735"/>
          </a:xfrm>
          <a:prstGeom prst="rect">
            <a:avLst/>
          </a:prstGeom>
          <a:effectLst>
            <a:outerShdw blurRad="254000" dist="76200" dir="8100000" sx="99000" sy="99000" algn="tr" rotWithShape="0">
              <a:prstClr val="black">
                <a:alpha val="40000"/>
              </a:prstClr>
            </a:outerShdw>
          </a:effectLst>
        </p:spPr>
      </p:pic>
      <p:grpSp>
        <p:nvGrpSpPr>
          <p:cNvPr id="43" name="Group 42">
            <a:extLst>
              <a:ext uri="{FF2B5EF4-FFF2-40B4-BE49-F238E27FC236}">
                <a16:creationId xmlns:a16="http://schemas.microsoft.com/office/drawing/2014/main" id="{A5E7C89E-8814-4D8C-A8F9-939DE8D35CA4}"/>
              </a:ext>
            </a:extLst>
          </p:cNvPr>
          <p:cNvGrpSpPr/>
          <p:nvPr/>
        </p:nvGrpSpPr>
        <p:grpSpPr>
          <a:xfrm>
            <a:off x="6250243" y="2822909"/>
            <a:ext cx="2707802" cy="1896792"/>
            <a:chOff x="6852550" y="2636935"/>
            <a:chExt cx="2707802" cy="1896792"/>
          </a:xfrm>
        </p:grpSpPr>
        <p:sp>
          <p:nvSpPr>
            <p:cNvPr id="41" name="文本框 12">
              <a:extLst>
                <a:ext uri="{FF2B5EF4-FFF2-40B4-BE49-F238E27FC236}">
                  <a16:creationId xmlns:a16="http://schemas.microsoft.com/office/drawing/2014/main" id="{03F36FC7-F647-4A29-BD68-483F5DEFE439}"/>
                </a:ext>
              </a:extLst>
            </p:cNvPr>
            <p:cNvSpPr txBox="1"/>
            <p:nvPr/>
          </p:nvSpPr>
          <p:spPr>
            <a:xfrm>
              <a:off x="7026319" y="2636935"/>
              <a:ext cx="2360263" cy="1015663"/>
            </a:xfrm>
            <a:prstGeom prst="rect">
              <a:avLst/>
            </a:prstGeom>
            <a:noFill/>
          </p:spPr>
          <p:txBody>
            <a:bodyPr wrap="none" rtlCol="0">
              <a:spAutoFit/>
            </a:bodyPr>
            <a:lstStyle/>
            <a:p>
              <a:pPr marL="22225" algn="ctr">
                <a:spcBef>
                  <a:spcPts val="930"/>
                </a:spcBef>
              </a:pPr>
              <a:r>
                <a:rPr lang="zh-CN" altLang="en-US" sz="3200" b="1" dirty="0">
                  <a:solidFill>
                    <a:srgbClr val="073978"/>
                  </a:solidFill>
                  <a:latin typeface="SimSun"/>
                  <a:cs typeface="SimSun"/>
                </a:rPr>
                <a:t>阿兹夫定片</a:t>
              </a:r>
              <a:endParaRPr lang="zh-CN" altLang="en-US" sz="3200" dirty="0">
                <a:solidFill>
                  <a:srgbClr val="073978"/>
                </a:solidFill>
                <a:latin typeface="SimSun"/>
                <a:cs typeface="SimSun"/>
              </a:endParaRPr>
            </a:p>
            <a:p>
              <a:pPr marL="20955" algn="ctr"/>
              <a:r>
                <a:rPr lang="zh-CN" altLang="en-US" sz="2800" b="1" dirty="0">
                  <a:latin typeface="SimSun"/>
                  <a:cs typeface="SimSun"/>
                </a:rPr>
                <a:t>（双新艾克）</a:t>
              </a:r>
              <a:endParaRPr kumimoji="1" lang="zh-CN" altLang="en-US" sz="2800" dirty="0"/>
            </a:p>
          </p:txBody>
        </p:sp>
        <p:grpSp>
          <p:nvGrpSpPr>
            <p:cNvPr id="13" name="Group 12">
              <a:extLst>
                <a:ext uri="{FF2B5EF4-FFF2-40B4-BE49-F238E27FC236}">
                  <a16:creationId xmlns:a16="http://schemas.microsoft.com/office/drawing/2014/main" id="{B6D35ED2-A38C-48D2-80C8-5656ED5A8AE3}"/>
                </a:ext>
              </a:extLst>
            </p:cNvPr>
            <p:cNvGrpSpPr/>
            <p:nvPr/>
          </p:nvGrpSpPr>
          <p:grpSpPr>
            <a:xfrm>
              <a:off x="6852550" y="3946973"/>
              <a:ext cx="2707802" cy="586754"/>
              <a:chOff x="4610278" y="3786988"/>
              <a:chExt cx="2707802" cy="586754"/>
            </a:xfrm>
          </p:grpSpPr>
          <p:pic>
            <p:nvPicPr>
              <p:cNvPr id="39" name="object 7">
                <a:extLst>
                  <a:ext uri="{FF2B5EF4-FFF2-40B4-BE49-F238E27FC236}">
                    <a16:creationId xmlns:a16="http://schemas.microsoft.com/office/drawing/2014/main" id="{AA1C3124-8646-4B21-9523-4F73A28F945F}"/>
                  </a:ext>
                </a:extLst>
              </p:cNvPr>
              <p:cNvPicPr/>
              <p:nvPr/>
            </p:nvPicPr>
            <p:blipFill>
              <a:blip r:embed="rId8" cstate="print">
                <a:extLst>
                  <a:ext uri="{BEBA8EAE-BF5A-486C-A8C5-ECC9F3942E4B}">
                    <a14:imgProps xmlns:a14="http://schemas.microsoft.com/office/drawing/2010/main">
                      <a14:imgLayer r:embed="rId9">
                        <a14:imgEffect>
                          <a14:colorTemperature colorTemp="7200"/>
                        </a14:imgEffect>
                      </a14:imgLayer>
                    </a14:imgProps>
                  </a:ext>
                </a:extLst>
              </a:blip>
              <a:stretch>
                <a:fillRect/>
              </a:stretch>
            </p:blipFill>
            <p:spPr>
              <a:xfrm>
                <a:off x="4610278" y="3786988"/>
                <a:ext cx="2707802" cy="424402"/>
              </a:xfrm>
              <a:prstGeom prst="rect">
                <a:avLst/>
              </a:prstGeom>
            </p:spPr>
          </p:pic>
          <p:sp>
            <p:nvSpPr>
              <p:cNvPr id="10" name="TextBox 9">
                <a:extLst>
                  <a:ext uri="{FF2B5EF4-FFF2-40B4-BE49-F238E27FC236}">
                    <a16:creationId xmlns:a16="http://schemas.microsoft.com/office/drawing/2014/main" id="{4E8FFCC2-3EB3-4D72-8C42-ED9F0946B815}"/>
                  </a:ext>
                </a:extLst>
              </p:cNvPr>
              <p:cNvSpPr txBox="1"/>
              <p:nvPr/>
            </p:nvSpPr>
            <p:spPr>
              <a:xfrm>
                <a:off x="4745129" y="3847067"/>
                <a:ext cx="2396941" cy="526675"/>
              </a:xfrm>
              <a:prstGeom prst="rect">
                <a:avLst/>
              </a:prstGeom>
            </p:spPr>
            <p:txBody>
              <a:bodyPr vert="horz" wrap="square" lIns="0" tIns="45720" rIns="0" bIns="45720" rtlCol="0">
                <a:noAutofit/>
              </a:bodyPr>
              <a:lstStyle/>
              <a:p>
                <a:pPr algn="ctr">
                  <a:lnSpc>
                    <a:spcPct val="90000"/>
                  </a:lnSpc>
                  <a:spcBef>
                    <a:spcPts val="600"/>
                  </a:spcBef>
                  <a:spcAft>
                    <a:spcPts val="600"/>
                  </a:spcAft>
                </a:pPr>
                <a:r>
                  <a:rPr lang="zh-CN" altLang="en-US" sz="1400" b="1" dirty="0">
                    <a:solidFill>
                      <a:schemeClr val="bg1"/>
                    </a:solidFill>
                    <a:latin typeface="Arial" panose="020B0604020202020204" pitchFamily="34" charset="0"/>
                    <a:cs typeface="Arial" panose="020B0604020202020204" pitchFamily="34" charset="0"/>
                  </a:rPr>
                  <a:t>河南真实生物科技有限公司</a:t>
                </a:r>
              </a:p>
            </p:txBody>
          </p:sp>
        </p:grpSp>
      </p:grpSp>
    </p:spTree>
    <p:extLst>
      <p:ext uri="{BB962C8B-B14F-4D97-AF65-F5344CB8AC3E}">
        <p14:creationId xmlns:p14="http://schemas.microsoft.com/office/powerpoint/2010/main" val="76769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33272DF8-F609-4DB8-9CBF-0D2107AC7DB9}"/>
              </a:ext>
            </a:extLst>
          </p:cNvPr>
          <p:cNvGraphicFramePr>
            <a:graphicFrameLocks noChangeAspect="1"/>
          </p:cNvGraphicFramePr>
          <p:nvPr>
            <p:custDataLst>
              <p:tags r:id="rId2"/>
            </p:custDataLst>
            <p:extLst>
              <p:ext uri="{D42A27DB-BD31-4B8C-83A1-F6EECF244321}">
                <p14:modId xmlns:p14="http://schemas.microsoft.com/office/powerpoint/2010/main" val="2252415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4" imgW="234" imgH="234" progId="TCLayout.ActiveDocument.1">
                  <p:embed/>
                </p:oleObj>
              </mc:Choice>
              <mc:Fallback>
                <p:oleObj name="think-cell Slide" r:id="rId4" imgW="234" imgH="234" progId="TCLayout.ActiveDocument.1">
                  <p:embed/>
                  <p:pic>
                    <p:nvPicPr>
                      <p:cNvPr id="25" name="Object 24" hidden="1">
                        <a:extLst>
                          <a:ext uri="{FF2B5EF4-FFF2-40B4-BE49-F238E27FC236}">
                            <a16:creationId xmlns:a16="http://schemas.microsoft.com/office/drawing/2014/main" id="{33272DF8-F609-4DB8-9CBF-0D2107AC7D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610621-61C1-4139-9A96-1F0940BAF132}"/>
              </a:ext>
            </a:extLst>
          </p:cNvPr>
          <p:cNvSpPr>
            <a:spLocks noGrp="1"/>
          </p:cNvSpPr>
          <p:nvPr>
            <p:ph type="ctrTitle"/>
          </p:nvPr>
        </p:nvSpPr>
        <p:spPr/>
        <p:txBody>
          <a:bodyPr vert="horz" anchor="ctr"/>
          <a:lstStyle/>
          <a:p>
            <a:r>
              <a:rPr kumimoji="0" lang="zh-CN" altLang="en-US" sz="24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n-ea"/>
                <a:sym typeface="+mn-lt"/>
              </a:rPr>
              <a:t>目录</a:t>
            </a:r>
            <a:endParaRPr lang="zh-CN" altLang="en-US" dirty="0">
              <a:solidFill>
                <a:schemeClr val="tx1"/>
              </a:solidFill>
            </a:endParaRPr>
          </a:p>
        </p:txBody>
      </p:sp>
      <p:sp>
        <p:nvSpPr>
          <p:cNvPr id="186" name="Rectangle: Diagonal Corners Rounded 185">
            <a:extLst>
              <a:ext uri="{FF2B5EF4-FFF2-40B4-BE49-F238E27FC236}">
                <a16:creationId xmlns:a16="http://schemas.microsoft.com/office/drawing/2014/main" id="{23D9531D-154B-4C42-87F9-17ED8FEC7C8E}"/>
              </a:ext>
            </a:extLst>
          </p:cNvPr>
          <p:cNvSpPr/>
          <p:nvPr/>
        </p:nvSpPr>
        <p:spPr>
          <a:xfrm>
            <a:off x="6674217" y="3074065"/>
            <a:ext cx="3591905" cy="647413"/>
          </a:xfrm>
          <a:prstGeom prst="round2DiagRect">
            <a:avLst>
              <a:gd name="adj1" fmla="val 42945"/>
              <a:gd name="adj2" fmla="val 0"/>
            </a:avLst>
          </a:prstGeom>
          <a:solidFill>
            <a:srgbClr val="F9EC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198563" lvl="3"/>
            <a:endParaRPr lang="en-GB" altLang="en-US" b="1" dirty="0">
              <a:solidFill>
                <a:schemeClr val="accent3">
                  <a:lumMod val="75000"/>
                </a:schemeClr>
              </a:solidFill>
              <a:sym typeface="+mn-lt"/>
            </a:endParaRPr>
          </a:p>
        </p:txBody>
      </p:sp>
      <p:sp>
        <p:nvSpPr>
          <p:cNvPr id="185" name="Rectangle: Diagonal Corners Rounded 184">
            <a:extLst>
              <a:ext uri="{FF2B5EF4-FFF2-40B4-BE49-F238E27FC236}">
                <a16:creationId xmlns:a16="http://schemas.microsoft.com/office/drawing/2014/main" id="{96F5FBB4-339B-40B6-8A83-35F6CD440420}"/>
              </a:ext>
            </a:extLst>
          </p:cNvPr>
          <p:cNvSpPr/>
          <p:nvPr/>
        </p:nvSpPr>
        <p:spPr>
          <a:xfrm>
            <a:off x="6674217" y="1913807"/>
            <a:ext cx="3591905" cy="647413"/>
          </a:xfrm>
          <a:prstGeom prst="round2DiagRect">
            <a:avLst>
              <a:gd name="adj1" fmla="val 42945"/>
              <a:gd name="adj2" fmla="val 0"/>
            </a:avLst>
          </a:prstGeom>
          <a:solidFill>
            <a:srgbClr val="F9EC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198563" lvl="3"/>
            <a:endParaRPr lang="zh-CN" altLang="en-US" b="1" dirty="0">
              <a:solidFill>
                <a:schemeClr val="accent3">
                  <a:lumMod val="75000"/>
                </a:schemeClr>
              </a:solidFill>
              <a:sym typeface="+mn-lt"/>
            </a:endParaRPr>
          </a:p>
        </p:txBody>
      </p:sp>
      <p:sp>
        <p:nvSpPr>
          <p:cNvPr id="184" name="Rectangle: Diagonal Corners Rounded 183">
            <a:extLst>
              <a:ext uri="{FF2B5EF4-FFF2-40B4-BE49-F238E27FC236}">
                <a16:creationId xmlns:a16="http://schemas.microsoft.com/office/drawing/2014/main" id="{452CAD9F-6F3D-4209-BB32-C122AC983067}"/>
              </a:ext>
            </a:extLst>
          </p:cNvPr>
          <p:cNvSpPr/>
          <p:nvPr/>
        </p:nvSpPr>
        <p:spPr>
          <a:xfrm>
            <a:off x="1925879" y="4296781"/>
            <a:ext cx="3591905" cy="647413"/>
          </a:xfrm>
          <a:prstGeom prst="round2DiagRect">
            <a:avLst>
              <a:gd name="adj1" fmla="val 42945"/>
              <a:gd name="adj2" fmla="val 0"/>
            </a:avLst>
          </a:prstGeom>
          <a:solidFill>
            <a:srgbClr val="F9EC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198563" lvl="3"/>
            <a:endParaRPr lang="en-US" altLang="zh-CN" b="1" dirty="0">
              <a:solidFill>
                <a:schemeClr val="accent3">
                  <a:lumMod val="75000"/>
                </a:schemeClr>
              </a:solidFill>
              <a:sym typeface="+mn-lt"/>
            </a:endParaRPr>
          </a:p>
        </p:txBody>
      </p:sp>
      <p:sp>
        <p:nvSpPr>
          <p:cNvPr id="182" name="Rectangle: Diagonal Corners Rounded 181">
            <a:extLst>
              <a:ext uri="{FF2B5EF4-FFF2-40B4-BE49-F238E27FC236}">
                <a16:creationId xmlns:a16="http://schemas.microsoft.com/office/drawing/2014/main" id="{C88C13A1-DDEB-4641-8C8A-AB775DCFBB05}"/>
              </a:ext>
            </a:extLst>
          </p:cNvPr>
          <p:cNvSpPr/>
          <p:nvPr/>
        </p:nvSpPr>
        <p:spPr>
          <a:xfrm>
            <a:off x="1925880" y="1913807"/>
            <a:ext cx="3591905" cy="647413"/>
          </a:xfrm>
          <a:prstGeom prst="round2DiagRect">
            <a:avLst>
              <a:gd name="adj1" fmla="val 42945"/>
              <a:gd name="adj2" fmla="val 0"/>
            </a:avLst>
          </a:prstGeom>
          <a:solidFill>
            <a:srgbClr val="F9EC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2"/>
            <a:endParaRPr lang="zh-CN" altLang="en-US" b="1" dirty="0">
              <a:solidFill>
                <a:schemeClr val="accent3">
                  <a:lumMod val="75000"/>
                </a:schemeClr>
              </a:solidFill>
            </a:endParaRPr>
          </a:p>
        </p:txBody>
      </p:sp>
      <p:sp>
        <p:nvSpPr>
          <p:cNvPr id="11" name="Rectangle: Diagonal Corners Rounded 10">
            <a:extLst>
              <a:ext uri="{FF2B5EF4-FFF2-40B4-BE49-F238E27FC236}">
                <a16:creationId xmlns:a16="http://schemas.microsoft.com/office/drawing/2014/main" id="{667A230F-B88F-457B-BB01-3468E76EE11B}"/>
              </a:ext>
            </a:extLst>
          </p:cNvPr>
          <p:cNvSpPr/>
          <p:nvPr/>
        </p:nvSpPr>
        <p:spPr>
          <a:xfrm>
            <a:off x="1925879" y="3082613"/>
            <a:ext cx="3591905" cy="647413"/>
          </a:xfrm>
          <a:prstGeom prst="round2DiagRect">
            <a:avLst>
              <a:gd name="adj1" fmla="val 42945"/>
              <a:gd name="adj2" fmla="val 0"/>
            </a:avLst>
          </a:prstGeom>
          <a:solidFill>
            <a:srgbClr val="F9EC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198563" lvl="3"/>
            <a:endParaRPr lang="en-GB" altLang="en-US" b="1" dirty="0">
              <a:solidFill>
                <a:schemeClr val="accent3">
                  <a:lumMod val="75000"/>
                </a:schemeClr>
              </a:solidFill>
              <a:sym typeface="+mn-lt"/>
            </a:endParaRPr>
          </a:p>
        </p:txBody>
      </p:sp>
      <p:grpSp>
        <p:nvGrpSpPr>
          <p:cNvPr id="52" name="Group 51">
            <a:extLst>
              <a:ext uri="{FF2B5EF4-FFF2-40B4-BE49-F238E27FC236}">
                <a16:creationId xmlns:a16="http://schemas.microsoft.com/office/drawing/2014/main" id="{A9A0FD16-38C3-4AAA-B6A6-DD294963B745}"/>
              </a:ext>
            </a:extLst>
          </p:cNvPr>
          <p:cNvGrpSpPr/>
          <p:nvPr/>
        </p:nvGrpSpPr>
        <p:grpSpPr>
          <a:xfrm>
            <a:off x="2433258" y="1976050"/>
            <a:ext cx="420673" cy="527051"/>
            <a:chOff x="7827468" y="1640905"/>
            <a:chExt cx="2825316" cy="3539770"/>
          </a:xfrm>
          <a:effectLst>
            <a:outerShdw blurRad="50800" dist="38100" dir="2700000" algn="tl" rotWithShape="0">
              <a:prstClr val="black">
                <a:alpha val="40000"/>
              </a:prstClr>
            </a:outerShdw>
          </a:effectLst>
          <a:scene3d>
            <a:camera prst="orthographicFront"/>
            <a:lightRig rig="threePt" dir="t"/>
          </a:scene3d>
        </p:grpSpPr>
        <p:sp>
          <p:nvSpPr>
            <p:cNvPr id="53" name="Oval 52">
              <a:extLst>
                <a:ext uri="{FF2B5EF4-FFF2-40B4-BE49-F238E27FC236}">
                  <a16:creationId xmlns:a16="http://schemas.microsoft.com/office/drawing/2014/main" id="{74DDC492-68BB-4148-8AEB-FFB93A88DAB1}"/>
                </a:ext>
              </a:extLst>
            </p:cNvPr>
            <p:cNvSpPr/>
            <p:nvPr/>
          </p:nvSpPr>
          <p:spPr>
            <a:xfrm>
              <a:off x="9307259" y="3447386"/>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Oval 53">
              <a:extLst>
                <a:ext uri="{FF2B5EF4-FFF2-40B4-BE49-F238E27FC236}">
                  <a16:creationId xmlns:a16="http://schemas.microsoft.com/office/drawing/2014/main" id="{685ED12C-165C-48FD-B62B-5782C66E05FB}"/>
                </a:ext>
              </a:extLst>
            </p:cNvPr>
            <p:cNvSpPr/>
            <p:nvPr/>
          </p:nvSpPr>
          <p:spPr>
            <a:xfrm>
              <a:off x="9003608" y="2935703"/>
              <a:ext cx="511683" cy="511683"/>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Oval 54">
              <a:extLst>
                <a:ext uri="{FF2B5EF4-FFF2-40B4-BE49-F238E27FC236}">
                  <a16:creationId xmlns:a16="http://schemas.microsoft.com/office/drawing/2014/main" id="{4822C94C-6D42-4739-B62C-F3DBD5AD06D5}"/>
                </a:ext>
              </a:extLst>
            </p:cNvPr>
            <p:cNvSpPr/>
            <p:nvPr/>
          </p:nvSpPr>
          <p:spPr>
            <a:xfrm>
              <a:off x="9568670" y="3007067"/>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Oval 55">
              <a:extLst>
                <a:ext uri="{FF2B5EF4-FFF2-40B4-BE49-F238E27FC236}">
                  <a16:creationId xmlns:a16="http://schemas.microsoft.com/office/drawing/2014/main" id="{5A761F5C-600D-4D0B-A4DF-1B04FDD155DF}"/>
                </a:ext>
              </a:extLst>
            </p:cNvPr>
            <p:cNvSpPr/>
            <p:nvPr/>
          </p:nvSpPr>
          <p:spPr>
            <a:xfrm>
              <a:off x="8911981" y="3517859"/>
              <a:ext cx="347468" cy="34746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Oval 56">
              <a:extLst>
                <a:ext uri="{FF2B5EF4-FFF2-40B4-BE49-F238E27FC236}">
                  <a16:creationId xmlns:a16="http://schemas.microsoft.com/office/drawing/2014/main" id="{C3B7981E-809F-4A8C-B40A-F0F7ABCCBD33}"/>
                </a:ext>
              </a:extLst>
            </p:cNvPr>
            <p:cNvSpPr/>
            <p:nvPr/>
          </p:nvSpPr>
          <p:spPr>
            <a:xfrm>
              <a:off x="8559646" y="3514850"/>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Oval 57">
              <a:extLst>
                <a:ext uri="{FF2B5EF4-FFF2-40B4-BE49-F238E27FC236}">
                  <a16:creationId xmlns:a16="http://schemas.microsoft.com/office/drawing/2014/main" id="{95D952F9-F8E1-4BA5-BCA5-9759D84D9F3C}"/>
                </a:ext>
              </a:extLst>
            </p:cNvPr>
            <p:cNvSpPr/>
            <p:nvPr/>
          </p:nvSpPr>
          <p:spPr>
            <a:xfrm>
              <a:off x="8299174" y="3426232"/>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Oval 58">
              <a:extLst>
                <a:ext uri="{FF2B5EF4-FFF2-40B4-BE49-F238E27FC236}">
                  <a16:creationId xmlns:a16="http://schemas.microsoft.com/office/drawing/2014/main" id="{D0E040D5-EA4A-4C7D-AAA7-A6ACA2AF239D}"/>
                </a:ext>
              </a:extLst>
            </p:cNvPr>
            <p:cNvSpPr/>
            <p:nvPr/>
          </p:nvSpPr>
          <p:spPr>
            <a:xfrm>
              <a:off x="8148814" y="3031595"/>
              <a:ext cx="348866" cy="348866"/>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Oval 59">
              <a:extLst>
                <a:ext uri="{FF2B5EF4-FFF2-40B4-BE49-F238E27FC236}">
                  <a16:creationId xmlns:a16="http://schemas.microsoft.com/office/drawing/2014/main" id="{51A4A0A7-F7E6-4FFF-8E70-B7E814041248}"/>
                </a:ext>
              </a:extLst>
            </p:cNvPr>
            <p:cNvSpPr/>
            <p:nvPr/>
          </p:nvSpPr>
          <p:spPr>
            <a:xfrm>
              <a:off x="7827468" y="3055028"/>
              <a:ext cx="222874" cy="222874"/>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Oval 60">
              <a:extLst>
                <a:ext uri="{FF2B5EF4-FFF2-40B4-BE49-F238E27FC236}">
                  <a16:creationId xmlns:a16="http://schemas.microsoft.com/office/drawing/2014/main" id="{A1D69AC2-9FB5-4852-A4FA-52E670E60E9A}"/>
                </a:ext>
              </a:extLst>
            </p:cNvPr>
            <p:cNvSpPr/>
            <p:nvPr/>
          </p:nvSpPr>
          <p:spPr>
            <a:xfrm>
              <a:off x="9777640" y="3589461"/>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Oval 61">
              <a:extLst>
                <a:ext uri="{FF2B5EF4-FFF2-40B4-BE49-F238E27FC236}">
                  <a16:creationId xmlns:a16="http://schemas.microsoft.com/office/drawing/2014/main" id="{5C549276-3332-497B-822F-5ED117D479E8}"/>
                </a:ext>
              </a:extLst>
            </p:cNvPr>
            <p:cNvSpPr/>
            <p:nvPr/>
          </p:nvSpPr>
          <p:spPr>
            <a:xfrm>
              <a:off x="9991536" y="3169102"/>
              <a:ext cx="338640" cy="338640"/>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Oval 62">
              <a:extLst>
                <a:ext uri="{FF2B5EF4-FFF2-40B4-BE49-F238E27FC236}">
                  <a16:creationId xmlns:a16="http://schemas.microsoft.com/office/drawing/2014/main" id="{372E0B44-CDCB-4E85-9648-3BB500C59F57}"/>
                </a:ext>
              </a:extLst>
            </p:cNvPr>
            <p:cNvSpPr/>
            <p:nvPr/>
          </p:nvSpPr>
          <p:spPr>
            <a:xfrm>
              <a:off x="10155644" y="3617044"/>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Oval 63">
              <a:extLst>
                <a:ext uri="{FF2B5EF4-FFF2-40B4-BE49-F238E27FC236}">
                  <a16:creationId xmlns:a16="http://schemas.microsoft.com/office/drawing/2014/main" id="{04531688-7BB4-4428-95DA-6A41CF9A0405}"/>
                </a:ext>
              </a:extLst>
            </p:cNvPr>
            <p:cNvSpPr/>
            <p:nvPr/>
          </p:nvSpPr>
          <p:spPr>
            <a:xfrm>
              <a:off x="10358692" y="343154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Oval 64">
              <a:extLst>
                <a:ext uri="{FF2B5EF4-FFF2-40B4-BE49-F238E27FC236}">
                  <a16:creationId xmlns:a16="http://schemas.microsoft.com/office/drawing/2014/main" id="{3062E0E6-8ECA-453C-809F-C4504480E8CC}"/>
                </a:ext>
              </a:extLst>
            </p:cNvPr>
            <p:cNvSpPr/>
            <p:nvPr/>
          </p:nvSpPr>
          <p:spPr>
            <a:xfrm>
              <a:off x="10448237" y="372098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Oval 65">
              <a:extLst>
                <a:ext uri="{FF2B5EF4-FFF2-40B4-BE49-F238E27FC236}">
                  <a16:creationId xmlns:a16="http://schemas.microsoft.com/office/drawing/2014/main" id="{FFD9F1B2-1D80-4C76-AD0A-DE675A6867EF}"/>
                </a:ext>
              </a:extLst>
            </p:cNvPr>
            <p:cNvSpPr/>
            <p:nvPr/>
          </p:nvSpPr>
          <p:spPr>
            <a:xfrm>
              <a:off x="8571657" y="3005246"/>
              <a:ext cx="387658" cy="38765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66">
              <a:extLst>
                <a:ext uri="{FF2B5EF4-FFF2-40B4-BE49-F238E27FC236}">
                  <a16:creationId xmlns:a16="http://schemas.microsoft.com/office/drawing/2014/main" id="{9F02DAFE-4DC3-4C26-817D-2F1A9A43A062}"/>
                </a:ext>
              </a:extLst>
            </p:cNvPr>
            <p:cNvSpPr/>
            <p:nvPr/>
          </p:nvSpPr>
          <p:spPr>
            <a:xfrm>
              <a:off x="9205942" y="2448056"/>
              <a:ext cx="408173" cy="408173"/>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Oval 67">
              <a:extLst>
                <a:ext uri="{FF2B5EF4-FFF2-40B4-BE49-F238E27FC236}">
                  <a16:creationId xmlns:a16="http://schemas.microsoft.com/office/drawing/2014/main" id="{5AF606C0-DFAD-4067-BA04-FCEFE1F698D8}"/>
                </a:ext>
              </a:extLst>
            </p:cNvPr>
            <p:cNvSpPr/>
            <p:nvPr/>
          </p:nvSpPr>
          <p:spPr>
            <a:xfrm>
              <a:off x="9341666" y="1986508"/>
              <a:ext cx="363744" cy="363744"/>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Oval 68">
              <a:extLst>
                <a:ext uri="{FF2B5EF4-FFF2-40B4-BE49-F238E27FC236}">
                  <a16:creationId xmlns:a16="http://schemas.microsoft.com/office/drawing/2014/main" id="{48D2F5C8-2F17-4A9F-979F-CB6CED56472B}"/>
                </a:ext>
              </a:extLst>
            </p:cNvPr>
            <p:cNvSpPr/>
            <p:nvPr/>
          </p:nvSpPr>
          <p:spPr>
            <a:xfrm>
              <a:off x="9459585" y="1640905"/>
              <a:ext cx="254467" cy="254467"/>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Oval 69">
              <a:extLst>
                <a:ext uri="{FF2B5EF4-FFF2-40B4-BE49-F238E27FC236}">
                  <a16:creationId xmlns:a16="http://schemas.microsoft.com/office/drawing/2014/main" id="{B0C70A1D-2150-4D63-BA74-5A4D53A2AC95}"/>
                </a:ext>
              </a:extLst>
            </p:cNvPr>
            <p:cNvSpPr/>
            <p:nvPr/>
          </p:nvSpPr>
          <p:spPr>
            <a:xfrm>
              <a:off x="8998897" y="3977839"/>
              <a:ext cx="310146" cy="31014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Oval 70">
              <a:extLst>
                <a:ext uri="{FF2B5EF4-FFF2-40B4-BE49-F238E27FC236}">
                  <a16:creationId xmlns:a16="http://schemas.microsoft.com/office/drawing/2014/main" id="{671617C3-D57C-49EA-8EBF-C170F2A9D9AF}"/>
                </a:ext>
              </a:extLst>
            </p:cNvPr>
            <p:cNvSpPr/>
            <p:nvPr/>
          </p:nvSpPr>
          <p:spPr>
            <a:xfrm>
              <a:off x="9052720" y="4352777"/>
              <a:ext cx="206729" cy="20672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val 71">
              <a:extLst>
                <a:ext uri="{FF2B5EF4-FFF2-40B4-BE49-F238E27FC236}">
                  <a16:creationId xmlns:a16="http://schemas.microsoft.com/office/drawing/2014/main" id="{68822D41-F96F-4CDA-A3FD-E396426AC3F7}"/>
                </a:ext>
              </a:extLst>
            </p:cNvPr>
            <p:cNvSpPr/>
            <p:nvPr/>
          </p:nvSpPr>
          <p:spPr>
            <a:xfrm>
              <a:off x="9153970" y="4624298"/>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Oval 72">
              <a:extLst>
                <a:ext uri="{FF2B5EF4-FFF2-40B4-BE49-F238E27FC236}">
                  <a16:creationId xmlns:a16="http://schemas.microsoft.com/office/drawing/2014/main" id="{B352E32D-6E33-48D9-B4AF-AC9D4061C155}"/>
                </a:ext>
              </a:extLst>
            </p:cNvPr>
            <p:cNvSpPr/>
            <p:nvPr/>
          </p:nvSpPr>
          <p:spPr>
            <a:xfrm>
              <a:off x="9276325" y="4755297"/>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Oval 73">
              <a:extLst>
                <a:ext uri="{FF2B5EF4-FFF2-40B4-BE49-F238E27FC236}">
                  <a16:creationId xmlns:a16="http://schemas.microsoft.com/office/drawing/2014/main" id="{44C104D6-5E1E-45F5-8EA7-12400A40D392}"/>
                </a:ext>
              </a:extLst>
            </p:cNvPr>
            <p:cNvSpPr/>
            <p:nvPr/>
          </p:nvSpPr>
          <p:spPr>
            <a:xfrm>
              <a:off x="9440529" y="479733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Oval 74">
              <a:extLst>
                <a:ext uri="{FF2B5EF4-FFF2-40B4-BE49-F238E27FC236}">
                  <a16:creationId xmlns:a16="http://schemas.microsoft.com/office/drawing/2014/main" id="{36564D73-5038-41D8-B22C-75DE8012719A}"/>
                </a:ext>
              </a:extLst>
            </p:cNvPr>
            <p:cNvSpPr/>
            <p:nvPr/>
          </p:nvSpPr>
          <p:spPr>
            <a:xfrm>
              <a:off x="9769293" y="503438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Oval 75">
              <a:extLst>
                <a:ext uri="{FF2B5EF4-FFF2-40B4-BE49-F238E27FC236}">
                  <a16:creationId xmlns:a16="http://schemas.microsoft.com/office/drawing/2014/main" id="{788B1BFF-EA6E-4B6B-AD4C-1E78CED2B6EB}"/>
                </a:ext>
              </a:extLst>
            </p:cNvPr>
            <p:cNvSpPr/>
            <p:nvPr/>
          </p:nvSpPr>
          <p:spPr>
            <a:xfrm>
              <a:off x="9623081" y="4778635"/>
              <a:ext cx="245902" cy="245902"/>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Oval 76">
              <a:extLst>
                <a:ext uri="{FF2B5EF4-FFF2-40B4-BE49-F238E27FC236}">
                  <a16:creationId xmlns:a16="http://schemas.microsoft.com/office/drawing/2014/main" id="{05C5110A-2F95-494E-8FA2-C5FC0D4ED83D}"/>
                </a:ext>
              </a:extLst>
            </p:cNvPr>
            <p:cNvSpPr/>
            <p:nvPr/>
          </p:nvSpPr>
          <p:spPr>
            <a:xfrm>
              <a:off x="9908503" y="4775228"/>
              <a:ext cx="294706" cy="29470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Group 77">
            <a:extLst>
              <a:ext uri="{FF2B5EF4-FFF2-40B4-BE49-F238E27FC236}">
                <a16:creationId xmlns:a16="http://schemas.microsoft.com/office/drawing/2014/main" id="{CC82532B-A3DE-46DA-8E54-CB000F7EEE41}"/>
              </a:ext>
            </a:extLst>
          </p:cNvPr>
          <p:cNvGrpSpPr/>
          <p:nvPr/>
        </p:nvGrpSpPr>
        <p:grpSpPr>
          <a:xfrm>
            <a:off x="2428168" y="3141694"/>
            <a:ext cx="420673" cy="527051"/>
            <a:chOff x="7827468" y="1640905"/>
            <a:chExt cx="2825316" cy="3539770"/>
          </a:xfrm>
          <a:effectLst>
            <a:outerShdw blurRad="50800" dist="38100" dir="2700000" algn="tl" rotWithShape="0">
              <a:prstClr val="black">
                <a:alpha val="40000"/>
              </a:prstClr>
            </a:outerShdw>
          </a:effectLst>
          <a:scene3d>
            <a:camera prst="orthographicFront"/>
            <a:lightRig rig="threePt" dir="t"/>
          </a:scene3d>
        </p:grpSpPr>
        <p:sp>
          <p:nvSpPr>
            <p:cNvPr id="79" name="Oval 78">
              <a:extLst>
                <a:ext uri="{FF2B5EF4-FFF2-40B4-BE49-F238E27FC236}">
                  <a16:creationId xmlns:a16="http://schemas.microsoft.com/office/drawing/2014/main" id="{91842285-9142-4B3A-9F9C-4139FD939BD1}"/>
                </a:ext>
              </a:extLst>
            </p:cNvPr>
            <p:cNvSpPr/>
            <p:nvPr/>
          </p:nvSpPr>
          <p:spPr>
            <a:xfrm>
              <a:off x="9307259" y="3447386"/>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Oval 79">
              <a:extLst>
                <a:ext uri="{FF2B5EF4-FFF2-40B4-BE49-F238E27FC236}">
                  <a16:creationId xmlns:a16="http://schemas.microsoft.com/office/drawing/2014/main" id="{B9C32D00-8CAE-40DF-8163-CB0BD149F5AA}"/>
                </a:ext>
              </a:extLst>
            </p:cNvPr>
            <p:cNvSpPr/>
            <p:nvPr/>
          </p:nvSpPr>
          <p:spPr>
            <a:xfrm>
              <a:off x="9003608" y="2935703"/>
              <a:ext cx="511683" cy="511683"/>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Oval 80">
              <a:extLst>
                <a:ext uri="{FF2B5EF4-FFF2-40B4-BE49-F238E27FC236}">
                  <a16:creationId xmlns:a16="http://schemas.microsoft.com/office/drawing/2014/main" id="{847739C1-016A-4A87-90C2-7E9D4DC9109B}"/>
                </a:ext>
              </a:extLst>
            </p:cNvPr>
            <p:cNvSpPr/>
            <p:nvPr/>
          </p:nvSpPr>
          <p:spPr>
            <a:xfrm>
              <a:off x="9568670" y="3007067"/>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Oval 81">
              <a:extLst>
                <a:ext uri="{FF2B5EF4-FFF2-40B4-BE49-F238E27FC236}">
                  <a16:creationId xmlns:a16="http://schemas.microsoft.com/office/drawing/2014/main" id="{0F632C73-4B49-4481-A28C-5742476D867B}"/>
                </a:ext>
              </a:extLst>
            </p:cNvPr>
            <p:cNvSpPr/>
            <p:nvPr/>
          </p:nvSpPr>
          <p:spPr>
            <a:xfrm>
              <a:off x="8911981" y="3517859"/>
              <a:ext cx="347468" cy="34746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Oval 82">
              <a:extLst>
                <a:ext uri="{FF2B5EF4-FFF2-40B4-BE49-F238E27FC236}">
                  <a16:creationId xmlns:a16="http://schemas.microsoft.com/office/drawing/2014/main" id="{0C9B0953-7F0B-4B31-B6D0-A6B2B7BA4E9F}"/>
                </a:ext>
              </a:extLst>
            </p:cNvPr>
            <p:cNvSpPr/>
            <p:nvPr/>
          </p:nvSpPr>
          <p:spPr>
            <a:xfrm>
              <a:off x="8559646" y="3514850"/>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Oval 83">
              <a:extLst>
                <a:ext uri="{FF2B5EF4-FFF2-40B4-BE49-F238E27FC236}">
                  <a16:creationId xmlns:a16="http://schemas.microsoft.com/office/drawing/2014/main" id="{B8F8170A-8BE2-4B3D-818D-141B1731D2E0}"/>
                </a:ext>
              </a:extLst>
            </p:cNvPr>
            <p:cNvSpPr/>
            <p:nvPr/>
          </p:nvSpPr>
          <p:spPr>
            <a:xfrm>
              <a:off x="8299174" y="3426232"/>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Oval 84">
              <a:extLst>
                <a:ext uri="{FF2B5EF4-FFF2-40B4-BE49-F238E27FC236}">
                  <a16:creationId xmlns:a16="http://schemas.microsoft.com/office/drawing/2014/main" id="{51127E36-008B-4320-93EF-6F938FE68A15}"/>
                </a:ext>
              </a:extLst>
            </p:cNvPr>
            <p:cNvSpPr/>
            <p:nvPr/>
          </p:nvSpPr>
          <p:spPr>
            <a:xfrm>
              <a:off x="8148814" y="3031595"/>
              <a:ext cx="348866" cy="348866"/>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Oval 85">
              <a:extLst>
                <a:ext uri="{FF2B5EF4-FFF2-40B4-BE49-F238E27FC236}">
                  <a16:creationId xmlns:a16="http://schemas.microsoft.com/office/drawing/2014/main" id="{D2B0A7F3-1B32-4C57-A1A0-9EAD81BC4CAF}"/>
                </a:ext>
              </a:extLst>
            </p:cNvPr>
            <p:cNvSpPr/>
            <p:nvPr/>
          </p:nvSpPr>
          <p:spPr>
            <a:xfrm>
              <a:off x="7827468" y="3055028"/>
              <a:ext cx="222874" cy="222874"/>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Oval 86">
              <a:extLst>
                <a:ext uri="{FF2B5EF4-FFF2-40B4-BE49-F238E27FC236}">
                  <a16:creationId xmlns:a16="http://schemas.microsoft.com/office/drawing/2014/main" id="{D0342584-8B4A-4295-BCF9-E58100C11DE8}"/>
                </a:ext>
              </a:extLst>
            </p:cNvPr>
            <p:cNvSpPr/>
            <p:nvPr/>
          </p:nvSpPr>
          <p:spPr>
            <a:xfrm>
              <a:off x="9777640" y="3589461"/>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Oval 87">
              <a:extLst>
                <a:ext uri="{FF2B5EF4-FFF2-40B4-BE49-F238E27FC236}">
                  <a16:creationId xmlns:a16="http://schemas.microsoft.com/office/drawing/2014/main" id="{3595E1D7-8AE5-49F6-B4CA-1145520EAE5E}"/>
                </a:ext>
              </a:extLst>
            </p:cNvPr>
            <p:cNvSpPr/>
            <p:nvPr/>
          </p:nvSpPr>
          <p:spPr>
            <a:xfrm>
              <a:off x="9991536" y="3169102"/>
              <a:ext cx="338640" cy="338640"/>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Oval 88">
              <a:extLst>
                <a:ext uri="{FF2B5EF4-FFF2-40B4-BE49-F238E27FC236}">
                  <a16:creationId xmlns:a16="http://schemas.microsoft.com/office/drawing/2014/main" id="{7760FA6F-AEA8-4FFE-8C62-F61A4BCB58E1}"/>
                </a:ext>
              </a:extLst>
            </p:cNvPr>
            <p:cNvSpPr/>
            <p:nvPr/>
          </p:nvSpPr>
          <p:spPr>
            <a:xfrm>
              <a:off x="10155644" y="3617044"/>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Oval 89">
              <a:extLst>
                <a:ext uri="{FF2B5EF4-FFF2-40B4-BE49-F238E27FC236}">
                  <a16:creationId xmlns:a16="http://schemas.microsoft.com/office/drawing/2014/main" id="{59C3A0E3-D554-4493-B716-F9A4321AAD57}"/>
                </a:ext>
              </a:extLst>
            </p:cNvPr>
            <p:cNvSpPr/>
            <p:nvPr/>
          </p:nvSpPr>
          <p:spPr>
            <a:xfrm>
              <a:off x="10358692" y="343154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Oval 90">
              <a:extLst>
                <a:ext uri="{FF2B5EF4-FFF2-40B4-BE49-F238E27FC236}">
                  <a16:creationId xmlns:a16="http://schemas.microsoft.com/office/drawing/2014/main" id="{E5E131DB-AE04-4E9E-988B-506EC3B2A297}"/>
                </a:ext>
              </a:extLst>
            </p:cNvPr>
            <p:cNvSpPr/>
            <p:nvPr/>
          </p:nvSpPr>
          <p:spPr>
            <a:xfrm>
              <a:off x="10448237" y="372098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Oval 91">
              <a:extLst>
                <a:ext uri="{FF2B5EF4-FFF2-40B4-BE49-F238E27FC236}">
                  <a16:creationId xmlns:a16="http://schemas.microsoft.com/office/drawing/2014/main" id="{9619042A-CEEC-4667-9852-9357E91474D8}"/>
                </a:ext>
              </a:extLst>
            </p:cNvPr>
            <p:cNvSpPr/>
            <p:nvPr/>
          </p:nvSpPr>
          <p:spPr>
            <a:xfrm>
              <a:off x="8571657" y="3005246"/>
              <a:ext cx="387658" cy="38765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Oval 92">
              <a:extLst>
                <a:ext uri="{FF2B5EF4-FFF2-40B4-BE49-F238E27FC236}">
                  <a16:creationId xmlns:a16="http://schemas.microsoft.com/office/drawing/2014/main" id="{8D86DD91-E323-4772-80B1-9B4230DFB053}"/>
                </a:ext>
              </a:extLst>
            </p:cNvPr>
            <p:cNvSpPr/>
            <p:nvPr/>
          </p:nvSpPr>
          <p:spPr>
            <a:xfrm>
              <a:off x="9205942" y="2448056"/>
              <a:ext cx="408173" cy="408173"/>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Oval 93">
              <a:extLst>
                <a:ext uri="{FF2B5EF4-FFF2-40B4-BE49-F238E27FC236}">
                  <a16:creationId xmlns:a16="http://schemas.microsoft.com/office/drawing/2014/main" id="{035F9B72-F9A6-48C8-A15D-4DD5E3AEB168}"/>
                </a:ext>
              </a:extLst>
            </p:cNvPr>
            <p:cNvSpPr/>
            <p:nvPr/>
          </p:nvSpPr>
          <p:spPr>
            <a:xfrm>
              <a:off x="9341666" y="1986508"/>
              <a:ext cx="363744" cy="363744"/>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Oval 94">
              <a:extLst>
                <a:ext uri="{FF2B5EF4-FFF2-40B4-BE49-F238E27FC236}">
                  <a16:creationId xmlns:a16="http://schemas.microsoft.com/office/drawing/2014/main" id="{9B927681-EB03-409D-AB23-166E00288949}"/>
                </a:ext>
              </a:extLst>
            </p:cNvPr>
            <p:cNvSpPr/>
            <p:nvPr/>
          </p:nvSpPr>
          <p:spPr>
            <a:xfrm>
              <a:off x="9459585" y="1640905"/>
              <a:ext cx="254467" cy="254467"/>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Oval 95">
              <a:extLst>
                <a:ext uri="{FF2B5EF4-FFF2-40B4-BE49-F238E27FC236}">
                  <a16:creationId xmlns:a16="http://schemas.microsoft.com/office/drawing/2014/main" id="{6B203C86-1DEB-40D2-865E-B314D35D9CE7}"/>
                </a:ext>
              </a:extLst>
            </p:cNvPr>
            <p:cNvSpPr/>
            <p:nvPr/>
          </p:nvSpPr>
          <p:spPr>
            <a:xfrm>
              <a:off x="8998897" y="3977839"/>
              <a:ext cx="310146" cy="31014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Oval 96">
              <a:extLst>
                <a:ext uri="{FF2B5EF4-FFF2-40B4-BE49-F238E27FC236}">
                  <a16:creationId xmlns:a16="http://schemas.microsoft.com/office/drawing/2014/main" id="{E08634B5-6365-4BE3-B503-68CD7C889FBB}"/>
                </a:ext>
              </a:extLst>
            </p:cNvPr>
            <p:cNvSpPr/>
            <p:nvPr/>
          </p:nvSpPr>
          <p:spPr>
            <a:xfrm>
              <a:off x="9052720" y="4352777"/>
              <a:ext cx="206729" cy="20672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Oval 97">
              <a:extLst>
                <a:ext uri="{FF2B5EF4-FFF2-40B4-BE49-F238E27FC236}">
                  <a16:creationId xmlns:a16="http://schemas.microsoft.com/office/drawing/2014/main" id="{3994F5B1-6480-446C-8634-FF8B393B2468}"/>
                </a:ext>
              </a:extLst>
            </p:cNvPr>
            <p:cNvSpPr/>
            <p:nvPr/>
          </p:nvSpPr>
          <p:spPr>
            <a:xfrm>
              <a:off x="9153970" y="4624298"/>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Oval 98">
              <a:extLst>
                <a:ext uri="{FF2B5EF4-FFF2-40B4-BE49-F238E27FC236}">
                  <a16:creationId xmlns:a16="http://schemas.microsoft.com/office/drawing/2014/main" id="{EFCA84CE-311C-4043-A577-642091019176}"/>
                </a:ext>
              </a:extLst>
            </p:cNvPr>
            <p:cNvSpPr/>
            <p:nvPr/>
          </p:nvSpPr>
          <p:spPr>
            <a:xfrm>
              <a:off x="9276325" y="4755297"/>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Oval 99">
              <a:extLst>
                <a:ext uri="{FF2B5EF4-FFF2-40B4-BE49-F238E27FC236}">
                  <a16:creationId xmlns:a16="http://schemas.microsoft.com/office/drawing/2014/main" id="{A52E40BC-4C49-428A-869C-2DC034C74118}"/>
                </a:ext>
              </a:extLst>
            </p:cNvPr>
            <p:cNvSpPr/>
            <p:nvPr/>
          </p:nvSpPr>
          <p:spPr>
            <a:xfrm>
              <a:off x="9440529" y="479733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Oval 100">
              <a:extLst>
                <a:ext uri="{FF2B5EF4-FFF2-40B4-BE49-F238E27FC236}">
                  <a16:creationId xmlns:a16="http://schemas.microsoft.com/office/drawing/2014/main" id="{286CB05F-C4AC-4671-9C00-162B503C00EC}"/>
                </a:ext>
              </a:extLst>
            </p:cNvPr>
            <p:cNvSpPr/>
            <p:nvPr/>
          </p:nvSpPr>
          <p:spPr>
            <a:xfrm>
              <a:off x="9769293" y="503438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Oval 101">
              <a:extLst>
                <a:ext uri="{FF2B5EF4-FFF2-40B4-BE49-F238E27FC236}">
                  <a16:creationId xmlns:a16="http://schemas.microsoft.com/office/drawing/2014/main" id="{C877EED2-5136-4CC4-B8A1-E8374DE2E104}"/>
                </a:ext>
              </a:extLst>
            </p:cNvPr>
            <p:cNvSpPr/>
            <p:nvPr/>
          </p:nvSpPr>
          <p:spPr>
            <a:xfrm>
              <a:off x="9623081" y="4778635"/>
              <a:ext cx="245902" cy="245902"/>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Oval 102">
              <a:extLst>
                <a:ext uri="{FF2B5EF4-FFF2-40B4-BE49-F238E27FC236}">
                  <a16:creationId xmlns:a16="http://schemas.microsoft.com/office/drawing/2014/main" id="{FE3A2385-892A-4E27-9A3C-9B4AACFFB7CF}"/>
                </a:ext>
              </a:extLst>
            </p:cNvPr>
            <p:cNvSpPr/>
            <p:nvPr/>
          </p:nvSpPr>
          <p:spPr>
            <a:xfrm>
              <a:off x="9908503" y="4775228"/>
              <a:ext cx="294706" cy="29470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Group 103">
            <a:extLst>
              <a:ext uri="{FF2B5EF4-FFF2-40B4-BE49-F238E27FC236}">
                <a16:creationId xmlns:a16="http://schemas.microsoft.com/office/drawing/2014/main" id="{D84C9506-1732-447F-8223-001BF13ACBE5}"/>
              </a:ext>
            </a:extLst>
          </p:cNvPr>
          <p:cNvGrpSpPr/>
          <p:nvPr/>
        </p:nvGrpSpPr>
        <p:grpSpPr>
          <a:xfrm>
            <a:off x="2430299" y="4350768"/>
            <a:ext cx="420673" cy="527051"/>
            <a:chOff x="7827468" y="1640905"/>
            <a:chExt cx="2825316" cy="3539770"/>
          </a:xfrm>
          <a:effectLst>
            <a:outerShdw blurRad="50800" dist="38100" dir="2700000" algn="tl" rotWithShape="0">
              <a:prstClr val="black">
                <a:alpha val="40000"/>
              </a:prstClr>
            </a:outerShdw>
          </a:effectLst>
          <a:scene3d>
            <a:camera prst="orthographicFront"/>
            <a:lightRig rig="threePt" dir="t"/>
          </a:scene3d>
        </p:grpSpPr>
        <p:sp>
          <p:nvSpPr>
            <p:cNvPr id="105" name="Oval 104">
              <a:extLst>
                <a:ext uri="{FF2B5EF4-FFF2-40B4-BE49-F238E27FC236}">
                  <a16:creationId xmlns:a16="http://schemas.microsoft.com/office/drawing/2014/main" id="{A59FA509-B879-41D4-8007-8A8A9913A80C}"/>
                </a:ext>
              </a:extLst>
            </p:cNvPr>
            <p:cNvSpPr/>
            <p:nvPr/>
          </p:nvSpPr>
          <p:spPr>
            <a:xfrm>
              <a:off x="9307259" y="3447386"/>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Oval 105">
              <a:extLst>
                <a:ext uri="{FF2B5EF4-FFF2-40B4-BE49-F238E27FC236}">
                  <a16:creationId xmlns:a16="http://schemas.microsoft.com/office/drawing/2014/main" id="{C899FC14-2635-4FA1-B9FB-83026B309316}"/>
                </a:ext>
              </a:extLst>
            </p:cNvPr>
            <p:cNvSpPr/>
            <p:nvPr/>
          </p:nvSpPr>
          <p:spPr>
            <a:xfrm>
              <a:off x="9003608" y="2935703"/>
              <a:ext cx="511683" cy="511683"/>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Oval 106">
              <a:extLst>
                <a:ext uri="{FF2B5EF4-FFF2-40B4-BE49-F238E27FC236}">
                  <a16:creationId xmlns:a16="http://schemas.microsoft.com/office/drawing/2014/main" id="{0F162E10-77B9-4F09-8E0A-1EEA40FFE130}"/>
                </a:ext>
              </a:extLst>
            </p:cNvPr>
            <p:cNvSpPr/>
            <p:nvPr/>
          </p:nvSpPr>
          <p:spPr>
            <a:xfrm>
              <a:off x="9568670" y="3007067"/>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Oval 107">
              <a:extLst>
                <a:ext uri="{FF2B5EF4-FFF2-40B4-BE49-F238E27FC236}">
                  <a16:creationId xmlns:a16="http://schemas.microsoft.com/office/drawing/2014/main" id="{B771D97E-769E-425C-9426-F031E561B553}"/>
                </a:ext>
              </a:extLst>
            </p:cNvPr>
            <p:cNvSpPr/>
            <p:nvPr/>
          </p:nvSpPr>
          <p:spPr>
            <a:xfrm>
              <a:off x="8911981" y="3517859"/>
              <a:ext cx="347468" cy="34746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Oval 108">
              <a:extLst>
                <a:ext uri="{FF2B5EF4-FFF2-40B4-BE49-F238E27FC236}">
                  <a16:creationId xmlns:a16="http://schemas.microsoft.com/office/drawing/2014/main" id="{BC98F290-21A9-45AA-9109-16C245ED3573}"/>
                </a:ext>
              </a:extLst>
            </p:cNvPr>
            <p:cNvSpPr/>
            <p:nvPr/>
          </p:nvSpPr>
          <p:spPr>
            <a:xfrm>
              <a:off x="8559646" y="3514850"/>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Oval 109">
              <a:extLst>
                <a:ext uri="{FF2B5EF4-FFF2-40B4-BE49-F238E27FC236}">
                  <a16:creationId xmlns:a16="http://schemas.microsoft.com/office/drawing/2014/main" id="{85A43DC2-A8CD-477C-80C1-847D292A4D9B}"/>
                </a:ext>
              </a:extLst>
            </p:cNvPr>
            <p:cNvSpPr/>
            <p:nvPr/>
          </p:nvSpPr>
          <p:spPr>
            <a:xfrm>
              <a:off x="8299174" y="3426232"/>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Oval 110">
              <a:extLst>
                <a:ext uri="{FF2B5EF4-FFF2-40B4-BE49-F238E27FC236}">
                  <a16:creationId xmlns:a16="http://schemas.microsoft.com/office/drawing/2014/main" id="{43D30541-FCD1-48B5-89CB-BFF38E87570E}"/>
                </a:ext>
              </a:extLst>
            </p:cNvPr>
            <p:cNvSpPr/>
            <p:nvPr/>
          </p:nvSpPr>
          <p:spPr>
            <a:xfrm>
              <a:off x="8148814" y="3031595"/>
              <a:ext cx="348866" cy="348866"/>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Oval 111">
              <a:extLst>
                <a:ext uri="{FF2B5EF4-FFF2-40B4-BE49-F238E27FC236}">
                  <a16:creationId xmlns:a16="http://schemas.microsoft.com/office/drawing/2014/main" id="{736ED571-9745-4C3A-89AB-551BD78358E4}"/>
                </a:ext>
              </a:extLst>
            </p:cNvPr>
            <p:cNvSpPr/>
            <p:nvPr/>
          </p:nvSpPr>
          <p:spPr>
            <a:xfrm>
              <a:off x="7827468" y="3055028"/>
              <a:ext cx="222874" cy="222874"/>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Oval 112">
              <a:extLst>
                <a:ext uri="{FF2B5EF4-FFF2-40B4-BE49-F238E27FC236}">
                  <a16:creationId xmlns:a16="http://schemas.microsoft.com/office/drawing/2014/main" id="{9E92E8F0-C961-4EDB-AB9F-1F5C47933A82}"/>
                </a:ext>
              </a:extLst>
            </p:cNvPr>
            <p:cNvSpPr/>
            <p:nvPr/>
          </p:nvSpPr>
          <p:spPr>
            <a:xfrm>
              <a:off x="9777640" y="3589461"/>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Oval 113">
              <a:extLst>
                <a:ext uri="{FF2B5EF4-FFF2-40B4-BE49-F238E27FC236}">
                  <a16:creationId xmlns:a16="http://schemas.microsoft.com/office/drawing/2014/main" id="{95BEECBD-C6DA-4513-9079-464E32A0EDB8}"/>
                </a:ext>
              </a:extLst>
            </p:cNvPr>
            <p:cNvSpPr/>
            <p:nvPr/>
          </p:nvSpPr>
          <p:spPr>
            <a:xfrm>
              <a:off x="9991536" y="3169102"/>
              <a:ext cx="338640" cy="338640"/>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Oval 114">
              <a:extLst>
                <a:ext uri="{FF2B5EF4-FFF2-40B4-BE49-F238E27FC236}">
                  <a16:creationId xmlns:a16="http://schemas.microsoft.com/office/drawing/2014/main" id="{9EBD7017-3615-4815-95C0-A5F32AD09FA3}"/>
                </a:ext>
              </a:extLst>
            </p:cNvPr>
            <p:cNvSpPr/>
            <p:nvPr/>
          </p:nvSpPr>
          <p:spPr>
            <a:xfrm>
              <a:off x="10155644" y="3617044"/>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Oval 115">
              <a:extLst>
                <a:ext uri="{FF2B5EF4-FFF2-40B4-BE49-F238E27FC236}">
                  <a16:creationId xmlns:a16="http://schemas.microsoft.com/office/drawing/2014/main" id="{5F66774D-956C-42EF-BE69-51B30659A4AA}"/>
                </a:ext>
              </a:extLst>
            </p:cNvPr>
            <p:cNvSpPr/>
            <p:nvPr/>
          </p:nvSpPr>
          <p:spPr>
            <a:xfrm>
              <a:off x="10358692" y="343154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Oval 116">
              <a:extLst>
                <a:ext uri="{FF2B5EF4-FFF2-40B4-BE49-F238E27FC236}">
                  <a16:creationId xmlns:a16="http://schemas.microsoft.com/office/drawing/2014/main" id="{E81DC687-1018-478E-846E-5138F0FEEB57}"/>
                </a:ext>
              </a:extLst>
            </p:cNvPr>
            <p:cNvSpPr/>
            <p:nvPr/>
          </p:nvSpPr>
          <p:spPr>
            <a:xfrm>
              <a:off x="10448237" y="372098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Oval 117">
              <a:extLst>
                <a:ext uri="{FF2B5EF4-FFF2-40B4-BE49-F238E27FC236}">
                  <a16:creationId xmlns:a16="http://schemas.microsoft.com/office/drawing/2014/main" id="{5F1CABE4-14BA-4A9C-BD64-56F3AE261EF8}"/>
                </a:ext>
              </a:extLst>
            </p:cNvPr>
            <p:cNvSpPr/>
            <p:nvPr/>
          </p:nvSpPr>
          <p:spPr>
            <a:xfrm>
              <a:off x="8571657" y="3005246"/>
              <a:ext cx="387658" cy="38765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Oval 118">
              <a:extLst>
                <a:ext uri="{FF2B5EF4-FFF2-40B4-BE49-F238E27FC236}">
                  <a16:creationId xmlns:a16="http://schemas.microsoft.com/office/drawing/2014/main" id="{5333977E-6044-4AB3-AFA1-2C2386F92D96}"/>
                </a:ext>
              </a:extLst>
            </p:cNvPr>
            <p:cNvSpPr/>
            <p:nvPr/>
          </p:nvSpPr>
          <p:spPr>
            <a:xfrm>
              <a:off x="9205942" y="2448056"/>
              <a:ext cx="408173" cy="408173"/>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Oval 119">
              <a:extLst>
                <a:ext uri="{FF2B5EF4-FFF2-40B4-BE49-F238E27FC236}">
                  <a16:creationId xmlns:a16="http://schemas.microsoft.com/office/drawing/2014/main" id="{FA87C489-7EDA-47D4-9475-1AFA80071598}"/>
                </a:ext>
              </a:extLst>
            </p:cNvPr>
            <p:cNvSpPr/>
            <p:nvPr/>
          </p:nvSpPr>
          <p:spPr>
            <a:xfrm>
              <a:off x="9341666" y="1986508"/>
              <a:ext cx="363744" cy="363744"/>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Oval 120">
              <a:extLst>
                <a:ext uri="{FF2B5EF4-FFF2-40B4-BE49-F238E27FC236}">
                  <a16:creationId xmlns:a16="http://schemas.microsoft.com/office/drawing/2014/main" id="{3C36E01F-431B-42E2-BFB4-8527FDB7506C}"/>
                </a:ext>
              </a:extLst>
            </p:cNvPr>
            <p:cNvSpPr/>
            <p:nvPr/>
          </p:nvSpPr>
          <p:spPr>
            <a:xfrm>
              <a:off x="9459585" y="1640905"/>
              <a:ext cx="254467" cy="254467"/>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Oval 121">
              <a:extLst>
                <a:ext uri="{FF2B5EF4-FFF2-40B4-BE49-F238E27FC236}">
                  <a16:creationId xmlns:a16="http://schemas.microsoft.com/office/drawing/2014/main" id="{27BA6B18-16A3-49E9-9B07-628206CE5C7E}"/>
                </a:ext>
              </a:extLst>
            </p:cNvPr>
            <p:cNvSpPr/>
            <p:nvPr/>
          </p:nvSpPr>
          <p:spPr>
            <a:xfrm>
              <a:off x="8998897" y="3977839"/>
              <a:ext cx="310146" cy="31014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Oval 122">
              <a:extLst>
                <a:ext uri="{FF2B5EF4-FFF2-40B4-BE49-F238E27FC236}">
                  <a16:creationId xmlns:a16="http://schemas.microsoft.com/office/drawing/2014/main" id="{94440A3C-76A9-4589-80CF-70EC4BDDE74D}"/>
                </a:ext>
              </a:extLst>
            </p:cNvPr>
            <p:cNvSpPr/>
            <p:nvPr/>
          </p:nvSpPr>
          <p:spPr>
            <a:xfrm>
              <a:off x="9052720" y="4352777"/>
              <a:ext cx="206729" cy="20672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Oval 123">
              <a:extLst>
                <a:ext uri="{FF2B5EF4-FFF2-40B4-BE49-F238E27FC236}">
                  <a16:creationId xmlns:a16="http://schemas.microsoft.com/office/drawing/2014/main" id="{E242BBF7-01FB-427F-91F0-7679EE6A53F1}"/>
                </a:ext>
              </a:extLst>
            </p:cNvPr>
            <p:cNvSpPr/>
            <p:nvPr/>
          </p:nvSpPr>
          <p:spPr>
            <a:xfrm>
              <a:off x="9153970" y="4624298"/>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Oval 124">
              <a:extLst>
                <a:ext uri="{FF2B5EF4-FFF2-40B4-BE49-F238E27FC236}">
                  <a16:creationId xmlns:a16="http://schemas.microsoft.com/office/drawing/2014/main" id="{0AA51FCC-1484-4889-B61E-A1389DE9AB17}"/>
                </a:ext>
              </a:extLst>
            </p:cNvPr>
            <p:cNvSpPr/>
            <p:nvPr/>
          </p:nvSpPr>
          <p:spPr>
            <a:xfrm>
              <a:off x="9276325" y="4755297"/>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Oval 125">
              <a:extLst>
                <a:ext uri="{FF2B5EF4-FFF2-40B4-BE49-F238E27FC236}">
                  <a16:creationId xmlns:a16="http://schemas.microsoft.com/office/drawing/2014/main" id="{19CA3DA5-CF11-44C6-93A7-FF745956FE53}"/>
                </a:ext>
              </a:extLst>
            </p:cNvPr>
            <p:cNvSpPr/>
            <p:nvPr/>
          </p:nvSpPr>
          <p:spPr>
            <a:xfrm>
              <a:off x="9440529" y="479733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Oval 126">
              <a:extLst>
                <a:ext uri="{FF2B5EF4-FFF2-40B4-BE49-F238E27FC236}">
                  <a16:creationId xmlns:a16="http://schemas.microsoft.com/office/drawing/2014/main" id="{C5B90CBC-79A3-440C-B038-646E5698CAC7}"/>
                </a:ext>
              </a:extLst>
            </p:cNvPr>
            <p:cNvSpPr/>
            <p:nvPr/>
          </p:nvSpPr>
          <p:spPr>
            <a:xfrm>
              <a:off x="9769293" y="503438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Oval 127">
              <a:extLst>
                <a:ext uri="{FF2B5EF4-FFF2-40B4-BE49-F238E27FC236}">
                  <a16:creationId xmlns:a16="http://schemas.microsoft.com/office/drawing/2014/main" id="{AA4D2BFF-A63A-49CF-9EFA-21943171D09D}"/>
                </a:ext>
              </a:extLst>
            </p:cNvPr>
            <p:cNvSpPr/>
            <p:nvPr/>
          </p:nvSpPr>
          <p:spPr>
            <a:xfrm>
              <a:off x="9623081" y="4778635"/>
              <a:ext cx="245902" cy="245902"/>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Oval 128">
              <a:extLst>
                <a:ext uri="{FF2B5EF4-FFF2-40B4-BE49-F238E27FC236}">
                  <a16:creationId xmlns:a16="http://schemas.microsoft.com/office/drawing/2014/main" id="{A1CB254E-9E94-4D0D-9335-05F60A12F083}"/>
                </a:ext>
              </a:extLst>
            </p:cNvPr>
            <p:cNvSpPr/>
            <p:nvPr/>
          </p:nvSpPr>
          <p:spPr>
            <a:xfrm>
              <a:off x="9908503" y="4775228"/>
              <a:ext cx="294706" cy="29470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Group 129">
            <a:extLst>
              <a:ext uri="{FF2B5EF4-FFF2-40B4-BE49-F238E27FC236}">
                <a16:creationId xmlns:a16="http://schemas.microsoft.com/office/drawing/2014/main" id="{9C27D721-F12C-466B-BA4D-E9B92270A5C5}"/>
              </a:ext>
            </a:extLst>
          </p:cNvPr>
          <p:cNvGrpSpPr/>
          <p:nvPr/>
        </p:nvGrpSpPr>
        <p:grpSpPr>
          <a:xfrm>
            <a:off x="7181596" y="1971516"/>
            <a:ext cx="420673" cy="527051"/>
            <a:chOff x="7827468" y="1640905"/>
            <a:chExt cx="2825316" cy="3539770"/>
          </a:xfrm>
          <a:effectLst>
            <a:outerShdw blurRad="50800" dist="38100" dir="2700000" algn="tl" rotWithShape="0">
              <a:prstClr val="black">
                <a:alpha val="40000"/>
              </a:prstClr>
            </a:outerShdw>
          </a:effectLst>
          <a:scene3d>
            <a:camera prst="orthographicFront"/>
            <a:lightRig rig="threePt" dir="t"/>
          </a:scene3d>
        </p:grpSpPr>
        <p:sp>
          <p:nvSpPr>
            <p:cNvPr id="131" name="Oval 130">
              <a:extLst>
                <a:ext uri="{FF2B5EF4-FFF2-40B4-BE49-F238E27FC236}">
                  <a16:creationId xmlns:a16="http://schemas.microsoft.com/office/drawing/2014/main" id="{9E22F294-65EB-45C5-A32D-3B6FAFD5AA7E}"/>
                </a:ext>
              </a:extLst>
            </p:cNvPr>
            <p:cNvSpPr/>
            <p:nvPr/>
          </p:nvSpPr>
          <p:spPr>
            <a:xfrm>
              <a:off x="9307259" y="3447386"/>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Oval 131">
              <a:extLst>
                <a:ext uri="{FF2B5EF4-FFF2-40B4-BE49-F238E27FC236}">
                  <a16:creationId xmlns:a16="http://schemas.microsoft.com/office/drawing/2014/main" id="{D03A1053-8B41-44B4-8280-D7F2D20A83FE}"/>
                </a:ext>
              </a:extLst>
            </p:cNvPr>
            <p:cNvSpPr/>
            <p:nvPr/>
          </p:nvSpPr>
          <p:spPr>
            <a:xfrm>
              <a:off x="9003608" y="2935703"/>
              <a:ext cx="511683" cy="511683"/>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Oval 132">
              <a:extLst>
                <a:ext uri="{FF2B5EF4-FFF2-40B4-BE49-F238E27FC236}">
                  <a16:creationId xmlns:a16="http://schemas.microsoft.com/office/drawing/2014/main" id="{369EE7CB-EE4E-4C2A-9257-32428C08A2FE}"/>
                </a:ext>
              </a:extLst>
            </p:cNvPr>
            <p:cNvSpPr/>
            <p:nvPr/>
          </p:nvSpPr>
          <p:spPr>
            <a:xfrm>
              <a:off x="9568670" y="3007067"/>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Oval 133">
              <a:extLst>
                <a:ext uri="{FF2B5EF4-FFF2-40B4-BE49-F238E27FC236}">
                  <a16:creationId xmlns:a16="http://schemas.microsoft.com/office/drawing/2014/main" id="{4C4AE678-0BB1-4EED-8715-8EA1694A8905}"/>
                </a:ext>
              </a:extLst>
            </p:cNvPr>
            <p:cNvSpPr/>
            <p:nvPr/>
          </p:nvSpPr>
          <p:spPr>
            <a:xfrm>
              <a:off x="8911981" y="3517859"/>
              <a:ext cx="347468" cy="34746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Oval 134">
              <a:extLst>
                <a:ext uri="{FF2B5EF4-FFF2-40B4-BE49-F238E27FC236}">
                  <a16:creationId xmlns:a16="http://schemas.microsoft.com/office/drawing/2014/main" id="{73449AEE-A007-4F5E-AD0B-EFC75017D87A}"/>
                </a:ext>
              </a:extLst>
            </p:cNvPr>
            <p:cNvSpPr/>
            <p:nvPr/>
          </p:nvSpPr>
          <p:spPr>
            <a:xfrm>
              <a:off x="8559646" y="3514850"/>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Oval 135">
              <a:extLst>
                <a:ext uri="{FF2B5EF4-FFF2-40B4-BE49-F238E27FC236}">
                  <a16:creationId xmlns:a16="http://schemas.microsoft.com/office/drawing/2014/main" id="{E9D36E90-75FA-4772-92B1-D20754173440}"/>
                </a:ext>
              </a:extLst>
            </p:cNvPr>
            <p:cNvSpPr/>
            <p:nvPr/>
          </p:nvSpPr>
          <p:spPr>
            <a:xfrm>
              <a:off x="8299174" y="3426232"/>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Oval 136">
              <a:extLst>
                <a:ext uri="{FF2B5EF4-FFF2-40B4-BE49-F238E27FC236}">
                  <a16:creationId xmlns:a16="http://schemas.microsoft.com/office/drawing/2014/main" id="{73B8B9C2-D774-41BD-9107-BE85EA4F82C3}"/>
                </a:ext>
              </a:extLst>
            </p:cNvPr>
            <p:cNvSpPr/>
            <p:nvPr/>
          </p:nvSpPr>
          <p:spPr>
            <a:xfrm>
              <a:off x="8148814" y="3031595"/>
              <a:ext cx="348866" cy="348866"/>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Oval 137">
              <a:extLst>
                <a:ext uri="{FF2B5EF4-FFF2-40B4-BE49-F238E27FC236}">
                  <a16:creationId xmlns:a16="http://schemas.microsoft.com/office/drawing/2014/main" id="{89CB08EA-767B-4C03-877D-0E7404821BC6}"/>
                </a:ext>
              </a:extLst>
            </p:cNvPr>
            <p:cNvSpPr/>
            <p:nvPr/>
          </p:nvSpPr>
          <p:spPr>
            <a:xfrm>
              <a:off x="7827468" y="3055028"/>
              <a:ext cx="222874" cy="222874"/>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Oval 138">
              <a:extLst>
                <a:ext uri="{FF2B5EF4-FFF2-40B4-BE49-F238E27FC236}">
                  <a16:creationId xmlns:a16="http://schemas.microsoft.com/office/drawing/2014/main" id="{570892E2-F665-4B29-8D11-C3E822D5E55B}"/>
                </a:ext>
              </a:extLst>
            </p:cNvPr>
            <p:cNvSpPr/>
            <p:nvPr/>
          </p:nvSpPr>
          <p:spPr>
            <a:xfrm>
              <a:off x="9777640" y="3589461"/>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Oval 139">
              <a:extLst>
                <a:ext uri="{FF2B5EF4-FFF2-40B4-BE49-F238E27FC236}">
                  <a16:creationId xmlns:a16="http://schemas.microsoft.com/office/drawing/2014/main" id="{B8303111-DE79-4907-8098-0182BD8B0738}"/>
                </a:ext>
              </a:extLst>
            </p:cNvPr>
            <p:cNvSpPr/>
            <p:nvPr/>
          </p:nvSpPr>
          <p:spPr>
            <a:xfrm>
              <a:off x="9991536" y="3169102"/>
              <a:ext cx="338640" cy="338640"/>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Oval 140">
              <a:extLst>
                <a:ext uri="{FF2B5EF4-FFF2-40B4-BE49-F238E27FC236}">
                  <a16:creationId xmlns:a16="http://schemas.microsoft.com/office/drawing/2014/main" id="{654A8365-186B-4AE7-BFD1-9D2331F91B4D}"/>
                </a:ext>
              </a:extLst>
            </p:cNvPr>
            <p:cNvSpPr/>
            <p:nvPr/>
          </p:nvSpPr>
          <p:spPr>
            <a:xfrm>
              <a:off x="10155644" y="3617044"/>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Oval 141">
              <a:extLst>
                <a:ext uri="{FF2B5EF4-FFF2-40B4-BE49-F238E27FC236}">
                  <a16:creationId xmlns:a16="http://schemas.microsoft.com/office/drawing/2014/main" id="{F72F51FD-20E4-4C0A-ACAD-7BFF5892A70B}"/>
                </a:ext>
              </a:extLst>
            </p:cNvPr>
            <p:cNvSpPr/>
            <p:nvPr/>
          </p:nvSpPr>
          <p:spPr>
            <a:xfrm>
              <a:off x="10358692" y="343154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Oval 142">
              <a:extLst>
                <a:ext uri="{FF2B5EF4-FFF2-40B4-BE49-F238E27FC236}">
                  <a16:creationId xmlns:a16="http://schemas.microsoft.com/office/drawing/2014/main" id="{7C943E6A-62F9-4D17-84D9-84E86139B871}"/>
                </a:ext>
              </a:extLst>
            </p:cNvPr>
            <p:cNvSpPr/>
            <p:nvPr/>
          </p:nvSpPr>
          <p:spPr>
            <a:xfrm>
              <a:off x="10448237" y="372098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Oval 143">
              <a:extLst>
                <a:ext uri="{FF2B5EF4-FFF2-40B4-BE49-F238E27FC236}">
                  <a16:creationId xmlns:a16="http://schemas.microsoft.com/office/drawing/2014/main" id="{C1D65F3D-C435-44E5-B82F-556CA556BC83}"/>
                </a:ext>
              </a:extLst>
            </p:cNvPr>
            <p:cNvSpPr/>
            <p:nvPr/>
          </p:nvSpPr>
          <p:spPr>
            <a:xfrm>
              <a:off x="8571657" y="3005246"/>
              <a:ext cx="387658" cy="38765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Oval 144">
              <a:extLst>
                <a:ext uri="{FF2B5EF4-FFF2-40B4-BE49-F238E27FC236}">
                  <a16:creationId xmlns:a16="http://schemas.microsoft.com/office/drawing/2014/main" id="{D0062600-1CE4-45DF-960B-0FE7A0605787}"/>
                </a:ext>
              </a:extLst>
            </p:cNvPr>
            <p:cNvSpPr/>
            <p:nvPr/>
          </p:nvSpPr>
          <p:spPr>
            <a:xfrm>
              <a:off x="9205942" y="2448056"/>
              <a:ext cx="408173" cy="408173"/>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Oval 145">
              <a:extLst>
                <a:ext uri="{FF2B5EF4-FFF2-40B4-BE49-F238E27FC236}">
                  <a16:creationId xmlns:a16="http://schemas.microsoft.com/office/drawing/2014/main" id="{EFB00C7F-1DBB-43DA-AE82-631386568243}"/>
                </a:ext>
              </a:extLst>
            </p:cNvPr>
            <p:cNvSpPr/>
            <p:nvPr/>
          </p:nvSpPr>
          <p:spPr>
            <a:xfrm>
              <a:off x="9341666" y="1986508"/>
              <a:ext cx="363744" cy="363744"/>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Oval 146">
              <a:extLst>
                <a:ext uri="{FF2B5EF4-FFF2-40B4-BE49-F238E27FC236}">
                  <a16:creationId xmlns:a16="http://schemas.microsoft.com/office/drawing/2014/main" id="{CA777E1B-8241-4346-B5BC-0354A8738873}"/>
                </a:ext>
              </a:extLst>
            </p:cNvPr>
            <p:cNvSpPr/>
            <p:nvPr/>
          </p:nvSpPr>
          <p:spPr>
            <a:xfrm>
              <a:off x="9459585" y="1640905"/>
              <a:ext cx="254467" cy="254467"/>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Oval 147">
              <a:extLst>
                <a:ext uri="{FF2B5EF4-FFF2-40B4-BE49-F238E27FC236}">
                  <a16:creationId xmlns:a16="http://schemas.microsoft.com/office/drawing/2014/main" id="{1AC4D691-BFC9-45E3-B42E-2F3FFACE9A7C}"/>
                </a:ext>
              </a:extLst>
            </p:cNvPr>
            <p:cNvSpPr/>
            <p:nvPr/>
          </p:nvSpPr>
          <p:spPr>
            <a:xfrm>
              <a:off x="8998897" y="3977839"/>
              <a:ext cx="310146" cy="31014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Oval 148">
              <a:extLst>
                <a:ext uri="{FF2B5EF4-FFF2-40B4-BE49-F238E27FC236}">
                  <a16:creationId xmlns:a16="http://schemas.microsoft.com/office/drawing/2014/main" id="{3F9FDFAC-22F0-43B4-8139-43FDDE521BE5}"/>
                </a:ext>
              </a:extLst>
            </p:cNvPr>
            <p:cNvSpPr/>
            <p:nvPr/>
          </p:nvSpPr>
          <p:spPr>
            <a:xfrm>
              <a:off x="9052720" y="4352777"/>
              <a:ext cx="206729" cy="20672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Oval 149">
              <a:extLst>
                <a:ext uri="{FF2B5EF4-FFF2-40B4-BE49-F238E27FC236}">
                  <a16:creationId xmlns:a16="http://schemas.microsoft.com/office/drawing/2014/main" id="{3A817FC5-3538-421D-BC63-00BFF51DF603}"/>
                </a:ext>
              </a:extLst>
            </p:cNvPr>
            <p:cNvSpPr/>
            <p:nvPr/>
          </p:nvSpPr>
          <p:spPr>
            <a:xfrm>
              <a:off x="9153970" y="4624298"/>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Oval 150">
              <a:extLst>
                <a:ext uri="{FF2B5EF4-FFF2-40B4-BE49-F238E27FC236}">
                  <a16:creationId xmlns:a16="http://schemas.microsoft.com/office/drawing/2014/main" id="{E2FAB7F7-652C-4112-8AE9-40EF4802A4E5}"/>
                </a:ext>
              </a:extLst>
            </p:cNvPr>
            <p:cNvSpPr/>
            <p:nvPr/>
          </p:nvSpPr>
          <p:spPr>
            <a:xfrm>
              <a:off x="9276325" y="4755297"/>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Oval 151">
              <a:extLst>
                <a:ext uri="{FF2B5EF4-FFF2-40B4-BE49-F238E27FC236}">
                  <a16:creationId xmlns:a16="http://schemas.microsoft.com/office/drawing/2014/main" id="{881B3269-AC0C-4804-B6A6-EA5B46F8B055}"/>
                </a:ext>
              </a:extLst>
            </p:cNvPr>
            <p:cNvSpPr/>
            <p:nvPr/>
          </p:nvSpPr>
          <p:spPr>
            <a:xfrm>
              <a:off x="9440529" y="479733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Oval 152">
              <a:extLst>
                <a:ext uri="{FF2B5EF4-FFF2-40B4-BE49-F238E27FC236}">
                  <a16:creationId xmlns:a16="http://schemas.microsoft.com/office/drawing/2014/main" id="{BCEFBEC8-0780-4B4D-BCA3-C53583352DBB}"/>
                </a:ext>
              </a:extLst>
            </p:cNvPr>
            <p:cNvSpPr/>
            <p:nvPr/>
          </p:nvSpPr>
          <p:spPr>
            <a:xfrm>
              <a:off x="9769293" y="503438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Oval 153">
              <a:extLst>
                <a:ext uri="{FF2B5EF4-FFF2-40B4-BE49-F238E27FC236}">
                  <a16:creationId xmlns:a16="http://schemas.microsoft.com/office/drawing/2014/main" id="{A3621962-9EED-49B1-A8CD-8987A4F66EE9}"/>
                </a:ext>
              </a:extLst>
            </p:cNvPr>
            <p:cNvSpPr/>
            <p:nvPr/>
          </p:nvSpPr>
          <p:spPr>
            <a:xfrm>
              <a:off x="9623081" y="4778635"/>
              <a:ext cx="245902" cy="245902"/>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Oval 154">
              <a:extLst>
                <a:ext uri="{FF2B5EF4-FFF2-40B4-BE49-F238E27FC236}">
                  <a16:creationId xmlns:a16="http://schemas.microsoft.com/office/drawing/2014/main" id="{5B07B97C-ED92-40CF-97FB-2272C20807E2}"/>
                </a:ext>
              </a:extLst>
            </p:cNvPr>
            <p:cNvSpPr/>
            <p:nvPr/>
          </p:nvSpPr>
          <p:spPr>
            <a:xfrm>
              <a:off x="9908503" y="4775228"/>
              <a:ext cx="294706" cy="29470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6" name="Group 155">
            <a:extLst>
              <a:ext uri="{FF2B5EF4-FFF2-40B4-BE49-F238E27FC236}">
                <a16:creationId xmlns:a16="http://schemas.microsoft.com/office/drawing/2014/main" id="{C27ED601-78F2-453B-8FDD-0B75934143D9}"/>
              </a:ext>
            </a:extLst>
          </p:cNvPr>
          <p:cNvGrpSpPr/>
          <p:nvPr/>
        </p:nvGrpSpPr>
        <p:grpSpPr>
          <a:xfrm>
            <a:off x="7174516" y="3126830"/>
            <a:ext cx="420673" cy="527051"/>
            <a:chOff x="7827468" y="1640905"/>
            <a:chExt cx="2825316" cy="3539770"/>
          </a:xfrm>
          <a:effectLst>
            <a:outerShdw blurRad="50800" dist="38100" dir="2700000" algn="tl" rotWithShape="0">
              <a:prstClr val="black">
                <a:alpha val="40000"/>
              </a:prstClr>
            </a:outerShdw>
          </a:effectLst>
          <a:scene3d>
            <a:camera prst="orthographicFront"/>
            <a:lightRig rig="threePt" dir="t"/>
          </a:scene3d>
        </p:grpSpPr>
        <p:sp>
          <p:nvSpPr>
            <p:cNvPr id="157" name="Oval 156">
              <a:extLst>
                <a:ext uri="{FF2B5EF4-FFF2-40B4-BE49-F238E27FC236}">
                  <a16:creationId xmlns:a16="http://schemas.microsoft.com/office/drawing/2014/main" id="{613FB0DC-0EB0-458A-B0EE-E68C7BC8B495}"/>
                </a:ext>
              </a:extLst>
            </p:cNvPr>
            <p:cNvSpPr/>
            <p:nvPr/>
          </p:nvSpPr>
          <p:spPr>
            <a:xfrm>
              <a:off x="9307259" y="3447386"/>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Oval 157">
              <a:extLst>
                <a:ext uri="{FF2B5EF4-FFF2-40B4-BE49-F238E27FC236}">
                  <a16:creationId xmlns:a16="http://schemas.microsoft.com/office/drawing/2014/main" id="{C33FA40C-BAC9-4B2D-9E49-41827EB071FA}"/>
                </a:ext>
              </a:extLst>
            </p:cNvPr>
            <p:cNvSpPr/>
            <p:nvPr/>
          </p:nvSpPr>
          <p:spPr>
            <a:xfrm>
              <a:off x="9003608" y="2935703"/>
              <a:ext cx="511683" cy="511683"/>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Oval 158">
              <a:extLst>
                <a:ext uri="{FF2B5EF4-FFF2-40B4-BE49-F238E27FC236}">
                  <a16:creationId xmlns:a16="http://schemas.microsoft.com/office/drawing/2014/main" id="{71EBED46-55BF-496A-A641-A6E0144CE265}"/>
                </a:ext>
              </a:extLst>
            </p:cNvPr>
            <p:cNvSpPr/>
            <p:nvPr/>
          </p:nvSpPr>
          <p:spPr>
            <a:xfrm>
              <a:off x="9568670" y="3007067"/>
              <a:ext cx="417941" cy="41794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Oval 159">
              <a:extLst>
                <a:ext uri="{FF2B5EF4-FFF2-40B4-BE49-F238E27FC236}">
                  <a16:creationId xmlns:a16="http://schemas.microsoft.com/office/drawing/2014/main" id="{13410C1A-D9E8-4D78-B4C2-707F70BF225F}"/>
                </a:ext>
              </a:extLst>
            </p:cNvPr>
            <p:cNvSpPr/>
            <p:nvPr/>
          </p:nvSpPr>
          <p:spPr>
            <a:xfrm>
              <a:off x="8911981" y="3517859"/>
              <a:ext cx="347468" cy="34746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Oval 160">
              <a:extLst>
                <a:ext uri="{FF2B5EF4-FFF2-40B4-BE49-F238E27FC236}">
                  <a16:creationId xmlns:a16="http://schemas.microsoft.com/office/drawing/2014/main" id="{431F276B-CE53-4D89-8C2D-AE639D1D1918}"/>
                </a:ext>
              </a:extLst>
            </p:cNvPr>
            <p:cNvSpPr/>
            <p:nvPr/>
          </p:nvSpPr>
          <p:spPr>
            <a:xfrm>
              <a:off x="8559646" y="3514850"/>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Oval 161">
              <a:extLst>
                <a:ext uri="{FF2B5EF4-FFF2-40B4-BE49-F238E27FC236}">
                  <a16:creationId xmlns:a16="http://schemas.microsoft.com/office/drawing/2014/main" id="{3A48856E-4790-42E8-AD56-2C6E1A3D9E91}"/>
                </a:ext>
              </a:extLst>
            </p:cNvPr>
            <p:cNvSpPr/>
            <p:nvPr/>
          </p:nvSpPr>
          <p:spPr>
            <a:xfrm>
              <a:off x="8299174" y="3426232"/>
              <a:ext cx="239001" cy="239001"/>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Oval 162">
              <a:extLst>
                <a:ext uri="{FF2B5EF4-FFF2-40B4-BE49-F238E27FC236}">
                  <a16:creationId xmlns:a16="http://schemas.microsoft.com/office/drawing/2014/main" id="{3A324159-DE9F-42F7-9E6B-0180A7EDF860}"/>
                </a:ext>
              </a:extLst>
            </p:cNvPr>
            <p:cNvSpPr/>
            <p:nvPr/>
          </p:nvSpPr>
          <p:spPr>
            <a:xfrm>
              <a:off x="8148814" y="3031595"/>
              <a:ext cx="348866" cy="348866"/>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Oval 163">
              <a:extLst>
                <a:ext uri="{FF2B5EF4-FFF2-40B4-BE49-F238E27FC236}">
                  <a16:creationId xmlns:a16="http://schemas.microsoft.com/office/drawing/2014/main" id="{6322D2D2-80A0-496B-8EA5-59EF15BF102D}"/>
                </a:ext>
              </a:extLst>
            </p:cNvPr>
            <p:cNvSpPr/>
            <p:nvPr/>
          </p:nvSpPr>
          <p:spPr>
            <a:xfrm>
              <a:off x="7827468" y="3055028"/>
              <a:ext cx="222874" cy="222874"/>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Oval 164">
              <a:extLst>
                <a:ext uri="{FF2B5EF4-FFF2-40B4-BE49-F238E27FC236}">
                  <a16:creationId xmlns:a16="http://schemas.microsoft.com/office/drawing/2014/main" id="{834C638A-1360-460B-BC71-DEF7DFEB8654}"/>
                </a:ext>
              </a:extLst>
            </p:cNvPr>
            <p:cNvSpPr/>
            <p:nvPr/>
          </p:nvSpPr>
          <p:spPr>
            <a:xfrm>
              <a:off x="9777640" y="3589461"/>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Oval 165">
              <a:extLst>
                <a:ext uri="{FF2B5EF4-FFF2-40B4-BE49-F238E27FC236}">
                  <a16:creationId xmlns:a16="http://schemas.microsoft.com/office/drawing/2014/main" id="{C722101D-1F27-4EE9-978C-AE2D0A5F5880}"/>
                </a:ext>
              </a:extLst>
            </p:cNvPr>
            <p:cNvSpPr/>
            <p:nvPr/>
          </p:nvSpPr>
          <p:spPr>
            <a:xfrm>
              <a:off x="9991536" y="3169102"/>
              <a:ext cx="338640" cy="338640"/>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Oval 166">
              <a:extLst>
                <a:ext uri="{FF2B5EF4-FFF2-40B4-BE49-F238E27FC236}">
                  <a16:creationId xmlns:a16="http://schemas.microsoft.com/office/drawing/2014/main" id="{74E5BDF3-421C-46A2-BC67-BD60E47789CB}"/>
                </a:ext>
              </a:extLst>
            </p:cNvPr>
            <p:cNvSpPr/>
            <p:nvPr/>
          </p:nvSpPr>
          <p:spPr>
            <a:xfrm>
              <a:off x="10155644" y="3617044"/>
              <a:ext cx="263052" cy="263052"/>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Oval 167">
              <a:extLst>
                <a:ext uri="{FF2B5EF4-FFF2-40B4-BE49-F238E27FC236}">
                  <a16:creationId xmlns:a16="http://schemas.microsoft.com/office/drawing/2014/main" id="{8A3FBBBA-7E58-4313-9217-0244181EA1D3}"/>
                </a:ext>
              </a:extLst>
            </p:cNvPr>
            <p:cNvSpPr/>
            <p:nvPr/>
          </p:nvSpPr>
          <p:spPr>
            <a:xfrm>
              <a:off x="10358692" y="343154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Oval 168">
              <a:extLst>
                <a:ext uri="{FF2B5EF4-FFF2-40B4-BE49-F238E27FC236}">
                  <a16:creationId xmlns:a16="http://schemas.microsoft.com/office/drawing/2014/main" id="{CC629317-68F0-4C07-9708-FC04B6740600}"/>
                </a:ext>
              </a:extLst>
            </p:cNvPr>
            <p:cNvSpPr/>
            <p:nvPr/>
          </p:nvSpPr>
          <p:spPr>
            <a:xfrm>
              <a:off x="10448237" y="3720987"/>
              <a:ext cx="204547" cy="204547"/>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Oval 169">
              <a:extLst>
                <a:ext uri="{FF2B5EF4-FFF2-40B4-BE49-F238E27FC236}">
                  <a16:creationId xmlns:a16="http://schemas.microsoft.com/office/drawing/2014/main" id="{7226839C-2D12-459B-A64A-6B2A4C12D277}"/>
                </a:ext>
              </a:extLst>
            </p:cNvPr>
            <p:cNvSpPr/>
            <p:nvPr/>
          </p:nvSpPr>
          <p:spPr>
            <a:xfrm>
              <a:off x="8571657" y="3005246"/>
              <a:ext cx="387658" cy="387658"/>
            </a:xfrm>
            <a:prstGeom prst="ellipse">
              <a:avLst/>
            </a:prstGeom>
            <a:solidFill>
              <a:srgbClr val="2E559E"/>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Oval 170">
              <a:extLst>
                <a:ext uri="{FF2B5EF4-FFF2-40B4-BE49-F238E27FC236}">
                  <a16:creationId xmlns:a16="http://schemas.microsoft.com/office/drawing/2014/main" id="{CB970083-C7BA-4628-95D4-58F88670F5FA}"/>
                </a:ext>
              </a:extLst>
            </p:cNvPr>
            <p:cNvSpPr/>
            <p:nvPr/>
          </p:nvSpPr>
          <p:spPr>
            <a:xfrm>
              <a:off x="9205942" y="2448056"/>
              <a:ext cx="408173" cy="408173"/>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Oval 171">
              <a:extLst>
                <a:ext uri="{FF2B5EF4-FFF2-40B4-BE49-F238E27FC236}">
                  <a16:creationId xmlns:a16="http://schemas.microsoft.com/office/drawing/2014/main" id="{8AB546EE-13D8-4A0B-8ED4-A31B88672B76}"/>
                </a:ext>
              </a:extLst>
            </p:cNvPr>
            <p:cNvSpPr/>
            <p:nvPr/>
          </p:nvSpPr>
          <p:spPr>
            <a:xfrm>
              <a:off x="9341666" y="1986508"/>
              <a:ext cx="363744" cy="363744"/>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Oval 172">
              <a:extLst>
                <a:ext uri="{FF2B5EF4-FFF2-40B4-BE49-F238E27FC236}">
                  <a16:creationId xmlns:a16="http://schemas.microsoft.com/office/drawing/2014/main" id="{44E3858A-E1A0-419E-B728-3474269B35AA}"/>
                </a:ext>
              </a:extLst>
            </p:cNvPr>
            <p:cNvSpPr/>
            <p:nvPr/>
          </p:nvSpPr>
          <p:spPr>
            <a:xfrm>
              <a:off x="9459585" y="1640905"/>
              <a:ext cx="254467" cy="254467"/>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Oval 173">
              <a:extLst>
                <a:ext uri="{FF2B5EF4-FFF2-40B4-BE49-F238E27FC236}">
                  <a16:creationId xmlns:a16="http://schemas.microsoft.com/office/drawing/2014/main" id="{D63990E9-7C5D-4D34-B665-8265B2DD9047}"/>
                </a:ext>
              </a:extLst>
            </p:cNvPr>
            <p:cNvSpPr/>
            <p:nvPr/>
          </p:nvSpPr>
          <p:spPr>
            <a:xfrm>
              <a:off x="8998897" y="3977839"/>
              <a:ext cx="310146" cy="31014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Oval 174">
              <a:extLst>
                <a:ext uri="{FF2B5EF4-FFF2-40B4-BE49-F238E27FC236}">
                  <a16:creationId xmlns:a16="http://schemas.microsoft.com/office/drawing/2014/main" id="{E3639256-5032-4936-8A33-46C4EE805692}"/>
                </a:ext>
              </a:extLst>
            </p:cNvPr>
            <p:cNvSpPr/>
            <p:nvPr/>
          </p:nvSpPr>
          <p:spPr>
            <a:xfrm>
              <a:off x="9052720" y="4352777"/>
              <a:ext cx="206729" cy="20672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Oval 175">
              <a:extLst>
                <a:ext uri="{FF2B5EF4-FFF2-40B4-BE49-F238E27FC236}">
                  <a16:creationId xmlns:a16="http://schemas.microsoft.com/office/drawing/2014/main" id="{9AAF9549-F3B5-4FCF-831E-4A2228FFEA3C}"/>
                </a:ext>
              </a:extLst>
            </p:cNvPr>
            <p:cNvSpPr/>
            <p:nvPr/>
          </p:nvSpPr>
          <p:spPr>
            <a:xfrm>
              <a:off x="9153970" y="4624298"/>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Oval 176">
              <a:extLst>
                <a:ext uri="{FF2B5EF4-FFF2-40B4-BE49-F238E27FC236}">
                  <a16:creationId xmlns:a16="http://schemas.microsoft.com/office/drawing/2014/main" id="{1BA65970-0A53-459C-A7FD-B6796E1DBBAA}"/>
                </a:ext>
              </a:extLst>
            </p:cNvPr>
            <p:cNvSpPr/>
            <p:nvPr/>
          </p:nvSpPr>
          <p:spPr>
            <a:xfrm>
              <a:off x="9276325" y="4755297"/>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Oval 177">
              <a:extLst>
                <a:ext uri="{FF2B5EF4-FFF2-40B4-BE49-F238E27FC236}">
                  <a16:creationId xmlns:a16="http://schemas.microsoft.com/office/drawing/2014/main" id="{E3C11AD2-203A-4297-836C-6C5D79F37E67}"/>
                </a:ext>
              </a:extLst>
            </p:cNvPr>
            <p:cNvSpPr/>
            <p:nvPr/>
          </p:nvSpPr>
          <p:spPr>
            <a:xfrm>
              <a:off x="9440529" y="479733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Oval 178">
              <a:extLst>
                <a:ext uri="{FF2B5EF4-FFF2-40B4-BE49-F238E27FC236}">
                  <a16:creationId xmlns:a16="http://schemas.microsoft.com/office/drawing/2014/main" id="{47F72DEC-4A91-43CA-B8F1-1074BFE4E70C}"/>
                </a:ext>
              </a:extLst>
            </p:cNvPr>
            <p:cNvSpPr/>
            <p:nvPr/>
          </p:nvSpPr>
          <p:spPr>
            <a:xfrm>
              <a:off x="9769293" y="5034386"/>
              <a:ext cx="146289" cy="146289"/>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Oval 179">
              <a:extLst>
                <a:ext uri="{FF2B5EF4-FFF2-40B4-BE49-F238E27FC236}">
                  <a16:creationId xmlns:a16="http://schemas.microsoft.com/office/drawing/2014/main" id="{A3EA1FFC-2C29-45EA-9754-ECD4FB74B568}"/>
                </a:ext>
              </a:extLst>
            </p:cNvPr>
            <p:cNvSpPr/>
            <p:nvPr/>
          </p:nvSpPr>
          <p:spPr>
            <a:xfrm>
              <a:off x="9623081" y="4778635"/>
              <a:ext cx="245902" cy="245902"/>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Oval 180">
              <a:extLst>
                <a:ext uri="{FF2B5EF4-FFF2-40B4-BE49-F238E27FC236}">
                  <a16:creationId xmlns:a16="http://schemas.microsoft.com/office/drawing/2014/main" id="{A694C9E0-1F6C-4447-AA18-2DDFFB36D642}"/>
                </a:ext>
              </a:extLst>
            </p:cNvPr>
            <p:cNvSpPr/>
            <p:nvPr/>
          </p:nvSpPr>
          <p:spPr>
            <a:xfrm>
              <a:off x="9908503" y="4775228"/>
              <a:ext cx="294706" cy="294706"/>
            </a:xfrm>
            <a:prstGeom prst="ellipse">
              <a:avLst/>
            </a:prstGeom>
            <a:solidFill>
              <a:srgbClr val="E2A014"/>
            </a:solidFill>
            <a:ln>
              <a:noFill/>
            </a:ln>
            <a:sp3d extrusionH="88900">
              <a:bevelB w="0" h="0"/>
              <a:extrusionClr>
                <a:schemeClr val="tx2">
                  <a:lumMod val="50000"/>
                  <a:lumOff val="50000"/>
                </a:schemeClr>
              </a:extrusionClr>
              <a:contourClr>
                <a:schemeClr val="tx2">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TextBox 215">
            <a:extLst>
              <a:ext uri="{FF2B5EF4-FFF2-40B4-BE49-F238E27FC236}">
                <a16:creationId xmlns:a16="http://schemas.microsoft.com/office/drawing/2014/main" id="{C80B23E8-1D6A-45F3-8A17-075927674B04}"/>
              </a:ext>
            </a:extLst>
          </p:cNvPr>
          <p:cNvSpPr txBox="1"/>
          <p:nvPr/>
        </p:nvSpPr>
        <p:spPr>
          <a:xfrm>
            <a:off x="2984102" y="2037458"/>
            <a:ext cx="2735785" cy="400110"/>
          </a:xfrm>
          <a:prstGeom prst="rect">
            <a:avLst/>
          </a:prstGeom>
          <a:noFill/>
        </p:spPr>
        <p:txBody>
          <a:bodyPr wrap="square">
            <a:spAutoFit/>
          </a:bodyPr>
          <a:lstStyle/>
          <a:p>
            <a:r>
              <a:rPr lang="en-US" altLang="zh-CN" sz="2000" b="1" dirty="0">
                <a:solidFill>
                  <a:srgbClr val="355DA8"/>
                </a:solidFill>
              </a:rPr>
              <a:t>01</a:t>
            </a:r>
            <a:r>
              <a:rPr lang="en-US" altLang="zh-CN" sz="2000" b="1" dirty="0">
                <a:solidFill>
                  <a:schemeClr val="accent3">
                    <a:lumMod val="75000"/>
                  </a:schemeClr>
                </a:solidFill>
              </a:rPr>
              <a:t> </a:t>
            </a:r>
            <a:r>
              <a:rPr lang="zh-CN" altLang="en-US" sz="2000" b="1" dirty="0">
                <a:solidFill>
                  <a:schemeClr val="accent5">
                    <a:lumMod val="75000"/>
                  </a:schemeClr>
                </a:solidFill>
              </a:rPr>
              <a:t>药品基本信息</a:t>
            </a:r>
          </a:p>
        </p:txBody>
      </p:sp>
      <p:sp>
        <p:nvSpPr>
          <p:cNvPr id="217" name="TextBox 216">
            <a:extLst>
              <a:ext uri="{FF2B5EF4-FFF2-40B4-BE49-F238E27FC236}">
                <a16:creationId xmlns:a16="http://schemas.microsoft.com/office/drawing/2014/main" id="{BB788B05-E9E3-4423-85D7-26F461313394}"/>
              </a:ext>
            </a:extLst>
          </p:cNvPr>
          <p:cNvSpPr txBox="1"/>
          <p:nvPr/>
        </p:nvSpPr>
        <p:spPr>
          <a:xfrm>
            <a:off x="2984102" y="3206264"/>
            <a:ext cx="2960625" cy="400110"/>
          </a:xfrm>
          <a:prstGeom prst="rect">
            <a:avLst/>
          </a:prstGeom>
          <a:noFill/>
        </p:spPr>
        <p:txBody>
          <a:bodyPr vert="horz" wrap="square">
            <a:spAutoFit/>
          </a:bodyPr>
          <a:lstStyle/>
          <a:p>
            <a:pPr indent="-173037"/>
            <a:r>
              <a:rPr lang="en-US" altLang="zh-CN" sz="2000" b="1" dirty="0">
                <a:solidFill>
                  <a:srgbClr val="355DA8"/>
                </a:solidFill>
                <a:sym typeface="+mn-lt"/>
              </a:rPr>
              <a:t>03</a:t>
            </a:r>
            <a:r>
              <a:rPr lang="en-US" altLang="zh-CN" sz="2000" b="1" dirty="0">
                <a:solidFill>
                  <a:schemeClr val="accent3">
                    <a:lumMod val="75000"/>
                  </a:schemeClr>
                </a:solidFill>
                <a:sym typeface="+mn-lt"/>
              </a:rPr>
              <a:t> </a:t>
            </a:r>
            <a:r>
              <a:rPr lang="zh-CN" altLang="en-US" sz="2000" b="1" dirty="0">
                <a:solidFill>
                  <a:schemeClr val="accent5">
                    <a:lumMod val="75000"/>
                  </a:schemeClr>
                </a:solidFill>
                <a:sym typeface="+mn-lt"/>
              </a:rPr>
              <a:t>有效性</a:t>
            </a:r>
            <a:endParaRPr lang="en-GB" altLang="en-US" sz="2000" b="1" dirty="0">
              <a:solidFill>
                <a:schemeClr val="accent5">
                  <a:lumMod val="75000"/>
                </a:schemeClr>
              </a:solidFill>
              <a:sym typeface="+mn-lt"/>
            </a:endParaRPr>
          </a:p>
        </p:txBody>
      </p:sp>
      <p:sp>
        <p:nvSpPr>
          <p:cNvPr id="218" name="TextBox 217">
            <a:extLst>
              <a:ext uri="{FF2B5EF4-FFF2-40B4-BE49-F238E27FC236}">
                <a16:creationId xmlns:a16="http://schemas.microsoft.com/office/drawing/2014/main" id="{3B9160A2-2FDF-4CA7-980E-540BA7AF8A81}"/>
              </a:ext>
            </a:extLst>
          </p:cNvPr>
          <p:cNvSpPr txBox="1"/>
          <p:nvPr/>
        </p:nvSpPr>
        <p:spPr>
          <a:xfrm>
            <a:off x="2984102" y="4420432"/>
            <a:ext cx="1847044" cy="400110"/>
          </a:xfrm>
          <a:prstGeom prst="rect">
            <a:avLst/>
          </a:prstGeom>
          <a:noFill/>
        </p:spPr>
        <p:txBody>
          <a:bodyPr vert="horz" wrap="square">
            <a:spAutoFit/>
          </a:bodyPr>
          <a:lstStyle/>
          <a:p>
            <a:pPr indent="-173037"/>
            <a:r>
              <a:rPr lang="en-US" altLang="zh-CN" sz="2000" b="1" dirty="0">
                <a:solidFill>
                  <a:srgbClr val="355DA8"/>
                </a:solidFill>
                <a:sym typeface="+mn-lt"/>
              </a:rPr>
              <a:t>05</a:t>
            </a:r>
            <a:r>
              <a:rPr lang="en-US" altLang="zh-CN" sz="2000" b="1" dirty="0">
                <a:solidFill>
                  <a:schemeClr val="accent3">
                    <a:lumMod val="75000"/>
                  </a:schemeClr>
                </a:solidFill>
                <a:sym typeface="+mn-lt"/>
              </a:rPr>
              <a:t> </a:t>
            </a:r>
            <a:r>
              <a:rPr lang="zh-CN" altLang="en-US" sz="2000" b="1" dirty="0">
                <a:solidFill>
                  <a:schemeClr val="accent5">
                    <a:lumMod val="75000"/>
                  </a:schemeClr>
                </a:solidFill>
                <a:sym typeface="+mn-lt"/>
              </a:rPr>
              <a:t>公平性</a:t>
            </a:r>
            <a:endParaRPr lang="en-US" altLang="zh-CN" sz="2000" b="1" dirty="0">
              <a:solidFill>
                <a:schemeClr val="accent5">
                  <a:lumMod val="75000"/>
                </a:schemeClr>
              </a:solidFill>
              <a:sym typeface="+mn-lt"/>
            </a:endParaRPr>
          </a:p>
        </p:txBody>
      </p:sp>
      <p:sp>
        <p:nvSpPr>
          <p:cNvPr id="219" name="TextBox 218">
            <a:extLst>
              <a:ext uri="{FF2B5EF4-FFF2-40B4-BE49-F238E27FC236}">
                <a16:creationId xmlns:a16="http://schemas.microsoft.com/office/drawing/2014/main" id="{0FE691AB-B7F0-44E8-A786-0AE738CFB226}"/>
              </a:ext>
            </a:extLst>
          </p:cNvPr>
          <p:cNvSpPr txBox="1"/>
          <p:nvPr/>
        </p:nvSpPr>
        <p:spPr>
          <a:xfrm>
            <a:off x="7842866" y="2037458"/>
            <a:ext cx="1731622" cy="400110"/>
          </a:xfrm>
          <a:prstGeom prst="rect">
            <a:avLst/>
          </a:prstGeom>
          <a:noFill/>
        </p:spPr>
        <p:txBody>
          <a:bodyPr vert="horz" wrap="square">
            <a:spAutoFit/>
          </a:bodyPr>
          <a:lstStyle/>
          <a:p>
            <a:pPr indent="-173037"/>
            <a:r>
              <a:rPr lang="en-US" altLang="zh-CN" sz="2000" b="1" dirty="0">
                <a:solidFill>
                  <a:srgbClr val="355DA8"/>
                </a:solidFill>
                <a:sym typeface="+mn-lt"/>
              </a:rPr>
              <a:t>02</a:t>
            </a:r>
            <a:r>
              <a:rPr lang="en-US" altLang="zh-CN" sz="2000" b="1" dirty="0">
                <a:solidFill>
                  <a:schemeClr val="accent3">
                    <a:lumMod val="75000"/>
                  </a:schemeClr>
                </a:solidFill>
                <a:sym typeface="+mn-lt"/>
              </a:rPr>
              <a:t> </a:t>
            </a:r>
            <a:r>
              <a:rPr lang="zh-CN" altLang="en-US" sz="2000" b="1" dirty="0">
                <a:solidFill>
                  <a:schemeClr val="accent5">
                    <a:lumMod val="75000"/>
                  </a:schemeClr>
                </a:solidFill>
                <a:sym typeface="+mn-lt"/>
              </a:rPr>
              <a:t>安全性</a:t>
            </a:r>
          </a:p>
        </p:txBody>
      </p:sp>
      <p:sp>
        <p:nvSpPr>
          <p:cNvPr id="220" name="TextBox 219">
            <a:extLst>
              <a:ext uri="{FF2B5EF4-FFF2-40B4-BE49-F238E27FC236}">
                <a16:creationId xmlns:a16="http://schemas.microsoft.com/office/drawing/2014/main" id="{C332D9AD-26BF-410B-861E-F6364FD75CDA}"/>
              </a:ext>
            </a:extLst>
          </p:cNvPr>
          <p:cNvSpPr txBox="1"/>
          <p:nvPr/>
        </p:nvSpPr>
        <p:spPr>
          <a:xfrm>
            <a:off x="7842866" y="3197716"/>
            <a:ext cx="1828344" cy="400110"/>
          </a:xfrm>
          <a:prstGeom prst="rect">
            <a:avLst/>
          </a:prstGeom>
          <a:noFill/>
        </p:spPr>
        <p:txBody>
          <a:bodyPr vert="horz" wrap="square">
            <a:spAutoFit/>
          </a:bodyPr>
          <a:lstStyle/>
          <a:p>
            <a:pPr indent="-173037"/>
            <a:r>
              <a:rPr lang="en-US" altLang="zh-CN" sz="2000" b="1" dirty="0">
                <a:solidFill>
                  <a:srgbClr val="355DA8"/>
                </a:solidFill>
                <a:sym typeface="+mn-lt"/>
              </a:rPr>
              <a:t>04</a:t>
            </a:r>
            <a:r>
              <a:rPr lang="en-US" altLang="zh-CN" sz="2000" b="1" dirty="0">
                <a:solidFill>
                  <a:schemeClr val="accent3">
                    <a:lumMod val="75000"/>
                  </a:schemeClr>
                </a:solidFill>
                <a:sym typeface="+mn-lt"/>
              </a:rPr>
              <a:t> </a:t>
            </a:r>
            <a:r>
              <a:rPr lang="zh-CN" altLang="en-US" sz="2000" b="1" dirty="0">
                <a:solidFill>
                  <a:schemeClr val="accent5">
                    <a:lumMod val="75000"/>
                  </a:schemeClr>
                </a:solidFill>
                <a:sym typeface="+mn-lt"/>
              </a:rPr>
              <a:t>创新性</a:t>
            </a:r>
            <a:endParaRPr lang="en-GB" altLang="en-US" sz="2000" b="1" dirty="0">
              <a:solidFill>
                <a:schemeClr val="accent5">
                  <a:lumMod val="75000"/>
                </a:schemeClr>
              </a:solidFill>
              <a:sym typeface="+mn-lt"/>
            </a:endParaRPr>
          </a:p>
        </p:txBody>
      </p:sp>
    </p:spTree>
    <p:extLst>
      <p:ext uri="{BB962C8B-B14F-4D97-AF65-F5344CB8AC3E}">
        <p14:creationId xmlns:p14="http://schemas.microsoft.com/office/powerpoint/2010/main" val="302770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70B4CC-8398-461B-9384-8E0DAEC245A7}"/>
              </a:ext>
            </a:extLst>
          </p:cNvPr>
          <p:cNvGraphicFramePr>
            <a:graphicFrameLocks noChangeAspect="1"/>
          </p:cNvGraphicFramePr>
          <p:nvPr>
            <p:custDataLst>
              <p:tags r:id="rId3"/>
            </p:custDataLst>
            <p:extLst>
              <p:ext uri="{D42A27DB-BD31-4B8C-83A1-F6EECF244321}">
                <p14:modId xmlns:p14="http://schemas.microsoft.com/office/powerpoint/2010/main" val="3134103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5" imgW="530" imgH="528" progId="TCLayout.ActiveDocument.1">
                  <p:embed/>
                </p:oleObj>
              </mc:Choice>
              <mc:Fallback>
                <p:oleObj name="think-cell Slide" r:id="rId5" imgW="530" imgH="528" progId="TCLayout.ActiveDocument.1">
                  <p:embed/>
                  <p:pic>
                    <p:nvPicPr>
                      <p:cNvPr id="9" name="Object 8" hidden="1">
                        <a:extLst>
                          <a:ext uri="{FF2B5EF4-FFF2-40B4-BE49-F238E27FC236}">
                            <a16:creationId xmlns:a16="http://schemas.microsoft.com/office/drawing/2014/main" id="{3B70B4CC-8398-461B-9384-8E0DAEC245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F8E51D2-CD04-4F65-B1C8-40E91DA6ED59}"/>
              </a:ext>
            </a:extLst>
          </p:cNvPr>
          <p:cNvSpPr>
            <a:spLocks noGrp="1"/>
          </p:cNvSpPr>
          <p:nvPr>
            <p:ph type="body" sz="quarter" idx="14"/>
          </p:nvPr>
        </p:nvSpPr>
        <p:spPr>
          <a:xfrm>
            <a:off x="679869" y="6045288"/>
            <a:ext cx="10246505" cy="527051"/>
          </a:xfrm>
        </p:spPr>
        <p:txBody>
          <a:bodyPr/>
          <a:lstStyle/>
          <a:p>
            <a:pPr>
              <a:lnSpc>
                <a:spcPct val="100000"/>
              </a:lnSpc>
              <a:spcAft>
                <a:spcPts val="0"/>
              </a:spcAft>
            </a:pPr>
            <a:r>
              <a:rPr lang="en-US" altLang="zh-CN" b="1" dirty="0">
                <a:solidFill>
                  <a:schemeClr val="bg1">
                    <a:lumMod val="65000"/>
                  </a:schemeClr>
                </a:solidFill>
              </a:rPr>
              <a:t>*</a:t>
            </a:r>
            <a:r>
              <a:rPr lang="zh-CN" altLang="en-US" b="1" dirty="0">
                <a:solidFill>
                  <a:schemeClr val="bg1">
                    <a:lumMod val="65000"/>
                  </a:schemeClr>
                </a:solidFill>
              </a:rPr>
              <a:t>备注：</a:t>
            </a:r>
            <a:r>
              <a:rPr lang="zh-CN" altLang="en-US" dirty="0">
                <a:solidFill>
                  <a:schemeClr val="bg1">
                    <a:lumMod val="65000"/>
                  </a:schemeClr>
                </a:solidFill>
              </a:rPr>
              <a:t>高病毒载量指</a:t>
            </a:r>
            <a:r>
              <a:rPr kumimoji="1" lang="en-US" altLang="zh-CN" dirty="0">
                <a:solidFill>
                  <a:schemeClr val="bg1">
                    <a:lumMod val="65000"/>
                  </a:schemeClr>
                </a:solidFill>
              </a:rPr>
              <a:t>HIV-1 RNA</a:t>
            </a:r>
            <a:r>
              <a:rPr kumimoji="1" lang="zh-CN" altLang="en-US" dirty="0">
                <a:solidFill>
                  <a:schemeClr val="bg1">
                    <a:lumMod val="65000"/>
                  </a:schemeClr>
                </a:solidFill>
              </a:rPr>
              <a:t>≥</a:t>
            </a:r>
            <a:r>
              <a:rPr kumimoji="1" lang="en-US" altLang="zh-CN" dirty="0">
                <a:solidFill>
                  <a:schemeClr val="bg1">
                    <a:lumMod val="65000"/>
                  </a:schemeClr>
                </a:solidFill>
              </a:rPr>
              <a:t>100,000</a:t>
            </a:r>
            <a:r>
              <a:rPr kumimoji="1" lang="zh-CN" altLang="en-US" dirty="0">
                <a:solidFill>
                  <a:schemeClr val="bg1">
                    <a:lumMod val="65000"/>
                  </a:schemeClr>
                </a:solidFill>
              </a:rPr>
              <a:t> </a:t>
            </a:r>
            <a:r>
              <a:rPr kumimoji="1" lang="en-US" altLang="zh-CN" dirty="0">
                <a:solidFill>
                  <a:schemeClr val="bg1">
                    <a:lumMod val="65000"/>
                  </a:schemeClr>
                </a:solidFill>
              </a:rPr>
              <a:t>copies/ml. </a:t>
            </a:r>
            <a:r>
              <a:rPr lang="zh-CN" altLang="en-US" b="1" dirty="0">
                <a:solidFill>
                  <a:schemeClr val="bg1">
                    <a:lumMod val="65000"/>
                  </a:schemeClr>
                </a:solidFill>
              </a:rPr>
              <a:t>缩写：</a:t>
            </a:r>
            <a:r>
              <a:rPr lang="en-US" altLang="zh-CN" dirty="0">
                <a:solidFill>
                  <a:schemeClr val="bg1">
                    <a:lumMod val="65000"/>
                  </a:schemeClr>
                </a:solidFill>
              </a:rPr>
              <a:t>HIV: </a:t>
            </a:r>
            <a:r>
              <a:rPr lang="zh-CN" altLang="en-US" dirty="0">
                <a:solidFill>
                  <a:schemeClr val="bg1">
                    <a:lumMod val="65000"/>
                  </a:schemeClr>
                </a:solidFill>
              </a:rPr>
              <a:t>人类免疫缺乏病毒，又称艾滋病毒</a:t>
            </a:r>
            <a:r>
              <a:rPr lang="en-US" altLang="zh-CN" dirty="0">
                <a:solidFill>
                  <a:schemeClr val="bg1">
                    <a:lumMod val="65000"/>
                  </a:schemeClr>
                </a:solidFill>
              </a:rPr>
              <a:t>; HAART:</a:t>
            </a:r>
            <a:r>
              <a:rPr lang="zh-CN" altLang="en-US" dirty="0">
                <a:solidFill>
                  <a:schemeClr val="bg1">
                    <a:lumMod val="65000"/>
                  </a:schemeClr>
                </a:solidFill>
              </a:rPr>
              <a:t> 高效逆转录病毒治疗方法</a:t>
            </a:r>
            <a:r>
              <a:rPr lang="en-US" altLang="zh-CN" dirty="0">
                <a:solidFill>
                  <a:schemeClr val="bg1">
                    <a:lumMod val="65000"/>
                  </a:schemeClr>
                </a:solidFill>
              </a:rPr>
              <a:t>, </a:t>
            </a:r>
            <a:r>
              <a:rPr lang="zh-CN" altLang="en-US" dirty="0">
                <a:solidFill>
                  <a:schemeClr val="bg1">
                    <a:lumMod val="65000"/>
                  </a:schemeClr>
                </a:solidFill>
              </a:rPr>
              <a:t>又称鸡尾酒疗法</a:t>
            </a:r>
            <a:r>
              <a:rPr lang="en-US" altLang="zh-CN" dirty="0">
                <a:solidFill>
                  <a:schemeClr val="bg1">
                    <a:lumMod val="65000"/>
                  </a:schemeClr>
                </a:solidFill>
              </a:rPr>
              <a:t>; NRTIs:</a:t>
            </a:r>
            <a:r>
              <a:rPr lang="zh-CN" altLang="en-US" dirty="0">
                <a:solidFill>
                  <a:schemeClr val="bg1">
                    <a:lumMod val="65000"/>
                  </a:schemeClr>
                </a:solidFill>
              </a:rPr>
              <a:t>核苷逆转录酶抑制剂</a:t>
            </a:r>
            <a:r>
              <a:rPr lang="en-US" altLang="zh-CN" dirty="0">
                <a:solidFill>
                  <a:schemeClr val="bg1">
                    <a:lumMod val="65000"/>
                  </a:schemeClr>
                </a:solidFill>
              </a:rPr>
              <a:t>; NNRTIs:</a:t>
            </a:r>
            <a:r>
              <a:rPr lang="zh-CN" altLang="en-US" dirty="0">
                <a:solidFill>
                  <a:schemeClr val="bg1">
                    <a:lumMod val="65000"/>
                  </a:schemeClr>
                </a:solidFill>
              </a:rPr>
              <a:t>非核苷逆转录酶抑制剂</a:t>
            </a:r>
            <a:r>
              <a:rPr lang="en-US" altLang="zh-CN" dirty="0">
                <a:solidFill>
                  <a:schemeClr val="bg1">
                    <a:lumMod val="65000"/>
                  </a:schemeClr>
                </a:solidFill>
              </a:rPr>
              <a:t>; PIs: </a:t>
            </a:r>
            <a:r>
              <a:rPr lang="zh-CN" altLang="en-US" dirty="0">
                <a:solidFill>
                  <a:schemeClr val="bg1">
                    <a:lumMod val="65000"/>
                  </a:schemeClr>
                </a:solidFill>
              </a:rPr>
              <a:t>蛋白酶抑制剂</a:t>
            </a:r>
            <a:r>
              <a:rPr lang="en-US" altLang="zh-CN" dirty="0">
                <a:solidFill>
                  <a:schemeClr val="bg1">
                    <a:lumMod val="65000"/>
                  </a:schemeClr>
                </a:solidFill>
              </a:rPr>
              <a:t>; AIDs:</a:t>
            </a:r>
            <a:r>
              <a:rPr lang="zh-CN" altLang="en-US" dirty="0">
                <a:solidFill>
                  <a:schemeClr val="bg1">
                    <a:lumMod val="65000"/>
                  </a:schemeClr>
                </a:solidFill>
              </a:rPr>
              <a:t> 获得性免疫缺陷综合症</a:t>
            </a:r>
            <a:r>
              <a:rPr lang="en-US" altLang="zh-CN" dirty="0">
                <a:solidFill>
                  <a:schemeClr val="bg1">
                    <a:lumMod val="65000"/>
                  </a:schemeClr>
                </a:solidFill>
              </a:rPr>
              <a:t>, </a:t>
            </a:r>
            <a:r>
              <a:rPr lang="zh-CN" altLang="en-US" dirty="0">
                <a:solidFill>
                  <a:schemeClr val="bg1">
                    <a:lumMod val="65000"/>
                  </a:schemeClr>
                </a:solidFill>
              </a:rPr>
              <a:t>又称艾滋病</a:t>
            </a:r>
            <a:r>
              <a:rPr lang="en-US" altLang="zh-CN" dirty="0">
                <a:solidFill>
                  <a:schemeClr val="bg1">
                    <a:lumMod val="65000"/>
                  </a:schemeClr>
                </a:solidFill>
              </a:rPr>
              <a:t>. </a:t>
            </a:r>
          </a:p>
          <a:p>
            <a:pPr>
              <a:lnSpc>
                <a:spcPct val="100000"/>
              </a:lnSpc>
              <a:spcAft>
                <a:spcPts val="0"/>
              </a:spcAft>
            </a:pPr>
            <a:r>
              <a:rPr lang="zh-CN" altLang="en-US" b="1" dirty="0">
                <a:solidFill>
                  <a:schemeClr val="bg1">
                    <a:lumMod val="65000"/>
                  </a:schemeClr>
                </a:solidFill>
              </a:rPr>
              <a:t>来源：</a:t>
            </a:r>
            <a:r>
              <a:rPr lang="en-US" altLang="zh-CN" dirty="0">
                <a:solidFill>
                  <a:schemeClr val="bg1">
                    <a:lumMod val="65000"/>
                  </a:schemeClr>
                </a:solidFill>
              </a:rPr>
              <a:t>1.</a:t>
            </a:r>
            <a:r>
              <a:rPr lang="zh-CN" altLang="en-US" sz="900" dirty="0">
                <a:solidFill>
                  <a:schemeClr val="bg1">
                    <a:lumMod val="65000"/>
                  </a:schemeClr>
                </a:solidFill>
              </a:rPr>
              <a:t>唐琪等</a:t>
            </a:r>
            <a:r>
              <a:rPr lang="en-US" altLang="zh-CN" sz="900" dirty="0">
                <a:solidFill>
                  <a:schemeClr val="bg1">
                    <a:lumMod val="65000"/>
                  </a:schemeClr>
                </a:solidFill>
              </a:rPr>
              <a:t>, </a:t>
            </a:r>
            <a:r>
              <a:rPr lang="zh-CN" altLang="en-US" sz="900" dirty="0">
                <a:solidFill>
                  <a:schemeClr val="bg1">
                    <a:lumMod val="65000"/>
                  </a:schemeClr>
                </a:solidFill>
              </a:rPr>
              <a:t>复旦学报（医学版）</a:t>
            </a:r>
            <a:r>
              <a:rPr lang="en-US" altLang="zh-CN" sz="900" dirty="0">
                <a:solidFill>
                  <a:schemeClr val="bg1">
                    <a:lumMod val="65000"/>
                  </a:schemeClr>
                </a:solidFill>
              </a:rPr>
              <a:t>, 2017; 2.</a:t>
            </a:r>
            <a:r>
              <a:rPr lang="zh-CN" altLang="en-US" sz="900" dirty="0">
                <a:solidFill>
                  <a:schemeClr val="bg1">
                    <a:lumMod val="65000"/>
                  </a:schemeClr>
                </a:solidFill>
              </a:rPr>
              <a:t> 何纳</a:t>
            </a:r>
            <a:r>
              <a:rPr lang="en-US" altLang="zh-CN" sz="900" dirty="0">
                <a:solidFill>
                  <a:schemeClr val="bg1">
                    <a:lumMod val="65000"/>
                  </a:schemeClr>
                </a:solidFill>
              </a:rPr>
              <a:t>.</a:t>
            </a:r>
            <a:r>
              <a:rPr lang="zh-CN" altLang="en-US" sz="900" dirty="0">
                <a:solidFill>
                  <a:schemeClr val="bg1">
                    <a:lumMod val="65000"/>
                  </a:schemeClr>
                </a:solidFill>
              </a:rPr>
              <a:t> 中华疾病控制杂志</a:t>
            </a:r>
            <a:r>
              <a:rPr lang="en-US" altLang="zh-CN" sz="900" dirty="0">
                <a:solidFill>
                  <a:schemeClr val="bg1">
                    <a:lumMod val="65000"/>
                  </a:schemeClr>
                </a:solidFill>
              </a:rPr>
              <a:t>,2021; 3. </a:t>
            </a:r>
            <a:r>
              <a:rPr lang="zh-CN" altLang="en-US" sz="900" dirty="0">
                <a:solidFill>
                  <a:schemeClr val="bg1">
                    <a:lumMod val="65000"/>
                  </a:schemeClr>
                </a:solidFill>
              </a:rPr>
              <a:t>田秋霞等</a:t>
            </a:r>
            <a:r>
              <a:rPr lang="en-US" altLang="zh-CN" sz="900" dirty="0">
                <a:solidFill>
                  <a:schemeClr val="bg1">
                    <a:lumMod val="65000"/>
                  </a:schemeClr>
                </a:solidFill>
              </a:rPr>
              <a:t>. </a:t>
            </a:r>
            <a:r>
              <a:rPr lang="zh-CN" altLang="en-US" sz="900" dirty="0">
                <a:solidFill>
                  <a:schemeClr val="bg1">
                    <a:lumMod val="65000"/>
                  </a:schemeClr>
                </a:solidFill>
              </a:rPr>
              <a:t>公共卫生与预防医学 </a:t>
            </a:r>
            <a:r>
              <a:rPr lang="en-US" altLang="zh-CN" sz="900" dirty="0">
                <a:solidFill>
                  <a:schemeClr val="bg1">
                    <a:lumMod val="65000"/>
                  </a:schemeClr>
                </a:solidFill>
              </a:rPr>
              <a:t>2021; 4.</a:t>
            </a:r>
            <a:r>
              <a:rPr lang="zh-CN" altLang="en-US" sz="900" dirty="0">
                <a:solidFill>
                  <a:schemeClr val="bg1">
                    <a:lumMod val="65000"/>
                  </a:schemeClr>
                </a:solidFill>
              </a:rPr>
              <a:t>左璐璐，中国</a:t>
            </a:r>
            <a:r>
              <a:rPr lang="en-US" altLang="zh-CN" sz="900" dirty="0">
                <a:solidFill>
                  <a:schemeClr val="bg1">
                    <a:lumMod val="65000"/>
                  </a:schemeClr>
                </a:solidFill>
              </a:rPr>
              <a:t>HIV</a:t>
            </a:r>
            <a:r>
              <a:rPr lang="zh-CN" altLang="en-US" sz="900" dirty="0">
                <a:solidFill>
                  <a:schemeClr val="bg1">
                    <a:lumMod val="65000"/>
                  </a:schemeClr>
                </a:solidFill>
              </a:rPr>
              <a:t>耐药流行趋势的分析，</a:t>
            </a:r>
            <a:r>
              <a:rPr lang="en-US" altLang="zh-CN" sz="900" dirty="0">
                <a:solidFill>
                  <a:schemeClr val="bg1">
                    <a:lumMod val="65000"/>
                  </a:schemeClr>
                </a:solidFill>
              </a:rPr>
              <a:t>2020; 5. </a:t>
            </a:r>
            <a:r>
              <a:rPr lang="zh-CN" altLang="en-US" sz="900" dirty="0">
                <a:solidFill>
                  <a:schemeClr val="bg1">
                    <a:lumMod val="65000"/>
                  </a:schemeClr>
                </a:solidFill>
              </a:rPr>
              <a:t>陈昭云等，中华传染病杂志，</a:t>
            </a:r>
            <a:r>
              <a:rPr lang="en-US" altLang="zh-CN" sz="900" dirty="0">
                <a:solidFill>
                  <a:schemeClr val="bg1">
                    <a:lumMod val="65000"/>
                  </a:schemeClr>
                </a:solidFill>
              </a:rPr>
              <a:t>2021; 6.</a:t>
            </a:r>
            <a:r>
              <a:rPr lang="zh-CN" altLang="en-US" sz="900" dirty="0">
                <a:solidFill>
                  <a:schemeClr val="bg1">
                    <a:lumMod val="65000"/>
                  </a:schemeClr>
                </a:solidFill>
              </a:rPr>
              <a:t>魏顺远，皮肤性病诊疗学杂志，</a:t>
            </a:r>
            <a:r>
              <a:rPr lang="en-US" altLang="zh-CN" sz="900" dirty="0">
                <a:solidFill>
                  <a:schemeClr val="bg1">
                    <a:lumMod val="65000"/>
                  </a:schemeClr>
                </a:solidFill>
              </a:rPr>
              <a:t>2021</a:t>
            </a:r>
            <a:r>
              <a:rPr lang="en-US" altLang="zh-CN" dirty="0">
                <a:solidFill>
                  <a:schemeClr val="bg1">
                    <a:lumMod val="65000"/>
                  </a:schemeClr>
                </a:solidFill>
              </a:rPr>
              <a:t>.</a:t>
            </a:r>
            <a:endParaRPr lang="zh-CN" altLang="en-US" dirty="0">
              <a:solidFill>
                <a:schemeClr val="bg1">
                  <a:lumMod val="65000"/>
                </a:schemeClr>
              </a:solidFill>
            </a:endParaRPr>
          </a:p>
        </p:txBody>
      </p:sp>
      <p:sp>
        <p:nvSpPr>
          <p:cNvPr id="14" name="Title 9">
            <a:extLst>
              <a:ext uri="{FF2B5EF4-FFF2-40B4-BE49-F238E27FC236}">
                <a16:creationId xmlns:a16="http://schemas.microsoft.com/office/drawing/2014/main" id="{5DB8A424-C838-42B3-8CDD-3CF32892FD61}"/>
              </a:ext>
            </a:extLst>
          </p:cNvPr>
          <p:cNvSpPr txBox="1">
            <a:spLocks/>
          </p:cNvSpPr>
          <p:nvPr/>
        </p:nvSpPr>
        <p:spPr>
          <a:xfrm>
            <a:off x="609599" y="407857"/>
            <a:ext cx="10972801" cy="658943"/>
          </a:xfrm>
          <a:prstGeom prst="rect">
            <a:avLst/>
          </a:prstGeom>
        </p:spPr>
        <p:txBody>
          <a:bodyPr vert="horz" lIns="0" tIns="45720" rIns="0" bIns="45720" rtlCol="0" anchor="b" anchorCtr="0">
            <a:noAutofit/>
          </a:bodyPr>
          <a:lstStyle>
            <a:lvl1pPr algn="l" defTabSz="914377" rtl="0" eaLnBrk="1" latinLnBrk="0" hangingPunct="1">
              <a:lnSpc>
                <a:spcPct val="90000"/>
              </a:lnSpc>
              <a:spcBef>
                <a:spcPct val="0"/>
              </a:spcBef>
              <a:buNone/>
              <a:defRPr sz="2200" b="1" kern="1200">
                <a:solidFill>
                  <a:schemeClr val="accent4"/>
                </a:solidFill>
                <a:latin typeface="Arial" panose="020B0604020202020204" pitchFamily="34" charset="0"/>
                <a:ea typeface="华文中宋" panose="02010600040101010101" pitchFamily="2" charset="-122"/>
                <a:cs typeface="Arial" panose="020B0604020202020204" pitchFamily="34" charset="0"/>
              </a:defRPr>
            </a:lvl1pPr>
          </a:lstStyle>
          <a:p>
            <a:r>
              <a:rPr lang="zh-CN" altLang="en-US" sz="2000" dirty="0">
                <a:solidFill>
                  <a:schemeClr val="tx1"/>
                </a:solidFill>
              </a:rPr>
              <a:t>艾滋病是危害性极大的传染病，我国临床常用治疗药品耐药性高、不良反应严重、患者依从性不佳、疗效不及预期；临床亟需阿兹夫定片等创新药品满足患者换药需求</a:t>
            </a:r>
          </a:p>
        </p:txBody>
      </p:sp>
      <p:grpSp>
        <p:nvGrpSpPr>
          <p:cNvPr id="22" name="Group 21">
            <a:extLst>
              <a:ext uri="{FF2B5EF4-FFF2-40B4-BE49-F238E27FC236}">
                <a16:creationId xmlns:a16="http://schemas.microsoft.com/office/drawing/2014/main" id="{459EB361-5A7D-4425-9787-4E8C070BC796}"/>
              </a:ext>
            </a:extLst>
          </p:cNvPr>
          <p:cNvGrpSpPr/>
          <p:nvPr/>
        </p:nvGrpSpPr>
        <p:grpSpPr>
          <a:xfrm>
            <a:off x="1" y="2413"/>
            <a:ext cx="4582758" cy="243840"/>
            <a:chOff x="1" y="-20165"/>
            <a:chExt cx="4582758" cy="243840"/>
          </a:xfrm>
        </p:grpSpPr>
        <p:sp>
          <p:nvSpPr>
            <p:cNvPr id="4" name="Rectangle 3">
              <a:extLst>
                <a:ext uri="{FF2B5EF4-FFF2-40B4-BE49-F238E27FC236}">
                  <a16:creationId xmlns:a16="http://schemas.microsoft.com/office/drawing/2014/main" id="{E9495A3E-1BE7-4DE0-80C0-198AD27B82B4}"/>
                </a:ext>
              </a:extLst>
            </p:cNvPr>
            <p:cNvSpPr/>
            <p:nvPr/>
          </p:nvSpPr>
          <p:spPr>
            <a:xfrm>
              <a:off x="1" y="-20165"/>
              <a:ext cx="1147482" cy="243840"/>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p>
          </p:txBody>
        </p:sp>
        <p:sp>
          <p:nvSpPr>
            <p:cNvPr id="5" name="Rectangle 4">
              <a:extLst>
                <a:ext uri="{FF2B5EF4-FFF2-40B4-BE49-F238E27FC236}">
                  <a16:creationId xmlns:a16="http://schemas.microsoft.com/office/drawing/2014/main" id="{EC492C91-1460-4805-B1CC-E7D9F08BA70C}"/>
                </a:ext>
              </a:extLst>
            </p:cNvPr>
            <p:cNvSpPr/>
            <p:nvPr/>
          </p:nvSpPr>
          <p:spPr>
            <a:xfrm>
              <a:off x="1183342"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安全性</a:t>
              </a:r>
            </a:p>
          </p:txBody>
        </p:sp>
        <p:sp>
          <p:nvSpPr>
            <p:cNvPr id="6" name="Rectangle 5">
              <a:extLst>
                <a:ext uri="{FF2B5EF4-FFF2-40B4-BE49-F238E27FC236}">
                  <a16:creationId xmlns:a16="http://schemas.microsoft.com/office/drawing/2014/main" id="{53E824C5-5861-4DD5-9982-2B0CE2C2C1E5}"/>
                </a:ext>
              </a:extLst>
            </p:cNvPr>
            <p:cNvSpPr/>
            <p:nvPr/>
          </p:nvSpPr>
          <p:spPr>
            <a:xfrm>
              <a:off x="2042161"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7" name="Rectangle 6">
              <a:extLst>
                <a:ext uri="{FF2B5EF4-FFF2-40B4-BE49-F238E27FC236}">
                  <a16:creationId xmlns:a16="http://schemas.microsoft.com/office/drawing/2014/main" id="{E9034F86-7F3E-4E42-959B-36ED79102A3D}"/>
                </a:ext>
              </a:extLst>
            </p:cNvPr>
            <p:cNvSpPr/>
            <p:nvPr/>
          </p:nvSpPr>
          <p:spPr>
            <a:xfrm>
              <a:off x="2900980"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p>
          </p:txBody>
        </p:sp>
        <p:sp>
          <p:nvSpPr>
            <p:cNvPr id="8" name="Rectangle 7">
              <a:extLst>
                <a:ext uri="{FF2B5EF4-FFF2-40B4-BE49-F238E27FC236}">
                  <a16:creationId xmlns:a16="http://schemas.microsoft.com/office/drawing/2014/main" id="{AA071545-3622-4EB1-9DCC-3F39ECD583C9}"/>
                </a:ext>
              </a:extLst>
            </p:cNvPr>
            <p:cNvSpPr/>
            <p:nvPr/>
          </p:nvSpPr>
          <p:spPr>
            <a:xfrm>
              <a:off x="3759799"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p>
          </p:txBody>
        </p:sp>
      </p:grpSp>
      <p:grpSp>
        <p:nvGrpSpPr>
          <p:cNvPr id="16" name="Group 15">
            <a:extLst>
              <a:ext uri="{FF2B5EF4-FFF2-40B4-BE49-F238E27FC236}">
                <a16:creationId xmlns:a16="http://schemas.microsoft.com/office/drawing/2014/main" id="{6DF0ACEE-157B-469D-8AB4-D57483A93547}"/>
              </a:ext>
            </a:extLst>
          </p:cNvPr>
          <p:cNvGrpSpPr/>
          <p:nvPr/>
        </p:nvGrpSpPr>
        <p:grpSpPr>
          <a:xfrm>
            <a:off x="5632615" y="1115630"/>
            <a:ext cx="5948196" cy="4717504"/>
            <a:chOff x="5634205" y="1147577"/>
            <a:chExt cx="5948196" cy="4717504"/>
          </a:xfrm>
        </p:grpSpPr>
        <p:sp>
          <p:nvSpPr>
            <p:cNvPr id="12" name="Rectangle: Rounded Corners 11">
              <a:extLst>
                <a:ext uri="{FF2B5EF4-FFF2-40B4-BE49-F238E27FC236}">
                  <a16:creationId xmlns:a16="http://schemas.microsoft.com/office/drawing/2014/main" id="{25C80491-92A8-4619-B182-B508E9157D10}"/>
                </a:ext>
              </a:extLst>
            </p:cNvPr>
            <p:cNvSpPr/>
            <p:nvPr/>
          </p:nvSpPr>
          <p:spPr>
            <a:xfrm>
              <a:off x="5634205" y="1302196"/>
              <a:ext cx="5948196" cy="4562885"/>
            </a:xfrm>
            <a:prstGeom prst="roundRect">
              <a:avLst>
                <a:gd name="adj" fmla="val 5696"/>
              </a:avLst>
            </a:prstGeom>
            <a:solidFill>
              <a:srgbClr val="F2FBFC">
                <a:alpha val="57000"/>
              </a:srgbClr>
            </a:solidFill>
            <a:ln w="19050">
              <a:solidFill>
                <a:srgbClr val="356AB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74FD3DBB-B04D-4525-A824-B8384F49A3D0}"/>
                </a:ext>
              </a:extLst>
            </p:cNvPr>
            <p:cNvSpPr txBox="1"/>
            <p:nvPr/>
          </p:nvSpPr>
          <p:spPr>
            <a:xfrm>
              <a:off x="5731268" y="1490772"/>
              <a:ext cx="5754069" cy="4283545"/>
            </a:xfrm>
            <a:prstGeom prst="rect">
              <a:avLst/>
            </a:prstGeom>
            <a:noFill/>
          </p:spPr>
          <p:txBody>
            <a:bodyPr wrap="square">
              <a:spAutoFit/>
            </a:bodyPr>
            <a:lstStyle/>
            <a:p>
              <a:pPr marL="171450" indent="-171450">
                <a:lnSpc>
                  <a:spcPct val="120000"/>
                </a:lnSpc>
                <a:buBlip>
                  <a:blip r:embed="rId7"/>
                </a:buBlip>
              </a:pPr>
              <a:r>
                <a:rPr kumimoji="1" lang="zh-CN" altLang="en-US" sz="1400" b="1" dirty="0">
                  <a:solidFill>
                    <a:schemeClr val="tx1">
                      <a:lumMod val="50000"/>
                    </a:schemeClr>
                  </a:solidFill>
                </a:rPr>
                <a:t>药品通用名称</a:t>
              </a:r>
              <a:r>
                <a:rPr kumimoji="1" lang="zh-CN" altLang="en-US" sz="1400" dirty="0">
                  <a:solidFill>
                    <a:schemeClr val="tx1">
                      <a:lumMod val="50000"/>
                    </a:schemeClr>
                  </a:solidFill>
                </a:rPr>
                <a:t>：</a:t>
              </a:r>
              <a:r>
                <a:rPr kumimoji="1" lang="zh-CN" altLang="en-US" sz="1400" dirty="0"/>
                <a:t>阿兹夫定片</a:t>
              </a:r>
              <a:endParaRPr kumimoji="1" lang="en-US" altLang="zh-CN" sz="1400" dirty="0"/>
            </a:p>
            <a:p>
              <a:pPr marL="171450" indent="-171450">
                <a:lnSpc>
                  <a:spcPct val="120000"/>
                </a:lnSpc>
                <a:buBlip>
                  <a:blip r:embed="rId7"/>
                </a:buBlip>
              </a:pPr>
              <a:r>
                <a:rPr kumimoji="1" lang="zh-CN" altLang="en-US" sz="1400" b="1" dirty="0">
                  <a:solidFill>
                    <a:schemeClr val="tx1">
                      <a:lumMod val="50000"/>
                    </a:schemeClr>
                  </a:solidFill>
                </a:rPr>
                <a:t>注册规格</a:t>
              </a:r>
              <a:r>
                <a:rPr kumimoji="1" lang="zh-CN" altLang="en-US" sz="1400" dirty="0">
                  <a:solidFill>
                    <a:schemeClr val="tx1">
                      <a:lumMod val="50000"/>
                    </a:schemeClr>
                  </a:solidFill>
                </a:rPr>
                <a:t>：</a:t>
              </a:r>
              <a:r>
                <a:rPr kumimoji="1" lang="en-US" altLang="zh-CN" sz="1400" dirty="0">
                  <a:solidFill>
                    <a:schemeClr val="tx1">
                      <a:lumMod val="50000"/>
                    </a:schemeClr>
                  </a:solidFill>
                </a:rPr>
                <a:t>1mg</a:t>
              </a:r>
              <a:r>
                <a:rPr kumimoji="1" lang="zh-CN" altLang="en-US" sz="1400" dirty="0">
                  <a:solidFill>
                    <a:schemeClr val="tx1">
                      <a:lumMod val="50000"/>
                    </a:schemeClr>
                  </a:solidFill>
                </a:rPr>
                <a:t>，</a:t>
              </a:r>
              <a:r>
                <a:rPr kumimoji="1" lang="en-US" altLang="zh-CN" sz="1400" dirty="0">
                  <a:solidFill>
                    <a:schemeClr val="tx1">
                      <a:lumMod val="50000"/>
                    </a:schemeClr>
                  </a:solidFill>
                </a:rPr>
                <a:t>3mg</a:t>
              </a:r>
            </a:p>
            <a:p>
              <a:pPr marL="171450" indent="-171450">
                <a:lnSpc>
                  <a:spcPct val="120000"/>
                </a:lnSpc>
                <a:buBlip>
                  <a:blip r:embed="rId7"/>
                </a:buBlip>
              </a:pPr>
              <a:r>
                <a:rPr kumimoji="1" lang="zh-CN" altLang="en-US" sz="1400" b="1" dirty="0">
                  <a:solidFill>
                    <a:schemeClr val="tx1">
                      <a:lumMod val="50000"/>
                    </a:schemeClr>
                  </a:solidFill>
                </a:rPr>
                <a:t>说明书适应症</a:t>
              </a:r>
              <a:r>
                <a:rPr kumimoji="1" lang="en-US" altLang="zh-CN" sz="1400" b="1" dirty="0">
                  <a:solidFill>
                    <a:schemeClr val="tx1">
                      <a:lumMod val="50000"/>
                    </a:schemeClr>
                  </a:solidFill>
                </a:rPr>
                <a:t>/</a:t>
              </a:r>
              <a:r>
                <a:rPr kumimoji="1" lang="zh-CN" altLang="en-US" sz="1400" b="1" dirty="0">
                  <a:solidFill>
                    <a:schemeClr val="tx1">
                      <a:lumMod val="50000"/>
                    </a:schemeClr>
                  </a:solidFill>
                </a:rPr>
                <a:t>功能主治</a:t>
              </a:r>
              <a:r>
                <a:rPr kumimoji="1" lang="zh-CN" altLang="en-US" sz="1400" dirty="0">
                  <a:solidFill>
                    <a:schemeClr val="tx1">
                      <a:lumMod val="50000"/>
                    </a:schemeClr>
                  </a:solidFill>
                </a:rPr>
                <a:t>：与核苷逆转录酶抑制剂及非</a:t>
              </a:r>
              <a:br>
                <a:rPr kumimoji="1" lang="en-US" altLang="zh-CN" sz="1400" dirty="0">
                  <a:solidFill>
                    <a:schemeClr val="tx1">
                      <a:lumMod val="50000"/>
                    </a:schemeClr>
                  </a:solidFill>
                </a:rPr>
              </a:br>
              <a:r>
                <a:rPr kumimoji="1" lang="zh-CN" altLang="en-US" sz="1400" dirty="0">
                  <a:solidFill>
                    <a:schemeClr val="tx1">
                      <a:lumMod val="50000"/>
                    </a:schemeClr>
                  </a:solidFill>
                </a:rPr>
                <a:t>核苷逆转录酶抑制剂联用，用于治疗高病毒载量</a:t>
              </a:r>
              <a:r>
                <a:rPr kumimoji="1" lang="en-US" altLang="zh-CN" sz="1400" dirty="0">
                  <a:solidFill>
                    <a:schemeClr val="tx1">
                      <a:lumMod val="50000"/>
                    </a:schemeClr>
                  </a:solidFill>
                </a:rPr>
                <a:t>*</a:t>
              </a:r>
              <a:r>
                <a:rPr kumimoji="1" lang="zh-CN" altLang="en-US" sz="1400" dirty="0">
                  <a:solidFill>
                    <a:schemeClr val="tx1">
                      <a:lumMod val="50000"/>
                    </a:schemeClr>
                  </a:solidFill>
                </a:rPr>
                <a:t>的成</a:t>
              </a:r>
              <a:br>
                <a:rPr kumimoji="1" lang="en-US" altLang="zh-CN" sz="1400" dirty="0">
                  <a:solidFill>
                    <a:schemeClr val="tx1">
                      <a:lumMod val="50000"/>
                    </a:schemeClr>
                  </a:solidFill>
                </a:rPr>
              </a:br>
              <a:r>
                <a:rPr kumimoji="1" lang="zh-CN" altLang="en-US" sz="1400" dirty="0">
                  <a:solidFill>
                    <a:schemeClr val="tx1">
                      <a:lumMod val="50000"/>
                    </a:schemeClr>
                  </a:solidFill>
                </a:rPr>
                <a:t>年</a:t>
              </a:r>
              <a:r>
                <a:rPr kumimoji="1" lang="en-US" altLang="zh-CN" sz="1400" dirty="0">
                  <a:solidFill>
                    <a:schemeClr val="tx1">
                      <a:lumMod val="50000"/>
                    </a:schemeClr>
                  </a:solidFill>
                </a:rPr>
                <a:t>HIV-1</a:t>
              </a:r>
              <a:r>
                <a:rPr kumimoji="1" lang="zh-CN" altLang="en-US" sz="1400" dirty="0">
                  <a:solidFill>
                    <a:schemeClr val="tx1">
                      <a:lumMod val="50000"/>
                    </a:schemeClr>
                  </a:solidFill>
                </a:rPr>
                <a:t>感染患者</a:t>
              </a:r>
              <a:endParaRPr kumimoji="1" lang="en-US" altLang="zh-CN" sz="1400" dirty="0">
                <a:solidFill>
                  <a:schemeClr val="tx1">
                    <a:lumMod val="50000"/>
                  </a:schemeClr>
                </a:solidFill>
              </a:endParaRPr>
            </a:p>
            <a:p>
              <a:pPr marL="171450" indent="-171450">
                <a:lnSpc>
                  <a:spcPct val="120000"/>
                </a:lnSpc>
                <a:buBlip>
                  <a:blip r:embed="rId7"/>
                </a:buBlip>
              </a:pPr>
              <a:r>
                <a:rPr kumimoji="1" lang="zh-CN" altLang="en-US" sz="1400" b="1" dirty="0">
                  <a:solidFill>
                    <a:schemeClr val="tx1">
                      <a:lumMod val="50000"/>
                    </a:schemeClr>
                  </a:solidFill>
                </a:rPr>
                <a:t>用法用量</a:t>
              </a:r>
              <a:r>
                <a:rPr kumimoji="1" lang="zh-CN" altLang="en-US" sz="1400" dirty="0">
                  <a:solidFill>
                    <a:schemeClr val="tx1">
                      <a:lumMod val="50000"/>
                    </a:schemeClr>
                  </a:solidFill>
                </a:rPr>
                <a:t>：推荐剂量为成年患者每次</a:t>
              </a:r>
              <a:r>
                <a:rPr kumimoji="1" lang="en-US" altLang="zh-CN" sz="1400" dirty="0">
                  <a:solidFill>
                    <a:schemeClr val="tx1">
                      <a:lumMod val="50000"/>
                    </a:schemeClr>
                  </a:solidFill>
                </a:rPr>
                <a:t>3mg</a:t>
              </a:r>
              <a:r>
                <a:rPr kumimoji="1" lang="zh-CN" altLang="en-US" sz="1400" dirty="0">
                  <a:solidFill>
                    <a:schemeClr val="tx1">
                      <a:lumMod val="50000"/>
                    </a:schemeClr>
                  </a:solidFill>
                </a:rPr>
                <a:t>，每日</a:t>
              </a:r>
              <a:r>
                <a:rPr kumimoji="1" lang="en-US" altLang="zh-CN" sz="1400" dirty="0">
                  <a:solidFill>
                    <a:schemeClr val="tx1">
                      <a:lumMod val="50000"/>
                    </a:schemeClr>
                  </a:solidFill>
                </a:rPr>
                <a:t>1</a:t>
              </a:r>
              <a:r>
                <a:rPr kumimoji="1" lang="zh-CN" altLang="en-US" sz="1400" dirty="0">
                  <a:solidFill>
                    <a:schemeClr val="tx1">
                      <a:lumMod val="50000"/>
                    </a:schemeClr>
                  </a:solidFill>
                </a:rPr>
                <a:t>次，于睡前空腹口服</a:t>
              </a:r>
              <a:endParaRPr kumimoji="1" lang="en-US" altLang="zh-CN" sz="1400" dirty="0">
                <a:solidFill>
                  <a:schemeClr val="tx1">
                    <a:lumMod val="50000"/>
                  </a:schemeClr>
                </a:solidFill>
              </a:endParaRPr>
            </a:p>
            <a:p>
              <a:pPr marL="171450" indent="-171450">
                <a:lnSpc>
                  <a:spcPct val="120000"/>
                </a:lnSpc>
                <a:buBlip>
                  <a:blip r:embed="rId7"/>
                </a:buBlip>
              </a:pPr>
              <a:r>
                <a:rPr kumimoji="1" lang="zh-CN" altLang="en-US" sz="1400" b="1" dirty="0">
                  <a:solidFill>
                    <a:schemeClr val="tx1">
                      <a:lumMod val="50000"/>
                    </a:schemeClr>
                  </a:solidFill>
                </a:rPr>
                <a:t>中国大陆首次上市时间</a:t>
              </a:r>
              <a:r>
                <a:rPr kumimoji="1" lang="zh-CN" altLang="en-US" sz="1400" dirty="0">
                  <a:solidFill>
                    <a:schemeClr val="tx1">
                      <a:lumMod val="50000"/>
                    </a:schemeClr>
                  </a:solidFill>
                </a:rPr>
                <a:t>：</a:t>
              </a:r>
              <a:r>
                <a:rPr kumimoji="1" lang="en-US" altLang="zh-CN" sz="1400" dirty="0">
                  <a:solidFill>
                    <a:schemeClr val="tx1">
                      <a:lumMod val="50000"/>
                    </a:schemeClr>
                  </a:solidFill>
                </a:rPr>
                <a:t>2021</a:t>
              </a:r>
              <a:r>
                <a:rPr kumimoji="1" lang="zh-CN" altLang="en-US" sz="1400" dirty="0">
                  <a:solidFill>
                    <a:schemeClr val="tx1">
                      <a:lumMod val="50000"/>
                    </a:schemeClr>
                  </a:solidFill>
                </a:rPr>
                <a:t>年</a:t>
              </a:r>
              <a:r>
                <a:rPr kumimoji="1" lang="en-US" altLang="zh-CN" sz="1400" dirty="0">
                  <a:solidFill>
                    <a:schemeClr val="tx1">
                      <a:lumMod val="50000"/>
                    </a:schemeClr>
                  </a:solidFill>
                </a:rPr>
                <a:t>7</a:t>
              </a:r>
              <a:r>
                <a:rPr kumimoji="1" lang="zh-CN" altLang="en-US" sz="1400" dirty="0">
                  <a:solidFill>
                    <a:schemeClr val="tx1">
                      <a:lumMod val="50000"/>
                    </a:schemeClr>
                  </a:solidFill>
                </a:rPr>
                <a:t>月</a:t>
              </a:r>
              <a:endParaRPr kumimoji="1" lang="en-US" altLang="zh-CN" sz="1400" dirty="0">
                <a:solidFill>
                  <a:schemeClr val="tx1">
                    <a:lumMod val="50000"/>
                  </a:schemeClr>
                </a:solidFill>
              </a:endParaRPr>
            </a:p>
            <a:p>
              <a:pPr marL="171450" indent="-171450">
                <a:lnSpc>
                  <a:spcPct val="120000"/>
                </a:lnSpc>
                <a:buBlip>
                  <a:blip r:embed="rId7"/>
                </a:buBlip>
              </a:pPr>
              <a:r>
                <a:rPr kumimoji="1" lang="zh-CN" altLang="en-US" sz="1400" b="1" dirty="0">
                  <a:solidFill>
                    <a:schemeClr val="tx1">
                      <a:lumMod val="50000"/>
                    </a:schemeClr>
                  </a:solidFill>
                </a:rPr>
                <a:t>目前大陆地区同通用名药品的上市情况</a:t>
              </a:r>
              <a:r>
                <a:rPr kumimoji="1" lang="zh-CN" altLang="en-US" sz="1400" dirty="0">
                  <a:solidFill>
                    <a:schemeClr val="tx1">
                      <a:lumMod val="50000"/>
                    </a:schemeClr>
                  </a:solidFill>
                </a:rPr>
                <a:t>：无</a:t>
              </a:r>
              <a:endParaRPr kumimoji="1" lang="en-US" altLang="zh-CN" sz="1400" dirty="0">
                <a:solidFill>
                  <a:schemeClr val="tx1">
                    <a:lumMod val="50000"/>
                  </a:schemeClr>
                </a:solidFill>
              </a:endParaRPr>
            </a:p>
            <a:p>
              <a:pPr marL="171450" indent="-171450">
                <a:lnSpc>
                  <a:spcPct val="120000"/>
                </a:lnSpc>
                <a:buBlip>
                  <a:blip r:embed="rId7"/>
                </a:buBlip>
              </a:pPr>
              <a:r>
                <a:rPr kumimoji="1" lang="zh-CN" altLang="en-US" sz="1400" b="1" dirty="0">
                  <a:solidFill>
                    <a:schemeClr val="tx1">
                      <a:lumMod val="50000"/>
                    </a:schemeClr>
                  </a:solidFill>
                </a:rPr>
                <a:t>全球首个上市国家及上市时间</a:t>
              </a:r>
              <a:r>
                <a:rPr kumimoji="1" lang="zh-CN" altLang="en-US" sz="1400" dirty="0">
                  <a:solidFill>
                    <a:schemeClr val="tx1">
                      <a:lumMod val="50000"/>
                    </a:schemeClr>
                  </a:solidFill>
                </a:rPr>
                <a:t>：中国（</a:t>
              </a:r>
              <a:r>
                <a:rPr kumimoji="1" lang="en-US" altLang="zh-CN" sz="1400" dirty="0">
                  <a:solidFill>
                    <a:schemeClr val="tx1">
                      <a:lumMod val="50000"/>
                    </a:schemeClr>
                  </a:solidFill>
                </a:rPr>
                <a:t>2021</a:t>
              </a:r>
              <a:r>
                <a:rPr kumimoji="1" lang="zh-CN" altLang="en-US" sz="1400" dirty="0">
                  <a:solidFill>
                    <a:schemeClr val="tx1">
                      <a:lumMod val="50000"/>
                    </a:schemeClr>
                  </a:solidFill>
                </a:rPr>
                <a:t>年</a:t>
              </a:r>
              <a:r>
                <a:rPr kumimoji="1" lang="en-US" altLang="zh-CN" sz="1400" dirty="0">
                  <a:solidFill>
                    <a:schemeClr val="tx1">
                      <a:lumMod val="50000"/>
                    </a:schemeClr>
                  </a:solidFill>
                </a:rPr>
                <a:t>7</a:t>
              </a:r>
              <a:r>
                <a:rPr kumimoji="1" lang="zh-CN" altLang="en-US" sz="1400" dirty="0">
                  <a:solidFill>
                    <a:schemeClr val="tx1">
                      <a:lumMod val="50000"/>
                    </a:schemeClr>
                  </a:solidFill>
                </a:rPr>
                <a:t>月）</a:t>
              </a:r>
              <a:endParaRPr kumimoji="1" lang="en-US" altLang="zh-CN" sz="1400" dirty="0">
                <a:solidFill>
                  <a:schemeClr val="tx1">
                    <a:lumMod val="50000"/>
                  </a:schemeClr>
                </a:solidFill>
              </a:endParaRPr>
            </a:p>
            <a:p>
              <a:pPr marL="171450" indent="-171450">
                <a:lnSpc>
                  <a:spcPct val="120000"/>
                </a:lnSpc>
                <a:buBlip>
                  <a:blip r:embed="rId7"/>
                </a:buBlip>
              </a:pPr>
              <a:r>
                <a:rPr kumimoji="1" lang="zh-CN" altLang="en-US" sz="1400" b="1" dirty="0">
                  <a:solidFill>
                    <a:schemeClr val="tx1">
                      <a:lumMod val="50000"/>
                    </a:schemeClr>
                  </a:solidFill>
                </a:rPr>
                <a:t>是否为</a:t>
              </a:r>
              <a:r>
                <a:rPr kumimoji="1" lang="en-US" altLang="zh-CN" sz="1400" b="1" dirty="0">
                  <a:solidFill>
                    <a:schemeClr val="tx1">
                      <a:lumMod val="50000"/>
                    </a:schemeClr>
                  </a:solidFill>
                </a:rPr>
                <a:t>OTC</a:t>
              </a:r>
              <a:r>
                <a:rPr kumimoji="1" lang="zh-CN" altLang="en-US" sz="1400" b="1" dirty="0">
                  <a:solidFill>
                    <a:schemeClr val="tx1">
                      <a:lumMod val="50000"/>
                    </a:schemeClr>
                  </a:solidFill>
                </a:rPr>
                <a:t>药品</a:t>
              </a:r>
              <a:r>
                <a:rPr kumimoji="1" lang="zh-CN" altLang="en-US" sz="1400" dirty="0">
                  <a:solidFill>
                    <a:schemeClr val="tx1">
                      <a:lumMod val="50000"/>
                    </a:schemeClr>
                  </a:solidFill>
                </a:rPr>
                <a:t>：否</a:t>
              </a:r>
              <a:endParaRPr kumimoji="1" lang="en-US" altLang="zh-CN" sz="1400" dirty="0">
                <a:solidFill>
                  <a:schemeClr val="tx1">
                    <a:lumMod val="50000"/>
                  </a:schemeClr>
                </a:solidFill>
              </a:endParaRPr>
            </a:p>
            <a:p>
              <a:pPr marL="171450" indent="-171450">
                <a:lnSpc>
                  <a:spcPct val="120000"/>
                </a:lnSpc>
                <a:buBlip>
                  <a:blip r:embed="rId7"/>
                </a:buBlip>
              </a:pPr>
              <a:r>
                <a:rPr kumimoji="1" lang="zh-CN" altLang="en-US" sz="1400" b="1" dirty="0">
                  <a:solidFill>
                    <a:schemeClr val="tx1">
                      <a:lumMod val="50000"/>
                    </a:schemeClr>
                  </a:solidFill>
                </a:rPr>
                <a:t>参照药品建议</a:t>
              </a:r>
              <a:r>
                <a:rPr kumimoji="1" lang="zh-CN" altLang="en-US" sz="1400" dirty="0">
                  <a:solidFill>
                    <a:schemeClr val="tx1">
                      <a:lumMod val="50000"/>
                    </a:schemeClr>
                  </a:solidFill>
                </a:rPr>
                <a:t>：</a:t>
              </a:r>
              <a:r>
                <a:rPr kumimoji="1" lang="zh-CN" altLang="en-US" sz="1400" b="1" dirty="0">
                  <a:solidFill>
                    <a:srgbClr val="D86018"/>
                  </a:solidFill>
                </a:rPr>
                <a:t>拉米夫定</a:t>
              </a:r>
              <a:endParaRPr kumimoji="1" lang="en-US" altLang="zh-CN" sz="1400" b="1" dirty="0">
                <a:solidFill>
                  <a:srgbClr val="D86018"/>
                </a:solidFill>
              </a:endParaRPr>
            </a:p>
            <a:p>
              <a:pPr lvl="1" indent="-171450">
                <a:lnSpc>
                  <a:spcPct val="120000"/>
                </a:lnSpc>
                <a:buClr>
                  <a:srgbClr val="356AB8"/>
                </a:buClr>
                <a:buFont typeface="Wingdings" panose="05000000000000000000" pitchFamily="2" charset="2"/>
                <a:buChar char="§"/>
              </a:pPr>
              <a:r>
                <a:rPr kumimoji="1" lang="zh-CN" altLang="en-US" sz="1200" dirty="0"/>
                <a:t>拉米夫定在我国临床使用最广泛，获得艾滋病诊疗指南推荐；</a:t>
              </a:r>
              <a:endParaRPr kumimoji="1" lang="en-US" altLang="zh-CN" sz="1200" dirty="0"/>
            </a:p>
            <a:p>
              <a:pPr lvl="1" indent="-171450">
                <a:lnSpc>
                  <a:spcPct val="120000"/>
                </a:lnSpc>
                <a:buClr>
                  <a:srgbClr val="356AB8"/>
                </a:buClr>
                <a:buFont typeface="Wingdings" panose="05000000000000000000" pitchFamily="2" charset="2"/>
                <a:buChar char="§"/>
              </a:pPr>
              <a:r>
                <a:rPr kumimoji="1" lang="zh-CN" altLang="en-US" sz="1200" dirty="0"/>
                <a:t>与阿兹夫定方案头对头</a:t>
              </a:r>
              <a:r>
                <a:rPr kumimoji="1" lang="en-US" altLang="zh-CN" sz="1200" dirty="0"/>
                <a:t>II</a:t>
              </a:r>
              <a:r>
                <a:rPr kumimoji="1" lang="zh-CN" altLang="en-US" sz="1200" dirty="0"/>
                <a:t>期临床研究可获得确切的临床对比数据；</a:t>
              </a:r>
              <a:endParaRPr kumimoji="1" lang="en-US" altLang="zh-CN" sz="1200" dirty="0"/>
            </a:p>
            <a:p>
              <a:pPr lvl="1" indent="-171450">
                <a:lnSpc>
                  <a:spcPct val="120000"/>
                </a:lnSpc>
                <a:buClr>
                  <a:srgbClr val="356AB8"/>
                </a:buClr>
                <a:buFont typeface="Wingdings" panose="05000000000000000000" pitchFamily="2" charset="2"/>
                <a:buChar char="§"/>
              </a:pPr>
              <a:r>
                <a:rPr kumimoji="1" lang="zh-CN" altLang="en-US" sz="1200" dirty="0"/>
                <a:t>二者同属于核苷类逆转录酶抑制剂药物；</a:t>
              </a:r>
              <a:endParaRPr kumimoji="1" lang="en-US" altLang="zh-CN" sz="1200" dirty="0"/>
            </a:p>
            <a:p>
              <a:pPr lvl="1" indent="-171450">
                <a:lnSpc>
                  <a:spcPct val="120000"/>
                </a:lnSpc>
                <a:buClr>
                  <a:srgbClr val="356AB8"/>
                </a:buClr>
                <a:buFont typeface="Wingdings" panose="05000000000000000000" pitchFamily="2" charset="2"/>
                <a:buChar char="§"/>
              </a:pPr>
              <a:r>
                <a:rPr kumimoji="1" lang="zh-CN" altLang="en-US" sz="1200" dirty="0"/>
                <a:t>说明：其乙肝适应症获得医保报销，</a:t>
              </a:r>
              <a:r>
                <a:rPr kumimoji="1" lang="en-US" altLang="zh-CN" sz="1200" dirty="0"/>
                <a:t>HIV</a:t>
              </a:r>
              <a:r>
                <a:rPr kumimoji="1" lang="zh-CN" altLang="en-US" sz="1200" dirty="0"/>
                <a:t>适应症</a:t>
              </a:r>
              <a:r>
                <a:rPr kumimoji="1" lang="en-US" altLang="zh-CN" sz="1200" dirty="0"/>
                <a:t>(</a:t>
              </a:r>
              <a:r>
                <a:rPr kumimoji="1" lang="zh-CN" altLang="en-US" sz="1200" dirty="0"/>
                <a:t>仅获批</a:t>
              </a:r>
              <a:r>
                <a:rPr kumimoji="1" lang="en-US" altLang="zh-CN" sz="1200" dirty="0"/>
                <a:t>300mg)</a:t>
              </a:r>
              <a:r>
                <a:rPr kumimoji="1" lang="zh-CN" altLang="en-US" sz="1200" dirty="0"/>
                <a:t>由财政相关部门支持患者使用。</a:t>
              </a:r>
              <a:endParaRPr kumimoji="1" lang="en-US" altLang="zh-CN" sz="1200" dirty="0">
                <a:solidFill>
                  <a:schemeClr val="tx1">
                    <a:lumMod val="50000"/>
                  </a:schemeClr>
                </a:solidFill>
              </a:endParaRPr>
            </a:p>
          </p:txBody>
        </p:sp>
        <p:sp>
          <p:nvSpPr>
            <p:cNvPr id="11" name="TextBox 10">
              <a:extLst>
                <a:ext uri="{FF2B5EF4-FFF2-40B4-BE49-F238E27FC236}">
                  <a16:creationId xmlns:a16="http://schemas.microsoft.com/office/drawing/2014/main" id="{6F8DAB86-39CB-4EE3-840C-D3AEE6DA42CD}"/>
                </a:ext>
              </a:extLst>
            </p:cNvPr>
            <p:cNvSpPr txBox="1"/>
            <p:nvPr/>
          </p:nvSpPr>
          <p:spPr>
            <a:xfrm>
              <a:off x="7658088" y="1147577"/>
              <a:ext cx="1793680" cy="309238"/>
            </a:xfrm>
            <a:prstGeom prst="rect">
              <a:avLst/>
            </a:prstGeom>
            <a:solidFill>
              <a:srgbClr val="356AB8"/>
            </a:solidFill>
            <a:effectLst>
              <a:outerShdw blurRad="50800" dist="38100" dir="2700000" algn="tl" rotWithShape="0">
                <a:prstClr val="black">
                  <a:alpha val="40000"/>
                </a:prstClr>
              </a:outerShdw>
            </a:effectLst>
          </p:spPr>
          <p:txBody>
            <a:bodyPr vert="horz" wrap="square" lIns="0" tIns="45720" rIns="0" bIns="45720" rtlCol="0" anchor="ctr">
              <a:noAutofit/>
            </a:bodyPr>
            <a:lstStyle/>
            <a:p>
              <a:pPr algn="ctr">
                <a:lnSpc>
                  <a:spcPct val="90000"/>
                </a:lnSpc>
                <a:spcBef>
                  <a:spcPts val="600"/>
                </a:spcBef>
                <a:spcAft>
                  <a:spcPts val="600"/>
                </a:spcAft>
              </a:pPr>
              <a:r>
                <a:rPr lang="zh-CN" altLang="en-US" b="1" dirty="0">
                  <a:solidFill>
                    <a:schemeClr val="bg1"/>
                  </a:solidFill>
                  <a:latin typeface="Arial" panose="020B0604020202020204" pitchFamily="34" charset="0"/>
                  <a:cs typeface="Arial" panose="020B0604020202020204" pitchFamily="34" charset="0"/>
                </a:rPr>
                <a:t>药品基本信息</a:t>
              </a:r>
            </a:p>
          </p:txBody>
        </p:sp>
      </p:grpSp>
      <p:sp>
        <p:nvSpPr>
          <p:cNvPr id="54" name="Arrow: Chevron 53">
            <a:extLst>
              <a:ext uri="{FF2B5EF4-FFF2-40B4-BE49-F238E27FC236}">
                <a16:creationId xmlns:a16="http://schemas.microsoft.com/office/drawing/2014/main" id="{417308E8-605B-47D5-B8E6-765F7EB6DACE}"/>
              </a:ext>
            </a:extLst>
          </p:cNvPr>
          <p:cNvSpPr/>
          <p:nvPr/>
        </p:nvSpPr>
        <p:spPr>
          <a:xfrm>
            <a:off x="623037" y="5326436"/>
            <a:ext cx="4647463" cy="506698"/>
          </a:xfrm>
          <a:prstGeom prst="chevron">
            <a:avLst/>
          </a:prstGeom>
          <a:solidFill>
            <a:srgbClr val="356A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chemeClr val="bg1"/>
                </a:solidFill>
              </a:rPr>
              <a:t>因此临床需要更多安全有效、服用便捷的治疗方案满足患者的频繁换药需求</a:t>
            </a:r>
          </a:p>
        </p:txBody>
      </p:sp>
      <p:grpSp>
        <p:nvGrpSpPr>
          <p:cNvPr id="10" name="Group 9">
            <a:extLst>
              <a:ext uri="{FF2B5EF4-FFF2-40B4-BE49-F238E27FC236}">
                <a16:creationId xmlns:a16="http://schemas.microsoft.com/office/drawing/2014/main" id="{D87E4DA7-B893-4F64-89A7-9293B68D02C5}"/>
              </a:ext>
            </a:extLst>
          </p:cNvPr>
          <p:cNvGrpSpPr/>
          <p:nvPr/>
        </p:nvGrpSpPr>
        <p:grpSpPr>
          <a:xfrm>
            <a:off x="623037" y="1086034"/>
            <a:ext cx="4647463" cy="4188786"/>
            <a:chOff x="623037" y="1086034"/>
            <a:chExt cx="4647463" cy="4188786"/>
          </a:xfrm>
        </p:grpSpPr>
        <p:sp>
          <p:nvSpPr>
            <p:cNvPr id="29" name="Rectangle: Top Corners Rounded 28">
              <a:extLst>
                <a:ext uri="{FF2B5EF4-FFF2-40B4-BE49-F238E27FC236}">
                  <a16:creationId xmlns:a16="http://schemas.microsoft.com/office/drawing/2014/main" id="{F2E63963-473D-4E55-8C80-4CFC3B970D3A}"/>
                </a:ext>
              </a:extLst>
            </p:cNvPr>
            <p:cNvSpPr/>
            <p:nvPr/>
          </p:nvSpPr>
          <p:spPr>
            <a:xfrm rot="5400000">
              <a:off x="1003688" y="889599"/>
              <a:ext cx="3886161" cy="4647462"/>
            </a:xfrm>
            <a:prstGeom prst="round2SameRect">
              <a:avLst>
                <a:gd name="adj1" fmla="val 12284"/>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5" name="Rectangle 34">
              <a:extLst>
                <a:ext uri="{FF2B5EF4-FFF2-40B4-BE49-F238E27FC236}">
                  <a16:creationId xmlns:a16="http://schemas.microsoft.com/office/drawing/2014/main" id="{CA620C65-EA45-4851-A580-F5C0D6C3C49C}"/>
                </a:ext>
              </a:extLst>
            </p:cNvPr>
            <p:cNvSpPr/>
            <p:nvPr/>
          </p:nvSpPr>
          <p:spPr>
            <a:xfrm>
              <a:off x="659207" y="1701590"/>
              <a:ext cx="4611293" cy="35732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lvl="1" indent="-171450">
                <a:lnSpc>
                  <a:spcPct val="120000"/>
                </a:lnSpc>
                <a:spcAft>
                  <a:spcPts val="600"/>
                </a:spcAft>
                <a:buBlip>
                  <a:blip r:embed="rId7"/>
                </a:buBlip>
              </a:pPr>
              <a:r>
                <a:rPr kumimoji="1" lang="zh-CN" altLang="en-US" sz="1200" b="1" dirty="0">
                  <a:solidFill>
                    <a:schemeClr val="tx1">
                      <a:lumMod val="50000"/>
                    </a:schemeClr>
                  </a:solidFill>
                </a:rPr>
                <a:t>社会危害极大：</a:t>
              </a:r>
              <a:r>
                <a:rPr kumimoji="1" lang="zh-CN" altLang="en-US" sz="1200" dirty="0">
                  <a:solidFill>
                    <a:schemeClr val="tx1">
                      <a:lumMod val="50000"/>
                    </a:schemeClr>
                  </a:solidFill>
                </a:rPr>
                <a:t>艾滋病是全球重大公共问题，</a:t>
              </a:r>
              <a:r>
                <a:rPr kumimoji="1" lang="zh-CN" altLang="en-US" sz="1200" b="1" dirty="0">
                  <a:solidFill>
                    <a:srgbClr val="356AB8"/>
                  </a:solidFill>
                </a:rPr>
                <a:t>传染性极强</a:t>
              </a:r>
              <a:r>
                <a:rPr kumimoji="1" lang="en-US" altLang="zh-CN" sz="1200" baseline="30000" dirty="0">
                  <a:solidFill>
                    <a:schemeClr val="tx1">
                      <a:lumMod val="50000"/>
                    </a:schemeClr>
                  </a:solidFill>
                </a:rPr>
                <a:t>1</a:t>
              </a:r>
              <a:r>
                <a:rPr kumimoji="1" lang="zh-CN" altLang="en-US" sz="1200" dirty="0">
                  <a:solidFill>
                    <a:schemeClr val="tx1">
                      <a:lumMod val="50000"/>
                    </a:schemeClr>
                  </a:solidFill>
                </a:rPr>
                <a:t>。截至</a:t>
              </a:r>
              <a:r>
                <a:rPr kumimoji="1" lang="en-US" altLang="zh-CN" sz="1200" dirty="0">
                  <a:solidFill>
                    <a:schemeClr val="tx1">
                      <a:lumMod val="50000"/>
                    </a:schemeClr>
                  </a:solidFill>
                </a:rPr>
                <a:t>2020</a:t>
              </a:r>
              <a:r>
                <a:rPr kumimoji="1" lang="zh-CN" altLang="en-US" sz="1200" dirty="0">
                  <a:solidFill>
                    <a:schemeClr val="tx1">
                      <a:lumMod val="50000"/>
                    </a:schemeClr>
                  </a:solidFill>
                </a:rPr>
                <a:t>年底，我国累计报告的死亡病例达</a:t>
              </a:r>
              <a:r>
                <a:rPr kumimoji="1" lang="en-US" altLang="zh-CN" sz="1200" dirty="0">
                  <a:solidFill>
                    <a:schemeClr val="tx1">
                      <a:lumMod val="50000"/>
                    </a:schemeClr>
                  </a:solidFill>
                </a:rPr>
                <a:t>35.1</a:t>
              </a:r>
              <a:r>
                <a:rPr kumimoji="1" lang="zh-CN" altLang="en-US" sz="1200" dirty="0">
                  <a:solidFill>
                    <a:schemeClr val="tx1">
                      <a:lumMod val="50000"/>
                    </a:schemeClr>
                  </a:solidFill>
                </a:rPr>
                <a:t>万</a:t>
              </a:r>
              <a:r>
                <a:rPr kumimoji="1" lang="en-US" altLang="zh-CN" sz="1200" baseline="30000" dirty="0">
                  <a:solidFill>
                    <a:schemeClr val="tx1">
                      <a:lumMod val="50000"/>
                    </a:schemeClr>
                  </a:solidFill>
                </a:rPr>
                <a:t>2</a:t>
              </a:r>
              <a:r>
                <a:rPr kumimoji="1" lang="zh-CN" altLang="en-US" sz="1200" dirty="0">
                  <a:solidFill>
                    <a:schemeClr val="tx1">
                      <a:lumMod val="50000"/>
                    </a:schemeClr>
                  </a:solidFill>
                </a:rPr>
                <a:t>。近十年</a:t>
              </a:r>
              <a:r>
                <a:rPr kumimoji="1" lang="zh-CN" altLang="en-US" sz="1200" b="1" dirty="0">
                  <a:solidFill>
                    <a:srgbClr val="356AB8"/>
                  </a:solidFill>
                </a:rPr>
                <a:t>死亡率增长</a:t>
              </a:r>
              <a:r>
                <a:rPr lang="zh-CN" altLang="en-US" sz="1200" b="1" dirty="0">
                  <a:solidFill>
                    <a:srgbClr val="356AB8"/>
                  </a:solidFill>
                </a:rPr>
                <a:t>近十倍</a:t>
              </a:r>
              <a:r>
                <a:rPr lang="en-US" altLang="zh-CN" sz="1200" baseline="30000" dirty="0">
                  <a:solidFill>
                    <a:schemeClr val="tx1">
                      <a:lumMod val="50000"/>
                    </a:schemeClr>
                  </a:solidFill>
                </a:rPr>
                <a:t>3 </a:t>
              </a:r>
              <a:r>
                <a:rPr kumimoji="1" lang="zh-CN" altLang="en-US" sz="1200" dirty="0">
                  <a:solidFill>
                    <a:schemeClr val="tx1">
                      <a:lumMod val="50000"/>
                    </a:schemeClr>
                  </a:solidFill>
                </a:rPr>
                <a:t>，防控形势不容乐观。</a:t>
              </a:r>
              <a:endParaRPr kumimoji="1" lang="en-US" altLang="zh-CN" sz="1200" dirty="0">
                <a:solidFill>
                  <a:schemeClr val="tx1">
                    <a:lumMod val="50000"/>
                  </a:schemeClr>
                </a:solidFill>
              </a:endParaRPr>
            </a:p>
            <a:p>
              <a:pPr marL="171450" lvl="1" indent="-171450">
                <a:lnSpc>
                  <a:spcPct val="120000"/>
                </a:lnSpc>
                <a:spcAft>
                  <a:spcPts val="600"/>
                </a:spcAft>
                <a:buBlip>
                  <a:blip r:embed="rId7"/>
                </a:buBlip>
              </a:pPr>
              <a:r>
                <a:rPr kumimoji="1" lang="zh-CN" altLang="en-US" sz="1200" b="1" dirty="0">
                  <a:solidFill>
                    <a:schemeClr val="tx1">
                      <a:lumMod val="50000"/>
                    </a:schemeClr>
                  </a:solidFill>
                </a:rPr>
                <a:t>有效降低患者病毒载量可遏制传播</a:t>
              </a:r>
              <a:r>
                <a:rPr kumimoji="1" lang="zh-CN" altLang="en-US" sz="1200" dirty="0">
                  <a:solidFill>
                    <a:schemeClr val="tx1">
                      <a:lumMod val="50000"/>
                    </a:schemeClr>
                  </a:solidFill>
                </a:rPr>
                <a:t>：研究显示，降低患者体内病毒载量至小于</a:t>
              </a:r>
              <a:r>
                <a:rPr kumimoji="1" lang="en-US" altLang="zh-CN" sz="1200" dirty="0">
                  <a:solidFill>
                    <a:schemeClr val="tx1">
                      <a:lumMod val="50000"/>
                    </a:schemeClr>
                  </a:solidFill>
                </a:rPr>
                <a:t>200copies/ml</a:t>
              </a:r>
              <a:r>
                <a:rPr kumimoji="1" lang="zh-CN" altLang="en-US" sz="1200" dirty="0">
                  <a:solidFill>
                    <a:schemeClr val="tx1">
                      <a:lumMod val="50000"/>
                    </a:schemeClr>
                  </a:solidFill>
                </a:rPr>
                <a:t>可有效遏制传播，但我国常用抗病毒药品仍面临以下问题：</a:t>
              </a:r>
              <a:endParaRPr kumimoji="1" lang="en-US" altLang="zh-CN" sz="1200" dirty="0">
                <a:solidFill>
                  <a:schemeClr val="tx1">
                    <a:lumMod val="50000"/>
                  </a:schemeClr>
                </a:solidFill>
              </a:endParaRPr>
            </a:p>
            <a:p>
              <a:pPr marL="401638" lvl="1" indent="-173038">
                <a:lnSpc>
                  <a:spcPct val="120000"/>
                </a:lnSpc>
                <a:spcAft>
                  <a:spcPts val="300"/>
                </a:spcAft>
                <a:buClr>
                  <a:srgbClr val="356AB8"/>
                </a:buClr>
                <a:buFont typeface="Wingdings" panose="05000000000000000000" pitchFamily="2" charset="2"/>
                <a:buChar char="§"/>
              </a:pPr>
              <a:r>
                <a:rPr kumimoji="1" lang="zh-CN" altLang="en-US" sz="1200" b="1" dirty="0">
                  <a:solidFill>
                    <a:schemeClr val="accent5"/>
                  </a:solidFill>
                </a:rPr>
                <a:t>耐药性高</a:t>
              </a:r>
              <a:r>
                <a:rPr kumimoji="1" lang="zh-CN" altLang="en-US" sz="1200" b="1" dirty="0">
                  <a:solidFill>
                    <a:schemeClr val="accent2">
                      <a:lumMod val="50000"/>
                    </a:schemeClr>
                  </a:solidFill>
                </a:rPr>
                <a:t>：</a:t>
              </a:r>
              <a:r>
                <a:rPr kumimoji="1" lang="zh-CN" altLang="en-US" sz="1200" dirty="0">
                  <a:solidFill>
                    <a:schemeClr val="tx1">
                      <a:lumMod val="50000"/>
                    </a:schemeClr>
                  </a:solidFill>
                </a:rPr>
                <a:t>我国临床常用的</a:t>
              </a:r>
              <a:r>
                <a:rPr kumimoji="1" lang="en-US" altLang="zh-CN" sz="1200" dirty="0">
                  <a:solidFill>
                    <a:schemeClr val="tx1">
                      <a:lumMod val="50000"/>
                    </a:schemeClr>
                  </a:solidFill>
                </a:rPr>
                <a:t>ART</a:t>
              </a:r>
              <a:r>
                <a:rPr kumimoji="1" lang="zh-CN" altLang="en-US" sz="1200" dirty="0">
                  <a:solidFill>
                    <a:schemeClr val="tx1">
                      <a:lumMod val="50000"/>
                    </a:schemeClr>
                  </a:solidFill>
                </a:rPr>
                <a:t>药品（包括</a:t>
              </a:r>
              <a:r>
                <a:rPr kumimoji="1" lang="en-US" altLang="zh-CN" sz="1200" dirty="0">
                  <a:solidFill>
                    <a:schemeClr val="tx1">
                      <a:lumMod val="50000"/>
                    </a:schemeClr>
                  </a:solidFill>
                </a:rPr>
                <a:t>NRTIs, NNRTIs, PIs</a:t>
              </a:r>
              <a:r>
                <a:rPr kumimoji="1" lang="zh-CN" altLang="en-US" sz="1200" dirty="0">
                  <a:solidFill>
                    <a:schemeClr val="tx1">
                      <a:lumMod val="50000"/>
                    </a:schemeClr>
                  </a:solidFill>
                </a:rPr>
                <a:t>等）耐药性高达</a:t>
              </a:r>
              <a:r>
                <a:rPr kumimoji="1" lang="en-US" altLang="zh-CN" sz="1200" dirty="0">
                  <a:solidFill>
                    <a:schemeClr val="tx1">
                      <a:lumMod val="50000"/>
                    </a:schemeClr>
                  </a:solidFill>
                </a:rPr>
                <a:t>44.7%</a:t>
              </a:r>
              <a:r>
                <a:rPr kumimoji="1" lang="en-US" altLang="zh-CN" sz="1200" baseline="30000" dirty="0">
                  <a:solidFill>
                    <a:schemeClr val="tx1">
                      <a:lumMod val="50000"/>
                    </a:schemeClr>
                  </a:solidFill>
                </a:rPr>
                <a:t> 4 </a:t>
              </a:r>
              <a:r>
                <a:rPr kumimoji="1" lang="zh-CN" altLang="en-US" sz="1200" dirty="0">
                  <a:solidFill>
                    <a:schemeClr val="tx1">
                      <a:lumMod val="50000"/>
                    </a:schemeClr>
                  </a:solidFill>
                </a:rPr>
                <a:t>（其中</a:t>
              </a:r>
              <a:r>
                <a:rPr kumimoji="1" lang="en-US" altLang="zh-CN" sz="1200" dirty="0">
                  <a:solidFill>
                    <a:schemeClr val="tx1">
                      <a:lumMod val="50000"/>
                    </a:schemeClr>
                  </a:solidFill>
                </a:rPr>
                <a:t>NRTIs</a:t>
              </a:r>
              <a:r>
                <a:rPr kumimoji="1" lang="zh-CN" altLang="en-US" sz="1200" dirty="0">
                  <a:solidFill>
                    <a:schemeClr val="tx1">
                      <a:lumMod val="50000"/>
                    </a:schemeClr>
                  </a:solidFill>
                </a:rPr>
                <a:t>占比</a:t>
              </a:r>
              <a:r>
                <a:rPr kumimoji="1" lang="en-US" altLang="zh-CN" sz="1200" dirty="0">
                  <a:solidFill>
                    <a:schemeClr val="tx1">
                      <a:lumMod val="50000"/>
                    </a:schemeClr>
                  </a:solidFill>
                </a:rPr>
                <a:t>31.4%</a:t>
              </a:r>
              <a:r>
                <a:rPr kumimoji="1" lang="zh-CN" altLang="en-US" sz="1200" dirty="0">
                  <a:solidFill>
                    <a:schemeClr val="tx1">
                      <a:lumMod val="50000"/>
                    </a:schemeClr>
                  </a:solidFill>
                </a:rPr>
                <a:t>） ，治疗失败的患者中</a:t>
              </a:r>
              <a:r>
                <a:rPr kumimoji="1" lang="en-US" altLang="zh-CN" sz="1200" dirty="0">
                  <a:solidFill>
                    <a:schemeClr val="tx1">
                      <a:lumMod val="50000"/>
                    </a:schemeClr>
                  </a:solidFill>
                </a:rPr>
                <a:t>78.2%</a:t>
              </a:r>
              <a:r>
                <a:rPr kumimoji="1" lang="zh-CN" altLang="en-US" sz="1200" dirty="0">
                  <a:solidFill>
                    <a:schemeClr val="tx1">
                      <a:lumMod val="50000"/>
                    </a:schemeClr>
                  </a:solidFill>
                </a:rPr>
                <a:t>对已用药品产生耐药</a:t>
              </a:r>
              <a:r>
                <a:rPr kumimoji="1" lang="en-US" altLang="zh-CN" sz="1200" baseline="30000" dirty="0">
                  <a:solidFill>
                    <a:schemeClr val="tx1">
                      <a:lumMod val="50000"/>
                    </a:schemeClr>
                  </a:solidFill>
                </a:rPr>
                <a:t>5</a:t>
              </a:r>
              <a:r>
                <a:rPr kumimoji="1" lang="zh-CN" altLang="en-US" sz="1200" dirty="0">
                  <a:solidFill>
                    <a:schemeClr val="tx1">
                      <a:lumMod val="50000"/>
                    </a:schemeClr>
                  </a:solidFill>
                </a:rPr>
                <a:t>，导致患者换药治疗频繁；</a:t>
              </a:r>
              <a:endParaRPr kumimoji="1" lang="en-US" altLang="zh-CN" sz="1200" dirty="0">
                <a:solidFill>
                  <a:schemeClr val="tx1">
                    <a:lumMod val="50000"/>
                  </a:schemeClr>
                </a:solidFill>
              </a:endParaRPr>
            </a:p>
            <a:p>
              <a:pPr marL="401638" lvl="1" indent="-173038">
                <a:lnSpc>
                  <a:spcPct val="120000"/>
                </a:lnSpc>
                <a:spcAft>
                  <a:spcPts val="300"/>
                </a:spcAft>
                <a:buClr>
                  <a:srgbClr val="356AB8"/>
                </a:buClr>
                <a:buFont typeface="Wingdings" panose="05000000000000000000" pitchFamily="2" charset="2"/>
                <a:buChar char="§"/>
              </a:pPr>
              <a:r>
                <a:rPr kumimoji="1" lang="zh-CN" altLang="en-US" sz="1200" b="1" dirty="0">
                  <a:solidFill>
                    <a:schemeClr val="accent5"/>
                  </a:solidFill>
                </a:rPr>
                <a:t>不良反应严重</a:t>
              </a:r>
              <a:r>
                <a:rPr kumimoji="1" lang="zh-CN" altLang="en-US" sz="1200" b="1" dirty="0">
                  <a:solidFill>
                    <a:schemeClr val="accent2">
                      <a:lumMod val="50000"/>
                    </a:schemeClr>
                  </a:solidFill>
                </a:rPr>
                <a:t>：</a:t>
              </a:r>
              <a:r>
                <a:rPr kumimoji="1" lang="zh-CN" altLang="en-US" sz="1200" dirty="0">
                  <a:solidFill>
                    <a:schemeClr val="tx1">
                      <a:lumMod val="50000"/>
                    </a:schemeClr>
                  </a:solidFill>
                </a:rPr>
                <a:t>药物因素停药的患者中</a:t>
              </a:r>
              <a:r>
                <a:rPr kumimoji="1" lang="en-US" altLang="zh-CN" sz="1200" dirty="0">
                  <a:solidFill>
                    <a:schemeClr val="tx1">
                      <a:lumMod val="50000"/>
                    </a:schemeClr>
                  </a:solidFill>
                </a:rPr>
                <a:t>93.5%</a:t>
              </a:r>
              <a:r>
                <a:rPr kumimoji="1" lang="zh-CN" altLang="en-US" sz="1200" dirty="0">
                  <a:solidFill>
                    <a:schemeClr val="tx1">
                      <a:lumMod val="50000"/>
                    </a:schemeClr>
                  </a:solidFill>
                </a:rPr>
                <a:t>因药物副作用停药</a:t>
              </a:r>
              <a:r>
                <a:rPr kumimoji="1" lang="en-US" altLang="zh-CN" sz="1200" baseline="30000" dirty="0">
                  <a:solidFill>
                    <a:schemeClr val="tx1">
                      <a:lumMod val="50000"/>
                    </a:schemeClr>
                  </a:solidFill>
                </a:rPr>
                <a:t>6 </a:t>
              </a:r>
              <a:r>
                <a:rPr kumimoji="1" lang="zh-CN" altLang="en-US" sz="1200" dirty="0">
                  <a:solidFill>
                    <a:schemeClr val="tx1">
                      <a:lumMod val="50000"/>
                    </a:schemeClr>
                  </a:solidFill>
                </a:rPr>
                <a:t>；</a:t>
              </a:r>
              <a:endParaRPr kumimoji="1" lang="en-US" altLang="zh-CN" sz="1200" dirty="0">
                <a:solidFill>
                  <a:schemeClr val="tx1">
                    <a:lumMod val="50000"/>
                  </a:schemeClr>
                </a:solidFill>
              </a:endParaRPr>
            </a:p>
            <a:p>
              <a:pPr marL="401638" lvl="1" indent="-173038">
                <a:lnSpc>
                  <a:spcPct val="120000"/>
                </a:lnSpc>
                <a:spcAft>
                  <a:spcPts val="300"/>
                </a:spcAft>
                <a:buClr>
                  <a:srgbClr val="356AB8"/>
                </a:buClr>
                <a:buFont typeface="Wingdings" panose="05000000000000000000" pitchFamily="2" charset="2"/>
                <a:buChar char="§"/>
              </a:pPr>
              <a:r>
                <a:rPr kumimoji="1" lang="zh-CN" altLang="en-US" sz="1200" b="1" dirty="0">
                  <a:solidFill>
                    <a:schemeClr val="accent5"/>
                  </a:solidFill>
                </a:rPr>
                <a:t>依从性不佳</a:t>
              </a:r>
              <a:r>
                <a:rPr kumimoji="1" lang="zh-CN" altLang="en-US" sz="1200" b="1" dirty="0">
                  <a:solidFill>
                    <a:schemeClr val="accent2">
                      <a:lumMod val="50000"/>
                    </a:schemeClr>
                  </a:solidFill>
                </a:rPr>
                <a:t>：</a:t>
              </a:r>
              <a:r>
                <a:rPr kumimoji="1" lang="en-US" altLang="zh-CN" sz="1200" dirty="0">
                  <a:solidFill>
                    <a:schemeClr val="tx1">
                      <a:lumMod val="50000"/>
                    </a:schemeClr>
                  </a:solidFill>
                </a:rPr>
                <a:t>54.07%</a:t>
              </a:r>
              <a:r>
                <a:rPr kumimoji="1" lang="zh-CN" altLang="en-US" sz="1200" dirty="0">
                  <a:solidFill>
                    <a:schemeClr val="tx1">
                      <a:lumMod val="50000"/>
                    </a:schemeClr>
                  </a:solidFill>
                </a:rPr>
                <a:t>患者接受治疗一年内停药</a:t>
              </a:r>
              <a:r>
                <a:rPr kumimoji="1" lang="en-US" altLang="zh-CN" sz="1200" baseline="30000" dirty="0">
                  <a:solidFill>
                    <a:schemeClr val="tx1">
                      <a:lumMod val="50000"/>
                    </a:schemeClr>
                  </a:solidFill>
                </a:rPr>
                <a:t>6</a:t>
              </a:r>
              <a:r>
                <a:rPr kumimoji="1" lang="zh-CN" altLang="en-US" sz="1200" dirty="0">
                  <a:solidFill>
                    <a:schemeClr val="tx1">
                      <a:lumMod val="50000"/>
                    </a:schemeClr>
                  </a:solidFill>
                </a:rPr>
                <a:t>，诸多因素直接导致疗效不及</a:t>
              </a:r>
              <a:r>
                <a:rPr lang="zh-CN" altLang="en-US" sz="1200" dirty="0">
                  <a:solidFill>
                    <a:schemeClr val="tx1"/>
                  </a:solidFill>
                </a:rPr>
                <a:t>预期。</a:t>
              </a:r>
            </a:p>
            <a:p>
              <a:pPr marL="0" lvl="1">
                <a:lnSpc>
                  <a:spcPct val="120000"/>
                </a:lnSpc>
                <a:spcAft>
                  <a:spcPts val="600"/>
                </a:spcAft>
              </a:pPr>
              <a:endParaRPr lang="en-US" altLang="zh-CN" sz="1200" dirty="0">
                <a:solidFill>
                  <a:schemeClr val="tx1">
                    <a:lumMod val="50000"/>
                  </a:schemeClr>
                </a:solidFill>
              </a:endParaRPr>
            </a:p>
          </p:txBody>
        </p:sp>
        <p:grpSp>
          <p:nvGrpSpPr>
            <p:cNvPr id="2" name="Group 1">
              <a:extLst>
                <a:ext uri="{FF2B5EF4-FFF2-40B4-BE49-F238E27FC236}">
                  <a16:creationId xmlns:a16="http://schemas.microsoft.com/office/drawing/2014/main" id="{9CD01DF3-6EE2-448F-868C-94C5A90AAC92}"/>
                </a:ext>
              </a:extLst>
            </p:cNvPr>
            <p:cNvGrpSpPr/>
            <p:nvPr/>
          </p:nvGrpSpPr>
          <p:grpSpPr>
            <a:xfrm>
              <a:off x="623037" y="1086034"/>
              <a:ext cx="3223989" cy="414708"/>
              <a:chOff x="623037" y="1086034"/>
              <a:chExt cx="3223989" cy="414708"/>
            </a:xfrm>
          </p:grpSpPr>
          <p:sp>
            <p:nvSpPr>
              <p:cNvPr id="32" name="Rectangle: Top Corners Rounded 31">
                <a:extLst>
                  <a:ext uri="{FF2B5EF4-FFF2-40B4-BE49-F238E27FC236}">
                    <a16:creationId xmlns:a16="http://schemas.microsoft.com/office/drawing/2014/main" id="{717D8661-9091-4E2D-A280-AC421DA14A4B}"/>
                  </a:ext>
                </a:extLst>
              </p:cNvPr>
              <p:cNvSpPr/>
              <p:nvPr/>
            </p:nvSpPr>
            <p:spPr>
              <a:xfrm rot="5400000">
                <a:off x="2014759" y="-257123"/>
                <a:ext cx="353319" cy="3136764"/>
              </a:xfrm>
              <a:prstGeom prst="round2SameRect">
                <a:avLst>
                  <a:gd name="adj1" fmla="val 50000"/>
                  <a:gd name="adj2"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6" name="TextBox 35">
                <a:extLst>
                  <a:ext uri="{FF2B5EF4-FFF2-40B4-BE49-F238E27FC236}">
                    <a16:creationId xmlns:a16="http://schemas.microsoft.com/office/drawing/2014/main" id="{10DF6853-8D79-428A-84E6-8E625F719149}"/>
                  </a:ext>
                </a:extLst>
              </p:cNvPr>
              <p:cNvSpPr txBox="1"/>
              <p:nvPr/>
            </p:nvSpPr>
            <p:spPr>
              <a:xfrm>
                <a:off x="795225" y="1086034"/>
                <a:ext cx="3051801" cy="409544"/>
              </a:xfrm>
              <a:prstGeom prst="rect">
                <a:avLst/>
              </a:prstGeom>
              <a:noFill/>
            </p:spPr>
            <p:txBody>
              <a:bodyPr wrap="square" rtlCol="0" anchor="b">
                <a:noAutofit/>
              </a:bodyPr>
              <a:lstStyle/>
              <a:p>
                <a:pPr algn="ctr"/>
                <a:r>
                  <a:rPr lang="zh-CN" altLang="en-US" b="1" dirty="0">
                    <a:solidFill>
                      <a:srgbClr val="356AB8"/>
                    </a:solidFill>
                  </a:rPr>
                  <a:t>疾病未满足需求</a:t>
                </a:r>
                <a:endParaRPr lang="en-US" b="1" dirty="0">
                  <a:solidFill>
                    <a:srgbClr val="356AB8"/>
                  </a:solidFill>
                </a:endParaRPr>
              </a:p>
            </p:txBody>
          </p:sp>
          <p:pic>
            <p:nvPicPr>
              <p:cNvPr id="47" name="Graphic 46" descr="Pandemic exponential curve bar graph outline">
                <a:extLst>
                  <a:ext uri="{FF2B5EF4-FFF2-40B4-BE49-F238E27FC236}">
                    <a16:creationId xmlns:a16="http://schemas.microsoft.com/office/drawing/2014/main" id="{19D8FF4D-1A6C-414C-8040-6575DD66E2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051" y="1101838"/>
                <a:ext cx="398904" cy="398904"/>
              </a:xfrm>
              <a:prstGeom prst="rect">
                <a:avLst/>
              </a:prstGeom>
            </p:spPr>
          </p:pic>
        </p:grpSp>
      </p:grpSp>
      <p:pic>
        <p:nvPicPr>
          <p:cNvPr id="34" name="Picture 33">
            <a:extLst>
              <a:ext uri="{FF2B5EF4-FFF2-40B4-BE49-F238E27FC236}">
                <a16:creationId xmlns:a16="http://schemas.microsoft.com/office/drawing/2014/main" id="{AB8D6C2E-A6FD-402B-B095-777AD68E470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480" t="27936" r="33845" b="27887"/>
          <a:stretch/>
        </p:blipFill>
        <p:spPr bwMode="auto">
          <a:xfrm>
            <a:off x="10245495" y="890590"/>
            <a:ext cx="1468502" cy="1362375"/>
          </a:xfrm>
          <a:custGeom>
            <a:avLst/>
            <a:gdLst>
              <a:gd name="connsiteX0" fmla="*/ 2501462 w 6253656"/>
              <a:gd name="connsiteY0" fmla="*/ 0 h 5801710"/>
              <a:gd name="connsiteX1" fmla="*/ 3804745 w 6253656"/>
              <a:gd name="connsiteY1" fmla="*/ 336331 h 5801710"/>
              <a:gd name="connsiteX2" fmla="*/ 3804745 w 6253656"/>
              <a:gd name="connsiteY2" fmla="*/ 2154620 h 5801710"/>
              <a:gd name="connsiteX3" fmla="*/ 3878318 w 6253656"/>
              <a:gd name="connsiteY3" fmla="*/ 1313793 h 5801710"/>
              <a:gd name="connsiteX4" fmla="*/ 4046483 w 6253656"/>
              <a:gd name="connsiteY4" fmla="*/ 1261241 h 5801710"/>
              <a:gd name="connsiteX5" fmla="*/ 4309242 w 6253656"/>
              <a:gd name="connsiteY5" fmla="*/ 1187669 h 5801710"/>
              <a:gd name="connsiteX6" fmla="*/ 4645573 w 6253656"/>
              <a:gd name="connsiteY6" fmla="*/ 1166648 h 5801710"/>
              <a:gd name="connsiteX7" fmla="*/ 5192111 w 6253656"/>
              <a:gd name="connsiteY7" fmla="*/ 1124607 h 5801710"/>
              <a:gd name="connsiteX8" fmla="*/ 5496911 w 6253656"/>
              <a:gd name="connsiteY8" fmla="*/ 1124607 h 5801710"/>
              <a:gd name="connsiteX9" fmla="*/ 5759669 w 6253656"/>
              <a:gd name="connsiteY9" fmla="*/ 1145627 h 5801710"/>
              <a:gd name="connsiteX10" fmla="*/ 5959366 w 6253656"/>
              <a:gd name="connsiteY10" fmla="*/ 1208689 h 5801710"/>
              <a:gd name="connsiteX11" fmla="*/ 6043449 w 6253656"/>
              <a:gd name="connsiteY11" fmla="*/ 1271751 h 5801710"/>
              <a:gd name="connsiteX12" fmla="*/ 6106511 w 6253656"/>
              <a:gd name="connsiteY12" fmla="*/ 1387365 h 5801710"/>
              <a:gd name="connsiteX13" fmla="*/ 6117021 w 6253656"/>
              <a:gd name="connsiteY13" fmla="*/ 1513489 h 5801710"/>
              <a:gd name="connsiteX14" fmla="*/ 6117021 w 6253656"/>
              <a:gd name="connsiteY14" fmla="*/ 1870841 h 5801710"/>
              <a:gd name="connsiteX15" fmla="*/ 6117021 w 6253656"/>
              <a:gd name="connsiteY15" fmla="*/ 2133600 h 5801710"/>
              <a:gd name="connsiteX16" fmla="*/ 6106511 w 6253656"/>
              <a:gd name="connsiteY16" fmla="*/ 2249213 h 5801710"/>
              <a:gd name="connsiteX17" fmla="*/ 6159062 w 6253656"/>
              <a:gd name="connsiteY17" fmla="*/ 2301765 h 5801710"/>
              <a:gd name="connsiteX18" fmla="*/ 6159062 w 6253656"/>
              <a:gd name="connsiteY18" fmla="*/ 2396358 h 5801710"/>
              <a:gd name="connsiteX19" fmla="*/ 6096000 w 6253656"/>
              <a:gd name="connsiteY19" fmla="*/ 2480441 h 5801710"/>
              <a:gd name="connsiteX20" fmla="*/ 6232635 w 6253656"/>
              <a:gd name="connsiteY20" fmla="*/ 2543503 h 5801710"/>
              <a:gd name="connsiteX21" fmla="*/ 6253656 w 6253656"/>
              <a:gd name="connsiteY21" fmla="*/ 5339255 h 5801710"/>
              <a:gd name="connsiteX22" fmla="*/ 6180083 w 6253656"/>
              <a:gd name="connsiteY22" fmla="*/ 5381296 h 5801710"/>
              <a:gd name="connsiteX23" fmla="*/ 6180083 w 6253656"/>
              <a:gd name="connsiteY23" fmla="*/ 5570482 h 5801710"/>
              <a:gd name="connsiteX24" fmla="*/ 6074980 w 6253656"/>
              <a:gd name="connsiteY24" fmla="*/ 5633545 h 5801710"/>
              <a:gd name="connsiteX25" fmla="*/ 5843752 w 6253656"/>
              <a:gd name="connsiteY25" fmla="*/ 5707117 h 5801710"/>
              <a:gd name="connsiteX26" fmla="*/ 5633545 w 6253656"/>
              <a:gd name="connsiteY26" fmla="*/ 5749158 h 5801710"/>
              <a:gd name="connsiteX27" fmla="*/ 5507421 w 6253656"/>
              <a:gd name="connsiteY27" fmla="*/ 5759669 h 5801710"/>
              <a:gd name="connsiteX28" fmla="*/ 5286704 w 6253656"/>
              <a:gd name="connsiteY28" fmla="*/ 5780689 h 5801710"/>
              <a:gd name="connsiteX29" fmla="*/ 5139559 w 6253656"/>
              <a:gd name="connsiteY29" fmla="*/ 5791200 h 5801710"/>
              <a:gd name="connsiteX30" fmla="*/ 4876800 w 6253656"/>
              <a:gd name="connsiteY30" fmla="*/ 5801710 h 5801710"/>
              <a:gd name="connsiteX31" fmla="*/ 4666593 w 6253656"/>
              <a:gd name="connsiteY31" fmla="*/ 5801710 h 5801710"/>
              <a:gd name="connsiteX32" fmla="*/ 4424856 w 6253656"/>
              <a:gd name="connsiteY32" fmla="*/ 5791200 h 5801710"/>
              <a:gd name="connsiteX33" fmla="*/ 4193628 w 6253656"/>
              <a:gd name="connsiteY33" fmla="*/ 5759669 h 5801710"/>
              <a:gd name="connsiteX34" fmla="*/ 3972911 w 6253656"/>
              <a:gd name="connsiteY34" fmla="*/ 5686096 h 5801710"/>
              <a:gd name="connsiteX35" fmla="*/ 3815256 w 6253656"/>
              <a:gd name="connsiteY35" fmla="*/ 5623034 h 5801710"/>
              <a:gd name="connsiteX36" fmla="*/ 3720662 w 6253656"/>
              <a:gd name="connsiteY36" fmla="*/ 5507420 h 5801710"/>
              <a:gd name="connsiteX37" fmla="*/ 3720662 w 6253656"/>
              <a:gd name="connsiteY37" fmla="*/ 5412827 h 5801710"/>
              <a:gd name="connsiteX38" fmla="*/ 3720662 w 6253656"/>
              <a:gd name="connsiteY38" fmla="*/ 5255172 h 5801710"/>
              <a:gd name="connsiteX39" fmla="*/ 3741683 w 6253656"/>
              <a:gd name="connsiteY39" fmla="*/ 5055476 h 5801710"/>
              <a:gd name="connsiteX40" fmla="*/ 3731173 w 6253656"/>
              <a:gd name="connsiteY40" fmla="*/ 4855779 h 5801710"/>
              <a:gd name="connsiteX41" fmla="*/ 1471449 w 6253656"/>
              <a:gd name="connsiteY41" fmla="*/ 5202620 h 5801710"/>
              <a:gd name="connsiteX42" fmla="*/ 21021 w 6253656"/>
              <a:gd name="connsiteY42" fmla="*/ 4698124 h 5801710"/>
              <a:gd name="connsiteX43" fmla="*/ 0 w 6253656"/>
              <a:gd name="connsiteY43" fmla="*/ 304800 h 580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253656" h="5801710">
                <a:moveTo>
                  <a:pt x="2501462" y="0"/>
                </a:moveTo>
                <a:lnTo>
                  <a:pt x="3804745" y="336331"/>
                </a:lnTo>
                <a:lnTo>
                  <a:pt x="3804745" y="2154620"/>
                </a:lnTo>
                <a:lnTo>
                  <a:pt x="3878318" y="1313793"/>
                </a:lnTo>
                <a:lnTo>
                  <a:pt x="4046483" y="1261241"/>
                </a:lnTo>
                <a:lnTo>
                  <a:pt x="4309242" y="1187669"/>
                </a:lnTo>
                <a:lnTo>
                  <a:pt x="4645573" y="1166648"/>
                </a:lnTo>
                <a:lnTo>
                  <a:pt x="5192111" y="1124607"/>
                </a:lnTo>
                <a:lnTo>
                  <a:pt x="5496911" y="1124607"/>
                </a:lnTo>
                <a:lnTo>
                  <a:pt x="5759669" y="1145627"/>
                </a:lnTo>
                <a:lnTo>
                  <a:pt x="5959366" y="1208689"/>
                </a:lnTo>
                <a:lnTo>
                  <a:pt x="6043449" y="1271751"/>
                </a:lnTo>
                <a:lnTo>
                  <a:pt x="6106511" y="1387365"/>
                </a:lnTo>
                <a:lnTo>
                  <a:pt x="6117021" y="1513489"/>
                </a:lnTo>
                <a:lnTo>
                  <a:pt x="6117021" y="1870841"/>
                </a:lnTo>
                <a:lnTo>
                  <a:pt x="6117021" y="2133600"/>
                </a:lnTo>
                <a:lnTo>
                  <a:pt x="6106511" y="2249213"/>
                </a:lnTo>
                <a:lnTo>
                  <a:pt x="6159062" y="2301765"/>
                </a:lnTo>
                <a:lnTo>
                  <a:pt x="6159062" y="2396358"/>
                </a:lnTo>
                <a:lnTo>
                  <a:pt x="6096000" y="2480441"/>
                </a:lnTo>
                <a:lnTo>
                  <a:pt x="6232635" y="2543503"/>
                </a:lnTo>
                <a:lnTo>
                  <a:pt x="6253656" y="5339255"/>
                </a:lnTo>
                <a:lnTo>
                  <a:pt x="6180083" y="5381296"/>
                </a:lnTo>
                <a:lnTo>
                  <a:pt x="6180083" y="5570482"/>
                </a:lnTo>
                <a:lnTo>
                  <a:pt x="6074980" y="5633545"/>
                </a:lnTo>
                <a:lnTo>
                  <a:pt x="5843752" y="5707117"/>
                </a:lnTo>
                <a:lnTo>
                  <a:pt x="5633545" y="5749158"/>
                </a:lnTo>
                <a:lnTo>
                  <a:pt x="5507421" y="5759669"/>
                </a:lnTo>
                <a:lnTo>
                  <a:pt x="5286704" y="5780689"/>
                </a:lnTo>
                <a:lnTo>
                  <a:pt x="5139559" y="5791200"/>
                </a:lnTo>
                <a:lnTo>
                  <a:pt x="4876800" y="5801710"/>
                </a:lnTo>
                <a:lnTo>
                  <a:pt x="4666593" y="5801710"/>
                </a:lnTo>
                <a:lnTo>
                  <a:pt x="4424856" y="5791200"/>
                </a:lnTo>
                <a:lnTo>
                  <a:pt x="4193628" y="5759669"/>
                </a:lnTo>
                <a:lnTo>
                  <a:pt x="3972911" y="5686096"/>
                </a:lnTo>
                <a:lnTo>
                  <a:pt x="3815256" y="5623034"/>
                </a:lnTo>
                <a:lnTo>
                  <a:pt x="3720662" y="5507420"/>
                </a:lnTo>
                <a:lnTo>
                  <a:pt x="3720662" y="5412827"/>
                </a:lnTo>
                <a:lnTo>
                  <a:pt x="3720662" y="5255172"/>
                </a:lnTo>
                <a:lnTo>
                  <a:pt x="3741683" y="5055476"/>
                </a:lnTo>
                <a:lnTo>
                  <a:pt x="3731173" y="4855779"/>
                </a:lnTo>
                <a:lnTo>
                  <a:pt x="1471449" y="5202620"/>
                </a:lnTo>
                <a:lnTo>
                  <a:pt x="21021" y="4698124"/>
                </a:lnTo>
                <a:lnTo>
                  <a:pt x="0" y="304800"/>
                </a:lnTo>
                <a:close/>
              </a:path>
            </a:pathLst>
          </a:cu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BA3CA0A6-0994-A90C-8158-B0B537A499BC}"/>
              </a:ext>
            </a:extLst>
          </p:cNvPr>
          <p:cNvSpPr txBox="1"/>
          <p:nvPr/>
        </p:nvSpPr>
        <p:spPr>
          <a:xfrm>
            <a:off x="10618392" y="4360420"/>
            <a:ext cx="914400" cy="914400"/>
          </a:xfrm>
          <a:prstGeom prst="rect">
            <a:avLst/>
          </a:prstGeom>
        </p:spPr>
        <p:txBody>
          <a:bodyPr vert="horz" wrap="none" lIns="0" tIns="45720" rIns="0" bIns="45720" rtlCol="0">
            <a:noAutofit/>
          </a:bodyPr>
          <a:lstStyle/>
          <a:p>
            <a:pPr algn="l">
              <a:lnSpc>
                <a:spcPct val="90000"/>
              </a:lnSpc>
              <a:spcBef>
                <a:spcPts val="600"/>
              </a:spcBef>
              <a:spcAft>
                <a:spcPts val="600"/>
              </a:spcAft>
            </a:pPr>
            <a:endParaRPr lang="zh-CN" altLang="en-US" sz="1200" dirty="0">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141550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70B4CC-8398-461B-9384-8E0DAEC245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5" imgW="530" imgH="528" progId="TCLayout.ActiveDocument.1">
                  <p:embed/>
                </p:oleObj>
              </mc:Choice>
              <mc:Fallback>
                <p:oleObj name="think-cell Slide" r:id="rId5" imgW="530" imgH="528" progId="TCLayout.ActiveDocument.1">
                  <p:embed/>
                  <p:pic>
                    <p:nvPicPr>
                      <p:cNvPr id="9" name="Object 8" hidden="1">
                        <a:extLst>
                          <a:ext uri="{FF2B5EF4-FFF2-40B4-BE49-F238E27FC236}">
                            <a16:creationId xmlns:a16="http://schemas.microsoft.com/office/drawing/2014/main" id="{3B70B4CC-8398-461B-9384-8E0DAEC245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Arrow: Pentagon 15">
            <a:extLst>
              <a:ext uri="{FF2B5EF4-FFF2-40B4-BE49-F238E27FC236}">
                <a16:creationId xmlns:a16="http://schemas.microsoft.com/office/drawing/2014/main" id="{A3F5B4F3-0B89-497F-BD50-391A016D8A4C}"/>
              </a:ext>
            </a:extLst>
          </p:cNvPr>
          <p:cNvSpPr/>
          <p:nvPr/>
        </p:nvSpPr>
        <p:spPr>
          <a:xfrm>
            <a:off x="609600" y="1228404"/>
            <a:ext cx="6992680" cy="4715196"/>
          </a:xfrm>
          <a:prstGeom prst="homePlate">
            <a:avLst>
              <a:gd name="adj" fmla="val 11551"/>
            </a:avLst>
          </a:prstGeom>
          <a:solidFill>
            <a:schemeClr val="bg1"/>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a:extLst>
              <a:ext uri="{FF2B5EF4-FFF2-40B4-BE49-F238E27FC236}">
                <a16:creationId xmlns:a16="http://schemas.microsoft.com/office/drawing/2014/main" id="{EF8E51D2-CD04-4F65-B1C8-40E91DA6ED59}"/>
              </a:ext>
            </a:extLst>
          </p:cNvPr>
          <p:cNvSpPr>
            <a:spLocks noGrp="1"/>
          </p:cNvSpPr>
          <p:nvPr>
            <p:ph type="body" sz="quarter" idx="14"/>
          </p:nvPr>
        </p:nvSpPr>
        <p:spPr/>
        <p:txBody>
          <a:bodyPr vert="horz" lIns="0" tIns="0" rIns="91440" bIns="0" rtlCol="0" anchor="b" anchorCtr="0">
            <a:noAutofit/>
          </a:bodyPr>
          <a:lstStyle/>
          <a:p>
            <a:pPr>
              <a:lnSpc>
                <a:spcPct val="100000"/>
              </a:lnSpc>
              <a:spcAft>
                <a:spcPts val="0"/>
              </a:spcAft>
            </a:pPr>
            <a:r>
              <a:rPr lang="zh-CN" altLang="en-US" b="1" dirty="0">
                <a:solidFill>
                  <a:schemeClr val="bg1">
                    <a:lumMod val="65000"/>
                  </a:schemeClr>
                </a:solidFill>
              </a:rPr>
              <a:t>缩写：</a:t>
            </a:r>
            <a:r>
              <a:rPr lang="en-US" altLang="zh-CN" b="1" dirty="0">
                <a:solidFill>
                  <a:schemeClr val="bg1">
                    <a:lumMod val="65000"/>
                  </a:schemeClr>
                </a:solidFill>
              </a:rPr>
              <a:t>FNC: </a:t>
            </a:r>
            <a:r>
              <a:rPr lang="zh-CN" altLang="en-US" b="1" dirty="0">
                <a:solidFill>
                  <a:schemeClr val="bg1">
                    <a:lumMod val="65000"/>
                  </a:schemeClr>
                </a:solidFill>
              </a:rPr>
              <a:t>阿兹夫定</a:t>
            </a:r>
            <a:r>
              <a:rPr lang="en-US" altLang="zh-CN" b="1" dirty="0">
                <a:solidFill>
                  <a:schemeClr val="bg1">
                    <a:lumMod val="65000"/>
                  </a:schemeClr>
                </a:solidFill>
              </a:rPr>
              <a:t>; 3TC: </a:t>
            </a:r>
            <a:r>
              <a:rPr lang="zh-CN" altLang="en-US" b="1" dirty="0">
                <a:solidFill>
                  <a:schemeClr val="bg1">
                    <a:lumMod val="65000"/>
                  </a:schemeClr>
                </a:solidFill>
              </a:rPr>
              <a:t>拉米夫定</a:t>
            </a:r>
            <a:r>
              <a:rPr lang="en-US" altLang="zh-CN" b="1" dirty="0">
                <a:solidFill>
                  <a:schemeClr val="bg1">
                    <a:lumMod val="65000"/>
                  </a:schemeClr>
                </a:solidFill>
              </a:rPr>
              <a:t>.</a:t>
            </a:r>
          </a:p>
          <a:p>
            <a:pPr>
              <a:lnSpc>
                <a:spcPct val="100000"/>
              </a:lnSpc>
              <a:spcAft>
                <a:spcPts val="0"/>
              </a:spcAft>
            </a:pPr>
            <a:r>
              <a:rPr lang="zh-CN" altLang="en-US" b="1" dirty="0">
                <a:solidFill>
                  <a:schemeClr val="bg1">
                    <a:lumMod val="65000"/>
                  </a:schemeClr>
                </a:solidFill>
              </a:rPr>
              <a:t>来源：阿兹夫定片药品说明书</a:t>
            </a:r>
            <a:r>
              <a:rPr lang="en-US" altLang="zh-CN" b="1" dirty="0">
                <a:solidFill>
                  <a:schemeClr val="bg1">
                    <a:lumMod val="65000"/>
                  </a:schemeClr>
                </a:solidFill>
              </a:rPr>
              <a:t>; </a:t>
            </a:r>
            <a:r>
              <a:rPr lang="zh-CN" altLang="en-US" b="1" dirty="0">
                <a:solidFill>
                  <a:schemeClr val="bg1">
                    <a:lumMod val="65000"/>
                  </a:schemeClr>
                </a:solidFill>
              </a:rPr>
              <a:t>阿兹夫定</a:t>
            </a:r>
            <a:r>
              <a:rPr lang="en-US" altLang="zh-CN" b="1" dirty="0">
                <a:solidFill>
                  <a:schemeClr val="bg1">
                    <a:lumMod val="65000"/>
                  </a:schemeClr>
                </a:solidFill>
              </a:rPr>
              <a:t>2</a:t>
            </a:r>
            <a:r>
              <a:rPr lang="zh-CN" altLang="en-US" b="1" dirty="0">
                <a:solidFill>
                  <a:schemeClr val="bg1">
                    <a:lumMod val="65000"/>
                  </a:schemeClr>
                </a:solidFill>
              </a:rPr>
              <a:t>期临床研究报告</a:t>
            </a:r>
            <a:r>
              <a:rPr lang="en-US" altLang="zh-CN" b="1" dirty="0">
                <a:solidFill>
                  <a:schemeClr val="bg1">
                    <a:lumMod val="65000"/>
                  </a:schemeClr>
                </a:solidFill>
              </a:rPr>
              <a:t>, </a:t>
            </a:r>
            <a:r>
              <a:rPr lang="zh-CN" altLang="en-US" b="1" dirty="0">
                <a:solidFill>
                  <a:schemeClr val="bg1">
                    <a:lumMod val="65000"/>
                  </a:schemeClr>
                </a:solidFill>
              </a:rPr>
              <a:t>真实生物</a:t>
            </a:r>
            <a:r>
              <a:rPr lang="en-US" altLang="zh-CN" b="1" dirty="0">
                <a:solidFill>
                  <a:schemeClr val="bg1">
                    <a:lumMod val="65000"/>
                  </a:schemeClr>
                </a:solidFill>
              </a:rPr>
              <a:t>.</a:t>
            </a:r>
            <a:endParaRPr lang="zh-CN" altLang="en-US" b="1" dirty="0">
              <a:solidFill>
                <a:schemeClr val="bg1">
                  <a:lumMod val="65000"/>
                </a:schemeClr>
              </a:solidFill>
            </a:endParaRPr>
          </a:p>
        </p:txBody>
      </p:sp>
      <p:grpSp>
        <p:nvGrpSpPr>
          <p:cNvPr id="21" name="Group 20">
            <a:extLst>
              <a:ext uri="{FF2B5EF4-FFF2-40B4-BE49-F238E27FC236}">
                <a16:creationId xmlns:a16="http://schemas.microsoft.com/office/drawing/2014/main" id="{70545F2F-6D93-4EEE-826B-337B3FDA6767}"/>
              </a:ext>
            </a:extLst>
          </p:cNvPr>
          <p:cNvGrpSpPr/>
          <p:nvPr/>
        </p:nvGrpSpPr>
        <p:grpSpPr>
          <a:xfrm>
            <a:off x="1" y="2413"/>
            <a:ext cx="4582758" cy="243840"/>
            <a:chOff x="1" y="-20165"/>
            <a:chExt cx="4582758" cy="243840"/>
          </a:xfrm>
        </p:grpSpPr>
        <p:sp>
          <p:nvSpPr>
            <p:cNvPr id="22" name="Rectangle 21">
              <a:extLst>
                <a:ext uri="{FF2B5EF4-FFF2-40B4-BE49-F238E27FC236}">
                  <a16:creationId xmlns:a16="http://schemas.microsoft.com/office/drawing/2014/main" id="{DD45950A-7EA0-4D3E-BCCF-D3B825D18D47}"/>
                </a:ext>
              </a:extLst>
            </p:cNvPr>
            <p:cNvSpPr/>
            <p:nvPr/>
          </p:nvSpPr>
          <p:spPr>
            <a:xfrm>
              <a:off x="1" y="-20165"/>
              <a:ext cx="1147482"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p>
          </p:txBody>
        </p:sp>
        <p:sp>
          <p:nvSpPr>
            <p:cNvPr id="23" name="Rectangle 22">
              <a:extLst>
                <a:ext uri="{FF2B5EF4-FFF2-40B4-BE49-F238E27FC236}">
                  <a16:creationId xmlns:a16="http://schemas.microsoft.com/office/drawing/2014/main" id="{BDB7C650-D30A-426E-811E-21EF76FC05F1}"/>
                </a:ext>
              </a:extLst>
            </p:cNvPr>
            <p:cNvSpPr/>
            <p:nvPr/>
          </p:nvSpPr>
          <p:spPr>
            <a:xfrm>
              <a:off x="1183342" y="-20165"/>
              <a:ext cx="822960" cy="243840"/>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安全性</a:t>
              </a:r>
            </a:p>
          </p:txBody>
        </p:sp>
        <p:sp>
          <p:nvSpPr>
            <p:cNvPr id="24" name="Rectangle 23">
              <a:extLst>
                <a:ext uri="{FF2B5EF4-FFF2-40B4-BE49-F238E27FC236}">
                  <a16:creationId xmlns:a16="http://schemas.microsoft.com/office/drawing/2014/main" id="{5C959CC8-BE33-4F6F-B918-555D6D5DB420}"/>
                </a:ext>
              </a:extLst>
            </p:cNvPr>
            <p:cNvSpPr/>
            <p:nvPr/>
          </p:nvSpPr>
          <p:spPr>
            <a:xfrm>
              <a:off x="2042161"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25" name="Rectangle 24">
              <a:extLst>
                <a:ext uri="{FF2B5EF4-FFF2-40B4-BE49-F238E27FC236}">
                  <a16:creationId xmlns:a16="http://schemas.microsoft.com/office/drawing/2014/main" id="{E64D02B9-9DB7-49D0-928F-8CD83F76EF89}"/>
                </a:ext>
              </a:extLst>
            </p:cNvPr>
            <p:cNvSpPr/>
            <p:nvPr/>
          </p:nvSpPr>
          <p:spPr>
            <a:xfrm>
              <a:off x="2900980"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p>
          </p:txBody>
        </p:sp>
        <p:sp>
          <p:nvSpPr>
            <p:cNvPr id="26" name="Rectangle 25">
              <a:extLst>
                <a:ext uri="{FF2B5EF4-FFF2-40B4-BE49-F238E27FC236}">
                  <a16:creationId xmlns:a16="http://schemas.microsoft.com/office/drawing/2014/main" id="{AF2A9E81-FB30-4362-8180-B1F33E356D25}"/>
                </a:ext>
              </a:extLst>
            </p:cNvPr>
            <p:cNvSpPr/>
            <p:nvPr/>
          </p:nvSpPr>
          <p:spPr>
            <a:xfrm>
              <a:off x="3759799"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p>
          </p:txBody>
        </p:sp>
      </p:grpSp>
      <p:sp>
        <p:nvSpPr>
          <p:cNvPr id="19" name="Title 9">
            <a:extLst>
              <a:ext uri="{FF2B5EF4-FFF2-40B4-BE49-F238E27FC236}">
                <a16:creationId xmlns:a16="http://schemas.microsoft.com/office/drawing/2014/main" id="{B877DE14-E58B-461E-9867-9DF0C2FD9F27}"/>
              </a:ext>
            </a:extLst>
          </p:cNvPr>
          <p:cNvSpPr txBox="1">
            <a:spLocks/>
          </p:cNvSpPr>
          <p:nvPr/>
        </p:nvSpPr>
        <p:spPr>
          <a:xfrm>
            <a:off x="609599" y="407857"/>
            <a:ext cx="10966823" cy="658943"/>
          </a:xfrm>
          <a:prstGeom prst="rect">
            <a:avLst/>
          </a:prstGeom>
        </p:spPr>
        <p:txBody>
          <a:bodyPr vert="horz" lIns="0" tIns="45720" rIns="0" bIns="45720" rtlCol="0" anchor="b" anchorCtr="0">
            <a:noAutofit/>
          </a:bodyPr>
          <a:lstStyle>
            <a:lvl1pPr algn="l" defTabSz="914377" rtl="0" eaLnBrk="1" latinLnBrk="0" hangingPunct="1">
              <a:lnSpc>
                <a:spcPct val="90000"/>
              </a:lnSpc>
              <a:spcBef>
                <a:spcPct val="0"/>
              </a:spcBef>
              <a:buNone/>
              <a:defRPr sz="2200" b="1" kern="1200">
                <a:solidFill>
                  <a:schemeClr val="accent4"/>
                </a:solidFill>
                <a:latin typeface="Arial" panose="020B0604020202020204" pitchFamily="34" charset="0"/>
                <a:ea typeface="华文中宋" panose="02010600040101010101" pitchFamily="2" charset="-122"/>
                <a:cs typeface="Arial" panose="020B0604020202020204" pitchFamily="34" charset="0"/>
              </a:defRPr>
            </a:lvl1pPr>
          </a:lstStyle>
          <a:p>
            <a:r>
              <a:rPr lang="zh-CN" altLang="en-US" sz="2000" dirty="0">
                <a:solidFill>
                  <a:schemeClr val="tx1"/>
                </a:solidFill>
              </a:rPr>
              <a:t>阿兹夫定治疗方案整体安全性良好，作为抗病毒治疗药品其肝功能异常发生率低于拉米夫定治疗方案，常见不良反应多可自行恢复，临床易于管理</a:t>
            </a:r>
          </a:p>
        </p:txBody>
      </p:sp>
      <p:graphicFrame>
        <p:nvGraphicFramePr>
          <p:cNvPr id="20" name="Table 4">
            <a:extLst>
              <a:ext uri="{FF2B5EF4-FFF2-40B4-BE49-F238E27FC236}">
                <a16:creationId xmlns:a16="http://schemas.microsoft.com/office/drawing/2014/main" id="{02EA058B-9774-401D-BA59-C604F66ED044}"/>
              </a:ext>
            </a:extLst>
          </p:cNvPr>
          <p:cNvGraphicFramePr>
            <a:graphicFrameLocks noGrp="1"/>
          </p:cNvGraphicFramePr>
          <p:nvPr>
            <p:extLst>
              <p:ext uri="{D42A27DB-BD31-4B8C-83A1-F6EECF244321}">
                <p14:modId xmlns:p14="http://schemas.microsoft.com/office/powerpoint/2010/main" val="3429702431"/>
              </p:ext>
            </p:extLst>
          </p:nvPr>
        </p:nvGraphicFramePr>
        <p:xfrm>
          <a:off x="808984" y="1521530"/>
          <a:ext cx="3477958" cy="4322451"/>
        </p:xfrm>
        <a:graphic>
          <a:graphicData uri="http://schemas.openxmlformats.org/drawingml/2006/table">
            <a:tbl>
              <a:tblPr firstRow="1" bandRow="1">
                <a:tableStyleId>{D27102A9-8310-4765-A935-A1911B00CA55}</a:tableStyleId>
              </a:tblPr>
              <a:tblGrid>
                <a:gridCol w="1975375">
                  <a:extLst>
                    <a:ext uri="{9D8B030D-6E8A-4147-A177-3AD203B41FA5}">
                      <a16:colId xmlns:a16="http://schemas.microsoft.com/office/drawing/2014/main" val="1309866321"/>
                    </a:ext>
                  </a:extLst>
                </a:gridCol>
                <a:gridCol w="786810">
                  <a:extLst>
                    <a:ext uri="{9D8B030D-6E8A-4147-A177-3AD203B41FA5}">
                      <a16:colId xmlns:a16="http://schemas.microsoft.com/office/drawing/2014/main" val="2408877014"/>
                    </a:ext>
                  </a:extLst>
                </a:gridCol>
                <a:gridCol w="715773">
                  <a:extLst>
                    <a:ext uri="{9D8B030D-6E8A-4147-A177-3AD203B41FA5}">
                      <a16:colId xmlns:a16="http://schemas.microsoft.com/office/drawing/2014/main" val="2626420014"/>
                    </a:ext>
                  </a:extLst>
                </a:gridCol>
              </a:tblGrid>
              <a:tr h="457485">
                <a:tc>
                  <a:txBody>
                    <a:bodyPr/>
                    <a:lstStyle/>
                    <a:p>
                      <a:pPr algn="l"/>
                      <a:endParaRPr lang="zh-CN" altLang="en-US" sz="1150" dirty="0"/>
                    </a:p>
                  </a:txBody>
                  <a:tcPr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zh-CN" altLang="en-US" sz="1150" dirty="0"/>
                        <a:t>阿兹夫定 </a:t>
                      </a:r>
                      <a:r>
                        <a:rPr lang="en-US" altLang="zh-CN" sz="1150" dirty="0"/>
                        <a:t>(3mg)</a:t>
                      </a:r>
                      <a:endParaRPr lang="zh-CN" altLang="en-US" sz="1150" dirty="0"/>
                    </a:p>
                  </a:txBody>
                  <a:tcPr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zh-CN" altLang="en-US" sz="1150" dirty="0"/>
                        <a:t>拉米夫定</a:t>
                      </a:r>
                    </a:p>
                  </a:txBody>
                  <a:tcPr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7422733"/>
                  </a:ext>
                </a:extLst>
              </a:tr>
              <a:tr h="276069">
                <a:tc>
                  <a:txBody>
                    <a:bodyPr/>
                    <a:lstStyle/>
                    <a:p>
                      <a:pPr algn="l"/>
                      <a:r>
                        <a:rPr lang="zh-CN" altLang="en-US" sz="1150" b="1" dirty="0"/>
                        <a:t>丙氨酸氨基转移酶升高</a:t>
                      </a:r>
                    </a:p>
                  </a:txBody>
                  <a:tcPr anchor="ctr">
                    <a:lnT w="1905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23.8</a:t>
                      </a:r>
                      <a:endParaRPr lang="zh-CN" altLang="en-US" sz="1150" kern="1200" dirty="0">
                        <a:solidFill>
                          <a:schemeClr val="tx1"/>
                        </a:solidFill>
                        <a:latin typeface="+mn-lt"/>
                        <a:ea typeface="+mn-ea"/>
                        <a:cs typeface="+mn-cs"/>
                      </a:endParaRPr>
                    </a:p>
                  </a:txBody>
                  <a:tcPr anchor="ctr">
                    <a:lnT w="1905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25.6</a:t>
                      </a:r>
                      <a:endParaRPr lang="zh-CN" altLang="en-US" sz="1150" kern="1200" dirty="0">
                        <a:solidFill>
                          <a:schemeClr val="tx1"/>
                        </a:solidFill>
                        <a:latin typeface="+mn-lt"/>
                        <a:ea typeface="+mn-ea"/>
                        <a:cs typeface="+mn-cs"/>
                      </a:endParaRPr>
                    </a:p>
                  </a:txBody>
                  <a:tcPr anchor="ctr">
                    <a:lnT w="1905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6934052"/>
                  </a:ext>
                </a:extLst>
              </a:tr>
              <a:tr h="276069">
                <a:tc>
                  <a:txBody>
                    <a:bodyPr/>
                    <a:lstStyle/>
                    <a:p>
                      <a:pPr algn="l"/>
                      <a:r>
                        <a:rPr lang="zh-CN" altLang="en-US" sz="1150" b="1" dirty="0"/>
                        <a:t>天门冬氨酸氨基转移酶升高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11.9</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14.0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572338"/>
                  </a:ext>
                </a:extLst>
              </a:tr>
              <a:tr h="276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150" b="1" dirty="0"/>
                        <a:t>γ-</a:t>
                      </a:r>
                      <a:r>
                        <a:rPr lang="zh-CN" altLang="en-US" sz="1150" b="1" dirty="0"/>
                        <a:t>谷氨酰转移酶升高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11.9</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9.3</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3050906"/>
                  </a:ext>
                </a:extLst>
              </a:tr>
              <a:tr h="276069">
                <a:tc>
                  <a:txBody>
                    <a:bodyPr/>
                    <a:lstStyle/>
                    <a:p>
                      <a:pPr algn="l"/>
                      <a:r>
                        <a:rPr lang="zh-CN" altLang="en-US" sz="1150" b="1" dirty="0"/>
                        <a:t>血尿酸升高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11.9</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14.0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4636407"/>
                  </a:ext>
                </a:extLst>
              </a:tr>
              <a:tr h="276069">
                <a:tc>
                  <a:txBody>
                    <a:bodyPr/>
                    <a:lstStyle/>
                    <a:p>
                      <a:pPr algn="l"/>
                      <a:r>
                        <a:rPr lang="zh-CN" altLang="en-US" sz="1150" b="1" dirty="0"/>
                        <a:t>血磷降低</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9.5</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14.0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1510166"/>
                  </a:ext>
                </a:extLst>
              </a:tr>
              <a:tr h="276069">
                <a:tc>
                  <a:txBody>
                    <a:bodyPr/>
                    <a:lstStyle/>
                    <a:p>
                      <a:pPr algn="l"/>
                      <a:r>
                        <a:rPr lang="zh-CN" altLang="en-US" sz="1150" b="1" dirty="0"/>
                        <a:t>血乳酸升高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7.1</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9.3</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7525465"/>
                  </a:ext>
                </a:extLst>
              </a:tr>
              <a:tr h="276069">
                <a:tc>
                  <a:txBody>
                    <a:bodyPr/>
                    <a:lstStyle/>
                    <a:p>
                      <a:pPr algn="l"/>
                      <a:r>
                        <a:rPr lang="zh-CN" altLang="en-US" sz="1150" b="1" dirty="0"/>
                        <a:t>低密度脂蛋白升高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9.5</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9408629"/>
                  </a:ext>
                </a:extLst>
              </a:tr>
              <a:tr h="276069">
                <a:tc>
                  <a:txBody>
                    <a:bodyPr/>
                    <a:lstStyle/>
                    <a:p>
                      <a:pPr algn="l"/>
                      <a:r>
                        <a:rPr lang="zh-CN" altLang="en-US" sz="1150" b="1" dirty="0"/>
                        <a:t>血胆固醇升高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9.5</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4.7</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942217"/>
                  </a:ext>
                </a:extLst>
              </a:tr>
              <a:tr h="276069">
                <a:tc>
                  <a:txBody>
                    <a:bodyPr/>
                    <a:lstStyle/>
                    <a:p>
                      <a:pPr algn="l"/>
                      <a:r>
                        <a:rPr lang="zh-CN" altLang="en-US" sz="1150" b="1" dirty="0"/>
                        <a:t>血甘油三酯升高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4.8</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4.7</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5177734"/>
                  </a:ext>
                </a:extLst>
              </a:tr>
              <a:tr h="276069">
                <a:tc>
                  <a:txBody>
                    <a:bodyPr/>
                    <a:lstStyle/>
                    <a:p>
                      <a:pPr algn="l"/>
                      <a:r>
                        <a:rPr lang="zh-CN" altLang="en-US" sz="1150" b="1" dirty="0"/>
                        <a:t>血肌酸磷酸激酶 </a:t>
                      </a:r>
                      <a:r>
                        <a:rPr lang="en-US" altLang="zh-CN" sz="1150" b="1" dirty="0"/>
                        <a:t>MB </a:t>
                      </a:r>
                      <a:r>
                        <a:rPr lang="zh-CN" altLang="en-US" sz="1150" b="1" dirty="0"/>
                        <a:t>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9.5</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2.3</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2464377"/>
                  </a:ext>
                </a:extLst>
              </a:tr>
              <a:tr h="276069">
                <a:tc>
                  <a:txBody>
                    <a:bodyPr/>
                    <a:lstStyle/>
                    <a:p>
                      <a:pPr algn="l"/>
                      <a:r>
                        <a:rPr lang="zh-CN" altLang="en-US" sz="1150" b="1" dirty="0"/>
                        <a:t>血碱性磷酸酶升高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11.9</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5762348"/>
                  </a:ext>
                </a:extLst>
              </a:tr>
              <a:tr h="276069">
                <a:tc>
                  <a:txBody>
                    <a:bodyPr/>
                    <a:lstStyle/>
                    <a:p>
                      <a:pPr algn="l"/>
                      <a:r>
                        <a:rPr lang="zh-CN" altLang="en-US" sz="1150" b="1" dirty="0"/>
                        <a:t>血葡萄糖升高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8699190"/>
                  </a:ext>
                </a:extLst>
              </a:tr>
              <a:tr h="276069">
                <a:tc>
                  <a:txBody>
                    <a:bodyPr/>
                    <a:lstStyle/>
                    <a:p>
                      <a:pPr algn="l"/>
                      <a:r>
                        <a:rPr lang="zh-CN" altLang="en-US" sz="1150" b="1" dirty="0"/>
                        <a:t>淀粉酶升高</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223494"/>
                  </a:ext>
                </a:extLst>
              </a:tr>
              <a:tr h="276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150" b="1" dirty="0"/>
                        <a:t>血钾降低</a:t>
                      </a:r>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7.1</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4.7</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2647745"/>
                  </a:ext>
                </a:extLst>
              </a:tr>
            </a:tbl>
          </a:graphicData>
        </a:graphic>
      </p:graphicFrame>
      <p:graphicFrame>
        <p:nvGraphicFramePr>
          <p:cNvPr id="28" name="Table 4">
            <a:extLst>
              <a:ext uri="{FF2B5EF4-FFF2-40B4-BE49-F238E27FC236}">
                <a16:creationId xmlns:a16="http://schemas.microsoft.com/office/drawing/2014/main" id="{8C4001F5-2E7F-44A9-944E-35B099EB9552}"/>
              </a:ext>
            </a:extLst>
          </p:cNvPr>
          <p:cNvGraphicFramePr>
            <a:graphicFrameLocks noGrp="1"/>
          </p:cNvGraphicFramePr>
          <p:nvPr>
            <p:extLst>
              <p:ext uri="{D42A27DB-BD31-4B8C-83A1-F6EECF244321}">
                <p14:modId xmlns:p14="http://schemas.microsoft.com/office/powerpoint/2010/main" val="4104824588"/>
              </p:ext>
            </p:extLst>
          </p:nvPr>
        </p:nvGraphicFramePr>
        <p:xfrm>
          <a:off x="4486325" y="1521531"/>
          <a:ext cx="2493052" cy="4322450"/>
        </p:xfrm>
        <a:graphic>
          <a:graphicData uri="http://schemas.openxmlformats.org/drawingml/2006/table">
            <a:tbl>
              <a:tblPr firstRow="1" bandRow="1">
                <a:tableStyleId>{D27102A9-8310-4765-A935-A1911B00CA55}</a:tableStyleId>
              </a:tblPr>
              <a:tblGrid>
                <a:gridCol w="983229">
                  <a:extLst>
                    <a:ext uri="{9D8B030D-6E8A-4147-A177-3AD203B41FA5}">
                      <a16:colId xmlns:a16="http://schemas.microsoft.com/office/drawing/2014/main" val="1309866321"/>
                    </a:ext>
                  </a:extLst>
                </a:gridCol>
                <a:gridCol w="808075">
                  <a:extLst>
                    <a:ext uri="{9D8B030D-6E8A-4147-A177-3AD203B41FA5}">
                      <a16:colId xmlns:a16="http://schemas.microsoft.com/office/drawing/2014/main" val="2408877014"/>
                    </a:ext>
                  </a:extLst>
                </a:gridCol>
                <a:gridCol w="701748">
                  <a:extLst>
                    <a:ext uri="{9D8B030D-6E8A-4147-A177-3AD203B41FA5}">
                      <a16:colId xmlns:a16="http://schemas.microsoft.com/office/drawing/2014/main" val="2626420014"/>
                    </a:ext>
                  </a:extLst>
                </a:gridCol>
              </a:tblGrid>
              <a:tr h="446071">
                <a:tc>
                  <a:txBody>
                    <a:bodyPr/>
                    <a:lstStyle/>
                    <a:p>
                      <a:endParaRPr lang="zh-CN" altLang="en-US" sz="1150" dirty="0"/>
                    </a:p>
                  </a:txBody>
                  <a:tcPr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zh-CN" altLang="en-US" sz="1150" dirty="0"/>
                        <a:t>阿兹夫定</a:t>
                      </a:r>
                      <a:r>
                        <a:rPr lang="en-US" altLang="zh-CN" sz="1150" dirty="0"/>
                        <a:t> (3mg)</a:t>
                      </a:r>
                      <a:endParaRPr lang="zh-CN" altLang="en-US" sz="1150" dirty="0"/>
                    </a:p>
                  </a:txBody>
                  <a:tcPr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zh-CN" altLang="en-US" sz="1150" dirty="0"/>
                        <a:t>拉米夫定</a:t>
                      </a:r>
                    </a:p>
                  </a:txBody>
                  <a:tcPr anchor="ct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7422733"/>
                  </a:ext>
                </a:extLst>
              </a:tr>
              <a:tr h="2981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150" b="1" dirty="0"/>
                        <a:t>头晕</a:t>
                      </a:r>
                    </a:p>
                  </a:txBody>
                  <a:tcPr anchor="ctr">
                    <a:lnT w="1905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59.5</a:t>
                      </a:r>
                      <a:endParaRPr lang="zh-CN" altLang="en-US" sz="1150" kern="1200" dirty="0">
                        <a:solidFill>
                          <a:schemeClr val="tx1"/>
                        </a:solidFill>
                        <a:latin typeface="+mn-lt"/>
                        <a:ea typeface="+mn-ea"/>
                        <a:cs typeface="+mn-cs"/>
                      </a:endParaRPr>
                    </a:p>
                  </a:txBody>
                  <a:tcPr anchor="ctr">
                    <a:lnT w="1905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53.5</a:t>
                      </a:r>
                      <a:endParaRPr lang="zh-CN" altLang="en-US" sz="1150" kern="1200" dirty="0">
                        <a:solidFill>
                          <a:schemeClr val="tx1"/>
                        </a:solidFill>
                        <a:latin typeface="+mn-lt"/>
                        <a:ea typeface="+mn-ea"/>
                        <a:cs typeface="+mn-cs"/>
                      </a:endParaRPr>
                    </a:p>
                  </a:txBody>
                  <a:tcPr anchor="ctr">
                    <a:lnT w="1905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7508367"/>
                  </a:ext>
                </a:extLst>
              </a:tr>
              <a:tr h="298183">
                <a:tc>
                  <a:txBody>
                    <a:bodyPr/>
                    <a:lstStyle/>
                    <a:p>
                      <a:r>
                        <a:rPr lang="zh-CN" altLang="en-US" sz="1150" b="1" dirty="0"/>
                        <a:t>头痛</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3816113"/>
                  </a:ext>
                </a:extLst>
              </a:tr>
              <a:tr h="298183">
                <a:tc>
                  <a:txBody>
                    <a:bodyPr/>
                    <a:lstStyle/>
                    <a:p>
                      <a:r>
                        <a:rPr lang="zh-CN" altLang="en-US" sz="1150" b="1" dirty="0"/>
                        <a:t>恶心</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9.5</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9452597"/>
                  </a:ext>
                </a:extLst>
              </a:tr>
              <a:tr h="298183">
                <a:tc>
                  <a:txBody>
                    <a:bodyPr/>
                    <a:lstStyle/>
                    <a:p>
                      <a:r>
                        <a:rPr lang="zh-CN" altLang="en-US" sz="1150" b="1" dirty="0"/>
                        <a:t>腹泻</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2.4</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2.3</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9285630"/>
                  </a:ext>
                </a:extLst>
              </a:tr>
              <a:tr h="298183">
                <a:tc>
                  <a:txBody>
                    <a:bodyPr/>
                    <a:lstStyle/>
                    <a:p>
                      <a:r>
                        <a:rPr lang="zh-CN" altLang="en-US" sz="1150" b="1" dirty="0"/>
                        <a:t>呕吐</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11.9</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8288135"/>
                  </a:ext>
                </a:extLst>
              </a:tr>
              <a:tr h="298183">
                <a:tc>
                  <a:txBody>
                    <a:bodyPr/>
                    <a:lstStyle/>
                    <a:p>
                      <a:r>
                        <a:rPr lang="zh-CN" altLang="en-US" sz="1150" b="1" dirty="0"/>
                        <a:t>皮疹</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4.8</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2.3</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338584"/>
                  </a:ext>
                </a:extLst>
              </a:tr>
              <a:tr h="298183">
                <a:tc>
                  <a:txBody>
                    <a:bodyPr/>
                    <a:lstStyle/>
                    <a:p>
                      <a:r>
                        <a:rPr lang="zh-CN" altLang="en-US" sz="1150" b="1" dirty="0"/>
                        <a:t>药疹</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9.5</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4.7</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7479225"/>
                  </a:ext>
                </a:extLst>
              </a:tr>
              <a:tr h="298183">
                <a:tc>
                  <a:txBody>
                    <a:bodyPr/>
                    <a:lstStyle/>
                    <a:p>
                      <a:r>
                        <a:rPr lang="zh-CN" altLang="en-US" sz="1150" b="1" dirty="0"/>
                        <a:t>发热</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7.1</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9.3</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572338"/>
                  </a:ext>
                </a:extLst>
              </a:tr>
              <a:tr h="298183">
                <a:tc>
                  <a:txBody>
                    <a:bodyPr/>
                    <a:lstStyle/>
                    <a:p>
                      <a:r>
                        <a:rPr lang="zh-CN" altLang="en-US" sz="1150" b="1" dirty="0"/>
                        <a:t>乏力</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2.4</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4.7</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4636407"/>
                  </a:ext>
                </a:extLst>
              </a:tr>
              <a:tr h="298183">
                <a:tc>
                  <a:txBody>
                    <a:bodyPr/>
                    <a:lstStyle/>
                    <a:p>
                      <a:r>
                        <a:rPr lang="zh-CN" altLang="en-US" sz="1150" b="1" dirty="0"/>
                        <a:t>异常做梦</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4.8</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1510166"/>
                  </a:ext>
                </a:extLst>
              </a:tr>
              <a:tr h="298183">
                <a:tc>
                  <a:txBody>
                    <a:bodyPr/>
                    <a:lstStyle/>
                    <a:p>
                      <a:r>
                        <a:rPr lang="zh-CN" altLang="en-US" sz="1150" b="1" dirty="0"/>
                        <a:t>失眠</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7.1</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4.7</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4819728"/>
                  </a:ext>
                </a:extLst>
              </a:tr>
              <a:tr h="298183">
                <a:tc>
                  <a:txBody>
                    <a:bodyPr/>
                    <a:lstStyle/>
                    <a:p>
                      <a:r>
                        <a:rPr lang="zh-CN" altLang="en-US" sz="1150" b="1" dirty="0"/>
                        <a:t>鼻咽炎</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7.1</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4313113"/>
                  </a:ext>
                </a:extLst>
              </a:tr>
              <a:tr h="298183">
                <a:tc>
                  <a:txBody>
                    <a:bodyPr/>
                    <a:lstStyle/>
                    <a:p>
                      <a:r>
                        <a:rPr lang="zh-CN" altLang="en-US" sz="1150" b="1" dirty="0"/>
                        <a:t>眩晕</a:t>
                      </a:r>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377" rtl="0" eaLnBrk="1" latinLnBrk="0" hangingPunct="1"/>
                      <a:r>
                        <a:rPr lang="en-US" altLang="zh-CN" sz="1150" kern="1200" dirty="0">
                          <a:solidFill>
                            <a:schemeClr val="tx1"/>
                          </a:solidFill>
                          <a:latin typeface="+mn-lt"/>
                          <a:ea typeface="+mn-ea"/>
                          <a:cs typeface="+mn-cs"/>
                        </a:rPr>
                        <a:t>7.0</a:t>
                      </a:r>
                      <a:endParaRPr lang="zh-CN" altLang="en-US" sz="115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5866967"/>
                  </a:ext>
                </a:extLst>
              </a:tr>
            </a:tbl>
          </a:graphicData>
        </a:graphic>
      </p:graphicFrame>
      <p:sp>
        <p:nvSpPr>
          <p:cNvPr id="2" name="Rectangle: Rounded Corners 1">
            <a:extLst>
              <a:ext uri="{FF2B5EF4-FFF2-40B4-BE49-F238E27FC236}">
                <a16:creationId xmlns:a16="http://schemas.microsoft.com/office/drawing/2014/main" id="{E3868D72-8164-4DFC-BC47-EDD335CB7DCD}"/>
              </a:ext>
            </a:extLst>
          </p:cNvPr>
          <p:cNvSpPr/>
          <p:nvPr/>
        </p:nvSpPr>
        <p:spPr>
          <a:xfrm>
            <a:off x="1808373" y="1085780"/>
            <a:ext cx="4263656" cy="306046"/>
          </a:xfrm>
          <a:prstGeom prst="roundRect">
            <a:avLst/>
          </a:prstGeom>
          <a:solidFill>
            <a:srgbClr val="356AB8"/>
          </a:solidFill>
          <a:ln>
            <a:solidFill>
              <a:srgbClr val="356AB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chemeClr val="bg1"/>
                </a:solidFill>
              </a:rPr>
              <a:t>药品说明书收载的安全性信息</a:t>
            </a:r>
            <a:endParaRPr lang="zh-CN" altLang="en-US" sz="1600" dirty="0">
              <a:solidFill>
                <a:schemeClr val="bg1"/>
              </a:solidFill>
            </a:endParaRPr>
          </a:p>
        </p:txBody>
      </p:sp>
      <p:sp>
        <p:nvSpPr>
          <p:cNvPr id="18" name="TextBox 17">
            <a:extLst>
              <a:ext uri="{FF2B5EF4-FFF2-40B4-BE49-F238E27FC236}">
                <a16:creationId xmlns:a16="http://schemas.microsoft.com/office/drawing/2014/main" id="{DBAEE867-F1C4-423C-A342-3E9AD17BBF67}"/>
              </a:ext>
            </a:extLst>
          </p:cNvPr>
          <p:cNvSpPr txBox="1"/>
          <p:nvPr/>
        </p:nvSpPr>
        <p:spPr>
          <a:xfrm>
            <a:off x="7178760" y="1565297"/>
            <a:ext cx="4397662" cy="4041410"/>
          </a:xfrm>
          <a:prstGeom prst="foldedCorner">
            <a:avLst>
              <a:gd name="adj" fmla="val 7275"/>
            </a:avLst>
          </a:prstGeom>
          <a:solidFill>
            <a:srgbClr val="F5FCFD"/>
          </a:solidFill>
          <a:effectLst>
            <a:outerShdw blurRad="50800" dist="38100" dir="2700000" algn="tl" rotWithShape="0">
              <a:prstClr val="black">
                <a:alpha val="40000"/>
              </a:prstClr>
            </a:outerShdw>
          </a:effectLst>
        </p:spPr>
        <p:txBody>
          <a:bodyPr wrap="square" anchor="ctr">
            <a:noAutofit/>
          </a:bodyPr>
          <a:lstStyle/>
          <a:p>
            <a:pPr algn="ctr">
              <a:lnSpc>
                <a:spcPct val="120000"/>
              </a:lnSpc>
              <a:spcBef>
                <a:spcPts val="1200"/>
              </a:spcBef>
              <a:spcAft>
                <a:spcPts val="600"/>
              </a:spcAft>
            </a:pPr>
            <a:r>
              <a:rPr kumimoji="1" lang="zh-CN" altLang="en-US" sz="1500" b="1" dirty="0">
                <a:solidFill>
                  <a:srgbClr val="356AB8"/>
                </a:solidFill>
              </a:rPr>
              <a:t>阿兹夫定方案的安全性与拉米夫定方案相当</a:t>
            </a:r>
            <a:endParaRPr kumimoji="1" lang="en-US" altLang="zh-CN" sz="1500" b="1" dirty="0">
              <a:solidFill>
                <a:srgbClr val="356AB8"/>
              </a:solidFill>
            </a:endParaRPr>
          </a:p>
          <a:p>
            <a:pPr marL="171450" indent="-171450">
              <a:lnSpc>
                <a:spcPct val="120000"/>
              </a:lnSpc>
              <a:spcBef>
                <a:spcPts val="600"/>
              </a:spcBef>
              <a:spcAft>
                <a:spcPts val="600"/>
              </a:spcAft>
              <a:buBlip>
                <a:blip r:embed="rId7"/>
              </a:buBlip>
            </a:pPr>
            <a:r>
              <a:rPr kumimoji="1" lang="zh-CN" altLang="en-US" sz="1300" b="1" dirty="0">
                <a:solidFill>
                  <a:schemeClr val="tx1">
                    <a:lumMod val="50000"/>
                  </a:schemeClr>
                </a:solidFill>
              </a:rPr>
              <a:t>阿兹夫定作为抗病毒治疗药品，</a:t>
            </a:r>
            <a:r>
              <a:rPr kumimoji="1" lang="zh-CN" altLang="en-US" sz="1300" b="1" dirty="0">
                <a:solidFill>
                  <a:schemeClr val="accent5"/>
                </a:solidFill>
              </a:rPr>
              <a:t>肝功能异常</a:t>
            </a:r>
            <a:r>
              <a:rPr kumimoji="1" lang="zh-CN" altLang="en-US" sz="1300" b="1" dirty="0">
                <a:solidFill>
                  <a:schemeClr val="tx1">
                    <a:lumMod val="50000"/>
                  </a:schemeClr>
                </a:solidFill>
              </a:rPr>
              <a:t>发生率较低</a:t>
            </a:r>
            <a:endParaRPr kumimoji="1" lang="en-US" altLang="zh-CN" sz="1300" b="1" dirty="0">
              <a:solidFill>
                <a:schemeClr val="tx1">
                  <a:lumMod val="50000"/>
                </a:schemeClr>
              </a:solidFill>
            </a:endParaRPr>
          </a:p>
          <a:p>
            <a:pPr marL="339725" lvl="1">
              <a:lnSpc>
                <a:spcPct val="120000"/>
              </a:lnSpc>
              <a:spcAft>
                <a:spcPts val="600"/>
              </a:spcAft>
            </a:pPr>
            <a:r>
              <a:rPr lang="zh-CN" altLang="en-US" sz="1200" dirty="0">
                <a:latin typeface="Arial" panose="020B0604020202020204" pitchFamily="34" charset="0"/>
                <a:cs typeface="Arial" panose="020B0604020202020204" pitchFamily="34" charset="0"/>
              </a:rPr>
              <a:t>阿兹夫定</a:t>
            </a:r>
            <a:r>
              <a:rPr lang="en-US" altLang="zh-CN" sz="1200" dirty="0">
                <a:latin typeface="Arial" panose="020B0604020202020204" pitchFamily="34" charset="0"/>
                <a:cs typeface="Arial" panose="020B0604020202020204" pitchFamily="34" charset="0"/>
              </a:rPr>
              <a:t>3mg</a:t>
            </a:r>
            <a:r>
              <a:rPr lang="zh-CN" altLang="en-US" sz="1200" dirty="0">
                <a:latin typeface="Arial" panose="020B0604020202020204" pitchFamily="34" charset="0"/>
                <a:cs typeface="Arial" panose="020B0604020202020204" pitchFamily="34" charset="0"/>
              </a:rPr>
              <a:t>组肝功能异常相关不良反应低于</a:t>
            </a:r>
            <a:r>
              <a:rPr lang="en-US" altLang="zh-CN" sz="1200" dirty="0">
                <a:latin typeface="Arial" panose="020B0604020202020204" pitchFamily="34" charset="0"/>
                <a:cs typeface="Arial" panose="020B0604020202020204" pitchFamily="34" charset="0"/>
              </a:rPr>
              <a:t>3TC</a:t>
            </a:r>
            <a:r>
              <a:rPr lang="zh-CN" altLang="en-US" sz="1200" dirty="0">
                <a:latin typeface="Arial" panose="020B0604020202020204" pitchFamily="34" charset="0"/>
                <a:cs typeface="Arial" panose="020B0604020202020204" pitchFamily="34" charset="0"/>
              </a:rPr>
              <a:t>（阿兹夫定 </a:t>
            </a:r>
            <a:r>
              <a:rPr lang="en-US" altLang="zh-CN" sz="1200" dirty="0">
                <a:latin typeface="Arial" panose="020B0604020202020204" pitchFamily="34" charset="0"/>
                <a:cs typeface="Arial" panose="020B0604020202020204" pitchFamily="34" charset="0"/>
              </a:rPr>
              <a:t>vs </a:t>
            </a:r>
            <a:r>
              <a:rPr lang="zh-CN" altLang="en-US" sz="1200" dirty="0">
                <a:latin typeface="Arial" panose="020B0604020202020204" pitchFamily="34" charset="0"/>
                <a:cs typeface="Arial" panose="020B0604020202020204" pitchFamily="34" charset="0"/>
              </a:rPr>
              <a:t>拉米夫定的丙氨酸氨基转移酶升高：</a:t>
            </a:r>
            <a:r>
              <a:rPr lang="en-US" altLang="zh-CN" sz="1200" dirty="0">
                <a:latin typeface="Arial" panose="020B0604020202020204" pitchFamily="34" charset="0"/>
                <a:cs typeface="Arial" panose="020B0604020202020204" pitchFamily="34" charset="0"/>
              </a:rPr>
              <a:t>23.8% vs 25.6%</a:t>
            </a:r>
            <a:r>
              <a:rPr lang="zh-CN" altLang="en-US" sz="1200" dirty="0">
                <a:latin typeface="Arial" panose="020B0604020202020204" pitchFamily="34" charset="0"/>
                <a:cs typeface="Arial" panose="020B0604020202020204" pitchFamily="34" charset="0"/>
              </a:rPr>
              <a:t>；天门冬氨酸氨基转移酶升高：</a:t>
            </a:r>
            <a:r>
              <a:rPr lang="en-US" altLang="zh-CN" sz="1200" dirty="0">
                <a:latin typeface="Arial" panose="020B0604020202020204" pitchFamily="34" charset="0"/>
                <a:cs typeface="Arial" panose="020B0604020202020204" pitchFamily="34" charset="0"/>
              </a:rPr>
              <a:t>11.9% vs 14.0%</a:t>
            </a:r>
            <a:r>
              <a:rPr lang="zh-CN" altLang="en-US" sz="1200" dirty="0">
                <a:latin typeface="Arial" panose="020B0604020202020204" pitchFamily="34" charset="0"/>
                <a:cs typeface="Arial" panose="020B0604020202020204" pitchFamily="34" charset="0"/>
              </a:rPr>
              <a:t>；</a:t>
            </a:r>
            <a:r>
              <a:rPr lang="en-US" altLang="zh-CN" sz="1200" dirty="0">
                <a:latin typeface="Arial" panose="020B0604020202020204" pitchFamily="34" charset="0"/>
                <a:cs typeface="Arial" panose="020B0604020202020204" pitchFamily="34" charset="0"/>
              </a:rPr>
              <a:t>γ-</a:t>
            </a:r>
            <a:r>
              <a:rPr lang="zh-CN" altLang="en-US" sz="1200" dirty="0">
                <a:latin typeface="Arial" panose="020B0604020202020204" pitchFamily="34" charset="0"/>
                <a:cs typeface="Arial" panose="020B0604020202020204" pitchFamily="34" charset="0"/>
              </a:rPr>
              <a:t>谷氨酰转移酶升高：</a:t>
            </a:r>
            <a:r>
              <a:rPr lang="en-US" altLang="zh-CN" sz="1200" dirty="0">
                <a:latin typeface="Arial" panose="020B0604020202020204" pitchFamily="34" charset="0"/>
                <a:cs typeface="Arial" panose="020B0604020202020204" pitchFamily="34" charset="0"/>
              </a:rPr>
              <a:t>11.9% vs 9.3%</a:t>
            </a:r>
            <a:r>
              <a:rPr lang="zh-CN" altLang="en-US" sz="1200" dirty="0">
                <a:latin typeface="Arial" panose="020B0604020202020204" pitchFamily="34" charset="0"/>
                <a:cs typeface="Arial" panose="020B0604020202020204" pitchFamily="34" charset="0"/>
              </a:rPr>
              <a:t>）</a:t>
            </a:r>
            <a:endParaRPr kumimoji="1" lang="en-US" altLang="zh-CN" sz="1300" b="1" dirty="0">
              <a:solidFill>
                <a:schemeClr val="tx1">
                  <a:lumMod val="50000"/>
                </a:schemeClr>
              </a:solidFill>
            </a:endParaRPr>
          </a:p>
          <a:p>
            <a:pPr marL="171450" indent="-171450">
              <a:lnSpc>
                <a:spcPct val="120000"/>
              </a:lnSpc>
              <a:spcAft>
                <a:spcPts val="600"/>
              </a:spcAft>
              <a:buBlip>
                <a:blip r:embed="rId7"/>
              </a:buBlip>
            </a:pPr>
            <a:r>
              <a:rPr kumimoji="1" lang="zh-CN" altLang="en-US" sz="1300" b="1" dirty="0">
                <a:solidFill>
                  <a:schemeClr val="tx1">
                    <a:lumMod val="50000"/>
                  </a:schemeClr>
                </a:solidFill>
              </a:rPr>
              <a:t>多项不良反应</a:t>
            </a:r>
            <a:r>
              <a:rPr kumimoji="1" lang="zh-CN" altLang="en-US" sz="1300" b="1" dirty="0">
                <a:solidFill>
                  <a:schemeClr val="accent5"/>
                </a:solidFill>
              </a:rPr>
              <a:t>低于</a:t>
            </a:r>
            <a:r>
              <a:rPr kumimoji="1" lang="zh-CN" altLang="en-US" sz="1300" b="1" dirty="0">
                <a:solidFill>
                  <a:schemeClr val="tx1">
                    <a:lumMod val="50000"/>
                  </a:schemeClr>
                </a:solidFill>
              </a:rPr>
              <a:t>拉米夫定组，常见不良反应易于管理</a:t>
            </a:r>
            <a:endParaRPr kumimoji="1" lang="en-US" altLang="zh-CN" sz="1300" b="1" dirty="0">
              <a:solidFill>
                <a:schemeClr val="tx1">
                  <a:lumMod val="50000"/>
                </a:schemeClr>
              </a:solidFill>
            </a:endParaRPr>
          </a:p>
          <a:p>
            <a:pPr marL="339725">
              <a:lnSpc>
                <a:spcPct val="120000"/>
              </a:lnSpc>
              <a:spcAft>
                <a:spcPts val="600"/>
              </a:spcAft>
            </a:pPr>
            <a:r>
              <a:rPr lang="zh-CN" altLang="en-US" sz="1200" dirty="0">
                <a:latin typeface="Arial" panose="020B0604020202020204" pitchFamily="34" charset="0"/>
                <a:cs typeface="Arial" panose="020B0604020202020204" pitchFamily="34" charset="0"/>
              </a:rPr>
              <a:t>阿兹夫定推荐剂量（</a:t>
            </a:r>
            <a:r>
              <a:rPr lang="en-US" altLang="zh-CN" sz="1200" dirty="0">
                <a:latin typeface="Arial" panose="020B0604020202020204" pitchFamily="34" charset="0"/>
                <a:cs typeface="Arial" panose="020B0604020202020204" pitchFamily="34" charset="0"/>
              </a:rPr>
              <a:t>3mg</a:t>
            </a:r>
            <a:r>
              <a:rPr lang="zh-CN" altLang="en-US" sz="1200" dirty="0">
                <a:latin typeface="Arial" panose="020B0604020202020204" pitchFamily="34" charset="0"/>
                <a:cs typeface="Arial" panose="020B0604020202020204" pitchFamily="34" charset="0"/>
              </a:rPr>
              <a:t>）组</a:t>
            </a:r>
            <a:r>
              <a:rPr lang="zh-CN" altLang="en-US" sz="1200" b="1" dirty="0">
                <a:latin typeface="Arial" panose="020B0604020202020204" pitchFamily="34" charset="0"/>
                <a:cs typeface="Arial" panose="020B0604020202020204" pitchFamily="34" charset="0"/>
              </a:rPr>
              <a:t>头痛、发热、乏力</a:t>
            </a:r>
            <a:r>
              <a:rPr lang="zh-CN" altLang="en-US" sz="1200" dirty="0">
                <a:latin typeface="Arial" panose="020B0604020202020204" pitchFamily="34" charset="0"/>
                <a:cs typeface="Arial" panose="020B0604020202020204" pitchFamily="34" charset="0"/>
              </a:rPr>
              <a:t>等常见不良反应的发生率均低于</a:t>
            </a:r>
            <a:r>
              <a:rPr lang="en-US" altLang="zh-CN" sz="1200" dirty="0">
                <a:latin typeface="Arial" panose="020B0604020202020204" pitchFamily="34" charset="0"/>
                <a:cs typeface="Arial" panose="020B0604020202020204" pitchFamily="34" charset="0"/>
              </a:rPr>
              <a:t>3TC</a:t>
            </a:r>
            <a:r>
              <a:rPr lang="zh-CN" altLang="en-US" sz="1200" dirty="0">
                <a:latin typeface="Arial" panose="020B0604020202020204" pitchFamily="34" charset="0"/>
                <a:cs typeface="Arial" panose="020B0604020202020204" pitchFamily="34" charset="0"/>
              </a:rPr>
              <a:t>组，仅</a:t>
            </a:r>
            <a:r>
              <a:rPr lang="zh-CN" altLang="en-US" sz="1200" b="1" dirty="0">
                <a:latin typeface="Arial" panose="020B0604020202020204" pitchFamily="34" charset="0"/>
                <a:cs typeface="Arial" panose="020B0604020202020204" pitchFamily="34" charset="0"/>
              </a:rPr>
              <a:t>头晕</a:t>
            </a:r>
            <a:r>
              <a:rPr lang="zh-CN" altLang="en-US" sz="1200" dirty="0">
                <a:latin typeface="Arial" panose="020B0604020202020204" pitchFamily="34" charset="0"/>
                <a:cs typeface="Arial" panose="020B0604020202020204" pitchFamily="34" charset="0"/>
              </a:rPr>
              <a:t>的不良反应略高于</a:t>
            </a:r>
            <a:r>
              <a:rPr lang="en-US" altLang="zh-CN" sz="1200" dirty="0">
                <a:latin typeface="Arial" panose="020B0604020202020204" pitchFamily="34" charset="0"/>
                <a:cs typeface="Arial" panose="020B0604020202020204" pitchFamily="34" charset="0"/>
              </a:rPr>
              <a:t>3TC</a:t>
            </a:r>
            <a:r>
              <a:rPr lang="zh-CN" altLang="en-US" sz="1200" dirty="0">
                <a:latin typeface="Arial" panose="020B0604020202020204" pitchFamily="34" charset="0"/>
                <a:cs typeface="Arial" panose="020B0604020202020204" pitchFamily="34" charset="0"/>
              </a:rPr>
              <a:t>组（</a:t>
            </a:r>
            <a:r>
              <a:rPr lang="en-US" altLang="zh-CN" sz="1200" dirty="0">
                <a:latin typeface="Arial" panose="020B0604020202020204" pitchFamily="34" charset="0"/>
                <a:cs typeface="Arial" panose="020B0604020202020204" pitchFamily="34" charset="0"/>
              </a:rPr>
              <a:t>59.5% vs 53.5%</a:t>
            </a:r>
            <a:r>
              <a:rPr lang="zh-CN" altLang="en-US" sz="1200" dirty="0">
                <a:latin typeface="Arial" panose="020B0604020202020204" pitchFamily="34" charset="0"/>
                <a:cs typeface="Arial" panose="020B0604020202020204" pitchFamily="34" charset="0"/>
              </a:rPr>
              <a:t>），其他不良反应发生率与</a:t>
            </a:r>
            <a:r>
              <a:rPr lang="en-US" altLang="zh-CN" sz="1200" dirty="0">
                <a:latin typeface="Arial" panose="020B0604020202020204" pitchFamily="34" charset="0"/>
                <a:cs typeface="Arial" panose="020B0604020202020204" pitchFamily="34" charset="0"/>
              </a:rPr>
              <a:t>3TC</a:t>
            </a:r>
            <a:r>
              <a:rPr lang="zh-CN" altLang="en-US" sz="1200" dirty="0">
                <a:latin typeface="Arial" panose="020B0604020202020204" pitchFamily="34" charset="0"/>
                <a:cs typeface="Arial" panose="020B0604020202020204" pitchFamily="34" charset="0"/>
              </a:rPr>
              <a:t>相近，均为常见不良反应临床易于管理</a:t>
            </a:r>
            <a:endParaRPr kumimoji="1" lang="en-US" altLang="zh-CN" sz="1300" b="1" dirty="0">
              <a:solidFill>
                <a:schemeClr val="tx1">
                  <a:lumMod val="50000"/>
                </a:schemeClr>
              </a:solidFill>
            </a:endParaRPr>
          </a:p>
          <a:p>
            <a:pPr marL="171450" indent="-171450">
              <a:lnSpc>
                <a:spcPct val="120000"/>
              </a:lnSpc>
              <a:spcAft>
                <a:spcPts val="600"/>
              </a:spcAft>
              <a:buBlip>
                <a:blip r:embed="rId7"/>
              </a:buBlip>
            </a:pPr>
            <a:r>
              <a:rPr lang="zh-CN" altLang="en-US" sz="1300" b="1" dirty="0">
                <a:latin typeface="Arial" panose="020B0604020202020204" pitchFamily="34" charset="0"/>
                <a:cs typeface="Arial" panose="020B0604020202020204" pitchFamily="34" charset="0"/>
              </a:rPr>
              <a:t>临床</a:t>
            </a:r>
            <a:r>
              <a:rPr lang="en-US" altLang="zh-CN" sz="1300" b="1" dirty="0">
                <a:latin typeface="Arial" panose="020B0604020202020204" pitchFamily="34" charset="0"/>
                <a:cs typeface="Arial" panose="020B0604020202020204" pitchFamily="34" charset="0"/>
              </a:rPr>
              <a:t>48</a:t>
            </a:r>
            <a:r>
              <a:rPr lang="zh-CN" altLang="en-US" sz="1300" b="1" dirty="0">
                <a:latin typeface="Arial" panose="020B0604020202020204" pitchFamily="34" charset="0"/>
                <a:cs typeface="Arial" panose="020B0604020202020204" pitchFamily="34" charset="0"/>
              </a:rPr>
              <a:t>周，阿兹夫定与对照拉米夫定组的不良反应发生总发生率和严重程度无统计学显著差异</a:t>
            </a:r>
            <a:endParaRPr lang="en-US" altLang="zh-CN"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14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70B4CC-8398-461B-9384-8E0DAEC245A7}"/>
              </a:ext>
            </a:extLst>
          </p:cNvPr>
          <p:cNvGraphicFramePr>
            <a:graphicFrameLocks noChangeAspect="1"/>
          </p:cNvGraphicFramePr>
          <p:nvPr>
            <p:custDataLst>
              <p:tags r:id="rId2"/>
            </p:custDataLst>
            <p:extLst>
              <p:ext uri="{D42A27DB-BD31-4B8C-83A1-F6EECF244321}">
                <p14:modId xmlns:p14="http://schemas.microsoft.com/office/powerpoint/2010/main" val="1015427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think-cell Slide" r:id="rId6" imgW="530" imgH="528" progId="TCLayout.ActiveDocument.1">
                  <p:embed/>
                </p:oleObj>
              </mc:Choice>
              <mc:Fallback>
                <p:oleObj name="think-cell Slide" r:id="rId6" imgW="530" imgH="528" progId="TCLayout.ActiveDocument.1">
                  <p:embed/>
                  <p:pic>
                    <p:nvPicPr>
                      <p:cNvPr id="9" name="Object 8" hidden="1">
                        <a:extLst>
                          <a:ext uri="{FF2B5EF4-FFF2-40B4-BE49-F238E27FC236}">
                            <a16:creationId xmlns:a16="http://schemas.microsoft.com/office/drawing/2014/main" id="{3B70B4CC-8398-461B-9384-8E0DAEC245A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57DEFE5-ED05-44B0-9D9D-2F56981BE72A}"/>
              </a:ext>
            </a:extLst>
          </p:cNvPr>
          <p:cNvSpPr/>
          <p:nvPr/>
        </p:nvSpPr>
        <p:spPr>
          <a:xfrm>
            <a:off x="4158749" y="1064963"/>
            <a:ext cx="7423652" cy="4878638"/>
          </a:xfrm>
          <a:prstGeom prst="rect">
            <a:avLst/>
          </a:prstGeom>
          <a:solidFill>
            <a:srgbClr val="E1E2EC">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73CE9CFC-8D50-467D-97B5-0BA18ABFCA49}"/>
              </a:ext>
            </a:extLst>
          </p:cNvPr>
          <p:cNvSpPr/>
          <p:nvPr/>
        </p:nvSpPr>
        <p:spPr>
          <a:xfrm>
            <a:off x="4316413" y="4140545"/>
            <a:ext cx="6832600" cy="17457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Folded Corner 26">
            <a:extLst>
              <a:ext uri="{FF2B5EF4-FFF2-40B4-BE49-F238E27FC236}">
                <a16:creationId xmlns:a16="http://schemas.microsoft.com/office/drawing/2014/main" id="{58129E92-A944-4EC8-A777-ADFEF581D7C8}"/>
              </a:ext>
            </a:extLst>
          </p:cNvPr>
          <p:cNvSpPr/>
          <p:nvPr/>
        </p:nvSpPr>
        <p:spPr>
          <a:xfrm>
            <a:off x="7872413" y="5377656"/>
            <a:ext cx="3141663" cy="444254"/>
          </a:xfrm>
          <a:prstGeom prst="foldedCorner">
            <a:avLst/>
          </a:prstGeom>
          <a:solidFill>
            <a:srgbClr val="FEF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a:extLst>
              <a:ext uri="{FF2B5EF4-FFF2-40B4-BE49-F238E27FC236}">
                <a16:creationId xmlns:a16="http://schemas.microsoft.com/office/drawing/2014/main" id="{EF8E51D2-CD04-4F65-B1C8-40E91DA6ED59}"/>
              </a:ext>
            </a:extLst>
          </p:cNvPr>
          <p:cNvSpPr>
            <a:spLocks noGrp="1"/>
          </p:cNvSpPr>
          <p:nvPr>
            <p:ph type="body" sz="quarter" idx="14"/>
          </p:nvPr>
        </p:nvSpPr>
        <p:spPr>
          <a:xfrm>
            <a:off x="609599" y="6047232"/>
            <a:ext cx="10972802" cy="527051"/>
          </a:xfrm>
        </p:spPr>
        <p:txBody>
          <a:bodyPr vert="horz" lIns="0" tIns="0" rIns="91440" bIns="0" rtlCol="0" anchor="b" anchorCtr="0">
            <a:noAutofit/>
          </a:bodyPr>
          <a:lstStyle/>
          <a:p>
            <a:pPr>
              <a:lnSpc>
                <a:spcPct val="100000"/>
              </a:lnSpc>
              <a:spcAft>
                <a:spcPts val="0"/>
              </a:spcAft>
            </a:pPr>
            <a:r>
              <a:rPr lang="zh-CN" altLang="en-US" dirty="0">
                <a:solidFill>
                  <a:schemeClr val="bg1">
                    <a:lumMod val="65000"/>
                  </a:schemeClr>
                </a:solidFill>
              </a:rPr>
              <a:t>缩写：</a:t>
            </a:r>
            <a:r>
              <a:rPr lang="en-US" altLang="zh-CN" dirty="0">
                <a:solidFill>
                  <a:schemeClr val="bg1">
                    <a:lumMod val="65000"/>
                  </a:schemeClr>
                </a:solidFill>
              </a:rPr>
              <a:t> FNC: </a:t>
            </a:r>
            <a:r>
              <a:rPr lang="zh-CN" altLang="en-US" dirty="0">
                <a:solidFill>
                  <a:schemeClr val="bg1">
                    <a:lumMod val="65000"/>
                  </a:schemeClr>
                </a:solidFill>
              </a:rPr>
              <a:t>阿兹夫定</a:t>
            </a:r>
            <a:r>
              <a:rPr lang="en-US" altLang="zh-CN" dirty="0">
                <a:solidFill>
                  <a:schemeClr val="bg1">
                    <a:lumMod val="65000"/>
                  </a:schemeClr>
                </a:solidFill>
              </a:rPr>
              <a:t>; NRTIs:</a:t>
            </a:r>
            <a:r>
              <a:rPr lang="zh-CN" altLang="en-US" dirty="0">
                <a:solidFill>
                  <a:schemeClr val="bg1">
                    <a:lumMod val="65000"/>
                  </a:schemeClr>
                </a:solidFill>
              </a:rPr>
              <a:t>核苷逆转录酶抑制剂</a:t>
            </a:r>
            <a:r>
              <a:rPr lang="en-US" altLang="zh-CN" dirty="0">
                <a:solidFill>
                  <a:schemeClr val="bg1">
                    <a:lumMod val="65000"/>
                  </a:schemeClr>
                </a:solidFill>
              </a:rPr>
              <a:t>; NNRTIs:</a:t>
            </a:r>
            <a:r>
              <a:rPr lang="zh-CN" altLang="en-US" dirty="0">
                <a:solidFill>
                  <a:schemeClr val="bg1">
                    <a:lumMod val="65000"/>
                  </a:schemeClr>
                </a:solidFill>
              </a:rPr>
              <a:t>非核苷逆转录酶抑制剂</a:t>
            </a:r>
            <a:r>
              <a:rPr lang="en-US" altLang="zh-CN" dirty="0">
                <a:solidFill>
                  <a:schemeClr val="bg1">
                    <a:lumMod val="65000"/>
                  </a:schemeClr>
                </a:solidFill>
              </a:rPr>
              <a:t>;HIV: </a:t>
            </a:r>
            <a:r>
              <a:rPr lang="zh-CN" altLang="en-US" dirty="0">
                <a:solidFill>
                  <a:schemeClr val="bg1">
                    <a:lumMod val="65000"/>
                  </a:schemeClr>
                </a:solidFill>
              </a:rPr>
              <a:t>艾滋病病毒，</a:t>
            </a:r>
            <a:r>
              <a:rPr lang="en-US" altLang="zh-CN" dirty="0">
                <a:solidFill>
                  <a:schemeClr val="bg1">
                    <a:lumMod val="65000"/>
                  </a:schemeClr>
                </a:solidFill>
              </a:rPr>
              <a:t>HIV</a:t>
            </a:r>
            <a:r>
              <a:rPr lang="zh-CN" altLang="en-US" dirty="0">
                <a:solidFill>
                  <a:schemeClr val="bg1">
                    <a:lumMod val="65000"/>
                  </a:schemeClr>
                </a:solidFill>
              </a:rPr>
              <a:t>是一种能攻击人体免疫系统的病毒</a:t>
            </a:r>
            <a:r>
              <a:rPr lang="en-US" altLang="zh-CN" dirty="0">
                <a:solidFill>
                  <a:schemeClr val="bg1">
                    <a:lumMod val="65000"/>
                  </a:schemeClr>
                </a:solidFill>
              </a:rPr>
              <a:t>; TDF: </a:t>
            </a:r>
            <a:r>
              <a:rPr lang="zh-CN" altLang="en-US" dirty="0">
                <a:solidFill>
                  <a:schemeClr val="bg1">
                    <a:lumMod val="65000"/>
                  </a:schemeClr>
                </a:solidFill>
              </a:rPr>
              <a:t>富马酸替诺福韦二吡呋酯</a:t>
            </a:r>
            <a:r>
              <a:rPr lang="en-US" altLang="zh-CN" dirty="0">
                <a:solidFill>
                  <a:schemeClr val="bg1">
                    <a:lumMod val="65000"/>
                  </a:schemeClr>
                </a:solidFill>
              </a:rPr>
              <a:t>; EFV: </a:t>
            </a:r>
            <a:r>
              <a:rPr lang="zh-CN" altLang="en-US" dirty="0">
                <a:solidFill>
                  <a:schemeClr val="bg1">
                    <a:lumMod val="65000"/>
                  </a:schemeClr>
                </a:solidFill>
              </a:rPr>
              <a:t>依非韦伦</a:t>
            </a:r>
            <a:r>
              <a:rPr lang="en-US" altLang="zh-CN" dirty="0">
                <a:solidFill>
                  <a:schemeClr val="bg1">
                    <a:lumMod val="65000"/>
                  </a:schemeClr>
                </a:solidFill>
              </a:rPr>
              <a:t>; 3TC: </a:t>
            </a:r>
            <a:r>
              <a:rPr lang="zh-CN" altLang="en-US" dirty="0">
                <a:solidFill>
                  <a:schemeClr val="bg1">
                    <a:lumMod val="65000"/>
                  </a:schemeClr>
                </a:solidFill>
              </a:rPr>
              <a:t>拉米夫定</a:t>
            </a:r>
            <a:r>
              <a:rPr lang="en-US" altLang="zh-CN" dirty="0">
                <a:solidFill>
                  <a:schemeClr val="bg1">
                    <a:lumMod val="65000"/>
                  </a:schemeClr>
                </a:solidFill>
              </a:rPr>
              <a:t>. </a:t>
            </a:r>
          </a:p>
          <a:p>
            <a:pPr>
              <a:lnSpc>
                <a:spcPct val="100000"/>
              </a:lnSpc>
              <a:spcAft>
                <a:spcPts val="0"/>
              </a:spcAft>
            </a:pPr>
            <a:r>
              <a:rPr lang="zh-CN" altLang="en-US" dirty="0">
                <a:solidFill>
                  <a:schemeClr val="bg1">
                    <a:lumMod val="65000"/>
                  </a:schemeClr>
                </a:solidFill>
              </a:rPr>
              <a:t>来源</a:t>
            </a:r>
            <a:r>
              <a:rPr lang="en-US" altLang="zh-CN" dirty="0">
                <a:solidFill>
                  <a:schemeClr val="bg1">
                    <a:lumMod val="65000"/>
                  </a:schemeClr>
                </a:solidFill>
              </a:rPr>
              <a:t>: 1. HENAN SINCERE BIOTECH CO., LTD. NCT04109183, clinicaltrials.gov, 2019.</a:t>
            </a:r>
          </a:p>
        </p:txBody>
      </p:sp>
      <p:grpSp>
        <p:nvGrpSpPr>
          <p:cNvPr id="13" name="Group 12">
            <a:extLst>
              <a:ext uri="{FF2B5EF4-FFF2-40B4-BE49-F238E27FC236}">
                <a16:creationId xmlns:a16="http://schemas.microsoft.com/office/drawing/2014/main" id="{678698BC-08C8-40D8-B1E9-3EEC68E8CC26}"/>
              </a:ext>
            </a:extLst>
          </p:cNvPr>
          <p:cNvGrpSpPr/>
          <p:nvPr/>
        </p:nvGrpSpPr>
        <p:grpSpPr>
          <a:xfrm>
            <a:off x="1" y="2413"/>
            <a:ext cx="4582758" cy="243840"/>
            <a:chOff x="1" y="-20165"/>
            <a:chExt cx="4582758" cy="243840"/>
          </a:xfrm>
        </p:grpSpPr>
        <p:sp>
          <p:nvSpPr>
            <p:cNvPr id="15" name="Rectangle 14">
              <a:extLst>
                <a:ext uri="{FF2B5EF4-FFF2-40B4-BE49-F238E27FC236}">
                  <a16:creationId xmlns:a16="http://schemas.microsoft.com/office/drawing/2014/main" id="{BDE6D232-70DE-4CB3-84B8-F927E8580504}"/>
                </a:ext>
              </a:extLst>
            </p:cNvPr>
            <p:cNvSpPr/>
            <p:nvPr/>
          </p:nvSpPr>
          <p:spPr>
            <a:xfrm>
              <a:off x="1" y="-20165"/>
              <a:ext cx="1147482"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p>
          </p:txBody>
        </p:sp>
        <p:sp>
          <p:nvSpPr>
            <p:cNvPr id="16" name="Rectangle 15">
              <a:extLst>
                <a:ext uri="{FF2B5EF4-FFF2-40B4-BE49-F238E27FC236}">
                  <a16:creationId xmlns:a16="http://schemas.microsoft.com/office/drawing/2014/main" id="{00A702C3-4EF0-4266-8AD2-0AAFEB87BAA6}"/>
                </a:ext>
              </a:extLst>
            </p:cNvPr>
            <p:cNvSpPr/>
            <p:nvPr/>
          </p:nvSpPr>
          <p:spPr>
            <a:xfrm>
              <a:off x="1183342"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安全性</a:t>
              </a:r>
            </a:p>
          </p:txBody>
        </p:sp>
        <p:sp>
          <p:nvSpPr>
            <p:cNvPr id="18" name="Rectangle 17">
              <a:extLst>
                <a:ext uri="{FF2B5EF4-FFF2-40B4-BE49-F238E27FC236}">
                  <a16:creationId xmlns:a16="http://schemas.microsoft.com/office/drawing/2014/main" id="{5AD69BC5-9545-4C68-BFE8-F4A1D5FAF99F}"/>
                </a:ext>
              </a:extLst>
            </p:cNvPr>
            <p:cNvSpPr/>
            <p:nvPr/>
          </p:nvSpPr>
          <p:spPr>
            <a:xfrm>
              <a:off x="2042161" y="-20165"/>
              <a:ext cx="822960" cy="243840"/>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20" name="Rectangle 19">
              <a:extLst>
                <a:ext uri="{FF2B5EF4-FFF2-40B4-BE49-F238E27FC236}">
                  <a16:creationId xmlns:a16="http://schemas.microsoft.com/office/drawing/2014/main" id="{E93F6541-F8EE-4CB7-8851-A87A89F960B3}"/>
                </a:ext>
              </a:extLst>
            </p:cNvPr>
            <p:cNvSpPr/>
            <p:nvPr/>
          </p:nvSpPr>
          <p:spPr>
            <a:xfrm>
              <a:off x="2900980"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p>
          </p:txBody>
        </p:sp>
        <p:sp>
          <p:nvSpPr>
            <p:cNvPr id="21" name="Rectangle 20">
              <a:extLst>
                <a:ext uri="{FF2B5EF4-FFF2-40B4-BE49-F238E27FC236}">
                  <a16:creationId xmlns:a16="http://schemas.microsoft.com/office/drawing/2014/main" id="{CF25BFC4-590A-4652-A9E1-84F637ED6DAA}"/>
                </a:ext>
              </a:extLst>
            </p:cNvPr>
            <p:cNvSpPr/>
            <p:nvPr/>
          </p:nvSpPr>
          <p:spPr>
            <a:xfrm>
              <a:off x="3759799"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p>
          </p:txBody>
        </p:sp>
      </p:grpSp>
      <p:graphicFrame>
        <p:nvGraphicFramePr>
          <p:cNvPr id="57" name="Chart 56">
            <a:extLst>
              <a:ext uri="{FF2B5EF4-FFF2-40B4-BE49-F238E27FC236}">
                <a16:creationId xmlns:a16="http://schemas.microsoft.com/office/drawing/2014/main" id="{1EEBA738-4FD4-4F14-B57E-D70D3107A4AE}"/>
              </a:ext>
            </a:extLst>
          </p:cNvPr>
          <p:cNvGraphicFramePr/>
          <p:nvPr>
            <p:custDataLst>
              <p:tags r:id="rId3"/>
            </p:custDataLst>
            <p:extLst>
              <p:ext uri="{D42A27DB-BD31-4B8C-83A1-F6EECF244321}">
                <p14:modId xmlns:p14="http://schemas.microsoft.com/office/powerpoint/2010/main" val="1926281953"/>
              </p:ext>
            </p:extLst>
          </p:nvPr>
        </p:nvGraphicFramePr>
        <p:xfrm>
          <a:off x="4395788" y="1854200"/>
          <a:ext cx="3008312" cy="18383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Chart 57">
            <a:extLst>
              <a:ext uri="{FF2B5EF4-FFF2-40B4-BE49-F238E27FC236}">
                <a16:creationId xmlns:a16="http://schemas.microsoft.com/office/drawing/2014/main" id="{EFFF5D42-919E-40A9-BC52-8E9A6EE1C18F}"/>
              </a:ext>
            </a:extLst>
          </p:cNvPr>
          <p:cNvGraphicFramePr/>
          <p:nvPr>
            <p:custDataLst>
              <p:tags r:id="rId4"/>
            </p:custDataLst>
            <p:extLst>
              <p:ext uri="{D42A27DB-BD31-4B8C-83A1-F6EECF244321}">
                <p14:modId xmlns:p14="http://schemas.microsoft.com/office/powerpoint/2010/main" val="4001344440"/>
              </p:ext>
            </p:extLst>
          </p:nvPr>
        </p:nvGraphicFramePr>
        <p:xfrm>
          <a:off x="7777163" y="1854200"/>
          <a:ext cx="3008312" cy="1847850"/>
        </p:xfrm>
        <a:graphic>
          <a:graphicData uri="http://schemas.openxmlformats.org/drawingml/2006/chart">
            <c:chart xmlns:c="http://schemas.openxmlformats.org/drawingml/2006/chart" xmlns:r="http://schemas.openxmlformats.org/officeDocument/2006/relationships" r:id="rId9"/>
          </a:graphicData>
        </a:graphic>
      </p:graphicFrame>
      <p:sp>
        <p:nvSpPr>
          <p:cNvPr id="142" name="TextBox 141">
            <a:extLst>
              <a:ext uri="{FF2B5EF4-FFF2-40B4-BE49-F238E27FC236}">
                <a16:creationId xmlns:a16="http://schemas.microsoft.com/office/drawing/2014/main" id="{16AA9924-140D-4AB7-92A3-BE0E634D142C}"/>
              </a:ext>
            </a:extLst>
          </p:cNvPr>
          <p:cNvSpPr txBox="1"/>
          <p:nvPr/>
        </p:nvSpPr>
        <p:spPr>
          <a:xfrm>
            <a:off x="6381750" y="1371600"/>
            <a:ext cx="1290638" cy="308127"/>
          </a:xfrm>
          <a:prstGeom prst="rect">
            <a:avLst/>
          </a:prstGeom>
        </p:spPr>
        <p:txBody>
          <a:bodyPr vert="horz" wrap="square" lIns="0" tIns="45720" rIns="0" bIns="45720" rtlCol="0" anchor="ctr">
            <a:noAutofit/>
          </a:bodyPr>
          <a:lstStyle/>
          <a:p>
            <a:pPr algn="l">
              <a:lnSpc>
                <a:spcPct val="90000"/>
              </a:lnSpc>
              <a:spcBef>
                <a:spcPts val="600"/>
              </a:spcBef>
              <a:spcAft>
                <a:spcPts val="600"/>
              </a:spcAft>
            </a:pPr>
            <a:endParaRPr lang="zh-CN" altLang="en-US" sz="1200" dirty="0">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9884AA2C-CE9E-43F5-8864-31F35A12F377}"/>
              </a:ext>
            </a:extLst>
          </p:cNvPr>
          <p:cNvSpPr txBox="1"/>
          <p:nvPr/>
        </p:nvSpPr>
        <p:spPr>
          <a:xfrm>
            <a:off x="5289550" y="1646238"/>
            <a:ext cx="1220788" cy="307975"/>
          </a:xfrm>
          <a:prstGeom prst="rect">
            <a:avLst/>
          </a:prstGeom>
        </p:spPr>
        <p:txBody>
          <a:bodyPr vert="horz" wrap="square" lIns="0" tIns="45720" rIns="0" bIns="45720" rtlCol="0">
            <a:noAutofit/>
          </a:bodyPr>
          <a:lstStyle/>
          <a:p>
            <a:pPr algn="ctr">
              <a:lnSpc>
                <a:spcPct val="90000"/>
              </a:lnSpc>
              <a:spcBef>
                <a:spcPts val="600"/>
              </a:spcBef>
              <a:spcAft>
                <a:spcPts val="600"/>
              </a:spcAft>
            </a:pPr>
            <a:r>
              <a:rPr lang="zh-CN" altLang="en-US" sz="1200" b="1" dirty="0">
                <a:latin typeface="Arial" panose="020B0604020202020204" pitchFamily="34" charset="0"/>
                <a:cs typeface="Arial" panose="020B0604020202020204" pitchFamily="34" charset="0"/>
              </a:rPr>
              <a:t>全人群</a:t>
            </a:r>
          </a:p>
        </p:txBody>
      </p:sp>
      <p:sp>
        <p:nvSpPr>
          <p:cNvPr id="144" name="TextBox 143">
            <a:extLst>
              <a:ext uri="{FF2B5EF4-FFF2-40B4-BE49-F238E27FC236}">
                <a16:creationId xmlns:a16="http://schemas.microsoft.com/office/drawing/2014/main" id="{885A5A05-19B7-415F-BA22-A90A1F37CBAB}"/>
              </a:ext>
            </a:extLst>
          </p:cNvPr>
          <p:cNvSpPr txBox="1"/>
          <p:nvPr/>
        </p:nvSpPr>
        <p:spPr>
          <a:xfrm>
            <a:off x="7848600" y="1636713"/>
            <a:ext cx="2951163" cy="238125"/>
          </a:xfrm>
          <a:prstGeom prst="rect">
            <a:avLst/>
          </a:prstGeom>
        </p:spPr>
        <p:txBody>
          <a:bodyPr vert="horz" wrap="square" lIns="0" tIns="45720" rIns="0" bIns="45720" rtlCol="0" anchor="ctr">
            <a:noAutofit/>
          </a:bodyPr>
          <a:lstStyle/>
          <a:p>
            <a:pPr algn="ctr">
              <a:lnSpc>
                <a:spcPct val="90000"/>
              </a:lnSpc>
              <a:spcBef>
                <a:spcPts val="600"/>
              </a:spcBef>
              <a:spcAft>
                <a:spcPts val="600"/>
              </a:spcAft>
            </a:pPr>
            <a:r>
              <a:rPr lang="zh-CN" altLang="en-US" sz="1200" b="1" dirty="0">
                <a:latin typeface="Arial" panose="020B0604020202020204" pitchFamily="34" charset="0"/>
                <a:cs typeface="Arial" panose="020B0604020202020204" pitchFamily="34" charset="0"/>
              </a:rPr>
              <a:t>高病载人群</a:t>
            </a:r>
            <a:r>
              <a:rPr lang="zh-CN" altLang="en-US" sz="1200" b="1" dirty="0">
                <a:solidFill>
                  <a:srgbClr val="D86018"/>
                </a:solidFill>
                <a:latin typeface="Arial" panose="020B0604020202020204" pitchFamily="34" charset="0"/>
                <a:cs typeface="Arial" panose="020B0604020202020204" pitchFamily="34" charset="0"/>
              </a:rPr>
              <a:t>（</a:t>
            </a:r>
            <a:r>
              <a:rPr lang="en-US" altLang="zh-CN" sz="1200" b="1" dirty="0">
                <a:solidFill>
                  <a:srgbClr val="D86018"/>
                </a:solidFill>
                <a:latin typeface="Arial" panose="020B0604020202020204" pitchFamily="34" charset="0"/>
                <a:cs typeface="Arial" panose="020B0604020202020204" pitchFamily="34" charset="0"/>
              </a:rPr>
              <a:t>FNC</a:t>
            </a:r>
            <a:r>
              <a:rPr lang="zh-CN" altLang="en-US" sz="1200" b="1" dirty="0">
                <a:solidFill>
                  <a:srgbClr val="D86018"/>
                </a:solidFill>
                <a:latin typeface="Arial" panose="020B0604020202020204" pitchFamily="34" charset="0"/>
                <a:cs typeface="Arial" panose="020B0604020202020204" pitchFamily="34" charset="0"/>
              </a:rPr>
              <a:t>中国获批适用人群）</a:t>
            </a:r>
            <a:r>
              <a:rPr lang="en-US" altLang="zh-CN" sz="1200" b="1" dirty="0">
                <a:latin typeface="Arial" panose="020B0604020202020204" pitchFamily="34" charset="0"/>
                <a:cs typeface="Arial" panose="020B0604020202020204" pitchFamily="34" charset="0"/>
              </a:rPr>
              <a:t>**</a:t>
            </a:r>
            <a:endParaRPr lang="zh-CN" altLang="en-US" sz="12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93D83D8-7176-49DC-A9A5-610D085FC6D8}"/>
              </a:ext>
            </a:extLst>
          </p:cNvPr>
          <p:cNvCxnSpPr/>
          <p:nvPr/>
        </p:nvCxnSpPr>
        <p:spPr>
          <a:xfrm>
            <a:off x="7564438" y="1800225"/>
            <a:ext cx="0" cy="1247775"/>
          </a:xfrm>
          <a:prstGeom prst="line">
            <a:avLst/>
          </a:prstGeom>
          <a:ln w="19050">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itle 9">
            <a:extLst>
              <a:ext uri="{FF2B5EF4-FFF2-40B4-BE49-F238E27FC236}">
                <a16:creationId xmlns:a16="http://schemas.microsoft.com/office/drawing/2014/main" id="{6E5E7E43-4B5B-4E04-9E95-A2DF7A4AD6F7}"/>
              </a:ext>
            </a:extLst>
          </p:cNvPr>
          <p:cNvSpPr txBox="1">
            <a:spLocks/>
          </p:cNvSpPr>
          <p:nvPr/>
        </p:nvSpPr>
        <p:spPr>
          <a:xfrm>
            <a:off x="609599" y="407857"/>
            <a:ext cx="10972802" cy="658943"/>
          </a:xfrm>
          <a:prstGeom prst="rect">
            <a:avLst/>
          </a:prstGeom>
          <a:ln>
            <a:noFill/>
          </a:ln>
        </p:spPr>
        <p:txBody>
          <a:bodyPr vert="horz" lIns="0" tIns="45720" rIns="0" bIns="45720" rtlCol="0" anchor="b" anchorCtr="0">
            <a:noAutofit/>
          </a:bodyPr>
          <a:lstStyle>
            <a:lvl1pPr algn="l" defTabSz="914377" rtl="0" eaLnBrk="1" latinLnBrk="0" hangingPunct="1">
              <a:lnSpc>
                <a:spcPct val="90000"/>
              </a:lnSpc>
              <a:spcBef>
                <a:spcPct val="0"/>
              </a:spcBef>
              <a:buNone/>
              <a:defRPr sz="2200" b="1" kern="1200">
                <a:solidFill>
                  <a:schemeClr val="accent4"/>
                </a:solidFill>
                <a:latin typeface="Arial" panose="020B0604020202020204" pitchFamily="34" charset="0"/>
                <a:ea typeface="华文中宋" panose="02010600040101010101" pitchFamily="2" charset="-122"/>
                <a:cs typeface="Arial" panose="020B0604020202020204" pitchFamily="34" charset="0"/>
              </a:defRPr>
            </a:lvl1pPr>
          </a:lstStyle>
          <a:p>
            <a:r>
              <a:rPr lang="en-US" altLang="zh-CN" sz="2000" dirty="0">
                <a:solidFill>
                  <a:schemeClr val="tx1"/>
                </a:solidFill>
              </a:rPr>
              <a:t>II</a:t>
            </a:r>
            <a:r>
              <a:rPr lang="zh-CN" altLang="en-US" sz="2000" dirty="0">
                <a:solidFill>
                  <a:schemeClr val="tx1"/>
                </a:solidFill>
              </a:rPr>
              <a:t>期试验结果显示，阿兹夫定</a:t>
            </a:r>
            <a:r>
              <a:rPr lang="en-US" altLang="zh-CN" sz="2000" dirty="0">
                <a:solidFill>
                  <a:schemeClr val="tx1"/>
                </a:solidFill>
              </a:rPr>
              <a:t>(FNC)</a:t>
            </a:r>
            <a:r>
              <a:rPr lang="zh-CN" altLang="en-US" sz="2000" dirty="0">
                <a:solidFill>
                  <a:schemeClr val="tx1"/>
                </a:solidFill>
              </a:rPr>
              <a:t>联合</a:t>
            </a:r>
            <a:r>
              <a:rPr lang="en-US" altLang="zh-CN" sz="2000" dirty="0">
                <a:solidFill>
                  <a:schemeClr val="tx1"/>
                </a:solidFill>
              </a:rPr>
              <a:t>NRTI</a:t>
            </a:r>
            <a:r>
              <a:rPr lang="zh-CN" altLang="en-US" sz="2000" dirty="0">
                <a:solidFill>
                  <a:schemeClr val="tx1"/>
                </a:solidFill>
              </a:rPr>
              <a:t>及</a:t>
            </a:r>
            <a:r>
              <a:rPr lang="en-US" altLang="zh-CN" sz="2000" dirty="0">
                <a:solidFill>
                  <a:schemeClr val="tx1"/>
                </a:solidFill>
              </a:rPr>
              <a:t>NNRTI</a:t>
            </a:r>
            <a:r>
              <a:rPr lang="zh-CN" altLang="en-US" sz="2000" dirty="0">
                <a:solidFill>
                  <a:schemeClr val="tx1"/>
                </a:solidFill>
              </a:rPr>
              <a:t>显著抑制</a:t>
            </a:r>
            <a:r>
              <a:rPr lang="en-US" altLang="zh-CN" sz="2000" dirty="0">
                <a:solidFill>
                  <a:schemeClr val="tx1"/>
                </a:solidFill>
              </a:rPr>
              <a:t>HIV-1</a:t>
            </a:r>
            <a:r>
              <a:rPr lang="zh-CN" altLang="en-US" sz="2000" dirty="0">
                <a:solidFill>
                  <a:schemeClr val="tx1"/>
                </a:solidFill>
              </a:rPr>
              <a:t>的复制，对基线较严重的患者显示确定的抗</a:t>
            </a:r>
            <a:r>
              <a:rPr lang="en-US" altLang="zh-CN" sz="2000" dirty="0">
                <a:solidFill>
                  <a:schemeClr val="tx1"/>
                </a:solidFill>
              </a:rPr>
              <a:t>HIV-1</a:t>
            </a:r>
            <a:r>
              <a:rPr lang="zh-CN" altLang="en-US" sz="2000" dirty="0">
                <a:solidFill>
                  <a:schemeClr val="tx1"/>
                </a:solidFill>
              </a:rPr>
              <a:t>疗效，患者依从性较好，与临床应用广泛的拉米夫定方案疗效相当</a:t>
            </a:r>
          </a:p>
        </p:txBody>
      </p:sp>
      <p:grpSp>
        <p:nvGrpSpPr>
          <p:cNvPr id="39" name="Group 38">
            <a:extLst>
              <a:ext uri="{FF2B5EF4-FFF2-40B4-BE49-F238E27FC236}">
                <a16:creationId xmlns:a16="http://schemas.microsoft.com/office/drawing/2014/main" id="{EB8AC8EF-E38C-492D-9C69-7DA8F1A39A59}"/>
              </a:ext>
            </a:extLst>
          </p:cNvPr>
          <p:cNvGrpSpPr/>
          <p:nvPr/>
        </p:nvGrpSpPr>
        <p:grpSpPr>
          <a:xfrm>
            <a:off x="8023225" y="5386300"/>
            <a:ext cx="2840038" cy="426966"/>
            <a:chOff x="2495571" y="1539025"/>
            <a:chExt cx="2310721" cy="426966"/>
          </a:xfrm>
        </p:grpSpPr>
        <p:sp>
          <p:nvSpPr>
            <p:cNvPr id="40" name="Rectangle 39">
              <a:extLst>
                <a:ext uri="{FF2B5EF4-FFF2-40B4-BE49-F238E27FC236}">
                  <a16:creationId xmlns:a16="http://schemas.microsoft.com/office/drawing/2014/main" id="{2D87F720-2FBD-498D-9775-C6B7FEDD0DEC}"/>
                </a:ext>
              </a:extLst>
            </p:cNvPr>
            <p:cNvSpPr/>
            <p:nvPr/>
          </p:nvSpPr>
          <p:spPr>
            <a:xfrm>
              <a:off x="2495571" y="1637096"/>
              <a:ext cx="104925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i="1" dirty="0">
                  <a:solidFill>
                    <a:srgbClr val="333F48"/>
                  </a:solidFill>
                  <a:latin typeface="Arial" panose="020B0604020202020204" pitchFamily="34" charset="0"/>
                  <a:ea typeface="华文中宋" panose="02010600040101010101" pitchFamily="2" charset="-122"/>
                </a:rPr>
                <a:t>受试者依从性</a:t>
              </a:r>
              <a:r>
                <a:rPr lang="en-US" altLang="zh-CN" sz="1000" i="1" dirty="0">
                  <a:solidFill>
                    <a:srgbClr val="333F48"/>
                  </a:solidFill>
                  <a:latin typeface="Arial" panose="020B0604020202020204" pitchFamily="34" charset="0"/>
                  <a:ea typeface="华文中宋" panose="02010600040101010101" pitchFamily="2" charset="-122"/>
                </a:rPr>
                <a:t> (%) =</a:t>
              </a:r>
              <a:endParaRPr kumimoji="0" lang="en-US" sz="1000" i="1" u="none" strike="noStrike" kern="1200" cap="none" spc="0" normalizeH="0" baseline="30000" noProof="0" dirty="0">
                <a:ln>
                  <a:noFill/>
                </a:ln>
                <a:solidFill>
                  <a:srgbClr val="333F48"/>
                </a:solidFill>
                <a:effectLst/>
                <a:uLnTx/>
                <a:uFillTx/>
                <a:latin typeface="Arial" panose="020B0604020202020204" pitchFamily="34" charset="0"/>
                <a:ea typeface="华文中宋" panose="02010600040101010101" pitchFamily="2" charset="-122"/>
                <a:cs typeface="+mn-cs"/>
              </a:endParaRPr>
            </a:p>
          </p:txBody>
        </p:sp>
        <p:sp>
          <p:nvSpPr>
            <p:cNvPr id="41" name="TextBox 40">
              <a:extLst>
                <a:ext uri="{FF2B5EF4-FFF2-40B4-BE49-F238E27FC236}">
                  <a16:creationId xmlns:a16="http://schemas.microsoft.com/office/drawing/2014/main" id="{8E4BF8F9-5698-41CF-B02B-1D3E4188D11D}"/>
                </a:ext>
              </a:extLst>
            </p:cNvPr>
            <p:cNvSpPr txBox="1"/>
            <p:nvPr/>
          </p:nvSpPr>
          <p:spPr>
            <a:xfrm>
              <a:off x="3550087" y="1539025"/>
              <a:ext cx="1145852"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000" b="1" i="1" dirty="0">
                  <a:solidFill>
                    <a:srgbClr val="302F5D"/>
                  </a:solidFill>
                  <a:latin typeface="Arial" panose="020B0604020202020204" pitchFamily="34" charset="0"/>
                  <a:cs typeface="Arial" panose="020B0604020202020204" pitchFamily="34" charset="0"/>
                </a:rPr>
                <a:t>实际</a:t>
              </a:r>
              <a:r>
                <a:rPr lang="zh-CN" altLang="en-US" sz="1000" i="1" dirty="0">
                  <a:solidFill>
                    <a:srgbClr val="333F48"/>
                  </a:solidFill>
                  <a:latin typeface="Arial" panose="020B0604020202020204" pitchFamily="34" charset="0"/>
                  <a:ea typeface="华文中宋" panose="02010600040101010101" pitchFamily="2" charset="-122"/>
                </a:rPr>
                <a:t>用药数量</a:t>
              </a:r>
              <a:endParaRPr kumimoji="0" lang="en-US" altLang="zh-CN" sz="1000" i="1" u="none" strike="noStrike" kern="1200" cap="none" spc="0" normalizeH="0" noProof="0" dirty="0">
                <a:ln>
                  <a:noFill/>
                </a:ln>
                <a:solidFill>
                  <a:srgbClr val="333F48"/>
                </a:solidFill>
                <a:effectLst/>
                <a:uLnTx/>
                <a:uFillTx/>
                <a:latin typeface="Arial" panose="020B0604020202020204" pitchFamily="34" charset="0"/>
                <a:ea typeface="华文中宋" panose="02010600040101010101" pitchFamily="2" charset="-122"/>
                <a:cs typeface="+mn-cs"/>
              </a:endParaRPr>
            </a:p>
          </p:txBody>
        </p:sp>
        <p:sp>
          <p:nvSpPr>
            <p:cNvPr id="42" name="TextBox 41">
              <a:extLst>
                <a:ext uri="{FF2B5EF4-FFF2-40B4-BE49-F238E27FC236}">
                  <a16:creationId xmlns:a16="http://schemas.microsoft.com/office/drawing/2014/main" id="{F023CEBC-F1D7-402B-B8B0-B93B9764B7D5}"/>
                </a:ext>
              </a:extLst>
            </p:cNvPr>
            <p:cNvSpPr txBox="1"/>
            <p:nvPr/>
          </p:nvSpPr>
          <p:spPr>
            <a:xfrm>
              <a:off x="3550087" y="1719770"/>
              <a:ext cx="1091559"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000" b="1" i="1" dirty="0">
                  <a:solidFill>
                    <a:srgbClr val="302F5D"/>
                  </a:solidFill>
                  <a:latin typeface="Arial" panose="020B0604020202020204" pitchFamily="34" charset="0"/>
                  <a:cs typeface="Arial" panose="020B0604020202020204" pitchFamily="34" charset="0"/>
                </a:rPr>
                <a:t>应该</a:t>
              </a:r>
              <a:r>
                <a:rPr lang="zh-CN" altLang="en-US" sz="1000" i="1" dirty="0">
                  <a:solidFill>
                    <a:srgbClr val="333F48"/>
                  </a:solidFill>
                  <a:latin typeface="Arial" panose="020B0604020202020204" pitchFamily="34" charset="0"/>
                  <a:ea typeface="华文中宋" panose="02010600040101010101" pitchFamily="2" charset="-122"/>
                </a:rPr>
                <a:t>用药数量</a:t>
              </a:r>
              <a:endParaRPr kumimoji="0" lang="en-US" altLang="zh-CN" sz="1000" i="1" u="none" strike="noStrike" kern="1200" cap="none" spc="0" normalizeH="0" noProof="0" dirty="0">
                <a:ln>
                  <a:noFill/>
                </a:ln>
                <a:solidFill>
                  <a:srgbClr val="333F48"/>
                </a:solidFill>
                <a:effectLst/>
                <a:uLnTx/>
                <a:uFillTx/>
                <a:latin typeface="Arial" panose="020B0604020202020204" pitchFamily="34" charset="0"/>
                <a:ea typeface="华文中宋" panose="02010600040101010101" pitchFamily="2" charset="-122"/>
                <a:cs typeface="+mn-cs"/>
              </a:endParaRPr>
            </a:p>
          </p:txBody>
        </p:sp>
        <p:cxnSp>
          <p:nvCxnSpPr>
            <p:cNvPr id="43" name="Straight Connector 42">
              <a:extLst>
                <a:ext uri="{FF2B5EF4-FFF2-40B4-BE49-F238E27FC236}">
                  <a16:creationId xmlns:a16="http://schemas.microsoft.com/office/drawing/2014/main" id="{18745321-469E-4A84-98CE-F0BA7436DFC6}"/>
                </a:ext>
              </a:extLst>
            </p:cNvPr>
            <p:cNvCxnSpPr>
              <a:cxnSpLocks/>
            </p:cNvCxnSpPr>
            <p:nvPr/>
          </p:nvCxnSpPr>
          <p:spPr>
            <a:xfrm>
              <a:off x="3519202" y="1751529"/>
              <a:ext cx="80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525FADF-DD1B-40AF-B874-3434E261EFDA}"/>
                </a:ext>
              </a:extLst>
            </p:cNvPr>
            <p:cNvSpPr txBox="1"/>
            <p:nvPr/>
          </p:nvSpPr>
          <p:spPr>
            <a:xfrm>
              <a:off x="4285337" y="1629397"/>
              <a:ext cx="520955"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1000" i="1" dirty="0">
                  <a:solidFill>
                    <a:srgbClr val="333F48"/>
                  </a:solidFill>
                  <a:latin typeface="Arial" panose="020B0604020202020204" pitchFamily="34" charset="0"/>
                  <a:ea typeface="华文中宋" panose="02010600040101010101" pitchFamily="2" charset="-122"/>
                </a:rPr>
                <a:t>×100%  </a:t>
              </a:r>
              <a:endParaRPr kumimoji="0" lang="en-US" altLang="zh-CN" sz="1000" i="1" u="none" strike="noStrike" kern="1200" cap="none" spc="0" normalizeH="0" noProof="0" dirty="0">
                <a:ln>
                  <a:noFill/>
                </a:ln>
                <a:solidFill>
                  <a:srgbClr val="333F48"/>
                </a:solidFill>
                <a:effectLst/>
                <a:uLnTx/>
                <a:uFillTx/>
                <a:latin typeface="Arial" panose="020B0604020202020204" pitchFamily="34" charset="0"/>
                <a:ea typeface="华文中宋" panose="02010600040101010101" pitchFamily="2" charset="-122"/>
                <a:cs typeface="+mn-cs"/>
              </a:endParaRPr>
            </a:p>
          </p:txBody>
        </p:sp>
      </p:grpSp>
      <p:sp>
        <p:nvSpPr>
          <p:cNvPr id="63" name="TextBox 62">
            <a:extLst>
              <a:ext uri="{FF2B5EF4-FFF2-40B4-BE49-F238E27FC236}">
                <a16:creationId xmlns:a16="http://schemas.microsoft.com/office/drawing/2014/main" id="{69BF941B-0846-43B0-BC05-364CC2BB218C}"/>
              </a:ext>
            </a:extLst>
          </p:cNvPr>
          <p:cNvSpPr txBox="1"/>
          <p:nvPr/>
        </p:nvSpPr>
        <p:spPr>
          <a:xfrm>
            <a:off x="4632325" y="3615389"/>
            <a:ext cx="1190625" cy="414338"/>
          </a:xfrm>
          <a:prstGeom prst="rect">
            <a:avLst/>
          </a:prstGeom>
          <a:noFill/>
        </p:spPr>
        <p:txBody>
          <a:bodyPr wrap="square">
            <a:spAutoFit/>
          </a:bodyPr>
          <a:lstStyle/>
          <a:p>
            <a:pPr algn="ctr"/>
            <a:r>
              <a:rPr lang="zh-CN" altLang="en-US" sz="1050" b="1" dirty="0"/>
              <a:t>阿兹夫定 3mg组</a:t>
            </a:r>
            <a:endParaRPr lang="en-US" altLang="zh-CN" sz="1050" b="1" dirty="0"/>
          </a:p>
          <a:p>
            <a:pPr algn="ctr"/>
            <a:r>
              <a:rPr lang="zh-CN" altLang="en-US" sz="1050" dirty="0"/>
              <a:t> (N=39)</a:t>
            </a:r>
          </a:p>
        </p:txBody>
      </p:sp>
      <p:sp>
        <p:nvSpPr>
          <p:cNvPr id="66" name="TextBox 65">
            <a:extLst>
              <a:ext uri="{FF2B5EF4-FFF2-40B4-BE49-F238E27FC236}">
                <a16:creationId xmlns:a16="http://schemas.microsoft.com/office/drawing/2014/main" id="{98510053-3FD6-4C8A-A76F-F3073AF13411}"/>
              </a:ext>
            </a:extLst>
          </p:cNvPr>
          <p:cNvSpPr txBox="1"/>
          <p:nvPr/>
        </p:nvSpPr>
        <p:spPr>
          <a:xfrm>
            <a:off x="5808230" y="3621416"/>
            <a:ext cx="1430337" cy="415498"/>
          </a:xfrm>
          <a:prstGeom prst="rect">
            <a:avLst/>
          </a:prstGeom>
          <a:noFill/>
        </p:spPr>
        <p:txBody>
          <a:bodyPr wrap="square">
            <a:spAutoFit/>
          </a:bodyPr>
          <a:lstStyle/>
          <a:p>
            <a:pPr algn="ctr"/>
            <a:r>
              <a:rPr lang="zh-CN" altLang="en-US" sz="1050" b="1" dirty="0"/>
              <a:t>拉米夫定 3</a:t>
            </a:r>
            <a:r>
              <a:rPr lang="en-US" altLang="zh-CN" sz="1050" b="1" dirty="0"/>
              <a:t>00</a:t>
            </a:r>
            <a:r>
              <a:rPr lang="zh-CN" altLang="en-US" sz="1050" b="1" dirty="0"/>
              <a:t>mg组</a:t>
            </a:r>
            <a:endParaRPr lang="en-US" altLang="zh-CN" sz="1050" b="1" dirty="0"/>
          </a:p>
          <a:p>
            <a:pPr algn="ctr"/>
            <a:r>
              <a:rPr lang="zh-CN" altLang="en-US" sz="1050" dirty="0"/>
              <a:t> (N=</a:t>
            </a:r>
            <a:r>
              <a:rPr lang="en-US" altLang="zh-CN" sz="1050" dirty="0"/>
              <a:t>40</a:t>
            </a:r>
            <a:r>
              <a:rPr lang="zh-CN" altLang="en-US" sz="1050" dirty="0"/>
              <a:t>)</a:t>
            </a:r>
          </a:p>
        </p:txBody>
      </p:sp>
      <p:sp>
        <p:nvSpPr>
          <p:cNvPr id="69" name="TextBox 68">
            <a:extLst>
              <a:ext uri="{FF2B5EF4-FFF2-40B4-BE49-F238E27FC236}">
                <a16:creationId xmlns:a16="http://schemas.microsoft.com/office/drawing/2014/main" id="{42AC67E5-AEB8-4084-B5C8-69198E76BC65}"/>
              </a:ext>
            </a:extLst>
          </p:cNvPr>
          <p:cNvSpPr txBox="1"/>
          <p:nvPr/>
        </p:nvSpPr>
        <p:spPr>
          <a:xfrm>
            <a:off x="8007350" y="3610626"/>
            <a:ext cx="1189038" cy="415925"/>
          </a:xfrm>
          <a:prstGeom prst="rect">
            <a:avLst/>
          </a:prstGeom>
          <a:noFill/>
        </p:spPr>
        <p:txBody>
          <a:bodyPr wrap="square">
            <a:spAutoFit/>
          </a:bodyPr>
          <a:lstStyle/>
          <a:p>
            <a:pPr algn="ctr"/>
            <a:r>
              <a:rPr lang="zh-CN" altLang="en-US" sz="1050" b="1" dirty="0"/>
              <a:t>阿兹夫定 3mg组</a:t>
            </a:r>
            <a:endParaRPr lang="en-US" altLang="zh-CN" sz="1050" b="1" dirty="0"/>
          </a:p>
          <a:p>
            <a:pPr algn="ctr"/>
            <a:r>
              <a:rPr lang="zh-CN" altLang="en-US" sz="1050" dirty="0"/>
              <a:t> (N=</a:t>
            </a:r>
            <a:r>
              <a:rPr lang="en-US" altLang="zh-CN" sz="1050" dirty="0"/>
              <a:t>6</a:t>
            </a:r>
            <a:r>
              <a:rPr lang="zh-CN" altLang="en-US" sz="1050" dirty="0"/>
              <a:t>)</a:t>
            </a:r>
          </a:p>
        </p:txBody>
      </p:sp>
      <p:sp>
        <p:nvSpPr>
          <p:cNvPr id="72" name="TextBox 71">
            <a:extLst>
              <a:ext uri="{FF2B5EF4-FFF2-40B4-BE49-F238E27FC236}">
                <a16:creationId xmlns:a16="http://schemas.microsoft.com/office/drawing/2014/main" id="{164427BC-018A-4818-BE23-7D7363203E96}"/>
              </a:ext>
            </a:extLst>
          </p:cNvPr>
          <p:cNvSpPr txBox="1"/>
          <p:nvPr/>
        </p:nvSpPr>
        <p:spPr>
          <a:xfrm>
            <a:off x="9258818" y="3610626"/>
            <a:ext cx="1383867" cy="415498"/>
          </a:xfrm>
          <a:prstGeom prst="rect">
            <a:avLst/>
          </a:prstGeom>
          <a:noFill/>
        </p:spPr>
        <p:txBody>
          <a:bodyPr wrap="square">
            <a:spAutoFit/>
          </a:bodyPr>
          <a:lstStyle/>
          <a:p>
            <a:pPr algn="ctr"/>
            <a:r>
              <a:rPr lang="zh-CN" altLang="en-US" sz="1050" b="1" dirty="0"/>
              <a:t>拉米夫定 3</a:t>
            </a:r>
            <a:r>
              <a:rPr lang="en-US" altLang="zh-CN" sz="1050" b="1" dirty="0"/>
              <a:t>00</a:t>
            </a:r>
            <a:r>
              <a:rPr lang="zh-CN" altLang="en-US" sz="1050" b="1" dirty="0"/>
              <a:t>mg组</a:t>
            </a:r>
            <a:endParaRPr lang="en-US" altLang="zh-CN" sz="1050" b="1" dirty="0"/>
          </a:p>
          <a:p>
            <a:pPr algn="ctr"/>
            <a:r>
              <a:rPr lang="zh-CN" altLang="en-US" sz="1050" dirty="0"/>
              <a:t> (N=</a:t>
            </a:r>
            <a:r>
              <a:rPr lang="en-US" altLang="zh-CN" sz="1050" dirty="0"/>
              <a:t>5</a:t>
            </a:r>
            <a:r>
              <a:rPr lang="zh-CN" altLang="en-US" sz="1050" dirty="0"/>
              <a:t>)</a:t>
            </a:r>
          </a:p>
        </p:txBody>
      </p:sp>
      <p:sp>
        <p:nvSpPr>
          <p:cNvPr id="34" name="Rectangle: Rounded Corners 33">
            <a:extLst>
              <a:ext uri="{FF2B5EF4-FFF2-40B4-BE49-F238E27FC236}">
                <a16:creationId xmlns:a16="http://schemas.microsoft.com/office/drawing/2014/main" id="{8B0A8111-EF8E-42B0-921E-704C8759E1E1}"/>
              </a:ext>
            </a:extLst>
          </p:cNvPr>
          <p:cNvSpPr/>
          <p:nvPr/>
        </p:nvSpPr>
        <p:spPr>
          <a:xfrm>
            <a:off x="608335" y="1064962"/>
            <a:ext cx="3396740" cy="4878638"/>
          </a:xfrm>
          <a:prstGeom prst="roundRect">
            <a:avLst>
              <a:gd name="adj" fmla="val 6024"/>
            </a:avLst>
          </a:prstGeom>
          <a:solidFill>
            <a:schemeClr val="bg1"/>
          </a:solidFill>
          <a:ln w="19050">
            <a:solidFill>
              <a:srgbClr val="C1D3E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35" name="Rectangle 34">
            <a:extLst>
              <a:ext uri="{FF2B5EF4-FFF2-40B4-BE49-F238E27FC236}">
                <a16:creationId xmlns:a16="http://schemas.microsoft.com/office/drawing/2014/main" id="{7D9E2EBE-B73E-4201-9017-52DA591F5320}"/>
              </a:ext>
            </a:extLst>
          </p:cNvPr>
          <p:cNvSpPr/>
          <p:nvPr/>
        </p:nvSpPr>
        <p:spPr>
          <a:xfrm>
            <a:off x="797945" y="1211889"/>
            <a:ext cx="3017520" cy="573622"/>
          </a:xfrm>
          <a:prstGeom prst="rect">
            <a:avLst/>
          </a:prstGeom>
          <a:solidFill>
            <a:srgbClr val="EBF1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zh-CN" altLang="en-US" sz="1600" b="1" dirty="0">
                <a:solidFill>
                  <a:schemeClr val="accent4"/>
                </a:solidFill>
                <a:latin typeface="Arial" panose="020B0604020202020204" pitchFamily="34" charset="0"/>
                <a:ea typeface="华文中宋" panose="02010600040101010101" pitchFamily="2" charset="-122"/>
              </a:rPr>
              <a:t>阿兹夫定关键</a:t>
            </a:r>
            <a:r>
              <a:rPr lang="en-US" altLang="zh-CN" sz="1600" b="1" dirty="0">
                <a:solidFill>
                  <a:schemeClr val="accent4"/>
                </a:solidFill>
                <a:latin typeface="Arial" panose="020B0604020202020204" pitchFamily="34" charset="0"/>
                <a:ea typeface="华文中宋" panose="02010600040101010101" pitchFamily="2" charset="-122"/>
              </a:rPr>
              <a:t>II</a:t>
            </a:r>
            <a:r>
              <a:rPr lang="zh-CN" altLang="en-US" sz="1600" b="1" dirty="0">
                <a:solidFill>
                  <a:schemeClr val="accent4"/>
                </a:solidFill>
                <a:latin typeface="Arial" panose="020B0604020202020204" pitchFamily="34" charset="0"/>
                <a:ea typeface="华文中宋" panose="02010600040101010101" pitchFamily="2" charset="-122"/>
              </a:rPr>
              <a:t>期临床试验 </a:t>
            </a:r>
            <a:r>
              <a:rPr lang="en-US" altLang="zh-CN" sz="1600" b="1" dirty="0">
                <a:solidFill>
                  <a:schemeClr val="accent4"/>
                </a:solidFill>
                <a:latin typeface="Arial" panose="020B0604020202020204" pitchFamily="34" charset="0"/>
                <a:ea typeface="华文中宋" panose="02010600040101010101" pitchFamily="2" charset="-122"/>
              </a:rPr>
              <a:t>(NCT04109183)</a:t>
            </a:r>
            <a:r>
              <a:rPr lang="zh-CN" altLang="en-US" sz="1600" b="1" dirty="0">
                <a:solidFill>
                  <a:schemeClr val="accent4"/>
                </a:solidFill>
                <a:latin typeface="Arial" panose="020B0604020202020204" pitchFamily="34" charset="0"/>
                <a:ea typeface="华文中宋" panose="02010600040101010101" pitchFamily="2" charset="-122"/>
              </a:rPr>
              <a:t>设计</a:t>
            </a:r>
            <a:r>
              <a:rPr lang="en-US" altLang="zh-CN" sz="1600" b="1" baseline="30000" dirty="0">
                <a:solidFill>
                  <a:schemeClr val="accent4"/>
                </a:solidFill>
                <a:latin typeface="Arial" panose="020B0604020202020204" pitchFamily="34" charset="0"/>
                <a:ea typeface="华文中宋" panose="02010600040101010101" pitchFamily="2" charset="-122"/>
              </a:rPr>
              <a:t>1</a:t>
            </a:r>
          </a:p>
        </p:txBody>
      </p:sp>
      <p:sp>
        <p:nvSpPr>
          <p:cNvPr id="61" name="TextBox 60">
            <a:extLst>
              <a:ext uri="{FF2B5EF4-FFF2-40B4-BE49-F238E27FC236}">
                <a16:creationId xmlns:a16="http://schemas.microsoft.com/office/drawing/2014/main" id="{B57126D3-6353-4484-8957-00F8AEECA91F}"/>
              </a:ext>
            </a:extLst>
          </p:cNvPr>
          <p:cNvSpPr txBox="1"/>
          <p:nvPr/>
        </p:nvSpPr>
        <p:spPr>
          <a:xfrm>
            <a:off x="641572" y="1901354"/>
            <a:ext cx="3405543" cy="3448893"/>
          </a:xfrm>
          <a:prstGeom prst="rect">
            <a:avLst/>
          </a:prstGeom>
          <a:noFill/>
        </p:spPr>
        <p:txBody>
          <a:bodyPr wrap="square">
            <a:spAutoFit/>
          </a:bodyPr>
          <a:lstStyle/>
          <a:p>
            <a:pPr marL="171450" lvl="1" indent="-171450">
              <a:lnSpc>
                <a:spcPct val="120000"/>
              </a:lnSpc>
              <a:spcAft>
                <a:spcPts val="400"/>
              </a:spcAft>
              <a:buBlip>
                <a:blip r:embed="rId10"/>
              </a:buBlip>
            </a:pPr>
            <a:r>
              <a:rPr kumimoji="1" lang="zh-CN" altLang="en-US" sz="1300" b="1" dirty="0">
                <a:solidFill>
                  <a:schemeClr val="accent4"/>
                </a:solidFill>
              </a:rPr>
              <a:t>研究设计</a:t>
            </a:r>
            <a:r>
              <a:rPr kumimoji="1" lang="zh-CN" altLang="en-US" sz="1300" b="1" dirty="0">
                <a:solidFill>
                  <a:schemeClr val="tx1">
                    <a:lumMod val="50000"/>
                  </a:schemeClr>
                </a:solidFill>
              </a:rPr>
              <a:t>：</a:t>
            </a:r>
            <a:r>
              <a:rPr kumimoji="1" lang="zh-CN" altLang="en-US" sz="1300" dirty="0">
                <a:solidFill>
                  <a:schemeClr val="tx1">
                    <a:lumMod val="50000"/>
                  </a:schemeClr>
                </a:solidFill>
              </a:rPr>
              <a:t>阿兹夫定片在未接受过抗</a:t>
            </a:r>
            <a:r>
              <a:rPr kumimoji="1" lang="en-US" altLang="zh-CN" sz="1300" dirty="0">
                <a:solidFill>
                  <a:schemeClr val="tx1">
                    <a:lumMod val="50000"/>
                  </a:schemeClr>
                </a:solidFill>
              </a:rPr>
              <a:t>HIV</a:t>
            </a:r>
            <a:r>
              <a:rPr kumimoji="1" lang="zh-CN" altLang="en-US" sz="1300" dirty="0">
                <a:solidFill>
                  <a:schemeClr val="tx1">
                    <a:lumMod val="50000"/>
                  </a:schemeClr>
                </a:solidFill>
              </a:rPr>
              <a:t>病毒治疗的感染者中的多中心、随机、双盲双模拟、阳性对照、剂量探索临床研究 </a:t>
            </a:r>
            <a:endParaRPr kumimoji="1" lang="en-US" sz="1300" dirty="0">
              <a:solidFill>
                <a:schemeClr val="tx1">
                  <a:lumMod val="50000"/>
                </a:schemeClr>
              </a:solidFill>
            </a:endParaRPr>
          </a:p>
          <a:p>
            <a:pPr marL="171450" lvl="1" indent="-171450">
              <a:lnSpc>
                <a:spcPct val="120000"/>
              </a:lnSpc>
              <a:spcAft>
                <a:spcPts val="400"/>
              </a:spcAft>
              <a:buBlip>
                <a:blip r:embed="rId10"/>
              </a:buBlip>
            </a:pPr>
            <a:r>
              <a:rPr kumimoji="1" lang="zh-CN" altLang="en-US" sz="1300" b="1" dirty="0">
                <a:solidFill>
                  <a:schemeClr val="accent4"/>
                </a:solidFill>
              </a:rPr>
              <a:t>参与者</a:t>
            </a:r>
            <a:r>
              <a:rPr kumimoji="1" lang="zh-CN" altLang="en-US" sz="1300" b="1" dirty="0">
                <a:solidFill>
                  <a:schemeClr val="tx1">
                    <a:lumMod val="50000"/>
                  </a:schemeClr>
                </a:solidFill>
              </a:rPr>
              <a:t>：</a:t>
            </a:r>
            <a:r>
              <a:rPr kumimoji="1" lang="zh-CN" altLang="en-US" sz="1300" dirty="0">
                <a:solidFill>
                  <a:schemeClr val="tx1">
                    <a:lumMod val="50000"/>
                  </a:schemeClr>
                </a:solidFill>
              </a:rPr>
              <a:t>共</a:t>
            </a:r>
            <a:r>
              <a:rPr kumimoji="1" lang="en-US" altLang="zh-CN" sz="1300" b="1" dirty="0">
                <a:solidFill>
                  <a:schemeClr val="accent5"/>
                </a:solidFill>
              </a:rPr>
              <a:t>172</a:t>
            </a:r>
            <a:r>
              <a:rPr kumimoji="1" lang="zh-CN" altLang="en-US" sz="1300" dirty="0">
                <a:solidFill>
                  <a:schemeClr val="tx1">
                    <a:lumMod val="50000"/>
                  </a:schemeClr>
                </a:solidFill>
              </a:rPr>
              <a:t>名</a:t>
            </a:r>
            <a:r>
              <a:rPr kumimoji="1" lang="en-US" altLang="zh-CN" sz="1300" dirty="0">
                <a:solidFill>
                  <a:schemeClr val="tx1">
                    <a:lumMod val="50000"/>
                  </a:schemeClr>
                </a:solidFill>
              </a:rPr>
              <a:t>18-65</a:t>
            </a:r>
            <a:r>
              <a:rPr kumimoji="1" lang="zh-CN" altLang="en-US" sz="1300" dirty="0">
                <a:solidFill>
                  <a:schemeClr val="tx1">
                    <a:lumMod val="50000"/>
                  </a:schemeClr>
                </a:solidFill>
              </a:rPr>
              <a:t>周岁，</a:t>
            </a:r>
            <a:r>
              <a:rPr kumimoji="1" lang="en-US" altLang="zh-CN" sz="1300" dirty="0">
                <a:solidFill>
                  <a:schemeClr val="tx1">
                    <a:lumMod val="50000"/>
                  </a:schemeClr>
                </a:solidFill>
              </a:rPr>
              <a:t>HIV</a:t>
            </a:r>
            <a:r>
              <a:rPr kumimoji="1" lang="zh-CN" altLang="en-US" sz="1300" dirty="0">
                <a:solidFill>
                  <a:schemeClr val="tx1">
                    <a:lumMod val="50000"/>
                  </a:schemeClr>
                </a:solidFill>
              </a:rPr>
              <a:t>病毒载量≥</a:t>
            </a:r>
            <a:r>
              <a:rPr kumimoji="1" lang="en-US" altLang="zh-CN" sz="1300" dirty="0">
                <a:solidFill>
                  <a:schemeClr val="tx1">
                    <a:lumMod val="50000"/>
                  </a:schemeClr>
                </a:solidFill>
              </a:rPr>
              <a:t>1000copies/mL</a:t>
            </a:r>
            <a:r>
              <a:rPr kumimoji="1" lang="zh-CN" altLang="en-US" sz="1300" dirty="0">
                <a:solidFill>
                  <a:schemeClr val="tx1">
                    <a:lumMod val="50000"/>
                  </a:schemeClr>
                </a:solidFill>
              </a:rPr>
              <a:t>，且未接受过抗</a:t>
            </a:r>
            <a:r>
              <a:rPr kumimoji="1" lang="en-US" altLang="zh-CN" sz="1300" dirty="0">
                <a:solidFill>
                  <a:schemeClr val="tx1">
                    <a:lumMod val="50000"/>
                  </a:schemeClr>
                </a:solidFill>
              </a:rPr>
              <a:t>HIV</a:t>
            </a:r>
            <a:r>
              <a:rPr kumimoji="1" lang="zh-CN" altLang="en-US" sz="1300" dirty="0">
                <a:solidFill>
                  <a:schemeClr val="tx1">
                    <a:lumMod val="50000"/>
                  </a:schemeClr>
                </a:solidFill>
              </a:rPr>
              <a:t>治疗的中国</a:t>
            </a:r>
            <a:r>
              <a:rPr kumimoji="1" lang="en-US" altLang="zh-CN" sz="1300" dirty="0">
                <a:solidFill>
                  <a:schemeClr val="tx1">
                    <a:lumMod val="50000"/>
                  </a:schemeClr>
                </a:solidFill>
              </a:rPr>
              <a:t>HIV</a:t>
            </a:r>
            <a:r>
              <a:rPr kumimoji="1" lang="zh-CN" altLang="en-US" sz="1300" dirty="0">
                <a:solidFill>
                  <a:schemeClr val="tx1">
                    <a:lumMod val="50000"/>
                  </a:schemeClr>
                </a:solidFill>
              </a:rPr>
              <a:t>感染者</a:t>
            </a:r>
          </a:p>
          <a:p>
            <a:pPr marL="171450" lvl="1" indent="-171450">
              <a:lnSpc>
                <a:spcPct val="120000"/>
              </a:lnSpc>
              <a:spcAft>
                <a:spcPts val="400"/>
              </a:spcAft>
              <a:buBlip>
                <a:blip r:embed="rId10"/>
              </a:buBlip>
            </a:pPr>
            <a:r>
              <a:rPr kumimoji="1" lang="zh-CN" altLang="en-US" sz="1300" b="1" dirty="0">
                <a:solidFill>
                  <a:schemeClr val="accent4"/>
                </a:solidFill>
              </a:rPr>
              <a:t>主要指标</a:t>
            </a:r>
            <a:r>
              <a:rPr kumimoji="1" lang="zh-CN" altLang="en-US" sz="1300" b="1" dirty="0">
                <a:solidFill>
                  <a:schemeClr val="tx1">
                    <a:lumMod val="50000"/>
                  </a:schemeClr>
                </a:solidFill>
              </a:rPr>
              <a:t>：</a:t>
            </a:r>
            <a:r>
              <a:rPr kumimoji="1" lang="en-US" altLang="zh-CN" sz="1300" dirty="0">
                <a:solidFill>
                  <a:schemeClr val="tx1">
                    <a:lumMod val="50000"/>
                  </a:schemeClr>
                </a:solidFill>
              </a:rPr>
              <a:t>48</a:t>
            </a:r>
            <a:r>
              <a:rPr kumimoji="1" lang="zh-CN" altLang="en-US" sz="1300" dirty="0">
                <a:solidFill>
                  <a:schemeClr val="tx1">
                    <a:lumMod val="50000"/>
                  </a:schemeClr>
                </a:solidFill>
              </a:rPr>
              <a:t>周治疗后</a:t>
            </a:r>
            <a:r>
              <a:rPr kumimoji="1" lang="en-US" altLang="zh-CN" sz="1300" dirty="0">
                <a:solidFill>
                  <a:schemeClr val="tx1">
                    <a:lumMod val="50000"/>
                  </a:schemeClr>
                </a:solidFill>
              </a:rPr>
              <a:t>HIV</a:t>
            </a:r>
            <a:r>
              <a:rPr kumimoji="1" lang="zh-CN" altLang="en-US" sz="1300" dirty="0">
                <a:solidFill>
                  <a:schemeClr val="tx1">
                    <a:lumMod val="50000"/>
                  </a:schemeClr>
                </a:solidFill>
              </a:rPr>
              <a:t>病毒载量水平＜</a:t>
            </a:r>
            <a:r>
              <a:rPr kumimoji="1" lang="en-US" altLang="zh-CN" sz="1300" dirty="0">
                <a:solidFill>
                  <a:schemeClr val="tx1">
                    <a:lumMod val="50000"/>
                  </a:schemeClr>
                </a:solidFill>
              </a:rPr>
              <a:t>50 copies/ml</a:t>
            </a:r>
            <a:r>
              <a:rPr kumimoji="1" lang="zh-CN" altLang="en-US" sz="1300" dirty="0">
                <a:solidFill>
                  <a:schemeClr val="tx1">
                    <a:lumMod val="50000"/>
                  </a:schemeClr>
                </a:solidFill>
              </a:rPr>
              <a:t>的受试者数量</a:t>
            </a:r>
            <a:endParaRPr kumimoji="1" lang="en-US" altLang="zh-CN" sz="1300" dirty="0">
              <a:solidFill>
                <a:schemeClr val="tx1">
                  <a:lumMod val="50000"/>
                </a:schemeClr>
              </a:solidFill>
            </a:endParaRPr>
          </a:p>
          <a:p>
            <a:pPr marL="171450" lvl="1" indent="-171450">
              <a:lnSpc>
                <a:spcPct val="120000"/>
              </a:lnSpc>
              <a:spcAft>
                <a:spcPts val="400"/>
              </a:spcAft>
              <a:buBlip>
                <a:blip r:embed="rId10"/>
              </a:buBlip>
            </a:pPr>
            <a:r>
              <a:rPr kumimoji="1" lang="zh-CN" altLang="en-US" sz="1300" b="1" dirty="0">
                <a:solidFill>
                  <a:schemeClr val="accent4"/>
                </a:solidFill>
              </a:rPr>
              <a:t>干预措施</a:t>
            </a:r>
            <a:r>
              <a:rPr kumimoji="1" lang="zh-CN" altLang="en-US" sz="1300" b="1" dirty="0">
                <a:solidFill>
                  <a:schemeClr val="tx1">
                    <a:lumMod val="50000"/>
                  </a:schemeClr>
                </a:solidFill>
              </a:rPr>
              <a:t>：</a:t>
            </a:r>
            <a:endParaRPr kumimoji="1" lang="en-US" altLang="zh-CN" sz="1300" b="1" dirty="0">
              <a:solidFill>
                <a:schemeClr val="tx1">
                  <a:lumMod val="50000"/>
                </a:schemeClr>
              </a:solidFill>
            </a:endParaRPr>
          </a:p>
          <a:p>
            <a:pPr marL="457200" lvl="3" indent="-117475">
              <a:lnSpc>
                <a:spcPct val="120000"/>
              </a:lnSpc>
              <a:spcAft>
                <a:spcPts val="400"/>
              </a:spcAft>
              <a:buFont typeface="Arial" panose="020B0604020202020204" pitchFamily="34" charset="0"/>
              <a:buChar char="•"/>
            </a:pPr>
            <a:r>
              <a:rPr kumimoji="1" lang="zh-CN" altLang="en-US" sz="1300" b="1" dirty="0">
                <a:solidFill>
                  <a:schemeClr val="accent4"/>
                </a:solidFill>
              </a:rPr>
              <a:t>阿兹夫定</a:t>
            </a:r>
            <a:r>
              <a:rPr kumimoji="1" lang="en-US" altLang="zh-CN" sz="1300" dirty="0">
                <a:solidFill>
                  <a:schemeClr val="tx1">
                    <a:lumMod val="50000"/>
                  </a:schemeClr>
                </a:solidFill>
              </a:rPr>
              <a:t>2mg/3mg/4mg* + TDF300mg + EFV200mg*2 + </a:t>
            </a:r>
            <a:r>
              <a:rPr kumimoji="1" lang="zh-CN" altLang="en-US" sz="1300" dirty="0">
                <a:solidFill>
                  <a:schemeClr val="tx1">
                    <a:lumMod val="50000"/>
                  </a:schemeClr>
                </a:solidFill>
              </a:rPr>
              <a:t>模拟剂</a:t>
            </a:r>
            <a:endParaRPr kumimoji="1" lang="en-US" altLang="zh-CN" sz="1300" dirty="0">
              <a:solidFill>
                <a:schemeClr val="tx1">
                  <a:lumMod val="50000"/>
                </a:schemeClr>
              </a:solidFill>
            </a:endParaRPr>
          </a:p>
          <a:p>
            <a:pPr marL="457200" lvl="3" indent="-117475">
              <a:lnSpc>
                <a:spcPct val="120000"/>
              </a:lnSpc>
              <a:spcAft>
                <a:spcPts val="400"/>
              </a:spcAft>
              <a:buFont typeface="Arial" panose="020B0604020202020204" pitchFamily="34" charset="0"/>
              <a:buChar char="•"/>
            </a:pPr>
            <a:r>
              <a:rPr kumimoji="1" lang="zh-CN" altLang="en-US" sz="1300" b="1" dirty="0">
                <a:solidFill>
                  <a:schemeClr val="tx1">
                    <a:lumMod val="50000"/>
                  </a:schemeClr>
                </a:solidFill>
              </a:rPr>
              <a:t>拉米夫定</a:t>
            </a:r>
            <a:r>
              <a:rPr kumimoji="1" lang="en-US" altLang="zh-CN" sz="1300" dirty="0">
                <a:solidFill>
                  <a:schemeClr val="tx1">
                    <a:lumMod val="50000"/>
                  </a:schemeClr>
                </a:solidFill>
              </a:rPr>
              <a:t>300mg + TDF300mg + EFV200mg*2 + </a:t>
            </a:r>
            <a:r>
              <a:rPr lang="zh-CN" altLang="en-US" sz="1300" kern="1200" dirty="0"/>
              <a:t>模拟剂</a:t>
            </a:r>
          </a:p>
        </p:txBody>
      </p:sp>
      <p:sp>
        <p:nvSpPr>
          <p:cNvPr id="47" name="TextBox 46">
            <a:extLst>
              <a:ext uri="{FF2B5EF4-FFF2-40B4-BE49-F238E27FC236}">
                <a16:creationId xmlns:a16="http://schemas.microsoft.com/office/drawing/2014/main" id="{58A8F31C-B5A0-40B3-A1C9-50A54A97EC62}"/>
              </a:ext>
            </a:extLst>
          </p:cNvPr>
          <p:cNvSpPr txBox="1"/>
          <p:nvPr/>
        </p:nvSpPr>
        <p:spPr>
          <a:xfrm>
            <a:off x="5099050" y="1222397"/>
            <a:ext cx="5122863" cy="307777"/>
          </a:xfrm>
          <a:prstGeom prst="rect">
            <a:avLst/>
          </a:prstGeom>
          <a:solidFill>
            <a:schemeClr val="accent5">
              <a:lumMod val="20000"/>
              <a:lumOff val="80000"/>
            </a:schemeClr>
          </a:solidFill>
        </p:spPr>
        <p:txBody>
          <a:bodyPr wrap="square">
            <a:spAutoFit/>
          </a:bodyPr>
          <a:lstStyle/>
          <a:p>
            <a:pPr algn="ctr">
              <a:spcAft>
                <a:spcPts val="300"/>
              </a:spcAft>
            </a:pPr>
            <a:r>
              <a:rPr lang="en-US" altLang="zh-CN" sz="1400" b="1" dirty="0"/>
              <a:t>48</a:t>
            </a:r>
            <a:r>
              <a:rPr lang="zh-CN" altLang="en-US" sz="1400" b="1" dirty="0"/>
              <a:t>周</a:t>
            </a:r>
            <a:r>
              <a:rPr lang="zh-CN" altLang="en-US" sz="1400" b="1" kern="1200" dirty="0"/>
              <a:t>治疗后</a:t>
            </a:r>
            <a:r>
              <a:rPr lang="en-US" altLang="zh-CN" sz="1400" b="1" kern="1200" dirty="0">
                <a:solidFill>
                  <a:srgbClr val="D86018"/>
                </a:solidFill>
              </a:rPr>
              <a:t>HIV</a:t>
            </a:r>
            <a:r>
              <a:rPr lang="zh-CN" altLang="en-US" sz="1400" b="1" kern="1200" dirty="0">
                <a:solidFill>
                  <a:srgbClr val="D86018"/>
                </a:solidFill>
              </a:rPr>
              <a:t>病毒载量水平＜</a:t>
            </a:r>
            <a:r>
              <a:rPr lang="en-US" altLang="zh-CN" sz="1400" b="1" kern="1200" dirty="0">
                <a:solidFill>
                  <a:srgbClr val="D86018"/>
                </a:solidFill>
              </a:rPr>
              <a:t>50 copies/ml</a:t>
            </a:r>
            <a:r>
              <a:rPr lang="zh-CN" altLang="en-US" sz="1400" b="1" kern="1200" dirty="0"/>
              <a:t>的受试者</a:t>
            </a:r>
            <a:r>
              <a:rPr lang="zh-CN" altLang="en-US" sz="1400" b="1" dirty="0"/>
              <a:t>占比 </a:t>
            </a:r>
            <a:r>
              <a:rPr lang="en-US" altLang="zh-CN" sz="1400" b="1" dirty="0"/>
              <a:t>(%)</a:t>
            </a:r>
            <a:endParaRPr lang="en-US" altLang="zh-CN" sz="1400" b="1" kern="1200" dirty="0"/>
          </a:p>
        </p:txBody>
      </p:sp>
      <p:sp>
        <p:nvSpPr>
          <p:cNvPr id="53" name="TextBox 52">
            <a:extLst>
              <a:ext uri="{FF2B5EF4-FFF2-40B4-BE49-F238E27FC236}">
                <a16:creationId xmlns:a16="http://schemas.microsoft.com/office/drawing/2014/main" id="{F65B8225-9D87-4CD4-955E-221EFF305EF5}"/>
              </a:ext>
            </a:extLst>
          </p:cNvPr>
          <p:cNvSpPr txBox="1"/>
          <p:nvPr/>
        </p:nvSpPr>
        <p:spPr>
          <a:xfrm>
            <a:off x="4316413" y="4078382"/>
            <a:ext cx="6697663" cy="1232453"/>
          </a:xfrm>
          <a:prstGeom prst="rect">
            <a:avLst/>
          </a:prstGeom>
          <a:noFill/>
        </p:spPr>
        <p:txBody>
          <a:bodyPr wrap="square">
            <a:spAutoFit/>
          </a:bodyPr>
          <a:lstStyle/>
          <a:p>
            <a:pPr marL="171450" lvl="1" indent="-171450">
              <a:lnSpc>
                <a:spcPct val="120000"/>
              </a:lnSpc>
              <a:spcAft>
                <a:spcPts val="400"/>
              </a:spcAft>
              <a:buBlip>
                <a:blip r:embed="rId10"/>
              </a:buBlip>
            </a:pPr>
            <a:r>
              <a:rPr kumimoji="1" lang="zh-CN" altLang="en-US" sz="1200" b="1" dirty="0">
                <a:solidFill>
                  <a:schemeClr val="accent4"/>
                </a:solidFill>
              </a:rPr>
              <a:t>阿兹夫定</a:t>
            </a:r>
            <a:r>
              <a:rPr kumimoji="1" lang="en-US" altLang="zh-CN" sz="1200" b="1" dirty="0">
                <a:solidFill>
                  <a:schemeClr val="accent4"/>
                </a:solidFill>
              </a:rPr>
              <a:t>3mg</a:t>
            </a:r>
            <a:r>
              <a:rPr kumimoji="1" lang="zh-CN" altLang="en-US" sz="1200" b="1" dirty="0">
                <a:solidFill>
                  <a:schemeClr val="accent4"/>
                </a:solidFill>
              </a:rPr>
              <a:t>组</a:t>
            </a:r>
            <a:r>
              <a:rPr kumimoji="1" lang="zh-CN" altLang="en-US" sz="1200" b="1" dirty="0">
                <a:solidFill>
                  <a:schemeClr val="accent5"/>
                </a:solidFill>
              </a:rPr>
              <a:t>有效降低病毒载量水平</a:t>
            </a:r>
            <a:r>
              <a:rPr kumimoji="1" lang="zh-CN" altLang="en-US" sz="1200" b="1" dirty="0">
                <a:solidFill>
                  <a:schemeClr val="accent4"/>
                </a:solidFill>
              </a:rPr>
              <a:t>：</a:t>
            </a:r>
            <a:r>
              <a:rPr lang="zh-CN" altLang="en-US" sz="1200" dirty="0">
                <a:latin typeface="Arial" panose="020B0604020202020204" pitchFamily="34" charset="0"/>
                <a:cs typeface="Arial" panose="020B0604020202020204" pitchFamily="34" charset="0"/>
              </a:rPr>
              <a:t>对于全人群和</a:t>
            </a:r>
            <a:r>
              <a:rPr kumimoji="1" lang="zh-CN" altLang="en-US" sz="1200" b="1" dirty="0">
                <a:solidFill>
                  <a:srgbClr val="D86018"/>
                </a:solidFill>
              </a:rPr>
              <a:t>高病载人群（本品中国获批使用人群）</a:t>
            </a:r>
            <a:r>
              <a:rPr lang="zh-CN" altLang="en-US" sz="1200" dirty="0">
                <a:latin typeface="Arial" panose="020B0604020202020204" pitchFamily="34" charset="0"/>
                <a:cs typeface="Arial" panose="020B0604020202020204" pitchFamily="34" charset="0"/>
              </a:rPr>
              <a:t>，阿兹夫定</a:t>
            </a:r>
            <a:r>
              <a:rPr lang="en-US" altLang="zh-CN" sz="1200" dirty="0">
                <a:latin typeface="Arial" panose="020B0604020202020204" pitchFamily="34" charset="0"/>
                <a:cs typeface="Arial" panose="020B0604020202020204" pitchFamily="34" charset="0"/>
              </a:rPr>
              <a:t>3mg</a:t>
            </a:r>
            <a:r>
              <a:rPr lang="zh-CN" altLang="en-US" sz="1200" dirty="0">
                <a:latin typeface="Arial" panose="020B0604020202020204" pitchFamily="34" charset="0"/>
                <a:cs typeface="Arial" panose="020B0604020202020204" pitchFamily="34" charset="0"/>
              </a:rPr>
              <a:t>组与拉米夫定组主要终点结果无统计学差异，阿兹夫定为我国高病载</a:t>
            </a:r>
            <a:r>
              <a:rPr lang="en-US" altLang="zh-CN" sz="1200" dirty="0">
                <a:latin typeface="Arial" panose="020B0604020202020204" pitchFamily="34" charset="0"/>
                <a:cs typeface="Arial" panose="020B0604020202020204" pitchFamily="34" charset="0"/>
              </a:rPr>
              <a:t>HIV-1</a:t>
            </a:r>
            <a:r>
              <a:rPr lang="zh-CN" altLang="en-US" sz="1200" dirty="0">
                <a:latin typeface="Arial" panose="020B0604020202020204" pitchFamily="34" charset="0"/>
                <a:cs typeface="Arial" panose="020B0604020202020204" pitchFamily="34" charset="0"/>
              </a:rPr>
              <a:t>感染者提供了新的治疗选择</a:t>
            </a:r>
            <a:endParaRPr lang="en-US" altLang="zh-CN" sz="1200" dirty="0">
              <a:latin typeface="Arial" panose="020B0604020202020204" pitchFamily="34" charset="0"/>
              <a:cs typeface="Arial" panose="020B0604020202020204" pitchFamily="34" charset="0"/>
            </a:endParaRPr>
          </a:p>
          <a:p>
            <a:pPr marL="171450" lvl="1" indent="-171450">
              <a:lnSpc>
                <a:spcPct val="120000"/>
              </a:lnSpc>
              <a:spcAft>
                <a:spcPts val="400"/>
              </a:spcAft>
              <a:buBlip>
                <a:blip r:embed="rId10"/>
              </a:buBlip>
            </a:pPr>
            <a:r>
              <a:rPr kumimoji="1" lang="zh-CN" altLang="en-US" sz="1200" b="1" dirty="0">
                <a:solidFill>
                  <a:schemeClr val="accent4"/>
                </a:solidFill>
              </a:rPr>
              <a:t>次要终点结果两组</a:t>
            </a:r>
            <a:r>
              <a:rPr kumimoji="1" lang="zh-CN" altLang="en-US" sz="1200" b="1" dirty="0">
                <a:solidFill>
                  <a:srgbClr val="D86018"/>
                </a:solidFill>
              </a:rPr>
              <a:t>疗效相当</a:t>
            </a:r>
            <a:r>
              <a:rPr kumimoji="1" lang="zh-CN" altLang="en-US" sz="1200" b="1" dirty="0">
                <a:solidFill>
                  <a:schemeClr val="accent4"/>
                </a:solidFill>
              </a:rPr>
              <a:t>：</a:t>
            </a:r>
            <a:r>
              <a:rPr lang="zh-CN" altLang="en-US" sz="1200" dirty="0">
                <a:latin typeface="Arial" panose="020B0604020202020204" pitchFamily="34" charset="0"/>
                <a:cs typeface="Arial" panose="020B0604020202020204" pitchFamily="34" charset="0"/>
              </a:rPr>
              <a:t>阿兹夫定</a:t>
            </a:r>
            <a:r>
              <a:rPr lang="en-US" altLang="zh-CN" sz="1200" dirty="0">
                <a:latin typeface="Arial" panose="020B0604020202020204" pitchFamily="34" charset="0"/>
                <a:cs typeface="Arial" panose="020B0604020202020204" pitchFamily="34" charset="0"/>
              </a:rPr>
              <a:t>3mg</a:t>
            </a:r>
            <a:r>
              <a:rPr lang="zh-CN" altLang="en-US" sz="1200" dirty="0">
                <a:latin typeface="Arial" panose="020B0604020202020204" pitchFamily="34" charset="0"/>
                <a:cs typeface="Arial" panose="020B0604020202020204" pitchFamily="34" charset="0"/>
              </a:rPr>
              <a:t>组与拉米夫定组在治疗前后</a:t>
            </a:r>
            <a:r>
              <a:rPr lang="en-US" altLang="zh-CN" sz="1200" dirty="0">
                <a:latin typeface="Arial" panose="020B0604020202020204" pitchFamily="34" charset="0"/>
                <a:cs typeface="Arial" panose="020B0604020202020204" pitchFamily="34" charset="0"/>
              </a:rPr>
              <a:t>HIV-1 RNA</a:t>
            </a:r>
            <a:r>
              <a:rPr lang="zh-CN" altLang="en-US" sz="1200" dirty="0">
                <a:latin typeface="Arial" panose="020B0604020202020204" pitchFamily="34" charset="0"/>
                <a:cs typeface="Arial" panose="020B0604020202020204" pitchFamily="34" charset="0"/>
              </a:rPr>
              <a:t>对数值的变化、</a:t>
            </a:r>
            <a:r>
              <a:rPr lang="en-US" altLang="zh-CN" sz="1200" dirty="0">
                <a:latin typeface="Arial" panose="020B0604020202020204" pitchFamily="34" charset="0"/>
                <a:cs typeface="Arial" panose="020B0604020202020204" pitchFamily="34" charset="0"/>
              </a:rPr>
              <a:t>CD4</a:t>
            </a:r>
            <a:r>
              <a:rPr lang="zh-CN" altLang="en-US" sz="1200" dirty="0">
                <a:latin typeface="Arial" panose="020B0604020202020204" pitchFamily="34" charset="0"/>
                <a:cs typeface="Arial" panose="020B0604020202020204" pitchFamily="34" charset="0"/>
              </a:rPr>
              <a:t>细胞计数的变化等方面疗效相似，不具统计学显著差异</a:t>
            </a:r>
            <a:endParaRPr lang="en-US" altLang="zh-CN"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B9DF95F3-3F3F-4ADC-B3A3-A16A8168A8FC}"/>
              </a:ext>
            </a:extLst>
          </p:cNvPr>
          <p:cNvSpPr txBox="1"/>
          <p:nvPr/>
        </p:nvSpPr>
        <p:spPr>
          <a:xfrm>
            <a:off x="4316413" y="5350247"/>
            <a:ext cx="3556000" cy="516360"/>
          </a:xfrm>
          <a:prstGeom prst="rect">
            <a:avLst/>
          </a:prstGeom>
          <a:noFill/>
        </p:spPr>
        <p:txBody>
          <a:bodyPr wrap="square">
            <a:spAutoFit/>
          </a:bodyPr>
          <a:lstStyle/>
          <a:p>
            <a:pPr marL="171450" lvl="1" indent="-171450">
              <a:lnSpc>
                <a:spcPct val="120000"/>
              </a:lnSpc>
              <a:spcAft>
                <a:spcPts val="400"/>
              </a:spcAft>
              <a:buBlip>
                <a:blip r:embed="rId10"/>
              </a:buBlip>
            </a:pPr>
            <a:r>
              <a:rPr kumimoji="1" lang="zh-CN" altLang="en-US" sz="1200" b="1" dirty="0">
                <a:solidFill>
                  <a:schemeClr val="accent4"/>
                </a:solidFill>
              </a:rPr>
              <a:t>患者依从性较高：</a:t>
            </a:r>
            <a:r>
              <a:rPr lang="zh-CN" altLang="en-US" sz="1200" dirty="0">
                <a:latin typeface="Arial" panose="020B0604020202020204" pitchFamily="34" charset="0"/>
                <a:cs typeface="Arial" panose="020B0604020202020204" pitchFamily="34" charset="0"/>
              </a:rPr>
              <a:t>阿兹夫定组与拉米夫定组依从性均较好，所有受试者的治疗</a:t>
            </a:r>
            <a:r>
              <a:rPr lang="zh-CN" altLang="en-US" sz="1200" b="1" dirty="0">
                <a:solidFill>
                  <a:srgbClr val="D86018"/>
                </a:solidFill>
                <a:latin typeface="Arial" panose="020B0604020202020204" pitchFamily="34" charset="0"/>
                <a:cs typeface="Arial" panose="020B0604020202020204" pitchFamily="34" charset="0"/>
              </a:rPr>
              <a:t>依从性超过</a:t>
            </a:r>
            <a:r>
              <a:rPr lang="en-US" altLang="zh-CN" sz="1200" b="1" dirty="0">
                <a:solidFill>
                  <a:srgbClr val="D86018"/>
                </a:solidFill>
                <a:latin typeface="Arial" panose="020B0604020202020204" pitchFamily="34" charset="0"/>
                <a:cs typeface="Arial" panose="020B0604020202020204" pitchFamily="34" charset="0"/>
              </a:rPr>
              <a:t>90%</a:t>
            </a:r>
          </a:p>
        </p:txBody>
      </p:sp>
      <p:grpSp>
        <p:nvGrpSpPr>
          <p:cNvPr id="7" name="Group 6">
            <a:extLst>
              <a:ext uri="{FF2B5EF4-FFF2-40B4-BE49-F238E27FC236}">
                <a16:creationId xmlns:a16="http://schemas.microsoft.com/office/drawing/2014/main" id="{00CCA2AA-4F0F-40E1-A386-5DB4859C8A1C}"/>
              </a:ext>
            </a:extLst>
          </p:cNvPr>
          <p:cNvGrpSpPr/>
          <p:nvPr/>
        </p:nvGrpSpPr>
        <p:grpSpPr>
          <a:xfrm>
            <a:off x="11207751" y="1222397"/>
            <a:ext cx="310569" cy="4623887"/>
            <a:chOff x="4227710" y="1149679"/>
            <a:chExt cx="310569" cy="4623887"/>
          </a:xfrm>
        </p:grpSpPr>
        <p:sp>
          <p:nvSpPr>
            <p:cNvPr id="11" name="Arrow: Pentagon 10">
              <a:extLst>
                <a:ext uri="{FF2B5EF4-FFF2-40B4-BE49-F238E27FC236}">
                  <a16:creationId xmlns:a16="http://schemas.microsoft.com/office/drawing/2014/main" id="{09E60C33-AF5D-4A1D-994A-3E04BDD778B7}"/>
                </a:ext>
              </a:extLst>
            </p:cNvPr>
            <p:cNvSpPr/>
            <p:nvPr/>
          </p:nvSpPr>
          <p:spPr>
            <a:xfrm rot="5400000">
              <a:off x="3055719" y="2321670"/>
              <a:ext cx="2651760" cy="307777"/>
            </a:xfrm>
            <a:prstGeom prst="homePlate">
              <a:avLst/>
            </a:prstGeom>
            <a:solidFill>
              <a:srgbClr val="356A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zh-CN" altLang="en-US" sz="1400" b="1" dirty="0"/>
                <a:t>主要终点结果</a:t>
              </a:r>
            </a:p>
          </p:txBody>
        </p:sp>
        <p:sp>
          <p:nvSpPr>
            <p:cNvPr id="6" name="Arrow: Chevron 5">
              <a:extLst>
                <a:ext uri="{FF2B5EF4-FFF2-40B4-BE49-F238E27FC236}">
                  <a16:creationId xmlns:a16="http://schemas.microsoft.com/office/drawing/2014/main" id="{FF3EA717-C073-474C-87FE-35C50AC4791C}"/>
                </a:ext>
              </a:extLst>
            </p:cNvPr>
            <p:cNvSpPr/>
            <p:nvPr/>
          </p:nvSpPr>
          <p:spPr>
            <a:xfrm rot="5400000">
              <a:off x="3379001" y="4614287"/>
              <a:ext cx="2011680" cy="306877"/>
            </a:xfrm>
            <a:prstGeom prst="chevron">
              <a:avLst/>
            </a:prstGeom>
            <a:solidFill>
              <a:srgbClr val="356A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zh-CN" altLang="en-US" sz="1400" b="1" dirty="0"/>
                <a:t>研究主要结论</a:t>
              </a:r>
            </a:p>
          </p:txBody>
        </p:sp>
      </p:grpSp>
      <p:sp>
        <p:nvSpPr>
          <p:cNvPr id="45" name="TextBox 44">
            <a:extLst>
              <a:ext uri="{FF2B5EF4-FFF2-40B4-BE49-F238E27FC236}">
                <a16:creationId xmlns:a16="http://schemas.microsoft.com/office/drawing/2014/main" id="{410C0412-EF77-45A4-861A-F56557A09FEF}"/>
              </a:ext>
            </a:extLst>
          </p:cNvPr>
          <p:cNvSpPr txBox="1"/>
          <p:nvPr/>
        </p:nvSpPr>
        <p:spPr>
          <a:xfrm>
            <a:off x="673679" y="5424772"/>
            <a:ext cx="3349438" cy="415498"/>
          </a:xfrm>
          <a:prstGeom prst="rect">
            <a:avLst/>
          </a:prstGeom>
          <a:noFill/>
        </p:spPr>
        <p:txBody>
          <a:bodyPr wrap="square">
            <a:spAutoFit/>
          </a:bodyPr>
          <a:lstStyle/>
          <a:p>
            <a:r>
              <a:rPr lang="en-US" altLang="zh-CN" sz="1050" dirty="0">
                <a:solidFill>
                  <a:schemeClr val="bg1">
                    <a:lumMod val="65000"/>
                  </a:schemeClr>
                </a:solidFill>
              </a:rPr>
              <a:t>*</a:t>
            </a:r>
            <a:r>
              <a:rPr lang="zh-CN" altLang="en-US" sz="1050" dirty="0">
                <a:solidFill>
                  <a:schemeClr val="bg1">
                    <a:lumMod val="65000"/>
                  </a:schemeClr>
                </a:solidFill>
              </a:rPr>
              <a:t>阿兹夫定获批的</a:t>
            </a:r>
            <a:r>
              <a:rPr lang="en-US" altLang="zh-CN" sz="1050" dirty="0">
                <a:solidFill>
                  <a:schemeClr val="bg1">
                    <a:lumMod val="65000"/>
                  </a:schemeClr>
                </a:solidFill>
              </a:rPr>
              <a:t>HIV</a:t>
            </a:r>
            <a:r>
              <a:rPr lang="zh-CN" altLang="en-US" sz="1050" dirty="0">
                <a:solidFill>
                  <a:schemeClr val="bg1">
                    <a:lumMod val="65000"/>
                  </a:schemeClr>
                </a:solidFill>
              </a:rPr>
              <a:t>感染患者使用剂量为</a:t>
            </a:r>
            <a:r>
              <a:rPr lang="en-US" altLang="zh-CN" sz="1050" dirty="0">
                <a:solidFill>
                  <a:schemeClr val="bg1">
                    <a:lumMod val="65000"/>
                  </a:schemeClr>
                </a:solidFill>
              </a:rPr>
              <a:t>3mg/</a:t>
            </a:r>
            <a:r>
              <a:rPr lang="zh-CN" altLang="en-US" sz="1050" dirty="0">
                <a:solidFill>
                  <a:schemeClr val="bg1">
                    <a:lumMod val="65000"/>
                  </a:schemeClr>
                </a:solidFill>
              </a:rPr>
              <a:t>天，因此本材料主要汇报临床试验中阿兹夫定</a:t>
            </a:r>
            <a:r>
              <a:rPr lang="en-US" altLang="zh-CN" sz="1050" dirty="0">
                <a:solidFill>
                  <a:schemeClr val="bg1">
                    <a:lumMod val="65000"/>
                  </a:schemeClr>
                </a:solidFill>
              </a:rPr>
              <a:t>3mg</a:t>
            </a:r>
            <a:r>
              <a:rPr lang="zh-CN" altLang="en-US" sz="1050" dirty="0">
                <a:solidFill>
                  <a:schemeClr val="bg1">
                    <a:lumMod val="65000"/>
                  </a:schemeClr>
                </a:solidFill>
              </a:rPr>
              <a:t>组的结果</a:t>
            </a:r>
            <a:endParaRPr lang="zh-CN" altLang="en-US" sz="1050" dirty="0"/>
          </a:p>
        </p:txBody>
      </p:sp>
      <p:sp>
        <p:nvSpPr>
          <p:cNvPr id="46" name="TextBox 45">
            <a:extLst>
              <a:ext uri="{FF2B5EF4-FFF2-40B4-BE49-F238E27FC236}">
                <a16:creationId xmlns:a16="http://schemas.microsoft.com/office/drawing/2014/main" id="{04783659-1C37-44CB-A821-F7E2E6A44CFE}"/>
              </a:ext>
            </a:extLst>
          </p:cNvPr>
          <p:cNvSpPr txBox="1"/>
          <p:nvPr/>
        </p:nvSpPr>
        <p:spPr>
          <a:xfrm>
            <a:off x="9589746" y="1906506"/>
            <a:ext cx="1615213" cy="553998"/>
          </a:xfrm>
          <a:prstGeom prst="rect">
            <a:avLst/>
          </a:prstGeom>
          <a:noFill/>
        </p:spPr>
        <p:txBody>
          <a:bodyPr wrap="square">
            <a:spAutoFit/>
          </a:bodyPr>
          <a:lstStyle/>
          <a:p>
            <a:r>
              <a:rPr lang="en-US" altLang="zh-CN" sz="1000" dirty="0">
                <a:solidFill>
                  <a:schemeClr val="bg1">
                    <a:lumMod val="65000"/>
                  </a:schemeClr>
                </a:solidFill>
              </a:rPr>
              <a:t>**</a:t>
            </a:r>
            <a:r>
              <a:rPr lang="zh-CN" altLang="en-US" sz="1000" dirty="0">
                <a:solidFill>
                  <a:schemeClr val="bg1">
                    <a:lumMod val="65000"/>
                  </a:schemeClr>
                </a:solidFill>
              </a:rPr>
              <a:t>高病载人群指基线病毒载量</a:t>
            </a:r>
            <a:r>
              <a:rPr lang="en-US" altLang="zh-CN" sz="1000" dirty="0">
                <a:solidFill>
                  <a:schemeClr val="bg1">
                    <a:lumMod val="65000"/>
                  </a:schemeClr>
                </a:solidFill>
              </a:rPr>
              <a:t>≥ 100,000copies/mL</a:t>
            </a:r>
            <a:r>
              <a:rPr lang="zh-CN" altLang="en-US" sz="1000" dirty="0">
                <a:solidFill>
                  <a:schemeClr val="bg1">
                    <a:lumMod val="65000"/>
                  </a:schemeClr>
                </a:solidFill>
              </a:rPr>
              <a:t>的高病毒载量受试者</a:t>
            </a:r>
            <a:r>
              <a:rPr lang="en-US" altLang="zh-CN" sz="1000" dirty="0">
                <a:solidFill>
                  <a:schemeClr val="bg1">
                    <a:lumMod val="65000"/>
                  </a:schemeClr>
                </a:solidFill>
              </a:rPr>
              <a:t>. </a:t>
            </a:r>
            <a:endParaRPr lang="zh-CN" altLang="en-US" sz="1000" dirty="0"/>
          </a:p>
        </p:txBody>
      </p:sp>
    </p:spTree>
    <p:extLst>
      <p:ext uri="{BB962C8B-B14F-4D97-AF65-F5344CB8AC3E}">
        <p14:creationId xmlns:p14="http://schemas.microsoft.com/office/powerpoint/2010/main" val="72681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70B4CC-8398-461B-9384-8E0DAEC245A7}"/>
              </a:ext>
            </a:extLst>
          </p:cNvPr>
          <p:cNvGraphicFramePr>
            <a:graphicFrameLocks noChangeAspect="1"/>
          </p:cNvGraphicFramePr>
          <p:nvPr>
            <p:custDataLst>
              <p:tags r:id="rId2"/>
            </p:custDataLst>
            <p:extLst>
              <p:ext uri="{D42A27DB-BD31-4B8C-83A1-F6EECF244321}">
                <p14:modId xmlns:p14="http://schemas.microsoft.com/office/powerpoint/2010/main" val="1210981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4" imgW="530" imgH="528" progId="TCLayout.ActiveDocument.1">
                  <p:embed/>
                </p:oleObj>
              </mc:Choice>
              <mc:Fallback>
                <p:oleObj name="think-cell Slide" r:id="rId4" imgW="530" imgH="528" progId="TCLayout.ActiveDocument.1">
                  <p:embed/>
                  <p:pic>
                    <p:nvPicPr>
                      <p:cNvPr id="9" name="Object 8" hidden="1">
                        <a:extLst>
                          <a:ext uri="{FF2B5EF4-FFF2-40B4-BE49-F238E27FC236}">
                            <a16:creationId xmlns:a16="http://schemas.microsoft.com/office/drawing/2014/main" id="{3B70B4CC-8398-461B-9384-8E0DAEC245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F8E51D2-CD04-4F65-B1C8-40E91DA6ED59}"/>
              </a:ext>
            </a:extLst>
          </p:cNvPr>
          <p:cNvSpPr>
            <a:spLocks noGrp="1"/>
          </p:cNvSpPr>
          <p:nvPr>
            <p:ph type="body" sz="quarter" idx="14"/>
          </p:nvPr>
        </p:nvSpPr>
        <p:spPr/>
        <p:txBody>
          <a:bodyPr vert="horz" lIns="0" tIns="0" rIns="91440" bIns="0" rtlCol="0" anchor="b" anchorCtr="0">
            <a:noAutofit/>
          </a:bodyPr>
          <a:lstStyle/>
          <a:p>
            <a:pPr>
              <a:lnSpc>
                <a:spcPct val="100000"/>
              </a:lnSpc>
              <a:spcAft>
                <a:spcPts val="0"/>
              </a:spcAft>
            </a:pPr>
            <a:r>
              <a:rPr lang="zh-CN" altLang="en-US" dirty="0">
                <a:solidFill>
                  <a:schemeClr val="bg1">
                    <a:lumMod val="65000"/>
                  </a:schemeClr>
                </a:solidFill>
              </a:rPr>
              <a:t>备注：</a:t>
            </a:r>
            <a:r>
              <a:rPr lang="en-US" altLang="zh-CN" dirty="0">
                <a:solidFill>
                  <a:schemeClr val="bg1">
                    <a:lumMod val="65000"/>
                  </a:schemeClr>
                </a:solidFill>
              </a:rPr>
              <a:t>TDF.</a:t>
            </a:r>
            <a:r>
              <a:rPr lang="zh-CN" altLang="en-US" dirty="0">
                <a:solidFill>
                  <a:schemeClr val="bg1">
                    <a:lumMod val="65000"/>
                  </a:schemeClr>
                </a:solidFill>
              </a:rPr>
              <a:t>替诺福韦；</a:t>
            </a:r>
            <a:r>
              <a:rPr lang="en-US" altLang="zh-CN" dirty="0">
                <a:solidFill>
                  <a:schemeClr val="bg1">
                    <a:lumMod val="65000"/>
                  </a:schemeClr>
                </a:solidFill>
              </a:rPr>
              <a:t>3TC.</a:t>
            </a:r>
            <a:r>
              <a:rPr lang="zh-CN" altLang="en-US" dirty="0">
                <a:solidFill>
                  <a:schemeClr val="bg1">
                    <a:lumMod val="65000"/>
                  </a:schemeClr>
                </a:solidFill>
              </a:rPr>
              <a:t>拉米夫定；</a:t>
            </a:r>
            <a:r>
              <a:rPr lang="en-US" altLang="zh-CN" dirty="0">
                <a:solidFill>
                  <a:schemeClr val="bg1">
                    <a:lumMod val="65000"/>
                  </a:schemeClr>
                </a:solidFill>
              </a:rPr>
              <a:t>FTC.</a:t>
            </a:r>
            <a:r>
              <a:rPr lang="zh-CN" altLang="en-US" dirty="0">
                <a:solidFill>
                  <a:schemeClr val="bg1">
                    <a:lumMod val="65000"/>
                  </a:schemeClr>
                </a:solidFill>
              </a:rPr>
              <a:t>恩曲他滨；</a:t>
            </a:r>
            <a:r>
              <a:rPr lang="en-US" altLang="zh-CN" dirty="0">
                <a:solidFill>
                  <a:schemeClr val="bg1">
                    <a:lumMod val="65000"/>
                  </a:schemeClr>
                </a:solidFill>
              </a:rPr>
              <a:t>TAF.</a:t>
            </a:r>
            <a:r>
              <a:rPr lang="zh-CN" altLang="en-US" dirty="0">
                <a:solidFill>
                  <a:schemeClr val="bg1">
                    <a:lumMod val="65000"/>
                  </a:schemeClr>
                </a:solidFill>
              </a:rPr>
              <a:t>丙酚替诺福韦；</a:t>
            </a:r>
            <a:r>
              <a:rPr lang="en-US" altLang="zh-CN" dirty="0">
                <a:solidFill>
                  <a:schemeClr val="bg1">
                    <a:lumMod val="65000"/>
                  </a:schemeClr>
                </a:solidFill>
              </a:rPr>
              <a:t>EFV.</a:t>
            </a:r>
            <a:r>
              <a:rPr lang="zh-CN" altLang="en-US" dirty="0">
                <a:solidFill>
                  <a:schemeClr val="bg1">
                    <a:lumMod val="65000"/>
                  </a:schemeClr>
                </a:solidFill>
              </a:rPr>
              <a:t>依非韦伦；</a:t>
            </a:r>
            <a:r>
              <a:rPr lang="en-US" altLang="zh-CN" dirty="0">
                <a:solidFill>
                  <a:schemeClr val="bg1">
                    <a:lumMod val="65000"/>
                  </a:schemeClr>
                </a:solidFill>
              </a:rPr>
              <a:t>RPV.</a:t>
            </a:r>
            <a:r>
              <a:rPr lang="zh-CN" altLang="en-US" dirty="0">
                <a:solidFill>
                  <a:schemeClr val="bg1">
                    <a:lumMod val="65000"/>
                  </a:schemeClr>
                </a:solidFill>
              </a:rPr>
              <a:t>利匹韦林；</a:t>
            </a:r>
            <a:r>
              <a:rPr lang="en-US" altLang="zh-CN" dirty="0">
                <a:solidFill>
                  <a:schemeClr val="bg1">
                    <a:lumMod val="65000"/>
                  </a:schemeClr>
                </a:solidFill>
              </a:rPr>
              <a:t>LPV/r.</a:t>
            </a:r>
            <a:r>
              <a:rPr lang="zh-CN" altLang="en-US" dirty="0">
                <a:solidFill>
                  <a:schemeClr val="bg1">
                    <a:lumMod val="65000"/>
                  </a:schemeClr>
                </a:solidFill>
              </a:rPr>
              <a:t>洛匹那韦</a:t>
            </a:r>
            <a:r>
              <a:rPr lang="en-US" altLang="zh-CN" dirty="0">
                <a:solidFill>
                  <a:schemeClr val="bg1">
                    <a:lumMod val="65000"/>
                  </a:schemeClr>
                </a:solidFill>
              </a:rPr>
              <a:t>/</a:t>
            </a:r>
            <a:r>
              <a:rPr lang="zh-CN" altLang="en-US" dirty="0">
                <a:solidFill>
                  <a:schemeClr val="bg1">
                    <a:lumMod val="65000"/>
                  </a:schemeClr>
                </a:solidFill>
              </a:rPr>
              <a:t>利托那韦；</a:t>
            </a:r>
            <a:r>
              <a:rPr lang="en-US" altLang="zh-CN" dirty="0">
                <a:solidFill>
                  <a:schemeClr val="bg1">
                    <a:lumMod val="65000"/>
                  </a:schemeClr>
                </a:solidFill>
              </a:rPr>
              <a:t>DRV/c.</a:t>
            </a:r>
            <a:r>
              <a:rPr lang="zh-CN" altLang="en-US" dirty="0">
                <a:solidFill>
                  <a:schemeClr val="bg1">
                    <a:lumMod val="65000"/>
                  </a:schemeClr>
                </a:solidFill>
              </a:rPr>
              <a:t>达芦那韦</a:t>
            </a:r>
            <a:r>
              <a:rPr lang="en-US" altLang="zh-CN" dirty="0">
                <a:solidFill>
                  <a:schemeClr val="bg1">
                    <a:lumMod val="65000"/>
                  </a:schemeClr>
                </a:solidFill>
              </a:rPr>
              <a:t>/</a:t>
            </a:r>
            <a:r>
              <a:rPr lang="zh-CN" altLang="en-US" dirty="0">
                <a:solidFill>
                  <a:schemeClr val="bg1">
                    <a:lumMod val="65000"/>
                  </a:schemeClr>
                </a:solidFill>
              </a:rPr>
              <a:t>考比司他；</a:t>
            </a:r>
            <a:r>
              <a:rPr lang="en-US" altLang="zh-CN" dirty="0">
                <a:solidFill>
                  <a:schemeClr val="bg1">
                    <a:lumMod val="65000"/>
                  </a:schemeClr>
                </a:solidFill>
              </a:rPr>
              <a:t>DTG.</a:t>
            </a:r>
            <a:r>
              <a:rPr lang="zh-CN" altLang="en-US" dirty="0">
                <a:solidFill>
                  <a:schemeClr val="bg1">
                    <a:lumMod val="65000"/>
                  </a:schemeClr>
                </a:solidFill>
              </a:rPr>
              <a:t>多替拉韦；</a:t>
            </a:r>
            <a:r>
              <a:rPr lang="en-US" altLang="zh-CN" dirty="0">
                <a:solidFill>
                  <a:schemeClr val="bg1">
                    <a:lumMod val="65000"/>
                  </a:schemeClr>
                </a:solidFill>
              </a:rPr>
              <a:t>RAL.</a:t>
            </a:r>
            <a:r>
              <a:rPr lang="zh-CN" altLang="en-US" dirty="0">
                <a:solidFill>
                  <a:schemeClr val="bg1">
                    <a:lumMod val="65000"/>
                  </a:schemeClr>
                </a:solidFill>
              </a:rPr>
              <a:t>拉替拉韦；</a:t>
            </a:r>
            <a:r>
              <a:rPr lang="en-US" altLang="zh-CN" dirty="0">
                <a:solidFill>
                  <a:schemeClr val="bg1">
                    <a:lumMod val="65000"/>
                  </a:schemeClr>
                </a:solidFill>
              </a:rPr>
              <a:t>ABC.</a:t>
            </a:r>
            <a:r>
              <a:rPr lang="zh-CN" altLang="en-US" dirty="0">
                <a:solidFill>
                  <a:schemeClr val="bg1">
                    <a:lumMod val="65000"/>
                  </a:schemeClr>
                </a:solidFill>
              </a:rPr>
              <a:t>阿巴卡韦；</a:t>
            </a:r>
            <a:r>
              <a:rPr lang="en-US" altLang="zh-CN" dirty="0">
                <a:solidFill>
                  <a:schemeClr val="bg1">
                    <a:lumMod val="65000"/>
                  </a:schemeClr>
                </a:solidFill>
              </a:rPr>
              <a:t>DOR.</a:t>
            </a:r>
            <a:r>
              <a:rPr lang="zh-CN" altLang="en-US" dirty="0">
                <a:solidFill>
                  <a:schemeClr val="bg1">
                    <a:lumMod val="65000"/>
                  </a:schemeClr>
                </a:solidFill>
              </a:rPr>
              <a:t>多拉韦林；</a:t>
            </a:r>
            <a:r>
              <a:rPr lang="en-US" altLang="zh-CN" dirty="0">
                <a:solidFill>
                  <a:schemeClr val="bg1">
                    <a:lumMod val="65000"/>
                  </a:schemeClr>
                </a:solidFill>
              </a:rPr>
              <a:t>AZT.</a:t>
            </a:r>
            <a:r>
              <a:rPr lang="zh-CN" altLang="en-US" dirty="0">
                <a:solidFill>
                  <a:schemeClr val="bg1">
                    <a:lumMod val="65000"/>
                  </a:schemeClr>
                </a:solidFill>
              </a:rPr>
              <a:t>齐多夫定；</a:t>
            </a:r>
            <a:r>
              <a:rPr lang="en-US" altLang="zh-CN" dirty="0">
                <a:solidFill>
                  <a:schemeClr val="bg1">
                    <a:lumMod val="65000"/>
                  </a:schemeClr>
                </a:solidFill>
              </a:rPr>
              <a:t>NVP.</a:t>
            </a:r>
            <a:r>
              <a:rPr lang="zh-CN" altLang="en-US" dirty="0">
                <a:solidFill>
                  <a:schemeClr val="bg1">
                    <a:lumMod val="65000"/>
                  </a:schemeClr>
                </a:solidFill>
              </a:rPr>
              <a:t>奈韦拉平；</a:t>
            </a:r>
            <a:r>
              <a:rPr lang="en-US" altLang="zh-CN" dirty="0">
                <a:solidFill>
                  <a:schemeClr val="bg1">
                    <a:lumMod val="65000"/>
                  </a:schemeClr>
                </a:solidFill>
              </a:rPr>
              <a:t>NRTIs.</a:t>
            </a:r>
            <a:r>
              <a:rPr lang="zh-CN" altLang="en-US" dirty="0">
                <a:solidFill>
                  <a:schemeClr val="bg1">
                    <a:lumMod val="65000"/>
                  </a:schemeClr>
                </a:solidFill>
              </a:rPr>
              <a:t>核苷类逆转录酶抑制剂；</a:t>
            </a:r>
            <a:r>
              <a:rPr lang="en-US" altLang="zh-CN" dirty="0">
                <a:solidFill>
                  <a:schemeClr val="bg1">
                    <a:lumMod val="65000"/>
                  </a:schemeClr>
                </a:solidFill>
              </a:rPr>
              <a:t>NNRTIs.</a:t>
            </a:r>
            <a:r>
              <a:rPr lang="zh-CN" altLang="en-US" dirty="0">
                <a:solidFill>
                  <a:schemeClr val="bg1">
                    <a:lumMod val="65000"/>
                  </a:schemeClr>
                </a:solidFill>
              </a:rPr>
              <a:t>非核苷类逆转录酶抑制剂；</a:t>
            </a:r>
            <a:r>
              <a:rPr lang="en-US" altLang="zh-CN" dirty="0">
                <a:solidFill>
                  <a:schemeClr val="bg1">
                    <a:lumMod val="65000"/>
                  </a:schemeClr>
                </a:solidFill>
              </a:rPr>
              <a:t>PIs.</a:t>
            </a:r>
            <a:r>
              <a:rPr lang="zh-CN" altLang="en-US" dirty="0">
                <a:solidFill>
                  <a:schemeClr val="bg1">
                    <a:lumMod val="65000"/>
                  </a:schemeClr>
                </a:solidFill>
              </a:rPr>
              <a:t>蛋白酶抑制剂；</a:t>
            </a:r>
            <a:r>
              <a:rPr lang="en-US" altLang="zh-CN" dirty="0">
                <a:solidFill>
                  <a:schemeClr val="bg1">
                    <a:lumMod val="65000"/>
                  </a:schemeClr>
                </a:solidFill>
              </a:rPr>
              <a:t>INSTIs.</a:t>
            </a:r>
            <a:r>
              <a:rPr lang="zh-CN" altLang="en-US" dirty="0">
                <a:solidFill>
                  <a:schemeClr val="bg1">
                    <a:lumMod val="65000"/>
                  </a:schemeClr>
                </a:solidFill>
              </a:rPr>
              <a:t>整合酶抑制剂</a:t>
            </a:r>
            <a:endParaRPr lang="en-US" altLang="zh-CN" dirty="0">
              <a:solidFill>
                <a:schemeClr val="bg1">
                  <a:lumMod val="65000"/>
                </a:schemeClr>
              </a:solidFill>
            </a:endParaRPr>
          </a:p>
          <a:p>
            <a:pPr>
              <a:lnSpc>
                <a:spcPct val="100000"/>
              </a:lnSpc>
              <a:spcAft>
                <a:spcPts val="0"/>
              </a:spcAft>
            </a:pPr>
            <a:r>
              <a:rPr lang="zh-CN" altLang="en-US" dirty="0">
                <a:solidFill>
                  <a:schemeClr val="bg1">
                    <a:lumMod val="65000"/>
                  </a:schemeClr>
                </a:solidFill>
              </a:rPr>
              <a:t>来源：</a:t>
            </a:r>
            <a:r>
              <a:rPr lang="en-US" altLang="zh-CN" dirty="0">
                <a:solidFill>
                  <a:schemeClr val="bg1">
                    <a:lumMod val="65000"/>
                  </a:schemeClr>
                </a:solidFill>
              </a:rPr>
              <a:t>1. </a:t>
            </a:r>
            <a:r>
              <a:rPr lang="zh-CN" altLang="en-US" dirty="0">
                <a:solidFill>
                  <a:schemeClr val="bg1">
                    <a:lumMod val="65000"/>
                  </a:schemeClr>
                </a:solidFill>
              </a:rPr>
              <a:t>阿兹夫定</a:t>
            </a:r>
            <a:r>
              <a:rPr lang="en-US" altLang="zh-CN" dirty="0">
                <a:solidFill>
                  <a:schemeClr val="bg1">
                    <a:lumMod val="65000"/>
                  </a:schemeClr>
                </a:solidFill>
              </a:rPr>
              <a:t>2</a:t>
            </a:r>
            <a:r>
              <a:rPr lang="zh-CN" altLang="en-US" dirty="0">
                <a:solidFill>
                  <a:schemeClr val="bg1">
                    <a:lumMod val="65000"/>
                  </a:schemeClr>
                </a:solidFill>
              </a:rPr>
              <a:t>期临床研究报告，真实生物</a:t>
            </a:r>
            <a:r>
              <a:rPr lang="en-US" altLang="zh-CN" dirty="0">
                <a:solidFill>
                  <a:schemeClr val="bg1">
                    <a:lumMod val="65000"/>
                  </a:schemeClr>
                </a:solidFill>
              </a:rPr>
              <a:t>; 2.</a:t>
            </a:r>
            <a:r>
              <a:rPr lang="zh-CN" altLang="en-US" dirty="0">
                <a:solidFill>
                  <a:schemeClr val="bg1">
                    <a:lumMod val="65000"/>
                  </a:schemeClr>
                </a:solidFill>
              </a:rPr>
              <a:t>中华医学会感染病学会艾滋病丙型肝炎学组</a:t>
            </a:r>
            <a:r>
              <a:rPr lang="en-US" altLang="zh-CN" dirty="0">
                <a:solidFill>
                  <a:schemeClr val="bg1">
                    <a:lumMod val="65000"/>
                  </a:schemeClr>
                </a:solidFill>
              </a:rPr>
              <a:t>. </a:t>
            </a:r>
            <a:r>
              <a:rPr lang="zh-CN" altLang="en-US" dirty="0">
                <a:solidFill>
                  <a:schemeClr val="bg1">
                    <a:lumMod val="65000"/>
                  </a:schemeClr>
                </a:solidFill>
              </a:rPr>
              <a:t>中国艾滋病性病</a:t>
            </a:r>
            <a:r>
              <a:rPr lang="en-US" altLang="zh-CN" dirty="0">
                <a:solidFill>
                  <a:schemeClr val="bg1">
                    <a:lumMod val="65000"/>
                  </a:schemeClr>
                </a:solidFill>
              </a:rPr>
              <a:t>. 2022;</a:t>
            </a:r>
            <a:r>
              <a:rPr lang="zh-CN" altLang="en-US" dirty="0">
                <a:solidFill>
                  <a:schemeClr val="bg1">
                    <a:lumMod val="65000"/>
                  </a:schemeClr>
                </a:solidFill>
              </a:rPr>
              <a:t> </a:t>
            </a:r>
            <a:r>
              <a:rPr lang="en-US" altLang="zh-CN" dirty="0">
                <a:solidFill>
                  <a:schemeClr val="bg1">
                    <a:lumMod val="65000"/>
                  </a:schemeClr>
                </a:solidFill>
              </a:rPr>
              <a:t>3. </a:t>
            </a:r>
            <a:r>
              <a:rPr lang="zh-CN" altLang="en-US" dirty="0">
                <a:solidFill>
                  <a:schemeClr val="bg1">
                    <a:lumMod val="65000"/>
                  </a:schemeClr>
                </a:solidFill>
              </a:rPr>
              <a:t>国家药品监督管理局药品审评中心</a:t>
            </a:r>
            <a:r>
              <a:rPr lang="en-US" altLang="zh-CN" dirty="0">
                <a:solidFill>
                  <a:schemeClr val="bg1">
                    <a:lumMod val="65000"/>
                  </a:schemeClr>
                </a:solidFill>
              </a:rPr>
              <a:t>, 2022. </a:t>
            </a:r>
          </a:p>
        </p:txBody>
      </p:sp>
      <p:grpSp>
        <p:nvGrpSpPr>
          <p:cNvPr id="11" name="Group 10">
            <a:extLst>
              <a:ext uri="{FF2B5EF4-FFF2-40B4-BE49-F238E27FC236}">
                <a16:creationId xmlns:a16="http://schemas.microsoft.com/office/drawing/2014/main" id="{6487A5C3-B93B-4C82-9A33-508860292001}"/>
              </a:ext>
            </a:extLst>
          </p:cNvPr>
          <p:cNvGrpSpPr/>
          <p:nvPr/>
        </p:nvGrpSpPr>
        <p:grpSpPr>
          <a:xfrm>
            <a:off x="1" y="2413"/>
            <a:ext cx="4582758" cy="243840"/>
            <a:chOff x="1" y="-20165"/>
            <a:chExt cx="4582758" cy="243840"/>
          </a:xfrm>
        </p:grpSpPr>
        <p:sp>
          <p:nvSpPr>
            <p:cNvPr id="13" name="Rectangle 12">
              <a:extLst>
                <a:ext uri="{FF2B5EF4-FFF2-40B4-BE49-F238E27FC236}">
                  <a16:creationId xmlns:a16="http://schemas.microsoft.com/office/drawing/2014/main" id="{478F6F31-0131-41E2-9BD8-70F201DDAE7B}"/>
                </a:ext>
              </a:extLst>
            </p:cNvPr>
            <p:cNvSpPr/>
            <p:nvPr/>
          </p:nvSpPr>
          <p:spPr>
            <a:xfrm>
              <a:off x="1" y="-20165"/>
              <a:ext cx="1147482"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p>
          </p:txBody>
        </p:sp>
        <p:sp>
          <p:nvSpPr>
            <p:cNvPr id="15" name="Rectangle 14">
              <a:extLst>
                <a:ext uri="{FF2B5EF4-FFF2-40B4-BE49-F238E27FC236}">
                  <a16:creationId xmlns:a16="http://schemas.microsoft.com/office/drawing/2014/main" id="{B8A378FC-4BEE-4CE4-A430-D3255450C850}"/>
                </a:ext>
              </a:extLst>
            </p:cNvPr>
            <p:cNvSpPr/>
            <p:nvPr/>
          </p:nvSpPr>
          <p:spPr>
            <a:xfrm>
              <a:off x="1183342"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安全性</a:t>
              </a:r>
            </a:p>
          </p:txBody>
        </p:sp>
        <p:sp>
          <p:nvSpPr>
            <p:cNvPr id="16" name="Rectangle 15">
              <a:extLst>
                <a:ext uri="{FF2B5EF4-FFF2-40B4-BE49-F238E27FC236}">
                  <a16:creationId xmlns:a16="http://schemas.microsoft.com/office/drawing/2014/main" id="{8D5C3448-4AE3-4D28-B43E-6F8FC8AE2B10}"/>
                </a:ext>
              </a:extLst>
            </p:cNvPr>
            <p:cNvSpPr/>
            <p:nvPr/>
          </p:nvSpPr>
          <p:spPr>
            <a:xfrm>
              <a:off x="2042161" y="-20165"/>
              <a:ext cx="822960" cy="243840"/>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17" name="Rectangle 16">
              <a:extLst>
                <a:ext uri="{FF2B5EF4-FFF2-40B4-BE49-F238E27FC236}">
                  <a16:creationId xmlns:a16="http://schemas.microsoft.com/office/drawing/2014/main" id="{5D5C8FD4-D4BA-4032-BBA6-71981E6DA790}"/>
                </a:ext>
              </a:extLst>
            </p:cNvPr>
            <p:cNvSpPr/>
            <p:nvPr/>
          </p:nvSpPr>
          <p:spPr>
            <a:xfrm>
              <a:off x="2900980"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p>
          </p:txBody>
        </p:sp>
        <p:sp>
          <p:nvSpPr>
            <p:cNvPr id="18" name="Rectangle 17">
              <a:extLst>
                <a:ext uri="{FF2B5EF4-FFF2-40B4-BE49-F238E27FC236}">
                  <a16:creationId xmlns:a16="http://schemas.microsoft.com/office/drawing/2014/main" id="{7CE57A87-D311-443A-8336-5D1156955D79}"/>
                </a:ext>
              </a:extLst>
            </p:cNvPr>
            <p:cNvSpPr/>
            <p:nvPr/>
          </p:nvSpPr>
          <p:spPr>
            <a:xfrm>
              <a:off x="3759799"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p>
          </p:txBody>
        </p:sp>
      </p:grpSp>
      <p:sp>
        <p:nvSpPr>
          <p:cNvPr id="60" name="TextBox 59">
            <a:extLst>
              <a:ext uri="{FF2B5EF4-FFF2-40B4-BE49-F238E27FC236}">
                <a16:creationId xmlns:a16="http://schemas.microsoft.com/office/drawing/2014/main" id="{DFF96790-A0C4-44CB-850F-1158644C6B6D}"/>
              </a:ext>
            </a:extLst>
          </p:cNvPr>
          <p:cNvSpPr txBox="1"/>
          <p:nvPr/>
        </p:nvSpPr>
        <p:spPr>
          <a:xfrm>
            <a:off x="6747554" y="1785825"/>
            <a:ext cx="4150504" cy="515819"/>
          </a:xfrm>
          <a:prstGeom prst="rect">
            <a:avLst/>
          </a:prstGeom>
        </p:spPr>
        <p:txBody>
          <a:bodyPr vert="horz" wrap="square" lIns="0" tIns="45720" rIns="0" bIns="45720" rtlCol="0">
            <a:noAutofit/>
          </a:bodyPr>
          <a:lstStyle/>
          <a:p>
            <a:pPr algn="l">
              <a:lnSpc>
                <a:spcPct val="90000"/>
              </a:lnSpc>
              <a:spcBef>
                <a:spcPts val="600"/>
              </a:spcBef>
              <a:spcAft>
                <a:spcPts val="600"/>
              </a:spcAft>
            </a:pPr>
            <a:endParaRPr lang="zh-CN" altLang="en-US" sz="12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870EADF-2497-4351-829D-B16E657851D9}"/>
              </a:ext>
            </a:extLst>
          </p:cNvPr>
          <p:cNvSpPr txBox="1"/>
          <p:nvPr/>
        </p:nvSpPr>
        <p:spPr>
          <a:xfrm>
            <a:off x="6746906" y="1742940"/>
            <a:ext cx="4835494" cy="858166"/>
          </a:xfrm>
          <a:prstGeom prst="chevron">
            <a:avLst>
              <a:gd name="adj" fmla="val 19134"/>
            </a:avLst>
          </a:prstGeom>
          <a:solidFill>
            <a:srgbClr val="EBF1F9"/>
          </a:solidFill>
        </p:spPr>
        <p:txBody>
          <a:bodyPr vert="horz" wrap="square" lIns="182880" tIns="45720" rIns="182880" bIns="45720" rtlCol="0" anchor="ctr">
            <a:noAutofit/>
          </a:bodyPr>
          <a:lstStyle/>
          <a:p>
            <a:pPr>
              <a:lnSpc>
                <a:spcPct val="120000"/>
              </a:lnSpc>
              <a:spcBef>
                <a:spcPts val="600"/>
              </a:spcBef>
              <a:spcAft>
                <a:spcPts val="600"/>
              </a:spcAft>
            </a:pPr>
            <a:r>
              <a:rPr lang="zh-CN" altLang="en-US" sz="1400" b="1" dirty="0">
                <a:solidFill>
                  <a:schemeClr val="accent5"/>
                </a:solidFill>
                <a:latin typeface="Arial" panose="020B0604020202020204" pitchFamily="34" charset="0"/>
                <a:cs typeface="Arial" panose="020B0604020202020204" pitchFamily="34" charset="0"/>
              </a:rPr>
              <a:t>阿兹夫定</a:t>
            </a:r>
            <a:r>
              <a:rPr lang="zh-CN" altLang="en-US" sz="1400" b="1" dirty="0">
                <a:solidFill>
                  <a:srgbClr val="D86018"/>
                </a:solidFill>
                <a:latin typeface="Arial" panose="020B0604020202020204" pitchFamily="34" charset="0"/>
                <a:cs typeface="Arial" panose="020B0604020202020204" pitchFamily="34" charset="0"/>
              </a:rPr>
              <a:t>上市一年内</a:t>
            </a:r>
            <a:r>
              <a:rPr lang="zh-CN" altLang="en-US" sz="1400" b="1" dirty="0">
                <a:latin typeface="Arial" panose="020B0604020202020204" pitchFamily="34" charset="0"/>
                <a:cs typeface="Arial" panose="020B0604020202020204" pitchFamily="34" charset="0"/>
              </a:rPr>
              <a:t>已得到</a:t>
            </a:r>
            <a:r>
              <a:rPr lang="zh-CN" altLang="en-US" sz="1400" b="1" dirty="0"/>
              <a:t>中国最新艾滋病诊疗指南认可，与临床常用药品</a:t>
            </a:r>
            <a:r>
              <a:rPr lang="zh-CN" altLang="en-US" sz="1400" b="1" dirty="0">
                <a:solidFill>
                  <a:srgbClr val="356AB8"/>
                </a:solidFill>
              </a:rPr>
              <a:t>拉米夫定</a:t>
            </a:r>
            <a:r>
              <a:rPr lang="en-US" altLang="zh-CN" sz="1400" b="1" dirty="0">
                <a:solidFill>
                  <a:srgbClr val="356AB8"/>
                </a:solidFill>
              </a:rPr>
              <a:t>(3TC) </a:t>
            </a:r>
            <a:r>
              <a:rPr lang="zh-CN" altLang="en-US" sz="1400" b="1" dirty="0"/>
              <a:t>和</a:t>
            </a:r>
            <a:r>
              <a:rPr lang="en-US" altLang="zh-CN" sz="1400" b="1" dirty="0"/>
              <a:t>2021</a:t>
            </a:r>
            <a:r>
              <a:rPr lang="zh-CN" altLang="en-US" sz="1400" b="1" dirty="0"/>
              <a:t>年医保谈判药品</a:t>
            </a:r>
            <a:r>
              <a:rPr lang="zh-CN" altLang="en-US" sz="1400" b="1" dirty="0">
                <a:solidFill>
                  <a:srgbClr val="356AB8"/>
                </a:solidFill>
              </a:rPr>
              <a:t>艾诺韦林</a:t>
            </a:r>
            <a:r>
              <a:rPr lang="zh-CN" altLang="en-US" sz="1400" b="1" dirty="0">
                <a:solidFill>
                  <a:schemeClr val="accent5"/>
                </a:solidFill>
              </a:rPr>
              <a:t>同获指南推荐</a:t>
            </a:r>
            <a:r>
              <a:rPr lang="en-US" altLang="zh-CN" sz="1400" b="1" baseline="30000" dirty="0"/>
              <a:t>2</a:t>
            </a:r>
            <a:endParaRPr lang="zh-CN" altLang="en-US" sz="1400" b="1" dirty="0">
              <a:latin typeface="Arial" panose="020B0604020202020204" pitchFamily="34" charset="0"/>
              <a:cs typeface="Arial" panose="020B0604020202020204" pitchFamily="34" charset="0"/>
            </a:endParaRPr>
          </a:p>
        </p:txBody>
      </p:sp>
      <p:graphicFrame>
        <p:nvGraphicFramePr>
          <p:cNvPr id="62" name="Table 62">
            <a:extLst>
              <a:ext uri="{FF2B5EF4-FFF2-40B4-BE49-F238E27FC236}">
                <a16:creationId xmlns:a16="http://schemas.microsoft.com/office/drawing/2014/main" id="{BA6DD796-BD02-4EF8-8186-B1D66E21197F}"/>
              </a:ext>
            </a:extLst>
          </p:cNvPr>
          <p:cNvGraphicFramePr>
            <a:graphicFrameLocks noGrp="1"/>
          </p:cNvGraphicFramePr>
          <p:nvPr>
            <p:extLst>
              <p:ext uri="{D42A27DB-BD31-4B8C-83A1-F6EECF244321}">
                <p14:modId xmlns:p14="http://schemas.microsoft.com/office/powerpoint/2010/main" val="3761371953"/>
              </p:ext>
            </p:extLst>
          </p:nvPr>
        </p:nvGraphicFramePr>
        <p:xfrm>
          <a:off x="6466114" y="2711592"/>
          <a:ext cx="5112660" cy="2765307"/>
        </p:xfrm>
        <a:graphic>
          <a:graphicData uri="http://schemas.openxmlformats.org/drawingml/2006/table">
            <a:tbl>
              <a:tblPr firstRow="1" bandRow="1">
                <a:tableStyleId>{9D7B26C5-4107-4FEC-AEDC-1716B250A1EF}</a:tableStyleId>
              </a:tblPr>
              <a:tblGrid>
                <a:gridCol w="1408464">
                  <a:extLst>
                    <a:ext uri="{9D8B030D-6E8A-4147-A177-3AD203B41FA5}">
                      <a16:colId xmlns:a16="http://schemas.microsoft.com/office/drawing/2014/main" val="2300684976"/>
                    </a:ext>
                  </a:extLst>
                </a:gridCol>
                <a:gridCol w="3704196">
                  <a:extLst>
                    <a:ext uri="{9D8B030D-6E8A-4147-A177-3AD203B41FA5}">
                      <a16:colId xmlns:a16="http://schemas.microsoft.com/office/drawing/2014/main" val="427319100"/>
                    </a:ext>
                  </a:extLst>
                </a:gridCol>
              </a:tblGrid>
              <a:tr h="409837">
                <a:tc gridSpan="2">
                  <a:txBody>
                    <a:bodyPr/>
                    <a:lstStyle/>
                    <a:p>
                      <a:pPr algn="ctr"/>
                      <a:r>
                        <a:rPr lang="zh-CN" altLang="en-US" sz="1400" dirty="0">
                          <a:solidFill>
                            <a:schemeClr val="bg1"/>
                          </a:solidFill>
                        </a:rPr>
                        <a:t>推荐成人初治患者抗病毒治疗替代方案</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zh-CN" altLang="en-US" dirty="0"/>
                    </a:p>
                  </a:txBody>
                  <a:tcPr/>
                </a:tc>
                <a:extLst>
                  <a:ext uri="{0D108BD9-81ED-4DB2-BD59-A6C34878D82A}">
                    <a16:rowId xmlns:a16="http://schemas.microsoft.com/office/drawing/2014/main" val="1178901338"/>
                  </a:ext>
                </a:extLst>
              </a:tr>
              <a:tr h="368852">
                <a:tc>
                  <a:txBody>
                    <a:bodyPr/>
                    <a:lstStyle/>
                    <a:p>
                      <a:r>
                        <a:rPr lang="en-US" altLang="zh-CN" sz="1300" b="1" dirty="0">
                          <a:solidFill>
                            <a:srgbClr val="302F5D"/>
                          </a:solidFill>
                        </a:rPr>
                        <a:t>2NRTIs</a:t>
                      </a:r>
                      <a:endParaRPr lang="zh-CN" altLang="en-US" sz="1300" b="1" dirty="0">
                        <a:solidFill>
                          <a:srgbClr val="302F5D"/>
                        </a:solidFill>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schemeClr>
                    </a:solidFill>
                  </a:tcPr>
                </a:tc>
                <a:tc>
                  <a:txBody>
                    <a:bodyPr/>
                    <a:lstStyle/>
                    <a:p>
                      <a:pPr algn="ctr"/>
                      <a:r>
                        <a:rPr lang="zh-CN" altLang="en-US" sz="1300" b="1" dirty="0">
                          <a:solidFill>
                            <a:srgbClr val="302F5D"/>
                          </a:solidFill>
                        </a:rPr>
                        <a:t>第三类药物</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6238509"/>
                  </a:ext>
                </a:extLst>
              </a:tr>
              <a:tr h="511210">
                <a:tc>
                  <a:txBody>
                    <a:bodyPr/>
                    <a:lstStyle/>
                    <a:p>
                      <a:r>
                        <a:rPr lang="en-US" altLang="zh-CN" sz="1300" dirty="0"/>
                        <a:t>AZT(ABC)+</a:t>
                      </a:r>
                      <a:r>
                        <a:rPr lang="en-US" altLang="zh-CN" sz="1300" b="1" dirty="0">
                          <a:solidFill>
                            <a:srgbClr val="356AB8"/>
                          </a:solidFill>
                        </a:rPr>
                        <a:t>3TC</a:t>
                      </a:r>
                      <a:endParaRPr lang="zh-CN" altLang="en-US" sz="1300" b="1" dirty="0">
                        <a:solidFill>
                          <a:srgbClr val="356AB8"/>
                        </a:solidFill>
                      </a:endParaRPr>
                    </a:p>
                  </a:txBody>
                  <a:tcPr anchor="ctr">
                    <a:lnT w="12700" cap="flat" cmpd="sng" algn="ctr">
                      <a:solidFill>
                        <a:schemeClr val="accent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lvl="0"/>
                      <a:r>
                        <a:rPr lang="en-US" altLang="zh-CN" sz="1300" dirty="0"/>
                        <a:t>+NNRTIs: EFV</a:t>
                      </a:r>
                      <a:r>
                        <a:rPr lang="zh-CN" altLang="en-US" sz="1300" dirty="0"/>
                        <a:t>或</a:t>
                      </a:r>
                      <a:r>
                        <a:rPr lang="en-US" altLang="zh-CN" sz="1300" dirty="0"/>
                        <a:t>NVP</a:t>
                      </a:r>
                      <a:r>
                        <a:rPr lang="zh-CN" altLang="en-US" sz="1300" dirty="0"/>
                        <a:t>或</a:t>
                      </a:r>
                      <a:r>
                        <a:rPr lang="en-US" altLang="zh-CN" sz="1300" dirty="0"/>
                        <a:t>RPV</a:t>
                      </a:r>
                      <a:r>
                        <a:rPr lang="zh-CN" altLang="en-US" sz="1300" dirty="0"/>
                        <a:t>或</a:t>
                      </a:r>
                      <a:r>
                        <a:rPr lang="en-US" altLang="zh-CN" sz="1300" dirty="0"/>
                        <a:t>DOR</a:t>
                      </a:r>
                      <a:r>
                        <a:rPr lang="zh-CN" altLang="en-US" sz="1300" dirty="0"/>
                        <a:t>或</a:t>
                      </a:r>
                      <a:r>
                        <a:rPr lang="zh-CN" altLang="en-US" sz="1300" b="1" dirty="0">
                          <a:solidFill>
                            <a:srgbClr val="356AB8"/>
                          </a:solidFill>
                        </a:rPr>
                        <a:t>艾诺韦林</a:t>
                      </a:r>
                    </a:p>
                  </a:txBody>
                  <a:tcPr anchor="ctr">
                    <a:lnT w="12700" cap="flat" cmpd="sng" algn="ctr">
                      <a:solidFill>
                        <a:schemeClr val="accent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4320531"/>
                  </a:ext>
                </a:extLst>
              </a:tr>
              <a:tr h="368852">
                <a:tc>
                  <a:txBody>
                    <a:bodyPr/>
                    <a:lstStyle/>
                    <a:p>
                      <a:endParaRPr lang="zh-CN" altLang="en-US" sz="1300" b="1" dirty="0">
                        <a:solidFill>
                          <a:srgbClr val="0070C0"/>
                        </a:solidFill>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lvl="0"/>
                      <a:r>
                        <a:rPr lang="zh-CN" altLang="en-US" sz="1300" dirty="0"/>
                        <a:t>或</a:t>
                      </a:r>
                      <a:r>
                        <a:rPr lang="en-US" altLang="zh-CN" sz="1300" dirty="0"/>
                        <a:t>+PIs</a:t>
                      </a:r>
                      <a:r>
                        <a:rPr lang="zh-CN" altLang="en-US" sz="1300" dirty="0"/>
                        <a:t>：</a:t>
                      </a:r>
                      <a:r>
                        <a:rPr lang="en-US" altLang="zh-CN" sz="1300" dirty="0"/>
                        <a:t>LPV/r</a:t>
                      </a:r>
                      <a:r>
                        <a:rPr lang="zh-CN" altLang="en-US" sz="1300" dirty="0"/>
                        <a:t>、</a:t>
                      </a:r>
                      <a:r>
                        <a:rPr lang="en-US" altLang="zh-CN" sz="1300" dirty="0"/>
                        <a:t>DRV/c</a:t>
                      </a:r>
                      <a:endParaRPr lang="zh-CN" altLang="en-US" sz="1300" dirty="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2150369"/>
                  </a:ext>
                </a:extLst>
              </a:tr>
              <a:tr h="368852">
                <a:tc>
                  <a:txBody>
                    <a:bodyPr/>
                    <a:lstStyle/>
                    <a:p>
                      <a:endParaRPr lang="zh-CN" altLang="en-US" sz="1300" b="1" dirty="0">
                        <a:solidFill>
                          <a:srgbClr val="0070C0"/>
                        </a:solidFill>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lvl="0"/>
                      <a:r>
                        <a:rPr lang="zh-CN" altLang="en-US" sz="1300" dirty="0"/>
                        <a:t>或</a:t>
                      </a:r>
                      <a:r>
                        <a:rPr lang="en-US" altLang="zh-CN" sz="1300" dirty="0"/>
                        <a:t>+INSTIs</a:t>
                      </a:r>
                      <a:r>
                        <a:rPr lang="zh-CN" altLang="en-US" sz="1300" dirty="0"/>
                        <a:t>：</a:t>
                      </a:r>
                      <a:r>
                        <a:rPr lang="en-US" altLang="zh-CN" sz="1300" dirty="0"/>
                        <a:t>DTG</a:t>
                      </a:r>
                      <a:r>
                        <a:rPr lang="zh-CN" altLang="en-US" sz="1300" dirty="0"/>
                        <a:t>、</a:t>
                      </a:r>
                      <a:r>
                        <a:rPr lang="en-US" altLang="zh-CN" sz="1300" dirty="0"/>
                        <a:t>RAL</a:t>
                      </a:r>
                      <a:endParaRPr lang="zh-CN" altLang="en-US" sz="1300" dirty="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6853201"/>
                  </a:ext>
                </a:extLst>
              </a:tr>
              <a:tr h="368852">
                <a:tc>
                  <a:txBody>
                    <a:bodyPr/>
                    <a:lstStyle/>
                    <a:p>
                      <a:r>
                        <a:rPr lang="en-US" altLang="zh-CN" sz="1300" kern="1200" dirty="0">
                          <a:solidFill>
                            <a:schemeClr val="tx1"/>
                          </a:solidFill>
                        </a:rPr>
                        <a:t>TDF+</a:t>
                      </a:r>
                      <a:r>
                        <a:rPr lang="en-US" altLang="zh-CN" sz="1300" b="1" kern="1200" dirty="0">
                          <a:solidFill>
                            <a:srgbClr val="356AB8"/>
                          </a:solidFill>
                          <a:latin typeface="+mn-lt"/>
                          <a:ea typeface="+mn-ea"/>
                          <a:cs typeface="+mn-cs"/>
                        </a:rPr>
                        <a:t>3TC</a:t>
                      </a:r>
                      <a:r>
                        <a:rPr lang="en-US" altLang="zh-CN" sz="1300" kern="1200" dirty="0">
                          <a:solidFill>
                            <a:schemeClr val="tx1"/>
                          </a:solidFill>
                        </a:rPr>
                        <a:t>(FTC)</a:t>
                      </a:r>
                      <a:endParaRPr lang="zh-CN" altLang="en-US" sz="130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lvl="0"/>
                      <a:r>
                        <a:rPr lang="en-US" altLang="zh-CN" sz="1300" dirty="0"/>
                        <a:t>+NNRTIs</a:t>
                      </a:r>
                      <a:r>
                        <a:rPr lang="zh-CN" altLang="en-US" sz="1300" dirty="0"/>
                        <a:t>：</a:t>
                      </a:r>
                      <a:r>
                        <a:rPr lang="zh-CN" altLang="en-US" sz="1300" b="1" dirty="0">
                          <a:solidFill>
                            <a:srgbClr val="356AB8"/>
                          </a:solidFill>
                        </a:rPr>
                        <a:t>艾诺韦林</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0815363"/>
                  </a:ext>
                </a:extLst>
              </a:tr>
              <a:tr h="368852">
                <a:tc>
                  <a:txBody>
                    <a:bodyPr/>
                    <a:lstStyle/>
                    <a:p>
                      <a:r>
                        <a:rPr lang="en-US" altLang="zh-CN" sz="1300" kern="1200" dirty="0">
                          <a:solidFill>
                            <a:schemeClr val="tx1"/>
                          </a:solidFill>
                        </a:rPr>
                        <a:t>TDF+</a:t>
                      </a:r>
                      <a:r>
                        <a:rPr lang="zh-CN" altLang="en-US" sz="1300" b="1" dirty="0">
                          <a:solidFill>
                            <a:srgbClr val="D86018"/>
                          </a:solidFill>
                        </a:rPr>
                        <a:t>阿兹夫定</a:t>
                      </a:r>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lvl="0"/>
                      <a:r>
                        <a:rPr lang="en-US" altLang="zh-CN" sz="1300" dirty="0"/>
                        <a:t>+NNRTIs</a:t>
                      </a:r>
                      <a:r>
                        <a:rPr lang="zh-CN" altLang="en-US" sz="1300" dirty="0"/>
                        <a:t>：</a:t>
                      </a:r>
                      <a:r>
                        <a:rPr lang="en-US" altLang="zh-CN" sz="1300" dirty="0"/>
                        <a:t>EFV</a:t>
                      </a:r>
                      <a:endParaRPr lang="zh-CN" altLang="en-US" sz="1300" dirty="0"/>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697180356"/>
                  </a:ext>
                </a:extLst>
              </a:tr>
            </a:tbl>
          </a:graphicData>
        </a:graphic>
      </p:graphicFrame>
      <p:sp>
        <p:nvSpPr>
          <p:cNvPr id="24" name="Title 9">
            <a:extLst>
              <a:ext uri="{FF2B5EF4-FFF2-40B4-BE49-F238E27FC236}">
                <a16:creationId xmlns:a16="http://schemas.microsoft.com/office/drawing/2014/main" id="{56A07F56-8AC5-4005-BCDF-4D0681EA6DB2}"/>
              </a:ext>
            </a:extLst>
          </p:cNvPr>
          <p:cNvSpPr txBox="1">
            <a:spLocks/>
          </p:cNvSpPr>
          <p:nvPr/>
        </p:nvSpPr>
        <p:spPr>
          <a:xfrm>
            <a:off x="609599" y="407857"/>
            <a:ext cx="10972801" cy="658943"/>
          </a:xfrm>
          <a:prstGeom prst="rect">
            <a:avLst/>
          </a:prstGeom>
        </p:spPr>
        <p:txBody>
          <a:bodyPr vert="horz" lIns="0" tIns="45720" rIns="0" bIns="45720" rtlCol="0" anchor="b" anchorCtr="0">
            <a:noAutofit/>
          </a:bodyPr>
          <a:lstStyle>
            <a:lvl1pPr algn="l" defTabSz="914377" rtl="0" eaLnBrk="1" latinLnBrk="0" hangingPunct="1">
              <a:lnSpc>
                <a:spcPct val="90000"/>
              </a:lnSpc>
              <a:spcBef>
                <a:spcPct val="0"/>
              </a:spcBef>
              <a:buNone/>
              <a:defRPr sz="2200" b="1" kern="1200">
                <a:solidFill>
                  <a:schemeClr val="accent4"/>
                </a:solidFill>
                <a:latin typeface="Arial" panose="020B0604020202020204" pitchFamily="34" charset="0"/>
                <a:ea typeface="华文中宋" panose="02010600040101010101" pitchFamily="2" charset="-122"/>
                <a:cs typeface="Arial" panose="020B0604020202020204" pitchFamily="34" charset="0"/>
              </a:defRPr>
            </a:lvl1pPr>
          </a:lstStyle>
          <a:p>
            <a:r>
              <a:rPr lang="zh-CN" altLang="en-US" sz="2000" dirty="0">
                <a:solidFill>
                  <a:schemeClr val="tx1"/>
                </a:solidFill>
              </a:rPr>
              <a:t>国家药品评审中心认可阿兹夫定的创新机制和临床有效性，药品上市半年内获得中国艾滋病诊疗指南</a:t>
            </a:r>
            <a:r>
              <a:rPr lang="en-US" altLang="zh-CN" sz="2000" dirty="0">
                <a:solidFill>
                  <a:schemeClr val="tx1"/>
                </a:solidFill>
              </a:rPr>
              <a:t>(2021)</a:t>
            </a:r>
            <a:r>
              <a:rPr lang="zh-CN" altLang="en-US" sz="2000" dirty="0">
                <a:solidFill>
                  <a:schemeClr val="tx1"/>
                </a:solidFill>
              </a:rPr>
              <a:t>推荐，其临床价值得到多方权威认可</a:t>
            </a:r>
          </a:p>
        </p:txBody>
      </p:sp>
      <p:sp>
        <p:nvSpPr>
          <p:cNvPr id="21" name="TextBox 20">
            <a:extLst>
              <a:ext uri="{FF2B5EF4-FFF2-40B4-BE49-F238E27FC236}">
                <a16:creationId xmlns:a16="http://schemas.microsoft.com/office/drawing/2014/main" id="{8013BB2E-40AB-4741-A101-597F547BC69B}"/>
              </a:ext>
            </a:extLst>
          </p:cNvPr>
          <p:cNvSpPr txBox="1"/>
          <p:nvPr/>
        </p:nvSpPr>
        <p:spPr>
          <a:xfrm>
            <a:off x="613223" y="1647504"/>
            <a:ext cx="5246040" cy="4046723"/>
          </a:xfrm>
          <a:prstGeom prst="rect">
            <a:avLst/>
          </a:prstGeom>
          <a:gradFill flip="none" rotWithShape="1">
            <a:gsLst>
              <a:gs pos="78000">
                <a:schemeClr val="accent1">
                  <a:alpha val="22000"/>
                  <a:lumMod val="46000"/>
                  <a:lumOff val="54000"/>
                </a:schemeClr>
              </a:gs>
              <a:gs pos="20000">
                <a:schemeClr val="accent2">
                  <a:alpha val="35000"/>
                  <a:lumMod val="75000"/>
                  <a:lumOff val="25000"/>
                </a:schemeClr>
              </a:gs>
            </a:gsLst>
            <a:lin ang="2700000" scaled="1"/>
            <a:tileRect/>
          </a:gradFill>
          <a:ln>
            <a:noFill/>
          </a:ln>
        </p:spPr>
        <p:txBody>
          <a:bodyPr wrap="square" lIns="182880" tIns="274320" rIns="182880" bIns="274320" rtlCol="0">
            <a:noAutofit/>
          </a:bodyPr>
          <a:lstStyle/>
          <a:p>
            <a:pPr>
              <a:spcAft>
                <a:spcPts val="600"/>
              </a:spcAft>
              <a:defRPr/>
            </a:pPr>
            <a:endParaRPr lang="en-US" altLang="zh-CN" sz="1300" dirty="0"/>
          </a:p>
          <a:p>
            <a:pPr>
              <a:lnSpc>
                <a:spcPct val="110000"/>
              </a:lnSpc>
              <a:spcAft>
                <a:spcPts val="600"/>
              </a:spcAft>
              <a:defRPr/>
            </a:pPr>
            <a:r>
              <a:rPr lang="zh-CN" altLang="en-US" sz="1300" dirty="0"/>
              <a:t>阿兹夫定为国产创新药，是新型核苷类辅助蛋白</a:t>
            </a:r>
            <a:r>
              <a:rPr lang="en-US" altLang="zh-CN" sz="1300" dirty="0" err="1"/>
              <a:t>Vif</a:t>
            </a:r>
            <a:r>
              <a:rPr lang="zh-CN" altLang="en-US" sz="1300" dirty="0"/>
              <a:t>和逆转录酶抑制剂，也是首个双靶点抗</a:t>
            </a:r>
            <a:r>
              <a:rPr lang="en-US" altLang="zh-CN" sz="1300" dirty="0"/>
              <a:t>HIV</a:t>
            </a:r>
            <a:r>
              <a:rPr lang="zh-CN" altLang="en-US" sz="1300" dirty="0"/>
              <a:t>药物。有望为</a:t>
            </a:r>
            <a:r>
              <a:rPr lang="en-US" altLang="zh-CN" sz="1300" dirty="0"/>
              <a:t>HIV</a:t>
            </a:r>
            <a:r>
              <a:rPr lang="zh-CN" altLang="en-US" sz="1300" dirty="0"/>
              <a:t>患者提供</a:t>
            </a:r>
            <a:r>
              <a:rPr lang="zh-CN" altLang="en-US" sz="1300" b="1" dirty="0">
                <a:solidFill>
                  <a:schemeClr val="accent5"/>
                </a:solidFill>
              </a:rPr>
              <a:t>新的高效的抗病毒治疗选择</a:t>
            </a:r>
            <a:r>
              <a:rPr lang="zh-CN" altLang="en-US" sz="1300" dirty="0"/>
              <a:t>和</a:t>
            </a:r>
            <a:r>
              <a:rPr lang="zh-CN" altLang="en-US" sz="1300" b="1" dirty="0">
                <a:solidFill>
                  <a:schemeClr val="accent5"/>
                </a:solidFill>
              </a:rPr>
              <a:t>新的联合用药治疗方案选择</a:t>
            </a:r>
            <a:r>
              <a:rPr lang="zh-CN" altLang="en-US" sz="1300" dirty="0"/>
              <a:t>。</a:t>
            </a:r>
            <a:endParaRPr lang="en-US" altLang="zh-CN" sz="1300" dirty="0"/>
          </a:p>
          <a:p>
            <a:pPr>
              <a:lnSpc>
                <a:spcPct val="110000"/>
              </a:lnSpc>
              <a:spcAft>
                <a:spcPts val="600"/>
              </a:spcAft>
              <a:defRPr/>
            </a:pPr>
            <a:r>
              <a:rPr lang="zh-CN" altLang="en-US" sz="1300" dirty="0"/>
              <a:t>治疗</a:t>
            </a:r>
            <a:r>
              <a:rPr lang="en-US" altLang="zh-CN" sz="1300" dirty="0"/>
              <a:t>48</a:t>
            </a:r>
            <a:r>
              <a:rPr lang="zh-CN" altLang="en-US" sz="1300" dirty="0"/>
              <a:t>周后，主要疗效终点两组间对比无统计学差异，数值上，阿兹夫定</a:t>
            </a:r>
            <a:r>
              <a:rPr lang="en-US" altLang="zh-CN" sz="1300" dirty="0"/>
              <a:t>(FNC)3mg</a:t>
            </a:r>
            <a:r>
              <a:rPr lang="zh-CN" altLang="en-US" sz="1300" dirty="0"/>
              <a:t>、</a:t>
            </a:r>
            <a:r>
              <a:rPr lang="en-US" altLang="zh-CN" sz="1300" dirty="0"/>
              <a:t>4mg</a:t>
            </a:r>
            <a:r>
              <a:rPr lang="zh-CN" altLang="en-US" sz="1300" dirty="0"/>
              <a:t>组好于对照组。但由于该研究无统计学假设，难以通过该结果认定阿兹夫定</a:t>
            </a:r>
            <a:r>
              <a:rPr lang="en-US" altLang="zh-CN" sz="1300" dirty="0"/>
              <a:t>3mg</a:t>
            </a:r>
            <a:r>
              <a:rPr lang="zh-CN" altLang="en-US" sz="1300" dirty="0"/>
              <a:t>、</a:t>
            </a:r>
            <a:r>
              <a:rPr lang="en-US" altLang="zh-CN" sz="1300" dirty="0"/>
              <a:t>4mg </a:t>
            </a:r>
            <a:r>
              <a:rPr lang="zh-CN" altLang="en-US" sz="1300" dirty="0"/>
              <a:t>每日一次剂量疗效等效于或优于对照药拉米夫定</a:t>
            </a:r>
            <a:r>
              <a:rPr lang="en-US" altLang="zh-CN" sz="1300" dirty="0"/>
              <a:t>(3TC)</a:t>
            </a:r>
            <a:r>
              <a:rPr lang="zh-CN" altLang="en-US" sz="1300" dirty="0"/>
              <a:t>。在</a:t>
            </a:r>
            <a:r>
              <a:rPr lang="en-US" altLang="zh-CN" sz="1300" dirty="0"/>
              <a:t>FAS</a:t>
            </a:r>
            <a:r>
              <a:rPr lang="zh-CN" altLang="en-US" sz="1300" dirty="0"/>
              <a:t>集和</a:t>
            </a:r>
            <a:r>
              <a:rPr lang="en-US" altLang="zh-CN" sz="1300" dirty="0"/>
              <a:t>PPS</a:t>
            </a:r>
            <a:r>
              <a:rPr lang="zh-CN" altLang="en-US" sz="1300" dirty="0"/>
              <a:t>集</a:t>
            </a:r>
            <a:r>
              <a:rPr lang="en-US" altLang="zh-CN" sz="1300" dirty="0"/>
              <a:t>HIV-1 RNA&lt;50 copies/ml </a:t>
            </a:r>
            <a:r>
              <a:rPr lang="zh-CN" altLang="en-US" sz="1300" dirty="0"/>
              <a:t>受试者百分率的疗效历时性分析中，治疗</a:t>
            </a:r>
            <a:r>
              <a:rPr lang="en-US" altLang="zh-CN" sz="1300" dirty="0"/>
              <a:t>12</a:t>
            </a:r>
            <a:r>
              <a:rPr lang="zh-CN" altLang="en-US" sz="1300" dirty="0"/>
              <a:t>、</a:t>
            </a:r>
            <a:r>
              <a:rPr lang="en-US" altLang="zh-CN" sz="1300" dirty="0"/>
              <a:t>24</a:t>
            </a:r>
            <a:r>
              <a:rPr lang="zh-CN" altLang="en-US" sz="1300" dirty="0"/>
              <a:t>周时，</a:t>
            </a:r>
            <a:r>
              <a:rPr lang="en-US" altLang="zh-CN" sz="1300" dirty="0"/>
              <a:t>HIV-1 RNA&lt;50 copies/ml </a:t>
            </a:r>
            <a:r>
              <a:rPr lang="zh-CN" altLang="en-US" sz="1300" dirty="0"/>
              <a:t>受试者百分率</a:t>
            </a:r>
            <a:r>
              <a:rPr lang="en-US" altLang="zh-CN" sz="1300" dirty="0"/>
              <a:t>FNC 3mg</a:t>
            </a:r>
            <a:r>
              <a:rPr lang="zh-CN" altLang="en-US" sz="1300" dirty="0"/>
              <a:t>略高于</a:t>
            </a:r>
            <a:r>
              <a:rPr lang="en-US" altLang="zh-CN" sz="1300" dirty="0"/>
              <a:t>FNC 2mg</a:t>
            </a:r>
            <a:r>
              <a:rPr lang="zh-CN" altLang="en-US" sz="1300" dirty="0"/>
              <a:t>组、</a:t>
            </a:r>
            <a:r>
              <a:rPr lang="en-US" altLang="zh-CN" sz="1300" dirty="0"/>
              <a:t>FNC 4mg</a:t>
            </a:r>
            <a:r>
              <a:rPr lang="zh-CN" altLang="en-US" sz="1300" dirty="0"/>
              <a:t>组和</a:t>
            </a:r>
            <a:r>
              <a:rPr lang="en-US" altLang="zh-CN" sz="1300" dirty="0"/>
              <a:t>3TC</a:t>
            </a:r>
            <a:r>
              <a:rPr lang="zh-CN" altLang="en-US" sz="1300" dirty="0"/>
              <a:t>组。</a:t>
            </a:r>
            <a:endParaRPr lang="en-US" altLang="zh-CN" sz="1300" dirty="0"/>
          </a:p>
          <a:p>
            <a:pPr>
              <a:lnSpc>
                <a:spcPct val="110000"/>
              </a:lnSpc>
              <a:spcAft>
                <a:spcPts val="600"/>
              </a:spcAft>
              <a:defRPr/>
            </a:pPr>
            <a:r>
              <a:rPr lang="zh-CN" altLang="en-US" sz="1300" dirty="0"/>
              <a:t>       在基线高</a:t>
            </a:r>
            <a:r>
              <a:rPr lang="en-US" altLang="zh-CN" sz="1300" dirty="0"/>
              <a:t>HIV-1 RNA</a:t>
            </a:r>
            <a:r>
              <a:rPr lang="zh-CN" altLang="en-US" sz="1300" dirty="0"/>
              <a:t>载量患者、基线低</a:t>
            </a:r>
            <a:r>
              <a:rPr lang="en-US" altLang="zh-CN" sz="1300" dirty="0"/>
              <a:t>CD4+T</a:t>
            </a:r>
            <a:r>
              <a:rPr lang="zh-CN" altLang="en-US" sz="1300" dirty="0"/>
              <a:t>细胞计数患者中进行了分析，四组主要疗效终点无统计学差异，数值上阿兹夫定组好于对照拉米夫定组。</a:t>
            </a:r>
            <a:r>
              <a:rPr lang="zh-CN" altLang="en-US" sz="1300" b="1" dirty="0">
                <a:solidFill>
                  <a:schemeClr val="accent5"/>
                </a:solidFill>
              </a:rPr>
              <a:t>在</a:t>
            </a:r>
            <a:r>
              <a:rPr lang="en-US" altLang="zh-CN" sz="1300" b="1" dirty="0">
                <a:solidFill>
                  <a:schemeClr val="accent5"/>
                </a:solidFill>
              </a:rPr>
              <a:t>HIV-1</a:t>
            </a:r>
            <a:r>
              <a:rPr lang="zh-CN" altLang="en-US" sz="1300" b="1" dirty="0">
                <a:solidFill>
                  <a:schemeClr val="accent5"/>
                </a:solidFill>
              </a:rPr>
              <a:t>感染者的抗病毒治疗中，基线高水平</a:t>
            </a:r>
            <a:r>
              <a:rPr lang="en-US" altLang="zh-CN" sz="1300" b="1" dirty="0">
                <a:solidFill>
                  <a:schemeClr val="accent5"/>
                </a:solidFill>
              </a:rPr>
              <a:t>HIV-1 RNA</a:t>
            </a:r>
            <a:r>
              <a:rPr lang="zh-CN" altLang="en-US" sz="1300" b="1" dirty="0">
                <a:solidFill>
                  <a:schemeClr val="accent5"/>
                </a:solidFill>
              </a:rPr>
              <a:t>和</a:t>
            </a:r>
            <a:r>
              <a:rPr lang="en-US" altLang="zh-CN" sz="1300" b="1" dirty="0">
                <a:solidFill>
                  <a:schemeClr val="accent5"/>
                </a:solidFill>
              </a:rPr>
              <a:t>CD4+T</a:t>
            </a:r>
            <a:r>
              <a:rPr lang="zh-CN" altLang="en-US" sz="1300" b="1" dirty="0">
                <a:solidFill>
                  <a:schemeClr val="accent5"/>
                </a:solidFill>
              </a:rPr>
              <a:t>细胞计数较低是治疗的难点，该数据一定程度上为本品在较为难治患者中的有效性提供依据。</a:t>
            </a:r>
          </a:p>
        </p:txBody>
      </p:sp>
      <p:sp>
        <p:nvSpPr>
          <p:cNvPr id="22" name="Isosceles Triangle 21">
            <a:extLst>
              <a:ext uri="{FF2B5EF4-FFF2-40B4-BE49-F238E27FC236}">
                <a16:creationId xmlns:a16="http://schemas.microsoft.com/office/drawing/2014/main" id="{31B6D6E2-C22A-4879-8095-B0BBB450BA81}"/>
              </a:ext>
            </a:extLst>
          </p:cNvPr>
          <p:cNvSpPr/>
          <p:nvPr/>
        </p:nvSpPr>
        <p:spPr>
          <a:xfrm rot="10800000">
            <a:off x="609599" y="5694227"/>
            <a:ext cx="1247229" cy="338086"/>
          </a:xfrm>
          <a:prstGeom prst="triangle">
            <a:avLst>
              <a:gd name="adj" fmla="val 0"/>
            </a:avLst>
          </a:prstGeom>
          <a:solidFill>
            <a:schemeClr val="accent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4" name="Picture 3" descr="Text&#10;&#10;Description automatically generated with medium confidence">
            <a:extLst>
              <a:ext uri="{FF2B5EF4-FFF2-40B4-BE49-F238E27FC236}">
                <a16:creationId xmlns:a16="http://schemas.microsoft.com/office/drawing/2014/main" id="{1AE4E49A-77BC-4978-A678-9C93C7028E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3026" y="1172767"/>
            <a:ext cx="3408549" cy="438047"/>
          </a:xfrm>
          <a:prstGeom prst="rect">
            <a:avLst/>
          </a:prstGeom>
        </p:spPr>
      </p:pic>
      <p:sp>
        <p:nvSpPr>
          <p:cNvPr id="8" name="Rectangle: Rounded Corners 7">
            <a:extLst>
              <a:ext uri="{FF2B5EF4-FFF2-40B4-BE49-F238E27FC236}">
                <a16:creationId xmlns:a16="http://schemas.microsoft.com/office/drawing/2014/main" id="{B6772D96-199D-4090-933C-A7F417047A10}"/>
              </a:ext>
            </a:extLst>
          </p:cNvPr>
          <p:cNvSpPr/>
          <p:nvPr/>
        </p:nvSpPr>
        <p:spPr>
          <a:xfrm>
            <a:off x="912441" y="1716781"/>
            <a:ext cx="4702322" cy="314769"/>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300" b="1" i="0" u="none" strike="noStrike" kern="1200" cap="none" spc="0" normalizeH="0" baseline="0" noProof="0" dirty="0">
                <a:ln>
                  <a:noFill/>
                </a:ln>
                <a:solidFill>
                  <a:srgbClr val="333F48"/>
                </a:solidFill>
                <a:effectLst/>
                <a:uLnTx/>
                <a:uFillTx/>
                <a:latin typeface="Arial"/>
                <a:ea typeface="华文中宋"/>
                <a:cs typeface="+mn-cs"/>
              </a:rPr>
              <a:t>国家药品审评中心的</a:t>
            </a:r>
            <a:r>
              <a:rPr kumimoji="0" lang="en-US" altLang="zh-CN" sz="1300" b="1" i="0" u="none" strike="noStrike" kern="1200" cap="none" spc="0" normalizeH="0" baseline="0" noProof="0" dirty="0">
                <a:ln>
                  <a:noFill/>
                </a:ln>
                <a:solidFill>
                  <a:srgbClr val="333F48"/>
                </a:solidFill>
                <a:effectLst/>
                <a:uLnTx/>
                <a:uFillTx/>
                <a:latin typeface="Arial"/>
                <a:ea typeface="华文中宋"/>
                <a:cs typeface="+mn-cs"/>
              </a:rPr>
              <a:t>《</a:t>
            </a:r>
            <a:r>
              <a:rPr kumimoji="0" lang="zh-CN" altLang="en-US" sz="1300" b="1" i="0" u="none" strike="noStrike" kern="1200" cap="none" spc="0" normalizeH="0" baseline="0" noProof="0" dirty="0">
                <a:ln>
                  <a:noFill/>
                </a:ln>
                <a:solidFill>
                  <a:srgbClr val="333F48"/>
                </a:solidFill>
                <a:effectLst/>
                <a:uLnTx/>
                <a:uFillTx/>
                <a:latin typeface="Arial"/>
                <a:ea typeface="华文中宋"/>
                <a:cs typeface="+mn-cs"/>
              </a:rPr>
              <a:t>技术评审报告</a:t>
            </a:r>
            <a:r>
              <a:rPr kumimoji="0" lang="en-US" altLang="zh-CN" sz="1300" b="1" i="0" u="none" strike="noStrike" kern="1200" cap="none" spc="0" normalizeH="0" baseline="0" noProof="0" dirty="0">
                <a:ln>
                  <a:noFill/>
                </a:ln>
                <a:solidFill>
                  <a:srgbClr val="333F48"/>
                </a:solidFill>
                <a:effectLst/>
                <a:uLnTx/>
                <a:uFillTx/>
                <a:latin typeface="Arial"/>
                <a:ea typeface="华文中宋"/>
                <a:cs typeface="+mn-cs"/>
              </a:rPr>
              <a:t>》</a:t>
            </a:r>
            <a:r>
              <a:rPr kumimoji="0" lang="zh-CN" altLang="en-US" sz="1300" b="1" i="0" u="none" strike="noStrike" kern="1200" cap="none" spc="0" normalizeH="0" baseline="0" noProof="0" dirty="0">
                <a:ln>
                  <a:noFill/>
                </a:ln>
                <a:solidFill>
                  <a:srgbClr val="333F48"/>
                </a:solidFill>
                <a:effectLst/>
                <a:uLnTx/>
                <a:uFillTx/>
                <a:latin typeface="Arial"/>
                <a:ea typeface="华文中宋"/>
                <a:cs typeface="+mn-cs"/>
              </a:rPr>
              <a:t>认可本品</a:t>
            </a:r>
            <a:r>
              <a:rPr kumimoji="0" lang="zh-CN" altLang="en-US" sz="1300" b="1" i="0" u="none" strike="noStrike" kern="1200" cap="none" spc="0" normalizeH="0" baseline="0" noProof="0" dirty="0">
                <a:ln>
                  <a:noFill/>
                </a:ln>
                <a:solidFill>
                  <a:srgbClr val="D86018"/>
                </a:solidFill>
                <a:effectLst/>
                <a:uLnTx/>
                <a:uFillTx/>
                <a:latin typeface="Arial"/>
                <a:ea typeface="华文中宋"/>
                <a:cs typeface="+mn-cs"/>
              </a:rPr>
              <a:t>临床有效性</a:t>
            </a:r>
            <a:endParaRPr lang="en-US" sz="1300" dirty="0"/>
          </a:p>
        </p:txBody>
      </p:sp>
      <p:sp>
        <p:nvSpPr>
          <p:cNvPr id="32" name="Rectangle: Rounded Corners 8">
            <a:extLst>
              <a:ext uri="{FF2B5EF4-FFF2-40B4-BE49-F238E27FC236}">
                <a16:creationId xmlns:a16="http://schemas.microsoft.com/office/drawing/2014/main" id="{8E77ADD3-CA55-4B29-8634-158C60F8C36E}"/>
              </a:ext>
            </a:extLst>
          </p:cNvPr>
          <p:cNvSpPr/>
          <p:nvPr/>
        </p:nvSpPr>
        <p:spPr>
          <a:xfrm rot="5400000" flipH="1">
            <a:off x="7093753" y="1229565"/>
            <a:ext cx="3668243" cy="5301803"/>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3468323 h 3468323"/>
              <a:gd name="connsiteX1" fmla="*/ 381247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4403492 h 4403492"/>
              <a:gd name="connsiteX1" fmla="*/ 473358 w 5063088"/>
              <a:gd name="connsiteY1" fmla="*/ 4403492 h 4403492"/>
              <a:gd name="connsiteX2" fmla="*/ 0 w 5063088"/>
              <a:gd name="connsiteY2" fmla="*/ 3962760 h 4403492"/>
              <a:gd name="connsiteX3" fmla="*/ 0 w 5063088"/>
              <a:gd name="connsiteY3" fmla="*/ 0 h 4403492"/>
            </a:gdLst>
            <a:ahLst/>
            <a:cxnLst>
              <a:cxn ang="0">
                <a:pos x="connsiteX0" y="connsiteY0"/>
              </a:cxn>
              <a:cxn ang="0">
                <a:pos x="connsiteX1" y="connsiteY1"/>
              </a:cxn>
              <a:cxn ang="0">
                <a:pos x="connsiteX2" y="connsiteY2"/>
              </a:cxn>
              <a:cxn ang="0">
                <a:pos x="connsiteX3" y="connsiteY3"/>
              </a:cxn>
            </a:cxnLst>
            <a:rect l="l" t="t" r="r" b="b"/>
            <a:pathLst>
              <a:path w="5063088" h="4403492">
                <a:moveTo>
                  <a:pt x="5063088" y="4403492"/>
                </a:moveTo>
                <a:lnTo>
                  <a:pt x="473358" y="4403492"/>
                </a:lnTo>
                <a:cubicBezTo>
                  <a:pt x="195903" y="4397046"/>
                  <a:pt x="0" y="4205947"/>
                  <a:pt x="0" y="3962760"/>
                </a:cubicBezTo>
                <a:lnTo>
                  <a:pt x="0" y="0"/>
                </a:lnTo>
              </a:path>
            </a:pathLst>
          </a:custGeom>
          <a:noFill/>
          <a:ln w="285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5" name="TextBox 34">
            <a:extLst>
              <a:ext uri="{FF2B5EF4-FFF2-40B4-BE49-F238E27FC236}">
                <a16:creationId xmlns:a16="http://schemas.microsoft.com/office/drawing/2014/main" id="{497AD9A5-513B-4A3B-9090-1E5917084D30}"/>
              </a:ext>
            </a:extLst>
          </p:cNvPr>
          <p:cNvSpPr txBox="1"/>
          <p:nvPr/>
        </p:nvSpPr>
        <p:spPr>
          <a:xfrm>
            <a:off x="6839829" y="1140001"/>
            <a:ext cx="4742572" cy="529738"/>
          </a:xfrm>
          <a:prstGeom prst="rect">
            <a:avLst/>
          </a:prstGeom>
          <a:ln>
            <a:noFill/>
          </a:ln>
        </p:spPr>
        <p:txBody>
          <a:bodyPr vert="horz" wrap="square" lIns="0" tIns="0" rIns="0" bIns="0" numCol="1" rtlCol="0" anchor="ctr" anchorCtr="0" compatLnSpc="1">
            <a:prstTxWarp prst="textNoShape">
              <a:avLst/>
            </a:prstTxWarp>
            <a:noAutofit/>
          </a:bodyPr>
          <a:lstStyle/>
          <a:p>
            <a:pPr marL="0" marR="0" lvl="0" indent="0" defTabSz="914400" rtl="0" eaLnBrk="1" fontAlgn="base" latinLnBrk="0" hangingPunct="1">
              <a:lnSpc>
                <a:spcPct val="100000"/>
              </a:lnSpc>
              <a:spcBef>
                <a:spcPts val="0"/>
              </a:spcBef>
              <a:buClrTx/>
              <a:buSzTx/>
              <a:buFontTx/>
              <a:buNone/>
              <a:tabLst/>
              <a:defRPr/>
            </a:pPr>
            <a:r>
              <a:rPr kumimoji="0" lang="zh-CN" altLang="en-US"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本品临床价值得到中国</a:t>
            </a:r>
            <a:r>
              <a:rPr lang="zh-CN" altLang="en-US" b="1" dirty="0">
                <a:solidFill>
                  <a:schemeClr val="accent4"/>
                </a:solidFill>
                <a:latin typeface="Arial" panose="020B0604020202020204" pitchFamily="34" charset="0"/>
                <a:cs typeface="Arial" panose="020B0604020202020204" pitchFamily="34" charset="0"/>
              </a:rPr>
              <a:t>最新</a:t>
            </a:r>
            <a:r>
              <a:rPr kumimoji="0" lang="zh-CN" altLang="en-US"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权威诊疗指南推荐</a:t>
            </a:r>
            <a:r>
              <a:rPr kumimoji="0" lang="en-US"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 </a:t>
            </a:r>
          </a:p>
        </p:txBody>
      </p:sp>
      <p:grpSp>
        <p:nvGrpSpPr>
          <p:cNvPr id="2" name="Group 1">
            <a:extLst>
              <a:ext uri="{FF2B5EF4-FFF2-40B4-BE49-F238E27FC236}">
                <a16:creationId xmlns:a16="http://schemas.microsoft.com/office/drawing/2014/main" id="{30B44B84-292B-493C-A591-FEED5E10ACEB}"/>
              </a:ext>
            </a:extLst>
          </p:cNvPr>
          <p:cNvGrpSpPr/>
          <p:nvPr/>
        </p:nvGrpSpPr>
        <p:grpSpPr>
          <a:xfrm>
            <a:off x="5922084" y="1381100"/>
            <a:ext cx="706333" cy="706333"/>
            <a:chOff x="5131509" y="1381100"/>
            <a:chExt cx="706333" cy="706333"/>
          </a:xfrm>
        </p:grpSpPr>
        <p:sp>
          <p:nvSpPr>
            <p:cNvPr id="33" name="Oval 32">
              <a:extLst>
                <a:ext uri="{FF2B5EF4-FFF2-40B4-BE49-F238E27FC236}">
                  <a16:creationId xmlns:a16="http://schemas.microsoft.com/office/drawing/2014/main" id="{98AE6634-6BFA-4039-A5BD-9CC90C6BF4E0}"/>
                </a:ext>
              </a:extLst>
            </p:cNvPr>
            <p:cNvSpPr/>
            <p:nvPr/>
          </p:nvSpPr>
          <p:spPr>
            <a:xfrm>
              <a:off x="5131509" y="1381100"/>
              <a:ext cx="706333" cy="7063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36" name="Graphic 35" descr="Badge Tick with solid fill">
              <a:extLst>
                <a:ext uri="{FF2B5EF4-FFF2-40B4-BE49-F238E27FC236}">
                  <a16:creationId xmlns:a16="http://schemas.microsoft.com/office/drawing/2014/main" id="{24B93739-8C27-45B4-ABC3-3DD8E9E9D8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185516" y="1433751"/>
              <a:ext cx="589505" cy="589505"/>
            </a:xfrm>
            <a:prstGeom prst="rect">
              <a:avLst/>
            </a:prstGeom>
          </p:spPr>
        </p:pic>
      </p:grpSp>
      <p:pic>
        <p:nvPicPr>
          <p:cNvPr id="10252" name="Picture 12">
            <a:extLst>
              <a:ext uri="{FF2B5EF4-FFF2-40B4-BE49-F238E27FC236}">
                <a16:creationId xmlns:a16="http://schemas.microsoft.com/office/drawing/2014/main" id="{F8A9B3F4-1811-4CEC-82AF-D5EF01640B8B}"/>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851" y="1888808"/>
            <a:ext cx="314769" cy="3147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FBB90569-E1A1-4AF6-B0FD-05956691311D}"/>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627375" y="5379458"/>
            <a:ext cx="314769" cy="31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43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70B4CC-8398-461B-9384-8E0DAEC245A7}"/>
              </a:ext>
            </a:extLst>
          </p:cNvPr>
          <p:cNvGraphicFramePr>
            <a:graphicFrameLocks noChangeAspect="1"/>
          </p:cNvGraphicFramePr>
          <p:nvPr>
            <p:custDataLst>
              <p:tags r:id="rId2"/>
            </p:custDataLst>
            <p:extLst>
              <p:ext uri="{D42A27DB-BD31-4B8C-83A1-F6EECF244321}">
                <p14:modId xmlns:p14="http://schemas.microsoft.com/office/powerpoint/2010/main" val="4193644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think-cell Slide" r:id="rId4" imgW="530" imgH="528" progId="TCLayout.ActiveDocument.1">
                  <p:embed/>
                </p:oleObj>
              </mc:Choice>
              <mc:Fallback>
                <p:oleObj name="think-cell Slide" r:id="rId4" imgW="530" imgH="528" progId="TCLayout.ActiveDocument.1">
                  <p:embed/>
                  <p:pic>
                    <p:nvPicPr>
                      <p:cNvPr id="9" name="Object 8" hidden="1">
                        <a:extLst>
                          <a:ext uri="{FF2B5EF4-FFF2-40B4-BE49-F238E27FC236}">
                            <a16:creationId xmlns:a16="http://schemas.microsoft.com/office/drawing/2014/main" id="{3B70B4CC-8398-461B-9384-8E0DAEC245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Folded Corner 1">
            <a:extLst>
              <a:ext uri="{FF2B5EF4-FFF2-40B4-BE49-F238E27FC236}">
                <a16:creationId xmlns:a16="http://schemas.microsoft.com/office/drawing/2014/main" id="{63063AA6-6449-4A03-A6F0-B5000EC299DE}"/>
              </a:ext>
            </a:extLst>
          </p:cNvPr>
          <p:cNvSpPr/>
          <p:nvPr/>
        </p:nvSpPr>
        <p:spPr>
          <a:xfrm>
            <a:off x="609600" y="1066800"/>
            <a:ext cx="10972800" cy="1888435"/>
          </a:xfrm>
          <a:prstGeom prst="foldedCorner">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 Placeholder 2">
            <a:extLst>
              <a:ext uri="{FF2B5EF4-FFF2-40B4-BE49-F238E27FC236}">
                <a16:creationId xmlns:a16="http://schemas.microsoft.com/office/drawing/2014/main" id="{EF8E51D2-CD04-4F65-B1C8-40E91DA6ED59}"/>
              </a:ext>
            </a:extLst>
          </p:cNvPr>
          <p:cNvSpPr>
            <a:spLocks noGrp="1"/>
          </p:cNvSpPr>
          <p:nvPr>
            <p:ph type="body" sz="quarter" idx="14"/>
          </p:nvPr>
        </p:nvSpPr>
        <p:spPr>
          <a:xfrm>
            <a:off x="609600" y="6047232"/>
            <a:ext cx="10246505" cy="527051"/>
          </a:xfrm>
        </p:spPr>
        <p:txBody>
          <a:bodyPr vert="horz" lIns="0" tIns="0" rIns="91440" bIns="0" rtlCol="0" anchor="b" anchorCtr="0">
            <a:noAutofit/>
          </a:bodyPr>
          <a:lstStyle/>
          <a:p>
            <a:pPr>
              <a:lnSpc>
                <a:spcPct val="100000"/>
              </a:lnSpc>
              <a:spcAft>
                <a:spcPts val="0"/>
              </a:spcAft>
            </a:pPr>
            <a:r>
              <a:rPr lang="zh-CN" altLang="en-US" dirty="0">
                <a:solidFill>
                  <a:schemeClr val="bg1">
                    <a:lumMod val="65000"/>
                  </a:schemeClr>
                </a:solidFill>
              </a:rPr>
              <a:t>缩写：</a:t>
            </a:r>
            <a:r>
              <a:rPr lang="en-US" altLang="zh-CN" dirty="0">
                <a:solidFill>
                  <a:schemeClr val="bg1">
                    <a:lumMod val="65000"/>
                  </a:schemeClr>
                </a:solidFill>
              </a:rPr>
              <a:t>HIV: </a:t>
            </a:r>
            <a:r>
              <a:rPr lang="zh-CN" altLang="en-US" dirty="0">
                <a:solidFill>
                  <a:schemeClr val="bg1">
                    <a:lumMod val="65000"/>
                  </a:schemeClr>
                </a:solidFill>
              </a:rPr>
              <a:t>艾滋病病毒，</a:t>
            </a:r>
            <a:r>
              <a:rPr lang="en-US" altLang="zh-CN" dirty="0">
                <a:solidFill>
                  <a:schemeClr val="bg1">
                    <a:lumMod val="65000"/>
                  </a:schemeClr>
                </a:solidFill>
              </a:rPr>
              <a:t>HIV</a:t>
            </a:r>
            <a:r>
              <a:rPr lang="zh-CN" altLang="en-US" dirty="0">
                <a:solidFill>
                  <a:schemeClr val="bg1">
                    <a:lumMod val="65000"/>
                  </a:schemeClr>
                </a:solidFill>
              </a:rPr>
              <a:t>是一种能攻击人体免疫系统的病毒</a:t>
            </a:r>
            <a:r>
              <a:rPr lang="en-US" altLang="zh-CN" dirty="0">
                <a:solidFill>
                  <a:schemeClr val="bg1">
                    <a:lumMod val="65000"/>
                  </a:schemeClr>
                </a:solidFill>
              </a:rPr>
              <a:t>; </a:t>
            </a:r>
            <a:r>
              <a:rPr lang="en-US" altLang="zh-CN" dirty="0" err="1">
                <a:solidFill>
                  <a:schemeClr val="bg1">
                    <a:lumMod val="65000"/>
                  </a:schemeClr>
                </a:solidFill>
              </a:rPr>
              <a:t>Vif</a:t>
            </a:r>
            <a:r>
              <a:rPr lang="en-US" altLang="zh-CN" dirty="0">
                <a:solidFill>
                  <a:schemeClr val="bg1">
                    <a:lumMod val="65000"/>
                  </a:schemeClr>
                </a:solidFill>
              </a:rPr>
              <a:t>: Viral Infectivity Factor, </a:t>
            </a:r>
            <a:r>
              <a:rPr lang="zh-CN" altLang="en-US" dirty="0">
                <a:solidFill>
                  <a:schemeClr val="bg1">
                    <a:lumMod val="65000"/>
                  </a:schemeClr>
                </a:solidFill>
              </a:rPr>
              <a:t>病毒感染因子，是</a:t>
            </a:r>
            <a:r>
              <a:rPr lang="en-US" altLang="zh-CN" dirty="0">
                <a:solidFill>
                  <a:schemeClr val="bg1">
                    <a:lumMod val="65000"/>
                  </a:schemeClr>
                </a:solidFill>
              </a:rPr>
              <a:t>HIV</a:t>
            </a:r>
            <a:r>
              <a:rPr lang="zh-CN" altLang="en-US" dirty="0">
                <a:solidFill>
                  <a:schemeClr val="bg1">
                    <a:lumMod val="65000"/>
                  </a:schemeClr>
                </a:solidFill>
              </a:rPr>
              <a:t>病毒的辅助蛋白，通过靶向泛素化和蛋白酶降解来抑制人类先天免疫限制因子</a:t>
            </a:r>
            <a:r>
              <a:rPr lang="en-US" altLang="zh-CN" dirty="0">
                <a:solidFill>
                  <a:schemeClr val="bg1">
                    <a:lumMod val="65000"/>
                  </a:schemeClr>
                </a:solidFill>
              </a:rPr>
              <a:t>APOBEC3G</a:t>
            </a:r>
            <a:r>
              <a:rPr lang="zh-CN" altLang="en-US" dirty="0">
                <a:solidFill>
                  <a:schemeClr val="bg1">
                    <a:lumMod val="65000"/>
                  </a:schemeClr>
                </a:solidFill>
              </a:rPr>
              <a:t>在从宿主细胞出芽期间进入病毒粒子，从而失去抗病毒活性</a:t>
            </a:r>
            <a:r>
              <a:rPr lang="en-US" altLang="zh-CN" dirty="0">
                <a:solidFill>
                  <a:schemeClr val="bg1">
                    <a:lumMod val="65000"/>
                  </a:schemeClr>
                </a:solidFill>
              </a:rPr>
              <a:t>.</a:t>
            </a:r>
          </a:p>
          <a:p>
            <a:pPr>
              <a:lnSpc>
                <a:spcPct val="100000"/>
              </a:lnSpc>
              <a:spcAft>
                <a:spcPts val="0"/>
              </a:spcAft>
            </a:pPr>
            <a:r>
              <a:rPr lang="zh-CN" altLang="en-US" dirty="0">
                <a:solidFill>
                  <a:schemeClr val="bg1">
                    <a:lumMod val="65000"/>
                  </a:schemeClr>
                </a:solidFill>
              </a:rPr>
              <a:t>来源：</a:t>
            </a:r>
            <a:r>
              <a:rPr lang="en-US" altLang="zh-CN" dirty="0">
                <a:solidFill>
                  <a:schemeClr val="bg1">
                    <a:lumMod val="65000"/>
                  </a:schemeClr>
                </a:solidFill>
              </a:rPr>
              <a:t> 1. </a:t>
            </a:r>
            <a:r>
              <a:rPr lang="zh-CN" altLang="en-US" dirty="0">
                <a:solidFill>
                  <a:schemeClr val="bg1">
                    <a:lumMod val="65000"/>
                  </a:schemeClr>
                </a:solidFill>
              </a:rPr>
              <a:t>拉米夫定药品说明书</a:t>
            </a:r>
            <a:r>
              <a:rPr lang="en-US" altLang="zh-CN" dirty="0">
                <a:solidFill>
                  <a:schemeClr val="bg1">
                    <a:lumMod val="65000"/>
                  </a:schemeClr>
                </a:solidFill>
              </a:rPr>
              <a:t>; 2. </a:t>
            </a:r>
            <a:r>
              <a:rPr lang="zh-CN" altLang="en-US" dirty="0">
                <a:solidFill>
                  <a:schemeClr val="bg1">
                    <a:lumMod val="65000"/>
                  </a:schemeClr>
                </a:solidFill>
              </a:rPr>
              <a:t>阿兹夫定药品说明书</a:t>
            </a:r>
            <a:r>
              <a:rPr lang="en-US" altLang="zh-CN" dirty="0">
                <a:solidFill>
                  <a:schemeClr val="bg1">
                    <a:lumMod val="65000"/>
                  </a:schemeClr>
                </a:solidFill>
              </a:rPr>
              <a:t>; 3.Li Sun, et al. Journal of Medicinal Chemistry. 2020; 4.</a:t>
            </a:r>
            <a:r>
              <a:rPr lang="zh-CN" altLang="en-US" dirty="0">
                <a:solidFill>
                  <a:schemeClr val="bg1">
                    <a:lumMod val="65000"/>
                  </a:schemeClr>
                </a:solidFill>
              </a:rPr>
              <a:t> 平顶山市人民政府</a:t>
            </a:r>
            <a:r>
              <a:rPr lang="en-US" altLang="zh-CN" dirty="0">
                <a:solidFill>
                  <a:schemeClr val="bg1">
                    <a:lumMod val="65000"/>
                  </a:schemeClr>
                </a:solidFill>
              </a:rPr>
              <a:t>, 2020; 5.</a:t>
            </a:r>
            <a:r>
              <a:rPr lang="zh-CN" altLang="en-US" dirty="0">
                <a:solidFill>
                  <a:schemeClr val="bg1">
                    <a:lumMod val="65000"/>
                  </a:schemeClr>
                </a:solidFill>
              </a:rPr>
              <a:t>中华医学会感染病学会艾滋病丙型肝炎学组</a:t>
            </a:r>
            <a:r>
              <a:rPr lang="en-US" altLang="zh-CN" dirty="0">
                <a:solidFill>
                  <a:schemeClr val="bg1">
                    <a:lumMod val="65000"/>
                  </a:schemeClr>
                </a:solidFill>
              </a:rPr>
              <a:t>. </a:t>
            </a:r>
            <a:r>
              <a:rPr lang="zh-CN" altLang="en-US" dirty="0">
                <a:solidFill>
                  <a:schemeClr val="bg1">
                    <a:lumMod val="65000"/>
                  </a:schemeClr>
                </a:solidFill>
              </a:rPr>
              <a:t>中国艾滋病性病</a:t>
            </a:r>
            <a:r>
              <a:rPr lang="en-US" altLang="zh-CN" dirty="0">
                <a:solidFill>
                  <a:schemeClr val="bg1">
                    <a:lumMod val="65000"/>
                  </a:schemeClr>
                </a:solidFill>
              </a:rPr>
              <a:t>. 2022; 6. </a:t>
            </a:r>
            <a:r>
              <a:rPr lang="zh-CN" altLang="en-US" dirty="0">
                <a:solidFill>
                  <a:schemeClr val="bg1">
                    <a:lumMod val="65000"/>
                  </a:schemeClr>
                </a:solidFill>
              </a:rPr>
              <a:t>企业内部资料</a:t>
            </a:r>
            <a:r>
              <a:rPr lang="en-US" altLang="zh-CN" dirty="0">
                <a:solidFill>
                  <a:schemeClr val="bg1">
                    <a:lumMod val="65000"/>
                  </a:schemeClr>
                </a:solidFill>
              </a:rPr>
              <a:t>.</a:t>
            </a:r>
            <a:endParaRPr lang="zh-CN" altLang="en-US" dirty="0">
              <a:solidFill>
                <a:schemeClr val="bg1">
                  <a:lumMod val="65000"/>
                </a:schemeClr>
              </a:solidFill>
            </a:endParaRPr>
          </a:p>
        </p:txBody>
      </p:sp>
      <p:grpSp>
        <p:nvGrpSpPr>
          <p:cNvPr id="11" name="Group 10">
            <a:extLst>
              <a:ext uri="{FF2B5EF4-FFF2-40B4-BE49-F238E27FC236}">
                <a16:creationId xmlns:a16="http://schemas.microsoft.com/office/drawing/2014/main" id="{1ADC7EA0-B45D-451B-9C63-6FCD1940100F}"/>
              </a:ext>
            </a:extLst>
          </p:cNvPr>
          <p:cNvGrpSpPr/>
          <p:nvPr/>
        </p:nvGrpSpPr>
        <p:grpSpPr>
          <a:xfrm>
            <a:off x="1" y="2413"/>
            <a:ext cx="4582758" cy="243840"/>
            <a:chOff x="1" y="-20165"/>
            <a:chExt cx="4582758" cy="243840"/>
          </a:xfrm>
        </p:grpSpPr>
        <p:sp>
          <p:nvSpPr>
            <p:cNvPr id="13" name="Rectangle 12">
              <a:extLst>
                <a:ext uri="{FF2B5EF4-FFF2-40B4-BE49-F238E27FC236}">
                  <a16:creationId xmlns:a16="http://schemas.microsoft.com/office/drawing/2014/main" id="{DFF6085A-0DCB-49B8-82B6-FFB0E9113822}"/>
                </a:ext>
              </a:extLst>
            </p:cNvPr>
            <p:cNvSpPr/>
            <p:nvPr/>
          </p:nvSpPr>
          <p:spPr>
            <a:xfrm>
              <a:off x="1" y="-20165"/>
              <a:ext cx="1147482"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t>药品基本信息</a:t>
              </a:r>
              <a:endParaRPr lang="zh-CN" altLang="en-US" sz="1200" b="1" dirty="0"/>
            </a:p>
          </p:txBody>
        </p:sp>
        <p:sp>
          <p:nvSpPr>
            <p:cNvPr id="15" name="Rectangle 14">
              <a:extLst>
                <a:ext uri="{FF2B5EF4-FFF2-40B4-BE49-F238E27FC236}">
                  <a16:creationId xmlns:a16="http://schemas.microsoft.com/office/drawing/2014/main" id="{229CF57C-0D5F-4C82-8C25-10C89994A351}"/>
                </a:ext>
              </a:extLst>
            </p:cNvPr>
            <p:cNvSpPr/>
            <p:nvPr/>
          </p:nvSpPr>
          <p:spPr>
            <a:xfrm>
              <a:off x="1183342"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t>安全性</a:t>
              </a:r>
              <a:endParaRPr lang="zh-CN" altLang="en-US" sz="1200" b="1" dirty="0"/>
            </a:p>
          </p:txBody>
        </p:sp>
        <p:sp>
          <p:nvSpPr>
            <p:cNvPr id="16" name="Rectangle 15">
              <a:extLst>
                <a:ext uri="{FF2B5EF4-FFF2-40B4-BE49-F238E27FC236}">
                  <a16:creationId xmlns:a16="http://schemas.microsoft.com/office/drawing/2014/main" id="{F59AF736-1D23-4113-A339-F520F6F126BE}"/>
                </a:ext>
              </a:extLst>
            </p:cNvPr>
            <p:cNvSpPr/>
            <p:nvPr/>
          </p:nvSpPr>
          <p:spPr>
            <a:xfrm>
              <a:off x="2042161"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17" name="Rectangle 16">
              <a:extLst>
                <a:ext uri="{FF2B5EF4-FFF2-40B4-BE49-F238E27FC236}">
                  <a16:creationId xmlns:a16="http://schemas.microsoft.com/office/drawing/2014/main" id="{B8197960-E4B2-4E72-AEEF-BEE7BE33167E}"/>
                </a:ext>
              </a:extLst>
            </p:cNvPr>
            <p:cNvSpPr/>
            <p:nvPr/>
          </p:nvSpPr>
          <p:spPr>
            <a:xfrm>
              <a:off x="2900980" y="-20165"/>
              <a:ext cx="822960" cy="243840"/>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p>
          </p:txBody>
        </p:sp>
        <p:sp>
          <p:nvSpPr>
            <p:cNvPr id="18" name="Rectangle 17">
              <a:extLst>
                <a:ext uri="{FF2B5EF4-FFF2-40B4-BE49-F238E27FC236}">
                  <a16:creationId xmlns:a16="http://schemas.microsoft.com/office/drawing/2014/main" id="{91B87477-F530-48B7-A0C2-41B15D51608B}"/>
                </a:ext>
              </a:extLst>
            </p:cNvPr>
            <p:cNvSpPr/>
            <p:nvPr/>
          </p:nvSpPr>
          <p:spPr>
            <a:xfrm>
              <a:off x="3759799"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p>
          </p:txBody>
        </p:sp>
      </p:grpSp>
      <p:sp>
        <p:nvSpPr>
          <p:cNvPr id="20" name="Title 9">
            <a:extLst>
              <a:ext uri="{FF2B5EF4-FFF2-40B4-BE49-F238E27FC236}">
                <a16:creationId xmlns:a16="http://schemas.microsoft.com/office/drawing/2014/main" id="{423942C3-BA11-4E8E-BAA5-CD36E0F21786}"/>
              </a:ext>
            </a:extLst>
          </p:cNvPr>
          <p:cNvSpPr txBox="1">
            <a:spLocks/>
          </p:cNvSpPr>
          <p:nvPr/>
        </p:nvSpPr>
        <p:spPr>
          <a:xfrm>
            <a:off x="609599" y="407857"/>
            <a:ext cx="10972800" cy="658943"/>
          </a:xfrm>
          <a:prstGeom prst="rect">
            <a:avLst/>
          </a:prstGeom>
        </p:spPr>
        <p:txBody>
          <a:bodyPr vert="horz" lIns="0" tIns="45720" rIns="0" bIns="45720" rtlCol="0" anchor="b" anchorCtr="0">
            <a:noAutofit/>
          </a:bodyPr>
          <a:lstStyle>
            <a:lvl1pPr algn="l" defTabSz="914377" rtl="0" eaLnBrk="1" latinLnBrk="0" hangingPunct="1">
              <a:lnSpc>
                <a:spcPct val="90000"/>
              </a:lnSpc>
              <a:spcBef>
                <a:spcPct val="0"/>
              </a:spcBef>
              <a:buNone/>
              <a:defRPr sz="2200" b="1" kern="1200">
                <a:solidFill>
                  <a:schemeClr val="accent4"/>
                </a:solidFill>
                <a:latin typeface="Arial" panose="020B0604020202020204" pitchFamily="34" charset="0"/>
                <a:ea typeface="华文中宋" panose="02010600040101010101" pitchFamily="2" charset="-122"/>
                <a:cs typeface="Arial" panose="020B0604020202020204" pitchFamily="34" charset="0"/>
              </a:defRPr>
            </a:lvl1pPr>
          </a:lstStyle>
          <a:p>
            <a:r>
              <a:rPr lang="zh-CN" altLang="en-US" sz="2000" dirty="0">
                <a:solidFill>
                  <a:schemeClr val="tx1"/>
                </a:solidFill>
              </a:rPr>
              <a:t>阿兹夫定是国产</a:t>
            </a:r>
            <a:r>
              <a:rPr lang="en-US" altLang="zh-CN" sz="2000" dirty="0">
                <a:solidFill>
                  <a:schemeClr val="tx1"/>
                </a:solidFill>
              </a:rPr>
              <a:t>I</a:t>
            </a:r>
            <a:r>
              <a:rPr lang="zh-CN" altLang="en-US" sz="2000" dirty="0">
                <a:solidFill>
                  <a:schemeClr val="tx1"/>
                </a:solidFill>
              </a:rPr>
              <a:t>类创新药品，是首个新型核苷类逆转录酶和辅助蛋白</a:t>
            </a:r>
            <a:r>
              <a:rPr lang="en-US" altLang="zh-CN" sz="2000" dirty="0" err="1">
                <a:solidFill>
                  <a:schemeClr val="tx1"/>
                </a:solidFill>
              </a:rPr>
              <a:t>Vif</a:t>
            </a:r>
            <a:r>
              <a:rPr lang="zh-CN" altLang="en-US" sz="2000" dirty="0">
                <a:solidFill>
                  <a:schemeClr val="tx1"/>
                </a:solidFill>
              </a:rPr>
              <a:t>抑制剂，药片口服有效剂量仅为同类药品的百分之一，起效快，疗效持久，为我国</a:t>
            </a:r>
            <a:r>
              <a:rPr lang="en-US" altLang="zh-CN" sz="2000" dirty="0">
                <a:solidFill>
                  <a:schemeClr val="tx1"/>
                </a:solidFill>
              </a:rPr>
              <a:t>HIV-1</a:t>
            </a:r>
            <a:r>
              <a:rPr lang="zh-CN" altLang="en-US" sz="2000" dirty="0">
                <a:solidFill>
                  <a:schemeClr val="tx1"/>
                </a:solidFill>
              </a:rPr>
              <a:t>感染者提供新的治疗选择</a:t>
            </a:r>
          </a:p>
        </p:txBody>
      </p:sp>
      <p:cxnSp>
        <p:nvCxnSpPr>
          <p:cNvPr id="23" name="Straight Connector 22">
            <a:extLst>
              <a:ext uri="{FF2B5EF4-FFF2-40B4-BE49-F238E27FC236}">
                <a16:creationId xmlns:a16="http://schemas.microsoft.com/office/drawing/2014/main" id="{C7A7DF2C-FF81-4D28-AD89-AD89C01A2670}"/>
              </a:ext>
            </a:extLst>
          </p:cNvPr>
          <p:cNvCxnSpPr>
            <a:cxnSpLocks/>
          </p:cNvCxnSpPr>
          <p:nvPr/>
        </p:nvCxnSpPr>
        <p:spPr>
          <a:xfrm>
            <a:off x="984250" y="2062274"/>
            <a:ext cx="10506710" cy="1"/>
          </a:xfrm>
          <a:prstGeom prst="line">
            <a:avLst/>
          </a:prstGeom>
          <a:ln w="762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1ED32E-0DC1-42C1-A368-787D9AFF8856}"/>
              </a:ext>
            </a:extLst>
          </p:cNvPr>
          <p:cNvSpPr txBox="1"/>
          <p:nvPr/>
        </p:nvSpPr>
        <p:spPr>
          <a:xfrm>
            <a:off x="1924557" y="1440280"/>
            <a:ext cx="1508497" cy="307777"/>
          </a:xfrm>
          <a:prstGeom prst="rect">
            <a:avLst/>
          </a:prstGeom>
          <a:noFill/>
        </p:spPr>
        <p:txBody>
          <a:bodyPr wrap="square" rtlCol="0">
            <a:spAutoFit/>
          </a:bodyPr>
          <a:lstStyle/>
          <a:p>
            <a:pPr algn="ctr"/>
            <a:r>
              <a:rPr lang="en-US" sz="1400" b="1" dirty="0"/>
              <a:t>2020</a:t>
            </a:r>
            <a:r>
              <a:rPr lang="zh-CN" altLang="en-US" sz="1400" b="1" dirty="0"/>
              <a:t>年</a:t>
            </a:r>
            <a:r>
              <a:rPr lang="en-US" altLang="zh-CN" sz="1400" b="1" dirty="0"/>
              <a:t>8</a:t>
            </a:r>
            <a:r>
              <a:rPr lang="zh-CN" altLang="en-US" sz="1400" b="1" dirty="0"/>
              <a:t>月</a:t>
            </a:r>
            <a:endParaRPr lang="en-US" sz="1400" b="1" dirty="0"/>
          </a:p>
        </p:txBody>
      </p:sp>
      <p:sp>
        <p:nvSpPr>
          <p:cNvPr id="25" name="TextBox 24">
            <a:extLst>
              <a:ext uri="{FF2B5EF4-FFF2-40B4-BE49-F238E27FC236}">
                <a16:creationId xmlns:a16="http://schemas.microsoft.com/office/drawing/2014/main" id="{3ADAD22F-E061-442D-9575-F0A7356EA0D4}"/>
              </a:ext>
            </a:extLst>
          </p:cNvPr>
          <p:cNvSpPr txBox="1"/>
          <p:nvPr/>
        </p:nvSpPr>
        <p:spPr>
          <a:xfrm>
            <a:off x="7944254" y="2352396"/>
            <a:ext cx="1508497" cy="307777"/>
          </a:xfrm>
          <a:prstGeom prst="rect">
            <a:avLst/>
          </a:prstGeom>
          <a:noFill/>
        </p:spPr>
        <p:txBody>
          <a:bodyPr wrap="square" rtlCol="0">
            <a:spAutoFit/>
          </a:bodyPr>
          <a:lstStyle/>
          <a:p>
            <a:pPr algn="ctr"/>
            <a:r>
              <a:rPr lang="en-US" altLang="zh-CN" sz="1400" b="1" dirty="0"/>
              <a:t>2021</a:t>
            </a:r>
            <a:r>
              <a:rPr lang="zh-CN" altLang="en-US" sz="1400" b="1" dirty="0"/>
              <a:t>年</a:t>
            </a:r>
            <a:r>
              <a:rPr lang="en-US" altLang="zh-CN" sz="1400" b="1" dirty="0"/>
              <a:t>7</a:t>
            </a:r>
            <a:r>
              <a:rPr lang="zh-CN" altLang="en-US" sz="1400" b="1" dirty="0"/>
              <a:t>月</a:t>
            </a:r>
            <a:endParaRPr lang="en-US" sz="1400" b="1" dirty="0"/>
          </a:p>
        </p:txBody>
      </p:sp>
      <p:sp>
        <p:nvSpPr>
          <p:cNvPr id="26" name="TextBox 25">
            <a:extLst>
              <a:ext uri="{FF2B5EF4-FFF2-40B4-BE49-F238E27FC236}">
                <a16:creationId xmlns:a16="http://schemas.microsoft.com/office/drawing/2014/main" id="{D20F4ADB-8098-4640-857C-0DE85CDE99BF}"/>
              </a:ext>
            </a:extLst>
          </p:cNvPr>
          <p:cNvSpPr txBox="1"/>
          <p:nvPr/>
        </p:nvSpPr>
        <p:spPr>
          <a:xfrm>
            <a:off x="9990182" y="1438585"/>
            <a:ext cx="1508497" cy="307777"/>
          </a:xfrm>
          <a:prstGeom prst="rect">
            <a:avLst/>
          </a:prstGeom>
          <a:noFill/>
        </p:spPr>
        <p:txBody>
          <a:bodyPr wrap="square" rtlCol="0">
            <a:spAutoFit/>
          </a:bodyPr>
          <a:lstStyle/>
          <a:p>
            <a:pPr algn="ctr"/>
            <a:r>
              <a:rPr lang="en-US" altLang="zh-CN" sz="1400" b="1" dirty="0"/>
              <a:t>2021</a:t>
            </a:r>
            <a:r>
              <a:rPr lang="zh-CN" altLang="en-US" sz="1400" b="1" dirty="0"/>
              <a:t>年</a:t>
            </a:r>
            <a:r>
              <a:rPr lang="en-US" altLang="zh-CN" sz="1400" b="1" dirty="0"/>
              <a:t>10</a:t>
            </a:r>
            <a:r>
              <a:rPr lang="zh-CN" altLang="en-US" sz="1400" b="1" dirty="0"/>
              <a:t>月</a:t>
            </a:r>
            <a:endParaRPr lang="en-US" sz="1400" b="1" dirty="0"/>
          </a:p>
        </p:txBody>
      </p:sp>
      <p:cxnSp>
        <p:nvCxnSpPr>
          <p:cNvPr id="27" name="Straight Connector 26">
            <a:extLst>
              <a:ext uri="{FF2B5EF4-FFF2-40B4-BE49-F238E27FC236}">
                <a16:creationId xmlns:a16="http://schemas.microsoft.com/office/drawing/2014/main" id="{CCC7116A-5CD3-4167-BE19-B748F6A8108B}"/>
              </a:ext>
            </a:extLst>
          </p:cNvPr>
          <p:cNvCxnSpPr>
            <a:cxnSpLocks/>
          </p:cNvCxnSpPr>
          <p:nvPr/>
        </p:nvCxnSpPr>
        <p:spPr>
          <a:xfrm>
            <a:off x="10838025" y="2194759"/>
            <a:ext cx="0" cy="640080"/>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6042D4-F845-4303-A948-437E0D0FE224}"/>
              </a:ext>
            </a:extLst>
          </p:cNvPr>
          <p:cNvCxnSpPr>
            <a:cxnSpLocks/>
          </p:cNvCxnSpPr>
          <p:nvPr/>
        </p:nvCxnSpPr>
        <p:spPr>
          <a:xfrm flipV="1">
            <a:off x="2678805" y="1930179"/>
            <a:ext cx="0" cy="822960"/>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48B798-7603-492D-BF98-62747C439A41}"/>
              </a:ext>
            </a:extLst>
          </p:cNvPr>
          <p:cNvCxnSpPr>
            <a:cxnSpLocks/>
          </p:cNvCxnSpPr>
          <p:nvPr/>
        </p:nvCxnSpPr>
        <p:spPr>
          <a:xfrm>
            <a:off x="8680567" y="1359131"/>
            <a:ext cx="0" cy="731520"/>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57AC6C6-C206-4065-93EB-FC60567D8284}"/>
              </a:ext>
            </a:extLst>
          </p:cNvPr>
          <p:cNvSpPr txBox="1"/>
          <p:nvPr/>
        </p:nvSpPr>
        <p:spPr>
          <a:xfrm>
            <a:off x="1770920" y="2402475"/>
            <a:ext cx="5851798" cy="437814"/>
          </a:xfrm>
          <a:prstGeom prst="round2DiagRect">
            <a:avLst/>
          </a:prstGeom>
          <a:solidFill>
            <a:srgbClr val="F5FCFD"/>
          </a:solidFill>
          <a:ln>
            <a:solidFill>
              <a:schemeClr val="bg1"/>
            </a:solidFill>
          </a:ln>
          <a:effectLst/>
        </p:spPr>
        <p:txBody>
          <a:bodyPr vert="horz" wrap="square" lIns="0" tIns="0" rIns="0" bIns="0" numCol="1" rtlCol="0" anchor="ctr" anchorCtr="0" compatLnSpc="1">
            <a:prstTxWarp prst="textNoShape">
              <a:avLst/>
            </a:prstTxWarp>
            <a:noAutofit/>
          </a:bodyPr>
          <a:lstStyle/>
          <a:p>
            <a:pPr lvl="0" algn="ctr" fontAlgn="base">
              <a:spcAft>
                <a:spcPts val="600"/>
              </a:spcAft>
              <a:defRPr/>
            </a:pPr>
            <a:r>
              <a:rPr lang="en-US" altLang="zh-CN" sz="1400" dirty="0">
                <a:cs typeface="Arial" panose="020B0604020202020204" pitchFamily="34" charset="0"/>
              </a:rPr>
              <a:t>CDE</a:t>
            </a:r>
            <a:r>
              <a:rPr lang="zh-CN" altLang="en-US" sz="1400" dirty="0">
                <a:cs typeface="Arial" panose="020B0604020202020204" pitchFamily="34" charset="0"/>
              </a:rPr>
              <a:t>将阿兹夫定纳入</a:t>
            </a:r>
            <a:r>
              <a:rPr lang="zh-CN" altLang="en-US" sz="1400" b="1" dirty="0">
                <a:solidFill>
                  <a:srgbClr val="D86018"/>
                </a:solidFill>
                <a:cs typeface="Arial" panose="020B0604020202020204" pitchFamily="34" charset="0"/>
              </a:rPr>
              <a:t>优先审评审批</a:t>
            </a:r>
            <a:r>
              <a:rPr lang="zh-CN" altLang="en-US" sz="1400" dirty="0">
                <a:cs typeface="Arial" panose="020B0604020202020204" pitchFamily="34" charset="0"/>
              </a:rPr>
              <a:t>程序，且被认证为</a:t>
            </a:r>
            <a:r>
              <a:rPr lang="en-US" altLang="zh-CN" sz="1400" b="1" dirty="0">
                <a:solidFill>
                  <a:srgbClr val="D86018"/>
                </a:solidFill>
                <a:cs typeface="Arial" panose="020B0604020202020204" pitchFamily="34" charset="0"/>
              </a:rPr>
              <a:t>First in Class</a:t>
            </a:r>
            <a:r>
              <a:rPr lang="zh-CN" altLang="en-US" sz="1400" dirty="0">
                <a:cs typeface="Arial" panose="020B0604020202020204" pitchFamily="34" charset="0"/>
              </a:rPr>
              <a:t>药品，</a:t>
            </a:r>
            <a:r>
              <a:rPr lang="zh-CN" altLang="en-US" sz="1200" dirty="0">
                <a:solidFill>
                  <a:schemeClr val="bg1">
                    <a:lumMod val="50000"/>
                  </a:schemeClr>
                </a:solidFill>
                <a:cs typeface="Arial" panose="020B0604020202020204" pitchFamily="34" charset="0"/>
              </a:rPr>
              <a:t>创新程度优于</a:t>
            </a:r>
            <a:r>
              <a:rPr lang="en-US" altLang="zh-CN" sz="1200" b="1" dirty="0">
                <a:solidFill>
                  <a:schemeClr val="bg1">
                    <a:lumMod val="50000"/>
                  </a:schemeClr>
                </a:solidFill>
                <a:cs typeface="Arial" panose="020B0604020202020204" pitchFamily="34" charset="0"/>
              </a:rPr>
              <a:t>Me Too</a:t>
            </a:r>
            <a:r>
              <a:rPr lang="zh-CN" altLang="en-US" sz="1200" dirty="0">
                <a:solidFill>
                  <a:schemeClr val="bg1">
                    <a:lumMod val="50000"/>
                  </a:schemeClr>
                </a:solidFill>
                <a:cs typeface="Arial" panose="020B0604020202020204" pitchFamily="34" charset="0"/>
              </a:rPr>
              <a:t>类艾滋病药</a:t>
            </a:r>
            <a:r>
              <a:rPr lang="zh-CN" altLang="en-US" sz="1200" b="1" dirty="0">
                <a:solidFill>
                  <a:schemeClr val="bg1">
                    <a:lumMod val="50000"/>
                  </a:schemeClr>
                </a:solidFill>
                <a:cs typeface="Arial" panose="020B0604020202020204" pitchFamily="34" charset="0"/>
              </a:rPr>
              <a:t>艾米替诺福韦片</a:t>
            </a:r>
            <a:r>
              <a:rPr lang="zh-CN" altLang="en-US" sz="1200" dirty="0">
                <a:solidFill>
                  <a:schemeClr val="bg1">
                    <a:lumMod val="50000"/>
                  </a:schemeClr>
                </a:solidFill>
                <a:cs typeface="Arial" panose="020B0604020202020204" pitchFamily="34" charset="0"/>
              </a:rPr>
              <a:t>和</a:t>
            </a:r>
            <a:r>
              <a:rPr lang="zh-CN" altLang="en-US" sz="1200" b="1" dirty="0">
                <a:solidFill>
                  <a:schemeClr val="bg1">
                    <a:lumMod val="50000"/>
                  </a:schemeClr>
                </a:solidFill>
                <a:cs typeface="Arial" panose="020B0604020202020204" pitchFamily="34" charset="0"/>
              </a:rPr>
              <a:t>艾诺韦林片</a:t>
            </a:r>
            <a:endParaRPr lang="zh-CN" altLang="en-US" sz="1400" b="1" dirty="0">
              <a:solidFill>
                <a:schemeClr val="bg1">
                  <a:lumMod val="50000"/>
                </a:schemeClr>
              </a:solidFill>
              <a:cs typeface="Arial" panose="020B0604020202020204" pitchFamily="34" charset="0"/>
            </a:endParaRPr>
          </a:p>
        </p:txBody>
      </p:sp>
      <p:sp>
        <p:nvSpPr>
          <p:cNvPr id="31" name="TextBox 30">
            <a:extLst>
              <a:ext uri="{FF2B5EF4-FFF2-40B4-BE49-F238E27FC236}">
                <a16:creationId xmlns:a16="http://schemas.microsoft.com/office/drawing/2014/main" id="{C497646D-48F0-4BA1-A5C0-7B2F71732A14}"/>
              </a:ext>
            </a:extLst>
          </p:cNvPr>
          <p:cNvSpPr txBox="1"/>
          <p:nvPr/>
        </p:nvSpPr>
        <p:spPr>
          <a:xfrm>
            <a:off x="3701265" y="1237927"/>
            <a:ext cx="5366764" cy="458438"/>
          </a:xfrm>
          <a:prstGeom prst="round2DiagRect">
            <a:avLst/>
          </a:prstGeom>
          <a:solidFill>
            <a:srgbClr val="F5FCFD"/>
          </a:solidFill>
          <a:ln>
            <a:solidFill>
              <a:schemeClr val="bg1"/>
            </a:solidFill>
          </a:ln>
          <a:effectLst/>
        </p:spPr>
        <p:txBody>
          <a:bodyPr vert="horz" wrap="square" lIns="0" tIns="0" rIns="0" bIns="0" numCol="1" rtlCol="0" anchor="ctr" anchorCtr="0" compatLnSpc="1">
            <a:prstTxWarp prst="textNoShape">
              <a:avLst/>
            </a:prstTxWarp>
            <a:noAutofit/>
          </a:bodyPr>
          <a:lstStyle>
            <a:defPPr>
              <a:defRPr lang="en-US"/>
            </a:defPPr>
            <a:lvl1pPr lvl="0" algn="ctr" fontAlgn="base">
              <a:spcAft>
                <a:spcPts val="600"/>
              </a:spcAft>
              <a:defRPr sz="1400" b="1">
                <a:solidFill>
                  <a:srgbClr val="5C2E90"/>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b="0" dirty="0">
                <a:solidFill>
                  <a:schemeClr val="tx1"/>
                </a:solidFill>
                <a:latin typeface="+mn-lt"/>
                <a:ea typeface="+mn-ea"/>
              </a:rPr>
              <a:t>获得</a:t>
            </a:r>
            <a:r>
              <a:rPr lang="en-US" altLang="zh-CN" b="0" dirty="0">
                <a:solidFill>
                  <a:schemeClr val="tx1"/>
                </a:solidFill>
                <a:latin typeface="+mn-lt"/>
                <a:ea typeface="+mn-ea"/>
              </a:rPr>
              <a:t>NMPA</a:t>
            </a:r>
            <a:r>
              <a:rPr lang="zh-CN" altLang="en-US" dirty="0">
                <a:solidFill>
                  <a:schemeClr val="tx1"/>
                </a:solidFill>
                <a:latin typeface="+mn-lt"/>
                <a:ea typeface="+mn-ea"/>
              </a:rPr>
              <a:t>附条件批准</a:t>
            </a:r>
            <a:r>
              <a:rPr lang="zh-CN" altLang="en-US" b="0" dirty="0">
                <a:solidFill>
                  <a:schemeClr val="tx1"/>
                </a:solidFill>
                <a:latin typeface="+mn-lt"/>
                <a:ea typeface="+mn-ea"/>
              </a:rPr>
              <a:t>，用于与核苷逆转录酶抑制剂及非核苷逆转录酶抑制剂联用，治疗</a:t>
            </a:r>
            <a:r>
              <a:rPr lang="zh-CN" altLang="en-US" dirty="0">
                <a:solidFill>
                  <a:srgbClr val="D86018"/>
                </a:solidFill>
                <a:latin typeface="+mn-lt"/>
                <a:ea typeface="+mn-ea"/>
              </a:rPr>
              <a:t>高病毒载量的成年</a:t>
            </a:r>
            <a:r>
              <a:rPr lang="en-US" altLang="zh-CN" dirty="0">
                <a:solidFill>
                  <a:srgbClr val="D86018"/>
                </a:solidFill>
                <a:latin typeface="+mn-lt"/>
                <a:ea typeface="+mn-ea"/>
              </a:rPr>
              <a:t>HIV-1</a:t>
            </a:r>
            <a:r>
              <a:rPr lang="zh-CN" altLang="en-US" dirty="0">
                <a:solidFill>
                  <a:srgbClr val="D86018"/>
                </a:solidFill>
                <a:latin typeface="+mn-lt"/>
                <a:ea typeface="+mn-ea"/>
              </a:rPr>
              <a:t>感染</a:t>
            </a:r>
            <a:r>
              <a:rPr lang="zh-CN" altLang="en-US" b="0" dirty="0">
                <a:solidFill>
                  <a:schemeClr val="tx1"/>
                </a:solidFill>
                <a:latin typeface="+mn-lt"/>
                <a:ea typeface="+mn-ea"/>
              </a:rPr>
              <a:t>患者</a:t>
            </a:r>
            <a:endParaRPr lang="en-US" b="0" dirty="0">
              <a:solidFill>
                <a:schemeClr val="tx1"/>
              </a:solidFill>
              <a:latin typeface="+mn-lt"/>
              <a:ea typeface="+mn-ea"/>
            </a:endParaRPr>
          </a:p>
        </p:txBody>
      </p:sp>
      <p:sp>
        <p:nvSpPr>
          <p:cNvPr id="33" name="Oval 32">
            <a:extLst>
              <a:ext uri="{FF2B5EF4-FFF2-40B4-BE49-F238E27FC236}">
                <a16:creationId xmlns:a16="http://schemas.microsoft.com/office/drawing/2014/main" id="{9ED57E63-1A09-4C79-8F58-6025602CE5F3}"/>
              </a:ext>
            </a:extLst>
          </p:cNvPr>
          <p:cNvSpPr/>
          <p:nvPr/>
        </p:nvSpPr>
        <p:spPr>
          <a:xfrm>
            <a:off x="2474375" y="1857843"/>
            <a:ext cx="408861" cy="4088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4" name="Oval 33">
            <a:extLst>
              <a:ext uri="{FF2B5EF4-FFF2-40B4-BE49-F238E27FC236}">
                <a16:creationId xmlns:a16="http://schemas.microsoft.com/office/drawing/2014/main" id="{3CCA747F-B325-4F0F-B5F1-7612F23986D4}"/>
              </a:ext>
            </a:extLst>
          </p:cNvPr>
          <p:cNvSpPr/>
          <p:nvPr/>
        </p:nvSpPr>
        <p:spPr>
          <a:xfrm>
            <a:off x="8485609" y="1857842"/>
            <a:ext cx="408861" cy="4088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iconfont-10561-4344866">
            <a:extLst>
              <a:ext uri="{FF2B5EF4-FFF2-40B4-BE49-F238E27FC236}">
                <a16:creationId xmlns:a16="http://schemas.microsoft.com/office/drawing/2014/main" id="{562F06E6-0F58-499E-9AED-95386387C9DA}"/>
              </a:ext>
            </a:extLst>
          </p:cNvPr>
          <p:cNvSpPr/>
          <p:nvPr/>
        </p:nvSpPr>
        <p:spPr>
          <a:xfrm>
            <a:off x="2568626" y="1952094"/>
            <a:ext cx="220358" cy="220358"/>
          </a:xfrm>
          <a:custGeom>
            <a:avLst/>
            <a:gdLst>
              <a:gd name="connsiteX0" fmla="*/ 87098 w 522488"/>
              <a:gd name="connsiteY0" fmla="*/ 304720 h 522488"/>
              <a:gd name="connsiteX1" fmla="*/ 391841 w 522488"/>
              <a:gd name="connsiteY1" fmla="*/ 304720 h 522488"/>
              <a:gd name="connsiteX2" fmla="*/ 391841 w 522488"/>
              <a:gd name="connsiteY2" fmla="*/ 348293 h 522488"/>
              <a:gd name="connsiteX3" fmla="*/ 87098 w 522488"/>
              <a:gd name="connsiteY3" fmla="*/ 348293 h 522488"/>
              <a:gd name="connsiteX4" fmla="*/ 87098 w 522488"/>
              <a:gd name="connsiteY4" fmla="*/ 174097 h 522488"/>
              <a:gd name="connsiteX5" fmla="*/ 304751 w 522488"/>
              <a:gd name="connsiteY5" fmla="*/ 174097 h 522488"/>
              <a:gd name="connsiteX6" fmla="*/ 304751 w 522488"/>
              <a:gd name="connsiteY6" fmla="*/ 217670 h 522488"/>
              <a:gd name="connsiteX7" fmla="*/ 87098 w 522488"/>
              <a:gd name="connsiteY7" fmla="*/ 217670 h 522488"/>
              <a:gd name="connsiteX8" fmla="*/ 113193 w 522488"/>
              <a:gd name="connsiteY8" fmla="*/ 43572 h 522488"/>
              <a:gd name="connsiteX9" fmla="*/ 43572 w 522488"/>
              <a:gd name="connsiteY9" fmla="*/ 113193 h 522488"/>
              <a:gd name="connsiteX10" fmla="*/ 43572 w 522488"/>
              <a:gd name="connsiteY10" fmla="*/ 409295 h 522488"/>
              <a:gd name="connsiteX11" fmla="*/ 113193 w 522488"/>
              <a:gd name="connsiteY11" fmla="*/ 478916 h 522488"/>
              <a:gd name="connsiteX12" fmla="*/ 409295 w 522488"/>
              <a:gd name="connsiteY12" fmla="*/ 478916 h 522488"/>
              <a:gd name="connsiteX13" fmla="*/ 478916 w 522488"/>
              <a:gd name="connsiteY13" fmla="*/ 409295 h 522488"/>
              <a:gd name="connsiteX14" fmla="*/ 478916 w 522488"/>
              <a:gd name="connsiteY14" fmla="*/ 113193 h 522488"/>
              <a:gd name="connsiteX15" fmla="*/ 409295 w 522488"/>
              <a:gd name="connsiteY15" fmla="*/ 43572 h 522488"/>
              <a:gd name="connsiteX16" fmla="*/ 113193 w 522488"/>
              <a:gd name="connsiteY16" fmla="*/ 0 h 522488"/>
              <a:gd name="connsiteX17" fmla="*/ 409295 w 522488"/>
              <a:gd name="connsiteY17" fmla="*/ 0 h 522488"/>
              <a:gd name="connsiteX18" fmla="*/ 522488 w 522488"/>
              <a:gd name="connsiteY18" fmla="*/ 113193 h 522488"/>
              <a:gd name="connsiteX19" fmla="*/ 522488 w 522488"/>
              <a:gd name="connsiteY19" fmla="*/ 409295 h 522488"/>
              <a:gd name="connsiteX20" fmla="*/ 409295 w 522488"/>
              <a:gd name="connsiteY20" fmla="*/ 522488 h 522488"/>
              <a:gd name="connsiteX21" fmla="*/ 113193 w 522488"/>
              <a:gd name="connsiteY21" fmla="*/ 522488 h 522488"/>
              <a:gd name="connsiteX22" fmla="*/ 0 w 522488"/>
              <a:gd name="connsiteY22" fmla="*/ 409295 h 522488"/>
              <a:gd name="connsiteX23" fmla="*/ 0 w 522488"/>
              <a:gd name="connsiteY23" fmla="*/ 113193 h 522488"/>
              <a:gd name="connsiteX24" fmla="*/ 113193 w 522488"/>
              <a:gd name="connsiteY24" fmla="*/ 0 h 5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488" h="522488">
                <a:moveTo>
                  <a:pt x="87098" y="304720"/>
                </a:moveTo>
                <a:lnTo>
                  <a:pt x="391841" y="304720"/>
                </a:lnTo>
                <a:lnTo>
                  <a:pt x="391841" y="348293"/>
                </a:lnTo>
                <a:lnTo>
                  <a:pt x="87098" y="348293"/>
                </a:lnTo>
                <a:close/>
                <a:moveTo>
                  <a:pt x="87098" y="174097"/>
                </a:moveTo>
                <a:lnTo>
                  <a:pt x="304751" y="174097"/>
                </a:lnTo>
                <a:lnTo>
                  <a:pt x="304751" y="217670"/>
                </a:lnTo>
                <a:lnTo>
                  <a:pt x="87098" y="217670"/>
                </a:lnTo>
                <a:close/>
                <a:moveTo>
                  <a:pt x="113193" y="43572"/>
                </a:moveTo>
                <a:cubicBezTo>
                  <a:pt x="74049" y="43572"/>
                  <a:pt x="43572" y="74049"/>
                  <a:pt x="43572" y="113193"/>
                </a:cubicBezTo>
                <a:lnTo>
                  <a:pt x="43572" y="409295"/>
                </a:lnTo>
                <a:cubicBezTo>
                  <a:pt x="43572" y="448439"/>
                  <a:pt x="74049" y="478916"/>
                  <a:pt x="113193" y="478916"/>
                </a:cubicBezTo>
                <a:lnTo>
                  <a:pt x="409295" y="478916"/>
                </a:lnTo>
                <a:cubicBezTo>
                  <a:pt x="448439" y="478916"/>
                  <a:pt x="478916" y="448439"/>
                  <a:pt x="478916" y="409295"/>
                </a:cubicBezTo>
                <a:lnTo>
                  <a:pt x="478916" y="113193"/>
                </a:lnTo>
                <a:cubicBezTo>
                  <a:pt x="478916" y="74049"/>
                  <a:pt x="448439" y="43572"/>
                  <a:pt x="409295" y="43572"/>
                </a:cubicBezTo>
                <a:close/>
                <a:moveTo>
                  <a:pt x="113193" y="0"/>
                </a:moveTo>
                <a:lnTo>
                  <a:pt x="409295" y="0"/>
                </a:lnTo>
                <a:cubicBezTo>
                  <a:pt x="470249" y="0"/>
                  <a:pt x="522488" y="52239"/>
                  <a:pt x="522488" y="113193"/>
                </a:cubicBezTo>
                <a:lnTo>
                  <a:pt x="522488" y="409295"/>
                </a:lnTo>
                <a:cubicBezTo>
                  <a:pt x="522488" y="470249"/>
                  <a:pt x="470249" y="522488"/>
                  <a:pt x="409295" y="522488"/>
                </a:cubicBezTo>
                <a:lnTo>
                  <a:pt x="113193" y="522488"/>
                </a:lnTo>
                <a:cubicBezTo>
                  <a:pt x="52239" y="522488"/>
                  <a:pt x="0" y="470249"/>
                  <a:pt x="0" y="409295"/>
                </a:cubicBezTo>
                <a:lnTo>
                  <a:pt x="0" y="113193"/>
                </a:lnTo>
                <a:cubicBezTo>
                  <a:pt x="0" y="52239"/>
                  <a:pt x="52239" y="0"/>
                  <a:pt x="1131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iconfont-1049-809688">
            <a:extLst>
              <a:ext uri="{FF2B5EF4-FFF2-40B4-BE49-F238E27FC236}">
                <a16:creationId xmlns:a16="http://schemas.microsoft.com/office/drawing/2014/main" id="{E88A4C13-22BB-4260-9D8E-810A7C133BDE}"/>
              </a:ext>
            </a:extLst>
          </p:cNvPr>
          <p:cNvSpPr/>
          <p:nvPr/>
        </p:nvSpPr>
        <p:spPr>
          <a:xfrm flipH="1">
            <a:off x="8550163" y="1972110"/>
            <a:ext cx="306077" cy="186818"/>
          </a:xfrm>
          <a:custGeom>
            <a:avLst/>
            <a:gdLst>
              <a:gd name="T0" fmla="*/ 10500 w 21607"/>
              <a:gd name="T1" fmla="*/ 11469 h 13188"/>
              <a:gd name="T2" fmla="*/ 11297 w 21607"/>
              <a:gd name="T3" fmla="*/ 11096 h 13188"/>
              <a:gd name="T4" fmla="*/ 11300 w 21607"/>
              <a:gd name="T5" fmla="*/ 8933 h 13188"/>
              <a:gd name="T6" fmla="*/ 12121 w 21607"/>
              <a:gd name="T7" fmla="*/ 8959 h 13188"/>
              <a:gd name="T8" fmla="*/ 14841 w 21607"/>
              <a:gd name="T9" fmla="*/ 9299 h 13188"/>
              <a:gd name="T10" fmla="*/ 20310 w 21607"/>
              <a:gd name="T11" fmla="*/ 12251 h 13188"/>
              <a:gd name="T12" fmla="*/ 21607 w 21607"/>
              <a:gd name="T13" fmla="*/ 11818 h 13188"/>
              <a:gd name="T14" fmla="*/ 16692 w 21607"/>
              <a:gd name="T15" fmla="*/ 4358 h 13188"/>
              <a:gd name="T16" fmla="*/ 11295 w 21607"/>
              <a:gd name="T17" fmla="*/ 3225 h 13188"/>
              <a:gd name="T18" fmla="*/ 11295 w 21607"/>
              <a:gd name="T19" fmla="*/ 766 h 13188"/>
              <a:gd name="T20" fmla="*/ 10500 w 21607"/>
              <a:gd name="T21" fmla="*/ 393 h 13188"/>
              <a:gd name="T22" fmla="*/ 4565 w 21607"/>
              <a:gd name="T23" fmla="*/ 5277 h 13188"/>
              <a:gd name="T24" fmla="*/ 4565 w 21607"/>
              <a:gd name="T25" fmla="*/ 6585 h 13188"/>
              <a:gd name="T26" fmla="*/ 10500 w 21607"/>
              <a:gd name="T27" fmla="*/ 11469 h 13188"/>
              <a:gd name="T28" fmla="*/ 10570 w 21607"/>
              <a:gd name="T29" fmla="*/ 4646 h 13188"/>
              <a:gd name="T30" fmla="*/ 16116 w 21607"/>
              <a:gd name="T31" fmla="*/ 5673 h 13188"/>
              <a:gd name="T32" fmla="*/ 19939 w 21607"/>
              <a:gd name="T33" fmla="*/ 9891 h 13188"/>
              <a:gd name="T34" fmla="*/ 15133 w 21607"/>
              <a:gd name="T35" fmla="*/ 7894 h 13188"/>
              <a:gd name="T36" fmla="*/ 12197 w 21607"/>
              <a:gd name="T37" fmla="*/ 7526 h 13188"/>
              <a:gd name="T38" fmla="*/ 10673 w 21607"/>
              <a:gd name="T39" fmla="*/ 7521 h 13188"/>
              <a:gd name="T40" fmla="*/ 9858 w 21607"/>
              <a:gd name="T41" fmla="*/ 8364 h 13188"/>
              <a:gd name="T42" fmla="*/ 9863 w 21607"/>
              <a:gd name="T43" fmla="*/ 9080 h 13188"/>
              <a:gd name="T44" fmla="*/ 6040 w 21607"/>
              <a:gd name="T45" fmla="*/ 5926 h 13188"/>
              <a:gd name="T46" fmla="*/ 9862 w 21607"/>
              <a:gd name="T47" fmla="*/ 2781 h 13188"/>
              <a:gd name="T48" fmla="*/ 9856 w 21607"/>
              <a:gd name="T49" fmla="*/ 3821 h 13188"/>
              <a:gd name="T50" fmla="*/ 10570 w 21607"/>
              <a:gd name="T51" fmla="*/ 4646 h 13188"/>
              <a:gd name="T52" fmla="*/ 1988 w 21607"/>
              <a:gd name="T53" fmla="*/ 5919 h 13188"/>
              <a:gd name="T54" fmla="*/ 6833 w 21607"/>
              <a:gd name="T55" fmla="*/ 1478 h 13188"/>
              <a:gd name="T56" fmla="*/ 6882 w 21607"/>
              <a:gd name="T57" fmla="*/ 347 h 13188"/>
              <a:gd name="T58" fmla="*/ 5752 w 21607"/>
              <a:gd name="T59" fmla="*/ 298 h 13188"/>
              <a:gd name="T60" fmla="*/ 465 w 21607"/>
              <a:gd name="T61" fmla="*/ 5144 h 13188"/>
              <a:gd name="T62" fmla="*/ 465 w 21607"/>
              <a:gd name="T63" fmla="*/ 6689 h 13188"/>
              <a:gd name="T64" fmla="*/ 5752 w 21607"/>
              <a:gd name="T65" fmla="*/ 11535 h 13188"/>
              <a:gd name="T66" fmla="*/ 6882 w 21607"/>
              <a:gd name="T67" fmla="*/ 11486 h 13188"/>
              <a:gd name="T68" fmla="*/ 6833 w 21607"/>
              <a:gd name="T69" fmla="*/ 10355 h 13188"/>
              <a:gd name="T70" fmla="*/ 1988 w 21607"/>
              <a:gd name="T71" fmla="*/ 5919 h 13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07" h="13188">
                <a:moveTo>
                  <a:pt x="10500" y="11469"/>
                </a:moveTo>
                <a:cubicBezTo>
                  <a:pt x="10939" y="11830"/>
                  <a:pt x="11296" y="11662"/>
                  <a:pt x="11297" y="11096"/>
                </a:cubicBezTo>
                <a:lnTo>
                  <a:pt x="11300" y="8933"/>
                </a:lnTo>
                <a:cubicBezTo>
                  <a:pt x="11300" y="8933"/>
                  <a:pt x="11824" y="8943"/>
                  <a:pt x="12121" y="8959"/>
                </a:cubicBezTo>
                <a:cubicBezTo>
                  <a:pt x="13022" y="9006"/>
                  <a:pt x="13941" y="9114"/>
                  <a:pt x="14841" y="9299"/>
                </a:cubicBezTo>
                <a:cubicBezTo>
                  <a:pt x="17250" y="9793"/>
                  <a:pt x="19162" y="10750"/>
                  <a:pt x="20310" y="12251"/>
                </a:cubicBezTo>
                <a:cubicBezTo>
                  <a:pt x="21026" y="13188"/>
                  <a:pt x="21607" y="12755"/>
                  <a:pt x="21607" y="11818"/>
                </a:cubicBezTo>
                <a:cubicBezTo>
                  <a:pt x="21607" y="8126"/>
                  <a:pt x="19771" y="5689"/>
                  <a:pt x="16692" y="4358"/>
                </a:cubicBezTo>
                <a:cubicBezTo>
                  <a:pt x="14716" y="3503"/>
                  <a:pt x="11295" y="3225"/>
                  <a:pt x="11295" y="3225"/>
                </a:cubicBezTo>
                <a:lnTo>
                  <a:pt x="11295" y="766"/>
                </a:lnTo>
                <a:cubicBezTo>
                  <a:pt x="11295" y="199"/>
                  <a:pt x="10940" y="32"/>
                  <a:pt x="10500" y="393"/>
                </a:cubicBezTo>
                <a:lnTo>
                  <a:pt x="4565" y="5277"/>
                </a:lnTo>
                <a:cubicBezTo>
                  <a:pt x="4126" y="5639"/>
                  <a:pt x="4125" y="6224"/>
                  <a:pt x="4565" y="6585"/>
                </a:cubicBezTo>
                <a:lnTo>
                  <a:pt x="10500" y="11469"/>
                </a:lnTo>
                <a:close/>
                <a:moveTo>
                  <a:pt x="10570" y="4646"/>
                </a:moveTo>
                <a:cubicBezTo>
                  <a:pt x="12463" y="4653"/>
                  <a:pt x="14360" y="4913"/>
                  <a:pt x="16116" y="5673"/>
                </a:cubicBezTo>
                <a:cubicBezTo>
                  <a:pt x="18697" y="6789"/>
                  <a:pt x="19948" y="9898"/>
                  <a:pt x="19939" y="9891"/>
                </a:cubicBezTo>
                <a:cubicBezTo>
                  <a:pt x="18646" y="8926"/>
                  <a:pt x="17010" y="8279"/>
                  <a:pt x="15133" y="7894"/>
                </a:cubicBezTo>
                <a:cubicBezTo>
                  <a:pt x="14156" y="7694"/>
                  <a:pt x="13166" y="7577"/>
                  <a:pt x="12197" y="7526"/>
                </a:cubicBezTo>
                <a:cubicBezTo>
                  <a:pt x="11539" y="7492"/>
                  <a:pt x="10673" y="7521"/>
                  <a:pt x="10673" y="7521"/>
                </a:cubicBezTo>
                <a:cubicBezTo>
                  <a:pt x="10219" y="7531"/>
                  <a:pt x="9854" y="7908"/>
                  <a:pt x="9858" y="8364"/>
                </a:cubicBezTo>
                <a:lnTo>
                  <a:pt x="9863" y="9080"/>
                </a:lnTo>
                <a:lnTo>
                  <a:pt x="6040" y="5926"/>
                </a:lnTo>
                <a:lnTo>
                  <a:pt x="9862" y="2781"/>
                </a:lnTo>
                <a:lnTo>
                  <a:pt x="9856" y="3821"/>
                </a:lnTo>
                <a:cubicBezTo>
                  <a:pt x="9854" y="4275"/>
                  <a:pt x="10219" y="4645"/>
                  <a:pt x="10570" y="4646"/>
                </a:cubicBezTo>
                <a:close/>
                <a:moveTo>
                  <a:pt x="1988" y="5919"/>
                </a:moveTo>
                <a:lnTo>
                  <a:pt x="6833" y="1478"/>
                </a:lnTo>
                <a:cubicBezTo>
                  <a:pt x="7159" y="1179"/>
                  <a:pt x="7181" y="673"/>
                  <a:pt x="6882" y="347"/>
                </a:cubicBezTo>
                <a:cubicBezTo>
                  <a:pt x="6584" y="22"/>
                  <a:pt x="6078" y="0"/>
                  <a:pt x="5752" y="298"/>
                </a:cubicBezTo>
                <a:lnTo>
                  <a:pt x="465" y="5144"/>
                </a:lnTo>
                <a:cubicBezTo>
                  <a:pt x="0" y="5571"/>
                  <a:pt x="2" y="6264"/>
                  <a:pt x="465" y="6689"/>
                </a:cubicBezTo>
                <a:lnTo>
                  <a:pt x="5752" y="11535"/>
                </a:lnTo>
                <a:cubicBezTo>
                  <a:pt x="6078" y="11833"/>
                  <a:pt x="6584" y="11811"/>
                  <a:pt x="6882" y="11486"/>
                </a:cubicBezTo>
                <a:cubicBezTo>
                  <a:pt x="7181" y="11160"/>
                  <a:pt x="7159" y="10654"/>
                  <a:pt x="6833" y="10355"/>
                </a:cubicBezTo>
                <a:lnTo>
                  <a:pt x="1988" y="5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Oval 36">
            <a:extLst>
              <a:ext uri="{FF2B5EF4-FFF2-40B4-BE49-F238E27FC236}">
                <a16:creationId xmlns:a16="http://schemas.microsoft.com/office/drawing/2014/main" id="{B6E5A2CC-4662-4980-ABAC-15DEEF51F8F9}"/>
              </a:ext>
            </a:extLst>
          </p:cNvPr>
          <p:cNvSpPr/>
          <p:nvPr/>
        </p:nvSpPr>
        <p:spPr>
          <a:xfrm>
            <a:off x="10665105" y="1863407"/>
            <a:ext cx="340055" cy="3385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checked-buttom_3651">
            <a:extLst>
              <a:ext uri="{FF2B5EF4-FFF2-40B4-BE49-F238E27FC236}">
                <a16:creationId xmlns:a16="http://schemas.microsoft.com/office/drawing/2014/main" id="{418C2B6B-C5B1-4F9F-BCA3-EE555BB88F36}"/>
              </a:ext>
            </a:extLst>
          </p:cNvPr>
          <p:cNvSpPr/>
          <p:nvPr/>
        </p:nvSpPr>
        <p:spPr>
          <a:xfrm>
            <a:off x="10630458" y="1857842"/>
            <a:ext cx="409350" cy="408861"/>
          </a:xfrm>
          <a:custGeom>
            <a:avLst/>
            <a:gdLst>
              <a:gd name="T0" fmla="*/ 202 w 403"/>
              <a:gd name="T1" fmla="*/ 0 h 403"/>
              <a:gd name="T2" fmla="*/ 0 w 403"/>
              <a:gd name="T3" fmla="*/ 202 h 403"/>
              <a:gd name="T4" fmla="*/ 202 w 403"/>
              <a:gd name="T5" fmla="*/ 403 h 403"/>
              <a:gd name="T6" fmla="*/ 403 w 403"/>
              <a:gd name="T7" fmla="*/ 202 h 403"/>
              <a:gd name="T8" fmla="*/ 202 w 403"/>
              <a:gd name="T9" fmla="*/ 0 h 403"/>
              <a:gd name="T10" fmla="*/ 171 w 403"/>
              <a:gd name="T11" fmla="*/ 322 h 403"/>
              <a:gd name="T12" fmla="*/ 155 w 403"/>
              <a:gd name="T13" fmla="*/ 322 h 403"/>
              <a:gd name="T14" fmla="*/ 152 w 403"/>
              <a:gd name="T15" fmla="*/ 318 h 403"/>
              <a:gd name="T16" fmla="*/ 152 w 403"/>
              <a:gd name="T17" fmla="*/ 318 h 403"/>
              <a:gd name="T18" fmla="*/ 148 w 403"/>
              <a:gd name="T19" fmla="*/ 314 h 403"/>
              <a:gd name="T20" fmla="*/ 131 w 403"/>
              <a:gd name="T21" fmla="*/ 298 h 403"/>
              <a:gd name="T22" fmla="*/ 130 w 403"/>
              <a:gd name="T23" fmla="*/ 297 h 403"/>
              <a:gd name="T24" fmla="*/ 53 w 403"/>
              <a:gd name="T25" fmla="*/ 219 h 403"/>
              <a:gd name="T26" fmla="*/ 53 w 403"/>
              <a:gd name="T27" fmla="*/ 203 h 403"/>
              <a:gd name="T28" fmla="*/ 77 w 403"/>
              <a:gd name="T29" fmla="*/ 179 h 403"/>
              <a:gd name="T30" fmla="*/ 94 w 403"/>
              <a:gd name="T31" fmla="*/ 179 h 403"/>
              <a:gd name="T32" fmla="*/ 163 w 403"/>
              <a:gd name="T33" fmla="*/ 249 h 403"/>
              <a:gd name="T34" fmla="*/ 310 w 403"/>
              <a:gd name="T35" fmla="*/ 102 h 403"/>
              <a:gd name="T36" fmla="*/ 326 w 403"/>
              <a:gd name="T37" fmla="*/ 102 h 403"/>
              <a:gd name="T38" fmla="*/ 350 w 403"/>
              <a:gd name="T39" fmla="*/ 127 h 403"/>
              <a:gd name="T40" fmla="*/ 350 w 403"/>
              <a:gd name="T41" fmla="*/ 143 h 403"/>
              <a:gd name="T42" fmla="*/ 171 w 403"/>
              <a:gd name="T43" fmla="*/ 32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403">
                <a:moveTo>
                  <a:pt x="202" y="0"/>
                </a:moveTo>
                <a:cubicBezTo>
                  <a:pt x="90" y="0"/>
                  <a:pt x="0" y="90"/>
                  <a:pt x="0" y="202"/>
                </a:cubicBezTo>
                <a:cubicBezTo>
                  <a:pt x="0" y="313"/>
                  <a:pt x="90" y="403"/>
                  <a:pt x="202" y="403"/>
                </a:cubicBezTo>
                <a:cubicBezTo>
                  <a:pt x="313" y="403"/>
                  <a:pt x="403" y="313"/>
                  <a:pt x="403" y="202"/>
                </a:cubicBezTo>
                <a:cubicBezTo>
                  <a:pt x="403" y="90"/>
                  <a:pt x="313" y="0"/>
                  <a:pt x="202" y="0"/>
                </a:cubicBezTo>
                <a:close/>
                <a:moveTo>
                  <a:pt x="171" y="322"/>
                </a:moveTo>
                <a:cubicBezTo>
                  <a:pt x="167" y="326"/>
                  <a:pt x="160" y="326"/>
                  <a:pt x="155" y="322"/>
                </a:cubicBezTo>
                <a:lnTo>
                  <a:pt x="152" y="318"/>
                </a:lnTo>
                <a:lnTo>
                  <a:pt x="152" y="318"/>
                </a:lnTo>
                <a:lnTo>
                  <a:pt x="148" y="314"/>
                </a:lnTo>
                <a:lnTo>
                  <a:pt x="131" y="298"/>
                </a:lnTo>
                <a:lnTo>
                  <a:pt x="130" y="297"/>
                </a:lnTo>
                <a:lnTo>
                  <a:pt x="53" y="219"/>
                </a:lnTo>
                <a:cubicBezTo>
                  <a:pt x="49" y="215"/>
                  <a:pt x="49" y="207"/>
                  <a:pt x="53" y="203"/>
                </a:cubicBezTo>
                <a:lnTo>
                  <a:pt x="77" y="179"/>
                </a:lnTo>
                <a:cubicBezTo>
                  <a:pt x="82" y="174"/>
                  <a:pt x="89" y="174"/>
                  <a:pt x="94" y="179"/>
                </a:cubicBezTo>
                <a:lnTo>
                  <a:pt x="163" y="249"/>
                </a:lnTo>
                <a:lnTo>
                  <a:pt x="310" y="102"/>
                </a:lnTo>
                <a:cubicBezTo>
                  <a:pt x="314" y="98"/>
                  <a:pt x="322" y="98"/>
                  <a:pt x="326" y="102"/>
                </a:cubicBezTo>
                <a:lnTo>
                  <a:pt x="350" y="127"/>
                </a:lnTo>
                <a:cubicBezTo>
                  <a:pt x="355" y="131"/>
                  <a:pt x="355" y="138"/>
                  <a:pt x="350" y="143"/>
                </a:cubicBezTo>
                <a:lnTo>
                  <a:pt x="171" y="32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a:extLst>
              <a:ext uri="{FF2B5EF4-FFF2-40B4-BE49-F238E27FC236}">
                <a16:creationId xmlns:a16="http://schemas.microsoft.com/office/drawing/2014/main" id="{52C6966D-CBAF-4B0C-9D53-C1B0B4DA3E32}"/>
              </a:ext>
            </a:extLst>
          </p:cNvPr>
          <p:cNvSpPr txBox="1"/>
          <p:nvPr/>
        </p:nvSpPr>
        <p:spPr>
          <a:xfrm>
            <a:off x="9422202" y="2399504"/>
            <a:ext cx="1737360" cy="437814"/>
          </a:xfrm>
          <a:prstGeom prst="round2DiagRect">
            <a:avLst/>
          </a:prstGeom>
          <a:solidFill>
            <a:srgbClr val="F5FCFD"/>
          </a:solidFill>
          <a:ln>
            <a:solidFill>
              <a:schemeClr val="bg1"/>
            </a:solidFill>
          </a:ln>
          <a:effectLst/>
        </p:spPr>
        <p:txBody>
          <a:bodyPr vert="horz" wrap="square" lIns="0" tIns="0" rIns="0" bIns="0" numCol="1" rtlCol="0" anchor="ctr" anchorCtr="0" compatLnSpc="1">
            <a:prstTxWarp prst="textNoShape">
              <a:avLst/>
            </a:prstTxWarp>
            <a:noAutofit/>
          </a:bodyPr>
          <a:lstStyle/>
          <a:p>
            <a:pPr lvl="0" algn="ctr" fontAlgn="base">
              <a:spcAft>
                <a:spcPts val="600"/>
              </a:spcAft>
              <a:defRPr/>
            </a:pPr>
            <a:r>
              <a:rPr lang="zh-CN" altLang="en-US" sz="1400" b="1" dirty="0">
                <a:cs typeface="Arial" panose="020B0604020202020204" pitchFamily="34" charset="0"/>
              </a:rPr>
              <a:t>一年内获我国最新版艾滋病指南推荐</a:t>
            </a:r>
          </a:p>
        </p:txBody>
      </p:sp>
      <p:sp>
        <p:nvSpPr>
          <p:cNvPr id="5" name="Oval 4">
            <a:extLst>
              <a:ext uri="{FF2B5EF4-FFF2-40B4-BE49-F238E27FC236}">
                <a16:creationId xmlns:a16="http://schemas.microsoft.com/office/drawing/2014/main" id="{B758ACE9-4C20-4320-9EBE-4100B2042F1A}"/>
              </a:ext>
            </a:extLst>
          </p:cNvPr>
          <p:cNvSpPr/>
          <p:nvPr/>
        </p:nvSpPr>
        <p:spPr>
          <a:xfrm>
            <a:off x="732351" y="1583217"/>
            <a:ext cx="935665" cy="935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Graphic 7" descr="Monthly calendar with solid fill">
            <a:extLst>
              <a:ext uri="{FF2B5EF4-FFF2-40B4-BE49-F238E27FC236}">
                <a16:creationId xmlns:a16="http://schemas.microsoft.com/office/drawing/2014/main" id="{7CDF115F-947F-47C5-ADE8-DC90A50F6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857" y="1733723"/>
            <a:ext cx="634652" cy="634652"/>
          </a:xfrm>
          <a:prstGeom prst="rect">
            <a:avLst/>
          </a:prstGeom>
        </p:spPr>
      </p:pic>
      <p:sp>
        <p:nvSpPr>
          <p:cNvPr id="40" name="文本框 13">
            <a:extLst>
              <a:ext uri="{FF2B5EF4-FFF2-40B4-BE49-F238E27FC236}">
                <a16:creationId xmlns:a16="http://schemas.microsoft.com/office/drawing/2014/main" id="{C8BA7C79-755A-4B00-BC6C-8ED1B4E17AF4}"/>
              </a:ext>
            </a:extLst>
          </p:cNvPr>
          <p:cNvSpPr txBox="1"/>
          <p:nvPr/>
        </p:nvSpPr>
        <p:spPr>
          <a:xfrm>
            <a:off x="609600" y="3112191"/>
            <a:ext cx="6775358" cy="2739211"/>
          </a:xfrm>
          <a:prstGeom prst="rect">
            <a:avLst/>
          </a:prstGeom>
          <a:noFill/>
        </p:spPr>
        <p:txBody>
          <a:bodyPr wrap="square" rtlCol="0" anchor="ctr">
            <a:spAutoFit/>
          </a:bodyPr>
          <a:lstStyle/>
          <a:p>
            <a:pPr marL="285750" indent="-285750">
              <a:spcAft>
                <a:spcPts val="1200"/>
              </a:spcAft>
              <a:buBlip>
                <a:blip r:embed="rId8"/>
              </a:buBlip>
            </a:pPr>
            <a:r>
              <a:rPr kumimoji="1" lang="zh-CN" altLang="en-US" sz="1600" b="1" dirty="0">
                <a:solidFill>
                  <a:srgbClr val="356AB8"/>
                </a:solidFill>
              </a:rPr>
              <a:t>药品机制创新</a:t>
            </a:r>
            <a:endParaRPr kumimoji="1" lang="en-US" altLang="zh-CN" sz="1600" b="1" dirty="0">
              <a:solidFill>
                <a:srgbClr val="356AB8"/>
              </a:solidFill>
            </a:endParaRPr>
          </a:p>
          <a:p>
            <a:pPr algn="ctr">
              <a:spcAft>
                <a:spcPts val="600"/>
              </a:spcAft>
            </a:pPr>
            <a:r>
              <a:rPr kumimoji="1" lang="zh-CN" altLang="en-US" sz="1400" b="1" i="1" dirty="0"/>
              <a:t>阿兹夫定是世界首个新型核苷类逆转录酶和辅助蛋白</a:t>
            </a:r>
            <a:r>
              <a:rPr kumimoji="1" lang="en-US" altLang="zh-CN" sz="1400" b="1" i="1" dirty="0" err="1"/>
              <a:t>Vif</a:t>
            </a:r>
            <a:r>
              <a:rPr kumimoji="1" lang="zh-CN" altLang="en-US" sz="1400" b="1" i="1" dirty="0">
                <a:solidFill>
                  <a:srgbClr val="356AB8"/>
                </a:solidFill>
              </a:rPr>
              <a:t>双靶点</a:t>
            </a:r>
            <a:r>
              <a:rPr kumimoji="1" lang="zh-CN" altLang="en-US" sz="1400" b="1" i="1" dirty="0"/>
              <a:t>抑制剂抗</a:t>
            </a:r>
            <a:r>
              <a:rPr kumimoji="1" lang="en-US" altLang="zh-CN" sz="1400" b="1" i="1" dirty="0"/>
              <a:t>HIV</a:t>
            </a:r>
            <a:r>
              <a:rPr kumimoji="1" lang="zh-CN" altLang="en-US" sz="1400" b="1" i="1" dirty="0"/>
              <a:t>病毒药物</a:t>
            </a:r>
            <a:endParaRPr kumimoji="1" lang="en-US" altLang="zh-CN" sz="1400" b="1" i="1" dirty="0"/>
          </a:p>
          <a:p>
            <a:pPr lvl="1">
              <a:spcAft>
                <a:spcPts val="600"/>
              </a:spcAft>
            </a:pPr>
            <a:r>
              <a:rPr kumimoji="1" lang="zh-CN" altLang="en-US" sz="1400" b="1" dirty="0">
                <a:solidFill>
                  <a:srgbClr val="D86018"/>
                </a:solidFill>
              </a:rPr>
              <a:t>双靶点</a:t>
            </a:r>
            <a:r>
              <a:rPr kumimoji="1" lang="zh-CN" altLang="en-US" sz="1400" dirty="0">
                <a:solidFill>
                  <a:srgbClr val="D86018"/>
                </a:solidFill>
              </a:rPr>
              <a:t>：</a:t>
            </a:r>
            <a:r>
              <a:rPr kumimoji="1" lang="zh-CN" altLang="en-US" sz="1400" dirty="0"/>
              <a:t>作为核苷类逆转录酶抑制剂，阿兹夫定可有效抑制逆转录酶以及病毒核酸链延长，阻止病毒复制；作为辅助蛋白</a:t>
            </a:r>
            <a:r>
              <a:rPr kumimoji="1" lang="en-US" altLang="zh-CN" sz="1400" dirty="0" err="1"/>
              <a:t>Vif</a:t>
            </a:r>
            <a:r>
              <a:rPr kumimoji="1" lang="en-US" altLang="zh-CN" sz="1400" dirty="0"/>
              <a:t> </a:t>
            </a:r>
            <a:r>
              <a:rPr kumimoji="1" lang="zh-CN" altLang="en-US" sz="1400" dirty="0"/>
              <a:t>抑制剂，可增加宿主抗病毒因子</a:t>
            </a:r>
            <a:r>
              <a:rPr kumimoji="1" lang="en-US" altLang="zh-CN" sz="1400" dirty="0"/>
              <a:t>A3G</a:t>
            </a:r>
            <a:r>
              <a:rPr kumimoji="1" lang="zh-CN" altLang="en-US" sz="1400" dirty="0"/>
              <a:t>水平，降低新产生的病毒粒子感染性，发挥抑制病毒复制功能，提高耐药屏障，为我国</a:t>
            </a:r>
            <a:r>
              <a:rPr kumimoji="1" lang="en-US" altLang="zh-CN" sz="1400" dirty="0"/>
              <a:t>HIV</a:t>
            </a:r>
            <a:r>
              <a:rPr kumimoji="1" lang="zh-CN" altLang="en-US" sz="1400" dirty="0"/>
              <a:t>感染者提供新的治疗选择</a:t>
            </a:r>
            <a:endParaRPr kumimoji="1" lang="en-US" altLang="zh-CN" sz="1400" dirty="0"/>
          </a:p>
          <a:p>
            <a:pPr lvl="1">
              <a:spcAft>
                <a:spcPts val="600"/>
              </a:spcAft>
            </a:pPr>
            <a:r>
              <a:rPr kumimoji="1" lang="zh-CN" altLang="en-US" sz="1400" b="1" dirty="0">
                <a:solidFill>
                  <a:srgbClr val="D86018"/>
                </a:solidFill>
              </a:rPr>
              <a:t>口服低剂量</a:t>
            </a:r>
            <a:r>
              <a:rPr kumimoji="1" lang="zh-CN" altLang="en-US" sz="1400" dirty="0">
                <a:solidFill>
                  <a:srgbClr val="D86018"/>
                </a:solidFill>
              </a:rPr>
              <a:t>：</a:t>
            </a:r>
            <a:r>
              <a:rPr kumimoji="1" lang="zh-CN" altLang="en-US" sz="1400" dirty="0"/>
              <a:t>阿兹夫定口服有效剂量仅为拉米夫定的</a:t>
            </a:r>
            <a:r>
              <a:rPr kumimoji="1" lang="en-US" altLang="zh-CN" sz="1400" b="1" dirty="0"/>
              <a:t>1%</a:t>
            </a:r>
            <a:r>
              <a:rPr kumimoji="1" lang="zh-CN" altLang="en-US" sz="1400" dirty="0"/>
              <a:t>（</a:t>
            </a:r>
            <a:r>
              <a:rPr kumimoji="1" lang="en-US" altLang="zh-CN" sz="1400" dirty="0"/>
              <a:t>3mg vs 300mg</a:t>
            </a:r>
            <a:r>
              <a:rPr kumimoji="1" lang="zh-CN" altLang="en-US" sz="1400" dirty="0"/>
              <a:t>），剂量极小，疗效相当</a:t>
            </a:r>
            <a:r>
              <a:rPr kumimoji="1" lang="en-US" altLang="zh-CN" sz="1400" baseline="30000" dirty="0"/>
              <a:t>1,2</a:t>
            </a:r>
            <a:endParaRPr kumimoji="1" lang="en-US" altLang="zh-CN" sz="1400" dirty="0"/>
          </a:p>
          <a:p>
            <a:pPr lvl="1">
              <a:spcAft>
                <a:spcPts val="600"/>
              </a:spcAft>
            </a:pPr>
            <a:r>
              <a:rPr kumimoji="1" lang="zh-CN" altLang="en-US" sz="1400" b="1" dirty="0">
                <a:solidFill>
                  <a:srgbClr val="D86018"/>
                </a:solidFill>
              </a:rPr>
              <a:t>长效</a:t>
            </a:r>
            <a:r>
              <a:rPr kumimoji="1" lang="zh-CN" altLang="en-US" sz="1400" dirty="0">
                <a:solidFill>
                  <a:srgbClr val="D86018"/>
                </a:solidFill>
              </a:rPr>
              <a:t>：</a:t>
            </a:r>
            <a:r>
              <a:rPr kumimoji="1" lang="zh-CN" altLang="en-US" sz="1400" dirty="0"/>
              <a:t>体外细胞试验中，阿兹夫定单次给药，在细胞内滞留</a:t>
            </a:r>
            <a:r>
              <a:rPr kumimoji="1" lang="en-US" altLang="zh-CN" sz="1400" dirty="0"/>
              <a:t>4</a:t>
            </a:r>
            <a:r>
              <a:rPr kumimoji="1" lang="zh-CN" altLang="en-US" sz="1400" dirty="0"/>
              <a:t>天仍可</a:t>
            </a:r>
            <a:r>
              <a:rPr kumimoji="1" lang="en-US" altLang="zh-CN" sz="1400" dirty="0"/>
              <a:t>100%</a:t>
            </a:r>
            <a:r>
              <a:rPr kumimoji="1" lang="zh-CN" altLang="en-US" sz="1400" dirty="0"/>
              <a:t>抑制病毒复制，其“长效优势”有望让终身服药的艾滋病人部分程度摆脱药物依赖</a:t>
            </a:r>
            <a:r>
              <a:rPr kumimoji="1" lang="en-US" altLang="zh-CN" sz="1400" baseline="30000" dirty="0"/>
              <a:t>3</a:t>
            </a:r>
            <a:endParaRPr kumimoji="1" lang="en-US" altLang="zh-CN" sz="1400" dirty="0"/>
          </a:p>
        </p:txBody>
      </p:sp>
      <p:sp>
        <p:nvSpPr>
          <p:cNvPr id="41" name="TextBox 40">
            <a:extLst>
              <a:ext uri="{FF2B5EF4-FFF2-40B4-BE49-F238E27FC236}">
                <a16:creationId xmlns:a16="http://schemas.microsoft.com/office/drawing/2014/main" id="{2AF502BF-35FD-4F97-80F2-CE3790B825FA}"/>
              </a:ext>
            </a:extLst>
          </p:cNvPr>
          <p:cNvSpPr txBox="1"/>
          <p:nvPr/>
        </p:nvSpPr>
        <p:spPr>
          <a:xfrm>
            <a:off x="7676707" y="3140380"/>
            <a:ext cx="3905693" cy="2421176"/>
          </a:xfrm>
          <a:prstGeom prst="rect">
            <a:avLst/>
          </a:prstGeom>
          <a:noFill/>
        </p:spPr>
        <p:txBody>
          <a:bodyPr wrap="square">
            <a:spAutoFit/>
          </a:bodyPr>
          <a:lstStyle/>
          <a:p>
            <a:pPr marL="285750" indent="-285750">
              <a:spcAft>
                <a:spcPts val="1200"/>
              </a:spcAft>
              <a:buBlip>
                <a:blip r:embed="rId8"/>
              </a:buBlip>
            </a:pPr>
            <a:r>
              <a:rPr kumimoji="1" lang="zh-CN" altLang="en-US" sz="1600" b="1" dirty="0">
                <a:solidFill>
                  <a:srgbClr val="356AB8"/>
                </a:solidFill>
              </a:rPr>
              <a:t>国家创新支持</a:t>
            </a:r>
            <a:endParaRPr kumimoji="1" lang="en-US" altLang="zh-CN" sz="1600" b="1" dirty="0">
              <a:solidFill>
                <a:schemeClr val="bg2">
                  <a:lumMod val="75000"/>
                </a:schemeClr>
              </a:solidFill>
            </a:endParaRPr>
          </a:p>
          <a:p>
            <a:pPr>
              <a:spcAft>
                <a:spcPts val="1200"/>
              </a:spcAft>
            </a:pPr>
            <a:r>
              <a:rPr kumimoji="1" lang="zh-CN" altLang="en-US" sz="1400" dirty="0"/>
              <a:t>阿兹夫定属于我国</a:t>
            </a:r>
            <a:r>
              <a:rPr kumimoji="1" lang="en-US" altLang="zh-CN" sz="1400" b="1" dirty="0">
                <a:solidFill>
                  <a:schemeClr val="accent5"/>
                </a:solidFill>
              </a:rPr>
              <a:t>I</a:t>
            </a:r>
            <a:r>
              <a:rPr kumimoji="1" lang="zh-CN" altLang="en-US" sz="1400" b="1" dirty="0">
                <a:solidFill>
                  <a:schemeClr val="accent5"/>
                </a:solidFill>
              </a:rPr>
              <a:t>类创新药品</a:t>
            </a:r>
            <a:r>
              <a:rPr kumimoji="1" lang="zh-CN" altLang="en-US" sz="1400" dirty="0"/>
              <a:t>，获得国家“重大新药创制”科技重大专项立项支持</a:t>
            </a:r>
            <a:r>
              <a:rPr kumimoji="1" lang="en-US" altLang="zh-CN" sz="1400" baseline="30000" dirty="0"/>
              <a:t>4</a:t>
            </a:r>
          </a:p>
          <a:p>
            <a:pPr>
              <a:spcAft>
                <a:spcPts val="1200"/>
              </a:spcAft>
            </a:pPr>
            <a:endParaRPr kumimoji="1" lang="en-US" altLang="zh-CN" sz="1400" b="1" baseline="30000" dirty="0">
              <a:solidFill>
                <a:srgbClr val="356AB8"/>
              </a:solidFill>
            </a:endParaRPr>
          </a:p>
          <a:p>
            <a:pPr marL="285750" indent="-285750">
              <a:spcAft>
                <a:spcPts val="1200"/>
              </a:spcAft>
              <a:buBlip>
                <a:blip r:embed="rId8"/>
              </a:buBlip>
            </a:pPr>
            <a:r>
              <a:rPr kumimoji="1" lang="zh-CN" altLang="en-US" sz="1600" b="1" dirty="0">
                <a:solidFill>
                  <a:srgbClr val="356AB8"/>
                </a:solidFill>
              </a:rPr>
              <a:t>自主知识产权</a:t>
            </a:r>
            <a:endParaRPr kumimoji="1" lang="en-US" altLang="zh-CN" sz="1600" b="1" dirty="0">
              <a:solidFill>
                <a:srgbClr val="356AB8"/>
              </a:solidFill>
            </a:endParaRPr>
          </a:p>
          <a:p>
            <a:pPr>
              <a:spcAft>
                <a:spcPts val="600"/>
              </a:spcAft>
            </a:pPr>
            <a:r>
              <a:rPr kumimoji="1" lang="zh-CN" altLang="en-US" sz="1400" dirty="0"/>
              <a:t>作为中国</a:t>
            </a:r>
            <a:r>
              <a:rPr kumimoji="1" lang="zh-CN" altLang="en-US" sz="1400" b="1" dirty="0">
                <a:solidFill>
                  <a:schemeClr val="accent5"/>
                </a:solidFill>
              </a:rPr>
              <a:t>自主研发</a:t>
            </a:r>
            <a:r>
              <a:rPr kumimoji="1" lang="zh-CN" altLang="en-US" sz="1400" dirty="0"/>
              <a:t>的抗艾滋病</a:t>
            </a:r>
            <a:r>
              <a:rPr kumimoji="1" lang="en-US" altLang="zh-CN" sz="1400" dirty="0"/>
              <a:t>1.1</a:t>
            </a:r>
            <a:r>
              <a:rPr kumimoji="1" lang="zh-CN" altLang="en-US" sz="1400" dirty="0"/>
              <a:t>类创新型药物，阿兹夫定已在中国、美国、欧洲等全球范围申请了专利并获得授权</a:t>
            </a:r>
            <a:r>
              <a:rPr kumimoji="1" lang="en-US" altLang="zh-CN" sz="1400" baseline="30000" dirty="0"/>
              <a:t>6</a:t>
            </a:r>
            <a:endParaRPr kumimoji="1" lang="en-US" altLang="zh-CN" sz="1400" dirty="0"/>
          </a:p>
        </p:txBody>
      </p:sp>
      <p:cxnSp>
        <p:nvCxnSpPr>
          <p:cNvPr id="42" name="Straight Connector 41">
            <a:extLst>
              <a:ext uri="{FF2B5EF4-FFF2-40B4-BE49-F238E27FC236}">
                <a16:creationId xmlns:a16="http://schemas.microsoft.com/office/drawing/2014/main" id="{3167426F-CA51-4178-96C7-E8929EBB44D1}"/>
              </a:ext>
            </a:extLst>
          </p:cNvPr>
          <p:cNvCxnSpPr>
            <a:cxnSpLocks/>
          </p:cNvCxnSpPr>
          <p:nvPr/>
        </p:nvCxnSpPr>
        <p:spPr>
          <a:xfrm>
            <a:off x="7741920" y="3498999"/>
            <a:ext cx="3840480" cy="0"/>
          </a:xfrm>
          <a:prstGeom prst="line">
            <a:avLst/>
          </a:prstGeom>
          <a:ln w="38100" cap="flat">
            <a:solidFill>
              <a:srgbClr val="C2EEF4"/>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F1334F-7AEE-497E-A495-DCBFEBEFE92D}"/>
              </a:ext>
            </a:extLst>
          </p:cNvPr>
          <p:cNvCxnSpPr>
            <a:cxnSpLocks/>
          </p:cNvCxnSpPr>
          <p:nvPr/>
        </p:nvCxnSpPr>
        <p:spPr>
          <a:xfrm>
            <a:off x="7760568" y="4756770"/>
            <a:ext cx="3840480" cy="0"/>
          </a:xfrm>
          <a:prstGeom prst="line">
            <a:avLst/>
          </a:prstGeom>
          <a:ln w="38100" cap="flat">
            <a:solidFill>
              <a:srgbClr val="C2EEF4"/>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7848DA-77EB-4E9E-9848-E566B7D21F8F}"/>
              </a:ext>
            </a:extLst>
          </p:cNvPr>
          <p:cNvCxnSpPr>
            <a:cxnSpLocks/>
          </p:cNvCxnSpPr>
          <p:nvPr/>
        </p:nvCxnSpPr>
        <p:spPr>
          <a:xfrm>
            <a:off x="573742" y="3498999"/>
            <a:ext cx="6727354" cy="0"/>
          </a:xfrm>
          <a:prstGeom prst="line">
            <a:avLst/>
          </a:prstGeom>
          <a:ln w="38100" cap="flat">
            <a:solidFill>
              <a:srgbClr val="C2EEF4"/>
            </a:solidFill>
            <a:miter lim="800000"/>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E44166C-C656-496B-ABA5-5627002DD033}"/>
              </a:ext>
            </a:extLst>
          </p:cNvPr>
          <p:cNvSpPr/>
          <p:nvPr/>
        </p:nvSpPr>
        <p:spPr>
          <a:xfrm>
            <a:off x="732483" y="3912781"/>
            <a:ext cx="300485" cy="300485"/>
          </a:xfrm>
          <a:prstGeom prst="ellipse">
            <a:avLst/>
          </a:prstGeom>
          <a:solidFill>
            <a:srgbClr val="E9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356AB8"/>
                </a:solidFill>
              </a:rPr>
              <a:t>1</a:t>
            </a:r>
            <a:endParaRPr lang="zh-CN" altLang="en-US" b="1" dirty="0">
              <a:solidFill>
                <a:srgbClr val="356AB8"/>
              </a:solidFill>
            </a:endParaRPr>
          </a:p>
        </p:txBody>
      </p:sp>
      <p:sp>
        <p:nvSpPr>
          <p:cNvPr id="46" name="Oval 45">
            <a:extLst>
              <a:ext uri="{FF2B5EF4-FFF2-40B4-BE49-F238E27FC236}">
                <a16:creationId xmlns:a16="http://schemas.microsoft.com/office/drawing/2014/main" id="{0CD9A63F-40DF-4C8B-9764-D12FA1E5868B}"/>
              </a:ext>
            </a:extLst>
          </p:cNvPr>
          <p:cNvSpPr/>
          <p:nvPr/>
        </p:nvSpPr>
        <p:spPr>
          <a:xfrm>
            <a:off x="732483" y="4897833"/>
            <a:ext cx="300485" cy="300485"/>
          </a:xfrm>
          <a:prstGeom prst="ellipse">
            <a:avLst/>
          </a:prstGeom>
          <a:solidFill>
            <a:srgbClr val="E9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356AB8"/>
                </a:solidFill>
              </a:rPr>
              <a:t>2</a:t>
            </a:r>
            <a:endParaRPr lang="zh-CN" altLang="en-US" b="1" dirty="0">
              <a:solidFill>
                <a:srgbClr val="356AB8"/>
              </a:solidFill>
            </a:endParaRPr>
          </a:p>
        </p:txBody>
      </p:sp>
      <p:sp>
        <p:nvSpPr>
          <p:cNvPr id="47" name="Oval 46">
            <a:extLst>
              <a:ext uri="{FF2B5EF4-FFF2-40B4-BE49-F238E27FC236}">
                <a16:creationId xmlns:a16="http://schemas.microsoft.com/office/drawing/2014/main" id="{4FA4E285-98ED-44C2-87F6-2BD5FDAF5168}"/>
              </a:ext>
            </a:extLst>
          </p:cNvPr>
          <p:cNvSpPr/>
          <p:nvPr/>
        </p:nvSpPr>
        <p:spPr>
          <a:xfrm>
            <a:off x="732483" y="5394148"/>
            <a:ext cx="300485" cy="300485"/>
          </a:xfrm>
          <a:prstGeom prst="ellipse">
            <a:avLst/>
          </a:prstGeom>
          <a:solidFill>
            <a:srgbClr val="E9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356AB8"/>
                </a:solidFill>
              </a:rPr>
              <a:t>3</a:t>
            </a:r>
            <a:endParaRPr lang="zh-CN" altLang="en-US" b="1" dirty="0">
              <a:solidFill>
                <a:srgbClr val="356AB8"/>
              </a:solidFill>
            </a:endParaRPr>
          </a:p>
        </p:txBody>
      </p:sp>
    </p:spTree>
    <p:extLst>
      <p:ext uri="{BB962C8B-B14F-4D97-AF65-F5344CB8AC3E}">
        <p14:creationId xmlns:p14="http://schemas.microsoft.com/office/powerpoint/2010/main" val="391758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70B4CC-8398-461B-9384-8E0DAEC245A7}"/>
              </a:ext>
            </a:extLst>
          </p:cNvPr>
          <p:cNvGraphicFramePr>
            <a:graphicFrameLocks noChangeAspect="1"/>
          </p:cNvGraphicFramePr>
          <p:nvPr>
            <p:custDataLst>
              <p:tags r:id="rId2"/>
            </p:custDataLst>
            <p:extLst>
              <p:ext uri="{D42A27DB-BD31-4B8C-83A1-F6EECF244321}">
                <p14:modId xmlns:p14="http://schemas.microsoft.com/office/powerpoint/2010/main" val="2303287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4" imgW="530" imgH="528" progId="TCLayout.ActiveDocument.1">
                  <p:embed/>
                </p:oleObj>
              </mc:Choice>
              <mc:Fallback>
                <p:oleObj name="think-cell Slide" r:id="rId4" imgW="530" imgH="528" progId="TCLayout.ActiveDocument.1">
                  <p:embed/>
                  <p:pic>
                    <p:nvPicPr>
                      <p:cNvPr id="9" name="Object 8" hidden="1">
                        <a:extLst>
                          <a:ext uri="{FF2B5EF4-FFF2-40B4-BE49-F238E27FC236}">
                            <a16:creationId xmlns:a16="http://schemas.microsoft.com/office/drawing/2014/main" id="{3B70B4CC-8398-461B-9384-8E0DAEC245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F8E51D2-CD04-4F65-B1C8-40E91DA6ED59}"/>
              </a:ext>
            </a:extLst>
          </p:cNvPr>
          <p:cNvSpPr>
            <a:spLocks noGrp="1"/>
          </p:cNvSpPr>
          <p:nvPr>
            <p:ph type="body" sz="quarter" idx="14"/>
          </p:nvPr>
        </p:nvSpPr>
        <p:spPr>
          <a:xfrm>
            <a:off x="611069" y="6017087"/>
            <a:ext cx="10246505" cy="527051"/>
          </a:xfrm>
        </p:spPr>
        <p:txBody>
          <a:bodyPr vert="horz" lIns="0" tIns="0" rIns="91440" bIns="0" rtlCol="0" anchor="b" anchorCtr="0">
            <a:noAutofit/>
          </a:bodyPr>
          <a:lstStyle/>
          <a:p>
            <a:pPr>
              <a:lnSpc>
                <a:spcPct val="100000"/>
              </a:lnSpc>
              <a:spcAft>
                <a:spcPts val="0"/>
              </a:spcAft>
            </a:pPr>
            <a:r>
              <a:rPr lang="zh-CN" altLang="en-US" dirty="0">
                <a:solidFill>
                  <a:schemeClr val="bg1">
                    <a:lumMod val="65000"/>
                  </a:schemeClr>
                </a:solidFill>
              </a:rPr>
              <a:t>缩写：</a:t>
            </a:r>
            <a:r>
              <a:rPr lang="en-US" altLang="zh-CN" dirty="0">
                <a:solidFill>
                  <a:schemeClr val="bg1">
                    <a:lumMod val="65000"/>
                  </a:schemeClr>
                </a:solidFill>
              </a:rPr>
              <a:t>HIV:</a:t>
            </a:r>
            <a:r>
              <a:rPr lang="zh-CN" altLang="en-US" dirty="0">
                <a:solidFill>
                  <a:schemeClr val="bg1">
                    <a:lumMod val="65000"/>
                  </a:schemeClr>
                </a:solidFill>
              </a:rPr>
              <a:t>艾滋病病毒，</a:t>
            </a:r>
            <a:r>
              <a:rPr lang="en-US" altLang="zh-CN" dirty="0">
                <a:solidFill>
                  <a:schemeClr val="bg1">
                    <a:lumMod val="65000"/>
                  </a:schemeClr>
                </a:solidFill>
              </a:rPr>
              <a:t>HIV</a:t>
            </a:r>
            <a:r>
              <a:rPr lang="zh-CN" altLang="en-US" dirty="0">
                <a:solidFill>
                  <a:schemeClr val="bg1">
                    <a:lumMod val="65000"/>
                  </a:schemeClr>
                </a:solidFill>
              </a:rPr>
              <a:t>是一种能攻击人体免疫系统的病毒；</a:t>
            </a:r>
            <a:endParaRPr lang="en-US" altLang="zh-CN" dirty="0">
              <a:solidFill>
                <a:schemeClr val="bg1">
                  <a:lumMod val="65000"/>
                </a:schemeClr>
              </a:solidFill>
            </a:endParaRPr>
          </a:p>
          <a:p>
            <a:pPr>
              <a:lnSpc>
                <a:spcPct val="100000"/>
              </a:lnSpc>
              <a:spcAft>
                <a:spcPts val="0"/>
              </a:spcAft>
            </a:pPr>
            <a:r>
              <a:rPr lang="zh-CN" altLang="en-US" dirty="0">
                <a:solidFill>
                  <a:schemeClr val="bg1">
                    <a:lumMod val="65000"/>
                  </a:schemeClr>
                </a:solidFill>
              </a:rPr>
              <a:t>来源：</a:t>
            </a:r>
            <a:r>
              <a:rPr lang="en-US" altLang="zh-CN" dirty="0">
                <a:solidFill>
                  <a:schemeClr val="bg1">
                    <a:lumMod val="65000"/>
                  </a:schemeClr>
                </a:solidFill>
              </a:rPr>
              <a:t>1. Rodger et al. JAMA. 2016; 2. </a:t>
            </a:r>
            <a:r>
              <a:rPr lang="zh-CN" altLang="en-US" dirty="0">
                <a:solidFill>
                  <a:schemeClr val="bg1">
                    <a:lumMod val="65000"/>
                  </a:schemeClr>
                </a:solidFill>
              </a:rPr>
              <a:t>陈昭云等，中华传染病杂志，</a:t>
            </a:r>
            <a:r>
              <a:rPr lang="en-US" altLang="zh-CN" dirty="0">
                <a:solidFill>
                  <a:schemeClr val="bg1">
                    <a:lumMod val="65000"/>
                  </a:schemeClr>
                </a:solidFill>
              </a:rPr>
              <a:t>2021.</a:t>
            </a:r>
            <a:endParaRPr lang="zh-CN" altLang="en-US" dirty="0">
              <a:solidFill>
                <a:schemeClr val="bg1">
                  <a:lumMod val="65000"/>
                </a:schemeClr>
              </a:solidFill>
            </a:endParaRPr>
          </a:p>
        </p:txBody>
      </p:sp>
      <p:grpSp>
        <p:nvGrpSpPr>
          <p:cNvPr id="11" name="Group 10">
            <a:extLst>
              <a:ext uri="{FF2B5EF4-FFF2-40B4-BE49-F238E27FC236}">
                <a16:creationId xmlns:a16="http://schemas.microsoft.com/office/drawing/2014/main" id="{1ADC7EA0-B45D-451B-9C63-6FCD1940100F}"/>
              </a:ext>
            </a:extLst>
          </p:cNvPr>
          <p:cNvGrpSpPr/>
          <p:nvPr/>
        </p:nvGrpSpPr>
        <p:grpSpPr>
          <a:xfrm>
            <a:off x="1" y="2413"/>
            <a:ext cx="4582758" cy="243840"/>
            <a:chOff x="1" y="-20165"/>
            <a:chExt cx="4582758" cy="243840"/>
          </a:xfrm>
        </p:grpSpPr>
        <p:sp>
          <p:nvSpPr>
            <p:cNvPr id="13" name="Rectangle 12">
              <a:extLst>
                <a:ext uri="{FF2B5EF4-FFF2-40B4-BE49-F238E27FC236}">
                  <a16:creationId xmlns:a16="http://schemas.microsoft.com/office/drawing/2014/main" id="{DFF6085A-0DCB-49B8-82B6-FFB0E9113822}"/>
                </a:ext>
              </a:extLst>
            </p:cNvPr>
            <p:cNvSpPr/>
            <p:nvPr/>
          </p:nvSpPr>
          <p:spPr>
            <a:xfrm>
              <a:off x="1" y="-20165"/>
              <a:ext cx="1147482"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p>
          </p:txBody>
        </p:sp>
        <p:sp>
          <p:nvSpPr>
            <p:cNvPr id="15" name="Rectangle 14">
              <a:extLst>
                <a:ext uri="{FF2B5EF4-FFF2-40B4-BE49-F238E27FC236}">
                  <a16:creationId xmlns:a16="http://schemas.microsoft.com/office/drawing/2014/main" id="{229CF57C-0D5F-4C82-8C25-10C89994A351}"/>
                </a:ext>
              </a:extLst>
            </p:cNvPr>
            <p:cNvSpPr/>
            <p:nvPr/>
          </p:nvSpPr>
          <p:spPr>
            <a:xfrm>
              <a:off x="1183342"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t>安全性</a:t>
              </a:r>
              <a:endParaRPr lang="zh-CN" altLang="en-US" sz="1200" b="1" dirty="0"/>
            </a:p>
          </p:txBody>
        </p:sp>
        <p:sp>
          <p:nvSpPr>
            <p:cNvPr id="16" name="Rectangle 15">
              <a:extLst>
                <a:ext uri="{FF2B5EF4-FFF2-40B4-BE49-F238E27FC236}">
                  <a16:creationId xmlns:a16="http://schemas.microsoft.com/office/drawing/2014/main" id="{F59AF736-1D23-4113-A339-F520F6F126BE}"/>
                </a:ext>
              </a:extLst>
            </p:cNvPr>
            <p:cNvSpPr/>
            <p:nvPr/>
          </p:nvSpPr>
          <p:spPr>
            <a:xfrm>
              <a:off x="2042161"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17" name="Rectangle 16">
              <a:extLst>
                <a:ext uri="{FF2B5EF4-FFF2-40B4-BE49-F238E27FC236}">
                  <a16:creationId xmlns:a16="http://schemas.microsoft.com/office/drawing/2014/main" id="{B8197960-E4B2-4E72-AEEF-BEE7BE33167E}"/>
                </a:ext>
              </a:extLst>
            </p:cNvPr>
            <p:cNvSpPr/>
            <p:nvPr/>
          </p:nvSpPr>
          <p:spPr>
            <a:xfrm>
              <a:off x="2900980" y="-20165"/>
              <a:ext cx="822960" cy="243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p>
          </p:txBody>
        </p:sp>
        <p:sp>
          <p:nvSpPr>
            <p:cNvPr id="18" name="Rectangle 17">
              <a:extLst>
                <a:ext uri="{FF2B5EF4-FFF2-40B4-BE49-F238E27FC236}">
                  <a16:creationId xmlns:a16="http://schemas.microsoft.com/office/drawing/2014/main" id="{91B87477-F530-48B7-A0C2-41B15D51608B}"/>
                </a:ext>
              </a:extLst>
            </p:cNvPr>
            <p:cNvSpPr/>
            <p:nvPr/>
          </p:nvSpPr>
          <p:spPr>
            <a:xfrm>
              <a:off x="3759799" y="-20165"/>
              <a:ext cx="822960" cy="243840"/>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p>
          </p:txBody>
        </p:sp>
      </p:grpSp>
      <p:sp>
        <p:nvSpPr>
          <p:cNvPr id="21" name="Title 9">
            <a:extLst>
              <a:ext uri="{FF2B5EF4-FFF2-40B4-BE49-F238E27FC236}">
                <a16:creationId xmlns:a16="http://schemas.microsoft.com/office/drawing/2014/main" id="{283E7D02-42F6-49E1-84D6-65976C0B561A}"/>
              </a:ext>
            </a:extLst>
          </p:cNvPr>
          <p:cNvSpPr txBox="1">
            <a:spLocks/>
          </p:cNvSpPr>
          <p:nvPr/>
        </p:nvSpPr>
        <p:spPr>
          <a:xfrm>
            <a:off x="609599" y="407857"/>
            <a:ext cx="10972801" cy="658943"/>
          </a:xfrm>
          <a:prstGeom prst="rect">
            <a:avLst/>
          </a:prstGeom>
        </p:spPr>
        <p:txBody>
          <a:bodyPr vert="horz" lIns="0" tIns="45720" rIns="0" bIns="45720" rtlCol="0" anchor="b" anchorCtr="0">
            <a:noAutofit/>
          </a:bodyPr>
          <a:lstStyle>
            <a:lvl1pPr algn="l" defTabSz="914377" rtl="0" eaLnBrk="1" latinLnBrk="0" hangingPunct="1">
              <a:lnSpc>
                <a:spcPct val="90000"/>
              </a:lnSpc>
              <a:spcBef>
                <a:spcPct val="0"/>
              </a:spcBef>
              <a:buNone/>
              <a:defRPr sz="2200" b="1" kern="1200">
                <a:solidFill>
                  <a:schemeClr val="accent4"/>
                </a:solidFill>
                <a:latin typeface="Arial" panose="020B0604020202020204" pitchFamily="34" charset="0"/>
                <a:ea typeface="华文中宋" panose="02010600040101010101" pitchFamily="2" charset="-122"/>
                <a:cs typeface="Arial" panose="020B0604020202020204" pitchFamily="34" charset="0"/>
              </a:defRPr>
            </a:lvl1pPr>
          </a:lstStyle>
          <a:p>
            <a:r>
              <a:rPr lang="zh-CN" altLang="en-US" sz="2000" dirty="0">
                <a:solidFill>
                  <a:schemeClr val="tx1"/>
                </a:solidFill>
              </a:rPr>
              <a:t>我国近十年艾滋病防控仍不容乐观，对公共健康造成极大威胁，目前的治疗药品耐药性高，阿兹夫定可及时弥补目录短板，有助于提升青少年患者群体的治疗依从性，进一步落实“保基本”原则</a:t>
            </a:r>
          </a:p>
        </p:txBody>
      </p:sp>
      <p:sp>
        <p:nvSpPr>
          <p:cNvPr id="64" name="文本框 13">
            <a:extLst>
              <a:ext uri="{FF2B5EF4-FFF2-40B4-BE49-F238E27FC236}">
                <a16:creationId xmlns:a16="http://schemas.microsoft.com/office/drawing/2014/main" id="{625556CB-641A-4E17-A510-EE1E73459B1D}"/>
              </a:ext>
            </a:extLst>
          </p:cNvPr>
          <p:cNvSpPr txBox="1"/>
          <p:nvPr/>
        </p:nvSpPr>
        <p:spPr>
          <a:xfrm>
            <a:off x="1951719" y="1156460"/>
            <a:ext cx="4191275" cy="2402196"/>
          </a:xfrm>
          <a:prstGeom prst="rect">
            <a:avLst/>
          </a:prstGeom>
          <a:noFill/>
        </p:spPr>
        <p:txBody>
          <a:bodyPr wrap="square" rtlCol="0">
            <a:spAutoFit/>
          </a:bodyPr>
          <a:lstStyle/>
          <a:p>
            <a:pPr algn="just">
              <a:lnSpc>
                <a:spcPct val="120000"/>
              </a:lnSpc>
              <a:spcAft>
                <a:spcPts val="600"/>
              </a:spcAft>
            </a:pPr>
            <a:r>
              <a:rPr lang="en-US" altLang="zh-CN" sz="1600" b="1" dirty="0">
                <a:solidFill>
                  <a:srgbClr val="356AB8"/>
                </a:solidFill>
              </a:rPr>
              <a:t>1. </a:t>
            </a:r>
            <a:r>
              <a:rPr lang="zh-CN" altLang="en-US" sz="1600" b="1" dirty="0">
                <a:solidFill>
                  <a:srgbClr val="356AB8"/>
                </a:solidFill>
              </a:rPr>
              <a:t>艾滋病是传染性极强的公共卫生挑战，</a:t>
            </a:r>
            <a:r>
              <a:rPr lang="zh-CN" altLang="en-US" sz="1600" b="1" dirty="0">
                <a:solidFill>
                  <a:schemeClr val="accent5"/>
                </a:solidFill>
              </a:rPr>
              <a:t>有效降低病毒载量</a:t>
            </a:r>
            <a:r>
              <a:rPr lang="zh-CN" altLang="en-US" sz="1600" b="1" dirty="0">
                <a:solidFill>
                  <a:srgbClr val="356AB8"/>
                </a:solidFill>
              </a:rPr>
              <a:t>能够</a:t>
            </a:r>
            <a:r>
              <a:rPr lang="zh-CN" altLang="en-US" sz="1600" b="1" dirty="0">
                <a:solidFill>
                  <a:schemeClr val="accent5"/>
                </a:solidFill>
              </a:rPr>
              <a:t>遏制疾病传播</a:t>
            </a:r>
            <a:endParaRPr lang="en-US" altLang="zh-CN" sz="1600" b="1" dirty="0">
              <a:solidFill>
                <a:schemeClr val="accent5"/>
              </a:solidFill>
            </a:endParaRPr>
          </a:p>
          <a:p>
            <a:pPr marL="285750" indent="-285750" algn="just">
              <a:lnSpc>
                <a:spcPct val="110000"/>
              </a:lnSpc>
              <a:spcAft>
                <a:spcPts val="600"/>
              </a:spcAft>
              <a:buBlip>
                <a:blip r:embed="rId6"/>
              </a:buBlip>
            </a:pPr>
            <a:r>
              <a:rPr kumimoji="1" lang="zh-CN" altLang="en-US" sz="1400" dirty="0"/>
              <a:t>艾滋病是传染性极强的公共卫生挑战，有效降低病毒载量能够遏制疾病传播。近</a:t>
            </a:r>
            <a:r>
              <a:rPr kumimoji="1" lang="en-US" altLang="zh-CN" sz="1400" dirty="0"/>
              <a:t>10</a:t>
            </a:r>
            <a:r>
              <a:rPr kumimoji="1" lang="zh-CN" altLang="en-US" sz="1400" dirty="0"/>
              <a:t>年我国艾滋病防控形势仍不容乐观，</a:t>
            </a:r>
            <a:r>
              <a:rPr kumimoji="1" lang="en-US" altLang="zh-CN" sz="1400" dirty="0"/>
              <a:t>HIV</a:t>
            </a:r>
            <a:r>
              <a:rPr kumimoji="1" lang="zh-CN" altLang="en-US" sz="1400" dirty="0"/>
              <a:t>感染者病毒载量降低至</a:t>
            </a:r>
            <a:r>
              <a:rPr kumimoji="1" lang="en-US" altLang="zh-CN" sz="1400" dirty="0"/>
              <a:t>&lt;200copies/ml</a:t>
            </a:r>
            <a:r>
              <a:rPr kumimoji="1" lang="zh-CN" altLang="en-US" sz="1400" dirty="0"/>
              <a:t>能够有效遏制疾病的传播</a:t>
            </a:r>
            <a:r>
              <a:rPr kumimoji="1" lang="en-US" altLang="zh-CN" sz="1400" baseline="30000" dirty="0"/>
              <a:t>1</a:t>
            </a:r>
            <a:r>
              <a:rPr kumimoji="1" lang="zh-CN" altLang="en-US" sz="1400" dirty="0"/>
              <a:t>，研究显示阿兹夫定</a:t>
            </a:r>
            <a:r>
              <a:rPr kumimoji="1" lang="en-US" altLang="zh-CN" sz="1400" dirty="0"/>
              <a:t>3mg</a:t>
            </a:r>
            <a:r>
              <a:rPr kumimoji="1" lang="zh-CN" altLang="en-US" sz="1400" dirty="0"/>
              <a:t>治疗</a:t>
            </a:r>
            <a:r>
              <a:rPr kumimoji="1" lang="en-US" altLang="zh-CN" sz="1400" dirty="0"/>
              <a:t>48</a:t>
            </a:r>
            <a:r>
              <a:rPr kumimoji="1" lang="zh-CN" altLang="en-US" sz="1400" dirty="0"/>
              <a:t>周</a:t>
            </a:r>
            <a:r>
              <a:rPr kumimoji="1" lang="en-US" altLang="zh-CN" sz="1400" dirty="0"/>
              <a:t>100%</a:t>
            </a:r>
            <a:r>
              <a:rPr kumimoji="1" lang="zh-CN" altLang="en-US" sz="1400" dirty="0"/>
              <a:t>患者</a:t>
            </a:r>
            <a:r>
              <a:rPr kumimoji="1" lang="en-US" altLang="zh-CN" sz="1400" dirty="0"/>
              <a:t>HIV</a:t>
            </a:r>
            <a:r>
              <a:rPr kumimoji="1" lang="zh-CN" altLang="en-US" sz="1400" dirty="0"/>
              <a:t>病毒载量水平＜</a:t>
            </a:r>
            <a:r>
              <a:rPr kumimoji="1" lang="en-US" altLang="zh-CN" sz="1400" dirty="0"/>
              <a:t>50copies/ml</a:t>
            </a:r>
            <a:r>
              <a:rPr kumimoji="1" lang="zh-CN" altLang="en-US" sz="1400" dirty="0"/>
              <a:t>，有助于国家对艾滋病防控的公共卫生治理。</a:t>
            </a:r>
            <a:endParaRPr kumimoji="1" lang="en-US" altLang="zh-CN" sz="1400" dirty="0"/>
          </a:p>
        </p:txBody>
      </p:sp>
      <p:grpSp>
        <p:nvGrpSpPr>
          <p:cNvPr id="4" name="Group 3">
            <a:extLst>
              <a:ext uri="{FF2B5EF4-FFF2-40B4-BE49-F238E27FC236}">
                <a16:creationId xmlns:a16="http://schemas.microsoft.com/office/drawing/2014/main" id="{E50CD287-8AED-4039-A708-E1F751FA4F57}"/>
              </a:ext>
            </a:extLst>
          </p:cNvPr>
          <p:cNvGrpSpPr/>
          <p:nvPr/>
        </p:nvGrpSpPr>
        <p:grpSpPr>
          <a:xfrm>
            <a:off x="620475" y="1414183"/>
            <a:ext cx="1245536" cy="1828800"/>
            <a:chOff x="725453" y="830767"/>
            <a:chExt cx="1245536" cy="1828800"/>
          </a:xfrm>
        </p:grpSpPr>
        <p:grpSp>
          <p:nvGrpSpPr>
            <p:cNvPr id="47" name="Group 46">
              <a:extLst>
                <a:ext uri="{FF2B5EF4-FFF2-40B4-BE49-F238E27FC236}">
                  <a16:creationId xmlns:a16="http://schemas.microsoft.com/office/drawing/2014/main" id="{5D4F7219-CB20-47C5-983B-C4841F1E2A97}"/>
                </a:ext>
              </a:extLst>
            </p:cNvPr>
            <p:cNvGrpSpPr/>
            <p:nvPr/>
          </p:nvGrpSpPr>
          <p:grpSpPr>
            <a:xfrm>
              <a:off x="1487655" y="830767"/>
              <a:ext cx="483334" cy="1828800"/>
              <a:chOff x="5711346" y="508237"/>
              <a:chExt cx="532342" cy="2014236"/>
            </a:xfrm>
          </p:grpSpPr>
          <p:cxnSp>
            <p:nvCxnSpPr>
              <p:cNvPr id="48" name="Straight Connector 47">
                <a:extLst>
                  <a:ext uri="{FF2B5EF4-FFF2-40B4-BE49-F238E27FC236}">
                    <a16:creationId xmlns:a16="http://schemas.microsoft.com/office/drawing/2014/main" id="{E11AEDBB-059C-447B-83D6-F7DD38FA0176}"/>
                  </a:ext>
                </a:extLst>
              </p:cNvPr>
              <p:cNvCxnSpPr/>
              <p:nvPr/>
            </p:nvCxnSpPr>
            <p:spPr>
              <a:xfrm>
                <a:off x="6243688" y="508237"/>
                <a:ext cx="0" cy="2014236"/>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734FD4-8DC0-4150-B833-250B59408234}"/>
                  </a:ext>
                </a:extLst>
              </p:cNvPr>
              <p:cNvCxnSpPr>
                <a:cxnSpLocks/>
              </p:cNvCxnSpPr>
              <p:nvPr/>
            </p:nvCxnSpPr>
            <p:spPr>
              <a:xfrm>
                <a:off x="5711346" y="1493024"/>
                <a:ext cx="532342" cy="0"/>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id="{A12ADB78-B73C-47DA-8FE3-C2FAECC9493C}"/>
                </a:ext>
              </a:extLst>
            </p:cNvPr>
            <p:cNvSpPr/>
            <p:nvPr/>
          </p:nvSpPr>
          <p:spPr>
            <a:xfrm>
              <a:off x="725453" y="1194941"/>
              <a:ext cx="1079699" cy="1059893"/>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6000" dirty="0"/>
            </a:p>
          </p:txBody>
        </p:sp>
        <p:pic>
          <p:nvPicPr>
            <p:cNvPr id="61" name="Graphic 60" descr="Pandemic exponential curve bar graph outline">
              <a:extLst>
                <a:ext uri="{FF2B5EF4-FFF2-40B4-BE49-F238E27FC236}">
                  <a16:creationId xmlns:a16="http://schemas.microsoft.com/office/drawing/2014/main" id="{E4A05FBE-B347-4100-8BEA-26E899C100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29844" y="1305000"/>
              <a:ext cx="845233" cy="845233"/>
            </a:xfrm>
            <a:prstGeom prst="rect">
              <a:avLst/>
            </a:prstGeom>
          </p:spPr>
        </p:pic>
      </p:grpSp>
      <p:grpSp>
        <p:nvGrpSpPr>
          <p:cNvPr id="44" name="Group 43">
            <a:extLst>
              <a:ext uri="{FF2B5EF4-FFF2-40B4-BE49-F238E27FC236}">
                <a16:creationId xmlns:a16="http://schemas.microsoft.com/office/drawing/2014/main" id="{93C06EF6-E48D-4E48-8794-E00D746240FB}"/>
              </a:ext>
            </a:extLst>
          </p:cNvPr>
          <p:cNvGrpSpPr/>
          <p:nvPr/>
        </p:nvGrpSpPr>
        <p:grpSpPr>
          <a:xfrm>
            <a:off x="614669" y="3749491"/>
            <a:ext cx="5306194" cy="1928220"/>
            <a:chOff x="620475" y="1374856"/>
            <a:chExt cx="5306194" cy="1928220"/>
          </a:xfrm>
        </p:grpSpPr>
        <p:sp>
          <p:nvSpPr>
            <p:cNvPr id="45" name="文本框 13">
              <a:extLst>
                <a:ext uri="{FF2B5EF4-FFF2-40B4-BE49-F238E27FC236}">
                  <a16:creationId xmlns:a16="http://schemas.microsoft.com/office/drawing/2014/main" id="{23D9C544-9272-4170-B03F-20EA702606E9}"/>
                </a:ext>
              </a:extLst>
            </p:cNvPr>
            <p:cNvSpPr txBox="1"/>
            <p:nvPr/>
          </p:nvSpPr>
          <p:spPr>
            <a:xfrm>
              <a:off x="1951718" y="1374856"/>
              <a:ext cx="3974951" cy="1928220"/>
            </a:xfrm>
            <a:prstGeom prst="rect">
              <a:avLst/>
            </a:prstGeom>
            <a:noFill/>
          </p:spPr>
          <p:txBody>
            <a:bodyPr wrap="square" rtlCol="0">
              <a:spAutoFit/>
            </a:bodyPr>
            <a:lstStyle/>
            <a:p>
              <a:pPr algn="just">
                <a:lnSpc>
                  <a:spcPct val="120000"/>
                </a:lnSpc>
                <a:spcAft>
                  <a:spcPts val="600"/>
                </a:spcAft>
              </a:pPr>
              <a:r>
                <a:rPr lang="en-US" altLang="zh-CN" sz="1600" b="1" dirty="0">
                  <a:solidFill>
                    <a:srgbClr val="356AB8"/>
                  </a:solidFill>
                </a:rPr>
                <a:t>2. </a:t>
              </a:r>
              <a:r>
                <a:rPr lang="zh-CN" altLang="en-US" sz="1600" b="1" dirty="0">
                  <a:solidFill>
                    <a:srgbClr val="356AB8"/>
                  </a:solidFill>
                </a:rPr>
                <a:t>阿兹夫定</a:t>
              </a:r>
              <a:r>
                <a:rPr lang="zh-CN" altLang="en-US" sz="1600" b="1" dirty="0">
                  <a:solidFill>
                    <a:schemeClr val="accent5"/>
                  </a:solidFill>
                </a:rPr>
                <a:t>治疗费用可控</a:t>
              </a:r>
              <a:r>
                <a:rPr lang="zh-CN" altLang="en-US" sz="1600" b="1" dirty="0">
                  <a:solidFill>
                    <a:srgbClr val="356AB8"/>
                  </a:solidFill>
                </a:rPr>
                <a:t>，为患者减轻经济负担，符合</a:t>
              </a:r>
              <a:r>
                <a:rPr lang="zh-CN" altLang="en-US" sz="1600" b="1" dirty="0">
                  <a:solidFill>
                    <a:schemeClr val="accent5"/>
                  </a:solidFill>
                </a:rPr>
                <a:t>“保基本”原则</a:t>
              </a:r>
              <a:endParaRPr lang="en-US" altLang="zh-CN" sz="1600" b="1" dirty="0">
                <a:solidFill>
                  <a:schemeClr val="accent5"/>
                </a:solidFill>
              </a:endParaRPr>
            </a:p>
            <a:p>
              <a:pPr marL="285750" indent="-285750" algn="just">
                <a:lnSpc>
                  <a:spcPct val="110000"/>
                </a:lnSpc>
                <a:spcAft>
                  <a:spcPts val="600"/>
                </a:spcAft>
                <a:buBlip>
                  <a:blip r:embed="rId6"/>
                </a:buBlip>
              </a:pPr>
              <a:r>
                <a:rPr kumimoji="1" lang="zh-CN" altLang="en-US" sz="1400" dirty="0"/>
                <a:t>阿兹夫定治疗费用可控，为患者减轻经济负担，符合“保基本”原则。阿兹夫定药品治疗日费用低廉，药品说明书适应症部分严格规定了推荐使用人群及对应的用法用量，为患者减轻经济负担。</a:t>
              </a:r>
              <a:endParaRPr kumimoji="1" lang="en-US" altLang="zh-CN" sz="1500" dirty="0">
                <a:highlight>
                  <a:srgbClr val="FFFF00"/>
                </a:highlight>
              </a:endParaRPr>
            </a:p>
          </p:txBody>
        </p:sp>
        <p:grpSp>
          <p:nvGrpSpPr>
            <p:cNvPr id="50" name="Group 49">
              <a:extLst>
                <a:ext uri="{FF2B5EF4-FFF2-40B4-BE49-F238E27FC236}">
                  <a16:creationId xmlns:a16="http://schemas.microsoft.com/office/drawing/2014/main" id="{4E79A118-80DA-4E9F-963F-8A7ED4A0D2C2}"/>
                </a:ext>
              </a:extLst>
            </p:cNvPr>
            <p:cNvGrpSpPr/>
            <p:nvPr/>
          </p:nvGrpSpPr>
          <p:grpSpPr>
            <a:xfrm>
              <a:off x="620475" y="1471333"/>
              <a:ext cx="1245536" cy="1828800"/>
              <a:chOff x="725453" y="830767"/>
              <a:chExt cx="1245536" cy="1828800"/>
            </a:xfrm>
          </p:grpSpPr>
          <p:grpSp>
            <p:nvGrpSpPr>
              <p:cNvPr id="51" name="Group 50">
                <a:extLst>
                  <a:ext uri="{FF2B5EF4-FFF2-40B4-BE49-F238E27FC236}">
                    <a16:creationId xmlns:a16="http://schemas.microsoft.com/office/drawing/2014/main" id="{9B16ED61-5488-4CEE-90AC-56E1AB975B75}"/>
                  </a:ext>
                </a:extLst>
              </p:cNvPr>
              <p:cNvGrpSpPr/>
              <p:nvPr/>
            </p:nvGrpSpPr>
            <p:grpSpPr>
              <a:xfrm>
                <a:off x="1487655" y="830767"/>
                <a:ext cx="483334" cy="1828800"/>
                <a:chOff x="5711346" y="508237"/>
                <a:chExt cx="532342" cy="2014236"/>
              </a:xfrm>
            </p:grpSpPr>
            <p:cxnSp>
              <p:nvCxnSpPr>
                <p:cNvPr id="55" name="Straight Connector 54">
                  <a:extLst>
                    <a:ext uri="{FF2B5EF4-FFF2-40B4-BE49-F238E27FC236}">
                      <a16:creationId xmlns:a16="http://schemas.microsoft.com/office/drawing/2014/main" id="{3D68FBFC-B4AA-4078-A205-FF7E23180AB4}"/>
                    </a:ext>
                  </a:extLst>
                </p:cNvPr>
                <p:cNvCxnSpPr/>
                <p:nvPr/>
              </p:nvCxnSpPr>
              <p:spPr>
                <a:xfrm>
                  <a:off x="6243688" y="508237"/>
                  <a:ext cx="0" cy="2014236"/>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9633E1-E5E4-4B0B-BEB7-B7537D587937}"/>
                    </a:ext>
                  </a:extLst>
                </p:cNvPr>
                <p:cNvCxnSpPr>
                  <a:cxnSpLocks/>
                </p:cNvCxnSpPr>
                <p:nvPr/>
              </p:nvCxnSpPr>
              <p:spPr>
                <a:xfrm>
                  <a:off x="5711346" y="1493024"/>
                  <a:ext cx="532342" cy="0"/>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id="{216B770F-2488-4D5A-BFA4-634A81AE5896}"/>
                  </a:ext>
                </a:extLst>
              </p:cNvPr>
              <p:cNvSpPr/>
              <p:nvPr/>
            </p:nvSpPr>
            <p:spPr>
              <a:xfrm>
                <a:off x="725453" y="1194941"/>
                <a:ext cx="1079699" cy="1059893"/>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6000" dirty="0"/>
              </a:p>
            </p:txBody>
          </p:sp>
        </p:grpSp>
      </p:grpSp>
      <p:pic>
        <p:nvPicPr>
          <p:cNvPr id="57" name="Graphic 56" descr="Group of people outline">
            <a:extLst>
              <a:ext uri="{FF2B5EF4-FFF2-40B4-BE49-F238E27FC236}">
                <a16:creationId xmlns:a16="http://schemas.microsoft.com/office/drawing/2014/main" id="{AFC7536E-2E99-41F9-AF55-9014B06416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23354" y="4299054"/>
            <a:ext cx="846745" cy="846745"/>
          </a:xfrm>
          <a:prstGeom prst="rect">
            <a:avLst/>
          </a:prstGeom>
        </p:spPr>
      </p:pic>
      <p:grpSp>
        <p:nvGrpSpPr>
          <p:cNvPr id="59" name="Group 58">
            <a:extLst>
              <a:ext uri="{FF2B5EF4-FFF2-40B4-BE49-F238E27FC236}">
                <a16:creationId xmlns:a16="http://schemas.microsoft.com/office/drawing/2014/main" id="{1D04CF32-5E38-4E00-B0D0-0CC3B846FCA5}"/>
              </a:ext>
            </a:extLst>
          </p:cNvPr>
          <p:cNvGrpSpPr/>
          <p:nvPr/>
        </p:nvGrpSpPr>
        <p:grpSpPr>
          <a:xfrm>
            <a:off x="6096000" y="3632022"/>
            <a:ext cx="5591173" cy="2479140"/>
            <a:chOff x="620475" y="1346281"/>
            <a:chExt cx="5591173" cy="2479140"/>
          </a:xfrm>
        </p:grpSpPr>
        <p:sp>
          <p:nvSpPr>
            <p:cNvPr id="60" name="文本框 13">
              <a:extLst>
                <a:ext uri="{FF2B5EF4-FFF2-40B4-BE49-F238E27FC236}">
                  <a16:creationId xmlns:a16="http://schemas.microsoft.com/office/drawing/2014/main" id="{B5109170-97D1-41C3-BD9C-2F1F18D50333}"/>
                </a:ext>
              </a:extLst>
            </p:cNvPr>
            <p:cNvSpPr txBox="1"/>
            <p:nvPr/>
          </p:nvSpPr>
          <p:spPr>
            <a:xfrm>
              <a:off x="1951717" y="1346281"/>
              <a:ext cx="4259931" cy="2479140"/>
            </a:xfrm>
            <a:prstGeom prst="rect">
              <a:avLst/>
            </a:prstGeom>
            <a:noFill/>
          </p:spPr>
          <p:txBody>
            <a:bodyPr wrap="square" rtlCol="0">
              <a:spAutoFit/>
            </a:bodyPr>
            <a:lstStyle/>
            <a:p>
              <a:pPr algn="just">
                <a:lnSpc>
                  <a:spcPct val="120000"/>
                </a:lnSpc>
                <a:spcAft>
                  <a:spcPts val="600"/>
                </a:spcAft>
              </a:pPr>
              <a:r>
                <a:rPr lang="en-US" altLang="zh-CN" sz="1600" b="1" dirty="0">
                  <a:solidFill>
                    <a:srgbClr val="356AB8"/>
                  </a:solidFill>
                </a:rPr>
                <a:t>4.</a:t>
              </a:r>
              <a:r>
                <a:rPr lang="zh-CN" altLang="en-US" sz="1600" b="1" dirty="0">
                  <a:solidFill>
                    <a:srgbClr val="356AB8"/>
                  </a:solidFill>
                </a:rPr>
                <a:t> 阿兹夫定有助于提升青少年患者群体的治疗依从性，</a:t>
              </a:r>
              <a:r>
                <a:rPr lang="zh-CN" altLang="en-US" sz="1600" b="1" dirty="0">
                  <a:solidFill>
                    <a:schemeClr val="accent5"/>
                  </a:solidFill>
                </a:rPr>
                <a:t>降低临床管理难度</a:t>
              </a:r>
            </a:p>
            <a:p>
              <a:pPr marL="285750" indent="-285750" algn="just">
                <a:lnSpc>
                  <a:spcPct val="110000"/>
                </a:lnSpc>
                <a:spcAft>
                  <a:spcPts val="600"/>
                </a:spcAft>
                <a:buBlip>
                  <a:blip r:embed="rId6"/>
                </a:buBlip>
              </a:pPr>
              <a:r>
                <a:rPr kumimoji="1" lang="zh-CN" altLang="en-US" sz="1400" dirty="0"/>
                <a:t>阿兹夫定有助于提升青少年患者群体的治疗依从性，降低临床管理难度。对于政府免费药的领取使用，部分患者因“病耻感”或隐私考虑不愿意登记报道，且患者人群“低龄化”，导致用药依从性低，社会面散播可能性更高；</a:t>
              </a:r>
              <a:endParaRPr kumimoji="1" lang="en-US" altLang="zh-CN" sz="1400" dirty="0"/>
            </a:p>
            <a:p>
              <a:pPr marL="285750" indent="-285750" algn="just">
                <a:lnSpc>
                  <a:spcPct val="110000"/>
                </a:lnSpc>
                <a:spcAft>
                  <a:spcPts val="600"/>
                </a:spcAft>
                <a:buBlip>
                  <a:blip r:embed="rId6"/>
                </a:buBlip>
              </a:pPr>
              <a:r>
                <a:rPr kumimoji="1" lang="zh-CN" altLang="en-US" sz="1400" dirty="0"/>
                <a:t>医保目录内</a:t>
              </a:r>
              <a:r>
                <a:rPr kumimoji="1" lang="en-US" altLang="zh-CN" sz="1400" dirty="0"/>
                <a:t>HIV</a:t>
              </a:r>
              <a:r>
                <a:rPr kumimoji="1" lang="zh-CN" altLang="en-US" sz="1400" dirty="0"/>
                <a:t>感染治疗药品取药流程简单，利于患者持续用药，改善治疗依从性。</a:t>
              </a:r>
              <a:endParaRPr kumimoji="1" lang="en-US" altLang="zh-CN" sz="1400" dirty="0"/>
            </a:p>
          </p:txBody>
        </p:sp>
        <p:grpSp>
          <p:nvGrpSpPr>
            <p:cNvPr id="62" name="Group 61">
              <a:extLst>
                <a:ext uri="{FF2B5EF4-FFF2-40B4-BE49-F238E27FC236}">
                  <a16:creationId xmlns:a16="http://schemas.microsoft.com/office/drawing/2014/main" id="{70EB3334-D2BA-42A2-945A-4D9443708987}"/>
                </a:ext>
              </a:extLst>
            </p:cNvPr>
            <p:cNvGrpSpPr/>
            <p:nvPr/>
          </p:nvGrpSpPr>
          <p:grpSpPr>
            <a:xfrm>
              <a:off x="620475" y="1471333"/>
              <a:ext cx="1245536" cy="1828800"/>
              <a:chOff x="725453" y="830767"/>
              <a:chExt cx="1245536" cy="1828800"/>
            </a:xfrm>
          </p:grpSpPr>
          <p:grpSp>
            <p:nvGrpSpPr>
              <p:cNvPr id="63" name="Group 62">
                <a:extLst>
                  <a:ext uri="{FF2B5EF4-FFF2-40B4-BE49-F238E27FC236}">
                    <a16:creationId xmlns:a16="http://schemas.microsoft.com/office/drawing/2014/main" id="{E45529FD-E527-4D00-92B9-6F282B7EE5A2}"/>
                  </a:ext>
                </a:extLst>
              </p:cNvPr>
              <p:cNvGrpSpPr/>
              <p:nvPr/>
            </p:nvGrpSpPr>
            <p:grpSpPr>
              <a:xfrm>
                <a:off x="1487655" y="830767"/>
                <a:ext cx="483334" cy="1828800"/>
                <a:chOff x="5711346" y="508237"/>
                <a:chExt cx="532342" cy="2014236"/>
              </a:xfrm>
            </p:grpSpPr>
            <p:cxnSp>
              <p:nvCxnSpPr>
                <p:cNvPr id="81" name="Straight Connector 80">
                  <a:extLst>
                    <a:ext uri="{FF2B5EF4-FFF2-40B4-BE49-F238E27FC236}">
                      <a16:creationId xmlns:a16="http://schemas.microsoft.com/office/drawing/2014/main" id="{E9728404-C144-4897-B0C1-85AB46194333}"/>
                    </a:ext>
                  </a:extLst>
                </p:cNvPr>
                <p:cNvCxnSpPr/>
                <p:nvPr/>
              </p:nvCxnSpPr>
              <p:spPr>
                <a:xfrm>
                  <a:off x="6243688" y="508237"/>
                  <a:ext cx="0" cy="2014236"/>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6F35FF-A294-4312-9BAD-23AA506D754F}"/>
                    </a:ext>
                  </a:extLst>
                </p:cNvPr>
                <p:cNvCxnSpPr>
                  <a:cxnSpLocks/>
                </p:cNvCxnSpPr>
                <p:nvPr/>
              </p:nvCxnSpPr>
              <p:spPr>
                <a:xfrm>
                  <a:off x="5711346" y="1493024"/>
                  <a:ext cx="532342" cy="0"/>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grpSp>
          <p:sp>
            <p:nvSpPr>
              <p:cNvPr id="71" name="Oval 70">
                <a:extLst>
                  <a:ext uri="{FF2B5EF4-FFF2-40B4-BE49-F238E27FC236}">
                    <a16:creationId xmlns:a16="http://schemas.microsoft.com/office/drawing/2014/main" id="{ABD6803D-AF91-4480-85F3-F729C19428DA}"/>
                  </a:ext>
                </a:extLst>
              </p:cNvPr>
              <p:cNvSpPr/>
              <p:nvPr/>
            </p:nvSpPr>
            <p:spPr>
              <a:xfrm>
                <a:off x="725453" y="1194941"/>
                <a:ext cx="1079699" cy="1059893"/>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6000" dirty="0"/>
              </a:p>
            </p:txBody>
          </p:sp>
        </p:grpSp>
      </p:grpSp>
      <p:grpSp>
        <p:nvGrpSpPr>
          <p:cNvPr id="20" name="Group 19">
            <a:extLst>
              <a:ext uri="{FF2B5EF4-FFF2-40B4-BE49-F238E27FC236}">
                <a16:creationId xmlns:a16="http://schemas.microsoft.com/office/drawing/2014/main" id="{E51CDFD4-8B50-4E33-95AB-3238729E8A9E}"/>
              </a:ext>
            </a:extLst>
          </p:cNvPr>
          <p:cNvGrpSpPr/>
          <p:nvPr/>
        </p:nvGrpSpPr>
        <p:grpSpPr>
          <a:xfrm>
            <a:off x="6094089" y="1230502"/>
            <a:ext cx="5522518" cy="2000720"/>
            <a:chOff x="6094089" y="1287652"/>
            <a:chExt cx="5522518" cy="2000720"/>
          </a:xfrm>
        </p:grpSpPr>
        <p:sp>
          <p:nvSpPr>
            <p:cNvPr id="79" name="Text Placeholder 30">
              <a:extLst>
                <a:ext uri="{FF2B5EF4-FFF2-40B4-BE49-F238E27FC236}">
                  <a16:creationId xmlns:a16="http://schemas.microsoft.com/office/drawing/2014/main" id="{49839F33-E43C-43E5-98C9-CFD939B84E87}"/>
                </a:ext>
              </a:extLst>
            </p:cNvPr>
            <p:cNvSpPr txBox="1">
              <a:spLocks/>
            </p:cNvSpPr>
            <p:nvPr/>
          </p:nvSpPr>
          <p:spPr>
            <a:xfrm>
              <a:off x="7472324" y="1287652"/>
              <a:ext cx="4144283" cy="2000720"/>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20000"/>
                </a:lnSpc>
                <a:spcAft>
                  <a:spcPct val="0"/>
                </a:spcAft>
                <a:defRPr/>
              </a:pPr>
              <a:r>
                <a:rPr lang="en-US" altLang="zh-CN" sz="1600" dirty="0">
                  <a:solidFill>
                    <a:srgbClr val="D86018"/>
                  </a:solidFill>
                </a:rPr>
                <a:t>3. </a:t>
              </a:r>
              <a:r>
                <a:rPr lang="zh-CN" altLang="en-US" sz="1600" dirty="0">
                  <a:solidFill>
                    <a:srgbClr val="D86018"/>
                  </a:solidFill>
                </a:rPr>
                <a:t>阿兹夫定</a:t>
              </a:r>
              <a:r>
                <a:rPr lang="zh-CN" altLang="en-US" sz="1600" dirty="0">
                  <a:solidFill>
                    <a:srgbClr val="356AB8"/>
                  </a:solidFill>
                </a:rPr>
                <a:t>为患者提供新的治疗方案选择</a:t>
              </a:r>
              <a:endParaRPr lang="en-US" altLang="zh-CN" sz="1600" dirty="0">
                <a:solidFill>
                  <a:srgbClr val="356AB8"/>
                </a:solidFill>
              </a:endParaRPr>
            </a:p>
            <a:p>
              <a:pPr marL="285750" indent="-285750" algn="just" fontAlgn="base">
                <a:lnSpc>
                  <a:spcPct val="110000"/>
                </a:lnSpc>
                <a:spcAft>
                  <a:spcPts val="600"/>
                </a:spcAft>
                <a:buBlip>
                  <a:blip r:embed="rId6"/>
                </a:buBlip>
                <a:defRPr/>
              </a:pPr>
              <a:r>
                <a:rPr kumimoji="1" lang="zh-CN" altLang="en-US" sz="1400" b="0" dirty="0">
                  <a:solidFill>
                    <a:schemeClr val="tx1"/>
                  </a:solidFill>
                </a:rPr>
                <a:t>阿兹夫定为患者提供新的治疗方案选择。虽然国家医保目录及国家免费药目录内药品众多，但常用药品耐药性极高</a:t>
              </a:r>
              <a:r>
                <a:rPr kumimoji="1" lang="en-US" altLang="zh-CN" sz="1400" b="0" baseline="30000" dirty="0">
                  <a:solidFill>
                    <a:schemeClr val="tx1"/>
                  </a:solidFill>
                </a:rPr>
                <a:t>2</a:t>
              </a:r>
              <a:r>
                <a:rPr kumimoji="1" lang="zh-CN" altLang="en-US" sz="1400" b="0" dirty="0">
                  <a:solidFill>
                    <a:schemeClr val="tx1"/>
                  </a:solidFill>
                </a:rPr>
                <a:t>（如拉米夫定等药品）；</a:t>
              </a:r>
              <a:endParaRPr kumimoji="1" lang="en-US" altLang="zh-CN" sz="1400" b="0" dirty="0">
                <a:solidFill>
                  <a:schemeClr val="tx1"/>
                </a:solidFill>
              </a:endParaRPr>
            </a:p>
            <a:p>
              <a:pPr marL="285750" indent="-285750" algn="just" fontAlgn="base">
                <a:lnSpc>
                  <a:spcPct val="110000"/>
                </a:lnSpc>
                <a:spcAft>
                  <a:spcPts val="600"/>
                </a:spcAft>
                <a:buBlip>
                  <a:blip r:embed="rId6"/>
                </a:buBlip>
                <a:defRPr/>
              </a:pPr>
              <a:r>
                <a:rPr kumimoji="1" lang="zh-CN" altLang="en-US" sz="1400" b="0" dirty="0">
                  <a:solidFill>
                    <a:schemeClr val="tx1"/>
                  </a:solidFill>
                </a:rPr>
                <a:t>阿兹夫定作为中国本土创新药品，对已耐药的患者提供了新的治疗方案选择，或能弥补医保目录的保障短板。</a:t>
              </a:r>
              <a:endParaRPr lang="zh-CN" altLang="en-US" sz="1600" dirty="0">
                <a:solidFill>
                  <a:srgbClr val="356AB8"/>
                </a:solidFill>
              </a:endParaRPr>
            </a:p>
            <a:p>
              <a:pPr fontAlgn="base">
                <a:lnSpc>
                  <a:spcPct val="100000"/>
                </a:lnSpc>
                <a:spcAft>
                  <a:spcPct val="0"/>
                </a:spcAft>
                <a:defRPr/>
              </a:pPr>
              <a:endParaRPr lang="zh-CN" altLang="en-US" sz="1600" dirty="0">
                <a:solidFill>
                  <a:srgbClr val="356AB8"/>
                </a:solidFill>
              </a:endParaRPr>
            </a:p>
            <a:p>
              <a:pPr fontAlgn="base">
                <a:lnSpc>
                  <a:spcPct val="100000"/>
                </a:lnSpc>
                <a:spcAft>
                  <a:spcPct val="0"/>
                </a:spcAft>
                <a:defRPr/>
              </a:pPr>
              <a:endParaRPr lang="zh-CN" altLang="en-US" sz="1600" dirty="0">
                <a:solidFill>
                  <a:srgbClr val="356AB8"/>
                </a:solidFill>
              </a:endParaRPr>
            </a:p>
          </p:txBody>
        </p:sp>
        <p:grpSp>
          <p:nvGrpSpPr>
            <p:cNvPr id="14" name="Group 13">
              <a:extLst>
                <a:ext uri="{FF2B5EF4-FFF2-40B4-BE49-F238E27FC236}">
                  <a16:creationId xmlns:a16="http://schemas.microsoft.com/office/drawing/2014/main" id="{EFFFED7A-DC56-4D43-8319-E2EAA4A788D3}"/>
                </a:ext>
              </a:extLst>
            </p:cNvPr>
            <p:cNvGrpSpPr/>
            <p:nvPr/>
          </p:nvGrpSpPr>
          <p:grpSpPr>
            <a:xfrm>
              <a:off x="6094089" y="1418300"/>
              <a:ext cx="1245536" cy="1828800"/>
              <a:chOff x="6094089" y="1418300"/>
              <a:chExt cx="1245536" cy="1828800"/>
            </a:xfrm>
          </p:grpSpPr>
          <p:grpSp>
            <p:nvGrpSpPr>
              <p:cNvPr id="83" name="Group 82">
                <a:extLst>
                  <a:ext uri="{FF2B5EF4-FFF2-40B4-BE49-F238E27FC236}">
                    <a16:creationId xmlns:a16="http://schemas.microsoft.com/office/drawing/2014/main" id="{C8BC32D1-05F7-411C-A12E-477A40789DCA}"/>
                  </a:ext>
                </a:extLst>
              </p:cNvPr>
              <p:cNvGrpSpPr/>
              <p:nvPr/>
            </p:nvGrpSpPr>
            <p:grpSpPr>
              <a:xfrm>
                <a:off x="6094089" y="1418300"/>
                <a:ext cx="1245536" cy="1828800"/>
                <a:chOff x="725453" y="830767"/>
                <a:chExt cx="1245536" cy="1828800"/>
              </a:xfrm>
            </p:grpSpPr>
            <p:grpSp>
              <p:nvGrpSpPr>
                <p:cNvPr id="84" name="Group 83">
                  <a:extLst>
                    <a:ext uri="{FF2B5EF4-FFF2-40B4-BE49-F238E27FC236}">
                      <a16:creationId xmlns:a16="http://schemas.microsoft.com/office/drawing/2014/main" id="{75785EA9-F65D-41E0-A6A5-EFE6C4B83801}"/>
                    </a:ext>
                  </a:extLst>
                </p:cNvPr>
                <p:cNvGrpSpPr/>
                <p:nvPr/>
              </p:nvGrpSpPr>
              <p:grpSpPr>
                <a:xfrm>
                  <a:off x="1487655" y="830767"/>
                  <a:ext cx="483334" cy="1828800"/>
                  <a:chOff x="5711346" y="508237"/>
                  <a:chExt cx="532342" cy="2014236"/>
                </a:xfrm>
              </p:grpSpPr>
              <p:cxnSp>
                <p:nvCxnSpPr>
                  <p:cNvPr id="87" name="Straight Connector 86">
                    <a:extLst>
                      <a:ext uri="{FF2B5EF4-FFF2-40B4-BE49-F238E27FC236}">
                        <a16:creationId xmlns:a16="http://schemas.microsoft.com/office/drawing/2014/main" id="{AF500D41-7EAD-4A49-BC49-385D872181BF}"/>
                      </a:ext>
                    </a:extLst>
                  </p:cNvPr>
                  <p:cNvCxnSpPr/>
                  <p:nvPr/>
                </p:nvCxnSpPr>
                <p:spPr>
                  <a:xfrm>
                    <a:off x="6243688" y="508237"/>
                    <a:ext cx="0" cy="2014236"/>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187B23F-FAF4-4A8C-B3CC-C1A28FE44258}"/>
                      </a:ext>
                    </a:extLst>
                  </p:cNvPr>
                  <p:cNvCxnSpPr>
                    <a:cxnSpLocks/>
                  </p:cNvCxnSpPr>
                  <p:nvPr/>
                </p:nvCxnSpPr>
                <p:spPr>
                  <a:xfrm>
                    <a:off x="5711346" y="1493024"/>
                    <a:ext cx="532342" cy="0"/>
                  </a:xfrm>
                  <a:prstGeom prst="line">
                    <a:avLst/>
                  </a:prstGeom>
                  <a:ln w="19050" cap="rnd">
                    <a:solidFill>
                      <a:srgbClr val="C2EEF4"/>
                    </a:solidFill>
                    <a:round/>
                    <a:tailEnd type="none"/>
                  </a:ln>
                </p:spPr>
                <p:style>
                  <a:lnRef idx="1">
                    <a:schemeClr val="accent1"/>
                  </a:lnRef>
                  <a:fillRef idx="0">
                    <a:schemeClr val="accent1"/>
                  </a:fillRef>
                  <a:effectRef idx="0">
                    <a:schemeClr val="accent1"/>
                  </a:effectRef>
                  <a:fontRef idx="minor">
                    <a:schemeClr val="tx1"/>
                  </a:fontRef>
                </p:style>
              </p:cxnSp>
            </p:grpSp>
            <p:sp>
              <p:nvSpPr>
                <p:cNvPr id="85" name="Oval 84">
                  <a:extLst>
                    <a:ext uri="{FF2B5EF4-FFF2-40B4-BE49-F238E27FC236}">
                      <a16:creationId xmlns:a16="http://schemas.microsoft.com/office/drawing/2014/main" id="{00B3956F-D7BB-434B-8308-7244F983D250}"/>
                    </a:ext>
                  </a:extLst>
                </p:cNvPr>
                <p:cNvSpPr/>
                <p:nvPr/>
              </p:nvSpPr>
              <p:spPr>
                <a:xfrm>
                  <a:off x="725453" y="1194941"/>
                  <a:ext cx="1079699" cy="1059893"/>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6000" dirty="0"/>
                </a:p>
              </p:txBody>
            </p:sp>
          </p:grpSp>
          <p:pic>
            <p:nvPicPr>
              <p:cNvPr id="89" name="Graphic 88" descr="Medicine outline">
                <a:extLst>
                  <a:ext uri="{FF2B5EF4-FFF2-40B4-BE49-F238E27FC236}">
                    <a16:creationId xmlns:a16="http://schemas.microsoft.com/office/drawing/2014/main" id="{F6C68534-A882-4D2B-9A19-8DBF5405ED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244986" y="1919295"/>
                <a:ext cx="826810" cy="826810"/>
              </a:xfrm>
              <a:prstGeom prst="rect">
                <a:avLst/>
              </a:prstGeom>
            </p:spPr>
          </p:pic>
        </p:grpSp>
      </p:grpSp>
      <p:pic>
        <p:nvPicPr>
          <p:cNvPr id="25" name="Graphic 24" descr="Clipboard outline">
            <a:extLst>
              <a:ext uri="{FF2B5EF4-FFF2-40B4-BE49-F238E27FC236}">
                <a16:creationId xmlns:a16="http://schemas.microsoft.com/office/drawing/2014/main" id="{8CE5318B-B56C-44A4-910C-2CA33758F9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15996" y="4210142"/>
            <a:ext cx="855800" cy="855800"/>
          </a:xfrm>
          <a:prstGeom prst="rect">
            <a:avLst/>
          </a:prstGeom>
        </p:spPr>
      </p:pic>
    </p:spTree>
    <p:extLst>
      <p:ext uri="{BB962C8B-B14F-4D97-AF65-F5344CB8AC3E}">
        <p14:creationId xmlns:p14="http://schemas.microsoft.com/office/powerpoint/2010/main" val="2012802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1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6&quot;&gt;&lt;elem m_fUsage=&quot;2.50961537604695150705E+00&quot;&gt;&lt;m_msothmcolidx val=&quot;0&quot;/&gt;&lt;m_rgb r=&quot;30&quot; g=&quot;2F&quot; b=&quot;5D&quot;/&gt;&lt;/elem&gt;&lt;elem m_fUsage=&quot;1.80876411000000025808E+00&quot;&gt;&lt;m_msothmcolidx val=&quot;0&quot;/&gt;&lt;m_rgb r=&quot;35&quot; g=&quot;6A&quot; b=&quot;B8&quot;/&gt;&lt;/elem&gt;&lt;elem m_fUsage=&quot;1.55109700478608614205E+00&quot;&gt;&lt;m_msothmcolidx val=&quot;0&quot;/&gt;&lt;m_rgb r=&quot;CD&quot; g=&quot;CC&quot; b=&quot;E6&quot;/&gt;&lt;/elem&gt;&lt;elem m_fUsage=&quot;1.31381059609000017119E+00&quot;&gt;&lt;m_msothmcolidx val=&quot;0&quot;/&gt;&lt;m_rgb r=&quot;C1&quot; g=&quot;D3&quot; b=&quot;ED&quot;/&gt;&lt;/elem&gt;&lt;elem m_fUsage=&quot;1.12193100000000001160E+00&quot;&gt;&lt;m_msothmcolidx val=&quot;0&quot;/&gt;&lt;m_rgb r=&quot;C2&quot; g=&quot;EE&quot; b=&quot;F4&quot;/&gt;&lt;/elem&gt;&lt;elem m_fUsage=&quot;3.87420489000000145552E-01&quot;&gt;&lt;m_msothmcolidx val=&quot;0&quot;/&gt;&lt;m_rgb r=&quot;00&quot; g=&quot;BF&quot; b=&quot;B3&quot;/&gt;&lt;/elem&gt;&lt;elem m_fUsage=&quot;3.48678440100000153201E-01&quot;&gt;&lt;m_msothmcolidx val=&quot;0&quot;/&gt;&lt;m_rgb r=&quot;00&quot; g=&quot;55&quot; b=&quot;87&quot;/&gt;&lt;/elem&gt;&lt;elem m_fUsage=&quot;1.85302018885184188735E-01&quot;&gt;&lt;m_msothmcolidx val=&quot;0&quot;/&gt;&lt;m_rgb r=&quot;5C&quot; g=&quot;2E&quot; b=&quot;90&quot;/&gt;&lt;/elem&gt;&lt;elem m_fUsage=&quot;9.94360502751985425585E-02&quot;&gt;&lt;m_msothmcolidx val=&quot;0&quot;/&gt;&lt;m_rgb r=&quot;9A&quot; g=&quot;80&quot; b=&quot;BB&quot;/&gt;&lt;/elem&gt;&lt;elem m_fUsage=&quot;9.92040052144798623068E-02&quot;&gt;&lt;m_msothmcolidx val=&quot;0&quot;/&gt;&lt;m_rgb r=&quot;ED&quot; g=&quot;7D&quot; b=&quot;31&quot;/&gt;&lt;/elem&gt;&lt;elem m_fUsage=&quot;9.84770902183611934744E-02&quot;&gt;&lt;m_msothmcolidx val=&quot;0&quot;/&gt;&lt;m_rgb r=&quot;E1&quot; g=&quot;E2&quot; b=&quot;EC&quot;/&gt;&lt;/elem&gt;&lt;elem m_fUsage=&quot;8.37475483769344608564E-02&quot;&gt;&lt;m_msothmcolidx val=&quot;0&quot;/&gt;&lt;m_rgb r=&quot;F2&quot; g=&quot;66&quot; b=&quot;49&quot;/&gt;&lt;/elem&gt;&lt;elem m_fUsage=&quot;7.97664430768725701837E-02&quot;&gt;&lt;m_msothmcolidx val=&quot;0&quot;/&gt;&lt;m_rgb r=&quot;F4&quot; g=&quot;B0&quot; b=&quot;11&quot;/&gt;&lt;/elem&gt;&lt;elem m_fUsage=&quot;7.17897987691853145531E-02&quot;&gt;&lt;m_msothmcolidx val=&quot;0&quot;/&gt;&lt;m_rgb r=&quot;FB&quot; g=&quot;E3&quot; b=&quot;AF&quot;/&gt;&lt;/elem&gt;&lt;elem m_fUsage=&quot;4.23911582752162438559E-02&quot;&gt;&lt;m_msothmcolidx val=&quot;0&quot;/&gt;&lt;m_rgb r=&quot;F3&quot; g=&quot;B9&quot; b=&quot;95&quot;/&gt;&lt;/elem&gt;&lt;elem m_fUsage=&quot;3.43368382029251573151E-02&quot;&gt;&lt;m_msothmcolidx val=&quot;0&quot;/&gt;&lt;m_rgb r=&quot;2E&quot; g=&quot;2E&quot; b=&quot;63&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LIDE.ICON" val="#78664;#78664;"/>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jE_kaYKksdb9mfCUAUjc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Mbztx4Vht0p.EqQAtB3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00Vu252Hemu8tFo9q2W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hZ1MAfkQRR7IEz9dR43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Brand Palette">
      <a:dk1>
        <a:srgbClr val="333F48"/>
      </a:dk1>
      <a:lt1>
        <a:srgbClr val="FFFFFF"/>
      </a:lt1>
      <a:dk2>
        <a:srgbClr val="000000"/>
      </a:dk2>
      <a:lt2>
        <a:srgbClr val="DA281C"/>
      </a:lt2>
      <a:accent1>
        <a:srgbClr val="71C5E8"/>
      </a:accent1>
      <a:accent2>
        <a:srgbClr val="686E9F"/>
      </a:accent2>
      <a:accent3>
        <a:srgbClr val="C34C41"/>
      </a:accent3>
      <a:accent4>
        <a:srgbClr val="004976"/>
      </a:accent4>
      <a:accent5>
        <a:srgbClr val="D86018"/>
      </a:accent5>
      <a:accent6>
        <a:srgbClr val="6FA287"/>
      </a:accent6>
      <a:hlink>
        <a:srgbClr val="2F3E4B"/>
      </a:hlink>
      <a:folHlink>
        <a:srgbClr val="DA281C"/>
      </a:folHlink>
    </a:clrScheme>
    <a:fontScheme name="Custom 6">
      <a:majorFont>
        <a:latin typeface="Arial"/>
        <a:ea typeface="华文中宋"/>
        <a:cs typeface=""/>
      </a:majorFont>
      <a:minorFont>
        <a:latin typeface="Arial"/>
        <a:ea typeface="华文中宋"/>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45720" rIns="0" bIns="45720" rtlCol="0">
        <a:noAutofit/>
      </a:bodyPr>
      <a:lstStyle>
        <a:defPPr algn="l">
          <a:lnSpc>
            <a:spcPct val="90000"/>
          </a:lnSpc>
          <a:spcBef>
            <a:spcPts val="600"/>
          </a:spcBef>
          <a:spcAft>
            <a:spcPts val="600"/>
          </a:spcAft>
          <a:defRPr sz="1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5F087E3-432C-4AC2-B59F-417577322C0C}" vid="{C3D33867-FF6D-4D6F-904F-DF4FFB1423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12911C100B1F4C9EFE9621A4DB7637" ma:contentTypeVersion="14" ma:contentTypeDescription="Create a new document." ma:contentTypeScope="" ma:versionID="f1e72dc6e89546027515400f4901eee8">
  <xsd:schema xmlns:xsd="http://www.w3.org/2001/XMLSchema" xmlns:xs="http://www.w3.org/2001/XMLSchema" xmlns:p="http://schemas.microsoft.com/office/2006/metadata/properties" xmlns:ns3="a7520a79-0a39-4a4e-ae7d-19c5540195e3" xmlns:ns4="92af00fb-9aa9-49cc-a791-0b0acac06c0b" targetNamespace="http://schemas.microsoft.com/office/2006/metadata/properties" ma:root="true" ma:fieldsID="fb93712d8b45a2b27fcaa37e8a6bf85a" ns3:_="" ns4:_="">
    <xsd:import namespace="a7520a79-0a39-4a4e-ae7d-19c5540195e3"/>
    <xsd:import namespace="92af00fb-9aa9-49cc-a791-0b0acac06c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20a79-0a39-4a4e-ae7d-19c554019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f00fb-9aa9-49cc-a791-0b0acac06c0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CF2DE-EE93-4C17-BF56-6E67156824B1}">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57354734-D0F1-47C1-B1A9-68188D8E2271}">
  <ds:schemaRefs>
    <ds:schemaRef ds:uri="http://schemas.microsoft.com/office/2006/metadata/contentType"/>
    <ds:schemaRef ds:uri="http://schemas.microsoft.com/office/2006/metadata/properties/metaAttributes"/>
    <ds:schemaRef ds:uri="http://www.w3.org/2000/xmlns/"/>
    <ds:schemaRef ds:uri="http://www.w3.org/2001/XMLSchema"/>
    <ds:schemaRef ds:uri="a7520a79-0a39-4a4e-ae7d-19c5540195e3"/>
    <ds:schemaRef ds:uri="92af00fb-9aa9-49cc-a791-0b0acac06c0b"/>
  </ds:schemaRefs>
</ds:datastoreItem>
</file>

<file path=customXml/itemProps3.xml><?xml version="1.0" encoding="utf-8"?>
<ds:datastoreItem xmlns:ds="http://schemas.openxmlformats.org/officeDocument/2006/customXml" ds:itemID="{3C8456D1-7459-46F7-B9D4-8638EE004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13563</TotalTime>
  <Words>3589</Words>
  <Application>Microsoft Office PowerPoint</Application>
  <PresentationFormat>宽屏</PresentationFormat>
  <Paragraphs>292</Paragraphs>
  <Slides>8</Slides>
  <Notes>1</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1_Office Theme</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地舒单抗（安加维®）治疗中国不适用手术切除骨巨细胞瘤患者价值材料</dc:title>
  <dc:creator/>
  <cp:lastModifiedBy>Chen, Jing</cp:lastModifiedBy>
  <cp:revision>344</cp:revision>
  <dcterms:created xsi:type="dcterms:W3CDTF">2020-03-19T15:46:52Z</dcterms:created>
  <dcterms:modified xsi:type="dcterms:W3CDTF">2022-07-11T10:52:26Z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0x010100C012911C100B1F4C9EFE9621A4DB7637</vt:lpwstr>
  </property>
</Properties>
</file>