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2" r:id="rId4"/>
    <p:sldId id="269" r:id="rId5"/>
    <p:sldId id="263" r:id="rId6"/>
    <p:sldId id="264" r:id="rId7"/>
    <p:sldId id="270" r:id="rId8"/>
    <p:sldId id="266" r:id="rId9"/>
    <p:sldId id="271"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DD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36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254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2EAB33C-2A01-446F-A675-4F5D4E507402}" type="datetimeFigureOut">
              <a:rPr lang="zh-CN" altLang="en-US" smtClean="0"/>
              <a:t>2022/7/14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E7842EA-1ACB-4628-880A-CFDA8118C288}" type="slidenum">
              <a:rPr lang="zh-CN" altLang="en-US" smtClean="0"/>
              <a:t>‹#›</a:t>
            </a:fld>
            <a:endParaRPr lang="zh-CN" altLang="en-US"/>
          </a:p>
        </p:txBody>
      </p:sp>
    </p:spTree>
    <p:extLst>
      <p:ext uri="{BB962C8B-B14F-4D97-AF65-F5344CB8AC3E}">
        <p14:creationId xmlns:p14="http://schemas.microsoft.com/office/powerpoint/2010/main" val="1901976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2501462" y="323086"/>
            <a:ext cx="8852338" cy="759481"/>
          </a:xfr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2EAB33C-2A01-446F-A675-4F5D4E507402}" type="datetimeFigureOut">
              <a:rPr lang="zh-CN" altLang="en-US" smtClean="0"/>
              <a:t>2022/7/14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E7842EA-1ACB-4628-880A-CFDA8118C288}" type="slidenum">
              <a:rPr lang="zh-CN" altLang="en-US" smtClean="0"/>
              <a:t>‹#›</a:t>
            </a:fld>
            <a:endParaRPr lang="zh-CN" altLang="en-US"/>
          </a:p>
        </p:txBody>
      </p:sp>
      <p:grpSp>
        <p:nvGrpSpPr>
          <p:cNvPr id="9" name="组合 8">
            <a:extLst>
              <a:ext uri="{FF2B5EF4-FFF2-40B4-BE49-F238E27FC236}">
                <a16:creationId xmlns:a16="http://schemas.microsoft.com/office/drawing/2014/main" id="{E13718E8-6FE2-9962-0C2F-24B873B7C790}"/>
              </a:ext>
            </a:extLst>
          </p:cNvPr>
          <p:cNvGrpSpPr/>
          <p:nvPr userDrawn="1"/>
        </p:nvGrpSpPr>
        <p:grpSpPr>
          <a:xfrm>
            <a:off x="1" y="235114"/>
            <a:ext cx="2133600" cy="935423"/>
            <a:chOff x="2543502" y="1786756"/>
            <a:chExt cx="2217683" cy="935423"/>
          </a:xfrm>
        </p:grpSpPr>
        <p:sp>
          <p:nvSpPr>
            <p:cNvPr id="7" name="流程图: 存储数据 6">
              <a:extLst>
                <a:ext uri="{FF2B5EF4-FFF2-40B4-BE49-F238E27FC236}">
                  <a16:creationId xmlns:a16="http://schemas.microsoft.com/office/drawing/2014/main" id="{E9363F9E-F037-2351-2616-AD9391A577CF}"/>
                </a:ext>
              </a:extLst>
            </p:cNvPr>
            <p:cNvSpPr/>
            <p:nvPr userDrawn="1"/>
          </p:nvSpPr>
          <p:spPr>
            <a:xfrm rot="10800000">
              <a:off x="2543502" y="1786757"/>
              <a:ext cx="2217683" cy="935422"/>
            </a:xfrm>
            <a:prstGeom prst="flowChartOnlineStorage">
              <a:avLst/>
            </a:prstGeom>
            <a:solidFill>
              <a:srgbClr val="5BDD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4D91F46F-EEE3-DAEE-EF53-CF8CCB38D5C0}"/>
                </a:ext>
              </a:extLst>
            </p:cNvPr>
            <p:cNvSpPr/>
            <p:nvPr userDrawn="1"/>
          </p:nvSpPr>
          <p:spPr>
            <a:xfrm>
              <a:off x="2543502" y="1786756"/>
              <a:ext cx="1006366" cy="935423"/>
            </a:xfrm>
            <a:prstGeom prst="rect">
              <a:avLst/>
            </a:prstGeom>
            <a:solidFill>
              <a:srgbClr val="5BDD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grpSp>
    </p:spTree>
    <p:extLst>
      <p:ext uri="{BB962C8B-B14F-4D97-AF65-F5344CB8AC3E}">
        <p14:creationId xmlns:p14="http://schemas.microsoft.com/office/powerpoint/2010/main" val="1078052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2EAB33C-2A01-446F-A675-4F5D4E507402}" type="datetimeFigureOut">
              <a:rPr lang="zh-CN" altLang="en-US" smtClean="0"/>
              <a:t>2022/7/14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E7842EA-1ACB-4628-880A-CFDA8118C288}" type="slidenum">
              <a:rPr lang="zh-CN" altLang="en-US" smtClean="0"/>
              <a:t>‹#›</a:t>
            </a:fld>
            <a:endParaRPr lang="zh-CN" altLang="en-US"/>
          </a:p>
        </p:txBody>
      </p:sp>
    </p:spTree>
    <p:extLst>
      <p:ext uri="{BB962C8B-B14F-4D97-AF65-F5344CB8AC3E}">
        <p14:creationId xmlns:p14="http://schemas.microsoft.com/office/powerpoint/2010/main" val="40589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2EAB33C-2A01-446F-A675-4F5D4E507402}" type="datetimeFigureOut">
              <a:rPr lang="zh-CN" altLang="en-US" smtClean="0"/>
              <a:t>2022/7/14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E7842EA-1ACB-4628-880A-CFDA8118C288}" type="slidenum">
              <a:rPr lang="zh-CN" altLang="en-US" smtClean="0"/>
              <a:t>‹#›</a:t>
            </a:fld>
            <a:endParaRPr lang="zh-CN" altLang="en-US"/>
          </a:p>
        </p:txBody>
      </p:sp>
    </p:spTree>
    <p:extLst>
      <p:ext uri="{BB962C8B-B14F-4D97-AF65-F5344CB8AC3E}">
        <p14:creationId xmlns:p14="http://schemas.microsoft.com/office/powerpoint/2010/main" val="2018406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2EAB33C-2A01-446F-A675-4F5D4E507402}" type="datetimeFigureOut">
              <a:rPr lang="zh-CN" altLang="en-US" smtClean="0"/>
              <a:t>2022/7/14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E7842EA-1ACB-4628-880A-CFDA8118C288}" type="slidenum">
              <a:rPr lang="zh-CN" altLang="en-US" smtClean="0"/>
              <a:t>‹#›</a:t>
            </a:fld>
            <a:endParaRPr lang="zh-CN" altLang="en-US"/>
          </a:p>
        </p:txBody>
      </p:sp>
    </p:spTree>
    <p:extLst>
      <p:ext uri="{BB962C8B-B14F-4D97-AF65-F5344CB8AC3E}">
        <p14:creationId xmlns:p14="http://schemas.microsoft.com/office/powerpoint/2010/main" val="1178825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2EAB33C-2A01-446F-A675-4F5D4E507402}" type="datetimeFigureOut">
              <a:rPr lang="zh-CN" altLang="en-US" smtClean="0"/>
              <a:t>2022/7/14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E7842EA-1ACB-4628-880A-CFDA8118C288}" type="slidenum">
              <a:rPr lang="zh-CN" altLang="en-US" smtClean="0"/>
              <a:t>‹#›</a:t>
            </a:fld>
            <a:endParaRPr lang="zh-CN" altLang="en-US"/>
          </a:p>
        </p:txBody>
      </p:sp>
    </p:spTree>
    <p:extLst>
      <p:ext uri="{BB962C8B-B14F-4D97-AF65-F5344CB8AC3E}">
        <p14:creationId xmlns:p14="http://schemas.microsoft.com/office/powerpoint/2010/main" val="24483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2EAB33C-2A01-446F-A675-4F5D4E507402}" type="datetimeFigureOut">
              <a:rPr lang="zh-CN" altLang="en-US" smtClean="0"/>
              <a:t>2022/7/14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E7842EA-1ACB-4628-880A-CFDA8118C288}" type="slidenum">
              <a:rPr lang="zh-CN" altLang="en-US" smtClean="0"/>
              <a:t>‹#›</a:t>
            </a:fld>
            <a:endParaRPr lang="zh-CN" altLang="en-US"/>
          </a:p>
        </p:txBody>
      </p:sp>
    </p:spTree>
    <p:extLst>
      <p:ext uri="{BB962C8B-B14F-4D97-AF65-F5344CB8AC3E}">
        <p14:creationId xmlns:p14="http://schemas.microsoft.com/office/powerpoint/2010/main" val="2267550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0A10B6FF-CED8-B16C-4943-D754B0ED436C}"/>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3048"/>
            <a:ext cx="12192000" cy="6854952"/>
          </a:xfrm>
          <a:prstGeom prst="rect">
            <a:avLst/>
          </a:prstGeom>
        </p:spPr>
      </p:pic>
      <p:sp>
        <p:nvSpPr>
          <p:cNvPr id="2" name="标题占位符 1"/>
          <p:cNvSpPr>
            <a:spLocks noGrp="1"/>
          </p:cNvSpPr>
          <p:nvPr>
            <p:ph type="title"/>
          </p:nvPr>
        </p:nvSpPr>
        <p:spPr>
          <a:xfrm>
            <a:off x="838200" y="323086"/>
            <a:ext cx="10515600" cy="759481"/>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657459"/>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AB33C-2A01-446F-A675-4F5D4E507402}" type="datetimeFigureOut">
              <a:rPr lang="zh-CN" altLang="en-US" smtClean="0"/>
              <a:t>2022/7/14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842EA-1ACB-4628-880A-CFDA8118C288}" type="slidenum">
              <a:rPr lang="zh-CN" altLang="en-US" smtClean="0"/>
              <a:t>‹#›</a:t>
            </a:fld>
            <a:endParaRPr lang="zh-CN" altLang="en-US"/>
          </a:p>
        </p:txBody>
      </p:sp>
    </p:spTree>
    <p:extLst>
      <p:ext uri="{BB962C8B-B14F-4D97-AF65-F5344CB8AC3E}">
        <p14:creationId xmlns:p14="http://schemas.microsoft.com/office/powerpoint/2010/main" val="117093138"/>
      </p:ext>
    </p:extLst>
  </p:cSld>
  <p:clrMap bg1="lt1" tx1="dk1" bg2="lt2" tx2="dk2" accent1="accent1" accent2="accent2" accent3="accent3" accent4="accent4" accent5="accent5" accent6="accent6" hlink="hlink" folHlink="folHlink"/>
  <p:sldLayoutIdLst>
    <p:sldLayoutId id="2147483651" r:id="rId1"/>
    <p:sldLayoutId id="2147483653" r:id="rId2"/>
    <p:sldLayoutId id="2147483654" r:id="rId3"/>
    <p:sldLayoutId id="2147483655" r:id="rId4"/>
    <p:sldLayoutId id="2147483656" r:id="rId5"/>
    <p:sldLayoutId id="2147483657" r:id="rId6"/>
    <p:sldLayoutId id="2147483658" r:id="rId7"/>
    <p:sldLayoutId id="2147483659" r:id="rId8"/>
  </p:sldLayoutIdLst>
  <p:txStyles>
    <p:titleStyle>
      <a:lvl1pPr algn="l" defTabSz="914400" rtl="0" eaLnBrk="1" latinLnBrk="0" hangingPunct="1">
        <a:lnSpc>
          <a:spcPct val="90000"/>
        </a:lnSpc>
        <a:spcBef>
          <a:spcPct val="0"/>
        </a:spcBef>
        <a:buNone/>
        <a:defRPr sz="2800" b="1" kern="1200">
          <a:solidFill>
            <a:schemeClr val="accent5"/>
          </a:solidFill>
          <a:latin typeface="+mj-lt"/>
          <a:ea typeface="+mj-ea"/>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3.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4EC6D7E1-B343-19DF-0D1A-5463F86E5879}"/>
              </a:ext>
            </a:extLst>
          </p:cNvPr>
          <p:cNvSpPr txBox="1"/>
          <p:nvPr/>
        </p:nvSpPr>
        <p:spPr>
          <a:xfrm>
            <a:off x="2071576" y="1573617"/>
            <a:ext cx="7432158" cy="3513141"/>
          </a:xfrm>
          <a:prstGeom prst="rect">
            <a:avLst/>
          </a:prstGeom>
          <a:noFill/>
        </p:spPr>
        <p:txBody>
          <a:bodyPr wrap="square" rtlCol="0">
            <a:spAutoFit/>
          </a:bodyPr>
          <a:lstStyle/>
          <a:p>
            <a:pPr algn="ctr">
              <a:lnSpc>
                <a:spcPct val="150000"/>
              </a:lnSpc>
            </a:pPr>
            <a:r>
              <a:rPr lang="zh-CN" altLang="en-US" sz="4000" b="1" dirty="0">
                <a:solidFill>
                  <a:srgbClr val="0070C0"/>
                </a:solidFill>
              </a:rPr>
              <a:t>泊沙康唑注射液</a:t>
            </a:r>
            <a:endParaRPr lang="en-US" altLang="zh-CN" sz="4000" b="1" dirty="0">
              <a:solidFill>
                <a:srgbClr val="0070C0"/>
              </a:solidFill>
            </a:endParaRPr>
          </a:p>
          <a:p>
            <a:pPr algn="ctr">
              <a:lnSpc>
                <a:spcPct val="150000"/>
              </a:lnSpc>
            </a:pPr>
            <a:r>
              <a:rPr lang="zh-CN" altLang="en-US" sz="4000" b="1" dirty="0">
                <a:solidFill>
                  <a:srgbClr val="0070C0"/>
                </a:solidFill>
              </a:rPr>
              <a:t>（爱宣奥</a:t>
            </a:r>
            <a:r>
              <a:rPr lang="en-US" altLang="zh-CN" sz="4000" b="1" baseline="30000" dirty="0">
                <a:solidFill>
                  <a:srgbClr val="0070C0"/>
                </a:solidFill>
              </a:rPr>
              <a:t>®</a:t>
            </a:r>
            <a:r>
              <a:rPr lang="zh-CN" altLang="en-US" sz="4000" b="1" dirty="0">
                <a:solidFill>
                  <a:srgbClr val="0070C0"/>
                </a:solidFill>
              </a:rPr>
              <a:t>）</a:t>
            </a:r>
            <a:endParaRPr lang="en-US" altLang="zh-CN" sz="4000" b="1" dirty="0">
              <a:solidFill>
                <a:srgbClr val="0070C0"/>
              </a:solidFill>
            </a:endParaRPr>
          </a:p>
          <a:p>
            <a:pPr algn="ctr">
              <a:lnSpc>
                <a:spcPct val="150000"/>
              </a:lnSpc>
            </a:pPr>
            <a:endParaRPr lang="en-US" altLang="zh-CN" sz="4000" b="1" dirty="0">
              <a:solidFill>
                <a:srgbClr val="0070C0"/>
              </a:solidFill>
            </a:endParaRPr>
          </a:p>
          <a:p>
            <a:pPr algn="ctr">
              <a:lnSpc>
                <a:spcPct val="150000"/>
              </a:lnSpc>
            </a:pPr>
            <a:r>
              <a:rPr lang="zh-CN" altLang="en-US" sz="3200" b="1" dirty="0">
                <a:solidFill>
                  <a:srgbClr val="0070C0"/>
                </a:solidFill>
              </a:rPr>
              <a:t>江苏奥赛康药业有限公司</a:t>
            </a:r>
          </a:p>
        </p:txBody>
      </p:sp>
    </p:spTree>
    <p:extLst>
      <p:ext uri="{BB962C8B-B14F-4D97-AF65-F5344CB8AC3E}">
        <p14:creationId xmlns:p14="http://schemas.microsoft.com/office/powerpoint/2010/main" val="411413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88A8C62C-3D73-410C-2DC2-5FFC877E06AA}"/>
              </a:ext>
            </a:extLst>
          </p:cNvPr>
          <p:cNvSpPr txBox="1"/>
          <p:nvPr/>
        </p:nvSpPr>
        <p:spPr>
          <a:xfrm>
            <a:off x="467832" y="389173"/>
            <a:ext cx="3108251" cy="584775"/>
          </a:xfrm>
          <a:prstGeom prst="rect">
            <a:avLst/>
          </a:prstGeom>
          <a:noFill/>
        </p:spPr>
        <p:txBody>
          <a:bodyPr wrap="square" rtlCol="0">
            <a:spAutoFit/>
          </a:bodyPr>
          <a:lstStyle/>
          <a:p>
            <a:r>
              <a:rPr lang="zh-CN" altLang="en-US" sz="3200" b="1" dirty="0"/>
              <a:t>目 录</a:t>
            </a:r>
          </a:p>
        </p:txBody>
      </p:sp>
      <p:sp>
        <p:nvSpPr>
          <p:cNvPr id="4" name="MH_Number_1">
            <a:extLst>
              <a:ext uri="{FF2B5EF4-FFF2-40B4-BE49-F238E27FC236}">
                <a16:creationId xmlns:a16="http://schemas.microsoft.com/office/drawing/2014/main" id="{261F808E-3FBB-06B1-D09A-08BD89686387}"/>
              </a:ext>
            </a:extLst>
          </p:cNvPr>
          <p:cNvSpPr/>
          <p:nvPr>
            <p:custDataLst>
              <p:tags r:id="rId1"/>
            </p:custDataLst>
          </p:nvPr>
        </p:nvSpPr>
        <p:spPr>
          <a:xfrm>
            <a:off x="2530550" y="1977079"/>
            <a:ext cx="464216" cy="464216"/>
          </a:xfrm>
          <a:prstGeom prst="ellipse">
            <a:avLst/>
          </a:prstGeom>
          <a:solidFill>
            <a:schemeClr val="accent5"/>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00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01</a:t>
            </a:r>
            <a:endParaRPr lang="zh-CN" altLang="en-US" sz="200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5" name="MH_Entry_1">
            <a:extLst>
              <a:ext uri="{FF2B5EF4-FFF2-40B4-BE49-F238E27FC236}">
                <a16:creationId xmlns:a16="http://schemas.microsoft.com/office/drawing/2014/main" id="{A585CEB4-AB2C-5AAF-948E-9A6A6F96661E}"/>
              </a:ext>
            </a:extLst>
          </p:cNvPr>
          <p:cNvSpPr/>
          <p:nvPr>
            <p:custDataLst>
              <p:tags r:id="rId2"/>
            </p:custDataLst>
          </p:nvPr>
        </p:nvSpPr>
        <p:spPr>
          <a:xfrm>
            <a:off x="3341360" y="1998015"/>
            <a:ext cx="2466542" cy="430887"/>
          </a:xfrm>
          <a:custGeom>
            <a:avLst/>
            <a:gdLst>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6 w 2520280"/>
              <a:gd name="connsiteY4" fmla="*/ 0 h 1872208"/>
              <a:gd name="connsiteX5" fmla="*/ 0 w 2520280"/>
              <a:gd name="connsiteY5" fmla="*/ 0 h 1872208"/>
              <a:gd name="connsiteX6" fmla="*/ 0 w 2520280"/>
              <a:gd name="connsiteY6" fmla="*/ 0 h 1872208"/>
              <a:gd name="connsiteX7" fmla="*/ 0 w 2520280"/>
              <a:gd name="connsiteY7" fmla="*/ 0 h 1872208"/>
              <a:gd name="connsiteX8" fmla="*/ 0 w 2520280"/>
              <a:gd name="connsiteY8"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r>
              <a:rPr lang="zh-CN" altLang="en-US" sz="28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药品基本信息</a:t>
            </a:r>
          </a:p>
        </p:txBody>
      </p:sp>
      <p:sp>
        <p:nvSpPr>
          <p:cNvPr id="12" name="MH_Number_1">
            <a:extLst>
              <a:ext uri="{FF2B5EF4-FFF2-40B4-BE49-F238E27FC236}">
                <a16:creationId xmlns:a16="http://schemas.microsoft.com/office/drawing/2014/main" id="{B0417848-4800-24B9-0AE7-ABD7F24AFB8C}"/>
              </a:ext>
            </a:extLst>
          </p:cNvPr>
          <p:cNvSpPr/>
          <p:nvPr>
            <p:custDataLst>
              <p:tags r:id="rId3"/>
            </p:custDataLst>
          </p:nvPr>
        </p:nvSpPr>
        <p:spPr>
          <a:xfrm>
            <a:off x="7176978" y="1947237"/>
            <a:ext cx="464216" cy="464216"/>
          </a:xfrm>
          <a:prstGeom prst="ellipse">
            <a:avLst/>
          </a:prstGeom>
          <a:solidFill>
            <a:schemeClr val="accent2">
              <a:lumMod val="75000"/>
            </a:schemeClr>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109"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02</a:t>
            </a:r>
            <a:endParaRPr lang="zh-CN" altLang="en-US" sz="2109"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13" name="MH_Entry_1">
            <a:extLst>
              <a:ext uri="{FF2B5EF4-FFF2-40B4-BE49-F238E27FC236}">
                <a16:creationId xmlns:a16="http://schemas.microsoft.com/office/drawing/2014/main" id="{82062D5C-BA59-28E7-E724-0DD89F599677}"/>
              </a:ext>
            </a:extLst>
          </p:cNvPr>
          <p:cNvSpPr/>
          <p:nvPr>
            <p:custDataLst>
              <p:tags r:id="rId4"/>
            </p:custDataLst>
          </p:nvPr>
        </p:nvSpPr>
        <p:spPr>
          <a:xfrm>
            <a:off x="7987788" y="1998015"/>
            <a:ext cx="2466542" cy="430887"/>
          </a:xfrm>
          <a:custGeom>
            <a:avLst/>
            <a:gdLst>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6 w 2520280"/>
              <a:gd name="connsiteY4" fmla="*/ 0 h 1872208"/>
              <a:gd name="connsiteX5" fmla="*/ 0 w 2520280"/>
              <a:gd name="connsiteY5" fmla="*/ 0 h 1872208"/>
              <a:gd name="connsiteX6" fmla="*/ 0 w 2520280"/>
              <a:gd name="connsiteY6" fmla="*/ 0 h 1872208"/>
              <a:gd name="connsiteX7" fmla="*/ 0 w 2520280"/>
              <a:gd name="connsiteY7" fmla="*/ 0 h 1872208"/>
              <a:gd name="connsiteX8" fmla="*/ 0 w 2520280"/>
              <a:gd name="connsiteY8"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r>
              <a:rPr lang="zh-CN" altLang="en-US" sz="28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安全性</a:t>
            </a:r>
          </a:p>
        </p:txBody>
      </p:sp>
      <p:sp>
        <p:nvSpPr>
          <p:cNvPr id="14" name="MH_Number_1">
            <a:extLst>
              <a:ext uri="{FF2B5EF4-FFF2-40B4-BE49-F238E27FC236}">
                <a16:creationId xmlns:a16="http://schemas.microsoft.com/office/drawing/2014/main" id="{51C52739-71BA-ACCA-EEFD-E36336141F7C}"/>
              </a:ext>
            </a:extLst>
          </p:cNvPr>
          <p:cNvSpPr/>
          <p:nvPr>
            <p:custDataLst>
              <p:tags r:id="rId5"/>
            </p:custDataLst>
          </p:nvPr>
        </p:nvSpPr>
        <p:spPr>
          <a:xfrm>
            <a:off x="2530550" y="3230080"/>
            <a:ext cx="464216" cy="464216"/>
          </a:xfrm>
          <a:prstGeom prst="ellipse">
            <a:avLst/>
          </a:prstGeom>
          <a:solidFill>
            <a:schemeClr val="accent2">
              <a:lumMod val="75000"/>
            </a:schemeClr>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00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03</a:t>
            </a:r>
            <a:endParaRPr lang="zh-CN" altLang="en-US" sz="200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15" name="MH_Entry_1">
            <a:extLst>
              <a:ext uri="{FF2B5EF4-FFF2-40B4-BE49-F238E27FC236}">
                <a16:creationId xmlns:a16="http://schemas.microsoft.com/office/drawing/2014/main" id="{EAF66E6A-79E0-A58D-EFB2-E208E0DC9B1C}"/>
              </a:ext>
            </a:extLst>
          </p:cNvPr>
          <p:cNvSpPr/>
          <p:nvPr>
            <p:custDataLst>
              <p:tags r:id="rId6"/>
            </p:custDataLst>
          </p:nvPr>
        </p:nvSpPr>
        <p:spPr>
          <a:xfrm>
            <a:off x="3341360" y="3213556"/>
            <a:ext cx="2466542" cy="430887"/>
          </a:xfrm>
          <a:custGeom>
            <a:avLst/>
            <a:gdLst>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6 w 2520280"/>
              <a:gd name="connsiteY4" fmla="*/ 0 h 1872208"/>
              <a:gd name="connsiteX5" fmla="*/ 0 w 2520280"/>
              <a:gd name="connsiteY5" fmla="*/ 0 h 1872208"/>
              <a:gd name="connsiteX6" fmla="*/ 0 w 2520280"/>
              <a:gd name="connsiteY6" fmla="*/ 0 h 1872208"/>
              <a:gd name="connsiteX7" fmla="*/ 0 w 2520280"/>
              <a:gd name="connsiteY7" fmla="*/ 0 h 1872208"/>
              <a:gd name="connsiteX8" fmla="*/ 0 w 2520280"/>
              <a:gd name="connsiteY8"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r>
              <a:rPr lang="zh-CN" altLang="en-US" sz="28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有效性</a:t>
            </a:r>
          </a:p>
        </p:txBody>
      </p:sp>
      <p:sp>
        <p:nvSpPr>
          <p:cNvPr id="16" name="MH_Number_1">
            <a:extLst>
              <a:ext uri="{FF2B5EF4-FFF2-40B4-BE49-F238E27FC236}">
                <a16:creationId xmlns:a16="http://schemas.microsoft.com/office/drawing/2014/main" id="{E959EB45-101C-2759-C4D8-7DA8A2E8D7B3}"/>
              </a:ext>
            </a:extLst>
          </p:cNvPr>
          <p:cNvSpPr/>
          <p:nvPr>
            <p:custDataLst>
              <p:tags r:id="rId7"/>
            </p:custDataLst>
          </p:nvPr>
        </p:nvSpPr>
        <p:spPr>
          <a:xfrm>
            <a:off x="7176978" y="3162778"/>
            <a:ext cx="464216" cy="464216"/>
          </a:xfrm>
          <a:prstGeom prst="ellipse">
            <a:avLst/>
          </a:prstGeom>
          <a:solidFill>
            <a:schemeClr val="accent5"/>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109"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04</a:t>
            </a:r>
            <a:endParaRPr lang="zh-CN" altLang="en-US" sz="2109"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17" name="MH_Entry_1">
            <a:extLst>
              <a:ext uri="{FF2B5EF4-FFF2-40B4-BE49-F238E27FC236}">
                <a16:creationId xmlns:a16="http://schemas.microsoft.com/office/drawing/2014/main" id="{E4AF00B5-9516-8636-EC30-A0A6D304165E}"/>
              </a:ext>
            </a:extLst>
          </p:cNvPr>
          <p:cNvSpPr/>
          <p:nvPr>
            <p:custDataLst>
              <p:tags r:id="rId8"/>
            </p:custDataLst>
          </p:nvPr>
        </p:nvSpPr>
        <p:spPr>
          <a:xfrm>
            <a:off x="7987788" y="3213556"/>
            <a:ext cx="2466542" cy="430887"/>
          </a:xfrm>
          <a:custGeom>
            <a:avLst/>
            <a:gdLst>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6 w 2520280"/>
              <a:gd name="connsiteY4" fmla="*/ 0 h 1872208"/>
              <a:gd name="connsiteX5" fmla="*/ 0 w 2520280"/>
              <a:gd name="connsiteY5" fmla="*/ 0 h 1872208"/>
              <a:gd name="connsiteX6" fmla="*/ 0 w 2520280"/>
              <a:gd name="connsiteY6" fmla="*/ 0 h 1872208"/>
              <a:gd name="connsiteX7" fmla="*/ 0 w 2520280"/>
              <a:gd name="connsiteY7" fmla="*/ 0 h 1872208"/>
              <a:gd name="connsiteX8" fmla="*/ 0 w 2520280"/>
              <a:gd name="connsiteY8"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r>
              <a:rPr lang="zh-CN" altLang="en-US" sz="28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创新性</a:t>
            </a:r>
          </a:p>
        </p:txBody>
      </p:sp>
      <p:sp>
        <p:nvSpPr>
          <p:cNvPr id="18" name="MH_Number_1">
            <a:extLst>
              <a:ext uri="{FF2B5EF4-FFF2-40B4-BE49-F238E27FC236}">
                <a16:creationId xmlns:a16="http://schemas.microsoft.com/office/drawing/2014/main" id="{29C883BF-F839-CBF5-A19D-EC6EC7F076B8}"/>
              </a:ext>
            </a:extLst>
          </p:cNvPr>
          <p:cNvSpPr/>
          <p:nvPr>
            <p:custDataLst>
              <p:tags r:id="rId9"/>
            </p:custDataLst>
          </p:nvPr>
        </p:nvSpPr>
        <p:spPr>
          <a:xfrm>
            <a:off x="2530550" y="4478950"/>
            <a:ext cx="464216" cy="464216"/>
          </a:xfrm>
          <a:prstGeom prst="ellipse">
            <a:avLst/>
          </a:prstGeom>
          <a:solidFill>
            <a:schemeClr val="accent5"/>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00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05</a:t>
            </a:r>
            <a:endParaRPr lang="zh-CN" altLang="en-US" sz="200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19" name="MH_Entry_1">
            <a:extLst>
              <a:ext uri="{FF2B5EF4-FFF2-40B4-BE49-F238E27FC236}">
                <a16:creationId xmlns:a16="http://schemas.microsoft.com/office/drawing/2014/main" id="{53AF6A78-2980-FD06-68AE-E00288CB4272}"/>
              </a:ext>
            </a:extLst>
          </p:cNvPr>
          <p:cNvSpPr/>
          <p:nvPr>
            <p:custDataLst>
              <p:tags r:id="rId10"/>
            </p:custDataLst>
          </p:nvPr>
        </p:nvSpPr>
        <p:spPr>
          <a:xfrm>
            <a:off x="3341360" y="4462426"/>
            <a:ext cx="2466542" cy="430887"/>
          </a:xfrm>
          <a:custGeom>
            <a:avLst/>
            <a:gdLst>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6 w 2520280"/>
              <a:gd name="connsiteY4" fmla="*/ 0 h 1872208"/>
              <a:gd name="connsiteX5" fmla="*/ 0 w 2520280"/>
              <a:gd name="connsiteY5" fmla="*/ 0 h 1872208"/>
              <a:gd name="connsiteX6" fmla="*/ 0 w 2520280"/>
              <a:gd name="connsiteY6" fmla="*/ 0 h 1872208"/>
              <a:gd name="connsiteX7" fmla="*/ 0 w 2520280"/>
              <a:gd name="connsiteY7" fmla="*/ 0 h 1872208"/>
              <a:gd name="connsiteX8" fmla="*/ 0 w 2520280"/>
              <a:gd name="connsiteY8"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r>
              <a:rPr lang="zh-CN" altLang="en-US" sz="28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公平性</a:t>
            </a:r>
          </a:p>
        </p:txBody>
      </p:sp>
    </p:spTree>
    <p:extLst>
      <p:ext uri="{BB962C8B-B14F-4D97-AF65-F5344CB8AC3E}">
        <p14:creationId xmlns:p14="http://schemas.microsoft.com/office/powerpoint/2010/main" val="236647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1D13BF-266F-613B-7DB4-0E717BF363E5}"/>
              </a:ext>
            </a:extLst>
          </p:cNvPr>
          <p:cNvSpPr>
            <a:spLocks noGrp="1"/>
          </p:cNvSpPr>
          <p:nvPr>
            <p:ph type="title"/>
          </p:nvPr>
        </p:nvSpPr>
        <p:spPr/>
        <p:txBody>
          <a:bodyPr>
            <a:normAutofit/>
          </a:bodyPr>
          <a:lstStyle/>
          <a:p>
            <a:r>
              <a:rPr lang="zh-CN" altLang="en-US" sz="3600" dirty="0"/>
              <a:t>药品基本信息</a:t>
            </a:r>
          </a:p>
        </p:txBody>
      </p:sp>
      <p:sp>
        <p:nvSpPr>
          <p:cNvPr id="3" name="文本框 2">
            <a:extLst>
              <a:ext uri="{FF2B5EF4-FFF2-40B4-BE49-F238E27FC236}">
                <a16:creationId xmlns:a16="http://schemas.microsoft.com/office/drawing/2014/main" id="{6E6000D5-46A8-F091-0E9F-1BE739D69F67}"/>
              </a:ext>
            </a:extLst>
          </p:cNvPr>
          <p:cNvSpPr txBox="1"/>
          <p:nvPr/>
        </p:nvSpPr>
        <p:spPr>
          <a:xfrm>
            <a:off x="838200" y="323086"/>
            <a:ext cx="1011865" cy="707886"/>
          </a:xfrm>
          <a:prstGeom prst="rect">
            <a:avLst/>
          </a:prstGeom>
          <a:noFill/>
        </p:spPr>
        <p:txBody>
          <a:bodyPr wrap="square" rtlCol="0">
            <a:spAutoFit/>
          </a:bodyPr>
          <a:lstStyle/>
          <a:p>
            <a:r>
              <a:rPr lang="en-US" altLang="zh-CN" sz="4000" b="1" dirty="0"/>
              <a:t>01</a:t>
            </a:r>
            <a:endParaRPr lang="zh-CN" altLang="en-US" sz="4000" b="1" dirty="0"/>
          </a:p>
        </p:txBody>
      </p:sp>
      <p:sp>
        <p:nvSpPr>
          <p:cNvPr id="4" name="文本框 3">
            <a:extLst>
              <a:ext uri="{FF2B5EF4-FFF2-40B4-BE49-F238E27FC236}">
                <a16:creationId xmlns:a16="http://schemas.microsoft.com/office/drawing/2014/main" id="{44DA2510-BD2A-2DA3-B7A3-6A9E6A5AD0C9}"/>
              </a:ext>
            </a:extLst>
          </p:cNvPr>
          <p:cNvSpPr txBox="1"/>
          <p:nvPr/>
        </p:nvSpPr>
        <p:spPr>
          <a:xfrm>
            <a:off x="2678162" y="1485840"/>
            <a:ext cx="8250865" cy="3886320"/>
          </a:xfrm>
          <a:prstGeom prst="rect">
            <a:avLst/>
          </a:prstGeom>
          <a:noFill/>
        </p:spPr>
        <p:txBody>
          <a:bodyPr wrap="square" rtlCol="0">
            <a:spAutoFit/>
          </a:bodyPr>
          <a:lstStyle/>
          <a:p>
            <a:pPr>
              <a:lnSpc>
                <a:spcPct val="200000"/>
              </a:lnSpc>
            </a:pPr>
            <a:r>
              <a:rPr lang="zh-CN" altLang="en-US" b="1" dirty="0"/>
              <a:t>通用名：</a:t>
            </a:r>
            <a:r>
              <a:rPr lang="zh-CN" altLang="en-US" dirty="0"/>
              <a:t>泊沙康唑注射液</a:t>
            </a:r>
            <a:endParaRPr lang="en-US" altLang="zh-CN" dirty="0"/>
          </a:p>
          <a:p>
            <a:pPr>
              <a:lnSpc>
                <a:spcPct val="200000"/>
              </a:lnSpc>
            </a:pPr>
            <a:r>
              <a:rPr lang="zh-CN" altLang="en-US" b="1" dirty="0"/>
              <a:t>注册规格：</a:t>
            </a:r>
            <a:r>
              <a:rPr lang="en-US" altLang="zh-CN" dirty="0"/>
              <a:t>16.7ml:0.3g</a:t>
            </a:r>
          </a:p>
          <a:p>
            <a:pPr>
              <a:lnSpc>
                <a:spcPct val="200000"/>
              </a:lnSpc>
            </a:pPr>
            <a:r>
              <a:rPr lang="zh-CN" altLang="en-US" b="1" dirty="0"/>
              <a:t>中国大陆首次上市时间：</a:t>
            </a:r>
            <a:r>
              <a:rPr lang="en-US" altLang="zh-CN" dirty="0"/>
              <a:t>2021</a:t>
            </a:r>
            <a:r>
              <a:rPr lang="zh-CN" altLang="en-US" dirty="0"/>
              <a:t>年</a:t>
            </a:r>
            <a:r>
              <a:rPr lang="en-US" altLang="zh-CN" dirty="0"/>
              <a:t>1</a:t>
            </a:r>
            <a:r>
              <a:rPr lang="zh-CN" altLang="en-US" dirty="0"/>
              <a:t>月</a:t>
            </a:r>
            <a:r>
              <a:rPr lang="en-US" altLang="zh-CN" dirty="0"/>
              <a:t>30</a:t>
            </a:r>
            <a:r>
              <a:rPr lang="zh-CN" altLang="en-US" dirty="0"/>
              <a:t>日</a:t>
            </a:r>
            <a:endParaRPr lang="en-US" altLang="zh-CN" dirty="0"/>
          </a:p>
          <a:p>
            <a:pPr>
              <a:lnSpc>
                <a:spcPct val="200000"/>
              </a:lnSpc>
            </a:pPr>
            <a:r>
              <a:rPr lang="zh-CN" altLang="en-US" b="1" dirty="0"/>
              <a:t>目前大陆地区通用名药品的上市情况：</a:t>
            </a:r>
            <a:r>
              <a:rPr lang="en-US" altLang="zh-CN" dirty="0"/>
              <a:t>2</a:t>
            </a:r>
            <a:r>
              <a:rPr lang="zh-CN" altLang="en-US" dirty="0"/>
              <a:t>家</a:t>
            </a:r>
            <a:endParaRPr lang="en-US" altLang="zh-CN" dirty="0"/>
          </a:p>
          <a:p>
            <a:pPr>
              <a:lnSpc>
                <a:spcPct val="200000"/>
              </a:lnSpc>
            </a:pPr>
            <a:r>
              <a:rPr lang="zh-CN" altLang="en-US" b="1" dirty="0"/>
              <a:t>全球首个上市国家</a:t>
            </a:r>
            <a:r>
              <a:rPr lang="en-US" altLang="zh-CN" b="1" dirty="0"/>
              <a:t>/</a:t>
            </a:r>
            <a:r>
              <a:rPr lang="zh-CN" altLang="en-US" b="1" dirty="0"/>
              <a:t>地区及上市时间：</a:t>
            </a:r>
            <a:r>
              <a:rPr lang="zh-CN" altLang="en-US" dirty="0"/>
              <a:t>美国，</a:t>
            </a:r>
            <a:r>
              <a:rPr lang="en-US" altLang="zh-CN" dirty="0"/>
              <a:t>2014</a:t>
            </a:r>
            <a:r>
              <a:rPr lang="zh-CN" altLang="en-US" dirty="0"/>
              <a:t>年</a:t>
            </a:r>
            <a:r>
              <a:rPr lang="en-US" altLang="zh-CN" dirty="0"/>
              <a:t>3</a:t>
            </a:r>
            <a:r>
              <a:rPr lang="zh-CN" altLang="en-US" dirty="0"/>
              <a:t>月</a:t>
            </a:r>
            <a:r>
              <a:rPr lang="en-US" altLang="zh-CN" dirty="0"/>
              <a:t>13</a:t>
            </a:r>
            <a:r>
              <a:rPr lang="zh-CN" altLang="en-US" dirty="0"/>
              <a:t>日</a:t>
            </a:r>
            <a:endParaRPr lang="en-US" altLang="zh-CN" dirty="0"/>
          </a:p>
          <a:p>
            <a:pPr>
              <a:lnSpc>
                <a:spcPct val="200000"/>
              </a:lnSpc>
            </a:pPr>
            <a:r>
              <a:rPr lang="zh-CN" altLang="en-US" b="1" dirty="0"/>
              <a:t>是否为</a:t>
            </a:r>
            <a:r>
              <a:rPr lang="en-US" altLang="zh-CN" b="1" dirty="0"/>
              <a:t>OTC</a:t>
            </a:r>
            <a:r>
              <a:rPr lang="zh-CN" altLang="en-US" b="1" dirty="0"/>
              <a:t>药品：</a:t>
            </a:r>
            <a:r>
              <a:rPr lang="zh-CN" altLang="en-US" dirty="0"/>
              <a:t>否</a:t>
            </a:r>
            <a:endParaRPr lang="en-US" altLang="zh-CN" dirty="0"/>
          </a:p>
          <a:p>
            <a:pPr>
              <a:lnSpc>
                <a:spcPct val="200000"/>
              </a:lnSpc>
            </a:pPr>
            <a:r>
              <a:rPr lang="zh-CN" altLang="en-US" b="1" dirty="0"/>
              <a:t>参照药品建议：</a:t>
            </a:r>
            <a:r>
              <a:rPr lang="zh-CN" altLang="en-US" dirty="0"/>
              <a:t>注射用伏立康唑</a:t>
            </a:r>
          </a:p>
        </p:txBody>
      </p:sp>
    </p:spTree>
    <p:extLst>
      <p:ext uri="{BB962C8B-B14F-4D97-AF65-F5344CB8AC3E}">
        <p14:creationId xmlns:p14="http://schemas.microsoft.com/office/powerpoint/2010/main" val="970056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1D13BF-266F-613B-7DB4-0E717BF363E5}"/>
              </a:ext>
            </a:extLst>
          </p:cNvPr>
          <p:cNvSpPr>
            <a:spLocks noGrp="1"/>
          </p:cNvSpPr>
          <p:nvPr>
            <p:ph type="title"/>
          </p:nvPr>
        </p:nvSpPr>
        <p:spPr/>
        <p:txBody>
          <a:bodyPr>
            <a:normAutofit/>
          </a:bodyPr>
          <a:lstStyle/>
          <a:p>
            <a:r>
              <a:rPr lang="zh-CN" altLang="en-US" sz="3600" dirty="0"/>
              <a:t>药品基本信息</a:t>
            </a:r>
          </a:p>
        </p:txBody>
      </p:sp>
      <p:sp>
        <p:nvSpPr>
          <p:cNvPr id="3" name="文本框 2">
            <a:extLst>
              <a:ext uri="{FF2B5EF4-FFF2-40B4-BE49-F238E27FC236}">
                <a16:creationId xmlns:a16="http://schemas.microsoft.com/office/drawing/2014/main" id="{6E6000D5-46A8-F091-0E9F-1BE739D69F67}"/>
              </a:ext>
            </a:extLst>
          </p:cNvPr>
          <p:cNvSpPr txBox="1"/>
          <p:nvPr/>
        </p:nvSpPr>
        <p:spPr>
          <a:xfrm>
            <a:off x="838200" y="323086"/>
            <a:ext cx="1011865" cy="707886"/>
          </a:xfrm>
          <a:prstGeom prst="rect">
            <a:avLst/>
          </a:prstGeom>
          <a:noFill/>
        </p:spPr>
        <p:txBody>
          <a:bodyPr wrap="square" rtlCol="0">
            <a:spAutoFit/>
          </a:bodyPr>
          <a:lstStyle/>
          <a:p>
            <a:r>
              <a:rPr lang="en-US" altLang="zh-CN" sz="4000" b="1" dirty="0"/>
              <a:t>01</a:t>
            </a:r>
            <a:endParaRPr lang="zh-CN" altLang="en-US" sz="4000" b="1" dirty="0"/>
          </a:p>
        </p:txBody>
      </p:sp>
      <p:sp>
        <p:nvSpPr>
          <p:cNvPr id="4" name="文本框 3">
            <a:extLst>
              <a:ext uri="{FF2B5EF4-FFF2-40B4-BE49-F238E27FC236}">
                <a16:creationId xmlns:a16="http://schemas.microsoft.com/office/drawing/2014/main" id="{44DA2510-BD2A-2DA3-B7A3-6A9E6A5AD0C9}"/>
              </a:ext>
            </a:extLst>
          </p:cNvPr>
          <p:cNvSpPr txBox="1"/>
          <p:nvPr/>
        </p:nvSpPr>
        <p:spPr>
          <a:xfrm>
            <a:off x="1242238" y="1414131"/>
            <a:ext cx="9826256" cy="4480394"/>
          </a:xfrm>
          <a:prstGeom prst="rect">
            <a:avLst/>
          </a:prstGeom>
          <a:noFill/>
        </p:spPr>
        <p:txBody>
          <a:bodyPr wrap="square" rtlCol="0">
            <a:spAutoFit/>
          </a:bodyPr>
          <a:lstStyle/>
          <a:p>
            <a:pPr>
              <a:lnSpc>
                <a:spcPct val="150000"/>
              </a:lnSpc>
            </a:pPr>
            <a:r>
              <a:rPr lang="zh-CN" altLang="en-US" sz="1600" b="1" u="sng" dirty="0"/>
              <a:t>适应症</a:t>
            </a:r>
            <a:endParaRPr lang="en-US" altLang="zh-CN" sz="1600" b="1" u="sng" dirty="0"/>
          </a:p>
          <a:p>
            <a:pPr>
              <a:lnSpc>
                <a:spcPct val="150000"/>
              </a:lnSpc>
            </a:pPr>
            <a:r>
              <a:rPr lang="zh-CN" altLang="en-US" sz="1600" b="1" dirty="0">
                <a:solidFill>
                  <a:srgbClr val="FF0000"/>
                </a:solidFill>
              </a:rPr>
              <a:t>预防侵袭性曲霉菌和念珠菌感染。</a:t>
            </a:r>
          </a:p>
          <a:p>
            <a:pPr>
              <a:lnSpc>
                <a:spcPct val="150000"/>
              </a:lnSpc>
            </a:pPr>
            <a:r>
              <a:rPr lang="zh-CN" altLang="en-US" sz="1600" dirty="0"/>
              <a:t>本品适用于</a:t>
            </a:r>
            <a:r>
              <a:rPr lang="en-US" altLang="zh-CN" sz="1600" dirty="0"/>
              <a:t>18</a:t>
            </a:r>
            <a:r>
              <a:rPr lang="zh-CN" altLang="en-US" sz="1600" dirty="0"/>
              <a:t>岁和</a:t>
            </a:r>
            <a:r>
              <a:rPr lang="en-US" altLang="zh-CN" sz="1600" dirty="0"/>
              <a:t>18</a:t>
            </a:r>
            <a:r>
              <a:rPr lang="zh-CN" altLang="en-US" sz="1600" dirty="0"/>
              <a:t>岁以上因重度免疫缺陷而导致这些感染风险增加的患者，例如接受造血干细胞移植（</a:t>
            </a:r>
            <a:r>
              <a:rPr lang="en-US" altLang="zh-CN" sz="1600" dirty="0"/>
              <a:t>HSCT</a:t>
            </a:r>
            <a:r>
              <a:rPr lang="zh-CN" altLang="en-US" sz="1600" dirty="0"/>
              <a:t>）后发生移植物抗宿主病（</a:t>
            </a:r>
            <a:r>
              <a:rPr lang="en-US" altLang="zh-CN" sz="1600" dirty="0"/>
              <a:t>GVHD</a:t>
            </a:r>
            <a:r>
              <a:rPr lang="zh-CN" altLang="en-US" sz="1600" dirty="0"/>
              <a:t>）的患者或化疗导致长时间中性粒细胞减少症的血液系统恶性肿瘤患者。</a:t>
            </a:r>
            <a:endParaRPr lang="en-US" altLang="zh-CN" sz="1600" dirty="0"/>
          </a:p>
          <a:p>
            <a:pPr>
              <a:lnSpc>
                <a:spcPct val="150000"/>
              </a:lnSpc>
            </a:pPr>
            <a:r>
              <a:rPr lang="zh-CN" altLang="en-US" sz="1600" b="1" u="sng" dirty="0"/>
              <a:t>疾病基本情况</a:t>
            </a:r>
            <a:endParaRPr lang="en-US" altLang="zh-CN" sz="1600" b="1" u="sng" dirty="0"/>
          </a:p>
          <a:p>
            <a:pPr>
              <a:lnSpc>
                <a:spcPct val="150000"/>
              </a:lnSpc>
            </a:pPr>
            <a:r>
              <a:rPr lang="zh-CN" altLang="zh-CN" sz="1600" dirty="0"/>
              <a:t>血液恶性肿瘤化疗患者确诊</a:t>
            </a:r>
            <a:r>
              <a:rPr lang="en-US" altLang="zh-CN" sz="1600" dirty="0"/>
              <a:t>/</a:t>
            </a:r>
            <a:r>
              <a:rPr lang="zh-CN" altLang="zh-CN" sz="1600" dirty="0"/>
              <a:t>临床诊断</a:t>
            </a:r>
            <a:r>
              <a:rPr lang="en-US" altLang="zh-CN" sz="1600" dirty="0"/>
              <a:t>/</a:t>
            </a:r>
            <a:r>
              <a:rPr lang="zh-CN" altLang="zh-CN" sz="1600" dirty="0"/>
              <a:t>拟诊</a:t>
            </a:r>
            <a:r>
              <a:rPr lang="zh-CN" altLang="en-US" sz="1600" dirty="0"/>
              <a:t>侵袭性真菌病</a:t>
            </a:r>
            <a:r>
              <a:rPr lang="en-US" altLang="zh-CN" sz="1600" dirty="0"/>
              <a:t>(IFD)</a:t>
            </a:r>
            <a:r>
              <a:rPr lang="zh-CN" altLang="zh-CN" sz="1600" dirty="0"/>
              <a:t>发生率为</a:t>
            </a:r>
            <a:r>
              <a:rPr lang="en-US" altLang="zh-CN" sz="1600" dirty="0"/>
              <a:t>8.3%</a:t>
            </a:r>
            <a:r>
              <a:rPr lang="zh-CN" altLang="en-US" sz="1600" dirty="0"/>
              <a:t>，</a:t>
            </a:r>
            <a:r>
              <a:rPr lang="zh-CN" altLang="zh-CN" sz="1600" dirty="0"/>
              <a:t>化疗患者接受抗真菌预防及治疗的比例为</a:t>
            </a:r>
            <a:r>
              <a:rPr lang="en-US" altLang="zh-CN" sz="1600" dirty="0"/>
              <a:t>24.8%</a:t>
            </a:r>
            <a:r>
              <a:rPr lang="zh-CN" altLang="en-US" sz="1600" dirty="0"/>
              <a:t>。</a:t>
            </a:r>
            <a:r>
              <a:rPr lang="zh-CN" altLang="zh-CN" sz="1600" dirty="0"/>
              <a:t>造血干细胞移植患者确诊</a:t>
            </a:r>
            <a:r>
              <a:rPr lang="en-US" altLang="zh-CN" sz="1600" dirty="0"/>
              <a:t>/</a:t>
            </a:r>
            <a:r>
              <a:rPr lang="zh-CN" altLang="zh-CN" sz="1600" dirty="0"/>
              <a:t>临床诊断</a:t>
            </a:r>
            <a:r>
              <a:rPr lang="en-US" altLang="zh-CN" sz="1600" dirty="0"/>
              <a:t>/</a:t>
            </a:r>
            <a:r>
              <a:rPr lang="zh-CN" altLang="zh-CN" sz="1600" dirty="0"/>
              <a:t>拟诊</a:t>
            </a:r>
            <a:r>
              <a:rPr lang="en-US" altLang="zh-CN" sz="1600" dirty="0"/>
              <a:t>IFD</a:t>
            </a:r>
            <a:r>
              <a:rPr lang="zh-CN" altLang="zh-CN" sz="1600" dirty="0"/>
              <a:t>发生率</a:t>
            </a:r>
            <a:r>
              <a:rPr lang="en-US" altLang="zh-CN" sz="1600" dirty="0"/>
              <a:t>26.7%</a:t>
            </a:r>
            <a:r>
              <a:rPr lang="zh-CN" altLang="en-US" sz="1600" dirty="0"/>
              <a:t>，</a:t>
            </a:r>
            <a:r>
              <a:rPr lang="zh-CN" altLang="zh-CN" sz="1600" dirty="0"/>
              <a:t>造血干细胞移植患者接受抗真菌预防的比例为</a:t>
            </a:r>
            <a:r>
              <a:rPr lang="en-US" altLang="zh-CN" sz="1600" dirty="0"/>
              <a:t>83.9%</a:t>
            </a:r>
            <a:r>
              <a:rPr lang="zh-CN" altLang="zh-CN" sz="1600" dirty="0"/>
              <a:t>，接受抗真菌治疗的比例为</a:t>
            </a:r>
            <a:r>
              <a:rPr lang="en-US" altLang="zh-CN" sz="1600" dirty="0"/>
              <a:t>40.6%</a:t>
            </a:r>
            <a:r>
              <a:rPr lang="zh-CN" altLang="en-US" sz="1600" dirty="0"/>
              <a:t>。</a:t>
            </a:r>
            <a:endParaRPr lang="en-US" altLang="zh-CN" sz="1600" dirty="0"/>
          </a:p>
          <a:p>
            <a:pPr>
              <a:lnSpc>
                <a:spcPct val="150000"/>
              </a:lnSpc>
            </a:pPr>
            <a:r>
              <a:rPr lang="zh-CN" altLang="en-US" sz="1600" b="1" u="sng" dirty="0"/>
              <a:t>用法用量</a:t>
            </a:r>
            <a:endParaRPr lang="en-US" altLang="zh-CN" sz="1600" b="1" u="sng" dirty="0"/>
          </a:p>
          <a:p>
            <a:pPr>
              <a:lnSpc>
                <a:spcPct val="150000"/>
              </a:lnSpc>
            </a:pPr>
            <a:r>
              <a:rPr lang="zh-CN" altLang="en-US" sz="1600" dirty="0"/>
              <a:t>预防侵袭性曲霉菌和念珠菌感染：负荷剂量：第一天，每次</a:t>
            </a:r>
            <a:r>
              <a:rPr lang="en-US" altLang="zh-CN" sz="1600" dirty="0"/>
              <a:t>300mg</a:t>
            </a:r>
            <a:r>
              <a:rPr lang="zh-CN" altLang="en-US" sz="1600" dirty="0"/>
              <a:t>，每日</a:t>
            </a:r>
            <a:r>
              <a:rPr lang="en-US" altLang="zh-CN" sz="1600" dirty="0"/>
              <a:t>2</a:t>
            </a:r>
            <a:r>
              <a:rPr lang="zh-CN" altLang="en-US" sz="1600" dirty="0"/>
              <a:t>次。维持剂量：第二天开始，每次</a:t>
            </a:r>
            <a:r>
              <a:rPr lang="en-US" altLang="zh-CN" sz="1600" dirty="0"/>
              <a:t>300mg</a:t>
            </a:r>
            <a:r>
              <a:rPr lang="zh-CN" altLang="en-US" sz="1600" dirty="0"/>
              <a:t>，每日一次。疗程根据中性粒细胞减少或免疫抑制的恢复情况确定。</a:t>
            </a:r>
            <a:endParaRPr lang="en-US" altLang="zh-CN" sz="1600" dirty="0"/>
          </a:p>
        </p:txBody>
      </p:sp>
    </p:spTree>
    <p:extLst>
      <p:ext uri="{BB962C8B-B14F-4D97-AF65-F5344CB8AC3E}">
        <p14:creationId xmlns:p14="http://schemas.microsoft.com/office/powerpoint/2010/main" val="2314836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574AADB-E435-84A1-4AEC-3CD005DC9BA0}"/>
              </a:ext>
            </a:extLst>
          </p:cNvPr>
          <p:cNvSpPr>
            <a:spLocks noGrp="1"/>
          </p:cNvSpPr>
          <p:nvPr>
            <p:ph type="title"/>
          </p:nvPr>
        </p:nvSpPr>
        <p:spPr/>
        <p:txBody>
          <a:bodyPr>
            <a:normAutofit/>
          </a:bodyPr>
          <a:lstStyle/>
          <a:p>
            <a:r>
              <a:rPr lang="zh-CN" altLang="en-US" sz="3600" dirty="0"/>
              <a:t>安全性</a:t>
            </a:r>
          </a:p>
        </p:txBody>
      </p:sp>
      <p:sp>
        <p:nvSpPr>
          <p:cNvPr id="3" name="文本框 2">
            <a:extLst>
              <a:ext uri="{FF2B5EF4-FFF2-40B4-BE49-F238E27FC236}">
                <a16:creationId xmlns:a16="http://schemas.microsoft.com/office/drawing/2014/main" id="{7A7C3DD6-8D4A-9B11-C719-FE4CD8081CBC}"/>
              </a:ext>
            </a:extLst>
          </p:cNvPr>
          <p:cNvSpPr txBox="1"/>
          <p:nvPr/>
        </p:nvSpPr>
        <p:spPr>
          <a:xfrm>
            <a:off x="838200" y="323086"/>
            <a:ext cx="1011865" cy="707886"/>
          </a:xfrm>
          <a:prstGeom prst="rect">
            <a:avLst/>
          </a:prstGeom>
          <a:noFill/>
        </p:spPr>
        <p:txBody>
          <a:bodyPr wrap="square" rtlCol="0">
            <a:spAutoFit/>
          </a:bodyPr>
          <a:lstStyle/>
          <a:p>
            <a:r>
              <a:rPr lang="en-US" altLang="zh-CN" sz="4000" b="1" dirty="0"/>
              <a:t>02</a:t>
            </a:r>
            <a:endParaRPr lang="zh-CN" altLang="en-US" sz="4000" b="1" dirty="0"/>
          </a:p>
        </p:txBody>
      </p:sp>
      <p:sp>
        <p:nvSpPr>
          <p:cNvPr id="4" name="文本框 3">
            <a:extLst>
              <a:ext uri="{FF2B5EF4-FFF2-40B4-BE49-F238E27FC236}">
                <a16:creationId xmlns:a16="http://schemas.microsoft.com/office/drawing/2014/main" id="{E6BB1EDA-EF17-9160-6BC3-3E6964F8AAD5}"/>
              </a:ext>
            </a:extLst>
          </p:cNvPr>
          <p:cNvSpPr txBox="1"/>
          <p:nvPr/>
        </p:nvSpPr>
        <p:spPr>
          <a:xfrm>
            <a:off x="1726018" y="1382371"/>
            <a:ext cx="9460538" cy="4888518"/>
          </a:xfrm>
          <a:prstGeom prst="rect">
            <a:avLst/>
          </a:prstGeom>
          <a:noFill/>
        </p:spPr>
        <p:txBody>
          <a:bodyPr wrap="square" rtlCol="0">
            <a:spAutoFit/>
          </a:bodyPr>
          <a:lstStyle/>
          <a:p>
            <a:pPr>
              <a:lnSpc>
                <a:spcPct val="200000"/>
              </a:lnSpc>
            </a:pPr>
            <a:r>
              <a:rPr lang="zh-CN" altLang="en-US" b="1" u="sng" dirty="0"/>
              <a:t>不良反应情况：</a:t>
            </a:r>
            <a:endParaRPr lang="en-US" altLang="zh-CN" b="1" u="sng" dirty="0"/>
          </a:p>
          <a:p>
            <a:pPr>
              <a:lnSpc>
                <a:spcPct val="200000"/>
              </a:lnSpc>
            </a:pPr>
            <a:r>
              <a:rPr lang="zh-CN" altLang="en-US" dirty="0"/>
              <a:t>每日一次</a:t>
            </a:r>
            <a:r>
              <a:rPr lang="en-US" altLang="zh-CN" dirty="0"/>
              <a:t>300mg</a:t>
            </a:r>
            <a:r>
              <a:rPr lang="zh-CN" altLang="en-US" dirty="0"/>
              <a:t>剂量的泊沙康唑静脉注射给药阶段，最常报告的发作一次的不良反应有腹泻（</a:t>
            </a:r>
            <a:r>
              <a:rPr lang="en-US" altLang="zh-CN" dirty="0"/>
              <a:t>32%</a:t>
            </a:r>
            <a:r>
              <a:rPr lang="zh-CN" altLang="en-US" dirty="0"/>
              <a:t>）、低钾血症（</a:t>
            </a:r>
            <a:r>
              <a:rPr lang="en-US" altLang="zh-CN" dirty="0"/>
              <a:t>22%</a:t>
            </a:r>
            <a:r>
              <a:rPr lang="zh-CN" altLang="en-US" dirty="0"/>
              <a:t>）、发热（</a:t>
            </a:r>
            <a:r>
              <a:rPr lang="en-US" altLang="zh-CN" dirty="0"/>
              <a:t>21%</a:t>
            </a:r>
            <a:r>
              <a:rPr lang="zh-CN" altLang="en-US" dirty="0"/>
              <a:t>）和恶心（</a:t>
            </a:r>
            <a:r>
              <a:rPr lang="en-US" altLang="zh-CN" dirty="0"/>
              <a:t>19%</a:t>
            </a:r>
            <a:r>
              <a:rPr lang="zh-CN" altLang="en-US" dirty="0"/>
              <a:t>）。这些不良反应与泊沙康唑口服混悬液研究中所见的不良反应一致。</a:t>
            </a:r>
            <a:endParaRPr lang="en-US" altLang="zh-CN" dirty="0"/>
          </a:p>
          <a:p>
            <a:pPr>
              <a:lnSpc>
                <a:spcPct val="200000"/>
              </a:lnSpc>
            </a:pPr>
            <a:r>
              <a:rPr lang="zh-CN" altLang="en-US" b="1" u="sng" dirty="0"/>
              <a:t>安全性方面优势和不足：</a:t>
            </a:r>
            <a:endParaRPr lang="en-US" altLang="zh-CN" b="1" u="sng" dirty="0"/>
          </a:p>
          <a:p>
            <a:pPr>
              <a:lnSpc>
                <a:spcPct val="200000"/>
              </a:lnSpc>
            </a:pPr>
            <a:r>
              <a:rPr lang="zh-CN" altLang="en-US" dirty="0"/>
              <a:t>泊沙康唑相比伏立康唑耐受性更好，接受泊沙康唑治疗的患者</a:t>
            </a:r>
            <a:r>
              <a:rPr lang="zh-CN" altLang="en-US" b="1" dirty="0">
                <a:solidFill>
                  <a:srgbClr val="FF0000"/>
                </a:solidFill>
              </a:rPr>
              <a:t>因不良事件停药的比例明显低于伏立康唑</a:t>
            </a:r>
            <a:r>
              <a:rPr lang="zh-CN" altLang="en-US" dirty="0"/>
              <a:t>（</a:t>
            </a:r>
            <a:r>
              <a:rPr lang="en-US" altLang="zh-CN" dirty="0"/>
              <a:t>18% vs. 2%</a:t>
            </a:r>
            <a:r>
              <a:rPr lang="zh-CN" altLang="en-US" dirty="0"/>
              <a:t>，</a:t>
            </a:r>
            <a:r>
              <a:rPr lang="en-US" altLang="zh-CN" dirty="0"/>
              <a:t>P=0.04</a:t>
            </a:r>
            <a:r>
              <a:rPr lang="zh-CN" altLang="en-US" dirty="0"/>
              <a:t>），伏立康唑组出现幻觉</a:t>
            </a:r>
            <a:r>
              <a:rPr lang="en-US" altLang="zh-CN" dirty="0"/>
              <a:t>/</a:t>
            </a:r>
            <a:r>
              <a:rPr lang="zh-CN" altLang="en-US" dirty="0"/>
              <a:t>视觉障碍的比例为</a:t>
            </a:r>
            <a:r>
              <a:rPr lang="en-US" altLang="zh-CN" dirty="0"/>
              <a:t>9%</a:t>
            </a:r>
            <a:r>
              <a:rPr lang="zh-CN" altLang="en-US" dirty="0"/>
              <a:t>，肝酶升高的比例也为</a:t>
            </a:r>
            <a:r>
              <a:rPr lang="en-US" altLang="zh-CN" dirty="0"/>
              <a:t>9%</a:t>
            </a:r>
            <a:r>
              <a:rPr lang="zh-CN" altLang="en-US" dirty="0"/>
              <a:t>，泊沙康唑组均未出现。</a:t>
            </a:r>
            <a:endParaRPr lang="en-US" altLang="zh-CN" dirty="0"/>
          </a:p>
          <a:p>
            <a:pPr>
              <a:lnSpc>
                <a:spcPct val="150000"/>
              </a:lnSpc>
            </a:pPr>
            <a:endParaRPr lang="en-US" altLang="zh-CN" b="1" u="sng" dirty="0"/>
          </a:p>
        </p:txBody>
      </p:sp>
      <p:sp>
        <p:nvSpPr>
          <p:cNvPr id="5" name="文本框 4">
            <a:extLst>
              <a:ext uri="{FF2B5EF4-FFF2-40B4-BE49-F238E27FC236}">
                <a16:creationId xmlns:a16="http://schemas.microsoft.com/office/drawing/2014/main" id="{4A8A2F7B-C898-3C83-33A1-E2EA001BC763}"/>
              </a:ext>
            </a:extLst>
          </p:cNvPr>
          <p:cNvSpPr txBox="1"/>
          <p:nvPr/>
        </p:nvSpPr>
        <p:spPr>
          <a:xfrm>
            <a:off x="1850065" y="6514566"/>
            <a:ext cx="5897526" cy="230832"/>
          </a:xfrm>
          <a:prstGeom prst="rect">
            <a:avLst/>
          </a:prstGeom>
          <a:noFill/>
        </p:spPr>
        <p:txBody>
          <a:bodyPr wrap="square" rtlCol="0">
            <a:spAutoFit/>
          </a:bodyPr>
          <a:lstStyle/>
          <a:p>
            <a:pPr algn="l"/>
            <a:r>
              <a:rPr lang="en-US" altLang="zh-CN" sz="900" dirty="0"/>
              <a:t>Phillips K.et al. J Oncol Pharm Practice.2019;25(2) 398-403.</a:t>
            </a:r>
            <a:endParaRPr lang="zh-CN" altLang="en-US" sz="900" dirty="0"/>
          </a:p>
        </p:txBody>
      </p:sp>
    </p:spTree>
    <p:extLst>
      <p:ext uri="{BB962C8B-B14F-4D97-AF65-F5344CB8AC3E}">
        <p14:creationId xmlns:p14="http://schemas.microsoft.com/office/powerpoint/2010/main" val="1528532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95277E5-EFFC-76D0-B7C1-29E3E2E7D282}"/>
              </a:ext>
            </a:extLst>
          </p:cNvPr>
          <p:cNvSpPr>
            <a:spLocks noGrp="1"/>
          </p:cNvSpPr>
          <p:nvPr>
            <p:ph type="title"/>
          </p:nvPr>
        </p:nvSpPr>
        <p:spPr/>
        <p:txBody>
          <a:bodyPr>
            <a:normAutofit/>
          </a:bodyPr>
          <a:lstStyle/>
          <a:p>
            <a:r>
              <a:rPr lang="zh-CN" altLang="en-US" sz="3600" dirty="0"/>
              <a:t>有效性</a:t>
            </a:r>
          </a:p>
        </p:txBody>
      </p:sp>
      <p:sp>
        <p:nvSpPr>
          <p:cNvPr id="3" name="文本框 2">
            <a:extLst>
              <a:ext uri="{FF2B5EF4-FFF2-40B4-BE49-F238E27FC236}">
                <a16:creationId xmlns:a16="http://schemas.microsoft.com/office/drawing/2014/main" id="{BB91DF7C-974F-293D-F76E-79841815FD4C}"/>
              </a:ext>
            </a:extLst>
          </p:cNvPr>
          <p:cNvSpPr txBox="1"/>
          <p:nvPr/>
        </p:nvSpPr>
        <p:spPr>
          <a:xfrm>
            <a:off x="838200" y="323086"/>
            <a:ext cx="1011865" cy="707886"/>
          </a:xfrm>
          <a:prstGeom prst="rect">
            <a:avLst/>
          </a:prstGeom>
          <a:noFill/>
        </p:spPr>
        <p:txBody>
          <a:bodyPr wrap="square" rtlCol="0">
            <a:spAutoFit/>
          </a:bodyPr>
          <a:lstStyle/>
          <a:p>
            <a:r>
              <a:rPr lang="en-US" altLang="zh-CN" sz="4000" b="1" dirty="0"/>
              <a:t>03</a:t>
            </a:r>
            <a:endParaRPr lang="zh-CN" altLang="en-US" sz="4000" b="1" dirty="0"/>
          </a:p>
        </p:txBody>
      </p:sp>
      <p:sp>
        <p:nvSpPr>
          <p:cNvPr id="4" name="文本框 3">
            <a:extLst>
              <a:ext uri="{FF2B5EF4-FFF2-40B4-BE49-F238E27FC236}">
                <a16:creationId xmlns:a16="http://schemas.microsoft.com/office/drawing/2014/main" id="{802093AE-5059-4DF5-90AC-222F6914B9E3}"/>
              </a:ext>
            </a:extLst>
          </p:cNvPr>
          <p:cNvSpPr txBox="1"/>
          <p:nvPr/>
        </p:nvSpPr>
        <p:spPr>
          <a:xfrm>
            <a:off x="816934" y="1339702"/>
            <a:ext cx="10675088" cy="4440318"/>
          </a:xfrm>
          <a:prstGeom prst="rect">
            <a:avLst/>
          </a:prstGeom>
          <a:noFill/>
        </p:spPr>
        <p:txBody>
          <a:bodyPr wrap="square" rtlCol="0">
            <a:spAutoFit/>
          </a:bodyPr>
          <a:lstStyle/>
          <a:p>
            <a:pPr>
              <a:lnSpc>
                <a:spcPct val="200000"/>
              </a:lnSpc>
            </a:pPr>
            <a:r>
              <a:rPr lang="zh-CN" altLang="en-US" b="1" u="sng" dirty="0"/>
              <a:t>与对照药品疗效方面优势和不足：</a:t>
            </a:r>
            <a:endParaRPr lang="en-US" altLang="zh-CN" b="1" u="sng" dirty="0"/>
          </a:p>
          <a:p>
            <a:pPr marL="285750" indent="-285750">
              <a:lnSpc>
                <a:spcPct val="200000"/>
              </a:lnSpc>
              <a:buFont typeface="Arial" panose="020B0604020202020204" pitchFamily="34" charset="0"/>
              <a:buChar char="•"/>
            </a:pPr>
            <a:r>
              <a:rPr lang="zh-CN" altLang="en-US" dirty="0"/>
              <a:t>泊沙康唑注射液用于侵袭性真菌病</a:t>
            </a:r>
            <a:r>
              <a:rPr lang="en-US" altLang="zh-CN" dirty="0"/>
              <a:t>(IFD)</a:t>
            </a:r>
            <a:r>
              <a:rPr lang="zh-CN" altLang="en-US" dirty="0"/>
              <a:t>高危患者的上市前临床数据显示，泊沙康唑注射液预防治疗的患者</a:t>
            </a:r>
            <a:r>
              <a:rPr lang="en-US" altLang="zh-CN" b="1" dirty="0">
                <a:solidFill>
                  <a:srgbClr val="FF0000"/>
                </a:solidFill>
              </a:rPr>
              <a:t>IFD</a:t>
            </a:r>
            <a:r>
              <a:rPr lang="zh-CN" altLang="en-US" b="1" dirty="0">
                <a:solidFill>
                  <a:srgbClr val="FF0000"/>
                </a:solidFill>
              </a:rPr>
              <a:t>的发生率低，仅</a:t>
            </a:r>
            <a:r>
              <a:rPr lang="en-US" altLang="zh-CN" b="1" dirty="0">
                <a:solidFill>
                  <a:srgbClr val="FF0000"/>
                </a:solidFill>
              </a:rPr>
              <a:t>1.6%</a:t>
            </a:r>
            <a:r>
              <a:rPr lang="en-US" altLang="zh-CN" dirty="0"/>
              <a:t>(1/62)</a:t>
            </a:r>
            <a:r>
              <a:rPr lang="zh-CN" altLang="en-US" dirty="0"/>
              <a:t>。</a:t>
            </a:r>
            <a:endParaRPr lang="en-US" altLang="zh-CN" dirty="0"/>
          </a:p>
          <a:p>
            <a:pPr marL="285750" indent="-285750">
              <a:lnSpc>
                <a:spcPct val="200000"/>
              </a:lnSpc>
              <a:buFont typeface="Arial" panose="020B0604020202020204" pitchFamily="34" charset="0"/>
              <a:buChar char="•"/>
            </a:pPr>
            <a:r>
              <a:rPr lang="zh-CN" altLang="en-US" dirty="0"/>
              <a:t>对比伏立康唑，泊沙康唑抗真菌预防的疗效与伏立康唑相当，</a:t>
            </a:r>
            <a:r>
              <a:rPr lang="en-US" altLang="zh-CN" dirty="0"/>
              <a:t>AML</a:t>
            </a:r>
            <a:r>
              <a:rPr lang="zh-CN" altLang="en-US" dirty="0"/>
              <a:t>或</a:t>
            </a:r>
            <a:r>
              <a:rPr lang="en-US" altLang="zh-CN" dirty="0"/>
              <a:t>MDS</a:t>
            </a:r>
            <a:r>
              <a:rPr lang="zh-CN" altLang="en-US" dirty="0"/>
              <a:t>患者诱导化疗期间泊沙康唑组与伏立康唑组</a:t>
            </a:r>
            <a:r>
              <a:rPr lang="en-US" altLang="zh-CN" dirty="0"/>
              <a:t>30</a:t>
            </a:r>
            <a:r>
              <a:rPr lang="zh-CN" altLang="en-US" dirty="0"/>
              <a:t>天和</a:t>
            </a:r>
            <a:r>
              <a:rPr lang="en-US" altLang="zh-CN" dirty="0"/>
              <a:t>100</a:t>
            </a:r>
            <a:r>
              <a:rPr lang="zh-CN" altLang="en-US" dirty="0"/>
              <a:t>天死亡率类似，均未发生突破性侵袭性真菌病。</a:t>
            </a:r>
            <a:endParaRPr lang="en-US" altLang="zh-CN" dirty="0"/>
          </a:p>
          <a:p>
            <a:pPr marL="285750" indent="-285750">
              <a:lnSpc>
                <a:spcPct val="200000"/>
              </a:lnSpc>
              <a:buFont typeface="Arial" panose="020B0604020202020204" pitchFamily="34" charset="0"/>
              <a:buChar char="•"/>
            </a:pPr>
            <a:r>
              <a:rPr lang="zh-CN" altLang="en-US" dirty="0"/>
              <a:t>对比氟康唑</a:t>
            </a:r>
            <a:r>
              <a:rPr lang="en-US" altLang="zh-CN" dirty="0"/>
              <a:t>/</a:t>
            </a:r>
            <a:r>
              <a:rPr lang="zh-CN" altLang="en-US" dirty="0"/>
              <a:t>伊曲康唑，泊沙康唑预防粒细胞缺乏的</a:t>
            </a:r>
            <a:r>
              <a:rPr lang="en-US" altLang="zh-CN" dirty="0"/>
              <a:t>AML</a:t>
            </a:r>
            <a:r>
              <a:rPr lang="zh-CN" altLang="en-US" dirty="0"/>
              <a:t>和</a:t>
            </a:r>
            <a:r>
              <a:rPr lang="en-US" altLang="zh-CN" dirty="0"/>
              <a:t>MDS</a:t>
            </a:r>
            <a:r>
              <a:rPr lang="zh-CN" altLang="en-US" dirty="0"/>
              <a:t>患者</a:t>
            </a:r>
            <a:r>
              <a:rPr lang="en-US" altLang="zh-CN" dirty="0"/>
              <a:t>IFD</a:t>
            </a:r>
            <a:r>
              <a:rPr lang="zh-CN" altLang="en-US" dirty="0"/>
              <a:t>的优势明显：预防给药期间</a:t>
            </a:r>
            <a:r>
              <a:rPr lang="zh-CN" altLang="en-US" b="1" dirty="0">
                <a:solidFill>
                  <a:srgbClr val="FF0000"/>
                </a:solidFill>
              </a:rPr>
              <a:t>泊沙康唑组</a:t>
            </a:r>
            <a:r>
              <a:rPr lang="en-US" altLang="zh-CN" b="1" dirty="0">
                <a:solidFill>
                  <a:srgbClr val="FF0000"/>
                </a:solidFill>
              </a:rPr>
              <a:t>IFD</a:t>
            </a:r>
            <a:r>
              <a:rPr lang="zh-CN" altLang="en-US" b="1" dirty="0">
                <a:solidFill>
                  <a:srgbClr val="FF0000"/>
                </a:solidFill>
              </a:rPr>
              <a:t>的发生率为</a:t>
            </a:r>
            <a:r>
              <a:rPr lang="en-US" altLang="zh-CN" b="1" dirty="0">
                <a:solidFill>
                  <a:srgbClr val="FF0000"/>
                </a:solidFill>
              </a:rPr>
              <a:t>2%</a:t>
            </a:r>
            <a:r>
              <a:rPr lang="zh-CN" altLang="en-US" b="1" dirty="0">
                <a:solidFill>
                  <a:srgbClr val="FF0000"/>
                </a:solidFill>
              </a:rPr>
              <a:t>，对照组氟康唑</a:t>
            </a:r>
            <a:r>
              <a:rPr lang="en-US" altLang="zh-CN" b="1" dirty="0">
                <a:solidFill>
                  <a:srgbClr val="FF0000"/>
                </a:solidFill>
              </a:rPr>
              <a:t>/</a:t>
            </a:r>
            <a:r>
              <a:rPr lang="zh-CN" altLang="en-US" b="1" dirty="0">
                <a:solidFill>
                  <a:srgbClr val="FF0000"/>
                </a:solidFill>
              </a:rPr>
              <a:t>伊曲康唑</a:t>
            </a:r>
            <a:r>
              <a:rPr lang="en-US" altLang="zh-CN" b="1" dirty="0">
                <a:solidFill>
                  <a:srgbClr val="FF0000"/>
                </a:solidFill>
              </a:rPr>
              <a:t>8% </a:t>
            </a:r>
            <a:r>
              <a:rPr lang="en-US" altLang="zh-CN" dirty="0"/>
              <a:t>(P&lt;0.001)</a:t>
            </a:r>
            <a:r>
              <a:rPr lang="zh-CN" altLang="en-US" dirty="0"/>
              <a:t>；随访</a:t>
            </a:r>
            <a:r>
              <a:rPr lang="en-US" altLang="zh-CN" dirty="0"/>
              <a:t>100</a:t>
            </a:r>
            <a:r>
              <a:rPr lang="zh-CN" altLang="en-US" dirty="0"/>
              <a:t>天时，泊沙康唑组患者死亡率为</a:t>
            </a:r>
            <a:r>
              <a:rPr lang="en-US" altLang="zh-CN" dirty="0"/>
              <a:t>14%</a:t>
            </a:r>
            <a:r>
              <a:rPr lang="zh-CN" altLang="en-US" dirty="0"/>
              <a:t>，对照组氟康唑</a:t>
            </a:r>
            <a:r>
              <a:rPr lang="en-US" altLang="zh-CN" dirty="0"/>
              <a:t>/</a:t>
            </a:r>
            <a:r>
              <a:rPr lang="zh-CN" altLang="en-US" dirty="0"/>
              <a:t>伊曲康唑</a:t>
            </a:r>
            <a:r>
              <a:rPr lang="en-US" altLang="zh-CN" dirty="0"/>
              <a:t>21%</a:t>
            </a:r>
            <a:r>
              <a:rPr lang="zh-CN" altLang="en-US" dirty="0"/>
              <a:t>，泊沙康唑组患者</a:t>
            </a:r>
            <a:r>
              <a:rPr lang="zh-CN" altLang="en-US" b="1" dirty="0">
                <a:solidFill>
                  <a:srgbClr val="FF0000"/>
                </a:solidFill>
              </a:rPr>
              <a:t>相对死亡风险降低</a:t>
            </a:r>
            <a:r>
              <a:rPr lang="en-US" altLang="zh-CN" b="1" dirty="0">
                <a:solidFill>
                  <a:srgbClr val="FF0000"/>
                </a:solidFill>
              </a:rPr>
              <a:t>33%</a:t>
            </a:r>
            <a:r>
              <a:rPr lang="zh-CN" altLang="en-US" dirty="0"/>
              <a:t>（</a:t>
            </a:r>
            <a:r>
              <a:rPr lang="en-US" altLang="zh-CN" dirty="0"/>
              <a:t>P=0.04</a:t>
            </a:r>
            <a:r>
              <a:rPr lang="zh-CN" altLang="en-US" dirty="0"/>
              <a:t>）。</a:t>
            </a:r>
            <a:endParaRPr lang="en-US" altLang="zh-CN" dirty="0"/>
          </a:p>
        </p:txBody>
      </p:sp>
      <p:sp>
        <p:nvSpPr>
          <p:cNvPr id="5" name="文本框 4">
            <a:extLst>
              <a:ext uri="{FF2B5EF4-FFF2-40B4-BE49-F238E27FC236}">
                <a16:creationId xmlns:a16="http://schemas.microsoft.com/office/drawing/2014/main" id="{A4A94E4F-7B17-1C23-D4F0-CA2A291EDDF0}"/>
              </a:ext>
            </a:extLst>
          </p:cNvPr>
          <p:cNvSpPr txBox="1"/>
          <p:nvPr/>
        </p:nvSpPr>
        <p:spPr>
          <a:xfrm>
            <a:off x="1588680" y="6197755"/>
            <a:ext cx="5897526" cy="507831"/>
          </a:xfrm>
          <a:prstGeom prst="rect">
            <a:avLst/>
          </a:prstGeom>
          <a:noFill/>
        </p:spPr>
        <p:txBody>
          <a:bodyPr wrap="square" rtlCol="0">
            <a:spAutoFit/>
          </a:bodyPr>
          <a:lstStyle/>
          <a:p>
            <a:pPr algn="l"/>
            <a:r>
              <a:rPr lang="en-US" altLang="zh-CN" sz="900" dirty="0"/>
              <a:t>1.</a:t>
            </a:r>
            <a:r>
              <a:rPr lang="zh-CN" altLang="en-US" sz="900" dirty="0"/>
              <a:t>孙爱宁</a:t>
            </a:r>
            <a:r>
              <a:rPr lang="en-US" altLang="zh-CN" sz="900" dirty="0"/>
              <a:t>.</a:t>
            </a:r>
            <a:r>
              <a:rPr lang="zh-CN" altLang="en-US" sz="900" dirty="0"/>
              <a:t>等</a:t>
            </a:r>
            <a:r>
              <a:rPr lang="en-US" altLang="zh-CN" sz="900" dirty="0"/>
              <a:t>.</a:t>
            </a:r>
            <a:r>
              <a:rPr lang="zh-CN" altLang="en-US" sz="900" dirty="0"/>
              <a:t>中国临床药理学杂志</a:t>
            </a:r>
            <a:r>
              <a:rPr lang="en-US" altLang="zh-CN" sz="900" dirty="0"/>
              <a:t>.2022;38(10):1101-1105.</a:t>
            </a:r>
          </a:p>
          <a:p>
            <a:pPr algn="l"/>
            <a:r>
              <a:rPr lang="en-US" altLang="zh-CN" sz="900" dirty="0"/>
              <a:t>2.Phillips K.et al. J Oncol Pharm Practice.2019;25(2) 398-403.</a:t>
            </a:r>
          </a:p>
          <a:p>
            <a:pPr algn="l"/>
            <a:r>
              <a:rPr lang="en-US" altLang="zh-CN" sz="900" dirty="0"/>
              <a:t>3. </a:t>
            </a:r>
            <a:r>
              <a:rPr lang="en-US" altLang="zh-CN" sz="900" dirty="0" err="1"/>
              <a:t>Cornely</a:t>
            </a:r>
            <a:r>
              <a:rPr lang="en-US" altLang="zh-CN" sz="900" dirty="0"/>
              <a:t> OA.et al. N </a:t>
            </a:r>
            <a:r>
              <a:rPr lang="en-US" altLang="zh-CN" sz="900" dirty="0" err="1"/>
              <a:t>Engl</a:t>
            </a:r>
            <a:r>
              <a:rPr lang="en-US" altLang="zh-CN" sz="900" dirty="0"/>
              <a:t> J Med 2007;356:348-59.</a:t>
            </a:r>
            <a:endParaRPr lang="zh-CN" altLang="en-US" sz="900" dirty="0"/>
          </a:p>
        </p:txBody>
      </p:sp>
      <p:sp>
        <p:nvSpPr>
          <p:cNvPr id="6" name="文本框 5">
            <a:extLst>
              <a:ext uri="{FF2B5EF4-FFF2-40B4-BE49-F238E27FC236}">
                <a16:creationId xmlns:a16="http://schemas.microsoft.com/office/drawing/2014/main" id="{5028DAA9-5259-5974-CBD7-43EF97989C75}"/>
              </a:ext>
            </a:extLst>
          </p:cNvPr>
          <p:cNvSpPr txBox="1"/>
          <p:nvPr/>
        </p:nvSpPr>
        <p:spPr>
          <a:xfrm>
            <a:off x="8153398" y="6037155"/>
            <a:ext cx="3200402" cy="230832"/>
          </a:xfrm>
          <a:prstGeom prst="rect">
            <a:avLst/>
          </a:prstGeom>
          <a:noFill/>
        </p:spPr>
        <p:txBody>
          <a:bodyPr wrap="square" rtlCol="0">
            <a:spAutoFit/>
          </a:bodyPr>
          <a:lstStyle/>
          <a:p>
            <a:r>
              <a:rPr lang="en-US" altLang="zh-CN" sz="900" dirty="0"/>
              <a:t>AML:</a:t>
            </a:r>
            <a:r>
              <a:rPr lang="zh-CN" altLang="en-US" sz="900" dirty="0"/>
              <a:t>急性髓系白血病；</a:t>
            </a:r>
            <a:r>
              <a:rPr lang="en-US" altLang="zh-CN" sz="900" dirty="0"/>
              <a:t>MDS</a:t>
            </a:r>
            <a:r>
              <a:rPr lang="zh-CN" altLang="en-US" sz="900" dirty="0"/>
              <a:t>：骨髓增生异常综合征</a:t>
            </a:r>
          </a:p>
        </p:txBody>
      </p:sp>
    </p:spTree>
    <p:extLst>
      <p:ext uri="{BB962C8B-B14F-4D97-AF65-F5344CB8AC3E}">
        <p14:creationId xmlns:p14="http://schemas.microsoft.com/office/powerpoint/2010/main" val="4202457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95277E5-EFFC-76D0-B7C1-29E3E2E7D282}"/>
              </a:ext>
            </a:extLst>
          </p:cNvPr>
          <p:cNvSpPr>
            <a:spLocks noGrp="1"/>
          </p:cNvSpPr>
          <p:nvPr>
            <p:ph type="title"/>
          </p:nvPr>
        </p:nvSpPr>
        <p:spPr/>
        <p:txBody>
          <a:bodyPr>
            <a:normAutofit/>
          </a:bodyPr>
          <a:lstStyle/>
          <a:p>
            <a:r>
              <a:rPr lang="zh-CN" altLang="en-US" sz="3600" dirty="0"/>
              <a:t>有效性</a:t>
            </a:r>
          </a:p>
        </p:txBody>
      </p:sp>
      <p:sp>
        <p:nvSpPr>
          <p:cNvPr id="3" name="文本框 2">
            <a:extLst>
              <a:ext uri="{FF2B5EF4-FFF2-40B4-BE49-F238E27FC236}">
                <a16:creationId xmlns:a16="http://schemas.microsoft.com/office/drawing/2014/main" id="{BB91DF7C-974F-293D-F76E-79841815FD4C}"/>
              </a:ext>
            </a:extLst>
          </p:cNvPr>
          <p:cNvSpPr txBox="1"/>
          <p:nvPr/>
        </p:nvSpPr>
        <p:spPr>
          <a:xfrm>
            <a:off x="838200" y="323086"/>
            <a:ext cx="1011865" cy="707886"/>
          </a:xfrm>
          <a:prstGeom prst="rect">
            <a:avLst/>
          </a:prstGeom>
          <a:noFill/>
        </p:spPr>
        <p:txBody>
          <a:bodyPr wrap="square" rtlCol="0">
            <a:spAutoFit/>
          </a:bodyPr>
          <a:lstStyle/>
          <a:p>
            <a:r>
              <a:rPr lang="en-US" altLang="zh-CN" sz="4000" b="1" dirty="0"/>
              <a:t>03</a:t>
            </a:r>
            <a:endParaRPr lang="zh-CN" altLang="en-US" sz="4000" b="1" dirty="0"/>
          </a:p>
        </p:txBody>
      </p:sp>
      <p:sp>
        <p:nvSpPr>
          <p:cNvPr id="4" name="文本框 3">
            <a:extLst>
              <a:ext uri="{FF2B5EF4-FFF2-40B4-BE49-F238E27FC236}">
                <a16:creationId xmlns:a16="http://schemas.microsoft.com/office/drawing/2014/main" id="{802093AE-5059-4DF5-90AC-222F6914B9E3}"/>
              </a:ext>
            </a:extLst>
          </p:cNvPr>
          <p:cNvSpPr txBox="1"/>
          <p:nvPr/>
        </p:nvSpPr>
        <p:spPr>
          <a:xfrm>
            <a:off x="1344132" y="1485840"/>
            <a:ext cx="9758918" cy="3886320"/>
          </a:xfrm>
          <a:prstGeom prst="rect">
            <a:avLst/>
          </a:prstGeom>
          <a:noFill/>
        </p:spPr>
        <p:txBody>
          <a:bodyPr wrap="square" rtlCol="0">
            <a:spAutoFit/>
          </a:bodyPr>
          <a:lstStyle/>
          <a:p>
            <a:pPr>
              <a:lnSpc>
                <a:spcPct val="200000"/>
              </a:lnSpc>
            </a:pPr>
            <a:r>
              <a:rPr lang="zh-CN" altLang="en-US" b="1" u="sng" dirty="0"/>
              <a:t>临床指南</a:t>
            </a:r>
            <a:r>
              <a:rPr lang="en-US" altLang="zh-CN" b="1" u="sng" dirty="0"/>
              <a:t>/</a:t>
            </a:r>
            <a:r>
              <a:rPr lang="zh-CN" altLang="en-US" b="1" u="sng" dirty="0"/>
              <a:t>诊疗规范推荐：</a:t>
            </a:r>
            <a:endParaRPr lang="en-US" altLang="zh-CN" b="1" u="sng" dirty="0"/>
          </a:p>
          <a:p>
            <a:pPr marL="285750" indent="-285750">
              <a:lnSpc>
                <a:spcPct val="200000"/>
              </a:lnSpc>
              <a:buFont typeface="Arial" panose="020B0604020202020204" pitchFamily="34" charset="0"/>
              <a:buChar char="•"/>
            </a:pPr>
            <a:r>
              <a:rPr lang="en-US" altLang="zh-CN" dirty="0"/>
              <a:t>2022</a:t>
            </a:r>
            <a:r>
              <a:rPr lang="zh-CN" altLang="en-US" dirty="0"/>
              <a:t>年</a:t>
            </a:r>
            <a:r>
              <a:rPr lang="en-US" altLang="zh-CN" dirty="0"/>
              <a:t>《NCCN</a:t>
            </a:r>
            <a:r>
              <a:rPr lang="zh-CN" altLang="en-US" dirty="0"/>
              <a:t>癌症相关感染的预防和治疗指南</a:t>
            </a:r>
            <a:r>
              <a:rPr lang="en-US" altLang="zh-CN" dirty="0"/>
              <a:t>》</a:t>
            </a:r>
            <a:r>
              <a:rPr lang="zh-CN" altLang="en-US" dirty="0"/>
              <a:t>推荐泊沙康唑用于</a:t>
            </a:r>
            <a:r>
              <a:rPr lang="en-US" altLang="zh-CN" dirty="0"/>
              <a:t>MDS</a:t>
            </a:r>
            <a:r>
              <a:rPr lang="zh-CN" altLang="en-US" dirty="0"/>
              <a:t>和</a:t>
            </a:r>
            <a:r>
              <a:rPr lang="en-US" altLang="zh-CN" dirty="0"/>
              <a:t>AML</a:t>
            </a:r>
            <a:r>
              <a:rPr lang="zh-CN" altLang="en-US" dirty="0"/>
              <a:t>患者（中性粒细胞减少）及显著</a:t>
            </a:r>
            <a:r>
              <a:rPr lang="en-US" altLang="zh-CN" dirty="0"/>
              <a:t>GVHD</a:t>
            </a:r>
            <a:r>
              <a:rPr lang="zh-CN" altLang="en-US" dirty="0"/>
              <a:t>患者侵袭性真菌病的预防</a:t>
            </a:r>
            <a:r>
              <a:rPr lang="en-US" altLang="zh-CN" dirty="0"/>
              <a:t>(</a:t>
            </a:r>
            <a:r>
              <a:rPr lang="zh-CN" altLang="en-US" b="1" dirty="0">
                <a:solidFill>
                  <a:srgbClr val="FF0000"/>
                </a:solidFill>
              </a:rPr>
              <a:t>最高级别，</a:t>
            </a:r>
            <a:r>
              <a:rPr lang="en-US" altLang="zh-CN" b="1" dirty="0">
                <a:solidFill>
                  <a:srgbClr val="FF0000"/>
                </a:solidFill>
              </a:rPr>
              <a:t>1</a:t>
            </a:r>
            <a:r>
              <a:rPr lang="zh-CN" altLang="en-US" b="1" dirty="0">
                <a:solidFill>
                  <a:srgbClr val="FF0000"/>
                </a:solidFill>
              </a:rPr>
              <a:t>类</a:t>
            </a:r>
            <a:r>
              <a:rPr lang="en-US" altLang="zh-CN" dirty="0"/>
              <a:t>)</a:t>
            </a:r>
            <a:r>
              <a:rPr lang="zh-CN" altLang="en-US" dirty="0"/>
              <a:t>。</a:t>
            </a:r>
            <a:endParaRPr lang="en-US" altLang="zh-CN" dirty="0"/>
          </a:p>
          <a:p>
            <a:pPr marL="285750" indent="-285750">
              <a:lnSpc>
                <a:spcPct val="200000"/>
              </a:lnSpc>
              <a:buFont typeface="Arial" panose="020B0604020202020204" pitchFamily="34" charset="0"/>
              <a:buChar char="•"/>
            </a:pPr>
            <a:r>
              <a:rPr lang="en-US" altLang="zh-CN" dirty="0"/>
              <a:t>2020</a:t>
            </a:r>
            <a:r>
              <a:rPr lang="zh-CN" altLang="en-US" dirty="0"/>
              <a:t>年</a:t>
            </a:r>
            <a:r>
              <a:rPr lang="en-US" altLang="zh-CN" dirty="0"/>
              <a:t>《</a:t>
            </a:r>
            <a:r>
              <a:rPr lang="zh-CN" altLang="en-US" dirty="0"/>
              <a:t>血液病</a:t>
            </a:r>
            <a:r>
              <a:rPr lang="en-US" altLang="zh-CN" dirty="0"/>
              <a:t>/</a:t>
            </a:r>
            <a:r>
              <a:rPr lang="zh-CN" altLang="en-US" dirty="0"/>
              <a:t>恶性肿瘤患者侵袭性真菌病的诊断标准与治疗原则（第六次修订版）</a:t>
            </a:r>
            <a:r>
              <a:rPr lang="en-US" altLang="zh-CN" dirty="0"/>
              <a:t>》</a:t>
            </a:r>
            <a:r>
              <a:rPr lang="zh-CN" altLang="en-US" dirty="0"/>
              <a:t>推荐泊沙康唑为初级预防及再次预防的首选药物。</a:t>
            </a:r>
            <a:endParaRPr lang="en-US" altLang="zh-CN" dirty="0"/>
          </a:p>
          <a:p>
            <a:pPr marL="285750" indent="-285750">
              <a:lnSpc>
                <a:spcPct val="200000"/>
              </a:lnSpc>
              <a:buFont typeface="Arial" panose="020B0604020202020204" pitchFamily="34" charset="0"/>
              <a:buChar char="•"/>
            </a:pPr>
            <a:r>
              <a:rPr lang="en-US" altLang="zh-CN" dirty="0"/>
              <a:t>2016</a:t>
            </a:r>
            <a:r>
              <a:rPr lang="zh-CN" altLang="en-US" dirty="0"/>
              <a:t>年</a:t>
            </a:r>
            <a:r>
              <a:rPr lang="en-US" altLang="zh-CN" dirty="0"/>
              <a:t>IDSA</a:t>
            </a:r>
            <a:r>
              <a:rPr lang="zh-CN" altLang="en-US" dirty="0"/>
              <a:t>曲霉菌病诊断与管理指南推荐泊沙康唑用于中性粒细胞减少患者或异基因造血干细胞移植并发</a:t>
            </a:r>
            <a:r>
              <a:rPr lang="en-US" altLang="zh-CN" dirty="0"/>
              <a:t>GVHD</a:t>
            </a:r>
            <a:r>
              <a:rPr lang="zh-CN" altLang="en-US" dirty="0"/>
              <a:t>患者侵袭性曲霉菌病预防治疗的</a:t>
            </a:r>
            <a:r>
              <a:rPr lang="zh-CN" altLang="en-US" b="1" dirty="0">
                <a:solidFill>
                  <a:srgbClr val="FF0000"/>
                </a:solidFill>
              </a:rPr>
              <a:t>首选药物（强推荐，证据质量高）</a:t>
            </a:r>
            <a:r>
              <a:rPr lang="zh-CN" altLang="en-US" dirty="0"/>
              <a:t>。</a:t>
            </a:r>
          </a:p>
        </p:txBody>
      </p:sp>
      <p:sp>
        <p:nvSpPr>
          <p:cNvPr id="5" name="文本框 4">
            <a:extLst>
              <a:ext uri="{FF2B5EF4-FFF2-40B4-BE49-F238E27FC236}">
                <a16:creationId xmlns:a16="http://schemas.microsoft.com/office/drawing/2014/main" id="{6B405973-8572-F880-142A-204BDA6596FD}"/>
              </a:ext>
            </a:extLst>
          </p:cNvPr>
          <p:cNvSpPr txBox="1"/>
          <p:nvPr/>
        </p:nvSpPr>
        <p:spPr>
          <a:xfrm>
            <a:off x="1722474" y="6165858"/>
            <a:ext cx="6991794" cy="507831"/>
          </a:xfrm>
          <a:prstGeom prst="rect">
            <a:avLst/>
          </a:prstGeom>
          <a:noFill/>
        </p:spPr>
        <p:txBody>
          <a:bodyPr wrap="square" rtlCol="0">
            <a:spAutoFit/>
          </a:bodyPr>
          <a:lstStyle/>
          <a:p>
            <a:pPr algn="l"/>
            <a:r>
              <a:rPr lang="en-US" altLang="zh-CN" sz="900" dirty="0"/>
              <a:t>1.NCCN Clinical Practice Guidelines in Oncology. Prevention and Treatment of Cancer-Related Infections.2022v1.</a:t>
            </a:r>
          </a:p>
          <a:p>
            <a:pPr algn="l"/>
            <a:r>
              <a:rPr lang="en-US" altLang="zh-CN" sz="900" dirty="0"/>
              <a:t>2.</a:t>
            </a:r>
            <a:r>
              <a:rPr lang="zh-CN" altLang="en-US" sz="900" dirty="0"/>
              <a:t>中国医师协会血液科医师分会</a:t>
            </a:r>
            <a:r>
              <a:rPr lang="en-US" altLang="zh-CN" sz="900" dirty="0"/>
              <a:t>.</a:t>
            </a:r>
            <a:r>
              <a:rPr lang="zh-CN" altLang="en-US" sz="900" dirty="0"/>
              <a:t>中华内科杂志</a:t>
            </a:r>
            <a:r>
              <a:rPr lang="en-US" altLang="zh-CN" sz="900" dirty="0"/>
              <a:t>.2020.59(10):754-763.</a:t>
            </a:r>
          </a:p>
          <a:p>
            <a:pPr algn="l"/>
            <a:r>
              <a:rPr lang="en-US" altLang="zh-CN" sz="900" dirty="0"/>
              <a:t>3. Patterson TF.et al. Clinical Infectious Diseases.2016;63(4):e1-60.</a:t>
            </a:r>
            <a:endParaRPr lang="zh-CN" altLang="en-US" sz="900" dirty="0"/>
          </a:p>
        </p:txBody>
      </p:sp>
      <p:sp>
        <p:nvSpPr>
          <p:cNvPr id="6" name="文本框 5">
            <a:extLst>
              <a:ext uri="{FF2B5EF4-FFF2-40B4-BE49-F238E27FC236}">
                <a16:creationId xmlns:a16="http://schemas.microsoft.com/office/drawing/2014/main" id="{61FBF1E9-4AF4-338C-DC08-63ABB8A1DCF6}"/>
              </a:ext>
            </a:extLst>
          </p:cNvPr>
          <p:cNvSpPr txBox="1"/>
          <p:nvPr/>
        </p:nvSpPr>
        <p:spPr>
          <a:xfrm>
            <a:off x="9505507" y="5596196"/>
            <a:ext cx="1690578" cy="230832"/>
          </a:xfrm>
          <a:prstGeom prst="rect">
            <a:avLst/>
          </a:prstGeom>
          <a:noFill/>
        </p:spPr>
        <p:txBody>
          <a:bodyPr wrap="square" rtlCol="0">
            <a:spAutoFit/>
          </a:bodyPr>
          <a:lstStyle/>
          <a:p>
            <a:r>
              <a:rPr lang="en-US" altLang="zh-CN" sz="900" dirty="0"/>
              <a:t>GVHD</a:t>
            </a:r>
            <a:r>
              <a:rPr lang="zh-CN" altLang="en-US" sz="900" dirty="0"/>
              <a:t>：移植物抗宿主病</a:t>
            </a:r>
          </a:p>
        </p:txBody>
      </p:sp>
    </p:spTree>
    <p:extLst>
      <p:ext uri="{BB962C8B-B14F-4D97-AF65-F5344CB8AC3E}">
        <p14:creationId xmlns:p14="http://schemas.microsoft.com/office/powerpoint/2010/main" val="2751368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018B54-5FF9-9A42-4CF3-DB6AC1927D5C}"/>
              </a:ext>
            </a:extLst>
          </p:cNvPr>
          <p:cNvSpPr>
            <a:spLocks noGrp="1"/>
          </p:cNvSpPr>
          <p:nvPr>
            <p:ph type="title"/>
          </p:nvPr>
        </p:nvSpPr>
        <p:spPr/>
        <p:txBody>
          <a:bodyPr>
            <a:normAutofit/>
          </a:bodyPr>
          <a:lstStyle/>
          <a:p>
            <a:r>
              <a:rPr lang="zh-CN" altLang="en-US" sz="3600"/>
              <a:t>创新性</a:t>
            </a:r>
            <a:endParaRPr lang="zh-CN" altLang="en-US" sz="3600" dirty="0"/>
          </a:p>
        </p:txBody>
      </p:sp>
      <p:sp>
        <p:nvSpPr>
          <p:cNvPr id="3" name="文本框 2">
            <a:extLst>
              <a:ext uri="{FF2B5EF4-FFF2-40B4-BE49-F238E27FC236}">
                <a16:creationId xmlns:a16="http://schemas.microsoft.com/office/drawing/2014/main" id="{AE2FEA2E-8AB2-F11D-CD85-9ECFD976951B}"/>
              </a:ext>
            </a:extLst>
          </p:cNvPr>
          <p:cNvSpPr txBox="1"/>
          <p:nvPr/>
        </p:nvSpPr>
        <p:spPr>
          <a:xfrm>
            <a:off x="838200" y="323086"/>
            <a:ext cx="1011865" cy="707886"/>
          </a:xfrm>
          <a:prstGeom prst="rect">
            <a:avLst/>
          </a:prstGeom>
          <a:noFill/>
        </p:spPr>
        <p:txBody>
          <a:bodyPr wrap="square" rtlCol="0">
            <a:spAutoFit/>
          </a:bodyPr>
          <a:lstStyle/>
          <a:p>
            <a:r>
              <a:rPr lang="en-US" altLang="zh-CN" sz="4000" b="1" dirty="0"/>
              <a:t>04</a:t>
            </a:r>
            <a:endParaRPr lang="zh-CN" altLang="en-US" sz="4000" b="1" dirty="0"/>
          </a:p>
        </p:txBody>
      </p:sp>
      <p:sp>
        <p:nvSpPr>
          <p:cNvPr id="4" name="文本框 3">
            <a:extLst>
              <a:ext uri="{FF2B5EF4-FFF2-40B4-BE49-F238E27FC236}">
                <a16:creationId xmlns:a16="http://schemas.microsoft.com/office/drawing/2014/main" id="{7B10F0F3-1C32-0CDD-8967-DA92BFF7E590}"/>
              </a:ext>
            </a:extLst>
          </p:cNvPr>
          <p:cNvSpPr txBox="1"/>
          <p:nvPr/>
        </p:nvSpPr>
        <p:spPr>
          <a:xfrm>
            <a:off x="1424763" y="1435395"/>
            <a:ext cx="10441172" cy="4197944"/>
          </a:xfrm>
          <a:prstGeom prst="rect">
            <a:avLst/>
          </a:prstGeom>
          <a:noFill/>
        </p:spPr>
        <p:txBody>
          <a:bodyPr wrap="square" rtlCol="0">
            <a:spAutoFit/>
          </a:bodyPr>
          <a:lstStyle/>
          <a:p>
            <a:pPr>
              <a:lnSpc>
                <a:spcPct val="150000"/>
              </a:lnSpc>
            </a:pPr>
            <a:r>
              <a:rPr lang="zh-CN" altLang="en-US" b="1" u="sng" dirty="0"/>
              <a:t>创新点：</a:t>
            </a:r>
            <a:endParaRPr lang="en-US" altLang="zh-CN" b="1" u="sng" dirty="0"/>
          </a:p>
          <a:p>
            <a:pPr marL="285750" indent="-285750">
              <a:lnSpc>
                <a:spcPct val="150000"/>
              </a:lnSpc>
              <a:buFont typeface="Arial" panose="020B0604020202020204" pitchFamily="34" charset="0"/>
              <a:buChar char="•"/>
            </a:pPr>
            <a:r>
              <a:rPr lang="zh-CN" altLang="en-US" b="1" dirty="0">
                <a:solidFill>
                  <a:srgbClr val="FF0000"/>
                </a:solidFill>
              </a:rPr>
              <a:t>荣获国家重大新药创制科技重大专项</a:t>
            </a:r>
            <a:r>
              <a:rPr lang="zh-CN" altLang="en-US" dirty="0"/>
              <a:t>，新型环糊精包合技术的制剂工艺。</a:t>
            </a:r>
          </a:p>
          <a:p>
            <a:pPr marL="285750" indent="-285750">
              <a:lnSpc>
                <a:spcPct val="150000"/>
              </a:lnSpc>
              <a:buFont typeface="Arial" panose="020B0604020202020204" pitchFamily="34" charset="0"/>
              <a:buChar char="•"/>
            </a:pPr>
            <a:r>
              <a:rPr lang="zh-CN" altLang="en-US" dirty="0"/>
              <a:t>化学结构全新升级，与真菌亲和力更强、活性更高、耐药更低，是</a:t>
            </a:r>
            <a:r>
              <a:rPr lang="zh-CN" altLang="en-US" b="1" dirty="0">
                <a:solidFill>
                  <a:srgbClr val="FF0000"/>
                </a:solidFill>
              </a:rPr>
              <a:t>抗菌谱广且可覆盖毛霉、根霉等接合菌的三唑类药物</a:t>
            </a:r>
            <a:r>
              <a:rPr lang="zh-CN" altLang="en-US" dirty="0"/>
              <a:t>（伏立康唑不覆盖）。</a:t>
            </a:r>
            <a:endParaRPr lang="en-US" altLang="zh-CN" dirty="0"/>
          </a:p>
          <a:p>
            <a:pPr marL="285750" indent="-285750">
              <a:lnSpc>
                <a:spcPct val="150000"/>
              </a:lnSpc>
              <a:buFont typeface="Arial" panose="020B0604020202020204" pitchFamily="34" charset="0"/>
              <a:buChar char="•"/>
            </a:pPr>
            <a:r>
              <a:rPr lang="zh-CN" altLang="en-US" b="1" u="sng" dirty="0"/>
              <a:t>优势：</a:t>
            </a:r>
            <a:endParaRPr lang="en-US" altLang="zh-CN" b="1" u="sng" dirty="0"/>
          </a:p>
          <a:p>
            <a:pPr marL="285750" indent="-285750">
              <a:lnSpc>
                <a:spcPct val="150000"/>
              </a:lnSpc>
              <a:buFont typeface="Arial" panose="020B0604020202020204" pitchFamily="34" charset="0"/>
              <a:buChar char="•"/>
            </a:pPr>
            <a:r>
              <a:rPr lang="zh-CN" altLang="en-US" dirty="0"/>
              <a:t>静脉给药，生物利用度</a:t>
            </a:r>
            <a:r>
              <a:rPr lang="en-US" altLang="zh-CN" dirty="0"/>
              <a:t>100%</a:t>
            </a:r>
            <a:r>
              <a:rPr lang="zh-CN" altLang="en-US" dirty="0"/>
              <a:t>（混悬液仅</a:t>
            </a:r>
            <a:r>
              <a:rPr lang="en-US" altLang="zh-CN" dirty="0"/>
              <a:t>8-47%</a:t>
            </a:r>
            <a:r>
              <a:rPr lang="zh-CN" altLang="en-US" dirty="0"/>
              <a:t>）。</a:t>
            </a:r>
            <a:r>
              <a:rPr lang="zh-CN" altLang="en-US" b="1" dirty="0">
                <a:solidFill>
                  <a:srgbClr val="FF0000"/>
                </a:solidFill>
              </a:rPr>
              <a:t>更适合不能口服的患者</a:t>
            </a:r>
            <a:r>
              <a:rPr lang="zh-CN" altLang="en-US" dirty="0"/>
              <a:t>，如儿童、插管、呼吸机支持、胃粘膜受损、吞咽困难等。</a:t>
            </a:r>
            <a:endParaRPr lang="en-US" altLang="zh-CN" dirty="0"/>
          </a:p>
          <a:p>
            <a:pPr marL="285750" indent="-285750">
              <a:lnSpc>
                <a:spcPct val="150000"/>
              </a:lnSpc>
              <a:buFont typeface="Arial" panose="020B0604020202020204" pitchFamily="34" charset="0"/>
              <a:buChar char="•"/>
            </a:pPr>
            <a:r>
              <a:rPr lang="zh-CN" altLang="en-US" b="1" dirty="0">
                <a:solidFill>
                  <a:srgbClr val="FF0000"/>
                </a:solidFill>
              </a:rPr>
              <a:t>更适合肝功能不全患者</a:t>
            </a:r>
            <a:r>
              <a:rPr lang="zh-CN" altLang="en-US" dirty="0"/>
              <a:t>，无需调整剂量（肝毒性发生率伏立康唑</a:t>
            </a:r>
            <a:r>
              <a:rPr lang="en-US" altLang="zh-CN" dirty="0"/>
              <a:t>10-23%</a:t>
            </a:r>
            <a:r>
              <a:rPr lang="zh-CN" altLang="en-US" dirty="0"/>
              <a:t>，泊沙康唑</a:t>
            </a:r>
            <a:r>
              <a:rPr lang="en-US" altLang="zh-CN" dirty="0"/>
              <a:t>2-3%</a:t>
            </a:r>
            <a:r>
              <a:rPr lang="zh-CN" altLang="en-US" dirty="0"/>
              <a:t>）。</a:t>
            </a:r>
          </a:p>
          <a:p>
            <a:pPr marL="285750" indent="-285750">
              <a:lnSpc>
                <a:spcPct val="150000"/>
              </a:lnSpc>
              <a:buFont typeface="Arial" panose="020B0604020202020204" pitchFamily="34" charset="0"/>
              <a:buChar char="•"/>
            </a:pPr>
            <a:r>
              <a:rPr lang="zh-CN" altLang="en-US" dirty="0"/>
              <a:t>每日仅需注射</a:t>
            </a:r>
            <a:r>
              <a:rPr lang="en-US" altLang="zh-CN" dirty="0"/>
              <a:t>1</a:t>
            </a:r>
            <a:r>
              <a:rPr lang="zh-CN" altLang="en-US" dirty="0"/>
              <a:t>次，提高患者依从性（混悬液每日</a:t>
            </a:r>
            <a:r>
              <a:rPr lang="en-US" altLang="zh-CN" dirty="0"/>
              <a:t>3</a:t>
            </a:r>
            <a:r>
              <a:rPr lang="zh-CN" altLang="en-US" dirty="0"/>
              <a:t>次；注射用伏立康唑每日</a:t>
            </a:r>
            <a:r>
              <a:rPr lang="en-US" altLang="zh-CN" dirty="0"/>
              <a:t>2</a:t>
            </a:r>
            <a:r>
              <a:rPr lang="zh-CN" altLang="en-US" dirty="0"/>
              <a:t>次，且须溶解配置）。</a:t>
            </a:r>
          </a:p>
          <a:p>
            <a:pPr marL="285750" indent="-285750">
              <a:lnSpc>
                <a:spcPct val="150000"/>
              </a:lnSpc>
              <a:buFont typeface="Arial" panose="020B0604020202020204" pitchFamily="34" charset="0"/>
              <a:buChar char="•"/>
            </a:pPr>
            <a:r>
              <a:rPr lang="zh-CN" altLang="en-US" dirty="0"/>
              <a:t>无需溶解，简化配置操作，提高配药效率；减少配药及输注次数，降低输注成本和护理成本。</a:t>
            </a:r>
          </a:p>
        </p:txBody>
      </p:sp>
    </p:spTree>
    <p:extLst>
      <p:ext uri="{BB962C8B-B14F-4D97-AF65-F5344CB8AC3E}">
        <p14:creationId xmlns:p14="http://schemas.microsoft.com/office/powerpoint/2010/main" val="2944768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FD015C-9412-41F6-F822-DEA60EA3FC83}"/>
              </a:ext>
            </a:extLst>
          </p:cNvPr>
          <p:cNvSpPr>
            <a:spLocks noGrp="1"/>
          </p:cNvSpPr>
          <p:nvPr>
            <p:ph type="title"/>
          </p:nvPr>
        </p:nvSpPr>
        <p:spPr/>
        <p:txBody>
          <a:bodyPr>
            <a:normAutofit/>
          </a:bodyPr>
          <a:lstStyle/>
          <a:p>
            <a:r>
              <a:rPr lang="zh-CN" altLang="en-US" sz="3600" dirty="0"/>
              <a:t>公平性</a:t>
            </a:r>
          </a:p>
        </p:txBody>
      </p:sp>
      <p:sp>
        <p:nvSpPr>
          <p:cNvPr id="3" name="文本框 2">
            <a:extLst>
              <a:ext uri="{FF2B5EF4-FFF2-40B4-BE49-F238E27FC236}">
                <a16:creationId xmlns:a16="http://schemas.microsoft.com/office/drawing/2014/main" id="{D29E9939-8A49-0A71-0A8C-D05A91A85994}"/>
              </a:ext>
            </a:extLst>
          </p:cNvPr>
          <p:cNvSpPr txBox="1"/>
          <p:nvPr/>
        </p:nvSpPr>
        <p:spPr>
          <a:xfrm>
            <a:off x="838200" y="323086"/>
            <a:ext cx="1011865" cy="707886"/>
          </a:xfrm>
          <a:prstGeom prst="rect">
            <a:avLst/>
          </a:prstGeom>
          <a:noFill/>
        </p:spPr>
        <p:txBody>
          <a:bodyPr wrap="square" rtlCol="0">
            <a:spAutoFit/>
          </a:bodyPr>
          <a:lstStyle/>
          <a:p>
            <a:r>
              <a:rPr lang="en-US" altLang="zh-CN" sz="4000" b="1" dirty="0"/>
              <a:t>05</a:t>
            </a:r>
            <a:endParaRPr lang="zh-CN" altLang="en-US" sz="4000" b="1" dirty="0"/>
          </a:p>
        </p:txBody>
      </p:sp>
      <p:sp>
        <p:nvSpPr>
          <p:cNvPr id="4" name="文本框 3">
            <a:extLst>
              <a:ext uri="{FF2B5EF4-FFF2-40B4-BE49-F238E27FC236}">
                <a16:creationId xmlns:a16="http://schemas.microsoft.com/office/drawing/2014/main" id="{E47E8AA5-C50A-8A76-2C3F-35B5BAC01C32}"/>
              </a:ext>
            </a:extLst>
          </p:cNvPr>
          <p:cNvSpPr txBox="1"/>
          <p:nvPr/>
        </p:nvSpPr>
        <p:spPr>
          <a:xfrm>
            <a:off x="1265274" y="1435484"/>
            <a:ext cx="10249786" cy="4197944"/>
          </a:xfrm>
          <a:prstGeom prst="rect">
            <a:avLst/>
          </a:prstGeom>
          <a:noFill/>
        </p:spPr>
        <p:txBody>
          <a:bodyPr wrap="square" rtlCol="0">
            <a:spAutoFit/>
          </a:bodyPr>
          <a:lstStyle/>
          <a:p>
            <a:pPr>
              <a:lnSpc>
                <a:spcPct val="150000"/>
              </a:lnSpc>
            </a:pPr>
            <a:r>
              <a:rPr lang="zh-CN" altLang="en-US" b="1" u="sng" dirty="0"/>
              <a:t>年发病患者总数：</a:t>
            </a:r>
            <a:endParaRPr lang="en-US" altLang="zh-CN" b="1" u="sng" dirty="0"/>
          </a:p>
          <a:p>
            <a:pPr>
              <a:lnSpc>
                <a:spcPct val="150000"/>
              </a:lnSpc>
            </a:pPr>
            <a:r>
              <a:rPr lang="zh-CN" altLang="zh-CN" dirty="0"/>
              <a:t>血液恶性肿瘤化疗患者确诊</a:t>
            </a:r>
            <a:r>
              <a:rPr lang="en-US" altLang="zh-CN" dirty="0"/>
              <a:t>/</a:t>
            </a:r>
            <a:r>
              <a:rPr lang="zh-CN" altLang="zh-CN" dirty="0"/>
              <a:t>临床诊断</a:t>
            </a:r>
            <a:r>
              <a:rPr lang="en-US" altLang="zh-CN" dirty="0"/>
              <a:t>/</a:t>
            </a:r>
            <a:r>
              <a:rPr lang="zh-CN" altLang="zh-CN" dirty="0"/>
              <a:t>拟诊</a:t>
            </a:r>
            <a:r>
              <a:rPr lang="en-US" altLang="zh-CN" dirty="0"/>
              <a:t>IFD</a:t>
            </a:r>
            <a:r>
              <a:rPr lang="zh-CN" altLang="zh-CN" dirty="0"/>
              <a:t>发生率为</a:t>
            </a:r>
            <a:r>
              <a:rPr lang="en-US" altLang="zh-CN" dirty="0"/>
              <a:t>8.3%</a:t>
            </a:r>
            <a:r>
              <a:rPr lang="zh-CN" altLang="zh-CN" dirty="0"/>
              <a:t>；</a:t>
            </a:r>
            <a:r>
              <a:rPr lang="zh-CN" altLang="en-US" dirty="0"/>
              <a:t>我国每年造血干细胞移植患者约</a:t>
            </a:r>
            <a:r>
              <a:rPr lang="en-US" altLang="zh-CN" dirty="0"/>
              <a:t>1.5~2</a:t>
            </a:r>
            <a:r>
              <a:rPr lang="zh-CN" altLang="en-US" dirty="0"/>
              <a:t>万例，</a:t>
            </a:r>
            <a:r>
              <a:rPr lang="zh-CN" altLang="zh-CN" dirty="0"/>
              <a:t>造血干细胞移植患者确诊</a:t>
            </a:r>
            <a:r>
              <a:rPr lang="en-US" altLang="zh-CN" dirty="0"/>
              <a:t>/</a:t>
            </a:r>
            <a:r>
              <a:rPr lang="zh-CN" altLang="zh-CN" dirty="0"/>
              <a:t>临床诊断</a:t>
            </a:r>
            <a:r>
              <a:rPr lang="en-US" altLang="zh-CN" dirty="0"/>
              <a:t>/</a:t>
            </a:r>
            <a:r>
              <a:rPr lang="zh-CN" altLang="zh-CN" dirty="0"/>
              <a:t>拟诊</a:t>
            </a:r>
            <a:r>
              <a:rPr lang="en-US" altLang="zh-CN" dirty="0"/>
              <a:t>IFD</a:t>
            </a:r>
            <a:r>
              <a:rPr lang="zh-CN" altLang="zh-CN" dirty="0"/>
              <a:t>发生率</a:t>
            </a:r>
            <a:r>
              <a:rPr lang="en-US" altLang="zh-CN" dirty="0"/>
              <a:t>26.7%</a:t>
            </a:r>
            <a:r>
              <a:rPr lang="zh-CN" altLang="en-US" dirty="0"/>
              <a:t>。</a:t>
            </a:r>
            <a:endParaRPr lang="en-US" altLang="zh-CN" dirty="0"/>
          </a:p>
          <a:p>
            <a:pPr>
              <a:lnSpc>
                <a:spcPct val="150000"/>
              </a:lnSpc>
            </a:pPr>
            <a:r>
              <a:rPr lang="zh-CN" altLang="en-US" b="1" u="sng" dirty="0"/>
              <a:t>弥补药品目录短板：</a:t>
            </a:r>
            <a:endParaRPr lang="en-US" altLang="zh-CN" b="1" u="sng" dirty="0"/>
          </a:p>
          <a:p>
            <a:pPr>
              <a:lnSpc>
                <a:spcPct val="150000"/>
              </a:lnSpc>
            </a:pPr>
            <a:r>
              <a:rPr lang="zh-CN" altLang="en-US" b="1" dirty="0">
                <a:solidFill>
                  <a:srgbClr val="FF0000"/>
                </a:solidFill>
              </a:rPr>
              <a:t>国家</a:t>
            </a:r>
            <a:r>
              <a:rPr lang="en-US" altLang="zh-CN" b="1" dirty="0">
                <a:solidFill>
                  <a:srgbClr val="FF0000"/>
                </a:solidFill>
              </a:rPr>
              <a:t>《</a:t>
            </a:r>
            <a:r>
              <a:rPr lang="zh-CN" altLang="en-US" b="1" dirty="0">
                <a:solidFill>
                  <a:srgbClr val="FF0000"/>
                </a:solidFill>
              </a:rPr>
              <a:t>第一批鼓励仿制药品目录</a:t>
            </a:r>
            <a:r>
              <a:rPr lang="en-US" altLang="zh-CN" b="1" dirty="0">
                <a:solidFill>
                  <a:srgbClr val="FF0000"/>
                </a:solidFill>
              </a:rPr>
              <a:t>》</a:t>
            </a:r>
            <a:r>
              <a:rPr lang="zh-CN" altLang="en-US" b="1" dirty="0">
                <a:solidFill>
                  <a:srgbClr val="FF0000"/>
                </a:solidFill>
              </a:rPr>
              <a:t>品种</a:t>
            </a:r>
            <a:r>
              <a:rPr lang="zh-CN" altLang="en-US" dirty="0"/>
              <a:t>，</a:t>
            </a:r>
            <a:r>
              <a:rPr lang="zh-CN" altLang="en-US" b="1" dirty="0">
                <a:solidFill>
                  <a:srgbClr val="FF0000"/>
                </a:solidFill>
              </a:rPr>
              <a:t>弥补唑类不覆盖毛霉、根霉等接合菌的短板</a:t>
            </a:r>
            <a:r>
              <a:rPr lang="zh-CN" altLang="en-US" dirty="0"/>
              <a:t>，弥补混悬液血药浓度低、口服受限患者不能应用的短板。我司是唯一供货的厂家（默沙东已获批件，但不供货）。</a:t>
            </a:r>
            <a:endParaRPr lang="en-US" altLang="zh-CN" dirty="0"/>
          </a:p>
          <a:p>
            <a:pPr>
              <a:lnSpc>
                <a:spcPct val="150000"/>
              </a:lnSpc>
            </a:pPr>
            <a:r>
              <a:rPr lang="zh-CN" altLang="en-US" b="1" u="sng" dirty="0"/>
              <a:t>临床管理难度：</a:t>
            </a:r>
            <a:endParaRPr lang="en-US" altLang="zh-CN" b="1" u="sng" dirty="0"/>
          </a:p>
          <a:p>
            <a:pPr marL="285750" indent="-285750">
              <a:lnSpc>
                <a:spcPct val="150000"/>
              </a:lnSpc>
              <a:buFont typeface="Arial" panose="020B0604020202020204" pitchFamily="34" charset="0"/>
              <a:buChar char="•"/>
            </a:pPr>
            <a:r>
              <a:rPr lang="zh-CN" altLang="en-US" dirty="0"/>
              <a:t>适用人群及适应症明确，使用简单，每日用药一次，不会增加临床管理难度。</a:t>
            </a:r>
          </a:p>
          <a:p>
            <a:pPr marL="285750" indent="-285750">
              <a:lnSpc>
                <a:spcPct val="150000"/>
              </a:lnSpc>
              <a:buFont typeface="Arial" panose="020B0604020202020204" pitchFamily="34" charset="0"/>
              <a:buChar char="•"/>
            </a:pPr>
            <a:r>
              <a:rPr lang="zh-CN" altLang="en-US" dirty="0"/>
              <a:t>美国</a:t>
            </a:r>
            <a:r>
              <a:rPr lang="en-US" altLang="zh-CN" dirty="0"/>
              <a:t>FDA</a:t>
            </a:r>
            <a:r>
              <a:rPr lang="zh-CN" altLang="en-US" dirty="0"/>
              <a:t>已批准</a:t>
            </a:r>
            <a:r>
              <a:rPr lang="en-US" altLang="zh-CN" dirty="0"/>
              <a:t>2</a:t>
            </a:r>
            <a:r>
              <a:rPr lang="zh-CN" altLang="en-US" dirty="0"/>
              <a:t>岁及以上儿童适应症，为了提高我国儿童用药的安全性和可及性，我司正在加紧推进儿童适应症的增补工作，目前</a:t>
            </a:r>
            <a:r>
              <a:rPr lang="en-US" altLang="zh-CN" dirty="0"/>
              <a:t>CDE</a:t>
            </a:r>
            <a:r>
              <a:rPr lang="zh-CN" altLang="en-US" dirty="0"/>
              <a:t>已受理。</a:t>
            </a:r>
          </a:p>
        </p:txBody>
      </p:sp>
      <p:sp>
        <p:nvSpPr>
          <p:cNvPr id="5" name="文本框 4">
            <a:extLst>
              <a:ext uri="{FF2B5EF4-FFF2-40B4-BE49-F238E27FC236}">
                <a16:creationId xmlns:a16="http://schemas.microsoft.com/office/drawing/2014/main" id="{F256FE16-AB3A-C933-CFAB-31D3F81ECDF8}"/>
              </a:ext>
            </a:extLst>
          </p:cNvPr>
          <p:cNvSpPr txBox="1"/>
          <p:nvPr/>
        </p:nvSpPr>
        <p:spPr>
          <a:xfrm>
            <a:off x="1765005" y="6350248"/>
            <a:ext cx="6049925" cy="369332"/>
          </a:xfrm>
          <a:prstGeom prst="rect">
            <a:avLst/>
          </a:prstGeom>
          <a:noFill/>
        </p:spPr>
        <p:txBody>
          <a:bodyPr wrap="square" rtlCol="0">
            <a:spAutoFit/>
          </a:bodyPr>
          <a:lstStyle/>
          <a:p>
            <a:r>
              <a:rPr lang="en-US" altLang="zh-CN" sz="900" dirty="0"/>
              <a:t>1.Sun Y.et al. Tumor Biol. 2015;36(2):757-67.</a:t>
            </a:r>
          </a:p>
          <a:p>
            <a:r>
              <a:rPr lang="en-US" altLang="zh-CN" sz="900" dirty="0"/>
              <a:t>2. Sun Y.et al. Biology of Blood and Marrow Transplantation. 2015;21(6):1117-26.</a:t>
            </a:r>
            <a:endParaRPr lang="zh-CN" altLang="en-US" sz="900" dirty="0"/>
          </a:p>
        </p:txBody>
      </p:sp>
    </p:spTree>
    <p:extLst>
      <p:ext uri="{BB962C8B-B14F-4D97-AF65-F5344CB8AC3E}">
        <p14:creationId xmlns:p14="http://schemas.microsoft.com/office/powerpoint/2010/main" val="28553755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10.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ags/tag2.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ags/tag3.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4.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ags/tag5.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6.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ags/tag7.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8.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ags/tag9.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微软雅黑+Arial">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1505</TotalTime>
  <Words>1350</Words>
  <Application>Microsoft Office PowerPoint</Application>
  <PresentationFormat>宽屏</PresentationFormat>
  <Paragraphs>81</Paragraphs>
  <Slides>9</Slides>
  <Notes>0</Notes>
  <HiddenSlides>0</HiddenSlides>
  <MMClips>0</MMClips>
  <ScaleCrop>false</ScaleCrop>
  <HeadingPairs>
    <vt:vector size="6" baseType="variant">
      <vt:variant>
        <vt:lpstr>已用的字体</vt:lpstr>
      </vt:variant>
      <vt:variant>
        <vt:i4>1</vt:i4>
      </vt:variant>
      <vt:variant>
        <vt:lpstr>主题</vt:lpstr>
      </vt:variant>
      <vt:variant>
        <vt:i4>1</vt:i4>
      </vt:variant>
      <vt:variant>
        <vt:lpstr>幻灯片标题</vt:lpstr>
      </vt:variant>
      <vt:variant>
        <vt:i4>9</vt:i4>
      </vt:variant>
    </vt:vector>
  </HeadingPairs>
  <TitlesOfParts>
    <vt:vector size="11" baseType="lpstr">
      <vt:lpstr>Arial</vt:lpstr>
      <vt:lpstr>Office 主题</vt:lpstr>
      <vt:lpstr>PowerPoint 演示文稿</vt:lpstr>
      <vt:lpstr>PowerPoint 演示文稿</vt:lpstr>
      <vt:lpstr>药品基本信息</vt:lpstr>
      <vt:lpstr>药品基本信息</vt:lpstr>
      <vt:lpstr>安全性</vt:lpstr>
      <vt:lpstr>有效性</vt:lpstr>
      <vt:lpstr>有效性</vt:lpstr>
      <vt:lpstr>创新性</vt:lpstr>
      <vt:lpstr>公平性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徐子涵</dc:creator>
  <cp:lastModifiedBy>sarah lin</cp:lastModifiedBy>
  <cp:revision>55</cp:revision>
  <dcterms:created xsi:type="dcterms:W3CDTF">2022-01-17T05:29:24Z</dcterms:created>
  <dcterms:modified xsi:type="dcterms:W3CDTF">2022-07-14T04:31:24Z</dcterms:modified>
</cp:coreProperties>
</file>