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3" r:id="rId2"/>
  </p:sldMasterIdLst>
  <p:notesMasterIdLst>
    <p:notesMasterId r:id="rId14"/>
  </p:notesMasterIdLst>
  <p:sldIdLst>
    <p:sldId id="292" r:id="rId3"/>
    <p:sldId id="288" r:id="rId4"/>
    <p:sldId id="305" r:id="rId5"/>
    <p:sldId id="312" r:id="rId6"/>
    <p:sldId id="306" r:id="rId7"/>
    <p:sldId id="315" r:id="rId8"/>
    <p:sldId id="311" r:id="rId9"/>
    <p:sldId id="307" r:id="rId10"/>
    <p:sldId id="310" r:id="rId11"/>
    <p:sldId id="316" r:id="rId12"/>
    <p:sldId id="308" r:id="rId13"/>
  </p:sldIdLst>
  <p:sldSz cx="9144000" cy="5143500" type="screen16x9"/>
  <p:notesSz cx="6797675" cy="9926638"/>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45">
          <p15:clr>
            <a:srgbClr val="A4A3A4"/>
          </p15:clr>
        </p15:guide>
        <p15:guide id="2" orient="horz" pos="3094">
          <p15:clr>
            <a:srgbClr val="A4A3A4"/>
          </p15:clr>
        </p15:guide>
        <p15:guide id="3" pos="158">
          <p15:clr>
            <a:srgbClr val="A4A3A4"/>
          </p15:clr>
        </p15:guide>
        <p15:guide id="4" pos="55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81C0"/>
    <a:srgbClr val="0000FF"/>
    <a:srgbClr val="4589C6"/>
    <a:srgbClr val="488BC8"/>
    <a:srgbClr val="5193CE"/>
    <a:srgbClr val="284496"/>
    <a:srgbClr val="283D92"/>
    <a:srgbClr val="F2F2F2"/>
    <a:srgbClr val="00CC66"/>
    <a:srgbClr val="005E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9" autoAdjust="0"/>
    <p:restoredTop sz="94649" autoAdjust="0"/>
  </p:normalViewPr>
  <p:slideViewPr>
    <p:cSldViewPr snapToGrid="0">
      <p:cViewPr>
        <p:scale>
          <a:sx n="89" d="100"/>
          <a:sy n="89" d="100"/>
        </p:scale>
        <p:origin x="-858" y="-102"/>
      </p:cViewPr>
      <p:guideLst>
        <p:guide orient="horz" pos="645"/>
        <p:guide orient="horz" pos="3094"/>
        <p:guide pos="158"/>
        <p:guide pos="553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2022/7/14</a:t>
            </a:fld>
            <a:endParaRPr lang="zh-CN" altLang="en-US"/>
          </a:p>
        </p:txBody>
      </p:sp>
      <p:sp>
        <p:nvSpPr>
          <p:cNvPr id="4" name="幻灯片图像占位符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extLst>
      <p:ext uri="{BB962C8B-B14F-4D97-AF65-F5344CB8AC3E}">
        <p14:creationId xmlns:p14="http://schemas.microsoft.com/office/powerpoint/2010/main" val="119379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
        <p:nvSpPr>
          <p:cNvPr id="25" name="标题 24"/>
          <p:cNvSpPr>
            <a:spLocks noGrp="1"/>
          </p:cNvSpPr>
          <p:nvPr>
            <p:ph type="ctrTitle" hasCustomPrompt="1"/>
          </p:nvPr>
        </p:nvSpPr>
        <p:spPr>
          <a:xfrm>
            <a:off x="179882" y="134620"/>
            <a:ext cx="8874177" cy="473710"/>
          </a:xfrm>
        </p:spPr>
        <p:txBody>
          <a:bodyPr anchor="ctr" anchorCtr="0">
            <a:noAutofit/>
          </a:bodyPr>
          <a:lstStyle>
            <a:lvl1pPr algn="l">
              <a:lnSpc>
                <a:spcPct val="100000"/>
              </a:lnSpc>
              <a:defRPr sz="2000" b="1">
                <a:solidFill>
                  <a:schemeClr val="tx1">
                    <a:lumMod val="75000"/>
                    <a:lumOff val="25000"/>
                  </a:schemeClr>
                </a:solidFill>
              </a:defRPr>
            </a:lvl1pPr>
          </a:lstStyle>
          <a:p>
            <a:r>
              <a:rPr lang="zh-CN" altLang="en-US" dirty="0">
                <a:sym typeface="+mn-ea"/>
              </a:rPr>
              <a:t>单击此处编辑标题</a:t>
            </a:r>
            <a:endParaRPr lang="zh-CN" altLang="en-US" dirty="0"/>
          </a:p>
        </p:txBody>
      </p:sp>
      <p:sp>
        <p:nvSpPr>
          <p:cNvPr id="2" name="矩形 1"/>
          <p:cNvSpPr/>
          <p:nvPr userDrawn="1"/>
        </p:nvSpPr>
        <p:spPr>
          <a:xfrm>
            <a:off x="1" y="633440"/>
            <a:ext cx="9144000" cy="163486"/>
          </a:xfrm>
          <a:prstGeom prst="rect">
            <a:avLst/>
          </a:prstGeom>
          <a:gradFill flip="none" rotWithShape="1">
            <a:gsLst>
              <a:gs pos="0">
                <a:schemeClr val="accent5">
                  <a:lumMod val="75000"/>
                </a:schemeClr>
              </a:gs>
              <a:gs pos="50000">
                <a:schemeClr val="accent5"/>
              </a:gs>
              <a:gs pos="100000">
                <a:schemeClr val="accent5">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mn-lt"/>
                <a:ea typeface="+mj-ea"/>
              </a:rPr>
              <a:t>                                                                                                                                                                              </a:t>
            </a:r>
            <a:endParaRPr lang="zh-CN" altLang="en-US" sz="1000" b="1" dirty="0">
              <a:latin typeface="+mn-lt"/>
              <a:ea typeface="+mj-ea"/>
            </a:endParaRP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64" y="563173"/>
            <a:ext cx="7886700" cy="704846"/>
          </a:xfrm>
        </p:spPr>
        <p:txBody>
          <a:bodyPr lIns="121792" tIns="60896" rIns="121792" bIns="60896"/>
          <a:lstStyle>
            <a:lvl1pPr>
              <a:defRPr sz="2100" b="1">
                <a:solidFill>
                  <a:srgbClr val="283D92"/>
                </a:solidFill>
              </a:defRPr>
            </a:lvl1pPr>
          </a:lstStyle>
          <a:p>
            <a:r>
              <a:rPr lang="zh-CN" altLang="en-US" noProof="1"/>
              <a:t>单击此处编辑母版标题样式</a:t>
            </a:r>
          </a:p>
        </p:txBody>
      </p:sp>
      <p:pic>
        <p:nvPicPr>
          <p:cNvPr id="6" name="图形 5"/>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9441" y="621080"/>
            <a:ext cx="475463" cy="2704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64" y="563173"/>
            <a:ext cx="7886700" cy="704846"/>
          </a:xfrm>
        </p:spPr>
        <p:txBody>
          <a:bodyPr lIns="121792" tIns="60896" rIns="121792" bIns="60896"/>
          <a:lstStyle>
            <a:lvl1pPr>
              <a:defRPr sz="2100" b="1">
                <a:solidFill>
                  <a:schemeClr val="accent2"/>
                </a:solidFill>
              </a:defRPr>
            </a:lvl1pPr>
          </a:lstStyle>
          <a:p>
            <a:r>
              <a:rPr lang="zh-CN" altLang="en-US" noProof="1"/>
              <a:t>单击此处编辑母版标题样式</a:t>
            </a:r>
          </a:p>
        </p:txBody>
      </p:sp>
      <p:pic>
        <p:nvPicPr>
          <p:cNvPr id="6" name="图形 5"/>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9441" y="621080"/>
            <a:ext cx="475463" cy="27046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02"/>
            <a:ext cx="3124012" cy="1200150"/>
          </a:xfrm>
        </p:spPr>
        <p:txBody>
          <a:bodyPr lIns="121792" tIns="60896" rIns="121792" bIns="60896" anchor="b"/>
          <a:lstStyle>
            <a:lvl1pPr>
              <a:defRPr sz="2100" b="1">
                <a:solidFill>
                  <a:srgbClr val="283D92"/>
                </a:solidFill>
              </a:defRPr>
            </a:lvl1pPr>
          </a:lstStyle>
          <a:p>
            <a:r>
              <a:rPr lang="zh-CN" altLang="en-US" noProof="1"/>
              <a:t>单击此处编辑母版标题样式</a:t>
            </a:r>
          </a:p>
        </p:txBody>
      </p:sp>
      <p:sp>
        <p:nvSpPr>
          <p:cNvPr id="3" name="图片占位符 2"/>
          <p:cNvSpPr>
            <a:spLocks noGrp="1"/>
          </p:cNvSpPr>
          <p:nvPr>
            <p:ph type="pic" idx="1"/>
          </p:nvPr>
        </p:nvSpPr>
        <p:spPr>
          <a:xfrm>
            <a:off x="3887391" y="342931"/>
            <a:ext cx="4629150" cy="4052888"/>
          </a:xfrm>
        </p:spPr>
        <p:txBody>
          <a:bodyPr lIns="121792" tIns="60896" rIns="121792" bIns="60896"/>
          <a:lstStyle>
            <a:lvl1pPr marL="0" indent="0">
              <a:buNone/>
              <a:defRPr sz="3225"/>
            </a:lvl1pPr>
            <a:lvl2pPr marL="456565" indent="0">
              <a:buNone/>
              <a:defRPr sz="2775"/>
            </a:lvl2pPr>
            <a:lvl3pPr marL="913130" indent="0">
              <a:buNone/>
              <a:defRPr sz="2400"/>
            </a:lvl3pPr>
            <a:lvl4pPr marL="1369695" indent="0">
              <a:buNone/>
              <a:defRPr sz="2025"/>
            </a:lvl4pPr>
            <a:lvl5pPr marL="1826895" indent="0">
              <a:buNone/>
              <a:defRPr sz="2025"/>
            </a:lvl5pPr>
            <a:lvl6pPr marL="2283460" indent="0">
              <a:buNone/>
              <a:defRPr sz="2025"/>
            </a:lvl6pPr>
            <a:lvl7pPr marL="2740025" indent="0">
              <a:buNone/>
              <a:defRPr sz="2025"/>
            </a:lvl7pPr>
            <a:lvl8pPr marL="3196590" indent="0">
              <a:buNone/>
              <a:defRPr sz="2025"/>
            </a:lvl8pPr>
            <a:lvl9pPr marL="3653155" indent="0">
              <a:buNone/>
              <a:defRPr sz="2025"/>
            </a:lvl9pPr>
          </a:lstStyle>
          <a:p>
            <a:pPr lvl="0"/>
            <a:r>
              <a:rPr lang="zh-CN" altLang="en-US" noProof="1"/>
              <a:t>单击图标添加图片</a:t>
            </a:r>
          </a:p>
        </p:txBody>
      </p:sp>
      <p:sp>
        <p:nvSpPr>
          <p:cNvPr id="4" name="文本占位符 3"/>
          <p:cNvSpPr>
            <a:spLocks noGrp="1"/>
          </p:cNvSpPr>
          <p:nvPr>
            <p:ph type="body" sz="half" idx="2"/>
          </p:nvPr>
        </p:nvSpPr>
        <p:spPr>
          <a:xfrm>
            <a:off x="629856" y="1543052"/>
            <a:ext cx="3124012" cy="2858691"/>
          </a:xfrm>
        </p:spPr>
        <p:txBody>
          <a:bodyPr lIns="121792" tIns="60896" rIns="121792" bIns="60896"/>
          <a:lstStyle>
            <a:lvl1pPr marL="0" indent="0">
              <a:buNone/>
              <a:defRPr sz="1350"/>
            </a:lvl1pPr>
            <a:lvl2pPr marL="456565" indent="0">
              <a:buNone/>
              <a:defRPr sz="1800"/>
            </a:lvl2pPr>
            <a:lvl3pPr marL="913130" indent="0">
              <a:buNone/>
              <a:defRPr sz="1575"/>
            </a:lvl3pPr>
            <a:lvl4pPr marL="1369695" indent="0">
              <a:buNone/>
              <a:defRPr sz="1425"/>
            </a:lvl4pPr>
            <a:lvl5pPr marL="1826895" indent="0">
              <a:buNone/>
              <a:defRPr sz="1425"/>
            </a:lvl5pPr>
            <a:lvl6pPr marL="2283460" indent="0">
              <a:buNone/>
              <a:defRPr sz="1425"/>
            </a:lvl6pPr>
            <a:lvl7pPr marL="2740025" indent="0">
              <a:buNone/>
              <a:defRPr sz="1425"/>
            </a:lvl7pPr>
            <a:lvl8pPr marL="3196590" indent="0">
              <a:buNone/>
              <a:defRPr sz="1425"/>
            </a:lvl8pPr>
            <a:lvl9pPr marL="3653155" indent="0">
              <a:buNone/>
              <a:defRPr sz="1425"/>
            </a:lvl9pPr>
          </a:lstStyle>
          <a:p>
            <a:pPr lvl="0"/>
            <a:r>
              <a:rPr lang="zh-CN" altLang="en-US" noProof="1"/>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690342"/>
            <a:ext cx="1971675" cy="3942410"/>
          </a:xfrm>
        </p:spPr>
        <p:txBody>
          <a:bodyPr vert="eaVert" lIns="121792" tIns="60896" rIns="121792" bIns="60896"/>
          <a:lstStyle>
            <a:lvl1pPr>
              <a:defRPr sz="2100" b="1">
                <a:solidFill>
                  <a:srgbClr val="283D92"/>
                </a:solidFill>
              </a:defRPr>
            </a:lvl1pPr>
          </a:lstStyle>
          <a:p>
            <a:r>
              <a:rPr lang="zh-CN" altLang="en-US" noProof="1"/>
              <a:t>单击此处编辑母版标题样式</a:t>
            </a:r>
          </a:p>
        </p:txBody>
      </p:sp>
      <p:sp>
        <p:nvSpPr>
          <p:cNvPr id="3" name="竖排文字占位符 2"/>
          <p:cNvSpPr>
            <a:spLocks noGrp="1"/>
          </p:cNvSpPr>
          <p:nvPr>
            <p:ph type="body" orient="vert" idx="1"/>
          </p:nvPr>
        </p:nvSpPr>
        <p:spPr>
          <a:xfrm>
            <a:off x="628658" y="763010"/>
            <a:ext cx="5800725" cy="3869742"/>
          </a:xfrm>
        </p:spPr>
        <p:txBody>
          <a:bodyPr vert="eaVert" lIns="121792" tIns="60896" rIns="121792" bIns="60896"/>
          <a:lstStyle>
            <a:lvl1pPr>
              <a:defRPr sz="1800"/>
            </a:lvl1pPr>
            <a:lvl2pPr>
              <a:defRPr sz="1350"/>
            </a:lvl2pPr>
            <a:lvl3pPr>
              <a:defRPr sz="1200"/>
            </a:lvl3pPr>
            <a:lvl4pPr>
              <a:defRPr sz="825"/>
            </a:lvl4pPr>
            <a:lvl5pPr>
              <a:defRPr sz="825"/>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64" y="635841"/>
            <a:ext cx="7886700" cy="3996911"/>
          </a:xfrm>
        </p:spPr>
        <p:txBody>
          <a:bodyPr lIns="121792" tIns="60896" rIns="121792" bIns="60896"/>
          <a:lstStyle>
            <a:lvl1pPr>
              <a:defRPr sz="2100"/>
            </a:lvl1pPr>
            <a:lvl2pPr>
              <a:defRPr sz="1500"/>
            </a:lvl2pPr>
            <a:lvl3pPr>
              <a:defRPr sz="1350"/>
            </a:lvl3pPr>
            <a:lvl4pPr>
              <a:defRPr sz="900"/>
            </a:lvl4pPr>
            <a:lvl5pPr>
              <a:defRPr sz="9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b="15625"/>
          <a:stretch>
            <a:fillRect/>
          </a:stretch>
        </p:blipFill>
        <p:spPr>
          <a:xfrm>
            <a:off x="2" y="0"/>
            <a:ext cx="9144000" cy="5143500"/>
          </a:xfrm>
          <a:prstGeom prst="rect">
            <a:avLst/>
          </a:prstGeom>
        </p:spPr>
      </p:pic>
      <p:sp>
        <p:nvSpPr>
          <p:cNvPr id="8" name="矩形 7"/>
          <p:cNvSpPr/>
          <p:nvPr userDrawn="1"/>
        </p:nvSpPr>
        <p:spPr>
          <a:xfrm>
            <a:off x="2" y="3"/>
            <a:ext cx="9144000" cy="4246835"/>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userDrawn="1"/>
        </p:nvGrpSpPr>
        <p:grpSpPr>
          <a:xfrm>
            <a:off x="3165160" y="367668"/>
            <a:ext cx="2813209" cy="1042511"/>
            <a:chOff x="4220210" y="490220"/>
            <a:chExt cx="3750945" cy="1390015"/>
          </a:xfrm>
        </p:grpSpPr>
        <p:sp>
          <p:nvSpPr>
            <p:cNvPr id="4" name="文本框 3"/>
            <p:cNvSpPr txBox="1"/>
            <p:nvPr/>
          </p:nvSpPr>
          <p:spPr>
            <a:xfrm>
              <a:off x="4220210" y="490220"/>
              <a:ext cx="3750945" cy="1046440"/>
            </a:xfrm>
            <a:prstGeom prst="rect">
              <a:avLst/>
            </a:prstGeom>
            <a:noFill/>
            <a:effectLst>
              <a:reflection stA="45000" endPos="9000" dist="50800" dir="5400000" sy="-100000" algn="bl" rotWithShape="0"/>
            </a:effectLst>
          </p:spPr>
          <p:txBody>
            <a:bodyPr wrap="square" rtlCol="0">
              <a:spAutoFit/>
            </a:bodyPr>
            <a:lstStyle/>
            <a:p>
              <a:pPr algn="ctr"/>
              <a:r>
                <a:rPr lang="en-US" altLang="zh-CN" sz="4500" b="1" i="1" dirty="0">
                  <a:solidFill>
                    <a:srgbClr val="002060"/>
                  </a:solidFill>
                  <a:latin typeface="Noto Sans S Chinese Bold" panose="020B0800000000000000" charset="-122"/>
                  <a:ea typeface="Noto Sans S Chinese Bold" panose="020B0800000000000000" charset="-122"/>
                </a:rPr>
                <a:t>C</a:t>
              </a:r>
              <a:r>
                <a:rPr lang="en-US" altLang="zh-CN" sz="2400" b="1" i="1" dirty="0">
                  <a:solidFill>
                    <a:srgbClr val="002060"/>
                  </a:solidFill>
                  <a:latin typeface="Noto Sans S Chinese Bold" panose="020B0800000000000000" charset="-122"/>
                  <a:ea typeface="Noto Sans S Chinese Bold" panose="020B0800000000000000" charset="-122"/>
                </a:rPr>
                <a:t>ONTENTS</a:t>
              </a:r>
            </a:p>
          </p:txBody>
        </p:sp>
        <p:sp>
          <p:nvSpPr>
            <p:cNvPr id="5" name="矩形 4"/>
            <p:cNvSpPr/>
            <p:nvPr/>
          </p:nvSpPr>
          <p:spPr>
            <a:xfrm>
              <a:off x="5034915" y="1364615"/>
              <a:ext cx="2265680" cy="515620"/>
            </a:xfrm>
            <a:prstGeom prst="rect">
              <a:avLst/>
            </a:prstGeom>
            <a:solidFill>
              <a:srgbClr val="2F539D"/>
            </a:solidFill>
            <a:ln>
              <a:noFill/>
            </a:ln>
            <a:effectLst>
              <a:reflection stA="50000" endPos="80000" dist="508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latin typeface="Noto Sans S Chinese Bold" panose="020B0800000000000000" charset="-122"/>
                  <a:ea typeface="Noto Sans S Chinese Bold" panose="020B0800000000000000" charset="-122"/>
                  <a:cs typeface="Noto Sans S Chinese Bold" panose="020B0800000000000000" charset="-122"/>
                </a:rPr>
                <a:t>MULU/</a:t>
              </a:r>
              <a:r>
                <a:rPr lang="zh-CN" altLang="en-US" sz="1350" dirty="0">
                  <a:latin typeface="Noto Sans S Chinese Bold" panose="020B0800000000000000" charset="-122"/>
                  <a:ea typeface="Noto Sans S Chinese Bold" panose="020B0800000000000000" charset="-122"/>
                  <a:cs typeface="Noto Sans S Chinese Bold" panose="020B0800000000000000" charset="-122"/>
                </a:rPr>
                <a:t>目录</a:t>
              </a:r>
            </a:p>
          </p:txBody>
        </p:sp>
      </p:grpSp>
      <p:sp>
        <p:nvSpPr>
          <p:cNvPr id="6" name="任意多边形 8"/>
          <p:cNvSpPr/>
          <p:nvPr userDrawn="1"/>
        </p:nvSpPr>
        <p:spPr>
          <a:xfrm>
            <a:off x="1" y="3075625"/>
            <a:ext cx="9157811" cy="2068354"/>
          </a:xfrm>
          <a:custGeom>
            <a:avLst/>
            <a:gdLst>
              <a:gd name="connsiteX0" fmla="*/ 0 w 19229"/>
              <a:gd name="connsiteY0" fmla="*/ 0 h 4343"/>
              <a:gd name="connsiteX1" fmla="*/ 19229 w 19229"/>
              <a:gd name="connsiteY1" fmla="*/ 0 h 4343"/>
              <a:gd name="connsiteX2" fmla="*/ 19229 w 19229"/>
              <a:gd name="connsiteY2" fmla="*/ 4343 h 4343"/>
              <a:gd name="connsiteX3" fmla="*/ 0 w 19229"/>
              <a:gd name="connsiteY3" fmla="*/ 4343 h 4343"/>
              <a:gd name="connsiteX4" fmla="*/ 0 w 19229"/>
              <a:gd name="connsiteY4" fmla="*/ 0 h 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29" h="4343">
                <a:moveTo>
                  <a:pt x="0" y="0"/>
                </a:moveTo>
                <a:cubicBezTo>
                  <a:pt x="6547" y="718"/>
                  <a:pt x="7432" y="1427"/>
                  <a:pt x="19229" y="0"/>
                </a:cubicBezTo>
                <a:lnTo>
                  <a:pt x="19229" y="4343"/>
                </a:lnTo>
                <a:lnTo>
                  <a:pt x="0" y="4343"/>
                </a:lnTo>
                <a:lnTo>
                  <a:pt x="0" y="0"/>
                </a:lnTo>
                <a:close/>
              </a:path>
            </a:pathLst>
          </a:custGeom>
          <a:gradFill flip="none" rotWithShape="1">
            <a:gsLst>
              <a:gs pos="0">
                <a:schemeClr val="accent2"/>
              </a:gs>
              <a:gs pos="100000">
                <a:srgbClr val="F6AD2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t="75253"/>
          <a:stretch>
            <a:fillRect/>
          </a:stretch>
        </p:blipFill>
        <p:spPr>
          <a:xfrm>
            <a:off x="2854" y="3227892"/>
            <a:ext cx="9138302" cy="1915608"/>
          </a:xfrm>
          <a:custGeom>
            <a:avLst/>
            <a:gdLst>
              <a:gd name="connsiteX0" fmla="*/ 0 w 12184403"/>
              <a:gd name="connsiteY0" fmla="*/ 0 h 2554144"/>
              <a:gd name="connsiteX1" fmla="*/ 735848 w 12184403"/>
              <a:gd name="connsiteY1" fmla="*/ 76349 h 2554144"/>
              <a:gd name="connsiteX2" fmla="*/ 11526458 w 12184403"/>
              <a:gd name="connsiteY2" fmla="*/ 58562 h 2554144"/>
              <a:gd name="connsiteX3" fmla="*/ 12184403 w 12184403"/>
              <a:gd name="connsiteY3" fmla="*/ 1413 h 2554144"/>
              <a:gd name="connsiteX4" fmla="*/ 12184403 w 12184403"/>
              <a:gd name="connsiteY4" fmla="*/ 2554144 h 2554144"/>
              <a:gd name="connsiteX5" fmla="*/ 0 w 12184403"/>
              <a:gd name="connsiteY5" fmla="*/ 2554144 h 255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4403" h="2554144">
                <a:moveTo>
                  <a:pt x="0" y="0"/>
                </a:moveTo>
                <a:lnTo>
                  <a:pt x="735848" y="76349"/>
                </a:lnTo>
                <a:cubicBezTo>
                  <a:pt x="4136671" y="435320"/>
                  <a:pt x="5146070" y="604262"/>
                  <a:pt x="11526458" y="58562"/>
                </a:cubicBezTo>
                <a:lnTo>
                  <a:pt x="12184403" y="1413"/>
                </a:lnTo>
                <a:lnTo>
                  <a:pt x="12184403" y="2554144"/>
                </a:lnTo>
                <a:lnTo>
                  <a:pt x="0" y="2554144"/>
                </a:lnTo>
                <a:close/>
              </a:path>
            </a:pathLst>
          </a:cu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grpSp>
        <p:nvGrpSpPr>
          <p:cNvPr id="5" name="isḷiḍé"/>
          <p:cNvGrpSpPr/>
          <p:nvPr userDrawn="1"/>
        </p:nvGrpSpPr>
        <p:grpSpPr>
          <a:xfrm>
            <a:off x="10739" y="3341175"/>
            <a:ext cx="9133264" cy="1830622"/>
            <a:chOff x="0" y="4466341"/>
            <a:chExt cx="9144000" cy="1832773"/>
          </a:xfrm>
        </p:grpSpPr>
        <p:sp>
          <p:nvSpPr>
            <p:cNvPr id="6" name="ïšľíde"/>
            <p:cNvSpPr/>
            <p:nvPr/>
          </p:nvSpPr>
          <p:spPr bwMode="auto">
            <a:xfrm>
              <a:off x="772875" y="4678733"/>
              <a:ext cx="4359944" cy="1392352"/>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8" name="îṡḷide"/>
            <p:cNvSpPr/>
            <p:nvPr/>
          </p:nvSpPr>
          <p:spPr bwMode="auto">
            <a:xfrm>
              <a:off x="117996" y="5321000"/>
              <a:ext cx="5994189" cy="750090"/>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9" name="işḷíḍe"/>
            <p:cNvSpPr/>
            <p:nvPr/>
          </p:nvSpPr>
          <p:spPr bwMode="auto">
            <a:xfrm>
              <a:off x="430686" y="4891127"/>
              <a:ext cx="306789" cy="1162261"/>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10" name="iŝľîḓè"/>
            <p:cNvSpPr/>
            <p:nvPr/>
          </p:nvSpPr>
          <p:spPr bwMode="auto">
            <a:xfrm>
              <a:off x="908568" y="5251015"/>
              <a:ext cx="1103260" cy="802372"/>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11" name="ïšliďè"/>
            <p:cNvSpPr/>
            <p:nvPr/>
          </p:nvSpPr>
          <p:spPr bwMode="auto">
            <a:xfrm>
              <a:off x="2041328" y="5852794"/>
              <a:ext cx="106196" cy="200593"/>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sz="1350"/>
            </a:p>
          </p:txBody>
        </p:sp>
        <p:sp>
          <p:nvSpPr>
            <p:cNvPr id="12" name="îṩļidé"/>
            <p:cNvSpPr/>
            <p:nvPr/>
          </p:nvSpPr>
          <p:spPr bwMode="auto">
            <a:xfrm>
              <a:off x="2118028" y="5905891"/>
              <a:ext cx="318589" cy="147496"/>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sz="1350"/>
            </a:p>
          </p:txBody>
        </p:sp>
        <p:sp>
          <p:nvSpPr>
            <p:cNvPr id="13" name="îŝḷíḑé"/>
            <p:cNvSpPr/>
            <p:nvPr/>
          </p:nvSpPr>
          <p:spPr bwMode="auto">
            <a:xfrm>
              <a:off x="2348117" y="5522406"/>
              <a:ext cx="277288" cy="530981"/>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14" name="íṣlïdê"/>
            <p:cNvSpPr/>
            <p:nvPr/>
          </p:nvSpPr>
          <p:spPr bwMode="auto">
            <a:xfrm>
              <a:off x="2660808" y="5882292"/>
              <a:ext cx="117995" cy="171096"/>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7500" lnSpcReduction="20000"/>
            </a:bodyPr>
            <a:lstStyle/>
            <a:p>
              <a:endParaRPr lang="en-US" sz="1350"/>
            </a:p>
          </p:txBody>
        </p:sp>
        <p:sp>
          <p:nvSpPr>
            <p:cNvPr id="15" name="ïśľïďê"/>
            <p:cNvSpPr/>
            <p:nvPr/>
          </p:nvSpPr>
          <p:spPr bwMode="auto">
            <a:xfrm>
              <a:off x="2796502" y="5823294"/>
              <a:ext cx="112094" cy="230094"/>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85000" lnSpcReduction="20000"/>
            </a:bodyPr>
            <a:lstStyle/>
            <a:p>
              <a:endParaRPr lang="en-US" sz="1350"/>
            </a:p>
          </p:txBody>
        </p:sp>
        <p:sp>
          <p:nvSpPr>
            <p:cNvPr id="16" name="î$1iḑe"/>
            <p:cNvSpPr/>
            <p:nvPr/>
          </p:nvSpPr>
          <p:spPr bwMode="auto">
            <a:xfrm>
              <a:off x="3421880" y="5610901"/>
              <a:ext cx="147494" cy="442486"/>
            </a:xfrm>
            <a:custGeom>
              <a:avLst/>
              <a:gdLst>
                <a:gd name="T0" fmla="*/ 9 w 50"/>
                <a:gd name="T1" fmla="*/ 23 h 149"/>
                <a:gd name="T2" fmla="*/ 13 w 50"/>
                <a:gd name="T3" fmla="*/ 23 h 149"/>
                <a:gd name="T4" fmla="*/ 23 w 50"/>
                <a:gd name="T5" fmla="*/ 0 h 149"/>
                <a:gd name="T6" fmla="*/ 29 w 50"/>
                <a:gd name="T7" fmla="*/ 0 h 149"/>
                <a:gd name="T8" fmla="*/ 36 w 50"/>
                <a:gd name="T9" fmla="*/ 23 h 149"/>
                <a:gd name="T10" fmla="*/ 42 w 50"/>
                <a:gd name="T11" fmla="*/ 23 h 149"/>
                <a:gd name="T12" fmla="*/ 42 w 50"/>
                <a:gd name="T13" fmla="*/ 36 h 149"/>
                <a:gd name="T14" fmla="*/ 44 w 50"/>
                <a:gd name="T15" fmla="*/ 42 h 149"/>
                <a:gd name="T16" fmla="*/ 50 w 50"/>
                <a:gd name="T17" fmla="*/ 42 h 149"/>
                <a:gd name="T18" fmla="*/ 50 w 50"/>
                <a:gd name="T19" fmla="*/ 149 h 149"/>
                <a:gd name="T20" fmla="*/ 0 w 50"/>
                <a:gd name="T21" fmla="*/ 149 h 149"/>
                <a:gd name="T22" fmla="*/ 0 w 50"/>
                <a:gd name="T23" fmla="*/ 42 h 149"/>
                <a:gd name="T24" fmla="*/ 8 w 50"/>
                <a:gd name="T25" fmla="*/ 42 h 149"/>
                <a:gd name="T26" fmla="*/ 9 w 50"/>
                <a:gd name="T27" fmla="*/ 36 h 149"/>
                <a:gd name="T28" fmla="*/ 9 w 50"/>
                <a:gd name="T29" fmla="*/ 23 h 149"/>
                <a:gd name="T30" fmla="*/ 9 w 50"/>
                <a:gd name="T31" fmla="*/ 2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49">
                  <a:moveTo>
                    <a:pt x="9" y="23"/>
                  </a:moveTo>
                  <a:lnTo>
                    <a:pt x="13" y="23"/>
                  </a:lnTo>
                  <a:lnTo>
                    <a:pt x="23" y="0"/>
                  </a:lnTo>
                  <a:lnTo>
                    <a:pt x="29" y="0"/>
                  </a:lnTo>
                  <a:lnTo>
                    <a:pt x="36" y="23"/>
                  </a:lnTo>
                  <a:lnTo>
                    <a:pt x="42" y="23"/>
                  </a:lnTo>
                  <a:lnTo>
                    <a:pt x="42" y="36"/>
                  </a:lnTo>
                  <a:lnTo>
                    <a:pt x="44" y="42"/>
                  </a:lnTo>
                  <a:lnTo>
                    <a:pt x="50" y="42"/>
                  </a:lnTo>
                  <a:lnTo>
                    <a:pt x="50" y="149"/>
                  </a:lnTo>
                  <a:lnTo>
                    <a:pt x="0" y="149"/>
                  </a:lnTo>
                  <a:lnTo>
                    <a:pt x="0" y="42"/>
                  </a:lnTo>
                  <a:lnTo>
                    <a:pt x="8" y="42"/>
                  </a:lnTo>
                  <a:lnTo>
                    <a:pt x="9" y="36"/>
                  </a:lnTo>
                  <a:lnTo>
                    <a:pt x="9" y="23"/>
                  </a:lnTo>
                  <a:lnTo>
                    <a:pt x="9" y="2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17" name="ïṩľíḑé"/>
            <p:cNvSpPr/>
            <p:nvPr/>
          </p:nvSpPr>
          <p:spPr bwMode="auto">
            <a:xfrm>
              <a:off x="3646071" y="5964889"/>
              <a:ext cx="82597" cy="88498"/>
            </a:xfrm>
            <a:custGeom>
              <a:avLst/>
              <a:gdLst>
                <a:gd name="T0" fmla="*/ 0 w 28"/>
                <a:gd name="T1" fmla="*/ 0 h 31"/>
                <a:gd name="T2" fmla="*/ 28 w 28"/>
                <a:gd name="T3" fmla="*/ 0 h 31"/>
                <a:gd name="T4" fmla="*/ 28 w 28"/>
                <a:gd name="T5" fmla="*/ 31 h 31"/>
                <a:gd name="T6" fmla="*/ 0 w 28"/>
                <a:gd name="T7" fmla="*/ 31 h 31"/>
                <a:gd name="T8" fmla="*/ 0 w 28"/>
                <a:gd name="T9" fmla="*/ 0 h 31"/>
                <a:gd name="T10" fmla="*/ 0 w 28"/>
                <a:gd name="T11" fmla="*/ 0 h 31"/>
              </a:gdLst>
              <a:ahLst/>
              <a:cxnLst>
                <a:cxn ang="0">
                  <a:pos x="T0" y="T1"/>
                </a:cxn>
                <a:cxn ang="0">
                  <a:pos x="T2" y="T3"/>
                </a:cxn>
                <a:cxn ang="0">
                  <a:pos x="T4" y="T5"/>
                </a:cxn>
                <a:cxn ang="0">
                  <a:pos x="T6" y="T7"/>
                </a:cxn>
                <a:cxn ang="0">
                  <a:pos x="T8" y="T9"/>
                </a:cxn>
                <a:cxn ang="0">
                  <a:pos x="T10" y="T11"/>
                </a:cxn>
              </a:cxnLst>
              <a:rect l="0" t="0" r="r" b="b"/>
              <a:pathLst>
                <a:path w="28" h="31">
                  <a:moveTo>
                    <a:pt x="0" y="0"/>
                  </a:moveTo>
                  <a:lnTo>
                    <a:pt x="28" y="0"/>
                  </a:lnTo>
                  <a:lnTo>
                    <a:pt x="28" y="31"/>
                  </a:lnTo>
                  <a:lnTo>
                    <a:pt x="0" y="31"/>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sz="1350"/>
            </a:p>
          </p:txBody>
        </p:sp>
        <p:sp>
          <p:nvSpPr>
            <p:cNvPr id="18" name="ísḻiḓé"/>
            <p:cNvSpPr/>
            <p:nvPr/>
          </p:nvSpPr>
          <p:spPr bwMode="auto">
            <a:xfrm>
              <a:off x="3675572" y="5021474"/>
              <a:ext cx="778773" cy="1031913"/>
            </a:xfrm>
            <a:custGeom>
              <a:avLst/>
              <a:gdLst>
                <a:gd name="T0" fmla="*/ 124 w 266"/>
                <a:gd name="T1" fmla="*/ 0 h 476"/>
                <a:gd name="T2" fmla="*/ 203 w 266"/>
                <a:gd name="T3" fmla="*/ 0 h 476"/>
                <a:gd name="T4" fmla="*/ 203 w 266"/>
                <a:gd name="T5" fmla="*/ 5 h 476"/>
                <a:gd name="T6" fmla="*/ 209 w 266"/>
                <a:gd name="T7" fmla="*/ 5 h 476"/>
                <a:gd name="T8" fmla="*/ 209 w 266"/>
                <a:gd name="T9" fmla="*/ 9 h 476"/>
                <a:gd name="T10" fmla="*/ 214 w 266"/>
                <a:gd name="T11" fmla="*/ 9 h 476"/>
                <a:gd name="T12" fmla="*/ 214 w 266"/>
                <a:gd name="T13" fmla="*/ 17 h 476"/>
                <a:gd name="T14" fmla="*/ 222 w 266"/>
                <a:gd name="T15" fmla="*/ 17 h 476"/>
                <a:gd name="T16" fmla="*/ 222 w 266"/>
                <a:gd name="T17" fmla="*/ 430 h 476"/>
                <a:gd name="T18" fmla="*/ 230 w 266"/>
                <a:gd name="T19" fmla="*/ 430 h 476"/>
                <a:gd name="T20" fmla="*/ 230 w 266"/>
                <a:gd name="T21" fmla="*/ 453 h 476"/>
                <a:gd name="T22" fmla="*/ 230 w 266"/>
                <a:gd name="T23" fmla="*/ 462 h 476"/>
                <a:gd name="T24" fmla="*/ 266 w 266"/>
                <a:gd name="T25" fmla="*/ 462 h 476"/>
                <a:gd name="T26" fmla="*/ 266 w 266"/>
                <a:gd name="T27" fmla="*/ 476 h 476"/>
                <a:gd name="T28" fmla="*/ 230 w 266"/>
                <a:gd name="T29" fmla="*/ 476 h 476"/>
                <a:gd name="T30" fmla="*/ 222 w 266"/>
                <a:gd name="T31" fmla="*/ 476 h 476"/>
                <a:gd name="T32" fmla="*/ 199 w 266"/>
                <a:gd name="T33" fmla="*/ 476 h 476"/>
                <a:gd name="T34" fmla="*/ 124 w 266"/>
                <a:gd name="T35" fmla="*/ 476 h 476"/>
                <a:gd name="T36" fmla="*/ 48 w 266"/>
                <a:gd name="T37" fmla="*/ 476 h 476"/>
                <a:gd name="T38" fmla="*/ 0 w 266"/>
                <a:gd name="T39" fmla="*/ 476 h 476"/>
                <a:gd name="T40" fmla="*/ 0 w 266"/>
                <a:gd name="T41" fmla="*/ 453 h 476"/>
                <a:gd name="T42" fmla="*/ 0 w 266"/>
                <a:gd name="T43" fmla="*/ 411 h 476"/>
                <a:gd name="T44" fmla="*/ 10 w 266"/>
                <a:gd name="T45" fmla="*/ 411 h 476"/>
                <a:gd name="T46" fmla="*/ 10 w 266"/>
                <a:gd name="T47" fmla="*/ 166 h 476"/>
                <a:gd name="T48" fmla="*/ 17 w 266"/>
                <a:gd name="T49" fmla="*/ 166 h 476"/>
                <a:gd name="T50" fmla="*/ 17 w 266"/>
                <a:gd name="T51" fmla="*/ 155 h 476"/>
                <a:gd name="T52" fmla="*/ 23 w 266"/>
                <a:gd name="T53" fmla="*/ 155 h 476"/>
                <a:gd name="T54" fmla="*/ 23 w 266"/>
                <a:gd name="T55" fmla="*/ 143 h 476"/>
                <a:gd name="T56" fmla="*/ 25 w 266"/>
                <a:gd name="T57" fmla="*/ 143 h 476"/>
                <a:gd name="T58" fmla="*/ 44 w 266"/>
                <a:gd name="T59" fmla="*/ 111 h 476"/>
                <a:gd name="T60" fmla="*/ 46 w 266"/>
                <a:gd name="T61" fmla="*/ 111 h 476"/>
                <a:gd name="T62" fmla="*/ 48 w 266"/>
                <a:gd name="T63" fmla="*/ 111 h 476"/>
                <a:gd name="T64" fmla="*/ 48 w 266"/>
                <a:gd name="T65" fmla="*/ 76 h 476"/>
                <a:gd name="T66" fmla="*/ 50 w 266"/>
                <a:gd name="T67" fmla="*/ 76 h 476"/>
                <a:gd name="T68" fmla="*/ 50 w 266"/>
                <a:gd name="T69" fmla="*/ 113 h 476"/>
                <a:gd name="T70" fmla="*/ 69 w 266"/>
                <a:gd name="T71" fmla="*/ 143 h 476"/>
                <a:gd name="T72" fmla="*/ 71 w 266"/>
                <a:gd name="T73" fmla="*/ 143 h 476"/>
                <a:gd name="T74" fmla="*/ 71 w 266"/>
                <a:gd name="T75" fmla="*/ 155 h 476"/>
                <a:gd name="T76" fmla="*/ 75 w 266"/>
                <a:gd name="T77" fmla="*/ 155 h 476"/>
                <a:gd name="T78" fmla="*/ 75 w 266"/>
                <a:gd name="T79" fmla="*/ 166 h 476"/>
                <a:gd name="T80" fmla="*/ 82 w 266"/>
                <a:gd name="T81" fmla="*/ 166 h 476"/>
                <a:gd name="T82" fmla="*/ 82 w 266"/>
                <a:gd name="T83" fmla="*/ 453 h 476"/>
                <a:gd name="T84" fmla="*/ 124 w 266"/>
                <a:gd name="T85" fmla="*/ 453 h 476"/>
                <a:gd name="T86" fmla="*/ 124 w 266"/>
                <a:gd name="T87" fmla="*/ 23 h 476"/>
                <a:gd name="T88" fmla="*/ 124 w 266"/>
                <a:gd name="T89" fmla="*/ 17 h 476"/>
                <a:gd name="T90" fmla="*/ 124 w 266"/>
                <a:gd name="T91" fmla="*/ 17 h 476"/>
                <a:gd name="T92" fmla="*/ 124 w 266"/>
                <a:gd name="T93" fmla="*/ 11 h 476"/>
                <a:gd name="T94" fmla="*/ 124 w 266"/>
                <a:gd name="T95" fmla="*/ 9 h 476"/>
                <a:gd name="T96" fmla="*/ 124 w 266"/>
                <a:gd name="T97" fmla="*/ 5 h 476"/>
                <a:gd name="T98" fmla="*/ 124 w 266"/>
                <a:gd name="T99" fmla="*/ 0 h 476"/>
                <a:gd name="T100" fmla="*/ 124 w 266"/>
                <a:gd name="T10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476">
                  <a:moveTo>
                    <a:pt x="124" y="0"/>
                  </a:moveTo>
                  <a:lnTo>
                    <a:pt x="203" y="0"/>
                  </a:lnTo>
                  <a:lnTo>
                    <a:pt x="203" y="5"/>
                  </a:lnTo>
                  <a:lnTo>
                    <a:pt x="209" y="5"/>
                  </a:lnTo>
                  <a:lnTo>
                    <a:pt x="209" y="9"/>
                  </a:lnTo>
                  <a:lnTo>
                    <a:pt x="214" y="9"/>
                  </a:lnTo>
                  <a:lnTo>
                    <a:pt x="214" y="17"/>
                  </a:lnTo>
                  <a:lnTo>
                    <a:pt x="222" y="17"/>
                  </a:lnTo>
                  <a:lnTo>
                    <a:pt x="222" y="430"/>
                  </a:lnTo>
                  <a:lnTo>
                    <a:pt x="230" y="430"/>
                  </a:lnTo>
                  <a:lnTo>
                    <a:pt x="230" y="453"/>
                  </a:lnTo>
                  <a:lnTo>
                    <a:pt x="230" y="462"/>
                  </a:lnTo>
                  <a:lnTo>
                    <a:pt x="266" y="462"/>
                  </a:lnTo>
                  <a:lnTo>
                    <a:pt x="266" y="476"/>
                  </a:lnTo>
                  <a:lnTo>
                    <a:pt x="230" y="476"/>
                  </a:lnTo>
                  <a:lnTo>
                    <a:pt x="222" y="476"/>
                  </a:lnTo>
                  <a:lnTo>
                    <a:pt x="199" y="476"/>
                  </a:lnTo>
                  <a:lnTo>
                    <a:pt x="124" y="476"/>
                  </a:lnTo>
                  <a:lnTo>
                    <a:pt x="48" y="476"/>
                  </a:lnTo>
                  <a:lnTo>
                    <a:pt x="0" y="476"/>
                  </a:lnTo>
                  <a:lnTo>
                    <a:pt x="0" y="453"/>
                  </a:lnTo>
                  <a:lnTo>
                    <a:pt x="0" y="411"/>
                  </a:lnTo>
                  <a:lnTo>
                    <a:pt x="10" y="411"/>
                  </a:lnTo>
                  <a:lnTo>
                    <a:pt x="10" y="166"/>
                  </a:lnTo>
                  <a:lnTo>
                    <a:pt x="17" y="166"/>
                  </a:lnTo>
                  <a:lnTo>
                    <a:pt x="17" y="155"/>
                  </a:lnTo>
                  <a:lnTo>
                    <a:pt x="23" y="155"/>
                  </a:lnTo>
                  <a:lnTo>
                    <a:pt x="23" y="143"/>
                  </a:lnTo>
                  <a:lnTo>
                    <a:pt x="25" y="143"/>
                  </a:lnTo>
                  <a:lnTo>
                    <a:pt x="44" y="111"/>
                  </a:lnTo>
                  <a:lnTo>
                    <a:pt x="46" y="111"/>
                  </a:lnTo>
                  <a:lnTo>
                    <a:pt x="48" y="111"/>
                  </a:lnTo>
                  <a:lnTo>
                    <a:pt x="48" y="76"/>
                  </a:lnTo>
                  <a:lnTo>
                    <a:pt x="50" y="76"/>
                  </a:lnTo>
                  <a:lnTo>
                    <a:pt x="50" y="113"/>
                  </a:lnTo>
                  <a:lnTo>
                    <a:pt x="69" y="143"/>
                  </a:lnTo>
                  <a:lnTo>
                    <a:pt x="71" y="143"/>
                  </a:lnTo>
                  <a:lnTo>
                    <a:pt x="71" y="155"/>
                  </a:lnTo>
                  <a:lnTo>
                    <a:pt x="75" y="155"/>
                  </a:lnTo>
                  <a:lnTo>
                    <a:pt x="75" y="166"/>
                  </a:lnTo>
                  <a:lnTo>
                    <a:pt x="82" y="166"/>
                  </a:lnTo>
                  <a:lnTo>
                    <a:pt x="82" y="453"/>
                  </a:lnTo>
                  <a:lnTo>
                    <a:pt x="124" y="453"/>
                  </a:lnTo>
                  <a:lnTo>
                    <a:pt x="124" y="23"/>
                  </a:lnTo>
                  <a:lnTo>
                    <a:pt x="124" y="17"/>
                  </a:lnTo>
                  <a:lnTo>
                    <a:pt x="124" y="17"/>
                  </a:lnTo>
                  <a:lnTo>
                    <a:pt x="124" y="11"/>
                  </a:lnTo>
                  <a:lnTo>
                    <a:pt x="124" y="9"/>
                  </a:lnTo>
                  <a:lnTo>
                    <a:pt x="124" y="5"/>
                  </a:lnTo>
                  <a:lnTo>
                    <a:pt x="124" y="0"/>
                  </a:lnTo>
                  <a:lnTo>
                    <a:pt x="124"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19" name="îşlîḋe"/>
            <p:cNvSpPr/>
            <p:nvPr/>
          </p:nvSpPr>
          <p:spPr bwMode="auto">
            <a:xfrm>
              <a:off x="4383548" y="5622700"/>
              <a:ext cx="306789" cy="430687"/>
            </a:xfrm>
            <a:custGeom>
              <a:avLst/>
              <a:gdLst>
                <a:gd name="T0" fmla="*/ 48 w 103"/>
                <a:gd name="T1" fmla="*/ 112 h 145"/>
                <a:gd name="T2" fmla="*/ 103 w 103"/>
                <a:gd name="T3" fmla="*/ 112 h 145"/>
                <a:gd name="T4" fmla="*/ 103 w 103"/>
                <a:gd name="T5" fmla="*/ 145 h 145"/>
                <a:gd name="T6" fmla="*/ 48 w 103"/>
                <a:gd name="T7" fmla="*/ 145 h 145"/>
                <a:gd name="T8" fmla="*/ 23 w 103"/>
                <a:gd name="T9" fmla="*/ 145 h 145"/>
                <a:gd name="T10" fmla="*/ 0 w 103"/>
                <a:gd name="T11" fmla="*/ 145 h 145"/>
                <a:gd name="T12" fmla="*/ 0 w 103"/>
                <a:gd name="T13" fmla="*/ 11 h 145"/>
                <a:gd name="T14" fmla="*/ 6 w 103"/>
                <a:gd name="T15" fmla="*/ 11 h 145"/>
                <a:gd name="T16" fmla="*/ 6 w 103"/>
                <a:gd name="T17" fmla="*/ 0 h 145"/>
                <a:gd name="T18" fmla="*/ 34 w 103"/>
                <a:gd name="T19" fmla="*/ 0 h 145"/>
                <a:gd name="T20" fmla="*/ 34 w 103"/>
                <a:gd name="T21" fmla="*/ 11 h 145"/>
                <a:gd name="T22" fmla="*/ 48 w 103"/>
                <a:gd name="T23" fmla="*/ 11 h 145"/>
                <a:gd name="T24" fmla="*/ 48 w 103"/>
                <a:gd name="T25" fmla="*/ 112 h 145"/>
                <a:gd name="T26" fmla="*/ 48 w 103"/>
                <a:gd name="T27" fmla="*/ 1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45">
                  <a:moveTo>
                    <a:pt x="48" y="112"/>
                  </a:moveTo>
                  <a:lnTo>
                    <a:pt x="103" y="112"/>
                  </a:lnTo>
                  <a:lnTo>
                    <a:pt x="103" y="145"/>
                  </a:lnTo>
                  <a:lnTo>
                    <a:pt x="48" y="145"/>
                  </a:lnTo>
                  <a:lnTo>
                    <a:pt x="23" y="145"/>
                  </a:lnTo>
                  <a:lnTo>
                    <a:pt x="0" y="145"/>
                  </a:lnTo>
                  <a:lnTo>
                    <a:pt x="0" y="11"/>
                  </a:lnTo>
                  <a:lnTo>
                    <a:pt x="6" y="11"/>
                  </a:lnTo>
                  <a:lnTo>
                    <a:pt x="6" y="0"/>
                  </a:lnTo>
                  <a:lnTo>
                    <a:pt x="34" y="0"/>
                  </a:lnTo>
                  <a:lnTo>
                    <a:pt x="34" y="11"/>
                  </a:lnTo>
                  <a:lnTo>
                    <a:pt x="48" y="11"/>
                  </a:lnTo>
                  <a:lnTo>
                    <a:pt x="48" y="112"/>
                  </a:lnTo>
                  <a:lnTo>
                    <a:pt x="48" y="112"/>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0" name="iSḻíḋé"/>
            <p:cNvSpPr/>
            <p:nvPr/>
          </p:nvSpPr>
          <p:spPr bwMode="auto">
            <a:xfrm>
              <a:off x="4908627" y="5634500"/>
              <a:ext cx="365788" cy="418888"/>
            </a:xfrm>
            <a:custGeom>
              <a:avLst/>
              <a:gdLst>
                <a:gd name="T0" fmla="*/ 0 w 124"/>
                <a:gd name="T1" fmla="*/ 0 h 142"/>
                <a:gd name="T2" fmla="*/ 124 w 124"/>
                <a:gd name="T3" fmla="*/ 0 h 142"/>
                <a:gd name="T4" fmla="*/ 124 w 124"/>
                <a:gd name="T5" fmla="*/ 142 h 142"/>
                <a:gd name="T6" fmla="*/ 0 w 124"/>
                <a:gd name="T7" fmla="*/ 142 h 142"/>
                <a:gd name="T8" fmla="*/ 0 w 124"/>
                <a:gd name="T9" fmla="*/ 0 h 142"/>
                <a:gd name="T10" fmla="*/ 0 w 124"/>
                <a:gd name="T11" fmla="*/ 0 h 142"/>
              </a:gdLst>
              <a:ahLst/>
              <a:cxnLst>
                <a:cxn ang="0">
                  <a:pos x="T0" y="T1"/>
                </a:cxn>
                <a:cxn ang="0">
                  <a:pos x="T2" y="T3"/>
                </a:cxn>
                <a:cxn ang="0">
                  <a:pos x="T4" y="T5"/>
                </a:cxn>
                <a:cxn ang="0">
                  <a:pos x="T6" y="T7"/>
                </a:cxn>
                <a:cxn ang="0">
                  <a:pos x="T8" y="T9"/>
                </a:cxn>
                <a:cxn ang="0">
                  <a:pos x="T10" y="T11"/>
                </a:cxn>
              </a:cxnLst>
              <a:rect l="0" t="0" r="r" b="b"/>
              <a:pathLst>
                <a:path w="124" h="142">
                  <a:moveTo>
                    <a:pt x="0" y="0"/>
                  </a:moveTo>
                  <a:lnTo>
                    <a:pt x="124" y="0"/>
                  </a:lnTo>
                  <a:lnTo>
                    <a:pt x="124" y="142"/>
                  </a:lnTo>
                  <a:lnTo>
                    <a:pt x="0" y="142"/>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1" name="ïŝļïḍê"/>
            <p:cNvSpPr/>
            <p:nvPr/>
          </p:nvSpPr>
          <p:spPr bwMode="auto">
            <a:xfrm>
              <a:off x="5303915" y="5410309"/>
              <a:ext cx="873170" cy="643080"/>
            </a:xfrm>
            <a:custGeom>
              <a:avLst/>
              <a:gdLst>
                <a:gd name="T0" fmla="*/ 84 w 296"/>
                <a:gd name="T1" fmla="*/ 193 h 218"/>
                <a:gd name="T2" fmla="*/ 94 w 296"/>
                <a:gd name="T3" fmla="*/ 193 h 218"/>
                <a:gd name="T4" fmla="*/ 94 w 296"/>
                <a:gd name="T5" fmla="*/ 199 h 218"/>
                <a:gd name="T6" fmla="*/ 113 w 296"/>
                <a:gd name="T7" fmla="*/ 199 h 218"/>
                <a:gd name="T8" fmla="*/ 113 w 296"/>
                <a:gd name="T9" fmla="*/ 206 h 218"/>
                <a:gd name="T10" fmla="*/ 160 w 296"/>
                <a:gd name="T11" fmla="*/ 206 h 218"/>
                <a:gd name="T12" fmla="*/ 160 w 296"/>
                <a:gd name="T13" fmla="*/ 9 h 218"/>
                <a:gd name="T14" fmla="*/ 178 w 296"/>
                <a:gd name="T15" fmla="*/ 9 h 218"/>
                <a:gd name="T16" fmla="*/ 178 w 296"/>
                <a:gd name="T17" fmla="*/ 0 h 218"/>
                <a:gd name="T18" fmla="*/ 218 w 296"/>
                <a:gd name="T19" fmla="*/ 0 h 218"/>
                <a:gd name="T20" fmla="*/ 218 w 296"/>
                <a:gd name="T21" fmla="*/ 9 h 218"/>
                <a:gd name="T22" fmla="*/ 231 w 296"/>
                <a:gd name="T23" fmla="*/ 9 h 218"/>
                <a:gd name="T24" fmla="*/ 231 w 296"/>
                <a:gd name="T25" fmla="*/ 206 h 218"/>
                <a:gd name="T26" fmla="*/ 245 w 296"/>
                <a:gd name="T27" fmla="*/ 206 h 218"/>
                <a:gd name="T28" fmla="*/ 245 w 296"/>
                <a:gd name="T29" fmla="*/ 214 h 218"/>
                <a:gd name="T30" fmla="*/ 296 w 296"/>
                <a:gd name="T31" fmla="*/ 214 h 218"/>
                <a:gd name="T32" fmla="*/ 296 w 296"/>
                <a:gd name="T33" fmla="*/ 218 h 218"/>
                <a:gd name="T34" fmla="*/ 245 w 296"/>
                <a:gd name="T35" fmla="*/ 218 h 218"/>
                <a:gd name="T36" fmla="*/ 231 w 296"/>
                <a:gd name="T37" fmla="*/ 218 h 218"/>
                <a:gd name="T38" fmla="*/ 160 w 296"/>
                <a:gd name="T39" fmla="*/ 218 h 218"/>
                <a:gd name="T40" fmla="*/ 130 w 296"/>
                <a:gd name="T41" fmla="*/ 218 h 218"/>
                <a:gd name="T42" fmla="*/ 84 w 296"/>
                <a:gd name="T43" fmla="*/ 218 h 218"/>
                <a:gd name="T44" fmla="*/ 80 w 296"/>
                <a:gd name="T45" fmla="*/ 218 h 218"/>
                <a:gd name="T46" fmla="*/ 50 w 296"/>
                <a:gd name="T47" fmla="*/ 218 h 218"/>
                <a:gd name="T48" fmla="*/ 0 w 296"/>
                <a:gd name="T49" fmla="*/ 218 h 218"/>
                <a:gd name="T50" fmla="*/ 0 w 296"/>
                <a:gd name="T51" fmla="*/ 4 h 218"/>
                <a:gd name="T52" fmla="*/ 50 w 296"/>
                <a:gd name="T53" fmla="*/ 4 h 218"/>
                <a:gd name="T54" fmla="*/ 50 w 296"/>
                <a:gd name="T55" fmla="*/ 25 h 218"/>
                <a:gd name="T56" fmla="*/ 84 w 296"/>
                <a:gd name="T57" fmla="*/ 25 h 218"/>
                <a:gd name="T58" fmla="*/ 84 w 296"/>
                <a:gd name="T59" fmla="*/ 193 h 218"/>
                <a:gd name="T60" fmla="*/ 84 w 296"/>
                <a:gd name="T6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218">
                  <a:moveTo>
                    <a:pt x="84" y="193"/>
                  </a:moveTo>
                  <a:lnTo>
                    <a:pt x="94" y="193"/>
                  </a:lnTo>
                  <a:lnTo>
                    <a:pt x="94" y="199"/>
                  </a:lnTo>
                  <a:lnTo>
                    <a:pt x="113" y="199"/>
                  </a:lnTo>
                  <a:lnTo>
                    <a:pt x="113" y="206"/>
                  </a:lnTo>
                  <a:lnTo>
                    <a:pt x="160" y="206"/>
                  </a:lnTo>
                  <a:lnTo>
                    <a:pt x="160" y="9"/>
                  </a:lnTo>
                  <a:lnTo>
                    <a:pt x="178" y="9"/>
                  </a:lnTo>
                  <a:lnTo>
                    <a:pt x="178" y="0"/>
                  </a:lnTo>
                  <a:lnTo>
                    <a:pt x="218" y="0"/>
                  </a:lnTo>
                  <a:lnTo>
                    <a:pt x="218" y="9"/>
                  </a:lnTo>
                  <a:lnTo>
                    <a:pt x="231" y="9"/>
                  </a:lnTo>
                  <a:lnTo>
                    <a:pt x="231" y="206"/>
                  </a:lnTo>
                  <a:lnTo>
                    <a:pt x="245" y="206"/>
                  </a:lnTo>
                  <a:lnTo>
                    <a:pt x="245" y="214"/>
                  </a:lnTo>
                  <a:lnTo>
                    <a:pt x="296" y="214"/>
                  </a:lnTo>
                  <a:lnTo>
                    <a:pt x="296" y="218"/>
                  </a:lnTo>
                  <a:lnTo>
                    <a:pt x="245" y="218"/>
                  </a:lnTo>
                  <a:lnTo>
                    <a:pt x="231" y="218"/>
                  </a:lnTo>
                  <a:lnTo>
                    <a:pt x="160" y="218"/>
                  </a:lnTo>
                  <a:lnTo>
                    <a:pt x="130" y="218"/>
                  </a:lnTo>
                  <a:lnTo>
                    <a:pt x="84" y="218"/>
                  </a:lnTo>
                  <a:lnTo>
                    <a:pt x="80" y="218"/>
                  </a:lnTo>
                  <a:lnTo>
                    <a:pt x="50" y="218"/>
                  </a:lnTo>
                  <a:lnTo>
                    <a:pt x="0" y="218"/>
                  </a:lnTo>
                  <a:lnTo>
                    <a:pt x="0" y="4"/>
                  </a:lnTo>
                  <a:lnTo>
                    <a:pt x="50" y="4"/>
                  </a:lnTo>
                  <a:lnTo>
                    <a:pt x="50" y="25"/>
                  </a:lnTo>
                  <a:lnTo>
                    <a:pt x="84" y="25"/>
                  </a:lnTo>
                  <a:lnTo>
                    <a:pt x="84" y="193"/>
                  </a:lnTo>
                  <a:lnTo>
                    <a:pt x="84" y="19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2" name="íṩlîḋe"/>
            <p:cNvSpPr/>
            <p:nvPr/>
          </p:nvSpPr>
          <p:spPr bwMode="auto">
            <a:xfrm>
              <a:off x="35399" y="5882292"/>
              <a:ext cx="377587" cy="171096"/>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7500" lnSpcReduction="20000"/>
            </a:bodyPr>
            <a:lstStyle/>
            <a:p>
              <a:endParaRPr lang="en-US" sz="1350"/>
            </a:p>
          </p:txBody>
        </p:sp>
        <p:sp>
          <p:nvSpPr>
            <p:cNvPr id="23" name="iS1îḍê"/>
            <p:cNvSpPr/>
            <p:nvPr/>
          </p:nvSpPr>
          <p:spPr bwMode="auto">
            <a:xfrm>
              <a:off x="2796502" y="4887064"/>
              <a:ext cx="595877" cy="1166323"/>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4" name="ïṣľîḍê"/>
            <p:cNvSpPr/>
            <p:nvPr/>
          </p:nvSpPr>
          <p:spPr bwMode="auto">
            <a:xfrm>
              <a:off x="4708034" y="6006189"/>
              <a:ext cx="631276" cy="47199"/>
            </a:xfrm>
            <a:custGeom>
              <a:avLst/>
              <a:gdLst>
                <a:gd name="T0" fmla="*/ 0 w 212"/>
                <a:gd name="T1" fmla="*/ 0 h 15"/>
                <a:gd name="T2" fmla="*/ 212 w 212"/>
                <a:gd name="T3" fmla="*/ 0 h 15"/>
                <a:gd name="T4" fmla="*/ 212 w 212"/>
                <a:gd name="T5" fmla="*/ 15 h 15"/>
                <a:gd name="T6" fmla="*/ 0 w 212"/>
                <a:gd name="T7" fmla="*/ 15 h 15"/>
                <a:gd name="T8" fmla="*/ 0 w 212"/>
                <a:gd name="T9" fmla="*/ 0 h 15"/>
                <a:gd name="T10" fmla="*/ 0 w 212"/>
                <a:gd name="T11" fmla="*/ 0 h 15"/>
              </a:gdLst>
              <a:ahLst/>
              <a:cxnLst>
                <a:cxn ang="0">
                  <a:pos x="T0" y="T1"/>
                </a:cxn>
                <a:cxn ang="0">
                  <a:pos x="T2" y="T3"/>
                </a:cxn>
                <a:cxn ang="0">
                  <a:pos x="T4" y="T5"/>
                </a:cxn>
                <a:cxn ang="0">
                  <a:pos x="T6" y="T7"/>
                </a:cxn>
                <a:cxn ang="0">
                  <a:pos x="T8" y="T9"/>
                </a:cxn>
                <a:cxn ang="0">
                  <a:pos x="T10" y="T11"/>
                </a:cxn>
              </a:cxnLst>
              <a:rect l="0" t="0" r="r" b="b"/>
              <a:pathLst>
                <a:path w="212" h="15">
                  <a:moveTo>
                    <a:pt x="0" y="0"/>
                  </a:moveTo>
                  <a:lnTo>
                    <a:pt x="212" y="0"/>
                  </a:lnTo>
                  <a:lnTo>
                    <a:pt x="212" y="15"/>
                  </a:lnTo>
                  <a:lnTo>
                    <a:pt x="0" y="15"/>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sz="1350"/>
            </a:p>
          </p:txBody>
        </p:sp>
        <p:sp>
          <p:nvSpPr>
            <p:cNvPr id="25" name="îşḻïdè"/>
            <p:cNvSpPr/>
            <p:nvPr/>
          </p:nvSpPr>
          <p:spPr bwMode="auto">
            <a:xfrm>
              <a:off x="0" y="5982589"/>
              <a:ext cx="9144000" cy="316525"/>
            </a:xfrm>
            <a:custGeom>
              <a:avLst/>
              <a:gdLst>
                <a:gd name="T0" fmla="*/ 132 w 2098"/>
                <a:gd name="T1" fmla="*/ 21 h 101"/>
                <a:gd name="T2" fmla="*/ 138 w 2098"/>
                <a:gd name="T3" fmla="*/ 0 h 101"/>
                <a:gd name="T4" fmla="*/ 281 w 2098"/>
                <a:gd name="T5" fmla="*/ 21 h 101"/>
                <a:gd name="T6" fmla="*/ 289 w 2098"/>
                <a:gd name="T7" fmla="*/ 0 h 101"/>
                <a:gd name="T8" fmla="*/ 675 w 2098"/>
                <a:gd name="T9" fmla="*/ 21 h 101"/>
                <a:gd name="T10" fmla="*/ 685 w 2098"/>
                <a:gd name="T11" fmla="*/ 0 h 101"/>
                <a:gd name="T12" fmla="*/ 706 w 2098"/>
                <a:gd name="T13" fmla="*/ 21 h 101"/>
                <a:gd name="T14" fmla="*/ 710 w 2098"/>
                <a:gd name="T15" fmla="*/ 0 h 101"/>
                <a:gd name="T16" fmla="*/ 819 w 2098"/>
                <a:gd name="T17" fmla="*/ 21 h 101"/>
                <a:gd name="T18" fmla="*/ 824 w 2098"/>
                <a:gd name="T19" fmla="*/ 0 h 101"/>
                <a:gd name="T20" fmla="*/ 889 w 2098"/>
                <a:gd name="T21" fmla="*/ 21 h 101"/>
                <a:gd name="T22" fmla="*/ 895 w 2098"/>
                <a:gd name="T23" fmla="*/ 0 h 101"/>
                <a:gd name="T24" fmla="*/ 979 w 2098"/>
                <a:gd name="T25" fmla="*/ 21 h 101"/>
                <a:gd name="T26" fmla="*/ 987 w 2098"/>
                <a:gd name="T27" fmla="*/ 0 h 101"/>
                <a:gd name="T28" fmla="*/ 1222 w 2098"/>
                <a:gd name="T29" fmla="*/ 21 h 101"/>
                <a:gd name="T30" fmla="*/ 1228 w 2098"/>
                <a:gd name="T31" fmla="*/ 0 h 101"/>
                <a:gd name="T32" fmla="*/ 1257 w 2098"/>
                <a:gd name="T33" fmla="*/ 21 h 101"/>
                <a:gd name="T34" fmla="*/ 1260 w 2098"/>
                <a:gd name="T35" fmla="*/ 4 h 101"/>
                <a:gd name="T36" fmla="*/ 1352 w 2098"/>
                <a:gd name="T37" fmla="*/ 0 h 101"/>
                <a:gd name="T38" fmla="*/ 1362 w 2098"/>
                <a:gd name="T39" fmla="*/ 4 h 101"/>
                <a:gd name="T40" fmla="*/ 1446 w 2098"/>
                <a:gd name="T41" fmla="*/ 0 h 101"/>
                <a:gd name="T42" fmla="*/ 1446 w 2098"/>
                <a:gd name="T43" fmla="*/ 11 h 101"/>
                <a:gd name="T44" fmla="*/ 1477 w 2098"/>
                <a:gd name="T45" fmla="*/ 21 h 101"/>
                <a:gd name="T46" fmla="*/ 1478 w 2098"/>
                <a:gd name="T47" fmla="*/ 0 h 101"/>
                <a:gd name="T48" fmla="*/ 1582 w 2098"/>
                <a:gd name="T49" fmla="*/ 21 h 101"/>
                <a:gd name="T50" fmla="*/ 1610 w 2098"/>
                <a:gd name="T51" fmla="*/ 0 h 101"/>
                <a:gd name="T52" fmla="*/ 1783 w 2098"/>
                <a:gd name="T53" fmla="*/ 21 h 101"/>
                <a:gd name="T54" fmla="*/ 1792 w 2098"/>
                <a:gd name="T55" fmla="*/ 0 h 101"/>
                <a:gd name="T56" fmla="*/ 1884 w 2098"/>
                <a:gd name="T57" fmla="*/ 4 h 101"/>
                <a:gd name="T58" fmla="*/ 1903 w 2098"/>
                <a:gd name="T59" fmla="*/ 11 h 101"/>
                <a:gd name="T60" fmla="*/ 1928 w 2098"/>
                <a:gd name="T61" fmla="*/ 0 h 101"/>
                <a:gd name="T62" fmla="*/ 2029 w 2098"/>
                <a:gd name="T63" fmla="*/ 11 h 101"/>
                <a:gd name="T64" fmla="*/ 2037 w 2098"/>
                <a:gd name="T65" fmla="*/ 19 h 101"/>
                <a:gd name="T66" fmla="*/ 2046 w 2098"/>
                <a:gd name="T67" fmla="*/ 4 h 101"/>
                <a:gd name="T68" fmla="*/ 2081 w 2098"/>
                <a:gd name="T69" fmla="*/ 19 h 101"/>
                <a:gd name="T70" fmla="*/ 2087 w 2098"/>
                <a:gd name="T71" fmla="*/ 21 h 101"/>
                <a:gd name="T72" fmla="*/ 2098 w 2098"/>
                <a:gd name="T73" fmla="*/ 57 h 101"/>
                <a:gd name="T74" fmla="*/ 2098 w 2098"/>
                <a:gd name="T75" fmla="*/ 101 h 101"/>
                <a:gd name="T76" fmla="*/ 0 w 2098"/>
                <a:gd name="T77" fmla="*/ 101 h 101"/>
                <a:gd name="T78" fmla="*/ 0 w 2098"/>
                <a:gd name="T79" fmla="*/ 57 h 101"/>
                <a:gd name="T80" fmla="*/ 4 w 2098"/>
                <a:gd name="T81" fmla="*/ 21 h 101"/>
                <a:gd name="T82" fmla="*/ 132 w 2098"/>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8" h="101">
                  <a:moveTo>
                    <a:pt x="132" y="0"/>
                  </a:moveTo>
                  <a:lnTo>
                    <a:pt x="132" y="21"/>
                  </a:lnTo>
                  <a:lnTo>
                    <a:pt x="138" y="21"/>
                  </a:lnTo>
                  <a:lnTo>
                    <a:pt x="138" y="0"/>
                  </a:lnTo>
                  <a:lnTo>
                    <a:pt x="281" y="0"/>
                  </a:lnTo>
                  <a:lnTo>
                    <a:pt x="281" y="21"/>
                  </a:lnTo>
                  <a:lnTo>
                    <a:pt x="289" y="21"/>
                  </a:lnTo>
                  <a:lnTo>
                    <a:pt x="289" y="0"/>
                  </a:lnTo>
                  <a:lnTo>
                    <a:pt x="675" y="0"/>
                  </a:lnTo>
                  <a:lnTo>
                    <a:pt x="675" y="21"/>
                  </a:lnTo>
                  <a:lnTo>
                    <a:pt x="685" y="21"/>
                  </a:lnTo>
                  <a:lnTo>
                    <a:pt x="685" y="0"/>
                  </a:lnTo>
                  <a:lnTo>
                    <a:pt x="706" y="0"/>
                  </a:lnTo>
                  <a:lnTo>
                    <a:pt x="706" y="21"/>
                  </a:lnTo>
                  <a:lnTo>
                    <a:pt x="710" y="21"/>
                  </a:lnTo>
                  <a:lnTo>
                    <a:pt x="710" y="0"/>
                  </a:lnTo>
                  <a:lnTo>
                    <a:pt x="819" y="0"/>
                  </a:lnTo>
                  <a:lnTo>
                    <a:pt x="819" y="21"/>
                  </a:lnTo>
                  <a:lnTo>
                    <a:pt x="824" y="21"/>
                  </a:lnTo>
                  <a:lnTo>
                    <a:pt x="824" y="0"/>
                  </a:lnTo>
                  <a:lnTo>
                    <a:pt x="889" y="0"/>
                  </a:lnTo>
                  <a:lnTo>
                    <a:pt x="889" y="21"/>
                  </a:lnTo>
                  <a:lnTo>
                    <a:pt x="895" y="21"/>
                  </a:lnTo>
                  <a:lnTo>
                    <a:pt x="895" y="0"/>
                  </a:lnTo>
                  <a:lnTo>
                    <a:pt x="979" y="0"/>
                  </a:lnTo>
                  <a:lnTo>
                    <a:pt x="979" y="21"/>
                  </a:lnTo>
                  <a:lnTo>
                    <a:pt x="987" y="21"/>
                  </a:lnTo>
                  <a:lnTo>
                    <a:pt x="987" y="0"/>
                  </a:lnTo>
                  <a:lnTo>
                    <a:pt x="1222" y="0"/>
                  </a:lnTo>
                  <a:lnTo>
                    <a:pt x="1222" y="21"/>
                  </a:lnTo>
                  <a:lnTo>
                    <a:pt x="1228" y="21"/>
                  </a:lnTo>
                  <a:lnTo>
                    <a:pt x="1228" y="0"/>
                  </a:lnTo>
                  <a:lnTo>
                    <a:pt x="1257" y="0"/>
                  </a:lnTo>
                  <a:lnTo>
                    <a:pt x="1257" y="21"/>
                  </a:lnTo>
                  <a:lnTo>
                    <a:pt x="1260" y="21"/>
                  </a:lnTo>
                  <a:lnTo>
                    <a:pt x="1260" y="4"/>
                  </a:lnTo>
                  <a:lnTo>
                    <a:pt x="1260" y="0"/>
                  </a:lnTo>
                  <a:lnTo>
                    <a:pt x="1352" y="0"/>
                  </a:lnTo>
                  <a:lnTo>
                    <a:pt x="1352" y="4"/>
                  </a:lnTo>
                  <a:lnTo>
                    <a:pt x="1362" y="4"/>
                  </a:lnTo>
                  <a:lnTo>
                    <a:pt x="1362" y="0"/>
                  </a:lnTo>
                  <a:lnTo>
                    <a:pt x="1446" y="0"/>
                  </a:lnTo>
                  <a:lnTo>
                    <a:pt x="1446" y="4"/>
                  </a:lnTo>
                  <a:lnTo>
                    <a:pt x="1446" y="11"/>
                  </a:lnTo>
                  <a:lnTo>
                    <a:pt x="1477" y="11"/>
                  </a:lnTo>
                  <a:lnTo>
                    <a:pt x="1477" y="21"/>
                  </a:lnTo>
                  <a:lnTo>
                    <a:pt x="1478" y="21"/>
                  </a:lnTo>
                  <a:lnTo>
                    <a:pt x="1478" y="0"/>
                  </a:lnTo>
                  <a:lnTo>
                    <a:pt x="1582" y="0"/>
                  </a:lnTo>
                  <a:lnTo>
                    <a:pt x="1582" y="21"/>
                  </a:lnTo>
                  <a:lnTo>
                    <a:pt x="1610" y="21"/>
                  </a:lnTo>
                  <a:lnTo>
                    <a:pt x="1610" y="0"/>
                  </a:lnTo>
                  <a:lnTo>
                    <a:pt x="1783" y="0"/>
                  </a:lnTo>
                  <a:lnTo>
                    <a:pt x="1783" y="21"/>
                  </a:lnTo>
                  <a:lnTo>
                    <a:pt x="1792" y="21"/>
                  </a:lnTo>
                  <a:lnTo>
                    <a:pt x="1792" y="0"/>
                  </a:lnTo>
                  <a:lnTo>
                    <a:pt x="1884" y="0"/>
                  </a:lnTo>
                  <a:lnTo>
                    <a:pt x="1884" y="4"/>
                  </a:lnTo>
                  <a:lnTo>
                    <a:pt x="1903" y="4"/>
                  </a:lnTo>
                  <a:lnTo>
                    <a:pt x="1903" y="11"/>
                  </a:lnTo>
                  <a:lnTo>
                    <a:pt x="1928" y="11"/>
                  </a:lnTo>
                  <a:lnTo>
                    <a:pt x="1928" y="0"/>
                  </a:lnTo>
                  <a:lnTo>
                    <a:pt x="2029" y="0"/>
                  </a:lnTo>
                  <a:lnTo>
                    <a:pt x="2029" y="11"/>
                  </a:lnTo>
                  <a:lnTo>
                    <a:pt x="2037" y="11"/>
                  </a:lnTo>
                  <a:lnTo>
                    <a:pt x="2037" y="19"/>
                  </a:lnTo>
                  <a:lnTo>
                    <a:pt x="2046" y="19"/>
                  </a:lnTo>
                  <a:lnTo>
                    <a:pt x="2046" y="4"/>
                  </a:lnTo>
                  <a:lnTo>
                    <a:pt x="2081" y="4"/>
                  </a:lnTo>
                  <a:lnTo>
                    <a:pt x="2081" y="19"/>
                  </a:lnTo>
                  <a:lnTo>
                    <a:pt x="2087" y="19"/>
                  </a:lnTo>
                  <a:lnTo>
                    <a:pt x="2087" y="21"/>
                  </a:lnTo>
                  <a:lnTo>
                    <a:pt x="2098" y="21"/>
                  </a:lnTo>
                  <a:lnTo>
                    <a:pt x="2098" y="57"/>
                  </a:lnTo>
                  <a:lnTo>
                    <a:pt x="2098" y="57"/>
                  </a:lnTo>
                  <a:lnTo>
                    <a:pt x="2098" y="101"/>
                  </a:lnTo>
                  <a:lnTo>
                    <a:pt x="2098" y="101"/>
                  </a:lnTo>
                  <a:lnTo>
                    <a:pt x="0" y="101"/>
                  </a:lnTo>
                  <a:lnTo>
                    <a:pt x="0" y="57"/>
                  </a:lnTo>
                  <a:lnTo>
                    <a:pt x="0" y="57"/>
                  </a:lnTo>
                  <a:lnTo>
                    <a:pt x="0" y="21"/>
                  </a:lnTo>
                  <a:lnTo>
                    <a:pt x="4" y="21"/>
                  </a:lnTo>
                  <a:lnTo>
                    <a:pt x="4" y="0"/>
                  </a:lnTo>
                  <a:lnTo>
                    <a:pt x="132" y="0"/>
                  </a:lnTo>
                  <a:lnTo>
                    <a:pt x="132"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6" name="íṥlïḍê"/>
            <p:cNvSpPr/>
            <p:nvPr/>
          </p:nvSpPr>
          <p:spPr bwMode="auto">
            <a:xfrm>
              <a:off x="6503219" y="4891127"/>
              <a:ext cx="306789" cy="1162261"/>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7" name="iṣḷiḓè"/>
            <p:cNvSpPr/>
            <p:nvPr/>
          </p:nvSpPr>
          <p:spPr bwMode="auto">
            <a:xfrm>
              <a:off x="6981101" y="5251015"/>
              <a:ext cx="1103260" cy="802372"/>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28" name="íSļiḍè"/>
            <p:cNvSpPr/>
            <p:nvPr/>
          </p:nvSpPr>
          <p:spPr bwMode="auto">
            <a:xfrm>
              <a:off x="8113861" y="5852794"/>
              <a:ext cx="106196" cy="200593"/>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sz="1350"/>
            </a:p>
          </p:txBody>
        </p:sp>
        <p:sp>
          <p:nvSpPr>
            <p:cNvPr id="29" name="iṡḷïḑé"/>
            <p:cNvSpPr/>
            <p:nvPr/>
          </p:nvSpPr>
          <p:spPr bwMode="auto">
            <a:xfrm>
              <a:off x="8190561" y="5905891"/>
              <a:ext cx="318589" cy="147496"/>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32500" lnSpcReduction="20000"/>
            </a:bodyPr>
            <a:lstStyle/>
            <a:p>
              <a:endParaRPr lang="en-US" sz="1350"/>
            </a:p>
          </p:txBody>
        </p:sp>
        <p:sp>
          <p:nvSpPr>
            <p:cNvPr id="30" name="i$lîḋè"/>
            <p:cNvSpPr/>
            <p:nvPr/>
          </p:nvSpPr>
          <p:spPr bwMode="auto">
            <a:xfrm>
              <a:off x="8420651" y="5522406"/>
              <a:ext cx="277288" cy="530981"/>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31" name="ïṥľîdê"/>
            <p:cNvSpPr/>
            <p:nvPr/>
          </p:nvSpPr>
          <p:spPr bwMode="auto">
            <a:xfrm>
              <a:off x="8733341" y="5882292"/>
              <a:ext cx="117995" cy="171096"/>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7500" lnSpcReduction="20000"/>
            </a:bodyPr>
            <a:lstStyle/>
            <a:p>
              <a:endParaRPr lang="en-US" sz="1350"/>
            </a:p>
          </p:txBody>
        </p:sp>
        <p:sp>
          <p:nvSpPr>
            <p:cNvPr id="32" name="ïśļiḑé"/>
            <p:cNvSpPr/>
            <p:nvPr/>
          </p:nvSpPr>
          <p:spPr bwMode="auto">
            <a:xfrm>
              <a:off x="8869035" y="5823294"/>
              <a:ext cx="112094" cy="230094"/>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85000" lnSpcReduction="20000"/>
            </a:bodyPr>
            <a:lstStyle/>
            <a:p>
              <a:endParaRPr lang="en-US" sz="1350"/>
            </a:p>
          </p:txBody>
        </p:sp>
        <p:sp>
          <p:nvSpPr>
            <p:cNvPr id="33" name="işḻiḋè"/>
            <p:cNvSpPr/>
            <p:nvPr/>
          </p:nvSpPr>
          <p:spPr bwMode="auto">
            <a:xfrm>
              <a:off x="6107932" y="5882292"/>
              <a:ext cx="377587" cy="171096"/>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7500" lnSpcReduction="20000"/>
            </a:bodyPr>
            <a:lstStyle/>
            <a:p>
              <a:endParaRPr lang="en-US" sz="1350"/>
            </a:p>
          </p:txBody>
        </p:sp>
        <p:sp>
          <p:nvSpPr>
            <p:cNvPr id="34" name="íṡľîḓé"/>
            <p:cNvSpPr/>
            <p:nvPr/>
          </p:nvSpPr>
          <p:spPr bwMode="auto">
            <a:xfrm>
              <a:off x="8454305" y="4466341"/>
              <a:ext cx="595877" cy="1587046"/>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sp>
          <p:nvSpPr>
            <p:cNvPr id="35" name="ïṡ1îḓe"/>
            <p:cNvSpPr/>
            <p:nvPr/>
          </p:nvSpPr>
          <p:spPr bwMode="auto">
            <a:xfrm>
              <a:off x="3813013" y="5050424"/>
              <a:ext cx="5330987" cy="1020666"/>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sz="1350"/>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srcRect t="21221"/>
          <a:stretch>
            <a:fillRect/>
          </a:stretch>
        </p:blipFill>
        <p:spPr>
          <a:xfrm>
            <a:off x="820758" y="0"/>
            <a:ext cx="1023032" cy="19861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63730"/>
            <a:ext cx="9144000" cy="43891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1904"/>
            <a:ext cx="9144000" cy="51415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9516" y="582319"/>
            <a:ext cx="7559719" cy="994172"/>
          </a:xfrm>
        </p:spPr>
        <p:txBody>
          <a:bodyPr lIns="121792" tIns="60896" rIns="121792" bIns="60896"/>
          <a:lstStyle>
            <a:lvl1pPr>
              <a:defRPr sz="2100" b="1">
                <a:solidFill>
                  <a:srgbClr val="213279"/>
                </a:solidFill>
              </a:defRPr>
            </a:lvl1pPr>
          </a:lstStyle>
          <a:p>
            <a:r>
              <a:rPr lang="zh-CN" altLang="en-US" noProof="1"/>
              <a:t>单击此处编辑母版标题样式</a:t>
            </a:r>
          </a:p>
        </p:txBody>
      </p:sp>
      <p:sp>
        <p:nvSpPr>
          <p:cNvPr id="3" name="内容占位符 2"/>
          <p:cNvSpPr>
            <a:spLocks noGrp="1"/>
          </p:cNvSpPr>
          <p:nvPr>
            <p:ph idx="1"/>
          </p:nvPr>
        </p:nvSpPr>
        <p:spPr>
          <a:xfrm>
            <a:off x="767551" y="1037676"/>
            <a:ext cx="7706936" cy="3263504"/>
          </a:xfrm>
        </p:spPr>
        <p:txBody>
          <a:bodyPr lIns="121792" tIns="60896" rIns="121792" bIns="60896"/>
          <a:lstStyle>
            <a:lvl1pPr>
              <a:defRPr sz="1800"/>
            </a:lvl1pPr>
            <a:lvl2pPr marL="685165" indent="-228600">
              <a:buFont typeface="Wingdings" panose="05000000000000000000" pitchFamily="2" charset="2"/>
              <a:buChar char="p"/>
              <a:defRPr sz="1350"/>
            </a:lvl2pPr>
            <a:lvl3pPr marL="1141730" indent="-228600">
              <a:buFont typeface="Wingdings" panose="05000000000000000000" pitchFamily="2" charset="2"/>
              <a:buChar char="n"/>
              <a:defRPr sz="1200"/>
            </a:lvl3pPr>
            <a:lvl4pPr marL="1655445" indent="-285115">
              <a:buFont typeface="Wingdings" panose="05000000000000000000" pitchFamily="2" charset="2"/>
              <a:buChar char="u"/>
              <a:defRPr sz="825"/>
            </a:lvl4pPr>
            <a:lvl5pPr marL="2054860" indent="-228600">
              <a:buFont typeface="Wingdings" panose="05000000000000000000" pitchFamily="2" charset="2"/>
              <a:buChar char="ü"/>
              <a:defRPr sz="825"/>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0" y="1282337"/>
            <a:ext cx="7886700" cy="2139553"/>
          </a:xfrm>
        </p:spPr>
        <p:txBody>
          <a:bodyPr lIns="121792" tIns="60896" rIns="121792" bIns="60896" anchor="b"/>
          <a:lstStyle>
            <a:lvl1pPr>
              <a:defRPr sz="6000">
                <a:solidFill>
                  <a:srgbClr val="283D92"/>
                </a:solidFill>
              </a:defRPr>
            </a:lvl1pPr>
          </a:lstStyle>
          <a:p>
            <a:r>
              <a:rPr lang="zh-CN" altLang="en-US" noProof="1"/>
              <a:t>单击此处编辑母版标题样式</a:t>
            </a:r>
          </a:p>
        </p:txBody>
      </p:sp>
      <p:sp>
        <p:nvSpPr>
          <p:cNvPr id="3" name="文本占位符 2"/>
          <p:cNvSpPr>
            <a:spLocks noGrp="1"/>
          </p:cNvSpPr>
          <p:nvPr>
            <p:ph type="body" idx="1"/>
          </p:nvPr>
        </p:nvSpPr>
        <p:spPr>
          <a:xfrm>
            <a:off x="623900" y="3442132"/>
            <a:ext cx="7886700" cy="1125140"/>
          </a:xfrm>
        </p:spPr>
        <p:txBody>
          <a:bodyPr lIns="121792" tIns="60896" rIns="121792" bIns="60896"/>
          <a:lstStyle>
            <a:lvl1pPr marL="0" indent="0">
              <a:buNone/>
              <a:defRPr sz="2400">
                <a:solidFill>
                  <a:schemeClr val="tx1">
                    <a:tint val="75000"/>
                  </a:schemeClr>
                </a:solidFill>
              </a:defRPr>
            </a:lvl1pPr>
            <a:lvl2pPr marL="456565" indent="0">
              <a:buNone/>
              <a:defRPr sz="2025">
                <a:solidFill>
                  <a:schemeClr val="tx1">
                    <a:tint val="75000"/>
                  </a:schemeClr>
                </a:solidFill>
              </a:defRPr>
            </a:lvl2pPr>
            <a:lvl3pPr marL="913130" indent="0">
              <a:buNone/>
              <a:defRPr sz="1800">
                <a:solidFill>
                  <a:schemeClr val="tx1">
                    <a:tint val="75000"/>
                  </a:schemeClr>
                </a:solidFill>
              </a:defRPr>
            </a:lvl3pPr>
            <a:lvl4pPr marL="1369695" indent="0">
              <a:buNone/>
              <a:defRPr sz="1575">
                <a:solidFill>
                  <a:schemeClr val="tx1">
                    <a:tint val="75000"/>
                  </a:schemeClr>
                </a:solidFill>
              </a:defRPr>
            </a:lvl4pPr>
            <a:lvl5pPr marL="1826895" indent="0">
              <a:buNone/>
              <a:defRPr sz="1575">
                <a:solidFill>
                  <a:schemeClr val="tx1">
                    <a:tint val="75000"/>
                  </a:schemeClr>
                </a:solidFill>
              </a:defRPr>
            </a:lvl5pPr>
            <a:lvl6pPr marL="2283460" indent="0">
              <a:buNone/>
              <a:defRPr sz="1575">
                <a:solidFill>
                  <a:schemeClr val="tx1">
                    <a:tint val="75000"/>
                  </a:schemeClr>
                </a:solidFill>
              </a:defRPr>
            </a:lvl6pPr>
            <a:lvl7pPr marL="2740025" indent="0">
              <a:buNone/>
              <a:defRPr sz="1575">
                <a:solidFill>
                  <a:schemeClr val="tx1">
                    <a:tint val="75000"/>
                  </a:schemeClr>
                </a:solidFill>
              </a:defRPr>
            </a:lvl7pPr>
            <a:lvl8pPr marL="3196590" indent="0">
              <a:buNone/>
              <a:defRPr sz="1575">
                <a:solidFill>
                  <a:schemeClr val="tx1">
                    <a:tint val="75000"/>
                  </a:schemeClr>
                </a:solidFill>
              </a:defRPr>
            </a:lvl8pPr>
            <a:lvl9pPr marL="3653155" indent="0">
              <a:buNone/>
              <a:defRPr sz="1575">
                <a:solidFill>
                  <a:schemeClr val="tx1">
                    <a:tint val="75000"/>
                  </a:schemeClr>
                </a:solidFill>
              </a:defRPr>
            </a:lvl9pPr>
          </a:lstStyle>
          <a:p>
            <a:pPr lvl="0"/>
            <a:r>
              <a:rPr lang="zh-CN" altLang="en-US" noProof="1"/>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64" y="604052"/>
            <a:ext cx="7886700" cy="663970"/>
          </a:xfrm>
        </p:spPr>
        <p:txBody>
          <a:bodyPr lIns="121792" tIns="60896" rIns="121792" bIns="60896"/>
          <a:lstStyle>
            <a:lvl1pPr>
              <a:defRPr sz="2100" b="1">
                <a:solidFill>
                  <a:srgbClr val="283D92"/>
                </a:solidFill>
              </a:defRPr>
            </a:lvl1pPr>
          </a:lstStyle>
          <a:p>
            <a:r>
              <a:rPr lang="zh-CN" altLang="en-US" noProof="1"/>
              <a:t>单击此处编辑母版标题样式</a:t>
            </a:r>
          </a:p>
        </p:txBody>
      </p:sp>
      <p:sp>
        <p:nvSpPr>
          <p:cNvPr id="3" name="内容占位符 2"/>
          <p:cNvSpPr>
            <a:spLocks noGrp="1"/>
          </p:cNvSpPr>
          <p:nvPr>
            <p:ph sz="half" idx="1"/>
          </p:nvPr>
        </p:nvSpPr>
        <p:spPr>
          <a:xfrm>
            <a:off x="628650" y="1369222"/>
            <a:ext cx="3886200" cy="3263504"/>
          </a:xfrm>
        </p:spPr>
        <p:txBody>
          <a:bodyPr lIns="121792" tIns="60896" rIns="121792" bIns="60896"/>
          <a:lstStyle>
            <a:lvl1pPr>
              <a:defRPr sz="1800"/>
            </a:lvl1pPr>
            <a:lvl2pPr>
              <a:defRPr sz="1350"/>
            </a:lvl2pPr>
            <a:lvl3pPr>
              <a:defRPr sz="1200"/>
            </a:lvl3pPr>
            <a:lvl4pPr>
              <a:defRPr sz="825"/>
            </a:lvl4pPr>
            <a:lvl5pPr>
              <a:defRPr sz="825"/>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29150" y="1369222"/>
            <a:ext cx="3886200" cy="3263504"/>
          </a:xfrm>
        </p:spPr>
        <p:txBody>
          <a:bodyPr lIns="121792" tIns="60896" rIns="121792" bIns="60896"/>
          <a:lstStyle>
            <a:lvl1pPr>
              <a:defRPr sz="1800"/>
            </a:lvl1pPr>
            <a:lvl2pPr>
              <a:defRPr sz="1350"/>
            </a:lvl2pPr>
            <a:lvl3pPr>
              <a:defRPr sz="1200"/>
            </a:lvl3pPr>
            <a:lvl4pPr>
              <a:defRPr sz="825"/>
            </a:lvl4pPr>
            <a:lvl5pPr>
              <a:defRPr sz="825"/>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5" y="576802"/>
            <a:ext cx="7886700" cy="691220"/>
          </a:xfrm>
        </p:spPr>
        <p:txBody>
          <a:bodyPr lIns="121792" tIns="60896" rIns="121792" bIns="60896"/>
          <a:lstStyle>
            <a:lvl1pPr>
              <a:defRPr sz="2100" b="1">
                <a:solidFill>
                  <a:srgbClr val="283D92"/>
                </a:solidFill>
              </a:defRPr>
            </a:lvl1pPr>
          </a:lstStyle>
          <a:p>
            <a:r>
              <a:rPr lang="zh-CN" altLang="en-US" noProof="1"/>
              <a:t>单击此处编辑母版标题样式</a:t>
            </a:r>
          </a:p>
        </p:txBody>
      </p:sp>
      <p:sp>
        <p:nvSpPr>
          <p:cNvPr id="3" name="文本占位符 2"/>
          <p:cNvSpPr>
            <a:spLocks noGrp="1"/>
          </p:cNvSpPr>
          <p:nvPr>
            <p:ph type="body" idx="1"/>
          </p:nvPr>
        </p:nvSpPr>
        <p:spPr>
          <a:xfrm>
            <a:off x="890109" y="1333832"/>
            <a:ext cx="3655181" cy="617934"/>
          </a:xfrm>
        </p:spPr>
        <p:txBody>
          <a:bodyPr lIns="121792" tIns="60896" rIns="121792" bIns="60896" anchor="ctr" anchorCtr="0"/>
          <a:lstStyle>
            <a:lvl1pPr marL="0" indent="0">
              <a:buNone/>
              <a:defRPr sz="1800"/>
            </a:lvl1pPr>
            <a:lvl2pPr marL="456565" indent="0">
              <a:buNone/>
              <a:defRPr sz="2400"/>
            </a:lvl2pPr>
            <a:lvl3pPr marL="913130" indent="0">
              <a:buNone/>
              <a:defRPr sz="2025"/>
            </a:lvl3pPr>
            <a:lvl4pPr marL="1369695" indent="0">
              <a:buNone/>
              <a:defRPr sz="1800"/>
            </a:lvl4pPr>
            <a:lvl5pPr marL="1826895" indent="0">
              <a:buNone/>
              <a:defRPr sz="1800"/>
            </a:lvl5pPr>
            <a:lvl6pPr marL="2283460" indent="0">
              <a:buNone/>
              <a:defRPr sz="1800"/>
            </a:lvl6pPr>
            <a:lvl7pPr marL="2740025" indent="0">
              <a:buNone/>
              <a:defRPr sz="1800"/>
            </a:lvl7pPr>
            <a:lvl8pPr marL="3196590" indent="0">
              <a:buNone/>
              <a:defRPr sz="1800"/>
            </a:lvl8pPr>
            <a:lvl9pPr marL="3653155" indent="0">
              <a:buNone/>
              <a:defRPr sz="1800"/>
            </a:lvl9pPr>
          </a:lstStyle>
          <a:p>
            <a:pPr lvl="0"/>
            <a:r>
              <a:rPr lang="zh-CN" altLang="en-US" noProof="1"/>
              <a:t>单击此处编辑母版文本样式</a:t>
            </a:r>
          </a:p>
        </p:txBody>
      </p:sp>
      <p:sp>
        <p:nvSpPr>
          <p:cNvPr id="4" name="内容占位符 3"/>
          <p:cNvSpPr>
            <a:spLocks noGrp="1"/>
          </p:cNvSpPr>
          <p:nvPr>
            <p:ph sz="half" idx="2"/>
          </p:nvPr>
        </p:nvSpPr>
        <p:spPr>
          <a:xfrm>
            <a:off x="890109" y="1999034"/>
            <a:ext cx="3655181" cy="2643213"/>
          </a:xfrm>
        </p:spPr>
        <p:txBody>
          <a:bodyPr lIns="121792" tIns="60896" rIns="121792" bIns="60896"/>
          <a:lstStyle>
            <a:lvl1pPr>
              <a:defRPr sz="1800"/>
            </a:lvl1pPr>
            <a:lvl2pPr>
              <a:defRPr sz="1350"/>
            </a:lvl2pPr>
            <a:lvl3pPr>
              <a:defRPr sz="1200"/>
            </a:lvl3pPr>
            <a:lvl4pPr>
              <a:defRPr sz="825"/>
            </a:lvl4pPr>
            <a:lvl5pPr>
              <a:defRPr sz="825"/>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333832"/>
            <a:ext cx="3673182" cy="617934"/>
          </a:xfrm>
        </p:spPr>
        <p:txBody>
          <a:bodyPr lIns="121792" tIns="60896" rIns="121792" bIns="60896" anchor="ctr" anchorCtr="0"/>
          <a:lstStyle>
            <a:lvl1pPr marL="0" indent="0">
              <a:buNone/>
              <a:defRPr sz="1800"/>
            </a:lvl1pPr>
            <a:lvl2pPr marL="456565" indent="0">
              <a:buNone/>
              <a:defRPr sz="2400"/>
            </a:lvl2pPr>
            <a:lvl3pPr marL="913130" indent="0">
              <a:buNone/>
              <a:defRPr sz="2025"/>
            </a:lvl3pPr>
            <a:lvl4pPr marL="1369695" indent="0">
              <a:buNone/>
              <a:defRPr sz="1800"/>
            </a:lvl4pPr>
            <a:lvl5pPr marL="1826895" indent="0">
              <a:buNone/>
              <a:defRPr sz="1800"/>
            </a:lvl5pPr>
            <a:lvl6pPr marL="2283460" indent="0">
              <a:buNone/>
              <a:defRPr sz="1800"/>
            </a:lvl6pPr>
            <a:lvl7pPr marL="2740025" indent="0">
              <a:buNone/>
              <a:defRPr sz="1800"/>
            </a:lvl7pPr>
            <a:lvl8pPr marL="3196590" indent="0">
              <a:buNone/>
              <a:defRPr sz="1800"/>
            </a:lvl8pPr>
            <a:lvl9pPr marL="3653155" indent="0">
              <a:buNone/>
              <a:defRPr sz="1800"/>
            </a:lvl9pPr>
          </a:lstStyle>
          <a:p>
            <a:pPr lvl="0"/>
            <a:r>
              <a:rPr lang="zh-CN" altLang="en-US" noProof="1"/>
              <a:t>单击此处编辑母版文本样式</a:t>
            </a:r>
          </a:p>
        </p:txBody>
      </p:sp>
      <p:sp>
        <p:nvSpPr>
          <p:cNvPr id="6" name="内容占位符 5"/>
          <p:cNvSpPr>
            <a:spLocks noGrp="1"/>
          </p:cNvSpPr>
          <p:nvPr>
            <p:ph sz="quarter" idx="4"/>
          </p:nvPr>
        </p:nvSpPr>
        <p:spPr>
          <a:xfrm>
            <a:off x="4692704" y="1999034"/>
            <a:ext cx="3673182" cy="2643213"/>
          </a:xfrm>
        </p:spPr>
        <p:txBody>
          <a:bodyPr lIns="121792" tIns="60896" rIns="121792" bIns="60896"/>
          <a:lstStyle>
            <a:lvl1pPr>
              <a:defRPr sz="1800"/>
            </a:lvl1pPr>
            <a:lvl2pPr>
              <a:defRPr sz="1350"/>
            </a:lvl2pPr>
            <a:lvl3pPr>
              <a:defRPr sz="1200"/>
            </a:lvl3pPr>
            <a:lvl4pPr>
              <a:defRPr sz="825"/>
            </a:lvl4pPr>
            <a:lvl5pPr>
              <a:defRPr sz="825"/>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图片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 y="80963"/>
            <a:ext cx="9144000" cy="43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0" fontAlgn="base" hangingPunct="0">
        <a:lnSpc>
          <a:spcPct val="90000"/>
        </a:lnSpc>
        <a:spcBef>
          <a:spcPct val="0"/>
        </a:spcBef>
        <a:spcAft>
          <a:spcPct val="0"/>
        </a:spcAft>
        <a:defRPr sz="4425" kern="1200">
          <a:solidFill>
            <a:schemeClr val="tx1"/>
          </a:solidFill>
          <a:latin typeface="+mj-lt"/>
          <a:ea typeface="+mj-ea"/>
          <a:cs typeface="+mj-cs"/>
        </a:defRPr>
      </a:lvl1pPr>
      <a:lvl2pPr algn="l" rtl="0" eaLnBrk="0" fontAlgn="base" hangingPunct="0">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5pPr>
      <a:lvl6pPr marL="456565" algn="l" rtl="0" eaLnBrk="1" fontAlgn="base" hangingPunct="1">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6pPr>
      <a:lvl7pPr marL="913130" algn="l" rtl="0" eaLnBrk="1" fontAlgn="base" hangingPunct="1">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7pPr>
      <a:lvl8pPr marL="1369695" algn="l" rtl="0" eaLnBrk="1" fontAlgn="base" hangingPunct="1">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8pPr>
      <a:lvl9pPr marL="1826895" algn="l" rtl="0" eaLnBrk="1" fontAlgn="base" hangingPunct="1">
        <a:lnSpc>
          <a:spcPct val="90000"/>
        </a:lnSpc>
        <a:spcBef>
          <a:spcPct val="0"/>
        </a:spcBef>
        <a:spcAft>
          <a:spcPct val="0"/>
        </a:spcAft>
        <a:defRPr sz="4425">
          <a:solidFill>
            <a:schemeClr val="tx1"/>
          </a:solidFill>
          <a:latin typeface="Calibri Light" panose="020F0302020204030204" pitchFamily="34" charset="0"/>
          <a:ea typeface="宋体" panose="02010600030101010101" pitchFamily="2" charset="-122"/>
        </a:defRPr>
      </a:lvl9pPr>
    </p:titleStyle>
    <p:bodyStyle>
      <a:lvl1pPr marL="227330" indent="-227330" algn="l" rtl="0" eaLnBrk="0" fontAlgn="base" hangingPunct="0">
        <a:lnSpc>
          <a:spcPct val="90000"/>
        </a:lnSpc>
        <a:spcBef>
          <a:spcPts val="1005"/>
        </a:spcBef>
        <a:spcAft>
          <a:spcPct val="0"/>
        </a:spcAft>
        <a:buFont typeface="Arial" panose="020B0604020202020204" pitchFamily="34" charset="0"/>
        <a:buChar char="•"/>
        <a:defRPr sz="2775" kern="1200">
          <a:solidFill>
            <a:schemeClr val="tx1"/>
          </a:solidFill>
          <a:latin typeface="+mn-lt"/>
          <a:ea typeface="+mn-ea"/>
          <a:cs typeface="+mn-cs"/>
        </a:defRPr>
      </a:lvl1pPr>
      <a:lvl2pPr marL="684530" indent="-227330" algn="l" rtl="0" eaLnBrk="0" fontAlgn="base" hangingPunct="0">
        <a:lnSpc>
          <a:spcPct val="90000"/>
        </a:lnSpc>
        <a:spcBef>
          <a:spcPts val="495"/>
        </a:spcBef>
        <a:spcAft>
          <a:spcPct val="0"/>
        </a:spcAft>
        <a:buFont typeface="Arial" panose="020B0604020202020204" pitchFamily="34" charset="0"/>
        <a:buChar char="•"/>
        <a:defRPr sz="2400" kern="1200">
          <a:solidFill>
            <a:schemeClr val="tx1"/>
          </a:solidFill>
          <a:latin typeface="+mn-lt"/>
          <a:ea typeface="+mn-ea"/>
          <a:cs typeface="+mn-cs"/>
        </a:defRPr>
      </a:lvl2pPr>
      <a:lvl3pPr marL="1140460" indent="-227330" algn="l" rtl="0" eaLnBrk="0" fontAlgn="base" hangingPunct="0">
        <a:lnSpc>
          <a:spcPct val="90000"/>
        </a:lnSpc>
        <a:spcBef>
          <a:spcPts val="495"/>
        </a:spcBef>
        <a:spcAft>
          <a:spcPct val="0"/>
        </a:spcAft>
        <a:buFont typeface="Arial" panose="020B0604020202020204" pitchFamily="34" charset="0"/>
        <a:buChar char="•"/>
        <a:defRPr sz="2025" kern="1200">
          <a:solidFill>
            <a:schemeClr val="tx1"/>
          </a:solidFill>
          <a:latin typeface="+mn-lt"/>
          <a:ea typeface="+mn-ea"/>
          <a:cs typeface="+mn-cs"/>
        </a:defRPr>
      </a:lvl3pPr>
      <a:lvl4pPr marL="1597660" indent="-227330" algn="l" rtl="0" eaLnBrk="0" fontAlgn="base" hangingPunct="0">
        <a:lnSpc>
          <a:spcPct val="90000"/>
        </a:lnSpc>
        <a:spcBef>
          <a:spcPts val="495"/>
        </a:spcBef>
        <a:spcAft>
          <a:spcPct val="0"/>
        </a:spcAft>
        <a:buFont typeface="Arial" panose="020B0604020202020204" pitchFamily="34" charset="0"/>
        <a:buChar char="•"/>
        <a:defRPr kern="1200">
          <a:solidFill>
            <a:schemeClr val="tx1"/>
          </a:solidFill>
          <a:latin typeface="+mn-lt"/>
          <a:ea typeface="+mn-ea"/>
          <a:cs typeface="+mn-cs"/>
        </a:defRPr>
      </a:lvl4pPr>
      <a:lvl5pPr marL="2054860" indent="-227330" algn="l" rtl="0" eaLnBrk="0" fontAlgn="base" hangingPunct="0">
        <a:lnSpc>
          <a:spcPct val="90000"/>
        </a:lnSpc>
        <a:spcBef>
          <a:spcPts val="495"/>
        </a:spcBef>
        <a:spcAft>
          <a:spcPct val="0"/>
        </a:spcAft>
        <a:buFont typeface="Arial" panose="020B0604020202020204" pitchFamily="34" charset="0"/>
        <a:buChar char="•"/>
        <a:defRPr kern="1200">
          <a:solidFill>
            <a:schemeClr val="tx1"/>
          </a:solidFill>
          <a:latin typeface="+mn-lt"/>
          <a:ea typeface="+mn-ea"/>
          <a:cs typeface="+mn-cs"/>
        </a:defRPr>
      </a:lvl5pPr>
      <a:lvl6pPr marL="2511425"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7990"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5190"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1755" indent="-228600" algn="l" defTabSz="91313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130" algn="l" defTabSz="913130" rtl="0" eaLnBrk="1" latinLnBrk="0" hangingPunct="1">
        <a:defRPr sz="1800" kern="1200">
          <a:solidFill>
            <a:schemeClr val="tx1"/>
          </a:solidFill>
          <a:latin typeface="+mn-lt"/>
          <a:ea typeface="+mn-ea"/>
          <a:cs typeface="+mn-cs"/>
        </a:defRPr>
      </a:lvl3pPr>
      <a:lvl4pPr marL="1369695" algn="l" defTabSz="913130" rtl="0" eaLnBrk="1" latinLnBrk="0" hangingPunct="1">
        <a:defRPr sz="1800" kern="1200">
          <a:solidFill>
            <a:schemeClr val="tx1"/>
          </a:solidFill>
          <a:latin typeface="+mn-lt"/>
          <a:ea typeface="+mn-ea"/>
          <a:cs typeface="+mn-cs"/>
        </a:defRPr>
      </a:lvl4pPr>
      <a:lvl5pPr marL="1826895" algn="l" defTabSz="913130" rtl="0" eaLnBrk="1" latinLnBrk="0" hangingPunct="1">
        <a:defRPr sz="1800" kern="1200">
          <a:solidFill>
            <a:schemeClr val="tx1"/>
          </a:solidFill>
          <a:latin typeface="+mn-lt"/>
          <a:ea typeface="+mn-ea"/>
          <a:cs typeface="+mn-cs"/>
        </a:defRPr>
      </a:lvl5pPr>
      <a:lvl6pPr marL="2283460" algn="l" defTabSz="913130" rtl="0" eaLnBrk="1" latinLnBrk="0" hangingPunct="1">
        <a:defRPr sz="1800" kern="1200">
          <a:solidFill>
            <a:schemeClr val="tx1"/>
          </a:solidFill>
          <a:latin typeface="+mn-lt"/>
          <a:ea typeface="+mn-ea"/>
          <a:cs typeface="+mn-cs"/>
        </a:defRPr>
      </a:lvl6pPr>
      <a:lvl7pPr marL="2740025" algn="l" defTabSz="913130" rtl="0" eaLnBrk="1" latinLnBrk="0" hangingPunct="1">
        <a:defRPr sz="1800" kern="1200">
          <a:solidFill>
            <a:schemeClr val="tx1"/>
          </a:solidFill>
          <a:latin typeface="+mn-lt"/>
          <a:ea typeface="+mn-ea"/>
          <a:cs typeface="+mn-cs"/>
        </a:defRPr>
      </a:lvl7pPr>
      <a:lvl8pPr marL="3196590" algn="l" defTabSz="913130" rtl="0" eaLnBrk="1" latinLnBrk="0" hangingPunct="1">
        <a:defRPr sz="1800" kern="1200">
          <a:solidFill>
            <a:schemeClr val="tx1"/>
          </a:solidFill>
          <a:latin typeface="+mn-lt"/>
          <a:ea typeface="+mn-ea"/>
          <a:cs typeface="+mn-cs"/>
        </a:defRPr>
      </a:lvl8pPr>
      <a:lvl9pPr marL="3653155" algn="l" defTabSz="9131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068" y="1569197"/>
            <a:ext cx="8501046" cy="553998"/>
          </a:xfrm>
          <a:prstGeom prst="rect">
            <a:avLst/>
          </a:prstGeom>
          <a:noFill/>
        </p:spPr>
        <p:txBody>
          <a:bodyPr wrap="none" rtlCol="0">
            <a:spAutoFit/>
          </a:bodyPr>
          <a:lstStyle/>
          <a:p>
            <a:pPr algn="ctr"/>
            <a:r>
              <a:rPr lang="zh-CN" altLang="en-US" sz="2900" b="1" dirty="0">
                <a:latin typeface="黑体" panose="02010609060101010101" pitchFamily="49" charset="-122"/>
                <a:ea typeface="黑体" panose="02010609060101010101" pitchFamily="49" charset="-122"/>
              </a:rPr>
              <a:t>复方氨基酸</a:t>
            </a:r>
            <a:r>
              <a:rPr lang="en-US" altLang="zh-CN" sz="2900" b="1" dirty="0">
                <a:latin typeface="黑体" panose="02010609060101010101" pitchFamily="49" charset="-122"/>
                <a:ea typeface="黑体" panose="02010609060101010101" pitchFamily="49" charset="-122"/>
              </a:rPr>
              <a:t>(15AA-Ⅱ)/</a:t>
            </a:r>
            <a:r>
              <a:rPr lang="zh-CN" altLang="en-US" sz="2900" b="1" dirty="0">
                <a:latin typeface="黑体" panose="02010609060101010101" pitchFamily="49" charset="-122"/>
                <a:ea typeface="黑体" panose="02010609060101010101" pitchFamily="49" charset="-122"/>
              </a:rPr>
              <a:t>葡萄糖</a:t>
            </a:r>
            <a:r>
              <a:rPr lang="en-US" altLang="zh-CN" sz="2900" b="1" dirty="0">
                <a:latin typeface="黑体" panose="02010609060101010101" pitchFamily="49" charset="-122"/>
                <a:ea typeface="黑体" panose="02010609060101010101" pitchFamily="49" charset="-122"/>
              </a:rPr>
              <a:t>(10%)</a:t>
            </a:r>
            <a:r>
              <a:rPr lang="zh-CN" altLang="en-US" sz="2900" b="1" dirty="0">
                <a:latin typeface="黑体" panose="02010609060101010101" pitchFamily="49" charset="-122"/>
                <a:ea typeface="黑体" panose="02010609060101010101" pitchFamily="49" charset="-122"/>
              </a:rPr>
              <a:t>电解质注射液</a:t>
            </a:r>
            <a:endParaRPr lang="en-US" altLang="zh-CN" sz="2900" b="1" dirty="0">
              <a:latin typeface="黑体" panose="02010609060101010101" pitchFamily="49" charset="-122"/>
              <a:ea typeface="黑体" panose="02010609060101010101" pitchFamily="49" charset="-122"/>
            </a:endParaRPr>
          </a:p>
        </p:txBody>
      </p:sp>
      <p:sp>
        <p:nvSpPr>
          <p:cNvPr id="4" name="矩形: 圆角 3"/>
          <p:cNvSpPr/>
          <p:nvPr/>
        </p:nvSpPr>
        <p:spPr>
          <a:xfrm>
            <a:off x="2891790" y="3727891"/>
            <a:ext cx="3632054" cy="457200"/>
          </a:xfrm>
          <a:prstGeom prst="roundRect">
            <a:avLst>
              <a:gd name="adj" fmla="val 50000"/>
            </a:avLst>
          </a:prstGeom>
          <a:solidFill>
            <a:srgbClr val="283D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辽宁海思科制药有限公司</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mtClean="0">
                <a:solidFill>
                  <a:schemeClr val="tx1"/>
                </a:solidFill>
              </a:rPr>
              <a:t>04 </a:t>
            </a:r>
            <a:r>
              <a:rPr lang="zh-CN" altLang="en-US" dirty="0">
                <a:solidFill>
                  <a:schemeClr val="tx1"/>
                </a:solidFill>
              </a:rPr>
              <a:t>创新性</a:t>
            </a:r>
          </a:p>
        </p:txBody>
      </p:sp>
      <p:sp>
        <p:nvSpPr>
          <p:cNvPr id="7" name="文本框 6"/>
          <p:cNvSpPr txBox="1"/>
          <p:nvPr/>
        </p:nvSpPr>
        <p:spPr>
          <a:xfrm>
            <a:off x="115556" y="987333"/>
            <a:ext cx="8912888" cy="3416320"/>
          </a:xfrm>
          <a:prstGeom prst="rect">
            <a:avLst/>
          </a:prstGeom>
          <a:noFill/>
        </p:spPr>
        <p:txBody>
          <a:bodyPr wrap="square">
            <a:spAutoFit/>
          </a:bodyPr>
          <a:lstStyle/>
          <a:p>
            <a:pPr>
              <a:lnSpc>
                <a:spcPct val="150000"/>
              </a:lnSpc>
            </a:pPr>
            <a:r>
              <a:rPr lang="zh-CN" altLang="en-US" sz="1200" b="1" dirty="0">
                <a:latin typeface="微软雅黑" panose="020B0503020204020204" pitchFamily="34" charset="-122"/>
                <a:ea typeface="微软雅黑" panose="020B0503020204020204" pitchFamily="34" charset="-122"/>
              </a:rPr>
              <a:t>该创新带来的疗效或安全性方面的优势：</a:t>
            </a:r>
            <a:endParaRPr lang="en-US" altLang="zh-CN" sz="1200" b="1" dirty="0">
              <a:latin typeface="+mn-ea"/>
            </a:endParaRPr>
          </a:p>
          <a:p>
            <a:pPr>
              <a:lnSpc>
                <a:spcPct val="150000"/>
              </a:lnSpc>
            </a:pPr>
            <a:r>
              <a:rPr lang="en-US" altLang="zh-CN" sz="1000" b="1" kern="0" dirty="0">
                <a:latin typeface="+mn-ea"/>
                <a:cs typeface="Helvetica" panose="020B0604020202020204" pitchFamily="34" charset="0"/>
              </a:rPr>
              <a:t>1.</a:t>
            </a:r>
            <a:r>
              <a:rPr lang="zh-CN" altLang="zh-CN" sz="1000" b="1" kern="0" dirty="0">
                <a:latin typeface="+mn-ea"/>
                <a:cs typeface="Helvetica" panose="020B0604020202020204" pitchFamily="34" charset="0"/>
              </a:rPr>
              <a:t>疗效优势：</a:t>
            </a:r>
          </a:p>
          <a:p>
            <a:pPr marL="228600" lvl="0" indent="-228600" algn="just" fontAlgn="base">
              <a:lnSpc>
                <a:spcPct val="150000"/>
              </a:lnSpc>
              <a:buFont typeface="Arial" panose="020B0604020202020204" pitchFamily="34" charset="0"/>
              <a:buChar char="•"/>
            </a:pPr>
            <a:r>
              <a:rPr lang="zh-CN" altLang="zh-CN" sz="1200" kern="0" dirty="0">
                <a:latin typeface="楷体" panose="02010609060101010101" pitchFamily="49" charset="-122"/>
                <a:ea typeface="楷体" panose="02010609060101010101" pitchFamily="49" charset="-122"/>
                <a:cs typeface="Helvetica" panose="020B0604020202020204" pitchFamily="34" charset="0"/>
              </a:rPr>
              <a:t>医保目录内多腔袋无</a:t>
            </a:r>
            <a:r>
              <a:rPr lang="en-US" altLang="zh-CN" sz="1200" kern="0" dirty="0">
                <a:latin typeface="楷体" panose="02010609060101010101" pitchFamily="49" charset="-122"/>
                <a:ea typeface="楷体" panose="02010609060101010101" pitchFamily="49" charset="-122"/>
                <a:cs typeface="Helvetica" panose="020B0604020202020204" pitchFamily="34" charset="0"/>
              </a:rPr>
              <a:t>2</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岁以下儿童的适应症，本品是</a:t>
            </a:r>
            <a:r>
              <a:rPr lang="zh-CN" altLang="zh-CN" sz="1000" b="1" kern="0" dirty="0">
                <a:latin typeface="+mn-ea"/>
                <a:cs typeface="Helvetica" panose="020B0604020202020204" pitchFamily="34" charset="0"/>
              </a:rPr>
              <a:t>唯一可适用于</a:t>
            </a:r>
            <a:r>
              <a:rPr lang="en-US" altLang="zh-CN" sz="1000" b="1" kern="0" dirty="0">
                <a:latin typeface="+mn-ea"/>
                <a:cs typeface="Helvetica" panose="020B0604020202020204" pitchFamily="34" charset="0"/>
              </a:rPr>
              <a:t>2</a:t>
            </a:r>
            <a:r>
              <a:rPr lang="zh-CN" altLang="zh-CN" sz="1000" b="1" kern="0" dirty="0">
                <a:latin typeface="+mn-ea"/>
                <a:cs typeface="Helvetica" panose="020B0604020202020204" pitchFamily="34" charset="0"/>
              </a:rPr>
              <a:t>岁以下儿童的多腔袋</a:t>
            </a:r>
            <a:r>
              <a:rPr lang="zh-CN" altLang="zh-CN" sz="1200" kern="0" dirty="0">
                <a:latin typeface="楷体" panose="02010609060101010101" pitchFamily="49" charset="-122"/>
                <a:ea typeface="楷体" panose="02010609060101010101" pitchFamily="49" charset="-122"/>
                <a:cs typeface="Helvetica" panose="020B0604020202020204" pitchFamily="34" charset="0"/>
              </a:rPr>
              <a:t>。</a:t>
            </a:r>
          </a:p>
          <a:p>
            <a:pPr marL="228600" lvl="0" indent="-228600" algn="just" fontAlgn="base">
              <a:lnSpc>
                <a:spcPct val="150000"/>
              </a:lnSpc>
              <a:buFont typeface="Arial" panose="020B0604020202020204" pitchFamily="34" charset="0"/>
              <a:buChar char="•"/>
            </a:pPr>
            <a:r>
              <a:rPr lang="zh-CN" altLang="zh-CN" sz="1200" kern="0" dirty="0">
                <a:latin typeface="楷体" panose="02010609060101010101" pitchFamily="49" charset="-122"/>
                <a:ea typeface="楷体" panose="02010609060101010101" pitchFamily="49" charset="-122"/>
                <a:cs typeface="Helvetica" panose="020B0604020202020204" pitchFamily="34" charset="0"/>
              </a:rPr>
              <a:t>三腔袋脂肪乳搭配固定，不能根据患者具体情况灵活调整脂肪乳类型。本品可针对不同患者对脂肪乳的不同需求，</a:t>
            </a:r>
            <a:r>
              <a:rPr lang="zh-CN" altLang="zh-CN" sz="1000" b="1" kern="0" dirty="0">
                <a:latin typeface="+mn-ea"/>
                <a:cs typeface="Helvetica" panose="020B0604020202020204" pitchFamily="34" charset="0"/>
              </a:rPr>
              <a:t>灵活搭配各种脂肪乳</a:t>
            </a:r>
            <a:r>
              <a:rPr lang="zh-CN" altLang="zh-CN" sz="1200" kern="0" dirty="0">
                <a:latin typeface="楷体" panose="02010609060101010101" pitchFamily="49" charset="-122"/>
                <a:ea typeface="楷体" panose="02010609060101010101" pitchFamily="49" charset="-122"/>
                <a:cs typeface="Helvetica" panose="020B0604020202020204" pitchFamily="34" charset="0"/>
              </a:rPr>
              <a:t>。</a:t>
            </a:r>
          </a:p>
          <a:p>
            <a:pPr marL="228600" lvl="0" indent="-228600" algn="just" fontAlgn="base">
              <a:lnSpc>
                <a:spcPct val="150000"/>
              </a:lnSpc>
              <a:buFont typeface="Arial" panose="020B0604020202020204" pitchFamily="34" charset="0"/>
              <a:buChar char="•"/>
            </a:pPr>
            <a:r>
              <a:rPr lang="zh-CN" altLang="zh-CN" sz="1200" kern="0" dirty="0">
                <a:latin typeface="楷体" panose="02010609060101010101" pitchFamily="49" charset="-122"/>
                <a:ea typeface="楷体" panose="02010609060101010101" pitchFamily="49" charset="-122"/>
                <a:cs typeface="Helvetica" panose="020B0604020202020204" pitchFamily="34" charset="0"/>
              </a:rPr>
              <a:t>危重症患者急性应激早期、败血症或创伤急性代谢期、围术期（术前和术后</a:t>
            </a:r>
            <a:r>
              <a:rPr lang="en-US" altLang="zh-CN" sz="1200" kern="0" dirty="0">
                <a:latin typeface="楷体" panose="02010609060101010101" pitchFamily="49" charset="-122"/>
                <a:ea typeface="楷体" panose="02010609060101010101" pitchFamily="49" charset="-122"/>
                <a:cs typeface="Helvetica" panose="020B0604020202020204" pitchFamily="34" charset="0"/>
              </a:rPr>
              <a:t>1-2</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天）患者，“允许性低摄入：提供低热量营养（＜</a:t>
            </a:r>
            <a:r>
              <a:rPr lang="en-US" altLang="zh-CN" sz="1200" kern="0" dirty="0">
                <a:latin typeface="楷体" panose="02010609060101010101" pitchFamily="49" charset="-122"/>
                <a:ea typeface="楷体" panose="02010609060101010101" pitchFamily="49" charset="-122"/>
                <a:cs typeface="Helvetica" panose="020B0604020202020204" pitchFamily="34" charset="0"/>
              </a:rPr>
              <a:t>20 Kcal/Kg/d</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）”，改善患者临床结局。本品</a:t>
            </a:r>
            <a:r>
              <a:rPr lang="zh-CN" altLang="zh-CN" sz="1000" b="1" kern="0" dirty="0">
                <a:latin typeface="+mn-ea"/>
                <a:cs typeface="Helvetica" panose="020B0604020202020204" pitchFamily="34" charset="0"/>
              </a:rPr>
              <a:t>低氮低热卡（总热量</a:t>
            </a:r>
            <a:r>
              <a:rPr lang="en-US" altLang="zh-CN" sz="1000" b="1" kern="0" dirty="0">
                <a:latin typeface="+mn-ea"/>
                <a:cs typeface="Helvetica" panose="020B0604020202020204" pitchFamily="34" charset="0"/>
              </a:rPr>
              <a:t>280Kcal</a:t>
            </a:r>
            <a:r>
              <a:rPr lang="zh-CN" altLang="zh-CN" sz="1000" b="1" kern="0" dirty="0">
                <a:latin typeface="+mn-ea"/>
                <a:cs typeface="Helvetica" panose="020B0604020202020204" pitchFamily="34" charset="0"/>
              </a:rPr>
              <a:t>）符合低热量营养需求</a:t>
            </a:r>
            <a:r>
              <a:rPr lang="zh-CN" altLang="zh-CN" sz="1200" kern="0" dirty="0">
                <a:latin typeface="楷体" panose="02010609060101010101" pitchFamily="49" charset="-122"/>
                <a:ea typeface="楷体" panose="02010609060101010101" pitchFamily="49" charset="-122"/>
                <a:cs typeface="Helvetica" panose="020B0604020202020204" pitchFamily="34" charset="0"/>
              </a:rPr>
              <a:t>。</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fontAlgn="base">
              <a:lnSpc>
                <a:spcPct val="150000"/>
              </a:lnSpc>
            </a:pPr>
            <a:r>
              <a:rPr lang="en-US" altLang="zh-CN" sz="1000" b="1" kern="0" dirty="0">
                <a:latin typeface="+mn-ea"/>
                <a:cs typeface="Helvetica" panose="020B0604020202020204" pitchFamily="34" charset="0"/>
              </a:rPr>
              <a:t>2.</a:t>
            </a:r>
            <a:r>
              <a:rPr lang="zh-CN" altLang="zh-CN" sz="1000" b="1" kern="0" dirty="0">
                <a:latin typeface="+mn-ea"/>
                <a:cs typeface="Helvetica" panose="020B0604020202020204" pitchFamily="34" charset="0"/>
              </a:rPr>
              <a:t>安全优势：</a:t>
            </a:r>
          </a:p>
          <a:p>
            <a:pPr marL="228600" indent="-228600" algn="just" fontAlgn="base">
              <a:lnSpc>
                <a:spcPct val="150000"/>
              </a:lnSpc>
              <a:buFont typeface="Arial" panose="020B0604020202020204" pitchFamily="34" charset="0"/>
              <a:buChar char="•"/>
            </a:pPr>
            <a:r>
              <a:rPr lang="zh-CN" altLang="zh-CN" sz="1200" kern="0" dirty="0">
                <a:latin typeface="楷体" panose="02010609060101010101" pitchFamily="49" charset="-122"/>
                <a:ea typeface="楷体" panose="02010609060101010101" pitchFamily="49" charset="-122"/>
                <a:cs typeface="Helvetica" panose="020B0604020202020204" pitchFamily="34" charset="0"/>
              </a:rPr>
              <a:t>本品采用先进工艺，</a:t>
            </a:r>
            <a:r>
              <a:rPr lang="zh-CN" altLang="zh-CN" sz="1000" b="1" kern="0" dirty="0">
                <a:latin typeface="+mn-ea"/>
                <a:cs typeface="Helvetica" panose="020B0604020202020204" pitchFamily="34" charset="0"/>
              </a:rPr>
              <a:t>不含抗氧</a:t>
            </a:r>
            <a:r>
              <a:rPr lang="zh-CN" altLang="zh-CN" sz="1000" b="1" kern="0">
                <a:latin typeface="+mn-ea"/>
                <a:cs typeface="Helvetica" panose="020B0604020202020204" pitchFamily="34" charset="0"/>
              </a:rPr>
              <a:t>化</a:t>
            </a:r>
            <a:r>
              <a:rPr lang="zh-CN" altLang="zh-CN" sz="1000" b="1" kern="0" smtClean="0">
                <a:latin typeface="+mn-ea"/>
                <a:cs typeface="Helvetica" panose="020B0604020202020204" pitchFamily="34" charset="0"/>
              </a:rPr>
              <a:t>剂</a:t>
            </a:r>
            <a:r>
              <a:rPr lang="zh-CN" altLang="en-US" sz="1000" b="1" kern="0" smtClean="0">
                <a:latin typeface="+mn-ea"/>
                <a:cs typeface="Helvetica" panose="020B0604020202020204" pitchFamily="34" charset="0"/>
              </a:rPr>
              <a:t>（亚硫酸盐）</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a:t>
            </a:r>
            <a:r>
              <a:rPr lang="zh-CN" altLang="zh-CN" sz="1200" kern="0" dirty="0">
                <a:latin typeface="楷体" panose="02010609060101010101" pitchFamily="49" charset="-122"/>
                <a:ea typeface="楷体" panose="02010609060101010101" pitchFamily="49" charset="-122"/>
                <a:cs typeface="Helvetica" panose="020B0604020202020204" pitchFamily="34" charset="0"/>
              </a:rPr>
              <a:t>避免对人体的危害，减少注射风险。</a:t>
            </a:r>
          </a:p>
          <a:p>
            <a:pPr marL="228600" indent="-228600" algn="just" fontAlgn="base">
              <a:lnSpc>
                <a:spcPct val="150000"/>
              </a:lnSpc>
              <a:buFont typeface="Arial" panose="020B0604020202020204" pitchFamily="34" charset="0"/>
              <a:buChar char="•"/>
            </a:pPr>
            <a:r>
              <a:rPr lang="zh-CN" altLang="zh-CN" sz="1200" kern="0" dirty="0">
                <a:latin typeface="楷体" panose="02010609060101010101" pitchFamily="49" charset="-122"/>
                <a:ea typeface="楷体" panose="02010609060101010101" pitchFamily="49" charset="-122"/>
                <a:cs typeface="Helvetica" panose="020B0604020202020204" pitchFamily="34" charset="0"/>
              </a:rPr>
              <a:t>本品属于</a:t>
            </a:r>
            <a:r>
              <a:rPr lang="zh-CN" altLang="zh-CN" sz="1000" b="1" kern="0" dirty="0">
                <a:latin typeface="+mn-ea"/>
                <a:cs typeface="Helvetica" panose="020B0604020202020204" pitchFamily="34" charset="0"/>
              </a:rPr>
              <a:t>通过一致性评价</a:t>
            </a:r>
            <a:r>
              <a:rPr lang="zh-CN" altLang="zh-CN" sz="1200" kern="0" dirty="0">
                <a:latin typeface="楷体" panose="02010609060101010101" pitchFamily="49" charset="-122"/>
                <a:ea typeface="楷体" panose="02010609060101010101" pitchFamily="49" charset="-122"/>
                <a:cs typeface="Helvetica" panose="020B0604020202020204" pitchFamily="34" charset="0"/>
              </a:rPr>
              <a:t>的工业化多腔袋，可减少处方和配制差错、减少杂质和微生物污</a:t>
            </a:r>
            <a:r>
              <a:rPr lang="zh-CN" altLang="zh-CN" sz="1200" kern="0">
                <a:latin typeface="楷体" panose="02010609060101010101" pitchFamily="49" charset="-122"/>
                <a:ea typeface="楷体" panose="02010609060101010101" pitchFamily="49" charset="-122"/>
                <a:cs typeface="Helvetica" panose="020B0604020202020204" pitchFamily="34" charset="0"/>
              </a:rPr>
              <a:t>染</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zh-CN" altLang="en-US" sz="1200" b="1" dirty="0">
                <a:latin typeface="微软雅黑" panose="020B0503020204020204" pitchFamily="34" charset="-122"/>
                <a:ea typeface="微软雅黑" panose="020B0503020204020204" pitchFamily="34" charset="-122"/>
              </a:rPr>
              <a:t>是否为国家“重大新药创制”科技重大专项支持上市药品</a:t>
            </a:r>
            <a:r>
              <a:rPr lang="zh-CN" altLang="en-US" sz="1200" b="1" i="0" strike="noStrike" baseline="0" dirty="0">
                <a:latin typeface="微软雅黑" panose="020B0503020204020204" pitchFamily="34" charset="-122"/>
                <a:ea typeface="微软雅黑" panose="020B0503020204020204" pitchFamily="34" charset="-122"/>
              </a:rPr>
              <a:t>：</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否</a:t>
            </a:r>
            <a:r>
              <a:rPr lang="en-US" altLang="zh-CN" sz="1200" kern="0" dirty="0">
                <a:latin typeface="楷体" panose="02010609060101010101" pitchFamily="49" charset="-122"/>
                <a:ea typeface="楷体" panose="02010609060101010101" pitchFamily="49" charset="-122"/>
                <a:cs typeface="Helvetica" panose="020B0604020202020204" pitchFamily="34" charset="0"/>
              </a:rPr>
              <a:t> </a:t>
            </a:r>
            <a:r>
              <a:rPr lang="en-US" altLang="zh-CN" sz="1200" kern="0" dirty="0">
                <a:latin typeface="+mn-ea"/>
                <a:cs typeface="Helvetica" panose="020B0604020202020204" pitchFamily="34" charset="0"/>
              </a:rPr>
              <a:t>                                      </a:t>
            </a:r>
          </a:p>
          <a:p>
            <a:pPr>
              <a:lnSpc>
                <a:spcPct val="150000"/>
              </a:lnSpc>
            </a:pPr>
            <a:r>
              <a:rPr lang="zh-CN" altLang="en-US" sz="1200" b="1" dirty="0">
                <a:latin typeface="微软雅黑" panose="020B0503020204020204" pitchFamily="34" charset="-122"/>
                <a:ea typeface="微软雅黑" panose="020B0503020204020204" pitchFamily="34" charset="-122"/>
              </a:rPr>
              <a:t>是否为自主知识产权的创新药</a:t>
            </a:r>
            <a:r>
              <a:rPr lang="zh-CN" altLang="en-US" sz="1200" b="1" i="0" strike="noStrike" baseline="0" dirty="0">
                <a:latin typeface="微软雅黑" panose="020B0503020204020204" pitchFamily="34" charset="-122"/>
                <a:ea typeface="微软雅黑" panose="020B0503020204020204" pitchFamily="34" charset="-122"/>
              </a:rPr>
              <a:t>：</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否</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mtClean="0">
                <a:solidFill>
                  <a:schemeClr val="tx1"/>
                </a:solidFill>
              </a:rPr>
              <a:t>05 </a:t>
            </a:r>
            <a:r>
              <a:rPr lang="zh-CN" altLang="en-US" dirty="0">
                <a:solidFill>
                  <a:schemeClr val="tx1"/>
                </a:solidFill>
              </a:rPr>
              <a:t>公平性</a:t>
            </a:r>
          </a:p>
        </p:txBody>
      </p:sp>
      <p:sp>
        <p:nvSpPr>
          <p:cNvPr id="7" name="文本框 6"/>
          <p:cNvSpPr txBox="1"/>
          <p:nvPr/>
        </p:nvSpPr>
        <p:spPr>
          <a:xfrm>
            <a:off x="86061" y="874726"/>
            <a:ext cx="8957455" cy="3054682"/>
          </a:xfrm>
          <a:prstGeom prst="rect">
            <a:avLst/>
          </a:prstGeom>
          <a:noFill/>
        </p:spPr>
        <p:txBody>
          <a:bodyPr wrap="square">
            <a:spAutoFit/>
          </a:bodyPr>
          <a:lstStyle/>
          <a:p>
            <a:pPr algn="l">
              <a:lnSpc>
                <a:spcPts val="2100"/>
              </a:lnSpc>
            </a:pPr>
            <a:r>
              <a:rPr lang="zh-CN" altLang="en-US" sz="1200" b="1" i="0" strike="noStrike" baseline="0" dirty="0">
                <a:latin typeface="微软雅黑" panose="020B0503020204020204" pitchFamily="34" charset="-122"/>
                <a:ea typeface="微软雅黑" panose="020B0503020204020204" pitchFamily="34" charset="-122"/>
              </a:rPr>
              <a:t>所治疗疾病大陆地区年发病患者总数：</a:t>
            </a:r>
            <a:endParaRPr lang="en-US" altLang="zh-CN" sz="1200" b="1" i="0" strike="noStrike" baseline="0" dirty="0">
              <a:latin typeface="微软雅黑" panose="020B0503020204020204" pitchFamily="34" charset="-122"/>
              <a:ea typeface="微软雅黑" panose="020B0503020204020204" pitchFamily="34" charset="-122"/>
            </a:endParaRPr>
          </a:p>
          <a:p>
            <a:pPr algn="l">
              <a:lnSpc>
                <a:spcPts val="21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5000</a:t>
            </a:r>
            <a:r>
              <a:rPr lang="zh-CN" altLang="en-US" sz="1200" kern="0" dirty="0">
                <a:latin typeface="楷体" panose="02010609060101010101" pitchFamily="49" charset="-122"/>
                <a:ea typeface="楷体" panose="02010609060101010101" pitchFamily="49" charset="-122"/>
                <a:cs typeface="Helvetica" panose="020B0604020202020204" pitchFamily="34" charset="0"/>
              </a:rPr>
              <a:t>万人</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ts val="2100"/>
              </a:lnSpc>
            </a:pPr>
            <a:r>
              <a:rPr lang="zh-CN" altLang="en-US" sz="1200" b="1" i="0" strike="noStrike" baseline="0" dirty="0">
                <a:latin typeface="微软雅黑" panose="020B0503020204020204" pitchFamily="34" charset="-122"/>
                <a:ea typeface="微软雅黑" panose="020B0503020204020204" pitchFamily="34" charset="-122"/>
              </a:rPr>
              <a:t>是否弥补药品目录短板：</a:t>
            </a:r>
            <a:endParaRPr lang="en-US" altLang="zh-CN" sz="1200" kern="0" dirty="0">
              <a:latin typeface="+mn-ea"/>
              <a:cs typeface="Helvetica" panose="020B0604020202020204" pitchFamily="34" charset="0"/>
            </a:endParaRPr>
          </a:p>
          <a:p>
            <a:pPr indent="-228600">
              <a:lnSpc>
                <a:spcPts val="2100"/>
              </a:lnSpc>
              <a:buFont typeface="+mj-lt"/>
              <a:buAutoNum type="arabicPeriod"/>
            </a:pPr>
            <a:r>
              <a:rPr lang="zh-CN" altLang="en-US" sz="1200" kern="0" dirty="0">
                <a:latin typeface="楷体" panose="02010609060101010101" pitchFamily="49" charset="-122"/>
                <a:ea typeface="楷体" panose="02010609060101010101" pitchFamily="49" charset="-122"/>
                <a:cs typeface="Helvetica" panose="020B0604020202020204" pitchFamily="34" charset="0"/>
              </a:rPr>
              <a:t>本品适用</a:t>
            </a:r>
            <a:r>
              <a:rPr lang="en-US" altLang="zh-CN" sz="1200" kern="0" dirty="0">
                <a:latin typeface="楷体" panose="02010609060101010101" pitchFamily="49" charset="-122"/>
                <a:ea typeface="楷体" panose="02010609060101010101" pitchFamily="49" charset="-122"/>
                <a:cs typeface="Helvetica" panose="020B0604020202020204" pitchFamily="34" charset="0"/>
              </a:rPr>
              <a:t>2</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岁以下儿童，</a:t>
            </a:r>
            <a:r>
              <a:rPr lang="zh-CN" altLang="en-US" sz="1000" b="1" kern="0">
                <a:latin typeface="+mn-ea"/>
                <a:cs typeface="Helvetica" panose="020B0604020202020204" pitchFamily="34" charset="0"/>
              </a:rPr>
              <a:t>填</a:t>
            </a:r>
            <a:r>
              <a:rPr lang="zh-CN" altLang="en-US" sz="1000" b="1" kern="0" smtClean="0">
                <a:latin typeface="+mn-ea"/>
                <a:cs typeface="Helvetica" panose="020B0604020202020204" pitchFamily="34" charset="0"/>
              </a:rPr>
              <a:t>补目录内无</a:t>
            </a:r>
            <a:r>
              <a:rPr lang="en-US" altLang="zh-CN" sz="1000" b="1" kern="0" dirty="0">
                <a:latin typeface="+mn-ea"/>
                <a:cs typeface="Helvetica" panose="020B0604020202020204" pitchFamily="34" charset="0"/>
              </a:rPr>
              <a:t>2</a:t>
            </a:r>
            <a:r>
              <a:rPr lang="zh-CN" altLang="en-US" sz="1000" b="1" kern="0" dirty="0">
                <a:latin typeface="+mn-ea"/>
                <a:cs typeface="Helvetica" panose="020B0604020202020204" pitchFamily="34" charset="0"/>
              </a:rPr>
              <a:t>岁以下</a:t>
            </a:r>
            <a:r>
              <a:rPr lang="zh-CN" altLang="en-US" sz="1000" b="1" kern="0">
                <a:latin typeface="+mn-ea"/>
                <a:cs typeface="Helvetica" panose="020B0604020202020204" pitchFamily="34" charset="0"/>
              </a:rPr>
              <a:t>儿</a:t>
            </a:r>
            <a:r>
              <a:rPr lang="zh-CN" altLang="en-US" sz="1000" b="1" kern="0" smtClean="0">
                <a:latin typeface="+mn-ea"/>
                <a:cs typeface="Helvetica" panose="020B0604020202020204" pitchFamily="34" charset="0"/>
              </a:rPr>
              <a:t>童适用多腔袋药品的</a:t>
            </a:r>
            <a:r>
              <a:rPr lang="zh-CN" altLang="en-US" sz="1000" b="1" kern="0" dirty="0">
                <a:latin typeface="+mn-ea"/>
                <a:cs typeface="Helvetica" panose="020B0604020202020204" pitchFamily="34" charset="0"/>
              </a:rPr>
              <a:t>空白</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endParaRPr lang="zh-CN" altLang="en-US" sz="1200" kern="0" dirty="0">
              <a:latin typeface="楷体" panose="02010609060101010101" pitchFamily="49" charset="-122"/>
              <a:ea typeface="楷体" panose="02010609060101010101" pitchFamily="49" charset="-122"/>
              <a:cs typeface="Helvetica" panose="020B0604020202020204" pitchFamily="34" charset="0"/>
            </a:endParaRPr>
          </a:p>
          <a:p>
            <a:pPr indent="-228600">
              <a:lnSpc>
                <a:spcPts val="2100"/>
              </a:lnSpc>
              <a:buFont typeface="+mj-lt"/>
              <a:buAutoNum type="arabicPeriod"/>
            </a:pPr>
            <a:r>
              <a:rPr lang="zh-CN" altLang="en-US" sz="1200" kern="0" dirty="0">
                <a:latin typeface="楷体" panose="02010609060101010101" pitchFamily="49" charset="-122"/>
                <a:ea typeface="楷体" panose="02010609060101010101" pitchFamily="49" charset="-122"/>
                <a:cs typeface="Helvetica" panose="020B0604020202020204" pitchFamily="34" charset="0"/>
              </a:rPr>
              <a:t>本品为工业化双腔袋，对</a:t>
            </a:r>
            <a:r>
              <a:rPr lang="zh-CN" altLang="en-US" sz="1000" b="1" kern="0" dirty="0">
                <a:latin typeface="+mn-ea"/>
                <a:cs typeface="Helvetica" panose="020B0604020202020204" pitchFamily="34" charset="0"/>
              </a:rPr>
              <a:t>脂肪乳禁忌患者、“允许性低摄入”热量营养患者，可改善此人群临床结局</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endParaRPr lang="zh-CN" altLang="en-US" sz="1200" kern="0" dirty="0">
              <a:latin typeface="楷体" panose="02010609060101010101" pitchFamily="49" charset="-122"/>
              <a:ea typeface="楷体" panose="02010609060101010101" pitchFamily="49" charset="-122"/>
              <a:cs typeface="Helvetica" panose="020B0604020202020204" pitchFamily="34" charset="0"/>
            </a:endParaRPr>
          </a:p>
          <a:p>
            <a:pPr indent="-228600">
              <a:lnSpc>
                <a:spcPts val="2100"/>
              </a:lnSpc>
              <a:buFont typeface="+mj-lt"/>
              <a:buAutoNum type="arabicPeriod"/>
            </a:pPr>
            <a:r>
              <a:rPr lang="zh-CN" altLang="en-US" sz="1000" b="1" kern="0" dirty="0">
                <a:latin typeface="+mn-ea"/>
                <a:cs typeface="Helvetica" panose="020B0604020202020204" pitchFamily="34" charset="0"/>
              </a:rPr>
              <a:t>目录内仅有三</a:t>
            </a:r>
            <a:r>
              <a:rPr lang="zh-CN" altLang="en-US" sz="1000" b="1" kern="0">
                <a:latin typeface="+mn-ea"/>
                <a:cs typeface="Helvetica" panose="020B0604020202020204" pitchFamily="34" charset="0"/>
              </a:rPr>
              <a:t>腔</a:t>
            </a:r>
            <a:r>
              <a:rPr lang="zh-CN" altLang="en-US" sz="1000" b="1" kern="0" smtClean="0">
                <a:latin typeface="+mn-ea"/>
                <a:cs typeface="Helvetica" panose="020B0604020202020204" pitchFamily="34" charset="0"/>
              </a:rPr>
              <a:t>袋，</a:t>
            </a:r>
            <a:r>
              <a:rPr lang="zh-CN" altLang="en-US" sz="1000" b="1" kern="0" dirty="0">
                <a:latin typeface="+mn-ea"/>
                <a:cs typeface="Helvetica" panose="020B0604020202020204" pitchFamily="34" charset="0"/>
              </a:rPr>
              <a:t>无“氨基酸葡萄糖”双</a:t>
            </a:r>
            <a:r>
              <a:rPr lang="zh-CN" altLang="en-US" sz="1000" b="1" kern="0">
                <a:latin typeface="+mn-ea"/>
                <a:cs typeface="Helvetica" panose="020B0604020202020204" pitchFamily="34" charset="0"/>
              </a:rPr>
              <a:t>腔</a:t>
            </a:r>
            <a:r>
              <a:rPr lang="zh-CN" altLang="en-US" sz="1000" b="1" kern="0" smtClean="0">
                <a:latin typeface="+mn-ea"/>
                <a:cs typeface="Helvetica" panose="020B0604020202020204" pitchFamily="34" charset="0"/>
              </a:rPr>
              <a:t>袋</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a:t>
            </a:r>
            <a:r>
              <a:rPr lang="zh-CN" altLang="zh-CN" sz="1200" kern="0">
                <a:latin typeface="楷体" panose="02010609060101010101" pitchFamily="49" charset="-122"/>
                <a:ea typeface="楷体" panose="02010609060101010101" pitchFamily="49" charset="-122"/>
                <a:cs typeface="Helvetica" panose="020B0604020202020204" pitchFamily="34" charset="0"/>
              </a:rPr>
              <a:t>无法满足对双腔袋需求患者的治疗需求。 </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ts val="2100"/>
              </a:lnSpc>
            </a:pPr>
            <a:r>
              <a:rPr lang="zh-CN" altLang="en-US" sz="1200" b="1" dirty="0">
                <a:latin typeface="微软雅黑" panose="020B0503020204020204" pitchFamily="34" charset="-122"/>
                <a:ea typeface="微软雅黑" panose="020B0503020204020204" pitchFamily="34" charset="-122"/>
              </a:rPr>
              <a:t>临床管理难度：</a:t>
            </a:r>
            <a:endParaRPr lang="en-US" altLang="zh-CN" sz="1200" b="1" dirty="0">
              <a:latin typeface="微软雅黑" panose="020B0503020204020204" pitchFamily="34" charset="-122"/>
              <a:ea typeface="微软雅黑" panose="020B0503020204020204" pitchFamily="34" charset="-122"/>
            </a:endParaRPr>
          </a:p>
          <a:p>
            <a:pPr indent="-228600">
              <a:lnSpc>
                <a:spcPts val="2100"/>
              </a:lnSpc>
              <a:buFont typeface="+mj-lt"/>
              <a:buAutoNum type="arabicPeriod"/>
            </a:pPr>
            <a:r>
              <a:rPr lang="zh-CN" altLang="en-US" sz="1000" b="1" kern="0">
                <a:latin typeface="+mn-ea"/>
                <a:cs typeface="Helvetica" panose="020B0604020202020204" pitchFamily="34" charset="0"/>
              </a:rPr>
              <a:t>即</a:t>
            </a:r>
            <a:r>
              <a:rPr lang="zh-CN" altLang="en-US" sz="1000" b="1" kern="0" smtClean="0">
                <a:latin typeface="+mn-ea"/>
                <a:cs typeface="Helvetica" panose="020B0604020202020204" pitchFamily="34" charset="0"/>
              </a:rPr>
              <a:t>用型双</a:t>
            </a:r>
            <a:r>
              <a:rPr lang="zh-CN" altLang="en-US" sz="1000" b="1" kern="0" dirty="0">
                <a:latin typeface="+mn-ea"/>
                <a:cs typeface="Helvetica" panose="020B0604020202020204" pitchFamily="34" charset="0"/>
              </a:rPr>
              <a:t>腔袋</a:t>
            </a:r>
            <a:r>
              <a:rPr lang="zh-CN" altLang="en-US" sz="1200" kern="0" dirty="0">
                <a:latin typeface="楷体" panose="02010609060101010101" pitchFamily="49" charset="-122"/>
                <a:ea typeface="楷体" panose="02010609060101010101" pitchFamily="49" charset="-122"/>
                <a:cs typeface="Helvetica" panose="020B0604020202020204" pitchFamily="34" charset="0"/>
              </a:rPr>
              <a:t>，按说明书操作使用，可避免配制污染及繁琐操作，单品串输反复换瓶等问题，提高临床安全性，便利性和患者依从性</a:t>
            </a:r>
            <a:r>
              <a:rPr lang="en-US" altLang="zh-CN" sz="1200" kern="0">
                <a:latin typeface="楷体" panose="02010609060101010101" pitchFamily="49" charset="-122"/>
                <a:ea typeface="楷体" panose="02010609060101010101" pitchFamily="49" charset="-122"/>
                <a:cs typeface="Helvetica" panose="020B0604020202020204" pitchFamily="34" charset="0"/>
              </a:rPr>
              <a:t>;</a:t>
            </a:r>
            <a:endParaRPr lang="zh-CN" altLang="en-US" sz="1200" kern="0" dirty="0">
              <a:latin typeface="楷体" panose="02010609060101010101" pitchFamily="49" charset="-122"/>
              <a:ea typeface="楷体" panose="02010609060101010101" pitchFamily="49" charset="-122"/>
              <a:cs typeface="Helvetica" panose="020B0604020202020204" pitchFamily="34" charset="0"/>
            </a:endParaRPr>
          </a:p>
          <a:p>
            <a:pPr indent="-228600">
              <a:lnSpc>
                <a:spcPts val="2100"/>
              </a:lnSpc>
              <a:buFont typeface="+mj-lt"/>
              <a:buAutoNum type="arabicPeriod"/>
            </a:pPr>
            <a:r>
              <a:rPr lang="zh-CN" altLang="en-US" sz="1200" kern="0" dirty="0">
                <a:latin typeface="楷体" panose="02010609060101010101" pitchFamily="49" charset="-122"/>
                <a:ea typeface="楷体" panose="02010609060101010101" pitchFamily="49" charset="-122"/>
                <a:cs typeface="Helvetica" panose="020B0604020202020204" pitchFamily="34" charset="0"/>
              </a:rPr>
              <a:t>本品</a:t>
            </a:r>
            <a:r>
              <a:rPr lang="zh-CN" altLang="en-US" sz="1000" b="1" kern="0" dirty="0">
                <a:latin typeface="+mn-ea"/>
                <a:cs typeface="Helvetica" panose="020B0604020202020204" pitchFamily="34" charset="0"/>
              </a:rPr>
              <a:t>用法用量明确，适用人群仅限营养风险筛查阳性，且不能经饮食或“使用肠内营养剂”补充足够营养的重症住院患者，不存在滥用及超说明书使用的风险</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，医保审核清晰，不会增加管理难度。</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555306" y="1284193"/>
            <a:ext cx="6222201" cy="3002992"/>
            <a:chOff x="2555306" y="1284193"/>
            <a:chExt cx="6222201" cy="3002992"/>
          </a:xfrm>
        </p:grpSpPr>
        <p:grpSp>
          <p:nvGrpSpPr>
            <p:cNvPr id="3" name="íṧḷïḍè"/>
            <p:cNvGrpSpPr/>
            <p:nvPr/>
          </p:nvGrpSpPr>
          <p:grpSpPr>
            <a:xfrm>
              <a:off x="2555306" y="1284193"/>
              <a:ext cx="2938586" cy="3002992"/>
              <a:chOff x="6951446" y="3193288"/>
              <a:chExt cx="3749336" cy="2722424"/>
            </a:xfrm>
          </p:grpSpPr>
          <p:sp>
            <p:nvSpPr>
              <p:cNvPr id="4" name="iṧ1ïḍé"/>
              <p:cNvSpPr/>
              <p:nvPr/>
            </p:nvSpPr>
            <p:spPr>
              <a:xfrm>
                <a:off x="6951446" y="3193288"/>
                <a:ext cx="3749336" cy="720000"/>
              </a:xfrm>
              <a:prstGeom prst="roundRect">
                <a:avLst>
                  <a:gd name="adj" fmla="val 12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01 </a:t>
                </a:r>
                <a:r>
                  <a:rPr lang="zh-CN" altLang="en-US" sz="2400" b="1" dirty="0">
                    <a:solidFill>
                      <a:schemeClr val="tx1"/>
                    </a:solidFill>
                    <a:latin typeface="微软雅黑" panose="020B0503020204020204" pitchFamily="34" charset="-122"/>
                    <a:ea typeface="微软雅黑" panose="020B0503020204020204" pitchFamily="34" charset="-122"/>
                  </a:rPr>
                  <a:t>基本信息</a:t>
                </a:r>
              </a:p>
            </p:txBody>
          </p:sp>
          <p:sp>
            <p:nvSpPr>
              <p:cNvPr id="5" name="íŝľïḍe"/>
              <p:cNvSpPr/>
              <p:nvPr/>
            </p:nvSpPr>
            <p:spPr>
              <a:xfrm>
                <a:off x="6951446" y="4194500"/>
                <a:ext cx="3749336" cy="720000"/>
              </a:xfrm>
              <a:prstGeom prst="roundRect">
                <a:avLst>
                  <a:gd name="adj" fmla="val 12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03 </a:t>
                </a:r>
                <a:r>
                  <a:rPr lang="zh-CN" altLang="en-US" sz="2400" b="1" dirty="0">
                    <a:solidFill>
                      <a:schemeClr val="tx1"/>
                    </a:solidFill>
                    <a:latin typeface="微软雅黑" panose="020B0503020204020204" pitchFamily="34" charset="-122"/>
                    <a:ea typeface="微软雅黑" panose="020B0503020204020204" pitchFamily="34" charset="-122"/>
                  </a:rPr>
                  <a:t>有效性</a:t>
                </a:r>
              </a:p>
            </p:txBody>
          </p:sp>
          <p:sp>
            <p:nvSpPr>
              <p:cNvPr id="6" name="îşḷíḑe"/>
              <p:cNvSpPr/>
              <p:nvPr/>
            </p:nvSpPr>
            <p:spPr>
              <a:xfrm>
                <a:off x="6951446" y="5195712"/>
                <a:ext cx="3749336" cy="720000"/>
              </a:xfrm>
              <a:prstGeom prst="roundRect">
                <a:avLst>
                  <a:gd name="adj" fmla="val 12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05 </a:t>
                </a:r>
                <a:r>
                  <a:rPr lang="zh-CN" altLang="en-US" sz="2400" b="1" dirty="0">
                    <a:solidFill>
                      <a:schemeClr val="tx1"/>
                    </a:solidFill>
                    <a:latin typeface="微软雅黑" panose="020B0503020204020204" pitchFamily="34" charset="-122"/>
                    <a:ea typeface="微软雅黑" panose="020B0503020204020204" pitchFamily="34" charset="-122"/>
                  </a:rPr>
                  <a:t>创新性</a:t>
                </a:r>
              </a:p>
            </p:txBody>
          </p:sp>
        </p:grpSp>
        <p:grpSp>
          <p:nvGrpSpPr>
            <p:cNvPr id="7" name="íṧḷïḍè"/>
            <p:cNvGrpSpPr/>
            <p:nvPr/>
          </p:nvGrpSpPr>
          <p:grpSpPr>
            <a:xfrm>
              <a:off x="5838921" y="1284193"/>
              <a:ext cx="2938586" cy="3002992"/>
              <a:chOff x="6951446" y="3193288"/>
              <a:chExt cx="3749336" cy="2722424"/>
            </a:xfrm>
          </p:grpSpPr>
          <p:sp>
            <p:nvSpPr>
              <p:cNvPr id="8" name="iṧ1ïḍé"/>
              <p:cNvSpPr/>
              <p:nvPr/>
            </p:nvSpPr>
            <p:spPr>
              <a:xfrm>
                <a:off x="6951446" y="3193288"/>
                <a:ext cx="3749336" cy="720000"/>
              </a:xfrm>
              <a:prstGeom prst="roundRect">
                <a:avLst>
                  <a:gd name="adj" fmla="val 12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02 </a:t>
                </a:r>
                <a:r>
                  <a:rPr lang="zh-CN" altLang="en-US" sz="2400" b="1" dirty="0">
                    <a:solidFill>
                      <a:schemeClr val="tx1"/>
                    </a:solidFill>
                    <a:latin typeface="微软雅黑" panose="020B0503020204020204" pitchFamily="34" charset="-122"/>
                    <a:ea typeface="微软雅黑" panose="020B0503020204020204" pitchFamily="34" charset="-122"/>
                  </a:rPr>
                  <a:t>安全性</a:t>
                </a:r>
              </a:p>
            </p:txBody>
          </p:sp>
          <p:sp>
            <p:nvSpPr>
              <p:cNvPr id="9" name="íŝľïḍe"/>
              <p:cNvSpPr/>
              <p:nvPr/>
            </p:nvSpPr>
            <p:spPr>
              <a:xfrm>
                <a:off x="6951446" y="4194500"/>
                <a:ext cx="3749336" cy="720000"/>
              </a:xfrm>
              <a:prstGeom prst="roundRect">
                <a:avLst>
                  <a:gd name="adj" fmla="val 12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04 </a:t>
                </a:r>
                <a:r>
                  <a:rPr lang="zh-CN" altLang="en-US" sz="2400" b="1" dirty="0">
                    <a:solidFill>
                      <a:schemeClr val="tx1"/>
                    </a:solidFill>
                    <a:latin typeface="微软雅黑" panose="020B0503020204020204" pitchFamily="34" charset="-122"/>
                    <a:ea typeface="微软雅黑" panose="020B0503020204020204" pitchFamily="34" charset="-122"/>
                  </a:rPr>
                  <a:t>经济性</a:t>
                </a:r>
              </a:p>
            </p:txBody>
          </p:sp>
          <p:sp>
            <p:nvSpPr>
              <p:cNvPr id="10" name="îşḷíḑe"/>
              <p:cNvSpPr/>
              <p:nvPr/>
            </p:nvSpPr>
            <p:spPr>
              <a:xfrm>
                <a:off x="6951446" y="5195712"/>
                <a:ext cx="3749336" cy="720000"/>
              </a:xfrm>
              <a:prstGeom prst="roundRect">
                <a:avLst>
                  <a:gd name="adj" fmla="val 12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06 </a:t>
                </a:r>
                <a:r>
                  <a:rPr lang="zh-CN" altLang="en-US" sz="2400" b="1" dirty="0">
                    <a:solidFill>
                      <a:schemeClr val="tx1"/>
                    </a:solidFill>
                    <a:latin typeface="微软雅黑" panose="020B0503020204020204" pitchFamily="34" charset="-122"/>
                    <a:ea typeface="微软雅黑" panose="020B0503020204020204" pitchFamily="34" charset="-122"/>
                  </a:rPr>
                  <a:t>公平性</a:t>
                </a:r>
              </a:p>
            </p:txBody>
          </p:sp>
        </p:grpSp>
      </p:grpSp>
      <p:sp>
        <p:nvSpPr>
          <p:cNvPr id="11" name="矩形: 圆角 10"/>
          <p:cNvSpPr/>
          <p:nvPr/>
        </p:nvSpPr>
        <p:spPr>
          <a:xfrm>
            <a:off x="421781" y="1284194"/>
            <a:ext cx="1626432" cy="911866"/>
          </a:xfrm>
          <a:prstGeom prst="roundRect">
            <a:avLst>
              <a:gd name="adj" fmla="val 6990"/>
            </a:avLst>
          </a:prstGeom>
          <a:solidFill>
            <a:srgbClr val="2844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83064" y="1240189"/>
            <a:ext cx="1467068" cy="984885"/>
          </a:xfrm>
          <a:prstGeom prst="rect">
            <a:avLst/>
          </a:prstGeom>
          <a:noFill/>
        </p:spPr>
        <p:txBody>
          <a:bodyPr wrap="none" rtlCol="0">
            <a:spAutoFit/>
          </a:bodyPr>
          <a:lstStyle/>
          <a:p>
            <a:pPr algn="ctr"/>
            <a:r>
              <a:rPr lang="zh-CN" altLang="en-US" sz="4000" b="1" dirty="0">
                <a:solidFill>
                  <a:schemeClr val="bg1"/>
                </a:solidFill>
              </a:rPr>
              <a:t>目录</a:t>
            </a:r>
            <a:endParaRPr lang="en-US" altLang="zh-CN" sz="4000" b="1" dirty="0">
              <a:solidFill>
                <a:schemeClr val="bg1"/>
              </a:solidFill>
            </a:endParaRPr>
          </a:p>
          <a:p>
            <a:pPr algn="ctr"/>
            <a:r>
              <a:rPr lang="en-US" altLang="zh-CN" b="1" dirty="0">
                <a:solidFill>
                  <a:schemeClr val="bg1"/>
                </a:solidFill>
              </a:rPr>
              <a:t>CONTENES</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01 </a:t>
            </a:r>
            <a:r>
              <a:rPr lang="zh-CN" altLang="en-US" dirty="0">
                <a:solidFill>
                  <a:schemeClr val="tx1"/>
                </a:solidFill>
              </a:rPr>
              <a:t>基本信息</a:t>
            </a:r>
          </a:p>
        </p:txBody>
      </p:sp>
      <p:sp>
        <p:nvSpPr>
          <p:cNvPr id="3" name="文本框 2"/>
          <p:cNvSpPr txBox="1"/>
          <p:nvPr/>
        </p:nvSpPr>
        <p:spPr>
          <a:xfrm>
            <a:off x="105508" y="809050"/>
            <a:ext cx="8932984" cy="4247317"/>
          </a:xfrm>
          <a:prstGeom prst="rect">
            <a:avLst/>
          </a:prstGeom>
          <a:noFill/>
        </p:spPr>
        <p:txBody>
          <a:bodyPr wrap="square">
            <a:spAutoFit/>
          </a:bodyPr>
          <a:lstStyle/>
          <a:p>
            <a:pPr algn="l">
              <a:lnSpc>
                <a:spcPct val="150000"/>
              </a:lnSpc>
            </a:pPr>
            <a:r>
              <a:rPr lang="zh-CN" altLang="en-US" sz="1200" b="1" i="0" strike="noStrike" baseline="0" dirty="0">
                <a:latin typeface="+mn-ea"/>
              </a:rPr>
              <a:t>药品通用名称</a:t>
            </a:r>
            <a:r>
              <a:rPr lang="en-US" altLang="zh-CN" sz="1200" b="1" i="0" strike="noStrike" baseline="0" dirty="0">
                <a:latin typeface="+mn-ea"/>
              </a:rPr>
              <a:t>: </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复方氨基酸</a:t>
            </a:r>
            <a:r>
              <a:rPr lang="en-US" altLang="zh-CN" sz="1200" kern="0" dirty="0">
                <a:latin typeface="楷体" panose="02010609060101010101" pitchFamily="49" charset="-122"/>
                <a:ea typeface="楷体" panose="02010609060101010101" pitchFamily="49" charset="-122"/>
                <a:cs typeface="Helvetica" panose="020B0604020202020204" pitchFamily="34" charset="0"/>
              </a:rPr>
              <a:t>(15AA-Ⅱ) / </a:t>
            </a:r>
            <a:r>
              <a:rPr lang="zh-CN" altLang="zh-CN" sz="1200" kern="0" dirty="0">
                <a:latin typeface="楷体" panose="02010609060101010101" pitchFamily="49" charset="-122"/>
                <a:ea typeface="楷体" panose="02010609060101010101" pitchFamily="49" charset="-122"/>
                <a:cs typeface="Helvetica" panose="020B0604020202020204" pitchFamily="34" charset="0"/>
              </a:rPr>
              <a:t>葡萄糖</a:t>
            </a:r>
            <a:r>
              <a:rPr lang="en-US" altLang="zh-CN" sz="1200" kern="0" dirty="0">
                <a:latin typeface="楷体" panose="02010609060101010101" pitchFamily="49" charset="-122"/>
                <a:ea typeface="楷体" panose="02010609060101010101" pitchFamily="49" charset="-122"/>
                <a:cs typeface="Helvetica" panose="020B0604020202020204" pitchFamily="34" charset="0"/>
              </a:rPr>
              <a:t>(10%)</a:t>
            </a:r>
            <a:r>
              <a:rPr lang="zh-CN" altLang="zh-CN" sz="1200" kern="0" dirty="0">
                <a:latin typeface="楷体" panose="02010609060101010101" pitchFamily="49" charset="-122"/>
                <a:ea typeface="楷体" panose="02010609060101010101" pitchFamily="49" charset="-122"/>
                <a:cs typeface="Helvetica" panose="020B0604020202020204" pitchFamily="34" charset="0"/>
              </a:rPr>
              <a:t>电解质注射液</a:t>
            </a:r>
            <a:r>
              <a:rPr lang="zh-CN" altLang="en-US" sz="1200" kern="0" dirty="0">
                <a:latin typeface="楷体" panose="02010609060101010101" pitchFamily="49" charset="-122"/>
                <a:ea typeface="楷体" panose="02010609060101010101" pitchFamily="49" charset="-122"/>
                <a:cs typeface="Helvetica" panose="020B0604020202020204" pitchFamily="34" charset="0"/>
              </a:rPr>
              <a:t>。</a:t>
            </a:r>
            <a:r>
              <a:rPr lang="en-US" altLang="zh-CN" sz="1200" kern="0" dirty="0">
                <a:latin typeface="楷体" panose="02010609060101010101" pitchFamily="49" charset="-122"/>
                <a:ea typeface="楷体" panose="02010609060101010101" pitchFamily="49" charset="-122"/>
                <a:cs typeface="Helvetica" panose="020B0604020202020204" pitchFamily="34" charset="0"/>
              </a:rPr>
              <a:t/>
            </a:r>
            <a:br>
              <a:rPr lang="en-US" altLang="zh-CN" sz="1200" kern="0" dirty="0">
                <a:latin typeface="楷体" panose="02010609060101010101" pitchFamily="49" charset="-122"/>
                <a:ea typeface="楷体" panose="02010609060101010101" pitchFamily="49" charset="-122"/>
                <a:cs typeface="Helvetica" panose="020B0604020202020204" pitchFamily="34" charset="0"/>
              </a:rPr>
            </a:br>
            <a:r>
              <a:rPr lang="zh-CN" altLang="en-US" sz="1200" b="1" dirty="0">
                <a:latin typeface="+mn-ea"/>
              </a:rPr>
              <a:t>注册规格</a:t>
            </a:r>
            <a:r>
              <a:rPr lang="en-US" altLang="zh-CN" sz="1200" b="1" dirty="0">
                <a:latin typeface="+mn-ea"/>
              </a:rPr>
              <a:t>:  </a:t>
            </a:r>
            <a:r>
              <a:rPr lang="en-US" altLang="zh-CN" sz="1200" kern="0" dirty="0">
                <a:latin typeface="楷体" panose="02010609060101010101" pitchFamily="49" charset="-122"/>
                <a:ea typeface="楷体" panose="02010609060101010101" pitchFamily="49" charset="-122"/>
                <a:cs typeface="Helvetica" panose="020B0604020202020204" pitchFamily="34" charset="0"/>
              </a:rPr>
              <a:t>1000ml【</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复方氨基酸（</a:t>
            </a:r>
            <a:r>
              <a:rPr lang="en-US" altLang="zh-CN" sz="1200" kern="0" dirty="0">
                <a:latin typeface="楷体" panose="02010609060101010101" pitchFamily="49" charset="-122"/>
                <a:ea typeface="楷体" panose="02010609060101010101" pitchFamily="49" charset="-122"/>
                <a:cs typeface="Helvetica" panose="020B0604020202020204" pitchFamily="34" charset="0"/>
              </a:rPr>
              <a:t>15AA-II</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）注射液</a:t>
            </a:r>
            <a:r>
              <a:rPr lang="en-US" altLang="zh-CN" sz="1200" kern="0" dirty="0">
                <a:latin typeface="楷体" panose="02010609060101010101" pitchFamily="49" charset="-122"/>
                <a:ea typeface="楷体" panose="02010609060101010101" pitchFamily="49" charset="-122"/>
                <a:cs typeface="Helvetica" panose="020B0604020202020204" pitchFamily="34" charset="0"/>
              </a:rPr>
              <a:t>500ml</a:t>
            </a:r>
            <a:r>
              <a:rPr lang="zh-CN" altLang="zh-CN" sz="1200" kern="0" dirty="0">
                <a:latin typeface="楷体" panose="02010609060101010101" pitchFamily="49" charset="-122"/>
                <a:ea typeface="楷体" panose="02010609060101010101" pitchFamily="49" charset="-122"/>
                <a:cs typeface="Helvetica" panose="020B0604020202020204" pitchFamily="34" charset="0"/>
              </a:rPr>
              <a:t>；葡萄糖（</a:t>
            </a:r>
            <a:r>
              <a:rPr lang="en-US" altLang="zh-CN" sz="1200" kern="0" dirty="0">
                <a:latin typeface="楷体" panose="02010609060101010101" pitchFamily="49" charset="-122"/>
                <a:ea typeface="楷体" panose="02010609060101010101" pitchFamily="49" charset="-122"/>
                <a:cs typeface="Helvetica" panose="020B0604020202020204" pitchFamily="34" charset="0"/>
              </a:rPr>
              <a:t>10%</a:t>
            </a:r>
            <a:r>
              <a:rPr lang="zh-CN" altLang="zh-CN" sz="1200" kern="0" dirty="0">
                <a:latin typeface="楷体" panose="02010609060101010101" pitchFamily="49" charset="-122"/>
                <a:ea typeface="楷体" panose="02010609060101010101" pitchFamily="49" charset="-122"/>
                <a:cs typeface="Helvetica" panose="020B0604020202020204" pitchFamily="34" charset="0"/>
              </a:rPr>
              <a:t>）电解质注射液</a:t>
            </a:r>
            <a:r>
              <a:rPr lang="en-US" altLang="zh-CN" sz="1200" kern="0" dirty="0">
                <a:latin typeface="楷体" panose="02010609060101010101" pitchFamily="49" charset="-122"/>
                <a:ea typeface="楷体" panose="02010609060101010101" pitchFamily="49" charset="-122"/>
                <a:cs typeface="Helvetica" panose="020B0604020202020204" pitchFamily="34" charset="0"/>
              </a:rPr>
              <a:t>500mL】</a:t>
            </a:r>
            <a:r>
              <a:rPr lang="zh-CN" altLang="en-US" sz="1200" kern="0" dirty="0">
                <a:latin typeface="楷体" panose="02010609060101010101" pitchFamily="49" charset="-122"/>
                <a:ea typeface="楷体" panose="02010609060101010101" pitchFamily="49" charset="-122"/>
                <a:cs typeface="Helvetica" panose="020B0604020202020204" pitchFamily="34" charset="0"/>
              </a:rPr>
              <a:t>。</a:t>
            </a:r>
            <a:r>
              <a:rPr lang="en-US" altLang="zh-CN" sz="900" b="1" i="0" strike="noStrike" baseline="0" dirty="0">
                <a:latin typeface="+mn-ea"/>
              </a:rPr>
              <a:t/>
            </a:r>
            <a:br>
              <a:rPr lang="en-US" altLang="zh-CN" sz="900" b="1" i="0" strike="noStrike" baseline="0" dirty="0">
                <a:latin typeface="+mn-ea"/>
              </a:rPr>
            </a:br>
            <a:r>
              <a:rPr lang="zh-CN" altLang="en-US" sz="1200" b="1" dirty="0">
                <a:latin typeface="+mn-ea"/>
              </a:rPr>
              <a:t>中国大陆首次上市时间</a:t>
            </a:r>
            <a:r>
              <a:rPr lang="en-US" altLang="zh-CN" sz="1200" b="1" dirty="0">
                <a:latin typeface="+mn-ea"/>
              </a:rPr>
              <a:t>: </a:t>
            </a:r>
            <a:r>
              <a:rPr lang="en-US" altLang="zh-CN" sz="1200" b="1" i="0" strike="noStrike" baseline="0" dirty="0">
                <a:latin typeface="+mn-ea"/>
              </a:rPr>
              <a:t> </a:t>
            </a:r>
            <a:r>
              <a:rPr lang="en-US" altLang="zh-CN" sz="1200" kern="0">
                <a:latin typeface="楷体" panose="02010609060101010101" pitchFamily="49" charset="-122"/>
                <a:ea typeface="楷体" panose="02010609060101010101" pitchFamily="49" charset="-122"/>
                <a:cs typeface="Helvetica" panose="020B0604020202020204" pitchFamily="34" charset="0"/>
              </a:rPr>
              <a:t>2021</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年</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1</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月</a:t>
            </a:r>
            <a:r>
              <a:rPr lang="zh-CN" altLang="en-US" sz="1200" kern="0">
                <a:latin typeface="楷体" panose="02010609060101010101" pitchFamily="49" charset="-122"/>
                <a:ea typeface="楷体" panose="02010609060101010101" pitchFamily="49" charset="-122"/>
                <a:cs typeface="Helvetica" panose="020B0604020202020204" pitchFamily="34" charset="0"/>
              </a:rPr>
              <a:t>。          </a:t>
            </a:r>
            <a:r>
              <a:rPr lang="en-US" altLang="zh-CN" sz="1200" kern="0">
                <a:latin typeface="楷体" panose="02010609060101010101" pitchFamily="49" charset="-122"/>
                <a:ea typeface="楷体" panose="02010609060101010101" pitchFamily="49" charset="-122"/>
                <a:cs typeface="Helvetica" panose="020B0604020202020204" pitchFamily="34" charset="0"/>
              </a:rPr>
              <a:t> </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                </a:t>
            </a:r>
            <a:r>
              <a:rPr lang="zh-CN" altLang="en-US" sz="1200" b="1" smtClean="0">
                <a:latin typeface="+mn-ea"/>
              </a:rPr>
              <a:t>目</a:t>
            </a:r>
            <a:r>
              <a:rPr lang="zh-CN" altLang="en-US" sz="1200" b="1" dirty="0">
                <a:latin typeface="+mn-ea"/>
              </a:rPr>
              <a:t>前大陆地区同通用名药品的上市情况</a:t>
            </a:r>
            <a:r>
              <a:rPr lang="en-US" altLang="zh-CN" sz="1200" b="1" dirty="0">
                <a:latin typeface="+mn-ea"/>
              </a:rPr>
              <a:t>:  </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共</a:t>
            </a:r>
            <a:r>
              <a:rPr lang="en-US" altLang="zh-CN" sz="1200" kern="0" dirty="0">
                <a:latin typeface="楷体" panose="02010609060101010101" pitchFamily="49" charset="-122"/>
                <a:ea typeface="楷体" panose="02010609060101010101" pitchFamily="49" charset="-122"/>
                <a:cs typeface="Helvetica" panose="020B0604020202020204" pitchFamily="34" charset="0"/>
              </a:rPr>
              <a:t>2</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家。</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gn="l">
              <a:lnSpc>
                <a:spcPct val="150000"/>
              </a:lnSpc>
            </a:pPr>
            <a:r>
              <a:rPr lang="zh-CN" altLang="en-US" sz="1200" b="1" dirty="0">
                <a:latin typeface="+mn-ea"/>
              </a:rPr>
              <a:t>全球首个上市国家</a:t>
            </a:r>
            <a:r>
              <a:rPr lang="en-US" altLang="zh-CN" sz="1200" b="1" dirty="0">
                <a:latin typeface="+mn-ea"/>
              </a:rPr>
              <a:t>/</a:t>
            </a:r>
            <a:r>
              <a:rPr lang="zh-CN" altLang="en-US" sz="1200" b="1" dirty="0">
                <a:latin typeface="+mn-ea"/>
              </a:rPr>
              <a:t>地区及上市时间</a:t>
            </a:r>
            <a:r>
              <a:rPr lang="en-US" altLang="zh-CN" sz="1200" b="1" dirty="0">
                <a:latin typeface="+mn-ea"/>
              </a:rPr>
              <a:t>: </a:t>
            </a:r>
            <a:r>
              <a:rPr lang="en-US" altLang="zh-CN" sz="1200" kern="0" dirty="0">
                <a:latin typeface="楷体" panose="02010609060101010101" pitchFamily="49" charset="-122"/>
                <a:ea typeface="楷体" panose="02010609060101010101" pitchFamily="49" charset="-122"/>
                <a:cs typeface="Helvetica" panose="020B0604020202020204" pitchFamily="34" charset="0"/>
              </a:rPr>
              <a:t>1997</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年</a:t>
            </a:r>
            <a:r>
              <a:rPr lang="zh-CN" altLang="en-US" sz="1200" kern="0" dirty="0">
                <a:latin typeface="楷体" panose="02010609060101010101" pitchFamily="49" charset="-122"/>
                <a:ea typeface="楷体" panose="02010609060101010101" pitchFamily="49" charset="-122"/>
                <a:cs typeface="Helvetica" panose="020B0604020202020204" pitchFamily="34" charset="0"/>
              </a:rPr>
              <a:t>，美国</a:t>
            </a:r>
            <a:r>
              <a:rPr lang="zh-CN" altLang="en-US" sz="1200" kern="0">
                <a:latin typeface="楷体" panose="02010609060101010101" pitchFamily="49" charset="-122"/>
                <a:ea typeface="楷体" panose="02010609060101010101" pitchFamily="49" charset="-122"/>
                <a:cs typeface="Helvetica" panose="020B0604020202020204" pitchFamily="34" charset="0"/>
              </a:rPr>
              <a:t>。</a:t>
            </a:r>
            <a:r>
              <a:rPr lang="en-US" altLang="zh-CN" sz="1200" kern="0">
                <a:latin typeface="楷体" panose="02010609060101010101" pitchFamily="49" charset="-122"/>
                <a:ea typeface="楷体" panose="02010609060101010101" pitchFamily="49" charset="-122"/>
                <a:cs typeface="Helvetica" panose="020B0604020202020204" pitchFamily="34" charset="0"/>
              </a:rPr>
              <a:t>             </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 </a:t>
            </a:r>
            <a:r>
              <a:rPr lang="zh-CN" altLang="en-US" sz="1200" b="1" smtClean="0">
                <a:latin typeface="+mn-ea"/>
              </a:rPr>
              <a:t>是</a:t>
            </a:r>
            <a:r>
              <a:rPr lang="zh-CN" altLang="en-US" sz="1200" b="1" dirty="0">
                <a:latin typeface="+mn-ea"/>
              </a:rPr>
              <a:t>否为</a:t>
            </a:r>
            <a:r>
              <a:rPr lang="en-US" altLang="zh-CN" sz="1200" b="1" dirty="0">
                <a:latin typeface="+mn-ea"/>
              </a:rPr>
              <a:t>OTC </a:t>
            </a:r>
            <a:r>
              <a:rPr lang="zh-CN" altLang="en-US" sz="1200" b="1" dirty="0">
                <a:latin typeface="+mn-ea"/>
              </a:rPr>
              <a:t>药品</a:t>
            </a:r>
            <a:r>
              <a:rPr lang="en-US" altLang="zh-CN" sz="1200" b="1" dirty="0">
                <a:latin typeface="+mn-ea"/>
              </a:rPr>
              <a:t>: </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否</a:t>
            </a:r>
            <a:r>
              <a:rPr lang="zh-CN" altLang="en-US" sz="1200" kern="0" dirty="0">
                <a:latin typeface="楷体" panose="02010609060101010101" pitchFamily="49" charset="-122"/>
                <a:ea typeface="楷体" panose="02010609060101010101" pitchFamily="49" charset="-122"/>
                <a:cs typeface="Helvetica" panose="020B0604020202020204" pitchFamily="34" charset="0"/>
              </a:rPr>
              <a:t>。</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ct val="150000"/>
              </a:lnSpc>
            </a:pPr>
            <a:r>
              <a:rPr lang="zh-CN" altLang="en-US" sz="1200" b="1" dirty="0">
                <a:latin typeface="+mn-ea"/>
              </a:rPr>
              <a:t>参照药品建</a:t>
            </a:r>
            <a:r>
              <a:rPr lang="zh-CN" altLang="en-US" sz="1200" b="1">
                <a:latin typeface="+mn-ea"/>
              </a:rPr>
              <a:t>议</a:t>
            </a:r>
            <a:r>
              <a:rPr lang="en-US" altLang="zh-CN" sz="1200" b="1" smtClean="0">
                <a:latin typeface="+mn-ea"/>
              </a:rPr>
              <a:t>: </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无</a:t>
            </a:r>
            <a:r>
              <a:rPr lang="zh-CN" altLang="en-US" sz="1200" kern="0">
                <a:latin typeface="楷体" panose="02010609060101010101" pitchFamily="49" charset="-122"/>
                <a:ea typeface="楷体" panose="02010609060101010101" pitchFamily="49" charset="-122"/>
                <a:cs typeface="Helvetica" panose="020B0604020202020204" pitchFamily="34" charset="0"/>
              </a:rPr>
              <a:t>。</a:t>
            </a:r>
            <a:endParaRPr lang="en-US" altLang="zh-CN" sz="1200" b="1" smtClean="0">
              <a:latin typeface="+mn-ea"/>
            </a:endParaRPr>
          </a:p>
          <a:p>
            <a:pPr>
              <a:lnSpc>
                <a:spcPct val="150000"/>
              </a:lnSpc>
            </a:pPr>
            <a:r>
              <a:rPr lang="zh-CN" altLang="zh-CN" sz="1200" kern="0" smtClean="0">
                <a:latin typeface="楷体" panose="02010609060101010101" pitchFamily="49" charset="-122"/>
                <a:ea typeface="楷体" panose="02010609060101010101" pitchFamily="49" charset="-122"/>
                <a:cs typeface="Helvetica" panose="020B0604020202020204" pitchFamily="34" charset="0"/>
              </a:rPr>
              <a:t>本</a:t>
            </a:r>
            <a:r>
              <a:rPr lang="zh-CN" altLang="zh-CN" sz="1200" kern="0">
                <a:latin typeface="楷体" panose="02010609060101010101" pitchFamily="49" charset="-122"/>
                <a:ea typeface="楷体" panose="02010609060101010101" pitchFamily="49" charset="-122"/>
                <a:cs typeface="Helvetica" panose="020B0604020202020204" pitchFamily="34" charset="0"/>
              </a:rPr>
              <a:t>品为工业化双腔袋，</a:t>
            </a:r>
            <a:r>
              <a:rPr lang="zh-CN" altLang="zh-CN" sz="1000" b="1" kern="0">
                <a:latin typeface="+mn-ea"/>
                <a:cs typeface="Helvetica" panose="020B0604020202020204" pitchFamily="34" charset="0"/>
              </a:rPr>
              <a:t>不含抗氧化剂</a:t>
            </a:r>
            <a:r>
              <a:rPr lang="zh-CN" altLang="en-US" sz="1000" b="1" kern="0">
                <a:latin typeface="+mn-ea"/>
                <a:cs typeface="Helvetica" panose="020B0604020202020204" pitchFamily="34" charset="0"/>
              </a:rPr>
              <a:t>（</a:t>
            </a:r>
            <a:r>
              <a:rPr lang="zh-CN" altLang="zh-CN" sz="1000" b="1" kern="0">
                <a:latin typeface="+mn-ea"/>
                <a:cs typeface="Helvetica" panose="020B0604020202020204" pitchFamily="34" charset="0"/>
              </a:rPr>
              <a:t>亚硫酸盐</a:t>
            </a:r>
            <a:r>
              <a:rPr lang="zh-CN" altLang="en-US" sz="1000" b="1" kern="0">
                <a:latin typeface="+mn-ea"/>
                <a:cs typeface="Helvetica" panose="020B0604020202020204" pitchFamily="34" charset="0"/>
              </a:rPr>
              <a:t>）</a:t>
            </a:r>
            <a:r>
              <a:rPr lang="zh-CN" altLang="zh-CN" sz="1200" kern="0">
                <a:latin typeface="楷体" panose="02010609060101010101" pitchFamily="49" charset="-122"/>
                <a:ea typeface="楷体" panose="02010609060101010101" pitchFamily="49" charset="-122"/>
                <a:cs typeface="Helvetica" panose="020B0604020202020204" pitchFamily="34" charset="0"/>
              </a:rPr>
              <a:t>，安全性高；可</a:t>
            </a:r>
            <a:r>
              <a:rPr lang="zh-CN" altLang="zh-CN" sz="1000" b="1" kern="0">
                <a:latin typeface="+mn-ea"/>
                <a:cs typeface="Helvetica" panose="020B0604020202020204" pitchFamily="34" charset="0"/>
              </a:rPr>
              <a:t>灵活搭配脂肪乳满足脂肪乳个体化需求</a:t>
            </a:r>
            <a:r>
              <a:rPr lang="zh-CN" altLang="zh-CN" sz="1200" kern="0">
                <a:latin typeface="楷体" panose="02010609060101010101" pitchFamily="49" charset="-122"/>
                <a:ea typeface="楷体" panose="02010609060101010101" pitchFamily="49" charset="-122"/>
                <a:cs typeface="Helvetica" panose="020B0604020202020204" pitchFamily="34" charset="0"/>
              </a:rPr>
              <a:t>；满足重症、围术期患者的 </a:t>
            </a:r>
            <a:r>
              <a:rPr lang="zh-CN" altLang="zh-CN" sz="1000" b="1" kern="0">
                <a:latin typeface="+mn-ea"/>
                <a:cs typeface="Helvetica" panose="020B0604020202020204" pitchFamily="34" charset="0"/>
              </a:rPr>
              <a:t>“允许性低摄入”需求</a:t>
            </a:r>
            <a:r>
              <a:rPr lang="zh-CN" altLang="zh-CN" sz="1200" kern="0">
                <a:latin typeface="楷体" panose="02010609060101010101" pitchFamily="49" charset="-122"/>
                <a:ea typeface="楷体" panose="02010609060101010101" pitchFamily="49" charset="-122"/>
                <a:cs typeface="Helvetica" panose="020B0604020202020204" pitchFamily="34" charset="0"/>
              </a:rPr>
              <a:t>。原研在国内未上市，</a:t>
            </a:r>
            <a:r>
              <a:rPr lang="zh-CN" altLang="zh-CN" sz="1000" b="1" kern="0">
                <a:latin typeface="+mn-ea"/>
                <a:cs typeface="Helvetica" panose="020B0604020202020204" pitchFamily="34" charset="0"/>
              </a:rPr>
              <a:t>目录内无工业化双腔袋</a:t>
            </a:r>
            <a:r>
              <a:rPr lang="zh-CN" altLang="zh-CN" sz="1200" kern="0">
                <a:latin typeface="楷体" panose="02010609060101010101" pitchFamily="49" charset="-122"/>
                <a:ea typeface="楷体" panose="02010609060101010101" pitchFamily="49" charset="-122"/>
                <a:cs typeface="Helvetica" panose="020B0604020202020204" pitchFamily="34" charset="0"/>
              </a:rPr>
              <a:t>，因此不适合设置参照品</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ct val="150000"/>
              </a:lnSpc>
            </a:pPr>
            <a:r>
              <a:rPr lang="zh-CN" altLang="en-US" sz="1200" b="1" dirty="0">
                <a:latin typeface="+mn-ea"/>
              </a:rPr>
              <a:t>未满足的治疗需求：</a:t>
            </a:r>
            <a:endParaRPr lang="en-US" altLang="zh-CN" sz="1200" b="1" dirty="0">
              <a:latin typeface="+mn-ea"/>
            </a:endParaRPr>
          </a:p>
          <a:p>
            <a:pPr>
              <a:lnSpc>
                <a:spcPct val="1500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1.</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多部指南推荐多腔袋（三腔袋和双腔袋）</a:t>
            </a:r>
            <a:r>
              <a:rPr lang="zh-CN" altLang="zh-CN" sz="1000" b="1" kern="0" dirty="0">
                <a:latin typeface="+mn-ea"/>
                <a:cs typeface="Helvetica" panose="020B0604020202020204" pitchFamily="34" charset="0"/>
              </a:rPr>
              <a:t>可避免配制、单品串输弊端</a:t>
            </a:r>
            <a:r>
              <a:rPr lang="zh-CN" altLang="zh-CN" sz="1200" kern="0" dirty="0">
                <a:latin typeface="楷体" panose="02010609060101010101" pitchFamily="49" charset="-122"/>
                <a:ea typeface="楷体" panose="02010609060101010101" pitchFamily="49" charset="-122"/>
                <a:cs typeface="Helvetica" panose="020B0604020202020204" pitchFamily="34" charset="0"/>
              </a:rPr>
              <a:t>，</a:t>
            </a:r>
            <a:r>
              <a:rPr lang="zh-CN" altLang="zh-CN" sz="1000" b="1" kern="0" dirty="0">
                <a:latin typeface="+mn-ea"/>
                <a:cs typeface="Helvetica" panose="020B0604020202020204" pitchFamily="34" charset="0"/>
              </a:rPr>
              <a:t>提高临床安</a:t>
            </a:r>
            <a:r>
              <a:rPr lang="zh-CN" altLang="zh-CN" sz="1000" b="1" kern="0">
                <a:latin typeface="+mn-ea"/>
                <a:cs typeface="Helvetica" panose="020B0604020202020204" pitchFamily="34" charset="0"/>
              </a:rPr>
              <a:t>全</a:t>
            </a:r>
            <a:r>
              <a:rPr lang="zh-CN" altLang="zh-CN" sz="1000" b="1" kern="0" smtClean="0">
                <a:latin typeface="+mn-ea"/>
                <a:cs typeface="Helvetica" panose="020B0604020202020204" pitchFamily="34" charset="0"/>
              </a:rPr>
              <a:t>性</a:t>
            </a:r>
            <a:r>
              <a:rPr lang="zh-CN" altLang="en-US" sz="1200" kern="0">
                <a:latin typeface="楷体" panose="02010609060101010101" pitchFamily="49" charset="-122"/>
                <a:ea typeface="楷体" panose="02010609060101010101" pitchFamily="49" charset="-122"/>
                <a:cs typeface="Helvetica" panose="020B0604020202020204" pitchFamily="34" charset="0"/>
              </a:rPr>
              <a:t>，</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医</a:t>
            </a:r>
            <a:r>
              <a:rPr lang="zh-CN" altLang="en-US" sz="1200" kern="0" dirty="0">
                <a:latin typeface="楷体" panose="02010609060101010101" pitchFamily="49" charset="-122"/>
                <a:ea typeface="楷体" panose="02010609060101010101" pitchFamily="49" charset="-122"/>
                <a:cs typeface="Helvetica" panose="020B0604020202020204" pitchFamily="34" charset="0"/>
              </a:rPr>
              <a:t>保目录内只有“脂肪乳氨基酸葡萄糖”（统称三腔袋），无“氨基酸葡萄糖”（统称双腔袋）；</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ct val="1500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2.</a:t>
            </a:r>
            <a:r>
              <a:rPr lang="zh-CN" altLang="en-US" sz="1200" kern="0" dirty="0">
                <a:latin typeface="楷体" panose="02010609060101010101" pitchFamily="49" charset="-122"/>
                <a:ea typeface="楷体" panose="02010609060101010101" pitchFamily="49" charset="-122"/>
                <a:cs typeface="Helvetica" panose="020B0604020202020204" pitchFamily="34" charset="0"/>
              </a:rPr>
              <a:t>本品注射液采用先进工艺，不含抗氧</a:t>
            </a:r>
            <a:r>
              <a:rPr lang="zh-CN" altLang="en-US" sz="1200" kern="0">
                <a:latin typeface="楷体" panose="02010609060101010101" pitchFamily="49" charset="-122"/>
                <a:ea typeface="楷体" panose="02010609060101010101" pitchFamily="49" charset="-122"/>
                <a:cs typeface="Helvetica" panose="020B0604020202020204" pitchFamily="34" charset="0"/>
              </a:rPr>
              <a:t>化</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剂</a:t>
            </a:r>
            <a:r>
              <a:rPr lang="zh-CN" altLang="en-US" sz="1200" kern="0">
                <a:latin typeface="楷体" panose="02010609060101010101" pitchFamily="49" charset="-122"/>
                <a:ea typeface="楷体" panose="02010609060101010101" pitchFamily="49" charset="-122"/>
                <a:cs typeface="Helvetica" panose="020B0604020202020204" pitchFamily="34" charset="0"/>
              </a:rPr>
              <a:t>（</a:t>
            </a:r>
            <a:r>
              <a:rPr lang="zh-CN" altLang="zh-CN" sz="1200" kern="0">
                <a:latin typeface="楷体" panose="02010609060101010101" pitchFamily="49" charset="-122"/>
                <a:ea typeface="楷体" panose="02010609060101010101" pitchFamily="49" charset="-122"/>
                <a:cs typeface="Helvetica" panose="020B0604020202020204" pitchFamily="34" charset="0"/>
              </a:rPr>
              <a:t>亚硫酸盐</a:t>
            </a:r>
            <a:r>
              <a:rPr lang="zh-CN" altLang="en-US" sz="1200" kern="0">
                <a:latin typeface="楷体" panose="02010609060101010101" pitchFamily="49" charset="-122"/>
                <a:ea typeface="楷体" panose="02010609060101010101" pitchFamily="49" charset="-122"/>
                <a:cs typeface="Helvetica" panose="020B0604020202020204" pitchFamily="34" charset="0"/>
              </a:rPr>
              <a:t>）</a:t>
            </a:r>
            <a:r>
              <a:rPr lang="en-US" altLang="zh-CN" sz="1200" kern="0" baseline="-25000" smtClean="0">
                <a:solidFill>
                  <a:srgbClr val="365F91"/>
                </a:solidFill>
                <a:latin typeface="楷体" panose="02010609060101010101" pitchFamily="49" charset="-122"/>
                <a:ea typeface="楷体" panose="02010609060101010101" pitchFamily="49" charset="-122"/>
                <a:cs typeface="Helvetica" panose="020B0604020202020204" pitchFamily="34" charset="0"/>
              </a:rPr>
              <a:t> </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减少注射风险，避免对人体的危害；</a:t>
            </a:r>
          </a:p>
          <a:p>
            <a:pPr>
              <a:lnSpc>
                <a:spcPct val="1500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3.</a:t>
            </a:r>
            <a:r>
              <a:rPr lang="zh-CN" altLang="en-US" sz="1200" kern="0" dirty="0">
                <a:latin typeface="楷体" panose="02010609060101010101" pitchFamily="49" charset="-122"/>
                <a:ea typeface="楷体" panose="02010609060101010101" pitchFamily="49" charset="-122"/>
                <a:cs typeface="Helvetica" panose="020B0604020202020204" pitchFamily="34" charset="0"/>
              </a:rPr>
              <a:t>本品可适用于</a:t>
            </a:r>
            <a:r>
              <a:rPr lang="en-US" altLang="zh-CN" sz="1200" kern="0" dirty="0">
                <a:latin typeface="楷体" panose="02010609060101010101" pitchFamily="49" charset="-122"/>
                <a:ea typeface="楷体" panose="02010609060101010101" pitchFamily="49" charset="-122"/>
                <a:cs typeface="Helvetica" panose="020B0604020202020204" pitchFamily="34" charset="0"/>
              </a:rPr>
              <a:t>2</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岁以下儿</a:t>
            </a:r>
            <a:r>
              <a:rPr lang="zh-CN" altLang="en-US" sz="1200" kern="0">
                <a:latin typeface="楷体" panose="02010609060101010101" pitchFamily="49" charset="-122"/>
                <a:ea typeface="楷体" panose="02010609060101010101" pitchFamily="49" charset="-122"/>
                <a:cs typeface="Helvetica" panose="020B0604020202020204" pitchFamily="34" charset="0"/>
              </a:rPr>
              <a:t>童</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a:t>
            </a:r>
            <a:r>
              <a:rPr lang="zh-CN" altLang="en-US" sz="1000" b="1" kern="0">
                <a:latin typeface="+mn-ea"/>
                <a:cs typeface="Helvetica" panose="020B0604020202020204" pitchFamily="34" charset="0"/>
              </a:rPr>
              <a:t>填补目录内无</a:t>
            </a:r>
            <a:r>
              <a:rPr lang="en-US" altLang="zh-CN" sz="1000" b="1" kern="0">
                <a:latin typeface="+mn-ea"/>
                <a:cs typeface="Helvetica" panose="020B0604020202020204" pitchFamily="34" charset="0"/>
              </a:rPr>
              <a:t>2</a:t>
            </a:r>
            <a:r>
              <a:rPr lang="zh-CN" altLang="en-US" sz="1000" b="1" kern="0">
                <a:latin typeface="+mn-ea"/>
                <a:cs typeface="Helvetica" panose="020B0604020202020204" pitchFamily="34" charset="0"/>
              </a:rPr>
              <a:t>岁以下儿童适用多腔袋药品的空白</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ct val="1500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4.</a:t>
            </a:r>
            <a:r>
              <a:rPr lang="zh-CN" altLang="en-US" sz="1200" kern="0" dirty="0">
                <a:latin typeface="楷体" panose="02010609060101010101" pitchFamily="49" charset="-122"/>
                <a:ea typeface="楷体" panose="02010609060101010101" pitchFamily="49" charset="-122"/>
                <a:cs typeface="Helvetica" panose="020B0604020202020204" pitchFamily="34" charset="0"/>
              </a:rPr>
              <a:t>三腔袋脂肪乳搭配固定，双腔袋可针对不同患者对脂肪乳的不同需求，灵活搭配各种脂肪乳，满足患者个性化需</a:t>
            </a:r>
            <a:r>
              <a:rPr lang="zh-CN" altLang="en-US" sz="1200" kern="0">
                <a:latin typeface="楷体" panose="02010609060101010101" pitchFamily="49" charset="-122"/>
                <a:ea typeface="楷体" panose="02010609060101010101" pitchFamily="49" charset="-122"/>
                <a:cs typeface="Helvetica" panose="020B0604020202020204" pitchFamily="34" charset="0"/>
              </a:rPr>
              <a:t>求</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a:t>
            </a:r>
            <a:endParaRPr lang="en-US" altLang="zh-CN" sz="1200" kern="0" smtClean="0">
              <a:latin typeface="楷体" panose="02010609060101010101" pitchFamily="49" charset="-122"/>
              <a:ea typeface="楷体" panose="02010609060101010101" pitchFamily="49" charset="-122"/>
              <a:cs typeface="Helvetica" panose="020B0604020202020204" pitchFamily="34" charset="0"/>
            </a:endParaRPr>
          </a:p>
          <a:p>
            <a:pPr>
              <a:lnSpc>
                <a:spcPct val="150000"/>
              </a:lnSpc>
            </a:pPr>
            <a:r>
              <a:rPr lang="en-US" altLang="zh-CN" sz="1200" kern="0" smtClean="0">
                <a:latin typeface="楷体" panose="02010609060101010101" pitchFamily="49" charset="-122"/>
                <a:ea typeface="楷体" panose="02010609060101010101" pitchFamily="49" charset="-122"/>
                <a:cs typeface="Helvetica" panose="020B0604020202020204" pitchFamily="34" charset="0"/>
              </a:rPr>
              <a:t>5.</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国</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内外指南共识指出：</a:t>
            </a:r>
            <a:r>
              <a:rPr lang="zh-CN" altLang="en-US" sz="1000" b="1" kern="0" dirty="0">
                <a:latin typeface="+mn-ea"/>
                <a:cs typeface="Helvetica" panose="020B0604020202020204" pitchFamily="34" charset="0"/>
              </a:rPr>
              <a:t>危重症患者急性应激早期、败血症或创伤急性代谢期、围术期（术前和术后</a:t>
            </a:r>
            <a:r>
              <a:rPr lang="en-US" altLang="zh-CN" sz="1000" b="1" kern="0" dirty="0">
                <a:latin typeface="+mn-ea"/>
                <a:cs typeface="Helvetica" panose="020B0604020202020204" pitchFamily="34" charset="0"/>
              </a:rPr>
              <a:t>1-2</a:t>
            </a:r>
            <a:r>
              <a:rPr lang="zh-CN" altLang="en-US" sz="1000" b="1" kern="0" dirty="0">
                <a:latin typeface="+mn-ea"/>
                <a:cs typeface="Helvetica" panose="020B0604020202020204" pitchFamily="34" charset="0"/>
              </a:rPr>
              <a:t>天）患者</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，“允许性</a:t>
            </a:r>
            <a:r>
              <a:rPr lang="zh-CN" altLang="en-US" sz="1200" kern="0">
                <a:latin typeface="楷体" panose="02010609060101010101" pitchFamily="49" charset="-122"/>
                <a:ea typeface="楷体" panose="02010609060101010101" pitchFamily="49" charset="-122"/>
                <a:cs typeface="Helvetica" panose="020B0604020202020204" pitchFamily="34" charset="0"/>
              </a:rPr>
              <a:t>低</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摄入</a:t>
            </a:r>
            <a:r>
              <a:rPr lang="zh-CN" altLang="en-US" sz="1200" kern="0" dirty="0">
                <a:latin typeface="楷体" panose="02010609060101010101" pitchFamily="49" charset="-122"/>
                <a:ea typeface="楷体" panose="02010609060101010101" pitchFamily="49" charset="-122"/>
                <a:cs typeface="Helvetica" panose="020B0604020202020204" pitchFamily="34" charset="0"/>
              </a:rPr>
              <a:t>”需提供低热量营养（＜</a:t>
            </a:r>
            <a:r>
              <a:rPr lang="en-US" altLang="zh-CN" sz="1200" kern="0" dirty="0">
                <a:latin typeface="楷体" panose="02010609060101010101" pitchFamily="49" charset="-122"/>
                <a:ea typeface="楷体" panose="02010609060101010101" pitchFamily="49" charset="-122"/>
                <a:cs typeface="Helvetica" panose="020B0604020202020204" pitchFamily="34" charset="0"/>
              </a:rPr>
              <a:t>20 Kcal/Kg/d</a:t>
            </a:r>
            <a:r>
              <a:rPr lang="zh-CN" altLang="en-US" sz="1200" kern="0" dirty="0">
                <a:latin typeface="楷体" panose="02010609060101010101" pitchFamily="49" charset="-122"/>
                <a:ea typeface="楷体" panose="02010609060101010101" pitchFamily="49" charset="-122"/>
                <a:cs typeface="Helvetica" panose="020B0604020202020204" pitchFamily="34" charset="0"/>
              </a:rPr>
              <a:t>），改善患者临床结局。</a:t>
            </a:r>
            <a:r>
              <a:rPr lang="zh-CN" altLang="en-US" sz="1000" b="1" kern="0" dirty="0">
                <a:latin typeface="+mn-ea"/>
                <a:cs typeface="Helvetica" panose="020B0604020202020204" pitchFamily="34" charset="0"/>
              </a:rPr>
              <a:t>双腔袋低氮低热卡（总热量</a:t>
            </a:r>
            <a:r>
              <a:rPr lang="en-US" altLang="zh-CN" sz="1200" b="1" kern="0" dirty="0">
                <a:latin typeface="楷体" panose="02010609060101010101" pitchFamily="49" charset="-122"/>
                <a:ea typeface="楷体" panose="02010609060101010101" pitchFamily="49" charset="-122"/>
                <a:cs typeface="Helvetica" panose="020B0604020202020204" pitchFamily="34" charset="0"/>
              </a:rPr>
              <a:t>280Kcal</a:t>
            </a:r>
            <a:r>
              <a:rPr lang="zh-CN" altLang="en-US" sz="1000" b="1" kern="0" dirty="0">
                <a:latin typeface="+mn-ea"/>
                <a:cs typeface="Helvetica" panose="020B0604020202020204" pitchFamily="34" charset="0"/>
              </a:rPr>
              <a:t>）符合低热量营养需求</a:t>
            </a:r>
            <a:r>
              <a:rPr lang="zh-CN" altLang="en-US" sz="1200" kern="0" dirty="0">
                <a:latin typeface="楷体" panose="02010609060101010101" pitchFamily="49" charset="-122"/>
                <a:ea typeface="楷体" panose="02010609060101010101" pitchFamily="49" charset="-122"/>
                <a:cs typeface="Helvetica" panose="020B0604020202020204"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01 </a:t>
            </a:r>
            <a:r>
              <a:rPr lang="zh-CN" altLang="en-US" dirty="0">
                <a:solidFill>
                  <a:schemeClr val="tx1"/>
                </a:solidFill>
              </a:rPr>
              <a:t>基本信息</a:t>
            </a:r>
          </a:p>
        </p:txBody>
      </p:sp>
      <p:sp>
        <p:nvSpPr>
          <p:cNvPr id="3" name="文本框 2"/>
          <p:cNvSpPr txBox="1"/>
          <p:nvPr/>
        </p:nvSpPr>
        <p:spPr>
          <a:xfrm>
            <a:off x="107577" y="753035"/>
            <a:ext cx="9144000" cy="3292248"/>
          </a:xfrm>
          <a:prstGeom prst="rect">
            <a:avLst/>
          </a:prstGeom>
          <a:noFill/>
        </p:spPr>
        <p:txBody>
          <a:bodyPr wrap="square">
            <a:spAutoFit/>
          </a:bodyPr>
          <a:lstStyle/>
          <a:p>
            <a:pPr algn="l">
              <a:lnSpc>
                <a:spcPts val="1800"/>
              </a:lnSpc>
            </a:pPr>
            <a:r>
              <a:rPr lang="zh-CN" altLang="en-US" sz="1200" b="1" dirty="0">
                <a:latin typeface="+mn-ea"/>
              </a:rPr>
              <a:t>适应症</a:t>
            </a:r>
            <a:r>
              <a:rPr lang="en-US" altLang="zh-CN" sz="1200" b="1" dirty="0">
                <a:latin typeface="+mn-ea"/>
              </a:rPr>
              <a:t>:  </a:t>
            </a:r>
          </a:p>
          <a:p>
            <a:pPr algn="l">
              <a:lnSpc>
                <a:spcPts val="1800"/>
              </a:lnSpc>
            </a:pPr>
            <a:r>
              <a:rPr lang="zh-CN" altLang="en-US" sz="1200" kern="0" dirty="0">
                <a:latin typeface="楷体" panose="02010609060101010101" pitchFamily="49" charset="-122"/>
                <a:ea typeface="楷体" panose="02010609060101010101" pitchFamily="49" charset="-122"/>
                <a:cs typeface="Helvetica" panose="020B0604020202020204" pitchFamily="34" charset="0"/>
              </a:rPr>
              <a:t>本品为肠外营养用药，适用于口服或肠内营养供给不能、不足或禁忌者，通过肠外营养补充热量、蛋白质和电解质。本品还可用于负氮平衡的治疗。</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ts val="1800"/>
              </a:lnSpc>
            </a:pPr>
            <a:r>
              <a:rPr lang="zh-CN" altLang="en-US" sz="1200" b="1" dirty="0">
                <a:latin typeface="+mn-ea"/>
              </a:rPr>
              <a:t>疾病基本情况：</a:t>
            </a:r>
            <a:endParaRPr lang="en-US" altLang="zh-CN" sz="1200" b="1" dirty="0">
              <a:latin typeface="+mn-ea"/>
            </a:endParaRPr>
          </a:p>
          <a:p>
            <a:pPr>
              <a:lnSpc>
                <a:spcPts val="1800"/>
              </a:lnSpc>
            </a:pPr>
            <a:r>
              <a:rPr lang="zh-CN" altLang="en-US" sz="1200" kern="0" dirty="0">
                <a:latin typeface="楷体" panose="02010609060101010101" pitchFamily="49" charset="-122"/>
                <a:ea typeface="楷体" panose="02010609060101010101" pitchFamily="49" charset="-122"/>
                <a:cs typeface="Helvetica" panose="020B0604020202020204" pitchFamily="34" charset="0"/>
              </a:rPr>
              <a:t>肠外营养用药，适用于口服或肠内营养供给不能、不足或禁忌者，通过肠外营养补充热量、蛋白质和电解质。</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ts val="1800"/>
              </a:lnSpc>
            </a:pPr>
            <a:r>
              <a:rPr lang="zh-CN" altLang="en-US" sz="1200" b="1" dirty="0">
                <a:latin typeface="+mn-ea"/>
              </a:rPr>
              <a:t>用法用量：</a:t>
            </a:r>
            <a:endParaRPr lang="en-US" altLang="zh-CN" sz="1200" b="1" dirty="0">
              <a:latin typeface="+mn-ea"/>
            </a:endParaRPr>
          </a:p>
          <a:p>
            <a:pPr>
              <a:lnSpc>
                <a:spcPts val="1800"/>
              </a:lnSpc>
            </a:pPr>
            <a:r>
              <a:rPr lang="zh-CN" altLang="zh-CN" sz="1200" kern="0" dirty="0">
                <a:latin typeface="楷体" panose="02010609060101010101" pitchFamily="49" charset="-122"/>
                <a:ea typeface="楷体" panose="02010609060101010101" pitchFamily="49" charset="-122"/>
                <a:cs typeface="Helvetica" panose="020B0604020202020204" pitchFamily="34" charset="0"/>
              </a:rPr>
              <a:t>本品可经周围静脉或中心静脉进行输注。</a:t>
            </a:r>
            <a:r>
              <a:rPr lang="zh-CN" altLang="en-US" sz="1200" kern="0" dirty="0">
                <a:latin typeface="楷体" panose="02010609060101010101" pitchFamily="49" charset="-122"/>
                <a:ea typeface="楷体" panose="02010609060101010101" pitchFamily="49" charset="-122"/>
                <a:cs typeface="Helvetica" panose="020B0604020202020204" pitchFamily="34" charset="0"/>
              </a:rPr>
              <a:t>不同人群用法用量如下：</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ts val="1800"/>
              </a:lnSpc>
            </a:pPr>
            <a:endParaRPr lang="en-US" altLang="zh-CN" sz="1000" kern="0" dirty="0">
              <a:latin typeface="+mn-ea"/>
              <a:cs typeface="Helvetica" panose="020B0604020202020204" pitchFamily="34" charset="0"/>
            </a:endParaRPr>
          </a:p>
          <a:p>
            <a:pPr>
              <a:lnSpc>
                <a:spcPts val="1800"/>
              </a:lnSpc>
            </a:pPr>
            <a:endParaRPr lang="en-US" altLang="zh-CN" sz="1000" kern="0" dirty="0">
              <a:latin typeface="+mn-ea"/>
              <a:cs typeface="Helvetica" panose="020B0604020202020204" pitchFamily="34" charset="0"/>
            </a:endParaRPr>
          </a:p>
          <a:p>
            <a:pPr>
              <a:lnSpc>
                <a:spcPts val="1800"/>
              </a:lnSpc>
            </a:pPr>
            <a:endParaRPr lang="en-US" altLang="zh-CN" sz="1000" kern="0" dirty="0">
              <a:latin typeface="+mn-ea"/>
              <a:cs typeface="Helvetica" panose="020B0604020202020204" pitchFamily="34" charset="0"/>
            </a:endParaRPr>
          </a:p>
          <a:p>
            <a:pPr>
              <a:lnSpc>
                <a:spcPts val="1800"/>
              </a:lnSpc>
            </a:pPr>
            <a:endParaRPr lang="zh-CN" altLang="zh-CN" sz="1000" kern="0" dirty="0">
              <a:latin typeface="+mn-ea"/>
              <a:cs typeface="Helvetica" panose="020B0604020202020204" pitchFamily="34" charset="0"/>
            </a:endParaRPr>
          </a:p>
          <a:p>
            <a:pPr>
              <a:lnSpc>
                <a:spcPts val="1800"/>
              </a:lnSpc>
            </a:pPr>
            <a:endParaRPr lang="en-US" altLang="zh-CN" sz="1200" b="1" dirty="0">
              <a:latin typeface="+mn-ea"/>
            </a:endParaRPr>
          </a:p>
          <a:p>
            <a:pPr>
              <a:lnSpc>
                <a:spcPts val="1800"/>
              </a:lnSpc>
            </a:pPr>
            <a:endParaRPr lang="en-US" altLang="zh-CN" sz="1200" b="1" dirty="0">
              <a:latin typeface="+mn-ea"/>
            </a:endParaRPr>
          </a:p>
          <a:p>
            <a:pPr algn="l">
              <a:lnSpc>
                <a:spcPts val="1800"/>
              </a:lnSpc>
            </a:pPr>
            <a:endParaRPr lang="en-US" altLang="zh-CN" sz="1200" u="sng" kern="0" dirty="0">
              <a:latin typeface="楷体" panose="02010609060101010101" pitchFamily="49" charset="-122"/>
              <a:ea typeface="楷体" panose="02010609060101010101" pitchFamily="49" charset="-122"/>
              <a:cs typeface="Helvetica"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880322622"/>
              </p:ext>
            </p:extLst>
          </p:nvPr>
        </p:nvGraphicFramePr>
        <p:xfrm>
          <a:off x="205647" y="2431636"/>
          <a:ext cx="5664200" cy="1307095"/>
        </p:xfrm>
        <a:graphic>
          <a:graphicData uri="http://schemas.openxmlformats.org/drawingml/2006/table">
            <a:tbl>
              <a:tblPr>
                <a:tableStyleId>{5C22544A-7EE6-4342-B048-85BDC9FD1C3A}</a:tableStyleId>
              </a:tblPr>
              <a:tblGrid>
                <a:gridCol w="1955800">
                  <a:extLst>
                    <a:ext uri="{9D8B030D-6E8A-4147-A177-3AD203B41FA5}">
                      <a16:colId xmlns:a16="http://schemas.microsoft.com/office/drawing/2014/main" xmlns="" val="20000"/>
                    </a:ext>
                  </a:extLst>
                </a:gridCol>
                <a:gridCol w="19558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tblGrid>
              <a:tr h="354595">
                <a:tc>
                  <a:txBody>
                    <a:bodyPr/>
                    <a:lstStyle/>
                    <a:p>
                      <a:pPr algn="ctr" fontAlgn="ctr"/>
                      <a:r>
                        <a:rPr lang="zh-CN" altLang="en-US" sz="1000" b="1" u="none" strike="noStrike" dirty="0">
                          <a:solidFill>
                            <a:schemeClr val="bg1"/>
                          </a:solidFill>
                          <a:effectLst/>
                          <a:latin typeface="+mn-ea"/>
                          <a:ea typeface="+mn-ea"/>
                        </a:rPr>
                        <a:t>不同人群</a:t>
                      </a:r>
                      <a:endParaRPr lang="zh-CN" altLang="en-US" sz="1000" b="1" i="0" u="none" strike="noStrike" dirty="0">
                        <a:solidFill>
                          <a:schemeClr val="bg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93CE"/>
                    </a:solidFill>
                  </a:tcPr>
                </a:tc>
                <a:tc>
                  <a:txBody>
                    <a:bodyPr/>
                    <a:lstStyle/>
                    <a:p>
                      <a:pPr algn="ctr" fontAlgn="ctr"/>
                      <a:r>
                        <a:rPr lang="zh-CN" altLang="en-US" sz="1000" b="1" u="none" strike="noStrike" dirty="0">
                          <a:solidFill>
                            <a:schemeClr val="bg1"/>
                          </a:solidFill>
                          <a:effectLst/>
                          <a:latin typeface="+mn-ea"/>
                          <a:ea typeface="+mn-ea"/>
                        </a:rPr>
                        <a:t>推荐剂量</a:t>
                      </a:r>
                      <a:endParaRPr lang="en-US" altLang="zh-CN" sz="1000" b="1" u="none" strike="noStrike" dirty="0">
                        <a:solidFill>
                          <a:schemeClr val="bg1"/>
                        </a:solidFill>
                        <a:effectLst/>
                        <a:latin typeface="+mn-ea"/>
                        <a:ea typeface="+mn-ea"/>
                      </a:endParaRPr>
                    </a:p>
                    <a:p>
                      <a:pPr algn="ctr" fontAlgn="ctr"/>
                      <a:r>
                        <a:rPr lang="en-US" altLang="zh-CN" sz="1000" b="1" u="none" strike="noStrike" dirty="0">
                          <a:solidFill>
                            <a:schemeClr val="bg1"/>
                          </a:solidFill>
                          <a:effectLst/>
                          <a:latin typeface="+mn-ea"/>
                          <a:ea typeface="+mn-ea"/>
                        </a:rPr>
                        <a:t>(mL/Kg/d)</a:t>
                      </a:r>
                      <a:endParaRPr lang="zh-CN" altLang="en-US" sz="1000" b="1" i="0" u="none" strike="noStrike" dirty="0">
                        <a:solidFill>
                          <a:schemeClr val="bg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93CE"/>
                    </a:solidFill>
                  </a:tcPr>
                </a:tc>
                <a:tc>
                  <a:txBody>
                    <a:bodyPr/>
                    <a:lstStyle/>
                    <a:p>
                      <a:pPr algn="ctr" fontAlgn="ctr"/>
                      <a:r>
                        <a:rPr lang="zh-CN" altLang="en-US" sz="1000" b="1" u="none" strike="noStrike" dirty="0">
                          <a:solidFill>
                            <a:schemeClr val="bg1"/>
                          </a:solidFill>
                          <a:effectLst/>
                          <a:latin typeface="+mn-ea"/>
                          <a:ea typeface="+mn-ea"/>
                        </a:rPr>
                        <a:t>输注速率</a:t>
                      </a:r>
                      <a:endParaRPr lang="en-US" altLang="zh-CN" sz="1000" b="1" u="none" strike="noStrike" dirty="0">
                        <a:solidFill>
                          <a:schemeClr val="bg1"/>
                        </a:solidFill>
                        <a:effectLst/>
                        <a:latin typeface="+mn-ea"/>
                        <a:ea typeface="+mn-ea"/>
                      </a:endParaRPr>
                    </a:p>
                    <a:p>
                      <a:pPr algn="ctr" fontAlgn="ctr"/>
                      <a:r>
                        <a:rPr lang="en-US" altLang="zh-CN" sz="1000" b="1" u="none" strike="noStrike" dirty="0">
                          <a:solidFill>
                            <a:schemeClr val="bg1"/>
                          </a:solidFill>
                          <a:effectLst/>
                          <a:latin typeface="+mn-ea"/>
                          <a:ea typeface="+mn-ea"/>
                        </a:rPr>
                        <a:t>(mL/Kg/h)</a:t>
                      </a:r>
                      <a:endParaRPr lang="zh-CN" altLang="en-US" sz="1000" b="1" i="0" u="none" strike="noStrike" dirty="0">
                        <a:solidFill>
                          <a:schemeClr val="bg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193CE"/>
                    </a:solidFill>
                  </a:tcPr>
                </a:tc>
                <a:extLst>
                  <a:ext uri="{0D108BD9-81ED-4DB2-BD59-A6C34878D82A}">
                    <a16:rowId xmlns:a16="http://schemas.microsoft.com/office/drawing/2014/main" xmlns="" val="10000"/>
                  </a:ext>
                </a:extLst>
              </a:tr>
              <a:tr h="190500">
                <a:tc>
                  <a:txBody>
                    <a:bodyPr/>
                    <a:lstStyle/>
                    <a:p>
                      <a:pPr algn="ctr" fontAlgn="ctr"/>
                      <a:r>
                        <a:rPr lang="zh-CN" altLang="en-US" sz="1000" b="0" u="none" strike="noStrike" dirty="0">
                          <a:solidFill>
                            <a:schemeClr val="tx1"/>
                          </a:solidFill>
                          <a:effectLst/>
                          <a:latin typeface="楷体" panose="02010609060101010101" pitchFamily="49" charset="-122"/>
                          <a:ea typeface="楷体" panose="02010609060101010101" pitchFamily="49" charset="-122"/>
                        </a:rPr>
                        <a:t>成人</a:t>
                      </a:r>
                      <a:endParaRPr lang="zh-CN" altLang="en-US" sz="1000" b="0" i="0" u="none" strike="noStrike" dirty="0">
                        <a:solidFill>
                          <a:schemeClr val="tx1"/>
                        </a:solidFill>
                        <a:effectLst/>
                        <a:latin typeface="楷体" panose="02010609060101010101" pitchFamily="49" charset="-122"/>
                        <a:ea typeface="楷体" panose="02010609060101010101" pitchFamily="49"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a:solidFill>
                            <a:schemeClr val="tx1"/>
                          </a:solidFill>
                          <a:effectLst/>
                          <a:latin typeface="+mn-ea"/>
                          <a:ea typeface="+mn-ea"/>
                        </a:rPr>
                        <a:t>29</a:t>
                      </a:r>
                      <a:r>
                        <a:rPr lang="en-US" altLang="zh-CN" sz="1000" b="0" u="none" strike="noStrike" dirty="0">
                          <a:solidFill>
                            <a:schemeClr val="tx1"/>
                          </a:solidFill>
                          <a:effectLst/>
                          <a:latin typeface="+mn-ea"/>
                          <a:ea typeface="+mn-ea"/>
                        </a:rPr>
                        <a:t>-</a:t>
                      </a:r>
                      <a:r>
                        <a:rPr lang="en-US" sz="1000" b="0" u="none" strike="noStrike" dirty="0">
                          <a:solidFill>
                            <a:schemeClr val="tx1"/>
                          </a:solidFill>
                          <a:effectLst/>
                          <a:latin typeface="+mn-ea"/>
                          <a:ea typeface="+mn-ea"/>
                        </a:rPr>
                        <a:t>40</a:t>
                      </a:r>
                      <a:endParaRPr lang="en-US" sz="1000" b="0"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000" b="0" u="none" strike="noStrike" dirty="0">
                          <a:solidFill>
                            <a:schemeClr val="tx1"/>
                          </a:solidFill>
                          <a:effectLst/>
                          <a:latin typeface="+mn-ea"/>
                          <a:ea typeface="+mn-ea"/>
                        </a:rPr>
                        <a:t>最大输注速率为</a:t>
                      </a:r>
                      <a:r>
                        <a:rPr lang="en-US" altLang="zh-CN" sz="1000" b="0" u="none" strike="noStrike" dirty="0">
                          <a:solidFill>
                            <a:schemeClr val="tx1"/>
                          </a:solidFill>
                          <a:effectLst/>
                          <a:latin typeface="+mn-ea"/>
                          <a:ea typeface="+mn-ea"/>
                        </a:rPr>
                        <a:t>3.6</a:t>
                      </a:r>
                      <a:endParaRPr lang="en-US" sz="1000" b="0"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190500">
                <a:tc>
                  <a:txBody>
                    <a:bodyPr/>
                    <a:lstStyle/>
                    <a:p>
                      <a:pPr algn="ctr" fontAlgn="ctr"/>
                      <a:r>
                        <a:rPr lang="zh-CN" altLang="en-US" sz="1000" b="1" u="none" strike="noStrike" dirty="0">
                          <a:solidFill>
                            <a:schemeClr val="tx1"/>
                          </a:solidFill>
                          <a:effectLst/>
                          <a:latin typeface="+mn-ea"/>
                          <a:ea typeface="+mn-ea"/>
                        </a:rPr>
                        <a:t>早产儿和不足</a:t>
                      </a:r>
                      <a:r>
                        <a:rPr lang="en-US" altLang="zh-CN" sz="1000" b="1" u="none" strike="noStrike" dirty="0">
                          <a:solidFill>
                            <a:schemeClr val="tx1"/>
                          </a:solidFill>
                          <a:effectLst/>
                          <a:latin typeface="+mn-ea"/>
                          <a:ea typeface="+mn-ea"/>
                        </a:rPr>
                        <a:t>1</a:t>
                      </a:r>
                      <a:r>
                        <a:rPr lang="zh-CN" altLang="en-US" sz="1000" b="1" u="none" strike="noStrike" dirty="0">
                          <a:solidFill>
                            <a:schemeClr val="tx1"/>
                          </a:solidFill>
                          <a:effectLst/>
                          <a:latin typeface="+mn-ea"/>
                          <a:ea typeface="+mn-ea"/>
                        </a:rPr>
                        <a:t>月龄的足月婴儿</a:t>
                      </a:r>
                      <a:endParaRPr lang="zh-CN" altLang="en-US" sz="1000" b="1"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u="none" strike="noStrike" dirty="0">
                          <a:solidFill>
                            <a:schemeClr val="tx1"/>
                          </a:solidFill>
                          <a:effectLst/>
                          <a:latin typeface="+mn-ea"/>
                          <a:ea typeface="+mn-ea"/>
                        </a:rPr>
                        <a:t>108</a:t>
                      </a:r>
                      <a:r>
                        <a:rPr lang="en-US" altLang="zh-CN" sz="1000" b="1" u="none" strike="noStrike" dirty="0">
                          <a:solidFill>
                            <a:schemeClr val="tx1"/>
                          </a:solidFill>
                          <a:effectLst/>
                          <a:latin typeface="+mn-ea"/>
                          <a:ea typeface="+mn-ea"/>
                        </a:rPr>
                        <a:t>-</a:t>
                      </a:r>
                      <a:r>
                        <a:rPr lang="en-US" sz="1000" b="1" u="none" strike="noStrike" dirty="0">
                          <a:solidFill>
                            <a:schemeClr val="tx1"/>
                          </a:solidFill>
                          <a:effectLst/>
                          <a:latin typeface="+mn-ea"/>
                          <a:ea typeface="+mn-ea"/>
                        </a:rPr>
                        <a:t>144</a:t>
                      </a:r>
                      <a:endParaRPr lang="en-US" sz="1000" b="1"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u="none" strike="noStrike" dirty="0">
                          <a:solidFill>
                            <a:schemeClr val="tx1"/>
                          </a:solidFill>
                          <a:effectLst/>
                          <a:latin typeface="+mn-ea"/>
                          <a:ea typeface="+mn-ea"/>
                        </a:rPr>
                        <a:t>4.5-6</a:t>
                      </a:r>
                      <a:endParaRPr lang="en-US" sz="1000" b="1"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90500">
                <a:tc>
                  <a:txBody>
                    <a:bodyPr/>
                    <a:lstStyle/>
                    <a:p>
                      <a:pPr algn="ctr" fontAlgn="ctr"/>
                      <a:r>
                        <a:rPr lang="en-US" altLang="zh-CN" sz="1000" b="1" u="none" strike="noStrike" dirty="0">
                          <a:solidFill>
                            <a:schemeClr val="tx1"/>
                          </a:solidFill>
                          <a:effectLst/>
                          <a:latin typeface="+mn-ea"/>
                          <a:ea typeface="+mn-ea"/>
                        </a:rPr>
                        <a:t>1</a:t>
                      </a:r>
                      <a:r>
                        <a:rPr lang="zh-CN" altLang="en-US" sz="1000" b="1" u="none" strike="noStrike" dirty="0">
                          <a:solidFill>
                            <a:schemeClr val="tx1"/>
                          </a:solidFill>
                          <a:effectLst/>
                          <a:latin typeface="+mn-ea"/>
                          <a:ea typeface="+mn-ea"/>
                        </a:rPr>
                        <a:t>月龄至低于</a:t>
                      </a:r>
                      <a:r>
                        <a:rPr lang="en-US" altLang="zh-CN" sz="1000" b="1" u="none" strike="noStrike" dirty="0">
                          <a:solidFill>
                            <a:schemeClr val="tx1"/>
                          </a:solidFill>
                          <a:effectLst/>
                          <a:latin typeface="+mn-ea"/>
                          <a:ea typeface="+mn-ea"/>
                        </a:rPr>
                        <a:t>1</a:t>
                      </a:r>
                      <a:r>
                        <a:rPr lang="zh-CN" altLang="en-US" sz="1000" b="1" u="none" strike="noStrike" dirty="0">
                          <a:solidFill>
                            <a:schemeClr val="tx1"/>
                          </a:solidFill>
                          <a:effectLst/>
                          <a:latin typeface="+mn-ea"/>
                          <a:ea typeface="+mn-ea"/>
                        </a:rPr>
                        <a:t>岁婴儿</a:t>
                      </a:r>
                      <a:endParaRPr lang="zh-CN" altLang="en-US" sz="1000" b="1"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u="none" strike="noStrike" dirty="0">
                          <a:solidFill>
                            <a:schemeClr val="tx1"/>
                          </a:solidFill>
                          <a:effectLst/>
                          <a:latin typeface="+mn-ea"/>
                          <a:ea typeface="+mn-ea"/>
                        </a:rPr>
                        <a:t>72</a:t>
                      </a:r>
                      <a:r>
                        <a:rPr lang="en-US" altLang="zh-CN" sz="1000" b="1" u="none" strike="noStrike" dirty="0">
                          <a:solidFill>
                            <a:schemeClr val="tx1"/>
                          </a:solidFill>
                          <a:effectLst/>
                          <a:latin typeface="+mn-ea"/>
                          <a:ea typeface="+mn-ea"/>
                        </a:rPr>
                        <a:t>-</a:t>
                      </a:r>
                      <a:r>
                        <a:rPr lang="en-US" sz="1000" b="1" u="none" strike="noStrike" dirty="0">
                          <a:solidFill>
                            <a:schemeClr val="tx1"/>
                          </a:solidFill>
                          <a:effectLst/>
                          <a:latin typeface="+mn-ea"/>
                          <a:ea typeface="+mn-ea"/>
                        </a:rPr>
                        <a:t>108</a:t>
                      </a:r>
                      <a:endParaRPr lang="en-US" sz="1000" b="1"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u="none" strike="noStrike" dirty="0">
                          <a:solidFill>
                            <a:schemeClr val="tx1"/>
                          </a:solidFill>
                          <a:effectLst/>
                          <a:latin typeface="+mn-ea"/>
                          <a:ea typeface="+mn-ea"/>
                        </a:rPr>
                        <a:t>3-4.5</a:t>
                      </a:r>
                      <a:endParaRPr lang="en-US" sz="1000" b="1"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90500">
                <a:tc>
                  <a:txBody>
                    <a:bodyPr/>
                    <a:lstStyle/>
                    <a:p>
                      <a:pPr algn="ctr" fontAlgn="ctr"/>
                      <a:r>
                        <a:rPr lang="en-US" altLang="zh-CN" sz="1000" b="1" u="none" strike="noStrike">
                          <a:solidFill>
                            <a:schemeClr val="tx1"/>
                          </a:solidFill>
                          <a:effectLst/>
                          <a:latin typeface="+mn-ea"/>
                          <a:ea typeface="+mn-ea"/>
                        </a:rPr>
                        <a:t>1</a:t>
                      </a:r>
                      <a:r>
                        <a:rPr lang="zh-CN" altLang="en-US" sz="1000" b="1" u="none" strike="noStrike">
                          <a:solidFill>
                            <a:schemeClr val="tx1"/>
                          </a:solidFill>
                          <a:effectLst/>
                          <a:latin typeface="+mn-ea"/>
                          <a:ea typeface="+mn-ea"/>
                        </a:rPr>
                        <a:t>岁至低于</a:t>
                      </a:r>
                      <a:r>
                        <a:rPr lang="en-US" altLang="zh-CN" sz="1000" b="1" u="none" strike="noStrike">
                          <a:solidFill>
                            <a:schemeClr val="tx1"/>
                          </a:solidFill>
                          <a:effectLst/>
                          <a:latin typeface="+mn-ea"/>
                          <a:ea typeface="+mn-ea"/>
                        </a:rPr>
                        <a:t>11</a:t>
                      </a:r>
                      <a:r>
                        <a:rPr lang="zh-CN" altLang="en-US" sz="1000" b="1" u="none" strike="noStrike">
                          <a:solidFill>
                            <a:schemeClr val="tx1"/>
                          </a:solidFill>
                          <a:effectLst/>
                          <a:latin typeface="+mn-ea"/>
                          <a:ea typeface="+mn-ea"/>
                        </a:rPr>
                        <a:t>岁儿童</a:t>
                      </a:r>
                      <a:endParaRPr lang="zh-CN" altLang="en-US" sz="1000" b="1" i="0" u="none" strike="noStrike">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u="none" strike="noStrike" dirty="0">
                          <a:solidFill>
                            <a:schemeClr val="tx1"/>
                          </a:solidFill>
                          <a:effectLst/>
                          <a:latin typeface="+mn-ea"/>
                          <a:ea typeface="+mn-ea"/>
                        </a:rPr>
                        <a:t>36</a:t>
                      </a:r>
                      <a:r>
                        <a:rPr lang="en-US" altLang="zh-CN" sz="1000" b="1" u="none" strike="noStrike" dirty="0">
                          <a:solidFill>
                            <a:schemeClr val="tx1"/>
                          </a:solidFill>
                          <a:effectLst/>
                          <a:latin typeface="+mn-ea"/>
                          <a:ea typeface="+mn-ea"/>
                        </a:rPr>
                        <a:t>-</a:t>
                      </a:r>
                      <a:r>
                        <a:rPr lang="en-US" sz="1000" b="1" u="none" strike="noStrike" dirty="0">
                          <a:solidFill>
                            <a:schemeClr val="tx1"/>
                          </a:solidFill>
                          <a:effectLst/>
                          <a:latin typeface="+mn-ea"/>
                          <a:ea typeface="+mn-ea"/>
                        </a:rPr>
                        <a:t>72</a:t>
                      </a:r>
                      <a:endParaRPr lang="en-US" sz="1000" b="1"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1" u="none" strike="noStrike" dirty="0">
                          <a:solidFill>
                            <a:schemeClr val="tx1"/>
                          </a:solidFill>
                          <a:effectLst/>
                          <a:latin typeface="+mn-ea"/>
                          <a:ea typeface="+mn-ea"/>
                        </a:rPr>
                        <a:t>1.5-3</a:t>
                      </a:r>
                      <a:endParaRPr lang="en-US" sz="1000" b="1"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90500">
                <a:tc>
                  <a:txBody>
                    <a:bodyPr/>
                    <a:lstStyle/>
                    <a:p>
                      <a:pPr algn="ctr" fontAlgn="ctr"/>
                      <a:r>
                        <a:rPr lang="en-US" altLang="zh-CN" sz="1000" b="0" u="none" strike="noStrike" dirty="0">
                          <a:solidFill>
                            <a:schemeClr val="tx1"/>
                          </a:solidFill>
                          <a:effectLst/>
                          <a:latin typeface="楷体" panose="02010609060101010101" pitchFamily="49" charset="-122"/>
                          <a:ea typeface="楷体" panose="02010609060101010101" pitchFamily="49" charset="-122"/>
                        </a:rPr>
                        <a:t>11</a:t>
                      </a:r>
                      <a:r>
                        <a:rPr lang="zh-CN" altLang="en-US" sz="1000" b="0" u="none" strike="noStrike" dirty="0">
                          <a:solidFill>
                            <a:schemeClr val="tx1"/>
                          </a:solidFill>
                          <a:effectLst/>
                          <a:latin typeface="楷体" panose="02010609060101010101" pitchFamily="49" charset="-122"/>
                          <a:ea typeface="楷体" panose="02010609060101010101" pitchFamily="49" charset="-122"/>
                        </a:rPr>
                        <a:t>岁至</a:t>
                      </a:r>
                      <a:r>
                        <a:rPr lang="en-US" altLang="zh-CN" sz="1000" b="0" u="none" strike="noStrike" dirty="0">
                          <a:solidFill>
                            <a:schemeClr val="tx1"/>
                          </a:solidFill>
                          <a:effectLst/>
                          <a:latin typeface="楷体" panose="02010609060101010101" pitchFamily="49" charset="-122"/>
                          <a:ea typeface="楷体" panose="02010609060101010101" pitchFamily="49" charset="-122"/>
                        </a:rPr>
                        <a:t>17</a:t>
                      </a:r>
                      <a:r>
                        <a:rPr lang="zh-CN" altLang="en-US" sz="1000" b="0" u="none" strike="noStrike" dirty="0">
                          <a:solidFill>
                            <a:schemeClr val="tx1"/>
                          </a:solidFill>
                          <a:effectLst/>
                          <a:latin typeface="楷体" panose="02010609060101010101" pitchFamily="49" charset="-122"/>
                          <a:ea typeface="楷体" panose="02010609060101010101" pitchFamily="49" charset="-122"/>
                        </a:rPr>
                        <a:t>岁儿童</a:t>
                      </a:r>
                      <a:endParaRPr lang="zh-CN" altLang="en-US" sz="1000" b="0" i="0" u="none" strike="noStrike" dirty="0">
                        <a:solidFill>
                          <a:schemeClr val="tx1"/>
                        </a:solidFill>
                        <a:effectLst/>
                        <a:latin typeface="楷体" panose="02010609060101010101" pitchFamily="49" charset="-122"/>
                        <a:ea typeface="楷体" panose="02010609060101010101" pitchFamily="49"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a:solidFill>
                            <a:schemeClr val="tx1"/>
                          </a:solidFill>
                          <a:effectLst/>
                          <a:latin typeface="+mn-ea"/>
                          <a:ea typeface="+mn-ea"/>
                        </a:rPr>
                        <a:t>29</a:t>
                      </a:r>
                      <a:r>
                        <a:rPr lang="en-US" altLang="zh-CN" sz="1000" b="0" u="none" strike="noStrike" dirty="0">
                          <a:solidFill>
                            <a:schemeClr val="tx1"/>
                          </a:solidFill>
                          <a:effectLst/>
                          <a:latin typeface="+mn-ea"/>
                          <a:ea typeface="+mn-ea"/>
                        </a:rPr>
                        <a:t>-</a:t>
                      </a:r>
                      <a:r>
                        <a:rPr lang="en-US" sz="1000" b="0" u="none" strike="noStrike" dirty="0">
                          <a:solidFill>
                            <a:schemeClr val="tx1"/>
                          </a:solidFill>
                          <a:effectLst/>
                          <a:latin typeface="+mn-ea"/>
                          <a:ea typeface="+mn-ea"/>
                        </a:rPr>
                        <a:t>55</a:t>
                      </a:r>
                      <a:endParaRPr lang="en-US" sz="1000" b="0"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a:solidFill>
                            <a:schemeClr val="tx1"/>
                          </a:solidFill>
                          <a:effectLst/>
                          <a:latin typeface="+mn-ea"/>
                          <a:ea typeface="+mn-ea"/>
                        </a:rPr>
                        <a:t>1.2-2.3</a:t>
                      </a:r>
                      <a:endParaRPr lang="en-US" sz="1000" b="0" i="0" u="none" strike="noStrike" dirty="0">
                        <a:solidFill>
                          <a:schemeClr val="tx1"/>
                        </a:solidFill>
                        <a:effectLst/>
                        <a:latin typeface="+mn-ea"/>
                        <a:ea typeface="+mn-ea"/>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5" name="矩形 4"/>
          <p:cNvSpPr/>
          <p:nvPr/>
        </p:nvSpPr>
        <p:spPr>
          <a:xfrm>
            <a:off x="107576" y="3732990"/>
            <a:ext cx="8918089" cy="1477328"/>
          </a:xfrm>
          <a:prstGeom prst="rect">
            <a:avLst/>
          </a:prstGeom>
        </p:spPr>
        <p:txBody>
          <a:bodyPr wrap="square">
            <a:spAutoFit/>
          </a:bodyPr>
          <a:lstStyle/>
          <a:p>
            <a:pPr>
              <a:lnSpc>
                <a:spcPts val="1800"/>
              </a:lnSpc>
            </a:pPr>
            <a:r>
              <a:rPr lang="zh-CN" altLang="en-US" sz="1200" b="1" dirty="0">
                <a:latin typeface="+mn-ea"/>
              </a:rPr>
              <a:t>大陆地区发病率：</a:t>
            </a:r>
            <a:endParaRPr lang="en-US" altLang="zh-CN" sz="1200" b="1" dirty="0">
              <a:latin typeface="+mn-ea"/>
            </a:endParaRPr>
          </a:p>
          <a:p>
            <a:pPr>
              <a:lnSpc>
                <a:spcPts val="18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2017</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年，一项由中华医学会肠外肠内营养学分会牵头的，包括</a:t>
            </a:r>
            <a:r>
              <a:rPr lang="en-US" altLang="zh-CN" sz="1200" kern="0" dirty="0">
                <a:latin typeface="楷体" panose="02010609060101010101" pitchFamily="49" charset="-122"/>
                <a:ea typeface="楷体" panose="02010609060101010101" pitchFamily="49" charset="-122"/>
                <a:cs typeface="Helvetica" panose="020B0604020202020204" pitchFamily="34" charset="0"/>
              </a:rPr>
              <a:t>34</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家医院</a:t>
            </a:r>
            <a:r>
              <a:rPr lang="en-US" altLang="zh-CN" sz="1200" kern="0" dirty="0">
                <a:latin typeface="楷体" panose="02010609060101010101" pitchFamily="49" charset="-122"/>
                <a:ea typeface="楷体" panose="02010609060101010101" pitchFamily="49" charset="-122"/>
                <a:cs typeface="Helvetica" panose="020B0604020202020204" pitchFamily="34" charset="0"/>
              </a:rPr>
              <a:t>6638</a:t>
            </a:r>
            <a:r>
              <a:rPr lang="zh-CN" altLang="en-US" sz="1200" kern="0" dirty="0">
                <a:latin typeface="楷体" panose="02010609060101010101" pitchFamily="49" charset="-122"/>
                <a:ea typeface="楷体" panose="02010609060101010101" pitchFamily="49" charset="-122"/>
                <a:cs typeface="Helvetica" panose="020B0604020202020204" pitchFamily="34" charset="0"/>
              </a:rPr>
              <a:t>例住院患者的调查显示，我国住院患者中营养风险总体发生率为</a:t>
            </a:r>
            <a:r>
              <a:rPr lang="en-US" altLang="zh-CN" sz="1200" b="1" kern="0" dirty="0">
                <a:latin typeface="楷体" panose="02010609060101010101" pitchFamily="49" charset="-122"/>
                <a:ea typeface="楷体" panose="02010609060101010101" pitchFamily="49" charset="-122"/>
                <a:cs typeface="Helvetica" panose="020B0604020202020204" pitchFamily="34" charset="0"/>
              </a:rPr>
              <a:t>42.3%</a:t>
            </a:r>
            <a:r>
              <a:rPr lang="zh-CN" altLang="en-US" sz="1200" kern="0" dirty="0">
                <a:latin typeface="楷体" panose="02010609060101010101" pitchFamily="49" charset="-122"/>
                <a:ea typeface="楷体" panose="02010609060101010101" pitchFamily="49" charset="-122"/>
                <a:cs typeface="Helvetica" panose="020B0604020202020204" pitchFamily="34" charset="0"/>
              </a:rPr>
              <a:t>，中度以上营养不良发生率为</a:t>
            </a:r>
            <a:r>
              <a:rPr lang="en-US" altLang="zh-CN" sz="1200" b="1" kern="0" dirty="0">
                <a:latin typeface="楷体" panose="02010609060101010101" pitchFamily="49" charset="-122"/>
                <a:ea typeface="楷体" panose="02010609060101010101" pitchFamily="49" charset="-122"/>
                <a:cs typeface="Helvetica" panose="020B0604020202020204" pitchFamily="34" charset="0"/>
              </a:rPr>
              <a:t>27.8%</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，因上述原因接受肠外营养治疗的比例为</a:t>
            </a:r>
            <a:r>
              <a:rPr lang="en-US" altLang="zh-CN" sz="1200" b="1" kern="0" dirty="0">
                <a:latin typeface="楷体" panose="02010609060101010101" pitchFamily="49" charset="-122"/>
                <a:ea typeface="楷体" panose="02010609060101010101" pitchFamily="49" charset="-122"/>
                <a:cs typeface="Helvetica" panose="020B0604020202020204" pitchFamily="34" charset="0"/>
              </a:rPr>
              <a:t>18.8%</a:t>
            </a:r>
            <a:r>
              <a:rPr lang="zh-CN" altLang="en-US" sz="1200" kern="0" dirty="0">
                <a:latin typeface="楷体" panose="02010609060101010101" pitchFamily="49" charset="-122"/>
                <a:ea typeface="楷体" panose="02010609060101010101" pitchFamily="49" charset="-122"/>
                <a:cs typeface="Helvetica" panose="020B0604020202020204" pitchFamily="34" charset="0"/>
              </a:rPr>
              <a:t>。</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a:lnSpc>
                <a:spcPts val="1800"/>
              </a:lnSpc>
            </a:pPr>
            <a:r>
              <a:rPr lang="zh-CN" altLang="en-US" sz="1200" b="1" dirty="0">
                <a:latin typeface="+mn-ea"/>
              </a:rPr>
              <a:t>年发病患者总数：</a:t>
            </a:r>
            <a:endParaRPr lang="en-US" altLang="zh-CN" sz="1200" b="1" dirty="0">
              <a:latin typeface="+mn-ea"/>
            </a:endParaRPr>
          </a:p>
          <a:p>
            <a:pPr>
              <a:lnSpc>
                <a:spcPts val="18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2019</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年，我国医疗卫生机构入院人数为</a:t>
            </a:r>
            <a:r>
              <a:rPr lang="en-US" altLang="zh-CN" sz="1200" kern="0" dirty="0">
                <a:latin typeface="楷体" panose="02010609060101010101" pitchFamily="49" charset="-122"/>
                <a:ea typeface="楷体" panose="02010609060101010101" pitchFamily="49" charset="-122"/>
                <a:cs typeface="Helvetica" panose="020B0604020202020204" pitchFamily="34" charset="0"/>
              </a:rPr>
              <a:t>26596</a:t>
            </a:r>
            <a:r>
              <a:rPr lang="zh-CN" altLang="en-US" sz="1200" kern="0" dirty="0">
                <a:latin typeface="楷体" panose="02010609060101010101" pitchFamily="49" charset="-122"/>
                <a:ea typeface="楷体" panose="02010609060101010101" pitchFamily="49" charset="-122"/>
                <a:cs typeface="Helvetica" panose="020B0604020202020204" pitchFamily="34" charset="0"/>
              </a:rPr>
              <a:t>万人，结合多中心调查结果，推测每年住院患者中营养风险总人数约</a:t>
            </a:r>
            <a:r>
              <a:rPr lang="en-US" altLang="zh-CN" sz="1200" kern="0" dirty="0">
                <a:latin typeface="楷体" panose="02010609060101010101" pitchFamily="49" charset="-122"/>
                <a:ea typeface="楷体" panose="02010609060101010101" pitchFamily="49" charset="-122"/>
                <a:cs typeface="Helvetica" panose="020B0604020202020204" pitchFamily="34" charset="0"/>
              </a:rPr>
              <a:t>11250</a:t>
            </a:r>
            <a:r>
              <a:rPr lang="zh-CN" altLang="en-US" sz="1200" kern="0" dirty="0">
                <a:latin typeface="楷体" panose="02010609060101010101" pitchFamily="49" charset="-122"/>
                <a:ea typeface="楷体" panose="02010609060101010101" pitchFamily="49" charset="-122"/>
                <a:cs typeface="Helvetica" panose="020B0604020202020204" pitchFamily="34" charset="0"/>
              </a:rPr>
              <a:t>万，中度以上营养不良总人数约</a:t>
            </a:r>
            <a:r>
              <a:rPr lang="en-US" altLang="zh-CN" sz="1200" kern="0" dirty="0">
                <a:latin typeface="楷体" panose="02010609060101010101" pitchFamily="49" charset="-122"/>
                <a:ea typeface="楷体" panose="02010609060101010101" pitchFamily="49" charset="-122"/>
                <a:cs typeface="Helvetica" panose="020B0604020202020204" pitchFamily="34" charset="0"/>
              </a:rPr>
              <a:t>7394</a:t>
            </a:r>
            <a:r>
              <a:rPr lang="zh-CN" altLang="en-US" sz="1200" kern="0" dirty="0">
                <a:latin typeface="楷体" panose="02010609060101010101" pitchFamily="49" charset="-122"/>
                <a:ea typeface="楷体" panose="02010609060101010101" pitchFamily="49" charset="-122"/>
                <a:cs typeface="Helvetica" panose="020B0604020202020204" pitchFamily="34" charset="0"/>
              </a:rPr>
              <a:t>万，适用肠外营养治疗的总人数约</a:t>
            </a:r>
            <a:r>
              <a:rPr lang="en-US" altLang="zh-CN" sz="1200" b="1" kern="0" dirty="0">
                <a:latin typeface="楷体" panose="02010609060101010101" pitchFamily="49" charset="-122"/>
                <a:ea typeface="楷体" panose="02010609060101010101" pitchFamily="49" charset="-122"/>
                <a:cs typeface="Helvetica" panose="020B0604020202020204" pitchFamily="34" charset="0"/>
              </a:rPr>
              <a:t>5000</a:t>
            </a:r>
            <a:r>
              <a:rPr lang="zh-CN" altLang="en-US" sz="1200" b="1" kern="0" dirty="0">
                <a:latin typeface="楷体" panose="02010609060101010101" pitchFamily="49" charset="-122"/>
                <a:ea typeface="楷体" panose="02010609060101010101" pitchFamily="49" charset="-122"/>
                <a:cs typeface="Helvetica" panose="020B0604020202020204" pitchFamily="34" charset="0"/>
              </a:rPr>
              <a:t>万</a:t>
            </a:r>
            <a:r>
              <a:rPr lang="zh-CN" altLang="en-US" sz="1200" kern="0" dirty="0">
                <a:latin typeface="楷体" panose="02010609060101010101" pitchFamily="49" charset="-122"/>
                <a:ea typeface="楷体" panose="02010609060101010101" pitchFamily="49" charset="-122"/>
                <a:cs typeface="Helvetica" panose="020B0604020202020204" pitchFamily="34" charset="0"/>
              </a:rPr>
              <a:t>。</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02 </a:t>
            </a:r>
            <a:r>
              <a:rPr lang="zh-CN" altLang="en-US" dirty="0">
                <a:solidFill>
                  <a:schemeClr val="tx1"/>
                </a:solidFill>
              </a:rPr>
              <a:t>安全性</a:t>
            </a:r>
          </a:p>
        </p:txBody>
      </p:sp>
      <p:sp>
        <p:nvSpPr>
          <p:cNvPr id="7" name="文本框 6"/>
          <p:cNvSpPr txBox="1"/>
          <p:nvPr/>
        </p:nvSpPr>
        <p:spPr>
          <a:xfrm>
            <a:off x="111700" y="738886"/>
            <a:ext cx="9032300" cy="4478149"/>
          </a:xfrm>
          <a:prstGeom prst="rect">
            <a:avLst/>
          </a:prstGeom>
          <a:noFill/>
        </p:spPr>
        <p:txBody>
          <a:bodyPr wrap="square">
            <a:spAutoFit/>
          </a:bodyPr>
          <a:lstStyle/>
          <a:p>
            <a:pPr algn="l">
              <a:lnSpc>
                <a:spcPts val="1900"/>
              </a:lnSpc>
            </a:pPr>
            <a:r>
              <a:rPr lang="zh-CN" altLang="en-US" sz="1200" b="1" i="0" u="none" strike="noStrike" baseline="0" dirty="0">
                <a:latin typeface="微软雅黑" panose="020B0503020204020204" pitchFamily="34" charset="-122"/>
                <a:ea typeface="微软雅黑" panose="020B0503020204020204" pitchFamily="34" charset="-122"/>
              </a:rPr>
              <a:t>不良反应情况：</a:t>
            </a:r>
            <a:endParaRPr lang="en-US" altLang="zh-CN" sz="1200" b="1" i="0" u="none" strike="noStrike" baseline="0" dirty="0">
              <a:latin typeface="微软雅黑" panose="020B0503020204020204" pitchFamily="34" charset="-122"/>
              <a:ea typeface="微软雅黑" panose="020B0503020204020204" pitchFamily="34" charset="-122"/>
            </a:endParaRPr>
          </a:p>
          <a:p>
            <a:pPr algn="l">
              <a:lnSpc>
                <a:spcPts val="1900"/>
              </a:lnSpc>
            </a:pP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一）该药品在国内外不良反应发生情况：</a:t>
            </a:r>
            <a:endParaRPr lang="en-US" altLang="zh-CN" sz="1200" b="1" dirty="0">
              <a:latin typeface="微软雅黑" panose="020B0503020204020204" pitchFamily="34" charset="-122"/>
              <a:ea typeface="微软雅黑" panose="020B0503020204020204" pitchFamily="34" charset="-122"/>
            </a:endParaRPr>
          </a:p>
          <a:p>
            <a:pPr marL="228600" indent="-228600">
              <a:lnSpc>
                <a:spcPts val="1900"/>
              </a:lnSpc>
              <a:buAutoNum type="arabicPeriod"/>
            </a:pPr>
            <a:r>
              <a:rPr lang="zh-CN" altLang="zh-CN" sz="1200" kern="0" dirty="0">
                <a:latin typeface="楷体" panose="02010609060101010101" pitchFamily="49" charset="-122"/>
                <a:ea typeface="楷体" panose="02010609060101010101" pitchFamily="49" charset="-122"/>
                <a:cs typeface="Helvetica" panose="020B0604020202020204" pitchFamily="34" charset="0"/>
              </a:rPr>
              <a:t>本品获批上市以来，我公司主动开展上市后监测，从自发报告、有组织的数据收集项目、学术文献和相关网站等途径全面收集疑似药品不良反应信息。</a:t>
            </a:r>
            <a:r>
              <a:rPr lang="zh-CN" altLang="zh-CN" sz="1000" b="1" kern="0" dirty="0">
                <a:latin typeface="+mn-ea"/>
                <a:cs typeface="Helvetica" panose="020B0604020202020204" pitchFamily="34" charset="0"/>
              </a:rPr>
              <a:t>截止</a:t>
            </a:r>
            <a:r>
              <a:rPr lang="en-US" altLang="zh-CN" sz="1000" b="1" kern="0" dirty="0">
                <a:latin typeface="+mn-ea"/>
                <a:cs typeface="Helvetica" panose="020B0604020202020204" pitchFamily="34" charset="0"/>
              </a:rPr>
              <a:t>2022</a:t>
            </a:r>
            <a:r>
              <a:rPr lang="zh-CN" altLang="zh-CN" sz="1000" b="1" kern="0" dirty="0">
                <a:latin typeface="+mn-ea"/>
                <a:cs typeface="Helvetica" panose="020B0604020202020204" pitchFamily="34" charset="0"/>
              </a:rPr>
              <a:t>年</a:t>
            </a:r>
            <a:r>
              <a:rPr lang="en-US" altLang="zh-CN" sz="1000" b="1" kern="0" dirty="0">
                <a:latin typeface="+mn-ea"/>
                <a:cs typeface="Helvetica" panose="020B0604020202020204" pitchFamily="34" charset="0"/>
              </a:rPr>
              <a:t>6</a:t>
            </a:r>
            <a:r>
              <a:rPr lang="zh-CN" altLang="zh-CN" sz="1000" b="1" kern="0" dirty="0">
                <a:latin typeface="+mn-ea"/>
                <a:cs typeface="Helvetica" panose="020B0604020202020204" pitchFamily="34" charset="0"/>
              </a:rPr>
              <a:t>月</a:t>
            </a:r>
            <a:r>
              <a:rPr lang="en-US" altLang="zh-CN" sz="1000" b="1" kern="0" dirty="0">
                <a:latin typeface="+mn-ea"/>
                <a:cs typeface="Helvetica" panose="020B0604020202020204" pitchFamily="34" charset="0"/>
              </a:rPr>
              <a:t>30</a:t>
            </a:r>
            <a:r>
              <a:rPr lang="zh-CN" altLang="zh-CN" sz="1000" b="1" kern="0" dirty="0">
                <a:latin typeface="+mn-ea"/>
                <a:cs typeface="Helvetica" panose="020B0604020202020204" pitchFamily="34" charset="0"/>
              </a:rPr>
              <a:t>日，暂未收到疑似药品不良反应信息</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p>
          <a:p>
            <a:pPr marL="228600" indent="-228600">
              <a:lnSpc>
                <a:spcPts val="1900"/>
              </a:lnSpc>
              <a:buAutoNum type="arabicPeriod"/>
            </a:pPr>
            <a:r>
              <a:rPr lang="zh-CN" altLang="zh-CN" sz="1000" b="1" kern="0" dirty="0">
                <a:latin typeface="+mn-ea"/>
                <a:cs typeface="Helvetica" panose="020B0604020202020204" pitchFamily="34" charset="0"/>
              </a:rPr>
              <a:t>本品不含亚硫酸盐</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，大量文献证实，亚硫酸盐的危害包括：诱发超敏反应，诱发基因突变或破坏遗传物质，器官和神经系统毒性</a:t>
            </a:r>
            <a:r>
              <a:rPr lang="zh-CN" altLang="en-US" sz="1200" kern="0" dirty="0">
                <a:latin typeface="楷体" panose="02010609060101010101" pitchFamily="49" charset="-122"/>
                <a:ea typeface="楷体" panose="02010609060101010101" pitchFamily="49" charset="-122"/>
                <a:cs typeface="Helvetica" panose="020B0604020202020204" pitchFamily="34" charset="0"/>
              </a:rPr>
              <a:t>。</a:t>
            </a:r>
            <a:r>
              <a:rPr lang="en-US" altLang="zh-CN" sz="1200" kern="0" dirty="0">
                <a:latin typeface="Times New Roman" panose="02020603050405020304" pitchFamily="18" charset="0"/>
                <a:ea typeface="楷体" panose="02010609060101010101" pitchFamily="49" charset="-122"/>
                <a:cs typeface="Times New Roman" panose="02020603050405020304" pitchFamily="18" charset="0"/>
              </a:rPr>
              <a:t>WHO</a:t>
            </a:r>
            <a:r>
              <a:rPr lang="en-US" altLang="zh-CN" sz="1200" kern="0" dirty="0">
                <a:latin typeface="楷体" panose="02010609060101010101" pitchFamily="49" charset="-122"/>
                <a:ea typeface="楷体" panose="02010609060101010101" pitchFamily="49" charset="-122"/>
                <a:cs typeface="Helvetica" panose="020B0604020202020204" pitchFamily="34" charset="0"/>
              </a:rPr>
              <a:t> </a:t>
            </a:r>
            <a:r>
              <a:rPr lang="zh-CN" altLang="zh-CN" sz="1200" kern="0" dirty="0">
                <a:latin typeface="楷体" panose="02010609060101010101" pitchFamily="49" charset="-122"/>
                <a:ea typeface="楷体" panose="02010609060101010101" pitchFamily="49" charset="-122"/>
                <a:cs typeface="Helvetica" panose="020B0604020202020204" pitchFamily="34" charset="0"/>
              </a:rPr>
              <a:t>下属的国际癌症研究机</a:t>
            </a:r>
            <a:r>
              <a:rPr lang="zh-CN" altLang="zh-CN" sz="1200" kern="0">
                <a:latin typeface="楷体" panose="02010609060101010101" pitchFamily="49" charset="-122"/>
                <a:ea typeface="楷体" panose="02010609060101010101" pitchFamily="49" charset="-122"/>
                <a:cs typeface="Helvetica" panose="020B0604020202020204" pitchFamily="34" charset="0"/>
              </a:rPr>
              <a:t>构</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在</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1992</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年就开始将亚硫酸盐列为第三类致癌物。</a:t>
            </a:r>
            <a:r>
              <a:rPr lang="zh-CN" altLang="zh-CN" sz="1200" kern="0">
                <a:latin typeface="楷体" panose="02010609060101010101" pitchFamily="49" charset="-122"/>
                <a:ea typeface="楷体" panose="02010609060101010101" pitchFamily="49" charset="-122"/>
                <a:cs typeface="Helvetica" panose="020B0604020202020204" pitchFamily="34" charset="0"/>
              </a:rPr>
              <a:t>欧</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盟</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2011</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年发布的针对消费者食品信</a:t>
            </a:r>
            <a:r>
              <a:rPr lang="zh-CN" altLang="zh-CN" sz="1200" kern="0">
                <a:latin typeface="楷体" panose="02010609060101010101" pitchFamily="49" charset="-122"/>
                <a:ea typeface="楷体" panose="02010609060101010101" pitchFamily="49" charset="-122"/>
                <a:cs typeface="Helvetica" panose="020B0604020202020204" pitchFamily="34" charset="0"/>
              </a:rPr>
              <a:t>息</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的</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1169    </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号法令中也明确亚硫酸盐为过敏原之一，并规定酒类中亚硫酸盐含量超过</a:t>
            </a:r>
            <a:r>
              <a:rPr lang="en-US" altLang="zh-CN" sz="1200" kern="0" dirty="0">
                <a:latin typeface="楷体" panose="02010609060101010101" pitchFamily="49" charset="-122"/>
                <a:ea typeface="楷体" panose="02010609060101010101" pitchFamily="49" charset="-122"/>
                <a:cs typeface="Helvetica" panose="020B0604020202020204" pitchFamily="34" charset="0"/>
              </a:rPr>
              <a:t>10 mg</a:t>
            </a:r>
            <a:r>
              <a:rPr lang="zh-CN" altLang="zh-CN" sz="1200" kern="0" dirty="0">
                <a:latin typeface="宋体" panose="02010600030101010101" pitchFamily="2" charset="-122"/>
                <a:ea typeface="宋体" panose="02010600030101010101" pitchFamily="2" charset="-122"/>
                <a:cs typeface="Helvetica" panose="020B0604020202020204" pitchFamily="34" charset="0"/>
              </a:rPr>
              <a:t>·</a:t>
            </a:r>
            <a:r>
              <a:rPr lang="en-US" altLang="zh-CN" sz="1200" kern="0" dirty="0">
                <a:latin typeface="楷体" panose="02010609060101010101" pitchFamily="49" charset="-122"/>
                <a:ea typeface="楷体" panose="02010609060101010101" pitchFamily="49" charset="-122"/>
                <a:cs typeface="Helvetica" panose="020B0604020202020204" pitchFamily="34" charset="0"/>
              </a:rPr>
              <a:t>L</a:t>
            </a:r>
            <a:r>
              <a:rPr lang="zh-CN" altLang="zh-CN" sz="1200" kern="0" baseline="30000" dirty="0">
                <a:latin typeface="楷体" panose="02010609060101010101" pitchFamily="49" charset="-122"/>
                <a:ea typeface="楷体" panose="02010609060101010101" pitchFamily="49" charset="-122"/>
                <a:cs typeface="Helvetica" panose="020B0604020202020204" pitchFamily="34" charset="0"/>
              </a:rPr>
              <a:t>－</a:t>
            </a:r>
            <a:r>
              <a:rPr lang="en-US" altLang="zh-CN" sz="1200" kern="0" baseline="30000" dirty="0">
                <a:latin typeface="楷体" panose="02010609060101010101" pitchFamily="49" charset="-122"/>
                <a:ea typeface="楷体" panose="02010609060101010101" pitchFamily="49" charset="-122"/>
                <a:cs typeface="Helvetica" panose="020B0604020202020204" pitchFamily="34" charset="0"/>
              </a:rPr>
              <a:t>1</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时需要加注“含亚硫酸盐”的警告</a:t>
            </a:r>
            <a:r>
              <a:rPr lang="zh-CN" altLang="zh-CN" sz="1200" kern="0">
                <a:latin typeface="楷体" panose="02010609060101010101" pitchFamily="49" charset="-122"/>
                <a:ea typeface="楷体" panose="02010609060101010101" pitchFamily="49" charset="-122"/>
                <a:cs typeface="Helvetica" panose="020B0604020202020204" pitchFamily="34" charset="0"/>
              </a:rPr>
              <a:t>。</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2013</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年</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，我国原国家卫计委发布了“《食品安全国家标准 食品添加剂使用标准》</a:t>
            </a:r>
            <a:r>
              <a:rPr lang="en-US" altLang="zh-CN" sz="1200" kern="0" dirty="0">
                <a:latin typeface="楷体" panose="02010609060101010101" pitchFamily="49" charset="-122"/>
                <a:ea typeface="楷体" panose="02010609060101010101" pitchFamily="49" charset="-122"/>
                <a:cs typeface="Helvetica" panose="020B0604020202020204" pitchFamily="34" charset="0"/>
              </a:rPr>
              <a:t>( GB2760-XXXX) ( </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征求意见稿</a:t>
            </a:r>
            <a:r>
              <a:rPr lang="en-US" altLang="zh-CN" sz="1200" kern="0" dirty="0">
                <a:latin typeface="楷体" panose="02010609060101010101" pitchFamily="49" charset="-122"/>
                <a:ea typeface="楷体" panose="02010609060101010101" pitchFamily="49" charset="-122"/>
                <a:cs typeface="Helvetica" panose="020B0604020202020204" pitchFamily="34" charset="0"/>
              </a:rPr>
              <a:t>) </a:t>
            </a:r>
            <a:r>
              <a:rPr lang="zh-CN" altLang="zh-CN" sz="1200" kern="0" dirty="0">
                <a:latin typeface="楷体" panose="02010609060101010101" pitchFamily="49" charset="-122"/>
                <a:ea typeface="楷体" panose="02010609060101010101" pitchFamily="49" charset="-122"/>
                <a:cs typeface="Helvetica" panose="020B0604020202020204" pitchFamily="34" charset="0"/>
              </a:rPr>
              <a:t>编制说明”，其中将亚硫酸盐列为“无工艺必要性建议删除的食品添加剂”。</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latinLnBrk="1">
              <a:lnSpc>
                <a:spcPts val="1900"/>
              </a:lnSpc>
            </a:pP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二）</a:t>
            </a:r>
            <a:r>
              <a:rPr lang="zh-CN" altLang="zh-CN" sz="1200" b="1" dirty="0">
                <a:latin typeface="微软雅黑" panose="020B0503020204020204" pitchFamily="34" charset="-122"/>
                <a:ea typeface="微软雅黑" panose="020B0503020204020204" pitchFamily="34" charset="-122"/>
              </a:rPr>
              <a:t>药品说明书收载的安全性信息</a:t>
            </a:r>
            <a:r>
              <a:rPr lang="zh-CN" altLang="en-US"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marL="228600" lvl="0" indent="-228600">
              <a:lnSpc>
                <a:spcPts val="1900"/>
              </a:lnSpc>
              <a:buAutoNum type="arabicPeriod"/>
            </a:pPr>
            <a:r>
              <a:rPr lang="zh-CN" altLang="zh-CN" sz="1200" kern="0" dirty="0">
                <a:ea typeface="楷体" panose="02010609060101010101" pitchFamily="49" charset="-122"/>
                <a:cs typeface="Helvetica"/>
              </a:rPr>
              <a:t>本品无严重不良事件报道</a:t>
            </a:r>
            <a:r>
              <a:rPr lang="zh-CN" altLang="en-US" sz="1200" kern="0" dirty="0">
                <a:ea typeface="楷体" panose="02010609060101010101" pitchFamily="49" charset="-122"/>
                <a:cs typeface="Helvetica"/>
              </a:rPr>
              <a:t>；</a:t>
            </a:r>
            <a:endParaRPr lang="en-US" altLang="zh-CN" sz="1200" kern="0" dirty="0">
              <a:ea typeface="楷体" panose="02010609060101010101" pitchFamily="49" charset="-122"/>
              <a:cs typeface="Helvetica"/>
            </a:endParaRPr>
          </a:p>
          <a:p>
            <a:pPr marL="228600" lvl="0" indent="-228600">
              <a:lnSpc>
                <a:spcPts val="1900"/>
              </a:lnSpc>
              <a:buAutoNum type="arabicPeriod"/>
            </a:pPr>
            <a:r>
              <a:rPr lang="zh-CN" altLang="zh-CN" sz="1200" kern="0" dirty="0">
                <a:ea typeface="楷体" panose="02010609060101010101" pitchFamily="49" charset="-122"/>
                <a:cs typeface="Helvetica"/>
              </a:rPr>
              <a:t>如使用不当可导致潜在不良反应，如输入剂量过高、输注速度过快。在用药不当（剂量和速度）的情况下，会出现血容量增高和酸中毒的征兆。过量输注葡萄糖会出现高血糖、糖尿和高渗综合症。输注氨基酸过快可导致恶心、呕吐及寒战。出现上述情况，应立即停止输注（详见说明</a:t>
            </a:r>
            <a:r>
              <a:rPr lang="zh-CN" altLang="zh-CN" sz="1200" kern="0">
                <a:ea typeface="楷体" panose="02010609060101010101" pitchFamily="49" charset="-122"/>
                <a:cs typeface="Helvetica"/>
              </a:rPr>
              <a:t>书</a:t>
            </a:r>
            <a:r>
              <a:rPr lang="zh-CN" altLang="zh-CN" sz="1200" kern="0" smtClean="0">
                <a:ea typeface="楷体" panose="02010609060101010101" pitchFamily="49" charset="-122"/>
                <a:cs typeface="Helvetica"/>
              </a:rPr>
              <a:t>）</a:t>
            </a:r>
            <a:r>
              <a:rPr lang="en-US" altLang="zh-CN" sz="1200" kern="0" smtClean="0">
                <a:ea typeface="楷体" panose="02010609060101010101" pitchFamily="49" charset="-122"/>
                <a:cs typeface="Helvetica"/>
              </a:rPr>
              <a:t>;</a:t>
            </a:r>
          </a:p>
          <a:p>
            <a:pPr marL="228600" lvl="0" indent="-228600">
              <a:lnSpc>
                <a:spcPts val="1900"/>
              </a:lnSpc>
              <a:buAutoNum type="arabicPeriod"/>
            </a:pPr>
            <a:r>
              <a:rPr lang="zh-CN" altLang="zh-CN" sz="1000" b="1" kern="0" smtClean="0">
                <a:latin typeface="+mn-ea"/>
                <a:cs typeface="Helvetica"/>
              </a:rPr>
              <a:t>上</a:t>
            </a:r>
            <a:r>
              <a:rPr lang="zh-CN" altLang="zh-CN" sz="1000" b="1" kern="0" dirty="0">
                <a:latin typeface="+mn-ea"/>
                <a:cs typeface="Helvetica"/>
              </a:rPr>
              <a:t>述风险属于肠外营养药物常见情况，均可通过规范操作而避免</a:t>
            </a:r>
            <a:r>
              <a:rPr lang="zh-CN" altLang="en-US" sz="1200" kern="0" dirty="0">
                <a:ea typeface="楷体" panose="02010609060101010101" pitchFamily="49" charset="-122"/>
                <a:cs typeface="Helvetica"/>
              </a:rPr>
              <a:t>；</a:t>
            </a:r>
            <a:endParaRPr lang="en-US" altLang="zh-CN" sz="1200" dirty="0"/>
          </a:p>
          <a:p>
            <a:pPr marL="228600" lvl="0" indent="-228600">
              <a:lnSpc>
                <a:spcPts val="1900"/>
              </a:lnSpc>
              <a:buAutoNum type="arabicPeriod" startAt="4"/>
            </a:pPr>
            <a:r>
              <a:rPr lang="zh-CN" altLang="zh-CN" sz="1200" kern="0" smtClean="0">
                <a:ea typeface="楷体" panose="02010609060101010101" pitchFamily="49" charset="-122"/>
                <a:cs typeface="Helvetica"/>
              </a:rPr>
              <a:t>本</a:t>
            </a:r>
            <a:r>
              <a:rPr lang="zh-CN" altLang="zh-CN" sz="1200" kern="0" dirty="0">
                <a:ea typeface="楷体" panose="02010609060101010101" pitchFamily="49" charset="-122"/>
                <a:cs typeface="Helvetica"/>
              </a:rPr>
              <a:t>品不含亚硫酸盐，无因亚硫酸盐引发的相关不良反</a:t>
            </a:r>
            <a:r>
              <a:rPr lang="zh-CN" altLang="zh-CN" sz="1200" kern="0">
                <a:ea typeface="楷体" panose="02010609060101010101" pitchFamily="49" charset="-122"/>
                <a:cs typeface="Helvetica"/>
              </a:rPr>
              <a:t>应</a:t>
            </a:r>
            <a:r>
              <a:rPr lang="zh-CN" altLang="en-US" sz="1200" kern="0" smtClean="0">
                <a:ea typeface="楷体" panose="02010609060101010101" pitchFamily="49" charset="-122"/>
                <a:cs typeface="Helvetica"/>
              </a:rPr>
              <a:t>；</a:t>
            </a:r>
            <a:endParaRPr lang="en-US" altLang="zh-CN" sz="1200" smtClean="0"/>
          </a:p>
          <a:p>
            <a:pPr marL="228600" lvl="0" indent="-228600">
              <a:lnSpc>
                <a:spcPts val="1900"/>
              </a:lnSpc>
              <a:buAutoNum type="arabicPeriod" startAt="4"/>
            </a:pPr>
            <a:r>
              <a:rPr lang="zh-CN" altLang="zh-CN" sz="1200" kern="0" smtClean="0">
                <a:ea typeface="楷体" panose="02010609060101010101" pitchFamily="49" charset="-122"/>
                <a:cs typeface="Helvetica"/>
              </a:rPr>
              <a:t>本品复</a:t>
            </a:r>
            <a:r>
              <a:rPr lang="zh-CN" altLang="zh-CN" sz="1200" kern="0" dirty="0">
                <a:ea typeface="楷体" panose="02010609060101010101" pitchFamily="49" charset="-122"/>
                <a:cs typeface="Helvetica"/>
              </a:rPr>
              <a:t>方氨基酸电解质注射</a:t>
            </a:r>
            <a:r>
              <a:rPr lang="zh-CN" altLang="zh-CN" sz="1200" kern="0">
                <a:ea typeface="楷体" panose="02010609060101010101" pitchFamily="49" charset="-122"/>
                <a:cs typeface="Helvetica"/>
              </a:rPr>
              <a:t>液</a:t>
            </a:r>
            <a:r>
              <a:rPr lang="en-US" altLang="zh-CN" sz="1200" kern="0" smtClean="0">
                <a:latin typeface="Times New Roman" panose="02020603050405020304" pitchFamily="18" charset="0"/>
                <a:ea typeface="楷体" panose="02010609060101010101" pitchFamily="49" charset="-122"/>
                <a:cs typeface="Times New Roman" panose="02020603050405020304" pitchFamily="18" charset="0"/>
              </a:rPr>
              <a:t>pH</a:t>
            </a:r>
            <a:r>
              <a:rPr lang="zh-CN" altLang="zh-CN" sz="1200" kern="0" smtClean="0">
                <a:ea typeface="楷体" panose="02010609060101010101" pitchFamily="49" charset="-122"/>
                <a:cs typeface="Helvetica"/>
              </a:rPr>
              <a:t>值</a:t>
            </a:r>
            <a:r>
              <a:rPr lang="zh-CN" altLang="zh-CN" sz="1200" kern="0" dirty="0">
                <a:ea typeface="楷体" panose="02010609060101010101" pitchFamily="49" charset="-122"/>
                <a:cs typeface="Helvetica"/>
              </a:rPr>
              <a:t>为</a:t>
            </a:r>
            <a:r>
              <a:rPr lang="en-US" altLang="zh-CN" sz="1200" kern="0" dirty="0">
                <a:latin typeface="华文宋体" panose="02010600040101010101" pitchFamily="2" charset="-122"/>
                <a:ea typeface="华文宋体" panose="02010600040101010101" pitchFamily="2" charset="-122"/>
                <a:cs typeface="Helvetica"/>
              </a:rPr>
              <a:t>5.5</a:t>
            </a:r>
            <a:r>
              <a:rPr lang="zh-CN" altLang="zh-CN" sz="1200" kern="0" dirty="0">
                <a:latin typeface="华文宋体" panose="02010600040101010101" pitchFamily="2" charset="-122"/>
                <a:ea typeface="华文宋体" panose="02010600040101010101" pitchFamily="2" charset="-122"/>
                <a:cs typeface="Helvetica"/>
              </a:rPr>
              <a:t>～</a:t>
            </a:r>
            <a:r>
              <a:rPr lang="en-US" altLang="zh-CN" sz="1200" kern="0" dirty="0">
                <a:latin typeface="华文宋体" panose="02010600040101010101" pitchFamily="2" charset="-122"/>
                <a:ea typeface="华文宋体" panose="02010600040101010101" pitchFamily="2" charset="-122"/>
                <a:cs typeface="Helvetica"/>
              </a:rPr>
              <a:t>6.5</a:t>
            </a:r>
            <a:r>
              <a:rPr lang="zh-CN" altLang="zh-CN" sz="1200" kern="0" dirty="0">
                <a:ea typeface="楷体" panose="02010609060101010101" pitchFamily="49" charset="-122"/>
                <a:cs typeface="Helvetica"/>
              </a:rPr>
              <a:t>，葡萄糖</a:t>
            </a:r>
            <a:r>
              <a:rPr lang="en-US" altLang="zh-CN" sz="1200" kern="0" dirty="0">
                <a:ea typeface="楷体" panose="02010609060101010101" pitchFamily="49" charset="-122"/>
                <a:cs typeface="Helvetica"/>
              </a:rPr>
              <a:t>-</a:t>
            </a:r>
            <a:r>
              <a:rPr lang="zh-CN" altLang="zh-CN" sz="1200" kern="0" dirty="0">
                <a:ea typeface="楷体" panose="02010609060101010101" pitchFamily="49" charset="-122"/>
                <a:cs typeface="Helvetica"/>
              </a:rPr>
              <a:t>氯化钙注射</a:t>
            </a:r>
            <a:r>
              <a:rPr lang="zh-CN" altLang="zh-CN" sz="1200" kern="0">
                <a:ea typeface="楷体" panose="02010609060101010101" pitchFamily="49" charset="-122"/>
                <a:cs typeface="Helvetica"/>
              </a:rPr>
              <a:t>液</a:t>
            </a:r>
            <a:r>
              <a:rPr lang="en-US" altLang="zh-CN" sz="1200" kern="0" smtClean="0">
                <a:latin typeface="Times New Roman" panose="02020603050405020304" pitchFamily="18" charset="0"/>
                <a:ea typeface="楷体" panose="02010609060101010101" pitchFamily="49" charset="-122"/>
                <a:cs typeface="Times New Roman" panose="02020603050405020304" pitchFamily="18" charset="0"/>
              </a:rPr>
              <a:t>pH</a:t>
            </a:r>
            <a:r>
              <a:rPr lang="zh-CN" altLang="zh-CN" sz="1200" kern="0" smtClean="0">
                <a:ea typeface="楷体" panose="02010609060101010101" pitchFamily="49" charset="-122"/>
                <a:cs typeface="Helvetica"/>
              </a:rPr>
              <a:t>值</a:t>
            </a:r>
            <a:r>
              <a:rPr lang="zh-CN" altLang="zh-CN" sz="1200" kern="0" dirty="0">
                <a:ea typeface="楷体" panose="02010609060101010101" pitchFamily="49" charset="-122"/>
                <a:cs typeface="Helvetica"/>
              </a:rPr>
              <a:t>为</a:t>
            </a:r>
            <a:r>
              <a:rPr lang="en-US" altLang="zh-CN" sz="1200" kern="0" dirty="0">
                <a:latin typeface="华文宋体" panose="02010600040101010101" pitchFamily="2" charset="-122"/>
                <a:ea typeface="华文宋体" panose="02010600040101010101" pitchFamily="2" charset="-122"/>
                <a:cs typeface="Helvetica"/>
              </a:rPr>
              <a:t>3.5</a:t>
            </a:r>
            <a:r>
              <a:rPr lang="zh-CN" altLang="zh-CN" sz="1200" kern="0" dirty="0">
                <a:latin typeface="华文宋体" panose="02010600040101010101" pitchFamily="2" charset="-122"/>
                <a:ea typeface="华文宋体" panose="02010600040101010101" pitchFamily="2" charset="-122"/>
                <a:cs typeface="Helvetica"/>
              </a:rPr>
              <a:t>～</a:t>
            </a:r>
            <a:r>
              <a:rPr lang="en-US" altLang="zh-CN" sz="1200" kern="0" dirty="0">
                <a:latin typeface="华文宋体" panose="02010600040101010101" pitchFamily="2" charset="-122"/>
                <a:ea typeface="华文宋体" panose="02010600040101010101" pitchFamily="2" charset="-122"/>
                <a:cs typeface="Helvetica"/>
              </a:rPr>
              <a:t>5.5</a:t>
            </a:r>
            <a:r>
              <a:rPr lang="zh-CN" altLang="zh-CN" sz="1200" kern="0" dirty="0">
                <a:ea typeface="楷体" panose="02010609060101010101" pitchFamily="49" charset="-122"/>
                <a:cs typeface="Helvetica"/>
              </a:rPr>
              <a:t>。各室的内容物混合后，</a:t>
            </a:r>
            <a:r>
              <a:rPr lang="en-US" altLang="zh-CN" sz="1200" kern="0" dirty="0">
                <a:latin typeface="Times New Roman" panose="02020603050405020304" pitchFamily="18" charset="0"/>
                <a:ea typeface="楷体" panose="02010609060101010101" pitchFamily="49" charset="-122"/>
                <a:cs typeface="Times New Roman" panose="02020603050405020304" pitchFamily="18" charset="0"/>
              </a:rPr>
              <a:t>pH</a:t>
            </a:r>
            <a:r>
              <a:rPr lang="zh-CN" altLang="zh-CN" sz="1200" kern="0" dirty="0">
                <a:ea typeface="楷体" panose="02010609060101010101" pitchFamily="49" charset="-122"/>
                <a:cs typeface="Helvetica"/>
              </a:rPr>
              <a:t>值为</a:t>
            </a:r>
            <a:r>
              <a:rPr lang="en-US" altLang="zh-CN" sz="1200" kern="0" dirty="0">
                <a:latin typeface="华文宋体" panose="02010600040101010101" pitchFamily="2" charset="-122"/>
                <a:ea typeface="华文宋体" panose="02010600040101010101" pitchFamily="2" charset="-122"/>
                <a:cs typeface="Helvetica"/>
              </a:rPr>
              <a:t>6.0</a:t>
            </a:r>
            <a:r>
              <a:rPr lang="zh-CN" altLang="zh-CN" sz="1200" kern="0" dirty="0">
                <a:ea typeface="楷体" panose="02010609060101010101" pitchFamily="49" charset="-122"/>
                <a:cs typeface="Helvetica"/>
              </a:rPr>
              <a:t>，</a:t>
            </a:r>
            <a:r>
              <a:rPr lang="zh-CN" altLang="zh-CN" sz="1200" kern="0">
                <a:ea typeface="楷体" panose="02010609060101010101" pitchFamily="49" charset="-122"/>
                <a:cs typeface="Helvetica"/>
              </a:rPr>
              <a:t>渗</a:t>
            </a:r>
            <a:r>
              <a:rPr lang="zh-CN" altLang="zh-CN" sz="1200" kern="0" smtClean="0">
                <a:ea typeface="楷体" panose="02010609060101010101" pitchFamily="49" charset="-122"/>
                <a:cs typeface="Helvetica"/>
              </a:rPr>
              <a:t>透</a:t>
            </a:r>
            <a:r>
              <a:rPr lang="en-US" altLang="zh-CN" sz="1200" kern="0" smtClean="0">
                <a:ea typeface="楷体" panose="02010609060101010101" pitchFamily="49" charset="-122"/>
                <a:cs typeface="Helvetica"/>
              </a:rPr>
              <a:t>  </a:t>
            </a:r>
            <a:r>
              <a:rPr lang="zh-CN" altLang="zh-CN" sz="1200" kern="0" smtClean="0">
                <a:ea typeface="楷体" panose="02010609060101010101" pitchFamily="49" charset="-122"/>
                <a:cs typeface="Helvetica"/>
              </a:rPr>
              <a:t>压</a:t>
            </a:r>
            <a:r>
              <a:rPr lang="zh-CN" altLang="zh-CN" sz="1200" kern="0" dirty="0">
                <a:ea typeface="楷体" panose="02010609060101010101" pitchFamily="49" charset="-122"/>
                <a:cs typeface="Helvetica"/>
              </a:rPr>
              <a:t>摩尔浓度</a:t>
            </a:r>
            <a:r>
              <a:rPr lang="zh-CN" altLang="zh-CN" sz="1200" kern="0">
                <a:ea typeface="楷体" panose="02010609060101010101" pitchFamily="49" charset="-122"/>
                <a:cs typeface="Helvetica"/>
              </a:rPr>
              <a:t>为</a:t>
            </a:r>
            <a:r>
              <a:rPr lang="en-US" altLang="zh-CN" sz="1200" kern="0" smtClean="0">
                <a:latin typeface="华文宋体" panose="02010600040101010101" pitchFamily="2" charset="-122"/>
                <a:ea typeface="华文宋体" panose="02010600040101010101" pitchFamily="2" charset="-122"/>
                <a:cs typeface="Helvetica"/>
              </a:rPr>
              <a:t>665mOsm/L</a:t>
            </a:r>
            <a:r>
              <a:rPr lang="zh-CN" altLang="zh-CN" sz="1200" kern="0" dirty="0">
                <a:latin typeface="华文宋体" panose="02010600040101010101" pitchFamily="2" charset="-122"/>
                <a:ea typeface="华文宋体" panose="02010600040101010101" pitchFamily="2" charset="-122"/>
                <a:cs typeface="Helvetica"/>
              </a:rPr>
              <a:t>。</a:t>
            </a:r>
            <a:endParaRPr lang="zh-CN" altLang="zh-CN" sz="1200" dirty="0">
              <a:effectLst/>
              <a:latin typeface="华文宋体" panose="02010600040101010101" pitchFamily="2" charset="-122"/>
              <a:ea typeface="华文宋体" panose="02010600040101010101"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02 </a:t>
            </a:r>
            <a:r>
              <a:rPr lang="zh-CN" altLang="en-US" dirty="0">
                <a:solidFill>
                  <a:schemeClr val="tx1"/>
                </a:solidFill>
              </a:rPr>
              <a:t>安全性</a:t>
            </a:r>
          </a:p>
        </p:txBody>
      </p:sp>
      <p:sp>
        <p:nvSpPr>
          <p:cNvPr id="7" name="文本框 6"/>
          <p:cNvSpPr txBox="1"/>
          <p:nvPr/>
        </p:nvSpPr>
        <p:spPr>
          <a:xfrm>
            <a:off x="111701" y="854645"/>
            <a:ext cx="8798265" cy="2031325"/>
          </a:xfrm>
          <a:prstGeom prst="rect">
            <a:avLst/>
          </a:prstGeom>
          <a:noFill/>
        </p:spPr>
        <p:txBody>
          <a:bodyPr wrap="square">
            <a:spAutoFit/>
          </a:bodyPr>
          <a:lstStyle/>
          <a:p>
            <a:pPr>
              <a:lnSpc>
                <a:spcPct val="150000"/>
              </a:lnSpc>
            </a:pPr>
            <a:r>
              <a:rPr lang="zh-CN" altLang="en-US" sz="1200" b="1" i="0" strike="noStrike" baseline="0" smtClean="0">
                <a:latin typeface="微软雅黑" panose="020B0503020204020204" pitchFamily="34" charset="-122"/>
                <a:ea typeface="微软雅黑" panose="020B0503020204020204" pitchFamily="34" charset="-122"/>
              </a:rPr>
              <a:t>安</a:t>
            </a:r>
            <a:r>
              <a:rPr lang="zh-CN" altLang="en-US" sz="1200" b="1" i="0" strike="noStrike" baseline="0" dirty="0">
                <a:latin typeface="微软雅黑" panose="020B0503020204020204" pitchFamily="34" charset="-122"/>
                <a:ea typeface="微软雅黑" panose="020B0503020204020204" pitchFamily="34" charset="-122"/>
              </a:rPr>
              <a:t>全性方面优势和不足（与目录内同类药品相比）：</a:t>
            </a:r>
            <a:endParaRPr lang="en-US" altLang="zh-CN" sz="1200" b="1" i="0" strike="noStrike" kern="0" baseline="0" dirty="0">
              <a:latin typeface="+mn-ea"/>
              <a:ea typeface="微软雅黑" panose="020B0503020204020204" pitchFamily="34" charset="-122"/>
              <a:cs typeface="Helvetica" panose="020B0604020202020204" pitchFamily="34" charset="0"/>
            </a:endParaRPr>
          </a:p>
          <a:p>
            <a:pPr marL="228600" indent="-228600">
              <a:lnSpc>
                <a:spcPct val="150000"/>
              </a:lnSpc>
              <a:buFont typeface="+mj-lt"/>
              <a:buAutoNum type="arabicPeriod"/>
            </a:pPr>
            <a:r>
              <a:rPr lang="zh-CN" altLang="en-US" sz="1000" b="1" kern="0" dirty="0">
                <a:latin typeface="+mn-ea"/>
                <a:cs typeface="Helvetica" panose="020B0604020202020204" pitchFamily="34" charset="0"/>
              </a:rPr>
              <a:t>本品不含抗氧化剂（亚硫酸盐：</a:t>
            </a:r>
            <a:r>
              <a:rPr lang="zh-CN" altLang="zh-CN" sz="1200" kern="0" dirty="0">
                <a:latin typeface="楷体" panose="02010609060101010101" pitchFamily="49" charset="-122"/>
                <a:ea typeface="楷体" panose="02010609060101010101" pitchFamily="49" charset="-122"/>
                <a:cs typeface="Helvetica" panose="020B0604020202020204" pitchFamily="34" charset="0"/>
              </a:rPr>
              <a:t>亚硫酸盐对人体具有一定危害，亚硫酸盐能够诱发过敏反应，诱发基因突变或破坏遗传物质，导致器官和神经系统毒性</a:t>
            </a:r>
            <a:r>
              <a:rPr lang="zh-CN" altLang="en-US" sz="1200" kern="0" dirty="0">
                <a:latin typeface="楷体" panose="02010609060101010101" pitchFamily="49" charset="-122"/>
                <a:ea typeface="楷体" panose="02010609060101010101" pitchFamily="49" charset="-122"/>
                <a:cs typeface="Helvetica" panose="020B0604020202020204" pitchFamily="34" charset="0"/>
              </a:rPr>
              <a:t>），减少对人体危害；</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marL="228600" indent="-228600">
              <a:lnSpc>
                <a:spcPct val="150000"/>
              </a:lnSpc>
              <a:buFont typeface="+mj-lt"/>
              <a:buAutoNum type="arabicPeriod"/>
            </a:pPr>
            <a:r>
              <a:rPr lang="zh-CN" altLang="en-US" sz="1200" kern="0" dirty="0">
                <a:latin typeface="楷体" panose="02010609060101010101" pitchFamily="49" charset="-122"/>
                <a:ea typeface="楷体" panose="02010609060101010101" pitchFamily="49" charset="-122"/>
                <a:cs typeface="Helvetica" panose="020B0604020202020204" pitchFamily="34" charset="0"/>
              </a:rPr>
              <a:t>本品临床应用中</a:t>
            </a:r>
            <a:r>
              <a:rPr lang="zh-CN" altLang="en-US" sz="1000" b="1" kern="0" dirty="0">
                <a:latin typeface="+mn-ea"/>
                <a:cs typeface="Helvetica" panose="020B0604020202020204" pitchFamily="34" charset="0"/>
              </a:rPr>
              <a:t>不良反应同其他肠外营养制剂</a:t>
            </a:r>
            <a:r>
              <a:rPr lang="zh-CN" altLang="en-US" sz="1200" kern="0" dirty="0">
                <a:latin typeface="楷体" panose="02010609060101010101" pitchFamily="49" charset="-122"/>
                <a:ea typeface="楷体" panose="02010609060101010101" pitchFamily="49" charset="-122"/>
                <a:cs typeface="Helvetica" panose="020B0604020202020204" pitchFamily="34" charset="0"/>
              </a:rPr>
              <a:t>，未见严重不良</a:t>
            </a:r>
            <a:r>
              <a:rPr lang="zh-CN" altLang="en-US" sz="1200" kern="0">
                <a:latin typeface="楷体" panose="02010609060101010101" pitchFamily="49" charset="-122"/>
                <a:ea typeface="楷体" panose="02010609060101010101" pitchFamily="49" charset="-122"/>
                <a:cs typeface="Helvetica" panose="020B0604020202020204" pitchFamily="34" charset="0"/>
              </a:rPr>
              <a:t>反</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应，与</a:t>
            </a:r>
            <a:r>
              <a:rPr lang="zh-CN" altLang="en-US" sz="1200" kern="0" dirty="0">
                <a:latin typeface="楷体" panose="02010609060101010101" pitchFamily="49" charset="-122"/>
                <a:ea typeface="楷体" panose="02010609060101010101" pitchFamily="49" charset="-122"/>
                <a:cs typeface="Helvetica" panose="020B0604020202020204" pitchFamily="34" charset="0"/>
              </a:rPr>
              <a:t>目录内同类药品的安全性相当；</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marL="228600" indent="-228600">
              <a:lnSpc>
                <a:spcPct val="150000"/>
              </a:lnSpc>
              <a:buFont typeface="+mj-lt"/>
              <a:buAutoNum type="arabicPeriod"/>
            </a:pPr>
            <a:r>
              <a:rPr lang="zh-CN" altLang="en-US" sz="1200" kern="0" dirty="0">
                <a:latin typeface="楷体" panose="02010609060101010101" pitchFamily="49" charset="-122"/>
                <a:ea typeface="楷体" panose="02010609060101010101" pitchFamily="49" charset="-122"/>
                <a:cs typeface="Helvetica" panose="020B0604020202020204" pitchFamily="34" charset="0"/>
              </a:rPr>
              <a:t>双腔袋的给药方式</a:t>
            </a:r>
            <a:r>
              <a:rPr lang="zh-CN" altLang="en-US" sz="1000" b="1" kern="0" dirty="0">
                <a:latin typeface="+mn-ea"/>
                <a:cs typeface="Helvetica" panose="020B0604020202020204" pitchFamily="34" charset="0"/>
              </a:rPr>
              <a:t>避免了医院自配时错配、污染的风险</a:t>
            </a:r>
            <a:r>
              <a:rPr lang="zh-CN" altLang="en-US" sz="1200" kern="0" dirty="0">
                <a:latin typeface="楷体" panose="02010609060101010101" pitchFamily="49" charset="-122"/>
                <a:ea typeface="楷体" panose="02010609060101010101" pitchFamily="49" charset="-122"/>
                <a:cs typeface="Helvetica" panose="020B0604020202020204" pitchFamily="34" charset="0"/>
              </a:rPr>
              <a:t>，比传统的配液输注方式安全、环保、优越，具有很高的临床</a:t>
            </a:r>
            <a:r>
              <a:rPr lang="zh-CN" altLang="en-US" sz="1200" kern="0">
                <a:latin typeface="楷体" panose="02010609060101010101" pitchFamily="49" charset="-122"/>
                <a:ea typeface="楷体" panose="02010609060101010101" pitchFamily="49" charset="-122"/>
                <a:cs typeface="Helvetica" panose="020B0604020202020204" pitchFamily="34" charset="0"/>
              </a:rPr>
              <a:t>使</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用价值；</a:t>
            </a:r>
            <a:endParaRPr lang="en-US" altLang="zh-CN" sz="1200" kern="0" dirty="0">
              <a:latin typeface="楷体" panose="02010609060101010101" pitchFamily="49" charset="-122"/>
              <a:ea typeface="楷体" panose="02010609060101010101" pitchFamily="49" charset="-122"/>
              <a:cs typeface="Helvetica" panose="020B0604020202020204" pitchFamily="34" charset="0"/>
            </a:endParaRPr>
          </a:p>
          <a:p>
            <a:pPr marL="228600" indent="-228600">
              <a:lnSpc>
                <a:spcPct val="150000"/>
              </a:lnSpc>
              <a:buFont typeface="+mj-lt"/>
              <a:buAutoNum type="arabicPeriod"/>
            </a:pPr>
            <a:r>
              <a:rPr lang="zh-CN" altLang="zh-CN" sz="1200" kern="0" dirty="0">
                <a:latin typeface="楷体" panose="02010609060101010101" pitchFamily="49" charset="-122"/>
                <a:ea typeface="楷体" panose="02010609060101010101" pitchFamily="49" charset="-122"/>
                <a:cs typeface="Helvetica" panose="020B0604020202020204" pitchFamily="34" charset="0"/>
              </a:rPr>
              <a:t>本品复方氨基酸电解质注射</a:t>
            </a:r>
            <a:r>
              <a:rPr lang="zh-CN" altLang="zh-CN" sz="1200" kern="0">
                <a:latin typeface="楷体" panose="02010609060101010101" pitchFamily="49" charset="-122"/>
                <a:ea typeface="楷体" panose="02010609060101010101" pitchFamily="49" charset="-122"/>
                <a:cs typeface="Helvetica" panose="020B0604020202020204" pitchFamily="34" charset="0"/>
              </a:rPr>
              <a:t>液</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pH</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值</a:t>
            </a:r>
            <a:r>
              <a:rPr lang="zh-CN" altLang="zh-CN" sz="1200" kern="0" dirty="0">
                <a:latin typeface="楷体" panose="02010609060101010101" pitchFamily="49" charset="-122"/>
                <a:ea typeface="楷体" panose="02010609060101010101" pitchFamily="49" charset="-122"/>
                <a:cs typeface="Helvetica" panose="020B0604020202020204" pitchFamily="34" charset="0"/>
              </a:rPr>
              <a:t>为</a:t>
            </a:r>
            <a:r>
              <a:rPr lang="en-US" altLang="zh-CN" sz="1200" kern="0" dirty="0">
                <a:latin typeface="楷体" panose="02010609060101010101" pitchFamily="49" charset="-122"/>
                <a:ea typeface="楷体" panose="02010609060101010101" pitchFamily="49" charset="-122"/>
                <a:cs typeface="Helvetica" panose="020B0604020202020204" pitchFamily="34" charset="0"/>
              </a:rPr>
              <a:t>5.5</a:t>
            </a:r>
            <a:r>
              <a:rPr lang="zh-CN" altLang="zh-CN" sz="1200" kern="0" dirty="0">
                <a:latin typeface="楷体" panose="02010609060101010101" pitchFamily="49" charset="-122"/>
                <a:ea typeface="楷体" panose="02010609060101010101" pitchFamily="49" charset="-122"/>
                <a:cs typeface="Helvetica" panose="020B0604020202020204" pitchFamily="34" charset="0"/>
              </a:rPr>
              <a:t>～</a:t>
            </a:r>
            <a:r>
              <a:rPr lang="en-US" altLang="zh-CN" sz="1200" kern="0" dirty="0">
                <a:latin typeface="楷体" panose="02010609060101010101" pitchFamily="49" charset="-122"/>
                <a:ea typeface="楷体" panose="02010609060101010101" pitchFamily="49" charset="-122"/>
                <a:cs typeface="Helvetica" panose="020B0604020202020204" pitchFamily="34" charset="0"/>
              </a:rPr>
              <a:t>6.5</a:t>
            </a:r>
            <a:r>
              <a:rPr lang="zh-CN" altLang="zh-CN" sz="1200" kern="0" dirty="0">
                <a:latin typeface="楷体" panose="02010609060101010101" pitchFamily="49" charset="-122"/>
                <a:ea typeface="楷体" panose="02010609060101010101" pitchFamily="49" charset="-122"/>
                <a:cs typeface="Helvetica" panose="020B0604020202020204" pitchFamily="34" charset="0"/>
              </a:rPr>
              <a:t>，葡萄糖</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氯化钙注射</a:t>
            </a:r>
            <a:r>
              <a:rPr lang="zh-CN" altLang="zh-CN" sz="1200" kern="0">
                <a:latin typeface="楷体" panose="02010609060101010101" pitchFamily="49" charset="-122"/>
                <a:ea typeface="楷体" panose="02010609060101010101" pitchFamily="49" charset="-122"/>
                <a:cs typeface="Helvetica" panose="020B0604020202020204" pitchFamily="34" charset="0"/>
              </a:rPr>
              <a:t>液</a:t>
            </a:r>
            <a:r>
              <a:rPr lang="en-US" altLang="zh-CN" sz="1200" kern="0" smtClean="0">
                <a:latin typeface="楷体" panose="02010609060101010101" pitchFamily="49" charset="-122"/>
                <a:ea typeface="楷体" panose="02010609060101010101" pitchFamily="49" charset="-122"/>
                <a:cs typeface="Helvetica" panose="020B0604020202020204" pitchFamily="34" charset="0"/>
              </a:rPr>
              <a:t>pH</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值</a:t>
            </a:r>
            <a:r>
              <a:rPr lang="zh-CN" altLang="zh-CN" sz="1200" kern="0" dirty="0">
                <a:latin typeface="楷体" panose="02010609060101010101" pitchFamily="49" charset="-122"/>
                <a:ea typeface="楷体" panose="02010609060101010101" pitchFamily="49" charset="-122"/>
                <a:cs typeface="Helvetica" panose="020B0604020202020204" pitchFamily="34" charset="0"/>
              </a:rPr>
              <a:t>为</a:t>
            </a:r>
            <a:r>
              <a:rPr lang="en-US" altLang="zh-CN" sz="1200" kern="0" dirty="0">
                <a:latin typeface="楷体" panose="02010609060101010101" pitchFamily="49" charset="-122"/>
                <a:ea typeface="楷体" panose="02010609060101010101" pitchFamily="49" charset="-122"/>
                <a:cs typeface="Helvetica" panose="020B0604020202020204" pitchFamily="34" charset="0"/>
              </a:rPr>
              <a:t>3.5</a:t>
            </a:r>
            <a:r>
              <a:rPr lang="zh-CN" altLang="zh-CN" sz="1200" kern="0" dirty="0">
                <a:latin typeface="楷体" panose="02010609060101010101" pitchFamily="49" charset="-122"/>
                <a:ea typeface="楷体" panose="02010609060101010101" pitchFamily="49" charset="-122"/>
                <a:cs typeface="Helvetica" panose="020B0604020202020204" pitchFamily="34" charset="0"/>
              </a:rPr>
              <a:t>～</a:t>
            </a:r>
            <a:r>
              <a:rPr lang="en-US" altLang="zh-CN" sz="1200" kern="0" dirty="0">
                <a:latin typeface="楷体" panose="02010609060101010101" pitchFamily="49" charset="-122"/>
                <a:ea typeface="楷体" panose="02010609060101010101" pitchFamily="49" charset="-122"/>
                <a:cs typeface="Helvetica" panose="020B0604020202020204" pitchFamily="34" charset="0"/>
              </a:rPr>
              <a:t>5.5</a:t>
            </a:r>
            <a:r>
              <a:rPr lang="zh-CN" altLang="zh-CN" sz="1200" kern="0" dirty="0">
                <a:latin typeface="楷体" panose="02010609060101010101" pitchFamily="49" charset="-122"/>
                <a:ea typeface="楷体" panose="02010609060101010101" pitchFamily="49" charset="-122"/>
                <a:cs typeface="Helvetica" panose="020B0604020202020204" pitchFamily="34" charset="0"/>
              </a:rPr>
              <a:t>。</a:t>
            </a:r>
            <a:r>
              <a:rPr lang="zh-CN" altLang="zh-CN" sz="1000" b="1" kern="0" dirty="0">
                <a:latin typeface="+mn-ea"/>
                <a:cs typeface="Helvetica" panose="020B0604020202020204" pitchFamily="34" charset="0"/>
              </a:rPr>
              <a:t>各室的内容物混合后，</a:t>
            </a:r>
            <a:r>
              <a:rPr lang="en-US" altLang="zh-CN" sz="1000" b="1" kern="0" dirty="0">
                <a:latin typeface="+mn-ea"/>
                <a:cs typeface="Helvetica" panose="020B0604020202020204" pitchFamily="34" charset="0"/>
              </a:rPr>
              <a:t>pH</a:t>
            </a:r>
            <a:r>
              <a:rPr lang="zh-CN" altLang="zh-CN" sz="1000" b="1" kern="0" dirty="0">
                <a:latin typeface="+mn-ea"/>
                <a:cs typeface="Helvetica" panose="020B0604020202020204" pitchFamily="34" charset="0"/>
              </a:rPr>
              <a:t>值为</a:t>
            </a:r>
            <a:r>
              <a:rPr lang="en-US" altLang="zh-CN" sz="1000" b="1" kern="0" dirty="0">
                <a:latin typeface="+mn-ea"/>
                <a:cs typeface="Helvetica" panose="020B0604020202020204" pitchFamily="34" charset="0"/>
              </a:rPr>
              <a:t>6.0</a:t>
            </a:r>
            <a:r>
              <a:rPr lang="zh-CN" altLang="zh-CN" sz="1000" b="1" kern="0" dirty="0">
                <a:latin typeface="+mn-ea"/>
                <a:cs typeface="Helvetica" panose="020B0604020202020204" pitchFamily="34" charset="0"/>
              </a:rPr>
              <a:t>，渗透压摩尔浓度</a:t>
            </a:r>
            <a:r>
              <a:rPr lang="zh-CN" altLang="zh-CN" sz="1000" b="1" kern="0">
                <a:latin typeface="+mn-ea"/>
                <a:cs typeface="Helvetica" panose="020B0604020202020204" pitchFamily="34" charset="0"/>
              </a:rPr>
              <a:t>为</a:t>
            </a:r>
            <a:r>
              <a:rPr lang="en-US" altLang="zh-CN" sz="1000" b="1" kern="0" smtClean="0">
                <a:latin typeface="+mn-ea"/>
                <a:cs typeface="Helvetica" panose="020B0604020202020204" pitchFamily="34" charset="0"/>
              </a:rPr>
              <a:t>665mOsm/L</a:t>
            </a:r>
            <a:r>
              <a:rPr lang="zh-CN" altLang="en-US" sz="1000" b="1" kern="0" dirty="0">
                <a:latin typeface="+mn-ea"/>
                <a:cs typeface="Helvetica" panose="020B0604020202020204" pitchFamily="34" charset="0"/>
              </a:rPr>
              <a:t>，静脉输注时，对人体刺激较小。</a:t>
            </a:r>
            <a:endParaRPr lang="zh-CN" altLang="zh-CN" sz="1000" b="1" kern="0" dirty="0">
              <a:latin typeface="+mn-ea"/>
              <a:cs typeface="Helvetica"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03 </a:t>
            </a:r>
            <a:r>
              <a:rPr lang="zh-CN" altLang="en-US" dirty="0">
                <a:solidFill>
                  <a:schemeClr val="tx1"/>
                </a:solidFill>
              </a:rPr>
              <a:t>有效性</a:t>
            </a:r>
          </a:p>
        </p:txBody>
      </p:sp>
      <p:sp>
        <p:nvSpPr>
          <p:cNvPr id="7" name="文本框 6"/>
          <p:cNvSpPr txBox="1"/>
          <p:nvPr/>
        </p:nvSpPr>
        <p:spPr>
          <a:xfrm>
            <a:off x="179882" y="863889"/>
            <a:ext cx="8534399" cy="3680495"/>
          </a:xfrm>
          <a:prstGeom prst="rect">
            <a:avLst/>
          </a:prstGeom>
          <a:noFill/>
        </p:spPr>
        <p:txBody>
          <a:bodyPr wrap="square">
            <a:spAutoFit/>
          </a:bodyPr>
          <a:lstStyle/>
          <a:p>
            <a:pPr algn="l">
              <a:lnSpc>
                <a:spcPts val="2200"/>
              </a:lnSpc>
            </a:pPr>
            <a:r>
              <a:rPr lang="zh-CN" altLang="en-US" sz="1200" b="1" dirty="0">
                <a:latin typeface="+mn-ea"/>
              </a:rPr>
              <a:t>临床试验或（和）真实世界中与对照药品疗效方面优势和不足：</a:t>
            </a:r>
            <a:endParaRPr lang="en-US" altLang="zh-CN" sz="1200" b="1" dirty="0">
              <a:latin typeface="+mn-ea"/>
            </a:endParaRPr>
          </a:p>
          <a:p>
            <a:pPr marL="228600" indent="-228600">
              <a:lnSpc>
                <a:spcPts val="2200"/>
              </a:lnSpc>
            </a:pPr>
            <a:r>
              <a:rPr lang="en-US" altLang="zh-CN" sz="1200" kern="0" smtClean="0">
                <a:ea typeface="楷体" panose="02010609060101010101" pitchFamily="49" charset="-122"/>
                <a:cs typeface="Helvetica"/>
              </a:rPr>
              <a:t>1</a:t>
            </a:r>
            <a:r>
              <a:rPr lang="en-US" altLang="zh-CN" sz="1200" kern="0">
                <a:ea typeface="楷体" panose="02010609060101010101" pitchFamily="49" charset="-122"/>
                <a:cs typeface="Helvetica"/>
              </a:rPr>
              <a:t>.</a:t>
            </a:r>
            <a:r>
              <a:rPr lang="zh-CN" altLang="en-US" sz="1200" kern="0">
                <a:ea typeface="楷体" panose="02010609060101010101" pitchFamily="49" charset="-122"/>
                <a:cs typeface="Helvetica"/>
              </a:rPr>
              <a:t>研究一</a:t>
            </a:r>
            <a:r>
              <a:rPr lang="zh-CN" altLang="en-US" sz="1200" kern="0" smtClean="0">
                <a:ea typeface="楷体" panose="02010609060101010101" pitchFamily="49" charset="-122"/>
                <a:cs typeface="Helvetica"/>
              </a:rPr>
              <a:t>：</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70</a:t>
            </a:r>
            <a:r>
              <a:rPr lang="zh-CN" altLang="en-US" sz="1200" kern="0" smtClean="0">
                <a:ea typeface="楷体" panose="02010609060101010101" pitchFamily="49" charset="-122"/>
                <a:cs typeface="Helvetica"/>
              </a:rPr>
              <a:t>例</a:t>
            </a:r>
            <a:r>
              <a:rPr lang="zh-CN" altLang="en-US" sz="1200" kern="0">
                <a:ea typeface="楷体" panose="02010609060101010101" pitchFamily="49" charset="-122"/>
                <a:cs typeface="Helvetica"/>
              </a:rPr>
              <a:t>胃癌术后病人随机给予</a:t>
            </a:r>
            <a:r>
              <a:rPr lang="zh-CN" altLang="en-US" sz="1200" kern="0">
                <a:latin typeface="楷体" panose="02010609060101010101" pitchFamily="49" charset="-122"/>
                <a:ea typeface="楷体" panose="02010609060101010101" pitchFamily="49" charset="-122"/>
                <a:cs typeface="Helvetica" panose="020B0604020202020204" pitchFamily="34" charset="0"/>
              </a:rPr>
              <a:t>7-10天</a:t>
            </a:r>
            <a:r>
              <a:rPr lang="zh-CN" altLang="en-US" sz="1200" kern="0">
                <a:ea typeface="楷体" panose="02010609060101010101" pitchFamily="49" charset="-122"/>
                <a:cs typeface="Helvetica"/>
              </a:rPr>
              <a:t>的氨基酸肠外营养和一般常规治疗，应用</a:t>
            </a:r>
            <a:r>
              <a:rPr lang="zh-CN" altLang="en-US" sz="1200" kern="0">
                <a:latin typeface="楷体" panose="02010609060101010101" pitchFamily="49" charset="-122"/>
                <a:ea typeface="楷体" panose="02010609060101010101" pitchFamily="49" charset="-122"/>
                <a:cs typeface="Helvetica" panose="020B0604020202020204" pitchFamily="34" charset="0"/>
              </a:rPr>
              <a:t>7-10天</a:t>
            </a:r>
            <a:r>
              <a:rPr lang="zh-CN" altLang="en-US" sz="1200" kern="0">
                <a:ea typeface="楷体" panose="02010609060101010101" pitchFamily="49" charset="-122"/>
                <a:cs typeface="Helvetica"/>
              </a:rPr>
              <a:t>以氨基酸为氮源的全静脉营养 液</a:t>
            </a:r>
            <a:r>
              <a:rPr lang="en-US" altLang="zh-CN" sz="1200" kern="0">
                <a:ea typeface="楷体" panose="02010609060101010101" pitchFamily="49" charset="-122"/>
                <a:cs typeface="Helvetica"/>
              </a:rPr>
              <a:t>,</a:t>
            </a:r>
            <a:r>
              <a:rPr lang="zh-CN" altLang="en-US" sz="1200" kern="0">
                <a:ea typeface="楷体" panose="02010609060101010101" pitchFamily="49" charset="-122"/>
                <a:cs typeface="Helvetica"/>
              </a:rPr>
              <a:t>发现</a:t>
            </a:r>
            <a:r>
              <a:rPr lang="zh-CN" altLang="en-US" sz="1000" b="1" kern="0">
                <a:latin typeface="+mn-ea"/>
                <a:cs typeface="Helvetica"/>
              </a:rPr>
              <a:t>手术并发症与死亡率分别</a:t>
            </a:r>
            <a:r>
              <a:rPr lang="zh-CN" altLang="en-US" sz="1000" b="1" kern="0" smtClean="0">
                <a:latin typeface="+mn-ea"/>
                <a:cs typeface="Helvetica"/>
              </a:rPr>
              <a:t>为</a:t>
            </a:r>
            <a:r>
              <a:rPr lang="zh-CN" altLang="en-US" sz="1000" b="1" kern="0">
                <a:latin typeface="+mn-ea"/>
                <a:cs typeface="Helvetica" panose="020B0604020202020204" pitchFamily="34" charset="0"/>
              </a:rPr>
              <a:t>11%和3%</a:t>
            </a:r>
            <a:r>
              <a:rPr lang="zh-CN" altLang="en-US" sz="1000" b="1" kern="0" smtClean="0">
                <a:latin typeface="+mn-ea"/>
                <a:cs typeface="Helvetica"/>
              </a:rPr>
              <a:t>，</a:t>
            </a:r>
            <a:r>
              <a:rPr lang="zh-CN" altLang="en-US" sz="1000" b="1" kern="0">
                <a:latin typeface="+mn-ea"/>
                <a:cs typeface="Helvetica"/>
              </a:rPr>
              <a:t>均比对照组的19%和11%为低</a:t>
            </a:r>
            <a:r>
              <a:rPr lang="zh-CN" altLang="en-US" sz="1200" kern="0">
                <a:ea typeface="楷体" panose="02010609060101010101" pitchFamily="49" charset="-122"/>
                <a:cs typeface="Helvetica"/>
              </a:rPr>
              <a:t>；</a:t>
            </a:r>
          </a:p>
          <a:p>
            <a:pPr marL="228600" indent="-228600">
              <a:lnSpc>
                <a:spcPts val="2200"/>
              </a:lnSpc>
            </a:pPr>
            <a:r>
              <a:rPr lang="en-US" altLang="zh-CN" sz="1200" kern="0">
                <a:ea typeface="楷体" panose="02010609060101010101" pitchFamily="49" charset="-122"/>
                <a:cs typeface="Helvetica"/>
              </a:rPr>
              <a:t>2.</a:t>
            </a:r>
            <a:r>
              <a:rPr lang="zh-CN" altLang="en-US" sz="1200" kern="0">
                <a:ea typeface="楷体" panose="02010609060101010101" pitchFamily="49" charset="-122"/>
                <a:cs typeface="Helvetica"/>
              </a:rPr>
              <a:t>研究二：周围静脉输注结晶氨基酸溶液或以氨基酸为氮源的要素膳治疗</a:t>
            </a:r>
            <a:r>
              <a:rPr lang="zh-CN" altLang="en-US" sz="1200" kern="0">
                <a:latin typeface="楷体" panose="02010609060101010101" pitchFamily="49" charset="-122"/>
                <a:ea typeface="楷体" panose="02010609060101010101" pitchFamily="49" charset="-122"/>
                <a:cs typeface="Helvetica" panose="020B0604020202020204" pitchFamily="34" charset="0"/>
              </a:rPr>
              <a:t>86</a:t>
            </a:r>
            <a:r>
              <a:rPr lang="zh-CN" altLang="en-US" sz="1200" kern="0">
                <a:ea typeface="楷体" panose="02010609060101010101" pitchFamily="49" charset="-122"/>
                <a:cs typeface="Helvetica"/>
              </a:rPr>
              <a:t>例外科术后病人，</a:t>
            </a:r>
            <a:r>
              <a:rPr lang="zh-CN" altLang="en-US" sz="1000" b="1" kern="0">
                <a:latin typeface="+mn-ea"/>
                <a:cs typeface="Helvetica"/>
              </a:rPr>
              <a:t>死亡率为9.3%</a:t>
            </a:r>
            <a:r>
              <a:rPr lang="zh-CN" altLang="en-US" sz="1200" kern="0">
                <a:latin typeface="楷体" panose="02010609060101010101" pitchFamily="49" charset="-122"/>
                <a:ea typeface="楷体" panose="02010609060101010101" pitchFamily="49" charset="-122"/>
                <a:cs typeface="Helvetica" panose="020B0604020202020204" pitchFamily="34" charset="0"/>
              </a:rPr>
              <a:t>，</a:t>
            </a:r>
            <a:r>
              <a:rPr lang="zh-CN" altLang="en-US" sz="1200" kern="0">
                <a:ea typeface="楷体" panose="02010609060101010101" pitchFamily="49" charset="-122"/>
                <a:cs typeface="Helvetica"/>
              </a:rPr>
              <a:t>而仅给葡萄糖或生理盐水的</a:t>
            </a:r>
            <a:r>
              <a:rPr lang="zh-CN" altLang="en-US" sz="1000" b="1" kern="0">
                <a:latin typeface="+mn-ea"/>
                <a:cs typeface="Helvetica"/>
              </a:rPr>
              <a:t>对照组死亡率为40%</a:t>
            </a:r>
            <a:r>
              <a:rPr lang="zh-CN" altLang="en-US" sz="1200" kern="0" smtClean="0">
                <a:ea typeface="楷体" panose="02010609060101010101" pitchFamily="49" charset="-122"/>
                <a:cs typeface="Helvetica"/>
              </a:rPr>
              <a:t>；</a:t>
            </a:r>
            <a:endParaRPr lang="zh-CN" altLang="en-US" sz="1200" kern="0">
              <a:ea typeface="楷体" panose="02010609060101010101" pitchFamily="49" charset="-122"/>
              <a:cs typeface="Helvetica"/>
            </a:endParaRPr>
          </a:p>
          <a:p>
            <a:pPr marL="228600" indent="-228600">
              <a:lnSpc>
                <a:spcPts val="2200"/>
              </a:lnSpc>
            </a:pPr>
            <a:r>
              <a:rPr lang="en-US" altLang="zh-CN" sz="1200" kern="0">
                <a:ea typeface="楷体" panose="02010609060101010101" pitchFamily="49" charset="-122"/>
                <a:cs typeface="Helvetica"/>
              </a:rPr>
              <a:t>3.</a:t>
            </a:r>
            <a:r>
              <a:rPr lang="zh-CN" altLang="en-US" sz="1200" kern="0">
                <a:ea typeface="楷体" panose="02010609060101010101" pitchFamily="49" charset="-122"/>
                <a:cs typeface="Helvetica"/>
              </a:rPr>
              <a:t>本品可针对不同患者对脂肪乳的不同需求，灵活搭配各种脂肪乳，填</a:t>
            </a:r>
            <a:r>
              <a:rPr lang="zh-CN" altLang="en-US" sz="1200" kern="0" smtClean="0">
                <a:ea typeface="楷体" panose="02010609060101010101" pitchFamily="49" charset="-122"/>
                <a:cs typeface="Helvetica"/>
              </a:rPr>
              <a:t>补三腔袋脂</a:t>
            </a:r>
            <a:r>
              <a:rPr lang="zh-CN" altLang="en-US" sz="1200" kern="0">
                <a:ea typeface="楷体" panose="02010609060101010101" pitchFamily="49" charset="-122"/>
                <a:cs typeface="Helvetica"/>
              </a:rPr>
              <a:t>肪</a:t>
            </a:r>
            <a:r>
              <a:rPr lang="zh-CN" altLang="en-US" sz="1200" kern="0" smtClean="0">
                <a:ea typeface="楷体" panose="02010609060101010101" pitchFamily="49" charset="-122"/>
                <a:cs typeface="Helvetica"/>
              </a:rPr>
              <a:t>乳因搭配固定不能灵活调整脂肪乳，从而导</a:t>
            </a:r>
            <a:r>
              <a:rPr lang="zh-CN" altLang="en-US" sz="1200" kern="0">
                <a:ea typeface="楷体" panose="02010609060101010101" pitchFamily="49" charset="-122"/>
                <a:cs typeface="Helvetica"/>
              </a:rPr>
              <a:t>致临床未被满足的需</a:t>
            </a:r>
            <a:r>
              <a:rPr lang="zh-CN" altLang="en-US" sz="1200" kern="0" smtClean="0">
                <a:ea typeface="楷体" panose="02010609060101010101" pitchFamily="49" charset="-122"/>
                <a:cs typeface="Helvetica"/>
              </a:rPr>
              <a:t>求。“三腔袋”对</a:t>
            </a:r>
            <a:r>
              <a:rPr lang="zh-CN" altLang="en-US" sz="1200" kern="0">
                <a:ea typeface="楷体" panose="02010609060101010101" pitchFamily="49" charset="-122"/>
                <a:cs typeface="Helvetica"/>
              </a:rPr>
              <a:t>于危重症患者急性应激早期、败血症或创伤急性代谢期、围术期（术前和术后</a:t>
            </a:r>
            <a:r>
              <a:rPr lang="zh-CN" altLang="en-US" sz="1200" kern="0">
                <a:latin typeface="楷体" panose="02010609060101010101" pitchFamily="49" charset="-122"/>
                <a:ea typeface="楷体" panose="02010609060101010101" pitchFamily="49" charset="-122"/>
                <a:cs typeface="Helvetica" panose="020B0604020202020204" pitchFamily="34" charset="0"/>
              </a:rPr>
              <a:t>1-2</a:t>
            </a:r>
            <a:r>
              <a:rPr lang="zh-CN" altLang="en-US" sz="1200" kern="0">
                <a:ea typeface="楷体" panose="02010609060101010101" pitchFamily="49" charset="-122"/>
                <a:cs typeface="Helvetica"/>
              </a:rPr>
              <a:t>天）患者的代谢特点，不能满足此类患者的临床需求。本品因</a:t>
            </a:r>
            <a:r>
              <a:rPr lang="zh-CN" altLang="en-US" sz="1000" b="1" kern="0">
                <a:latin typeface="+mn-ea"/>
                <a:cs typeface="Helvetica"/>
              </a:rPr>
              <a:t>低氮低热卡</a:t>
            </a:r>
            <a:r>
              <a:rPr lang="zh-CN" altLang="en-US" sz="1000" b="1" kern="0" smtClean="0">
                <a:latin typeface="+mn-ea"/>
                <a:cs typeface="Helvetica"/>
              </a:rPr>
              <a:t>（</a:t>
            </a:r>
            <a:r>
              <a:rPr lang="zh-CN" altLang="en-US" sz="1000" b="1" kern="0">
                <a:latin typeface="+mn-ea"/>
                <a:cs typeface="Helvetica" panose="020B0604020202020204" pitchFamily="34" charset="0"/>
              </a:rPr>
              <a:t>总热量280</a:t>
            </a:r>
            <a:r>
              <a:rPr lang="zh-CN" altLang="en-US" sz="1000" b="1" kern="0" smtClean="0">
                <a:latin typeface="+mn-ea"/>
                <a:cs typeface="Helvetica" panose="020B0604020202020204" pitchFamily="34" charset="0"/>
              </a:rPr>
              <a:t>Kcal</a:t>
            </a:r>
            <a:r>
              <a:rPr lang="zh-CN" altLang="en-US" sz="1000" b="1" kern="0" smtClean="0">
                <a:latin typeface="+mn-ea"/>
                <a:cs typeface="Helvetica"/>
              </a:rPr>
              <a:t>），</a:t>
            </a:r>
            <a:r>
              <a:rPr lang="zh-CN" altLang="en-US" sz="1000" b="1" kern="0">
                <a:latin typeface="+mn-ea"/>
                <a:cs typeface="Helvetica"/>
              </a:rPr>
              <a:t>符合“允许性低摄入”提供低热量营养</a:t>
            </a:r>
            <a:r>
              <a:rPr lang="zh-CN" altLang="en-US" sz="1000" b="1" kern="0" smtClean="0">
                <a:latin typeface="+mn-ea"/>
                <a:cs typeface="Helvetica"/>
              </a:rPr>
              <a:t>（</a:t>
            </a:r>
            <a:r>
              <a:rPr lang="zh-CN" altLang="en-US" sz="1000" b="1" kern="0" smtClean="0">
                <a:latin typeface="+mn-ea"/>
                <a:cs typeface="Helvetica" panose="020B0604020202020204" pitchFamily="34" charset="0"/>
              </a:rPr>
              <a:t>＜</a:t>
            </a:r>
            <a:r>
              <a:rPr lang="zh-CN" altLang="en-US" sz="1000" b="1" kern="0" smtClean="0">
                <a:latin typeface="+mn-ea"/>
                <a:cs typeface="Helvetica" panose="020B0604020202020204" pitchFamily="34" charset="0"/>
              </a:rPr>
              <a:t>20</a:t>
            </a:r>
            <a:r>
              <a:rPr lang="en-US" altLang="zh-CN" sz="1000" b="1" kern="0" smtClean="0">
                <a:latin typeface="+mn-ea"/>
                <a:cs typeface="Helvetica" panose="020B0604020202020204" pitchFamily="34" charset="0"/>
              </a:rPr>
              <a:t>K</a:t>
            </a:r>
            <a:r>
              <a:rPr lang="zh-CN" altLang="en-US" sz="1000" b="1" kern="0">
                <a:latin typeface="+mn-ea"/>
                <a:cs typeface="Helvetica" panose="020B0604020202020204" pitchFamily="34" charset="0"/>
              </a:rPr>
              <a:t>cal/</a:t>
            </a:r>
            <a:r>
              <a:rPr lang="en-US" altLang="zh-CN" sz="1000" b="1" kern="0">
                <a:latin typeface="+mn-ea"/>
                <a:cs typeface="Helvetica" panose="020B0604020202020204" pitchFamily="34" charset="0"/>
              </a:rPr>
              <a:t>K</a:t>
            </a:r>
            <a:r>
              <a:rPr lang="zh-CN" altLang="en-US" sz="1000" b="1" kern="0">
                <a:latin typeface="+mn-ea"/>
                <a:cs typeface="Helvetica" panose="020B0604020202020204" pitchFamily="34" charset="0"/>
              </a:rPr>
              <a:t>g/d </a:t>
            </a:r>
            <a:r>
              <a:rPr lang="zh-CN" altLang="en-US" sz="1000" b="1" kern="0" smtClean="0">
                <a:latin typeface="+mn-ea"/>
                <a:cs typeface="Helvetica"/>
              </a:rPr>
              <a:t>）</a:t>
            </a:r>
            <a:r>
              <a:rPr lang="zh-CN" altLang="en-US" sz="1200" kern="0">
                <a:ea typeface="楷体" panose="02010609060101010101" pitchFamily="49" charset="-122"/>
                <a:cs typeface="Helvetica"/>
              </a:rPr>
              <a:t>的要求，可改善患者临床结局，符合临床需求</a:t>
            </a:r>
            <a:r>
              <a:rPr lang="zh-CN" altLang="en-US" sz="1200" kern="0" smtClean="0">
                <a:ea typeface="楷体" panose="02010609060101010101" pitchFamily="49" charset="-122"/>
                <a:cs typeface="Helvetica"/>
              </a:rPr>
              <a:t>。</a:t>
            </a:r>
            <a:endParaRPr lang="en-US" altLang="zh-CN" sz="1200" b="1" dirty="0">
              <a:latin typeface="+mn-ea"/>
            </a:endParaRPr>
          </a:p>
          <a:p>
            <a:pPr>
              <a:lnSpc>
                <a:spcPts val="2200"/>
              </a:lnSpc>
            </a:pPr>
            <a:r>
              <a:rPr lang="zh-CN" altLang="zh-CN" sz="1200" b="1" dirty="0">
                <a:latin typeface="+mn-ea"/>
              </a:rPr>
              <a:t>国家药监局药品审评中心《技术审评报告》中关于本药品有效性的描述：</a:t>
            </a:r>
          </a:p>
          <a:p>
            <a:pPr>
              <a:lnSpc>
                <a:spcPts val="2200"/>
              </a:lnSpc>
            </a:pPr>
            <a:r>
              <a:rPr lang="zh-CN" altLang="zh-CN" sz="1200" kern="0" dirty="0">
                <a:latin typeface="楷体" panose="02010609060101010101" pitchFamily="49" charset="-122"/>
                <a:ea typeface="楷体" panose="02010609060101010101" pitchFamily="49" charset="-122"/>
                <a:cs typeface="Helvetica" panose="020B0604020202020204" pitchFamily="34" charset="0"/>
              </a:rPr>
              <a:t>公开渠道（</a:t>
            </a:r>
            <a:r>
              <a:rPr lang="en-US" altLang="zh-CN" sz="1200" kern="0" dirty="0">
                <a:latin typeface="Times New Roman" panose="02020603050405020304" pitchFamily="18" charset="0"/>
                <a:ea typeface="楷体" panose="02010609060101010101" pitchFamily="49" charset="-122"/>
                <a:cs typeface="Times New Roman" panose="02020603050405020304" pitchFamily="18" charset="0"/>
              </a:rPr>
              <a:t>CDE</a:t>
            </a:r>
            <a:r>
              <a:rPr lang="zh-CN" altLang="zh-CN" sz="1200" kern="0" dirty="0">
                <a:latin typeface="楷体" panose="02010609060101010101" pitchFamily="49" charset="-122"/>
                <a:ea typeface="楷体" panose="02010609060101010101" pitchFamily="49" charset="-122"/>
                <a:cs typeface="Helvetica" panose="020B0604020202020204" pitchFamily="34" charset="0"/>
              </a:rPr>
              <a:t>网站），未查询到本品《技术审评报告》。</a:t>
            </a:r>
          </a:p>
          <a:p>
            <a:pPr lvl="0" fontAlgn="base">
              <a:lnSpc>
                <a:spcPct val="150000"/>
              </a:lnSpc>
            </a:pPr>
            <a:endParaRPr lang="zh-CN" altLang="zh-CN" sz="1200" u="sng" kern="0" dirty="0">
              <a:solidFill>
                <a:srgbClr val="365F91"/>
              </a:solidFill>
              <a:latin typeface="楷体" panose="02010609060101010101" pitchFamily="49" charset="-122"/>
              <a:ea typeface="楷体" panose="02010609060101010101" pitchFamily="49" charset="-122"/>
              <a:cs typeface="Helvetica" panose="020B0604020202020204" pitchFamily="34" charset="0"/>
            </a:endParaRPr>
          </a:p>
          <a:p>
            <a:pPr algn="l">
              <a:lnSpc>
                <a:spcPct val="150000"/>
              </a:lnSpc>
            </a:pPr>
            <a:endParaRPr lang="zh-CN" altLang="en-US" sz="900" b="1" u="sng" kern="0" dirty="0">
              <a:solidFill>
                <a:srgbClr val="365F91"/>
              </a:solidFill>
              <a:latin typeface="+mn-ea"/>
              <a:cs typeface="Helvetica"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a:solidFill>
                  <a:schemeClr val="tx1"/>
                </a:solidFill>
              </a:rPr>
              <a:t>03 </a:t>
            </a:r>
            <a:r>
              <a:rPr lang="zh-CN" altLang="en-US" dirty="0">
                <a:solidFill>
                  <a:schemeClr val="tx1"/>
                </a:solidFill>
              </a:rPr>
              <a:t>有效性</a:t>
            </a:r>
          </a:p>
        </p:txBody>
      </p:sp>
      <p:sp>
        <p:nvSpPr>
          <p:cNvPr id="7" name="文本框 6"/>
          <p:cNvSpPr txBox="1"/>
          <p:nvPr/>
        </p:nvSpPr>
        <p:spPr>
          <a:xfrm>
            <a:off x="179882" y="711222"/>
            <a:ext cx="8534399" cy="369332"/>
          </a:xfrm>
          <a:prstGeom prst="rect">
            <a:avLst/>
          </a:prstGeom>
          <a:noFill/>
        </p:spPr>
        <p:txBody>
          <a:bodyPr wrap="square">
            <a:spAutoFit/>
          </a:bodyPr>
          <a:lstStyle/>
          <a:p>
            <a:pPr>
              <a:lnSpc>
                <a:spcPct val="150000"/>
              </a:lnSpc>
            </a:pPr>
            <a:r>
              <a:rPr lang="zh-CN" altLang="en-US" sz="1200" b="1" dirty="0">
                <a:latin typeface="+mn-ea"/>
              </a:rPr>
              <a:t>临床指南</a:t>
            </a:r>
            <a:r>
              <a:rPr lang="en-US" altLang="zh-CN" sz="1200" b="1" dirty="0">
                <a:latin typeface="+mn-ea"/>
              </a:rPr>
              <a:t>/</a:t>
            </a:r>
            <a:r>
              <a:rPr lang="zh-CN" altLang="en-US" sz="1200" b="1" dirty="0">
                <a:latin typeface="+mn-ea"/>
              </a:rPr>
              <a:t>诊疗规范</a:t>
            </a:r>
            <a:r>
              <a:rPr lang="zh-CN" altLang="en-US" sz="1200" b="1">
                <a:latin typeface="+mn-ea"/>
              </a:rPr>
              <a:t>推荐情况</a:t>
            </a:r>
            <a:endParaRPr lang="en-US" altLang="zh-CN" sz="1200" b="1" dirty="0">
              <a:solidFill>
                <a:srgbClr val="FF0000"/>
              </a:solidFill>
              <a:latin typeface="+mn-ea"/>
            </a:endParaRPr>
          </a:p>
        </p:txBody>
      </p:sp>
      <p:graphicFrame>
        <p:nvGraphicFramePr>
          <p:cNvPr id="3" name="表格 2"/>
          <p:cNvGraphicFramePr>
            <a:graphicFrameLocks noGrp="1"/>
          </p:cNvGraphicFramePr>
          <p:nvPr>
            <p:extLst>
              <p:ext uri="{D42A27DB-BD31-4B8C-83A1-F6EECF244321}">
                <p14:modId xmlns:p14="http://schemas.microsoft.com/office/powerpoint/2010/main" val="719605511"/>
              </p:ext>
            </p:extLst>
          </p:nvPr>
        </p:nvGraphicFramePr>
        <p:xfrm>
          <a:off x="89941" y="1047917"/>
          <a:ext cx="8874178" cy="3960963"/>
        </p:xfrm>
        <a:graphic>
          <a:graphicData uri="http://schemas.openxmlformats.org/drawingml/2006/table">
            <a:tbl>
              <a:tblPr/>
              <a:tblGrid>
                <a:gridCol w="580411">
                  <a:extLst>
                    <a:ext uri="{9D8B030D-6E8A-4147-A177-3AD203B41FA5}">
                      <a16:colId xmlns:a16="http://schemas.microsoft.com/office/drawing/2014/main" xmlns="" val="20000"/>
                    </a:ext>
                  </a:extLst>
                </a:gridCol>
                <a:gridCol w="1593163">
                  <a:extLst>
                    <a:ext uri="{9D8B030D-6E8A-4147-A177-3AD203B41FA5}">
                      <a16:colId xmlns:a16="http://schemas.microsoft.com/office/drawing/2014/main" xmlns="" val="20001"/>
                    </a:ext>
                  </a:extLst>
                </a:gridCol>
                <a:gridCol w="6700604">
                  <a:extLst>
                    <a:ext uri="{9D8B030D-6E8A-4147-A177-3AD203B41FA5}">
                      <a16:colId xmlns:a16="http://schemas.microsoft.com/office/drawing/2014/main" xmlns="" val="20002"/>
                    </a:ext>
                  </a:extLst>
                </a:gridCol>
              </a:tblGrid>
              <a:tr h="220971">
                <a:tc>
                  <a:txBody>
                    <a:bodyPr/>
                    <a:lstStyle/>
                    <a:p>
                      <a:pPr algn="ctr" fontAlgn="ctr"/>
                      <a:r>
                        <a:rPr lang="zh-CN" altLang="en-US" sz="1200" b="1" i="0" u="none" strike="noStrike" dirty="0">
                          <a:solidFill>
                            <a:schemeClr val="bg1"/>
                          </a:solidFill>
                          <a:effectLst/>
                          <a:latin typeface="楷体" panose="02010609060101010101" pitchFamily="49" charset="-122"/>
                          <a:ea typeface="楷体" panose="02010609060101010101" pitchFamily="49" charset="-122"/>
                        </a:rPr>
                        <a:t>时间</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81C0"/>
                    </a:solidFill>
                  </a:tcPr>
                </a:tc>
                <a:tc>
                  <a:txBody>
                    <a:bodyPr/>
                    <a:lstStyle/>
                    <a:p>
                      <a:pPr algn="ctr" fontAlgn="ctr"/>
                      <a:r>
                        <a:rPr lang="zh-CN" altLang="en-US" sz="1200" b="1" i="0" u="none" strike="noStrike" dirty="0">
                          <a:solidFill>
                            <a:schemeClr val="bg1"/>
                          </a:solidFill>
                          <a:effectLst/>
                          <a:latin typeface="楷体" panose="02010609060101010101" pitchFamily="49" charset="-122"/>
                          <a:ea typeface="楷体" panose="02010609060101010101" pitchFamily="49" charset="-122"/>
                        </a:rPr>
                        <a:t>指南名称</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81C0"/>
                    </a:solidFill>
                  </a:tcPr>
                </a:tc>
                <a:tc>
                  <a:txBody>
                    <a:bodyPr/>
                    <a:lstStyle/>
                    <a:p>
                      <a:pPr algn="ctr" fontAlgn="ctr"/>
                      <a:r>
                        <a:rPr lang="zh-CN" altLang="en-US" sz="1200" b="1" i="0" u="none" strike="noStrike" dirty="0">
                          <a:solidFill>
                            <a:schemeClr val="bg1"/>
                          </a:solidFill>
                          <a:effectLst/>
                          <a:latin typeface="楷体" panose="02010609060101010101" pitchFamily="49" charset="-122"/>
                          <a:ea typeface="楷体" panose="02010609060101010101" pitchFamily="49" charset="-122"/>
                        </a:rPr>
                        <a:t>推荐内容</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81C0"/>
                    </a:solidFill>
                  </a:tcPr>
                </a:tc>
                <a:extLst>
                  <a:ext uri="{0D108BD9-81ED-4DB2-BD59-A6C34878D82A}">
                    <a16:rowId xmlns:a16="http://schemas.microsoft.com/office/drawing/2014/main" xmlns="" val="10000"/>
                  </a:ext>
                </a:extLst>
              </a:tr>
              <a:tr h="467601">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2021</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肠外营养安全性管理中国专家共识</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楷体" panose="02010609060101010101" pitchFamily="49" charset="-122"/>
                          <a:ea typeface="楷体" panose="02010609060101010101" pitchFamily="49" charset="-122"/>
                        </a:rPr>
                        <a:t>肠外营养输注时，应将各种营养物质按一定比例和规定程序混合于一个输液袋（“全营养混合液”）后输注，</a:t>
                      </a:r>
                      <a:r>
                        <a:rPr lang="zh-CN" altLang="en-US" sz="900" b="1" i="0" u="none" strike="noStrike" dirty="0">
                          <a:solidFill>
                            <a:srgbClr val="000000"/>
                          </a:solidFill>
                          <a:effectLst/>
                          <a:latin typeface="+mn-ea"/>
                          <a:ea typeface="+mn-ea"/>
                        </a:rPr>
                        <a:t>优先推荐工业化多腔袋（包括三腔袋和双腔袋）</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，也可使用医院配制的“全营养混合液”。避免单瓶、多瓶平行或序贯串输等形式输注（</a:t>
                      </a:r>
                      <a:r>
                        <a:rPr lang="en-US" altLang="zh-CN" sz="1000" b="0" i="0" u="none" strike="noStrike">
                          <a:solidFill>
                            <a:srgbClr val="000000"/>
                          </a:solidFill>
                          <a:effectLst/>
                          <a:latin typeface="楷体" panose="02010609060101010101" pitchFamily="49" charset="-122"/>
                          <a:ea typeface="楷体" panose="02010609060101010101" pitchFamily="49" charset="-122"/>
                        </a:rPr>
                        <a:t>A</a:t>
                      </a:r>
                      <a:r>
                        <a:rPr lang="zh-CN" altLang="en-US" sz="1000" b="0" i="0" u="none" strike="noStrike" smtClean="0">
                          <a:solidFill>
                            <a:srgbClr val="000000"/>
                          </a:solidFill>
                          <a:effectLst/>
                          <a:latin typeface="楷体" panose="02010609060101010101" pitchFamily="49" charset="-122"/>
                          <a:ea typeface="楷体" panose="02010609060101010101" pitchFamily="49" charset="-122"/>
                        </a:rPr>
                        <a:t>）。</a:t>
                      </a:r>
                      <a:endParaRPr lang="zh-CN" altLang="en-US" sz="1000" b="0" i="0" u="none" strike="noStrike" dirty="0">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0468">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2014</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楷体" panose="02010609060101010101" pitchFamily="49" charset="-122"/>
                          <a:ea typeface="楷体" panose="02010609060101010101" pitchFamily="49" charset="-122"/>
                        </a:rPr>
                        <a:t>《ASPEN</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临床指南</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1" i="0" u="none" strike="noStrike">
                          <a:solidFill>
                            <a:srgbClr val="000000"/>
                          </a:solidFill>
                          <a:effectLst/>
                          <a:latin typeface="+mn-ea"/>
                          <a:ea typeface="+mn-ea"/>
                        </a:rPr>
                        <a:t>预灌装多腔袋营养制剂是患者的适宜选择</a:t>
                      </a:r>
                      <a:r>
                        <a:rPr lang="zh-CN" altLang="en-US" sz="1000" b="0" i="0" u="none" strike="noStrike">
                          <a:solidFill>
                            <a:srgbClr val="000000"/>
                          </a:solidFill>
                          <a:effectLst/>
                          <a:latin typeface="楷体" panose="02010609060101010101" pitchFamily="49" charset="-122"/>
                          <a:ea typeface="楷体" panose="02010609060101010101" pitchFamily="49" charset="-122"/>
                        </a:rPr>
                        <a:t>，包含双腔袋和三腔</a:t>
                      </a:r>
                      <a:r>
                        <a:rPr lang="zh-CN" altLang="en-US" sz="1000" b="0" i="0" u="none" strike="noStrike" smtClean="0">
                          <a:solidFill>
                            <a:srgbClr val="000000"/>
                          </a:solidFill>
                          <a:effectLst/>
                          <a:latin typeface="楷体" panose="02010609060101010101" pitchFamily="49" charset="-122"/>
                          <a:ea typeface="楷体" panose="02010609060101010101" pitchFamily="49" charset="-122"/>
                        </a:rPr>
                        <a:t>袋。</a:t>
                      </a:r>
                      <a:endParaRPr lang="zh-CN" altLang="en-US" sz="1000" b="0" i="0" u="none" strike="noStrike" dirty="0">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9075">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2017</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肠外营养临床药学共识</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楷体" panose="02010609060101010101" pitchFamily="49" charset="-122"/>
                          <a:ea typeface="楷体" panose="02010609060101010101" pitchFamily="49" charset="-122"/>
                        </a:rPr>
                        <a:t>双腔袋仅含葡萄糖和氨基酸，以适应部分特殊情况下对不同脂肪乳的需求，同时更好的保证脂肪乳的稳</a:t>
                      </a:r>
                      <a:r>
                        <a:rPr lang="zh-CN" altLang="en-US" sz="1000" b="0" i="0" u="none" strike="noStrike">
                          <a:solidFill>
                            <a:srgbClr val="000000"/>
                          </a:solidFill>
                          <a:effectLst/>
                          <a:latin typeface="楷体" panose="02010609060101010101" pitchFamily="49" charset="-122"/>
                          <a:ea typeface="楷体" panose="02010609060101010101" pitchFamily="49" charset="-122"/>
                        </a:rPr>
                        <a:t>定</a:t>
                      </a:r>
                      <a:r>
                        <a:rPr lang="zh-CN" altLang="en-US" sz="1000" b="0" i="0" u="none" strike="noStrike" smtClean="0">
                          <a:solidFill>
                            <a:srgbClr val="000000"/>
                          </a:solidFill>
                          <a:effectLst/>
                          <a:latin typeface="楷体" panose="02010609060101010101" pitchFamily="49" charset="-122"/>
                          <a:ea typeface="楷体" panose="02010609060101010101" pitchFamily="49" charset="-122"/>
                        </a:rPr>
                        <a:t>性。</a:t>
                      </a:r>
                      <a:endParaRPr lang="zh-CN" altLang="en-US" sz="1000" b="0" i="0" u="none" strike="noStrike" dirty="0">
                        <a:solidFill>
                          <a:srgbClr val="000000"/>
                        </a:solidFill>
                        <a:effectLst/>
                        <a:latin typeface="楷体" panose="02010609060101010101" pitchFamily="49" charset="-122"/>
                        <a:ea typeface="楷体" panose="02010609060101010101" pitchFamily="49" charset="-122"/>
                      </a:endParaRP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12808">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2017</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创伤失血性休克诊治中国急诊专家共识</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楷体" panose="02010609060101010101" pitchFamily="49" charset="-122"/>
                          <a:ea typeface="楷体" panose="02010609060101010101" pitchFamily="49" charset="-122"/>
                        </a:rPr>
                        <a:t>监测</a:t>
                      </a:r>
                      <a:r>
                        <a:rPr lang="zh-CN" altLang="en-US" sz="900" b="1" i="0" u="none" strike="noStrike" dirty="0">
                          <a:solidFill>
                            <a:srgbClr val="000000"/>
                          </a:solidFill>
                          <a:effectLst/>
                          <a:latin typeface="+mn-ea"/>
                          <a:ea typeface="+mn-ea"/>
                        </a:rPr>
                        <a:t>电解质</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和肝肾功能，对了解病情变化和指导治疗亦十分重要。需要及时建立循环通路，进行输血与液体治疗。</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26157">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2019</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复方氨基酸注射液临床应用专家共识</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zh-CN" altLang="en-US" sz="1000" b="0" i="0" u="none" strike="noStrike" dirty="0">
                          <a:solidFill>
                            <a:srgbClr val="000000"/>
                          </a:solidFill>
                          <a:effectLst/>
                          <a:latin typeface="楷体" panose="02010609060101010101" pitchFamily="49" charset="-122"/>
                          <a:ea typeface="楷体" panose="02010609060101010101" pitchFamily="49" charset="-122"/>
                        </a:rPr>
                        <a:t>应用于复方氨基酸注射液中的抗氧化剂亚硫酸盐可以使氨基酸制剂保持稳定，但同时</a:t>
                      </a:r>
                      <a:r>
                        <a:rPr lang="zh-CN" altLang="en-US" sz="900" b="1" i="0" u="none" strike="noStrike" dirty="0">
                          <a:solidFill>
                            <a:srgbClr val="000000"/>
                          </a:solidFill>
                          <a:effectLst/>
                          <a:latin typeface="+mn-ea"/>
                          <a:ea typeface="+mn-ea"/>
                        </a:rPr>
                        <a:t>亚硫酸盐对人体具有一定危害</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，亚硫酸盐能够诱发过敏反应，诱发基因突变或破坏遗传物质，导致器官和神经系统</a:t>
                      </a:r>
                      <a:r>
                        <a:rPr lang="zh-CN" altLang="en-US" sz="1000" b="0" i="0" u="none" strike="noStrike">
                          <a:solidFill>
                            <a:srgbClr val="000000"/>
                          </a:solidFill>
                          <a:effectLst/>
                          <a:latin typeface="楷体" panose="02010609060101010101" pitchFamily="49" charset="-122"/>
                          <a:ea typeface="楷体" panose="02010609060101010101" pitchFamily="49" charset="-122"/>
                        </a:rPr>
                        <a:t>毒</a:t>
                      </a:r>
                      <a:r>
                        <a:rPr lang="zh-CN" altLang="en-US" sz="1000" b="0" i="0" u="none" strike="noStrike" smtClean="0">
                          <a:solidFill>
                            <a:srgbClr val="000000"/>
                          </a:solidFill>
                          <a:effectLst/>
                          <a:latin typeface="楷体" panose="02010609060101010101" pitchFamily="49" charset="-122"/>
                          <a:ea typeface="楷体" panose="02010609060101010101" pitchFamily="49" charset="-122"/>
                        </a:rPr>
                        <a:t>性。</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28613">
                <a:tc>
                  <a:txBody>
                    <a:bodyPr/>
                    <a:lstStyle/>
                    <a:p>
                      <a:pPr algn="ctr" fontAlgn="ctr"/>
                      <a:r>
                        <a:rPr lang="en-US" sz="1000" b="0" i="0" u="none" strike="noStrike">
                          <a:solidFill>
                            <a:srgbClr val="000000"/>
                          </a:solidFill>
                          <a:effectLst/>
                          <a:latin typeface="楷体" panose="02010609060101010101" pitchFamily="49" charset="-122"/>
                          <a:ea typeface="楷体" panose="02010609060101010101" pitchFamily="49" charset="-122"/>
                        </a:rPr>
                        <a:t>2017</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小儿围术期液体和输血管理指南</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楷体" panose="02010609060101010101" pitchFamily="49" charset="-122"/>
                          <a:ea typeface="楷体" panose="02010609060101010101" pitchFamily="49" charset="-122"/>
                        </a:rPr>
                        <a:t>小儿围术期液体治疗的目的在于提供基础代谢的需要（生理需要量），补充术前禁食和围手术期的损失量，维持</a:t>
                      </a:r>
                      <a:r>
                        <a:rPr lang="zh-CN" altLang="en-US" sz="900" b="1" i="0" u="none" strike="noStrike" dirty="0">
                          <a:solidFill>
                            <a:srgbClr val="000000"/>
                          </a:solidFill>
                          <a:effectLst/>
                          <a:latin typeface="+mn-ea"/>
                          <a:ea typeface="+mn-ea"/>
                        </a:rPr>
                        <a:t>电解质</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、血容量、器官灌注和组织氧合正常。</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86988">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2016</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楷体" panose="02010609060101010101" pitchFamily="49" charset="-122"/>
                          <a:ea typeface="楷体" panose="02010609060101010101" pitchFamily="49" charset="-122"/>
                        </a:rPr>
                        <a:t>《ASPEN/SCCM</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成人重症患者营养支持治疗指南</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zh-CN" altLang="en-US" sz="1000" b="0" i="0" u="none" strike="noStrike" dirty="0">
                          <a:solidFill>
                            <a:srgbClr val="000000"/>
                          </a:solidFill>
                          <a:effectLst/>
                          <a:latin typeface="楷体" panose="02010609060101010101" pitchFamily="49" charset="-122"/>
                          <a:ea typeface="楷体" panose="02010609060101010101" pitchFamily="49" charset="-122"/>
                        </a:rPr>
                        <a:t>建议当合适的人群（营养高风险患者或者严重营养不良的患者）需要肠外营养时，在刚入</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ICU</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的一周可以使用</a:t>
                      </a:r>
                      <a:r>
                        <a:rPr lang="zh-CN" altLang="en-US" sz="900" b="1" i="0" u="none" strike="noStrike" dirty="0">
                          <a:solidFill>
                            <a:srgbClr val="000000"/>
                          </a:solidFill>
                          <a:effectLst/>
                          <a:latin typeface="+mn-ea"/>
                          <a:ea typeface="+mn-ea"/>
                        </a:rPr>
                        <a:t>允许性低热卡（＜</a:t>
                      </a:r>
                      <a:r>
                        <a:rPr lang="en-US" altLang="zh-CN" sz="900" b="1" i="0" u="none" strike="noStrike" dirty="0">
                          <a:solidFill>
                            <a:srgbClr val="000000"/>
                          </a:solidFill>
                          <a:effectLst/>
                          <a:latin typeface="+mn-ea"/>
                          <a:ea typeface="+mn-ea"/>
                        </a:rPr>
                        <a:t>20 Kcal/Kg/d</a:t>
                      </a:r>
                      <a:r>
                        <a:rPr lang="zh-CN" altLang="en-US" sz="900" b="1" i="0" u="none" strike="noStrike" dirty="0">
                          <a:solidFill>
                            <a:srgbClr val="000000"/>
                          </a:solidFill>
                          <a:effectLst/>
                          <a:latin typeface="+mn-ea"/>
                          <a:ea typeface="+mn-ea"/>
                        </a:rPr>
                        <a:t>）</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肠外营养，同时供应充足的蛋</a:t>
                      </a:r>
                      <a:r>
                        <a:rPr lang="zh-CN" altLang="en-US" sz="1000" b="0" i="0" u="none" strike="noStrike">
                          <a:solidFill>
                            <a:srgbClr val="000000"/>
                          </a:solidFill>
                          <a:effectLst/>
                          <a:latin typeface="楷体" panose="02010609060101010101" pitchFamily="49" charset="-122"/>
                          <a:ea typeface="楷体" panose="02010609060101010101" pitchFamily="49" charset="-122"/>
                        </a:rPr>
                        <a:t>白</a:t>
                      </a:r>
                      <a:r>
                        <a:rPr lang="zh-CN" altLang="en-US" sz="1000" b="0" i="0" u="none" strike="noStrike" smtClean="0">
                          <a:solidFill>
                            <a:srgbClr val="000000"/>
                          </a:solidFill>
                          <a:effectLst/>
                          <a:latin typeface="楷体" panose="02010609060101010101" pitchFamily="49" charset="-122"/>
                          <a:ea typeface="楷体" panose="02010609060101010101" pitchFamily="49" charset="-122"/>
                        </a:rPr>
                        <a:t>质。</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02443">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2022</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结核病重症患者营养评估及营养支持治疗专家共识</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楷体" panose="02010609060101010101" pitchFamily="49" charset="-122"/>
                          <a:ea typeface="楷体" panose="02010609060101010101" pitchFamily="49" charset="-122"/>
                        </a:rPr>
                        <a:t>建议使用基于体质量估算能量消耗的简单公式来估算能量需求，并在危重症早期采用</a:t>
                      </a:r>
                      <a:r>
                        <a:rPr lang="zh-CN" altLang="en-US" sz="900" b="1" i="0" u="none" strike="noStrike" dirty="0">
                          <a:solidFill>
                            <a:srgbClr val="000000"/>
                          </a:solidFill>
                          <a:effectLst/>
                          <a:latin typeface="+mn-ea"/>
                          <a:ea typeface="+mn-ea"/>
                        </a:rPr>
                        <a:t>允许性低热量营养策略</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由于危重症患者的特殊性，供给过高的营养底物不仅不能迅速改善结核病重症患者的营养状态，还有可能引起高血糖、高碳酸血症、胆汁淤积与脂肪沉积等一系列代谢紊乱，故应在危重症早期使用低热量营养策。</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28613">
                <a:tc rowSpan="2">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2009</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000" b="0" i="0" u="none" strike="noStrike" dirty="0">
                          <a:solidFill>
                            <a:srgbClr val="000000"/>
                          </a:solidFill>
                          <a:effectLst/>
                          <a:latin typeface="楷体" panose="02010609060101010101" pitchFamily="49" charset="-122"/>
                          <a:ea typeface="楷体" panose="02010609060101010101" pitchFamily="49" charset="-122"/>
                        </a:rPr>
                        <a:t>德国</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术后肠外营养治疗指南</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zh-CN" altLang="en-US" sz="1000" b="0" i="0" u="none" strike="noStrike" dirty="0">
                          <a:solidFill>
                            <a:srgbClr val="000000"/>
                          </a:solidFill>
                          <a:effectLst/>
                          <a:latin typeface="楷体" panose="02010609060101010101" pitchFamily="49" charset="-122"/>
                          <a:ea typeface="楷体" panose="02010609060101010101" pitchFamily="49" charset="-122"/>
                        </a:rPr>
                        <a:t>对于无营养不良，以及术后</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4</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天内不能接受足够口服或肠内营养的手术患者，</a:t>
                      </a:r>
                      <a:r>
                        <a:rPr lang="zh-CN" altLang="en-US" sz="900" b="1" i="0" u="none" strike="noStrike" dirty="0">
                          <a:solidFill>
                            <a:srgbClr val="000000"/>
                          </a:solidFill>
                          <a:effectLst/>
                          <a:latin typeface="+mn-ea"/>
                          <a:ea typeface="+mn-ea"/>
                        </a:rPr>
                        <a:t>在术后第一天和第二天应用含葡萄糖和氨基酸的营养</a:t>
                      </a:r>
                      <a:r>
                        <a:rPr lang="zh-CN" altLang="en-US" sz="900" b="1" i="0" u="none" strike="noStrike">
                          <a:solidFill>
                            <a:srgbClr val="000000"/>
                          </a:solidFill>
                          <a:effectLst/>
                          <a:latin typeface="+mn-ea"/>
                          <a:ea typeface="+mn-ea"/>
                        </a:rPr>
                        <a:t>治</a:t>
                      </a:r>
                      <a:r>
                        <a:rPr lang="zh-CN" altLang="en-US" sz="900" b="1" i="0" u="none" strike="noStrike" smtClean="0">
                          <a:solidFill>
                            <a:srgbClr val="000000"/>
                          </a:solidFill>
                          <a:effectLst/>
                          <a:latin typeface="+mn-ea"/>
                          <a:ea typeface="+mn-ea"/>
                        </a:rPr>
                        <a:t>疗</a:t>
                      </a:r>
                      <a:r>
                        <a:rPr lang="zh-CN" altLang="en-US" sz="1000" b="0" i="0" u="none" strike="noStrike" smtClean="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28613">
                <a:tc vMerge="1">
                  <a:txBody>
                    <a:bodyPr/>
                    <a:lstStyle/>
                    <a:p>
                      <a:endParaRPr lang="zh-CN"/>
                    </a:p>
                  </a:txBody>
                  <a:tcPr/>
                </a:tc>
                <a:tc vMerge="1">
                  <a:txBody>
                    <a:bodyPr/>
                    <a:lstStyle/>
                    <a:p>
                      <a:endParaRPr lang="zh-CN"/>
                    </a:p>
                  </a:txBody>
                  <a:tcPr/>
                </a:tc>
                <a:tc>
                  <a:txBody>
                    <a:bodyPr/>
                    <a:lstStyle/>
                    <a:p>
                      <a:pPr marL="0" marR="0" indent="0" algn="l" defTabSz="685800" rtl="0" eaLnBrk="1" fontAlgn="ctr" latinLnBrk="0" hangingPunct="1">
                        <a:lnSpc>
                          <a:spcPct val="100000"/>
                        </a:lnSpc>
                        <a:spcBef>
                          <a:spcPts val="0"/>
                        </a:spcBef>
                        <a:spcAft>
                          <a:spcPts val="0"/>
                        </a:spcAft>
                        <a:buClrTx/>
                        <a:buSzTx/>
                        <a:buFontTx/>
                        <a:buNone/>
                        <a:tabLst/>
                        <a:defRPr/>
                      </a:pPr>
                      <a:r>
                        <a:rPr lang="zh-CN" altLang="en-US" sz="1000" b="0" i="0" u="none" strike="noStrike" dirty="0">
                          <a:solidFill>
                            <a:srgbClr val="000000"/>
                          </a:solidFill>
                          <a:effectLst/>
                          <a:latin typeface="楷体" panose="02010609060101010101" pitchFamily="49" charset="-122"/>
                          <a:ea typeface="楷体" panose="02010609060101010101" pitchFamily="49" charset="-122"/>
                        </a:rPr>
                        <a:t>对于有营养不良，以及术后</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7-14</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天才能接受足量口服或肠内营养的手术患者，</a:t>
                      </a:r>
                      <a:r>
                        <a:rPr lang="zh-CN" altLang="en-US" sz="900" b="1" i="0" u="none" strike="noStrike" dirty="0">
                          <a:solidFill>
                            <a:srgbClr val="000000"/>
                          </a:solidFill>
                          <a:effectLst/>
                          <a:latin typeface="+mn-ea"/>
                          <a:ea typeface="+mn-ea"/>
                        </a:rPr>
                        <a:t>推荐在术后第一天和第二天应用两腔袋（氨基酸和葡萄糖）</a:t>
                      </a:r>
                      <a:r>
                        <a:rPr lang="zh-CN" altLang="en-US" sz="900" b="1" i="0" u="none" strike="noStrike">
                          <a:solidFill>
                            <a:srgbClr val="000000"/>
                          </a:solidFill>
                          <a:effectLst/>
                          <a:latin typeface="+mn-ea"/>
                          <a:ea typeface="+mn-ea"/>
                        </a:rPr>
                        <a:t>治</a:t>
                      </a:r>
                      <a:r>
                        <a:rPr lang="zh-CN" altLang="en-US" sz="900" b="1" i="0" u="none" strike="noStrike" smtClean="0">
                          <a:solidFill>
                            <a:srgbClr val="000000"/>
                          </a:solidFill>
                          <a:effectLst/>
                          <a:latin typeface="+mn-ea"/>
                          <a:ea typeface="+mn-ea"/>
                        </a:rPr>
                        <a:t>疗</a:t>
                      </a:r>
                      <a:r>
                        <a:rPr lang="zh-CN" altLang="en-US" sz="1000" b="0" i="0" u="none" strike="noStrike" smtClean="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28613">
                <a:tc>
                  <a:txBody>
                    <a:bodyPr/>
                    <a:lstStyle/>
                    <a:p>
                      <a:pPr algn="ctr" fontAlgn="ctr"/>
                      <a:r>
                        <a:rPr lang="en-US" altLang="zh-CN" sz="1000" b="0" i="0" u="none" strike="noStrike">
                          <a:solidFill>
                            <a:srgbClr val="000000"/>
                          </a:solidFill>
                          <a:effectLst/>
                          <a:latin typeface="楷体" panose="02010609060101010101" pitchFamily="49" charset="-122"/>
                          <a:ea typeface="楷体" panose="02010609060101010101" pitchFamily="49" charset="-122"/>
                        </a:rPr>
                        <a:t>2008</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临床诊疗指南肠外肠内营养学分册</a:t>
                      </a:r>
                      <a:r>
                        <a:rPr lang="en-US" altLang="zh-CN"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楷体" panose="02010609060101010101" pitchFamily="49" charset="-122"/>
                          <a:ea typeface="楷体" panose="02010609060101010101" pitchFamily="49" charset="-122"/>
                        </a:rPr>
                        <a:t>在败血症或创伤的急性代谢期，不主张采用高热卡营养支持获得正氮平衡或氮平衡</a:t>
                      </a:r>
                      <a:r>
                        <a:rPr lang="zh-CN" altLang="en-US" sz="1000" b="0" i="0" u="none" strike="noStrike" kern="1200" dirty="0">
                          <a:solidFill>
                            <a:srgbClr val="000000"/>
                          </a:solidFill>
                          <a:effectLst/>
                          <a:latin typeface="楷体" panose="02010609060101010101" pitchFamily="49" charset="-122"/>
                          <a:ea typeface="楷体" panose="02010609060101010101" pitchFamily="49" charset="-122"/>
                          <a:cs typeface="+mn-cs"/>
                        </a:rPr>
                        <a:t>。</a:t>
                      </a:r>
                      <a:r>
                        <a:rPr lang="zh-CN" altLang="en-US" sz="900" b="1" i="0" u="none" strike="noStrike" dirty="0">
                          <a:solidFill>
                            <a:srgbClr val="000000"/>
                          </a:solidFill>
                          <a:effectLst/>
                          <a:latin typeface="+mn-ea"/>
                          <a:ea typeface="+mn-ea"/>
                        </a:rPr>
                        <a:t>“允许性低摄入”（</a:t>
                      </a:r>
                      <a:r>
                        <a:rPr lang="en-US" altLang="zh-CN" sz="900" b="1" i="0" u="none" strike="noStrike" dirty="0">
                          <a:solidFill>
                            <a:srgbClr val="000000"/>
                          </a:solidFill>
                          <a:effectLst/>
                          <a:latin typeface="+mn-ea"/>
                          <a:ea typeface="+mn-ea"/>
                        </a:rPr>
                        <a:t>15-20 Kcal/Kg/d</a:t>
                      </a:r>
                      <a:r>
                        <a:rPr lang="zh-CN" altLang="en-US" sz="900" b="1" i="0" u="none" strike="noStrike" dirty="0">
                          <a:solidFill>
                            <a:srgbClr val="000000"/>
                          </a:solidFill>
                          <a:effectLst/>
                          <a:latin typeface="+mn-ea"/>
                          <a:ea typeface="+mn-ea"/>
                        </a:rPr>
                        <a:t>）有利于围手术期患者的临床结局</a:t>
                      </a:r>
                      <a:r>
                        <a:rPr lang="zh-CN" altLang="en-US" sz="1000" b="0" i="0" u="none" strike="noStrike" dirty="0">
                          <a:solidFill>
                            <a:srgbClr val="000000"/>
                          </a:solidFill>
                          <a:effectLst/>
                          <a:latin typeface="楷体" panose="02010609060101010101" pitchFamily="49" charset="-122"/>
                          <a:ea typeface="楷体" panose="02010609060101010101" pitchFamily="49" charset="-122"/>
                        </a:rPr>
                        <a:t>。</a:t>
                      </a:r>
                    </a:p>
                  </a:txBody>
                  <a:tcPr marL="3172" marR="3172" marT="3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mtClean="0">
                <a:solidFill>
                  <a:schemeClr val="tx1"/>
                </a:solidFill>
              </a:rPr>
              <a:t>04 </a:t>
            </a:r>
            <a:r>
              <a:rPr lang="zh-CN" altLang="en-US" dirty="0">
                <a:solidFill>
                  <a:schemeClr val="tx1"/>
                </a:solidFill>
              </a:rPr>
              <a:t>创新性</a:t>
            </a:r>
          </a:p>
        </p:txBody>
      </p:sp>
      <p:sp>
        <p:nvSpPr>
          <p:cNvPr id="7" name="文本框 6"/>
          <p:cNvSpPr txBox="1"/>
          <p:nvPr/>
        </p:nvSpPr>
        <p:spPr>
          <a:xfrm>
            <a:off x="115556" y="965818"/>
            <a:ext cx="8912888" cy="3054682"/>
          </a:xfrm>
          <a:prstGeom prst="rect">
            <a:avLst/>
          </a:prstGeom>
          <a:noFill/>
        </p:spPr>
        <p:txBody>
          <a:bodyPr wrap="square">
            <a:spAutoFit/>
          </a:bodyPr>
          <a:lstStyle/>
          <a:p>
            <a:pPr>
              <a:lnSpc>
                <a:spcPts val="2100"/>
              </a:lnSpc>
            </a:pPr>
            <a:r>
              <a:rPr lang="zh-CN" altLang="en-US" sz="1200" b="1" dirty="0">
                <a:latin typeface="+mn-ea"/>
              </a:rPr>
              <a:t>主要创新点：</a:t>
            </a:r>
            <a:endParaRPr lang="en-US" altLang="zh-CN" sz="1200" b="1" dirty="0">
              <a:latin typeface="+mn-ea"/>
            </a:endParaRPr>
          </a:p>
          <a:p>
            <a:pPr>
              <a:lnSpc>
                <a:spcPts val="21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1.</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本品属于</a:t>
            </a:r>
            <a:r>
              <a:rPr lang="zh-CN" altLang="zh-CN" sz="1000" b="1" kern="0" dirty="0">
                <a:latin typeface="+mn-ea"/>
                <a:cs typeface="Helvetica" panose="020B0604020202020204" pitchFamily="34" charset="0"/>
              </a:rPr>
              <a:t>治疗理念创新</a:t>
            </a:r>
            <a:r>
              <a:rPr lang="zh-CN" altLang="zh-CN" sz="1200" kern="0" dirty="0">
                <a:latin typeface="楷体" panose="02010609060101010101" pitchFamily="49" charset="-122"/>
                <a:ea typeface="楷体" panose="02010609060101010101" pitchFamily="49" charset="-122"/>
                <a:cs typeface="Helvetica" panose="020B0604020202020204" pitchFamily="34" charset="0"/>
              </a:rPr>
              <a:t>，</a:t>
            </a:r>
            <a:r>
              <a:rPr lang="en-US" altLang="zh-CN" sz="1200" kern="0" dirty="0">
                <a:latin typeface="楷体" panose="02010609060101010101" pitchFamily="49" charset="-122"/>
                <a:ea typeface="楷体" panose="02010609060101010101" pitchFamily="49" charset="-122"/>
                <a:cs typeface="Helvetica" panose="020B0604020202020204" pitchFamily="34" charset="0"/>
              </a:rPr>
              <a:t>6.5g</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氨基酸需给予</a:t>
            </a:r>
            <a:r>
              <a:rPr lang="en-US" altLang="zh-CN" sz="1200" kern="0" dirty="0">
                <a:latin typeface="楷体" panose="02010609060101010101" pitchFamily="49" charset="-122"/>
                <a:ea typeface="楷体" panose="02010609060101010101" pitchFamily="49" charset="-122"/>
                <a:cs typeface="Helvetica" panose="020B0604020202020204" pitchFamily="34" charset="0"/>
              </a:rPr>
              <a:t>40g</a:t>
            </a:r>
            <a:r>
              <a:rPr lang="zh-CN" altLang="zh-CN" sz="1200" kern="0" dirty="0">
                <a:latin typeface="楷体" panose="02010609060101010101" pitchFamily="49" charset="-122"/>
                <a:ea typeface="楷体" panose="02010609060101010101" pitchFamily="49" charset="-122"/>
                <a:cs typeface="Helvetica" panose="020B0604020202020204" pitchFamily="34" charset="0"/>
              </a:rPr>
              <a:t>葡萄糖才能保证氨基酸疗效。大量输入葡萄糖可产生过多</a:t>
            </a:r>
            <a:r>
              <a:rPr lang="en-US" altLang="zh-CN" sz="1200" kern="0" dirty="0">
                <a:latin typeface="楷体" panose="02010609060101010101" pitchFamily="49" charset="-122"/>
                <a:ea typeface="楷体" panose="02010609060101010101" pitchFamily="49" charset="-122"/>
                <a:cs typeface="Helvetica" panose="020B0604020202020204" pitchFamily="34" charset="0"/>
              </a:rPr>
              <a:t>CO</a:t>
            </a:r>
            <a:r>
              <a:rPr lang="en-US" altLang="zh-CN" sz="1200" kern="0" baseline="-25000" dirty="0">
                <a:latin typeface="楷体" panose="02010609060101010101" pitchFamily="49" charset="-122"/>
                <a:ea typeface="楷体" panose="02010609060101010101" pitchFamily="49" charset="-122"/>
                <a:cs typeface="Helvetica" panose="020B0604020202020204" pitchFamily="34" charset="0"/>
              </a:rPr>
              <a:t>2</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r>
              <a:rPr lang="zh-CN" altLang="zh-CN" sz="1200" kern="0" dirty="0">
                <a:latin typeface="楷体" panose="02010609060101010101" pitchFamily="49" charset="-122"/>
                <a:ea typeface="楷体" panose="02010609060101010101" pitchFamily="49" charset="-122"/>
                <a:cs typeface="Helvetica" panose="020B0604020202020204" pitchFamily="34" charset="0"/>
              </a:rPr>
              <a:t>促使呼吸加快、呼</a:t>
            </a:r>
            <a:r>
              <a:rPr lang="en-US" altLang="zh-CN" sz="1200" kern="0" dirty="0">
                <a:latin typeface="楷体" panose="02010609060101010101" pitchFamily="49" charset="-122"/>
                <a:ea typeface="楷体" panose="02010609060101010101" pitchFamily="49" charset="-122"/>
                <a:cs typeface="Helvetica" panose="020B0604020202020204" pitchFamily="34" charset="0"/>
              </a:rPr>
              <a:t>  </a:t>
            </a:r>
            <a:r>
              <a:rPr lang="zh-CN" altLang="zh-CN" sz="1200" kern="0" dirty="0">
                <a:latin typeface="楷体" panose="02010609060101010101" pitchFamily="49" charset="-122"/>
                <a:ea typeface="楷体" panose="02010609060101010101" pitchFamily="49" charset="-122"/>
                <a:cs typeface="Helvetica" panose="020B0604020202020204" pitchFamily="34" charset="0"/>
              </a:rPr>
              <a:t>衰和发生呼吸酸；大量葡萄糖还易刺激胰岛素的分泌、抑制脂肪分解，使输入的氨基酸作为热量被消耗，因此</a:t>
            </a:r>
            <a:r>
              <a:rPr lang="zh-CN" altLang="zh-CN" sz="1200" kern="0">
                <a:latin typeface="楷体" panose="02010609060101010101" pitchFamily="49" charset="-122"/>
                <a:ea typeface="楷体" panose="02010609060101010101" pitchFamily="49" charset="-122"/>
                <a:cs typeface="Helvetica" panose="020B0604020202020204" pitchFamily="34" charset="0"/>
              </a:rPr>
              <a:t>主</a:t>
            </a:r>
            <a:r>
              <a:rPr lang="zh-CN" altLang="zh-CN" sz="1200" kern="0" smtClean="0">
                <a:latin typeface="楷体" panose="02010609060101010101" pitchFamily="49" charset="-122"/>
                <a:ea typeface="楷体" panose="02010609060101010101" pitchFamily="49" charset="-122"/>
                <a:cs typeface="Helvetica" panose="020B0604020202020204" pitchFamily="34" charset="0"/>
              </a:rPr>
              <a:t>张</a:t>
            </a:r>
            <a:r>
              <a:rPr lang="zh-CN" altLang="zh-CN" sz="1000" b="1" kern="0">
                <a:latin typeface="+mn-ea"/>
                <a:cs typeface="Helvetica" panose="020B0604020202020204" pitchFamily="34" charset="0"/>
              </a:rPr>
              <a:t>葡萄糖</a:t>
            </a:r>
            <a:r>
              <a:rPr lang="zh-CN" altLang="zh-CN" sz="1000" b="1" kern="0">
                <a:latin typeface="楷体" panose="02010609060101010101" pitchFamily="49" charset="-122"/>
                <a:ea typeface="楷体" panose="02010609060101010101" pitchFamily="49" charset="-122"/>
                <a:cs typeface="Helvetica" panose="020B0604020202020204" pitchFamily="34" charset="0"/>
              </a:rPr>
              <a:t>：</a:t>
            </a:r>
            <a:r>
              <a:rPr lang="zh-CN" altLang="zh-CN" sz="1000" b="1" kern="0">
                <a:latin typeface="+mn-ea"/>
                <a:cs typeface="Helvetica" panose="020B0604020202020204" pitchFamily="34" charset="0"/>
              </a:rPr>
              <a:t>氨基酸比例为</a:t>
            </a:r>
            <a:r>
              <a:rPr lang="en-US" altLang="zh-CN" sz="1000" b="1" kern="0">
                <a:latin typeface="+mn-ea"/>
                <a:cs typeface="Helvetica" panose="020B0604020202020204" pitchFamily="34" charset="0"/>
              </a:rPr>
              <a:t>50:30</a:t>
            </a:r>
            <a:r>
              <a:rPr lang="zh-CN" altLang="en-US" sz="1000" b="1" kern="0">
                <a:latin typeface="+mn-ea"/>
                <a:cs typeface="Helvetica" panose="020B0604020202020204" pitchFamily="34" charset="0"/>
              </a:rPr>
              <a:t>。</a:t>
            </a:r>
            <a:r>
              <a:rPr lang="zh-CN" altLang="zh-CN" sz="1000" b="1" kern="0" smtClean="0">
                <a:latin typeface="+mn-ea"/>
                <a:cs typeface="Helvetica" panose="020B0604020202020204" pitchFamily="34" charset="0"/>
              </a:rPr>
              <a:t>本</a:t>
            </a:r>
            <a:r>
              <a:rPr lang="zh-CN" altLang="zh-CN" sz="1000" b="1" kern="0" dirty="0">
                <a:latin typeface="+mn-ea"/>
                <a:cs typeface="Helvetica" panose="020B0604020202020204" pitchFamily="34" charset="0"/>
              </a:rPr>
              <a:t>品氨基酸配比</a:t>
            </a:r>
            <a:r>
              <a:rPr lang="zh-CN" altLang="zh-CN" sz="1000" b="1" kern="0">
                <a:latin typeface="+mn-ea"/>
                <a:cs typeface="Helvetica" panose="020B0604020202020204" pitchFamily="34" charset="0"/>
              </a:rPr>
              <a:t>合</a:t>
            </a:r>
            <a:r>
              <a:rPr lang="zh-CN" altLang="zh-CN" sz="1000" b="1" kern="0" smtClean="0">
                <a:latin typeface="+mn-ea"/>
                <a:cs typeface="Helvetica" panose="020B0604020202020204" pitchFamily="34" charset="0"/>
              </a:rPr>
              <a:t>理</a:t>
            </a:r>
            <a:r>
              <a:rPr lang="zh-CN" altLang="en-US" sz="1000" b="1" kern="0">
                <a:latin typeface="+mn-ea"/>
                <a:cs typeface="Helvetica" panose="020B0604020202020204" pitchFamily="34" charset="0"/>
              </a:rPr>
              <a:t>（</a:t>
            </a:r>
            <a:r>
              <a:rPr lang="en-US" altLang="zh-CN" sz="1000" b="1" kern="0" smtClean="0">
                <a:latin typeface="+mn-ea"/>
                <a:cs typeface="Helvetica" panose="020B0604020202020204" pitchFamily="34" charset="0"/>
              </a:rPr>
              <a:t>50:28</a:t>
            </a:r>
            <a:r>
              <a:rPr lang="zh-CN" altLang="en-US" sz="1000" b="1" kern="0" smtClean="0">
                <a:latin typeface="+mn-ea"/>
                <a:cs typeface="Helvetica" panose="020B0604020202020204" pitchFamily="34" charset="0"/>
              </a:rPr>
              <a:t>）</a:t>
            </a:r>
            <a:r>
              <a:rPr lang="en-US" altLang="zh-CN" sz="1000" b="1" kern="0" smtClean="0">
                <a:latin typeface="+mn-ea"/>
                <a:cs typeface="Helvetica" panose="020B0604020202020204" pitchFamily="34" charset="0"/>
              </a:rPr>
              <a:t>,</a:t>
            </a:r>
            <a:r>
              <a:rPr lang="zh-CN" altLang="zh-CN" sz="1000" b="1" kern="0" dirty="0">
                <a:latin typeface="+mn-ea"/>
                <a:cs typeface="Helvetica" panose="020B0604020202020204" pitchFamily="34" charset="0"/>
              </a:rPr>
              <a:t>相比目录内三腔袋配比（</a:t>
            </a:r>
            <a:r>
              <a:rPr lang="en-US" altLang="zh-CN" sz="1000" b="1" kern="0" dirty="0">
                <a:latin typeface="+mn-ea"/>
                <a:cs typeface="Helvetica" panose="020B0604020202020204" pitchFamily="34" charset="0"/>
              </a:rPr>
              <a:t>50:14</a:t>
            </a:r>
            <a:r>
              <a:rPr lang="zh-CN" altLang="zh-CN" sz="1000" b="1" kern="0" dirty="0">
                <a:latin typeface="+mn-ea"/>
                <a:cs typeface="Helvetica" panose="020B0604020202020204" pitchFamily="34" charset="0"/>
              </a:rPr>
              <a:t>）</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，本品更符合文献推荐</a:t>
            </a:r>
            <a:r>
              <a:rPr lang="en-US" altLang="zh-CN" sz="1200" kern="0" dirty="0">
                <a:latin typeface="楷体" panose="02010609060101010101" pitchFamily="49" charset="-122"/>
                <a:ea typeface="楷体" panose="02010609060101010101" pitchFamily="49" charset="-122"/>
                <a:cs typeface="Helvetica" panose="020B0604020202020204" pitchFamily="34" charset="0"/>
              </a:rPr>
              <a:t>50:30</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比例；本品可</a:t>
            </a:r>
            <a:r>
              <a:rPr lang="zh-CN" altLang="zh-CN" sz="1000" b="1" kern="0" dirty="0">
                <a:latin typeface="+mn-ea"/>
                <a:cs typeface="Helvetica" panose="020B0604020202020204" pitchFamily="34" charset="0"/>
              </a:rPr>
              <a:t>灵活搭配各类脂肪乳剂</a:t>
            </a:r>
            <a:r>
              <a:rPr lang="zh-CN" altLang="zh-CN" sz="1200" kern="0" dirty="0">
                <a:latin typeface="楷体" panose="02010609060101010101" pitchFamily="49" charset="-122"/>
                <a:ea typeface="楷体" panose="02010609060101010101" pitchFamily="49" charset="-122"/>
                <a:cs typeface="Helvetica" panose="020B0604020202020204" pitchFamily="34" charset="0"/>
              </a:rPr>
              <a:t>，符合患者个性化营养治疗的理念</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p>
          <a:p>
            <a:pPr>
              <a:lnSpc>
                <a:spcPts val="21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2.</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本品</a:t>
            </a:r>
            <a:r>
              <a:rPr lang="zh-CN" altLang="zh-CN" sz="1000" b="1" kern="0" dirty="0">
                <a:latin typeface="+mn-ea"/>
                <a:cs typeface="Helvetica" panose="020B0604020202020204" pitchFamily="34" charset="0"/>
              </a:rPr>
              <a:t>不含亚硫酸盐抗氧化剂</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，减少抗氧化剂的危害，属于</a:t>
            </a:r>
            <a:r>
              <a:rPr lang="zh-CN" altLang="zh-CN" sz="1000" b="1" kern="0" dirty="0">
                <a:latin typeface="+mn-ea"/>
                <a:cs typeface="Helvetica" panose="020B0604020202020204" pitchFamily="34" charset="0"/>
              </a:rPr>
              <a:t>工艺创新</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p>
          <a:p>
            <a:pPr lvl="0">
              <a:lnSpc>
                <a:spcPts val="2100"/>
              </a:lnSpc>
            </a:pPr>
            <a:r>
              <a:rPr lang="en-US" altLang="zh-CN" sz="1200" kern="0">
                <a:latin typeface="楷体" panose="02010609060101010101" pitchFamily="49" charset="-122"/>
                <a:ea typeface="楷体" panose="02010609060101010101" pitchFamily="49" charset="-122"/>
                <a:cs typeface="Helvetica" panose="020B0604020202020204" pitchFamily="34" charset="0"/>
              </a:rPr>
              <a:t>3.</a:t>
            </a:r>
            <a:r>
              <a:rPr lang="zh-CN" altLang="zh-CN" sz="1200" kern="0">
                <a:latin typeface="楷体" panose="02010609060101010101" pitchFamily="49" charset="-122"/>
                <a:ea typeface="楷体" panose="02010609060101010101" pitchFamily="49" charset="-122"/>
                <a:cs typeface="Helvetica" panose="020B0604020202020204" pitchFamily="34" charset="0"/>
              </a:rPr>
              <a:t>本品</a:t>
            </a:r>
            <a:r>
              <a:rPr lang="zh-CN" altLang="zh-CN" sz="1000" b="1" kern="0">
                <a:latin typeface="+mn-ea"/>
                <a:cs typeface="Helvetica" panose="020B0604020202020204" pitchFamily="34" charset="0"/>
              </a:rPr>
              <a:t>适用于</a:t>
            </a:r>
            <a:r>
              <a:rPr lang="en-US" altLang="zh-CN" sz="1000" b="1" kern="0">
                <a:latin typeface="+mn-ea"/>
                <a:cs typeface="Helvetica" panose="020B0604020202020204" pitchFamily="34" charset="0"/>
              </a:rPr>
              <a:t>2</a:t>
            </a:r>
            <a:r>
              <a:rPr lang="zh-CN" altLang="zh-CN" sz="1000" b="1" kern="0">
                <a:latin typeface="+mn-ea"/>
                <a:cs typeface="Helvetica" panose="020B0604020202020204" pitchFamily="34" charset="0"/>
              </a:rPr>
              <a:t>岁以下儿童</a:t>
            </a:r>
            <a:r>
              <a:rPr lang="zh-CN" altLang="zh-CN" sz="1200" kern="0">
                <a:latin typeface="楷体" panose="02010609060101010101" pitchFamily="49" charset="-122"/>
                <a:ea typeface="楷体" panose="02010609060101010101" pitchFamily="49" charset="-122"/>
                <a:cs typeface="Helvetica" panose="020B0604020202020204" pitchFamily="34" charset="0"/>
              </a:rPr>
              <a:t>，</a:t>
            </a:r>
            <a:r>
              <a:rPr lang="zh-CN" altLang="en-US" sz="1200" kern="0">
                <a:latin typeface="楷体" panose="02010609060101010101" pitchFamily="49" charset="-122"/>
                <a:ea typeface="楷体" panose="02010609060101010101" pitchFamily="49" charset="-122"/>
                <a:cs typeface="Helvetica" panose="020B0604020202020204" pitchFamily="34" charset="0"/>
              </a:rPr>
              <a:t>填补目录内无</a:t>
            </a:r>
            <a:r>
              <a:rPr lang="en-US" altLang="zh-CN" sz="1200" kern="0">
                <a:latin typeface="楷体" panose="02010609060101010101" pitchFamily="49" charset="-122"/>
                <a:ea typeface="楷体" panose="02010609060101010101" pitchFamily="49" charset="-122"/>
                <a:cs typeface="Helvetica" panose="020B0604020202020204" pitchFamily="34" charset="0"/>
              </a:rPr>
              <a:t>2</a:t>
            </a:r>
            <a:r>
              <a:rPr lang="zh-CN" altLang="en-US" sz="1200" kern="0">
                <a:latin typeface="楷体" panose="02010609060101010101" pitchFamily="49" charset="-122"/>
                <a:ea typeface="楷体" panose="02010609060101010101" pitchFamily="49" charset="-122"/>
                <a:cs typeface="Helvetica" panose="020B0604020202020204" pitchFamily="34" charset="0"/>
              </a:rPr>
              <a:t>岁以下儿童适用多腔袋药品的空白</a:t>
            </a:r>
            <a:r>
              <a:rPr lang="en-US" altLang="zh-CN" sz="1200" kern="0">
                <a:latin typeface="楷体" panose="02010609060101010101" pitchFamily="49" charset="-122"/>
                <a:ea typeface="楷体" panose="02010609060101010101" pitchFamily="49" charset="-122"/>
                <a:cs typeface="Helvetica" panose="020B0604020202020204" pitchFamily="34" charset="0"/>
              </a:rPr>
              <a:t>;</a:t>
            </a:r>
          </a:p>
          <a:p>
            <a:pPr lvl="0">
              <a:lnSpc>
                <a:spcPts val="2100"/>
              </a:lnSpc>
            </a:pPr>
            <a:r>
              <a:rPr lang="en-US" altLang="zh-CN" sz="1200" kern="0" smtClean="0">
                <a:latin typeface="楷体" panose="02010609060101010101" pitchFamily="49" charset="-122"/>
                <a:ea typeface="楷体" panose="02010609060101010101" pitchFamily="49" charset="-122"/>
                <a:cs typeface="Helvetica" panose="020B0604020202020204" pitchFamily="34" charset="0"/>
              </a:rPr>
              <a:t>4</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既解决自配三升袋的缺点又适应特殊病情下对不同脂肪乳的需求，可灵活调整</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endParaRPr lang="zh-CN" altLang="zh-CN" sz="1200" kern="0" dirty="0">
              <a:latin typeface="楷体" panose="02010609060101010101" pitchFamily="49" charset="-122"/>
              <a:ea typeface="楷体" panose="02010609060101010101" pitchFamily="49" charset="-122"/>
              <a:cs typeface="Helvetica" panose="020B0604020202020204" pitchFamily="34" charset="0"/>
            </a:endParaRPr>
          </a:p>
          <a:p>
            <a:pPr lvl="0">
              <a:lnSpc>
                <a:spcPts val="21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5.</a:t>
            </a:r>
            <a:r>
              <a:rPr lang="zh-CN" altLang="zh-CN" sz="1200" kern="0" dirty="0">
                <a:latin typeface="楷体" panose="02010609060101010101" pitchFamily="49" charset="-122"/>
                <a:ea typeface="楷体" panose="02010609060101010101" pitchFamily="49" charset="-122"/>
                <a:cs typeface="Helvetica" panose="020B0604020202020204" pitchFamily="34" charset="0"/>
              </a:rPr>
              <a:t>提供</a:t>
            </a:r>
            <a:r>
              <a:rPr lang="zh-CN" altLang="zh-CN" sz="1000" b="1" kern="0" dirty="0">
                <a:latin typeface="+mn-ea"/>
                <a:cs typeface="Helvetica" panose="020B0604020202020204" pitchFamily="34" charset="0"/>
              </a:rPr>
              <a:t>低热量，满足重症、围术期患者的 “允许性低摄入”需求</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endParaRPr lang="zh-CN" altLang="zh-CN" sz="1200" kern="0" dirty="0">
              <a:latin typeface="楷体" panose="02010609060101010101" pitchFamily="49" charset="-122"/>
              <a:ea typeface="楷体" panose="02010609060101010101" pitchFamily="49" charset="-122"/>
              <a:cs typeface="Helvetica" panose="020B0604020202020204" pitchFamily="34" charset="0"/>
            </a:endParaRPr>
          </a:p>
          <a:p>
            <a:pPr lvl="0">
              <a:lnSpc>
                <a:spcPts val="21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6.</a:t>
            </a:r>
            <a:r>
              <a:rPr lang="zh-CN" altLang="zh-CN" sz="1000" b="1" kern="0" dirty="0">
                <a:latin typeface="+mn-ea"/>
                <a:cs typeface="Helvetica" panose="020B0604020202020204" pitchFamily="34" charset="0"/>
              </a:rPr>
              <a:t>通过一致性评价</a:t>
            </a:r>
            <a:r>
              <a:rPr lang="zh-CN" altLang="zh-CN" sz="1200" kern="0" dirty="0">
                <a:latin typeface="楷体" panose="02010609060101010101" pitchFamily="49" charset="-122"/>
                <a:ea typeface="楷体" panose="02010609060101010101" pitchFamily="49" charset="-122"/>
                <a:cs typeface="Helvetica" panose="020B0604020202020204" pitchFamily="34" charset="0"/>
              </a:rPr>
              <a:t>的即用型双腔袋</a:t>
            </a:r>
            <a:r>
              <a:rPr lang="en-US" altLang="zh-CN" sz="1200" kern="0" dirty="0">
                <a:latin typeface="楷体" panose="02010609060101010101" pitchFamily="49" charset="-122"/>
                <a:ea typeface="楷体" panose="02010609060101010101" pitchFamily="49" charset="-122"/>
                <a:cs typeface="Helvetica" panose="020B0604020202020204" pitchFamily="34" charset="0"/>
              </a:rPr>
              <a:t>;</a:t>
            </a:r>
            <a:endParaRPr lang="zh-CN" altLang="zh-CN" sz="1200" kern="0" dirty="0">
              <a:latin typeface="楷体" panose="02010609060101010101" pitchFamily="49" charset="-122"/>
              <a:ea typeface="楷体" panose="02010609060101010101" pitchFamily="49" charset="-122"/>
              <a:cs typeface="Helvetica" panose="020B0604020202020204" pitchFamily="34" charset="0"/>
            </a:endParaRPr>
          </a:p>
          <a:p>
            <a:pPr lvl="0">
              <a:lnSpc>
                <a:spcPts val="2100"/>
              </a:lnSpc>
            </a:pPr>
            <a:r>
              <a:rPr lang="en-US" altLang="zh-CN" sz="1200" kern="0" dirty="0">
                <a:latin typeface="楷体" panose="02010609060101010101" pitchFamily="49" charset="-122"/>
                <a:ea typeface="楷体" panose="02010609060101010101" pitchFamily="49" charset="-122"/>
                <a:cs typeface="Helvetica" panose="020B0604020202020204" pitchFamily="34" charset="0"/>
              </a:rPr>
              <a:t>7.</a:t>
            </a:r>
            <a:r>
              <a:rPr lang="zh-CN" altLang="zh-CN" sz="1200" kern="0" dirty="0">
                <a:latin typeface="楷体" panose="02010609060101010101" pitchFamily="49" charset="-122"/>
                <a:ea typeface="楷体" panose="02010609060101010101" pitchFamily="49" charset="-122"/>
                <a:cs typeface="Helvetica" panose="020B0604020202020204" pitchFamily="34" charset="0"/>
              </a:rPr>
              <a:t>可避免配制污染及繁琐操作，单品串输反复换瓶等问题，</a:t>
            </a:r>
            <a:r>
              <a:rPr lang="zh-CN" altLang="zh-CN" sz="1000" b="1" kern="0" dirty="0">
                <a:latin typeface="+mn-ea"/>
                <a:cs typeface="Helvetica" panose="020B0604020202020204" pitchFamily="34" charset="0"/>
              </a:rPr>
              <a:t>提高临床安全性，便利性和患者依从</a:t>
            </a:r>
            <a:r>
              <a:rPr lang="zh-CN" altLang="zh-CN" sz="1000" b="1" kern="0">
                <a:latin typeface="+mn-ea"/>
                <a:cs typeface="Helvetica" panose="020B0604020202020204" pitchFamily="34" charset="0"/>
              </a:rPr>
              <a:t>性</a:t>
            </a:r>
            <a:r>
              <a:rPr lang="zh-CN" altLang="en-US" sz="1200" kern="0" smtClean="0">
                <a:latin typeface="楷体" panose="02010609060101010101" pitchFamily="49" charset="-122"/>
                <a:ea typeface="楷体" panose="02010609060101010101" pitchFamily="49" charset="-122"/>
                <a:cs typeface="Helvetica" panose="020B0604020202020204" pitchFamily="34" charset="0"/>
              </a:rPr>
              <a:t>。</a:t>
            </a:r>
            <a:endParaRPr lang="zh-CN" altLang="zh-CN" sz="1200" kern="0" dirty="0">
              <a:latin typeface="楷体" panose="02010609060101010101" pitchFamily="49" charset="-122"/>
              <a:ea typeface="楷体" panose="02010609060101010101" pitchFamily="49" charset="-122"/>
              <a:cs typeface="Helvetica"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OURCELIBID_PRE" val="12587"/>
  <p:tag name="KSO_WPP_MARK_KEY" val="c1e5abe2-c565-4f12-88a7-1f04b84a9004"/>
  <p:tag name="COMMONDATA" val="eyJoZGlkIjoiMWE4NGQ3YWE1NTY1MmE3Y2FmZTE1YWJlMDYzYjRjMzQifQ=="/>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STSLi专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常用">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3902</Words>
  <Application>Microsoft Office PowerPoint</Application>
  <PresentationFormat>全屏显示(16:9)</PresentationFormat>
  <Paragraphs>147</Paragraphs>
  <Slides>11</Slides>
  <Notes>0</Notes>
  <HiddenSlides>0</HiddenSlides>
  <MMClips>0</MMClips>
  <ScaleCrop>false</ScaleCrop>
  <HeadingPairs>
    <vt:vector size="4" baseType="variant">
      <vt:variant>
        <vt:lpstr>主题</vt:lpstr>
      </vt:variant>
      <vt:variant>
        <vt:i4>2</vt:i4>
      </vt:variant>
      <vt:variant>
        <vt:lpstr>幻灯片标题</vt:lpstr>
      </vt:variant>
      <vt:variant>
        <vt:i4>11</vt:i4>
      </vt:variant>
    </vt:vector>
  </HeadingPairs>
  <TitlesOfParts>
    <vt:vector size="13" baseType="lpstr">
      <vt:lpstr>自定义设计方案</vt:lpstr>
      <vt:lpstr>2_Office 主题</vt:lpstr>
      <vt:lpstr>PowerPoint 演示文稿</vt:lpstr>
      <vt:lpstr>PowerPoint 演示文稿</vt:lpstr>
      <vt:lpstr>01 基本信息</vt:lpstr>
      <vt:lpstr>01 基本信息</vt:lpstr>
      <vt:lpstr>02 安全性</vt:lpstr>
      <vt:lpstr>02 安全性</vt:lpstr>
      <vt:lpstr>03 有效性</vt:lpstr>
      <vt:lpstr>03 有效性</vt:lpstr>
      <vt:lpstr>04 创新性</vt:lpstr>
      <vt:lpstr>04 创新性</vt:lpstr>
      <vt:lpstr>05 公平性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23</cp:revision>
  <dcterms:created xsi:type="dcterms:W3CDTF">2018-03-01T02:03:00Z</dcterms:created>
  <dcterms:modified xsi:type="dcterms:W3CDTF">2022-07-14T05:30:33Z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BD08C6D0C2B146B4B9B3A01E65128CB9</vt:lpwstr>
  </property>
</Properties>
</file>