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279" r:id="rId3"/>
    <p:sldId id="284" r:id="rId4"/>
    <p:sldId id="285" r:id="rId5"/>
    <p:sldId id="282" r:id="rId6"/>
    <p:sldId id="287" r:id="rId7"/>
    <p:sldId id="269" r:id="rId8"/>
    <p:sldId id="274" r:id="rId9"/>
    <p:sldId id="27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0079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140" y="52"/>
      </p:cViewPr>
      <p:guideLst/>
    </p:cSldViewPr>
  </p:slideViewPr>
  <p:notesTextViewPr>
    <p:cViewPr>
      <p:scale>
        <a:sx n="1" d="1"/>
        <a:sy n="1" d="1"/>
      </p:scale>
      <p:origin x="0" y="0"/>
    </p:cViewPr>
  </p:notesTextViewPr>
  <p:sorterViewPr>
    <p:cViewPr varScale="1">
      <p:scale>
        <a:sx n="100" d="100"/>
        <a:sy n="100" d="100"/>
      </p:scale>
      <p:origin x="0" y="-4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3A6517-10C4-454E-AE0F-D33BFBC1ED4B}"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zh-CN" altLang="en-US"/>
        </a:p>
      </dgm:t>
    </dgm:pt>
    <dgm:pt modelId="{954C3D52-B30C-4E2B-8953-CE435A6ADEDE}">
      <dgm:prSet phldrT="[文本]" custT="1"/>
      <dgm:spPr/>
      <dgm:t>
        <a:bodyPr/>
        <a:lstStyle/>
        <a:p>
          <a:r>
            <a:rPr lang="zh-CN" altLang="en-US" sz="1600" b="1" dirty="0">
              <a:latin typeface="微软雅黑" panose="020B0503020204020204" pitchFamily="34" charset="-122"/>
              <a:ea typeface="微软雅黑" panose="020B0503020204020204" pitchFamily="34" charset="-122"/>
              <a:sym typeface="Arial" panose="020B0604020202020204" pitchFamily="34" charset="0"/>
            </a:rPr>
            <a:t>说明书收载的安全性信息</a:t>
          </a:r>
          <a:endParaRPr lang="zh-CN" altLang="en-US" sz="1600" dirty="0">
            <a:latin typeface="微软雅黑" panose="020B0503020204020204" pitchFamily="34" charset="-122"/>
            <a:ea typeface="微软雅黑" panose="020B0503020204020204" pitchFamily="34" charset="-122"/>
          </a:endParaRPr>
        </a:p>
      </dgm:t>
    </dgm:pt>
    <dgm:pt modelId="{D4C1C1ED-8689-4AF3-A92F-73958559187B}" type="parTrans" cxnId="{1A19F9B1-0227-45D6-8F35-2A7C29481E24}">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5CDE31E3-EAAF-487E-8D02-4DADABE92663}" type="sibTrans" cxnId="{1A19F9B1-0227-45D6-8F35-2A7C29481E24}">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85C8CB11-4553-4B98-BF47-9F28BD6AD404}">
      <dgm:prSet phldrT="[文本]" custT="1"/>
      <dgm:spPr/>
      <dgm:t>
        <a:bodyPr/>
        <a:lstStyle/>
        <a:p>
          <a:r>
            <a:rPr lang="zh-CN" altLang="en-US" sz="1100" dirty="0">
              <a:latin typeface="微软雅黑" panose="020B0503020204020204" pitchFamily="34" charset="-122"/>
              <a:ea typeface="微软雅黑" panose="020B0503020204020204" pitchFamily="34" charset="-122"/>
              <a:sym typeface="Arial" panose="020B0604020202020204" pitchFamily="34" charset="0"/>
            </a:rPr>
            <a:t>个别患者可见食欲不振、恶心、呕吐、腹胀，皮肤瘙痒、荨麻疹、口干、浮肿，以及头痛、头晕、心悸及血压增高，</a:t>
          </a:r>
          <a:r>
            <a:rPr lang="zh-CN" altLang="en-US" sz="11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以上症状一般较轻，不影响治疗</a:t>
          </a:r>
          <a:endParaRPr lang="zh-CN" altLang="en-US" sz="1100" b="1" dirty="0">
            <a:solidFill>
              <a:srgbClr val="C00000"/>
            </a:solidFill>
            <a:latin typeface="微软雅黑" panose="020B0503020204020204" pitchFamily="34" charset="-122"/>
            <a:ea typeface="微软雅黑" panose="020B0503020204020204" pitchFamily="34" charset="-122"/>
          </a:endParaRPr>
        </a:p>
      </dgm:t>
    </dgm:pt>
    <dgm:pt modelId="{EC39C844-CB8A-4CDF-9D49-CE0C657244BC}" type="parTrans" cxnId="{611D15DC-02B9-4043-9126-1BED48814336}">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081583D6-0D1B-4E85-BFA1-BD307EE8BFED}" type="sibTrans" cxnId="{611D15DC-02B9-4043-9126-1BED48814336}">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2044B4AA-072D-4343-8D50-0E59929CAABC}">
      <dgm:prSet phldrT="[文本]" custT="1"/>
      <dgm:spPr/>
      <dgm:t>
        <a:bodyPr/>
        <a:lstStyle/>
        <a:p>
          <a:r>
            <a:rPr lang="zh-CN" altLang="en-US" sz="1600" b="1" dirty="0">
              <a:latin typeface="微软雅黑" panose="020B0503020204020204" pitchFamily="34" charset="-122"/>
              <a:ea typeface="微软雅黑" panose="020B0503020204020204" pitchFamily="34" charset="-122"/>
              <a:sym typeface="Arial" panose="020B0604020202020204" pitchFamily="34" charset="0"/>
            </a:rPr>
            <a:t>国内不良反应发生情况</a:t>
          </a:r>
          <a:endParaRPr lang="zh-CN" altLang="en-US" sz="1600" dirty="0">
            <a:latin typeface="微软雅黑" panose="020B0503020204020204" pitchFamily="34" charset="-122"/>
            <a:ea typeface="微软雅黑" panose="020B0503020204020204" pitchFamily="34" charset="-122"/>
          </a:endParaRPr>
        </a:p>
      </dgm:t>
    </dgm:pt>
    <dgm:pt modelId="{13306E12-E697-447B-9CA9-378207C5AA35}" type="parTrans" cxnId="{C9B2F0CA-7AA3-43C1-A608-D0267AD776DC}">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36BE6F5A-EF36-4902-B72E-2E4972CB7B11}" type="sibTrans" cxnId="{C9B2F0CA-7AA3-43C1-A608-D0267AD776DC}">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6DBF8D2C-703E-4E42-BDE4-7C605D424A67}">
      <dgm:prSet phldrT="[文本]" custT="1"/>
      <dgm:spPr/>
      <dgm:t>
        <a:bodyPr/>
        <a:lstStyle/>
        <a:p>
          <a:pPr marL="90488" indent="-90488">
            <a:lnSpc>
              <a:spcPts val="1800"/>
            </a:lnSpc>
            <a:spcAft>
              <a:spcPts val="0"/>
            </a:spcAft>
          </a:pP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从</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2014</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年至</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2023</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年</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6</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月</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日，共收到</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2228</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例次不良事件，说明书范围内的不良事件</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1126</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例次，说明书范围外的不良事件</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1102</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例次，按照临床常见不良事件评价标准</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CTCAE5.0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定义分级，甘草酸单铵半胱氨酸氯化钠注射液</a:t>
          </a:r>
          <a:r>
            <a:rPr lang="zh-CN" altLang="en-US" sz="1100" b="1" kern="1200" dirty="0">
              <a:solidFill>
                <a:srgbClr val="C00000"/>
              </a:solidFill>
              <a:latin typeface="微软雅黑" panose="020B0503020204020204" pitchFamily="34" charset="-122"/>
              <a:ea typeface="微软雅黑" panose="020B0503020204020204" pitchFamily="34" charset="-122"/>
              <a:cs typeface="+mn-cs"/>
              <a:sym typeface="Arial" panose="020B0604020202020204" pitchFamily="34" charset="0"/>
            </a:rPr>
            <a:t>无＞</a:t>
          </a:r>
          <a:r>
            <a:rPr lang="en-US" altLang="zh-CN" sz="1100" b="1" kern="1200" dirty="0">
              <a:solidFill>
                <a:srgbClr val="C00000"/>
              </a:solidFill>
              <a:latin typeface="微软雅黑" panose="020B0503020204020204" pitchFamily="34" charset="-122"/>
              <a:ea typeface="微软雅黑" panose="020B0503020204020204" pitchFamily="34" charset="-122"/>
              <a:cs typeface="+mn-cs"/>
              <a:sym typeface="Arial" panose="020B0604020202020204" pitchFamily="34" charset="0"/>
            </a:rPr>
            <a:t>3</a:t>
          </a:r>
          <a:r>
            <a:rPr lang="zh-CN" altLang="en-US" sz="1100" b="1" kern="1200" dirty="0">
              <a:solidFill>
                <a:srgbClr val="C00000"/>
              </a:solidFill>
              <a:latin typeface="微软雅黑" panose="020B0503020204020204" pitchFamily="34" charset="-122"/>
              <a:ea typeface="微软雅黑" panose="020B0503020204020204" pitchFamily="34" charset="-122"/>
              <a:cs typeface="+mn-cs"/>
              <a:sym typeface="Arial" panose="020B0604020202020204" pitchFamily="34" charset="0"/>
            </a:rPr>
            <a:t>级的不良事件</a:t>
          </a:r>
          <a:endParaRPr lang="zh-CN" altLang="en-US" sz="1100" kern="1200" dirty="0">
            <a:latin typeface="微软雅黑" panose="020B0503020204020204" pitchFamily="34" charset="-122"/>
            <a:ea typeface="微软雅黑" panose="020B0503020204020204" pitchFamily="34" charset="-122"/>
          </a:endParaRPr>
        </a:p>
      </dgm:t>
    </dgm:pt>
    <dgm:pt modelId="{96CD7E45-8E7A-4139-952A-D8DB86F79723}" type="parTrans" cxnId="{E3043266-E22C-4E62-8425-C364248C49CD}">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363F194B-7737-411D-93B0-08A78EAC2287}" type="sibTrans" cxnId="{E3043266-E22C-4E62-8425-C364248C49CD}">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E51F5B63-AB62-4A81-BAC6-B6AE6783EBFF}">
      <dgm:prSet phldrT="[文本]" custT="1"/>
      <dgm:spPr/>
      <dgm:t>
        <a:bodyPr/>
        <a:lstStyle/>
        <a:p>
          <a:r>
            <a:rPr lang="zh-CN" altLang="en-US" sz="1600" b="1" dirty="0">
              <a:latin typeface="微软雅黑" panose="020B0503020204020204" pitchFamily="34" charset="-122"/>
              <a:ea typeface="微软雅黑" panose="020B0503020204020204" pitchFamily="34" charset="-122"/>
              <a:sym typeface="Arial" panose="020B0604020202020204" pitchFamily="34" charset="0"/>
            </a:rPr>
            <a:t>本品治疗儿童肝损伤的真实世界研究显示临床应用安全</a:t>
          </a:r>
          <a:endParaRPr lang="zh-CN" altLang="en-US" sz="1600" dirty="0">
            <a:latin typeface="微软雅黑" panose="020B0503020204020204" pitchFamily="34" charset="-122"/>
            <a:ea typeface="微软雅黑" panose="020B0503020204020204" pitchFamily="34" charset="-122"/>
          </a:endParaRPr>
        </a:p>
      </dgm:t>
    </dgm:pt>
    <dgm:pt modelId="{6560E693-C6C9-4539-A5E7-9FF8FC1BD9AC}" type="parTrans" cxnId="{F5A90814-B8D8-463A-AFEF-4747FF42C0BB}">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E5652C0C-0DBB-4503-9099-5AEA1FFE2525}" type="sibTrans" cxnId="{F5A90814-B8D8-463A-AFEF-4747FF42C0BB}">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38B39BD6-2846-4FE6-8EFD-5EDEB0825486}">
      <dgm:prSet phldrT="[文本]" custT="1"/>
      <dgm:spPr/>
      <dgm:t>
        <a:bodyPr/>
        <a:lstStyle/>
        <a:p>
          <a:r>
            <a:rPr lang="en-US" altLang="zh-CN" sz="1100" dirty="0">
              <a:latin typeface="微软雅黑" panose="020B0503020204020204" pitchFamily="34" charset="-122"/>
              <a:ea typeface="微软雅黑" panose="020B0503020204020204" pitchFamily="34" charset="-122"/>
              <a:sym typeface="Arial" panose="020B0604020202020204" pitchFamily="34" charset="0"/>
            </a:rPr>
            <a:t>2020</a:t>
          </a:r>
          <a:r>
            <a:rPr lang="zh-CN" altLang="en-US" sz="1100" dirty="0">
              <a:latin typeface="微软雅黑" panose="020B0503020204020204" pitchFamily="34" charset="-122"/>
              <a:ea typeface="微软雅黑" panose="020B0503020204020204" pitchFamily="34" charset="-122"/>
              <a:sym typeface="Arial" panose="020B0604020202020204" pitchFamily="34" charset="0"/>
            </a:rPr>
            <a:t>年，河北省儿童医院李文辉等的</a:t>
          </a:r>
          <a:r>
            <a:rPr lang="en-US" altLang="zh-CN" sz="11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100"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甘草酸单铵半胱氨酸氯化钠注射液治疗儿童肝损伤的真实世界研究</a:t>
          </a:r>
          <a:r>
            <a:rPr lang="en-US" altLang="zh-CN" sz="11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100" dirty="0">
              <a:latin typeface="微软雅黑" panose="020B0503020204020204" pitchFamily="34" charset="-122"/>
              <a:ea typeface="微软雅黑" panose="020B0503020204020204" pitchFamily="34" charset="-122"/>
              <a:sym typeface="Arial" panose="020B0604020202020204" pitchFamily="34" charset="0"/>
            </a:rPr>
            <a:t>显示，</a:t>
          </a:r>
          <a:r>
            <a:rPr lang="zh-CN" altLang="en-US" sz="11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全部患儿血常规、尿常规、肾功能检测结果均显示正常，无血压升高现象发生</a:t>
          </a:r>
          <a:endParaRPr lang="zh-CN" altLang="en-US" sz="1100" b="1" dirty="0">
            <a:solidFill>
              <a:srgbClr val="C00000"/>
            </a:solidFill>
            <a:latin typeface="微软雅黑" panose="020B0503020204020204" pitchFamily="34" charset="-122"/>
            <a:ea typeface="微软雅黑" panose="020B0503020204020204" pitchFamily="34" charset="-122"/>
          </a:endParaRPr>
        </a:p>
      </dgm:t>
    </dgm:pt>
    <dgm:pt modelId="{A56955E1-87DF-48C0-B042-D19061B5F4DF}" type="parTrans" cxnId="{69D0EE79-AAE8-49A0-96F7-953FC50E83D8}">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6D232885-7230-4587-98D6-10692B7D2863}" type="sibTrans" cxnId="{69D0EE79-AAE8-49A0-96F7-953FC50E83D8}">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E2FE51EF-4645-4DE2-9550-CBB9B519B3E5}">
      <dgm:prSet custT="1"/>
      <dgm:spPr/>
      <dgm:t>
        <a:bodyPr/>
        <a:lstStyle/>
        <a:p>
          <a:pPr marL="90488" indent="-90488">
            <a:lnSpc>
              <a:spcPts val="1800"/>
            </a:lnSpc>
            <a:spcAft>
              <a:spcPts val="0"/>
            </a:spcAft>
          </a:pP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总体不良事件估算发生率</a:t>
          </a:r>
          <a:r>
            <a:rPr lang="en-US" altLang="zh-CN"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0.0662%</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，国际医学科学组织委员会（</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CIOMS</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）推荐不良反应的发生率表示为：十分常见（≥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），常见（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1%~10%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，含</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），偶见（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0.1%~1%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，含</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0.1%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罕见（</a:t>
          </a:r>
          <a:r>
            <a:rPr lang="en-US" altLang="zh-CN"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0.01%~0.1%</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，含</a:t>
          </a:r>
          <a:r>
            <a:rPr lang="en-US" altLang="zh-CN"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0.01%</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十分罕见（＜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0.01%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），可见甘草酸单铵半胱氨酸氯化钠注射液的估算发生率数据结果显示不良事件报告率</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属于罕见范畴</a:t>
          </a:r>
          <a:endParaRPr lang="zh-CN" altLang="en-US" sz="1100" b="1" kern="1200" dirty="0">
            <a:solidFill>
              <a:srgbClr val="C00000"/>
            </a:solidFill>
            <a:latin typeface="微软雅黑" panose="020B0503020204020204" pitchFamily="34" charset="-122"/>
            <a:ea typeface="微软雅黑" panose="020B0503020204020204" pitchFamily="34" charset="-122"/>
          </a:endParaRPr>
        </a:p>
      </dgm:t>
    </dgm:pt>
    <dgm:pt modelId="{9BD77F62-95D4-4120-8CB9-3900A3778122}" type="parTrans" cxnId="{D28C1A0C-C09F-4B7F-94EA-8D1ADD485083}">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E2EA378B-846F-473C-AFFB-F3B89D1F5097}" type="sibTrans" cxnId="{D28C1A0C-C09F-4B7F-94EA-8D1ADD485083}">
      <dgm:prSet/>
      <dgm:spPr/>
      <dgm:t>
        <a:bodyPr/>
        <a:lstStyle/>
        <a:p>
          <a:endParaRPr lang="zh-CN" altLang="en-US" sz="1400">
            <a:latin typeface="微软雅黑" panose="020B0503020204020204" pitchFamily="34" charset="-122"/>
            <a:ea typeface="微软雅黑" panose="020B0503020204020204" pitchFamily="34" charset="-122"/>
          </a:endParaRPr>
        </a:p>
      </dgm:t>
    </dgm:pt>
    <dgm:pt modelId="{BCF838CB-DA2D-4E5F-B59C-4DEE2F32A79A}">
      <dgm:prSet phldrT="[文本]" custT="1"/>
      <dgm:spPr/>
      <dgm:t>
        <a:bodyPr/>
        <a:lstStyle/>
        <a:p>
          <a:r>
            <a:rPr lang="zh-CN" altLang="en-US" sz="1100" b="0" dirty="0" smtClean="0">
              <a:solidFill>
                <a:schemeClr val="tx1"/>
              </a:solidFill>
              <a:latin typeface="微软雅黑" panose="020B0503020204020204" pitchFamily="34" charset="-122"/>
              <a:ea typeface="微软雅黑" panose="020B0503020204020204" pitchFamily="34" charset="-122"/>
            </a:rPr>
            <a:t>不良反应：个别患者可见食欲不振、恶心、呕吐、腹胀，皮肤瘙痒、荨麻疹、口干、浮肿，以及头痛、头晕、心悸及血压增高，以上症状一般较轻，不影响治疗。</a:t>
          </a:r>
          <a:endParaRPr lang="zh-CN" altLang="en-US" sz="1100" b="0" dirty="0">
            <a:solidFill>
              <a:schemeClr val="tx1"/>
            </a:solidFill>
            <a:latin typeface="微软雅黑" panose="020B0503020204020204" pitchFamily="34" charset="-122"/>
            <a:ea typeface="微软雅黑" panose="020B0503020204020204" pitchFamily="34" charset="-122"/>
          </a:endParaRPr>
        </a:p>
      </dgm:t>
    </dgm:pt>
    <dgm:pt modelId="{063B48C2-FCD7-4B69-B55C-5446B3D8B5F9}" type="parTrans" cxnId="{A3B4A52B-1B27-4852-BCF2-EE252FD0B4DD}">
      <dgm:prSet/>
      <dgm:spPr/>
      <dgm:t>
        <a:bodyPr/>
        <a:lstStyle/>
        <a:p>
          <a:endParaRPr lang="zh-CN" altLang="en-US"/>
        </a:p>
      </dgm:t>
    </dgm:pt>
    <dgm:pt modelId="{B83D8766-2353-4F80-8EF5-4AEB7A4F959B}" type="sibTrans" cxnId="{A3B4A52B-1B27-4852-BCF2-EE252FD0B4DD}">
      <dgm:prSet/>
      <dgm:spPr/>
      <dgm:t>
        <a:bodyPr/>
        <a:lstStyle/>
        <a:p>
          <a:endParaRPr lang="zh-CN" altLang="en-US"/>
        </a:p>
      </dgm:t>
    </dgm:pt>
    <dgm:pt modelId="{191BDC68-0EBD-44FA-BA55-C87C118C5D8A}">
      <dgm:prSet custT="1"/>
      <dgm:spPr/>
      <dgm:t>
        <a:bodyPr/>
        <a:lstStyle/>
        <a:p>
          <a:r>
            <a:rPr lang="zh-CN" altLang="en-US" sz="1100" b="0" dirty="0">
              <a:solidFill>
                <a:schemeClr val="tx1"/>
              </a:solidFill>
              <a:latin typeface="微软雅黑" panose="020B0503020204020204" pitchFamily="34" charset="-122"/>
              <a:ea typeface="微软雅黑" panose="020B0503020204020204" pitchFamily="34" charset="-122"/>
            </a:rPr>
            <a:t>用药禁忌：</a:t>
          </a:r>
          <a:r>
            <a:rPr lang="en-US" altLang="en-US" sz="1100" b="0" dirty="0">
              <a:solidFill>
                <a:schemeClr val="tx1"/>
              </a:solidFill>
              <a:latin typeface="微软雅黑" panose="020B0503020204020204" pitchFamily="34" charset="-122"/>
              <a:ea typeface="微软雅黑" panose="020B0503020204020204" pitchFamily="34" charset="-122"/>
            </a:rPr>
            <a:t>1</a:t>
          </a:r>
          <a:r>
            <a:rPr lang="zh-CN" altLang="en-US" sz="1100" b="0" dirty="0">
              <a:solidFill>
                <a:schemeClr val="tx1"/>
              </a:solidFill>
              <a:latin typeface="微软雅黑" panose="020B0503020204020204" pitchFamily="34" charset="-122"/>
              <a:ea typeface="微软雅黑" panose="020B0503020204020204" pitchFamily="34" charset="-122"/>
            </a:rPr>
            <a:t>、严重低钾血症、高钠血症患者禁用。</a:t>
          </a:r>
          <a:r>
            <a:rPr lang="en-US" altLang="en-US" sz="1100" b="0" dirty="0">
              <a:solidFill>
                <a:schemeClr val="tx1"/>
              </a:solidFill>
              <a:latin typeface="微软雅黑" panose="020B0503020204020204" pitchFamily="34" charset="-122"/>
              <a:ea typeface="微软雅黑" panose="020B0503020204020204" pitchFamily="34" charset="-122"/>
            </a:rPr>
            <a:t>2</a:t>
          </a:r>
          <a:r>
            <a:rPr lang="zh-CN" altLang="en-US" sz="1100" b="0" dirty="0">
              <a:solidFill>
                <a:schemeClr val="tx1"/>
              </a:solidFill>
              <a:latin typeface="微软雅黑" panose="020B0503020204020204" pitchFamily="34" charset="-122"/>
              <a:ea typeface="微软雅黑" panose="020B0503020204020204" pitchFamily="34" charset="-122"/>
            </a:rPr>
            <a:t>、高血压、心衰患者禁用。</a:t>
          </a:r>
          <a:r>
            <a:rPr lang="en-US" altLang="en-US" sz="1100" b="0" dirty="0">
              <a:solidFill>
                <a:schemeClr val="tx1"/>
              </a:solidFill>
              <a:latin typeface="微软雅黑" panose="020B0503020204020204" pitchFamily="34" charset="-122"/>
              <a:ea typeface="微软雅黑" panose="020B0503020204020204" pitchFamily="34" charset="-122"/>
            </a:rPr>
            <a:t>3</a:t>
          </a:r>
          <a:r>
            <a:rPr lang="zh-CN" altLang="en-US" sz="1100" b="0" dirty="0">
              <a:solidFill>
                <a:schemeClr val="tx1"/>
              </a:solidFill>
              <a:latin typeface="微软雅黑" panose="020B0503020204020204" pitchFamily="34" charset="-122"/>
              <a:ea typeface="微软雅黑" panose="020B0503020204020204" pitchFamily="34" charset="-122"/>
            </a:rPr>
            <a:t>、肾功能衰竭患者禁用。</a:t>
          </a:r>
          <a:r>
            <a:rPr lang="en-US" altLang="en-US" sz="1100" b="0" dirty="0">
              <a:solidFill>
                <a:schemeClr val="tx1"/>
              </a:solidFill>
              <a:latin typeface="微软雅黑" panose="020B0503020204020204" pitchFamily="34" charset="-122"/>
              <a:ea typeface="微软雅黑" panose="020B0503020204020204" pitchFamily="34" charset="-122"/>
            </a:rPr>
            <a:t>4</a:t>
          </a:r>
          <a:r>
            <a:rPr lang="zh-CN" altLang="en-US" sz="1100" b="0" dirty="0">
              <a:solidFill>
                <a:schemeClr val="tx1"/>
              </a:solidFill>
              <a:latin typeface="微软雅黑" panose="020B0503020204020204" pitchFamily="34" charset="-122"/>
              <a:ea typeface="微软雅黑" panose="020B0503020204020204" pitchFamily="34" charset="-122"/>
            </a:rPr>
            <a:t>、对本品过敏者禁用。</a:t>
          </a:r>
        </a:p>
      </dgm:t>
    </dgm:pt>
    <dgm:pt modelId="{BADAB604-F1D3-43AD-9A6B-A564E03ED29F}" type="parTrans" cxnId="{F9481679-9C21-42CA-B476-2044B633305D}">
      <dgm:prSet/>
      <dgm:spPr/>
      <dgm:t>
        <a:bodyPr/>
        <a:lstStyle/>
        <a:p>
          <a:endParaRPr lang="zh-CN" altLang="en-US"/>
        </a:p>
      </dgm:t>
    </dgm:pt>
    <dgm:pt modelId="{625DF15F-C560-42C4-A1CE-2DA248FF6F49}" type="sibTrans" cxnId="{F9481679-9C21-42CA-B476-2044B633305D}">
      <dgm:prSet/>
      <dgm:spPr/>
      <dgm:t>
        <a:bodyPr/>
        <a:lstStyle/>
        <a:p>
          <a:endParaRPr lang="zh-CN" altLang="en-US"/>
        </a:p>
      </dgm:t>
    </dgm:pt>
    <dgm:pt modelId="{1FDBF15F-62E6-4054-940D-6DDF2D2C9829}">
      <dgm:prSet custT="1"/>
      <dgm:spPr/>
      <dgm:t>
        <a:bodyPr/>
        <a:lstStyle/>
        <a:p>
          <a:r>
            <a:rPr lang="zh-CN" altLang="en-US" sz="1100" b="0" dirty="0">
              <a:solidFill>
                <a:schemeClr val="tx1"/>
              </a:solidFill>
              <a:latin typeface="微软雅黑" panose="020B0503020204020204" pitchFamily="34" charset="-122"/>
              <a:ea typeface="微软雅黑" panose="020B0503020204020204" pitchFamily="34" charset="-122"/>
            </a:rPr>
            <a:t>注意事项：</a:t>
          </a:r>
          <a:r>
            <a:rPr lang="en-US" altLang="en-US" sz="1100" b="0" dirty="0">
              <a:solidFill>
                <a:schemeClr val="tx1"/>
              </a:solidFill>
              <a:latin typeface="微软雅黑" panose="020B0503020204020204" pitchFamily="34" charset="-122"/>
              <a:ea typeface="微软雅黑" panose="020B0503020204020204" pitchFamily="34" charset="-122"/>
            </a:rPr>
            <a:t>1</a:t>
          </a:r>
          <a:r>
            <a:rPr lang="zh-CN" altLang="en-US" sz="1100" b="0" dirty="0">
              <a:solidFill>
                <a:schemeClr val="tx1"/>
              </a:solidFill>
              <a:latin typeface="微软雅黑" panose="020B0503020204020204" pitchFamily="34" charset="-122"/>
              <a:ea typeface="微软雅黑" panose="020B0503020204020204" pitchFamily="34" charset="-122"/>
            </a:rPr>
            <a:t>、治疗过程中应定期检测血压、血清钾、钠浓度，如出现高血压、水钠潴留、低血钾等情况应停药或适当减量。</a:t>
          </a:r>
          <a:r>
            <a:rPr lang="en-US" altLang="en-US" sz="1100" b="0" dirty="0">
              <a:solidFill>
                <a:schemeClr val="tx1"/>
              </a:solidFill>
              <a:latin typeface="微软雅黑" panose="020B0503020204020204" pitchFamily="34" charset="-122"/>
              <a:ea typeface="微软雅黑" panose="020B0503020204020204" pitchFamily="34" charset="-122"/>
            </a:rPr>
            <a:t>2</a:t>
          </a:r>
          <a:r>
            <a:rPr lang="zh-CN" altLang="en-US" sz="1100" b="0" dirty="0">
              <a:solidFill>
                <a:schemeClr val="tx1"/>
              </a:solidFill>
              <a:latin typeface="微软雅黑" panose="020B0503020204020204" pitchFamily="34" charset="-122"/>
              <a:ea typeface="微软雅黑" panose="020B0503020204020204" pitchFamily="34" charset="-122"/>
            </a:rPr>
            <a:t>、发现溶液混浊、颜色异常或有沉淀异物、瓶身细微破裂、瓶口松动或漏气者，不得使用。</a:t>
          </a:r>
        </a:p>
      </dgm:t>
    </dgm:pt>
    <dgm:pt modelId="{CF050269-D65A-41B7-BE28-92AE704311E6}" type="parTrans" cxnId="{AAFEF113-EB0D-410B-8378-D7594C4CB37F}">
      <dgm:prSet/>
      <dgm:spPr/>
      <dgm:t>
        <a:bodyPr/>
        <a:lstStyle/>
        <a:p>
          <a:endParaRPr lang="zh-CN" altLang="en-US"/>
        </a:p>
      </dgm:t>
    </dgm:pt>
    <dgm:pt modelId="{18546769-D423-45A1-B69D-CA9C7928F49E}" type="sibTrans" cxnId="{AAFEF113-EB0D-410B-8378-D7594C4CB37F}">
      <dgm:prSet/>
      <dgm:spPr/>
      <dgm:t>
        <a:bodyPr/>
        <a:lstStyle/>
        <a:p>
          <a:endParaRPr lang="zh-CN" altLang="en-US"/>
        </a:p>
      </dgm:t>
    </dgm:pt>
    <dgm:pt modelId="{F6782E2E-D407-457D-A4DF-C6FCBAB67FE4}">
      <dgm:prSet custT="1"/>
      <dgm:spPr/>
      <dgm:t>
        <a:bodyPr/>
        <a:lstStyle/>
        <a:p>
          <a:r>
            <a:rPr lang="zh-CN" altLang="en-US" sz="1100" b="0" dirty="0">
              <a:solidFill>
                <a:schemeClr val="tx1"/>
              </a:solidFill>
              <a:latin typeface="微软雅黑" panose="020B0503020204020204" pitchFamily="34" charset="-122"/>
              <a:ea typeface="微软雅黑" panose="020B0503020204020204" pitchFamily="34" charset="-122"/>
            </a:rPr>
            <a:t>药物相互作用：利尿剂可增强本品所含的甘草酸的排钾作用，因此，本品与袢利尿剂，利尿酸，速尿等噻嗪类及降压利尿剂三氯甲噻嗪，氯噻酮等合用，可能出现低血钾症（乏力感、肌力低下），需观测血清钾含量。</a:t>
          </a:r>
        </a:p>
      </dgm:t>
    </dgm:pt>
    <dgm:pt modelId="{178CB47C-33BD-434B-9879-82AAAFCAF996}" type="parTrans" cxnId="{846FB632-18C7-4345-9EE4-2D8DB7EA7FB4}">
      <dgm:prSet/>
      <dgm:spPr/>
      <dgm:t>
        <a:bodyPr/>
        <a:lstStyle/>
        <a:p>
          <a:endParaRPr lang="zh-CN" altLang="en-US"/>
        </a:p>
      </dgm:t>
    </dgm:pt>
    <dgm:pt modelId="{ED586D6D-70C5-44AC-9A9F-451FE3C916DF}" type="sibTrans" cxnId="{846FB632-18C7-4345-9EE4-2D8DB7EA7FB4}">
      <dgm:prSet/>
      <dgm:spPr/>
      <dgm:t>
        <a:bodyPr/>
        <a:lstStyle/>
        <a:p>
          <a:endParaRPr lang="zh-CN" altLang="en-US"/>
        </a:p>
      </dgm:t>
    </dgm:pt>
    <dgm:pt modelId="{656CE05B-2DCD-4967-86CB-3D0268DF4678}" type="pres">
      <dgm:prSet presAssocID="{473A6517-10C4-454E-AE0F-D33BFBC1ED4B}" presName="Name0" presStyleCnt="0">
        <dgm:presLayoutVars>
          <dgm:dir/>
          <dgm:animLvl val="lvl"/>
          <dgm:resizeHandles val="exact"/>
        </dgm:presLayoutVars>
      </dgm:prSet>
      <dgm:spPr/>
      <dgm:t>
        <a:bodyPr/>
        <a:lstStyle/>
        <a:p>
          <a:endParaRPr lang="zh-CN" altLang="en-US"/>
        </a:p>
      </dgm:t>
    </dgm:pt>
    <dgm:pt modelId="{3F1E9CC2-A71A-4C86-ACC2-58E629A9CF96}" type="pres">
      <dgm:prSet presAssocID="{954C3D52-B30C-4E2B-8953-CE435A6ADEDE}" presName="linNode" presStyleCnt="0"/>
      <dgm:spPr/>
    </dgm:pt>
    <dgm:pt modelId="{D42CD850-F54E-4417-85D8-2D082147ECC9}" type="pres">
      <dgm:prSet presAssocID="{954C3D52-B30C-4E2B-8953-CE435A6ADEDE}" presName="parentText" presStyleLbl="node1" presStyleIdx="0" presStyleCnt="3" custScaleX="77815" custScaleY="91719" custLinFactNeighborX="-569" custLinFactNeighborY="284">
        <dgm:presLayoutVars>
          <dgm:chMax val="1"/>
          <dgm:bulletEnabled val="1"/>
        </dgm:presLayoutVars>
      </dgm:prSet>
      <dgm:spPr/>
      <dgm:t>
        <a:bodyPr/>
        <a:lstStyle/>
        <a:p>
          <a:endParaRPr lang="zh-CN" altLang="en-US"/>
        </a:p>
      </dgm:t>
    </dgm:pt>
    <dgm:pt modelId="{700E82A6-BEC7-4DC0-829C-C98F9C1EC05F}" type="pres">
      <dgm:prSet presAssocID="{954C3D52-B30C-4E2B-8953-CE435A6ADEDE}" presName="descendantText" presStyleLbl="alignAccFollowNode1" presStyleIdx="0" presStyleCnt="3" custScaleX="109899" custScaleY="117993" custLinFactNeighborX="1028" custLinFactNeighborY="2389">
        <dgm:presLayoutVars>
          <dgm:bulletEnabled val="1"/>
        </dgm:presLayoutVars>
      </dgm:prSet>
      <dgm:spPr/>
      <dgm:t>
        <a:bodyPr/>
        <a:lstStyle/>
        <a:p>
          <a:endParaRPr lang="zh-CN" altLang="en-US"/>
        </a:p>
      </dgm:t>
    </dgm:pt>
    <dgm:pt modelId="{27475D1A-6F4E-47FE-9E18-CC85DD17FF9B}" type="pres">
      <dgm:prSet presAssocID="{5CDE31E3-EAAF-487E-8D02-4DADABE92663}" presName="sp" presStyleCnt="0"/>
      <dgm:spPr/>
    </dgm:pt>
    <dgm:pt modelId="{34BEA317-8A9A-4F67-A623-013B40F0CBFB}" type="pres">
      <dgm:prSet presAssocID="{2044B4AA-072D-4343-8D50-0E59929CAABC}" presName="linNode" presStyleCnt="0"/>
      <dgm:spPr/>
    </dgm:pt>
    <dgm:pt modelId="{F870482B-F16C-4C02-AD0F-4291D30ABAC5}" type="pres">
      <dgm:prSet presAssocID="{2044B4AA-072D-4343-8D50-0E59929CAABC}" presName="parentText" presStyleLbl="node1" presStyleIdx="1" presStyleCnt="3" custScaleX="78851" custScaleY="77171" custLinFactNeighborX="-569" custLinFactNeighborY="-839">
        <dgm:presLayoutVars>
          <dgm:chMax val="1"/>
          <dgm:bulletEnabled val="1"/>
        </dgm:presLayoutVars>
      </dgm:prSet>
      <dgm:spPr/>
      <dgm:t>
        <a:bodyPr/>
        <a:lstStyle/>
        <a:p>
          <a:endParaRPr lang="zh-CN" altLang="en-US"/>
        </a:p>
      </dgm:t>
    </dgm:pt>
    <dgm:pt modelId="{1FE18BEF-6739-426B-BFCD-2DCD8E0C7B6A}" type="pres">
      <dgm:prSet presAssocID="{2044B4AA-072D-4343-8D50-0E59929CAABC}" presName="descendantText" presStyleLbl="alignAccFollowNode1" presStyleIdx="1" presStyleCnt="3" custScaleX="110759" custScaleY="94292" custLinFactNeighborX="-266" custLinFactNeighborY="227">
        <dgm:presLayoutVars>
          <dgm:bulletEnabled val="1"/>
        </dgm:presLayoutVars>
      </dgm:prSet>
      <dgm:spPr/>
      <dgm:t>
        <a:bodyPr/>
        <a:lstStyle/>
        <a:p>
          <a:endParaRPr lang="zh-CN" altLang="en-US"/>
        </a:p>
      </dgm:t>
    </dgm:pt>
    <dgm:pt modelId="{52FA1E82-2FD4-45BF-A8F2-378F48191ACD}" type="pres">
      <dgm:prSet presAssocID="{36BE6F5A-EF36-4902-B72E-2E4972CB7B11}" presName="sp" presStyleCnt="0"/>
      <dgm:spPr/>
    </dgm:pt>
    <dgm:pt modelId="{CA914F0C-81E0-4E12-AFB9-F8F57A96C1DF}" type="pres">
      <dgm:prSet presAssocID="{E51F5B63-AB62-4A81-BAC6-B6AE6783EBFF}" presName="linNode" presStyleCnt="0"/>
      <dgm:spPr/>
    </dgm:pt>
    <dgm:pt modelId="{F1D81A32-A03E-4077-8E03-9DB8B467EEDC}" type="pres">
      <dgm:prSet presAssocID="{E51F5B63-AB62-4A81-BAC6-B6AE6783EBFF}" presName="parentText" presStyleLbl="node1" presStyleIdx="2" presStyleCnt="3" custScaleX="78920" custScaleY="24876" custLinFactNeighborX="-569" custLinFactNeighborY="-2051">
        <dgm:presLayoutVars>
          <dgm:chMax val="1"/>
          <dgm:bulletEnabled val="1"/>
        </dgm:presLayoutVars>
      </dgm:prSet>
      <dgm:spPr/>
      <dgm:t>
        <a:bodyPr/>
        <a:lstStyle/>
        <a:p>
          <a:endParaRPr lang="zh-CN" altLang="en-US"/>
        </a:p>
      </dgm:t>
    </dgm:pt>
    <dgm:pt modelId="{F5F635EE-AECE-4A0B-86D3-B6E2E6F8B26D}" type="pres">
      <dgm:prSet presAssocID="{E51F5B63-AB62-4A81-BAC6-B6AE6783EBFF}" presName="descendantText" presStyleLbl="alignAccFollowNode1" presStyleIdx="2" presStyleCnt="3" custScaleX="110126" custScaleY="29121" custLinFactNeighborY="-1787">
        <dgm:presLayoutVars>
          <dgm:bulletEnabled val="1"/>
        </dgm:presLayoutVars>
      </dgm:prSet>
      <dgm:spPr/>
      <dgm:t>
        <a:bodyPr/>
        <a:lstStyle/>
        <a:p>
          <a:endParaRPr lang="zh-CN" altLang="en-US"/>
        </a:p>
      </dgm:t>
    </dgm:pt>
  </dgm:ptLst>
  <dgm:cxnLst>
    <dgm:cxn modelId="{D28C1A0C-C09F-4B7F-94EA-8D1ADD485083}" srcId="{2044B4AA-072D-4343-8D50-0E59929CAABC}" destId="{E2FE51EF-4645-4DE2-9550-CBB9B519B3E5}" srcOrd="1" destOrd="0" parTransId="{9BD77F62-95D4-4120-8CB9-3900A3778122}" sibTransId="{E2EA378B-846F-473C-AFFB-F3B89D1F5097}"/>
    <dgm:cxn modelId="{1A19F9B1-0227-45D6-8F35-2A7C29481E24}" srcId="{473A6517-10C4-454E-AE0F-D33BFBC1ED4B}" destId="{954C3D52-B30C-4E2B-8953-CE435A6ADEDE}" srcOrd="0" destOrd="0" parTransId="{D4C1C1ED-8689-4AF3-A92F-73958559187B}" sibTransId="{5CDE31E3-EAAF-487E-8D02-4DADABE92663}"/>
    <dgm:cxn modelId="{F9481679-9C21-42CA-B476-2044B633305D}" srcId="{954C3D52-B30C-4E2B-8953-CE435A6ADEDE}" destId="{191BDC68-0EBD-44FA-BA55-C87C118C5D8A}" srcOrd="2" destOrd="0" parTransId="{BADAB604-F1D3-43AD-9A6B-A564E03ED29F}" sibTransId="{625DF15F-C560-42C4-A1CE-2DA248FF6F49}"/>
    <dgm:cxn modelId="{E3043266-E22C-4E62-8425-C364248C49CD}" srcId="{2044B4AA-072D-4343-8D50-0E59929CAABC}" destId="{6DBF8D2C-703E-4E42-BDE4-7C605D424A67}" srcOrd="0" destOrd="0" parTransId="{96CD7E45-8E7A-4139-952A-D8DB86F79723}" sibTransId="{363F194B-7737-411D-93B0-08A78EAC2287}"/>
    <dgm:cxn modelId="{AAFEF113-EB0D-410B-8378-D7594C4CB37F}" srcId="{954C3D52-B30C-4E2B-8953-CE435A6ADEDE}" destId="{1FDBF15F-62E6-4054-940D-6DDF2D2C9829}" srcOrd="3" destOrd="0" parTransId="{CF050269-D65A-41B7-BE28-92AE704311E6}" sibTransId="{18546769-D423-45A1-B69D-CA9C7928F49E}"/>
    <dgm:cxn modelId="{F5A90814-B8D8-463A-AFEF-4747FF42C0BB}" srcId="{473A6517-10C4-454E-AE0F-D33BFBC1ED4B}" destId="{E51F5B63-AB62-4A81-BAC6-B6AE6783EBFF}" srcOrd="2" destOrd="0" parTransId="{6560E693-C6C9-4539-A5E7-9FF8FC1BD9AC}" sibTransId="{E5652C0C-0DBB-4503-9099-5AEA1FFE2525}"/>
    <dgm:cxn modelId="{B55272C5-2163-4E76-B844-D07FE3B5F008}" type="presOf" srcId="{38B39BD6-2846-4FE6-8EFD-5EDEB0825486}" destId="{F5F635EE-AECE-4A0B-86D3-B6E2E6F8B26D}" srcOrd="0" destOrd="0" presId="urn:microsoft.com/office/officeart/2005/8/layout/vList5"/>
    <dgm:cxn modelId="{ACECCDD0-D125-4A33-B912-D4F640467510}" type="presOf" srcId="{1FDBF15F-62E6-4054-940D-6DDF2D2C9829}" destId="{700E82A6-BEC7-4DC0-829C-C98F9C1EC05F}" srcOrd="0" destOrd="3" presId="urn:microsoft.com/office/officeart/2005/8/layout/vList5"/>
    <dgm:cxn modelId="{DA4C61BA-2A9F-4146-956E-1B7EC4B38AC7}" type="presOf" srcId="{954C3D52-B30C-4E2B-8953-CE435A6ADEDE}" destId="{D42CD850-F54E-4417-85D8-2D082147ECC9}" srcOrd="0" destOrd="0" presId="urn:microsoft.com/office/officeart/2005/8/layout/vList5"/>
    <dgm:cxn modelId="{9EC9211C-849B-4CEA-BCF1-E8E736E1D81E}" type="presOf" srcId="{2044B4AA-072D-4343-8D50-0E59929CAABC}" destId="{F870482B-F16C-4C02-AD0F-4291D30ABAC5}" srcOrd="0" destOrd="0" presId="urn:microsoft.com/office/officeart/2005/8/layout/vList5"/>
    <dgm:cxn modelId="{99DBCDAF-24FF-4162-9A15-6CBA5AF04D13}" type="presOf" srcId="{E51F5B63-AB62-4A81-BAC6-B6AE6783EBFF}" destId="{F1D81A32-A03E-4077-8E03-9DB8B467EEDC}" srcOrd="0" destOrd="0" presId="urn:microsoft.com/office/officeart/2005/8/layout/vList5"/>
    <dgm:cxn modelId="{4063D17B-6D2F-46B1-A7FA-0349D5A3DDE8}" type="presOf" srcId="{473A6517-10C4-454E-AE0F-D33BFBC1ED4B}" destId="{656CE05B-2DCD-4967-86CB-3D0268DF4678}" srcOrd="0" destOrd="0" presId="urn:microsoft.com/office/officeart/2005/8/layout/vList5"/>
    <dgm:cxn modelId="{846FB632-18C7-4345-9EE4-2D8DB7EA7FB4}" srcId="{954C3D52-B30C-4E2B-8953-CE435A6ADEDE}" destId="{F6782E2E-D407-457D-A4DF-C6FCBAB67FE4}" srcOrd="4" destOrd="0" parTransId="{178CB47C-33BD-434B-9879-82AAAFCAF996}" sibTransId="{ED586D6D-70C5-44AC-9A9F-451FE3C916DF}"/>
    <dgm:cxn modelId="{69D0EE79-AAE8-49A0-96F7-953FC50E83D8}" srcId="{E51F5B63-AB62-4A81-BAC6-B6AE6783EBFF}" destId="{38B39BD6-2846-4FE6-8EFD-5EDEB0825486}" srcOrd="0" destOrd="0" parTransId="{A56955E1-87DF-48C0-B042-D19061B5F4DF}" sibTransId="{6D232885-7230-4587-98D6-10692B7D2863}"/>
    <dgm:cxn modelId="{FC3CFB9A-6C59-4D03-99C5-A2290E7CA453}" type="presOf" srcId="{85C8CB11-4553-4B98-BF47-9F28BD6AD404}" destId="{700E82A6-BEC7-4DC0-829C-C98F9C1EC05F}" srcOrd="0" destOrd="0" presId="urn:microsoft.com/office/officeart/2005/8/layout/vList5"/>
    <dgm:cxn modelId="{C9B2F0CA-7AA3-43C1-A608-D0267AD776DC}" srcId="{473A6517-10C4-454E-AE0F-D33BFBC1ED4B}" destId="{2044B4AA-072D-4343-8D50-0E59929CAABC}" srcOrd="1" destOrd="0" parTransId="{13306E12-E697-447B-9CA9-378207C5AA35}" sibTransId="{36BE6F5A-EF36-4902-B72E-2E4972CB7B11}"/>
    <dgm:cxn modelId="{A3B4A52B-1B27-4852-BCF2-EE252FD0B4DD}" srcId="{954C3D52-B30C-4E2B-8953-CE435A6ADEDE}" destId="{BCF838CB-DA2D-4E5F-B59C-4DEE2F32A79A}" srcOrd="1" destOrd="0" parTransId="{063B48C2-FCD7-4B69-B55C-5446B3D8B5F9}" sibTransId="{B83D8766-2353-4F80-8EF5-4AEB7A4F959B}"/>
    <dgm:cxn modelId="{611D15DC-02B9-4043-9126-1BED48814336}" srcId="{954C3D52-B30C-4E2B-8953-CE435A6ADEDE}" destId="{85C8CB11-4553-4B98-BF47-9F28BD6AD404}" srcOrd="0" destOrd="0" parTransId="{EC39C844-CB8A-4CDF-9D49-CE0C657244BC}" sibTransId="{081583D6-0D1B-4E85-BFA1-BD307EE8BFED}"/>
    <dgm:cxn modelId="{A706F5CA-B784-425C-AC25-6864D4B3CD33}" type="presOf" srcId="{191BDC68-0EBD-44FA-BA55-C87C118C5D8A}" destId="{700E82A6-BEC7-4DC0-829C-C98F9C1EC05F}" srcOrd="0" destOrd="2" presId="urn:microsoft.com/office/officeart/2005/8/layout/vList5"/>
    <dgm:cxn modelId="{B89D2EC5-A6DC-49BD-B0E2-8B92D0A73CB5}" type="presOf" srcId="{E2FE51EF-4645-4DE2-9550-CBB9B519B3E5}" destId="{1FE18BEF-6739-426B-BFCD-2DCD8E0C7B6A}" srcOrd="0" destOrd="1" presId="urn:microsoft.com/office/officeart/2005/8/layout/vList5"/>
    <dgm:cxn modelId="{5C0D42A3-8405-4193-A0A6-850FF98392F9}" type="presOf" srcId="{BCF838CB-DA2D-4E5F-B59C-4DEE2F32A79A}" destId="{700E82A6-BEC7-4DC0-829C-C98F9C1EC05F}" srcOrd="0" destOrd="1" presId="urn:microsoft.com/office/officeart/2005/8/layout/vList5"/>
    <dgm:cxn modelId="{682215D7-3796-4914-941E-120DEF2F7EDE}" type="presOf" srcId="{F6782E2E-D407-457D-A4DF-C6FCBAB67FE4}" destId="{700E82A6-BEC7-4DC0-829C-C98F9C1EC05F}" srcOrd="0" destOrd="4" presId="urn:microsoft.com/office/officeart/2005/8/layout/vList5"/>
    <dgm:cxn modelId="{6AF0FFE1-51B8-4950-AB20-992BCD2E5CB8}" type="presOf" srcId="{6DBF8D2C-703E-4E42-BDE4-7C605D424A67}" destId="{1FE18BEF-6739-426B-BFCD-2DCD8E0C7B6A}" srcOrd="0" destOrd="0" presId="urn:microsoft.com/office/officeart/2005/8/layout/vList5"/>
    <dgm:cxn modelId="{575BDB6D-FEE3-4A0F-8520-B8DC26EA98EB}" type="presParOf" srcId="{656CE05B-2DCD-4967-86CB-3D0268DF4678}" destId="{3F1E9CC2-A71A-4C86-ACC2-58E629A9CF96}" srcOrd="0" destOrd="0" presId="urn:microsoft.com/office/officeart/2005/8/layout/vList5"/>
    <dgm:cxn modelId="{1872E45A-4D00-4740-B178-AEC05A664A20}" type="presParOf" srcId="{3F1E9CC2-A71A-4C86-ACC2-58E629A9CF96}" destId="{D42CD850-F54E-4417-85D8-2D082147ECC9}" srcOrd="0" destOrd="0" presId="urn:microsoft.com/office/officeart/2005/8/layout/vList5"/>
    <dgm:cxn modelId="{2A1190BA-9E79-443E-917F-6F392C119465}" type="presParOf" srcId="{3F1E9CC2-A71A-4C86-ACC2-58E629A9CF96}" destId="{700E82A6-BEC7-4DC0-829C-C98F9C1EC05F}" srcOrd="1" destOrd="0" presId="urn:microsoft.com/office/officeart/2005/8/layout/vList5"/>
    <dgm:cxn modelId="{E4C18600-4468-4A9B-951E-F901CA9698EB}" type="presParOf" srcId="{656CE05B-2DCD-4967-86CB-3D0268DF4678}" destId="{27475D1A-6F4E-47FE-9E18-CC85DD17FF9B}" srcOrd="1" destOrd="0" presId="urn:microsoft.com/office/officeart/2005/8/layout/vList5"/>
    <dgm:cxn modelId="{EC5AA1B3-D69D-4304-83FE-AFF5B525A1CC}" type="presParOf" srcId="{656CE05B-2DCD-4967-86CB-3D0268DF4678}" destId="{34BEA317-8A9A-4F67-A623-013B40F0CBFB}" srcOrd="2" destOrd="0" presId="urn:microsoft.com/office/officeart/2005/8/layout/vList5"/>
    <dgm:cxn modelId="{A1B2B8DF-5448-428F-A9C9-A226F761A41E}" type="presParOf" srcId="{34BEA317-8A9A-4F67-A623-013B40F0CBFB}" destId="{F870482B-F16C-4C02-AD0F-4291D30ABAC5}" srcOrd="0" destOrd="0" presId="urn:microsoft.com/office/officeart/2005/8/layout/vList5"/>
    <dgm:cxn modelId="{1F746BA6-A2AE-4928-A028-87DD3BB424CD}" type="presParOf" srcId="{34BEA317-8A9A-4F67-A623-013B40F0CBFB}" destId="{1FE18BEF-6739-426B-BFCD-2DCD8E0C7B6A}" srcOrd="1" destOrd="0" presId="urn:microsoft.com/office/officeart/2005/8/layout/vList5"/>
    <dgm:cxn modelId="{86575524-F1C1-4129-A938-15E32EA8AE31}" type="presParOf" srcId="{656CE05B-2DCD-4967-86CB-3D0268DF4678}" destId="{52FA1E82-2FD4-45BF-A8F2-378F48191ACD}" srcOrd="3" destOrd="0" presId="urn:microsoft.com/office/officeart/2005/8/layout/vList5"/>
    <dgm:cxn modelId="{14CFDFBC-D3D8-49A2-A45D-B4944956618E}" type="presParOf" srcId="{656CE05B-2DCD-4967-86CB-3D0268DF4678}" destId="{CA914F0C-81E0-4E12-AFB9-F8F57A96C1DF}" srcOrd="4" destOrd="0" presId="urn:microsoft.com/office/officeart/2005/8/layout/vList5"/>
    <dgm:cxn modelId="{CBC154C9-EBDB-44CB-AF7C-97CA8A8ABA7F}" type="presParOf" srcId="{CA914F0C-81E0-4E12-AFB9-F8F57A96C1DF}" destId="{F1D81A32-A03E-4077-8E03-9DB8B467EEDC}" srcOrd="0" destOrd="0" presId="urn:microsoft.com/office/officeart/2005/8/layout/vList5"/>
    <dgm:cxn modelId="{FF75A5D0-0806-4DA2-8B16-EBE4C2E6952D}" type="presParOf" srcId="{CA914F0C-81E0-4E12-AFB9-F8F57A96C1DF}" destId="{F5F635EE-AECE-4A0B-86D3-B6E2E6F8B26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E82A6-BEC7-4DC0-829C-C98F9C1EC05F}">
      <dsp:nvSpPr>
        <dsp:cNvPr id="0" name=""/>
        <dsp:cNvSpPr/>
      </dsp:nvSpPr>
      <dsp:spPr>
        <a:xfrm rot="5400000">
          <a:off x="5683874" y="-2541525"/>
          <a:ext cx="2389524" cy="7569594"/>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个别患者可见食欲不振、恶心、呕吐、腹胀，皮肤瘙痒、荨麻疹、口干、浮肿，以及头痛、头晕、心悸及血压增高，</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以上症状一般较轻，不影响治疗</a:t>
          </a:r>
          <a:endParaRPr lang="zh-CN" altLang="en-US" sz="1100" b="1" kern="1200" dirty="0">
            <a:solidFill>
              <a:srgbClr val="C00000"/>
            </a:solidFill>
            <a:latin typeface="微软雅黑" panose="020B0503020204020204" pitchFamily="34" charset="-122"/>
            <a:ea typeface="微软雅黑" panose="020B0503020204020204" pitchFamily="34" charset="-122"/>
          </a:endParaRPr>
        </a:p>
        <a:p>
          <a:pPr marL="57150" lvl="1" indent="-57150" algn="l" defTabSz="488950">
            <a:lnSpc>
              <a:spcPct val="90000"/>
            </a:lnSpc>
            <a:spcBef>
              <a:spcPct val="0"/>
            </a:spcBef>
            <a:spcAft>
              <a:spcPct val="15000"/>
            </a:spcAft>
            <a:buChar char="••"/>
          </a:pPr>
          <a:r>
            <a:rPr lang="zh-CN" altLang="en-US" sz="1100" b="0" kern="1200" dirty="0" smtClean="0">
              <a:solidFill>
                <a:schemeClr val="tx1"/>
              </a:solidFill>
              <a:latin typeface="微软雅黑" panose="020B0503020204020204" pitchFamily="34" charset="-122"/>
              <a:ea typeface="微软雅黑" panose="020B0503020204020204" pitchFamily="34" charset="-122"/>
            </a:rPr>
            <a:t>不良反应：个别患者可见食欲不振、恶心、呕吐、腹胀，皮肤瘙痒、荨麻疹、口干、浮肿，以及头痛、头晕、心悸及血压增高，以上症状一般较轻，不影响治疗。</a:t>
          </a:r>
          <a:endParaRPr lang="zh-CN" altLang="en-US" sz="1100" b="0" kern="1200" dirty="0">
            <a:solidFill>
              <a:schemeClr val="tx1"/>
            </a:solidFill>
            <a:latin typeface="微软雅黑" panose="020B0503020204020204" pitchFamily="34" charset="-122"/>
            <a:ea typeface="微软雅黑" panose="020B0503020204020204" pitchFamily="34" charset="-122"/>
          </a:endParaRPr>
        </a:p>
        <a:p>
          <a:pPr marL="57150" lvl="1" indent="-57150" algn="l" defTabSz="488950">
            <a:lnSpc>
              <a:spcPct val="90000"/>
            </a:lnSpc>
            <a:spcBef>
              <a:spcPct val="0"/>
            </a:spcBef>
            <a:spcAft>
              <a:spcPct val="15000"/>
            </a:spcAft>
            <a:buChar char="••"/>
          </a:pPr>
          <a:r>
            <a:rPr lang="zh-CN" altLang="en-US" sz="1100" b="0" kern="1200" dirty="0">
              <a:solidFill>
                <a:schemeClr val="tx1"/>
              </a:solidFill>
              <a:latin typeface="微软雅黑" panose="020B0503020204020204" pitchFamily="34" charset="-122"/>
              <a:ea typeface="微软雅黑" panose="020B0503020204020204" pitchFamily="34" charset="-122"/>
            </a:rPr>
            <a:t>用药禁忌：</a:t>
          </a:r>
          <a:r>
            <a:rPr lang="en-US" altLang="en-US" sz="1100" b="0" kern="1200" dirty="0">
              <a:solidFill>
                <a:schemeClr val="tx1"/>
              </a:solidFill>
              <a:latin typeface="微软雅黑" panose="020B0503020204020204" pitchFamily="34" charset="-122"/>
              <a:ea typeface="微软雅黑" panose="020B0503020204020204" pitchFamily="34" charset="-122"/>
            </a:rPr>
            <a:t>1</a:t>
          </a:r>
          <a:r>
            <a:rPr lang="zh-CN" altLang="en-US" sz="1100" b="0" kern="1200" dirty="0">
              <a:solidFill>
                <a:schemeClr val="tx1"/>
              </a:solidFill>
              <a:latin typeface="微软雅黑" panose="020B0503020204020204" pitchFamily="34" charset="-122"/>
              <a:ea typeface="微软雅黑" panose="020B0503020204020204" pitchFamily="34" charset="-122"/>
            </a:rPr>
            <a:t>、严重低钾血症、高钠血症患者禁用。</a:t>
          </a:r>
          <a:r>
            <a:rPr lang="en-US" altLang="en-US" sz="1100" b="0" kern="1200" dirty="0">
              <a:solidFill>
                <a:schemeClr val="tx1"/>
              </a:solidFill>
              <a:latin typeface="微软雅黑" panose="020B0503020204020204" pitchFamily="34" charset="-122"/>
              <a:ea typeface="微软雅黑" panose="020B0503020204020204" pitchFamily="34" charset="-122"/>
            </a:rPr>
            <a:t>2</a:t>
          </a:r>
          <a:r>
            <a:rPr lang="zh-CN" altLang="en-US" sz="1100" b="0" kern="1200" dirty="0">
              <a:solidFill>
                <a:schemeClr val="tx1"/>
              </a:solidFill>
              <a:latin typeface="微软雅黑" panose="020B0503020204020204" pitchFamily="34" charset="-122"/>
              <a:ea typeface="微软雅黑" panose="020B0503020204020204" pitchFamily="34" charset="-122"/>
            </a:rPr>
            <a:t>、高血压、心衰患者禁用。</a:t>
          </a:r>
          <a:r>
            <a:rPr lang="en-US" altLang="en-US" sz="1100" b="0" kern="1200" dirty="0">
              <a:solidFill>
                <a:schemeClr val="tx1"/>
              </a:solidFill>
              <a:latin typeface="微软雅黑" panose="020B0503020204020204" pitchFamily="34" charset="-122"/>
              <a:ea typeface="微软雅黑" panose="020B0503020204020204" pitchFamily="34" charset="-122"/>
            </a:rPr>
            <a:t>3</a:t>
          </a:r>
          <a:r>
            <a:rPr lang="zh-CN" altLang="en-US" sz="1100" b="0" kern="1200" dirty="0">
              <a:solidFill>
                <a:schemeClr val="tx1"/>
              </a:solidFill>
              <a:latin typeface="微软雅黑" panose="020B0503020204020204" pitchFamily="34" charset="-122"/>
              <a:ea typeface="微软雅黑" panose="020B0503020204020204" pitchFamily="34" charset="-122"/>
            </a:rPr>
            <a:t>、肾功能衰竭患者禁用。</a:t>
          </a:r>
          <a:r>
            <a:rPr lang="en-US" altLang="en-US" sz="1100" b="0" kern="1200" dirty="0">
              <a:solidFill>
                <a:schemeClr val="tx1"/>
              </a:solidFill>
              <a:latin typeface="微软雅黑" panose="020B0503020204020204" pitchFamily="34" charset="-122"/>
              <a:ea typeface="微软雅黑" panose="020B0503020204020204" pitchFamily="34" charset="-122"/>
            </a:rPr>
            <a:t>4</a:t>
          </a:r>
          <a:r>
            <a:rPr lang="zh-CN" altLang="en-US" sz="1100" b="0" kern="1200" dirty="0">
              <a:solidFill>
                <a:schemeClr val="tx1"/>
              </a:solidFill>
              <a:latin typeface="微软雅黑" panose="020B0503020204020204" pitchFamily="34" charset="-122"/>
              <a:ea typeface="微软雅黑" panose="020B0503020204020204" pitchFamily="34" charset="-122"/>
            </a:rPr>
            <a:t>、对本品过敏者禁用。</a:t>
          </a:r>
        </a:p>
        <a:p>
          <a:pPr marL="57150" lvl="1" indent="-57150" algn="l" defTabSz="488950">
            <a:lnSpc>
              <a:spcPct val="90000"/>
            </a:lnSpc>
            <a:spcBef>
              <a:spcPct val="0"/>
            </a:spcBef>
            <a:spcAft>
              <a:spcPct val="15000"/>
            </a:spcAft>
            <a:buChar char="••"/>
          </a:pPr>
          <a:r>
            <a:rPr lang="zh-CN" altLang="en-US" sz="1100" b="0" kern="1200" dirty="0">
              <a:solidFill>
                <a:schemeClr val="tx1"/>
              </a:solidFill>
              <a:latin typeface="微软雅黑" panose="020B0503020204020204" pitchFamily="34" charset="-122"/>
              <a:ea typeface="微软雅黑" panose="020B0503020204020204" pitchFamily="34" charset="-122"/>
            </a:rPr>
            <a:t>注意事项：</a:t>
          </a:r>
          <a:r>
            <a:rPr lang="en-US" altLang="en-US" sz="1100" b="0" kern="1200" dirty="0">
              <a:solidFill>
                <a:schemeClr val="tx1"/>
              </a:solidFill>
              <a:latin typeface="微软雅黑" panose="020B0503020204020204" pitchFamily="34" charset="-122"/>
              <a:ea typeface="微软雅黑" panose="020B0503020204020204" pitchFamily="34" charset="-122"/>
            </a:rPr>
            <a:t>1</a:t>
          </a:r>
          <a:r>
            <a:rPr lang="zh-CN" altLang="en-US" sz="1100" b="0" kern="1200" dirty="0">
              <a:solidFill>
                <a:schemeClr val="tx1"/>
              </a:solidFill>
              <a:latin typeface="微软雅黑" panose="020B0503020204020204" pitchFamily="34" charset="-122"/>
              <a:ea typeface="微软雅黑" panose="020B0503020204020204" pitchFamily="34" charset="-122"/>
            </a:rPr>
            <a:t>、治疗过程中应定期检测血压、血清钾、钠浓度，如出现高血压、水钠潴留、低血钾等情况应停药或适当减量。</a:t>
          </a:r>
          <a:r>
            <a:rPr lang="en-US" altLang="en-US" sz="1100" b="0" kern="1200" dirty="0">
              <a:solidFill>
                <a:schemeClr val="tx1"/>
              </a:solidFill>
              <a:latin typeface="微软雅黑" panose="020B0503020204020204" pitchFamily="34" charset="-122"/>
              <a:ea typeface="微软雅黑" panose="020B0503020204020204" pitchFamily="34" charset="-122"/>
            </a:rPr>
            <a:t>2</a:t>
          </a:r>
          <a:r>
            <a:rPr lang="zh-CN" altLang="en-US" sz="1100" b="0" kern="1200" dirty="0">
              <a:solidFill>
                <a:schemeClr val="tx1"/>
              </a:solidFill>
              <a:latin typeface="微软雅黑" panose="020B0503020204020204" pitchFamily="34" charset="-122"/>
              <a:ea typeface="微软雅黑" panose="020B0503020204020204" pitchFamily="34" charset="-122"/>
            </a:rPr>
            <a:t>、发现溶液混浊、颜色异常或有沉淀异物、瓶身细微破裂、瓶口松动或漏气者，不得使用。</a:t>
          </a:r>
        </a:p>
        <a:p>
          <a:pPr marL="57150" lvl="1" indent="-57150" algn="l" defTabSz="488950">
            <a:lnSpc>
              <a:spcPct val="90000"/>
            </a:lnSpc>
            <a:spcBef>
              <a:spcPct val="0"/>
            </a:spcBef>
            <a:spcAft>
              <a:spcPct val="15000"/>
            </a:spcAft>
            <a:buChar char="••"/>
          </a:pPr>
          <a:r>
            <a:rPr lang="zh-CN" altLang="en-US" sz="1100" b="0" kern="1200" dirty="0">
              <a:solidFill>
                <a:schemeClr val="tx1"/>
              </a:solidFill>
              <a:latin typeface="微软雅黑" panose="020B0503020204020204" pitchFamily="34" charset="-122"/>
              <a:ea typeface="微软雅黑" panose="020B0503020204020204" pitchFamily="34" charset="-122"/>
            </a:rPr>
            <a:t>药物相互作用：利尿剂可增强本品所含的甘草酸的排钾作用，因此，本品与袢利尿剂，利尿酸，速尿等噻嗪类及降压利尿剂三氯甲噻嗪，氯噻酮等合用，可能出现低血钾症（乏力感、肌力低下），需观测血清钾含量。</a:t>
          </a:r>
        </a:p>
      </dsp:txBody>
      <dsp:txXfrm rot="-5400000">
        <a:off x="3093840" y="165156"/>
        <a:ext cx="7452947" cy="2156230"/>
      </dsp:txXfrm>
    </dsp:sp>
    <dsp:sp modelId="{D42CD850-F54E-4417-85D8-2D082147ECC9}">
      <dsp:nvSpPr>
        <dsp:cNvPr id="0" name=""/>
        <dsp:cNvSpPr/>
      </dsp:nvSpPr>
      <dsp:spPr>
        <a:xfrm>
          <a:off x="0" y="41181"/>
          <a:ext cx="3014843" cy="2321798"/>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zh-CN" altLang="en-US" sz="1600" b="1" kern="1200" dirty="0">
              <a:latin typeface="微软雅黑" panose="020B0503020204020204" pitchFamily="34" charset="-122"/>
              <a:ea typeface="微软雅黑" panose="020B0503020204020204" pitchFamily="34" charset="-122"/>
              <a:sym typeface="Arial" panose="020B0604020202020204" pitchFamily="34" charset="0"/>
            </a:rPr>
            <a:t>说明书收载的安全性信息</a:t>
          </a:r>
          <a:endParaRPr lang="zh-CN" altLang="en-US" sz="1600" kern="1200" dirty="0">
            <a:latin typeface="微软雅黑" panose="020B0503020204020204" pitchFamily="34" charset="-122"/>
            <a:ea typeface="微软雅黑" panose="020B0503020204020204" pitchFamily="34" charset="-122"/>
          </a:endParaRPr>
        </a:p>
      </dsp:txBody>
      <dsp:txXfrm>
        <a:off x="113341" y="154522"/>
        <a:ext cx="2788161" cy="2095116"/>
      </dsp:txXfrm>
    </dsp:sp>
    <dsp:sp modelId="{1FE18BEF-6739-426B-BFCD-2DCD8E0C7B6A}">
      <dsp:nvSpPr>
        <dsp:cNvPr id="0" name=""/>
        <dsp:cNvSpPr/>
      </dsp:nvSpPr>
      <dsp:spPr>
        <a:xfrm rot="5400000">
          <a:off x="5943485" y="-316829"/>
          <a:ext cx="1909545" cy="7628828"/>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90488" lvl="1" indent="-90488" algn="l" defTabSz="488950">
            <a:lnSpc>
              <a:spcPts val="1800"/>
            </a:lnSpc>
            <a:spcBef>
              <a:spcPct val="0"/>
            </a:spcBef>
            <a:spcAft>
              <a:spcPts val="0"/>
            </a:spcAft>
            <a:buChar char="••"/>
          </a:pP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从</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2014</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年至</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2023</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年</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6</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月</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日，共收到</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2228</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例次不良事件，说明书范围内的不良事件</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1126</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例次，说明书范围外的不良事件</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1102</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例次，按照临床常见不良事件评价标准</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CTCAE5.0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定义分级，甘草酸单铵半胱氨酸氯化钠注射液</a:t>
          </a:r>
          <a:r>
            <a:rPr lang="zh-CN" altLang="en-US" sz="1100" b="1" kern="1200" dirty="0">
              <a:solidFill>
                <a:srgbClr val="C00000"/>
              </a:solidFill>
              <a:latin typeface="微软雅黑" panose="020B0503020204020204" pitchFamily="34" charset="-122"/>
              <a:ea typeface="微软雅黑" panose="020B0503020204020204" pitchFamily="34" charset="-122"/>
              <a:cs typeface="+mn-cs"/>
              <a:sym typeface="Arial" panose="020B0604020202020204" pitchFamily="34" charset="0"/>
            </a:rPr>
            <a:t>无＞</a:t>
          </a:r>
          <a:r>
            <a:rPr lang="en-US" altLang="zh-CN" sz="1100" b="1" kern="1200" dirty="0">
              <a:solidFill>
                <a:srgbClr val="C00000"/>
              </a:solidFill>
              <a:latin typeface="微软雅黑" panose="020B0503020204020204" pitchFamily="34" charset="-122"/>
              <a:ea typeface="微软雅黑" panose="020B0503020204020204" pitchFamily="34" charset="-122"/>
              <a:cs typeface="+mn-cs"/>
              <a:sym typeface="Arial" panose="020B0604020202020204" pitchFamily="34" charset="0"/>
            </a:rPr>
            <a:t>3</a:t>
          </a:r>
          <a:r>
            <a:rPr lang="zh-CN" altLang="en-US" sz="1100" b="1" kern="1200" dirty="0">
              <a:solidFill>
                <a:srgbClr val="C00000"/>
              </a:solidFill>
              <a:latin typeface="微软雅黑" panose="020B0503020204020204" pitchFamily="34" charset="-122"/>
              <a:ea typeface="微软雅黑" panose="020B0503020204020204" pitchFamily="34" charset="-122"/>
              <a:cs typeface="+mn-cs"/>
              <a:sym typeface="Arial" panose="020B0604020202020204" pitchFamily="34" charset="0"/>
            </a:rPr>
            <a:t>级的不良事件</a:t>
          </a:r>
          <a:endParaRPr lang="zh-CN" altLang="en-US" sz="1100" kern="1200" dirty="0">
            <a:latin typeface="微软雅黑" panose="020B0503020204020204" pitchFamily="34" charset="-122"/>
            <a:ea typeface="微软雅黑" panose="020B0503020204020204" pitchFamily="34" charset="-122"/>
          </a:endParaRPr>
        </a:p>
        <a:p>
          <a:pPr marL="90488" lvl="1" indent="-90488" algn="l" defTabSz="488950">
            <a:lnSpc>
              <a:spcPts val="1800"/>
            </a:lnSpc>
            <a:spcBef>
              <a:spcPct val="0"/>
            </a:spcBef>
            <a:spcAft>
              <a:spcPts val="0"/>
            </a:spcAft>
            <a:buChar char="••"/>
          </a:pP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总体不良事件估算发生率</a:t>
          </a:r>
          <a:r>
            <a:rPr lang="en-US" altLang="zh-CN"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0.0662%</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，国际医学科学组织委员会（</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CIOMS</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）推荐不良反应的发生率表示为：十分常见（≥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），常见（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1%~10%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，含</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），偶见（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0.1%~1%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，含</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0.1%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罕见（</a:t>
          </a:r>
          <a:r>
            <a:rPr lang="en-US" altLang="zh-CN"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0.01%~0.1%</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，含</a:t>
          </a:r>
          <a:r>
            <a:rPr lang="en-US" altLang="zh-CN"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0.01%</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十分罕见（＜</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0.01%</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），可见甘草酸单铵半胱氨酸氯化钠注射液的估算发生率数据结果显示不良事件报告率</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属于罕见范畴</a:t>
          </a:r>
          <a:endParaRPr lang="zh-CN" altLang="en-US" sz="1100" b="1" kern="1200" dirty="0">
            <a:solidFill>
              <a:srgbClr val="C00000"/>
            </a:solidFill>
            <a:latin typeface="微软雅黑" panose="020B0503020204020204" pitchFamily="34" charset="-122"/>
            <a:ea typeface="微软雅黑" panose="020B0503020204020204" pitchFamily="34" charset="-122"/>
          </a:endParaRPr>
        </a:p>
      </dsp:txBody>
      <dsp:txXfrm rot="-5400000">
        <a:off x="3083844" y="2636028"/>
        <a:ext cx="7535612" cy="1723113"/>
      </dsp:txXfrm>
    </dsp:sp>
    <dsp:sp modelId="{F870482B-F16C-4C02-AD0F-4291D30ABAC5}">
      <dsp:nvSpPr>
        <dsp:cNvPr id="0" name=""/>
        <dsp:cNvSpPr/>
      </dsp:nvSpPr>
      <dsp:spPr>
        <a:xfrm>
          <a:off x="0" y="2494985"/>
          <a:ext cx="3054981" cy="1953526"/>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zh-CN" altLang="en-US" sz="1600" b="1" kern="1200" dirty="0">
              <a:latin typeface="微软雅黑" panose="020B0503020204020204" pitchFamily="34" charset="-122"/>
              <a:ea typeface="微软雅黑" panose="020B0503020204020204" pitchFamily="34" charset="-122"/>
              <a:sym typeface="Arial" panose="020B0604020202020204" pitchFamily="34" charset="0"/>
            </a:rPr>
            <a:t>国内不良反应发生情况</a:t>
          </a:r>
          <a:endParaRPr lang="zh-CN" altLang="en-US" sz="1600" kern="1200" dirty="0">
            <a:latin typeface="微软雅黑" panose="020B0503020204020204" pitchFamily="34" charset="-122"/>
            <a:ea typeface="微软雅黑" panose="020B0503020204020204" pitchFamily="34" charset="-122"/>
          </a:endParaRPr>
        </a:p>
      </dsp:txBody>
      <dsp:txXfrm>
        <a:off x="95363" y="2590348"/>
        <a:ext cx="2864255" cy="1762800"/>
      </dsp:txXfrm>
    </dsp:sp>
    <dsp:sp modelId="{F5F635EE-AECE-4A0B-86D3-B6E2E6F8B26D}">
      <dsp:nvSpPr>
        <dsp:cNvPr id="0" name=""/>
        <dsp:cNvSpPr/>
      </dsp:nvSpPr>
      <dsp:spPr>
        <a:xfrm rot="5400000">
          <a:off x="6594566" y="1082377"/>
          <a:ext cx="589741" cy="7585229"/>
        </a:xfrm>
        <a:prstGeom prst="round2Same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2020</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年，河北省儿童医院李文辉等的</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甘草酸单铵半胱氨酸氯化钠注射液治疗儿童肝损伤的真实世界研究</a:t>
          </a:r>
          <a:r>
            <a:rPr lang="en-US" altLang="zh-CN" sz="1100" kern="12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100" kern="1200" dirty="0">
              <a:latin typeface="微软雅黑" panose="020B0503020204020204" pitchFamily="34" charset="-122"/>
              <a:ea typeface="微软雅黑" panose="020B0503020204020204" pitchFamily="34" charset="-122"/>
              <a:sym typeface="Arial" panose="020B0604020202020204" pitchFamily="34" charset="0"/>
            </a:rPr>
            <a:t>显示，</a:t>
          </a:r>
          <a:r>
            <a:rPr lang="zh-CN" altLang="en-US" sz="1100" b="1" kern="1200"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全部患儿血常规、尿常规、肾功能检测结果均显示正常，无血压升高现象发生</a:t>
          </a:r>
          <a:endParaRPr lang="zh-CN" altLang="en-US" sz="1100" b="1" kern="1200" dirty="0">
            <a:solidFill>
              <a:srgbClr val="C00000"/>
            </a:solidFill>
            <a:latin typeface="微软雅黑" panose="020B0503020204020204" pitchFamily="34" charset="-122"/>
            <a:ea typeface="微软雅黑" panose="020B0503020204020204" pitchFamily="34" charset="-122"/>
          </a:endParaRPr>
        </a:p>
      </dsp:txBody>
      <dsp:txXfrm rot="-5400000">
        <a:off x="3096823" y="4608910"/>
        <a:ext cx="7556440" cy="532163"/>
      </dsp:txXfrm>
    </dsp:sp>
    <dsp:sp modelId="{F1D81A32-A03E-4077-8E03-9DB8B467EEDC}">
      <dsp:nvSpPr>
        <dsp:cNvPr id="0" name=""/>
        <dsp:cNvSpPr/>
      </dsp:nvSpPr>
      <dsp:spPr>
        <a:xfrm>
          <a:off x="0" y="4544402"/>
          <a:ext cx="3057654" cy="629717"/>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zh-CN" altLang="en-US" sz="1600" b="1" kern="1200" dirty="0">
              <a:latin typeface="微软雅黑" panose="020B0503020204020204" pitchFamily="34" charset="-122"/>
              <a:ea typeface="微软雅黑" panose="020B0503020204020204" pitchFamily="34" charset="-122"/>
              <a:sym typeface="Arial" panose="020B0604020202020204" pitchFamily="34" charset="0"/>
            </a:rPr>
            <a:t>本品治疗儿童肝损伤的真实世界研究显示临床应用安全</a:t>
          </a:r>
          <a:endParaRPr lang="zh-CN" altLang="en-US" sz="1600" kern="1200" dirty="0">
            <a:latin typeface="微软雅黑" panose="020B0503020204020204" pitchFamily="34" charset="-122"/>
            <a:ea typeface="微软雅黑" panose="020B0503020204020204" pitchFamily="34" charset="-122"/>
          </a:endParaRPr>
        </a:p>
      </dsp:txBody>
      <dsp:txXfrm>
        <a:off x="30740" y="4575142"/>
        <a:ext cx="2996174" cy="56823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矩形 1"/>
          <p:cNvSpPr/>
          <p:nvPr/>
        </p:nvSpPr>
        <p:spPr>
          <a:xfrm rot="5400000">
            <a:off x="6018588" y="-6024884"/>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rot="5400000">
            <a:off x="2636324" y="-1478281"/>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56737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4" name="矩形 3"/>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4989925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内容占位符 16">
            <a:extLst>
              <a:ext uri="{FF2B5EF4-FFF2-40B4-BE49-F238E27FC236}">
                <a16:creationId xmlns:a16="http://schemas.microsoft.com/office/drawing/2014/main" id="{07219499-81FD-65D8-BA63-15F90B187254}"/>
              </a:ext>
            </a:extLst>
          </p:cNvPr>
          <p:cNvSpPr>
            <a:spLocks noGrp="1"/>
          </p:cNvSpPr>
          <p:nvPr>
            <p:ph sz="quarter" idx="14"/>
          </p:nvPr>
        </p:nvSpPr>
        <p:spPr>
          <a:xfrm>
            <a:off x="717550" y="1182742"/>
            <a:ext cx="10549804" cy="5252983"/>
          </a:xfrm>
          <a:prstGeom prst="rect">
            <a:avLst/>
          </a:prstGeom>
        </p:spPr>
        <p:txBody>
          <a:bodyPr/>
          <a:lstStyle>
            <a:lvl1pPr>
              <a:lnSpc>
                <a:spcPct val="100000"/>
              </a:lnSpc>
              <a:spcBef>
                <a:spcPts val="1200"/>
              </a:spcBef>
              <a:defRPr sz="2400">
                <a:latin typeface="微软雅黑" panose="020B0503020204020204" pitchFamily="34" charset="-122"/>
                <a:ea typeface="微软雅黑" panose="020B0503020204020204" pitchFamily="34" charset="-122"/>
              </a:defRPr>
            </a:lvl1pPr>
            <a:lvl2pPr>
              <a:lnSpc>
                <a:spcPct val="100000"/>
              </a:lnSpc>
              <a:spcBef>
                <a:spcPts val="1200"/>
              </a:spcBef>
              <a:defRPr sz="2000">
                <a:latin typeface="微软雅黑" panose="020B0503020204020204" pitchFamily="34" charset="-122"/>
                <a:ea typeface="微软雅黑" panose="020B0503020204020204" pitchFamily="34" charset="-122"/>
              </a:defRPr>
            </a:lvl2pPr>
            <a:lvl3pPr>
              <a:lnSpc>
                <a:spcPct val="100000"/>
              </a:lnSpc>
              <a:spcBef>
                <a:spcPts val="1200"/>
              </a:spcBef>
              <a:defRPr sz="1800">
                <a:latin typeface="微软雅黑" panose="020B0503020204020204" pitchFamily="34" charset="-122"/>
                <a:ea typeface="微软雅黑" panose="020B0503020204020204" pitchFamily="34" charset="-122"/>
              </a:defRPr>
            </a:lvl3pPr>
            <a:lvl4pPr>
              <a:lnSpc>
                <a:spcPct val="100000"/>
              </a:lnSpc>
              <a:spcBef>
                <a:spcPts val="1200"/>
              </a:spcBef>
              <a:defRPr sz="1600">
                <a:latin typeface="微软雅黑" panose="020B0503020204020204" pitchFamily="34" charset="-122"/>
                <a:ea typeface="微软雅黑" panose="020B0503020204020204" pitchFamily="34" charset="-122"/>
              </a:defRPr>
            </a:lvl4pPr>
            <a:lvl5pPr>
              <a:lnSpc>
                <a:spcPct val="100000"/>
              </a:lnSpc>
              <a:spcBef>
                <a:spcPts val="1200"/>
              </a:spcBef>
              <a:defRPr sz="140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矩形 5"/>
          <p:cNvSpPr/>
          <p:nvPr/>
        </p:nvSpPr>
        <p:spPr>
          <a:xfrm rot="5400000">
            <a:off x="6018590" y="696158"/>
            <a:ext cx="154825" cy="12192001"/>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5400000">
            <a:off x="9408929" y="5242759"/>
            <a:ext cx="154827" cy="3098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7" name="组合 16"/>
          <p:cNvGrpSpPr/>
          <p:nvPr/>
        </p:nvGrpSpPr>
        <p:grpSpPr>
          <a:xfrm>
            <a:off x="516255" y="473710"/>
            <a:ext cx="462280" cy="462280"/>
            <a:chOff x="813" y="746"/>
            <a:chExt cx="728" cy="728"/>
          </a:xfrm>
        </p:grpSpPr>
        <p:sp>
          <p:nvSpPr>
            <p:cNvPr id="65" name="矩形 64"/>
            <p:cNvSpPr/>
            <p:nvPr/>
          </p:nvSpPr>
          <p:spPr>
            <a:xfrm>
              <a:off x="813" y="746"/>
              <a:ext cx="634" cy="634"/>
            </a:xfrm>
            <a:prstGeom prst="rect">
              <a:avLst/>
            </a:prstGeom>
            <a:solidFill>
              <a:srgbClr val="00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BABABA"/>
                </a:solidFill>
                <a:effectLst/>
                <a:uLnTx/>
                <a:uFillTx/>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a:off x="1053" y="986"/>
              <a:ext cx="489" cy="4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BABABA"/>
                </a:solidFill>
                <a:effectLst/>
                <a:uLnTx/>
                <a:uFillTx/>
                <a:latin typeface="微软雅黑" panose="020B0503020204020204" pitchFamily="34" charset="-122"/>
                <a:ea typeface="微软雅黑" panose="020B0503020204020204" pitchFamily="34" charset="-122"/>
                <a:cs typeface="+mn-ea"/>
                <a:sym typeface="+mn-lt"/>
              </a:endParaRPr>
            </a:p>
          </p:txBody>
        </p:sp>
      </p:grpSp>
      <p:sp>
        <p:nvSpPr>
          <p:cNvPr id="2" name="标题 1">
            <a:extLst>
              <a:ext uri="{FF2B5EF4-FFF2-40B4-BE49-F238E27FC236}">
                <a16:creationId xmlns:a16="http://schemas.microsoft.com/office/drawing/2014/main" id="{19338B0A-BCAE-D1E0-7CDB-FADA51836A71}"/>
              </a:ext>
            </a:extLst>
          </p:cNvPr>
          <p:cNvSpPr>
            <a:spLocks noGrp="1"/>
          </p:cNvSpPr>
          <p:nvPr>
            <p:ph type="title"/>
          </p:nvPr>
        </p:nvSpPr>
        <p:spPr>
          <a:xfrm>
            <a:off x="1131570" y="300252"/>
            <a:ext cx="8954126" cy="655718"/>
          </a:xfrm>
          <a:prstGeom prst="rect">
            <a:avLst/>
          </a:prstGeom>
        </p:spPr>
        <p:txBody>
          <a:bodyPr anchor="b"/>
          <a:lstStyle>
            <a:lvl1pPr>
              <a:defRPr sz="2800" b="1">
                <a:solidFill>
                  <a:srgbClr val="007993"/>
                </a:solidFill>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Tree>
    <p:extLst>
      <p:ext uri="{BB962C8B-B14F-4D97-AF65-F5344CB8AC3E}">
        <p14:creationId xmlns:p14="http://schemas.microsoft.com/office/powerpoint/2010/main" val="3483747336"/>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707206"/>
      </p:ext>
    </p:extLst>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3EBAC152-C384-4126-A41C-02F34DED3069}" type="datetime1">
              <a:rPr lang="zh-CN" altLang="en-US" smtClean="0"/>
              <a:t>2023/7/11</a:t>
            </a:fld>
            <a:endParaRPr lang="en-US" altLang="zh-CN"/>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7" name="组合 6">
            <a:extLst>
              <a:ext uri="{FF2B5EF4-FFF2-40B4-BE49-F238E27FC236}">
                <a16:creationId xmlns:a16="http://schemas.microsoft.com/office/drawing/2014/main" id="{8BB53DC3-3B69-443F-A767-082A9A75F8B6}"/>
              </a:ext>
            </a:extLst>
          </p:cNvPr>
          <p:cNvGrpSpPr/>
          <p:nvPr/>
        </p:nvGrpSpPr>
        <p:grpSpPr>
          <a:xfrm>
            <a:off x="120243" y="189048"/>
            <a:ext cx="493511" cy="400685"/>
            <a:chOff x="176124" y="269073"/>
            <a:chExt cx="493511" cy="400685"/>
          </a:xfrm>
        </p:grpSpPr>
        <p:grpSp>
          <p:nvGrpSpPr>
            <p:cNvPr id="8" name="组合 7">
              <a:extLst>
                <a:ext uri="{FF2B5EF4-FFF2-40B4-BE49-F238E27FC236}">
                  <a16:creationId xmlns:a16="http://schemas.microsoft.com/office/drawing/2014/main" id="{ACBAB4DD-B963-46E0-BB0B-88ACF1D093C4}"/>
                </a:ext>
              </a:extLst>
            </p:cNvPr>
            <p:cNvGrpSpPr/>
            <p:nvPr/>
          </p:nvGrpSpPr>
          <p:grpSpPr>
            <a:xfrm>
              <a:off x="205710" y="269073"/>
              <a:ext cx="463925" cy="400685"/>
              <a:chOff x="89535" y="228233"/>
              <a:chExt cx="463925" cy="400685"/>
            </a:xfrm>
          </p:grpSpPr>
          <p:sp>
            <p:nvSpPr>
              <p:cNvPr id="10" name="等腰三角形 9">
                <a:extLst>
                  <a:ext uri="{FF2B5EF4-FFF2-40B4-BE49-F238E27FC236}">
                    <a16:creationId xmlns:a16="http://schemas.microsoft.com/office/drawing/2014/main" id="{3EF0E976-4F3F-45A5-BBFD-B45756EB03B6}"/>
                  </a:ext>
                </a:extLst>
              </p:cNvPr>
              <p:cNvSpPr/>
              <p:nvPr/>
            </p:nvSpPr>
            <p:spPr>
              <a:xfrm rot="10800000">
                <a:off x="89535" y="228233"/>
                <a:ext cx="434340" cy="4006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等腰三角形 10">
                <a:extLst>
                  <a:ext uri="{FF2B5EF4-FFF2-40B4-BE49-F238E27FC236}">
                    <a16:creationId xmlns:a16="http://schemas.microsoft.com/office/drawing/2014/main" id="{DD08EFE2-51A8-453D-8597-8A0D62C04EE1}"/>
                  </a:ext>
                </a:extLst>
              </p:cNvPr>
              <p:cNvSpPr/>
              <p:nvPr/>
            </p:nvSpPr>
            <p:spPr>
              <a:xfrm rot="10800000">
                <a:off x="351471" y="428575"/>
                <a:ext cx="201989" cy="18633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等腰三角形 8">
              <a:extLst>
                <a:ext uri="{FF2B5EF4-FFF2-40B4-BE49-F238E27FC236}">
                  <a16:creationId xmlns:a16="http://schemas.microsoft.com/office/drawing/2014/main" id="{D609222B-6725-4336-8CF2-2A4B4091E850}"/>
                </a:ext>
              </a:extLst>
            </p:cNvPr>
            <p:cNvSpPr/>
            <p:nvPr/>
          </p:nvSpPr>
          <p:spPr>
            <a:xfrm rot="10800000">
              <a:off x="176124" y="391712"/>
              <a:ext cx="201989" cy="18633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内容占位符 16">
            <a:extLst>
              <a:ext uri="{FF2B5EF4-FFF2-40B4-BE49-F238E27FC236}">
                <a16:creationId xmlns:a16="http://schemas.microsoft.com/office/drawing/2014/main" id="{9C68BEF4-D2DD-4BEC-B99C-F10A03A8A098}"/>
              </a:ext>
            </a:extLst>
          </p:cNvPr>
          <p:cNvSpPr>
            <a:spLocks noGrp="1"/>
          </p:cNvSpPr>
          <p:nvPr>
            <p:ph sz="quarter" idx="14"/>
          </p:nvPr>
        </p:nvSpPr>
        <p:spPr>
          <a:xfrm>
            <a:off x="614363" y="944563"/>
            <a:ext cx="10582275" cy="5081587"/>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18" name="标题 1">
            <a:extLst>
              <a:ext uri="{FF2B5EF4-FFF2-40B4-BE49-F238E27FC236}">
                <a16:creationId xmlns:a16="http://schemas.microsoft.com/office/drawing/2014/main" id="{69D977EF-037C-4FEB-8D37-CC948067D0E2}"/>
              </a:ext>
            </a:extLst>
          </p:cNvPr>
          <p:cNvSpPr>
            <a:spLocks noGrp="1"/>
          </p:cNvSpPr>
          <p:nvPr>
            <p:ph type="title"/>
          </p:nvPr>
        </p:nvSpPr>
        <p:spPr>
          <a:xfrm>
            <a:off x="703286" y="79002"/>
            <a:ext cx="10515600" cy="620775"/>
          </a:xfrm>
          <a:prstGeom prst="rect">
            <a:avLst/>
          </a:prstGeom>
        </p:spPr>
        <p:txBody>
          <a:bodyPr anchor="ctr"/>
          <a:lstStyle>
            <a:lvl1pPr>
              <a:defRPr sz="3200" b="1">
                <a:solidFill>
                  <a:srgbClr val="768395"/>
                </a:solidFill>
              </a:defRPr>
            </a:lvl1pPr>
          </a:lstStyle>
          <a:p>
            <a:r>
              <a:rPr lang="zh-CN" altLang="en-US" dirty="0"/>
              <a:t>单击此处编辑母版标题样式</a:t>
            </a:r>
          </a:p>
        </p:txBody>
      </p:sp>
    </p:spTree>
    <p:extLst>
      <p:ext uri="{BB962C8B-B14F-4D97-AF65-F5344CB8AC3E}">
        <p14:creationId xmlns:p14="http://schemas.microsoft.com/office/powerpoint/2010/main" val="2867922875"/>
      </p:ext>
    </p:ext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
      <p:transition spd="slow" advTm="2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A0DE85-3818-4E21-C1D0-642972C0456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72311855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7" name="文本框 6"/>
          <p:cNvSpPr txBox="1"/>
          <p:nvPr/>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感谢您下载包图网平台上提供的</a:t>
            </a:r>
            <a:r>
              <a:rPr lang="en-US" altLang="zh-CN" sz="300" dirty="0">
                <a:solidFill>
                  <a:schemeClr val="bg1">
                    <a:alpha val="0"/>
                  </a:schemeClr>
                </a:solidFill>
                <a:latin typeface="微软雅黑" panose="020B0503020204020204" pitchFamily="34" charset="-122"/>
                <a:ea typeface="微软雅黑" panose="020B0503020204020204" pitchFamily="34" charset="-122"/>
                <a:sym typeface="+mn-ea"/>
              </a:rPr>
              <a:t>PPT</a:t>
            </a:r>
            <a:r>
              <a:rPr lang="zh-CN" altLang="en-US" sz="300" dirty="0">
                <a:solidFill>
                  <a:schemeClr val="bg1">
                    <a:alpha val="0"/>
                  </a:schemeClr>
                </a:solid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600" dirty="0">
                <a:solidFill>
                  <a:schemeClr val="bg1">
                    <a:alpha val="0"/>
                  </a:schemeClr>
                </a:solidFill>
                <a:latin typeface="微软雅黑" panose="020B0503020204020204" pitchFamily="34" charset="-122"/>
                <a:ea typeface="微软雅黑" panose="020B0503020204020204" pitchFamily="34" charset="-122"/>
                <a:sym typeface="+mn-ea"/>
              </a:rPr>
              <a:t>ibaotu.com</a:t>
            </a:r>
          </a:p>
        </p:txBody>
      </p:sp>
    </p:spTree>
    <p:extLst>
      <p:ext uri="{BB962C8B-B14F-4D97-AF65-F5344CB8AC3E}">
        <p14:creationId xmlns:p14="http://schemas.microsoft.com/office/powerpoint/2010/main" val="153957120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BE1993-CA45-9593-D692-817F0E4707BF}"/>
              </a:ext>
            </a:extLst>
          </p:cNvPr>
          <p:cNvSpPr>
            <a:spLocks noGrp="1"/>
          </p:cNvSpPr>
          <p:nvPr>
            <p:ph type="ctrTitle" idx="4294967295"/>
          </p:nvPr>
        </p:nvSpPr>
        <p:spPr>
          <a:xfrm>
            <a:off x="667657" y="1346169"/>
            <a:ext cx="10856686" cy="1689100"/>
          </a:xfrm>
        </p:spPr>
        <p:txBody>
          <a:bodyPr/>
          <a:lstStyle/>
          <a:p>
            <a:pPr algn="ctr">
              <a:lnSpc>
                <a:spcPct val="150000"/>
              </a:lnSpc>
            </a:pPr>
            <a:r>
              <a:rPr lang="zh-CN" altLang="en-US" b="1" dirty="0">
                <a:solidFill>
                  <a:srgbClr val="C00000"/>
                </a:solidFill>
                <a:latin typeface="Arial" panose="020B0604020202020204" pitchFamily="34" charset="0"/>
                <a:ea typeface="微软雅黑" panose="020B0503020204020204" pitchFamily="34" charset="-122"/>
                <a:sym typeface="Arial" panose="020B0604020202020204" pitchFamily="34" charset="0"/>
              </a:rPr>
              <a:t>甘草酸单铵半胱氨酸</a:t>
            </a:r>
            <a:r>
              <a:rPr lang="zh-CN" altLang="en-US" b="1" dirty="0">
                <a:latin typeface="Arial" panose="020B0604020202020204" pitchFamily="34" charset="0"/>
                <a:ea typeface="微软雅黑" panose="020B0503020204020204" pitchFamily="34" charset="-122"/>
                <a:sym typeface="Arial" panose="020B0604020202020204" pitchFamily="34" charset="0"/>
              </a:rPr>
              <a:t>氯化钠注射液</a:t>
            </a:r>
            <a:r>
              <a:rPr lang="en-US" altLang="zh-CN" dirty="0">
                <a:solidFill>
                  <a:srgbClr val="0070C0"/>
                </a:solidFill>
                <a:latin typeface="Arial" panose="020B0604020202020204" pitchFamily="34" charset="0"/>
                <a:ea typeface="微软雅黑" panose="020B0503020204020204" pitchFamily="34" charset="-122"/>
                <a:sym typeface="Arial" panose="020B0604020202020204" pitchFamily="34" charset="0"/>
              </a:rPr>
              <a:t/>
            </a:r>
            <a:br>
              <a:rPr lang="en-US" altLang="zh-CN" dirty="0">
                <a:solidFill>
                  <a:srgbClr val="0070C0"/>
                </a:solidFill>
                <a:latin typeface="Arial" panose="020B0604020202020204" pitchFamily="34" charset="0"/>
                <a:ea typeface="微软雅黑" panose="020B0503020204020204" pitchFamily="34" charset="-122"/>
                <a:sym typeface="Arial" panose="020B0604020202020204" pitchFamily="34" charset="0"/>
              </a:rPr>
            </a:br>
            <a:r>
              <a:rPr lang="en-US" altLang="zh-CN" b="1" dirty="0">
                <a:latin typeface="Arial" panose="020B0604020202020204" pitchFamily="34" charset="0"/>
                <a:ea typeface="微软雅黑" panose="020B0503020204020204" pitchFamily="34" charset="-122"/>
                <a:sym typeface="Arial" panose="020B0604020202020204" pitchFamily="34" charset="0"/>
              </a:rPr>
              <a:t>( </a:t>
            </a:r>
            <a:r>
              <a:rPr lang="zh-CN" altLang="en-US" b="1" dirty="0">
                <a:latin typeface="Arial" panose="020B0604020202020204" pitchFamily="34" charset="0"/>
                <a:ea typeface="微软雅黑" panose="020B0503020204020204" pitchFamily="34" charset="-122"/>
                <a:sym typeface="Arial" panose="020B0604020202020204" pitchFamily="34" charset="0"/>
              </a:rPr>
              <a:t>回能</a:t>
            </a:r>
            <a:r>
              <a:rPr lang="en-US" altLang="zh-CN" b="1" baseline="30000" dirty="0">
                <a:latin typeface="Arial" panose="020B0604020202020204" pitchFamily="34" charset="0"/>
                <a:ea typeface="微软雅黑" panose="020B0503020204020204" pitchFamily="34" charset="-122"/>
                <a:sym typeface="Arial" panose="020B0604020202020204" pitchFamily="34" charset="0"/>
              </a:rPr>
              <a:t>®</a:t>
            </a:r>
            <a:r>
              <a:rPr lang="en-US" altLang="zh-CN" b="1" dirty="0">
                <a:latin typeface="Arial" panose="020B0604020202020204" pitchFamily="34" charset="0"/>
                <a:ea typeface="微软雅黑" panose="020B0503020204020204" pitchFamily="34" charset="-122"/>
                <a:sym typeface="Arial" panose="020B0604020202020204" pitchFamily="34" charset="0"/>
              </a:rPr>
              <a:t> )</a:t>
            </a:r>
            <a:r>
              <a:rPr lang="zh-CN" altLang="en-US" dirty="0">
                <a:latin typeface="Arial" panose="020B0604020202020204" pitchFamily="34" charset="0"/>
                <a:ea typeface="微软雅黑" panose="020B0503020204020204" pitchFamily="34" charset="-122"/>
                <a:sym typeface="Arial" panose="020B0604020202020204" pitchFamily="34" charset="0"/>
              </a:rPr>
              <a:t/>
            </a:r>
            <a:br>
              <a:rPr lang="zh-CN" altLang="en-US" dirty="0">
                <a:latin typeface="Arial" panose="020B0604020202020204" pitchFamily="34" charset="0"/>
                <a:ea typeface="微软雅黑" panose="020B0503020204020204" pitchFamily="34" charset="-122"/>
                <a:sym typeface="Arial" panose="020B0604020202020204" pitchFamily="34" charset="0"/>
              </a:rPr>
            </a:br>
            <a:r>
              <a:rPr lang="zh-CN" altLang="en-US" sz="3200" b="1" dirty="0">
                <a:solidFill>
                  <a:srgbClr val="C00000"/>
                </a:solidFill>
                <a:latin typeface="Arial" panose="020B0604020202020204" pitchFamily="34" charset="0"/>
                <a:ea typeface="微软雅黑" panose="020B0503020204020204" pitchFamily="34" charset="-122"/>
                <a:sym typeface="Arial" panose="020B0604020202020204" pitchFamily="34" charset="0"/>
              </a:rPr>
              <a:t>申请</a:t>
            </a:r>
            <a:r>
              <a:rPr lang="zh-CN" altLang="en-US" sz="3200" b="1" dirty="0">
                <a:solidFill>
                  <a:srgbClr val="C00000"/>
                </a:solidFill>
                <a:latin typeface="Arial" panose="020B0604020202020204" pitchFamily="34" charset="0"/>
                <a:sym typeface="Arial" panose="020B0604020202020204" pitchFamily="34" charset="0"/>
              </a:rPr>
              <a:t>纳入常规目录并按说明书适应症调整医保支付范围</a:t>
            </a:r>
            <a:endParaRPr lang="zh-CN" altLang="en-US" b="1" dirty="0">
              <a:solidFill>
                <a:srgbClr val="C00000"/>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副标题 2">
            <a:extLst>
              <a:ext uri="{FF2B5EF4-FFF2-40B4-BE49-F238E27FC236}">
                <a16:creationId xmlns:a16="http://schemas.microsoft.com/office/drawing/2014/main" id="{1AE916BB-65D1-4711-F3FA-043F9BC26660}"/>
              </a:ext>
            </a:extLst>
          </p:cNvPr>
          <p:cNvSpPr>
            <a:spLocks noGrp="1"/>
          </p:cNvSpPr>
          <p:nvPr>
            <p:ph type="subTitle" idx="4294967295"/>
          </p:nvPr>
        </p:nvSpPr>
        <p:spPr>
          <a:xfrm>
            <a:off x="3877924" y="4571080"/>
            <a:ext cx="4436151" cy="791430"/>
          </a:xfrm>
          <a:prstGeom prst="roundRect">
            <a:avLst>
              <a:gd name="adj" fmla="val 50000"/>
            </a:avLst>
          </a:prstGeom>
          <a:ln>
            <a:solidFill>
              <a:schemeClr val="accent1"/>
            </a:solidFill>
          </a:ln>
        </p:spPr>
        <p:txBody>
          <a:bodyPr anchor="ctr">
            <a:normAutofit/>
          </a:bodyPr>
          <a:lstStyle/>
          <a:p>
            <a:pPr marL="0" indent="0" algn="ctr">
              <a:buNone/>
            </a:pPr>
            <a:r>
              <a:rPr lang="zh-CN" altLang="en-US" sz="2000" dirty="0">
                <a:latin typeface="Arial" panose="020B0604020202020204" pitchFamily="34" charset="0"/>
                <a:ea typeface="微软雅黑" panose="020B0503020204020204" pitchFamily="34" charset="-122"/>
                <a:sym typeface="Arial" panose="020B0604020202020204" pitchFamily="34" charset="0"/>
              </a:rPr>
              <a:t>弘和制药有限公司</a:t>
            </a:r>
          </a:p>
        </p:txBody>
      </p:sp>
    </p:spTree>
    <p:extLst>
      <p:ext uri="{BB962C8B-B14F-4D97-AF65-F5344CB8AC3E}">
        <p14:creationId xmlns:p14="http://schemas.microsoft.com/office/powerpoint/2010/main" val="5733931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10">
            <a:extLst>
              <a:ext uri="{FF2B5EF4-FFF2-40B4-BE49-F238E27FC236}">
                <a16:creationId xmlns:a16="http://schemas.microsoft.com/office/drawing/2014/main" id="{2F6BED40-0208-5FA6-97C5-F9FCBBCABC62}"/>
              </a:ext>
            </a:extLst>
          </p:cNvPr>
          <p:cNvSpPr>
            <a:spLocks noChangeArrowheads="1"/>
          </p:cNvSpPr>
          <p:nvPr/>
        </p:nvSpPr>
        <p:spPr bwMode="auto">
          <a:xfrm>
            <a:off x="839788" y="3429000"/>
            <a:ext cx="10512425" cy="71438"/>
          </a:xfrm>
          <a:prstGeom prst="rect">
            <a:avLst/>
          </a:prstGeom>
          <a:solidFill>
            <a:srgbClr val="C00000"/>
          </a:solidFill>
          <a:ln>
            <a:noFill/>
          </a:ln>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lgn="ctr" eaLnBrk="1" hangingPunct="1">
              <a:buFont typeface="Arial" panose="020B0604020202020204" pitchFamily="34" charset="0"/>
              <a:buNone/>
              <a:defRPr/>
            </a:pPr>
            <a:endParaRPr lang="zh-CN" altLang="en-US">
              <a:solidFill>
                <a:srgbClr val="FFFFFF"/>
              </a:solidFill>
              <a:latin typeface="Arial" panose="020B0604020202020204" pitchFamily="34" charset="0"/>
              <a:sym typeface="Arial" panose="020B0604020202020204" pitchFamily="34" charset="0"/>
            </a:endParaRPr>
          </a:p>
        </p:txBody>
      </p:sp>
      <p:sp>
        <p:nvSpPr>
          <p:cNvPr id="8" name="文本框 1">
            <a:extLst>
              <a:ext uri="{FF2B5EF4-FFF2-40B4-BE49-F238E27FC236}">
                <a16:creationId xmlns:a16="http://schemas.microsoft.com/office/drawing/2014/main" id="{F024109C-5E07-318D-FD9B-B68B9D0F33D8}"/>
              </a:ext>
            </a:extLst>
          </p:cNvPr>
          <p:cNvSpPr txBox="1">
            <a:spLocks noChangeArrowheads="1"/>
          </p:cNvSpPr>
          <p:nvPr/>
        </p:nvSpPr>
        <p:spPr bwMode="auto">
          <a:xfrm>
            <a:off x="3067607" y="3758293"/>
            <a:ext cx="60567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buFont typeface="Arial" panose="020B0604020202020204" pitchFamily="34" charset="0"/>
              <a:buNone/>
            </a:pPr>
            <a:r>
              <a:rPr lang="en-US" altLang="zh-CN" sz="3200" b="1" dirty="0">
                <a:solidFill>
                  <a:srgbClr val="09405E"/>
                </a:solidFill>
                <a:latin typeface="Arial" panose="020B0604020202020204" pitchFamily="34" charset="0"/>
                <a:sym typeface="Arial" panose="020B0604020202020204" pitchFamily="34" charset="0"/>
              </a:rPr>
              <a:t>Thank You For Your Attention!</a:t>
            </a:r>
          </a:p>
        </p:txBody>
      </p:sp>
      <p:sp>
        <p:nvSpPr>
          <p:cNvPr id="9" name="文本框 2">
            <a:extLst>
              <a:ext uri="{FF2B5EF4-FFF2-40B4-BE49-F238E27FC236}">
                <a16:creationId xmlns:a16="http://schemas.microsoft.com/office/drawing/2014/main" id="{DCEE615D-29DA-0EDC-1C9E-D4692F5B9C1D}"/>
              </a:ext>
            </a:extLst>
          </p:cNvPr>
          <p:cNvSpPr txBox="1">
            <a:spLocks noChangeArrowheads="1"/>
          </p:cNvSpPr>
          <p:nvPr/>
        </p:nvSpPr>
        <p:spPr bwMode="auto">
          <a:xfrm>
            <a:off x="5237163" y="2383971"/>
            <a:ext cx="20129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buFont typeface="Arial" panose="020B0604020202020204" pitchFamily="34" charset="0"/>
              <a:buNone/>
            </a:pPr>
            <a:r>
              <a:rPr lang="zh-CN" altLang="zh-CN" sz="4800" b="1" dirty="0">
                <a:solidFill>
                  <a:srgbClr val="000000"/>
                </a:solidFill>
                <a:latin typeface="Arial" panose="020B0604020202020204" pitchFamily="34" charset="0"/>
                <a:sym typeface="Arial" panose="020B0604020202020204" pitchFamily="34" charset="0"/>
              </a:rPr>
              <a:t>谢谢！</a:t>
            </a:r>
          </a:p>
        </p:txBody>
      </p:sp>
    </p:spTree>
    <p:extLst>
      <p:ext uri="{BB962C8B-B14F-4D97-AF65-F5344CB8AC3E}">
        <p14:creationId xmlns:p14="http://schemas.microsoft.com/office/powerpoint/2010/main" val="22614268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9A185D-9725-BF3C-25F5-F2FA4B8AA179}"/>
              </a:ext>
            </a:extLst>
          </p:cNvPr>
          <p:cNvSpPr>
            <a:spLocks noGrp="1"/>
          </p:cNvSpPr>
          <p:nvPr>
            <p:ph type="title"/>
          </p:nvPr>
        </p:nvSpPr>
        <p:spPr>
          <a:xfrm>
            <a:off x="1163803" y="22371"/>
            <a:ext cx="8954126" cy="1001203"/>
          </a:xfrm>
        </p:spPr>
        <p:txBody>
          <a:bodyPr>
            <a:normAutofit/>
          </a:bodyPr>
          <a:lstStyle/>
          <a:p>
            <a:r>
              <a:rPr lang="zh-CN" altLang="en-US" sz="4000" dirty="0">
                <a:solidFill>
                  <a:schemeClr val="tx1"/>
                </a:solidFill>
                <a:latin typeface="Arial" panose="020B0604020202020204" pitchFamily="34" charset="0"/>
                <a:sym typeface="Arial" panose="020B0604020202020204" pitchFamily="34" charset="0"/>
              </a:rPr>
              <a:t>目录</a:t>
            </a:r>
          </a:p>
        </p:txBody>
      </p:sp>
      <p:grpSp>
        <p:nvGrpSpPr>
          <p:cNvPr id="3" name="组合 2">
            <a:extLst>
              <a:ext uri="{FF2B5EF4-FFF2-40B4-BE49-F238E27FC236}">
                <a16:creationId xmlns:a16="http://schemas.microsoft.com/office/drawing/2014/main" id="{1C6B2129-EA84-DD88-3F1F-F396F3E694BF}"/>
              </a:ext>
            </a:extLst>
          </p:cNvPr>
          <p:cNvGrpSpPr/>
          <p:nvPr/>
        </p:nvGrpSpPr>
        <p:grpSpPr>
          <a:xfrm>
            <a:off x="780230" y="1679492"/>
            <a:ext cx="10808156" cy="3499015"/>
            <a:chOff x="891962" y="2114074"/>
            <a:chExt cx="10808156" cy="3499015"/>
          </a:xfrm>
        </p:grpSpPr>
        <p:sp>
          <p:nvSpPr>
            <p:cNvPr id="4" name="文本框 3">
              <a:extLst>
                <a:ext uri="{FF2B5EF4-FFF2-40B4-BE49-F238E27FC236}">
                  <a16:creationId xmlns:a16="http://schemas.microsoft.com/office/drawing/2014/main" id="{5EB117AA-1EEB-73E9-2BFC-E636F60B9A37}"/>
                </a:ext>
              </a:extLst>
            </p:cNvPr>
            <p:cNvSpPr txBox="1"/>
            <p:nvPr/>
          </p:nvSpPr>
          <p:spPr>
            <a:xfrm rot="16200000">
              <a:off x="-472825" y="3478861"/>
              <a:ext cx="3499015" cy="769441"/>
            </a:xfrm>
            <a:prstGeom prst="rect">
              <a:avLst/>
            </a:prstGeom>
            <a:noFill/>
          </p:spPr>
          <p:txBody>
            <a:bodyPr wrap="square" rtlCol="0">
              <a:spAutoFit/>
            </a:bodyPr>
            <a:lstStyle/>
            <a:p>
              <a:pPr algn="ctr"/>
              <a:r>
                <a:rPr kumimoji="0" lang="en-US" altLang="zh-CN" sz="4400" b="1" i="0" u="none" strike="noStrike" kern="1200" cap="none" spc="0" normalizeH="0" baseline="0" noProof="0" dirty="0">
                  <a:ln>
                    <a:noFill/>
                  </a:ln>
                  <a:effectLst/>
                  <a:uLnTx/>
                  <a:uFillTx/>
                  <a:latin typeface="Arial" panose="020B0604020202020204" pitchFamily="34" charset="0"/>
                  <a:ea typeface="微软雅黑" panose="020B0503020204020204" pitchFamily="34" charset="-122"/>
                  <a:sym typeface="Arial" panose="020B0604020202020204" pitchFamily="34" charset="0"/>
                </a:rPr>
                <a:t>CONTENTS</a:t>
              </a:r>
            </a:p>
          </p:txBody>
        </p:sp>
        <p:grpSp>
          <p:nvGrpSpPr>
            <p:cNvPr id="5" name="组合 4">
              <a:extLst>
                <a:ext uri="{FF2B5EF4-FFF2-40B4-BE49-F238E27FC236}">
                  <a16:creationId xmlns:a16="http://schemas.microsoft.com/office/drawing/2014/main" id="{EDAC23EE-7D14-D96D-8726-B78FA76515CF}"/>
                </a:ext>
              </a:extLst>
            </p:cNvPr>
            <p:cNvGrpSpPr/>
            <p:nvPr/>
          </p:nvGrpSpPr>
          <p:grpSpPr>
            <a:xfrm>
              <a:off x="3127795" y="2114075"/>
              <a:ext cx="4384371" cy="707886"/>
              <a:chOff x="2158531" y="2134774"/>
              <a:chExt cx="4384371" cy="707886"/>
            </a:xfrm>
          </p:grpSpPr>
          <p:sp>
            <p:nvSpPr>
              <p:cNvPr id="34" name="文本框 33">
                <a:extLst>
                  <a:ext uri="{FF2B5EF4-FFF2-40B4-BE49-F238E27FC236}">
                    <a16:creationId xmlns:a16="http://schemas.microsoft.com/office/drawing/2014/main" id="{6C081FE0-0DAC-4D9E-298A-50D26B0B0118}"/>
                  </a:ext>
                </a:extLst>
              </p:cNvPr>
              <p:cNvSpPr txBox="1"/>
              <p:nvPr/>
            </p:nvSpPr>
            <p:spPr>
              <a:xfrm>
                <a:off x="2158531" y="2134774"/>
                <a:ext cx="972669" cy="707886"/>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4000" dirty="0">
                    <a:solidFill>
                      <a:schemeClr val="tx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40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6" name="组合 35">
                <a:extLst>
                  <a:ext uri="{FF2B5EF4-FFF2-40B4-BE49-F238E27FC236}">
                    <a16:creationId xmlns:a16="http://schemas.microsoft.com/office/drawing/2014/main" id="{D9367109-3654-44F9-1991-BBCDDC98E2B9}"/>
                  </a:ext>
                </a:extLst>
              </p:cNvPr>
              <p:cNvGrpSpPr/>
              <p:nvPr/>
            </p:nvGrpSpPr>
            <p:grpSpPr>
              <a:xfrm>
                <a:off x="3051062" y="2299194"/>
                <a:ext cx="3491840" cy="400110"/>
                <a:chOff x="4581911" y="1404724"/>
                <a:chExt cx="3491840" cy="400110"/>
              </a:xfrm>
            </p:grpSpPr>
            <p:sp>
              <p:nvSpPr>
                <p:cNvPr id="37" name="文本框 36">
                  <a:extLst>
                    <a:ext uri="{FF2B5EF4-FFF2-40B4-BE49-F238E27FC236}">
                      <a16:creationId xmlns:a16="http://schemas.microsoft.com/office/drawing/2014/main" id="{CFF8A122-55CA-4C3D-B37F-832949BC6258}"/>
                    </a:ext>
                  </a:extLst>
                </p:cNvPr>
                <p:cNvSpPr txBox="1"/>
                <p:nvPr/>
              </p:nvSpPr>
              <p:spPr>
                <a:xfrm>
                  <a:off x="4581911" y="1404724"/>
                  <a:ext cx="3491840" cy="400110"/>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2000" b="1" dirty="0">
                      <a:latin typeface="Arial" panose="020B0604020202020204" pitchFamily="34" charset="0"/>
                      <a:ea typeface="微软雅黑" panose="020B0503020204020204" pitchFamily="34" charset="-122"/>
                      <a:sym typeface="Arial" panose="020B0604020202020204" pitchFamily="34" charset="0"/>
                    </a:rPr>
                    <a:t>药物基本信息</a:t>
                  </a:r>
                  <a:endParaRPr lang="en-US" altLang="zh-CN" sz="2000" b="1" dirty="0">
                    <a:latin typeface="Arial" panose="020B0604020202020204" pitchFamily="34" charset="0"/>
                    <a:ea typeface="微软雅黑" panose="020B0503020204020204" pitchFamily="34" charset="-122"/>
                    <a:sym typeface="Arial" panose="020B0604020202020204" pitchFamily="34" charset="0"/>
                  </a:endParaRPr>
                </a:p>
              </p:txBody>
            </p:sp>
            <p:cxnSp>
              <p:nvCxnSpPr>
                <p:cNvPr id="38" name="直接连接符 37">
                  <a:extLst>
                    <a:ext uri="{FF2B5EF4-FFF2-40B4-BE49-F238E27FC236}">
                      <a16:creationId xmlns:a16="http://schemas.microsoft.com/office/drawing/2014/main" id="{C94CE56F-86C4-5EBE-B004-F1BC22851FF4}"/>
                    </a:ext>
                  </a:extLst>
                </p:cNvPr>
                <p:cNvCxnSpPr>
                  <a:cxnSpLocks/>
                </p:cNvCxnSpPr>
                <p:nvPr/>
              </p:nvCxnSpPr>
              <p:spPr>
                <a:xfrm>
                  <a:off x="4779530" y="1783771"/>
                  <a:ext cx="6853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 name="组合 5">
              <a:extLst>
                <a:ext uri="{FF2B5EF4-FFF2-40B4-BE49-F238E27FC236}">
                  <a16:creationId xmlns:a16="http://schemas.microsoft.com/office/drawing/2014/main" id="{C97ADCDC-1B0E-6B29-AE04-CF19682E3467}"/>
                </a:ext>
              </a:extLst>
            </p:cNvPr>
            <p:cNvGrpSpPr/>
            <p:nvPr/>
          </p:nvGrpSpPr>
          <p:grpSpPr>
            <a:xfrm>
              <a:off x="3127795" y="3509638"/>
              <a:ext cx="4384371" cy="707886"/>
              <a:chOff x="2241924" y="3726270"/>
              <a:chExt cx="4384371" cy="707886"/>
            </a:xfrm>
          </p:grpSpPr>
          <p:sp>
            <p:nvSpPr>
              <p:cNvPr id="30" name="文本框 29">
                <a:extLst>
                  <a:ext uri="{FF2B5EF4-FFF2-40B4-BE49-F238E27FC236}">
                    <a16:creationId xmlns:a16="http://schemas.microsoft.com/office/drawing/2014/main" id="{85923198-F8F8-D32F-CA6A-E5598D37D650}"/>
                  </a:ext>
                </a:extLst>
              </p:cNvPr>
              <p:cNvSpPr txBox="1"/>
              <p:nvPr/>
            </p:nvSpPr>
            <p:spPr>
              <a:xfrm>
                <a:off x="2241924" y="3726270"/>
                <a:ext cx="972669" cy="707886"/>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4000" dirty="0">
                    <a:solidFill>
                      <a:schemeClr val="tx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40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文本框 31">
                <a:extLst>
                  <a:ext uri="{FF2B5EF4-FFF2-40B4-BE49-F238E27FC236}">
                    <a16:creationId xmlns:a16="http://schemas.microsoft.com/office/drawing/2014/main" id="{7F1D7AB5-323A-0402-64E9-9C471168766A}"/>
                  </a:ext>
                </a:extLst>
              </p:cNvPr>
              <p:cNvSpPr txBox="1"/>
              <p:nvPr/>
            </p:nvSpPr>
            <p:spPr>
              <a:xfrm>
                <a:off x="3134455" y="3901385"/>
                <a:ext cx="3491840" cy="400110"/>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2000" b="1" dirty="0">
                    <a:solidFill>
                      <a:schemeClr val="tx1"/>
                    </a:solidFill>
                    <a:latin typeface="Arial" panose="020B0604020202020204" pitchFamily="34" charset="0"/>
                    <a:ea typeface="微软雅黑" panose="020B0503020204020204" pitchFamily="34" charset="-122"/>
                    <a:sym typeface="Arial" panose="020B0604020202020204" pitchFamily="34" charset="0"/>
                  </a:rPr>
                  <a:t>安全性</a:t>
                </a:r>
                <a:endParaRPr lang="en-US" altLang="zh-CN" sz="2000" b="1"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3" name="直接连接符 32">
                <a:extLst>
                  <a:ext uri="{FF2B5EF4-FFF2-40B4-BE49-F238E27FC236}">
                    <a16:creationId xmlns:a16="http://schemas.microsoft.com/office/drawing/2014/main" id="{D652F4C0-E70D-BABB-02D3-8E05039AC2F5}"/>
                  </a:ext>
                </a:extLst>
              </p:cNvPr>
              <p:cNvCxnSpPr>
                <a:cxnSpLocks/>
              </p:cNvCxnSpPr>
              <p:nvPr/>
            </p:nvCxnSpPr>
            <p:spPr>
              <a:xfrm>
                <a:off x="3332074" y="4261574"/>
                <a:ext cx="6853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组合 6">
              <a:extLst>
                <a:ext uri="{FF2B5EF4-FFF2-40B4-BE49-F238E27FC236}">
                  <a16:creationId xmlns:a16="http://schemas.microsoft.com/office/drawing/2014/main" id="{D0D2EDBA-92F3-F1BD-5DDA-5176A6403592}"/>
                </a:ext>
              </a:extLst>
            </p:cNvPr>
            <p:cNvGrpSpPr/>
            <p:nvPr/>
          </p:nvGrpSpPr>
          <p:grpSpPr>
            <a:xfrm>
              <a:off x="3127795" y="4905202"/>
              <a:ext cx="4384371" cy="707886"/>
              <a:chOff x="2158531" y="4925901"/>
              <a:chExt cx="4384371" cy="707886"/>
            </a:xfrm>
          </p:grpSpPr>
          <p:sp>
            <p:nvSpPr>
              <p:cNvPr id="25" name="文本框 24">
                <a:extLst>
                  <a:ext uri="{FF2B5EF4-FFF2-40B4-BE49-F238E27FC236}">
                    <a16:creationId xmlns:a16="http://schemas.microsoft.com/office/drawing/2014/main" id="{C9EE95DC-0CBC-F6D8-7D33-9097A5D6472B}"/>
                  </a:ext>
                </a:extLst>
              </p:cNvPr>
              <p:cNvSpPr txBox="1"/>
              <p:nvPr/>
            </p:nvSpPr>
            <p:spPr>
              <a:xfrm>
                <a:off x="2158531" y="4925901"/>
                <a:ext cx="972669" cy="707886"/>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4000" dirty="0">
                    <a:solidFill>
                      <a:schemeClr val="tx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40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7" name="组合 26">
                <a:extLst>
                  <a:ext uri="{FF2B5EF4-FFF2-40B4-BE49-F238E27FC236}">
                    <a16:creationId xmlns:a16="http://schemas.microsoft.com/office/drawing/2014/main" id="{86FDD620-07A5-6E63-BA58-4072C438908A}"/>
                  </a:ext>
                </a:extLst>
              </p:cNvPr>
              <p:cNvGrpSpPr/>
              <p:nvPr/>
            </p:nvGrpSpPr>
            <p:grpSpPr>
              <a:xfrm>
                <a:off x="3051062" y="5090321"/>
                <a:ext cx="3491840" cy="400110"/>
                <a:chOff x="4581911" y="1404724"/>
                <a:chExt cx="3491840" cy="400110"/>
              </a:xfrm>
            </p:grpSpPr>
            <p:sp>
              <p:nvSpPr>
                <p:cNvPr id="28" name="文本框 27">
                  <a:extLst>
                    <a:ext uri="{FF2B5EF4-FFF2-40B4-BE49-F238E27FC236}">
                      <a16:creationId xmlns:a16="http://schemas.microsoft.com/office/drawing/2014/main" id="{D3ED23FC-780A-813B-6D43-F3E8C013B4AA}"/>
                    </a:ext>
                  </a:extLst>
                </p:cNvPr>
                <p:cNvSpPr txBox="1"/>
                <p:nvPr/>
              </p:nvSpPr>
              <p:spPr>
                <a:xfrm>
                  <a:off x="4581911" y="1404724"/>
                  <a:ext cx="3491840" cy="400110"/>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2000" dirty="0">
                      <a:latin typeface="Arial" panose="020B0604020202020204" pitchFamily="34" charset="0"/>
                      <a:ea typeface="微软雅黑" panose="020B0503020204020204" pitchFamily="34" charset="-122"/>
                      <a:sym typeface="Arial" panose="020B0604020202020204" pitchFamily="34" charset="0"/>
                    </a:rPr>
                    <a:t>有效性</a:t>
                  </a:r>
                  <a:endParaRPr lang="en-US" altLang="zh-CN" sz="2000" b="1" dirty="0">
                    <a:latin typeface="Arial" panose="020B0604020202020204" pitchFamily="34" charset="0"/>
                    <a:ea typeface="微软雅黑" panose="020B0503020204020204" pitchFamily="34" charset="-122"/>
                    <a:sym typeface="Arial" panose="020B0604020202020204" pitchFamily="34" charset="0"/>
                  </a:endParaRPr>
                </a:p>
              </p:txBody>
            </p:sp>
            <p:cxnSp>
              <p:nvCxnSpPr>
                <p:cNvPr id="29" name="直接连接符 28">
                  <a:extLst>
                    <a:ext uri="{FF2B5EF4-FFF2-40B4-BE49-F238E27FC236}">
                      <a16:creationId xmlns:a16="http://schemas.microsoft.com/office/drawing/2014/main" id="{38CFE900-AAEC-8B78-3AC5-C7B5587E9F67}"/>
                    </a:ext>
                  </a:extLst>
                </p:cNvPr>
                <p:cNvCxnSpPr>
                  <a:cxnSpLocks/>
                </p:cNvCxnSpPr>
                <p:nvPr/>
              </p:nvCxnSpPr>
              <p:spPr>
                <a:xfrm>
                  <a:off x="4779530" y="1783771"/>
                  <a:ext cx="6853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 name="组合 7">
              <a:extLst>
                <a:ext uri="{FF2B5EF4-FFF2-40B4-BE49-F238E27FC236}">
                  <a16:creationId xmlns:a16="http://schemas.microsoft.com/office/drawing/2014/main" id="{5E9F5EF3-1907-BEED-5048-8A68B78136BD}"/>
                </a:ext>
              </a:extLst>
            </p:cNvPr>
            <p:cNvGrpSpPr/>
            <p:nvPr/>
          </p:nvGrpSpPr>
          <p:grpSpPr>
            <a:xfrm>
              <a:off x="7315747" y="2114075"/>
              <a:ext cx="4384371" cy="707886"/>
              <a:chOff x="2158531" y="2134774"/>
              <a:chExt cx="4384371" cy="707886"/>
            </a:xfrm>
          </p:grpSpPr>
          <p:sp>
            <p:nvSpPr>
              <p:cNvPr id="20" name="文本框 19">
                <a:extLst>
                  <a:ext uri="{FF2B5EF4-FFF2-40B4-BE49-F238E27FC236}">
                    <a16:creationId xmlns:a16="http://schemas.microsoft.com/office/drawing/2014/main" id="{4708C94F-8086-24A1-BCD7-4B9BA8560DEE}"/>
                  </a:ext>
                </a:extLst>
              </p:cNvPr>
              <p:cNvSpPr txBox="1"/>
              <p:nvPr/>
            </p:nvSpPr>
            <p:spPr>
              <a:xfrm>
                <a:off x="2158531" y="2134774"/>
                <a:ext cx="972669" cy="707886"/>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4000" dirty="0">
                    <a:solidFill>
                      <a:schemeClr val="tx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40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22" name="组合 21">
                <a:extLst>
                  <a:ext uri="{FF2B5EF4-FFF2-40B4-BE49-F238E27FC236}">
                    <a16:creationId xmlns:a16="http://schemas.microsoft.com/office/drawing/2014/main" id="{13D2BAC8-7794-7261-75D9-A472FF4E29F3}"/>
                  </a:ext>
                </a:extLst>
              </p:cNvPr>
              <p:cNvGrpSpPr/>
              <p:nvPr/>
            </p:nvGrpSpPr>
            <p:grpSpPr>
              <a:xfrm>
                <a:off x="3051062" y="2299194"/>
                <a:ext cx="3491840" cy="400110"/>
                <a:chOff x="4581911" y="1404724"/>
                <a:chExt cx="3491840" cy="400110"/>
              </a:xfrm>
            </p:grpSpPr>
            <p:sp>
              <p:nvSpPr>
                <p:cNvPr id="23" name="文本框 22">
                  <a:extLst>
                    <a:ext uri="{FF2B5EF4-FFF2-40B4-BE49-F238E27FC236}">
                      <a16:creationId xmlns:a16="http://schemas.microsoft.com/office/drawing/2014/main" id="{CC6D27A2-E251-525C-7634-5C04FF3697AE}"/>
                    </a:ext>
                  </a:extLst>
                </p:cNvPr>
                <p:cNvSpPr txBox="1"/>
                <p:nvPr/>
              </p:nvSpPr>
              <p:spPr>
                <a:xfrm>
                  <a:off x="4581911" y="1404724"/>
                  <a:ext cx="3491840" cy="400110"/>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2000" b="1" dirty="0" smtClean="0">
                      <a:latin typeface="Arial" panose="020B0604020202020204" pitchFamily="34" charset="0"/>
                      <a:ea typeface="微软雅黑" panose="020B0503020204020204" pitchFamily="34" charset="-122"/>
                      <a:sym typeface="Arial" panose="020B0604020202020204" pitchFamily="34" charset="0"/>
                    </a:rPr>
                    <a:t>创新性</a:t>
                  </a:r>
                  <a:endParaRPr lang="en-US" altLang="zh-CN" sz="2000" b="1" dirty="0">
                    <a:latin typeface="Arial" panose="020B0604020202020204" pitchFamily="34" charset="0"/>
                    <a:ea typeface="微软雅黑" panose="020B0503020204020204" pitchFamily="34" charset="-122"/>
                    <a:sym typeface="Arial" panose="020B0604020202020204" pitchFamily="34" charset="0"/>
                  </a:endParaRPr>
                </a:p>
              </p:txBody>
            </p:sp>
            <p:cxnSp>
              <p:nvCxnSpPr>
                <p:cNvPr id="24" name="直接连接符 23">
                  <a:extLst>
                    <a:ext uri="{FF2B5EF4-FFF2-40B4-BE49-F238E27FC236}">
                      <a16:creationId xmlns:a16="http://schemas.microsoft.com/office/drawing/2014/main" id="{5CDBF649-4F1B-2F8B-A08F-6377FFB25808}"/>
                    </a:ext>
                  </a:extLst>
                </p:cNvPr>
                <p:cNvCxnSpPr>
                  <a:cxnSpLocks/>
                </p:cNvCxnSpPr>
                <p:nvPr/>
              </p:nvCxnSpPr>
              <p:spPr>
                <a:xfrm>
                  <a:off x="4779530" y="1783771"/>
                  <a:ext cx="6853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 name="组合 8">
              <a:extLst>
                <a:ext uri="{FF2B5EF4-FFF2-40B4-BE49-F238E27FC236}">
                  <a16:creationId xmlns:a16="http://schemas.microsoft.com/office/drawing/2014/main" id="{A14F75D8-FD53-10DC-291F-8FC000D59E36}"/>
                </a:ext>
              </a:extLst>
            </p:cNvPr>
            <p:cNvGrpSpPr/>
            <p:nvPr/>
          </p:nvGrpSpPr>
          <p:grpSpPr>
            <a:xfrm>
              <a:off x="7315747" y="3509638"/>
              <a:ext cx="4384371" cy="707886"/>
              <a:chOff x="2241924" y="3726270"/>
              <a:chExt cx="4384371" cy="707886"/>
            </a:xfrm>
          </p:grpSpPr>
          <p:sp>
            <p:nvSpPr>
              <p:cNvPr id="16" name="文本框 15">
                <a:extLst>
                  <a:ext uri="{FF2B5EF4-FFF2-40B4-BE49-F238E27FC236}">
                    <a16:creationId xmlns:a16="http://schemas.microsoft.com/office/drawing/2014/main" id="{8C906739-C9F6-8F9B-21CC-9CE424011040}"/>
                  </a:ext>
                </a:extLst>
              </p:cNvPr>
              <p:cNvSpPr txBox="1"/>
              <p:nvPr/>
            </p:nvSpPr>
            <p:spPr>
              <a:xfrm>
                <a:off x="2241924" y="3726270"/>
                <a:ext cx="972669" cy="707886"/>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4000" dirty="0">
                    <a:solidFill>
                      <a:schemeClr val="tx1"/>
                    </a:solidFill>
                    <a:latin typeface="Arial" panose="020B0604020202020204" pitchFamily="34" charset="0"/>
                    <a:ea typeface="微软雅黑" panose="020B0503020204020204" pitchFamily="34" charset="-122"/>
                    <a:sym typeface="Arial" panose="020B0604020202020204" pitchFamily="34" charset="0"/>
                  </a:rPr>
                  <a:t>05</a:t>
                </a:r>
                <a:endParaRPr lang="zh-CN" altLang="en-US" sz="40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17">
                <a:extLst>
                  <a:ext uri="{FF2B5EF4-FFF2-40B4-BE49-F238E27FC236}">
                    <a16:creationId xmlns:a16="http://schemas.microsoft.com/office/drawing/2014/main" id="{E9E6F3C6-D32E-D83B-AC1C-4526B02A5D71}"/>
                  </a:ext>
                </a:extLst>
              </p:cNvPr>
              <p:cNvSpPr txBox="1"/>
              <p:nvPr/>
            </p:nvSpPr>
            <p:spPr>
              <a:xfrm>
                <a:off x="3134455" y="3901385"/>
                <a:ext cx="3491840" cy="400110"/>
              </a:xfrm>
              <a:prstGeom prst="rect">
                <a:avLst/>
              </a:prstGeom>
              <a:no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defPPr>
                  <a:defRPr lang="zh-CN"/>
                </a:defPPr>
                <a:lvl1pPr algn="ctr" defTabSz="914354">
                  <a:defRPr sz="1400" b="1">
                    <a:solidFill>
                      <a:schemeClr val="tx1">
                        <a:lumMod val="90000"/>
                        <a:lumOff val="1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zh-CN" altLang="en-US" sz="2000" b="1" dirty="0" smtClean="0">
                    <a:solidFill>
                      <a:schemeClr val="tx1"/>
                    </a:solidFill>
                    <a:latin typeface="Arial" panose="020B0604020202020204" pitchFamily="34" charset="0"/>
                    <a:ea typeface="微软雅黑" panose="020B0503020204020204" pitchFamily="34" charset="-122"/>
                    <a:sym typeface="Arial" panose="020B0604020202020204" pitchFamily="34" charset="0"/>
                  </a:rPr>
                  <a:t>公平性</a:t>
                </a:r>
                <a:endParaRPr lang="en-US" altLang="zh-CN" sz="2000" b="1"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9" name="直接连接符 18">
                <a:extLst>
                  <a:ext uri="{FF2B5EF4-FFF2-40B4-BE49-F238E27FC236}">
                    <a16:creationId xmlns:a16="http://schemas.microsoft.com/office/drawing/2014/main" id="{4BAD7A14-3BA6-1FF5-A6B6-1270BB3BFCAE}"/>
                  </a:ext>
                </a:extLst>
              </p:cNvPr>
              <p:cNvCxnSpPr>
                <a:cxnSpLocks/>
              </p:cNvCxnSpPr>
              <p:nvPr/>
            </p:nvCxnSpPr>
            <p:spPr>
              <a:xfrm>
                <a:off x="3332074" y="4261574"/>
                <a:ext cx="6853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custDataLst>
      <p:tags r:id="rId1"/>
    </p:custDataLst>
    <p:extLst>
      <p:ext uri="{BB962C8B-B14F-4D97-AF65-F5344CB8AC3E}">
        <p14:creationId xmlns:p14="http://schemas.microsoft.com/office/powerpoint/2010/main" val="12470481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4">
            <a:extLst>
              <a:ext uri="{FF2B5EF4-FFF2-40B4-BE49-F238E27FC236}">
                <a16:creationId xmlns:a16="http://schemas.microsoft.com/office/drawing/2014/main" id="{058DD6CD-1630-6F66-2F8A-935A7E55231B}"/>
              </a:ext>
            </a:extLst>
          </p:cNvPr>
          <p:cNvGraphicFramePr>
            <a:graphicFrameLocks noGrp="1"/>
          </p:cNvGraphicFramePr>
          <p:nvPr>
            <p:ph sz="quarter" idx="14"/>
            <p:extLst>
              <p:ext uri="{D42A27DB-BD31-4B8C-83A1-F6EECF244321}">
                <p14:modId xmlns:p14="http://schemas.microsoft.com/office/powerpoint/2010/main" val="112871975"/>
              </p:ext>
            </p:extLst>
          </p:nvPr>
        </p:nvGraphicFramePr>
        <p:xfrm>
          <a:off x="1131570" y="1042184"/>
          <a:ext cx="9826482" cy="4895927"/>
        </p:xfrm>
        <a:graphic>
          <a:graphicData uri="http://schemas.openxmlformats.org/drawingml/2006/table">
            <a:tbl>
              <a:tblPr firstCol="1">
                <a:tableStyleId>{21E4AEA4-8DFA-4A89-87EB-49C32662AFE0}</a:tableStyleId>
              </a:tblPr>
              <a:tblGrid>
                <a:gridCol w="3781924">
                  <a:extLst>
                    <a:ext uri="{9D8B030D-6E8A-4147-A177-3AD203B41FA5}">
                      <a16:colId xmlns:a16="http://schemas.microsoft.com/office/drawing/2014/main" val="3914763622"/>
                    </a:ext>
                  </a:extLst>
                </a:gridCol>
                <a:gridCol w="6044558">
                  <a:extLst>
                    <a:ext uri="{9D8B030D-6E8A-4147-A177-3AD203B41FA5}">
                      <a16:colId xmlns:a16="http://schemas.microsoft.com/office/drawing/2014/main" val="3365117941"/>
                    </a:ext>
                  </a:extLst>
                </a:gridCol>
              </a:tblGrid>
              <a:tr h="5926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通用名</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zh-CN" altLang="en-US" sz="1600" b="1"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甘草酸单铵半胱氨酸氯化钠注射液</a:t>
                      </a:r>
                      <a:endParaRPr lang="zh-CN" altLang="en-US" sz="1600" b="1"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0602420"/>
                  </a:ext>
                </a:extLst>
              </a:tr>
              <a:tr h="525781">
                <a:tc>
                  <a:txBody>
                    <a:bodyPr/>
                    <a:lstStyle/>
                    <a:p>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注册规格</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100ml</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250ml </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3644054"/>
                  </a:ext>
                </a:extLst>
              </a:tr>
              <a:tr h="12372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适应症</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本品具有抗肝中毒，降低谷丙转氨酶、恢复肝细胞功能的作用，主要用于慢性迁延性肝炎、慢性活动性肝炎、急性肝炎、肝中毒、初期肝硬化。亦可用于过敏性疾病</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1699156"/>
                  </a:ext>
                </a:extLst>
              </a:tr>
              <a:tr h="494903">
                <a:tc>
                  <a:txBody>
                    <a:bodyPr/>
                    <a:lstStyle/>
                    <a:p>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用法用量</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静脉滴注，缓慢滴注，一次</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100-250ml</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，一日</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1</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次</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8048806"/>
                  </a:ext>
                </a:extLst>
              </a:tr>
              <a:tr h="4949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中国大陆首次上市时间</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2003</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年</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9</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月</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27</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日</a:t>
                      </a:r>
                      <a:endPar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933663"/>
                  </a:ext>
                </a:extLst>
              </a:tr>
              <a:tr h="535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全球首个上市国家</a:t>
                      </a:r>
                      <a:r>
                        <a:rPr lang="en-US" altLang="zh-CN"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 </a:t>
                      </a: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地区及上市时间</a:t>
                      </a:r>
                      <a:endParaRPr lang="en-US" altLang="zh-CN" sz="16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中国，</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2003</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年</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9</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月</a:t>
                      </a:r>
                      <a:r>
                        <a:rPr lang="en-US" altLang="zh-CN"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27</a:t>
                      </a:r>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日</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4743928"/>
                  </a:ext>
                </a:extLst>
              </a:tr>
              <a:tr h="515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目前大陆地区同通用名药品的上市情况</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zh-CN" altLang="en-US" sz="1600" dirty="0">
                          <a:solidFill>
                            <a:schemeClr val="tx1"/>
                          </a:solidFill>
                          <a:latin typeface="微软雅黑" panose="020B0503020204020204" pitchFamily="34" charset="-122"/>
                          <a:ea typeface="微软雅黑" panose="020B0503020204020204" pitchFamily="34" charset="-122"/>
                          <a:sym typeface="Arial" panose="020B0604020202020204" pitchFamily="34" charset="0"/>
                        </a:rPr>
                        <a:t>弘和制药有限公司，</a:t>
                      </a:r>
                      <a:r>
                        <a:rPr lang="zh-CN" altLang="en-US" sz="18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独家</a:t>
                      </a:r>
                      <a:endParaRPr lang="zh-CN" altLang="en-US" sz="1600" b="1" dirty="0">
                        <a:solidFill>
                          <a:srgbClr val="C00000"/>
                        </a:solidFill>
                        <a:latin typeface="微软雅黑" panose="020B0503020204020204" pitchFamily="34" charset="-122"/>
                        <a:ea typeface="微软雅黑" panose="020B0503020204020204" pitchFamily="34" charset="-122"/>
                      </a:endParaRP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4682836"/>
                  </a:ext>
                </a:extLst>
              </a:tr>
              <a:tr h="499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是否为 </a:t>
                      </a:r>
                      <a:r>
                        <a:rPr lang="en-US" altLang="zh-CN"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OTC </a:t>
                      </a:r>
                      <a:r>
                        <a:rPr lang="zh-CN" altLang="en-US" sz="1600" b="1"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药品</a:t>
                      </a:r>
                      <a:endParaRPr lang="zh-CN" altLang="en-US" sz="1600" dirty="0">
                        <a:solidFill>
                          <a:schemeClr val="bg1"/>
                        </a:solidFill>
                        <a:latin typeface="微软雅黑" panose="020B0503020204020204" pitchFamily="34" charset="-122"/>
                        <a:ea typeface="微软雅黑" panose="020B0503020204020204" pitchFamily="34" charset="-122"/>
                      </a:endParaRPr>
                    </a:p>
                  </a:txBody>
                  <a:tcPr anchor="ctr">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r>
                        <a:rPr lang="zh-CN" altLang="en-US" sz="1600" dirty="0">
                          <a:solidFill>
                            <a:schemeClr val="tx1"/>
                          </a:solidFill>
                          <a:latin typeface="微软雅黑" panose="020B0503020204020204" pitchFamily="34" charset="-122"/>
                          <a:ea typeface="微软雅黑" panose="020B0503020204020204" pitchFamily="34" charset="-122"/>
                        </a:rPr>
                        <a:t>否</a:t>
                      </a:r>
                    </a:p>
                  </a:txBody>
                  <a:tcPr anchor="ctr">
                    <a:lnL w="12700" cap="flat" cmpd="sng" algn="ctr">
                      <a:no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1651389"/>
                  </a:ext>
                </a:extLst>
              </a:tr>
            </a:tbl>
          </a:graphicData>
        </a:graphic>
      </p:graphicFrame>
      <p:sp>
        <p:nvSpPr>
          <p:cNvPr id="3" name="标题 2">
            <a:extLst>
              <a:ext uri="{FF2B5EF4-FFF2-40B4-BE49-F238E27FC236}">
                <a16:creationId xmlns:a16="http://schemas.microsoft.com/office/drawing/2014/main" id="{B7423C0C-9C9C-A466-4F01-637F0CB2FB25}"/>
              </a:ext>
            </a:extLst>
          </p:cNvPr>
          <p:cNvSpPr>
            <a:spLocks noGrp="1"/>
          </p:cNvSpPr>
          <p:nvPr>
            <p:ph type="title"/>
          </p:nvPr>
        </p:nvSpPr>
        <p:spPr/>
        <p:txBody>
          <a:bodyPr/>
          <a:lstStyle/>
          <a:p>
            <a:r>
              <a:rPr lang="zh-CN" altLang="en-US" dirty="0">
                <a:solidFill>
                  <a:schemeClr val="tx1"/>
                </a:solidFill>
                <a:latin typeface="Arial" panose="020B0604020202020204" pitchFamily="34" charset="0"/>
                <a:sym typeface="Arial" panose="020B0604020202020204" pitchFamily="34" charset="0"/>
              </a:rPr>
              <a:t>药品基本信息</a:t>
            </a:r>
            <a:r>
              <a:rPr lang="en-US" altLang="zh-CN" dirty="0">
                <a:solidFill>
                  <a:schemeClr val="tx1"/>
                </a:solidFill>
                <a:latin typeface="Arial" panose="020B0604020202020204" pitchFamily="34" charset="0"/>
                <a:sym typeface="Arial" panose="020B0604020202020204" pitchFamily="34" charset="0"/>
              </a:rPr>
              <a:t>1</a:t>
            </a:r>
            <a:endParaRPr lang="zh-CN" altLang="en-US" dirty="0">
              <a:solidFill>
                <a:schemeClr val="tx1"/>
              </a:solidFill>
            </a:endParaRPr>
          </a:p>
        </p:txBody>
      </p:sp>
      <p:sp>
        <p:nvSpPr>
          <p:cNvPr id="5" name="矩形 4">
            <a:extLst>
              <a:ext uri="{FF2B5EF4-FFF2-40B4-BE49-F238E27FC236}">
                <a16:creationId xmlns:a16="http://schemas.microsoft.com/office/drawing/2014/main" id="{D9EDF9A2-9744-3D26-F282-F843DF3EFB43}"/>
              </a:ext>
            </a:extLst>
          </p:cNvPr>
          <p:cNvSpPr/>
          <p:nvPr/>
        </p:nvSpPr>
        <p:spPr>
          <a:xfrm>
            <a:off x="696284" y="6513819"/>
            <a:ext cx="1928733" cy="215444"/>
          </a:xfrm>
          <a:prstGeom prst="rect">
            <a:avLst/>
          </a:prstGeom>
        </p:spPr>
        <p:txBody>
          <a:bodyPr wrap="none">
            <a:spAutoFit/>
          </a:bodyPr>
          <a:lstStyle/>
          <a:p>
            <a:r>
              <a:rPr lang="zh-CN" altLang="en-US" sz="800" dirty="0">
                <a:latin typeface="Arial" panose="020B0604020202020204" pitchFamily="34" charset="0"/>
                <a:ea typeface="微软雅黑" panose="020B0503020204020204" pitchFamily="34" charset="-122"/>
                <a:sym typeface="Arial" panose="020B0604020202020204" pitchFamily="34" charset="0"/>
              </a:rPr>
              <a:t>甘草酸单铵半胱氨氯化钠注射液说明书</a:t>
            </a:r>
          </a:p>
        </p:txBody>
      </p:sp>
    </p:spTree>
    <p:extLst>
      <p:ext uri="{BB962C8B-B14F-4D97-AF65-F5344CB8AC3E}">
        <p14:creationId xmlns:p14="http://schemas.microsoft.com/office/powerpoint/2010/main" val="23148981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solidFill>
                  <a:schemeClr val="tx1"/>
                </a:solidFill>
              </a:rPr>
              <a:t>药品基本信息</a:t>
            </a:r>
            <a:r>
              <a:rPr lang="en-US" altLang="zh-CN" dirty="0">
                <a:solidFill>
                  <a:schemeClr val="tx1"/>
                </a:solidFill>
              </a:rPr>
              <a:t>2</a:t>
            </a:r>
            <a:endParaRPr lang="zh-CN" altLang="en-US" dirty="0">
              <a:solidFill>
                <a:schemeClr val="tx1"/>
              </a:solidFill>
            </a:endParaRPr>
          </a:p>
        </p:txBody>
      </p:sp>
      <p:grpSp>
        <p:nvGrpSpPr>
          <p:cNvPr id="23" name="组合 22"/>
          <p:cNvGrpSpPr/>
          <p:nvPr/>
        </p:nvGrpSpPr>
        <p:grpSpPr>
          <a:xfrm>
            <a:off x="365613" y="1339793"/>
            <a:ext cx="11267974" cy="5052711"/>
            <a:chOff x="465005" y="1151289"/>
            <a:chExt cx="11267974" cy="5052711"/>
          </a:xfrm>
        </p:grpSpPr>
        <p:sp>
          <p:nvSpPr>
            <p:cNvPr id="11" name="圆角矩形 7">
              <a:extLst>
                <a:ext uri="{FF2B5EF4-FFF2-40B4-BE49-F238E27FC236}">
                  <a16:creationId xmlns:a16="http://schemas.microsoft.com/office/drawing/2014/main" id="{6BD6D90A-1D29-7E21-E920-0416A4160B61}"/>
                </a:ext>
              </a:extLst>
            </p:cNvPr>
            <p:cNvSpPr/>
            <p:nvPr/>
          </p:nvSpPr>
          <p:spPr>
            <a:xfrm>
              <a:off x="8497328" y="3056141"/>
              <a:ext cx="3235651" cy="3147406"/>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8">
              <a:extLst>
                <a:ext uri="{FF2B5EF4-FFF2-40B4-BE49-F238E27FC236}">
                  <a16:creationId xmlns:a16="http://schemas.microsoft.com/office/drawing/2014/main" id="{67880626-225C-1F02-C01D-A1762BFD0F91}"/>
                </a:ext>
              </a:extLst>
            </p:cNvPr>
            <p:cNvSpPr/>
            <p:nvPr/>
          </p:nvSpPr>
          <p:spPr>
            <a:xfrm>
              <a:off x="8736669" y="2746308"/>
              <a:ext cx="2743201" cy="435557"/>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92500"/>
            </a:bodyPr>
            <a:lstStyle/>
            <a:p>
              <a:pPr algn="ctr" defTabSz="913765"/>
              <a:r>
                <a:rPr lang="zh-CN" altLang="en-US" b="1" dirty="0">
                  <a:solidFill>
                    <a:schemeClr val="bg1"/>
                  </a:solidFill>
                </a:rPr>
                <a:t>与同领域已上市药品相比</a:t>
              </a:r>
            </a:p>
          </p:txBody>
        </p:sp>
        <p:sp>
          <p:nvSpPr>
            <p:cNvPr id="13" name="文本框 12">
              <a:extLst>
                <a:ext uri="{FF2B5EF4-FFF2-40B4-BE49-F238E27FC236}">
                  <a16:creationId xmlns:a16="http://schemas.microsoft.com/office/drawing/2014/main" id="{1BEE5BA8-4953-8284-2C44-CD961B1BACA1}"/>
                </a:ext>
              </a:extLst>
            </p:cNvPr>
            <p:cNvSpPr txBox="1"/>
            <p:nvPr/>
          </p:nvSpPr>
          <p:spPr>
            <a:xfrm>
              <a:off x="8483561" y="3240496"/>
              <a:ext cx="3249418" cy="2963504"/>
            </a:xfrm>
            <a:prstGeom prst="rect">
              <a:avLst/>
            </a:prstGeom>
            <a:noFill/>
          </p:spPr>
          <p:txBody>
            <a:bodyPr wrap="square" anchor="t" anchorCtr="0">
              <a:spAutoFit/>
            </a:bodyPr>
            <a:lstStyle/>
            <a:p>
              <a:pPr marL="269875" lvl="1" indent="-179388">
                <a:lnSpc>
                  <a:spcPct val="120000"/>
                </a:lnSpc>
                <a:spcBef>
                  <a:spcPts val="600"/>
                </a:spcBef>
                <a:spcAft>
                  <a:spcPts val="6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本品是具有</a:t>
              </a:r>
              <a:r>
                <a:rPr lang="zh-CN" altLang="en-US" sz="1400" b="1" dirty="0">
                  <a:solidFill>
                    <a:srgbClr val="C00000"/>
                  </a:solidFill>
                  <a:latin typeface="微软雅黑" panose="020B0503020204020204" pitchFamily="34" charset="-122"/>
                  <a:ea typeface="微软雅黑" panose="020B0503020204020204" pitchFamily="34" charset="-122"/>
                </a:rPr>
                <a:t>更优配比</a:t>
              </a:r>
              <a:r>
                <a:rPr lang="zh-CN" altLang="en-US" sz="1400" dirty="0">
                  <a:latin typeface="微软雅黑" panose="020B0503020204020204" pitchFamily="34" charset="-122"/>
                  <a:ea typeface="微软雅黑" panose="020B0503020204020204" pitchFamily="34" charset="-122"/>
                </a:rPr>
                <a:t>的复方制剂，双重药理作用，使患者治疗获益更全面</a:t>
              </a:r>
            </a:p>
            <a:p>
              <a:pPr marL="269875" lvl="1" indent="-179388">
                <a:lnSpc>
                  <a:spcPct val="120000"/>
                </a:lnSpc>
                <a:spcBef>
                  <a:spcPts val="600"/>
                </a:spcBef>
                <a:spcAft>
                  <a:spcPts val="6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本品说明书显示</a:t>
              </a:r>
              <a:r>
                <a:rPr lang="zh-CN" altLang="en-US" sz="1400" b="1" dirty="0">
                  <a:solidFill>
                    <a:srgbClr val="C00000"/>
                  </a:solidFill>
                  <a:latin typeface="微软雅黑" panose="020B0503020204020204" pitchFamily="34" charset="-122"/>
                  <a:ea typeface="微软雅黑" panose="020B0503020204020204" pitchFamily="34" charset="-122"/>
                </a:rPr>
                <a:t>特殊人群适用</a:t>
              </a:r>
              <a:r>
                <a:rPr lang="zh-CN" altLang="en-US" sz="1400" dirty="0">
                  <a:solidFill>
                    <a:srgbClr val="FF0000"/>
                  </a:solidFill>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在</a:t>
              </a:r>
              <a:r>
                <a:rPr lang="zh-CN" altLang="en-US" sz="1400" b="1" dirty="0">
                  <a:solidFill>
                    <a:srgbClr val="C00000"/>
                  </a:solidFill>
                  <a:latin typeface="微软雅黑" panose="020B0503020204020204" pitchFamily="34" charset="-122"/>
                  <a:ea typeface="微软雅黑" panose="020B0503020204020204" pitchFamily="34" charset="-122"/>
                </a:rPr>
                <a:t>儿童人群</a:t>
              </a:r>
              <a:r>
                <a:rPr lang="zh-CN" altLang="en-US" sz="1400" dirty="0">
                  <a:latin typeface="微软雅黑" panose="020B0503020204020204" pitchFamily="34" charset="-122"/>
                  <a:ea typeface="微软雅黑" panose="020B0503020204020204" pitchFamily="34" charset="-122"/>
                </a:rPr>
                <a:t>中，肝功能异常改善明显，且安全性良好</a:t>
              </a:r>
              <a:endParaRPr lang="en-US" altLang="zh-CN" sz="1400" dirty="0">
                <a:latin typeface="微软雅黑" panose="020B0503020204020204" pitchFamily="34" charset="-122"/>
                <a:ea typeface="微软雅黑" panose="020B0503020204020204" pitchFamily="34" charset="-122"/>
              </a:endParaRPr>
            </a:p>
            <a:p>
              <a:pPr marL="269875" lvl="1" indent="-179388">
                <a:lnSpc>
                  <a:spcPct val="120000"/>
                </a:lnSpc>
                <a:spcBef>
                  <a:spcPts val="600"/>
                </a:spcBef>
                <a:spcAft>
                  <a:spcPts val="600"/>
                </a:spcAf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本品剂型为大容量注射剂，可直接使用，无需配液，故具有</a:t>
              </a:r>
              <a:r>
                <a:rPr lang="zh-CN" altLang="en-US" sz="1400" b="1" dirty="0">
                  <a:solidFill>
                    <a:srgbClr val="C00000"/>
                  </a:solidFill>
                  <a:latin typeface="微软雅黑" panose="020B0503020204020204" pitchFamily="34" charset="-122"/>
                  <a:ea typeface="微软雅黑" panose="020B0503020204020204" pitchFamily="34" charset="-122"/>
                </a:rPr>
                <a:t>节约静配时间，避免二次污染</a:t>
              </a:r>
              <a:r>
                <a:rPr lang="zh-CN" altLang="en-US" sz="1400" dirty="0">
                  <a:latin typeface="微软雅黑" panose="020B0503020204020204" pitchFamily="34" charset="-122"/>
                  <a:ea typeface="微软雅黑" panose="020B0503020204020204" pitchFamily="34" charset="-122"/>
                </a:rPr>
                <a:t>，</a:t>
              </a:r>
              <a:r>
                <a:rPr lang="zh-CN" altLang="en-US" sz="1400" b="1" dirty="0">
                  <a:solidFill>
                    <a:srgbClr val="C00000"/>
                  </a:solidFill>
                  <a:latin typeface="微软雅黑" panose="020B0503020204020204" pitchFamily="34" charset="-122"/>
                  <a:ea typeface="微软雅黑" panose="020B0503020204020204" pitchFamily="34" charset="-122"/>
                </a:rPr>
                <a:t>降低静配差错风险，临床使用更安全</a:t>
              </a:r>
              <a:r>
                <a:rPr lang="zh-CN" altLang="en-US" sz="1400" dirty="0">
                  <a:latin typeface="微软雅黑" panose="020B0503020204020204" pitchFamily="34" charset="-122"/>
                  <a:ea typeface="微软雅黑" panose="020B0503020204020204" pitchFamily="34" charset="-122"/>
                </a:rPr>
                <a:t>等优势</a:t>
              </a:r>
            </a:p>
          </p:txBody>
        </p:sp>
        <p:grpSp>
          <p:nvGrpSpPr>
            <p:cNvPr id="15" name="组合 14">
              <a:extLst>
                <a:ext uri="{FF2B5EF4-FFF2-40B4-BE49-F238E27FC236}">
                  <a16:creationId xmlns:a16="http://schemas.microsoft.com/office/drawing/2014/main" id="{060FA22C-0DF3-A767-1A1F-F1B75B29C0A0}"/>
                </a:ext>
              </a:extLst>
            </p:cNvPr>
            <p:cNvGrpSpPr/>
            <p:nvPr/>
          </p:nvGrpSpPr>
          <p:grpSpPr>
            <a:xfrm>
              <a:off x="465005" y="1151289"/>
              <a:ext cx="7985804" cy="4654205"/>
              <a:chOff x="655391" y="2350597"/>
              <a:chExt cx="7871209" cy="4384709"/>
            </a:xfrm>
          </p:grpSpPr>
          <p:sp>
            <p:nvSpPr>
              <p:cNvPr id="16" name="圆角矩形 14">
                <a:extLst>
                  <a:ext uri="{FF2B5EF4-FFF2-40B4-BE49-F238E27FC236}">
                    <a16:creationId xmlns:a16="http://schemas.microsoft.com/office/drawing/2014/main" id="{DF3C6A5F-7F08-1984-157A-44877F17A419}"/>
                  </a:ext>
                </a:extLst>
              </p:cNvPr>
              <p:cNvSpPr/>
              <p:nvPr/>
            </p:nvSpPr>
            <p:spPr>
              <a:xfrm>
                <a:off x="4255830" y="2672217"/>
                <a:ext cx="4270770" cy="4063089"/>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5">
                <a:extLst>
                  <a:ext uri="{FF2B5EF4-FFF2-40B4-BE49-F238E27FC236}">
                    <a16:creationId xmlns:a16="http://schemas.microsoft.com/office/drawing/2014/main" id="{8FBB4AD2-EABC-D0EA-4FCD-FC9EB2AD4202}"/>
                  </a:ext>
                </a:extLst>
              </p:cNvPr>
              <p:cNvSpPr/>
              <p:nvPr/>
            </p:nvSpPr>
            <p:spPr>
              <a:xfrm>
                <a:off x="4709445" y="2350597"/>
                <a:ext cx="3457995"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sz="1800" b="1" dirty="0">
                    <a:latin typeface="Arial" panose="020B0604020202020204" pitchFamily="34" charset="0"/>
                    <a:sym typeface="Arial" panose="020B0604020202020204" pitchFamily="34" charset="0"/>
                  </a:rPr>
                  <a:t>同疾病治疗领域内药品上市情况</a:t>
                </a:r>
              </a:p>
            </p:txBody>
          </p:sp>
          <p:sp>
            <p:nvSpPr>
              <p:cNvPr id="18" name="文本框 17">
                <a:extLst>
                  <a:ext uri="{FF2B5EF4-FFF2-40B4-BE49-F238E27FC236}">
                    <a16:creationId xmlns:a16="http://schemas.microsoft.com/office/drawing/2014/main" id="{A6FE65EE-CBCF-D973-A4A1-50FA09A20872}"/>
                  </a:ext>
                </a:extLst>
              </p:cNvPr>
              <p:cNvSpPr txBox="1"/>
              <p:nvPr/>
            </p:nvSpPr>
            <p:spPr>
              <a:xfrm>
                <a:off x="4246374" y="3039224"/>
                <a:ext cx="4165615" cy="3624439"/>
              </a:xfrm>
              <a:prstGeom prst="rect">
                <a:avLst/>
              </a:prstGeom>
              <a:noFill/>
            </p:spPr>
            <p:txBody>
              <a:bodyPr wrap="square" anchor="t" anchorCtr="0">
                <a:spAutoFit/>
              </a:bodyPr>
              <a:lstStyle/>
              <a:p>
                <a:pPr marL="269875" lvl="1" indent="-179388">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Arial" panose="020B0604020202020204" pitchFamily="34" charset="0"/>
                  </a:rPr>
                  <a:t>已上市同治疗领域药品有异甘草酸镁、甘草酸单铵半胱氨酸、复方甘草酸苷、其他。</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             </a:t>
                </a:r>
              </a:p>
              <a:p>
                <a:pPr marL="269875" lvl="1" indent="-179388">
                  <a:buFont typeface="Arial" panose="020B0604020202020204" pitchFamily="34" charset="0"/>
                  <a:buChar char="•"/>
                </a:pP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sym typeface="Arial" panose="020B0604020202020204" pitchFamily="34" charset="0"/>
                  </a:rPr>
                  <a:t>异甘草酸镁注射液</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为</a:t>
                </a:r>
                <a:r>
                  <a:rPr lang="zh-CN" altLang="en-US"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单方甘草酸制剂</a:t>
                </a: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r>
                  <a:rPr lang="zh-CN" altLang="en-US" sz="1400" b="1"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为</a:t>
                </a:r>
                <a:r>
                  <a:rPr lang="zh-CN" altLang="en-US"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复方甘草酸制剂</a:t>
                </a:r>
                <a:r>
                  <a:rPr lang="zh-CN" altLang="en-US" sz="14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主要成分包括甘草酸单铵和盐酸半胱氨酸</a:t>
                </a: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646112" lvl="2" indent="-285750">
                  <a:buFont typeface="Wingdings" panose="05000000000000000000" pitchFamily="2" charset="2"/>
                  <a:buChar char="Ø"/>
                </a:pPr>
                <a:r>
                  <a:rPr lang="zh-CN" altLang="en-US"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成分</a:t>
                </a:r>
                <a:r>
                  <a:rPr lang="en-US" altLang="zh-CN"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1-</a:t>
                </a:r>
                <a:r>
                  <a:rPr lang="zh-CN" altLang="en-US"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甘草酸单铵具有抗炎作用</a:t>
                </a:r>
                <a:r>
                  <a:rPr lang="zh-CN" altLang="en-US" sz="1200" dirty="0">
                    <a:latin typeface="微软雅黑" panose="020B0503020204020204" pitchFamily="34" charset="-122"/>
                    <a:ea typeface="微软雅黑" panose="020B0503020204020204" pitchFamily="34" charset="-122"/>
                    <a:sym typeface="Arial" panose="020B0604020202020204" pitchFamily="34" charset="0"/>
                  </a:rPr>
                  <a:t>，可以阻断肝脏炎症进程，并可直接与磷脂酶</a:t>
                </a:r>
                <a:r>
                  <a:rPr lang="en-US" altLang="zh-CN" sz="1200" dirty="0">
                    <a:latin typeface="微软雅黑" panose="020B0503020204020204" pitchFamily="34" charset="-122"/>
                    <a:ea typeface="微软雅黑" panose="020B0503020204020204" pitchFamily="34" charset="-122"/>
                    <a:sym typeface="Arial" panose="020B0604020202020204" pitchFamily="34" charset="0"/>
                  </a:rPr>
                  <a:t>A2</a:t>
                </a:r>
                <a:r>
                  <a:rPr lang="zh-CN" altLang="en-US" sz="1200" dirty="0">
                    <a:latin typeface="微软雅黑" panose="020B0503020204020204" pitchFamily="34" charset="-122"/>
                    <a:ea typeface="微软雅黑" panose="020B0503020204020204" pitchFamily="34" charset="-122"/>
                    <a:sym typeface="Arial" panose="020B0604020202020204" pitchFamily="34" charset="0"/>
                  </a:rPr>
                  <a:t>结合，抑制膜磷脂分解，起到保护肝细胞膜的作用</a:t>
                </a:r>
                <a:endParaRPr lang="en-US" altLang="zh-CN" sz="1200" dirty="0">
                  <a:latin typeface="微软雅黑" panose="020B0503020204020204" pitchFamily="34" charset="-122"/>
                  <a:ea typeface="微软雅黑" panose="020B0503020204020204" pitchFamily="34" charset="-122"/>
                  <a:sym typeface="Arial" panose="020B0604020202020204" pitchFamily="34" charset="0"/>
                </a:endParaRPr>
              </a:p>
              <a:p>
                <a:pPr marL="646112" lvl="2" indent="-285750">
                  <a:buFont typeface="Wingdings" panose="05000000000000000000" pitchFamily="2" charset="2"/>
                  <a:buChar char="Ø"/>
                </a:pPr>
                <a:endParaRPr lang="en-US" altLang="zh-CN" sz="1200" dirty="0">
                  <a:latin typeface="微软雅黑" panose="020B0503020204020204" pitchFamily="34" charset="-122"/>
                  <a:ea typeface="微软雅黑" panose="020B0503020204020204" pitchFamily="34" charset="-122"/>
                  <a:sym typeface="Arial" panose="020B0604020202020204" pitchFamily="34" charset="0"/>
                </a:endParaRPr>
              </a:p>
              <a:p>
                <a:pPr marL="646112" lvl="2" indent="-285750">
                  <a:buFont typeface="Wingdings" panose="05000000000000000000" pitchFamily="2" charset="2"/>
                  <a:buChar char="Ø"/>
                </a:pPr>
                <a:r>
                  <a:rPr lang="zh-CN" altLang="en-US"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成分</a:t>
                </a:r>
                <a:r>
                  <a:rPr lang="en-US" altLang="zh-CN"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2-</a:t>
                </a:r>
                <a:r>
                  <a:rPr lang="zh-CN" altLang="en-US"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半胱氨酸可通过巯基直接发挥抗过氧化作用</a:t>
                </a:r>
                <a:r>
                  <a:rPr lang="zh-CN" altLang="en-US" sz="1200"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1200" dirty="0">
                    <a:latin typeface="微软雅黑" panose="020B0503020204020204" pitchFamily="34" charset="-122"/>
                    <a:ea typeface="微软雅黑" panose="020B0503020204020204" pitchFamily="34" charset="-122"/>
                    <a:sym typeface="Arial" panose="020B0604020202020204" pitchFamily="34" charset="0"/>
                  </a:rPr>
                  <a:t>此外半胱氨酸是组成谷胱甘肽的重要成分，能够提高体内谷胱甘肽含量，谷胱甘肽具有</a:t>
                </a:r>
                <a:r>
                  <a:rPr lang="zh-CN" altLang="en-US"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解毒、抗氧化</a:t>
                </a:r>
                <a:r>
                  <a:rPr lang="zh-CN" altLang="en-US" sz="1200" dirty="0">
                    <a:latin typeface="微软雅黑" panose="020B0503020204020204" pitchFamily="34" charset="-122"/>
                    <a:ea typeface="微软雅黑" panose="020B0503020204020204" pitchFamily="34" charset="-122"/>
                    <a:sym typeface="Arial" panose="020B0604020202020204" pitchFamily="34" charset="0"/>
                  </a:rPr>
                  <a:t>等多种重要功能</a:t>
                </a:r>
                <a:endParaRPr lang="en-US" altLang="zh-CN" sz="1200" dirty="0">
                  <a:latin typeface="微软雅黑" panose="020B0503020204020204" pitchFamily="34" charset="-122"/>
                  <a:ea typeface="微软雅黑" panose="020B0503020204020204" pitchFamily="34" charset="-122"/>
                  <a:sym typeface="Arial" panose="020B0604020202020204" pitchFamily="34" charset="0"/>
                </a:endParaRPr>
              </a:p>
              <a:p>
                <a:pPr marL="646112" lvl="2" indent="-285750">
                  <a:buFont typeface="Wingdings" panose="05000000000000000000" pitchFamily="2" charset="2"/>
                  <a:buChar char="Ø"/>
                </a:pPr>
                <a:endParaRPr lang="en-US" altLang="zh-CN" sz="1200" dirty="0">
                  <a:latin typeface="微软雅黑" panose="020B0503020204020204" pitchFamily="34" charset="-122"/>
                  <a:ea typeface="微软雅黑" panose="020B0503020204020204" pitchFamily="34" charset="-122"/>
                  <a:sym typeface="Arial" panose="020B0604020202020204" pitchFamily="34" charset="0"/>
                </a:endParaRPr>
              </a:p>
              <a:p>
                <a:pPr marL="646112" lvl="2" indent="-285750">
                  <a:buFont typeface="Wingdings" panose="05000000000000000000" pitchFamily="2" charset="2"/>
                  <a:buChar char="Ø"/>
                </a:pPr>
                <a:r>
                  <a:rPr lang="zh-CN" altLang="en-US" sz="1200" dirty="0">
                    <a:latin typeface="微软雅黑" panose="020B0503020204020204" pitchFamily="34" charset="-122"/>
                    <a:ea typeface="微软雅黑" panose="020B0503020204020204" pitchFamily="34" charset="-122"/>
                    <a:sym typeface="Arial" panose="020B0604020202020204" pitchFamily="34" charset="0"/>
                  </a:rPr>
                  <a:t>上述两种成分</a:t>
                </a:r>
                <a:r>
                  <a:rPr lang="en-US" altLang="zh-CN" sz="1200" dirty="0">
                    <a:latin typeface="微软雅黑" panose="020B0503020204020204" pitchFamily="34" charset="-122"/>
                    <a:ea typeface="微软雅黑" panose="020B0503020204020204" pitchFamily="34" charset="-122"/>
                    <a:sym typeface="Arial" panose="020B0604020202020204" pitchFamily="34" charset="0"/>
                  </a:rPr>
                  <a:t>2:1</a:t>
                </a:r>
                <a:r>
                  <a:rPr lang="zh-CN" altLang="en-US" sz="1200" dirty="0">
                    <a:latin typeface="微软雅黑" panose="020B0503020204020204" pitchFamily="34" charset="-122"/>
                    <a:ea typeface="微软雅黑" panose="020B0503020204020204" pitchFamily="34" charset="-122"/>
                    <a:sym typeface="Arial" panose="020B0604020202020204" pitchFamily="34" charset="0"/>
                  </a:rPr>
                  <a:t>最佳配比，疗效最佳，双重药理作用</a:t>
                </a:r>
                <a:r>
                  <a:rPr lang="zh-CN" altLang="en-US" sz="12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更适用于肝损伤的治疗</a:t>
                </a:r>
                <a:endParaRPr lang="en-US" altLang="zh-CN" sz="1200" dirty="0">
                  <a:solidFill>
                    <a:srgbClr val="FF0000"/>
                  </a:solidFill>
                  <a:latin typeface="微软雅黑" panose="020B0503020204020204" pitchFamily="34" charset="-122"/>
                  <a:ea typeface="微软雅黑" panose="020B0503020204020204" pitchFamily="34" charset="-122"/>
                </a:endParaRPr>
              </a:p>
            </p:txBody>
          </p:sp>
          <p:sp>
            <p:nvSpPr>
              <p:cNvPr id="19" name="圆角矩形 7">
                <a:extLst>
                  <a:ext uri="{FF2B5EF4-FFF2-40B4-BE49-F238E27FC236}">
                    <a16:creationId xmlns:a16="http://schemas.microsoft.com/office/drawing/2014/main" id="{DD215644-2B18-25DD-9ECB-3D32763917EB}"/>
                  </a:ext>
                </a:extLst>
              </p:cNvPr>
              <p:cNvSpPr/>
              <p:nvPr/>
            </p:nvSpPr>
            <p:spPr>
              <a:xfrm>
                <a:off x="655392" y="2693523"/>
                <a:ext cx="3551402" cy="4039703"/>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8">
                <a:extLst>
                  <a:ext uri="{FF2B5EF4-FFF2-40B4-BE49-F238E27FC236}">
                    <a16:creationId xmlns:a16="http://schemas.microsoft.com/office/drawing/2014/main" id="{099077D3-2CA0-3918-E532-FC77E48EA014}"/>
                  </a:ext>
                </a:extLst>
              </p:cNvPr>
              <p:cNvSpPr/>
              <p:nvPr/>
            </p:nvSpPr>
            <p:spPr>
              <a:xfrm>
                <a:off x="1069411" y="2361131"/>
                <a:ext cx="2738115" cy="417130"/>
              </a:xfrm>
              <a:prstGeom prst="roundRect">
                <a:avLst>
                  <a:gd name="adj" fmla="val 20000"/>
                </a:avLst>
              </a:prstGeom>
              <a:solidFill>
                <a:srgbClr val="C0504D"/>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a:r>
                  <a:rPr lang="zh-CN" altLang="en-US" sz="1800" b="1" dirty="0">
                    <a:latin typeface="Arial" panose="020B0604020202020204" pitchFamily="34" charset="0"/>
                    <a:sym typeface="Arial" panose="020B0604020202020204" pitchFamily="34" charset="0"/>
                  </a:rPr>
                  <a:t>所治疗疾病基本情况</a:t>
                </a:r>
                <a:endParaRPr lang="en-US" altLang="zh-CN" sz="1800" b="1" dirty="0">
                  <a:latin typeface="Arial" panose="020B0604020202020204" pitchFamily="34" charset="0"/>
                  <a:sym typeface="Arial" panose="020B0604020202020204" pitchFamily="34" charset="0"/>
                </a:endParaRPr>
              </a:p>
            </p:txBody>
          </p:sp>
          <p:sp>
            <p:nvSpPr>
              <p:cNvPr id="21" name="文本框 20">
                <a:extLst>
                  <a:ext uri="{FF2B5EF4-FFF2-40B4-BE49-F238E27FC236}">
                    <a16:creationId xmlns:a16="http://schemas.microsoft.com/office/drawing/2014/main" id="{E281FA52-CAE3-AF87-EBE3-BC7BE50FC0D0}"/>
                  </a:ext>
                </a:extLst>
              </p:cNvPr>
              <p:cNvSpPr txBox="1"/>
              <p:nvPr/>
            </p:nvSpPr>
            <p:spPr>
              <a:xfrm>
                <a:off x="655391" y="3110653"/>
                <a:ext cx="3476370" cy="2725579"/>
              </a:xfrm>
              <a:prstGeom prst="rect">
                <a:avLst/>
              </a:prstGeom>
              <a:noFill/>
            </p:spPr>
            <p:txBody>
              <a:bodyPr wrap="square" anchor="t" anchorCtr="0">
                <a:spAutoFit/>
              </a:bodyPr>
              <a:lstStyle/>
              <a:p>
                <a:pPr marL="269875" lvl="1" indent="-179388">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我国有超</a:t>
                </a:r>
                <a:r>
                  <a:rPr lang="en-US" altLang="zh-CN"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3</a:t>
                </a:r>
                <a:r>
                  <a:rPr lang="zh-CN" altLang="en-US"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亿人患有肝病</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。各种原因引起的肝脏炎症患者数量庞大，以病毒性肝炎为主；但药物性肝病（ </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DILI </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），酒精性肝病（ </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ALD</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）和非酒精性脂肪性肝病（</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NAFLD </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），自身免疫性肝病</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(AILD)</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等的发病率</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发现率</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呈上升趋势</a:t>
                </a: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Arial" panose="020B0604020202020204" pitchFamily="34" charset="0"/>
                  </a:rPr>
                  <a:t>病毒性肝炎中，</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HBV</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和</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HCV</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是两类最大的种类，预计我国乙肝病毒携带者</a:t>
                </a:r>
                <a:r>
                  <a:rPr lang="en-US" altLang="zh-CN"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9000</a:t>
                </a:r>
                <a:r>
                  <a:rPr lang="zh-CN" altLang="en-US"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万</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，丙肝病毒携带者</a:t>
                </a:r>
                <a:r>
                  <a:rPr lang="en-US" altLang="zh-CN"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1000</a:t>
                </a:r>
                <a:r>
                  <a:rPr lang="zh-CN" altLang="en-US"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rPr>
                  <a:t>万人</a:t>
                </a:r>
                <a:endParaRPr lang="en-US" altLang="zh-CN" sz="1400" b="1" dirty="0">
                  <a:solidFill>
                    <a:srgbClr val="C00000"/>
                  </a:solidFill>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endParaRPr lang="en-US" altLang="zh-CN" sz="1400" dirty="0">
                  <a:latin typeface="微软雅黑" panose="020B0503020204020204" pitchFamily="34" charset="-122"/>
                  <a:ea typeface="微软雅黑" panose="020B0503020204020204" pitchFamily="34" charset="-122"/>
                  <a:sym typeface="Arial" panose="020B0604020202020204" pitchFamily="34" charset="0"/>
                </a:endParaRPr>
              </a:p>
              <a:p>
                <a:pPr marL="269875" lvl="1" indent="-179388">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Arial" panose="020B0604020202020204" pitchFamily="34" charset="0"/>
                  </a:rPr>
                  <a:t>非病毒性肝炎中，脂肪性肝病患者预计达到</a:t>
                </a:r>
                <a:r>
                  <a:rPr lang="en-US" altLang="zh-CN" sz="1400" dirty="0">
                    <a:latin typeface="微软雅黑" panose="020B0503020204020204" pitchFamily="34" charset="-122"/>
                    <a:ea typeface="微软雅黑" panose="020B0503020204020204" pitchFamily="34" charset="-122"/>
                    <a:sym typeface="Arial" panose="020B0604020202020204" pitchFamily="34" charset="0"/>
                  </a:rPr>
                  <a:t>2-3</a:t>
                </a:r>
                <a:r>
                  <a:rPr lang="zh-CN" altLang="en-US" sz="1400" dirty="0">
                    <a:latin typeface="微软雅黑" panose="020B0503020204020204" pitchFamily="34" charset="-122"/>
                    <a:ea typeface="微软雅黑" panose="020B0503020204020204" pitchFamily="34" charset="-122"/>
                    <a:sym typeface="Arial" panose="020B0604020202020204" pitchFamily="34" charset="0"/>
                  </a:rPr>
                  <a:t>亿，人群数量庞大</a:t>
                </a:r>
                <a:endParaRPr lang="en-US" altLang="zh-CN" sz="1400" dirty="0">
                  <a:solidFill>
                    <a:srgbClr val="FF0000"/>
                  </a:solidFill>
                  <a:latin typeface="微软雅黑" panose="020B0503020204020204" pitchFamily="34" charset="-122"/>
                  <a:ea typeface="微软雅黑" panose="020B0503020204020204" pitchFamily="34" charset="-122"/>
                </a:endParaRPr>
              </a:p>
            </p:txBody>
          </p:sp>
        </p:grpSp>
      </p:grpSp>
      <p:sp>
        <p:nvSpPr>
          <p:cNvPr id="22" name="矩形 21">
            <a:extLst>
              <a:ext uri="{FF2B5EF4-FFF2-40B4-BE49-F238E27FC236}">
                <a16:creationId xmlns:a16="http://schemas.microsoft.com/office/drawing/2014/main" id="{ED7FC933-55F7-C9D0-FBBC-4461725707C8}"/>
              </a:ext>
            </a:extLst>
          </p:cNvPr>
          <p:cNvSpPr/>
          <p:nvPr/>
        </p:nvSpPr>
        <p:spPr>
          <a:xfrm>
            <a:off x="496181" y="5993998"/>
            <a:ext cx="8001147" cy="707886"/>
          </a:xfrm>
          <a:prstGeom prst="rect">
            <a:avLst/>
          </a:prstGeom>
        </p:spPr>
        <p:txBody>
          <a:bodyPr wrap="square">
            <a:spAutoFit/>
          </a:bodyPr>
          <a:lstStyle/>
          <a:p>
            <a:pPr defTabSz="914400">
              <a:defRPr/>
            </a:pP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1.</a:t>
            </a:r>
            <a:r>
              <a:rPr lang="en-US" altLang="zh-CN" sz="800" dirty="0">
                <a:latin typeface="微软雅黑" panose="020B0503020204020204" pitchFamily="34" charset="-122"/>
                <a:ea typeface="微软雅黑" panose="020B0503020204020204" pitchFamily="34" charset="-122"/>
                <a:sym typeface="Arial" panose="020B0604020202020204" pitchFamily="34" charset="0"/>
              </a:rPr>
              <a:t> Wang FS et al.</a:t>
            </a:r>
            <a:r>
              <a:rPr lang="zh-CN" altLang="en-US" sz="800" dirty="0">
                <a:latin typeface="微软雅黑" panose="020B0503020204020204" pitchFamily="34" charset="-122"/>
                <a:ea typeface="微软雅黑" panose="020B0503020204020204" pitchFamily="34" charset="-122"/>
                <a:sym typeface="Arial" panose="020B0604020202020204" pitchFamily="34" charset="0"/>
              </a:rPr>
              <a:t> </a:t>
            </a:r>
            <a:r>
              <a:rPr lang="en-US" altLang="zh-CN" sz="800" dirty="0" err="1">
                <a:latin typeface="微软雅黑" panose="020B0503020204020204" pitchFamily="34" charset="-122"/>
                <a:ea typeface="微软雅黑" panose="020B0503020204020204" pitchFamily="34" charset="-122"/>
                <a:sym typeface="Arial" panose="020B0604020202020204" pitchFamily="34" charset="0"/>
              </a:rPr>
              <a:t>Hepatology</a:t>
            </a:r>
            <a:r>
              <a:rPr lang="en-US" altLang="zh-CN" sz="8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800" dirty="0">
                <a:latin typeface="微软雅黑" panose="020B0503020204020204" pitchFamily="34" charset="-122"/>
                <a:ea typeface="微软雅黑" panose="020B0503020204020204" pitchFamily="34" charset="-122"/>
                <a:sym typeface="Arial" panose="020B0604020202020204" pitchFamily="34" charset="0"/>
              </a:rPr>
              <a:t> </a:t>
            </a:r>
            <a:r>
              <a:rPr lang="en-US" altLang="zh-CN" sz="800" dirty="0">
                <a:latin typeface="微软雅黑" panose="020B0503020204020204" pitchFamily="34" charset="-122"/>
                <a:ea typeface="微软雅黑" panose="020B0503020204020204" pitchFamily="34" charset="-122"/>
                <a:sym typeface="Arial" panose="020B0604020202020204" pitchFamily="34" charset="0"/>
              </a:rPr>
              <a:t>2014</a:t>
            </a:r>
            <a:endPar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endParaRPr>
          </a:p>
          <a:p>
            <a:pPr lvl="0" defTabSz="914400">
              <a:defRPr/>
            </a:pP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2.</a:t>
            </a:r>
            <a:r>
              <a:rPr lang="zh-CN" altLang="en-US" sz="800" dirty="0">
                <a:latin typeface="微软雅黑" panose="020B0503020204020204" pitchFamily="34" charset="-122"/>
                <a:ea typeface="微软雅黑" panose="020B0503020204020204" pitchFamily="34" charset="-122"/>
                <a:cs typeface="+mn-ea"/>
                <a:sym typeface="Arial" panose="020B0604020202020204" pitchFamily="34" charset="0"/>
              </a:rPr>
              <a:t>中华医学会感染病学分会</a:t>
            </a: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sz="800" dirty="0">
                <a:latin typeface="微软雅黑" panose="020B0503020204020204" pitchFamily="34" charset="-122"/>
                <a:ea typeface="微软雅黑" panose="020B0503020204020204" pitchFamily="34" charset="-122"/>
                <a:cs typeface="+mn-ea"/>
                <a:sym typeface="Arial" panose="020B0604020202020204" pitchFamily="34" charset="0"/>
              </a:rPr>
              <a:t>肝脏炎症及其防治专家共识</a:t>
            </a: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a:t>
            </a:r>
            <a:r>
              <a:rPr lang="zh-CN" altLang="en-US" sz="800" dirty="0">
                <a:latin typeface="微软雅黑" panose="020B0503020204020204" pitchFamily="34" charset="-122"/>
                <a:ea typeface="微软雅黑" panose="020B0503020204020204" pitchFamily="34" charset="-122"/>
                <a:cs typeface="+mn-ea"/>
                <a:sym typeface="Arial" panose="020B0604020202020204" pitchFamily="34" charset="0"/>
              </a:rPr>
              <a:t>中华肝脏病杂志</a:t>
            </a: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.2014:22(1):95-104</a:t>
            </a:r>
          </a:p>
          <a:p>
            <a:pPr lvl="0" defTabSz="914400">
              <a:defRPr/>
            </a:pP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3.Shifeng Chu, et al. European Journal of Pharmacology. Available online 13 June 2020.</a:t>
            </a:r>
          </a:p>
          <a:p>
            <a:pPr defTabSz="914400">
              <a:defRPr/>
            </a:pP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4.Shifeng Chu, et al. European Journal of Pharmacology. Available online 11 November 2021.</a:t>
            </a:r>
          </a:p>
          <a:p>
            <a:pPr defTabSz="914400">
              <a:defRPr/>
            </a:pPr>
            <a:r>
              <a:rPr lang="en-US" altLang="zh-CN" sz="800" dirty="0">
                <a:latin typeface="微软雅黑" panose="020B0503020204020204" pitchFamily="34" charset="-122"/>
                <a:ea typeface="微软雅黑" panose="020B0503020204020204" pitchFamily="34" charset="-122"/>
                <a:cs typeface="+mn-ea"/>
                <a:sym typeface="Arial" panose="020B0604020202020204" pitchFamily="34" charset="0"/>
              </a:rPr>
              <a:t>5.</a:t>
            </a:r>
            <a:r>
              <a:rPr lang="zh-CN" altLang="en-US" sz="800" dirty="0">
                <a:latin typeface="微软雅黑" panose="020B0503020204020204" pitchFamily="34" charset="-122"/>
                <a:ea typeface="微软雅黑" panose="020B0503020204020204" pitchFamily="34" charset="-122"/>
                <a:cs typeface="+mn-ea"/>
                <a:sym typeface="Arial" panose="020B0604020202020204" pitchFamily="34" charset="0"/>
              </a:rPr>
              <a:t>甘草酸制剂说明书</a:t>
            </a:r>
            <a:endParaRPr lang="zh-CN" altLang="zh-CN"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 name="文本框 3">
            <a:extLst>
              <a:ext uri="{FF2B5EF4-FFF2-40B4-BE49-F238E27FC236}">
                <a16:creationId xmlns:a16="http://schemas.microsoft.com/office/drawing/2014/main" id="{54132BF1-A057-C0E9-2C44-ECDCE012E206}"/>
              </a:ext>
            </a:extLst>
          </p:cNvPr>
          <p:cNvSpPr txBox="1"/>
          <p:nvPr/>
        </p:nvSpPr>
        <p:spPr>
          <a:xfrm>
            <a:off x="8415260" y="493993"/>
            <a:ext cx="3100344" cy="2154436"/>
          </a:xfrm>
          <a:prstGeom prst="rect">
            <a:avLst/>
          </a:prstGeom>
          <a:noFill/>
          <a:ln>
            <a:solidFill>
              <a:srgbClr val="C00000"/>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800" dirty="0">
                <a:latin typeface="微软雅黑" panose="020B0503020204020204" pitchFamily="34" charset="-122"/>
                <a:ea typeface="微软雅黑" panose="020B0503020204020204" pitchFamily="34" charset="-122"/>
              </a:rPr>
              <a:t>参照药品</a:t>
            </a:r>
            <a:r>
              <a:rPr lang="zh-CN" altLang="en-US" dirty="0">
                <a:latin typeface="微软雅黑" panose="020B0503020204020204" pitchFamily="34" charset="-122"/>
                <a:ea typeface="微软雅黑" panose="020B0503020204020204" pitchFamily="34" charset="-122"/>
              </a:rPr>
              <a:t>建议：</a:t>
            </a:r>
            <a:endParaRPr lang="en-US" altLang="zh-CN" dirty="0">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b="1" dirty="0">
                <a:solidFill>
                  <a:schemeClr val="tx1"/>
                </a:solidFill>
                <a:latin typeface="微软雅黑" panose="020B0503020204020204" pitchFamily="34" charset="-122"/>
                <a:ea typeface="微软雅黑" panose="020B0503020204020204" pitchFamily="34" charset="-122"/>
              </a:rPr>
              <a:t>异甘草酸镁</a:t>
            </a:r>
            <a:r>
              <a:rPr lang="zh-CN" altLang="en-US" sz="1600" dirty="0">
                <a:solidFill>
                  <a:schemeClr val="tx1"/>
                </a:solidFill>
                <a:latin typeface="微软雅黑" panose="020B0503020204020204" pitchFamily="34" charset="-122"/>
                <a:ea typeface="微软雅黑" panose="020B0503020204020204" pitchFamily="34" charset="-122"/>
              </a:rPr>
              <a:t>注射液</a:t>
            </a:r>
            <a:endParaRPr lang="en-US" altLang="zh-CN" sz="1600" dirty="0">
              <a:solidFill>
                <a:schemeClr val="tx1"/>
              </a:solidFill>
              <a:latin typeface="微软雅黑" panose="020B0503020204020204" pitchFamily="34" charset="-122"/>
              <a:ea typeface="微软雅黑" panose="020B0503020204020204" pitchFamily="34" charset="-122"/>
            </a:endParaRPr>
          </a:p>
          <a:p>
            <a:pPr algn="ctr" defTabSz="914400">
              <a:defRPr/>
            </a:pPr>
            <a:endParaRPr lang="en-US" altLang="zh-CN" sz="1600" dirty="0">
              <a:latin typeface="微软雅黑" panose="020B0503020204020204" pitchFamily="34" charset="-122"/>
              <a:ea typeface="微软雅黑" panose="020B0503020204020204" pitchFamily="34" charset="-122"/>
            </a:endParaRPr>
          </a:p>
          <a:p>
            <a:pPr defTabSz="914400">
              <a:defRPr/>
            </a:pPr>
            <a:r>
              <a:rPr lang="zh-CN" altLang="en-US" sz="1400" dirty="0">
                <a:latin typeface="微软雅黑" panose="020B0503020204020204" pitchFamily="34" charset="-122"/>
                <a:ea typeface="微软雅黑" panose="020B0503020204020204" pitchFamily="34" charset="-122"/>
              </a:rPr>
              <a:t>选择理由：</a:t>
            </a:r>
            <a:endParaRPr lang="en-US" altLang="zh-CN" sz="1400" dirty="0">
              <a:latin typeface="微软雅黑" panose="020B0503020204020204" pitchFamily="34" charset="-122"/>
              <a:ea typeface="微软雅黑" panose="020B0503020204020204" pitchFamily="34" charset="-122"/>
            </a:endParaRPr>
          </a:p>
          <a:p>
            <a:pPr marL="285750" indent="-285750" defTabSz="914400">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医保目录内</a:t>
            </a:r>
            <a:endParaRPr lang="en-US" altLang="zh-CN" sz="1400" dirty="0">
              <a:latin typeface="微软雅黑" panose="020B0503020204020204" pitchFamily="34" charset="-122"/>
              <a:ea typeface="微软雅黑" panose="020B0503020204020204" pitchFamily="34" charset="-122"/>
            </a:endParaRPr>
          </a:p>
          <a:p>
            <a:pPr marL="285750" indent="-285750" defTabSz="914400">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同疾病治疗领域（</a:t>
            </a:r>
            <a:r>
              <a:rPr lang="en-US" altLang="zh-CN" sz="1400" dirty="0">
                <a:latin typeface="微软雅黑" panose="020B0503020204020204" pitchFamily="34" charset="-122"/>
                <a:ea typeface="微软雅黑" panose="020B0503020204020204" pitchFamily="34" charset="-122"/>
              </a:rPr>
              <a:t>XA05B</a:t>
            </a:r>
            <a:r>
              <a:rPr lang="zh-CN" altLang="en-US" sz="1400" dirty="0">
                <a:latin typeface="微软雅黑" panose="020B0503020204020204" pitchFamily="34" charset="-122"/>
                <a:ea typeface="微软雅黑" panose="020B0503020204020204" pitchFamily="34" charset="-122"/>
              </a:rPr>
              <a:t>，肝脏治疗药，抗脂肪肝药）</a:t>
            </a:r>
            <a:endParaRPr lang="en-US" altLang="zh-CN" sz="1400" dirty="0">
              <a:latin typeface="微软雅黑" panose="020B0503020204020204" pitchFamily="34" charset="-122"/>
              <a:ea typeface="微软雅黑" panose="020B0503020204020204" pitchFamily="34" charset="-122"/>
            </a:endParaRPr>
          </a:p>
          <a:p>
            <a:pPr marL="285750" indent="-285750" defTabSz="914400">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主要成分相似，均为甘草酸类制剂</a:t>
            </a:r>
          </a:p>
        </p:txBody>
      </p:sp>
    </p:spTree>
    <p:extLst>
      <p:ext uri="{BB962C8B-B14F-4D97-AF65-F5344CB8AC3E}">
        <p14:creationId xmlns:p14="http://schemas.microsoft.com/office/powerpoint/2010/main" val="36159509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a:extLst>
              <a:ext uri="{FF2B5EF4-FFF2-40B4-BE49-F238E27FC236}">
                <a16:creationId xmlns:a16="http://schemas.microsoft.com/office/drawing/2014/main" id="{B02C221A-48FD-7672-1308-B5CF2269E24B}"/>
              </a:ext>
            </a:extLst>
          </p:cNvPr>
          <p:cNvGraphicFramePr>
            <a:graphicFrameLocks noGrp="1"/>
          </p:cNvGraphicFramePr>
          <p:nvPr>
            <p:ph sz="quarter" idx="14"/>
            <p:extLst>
              <p:ext uri="{D42A27DB-BD31-4B8C-83A1-F6EECF244321}">
                <p14:modId xmlns:p14="http://schemas.microsoft.com/office/powerpoint/2010/main" val="174052991"/>
              </p:ext>
            </p:extLst>
          </p:nvPr>
        </p:nvGraphicFramePr>
        <p:xfrm>
          <a:off x="717550" y="955970"/>
          <a:ext cx="10762146" cy="5226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标题 2">
            <a:extLst>
              <a:ext uri="{FF2B5EF4-FFF2-40B4-BE49-F238E27FC236}">
                <a16:creationId xmlns:a16="http://schemas.microsoft.com/office/drawing/2014/main" id="{9734F111-FE18-5101-1F62-E4D15BFE5854}"/>
              </a:ext>
            </a:extLst>
          </p:cNvPr>
          <p:cNvSpPr>
            <a:spLocks noGrp="1"/>
          </p:cNvSpPr>
          <p:nvPr>
            <p:ph type="title"/>
          </p:nvPr>
        </p:nvSpPr>
        <p:spPr/>
        <p:txBody>
          <a:bodyPr/>
          <a:lstStyle/>
          <a:p>
            <a:r>
              <a:rPr lang="zh-CN" altLang="en-US" dirty="0">
                <a:solidFill>
                  <a:schemeClr val="tx1"/>
                </a:solidFill>
                <a:latin typeface="Arial" panose="020B0604020202020204" pitchFamily="34" charset="0"/>
                <a:sym typeface="Arial" panose="020B0604020202020204" pitchFamily="34" charset="0"/>
              </a:rPr>
              <a:t>安全性</a:t>
            </a:r>
            <a:endParaRPr lang="zh-CN" altLang="en-US" dirty="0">
              <a:solidFill>
                <a:schemeClr val="tx1"/>
              </a:solidFill>
            </a:endParaRPr>
          </a:p>
        </p:txBody>
      </p:sp>
      <p:sp>
        <p:nvSpPr>
          <p:cNvPr id="4" name="矩形 3">
            <a:extLst>
              <a:ext uri="{FF2B5EF4-FFF2-40B4-BE49-F238E27FC236}">
                <a16:creationId xmlns:a16="http://schemas.microsoft.com/office/drawing/2014/main" id="{5E2E5834-3577-D550-C912-68D12B12CE40}"/>
              </a:ext>
            </a:extLst>
          </p:cNvPr>
          <p:cNvSpPr/>
          <p:nvPr/>
        </p:nvSpPr>
        <p:spPr>
          <a:xfrm>
            <a:off x="717549" y="6293153"/>
            <a:ext cx="7446335" cy="461665"/>
          </a:xfrm>
          <a:prstGeom prst="rect">
            <a:avLst/>
          </a:prstGeom>
        </p:spPr>
        <p:txBody>
          <a:bodyPr wrap="square">
            <a:spAutoFit/>
          </a:bodyPr>
          <a:lstStyle/>
          <a:p>
            <a:r>
              <a:rPr lang="en-US" altLang="zh-CN" sz="800" dirty="0">
                <a:latin typeface="Arial" panose="020B0604020202020204" pitchFamily="34" charset="0"/>
                <a:ea typeface="微软雅黑" panose="020B0503020204020204" pitchFamily="34" charset="-122"/>
                <a:sym typeface="Arial" panose="020B0604020202020204" pitchFamily="34" charset="0"/>
              </a:rPr>
              <a:t>1.</a:t>
            </a:r>
            <a:r>
              <a:rPr lang="zh-CN" altLang="en-US" sz="800" dirty="0">
                <a:latin typeface="Arial" panose="020B0604020202020204" pitchFamily="34" charset="0"/>
                <a:ea typeface="微软雅黑" panose="020B0503020204020204" pitchFamily="34" charset="-122"/>
                <a:sym typeface="Arial" panose="020B0604020202020204" pitchFamily="34" charset="0"/>
              </a:rPr>
              <a:t>甘草酸单铵半胱氨氯化钠注射液说明书</a:t>
            </a:r>
          </a:p>
          <a:p>
            <a:r>
              <a:rPr lang="en-US" altLang="zh-CN" sz="800" dirty="0">
                <a:latin typeface="Arial" panose="020B0604020202020204" pitchFamily="34" charset="0"/>
                <a:ea typeface="微软雅黑" panose="020B0503020204020204" pitchFamily="34" charset="-122"/>
                <a:sym typeface="Arial" panose="020B0604020202020204" pitchFamily="34" charset="0"/>
              </a:rPr>
              <a:t>2.</a:t>
            </a:r>
            <a:r>
              <a:rPr lang="zh-CN" altLang="en-US" sz="800" dirty="0">
                <a:latin typeface="Arial" panose="020B0604020202020204" pitchFamily="34" charset="0"/>
                <a:ea typeface="微软雅黑" panose="020B0503020204020204" pitchFamily="34" charset="-122"/>
                <a:sym typeface="Arial" panose="020B0604020202020204" pitchFamily="34" charset="0"/>
              </a:rPr>
              <a:t>不良事件报告数据。</a:t>
            </a:r>
            <a:endParaRPr lang="en-US" altLang="zh-CN" sz="800" dirty="0">
              <a:latin typeface="Arial" panose="020B0604020202020204" pitchFamily="34" charset="0"/>
              <a:ea typeface="微软雅黑" panose="020B0503020204020204" pitchFamily="34" charset="-122"/>
              <a:sym typeface="Arial" panose="020B0604020202020204" pitchFamily="34" charset="0"/>
            </a:endParaRPr>
          </a:p>
          <a:p>
            <a:r>
              <a:rPr lang="en-US" altLang="zh-CN" sz="800" dirty="0">
                <a:latin typeface="Arial" panose="020B0604020202020204" pitchFamily="34" charset="0"/>
                <a:ea typeface="微软雅黑" panose="020B0503020204020204" pitchFamily="34" charset="-122"/>
                <a:sym typeface="Arial" panose="020B0604020202020204" pitchFamily="34" charset="0"/>
              </a:rPr>
              <a:t>3.</a:t>
            </a:r>
            <a:r>
              <a:rPr lang="zh-CN" altLang="en-US" sz="800" dirty="0">
                <a:latin typeface="Arial" panose="020B0604020202020204" pitchFamily="34" charset="0"/>
                <a:ea typeface="微软雅黑" panose="020B0503020204020204" pitchFamily="34" charset="-122"/>
                <a:sym typeface="Arial" panose="020B0604020202020204" pitchFamily="34" charset="0"/>
              </a:rPr>
              <a:t>李文辉</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唐洪侠</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贾彬等</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甘草酸单铵半胱氨酸氯化钠注射液治疗儿童肝损伤的真实世界研究</a:t>
            </a:r>
            <a:r>
              <a:rPr lang="en-US" altLang="zh-CN" sz="800" dirty="0">
                <a:latin typeface="Arial" panose="020B0604020202020204" pitchFamily="34" charset="0"/>
                <a:ea typeface="微软雅黑" panose="020B0503020204020204" pitchFamily="34" charset="-122"/>
                <a:sym typeface="Arial" panose="020B0604020202020204" pitchFamily="34" charset="0"/>
              </a:rPr>
              <a:t>[J].</a:t>
            </a:r>
            <a:r>
              <a:rPr lang="zh-CN" altLang="en-US" sz="800" dirty="0">
                <a:latin typeface="Arial" panose="020B0604020202020204" pitchFamily="34" charset="0"/>
                <a:ea typeface="微软雅黑" panose="020B0503020204020204" pitchFamily="34" charset="-122"/>
                <a:sym typeface="Arial" panose="020B0604020202020204" pitchFamily="34" charset="0"/>
              </a:rPr>
              <a:t>中国现代医生</a:t>
            </a:r>
            <a:r>
              <a:rPr lang="en-US" altLang="zh-CN" sz="800" dirty="0">
                <a:latin typeface="Arial" panose="020B0604020202020204" pitchFamily="34" charset="0"/>
                <a:ea typeface="微软雅黑" panose="020B0503020204020204" pitchFamily="34" charset="-122"/>
                <a:sym typeface="Arial" panose="020B0604020202020204" pitchFamily="34" charset="0"/>
              </a:rPr>
              <a:t>, 2020, 58(28):121-124.</a:t>
            </a:r>
            <a:endParaRPr lang="zh-CN" altLang="en-US" sz="800"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789844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FD6E8A-3924-2086-C8BD-E9076D5A9824}"/>
              </a:ext>
            </a:extLst>
          </p:cNvPr>
          <p:cNvSpPr>
            <a:spLocks noGrp="1"/>
          </p:cNvSpPr>
          <p:nvPr>
            <p:ph type="title"/>
          </p:nvPr>
        </p:nvSpPr>
        <p:spPr>
          <a:xfrm>
            <a:off x="1131570" y="300252"/>
            <a:ext cx="10135784" cy="655718"/>
          </a:xfrm>
        </p:spPr>
        <p:txBody>
          <a:bodyPr/>
          <a:lstStyle/>
          <a:p>
            <a:r>
              <a:rPr lang="zh-CN" altLang="en-US" dirty="0">
                <a:solidFill>
                  <a:schemeClr val="tx1"/>
                </a:solidFill>
              </a:rPr>
              <a:t>有效性</a:t>
            </a:r>
          </a:p>
        </p:txBody>
      </p:sp>
      <p:grpSp>
        <p:nvGrpSpPr>
          <p:cNvPr id="5" name="组合 4">
            <a:extLst>
              <a:ext uri="{FF2B5EF4-FFF2-40B4-BE49-F238E27FC236}">
                <a16:creationId xmlns:a16="http://schemas.microsoft.com/office/drawing/2014/main" id="{060FA22C-0DF3-A767-1A1F-F1B75B29C0A0}"/>
              </a:ext>
            </a:extLst>
          </p:cNvPr>
          <p:cNvGrpSpPr/>
          <p:nvPr/>
        </p:nvGrpSpPr>
        <p:grpSpPr>
          <a:xfrm>
            <a:off x="630821" y="1617022"/>
            <a:ext cx="10863508" cy="3985756"/>
            <a:chOff x="655391" y="2378139"/>
            <a:chExt cx="10863508" cy="3754966"/>
          </a:xfrm>
        </p:grpSpPr>
        <p:sp>
          <p:nvSpPr>
            <p:cNvPr id="6" name="圆角矩形 14">
              <a:extLst>
                <a:ext uri="{FF2B5EF4-FFF2-40B4-BE49-F238E27FC236}">
                  <a16:creationId xmlns:a16="http://schemas.microsoft.com/office/drawing/2014/main" id="{DF3C6A5F-7F08-1984-157A-44877F17A419}"/>
                </a:ext>
              </a:extLst>
            </p:cNvPr>
            <p:cNvSpPr/>
            <p:nvPr/>
          </p:nvSpPr>
          <p:spPr>
            <a:xfrm>
              <a:off x="6140449" y="2693524"/>
              <a:ext cx="5378450" cy="3439581"/>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15">
              <a:extLst>
                <a:ext uri="{FF2B5EF4-FFF2-40B4-BE49-F238E27FC236}">
                  <a16:creationId xmlns:a16="http://schemas.microsoft.com/office/drawing/2014/main" id="{8FBB4AD2-EABC-D0EA-4FCD-FC9EB2AD4202}"/>
                </a:ext>
              </a:extLst>
            </p:cNvPr>
            <p:cNvSpPr/>
            <p:nvPr/>
          </p:nvSpPr>
          <p:spPr>
            <a:xfrm>
              <a:off x="6633938" y="2378139"/>
              <a:ext cx="4388961"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b="1" dirty="0">
                  <a:solidFill>
                    <a:schemeClr val="bg1"/>
                  </a:solidFill>
                </a:rPr>
                <a:t>儿童特殊人群用药</a:t>
              </a:r>
              <a:r>
                <a:rPr lang="zh-CN" altLang="en-US" b="1" kern="100" dirty="0">
                  <a:latin typeface="Arial" panose="020B0604020202020204" pitchFamily="34" charset="0"/>
                  <a:sym typeface="Arial" panose="020B0604020202020204" pitchFamily="34" charset="0"/>
                </a:rPr>
                <a:t>肝功能异常改善明显</a:t>
              </a:r>
              <a:endParaRPr lang="zh-CN" altLang="en-US" b="1" dirty="0">
                <a:solidFill>
                  <a:schemeClr val="bg1"/>
                </a:solidFill>
              </a:endParaRPr>
            </a:p>
          </p:txBody>
        </p:sp>
        <p:sp>
          <p:nvSpPr>
            <p:cNvPr id="8" name="文本框 7">
              <a:extLst>
                <a:ext uri="{FF2B5EF4-FFF2-40B4-BE49-F238E27FC236}">
                  <a16:creationId xmlns:a16="http://schemas.microsoft.com/office/drawing/2014/main" id="{A6FE65EE-CBCF-D973-A4A1-50FA09A20872}"/>
                </a:ext>
              </a:extLst>
            </p:cNvPr>
            <p:cNvSpPr txBox="1"/>
            <p:nvPr/>
          </p:nvSpPr>
          <p:spPr>
            <a:xfrm>
              <a:off x="6340319" y="3081793"/>
              <a:ext cx="4839710" cy="2791181"/>
            </a:xfrm>
            <a:prstGeom prst="rect">
              <a:avLst/>
            </a:prstGeom>
            <a:noFill/>
          </p:spPr>
          <p:txBody>
            <a:bodyPr wrap="square" anchor="t" anchorCtr="0">
              <a:spAutoFit/>
            </a:bodyPr>
            <a:lstStyle/>
            <a:p>
              <a:pPr marL="171450" indent="-171450">
                <a:lnSpc>
                  <a:spcPct val="15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一项回顾性真实世界研究共纳入患儿</a:t>
              </a:r>
              <a:r>
                <a:rPr lang="en-US" altLang="zh-CN" sz="1400" dirty="0">
                  <a:solidFill>
                    <a:schemeClr val="tx1"/>
                  </a:solidFill>
                  <a:latin typeface="微软雅黑" panose="020B0503020204020204" pitchFamily="34" charset="-122"/>
                  <a:ea typeface="微软雅黑" panose="020B0503020204020204" pitchFamily="34" charset="-122"/>
                </a:rPr>
                <a:t>155</a:t>
              </a:r>
              <a:r>
                <a:rPr lang="zh-CN" altLang="en-US" sz="1400" dirty="0">
                  <a:solidFill>
                    <a:schemeClr val="tx1"/>
                  </a:solidFill>
                  <a:latin typeface="微软雅黑" panose="020B0503020204020204" pitchFamily="34" charset="-122"/>
                  <a:ea typeface="微软雅黑" panose="020B0503020204020204" pitchFamily="34" charset="-122"/>
                </a:rPr>
                <a:t>例，使用本品</a:t>
              </a:r>
              <a:r>
                <a:rPr lang="zh-CN" altLang="en-US" sz="1400" b="1" dirty="0">
                  <a:solidFill>
                    <a:srgbClr val="C00000"/>
                  </a:solidFill>
                  <a:latin typeface="微软雅黑" panose="020B0503020204020204" pitchFamily="34" charset="-122"/>
                  <a:ea typeface="微软雅黑" panose="020B0503020204020204" pitchFamily="34" charset="-122"/>
                </a:rPr>
                <a:t>治疗肝损伤的总有效率为</a:t>
              </a:r>
              <a:r>
                <a:rPr lang="en-US" altLang="zh-CN" sz="1400" b="1" dirty="0">
                  <a:solidFill>
                    <a:srgbClr val="C00000"/>
                  </a:solidFill>
                  <a:latin typeface="微软雅黑" panose="020B0503020204020204" pitchFamily="34" charset="-122"/>
                  <a:ea typeface="微软雅黑" panose="020B0503020204020204" pitchFamily="34" charset="-122"/>
                </a:rPr>
                <a:t>93.6%</a:t>
              </a:r>
            </a:p>
            <a:p>
              <a:pPr marL="171450" indent="-171450">
                <a:lnSpc>
                  <a:spcPct val="150000"/>
                </a:lnSpc>
                <a:buFont typeface="Arial" panose="020B0604020202020204" pitchFamily="34" charset="0"/>
                <a:buChar char="•"/>
              </a:pPr>
              <a:endParaRPr lang="en-US" altLang="zh-CN" sz="1400" dirty="0">
                <a:solidFill>
                  <a:srgbClr val="FF0000"/>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一项随机、对照、开放性临床研究中，甘草酸单铵半胱氨酸氯化钠注射液（</a:t>
              </a:r>
              <a:r>
                <a:rPr lang="en-US" altLang="zh-CN" sz="1400" dirty="0">
                  <a:solidFill>
                    <a:schemeClr val="tx1"/>
                  </a:solidFill>
                  <a:latin typeface="微软雅黑" panose="020B0503020204020204" pitchFamily="34" charset="-122"/>
                  <a:ea typeface="微软雅黑" panose="020B0503020204020204" pitchFamily="34" charset="-122"/>
                </a:rPr>
                <a:t>250ml </a:t>
              </a:r>
              <a:r>
                <a:rPr lang="en-US" altLang="zh-CN" sz="1400" dirty="0" err="1">
                  <a:solidFill>
                    <a:schemeClr val="tx1"/>
                  </a:solidFill>
                  <a:latin typeface="微软雅黑" panose="020B0503020204020204" pitchFamily="34" charset="-122"/>
                  <a:ea typeface="微软雅黑" panose="020B0503020204020204" pitchFamily="34" charset="-122"/>
                </a:rPr>
                <a:t>qd</a:t>
              </a:r>
              <a:r>
                <a:rPr lang="zh-CN" altLang="en-US" sz="1400" dirty="0">
                  <a:solidFill>
                    <a:schemeClr val="tx1"/>
                  </a:solidFill>
                  <a:latin typeface="微软雅黑" panose="020B0503020204020204" pitchFamily="34" charset="-122"/>
                  <a:ea typeface="微软雅黑" panose="020B0503020204020204" pitchFamily="34" charset="-122"/>
                </a:rPr>
                <a:t>）和对照组复方甘草酸苷注射液（</a:t>
              </a:r>
              <a:r>
                <a:rPr lang="en-US" altLang="zh-CN" sz="1400" dirty="0">
                  <a:solidFill>
                    <a:schemeClr val="tx1"/>
                  </a:solidFill>
                  <a:latin typeface="微软雅黑" panose="020B0503020204020204" pitchFamily="34" charset="-122"/>
                  <a:ea typeface="微软雅黑" panose="020B0503020204020204" pitchFamily="34" charset="-122"/>
                </a:rPr>
                <a:t>100ml </a:t>
              </a:r>
              <a:r>
                <a:rPr lang="en-US" altLang="zh-CN" sz="1400" dirty="0" err="1">
                  <a:solidFill>
                    <a:schemeClr val="tx1"/>
                  </a:solidFill>
                  <a:latin typeface="微软雅黑" panose="020B0503020204020204" pitchFamily="34" charset="-122"/>
                  <a:ea typeface="微软雅黑" panose="020B0503020204020204" pitchFamily="34" charset="-122"/>
                </a:rPr>
                <a:t>qd</a:t>
              </a:r>
              <a:r>
                <a:rPr lang="zh-CN" altLang="en-US" sz="1400" dirty="0">
                  <a:solidFill>
                    <a:schemeClr val="tx1"/>
                  </a:solidFill>
                  <a:latin typeface="微软雅黑" panose="020B0503020204020204" pitchFamily="34" charset="-122"/>
                  <a:ea typeface="微软雅黑" panose="020B0503020204020204" pitchFamily="34" charset="-122"/>
                </a:rPr>
                <a:t>）治疗儿童轻、中度慢性肝损伤在</a:t>
              </a:r>
              <a:r>
                <a:rPr lang="en-US" altLang="zh-CN" sz="1400" dirty="0">
                  <a:solidFill>
                    <a:schemeClr val="tx1"/>
                  </a:solidFill>
                  <a:latin typeface="微软雅黑" panose="020B0503020204020204" pitchFamily="34" charset="-122"/>
                  <a:ea typeface="微软雅黑" panose="020B0503020204020204" pitchFamily="34" charset="-122"/>
                </a:rPr>
                <a:t>4</a:t>
              </a:r>
              <a:r>
                <a:rPr lang="zh-CN" altLang="en-US" sz="1400" dirty="0">
                  <a:solidFill>
                    <a:schemeClr val="tx1"/>
                  </a:solidFill>
                  <a:latin typeface="微软雅黑" panose="020B0503020204020204" pitchFamily="34" charset="-122"/>
                  <a:ea typeface="微软雅黑" panose="020B0503020204020204" pitchFamily="34" charset="-122"/>
                </a:rPr>
                <a:t>周疗程结束时试验组</a:t>
              </a:r>
              <a:r>
                <a:rPr lang="en-US" altLang="zh-CN" sz="1400" dirty="0">
                  <a:solidFill>
                    <a:schemeClr val="tx1"/>
                  </a:solidFill>
                  <a:latin typeface="微软雅黑" panose="020B0503020204020204" pitchFamily="34" charset="-122"/>
                  <a:ea typeface="微软雅黑" panose="020B0503020204020204" pitchFamily="34" charset="-122"/>
                </a:rPr>
                <a:t>95%</a:t>
              </a:r>
              <a:r>
                <a:rPr lang="zh-CN" altLang="en-US" sz="1400" dirty="0">
                  <a:solidFill>
                    <a:schemeClr val="tx1"/>
                  </a:solidFill>
                  <a:latin typeface="微软雅黑" panose="020B0503020204020204" pitchFamily="34" charset="-122"/>
                  <a:ea typeface="微软雅黑" panose="020B0503020204020204" pitchFamily="34" charset="-122"/>
                </a:rPr>
                <a:t>受试者为显效，</a:t>
              </a:r>
              <a:r>
                <a:rPr lang="en-US" altLang="zh-CN" sz="1400" dirty="0">
                  <a:solidFill>
                    <a:schemeClr val="tx1"/>
                  </a:solidFill>
                  <a:latin typeface="微软雅黑" panose="020B0503020204020204" pitchFamily="34" charset="-122"/>
                  <a:ea typeface="微软雅黑" panose="020B0503020204020204" pitchFamily="34" charset="-122"/>
                </a:rPr>
                <a:t>5%</a:t>
              </a:r>
              <a:r>
                <a:rPr lang="zh-CN" altLang="en-US" sz="1400" dirty="0">
                  <a:solidFill>
                    <a:schemeClr val="tx1"/>
                  </a:solidFill>
                  <a:latin typeface="微软雅黑" panose="020B0503020204020204" pitchFamily="34" charset="-122"/>
                  <a:ea typeface="微软雅黑" panose="020B0503020204020204" pitchFamily="34" charset="-122"/>
                </a:rPr>
                <a:t>为有效；对照组</a:t>
              </a:r>
              <a:r>
                <a:rPr lang="en-US" altLang="zh-CN" sz="1400" dirty="0">
                  <a:solidFill>
                    <a:schemeClr val="tx1"/>
                  </a:solidFill>
                  <a:latin typeface="微软雅黑" panose="020B0503020204020204" pitchFamily="34" charset="-122"/>
                  <a:ea typeface="微软雅黑" panose="020B0503020204020204" pitchFamily="34" charset="-122"/>
                </a:rPr>
                <a:t>85%</a:t>
              </a:r>
              <a:r>
                <a:rPr lang="zh-CN" altLang="en-US" sz="1400" dirty="0">
                  <a:solidFill>
                    <a:schemeClr val="tx1"/>
                  </a:solidFill>
                  <a:latin typeface="微软雅黑" panose="020B0503020204020204" pitchFamily="34" charset="-122"/>
                  <a:ea typeface="微软雅黑" panose="020B0503020204020204" pitchFamily="34" charset="-122"/>
                </a:rPr>
                <a:t>为显效，</a:t>
              </a:r>
              <a:r>
                <a:rPr lang="en-US" altLang="zh-CN" sz="1400" dirty="0">
                  <a:solidFill>
                    <a:schemeClr val="tx1"/>
                  </a:solidFill>
                  <a:latin typeface="微软雅黑" panose="020B0503020204020204" pitchFamily="34" charset="-122"/>
                  <a:ea typeface="微软雅黑" panose="020B0503020204020204" pitchFamily="34" charset="-122"/>
                </a:rPr>
                <a:t>15%</a:t>
              </a:r>
              <a:r>
                <a:rPr lang="zh-CN" altLang="en-US" sz="1400" dirty="0">
                  <a:solidFill>
                    <a:schemeClr val="tx1"/>
                  </a:solidFill>
                  <a:latin typeface="微软雅黑" panose="020B0503020204020204" pitchFamily="34" charset="-122"/>
                  <a:ea typeface="微软雅黑" panose="020B0503020204020204" pitchFamily="34" charset="-122"/>
                </a:rPr>
                <a:t>为有效。并且在</a:t>
              </a:r>
              <a:r>
                <a:rPr lang="zh-CN" altLang="en-US" sz="1400" b="1" dirty="0">
                  <a:solidFill>
                    <a:srgbClr val="C00000"/>
                  </a:solidFill>
                  <a:latin typeface="微软雅黑" panose="020B0503020204020204" pitchFamily="34" charset="-122"/>
                  <a:ea typeface="微软雅黑" panose="020B0503020204020204" pitchFamily="34" charset="-122"/>
                </a:rPr>
                <a:t>治疗</a:t>
              </a:r>
              <a:r>
                <a:rPr lang="en-US" altLang="zh-CN" sz="1400" b="1" dirty="0">
                  <a:solidFill>
                    <a:srgbClr val="C00000"/>
                  </a:solidFill>
                  <a:latin typeface="微软雅黑" panose="020B0503020204020204" pitchFamily="34" charset="-122"/>
                  <a:ea typeface="微软雅黑" panose="020B0503020204020204" pitchFamily="34" charset="-122"/>
                </a:rPr>
                <a:t>2</a:t>
              </a:r>
              <a:r>
                <a:rPr lang="zh-CN" altLang="en-US" sz="1400" b="1" dirty="0">
                  <a:solidFill>
                    <a:srgbClr val="C00000"/>
                  </a:solidFill>
                  <a:latin typeface="微软雅黑" panose="020B0503020204020204" pitchFamily="34" charset="-122"/>
                  <a:ea typeface="微软雅黑" panose="020B0503020204020204" pitchFamily="34" charset="-122"/>
                </a:rPr>
                <a:t>周时试验组</a:t>
              </a:r>
              <a:r>
                <a:rPr lang="en-US" altLang="zh-CN" sz="1400" b="1" dirty="0">
                  <a:solidFill>
                    <a:srgbClr val="C00000"/>
                  </a:solidFill>
                  <a:latin typeface="微软雅黑" panose="020B0503020204020204" pitchFamily="34" charset="-122"/>
                  <a:ea typeface="微软雅黑" panose="020B0503020204020204" pitchFamily="34" charset="-122"/>
                </a:rPr>
                <a:t>ALT</a:t>
              </a:r>
              <a:r>
                <a:rPr lang="zh-CN" altLang="en-US" sz="1400" b="1" dirty="0">
                  <a:solidFill>
                    <a:srgbClr val="C00000"/>
                  </a:solidFill>
                  <a:latin typeface="微软雅黑" panose="020B0503020204020204" pitchFamily="34" charset="-122"/>
                  <a:ea typeface="微软雅黑" panose="020B0503020204020204" pitchFamily="34" charset="-122"/>
                </a:rPr>
                <a:t>和</a:t>
              </a:r>
              <a:r>
                <a:rPr lang="en-US" altLang="zh-CN" sz="1400" b="1" dirty="0">
                  <a:solidFill>
                    <a:srgbClr val="C00000"/>
                  </a:solidFill>
                  <a:latin typeface="微软雅黑" panose="020B0503020204020204" pitchFamily="34" charset="-122"/>
                  <a:ea typeface="微软雅黑" panose="020B0503020204020204" pitchFamily="34" charset="-122"/>
                </a:rPr>
                <a:t>AST</a:t>
              </a:r>
              <a:r>
                <a:rPr lang="zh-CN" altLang="en-US" sz="1400" b="1" dirty="0">
                  <a:solidFill>
                    <a:srgbClr val="C00000"/>
                  </a:solidFill>
                  <a:latin typeface="微软雅黑" panose="020B0503020204020204" pitchFamily="34" charset="-122"/>
                  <a:ea typeface="微软雅黑" panose="020B0503020204020204" pitchFamily="34" charset="-122"/>
                </a:rPr>
                <a:t>降低的幅度优于对照组</a:t>
              </a:r>
              <a:endParaRPr lang="en-US" altLang="zh-CN" sz="1400" dirty="0">
                <a:solidFill>
                  <a:srgbClr val="FF0000"/>
                </a:solidFill>
                <a:latin typeface="微软雅黑" panose="020B0503020204020204" pitchFamily="34" charset="-122"/>
                <a:ea typeface="微软雅黑" panose="020B0503020204020204" pitchFamily="34" charset="-122"/>
              </a:endParaRPr>
            </a:p>
          </p:txBody>
        </p:sp>
        <p:sp>
          <p:nvSpPr>
            <p:cNvPr id="9" name="圆角矩形 7">
              <a:extLst>
                <a:ext uri="{FF2B5EF4-FFF2-40B4-BE49-F238E27FC236}">
                  <a16:creationId xmlns:a16="http://schemas.microsoft.com/office/drawing/2014/main" id="{DD215644-2B18-25DD-9ECB-3D32763917EB}"/>
                </a:ext>
              </a:extLst>
            </p:cNvPr>
            <p:cNvSpPr/>
            <p:nvPr/>
          </p:nvSpPr>
          <p:spPr>
            <a:xfrm>
              <a:off x="655391" y="2693524"/>
              <a:ext cx="5070487" cy="3439581"/>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8">
              <a:extLst>
                <a:ext uri="{FF2B5EF4-FFF2-40B4-BE49-F238E27FC236}">
                  <a16:creationId xmlns:a16="http://schemas.microsoft.com/office/drawing/2014/main" id="{099077D3-2CA0-3918-E532-FC77E48EA014}"/>
                </a:ext>
              </a:extLst>
            </p:cNvPr>
            <p:cNvSpPr/>
            <p:nvPr/>
          </p:nvSpPr>
          <p:spPr>
            <a:xfrm>
              <a:off x="852757" y="2397445"/>
              <a:ext cx="4794205"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b="1" dirty="0">
                  <a:solidFill>
                    <a:schemeClr val="bg1"/>
                  </a:solidFill>
                </a:rPr>
                <a:t>复方制剂，患者获益更全面</a:t>
              </a:r>
            </a:p>
          </p:txBody>
        </p:sp>
        <p:sp>
          <p:nvSpPr>
            <p:cNvPr id="11" name="文本框 10">
              <a:extLst>
                <a:ext uri="{FF2B5EF4-FFF2-40B4-BE49-F238E27FC236}">
                  <a16:creationId xmlns:a16="http://schemas.microsoft.com/office/drawing/2014/main" id="{E281FA52-CAE3-AF87-EBE3-BC7BE50FC0D0}"/>
                </a:ext>
              </a:extLst>
            </p:cNvPr>
            <p:cNvSpPr txBox="1"/>
            <p:nvPr/>
          </p:nvSpPr>
          <p:spPr>
            <a:xfrm>
              <a:off x="852757" y="3081793"/>
              <a:ext cx="4794205" cy="2522610"/>
            </a:xfrm>
            <a:prstGeom prst="rect">
              <a:avLst/>
            </a:prstGeom>
            <a:noFill/>
          </p:spPr>
          <p:txBody>
            <a:bodyPr wrap="square" anchor="t" anchorCtr="0">
              <a:spAutoFit/>
            </a:bodyPr>
            <a:lstStyle/>
            <a:p>
              <a:pPr marL="171450" indent="-171450">
                <a:lnSpc>
                  <a:spcPct val="150000"/>
                </a:lnSpc>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当甘草酸单铵与半胱氨酸比例为 </a:t>
              </a:r>
              <a:r>
                <a:rPr lang="en-US" altLang="zh-CN" sz="1400" b="1" dirty="0">
                  <a:solidFill>
                    <a:srgbClr val="C00000"/>
                  </a:solidFill>
                  <a:latin typeface="微软雅黑" panose="020B0503020204020204" pitchFamily="34" charset="-122"/>
                  <a:ea typeface="微软雅黑" panose="020B0503020204020204" pitchFamily="34" charset="-122"/>
                </a:rPr>
                <a:t>2:1</a:t>
              </a:r>
              <a:r>
                <a:rPr lang="zh-CN" altLang="en-US" sz="1400" b="1" dirty="0">
                  <a:solidFill>
                    <a:srgbClr val="C00000"/>
                  </a:solidFill>
                  <a:latin typeface="微软雅黑" panose="020B0503020204020204" pitchFamily="34" charset="-122"/>
                  <a:ea typeface="微软雅黑" panose="020B0503020204020204" pitchFamily="34" charset="-122"/>
                </a:rPr>
                <a:t>时</a:t>
              </a:r>
              <a:r>
                <a:rPr lang="zh-CN" altLang="en-US" sz="1400" dirty="0">
                  <a:latin typeface="微软雅黑" panose="020B0503020204020204" pitchFamily="34" charset="-122"/>
                  <a:ea typeface="微软雅黑" panose="020B0503020204020204" pitchFamily="34" charset="-122"/>
                </a:rPr>
                <a:t>，小鼠生存率最高，为 </a:t>
              </a:r>
              <a:r>
                <a:rPr lang="en-US" altLang="zh-CN" sz="1400" dirty="0">
                  <a:latin typeface="微软雅黑" panose="020B0503020204020204" pitchFamily="34" charset="-122"/>
                  <a:ea typeface="微软雅黑" panose="020B0503020204020204" pitchFamily="34" charset="-122"/>
                </a:rPr>
                <a:t>80%</a:t>
              </a:r>
              <a:r>
                <a:rPr lang="zh-CN" altLang="en-US" sz="1400" dirty="0">
                  <a:latin typeface="微软雅黑" panose="020B0503020204020204" pitchFamily="34" charset="-122"/>
                  <a:ea typeface="微软雅黑" panose="020B0503020204020204" pitchFamily="34" charset="-122"/>
                </a:rPr>
                <a:t>；谷丙转氨酶</a:t>
              </a:r>
              <a:r>
                <a:rPr lang="en-US" altLang="zh-CN" sz="1400" dirty="0">
                  <a:latin typeface="微软雅黑" panose="020B0503020204020204" pitchFamily="34" charset="-122"/>
                  <a:ea typeface="微软雅黑" panose="020B0503020204020204" pitchFamily="34" charset="-122"/>
                </a:rPr>
                <a:t>(ALT)</a:t>
              </a:r>
              <a:r>
                <a:rPr lang="zh-CN" altLang="en-US" sz="1400" dirty="0">
                  <a:latin typeface="微软雅黑" panose="020B0503020204020204" pitchFamily="34" charset="-122"/>
                  <a:ea typeface="微软雅黑" panose="020B0503020204020204" pitchFamily="34" charset="-122"/>
                </a:rPr>
                <a:t>和谷丙转氨酶</a:t>
              </a:r>
              <a:r>
                <a:rPr lang="en-US" altLang="zh-CN" sz="1400" dirty="0">
                  <a:latin typeface="微软雅黑" panose="020B0503020204020204" pitchFamily="34" charset="-122"/>
                  <a:ea typeface="微软雅黑" panose="020B0503020204020204" pitchFamily="34" charset="-122"/>
                </a:rPr>
                <a:t>(AST)</a:t>
              </a:r>
              <a:r>
                <a:rPr lang="zh-CN" altLang="en-US" sz="1400" dirty="0">
                  <a:latin typeface="微软雅黑" panose="020B0503020204020204" pitchFamily="34" charset="-122"/>
                  <a:ea typeface="微软雅黑" panose="020B0503020204020204" pitchFamily="34" charset="-122"/>
                </a:rPr>
                <a:t>水平下降最为明显，与模型组相比有显著性差异。研究表明</a:t>
              </a:r>
              <a:r>
                <a:rPr lang="en-US" altLang="zh-CN" sz="1400" b="1" dirty="0">
                  <a:solidFill>
                    <a:srgbClr val="C00000"/>
                  </a:solidFill>
                  <a:latin typeface="微软雅黑" panose="020B0503020204020204" pitchFamily="34" charset="-122"/>
                  <a:ea typeface="微软雅黑" panose="020B0503020204020204" pitchFamily="34" charset="-122"/>
                </a:rPr>
                <a:t>2:1</a:t>
              </a:r>
              <a:r>
                <a:rPr lang="zh-CN" altLang="en-US" sz="1400" b="1" dirty="0">
                  <a:solidFill>
                    <a:srgbClr val="C00000"/>
                  </a:solidFill>
                  <a:latin typeface="微软雅黑" panose="020B0503020204020204" pitchFamily="34" charset="-122"/>
                  <a:ea typeface="微软雅黑" panose="020B0503020204020204" pitchFamily="34" charset="-122"/>
                </a:rPr>
                <a:t>为最佳配比</a:t>
              </a:r>
              <a:r>
                <a:rPr lang="zh-CN" altLang="en-US" sz="1400" dirty="0">
                  <a:latin typeface="微软雅黑" panose="020B0503020204020204" pitchFamily="34" charset="-122"/>
                  <a:ea typeface="微软雅黑" panose="020B0503020204020204" pitchFamily="34" charset="-122"/>
                </a:rPr>
                <a:t> ，</a:t>
              </a:r>
              <a:r>
                <a:rPr lang="zh-CN" altLang="en-US" sz="1400" b="1" dirty="0">
                  <a:solidFill>
                    <a:srgbClr val="C00000"/>
                  </a:solidFill>
                  <a:latin typeface="微软雅黑" panose="020B0503020204020204" pitchFamily="34" charset="-122"/>
                  <a:ea typeface="微软雅黑" panose="020B0503020204020204" pitchFamily="34" charset="-122"/>
                </a:rPr>
                <a:t>保证患者更全面的治疗需求。</a:t>
              </a:r>
              <a:endParaRPr lang="en-US" altLang="zh-CN" sz="1400" b="1" dirty="0">
                <a:solidFill>
                  <a:srgbClr val="C00000"/>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lang="en-US" altLang="zh-CN" sz="1400" dirty="0">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lang="zh-CN" altLang="en-US" sz="1400" dirty="0">
                  <a:solidFill>
                    <a:schemeClr val="tx1"/>
                  </a:solidFill>
                  <a:latin typeface="微软雅黑" panose="020B0503020204020204" pitchFamily="34" charset="-122"/>
                  <a:ea typeface="微软雅黑" panose="020B0503020204020204" pitchFamily="34" charset="-122"/>
                </a:rPr>
                <a:t>一项前瞻性真实世界研究，在全国</a:t>
              </a:r>
              <a:r>
                <a:rPr lang="en-US" altLang="zh-CN" sz="1400" dirty="0">
                  <a:solidFill>
                    <a:schemeClr val="tx1"/>
                  </a:solidFill>
                  <a:latin typeface="微软雅黑" panose="020B0503020204020204" pitchFamily="34" charset="-122"/>
                  <a:ea typeface="微软雅黑" panose="020B0503020204020204" pitchFamily="34" charset="-122"/>
                </a:rPr>
                <a:t>11</a:t>
              </a:r>
              <a:r>
                <a:rPr lang="zh-CN" altLang="en-US" sz="1400" dirty="0">
                  <a:solidFill>
                    <a:schemeClr val="tx1"/>
                  </a:solidFill>
                  <a:latin typeface="微软雅黑" panose="020B0503020204020204" pitchFamily="34" charset="-122"/>
                  <a:ea typeface="微软雅黑" panose="020B0503020204020204" pitchFamily="34" charset="-122"/>
                </a:rPr>
                <a:t>家中心纳入接受肝切除手术的患者</a:t>
              </a:r>
              <a:r>
                <a:rPr lang="en-US" altLang="zh-CN" sz="1400" dirty="0">
                  <a:solidFill>
                    <a:schemeClr val="tx1"/>
                  </a:solidFill>
                  <a:latin typeface="微软雅黑" panose="020B0503020204020204" pitchFamily="34" charset="-122"/>
                  <a:ea typeface="微软雅黑" panose="020B0503020204020204" pitchFamily="34" charset="-122"/>
                </a:rPr>
                <a:t>202</a:t>
              </a:r>
              <a:r>
                <a:rPr lang="zh-CN" altLang="en-US" sz="1400" dirty="0">
                  <a:solidFill>
                    <a:schemeClr val="tx1"/>
                  </a:solidFill>
                  <a:latin typeface="微软雅黑" panose="020B0503020204020204" pitchFamily="34" charset="-122"/>
                  <a:ea typeface="微软雅黑" panose="020B0503020204020204" pitchFamily="34" charset="-122"/>
                </a:rPr>
                <a:t>例，术后静脉滴注甘草酸单铵半胱氨酸氯化钠注射液</a:t>
              </a:r>
              <a:r>
                <a:rPr lang="zh-CN" altLang="en-US" sz="1400" b="1" dirty="0">
                  <a:solidFill>
                    <a:srgbClr val="C00000"/>
                  </a:solidFill>
                  <a:latin typeface="微软雅黑" panose="020B0503020204020204" pitchFamily="34" charset="-122"/>
                  <a:ea typeface="微软雅黑" panose="020B0503020204020204" pitchFamily="34" charset="-122"/>
                </a:rPr>
                <a:t>治疗肝损伤的总有效率为</a:t>
              </a:r>
              <a:r>
                <a:rPr lang="en-US" altLang="zh-CN" sz="1400" b="1" dirty="0">
                  <a:solidFill>
                    <a:srgbClr val="C00000"/>
                  </a:solidFill>
                  <a:latin typeface="微软雅黑" panose="020B0503020204020204" pitchFamily="34" charset="-122"/>
                  <a:ea typeface="微软雅黑" panose="020B0503020204020204" pitchFamily="34" charset="-122"/>
                </a:rPr>
                <a:t>97.45%</a:t>
              </a:r>
              <a:endParaRPr lang="en-US" altLang="zh-CN" sz="1400" dirty="0">
                <a:solidFill>
                  <a:srgbClr val="FF0000"/>
                </a:solidFill>
                <a:latin typeface="微软雅黑" panose="020B0503020204020204" pitchFamily="34" charset="-122"/>
                <a:ea typeface="微软雅黑" panose="020B0503020204020204" pitchFamily="34" charset="-122"/>
              </a:endParaRPr>
            </a:p>
          </p:txBody>
        </p:sp>
      </p:grpSp>
      <p:sp>
        <p:nvSpPr>
          <p:cNvPr id="4" name="矩形 3"/>
          <p:cNvSpPr/>
          <p:nvPr/>
        </p:nvSpPr>
        <p:spPr>
          <a:xfrm>
            <a:off x="630821" y="6098041"/>
            <a:ext cx="7979189" cy="646331"/>
          </a:xfrm>
          <a:prstGeom prst="rect">
            <a:avLst/>
          </a:prstGeom>
        </p:spPr>
        <p:txBody>
          <a:bodyPr wrap="square">
            <a:spAutoFit/>
          </a:bodyPr>
          <a:lstStyle/>
          <a:p>
            <a:pPr lvl="0"/>
            <a:r>
              <a:rPr lang="en-US" altLang="zh-CN" sz="900" dirty="0">
                <a:latin typeface="微软雅黑" panose="020B0503020204020204" pitchFamily="34" charset="-122"/>
                <a:ea typeface="微软雅黑" panose="020B0503020204020204" pitchFamily="34" charset="-122"/>
              </a:rPr>
              <a:t>1.</a:t>
            </a:r>
            <a:r>
              <a:rPr lang="en-US" altLang="zh-CN" sz="900" dirty="0">
                <a:latin typeface="微软雅黑" panose="020B0503020204020204" pitchFamily="34" charset="-122"/>
                <a:ea typeface="微软雅黑" panose="020B0503020204020204" pitchFamily="34" charset="-122"/>
                <a:cs typeface="+mn-ea"/>
                <a:sym typeface="Arial" panose="020B0604020202020204" pitchFamily="34" charset="0"/>
              </a:rPr>
              <a:t>Shifeng Chu, et al. European Journal of Pharmacology. Available online 13 June 2020.</a:t>
            </a:r>
            <a:endParaRPr lang="en-US" altLang="zh-CN" sz="900" dirty="0">
              <a:latin typeface="微软雅黑" panose="020B0503020204020204" pitchFamily="34" charset="-122"/>
              <a:ea typeface="微软雅黑" panose="020B0503020204020204" pitchFamily="34" charset="-122"/>
            </a:endParaRPr>
          </a:p>
          <a:p>
            <a:r>
              <a:rPr lang="en-US" altLang="zh-CN" sz="900" dirty="0">
                <a:latin typeface="微软雅黑" panose="020B0503020204020204" pitchFamily="34" charset="-122"/>
                <a:ea typeface="微软雅黑" panose="020B0503020204020204" pitchFamily="34" charset="-122"/>
                <a:sym typeface="Arial" panose="020B0604020202020204" pitchFamily="34" charset="0"/>
              </a:rPr>
              <a:t>2.</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甘草酸单铵半胱氨酸氯化钠注射液对围手术期肝损伤患者疗效与安全性的真实世界研究报告</a:t>
            </a:r>
            <a:endParaRPr lang="en-US" altLang="zh-CN" sz="900" dirty="0">
              <a:latin typeface="微软雅黑" panose="020B0503020204020204" pitchFamily="34" charset="-122"/>
              <a:ea typeface="微软雅黑" panose="020B0503020204020204" pitchFamily="34" charset="-122"/>
              <a:sym typeface="Arial" panose="020B0604020202020204" pitchFamily="34" charset="0"/>
            </a:endParaRPr>
          </a:p>
          <a:p>
            <a:r>
              <a:rPr lang="en-US" altLang="zh-CN" sz="900" dirty="0">
                <a:latin typeface="微软雅黑" panose="020B0503020204020204" pitchFamily="34" charset="-122"/>
                <a:ea typeface="微软雅黑" panose="020B0503020204020204" pitchFamily="34" charset="-122"/>
                <a:sym typeface="Arial" panose="020B0604020202020204" pitchFamily="34" charset="0"/>
              </a:rPr>
              <a:t>3</a:t>
            </a:r>
            <a:r>
              <a:rPr lang="en-US" altLang="zh-CN" sz="900" dirty="0">
                <a:latin typeface="微软雅黑" panose="020B0503020204020204" pitchFamily="34" charset="-122"/>
                <a:ea typeface="微软雅黑" panose="020B0503020204020204" pitchFamily="34" charset="-122"/>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李文辉</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唐洪侠</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贾彬等</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甘草酸单铵半胱氨酸氯化钠注射液治疗儿童肝损伤的真实世界研究</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[J].</a:t>
            </a:r>
            <a:r>
              <a:rPr lang="zh-CN" altLang="en-US" sz="900" dirty="0">
                <a:latin typeface="微软雅黑" panose="020B0503020204020204" pitchFamily="34" charset="-122"/>
                <a:ea typeface="微软雅黑" panose="020B0503020204020204" pitchFamily="34" charset="-122"/>
                <a:sym typeface="Arial" panose="020B0604020202020204" pitchFamily="34" charset="0"/>
              </a:rPr>
              <a:t>中国现代医生</a:t>
            </a:r>
            <a:r>
              <a:rPr lang="en-US" altLang="zh-CN" sz="900" dirty="0">
                <a:latin typeface="微软雅黑" panose="020B0503020204020204" pitchFamily="34" charset="-122"/>
                <a:ea typeface="微软雅黑" panose="020B0503020204020204" pitchFamily="34" charset="-122"/>
                <a:sym typeface="Arial" panose="020B0604020202020204" pitchFamily="34" charset="0"/>
              </a:rPr>
              <a:t>, 2020, 58(28):121-124.</a:t>
            </a:r>
          </a:p>
          <a:p>
            <a:pPr lvl="0"/>
            <a:r>
              <a:rPr lang="en-US" altLang="zh-CN" sz="900" noProof="1">
                <a:latin typeface="Arial" panose="020B0604020202020204" pitchFamily="34" charset="0"/>
                <a:ea typeface="Microsoft YaHei" panose="020B0503020204020204" pitchFamily="34" charset="-122"/>
                <a:sym typeface="Arial" panose="020B0604020202020204" pitchFamily="34" charset="0"/>
              </a:rPr>
              <a:t>4.</a:t>
            </a:r>
            <a:r>
              <a:rPr lang="zh-CN" altLang="en-US" sz="900" noProof="1">
                <a:latin typeface="Arial" panose="020B0604020202020204" pitchFamily="34" charset="0"/>
                <a:ea typeface="Microsoft YaHei" panose="020B0503020204020204" pitchFamily="34" charset="-122"/>
                <a:sym typeface="Arial" panose="020B0604020202020204" pitchFamily="34" charset="0"/>
              </a:rPr>
              <a:t>张鸿飞</a:t>
            </a:r>
            <a:r>
              <a:rPr lang="en-US" altLang="zh-CN" sz="900" noProof="1">
                <a:latin typeface="Arial" panose="020B0604020202020204" pitchFamily="34" charset="0"/>
                <a:ea typeface="Microsoft YaHei" panose="020B0503020204020204" pitchFamily="34" charset="-122"/>
                <a:sym typeface="Arial" panose="020B0604020202020204" pitchFamily="34" charset="0"/>
              </a:rPr>
              <a:t>,</a:t>
            </a:r>
            <a:r>
              <a:rPr lang="zh-CN" altLang="en-US" sz="900" noProof="1">
                <a:latin typeface="Arial" panose="020B0604020202020204" pitchFamily="34" charset="0"/>
                <a:ea typeface="Microsoft YaHei" panose="020B0503020204020204" pitchFamily="34" charset="-122"/>
                <a:sym typeface="Arial" panose="020B0604020202020204" pitchFamily="34" charset="0"/>
              </a:rPr>
              <a:t>朱世殊</a:t>
            </a:r>
            <a:r>
              <a:rPr lang="en-US" altLang="zh-CN" sz="900" noProof="1">
                <a:latin typeface="Arial" panose="020B0604020202020204" pitchFamily="34" charset="0"/>
                <a:ea typeface="Microsoft YaHei" panose="020B0503020204020204" pitchFamily="34" charset="-122"/>
                <a:sym typeface="Arial" panose="020B0604020202020204" pitchFamily="34" charset="0"/>
              </a:rPr>
              <a:t>,</a:t>
            </a:r>
            <a:r>
              <a:rPr lang="zh-CN" altLang="en-US" sz="900" noProof="1">
                <a:latin typeface="Arial" panose="020B0604020202020204" pitchFamily="34" charset="0"/>
                <a:ea typeface="Microsoft YaHei" panose="020B0503020204020204" pitchFamily="34" charset="-122"/>
                <a:sym typeface="Arial" panose="020B0604020202020204" pitchFamily="34" charset="0"/>
              </a:rPr>
              <a:t>董漪</a:t>
            </a:r>
            <a:r>
              <a:rPr lang="en-US" altLang="zh-CN" sz="900" noProof="1">
                <a:latin typeface="Arial" panose="020B0604020202020204" pitchFamily="34" charset="0"/>
                <a:ea typeface="Microsoft YaHei" panose="020B0503020204020204" pitchFamily="34" charset="-122"/>
                <a:sym typeface="Arial" panose="020B0604020202020204" pitchFamily="34" charset="0"/>
              </a:rPr>
              <a:t>,</a:t>
            </a:r>
            <a:r>
              <a:rPr lang="zh-CN" altLang="en-US" sz="900" noProof="1">
                <a:latin typeface="Arial" panose="020B0604020202020204" pitchFamily="34" charset="0"/>
                <a:ea typeface="Microsoft YaHei" panose="020B0503020204020204" pitchFamily="34" charset="-122"/>
                <a:sym typeface="Arial" panose="020B0604020202020204" pitchFamily="34" charset="0"/>
              </a:rPr>
              <a:t>等</a:t>
            </a:r>
            <a:r>
              <a:rPr lang="en-US" altLang="zh-CN" sz="900" noProof="1">
                <a:latin typeface="Arial" panose="020B0604020202020204" pitchFamily="34" charset="0"/>
                <a:ea typeface="Microsoft YaHei" panose="020B0503020204020204" pitchFamily="34" charset="-122"/>
                <a:sym typeface="Arial" panose="020B0604020202020204" pitchFamily="34" charset="0"/>
              </a:rPr>
              <a:t>.</a:t>
            </a:r>
            <a:r>
              <a:rPr lang="zh-CN" altLang="en-US" sz="900" noProof="1">
                <a:latin typeface="Arial" panose="020B0604020202020204" pitchFamily="34" charset="0"/>
                <a:ea typeface="Microsoft YaHei" panose="020B0503020204020204" pitchFamily="34" charset="-122"/>
                <a:sym typeface="Arial" panose="020B0604020202020204" pitchFamily="34" charset="0"/>
              </a:rPr>
              <a:t>甘草酸单胺半胱氨酸氯化钠注射液治疗儿童慢性肝病的临床研究</a:t>
            </a:r>
            <a:r>
              <a:rPr lang="en-US" altLang="zh-CN" sz="900" noProof="1">
                <a:latin typeface="Arial" panose="020B0604020202020204" pitchFamily="34" charset="0"/>
                <a:ea typeface="Microsoft YaHei" panose="020B0503020204020204" pitchFamily="34" charset="-122"/>
                <a:sym typeface="Arial" panose="020B0604020202020204" pitchFamily="34" charset="0"/>
              </a:rPr>
              <a:t>.</a:t>
            </a:r>
            <a:r>
              <a:rPr lang="zh-CN" altLang="en-US" sz="900" noProof="1">
                <a:latin typeface="Arial" panose="020B0604020202020204" pitchFamily="34" charset="0"/>
                <a:ea typeface="Microsoft YaHei" panose="020B0503020204020204" pitchFamily="34" charset="-122"/>
                <a:sym typeface="Arial" panose="020B0604020202020204" pitchFamily="34" charset="0"/>
              </a:rPr>
              <a:t>中华实验和临床病毒学杂志</a:t>
            </a:r>
            <a:r>
              <a:rPr lang="en-US" altLang="zh-CN" sz="900" noProof="1">
                <a:latin typeface="Arial" panose="020B0604020202020204" pitchFamily="34" charset="0"/>
                <a:ea typeface="Microsoft YaHei" panose="020B0503020204020204" pitchFamily="34" charset="-122"/>
                <a:sym typeface="Arial" panose="020B0604020202020204" pitchFamily="34" charset="0"/>
              </a:rPr>
              <a:t>, 2007,21(3).</a:t>
            </a:r>
            <a:endParaRPr lang="en-US" altLang="zh-CN" sz="900" dirty="0">
              <a:latin typeface="微软雅黑" panose="020B0503020204020204" pitchFamily="34" charset="-122"/>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9950066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F67166-8160-157B-0E13-33DE76E90B80}"/>
              </a:ext>
            </a:extLst>
          </p:cNvPr>
          <p:cNvSpPr>
            <a:spLocks noGrp="1"/>
          </p:cNvSpPr>
          <p:nvPr>
            <p:ph type="title"/>
          </p:nvPr>
        </p:nvSpPr>
        <p:spPr>
          <a:xfrm>
            <a:off x="1131569" y="300252"/>
            <a:ext cx="10549803" cy="655718"/>
          </a:xfrm>
        </p:spPr>
        <p:txBody>
          <a:bodyPr>
            <a:noAutofit/>
          </a:bodyPr>
          <a:lstStyle/>
          <a:p>
            <a:r>
              <a:rPr lang="zh-CN" altLang="en-US" dirty="0">
                <a:solidFill>
                  <a:schemeClr val="tx1"/>
                </a:solidFill>
                <a:sym typeface="Arial" panose="020B0604020202020204" pitchFamily="34" charset="0"/>
              </a:rPr>
              <a:t>有效性</a:t>
            </a:r>
            <a:r>
              <a:rPr lang="en-US" altLang="zh-CN" dirty="0" smtClean="0">
                <a:solidFill>
                  <a:schemeClr val="tx1"/>
                </a:solidFill>
                <a:sym typeface="Arial" panose="020B0604020202020204" pitchFamily="34" charset="0"/>
              </a:rPr>
              <a:t>—</a:t>
            </a:r>
            <a:r>
              <a:rPr lang="zh-CN" altLang="en-US" dirty="0" smtClean="0">
                <a:solidFill>
                  <a:schemeClr val="tx1"/>
                </a:solidFill>
                <a:sym typeface="Arial" panose="020B0604020202020204" pitchFamily="34" charset="0"/>
              </a:rPr>
              <a:t>甘草</a:t>
            </a:r>
            <a:r>
              <a:rPr lang="zh-CN" altLang="en-US" dirty="0">
                <a:solidFill>
                  <a:schemeClr val="tx1"/>
                </a:solidFill>
                <a:sym typeface="Arial" panose="020B0604020202020204" pitchFamily="34" charset="0"/>
              </a:rPr>
              <a:t>酸单铵半胱氨酸氯化钠注射液</a:t>
            </a:r>
            <a:r>
              <a:rPr lang="zh-CN" altLang="en-US" dirty="0">
                <a:solidFill>
                  <a:srgbClr val="C00000"/>
                </a:solidFill>
                <a:sym typeface="Arial" panose="020B0604020202020204" pitchFamily="34" charset="0"/>
              </a:rPr>
              <a:t>通用名被权威指南推荐</a:t>
            </a:r>
          </a:p>
        </p:txBody>
      </p:sp>
      <p:grpSp>
        <p:nvGrpSpPr>
          <p:cNvPr id="6" name="îśḷiďê"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8F87B20-DB07-F6AE-B62F-A6AA9F779C40}"/>
              </a:ext>
            </a:extLst>
          </p:cNvPr>
          <p:cNvGrpSpPr>
            <a:grpSpLocks noChangeAspect="1"/>
          </p:cNvGrpSpPr>
          <p:nvPr/>
        </p:nvGrpSpPr>
        <p:grpSpPr>
          <a:xfrm>
            <a:off x="1253834" y="4210863"/>
            <a:ext cx="9897404" cy="1832704"/>
            <a:chOff x="1157583" y="4653136"/>
            <a:chExt cx="10315291" cy="1791491"/>
          </a:xfrm>
        </p:grpSpPr>
        <p:sp>
          <p:nvSpPr>
            <p:cNvPr id="9" name="í$ḻíďè">
              <a:extLst>
                <a:ext uri="{FF2B5EF4-FFF2-40B4-BE49-F238E27FC236}">
                  <a16:creationId xmlns:a16="http://schemas.microsoft.com/office/drawing/2014/main" id="{7FA9DF92-B72B-A4D0-2E74-4E802F016793}"/>
                </a:ext>
              </a:extLst>
            </p:cNvPr>
            <p:cNvSpPr/>
            <p:nvPr/>
          </p:nvSpPr>
          <p:spPr>
            <a:xfrm>
              <a:off x="1157583" y="4653136"/>
              <a:ext cx="4320480" cy="504056"/>
            </a:xfrm>
            <a:prstGeom prst="roundRect">
              <a:avLst>
                <a:gd name="adj" fmla="val 50000"/>
              </a:avLst>
            </a:prstGeom>
            <a:noFill/>
            <a:ln w="12700" cap="flat" cmpd="sng" algn="ctr">
              <a:solidFill>
                <a:srgbClr val="00667C"/>
              </a:solidFill>
              <a:prstDash val="solid"/>
              <a:miter lim="800000"/>
            </a:ln>
            <a:effectLst/>
          </p:spPr>
          <p:txBody>
            <a:bodyPr rot="0" spcFirstLastPara="0" vert="horz" wrap="square" lIns="68580" tIns="34290" rIns="68580" bIns="3429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药物性肝损伤</a:t>
              </a:r>
              <a:r>
                <a:rPr kumimoji="0" lang="en-US" altLang="zh-CN"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a:t>
              </a: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药物治疗推荐</a:t>
              </a:r>
            </a:p>
          </p:txBody>
        </p:sp>
        <p:sp>
          <p:nvSpPr>
            <p:cNvPr id="10" name="ïṧḻidè">
              <a:extLst>
                <a:ext uri="{FF2B5EF4-FFF2-40B4-BE49-F238E27FC236}">
                  <a16:creationId xmlns:a16="http://schemas.microsoft.com/office/drawing/2014/main" id="{C4E22B06-66CD-8773-D4DA-C7906C9F6F3B}"/>
                </a:ext>
              </a:extLst>
            </p:cNvPr>
            <p:cNvSpPr/>
            <p:nvPr/>
          </p:nvSpPr>
          <p:spPr>
            <a:xfrm>
              <a:off x="6714467" y="4653136"/>
              <a:ext cx="4320480" cy="504056"/>
            </a:xfrm>
            <a:prstGeom prst="roundRect">
              <a:avLst>
                <a:gd name="adj" fmla="val 50000"/>
              </a:avLst>
            </a:prstGeom>
            <a:noFill/>
            <a:ln w="12700" cap="flat" cmpd="sng" algn="ctr">
              <a:solidFill>
                <a:srgbClr val="C00000"/>
              </a:solidFill>
              <a:prstDash val="solid"/>
              <a:miter lim="800000"/>
            </a:ln>
            <a:effectLst/>
          </p:spPr>
          <p:txBody>
            <a:bodyPr rot="0" spcFirstLastPara="0" vert="horz" wrap="square" lIns="68580" tIns="34290" rIns="68580" bIns="34290" anchor="ctr" anchorCtr="0" forceAA="0" compatLnSpc="1">
              <a:prstTxWarp prst="textNoShape">
                <a:avLst/>
              </a:prstTxWarp>
              <a:no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酒精性肝病</a:t>
              </a:r>
              <a:r>
                <a:rPr kumimoji="0" lang="en-US" altLang="zh-CN"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a:t>
              </a:r>
              <a:r>
                <a:rPr kumimoji="0" lang="zh-CN" altLang="en-US"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药物治疗推荐</a:t>
              </a:r>
            </a:p>
          </p:txBody>
        </p:sp>
        <p:sp>
          <p:nvSpPr>
            <p:cNvPr id="11" name="ïṩľïḍê">
              <a:extLst>
                <a:ext uri="{FF2B5EF4-FFF2-40B4-BE49-F238E27FC236}">
                  <a16:creationId xmlns:a16="http://schemas.microsoft.com/office/drawing/2014/main" id="{77071F40-D96E-7AFB-4689-9C88EFBF76C2}"/>
                </a:ext>
              </a:extLst>
            </p:cNvPr>
            <p:cNvSpPr/>
            <p:nvPr/>
          </p:nvSpPr>
          <p:spPr>
            <a:xfrm>
              <a:off x="1157583" y="5321344"/>
              <a:ext cx="4320480" cy="959447"/>
            </a:xfrm>
            <a:prstGeom prst="rect">
              <a:avLst/>
            </a:prstGeom>
          </p:spPr>
          <p:txBody>
            <a:bodyPr wrap="square" lIns="68580" tIns="34290" rIns="68580" bIns="34290">
              <a:normAutofit/>
            </a:bodyPr>
            <a:lstStyle/>
            <a:p>
              <a:pPr marL="0" marR="0" lvl="0" indent="0" defTabSz="6858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轻</a:t>
              </a:r>
              <a:r>
                <a:rPr kumimoji="0" lang="en-US" altLang="zh-CN"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a:t>
              </a:r>
              <a:r>
                <a:rPr kumimoji="0" lang="zh-CN" altLang="en-US"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中度肝细胞损伤型和混合型</a:t>
              </a:r>
              <a:r>
                <a:rPr kumimoji="0" lang="en-US" altLang="zh-CN"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DILI</a:t>
              </a:r>
              <a:r>
                <a:rPr kumimoji="0" lang="zh-CN" altLang="en-US"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，炎症较重者可试用甘草酸制剂，如</a:t>
              </a:r>
              <a:r>
                <a:rPr kumimoji="0" lang="zh-CN" altLang="en-US" sz="12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sym typeface="Arial" panose="020B0604020202020204" pitchFamily="34" charset="0"/>
                </a:rPr>
                <a:t>甘草酸单铵半胱氨酸</a:t>
              </a:r>
              <a:r>
                <a:rPr kumimoji="0" lang="zh-CN" altLang="en-US"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a:t>
              </a:r>
            </a:p>
          </p:txBody>
        </p:sp>
        <p:sp>
          <p:nvSpPr>
            <p:cNvPr id="12" name="ïśļíḍe">
              <a:extLst>
                <a:ext uri="{FF2B5EF4-FFF2-40B4-BE49-F238E27FC236}">
                  <a16:creationId xmlns:a16="http://schemas.microsoft.com/office/drawing/2014/main" id="{5E393E5E-DEC7-A085-E059-ECCBBF30A43F}"/>
                </a:ext>
              </a:extLst>
            </p:cNvPr>
            <p:cNvSpPr/>
            <p:nvPr/>
          </p:nvSpPr>
          <p:spPr>
            <a:xfrm>
              <a:off x="6435497" y="5321344"/>
              <a:ext cx="5037377" cy="1123283"/>
            </a:xfrm>
            <a:prstGeom prst="rect">
              <a:avLst/>
            </a:prstGeom>
          </p:spPr>
          <p:txBody>
            <a:bodyPr wrap="square" lIns="68580" tIns="34290" rIns="68580" bIns="34290">
              <a:noAutofit/>
            </a:bodyPr>
            <a:lstStyle/>
            <a:p>
              <a:pPr marL="0" marR="0" lvl="0" indent="0" defTabSz="6858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甘草酸制剂通过抑制磷脂酶</a:t>
              </a:r>
              <a:r>
                <a:rPr kumimoji="0" lang="en-US" altLang="zh-CN"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A2</a:t>
              </a:r>
              <a:r>
                <a:rPr kumimoji="0" lang="zh-CN" altLang="en-US" sz="1200" b="1"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sym typeface="Arial" panose="020B0604020202020204" pitchFamily="34" charset="0"/>
                </a:rPr>
                <a:t>的活性阻断肝脏炎症的级联瀑布反应，发挥抗肝脏炎症的作用；其结构与类固醇相似，可发挥类固醇激素的作用效果。可用于轻中度酒精性脂肪肝的药物，如</a:t>
              </a:r>
              <a:r>
                <a:rPr kumimoji="0" lang="zh-CN" altLang="en-US" sz="12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sym typeface="Arial" panose="020B0604020202020204" pitchFamily="34" charset="0"/>
                </a:rPr>
                <a:t>甘草酸单铵半胱氨酸</a:t>
              </a:r>
              <a:r>
                <a:rPr kumimoji="0" lang="zh-CN" altLang="en-US" sz="12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sym typeface="Arial" panose="020B0604020202020204" pitchFamily="34" charset="0"/>
                </a:rPr>
                <a:t>。</a:t>
              </a:r>
            </a:p>
          </p:txBody>
        </p:sp>
      </p:grpSp>
      <p:pic>
        <p:nvPicPr>
          <p:cNvPr id="13" name="图片 12">
            <a:extLst>
              <a:ext uri="{FF2B5EF4-FFF2-40B4-BE49-F238E27FC236}">
                <a16:creationId xmlns:a16="http://schemas.microsoft.com/office/drawing/2014/main" id="{C4047254-3164-F33C-787B-A3EDFE72ACF7}"/>
              </a:ext>
            </a:extLst>
          </p:cNvPr>
          <p:cNvPicPr>
            <a:picLocks noChangeAspect="1"/>
          </p:cNvPicPr>
          <p:nvPr/>
        </p:nvPicPr>
        <p:blipFill>
          <a:blip r:embed="rId2"/>
          <a:stretch>
            <a:fillRect/>
          </a:stretch>
        </p:blipFill>
        <p:spPr>
          <a:xfrm>
            <a:off x="6077601" y="1691928"/>
            <a:ext cx="4860070" cy="2123669"/>
          </a:xfrm>
          <a:prstGeom prst="rect">
            <a:avLst/>
          </a:prstGeom>
          <a:ln>
            <a:noFill/>
          </a:ln>
          <a:effectLst>
            <a:outerShdw blurRad="190500" algn="tl" rotWithShape="0">
              <a:srgbClr val="000000">
                <a:alpha val="70000"/>
              </a:srgbClr>
            </a:outerShdw>
          </a:effectLst>
        </p:spPr>
      </p:pic>
      <p:pic>
        <p:nvPicPr>
          <p:cNvPr id="14" name="图片 13">
            <a:extLst>
              <a:ext uri="{FF2B5EF4-FFF2-40B4-BE49-F238E27FC236}">
                <a16:creationId xmlns:a16="http://schemas.microsoft.com/office/drawing/2014/main" id="{77C7196A-D013-B70E-354A-4965535CC994}"/>
              </a:ext>
            </a:extLst>
          </p:cNvPr>
          <p:cNvPicPr>
            <a:picLocks noChangeAspect="1"/>
          </p:cNvPicPr>
          <p:nvPr/>
        </p:nvPicPr>
        <p:blipFill>
          <a:blip r:embed="rId3"/>
          <a:stretch>
            <a:fillRect/>
          </a:stretch>
        </p:blipFill>
        <p:spPr>
          <a:xfrm>
            <a:off x="1085613" y="1691928"/>
            <a:ext cx="4481892" cy="2123669"/>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579811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3557E7-0901-0A28-6A6E-78394CA8885C}"/>
              </a:ext>
            </a:extLst>
          </p:cNvPr>
          <p:cNvSpPr>
            <a:spLocks noGrp="1"/>
          </p:cNvSpPr>
          <p:nvPr>
            <p:ph type="title"/>
          </p:nvPr>
        </p:nvSpPr>
        <p:spPr/>
        <p:txBody>
          <a:bodyPr/>
          <a:lstStyle/>
          <a:p>
            <a:r>
              <a:rPr lang="zh-CN" altLang="en-US" dirty="0">
                <a:solidFill>
                  <a:schemeClr val="tx1"/>
                </a:solidFill>
                <a:latin typeface="Arial" panose="020B0604020202020204" pitchFamily="34" charset="0"/>
                <a:sym typeface="Arial" panose="020B0604020202020204" pitchFamily="34" charset="0"/>
              </a:rPr>
              <a:t>创新性</a:t>
            </a:r>
          </a:p>
        </p:txBody>
      </p:sp>
      <p:sp>
        <p:nvSpPr>
          <p:cNvPr id="5" name="矩形 4"/>
          <p:cNvSpPr/>
          <p:nvPr/>
        </p:nvSpPr>
        <p:spPr>
          <a:xfrm>
            <a:off x="581246" y="6205268"/>
            <a:ext cx="6096000" cy="507831"/>
          </a:xfrm>
          <a:prstGeom prst="rect">
            <a:avLst/>
          </a:prstGeom>
        </p:spPr>
        <p:txBody>
          <a:bodyPr>
            <a:spAutoFit/>
          </a:bodyPr>
          <a:lstStyle/>
          <a:p>
            <a:pPr lvl="0" defTabSz="914400">
              <a:defRPr/>
            </a:pPr>
            <a:r>
              <a:rPr lang="en-US" altLang="zh-CN" sz="9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rPr>
              <a:t>1.Shifeng Chu, et al. European Journal of Pharmacology. Available online 13 June 2020..</a:t>
            </a:r>
          </a:p>
          <a:p>
            <a:pPr lvl="0" defTabSz="914400">
              <a:defRPr/>
            </a:pPr>
            <a:r>
              <a:rPr lang="en-US" altLang="zh-CN" sz="9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rPr>
              <a:t>2.Shifeng Chu, et al. European Journal of Pharmacology. Available online 11 November 2021.</a:t>
            </a:r>
          </a:p>
          <a:p>
            <a:pPr lvl="0" defTabSz="914400">
              <a:defRPr/>
            </a:pPr>
            <a:r>
              <a:rPr lang="en-US" altLang="zh-CN" sz="900" dirty="0">
                <a:solidFill>
                  <a:prstClr val="black"/>
                </a:solidFill>
                <a:latin typeface="Arial" panose="020B0604020202020204" pitchFamily="34" charset="0"/>
                <a:ea typeface="微软雅黑" panose="020B0503020204020204" pitchFamily="34" charset="-122"/>
                <a:cs typeface="+mn-ea"/>
                <a:sym typeface="Arial" panose="020B0604020202020204" pitchFamily="34" charset="0"/>
              </a:rPr>
              <a:t>3.</a:t>
            </a:r>
            <a:r>
              <a:rPr lang="zh-CN" altLang="en-US" sz="900" dirty="0">
                <a:solidFill>
                  <a:prstClr val="black"/>
                </a:solidFill>
                <a:latin typeface="Arial" panose="020B0604020202020204" pitchFamily="34" charset="0"/>
                <a:ea typeface="微软雅黑" panose="020B0503020204020204" pitchFamily="34" charset="-122"/>
                <a:sym typeface="Arial" panose="020B0604020202020204" pitchFamily="34" charset="0"/>
              </a:rPr>
              <a:t>发明专利</a:t>
            </a:r>
            <a:r>
              <a:rPr lang="en-US" altLang="zh-CN" sz="900" dirty="0">
                <a:solidFill>
                  <a:prstClr val="black"/>
                </a:solidFill>
                <a:latin typeface="Arial" panose="020B0604020202020204" pitchFamily="34" charset="0"/>
                <a:ea typeface="微软雅黑" panose="020B0503020204020204" pitchFamily="34" charset="-122"/>
                <a:sym typeface="Arial" panose="020B0604020202020204" pitchFamily="34" charset="0"/>
              </a:rPr>
              <a:t>.</a:t>
            </a:r>
            <a:r>
              <a:rPr lang="zh-CN" altLang="en-US" sz="900" dirty="0">
                <a:solidFill>
                  <a:prstClr val="black"/>
                </a:solidFill>
                <a:latin typeface="Arial" panose="020B0604020202020204" pitchFamily="34" charset="0"/>
                <a:ea typeface="微软雅黑" panose="020B0503020204020204" pitchFamily="34" charset="-122"/>
                <a:sym typeface="Arial" panose="020B0604020202020204" pitchFamily="34" charset="0"/>
              </a:rPr>
              <a:t>专利号</a:t>
            </a:r>
            <a:r>
              <a:rPr lang="en-US" altLang="zh-CN" sz="900" dirty="0">
                <a:solidFill>
                  <a:prstClr val="black"/>
                </a:solidFill>
                <a:latin typeface="Arial" panose="020B0604020202020204" pitchFamily="34" charset="0"/>
                <a:ea typeface="微软雅黑" panose="020B0503020204020204" pitchFamily="34" charset="-122"/>
                <a:sym typeface="Arial" panose="020B0604020202020204" pitchFamily="34" charset="0"/>
              </a:rPr>
              <a:t>ZL03157562.5,</a:t>
            </a:r>
            <a:r>
              <a:rPr lang="zh-CN" altLang="en-US" sz="900" dirty="0">
                <a:solidFill>
                  <a:prstClr val="black"/>
                </a:solidFill>
                <a:latin typeface="Arial" panose="020B0604020202020204" pitchFamily="34" charset="0"/>
                <a:ea typeface="微软雅黑" panose="020B0503020204020204" pitchFamily="34" charset="-122"/>
                <a:sym typeface="Arial" panose="020B0604020202020204" pitchFamily="34" charset="0"/>
              </a:rPr>
              <a:t>中华人民共和国国家知识产权局</a:t>
            </a:r>
            <a:r>
              <a:rPr lang="en-US" altLang="zh-CN" sz="900" dirty="0">
                <a:solidFill>
                  <a:prstClr val="black"/>
                </a:solidFill>
                <a:latin typeface="Arial" panose="020B0604020202020204" pitchFamily="34" charset="0"/>
                <a:ea typeface="微软雅黑" panose="020B0503020204020204" pitchFamily="34" charset="-122"/>
                <a:sym typeface="Arial" panose="020B0604020202020204" pitchFamily="34" charset="0"/>
              </a:rPr>
              <a:t>.</a:t>
            </a:r>
          </a:p>
        </p:txBody>
      </p:sp>
      <p:grpSp>
        <p:nvGrpSpPr>
          <p:cNvPr id="7" name="组合 6">
            <a:extLst>
              <a:ext uri="{FF2B5EF4-FFF2-40B4-BE49-F238E27FC236}">
                <a16:creationId xmlns:a16="http://schemas.microsoft.com/office/drawing/2014/main" id="{08F783D6-A692-83AC-8613-15EE3B838E80}"/>
              </a:ext>
            </a:extLst>
          </p:cNvPr>
          <p:cNvGrpSpPr/>
          <p:nvPr/>
        </p:nvGrpSpPr>
        <p:grpSpPr>
          <a:xfrm>
            <a:off x="581245" y="1478884"/>
            <a:ext cx="11066111" cy="4412248"/>
            <a:chOff x="655392" y="2407768"/>
            <a:chExt cx="8774446" cy="4013612"/>
          </a:xfrm>
        </p:grpSpPr>
        <p:sp>
          <p:nvSpPr>
            <p:cNvPr id="8" name="圆角矩形 14">
              <a:extLst>
                <a:ext uri="{FF2B5EF4-FFF2-40B4-BE49-F238E27FC236}">
                  <a16:creationId xmlns:a16="http://schemas.microsoft.com/office/drawing/2014/main" id="{6F9B04E9-AA4C-29AC-5779-EBAFB25A0D56}"/>
                </a:ext>
              </a:extLst>
            </p:cNvPr>
            <p:cNvSpPr/>
            <p:nvPr/>
          </p:nvSpPr>
          <p:spPr>
            <a:xfrm>
              <a:off x="4359352" y="2693524"/>
              <a:ext cx="5070486" cy="3727856"/>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15">
              <a:extLst>
                <a:ext uri="{FF2B5EF4-FFF2-40B4-BE49-F238E27FC236}">
                  <a16:creationId xmlns:a16="http://schemas.microsoft.com/office/drawing/2014/main" id="{8A159571-50EA-561F-FFCC-E16C87CCCF95}"/>
                </a:ext>
              </a:extLst>
            </p:cNvPr>
            <p:cNvSpPr/>
            <p:nvPr/>
          </p:nvSpPr>
          <p:spPr>
            <a:xfrm>
              <a:off x="6081218" y="2459375"/>
              <a:ext cx="1638949"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b="1" dirty="0">
                  <a:solidFill>
                    <a:schemeClr val="bg1"/>
                  </a:solidFill>
                </a:rPr>
                <a:t>创新应用</a:t>
              </a:r>
            </a:p>
          </p:txBody>
        </p:sp>
        <p:sp>
          <p:nvSpPr>
            <p:cNvPr id="10" name="文本框 9">
              <a:extLst>
                <a:ext uri="{FF2B5EF4-FFF2-40B4-BE49-F238E27FC236}">
                  <a16:creationId xmlns:a16="http://schemas.microsoft.com/office/drawing/2014/main" id="{0D8BBFF8-8DB2-DA23-AE46-7E85949B12ED}"/>
                </a:ext>
              </a:extLst>
            </p:cNvPr>
            <p:cNvSpPr txBox="1"/>
            <p:nvPr/>
          </p:nvSpPr>
          <p:spPr>
            <a:xfrm>
              <a:off x="4359351" y="3059486"/>
              <a:ext cx="4939744" cy="2401090"/>
            </a:xfrm>
            <a:prstGeom prst="rect">
              <a:avLst/>
            </a:prstGeom>
            <a:noFill/>
          </p:spPr>
          <p:txBody>
            <a:bodyPr wrap="square" anchor="t" anchorCtr="0">
              <a:spAutoFit/>
            </a:bodyPr>
            <a:lstStyle/>
            <a:p>
              <a:pPr marL="171450" indent="-171450">
                <a:lnSpc>
                  <a:spcPct val="150000"/>
                </a:lnSpc>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儿童特殊人群应用创新：</a:t>
              </a:r>
              <a:r>
                <a:rPr lang="zh-CN" altLang="en-US" sz="1400" dirty="0">
                  <a:solidFill>
                    <a:schemeClr val="tx1"/>
                  </a:solidFill>
                  <a:latin typeface="微软雅黑" panose="020B0503020204020204" pitchFamily="34" charset="-122"/>
                  <a:ea typeface="微软雅黑" panose="020B0503020204020204" pitchFamily="34" charset="-122"/>
                </a:rPr>
                <a:t>甘草酸单铵半胱氨酸氯化钠注射液说明书中明确推荐儿童特殊人群使用，且</a:t>
              </a:r>
              <a:r>
                <a:rPr lang="en-US" altLang="zh-CN" sz="1400" dirty="0">
                  <a:solidFill>
                    <a:schemeClr val="tx1"/>
                  </a:solidFill>
                  <a:latin typeface="微软雅黑" panose="020B0503020204020204" pitchFamily="34" charset="-122"/>
                  <a:ea typeface="微软雅黑" panose="020B0503020204020204" pitchFamily="34" charset="-122"/>
                </a:rPr>
                <a:t>2020</a:t>
              </a:r>
              <a:r>
                <a:rPr lang="zh-CN" altLang="en-US" sz="1400" dirty="0">
                  <a:solidFill>
                    <a:schemeClr val="tx1"/>
                  </a:solidFill>
                  <a:latin typeface="微软雅黑" panose="020B0503020204020204" pitchFamily="34" charset="-122"/>
                  <a:ea typeface="微软雅黑" panose="020B0503020204020204" pitchFamily="34" charset="-122"/>
                </a:rPr>
                <a:t>年一项纳入</a:t>
              </a:r>
              <a:r>
                <a:rPr lang="en-US" altLang="zh-CN" sz="1400" dirty="0">
                  <a:solidFill>
                    <a:schemeClr val="tx1"/>
                  </a:solidFill>
                  <a:latin typeface="微软雅黑" panose="020B0503020204020204" pitchFamily="34" charset="-122"/>
                  <a:ea typeface="微软雅黑" panose="020B0503020204020204" pitchFamily="34" charset="-122"/>
                </a:rPr>
                <a:t>155</a:t>
              </a:r>
              <a:r>
                <a:rPr lang="zh-CN" altLang="en-US" sz="1400" dirty="0">
                  <a:solidFill>
                    <a:schemeClr val="tx1"/>
                  </a:solidFill>
                  <a:latin typeface="微软雅黑" panose="020B0503020204020204" pitchFamily="34" charset="-122"/>
                  <a:ea typeface="微软雅黑" panose="020B0503020204020204" pitchFamily="34" charset="-122"/>
                </a:rPr>
                <a:t>例</a:t>
              </a:r>
              <a:r>
                <a:rPr lang="en-US" altLang="zh-CN" sz="1400" dirty="0">
                  <a:solidFill>
                    <a:schemeClr val="tx1"/>
                  </a:solidFill>
                  <a:latin typeface="微软雅黑" panose="020B0503020204020204" pitchFamily="34" charset="-122"/>
                  <a:ea typeface="微软雅黑" panose="020B0503020204020204" pitchFamily="34" charset="-122"/>
                </a:rPr>
                <a:t>0-14</a:t>
              </a:r>
              <a:r>
                <a:rPr lang="zh-CN" altLang="en-US" sz="1400" dirty="0">
                  <a:solidFill>
                    <a:schemeClr val="tx1"/>
                  </a:solidFill>
                  <a:latin typeface="微软雅黑" panose="020B0503020204020204" pitchFamily="34" charset="-122"/>
                  <a:ea typeface="微软雅黑" panose="020B0503020204020204" pitchFamily="34" charset="-122"/>
                </a:rPr>
                <a:t>岁肝损伤患儿的真实世界研究明确推荐临床不同年龄段应用剂量，</a:t>
              </a:r>
              <a:r>
                <a:rPr lang="zh-CN" altLang="en-US" sz="1400" b="1" dirty="0">
                  <a:solidFill>
                    <a:srgbClr val="C00000"/>
                  </a:solidFill>
                  <a:latin typeface="微软雅黑" panose="020B0503020204020204" pitchFamily="34" charset="-122"/>
                  <a:ea typeface="微软雅黑" panose="020B0503020204020204" pitchFamily="34" charset="-122"/>
                </a:rPr>
                <a:t>填补了目录内现有同类品种儿童用药空白</a:t>
              </a:r>
              <a:endParaRPr lang="en-US" altLang="zh-CN" sz="1400" b="1" dirty="0">
                <a:solidFill>
                  <a:srgbClr val="C00000"/>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endParaRPr lang="zh-CN" altLang="en-US" sz="1400" dirty="0">
                <a:solidFill>
                  <a:schemeClr val="tx1"/>
                </a:solidFill>
                <a:latin typeface="微软雅黑" panose="020B0503020204020204" pitchFamily="34" charset="-122"/>
                <a:ea typeface="微软雅黑" panose="020B0503020204020204" pitchFamily="34" charset="-122"/>
              </a:endParaRPr>
            </a:p>
            <a:p>
              <a:pPr marL="171450" indent="-171450">
                <a:lnSpc>
                  <a:spcPct val="150000"/>
                </a:lnSpc>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制剂创新：</a:t>
              </a:r>
              <a:r>
                <a:rPr lang="zh-CN" altLang="en-US" sz="1400" dirty="0">
                  <a:solidFill>
                    <a:schemeClr val="tx1"/>
                  </a:solidFill>
                  <a:latin typeface="微软雅黑" panose="020B0503020204020204" pitchFamily="34" charset="-122"/>
                  <a:ea typeface="微软雅黑" panose="020B0503020204020204" pitchFamily="34" charset="-122"/>
                </a:rPr>
                <a:t>目录内现有品种均为小水针，本品为大容量注射液</a:t>
              </a:r>
              <a:endParaRPr lang="en-US" altLang="zh-CN" sz="1400" b="1" dirty="0">
                <a:solidFill>
                  <a:srgbClr val="C00000"/>
                </a:solidFill>
                <a:latin typeface="微软雅黑" panose="020B0503020204020204" pitchFamily="34" charset="-122"/>
                <a:ea typeface="微软雅黑" panose="020B0503020204020204" pitchFamily="34" charset="-122"/>
              </a:endParaRPr>
            </a:p>
            <a:p>
              <a:pPr marL="555625" lvl="1" indent="-285750">
                <a:lnSpc>
                  <a:spcPct val="150000"/>
                </a:lnSpc>
                <a:buFont typeface="Wingdings" panose="05000000000000000000" pitchFamily="2" charset="2"/>
                <a:buChar char="Ø"/>
              </a:pPr>
              <a:r>
                <a:rPr lang="zh-CN" altLang="en-US" sz="1400" dirty="0">
                  <a:solidFill>
                    <a:schemeClr val="tx1"/>
                  </a:solidFill>
                  <a:latin typeface="微软雅黑" panose="020B0503020204020204" pitchFamily="34" charset="-122"/>
                  <a:ea typeface="微软雅黑" panose="020B0503020204020204" pitchFamily="34" charset="-122"/>
                </a:rPr>
                <a:t>临床应用</a:t>
              </a:r>
              <a:r>
                <a:rPr lang="zh-CN" altLang="en-US" sz="1400" dirty="0">
                  <a:latin typeface="微软雅黑" panose="020B0503020204020204" pitchFamily="34" charset="-122"/>
                  <a:ea typeface="微软雅黑" panose="020B0503020204020204" pitchFamily="34" charset="-122"/>
                </a:rPr>
                <a:t>中无需配液</a:t>
              </a:r>
              <a:r>
                <a:rPr lang="zh-CN" altLang="en-US" sz="1400" dirty="0">
                  <a:solidFill>
                    <a:schemeClr val="tx1"/>
                  </a:solidFill>
                  <a:latin typeface="微软雅黑" panose="020B0503020204020204" pitchFamily="34" charset="-122"/>
                  <a:ea typeface="微软雅黑" panose="020B0503020204020204" pitchFamily="34" charset="-122"/>
                </a:rPr>
                <a:t>，减少二次污染，</a:t>
              </a:r>
              <a:r>
                <a:rPr lang="zh-CN" altLang="en-US" sz="1400" b="1" dirty="0">
                  <a:solidFill>
                    <a:srgbClr val="C00000"/>
                  </a:solidFill>
                  <a:latin typeface="微软雅黑" panose="020B0503020204020204" pitchFamily="34" charset="-122"/>
                  <a:ea typeface="微软雅黑" panose="020B0503020204020204" pitchFamily="34" charset="-122"/>
                </a:rPr>
                <a:t>有利于提升用药安全性</a:t>
              </a:r>
              <a:endParaRPr lang="en-US" altLang="zh-CN" sz="1400" dirty="0">
                <a:solidFill>
                  <a:schemeClr val="tx1"/>
                </a:solidFill>
                <a:latin typeface="微软雅黑" panose="020B0503020204020204" pitchFamily="34" charset="-122"/>
                <a:ea typeface="微软雅黑" panose="020B0503020204020204" pitchFamily="34" charset="-122"/>
              </a:endParaRPr>
            </a:p>
            <a:p>
              <a:pPr marL="555625" lvl="1" indent="-285750">
                <a:lnSpc>
                  <a:spcPct val="150000"/>
                </a:lnSpc>
                <a:buFont typeface="Wingdings" panose="05000000000000000000" pitchFamily="2" charset="2"/>
                <a:buChar char="Ø"/>
              </a:pPr>
              <a:r>
                <a:rPr lang="zh-CN" altLang="en-US" sz="1400" dirty="0">
                  <a:solidFill>
                    <a:schemeClr val="tx1"/>
                  </a:solidFill>
                  <a:latin typeface="微软雅黑" panose="020B0503020204020204" pitchFamily="34" charset="-122"/>
                  <a:ea typeface="微软雅黑" panose="020B0503020204020204" pitchFamily="34" charset="-122"/>
                </a:rPr>
                <a:t>减少静脉配置费用，</a:t>
              </a:r>
              <a:r>
                <a:rPr lang="zh-CN" altLang="en-US" sz="1400" b="1" dirty="0">
                  <a:solidFill>
                    <a:srgbClr val="C00000"/>
                  </a:solidFill>
                  <a:latin typeface="微软雅黑" panose="020B0503020204020204" pitchFamily="34" charset="-122"/>
                  <a:ea typeface="微软雅黑" panose="020B0503020204020204" pitchFamily="34" charset="-122"/>
                </a:rPr>
                <a:t>降低了药品管理和使用成本，减少医保资金支出</a:t>
              </a:r>
              <a:endParaRPr lang="en-US" altLang="zh-CN" sz="1400" b="1" dirty="0">
                <a:latin typeface="微软雅黑" panose="020B0503020204020204" pitchFamily="34" charset="-122"/>
                <a:ea typeface="微软雅黑" panose="020B0503020204020204" pitchFamily="34" charset="-122"/>
              </a:endParaRPr>
            </a:p>
          </p:txBody>
        </p:sp>
        <p:sp>
          <p:nvSpPr>
            <p:cNvPr id="11" name="圆角矩形 7">
              <a:extLst>
                <a:ext uri="{FF2B5EF4-FFF2-40B4-BE49-F238E27FC236}">
                  <a16:creationId xmlns:a16="http://schemas.microsoft.com/office/drawing/2014/main" id="{77D3A555-8845-BE79-9DE6-0F35B89356C4}"/>
                </a:ext>
              </a:extLst>
            </p:cNvPr>
            <p:cNvSpPr/>
            <p:nvPr/>
          </p:nvSpPr>
          <p:spPr>
            <a:xfrm>
              <a:off x="655392" y="2693522"/>
              <a:ext cx="3361305" cy="3727858"/>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8">
              <a:extLst>
                <a:ext uri="{FF2B5EF4-FFF2-40B4-BE49-F238E27FC236}">
                  <a16:creationId xmlns:a16="http://schemas.microsoft.com/office/drawing/2014/main" id="{9CA5FBFA-EF54-B27D-0860-76012070C261}"/>
                </a:ext>
              </a:extLst>
            </p:cNvPr>
            <p:cNvSpPr/>
            <p:nvPr/>
          </p:nvSpPr>
          <p:spPr>
            <a:xfrm>
              <a:off x="1516569" y="2407768"/>
              <a:ext cx="1638949"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b="1" dirty="0">
                  <a:solidFill>
                    <a:schemeClr val="bg1"/>
                  </a:solidFill>
                </a:rPr>
                <a:t>创新点</a:t>
              </a:r>
            </a:p>
          </p:txBody>
        </p:sp>
        <p:sp>
          <p:nvSpPr>
            <p:cNvPr id="13" name="文本框 12">
              <a:extLst>
                <a:ext uri="{FF2B5EF4-FFF2-40B4-BE49-F238E27FC236}">
                  <a16:creationId xmlns:a16="http://schemas.microsoft.com/office/drawing/2014/main" id="{ECDC5B6A-BDB1-45E6-7945-AFE5D43FA1F5}"/>
                </a:ext>
              </a:extLst>
            </p:cNvPr>
            <p:cNvSpPr txBox="1"/>
            <p:nvPr/>
          </p:nvSpPr>
          <p:spPr>
            <a:xfrm>
              <a:off x="853474" y="3065579"/>
              <a:ext cx="2912019" cy="2107122"/>
            </a:xfrm>
            <a:prstGeom prst="rect">
              <a:avLst/>
            </a:prstGeom>
            <a:noFill/>
          </p:spPr>
          <p:txBody>
            <a:bodyPr wrap="square" anchor="t" anchorCtr="0">
              <a:spAutoFit/>
            </a:bodyPr>
            <a:lstStyle/>
            <a:p>
              <a:pPr marL="171450" indent="-171450">
                <a:lnSpc>
                  <a:spcPct val="150000"/>
                </a:lnSpc>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制剂创新：</a:t>
              </a:r>
              <a:r>
                <a:rPr lang="zh-CN" altLang="en-US" sz="1400" dirty="0">
                  <a:solidFill>
                    <a:schemeClr val="tx1"/>
                  </a:solidFill>
                  <a:latin typeface="微软雅黑" panose="020B0503020204020204" pitchFamily="34" charset="-122"/>
                  <a:ea typeface="微软雅黑" panose="020B0503020204020204" pitchFamily="34" charset="-122"/>
                </a:rPr>
                <a:t>甘草酸单铵半胱氨酸氯化钠注射液是更优配比的复方制剂。本品专利及</a:t>
              </a:r>
              <a:r>
                <a:rPr lang="en-US" altLang="zh-CN" sz="1400" dirty="0">
                  <a:solidFill>
                    <a:schemeClr val="tx1"/>
                  </a:solidFill>
                  <a:latin typeface="微软雅黑" panose="020B0503020204020204" pitchFamily="34" charset="-122"/>
                  <a:ea typeface="微软雅黑" panose="020B0503020204020204" pitchFamily="34" charset="-122"/>
                </a:rPr>
                <a:t>2020</a:t>
              </a:r>
              <a:r>
                <a:rPr lang="zh-CN" altLang="en-US" sz="1400" dirty="0">
                  <a:solidFill>
                    <a:schemeClr val="tx1"/>
                  </a:solidFill>
                  <a:latin typeface="微软雅黑" panose="020B0503020204020204" pitchFamily="34" charset="-122"/>
                  <a:ea typeface="微软雅黑" panose="020B0503020204020204" pitchFamily="34" charset="-122"/>
                </a:rPr>
                <a:t>年研究均证实，两个组分</a:t>
              </a:r>
              <a:r>
                <a:rPr lang="zh-CN" altLang="en-US" sz="1400" b="1" dirty="0">
                  <a:solidFill>
                    <a:srgbClr val="C00000"/>
                  </a:solidFill>
                  <a:latin typeface="微软雅黑" panose="020B0503020204020204" pitchFamily="34" charset="-122"/>
                  <a:ea typeface="微软雅黑" panose="020B0503020204020204" pitchFamily="34" charset="-122"/>
                </a:rPr>
                <a:t>甘草酸单铵与盐酸半胱氨酸</a:t>
              </a:r>
              <a:r>
                <a:rPr lang="en-US" altLang="zh-CN" sz="1400" b="1" dirty="0">
                  <a:solidFill>
                    <a:srgbClr val="C00000"/>
                  </a:solidFill>
                  <a:latin typeface="微软雅黑" panose="020B0503020204020204" pitchFamily="34" charset="-122"/>
                  <a:ea typeface="微软雅黑" panose="020B0503020204020204" pitchFamily="34" charset="-122"/>
                </a:rPr>
                <a:t>2:1</a:t>
              </a:r>
              <a:r>
                <a:rPr lang="zh-CN" altLang="en-US" sz="1400" b="1" dirty="0">
                  <a:solidFill>
                    <a:srgbClr val="C00000"/>
                  </a:solidFill>
                  <a:latin typeface="微软雅黑" panose="020B0503020204020204" pitchFamily="34" charset="-122"/>
                  <a:ea typeface="微软雅黑" panose="020B0503020204020204" pitchFamily="34" charset="-122"/>
                </a:rPr>
                <a:t>比例</a:t>
              </a:r>
              <a:r>
                <a:rPr lang="zh-CN" altLang="en-US" sz="1400" dirty="0">
                  <a:solidFill>
                    <a:schemeClr val="tx1"/>
                  </a:solidFill>
                  <a:latin typeface="微软雅黑" panose="020B0503020204020204" pitchFamily="34" charset="-122"/>
                  <a:ea typeface="微软雅黑" panose="020B0503020204020204" pitchFamily="34" charset="-122"/>
                </a:rPr>
                <a:t>为黄金配比，疗效最佳</a:t>
              </a:r>
              <a:r>
                <a:rPr lang="zh-CN" altLang="en-US" sz="1400" dirty="0">
                  <a:latin typeface="微软雅黑" panose="020B0503020204020204" pitchFamily="34" charset="-122"/>
                  <a:ea typeface="微软雅黑" panose="020B0503020204020204" pitchFamily="34" charset="-122"/>
                </a:rPr>
                <a:t>，同时具有抗炎、解毒抗氧化双重作用，相较单一的成分可表现出更理想的治疗效果，</a:t>
              </a:r>
              <a:r>
                <a:rPr lang="zh-CN" altLang="en-US" sz="1400" b="1" dirty="0">
                  <a:solidFill>
                    <a:srgbClr val="C00000"/>
                  </a:solidFill>
                  <a:latin typeface="微软雅黑" panose="020B0503020204020204" pitchFamily="34" charset="-122"/>
                  <a:ea typeface="微软雅黑" panose="020B0503020204020204" pitchFamily="34" charset="-122"/>
                </a:rPr>
                <a:t>保证患者更全面的治疗需求</a:t>
              </a:r>
              <a:endParaRPr lang="en-US" altLang="zh-CN" sz="1400" dirty="0">
                <a:solidFill>
                  <a:srgbClr val="C00000"/>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6636940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E1A819-2648-5D8A-8F24-A4E65E6B186B}"/>
              </a:ext>
            </a:extLst>
          </p:cNvPr>
          <p:cNvSpPr>
            <a:spLocks noGrp="1"/>
          </p:cNvSpPr>
          <p:nvPr>
            <p:ph type="title"/>
          </p:nvPr>
        </p:nvSpPr>
        <p:spPr/>
        <p:txBody>
          <a:bodyPr/>
          <a:lstStyle/>
          <a:p>
            <a:r>
              <a:rPr lang="zh-CN" altLang="en-US" dirty="0">
                <a:solidFill>
                  <a:schemeClr val="tx1"/>
                </a:solidFill>
                <a:latin typeface="Arial" panose="020B0604020202020204" pitchFamily="34" charset="0"/>
                <a:sym typeface="Arial" panose="020B0604020202020204" pitchFamily="34" charset="0"/>
              </a:rPr>
              <a:t>公平性</a:t>
            </a:r>
          </a:p>
        </p:txBody>
      </p:sp>
      <p:sp>
        <p:nvSpPr>
          <p:cNvPr id="3" name="内容占位符 2">
            <a:extLst>
              <a:ext uri="{FF2B5EF4-FFF2-40B4-BE49-F238E27FC236}">
                <a16:creationId xmlns:a16="http://schemas.microsoft.com/office/drawing/2014/main" id="{87B80950-58C7-5129-3CE7-EC6A25A50C12}"/>
              </a:ext>
            </a:extLst>
          </p:cNvPr>
          <p:cNvSpPr>
            <a:spLocks noGrp="1"/>
          </p:cNvSpPr>
          <p:nvPr>
            <p:ph sz="quarter" idx="14"/>
          </p:nvPr>
        </p:nvSpPr>
        <p:spPr>
          <a:xfrm>
            <a:off x="2564497" y="207424"/>
            <a:ext cx="8742461" cy="955054"/>
          </a:xfrm>
          <a:noFill/>
          <a:ln>
            <a:noFill/>
          </a:ln>
        </p:spPr>
        <p:style>
          <a:lnRef idx="2">
            <a:schemeClr val="accent1"/>
          </a:lnRef>
          <a:fillRef idx="1">
            <a:schemeClr val="lt1"/>
          </a:fillRef>
          <a:effectRef idx="0">
            <a:schemeClr val="accent1"/>
          </a:effectRef>
          <a:fontRef idx="minor">
            <a:schemeClr val="dk1"/>
          </a:fontRef>
        </p:style>
        <p:txBody>
          <a:bodyPr/>
          <a:lstStyle/>
          <a:p>
            <a:pPr marL="0" indent="0">
              <a:lnSpc>
                <a:spcPts val="2500"/>
              </a:lnSpc>
              <a:buNone/>
            </a:pPr>
            <a:r>
              <a:rPr lang="zh-CN" altLang="en-US" sz="2000" b="1" dirty="0">
                <a:latin typeface="Arial" panose="020B0604020202020204" pitchFamily="34" charset="0"/>
                <a:sym typeface="Arial" panose="020B0604020202020204" pitchFamily="34" charset="0"/>
              </a:rPr>
              <a:t>为惠及更多的肝脏疾病患者，</a:t>
            </a:r>
            <a:r>
              <a:rPr lang="zh-CN" altLang="en-US" sz="2000" b="1" dirty="0">
                <a:solidFill>
                  <a:schemeClr val="tx1"/>
                </a:solidFill>
                <a:latin typeface="Arial" panose="020B0604020202020204" pitchFamily="34" charset="0"/>
              </a:rPr>
              <a:t>甘草酸单铵半胱氨酸氯化钠注射液</a:t>
            </a:r>
            <a:endParaRPr lang="en-US" altLang="zh-CN" sz="2000" b="1" dirty="0">
              <a:solidFill>
                <a:schemeClr val="tx1"/>
              </a:solidFill>
              <a:latin typeface="Arial" panose="020B0604020202020204" pitchFamily="34" charset="0"/>
            </a:endParaRPr>
          </a:p>
          <a:p>
            <a:pPr marL="0" indent="0">
              <a:lnSpc>
                <a:spcPts val="2500"/>
              </a:lnSpc>
              <a:buNone/>
            </a:pPr>
            <a:r>
              <a:rPr lang="zh-CN" altLang="en-US" sz="2800" b="1" dirty="0">
                <a:solidFill>
                  <a:srgbClr val="C00000"/>
                </a:solidFill>
                <a:latin typeface="Arial" panose="020B0604020202020204" pitchFamily="34" charset="0"/>
                <a:sym typeface="Arial" panose="020B0604020202020204" pitchFamily="34" charset="0"/>
              </a:rPr>
              <a:t>申请纳入常规目录并按说明书适应症调整医保支付范围</a:t>
            </a:r>
            <a:endParaRPr lang="en-US" altLang="zh-CN" sz="2000" b="1" dirty="0">
              <a:latin typeface="Arial" panose="020B0604020202020204" pitchFamily="34" charset="0"/>
              <a:sym typeface="Arial" panose="020B0604020202020204" pitchFamily="34" charset="0"/>
            </a:endParaRPr>
          </a:p>
        </p:txBody>
      </p:sp>
      <p:sp>
        <p:nvSpPr>
          <p:cNvPr id="4" name="矩形 3"/>
          <p:cNvSpPr/>
          <p:nvPr/>
        </p:nvSpPr>
        <p:spPr>
          <a:xfrm>
            <a:off x="406084" y="6185889"/>
            <a:ext cx="8520223" cy="584775"/>
          </a:xfrm>
          <a:prstGeom prst="rect">
            <a:avLst/>
          </a:prstGeom>
        </p:spPr>
        <p:txBody>
          <a:bodyPr wrap="square">
            <a:spAutoFit/>
          </a:bodyPr>
          <a:lstStyle/>
          <a:p>
            <a:r>
              <a:rPr lang="en-US" altLang="zh-CN" sz="800" dirty="0">
                <a:latin typeface="Arial" panose="020B0604020202020204" pitchFamily="34" charset="0"/>
                <a:ea typeface="微软雅黑" panose="020B0503020204020204" pitchFamily="34" charset="-122"/>
                <a:sym typeface="Arial" panose="020B0604020202020204" pitchFamily="34" charset="0"/>
              </a:rPr>
              <a:t>1.</a:t>
            </a:r>
            <a:r>
              <a:rPr lang="zh-CN" altLang="en-US" sz="800" dirty="0">
                <a:latin typeface="Arial" panose="020B0604020202020204" pitchFamily="34" charset="0"/>
                <a:ea typeface="微软雅黑" panose="020B0503020204020204" pitchFamily="34" charset="-122"/>
                <a:sym typeface="Arial" panose="020B0604020202020204" pitchFamily="34" charset="0"/>
              </a:rPr>
              <a:t>万小敏等</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甘草酸单铵半胱氨酸改善病毒性肝炎患者肝功能异常的药物经济学评价</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中国药物经济学</a:t>
            </a:r>
            <a:r>
              <a:rPr lang="en-US" altLang="zh-CN" sz="800" dirty="0">
                <a:latin typeface="Arial" panose="020B0604020202020204" pitchFamily="34" charset="0"/>
                <a:ea typeface="微软雅黑" panose="020B0503020204020204" pitchFamily="34" charset="-122"/>
                <a:sym typeface="Arial" panose="020B0604020202020204" pitchFamily="34" charset="0"/>
              </a:rPr>
              <a:t>.2020,15(7):5-9.</a:t>
            </a:r>
          </a:p>
          <a:p>
            <a:pPr lvl="0"/>
            <a:r>
              <a:rPr lang="en-US" altLang="zh-CN" sz="800" dirty="0">
                <a:latin typeface="Arial" panose="020B0604020202020204" pitchFamily="34" charset="0"/>
                <a:ea typeface="微软雅黑" panose="020B0503020204020204" pitchFamily="34" charset="-122"/>
                <a:sym typeface="Arial" panose="020B0604020202020204" pitchFamily="34" charset="0"/>
              </a:rPr>
              <a:t>2.</a:t>
            </a:r>
            <a:r>
              <a:rPr lang="zh-CN" altLang="en-US" sz="800" dirty="0">
                <a:latin typeface="Arial" panose="020B0604020202020204" pitchFamily="34" charset="0"/>
                <a:ea typeface="微软雅黑" panose="020B0503020204020204" pitchFamily="34" charset="-122"/>
                <a:sym typeface="Arial" panose="020B0604020202020204" pitchFamily="34" charset="0"/>
              </a:rPr>
              <a:t>李文辉</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唐洪侠</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贾彬等</a:t>
            </a:r>
            <a:r>
              <a:rPr lang="en-US" altLang="zh-CN" sz="800" dirty="0">
                <a:latin typeface="Arial" panose="020B0604020202020204" pitchFamily="34" charset="0"/>
                <a:ea typeface="微软雅黑" panose="020B0503020204020204" pitchFamily="34" charset="-122"/>
                <a:sym typeface="Arial" panose="020B0604020202020204" pitchFamily="34" charset="0"/>
              </a:rPr>
              <a:t>.</a:t>
            </a:r>
            <a:r>
              <a:rPr lang="zh-CN" altLang="en-US" sz="800" dirty="0">
                <a:latin typeface="Arial" panose="020B0604020202020204" pitchFamily="34" charset="0"/>
                <a:ea typeface="微软雅黑" panose="020B0503020204020204" pitchFamily="34" charset="-122"/>
                <a:sym typeface="Arial" panose="020B0604020202020204" pitchFamily="34" charset="0"/>
              </a:rPr>
              <a:t>甘草酸单铵半胱氨酸氯化钠注射液治疗儿童肝损伤的真实世界研究</a:t>
            </a:r>
            <a:r>
              <a:rPr lang="en-US" altLang="zh-CN" sz="800" dirty="0">
                <a:latin typeface="Arial" panose="020B0604020202020204" pitchFamily="34" charset="0"/>
                <a:ea typeface="微软雅黑" panose="020B0503020204020204" pitchFamily="34" charset="-122"/>
                <a:sym typeface="Arial" panose="020B0604020202020204" pitchFamily="34" charset="0"/>
              </a:rPr>
              <a:t>[J].</a:t>
            </a:r>
            <a:r>
              <a:rPr lang="zh-CN" altLang="en-US" sz="800" dirty="0">
                <a:latin typeface="Arial" panose="020B0604020202020204" pitchFamily="34" charset="0"/>
                <a:ea typeface="微软雅黑" panose="020B0503020204020204" pitchFamily="34" charset="-122"/>
                <a:sym typeface="Arial" panose="020B0604020202020204" pitchFamily="34" charset="0"/>
              </a:rPr>
              <a:t>中国现代医生</a:t>
            </a:r>
            <a:r>
              <a:rPr lang="en-US" altLang="zh-CN" sz="800" dirty="0">
                <a:latin typeface="Arial" panose="020B0604020202020204" pitchFamily="34" charset="0"/>
                <a:ea typeface="微软雅黑" panose="020B0503020204020204" pitchFamily="34" charset="-122"/>
                <a:sym typeface="Arial" panose="020B0604020202020204" pitchFamily="34" charset="0"/>
              </a:rPr>
              <a:t>, 2020, 58(28):121-124.</a:t>
            </a:r>
          </a:p>
          <a:p>
            <a:pPr lvl="0" defTabSz="914400">
              <a:defRPr/>
            </a:pP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3.</a:t>
            </a:r>
            <a:r>
              <a:rPr lang="zh-CN"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合理用药国际网络中国中心组临床安全用药组</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 </a:t>
            </a:r>
            <a:r>
              <a:rPr lang="zh-CN"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中国药理学会药源性疾病学专业委员会</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 </a:t>
            </a:r>
            <a:r>
              <a:rPr lang="zh-CN"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中国药学会医院药学专业委员会</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a:t>
            </a:r>
            <a:r>
              <a:rPr lang="zh-CN"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等</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 </a:t>
            </a:r>
            <a:r>
              <a:rPr lang="zh-CN"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静脉用药调配中心用药错误防范指导原则</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a:t>
            </a:r>
          </a:p>
          <a:p>
            <a:pPr lvl="0" defTabSz="914400">
              <a:defRPr/>
            </a:pP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4.</a:t>
            </a:r>
            <a:r>
              <a:rPr lang="zh-CN" altLang="en-US" sz="800" dirty="0">
                <a:solidFill>
                  <a:prstClr val="black"/>
                </a:solidFill>
                <a:latin typeface="Arial" panose="020B0604020202020204" pitchFamily="34" charset="0"/>
                <a:ea typeface="微软雅黑" panose="020B0503020204020204" pitchFamily="34" charset="-122"/>
                <a:sym typeface="Arial" panose="020B0604020202020204" pitchFamily="34" charset="0"/>
              </a:rPr>
              <a:t>发明专利</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a:t>
            </a:r>
            <a:r>
              <a:rPr lang="zh-CN" altLang="en-US" sz="800" dirty="0">
                <a:solidFill>
                  <a:prstClr val="black"/>
                </a:solidFill>
                <a:latin typeface="Arial" panose="020B0604020202020204" pitchFamily="34" charset="0"/>
                <a:ea typeface="微软雅黑" panose="020B0503020204020204" pitchFamily="34" charset="-122"/>
                <a:sym typeface="Arial" panose="020B0604020202020204" pitchFamily="34" charset="0"/>
              </a:rPr>
              <a:t>专利号</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ZL03157562.5,</a:t>
            </a:r>
            <a:r>
              <a:rPr lang="zh-CN" altLang="en-US" sz="800" dirty="0">
                <a:solidFill>
                  <a:prstClr val="black"/>
                </a:solidFill>
                <a:latin typeface="Arial" panose="020B0604020202020204" pitchFamily="34" charset="0"/>
                <a:ea typeface="微软雅黑" panose="020B0503020204020204" pitchFamily="34" charset="-122"/>
                <a:sym typeface="Arial" panose="020B0604020202020204" pitchFamily="34" charset="0"/>
              </a:rPr>
              <a:t>中华人民共和国国家知识产权局</a:t>
            </a:r>
            <a:r>
              <a:rPr lang="en-US" altLang="zh-CN" sz="800" dirty="0">
                <a:solidFill>
                  <a:prstClr val="black"/>
                </a:solidFill>
                <a:latin typeface="Arial" panose="020B0604020202020204" pitchFamily="34" charset="0"/>
                <a:ea typeface="微软雅黑" panose="020B0503020204020204" pitchFamily="34" charset="-122"/>
                <a:sym typeface="Arial" panose="020B0604020202020204" pitchFamily="34" charset="0"/>
              </a:rPr>
              <a:t>.</a:t>
            </a:r>
          </a:p>
        </p:txBody>
      </p:sp>
      <p:grpSp>
        <p:nvGrpSpPr>
          <p:cNvPr id="5" name="组合 4">
            <a:extLst>
              <a:ext uri="{FF2B5EF4-FFF2-40B4-BE49-F238E27FC236}">
                <a16:creationId xmlns:a16="http://schemas.microsoft.com/office/drawing/2014/main" id="{C64B3B66-E797-4BDC-8053-42DC3FC381E6}"/>
              </a:ext>
            </a:extLst>
          </p:cNvPr>
          <p:cNvGrpSpPr/>
          <p:nvPr/>
        </p:nvGrpSpPr>
        <p:grpSpPr>
          <a:xfrm>
            <a:off x="631157" y="1368985"/>
            <a:ext cx="11078980" cy="4610393"/>
            <a:chOff x="547657" y="1407808"/>
            <a:chExt cx="11078980" cy="4415339"/>
          </a:xfrm>
        </p:grpSpPr>
        <p:sp>
          <p:nvSpPr>
            <p:cNvPr id="6" name="圆角矩形 21">
              <a:extLst>
                <a:ext uri="{FF2B5EF4-FFF2-40B4-BE49-F238E27FC236}">
                  <a16:creationId xmlns:a16="http://schemas.microsoft.com/office/drawing/2014/main" id="{37FFF9BD-70CF-13C3-E822-A684A3BEEF19}"/>
                </a:ext>
              </a:extLst>
            </p:cNvPr>
            <p:cNvSpPr/>
            <p:nvPr/>
          </p:nvSpPr>
          <p:spPr>
            <a:xfrm>
              <a:off x="655393" y="2693523"/>
              <a:ext cx="3307008" cy="3129623"/>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圆角矩形 22">
              <a:extLst>
                <a:ext uri="{FF2B5EF4-FFF2-40B4-BE49-F238E27FC236}">
                  <a16:creationId xmlns:a16="http://schemas.microsoft.com/office/drawing/2014/main" id="{78906215-020C-2747-66FC-EDF2C221AA50}"/>
                </a:ext>
              </a:extLst>
            </p:cNvPr>
            <p:cNvSpPr/>
            <p:nvPr/>
          </p:nvSpPr>
          <p:spPr>
            <a:xfrm>
              <a:off x="1148400" y="2436058"/>
              <a:ext cx="2134438" cy="401832"/>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sz="1600" b="1" dirty="0">
                  <a:solidFill>
                    <a:schemeClr val="bg1"/>
                  </a:solidFill>
                </a:rPr>
                <a:t>符合“保基本”原则</a:t>
              </a:r>
            </a:p>
          </p:txBody>
        </p:sp>
        <p:sp>
          <p:nvSpPr>
            <p:cNvPr id="8" name="文本框 7">
              <a:extLst>
                <a:ext uri="{FF2B5EF4-FFF2-40B4-BE49-F238E27FC236}">
                  <a16:creationId xmlns:a16="http://schemas.microsoft.com/office/drawing/2014/main" id="{E8E5EE76-5A1B-6925-8634-82DC5D862EC5}"/>
                </a:ext>
              </a:extLst>
            </p:cNvPr>
            <p:cNvSpPr txBox="1"/>
            <p:nvPr/>
          </p:nvSpPr>
          <p:spPr>
            <a:xfrm>
              <a:off x="654957" y="2993462"/>
              <a:ext cx="3167742" cy="2564370"/>
            </a:xfrm>
            <a:prstGeom prst="rect">
              <a:avLst/>
            </a:prstGeom>
            <a:noFill/>
          </p:spPr>
          <p:txBody>
            <a:bodyPr wrap="square" anchor="t" anchorCtr="0">
              <a:spAutoFit/>
            </a:bodyPr>
            <a:lstStyle/>
            <a:p>
              <a:pPr marL="171450" indent="-171450" algn="just">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甘草酸单铵半胱氨酸氯化钠注射液为</a:t>
              </a:r>
              <a:r>
                <a:rPr lang="zh-CN" altLang="en-US" sz="1400" b="1" dirty="0">
                  <a:solidFill>
                    <a:srgbClr val="C00000"/>
                  </a:solidFill>
                  <a:latin typeface="微软雅黑" panose="020B0503020204020204" pitchFamily="34" charset="-122"/>
                  <a:ea typeface="微软雅黑" panose="020B0503020204020204" pitchFamily="34" charset="-122"/>
                </a:rPr>
                <a:t>复方制剂</a:t>
              </a:r>
              <a:r>
                <a:rPr lang="zh-CN" altLang="en-US" sz="1400" dirty="0">
                  <a:solidFill>
                    <a:srgbClr val="FF0000"/>
                  </a:solidFill>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主要成分为甘草酸单铵具有抗炎作用和盐酸半胱氨酸有抗氧化作用，相较单一的成分可表现出更理想的治疗效果</a:t>
              </a:r>
              <a:r>
                <a:rPr lang="en-US" altLang="zh-CN" sz="1400" dirty="0">
                  <a:latin typeface="微软雅黑" panose="020B0503020204020204" pitchFamily="34" charset="-122"/>
                  <a:ea typeface="微软雅黑" panose="020B0503020204020204" pitchFamily="34" charset="-122"/>
                </a:rPr>
                <a:t>,</a:t>
              </a:r>
              <a:r>
                <a:rPr lang="zh-CN" altLang="en-US" sz="1400" b="1" dirty="0">
                  <a:solidFill>
                    <a:srgbClr val="C00000"/>
                  </a:solidFill>
                  <a:latin typeface="微软雅黑" panose="020B0503020204020204" pitchFamily="34" charset="-122"/>
                  <a:ea typeface="微软雅黑" panose="020B0503020204020204" pitchFamily="34" charset="-122"/>
                </a:rPr>
                <a:t>保证患者更全面的治疗需求</a:t>
              </a:r>
              <a:endParaRPr lang="en-US" altLang="zh-CN" sz="1400" b="1" dirty="0">
                <a:solidFill>
                  <a:srgbClr val="C00000"/>
                </a:solidFill>
                <a:latin typeface="微软雅黑" panose="020B0503020204020204" pitchFamily="34" charset="-122"/>
                <a:ea typeface="微软雅黑" panose="020B0503020204020204" pitchFamily="34" charset="-122"/>
              </a:endParaRPr>
            </a:p>
            <a:p>
              <a:pPr marL="171450" indent="-171450" algn="just">
                <a:buFont typeface="Arial" panose="020B0604020202020204" pitchFamily="34" charset="0"/>
                <a:buChar char="•"/>
              </a:pPr>
              <a:endParaRPr lang="zh-CN" altLang="en-US" sz="1400" b="1" dirty="0">
                <a:solidFill>
                  <a:srgbClr val="C00000"/>
                </a:solidFill>
                <a:latin typeface="微软雅黑" panose="020B0503020204020204" pitchFamily="34" charset="-122"/>
                <a:ea typeface="微软雅黑" panose="020B0503020204020204" pitchFamily="34" charset="-122"/>
              </a:endParaRPr>
            </a:p>
            <a:p>
              <a:pPr marL="171450" indent="-171450" algn="just">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降低患者经济负担，减少医保基金支出</a:t>
              </a:r>
              <a:r>
                <a:rPr lang="zh-CN" altLang="en-US" sz="1400" b="1" dirty="0">
                  <a:solidFill>
                    <a:srgbClr val="FF0000"/>
                  </a:solidFill>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本品药物经济学评价显示，当价格为当前医保协议价格（</a:t>
              </a:r>
              <a:r>
                <a:rPr lang="en-US" altLang="zh-CN" sz="1400" dirty="0">
                  <a:latin typeface="微软雅黑" panose="020B0503020204020204" pitchFamily="34" charset="-122"/>
                  <a:ea typeface="微软雅黑" panose="020B0503020204020204" pitchFamily="34" charset="-122"/>
                </a:rPr>
                <a:t>40</a:t>
              </a:r>
              <a:r>
                <a:rPr lang="zh-CN" altLang="en-US" sz="1400" dirty="0">
                  <a:latin typeface="微软雅黑" panose="020B0503020204020204" pitchFamily="34" charset="-122"/>
                  <a:ea typeface="微软雅黑" panose="020B0503020204020204" pitchFamily="34" charset="-122"/>
                </a:rPr>
                <a:t>元</a:t>
              </a:r>
              <a:r>
                <a:rPr lang="en-US" altLang="zh-CN" sz="1400" dirty="0">
                  <a:latin typeface="微软雅黑" panose="020B0503020204020204" pitchFamily="34" charset="-122"/>
                  <a:ea typeface="微软雅黑" panose="020B0503020204020204" pitchFamily="34" charset="-122"/>
                </a:rPr>
                <a:t>/100ml</a:t>
              </a:r>
              <a:r>
                <a:rPr lang="zh-CN" altLang="en-US" sz="1400" dirty="0">
                  <a:latin typeface="微软雅黑" panose="020B0503020204020204" pitchFamily="34" charset="-122"/>
                  <a:ea typeface="微软雅黑" panose="020B0503020204020204" pitchFamily="34" charset="-122"/>
                </a:rPr>
                <a:t>）时，其成本显著低于异甘草酸镁组的成本</a:t>
              </a:r>
              <a:endParaRPr lang="en-US" altLang="zh-CN" sz="1400" dirty="0">
                <a:latin typeface="微软雅黑" panose="020B0503020204020204" pitchFamily="34" charset="-122"/>
                <a:ea typeface="微软雅黑" panose="020B0503020204020204" pitchFamily="34" charset="-122"/>
              </a:endParaRPr>
            </a:p>
          </p:txBody>
        </p:sp>
        <p:sp>
          <p:nvSpPr>
            <p:cNvPr id="9" name="圆角矩形 14">
              <a:extLst>
                <a:ext uri="{FF2B5EF4-FFF2-40B4-BE49-F238E27FC236}">
                  <a16:creationId xmlns:a16="http://schemas.microsoft.com/office/drawing/2014/main" id="{7ED39F76-ACA8-604A-5F71-AD59F10D5136}"/>
                </a:ext>
              </a:extLst>
            </p:cNvPr>
            <p:cNvSpPr/>
            <p:nvPr/>
          </p:nvSpPr>
          <p:spPr>
            <a:xfrm>
              <a:off x="4433643" y="2693524"/>
              <a:ext cx="3307008" cy="3129623"/>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15">
              <a:extLst>
                <a:ext uri="{FF2B5EF4-FFF2-40B4-BE49-F238E27FC236}">
                  <a16:creationId xmlns:a16="http://schemas.microsoft.com/office/drawing/2014/main" id="{2B613EE9-F237-1BF4-438C-A8A050956A38}"/>
                </a:ext>
              </a:extLst>
            </p:cNvPr>
            <p:cNvSpPr/>
            <p:nvPr/>
          </p:nvSpPr>
          <p:spPr>
            <a:xfrm>
              <a:off x="5224946" y="2426363"/>
              <a:ext cx="1724400"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sz="1600" b="1" dirty="0">
                  <a:solidFill>
                    <a:schemeClr val="bg1"/>
                  </a:solidFill>
                </a:rPr>
                <a:t>弥补目录短板</a:t>
              </a:r>
            </a:p>
          </p:txBody>
        </p:sp>
        <p:sp>
          <p:nvSpPr>
            <p:cNvPr id="11" name="文本框 10">
              <a:extLst>
                <a:ext uri="{FF2B5EF4-FFF2-40B4-BE49-F238E27FC236}">
                  <a16:creationId xmlns:a16="http://schemas.microsoft.com/office/drawing/2014/main" id="{32749A23-A006-2B27-A927-1565B2E8D3B0}"/>
                </a:ext>
              </a:extLst>
            </p:cNvPr>
            <p:cNvSpPr txBox="1"/>
            <p:nvPr/>
          </p:nvSpPr>
          <p:spPr>
            <a:xfrm>
              <a:off x="4433643" y="2993462"/>
              <a:ext cx="3307008" cy="2564371"/>
            </a:xfrm>
            <a:prstGeom prst="rect">
              <a:avLst/>
            </a:prstGeom>
            <a:noFill/>
          </p:spPr>
          <p:txBody>
            <a:bodyPr wrap="square" anchor="t" anchorCtr="0">
              <a:spAutoFit/>
            </a:bodyPr>
            <a:lstStyle/>
            <a:p>
              <a:pPr marL="171450" indent="-171450">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填补儿童用药空白</a:t>
              </a:r>
              <a:r>
                <a:rPr lang="zh-CN" altLang="en-US" sz="1400" dirty="0">
                  <a:solidFill>
                    <a:schemeClr val="tx1"/>
                  </a:solidFill>
                  <a:latin typeface="微软雅黑" panose="020B0503020204020204" pitchFamily="34" charset="-122"/>
                  <a:ea typeface="微软雅黑" panose="020B0503020204020204" pitchFamily="34" charset="-122"/>
                </a:rPr>
                <a:t>：现有目录内同类品种均无儿童使用信息。本品说明书中明确显示儿童人群使用，且</a:t>
              </a:r>
              <a:r>
                <a:rPr lang="en-US" altLang="zh-CN" sz="1400" dirty="0">
                  <a:solidFill>
                    <a:schemeClr val="tx1"/>
                  </a:solidFill>
                  <a:latin typeface="微软雅黑" panose="020B0503020204020204" pitchFamily="34" charset="-122"/>
                  <a:ea typeface="微软雅黑" panose="020B0503020204020204" pitchFamily="34" charset="-122"/>
                </a:rPr>
                <a:t>2020</a:t>
              </a:r>
              <a:r>
                <a:rPr lang="zh-CN" altLang="en-US" sz="1400" dirty="0">
                  <a:solidFill>
                    <a:schemeClr val="tx1"/>
                  </a:solidFill>
                  <a:latin typeface="微软雅黑" panose="020B0503020204020204" pitchFamily="34" charset="-122"/>
                  <a:ea typeface="微软雅黑" panose="020B0503020204020204" pitchFamily="34" charset="-122"/>
                </a:rPr>
                <a:t>年本品治疗</a:t>
              </a:r>
              <a:r>
                <a:rPr lang="en-US" altLang="zh-CN" sz="1400" dirty="0">
                  <a:solidFill>
                    <a:schemeClr val="tx1"/>
                  </a:solidFill>
                  <a:latin typeface="微软雅黑" panose="020B0503020204020204" pitchFamily="34" charset="-122"/>
                  <a:ea typeface="微软雅黑" panose="020B0503020204020204" pitchFamily="34" charset="-122"/>
                </a:rPr>
                <a:t>155</a:t>
              </a:r>
              <a:r>
                <a:rPr lang="zh-CN" altLang="en-US" sz="1400" dirty="0">
                  <a:solidFill>
                    <a:schemeClr val="tx1"/>
                  </a:solidFill>
                  <a:latin typeface="微软雅黑" panose="020B0503020204020204" pitchFamily="34" charset="-122"/>
                  <a:ea typeface="微软雅黑" panose="020B0503020204020204" pitchFamily="34" charset="-122"/>
                </a:rPr>
                <a:t>例</a:t>
              </a:r>
              <a:r>
                <a:rPr lang="en-US" altLang="zh-CN" sz="1400" dirty="0">
                  <a:solidFill>
                    <a:schemeClr val="tx1"/>
                  </a:solidFill>
                  <a:latin typeface="微软雅黑" panose="020B0503020204020204" pitchFamily="34" charset="-122"/>
                  <a:ea typeface="微软雅黑" panose="020B0503020204020204" pitchFamily="34" charset="-122"/>
                </a:rPr>
                <a:t>0-14</a:t>
              </a:r>
              <a:r>
                <a:rPr lang="zh-CN" altLang="en-US" sz="1400" dirty="0">
                  <a:solidFill>
                    <a:schemeClr val="tx1"/>
                  </a:solidFill>
                  <a:latin typeface="微软雅黑" panose="020B0503020204020204" pitchFamily="34" charset="-122"/>
                  <a:ea typeface="微软雅黑" panose="020B0503020204020204" pitchFamily="34" charset="-122"/>
                </a:rPr>
                <a:t>岁肝损伤患儿真实世界研究明确推荐临床不同年龄段的应用剂量，</a:t>
              </a:r>
              <a:r>
                <a:rPr lang="zh-CN" altLang="en-US" sz="1400" b="1" dirty="0">
                  <a:solidFill>
                    <a:srgbClr val="C00000"/>
                  </a:solidFill>
                  <a:latin typeface="微软雅黑" panose="020B0503020204020204" pitchFamily="34" charset="-122"/>
                  <a:ea typeface="微软雅黑" panose="020B0503020204020204" pitchFamily="34" charset="-122"/>
                </a:rPr>
                <a:t>填补了目录内现有同类品种儿童用药的空白</a:t>
              </a:r>
              <a:endParaRPr lang="en-US" altLang="zh-CN" sz="1400" b="1" dirty="0">
                <a:solidFill>
                  <a:srgbClr val="C00000"/>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endParaRPr lang="zh-CN" altLang="en-US" sz="1400" dirty="0">
                <a:solidFill>
                  <a:schemeClr val="tx1"/>
                </a:solidFill>
                <a:latin typeface="微软雅黑" panose="020B0503020204020204" pitchFamily="34" charset="-122"/>
                <a:ea typeface="微软雅黑" panose="020B0503020204020204" pitchFamily="34" charset="-122"/>
              </a:endParaRPr>
            </a:p>
            <a:p>
              <a:pPr marL="171450" indent="-171450">
                <a:buFont typeface="Arial" panose="020B0604020202020204" pitchFamily="34" charset="0"/>
                <a:buChar char="•"/>
              </a:pPr>
              <a:r>
                <a:rPr lang="zh-CN" altLang="en-US" sz="1400" b="1" dirty="0">
                  <a:solidFill>
                    <a:srgbClr val="C00000"/>
                  </a:solidFill>
                  <a:latin typeface="微软雅黑" panose="020B0503020204020204" pitchFamily="34" charset="-122"/>
                  <a:ea typeface="微软雅黑" panose="020B0503020204020204" pitchFamily="34" charset="-122"/>
                </a:rPr>
                <a:t>填补剂型空白</a:t>
              </a:r>
              <a:r>
                <a:rPr lang="zh-CN" altLang="en-US" sz="1400" dirty="0">
                  <a:solidFill>
                    <a:schemeClr val="tx1"/>
                  </a:solidFill>
                  <a:latin typeface="微软雅黑" panose="020B0503020204020204" pitchFamily="34" charset="-122"/>
                  <a:ea typeface="微软雅黑" panose="020B0503020204020204" pitchFamily="34" charset="-122"/>
                </a:rPr>
                <a:t>：本品为大容量注射液，无需配液，</a:t>
              </a:r>
              <a:r>
                <a:rPr lang="zh-CN" altLang="en-US" sz="1400" b="1" dirty="0">
                  <a:solidFill>
                    <a:srgbClr val="C00000"/>
                  </a:solidFill>
                  <a:latin typeface="微软雅黑" panose="020B0503020204020204" pitchFamily="34" charset="-122"/>
                  <a:ea typeface="微软雅黑" panose="020B0503020204020204" pitchFamily="34" charset="-122"/>
                </a:rPr>
                <a:t>减少二次配液污染</a:t>
              </a:r>
              <a:r>
                <a:rPr lang="zh-CN" altLang="en-US" sz="1400" dirty="0">
                  <a:solidFill>
                    <a:schemeClr val="tx1"/>
                  </a:solidFill>
                  <a:latin typeface="微软雅黑" panose="020B0503020204020204" pitchFamily="34" charset="-122"/>
                  <a:ea typeface="微软雅黑" panose="020B0503020204020204" pitchFamily="34" charset="-122"/>
                </a:rPr>
                <a:t>，减少静脉配置费用，</a:t>
              </a:r>
              <a:r>
                <a:rPr lang="zh-CN" altLang="en-US" sz="1400" b="1" dirty="0">
                  <a:solidFill>
                    <a:srgbClr val="C00000"/>
                  </a:solidFill>
                  <a:latin typeface="微软雅黑" panose="020B0503020204020204" pitchFamily="34" charset="-122"/>
                  <a:ea typeface="微软雅黑" panose="020B0503020204020204" pitchFamily="34" charset="-122"/>
                </a:rPr>
                <a:t>有利于减少医保资金支出</a:t>
              </a:r>
              <a:endParaRPr lang="en-US" altLang="zh-CN" sz="1400" b="1" dirty="0">
                <a:solidFill>
                  <a:srgbClr val="C00000"/>
                </a:solidFill>
                <a:latin typeface="微软雅黑" panose="020B0503020204020204" pitchFamily="34" charset="-122"/>
                <a:ea typeface="微软雅黑" panose="020B0503020204020204" pitchFamily="34" charset="-122"/>
              </a:endParaRPr>
            </a:p>
          </p:txBody>
        </p:sp>
        <p:sp>
          <p:nvSpPr>
            <p:cNvPr id="12" name="圆角矩形 7">
              <a:extLst>
                <a:ext uri="{FF2B5EF4-FFF2-40B4-BE49-F238E27FC236}">
                  <a16:creationId xmlns:a16="http://schemas.microsoft.com/office/drawing/2014/main" id="{6BD6D90A-1D29-7E21-E920-0416A4160B61}"/>
                </a:ext>
              </a:extLst>
            </p:cNvPr>
            <p:cNvSpPr/>
            <p:nvPr/>
          </p:nvSpPr>
          <p:spPr>
            <a:xfrm>
              <a:off x="8211892" y="2693524"/>
              <a:ext cx="3157715" cy="3129622"/>
            </a:xfrm>
            <a:prstGeom prst="roundRect">
              <a:avLst>
                <a:gd name="adj" fmla="val 5121"/>
              </a:avLst>
            </a:prstGeom>
            <a:solidFill>
              <a:schemeClr val="tx1">
                <a:lumMod val="50000"/>
                <a:lumOff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8">
              <a:extLst>
                <a:ext uri="{FF2B5EF4-FFF2-40B4-BE49-F238E27FC236}">
                  <a16:creationId xmlns:a16="http://schemas.microsoft.com/office/drawing/2014/main" id="{67880626-225C-1F02-C01D-A1762BFD0F91}"/>
                </a:ext>
              </a:extLst>
            </p:cNvPr>
            <p:cNvSpPr/>
            <p:nvPr/>
          </p:nvSpPr>
          <p:spPr>
            <a:xfrm>
              <a:off x="8842807" y="2420759"/>
              <a:ext cx="1913313" cy="417130"/>
            </a:xfrm>
            <a:prstGeom prst="roundRect">
              <a:avLst>
                <a:gd name="adj" fmla="val 20000"/>
              </a:avLst>
            </a:prstGeom>
            <a:solidFill>
              <a:schemeClr val="accent2"/>
            </a:solidFill>
            <a:ln w="5715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zh-CN" altLang="en-US" sz="1600" b="1" dirty="0">
                  <a:solidFill>
                    <a:schemeClr val="bg1"/>
                  </a:solidFill>
                </a:rPr>
                <a:t>临床管理便利</a:t>
              </a:r>
            </a:p>
          </p:txBody>
        </p:sp>
        <p:sp>
          <p:nvSpPr>
            <p:cNvPr id="14" name="文本框 13">
              <a:extLst>
                <a:ext uri="{FF2B5EF4-FFF2-40B4-BE49-F238E27FC236}">
                  <a16:creationId xmlns:a16="http://schemas.microsoft.com/office/drawing/2014/main" id="{1BEE5BA8-4953-8284-2C44-CD961B1BACA1}"/>
                </a:ext>
              </a:extLst>
            </p:cNvPr>
            <p:cNvSpPr txBox="1"/>
            <p:nvPr/>
          </p:nvSpPr>
          <p:spPr>
            <a:xfrm>
              <a:off x="8211892" y="2993462"/>
              <a:ext cx="2864980" cy="707413"/>
            </a:xfrm>
            <a:prstGeom prst="rect">
              <a:avLst/>
            </a:prstGeom>
            <a:noFill/>
          </p:spPr>
          <p:txBody>
            <a:bodyPr wrap="square" anchor="t" anchorCtr="0">
              <a:spAutoFit/>
            </a:bodyPr>
            <a:lstStyle/>
            <a:p>
              <a:pPr marL="171450" indent="-171450">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肝脏疾病有</a:t>
              </a:r>
              <a:r>
                <a:rPr lang="zh-CN" altLang="en-US" sz="1400" b="1" dirty="0">
                  <a:solidFill>
                    <a:srgbClr val="C00000"/>
                  </a:solidFill>
                  <a:latin typeface="微软雅黑" panose="020B0503020204020204" pitchFamily="34" charset="-122"/>
                  <a:ea typeface="微软雅黑" panose="020B0503020204020204" pitchFamily="34" charset="-122"/>
                </a:rPr>
                <a:t>明确诊断标准</a:t>
              </a:r>
              <a:r>
                <a:rPr lang="zh-CN" altLang="en-US" sz="1400" dirty="0">
                  <a:latin typeface="微软雅黑" panose="020B0503020204020204" pitchFamily="34" charset="-122"/>
                  <a:ea typeface="微软雅黑" panose="020B0503020204020204" pitchFamily="34" charset="-122"/>
                </a:rPr>
                <a:t>、不存在临床滥用或超说明书用药，</a:t>
              </a:r>
              <a:r>
                <a:rPr lang="zh-CN" altLang="en-US" sz="1400" b="1" dirty="0">
                  <a:solidFill>
                    <a:srgbClr val="C00000"/>
                  </a:solidFill>
                  <a:latin typeface="微软雅黑" panose="020B0503020204020204" pitchFamily="34" charset="-122"/>
                  <a:ea typeface="微软雅黑" panose="020B0503020204020204" pitchFamily="34" charset="-122"/>
                </a:rPr>
                <a:t>便于临床管理</a:t>
              </a:r>
              <a:endParaRPr lang="en-US" altLang="zh-CN" sz="1400" b="1" dirty="0">
                <a:solidFill>
                  <a:srgbClr val="C00000"/>
                </a:solidFill>
                <a:latin typeface="微软雅黑" panose="020B0503020204020204" pitchFamily="34" charset="-122"/>
                <a:ea typeface="微软雅黑" panose="020B0503020204020204" pitchFamily="34" charset="-122"/>
              </a:endParaRPr>
            </a:p>
          </p:txBody>
        </p:sp>
        <p:sp>
          <p:nvSpPr>
            <p:cNvPr id="15" name="矩形 14">
              <a:extLst>
                <a:ext uri="{FF2B5EF4-FFF2-40B4-BE49-F238E27FC236}">
                  <a16:creationId xmlns:a16="http://schemas.microsoft.com/office/drawing/2014/main" id="{B3E571C7-7ABE-9F79-2163-F5C6922D1EE6}"/>
                </a:ext>
              </a:extLst>
            </p:cNvPr>
            <p:cNvSpPr/>
            <p:nvPr/>
          </p:nvSpPr>
          <p:spPr>
            <a:xfrm>
              <a:off x="547657" y="1407808"/>
              <a:ext cx="11078980" cy="618986"/>
            </a:xfrm>
            <a:prstGeom prst="rect">
              <a:avLst/>
            </a:prstGeom>
          </p:spPr>
          <p:txBody>
            <a:bodyPr wrap="square" anchor="b" anchorCtr="0">
              <a:spAutoFit/>
            </a:bodyPr>
            <a:lstStyle/>
            <a:p>
              <a:pPr algn="ctr">
                <a:buSzPct val="25000"/>
              </a:pPr>
              <a:r>
                <a:rPr lang="en-US" altLang="zh-CN" dirty="0">
                  <a:latin typeface="微软雅黑" panose="020B0503020204020204" pitchFamily="34" charset="-122"/>
                  <a:ea typeface="微软雅黑" panose="020B0503020204020204" pitchFamily="34" charset="-122"/>
                </a:rPr>
                <a:t>2021</a:t>
              </a:r>
              <a:r>
                <a:rPr lang="zh-CN" altLang="en-US" dirty="0">
                  <a:latin typeface="微软雅黑" panose="020B0503020204020204" pitchFamily="34" charset="-122"/>
                  <a:ea typeface="微软雅黑" panose="020B0503020204020204" pitchFamily="34" charset="-122"/>
                </a:rPr>
                <a:t>年</a:t>
              </a:r>
              <a:r>
                <a:rPr lang="en-US" altLang="zh-CN" dirty="0">
                  <a:latin typeface="微软雅黑" panose="020B0503020204020204" pitchFamily="34" charset="-122"/>
                  <a:ea typeface="微软雅黑" panose="020B0503020204020204" pitchFamily="34" charset="-122"/>
                </a:rPr>
                <a:t>9</a:t>
              </a:r>
              <a:r>
                <a:rPr lang="zh-CN" altLang="en-US" dirty="0">
                  <a:latin typeface="微软雅黑" panose="020B0503020204020204" pitchFamily="34" charset="-122"/>
                  <a:ea typeface="微软雅黑" panose="020B0503020204020204" pitchFamily="34" charset="-122"/>
                </a:rPr>
                <a:t>月</a:t>
              </a:r>
              <a:r>
                <a:rPr lang="en-US" altLang="zh-CN" dirty="0">
                  <a:latin typeface="微软雅黑" panose="020B0503020204020204" pitchFamily="34" charset="-122"/>
                  <a:ea typeface="微软雅黑" panose="020B0503020204020204" pitchFamily="34" charset="-122"/>
                </a:rPr>
                <a:t>15</a:t>
              </a:r>
              <a:r>
                <a:rPr lang="zh-CN" altLang="en-US" dirty="0">
                  <a:latin typeface="微软雅黑" panose="020B0503020204020204" pitchFamily="34" charset="-122"/>
                  <a:ea typeface="微软雅黑" panose="020B0503020204020204" pitchFamily="34" charset="-122"/>
                </a:rPr>
                <a:t>日，</a:t>
              </a:r>
              <a:r>
                <a:rPr lang="zh-CN" altLang="en-US" b="1" dirty="0">
                  <a:latin typeface="微软雅黑" panose="020B0503020204020204" pitchFamily="34" charset="-122"/>
                  <a:ea typeface="微软雅黑" panose="020B0503020204020204" pitchFamily="34" charset="-122"/>
                </a:rPr>
                <a:t>国家卫健委</a:t>
              </a:r>
              <a:r>
                <a:rPr lang="zh-CN" altLang="en-US" dirty="0">
                  <a:latin typeface="微软雅黑" panose="020B0503020204020204" pitchFamily="34" charset="-122"/>
                  <a:ea typeface="微软雅黑" panose="020B0503020204020204" pitchFamily="34" charset="-122"/>
                </a:rPr>
                <a:t>发布了</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消除丙型肝炎公共卫生危害行动工作方案（</a:t>
              </a:r>
              <a:r>
                <a:rPr lang="en-US" altLang="zh-CN" dirty="0">
                  <a:latin typeface="微软雅黑" panose="020B0503020204020204" pitchFamily="34" charset="-122"/>
                  <a:ea typeface="微软雅黑" panose="020B0503020204020204" pitchFamily="34" charset="-122"/>
                </a:rPr>
                <a:t>2021-2030</a:t>
              </a:r>
              <a:r>
                <a:rPr lang="zh-CN" altLang="en-US" dirty="0">
                  <a:latin typeface="微软雅黑" panose="020B0503020204020204" pitchFamily="34" charset="-122"/>
                  <a:ea typeface="微软雅黑" panose="020B0503020204020204" pitchFamily="34" charset="-122"/>
                </a:rPr>
                <a:t>年）</a:t>
              </a:r>
              <a:r>
                <a:rPr lang="en-US" altLang="zh-CN" dirty="0">
                  <a:latin typeface="微软雅黑" panose="020B0503020204020204" pitchFamily="34" charset="-122"/>
                  <a:ea typeface="微软雅黑" panose="020B0503020204020204" pitchFamily="34" charset="-122"/>
                </a:rPr>
                <a:t>》</a:t>
              </a:r>
            </a:p>
            <a:p>
              <a:pPr algn="ctr">
                <a:buSzPct val="25000"/>
              </a:pPr>
              <a:r>
                <a:rPr lang="zh-CN" altLang="en-US" b="1" dirty="0">
                  <a:latin typeface="微软雅黑" panose="020B0503020204020204" pitchFamily="34" charset="-122"/>
                  <a:ea typeface="微软雅黑" panose="020B0503020204020204" pitchFamily="34" charset="-122"/>
                </a:rPr>
                <a:t>有效防治病毒性肝炎将对实现“健康中国</a:t>
              </a:r>
              <a:r>
                <a:rPr lang="en-US" altLang="zh-CN" b="1" dirty="0">
                  <a:latin typeface="微软雅黑" panose="020B0503020204020204" pitchFamily="34" charset="-122"/>
                  <a:ea typeface="微软雅黑" panose="020B0503020204020204" pitchFamily="34" charset="-122"/>
                </a:rPr>
                <a:t>2030”</a:t>
              </a:r>
              <a:r>
                <a:rPr lang="zh-CN" altLang="en-US" b="1" dirty="0">
                  <a:latin typeface="微软雅黑" panose="020B0503020204020204" pitchFamily="34" charset="-122"/>
                  <a:ea typeface="微软雅黑" panose="020B0503020204020204" pitchFamily="34" charset="-122"/>
                </a:rPr>
                <a:t>和可持续发展健康目标至关重要</a:t>
              </a:r>
              <a:endParaRPr lang="en-US" altLang="zh-CN" b="1"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0523084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LIDE.DIAGRAM" val="#770026;"/>
</p:tagLst>
</file>

<file path=ppt/theme/theme1.xml><?xml version="1.0" encoding="utf-8"?>
<a:theme xmlns:a="http://schemas.openxmlformats.org/drawingml/2006/main" name="四环-北极星">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jiy3ukuc">
      <a:majorFont>
        <a:latin typeface="字魂36号-正文宋楷"/>
        <a:ea typeface="字魂36号-正文宋楷"/>
        <a:cs typeface=""/>
      </a:majorFont>
      <a:minorFont>
        <a:latin typeface="字魂36号-正文宋楷"/>
        <a:ea typeface="字魂36号-正文宋楷"/>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四环-北极星" id="{72FC1A9C-06CE-445F-AD1F-531980ACD9D5}" vid="{65680814-6B25-4701-8AD3-62C5046DDBC1}"/>
    </a:ext>
  </a:extLst>
</a:theme>
</file>

<file path=docProps/app.xml><?xml version="1.0" encoding="utf-8"?>
<Properties xmlns="http://schemas.openxmlformats.org/officeDocument/2006/extended-properties" xmlns:vt="http://schemas.openxmlformats.org/officeDocument/2006/docPropsVTypes">
  <Template>四环-北极星</Template>
  <TotalTime>2332</TotalTime>
  <Words>2296</Words>
  <Application>Microsoft Office PowerPoint</Application>
  <PresentationFormat>宽屏</PresentationFormat>
  <Paragraphs>133</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Microsoft YaHei</vt:lpstr>
      <vt:lpstr>Microsoft YaHei</vt:lpstr>
      <vt:lpstr>字魂36号-正文宋楷</vt:lpstr>
      <vt:lpstr>Arial</vt:lpstr>
      <vt:lpstr>Wingdings</vt:lpstr>
      <vt:lpstr>四环-北极星</vt:lpstr>
      <vt:lpstr>甘草酸单铵半胱氨酸氯化钠注射液 ( 回能® ) 申请纳入常规目录并按说明书适应症调整医保支付范围</vt:lpstr>
      <vt:lpstr>目录</vt:lpstr>
      <vt:lpstr>药品基本信息1</vt:lpstr>
      <vt:lpstr>药品基本信息2</vt:lpstr>
      <vt:lpstr>安全性</vt:lpstr>
      <vt:lpstr>有效性</vt:lpstr>
      <vt:lpstr>有效性—甘草酸单铵半胱氨酸氯化钠注射液通用名被权威指南推荐</vt:lpstr>
      <vt:lpstr>创新性</vt:lpstr>
      <vt:lpstr>公平性</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申请调整支付范围</dc:title>
  <dc:creator>SH</dc:creator>
  <cp:lastModifiedBy>Simon</cp:lastModifiedBy>
  <cp:revision>100</cp:revision>
  <dcterms:created xsi:type="dcterms:W3CDTF">2023-06-29T07:19:54Z</dcterms:created>
  <dcterms:modified xsi:type="dcterms:W3CDTF">2023-07-11T15:38:55Z</dcterms:modified>
</cp:coreProperties>
</file>