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410" r:id="rId3"/>
    <p:sldId id="395" r:id="rId4"/>
    <p:sldId id="413" r:id="rId5"/>
    <p:sldId id="415" r:id="rId6"/>
    <p:sldId id="398" r:id="rId7"/>
    <p:sldId id="399" r:id="rId8"/>
    <p:sldId id="408" r:id="rId9"/>
    <p:sldId id="404" r:id="rId10"/>
    <p:sldId id="259" r:id="rId11"/>
  </p:sldIdLst>
  <p:sldSz cx="12192000" cy="6858000"/>
  <p:notesSz cx="6889750" cy="967105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BAC239A-0B72-4850-8092-D44F3077A2CC}">
          <p14:sldIdLst>
            <p14:sldId id="304"/>
          </p14:sldIdLst>
        </p14:section>
        <p14:section name="无标题节" id="{F49A4E9B-8D2D-4DBF-8BD8-F0BB69B9DAEB}">
          <p14:sldIdLst>
            <p14:sldId id="410"/>
            <p14:sldId id="395"/>
            <p14:sldId id="413"/>
            <p14:sldId id="415"/>
            <p14:sldId id="398"/>
            <p14:sldId id="399"/>
            <p14:sldId id="408"/>
            <p14:sldId id="40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orient="horz" pos="23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333" userDrawn="1">
          <p15:clr>
            <a:srgbClr val="A4A3A4"/>
          </p15:clr>
        </p15:guide>
        <p15:guide id="7" pos="3841" userDrawn="1">
          <p15:clr>
            <a:srgbClr val="A4A3A4"/>
          </p15:clr>
        </p15:guide>
        <p15:guide id="8" pos="347" userDrawn="1">
          <p15:clr>
            <a:srgbClr val="A4A3A4"/>
          </p15:clr>
        </p15:guide>
        <p15:guide id="9" orient="horz" pos="39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5F97"/>
    <a:srgbClr val="FFD493"/>
    <a:srgbClr val="F2F2F2"/>
    <a:srgbClr val="A0BCE3"/>
    <a:srgbClr val="9A785B"/>
    <a:srgbClr val="92A2BD"/>
    <a:srgbClr val="AE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513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92" y="40"/>
      </p:cViewPr>
      <p:guideLst>
        <p:guide orient="horz" pos="2137"/>
        <p:guide orient="horz" pos="232"/>
        <p:guide orient="horz" pos="4110"/>
        <p:guide orient="horz" pos="1207"/>
        <p:guide orient="horz" pos="3974"/>
        <p:guide pos="7333"/>
        <p:guide pos="3841"/>
        <p:guide pos="347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4ADCDEC0-2350-4AA9-8284-41DBA92EBBE3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2023/7/14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A7BDDFED-CEC4-4539-B087-59BE8D7B022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2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23DC7E-545F-4537-850F-CC5C2B410559}" type="datetimeFigureOut">
              <a:rPr lang="de-DE" smtClean="0"/>
              <a:pPr/>
              <a:t>14.07.2023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67A725A-9256-4EC5-8CDB-4CC5D97770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30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订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177D25A1-A376-47FB-AB64-943A88768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8" b="27145"/>
          <a:stretch/>
        </p:blipFill>
        <p:spPr>
          <a:xfrm>
            <a:off x="498817" y="243651"/>
            <a:ext cx="3250539" cy="852449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192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GB" altLang="zh-TW" noProof="0" dirty="0"/>
              <a:t>Edit title by clicking</a:t>
            </a:r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1299"/>
            <a:ext cx="9144000" cy="647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altLang="zh-TW" noProof="0" dirty="0"/>
              <a:t>Enter department and date</a:t>
            </a:r>
          </a:p>
        </p:txBody>
      </p:sp>
    </p:spTree>
    <p:extLst>
      <p:ext uri="{BB962C8B-B14F-4D97-AF65-F5344CB8AC3E}">
        <p14:creationId xmlns:p14="http://schemas.microsoft.com/office/powerpoint/2010/main" val="8323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7" y="1629877"/>
            <a:ext cx="10945283" cy="4896000"/>
          </a:xfrm>
          <a:prstGeom prst="rect">
            <a:avLst/>
          </a:prstGeom>
        </p:spPr>
        <p:txBody>
          <a:bodyPr lIns="0" tIns="0" rIns="0" bIns="0"/>
          <a:lstStyle>
            <a:lvl1pPr marL="266693" indent="-26669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BMW Group Condensed" panose="020B0606020202020204" pitchFamily="34" charset="0"/>
              <a:buChar char="−"/>
              <a:defRPr lang="de-DE" sz="2400" smtClean="0">
                <a:solidFill>
                  <a:schemeClr val="bg2"/>
                </a:solidFill>
                <a:latin typeface="+mn-ea"/>
                <a:ea typeface="+mn-ea"/>
              </a:defRPr>
            </a:lvl1pPr>
            <a:lvl2pPr marL="715945" indent="-28415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BMW Group Condensed" panose="020B0606020202020204" pitchFamily="34" charset="0"/>
              <a:buChar char="−"/>
              <a:defRPr sz="2400">
                <a:solidFill>
                  <a:schemeClr val="bg2"/>
                </a:solidFill>
                <a:latin typeface="+mn-ea"/>
                <a:ea typeface="+mn-ea"/>
                <a:cs typeface="BMW Type Global Pro Regular" pitchFamily="2" charset="0"/>
              </a:defRPr>
            </a:lvl2pPr>
            <a:lvl3pPr marL="1077886" indent="-27621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BMW Group Condensed" panose="020B0606020202020204" pitchFamily="34" charset="0"/>
              <a:buChar char="−"/>
              <a:defRPr sz="2400">
                <a:solidFill>
                  <a:schemeClr val="bg2"/>
                </a:solidFill>
                <a:latin typeface="+mn-ea"/>
                <a:ea typeface="+mn-ea"/>
                <a:cs typeface="BMW Type Global Pro Regular" pitchFamily="2" charset="0"/>
              </a:defRPr>
            </a:lvl3pPr>
            <a:lvl4pPr marL="1431890" indent="-26669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BMW Group Condensed" panose="020B0606020202020204" pitchFamily="34" charset="0"/>
              <a:buChar char="−"/>
              <a:defRPr sz="2400">
                <a:solidFill>
                  <a:schemeClr val="bg2"/>
                </a:solidFill>
                <a:latin typeface="+mn-ea"/>
                <a:ea typeface="+mn-ea"/>
                <a:cs typeface="BMW Type Global Pro Regular" pitchFamily="2" charset="0"/>
              </a:defRPr>
            </a:lvl4pPr>
            <a:lvl5pPr marL="1793830" indent="-26669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BMW Group Condensed" panose="020B0606020202020204" pitchFamily="34" charset="0"/>
              <a:buChar char="−"/>
              <a:defRPr sz="2400">
                <a:solidFill>
                  <a:schemeClr val="bg2"/>
                </a:solidFill>
                <a:latin typeface="+mn-ea"/>
                <a:ea typeface="+mn-ea"/>
                <a:cs typeface="BMW Type Global Pro Regular" pitchFamily="2" charset="0"/>
              </a:defRPr>
            </a:lvl5pPr>
          </a:lstStyle>
          <a:p>
            <a:pPr lvl="0"/>
            <a:r>
              <a:rPr lang="en-GB" noProof="0" dirty="0"/>
              <a:t>Edit list by clicking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  <a:p>
            <a:pPr lvl="4"/>
            <a:r>
              <a:rPr lang="en-GB" noProof="0" dirty="0"/>
              <a:t>Fifth layer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630888" y="6528869"/>
            <a:ext cx="1938812" cy="32913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en-GB"/>
              <a:t>Page </a:t>
            </a:r>
            <a:fld id="{AA807A42-CF27-4B84-8583-18EBE418342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367200"/>
            <a:ext cx="10944000" cy="99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none" baseline="0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GB" noProof="0" dirty="0"/>
              <a:t>Edit headline by clicking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out visual, 1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4910" y="5643450"/>
            <a:ext cx="10957816" cy="5814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none" baseline="0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GB" altLang="zh-TW" noProof="0" dirty="0"/>
              <a:t>Edit title by clicking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="" xmlns:a16="http://schemas.microsoft.com/office/drawing/2014/main" id="{177D25A1-A376-47FB-AB64-943A88768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8" b="27145"/>
          <a:stretch/>
        </p:blipFill>
        <p:spPr>
          <a:xfrm>
            <a:off x="8493286" y="5495342"/>
            <a:ext cx="3250539" cy="8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" y="2573"/>
            <a:ext cx="12184277" cy="68528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455" y="1271780"/>
            <a:ext cx="10044456" cy="4132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292592" y="65465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342250-CB95-4AF0-81FB-C38B23163CBB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86569" y="476251"/>
            <a:ext cx="8069751" cy="49910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rgbClr val="2E5C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08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737602" y="6528871"/>
            <a:ext cx="2832100" cy="329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en-GB" dirty="0"/>
              <a:t>Page </a:t>
            </a:r>
            <a:fld id="{AA807A42-CF27-4B84-8583-18EBE418342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1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8" r:id="rId2"/>
    <p:sldLayoutId id="2147483730" r:id="rId3"/>
    <p:sldLayoutId id="2147483735" r:id="rId4"/>
  </p:sldLayoutIdLst>
  <p:hf hdr="0" dt="0"/>
  <p:txStyles>
    <p:titleStyle>
      <a:lvl1pPr algn="l" defTabSz="914377" rtl="0" eaLnBrk="1" latinLnBrk="0" hangingPunct="1">
        <a:lnSpc>
          <a:spcPts val="34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___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angwuppt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15509" y="0"/>
            <a:ext cx="8276492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813170" y="1148830"/>
            <a:ext cx="9144000" cy="4185154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注射用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尤瑞克林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（商品名：凯力康）</a:t>
            </a:r>
            <a:r>
              <a:rPr lang="en-US" altLang="zh-CN" sz="2400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广东天普生化医药股份有限公司</a:t>
            </a:r>
            <a:b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67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648197" y="3941854"/>
            <a:ext cx="10957816" cy="581467"/>
          </a:xfrm>
        </p:spPr>
        <p:txBody>
          <a:bodyPr/>
          <a:lstStyle/>
          <a:p>
            <a:r>
              <a:rPr lang="en-US" altLang="zh-CN" sz="3733" dirty="0" smtClean="0">
                <a:latin typeface="+mj-ea"/>
                <a:ea typeface="+mj-ea"/>
                <a:cs typeface="BMW Type Global Bold" pitchFamily="2" charset="-122"/>
              </a:rPr>
              <a:t>The End!</a:t>
            </a:r>
            <a:endParaRPr lang="en-US" altLang="zh-CN" sz="3733" dirty="0">
              <a:latin typeface="+mj-ea"/>
              <a:ea typeface="+mj-ea"/>
              <a:cs typeface="BMW Type Global Bold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0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EC7577F-9B20-C00C-BE1B-F393C3297414}"/>
              </a:ext>
            </a:extLst>
          </p:cNvPr>
          <p:cNvGrpSpPr/>
          <p:nvPr/>
        </p:nvGrpSpPr>
        <p:grpSpPr>
          <a:xfrm>
            <a:off x="0" y="0"/>
            <a:ext cx="4661471" cy="6530009"/>
            <a:chOff x="0" y="0"/>
            <a:chExt cx="4661471" cy="6858000"/>
          </a:xfrm>
          <a:gradFill>
            <a:gsLst>
              <a:gs pos="2000">
                <a:schemeClr val="accent6">
                  <a:lumMod val="50000"/>
                  <a:alpha val="40000"/>
                </a:schemeClr>
              </a:gs>
              <a:gs pos="7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</a:gradFill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A75C91DB-1C8B-4AFD-2490-6F336F4748A9}"/>
                </a:ext>
              </a:extLst>
            </p:cNvPr>
            <p:cNvSpPr/>
            <p:nvPr/>
          </p:nvSpPr>
          <p:spPr>
            <a:xfrm>
              <a:off x="0" y="0"/>
              <a:ext cx="4661471" cy="68580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904EDD4-51FA-5672-8443-21D77A005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4572000" cy="6858000"/>
            </a:xfrm>
            <a:prstGeom prst="rect">
              <a:avLst/>
            </a:prstGeom>
            <a:grpFill/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DCBF689-40C1-4674-7E4D-4245C05FB6BA}"/>
                </a:ext>
              </a:extLst>
            </p:cNvPr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1EA477E-0DA8-48AA-8C23-52586F9223AB}"/>
              </a:ext>
            </a:extLst>
          </p:cNvPr>
          <p:cNvSpPr txBox="1"/>
          <p:nvPr/>
        </p:nvSpPr>
        <p:spPr>
          <a:xfrm>
            <a:off x="648033" y="103198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E791392A-7EB8-D251-A678-D5DF6DEAAEDB}"/>
              </a:ext>
            </a:extLst>
          </p:cNvPr>
          <p:cNvSpPr/>
          <p:nvPr/>
        </p:nvSpPr>
        <p:spPr>
          <a:xfrm>
            <a:off x="5876621" y="1092167"/>
            <a:ext cx="661899" cy="6167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3863571F-813A-BADB-B85B-5A1CA7F05D7F}"/>
              </a:ext>
            </a:extLst>
          </p:cNvPr>
          <p:cNvCxnSpPr>
            <a:cxnSpLocks/>
          </p:cNvCxnSpPr>
          <p:nvPr/>
        </p:nvCxnSpPr>
        <p:spPr>
          <a:xfrm>
            <a:off x="6760496" y="1745499"/>
            <a:ext cx="3327774" cy="0"/>
          </a:xfrm>
          <a:prstGeom prst="line">
            <a:avLst/>
          </a:prstGeom>
          <a:ln>
            <a:solidFill>
              <a:schemeClr val="bg2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5885497" y="1960131"/>
            <a:ext cx="661899" cy="6167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635A2A91-133C-2846-D315-06AFBF9CAC17}"/>
              </a:ext>
            </a:extLst>
          </p:cNvPr>
          <p:cNvCxnSpPr/>
          <p:nvPr/>
        </p:nvCxnSpPr>
        <p:spPr>
          <a:xfrm>
            <a:off x="6759648" y="2576912"/>
            <a:ext cx="3327774" cy="0"/>
          </a:xfrm>
          <a:prstGeom prst="line">
            <a:avLst/>
          </a:prstGeom>
          <a:ln>
            <a:solidFill>
              <a:schemeClr val="bg2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9E2A0FC3-30E2-28EC-99D3-837CB6416519}"/>
              </a:ext>
            </a:extLst>
          </p:cNvPr>
          <p:cNvSpPr/>
          <p:nvPr/>
        </p:nvSpPr>
        <p:spPr>
          <a:xfrm>
            <a:off x="5885497" y="2858230"/>
            <a:ext cx="661899" cy="6167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1FBE4601-670F-0561-49BF-6000F4FDD48C}"/>
              </a:ext>
            </a:extLst>
          </p:cNvPr>
          <p:cNvCxnSpPr/>
          <p:nvPr/>
        </p:nvCxnSpPr>
        <p:spPr>
          <a:xfrm>
            <a:off x="6796166" y="3475011"/>
            <a:ext cx="3327774" cy="0"/>
          </a:xfrm>
          <a:prstGeom prst="line">
            <a:avLst/>
          </a:prstGeom>
          <a:ln>
            <a:solidFill>
              <a:schemeClr val="bg2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="" xmlns:a16="http://schemas.microsoft.com/office/drawing/2014/main" id="{1986B02C-2CFC-C8E4-4CC6-BC1E51E8421E}"/>
              </a:ext>
            </a:extLst>
          </p:cNvPr>
          <p:cNvSpPr/>
          <p:nvPr/>
        </p:nvSpPr>
        <p:spPr>
          <a:xfrm>
            <a:off x="5876618" y="3781827"/>
            <a:ext cx="661899" cy="6167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49249" y="927717"/>
            <a:ext cx="1415772" cy="719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基本信息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92754" y="1806361"/>
            <a:ext cx="1107996" cy="719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安全性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192754" y="2673980"/>
            <a:ext cx="1107996" cy="719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有效性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="" xmlns:a16="http://schemas.microsoft.com/office/drawing/2014/main" id="{E791392A-7EB8-D251-A678-D5DF6DEAAEDB}"/>
              </a:ext>
            </a:extLst>
          </p:cNvPr>
          <p:cNvSpPr/>
          <p:nvPr/>
        </p:nvSpPr>
        <p:spPr>
          <a:xfrm>
            <a:off x="5876619" y="4705424"/>
            <a:ext cx="661899" cy="6167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3863571F-813A-BADB-B85B-5A1CA7F05D7F}"/>
              </a:ext>
            </a:extLst>
          </p:cNvPr>
          <p:cNvCxnSpPr>
            <a:cxnSpLocks/>
          </p:cNvCxnSpPr>
          <p:nvPr/>
        </p:nvCxnSpPr>
        <p:spPr>
          <a:xfrm>
            <a:off x="6759648" y="5353746"/>
            <a:ext cx="3327774" cy="0"/>
          </a:xfrm>
          <a:prstGeom prst="line">
            <a:avLst/>
          </a:prstGeom>
          <a:ln>
            <a:solidFill>
              <a:schemeClr val="bg2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7199666" y="3582135"/>
            <a:ext cx="1107996" cy="719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创新性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39334" y="4542204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公平性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1FBE4601-670F-0561-49BF-6000F4FDD48C}"/>
              </a:ext>
            </a:extLst>
          </p:cNvPr>
          <p:cNvCxnSpPr/>
          <p:nvPr/>
        </p:nvCxnSpPr>
        <p:spPr>
          <a:xfrm>
            <a:off x="6769372" y="4424106"/>
            <a:ext cx="3327774" cy="0"/>
          </a:xfrm>
          <a:prstGeom prst="line">
            <a:avLst/>
          </a:prstGeom>
          <a:ln>
            <a:solidFill>
              <a:schemeClr val="bg2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6570" y="476251"/>
            <a:ext cx="1937984" cy="499109"/>
          </a:xfrm>
        </p:spPr>
        <p:txBody>
          <a:bodyPr/>
          <a:lstStyle/>
          <a:p>
            <a:r>
              <a:rPr lang="zh-CN" altLang="en-US" dirty="0" smtClean="0"/>
              <a:t>基本信息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4021"/>
              </p:ext>
            </p:extLst>
          </p:nvPr>
        </p:nvGraphicFramePr>
        <p:xfrm>
          <a:off x="816068" y="1114153"/>
          <a:ext cx="5609224" cy="5290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655"/>
                <a:gridCol w="1210702"/>
                <a:gridCol w="1566441"/>
                <a:gridCol w="1258426"/>
              </a:tblGrid>
              <a:tr h="4519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通用名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注射用尤瑞克林</a:t>
                      </a:r>
                      <a:endParaRPr lang="zh-CN" alt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19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注册规格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0.15PNA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单位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19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适应症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轻</a:t>
                      </a:r>
                      <a:r>
                        <a:rPr lang="en-US" altLang="zh-CN" sz="1600" b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600" b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中度</a:t>
                      </a:r>
                      <a:r>
                        <a:rPr lang="zh-CN" altLang="en-US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急性血栓性脑梗死</a:t>
                      </a:r>
                      <a:endParaRPr lang="zh-CN" alt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228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用法用量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应在起病</a:t>
                      </a:r>
                      <a:r>
                        <a:rPr lang="en-US" altLang="zh-CN" sz="1400" u="none" strike="noStrike" baseline="0" dirty="0">
                          <a:effectLst/>
                          <a:latin typeface="+mn-ea"/>
                          <a:ea typeface="+mn-ea"/>
                        </a:rPr>
                        <a:t>48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小时内开始用药，每次</a:t>
                      </a:r>
                      <a:r>
                        <a:rPr lang="en-US" altLang="zh-CN" sz="1400" u="none" strike="noStrike" baseline="0" dirty="0">
                          <a:effectLst/>
                          <a:latin typeface="+mn-ea"/>
                          <a:ea typeface="+mn-ea"/>
                        </a:rPr>
                        <a:t>0.15PNA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单位，溶于</a:t>
                      </a:r>
                      <a:r>
                        <a:rPr lang="en-US" altLang="zh-CN" sz="1400" u="none" strike="noStrike" baseline="0" dirty="0">
                          <a:effectLst/>
                          <a:latin typeface="+mn-ea"/>
                          <a:ea typeface="+mn-ea"/>
                        </a:rPr>
                        <a:t>100ml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氯化钠注射液中，静脉滴注时间不少于</a:t>
                      </a:r>
                      <a:r>
                        <a:rPr lang="en-US" altLang="zh-CN" sz="1400" u="none" strike="noStrike" baseline="0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分钟，可根据患者情况增加溶媒和（或）减慢滴速，每日一次，</a:t>
                      </a:r>
                      <a:r>
                        <a:rPr lang="en-US" altLang="zh-CN" sz="1400" u="none" strike="noStrike" baseline="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周为一疗程。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855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全球首个上市国家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中国</a:t>
                      </a:r>
                      <a:endParaRPr lang="zh-CN" alt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中国大陆上市时间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baseline="0" dirty="0">
                          <a:effectLst/>
                          <a:latin typeface="+mn-ea"/>
                          <a:ea typeface="+mn-ea"/>
                        </a:rPr>
                        <a:t>2005/10/19</a:t>
                      </a:r>
                      <a:endParaRPr lang="en-US" altLang="zh-CN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049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大陆地区同通用性药品上市情况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无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是否为</a:t>
                      </a:r>
                      <a:r>
                        <a:rPr 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OTC</a:t>
                      </a:r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药品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否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3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现行医保支付范围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限新发</a:t>
                      </a:r>
                      <a:r>
                        <a:rPr lang="zh-CN" altLang="en-US" sz="1400" b="0" u="none" strike="noStrike" baseline="0" dirty="0">
                          <a:effectLst/>
                          <a:latin typeface="+mn-ea"/>
                          <a:ea typeface="+mn-ea"/>
                        </a:rPr>
                        <a:t>的</a:t>
                      </a:r>
                      <a:r>
                        <a:rPr lang="zh-CN" alt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急性</a:t>
                      </a:r>
                      <a:r>
                        <a:rPr lang="zh-CN" altLang="en-US" sz="1600" b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中度</a:t>
                      </a:r>
                      <a:r>
                        <a:rPr lang="zh-CN" alt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缺血性脑卒中患者，应在发作</a:t>
                      </a:r>
                      <a:r>
                        <a:rPr lang="en-US" altLang="zh-CN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lang="zh-CN" alt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小时内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开始使用，支付不超过</a:t>
                      </a:r>
                      <a:r>
                        <a:rPr lang="en-US" altLang="zh-CN" sz="1400" u="none" strike="noStrike" baseline="0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zh-CN" altLang="en-US" sz="1400" u="none" strike="noStrike" baseline="0" dirty="0">
                          <a:effectLst/>
                          <a:latin typeface="+mn-ea"/>
                          <a:ea typeface="+mn-ea"/>
                        </a:rPr>
                        <a:t>天。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19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申请</a:t>
                      </a:r>
                      <a:r>
                        <a:rPr lang="zh-CN" alt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调整医保支付范围与说明书适应症一致</a:t>
                      </a:r>
                      <a:endParaRPr lang="zh-CN" alt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492316" y="975360"/>
            <a:ext cx="5354062" cy="52014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/>
              <a:t>参照药品：</a:t>
            </a:r>
            <a:r>
              <a:rPr lang="zh-CN" altLang="en-US" sz="1600" b="1" dirty="0">
                <a:solidFill>
                  <a:schemeClr val="accent6"/>
                </a:solidFill>
              </a:rPr>
              <a:t>丁苯酞氯化钠注射液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/>
              <a:t>选择</a:t>
            </a:r>
            <a:r>
              <a:rPr lang="zh-CN" altLang="en-US" sz="1600" b="1" dirty="0"/>
              <a:t>理由</a:t>
            </a:r>
            <a:r>
              <a:rPr lang="zh-CN" altLang="en-US" sz="1600" b="1" dirty="0" smtClean="0"/>
              <a:t>：</a:t>
            </a:r>
            <a:endParaRPr lang="en-US" altLang="zh-CN" sz="1600" b="1" dirty="0" smtClean="0"/>
          </a:p>
          <a:p>
            <a:pPr marL="742939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/>
              <a:t>与</a:t>
            </a:r>
            <a:r>
              <a:rPr lang="zh-CN" altLang="en-US" sz="1400" dirty="0"/>
              <a:t>本品适应症相同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marL="742939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/>
              <a:t>与</a:t>
            </a:r>
            <a:r>
              <a:rPr lang="zh-CN" altLang="en-US" sz="1400" dirty="0"/>
              <a:t>本品均在</a:t>
            </a:r>
            <a:r>
              <a:rPr lang="en-US" altLang="zh-CN" sz="1400" dirty="0"/>
              <a:t>《</a:t>
            </a:r>
            <a:r>
              <a:rPr lang="zh-CN" altLang="en-US" sz="1400" dirty="0"/>
              <a:t>医保目录</a:t>
            </a:r>
            <a:r>
              <a:rPr lang="en-US" altLang="zh-CN" sz="1400" dirty="0"/>
              <a:t>》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marL="742939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/>
              <a:t>均</a:t>
            </a:r>
            <a:r>
              <a:rPr lang="zh-CN" altLang="en-US" sz="1400" dirty="0"/>
              <a:t>被指南推荐为改善脑血循环</a:t>
            </a:r>
            <a:r>
              <a:rPr lang="zh-CN" altLang="en-US" sz="1400" dirty="0" smtClean="0"/>
              <a:t>药物；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r>
              <a:rPr lang="zh-CN" altLang="en-US" sz="1600" b="1" dirty="0" smtClean="0"/>
              <a:t>优势</a:t>
            </a:r>
            <a:r>
              <a:rPr lang="zh-CN" altLang="en-US" sz="1600" b="1" dirty="0"/>
              <a:t>与不足</a:t>
            </a:r>
            <a:r>
              <a:rPr lang="zh-CN" altLang="en-US" sz="1600" b="1" dirty="0" smtClean="0"/>
              <a:t>：</a:t>
            </a:r>
          </a:p>
          <a:p>
            <a:pPr marL="74293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/>
              <a:t>优势：</a:t>
            </a:r>
            <a:endParaRPr lang="en-US" altLang="zh-CN" sz="1400" b="1" dirty="0" smtClean="0"/>
          </a:p>
          <a:p>
            <a:pPr lvl="1">
              <a:lnSpc>
                <a:spcPct val="150000"/>
              </a:lnSpc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</a:t>
            </a:r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1400" dirty="0" smtClean="0"/>
              <a:t>尤瑞克林为</a:t>
            </a:r>
            <a:r>
              <a:rPr lang="zh-CN" altLang="en-US" sz="1400" dirty="0" smtClean="0">
                <a:solidFill>
                  <a:schemeClr val="accent6"/>
                </a:solidFill>
              </a:rPr>
              <a:t>人体内源性物质</a:t>
            </a:r>
            <a:r>
              <a:rPr lang="zh-CN" altLang="en-US" sz="1400" dirty="0" smtClean="0"/>
              <a:t>（组织型激肽释放酶），</a:t>
            </a:r>
            <a:r>
              <a:rPr lang="en-US" altLang="zh-CN" sz="1400" dirty="0" smtClean="0"/>
              <a:t>	</a:t>
            </a:r>
            <a:r>
              <a:rPr lang="zh-CN" altLang="en-US" sz="1400" dirty="0" smtClean="0"/>
              <a:t>外源性补充不会增加机体额外代谢负担；</a:t>
            </a:r>
            <a:endParaRPr lang="en-US" altLang="zh-CN" sz="1400" dirty="0"/>
          </a:p>
          <a:p>
            <a:pPr lvl="1">
              <a:lnSpc>
                <a:spcPct val="150000"/>
              </a:lnSpc>
            </a:pPr>
            <a:r>
              <a:rPr lang="zh-CN" altLang="en-US" sz="1400" dirty="0" smtClean="0"/>
              <a:t>      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1400" dirty="0" smtClean="0"/>
              <a:t>尤瑞克林</a:t>
            </a:r>
            <a:r>
              <a:rPr lang="zh-CN" altLang="en-US" sz="1400" dirty="0"/>
              <a:t>日均</a:t>
            </a:r>
            <a:r>
              <a:rPr lang="zh-CN" altLang="en-US" sz="1400" dirty="0" smtClean="0"/>
              <a:t>费用显著低于</a:t>
            </a:r>
            <a:r>
              <a:rPr lang="zh-CN" altLang="en-US" sz="1400" dirty="0"/>
              <a:t>丁苯酞，可减少医保</a:t>
            </a:r>
            <a:r>
              <a:rPr lang="zh-CN" altLang="en-US" sz="1400" dirty="0" smtClean="0"/>
              <a:t>基金</a:t>
            </a:r>
            <a:r>
              <a:rPr lang="en-US" altLang="zh-CN" sz="1400" dirty="0" smtClean="0"/>
              <a:t>	</a:t>
            </a:r>
            <a:r>
              <a:rPr lang="zh-CN" altLang="en-US" sz="1400" dirty="0" smtClean="0"/>
              <a:t>支出，降低疾病负担。</a:t>
            </a:r>
          </a:p>
          <a:p>
            <a:pPr marL="742939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/>
              <a:t>不足：</a:t>
            </a:r>
            <a:endParaRPr lang="en-US" altLang="zh-CN" sz="1400" b="1" dirty="0" smtClean="0"/>
          </a:p>
          <a:p>
            <a:pPr lvl="1">
              <a:lnSpc>
                <a:spcPct val="150000"/>
              </a:lnSpc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</a:t>
            </a:r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1400" dirty="0" smtClean="0"/>
              <a:t>尤瑞克林用药人次低于丁苯酞；</a:t>
            </a:r>
            <a:endParaRPr lang="en-US" altLang="zh-CN" sz="1400" dirty="0" smtClean="0"/>
          </a:p>
          <a:p>
            <a:pPr lvl="1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accent6"/>
                </a:solidFill>
              </a:rPr>
              <a:t>	</a:t>
            </a:r>
            <a:r>
              <a:rPr lang="zh-CN" altLang="en-US" sz="1400" dirty="0" smtClean="0">
                <a:solidFill>
                  <a:schemeClr val="accent6"/>
                </a:solidFill>
              </a:rPr>
              <a:t>丁苯酞年用药人次约是尤瑞克林</a:t>
            </a:r>
            <a:r>
              <a:rPr lang="en-US" altLang="zh-CN" sz="1400" b="1" dirty="0" smtClean="0">
                <a:solidFill>
                  <a:schemeClr val="accent6"/>
                </a:solidFill>
              </a:rPr>
              <a:t>3</a:t>
            </a:r>
            <a:r>
              <a:rPr lang="zh-CN" altLang="en-US" sz="1400" b="1" dirty="0" smtClean="0">
                <a:solidFill>
                  <a:schemeClr val="accent6"/>
                </a:solidFill>
              </a:rPr>
              <a:t>倍</a:t>
            </a:r>
            <a:r>
              <a:rPr lang="zh-CN" altLang="en-US" sz="1400" dirty="0" smtClean="0">
                <a:solidFill>
                  <a:schemeClr val="accent6"/>
                </a:solidFill>
              </a:rPr>
              <a:t>，医保基金支出约</a:t>
            </a:r>
            <a:r>
              <a:rPr lang="en-US" altLang="zh-CN" sz="1400" dirty="0" smtClean="0">
                <a:solidFill>
                  <a:schemeClr val="accent6"/>
                </a:solidFill>
              </a:rPr>
              <a:t>	</a:t>
            </a:r>
            <a:r>
              <a:rPr lang="zh-CN" altLang="en-US" sz="1400" dirty="0" smtClean="0">
                <a:solidFill>
                  <a:schemeClr val="accent6"/>
                </a:solidFill>
              </a:rPr>
              <a:t>为</a:t>
            </a:r>
            <a:r>
              <a:rPr lang="en-US" altLang="zh-CN" sz="1400" b="1" dirty="0" smtClean="0">
                <a:solidFill>
                  <a:schemeClr val="accent6"/>
                </a:solidFill>
              </a:rPr>
              <a:t>7</a:t>
            </a:r>
            <a:r>
              <a:rPr lang="zh-CN" altLang="en-US" sz="1400" b="1" dirty="0" smtClean="0">
                <a:solidFill>
                  <a:schemeClr val="accent6"/>
                </a:solidFill>
              </a:rPr>
              <a:t>倍</a:t>
            </a:r>
            <a:endParaRPr lang="zh-CN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334495" y="439677"/>
            <a:ext cx="530920" cy="523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基本信息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292108" y="1417389"/>
            <a:ext cx="4178304" cy="4181881"/>
            <a:chOff x="1292108" y="1417389"/>
            <a:chExt cx="4178304" cy="4181881"/>
          </a:xfrm>
        </p:grpSpPr>
        <p:sp>
          <p:nvSpPr>
            <p:cNvPr id="6" name="矩形 5"/>
            <p:cNvSpPr/>
            <p:nvPr/>
          </p:nvSpPr>
          <p:spPr>
            <a:xfrm>
              <a:off x="1292108" y="1417389"/>
              <a:ext cx="4172521" cy="7797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92108" y="2275283"/>
              <a:ext cx="4178304" cy="332398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accent4"/>
                  </a:solidFill>
                </a:rPr>
                <a:t>脑梗死</a:t>
              </a:r>
              <a:r>
                <a:rPr lang="zh-CN" altLang="en-US" sz="1400" dirty="0"/>
                <a:t>是由各种脑血管病变所致的脑部血液供应障碍，导致局部脑组织缺血、缺氧坏死，迅速出现神经功能缺损的临床综合征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400" dirty="0" smtClean="0"/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 smtClean="0"/>
                <a:t>脑梗死</a:t>
              </a:r>
              <a:r>
                <a:rPr lang="zh-CN" altLang="en-US" sz="1400" dirty="0"/>
                <a:t>具有高发病率、高致残率、高死亡率、高复发率和高经济负担的特点，是</a:t>
              </a:r>
              <a:r>
                <a:rPr lang="zh-CN" altLang="en-US" sz="1400" dirty="0">
                  <a:solidFill>
                    <a:schemeClr val="accent4"/>
                  </a:solidFill>
                </a:rPr>
                <a:t>中国成年人致死、致残的首位病因</a:t>
              </a:r>
              <a:r>
                <a:rPr lang="zh-CN" altLang="en-US" sz="1400" dirty="0"/>
                <a:t>。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en-US" sz="1400" dirty="0" smtClean="0"/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en-US" sz="1400" dirty="0" smtClean="0"/>
                <a:t>2020</a:t>
              </a:r>
              <a:r>
                <a:rPr lang="zh-CN" altLang="en-US" sz="1400" dirty="0"/>
                <a:t>年我国卒中总体患病率为</a:t>
              </a:r>
              <a:r>
                <a:rPr lang="en-US" altLang="en-US" sz="1400" dirty="0">
                  <a:solidFill>
                    <a:schemeClr val="accent4"/>
                  </a:solidFill>
                </a:rPr>
                <a:t>2.6%</a:t>
              </a:r>
              <a:r>
                <a:rPr lang="zh-CN" altLang="en-US" sz="1400" dirty="0"/>
                <a:t>，发病率和死亡率分别为</a:t>
              </a:r>
              <a:r>
                <a:rPr lang="en-US" altLang="en-US" sz="1400" dirty="0">
                  <a:solidFill>
                    <a:schemeClr val="accent4"/>
                  </a:solidFill>
                </a:rPr>
                <a:t>505.2</a:t>
              </a:r>
              <a:r>
                <a:rPr lang="zh-CN" altLang="en-US" sz="1400" dirty="0">
                  <a:solidFill>
                    <a:schemeClr val="accent4"/>
                  </a:solidFill>
                </a:rPr>
                <a:t>、</a:t>
              </a:r>
              <a:r>
                <a:rPr lang="en-US" altLang="en-US" sz="1400" dirty="0">
                  <a:solidFill>
                    <a:schemeClr val="accent4"/>
                  </a:solidFill>
                </a:rPr>
                <a:t>343.4/10</a:t>
              </a:r>
              <a:r>
                <a:rPr lang="zh-CN" altLang="en-US" sz="1400" dirty="0">
                  <a:solidFill>
                    <a:schemeClr val="accent4"/>
                  </a:solidFill>
                </a:rPr>
                <a:t>万人年</a:t>
              </a:r>
              <a:r>
                <a:rPr lang="zh-CN" altLang="en-US" sz="1400" dirty="0"/>
                <a:t>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297663" y="1587869"/>
              <a:ext cx="20356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</a:rPr>
                <a:t>疾病的基本情况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04235" y="1403287"/>
            <a:ext cx="4172522" cy="4195983"/>
            <a:chOff x="5804235" y="1403287"/>
            <a:chExt cx="4172522" cy="4195983"/>
          </a:xfrm>
        </p:grpSpPr>
        <p:sp>
          <p:nvSpPr>
            <p:cNvPr id="9" name="矩形 8"/>
            <p:cNvSpPr/>
            <p:nvPr/>
          </p:nvSpPr>
          <p:spPr>
            <a:xfrm>
              <a:off x="5804236" y="1403287"/>
              <a:ext cx="4172521" cy="7797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799404" y="1587869"/>
              <a:ext cx="24348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</a:rPr>
                <a:t>未满足的治疗需求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804235" y="2275283"/>
              <a:ext cx="4172521" cy="3323987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spc="100" dirty="0">
                  <a:latin typeface="Arial" panose="020B0604020202020204" pitchFamily="34" charset="0"/>
                  <a:ea typeface="微软雅黑" panose="020B0503020204020204" pitchFamily="34" charset="-122"/>
                </a:rPr>
                <a:t>静脉溶栓治疗仍未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突破</a:t>
              </a:r>
              <a:r>
                <a:rPr lang="zh-CN" altLang="en-US" sz="1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时间窗窄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&lt;4.5h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sz="1400" spc="100" dirty="0">
                  <a:latin typeface="Arial" panose="020B0604020202020204" pitchFamily="34" charset="0"/>
                  <a:ea typeface="微软雅黑" panose="020B0503020204020204" pitchFamily="34" charset="-122"/>
                </a:rPr>
                <a:t>、且禁忌症较多、存在出血转化风险，</a:t>
              </a:r>
              <a:r>
                <a:rPr lang="zh-CN" altLang="en-US" sz="1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治疗率低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5.6%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），</a:t>
              </a:r>
              <a:r>
                <a:rPr lang="zh-CN" altLang="en-US" sz="1400" spc="100" dirty="0">
                  <a:latin typeface="Arial" panose="020B0604020202020204" pitchFamily="34" charset="0"/>
                  <a:ea typeface="微软雅黑" panose="020B0503020204020204" pitchFamily="34" charset="-122"/>
                </a:rPr>
                <a:t>可获益患者很少。</a:t>
              </a:r>
              <a:endParaRPr lang="zh-CN" altLang="en-US" sz="1400" dirty="0"/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神经保护剂主要为抑制凋亡和炎症，</a:t>
              </a:r>
              <a:r>
                <a:rPr lang="zh-CN" altLang="en-US" sz="1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不能根本扭转缺血所带来的病理损害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，作用有限。</a:t>
              </a:r>
              <a:endParaRPr lang="zh-CN" altLang="en-US" sz="1400" dirty="0"/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400" spc="100" dirty="0" smtClean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spc="1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AIS</a:t>
              </a:r>
              <a:r>
                <a:rPr lang="zh-CN" altLang="en-US" sz="1400" spc="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患者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60-70%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伴发糖尿病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糖代谢异常，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60-70%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伴发高血压，</a:t>
              </a:r>
              <a:r>
                <a:rPr lang="zh-CN" altLang="en-US" sz="1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</a:t>
              </a:r>
              <a:r>
                <a:rPr lang="zh-CN" altLang="en-US" sz="1400" spc="100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管理复杂</a:t>
              </a:r>
              <a:r>
                <a:rPr lang="zh-CN" altLang="en-US" sz="1400" spc="100" dirty="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。</a:t>
              </a:r>
              <a:endParaRPr lang="en-US" altLang="zh-CN" sz="1400" spc="1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334495" y="452196"/>
            <a:ext cx="530920" cy="523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安全性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579FFCF9-0415-F90C-26D1-14B71882B1C2}"/>
              </a:ext>
            </a:extLst>
          </p:cNvPr>
          <p:cNvCxnSpPr>
            <a:stCxn id="23" idx="2"/>
          </p:cNvCxnSpPr>
          <p:nvPr/>
        </p:nvCxnSpPr>
        <p:spPr>
          <a:xfrm flipH="1">
            <a:off x="1253639" y="2189937"/>
            <a:ext cx="5081" cy="3507312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42B5C70-28D9-3FF8-5123-7333731F2E03}"/>
              </a:ext>
            </a:extLst>
          </p:cNvPr>
          <p:cNvSpPr txBox="1"/>
          <p:nvPr/>
        </p:nvSpPr>
        <p:spPr>
          <a:xfrm>
            <a:off x="1545559" y="1788597"/>
            <a:ext cx="25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/>
              <a:t>说明书</a:t>
            </a:r>
            <a:r>
              <a:rPr lang="zh-CN" altLang="en-US" sz="1600" b="1" dirty="0"/>
              <a:t>收载的安全性</a:t>
            </a:r>
            <a:r>
              <a:rPr lang="zh-CN" altLang="en-US" sz="1600" b="1" dirty="0" smtClean="0"/>
              <a:t>信息</a:t>
            </a:r>
            <a:endParaRPr lang="en-US" altLang="zh-CN" sz="1600" b="1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B88D570-D7BB-7592-F6FC-FE06B36C0AD8}"/>
              </a:ext>
            </a:extLst>
          </p:cNvPr>
          <p:cNvGrpSpPr/>
          <p:nvPr/>
        </p:nvGrpSpPr>
        <p:grpSpPr>
          <a:xfrm>
            <a:off x="1014562" y="1770202"/>
            <a:ext cx="488315" cy="480060"/>
            <a:chOff x="9527" y="2738"/>
            <a:chExt cx="769" cy="75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748D2CCF-89FE-3FAF-C640-D8C3525853CB}"/>
                </a:ext>
              </a:extLst>
            </p:cNvPr>
            <p:cNvSpPr/>
            <p:nvPr/>
          </p:nvSpPr>
          <p:spPr>
            <a:xfrm>
              <a:off x="9535" y="2738"/>
              <a:ext cx="754" cy="7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743D380-A780-019A-3F68-ADE5A5E12186}"/>
                </a:ext>
              </a:extLst>
            </p:cNvPr>
            <p:cNvSpPr txBox="1"/>
            <p:nvPr/>
          </p:nvSpPr>
          <p:spPr>
            <a:xfrm>
              <a:off x="9527" y="2819"/>
              <a:ext cx="7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23A95FA-86BB-C8DD-0D18-C078ACA0E36F}"/>
              </a:ext>
            </a:extLst>
          </p:cNvPr>
          <p:cNvSpPr txBox="1"/>
          <p:nvPr/>
        </p:nvSpPr>
        <p:spPr>
          <a:xfrm>
            <a:off x="1635723" y="3548838"/>
            <a:ext cx="25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国内外不良反应发生</a:t>
            </a:r>
            <a:r>
              <a:rPr lang="zh-CN" altLang="en-US" sz="1600" b="1" dirty="0" smtClean="0"/>
              <a:t>情况</a:t>
            </a:r>
            <a:endParaRPr lang="zh-CN" altLang="en-US" sz="1600" b="1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63021EAC-40D6-0216-1B17-C9FDD58AEC93}"/>
              </a:ext>
            </a:extLst>
          </p:cNvPr>
          <p:cNvGrpSpPr/>
          <p:nvPr/>
        </p:nvGrpSpPr>
        <p:grpSpPr>
          <a:xfrm>
            <a:off x="1019642" y="3557799"/>
            <a:ext cx="488315" cy="480060"/>
            <a:chOff x="9527" y="2738"/>
            <a:chExt cx="769" cy="75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AE69EFCF-C9A4-1812-55D8-5830D3F4D40A}"/>
                </a:ext>
              </a:extLst>
            </p:cNvPr>
            <p:cNvSpPr/>
            <p:nvPr/>
          </p:nvSpPr>
          <p:spPr>
            <a:xfrm>
              <a:off x="9535" y="2738"/>
              <a:ext cx="754" cy="7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013BD2C7-3FE3-61B8-84DD-247D0916F893}"/>
                </a:ext>
              </a:extLst>
            </p:cNvPr>
            <p:cNvSpPr txBox="1"/>
            <p:nvPr/>
          </p:nvSpPr>
          <p:spPr>
            <a:xfrm>
              <a:off x="9527" y="2819"/>
              <a:ext cx="7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E4D8241-EE8D-464A-E70D-D84B8BB76F2B}"/>
              </a:ext>
            </a:extLst>
          </p:cNvPr>
          <p:cNvSpPr txBox="1"/>
          <p:nvPr/>
        </p:nvSpPr>
        <p:spPr>
          <a:xfrm>
            <a:off x="1635723" y="5373753"/>
            <a:ext cx="254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/>
              <a:t>安全性</a:t>
            </a:r>
            <a:r>
              <a:rPr lang="zh-CN" altLang="en-US" sz="1600" b="1" dirty="0"/>
              <a:t>文献数据</a:t>
            </a:r>
          </a:p>
          <a:p>
            <a:pPr lvl="0">
              <a:lnSpc>
                <a:spcPct val="150000"/>
              </a:lnSpc>
            </a:pP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09CC0DF-FF35-E17C-47AD-E169D3790CB5}"/>
              </a:ext>
            </a:extLst>
          </p:cNvPr>
          <p:cNvGrpSpPr/>
          <p:nvPr/>
        </p:nvGrpSpPr>
        <p:grpSpPr>
          <a:xfrm>
            <a:off x="1009482" y="5365366"/>
            <a:ext cx="488315" cy="480060"/>
            <a:chOff x="9527" y="2738"/>
            <a:chExt cx="769" cy="75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24F0C2D1-6BA5-9ACF-CDCE-F8E8398EFB1F}"/>
                </a:ext>
              </a:extLst>
            </p:cNvPr>
            <p:cNvSpPr/>
            <p:nvPr/>
          </p:nvSpPr>
          <p:spPr>
            <a:xfrm>
              <a:off x="9535" y="2738"/>
              <a:ext cx="754" cy="7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6CFA8802-4F34-339C-7782-C095EEFAEA63}"/>
                </a:ext>
              </a:extLst>
            </p:cNvPr>
            <p:cNvSpPr txBox="1"/>
            <p:nvPr/>
          </p:nvSpPr>
          <p:spPr>
            <a:xfrm>
              <a:off x="9527" y="2819"/>
              <a:ext cx="7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9CF0116-D2BA-73B2-9675-9DE8DB98A9CF}"/>
              </a:ext>
            </a:extLst>
          </p:cNvPr>
          <p:cNvCxnSpPr>
            <a:cxnSpLocks/>
          </p:cNvCxnSpPr>
          <p:nvPr/>
        </p:nvCxnSpPr>
        <p:spPr>
          <a:xfrm>
            <a:off x="1651962" y="2816572"/>
            <a:ext cx="9516781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09B63A81-2722-C03D-EC5B-577A2E58DA83}"/>
              </a:ext>
            </a:extLst>
          </p:cNvPr>
          <p:cNvCxnSpPr>
            <a:cxnSpLocks/>
          </p:cNvCxnSpPr>
          <p:nvPr/>
        </p:nvCxnSpPr>
        <p:spPr>
          <a:xfrm>
            <a:off x="1651962" y="4746685"/>
            <a:ext cx="9506276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063474" y="1278285"/>
            <a:ext cx="710526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</a:rPr>
              <a:t>共有</a:t>
            </a:r>
            <a:r>
              <a:rPr lang="en-US" altLang="zh-CN" sz="1200" dirty="0">
                <a:latin typeface="+mn-ea"/>
              </a:rPr>
              <a:t>645</a:t>
            </a:r>
            <a:r>
              <a:rPr lang="zh-CN" altLang="en-US" sz="1200" dirty="0">
                <a:latin typeface="+mn-ea"/>
              </a:rPr>
              <a:t>例患者暂进入尤瑞克林治疗急性脑梗死的</a:t>
            </a:r>
            <a:r>
              <a:rPr lang="en-US" altLang="zh-CN" sz="1200" dirty="0">
                <a:latin typeface="+mn-ea"/>
              </a:rPr>
              <a:t>Ⅱ</a:t>
            </a:r>
            <a:r>
              <a:rPr lang="zh-CN" altLang="en-US" sz="1200" dirty="0">
                <a:latin typeface="+mn-ea"/>
              </a:rPr>
              <a:t>、</a:t>
            </a:r>
            <a:r>
              <a:rPr lang="en-US" altLang="zh-CN" sz="1200" dirty="0">
                <a:latin typeface="+mn-ea"/>
              </a:rPr>
              <a:t>III</a:t>
            </a:r>
            <a:r>
              <a:rPr lang="zh-CN" altLang="en-US" sz="1200" dirty="0">
                <a:latin typeface="+mn-ea"/>
              </a:rPr>
              <a:t>期临床试验，其中试验组（尤瑞克林组）</a:t>
            </a:r>
            <a:r>
              <a:rPr lang="en-US" altLang="zh-CN" sz="1200" dirty="0">
                <a:latin typeface="+mn-ea"/>
              </a:rPr>
              <a:t>462</a:t>
            </a:r>
            <a:r>
              <a:rPr lang="zh-CN" altLang="en-US" sz="1200" dirty="0">
                <a:latin typeface="+mn-ea"/>
              </a:rPr>
              <a:t>例，试验组出现</a:t>
            </a:r>
            <a:r>
              <a:rPr lang="en-US" altLang="zh-CN" sz="1200" dirty="0">
                <a:solidFill>
                  <a:schemeClr val="accent4"/>
                </a:solidFill>
                <a:latin typeface="+mn-ea"/>
              </a:rPr>
              <a:t>4</a:t>
            </a:r>
            <a:r>
              <a:rPr lang="zh-CN" altLang="en-US" sz="1200" dirty="0">
                <a:latin typeface="+mn-ea"/>
              </a:rPr>
              <a:t>例严重不良事件，其中</a:t>
            </a:r>
            <a:r>
              <a:rPr lang="en-US" altLang="zh-CN" sz="1200" dirty="0">
                <a:latin typeface="+mn-ea"/>
              </a:rPr>
              <a:t>2</a:t>
            </a:r>
            <a:r>
              <a:rPr lang="zh-CN" altLang="en-US" sz="1200" dirty="0">
                <a:latin typeface="+mn-ea"/>
              </a:rPr>
              <a:t>例死亡，判断与研究药物无关。另</a:t>
            </a:r>
            <a:r>
              <a:rPr lang="en-US" altLang="zh-CN" sz="1200" dirty="0">
                <a:latin typeface="+mn-ea"/>
              </a:rPr>
              <a:t>2</a:t>
            </a:r>
            <a:r>
              <a:rPr lang="zh-CN" altLang="en-US" sz="1200" dirty="0">
                <a:latin typeface="+mn-ea"/>
              </a:rPr>
              <a:t>例出现血压下降伴意识障碍，立即停药并给予升压药后，血压很快恢复，无不良后果，判定与用药有关。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</a:rPr>
              <a:t>发生率</a:t>
            </a:r>
            <a:r>
              <a:rPr lang="zh-CN" altLang="en-US" sz="1200" dirty="0">
                <a:latin typeface="+mn-ea"/>
              </a:rPr>
              <a:t>较高的不良反应为：皮肤潮红、恶心呕吐、头痛、血压下降，</a:t>
            </a:r>
            <a:r>
              <a:rPr lang="zh-CN" altLang="en-US" sz="1200" b="1" dirty="0">
                <a:solidFill>
                  <a:schemeClr val="accent4"/>
                </a:solidFill>
                <a:latin typeface="+mn-ea"/>
              </a:rPr>
              <a:t>一般无需特殊处理</a:t>
            </a:r>
            <a:r>
              <a:rPr lang="zh-CN" altLang="en-US" sz="1200" dirty="0">
                <a:latin typeface="+mn-ea"/>
              </a:rPr>
              <a:t>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094968" y="3232822"/>
            <a:ext cx="704228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/>
              <a:t>近</a:t>
            </a:r>
            <a:r>
              <a:rPr lang="en-US" altLang="zh-CN" sz="1200" b="1" dirty="0">
                <a:solidFill>
                  <a:schemeClr val="accent4"/>
                </a:solidFill>
              </a:rPr>
              <a:t>5</a:t>
            </a:r>
            <a:r>
              <a:rPr lang="zh-CN" altLang="zh-CN" sz="1200" b="1" dirty="0">
                <a:solidFill>
                  <a:schemeClr val="accent4"/>
                </a:solidFill>
              </a:rPr>
              <a:t>年内未监测到</a:t>
            </a:r>
            <a:r>
              <a:rPr lang="zh-CN" altLang="zh-CN" sz="1200" dirty="0"/>
              <a:t>任何药监部门发布尤瑞克林的任何安全性相关信息。</a:t>
            </a:r>
            <a:endParaRPr lang="zh-CN" altLang="en-U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 smtClean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 smtClean="0"/>
              <a:t>该</a:t>
            </a:r>
            <a:r>
              <a:rPr lang="zh-CN" altLang="zh-CN" sz="1200" dirty="0"/>
              <a:t>产品在临床应用中发生的不良反应大部分为非严重不良反应，报告较多的不良反应均为说明书中已列出的不良反应。经统计，</a:t>
            </a:r>
            <a:r>
              <a:rPr lang="en-US" altLang="zh-CN" sz="1200" b="1" dirty="0">
                <a:solidFill>
                  <a:schemeClr val="accent4"/>
                </a:solidFill>
              </a:rPr>
              <a:t>97.6%</a:t>
            </a:r>
            <a:r>
              <a:rPr lang="zh-CN" altLang="zh-CN" sz="1200" b="1" dirty="0">
                <a:solidFill>
                  <a:schemeClr val="accent4"/>
                </a:solidFill>
              </a:rPr>
              <a:t>以上的不良反应经常规对症治疗后痊愈或好转</a:t>
            </a:r>
            <a:r>
              <a:rPr lang="zh-CN" altLang="zh-CN" sz="1200" dirty="0"/>
              <a:t>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115958" y="4749167"/>
            <a:ext cx="704228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latin typeface="+mn-ea"/>
              </a:rPr>
              <a:t>一项尤瑞克林</a:t>
            </a:r>
            <a:r>
              <a:rPr lang="en-US" altLang="zh-CN" sz="1200" dirty="0">
                <a:latin typeface="+mn-ea"/>
              </a:rPr>
              <a:t>IV</a:t>
            </a:r>
            <a:r>
              <a:rPr lang="zh-CN" altLang="zh-CN" sz="1200" dirty="0">
                <a:latin typeface="+mn-ea"/>
              </a:rPr>
              <a:t>期</a:t>
            </a:r>
            <a:r>
              <a:rPr lang="en-US" altLang="zh-CN" sz="1200" dirty="0">
                <a:latin typeface="+mn-ea"/>
              </a:rPr>
              <a:t>RESK</a:t>
            </a:r>
            <a:r>
              <a:rPr lang="zh-CN" altLang="zh-CN" sz="1200" dirty="0">
                <a:latin typeface="+mn-ea"/>
              </a:rPr>
              <a:t>研究</a:t>
            </a:r>
            <a:r>
              <a:rPr lang="en-US" altLang="zh-CN" sz="1200" dirty="0">
                <a:latin typeface="+mn-ea"/>
              </a:rPr>
              <a:t>--</a:t>
            </a:r>
            <a:r>
              <a:rPr lang="zh-CN" altLang="zh-CN" sz="1200" dirty="0">
                <a:latin typeface="+mn-ea"/>
              </a:rPr>
              <a:t>中国</a:t>
            </a:r>
            <a:r>
              <a:rPr lang="en-US" altLang="zh-CN" sz="1200" dirty="0">
                <a:latin typeface="+mn-ea"/>
              </a:rPr>
              <a:t>65</a:t>
            </a:r>
            <a:r>
              <a:rPr lang="zh-CN" altLang="zh-CN" sz="1200" dirty="0">
                <a:latin typeface="+mn-ea"/>
              </a:rPr>
              <a:t>个中心</a:t>
            </a:r>
            <a:r>
              <a:rPr lang="en-US" altLang="zh-CN" sz="1200" dirty="0">
                <a:latin typeface="+mn-ea"/>
              </a:rPr>
              <a:t>1202</a:t>
            </a:r>
            <a:r>
              <a:rPr lang="zh-CN" altLang="zh-CN" sz="1200" dirty="0">
                <a:latin typeface="+mn-ea"/>
              </a:rPr>
              <a:t>例中药品安全性结果显示，该产品治疗急性缺血性卒中具有良好的安全性，无严重的安全性问题，大多数不良事件与研究药物无关，且无临床意义。</a:t>
            </a:r>
            <a:endParaRPr lang="zh-CN" altLang="en-US" sz="1200" dirty="0">
              <a:latin typeface="+mn-ea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 smtClean="0">
              <a:latin typeface="+mn-ea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 smtClean="0">
                <a:latin typeface="+mn-ea"/>
              </a:rPr>
              <a:t>一</a:t>
            </a:r>
            <a:r>
              <a:rPr lang="zh-CN" altLang="zh-CN" sz="1200" dirty="0">
                <a:latin typeface="+mn-ea"/>
              </a:rPr>
              <a:t>项纳入</a:t>
            </a:r>
            <a:r>
              <a:rPr lang="en-US" altLang="zh-CN" sz="1200" dirty="0">
                <a:latin typeface="+mn-ea"/>
              </a:rPr>
              <a:t>11</a:t>
            </a:r>
            <a:r>
              <a:rPr lang="zh-CN" altLang="zh-CN" sz="1200" dirty="0">
                <a:latin typeface="+mn-ea"/>
              </a:rPr>
              <a:t>个研究的</a:t>
            </a:r>
            <a:r>
              <a:rPr lang="en-US" altLang="zh-CN" sz="1200" dirty="0">
                <a:latin typeface="+mn-ea"/>
              </a:rPr>
              <a:t>Meta</a:t>
            </a:r>
            <a:r>
              <a:rPr lang="zh-CN" altLang="zh-CN" sz="1200" dirty="0">
                <a:latin typeface="+mn-ea"/>
              </a:rPr>
              <a:t>分析结果显示，尤瑞克林组与对照组的安全性无统计学差异。所有试验中，尤瑞克林组报告了</a:t>
            </a:r>
            <a:r>
              <a:rPr lang="en-US" altLang="zh-CN" sz="1200" dirty="0">
                <a:latin typeface="+mn-ea"/>
              </a:rPr>
              <a:t>6</a:t>
            </a:r>
            <a:r>
              <a:rPr lang="zh-CN" altLang="zh-CN" sz="1200" dirty="0">
                <a:latin typeface="+mn-ea"/>
              </a:rPr>
              <a:t>例低血压、</a:t>
            </a:r>
            <a:r>
              <a:rPr lang="en-US" altLang="zh-CN" sz="1200" dirty="0">
                <a:latin typeface="+mn-ea"/>
              </a:rPr>
              <a:t>4</a:t>
            </a:r>
            <a:r>
              <a:rPr lang="zh-CN" altLang="zh-CN" sz="1200" dirty="0">
                <a:latin typeface="+mn-ea"/>
              </a:rPr>
              <a:t>例发烧、</a:t>
            </a:r>
            <a:r>
              <a:rPr lang="en-US" altLang="zh-CN" sz="1200" dirty="0">
                <a:latin typeface="+mn-ea"/>
              </a:rPr>
              <a:t>2</a:t>
            </a:r>
            <a:r>
              <a:rPr lang="zh-CN" altLang="zh-CN" sz="1200" dirty="0">
                <a:latin typeface="+mn-ea"/>
              </a:rPr>
              <a:t>例潮红、</a:t>
            </a:r>
            <a:r>
              <a:rPr lang="en-US" altLang="zh-CN" sz="1200" dirty="0">
                <a:latin typeface="+mn-ea"/>
              </a:rPr>
              <a:t>2</a:t>
            </a:r>
            <a:r>
              <a:rPr lang="zh-CN" altLang="zh-CN" sz="1200" dirty="0">
                <a:latin typeface="+mn-ea"/>
              </a:rPr>
              <a:t>例呕吐、</a:t>
            </a:r>
            <a:r>
              <a:rPr lang="en-US" altLang="zh-CN" sz="1200" dirty="0">
                <a:latin typeface="+mn-ea"/>
              </a:rPr>
              <a:t>1</a:t>
            </a:r>
            <a:r>
              <a:rPr lang="zh-CN" altLang="zh-CN" sz="1200" dirty="0">
                <a:latin typeface="+mn-ea"/>
              </a:rPr>
              <a:t>例头痛、</a:t>
            </a:r>
            <a:r>
              <a:rPr lang="en-US" altLang="zh-CN" sz="1200" dirty="0">
                <a:latin typeface="+mn-ea"/>
              </a:rPr>
              <a:t>1</a:t>
            </a:r>
            <a:r>
              <a:rPr lang="zh-CN" altLang="zh-CN" sz="1200" dirty="0">
                <a:latin typeface="+mn-ea"/>
              </a:rPr>
              <a:t>例心律失常和</a:t>
            </a:r>
            <a:r>
              <a:rPr lang="en-US" altLang="zh-CN" sz="1200" dirty="0">
                <a:latin typeface="+mn-ea"/>
              </a:rPr>
              <a:t>1</a:t>
            </a:r>
            <a:r>
              <a:rPr lang="zh-CN" altLang="zh-CN" sz="1200" dirty="0">
                <a:latin typeface="+mn-ea"/>
              </a:rPr>
              <a:t>例瘙痒症，对症治疗后痊愈或好转。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334495" y="452196"/>
            <a:ext cx="530920" cy="523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有效性</a:t>
            </a:r>
            <a:endParaRPr lang="zh-CN" altLang="en-US" dirty="0"/>
          </a:p>
        </p:txBody>
      </p:sp>
      <p:sp>
        <p:nvSpPr>
          <p:cNvPr id="5" name="矩形: 圆角 57"/>
          <p:cNvSpPr/>
          <p:nvPr/>
        </p:nvSpPr>
        <p:spPr>
          <a:xfrm>
            <a:off x="928688" y="1068388"/>
            <a:ext cx="10475912" cy="12715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: 圆角 68"/>
          <p:cNvSpPr/>
          <p:nvPr/>
        </p:nvSpPr>
        <p:spPr>
          <a:xfrm>
            <a:off x="1465263" y="4564063"/>
            <a:ext cx="4294187" cy="1597025"/>
          </a:xfrm>
          <a:prstGeom prst="roundRect">
            <a:avLst>
              <a:gd name="adj" fmla="val 59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: 圆角 68"/>
          <p:cNvSpPr/>
          <p:nvPr/>
        </p:nvSpPr>
        <p:spPr>
          <a:xfrm>
            <a:off x="6311900" y="2874273"/>
            <a:ext cx="4294188" cy="3326571"/>
          </a:xfrm>
          <a:prstGeom prst="roundRect">
            <a:avLst>
              <a:gd name="adj" fmla="val 59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68"/>
          <p:cNvSpPr/>
          <p:nvPr/>
        </p:nvSpPr>
        <p:spPr>
          <a:xfrm>
            <a:off x="1468438" y="2857500"/>
            <a:ext cx="4294187" cy="1597025"/>
          </a:xfrm>
          <a:prstGeom prst="roundRect">
            <a:avLst>
              <a:gd name="adj" fmla="val 592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9" name="图表 30"/>
          <p:cNvGraphicFramePr>
            <a:graphicFrameLocks/>
          </p:cNvGraphicFramePr>
          <p:nvPr/>
        </p:nvGraphicFramePr>
        <p:xfrm>
          <a:off x="1482725" y="2830513"/>
          <a:ext cx="4138613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hart" r:id="rId4" imgW="4145639" imgH="1859441" progId="Excel.Chart.8">
                  <p:embed/>
                </p:oleObj>
              </mc:Choice>
              <mc:Fallback>
                <p:oleObj name="Chart" r:id="rId4" imgW="4145639" imgH="18594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2830513"/>
                        <a:ext cx="4138613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箭头连接符 31"/>
          <p:cNvCxnSpPr>
            <a:cxnSpLocks noChangeShapeType="1"/>
          </p:cNvCxnSpPr>
          <p:nvPr/>
        </p:nvCxnSpPr>
        <p:spPr bwMode="auto">
          <a:xfrm flipV="1">
            <a:off x="2925763" y="3725863"/>
            <a:ext cx="1643062" cy="361950"/>
          </a:xfrm>
          <a:prstGeom prst="straightConnector1">
            <a:avLst/>
          </a:prstGeom>
          <a:noFill/>
          <a:ln w="6350" algn="ctr">
            <a:solidFill>
              <a:srgbClr val="E55D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右大括号 32"/>
          <p:cNvSpPr>
            <a:spLocks/>
          </p:cNvSpPr>
          <p:nvPr/>
        </p:nvSpPr>
        <p:spPr bwMode="auto">
          <a:xfrm rot="16200000">
            <a:off x="3233738" y="2095500"/>
            <a:ext cx="133350" cy="2536825"/>
          </a:xfrm>
          <a:prstGeom prst="rightBrace">
            <a:avLst>
              <a:gd name="adj1" fmla="val 8367"/>
              <a:gd name="adj2" fmla="val 50000"/>
            </a:avLst>
          </a:prstGeom>
          <a:noFill/>
          <a:ln w="6350" algn="ctr">
            <a:solidFill>
              <a:srgbClr val="E55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右大括号 33"/>
          <p:cNvSpPr>
            <a:spLocks/>
          </p:cNvSpPr>
          <p:nvPr/>
        </p:nvSpPr>
        <p:spPr bwMode="auto">
          <a:xfrm rot="16200000">
            <a:off x="2411413" y="3532187"/>
            <a:ext cx="134938" cy="893763"/>
          </a:xfrm>
          <a:prstGeom prst="rightBrace">
            <a:avLst>
              <a:gd name="adj1" fmla="val 8279"/>
              <a:gd name="adj2" fmla="val 50000"/>
            </a:avLst>
          </a:prstGeom>
          <a:noFill/>
          <a:ln w="6350" algn="ctr">
            <a:solidFill>
              <a:srgbClr val="E55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34"/>
          <p:cNvSpPr txBox="1">
            <a:spLocks noChangeArrowheads="1"/>
          </p:cNvSpPr>
          <p:nvPr/>
        </p:nvSpPr>
        <p:spPr bwMode="auto">
          <a:xfrm>
            <a:off x="3159125" y="3138488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800" b="1" dirty="0" smtClean="0">
                <a:solidFill>
                  <a:srgbClr val="E55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74.4%</a:t>
            </a:r>
            <a:endParaRPr lang="zh-CN" altLang="en-US" sz="800" b="1" dirty="0" smtClean="0">
              <a:solidFill>
                <a:srgbClr val="E55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35"/>
          <p:cNvSpPr txBox="1">
            <a:spLocks noChangeArrowheads="1"/>
          </p:cNvSpPr>
          <p:nvPr/>
        </p:nvSpPr>
        <p:spPr bwMode="auto">
          <a:xfrm>
            <a:off x="2336800" y="3735388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800" b="1" smtClean="0">
                <a:solidFill>
                  <a:srgbClr val="E55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26.2%</a:t>
            </a:r>
            <a:endParaRPr lang="zh-CN" altLang="en-US" sz="800" b="1" smtClean="0">
              <a:solidFill>
                <a:srgbClr val="E55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8"/>
          <p:cNvSpPr>
            <a:spLocks noChangeArrowheads="1"/>
          </p:cNvSpPr>
          <p:nvPr/>
        </p:nvSpPr>
        <p:spPr bwMode="auto">
          <a:xfrm>
            <a:off x="887413" y="1089025"/>
            <a:ext cx="10429875" cy="121571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215900" defTabSz="3159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159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159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159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159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159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159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159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159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个中心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1202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岁以上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患者的多中心、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期研究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随访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天后，改良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Rankin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量表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mRS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）评分为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0-2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分的患者比例显著高于基线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人群：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74.4% vs. 26.2%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P&lt; 0.001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人群的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累积复发率为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），明显低于传统治疗方法（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4.2%-7.4%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400" b="1" dirty="0" smtClean="0">
              <a:solidFill>
                <a:srgbClr val="060C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1893888" y="2870200"/>
            <a:ext cx="3179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0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mRS</a:t>
            </a:r>
            <a:r>
              <a:rPr lang="zh-CN" altLang="en-US" sz="10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评分较基线变化（</a:t>
            </a:r>
            <a:r>
              <a:rPr lang="en-US" altLang="zh-CN" sz="10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%FAS</a:t>
            </a:r>
            <a:r>
              <a:rPr lang="zh-CN" altLang="en-US" sz="10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sz="10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10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0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0.001</a:t>
            </a:r>
            <a:endParaRPr lang="zh-CN" altLang="en-US" sz="10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70"/>
          <p:cNvGrpSpPr>
            <a:grpSpLocks/>
          </p:cNvGrpSpPr>
          <p:nvPr/>
        </p:nvGrpSpPr>
        <p:grpSpPr bwMode="auto">
          <a:xfrm>
            <a:off x="1997075" y="4665663"/>
            <a:ext cx="3076575" cy="1466850"/>
            <a:chOff x="692163" y="7064201"/>
            <a:chExt cx="3978953" cy="1895922"/>
          </a:xfrm>
        </p:grpSpPr>
        <p:pic>
          <p:nvPicPr>
            <p:cNvPr id="19" name="图片 7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3" t="8263" r="52159" b="15707"/>
            <a:stretch>
              <a:fillRect/>
            </a:stretch>
          </p:blipFill>
          <p:spPr bwMode="auto">
            <a:xfrm>
              <a:off x="1000524" y="7064201"/>
              <a:ext cx="3106757" cy="182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72"/>
            <p:cNvSpPr txBox="1">
              <a:spLocks noChangeArrowheads="1"/>
            </p:cNvSpPr>
            <p:nvPr/>
          </p:nvSpPr>
          <p:spPr bwMode="auto">
            <a:xfrm>
              <a:off x="3702042" y="8701588"/>
              <a:ext cx="969074" cy="25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7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时间（天）</a:t>
              </a:r>
            </a:p>
          </p:txBody>
        </p:sp>
        <p:sp>
          <p:nvSpPr>
            <p:cNvPr id="21" name="文本框 73"/>
            <p:cNvSpPr txBox="1">
              <a:spLocks noChangeArrowheads="1"/>
            </p:cNvSpPr>
            <p:nvPr/>
          </p:nvSpPr>
          <p:spPr bwMode="auto">
            <a:xfrm>
              <a:off x="897475" y="7250920"/>
              <a:ext cx="379828" cy="3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7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更差</a:t>
              </a:r>
              <a:endParaRPr lang="en-US" altLang="zh-CN" sz="7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74"/>
            <p:cNvSpPr txBox="1">
              <a:spLocks noChangeArrowheads="1"/>
            </p:cNvSpPr>
            <p:nvPr/>
          </p:nvSpPr>
          <p:spPr bwMode="auto">
            <a:xfrm>
              <a:off x="913900" y="8285059"/>
              <a:ext cx="377775" cy="3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7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更好</a:t>
              </a:r>
              <a:endParaRPr lang="en-US" altLang="zh-CN" sz="7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75"/>
            <p:cNvSpPr txBox="1">
              <a:spLocks noChangeArrowheads="1"/>
            </p:cNvSpPr>
            <p:nvPr/>
          </p:nvSpPr>
          <p:spPr bwMode="auto">
            <a:xfrm>
              <a:off x="692163" y="7626412"/>
              <a:ext cx="377775" cy="70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7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NIHSS</a:t>
              </a:r>
              <a:r>
                <a:rPr lang="zh-CN" altLang="en-US" sz="7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得分</a:t>
              </a:r>
              <a:endParaRPr lang="en-US" altLang="zh-CN" sz="7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76"/>
          <p:cNvSpPr txBox="1">
            <a:spLocks noChangeArrowheads="1"/>
          </p:cNvSpPr>
          <p:nvPr/>
        </p:nvSpPr>
        <p:spPr bwMode="auto">
          <a:xfrm>
            <a:off x="2940050" y="4535488"/>
            <a:ext cx="1192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000" b="1" smtClean="0">
                <a:solidFill>
                  <a:srgbClr val="060C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NIHSS</a:t>
            </a:r>
            <a:r>
              <a:rPr lang="zh-CN" altLang="en-US" sz="1000" b="1" smtClean="0">
                <a:solidFill>
                  <a:srgbClr val="060C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</a:t>
            </a:r>
          </a:p>
        </p:txBody>
      </p:sp>
      <p:pic>
        <p:nvPicPr>
          <p:cNvPr id="26" name="Picture 2" descr="E:\桌面文件\HUK文章最终版\Appendix Figure 2.tif"/>
          <p:cNvPicPr>
            <a:picLocks noChangeAspect="1" noChangeArrowheads="1"/>
          </p:cNvPicPr>
          <p:nvPr/>
        </p:nvPicPr>
        <p:blipFill rotWithShape="1">
          <a:blip r:embed="rId7"/>
          <a:srcRect l="3390" t="5194" r="50847" b="9243"/>
          <a:stretch>
            <a:fillRect/>
          </a:stretch>
        </p:blipFill>
        <p:spPr bwMode="auto">
          <a:xfrm>
            <a:off x="6613525" y="3070501"/>
            <a:ext cx="3802684" cy="2813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组合 40"/>
          <p:cNvGrpSpPr>
            <a:grpSpLocks/>
          </p:cNvGrpSpPr>
          <p:nvPr/>
        </p:nvGrpSpPr>
        <p:grpSpPr bwMode="auto">
          <a:xfrm>
            <a:off x="11506197" y="-1588"/>
            <a:ext cx="682625" cy="468313"/>
            <a:chOff x="11082921" y="-1203"/>
            <a:chExt cx="682498" cy="468000"/>
          </a:xfrm>
        </p:grpSpPr>
        <p:sp>
          <p:nvSpPr>
            <p:cNvPr id="28" name="任意多边形: 形状 73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1190170" y="-108452"/>
              <a:ext cx="468000" cy="682498"/>
            </a:xfrm>
            <a:custGeom>
              <a:avLst/>
              <a:gdLst>
                <a:gd name="connsiteX0" fmla="*/ 466797 w 466797"/>
                <a:gd name="connsiteY0" fmla="*/ 0 h 536395"/>
                <a:gd name="connsiteX1" fmla="*/ 466797 w 466797"/>
                <a:gd name="connsiteY1" fmla="*/ 536395 h 536395"/>
                <a:gd name="connsiteX2" fmla="*/ 0 w 466797"/>
                <a:gd name="connsiteY2" fmla="*/ 536395 h 536395"/>
                <a:gd name="connsiteX3" fmla="*/ 89363 w 466797"/>
                <a:gd name="connsiteY3" fmla="*/ 268197 h 536395"/>
                <a:gd name="connsiteX4" fmla="*/ 0 w 466797"/>
                <a:gd name="connsiteY4" fmla="*/ 0 h 5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7" h="536395">
                  <a:moveTo>
                    <a:pt x="466797" y="0"/>
                  </a:moveTo>
                  <a:lnTo>
                    <a:pt x="466797" y="536395"/>
                  </a:lnTo>
                  <a:lnTo>
                    <a:pt x="0" y="536395"/>
                  </a:lnTo>
                  <a:lnTo>
                    <a:pt x="89363" y="26819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041F66"/>
                </a:gs>
                <a:gs pos="0">
                  <a:srgbClr val="364C8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文本框 2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198087" y="88124"/>
              <a:ext cx="441064" cy="246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 smtClean="0">
                  <a:solidFill>
                    <a:prstClr val="white">
                      <a:alpha val="80000"/>
                    </a:prstClr>
                  </a:solidFill>
                  <a:latin typeface="微软雅黑" panose="020B0503020204020204" pitchFamily="34" charset="-122"/>
                </a:rPr>
                <a:t>疗效</a:t>
              </a:r>
              <a:endParaRPr lang="en-US" altLang="zh-CN" sz="1000" dirty="0">
                <a:solidFill>
                  <a:prstClr val="white">
                    <a:alpha val="80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334495" y="452196"/>
            <a:ext cx="530920" cy="523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6570" y="476251"/>
            <a:ext cx="1617554" cy="499109"/>
          </a:xfrm>
        </p:spPr>
        <p:txBody>
          <a:bodyPr/>
          <a:lstStyle/>
          <a:p>
            <a:r>
              <a:rPr lang="zh-CN" altLang="en-US" dirty="0" smtClean="0"/>
              <a:t>有效性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87290" y="1428103"/>
            <a:ext cx="10230108" cy="343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latin typeface="+mn-ea"/>
              </a:rPr>
              <a:t>缺血</a:t>
            </a:r>
            <a:r>
              <a:rPr lang="zh-CN" altLang="en-US" sz="1800" b="1" dirty="0" smtClean="0">
                <a:latin typeface="+mn-ea"/>
              </a:rPr>
              <a:t>性脑卒中指南</a:t>
            </a:r>
            <a:endParaRPr lang="en-US" altLang="zh-CN" sz="18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诊断相关分组或诊断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治疗打包支付方式下急性脑梗死诊断与治疗中国专家</a:t>
            </a:r>
            <a:r>
              <a:rPr lang="zh-CN" altLang="en-US" sz="1600" dirty="0" smtClean="0">
                <a:latin typeface="+mn-ea"/>
              </a:rPr>
              <a:t>建议（</a:t>
            </a:r>
            <a:r>
              <a:rPr lang="en-US" altLang="zh-CN" sz="1600" dirty="0">
                <a:latin typeface="+mn-ea"/>
              </a:rPr>
              <a:t>2023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中国急性缺血性脑卒中诊疗</a:t>
            </a:r>
            <a:r>
              <a:rPr lang="zh-CN" altLang="en-US" sz="1600" dirty="0" smtClean="0">
                <a:latin typeface="+mn-ea"/>
              </a:rPr>
              <a:t>指南（</a:t>
            </a:r>
            <a:r>
              <a:rPr lang="en-US" altLang="zh-CN" sz="1600" dirty="0" smtClean="0">
                <a:latin typeface="+mn-ea"/>
              </a:rPr>
              <a:t>2018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《</a:t>
            </a:r>
            <a:r>
              <a:rPr lang="zh-CN" altLang="en-US" sz="1600" dirty="0" smtClean="0">
                <a:latin typeface="+mn-ea"/>
              </a:rPr>
              <a:t>急脑梗死缺血半暗带临床评估和治疗中国专家共识（</a:t>
            </a:r>
            <a:r>
              <a:rPr lang="en-US" altLang="zh-CN" sz="1600" dirty="0" smtClean="0">
                <a:latin typeface="+mn-ea"/>
              </a:rPr>
              <a:t>2021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《</a:t>
            </a:r>
            <a:r>
              <a:rPr lang="zh-CN" altLang="en-US" sz="1600" dirty="0" smtClean="0">
                <a:latin typeface="+mn-ea"/>
              </a:rPr>
              <a:t>中国缺血性脑卒中急性期诊疗指导规范（</a:t>
            </a:r>
            <a:r>
              <a:rPr lang="en-US" altLang="zh-CN" sz="1600" dirty="0">
                <a:latin typeface="+mn-ea"/>
              </a:rPr>
              <a:t> 2021 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》</a:t>
            </a:r>
            <a:endParaRPr lang="zh-CN" altLang="en-US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《</a:t>
            </a:r>
            <a:r>
              <a:rPr lang="zh-CN" altLang="en-US" sz="1600" dirty="0" smtClean="0">
                <a:latin typeface="+mn-ea"/>
              </a:rPr>
              <a:t>中国脑血管病管理指南（</a:t>
            </a:r>
            <a:r>
              <a:rPr lang="en-US" altLang="zh-CN" sz="1600" dirty="0">
                <a:latin typeface="+mn-ea"/>
              </a:rPr>
              <a:t>2019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》</a:t>
            </a:r>
            <a:endParaRPr lang="zh-CN" altLang="en-US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《</a:t>
            </a:r>
            <a:r>
              <a:rPr lang="zh-CN" altLang="en-US" sz="1600" dirty="0" smtClean="0">
                <a:latin typeface="+mn-ea"/>
              </a:rPr>
              <a:t>缺血性卒中脑侧支循环评估与干预中国指南（</a:t>
            </a:r>
            <a:r>
              <a:rPr lang="en-US" altLang="zh-CN" sz="1600" dirty="0" smtClean="0">
                <a:latin typeface="+mn-ea"/>
              </a:rPr>
              <a:t>2017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》</a:t>
            </a:r>
            <a:r>
              <a:rPr lang="zh-CN" altLang="en-US" sz="1600" dirty="0" smtClean="0">
                <a:latin typeface="+mn-ea"/>
              </a:rPr>
              <a:t> </a:t>
            </a:r>
            <a:endParaRPr lang="en-US" altLang="zh-CN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《</a:t>
            </a:r>
            <a:r>
              <a:rPr lang="zh-CN" altLang="en-US" sz="1600" dirty="0" smtClean="0">
                <a:latin typeface="+mn-ea"/>
              </a:rPr>
              <a:t>中国脑梗死中西医结合诊治指南（</a:t>
            </a:r>
            <a:r>
              <a:rPr lang="en-US" altLang="zh-CN" sz="1600" dirty="0" smtClean="0">
                <a:latin typeface="+mn-ea"/>
              </a:rPr>
              <a:t>2017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9355" y="5318710"/>
            <a:ext cx="7315200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本品上市时间为</a:t>
            </a:r>
            <a:r>
              <a:rPr lang="en-US" altLang="zh-CN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2005</a:t>
            </a:r>
            <a:r>
              <a:rPr lang="zh-CN" altLang="en-US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年，故无</a:t>
            </a:r>
            <a:r>
              <a:rPr lang="en-US" altLang="zh-CN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CDE</a:t>
            </a:r>
            <a:r>
              <a:rPr lang="zh-CN" altLang="en-US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出具的</a:t>
            </a:r>
            <a:r>
              <a:rPr lang="en-US" altLang="zh-CN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技术审评报告</a:t>
            </a:r>
            <a:r>
              <a:rPr lang="en-US" altLang="zh-CN" sz="2000" b="1" dirty="0">
                <a:solidFill>
                  <a:srgbClr val="005F97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005F97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334495" y="452196"/>
            <a:ext cx="530920" cy="523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52854" y="1276030"/>
            <a:ext cx="4413160" cy="734646"/>
            <a:chOff x="1274139" y="1484923"/>
            <a:chExt cx="4220308" cy="734646"/>
          </a:xfrm>
        </p:grpSpPr>
        <p:sp>
          <p:nvSpPr>
            <p:cNvPr id="7" name="矩形 6"/>
            <p:cNvSpPr/>
            <p:nvPr/>
          </p:nvSpPr>
          <p:spPr>
            <a:xfrm>
              <a:off x="1274139" y="1484923"/>
              <a:ext cx="4220308" cy="734646"/>
            </a:xfrm>
            <a:prstGeom prst="rect">
              <a:avLst/>
            </a:prstGeom>
            <a:solidFill>
              <a:srgbClr val="F191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74139" y="1672605"/>
              <a:ext cx="4220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创新性说明</a:t>
              </a:r>
              <a:endParaRPr lang="zh-CN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80897" y="1282904"/>
            <a:ext cx="4436731" cy="734646"/>
            <a:chOff x="6010030" y="1484923"/>
            <a:chExt cx="4220308" cy="734646"/>
          </a:xfrm>
        </p:grpSpPr>
        <p:sp>
          <p:nvSpPr>
            <p:cNvPr id="8" name="矩形 7"/>
            <p:cNvSpPr/>
            <p:nvPr/>
          </p:nvSpPr>
          <p:spPr>
            <a:xfrm>
              <a:off x="6010030" y="1484923"/>
              <a:ext cx="4220308" cy="73464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10031" y="1649159"/>
              <a:ext cx="4220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创新性收益</a:t>
              </a:r>
              <a:endParaRPr lang="zh-CN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74138" y="2044119"/>
            <a:ext cx="4391876" cy="3970318"/>
            <a:chOff x="1274139" y="2438399"/>
            <a:chExt cx="4220307" cy="3970318"/>
          </a:xfrm>
        </p:grpSpPr>
        <p:sp>
          <p:nvSpPr>
            <p:cNvPr id="15" name="矩形 14"/>
            <p:cNvSpPr/>
            <p:nvPr/>
          </p:nvSpPr>
          <p:spPr>
            <a:xfrm>
              <a:off x="1274139" y="2438400"/>
              <a:ext cx="4220307" cy="3970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52062" y="2438399"/>
              <a:ext cx="4142384" cy="397031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尤瑞克林是抗心脑血管疾病的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内源性保护因子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，通过独特的激肽释放酶</a:t>
              </a:r>
              <a:r>
                <a:rPr lang="en-US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激肽系统，促进侧支循环开放，快速改善脑血流灌注。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全球首创、国家一类新药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具有完整自主知识产权，使中国成为世界上第一个拥有该药的国家。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年纳入国家火炬计划项目、</a:t>
              </a:r>
              <a:r>
                <a:rPr lang="en-US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2003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年获国家重点新产品； </a:t>
              </a:r>
              <a:r>
                <a:rPr lang="en-US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年上市被授予重大科技成果奖；</a:t>
              </a:r>
              <a:r>
                <a:rPr lang="en-US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年获国家科技进步二等奖。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10030" y="2047745"/>
            <a:ext cx="4407597" cy="3970318"/>
            <a:chOff x="6010030" y="2438399"/>
            <a:chExt cx="4220308" cy="3720123"/>
          </a:xfrm>
        </p:grpSpPr>
        <p:sp>
          <p:nvSpPr>
            <p:cNvPr id="16" name="矩形 15"/>
            <p:cNvSpPr/>
            <p:nvPr/>
          </p:nvSpPr>
          <p:spPr>
            <a:xfrm>
              <a:off x="6010031" y="2438399"/>
              <a:ext cx="4220307" cy="3720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010030" y="2590799"/>
              <a:ext cx="4142384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靶向开启缺血区二级侧支；使用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天稳定建立二级侧支，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天持续改善；降低卒中复发率（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2.50%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尤瑞克林是机体内源性物质，代谢负担低，安全性高。</a:t>
              </a:r>
            </a:p>
            <a:p>
              <a:pPr marL="285750" lvl="0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通过激肽释放酶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激肽系统，对伴高血压或糖尿病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糖代谢异常的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AIS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患者可双向获益，可同时改善血压、血糖及靶器官病变，改善神经功能</a:t>
              </a:r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334495" y="452196"/>
            <a:ext cx="530920" cy="523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公平</a:t>
            </a:r>
            <a:r>
              <a:rPr lang="zh-CN" altLang="en-US" dirty="0" smtClean="0"/>
              <a:t>性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068877" y="3889057"/>
            <a:ext cx="4997708" cy="2479603"/>
            <a:chOff x="1085042" y="1748807"/>
            <a:chExt cx="3953935" cy="1938810"/>
          </a:xfrm>
        </p:grpSpPr>
        <p:sp>
          <p:nvSpPr>
            <p:cNvPr id="8" name="Rectangle 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5042" y="1748807"/>
              <a:ext cx="3952408" cy="4226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改善预后，降低负担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Rectangle 7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6569" y="2171432"/>
              <a:ext cx="3952408" cy="1516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Rectangle 5">
              <a:hlinkClick r:id="rId2"/>
            </p:cNvPr>
            <p:cNvSpPr>
              <a:spLocks noChangeArrowheads="1"/>
            </p:cNvSpPr>
            <p:nvPr/>
          </p:nvSpPr>
          <p:spPr bwMode="gray">
            <a:xfrm>
              <a:off x="1351893" y="2171432"/>
              <a:ext cx="3592566" cy="147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3963" rIns="191950" bIns="95975"/>
            <a:lstStyle>
              <a:lvl1pPr marL="190500" indent="-1905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脑卒中是引起死亡的第三大原因和导致残疾的主要原因，给家庭和社会带来极大的经济负担</a:t>
              </a:r>
              <a:r>
                <a:rPr lang="zh-CN" altLang="en-US" sz="1200" dirty="0" smtClean="0">
                  <a:latin typeface="+mj-lt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latin typeface="+mj-lt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200" dirty="0" smtClean="0">
                  <a:latin typeface="+mj-lt"/>
                  <a:ea typeface="微软雅黑" panose="020B0503020204020204" pitchFamily="34" charset="-122"/>
                </a:rPr>
                <a:t>有效</a:t>
              </a: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改善患者临床神经功能</a:t>
              </a:r>
              <a:r>
                <a:rPr lang="zh-CN" altLang="en-US" sz="1200" dirty="0" smtClean="0">
                  <a:latin typeface="+mj-lt"/>
                  <a:ea typeface="微软雅黑" panose="020B0503020204020204" pitchFamily="34" charset="-122"/>
                </a:rPr>
                <a:t>缺损，提高</a:t>
              </a: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患者日常生活能力，显著降低患者死亡率和致残率，为家庭和社会降低疾病负担</a:t>
              </a:r>
              <a:r>
                <a:rPr lang="zh-CN" altLang="en-US" sz="1100" dirty="0">
                  <a:latin typeface="+mj-lt"/>
                  <a:ea typeface="微软雅黑" panose="020B0503020204020204" pitchFamily="34" charset="-122"/>
                </a:rPr>
                <a:t>。</a:t>
              </a:r>
              <a:endParaRPr lang="en-US" altLang="zh-CN" sz="1100" dirty="0" smtClean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3345" y="3875475"/>
            <a:ext cx="4872589" cy="2497006"/>
            <a:chOff x="1085042" y="1748807"/>
            <a:chExt cx="3953935" cy="1848919"/>
          </a:xfrm>
        </p:grpSpPr>
        <p:sp>
          <p:nvSpPr>
            <p:cNvPr id="18" name="Rectangle 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5042" y="1748807"/>
              <a:ext cx="3952408" cy="4226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符合保基本原则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Rectangle 7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6569" y="2186786"/>
              <a:ext cx="3952408" cy="14022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Rectangle 5">
              <a:hlinkClick r:id="rId2"/>
            </p:cNvPr>
            <p:cNvSpPr>
              <a:spLocks noChangeArrowheads="1"/>
            </p:cNvSpPr>
            <p:nvPr/>
          </p:nvSpPr>
          <p:spPr bwMode="gray">
            <a:xfrm>
              <a:off x="1118003" y="2126464"/>
              <a:ext cx="3919447" cy="147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3963" rIns="191950" bIns="95975"/>
            <a:lstStyle>
              <a:lvl1pPr marL="190500" indent="-1905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轻型卒中</a:t>
              </a:r>
              <a:r>
                <a:rPr lang="en-US" altLang="zh-CN" sz="1200" dirty="0">
                  <a:latin typeface="+mj-lt"/>
                  <a:ea typeface="微软雅黑" panose="020B0503020204020204" pitchFamily="34" charset="-122"/>
                </a:rPr>
                <a:t>90</a:t>
              </a: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天复发风险为</a:t>
              </a:r>
              <a:r>
                <a:rPr lang="en-US" altLang="zh-CN" sz="1200" dirty="0">
                  <a:latin typeface="+mj-lt"/>
                  <a:ea typeface="微软雅黑" panose="020B0503020204020204" pitchFamily="34" charset="-122"/>
                </a:rPr>
                <a:t>18%</a:t>
              </a: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，显著高于平均水平（</a:t>
              </a:r>
              <a:r>
                <a:rPr lang="en-US" altLang="zh-CN" sz="1200" dirty="0">
                  <a:latin typeface="+mj-lt"/>
                  <a:ea typeface="微软雅黑" panose="020B0503020204020204" pitchFamily="34" charset="-122"/>
                </a:rPr>
                <a:t>4%</a:t>
              </a:r>
              <a:r>
                <a:rPr lang="zh-CN" altLang="en-US" sz="1200" dirty="0" smtClean="0">
                  <a:latin typeface="+mj-lt"/>
                  <a:ea typeface="微软雅黑" panose="020B0503020204020204" pitchFamily="34" charset="-122"/>
                </a:rPr>
                <a:t>），应</a:t>
              </a: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把这部分人群作为最为重要的防治人群，同时也能保证患者的合理用药需求。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dirty="0">
                  <a:latin typeface="+mj-lt"/>
                  <a:ea typeface="微软雅黑" panose="020B0503020204020204" pitchFamily="34" charset="-122"/>
                </a:rPr>
                <a:t>在同领域治疗药品中，尤瑞克林日均治疗费用最低，具有较高的经济性，对医保基金的花费较少，能降低参保人员的疾病负担</a:t>
              </a:r>
              <a:r>
                <a:rPr lang="zh-CN" altLang="en-US" sz="1100" dirty="0">
                  <a:latin typeface="+mj-lt"/>
                  <a:ea typeface="微软雅黑" panose="020B0503020204020204" pitchFamily="34" charset="-122"/>
                </a:rPr>
                <a:t>。</a:t>
              </a:r>
              <a:endParaRPr lang="en-US" altLang="zh-CN" sz="1100" dirty="0" smtClean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68876" y="1172020"/>
            <a:ext cx="4878240" cy="2417542"/>
            <a:chOff x="1085042" y="1748807"/>
            <a:chExt cx="3953935" cy="1990843"/>
          </a:xfrm>
        </p:grpSpPr>
        <p:sp>
          <p:nvSpPr>
            <p:cNvPr id="22" name="Rectangle 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5042" y="1748807"/>
              <a:ext cx="3952408" cy="4226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无滥用风险，易于管理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Rectangle 7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6569" y="2223465"/>
              <a:ext cx="3952408" cy="1516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ectangle 5">
              <a:hlinkClick r:id="rId2"/>
            </p:cNvPr>
            <p:cNvSpPr>
              <a:spLocks noChangeArrowheads="1"/>
            </p:cNvSpPr>
            <p:nvPr/>
          </p:nvSpPr>
          <p:spPr bwMode="gray">
            <a:xfrm>
              <a:off x="1217859" y="2117619"/>
              <a:ext cx="3737444" cy="162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3963" rIns="191950" bIns="95975"/>
            <a:lstStyle>
              <a:lvl1pPr marL="190500" indent="-1905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400" dirty="0" smtClean="0">
                  <a:latin typeface="+mj-ea"/>
                  <a:ea typeface="+mj-ea"/>
                </a:rPr>
                <a:t>脑梗死临床诊断标准明确，处方条件清晰</a:t>
              </a:r>
              <a:endParaRPr lang="en-US" altLang="zh-CN" sz="1400" dirty="0" smtClean="0">
                <a:latin typeface="+mj-ea"/>
                <a:ea typeface="+mj-ea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品为住院患者用药，无滥用风险，易于管理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轻型脑梗死为说明书适应症，将其纳入医保报销范围利于处方审核，降低经办难度。</a:t>
              </a:r>
              <a:endPara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3344" y="1172020"/>
            <a:ext cx="4872590" cy="2417542"/>
            <a:chOff x="1085042" y="1748807"/>
            <a:chExt cx="3953935" cy="1954164"/>
          </a:xfrm>
        </p:grpSpPr>
        <p:sp>
          <p:nvSpPr>
            <p:cNvPr id="26" name="Rectangle 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5042" y="1748807"/>
              <a:ext cx="3952408" cy="42262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弥补目录内药品费用较高的短板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Rectangle 7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6569" y="2186786"/>
              <a:ext cx="3952408" cy="1516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Rectangle 5">
              <a:hlinkClick r:id="rId2"/>
            </p:cNvPr>
            <p:cNvSpPr>
              <a:spLocks noChangeArrowheads="1"/>
            </p:cNvSpPr>
            <p:nvPr/>
          </p:nvSpPr>
          <p:spPr bwMode="gray">
            <a:xfrm>
              <a:off x="1351893" y="2171433"/>
              <a:ext cx="3418706" cy="141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43963" rIns="191950" bIns="95975"/>
            <a:lstStyle>
              <a:lvl1pPr marL="190500" indent="-1905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目录内同疾病治疗领域药品治疗费用较高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轻型缺血性脑卒中，尤瑞克林可增加临床用药选择，降低患者疾病负担。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08EB1A7C-7716-B1B0-5613-195D1C874861}"/>
              </a:ext>
            </a:extLst>
          </p:cNvPr>
          <p:cNvSpPr/>
          <p:nvPr/>
        </p:nvSpPr>
        <p:spPr>
          <a:xfrm>
            <a:off x="334495" y="452196"/>
            <a:ext cx="530920" cy="5231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238252" dist="63500" dir="2700001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sym typeface="Arial" panose="020B0604020202020204" pitchFamily="34" charset="0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9_Techpool PPT Template">
  <a:themeElements>
    <a:clrScheme name="自訂 1">
      <a:dk1>
        <a:srgbClr val="000000"/>
      </a:dk1>
      <a:lt1>
        <a:srgbClr val="FFFFFF"/>
      </a:lt1>
      <a:dk2>
        <a:srgbClr val="404041"/>
      </a:dk2>
      <a:lt2>
        <a:srgbClr val="2E5C9E"/>
      </a:lt2>
      <a:accent1>
        <a:srgbClr val="00B050"/>
      </a:accent1>
      <a:accent2>
        <a:srgbClr val="FFD600"/>
      </a:accent2>
      <a:accent3>
        <a:srgbClr val="914F28"/>
      </a:accent3>
      <a:accent4>
        <a:srgbClr val="FF0000"/>
      </a:accent4>
      <a:accent5>
        <a:srgbClr val="F19100"/>
      </a:accent5>
      <a:accent6>
        <a:srgbClr val="0070C0"/>
      </a:accent6>
      <a:hlink>
        <a:srgbClr val="000000"/>
      </a:hlink>
      <a:folHlink>
        <a:srgbClr val="000000"/>
      </a:folHlink>
    </a:clrScheme>
    <a:fontScheme name="上药天普字体">
      <a:majorFont>
        <a:latin typeface="微软雅黑"/>
        <a:ea typeface="Microsoft YaHei"/>
        <a:cs typeface=""/>
      </a:majorFont>
      <a:minorFont>
        <a:latin typeface="微软雅黑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14818</TotalTime>
  <Words>1326</Words>
  <Application>Microsoft Office PowerPoint</Application>
  <PresentationFormat>宽屏</PresentationFormat>
  <Paragraphs>128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BMW Group Condensed</vt:lpstr>
      <vt:lpstr>BMW Type Global Bold</vt:lpstr>
      <vt:lpstr>BMW Type Global Pro Regular</vt:lpstr>
      <vt:lpstr>等线</vt:lpstr>
      <vt:lpstr>黑体</vt:lpstr>
      <vt:lpstr>楷体</vt:lpstr>
      <vt:lpstr>思源黑体 CN Heavy</vt:lpstr>
      <vt:lpstr>思源黑体 CN Normal</vt:lpstr>
      <vt:lpstr>宋体</vt:lpstr>
      <vt:lpstr>微软雅黑</vt:lpstr>
      <vt:lpstr>微软雅黑</vt:lpstr>
      <vt:lpstr>Arial</vt:lpstr>
      <vt:lpstr>Calibri</vt:lpstr>
      <vt:lpstr>Wingdings</vt:lpstr>
      <vt:lpstr>2019_Techpool PPT Template</vt:lpstr>
      <vt:lpstr>think-cell Slide</vt:lpstr>
      <vt:lpstr>Chart</vt:lpstr>
      <vt:lpstr>注射用尤瑞克林  （商品名：凯力康）   广东天普生化医药股份有限公司 </vt:lpstr>
      <vt:lpstr>PowerPoint 演示文稿</vt:lpstr>
      <vt:lpstr>基本信息</vt:lpstr>
      <vt:lpstr>基本信息</vt:lpstr>
      <vt:lpstr>安全性</vt:lpstr>
      <vt:lpstr>有效性</vt:lpstr>
      <vt:lpstr>有效性</vt:lpstr>
      <vt:lpstr>创新性</vt:lpstr>
      <vt:lpstr>公平性</vt:lpstr>
      <vt:lpstr>PowerPoint 演示文稿</vt:lpstr>
    </vt:vector>
  </TitlesOfParts>
  <Company>Techpool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Techpool PPT Format</dc:title>
  <dc:creator>Dennis Sue</dc:creator>
  <cp:lastModifiedBy>Yuan, Lucky (Market Access)</cp:lastModifiedBy>
  <cp:revision>732</cp:revision>
  <cp:lastPrinted>2019-09-29T23:46:59Z</cp:lastPrinted>
  <dcterms:created xsi:type="dcterms:W3CDTF">2011-07-26T02:56:09Z</dcterms:created>
  <dcterms:modified xsi:type="dcterms:W3CDTF">2023-07-14T04:22:03Z</dcterms:modified>
</cp:coreProperties>
</file>