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12"/>
  </p:handoutMasterIdLst>
  <p:sldIdLst>
    <p:sldId id="283" r:id="rId3"/>
    <p:sldId id="259" r:id="rId5"/>
    <p:sldId id="264" r:id="rId6"/>
    <p:sldId id="273" r:id="rId7"/>
    <p:sldId id="288" r:id="rId8"/>
    <p:sldId id="295" r:id="rId9"/>
    <p:sldId id="296" r:id="rId10"/>
    <p:sldId id="257" r:id="rId11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 userDrawn="1">
          <p15:clr>
            <a:srgbClr val="A4A3A4"/>
          </p15:clr>
        </p15:guide>
        <p15:guide id="2" pos="28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3B3"/>
    <a:srgbClr val="2775B6"/>
    <a:srgbClr val="DE1C31"/>
    <a:srgbClr val="5698C3"/>
    <a:srgbClr val="C04851"/>
    <a:srgbClr val="BB2649"/>
    <a:srgbClr val="79A7D0"/>
    <a:srgbClr val="F07C82"/>
    <a:srgbClr val="93B5CF"/>
    <a:srgbClr val="C3D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26" autoAdjust="0"/>
  </p:normalViewPr>
  <p:slideViewPr>
    <p:cSldViewPr snapToGrid="0" showGuides="1">
      <p:cViewPr varScale="1">
        <p:scale>
          <a:sx n="97" d="100"/>
          <a:sy n="97" d="100"/>
        </p:scale>
        <p:origin x="393" y="45"/>
      </p:cViewPr>
      <p:guideLst>
        <p:guide orient="horz" pos="1622"/>
        <p:guide pos="288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8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DCF05-E2F2-4533-BA32-C18AA11F27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A7E1C-19FD-4C1B-9CB4-DDEFBBE1DF9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41292-B203-4743-B31F-33E8BC2722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8D632-358E-4D8D-BD86-91A065254B0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8D632-358E-4D8D-BD86-91A065254B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8D632-358E-4D8D-BD86-91A065254B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29" y="182993"/>
            <a:ext cx="658394" cy="274925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 flipH="1">
            <a:off x="314127" y="499129"/>
            <a:ext cx="8537266" cy="3"/>
            <a:chOff x="460399" y="1036958"/>
            <a:chExt cx="11383021" cy="4"/>
          </a:xfrm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cxnSp>
          <p:nvCxnSpPr>
            <p:cNvPr id="9" name="直接连接符 8"/>
            <p:cNvCxnSpPr/>
            <p:nvPr/>
          </p:nvCxnSpPr>
          <p:spPr>
            <a:xfrm>
              <a:off x="460399" y="1036958"/>
              <a:ext cx="11383021" cy="0"/>
            </a:xfrm>
            <a:prstGeom prst="line">
              <a:avLst/>
            </a:prstGeom>
            <a:ln>
              <a:solidFill>
                <a:srgbClr val="182863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460399" y="1036962"/>
              <a:ext cx="2407492" cy="0"/>
            </a:xfrm>
            <a:prstGeom prst="line">
              <a:avLst/>
            </a:prstGeom>
            <a:ln w="63500">
              <a:solidFill>
                <a:srgbClr val="27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 userDrawn="1"/>
        </p:nvGrpSpPr>
        <p:grpSpPr>
          <a:xfrm>
            <a:off x="7108238" y="246936"/>
            <a:ext cx="2281946" cy="219291"/>
            <a:chOff x="549300" y="329247"/>
            <a:chExt cx="3042595" cy="292388"/>
          </a:xfrm>
        </p:grpSpPr>
        <p:sp>
          <p:nvSpPr>
            <p:cNvPr id="14" name="文本框 13"/>
            <p:cNvSpPr txBox="1"/>
            <p:nvPr/>
          </p:nvSpPr>
          <p:spPr>
            <a:xfrm>
              <a:off x="838445" y="329247"/>
              <a:ext cx="275345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25" spc="4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开拓 </a:t>
              </a:r>
              <a:r>
                <a:rPr lang="en-US" altLang="zh-CN" sz="825" spc="4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| </a:t>
              </a:r>
              <a:r>
                <a:rPr lang="zh-CN" altLang="en-US" sz="825" spc="4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创新 </a:t>
              </a:r>
              <a:r>
                <a:rPr lang="en-US" altLang="zh-CN" sz="825" spc="4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| </a:t>
              </a:r>
              <a:r>
                <a:rPr lang="zh-CN" altLang="en-US" sz="825" spc="4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挑战</a:t>
              </a:r>
              <a:endParaRPr lang="zh-CN" altLang="en-US" sz="825" spc="4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49300" y="396552"/>
              <a:ext cx="234950" cy="127000"/>
              <a:chOff x="8672576" y="523875"/>
              <a:chExt cx="234950" cy="127000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8672576" y="523875"/>
                <a:ext cx="127000" cy="127000"/>
              </a:xfrm>
              <a:prstGeom prst="ellipse">
                <a:avLst/>
              </a:prstGeom>
              <a:solidFill>
                <a:srgbClr val="27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 dirty="0">
                  <a:solidFill>
                    <a:schemeClr val="tx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8780526" y="523875"/>
                <a:ext cx="127000" cy="127000"/>
              </a:xfrm>
              <a:prstGeom prst="ellipse">
                <a:avLst/>
              </a:prstGeom>
              <a:solidFill>
                <a:srgbClr val="DE1C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solidFill>
                    <a:srgbClr val="BB264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tags" Target="../tags/tag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85775"/>
            <a:ext cx="9143997" cy="4002784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357484" y="3688248"/>
            <a:ext cx="3536970" cy="803910"/>
            <a:chOff x="345419" y="3702704"/>
            <a:chExt cx="3536970" cy="803910"/>
          </a:xfrm>
        </p:grpSpPr>
        <p:sp>
          <p:nvSpPr>
            <p:cNvPr id="8" name="文本框 7"/>
            <p:cNvSpPr txBox="1"/>
            <p:nvPr/>
          </p:nvSpPr>
          <p:spPr>
            <a:xfrm>
              <a:off x="601324" y="4169429"/>
              <a:ext cx="2955290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阿里巴巴普惠体 B" panose="00020600040101010101" pitchFamily="18" charset="-122"/>
                  <a:sym typeface="思源黑体" panose="020B0500000000000000" pitchFamily="34" charset="-122"/>
                </a:rPr>
                <a:t>天津红日药业股份有限公司      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B" panose="00020600040101010101" pitchFamily="18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459858" y="4322240"/>
              <a:ext cx="121953" cy="105131"/>
            </a:xfrm>
            <a:prstGeom prst="triangle">
              <a:avLst/>
            </a:prstGeom>
            <a:solidFill>
              <a:srgbClr val="27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45419" y="3702704"/>
              <a:ext cx="3536970" cy="3987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27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思源黑体" panose="020B0500000000000000" pitchFamily="34" charset="-122"/>
                </a:rPr>
                <a:t>血必净注射液申报摘要</a:t>
              </a:r>
              <a:endParaRPr lang="zh-CN" altLang="en-US" sz="2000" b="1" dirty="0">
                <a:solidFill>
                  <a:srgbClr val="2775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232024" y="3956390"/>
            <a:ext cx="2090850" cy="338554"/>
            <a:chOff x="439800" y="286976"/>
            <a:chExt cx="1936018" cy="313483"/>
          </a:xfrm>
        </p:grpSpPr>
        <p:sp>
          <p:nvSpPr>
            <p:cNvPr id="18" name="文本框 17"/>
            <p:cNvSpPr txBox="1"/>
            <p:nvPr/>
          </p:nvSpPr>
          <p:spPr>
            <a:xfrm>
              <a:off x="650509" y="286976"/>
              <a:ext cx="1725309" cy="313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开拓 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 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挑战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39800" y="388085"/>
              <a:ext cx="234950" cy="127000"/>
              <a:chOff x="8563076" y="515408"/>
              <a:chExt cx="234950" cy="127000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8563076" y="515408"/>
                <a:ext cx="127000" cy="127000"/>
              </a:xfrm>
              <a:prstGeom prst="ellipse">
                <a:avLst/>
              </a:prstGeom>
              <a:solidFill>
                <a:srgbClr val="27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 dirty="0">
                  <a:solidFill>
                    <a:schemeClr val="tx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8671026" y="515408"/>
                <a:ext cx="127000" cy="127000"/>
              </a:xfrm>
              <a:prstGeom prst="ellipse">
                <a:avLst/>
              </a:prstGeom>
              <a:solidFill>
                <a:srgbClr val="DE1C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solidFill>
                    <a:srgbClr val="BB264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</p:grp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664" y="4014471"/>
            <a:ext cx="572295" cy="50351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7445275" y="4285565"/>
            <a:ext cx="8071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spc="450" dirty="0">
                <a:solidFill>
                  <a:srgbClr val="5698C3"/>
                </a:solidFill>
                <a:latin typeface="Impact" panose="020B0806030902050204" pitchFamily="34" charset="0"/>
                <a:ea typeface="思源黑体" panose="020B0500000000000000" pitchFamily="34" charset="-122"/>
                <a:sym typeface="思源黑体" panose="020B0500000000000000" pitchFamily="34" charset="-122"/>
              </a:rPr>
              <a:t>2023</a:t>
            </a:r>
            <a:endParaRPr lang="zh-CN" altLang="en-US" sz="2000" spc="450" dirty="0">
              <a:solidFill>
                <a:srgbClr val="5698C3"/>
              </a:solidFill>
              <a:latin typeface="Impact" panose="020B0806030902050204" pitchFamily="34" charset="0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-61913" y="2262999"/>
            <a:ext cx="4633913" cy="1238330"/>
          </a:xfrm>
          <a:prstGeom prst="line">
            <a:avLst/>
          </a:prstGeom>
          <a:ln w="76200">
            <a:solidFill>
              <a:srgbClr val="DE1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4540127" y="2270840"/>
            <a:ext cx="4633913" cy="1238330"/>
          </a:xfrm>
          <a:prstGeom prst="line">
            <a:avLst/>
          </a:prstGeom>
          <a:ln w="76200">
            <a:solidFill>
              <a:srgbClr val="27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4572000" y="3524045"/>
            <a:ext cx="0" cy="1133680"/>
          </a:xfrm>
          <a:prstGeom prst="line">
            <a:avLst/>
          </a:prstGeom>
          <a:ln w="28575">
            <a:gradFill>
              <a:gsLst>
                <a:gs pos="0">
                  <a:srgbClr val="DE1C31"/>
                </a:gs>
                <a:gs pos="100000">
                  <a:srgbClr val="2775B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3894689" y="2885484"/>
            <a:ext cx="1354621" cy="13546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31800" sx="103000" sy="103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PA-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78" y="2732973"/>
            <a:ext cx="1659642" cy="165964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284" y="2971079"/>
            <a:ext cx="1183431" cy="118343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000">
            <a:off x="3874826" y="2786178"/>
            <a:ext cx="1394346" cy="1553232"/>
          </a:xfrm>
          <a:prstGeom prst="rect">
            <a:avLst/>
          </a:prstGeom>
        </p:spPr>
      </p:pic>
      <p:sp>
        <p:nvSpPr>
          <p:cNvPr id="30" name="椭圆 29" descr="e7d195523061f1c0205959036996ad55c215b892a7aac5c0B9ADEF7896FB48F2EF97163A2DE1401E1875DEDC438B7864AD24CA23553DBBBD975DAF4CAD4A2592689FFB6CEE59FFA55B2702D0E5EE29CD908F8B157BF8F8399D08F01223CB0B1EBC5650C3AFE340F4E4722CA93B5E940EF49FBB9E99B7DC58FDDEFD6852FB47095B54E1558E4D4F7E"/>
          <p:cNvSpPr/>
          <p:nvPr/>
        </p:nvSpPr>
        <p:spPr>
          <a:xfrm>
            <a:off x="4099150" y="3089945"/>
            <a:ext cx="945699" cy="945699"/>
          </a:xfrm>
          <a:prstGeom prst="ellipse">
            <a:avLst/>
          </a:prstGeom>
          <a:noFill/>
          <a:ln>
            <a:solidFill>
              <a:srgbClr val="2775B6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4" y="3129963"/>
            <a:ext cx="548630" cy="627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61441" y="3763990"/>
            <a:ext cx="82387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股票代码：</a:t>
            </a:r>
            <a:r>
              <a:rPr lang="en-US" altLang="zh-CN" sz="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300026</a:t>
            </a:r>
            <a:endParaRPr lang="zh-CN" altLang="en-US" sz="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21600000">
                                      <p:cBhvr>
                                        <p:cTn id="64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组合 84"/>
          <p:cNvGrpSpPr/>
          <p:nvPr/>
        </p:nvGrpSpPr>
        <p:grpSpPr>
          <a:xfrm>
            <a:off x="3050907" y="560963"/>
            <a:ext cx="3042185" cy="685549"/>
            <a:chOff x="4972050" y="365978"/>
            <a:chExt cx="3042185" cy="685549"/>
          </a:xfrm>
        </p:grpSpPr>
        <p:sp>
          <p:nvSpPr>
            <p:cNvPr id="86" name="文本框 85"/>
            <p:cNvSpPr txBox="1"/>
            <p:nvPr/>
          </p:nvSpPr>
          <p:spPr>
            <a:xfrm>
              <a:off x="4972050" y="365978"/>
              <a:ext cx="1285240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4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rPr>
                <a:t>目录</a:t>
              </a:r>
              <a:endParaRPr lang="zh-CN" alt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6121049" y="589862"/>
              <a:ext cx="18931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思源黑体" panose="020B0500000000000000" pitchFamily="34" charset="-122"/>
                  <a:cs typeface="Arial" panose="020B0604020202020204" pitchFamily="34" charset="0"/>
                  <a:sym typeface="思源黑体" panose="020B0500000000000000" pitchFamily="34" charset="-122"/>
                </a:rPr>
                <a:t>CONTENTS</a:t>
              </a:r>
              <a:endPara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思源黑体" panose="020B0500000000000000" pitchFamily="34" charset="-122"/>
                <a:cs typeface="Arial" panose="020B0604020202020204" pitchFamily="34" charset="0"/>
                <a:sym typeface="思源黑体" panose="020B0500000000000000" pitchFamily="34" charset="-122"/>
              </a:endParaRPr>
            </a:p>
          </p:txBody>
        </p:sp>
      </p:grpSp>
      <p:sp>
        <p:nvSpPr>
          <p:cNvPr id="94" name="任意多边形: 形状 72"/>
          <p:cNvSpPr/>
          <p:nvPr/>
        </p:nvSpPr>
        <p:spPr>
          <a:xfrm>
            <a:off x="7416800" y="3409043"/>
            <a:ext cx="1727200" cy="1734457"/>
          </a:xfrm>
          <a:custGeom>
            <a:avLst/>
            <a:gdLst>
              <a:gd name="connsiteX0" fmla="*/ 1683657 w 1727200"/>
              <a:gd name="connsiteY0" fmla="*/ 0 h 1734457"/>
              <a:gd name="connsiteX1" fmla="*/ 1727200 w 1727200"/>
              <a:gd name="connsiteY1" fmla="*/ 2199 h 1734457"/>
              <a:gd name="connsiteX2" fmla="*/ 1727200 w 1727200"/>
              <a:gd name="connsiteY2" fmla="*/ 626297 h 1734457"/>
              <a:gd name="connsiteX3" fmla="*/ 1683657 w 1727200"/>
              <a:gd name="connsiteY3" fmla="*/ 624098 h 1734457"/>
              <a:gd name="connsiteX4" fmla="*/ 624098 w 1727200"/>
              <a:gd name="connsiteY4" fmla="*/ 1683657 h 1734457"/>
              <a:gd name="connsiteX5" fmla="*/ 629219 w 1727200"/>
              <a:gd name="connsiteY5" fmla="*/ 1734457 h 1734457"/>
              <a:gd name="connsiteX6" fmla="*/ 2565 w 1727200"/>
              <a:gd name="connsiteY6" fmla="*/ 1734457 h 1734457"/>
              <a:gd name="connsiteX7" fmla="*/ 0 w 1727200"/>
              <a:gd name="connsiteY7" fmla="*/ 1683657 h 1734457"/>
              <a:gd name="connsiteX8" fmla="*/ 1683657 w 1727200"/>
              <a:gd name="connsiteY8" fmla="*/ 0 h 173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7200" h="1734457">
                <a:moveTo>
                  <a:pt x="1683657" y="0"/>
                </a:moveTo>
                <a:lnTo>
                  <a:pt x="1727200" y="2199"/>
                </a:lnTo>
                <a:lnTo>
                  <a:pt x="1727200" y="626297"/>
                </a:lnTo>
                <a:lnTo>
                  <a:pt x="1683657" y="624098"/>
                </a:lnTo>
                <a:cubicBezTo>
                  <a:pt x="1098479" y="624098"/>
                  <a:pt x="624098" y="1098479"/>
                  <a:pt x="624098" y="1683657"/>
                </a:cubicBezTo>
                <a:lnTo>
                  <a:pt x="629219" y="1734457"/>
                </a:lnTo>
                <a:lnTo>
                  <a:pt x="2565" y="1734457"/>
                </a:lnTo>
                <a:lnTo>
                  <a:pt x="0" y="1683657"/>
                </a:lnTo>
                <a:cubicBezTo>
                  <a:pt x="0" y="753799"/>
                  <a:pt x="753799" y="0"/>
                  <a:pt x="1683657" y="0"/>
                </a:cubicBezTo>
                <a:close/>
              </a:path>
            </a:pathLst>
          </a:custGeom>
          <a:solidFill>
            <a:srgbClr val="DE1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6" name="任意多边形: 形状 74"/>
          <p:cNvSpPr/>
          <p:nvPr/>
        </p:nvSpPr>
        <p:spPr>
          <a:xfrm rot="16200000">
            <a:off x="7287472" y="3572932"/>
            <a:ext cx="563457" cy="1159935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8" name="任意多边形: 形状 75"/>
          <p:cNvSpPr/>
          <p:nvPr/>
        </p:nvSpPr>
        <p:spPr>
          <a:xfrm>
            <a:off x="499453" y="1563317"/>
            <a:ext cx="563457" cy="1159935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9" name="任意多边形: 形状 77"/>
          <p:cNvSpPr/>
          <p:nvPr/>
        </p:nvSpPr>
        <p:spPr>
          <a:xfrm rot="16200000">
            <a:off x="-502572" y="3979018"/>
            <a:ext cx="1651032" cy="627196"/>
          </a:xfrm>
          <a:custGeom>
            <a:avLst/>
            <a:gdLst>
              <a:gd name="connsiteX0" fmla="*/ 0 w 2598104"/>
              <a:gd name="connsiteY0" fmla="*/ 0 h 986971"/>
              <a:gd name="connsiteX1" fmla="*/ 533813 w 2598104"/>
              <a:gd name="connsiteY1" fmla="*/ 0 h 986971"/>
              <a:gd name="connsiteX2" fmla="*/ 594655 w 2598104"/>
              <a:gd name="connsiteY2" fmla="*/ 112092 h 986971"/>
              <a:gd name="connsiteX3" fmla="*/ 1299052 w 2598104"/>
              <a:gd name="connsiteY3" fmla="*/ 486617 h 986971"/>
              <a:gd name="connsiteX4" fmla="*/ 2003450 w 2598104"/>
              <a:gd name="connsiteY4" fmla="*/ 112092 h 986971"/>
              <a:gd name="connsiteX5" fmla="*/ 2064291 w 2598104"/>
              <a:gd name="connsiteY5" fmla="*/ 0 h 986971"/>
              <a:gd name="connsiteX6" fmla="*/ 2598104 w 2598104"/>
              <a:gd name="connsiteY6" fmla="*/ 0 h 986971"/>
              <a:gd name="connsiteX7" fmla="*/ 2588195 w 2598104"/>
              <a:gd name="connsiteY7" fmla="*/ 38541 h 986971"/>
              <a:gd name="connsiteX8" fmla="*/ 1299052 w 2598104"/>
              <a:gd name="connsiteY8" fmla="*/ 986971 h 986971"/>
              <a:gd name="connsiteX9" fmla="*/ 9910 w 2598104"/>
              <a:gd name="connsiteY9" fmla="*/ 38541 h 98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8104" h="986971">
                <a:moveTo>
                  <a:pt x="0" y="0"/>
                </a:moveTo>
                <a:lnTo>
                  <a:pt x="533813" y="0"/>
                </a:lnTo>
                <a:lnTo>
                  <a:pt x="594655" y="112092"/>
                </a:lnTo>
                <a:cubicBezTo>
                  <a:pt x="747312" y="338054"/>
                  <a:pt x="1005832" y="486617"/>
                  <a:pt x="1299052" y="486617"/>
                </a:cubicBezTo>
                <a:cubicBezTo>
                  <a:pt x="1592272" y="486617"/>
                  <a:pt x="1850793" y="338054"/>
                  <a:pt x="2003450" y="112092"/>
                </a:cubicBezTo>
                <a:lnTo>
                  <a:pt x="2064291" y="0"/>
                </a:lnTo>
                <a:lnTo>
                  <a:pt x="2598104" y="0"/>
                </a:lnTo>
                <a:lnTo>
                  <a:pt x="2588195" y="38541"/>
                </a:lnTo>
                <a:cubicBezTo>
                  <a:pt x="2417291" y="588013"/>
                  <a:pt x="1904762" y="986971"/>
                  <a:pt x="1299052" y="986971"/>
                </a:cubicBezTo>
                <a:cubicBezTo>
                  <a:pt x="693342" y="986971"/>
                  <a:pt x="180814" y="588013"/>
                  <a:pt x="9910" y="38541"/>
                </a:cubicBezTo>
                <a:close/>
              </a:path>
            </a:pathLst>
          </a:custGeom>
          <a:solidFill>
            <a:srgbClr val="27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100" name="组合 99"/>
          <p:cNvGrpSpPr/>
          <p:nvPr/>
        </p:nvGrpSpPr>
        <p:grpSpPr>
          <a:xfrm rot="10800000" flipH="1">
            <a:off x="0" y="-7400"/>
            <a:ext cx="1092200" cy="1077030"/>
            <a:chOff x="0" y="5331278"/>
            <a:chExt cx="1567544" cy="1545772"/>
          </a:xfrm>
          <a:solidFill>
            <a:srgbClr val="DE1C31"/>
          </a:solidFill>
        </p:grpSpPr>
        <p:sp>
          <p:nvSpPr>
            <p:cNvPr id="101" name="任意多边形: 形状 116"/>
            <p:cNvSpPr/>
            <p:nvPr/>
          </p:nvSpPr>
          <p:spPr>
            <a:xfrm>
              <a:off x="0" y="5331278"/>
              <a:ext cx="1567544" cy="1545772"/>
            </a:xfrm>
            <a:custGeom>
              <a:avLst/>
              <a:gdLst>
                <a:gd name="connsiteX0" fmla="*/ 319315 w 1567544"/>
                <a:gd name="connsiteY0" fmla="*/ 0 h 1545772"/>
                <a:gd name="connsiteX1" fmla="*/ 1567544 w 1567544"/>
                <a:gd name="connsiteY1" fmla="*/ 1248229 h 1545772"/>
                <a:gd name="connsiteX2" fmla="*/ 1542185 w 1567544"/>
                <a:gd name="connsiteY2" fmla="*/ 1499791 h 1545772"/>
                <a:gd name="connsiteX3" fmla="*/ 1527911 w 1567544"/>
                <a:gd name="connsiteY3" fmla="*/ 1545772 h 1545772"/>
                <a:gd name="connsiteX4" fmla="*/ 0 w 1567544"/>
                <a:gd name="connsiteY4" fmla="*/ 1545772 h 1545772"/>
                <a:gd name="connsiteX5" fmla="*/ 0 w 1567544"/>
                <a:gd name="connsiteY5" fmla="*/ 42781 h 1545772"/>
                <a:gd name="connsiteX6" fmla="*/ 67753 w 1567544"/>
                <a:gd name="connsiteY6" fmla="*/ 25360 h 1545772"/>
                <a:gd name="connsiteX7" fmla="*/ 319315 w 1567544"/>
                <a:gd name="connsiteY7" fmla="*/ 0 h 154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7544" h="1545772">
                  <a:moveTo>
                    <a:pt x="319315" y="0"/>
                  </a:moveTo>
                  <a:cubicBezTo>
                    <a:pt x="1008693" y="0"/>
                    <a:pt x="1567544" y="558851"/>
                    <a:pt x="1567544" y="1248229"/>
                  </a:cubicBezTo>
                  <a:cubicBezTo>
                    <a:pt x="1567544" y="1334401"/>
                    <a:pt x="1558812" y="1418534"/>
                    <a:pt x="1542185" y="1499791"/>
                  </a:cubicBezTo>
                  <a:lnTo>
                    <a:pt x="1527911" y="1545772"/>
                  </a:lnTo>
                  <a:lnTo>
                    <a:pt x="0" y="1545772"/>
                  </a:lnTo>
                  <a:lnTo>
                    <a:pt x="0" y="42781"/>
                  </a:lnTo>
                  <a:lnTo>
                    <a:pt x="67753" y="25360"/>
                  </a:lnTo>
                  <a:cubicBezTo>
                    <a:pt x="149010" y="8732"/>
                    <a:pt x="233143" y="0"/>
                    <a:pt x="31931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2" name="任意多边形: 形状 117"/>
            <p:cNvSpPr/>
            <p:nvPr/>
          </p:nvSpPr>
          <p:spPr>
            <a:xfrm>
              <a:off x="0" y="6419850"/>
              <a:ext cx="546100" cy="457200"/>
            </a:xfrm>
            <a:custGeom>
              <a:avLst/>
              <a:gdLst>
                <a:gd name="connsiteX0" fmla="*/ 152400 w 546100"/>
                <a:gd name="connsiteY0" fmla="*/ 0 h 457200"/>
                <a:gd name="connsiteX1" fmla="*/ 546100 w 546100"/>
                <a:gd name="connsiteY1" fmla="*/ 393700 h 457200"/>
                <a:gd name="connsiteX2" fmla="*/ 539699 w 546100"/>
                <a:gd name="connsiteY2" fmla="*/ 457200 h 457200"/>
                <a:gd name="connsiteX3" fmla="*/ 0 w 546100"/>
                <a:gd name="connsiteY3" fmla="*/ 457200 h 457200"/>
                <a:gd name="connsiteX4" fmla="*/ 0 w 546100"/>
                <a:gd name="connsiteY4" fmla="*/ 30676 h 457200"/>
                <a:gd name="connsiteX5" fmla="*/ 73056 w 546100"/>
                <a:gd name="connsiteY5" fmla="*/ 7999 h 457200"/>
                <a:gd name="connsiteX6" fmla="*/ 152400 w 54610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100" h="457200">
                  <a:moveTo>
                    <a:pt x="152400" y="0"/>
                  </a:moveTo>
                  <a:cubicBezTo>
                    <a:pt x="369835" y="0"/>
                    <a:pt x="546100" y="176265"/>
                    <a:pt x="546100" y="393700"/>
                  </a:cubicBezTo>
                  <a:lnTo>
                    <a:pt x="539699" y="457200"/>
                  </a:lnTo>
                  <a:lnTo>
                    <a:pt x="0" y="457200"/>
                  </a:lnTo>
                  <a:lnTo>
                    <a:pt x="0" y="30676"/>
                  </a:lnTo>
                  <a:lnTo>
                    <a:pt x="73056" y="7999"/>
                  </a:lnTo>
                  <a:cubicBezTo>
                    <a:pt x="98685" y="2754"/>
                    <a:pt x="125221" y="0"/>
                    <a:pt x="1524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8511269" y="903738"/>
            <a:ext cx="253916" cy="2181049"/>
            <a:chOff x="11469754" y="1968500"/>
            <a:chExt cx="253916" cy="2181049"/>
          </a:xfrm>
          <a:solidFill>
            <a:schemeClr val="accent2"/>
          </a:solidFill>
        </p:grpSpPr>
        <p:grpSp>
          <p:nvGrpSpPr>
            <p:cNvPr id="112" name="组合 111"/>
            <p:cNvGrpSpPr/>
            <p:nvPr/>
          </p:nvGrpSpPr>
          <p:grpSpPr>
            <a:xfrm>
              <a:off x="11531600" y="1968500"/>
              <a:ext cx="147320" cy="1206500"/>
              <a:chOff x="11684000" y="2438400"/>
              <a:chExt cx="147320" cy="1206500"/>
            </a:xfrm>
            <a:grpFill/>
          </p:grpSpPr>
          <p:sp>
            <p:nvSpPr>
              <p:cNvPr id="114" name="等腰三角形 113"/>
              <p:cNvSpPr/>
              <p:nvPr/>
            </p:nvSpPr>
            <p:spPr>
              <a:xfrm>
                <a:off x="11684000" y="2438400"/>
                <a:ext cx="147320" cy="127000"/>
              </a:xfrm>
              <a:prstGeom prst="triangle">
                <a:avLst/>
              </a:prstGeom>
              <a:solidFill>
                <a:srgbClr val="27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115" name="等腰三角形 114"/>
              <p:cNvSpPr/>
              <p:nvPr/>
            </p:nvSpPr>
            <p:spPr>
              <a:xfrm>
                <a:off x="11684000" y="2654300"/>
                <a:ext cx="147320" cy="127000"/>
              </a:xfrm>
              <a:prstGeom prst="triangle">
                <a:avLst/>
              </a:prstGeom>
              <a:solidFill>
                <a:srgbClr val="27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116" name="等腰三角形 115"/>
              <p:cNvSpPr/>
              <p:nvPr/>
            </p:nvSpPr>
            <p:spPr>
              <a:xfrm>
                <a:off x="11684000" y="2870200"/>
                <a:ext cx="147320" cy="127000"/>
              </a:xfrm>
              <a:prstGeom prst="triangle">
                <a:avLst/>
              </a:prstGeom>
              <a:solidFill>
                <a:srgbClr val="27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117" name="等腰三角形 116"/>
              <p:cNvSpPr/>
              <p:nvPr/>
            </p:nvSpPr>
            <p:spPr>
              <a:xfrm>
                <a:off x="11684000" y="3086100"/>
                <a:ext cx="147320" cy="127000"/>
              </a:xfrm>
              <a:prstGeom prst="triangle">
                <a:avLst/>
              </a:prstGeom>
              <a:solidFill>
                <a:srgbClr val="27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118" name="等腰三角形 117"/>
              <p:cNvSpPr/>
              <p:nvPr/>
            </p:nvSpPr>
            <p:spPr>
              <a:xfrm>
                <a:off x="11684000" y="3302000"/>
                <a:ext cx="147320" cy="127000"/>
              </a:xfrm>
              <a:prstGeom prst="triangle">
                <a:avLst/>
              </a:prstGeom>
              <a:solidFill>
                <a:srgbClr val="27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119" name="等腰三角形 118"/>
              <p:cNvSpPr/>
              <p:nvPr/>
            </p:nvSpPr>
            <p:spPr>
              <a:xfrm>
                <a:off x="11684000" y="3517900"/>
                <a:ext cx="147320" cy="127000"/>
              </a:xfrm>
              <a:prstGeom prst="triangle">
                <a:avLst/>
              </a:prstGeom>
              <a:solidFill>
                <a:srgbClr val="27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</p:grpSp>
        <p:sp>
          <p:nvSpPr>
            <p:cNvPr id="113" name="文本框 112"/>
            <p:cNvSpPr txBox="1"/>
            <p:nvPr/>
          </p:nvSpPr>
          <p:spPr>
            <a:xfrm rot="5400000">
              <a:off x="11163616" y="3589495"/>
              <a:ext cx="8661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阿里巴巴普惠体 B" panose="00020600040101010101" pitchFamily="18" charset="-122"/>
                  <a:sym typeface="思源黑体" panose="020B0500000000000000" pitchFamily="34" charset="-122"/>
                </a:rPr>
                <a:t>2023</a:t>
              </a:r>
              <a:endPara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B" panose="00020600040101010101" pitchFamily="18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1119102" y="2939152"/>
            <a:ext cx="147320" cy="1206500"/>
            <a:chOff x="11684000" y="2438400"/>
            <a:chExt cx="147320" cy="1206500"/>
          </a:xfrm>
          <a:solidFill>
            <a:srgbClr val="2775B6"/>
          </a:solidFill>
        </p:grpSpPr>
        <p:sp>
          <p:nvSpPr>
            <p:cNvPr id="121" name="等腰三角形 120"/>
            <p:cNvSpPr/>
            <p:nvPr/>
          </p:nvSpPr>
          <p:spPr>
            <a:xfrm>
              <a:off x="11684000" y="2438400"/>
              <a:ext cx="147320" cy="127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22" name="等腰三角形 121"/>
            <p:cNvSpPr/>
            <p:nvPr/>
          </p:nvSpPr>
          <p:spPr>
            <a:xfrm>
              <a:off x="11684000" y="2654300"/>
              <a:ext cx="147320" cy="127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23" name="等腰三角形 122"/>
            <p:cNvSpPr/>
            <p:nvPr/>
          </p:nvSpPr>
          <p:spPr>
            <a:xfrm>
              <a:off x="11684000" y="2870200"/>
              <a:ext cx="147320" cy="127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24" name="等腰三角形 123"/>
            <p:cNvSpPr/>
            <p:nvPr/>
          </p:nvSpPr>
          <p:spPr>
            <a:xfrm>
              <a:off x="11684000" y="3086100"/>
              <a:ext cx="147320" cy="127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25" name="等腰三角形 124"/>
            <p:cNvSpPr/>
            <p:nvPr/>
          </p:nvSpPr>
          <p:spPr>
            <a:xfrm>
              <a:off x="11684000" y="3302000"/>
              <a:ext cx="147320" cy="127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26" name="等腰三角形 125"/>
            <p:cNvSpPr/>
            <p:nvPr/>
          </p:nvSpPr>
          <p:spPr>
            <a:xfrm>
              <a:off x="11684000" y="3517900"/>
              <a:ext cx="147320" cy="127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7108238" y="246936"/>
            <a:ext cx="2281946" cy="219291"/>
            <a:chOff x="549300" y="329247"/>
            <a:chExt cx="3042595" cy="292388"/>
          </a:xfrm>
        </p:grpSpPr>
        <p:sp>
          <p:nvSpPr>
            <p:cNvPr id="128" name="文本框 127"/>
            <p:cNvSpPr txBox="1"/>
            <p:nvPr/>
          </p:nvSpPr>
          <p:spPr>
            <a:xfrm>
              <a:off x="838445" y="329247"/>
              <a:ext cx="275345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25" spc="4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开拓 </a:t>
              </a:r>
              <a:r>
                <a:rPr lang="en-US" altLang="zh-CN" sz="825" spc="4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| </a:t>
              </a:r>
              <a:r>
                <a:rPr lang="zh-CN" altLang="en-US" sz="825" spc="4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创新 </a:t>
              </a:r>
              <a:r>
                <a:rPr lang="en-US" altLang="zh-CN" sz="825" spc="4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| </a:t>
              </a:r>
              <a:r>
                <a:rPr lang="zh-CN" altLang="en-US" sz="825" spc="4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挑战</a:t>
              </a:r>
              <a:endParaRPr lang="zh-CN" altLang="en-US" sz="825" spc="4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grpSp>
          <p:nvGrpSpPr>
            <p:cNvPr id="129" name="组合 128"/>
            <p:cNvGrpSpPr/>
            <p:nvPr/>
          </p:nvGrpSpPr>
          <p:grpSpPr>
            <a:xfrm>
              <a:off x="549300" y="396552"/>
              <a:ext cx="234950" cy="127000"/>
              <a:chOff x="8672576" y="523875"/>
              <a:chExt cx="234950" cy="127000"/>
            </a:xfrm>
          </p:grpSpPr>
          <p:sp>
            <p:nvSpPr>
              <p:cNvPr id="130" name="椭圆 129"/>
              <p:cNvSpPr/>
              <p:nvPr/>
            </p:nvSpPr>
            <p:spPr>
              <a:xfrm>
                <a:off x="8672576" y="523875"/>
                <a:ext cx="127000" cy="127000"/>
              </a:xfrm>
              <a:prstGeom prst="ellipse">
                <a:avLst/>
              </a:prstGeom>
              <a:solidFill>
                <a:srgbClr val="27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 dirty="0">
                  <a:solidFill>
                    <a:schemeClr val="tx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8780526" y="523875"/>
                <a:ext cx="127000" cy="127000"/>
              </a:xfrm>
              <a:prstGeom prst="ellipse">
                <a:avLst/>
              </a:prstGeom>
              <a:solidFill>
                <a:srgbClr val="DE1C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solidFill>
                    <a:srgbClr val="BB264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913338" y="1645489"/>
            <a:ext cx="2712369" cy="611195"/>
            <a:chOff x="1708185" y="1443576"/>
            <a:chExt cx="2712369" cy="611195"/>
          </a:xfrm>
        </p:grpSpPr>
        <p:sp>
          <p:nvSpPr>
            <p:cNvPr id="91" name="椭圆 90"/>
            <p:cNvSpPr/>
            <p:nvPr/>
          </p:nvSpPr>
          <p:spPr>
            <a:xfrm>
              <a:off x="1708185" y="1443576"/>
              <a:ext cx="611195" cy="611195"/>
            </a:xfrm>
            <a:prstGeom prst="ellipse">
              <a:avLst/>
            </a:prstGeom>
            <a:solidFill>
              <a:srgbClr val="27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B" panose="00020600040101010101" pitchFamily="18" charset="-122"/>
                <a:sym typeface="思源黑体" panose="020B0500000000000000" pitchFamily="34" charset="-122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2441255" y="1586561"/>
              <a:ext cx="1979299" cy="3073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rPr>
                <a:t>基本信息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742598" y="1518531"/>
              <a:ext cx="528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4861641" y="1645489"/>
            <a:ext cx="2712369" cy="611195"/>
            <a:chOff x="1708185" y="1443576"/>
            <a:chExt cx="2712369" cy="611195"/>
          </a:xfrm>
        </p:grpSpPr>
        <p:sp>
          <p:nvSpPr>
            <p:cNvPr id="133" name="椭圆 132"/>
            <p:cNvSpPr/>
            <p:nvPr/>
          </p:nvSpPr>
          <p:spPr>
            <a:xfrm>
              <a:off x="1708185" y="1443576"/>
              <a:ext cx="611195" cy="611195"/>
            </a:xfrm>
            <a:prstGeom prst="ellipse">
              <a:avLst/>
            </a:prstGeom>
            <a:solidFill>
              <a:srgbClr val="DE1C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B" panose="00020600040101010101" pitchFamily="18" charset="-122"/>
                <a:sym typeface="思源黑体" panose="020B0500000000000000" pitchFamily="34" charset="-122"/>
              </a:endParaRPr>
            </a:p>
          </p:txBody>
        </p:sp>
        <p:sp>
          <p:nvSpPr>
            <p:cNvPr id="134" name="文本框 133"/>
            <p:cNvSpPr txBox="1"/>
            <p:nvPr/>
          </p:nvSpPr>
          <p:spPr>
            <a:xfrm>
              <a:off x="2441255" y="1586561"/>
              <a:ext cx="1979299" cy="3073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rPr>
                <a:t>安全性信息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35" name="文本框 134"/>
            <p:cNvSpPr txBox="1"/>
            <p:nvPr/>
          </p:nvSpPr>
          <p:spPr>
            <a:xfrm>
              <a:off x="1742598" y="1518531"/>
              <a:ext cx="528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1913338" y="2583650"/>
            <a:ext cx="2712369" cy="611195"/>
            <a:chOff x="1708185" y="1443576"/>
            <a:chExt cx="2712369" cy="611195"/>
          </a:xfrm>
        </p:grpSpPr>
        <p:sp>
          <p:nvSpPr>
            <p:cNvPr id="137" name="椭圆 136"/>
            <p:cNvSpPr/>
            <p:nvPr/>
          </p:nvSpPr>
          <p:spPr>
            <a:xfrm>
              <a:off x="1708185" y="1443576"/>
              <a:ext cx="611195" cy="611195"/>
            </a:xfrm>
            <a:prstGeom prst="ellipse">
              <a:avLst/>
            </a:prstGeom>
            <a:solidFill>
              <a:srgbClr val="DE1C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B" panose="00020600040101010101" pitchFamily="18" charset="-122"/>
                <a:sym typeface="思源黑体" panose="020B0500000000000000" pitchFamily="34" charset="-122"/>
              </a:endParaRPr>
            </a:p>
          </p:txBody>
        </p:sp>
        <p:sp>
          <p:nvSpPr>
            <p:cNvPr id="138" name="文本框 137"/>
            <p:cNvSpPr txBox="1"/>
            <p:nvPr/>
          </p:nvSpPr>
          <p:spPr>
            <a:xfrm>
              <a:off x="2441255" y="1586561"/>
              <a:ext cx="1979299" cy="3073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rPr>
                <a:t>有效性信息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39" name="文本框 138"/>
            <p:cNvSpPr txBox="1"/>
            <p:nvPr/>
          </p:nvSpPr>
          <p:spPr>
            <a:xfrm>
              <a:off x="1742598" y="1518531"/>
              <a:ext cx="528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4861641" y="2583650"/>
            <a:ext cx="2712369" cy="611195"/>
            <a:chOff x="1708185" y="1443576"/>
            <a:chExt cx="2712369" cy="611195"/>
          </a:xfrm>
        </p:grpSpPr>
        <p:sp>
          <p:nvSpPr>
            <p:cNvPr id="141" name="椭圆 140"/>
            <p:cNvSpPr/>
            <p:nvPr/>
          </p:nvSpPr>
          <p:spPr>
            <a:xfrm>
              <a:off x="1708185" y="1443576"/>
              <a:ext cx="611195" cy="611195"/>
            </a:xfrm>
            <a:prstGeom prst="ellipse">
              <a:avLst/>
            </a:prstGeom>
            <a:solidFill>
              <a:srgbClr val="27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B" panose="00020600040101010101" pitchFamily="18" charset="-122"/>
                <a:sym typeface="思源黑体" panose="020B0500000000000000" pitchFamily="34" charset="-122"/>
              </a:endParaRPr>
            </a:p>
          </p:txBody>
        </p:sp>
        <p:sp>
          <p:nvSpPr>
            <p:cNvPr id="142" name="文本框 141"/>
            <p:cNvSpPr txBox="1"/>
            <p:nvPr/>
          </p:nvSpPr>
          <p:spPr>
            <a:xfrm>
              <a:off x="2441255" y="1586561"/>
              <a:ext cx="1979299" cy="3073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rPr>
                <a:t>创新性信息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43" name="文本框 142"/>
            <p:cNvSpPr txBox="1"/>
            <p:nvPr/>
          </p:nvSpPr>
          <p:spPr>
            <a:xfrm>
              <a:off x="1742598" y="1518531"/>
              <a:ext cx="528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13338" y="3546044"/>
            <a:ext cx="2712369" cy="611195"/>
            <a:chOff x="1708185" y="1443576"/>
            <a:chExt cx="2712369" cy="611195"/>
          </a:xfrm>
        </p:grpSpPr>
        <p:sp>
          <p:nvSpPr>
            <p:cNvPr id="5" name="椭圆 4"/>
            <p:cNvSpPr/>
            <p:nvPr/>
          </p:nvSpPr>
          <p:spPr>
            <a:xfrm>
              <a:off x="1708185" y="1443576"/>
              <a:ext cx="611195" cy="611195"/>
            </a:xfrm>
            <a:prstGeom prst="ellipse">
              <a:avLst/>
            </a:prstGeom>
            <a:solidFill>
              <a:srgbClr val="27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B" panose="00020600040101010101" pitchFamily="18" charset="-122"/>
                <a:sym typeface="思源黑体" panose="020B0500000000000000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441255" y="1586561"/>
              <a:ext cx="1979299" cy="3073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rPr>
                <a:t>公平性信息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742598" y="1518531"/>
              <a:ext cx="52868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6" grpId="0" animBg="1"/>
      <p:bldP spid="98" grpId="0" animBg="1"/>
      <p:bldP spid="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87680" y="694055"/>
            <a:ext cx="7926633" cy="2191385"/>
            <a:chOff x="629392" y="3068960"/>
            <a:chExt cx="7885435" cy="2449009"/>
          </a:xfrm>
        </p:grpSpPr>
        <p:grpSp>
          <p:nvGrpSpPr>
            <p:cNvPr id="7" name="组合 6"/>
            <p:cNvGrpSpPr/>
            <p:nvPr/>
          </p:nvGrpSpPr>
          <p:grpSpPr>
            <a:xfrm>
              <a:off x="629392" y="3068960"/>
              <a:ext cx="2502448" cy="2448272"/>
              <a:chOff x="629392" y="3068960"/>
              <a:chExt cx="2502448" cy="2448272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629392" y="3068960"/>
                <a:ext cx="2502448" cy="432048"/>
              </a:xfrm>
              <a:prstGeom prst="rect">
                <a:avLst/>
              </a:prstGeom>
              <a:solidFill>
                <a:srgbClr val="DE1C31"/>
              </a:soli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产品基本信息</a:t>
                </a:r>
                <a:endPara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629392" y="3501008"/>
                <a:ext cx="2502448" cy="2016224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1</a:t>
                </a: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、药品名称：血必净注射液</a:t>
                </a:r>
                <a:endPara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1000" kern="0" dirty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zh-CN" altLang="en-US" sz="1000" kern="0" dirty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、类别：中成药</a:t>
                </a:r>
                <a:endParaRPr lang="en-US" altLang="zh-CN" sz="1000" kern="0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3</a:t>
                </a: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、独家产品，无参照药品</a:t>
                </a:r>
                <a:endPara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1000" kern="0" dirty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r>
                  <a:rPr lang="zh-CN" altLang="en-US" sz="1000" kern="0" dirty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、规格：</a:t>
                </a:r>
                <a:r>
                  <a:rPr lang="en-US" altLang="zh-CN" sz="1000" kern="0" dirty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10ml</a:t>
                </a:r>
                <a:endParaRPr lang="en-US" altLang="zh-CN" sz="1000" kern="0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5</a:t>
                </a:r>
                <a:r>
                  <a:rPr lang="zh-CN" altLang="en-US" sz="1000" kern="0" dirty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、主要成分：红花、赤芍、川芎、丹参、当归。辅料为葡萄糖、聚山梨酯。</a:t>
                </a: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320776" y="3068960"/>
              <a:ext cx="2508639" cy="2448272"/>
              <a:chOff x="3320776" y="3068960"/>
              <a:chExt cx="2508639" cy="2448272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3320776" y="3068960"/>
                <a:ext cx="2502448" cy="432048"/>
              </a:xfrm>
              <a:prstGeom prst="rect">
                <a:avLst/>
              </a:prstGeom>
              <a:solidFill>
                <a:srgbClr val="DE1C31"/>
              </a:soli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说明书适应症</a:t>
                </a:r>
                <a:endPara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3326965" y="3501008"/>
                <a:ext cx="2502450" cy="2016224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900" b="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具有化瘀解毒的功效。用于温热类疾病，症见发热、喘促、心悸、烦躁等瘀毒互结证：适用于因感染诱发的全身炎症反应综合征；也可配合治疗多器官功能失常综合征的脏器功能受损期。可用于新型冠状病毒肺炎重型、危重型的全身炎症反应综合征或</a:t>
                </a:r>
                <a:r>
                  <a:rPr lang="en-US" altLang="zh-CN" sz="900" b="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zh-CN" altLang="en-US" sz="900" b="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和多脏器功能衰竭。</a:t>
                </a:r>
                <a:endPara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6024035" y="3068960"/>
              <a:ext cx="2490792" cy="2449009"/>
              <a:chOff x="6024035" y="3068960"/>
              <a:chExt cx="2490792" cy="2449009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6024035" y="3068960"/>
                <a:ext cx="2490792" cy="431468"/>
              </a:xfrm>
              <a:prstGeom prst="rect">
                <a:avLst/>
              </a:prstGeom>
              <a:solidFill>
                <a:srgbClr val="DE1C31"/>
              </a:soli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用法用量</a:t>
                </a:r>
                <a:endPara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6024035" y="3500428"/>
                <a:ext cx="2490792" cy="2017541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静脉滴注。</a:t>
                </a:r>
                <a:endPara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全身炎症反应综合征：</a:t>
                </a:r>
                <a:r>
                  <a:rPr kumimoji="0" lang="en-US" altLang="zh-CN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50ml</a:t>
                </a:r>
                <a:r>
                  <a:rPr kumimoji="0" lang="zh-CN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加</a:t>
                </a:r>
                <a:r>
                  <a:rPr kumimoji="0" lang="en-US" altLang="zh-CN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0.9%</a:t>
                </a:r>
                <a:r>
                  <a:rPr kumimoji="0" lang="zh-CN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氯化钠注射液</a:t>
                </a:r>
                <a:r>
                  <a:rPr kumimoji="0" lang="en-US" altLang="zh-CN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100ml</a:t>
                </a:r>
                <a:r>
                  <a:rPr kumimoji="0" lang="zh-CN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稀释后静脉滴注，在</a:t>
                </a:r>
                <a:r>
                  <a:rPr kumimoji="0" lang="en-US" altLang="zh-CN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30-40</a:t>
                </a:r>
                <a:r>
                  <a:rPr kumimoji="0" lang="zh-CN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分钟内滴毕，一天</a:t>
                </a:r>
                <a:r>
                  <a:rPr kumimoji="0" lang="en-US" altLang="zh-CN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2</a:t>
                </a:r>
                <a:r>
                  <a:rPr kumimoji="0" lang="zh-CN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次。病情重者，一天</a:t>
                </a:r>
                <a:r>
                  <a:rPr kumimoji="0" lang="en-US" altLang="zh-CN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3</a:t>
                </a:r>
                <a:r>
                  <a:rPr kumimoji="0" lang="zh-CN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次。</a:t>
                </a:r>
                <a:endPara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多器官功能失常综合征：</a:t>
                </a:r>
                <a:r>
                  <a:rPr kumimoji="0" lang="en-US" altLang="zh-CN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100ml</a:t>
                </a:r>
                <a:r>
                  <a:rPr lang="zh-CN" altLang="en-US" sz="900" kern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加</a:t>
                </a:r>
                <a:r>
                  <a:rPr lang="en-US" altLang="zh-CN" sz="900" kern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0.9%</a:t>
                </a:r>
                <a:r>
                  <a:rPr lang="zh-CN" altLang="en-US" sz="900" kern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氯化钠注射液</a:t>
                </a:r>
                <a:r>
                  <a:rPr lang="en-US" altLang="zh-CN" sz="900" kern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100ml</a:t>
                </a:r>
                <a:r>
                  <a:rPr lang="zh-CN" altLang="en-US" sz="900" kern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稀释后静脉滴注，在</a:t>
                </a:r>
                <a:r>
                  <a:rPr lang="en-US" altLang="zh-CN" sz="900" kern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30-40</a:t>
                </a:r>
                <a:r>
                  <a:rPr lang="zh-CN" altLang="en-US" sz="900" kern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分钟内滴毕，一天</a:t>
                </a:r>
                <a:r>
                  <a:rPr lang="en-US" altLang="zh-CN" sz="900" kern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2</a:t>
                </a:r>
                <a:r>
                  <a:rPr lang="zh-CN" altLang="en-US" sz="900" kern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次。病情重者，一天</a:t>
                </a:r>
                <a:r>
                  <a:rPr lang="en-US" altLang="zh-CN" sz="900" kern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3-4</a:t>
                </a:r>
                <a:r>
                  <a:rPr lang="zh-CN" altLang="en-US" sz="900" kern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次。</a:t>
                </a:r>
                <a:endPara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用于新型冠状病毒肺炎：</a:t>
                </a:r>
                <a:r>
                  <a:rPr kumimoji="0" lang="en-US" altLang="zh-CN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100ml</a:t>
                </a:r>
                <a:r>
                  <a:rPr kumimoji="0" lang="zh-CN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加</a:t>
                </a:r>
                <a:r>
                  <a:rPr kumimoji="0" lang="en-US" altLang="zh-CN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0.9%</a:t>
                </a:r>
                <a:r>
                  <a:rPr kumimoji="0" lang="zh-CN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氯化钠注射液</a:t>
                </a:r>
                <a:r>
                  <a:rPr kumimoji="0" lang="en-US" altLang="zh-CN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250ml</a:t>
                </a:r>
                <a:r>
                  <a:rPr kumimoji="0" lang="zh-CN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稀释，一天</a:t>
                </a:r>
                <a:r>
                  <a:rPr kumimoji="0" lang="en-US" altLang="zh-CN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2</a:t>
                </a:r>
                <a:r>
                  <a:rPr kumimoji="0" lang="zh-CN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次。</a:t>
                </a:r>
                <a:endPara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1149350" y="154940"/>
            <a:ext cx="160337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>
                <a:solidFill>
                  <a:srgbClr val="2775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01 </a:t>
            </a:r>
            <a:r>
              <a:rPr lang="zh-CN" altLang="en-US" sz="2000" b="1">
                <a:solidFill>
                  <a:srgbClr val="2775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基本信息</a:t>
            </a:r>
            <a:endParaRPr lang="zh-CN" altLang="en-US" sz="2000" b="1">
              <a:solidFill>
                <a:srgbClr val="2775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7680" y="3097530"/>
            <a:ext cx="7926705" cy="386715"/>
          </a:xfrm>
          <a:prstGeom prst="rect">
            <a:avLst/>
          </a:prstGeom>
          <a:solidFill>
            <a:srgbClr val="DE1C31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所治疗疾病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情况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87680" y="3479165"/>
            <a:ext cx="7926705" cy="1301115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lang="zh-CN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脓毒症是宿主对感染的反应失调导致危及生命的器官功能障碍。是院内患者死亡的主要原因，也是重要的全球健康问题。</a:t>
            </a:r>
            <a:endParaRPr lang="zh-CN" altLang="zh-CN" sz="1000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2017</a:t>
            </a:r>
            <a:r>
              <a:rPr lang="zh-CN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年，全球报告脓毒症</a:t>
            </a:r>
            <a:r>
              <a:rPr lang="en-US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4890</a:t>
            </a:r>
            <a:r>
              <a:rPr lang="zh-CN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万例，死亡</a:t>
            </a:r>
            <a:r>
              <a:rPr lang="en-US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1100</a:t>
            </a:r>
            <a:r>
              <a:rPr lang="zh-CN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万例，占全球疾病死亡的</a:t>
            </a:r>
            <a:r>
              <a:rPr lang="en-US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19.7%</a:t>
            </a:r>
            <a:r>
              <a:rPr lang="zh-CN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。</a:t>
            </a:r>
            <a:r>
              <a:rPr lang="en-US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2019</a:t>
            </a:r>
            <a:r>
              <a:rPr lang="zh-CN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年，中国住院脓毒症发病率</a:t>
            </a:r>
            <a:r>
              <a:rPr lang="en-US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422</a:t>
            </a:r>
            <a:r>
              <a:rPr lang="zh-CN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例</a:t>
            </a:r>
            <a:r>
              <a:rPr lang="en-US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/10</a:t>
            </a:r>
            <a:r>
              <a:rPr lang="zh-CN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万</a:t>
            </a:r>
            <a:r>
              <a:rPr lang="en-US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年，</a:t>
            </a:r>
            <a:r>
              <a:rPr lang="en-US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57.5%</a:t>
            </a:r>
            <a:r>
              <a:rPr lang="zh-CN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发生在</a:t>
            </a:r>
            <a:r>
              <a:rPr lang="en-US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65</a:t>
            </a:r>
            <a:r>
              <a:rPr lang="zh-CN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岁以上人群。</a:t>
            </a:r>
            <a:r>
              <a:rPr lang="en-US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2017-2019</a:t>
            </a:r>
            <a:r>
              <a:rPr lang="zh-CN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年，脓毒症医院病死率从</a:t>
            </a:r>
            <a:r>
              <a:rPr lang="en-US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27%</a:t>
            </a:r>
            <a:r>
              <a:rPr lang="zh-CN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增至</a:t>
            </a:r>
            <a:r>
              <a:rPr lang="en-US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30%</a:t>
            </a:r>
            <a:r>
              <a:rPr lang="zh-CN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，每年约</a:t>
            </a:r>
            <a:r>
              <a:rPr lang="en-US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100</a:t>
            </a:r>
            <a:r>
              <a:rPr lang="zh-CN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万例死亡。中国</a:t>
            </a:r>
            <a:r>
              <a:rPr lang="en-US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ICU</a:t>
            </a:r>
            <a:r>
              <a:rPr lang="zh-CN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脓毒症发病率</a:t>
            </a:r>
            <a:r>
              <a:rPr lang="en-US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20.6%</a:t>
            </a:r>
            <a:r>
              <a:rPr lang="zh-CN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90</a:t>
            </a:r>
            <a:r>
              <a:rPr lang="zh-CN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天病死率</a:t>
            </a:r>
            <a:r>
              <a:rPr lang="en-US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35.5%</a:t>
            </a:r>
            <a:r>
              <a:rPr lang="zh-CN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。高龄，高</a:t>
            </a:r>
            <a:r>
              <a:rPr lang="en-US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SOFA</a:t>
            </a:r>
            <a:r>
              <a:rPr lang="zh-CN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评分，高</a:t>
            </a:r>
            <a:r>
              <a:rPr lang="en-US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SIRS</a:t>
            </a:r>
            <a:r>
              <a:rPr lang="zh-CN" altLang="zh-CN" sz="1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发生数，合并心衰、癌症和免疫抑制等因素与病死率相关。</a:t>
            </a:r>
            <a:endParaRPr kumimoji="0" lang="zh-CN" altLang="zh-CN" sz="1000" b="0" i="0" u="none" strike="noStrike" kern="1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push dir="u"/>
      </p:transition>
    </mc:Choice>
    <mc:Fallback>
      <p:transition spd="slow" advTm="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AutoShape 19"/>
          <p:cNvSpPr/>
          <p:nvPr/>
        </p:nvSpPr>
        <p:spPr bwMode="auto">
          <a:xfrm>
            <a:off x="5037297" y="2515076"/>
            <a:ext cx="1165384" cy="1846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763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763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763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763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zh-CN" altLang="en-US" sz="1200" b="0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请替换文字内容</a:t>
            </a:r>
            <a:endParaRPr lang="zh-CN" altLang="en-US" sz="1200" b="0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9" name="AutoShape 24"/>
          <p:cNvSpPr/>
          <p:nvPr/>
        </p:nvSpPr>
        <p:spPr bwMode="auto">
          <a:xfrm>
            <a:off x="7063264" y="2505075"/>
            <a:ext cx="1253490" cy="1846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defTabSz="251460" eaLnBrk="1"/>
            <a:r>
              <a:rPr lang="zh-CN" altLang="en-US" sz="1200" b="0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请替换文字内容</a:t>
            </a:r>
            <a:endParaRPr lang="zh-CN" altLang="en-US" sz="1200" b="0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3035" y="611713"/>
            <a:ext cx="7678993" cy="4292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4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zh-CN" sz="14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不良反应</a:t>
            </a:r>
            <a:r>
              <a:rPr lang="zh-CN" altLang="zh-CN" sz="14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endParaRPr lang="zh-CN" altLang="zh-CN" sz="1400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1</a:t>
            </a:r>
            <a:r>
              <a:rPr lang="zh-CN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）过敏反应：皮肤潮红、皮疹、瘙痒、呼吸困难、心悸、紫绀、血压升高或下降、喉头水肿、过敏性休克。</a:t>
            </a:r>
            <a:endParaRPr lang="zh-CN" altLang="zh-CN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2</a:t>
            </a:r>
            <a:r>
              <a:rPr lang="zh-CN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）全身性损害：过敏性休克、寒战、发热、面色苍白、乏力、大汗、抽搐。</a:t>
            </a:r>
            <a:endParaRPr lang="zh-CN" altLang="zh-CN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3</a:t>
            </a:r>
            <a:r>
              <a:rPr lang="zh-CN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）皮肤损害：皮肤变态反应、皮疹、瘙痒，皮肤潮红。</a:t>
            </a:r>
            <a:endParaRPr lang="zh-CN" altLang="zh-CN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4</a:t>
            </a:r>
            <a:r>
              <a:rPr lang="zh-CN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）心血管系统：心悸、紫绀、心律失常。</a:t>
            </a:r>
            <a:endParaRPr lang="zh-CN" altLang="zh-CN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5</a:t>
            </a:r>
            <a:r>
              <a:rPr lang="zh-CN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）神经系统：头晕、头痛。</a:t>
            </a:r>
            <a:endParaRPr lang="zh-CN" altLang="zh-CN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6</a:t>
            </a:r>
            <a:r>
              <a:rPr lang="zh-CN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）呼吸系统：呼吸困难、胸闷、憋气、气促、咳嗽、喉头水肿。</a:t>
            </a:r>
            <a:endParaRPr lang="zh-CN" altLang="zh-CN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7</a:t>
            </a:r>
            <a:r>
              <a:rPr lang="zh-CN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）消化系统：恶心、呕吐、腹痛、腹泻、肝功能异常。</a:t>
            </a:r>
            <a:endParaRPr lang="zh-CN" altLang="zh-CN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8</a:t>
            </a:r>
            <a:r>
              <a:rPr lang="zh-CN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）泌尿系统：尿频、尿急、尿痛、血尿。</a:t>
            </a:r>
            <a:endParaRPr lang="zh-CN" altLang="zh-CN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9</a:t>
            </a:r>
            <a:r>
              <a:rPr lang="zh-CN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）其他：面部水肿、结膜充血、流泪异常、静脉炎、腰痛、背痛、局部麻木。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4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zh-CN" sz="14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药品不良反应监测情况和药品安全性研究结果</a:t>
            </a:r>
            <a:r>
              <a:rPr lang="zh-CN" altLang="zh-CN" sz="14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血必净上市后至今，未收到过国家和地区药监部门发布该药品的安全性警告、黑框警告、撤市等相关信息。</a:t>
            </a:r>
            <a:endParaRPr lang="zh-CN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93</a:t>
            </a:r>
            <a:r>
              <a:rPr lang="zh-CN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家医院，纳入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31,913</a:t>
            </a:r>
            <a:r>
              <a:rPr lang="zh-CN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例患者的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血必净上市后再评价临床安全性集中监测研究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显示，血必净的不良反应发生率为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0.30%</a:t>
            </a:r>
            <a:r>
              <a:rPr lang="zh-CN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，属偶见级，且程度较轻，转归良好。</a:t>
            </a:r>
            <a:endParaRPr lang="zh-CN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zh-CN" altLang="zh-CN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49350" y="154940"/>
            <a:ext cx="185801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>
                <a:solidFill>
                  <a:srgbClr val="2775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02 </a:t>
            </a:r>
            <a:r>
              <a:rPr lang="zh-CN" altLang="en-US" sz="2000" b="1">
                <a:solidFill>
                  <a:srgbClr val="2775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安全性信息</a:t>
            </a:r>
            <a:endParaRPr lang="zh-CN" altLang="en-US" sz="2000" b="1">
              <a:solidFill>
                <a:srgbClr val="2775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push dir="u"/>
      </p:transition>
    </mc:Choice>
    <mc:Fallback>
      <p:transition spd="slow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99" grpId="0" animBg="1"/>
      <p:bldP spid="9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9350" y="154940"/>
            <a:ext cx="18580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2775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03 </a:t>
            </a:r>
            <a:r>
              <a:rPr lang="zh-CN" altLang="en-US" sz="2000" b="1">
                <a:solidFill>
                  <a:srgbClr val="2775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有效性信息</a:t>
            </a:r>
            <a:endParaRPr lang="zh-CN" altLang="en-US" sz="2000" b="1">
              <a:solidFill>
                <a:srgbClr val="2775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" name="任意多边形 26"/>
          <p:cNvSpPr/>
          <p:nvPr>
            <p:custDataLst>
              <p:tags r:id="rId1"/>
            </p:custDataLst>
          </p:nvPr>
        </p:nvSpPr>
        <p:spPr>
          <a:xfrm>
            <a:off x="591185" y="824865"/>
            <a:ext cx="4385310" cy="891540"/>
          </a:xfrm>
          <a:custGeom>
            <a:avLst/>
            <a:gdLst>
              <a:gd name="adj" fmla="val 39321"/>
              <a:gd name="maxAdj" fmla="*/ 100000 w ss"/>
              <a:gd name="a" fmla="pin 0 adj maxAdj"/>
              <a:gd name="dx1" fmla="*/ ss a 100000"/>
              <a:gd name="x1" fmla="+- r 0 dx1"/>
              <a:gd name="ir" fmla="+/ x1 r 2"/>
              <a:gd name="x2" fmla="*/ x1 1 2"/>
            </a:gdLst>
            <a:ahLst/>
            <a:cxnLst>
              <a:cxn ang="3">
                <a:pos x="x2" y="t"/>
              </a:cxn>
              <a:cxn ang="cd2">
                <a:pos x="l" y="vc"/>
              </a:cxn>
              <a:cxn ang="cd4">
                <a:pos x="x1" y="b"/>
              </a:cxn>
              <a:cxn ang="0">
                <a:pos x="r" y="vc"/>
              </a:cxn>
            </a:cxnLst>
            <a:rect l="l" t="t" r="r" b="b"/>
            <a:pathLst>
              <a:path w="6562" h="2327">
                <a:moveTo>
                  <a:pt x="915" y="0"/>
                </a:moveTo>
                <a:lnTo>
                  <a:pt x="3281" y="0"/>
                </a:lnTo>
                <a:lnTo>
                  <a:pt x="5647" y="0"/>
                </a:lnTo>
                <a:lnTo>
                  <a:pt x="6562" y="1164"/>
                </a:lnTo>
                <a:lnTo>
                  <a:pt x="5647" y="2327"/>
                </a:lnTo>
                <a:lnTo>
                  <a:pt x="3281" y="2327"/>
                </a:lnTo>
                <a:lnTo>
                  <a:pt x="915" y="2327"/>
                </a:lnTo>
                <a:lnTo>
                  <a:pt x="0" y="1164"/>
                </a:lnTo>
                <a:lnTo>
                  <a:pt x="915" y="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C00000"/>
            </a:solidFill>
          </a:ln>
        </p:spPr>
        <p:style>
          <a:lnRef idx="2">
            <a:srgbClr val="FA8024">
              <a:shade val="50000"/>
            </a:srgbClr>
          </a:lnRef>
          <a:fillRef idx="1">
            <a:srgbClr val="FA8024"/>
          </a:fillRef>
          <a:effectRef idx="0">
            <a:srgbClr val="FA8024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p>
            <a:pPr algn="ctr"/>
            <a:endParaRPr lang="zh-CN" altLang="en-US" sz="1350">
              <a:cs typeface="仓耳舒圆体 W01" panose="02020400000000000000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2"/>
            </p:custDataLst>
          </p:nvPr>
        </p:nvSpPr>
        <p:spPr>
          <a:xfrm>
            <a:off x="947103" y="1009491"/>
            <a:ext cx="620078" cy="576263"/>
          </a:xfrm>
          <a:prstGeom prst="rect">
            <a:avLst/>
          </a:prstGeom>
          <a:noFill/>
        </p:spPr>
        <p:txBody>
          <a:bodyPr wrap="none" rtlCol="0">
            <a:normAutofit lnSpcReduction="10000"/>
          </a:bodyPr>
          <a:p>
            <a:r>
              <a:rPr lang="en-US" altLang="zh-CN" sz="3300">
                <a:solidFill>
                  <a:srgbClr val="C00000"/>
                </a:solidFill>
                <a:latin typeface="思源黑体 CN Bold" panose="020B0800000000000000" charset="-122"/>
                <a:ea typeface="思源黑体 CN Bold" panose="020B0800000000000000" charset="-122"/>
                <a:cs typeface="仓耳舒圆体 W01" panose="02020400000000000000" charset="-122"/>
              </a:rPr>
              <a:t>01</a:t>
            </a:r>
            <a:endParaRPr lang="en-US" altLang="zh-CN" sz="3300">
              <a:solidFill>
                <a:srgbClr val="C00000"/>
              </a:solidFill>
              <a:latin typeface="思源黑体 CN Bold" panose="020B0800000000000000" charset="-122"/>
              <a:ea typeface="思源黑体 CN Bold" panose="020B0800000000000000" charset="-122"/>
              <a:cs typeface="仓耳舒圆体 W01" panose="02020400000000000000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3"/>
            </p:custDataLst>
          </p:nvPr>
        </p:nvSpPr>
        <p:spPr>
          <a:xfrm>
            <a:off x="1487170" y="932180"/>
            <a:ext cx="329438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血必净组患者治疗主要临床结局指标：肺炎严重指数（PSI）风险评级改善率显著提高36.1%；血必净组患者28 天出院率提高44.5%，28天生存率提高9.8%。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任意多边形 61"/>
          <p:cNvSpPr/>
          <p:nvPr>
            <p:custDataLst>
              <p:tags r:id="rId4"/>
            </p:custDataLst>
          </p:nvPr>
        </p:nvSpPr>
        <p:spPr>
          <a:xfrm>
            <a:off x="575310" y="1869440"/>
            <a:ext cx="4525010" cy="988695"/>
          </a:xfrm>
          <a:custGeom>
            <a:avLst/>
            <a:gdLst>
              <a:gd name="adj" fmla="val 39321"/>
              <a:gd name="maxAdj" fmla="*/ 100000 w ss"/>
              <a:gd name="a" fmla="pin 0 adj maxAdj"/>
              <a:gd name="dx1" fmla="*/ ss a 100000"/>
              <a:gd name="x1" fmla="+- r 0 dx1"/>
              <a:gd name="ir" fmla="+/ x1 r 2"/>
              <a:gd name="x2" fmla="*/ x1 1 2"/>
            </a:gdLst>
            <a:ahLst/>
            <a:cxnLst>
              <a:cxn ang="3">
                <a:pos x="x2" y="t"/>
              </a:cxn>
              <a:cxn ang="cd2">
                <a:pos x="l" y="vc"/>
              </a:cxn>
              <a:cxn ang="cd4">
                <a:pos x="x1" y="b"/>
              </a:cxn>
              <a:cxn ang="0">
                <a:pos x="r" y="vc"/>
              </a:cxn>
            </a:cxnLst>
            <a:rect l="l" t="t" r="r" b="b"/>
            <a:pathLst>
              <a:path w="6562" h="2327">
                <a:moveTo>
                  <a:pt x="915" y="0"/>
                </a:moveTo>
                <a:lnTo>
                  <a:pt x="3281" y="0"/>
                </a:lnTo>
                <a:lnTo>
                  <a:pt x="5647" y="0"/>
                </a:lnTo>
                <a:lnTo>
                  <a:pt x="6562" y="1164"/>
                </a:lnTo>
                <a:lnTo>
                  <a:pt x="5647" y="2327"/>
                </a:lnTo>
                <a:lnTo>
                  <a:pt x="3281" y="2327"/>
                </a:lnTo>
                <a:lnTo>
                  <a:pt x="915" y="2327"/>
                </a:lnTo>
                <a:lnTo>
                  <a:pt x="0" y="1164"/>
                </a:lnTo>
                <a:lnTo>
                  <a:pt x="915" y="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C00000"/>
            </a:solidFill>
          </a:ln>
        </p:spPr>
        <p:style>
          <a:lnRef idx="2">
            <a:srgbClr val="FA8024">
              <a:shade val="50000"/>
            </a:srgbClr>
          </a:lnRef>
          <a:fillRef idx="1">
            <a:srgbClr val="FA8024"/>
          </a:fillRef>
          <a:effectRef idx="0">
            <a:srgbClr val="FA8024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p>
            <a:pPr algn="ctr"/>
            <a:endParaRPr lang="zh-CN" altLang="en-US" sz="1350">
              <a:cs typeface="仓耳舒圆体 W01" panose="02020400000000000000" charset="-122"/>
            </a:endParaRPr>
          </a:p>
        </p:txBody>
      </p:sp>
      <p:sp>
        <p:nvSpPr>
          <p:cNvPr id="87" name="矩形 86"/>
          <p:cNvSpPr/>
          <p:nvPr>
            <p:custDataLst>
              <p:tags r:id="rId5"/>
            </p:custDataLst>
          </p:nvPr>
        </p:nvSpPr>
        <p:spPr>
          <a:xfrm>
            <a:off x="1069975" y="1729105"/>
            <a:ext cx="3519170" cy="286385"/>
          </a:xfrm>
          <a:prstGeom prst="rect">
            <a:avLst/>
          </a:prstGeom>
          <a:solidFill>
            <a:srgbClr val="DE1C31"/>
          </a:solidFill>
          <a:ln>
            <a:noFill/>
          </a:ln>
        </p:spPr>
        <p:style>
          <a:lnRef idx="2">
            <a:srgbClr val="FA8024">
              <a:shade val="50000"/>
            </a:srgbClr>
          </a:lnRef>
          <a:fillRef idx="1">
            <a:srgbClr val="FA8024"/>
          </a:fillRef>
          <a:effectRef idx="0">
            <a:srgbClr val="FA8024"/>
          </a:effectRef>
          <a:fontRef idx="minor">
            <a:srgbClr val="FFFFFF"/>
          </a:fontRef>
        </p:style>
        <p:txBody>
          <a:bodyPr rtlCol="0" anchor="ctr"/>
          <a:p>
            <a:pPr algn="ctr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血必净注射液对脓毒症患者28天病死率影响的随机对照试验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1" name="文本框 90"/>
          <p:cNvSpPr txBox="1"/>
          <p:nvPr>
            <p:custDataLst>
              <p:tags r:id="rId6"/>
            </p:custDataLst>
          </p:nvPr>
        </p:nvSpPr>
        <p:spPr>
          <a:xfrm>
            <a:off x="919956" y="2172176"/>
            <a:ext cx="679133" cy="576263"/>
          </a:xfrm>
          <a:prstGeom prst="rect">
            <a:avLst/>
          </a:prstGeom>
          <a:noFill/>
        </p:spPr>
        <p:txBody>
          <a:bodyPr wrap="none" rtlCol="0">
            <a:normAutofit lnSpcReduction="10000"/>
          </a:bodyPr>
          <a:p>
            <a:r>
              <a:rPr lang="en-US" altLang="zh-CN" sz="3300">
                <a:solidFill>
                  <a:srgbClr val="C00000"/>
                </a:solidFill>
                <a:latin typeface="思源黑体 CN Bold" panose="020B0800000000000000" charset="-122"/>
                <a:ea typeface="思源黑体 CN Bold" panose="020B0800000000000000" charset="-122"/>
                <a:cs typeface="仓耳舒圆体 W01" panose="02020400000000000000" charset="-122"/>
              </a:rPr>
              <a:t>03</a:t>
            </a:r>
            <a:endParaRPr lang="en-US" altLang="zh-CN" sz="3300">
              <a:solidFill>
                <a:srgbClr val="C00000"/>
              </a:solidFill>
              <a:latin typeface="思源黑体 CN Bold" panose="020B0800000000000000" charset="-122"/>
              <a:ea typeface="思源黑体 CN Bold" panose="020B0800000000000000" charset="-122"/>
              <a:cs typeface="仓耳舒圆体 W01" panose="02020400000000000000" charset="-122"/>
            </a:endParaRPr>
          </a:p>
        </p:txBody>
      </p:sp>
      <p:sp>
        <p:nvSpPr>
          <p:cNvPr id="92" name="文本框 91"/>
          <p:cNvSpPr txBox="1"/>
          <p:nvPr>
            <p:custDataLst>
              <p:tags r:id="rId7"/>
            </p:custDataLst>
          </p:nvPr>
        </p:nvSpPr>
        <p:spPr>
          <a:xfrm>
            <a:off x="1545590" y="2066290"/>
            <a:ext cx="329501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30000"/>
              </a:lnSpc>
              <a:spcAft>
                <a:spcPts val="1000"/>
              </a:spcAft>
              <a:buClrTx/>
              <a:buSzTx/>
              <a:buFontTx/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血必净组患者治疗主要临床结局指标：28天病死率显著降低7.3%。血必净组患者的未住ICU天数和28天累计无机械通气天数分别多于安慰剂组2.1天和1.8天。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文本框 93"/>
          <p:cNvSpPr txBox="1"/>
          <p:nvPr>
            <p:custDataLst>
              <p:tags r:id="rId8"/>
            </p:custDataLst>
          </p:nvPr>
        </p:nvSpPr>
        <p:spPr>
          <a:xfrm>
            <a:off x="8590915" y="3128010"/>
            <a:ext cx="428625" cy="20853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1600" spc="30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仓耳舒圆体 W01" panose="02020400000000000000" charset="-122"/>
              </a:rPr>
              <a:t>中成药治疗</a:t>
            </a:r>
            <a:r>
              <a:rPr lang="zh-CN" altLang="en-US" sz="1600" spc="30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仓耳舒圆体 W01" panose="02020400000000000000" charset="-122"/>
              </a:rPr>
              <a:t>优势</a:t>
            </a:r>
            <a:endParaRPr lang="zh-CN" altLang="en-US" sz="1600" spc="300">
              <a:solidFill>
                <a:srgbClr val="000000">
                  <a:lumMod val="75000"/>
                  <a:lumOff val="25000"/>
                </a:srgb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仓耳舒圆体 W01" panose="02020400000000000000" charset="-122"/>
            </a:endParaRPr>
          </a:p>
        </p:txBody>
      </p:sp>
      <p:sp>
        <p:nvSpPr>
          <p:cNvPr id="98" name="矩形 97"/>
          <p:cNvSpPr/>
          <p:nvPr>
            <p:custDataLst>
              <p:tags r:id="rId9"/>
            </p:custDataLst>
          </p:nvPr>
        </p:nvSpPr>
        <p:spPr>
          <a:xfrm>
            <a:off x="0" y="494665"/>
            <a:ext cx="158750" cy="2622550"/>
          </a:xfrm>
          <a:prstGeom prst="rect">
            <a:avLst/>
          </a:prstGeom>
          <a:solidFill>
            <a:srgbClr val="DE1C31"/>
          </a:solidFill>
          <a:ln>
            <a:noFill/>
          </a:ln>
        </p:spPr>
        <p:style>
          <a:lnRef idx="2">
            <a:srgbClr val="FA8024">
              <a:shade val="50000"/>
            </a:srgbClr>
          </a:lnRef>
          <a:fillRef idx="1">
            <a:srgbClr val="FA8024"/>
          </a:fillRef>
          <a:effectRef idx="0">
            <a:srgbClr val="FA8024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 sz="1350">
              <a:cs typeface="仓耳舒圆体 W01" panose="02020400000000000000" charset="-122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1001395" y="631825"/>
            <a:ext cx="3575685" cy="287020"/>
            <a:chOff x="1648" y="1557"/>
            <a:chExt cx="5631" cy="452"/>
          </a:xfrm>
        </p:grpSpPr>
        <p:sp>
          <p:nvSpPr>
            <p:cNvPr id="28" name="矩形 27"/>
            <p:cNvSpPr/>
            <p:nvPr>
              <p:custDataLst>
                <p:tags r:id="rId10"/>
              </p:custDataLst>
            </p:nvPr>
          </p:nvSpPr>
          <p:spPr>
            <a:xfrm>
              <a:off x="1684" y="1557"/>
              <a:ext cx="5542" cy="451"/>
            </a:xfrm>
            <a:prstGeom prst="rect">
              <a:avLst/>
            </a:prstGeom>
            <a:solidFill>
              <a:srgbClr val="DE1C31"/>
            </a:solidFill>
            <a:ln>
              <a:noFill/>
            </a:ln>
          </p:spPr>
          <p:style>
            <a:lnRef idx="2">
              <a:srgbClr val="FA8024">
                <a:shade val="50000"/>
              </a:srgbClr>
            </a:lnRef>
            <a:fillRef idx="1">
              <a:srgbClr val="FA8024"/>
            </a:fillRef>
            <a:effectRef idx="0">
              <a:srgbClr val="FA8024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 sz="1350">
                <a:cs typeface="仓耳舒圆体 W01" panose="02020400000000000000" charset="-122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1648" y="1575"/>
              <a:ext cx="5631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血必净注射液治疗重症新冠肺炎的前瞻性队列研究</a:t>
              </a: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4366734" y="1043940"/>
            <a:ext cx="4357951" cy="1219835"/>
            <a:chOff x="996" y="1811"/>
            <a:chExt cx="7495" cy="1921"/>
          </a:xfrm>
        </p:grpSpPr>
        <p:sp>
          <p:nvSpPr>
            <p:cNvPr id="100" name="任意多边形 99"/>
            <p:cNvSpPr/>
            <p:nvPr>
              <p:custDataLst>
                <p:tags r:id="rId11"/>
              </p:custDataLst>
            </p:nvPr>
          </p:nvSpPr>
          <p:spPr>
            <a:xfrm>
              <a:off x="996" y="2112"/>
              <a:ext cx="7495" cy="1620"/>
            </a:xfrm>
            <a:custGeom>
              <a:avLst/>
              <a:gdLst>
                <a:gd name="adj" fmla="val 39321"/>
                <a:gd name="maxAdj" fmla="*/ 100000 w ss"/>
                <a:gd name="a" fmla="pin 0 adj maxAdj"/>
                <a:gd name="dx1" fmla="*/ ss a 100000"/>
                <a:gd name="x1" fmla="+- r 0 dx1"/>
                <a:gd name="ir" fmla="+/ x1 r 2"/>
                <a:gd name="x2" fmla="*/ x1 1 2"/>
              </a:gdLst>
              <a:ahLst/>
              <a:cxnLst>
                <a:cxn ang="3">
                  <a:pos x="x2" y="t"/>
                </a:cxn>
                <a:cxn ang="cd2">
                  <a:pos x="l" y="vc"/>
                </a:cxn>
                <a:cxn ang="cd4">
                  <a:pos x="x1" y="b"/>
                </a:cxn>
                <a:cxn ang="0">
                  <a:pos x="r" y="vc"/>
                </a:cxn>
              </a:cxnLst>
              <a:rect l="l" t="t" r="r" b="b"/>
              <a:pathLst>
                <a:path w="6562" h="2327">
                  <a:moveTo>
                    <a:pt x="915" y="0"/>
                  </a:moveTo>
                  <a:lnTo>
                    <a:pt x="3281" y="0"/>
                  </a:lnTo>
                  <a:lnTo>
                    <a:pt x="5647" y="0"/>
                  </a:lnTo>
                  <a:lnTo>
                    <a:pt x="6562" y="1164"/>
                  </a:lnTo>
                  <a:lnTo>
                    <a:pt x="5647" y="2327"/>
                  </a:lnTo>
                  <a:lnTo>
                    <a:pt x="3281" y="2327"/>
                  </a:lnTo>
                  <a:lnTo>
                    <a:pt x="915" y="2327"/>
                  </a:lnTo>
                  <a:lnTo>
                    <a:pt x="0" y="1164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2775B6"/>
              </a:solidFill>
            </a:ln>
          </p:spPr>
          <p:style>
            <a:lnRef idx="2">
              <a:srgbClr val="FA8024">
                <a:shade val="50000"/>
              </a:srgbClr>
            </a:lnRef>
            <a:fillRef idx="1">
              <a:srgbClr val="FA8024"/>
            </a:fillRef>
            <a:effectRef idx="0">
              <a:srgbClr val="FA8024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 sz="1350">
                <a:cs typeface="仓耳舒圆体 W01" panose="02020400000000000000" charset="-122"/>
              </a:endParaRPr>
            </a:p>
          </p:txBody>
        </p:sp>
        <p:sp>
          <p:nvSpPr>
            <p:cNvPr id="101" name="矩形 100"/>
            <p:cNvSpPr/>
            <p:nvPr>
              <p:custDataLst>
                <p:tags r:id="rId12"/>
              </p:custDataLst>
            </p:nvPr>
          </p:nvSpPr>
          <p:spPr>
            <a:xfrm>
              <a:off x="1767" y="1811"/>
              <a:ext cx="5914" cy="451"/>
            </a:xfrm>
            <a:prstGeom prst="rect">
              <a:avLst/>
            </a:prstGeom>
            <a:solidFill>
              <a:srgbClr val="2775B6"/>
            </a:solidFill>
            <a:ln>
              <a:noFill/>
            </a:ln>
          </p:spPr>
          <p:style>
            <a:lnRef idx="2">
              <a:srgbClr val="FA8024">
                <a:shade val="50000"/>
              </a:srgbClr>
            </a:lnRef>
            <a:fillRef idx="1">
              <a:srgbClr val="FA8024"/>
            </a:fillRef>
            <a:effectRef idx="0">
              <a:srgbClr val="FA8024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 sz="1350">
                <a:cs typeface="仓耳舒圆体 W01" panose="02020400000000000000" charset="-122"/>
              </a:endParaRPr>
            </a:p>
          </p:txBody>
        </p:sp>
        <p:sp>
          <p:nvSpPr>
            <p:cNvPr id="102" name="文本框 101"/>
            <p:cNvSpPr txBox="1"/>
            <p:nvPr>
              <p:custDataLst>
                <p:tags r:id="rId13"/>
              </p:custDataLst>
            </p:nvPr>
          </p:nvSpPr>
          <p:spPr>
            <a:xfrm>
              <a:off x="1742" y="2463"/>
              <a:ext cx="977" cy="908"/>
            </a:xfrm>
            <a:prstGeom prst="rect">
              <a:avLst/>
            </a:prstGeom>
            <a:noFill/>
          </p:spPr>
          <p:txBody>
            <a:bodyPr wrap="none" rtlCol="0">
              <a:normAutofit lnSpcReduction="10000"/>
            </a:bodyPr>
            <a:p>
              <a:r>
                <a:rPr lang="en-US" altLang="zh-CN" sz="3300">
                  <a:solidFill>
                    <a:srgbClr val="2775B6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仓耳舒圆体 W01" panose="02020400000000000000" charset="-122"/>
                </a:rPr>
                <a:t>02</a:t>
              </a:r>
              <a:endParaRPr lang="en-US" altLang="zh-CN" sz="3300">
                <a:solidFill>
                  <a:srgbClr val="2775B6"/>
                </a:solidFill>
                <a:latin typeface="思源黑体 CN Bold" panose="020B0800000000000000" charset="-122"/>
                <a:ea typeface="思源黑体 CN Bold" panose="020B0800000000000000" charset="-122"/>
                <a:cs typeface="仓耳舒圆体 W01" panose="02020400000000000000" charset="-122"/>
              </a:endParaRPr>
            </a:p>
          </p:txBody>
        </p:sp>
        <p:sp>
          <p:nvSpPr>
            <p:cNvPr id="103" name="文本框 102"/>
            <p:cNvSpPr txBox="1"/>
            <p:nvPr>
              <p:custDataLst>
                <p:tags r:id="rId14"/>
              </p:custDataLst>
            </p:nvPr>
          </p:nvSpPr>
          <p:spPr>
            <a:xfrm>
              <a:off x="2824" y="2232"/>
              <a:ext cx="4977" cy="1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fontAlgn="auto">
                <a:lnSpc>
                  <a:spcPct val="130000"/>
                </a:lnSpc>
                <a:spcAft>
                  <a:spcPts val="1000"/>
                </a:spcAft>
              </a:pP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血必净组患者治疗主要临床结局指标：肺炎严重指数（PSI）风险评级改善率显著提高14.4%。血必净组患者28天病死率显著降低8.8%，机械通气时间和住ICU时间中位数各缩短5.5天和4天。</a:t>
              </a:r>
              <a:endPara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1699" y="1846"/>
              <a:ext cx="6051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血必净注射液治疗重症社区获得性肺炎疗效的随机对照试验</a:t>
              </a:r>
              <a:endPara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7" name="矩形 106"/>
          <p:cNvSpPr/>
          <p:nvPr>
            <p:custDataLst>
              <p:tags r:id="rId15"/>
            </p:custDataLst>
          </p:nvPr>
        </p:nvSpPr>
        <p:spPr>
          <a:xfrm>
            <a:off x="8985250" y="3116580"/>
            <a:ext cx="158115" cy="1835785"/>
          </a:xfrm>
          <a:prstGeom prst="rect">
            <a:avLst/>
          </a:prstGeom>
          <a:solidFill>
            <a:srgbClr val="2775B6"/>
          </a:solidFill>
          <a:ln>
            <a:solidFill>
              <a:srgbClr val="2775B6"/>
            </a:solidFill>
          </a:ln>
        </p:spPr>
        <p:style>
          <a:lnRef idx="2">
            <a:srgbClr val="FA8024">
              <a:shade val="50000"/>
            </a:srgbClr>
          </a:lnRef>
          <a:fillRef idx="1">
            <a:srgbClr val="FA8024"/>
          </a:fillRef>
          <a:effectRef idx="0">
            <a:srgbClr val="FA8024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 sz="1350">
              <a:cs typeface="仓耳舒圆体 W01" panose="02020400000000000000" charset="-122"/>
            </a:endParaRPr>
          </a:p>
        </p:txBody>
      </p:sp>
      <p:sp>
        <p:nvSpPr>
          <p:cNvPr id="108" name="文本框 107"/>
          <p:cNvSpPr txBox="1"/>
          <p:nvPr>
            <p:custDataLst>
              <p:tags r:id="rId16"/>
            </p:custDataLst>
          </p:nvPr>
        </p:nvSpPr>
        <p:spPr>
          <a:xfrm>
            <a:off x="125730" y="714375"/>
            <a:ext cx="428625" cy="28035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1600" spc="30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仓耳舒圆体 W01" panose="02020400000000000000" charset="-122"/>
              </a:rPr>
              <a:t>药品有效性研究信息</a:t>
            </a:r>
            <a:endParaRPr lang="zh-CN" altLang="en-US" sz="1600" spc="300">
              <a:solidFill>
                <a:srgbClr val="000000">
                  <a:lumMod val="75000"/>
                  <a:lumOff val="25000"/>
                </a:srgb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仓耳舒圆体 W01" panose="02020400000000000000" charset="-122"/>
            </a:endParaRPr>
          </a:p>
        </p:txBody>
      </p:sp>
      <p:sp>
        <p:nvSpPr>
          <p:cNvPr id="109" name="圆角矩形 108"/>
          <p:cNvSpPr/>
          <p:nvPr/>
        </p:nvSpPr>
        <p:spPr>
          <a:xfrm>
            <a:off x="1167130" y="3296920"/>
            <a:ext cx="7423785" cy="1464310"/>
          </a:xfrm>
          <a:prstGeom prst="roundRect">
            <a:avLst/>
          </a:prstGeom>
          <a:noFill/>
          <a:ln w="28575">
            <a:solidFill>
              <a:srgbClr val="2775B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脓毒症是由急性感染诱发的炎症反应、凝血异常和免疫紊乱等病理过程而导致的多器官功能障碍，因患者原发病、致病菌、年龄和基础疾病的不同而具有高度异质性。目前，尚缺乏针对脓毒症发病机制治疗的有效西药。作为中成药，血必净具有“多成分、多靶点、多途径”的效应特点，针对脓毒症这类复杂疾病的治疗具有独特疗效优势，并已被多项循证研究结果证实。作为注射剂，血必净对伴有昏迷或胃肠功能障碍患者具有明显的剂型优势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44013" y="840658"/>
            <a:ext cx="8091948" cy="3902779"/>
            <a:chOff x="1389558" y="1128373"/>
            <a:chExt cx="6818570" cy="3615066"/>
          </a:xfrm>
        </p:grpSpPr>
        <p:sp>
          <p:nvSpPr>
            <p:cNvPr id="50" name="圆角矩形 19"/>
            <p:cNvSpPr/>
            <p:nvPr/>
          </p:nvSpPr>
          <p:spPr>
            <a:xfrm rot="5400000" flipH="1">
              <a:off x="3680703" y="-1162772"/>
              <a:ext cx="1095702" cy="5677992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51" name="圆角矩形 20"/>
            <p:cNvSpPr/>
            <p:nvPr/>
          </p:nvSpPr>
          <p:spPr>
            <a:xfrm>
              <a:off x="1449787" y="1168808"/>
              <a:ext cx="1311317" cy="1014831"/>
            </a:xfrm>
            <a:prstGeom prst="roundRect">
              <a:avLst>
                <a:gd name="adj" fmla="val 50000"/>
              </a:avLst>
            </a:prstGeom>
            <a:solidFill>
              <a:srgbClr val="DE1C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52" name="空心弧 51"/>
            <p:cNvSpPr/>
            <p:nvPr/>
          </p:nvSpPr>
          <p:spPr>
            <a:xfrm rot="5400000" flipH="1">
              <a:off x="5999908" y="1168808"/>
              <a:ext cx="1014831" cy="1014831"/>
            </a:xfrm>
            <a:prstGeom prst="blockArc">
              <a:avLst/>
            </a:prstGeom>
            <a:solidFill>
              <a:srgbClr val="DE1C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53" name="任意多边形 22"/>
            <p:cNvSpPr/>
            <p:nvPr/>
          </p:nvSpPr>
          <p:spPr bwMode="auto">
            <a:xfrm>
              <a:off x="1986531" y="1306910"/>
              <a:ext cx="237830" cy="225894"/>
            </a:xfrm>
            <a:custGeom>
              <a:avLst/>
              <a:gdLst>
                <a:gd name="connsiteX0" fmla="*/ 393307 w 442913"/>
                <a:gd name="connsiteY0" fmla="*/ 42025 h 420687"/>
                <a:gd name="connsiteX1" fmla="*/ 404196 w 442913"/>
                <a:gd name="connsiteY1" fmla="*/ 48258 h 420687"/>
                <a:gd name="connsiteX2" fmla="*/ 411973 w 442913"/>
                <a:gd name="connsiteY2" fmla="*/ 137862 h 420687"/>
                <a:gd name="connsiteX3" fmla="*/ 404196 w 442913"/>
                <a:gd name="connsiteY3" fmla="*/ 142537 h 420687"/>
                <a:gd name="connsiteX4" fmla="*/ 385529 w 442913"/>
                <a:gd name="connsiteY4" fmla="*/ 130849 h 420687"/>
                <a:gd name="connsiteX5" fmla="*/ 371529 w 442913"/>
                <a:gd name="connsiteY5" fmla="*/ 133966 h 420687"/>
                <a:gd name="connsiteX6" fmla="*/ 282086 w 442913"/>
                <a:gd name="connsiteY6" fmla="*/ 267203 h 420687"/>
                <a:gd name="connsiteX7" fmla="*/ 267308 w 442913"/>
                <a:gd name="connsiteY7" fmla="*/ 272658 h 420687"/>
                <a:gd name="connsiteX8" fmla="*/ 167754 w 442913"/>
                <a:gd name="connsiteY8" fmla="*/ 234478 h 420687"/>
                <a:gd name="connsiteX9" fmla="*/ 151421 w 442913"/>
                <a:gd name="connsiteY9" fmla="*/ 239153 h 420687"/>
                <a:gd name="connsiteX10" fmla="*/ 72088 w 442913"/>
                <a:gd name="connsiteY10" fmla="*/ 331874 h 420687"/>
                <a:gd name="connsiteX11" fmla="*/ 65088 w 442913"/>
                <a:gd name="connsiteY11" fmla="*/ 329537 h 420687"/>
                <a:gd name="connsiteX12" fmla="*/ 65088 w 442913"/>
                <a:gd name="connsiteY12" fmla="*/ 267983 h 420687"/>
                <a:gd name="connsiteX13" fmla="*/ 72088 w 442913"/>
                <a:gd name="connsiteY13" fmla="*/ 250062 h 420687"/>
                <a:gd name="connsiteX14" fmla="*/ 133532 w 442913"/>
                <a:gd name="connsiteY14" fmla="*/ 174483 h 420687"/>
                <a:gd name="connsiteX15" fmla="*/ 149865 w 442913"/>
                <a:gd name="connsiteY15" fmla="*/ 170587 h 420687"/>
                <a:gd name="connsiteX16" fmla="*/ 248642 w 442913"/>
                <a:gd name="connsiteY16" fmla="*/ 207987 h 420687"/>
                <a:gd name="connsiteX17" fmla="*/ 264197 w 442913"/>
                <a:gd name="connsiteY17" fmla="*/ 202533 h 420687"/>
                <a:gd name="connsiteX18" fmla="*/ 327196 w 442913"/>
                <a:gd name="connsiteY18" fmla="*/ 106695 h 420687"/>
                <a:gd name="connsiteX19" fmla="*/ 324085 w 442913"/>
                <a:gd name="connsiteY19" fmla="*/ 91891 h 420687"/>
                <a:gd name="connsiteX20" fmla="*/ 308530 w 442913"/>
                <a:gd name="connsiteY20" fmla="*/ 82541 h 420687"/>
                <a:gd name="connsiteX21" fmla="*/ 309308 w 442913"/>
                <a:gd name="connsiteY21" fmla="*/ 73191 h 420687"/>
                <a:gd name="connsiteX22" fmla="*/ 393307 w 442913"/>
                <a:gd name="connsiteY22" fmla="*/ 42025 h 420687"/>
                <a:gd name="connsiteX23" fmla="*/ 16289 w 442913"/>
                <a:gd name="connsiteY23" fmla="*/ 0 h 420687"/>
                <a:gd name="connsiteX24" fmla="*/ 33354 w 442913"/>
                <a:gd name="connsiteY24" fmla="*/ 13971 h 420687"/>
                <a:gd name="connsiteX25" fmla="*/ 33354 w 442913"/>
                <a:gd name="connsiteY25" fmla="*/ 366355 h 420687"/>
                <a:gd name="connsiteX26" fmla="*/ 53522 w 442913"/>
                <a:gd name="connsiteY26" fmla="*/ 386535 h 420687"/>
                <a:gd name="connsiteX27" fmla="*/ 429727 w 442913"/>
                <a:gd name="connsiteY27" fmla="*/ 386535 h 420687"/>
                <a:gd name="connsiteX28" fmla="*/ 442913 w 442913"/>
                <a:gd name="connsiteY28" fmla="*/ 403611 h 420687"/>
                <a:gd name="connsiteX29" fmla="*/ 429727 w 442913"/>
                <a:gd name="connsiteY29" fmla="*/ 420687 h 420687"/>
                <a:gd name="connsiteX30" fmla="*/ 20168 w 442913"/>
                <a:gd name="connsiteY30" fmla="*/ 420687 h 420687"/>
                <a:gd name="connsiteX31" fmla="*/ 0 w 442913"/>
                <a:gd name="connsiteY31" fmla="*/ 399730 h 420687"/>
                <a:gd name="connsiteX32" fmla="*/ 0 w 442913"/>
                <a:gd name="connsiteY32" fmla="*/ 13971 h 420687"/>
                <a:gd name="connsiteX33" fmla="*/ 16289 w 442913"/>
                <a:gd name="connsiteY33" fmla="*/ 0 h 42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42913" h="420687">
                  <a:moveTo>
                    <a:pt x="393307" y="42025"/>
                  </a:moveTo>
                  <a:cubicBezTo>
                    <a:pt x="398751" y="39687"/>
                    <a:pt x="403418" y="42804"/>
                    <a:pt x="404196" y="48258"/>
                  </a:cubicBezTo>
                  <a:cubicBezTo>
                    <a:pt x="404196" y="48258"/>
                    <a:pt x="404196" y="48258"/>
                    <a:pt x="411973" y="137862"/>
                  </a:cubicBezTo>
                  <a:cubicBezTo>
                    <a:pt x="412751" y="143316"/>
                    <a:pt x="408862" y="145654"/>
                    <a:pt x="404196" y="142537"/>
                  </a:cubicBezTo>
                  <a:lnTo>
                    <a:pt x="385529" y="130849"/>
                  </a:lnTo>
                  <a:cubicBezTo>
                    <a:pt x="380863" y="127733"/>
                    <a:pt x="374640" y="129291"/>
                    <a:pt x="371529" y="133966"/>
                  </a:cubicBezTo>
                  <a:cubicBezTo>
                    <a:pt x="371529" y="133966"/>
                    <a:pt x="371529" y="133966"/>
                    <a:pt x="282086" y="267203"/>
                  </a:cubicBezTo>
                  <a:cubicBezTo>
                    <a:pt x="278975" y="271878"/>
                    <a:pt x="271975" y="274216"/>
                    <a:pt x="267308" y="272658"/>
                  </a:cubicBezTo>
                  <a:cubicBezTo>
                    <a:pt x="267308" y="272658"/>
                    <a:pt x="267308" y="272658"/>
                    <a:pt x="167754" y="234478"/>
                  </a:cubicBezTo>
                  <a:cubicBezTo>
                    <a:pt x="162309" y="232920"/>
                    <a:pt x="155309" y="234478"/>
                    <a:pt x="151421" y="239153"/>
                  </a:cubicBezTo>
                  <a:cubicBezTo>
                    <a:pt x="151421" y="239153"/>
                    <a:pt x="151421" y="239153"/>
                    <a:pt x="72088" y="331874"/>
                  </a:cubicBezTo>
                  <a:cubicBezTo>
                    <a:pt x="68199" y="336549"/>
                    <a:pt x="65088" y="334991"/>
                    <a:pt x="65088" y="329537"/>
                  </a:cubicBezTo>
                  <a:cubicBezTo>
                    <a:pt x="65088" y="329537"/>
                    <a:pt x="65088" y="329537"/>
                    <a:pt x="65088" y="267983"/>
                  </a:cubicBezTo>
                  <a:cubicBezTo>
                    <a:pt x="65088" y="262528"/>
                    <a:pt x="68199" y="253958"/>
                    <a:pt x="72088" y="250062"/>
                  </a:cubicBezTo>
                  <a:cubicBezTo>
                    <a:pt x="72088" y="250062"/>
                    <a:pt x="72088" y="250062"/>
                    <a:pt x="133532" y="174483"/>
                  </a:cubicBezTo>
                  <a:cubicBezTo>
                    <a:pt x="137421" y="170587"/>
                    <a:pt x="145198" y="168249"/>
                    <a:pt x="149865" y="170587"/>
                  </a:cubicBezTo>
                  <a:cubicBezTo>
                    <a:pt x="149865" y="170587"/>
                    <a:pt x="149865" y="170587"/>
                    <a:pt x="248642" y="207987"/>
                  </a:cubicBezTo>
                  <a:cubicBezTo>
                    <a:pt x="254086" y="209545"/>
                    <a:pt x="261086" y="207208"/>
                    <a:pt x="264197" y="202533"/>
                  </a:cubicBezTo>
                  <a:cubicBezTo>
                    <a:pt x="264197" y="202533"/>
                    <a:pt x="264197" y="202533"/>
                    <a:pt x="327196" y="106695"/>
                  </a:cubicBezTo>
                  <a:cubicBezTo>
                    <a:pt x="330308" y="101241"/>
                    <a:pt x="328752" y="95008"/>
                    <a:pt x="324085" y="91891"/>
                  </a:cubicBezTo>
                  <a:cubicBezTo>
                    <a:pt x="324085" y="91891"/>
                    <a:pt x="324085" y="91891"/>
                    <a:pt x="308530" y="82541"/>
                  </a:cubicBezTo>
                  <a:cubicBezTo>
                    <a:pt x="303863" y="79424"/>
                    <a:pt x="304641" y="75529"/>
                    <a:pt x="309308" y="73191"/>
                  </a:cubicBezTo>
                  <a:cubicBezTo>
                    <a:pt x="309308" y="73191"/>
                    <a:pt x="309308" y="73191"/>
                    <a:pt x="393307" y="42025"/>
                  </a:cubicBezTo>
                  <a:close/>
                  <a:moveTo>
                    <a:pt x="16289" y="0"/>
                  </a:moveTo>
                  <a:cubicBezTo>
                    <a:pt x="25597" y="0"/>
                    <a:pt x="33354" y="2328"/>
                    <a:pt x="33354" y="13971"/>
                  </a:cubicBezTo>
                  <a:cubicBezTo>
                    <a:pt x="33354" y="366355"/>
                    <a:pt x="33354" y="366355"/>
                    <a:pt x="33354" y="366355"/>
                  </a:cubicBezTo>
                  <a:cubicBezTo>
                    <a:pt x="33354" y="377221"/>
                    <a:pt x="42662" y="386535"/>
                    <a:pt x="53522" y="386535"/>
                  </a:cubicBezTo>
                  <a:cubicBezTo>
                    <a:pt x="429727" y="386535"/>
                    <a:pt x="429727" y="386535"/>
                    <a:pt x="429727" y="386535"/>
                  </a:cubicBezTo>
                  <a:cubicBezTo>
                    <a:pt x="440586" y="386535"/>
                    <a:pt x="442913" y="394297"/>
                    <a:pt x="442913" y="403611"/>
                  </a:cubicBezTo>
                  <a:cubicBezTo>
                    <a:pt x="442913" y="412925"/>
                    <a:pt x="440586" y="420687"/>
                    <a:pt x="429727" y="420687"/>
                  </a:cubicBezTo>
                  <a:cubicBezTo>
                    <a:pt x="20168" y="420687"/>
                    <a:pt x="20168" y="420687"/>
                    <a:pt x="20168" y="420687"/>
                  </a:cubicBezTo>
                  <a:cubicBezTo>
                    <a:pt x="9308" y="420687"/>
                    <a:pt x="0" y="410597"/>
                    <a:pt x="0" y="399730"/>
                  </a:cubicBezTo>
                  <a:cubicBezTo>
                    <a:pt x="0" y="13971"/>
                    <a:pt x="0" y="13971"/>
                    <a:pt x="0" y="13971"/>
                  </a:cubicBezTo>
                  <a:cubicBezTo>
                    <a:pt x="0" y="2328"/>
                    <a:pt x="6981" y="0"/>
                    <a:pt x="162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15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54" name="TextBox 13"/>
            <p:cNvSpPr txBox="1"/>
            <p:nvPr/>
          </p:nvSpPr>
          <p:spPr>
            <a:xfrm>
              <a:off x="2776266" y="1251053"/>
              <a:ext cx="3756882" cy="8311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zh-CN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科技重大专项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血必净等中药的评价研究（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2020YFC0845100</a:t>
              </a:r>
              <a:r>
                <a:rPr lang="zh-CN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r>
                <a:rPr lang="zh-CN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，发现血必净具有体外抗新冠病毒药效，并能显著抑制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SARS-CoV-2</a:t>
              </a:r>
              <a:r>
                <a:rPr lang="zh-CN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诱导的炎症因子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IL-1β</a:t>
              </a:r>
              <a:r>
                <a:rPr lang="zh-CN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IL-6</a:t>
              </a:r>
              <a:r>
                <a:rPr lang="zh-CN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MCP-1</a:t>
              </a:r>
              <a:r>
                <a:rPr lang="zh-CN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mRNA</a:t>
              </a:r>
              <a:r>
                <a:rPr lang="zh-CN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过度表达，具剂量依赖关系。血必净治疗对新冠感染导致的社区获得性肺炎、脓毒症和器官功能障碍有明确的疗效，可改善重症新冠肺炎患者的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PSI</a:t>
              </a:r>
              <a:r>
                <a:rPr lang="zh-CN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风险评级，提高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28</a:t>
              </a:r>
              <a:r>
                <a:rPr lang="zh-CN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天生存率、出院率等临床结局指标，且未增加药物安全风险。</a:t>
              </a:r>
              <a:endParaRPr lang="zh-CN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TextBox 14"/>
            <p:cNvSpPr txBox="1"/>
            <p:nvPr/>
          </p:nvSpPr>
          <p:spPr>
            <a:xfrm>
              <a:off x="1644712" y="1654791"/>
              <a:ext cx="921467" cy="2351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650" b="1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创新程度</a:t>
              </a:r>
              <a:endParaRPr lang="zh-CN" altLang="en-US" sz="165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56" name="圆角矩形 26"/>
            <p:cNvSpPr/>
            <p:nvPr/>
          </p:nvSpPr>
          <p:spPr>
            <a:xfrm rot="16200000">
              <a:off x="4250992" y="89765"/>
              <a:ext cx="1095702" cy="567799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27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57" name="圆角矩形 27"/>
            <p:cNvSpPr/>
            <p:nvPr/>
          </p:nvSpPr>
          <p:spPr>
            <a:xfrm>
              <a:off x="6273433" y="2421346"/>
              <a:ext cx="1311317" cy="1014831"/>
            </a:xfrm>
            <a:prstGeom prst="roundRect">
              <a:avLst>
                <a:gd name="adj" fmla="val 50000"/>
              </a:avLst>
            </a:prstGeom>
            <a:solidFill>
              <a:srgbClr val="27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73" name="空心弧 72"/>
            <p:cNvSpPr/>
            <p:nvPr/>
          </p:nvSpPr>
          <p:spPr>
            <a:xfrm rot="16200000">
              <a:off x="2004856" y="2421346"/>
              <a:ext cx="1014831" cy="1014831"/>
            </a:xfrm>
            <a:prstGeom prst="blockArc">
              <a:avLst/>
            </a:prstGeom>
            <a:solidFill>
              <a:srgbClr val="27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82" name="任意多边形 29"/>
            <p:cNvSpPr/>
            <p:nvPr/>
          </p:nvSpPr>
          <p:spPr bwMode="auto">
            <a:xfrm>
              <a:off x="6843284" y="2630076"/>
              <a:ext cx="249458" cy="161966"/>
            </a:xfrm>
            <a:custGeom>
              <a:avLst/>
              <a:gdLst>
                <a:gd name="connsiteX0" fmla="*/ 542180 w 547688"/>
                <a:gd name="connsiteY0" fmla="*/ 59519 h 355600"/>
                <a:gd name="connsiteX1" fmla="*/ 543735 w 547688"/>
                <a:gd name="connsiteY1" fmla="*/ 59519 h 355600"/>
                <a:gd name="connsiteX2" fmla="*/ 543735 w 547688"/>
                <a:gd name="connsiteY2" fmla="*/ 60325 h 355600"/>
                <a:gd name="connsiteX3" fmla="*/ 545351 w 547688"/>
                <a:gd name="connsiteY3" fmla="*/ 60325 h 355600"/>
                <a:gd name="connsiteX4" fmla="*/ 546130 w 547688"/>
                <a:gd name="connsiteY4" fmla="*/ 60325 h 355600"/>
                <a:gd name="connsiteX5" fmla="*/ 547688 w 547688"/>
                <a:gd name="connsiteY5" fmla="*/ 62662 h 355600"/>
                <a:gd name="connsiteX6" fmla="*/ 547688 w 547688"/>
                <a:gd name="connsiteY6" fmla="*/ 343885 h 355600"/>
                <a:gd name="connsiteX7" fmla="*/ 542953 w 547688"/>
                <a:gd name="connsiteY7" fmla="*/ 348282 h 355600"/>
                <a:gd name="connsiteX8" fmla="*/ 542277 w 547688"/>
                <a:gd name="connsiteY8" fmla="*/ 352085 h 355600"/>
                <a:gd name="connsiteX9" fmla="*/ 536734 w 547688"/>
                <a:gd name="connsiteY9" fmla="*/ 355600 h 355600"/>
                <a:gd name="connsiteX10" fmla="*/ 14002 w 547688"/>
                <a:gd name="connsiteY10" fmla="*/ 355600 h 355600"/>
                <a:gd name="connsiteX11" fmla="*/ 0 w 547688"/>
                <a:gd name="connsiteY11" fmla="*/ 343882 h 355600"/>
                <a:gd name="connsiteX12" fmla="*/ 0 w 547688"/>
                <a:gd name="connsiteY12" fmla="*/ 62644 h 355600"/>
                <a:gd name="connsiteX13" fmla="*/ 3112 w 547688"/>
                <a:gd name="connsiteY13" fmla="*/ 60301 h 355600"/>
                <a:gd name="connsiteX14" fmla="*/ 7779 w 547688"/>
                <a:gd name="connsiteY14" fmla="*/ 61082 h 355600"/>
                <a:gd name="connsiteX15" fmla="*/ 186522 w 547688"/>
                <a:gd name="connsiteY15" fmla="*/ 194014 h 355600"/>
                <a:gd name="connsiteX16" fmla="*/ 244997 w 547688"/>
                <a:gd name="connsiteY16" fmla="*/ 237502 h 355600"/>
                <a:gd name="connsiteX17" fmla="*/ 274716 w 547688"/>
                <a:gd name="connsiteY17" fmla="*/ 259511 h 355600"/>
                <a:gd name="connsiteX18" fmla="*/ 277702 w 547688"/>
                <a:gd name="connsiteY18" fmla="*/ 259511 h 355600"/>
                <a:gd name="connsiteX19" fmla="*/ 14875 w 547688"/>
                <a:gd name="connsiteY19" fmla="*/ 0 h 355600"/>
                <a:gd name="connsiteX20" fmla="*/ 536799 w 547688"/>
                <a:gd name="connsiteY20" fmla="*/ 0 h 355600"/>
                <a:gd name="connsiteX21" fmla="*/ 547688 w 547688"/>
                <a:gd name="connsiteY21" fmla="*/ 9331 h 355600"/>
                <a:gd name="connsiteX22" fmla="*/ 547688 w 547688"/>
                <a:gd name="connsiteY22" fmla="*/ 13218 h 355600"/>
                <a:gd name="connsiteX23" fmla="*/ 278559 w 547688"/>
                <a:gd name="connsiteY23" fmla="*/ 190500 h 355600"/>
                <a:gd name="connsiteX24" fmla="*/ 277003 w 547688"/>
                <a:gd name="connsiteY24" fmla="*/ 190500 h 355600"/>
                <a:gd name="connsiteX25" fmla="*/ 275448 w 547688"/>
                <a:gd name="connsiteY25" fmla="*/ 190500 h 355600"/>
                <a:gd name="connsiteX26" fmla="*/ 274260 w 547688"/>
                <a:gd name="connsiteY26" fmla="*/ 189726 h 355600"/>
                <a:gd name="connsiteX27" fmla="*/ 273425 w 547688"/>
                <a:gd name="connsiteY27" fmla="*/ 189726 h 355600"/>
                <a:gd name="connsiteX28" fmla="*/ 0 w 547688"/>
                <a:gd name="connsiteY28" fmla="*/ 13976 h 355600"/>
                <a:gd name="connsiteX29" fmla="*/ 0 w 547688"/>
                <a:gd name="connsiteY29" fmla="*/ 9330 h 355600"/>
                <a:gd name="connsiteX30" fmla="*/ 4674 w 547688"/>
                <a:gd name="connsiteY30" fmla="*/ 3427 h 355600"/>
                <a:gd name="connsiteX31" fmla="*/ 12919 w 547688"/>
                <a:gd name="connsiteY31" fmla="*/ 1805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47688" h="355600">
                  <a:moveTo>
                    <a:pt x="542180" y="59519"/>
                  </a:moveTo>
                  <a:cubicBezTo>
                    <a:pt x="542957" y="59519"/>
                    <a:pt x="542957" y="58738"/>
                    <a:pt x="543735" y="59519"/>
                  </a:cubicBezTo>
                  <a:lnTo>
                    <a:pt x="543735" y="60325"/>
                  </a:lnTo>
                  <a:lnTo>
                    <a:pt x="545351" y="60325"/>
                  </a:lnTo>
                  <a:cubicBezTo>
                    <a:pt x="545351" y="60325"/>
                    <a:pt x="546130" y="60325"/>
                    <a:pt x="546130" y="60325"/>
                  </a:cubicBezTo>
                  <a:cubicBezTo>
                    <a:pt x="546909" y="61104"/>
                    <a:pt x="547688" y="61883"/>
                    <a:pt x="547688" y="62662"/>
                  </a:cubicBezTo>
                  <a:cubicBezTo>
                    <a:pt x="547688" y="62662"/>
                    <a:pt x="547688" y="62662"/>
                    <a:pt x="547688" y="343885"/>
                  </a:cubicBezTo>
                  <a:lnTo>
                    <a:pt x="542953" y="348282"/>
                  </a:lnTo>
                  <a:lnTo>
                    <a:pt x="542277" y="352085"/>
                  </a:lnTo>
                  <a:cubicBezTo>
                    <a:pt x="541207" y="354233"/>
                    <a:pt x="539457" y="355600"/>
                    <a:pt x="536734" y="355600"/>
                  </a:cubicBezTo>
                  <a:cubicBezTo>
                    <a:pt x="536734" y="355600"/>
                    <a:pt x="536734" y="355600"/>
                    <a:pt x="14002" y="355600"/>
                  </a:cubicBezTo>
                  <a:cubicBezTo>
                    <a:pt x="7779" y="355600"/>
                    <a:pt x="0" y="350132"/>
                    <a:pt x="0" y="343882"/>
                  </a:cubicBezTo>
                  <a:cubicBezTo>
                    <a:pt x="0" y="343882"/>
                    <a:pt x="0" y="343882"/>
                    <a:pt x="0" y="62644"/>
                  </a:cubicBezTo>
                  <a:cubicBezTo>
                    <a:pt x="0" y="61863"/>
                    <a:pt x="2334" y="61082"/>
                    <a:pt x="3112" y="60301"/>
                  </a:cubicBezTo>
                  <a:cubicBezTo>
                    <a:pt x="3889" y="60301"/>
                    <a:pt x="7001" y="60301"/>
                    <a:pt x="7779" y="61082"/>
                  </a:cubicBezTo>
                  <a:cubicBezTo>
                    <a:pt x="7779" y="61082"/>
                    <a:pt x="7779" y="61082"/>
                    <a:pt x="186522" y="194014"/>
                  </a:cubicBezTo>
                  <a:lnTo>
                    <a:pt x="244997" y="237502"/>
                  </a:lnTo>
                  <a:lnTo>
                    <a:pt x="274716" y="259511"/>
                  </a:lnTo>
                  <a:lnTo>
                    <a:pt x="277702" y="259511"/>
                  </a:lnTo>
                  <a:close/>
                  <a:moveTo>
                    <a:pt x="14875" y="0"/>
                  </a:moveTo>
                  <a:cubicBezTo>
                    <a:pt x="14875" y="0"/>
                    <a:pt x="14875" y="0"/>
                    <a:pt x="536799" y="0"/>
                  </a:cubicBezTo>
                  <a:cubicBezTo>
                    <a:pt x="543021" y="0"/>
                    <a:pt x="547688" y="3888"/>
                    <a:pt x="547688" y="9331"/>
                  </a:cubicBezTo>
                  <a:cubicBezTo>
                    <a:pt x="547688" y="9331"/>
                    <a:pt x="547688" y="9331"/>
                    <a:pt x="547688" y="13218"/>
                  </a:cubicBezTo>
                  <a:cubicBezTo>
                    <a:pt x="547688" y="13218"/>
                    <a:pt x="547688" y="13218"/>
                    <a:pt x="278559" y="190500"/>
                  </a:cubicBezTo>
                  <a:cubicBezTo>
                    <a:pt x="277781" y="190500"/>
                    <a:pt x="277003" y="190500"/>
                    <a:pt x="277003" y="190500"/>
                  </a:cubicBezTo>
                  <a:cubicBezTo>
                    <a:pt x="276226" y="190500"/>
                    <a:pt x="276226" y="190500"/>
                    <a:pt x="275448" y="190500"/>
                  </a:cubicBezTo>
                  <a:lnTo>
                    <a:pt x="274260" y="189726"/>
                  </a:lnTo>
                  <a:lnTo>
                    <a:pt x="273425" y="189726"/>
                  </a:lnTo>
                  <a:cubicBezTo>
                    <a:pt x="273425" y="189726"/>
                    <a:pt x="273425" y="189726"/>
                    <a:pt x="0" y="13976"/>
                  </a:cubicBezTo>
                  <a:cubicBezTo>
                    <a:pt x="0" y="13976"/>
                    <a:pt x="0" y="13976"/>
                    <a:pt x="0" y="9330"/>
                  </a:cubicBezTo>
                  <a:cubicBezTo>
                    <a:pt x="0" y="6621"/>
                    <a:pt x="1948" y="4685"/>
                    <a:pt x="4674" y="3427"/>
                  </a:cubicBezTo>
                  <a:lnTo>
                    <a:pt x="12919" y="18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15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83" name="TextBox 13"/>
            <p:cNvSpPr txBox="1"/>
            <p:nvPr/>
          </p:nvSpPr>
          <p:spPr>
            <a:xfrm>
              <a:off x="2566178" y="2517065"/>
              <a:ext cx="3692092" cy="8153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zh-CN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新冠疫情期间，基于既往循证研究基础，以及治疗重症新冠肺炎疗效和机制研究成果，血必净被纳入《国家诊疗方案（试行第四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第十版）》，推荐用于治疗重型（疫毒闭肺、气营两燔）和危重型（内闭外脱）病例；新增治疗新冠肺炎重型和危重型病例适应症；被纳入中医药抗疫有效药物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三药三方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r>
                <a:rPr lang="zh-CN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。以上的应用创新成果，提升了血必净的临床适用性，为救治重症新冠肺炎患者的生命健康发挥了重要作用。</a:t>
              </a:r>
              <a:endParaRPr lang="zh-CN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84" name="TextBox 14"/>
            <p:cNvSpPr txBox="1"/>
            <p:nvPr/>
          </p:nvSpPr>
          <p:spPr>
            <a:xfrm>
              <a:off x="6468657" y="2898665"/>
              <a:ext cx="921467" cy="2351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650" b="1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应用创新</a:t>
              </a:r>
              <a:endParaRPr lang="zh-CN" altLang="en-US" sz="165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86" name="圆角矩形 33"/>
            <p:cNvSpPr/>
            <p:nvPr/>
          </p:nvSpPr>
          <p:spPr>
            <a:xfrm rot="5400000" flipH="1">
              <a:off x="4821281" y="1356592"/>
              <a:ext cx="1095702" cy="567799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87" name="圆角矩形 34"/>
            <p:cNvSpPr/>
            <p:nvPr/>
          </p:nvSpPr>
          <p:spPr>
            <a:xfrm>
              <a:off x="2581341" y="3688172"/>
              <a:ext cx="1311317" cy="1014831"/>
            </a:xfrm>
            <a:prstGeom prst="roundRect">
              <a:avLst>
                <a:gd name="adj" fmla="val 50000"/>
              </a:avLst>
            </a:prstGeom>
            <a:solidFill>
              <a:srgbClr val="DE1C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88" name="空心弧 87"/>
            <p:cNvSpPr/>
            <p:nvPr/>
          </p:nvSpPr>
          <p:spPr>
            <a:xfrm rot="5400000" flipH="1">
              <a:off x="7138325" y="3688172"/>
              <a:ext cx="1014831" cy="1014831"/>
            </a:xfrm>
            <a:prstGeom prst="blockArc">
              <a:avLst/>
            </a:prstGeom>
            <a:solidFill>
              <a:srgbClr val="DE1C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89" name="Freeform 11"/>
            <p:cNvSpPr/>
            <p:nvPr/>
          </p:nvSpPr>
          <p:spPr bwMode="auto">
            <a:xfrm>
              <a:off x="3114549" y="3863178"/>
              <a:ext cx="244901" cy="214100"/>
            </a:xfrm>
            <a:custGeom>
              <a:avLst/>
              <a:gdLst>
                <a:gd name="T0" fmla="*/ 562 w 664"/>
                <a:gd name="T1" fmla="*/ 379 h 583"/>
                <a:gd name="T2" fmla="*/ 485 w 664"/>
                <a:gd name="T3" fmla="*/ 414 h 583"/>
                <a:gd name="T4" fmla="*/ 328 w 664"/>
                <a:gd name="T5" fmla="*/ 332 h 583"/>
                <a:gd name="T6" fmla="*/ 338 w 664"/>
                <a:gd name="T7" fmla="*/ 274 h 583"/>
                <a:gd name="T8" fmla="*/ 324 w 664"/>
                <a:gd name="T9" fmla="*/ 208 h 583"/>
                <a:gd name="T10" fmla="*/ 447 w 664"/>
                <a:gd name="T11" fmla="*/ 134 h 583"/>
                <a:gd name="T12" fmla="*/ 495 w 664"/>
                <a:gd name="T13" fmla="*/ 152 h 583"/>
                <a:gd name="T14" fmla="*/ 571 w 664"/>
                <a:gd name="T15" fmla="*/ 76 h 583"/>
                <a:gd name="T16" fmla="*/ 495 w 664"/>
                <a:gd name="T17" fmla="*/ 0 h 583"/>
                <a:gd name="T18" fmla="*/ 419 w 664"/>
                <a:gd name="T19" fmla="*/ 76 h 583"/>
                <a:gd name="T20" fmla="*/ 422 w 664"/>
                <a:gd name="T21" fmla="*/ 95 h 583"/>
                <a:gd name="T22" fmla="*/ 300 w 664"/>
                <a:gd name="T23" fmla="*/ 168 h 583"/>
                <a:gd name="T24" fmla="*/ 169 w 664"/>
                <a:gd name="T25" fmla="*/ 105 h 583"/>
                <a:gd name="T26" fmla="*/ 0 w 664"/>
                <a:gd name="T27" fmla="*/ 274 h 583"/>
                <a:gd name="T28" fmla="*/ 169 w 664"/>
                <a:gd name="T29" fmla="*/ 443 h 583"/>
                <a:gd name="T30" fmla="*/ 306 w 664"/>
                <a:gd name="T31" fmla="*/ 373 h 583"/>
                <a:gd name="T32" fmla="*/ 464 w 664"/>
                <a:gd name="T33" fmla="*/ 456 h 583"/>
                <a:gd name="T34" fmla="*/ 460 w 664"/>
                <a:gd name="T35" fmla="*/ 481 h 583"/>
                <a:gd name="T36" fmla="*/ 562 w 664"/>
                <a:gd name="T37" fmla="*/ 583 h 583"/>
                <a:gd name="T38" fmla="*/ 664 w 664"/>
                <a:gd name="T39" fmla="*/ 481 h 583"/>
                <a:gd name="T40" fmla="*/ 562 w 664"/>
                <a:gd name="T41" fmla="*/ 379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4" h="583">
                  <a:moveTo>
                    <a:pt x="562" y="379"/>
                  </a:moveTo>
                  <a:cubicBezTo>
                    <a:pt x="532" y="379"/>
                    <a:pt x="504" y="393"/>
                    <a:pt x="485" y="414"/>
                  </a:cubicBezTo>
                  <a:cubicBezTo>
                    <a:pt x="328" y="332"/>
                    <a:pt x="328" y="332"/>
                    <a:pt x="328" y="332"/>
                  </a:cubicBezTo>
                  <a:cubicBezTo>
                    <a:pt x="334" y="314"/>
                    <a:pt x="338" y="295"/>
                    <a:pt x="338" y="274"/>
                  </a:cubicBezTo>
                  <a:cubicBezTo>
                    <a:pt x="338" y="251"/>
                    <a:pt x="333" y="229"/>
                    <a:pt x="324" y="208"/>
                  </a:cubicBezTo>
                  <a:cubicBezTo>
                    <a:pt x="447" y="134"/>
                    <a:pt x="447" y="134"/>
                    <a:pt x="447" y="134"/>
                  </a:cubicBezTo>
                  <a:cubicBezTo>
                    <a:pt x="460" y="145"/>
                    <a:pt x="477" y="152"/>
                    <a:pt x="495" y="152"/>
                  </a:cubicBezTo>
                  <a:cubicBezTo>
                    <a:pt x="537" y="152"/>
                    <a:pt x="571" y="118"/>
                    <a:pt x="571" y="76"/>
                  </a:cubicBezTo>
                  <a:cubicBezTo>
                    <a:pt x="571" y="34"/>
                    <a:pt x="537" y="0"/>
                    <a:pt x="495" y="0"/>
                  </a:cubicBezTo>
                  <a:cubicBezTo>
                    <a:pt x="453" y="0"/>
                    <a:pt x="419" y="34"/>
                    <a:pt x="419" y="76"/>
                  </a:cubicBezTo>
                  <a:cubicBezTo>
                    <a:pt x="419" y="83"/>
                    <a:pt x="421" y="89"/>
                    <a:pt x="422" y="95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269" y="130"/>
                    <a:pt x="222" y="105"/>
                    <a:pt x="169" y="105"/>
                  </a:cubicBezTo>
                  <a:cubicBezTo>
                    <a:pt x="76" y="105"/>
                    <a:pt x="0" y="181"/>
                    <a:pt x="0" y="274"/>
                  </a:cubicBezTo>
                  <a:cubicBezTo>
                    <a:pt x="0" y="368"/>
                    <a:pt x="76" y="443"/>
                    <a:pt x="169" y="443"/>
                  </a:cubicBezTo>
                  <a:cubicBezTo>
                    <a:pt x="225" y="443"/>
                    <a:pt x="275" y="416"/>
                    <a:pt x="306" y="373"/>
                  </a:cubicBezTo>
                  <a:cubicBezTo>
                    <a:pt x="464" y="456"/>
                    <a:pt x="464" y="456"/>
                    <a:pt x="464" y="456"/>
                  </a:cubicBezTo>
                  <a:cubicBezTo>
                    <a:pt x="461" y="464"/>
                    <a:pt x="460" y="472"/>
                    <a:pt x="460" y="481"/>
                  </a:cubicBezTo>
                  <a:cubicBezTo>
                    <a:pt x="460" y="538"/>
                    <a:pt x="506" y="583"/>
                    <a:pt x="562" y="583"/>
                  </a:cubicBezTo>
                  <a:cubicBezTo>
                    <a:pt x="619" y="583"/>
                    <a:pt x="664" y="538"/>
                    <a:pt x="664" y="481"/>
                  </a:cubicBezTo>
                  <a:cubicBezTo>
                    <a:pt x="664" y="425"/>
                    <a:pt x="619" y="379"/>
                    <a:pt x="562" y="3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0" name="TextBox 14"/>
            <p:cNvSpPr txBox="1"/>
            <p:nvPr/>
          </p:nvSpPr>
          <p:spPr>
            <a:xfrm>
              <a:off x="2776266" y="4197002"/>
              <a:ext cx="921467" cy="2351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650" b="1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传承性</a:t>
              </a:r>
              <a:endParaRPr lang="zh-CN" altLang="en-US" sz="165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1" name="TextBox 13"/>
            <p:cNvSpPr txBox="1"/>
            <p:nvPr/>
          </p:nvSpPr>
          <p:spPr>
            <a:xfrm>
              <a:off x="3991053" y="3682888"/>
              <a:ext cx="3593697" cy="9816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zh-CN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新冠肺炎属中医温热病，其传变符合温病学卫气营血的从热到瘀，最后到虚的演变规律。从毒热证到血瘀证是病势从气分证发展到血分证的分水岭。血必净遵循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卫气营血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r>
                <a:rPr lang="zh-CN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辨证理论和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三证三法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r>
                <a:rPr lang="zh-CN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治则，以清代王清任《医林改错》经典方剂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血府逐瘀汤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r>
                <a:rPr lang="zh-CN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为基础组方而成。根据中医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未病先防、既病防变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r>
                <a:rPr lang="zh-CN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学术思想，重症患者在毒热证阶段使用血必净，可发挥化瘀通络解毒的功效，截断热入血分并扶助正气，并防治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急性虚证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r>
                <a:rPr lang="zh-CN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，保护器官功能。</a:t>
              </a:r>
              <a:endParaRPr lang="zh-CN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149350" y="154940"/>
            <a:ext cx="18580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2775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04 </a:t>
            </a:r>
            <a:r>
              <a:rPr lang="zh-CN" altLang="en-US" sz="2000" b="1">
                <a:solidFill>
                  <a:srgbClr val="2775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创新性信息</a:t>
            </a:r>
            <a:endParaRPr lang="zh-CN" altLang="en-US" sz="2000" b="1">
              <a:solidFill>
                <a:srgbClr val="2775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48153" y="643980"/>
            <a:ext cx="8048703" cy="3869811"/>
            <a:chOff x="4924962" y="1580257"/>
            <a:chExt cx="6375688" cy="2969366"/>
          </a:xfrm>
        </p:grpSpPr>
        <p:grpSp>
          <p:nvGrpSpPr>
            <p:cNvPr id="51" name="组合 50"/>
            <p:cNvGrpSpPr/>
            <p:nvPr/>
          </p:nvGrpSpPr>
          <p:grpSpPr>
            <a:xfrm>
              <a:off x="5336013" y="1580257"/>
              <a:ext cx="5758867" cy="830085"/>
              <a:chOff x="2486796" y="2343753"/>
              <a:chExt cx="7678489" cy="1106782"/>
            </a:xfrm>
          </p:grpSpPr>
          <p:sp>
            <p:nvSpPr>
              <p:cNvPr id="52" name="文本框 51"/>
              <p:cNvSpPr txBox="1"/>
              <p:nvPr/>
            </p:nvSpPr>
            <p:spPr>
              <a:xfrm>
                <a:off x="2486796" y="2343753"/>
                <a:ext cx="3585789" cy="301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b="1" dirty="0">
                    <a:solidFill>
                      <a:srgbClr val="2775B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思源黑体" panose="020B0500000000000000" pitchFamily="34" charset="-122"/>
                  </a:rPr>
                  <a:t>符合基本参保原则</a:t>
                </a:r>
                <a:endParaRPr lang="zh-CN" altLang="en-US" sz="1200" b="1" dirty="0">
                  <a:solidFill>
                    <a:srgbClr val="27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2486796" y="2648852"/>
                <a:ext cx="7678489" cy="801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根据有效性中临床研究结果，证实早期使用血必净可有效降低脓毒症、重症新冠肺炎等重症患者的病死率，改善病情严重程度，缩短住</a:t>
                </a:r>
                <a:r>
                  <a:rPr lang="en-US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黑体" panose="02010609060101010101" charset="-122"/>
                  </a:rPr>
                  <a:t>ICU</a:t>
                </a:r>
                <a:r>
                  <a:rPr lang="zh-CN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和机械通气时间，在改善重症患者生存率的同时有效降低了整体医疗费用，充分体现了本品的临床价值和药物经济学价值。以本品现有的费用水平，可明显减轻医保基金负担，并适应参保人的承受能力。</a:t>
                </a:r>
                <a:endParaRPr lang="zh-CN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思源黑体" panose="020B0500000000000000" pitchFamily="34" charset="-122"/>
                </a:endParaRPr>
              </a:p>
            </p:txBody>
          </p:sp>
        </p:grpSp>
        <p:sp>
          <p:nvSpPr>
            <p:cNvPr id="54" name="椭圆 38"/>
            <p:cNvSpPr/>
            <p:nvPr/>
          </p:nvSpPr>
          <p:spPr>
            <a:xfrm>
              <a:off x="4946691" y="1630018"/>
              <a:ext cx="295850" cy="238438"/>
            </a:xfrm>
            <a:custGeom>
              <a:avLst/>
              <a:gdLst>
                <a:gd name="connsiteX0" fmla="*/ 50882 w 608344"/>
                <a:gd name="connsiteY0" fmla="*/ 115887 h 490289"/>
                <a:gd name="connsiteX1" fmla="*/ 50882 w 608344"/>
                <a:gd name="connsiteY1" fmla="*/ 201112 h 490289"/>
                <a:gd name="connsiteX2" fmla="*/ 438489 w 608344"/>
                <a:gd name="connsiteY2" fmla="*/ 201112 h 490289"/>
                <a:gd name="connsiteX3" fmla="*/ 438489 w 608344"/>
                <a:gd name="connsiteY3" fmla="*/ 162825 h 490289"/>
                <a:gd name="connsiteX4" fmla="*/ 219567 w 608344"/>
                <a:gd name="connsiteY4" fmla="*/ 162825 h 490289"/>
                <a:gd name="connsiteX5" fmla="*/ 174400 w 608344"/>
                <a:gd name="connsiteY5" fmla="*/ 135399 h 490289"/>
                <a:gd name="connsiteX6" fmla="*/ 165459 w 608344"/>
                <a:gd name="connsiteY6" fmla="*/ 118372 h 490289"/>
                <a:gd name="connsiteX7" fmla="*/ 164260 w 608344"/>
                <a:gd name="connsiteY7" fmla="*/ 115887 h 490289"/>
                <a:gd name="connsiteX8" fmla="*/ 50697 w 608344"/>
                <a:gd name="connsiteY8" fmla="*/ 64991 h 490289"/>
                <a:gd name="connsiteX9" fmla="*/ 164445 w 608344"/>
                <a:gd name="connsiteY9" fmla="*/ 64991 h 490289"/>
                <a:gd name="connsiteX10" fmla="*/ 210718 w 608344"/>
                <a:gd name="connsiteY10" fmla="*/ 94995 h 490289"/>
                <a:gd name="connsiteX11" fmla="*/ 219567 w 608344"/>
                <a:gd name="connsiteY11" fmla="*/ 112022 h 490289"/>
                <a:gd name="connsiteX12" fmla="*/ 438674 w 608344"/>
                <a:gd name="connsiteY12" fmla="*/ 112022 h 490289"/>
                <a:gd name="connsiteX13" fmla="*/ 489371 w 608344"/>
                <a:gd name="connsiteY13" fmla="*/ 162641 h 490289"/>
                <a:gd name="connsiteX14" fmla="*/ 489371 w 608344"/>
                <a:gd name="connsiteY14" fmla="*/ 445560 h 490289"/>
                <a:gd name="connsiteX15" fmla="*/ 444665 w 608344"/>
                <a:gd name="connsiteY15" fmla="*/ 490289 h 490289"/>
                <a:gd name="connsiteX16" fmla="*/ 44798 w 608344"/>
                <a:gd name="connsiteY16" fmla="*/ 490289 h 490289"/>
                <a:gd name="connsiteX17" fmla="*/ 0 w 608344"/>
                <a:gd name="connsiteY17" fmla="*/ 445560 h 490289"/>
                <a:gd name="connsiteX18" fmla="*/ 0 w 608344"/>
                <a:gd name="connsiteY18" fmla="*/ 115611 h 490289"/>
                <a:gd name="connsiteX19" fmla="*/ 50697 w 608344"/>
                <a:gd name="connsiteY19" fmla="*/ 64991 h 490289"/>
                <a:gd name="connsiteX20" fmla="*/ 261904 w 608344"/>
                <a:gd name="connsiteY20" fmla="*/ 0 h 490289"/>
                <a:gd name="connsiteX21" fmla="*/ 519660 w 608344"/>
                <a:gd name="connsiteY21" fmla="*/ 0 h 490289"/>
                <a:gd name="connsiteX22" fmla="*/ 608344 w 608344"/>
                <a:gd name="connsiteY22" fmla="*/ 88635 h 490289"/>
                <a:gd name="connsiteX23" fmla="*/ 608344 w 608344"/>
                <a:gd name="connsiteY23" fmla="*/ 335764 h 490289"/>
                <a:gd name="connsiteX24" fmla="*/ 578107 w 608344"/>
                <a:gd name="connsiteY24" fmla="*/ 365953 h 490289"/>
                <a:gd name="connsiteX25" fmla="*/ 547961 w 608344"/>
                <a:gd name="connsiteY25" fmla="*/ 335764 h 490289"/>
                <a:gd name="connsiteX26" fmla="*/ 547961 w 608344"/>
                <a:gd name="connsiteY26" fmla="*/ 88635 h 490289"/>
                <a:gd name="connsiteX27" fmla="*/ 519660 w 608344"/>
                <a:gd name="connsiteY27" fmla="*/ 60379 h 490289"/>
                <a:gd name="connsiteX28" fmla="*/ 261904 w 608344"/>
                <a:gd name="connsiteY28" fmla="*/ 60379 h 490289"/>
                <a:gd name="connsiteX29" fmla="*/ 231666 w 608344"/>
                <a:gd name="connsiteY29" fmla="*/ 30190 h 490289"/>
                <a:gd name="connsiteX30" fmla="*/ 261904 w 608344"/>
                <a:gd name="connsiteY30" fmla="*/ 0 h 49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8344" h="490289">
                  <a:moveTo>
                    <a:pt x="50882" y="115887"/>
                  </a:moveTo>
                  <a:lnTo>
                    <a:pt x="50882" y="201112"/>
                  </a:lnTo>
                  <a:lnTo>
                    <a:pt x="438489" y="201112"/>
                  </a:lnTo>
                  <a:lnTo>
                    <a:pt x="438489" y="162825"/>
                  </a:lnTo>
                  <a:lnTo>
                    <a:pt x="219567" y="162825"/>
                  </a:lnTo>
                  <a:cubicBezTo>
                    <a:pt x="200578" y="162825"/>
                    <a:pt x="183065" y="152241"/>
                    <a:pt x="174400" y="135399"/>
                  </a:cubicBezTo>
                  <a:lnTo>
                    <a:pt x="165459" y="118372"/>
                  </a:lnTo>
                  <a:cubicBezTo>
                    <a:pt x="165090" y="117544"/>
                    <a:pt x="164629" y="116715"/>
                    <a:pt x="164260" y="115887"/>
                  </a:cubicBezTo>
                  <a:close/>
                  <a:moveTo>
                    <a:pt x="50697" y="64991"/>
                  </a:moveTo>
                  <a:lnTo>
                    <a:pt x="164445" y="64991"/>
                  </a:lnTo>
                  <a:cubicBezTo>
                    <a:pt x="184447" y="64991"/>
                    <a:pt x="202514" y="76772"/>
                    <a:pt x="210718" y="94995"/>
                  </a:cubicBezTo>
                  <a:lnTo>
                    <a:pt x="219567" y="112022"/>
                  </a:lnTo>
                  <a:lnTo>
                    <a:pt x="438674" y="112022"/>
                  </a:lnTo>
                  <a:cubicBezTo>
                    <a:pt x="466696" y="112022"/>
                    <a:pt x="489371" y="134662"/>
                    <a:pt x="489371" y="162641"/>
                  </a:cubicBezTo>
                  <a:lnTo>
                    <a:pt x="489371" y="445560"/>
                  </a:lnTo>
                  <a:cubicBezTo>
                    <a:pt x="489371" y="470225"/>
                    <a:pt x="469369" y="490289"/>
                    <a:pt x="444665" y="490289"/>
                  </a:cubicBezTo>
                  <a:lnTo>
                    <a:pt x="44798" y="490289"/>
                  </a:lnTo>
                  <a:cubicBezTo>
                    <a:pt x="20002" y="490289"/>
                    <a:pt x="0" y="470225"/>
                    <a:pt x="0" y="445560"/>
                  </a:cubicBezTo>
                  <a:lnTo>
                    <a:pt x="0" y="115611"/>
                  </a:lnTo>
                  <a:cubicBezTo>
                    <a:pt x="0" y="87632"/>
                    <a:pt x="22675" y="64991"/>
                    <a:pt x="50697" y="64991"/>
                  </a:cubicBezTo>
                  <a:close/>
                  <a:moveTo>
                    <a:pt x="261904" y="0"/>
                  </a:moveTo>
                  <a:lnTo>
                    <a:pt x="519660" y="0"/>
                  </a:lnTo>
                  <a:cubicBezTo>
                    <a:pt x="568611" y="0"/>
                    <a:pt x="608344" y="39762"/>
                    <a:pt x="608344" y="88635"/>
                  </a:cubicBezTo>
                  <a:lnTo>
                    <a:pt x="608344" y="335764"/>
                  </a:lnTo>
                  <a:cubicBezTo>
                    <a:pt x="608344" y="352423"/>
                    <a:pt x="594885" y="365953"/>
                    <a:pt x="578107" y="365953"/>
                  </a:cubicBezTo>
                  <a:cubicBezTo>
                    <a:pt x="561421" y="365953"/>
                    <a:pt x="547961" y="352423"/>
                    <a:pt x="547961" y="335764"/>
                  </a:cubicBezTo>
                  <a:lnTo>
                    <a:pt x="547961" y="88635"/>
                  </a:lnTo>
                  <a:cubicBezTo>
                    <a:pt x="547961" y="72988"/>
                    <a:pt x="535240" y="60379"/>
                    <a:pt x="519660" y="60379"/>
                  </a:cubicBezTo>
                  <a:lnTo>
                    <a:pt x="261904" y="60379"/>
                  </a:lnTo>
                  <a:cubicBezTo>
                    <a:pt x="245218" y="60379"/>
                    <a:pt x="231666" y="46849"/>
                    <a:pt x="231666" y="30190"/>
                  </a:cubicBezTo>
                  <a:cubicBezTo>
                    <a:pt x="231666" y="13530"/>
                    <a:pt x="245218" y="0"/>
                    <a:pt x="261904" y="0"/>
                  </a:cubicBezTo>
                  <a:close/>
                </a:path>
              </a:pathLst>
            </a:custGeom>
            <a:solidFill>
              <a:srgbClr val="27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5336013" y="2577338"/>
              <a:ext cx="5828338" cy="803512"/>
              <a:chOff x="2486796" y="2343753"/>
              <a:chExt cx="7771117" cy="1071349"/>
            </a:xfrm>
          </p:grpSpPr>
          <p:sp>
            <p:nvSpPr>
              <p:cNvPr id="56" name="文本框 55"/>
              <p:cNvSpPr txBox="1"/>
              <p:nvPr/>
            </p:nvSpPr>
            <p:spPr>
              <a:xfrm>
                <a:off x="2486796" y="2343753"/>
                <a:ext cx="3585789" cy="28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200" b="1" dirty="0">
                    <a:solidFill>
                      <a:srgbClr val="DE1C3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思源黑体" panose="020B0500000000000000" pitchFamily="34" charset="-122"/>
                  </a:rPr>
                  <a:t>弥补目录短板</a:t>
                </a:r>
                <a:endParaRPr lang="zh-CN" altLang="en-US" sz="1200" b="1" dirty="0">
                  <a:solidFill>
                    <a:srgbClr val="DE1C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2486796" y="2613421"/>
                <a:ext cx="7771117" cy="80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血必净是目前唯一批准以脓毒症</a:t>
                </a:r>
                <a:r>
                  <a:rPr lang="en-US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黑体" panose="02010609060101010101" charset="-122"/>
                  </a:rPr>
                  <a:t>/</a:t>
                </a:r>
                <a:r>
                  <a:rPr lang="zh-CN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新冠肺炎重型和危重型病例为适应症的治疗药物，具有明确的临床疗效和药物经济学价值，并在新冠疫情期间发挥了救治患者的重要作用。原目录中尚无与血必净适应症或作用机制类似的药物。血必净可有效填补目录内药品保障的空白，为医、保、患三方提供新的选择，对更好满足临床实际需求具有积极意义。</a:t>
                </a:r>
                <a:endParaRPr lang="zh-CN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思源黑体" panose="020B0500000000000000" pitchFamily="34" charset="-122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5336013" y="3574413"/>
              <a:ext cx="5964637" cy="975210"/>
              <a:chOff x="2486796" y="2343753"/>
              <a:chExt cx="7952849" cy="1300280"/>
            </a:xfrm>
          </p:grpSpPr>
          <p:sp>
            <p:nvSpPr>
              <p:cNvPr id="59" name="文本框 58"/>
              <p:cNvSpPr txBox="1"/>
              <p:nvPr/>
            </p:nvSpPr>
            <p:spPr>
              <a:xfrm>
                <a:off x="2486796" y="2343753"/>
                <a:ext cx="3585789" cy="301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b="1" dirty="0">
                    <a:solidFill>
                      <a:srgbClr val="2775B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思源黑体" panose="020B0500000000000000" pitchFamily="34" charset="-122"/>
                  </a:rPr>
                  <a:t>临床管理难度</a:t>
                </a:r>
                <a:endParaRPr lang="zh-CN" altLang="en-US" sz="1200" b="1" dirty="0">
                  <a:solidFill>
                    <a:srgbClr val="27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2486796" y="2605875"/>
                <a:ext cx="7952849" cy="1038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我司长期开展血必净不良反应监测，杜绝向二级以下和儿童医院配送本品，以控制临床滥用并防范安全风险。学术推广聚焦于急危重症科室，致力于通过高质量循证证据体现本品的临床价值。目前，本品在等级医院急诊、重症、呼吸及专科</a:t>
                </a:r>
                <a:r>
                  <a:rPr lang="en-US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ICU</a:t>
                </a:r>
                <a:r>
                  <a:rPr lang="zh-CN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使用占比超过</a:t>
                </a:r>
                <a:r>
                  <a:rPr lang="en-US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80%</a:t>
                </a:r>
                <a:r>
                  <a:rPr lang="zh-CN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，其他科室也用于治疗散在的重症患者。通过我司对本品使用范围的主动控制，以及科室用药习惯和医院采取药品监控等因素，在取消本品支付范围后，不会发生临床滥用或超说明书用药的风险。</a:t>
                </a:r>
                <a:endParaRPr lang="zh-CN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思源黑体" panose="020B0500000000000000" pitchFamily="34" charset="-122"/>
                </a:endParaRP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5088687" y="2355663"/>
              <a:ext cx="6006193" cy="1034266"/>
              <a:chOff x="6153150" y="3059629"/>
              <a:chExt cx="8008257" cy="1379021"/>
            </a:xfrm>
          </p:grpSpPr>
          <p:cxnSp>
            <p:nvCxnSpPr>
              <p:cNvPr id="62" name="直接连接符 61"/>
              <p:cNvCxnSpPr/>
              <p:nvPr/>
            </p:nvCxnSpPr>
            <p:spPr>
              <a:xfrm flipV="1">
                <a:off x="6153150" y="3059629"/>
                <a:ext cx="8008257" cy="4552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6153150" y="4438650"/>
                <a:ext cx="8008257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Freeform 15"/>
            <p:cNvSpPr>
              <a:spLocks noEditPoints="1"/>
            </p:cNvSpPr>
            <p:nvPr/>
          </p:nvSpPr>
          <p:spPr bwMode="auto">
            <a:xfrm>
              <a:off x="4949600" y="2627869"/>
              <a:ext cx="278175" cy="238437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DE1C31"/>
            </a:solidFill>
            <a:ln>
              <a:noFill/>
            </a:ln>
          </p:spPr>
          <p:txBody>
            <a:bodyPr vert="horz" wrap="square" lIns="62807" tIns="31404" rIns="62807" bIns="3140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6858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675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  <p:sp>
          <p:nvSpPr>
            <p:cNvPr id="65" name="Freeform 17"/>
            <p:cNvSpPr>
              <a:spLocks noEditPoints="1"/>
            </p:cNvSpPr>
            <p:nvPr/>
          </p:nvSpPr>
          <p:spPr bwMode="auto">
            <a:xfrm>
              <a:off x="4924962" y="3581244"/>
              <a:ext cx="274423" cy="277000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rgbClr val="2775B6"/>
            </a:solidFill>
            <a:ln>
              <a:noFill/>
            </a:ln>
          </p:spPr>
          <p:txBody>
            <a:bodyPr vert="horz" wrap="square" lIns="62807" tIns="31404" rIns="62807" bIns="3140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6858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675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756285" y="4528185"/>
            <a:ext cx="774890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149350" y="154940"/>
            <a:ext cx="18580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2775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05 </a:t>
            </a:r>
            <a:r>
              <a:rPr lang="zh-CN" altLang="en-US" sz="2000" b="1">
                <a:solidFill>
                  <a:srgbClr val="2775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公平性信息</a:t>
            </a:r>
            <a:endParaRPr lang="zh-CN" altLang="en-US" sz="2000" b="1">
              <a:solidFill>
                <a:srgbClr val="2775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2655989" y="655738"/>
            <a:ext cx="3832022" cy="3832021"/>
          </a:xfrm>
          <a:prstGeom prst="ellipse">
            <a:avLst/>
          </a:prstGeom>
          <a:gradFill flip="none" rotWithShape="1">
            <a:gsLst>
              <a:gs pos="0">
                <a:srgbClr val="5698C3"/>
              </a:gs>
              <a:gs pos="100000">
                <a:srgbClr val="BB2649"/>
              </a:gs>
            </a:gsLst>
            <a:lin ang="8100000" scaled="1"/>
            <a:tileRect/>
          </a:gradFill>
          <a:ln>
            <a:noFill/>
          </a:ln>
          <a:effectLst>
            <a:outerShdw blurRad="2413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/>
          </a:p>
        </p:txBody>
      </p:sp>
      <p:sp>
        <p:nvSpPr>
          <p:cNvPr id="28" name="文本框 27"/>
          <p:cNvSpPr txBox="1"/>
          <p:nvPr/>
        </p:nvSpPr>
        <p:spPr>
          <a:xfrm>
            <a:off x="3639531" y="3512424"/>
            <a:ext cx="19352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3600" spc="450" dirty="0">
                <a:solidFill>
                  <a:schemeClr val="bg1"/>
                </a:solidFill>
                <a:latin typeface="Impact" panose="020B0806030902050204" pitchFamily="34" charset="0"/>
                <a:ea typeface="思源黑体" panose="020B0500000000000000" pitchFamily="34" charset="-122"/>
                <a:sym typeface="思源黑体" panose="020B0500000000000000" pitchFamily="34" charset="-122"/>
              </a:rPr>
              <a:t>2023</a:t>
            </a:r>
            <a:endParaRPr lang="zh-CN" altLang="en-US" sz="3600" spc="450" dirty="0">
              <a:solidFill>
                <a:schemeClr val="accent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1952445" y="-47806"/>
            <a:ext cx="5239110" cy="5239110"/>
          </a:xfrm>
          <a:prstGeom prst="ellipse">
            <a:avLst/>
          </a:prstGeom>
          <a:noFill/>
          <a:ln>
            <a:solidFill>
              <a:srgbClr val="2775B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9" name="圆: 空心 48"/>
          <p:cNvSpPr/>
          <p:nvPr/>
        </p:nvSpPr>
        <p:spPr>
          <a:xfrm flipH="1">
            <a:off x="6162534" y="4150577"/>
            <a:ext cx="500399" cy="500399"/>
          </a:xfrm>
          <a:prstGeom prst="donut">
            <a:avLst>
              <a:gd name="adj" fmla="val 18534"/>
            </a:avLst>
          </a:prstGeom>
          <a:solidFill>
            <a:srgbClr val="27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1720808" y="-279443"/>
            <a:ext cx="5702384" cy="5702384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36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2381363" y="381113"/>
            <a:ext cx="4381275" cy="4381272"/>
          </a:xfrm>
          <a:prstGeom prst="ellipse">
            <a:avLst/>
          </a:prstGeom>
          <a:noFill/>
          <a:ln w="19050">
            <a:solidFill>
              <a:srgbClr val="DE1C31"/>
            </a:solidFill>
            <a:prstDash val="dash"/>
          </a:ln>
          <a:effectLst>
            <a:outerShdw blurRad="2413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4" name="文本框 3"/>
          <p:cNvSpPr txBox="1"/>
          <p:nvPr/>
        </p:nvSpPr>
        <p:spPr>
          <a:xfrm>
            <a:off x="2916451" y="2423173"/>
            <a:ext cx="3381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4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传承发展中华医药</a:t>
            </a:r>
            <a:endParaRPr lang="en-US" altLang="zh-CN" sz="2400" b="1" spc="4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spc="4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解决人类健康难题</a:t>
            </a:r>
            <a:endParaRPr lang="zh-CN" altLang="en-US" sz="2400" b="1" spc="4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5" name="图片 2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31" y="1282158"/>
            <a:ext cx="2138417" cy="892940"/>
          </a:xfrm>
          <a:prstGeom prst="rect">
            <a:avLst/>
          </a:prstGeom>
        </p:spPr>
      </p:pic>
      <p:sp>
        <p:nvSpPr>
          <p:cNvPr id="54" name="椭圆 53"/>
          <p:cNvSpPr/>
          <p:nvPr/>
        </p:nvSpPr>
        <p:spPr>
          <a:xfrm rot="3248728">
            <a:off x="6496310" y="1661591"/>
            <a:ext cx="220764" cy="220764"/>
          </a:xfrm>
          <a:prstGeom prst="ellipse">
            <a:avLst/>
          </a:prstGeom>
          <a:solidFill>
            <a:srgbClr val="DE1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382001" y="561493"/>
            <a:ext cx="463604" cy="463604"/>
            <a:chOff x="1203650" y="1209785"/>
            <a:chExt cx="457200" cy="457200"/>
          </a:xfrm>
          <a:solidFill>
            <a:srgbClr val="2775B6"/>
          </a:solidFill>
        </p:grpSpPr>
        <p:sp>
          <p:nvSpPr>
            <p:cNvPr id="88" name="椭圆 87"/>
            <p:cNvSpPr/>
            <p:nvPr/>
          </p:nvSpPr>
          <p:spPr>
            <a:xfrm>
              <a:off x="1203650" y="1209785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015" y="1305816"/>
              <a:ext cx="298628" cy="252712"/>
            </a:xfrm>
            <a:prstGeom prst="rect">
              <a:avLst/>
            </a:prstGeom>
            <a:grpFill/>
          </p:spPr>
        </p:pic>
      </p:grpSp>
      <p:sp>
        <p:nvSpPr>
          <p:cNvPr id="92" name="椭圆 91"/>
          <p:cNvSpPr/>
          <p:nvPr/>
        </p:nvSpPr>
        <p:spPr>
          <a:xfrm>
            <a:off x="1955490" y="3216409"/>
            <a:ext cx="220764" cy="220764"/>
          </a:xfrm>
          <a:prstGeom prst="ellipse">
            <a:avLst/>
          </a:prstGeom>
          <a:solidFill>
            <a:srgbClr val="DE1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21 -0.09753 L 0.04757 -0.06327 C 0.03976 -0.05617 0.02969 -0.04321 0.01945 -0.02778 C 0.00834 -0.00957 -3.88889E-6 0.00648 -0.00486 0.01914 L -0.02968 0.0787 " pathEditMode="relative" rAng="8340000" ptsTypes="AAA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11" y="796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093 L 0.00868 0.05 C 0.01041 0.06081 0.01458 0.07562 0.0184 0.09105 C 0.02361 0.10926 0.02812 0.1213 0.03177 0.13025 L 0.04826 0.17439 " pathEditMode="relative" rAng="3780000" ptsTypes="AAAAA">
                                      <p:cBhvr>
                                        <p:cTn id="3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7" y="885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32 0.09074 L -0.02396 0.03981 C -0.01546 0.02963 -0.00382 0.01142 0.00711 -0.01019 C 0.01909 -0.03488 0.02847 -0.05587 0.03316 -0.07254 L 0.05729 -0.15216 " pathEditMode="relative" rAng="18720000" ptsTypes="AAAAA">
                                      <p:cBhvr>
                                        <p:cTn id="4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117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1 0.18149 L 0.01198 0.08087 C 0.01093 0.06019 0.00642 0.03056 4.16667E-6 0.00278 C -0.00747 -0.03209 -0.01546 -0.05802 -0.02327 -0.07345 L -0.05695 -0.15401 " pathEditMode="relative" rAng="14880000" ptsTypes="AAAAA">
                                      <p:cBhvr>
                                        <p:cTn id="4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1740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7" grpId="0" animBg="1"/>
      <p:bldP spid="49" grpId="0" animBg="1"/>
      <p:bldP spid="49" grpId="1" animBg="1"/>
      <p:bldP spid="58" grpId="0" animBg="1"/>
      <p:bldP spid="73" grpId="0" animBg="1"/>
      <p:bldP spid="4" grpId="0"/>
      <p:bldP spid="54" grpId="0" animBg="1"/>
      <p:bldP spid="54" grpId="1" animBg="1"/>
      <p:bldP spid="92" grpId="0" animBg="1"/>
      <p:bldP spid="92" grpId="1" animBg="1"/>
    </p:bldLst>
  </p:timing>
</p:sld>
</file>

<file path=ppt/tags/tag1.xml><?xml version="1.0" encoding="utf-8"?>
<p:tagLst xmlns:p="http://schemas.openxmlformats.org/presentationml/2006/main">
  <p:tag name="PA" val="v4.3.3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diagram20227999_3*i*3"/>
  <p:tag name="KSO_WM_TEMPLATE_CATEGORY" val="diagram"/>
  <p:tag name="KSO_WM_TEMPLATE_INDEX" val="20227999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27999_3*l_h_i*1_1_3"/>
  <p:tag name="KSO_WM_TEMPLATE_CATEGORY" val="diagram"/>
  <p:tag name="KSO_WM_TEMPLATE_INDEX" val="20227999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27999_3*l_h_i*1_1_1"/>
  <p:tag name="KSO_WM_TEMPLATE_CATEGORY" val="diagram"/>
  <p:tag name="KSO_WM_TEMPLATE_INDEX" val="2022799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27999_3*l_h_i*1_1_3"/>
  <p:tag name="KSO_WM_TEMPLATE_CATEGORY" val="diagram"/>
  <p:tag name="KSO_WM_TEMPLATE_INDEX" val="20227999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ID" val="diagram20227999_3*l_h_i*1_1_2"/>
  <p:tag name="KSO_WM_TEMPLATE_CATEGORY" val="diagram"/>
  <p:tag name="KSO_WM_TEMPLATE_INDEX" val="20227999"/>
  <p:tag name="KSO_WM_UNIT_LAYERLEVEL" val="1_1_1"/>
  <p:tag name="KSO_WM_TAG_VERSION" val="1.0"/>
  <p:tag name="KSO_WM_BEAUTIFY_FLAG" val="#wm#"/>
  <p:tag name="KSO_WM_UNIT_TEXT_FILL_FORE_SCHEMECOLOR_INDEX" val="5"/>
  <p:tag name="KSO_WM_UNIT_TEXT_FILL_TYPE" val="1"/>
</p:tagLst>
</file>

<file path=ppt/tags/tag15.xml><?xml version="1.0" encoding="utf-8"?>
<p:tagLst xmlns:p="http://schemas.openxmlformats.org/presentationml/2006/main">
  <p:tag name="KSO_WM_UNIT_SUBTYPE" val="a"/>
  <p:tag name="KSO_WM_UNIT_PRESET_TEXT" val="单机此处添加文本具体内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27999_3*l_h_f*1_1_1"/>
  <p:tag name="KSO_WM_TEMPLATE_CATEGORY" val="diagram"/>
  <p:tag name="KSO_WM_TEMPLATE_INDEX" val="2022799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diagram20227999_3*i*3"/>
  <p:tag name="KSO_WM_TEMPLATE_CATEGORY" val="diagram"/>
  <p:tag name="KSO_WM_TEMPLATE_INDEX" val="20227999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大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27999_3*a*1"/>
  <p:tag name="KSO_WM_TEMPLATE_CATEGORY" val="diagram"/>
  <p:tag name="KSO_WM_TEMPLATE_INDEX" val="20227999"/>
  <p:tag name="KSO_WM_UNIT_LAYERLEVEL" val="1"/>
  <p:tag name="KSO_WM_TAG_VERSION" val="1.0"/>
  <p:tag name="KSO_WM_BEAUTIFY_FLAG" val="#wm#"/>
  <p:tag name="KSO_WM_UNIT_TEXT_FILL_FORE_SCHEMECOLOR_INDEX" val="15"/>
  <p:tag name="KSO_WM_UNIT_TEXT_FILL_TYPE" val="1"/>
</p:tagLst>
</file>

<file path=ppt/tags/tag18.xml><?xml version="1.0" encoding="utf-8"?>
<p:tagLst xmlns:p="http://schemas.openxmlformats.org/presentationml/2006/main">
  <p:tag name="KSO_WPP_MARK_KEY" val="f394a32f-76f7-49d6-8d6e-09f69ac1ec37"/>
  <p:tag name="COMMONDATA" val="eyJoZGlkIjoiNmYxM2M5NWM1Mjc5NGYwMmU4OGFmNjg1YmNjZjcxYTk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27999_3*l_h_i*1_1_1"/>
  <p:tag name="KSO_WM_TEMPLATE_CATEGORY" val="diagram"/>
  <p:tag name="KSO_WM_TEMPLATE_INDEX" val="2022799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ID" val="diagram20227999_3*l_h_i*1_1_2"/>
  <p:tag name="KSO_WM_TEMPLATE_CATEGORY" val="diagram"/>
  <p:tag name="KSO_WM_TEMPLATE_INDEX" val="20227999"/>
  <p:tag name="KSO_WM_UNIT_LAYERLEVEL" val="1_1_1"/>
  <p:tag name="KSO_WM_TAG_VERSION" val="1.0"/>
  <p:tag name="KSO_WM_BEAUTIFY_FLAG" val="#wm#"/>
  <p:tag name="KSO_WM_UNIT_TEXT_FILL_FORE_SCHEMECOLOR_INDEX" val="5"/>
  <p:tag name="KSO_WM_UNIT_TEXT_FILL_TYPE" val="1"/>
</p:tagLst>
</file>

<file path=ppt/tags/tag4.xml><?xml version="1.0" encoding="utf-8"?>
<p:tagLst xmlns:p="http://schemas.openxmlformats.org/presentationml/2006/main">
  <p:tag name="KSO_WM_UNIT_SUBTYPE" val="a"/>
  <p:tag name="KSO_WM_UNIT_PRESET_TEXT" val="单机此处添加文本具体内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27999_3*l_h_f*1_1_1"/>
  <p:tag name="KSO_WM_TEMPLATE_CATEGORY" val="diagram"/>
  <p:tag name="KSO_WM_TEMPLATE_INDEX" val="2022799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27999_3*l_h_i*1_3_1"/>
  <p:tag name="KSO_WM_TEMPLATE_CATEGORY" val="diagram"/>
  <p:tag name="KSO_WM_TEMPLATE_INDEX" val="2022799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7"/>
  <p:tag name="KSO_WM_UNIT_LINE_FILL_TYPE" val="2"/>
  <p:tag name="KSO_WM_UNIT_TEXT_FILL_FORE_SCHEMECOLOR_INDEX" val="2"/>
  <p:tag name="KSO_WM_UNIT_TEXT_FILL_TYPE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27999_3*l_h_i*1_3_3"/>
  <p:tag name="KSO_WM_TEMPLATE_CATEGORY" val="diagram"/>
  <p:tag name="KSO_WM_TEMPLATE_INDEX" val="20227999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2"/>
  <p:tag name="KSO_WM_UNIT_ID" val="diagram20227999_3*l_h_i*1_3_2"/>
  <p:tag name="KSO_WM_TEMPLATE_CATEGORY" val="diagram"/>
  <p:tag name="KSO_WM_TEMPLATE_INDEX" val="20227999"/>
  <p:tag name="KSO_WM_UNIT_LAYERLEVEL" val="1_1_1"/>
  <p:tag name="KSO_WM_TAG_VERSION" val="1.0"/>
  <p:tag name="KSO_WM_BEAUTIFY_FLAG" val="#wm#"/>
  <p:tag name="KSO_WM_UNIT_TEXT_FILL_FORE_SCHEMECOLOR_INDEX" val="7"/>
  <p:tag name="KSO_WM_UNIT_TEXT_FILL_TYPE" val="1"/>
</p:tagLst>
</file>

<file path=ppt/tags/tag8.xml><?xml version="1.0" encoding="utf-8"?>
<p:tagLst xmlns:p="http://schemas.openxmlformats.org/presentationml/2006/main">
  <p:tag name="KSO_WM_UNIT_SUBTYPE" val="a"/>
  <p:tag name="KSO_WM_UNIT_PRESET_TEXT" val="单机此处添加文本具体内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27999_3*l_h_f*1_3_1"/>
  <p:tag name="KSO_WM_TEMPLATE_CATEGORY" val="diagram"/>
  <p:tag name="KSO_WM_TEMPLATE_INDEX" val="2022799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大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27999_3*a*1"/>
  <p:tag name="KSO_WM_TEMPLATE_CATEGORY" val="diagram"/>
  <p:tag name="KSO_WM_TEMPLATE_INDEX" val="20227999"/>
  <p:tag name="KSO_WM_UNIT_LAYERLEVEL" val="1"/>
  <p:tag name="KSO_WM_TAG_VERSION" val="1.0"/>
  <p:tag name="KSO_WM_BEAUTIFY_FLAG" val="#wm#"/>
  <p:tag name="KSO_WM_UNIT_TEXT_FILL_FORE_SCHEMECOLOR_INDEX" val="15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2904</Words>
  <Application>WPS 演示</Application>
  <PresentationFormat>全屏显示(16:9)</PresentationFormat>
  <Paragraphs>146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30" baseType="lpstr">
      <vt:lpstr>Arial</vt:lpstr>
      <vt:lpstr>宋体</vt:lpstr>
      <vt:lpstr>Wingdings</vt:lpstr>
      <vt:lpstr>微软雅黑 Light</vt:lpstr>
      <vt:lpstr>思源黑体</vt:lpstr>
      <vt:lpstr>黑体</vt:lpstr>
      <vt:lpstr>阿里巴巴普惠体 B</vt:lpstr>
      <vt:lpstr>微软雅黑</vt:lpstr>
      <vt:lpstr>Open Sans</vt:lpstr>
      <vt:lpstr>Impact</vt:lpstr>
      <vt:lpstr>Times New Roman</vt:lpstr>
      <vt:lpstr>Lato</vt:lpstr>
      <vt:lpstr>Segoe Print</vt:lpstr>
      <vt:lpstr>MS PGothic</vt:lpstr>
      <vt:lpstr>仓耳舒圆体 W01</vt:lpstr>
      <vt:lpstr>思源黑体 CN Bold</vt:lpstr>
      <vt:lpstr>Calibri</vt:lpstr>
      <vt:lpstr>等线</vt:lpstr>
      <vt:lpstr>Arial Unicode MS</vt:lpstr>
      <vt:lpstr>等线 Light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Kikyo</cp:lastModifiedBy>
  <cp:revision>10</cp:revision>
  <dcterms:created xsi:type="dcterms:W3CDTF">2023-07-12T07:49:00Z</dcterms:created>
  <dcterms:modified xsi:type="dcterms:W3CDTF">2023-07-13T08:53:52Z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AC6D2D4AB367B48C535AAE648479A32B_43</vt:lpwstr>
  </property>
  <property fmtid="{D5CDD505-2E9C-101B-9397-08002B2CF9AE}" pid="3" name="KSOProductBuildVer">
    <vt:lpwstr>2052-11.1.0.14309</vt:lpwstr>
  </property>
</Properties>
</file>