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0" r:id="rId2"/>
    <p:sldId id="307" r:id="rId3"/>
    <p:sldId id="320" r:id="rId4"/>
    <p:sldId id="304" r:id="rId5"/>
    <p:sldId id="302" r:id="rId6"/>
    <p:sldId id="293" r:id="rId7"/>
    <p:sldId id="301" r:id="rId8"/>
    <p:sldId id="305" r:id="rId9"/>
    <p:sldId id="296" r:id="rId10"/>
    <p:sldId id="298" r:id="rId11"/>
    <p:sldId id="308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4E671B4-DE35-3E46-A39C-B14C1579EED5}">
          <p14:sldIdLst>
            <p14:sldId id="290"/>
            <p14:sldId id="307"/>
          </p14:sldIdLst>
        </p14:section>
        <p14:section name="基本信息" id="{419C8C9A-2902-2145-AF13-F19CBA912295}">
          <p14:sldIdLst>
            <p14:sldId id="320"/>
            <p14:sldId id="304"/>
          </p14:sldIdLst>
        </p14:section>
        <p14:section name="安全性" id="{96563E36-9B75-014C-ADAC-0F43741F5256}">
          <p14:sldIdLst>
            <p14:sldId id="302"/>
            <p14:sldId id="293"/>
            <p14:sldId id="301"/>
          </p14:sldIdLst>
        </p14:section>
        <p14:section name="有效性" id="{B3294CD5-B1BB-6F46-9131-40E8C889F97C}">
          <p14:sldIdLst>
            <p14:sldId id="305"/>
            <p14:sldId id="296"/>
          </p14:sldIdLst>
        </p14:section>
        <p14:section name="创新性" id="{2DB035E1-0B05-2D46-8AE3-D7D02541DB72}">
          <p14:sldIdLst>
            <p14:sldId id="298"/>
          </p14:sldIdLst>
        </p14:section>
        <p14:section name="公平性" id="{397EAF11-1C34-F246-8DD1-97B9CDBD3D50}">
          <p14:sldIdLst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48"/>
    <a:srgbClr val="004F8A"/>
    <a:srgbClr val="0051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06" autoAdjust="0"/>
    <p:restoredTop sz="94660"/>
  </p:normalViewPr>
  <p:slideViewPr>
    <p:cSldViewPr snapToGrid="0" showGuides="1">
      <p:cViewPr varScale="1">
        <p:scale>
          <a:sx n="128" d="100"/>
          <a:sy n="128" d="100"/>
        </p:scale>
        <p:origin x="976" y="176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83084-1AC9-4A2E-B41B-72454E210FCD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1E708-46E2-4AD7-B6D0-511A59929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51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1E708-46E2-4AD7-B6D0-511A599291B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660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1E708-46E2-4AD7-B6D0-511A599291B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251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1E708-46E2-4AD7-B6D0-511A599291B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1E708-46E2-4AD7-B6D0-511A599291B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1E708-46E2-4AD7-B6D0-511A599291B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234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1E708-46E2-4AD7-B6D0-511A599291B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567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1E708-46E2-4AD7-B6D0-511A599291B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860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1E708-46E2-4AD7-B6D0-511A599291B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484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1E708-46E2-4AD7-B6D0-511A599291B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40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1E708-46E2-4AD7-B6D0-511A599291B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9010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CF4AD-17C0-40C6-AF62-607D5C7C60BD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10C-2476-4732-A90B-36E8E03648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75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4B226-3D02-1142-9C34-E475674B9F3C}" type="datetimeFigureOut">
              <a:rPr kumimoji="1" lang="zh-CN" altLang="en-US" smtClean="0"/>
              <a:t>2023/7/14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5BB3-72FE-4146-8854-DB2F951949E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37467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CF4AD-17C0-40C6-AF62-607D5C7C60BD}" type="datetimeFigureOut">
              <a:rPr lang="zh-CN" altLang="en-US" smtClean="0"/>
              <a:t>2023/7/14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F110C-2476-4732-A90B-36E8E03648B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8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5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10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tags" Target="../tags/tag7.xml"/><Relationship Id="rId21" Type="http://schemas.openxmlformats.org/officeDocument/2006/relationships/image" Target="../media/image13.png"/><Relationship Id="rId7" Type="http://schemas.openxmlformats.org/officeDocument/2006/relationships/tags" Target="../tags/tag11.xml"/><Relationship Id="rId12" Type="http://schemas.openxmlformats.org/officeDocument/2006/relationships/notesSlide" Target="../notesSlides/notesSlide3.xml"/><Relationship Id="rId17" Type="http://schemas.openxmlformats.org/officeDocument/2006/relationships/image" Target="../media/image9.svg"/><Relationship Id="rId2" Type="http://schemas.openxmlformats.org/officeDocument/2006/relationships/tags" Target="../tags/tag6.xml"/><Relationship Id="rId16" Type="http://schemas.openxmlformats.org/officeDocument/2006/relationships/image" Target="../media/image8.png"/><Relationship Id="rId20" Type="http://schemas.openxmlformats.org/officeDocument/2006/relationships/image" Target="../media/image12.sv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9.xml"/><Relationship Id="rId15" Type="http://schemas.openxmlformats.org/officeDocument/2006/relationships/image" Target="../media/image7.svg"/><Relationship Id="rId10" Type="http://schemas.openxmlformats.org/officeDocument/2006/relationships/tags" Target="../tags/tag14.xml"/><Relationship Id="rId19" Type="http://schemas.openxmlformats.org/officeDocument/2006/relationships/image" Target="../media/image11.pn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6.png"/><Relationship Id="rId22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9.svg"/><Relationship Id="rId11" Type="http://schemas.openxmlformats.org/officeDocument/2006/relationships/image" Target="../media/image18.svg"/><Relationship Id="rId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20.svg"/><Relationship Id="rId11" Type="http://schemas.openxmlformats.org/officeDocument/2006/relationships/image" Target="../media/image31.png"/><Relationship Id="rId5" Type="http://schemas.openxmlformats.org/officeDocument/2006/relationships/image" Target="../media/image19.png"/><Relationship Id="rId10" Type="http://schemas.openxmlformats.org/officeDocument/2006/relationships/image" Target="../media/image25.png"/><Relationship Id="rId4" Type="http://schemas.openxmlformats.org/officeDocument/2006/relationships/image" Target="../media/image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tags" Target="../tags/tag22.xml"/><Relationship Id="rId7" Type="http://schemas.openxmlformats.org/officeDocument/2006/relationships/image" Target="../media/image8.png"/><Relationship Id="rId12" Type="http://schemas.openxmlformats.org/officeDocument/2006/relationships/image" Target="../media/image35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5.png"/><Relationship Id="rId11" Type="http://schemas.openxmlformats.org/officeDocument/2006/relationships/image" Target="../media/image34.sv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33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环泊酚注射液-照片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8240" y="1183549"/>
            <a:ext cx="4795520" cy="31972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-173"/>
            <a:ext cx="1612257" cy="85449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548292" y="5423649"/>
            <a:ext cx="5095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辽宁海思科制药有限公司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548293" y="4143823"/>
            <a:ext cx="5095415" cy="1145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环泊酚</a:t>
            </a:r>
            <a:r>
              <a:rPr lang="zh-CN" altLang="en-US" sz="2800" b="1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注射液</a:t>
            </a:r>
            <a:endParaRPr lang="en-US" altLang="zh-CN" sz="2800" b="1" dirty="0">
              <a:solidFill>
                <a:srgbClr val="2038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（思舒宁</a:t>
            </a:r>
            <a:r>
              <a:rPr lang="en-US" altLang="zh-CN" sz="2000" b="1" baseline="30000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®</a:t>
            </a:r>
            <a:r>
              <a:rPr lang="zh-CN" altLang="en-US" sz="2000" b="1" dirty="0">
                <a:solidFill>
                  <a:srgbClr val="20386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pic>
        <p:nvPicPr>
          <p:cNvPr id="6" name="图片 5" descr="海思科医药集团-照片">
            <a:extLst>
              <a:ext uri="{FF2B5EF4-FFF2-40B4-BE49-F238E27FC236}">
                <a16:creationId xmlns:a16="http://schemas.microsoft.com/office/drawing/2014/main" id="{E72219C8-5085-0289-BE9E-AFE8855F9B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1675" y="109855"/>
            <a:ext cx="2498725" cy="3594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6CA7686-AA38-D5E4-BE2A-EFFC3CFFD836}"/>
              </a:ext>
            </a:extLst>
          </p:cNvPr>
          <p:cNvSpPr/>
          <p:nvPr/>
        </p:nvSpPr>
        <p:spPr>
          <a:xfrm>
            <a:off x="0" y="3625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8A4F608-B1AB-ED16-8F10-D5D7A5731B88}"/>
              </a:ext>
            </a:extLst>
          </p:cNvPr>
          <p:cNvSpPr/>
          <p:nvPr/>
        </p:nvSpPr>
        <p:spPr>
          <a:xfrm>
            <a:off x="2166257" y="3625"/>
            <a:ext cx="7780104" cy="24771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7" name="文本框 12">
            <a:extLst>
              <a:ext uri="{FF2B5EF4-FFF2-40B4-BE49-F238E27FC236}">
                <a16:creationId xmlns:a16="http://schemas.microsoft.com/office/drawing/2014/main" id="{92F2EF72-6BC4-D977-48AF-F39E68548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834" y="-52385"/>
            <a:ext cx="17296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800" b="1" dirty="0">
                <a:solidFill>
                  <a:srgbClr val="044875"/>
                </a:solidFill>
                <a:latin typeface="微软雅黑" pitchFamily="34" charset="-122"/>
                <a:ea typeface="微软雅黑" pitchFamily="34" charset="-122"/>
              </a:rPr>
              <a:t>创新性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0D7A4D0-B147-83C6-2795-00D1223E9617}"/>
              </a:ext>
            </a:extLst>
          </p:cNvPr>
          <p:cNvSpPr txBox="1"/>
          <p:nvPr/>
        </p:nvSpPr>
        <p:spPr bwMode="auto">
          <a:xfrm>
            <a:off x="474661" y="-58963"/>
            <a:ext cx="7239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Impact" panose="020B0806030902050204" pitchFamily="34" charset="0"/>
              <a:ea typeface="+mn-ea"/>
            </a:endParaRPr>
          </a:p>
        </p:txBody>
      </p:sp>
      <p:pic>
        <p:nvPicPr>
          <p:cNvPr id="10" name="图片 9" descr="海思科医药集团-照片">
            <a:extLst>
              <a:ext uri="{FF2B5EF4-FFF2-40B4-BE49-F238E27FC236}">
                <a16:creationId xmlns:a16="http://schemas.microsoft.com/office/drawing/2014/main" id="{0D189DF5-E2AC-229C-97BB-D02B153EC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251" y="13218"/>
            <a:ext cx="1655515" cy="23812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56F7262-817E-6D6C-3E83-39353980BFE3}"/>
              </a:ext>
            </a:extLst>
          </p:cNvPr>
          <p:cNvSpPr/>
          <p:nvPr/>
        </p:nvSpPr>
        <p:spPr>
          <a:xfrm>
            <a:off x="11843656" y="0"/>
            <a:ext cx="348343" cy="24175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6" name="矩形: 圆角 58">
            <a:extLst>
              <a:ext uri="{FF2B5EF4-FFF2-40B4-BE49-F238E27FC236}">
                <a16:creationId xmlns:a16="http://schemas.microsoft.com/office/drawing/2014/main" id="{A0D6CA79-7C82-284D-B687-AAAAEB67D270}"/>
              </a:ext>
            </a:extLst>
          </p:cNvPr>
          <p:cNvSpPr/>
          <p:nvPr/>
        </p:nvSpPr>
        <p:spPr>
          <a:xfrm>
            <a:off x="287916" y="558611"/>
            <a:ext cx="5601250" cy="3153811"/>
          </a:xfrm>
          <a:prstGeom prst="roundRect">
            <a:avLst>
              <a:gd name="adj" fmla="val 7478"/>
            </a:avLst>
          </a:prstGeom>
          <a:noFill/>
          <a:ln w="31750" cmpd="thickThin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2587746" tIns="506173" rIns="2587746" bIns="5538991" numCol="1" spcCol="2539" anchor="ctr" anchorCtr="0">
            <a:noAutofit/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A7BA7E5-F471-4BAC-4168-345415BDC1E9}"/>
              </a:ext>
            </a:extLst>
          </p:cNvPr>
          <p:cNvSpPr txBox="1"/>
          <p:nvPr/>
        </p:nvSpPr>
        <p:spPr bwMode="auto">
          <a:xfrm>
            <a:off x="715541" y="441032"/>
            <a:ext cx="969487" cy="277909"/>
          </a:xfrm>
          <a:prstGeom prst="rect">
            <a:avLst/>
          </a:prstGeom>
          <a:blipFill>
            <a:blip r:embed="rId4"/>
            <a:stretch>
              <a:fillRect t="-45000"/>
            </a:stretch>
          </a:blip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rgbClr val="04487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主要创新点</a:t>
            </a:r>
          </a:p>
        </p:txBody>
      </p:sp>
      <p:pic>
        <p:nvPicPr>
          <p:cNvPr id="13" name="图片 69" descr="21589131">
            <a:extLst>
              <a:ext uri="{FF2B5EF4-FFF2-40B4-BE49-F238E27FC236}">
                <a16:creationId xmlns:a16="http://schemas.microsoft.com/office/drawing/2014/main" id="{7A383E04-68E7-07E9-390F-E2DF660BDD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6055" y="424301"/>
            <a:ext cx="294640" cy="29464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3015C9F-6FF4-D298-E97C-3F9E8E4EB9CD}"/>
              </a:ext>
            </a:extLst>
          </p:cNvPr>
          <p:cNvSpPr txBox="1"/>
          <p:nvPr/>
        </p:nvSpPr>
        <p:spPr bwMode="auto">
          <a:xfrm>
            <a:off x="398975" y="996080"/>
            <a:ext cx="5325550" cy="2204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300000"/>
              </a:lnSpc>
              <a:buFont typeface="Wingdings" pitchFamily="2" charset="2"/>
              <a:buChar char="u"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环泊酚是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中国自主研发</a:t>
            </a:r>
            <a:r>
              <a:rPr lang="en-US" altLang="zh-CN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类创新药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，在丙泊酚基础上引入环丙基和手性结构，属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化学结构创新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，是麻醉镇静药物自主创新的国产替代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  <a:p>
            <a:pPr marL="171450" indent="-171450" algn="just">
              <a:lnSpc>
                <a:spcPct val="300000"/>
              </a:lnSpc>
              <a:buFont typeface="Wingdings" pitchFamily="2" charset="2"/>
              <a:buChar char="u"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获得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两项“重大新药创制”科技重大专项支持</a:t>
            </a:r>
            <a:endParaRPr lang="en-US" altLang="zh-CN" sz="1200" b="1" u="sng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  <a:p>
            <a:pPr marL="171450" indent="-171450" algn="just">
              <a:lnSpc>
                <a:spcPct val="300000"/>
              </a:lnSpc>
              <a:buFont typeface="Wingdings" pitchFamily="2" charset="2"/>
              <a:buChar char="u"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已获批欧美等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20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多个国家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地区的化合物专利，具有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全球自主知识产权</a:t>
            </a:r>
            <a:endParaRPr lang="en-US" altLang="zh-CN" sz="1200" b="1" u="sng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: 圆角 58">
            <a:extLst>
              <a:ext uri="{FF2B5EF4-FFF2-40B4-BE49-F238E27FC236}">
                <a16:creationId xmlns:a16="http://schemas.microsoft.com/office/drawing/2014/main" id="{13C031E6-4BD0-EFBB-6189-0C688DB0687F}"/>
              </a:ext>
            </a:extLst>
          </p:cNvPr>
          <p:cNvSpPr/>
          <p:nvPr/>
        </p:nvSpPr>
        <p:spPr>
          <a:xfrm>
            <a:off x="278762" y="3911911"/>
            <a:ext cx="5601250" cy="2661953"/>
          </a:xfrm>
          <a:prstGeom prst="roundRect">
            <a:avLst>
              <a:gd name="adj" fmla="val 7478"/>
            </a:avLst>
          </a:prstGeom>
          <a:noFill/>
          <a:ln w="31750" cmpd="thickThin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2587746" tIns="506173" rIns="2587746" bIns="5538991" numCol="1" spcCol="2539" anchor="ctr" anchorCtr="0">
            <a:noAutofit/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C130332-11D6-5208-FCEE-C5DDDCCDDB15}"/>
              </a:ext>
            </a:extLst>
          </p:cNvPr>
          <p:cNvSpPr txBox="1"/>
          <p:nvPr/>
        </p:nvSpPr>
        <p:spPr bwMode="auto">
          <a:xfrm>
            <a:off x="715541" y="3796107"/>
            <a:ext cx="819513" cy="276999"/>
          </a:xfrm>
          <a:prstGeom prst="rect">
            <a:avLst/>
          </a:prstGeom>
          <a:blipFill>
            <a:blip r:embed="rId4"/>
            <a:stretch>
              <a:fillRect t="-45000"/>
            </a:stretch>
          </a:blip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rgbClr val="04487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应用创新</a:t>
            </a:r>
          </a:p>
        </p:txBody>
      </p:sp>
      <p:sp>
        <p:nvSpPr>
          <p:cNvPr id="41" name="矩形: 圆角 58">
            <a:extLst>
              <a:ext uri="{FF2B5EF4-FFF2-40B4-BE49-F238E27FC236}">
                <a16:creationId xmlns:a16="http://schemas.microsoft.com/office/drawing/2014/main" id="{86AE1669-0C2B-31CC-442B-B7A1BFCFBA8B}"/>
              </a:ext>
            </a:extLst>
          </p:cNvPr>
          <p:cNvSpPr/>
          <p:nvPr/>
        </p:nvSpPr>
        <p:spPr>
          <a:xfrm>
            <a:off x="6263704" y="558611"/>
            <a:ext cx="5601250" cy="3153811"/>
          </a:xfrm>
          <a:prstGeom prst="roundRect">
            <a:avLst>
              <a:gd name="adj" fmla="val 7478"/>
            </a:avLst>
          </a:prstGeom>
          <a:noFill/>
          <a:ln w="31750" cmpd="thickThin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2587746" tIns="506173" rIns="2587746" bIns="5538991" numCol="1" spcCol="2539" anchor="ctr" anchorCtr="0">
            <a:noAutofit/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CC93AD67-E489-EDDF-CE01-91EC38F30FE4}"/>
              </a:ext>
            </a:extLst>
          </p:cNvPr>
          <p:cNvSpPr txBox="1"/>
          <p:nvPr/>
        </p:nvSpPr>
        <p:spPr bwMode="auto">
          <a:xfrm>
            <a:off x="6683613" y="435298"/>
            <a:ext cx="1776088" cy="276999"/>
          </a:xfrm>
          <a:prstGeom prst="rect">
            <a:avLst/>
          </a:prstGeom>
          <a:blipFill>
            <a:blip r:embed="rId4"/>
            <a:stretch>
              <a:fillRect t="-45000"/>
            </a:stretch>
          </a:blip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rgbClr val="04487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创新带来的安全性优势</a:t>
            </a:r>
          </a:p>
        </p:txBody>
      </p:sp>
      <p:pic>
        <p:nvPicPr>
          <p:cNvPr id="43" name="图片 7" descr="32313535353435323b32313535353433333be5bcbae9a1b9">
            <a:extLst>
              <a:ext uri="{FF2B5EF4-FFF2-40B4-BE49-F238E27FC236}">
                <a16:creationId xmlns:a16="http://schemas.microsoft.com/office/drawing/2014/main" id="{67DE72E1-701C-9722-790B-4FF97736DA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40476" y="3797501"/>
            <a:ext cx="242652" cy="242652"/>
          </a:xfrm>
          <a:prstGeom prst="rect">
            <a:avLst/>
          </a:prstGeom>
        </p:spPr>
      </p:pic>
      <p:pic>
        <p:nvPicPr>
          <p:cNvPr id="44" name="图片 10" descr="31393935333232333b343732313138393be5889be696b0e5889be6848f">
            <a:extLst>
              <a:ext uri="{FF2B5EF4-FFF2-40B4-BE49-F238E27FC236}">
                <a16:creationId xmlns:a16="http://schemas.microsoft.com/office/drawing/2014/main" id="{589ECCA2-32BE-7914-4334-D947E98E6C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0084" y="3744221"/>
            <a:ext cx="346582" cy="346582"/>
          </a:xfrm>
          <a:prstGeom prst="rect">
            <a:avLst/>
          </a:prstGeom>
        </p:spPr>
      </p:pic>
      <p:pic>
        <p:nvPicPr>
          <p:cNvPr id="45" name="图片 12" descr="32303036343134323b32303235383332393be4baaee782b9">
            <a:extLst>
              <a:ext uri="{FF2B5EF4-FFF2-40B4-BE49-F238E27FC236}">
                <a16:creationId xmlns:a16="http://schemas.microsoft.com/office/drawing/2014/main" id="{48397860-684C-E586-1469-FE0A78898C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80400" y="400755"/>
            <a:ext cx="336783" cy="336783"/>
          </a:xfrm>
          <a:prstGeom prst="rect">
            <a:avLst/>
          </a:prstGeom>
        </p:spPr>
      </p:pic>
      <p:sp>
        <p:nvSpPr>
          <p:cNvPr id="62" name="文本框 61">
            <a:extLst>
              <a:ext uri="{FF2B5EF4-FFF2-40B4-BE49-F238E27FC236}">
                <a16:creationId xmlns:a16="http://schemas.microsoft.com/office/drawing/2014/main" id="{1BC10123-75C2-DC80-CBE0-9E6D78D27FE4}"/>
              </a:ext>
            </a:extLst>
          </p:cNvPr>
          <p:cNvSpPr txBox="1"/>
          <p:nvPr/>
        </p:nvSpPr>
        <p:spPr bwMode="auto">
          <a:xfrm>
            <a:off x="6380400" y="1460836"/>
            <a:ext cx="4286124" cy="1881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总体不良事件发生率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更低</a:t>
            </a:r>
            <a:endParaRPr lang="en-US" altLang="zh-CN" sz="1200" b="1" u="sng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  <a:p>
            <a:pPr marL="171450" indent="-171450" algn="just"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呼吸抑制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显著降低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（风险降低逾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60%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）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  <a:p>
            <a:pPr marL="171450" indent="-171450" algn="just"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心血管不良事件</a:t>
            </a:r>
            <a:r>
              <a:rPr lang="zh-CN" altLang="en-US" sz="1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更少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，循环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稳定</a:t>
            </a:r>
            <a:endParaRPr lang="en-US" altLang="zh-CN" sz="1200" b="1" u="sng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  <a:p>
            <a:pPr marL="171450" indent="-171450" algn="just"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麻醉期间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BIS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曲线更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稳定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，麻醉深度好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  <a:p>
            <a:pPr marL="171450" indent="-171450" algn="just">
              <a:lnSpc>
                <a:spcPct val="200000"/>
              </a:lnSpc>
              <a:buFont typeface="Wingdings" pitchFamily="2" charset="2"/>
              <a:buChar char="u"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注射痛发生率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仅为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丙泊酚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1/10</a:t>
            </a:r>
          </a:p>
        </p:txBody>
      </p:sp>
      <p:sp>
        <p:nvSpPr>
          <p:cNvPr id="63" name="矩形: 圆角 58">
            <a:extLst>
              <a:ext uri="{FF2B5EF4-FFF2-40B4-BE49-F238E27FC236}">
                <a16:creationId xmlns:a16="http://schemas.microsoft.com/office/drawing/2014/main" id="{D458F046-D271-0AE0-F6EE-E10AECE3F914}"/>
              </a:ext>
            </a:extLst>
          </p:cNvPr>
          <p:cNvSpPr/>
          <p:nvPr/>
        </p:nvSpPr>
        <p:spPr>
          <a:xfrm>
            <a:off x="6263704" y="3910126"/>
            <a:ext cx="5601250" cy="2661953"/>
          </a:xfrm>
          <a:prstGeom prst="roundRect">
            <a:avLst>
              <a:gd name="adj" fmla="val 7478"/>
            </a:avLst>
          </a:prstGeom>
          <a:noFill/>
          <a:ln w="31750" cmpd="thickThin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2587746" tIns="506173" rIns="2587746" bIns="5538991" numCol="1" spcCol="2539" anchor="ctr" anchorCtr="0">
            <a:noAutofit/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06F53D1E-00DC-A655-2AF9-7A701FB0B8E0}"/>
              </a:ext>
            </a:extLst>
          </p:cNvPr>
          <p:cNvSpPr txBox="1"/>
          <p:nvPr/>
        </p:nvSpPr>
        <p:spPr bwMode="auto">
          <a:xfrm>
            <a:off x="6380401" y="4119760"/>
            <a:ext cx="5453118" cy="2250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200000"/>
              </a:lnSpc>
              <a:buFont typeface="Wingdings" pitchFamily="2" charset="2"/>
              <a:buChar char="p"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中国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首个自主研发且具有全球自主知识产权的</a:t>
            </a:r>
            <a:r>
              <a:rPr lang="en-US" altLang="zh-CN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类静脉麻醉药</a:t>
            </a:r>
            <a:endParaRPr lang="en-US" altLang="zh-CN" sz="1200" b="1" u="sng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  <a:p>
            <a:pPr marL="171450" indent="-171450" algn="just">
              <a:lnSpc>
                <a:spcPct val="200000"/>
              </a:lnSpc>
              <a:buFont typeface="Wingdings" pitchFamily="2" charset="2"/>
              <a:buChar char="p"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已申请中国、美国、加拿大、日本、欧洲等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20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多个国家和地区的专利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  <a:p>
            <a:pPr marL="171450" indent="-171450" algn="just">
              <a:lnSpc>
                <a:spcPct val="200000"/>
              </a:lnSpc>
              <a:buFont typeface="Wingdings" pitchFamily="2" charset="2"/>
              <a:buChar char="p"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涵盖制备、化合物、用途、制剂处方等</a:t>
            </a:r>
            <a:r>
              <a:rPr lang="en-US" altLang="zh-CN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30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多项专利</a:t>
            </a:r>
            <a:endParaRPr lang="en-US" altLang="zh-CN" sz="1200" b="1" u="sng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  <a:p>
            <a:pPr marL="171450" indent="-171450" algn="just">
              <a:lnSpc>
                <a:spcPct val="200000"/>
              </a:lnSpc>
              <a:buFont typeface="Wingdings" pitchFamily="2" charset="2"/>
              <a:buChar char="p"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美国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FDA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豁免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Ⅰ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Ⅱ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临床，直接进入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Ⅲ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期临床，有望成为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首个民族原研走向世界的</a:t>
            </a:r>
            <a:r>
              <a:rPr lang="en-US" altLang="zh-CN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类静脉麻醉创新药，</a:t>
            </a:r>
            <a:r>
              <a:rPr lang="en-US" altLang="zh-CN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2024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年北美上市</a:t>
            </a:r>
            <a:endParaRPr lang="en-US" altLang="zh-CN" sz="1200" b="1" u="sng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  <a:p>
            <a:pPr marL="171450" indent="-171450" algn="just">
              <a:lnSpc>
                <a:spcPct val="200000"/>
              </a:lnSpc>
              <a:buFont typeface="Wingdings" pitchFamily="2" charset="2"/>
              <a:buChar char="p"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增加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儿童用法用量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和增加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儿童用药信息</a:t>
            </a: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的补充申请已提交</a:t>
            </a: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CDE 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265F3BC2-7591-577B-33DA-0194ECDC446A}"/>
              </a:ext>
            </a:extLst>
          </p:cNvPr>
          <p:cNvSpPr txBox="1"/>
          <p:nvPr/>
        </p:nvSpPr>
        <p:spPr bwMode="auto">
          <a:xfrm>
            <a:off x="6708766" y="3807506"/>
            <a:ext cx="1267459" cy="276999"/>
          </a:xfrm>
          <a:prstGeom prst="rect">
            <a:avLst/>
          </a:prstGeom>
          <a:blipFill>
            <a:blip r:embed="rId4"/>
            <a:stretch>
              <a:fillRect t="-45000"/>
            </a:stretch>
          </a:blip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rgbClr val="04487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其它创新性方面</a:t>
            </a: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0DD59E26-FBE7-ADEC-E1B9-792E1A187016}"/>
              </a:ext>
            </a:extLst>
          </p:cNvPr>
          <p:cNvSpPr txBox="1"/>
          <p:nvPr/>
        </p:nvSpPr>
        <p:spPr>
          <a:xfrm>
            <a:off x="6462077" y="1027054"/>
            <a:ext cx="3484283" cy="284227"/>
          </a:xfrm>
          <a:prstGeom prst="roundRect">
            <a:avLst>
              <a:gd name="adj" fmla="val 26738"/>
            </a:avLst>
          </a:prstGeom>
          <a:solidFill>
            <a:srgbClr val="04487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685800"/>
            <a:r>
              <a:rPr lang="zh-CN" altLang="en-US" sz="12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创新性带来优势：不良反应减少、安全性更高</a:t>
            </a:r>
            <a:endParaRPr lang="en-US" altLang="zh-CN" sz="1200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1F480AB-D76B-2F1C-63C0-09B498D9BA66}"/>
              </a:ext>
            </a:extLst>
          </p:cNvPr>
          <p:cNvSpPr txBox="1"/>
          <p:nvPr/>
        </p:nvSpPr>
        <p:spPr>
          <a:xfrm>
            <a:off x="437075" y="4122402"/>
            <a:ext cx="5187087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latinLnBrk="1"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对比参照药品环泊酚呼吸系统和循环系统影响小，</a:t>
            </a:r>
            <a:r>
              <a:rPr lang="zh-CN" altLang="zh-CN" sz="1200" b="1" u="sng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呼吸或心血管风险特殊人群或老年人临床获益高</a:t>
            </a:r>
            <a:endParaRPr lang="en-US" altLang="zh-CN" sz="1200" b="1" u="sng" dirty="0">
              <a:solidFill>
                <a:srgbClr val="C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 latinLnBrk="1"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轻中度肝肾功能不全患者</a:t>
            </a:r>
            <a:r>
              <a:rPr lang="zh-CN" altLang="zh-CN" sz="1200" b="1" u="sng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无需调整用药剂量</a:t>
            </a:r>
            <a:endParaRPr lang="en-US" altLang="zh-CN" sz="1200" b="1" u="sng" dirty="0">
              <a:solidFill>
                <a:srgbClr val="C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 latinLnBrk="1"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注射痛低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追加次数少，直接使用无需配置，</a:t>
            </a:r>
            <a:r>
              <a:rPr lang="zh-CN" altLang="zh-CN" sz="1200" b="1" u="sng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依从性好</a:t>
            </a:r>
            <a:endParaRPr lang="en-US" altLang="zh-CN" sz="1200" b="1" u="sng" dirty="0">
              <a:solidFill>
                <a:srgbClr val="C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just" latinLnBrk="1"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对比麻醉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/</a:t>
            </a:r>
            <a:r>
              <a:rPr lang="zh-CN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镇静领域其它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类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创</a:t>
            </a:r>
            <a:r>
              <a:rPr lang="zh-CN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新药，环泊酚为唯一一款注射剂型药品，可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避免</a:t>
            </a:r>
            <a:r>
              <a:rPr lang="zh-CN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其它粉针剂带来的配置和药物污染等问题</a:t>
            </a:r>
            <a:endParaRPr lang="zh-CN" altLang="zh-CN" sz="12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8536DF0-50D6-F2B2-CF6C-2864D9719941}"/>
              </a:ext>
            </a:extLst>
          </p:cNvPr>
          <p:cNvSpPr txBox="1"/>
          <p:nvPr/>
        </p:nvSpPr>
        <p:spPr>
          <a:xfrm>
            <a:off x="2198217" y="-23656"/>
            <a:ext cx="7869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b="1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环泊酚为中国首个自主研发且具有全球自主知识产权的</a:t>
            </a:r>
            <a:r>
              <a:rPr kumimoji="1" lang="en-US" altLang="zh-CN" sz="1400" b="1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kumimoji="1" lang="zh-CN" altLang="en-US" sz="1400" b="1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类静脉麻醉药</a:t>
            </a:r>
          </a:p>
        </p:txBody>
      </p:sp>
    </p:spTree>
    <p:extLst>
      <p:ext uri="{BB962C8B-B14F-4D97-AF65-F5344CB8AC3E}">
        <p14:creationId xmlns:p14="http://schemas.microsoft.com/office/powerpoint/2010/main" val="323449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6CA7686-AA38-D5E4-BE2A-EFFC3CFFD836}"/>
              </a:ext>
            </a:extLst>
          </p:cNvPr>
          <p:cNvSpPr/>
          <p:nvPr/>
        </p:nvSpPr>
        <p:spPr>
          <a:xfrm>
            <a:off x="0" y="3625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8A4F608-B1AB-ED16-8F10-D5D7A5731B88}"/>
              </a:ext>
            </a:extLst>
          </p:cNvPr>
          <p:cNvSpPr/>
          <p:nvPr/>
        </p:nvSpPr>
        <p:spPr>
          <a:xfrm>
            <a:off x="2166257" y="3625"/>
            <a:ext cx="7780104" cy="24771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7" name="文本框 12">
            <a:extLst>
              <a:ext uri="{FF2B5EF4-FFF2-40B4-BE49-F238E27FC236}">
                <a16:creationId xmlns:a16="http://schemas.microsoft.com/office/drawing/2014/main" id="{92F2EF72-6BC4-D977-48AF-F39E68548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834" y="-52385"/>
            <a:ext cx="17296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800" b="1" dirty="0">
                <a:solidFill>
                  <a:srgbClr val="044875"/>
                </a:solidFill>
                <a:latin typeface="微软雅黑" pitchFamily="34" charset="-122"/>
                <a:ea typeface="微软雅黑" pitchFamily="34" charset="-122"/>
              </a:rPr>
              <a:t>公平性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0D7A4D0-B147-83C6-2795-00D1223E9617}"/>
              </a:ext>
            </a:extLst>
          </p:cNvPr>
          <p:cNvSpPr txBox="1"/>
          <p:nvPr/>
        </p:nvSpPr>
        <p:spPr bwMode="auto">
          <a:xfrm>
            <a:off x="474661" y="-58963"/>
            <a:ext cx="7239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rPr>
              <a:t>05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Impact" panose="020B0806030902050204" pitchFamily="34" charset="0"/>
              <a:ea typeface="+mn-ea"/>
            </a:endParaRPr>
          </a:p>
        </p:txBody>
      </p:sp>
      <p:pic>
        <p:nvPicPr>
          <p:cNvPr id="10" name="图片 9" descr="海思科医药集团-照片">
            <a:extLst>
              <a:ext uri="{FF2B5EF4-FFF2-40B4-BE49-F238E27FC236}">
                <a16:creationId xmlns:a16="http://schemas.microsoft.com/office/drawing/2014/main" id="{0D189DF5-E2AC-229C-97BB-D02B153EC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251" y="13218"/>
            <a:ext cx="1655515" cy="23812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56F7262-817E-6D6C-3E83-39353980BFE3}"/>
              </a:ext>
            </a:extLst>
          </p:cNvPr>
          <p:cNvSpPr/>
          <p:nvPr/>
        </p:nvSpPr>
        <p:spPr>
          <a:xfrm>
            <a:off x="11843656" y="0"/>
            <a:ext cx="348343" cy="24175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505310AB-C9E4-657E-2A1B-03D3FE7D6A56}"/>
              </a:ext>
            </a:extLst>
          </p:cNvPr>
          <p:cNvSpPr txBox="1"/>
          <p:nvPr/>
        </p:nvSpPr>
        <p:spPr bwMode="auto">
          <a:xfrm>
            <a:off x="986117" y="835892"/>
            <a:ext cx="10300531" cy="1257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300" b="1" dirty="0">
                <a:solidFill>
                  <a:schemeClr val="bg2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环泊酚能显著降低低血压、呼吸抑制等不良反应，</a:t>
            </a:r>
            <a:r>
              <a:rPr lang="zh-CN" altLang="en-US" sz="13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呼吸或心血管风险特殊人群或儿童、老年人临床获益高</a:t>
            </a:r>
            <a:r>
              <a:rPr lang="zh-CN" altLang="en-US" sz="1300" b="1" dirty="0">
                <a:solidFill>
                  <a:schemeClr val="bg2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，轻中度肝肾功能不全患者无需调整用药剂量。总体不良事件发生率更低，降低综合治疗费用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n"/>
              <a:defRPr/>
            </a:pPr>
            <a:r>
              <a:rPr lang="zh-CN" altLang="en-US" sz="1300" b="1" dirty="0">
                <a:solidFill>
                  <a:schemeClr val="bg2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在</a:t>
            </a:r>
            <a:r>
              <a:rPr lang="en-US" altLang="zh-CN" sz="1300" b="1" dirty="0">
                <a:solidFill>
                  <a:schemeClr val="bg2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ICU</a:t>
            </a:r>
            <a:r>
              <a:rPr lang="zh-CN" altLang="en-US" sz="1300" b="1" dirty="0">
                <a:solidFill>
                  <a:schemeClr val="bg2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镇静领域，右美托咪定于</a:t>
            </a:r>
            <a:r>
              <a:rPr lang="en-US" altLang="zh-CN" sz="1300" b="1" dirty="0">
                <a:solidFill>
                  <a:schemeClr val="bg2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1999</a:t>
            </a:r>
            <a:r>
              <a:rPr lang="zh-CN" altLang="en-US" sz="1300" b="1" dirty="0">
                <a:solidFill>
                  <a:schemeClr val="bg2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年上市，</a:t>
            </a:r>
            <a:r>
              <a:rPr lang="zh-CN" altLang="en-US" sz="13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填补其镇静不足的临床短板</a:t>
            </a:r>
            <a:r>
              <a:rPr lang="zh-CN" altLang="en-US" sz="1300" b="1" dirty="0">
                <a:solidFill>
                  <a:schemeClr val="bg2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。在麻醉领域，环泊酚是自主化合物创新的</a:t>
            </a:r>
            <a:r>
              <a:rPr lang="en-US" altLang="zh-CN" sz="1300" b="1" dirty="0">
                <a:solidFill>
                  <a:schemeClr val="bg2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1300" b="1" dirty="0">
                <a:solidFill>
                  <a:schemeClr val="bg2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类新药，</a:t>
            </a:r>
            <a:r>
              <a:rPr lang="zh-CN" altLang="en-US" sz="13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填补该领域近</a:t>
            </a:r>
            <a:r>
              <a:rPr lang="en-US" altLang="zh-CN" sz="13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40</a:t>
            </a:r>
            <a:r>
              <a:rPr lang="zh-CN" altLang="en-US" sz="13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年无法超越丙泊酚的空白 </a:t>
            </a:r>
            <a:endParaRPr lang="en-US" altLang="zh-CN" sz="1300" b="1" u="sng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4" name="组合 4">
            <a:extLst>
              <a:ext uri="{FF2B5EF4-FFF2-40B4-BE49-F238E27FC236}">
                <a16:creationId xmlns:a16="http://schemas.microsoft.com/office/drawing/2014/main" id="{EA97E6A4-A89F-13A9-6B2E-3E9C26CA9CBA}"/>
              </a:ext>
            </a:extLst>
          </p:cNvPr>
          <p:cNvGrpSpPr>
            <a:grpSpLocks/>
          </p:cNvGrpSpPr>
          <p:nvPr/>
        </p:nvGrpSpPr>
        <p:grpSpPr bwMode="auto">
          <a:xfrm>
            <a:off x="763543" y="441143"/>
            <a:ext cx="10543345" cy="1715956"/>
            <a:chOff x="396217" y="2622116"/>
            <a:chExt cx="10541918" cy="1715101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BB0F5500-C5E5-2A6F-1B7E-239585919611}"/>
                </a:ext>
              </a:extLst>
            </p:cNvPr>
            <p:cNvSpPr/>
            <p:nvPr/>
          </p:nvSpPr>
          <p:spPr>
            <a:xfrm>
              <a:off x="618761" y="2855926"/>
              <a:ext cx="10319374" cy="1481291"/>
            </a:xfrm>
            <a:prstGeom prst="rect">
              <a:avLst/>
            </a:prstGeom>
            <a:noFill/>
            <a:ln w="19050">
              <a:solidFill>
                <a:srgbClr val="0448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7FC7443C-BFF9-D3B0-CD12-28D12588EC3A}"/>
                </a:ext>
              </a:extLst>
            </p:cNvPr>
            <p:cNvSpPr txBox="1"/>
            <p:nvPr/>
          </p:nvSpPr>
          <p:spPr>
            <a:xfrm>
              <a:off x="396217" y="2695798"/>
              <a:ext cx="1997316" cy="307624"/>
            </a:xfrm>
            <a:prstGeom prst="rect">
              <a:avLst/>
            </a:prstGeom>
            <a:blipFill>
              <a:blip r:embed="rId4"/>
              <a:stretch>
                <a:fillRect t="-45000"/>
              </a:stretch>
            </a:blipFill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zh-CN" altLang="en-US" sz="1400" b="1" dirty="0">
                  <a:solidFill>
                    <a:srgbClr val="044875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弥补目录保障短板</a:t>
              </a: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40145780-E410-452E-385A-198297DDE553}"/>
                </a:ext>
              </a:extLst>
            </p:cNvPr>
            <p:cNvSpPr/>
            <p:nvPr/>
          </p:nvSpPr>
          <p:spPr>
            <a:xfrm>
              <a:off x="538007" y="2622116"/>
              <a:ext cx="171427" cy="461731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2" name="文本框 61">
            <a:extLst>
              <a:ext uri="{FF2B5EF4-FFF2-40B4-BE49-F238E27FC236}">
                <a16:creationId xmlns:a16="http://schemas.microsoft.com/office/drawing/2014/main" id="{5C560EA3-4DA7-C324-5E59-DC0D19F42D05}"/>
              </a:ext>
            </a:extLst>
          </p:cNvPr>
          <p:cNvSpPr txBox="1"/>
          <p:nvPr/>
        </p:nvSpPr>
        <p:spPr bwMode="auto">
          <a:xfrm>
            <a:off x="986117" y="3087950"/>
            <a:ext cx="10287176" cy="65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p"/>
              <a:defRPr/>
            </a:pPr>
            <a:r>
              <a:rPr lang="zh-CN" alt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本品说明书明确规定，必须由接受过麻醉或重症监护培训的医生使用，有</a:t>
            </a:r>
            <a:r>
              <a:rPr lang="zh-CN" altLang="en-US" sz="1300" b="1" dirty="0">
                <a:solidFill>
                  <a:schemeClr val="bg2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明确给药剂量描述，</a:t>
            </a:r>
            <a:r>
              <a:rPr lang="zh-CN" altLang="en-US" sz="13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不存在超说明书使用和临床滥用风险</a:t>
            </a:r>
            <a:endParaRPr lang="en-US" altLang="zh-CN" sz="1300" b="1" u="sng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p"/>
              <a:defRPr/>
            </a:pPr>
            <a:r>
              <a:rPr lang="zh-CN" altLang="en-US" sz="1300" b="1" dirty="0">
                <a:solidFill>
                  <a:schemeClr val="bg2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环泊酚作为镇静麻醉药物，</a:t>
            </a:r>
            <a:r>
              <a:rPr lang="zh-CN" altLang="en-US" sz="13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医保审核清晰</a:t>
            </a:r>
            <a:r>
              <a:rPr lang="zh-CN" altLang="en-US" sz="1300" b="1" dirty="0">
                <a:solidFill>
                  <a:schemeClr val="bg2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sz="13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不会增加管理难度</a:t>
            </a:r>
          </a:p>
        </p:txBody>
      </p:sp>
      <p:grpSp>
        <p:nvGrpSpPr>
          <p:cNvPr id="64" name="组合 3">
            <a:extLst>
              <a:ext uri="{FF2B5EF4-FFF2-40B4-BE49-F238E27FC236}">
                <a16:creationId xmlns:a16="http://schemas.microsoft.com/office/drawing/2014/main" id="{9B10ED19-5573-EB2C-27C6-2305D6E8570E}"/>
              </a:ext>
            </a:extLst>
          </p:cNvPr>
          <p:cNvGrpSpPr>
            <a:grpSpLocks/>
          </p:cNvGrpSpPr>
          <p:nvPr/>
        </p:nvGrpSpPr>
        <p:grpSpPr bwMode="auto">
          <a:xfrm>
            <a:off x="763544" y="2567250"/>
            <a:ext cx="10543345" cy="1341830"/>
            <a:chOff x="531138" y="724105"/>
            <a:chExt cx="10541915" cy="1341272"/>
          </a:xfrm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CBCFE5A3-FE8C-3DEE-0E4B-5EECD60EA345}"/>
                </a:ext>
              </a:extLst>
            </p:cNvPr>
            <p:cNvSpPr/>
            <p:nvPr/>
          </p:nvSpPr>
          <p:spPr>
            <a:xfrm>
              <a:off x="753681" y="948593"/>
              <a:ext cx="10319372" cy="1116784"/>
            </a:xfrm>
            <a:prstGeom prst="rect">
              <a:avLst/>
            </a:prstGeom>
            <a:noFill/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76D10DBC-4163-86F2-86FB-2E23ED3BEC08}"/>
                </a:ext>
              </a:extLst>
            </p:cNvPr>
            <p:cNvSpPr txBox="1"/>
            <p:nvPr/>
          </p:nvSpPr>
          <p:spPr>
            <a:xfrm>
              <a:off x="531138" y="805034"/>
              <a:ext cx="1844936" cy="307649"/>
            </a:xfrm>
            <a:prstGeom prst="rect">
              <a:avLst/>
            </a:prstGeom>
            <a:blipFill>
              <a:blip r:embed="rId4"/>
              <a:stretch>
                <a:fillRect t="-45000"/>
              </a:stretch>
            </a:blipFill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zh-CN" altLang="en-US" sz="1400" b="1" dirty="0">
                  <a:solidFill>
                    <a:schemeClr val="bg2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临床管理难度低</a:t>
              </a:r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ACA7D0C1-4015-B36C-A1E8-8620835AB744}"/>
                </a:ext>
              </a:extLst>
            </p:cNvPr>
            <p:cNvSpPr/>
            <p:nvPr/>
          </p:nvSpPr>
          <p:spPr>
            <a:xfrm>
              <a:off x="671736" y="724105"/>
              <a:ext cx="171427" cy="46177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B3533591-676A-E1F7-6070-180A3999A54F}"/>
              </a:ext>
            </a:extLst>
          </p:cNvPr>
          <p:cNvSpPr txBox="1"/>
          <p:nvPr/>
        </p:nvSpPr>
        <p:spPr bwMode="auto">
          <a:xfrm>
            <a:off x="986117" y="4794997"/>
            <a:ext cx="10320771" cy="1620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l"/>
              <a:defRPr/>
            </a:pPr>
            <a:r>
              <a:rPr lang="zh-CN" altLang="en-US" sz="1300" b="1" dirty="0">
                <a:solidFill>
                  <a:schemeClr val="bg2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全身静脉麻醉药是医保覆盖的重点范畴，是</a:t>
            </a:r>
            <a:r>
              <a:rPr lang="zh-CN" altLang="en-US" sz="13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参保人麻醉诊疗基本需求</a:t>
            </a:r>
            <a:r>
              <a:rPr lang="zh-CN" altLang="en-US" sz="1300" b="1" dirty="0">
                <a:solidFill>
                  <a:schemeClr val="bg2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。环泊酚为</a:t>
            </a:r>
            <a:r>
              <a:rPr lang="en-US" altLang="zh-CN" sz="1300" b="1" dirty="0">
                <a:solidFill>
                  <a:schemeClr val="bg2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ICU</a:t>
            </a:r>
            <a:r>
              <a:rPr lang="zh-CN" altLang="en-US" sz="1300" b="1" dirty="0">
                <a:solidFill>
                  <a:schemeClr val="bg2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镇静和临床麻醉必须用药，</a:t>
            </a:r>
            <a:r>
              <a:rPr lang="zh-CN" altLang="en-US" sz="13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满足基本临床用药需求</a:t>
            </a:r>
            <a:r>
              <a:rPr lang="zh-CN" altLang="en-US" sz="1300" b="1" dirty="0">
                <a:solidFill>
                  <a:schemeClr val="bg2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，从药品使用替代角度上，可代替联合用药治疗方案，</a:t>
            </a:r>
            <a:r>
              <a:rPr lang="zh-CN" altLang="en-US" sz="13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节省医保基金</a:t>
            </a:r>
            <a:endParaRPr lang="en-US" altLang="zh-CN" sz="1300" b="1" u="sng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itchFamily="2" charset="2"/>
              <a:buChar char="l"/>
              <a:defRPr/>
            </a:pPr>
            <a:r>
              <a:rPr lang="zh-CN" altLang="en-US" sz="1300" b="1" dirty="0">
                <a:solidFill>
                  <a:schemeClr val="bg2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本品</a:t>
            </a:r>
            <a:r>
              <a:rPr lang="en-US" altLang="zh-CN" sz="13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2021</a:t>
            </a:r>
            <a:r>
              <a:rPr lang="zh-CN" altLang="en-US" sz="13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年国谈降幅已高达</a:t>
            </a:r>
            <a:r>
              <a:rPr lang="en-US" altLang="zh-CN" sz="13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50%</a:t>
            </a:r>
            <a:r>
              <a:rPr lang="zh-CN" altLang="en-US" sz="13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多，新增适应症临床价值更高，对比目录内参照药品经济性优，患者自付更低，能</a:t>
            </a:r>
            <a:r>
              <a:rPr lang="zh-CN" altLang="en-US" sz="13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带来更多医保基金结余</a:t>
            </a:r>
            <a:r>
              <a:rPr lang="zh-CN" altLang="en-US" sz="1300" b="1" dirty="0">
                <a:solidFill>
                  <a:schemeClr val="bg2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，起到“腾笼换鸟”的替代作用</a:t>
            </a:r>
          </a:p>
        </p:txBody>
      </p:sp>
      <p:grpSp>
        <p:nvGrpSpPr>
          <p:cNvPr id="20" name="组合 3">
            <a:extLst>
              <a:ext uri="{FF2B5EF4-FFF2-40B4-BE49-F238E27FC236}">
                <a16:creationId xmlns:a16="http://schemas.microsoft.com/office/drawing/2014/main" id="{6193E90E-3866-3508-9BA8-DCA9F3868A49}"/>
              </a:ext>
            </a:extLst>
          </p:cNvPr>
          <p:cNvGrpSpPr>
            <a:grpSpLocks/>
          </p:cNvGrpSpPr>
          <p:nvPr/>
        </p:nvGrpSpPr>
        <p:grpSpPr bwMode="auto">
          <a:xfrm>
            <a:off x="749379" y="4416957"/>
            <a:ext cx="10557509" cy="2026493"/>
            <a:chOff x="516975" y="724105"/>
            <a:chExt cx="10556078" cy="2025651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61D87D07-1981-F44F-F88E-357BF771D494}"/>
                </a:ext>
              </a:extLst>
            </p:cNvPr>
            <p:cNvSpPr/>
            <p:nvPr/>
          </p:nvSpPr>
          <p:spPr>
            <a:xfrm>
              <a:off x="753681" y="948592"/>
              <a:ext cx="10319372" cy="1801164"/>
            </a:xfrm>
            <a:prstGeom prst="rect">
              <a:avLst/>
            </a:prstGeom>
            <a:noFill/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B06D62AB-7032-FDBE-1D44-5E9C50B3D000}"/>
                </a:ext>
              </a:extLst>
            </p:cNvPr>
            <p:cNvSpPr txBox="1"/>
            <p:nvPr/>
          </p:nvSpPr>
          <p:spPr>
            <a:xfrm>
              <a:off x="516975" y="805034"/>
              <a:ext cx="2237279" cy="307649"/>
            </a:xfrm>
            <a:prstGeom prst="rect">
              <a:avLst/>
            </a:prstGeom>
            <a:blipFill>
              <a:blip r:embed="rId4"/>
              <a:stretch>
                <a:fillRect t="-45000"/>
              </a:stretch>
            </a:blipFill>
          </p:spPr>
          <p:txBody>
            <a:bodyPr wrap="square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bg2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符合保</a:t>
              </a:r>
              <a:r>
                <a:rPr lang="en-US" altLang="zh-CN" sz="1400" b="1" dirty="0">
                  <a:solidFill>
                    <a:schemeClr val="bg2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”</a:t>
              </a:r>
              <a:r>
                <a:rPr lang="zh-CN" altLang="en-US" sz="1400" b="1" dirty="0">
                  <a:solidFill>
                    <a:schemeClr val="bg2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基本</a:t>
              </a:r>
              <a:r>
                <a:rPr lang="en-US" altLang="zh-CN" sz="1400" b="1" dirty="0">
                  <a:solidFill>
                    <a:schemeClr val="bg2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”</a:t>
              </a:r>
              <a:r>
                <a:rPr lang="zh-CN" altLang="en-US" sz="1400" b="1" dirty="0">
                  <a:solidFill>
                    <a:schemeClr val="bg2">
                      <a:lumMod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原则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A63C828F-90C8-17C6-771D-8DB27BE44614}"/>
                </a:ext>
              </a:extLst>
            </p:cNvPr>
            <p:cNvSpPr/>
            <p:nvPr/>
          </p:nvSpPr>
          <p:spPr>
            <a:xfrm>
              <a:off x="652689" y="724105"/>
              <a:ext cx="171427" cy="46177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A8DBBF25-03FB-8077-8BA7-635E5B039163}"/>
              </a:ext>
            </a:extLst>
          </p:cNvPr>
          <p:cNvSpPr txBox="1"/>
          <p:nvPr/>
        </p:nvSpPr>
        <p:spPr>
          <a:xfrm>
            <a:off x="2198217" y="-23656"/>
            <a:ext cx="7869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b="1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环泊酚填补该领域近</a:t>
            </a:r>
            <a:r>
              <a:rPr kumimoji="1" lang="en-US" altLang="zh-CN" sz="1400" b="1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40</a:t>
            </a:r>
            <a:r>
              <a:rPr kumimoji="1" lang="zh-CN" altLang="en-US" sz="1400" b="1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年无法超越丙泊酚的空白，临床管理难度低，节约医保基金</a:t>
            </a:r>
          </a:p>
        </p:txBody>
      </p:sp>
    </p:spTree>
    <p:extLst>
      <p:ext uri="{BB962C8B-B14F-4D97-AF65-F5344CB8AC3E}">
        <p14:creationId xmlns:p14="http://schemas.microsoft.com/office/powerpoint/2010/main" val="70505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3323771" cy="6858000"/>
          </a:xfrm>
          <a:prstGeom prst="rect">
            <a:avLst/>
          </a:prstGeom>
          <a:solidFill>
            <a:srgbClr val="005168"/>
          </a:solidFill>
          <a:ln w="44450">
            <a:solidFill>
              <a:schemeClr val="bg1"/>
            </a:solidFill>
          </a:ln>
          <a:effectLst>
            <a:outerShdw blurRad="88900" dist="635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72616" y="181286"/>
            <a:ext cx="41526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Computer HKS Bold" panose="00000500000000000000" pitchFamily="2" charset="-120"/>
                <a:ea typeface="MComputer HKS Bold" panose="00000500000000000000" pitchFamily="2" charset="-120"/>
              </a:rPr>
              <a:t>C</a:t>
            </a:r>
            <a:r>
              <a:rPr lang="en-US" altLang="zh-CN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Computer HKS Bold" panose="00000500000000000000" pitchFamily="2" charset="-120"/>
                <a:ea typeface="MComputer HKS Bold" panose="00000500000000000000" pitchFamily="2" charset="-120"/>
              </a:rPr>
              <a:t>ONTEN</a:t>
            </a:r>
            <a:r>
              <a:rPr lang="en-US" altLang="zh-CN" sz="4800" dirty="0">
                <a:solidFill>
                  <a:srgbClr val="0051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Computer HKS Bold" panose="00000500000000000000" pitchFamily="2" charset="-120"/>
                <a:ea typeface="MComputer HKS Bold" panose="00000500000000000000" pitchFamily="2" charset="-120"/>
              </a:rPr>
              <a:t>TS</a:t>
            </a:r>
            <a:endParaRPr lang="zh-CN" altLang="en-US" sz="4800" dirty="0">
              <a:solidFill>
                <a:srgbClr val="0051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Computer HKS Bold" panose="00000500000000000000" pitchFamily="2" charset="-120"/>
              <a:ea typeface="MComputer HKS Bold" panose="00000500000000000000" pitchFamily="2" charset="-12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25153" y="1392211"/>
            <a:ext cx="1784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Computer HKS Bold" panose="00000500000000000000" pitchFamily="2" charset="-120"/>
                <a:ea typeface="MComputer HKS Bold" panose="00000500000000000000" pitchFamily="2" charset="-120"/>
              </a:rPr>
              <a:t>目</a:t>
            </a:r>
            <a:r>
              <a:rPr lang="zh-CN" altLang="en-US" sz="5400" dirty="0">
                <a:solidFill>
                  <a:srgbClr val="0051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Computer HKS Bold" panose="00000500000000000000" pitchFamily="2" charset="-120"/>
                <a:ea typeface="MComputer HKS Bold" panose="00000500000000000000" pitchFamily="2" charset="-120"/>
              </a:rPr>
              <a:t>录</a:t>
            </a:r>
          </a:p>
        </p:txBody>
      </p:sp>
      <p:sp>
        <p:nvSpPr>
          <p:cNvPr id="50" name="TextBox 143"/>
          <p:cNvSpPr txBox="1"/>
          <p:nvPr/>
        </p:nvSpPr>
        <p:spPr>
          <a:xfrm>
            <a:off x="5418254" y="53088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051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4373055" y="382027"/>
            <a:ext cx="853466" cy="853465"/>
            <a:chOff x="6344106" y="1888808"/>
            <a:chExt cx="853466" cy="853465"/>
          </a:xfrm>
        </p:grpSpPr>
        <p:grpSp>
          <p:nvGrpSpPr>
            <p:cNvPr id="52" name="组合 51"/>
            <p:cNvGrpSpPr/>
            <p:nvPr/>
          </p:nvGrpSpPr>
          <p:grpSpPr>
            <a:xfrm>
              <a:off x="6344106" y="1888808"/>
              <a:ext cx="853466" cy="853465"/>
              <a:chOff x="1641999" y="3517001"/>
              <a:chExt cx="1258170" cy="1258171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1641999" y="3517001"/>
                <a:ext cx="1258170" cy="1258171"/>
              </a:xfrm>
              <a:prstGeom prst="ellipse">
                <a:avLst/>
              </a:prstGeom>
              <a:gradFill>
                <a:gsLst>
                  <a:gs pos="100000">
                    <a:sysClr val="window" lastClr="FFFFFF"/>
                  </a:gs>
                  <a:gs pos="0">
                    <a:sysClr val="window" lastClr="FFFFFF">
                      <a:lumMod val="70000"/>
                    </a:sysClr>
                  </a:gs>
                </a:gsLst>
                <a:lin ang="2700000" scaled="1"/>
              </a:gradFill>
              <a:ln w="15875" cap="flat" cmpd="sng" algn="ctr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outerShdw blurRad="190500" dist="1016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425103">
                  <a:defRPr/>
                </a:pPr>
                <a:endParaRPr lang="zh-CN" altLang="en-US" sz="2805" kern="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1785510" y="3660508"/>
                <a:ext cx="971150" cy="971151"/>
              </a:xfrm>
              <a:prstGeom prst="ellipse">
                <a:avLst/>
              </a:prstGeom>
              <a:solidFill>
                <a:srgbClr val="005168"/>
              </a:solidFill>
              <a:ln w="15875" cap="flat" cmpd="sng" algn="ctr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innerShdw blurRad="76200" dist="50800" dir="13500000">
                  <a:prstClr val="black">
                    <a:alpha val="40000"/>
                  </a:prstClr>
                </a:innerShdw>
              </a:effectLst>
            </p:spPr>
            <p:txBody>
              <a:bodyPr rtlCol="0" anchor="ctr"/>
              <a:lstStyle/>
              <a:p>
                <a:pPr algn="ctr" defTabSz="1425103">
                  <a:defRPr/>
                </a:pPr>
                <a:endParaRPr lang="zh-CN" altLang="en-US" sz="32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6535839" y="1930817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1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6" name="TextBox 143"/>
          <p:cNvSpPr txBox="1"/>
          <p:nvPr/>
        </p:nvSpPr>
        <p:spPr>
          <a:xfrm>
            <a:off x="5418254" y="1629357"/>
            <a:ext cx="14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051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安全性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4373055" y="1480502"/>
            <a:ext cx="853466" cy="853465"/>
            <a:chOff x="6344106" y="1888808"/>
            <a:chExt cx="853466" cy="853465"/>
          </a:xfrm>
        </p:grpSpPr>
        <p:grpSp>
          <p:nvGrpSpPr>
            <p:cNvPr id="58" name="组合 57"/>
            <p:cNvGrpSpPr/>
            <p:nvPr/>
          </p:nvGrpSpPr>
          <p:grpSpPr>
            <a:xfrm>
              <a:off x="6344106" y="1888808"/>
              <a:ext cx="853466" cy="853465"/>
              <a:chOff x="1641999" y="3517001"/>
              <a:chExt cx="1258170" cy="1258171"/>
            </a:xfrm>
          </p:grpSpPr>
          <p:sp>
            <p:nvSpPr>
              <p:cNvPr id="60" name="椭圆 59"/>
              <p:cNvSpPr/>
              <p:nvPr/>
            </p:nvSpPr>
            <p:spPr>
              <a:xfrm>
                <a:off x="1641999" y="3517001"/>
                <a:ext cx="1258170" cy="1258171"/>
              </a:xfrm>
              <a:prstGeom prst="ellipse">
                <a:avLst/>
              </a:prstGeom>
              <a:gradFill>
                <a:gsLst>
                  <a:gs pos="100000">
                    <a:sysClr val="window" lastClr="FFFFFF"/>
                  </a:gs>
                  <a:gs pos="0">
                    <a:sysClr val="window" lastClr="FFFFFF">
                      <a:lumMod val="70000"/>
                    </a:sysClr>
                  </a:gs>
                </a:gsLst>
                <a:lin ang="2700000" scaled="1"/>
              </a:gradFill>
              <a:ln w="15875" cap="flat" cmpd="sng" algn="ctr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outerShdw blurRad="190500" dist="1016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425103">
                  <a:defRPr/>
                </a:pPr>
                <a:endParaRPr lang="zh-CN" altLang="en-US" sz="2805" kern="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1785510" y="3660508"/>
                <a:ext cx="971150" cy="971151"/>
              </a:xfrm>
              <a:prstGeom prst="ellipse">
                <a:avLst/>
              </a:prstGeom>
              <a:solidFill>
                <a:srgbClr val="005168"/>
              </a:solidFill>
              <a:ln w="15875" cap="flat" cmpd="sng" algn="ctr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innerShdw blurRad="76200" dist="50800" dir="13500000">
                  <a:prstClr val="black">
                    <a:alpha val="40000"/>
                  </a:prstClr>
                </a:innerShdw>
              </a:effectLst>
            </p:spPr>
            <p:txBody>
              <a:bodyPr rtlCol="0" anchor="ctr"/>
              <a:lstStyle/>
              <a:p>
                <a:pPr algn="ctr" defTabSz="1425103">
                  <a:defRPr/>
                </a:pPr>
                <a:endParaRPr lang="zh-CN" altLang="en-US" sz="32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6535839" y="1930817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2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2" name="TextBox 143"/>
          <p:cNvSpPr txBox="1"/>
          <p:nvPr/>
        </p:nvSpPr>
        <p:spPr>
          <a:xfrm>
            <a:off x="5418254" y="2727832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051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4373055" y="2578977"/>
            <a:ext cx="853466" cy="853465"/>
            <a:chOff x="6344106" y="1888808"/>
            <a:chExt cx="853466" cy="853465"/>
          </a:xfrm>
        </p:grpSpPr>
        <p:grpSp>
          <p:nvGrpSpPr>
            <p:cNvPr id="64" name="组合 63"/>
            <p:cNvGrpSpPr/>
            <p:nvPr/>
          </p:nvGrpSpPr>
          <p:grpSpPr>
            <a:xfrm>
              <a:off x="6344106" y="1888808"/>
              <a:ext cx="853466" cy="853465"/>
              <a:chOff x="1641999" y="3517001"/>
              <a:chExt cx="1258170" cy="1258171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1641999" y="3517001"/>
                <a:ext cx="1258170" cy="1258171"/>
              </a:xfrm>
              <a:prstGeom prst="ellipse">
                <a:avLst/>
              </a:prstGeom>
              <a:gradFill>
                <a:gsLst>
                  <a:gs pos="100000">
                    <a:sysClr val="window" lastClr="FFFFFF"/>
                  </a:gs>
                  <a:gs pos="0">
                    <a:sysClr val="window" lastClr="FFFFFF">
                      <a:lumMod val="70000"/>
                    </a:sysClr>
                  </a:gs>
                </a:gsLst>
                <a:lin ang="2700000" scaled="1"/>
              </a:gradFill>
              <a:ln w="15875" cap="flat" cmpd="sng" algn="ctr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outerShdw blurRad="190500" dist="1016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425103">
                  <a:defRPr/>
                </a:pPr>
                <a:endParaRPr lang="zh-CN" altLang="en-US" sz="2805" kern="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1785510" y="3660508"/>
                <a:ext cx="971150" cy="971151"/>
              </a:xfrm>
              <a:prstGeom prst="ellipse">
                <a:avLst/>
              </a:prstGeom>
              <a:solidFill>
                <a:srgbClr val="005168"/>
              </a:solidFill>
              <a:ln w="15875" cap="flat" cmpd="sng" algn="ctr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innerShdw blurRad="76200" dist="50800" dir="13500000">
                  <a:prstClr val="black">
                    <a:alpha val="40000"/>
                  </a:prstClr>
                </a:innerShdw>
              </a:effectLst>
            </p:spPr>
            <p:txBody>
              <a:bodyPr rtlCol="0" anchor="ctr"/>
              <a:lstStyle/>
              <a:p>
                <a:pPr algn="ctr" defTabSz="1425103">
                  <a:defRPr/>
                </a:pPr>
                <a:endParaRPr lang="zh-CN" altLang="en-US" sz="32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5" name="文本框 64"/>
            <p:cNvSpPr txBox="1"/>
            <p:nvPr/>
          </p:nvSpPr>
          <p:spPr>
            <a:xfrm>
              <a:off x="6535839" y="1930817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3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143">
            <a:extLst>
              <a:ext uri="{FF2B5EF4-FFF2-40B4-BE49-F238E27FC236}">
                <a16:creationId xmlns:a16="http://schemas.microsoft.com/office/drawing/2014/main" id="{43D7F08B-1CC5-09FA-8D69-A0D53DD42E72}"/>
              </a:ext>
            </a:extLst>
          </p:cNvPr>
          <p:cNvSpPr txBox="1"/>
          <p:nvPr/>
        </p:nvSpPr>
        <p:spPr>
          <a:xfrm>
            <a:off x="5418254" y="3811603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051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B7157BA-2CB2-EF42-07B1-A689560FA982}"/>
              </a:ext>
            </a:extLst>
          </p:cNvPr>
          <p:cNvGrpSpPr/>
          <p:nvPr/>
        </p:nvGrpSpPr>
        <p:grpSpPr>
          <a:xfrm>
            <a:off x="4373055" y="3662748"/>
            <a:ext cx="853466" cy="853465"/>
            <a:chOff x="6344106" y="1888808"/>
            <a:chExt cx="853466" cy="853465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394F33DB-5EA1-0AFC-3E13-82C7FFBF1218}"/>
                </a:ext>
              </a:extLst>
            </p:cNvPr>
            <p:cNvGrpSpPr/>
            <p:nvPr/>
          </p:nvGrpSpPr>
          <p:grpSpPr>
            <a:xfrm>
              <a:off x="6344106" y="1888808"/>
              <a:ext cx="853466" cy="853465"/>
              <a:chOff x="1641999" y="3517001"/>
              <a:chExt cx="1258170" cy="1258171"/>
            </a:xfrm>
          </p:grpSpPr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E59D7289-E991-BE5E-10AC-6BB5C73D9669}"/>
                  </a:ext>
                </a:extLst>
              </p:cNvPr>
              <p:cNvSpPr/>
              <p:nvPr/>
            </p:nvSpPr>
            <p:spPr>
              <a:xfrm>
                <a:off x="1641999" y="3517001"/>
                <a:ext cx="1258170" cy="1258171"/>
              </a:xfrm>
              <a:prstGeom prst="ellipse">
                <a:avLst/>
              </a:prstGeom>
              <a:gradFill>
                <a:gsLst>
                  <a:gs pos="100000">
                    <a:sysClr val="window" lastClr="FFFFFF"/>
                  </a:gs>
                  <a:gs pos="0">
                    <a:sysClr val="window" lastClr="FFFFFF">
                      <a:lumMod val="70000"/>
                    </a:sysClr>
                  </a:gs>
                </a:gsLst>
                <a:lin ang="2700000" scaled="1"/>
              </a:gradFill>
              <a:ln w="15875" cap="flat" cmpd="sng" algn="ctr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outerShdw blurRad="190500" dist="1016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425103">
                  <a:defRPr/>
                </a:pPr>
                <a:endParaRPr lang="zh-CN" altLang="en-US" sz="2805" kern="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A6C984AB-5A7F-2706-2287-3A862F90C158}"/>
                  </a:ext>
                </a:extLst>
              </p:cNvPr>
              <p:cNvSpPr/>
              <p:nvPr/>
            </p:nvSpPr>
            <p:spPr>
              <a:xfrm>
                <a:off x="1785510" y="3660508"/>
                <a:ext cx="971150" cy="971151"/>
              </a:xfrm>
              <a:prstGeom prst="ellipse">
                <a:avLst/>
              </a:prstGeom>
              <a:solidFill>
                <a:srgbClr val="005168"/>
              </a:solidFill>
              <a:ln w="15875" cap="flat" cmpd="sng" algn="ctr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innerShdw blurRad="76200" dist="50800" dir="13500000">
                  <a:prstClr val="black">
                    <a:alpha val="40000"/>
                  </a:prstClr>
                </a:innerShdw>
              </a:effectLst>
            </p:spPr>
            <p:txBody>
              <a:bodyPr rtlCol="0" anchor="ctr"/>
              <a:lstStyle/>
              <a:p>
                <a:pPr algn="ctr" defTabSz="1425103">
                  <a:defRPr/>
                </a:pPr>
                <a:endParaRPr lang="zh-CN" altLang="en-US" sz="32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61238FA-CCA1-B768-7D0F-244C835A4B5B}"/>
                </a:ext>
              </a:extLst>
            </p:cNvPr>
            <p:cNvSpPr txBox="1"/>
            <p:nvPr/>
          </p:nvSpPr>
          <p:spPr>
            <a:xfrm>
              <a:off x="6535839" y="1930817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4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43">
            <a:extLst>
              <a:ext uri="{FF2B5EF4-FFF2-40B4-BE49-F238E27FC236}">
                <a16:creationId xmlns:a16="http://schemas.microsoft.com/office/drawing/2014/main" id="{3DB5EDB1-DE30-2E1D-46E1-6BC4FD39AADE}"/>
              </a:ext>
            </a:extLst>
          </p:cNvPr>
          <p:cNvSpPr txBox="1"/>
          <p:nvPr/>
        </p:nvSpPr>
        <p:spPr>
          <a:xfrm>
            <a:off x="5418254" y="491007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051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公平性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8597FDD-B85E-C278-5252-A721F733EE5F}"/>
              </a:ext>
            </a:extLst>
          </p:cNvPr>
          <p:cNvGrpSpPr/>
          <p:nvPr/>
        </p:nvGrpSpPr>
        <p:grpSpPr>
          <a:xfrm>
            <a:off x="4373055" y="4761223"/>
            <a:ext cx="853466" cy="853465"/>
            <a:chOff x="6344106" y="1888808"/>
            <a:chExt cx="853466" cy="853465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854D08BE-0A6A-DE5A-3412-FB6E9D5F5708}"/>
                </a:ext>
              </a:extLst>
            </p:cNvPr>
            <p:cNvGrpSpPr/>
            <p:nvPr/>
          </p:nvGrpSpPr>
          <p:grpSpPr>
            <a:xfrm>
              <a:off x="6344106" y="1888808"/>
              <a:ext cx="853466" cy="853465"/>
              <a:chOff x="1641999" y="3517001"/>
              <a:chExt cx="1258170" cy="1258171"/>
            </a:xfrm>
          </p:grpSpPr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9650AB12-6DBA-B894-09CB-8A9ECCC6C269}"/>
                  </a:ext>
                </a:extLst>
              </p:cNvPr>
              <p:cNvSpPr/>
              <p:nvPr/>
            </p:nvSpPr>
            <p:spPr>
              <a:xfrm>
                <a:off x="1641999" y="3517001"/>
                <a:ext cx="1258170" cy="1258171"/>
              </a:xfrm>
              <a:prstGeom prst="ellipse">
                <a:avLst/>
              </a:prstGeom>
              <a:gradFill>
                <a:gsLst>
                  <a:gs pos="100000">
                    <a:sysClr val="window" lastClr="FFFFFF"/>
                  </a:gs>
                  <a:gs pos="0">
                    <a:sysClr val="window" lastClr="FFFFFF">
                      <a:lumMod val="70000"/>
                    </a:sysClr>
                  </a:gs>
                </a:gsLst>
                <a:lin ang="2700000" scaled="1"/>
              </a:gradFill>
              <a:ln w="15875" cap="flat" cmpd="sng" algn="ctr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outerShdw blurRad="190500" dist="1016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425103">
                  <a:defRPr/>
                </a:pPr>
                <a:endParaRPr lang="zh-CN" altLang="en-US" sz="2805" kern="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7C835228-E5B6-BC19-2A3E-1578EA76895C}"/>
                  </a:ext>
                </a:extLst>
              </p:cNvPr>
              <p:cNvSpPr/>
              <p:nvPr/>
            </p:nvSpPr>
            <p:spPr>
              <a:xfrm>
                <a:off x="1785510" y="3660508"/>
                <a:ext cx="971150" cy="971151"/>
              </a:xfrm>
              <a:prstGeom prst="ellipse">
                <a:avLst/>
              </a:prstGeom>
              <a:solidFill>
                <a:srgbClr val="005168"/>
              </a:solidFill>
              <a:ln w="15875" cap="flat" cmpd="sng" algn="ctr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2700000" scaled="1"/>
                  <a:tileRect/>
                </a:gradFill>
                <a:prstDash val="solid"/>
              </a:ln>
              <a:effectLst>
                <a:innerShdw blurRad="76200" dist="50800" dir="13500000">
                  <a:prstClr val="black">
                    <a:alpha val="40000"/>
                  </a:prstClr>
                </a:innerShdw>
              </a:effectLst>
            </p:spPr>
            <p:txBody>
              <a:bodyPr rtlCol="0" anchor="ctr"/>
              <a:lstStyle/>
              <a:p>
                <a:pPr algn="ctr" defTabSz="1425103">
                  <a:defRPr/>
                </a:pPr>
                <a:endParaRPr lang="zh-CN" altLang="en-US" sz="32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60F6A41-205E-9581-5515-C71DC47CA8E0}"/>
                </a:ext>
              </a:extLst>
            </p:cNvPr>
            <p:cNvSpPr txBox="1"/>
            <p:nvPr/>
          </p:nvSpPr>
          <p:spPr>
            <a:xfrm>
              <a:off x="6535839" y="1930817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</a:rPr>
                <a:t>5</a:t>
              </a:r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42646D0D-DA25-A323-D3B8-506FD4DE8C2C}"/>
              </a:ext>
            </a:extLst>
          </p:cNvPr>
          <p:cNvSpPr/>
          <p:nvPr/>
        </p:nvSpPr>
        <p:spPr>
          <a:xfrm flipV="1">
            <a:off x="5418253" y="1072843"/>
            <a:ext cx="6510987" cy="6529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圆角矩形 17">
            <a:extLst>
              <a:ext uri="{FF2B5EF4-FFF2-40B4-BE49-F238E27FC236}">
                <a16:creationId xmlns:a16="http://schemas.microsoft.com/office/drawing/2014/main" id="{D662C658-4FA2-A652-3DE3-C261552A240D}"/>
              </a:ext>
            </a:extLst>
          </p:cNvPr>
          <p:cNvSpPr/>
          <p:nvPr/>
        </p:nvSpPr>
        <p:spPr>
          <a:xfrm flipV="1">
            <a:off x="5418253" y="2171318"/>
            <a:ext cx="6510987" cy="6529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E5793637-3F69-0B96-4CA4-703AE85ED2C0}"/>
              </a:ext>
            </a:extLst>
          </p:cNvPr>
          <p:cNvSpPr/>
          <p:nvPr/>
        </p:nvSpPr>
        <p:spPr>
          <a:xfrm flipV="1">
            <a:off x="5418253" y="3302442"/>
            <a:ext cx="6510987" cy="6529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圆角矩形 20">
            <a:extLst>
              <a:ext uri="{FF2B5EF4-FFF2-40B4-BE49-F238E27FC236}">
                <a16:creationId xmlns:a16="http://schemas.microsoft.com/office/drawing/2014/main" id="{AB85842D-DEA7-931F-9485-411ECDB8C0ED}"/>
              </a:ext>
            </a:extLst>
          </p:cNvPr>
          <p:cNvSpPr/>
          <p:nvPr/>
        </p:nvSpPr>
        <p:spPr>
          <a:xfrm flipV="1">
            <a:off x="5418251" y="4386109"/>
            <a:ext cx="6510987" cy="6529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id="{E3D271FA-DD01-98A0-BBBF-DE97613A9380}"/>
              </a:ext>
            </a:extLst>
          </p:cNvPr>
          <p:cNvSpPr/>
          <p:nvPr/>
        </p:nvSpPr>
        <p:spPr>
          <a:xfrm flipV="1">
            <a:off x="5418251" y="5485018"/>
            <a:ext cx="6510987" cy="6529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098727E-2412-93ED-7437-793E496E594A}"/>
              </a:ext>
            </a:extLst>
          </p:cNvPr>
          <p:cNvSpPr txBox="1"/>
          <p:nvPr/>
        </p:nvSpPr>
        <p:spPr>
          <a:xfrm>
            <a:off x="7314824" y="4878754"/>
            <a:ext cx="4984752" cy="60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200" b="1" dirty="0">
                <a:solidFill>
                  <a:srgbClr val="005168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环泊酚填补该领域近</a:t>
            </a:r>
            <a:r>
              <a:rPr lang="en-US" altLang="zh-CN" sz="1200" b="1" dirty="0">
                <a:solidFill>
                  <a:srgbClr val="005168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40</a:t>
            </a:r>
            <a:r>
              <a:rPr lang="zh-CN" altLang="en-US" sz="1200" b="1" dirty="0">
                <a:solidFill>
                  <a:srgbClr val="005168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年无法超越丙泊酚的空白，临床管理难度低，节约医保基金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FA5C878-4D99-890A-2DB9-032D1296EA88}"/>
              </a:ext>
            </a:extLst>
          </p:cNvPr>
          <p:cNvSpPr txBox="1"/>
          <p:nvPr/>
        </p:nvSpPr>
        <p:spPr>
          <a:xfrm>
            <a:off x="7314824" y="2703827"/>
            <a:ext cx="4582886" cy="60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200" b="1" dirty="0">
                <a:solidFill>
                  <a:srgbClr val="005168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环泊酚与对照品</a:t>
            </a:r>
            <a:r>
              <a:rPr lang="en-US" altLang="zh-CN" sz="1200" b="1" dirty="0">
                <a:solidFill>
                  <a:srgbClr val="005168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III</a:t>
            </a:r>
            <a:r>
              <a:rPr lang="zh-CN" altLang="en-US" sz="1200" b="1" dirty="0">
                <a:solidFill>
                  <a:srgbClr val="005168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期临床和上市后研究情况对比，有效性相当，被多部临床共识推荐，有效性可满足临床使用需求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4190A8E-412F-73FD-F5DF-7D589619A5E4}"/>
              </a:ext>
            </a:extLst>
          </p:cNvPr>
          <p:cNvSpPr txBox="1"/>
          <p:nvPr/>
        </p:nvSpPr>
        <p:spPr>
          <a:xfrm>
            <a:off x="7314824" y="1600348"/>
            <a:ext cx="4582886" cy="60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200" b="1" dirty="0">
                <a:solidFill>
                  <a:srgbClr val="005168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环泊酚与对照品</a:t>
            </a:r>
            <a:r>
              <a:rPr lang="en-US" altLang="zh-CN" sz="1200" b="1" dirty="0">
                <a:solidFill>
                  <a:srgbClr val="005168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III</a:t>
            </a:r>
            <a:r>
              <a:rPr lang="zh-CN" altLang="en-US" sz="1200" b="1" dirty="0">
                <a:solidFill>
                  <a:srgbClr val="005168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期临床和上市后研究情况对比，环泊酚不良反应发生率更低，安全性更好</a:t>
            </a:r>
          </a:p>
        </p:txBody>
      </p:sp>
      <p:pic>
        <p:nvPicPr>
          <p:cNvPr id="30" name="图片 29" descr="海思科医药集团-照片">
            <a:extLst>
              <a:ext uri="{FF2B5EF4-FFF2-40B4-BE49-F238E27FC236}">
                <a16:creationId xmlns:a16="http://schemas.microsoft.com/office/drawing/2014/main" id="{34D2F2CB-F18D-2F36-668E-DDE4D677D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251" y="13218"/>
            <a:ext cx="1655515" cy="238125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803B30EE-F3A3-C596-5120-378D9BF12DC0}"/>
              </a:ext>
            </a:extLst>
          </p:cNvPr>
          <p:cNvSpPr/>
          <p:nvPr/>
        </p:nvSpPr>
        <p:spPr>
          <a:xfrm>
            <a:off x="3355301" y="13508"/>
            <a:ext cx="6622590" cy="237835"/>
          </a:xfrm>
          <a:prstGeom prst="rect">
            <a:avLst/>
          </a:prstGeom>
          <a:solidFill>
            <a:srgbClr val="005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20484ABC-2A8D-83F4-B97E-D9D3E181F8A8}"/>
              </a:ext>
            </a:extLst>
          </p:cNvPr>
          <p:cNvSpPr/>
          <p:nvPr/>
        </p:nvSpPr>
        <p:spPr>
          <a:xfrm>
            <a:off x="11843656" y="0"/>
            <a:ext cx="348343" cy="241750"/>
          </a:xfrm>
          <a:prstGeom prst="rect">
            <a:avLst/>
          </a:prstGeom>
          <a:solidFill>
            <a:srgbClr val="005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03E15DF-C8C5-D0E3-3AAE-F3A63175C26B}"/>
              </a:ext>
            </a:extLst>
          </p:cNvPr>
          <p:cNvSpPr txBox="1"/>
          <p:nvPr/>
        </p:nvSpPr>
        <p:spPr>
          <a:xfrm>
            <a:off x="7314824" y="3779959"/>
            <a:ext cx="4582886" cy="60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200" b="1" dirty="0">
                <a:solidFill>
                  <a:srgbClr val="005168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环泊酚为中国首个自主研发且具有全球自主知识产权的</a:t>
            </a:r>
            <a:r>
              <a:rPr lang="en-US" altLang="zh-CN" sz="1200" b="1" dirty="0">
                <a:solidFill>
                  <a:srgbClr val="005168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CN" altLang="en-US" sz="1200" b="1" dirty="0">
                <a:solidFill>
                  <a:srgbClr val="005168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类静脉麻醉创新药</a:t>
            </a:r>
          </a:p>
        </p:txBody>
      </p:sp>
    </p:spTree>
    <p:extLst>
      <p:ext uri="{BB962C8B-B14F-4D97-AF65-F5344CB8AC3E}">
        <p14:creationId xmlns:p14="http://schemas.microsoft.com/office/powerpoint/2010/main" val="89791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625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5" name="矩形 4"/>
          <p:cNvSpPr/>
          <p:nvPr/>
        </p:nvSpPr>
        <p:spPr>
          <a:xfrm>
            <a:off x="2166257" y="3625"/>
            <a:ext cx="7780104" cy="24771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7" name="文本框 12"/>
          <p:cNvSpPr txBox="1">
            <a:spLocks noChangeArrowheads="1"/>
          </p:cNvSpPr>
          <p:nvPr/>
        </p:nvSpPr>
        <p:spPr bwMode="auto">
          <a:xfrm>
            <a:off x="697834" y="-52385"/>
            <a:ext cx="17296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800" b="1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</a:p>
        </p:txBody>
      </p:sp>
      <p:sp>
        <p:nvSpPr>
          <p:cNvPr id="9" name="文本框 8"/>
          <p:cNvSpPr txBox="1"/>
          <p:nvPr/>
        </p:nvSpPr>
        <p:spPr bwMode="auto">
          <a:xfrm>
            <a:off x="474661" y="-58963"/>
            <a:ext cx="7239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Impact" panose="020B0806030902050204" pitchFamily="34" charset="0"/>
              <a:ea typeface="+mn-ea"/>
            </a:endParaRPr>
          </a:p>
        </p:txBody>
      </p:sp>
      <p:pic>
        <p:nvPicPr>
          <p:cNvPr id="10" name="图片 9" descr="海思科医药集团-照片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7251" y="13218"/>
            <a:ext cx="1655515" cy="23812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1843656" y="0"/>
            <a:ext cx="348343" cy="24175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14" name="矩形: 圆角 58"/>
          <p:cNvSpPr/>
          <p:nvPr/>
        </p:nvSpPr>
        <p:spPr>
          <a:xfrm>
            <a:off x="353695" y="668655"/>
            <a:ext cx="11304270" cy="3298825"/>
          </a:xfrm>
          <a:prstGeom prst="roundRect">
            <a:avLst>
              <a:gd name="adj" fmla="val 7478"/>
            </a:avLst>
          </a:prstGeom>
          <a:noFill/>
          <a:ln w="31750" cmpd="thickThin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2587746" tIns="506173" rIns="2587746" bIns="5538991" numCol="1" spcCol="2539" anchor="ctr" anchorCtr="0">
            <a:noAutofit/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4345" y="668655"/>
            <a:ext cx="11701780" cy="24936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12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通用名</a:t>
            </a:r>
            <a:r>
              <a:rPr lang="en-US" altLang="zh-CN" sz="12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环泊酚注射液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  <a:r>
              <a:rPr lang="en-US" altLang="zh-CN" sz="12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12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注册类别</a:t>
            </a:r>
            <a:r>
              <a:rPr lang="en-US" altLang="zh-CN" sz="12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化药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</a:t>
            </a:r>
            <a:r>
              <a:rPr lang="en-US" altLang="zh-CN" sz="12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12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注册规格</a:t>
            </a:r>
            <a:r>
              <a:rPr lang="en-US" altLang="zh-CN" sz="12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20ml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50mg               </a:t>
            </a:r>
            <a:r>
              <a:rPr lang="en-US" altLang="zh-CN" sz="12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12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中国大陆首次上市时间</a:t>
            </a:r>
            <a:r>
              <a:rPr lang="en-US" altLang="zh-CN" sz="12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12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目前大陆地区同通用名药品的上市情况</a:t>
            </a:r>
            <a:r>
              <a:rPr lang="en-US" altLang="zh-CN" sz="12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独家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</a:t>
            </a:r>
            <a:r>
              <a:rPr lang="en-US" altLang="zh-CN" sz="12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12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是否</a:t>
            </a:r>
            <a:r>
              <a:rPr lang="en-US" altLang="zh-CN" sz="12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OTC</a:t>
            </a:r>
            <a:r>
              <a:rPr lang="zh-CN" altLang="en-US" sz="12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药品</a:t>
            </a:r>
            <a:r>
              <a:rPr lang="en-US" altLang="zh-CN" sz="12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否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</a:t>
            </a:r>
            <a:r>
              <a:rPr lang="en-US" altLang="zh-CN" sz="12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en-US" sz="12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全球首个上市国家</a:t>
            </a:r>
            <a:r>
              <a:rPr lang="en-US" altLang="zh-CN" sz="12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地区及上市时间</a:t>
            </a:r>
            <a:r>
              <a:rPr lang="en-US" altLang="zh-CN" sz="12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】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中国 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12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说明书适应症</a:t>
            </a:r>
            <a:r>
              <a:rPr lang="en-US" altLang="zh-CN" sz="12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2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功能主治</a:t>
            </a:r>
            <a:r>
              <a:rPr lang="en-US" altLang="zh-CN" sz="12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①重症监护期间机械通气时的镇静；②全身麻醉诱导和维持；③非气管插管的手术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操作中的镇静和麻醉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en-US" sz="12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本次新增适应症</a:t>
            </a:r>
            <a:r>
              <a:rPr lang="en-US" altLang="zh-CN" sz="12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】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①重症监护期间机械通气时的镇静；②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全身麻醉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维持；③无痛纤维支气管镜检查、无痛妇科门诊手术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en-US" sz="12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用法用量】</a:t>
            </a: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①重症监护期间机械通气时的镇静：</a:t>
            </a: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一般成年人，推荐镇静负荷剂量不超过0.1mg/kg，给药时间约4min。推荐镇静维持起始剂量为0.3mg/kg/h，根据患者应激及镇静深度改变剂量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②全身麻醉维持：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按体重（kg）计算，持续输注给药，推荐起始剂量为0.8mg/kg/h，并根据患者的反应调整给药速率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③非气管插管的手术/操作中的镇静和麻醉：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一般成年人，按体重（kg）计算，与镇痛药物联用下，推荐首次负荷剂量不超过0.4mg/kg，给药时间不少于30秒</a:t>
            </a:r>
          </a:p>
        </p:txBody>
      </p:sp>
      <p:graphicFrame>
        <p:nvGraphicFramePr>
          <p:cNvPr id="37" name="表格 36"/>
          <p:cNvGraphicFramePr/>
          <p:nvPr>
            <p:custDataLst>
              <p:tags r:id="rId1"/>
            </p:custDataLst>
          </p:nvPr>
        </p:nvGraphicFramePr>
        <p:xfrm>
          <a:off x="609600" y="4789805"/>
          <a:ext cx="11048365" cy="1385570"/>
        </p:xfrm>
        <a:graphic>
          <a:graphicData uri="http://schemas.openxmlformats.org/drawingml/2006/table">
            <a:tbl>
              <a:tblPr/>
              <a:tblGrid>
                <a:gridCol w="4034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3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24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400" b="1" spc="12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新增适应症</a:t>
                      </a:r>
                    </a:p>
                  </a:txBody>
                  <a:tcPr marL="177800" marR="1778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400" b="1" spc="12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年发病患者总数</a:t>
                      </a:r>
                    </a:p>
                  </a:txBody>
                  <a:tcPr marL="177800" marR="1778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400" b="1" spc="12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大陆地区发病率</a:t>
                      </a:r>
                    </a:p>
                  </a:txBody>
                  <a:tcPr marL="177800" marR="1778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b="0" spc="12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①重症监护期间机械通气时的镇静</a:t>
                      </a:r>
                    </a:p>
                  </a:txBody>
                  <a:tcPr marL="177800" marR="1778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b="0" spc="12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约200万人次</a:t>
                      </a:r>
                      <a:endParaRPr lang="zh-CN" altLang="en-US" sz="1200" b="0" spc="12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b="0" spc="12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ICU患者占总人口比例的0.6593%</a:t>
                      </a:r>
                      <a:endParaRPr lang="zh-CN" altLang="en-US" sz="1200" b="0" spc="12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780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b="0" spc="12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②全身麻醉维持</a:t>
                      </a:r>
                      <a:endParaRPr lang="zh-CN" altLang="en-US" sz="1200" b="0" spc="12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b="0" spc="12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约3400万人次</a:t>
                      </a:r>
                      <a:endParaRPr lang="zh-CN" altLang="en-US" sz="1200" b="0" spc="12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b="0" spc="12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住院患者占总人口比例的8.48%</a:t>
                      </a:r>
                      <a:endParaRPr lang="zh-CN" altLang="en-US" sz="1200" b="0" spc="12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130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b="0" spc="12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③无痛纤维支气管镜检查、无痛妇科门诊手术</a:t>
                      </a:r>
                      <a:endParaRPr lang="zh-CN" altLang="en-US" sz="1200" b="0" spc="12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b="0" spc="12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约600万人次</a:t>
                      </a:r>
                      <a:endParaRPr lang="zh-CN" altLang="en-US" sz="1200" b="0" spc="12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b="0" spc="12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纤维支气管检查率0.33%；妇科门诊手术率0.75%</a:t>
                      </a:r>
                      <a:endParaRPr lang="zh-CN" altLang="en-US" sz="1200" b="0" spc="12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6350" marB="635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51" name="MH_Other_1"/>
          <p:cNvCxnSpPr/>
          <p:nvPr>
            <p:custDataLst>
              <p:tags r:id="rId2"/>
            </p:custDataLst>
          </p:nvPr>
        </p:nvCxnSpPr>
        <p:spPr>
          <a:xfrm>
            <a:off x="295275" y="4368609"/>
            <a:ext cx="11490325" cy="19050"/>
          </a:xfrm>
          <a:prstGeom prst="straightConnector1">
            <a:avLst/>
          </a:prstGeom>
          <a:ln w="19050">
            <a:solidFill>
              <a:srgbClr val="003948"/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625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5" name="矩形 4"/>
          <p:cNvSpPr/>
          <p:nvPr/>
        </p:nvSpPr>
        <p:spPr>
          <a:xfrm>
            <a:off x="2166257" y="3625"/>
            <a:ext cx="7780104" cy="24771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7" name="文本框 12"/>
          <p:cNvSpPr txBox="1">
            <a:spLocks noChangeArrowheads="1"/>
          </p:cNvSpPr>
          <p:nvPr/>
        </p:nvSpPr>
        <p:spPr bwMode="auto">
          <a:xfrm>
            <a:off x="697834" y="-52385"/>
            <a:ext cx="17296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800" b="1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</a:p>
        </p:txBody>
      </p:sp>
      <p:sp>
        <p:nvSpPr>
          <p:cNvPr id="9" name="文本框 8"/>
          <p:cNvSpPr txBox="1"/>
          <p:nvPr/>
        </p:nvSpPr>
        <p:spPr bwMode="auto">
          <a:xfrm>
            <a:off x="474661" y="-58963"/>
            <a:ext cx="7239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Impact" panose="020B0806030902050204" pitchFamily="34" charset="0"/>
              <a:ea typeface="+mn-ea"/>
            </a:endParaRPr>
          </a:p>
        </p:txBody>
      </p:sp>
      <p:pic>
        <p:nvPicPr>
          <p:cNvPr id="10" name="图片 9" descr="海思科医药集团-照片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67251" y="13218"/>
            <a:ext cx="1655515" cy="23812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1843656" y="0"/>
            <a:ext cx="348343" cy="24175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27" name="矩形: 圆角 58"/>
          <p:cNvSpPr/>
          <p:nvPr/>
        </p:nvSpPr>
        <p:spPr>
          <a:xfrm>
            <a:off x="452120" y="815340"/>
            <a:ext cx="6340475" cy="1676400"/>
          </a:xfrm>
          <a:prstGeom prst="roundRect">
            <a:avLst>
              <a:gd name="adj" fmla="val 7478"/>
            </a:avLst>
          </a:prstGeom>
          <a:noFill/>
          <a:ln w="31750" cmpd="thickThin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2587746" tIns="506173" rIns="2587746" bIns="5538991" numCol="1" spcCol="2539" anchor="ctr" anchorCtr="0">
            <a:noAutofit/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119"/>
          <p:cNvSpPr txBox="1">
            <a:spLocks noChangeArrowheads="1"/>
          </p:cNvSpPr>
          <p:nvPr/>
        </p:nvSpPr>
        <p:spPr bwMode="auto">
          <a:xfrm>
            <a:off x="669925" y="1029335"/>
            <a:ext cx="612267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右美托咪定注射液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丙泊酚注射液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得普利麻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选择理由：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ICU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镇静为环泊酚本次</a:t>
            </a:r>
            <a:r>
              <a:rPr lang="zh-CN" altLang="zh-CN" sz="12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新增主适应症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，临床目前最常用药品为右美托咪定；其单用镇静达标率低，需联用丙泊酚等实现成功镇静，因此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右美托咪定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+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丙泊酚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为</a:t>
            </a:r>
            <a:r>
              <a:rPr lang="zh-CN" altLang="zh-CN" sz="12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最常用镇静方案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；二者</a:t>
            </a:r>
            <a:r>
              <a:rPr lang="zh-CN" altLang="zh-CN" sz="12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均在医保目录内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。</a:t>
            </a:r>
            <a:r>
              <a:rPr lang="zh-CN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</a:pPr>
            <a:endParaRPr lang="en-US" altLang="zh-CN" sz="1200" b="1" u="sng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: 圆角 58"/>
          <p:cNvSpPr/>
          <p:nvPr/>
        </p:nvSpPr>
        <p:spPr>
          <a:xfrm>
            <a:off x="7022465" y="855345"/>
            <a:ext cx="4700270" cy="1623060"/>
          </a:xfrm>
          <a:prstGeom prst="roundRect">
            <a:avLst>
              <a:gd name="adj" fmla="val 7478"/>
            </a:avLst>
          </a:prstGeom>
          <a:noFill/>
          <a:ln w="31750" cmpd="thickThin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2587746" tIns="506173" rIns="2587746" bIns="5538991" numCol="1" spcCol="2539" anchor="ctr" anchorCtr="0">
            <a:noAutofit/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0" name="图片 1" descr="21560597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52103" y="678612"/>
            <a:ext cx="310515" cy="310515"/>
          </a:xfrm>
          <a:prstGeom prst="rect">
            <a:avLst/>
          </a:prstGeom>
        </p:spPr>
      </p:pic>
      <p:pic>
        <p:nvPicPr>
          <p:cNvPr id="56" name="图片 2" descr="19953716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136130" y="699770"/>
            <a:ext cx="348615" cy="348615"/>
          </a:xfrm>
          <a:prstGeom prst="rect">
            <a:avLst/>
          </a:prstGeom>
        </p:spPr>
      </p:pic>
      <p:sp>
        <p:nvSpPr>
          <p:cNvPr id="57" name="文本框 56"/>
          <p:cNvSpPr txBox="1"/>
          <p:nvPr/>
        </p:nvSpPr>
        <p:spPr bwMode="auto">
          <a:xfrm>
            <a:off x="7491999" y="719919"/>
            <a:ext cx="2650778" cy="307777"/>
          </a:xfrm>
          <a:prstGeom prst="rect">
            <a:avLst/>
          </a:prstGeom>
          <a:blipFill>
            <a:blip r:embed="rId18"/>
            <a:stretch>
              <a:fillRect t="-45000"/>
            </a:stretch>
          </a:blip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环泊酚 </a:t>
            </a:r>
            <a:r>
              <a:rPr lang="en-US" altLang="zh-CN" sz="1400" b="1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VS</a:t>
            </a:r>
            <a:r>
              <a:rPr lang="zh-CN" altLang="en-US" sz="1400" b="1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参照品优势</a:t>
            </a:r>
          </a:p>
        </p:txBody>
      </p:sp>
      <p:sp>
        <p:nvSpPr>
          <p:cNvPr id="58" name="文本框 57"/>
          <p:cNvSpPr txBox="1"/>
          <p:nvPr/>
        </p:nvSpPr>
        <p:spPr bwMode="auto">
          <a:xfrm>
            <a:off x="965835" y="690245"/>
            <a:ext cx="2031365" cy="334010"/>
          </a:xfrm>
          <a:prstGeom prst="rect">
            <a:avLst/>
          </a:prstGeom>
          <a:blipFill>
            <a:blip r:embed="rId18"/>
            <a:stretch>
              <a:fillRect t="-45000"/>
            </a:stretch>
          </a:blipFill>
        </p:spPr>
        <p:txBody>
          <a:bodyPr wrap="square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参照品建议和选择理由</a:t>
            </a:r>
          </a:p>
        </p:txBody>
      </p:sp>
      <p:sp>
        <p:nvSpPr>
          <p:cNvPr id="35" name="文本框 34"/>
          <p:cNvSpPr txBox="1"/>
          <p:nvPr/>
        </p:nvSpPr>
        <p:spPr bwMode="auto">
          <a:xfrm>
            <a:off x="7154061" y="1146810"/>
            <a:ext cx="4466590" cy="106299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342900" indent="-342900" algn="just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12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安全性更高，不良反应发生率更低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（30.6% vs 63.9%）</a:t>
            </a:r>
          </a:p>
          <a:p>
            <a:pPr marL="342900" indent="-342900" algn="just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12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有效性相当，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镇静成功率相当（100.0% vs 100.0%）</a:t>
            </a:r>
          </a:p>
          <a:p>
            <a:pPr marL="342900" indent="-342900" algn="just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成本-效益结果显示环泊酚注射液</a:t>
            </a:r>
            <a:r>
              <a:rPr lang="en-US" altLang="zh-CN" sz="12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具有绝对经济性优势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pitchFamily="34" charset="-122"/>
              <a:sym typeface="+mn-ea"/>
            </a:endParaRPr>
          </a:p>
          <a:p>
            <a:pPr marL="342900" indent="-342900" algn="just">
              <a:lnSpc>
                <a:spcPct val="150000"/>
              </a:lnSpc>
              <a:buFont typeface="+mj-ea"/>
              <a:buAutoNum type="circleNumDbPlain"/>
            </a:pP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454775" y="3220720"/>
            <a:ext cx="4108450" cy="435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527685" y="3153410"/>
            <a:ext cx="11075035" cy="12153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 indent="-171450" algn="just" fontAlgn="t" latinLnBrk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b="1" u="sng" dirty="0">
                <a:solidFill>
                  <a:srgbClr val="004F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重症监护期间机械通气时的镇静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ICU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重症患者约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900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万人次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年，患者在应激中存在疼痛、焦虑，严重时危及生命（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ICU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院内死亡率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8.3%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），镇静是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ICU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患者治疗重要组成部分，机械通气下需镇静患者达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51.9%</a:t>
            </a:r>
            <a:endParaRPr lang="zh-CN" altLang="zh-CN" sz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 algn="just" fontAlgn="t" latinLnBrk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b="1" u="sng" dirty="0">
                <a:solidFill>
                  <a:srgbClr val="004F8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麻醉维持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约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3400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万人次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年住院患者须全身麻醉进行外科手术，循环稳定是麻醉关注点和手术成功保障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 algn="just" fontAlgn="t" latinLnBrk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b="1" u="sng" dirty="0">
                <a:solidFill>
                  <a:srgbClr val="004F8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无痛纤维支气管镜检查、无痛妇科门诊手术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患者约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780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万人次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年，呼吸抑制是患者出现严重危及生命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情况的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重要因素（死亡率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1/10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万）</a:t>
            </a:r>
          </a:p>
        </p:txBody>
      </p:sp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527685" y="5328920"/>
            <a:ext cx="11075035" cy="11912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环泊酚能显著降低低血压、呼吸抑制等不良反应，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呼吸或心血管风险特殊人群及儿童、老年人临床获益高，总体不良事件发生率更低，降低综合治疗费用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ICU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领域，环泊酚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填补右美托咪定镇静不足需联用丙泊酚（得普利麻）的临床短板</a:t>
            </a:r>
            <a:r>
              <a:rPr lang="zh-CN" altLang="en-US" sz="12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在麻醉领域，环泊酚安全窗宽、起效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&amp;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苏醒快速、减少注射痛，更少用量，操作便捷，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填补该领域近</a:t>
            </a: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40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年无法超越丙泊酚的空白 </a:t>
            </a:r>
          </a:p>
        </p:txBody>
      </p:sp>
      <p:sp>
        <p:nvSpPr>
          <p:cNvPr id="28" name="矩形: 圆角 58"/>
          <p:cNvSpPr/>
          <p:nvPr>
            <p:custDataLst>
              <p:tags r:id="rId3"/>
            </p:custDataLst>
          </p:nvPr>
        </p:nvSpPr>
        <p:spPr>
          <a:xfrm>
            <a:off x="423545" y="5026660"/>
            <a:ext cx="11298555" cy="1242695"/>
          </a:xfrm>
          <a:prstGeom prst="roundRect">
            <a:avLst>
              <a:gd name="adj" fmla="val 7478"/>
            </a:avLst>
          </a:prstGeom>
          <a:noFill/>
          <a:ln w="31750" cmpd="thickThin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2587746" tIns="506173" rIns="2587746" bIns="5538991" numCol="1" spcCol="2539" anchor="ctr" anchorCtr="0">
            <a:noAutofit/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19"/>
          <p:cNvSpPr txBox="1"/>
          <p:nvPr>
            <p:custDataLst>
              <p:tags r:id="rId4"/>
            </p:custDataLst>
          </p:nvPr>
        </p:nvSpPr>
        <p:spPr>
          <a:xfrm>
            <a:off x="1160145" y="4860926"/>
            <a:ext cx="2067149" cy="341747"/>
          </a:xfrm>
          <a:prstGeom prst="roundRect">
            <a:avLst>
              <a:gd name="adj" fmla="val 25299"/>
            </a:avLst>
          </a:prstGeom>
          <a:solidFill>
            <a:srgbClr val="D6E0E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685800"/>
            <a:endParaRPr lang="zh-CN" altLang="en-US" sz="21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5"/>
            </p:custDataLst>
          </p:nvPr>
        </p:nvSpPr>
        <p:spPr>
          <a:xfrm>
            <a:off x="1160145" y="4848225"/>
            <a:ext cx="1977502" cy="3632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000" b="1" baseline="30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弥补未满足的治疗需求</a:t>
            </a:r>
          </a:p>
        </p:txBody>
      </p:sp>
      <p:pic>
        <p:nvPicPr>
          <p:cNvPr id="32" name="图片 1" descr="2154457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98500" y="4860925"/>
            <a:ext cx="387985" cy="350520"/>
          </a:xfrm>
          <a:prstGeom prst="rect">
            <a:avLst/>
          </a:prstGeom>
        </p:spPr>
      </p:pic>
      <p:sp>
        <p:nvSpPr>
          <p:cNvPr id="19" name="矩形: 圆角 58"/>
          <p:cNvSpPr/>
          <p:nvPr>
            <p:custDataLst>
              <p:tags r:id="rId7"/>
            </p:custDataLst>
          </p:nvPr>
        </p:nvSpPr>
        <p:spPr>
          <a:xfrm>
            <a:off x="452120" y="2962275"/>
            <a:ext cx="11270615" cy="1415415"/>
          </a:xfrm>
          <a:prstGeom prst="roundRect">
            <a:avLst>
              <a:gd name="adj" fmla="val 7478"/>
            </a:avLst>
          </a:prstGeom>
          <a:noFill/>
          <a:ln w="31750" cmpd="thickThin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2587746" tIns="506173" rIns="2587746" bIns="5538991" numCol="1" spcCol="2539" anchor="ctr" anchorCtr="0">
            <a:noAutofit/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19">
            <a:extLst>
              <a:ext uri="{FF2B5EF4-FFF2-40B4-BE49-F238E27FC236}">
                <a16:creationId xmlns:a16="http://schemas.microsoft.com/office/drawing/2014/main" id="{8CA00D00-DD85-22D9-19AB-FE67E1923B0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070498" y="2834581"/>
            <a:ext cx="1857487" cy="341747"/>
          </a:xfrm>
          <a:prstGeom prst="roundRect">
            <a:avLst>
              <a:gd name="adj" fmla="val 25299"/>
            </a:avLst>
          </a:prstGeom>
          <a:solidFill>
            <a:srgbClr val="D6E0E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685800"/>
            <a:endParaRPr lang="zh-CN" altLang="en-US" sz="21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14519AC-C91A-2F34-A541-7BC029F5409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950483" y="2813108"/>
            <a:ext cx="1977502" cy="3632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000" b="1" baseline="30000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所治疗疾病基本情况</a:t>
            </a:r>
          </a:p>
        </p:txBody>
      </p:sp>
      <p:pic>
        <p:nvPicPr>
          <p:cNvPr id="2" name="图片 13" descr="32313536313733353b32313536313732353be4b8aae4babae5ae89e585a8">
            <a:extLst>
              <a:ext uri="{FF2B5EF4-FFF2-40B4-BE49-F238E27FC236}">
                <a16:creationId xmlns:a16="http://schemas.microsoft.com/office/drawing/2014/main" id="{1D2DE3EC-F13C-151A-0B54-6443AE06EC62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69925" y="2803525"/>
            <a:ext cx="365760" cy="365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6CA7686-AA38-D5E4-BE2A-EFFC3CFFD836}"/>
              </a:ext>
            </a:extLst>
          </p:cNvPr>
          <p:cNvSpPr/>
          <p:nvPr/>
        </p:nvSpPr>
        <p:spPr>
          <a:xfrm>
            <a:off x="0" y="3625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8A4F608-B1AB-ED16-8F10-D5D7A5731B88}"/>
              </a:ext>
            </a:extLst>
          </p:cNvPr>
          <p:cNvSpPr/>
          <p:nvPr/>
        </p:nvSpPr>
        <p:spPr>
          <a:xfrm>
            <a:off x="2166257" y="3625"/>
            <a:ext cx="7780104" cy="24771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7" name="文本框 12">
            <a:extLst>
              <a:ext uri="{FF2B5EF4-FFF2-40B4-BE49-F238E27FC236}">
                <a16:creationId xmlns:a16="http://schemas.microsoft.com/office/drawing/2014/main" id="{92F2EF72-6BC4-D977-48AF-F39E68548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834" y="-52385"/>
            <a:ext cx="17296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800" b="1" dirty="0">
                <a:solidFill>
                  <a:srgbClr val="044875"/>
                </a:solidFill>
                <a:latin typeface="微软雅黑" pitchFamily="34" charset="-122"/>
                <a:ea typeface="微软雅黑" pitchFamily="34" charset="-122"/>
              </a:rPr>
              <a:t>安全性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0D7A4D0-B147-83C6-2795-00D1223E9617}"/>
              </a:ext>
            </a:extLst>
          </p:cNvPr>
          <p:cNvSpPr txBox="1"/>
          <p:nvPr/>
        </p:nvSpPr>
        <p:spPr bwMode="auto">
          <a:xfrm>
            <a:off x="474661" y="-58963"/>
            <a:ext cx="7239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Impact" panose="020B0806030902050204" pitchFamily="34" charset="0"/>
              <a:ea typeface="+mn-ea"/>
            </a:endParaRPr>
          </a:p>
        </p:txBody>
      </p:sp>
      <p:pic>
        <p:nvPicPr>
          <p:cNvPr id="10" name="图片 9" descr="海思科医药集团-照片">
            <a:extLst>
              <a:ext uri="{FF2B5EF4-FFF2-40B4-BE49-F238E27FC236}">
                <a16:creationId xmlns:a16="http://schemas.microsoft.com/office/drawing/2014/main" id="{0D189DF5-E2AC-229C-97BB-D02B153EC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251" y="13218"/>
            <a:ext cx="1655515" cy="23812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56F7262-817E-6D6C-3E83-39353980BFE3}"/>
              </a:ext>
            </a:extLst>
          </p:cNvPr>
          <p:cNvSpPr/>
          <p:nvPr/>
        </p:nvSpPr>
        <p:spPr>
          <a:xfrm>
            <a:off x="11843656" y="0"/>
            <a:ext cx="348343" cy="24175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29" name="矩形: 圆角 58">
            <a:extLst>
              <a:ext uri="{FF2B5EF4-FFF2-40B4-BE49-F238E27FC236}">
                <a16:creationId xmlns:a16="http://schemas.microsoft.com/office/drawing/2014/main" id="{9CFE2B19-380A-354C-3309-B25928E3096F}"/>
              </a:ext>
            </a:extLst>
          </p:cNvPr>
          <p:cNvSpPr/>
          <p:nvPr/>
        </p:nvSpPr>
        <p:spPr>
          <a:xfrm>
            <a:off x="5789349" y="595003"/>
            <a:ext cx="6277279" cy="3175720"/>
          </a:xfrm>
          <a:prstGeom prst="roundRect">
            <a:avLst>
              <a:gd name="adj" fmla="val 7478"/>
            </a:avLst>
          </a:prstGeom>
          <a:noFill/>
          <a:ln w="31750" cmpd="thickThin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2587746" tIns="506173" rIns="2587746" bIns="5538991" numCol="1" spcCol="2539" anchor="ctr" anchorCtr="0">
            <a:noAutofit/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" name="TextBox 19">
            <a:extLst>
              <a:ext uri="{FF2B5EF4-FFF2-40B4-BE49-F238E27FC236}">
                <a16:creationId xmlns:a16="http://schemas.microsoft.com/office/drawing/2014/main" id="{4CE8BDD7-595F-5E6C-46C4-9DF3699C868A}"/>
              </a:ext>
            </a:extLst>
          </p:cNvPr>
          <p:cNvSpPr txBox="1"/>
          <p:nvPr/>
        </p:nvSpPr>
        <p:spPr>
          <a:xfrm>
            <a:off x="5940766" y="906165"/>
            <a:ext cx="2114663" cy="292388"/>
          </a:xfrm>
          <a:prstGeom prst="roundRect">
            <a:avLst>
              <a:gd name="adj" fmla="val 26738"/>
            </a:avLst>
          </a:prstGeom>
          <a:solidFill>
            <a:srgbClr val="044875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685800"/>
            <a:r>
              <a:rPr lang="zh-CN" altLang="en-US" sz="1400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药品不良反应监测情况</a:t>
            </a:r>
          </a:p>
        </p:txBody>
      </p:sp>
      <p:cxnSp>
        <p:nvCxnSpPr>
          <p:cNvPr id="31" name="直接连接符 38">
            <a:extLst>
              <a:ext uri="{FF2B5EF4-FFF2-40B4-BE49-F238E27FC236}">
                <a16:creationId xmlns:a16="http://schemas.microsoft.com/office/drawing/2014/main" id="{98569720-E311-E541-51B4-267FAEBFD913}"/>
              </a:ext>
            </a:extLst>
          </p:cNvPr>
          <p:cNvCxnSpPr>
            <a:cxnSpLocks/>
          </p:cNvCxnSpPr>
          <p:nvPr/>
        </p:nvCxnSpPr>
        <p:spPr bwMode="auto">
          <a:xfrm flipV="1">
            <a:off x="5940766" y="1198553"/>
            <a:ext cx="2887548" cy="5296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片 2" descr="19953716">
            <a:extLst>
              <a:ext uri="{FF2B5EF4-FFF2-40B4-BE49-F238E27FC236}">
                <a16:creationId xmlns:a16="http://schemas.microsoft.com/office/drawing/2014/main" id="{1439BB0F-0C16-AE59-A413-3FED5C7A76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2309" y="4103810"/>
            <a:ext cx="277873" cy="277873"/>
          </a:xfrm>
          <a:prstGeom prst="rect">
            <a:avLst/>
          </a:prstGeom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050BA51B-DB56-40E6-AD6E-39D4E74B1BA0}"/>
              </a:ext>
            </a:extLst>
          </p:cNvPr>
          <p:cNvSpPr txBox="1"/>
          <p:nvPr/>
        </p:nvSpPr>
        <p:spPr bwMode="auto">
          <a:xfrm>
            <a:off x="474662" y="4067717"/>
            <a:ext cx="4011280" cy="276999"/>
          </a:xfrm>
          <a:prstGeom prst="rect">
            <a:avLst/>
          </a:prstGeom>
          <a:blipFill>
            <a:blip r:embed="rId7"/>
            <a:stretch>
              <a:fillRect t="-45000"/>
            </a:stretch>
          </a:blip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rgbClr val="04487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环泊酚与目录内同治疗领域药品相比优势（安全性）</a:t>
            </a: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99885889-9514-5265-C41A-F0A6B0840212}"/>
              </a:ext>
            </a:extLst>
          </p:cNvPr>
          <p:cNvGrpSpPr/>
          <p:nvPr/>
        </p:nvGrpSpPr>
        <p:grpSpPr>
          <a:xfrm>
            <a:off x="4788077" y="4560399"/>
            <a:ext cx="2760880" cy="283070"/>
            <a:chOff x="1792077" y="5278409"/>
            <a:chExt cx="1169496" cy="282802"/>
          </a:xfrm>
        </p:grpSpPr>
        <p:sp>
          <p:nvSpPr>
            <p:cNvPr id="47" name="圆角矩形 46">
              <a:extLst>
                <a:ext uri="{FF2B5EF4-FFF2-40B4-BE49-F238E27FC236}">
                  <a16:creationId xmlns:a16="http://schemas.microsoft.com/office/drawing/2014/main" id="{9E38A33A-133A-EFB2-F649-77D20B5EB833}"/>
                </a:ext>
              </a:extLst>
            </p:cNvPr>
            <p:cNvSpPr/>
            <p:nvPr/>
          </p:nvSpPr>
          <p:spPr>
            <a:xfrm>
              <a:off x="1792077" y="5278409"/>
              <a:ext cx="1169496" cy="276999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015A74"/>
                </a:gs>
                <a:gs pos="0">
                  <a:srgbClr val="015A74">
                    <a:lumMod val="75000"/>
                  </a:srgbClr>
                </a:gs>
              </a:gsLst>
              <a:lin ang="5400000" scaled="1"/>
            </a:gradFill>
            <a:ln w="28575" cap="flat">
              <a:gradFill>
                <a:gsLst>
                  <a:gs pos="0">
                    <a:srgbClr val="015A74"/>
                  </a:gs>
                  <a:gs pos="100000">
                    <a:srgbClr val="015A74">
                      <a:lumMod val="75000"/>
                    </a:srgbClr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 ker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F55A7941-59C6-0967-F5A4-D7742202C901}"/>
                </a:ext>
              </a:extLst>
            </p:cNvPr>
            <p:cNvSpPr txBox="1"/>
            <p:nvPr/>
          </p:nvSpPr>
          <p:spPr>
            <a:xfrm>
              <a:off x="1792077" y="5284212"/>
              <a:ext cx="1169496" cy="276999"/>
            </a:xfrm>
            <a:prstGeom prst="rect">
              <a:avLst/>
            </a:prstGeom>
            <a:noFill/>
            <a:ln w="28575" cap="flat">
              <a:noFill/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>
                <a:defRPr kern="0">
                  <a:solidFill>
                    <a:prstClr val="black"/>
                  </a:solidFill>
                  <a:latin typeface="Agency FB"/>
                </a:defRPr>
              </a:lvl1pPr>
            </a:lstStyle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环泊酚 </a:t>
              </a:r>
              <a:r>
                <a:rPr lang="en-US" altLang="zh-CN" sz="12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VS</a:t>
              </a:r>
              <a:r>
                <a:rPr lang="zh-CN" altLang="en-US" sz="12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丙泊酚（得普利麻）</a:t>
              </a:r>
              <a:endParaRPr lang="en-US" altLang="zh-CN" sz="1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cxnSp>
        <p:nvCxnSpPr>
          <p:cNvPr id="40" name="MH_Other_1">
            <a:extLst>
              <a:ext uri="{FF2B5EF4-FFF2-40B4-BE49-F238E27FC236}">
                <a16:creationId xmlns:a16="http://schemas.microsoft.com/office/drawing/2014/main" id="{F226FDFD-BC10-4309-6C69-DD7E6CC0D59B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280193" y="3927353"/>
            <a:ext cx="11631614" cy="0"/>
          </a:xfrm>
          <a:prstGeom prst="straightConnector1">
            <a:avLst/>
          </a:prstGeom>
          <a:ln w="19050">
            <a:solidFill>
              <a:srgbClr val="003948"/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: 圆角 58">
            <a:extLst>
              <a:ext uri="{FF2B5EF4-FFF2-40B4-BE49-F238E27FC236}">
                <a16:creationId xmlns:a16="http://schemas.microsoft.com/office/drawing/2014/main" id="{733A16F1-EBC1-9A8F-0F47-FCF38BFBFAAE}"/>
              </a:ext>
            </a:extLst>
          </p:cNvPr>
          <p:cNvSpPr/>
          <p:nvPr/>
        </p:nvSpPr>
        <p:spPr>
          <a:xfrm>
            <a:off x="125370" y="595004"/>
            <a:ext cx="5512118" cy="3141691"/>
          </a:xfrm>
          <a:prstGeom prst="roundRect">
            <a:avLst>
              <a:gd name="adj" fmla="val 7478"/>
            </a:avLst>
          </a:prstGeom>
          <a:noFill/>
          <a:ln w="31750" cmpd="thickThin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2587746" tIns="506173" rIns="2587746" bIns="5538991" numCol="1" spcCol="2539" anchor="ctr" anchorCtr="0">
            <a:noAutofit/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8E235114-5E5C-9B63-0C76-5DB5588C7EC5}"/>
              </a:ext>
            </a:extLst>
          </p:cNvPr>
          <p:cNvGrpSpPr/>
          <p:nvPr/>
        </p:nvGrpSpPr>
        <p:grpSpPr>
          <a:xfrm>
            <a:off x="664228" y="4557592"/>
            <a:ext cx="3531799" cy="283070"/>
            <a:chOff x="1504379" y="5278409"/>
            <a:chExt cx="1457194" cy="282802"/>
          </a:xfrm>
        </p:grpSpPr>
        <p:sp>
          <p:nvSpPr>
            <p:cNvPr id="52" name="圆角矩形 51">
              <a:extLst>
                <a:ext uri="{FF2B5EF4-FFF2-40B4-BE49-F238E27FC236}">
                  <a16:creationId xmlns:a16="http://schemas.microsoft.com/office/drawing/2014/main" id="{24353B05-5D9E-CE2B-651D-91FB81D19643}"/>
                </a:ext>
              </a:extLst>
            </p:cNvPr>
            <p:cNvSpPr/>
            <p:nvPr/>
          </p:nvSpPr>
          <p:spPr>
            <a:xfrm>
              <a:off x="1504379" y="5278409"/>
              <a:ext cx="1457194" cy="276999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015A74"/>
                </a:gs>
                <a:gs pos="0">
                  <a:srgbClr val="015A74">
                    <a:lumMod val="75000"/>
                  </a:srgbClr>
                </a:gs>
              </a:gsLst>
              <a:lin ang="5400000" scaled="1"/>
            </a:gradFill>
            <a:ln w="28575" cap="flat">
              <a:gradFill>
                <a:gsLst>
                  <a:gs pos="0">
                    <a:srgbClr val="015A74"/>
                  </a:gs>
                  <a:gs pos="100000">
                    <a:srgbClr val="015A74">
                      <a:lumMod val="75000"/>
                    </a:srgbClr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 ker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8F94BECF-AA4A-A7F0-1DB2-BA0C1FA7D741}"/>
                </a:ext>
              </a:extLst>
            </p:cNvPr>
            <p:cNvSpPr txBox="1"/>
            <p:nvPr/>
          </p:nvSpPr>
          <p:spPr>
            <a:xfrm>
              <a:off x="1534893" y="5284212"/>
              <a:ext cx="1426680" cy="276999"/>
            </a:xfrm>
            <a:prstGeom prst="rect">
              <a:avLst/>
            </a:prstGeom>
            <a:noFill/>
            <a:ln w="28575" cap="flat">
              <a:noFill/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>
                <a:defRPr kern="0">
                  <a:solidFill>
                    <a:prstClr val="black"/>
                  </a:solidFill>
                  <a:latin typeface="Agency FB"/>
                </a:defRPr>
              </a:lvl1pPr>
            </a:lstStyle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环泊酚 </a:t>
              </a:r>
              <a:r>
                <a:rPr lang="en-US" altLang="zh-CN" sz="12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VS</a:t>
              </a:r>
              <a:r>
                <a:rPr lang="zh-CN" altLang="en-US" sz="12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右美托咪定</a:t>
              </a:r>
              <a:r>
                <a:rPr lang="en-US" altLang="zh-CN" sz="12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+</a:t>
              </a:r>
              <a:r>
                <a:rPr lang="zh-CN" altLang="en-US" sz="12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丙泊酚（得普利麻）</a:t>
              </a:r>
              <a:endParaRPr lang="en-US" altLang="zh-CN" sz="1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55" name="文本框 54">
            <a:extLst>
              <a:ext uri="{FF2B5EF4-FFF2-40B4-BE49-F238E27FC236}">
                <a16:creationId xmlns:a16="http://schemas.microsoft.com/office/drawing/2014/main" id="{B0197B85-3249-6C10-4127-051085C29931}"/>
              </a:ext>
            </a:extLst>
          </p:cNvPr>
          <p:cNvSpPr txBox="1"/>
          <p:nvPr/>
        </p:nvSpPr>
        <p:spPr bwMode="auto">
          <a:xfrm>
            <a:off x="574578" y="5232792"/>
            <a:ext cx="3896272" cy="1144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rPr>
              <a:t>不良反应发生率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rPr>
              <a:t>更低</a:t>
            </a:r>
            <a:r>
              <a:rPr lang="zh-CN" altLang="en-US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rPr>
              <a:t>30.6% vs 63.9%</a:t>
            </a:r>
            <a:r>
              <a:rPr lang="zh-CN" altLang="en-US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rPr>
              <a:t>）</a:t>
            </a:r>
          </a:p>
          <a:p>
            <a:pPr marL="171450" indent="-171450" algn="just"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rPr>
              <a:t>低血压发生率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rPr>
              <a:t>更低</a:t>
            </a:r>
            <a:r>
              <a:rPr lang="zh-CN" altLang="en-US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rPr>
              <a:t>30.6% vs 61.1%</a:t>
            </a:r>
            <a:r>
              <a:rPr lang="zh-CN" altLang="en-US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rPr>
              <a:t>）</a:t>
            </a:r>
          </a:p>
          <a:p>
            <a:pPr marL="171450" indent="-171450" algn="just"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rPr>
              <a:t>呼吸抑制发生率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rPr>
              <a:t>更低</a:t>
            </a:r>
            <a:r>
              <a:rPr lang="zh-CN" altLang="en-US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rPr>
              <a:t>0.0% vs 5.6%</a:t>
            </a:r>
            <a:r>
              <a:rPr lang="zh-CN" altLang="en-US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rPr>
              <a:t>）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BFD39B84-9BD5-1620-0DDB-89AFC3807506}"/>
              </a:ext>
            </a:extLst>
          </p:cNvPr>
          <p:cNvSpPr txBox="1"/>
          <p:nvPr/>
        </p:nvSpPr>
        <p:spPr bwMode="auto">
          <a:xfrm>
            <a:off x="4725323" y="5213406"/>
            <a:ext cx="3308370" cy="1142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rPr>
              <a:t>注射痛发生率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rPr>
              <a:t>显著降低</a:t>
            </a:r>
            <a:r>
              <a:rPr lang="zh-CN" altLang="en-US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rPr>
              <a:t>3.3%vs58.8%</a:t>
            </a:r>
            <a:r>
              <a:rPr lang="zh-CN" altLang="en-US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rPr>
              <a:t>）</a:t>
            </a:r>
            <a:endParaRPr lang="en-US" altLang="zh-CN" sz="1200" b="1" u="sng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171450" indent="-171450" algn="just"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rPr>
              <a:t>低血压发生率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rPr>
              <a:t>降低</a:t>
            </a:r>
            <a:r>
              <a:rPr lang="zh-CN" altLang="en-US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rPr>
              <a:t>10,89%vs26.09%</a:t>
            </a:r>
            <a:r>
              <a:rPr lang="zh-CN" altLang="en-US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rPr>
              <a:t>）</a:t>
            </a:r>
            <a:endParaRPr lang="en-US" altLang="zh-CN" sz="1200" b="1" u="sng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171450" indent="-171450" algn="just"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rPr>
              <a:t>心动过缓等发生率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rPr>
              <a:t>降低</a:t>
            </a:r>
            <a:r>
              <a:rPr lang="zh-CN" altLang="en-US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rPr>
              <a:t>6.52%vs10.87%</a:t>
            </a:r>
            <a:r>
              <a:rPr lang="zh-CN" altLang="en-US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rPr>
              <a:t>）</a:t>
            </a:r>
            <a:endParaRPr lang="en-US" altLang="zh-CN" sz="1200" b="1" u="sng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B33ADBC6-0B07-80F4-A4BE-819B10CFD351}"/>
              </a:ext>
            </a:extLst>
          </p:cNvPr>
          <p:cNvGrpSpPr/>
          <p:nvPr/>
        </p:nvGrpSpPr>
        <p:grpSpPr>
          <a:xfrm>
            <a:off x="8506578" y="4555780"/>
            <a:ext cx="2760880" cy="283070"/>
            <a:chOff x="1792077" y="5278409"/>
            <a:chExt cx="1169496" cy="282802"/>
          </a:xfrm>
        </p:grpSpPr>
        <p:sp>
          <p:nvSpPr>
            <p:cNvPr id="64" name="圆角矩形 63">
              <a:extLst>
                <a:ext uri="{FF2B5EF4-FFF2-40B4-BE49-F238E27FC236}">
                  <a16:creationId xmlns:a16="http://schemas.microsoft.com/office/drawing/2014/main" id="{A41C0741-27D0-B728-407A-DECE4B8E01ED}"/>
                </a:ext>
              </a:extLst>
            </p:cNvPr>
            <p:cNvSpPr/>
            <p:nvPr/>
          </p:nvSpPr>
          <p:spPr>
            <a:xfrm>
              <a:off x="1792077" y="5278409"/>
              <a:ext cx="1169496" cy="276999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015A74"/>
                </a:gs>
                <a:gs pos="0">
                  <a:srgbClr val="015A74">
                    <a:lumMod val="75000"/>
                  </a:srgbClr>
                </a:gs>
              </a:gsLst>
              <a:lin ang="5400000" scaled="1"/>
            </a:gradFill>
            <a:ln w="28575" cap="flat">
              <a:gradFill>
                <a:gsLst>
                  <a:gs pos="0">
                    <a:srgbClr val="015A74"/>
                  </a:gs>
                  <a:gs pos="100000">
                    <a:srgbClr val="015A74">
                      <a:lumMod val="75000"/>
                    </a:srgbClr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 ker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427AFC40-B2DD-FDF5-A029-1636E9FD5047}"/>
                </a:ext>
              </a:extLst>
            </p:cNvPr>
            <p:cNvSpPr txBox="1"/>
            <p:nvPr/>
          </p:nvSpPr>
          <p:spPr>
            <a:xfrm>
              <a:off x="1792077" y="5284212"/>
              <a:ext cx="1169496" cy="276999"/>
            </a:xfrm>
            <a:prstGeom prst="rect">
              <a:avLst/>
            </a:prstGeom>
            <a:noFill/>
            <a:ln w="28575" cap="flat">
              <a:noFill/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>
                <a:defRPr kern="0">
                  <a:solidFill>
                    <a:prstClr val="black"/>
                  </a:solidFill>
                  <a:latin typeface="Agency FB"/>
                </a:defRPr>
              </a:lvl1pPr>
            </a:lstStyle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环泊酚 </a:t>
              </a:r>
              <a:r>
                <a:rPr lang="en-US" altLang="zh-CN" sz="12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VS</a:t>
              </a:r>
              <a:r>
                <a:rPr lang="zh-CN" altLang="en-US" sz="12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咪达唑仑</a:t>
              </a:r>
              <a:endParaRPr lang="en-US" altLang="zh-CN" sz="1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67" name="文本框 66">
            <a:extLst>
              <a:ext uri="{FF2B5EF4-FFF2-40B4-BE49-F238E27FC236}">
                <a16:creationId xmlns:a16="http://schemas.microsoft.com/office/drawing/2014/main" id="{5B890C87-A567-BC41-158D-DFD782DEC743}"/>
              </a:ext>
            </a:extLst>
          </p:cNvPr>
          <p:cNvSpPr txBox="1"/>
          <p:nvPr/>
        </p:nvSpPr>
        <p:spPr bwMode="auto">
          <a:xfrm>
            <a:off x="8506578" y="5232792"/>
            <a:ext cx="2976399" cy="1157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环泊酚注射液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代谢产物无活性</a:t>
            </a:r>
            <a:endParaRPr lang="en-US" altLang="zh-CN" sz="1200" b="1" u="sng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171450" indent="-17145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长期输注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无明显药物蓄积</a:t>
            </a:r>
            <a:endParaRPr lang="en-US" altLang="zh-CN" sz="1200" b="1" u="sng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171450" indent="-17145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停药后能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快速苏醒</a:t>
            </a:r>
            <a:endParaRPr lang="en-US" altLang="zh-CN" sz="1200" b="1" u="sng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171450" indent="-17145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咪达唑仑谵妄风险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5C48236-21C7-76F3-66E6-0EC65607FFE5}"/>
              </a:ext>
            </a:extLst>
          </p:cNvPr>
          <p:cNvSpPr txBox="1"/>
          <p:nvPr/>
        </p:nvSpPr>
        <p:spPr bwMode="auto">
          <a:xfrm>
            <a:off x="460226" y="441343"/>
            <a:ext cx="1974249" cy="276999"/>
          </a:xfrm>
          <a:prstGeom prst="rect">
            <a:avLst/>
          </a:prstGeom>
          <a:blipFill>
            <a:blip r:embed="rId7"/>
            <a:stretch>
              <a:fillRect t="-45000"/>
            </a:stretch>
          </a:blip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200" b="1" dirty="0">
                <a:solidFill>
                  <a:srgbClr val="04487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说明书收载的安全性信息</a:t>
            </a:r>
            <a:endParaRPr lang="zh-CN" altLang="en-US" sz="1200" b="1" baseline="30000" dirty="0">
              <a:solidFill>
                <a:srgbClr val="04487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3" name="图片 4" descr="32313538333630373b32313538333635393be695b0e68daee8aeb0e5bd95">
            <a:extLst>
              <a:ext uri="{FF2B5EF4-FFF2-40B4-BE49-F238E27FC236}">
                <a16:creationId xmlns:a16="http://schemas.microsoft.com/office/drawing/2014/main" id="{FB4D32A5-DB3D-FEC5-0D96-83C343AA72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4456" y="460144"/>
            <a:ext cx="314161" cy="31416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E4F97374-7D5C-152C-5808-85D84065C9D9}"/>
              </a:ext>
            </a:extLst>
          </p:cNvPr>
          <p:cNvSpPr txBox="1"/>
          <p:nvPr/>
        </p:nvSpPr>
        <p:spPr bwMode="auto">
          <a:xfrm>
            <a:off x="6096001" y="441967"/>
            <a:ext cx="1974249" cy="276999"/>
          </a:xfrm>
          <a:prstGeom prst="rect">
            <a:avLst/>
          </a:prstGeom>
          <a:blipFill>
            <a:blip r:embed="rId7"/>
            <a:stretch>
              <a:fillRect t="-45000"/>
            </a:stretch>
          </a:blip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rgbClr val="04487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国内外不良反应发生情况</a:t>
            </a:r>
            <a:endParaRPr lang="zh-CN" altLang="en-US" sz="1200" b="1" baseline="30000" dirty="0">
              <a:solidFill>
                <a:srgbClr val="04487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5" name="图片 40" descr="21596516">
            <a:extLst>
              <a:ext uri="{FF2B5EF4-FFF2-40B4-BE49-F238E27FC236}">
                <a16:creationId xmlns:a16="http://schemas.microsoft.com/office/drawing/2014/main" id="{98576783-EFFB-67FC-1A0B-E096B58CE9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03420" y="441970"/>
            <a:ext cx="312562" cy="31256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005ABDC4-F7FF-9741-41A2-7845D87D31CA}"/>
              </a:ext>
            </a:extLst>
          </p:cNvPr>
          <p:cNvSpPr txBox="1"/>
          <p:nvPr/>
        </p:nvSpPr>
        <p:spPr bwMode="auto">
          <a:xfrm>
            <a:off x="5116447" y="4916174"/>
            <a:ext cx="2141604" cy="336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不良反应更少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0" name="圆角矩形 19">
            <a:extLst>
              <a:ext uri="{FF2B5EF4-FFF2-40B4-BE49-F238E27FC236}">
                <a16:creationId xmlns:a16="http://schemas.microsoft.com/office/drawing/2014/main" id="{8B92797B-490B-19B2-FB30-53C7EBF1BCD5}"/>
              </a:ext>
            </a:extLst>
          </p:cNvPr>
          <p:cNvSpPr/>
          <p:nvPr/>
        </p:nvSpPr>
        <p:spPr>
          <a:xfrm flipV="1">
            <a:off x="5116447" y="5260049"/>
            <a:ext cx="2141604" cy="4571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59B2EBA-9A1D-9D2D-9579-4930CE4D7EC9}"/>
              </a:ext>
            </a:extLst>
          </p:cNvPr>
          <p:cNvSpPr txBox="1"/>
          <p:nvPr/>
        </p:nvSpPr>
        <p:spPr bwMode="auto">
          <a:xfrm>
            <a:off x="1318058" y="4916174"/>
            <a:ext cx="2141604" cy="336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安全性更高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5" name="圆角矩形 34">
            <a:extLst>
              <a:ext uri="{FF2B5EF4-FFF2-40B4-BE49-F238E27FC236}">
                <a16:creationId xmlns:a16="http://schemas.microsoft.com/office/drawing/2014/main" id="{CFF549B1-1CB4-5239-4747-22F9805C974A}"/>
              </a:ext>
            </a:extLst>
          </p:cNvPr>
          <p:cNvSpPr/>
          <p:nvPr/>
        </p:nvSpPr>
        <p:spPr>
          <a:xfrm flipV="1">
            <a:off x="1318058" y="5260049"/>
            <a:ext cx="2141604" cy="4571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1737C851-C98F-2638-EC94-8CE58343F0B7}"/>
              </a:ext>
            </a:extLst>
          </p:cNvPr>
          <p:cNvSpPr txBox="1"/>
          <p:nvPr/>
        </p:nvSpPr>
        <p:spPr bwMode="auto">
          <a:xfrm>
            <a:off x="8828314" y="4896097"/>
            <a:ext cx="2141604" cy="336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安全性更高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7" name="圆角矩形 36">
            <a:extLst>
              <a:ext uri="{FF2B5EF4-FFF2-40B4-BE49-F238E27FC236}">
                <a16:creationId xmlns:a16="http://schemas.microsoft.com/office/drawing/2014/main" id="{804ED946-5861-C25A-CDA3-D980A88CCAA2}"/>
              </a:ext>
            </a:extLst>
          </p:cNvPr>
          <p:cNvSpPr/>
          <p:nvPr/>
        </p:nvSpPr>
        <p:spPr>
          <a:xfrm flipV="1">
            <a:off x="8828314" y="5239972"/>
            <a:ext cx="2141604" cy="4571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6A07D06-BE70-E36E-EA30-53D01C417380}"/>
              </a:ext>
            </a:extLst>
          </p:cNvPr>
          <p:cNvSpPr txBox="1"/>
          <p:nvPr/>
        </p:nvSpPr>
        <p:spPr>
          <a:xfrm>
            <a:off x="216572" y="838323"/>
            <a:ext cx="5405789" cy="2814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820"/>
              </a:lnSpc>
            </a:pPr>
            <a:r>
              <a:rPr lang="zh-CN" altLang="en-US" sz="1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本品说明书中明确“无严重不良反应”，不良反应均为镇静麻醉药物常见不良反应</a:t>
            </a:r>
            <a:endParaRPr lang="en-US" altLang="zh-CN" sz="11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）重症监护期间机械通气时的镇静：</a:t>
            </a:r>
          </a:p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临床推荐剂量下，环泊酚所有级别不良反应发生率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20.7%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，丙泊酚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34.5%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。其中低血压是十分常见的不良反应，环泊酚和丙泊酚发生率分别为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17.2%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29.3%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。</a:t>
            </a:r>
          </a:p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）全身麻醉维持：</a:t>
            </a:r>
          </a:p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十分常见（≥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10%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）低血压：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39.7%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、心动过缓：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24.1%</a:t>
            </a:r>
          </a:p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常见（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1%~10%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，含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1%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）注射部位痛：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6.0%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、皮疹：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2.6%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等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）非气管插管的手术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操作中的镇静和麻醉</a:t>
            </a:r>
          </a:p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本品推荐剂量下用于纤维支气管镜诊疗镇静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麻醉时主要的不良反应发生情况为：</a:t>
            </a:r>
          </a:p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十分常见（≥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10%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）低血压：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22.2%</a:t>
            </a:r>
          </a:p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常见（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1%~10%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，含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1%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）注射部位痛：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4.4%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、缺氧：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5.9%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、血胆红素升高：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1.5%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、心动过缓：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7.4%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、嗜睡：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1.5%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、头晕：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4.4%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4002086-DB8E-115D-35BE-009B1527D6F1}"/>
              </a:ext>
            </a:extLst>
          </p:cNvPr>
          <p:cNvSpPr txBox="1"/>
          <p:nvPr/>
        </p:nvSpPr>
        <p:spPr>
          <a:xfrm>
            <a:off x="5930863" y="1232829"/>
            <a:ext cx="5980944" cy="1398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1">
              <a:lnSpc>
                <a:spcPct val="250000"/>
              </a:lnSpc>
            </a:pP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截至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2023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月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30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日，在临床应用中共收集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121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例不良反应报告，主要包括低血压、皮疹等不良反应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zh-CN" sz="1200" b="1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总体不良事件预估发生率＜</a:t>
            </a:r>
            <a:r>
              <a:rPr lang="en-US" altLang="zh-CN" sz="1200" b="1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0.003%</a:t>
            </a:r>
            <a:r>
              <a:rPr lang="zh-CN" altLang="zh-CN" sz="1200" b="1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，均为常见不良反应，低于说明书报道</a:t>
            </a:r>
            <a:r>
              <a:rPr lang="zh-CN" altLang="zh-CN" sz="120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zh-CN" sz="1200" b="1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总体不良反应发生率属十分罕见（</a:t>
            </a:r>
            <a:r>
              <a:rPr lang="en-US" altLang="zh-CN" sz="1200" b="1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&lt;0.01%</a:t>
            </a:r>
            <a:r>
              <a:rPr lang="zh-CN" altLang="zh-CN" sz="1200" b="1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zh-CN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4EEDDE0-7BCF-40A3-EB3F-D87B226635C8}"/>
              </a:ext>
            </a:extLst>
          </p:cNvPr>
          <p:cNvSpPr txBox="1"/>
          <p:nvPr/>
        </p:nvSpPr>
        <p:spPr>
          <a:xfrm>
            <a:off x="2198218" y="-23656"/>
            <a:ext cx="734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b="1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环泊酚无严重不良反应，对比目录内同治疗领域药品安全性更好</a:t>
            </a:r>
          </a:p>
        </p:txBody>
      </p:sp>
    </p:spTree>
    <p:extLst>
      <p:ext uri="{BB962C8B-B14F-4D97-AF65-F5344CB8AC3E}">
        <p14:creationId xmlns:p14="http://schemas.microsoft.com/office/powerpoint/2010/main" val="30732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6CA7686-AA38-D5E4-BE2A-EFFC3CFFD836}"/>
              </a:ext>
            </a:extLst>
          </p:cNvPr>
          <p:cNvSpPr/>
          <p:nvPr/>
        </p:nvSpPr>
        <p:spPr>
          <a:xfrm>
            <a:off x="0" y="3625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8A4F608-B1AB-ED16-8F10-D5D7A5731B88}"/>
              </a:ext>
            </a:extLst>
          </p:cNvPr>
          <p:cNvSpPr/>
          <p:nvPr/>
        </p:nvSpPr>
        <p:spPr>
          <a:xfrm>
            <a:off x="2169554" y="14453"/>
            <a:ext cx="7780104" cy="24771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7" name="文本框 12">
            <a:extLst>
              <a:ext uri="{FF2B5EF4-FFF2-40B4-BE49-F238E27FC236}">
                <a16:creationId xmlns:a16="http://schemas.microsoft.com/office/drawing/2014/main" id="{92F2EF72-6BC4-D977-48AF-F39E68548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834" y="-52385"/>
            <a:ext cx="17296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800" b="1" dirty="0">
                <a:solidFill>
                  <a:srgbClr val="044875"/>
                </a:solidFill>
                <a:latin typeface="微软雅黑" pitchFamily="34" charset="-122"/>
                <a:ea typeface="微软雅黑" pitchFamily="34" charset="-122"/>
              </a:rPr>
              <a:t>安全性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0D7A4D0-B147-83C6-2795-00D1223E9617}"/>
              </a:ext>
            </a:extLst>
          </p:cNvPr>
          <p:cNvSpPr txBox="1"/>
          <p:nvPr/>
        </p:nvSpPr>
        <p:spPr bwMode="auto">
          <a:xfrm>
            <a:off x="474661" y="-58963"/>
            <a:ext cx="7239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Impact" panose="020B0806030902050204" pitchFamily="34" charset="0"/>
              <a:ea typeface="+mn-ea"/>
            </a:endParaRPr>
          </a:p>
        </p:txBody>
      </p:sp>
      <p:pic>
        <p:nvPicPr>
          <p:cNvPr id="10" name="图片 9" descr="海思科医药集团-照片">
            <a:extLst>
              <a:ext uri="{FF2B5EF4-FFF2-40B4-BE49-F238E27FC236}">
                <a16:creationId xmlns:a16="http://schemas.microsoft.com/office/drawing/2014/main" id="{0D189DF5-E2AC-229C-97BB-D02B153EC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251" y="13218"/>
            <a:ext cx="1655515" cy="23812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56F7262-817E-6D6C-3E83-39353980BFE3}"/>
              </a:ext>
            </a:extLst>
          </p:cNvPr>
          <p:cNvSpPr/>
          <p:nvPr/>
        </p:nvSpPr>
        <p:spPr>
          <a:xfrm>
            <a:off x="11843656" y="0"/>
            <a:ext cx="348343" cy="24175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2" name="圆角矩形 7">
            <a:extLst>
              <a:ext uri="{FF2B5EF4-FFF2-40B4-BE49-F238E27FC236}">
                <a16:creationId xmlns:a16="http://schemas.microsoft.com/office/drawing/2014/main" id="{E8F1AB44-5225-D7E7-407A-C71104A65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3" y="334623"/>
            <a:ext cx="3000003" cy="246221"/>
          </a:xfrm>
          <a:prstGeom prst="roundRect">
            <a:avLst>
              <a:gd name="adj" fmla="val 16667"/>
            </a:avLst>
          </a:prstGeom>
          <a:solidFill>
            <a:srgbClr val="203864"/>
          </a:solidFill>
          <a:ln w="31750">
            <a:solidFill>
              <a:srgbClr val="FFFFFF"/>
            </a:solidFill>
          </a:ln>
          <a:effectLst>
            <a:outerShdw blurRad="381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l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文本框 8">
            <a:extLst>
              <a:ext uri="{FF2B5EF4-FFF2-40B4-BE49-F238E27FC236}">
                <a16:creationId xmlns:a16="http://schemas.microsoft.com/office/drawing/2014/main" id="{5514EDC8-063A-79F8-3471-CE866CF1D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4" y="344437"/>
            <a:ext cx="292828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新增适应症</a:t>
            </a:r>
            <a:r>
              <a:rPr lang="en-US" altLang="zh-CN" sz="1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1:  </a:t>
            </a:r>
            <a:r>
              <a:rPr lang="zh-CN" altLang="en-US" sz="1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重症监护期间机械通气时的镇静 </a:t>
            </a:r>
            <a:endParaRPr lang="zh-CN" altLang="en-US" sz="1000" b="1" dirty="0">
              <a:solidFill>
                <a:schemeClr val="bg2">
                  <a:lumMod val="9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4FC646A9-3231-C9A4-F2F0-07D480268DE1}"/>
              </a:ext>
            </a:extLst>
          </p:cNvPr>
          <p:cNvSpPr txBox="1"/>
          <p:nvPr/>
        </p:nvSpPr>
        <p:spPr>
          <a:xfrm>
            <a:off x="530288" y="751659"/>
            <a:ext cx="1368081" cy="252730"/>
          </a:xfrm>
          <a:prstGeom prst="roundRect">
            <a:avLst>
              <a:gd name="adj" fmla="val 25299"/>
            </a:avLst>
          </a:prstGeom>
          <a:solidFill>
            <a:srgbClr val="D6E0E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685800"/>
            <a:endParaRPr lang="zh-CN" altLang="en-US" sz="21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DE42B6C-D973-D915-5161-BBD8CF484875}"/>
              </a:ext>
            </a:extLst>
          </p:cNvPr>
          <p:cNvSpPr txBox="1"/>
          <p:nvPr/>
        </p:nvSpPr>
        <p:spPr>
          <a:xfrm>
            <a:off x="530293" y="734733"/>
            <a:ext cx="13680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1200" b="1" dirty="0">
                <a:solidFill>
                  <a:srgbClr val="04487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III</a:t>
            </a:r>
            <a:r>
              <a:rPr lang="zh-CN" altLang="en-US" sz="1200" b="1" dirty="0">
                <a:solidFill>
                  <a:srgbClr val="04487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期临床研究</a:t>
            </a:r>
            <a:endParaRPr lang="en-US" altLang="zh-CN" sz="1200" b="1" baseline="30000" dirty="0">
              <a:solidFill>
                <a:srgbClr val="04487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3" name="图片 6" descr="4649508">
            <a:extLst>
              <a:ext uri="{FF2B5EF4-FFF2-40B4-BE49-F238E27FC236}">
                <a16:creationId xmlns:a16="http://schemas.microsoft.com/office/drawing/2014/main" id="{737EB889-FCEA-6432-1002-F83E9AB48B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0704" y="743874"/>
            <a:ext cx="252730" cy="252730"/>
          </a:xfrm>
          <a:prstGeom prst="rect">
            <a:avLst/>
          </a:prstGeom>
        </p:spPr>
      </p:pic>
      <p:sp>
        <p:nvSpPr>
          <p:cNvPr id="21" name="矩形: 圆角 58">
            <a:extLst>
              <a:ext uri="{FF2B5EF4-FFF2-40B4-BE49-F238E27FC236}">
                <a16:creationId xmlns:a16="http://schemas.microsoft.com/office/drawing/2014/main" id="{4FB637BC-BDF2-29F8-031B-EAC8AE6554A4}"/>
              </a:ext>
            </a:extLst>
          </p:cNvPr>
          <p:cNvSpPr/>
          <p:nvPr/>
        </p:nvSpPr>
        <p:spPr>
          <a:xfrm>
            <a:off x="102470" y="667304"/>
            <a:ext cx="9364259" cy="2846971"/>
          </a:xfrm>
          <a:prstGeom prst="roundRect">
            <a:avLst>
              <a:gd name="adj" fmla="val 7478"/>
            </a:avLst>
          </a:prstGeom>
          <a:noFill/>
          <a:ln w="31750" cmpd="thickThin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2587746" tIns="506173" rIns="2587746" bIns="5538991" numCol="1" spcCol="2539" anchor="ctr" anchorCtr="0">
            <a:noAutofit/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3" name="图片 8" descr="21540912">
            <a:extLst>
              <a:ext uri="{FF2B5EF4-FFF2-40B4-BE49-F238E27FC236}">
                <a16:creationId xmlns:a16="http://schemas.microsoft.com/office/drawing/2014/main" id="{221B6E84-ED06-32CC-916B-C7465595C1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50752" y="734733"/>
            <a:ext cx="233015" cy="233015"/>
          </a:xfrm>
          <a:prstGeom prst="rect">
            <a:avLst/>
          </a:prstGeom>
        </p:spPr>
      </p:pic>
      <p:sp>
        <p:nvSpPr>
          <p:cNvPr id="24" name="TextBox 19">
            <a:extLst>
              <a:ext uri="{FF2B5EF4-FFF2-40B4-BE49-F238E27FC236}">
                <a16:creationId xmlns:a16="http://schemas.microsoft.com/office/drawing/2014/main" id="{3505A50A-9D32-BC42-6C1F-8FD53FDC8BE6}"/>
              </a:ext>
            </a:extLst>
          </p:cNvPr>
          <p:cNvSpPr txBox="1"/>
          <p:nvPr/>
        </p:nvSpPr>
        <p:spPr>
          <a:xfrm>
            <a:off x="4641802" y="742276"/>
            <a:ext cx="1368081" cy="263883"/>
          </a:xfrm>
          <a:prstGeom prst="roundRect">
            <a:avLst>
              <a:gd name="adj" fmla="val 25299"/>
            </a:avLst>
          </a:prstGeom>
          <a:solidFill>
            <a:srgbClr val="D6E0E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685800"/>
            <a:endParaRPr lang="zh-CN" altLang="en-US" sz="21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E201571-AE13-AB93-C909-3C0A9D923B43}"/>
              </a:ext>
            </a:extLst>
          </p:cNvPr>
          <p:cNvSpPr txBox="1"/>
          <p:nvPr/>
        </p:nvSpPr>
        <p:spPr>
          <a:xfrm>
            <a:off x="4641810" y="747840"/>
            <a:ext cx="13556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1200" b="1" dirty="0">
                <a:solidFill>
                  <a:srgbClr val="04487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上市后研究</a:t>
            </a:r>
            <a:endParaRPr lang="en-US" altLang="zh-CN" sz="1200" b="1" baseline="30000" dirty="0">
              <a:solidFill>
                <a:srgbClr val="04487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矩形: 圆角 58">
            <a:extLst>
              <a:ext uri="{FF2B5EF4-FFF2-40B4-BE49-F238E27FC236}">
                <a16:creationId xmlns:a16="http://schemas.microsoft.com/office/drawing/2014/main" id="{C8E597DF-3548-3152-ED25-6D7AE3B2290B}"/>
              </a:ext>
            </a:extLst>
          </p:cNvPr>
          <p:cNvSpPr/>
          <p:nvPr/>
        </p:nvSpPr>
        <p:spPr>
          <a:xfrm>
            <a:off x="102470" y="3999600"/>
            <a:ext cx="9364259" cy="2760469"/>
          </a:xfrm>
          <a:prstGeom prst="roundRect">
            <a:avLst>
              <a:gd name="adj" fmla="val 7478"/>
            </a:avLst>
          </a:prstGeom>
          <a:noFill/>
          <a:ln w="31750" cmpd="thickThin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2587746" tIns="506173" rIns="2587746" bIns="5538991" numCol="1" spcCol="2539" anchor="ctr" anchorCtr="0">
            <a:noAutofit/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A0E40277-6165-D2C6-2A01-3C80A7EEB4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669" y="1028118"/>
            <a:ext cx="3541018" cy="2462113"/>
          </a:xfrm>
          <a:prstGeom prst="rect">
            <a:avLst/>
          </a:prstGeom>
        </p:spPr>
      </p:pic>
      <p:sp>
        <p:nvSpPr>
          <p:cNvPr id="18" name="圆角矩形 7">
            <a:extLst>
              <a:ext uri="{FF2B5EF4-FFF2-40B4-BE49-F238E27FC236}">
                <a16:creationId xmlns:a16="http://schemas.microsoft.com/office/drawing/2014/main" id="{595A0EA2-9153-6467-6645-7D32A928C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1" y="3658524"/>
            <a:ext cx="2013983" cy="260309"/>
          </a:xfrm>
          <a:prstGeom prst="roundRect">
            <a:avLst>
              <a:gd name="adj" fmla="val 16667"/>
            </a:avLst>
          </a:prstGeom>
          <a:solidFill>
            <a:srgbClr val="203864"/>
          </a:solidFill>
          <a:ln w="31750">
            <a:solidFill>
              <a:srgbClr val="FFFFFF"/>
            </a:solidFill>
          </a:ln>
          <a:effectLst>
            <a:outerShdw blurRad="381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l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文本框 8">
            <a:extLst>
              <a:ext uri="{FF2B5EF4-FFF2-40B4-BE49-F238E27FC236}">
                <a16:creationId xmlns:a16="http://schemas.microsoft.com/office/drawing/2014/main" id="{331BE7F1-1FB7-0742-F956-BAAF53339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3" y="3668338"/>
            <a:ext cx="201398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新增适应症</a:t>
            </a:r>
            <a:r>
              <a:rPr lang="en-US" altLang="zh-CN" sz="1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2:</a:t>
            </a:r>
            <a:r>
              <a:rPr lang="zh-CN" altLang="en-US" sz="1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  全身麻醉维持</a:t>
            </a:r>
            <a:endParaRPr lang="zh-CN" altLang="en-US" sz="1000" b="1" dirty="0">
              <a:solidFill>
                <a:schemeClr val="bg2">
                  <a:lumMod val="9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70F755-E89D-2054-112B-5E3C589734C5}"/>
              </a:ext>
            </a:extLst>
          </p:cNvPr>
          <p:cNvSpPr txBox="1"/>
          <p:nvPr/>
        </p:nvSpPr>
        <p:spPr>
          <a:xfrm>
            <a:off x="530288" y="4088731"/>
            <a:ext cx="1189177" cy="252730"/>
          </a:xfrm>
          <a:prstGeom prst="roundRect">
            <a:avLst>
              <a:gd name="adj" fmla="val 25299"/>
            </a:avLst>
          </a:prstGeom>
          <a:solidFill>
            <a:srgbClr val="D6E0E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685800"/>
            <a:endParaRPr lang="zh-CN" altLang="en-US" sz="21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1DB8B93-D378-8E23-90C8-ACD1FF196094}"/>
              </a:ext>
            </a:extLst>
          </p:cNvPr>
          <p:cNvSpPr txBox="1"/>
          <p:nvPr/>
        </p:nvSpPr>
        <p:spPr>
          <a:xfrm>
            <a:off x="530293" y="4071805"/>
            <a:ext cx="11891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1200" b="1" dirty="0">
                <a:solidFill>
                  <a:srgbClr val="04487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III</a:t>
            </a:r>
            <a:r>
              <a:rPr lang="zh-CN" altLang="en-US" sz="1200" b="1" dirty="0">
                <a:solidFill>
                  <a:srgbClr val="04487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期临床研究</a:t>
            </a:r>
            <a:endParaRPr lang="en-US" altLang="zh-CN" sz="1200" b="1" baseline="30000" dirty="0">
              <a:solidFill>
                <a:srgbClr val="04487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1" name="图片 6" descr="4649508">
            <a:extLst>
              <a:ext uri="{FF2B5EF4-FFF2-40B4-BE49-F238E27FC236}">
                <a16:creationId xmlns:a16="http://schemas.microsoft.com/office/drawing/2014/main" id="{EF37CCBD-1208-8B9B-C879-AE52F845A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0704" y="4090471"/>
            <a:ext cx="252730" cy="252730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90B59A92-2457-A1D0-3A55-5A7380C6F7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1488" y="4376659"/>
            <a:ext cx="3774046" cy="2331146"/>
          </a:xfrm>
          <a:prstGeom prst="rect">
            <a:avLst/>
          </a:prstGeom>
        </p:spPr>
      </p:pic>
      <p:pic>
        <p:nvPicPr>
          <p:cNvPr id="36" name="图片 8" descr="21540912">
            <a:extLst>
              <a:ext uri="{FF2B5EF4-FFF2-40B4-BE49-F238E27FC236}">
                <a16:creationId xmlns:a16="http://schemas.microsoft.com/office/drawing/2014/main" id="{BAAF751B-B831-8E7C-0FA5-5CC01ABEE0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50744" y="4086553"/>
            <a:ext cx="233015" cy="233015"/>
          </a:xfrm>
          <a:prstGeom prst="rect">
            <a:avLst/>
          </a:prstGeom>
        </p:spPr>
      </p:pic>
      <p:sp>
        <p:nvSpPr>
          <p:cNvPr id="37" name="TextBox 19">
            <a:extLst>
              <a:ext uri="{FF2B5EF4-FFF2-40B4-BE49-F238E27FC236}">
                <a16:creationId xmlns:a16="http://schemas.microsoft.com/office/drawing/2014/main" id="{6E646A0A-C254-4ADF-8A73-BBD5BE24DD1E}"/>
              </a:ext>
            </a:extLst>
          </p:cNvPr>
          <p:cNvSpPr txBox="1"/>
          <p:nvPr/>
        </p:nvSpPr>
        <p:spPr>
          <a:xfrm>
            <a:off x="4641795" y="4094096"/>
            <a:ext cx="1234184" cy="263883"/>
          </a:xfrm>
          <a:prstGeom prst="roundRect">
            <a:avLst>
              <a:gd name="adj" fmla="val 25299"/>
            </a:avLst>
          </a:prstGeom>
          <a:solidFill>
            <a:srgbClr val="D6E0E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685800"/>
            <a:endParaRPr lang="zh-CN" altLang="en-US" sz="21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0FF3612C-08DF-6CF2-5BF7-C9BA23A0211F}"/>
              </a:ext>
            </a:extLst>
          </p:cNvPr>
          <p:cNvSpPr txBox="1"/>
          <p:nvPr/>
        </p:nvSpPr>
        <p:spPr>
          <a:xfrm>
            <a:off x="4641802" y="4099660"/>
            <a:ext cx="12341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1200" b="1" dirty="0">
                <a:solidFill>
                  <a:srgbClr val="04487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上市后研究</a:t>
            </a:r>
            <a:endParaRPr lang="en-US" altLang="zh-CN" sz="1200" b="1" baseline="30000" dirty="0">
              <a:solidFill>
                <a:srgbClr val="04487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8" name="图片 67">
            <a:extLst>
              <a:ext uri="{FF2B5EF4-FFF2-40B4-BE49-F238E27FC236}">
                <a16:creationId xmlns:a16="http://schemas.microsoft.com/office/drawing/2014/main" id="{5658785E-6869-2A92-4B90-59E3E1BBF4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579" y="5631132"/>
            <a:ext cx="391297" cy="18923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FDAB334-72F1-9152-6D97-B2E92F352F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72419" y="1032590"/>
            <a:ext cx="3333305" cy="245764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E427E82-A9BC-71E4-124C-05B73A3476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16348" y="1525342"/>
            <a:ext cx="391297" cy="189234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8AA773AD-1A44-6963-0C34-06E572AF8828}"/>
              </a:ext>
            </a:extLst>
          </p:cNvPr>
          <p:cNvSpPr txBox="1"/>
          <p:nvPr/>
        </p:nvSpPr>
        <p:spPr bwMode="auto">
          <a:xfrm>
            <a:off x="9772455" y="4972393"/>
            <a:ext cx="1957534" cy="1511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注射痛发生率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显著降低</a:t>
            </a:r>
            <a:endParaRPr lang="en-US" altLang="zh-CN" sz="1200" b="1" u="sng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200000"/>
              </a:lnSpc>
              <a:defRPr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低血压发生率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显著降低</a:t>
            </a:r>
            <a:endParaRPr lang="en-US" altLang="zh-CN" sz="1200" b="1" u="sng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200000"/>
              </a:lnSpc>
              <a:defRPr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心动过缓发生率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降低</a:t>
            </a:r>
            <a:endParaRPr lang="en-US" altLang="zh-CN" sz="1200" b="1" u="sng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200000"/>
              </a:lnSpc>
              <a:defRPr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心动过速发生率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降低</a:t>
            </a:r>
            <a:endParaRPr lang="en-US" altLang="zh-CN" sz="1200" b="1" u="sng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51" name="MH_Other_1">
            <a:extLst>
              <a:ext uri="{FF2B5EF4-FFF2-40B4-BE49-F238E27FC236}">
                <a16:creationId xmlns:a16="http://schemas.microsoft.com/office/drawing/2014/main" id="{C9138EC8-9B68-FA64-1356-1B6ADC95843D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295275" y="3582479"/>
            <a:ext cx="11631614" cy="0"/>
          </a:xfrm>
          <a:prstGeom prst="straightConnector1">
            <a:avLst/>
          </a:prstGeom>
          <a:ln w="19050">
            <a:solidFill>
              <a:srgbClr val="003948"/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3C4FAADD-615F-0D0D-AF57-561228F15B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11826" y="4413480"/>
            <a:ext cx="3654489" cy="228713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2F643D7-E3EF-FFF6-7FFD-57A758BBFC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27099" y="5825394"/>
            <a:ext cx="391297" cy="189234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615D4077-D7A2-A7A1-5E69-DD7935E186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74448" y="5725749"/>
            <a:ext cx="391297" cy="189234"/>
          </a:xfrm>
          <a:prstGeom prst="rect">
            <a:avLst/>
          </a:prstGeom>
        </p:spPr>
      </p:pic>
      <p:sp>
        <p:nvSpPr>
          <p:cNvPr id="49" name="文本框 48">
            <a:extLst>
              <a:ext uri="{FF2B5EF4-FFF2-40B4-BE49-F238E27FC236}">
                <a16:creationId xmlns:a16="http://schemas.microsoft.com/office/drawing/2014/main" id="{020979AB-1855-94BC-9E0A-8AD9EF50CE88}"/>
              </a:ext>
            </a:extLst>
          </p:cNvPr>
          <p:cNvSpPr txBox="1"/>
          <p:nvPr/>
        </p:nvSpPr>
        <p:spPr bwMode="auto">
          <a:xfrm>
            <a:off x="9807589" y="1654748"/>
            <a:ext cx="1957534" cy="1142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药物相关不良反应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更少</a:t>
            </a:r>
            <a:endParaRPr lang="en-US" altLang="zh-CN" sz="1200" b="1" u="sng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低血压发生率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更低</a:t>
            </a:r>
            <a:endParaRPr lang="en-US" altLang="zh-CN" sz="1200" b="1" u="sng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呼吸抑制发生率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更低</a:t>
            </a:r>
            <a:endParaRPr lang="zh-CN" altLang="en-US" sz="1200" b="1" u="sng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E66AF54C-B97E-4DF1-1CD2-070B1AD43018}"/>
              </a:ext>
            </a:extLst>
          </p:cNvPr>
          <p:cNvGrpSpPr/>
          <p:nvPr/>
        </p:nvGrpSpPr>
        <p:grpSpPr>
          <a:xfrm>
            <a:off x="9772455" y="1130552"/>
            <a:ext cx="1992668" cy="400110"/>
            <a:chOff x="3445328" y="1090041"/>
            <a:chExt cx="2673956" cy="400110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E449AD2B-CFF1-CB60-124F-8D1134275110}"/>
                </a:ext>
              </a:extLst>
            </p:cNvPr>
            <p:cNvSpPr/>
            <p:nvPr/>
          </p:nvSpPr>
          <p:spPr>
            <a:xfrm>
              <a:off x="3445328" y="1090041"/>
              <a:ext cx="2673956" cy="400110"/>
            </a:xfrm>
            <a:prstGeom prst="rect">
              <a:avLst/>
            </a:prstGeom>
            <a:solidFill>
              <a:srgbClr val="003948"/>
            </a:solidFill>
            <a:ln w="31750" cap="flat" cmpd="sng" algn="ctr">
              <a:solidFill>
                <a:srgbClr val="FFFFFF">
                  <a:lumMod val="95000"/>
                </a:srgbClr>
              </a:solidFill>
              <a:prstDash val="solid"/>
            </a:ln>
            <a:effectLst>
              <a:innerShdw blurRad="101600" dist="50800" dir="13500000">
                <a:srgbClr val="FFBF53">
                  <a:lumMod val="50000"/>
                  <a:alpha val="40000"/>
                </a:srgb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BDDA4959-396A-F649-E721-26F0E1AFB72D}"/>
                </a:ext>
              </a:extLst>
            </p:cNvPr>
            <p:cNvSpPr txBox="1"/>
            <p:nvPr/>
          </p:nvSpPr>
          <p:spPr>
            <a:xfrm>
              <a:off x="3526933" y="1132371"/>
              <a:ext cx="25258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FF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临床试验安全性对比</a:t>
              </a:r>
            </a:p>
          </p:txBody>
        </p:sp>
      </p:grpSp>
      <p:sp>
        <p:nvSpPr>
          <p:cNvPr id="65" name="文本框 64">
            <a:extLst>
              <a:ext uri="{FF2B5EF4-FFF2-40B4-BE49-F238E27FC236}">
                <a16:creationId xmlns:a16="http://schemas.microsoft.com/office/drawing/2014/main" id="{AC010F42-4341-1E50-AD6F-A7F51207EFA1}"/>
              </a:ext>
            </a:extLst>
          </p:cNvPr>
          <p:cNvSpPr txBox="1"/>
          <p:nvPr/>
        </p:nvSpPr>
        <p:spPr>
          <a:xfrm>
            <a:off x="2198218" y="-23656"/>
            <a:ext cx="734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b="1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环泊酚与对照品</a:t>
            </a:r>
            <a:r>
              <a:rPr kumimoji="1" lang="en-US" altLang="zh-CN" sz="1400" b="1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III</a:t>
            </a:r>
            <a:r>
              <a:rPr kumimoji="1" lang="zh-CN" altLang="en-US" sz="1400" b="1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期临床和上市后研究情况对比，环泊酚不良反应发生率更低，安全性更好</a:t>
            </a:r>
          </a:p>
        </p:txBody>
      </p: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B0EED044-EF58-FF8D-95C1-548EB71D8D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645938"/>
              </p:ext>
            </p:extLst>
          </p:nvPr>
        </p:nvGraphicFramePr>
        <p:xfrm>
          <a:off x="1803451" y="1214525"/>
          <a:ext cx="2003236" cy="550869"/>
        </p:xfrm>
        <a:graphic>
          <a:graphicData uri="http://schemas.openxmlformats.org/drawingml/2006/table">
            <a:tbl>
              <a:tblPr firstRow="1" bandRow="1"/>
              <a:tblGrid>
                <a:gridCol w="609629">
                  <a:extLst>
                    <a:ext uri="{9D8B030D-6E8A-4147-A177-3AD203B41FA5}">
                      <a16:colId xmlns:a16="http://schemas.microsoft.com/office/drawing/2014/main" val="2203257159"/>
                    </a:ext>
                  </a:extLst>
                </a:gridCol>
                <a:gridCol w="709308">
                  <a:extLst>
                    <a:ext uri="{9D8B030D-6E8A-4147-A177-3AD203B41FA5}">
                      <a16:colId xmlns:a16="http://schemas.microsoft.com/office/drawing/2014/main" val="3298378982"/>
                    </a:ext>
                  </a:extLst>
                </a:gridCol>
                <a:gridCol w="684299">
                  <a:extLst>
                    <a:ext uri="{9D8B030D-6E8A-4147-A177-3AD203B41FA5}">
                      <a16:colId xmlns:a16="http://schemas.microsoft.com/office/drawing/2014/main" val="2886679229"/>
                    </a:ext>
                  </a:extLst>
                </a:gridCol>
              </a:tblGrid>
              <a:tr h="1836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不良反应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48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环泊酚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48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丙泊酚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48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631585"/>
                  </a:ext>
                </a:extLst>
              </a:tr>
              <a:tr h="1836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低血压</a:t>
                      </a:r>
                      <a:endParaRPr lang="en-US" altLang="zh-CN" sz="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zh-CN" sz="600" b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20.00%</a:t>
                      </a:r>
                      <a:endParaRPr lang="zh-CN" sz="6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600" b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31.10%</a:t>
                      </a:r>
                      <a:endParaRPr lang="zh-CN" sz="6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59541"/>
                  </a:ext>
                </a:extLst>
              </a:tr>
              <a:tr h="1836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呼吸抑制</a:t>
                      </a:r>
                      <a:endParaRPr lang="en-US" altLang="zh-CN" sz="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zh-CN" sz="600" b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1.10%</a:t>
                      </a:r>
                      <a:endParaRPr lang="zh-CN" sz="6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zh-CN" sz="600" b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4.40%</a:t>
                      </a:r>
                      <a:endParaRPr lang="zh-CN" sz="6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838027"/>
                  </a:ext>
                </a:extLst>
              </a:tr>
            </a:tbl>
          </a:graphicData>
        </a:graphic>
      </p:graphicFrame>
      <p:graphicFrame>
        <p:nvGraphicFramePr>
          <p:cNvPr id="22" name="表格 21">
            <a:extLst>
              <a:ext uri="{FF2B5EF4-FFF2-40B4-BE49-F238E27FC236}">
                <a16:creationId xmlns:a16="http://schemas.microsoft.com/office/drawing/2014/main" id="{8917AF3D-69D8-BA63-89B3-A642713A6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126232"/>
              </p:ext>
            </p:extLst>
          </p:nvPr>
        </p:nvGraphicFramePr>
        <p:xfrm>
          <a:off x="6809740" y="1214525"/>
          <a:ext cx="2473688" cy="734492"/>
        </p:xfrm>
        <a:graphic>
          <a:graphicData uri="http://schemas.openxmlformats.org/drawingml/2006/table">
            <a:tbl>
              <a:tblPr firstRow="1" bandRow="1"/>
              <a:tblGrid>
                <a:gridCol w="797604">
                  <a:extLst>
                    <a:ext uri="{9D8B030D-6E8A-4147-A177-3AD203B41FA5}">
                      <a16:colId xmlns:a16="http://schemas.microsoft.com/office/drawing/2014/main" val="2203257159"/>
                    </a:ext>
                  </a:extLst>
                </a:gridCol>
                <a:gridCol w="831080">
                  <a:extLst>
                    <a:ext uri="{9D8B030D-6E8A-4147-A177-3AD203B41FA5}">
                      <a16:colId xmlns:a16="http://schemas.microsoft.com/office/drawing/2014/main" val="3298378982"/>
                    </a:ext>
                  </a:extLst>
                </a:gridCol>
                <a:gridCol w="845004">
                  <a:extLst>
                    <a:ext uri="{9D8B030D-6E8A-4147-A177-3AD203B41FA5}">
                      <a16:colId xmlns:a16="http://schemas.microsoft.com/office/drawing/2014/main" val="2886679229"/>
                    </a:ext>
                  </a:extLst>
                </a:gridCol>
              </a:tblGrid>
              <a:tr h="1836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不良反应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48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环泊酚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48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右美托咪定</a:t>
                      </a:r>
                      <a:r>
                        <a:rPr lang="en-US" altLang="zh-CN" sz="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CN" altLang="en-US" sz="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丙泊酚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48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631585"/>
                  </a:ext>
                </a:extLst>
              </a:tr>
              <a:tr h="1836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药物相关不良反应</a:t>
                      </a:r>
                      <a:endParaRPr lang="en-US" altLang="zh-CN" sz="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zh-CN" sz="600" b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30.60%</a:t>
                      </a:r>
                      <a:endParaRPr lang="zh-CN" sz="6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600" b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63.90%</a:t>
                      </a:r>
                      <a:endParaRPr lang="zh-CN" sz="6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59541"/>
                  </a:ext>
                </a:extLst>
              </a:tr>
              <a:tr h="1836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低血压</a:t>
                      </a:r>
                      <a:endParaRPr lang="en-US" altLang="zh-CN" sz="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zh-CN" sz="600" b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30.600%</a:t>
                      </a:r>
                      <a:endParaRPr lang="zh-CN" sz="6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zh-CN" sz="600" b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61.10%</a:t>
                      </a:r>
                      <a:endParaRPr lang="zh-CN" sz="6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838027"/>
                  </a:ext>
                </a:extLst>
              </a:tr>
              <a:tr h="1836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呼吸抑制</a:t>
                      </a:r>
                      <a:endParaRPr lang="en-US" altLang="zh-CN" sz="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zh-CN" sz="600" b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0.00%</a:t>
                      </a:r>
                      <a:endParaRPr lang="zh-CN" sz="6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zh-CN" sz="600" b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5.60%</a:t>
                      </a:r>
                      <a:endParaRPr lang="zh-CN" sz="6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103765"/>
                  </a:ext>
                </a:extLst>
              </a:tr>
            </a:tbl>
          </a:graphicData>
        </a:graphic>
      </p:graphicFrame>
      <p:grpSp>
        <p:nvGrpSpPr>
          <p:cNvPr id="29" name="组合 28">
            <a:extLst>
              <a:ext uri="{FF2B5EF4-FFF2-40B4-BE49-F238E27FC236}">
                <a16:creationId xmlns:a16="http://schemas.microsoft.com/office/drawing/2014/main" id="{D1BE8B35-BFB0-90F1-782B-D7ED8CE31208}"/>
              </a:ext>
            </a:extLst>
          </p:cNvPr>
          <p:cNvGrpSpPr/>
          <p:nvPr/>
        </p:nvGrpSpPr>
        <p:grpSpPr>
          <a:xfrm>
            <a:off x="9737321" y="4453354"/>
            <a:ext cx="1992668" cy="400110"/>
            <a:chOff x="3445328" y="1090041"/>
            <a:chExt cx="2673956" cy="400110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8E8EA046-67B9-7BA9-60E0-DDA54165F919}"/>
                </a:ext>
              </a:extLst>
            </p:cNvPr>
            <p:cNvSpPr/>
            <p:nvPr/>
          </p:nvSpPr>
          <p:spPr>
            <a:xfrm>
              <a:off x="3445328" y="1090041"/>
              <a:ext cx="2673956" cy="400110"/>
            </a:xfrm>
            <a:prstGeom prst="rect">
              <a:avLst/>
            </a:prstGeom>
            <a:solidFill>
              <a:srgbClr val="003948"/>
            </a:solidFill>
            <a:ln w="31750" cap="flat" cmpd="sng" algn="ctr">
              <a:solidFill>
                <a:srgbClr val="FFFFFF">
                  <a:lumMod val="95000"/>
                </a:srgbClr>
              </a:solidFill>
              <a:prstDash val="solid"/>
            </a:ln>
            <a:effectLst>
              <a:innerShdw blurRad="101600" dist="50800" dir="13500000">
                <a:srgbClr val="FFBF53">
                  <a:lumMod val="50000"/>
                  <a:alpha val="40000"/>
                </a:srgb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B0A8AB94-929D-A509-4808-BEA231D49CB4}"/>
                </a:ext>
              </a:extLst>
            </p:cNvPr>
            <p:cNvSpPr txBox="1"/>
            <p:nvPr/>
          </p:nvSpPr>
          <p:spPr>
            <a:xfrm>
              <a:off x="3526933" y="1132371"/>
              <a:ext cx="25258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FF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临床试验安全性对比</a:t>
              </a:r>
            </a:p>
          </p:txBody>
        </p:sp>
      </p:grpSp>
      <p:graphicFrame>
        <p:nvGraphicFramePr>
          <p:cNvPr id="39" name="表格 38">
            <a:extLst>
              <a:ext uri="{FF2B5EF4-FFF2-40B4-BE49-F238E27FC236}">
                <a16:creationId xmlns:a16="http://schemas.microsoft.com/office/drawing/2014/main" id="{8D033DD4-ADBF-8283-67DF-F114F4E44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983542"/>
              </p:ext>
            </p:extLst>
          </p:nvPr>
        </p:nvGraphicFramePr>
        <p:xfrm>
          <a:off x="2198142" y="4453354"/>
          <a:ext cx="1857391" cy="550869"/>
        </p:xfrm>
        <a:graphic>
          <a:graphicData uri="http://schemas.openxmlformats.org/drawingml/2006/table">
            <a:tbl>
              <a:tblPr firstRow="1" bandRow="1"/>
              <a:tblGrid>
                <a:gridCol w="565245">
                  <a:extLst>
                    <a:ext uri="{9D8B030D-6E8A-4147-A177-3AD203B41FA5}">
                      <a16:colId xmlns:a16="http://schemas.microsoft.com/office/drawing/2014/main" val="2203257159"/>
                    </a:ext>
                  </a:extLst>
                </a:gridCol>
                <a:gridCol w="657667">
                  <a:extLst>
                    <a:ext uri="{9D8B030D-6E8A-4147-A177-3AD203B41FA5}">
                      <a16:colId xmlns:a16="http://schemas.microsoft.com/office/drawing/2014/main" val="3298378982"/>
                    </a:ext>
                  </a:extLst>
                </a:gridCol>
                <a:gridCol w="634479">
                  <a:extLst>
                    <a:ext uri="{9D8B030D-6E8A-4147-A177-3AD203B41FA5}">
                      <a16:colId xmlns:a16="http://schemas.microsoft.com/office/drawing/2014/main" val="2886679229"/>
                    </a:ext>
                  </a:extLst>
                </a:gridCol>
              </a:tblGrid>
              <a:tr h="1836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不良反应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48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环泊酚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48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丙泊酚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48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631585"/>
                  </a:ext>
                </a:extLst>
              </a:tr>
              <a:tr h="1836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注射痛</a:t>
                      </a:r>
                      <a:endParaRPr lang="en-US" altLang="zh-CN" sz="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zh-CN" sz="600" b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8.10%</a:t>
                      </a:r>
                      <a:endParaRPr lang="zh-CN" sz="6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600" b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21.40%</a:t>
                      </a:r>
                      <a:endParaRPr lang="zh-CN" sz="6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59541"/>
                  </a:ext>
                </a:extLst>
              </a:tr>
              <a:tr h="1836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低血压</a:t>
                      </a:r>
                      <a:endParaRPr lang="en-US" altLang="zh-CN" sz="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zh-CN" sz="600" b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10.50%</a:t>
                      </a:r>
                      <a:endParaRPr lang="zh-CN" sz="6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zh-CN" sz="600" b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19.00%</a:t>
                      </a:r>
                      <a:endParaRPr lang="zh-CN" sz="6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838027"/>
                  </a:ext>
                </a:extLst>
              </a:tr>
            </a:tbl>
          </a:graphicData>
        </a:graphic>
      </p:graphicFrame>
      <p:graphicFrame>
        <p:nvGraphicFramePr>
          <p:cNvPr id="40" name="表格 39">
            <a:extLst>
              <a:ext uri="{FF2B5EF4-FFF2-40B4-BE49-F238E27FC236}">
                <a16:creationId xmlns:a16="http://schemas.microsoft.com/office/drawing/2014/main" id="{230983CB-DFB2-2D96-FAB8-4F5DBC422F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018921"/>
              </p:ext>
            </p:extLst>
          </p:nvPr>
        </p:nvGraphicFramePr>
        <p:xfrm>
          <a:off x="6809131" y="4413480"/>
          <a:ext cx="2307975" cy="550869"/>
        </p:xfrm>
        <a:graphic>
          <a:graphicData uri="http://schemas.openxmlformats.org/drawingml/2006/table">
            <a:tbl>
              <a:tblPr firstRow="1" bandRow="1"/>
              <a:tblGrid>
                <a:gridCol w="702368">
                  <a:extLst>
                    <a:ext uri="{9D8B030D-6E8A-4147-A177-3AD203B41FA5}">
                      <a16:colId xmlns:a16="http://schemas.microsoft.com/office/drawing/2014/main" val="2203257159"/>
                    </a:ext>
                  </a:extLst>
                </a:gridCol>
                <a:gridCol w="817210">
                  <a:extLst>
                    <a:ext uri="{9D8B030D-6E8A-4147-A177-3AD203B41FA5}">
                      <a16:colId xmlns:a16="http://schemas.microsoft.com/office/drawing/2014/main" val="3298378982"/>
                    </a:ext>
                  </a:extLst>
                </a:gridCol>
                <a:gridCol w="788397">
                  <a:extLst>
                    <a:ext uri="{9D8B030D-6E8A-4147-A177-3AD203B41FA5}">
                      <a16:colId xmlns:a16="http://schemas.microsoft.com/office/drawing/2014/main" val="2886679229"/>
                    </a:ext>
                  </a:extLst>
                </a:gridCol>
              </a:tblGrid>
              <a:tr h="1836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不良反应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48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环泊酚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48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丙泊酚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48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631585"/>
                  </a:ext>
                </a:extLst>
              </a:tr>
              <a:tr h="1836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注射痛</a:t>
                      </a:r>
                      <a:endParaRPr lang="en-US" altLang="zh-CN" sz="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zh-CN" sz="600" b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1.90%</a:t>
                      </a:r>
                      <a:endParaRPr lang="zh-CN" sz="6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600" b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60.40%</a:t>
                      </a:r>
                      <a:endParaRPr lang="zh-CN" sz="6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59541"/>
                  </a:ext>
                </a:extLst>
              </a:tr>
              <a:tr h="1836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低血压</a:t>
                      </a:r>
                      <a:endParaRPr lang="en-US" altLang="zh-CN" sz="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zh-CN" sz="600" b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3.80%</a:t>
                      </a:r>
                      <a:endParaRPr lang="zh-CN" sz="6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zh-CN" sz="600" b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20.80%</a:t>
                      </a:r>
                      <a:endParaRPr lang="zh-CN" sz="6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838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76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6CA7686-AA38-D5E4-BE2A-EFFC3CFFD836}"/>
              </a:ext>
            </a:extLst>
          </p:cNvPr>
          <p:cNvSpPr/>
          <p:nvPr/>
        </p:nvSpPr>
        <p:spPr>
          <a:xfrm>
            <a:off x="0" y="3625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8A4F608-B1AB-ED16-8F10-D5D7A5731B88}"/>
              </a:ext>
            </a:extLst>
          </p:cNvPr>
          <p:cNvSpPr/>
          <p:nvPr/>
        </p:nvSpPr>
        <p:spPr>
          <a:xfrm>
            <a:off x="2166257" y="3625"/>
            <a:ext cx="7780104" cy="24771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7" name="文本框 12">
            <a:extLst>
              <a:ext uri="{FF2B5EF4-FFF2-40B4-BE49-F238E27FC236}">
                <a16:creationId xmlns:a16="http://schemas.microsoft.com/office/drawing/2014/main" id="{92F2EF72-6BC4-D977-48AF-F39E68548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834" y="-52385"/>
            <a:ext cx="17296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800" b="1" dirty="0">
                <a:solidFill>
                  <a:srgbClr val="044875"/>
                </a:solidFill>
                <a:latin typeface="微软雅黑" pitchFamily="34" charset="-122"/>
                <a:ea typeface="微软雅黑" pitchFamily="34" charset="-122"/>
              </a:rPr>
              <a:t>安全性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0D7A4D0-B147-83C6-2795-00D1223E9617}"/>
              </a:ext>
            </a:extLst>
          </p:cNvPr>
          <p:cNvSpPr txBox="1"/>
          <p:nvPr/>
        </p:nvSpPr>
        <p:spPr bwMode="auto">
          <a:xfrm>
            <a:off x="474661" y="-58963"/>
            <a:ext cx="7239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Impact" panose="020B0806030902050204" pitchFamily="34" charset="0"/>
              <a:ea typeface="+mn-ea"/>
            </a:endParaRPr>
          </a:p>
        </p:txBody>
      </p:sp>
      <p:pic>
        <p:nvPicPr>
          <p:cNvPr id="10" name="图片 9" descr="海思科医药集团-照片">
            <a:extLst>
              <a:ext uri="{FF2B5EF4-FFF2-40B4-BE49-F238E27FC236}">
                <a16:creationId xmlns:a16="http://schemas.microsoft.com/office/drawing/2014/main" id="{0D189DF5-E2AC-229C-97BB-D02B153EC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251" y="13218"/>
            <a:ext cx="1655515" cy="23812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56F7262-817E-6D6C-3E83-39353980BFE3}"/>
              </a:ext>
            </a:extLst>
          </p:cNvPr>
          <p:cNvSpPr/>
          <p:nvPr/>
        </p:nvSpPr>
        <p:spPr>
          <a:xfrm>
            <a:off x="11843656" y="0"/>
            <a:ext cx="348343" cy="24175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2" name="圆角矩形 7">
            <a:extLst>
              <a:ext uri="{FF2B5EF4-FFF2-40B4-BE49-F238E27FC236}">
                <a16:creationId xmlns:a16="http://schemas.microsoft.com/office/drawing/2014/main" id="{3DB2686D-B8F6-7558-7DC3-88CF24B28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3" y="350960"/>
            <a:ext cx="4344709" cy="304743"/>
          </a:xfrm>
          <a:prstGeom prst="roundRect">
            <a:avLst>
              <a:gd name="adj" fmla="val 16667"/>
            </a:avLst>
          </a:prstGeom>
          <a:solidFill>
            <a:srgbClr val="203864"/>
          </a:solidFill>
          <a:ln w="31750">
            <a:solidFill>
              <a:srgbClr val="FFFFFF"/>
            </a:solidFill>
          </a:ln>
          <a:effectLst>
            <a:outerShdw blurRad="381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l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4" name="文本框 8">
            <a:extLst>
              <a:ext uri="{FF2B5EF4-FFF2-40B4-BE49-F238E27FC236}">
                <a16:creationId xmlns:a16="http://schemas.microsoft.com/office/drawing/2014/main" id="{26176057-4E30-1D65-D0A9-972766646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378704"/>
            <a:ext cx="43088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zh-CN" altLang="en-US" sz="1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新增适应症</a:t>
            </a:r>
            <a:r>
              <a:rPr lang="en-US" altLang="zh-CN" sz="1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sz="1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：无痛纤维支气管镜检查、无痛妇科门诊手术</a:t>
            </a:r>
            <a:endParaRPr lang="zh-CN" altLang="en-US" sz="1200" b="1" dirty="0">
              <a:solidFill>
                <a:schemeClr val="bg2">
                  <a:lumMod val="9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9">
            <a:extLst>
              <a:ext uri="{FF2B5EF4-FFF2-40B4-BE49-F238E27FC236}">
                <a16:creationId xmlns:a16="http://schemas.microsoft.com/office/drawing/2014/main" id="{AB2F650B-BB84-69A5-2BCA-6AB3E6FD5E1B}"/>
              </a:ext>
            </a:extLst>
          </p:cNvPr>
          <p:cNvSpPr txBox="1"/>
          <p:nvPr/>
        </p:nvSpPr>
        <p:spPr>
          <a:xfrm>
            <a:off x="530288" y="1003545"/>
            <a:ext cx="2139335" cy="252730"/>
          </a:xfrm>
          <a:prstGeom prst="roundRect">
            <a:avLst>
              <a:gd name="adj" fmla="val 25299"/>
            </a:avLst>
          </a:prstGeom>
          <a:solidFill>
            <a:srgbClr val="D6E0E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685800"/>
            <a:endParaRPr lang="zh-CN" altLang="en-US" sz="21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A8A1C831-FB5F-FF98-4C81-CB9F9B5DDF18}"/>
              </a:ext>
            </a:extLst>
          </p:cNvPr>
          <p:cNvSpPr txBox="1"/>
          <p:nvPr/>
        </p:nvSpPr>
        <p:spPr>
          <a:xfrm>
            <a:off x="530292" y="986619"/>
            <a:ext cx="21393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1200" b="1" dirty="0">
                <a:solidFill>
                  <a:srgbClr val="04487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纤维支气管镜检查临床研究</a:t>
            </a:r>
            <a:endParaRPr lang="en-US" altLang="zh-CN" sz="1200" b="1" baseline="30000" dirty="0">
              <a:solidFill>
                <a:srgbClr val="04487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7" name="图片 6" descr="4649508">
            <a:extLst>
              <a:ext uri="{FF2B5EF4-FFF2-40B4-BE49-F238E27FC236}">
                <a16:creationId xmlns:a16="http://schemas.microsoft.com/office/drawing/2014/main" id="{A874A079-72D4-6C16-AAF9-7E044BA5D5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0704" y="995760"/>
            <a:ext cx="252730" cy="252730"/>
          </a:xfrm>
          <a:prstGeom prst="rect">
            <a:avLst/>
          </a:prstGeom>
        </p:spPr>
      </p:pic>
      <p:sp>
        <p:nvSpPr>
          <p:cNvPr id="50" name="矩形: 圆角 58">
            <a:extLst>
              <a:ext uri="{FF2B5EF4-FFF2-40B4-BE49-F238E27FC236}">
                <a16:creationId xmlns:a16="http://schemas.microsoft.com/office/drawing/2014/main" id="{DF2E6BEB-7A81-10EB-8206-C880499ACC6E}"/>
              </a:ext>
            </a:extLst>
          </p:cNvPr>
          <p:cNvSpPr/>
          <p:nvPr/>
        </p:nvSpPr>
        <p:spPr>
          <a:xfrm>
            <a:off x="102470" y="919191"/>
            <a:ext cx="9238754" cy="2748591"/>
          </a:xfrm>
          <a:prstGeom prst="roundRect">
            <a:avLst>
              <a:gd name="adj" fmla="val 7478"/>
            </a:avLst>
          </a:prstGeom>
          <a:noFill/>
          <a:ln w="31750" cmpd="thickThin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2587746" tIns="506173" rIns="2587746" bIns="5538991" numCol="1" spcCol="2539" anchor="ctr" anchorCtr="0">
            <a:noAutofit/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3E24DD-C4BC-9F31-BED6-9A9F04845C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572" y="4196369"/>
            <a:ext cx="4631310" cy="2485093"/>
          </a:xfrm>
          <a:prstGeom prst="rect">
            <a:avLst/>
          </a:prstGeom>
        </p:spPr>
      </p:pic>
      <p:sp>
        <p:nvSpPr>
          <p:cNvPr id="3" name="矩形: 圆角 58">
            <a:extLst>
              <a:ext uri="{FF2B5EF4-FFF2-40B4-BE49-F238E27FC236}">
                <a16:creationId xmlns:a16="http://schemas.microsoft.com/office/drawing/2014/main" id="{3844DE3A-65EA-1751-0B68-D91FA3265F85}"/>
              </a:ext>
            </a:extLst>
          </p:cNvPr>
          <p:cNvSpPr/>
          <p:nvPr/>
        </p:nvSpPr>
        <p:spPr>
          <a:xfrm>
            <a:off x="102470" y="3781425"/>
            <a:ext cx="9238754" cy="2938329"/>
          </a:xfrm>
          <a:prstGeom prst="roundRect">
            <a:avLst>
              <a:gd name="adj" fmla="val 7478"/>
            </a:avLst>
          </a:prstGeom>
          <a:noFill/>
          <a:ln w="31750" cmpd="thickThin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2587746" tIns="506173" rIns="2587746" bIns="5538991" numCol="1" spcCol="2539" anchor="ctr" anchorCtr="0">
            <a:noAutofit/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CE57D6F-B128-7140-C6B4-FFDA1FD1D4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" y="1321986"/>
            <a:ext cx="3838575" cy="2345796"/>
          </a:xfrm>
          <a:prstGeom prst="rect">
            <a:avLst/>
          </a:prstGeom>
        </p:spPr>
      </p:pic>
      <p:sp>
        <p:nvSpPr>
          <p:cNvPr id="15" name="TextBox 19">
            <a:extLst>
              <a:ext uri="{FF2B5EF4-FFF2-40B4-BE49-F238E27FC236}">
                <a16:creationId xmlns:a16="http://schemas.microsoft.com/office/drawing/2014/main" id="{3A308DBC-8A01-1E29-A66A-BD7CDB931F81}"/>
              </a:ext>
            </a:extLst>
          </p:cNvPr>
          <p:cNvSpPr txBox="1"/>
          <p:nvPr/>
        </p:nvSpPr>
        <p:spPr>
          <a:xfrm>
            <a:off x="576801" y="3856656"/>
            <a:ext cx="1923182" cy="263883"/>
          </a:xfrm>
          <a:prstGeom prst="roundRect">
            <a:avLst>
              <a:gd name="adj" fmla="val 25299"/>
            </a:avLst>
          </a:prstGeom>
          <a:solidFill>
            <a:srgbClr val="D6E0E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685800"/>
            <a:endParaRPr lang="zh-CN" altLang="en-US" sz="21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95EE295-B27D-EE09-5DD7-8E50C3C97A97}"/>
              </a:ext>
            </a:extLst>
          </p:cNvPr>
          <p:cNvSpPr txBox="1"/>
          <p:nvPr/>
        </p:nvSpPr>
        <p:spPr>
          <a:xfrm>
            <a:off x="576808" y="3862220"/>
            <a:ext cx="18651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1200" b="1" dirty="0">
                <a:solidFill>
                  <a:srgbClr val="04487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妇科门诊手术临床研究</a:t>
            </a:r>
            <a:endParaRPr lang="en-US" altLang="zh-CN" sz="1200" b="1" baseline="30000" dirty="0">
              <a:solidFill>
                <a:srgbClr val="04487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F26A992-8FE1-58F8-BC10-329B29B10C9C}"/>
              </a:ext>
            </a:extLst>
          </p:cNvPr>
          <p:cNvSpPr txBox="1"/>
          <p:nvPr/>
        </p:nvSpPr>
        <p:spPr bwMode="auto">
          <a:xfrm>
            <a:off x="9791699" y="1659325"/>
            <a:ext cx="2011526" cy="1881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注射痛发生率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显著降低</a:t>
            </a:r>
            <a:endParaRPr lang="en-US" altLang="zh-CN" sz="1200" b="1" u="sng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200000"/>
              </a:lnSpc>
              <a:defRPr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低血压发生率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降低</a:t>
            </a:r>
            <a:endParaRPr lang="en-US" altLang="zh-CN" sz="1200" b="1" u="sng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200000"/>
              </a:lnSpc>
              <a:defRPr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呼吸抑制发生率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降低</a:t>
            </a:r>
            <a:endParaRPr lang="en-US" altLang="zh-CN" sz="1200" b="1" u="sng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200000"/>
              </a:lnSpc>
              <a:defRPr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心动过缓发生率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降低</a:t>
            </a:r>
            <a:endParaRPr lang="en-US" altLang="zh-CN" sz="1200" b="1" u="sng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200000"/>
              </a:lnSpc>
              <a:defRPr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缺氧发生率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降低</a:t>
            </a:r>
            <a:endParaRPr lang="en-US" altLang="zh-CN" sz="1200" b="1" u="sng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9F6227B-D24C-CCFC-E0D5-C67BFEBBDCC4}"/>
              </a:ext>
            </a:extLst>
          </p:cNvPr>
          <p:cNvSpPr txBox="1"/>
          <p:nvPr/>
        </p:nvSpPr>
        <p:spPr bwMode="auto">
          <a:xfrm>
            <a:off x="9624916" y="4728265"/>
            <a:ext cx="2203031" cy="1511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注射痛发生率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显著降低</a:t>
            </a:r>
            <a:endParaRPr lang="en-US" altLang="zh-CN" sz="1200" b="1" u="sng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200000"/>
              </a:lnSpc>
              <a:defRPr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低血压发生率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降低</a:t>
            </a:r>
            <a:endParaRPr lang="en-US" altLang="zh-CN" sz="1200" b="1" u="sng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200000"/>
              </a:lnSpc>
              <a:defRPr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呼吸系统不良事件发生率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降低</a:t>
            </a:r>
            <a:endParaRPr lang="en-US" altLang="zh-CN" sz="1200" b="1" u="sng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200000"/>
              </a:lnSpc>
              <a:defRPr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缺氧发生率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降低</a:t>
            </a:r>
            <a:endParaRPr lang="en-US" altLang="zh-CN" sz="1200" b="1" u="sng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F018E7FE-6866-F0B4-9533-C37A84D1BB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5666" y="3911050"/>
            <a:ext cx="3743324" cy="2808704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C019B09C-53C4-1121-1DE5-2F61082143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34942" y="5249681"/>
            <a:ext cx="391297" cy="189234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D8F38DE9-4636-3F4A-C7C7-8BC1688C57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73367" y="5497200"/>
            <a:ext cx="391297" cy="18923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437A5E45-01FB-8587-FE2E-FA5B5B9F13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2908" y="2609936"/>
            <a:ext cx="391297" cy="189234"/>
          </a:xfrm>
          <a:prstGeom prst="rect">
            <a:avLst/>
          </a:prstGeom>
        </p:spPr>
      </p:pic>
      <p:pic>
        <p:nvPicPr>
          <p:cNvPr id="39" name="图片 38" descr="电脑屏幕的照片&#10;&#10;中度可信度描述已自动生成">
            <a:extLst>
              <a:ext uri="{FF2B5EF4-FFF2-40B4-BE49-F238E27FC236}">
                <a16:creationId xmlns:a16="http://schemas.microsoft.com/office/drawing/2014/main" id="{9AFC3B5E-B0BB-A08D-4D08-C0EF2F58F2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07" y="4772765"/>
            <a:ext cx="276997" cy="512025"/>
          </a:xfrm>
          <a:prstGeom prst="rect">
            <a:avLst/>
          </a:prstGeom>
        </p:spPr>
      </p:pic>
      <p:pic>
        <p:nvPicPr>
          <p:cNvPr id="40" name="图片 39" descr="电脑屏幕的照片&#10;&#10;中度可信度描述已自动生成">
            <a:extLst>
              <a:ext uri="{FF2B5EF4-FFF2-40B4-BE49-F238E27FC236}">
                <a16:creationId xmlns:a16="http://schemas.microsoft.com/office/drawing/2014/main" id="{995ABC43-B85C-94E5-6D87-2075E00CF0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04" y="1927898"/>
            <a:ext cx="236773" cy="437672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87D3C966-87E4-6CBB-FF67-0EBA785A1F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29198" y="1027595"/>
            <a:ext cx="3455782" cy="2606366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C3D03DCF-4B23-C51B-9D17-615ACFCF91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8472" y="1693989"/>
            <a:ext cx="391297" cy="189234"/>
          </a:xfrm>
          <a:prstGeom prst="rect">
            <a:avLst/>
          </a:prstGeom>
        </p:spPr>
      </p:pic>
      <p:cxnSp>
        <p:nvCxnSpPr>
          <p:cNvPr id="48" name="MH_Other_1">
            <a:extLst>
              <a:ext uri="{FF2B5EF4-FFF2-40B4-BE49-F238E27FC236}">
                <a16:creationId xmlns:a16="http://schemas.microsoft.com/office/drawing/2014/main" id="{7A107A4A-8D9B-E50C-4A55-963FF6531509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280193" y="3679703"/>
            <a:ext cx="11631614" cy="0"/>
          </a:xfrm>
          <a:prstGeom prst="straightConnector1">
            <a:avLst/>
          </a:prstGeom>
          <a:ln w="19050">
            <a:solidFill>
              <a:srgbClr val="003948"/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图片 6" descr="4649508">
            <a:extLst>
              <a:ext uri="{FF2B5EF4-FFF2-40B4-BE49-F238E27FC236}">
                <a16:creationId xmlns:a16="http://schemas.microsoft.com/office/drawing/2014/main" id="{CBD54153-01A7-3BD7-AFB7-41D6C4F6F3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5530" y="3864829"/>
            <a:ext cx="252730" cy="25273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08A32EF-CB1A-149B-4423-FD50F4EA2863}"/>
              </a:ext>
            </a:extLst>
          </p:cNvPr>
          <p:cNvSpPr txBox="1"/>
          <p:nvPr/>
        </p:nvSpPr>
        <p:spPr>
          <a:xfrm>
            <a:off x="2198217" y="-23656"/>
            <a:ext cx="7780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b="1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环泊酚与对照品</a:t>
            </a:r>
            <a:r>
              <a:rPr kumimoji="1" lang="en-US" altLang="zh-CN" sz="1400" b="1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III</a:t>
            </a:r>
            <a:r>
              <a:rPr kumimoji="1" lang="zh-CN" altLang="en-US" sz="1400" b="1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期临床和上市后研究情况对比，环泊酚不良反应发生率更低，安全性更好</a:t>
            </a: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8094545D-0823-CCC3-3A5F-C4AEAE00A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747090"/>
              </p:ext>
            </p:extLst>
          </p:nvPr>
        </p:nvGraphicFramePr>
        <p:xfrm>
          <a:off x="1599955" y="1442162"/>
          <a:ext cx="2003236" cy="550869"/>
        </p:xfrm>
        <a:graphic>
          <a:graphicData uri="http://schemas.openxmlformats.org/drawingml/2006/table">
            <a:tbl>
              <a:tblPr firstRow="1" bandRow="1"/>
              <a:tblGrid>
                <a:gridCol w="609629">
                  <a:extLst>
                    <a:ext uri="{9D8B030D-6E8A-4147-A177-3AD203B41FA5}">
                      <a16:colId xmlns:a16="http://schemas.microsoft.com/office/drawing/2014/main" val="2203257159"/>
                    </a:ext>
                  </a:extLst>
                </a:gridCol>
                <a:gridCol w="709308">
                  <a:extLst>
                    <a:ext uri="{9D8B030D-6E8A-4147-A177-3AD203B41FA5}">
                      <a16:colId xmlns:a16="http://schemas.microsoft.com/office/drawing/2014/main" val="3298378982"/>
                    </a:ext>
                  </a:extLst>
                </a:gridCol>
                <a:gridCol w="684299">
                  <a:extLst>
                    <a:ext uri="{9D8B030D-6E8A-4147-A177-3AD203B41FA5}">
                      <a16:colId xmlns:a16="http://schemas.microsoft.com/office/drawing/2014/main" val="2886679229"/>
                    </a:ext>
                  </a:extLst>
                </a:gridCol>
              </a:tblGrid>
              <a:tr h="1836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不良反应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48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环泊酚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48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丙泊酚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48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631585"/>
                  </a:ext>
                </a:extLst>
              </a:tr>
              <a:tr h="1836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注射痛</a:t>
                      </a:r>
                      <a:endParaRPr lang="en-US" altLang="zh-CN" sz="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zh-CN" sz="600" b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4.40%</a:t>
                      </a:r>
                      <a:endParaRPr lang="zh-CN" sz="6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600" b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39.40%</a:t>
                      </a:r>
                      <a:endParaRPr lang="zh-CN" sz="6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59541"/>
                  </a:ext>
                </a:extLst>
              </a:tr>
              <a:tr h="1836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低血压</a:t>
                      </a:r>
                      <a:endParaRPr lang="en-US" altLang="zh-CN" sz="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zh-CN" sz="600" b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22.20%</a:t>
                      </a:r>
                      <a:endParaRPr lang="zh-CN" sz="6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zh-CN" sz="600" b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28.00%</a:t>
                      </a:r>
                      <a:endParaRPr lang="zh-CN" sz="6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838027"/>
                  </a:ext>
                </a:extLst>
              </a:tr>
            </a:tbl>
          </a:graphicData>
        </a:graphic>
      </p:graphicFrame>
      <p:grpSp>
        <p:nvGrpSpPr>
          <p:cNvPr id="38" name="组合 37">
            <a:extLst>
              <a:ext uri="{FF2B5EF4-FFF2-40B4-BE49-F238E27FC236}">
                <a16:creationId xmlns:a16="http://schemas.microsoft.com/office/drawing/2014/main" id="{2A703AB9-C8CC-768B-9AE9-AF0A36D79462}"/>
              </a:ext>
            </a:extLst>
          </p:cNvPr>
          <p:cNvGrpSpPr/>
          <p:nvPr/>
        </p:nvGrpSpPr>
        <p:grpSpPr>
          <a:xfrm>
            <a:off x="9772455" y="1130552"/>
            <a:ext cx="1992668" cy="400110"/>
            <a:chOff x="3445328" y="1090041"/>
            <a:chExt cx="2673956" cy="400110"/>
          </a:xfrm>
        </p:grpSpPr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A2D0E18B-B6C0-2946-A5B1-BDFD336BBD96}"/>
                </a:ext>
              </a:extLst>
            </p:cNvPr>
            <p:cNvSpPr/>
            <p:nvPr/>
          </p:nvSpPr>
          <p:spPr>
            <a:xfrm>
              <a:off x="3445328" y="1090041"/>
              <a:ext cx="2673956" cy="400110"/>
            </a:xfrm>
            <a:prstGeom prst="rect">
              <a:avLst/>
            </a:prstGeom>
            <a:solidFill>
              <a:srgbClr val="003948"/>
            </a:solidFill>
            <a:ln w="31750" cap="flat" cmpd="sng" algn="ctr">
              <a:solidFill>
                <a:srgbClr val="FFFFFF">
                  <a:lumMod val="95000"/>
                </a:srgbClr>
              </a:solidFill>
              <a:prstDash val="solid"/>
            </a:ln>
            <a:effectLst>
              <a:innerShdw blurRad="101600" dist="50800" dir="13500000">
                <a:srgbClr val="FFBF53">
                  <a:lumMod val="50000"/>
                  <a:alpha val="40000"/>
                </a:srgb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586DDAC2-9B10-07F1-3420-DE46C34D77E3}"/>
                </a:ext>
              </a:extLst>
            </p:cNvPr>
            <p:cNvSpPr txBox="1"/>
            <p:nvPr/>
          </p:nvSpPr>
          <p:spPr>
            <a:xfrm>
              <a:off x="3526933" y="1132371"/>
              <a:ext cx="25258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FF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临床试验安全性对比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7470CE0D-8CD3-6D15-3984-4DA3FBB9FD7A}"/>
              </a:ext>
            </a:extLst>
          </p:cNvPr>
          <p:cNvGrpSpPr/>
          <p:nvPr/>
        </p:nvGrpSpPr>
        <p:grpSpPr>
          <a:xfrm>
            <a:off x="9730098" y="4153488"/>
            <a:ext cx="1992668" cy="400110"/>
            <a:chOff x="3445328" y="1090041"/>
            <a:chExt cx="2673956" cy="400110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680DB5FD-D26C-1553-95A9-3045254E83B4}"/>
                </a:ext>
              </a:extLst>
            </p:cNvPr>
            <p:cNvSpPr/>
            <p:nvPr/>
          </p:nvSpPr>
          <p:spPr>
            <a:xfrm>
              <a:off x="3445328" y="1090041"/>
              <a:ext cx="2673956" cy="400110"/>
            </a:xfrm>
            <a:prstGeom prst="rect">
              <a:avLst/>
            </a:prstGeom>
            <a:solidFill>
              <a:srgbClr val="003948"/>
            </a:solidFill>
            <a:ln w="31750" cap="flat" cmpd="sng" algn="ctr">
              <a:solidFill>
                <a:srgbClr val="FFFFFF">
                  <a:lumMod val="95000"/>
                </a:srgbClr>
              </a:solidFill>
              <a:prstDash val="solid"/>
            </a:ln>
            <a:effectLst>
              <a:innerShdw blurRad="101600" dist="50800" dir="13500000">
                <a:srgbClr val="FFBF53">
                  <a:lumMod val="50000"/>
                  <a:alpha val="40000"/>
                </a:srgb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070A02E3-76DA-5C2B-99A7-D89172FE0F22}"/>
                </a:ext>
              </a:extLst>
            </p:cNvPr>
            <p:cNvSpPr txBox="1"/>
            <p:nvPr/>
          </p:nvSpPr>
          <p:spPr>
            <a:xfrm>
              <a:off x="3526933" y="1132371"/>
              <a:ext cx="25258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FFFFF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临床试验安全性对比</a:t>
              </a:r>
            </a:p>
          </p:txBody>
        </p:sp>
      </p:grpSp>
      <p:graphicFrame>
        <p:nvGraphicFramePr>
          <p:cNvPr id="56" name="表格 55">
            <a:extLst>
              <a:ext uri="{FF2B5EF4-FFF2-40B4-BE49-F238E27FC236}">
                <a16:creationId xmlns:a16="http://schemas.microsoft.com/office/drawing/2014/main" id="{E23B85EF-44A2-8110-F8A4-B7D2FB297A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363428"/>
              </p:ext>
            </p:extLst>
          </p:nvPr>
        </p:nvGraphicFramePr>
        <p:xfrm>
          <a:off x="7066867" y="1108456"/>
          <a:ext cx="2003236" cy="550869"/>
        </p:xfrm>
        <a:graphic>
          <a:graphicData uri="http://schemas.openxmlformats.org/drawingml/2006/table">
            <a:tbl>
              <a:tblPr firstRow="1" bandRow="1"/>
              <a:tblGrid>
                <a:gridCol w="609629">
                  <a:extLst>
                    <a:ext uri="{9D8B030D-6E8A-4147-A177-3AD203B41FA5}">
                      <a16:colId xmlns:a16="http://schemas.microsoft.com/office/drawing/2014/main" val="2203257159"/>
                    </a:ext>
                  </a:extLst>
                </a:gridCol>
                <a:gridCol w="709308">
                  <a:extLst>
                    <a:ext uri="{9D8B030D-6E8A-4147-A177-3AD203B41FA5}">
                      <a16:colId xmlns:a16="http://schemas.microsoft.com/office/drawing/2014/main" val="3298378982"/>
                    </a:ext>
                  </a:extLst>
                </a:gridCol>
                <a:gridCol w="684299">
                  <a:extLst>
                    <a:ext uri="{9D8B030D-6E8A-4147-A177-3AD203B41FA5}">
                      <a16:colId xmlns:a16="http://schemas.microsoft.com/office/drawing/2014/main" val="2886679229"/>
                    </a:ext>
                  </a:extLst>
                </a:gridCol>
              </a:tblGrid>
              <a:tr h="1836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不良反应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48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环泊酚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48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丙泊酚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48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631585"/>
                  </a:ext>
                </a:extLst>
              </a:tr>
              <a:tr h="1836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注射痛</a:t>
                      </a:r>
                      <a:endParaRPr lang="en-US" altLang="zh-CN" sz="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zh-CN" sz="600" b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6.52%</a:t>
                      </a:r>
                      <a:endParaRPr lang="zh-CN" sz="6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600" b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36.96%</a:t>
                      </a:r>
                      <a:endParaRPr lang="zh-CN" sz="6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59541"/>
                  </a:ext>
                </a:extLst>
              </a:tr>
              <a:tr h="1836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低血压</a:t>
                      </a:r>
                      <a:endParaRPr lang="en-US" altLang="zh-CN" sz="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zh-CN" sz="600" b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10.87%</a:t>
                      </a:r>
                      <a:endParaRPr lang="zh-CN" sz="6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zh-CN" sz="600" b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26.09%</a:t>
                      </a:r>
                      <a:endParaRPr lang="zh-CN" sz="6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838027"/>
                  </a:ext>
                </a:extLst>
              </a:tr>
            </a:tbl>
          </a:graphicData>
        </a:graphic>
      </p:graphicFrame>
      <p:graphicFrame>
        <p:nvGraphicFramePr>
          <p:cNvPr id="57" name="表格 56">
            <a:extLst>
              <a:ext uri="{FF2B5EF4-FFF2-40B4-BE49-F238E27FC236}">
                <a16:creationId xmlns:a16="http://schemas.microsoft.com/office/drawing/2014/main" id="{CA5F3C88-934E-D02A-F50B-767CF54955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038258"/>
              </p:ext>
            </p:extLst>
          </p:nvPr>
        </p:nvGraphicFramePr>
        <p:xfrm>
          <a:off x="1599955" y="4209623"/>
          <a:ext cx="2003236" cy="550869"/>
        </p:xfrm>
        <a:graphic>
          <a:graphicData uri="http://schemas.openxmlformats.org/drawingml/2006/table">
            <a:tbl>
              <a:tblPr firstRow="1" bandRow="1"/>
              <a:tblGrid>
                <a:gridCol w="609629">
                  <a:extLst>
                    <a:ext uri="{9D8B030D-6E8A-4147-A177-3AD203B41FA5}">
                      <a16:colId xmlns:a16="http://schemas.microsoft.com/office/drawing/2014/main" val="2203257159"/>
                    </a:ext>
                  </a:extLst>
                </a:gridCol>
                <a:gridCol w="709308">
                  <a:extLst>
                    <a:ext uri="{9D8B030D-6E8A-4147-A177-3AD203B41FA5}">
                      <a16:colId xmlns:a16="http://schemas.microsoft.com/office/drawing/2014/main" val="3298378982"/>
                    </a:ext>
                  </a:extLst>
                </a:gridCol>
                <a:gridCol w="684299">
                  <a:extLst>
                    <a:ext uri="{9D8B030D-6E8A-4147-A177-3AD203B41FA5}">
                      <a16:colId xmlns:a16="http://schemas.microsoft.com/office/drawing/2014/main" val="2886679229"/>
                    </a:ext>
                  </a:extLst>
                </a:gridCol>
              </a:tblGrid>
              <a:tr h="1836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不良反应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48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环泊酚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48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丙泊酚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48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631585"/>
                  </a:ext>
                </a:extLst>
              </a:tr>
              <a:tr h="1836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注射痛</a:t>
                      </a:r>
                      <a:endParaRPr lang="en-US" altLang="zh-CN" sz="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zh-CN" sz="600" b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6.70%</a:t>
                      </a:r>
                      <a:endParaRPr lang="zh-CN" sz="6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600" b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61.40%</a:t>
                      </a:r>
                      <a:endParaRPr lang="zh-CN" sz="6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59541"/>
                  </a:ext>
                </a:extLst>
              </a:tr>
              <a:tr h="1836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呼吸暂停</a:t>
                      </a:r>
                      <a:endParaRPr lang="en-US" altLang="zh-CN" sz="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zh-CN" sz="600" b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1.10%</a:t>
                      </a:r>
                      <a:endParaRPr lang="zh-CN" sz="6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zh-CN" sz="600" b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6.80%</a:t>
                      </a:r>
                      <a:endParaRPr lang="zh-CN" sz="6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838027"/>
                  </a:ext>
                </a:extLst>
              </a:tr>
            </a:tbl>
          </a:graphicData>
        </a:graphic>
      </p:graphicFrame>
      <p:graphicFrame>
        <p:nvGraphicFramePr>
          <p:cNvPr id="58" name="表格 57">
            <a:extLst>
              <a:ext uri="{FF2B5EF4-FFF2-40B4-BE49-F238E27FC236}">
                <a16:creationId xmlns:a16="http://schemas.microsoft.com/office/drawing/2014/main" id="{EF4AA4D6-AFBF-FC92-6AAA-896A11EE5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287003"/>
              </p:ext>
            </p:extLst>
          </p:nvPr>
        </p:nvGraphicFramePr>
        <p:xfrm>
          <a:off x="7066867" y="4195818"/>
          <a:ext cx="2003236" cy="550869"/>
        </p:xfrm>
        <a:graphic>
          <a:graphicData uri="http://schemas.openxmlformats.org/drawingml/2006/table">
            <a:tbl>
              <a:tblPr firstRow="1" bandRow="1"/>
              <a:tblGrid>
                <a:gridCol w="609629">
                  <a:extLst>
                    <a:ext uri="{9D8B030D-6E8A-4147-A177-3AD203B41FA5}">
                      <a16:colId xmlns:a16="http://schemas.microsoft.com/office/drawing/2014/main" val="2203257159"/>
                    </a:ext>
                  </a:extLst>
                </a:gridCol>
                <a:gridCol w="709308">
                  <a:extLst>
                    <a:ext uri="{9D8B030D-6E8A-4147-A177-3AD203B41FA5}">
                      <a16:colId xmlns:a16="http://schemas.microsoft.com/office/drawing/2014/main" val="3298378982"/>
                    </a:ext>
                  </a:extLst>
                </a:gridCol>
                <a:gridCol w="684299">
                  <a:extLst>
                    <a:ext uri="{9D8B030D-6E8A-4147-A177-3AD203B41FA5}">
                      <a16:colId xmlns:a16="http://schemas.microsoft.com/office/drawing/2014/main" val="2886679229"/>
                    </a:ext>
                  </a:extLst>
                </a:gridCol>
              </a:tblGrid>
              <a:tr h="1836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不良反应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48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环泊酚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48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丙泊酚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48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631585"/>
                  </a:ext>
                </a:extLst>
              </a:tr>
              <a:tr h="1836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注射痛</a:t>
                      </a:r>
                      <a:endParaRPr lang="en-US" altLang="zh-CN" sz="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zh-CN" sz="600" b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3.30%</a:t>
                      </a:r>
                      <a:endParaRPr lang="zh-CN" sz="6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600" b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58.80%</a:t>
                      </a:r>
                      <a:endParaRPr lang="zh-CN" sz="6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59541"/>
                  </a:ext>
                </a:extLst>
              </a:tr>
              <a:tr h="1836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呼吸抑制</a:t>
                      </a:r>
                      <a:endParaRPr lang="en-US" altLang="zh-CN" sz="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zh-CN" sz="600" b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41.20%</a:t>
                      </a:r>
                      <a:endParaRPr lang="zh-CN" sz="6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zh-CN" sz="600" b="1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77.90%</a:t>
                      </a:r>
                      <a:endParaRPr lang="zh-CN" sz="600" b="1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838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491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6CA7686-AA38-D5E4-BE2A-EFFC3CFFD836}"/>
              </a:ext>
            </a:extLst>
          </p:cNvPr>
          <p:cNvSpPr/>
          <p:nvPr/>
        </p:nvSpPr>
        <p:spPr>
          <a:xfrm>
            <a:off x="0" y="3625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8A4F608-B1AB-ED16-8F10-D5D7A5731B88}"/>
              </a:ext>
            </a:extLst>
          </p:cNvPr>
          <p:cNvSpPr/>
          <p:nvPr/>
        </p:nvSpPr>
        <p:spPr>
          <a:xfrm>
            <a:off x="2166257" y="3625"/>
            <a:ext cx="7780104" cy="24771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7" name="文本框 12">
            <a:extLst>
              <a:ext uri="{FF2B5EF4-FFF2-40B4-BE49-F238E27FC236}">
                <a16:creationId xmlns:a16="http://schemas.microsoft.com/office/drawing/2014/main" id="{92F2EF72-6BC4-D977-48AF-F39E68548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834" y="-52385"/>
            <a:ext cx="17296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800" b="1" dirty="0">
                <a:solidFill>
                  <a:srgbClr val="044875"/>
                </a:solidFill>
                <a:latin typeface="微软雅黑" pitchFamily="34" charset="-122"/>
                <a:ea typeface="微软雅黑" pitchFamily="34" charset="-122"/>
              </a:rPr>
              <a:t>有效性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0D7A4D0-B147-83C6-2795-00D1223E9617}"/>
              </a:ext>
            </a:extLst>
          </p:cNvPr>
          <p:cNvSpPr txBox="1"/>
          <p:nvPr/>
        </p:nvSpPr>
        <p:spPr bwMode="auto">
          <a:xfrm>
            <a:off x="474661" y="-58963"/>
            <a:ext cx="7239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Impact" panose="020B0806030902050204" pitchFamily="34" charset="0"/>
              <a:ea typeface="+mn-ea"/>
            </a:endParaRPr>
          </a:p>
        </p:txBody>
      </p:sp>
      <p:pic>
        <p:nvPicPr>
          <p:cNvPr id="10" name="图片 9" descr="海思科医药集团-照片">
            <a:extLst>
              <a:ext uri="{FF2B5EF4-FFF2-40B4-BE49-F238E27FC236}">
                <a16:creationId xmlns:a16="http://schemas.microsoft.com/office/drawing/2014/main" id="{0D189DF5-E2AC-229C-97BB-D02B153EC0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7251" y="13218"/>
            <a:ext cx="1655515" cy="23812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56F7262-817E-6D6C-3E83-39353980BFE3}"/>
              </a:ext>
            </a:extLst>
          </p:cNvPr>
          <p:cNvSpPr/>
          <p:nvPr/>
        </p:nvSpPr>
        <p:spPr>
          <a:xfrm>
            <a:off x="11843656" y="0"/>
            <a:ext cx="348343" cy="24175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2" name="圆角矩形 7">
            <a:extLst>
              <a:ext uri="{FF2B5EF4-FFF2-40B4-BE49-F238E27FC236}">
                <a16:creationId xmlns:a16="http://schemas.microsoft.com/office/drawing/2014/main" id="{F914F84F-EAFB-5711-2B96-384962390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11144"/>
            <a:ext cx="4085290" cy="354312"/>
          </a:xfrm>
          <a:prstGeom prst="roundRect">
            <a:avLst>
              <a:gd name="adj" fmla="val 16667"/>
            </a:avLst>
          </a:prstGeom>
          <a:solidFill>
            <a:srgbClr val="203864"/>
          </a:solidFill>
          <a:ln w="31750">
            <a:solidFill>
              <a:srgbClr val="FFFFFF"/>
            </a:solidFill>
          </a:ln>
          <a:effectLst>
            <a:outerShdw blurRad="381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l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文本框 8">
            <a:extLst>
              <a:ext uri="{FF2B5EF4-FFF2-40B4-BE49-F238E27FC236}">
                <a16:creationId xmlns:a16="http://schemas.microsoft.com/office/drawing/2014/main" id="{C0BA4B07-F429-17FE-9835-04AA0642E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1" y="438888"/>
            <a:ext cx="40852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新增适应症</a:t>
            </a:r>
            <a:r>
              <a:rPr lang="en-US" altLang="zh-CN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1:  </a:t>
            </a:r>
            <a:r>
              <a:rPr lang="zh-CN" altLang="en-US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重症监护期间机械通气时的镇静 </a:t>
            </a:r>
            <a:endParaRPr lang="zh-CN" altLang="en-US" sz="1400" b="1" dirty="0">
              <a:solidFill>
                <a:schemeClr val="bg2">
                  <a:lumMod val="9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圆角矩形 7">
            <a:extLst>
              <a:ext uri="{FF2B5EF4-FFF2-40B4-BE49-F238E27FC236}">
                <a16:creationId xmlns:a16="http://schemas.microsoft.com/office/drawing/2014/main" id="{C47CB7FF-4E89-9666-E59F-7FD844C45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364897"/>
            <a:ext cx="4230757" cy="322312"/>
          </a:xfrm>
          <a:prstGeom prst="roundRect">
            <a:avLst>
              <a:gd name="adj" fmla="val 16667"/>
            </a:avLst>
          </a:prstGeom>
          <a:solidFill>
            <a:srgbClr val="203864"/>
          </a:solidFill>
          <a:ln w="31750">
            <a:solidFill>
              <a:srgbClr val="FFFFFF"/>
            </a:solidFill>
          </a:ln>
          <a:effectLst>
            <a:outerShdw blurRad="381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200" dirty="0">
              <a:solidFill>
                <a:schemeClr val="l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" name="文本框 8">
            <a:extLst>
              <a:ext uri="{FF2B5EF4-FFF2-40B4-BE49-F238E27FC236}">
                <a16:creationId xmlns:a16="http://schemas.microsoft.com/office/drawing/2014/main" id="{6E0A6A2F-262A-E3D9-4CBD-AE52F71BC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2" y="5392641"/>
            <a:ext cx="42307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zh-CN" altLang="en-US" sz="1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新增适应症</a:t>
            </a:r>
            <a:r>
              <a:rPr lang="en-US" altLang="zh-CN" sz="1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sz="1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：无痛纤维支气管镜检查、无痛妇科门诊手术</a:t>
            </a:r>
            <a:endParaRPr lang="zh-CN" altLang="en-US" sz="1000" b="1" dirty="0">
              <a:solidFill>
                <a:schemeClr val="bg2">
                  <a:lumMod val="9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圆角矩形 7">
            <a:extLst>
              <a:ext uri="{FF2B5EF4-FFF2-40B4-BE49-F238E27FC236}">
                <a16:creationId xmlns:a16="http://schemas.microsoft.com/office/drawing/2014/main" id="{A6A595A2-6B04-9153-7653-885244C2C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045044"/>
            <a:ext cx="2597182" cy="354312"/>
          </a:xfrm>
          <a:prstGeom prst="roundRect">
            <a:avLst>
              <a:gd name="adj" fmla="val 16667"/>
            </a:avLst>
          </a:prstGeom>
          <a:solidFill>
            <a:srgbClr val="203864"/>
          </a:solidFill>
          <a:ln w="31750">
            <a:solidFill>
              <a:srgbClr val="FFFFFF"/>
            </a:solidFill>
          </a:ln>
          <a:effectLst>
            <a:outerShdw blurRad="381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l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" name="文本框 8">
            <a:extLst>
              <a:ext uri="{FF2B5EF4-FFF2-40B4-BE49-F238E27FC236}">
                <a16:creationId xmlns:a16="http://schemas.microsoft.com/office/drawing/2014/main" id="{187E9DDB-46B5-5171-7F7E-3B2583971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291" y="3061902"/>
            <a:ext cx="25674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新增适应症</a:t>
            </a:r>
            <a:r>
              <a:rPr lang="en-US" altLang="zh-CN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2:</a:t>
            </a:r>
            <a:r>
              <a:rPr lang="zh-CN" altLang="en-US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  全身麻醉维持</a:t>
            </a:r>
            <a:endParaRPr lang="zh-CN" altLang="en-US" sz="1400" b="1" dirty="0">
              <a:solidFill>
                <a:schemeClr val="bg2">
                  <a:lumMod val="9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7" name="MH_Other_1">
            <a:extLst>
              <a:ext uri="{FF2B5EF4-FFF2-40B4-BE49-F238E27FC236}">
                <a16:creationId xmlns:a16="http://schemas.microsoft.com/office/drawing/2014/main" id="{9EA9A2F0-CD41-D788-5572-9275698EFF75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280193" y="5277894"/>
            <a:ext cx="11631614" cy="0"/>
          </a:xfrm>
          <a:prstGeom prst="straightConnector1">
            <a:avLst/>
          </a:prstGeom>
          <a:ln w="19050">
            <a:solidFill>
              <a:srgbClr val="003948"/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>
            <a:extLst>
              <a:ext uri="{FF2B5EF4-FFF2-40B4-BE49-F238E27FC236}">
                <a16:creationId xmlns:a16="http://schemas.microsoft.com/office/drawing/2014/main" id="{549811D2-763D-F961-A522-997812BC5B6D}"/>
              </a:ext>
            </a:extLst>
          </p:cNvPr>
          <p:cNvSpPr txBox="1"/>
          <p:nvPr/>
        </p:nvSpPr>
        <p:spPr bwMode="auto">
          <a:xfrm>
            <a:off x="512761" y="1190526"/>
            <a:ext cx="441782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镇静成功率：环泊酚的</a:t>
            </a:r>
            <a:r>
              <a:rPr lang="zh-CN" altLang="en-US" sz="16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镇静成功率</a:t>
            </a:r>
            <a:r>
              <a:rPr lang="en-US" altLang="zh-CN" sz="16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100%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9DD83852-BB8D-5DFB-96C5-340ECBE2738A}"/>
              </a:ext>
            </a:extLst>
          </p:cNvPr>
          <p:cNvSpPr txBox="1"/>
          <p:nvPr/>
        </p:nvSpPr>
        <p:spPr bwMode="auto">
          <a:xfrm>
            <a:off x="524720" y="848569"/>
            <a:ext cx="24257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zh-CN" altLang="en-US" sz="1600" b="1" dirty="0">
                <a:solidFill>
                  <a:srgbClr val="04487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主要疗效指标</a:t>
            </a:r>
          </a:p>
        </p:txBody>
      </p:sp>
      <p:sp>
        <p:nvSpPr>
          <p:cNvPr id="57" name="圆角矩形 56">
            <a:extLst>
              <a:ext uri="{FF2B5EF4-FFF2-40B4-BE49-F238E27FC236}">
                <a16:creationId xmlns:a16="http://schemas.microsoft.com/office/drawing/2014/main" id="{0B3D463A-9264-FF35-8DCC-7922CC3CC98E}"/>
              </a:ext>
            </a:extLst>
          </p:cNvPr>
          <p:cNvSpPr/>
          <p:nvPr/>
        </p:nvSpPr>
        <p:spPr>
          <a:xfrm flipV="1">
            <a:off x="630843" y="1156131"/>
            <a:ext cx="2141604" cy="4571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E6C2A66C-31C3-42B7-088F-DBFD80AA2569}"/>
              </a:ext>
            </a:extLst>
          </p:cNvPr>
          <p:cNvSpPr txBox="1"/>
          <p:nvPr/>
        </p:nvSpPr>
        <p:spPr bwMode="auto">
          <a:xfrm>
            <a:off x="5264016" y="818657"/>
            <a:ext cx="24257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zh-CN" altLang="en-US" sz="1200" b="1" dirty="0">
                <a:solidFill>
                  <a:srgbClr val="04487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次要疗效指标</a:t>
            </a:r>
          </a:p>
        </p:txBody>
      </p:sp>
      <p:sp>
        <p:nvSpPr>
          <p:cNvPr id="59" name="圆角矩形 58">
            <a:extLst>
              <a:ext uri="{FF2B5EF4-FFF2-40B4-BE49-F238E27FC236}">
                <a16:creationId xmlns:a16="http://schemas.microsoft.com/office/drawing/2014/main" id="{1000E1A5-0F78-40AC-F833-61D410E5C12D}"/>
              </a:ext>
            </a:extLst>
          </p:cNvPr>
          <p:cNvSpPr/>
          <p:nvPr/>
        </p:nvSpPr>
        <p:spPr>
          <a:xfrm flipV="1">
            <a:off x="5370139" y="1081394"/>
            <a:ext cx="2141604" cy="4571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94648C49-5A7B-76C1-E864-5CD3A5330570}"/>
              </a:ext>
            </a:extLst>
          </p:cNvPr>
          <p:cNvSpPr txBox="1"/>
          <p:nvPr/>
        </p:nvSpPr>
        <p:spPr bwMode="auto">
          <a:xfrm>
            <a:off x="5256135" y="973898"/>
            <a:ext cx="6694959" cy="1881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镇静达标率：环泊酚与丙泊酚的两组无统计学差异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平均镇静达标时间：两组镇静达标时间无统计学差异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剂量调整：环泊酚维持期≥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次剂量调整受试者比例略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低于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丙泊酚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拔管停药：环泊酚停药至拔管时间略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短于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丙泊酚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患者护理：环泊酚的平均护理总分及各项平均评分与丙泊酚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相当</a:t>
            </a:r>
            <a:endParaRPr lang="zh-CN" altLang="en-US" sz="1200" b="1" u="sng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479586D4-EDDC-883C-F5F7-C9EB8164CCD2}"/>
              </a:ext>
            </a:extLst>
          </p:cNvPr>
          <p:cNvSpPr txBox="1"/>
          <p:nvPr/>
        </p:nvSpPr>
        <p:spPr bwMode="auto">
          <a:xfrm>
            <a:off x="604154" y="6042117"/>
            <a:ext cx="1001902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麻醉成功率：环泊酚在支气管镜检查中的镇静、妇科门诊手术中</a:t>
            </a:r>
            <a:r>
              <a:rPr lang="zh-CN" altLang="en-US" sz="16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麻醉</a:t>
            </a:r>
            <a:r>
              <a:rPr lang="zh-CN" altLang="en-US" sz="16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成功率均为</a:t>
            </a:r>
            <a:r>
              <a:rPr lang="en-US" altLang="zh-CN" sz="16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100%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424DE55E-887E-EF64-E266-DC6FA9408657}"/>
              </a:ext>
            </a:extLst>
          </p:cNvPr>
          <p:cNvSpPr txBox="1"/>
          <p:nvPr/>
        </p:nvSpPr>
        <p:spPr bwMode="auto">
          <a:xfrm>
            <a:off x="616114" y="5736019"/>
            <a:ext cx="24257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zh-CN" altLang="en-US" sz="1600" b="1" dirty="0">
                <a:solidFill>
                  <a:srgbClr val="04487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主要疗效指标</a:t>
            </a:r>
          </a:p>
        </p:txBody>
      </p:sp>
      <p:sp>
        <p:nvSpPr>
          <p:cNvPr id="65" name="圆角矩形 64">
            <a:extLst>
              <a:ext uri="{FF2B5EF4-FFF2-40B4-BE49-F238E27FC236}">
                <a16:creationId xmlns:a16="http://schemas.microsoft.com/office/drawing/2014/main" id="{72B908F5-9379-3F7B-01FB-111C61A652DF}"/>
              </a:ext>
            </a:extLst>
          </p:cNvPr>
          <p:cNvSpPr/>
          <p:nvPr/>
        </p:nvSpPr>
        <p:spPr>
          <a:xfrm flipV="1">
            <a:off x="722237" y="6016686"/>
            <a:ext cx="2141604" cy="4571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2" name="MH_Other_1">
            <a:extLst>
              <a:ext uri="{FF2B5EF4-FFF2-40B4-BE49-F238E27FC236}">
                <a16:creationId xmlns:a16="http://schemas.microsoft.com/office/drawing/2014/main" id="{DC56F9F4-1938-425C-DEF2-15436241C73C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319480" y="2885596"/>
            <a:ext cx="11631614" cy="0"/>
          </a:xfrm>
          <a:prstGeom prst="straightConnector1">
            <a:avLst/>
          </a:prstGeom>
          <a:ln w="19050">
            <a:solidFill>
              <a:srgbClr val="003948"/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CA8B02E0-0277-0D7B-55C7-9946E40DA450}"/>
              </a:ext>
            </a:extLst>
          </p:cNvPr>
          <p:cNvGrpSpPr/>
          <p:nvPr/>
        </p:nvGrpSpPr>
        <p:grpSpPr bwMode="auto">
          <a:xfrm>
            <a:off x="524720" y="3466749"/>
            <a:ext cx="4748894" cy="1113312"/>
            <a:chOff x="6833346" y="957685"/>
            <a:chExt cx="4676404" cy="1047217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9CF7D6D-513B-916A-8717-7926FB978BE5}"/>
                </a:ext>
              </a:extLst>
            </p:cNvPr>
            <p:cNvSpPr txBox="1"/>
            <p:nvPr/>
          </p:nvSpPr>
          <p:spPr>
            <a:xfrm>
              <a:off x="6833347" y="957685"/>
              <a:ext cx="2425721" cy="3184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rgbClr val="044875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rPr>
                <a:t>主要疗效指标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1E9804CE-DBAB-81DF-D59B-873D8F93EB57}"/>
                </a:ext>
              </a:extLst>
            </p:cNvPr>
            <p:cNvSpPr txBox="1"/>
            <p:nvPr/>
          </p:nvSpPr>
          <p:spPr bwMode="auto">
            <a:xfrm>
              <a:off x="6833346" y="1264194"/>
              <a:ext cx="4676404" cy="7407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Arial" panose="020B0604020202020204" pitchFamily="34" charset="0"/>
                </a:rPr>
                <a:t>麻醉维持成功率：在</a:t>
              </a: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Arial" panose="020B0604020202020204" pitchFamily="34" charset="0"/>
                </a:rPr>
                <a:t>FAS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Arial" panose="020B0604020202020204" pitchFamily="34" charset="0"/>
                </a:rPr>
                <a:t>和</a:t>
              </a: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Arial" panose="020B0604020202020204" pitchFamily="34" charset="0"/>
                </a:rPr>
                <a:t>PPS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Arial" panose="020B0604020202020204" pitchFamily="34" charset="0"/>
                </a:rPr>
                <a:t>中环泊酚的</a:t>
              </a:r>
              <a:r>
                <a:rPr lang="zh-CN" altLang="en-US" sz="1600" b="1" u="sng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Arial" panose="020B0604020202020204" pitchFamily="34" charset="0"/>
                </a:rPr>
                <a:t>麻醉维持成功率</a:t>
              </a:r>
              <a:r>
                <a:rPr lang="en-US" altLang="zh-CN" sz="1600" b="1" u="sng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Arial" panose="020B0604020202020204" pitchFamily="34" charset="0"/>
                </a:rPr>
                <a:t>100%</a:t>
              </a: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9AA3D052-6B27-83FE-0D1F-196ABFAF551E}"/>
              </a:ext>
            </a:extLst>
          </p:cNvPr>
          <p:cNvSpPr txBox="1"/>
          <p:nvPr/>
        </p:nvSpPr>
        <p:spPr bwMode="auto">
          <a:xfrm>
            <a:off x="5243433" y="3605248"/>
            <a:ext cx="6694959" cy="1503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麻醉诱导成功率：环泊酚与丙泊酚的麻醉诱导成功率均为</a:t>
            </a:r>
            <a:r>
              <a:rPr lang="en-US" altLang="zh-CN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100%</a:t>
            </a:r>
          </a:p>
          <a:p>
            <a:pPr marL="171450" indent="-171450" algn="just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麻醉相关时长：至麻醉诱导成功时长、至麻醉苏醒时长、至呼吸恢复时长等两组无统计学差异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  <a:p>
            <a:pPr marL="171450" indent="-171450" algn="just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脑电双频指数（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BIS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）：给药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15min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后环泊酚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BIS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最高值在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40-60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的患者比例更高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(</a:t>
            </a:r>
            <a:r>
              <a:rPr lang="en-US" altLang="zh-CN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=0.0450)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；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BIS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最高值＞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60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的比例显著更低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(</a:t>
            </a:r>
            <a:r>
              <a:rPr lang="en-US" altLang="zh-CN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=0.0045)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。环泊酚在给药后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BIS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变化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更平稳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52AA5AD-A14A-822A-F281-F1F16AC6E80C}"/>
              </a:ext>
            </a:extLst>
          </p:cNvPr>
          <p:cNvSpPr txBox="1"/>
          <p:nvPr/>
        </p:nvSpPr>
        <p:spPr bwMode="auto">
          <a:xfrm>
            <a:off x="5243433" y="3453070"/>
            <a:ext cx="242570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zh-CN" altLang="en-US" sz="1200" b="1" dirty="0">
                <a:solidFill>
                  <a:srgbClr val="04487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次要疗效指标</a:t>
            </a:r>
          </a:p>
        </p:txBody>
      </p:sp>
      <p:sp>
        <p:nvSpPr>
          <p:cNvPr id="18" name="圆角矩形 17">
            <a:extLst>
              <a:ext uri="{FF2B5EF4-FFF2-40B4-BE49-F238E27FC236}">
                <a16:creationId xmlns:a16="http://schemas.microsoft.com/office/drawing/2014/main" id="{1CA45091-5BDB-BF68-2E8C-D41CCDE14EC8}"/>
              </a:ext>
            </a:extLst>
          </p:cNvPr>
          <p:cNvSpPr/>
          <p:nvPr/>
        </p:nvSpPr>
        <p:spPr>
          <a:xfrm flipV="1">
            <a:off x="608874" y="3769597"/>
            <a:ext cx="2141604" cy="4571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BF7F0839-6AEE-B7FD-B0BB-7B6D9225F2F7}"/>
              </a:ext>
            </a:extLst>
          </p:cNvPr>
          <p:cNvSpPr/>
          <p:nvPr/>
        </p:nvSpPr>
        <p:spPr>
          <a:xfrm flipV="1">
            <a:off x="5349556" y="3715807"/>
            <a:ext cx="2141604" cy="4571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7CFF75B-264F-549B-F61C-E4D5A523D7E3}"/>
              </a:ext>
            </a:extLst>
          </p:cNvPr>
          <p:cNvSpPr txBox="1"/>
          <p:nvPr/>
        </p:nvSpPr>
        <p:spPr>
          <a:xfrm>
            <a:off x="2198218" y="-23656"/>
            <a:ext cx="5507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b="1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环泊酚与对照品</a:t>
            </a:r>
            <a:r>
              <a:rPr kumimoji="1" lang="en-US" altLang="zh-CN" sz="1400" b="1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III</a:t>
            </a:r>
            <a:r>
              <a:rPr kumimoji="1" lang="zh-CN" altLang="en-US" sz="1400" b="1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期临床和上市后研究情况对比，有效性相当</a:t>
            </a:r>
          </a:p>
        </p:txBody>
      </p:sp>
    </p:spTree>
    <p:extLst>
      <p:ext uri="{BB962C8B-B14F-4D97-AF65-F5344CB8AC3E}">
        <p14:creationId xmlns:p14="http://schemas.microsoft.com/office/powerpoint/2010/main" val="51474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6CA7686-AA38-D5E4-BE2A-EFFC3CFFD836}"/>
              </a:ext>
            </a:extLst>
          </p:cNvPr>
          <p:cNvSpPr/>
          <p:nvPr/>
        </p:nvSpPr>
        <p:spPr>
          <a:xfrm>
            <a:off x="0" y="3625"/>
            <a:ext cx="609600" cy="238125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8A4F608-B1AB-ED16-8F10-D5D7A5731B88}"/>
              </a:ext>
            </a:extLst>
          </p:cNvPr>
          <p:cNvSpPr/>
          <p:nvPr/>
        </p:nvSpPr>
        <p:spPr>
          <a:xfrm>
            <a:off x="2166257" y="3625"/>
            <a:ext cx="7780104" cy="24771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7" name="文本框 12">
            <a:extLst>
              <a:ext uri="{FF2B5EF4-FFF2-40B4-BE49-F238E27FC236}">
                <a16:creationId xmlns:a16="http://schemas.microsoft.com/office/drawing/2014/main" id="{92F2EF72-6BC4-D977-48AF-F39E68548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834" y="-52385"/>
            <a:ext cx="17296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1800" b="1" dirty="0">
                <a:solidFill>
                  <a:srgbClr val="044875"/>
                </a:solidFill>
                <a:latin typeface="微软雅黑" pitchFamily="34" charset="-122"/>
                <a:ea typeface="微软雅黑" pitchFamily="34" charset="-122"/>
              </a:rPr>
              <a:t>有效性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0D7A4D0-B147-83C6-2795-00D1223E9617}"/>
              </a:ext>
            </a:extLst>
          </p:cNvPr>
          <p:cNvSpPr txBox="1"/>
          <p:nvPr/>
        </p:nvSpPr>
        <p:spPr bwMode="auto">
          <a:xfrm>
            <a:off x="474661" y="-58963"/>
            <a:ext cx="7239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</a:rPr>
              <a:t>03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10" name="图片 9" descr="海思科医药集团-照片">
            <a:extLst>
              <a:ext uri="{FF2B5EF4-FFF2-40B4-BE49-F238E27FC236}">
                <a16:creationId xmlns:a16="http://schemas.microsoft.com/office/drawing/2014/main" id="{0D189DF5-E2AC-229C-97BB-D02B153EC0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7251" y="13218"/>
            <a:ext cx="1655515" cy="23812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56F7262-817E-6D6C-3E83-39353980BFE3}"/>
              </a:ext>
            </a:extLst>
          </p:cNvPr>
          <p:cNvSpPr/>
          <p:nvPr/>
        </p:nvSpPr>
        <p:spPr>
          <a:xfrm>
            <a:off x="11843656" y="0"/>
            <a:ext cx="348343" cy="24175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8" name="矩形: 圆角 58">
            <a:extLst>
              <a:ext uri="{FF2B5EF4-FFF2-40B4-BE49-F238E27FC236}">
                <a16:creationId xmlns:a16="http://schemas.microsoft.com/office/drawing/2014/main" id="{10268228-A646-ECAB-BB09-6E17614C3E31}"/>
              </a:ext>
            </a:extLst>
          </p:cNvPr>
          <p:cNvSpPr/>
          <p:nvPr/>
        </p:nvSpPr>
        <p:spPr>
          <a:xfrm>
            <a:off x="288750" y="481217"/>
            <a:ext cx="11614502" cy="1522034"/>
          </a:xfrm>
          <a:prstGeom prst="roundRect">
            <a:avLst>
              <a:gd name="adj" fmla="val 7478"/>
            </a:avLst>
          </a:prstGeom>
          <a:noFill/>
          <a:ln w="31750" cmpd="thickThin"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2587746" tIns="506173" rIns="2587746" bIns="5538991" numCol="1" spcCol="2539" anchor="ctr" anchorCtr="0">
            <a:noAutofit/>
          </a:bodyPr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F828AEA-CCB2-5C0B-7E7C-CE04F9F2F3FB}"/>
              </a:ext>
            </a:extLst>
          </p:cNvPr>
          <p:cNvSpPr txBox="1"/>
          <p:nvPr/>
        </p:nvSpPr>
        <p:spPr bwMode="auto">
          <a:xfrm>
            <a:off x="443408" y="716078"/>
            <a:ext cx="11245587" cy="1165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环泊酚的给药方案基本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能够满足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ICU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短期、浅镇静的临床使用需要，以及维持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ICU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机械通气患者在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72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小时内输注期间的目标镇静状态 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171450" indent="-171450" algn="just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本品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能够保持麻醉维持的稳定状态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，可作为临床静脉麻醉维持药物使用，配合本品已批准的在麻醉诱导中的使用，本品将可以同时满足完整静脉麻醉操作（诱导和维持）的给药需求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171450" indent="-171450" algn="just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受试者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麻醉成功率为</a:t>
            </a:r>
            <a:r>
              <a:rPr lang="en-US" altLang="zh-CN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100%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，基本可以满足妇科门诊手术镇静及麻醉的临床使用需要，用于支气管镜检查中的镇静时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成功率可达到</a:t>
            </a:r>
            <a:r>
              <a:rPr lang="en-US" altLang="zh-CN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100%</a:t>
            </a:r>
            <a:endParaRPr lang="zh-CN" altLang="en-US" sz="1200" b="1" u="sng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24" name="表格 23">
            <a:extLst>
              <a:ext uri="{FF2B5EF4-FFF2-40B4-BE49-F238E27FC236}">
                <a16:creationId xmlns:a16="http://schemas.microsoft.com/office/drawing/2014/main" id="{BA425C9B-4580-2C1F-184B-5D1D98022826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01787190"/>
              </p:ext>
            </p:extLst>
          </p:nvPr>
        </p:nvGraphicFramePr>
        <p:xfrm>
          <a:off x="288749" y="2632354"/>
          <a:ext cx="11434016" cy="2539746"/>
        </p:xfrm>
        <a:graphic>
          <a:graphicData uri="http://schemas.openxmlformats.org/drawingml/2006/table">
            <a:tbl>
              <a:tblPr firstRow="1" bandRow="1"/>
              <a:tblGrid>
                <a:gridCol w="1720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4301">
                  <a:extLst>
                    <a:ext uri="{9D8B030D-6E8A-4147-A177-3AD203B41FA5}">
                      <a16:colId xmlns:a16="http://schemas.microsoft.com/office/drawing/2014/main" val="1488245306"/>
                    </a:ext>
                  </a:extLst>
                </a:gridCol>
                <a:gridCol w="6261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258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CN" altLang="en-US" sz="10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指南</a:t>
                      </a:r>
                      <a:r>
                        <a:rPr lang="en-US" altLang="zh-CN" sz="10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CN" altLang="en-US" sz="10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共识名称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48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CN" altLang="en-US" sz="10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发布年份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48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CN" altLang="en-US" sz="10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发表机构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48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dirty="0">
                          <a:solidFill>
                            <a:schemeClr val="bg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推荐内容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48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《</a:t>
                      </a:r>
                      <a:r>
                        <a:rPr lang="zh-CN" alt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（支）气管镜诊疗镇静</a:t>
                      </a:r>
                      <a:r>
                        <a:rPr lang="en-US" altLang="zh-CN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CN" alt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麻醉专家共识（</a:t>
                      </a:r>
                      <a:r>
                        <a:rPr lang="en-US" altLang="zh-CN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2020</a:t>
                      </a:r>
                      <a:r>
                        <a:rPr lang="zh-CN" alt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版）</a:t>
                      </a:r>
                      <a:r>
                        <a:rPr lang="en-US" altLang="zh-CN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》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2021</a:t>
                      </a:r>
                      <a:r>
                        <a:rPr lang="zh-CN" alt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中华医学会麻醉学分会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“新型静脉麻醉药环泊酚属于</a:t>
                      </a:r>
                      <a:r>
                        <a:rPr lang="el-GR" altLang="zh-CN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γ‑</a:t>
                      </a:r>
                      <a:r>
                        <a:rPr lang="zh-CN" alt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氨基丁酸 </a:t>
                      </a:r>
                      <a:r>
                        <a:rPr lang="en-US" altLang="zh-CN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A </a:t>
                      </a:r>
                      <a:r>
                        <a:rPr lang="zh-CN" alt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受体激动剂，其疗效与丙泊酚相当，但</a:t>
                      </a:r>
                      <a:r>
                        <a:rPr lang="zh-CN" altLang="en-US" sz="1000" b="1" u="sng" dirty="0">
                          <a:solidFill>
                            <a:srgbClr val="C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注射痛发生率、呼吸及循环系统不良事件发生率减少</a:t>
                      </a:r>
                      <a:r>
                        <a:rPr lang="zh-CN" alt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，也适用于（支）气管镜诊疗的镇静</a:t>
                      </a:r>
                      <a:r>
                        <a:rPr lang="en-US" altLang="zh-CN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CN" alt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麻醉 ”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3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《</a:t>
                      </a:r>
                      <a:r>
                        <a:rPr lang="zh-CN" alt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重症后管理共识</a:t>
                      </a:r>
                      <a:r>
                        <a:rPr lang="en-US" altLang="zh-CN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》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2023</a:t>
                      </a:r>
                      <a:r>
                        <a:rPr lang="zh-CN" alt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中华内科杂志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“</a:t>
                      </a:r>
                      <a:r>
                        <a:rPr lang="en-US" altLang="zh-CN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ICU</a:t>
                      </a:r>
                      <a:r>
                        <a:rPr lang="zh-CN" alt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常用镇静药物包括作用于</a:t>
                      </a:r>
                      <a:r>
                        <a:rPr lang="el-GR" altLang="zh-CN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γ-</a:t>
                      </a:r>
                      <a:r>
                        <a:rPr lang="zh-CN" alt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氨基丁酸受体的苯二氮䓬类、丙泊酚、</a:t>
                      </a:r>
                      <a:r>
                        <a:rPr lang="zh-CN" altLang="en-US" sz="1000" b="1" u="sng" dirty="0">
                          <a:solidFill>
                            <a:srgbClr val="C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环泊酚</a:t>
                      </a:r>
                      <a:r>
                        <a:rPr lang="zh-CN" alt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等，环泊酚作为我国自主研发的镇静药物，可达到</a:t>
                      </a:r>
                      <a:r>
                        <a:rPr lang="zh-CN" altLang="en-US" sz="1000" b="1" u="sng" dirty="0">
                          <a:solidFill>
                            <a:srgbClr val="C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镇静目标范围广，更易调控，低血压等不良事件发生率更低</a:t>
                      </a:r>
                      <a:r>
                        <a:rPr lang="zh-CN" alt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”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356516"/>
                  </a:ext>
                </a:extLst>
              </a:tr>
              <a:tr h="3938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《</a:t>
                      </a:r>
                      <a:r>
                        <a:rPr lang="zh-CN" alt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成人重症患者镇痛镇静数据元及定义专家共识</a:t>
                      </a:r>
                      <a:r>
                        <a:rPr lang="en-US" altLang="zh-CN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》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altLang="zh-CN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2023</a:t>
                      </a:r>
                      <a:r>
                        <a:rPr lang="zh-CN" alt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中国病理生理学会危重病医学专业委员会 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“</a:t>
                      </a:r>
                      <a:r>
                        <a:rPr lang="zh-CN" altLang="en-US" sz="1000" b="1" u="sng" dirty="0">
                          <a:solidFill>
                            <a:srgbClr val="C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环泊酚是</a:t>
                      </a:r>
                      <a:r>
                        <a:rPr lang="en-US" altLang="zh-CN" sz="1000" b="1" u="sng" dirty="0">
                          <a:solidFill>
                            <a:srgbClr val="C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ICU</a:t>
                      </a:r>
                      <a:r>
                        <a:rPr lang="zh-CN" altLang="en-US" sz="1000" b="1" u="sng" dirty="0">
                          <a:solidFill>
                            <a:srgbClr val="C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镇静治疗药物之一 </a:t>
                      </a:r>
                      <a:r>
                        <a:rPr lang="zh-CN" alt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”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282B">
                        <a:lumMod val="10000"/>
                        <a:lumOff val="9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8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《</a:t>
                      </a:r>
                      <a:r>
                        <a:rPr lang="zh-CN" alt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成人重症患者镇痛镇静诊疗流程</a:t>
                      </a:r>
                      <a:r>
                        <a:rPr lang="en-US" altLang="zh-CN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》</a:t>
                      </a:r>
                      <a:endParaRPr lang="zh-CN" altLang="en-US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altLang="zh-CN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2023</a:t>
                      </a:r>
                      <a:r>
                        <a:rPr lang="zh-CN" alt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中华重症医学电子杂志 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“环泊酚是我国自主研发的</a:t>
                      </a:r>
                      <a:r>
                        <a:rPr lang="en-US" altLang="zh-CN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</a:t>
                      </a:r>
                      <a:r>
                        <a:rPr lang="zh-CN" alt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类创新药，</a:t>
                      </a:r>
                      <a:r>
                        <a:rPr lang="zh-CN" altLang="en-US" sz="1000" b="1" u="sng" dirty="0">
                          <a:solidFill>
                            <a:srgbClr val="C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用于</a:t>
                      </a:r>
                      <a:r>
                        <a:rPr lang="en-US" altLang="zh-CN" sz="1000" b="1" u="sng" dirty="0">
                          <a:solidFill>
                            <a:srgbClr val="C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ICU</a:t>
                      </a:r>
                      <a:r>
                        <a:rPr lang="zh-CN" altLang="en-US" sz="1000" b="1" u="sng" dirty="0">
                          <a:solidFill>
                            <a:srgbClr val="C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镇静同时具有镇静达标率高，起效迅速、苏醒快速，镇静深度易控、稳定，连续输注无明显药物蓄积的特点</a:t>
                      </a:r>
                      <a:r>
                        <a:rPr lang="zh-CN" alt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”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8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《</a:t>
                      </a:r>
                      <a:r>
                        <a:rPr lang="zh-CN" alt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老年患者手术室外麻醉／镇静专家共识</a:t>
                      </a:r>
                      <a:r>
                        <a:rPr lang="en-US" altLang="zh-CN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》</a:t>
                      </a:r>
                      <a:endParaRPr lang="zh-CN" altLang="en-US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2023</a:t>
                      </a:r>
                      <a:r>
                        <a:rPr lang="zh-CN" alt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临床麻醉学杂志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“环泊酚作为一种新型静脉麻醉药，在手术室外麻醉／镇静过程中，其安全性与丙泊酚相似。与丙泊酚比较，</a:t>
                      </a:r>
                      <a:r>
                        <a:rPr lang="zh-CN" altLang="en-US" sz="1000" b="1" u="sng" dirty="0">
                          <a:solidFill>
                            <a:srgbClr val="C0000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环泊酚药物不良反应发生率比较低，注射时疼痛减轻</a:t>
                      </a:r>
                      <a:r>
                        <a:rPr lang="zh-CN" altLang="en-US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”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754565"/>
                  </a:ext>
                </a:extLst>
              </a:tr>
            </a:tbl>
          </a:graphicData>
        </a:graphic>
      </p:graphicFrame>
      <p:pic>
        <p:nvPicPr>
          <p:cNvPr id="25" name="图片 2" descr="19953716">
            <a:extLst>
              <a:ext uri="{FF2B5EF4-FFF2-40B4-BE49-F238E27FC236}">
                <a16:creationId xmlns:a16="http://schemas.microsoft.com/office/drawing/2014/main" id="{D5307DA5-8B3E-A5A0-F614-2B0EAD046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8749" y="5305791"/>
            <a:ext cx="348694" cy="348694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915847EE-2C53-2900-BBEB-4D428AC63C10}"/>
              </a:ext>
            </a:extLst>
          </p:cNvPr>
          <p:cNvSpPr txBox="1"/>
          <p:nvPr/>
        </p:nvSpPr>
        <p:spPr bwMode="auto">
          <a:xfrm>
            <a:off x="651922" y="5340518"/>
            <a:ext cx="3704926" cy="246221"/>
          </a:xfrm>
          <a:prstGeom prst="rect">
            <a:avLst/>
          </a:prstGeom>
          <a:blipFill>
            <a:blip r:embed="rId9"/>
            <a:stretch>
              <a:fillRect t="-45000"/>
            </a:stretch>
          </a:blip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b="1" dirty="0">
                <a:solidFill>
                  <a:srgbClr val="04487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环泊酚注射液与目录内同治疗领域药品相比优势（有效性）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118F77AB-C316-8D05-544F-02C5DBF81590}"/>
              </a:ext>
            </a:extLst>
          </p:cNvPr>
          <p:cNvGrpSpPr/>
          <p:nvPr/>
        </p:nvGrpSpPr>
        <p:grpSpPr>
          <a:xfrm>
            <a:off x="1678263" y="5688180"/>
            <a:ext cx="2768230" cy="246221"/>
            <a:chOff x="1792077" y="5263212"/>
            <a:chExt cx="1451537" cy="292196"/>
          </a:xfrm>
        </p:grpSpPr>
        <p:sp>
          <p:nvSpPr>
            <p:cNvPr id="28" name="圆角矩形 27">
              <a:extLst>
                <a:ext uri="{FF2B5EF4-FFF2-40B4-BE49-F238E27FC236}">
                  <a16:creationId xmlns:a16="http://schemas.microsoft.com/office/drawing/2014/main" id="{DBF656E9-70DB-23FF-B16A-7BA1C079090F}"/>
                </a:ext>
              </a:extLst>
            </p:cNvPr>
            <p:cNvSpPr/>
            <p:nvPr/>
          </p:nvSpPr>
          <p:spPr>
            <a:xfrm>
              <a:off x="1792077" y="5278409"/>
              <a:ext cx="1451537" cy="276999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015A74"/>
                </a:gs>
                <a:gs pos="0">
                  <a:srgbClr val="015A74">
                    <a:lumMod val="75000"/>
                  </a:srgbClr>
                </a:gs>
              </a:gsLst>
              <a:lin ang="5400000" scaled="1"/>
            </a:gradFill>
            <a:ln w="28575" cap="flat">
              <a:gradFill>
                <a:gsLst>
                  <a:gs pos="0">
                    <a:srgbClr val="015A74"/>
                  </a:gs>
                  <a:gs pos="100000">
                    <a:srgbClr val="015A74">
                      <a:lumMod val="75000"/>
                    </a:srgbClr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 ker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EB84E844-2AEC-9578-2988-1F833258A92D}"/>
                </a:ext>
              </a:extLst>
            </p:cNvPr>
            <p:cNvSpPr txBox="1"/>
            <p:nvPr/>
          </p:nvSpPr>
          <p:spPr>
            <a:xfrm>
              <a:off x="1792077" y="5263212"/>
              <a:ext cx="1451537" cy="276999"/>
            </a:xfrm>
            <a:prstGeom prst="rect">
              <a:avLst/>
            </a:prstGeom>
            <a:noFill/>
            <a:ln w="28575" cap="flat">
              <a:noFill/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>
                <a:defRPr kern="0">
                  <a:solidFill>
                    <a:prstClr val="black"/>
                  </a:solidFill>
                  <a:latin typeface="Agency FB"/>
                </a:defRPr>
              </a:lvl1pPr>
            </a:lstStyle>
            <a:p>
              <a:pPr algn="ctr"/>
              <a:r>
                <a:rPr lang="zh-CN" altLang="en-US" sz="10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环泊酚 </a:t>
              </a:r>
              <a:r>
                <a:rPr lang="en-US" altLang="zh-CN" sz="10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VS</a:t>
              </a:r>
              <a:r>
                <a:rPr lang="zh-CN" altLang="en-US" sz="10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右美托咪定</a:t>
              </a:r>
              <a:r>
                <a:rPr lang="en-US" altLang="zh-CN" sz="10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+</a:t>
              </a:r>
              <a:r>
                <a:rPr lang="zh-CN" altLang="en-US" sz="10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丙泊酚（得普利麻）</a:t>
              </a:r>
              <a:endParaRPr lang="en-US" altLang="zh-CN" sz="1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88D4E429-FEF9-A344-DE0A-A89EED1FF347}"/>
              </a:ext>
            </a:extLst>
          </p:cNvPr>
          <p:cNvGrpSpPr/>
          <p:nvPr/>
        </p:nvGrpSpPr>
        <p:grpSpPr>
          <a:xfrm>
            <a:off x="7668884" y="5609742"/>
            <a:ext cx="2277477" cy="266845"/>
            <a:chOff x="1792077" y="5278409"/>
            <a:chExt cx="1169496" cy="288672"/>
          </a:xfrm>
        </p:grpSpPr>
        <p:sp>
          <p:nvSpPr>
            <p:cNvPr id="31" name="圆角矩形 30">
              <a:extLst>
                <a:ext uri="{FF2B5EF4-FFF2-40B4-BE49-F238E27FC236}">
                  <a16:creationId xmlns:a16="http://schemas.microsoft.com/office/drawing/2014/main" id="{EB05DAF1-2035-2211-6BC6-2522FBEB7EE5}"/>
                </a:ext>
              </a:extLst>
            </p:cNvPr>
            <p:cNvSpPr/>
            <p:nvPr/>
          </p:nvSpPr>
          <p:spPr>
            <a:xfrm>
              <a:off x="1792077" y="5278409"/>
              <a:ext cx="1169496" cy="276999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015A74"/>
                </a:gs>
                <a:gs pos="0">
                  <a:srgbClr val="015A74">
                    <a:lumMod val="75000"/>
                  </a:srgbClr>
                </a:gs>
              </a:gsLst>
              <a:lin ang="5400000" scaled="1"/>
            </a:gradFill>
            <a:ln w="28575" cap="flat">
              <a:gradFill>
                <a:gsLst>
                  <a:gs pos="0">
                    <a:srgbClr val="015A74"/>
                  </a:gs>
                  <a:gs pos="100000">
                    <a:srgbClr val="015A74">
                      <a:lumMod val="75000"/>
                    </a:srgbClr>
                  </a:gs>
                </a:gsLst>
                <a:lin ang="5400000" scaled="1"/>
              </a:gradFill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 kern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45CECA3-94ED-1E80-7ABF-2D861F42B5BB}"/>
                </a:ext>
              </a:extLst>
            </p:cNvPr>
            <p:cNvSpPr txBox="1"/>
            <p:nvPr/>
          </p:nvSpPr>
          <p:spPr>
            <a:xfrm>
              <a:off x="1792077" y="5290082"/>
              <a:ext cx="1169496" cy="276999"/>
            </a:xfrm>
            <a:prstGeom prst="rect">
              <a:avLst/>
            </a:prstGeom>
            <a:noFill/>
            <a:ln w="28575" cap="flat">
              <a:noFill/>
              <a:prstDash val="solid"/>
              <a:miter lim="800000"/>
              <a:headEnd/>
              <a:tailEnd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>
                <a:defRPr kern="0">
                  <a:solidFill>
                    <a:prstClr val="black"/>
                  </a:solidFill>
                  <a:latin typeface="Agency FB"/>
                </a:defRPr>
              </a:lvl1pPr>
            </a:lstStyle>
            <a:p>
              <a:pPr algn="ctr"/>
              <a:r>
                <a:rPr lang="zh-CN" altLang="en-US" sz="10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环泊酚 </a:t>
              </a:r>
              <a:r>
                <a:rPr lang="en-US" altLang="zh-CN" sz="10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VS</a:t>
              </a:r>
              <a:r>
                <a:rPr lang="zh-CN" altLang="en-US" sz="10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同治疗领域其它药品</a:t>
              </a:r>
              <a:endParaRPr lang="en-US" altLang="zh-CN" sz="1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cxnSp>
        <p:nvCxnSpPr>
          <p:cNvPr id="12" name="MH_Other_1">
            <a:extLst>
              <a:ext uri="{FF2B5EF4-FFF2-40B4-BE49-F238E27FC236}">
                <a16:creationId xmlns:a16="http://schemas.microsoft.com/office/drawing/2014/main" id="{9063201A-6572-4376-7028-E659171F5FE4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280193" y="2134185"/>
            <a:ext cx="11631614" cy="0"/>
          </a:xfrm>
          <a:prstGeom prst="straightConnector1">
            <a:avLst/>
          </a:prstGeom>
          <a:ln w="19050">
            <a:solidFill>
              <a:srgbClr val="003948"/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MH_Other_1">
            <a:extLst>
              <a:ext uri="{FF2B5EF4-FFF2-40B4-BE49-F238E27FC236}">
                <a16:creationId xmlns:a16="http://schemas.microsoft.com/office/drawing/2014/main" id="{E747CF20-161F-8837-1D0F-DCB81050EAFC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280193" y="5246239"/>
            <a:ext cx="11631614" cy="0"/>
          </a:xfrm>
          <a:prstGeom prst="straightConnector1">
            <a:avLst/>
          </a:prstGeom>
          <a:ln w="19050">
            <a:solidFill>
              <a:srgbClr val="003948"/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D36FF604-0FDB-C890-2D89-09167B88F088}"/>
              </a:ext>
            </a:extLst>
          </p:cNvPr>
          <p:cNvSpPr txBox="1"/>
          <p:nvPr/>
        </p:nvSpPr>
        <p:spPr bwMode="auto">
          <a:xfrm>
            <a:off x="333414" y="5968095"/>
            <a:ext cx="5923951" cy="611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环泊酚镇静成功率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相当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100.0% vs 100.0%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）、平均镇静达标率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相当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97.95% vs 97.07%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）、平均镇静达标时间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相近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58.9mins vs 58.3mins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681C980-A536-A816-9DF6-8311ED582F65}"/>
              </a:ext>
            </a:extLst>
          </p:cNvPr>
          <p:cNvSpPr txBox="1"/>
          <p:nvPr/>
        </p:nvSpPr>
        <p:spPr bwMode="auto">
          <a:xfrm>
            <a:off x="6562167" y="5968095"/>
            <a:ext cx="5160598" cy="613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vs</a:t>
            </a:r>
            <a:r>
              <a:rPr lang="zh-CN" altLang="en-US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丙泊酚（得普利麻）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：环泊酚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效价强度是丙泊酚的</a:t>
            </a:r>
            <a:r>
              <a:rPr lang="en-US" altLang="zh-CN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1200" b="1" u="sng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倍</a:t>
            </a:r>
            <a:endParaRPr lang="en-US" altLang="zh-CN" sz="1200" b="1" u="sng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171450" indent="-17145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vs</a:t>
            </a:r>
            <a:r>
              <a:rPr lang="zh-CN" altLang="en-US" sz="1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其它药品</a:t>
            </a:r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微软雅黑" panose="020B0503020204020204" pitchFamily="34" charset="-122"/>
                <a:sym typeface="+mn-ea"/>
              </a:rPr>
              <a:t>：环泊酚麻醉深度足够且可控，起效迅速，苏醒快速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4" name="图片 7" descr="20263068">
            <a:extLst>
              <a:ext uri="{FF2B5EF4-FFF2-40B4-BE49-F238E27FC236}">
                <a16:creationId xmlns:a16="http://schemas.microsoft.com/office/drawing/2014/main" id="{64D06A82-0854-A4CA-F785-A31B1F10C2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7677" y="303217"/>
            <a:ext cx="295217" cy="295217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0357D7AE-BD7C-A016-0317-D8BDC08DB9F0}"/>
              </a:ext>
            </a:extLst>
          </p:cNvPr>
          <p:cNvSpPr txBox="1"/>
          <p:nvPr/>
        </p:nvSpPr>
        <p:spPr bwMode="auto">
          <a:xfrm>
            <a:off x="680736" y="320525"/>
            <a:ext cx="1746778" cy="246221"/>
          </a:xfrm>
          <a:prstGeom prst="rect">
            <a:avLst/>
          </a:prstGeom>
          <a:blipFill>
            <a:blip r:embed="rId9"/>
            <a:stretch>
              <a:fillRect t="-45000"/>
            </a:stretch>
          </a:blip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b="1" dirty="0">
                <a:solidFill>
                  <a:srgbClr val="04487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《技术评审报告》（有效性）</a:t>
            </a:r>
          </a:p>
        </p:txBody>
      </p:sp>
      <p:pic>
        <p:nvPicPr>
          <p:cNvPr id="36" name="图片 35" descr="卡通人物&#10;&#10;描述已自动生成">
            <a:extLst>
              <a:ext uri="{FF2B5EF4-FFF2-40B4-BE49-F238E27FC236}">
                <a16:creationId xmlns:a16="http://schemas.microsoft.com/office/drawing/2014/main" id="{60859B53-0A21-D9AC-63C0-FA0C042725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2682" y="2214901"/>
            <a:ext cx="380212" cy="360023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12D762EC-E9BF-BA2E-CCD0-D2247B6FE824}"/>
              </a:ext>
            </a:extLst>
          </p:cNvPr>
          <p:cNvSpPr txBox="1"/>
          <p:nvPr/>
        </p:nvSpPr>
        <p:spPr bwMode="auto">
          <a:xfrm>
            <a:off x="733069" y="2235265"/>
            <a:ext cx="1292955" cy="246221"/>
          </a:xfrm>
          <a:prstGeom prst="rect">
            <a:avLst/>
          </a:prstGeom>
          <a:blipFill>
            <a:blip r:embed="rId9"/>
            <a:stretch>
              <a:fillRect t="-45000"/>
            </a:stretch>
          </a:blip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b="1" dirty="0">
                <a:solidFill>
                  <a:srgbClr val="04487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指南</a:t>
            </a:r>
            <a:r>
              <a:rPr lang="en-US" altLang="zh-CN" sz="1000" b="1" dirty="0">
                <a:solidFill>
                  <a:srgbClr val="04487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1000" b="1" dirty="0">
                <a:solidFill>
                  <a:srgbClr val="04487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共识推荐情况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F81B99D-5FB8-204C-DA9F-9E7946CC9C01}"/>
              </a:ext>
            </a:extLst>
          </p:cNvPr>
          <p:cNvSpPr txBox="1"/>
          <p:nvPr/>
        </p:nvSpPr>
        <p:spPr>
          <a:xfrm>
            <a:off x="2198217" y="-23656"/>
            <a:ext cx="7394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b="1" dirty="0">
                <a:solidFill>
                  <a:schemeClr val="bg1">
                    <a:lumMod val="9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环泊酚被多部临床共识推荐，有效性可满足临床使用需求</a:t>
            </a:r>
          </a:p>
        </p:txBody>
      </p:sp>
    </p:spTree>
    <p:extLst>
      <p:ext uri="{BB962C8B-B14F-4D97-AF65-F5344CB8AC3E}">
        <p14:creationId xmlns:p14="http://schemas.microsoft.com/office/powerpoint/2010/main" val="190190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www.99ppt.co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7234101"/>
  <p:tag name="MH_LIBRARY" val="GRAPHIC"/>
  <p:tag name="MH_TYPE" val="Other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7234101"/>
  <p:tag name="MH_LIBRARY" val="GRAPHIC"/>
  <p:tag name="MH_TYPE" val="Other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7234101"/>
  <p:tag name="MH_LIBRARY" val="GRAPHIC"/>
  <p:tag name="MH_TYPE" val="Other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7234101"/>
  <p:tag name="MH_LIBRARY" val="GRAPHIC"/>
  <p:tag name="MH_TYPE" val="Other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7234101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81381f3-9f3c-4c04-8f55-e9900b9d58ed}"/>
  <p:tag name="TABLE_ENDDRAG_ORIGIN_RECT" val="381*199"/>
  <p:tag name="TABLE_ENDDRAG_RECT" val="76*327*381*19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7234101"/>
  <p:tag name="MH_LIBRARY" val="GRAPHIC"/>
  <p:tag name="MH_TYPE" val="Other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7234101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69*109"/>
  <p:tag name="TABLE_ENDDRAG_RECT" val="24*273*869*109"/>
  <p:tag name="TABLE_AUTOADJUST_FLAG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7234101"/>
  <p:tag name="MH_LIBRARY" val="GRAPHIC"/>
  <p:tag name="MH_TYPE" val="Other"/>
  <p:tag name="MH_ORDER" val="1"/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ww.99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14942</TotalTime>
  <Words>3212</Words>
  <Application>Microsoft Macintosh PowerPoint</Application>
  <PresentationFormat>宽屏</PresentationFormat>
  <Paragraphs>312</Paragraphs>
  <Slides>11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仿宋</vt:lpstr>
      <vt:lpstr>KaiTi</vt:lpstr>
      <vt:lpstr>宋体</vt:lpstr>
      <vt:lpstr>微软雅黑</vt:lpstr>
      <vt:lpstr>微软雅黑</vt:lpstr>
      <vt:lpstr>MComputer HKS Bold</vt:lpstr>
      <vt:lpstr>Arial</vt:lpstr>
      <vt:lpstr>Calibri</vt:lpstr>
      <vt:lpstr>Calibri Light</vt:lpstr>
      <vt:lpstr>Impact</vt:lpstr>
      <vt:lpstr>Times New Roman</vt:lpstr>
      <vt:lpstr>Wingdings</vt:lpstr>
      <vt:lpstr>www.99ppt.com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www.99ppt.com</dc:title>
  <dc:subject>www.99ppt.com</dc:subject>
  <dc:creator>www.99ppt.com</dc:creator>
  <cp:keywords>www.99ppt.com</cp:keywords>
  <dc:description>www.99ppt.com</dc:description>
  <cp:lastModifiedBy>a998</cp:lastModifiedBy>
  <cp:revision>723</cp:revision>
  <dcterms:created xsi:type="dcterms:W3CDTF">2016-04-21T05:50:00Z</dcterms:created>
  <dcterms:modified xsi:type="dcterms:W3CDTF">2023-07-14T08:50:40Z</dcterms:modified>
  <cp:category>www.99ppt.com</cp:category>
</cp:coreProperties>
</file>