
<file path=[Content_Types].xml><?xml version="1.0" encoding="utf-8"?>
<Types xmlns="http://schemas.openxmlformats.org/package/2006/content-types"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65" r:id="rId6"/>
    <p:sldId id="266" r:id="rId8"/>
    <p:sldId id="260" r:id="rId9"/>
    <p:sldId id="267" r:id="rId10"/>
    <p:sldId id="261" r:id="rId11"/>
    <p:sldId id="263" r:id="rId12"/>
    <p:sldId id="264" r:id="rId13"/>
  </p:sldIdLst>
  <p:sldSz cx="5905500" cy="3321050"/>
  <p:notesSz cx="5905500" cy="332105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1BB"/>
    <a:srgbClr val="3959B9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26" autoAdjust="0"/>
  </p:normalViewPr>
  <p:slideViewPr>
    <p:cSldViewPr>
      <p:cViewPr varScale="1">
        <p:scale>
          <a:sx n="138" d="100"/>
          <a:sy n="138" d="100"/>
        </p:scale>
        <p:origin x="620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59050" cy="166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344863" y="0"/>
            <a:ext cx="2559050" cy="166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F000D-F748-44B8-8049-7E93912CB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55800" y="415925"/>
            <a:ext cx="1993900" cy="1120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90550" y="1598613"/>
            <a:ext cx="4724400" cy="130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3154363"/>
            <a:ext cx="2559050" cy="166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344863" y="3154363"/>
            <a:ext cx="2559050" cy="166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7D357-929A-4521-853C-6A72A16E15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7D357-929A-4521-853C-6A72A16E1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7D357-929A-4521-853C-6A72A16E1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7D357-929A-4521-853C-6A72A16E1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7D357-929A-4521-853C-6A72A16E1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2912" y="1029525"/>
            <a:ext cx="5019675" cy="69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85825" y="1859788"/>
            <a:ext cx="4133850" cy="830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5275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1332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5897880" cy="3317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20625"/>
            <a:ext cx="5897880" cy="2476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545593"/>
            <a:ext cx="5897880" cy="2228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08660" y="1"/>
            <a:ext cx="659891" cy="1341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275" y="132842"/>
            <a:ext cx="5314950" cy="531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5275" y="763841"/>
            <a:ext cx="5314950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07870" y="3088576"/>
            <a:ext cx="1889760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5275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51960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48.png"/><Relationship Id="rId3" Type="http://schemas.openxmlformats.org/officeDocument/2006/relationships/image" Target="../media/image31.png"/><Relationship Id="rId2" Type="http://schemas.openxmlformats.org/officeDocument/2006/relationships/image" Target="../media/image47.png"/><Relationship Id="rId1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9" Type="http://schemas.openxmlformats.org/officeDocument/2006/relationships/slideLayout" Target="../slideLayouts/slideLayout5.xml"/><Relationship Id="rId18" Type="http://schemas.microsoft.com/office/2007/relationships/hdphoto" Target="../media/image27.wdp"/><Relationship Id="rId17" Type="http://schemas.openxmlformats.org/officeDocument/2006/relationships/image" Target="../media/image26.png"/><Relationship Id="rId16" Type="http://schemas.openxmlformats.org/officeDocument/2006/relationships/image" Target="../media/image25.png"/><Relationship Id="rId15" Type="http://schemas.openxmlformats.org/officeDocument/2006/relationships/image" Target="../media/image24.png"/><Relationship Id="rId14" Type="http://schemas.openxmlformats.org/officeDocument/2006/relationships/image" Target="../media/image23.png"/><Relationship Id="rId13" Type="http://schemas.openxmlformats.org/officeDocument/2006/relationships/image" Target="../media/image22.png"/><Relationship Id="rId12" Type="http://schemas.openxmlformats.org/officeDocument/2006/relationships/image" Target="../media/image21.png"/><Relationship Id="rId11" Type="http://schemas.openxmlformats.org/officeDocument/2006/relationships/image" Target="../media/image20.png"/><Relationship Id="rId10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1.png"/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1.png"/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1.png"/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1.png"/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45.png"/><Relationship Id="rId3" Type="http://schemas.openxmlformats.org/officeDocument/2006/relationships/image" Target="../media/image31.png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499" y="-15875"/>
            <a:ext cx="5901379" cy="3317747"/>
            <a:chOff x="-3499" y="0"/>
            <a:chExt cx="5901379" cy="3317747"/>
          </a:xfrm>
        </p:grpSpPr>
        <p:sp>
          <p:nvSpPr>
            <p:cNvPr id="3" name="object 3"/>
            <p:cNvSpPr/>
            <p:nvPr/>
          </p:nvSpPr>
          <p:spPr>
            <a:xfrm>
              <a:off x="-3499" y="0"/>
              <a:ext cx="5897880" cy="3317747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723644" y="358141"/>
              <a:ext cx="2452116" cy="27858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851660" y="481585"/>
              <a:ext cx="2196084" cy="25344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570220" y="370333"/>
              <a:ext cx="327660" cy="914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217170" y="155575"/>
            <a:ext cx="813435" cy="190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altLang="zh-CN" sz="1150" spc="10">
                <a:latin typeface="微软雅黑" panose="020B0503020204020204" pitchFamily="34" charset="-122"/>
                <a:ea typeface="微软雅黑" panose="020B0503020204020204" pitchFamily="34" charset="-122"/>
                <a:cs typeface="IPAexGothic"/>
              </a:rPr>
              <a:t>PPT2</a:t>
            </a:r>
            <a:endParaRPr sz="1150" dirty="0">
              <a:latin typeface="微软雅黑" panose="020B0503020204020204" pitchFamily="34" charset="-122"/>
              <a:ea typeface="微软雅黑" panose="020B0503020204020204" pitchFamily="34" charset="-122"/>
              <a:cs typeface="Noto Sans Mono CJK JP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6"/>
          <p:cNvSpPr/>
          <p:nvPr/>
        </p:nvSpPr>
        <p:spPr>
          <a:xfrm>
            <a:off x="2352224" y="2453509"/>
            <a:ext cx="1186434" cy="1834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 anchor="ctr" anchorCtr="0"/>
          <a:lstStyle/>
          <a:p>
            <a:pPr algn="ctr"/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天津金耀药业有限公司</a:t>
            </a:r>
            <a:endParaRPr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2091419" y="1965325"/>
            <a:ext cx="1722661" cy="1833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lang="zh-CN" altLang="en-US" sz="1100" b="0" spc="20" dirty="0">
                <a:latin typeface="微软雅黑" panose="020B0503020204020204" pitchFamily="34" charset="-122"/>
                <a:ea typeface="微软雅黑" panose="020B0503020204020204" pitchFamily="34" charset="-122"/>
                <a:cs typeface="Noto Sans CJK JP Medium"/>
              </a:rPr>
              <a:t>戊酸二氟可龙乳膏</a:t>
            </a:r>
            <a:endParaRPr sz="1100" dirty="0">
              <a:latin typeface="微软雅黑" panose="020B0503020204020204" pitchFamily="34" charset="-122"/>
              <a:ea typeface="微软雅黑" panose="020B0503020204020204" pitchFamily="34" charset="-122"/>
              <a:cs typeface="Noto Sans CJK JP Medium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572894"/>
            <a:ext cx="2120700" cy="13162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3" y="1514920"/>
            <a:ext cx="740728" cy="486092"/>
            <a:chOff x="725423" y="1514920"/>
            <a:chExt cx="740728" cy="486092"/>
          </a:xfrm>
        </p:grpSpPr>
        <p:sp>
          <p:nvSpPr>
            <p:cNvPr id="4" name="object 4"/>
            <p:cNvSpPr/>
            <p:nvPr/>
          </p:nvSpPr>
          <p:spPr>
            <a:xfrm>
              <a:off x="766572" y="1514920"/>
              <a:ext cx="699579" cy="222567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83336" y="1780033"/>
              <a:ext cx="342138" cy="815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5423" y="1988821"/>
              <a:ext cx="257556" cy="121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1980438" y="615760"/>
            <a:ext cx="3607191" cy="1873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弥补药品目录短板：     </a:t>
            </a:r>
            <a:endParaRPr lang="en-US" altLang="zh-CN" sz="700" b="1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湿疹是皮肤科常见病，我国一般人群患病率约为</a:t>
            </a:r>
            <a:r>
              <a:rPr lang="en-US" altLang="zh-CN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％，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患者人群众多，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大陆地区患者数约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亿。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外用激素作为一线治疗用药，使用过程中可能会出现不良反应。戊酸二氟可龙乳膏作为皮肤外用抗炎类药物，适用于皮炎湿疹类皮肤疾病，适应症广泛，患者人群众多，疗效显著，安全性高，产品疗程费用适宜，在参保人承受范围内。</a:t>
            </a:r>
            <a:endParaRPr lang="en-US" altLang="zh-CN" sz="7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戊酸二氟可龙耐受性好，对应用过其他局部皮质激素有抗药性的患者仍然有效。药物脂溶性高，有利于分子快速有效的渗透进角质层，从而在患处有更高的治疗活性，全身吸收量低，全身不良反应少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，有利于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提高患者的依从性。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7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临床管理难度</a:t>
            </a:r>
            <a:r>
              <a:rPr lang="zh-CN" altLang="en-US" sz="7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：外用激素类产品临床应用经验丰富，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临床滥用风险或潜在超说明书用药的可能性</a:t>
            </a:r>
            <a:r>
              <a:rPr lang="zh-CN" altLang="en-US" sz="7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低，大大降低临床管理难度。</a:t>
            </a:r>
            <a:endParaRPr lang="en-US" altLang="zh-CN" sz="7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854964" y="858063"/>
            <a:ext cx="346011" cy="246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1" y="0"/>
            <a:ext cx="5893309" cy="3321050"/>
            <a:chOff x="0" y="0"/>
            <a:chExt cx="5897880" cy="331774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897880" cy="3317748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341376"/>
              <a:ext cx="1450848" cy="6568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054352" y="350520"/>
              <a:ext cx="1676400" cy="670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42743" y="434340"/>
              <a:ext cx="1501140" cy="496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223515" y="611124"/>
              <a:ext cx="168401" cy="1333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525268" y="598996"/>
              <a:ext cx="1039418" cy="16160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70916" y="531825"/>
              <a:ext cx="515162" cy="23322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66344" y="806196"/>
              <a:ext cx="639318" cy="8610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924299" y="350520"/>
              <a:ext cx="1676400" cy="670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012692" y="434340"/>
              <a:ext cx="1501139" cy="496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86428" y="611124"/>
              <a:ext cx="192786" cy="1333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657343" y="597472"/>
              <a:ext cx="513638" cy="16465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066543" y="1216688"/>
              <a:ext cx="1676399" cy="6705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154936" y="1302032"/>
              <a:ext cx="1501140" cy="496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27148" y="1478816"/>
              <a:ext cx="191262" cy="13335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798064" y="1465151"/>
              <a:ext cx="513651" cy="1631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924299" y="1209679"/>
              <a:ext cx="1676400" cy="670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012692" y="1295023"/>
              <a:ext cx="1501139" cy="495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86428" y="1470284"/>
              <a:ext cx="198882" cy="1333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066543" y="2054054"/>
              <a:ext cx="1676399" cy="670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2154936" y="2139398"/>
              <a:ext cx="1501140" cy="496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328672" y="2316182"/>
              <a:ext cx="189737" cy="1333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657343" y="1454630"/>
              <a:ext cx="515162" cy="16465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798064" y="2303958"/>
              <a:ext cx="515162" cy="16160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0" y="965"/>
              <a:ext cx="5897880" cy="3316604"/>
            </a:xfrm>
            <a:custGeom>
              <a:avLst/>
              <a:gdLst/>
              <a:ahLst/>
              <a:cxnLst/>
              <a:rect l="l" t="t" r="r" b="b"/>
              <a:pathLst>
                <a:path w="5897880" h="3316604">
                  <a:moveTo>
                    <a:pt x="0" y="3316478"/>
                  </a:moveTo>
                  <a:lnTo>
                    <a:pt x="5897880" y="3316478"/>
                  </a:lnTo>
                  <a:lnTo>
                    <a:pt x="5897880" y="0"/>
                  </a:lnTo>
                  <a:lnTo>
                    <a:pt x="0" y="0"/>
                  </a:lnTo>
                  <a:lnTo>
                    <a:pt x="0" y="3316478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84850" b="95400" l="25050" r="34400">
                        <a14:backgroundMark x1="33500" y1="92250" x2="33500" y2="92250"/>
                        <a14:backgroundMark x1="33500" y1="91750" x2="34050" y2="91650"/>
                        <a14:backgroundMark x1="33300" y1="91400" x2="34550" y2="91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887" t="85088" r="64878" b="3439"/>
          <a:stretch>
            <a:fillRect/>
          </a:stretch>
        </p:blipFill>
        <p:spPr>
          <a:xfrm>
            <a:off x="395744" y="1656299"/>
            <a:ext cx="990555" cy="10114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" y="4446"/>
            <a:ext cx="5897880" cy="3316604"/>
            <a:chOff x="0" y="382"/>
            <a:chExt cx="5897880" cy="3316604"/>
          </a:xfrm>
        </p:grpSpPr>
        <p:sp>
          <p:nvSpPr>
            <p:cNvPr id="3" name="object 3"/>
            <p:cNvSpPr/>
            <p:nvPr/>
          </p:nvSpPr>
          <p:spPr>
            <a:xfrm>
              <a:off x="839724" y="828993"/>
              <a:ext cx="303339" cy="249999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68095" y="1528623"/>
              <a:ext cx="1194866" cy="1875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83336" y="1778509"/>
              <a:ext cx="758190" cy="830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0" y="382"/>
              <a:ext cx="5897880" cy="3316604"/>
            </a:xfrm>
            <a:custGeom>
              <a:avLst/>
              <a:gdLst/>
              <a:ahLst/>
              <a:cxnLst/>
              <a:rect l="l" t="t" r="r" b="b"/>
              <a:pathLst>
                <a:path w="5897880" h="3316604">
                  <a:moveTo>
                    <a:pt x="0" y="3316478"/>
                  </a:moveTo>
                  <a:lnTo>
                    <a:pt x="5897880" y="3316478"/>
                  </a:lnTo>
                  <a:lnTo>
                    <a:pt x="5897880" y="0"/>
                  </a:lnTo>
                  <a:lnTo>
                    <a:pt x="0" y="0"/>
                  </a:lnTo>
                  <a:lnTo>
                    <a:pt x="0" y="3316478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矩形 6"/>
          <p:cNvSpPr/>
          <p:nvPr/>
        </p:nvSpPr>
        <p:spPr>
          <a:xfrm>
            <a:off x="2548650" y="845249"/>
            <a:ext cx="3356849" cy="1772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通用名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：戊酸二氟可龙乳膏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注册规格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10g:10mg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2023-4-28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目前大陆地区同通用名药品上市情况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：仅我司</a:t>
            </a: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地区及上市时间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1976-09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，德国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：否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：丙酸氟替卡松乳膏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与参照药品或已上市的同治疗领域药品相比的优势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 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国内首仿，独家新品，第四代强效低毒外用激素</a:t>
            </a:r>
            <a:endParaRPr lang="zh-CN" altLang="en-US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 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脂溶性高，起效迅速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 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疗效高，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属于强效激素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4. 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耐受性好，对应用过其他局部皮质激素有抗药性的患者仍然有效。</a:t>
            </a:r>
            <a:endParaRPr lang="en-US" altLang="zh-CN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药代动力学试验证明，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较少吸收进入体内，</a:t>
            </a:r>
            <a:r>
              <a:rPr lang="zh-CN" altLang="en-US" sz="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全身安全性良好，国外可用于儿童。</a:t>
            </a:r>
            <a:endParaRPr lang="zh-CN" altLang="en-US" sz="7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700" dirty="0">
              <a:solidFill>
                <a:srgbClr val="3959B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" y="-15875"/>
            <a:ext cx="5897880" cy="3317748"/>
            <a:chOff x="0" y="0"/>
            <a:chExt cx="5897880" cy="331774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897880" cy="3317748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4112" cy="3317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242316"/>
              <a:ext cx="667512" cy="3642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1460" y="364300"/>
              <a:ext cx="202755" cy="1646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782056" y="0"/>
              <a:ext cx="115824" cy="33177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87908" y="338379"/>
              <a:ext cx="1193342" cy="1875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文本框 22"/>
          <p:cNvSpPr txBox="1"/>
          <p:nvPr/>
        </p:nvSpPr>
        <p:spPr>
          <a:xfrm>
            <a:off x="740026" y="884465"/>
            <a:ext cx="443998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7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适应症</a:t>
            </a:r>
            <a:r>
              <a:rPr lang="zh-CN" altLang="en-US" sz="7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zh-CN" sz="7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本品适用于成人亚急性或慢性期皮损的湿疹患者。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0026" y="1175426"/>
            <a:ext cx="4427277" cy="719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所治疗疾病基本情况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：湿疹（</a:t>
            </a:r>
            <a:r>
              <a:rPr lang="en-US" altLang="zh-CN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eczema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）是由多种内外因素引起的一种具有渗出倾向的炎症性皮肤病，皮疹一般对称分布、常反复发作，自觉症状为瘙痒，甚至剧痒，严重影响患者的生活质量。湿疹是皮肤科常见病，我国一般人群</a:t>
            </a: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患病率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约为</a:t>
            </a:r>
            <a:r>
              <a:rPr lang="en-US" altLang="zh-CN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％（</a:t>
            </a: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患病人群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约</a:t>
            </a:r>
            <a:r>
              <a:rPr lang="en-US" altLang="zh-CN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亿）。湿疹的病因尚不明确，目前多认为是机体内部因素如免疫功能异常、皮肤屏障功能障碍等基础上，由多种内外因素综合作用的结果。</a:t>
            </a:r>
            <a:endParaRPr lang="en-US" altLang="zh-CN" sz="700" b="0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9760" y="2429554"/>
            <a:ext cx="4437543" cy="39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用法用量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zh-CN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根据皮损状况，将适量本品以薄层涂于患处，每天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2-3</a:t>
            </a:r>
            <a:r>
              <a:rPr lang="zh-CN" altLang="zh-CN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次，或遵医嘱。病情改善之后，每天只需使用一次即可。持续治疗时间不得超出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7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周。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9760" y="1955847"/>
            <a:ext cx="4438359" cy="39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未满足的治疗需求：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糖皮质激素类外用乳膏在皮肤科属于常用处方，多用于炎症性和免疫性皮肤疾病。作为一线治疗用药，外用激素使用时可能产生的不良反应，导致患者依从性不高。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3" y="858063"/>
            <a:ext cx="740728" cy="1142949"/>
            <a:chOff x="725423" y="858063"/>
            <a:chExt cx="740728" cy="1142949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52107" cy="24696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66572" y="1511872"/>
              <a:ext cx="699579" cy="2256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78764" y="1780033"/>
              <a:ext cx="349757" cy="1028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25423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1768093" y="733334"/>
            <a:ext cx="4010407" cy="1850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药品说明书收载的不良反应</a:t>
            </a:r>
            <a:r>
              <a:rPr lang="zh-CN" altLang="en-US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7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部分患者在使用本品治疗后可能会出现局部不良反应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，例如：瘙痒、灼痛、红斑或起疱等。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罕见情况下，可能会发生皮肤过敏反应（接触过敏性皮炎）、毛囊炎、皮肤变色、口周皮炎、身体毛发增多（多毛症）等。</a:t>
            </a:r>
            <a:endParaRPr lang="zh-CN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在治疗大面积皮肤区域（约占体表面积的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或者更多），和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或长时间（大于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周）的治疗过程中，特别是封闭用药时，局部残留的糖皮质激素，可能会引起以下并发反应：皮肤萎缩，皮肤变色，毛细血管扩张，皮纹，痤疮样药疹，口周皮炎，身体毛发增多（多毛症）以及由于皮肤吸收皮质类固醇导致的全身反应，下丘脑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垂体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肾上腺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(HPA)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轴的可逆性抑制。临床症状包括库欣综合征、高血糖和糖尿等。在长时间或大面积或封闭治疗使用皮质类固醇药物，且合并存在肾衰竭时，较多发生。停药后，下丘脑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垂体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肾上腺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(HPA)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轴即可完全恢复。</a:t>
            </a:r>
            <a:endParaRPr lang="zh-CN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发生频率未知（无法从可用数据中估算频率）：视觉模糊。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3" y="858063"/>
            <a:ext cx="740728" cy="1142949"/>
            <a:chOff x="725423" y="858063"/>
            <a:chExt cx="740728" cy="1142949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52107" cy="24696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66572" y="1511872"/>
              <a:ext cx="699579" cy="2256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78764" y="1780033"/>
              <a:ext cx="349757" cy="1028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25423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1830561" y="980682"/>
            <a:ext cx="3712989" cy="135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700" b="1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国内外药品不良反应监测情况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（药品上市后</a:t>
            </a:r>
            <a:r>
              <a:rPr lang="en-US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年内的安全警告、黑框警告、撤市信息）</a:t>
            </a:r>
            <a:r>
              <a:rPr lang="zh-CN" altLang="en-US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：无</a:t>
            </a:r>
            <a:endParaRPr lang="en-US" altLang="zh-CN" sz="7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与目录内同类药品安全性方面的主要优势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7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耐受性好、全身及局部不良反应少。戊酸二氟可龙是局部用甾体药物氟可龙的进一步改进，是由可的松而不是由泼尼松龙衍化而来。由于其脂溶性高，全身吸收量低，因而全身不良反应较低。</a:t>
            </a:r>
            <a:endParaRPr lang="zh-CN" altLang="zh-CN" sz="7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4" y="861238"/>
            <a:ext cx="740714" cy="1142949"/>
            <a:chOff x="725424" y="858063"/>
            <a:chExt cx="740714" cy="1142949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46011" cy="24696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65048" y="1513269"/>
              <a:ext cx="701090" cy="2240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74192" y="1780032"/>
              <a:ext cx="326897" cy="10286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-1587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1790901" y="874601"/>
            <a:ext cx="3905049" cy="1365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临床试验和真实世界研究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全球临床研究的样本量过万人，临床研究范围包括欧洲、日本、东南亚等多个国家和地区。研究结果证明本品疗效确切，安全性良好。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700" b="0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国内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临床试验：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戊酸二氟可龙乳膏治疗湿疹的有效性和安全性多中心、随机、双盲、赋形剂平行对照临床研究结果显示：在治疗亚急性或慢性期皮损湿疹患者人群中，治疗</a:t>
            </a:r>
            <a:r>
              <a:rPr lang="en-US" altLang="zh-CN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周后，戊酸二氟可龙乳膏可显著改善湿疹患者的临床症状，疗效显著优于赋形剂空白乳膏，安全性良好、可耐受。</a:t>
            </a:r>
            <a:endParaRPr lang="en-US" altLang="zh-CN" sz="700" b="0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4" y="861238"/>
            <a:ext cx="740714" cy="1142949"/>
            <a:chOff x="725424" y="858063"/>
            <a:chExt cx="740714" cy="1142949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46011" cy="24696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65048" y="1513269"/>
              <a:ext cx="701090" cy="2240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74192" y="1780032"/>
              <a:ext cx="326897" cy="10286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1720828" y="636984"/>
            <a:ext cx="3947922" cy="2014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国外临床指南</a:t>
            </a:r>
            <a:r>
              <a:rPr lang="en-US" altLang="zh-CN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700" b="1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诊疗规范推荐</a:t>
            </a:r>
            <a:r>
              <a:rPr lang="zh-CN" altLang="en-US" sz="7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700" b="0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日本皮肤病协会关于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日本特应性皮炎指南概要</a:t>
            </a:r>
            <a:r>
              <a:rPr lang="en-US" altLang="zh-CN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版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特应性皮炎管理临床实践指南</a:t>
            </a:r>
            <a:r>
              <a:rPr lang="en-US" altLang="zh-CN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版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以及日本变态反应学会和日本皮肤病协会关于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en-US" altLang="zh-CN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年日本特应性皮炎指南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0.1%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戊酸二氟可龙乳膏作为强效外用糖皮质激素（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Group 2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）治疗特应性皮炎。</a:t>
            </a:r>
            <a:endParaRPr lang="en-US" altLang="zh-CN" sz="7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英国国家卫生与临床优化研究所（</a:t>
            </a:r>
            <a:r>
              <a:rPr lang="en-US" altLang="zh-CN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NICE</a:t>
            </a:r>
            <a:r>
              <a:rPr lang="zh-CN" altLang="en-US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）关于</a:t>
            </a:r>
            <a:r>
              <a:rPr lang="en-US" altLang="zh-CN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儿童特应性湿疹：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从出生到</a:t>
            </a:r>
            <a:r>
              <a:rPr lang="en-US" altLang="zh-CN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700" b="0" i="0" dirty="0">
                <a:solidFill>
                  <a:srgbClr val="2A2B2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岁儿童特应性湿疹的管理</a:t>
            </a:r>
            <a:r>
              <a:rPr lang="en-US" altLang="zh-CN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7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0.1%</a:t>
            </a:r>
            <a:r>
              <a:rPr lang="zh-CN" altLang="en-US" sz="7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戊酸二氟可龙乳膏作为强效外用糖皮质激素治疗儿童特应性皮炎。</a:t>
            </a:r>
            <a:endParaRPr lang="en-US" altLang="zh-CN" sz="7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与目录内同治疗领域药品相比，该药品有效性方面的优势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本品与其他药物相比，能更快发挥药效且疗效更好，且对应用过其他局部皮质激素有抗药性的患者仍然有效。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国家药监局药品审评中心出具的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技术评审报告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中关于本药品有效性的描述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：不涉及</a:t>
            </a:r>
            <a:endParaRPr lang="zh-CN" altLang="en-US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424" y="1513269"/>
            <a:ext cx="740727" cy="487743"/>
            <a:chOff x="725424" y="1513269"/>
            <a:chExt cx="740727" cy="487743"/>
          </a:xfrm>
        </p:grpSpPr>
        <p:sp>
          <p:nvSpPr>
            <p:cNvPr id="4" name="object 4"/>
            <p:cNvSpPr/>
            <p:nvPr/>
          </p:nvSpPr>
          <p:spPr>
            <a:xfrm>
              <a:off x="766572" y="1513269"/>
              <a:ext cx="699579" cy="224091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83336" y="1780032"/>
              <a:ext cx="640841" cy="8153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文本框 9"/>
          <p:cNvSpPr txBox="1"/>
          <p:nvPr/>
        </p:nvSpPr>
        <p:spPr>
          <a:xfrm>
            <a:off x="2038350" y="648026"/>
            <a:ext cx="3649797" cy="1850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7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药品注册分类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：化学药品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类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是否</a:t>
            </a: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为自主知识产权的创新药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：否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是否为国家“重大新药创制”等科技重大专项支持上市药品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：否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7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7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主要创新点及该创新带来的疗效和安全性方面的优势</a:t>
            </a: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戊酸二氟可龙乳膏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起效迅速，疗效高，且对应用过其他局部皮质激素有抗药性的患者仍然有效；耐受性好、全身及局部不良反应少。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戊酸二氟可龙是局部用甾体药物氟可龙的进一步改进，它不同于其他近代局部用甾体药物，是由可的松而不是由泼尼松龙衍化而来。</a:t>
            </a:r>
            <a:r>
              <a:rPr lang="en-US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C21</a:t>
            </a:r>
            <a:r>
              <a:rPr lang="zh-CN" altLang="zh-CN" sz="7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戊酸酯的引入，增加了药物的脂溶性，有利于分子快速有效的渗透进角质层，从而在患处有更高的治疗活性。并且由于其脂溶性高，全身吸收量低，因而全身不良反应较低。</a:t>
            </a:r>
            <a:endParaRPr lang="en-US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854964" y="858063"/>
            <a:ext cx="362775" cy="246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383f6a54-6f65-4f42-afc9-a5aa58ffdc52"/>
  <p:tag name="COMMONDATA" val="eyJoZGlkIjoiYzJiOTFkYTdiYWI0ZjUxNzc2NjNmNTczMDM1NWJhZWY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2375</Words>
  <Application>WPS 演示</Application>
  <PresentationFormat>自定义</PresentationFormat>
  <Paragraphs>68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IPAexGothic</vt:lpstr>
      <vt:lpstr>ksdb</vt:lpstr>
      <vt:lpstr>Noto Sans Mono CJK JP Bold</vt:lpstr>
      <vt:lpstr>Noto Sans CJK JP Medium</vt:lpstr>
      <vt:lpstr>Gill Sans</vt:lpstr>
      <vt:lpstr>Gill Sans MT</vt:lpstr>
      <vt:lpstr>Times New Roman</vt:lpstr>
      <vt:lpstr>Calibri</vt:lpstr>
      <vt:lpstr>Arial Unicode MS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XF</dc:creator>
  <cp:lastModifiedBy>王云晴</cp:lastModifiedBy>
  <cp:revision>181</cp:revision>
  <dcterms:created xsi:type="dcterms:W3CDTF">2022-07-04T03:27:00Z</dcterms:created>
  <dcterms:modified xsi:type="dcterms:W3CDTF">2023-07-05T01:10:14Z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2022-07-05T00:00:00Z</vt:filetime>
  </property>
  <property fmtid="{D5CDD505-2E9C-101B-9397-08002B2CF9AE}" pid="5" name="ICV">
    <vt:lpwstr>53A7F8870D28441EBFBDEBF37AE33801</vt:lpwstr>
  </property>
  <property fmtid="{D5CDD505-2E9C-101B-9397-08002B2CF9AE}" pid="6" name="KSOProductBuildVer">
    <vt:lpwstr>2052-11.1.0.12763</vt:lpwstr>
  </property>
</Properties>
</file>