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07" r:id="rId3"/>
  </p:sldMasterIdLst>
  <p:notesMasterIdLst>
    <p:notesMasterId r:id="rId14"/>
  </p:notesMasterIdLst>
  <p:sldIdLst>
    <p:sldId id="256" r:id="rId4"/>
    <p:sldId id="2147473732" r:id="rId5"/>
    <p:sldId id="2147473718" r:id="rId6"/>
    <p:sldId id="2147473752" r:id="rId7"/>
    <p:sldId id="2147473749" r:id="rId8"/>
    <p:sldId id="2147473739" r:id="rId9"/>
    <p:sldId id="2147473716" r:id="rId10"/>
    <p:sldId id="2147473750" r:id="rId11"/>
    <p:sldId id="2147473757" r:id="rId12"/>
    <p:sldId id="2147473751"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A11B1C-F1A2-AF76-23D8-7E9CE5A084BB}" name="Wang, Minmin" initials="WM" userId="S::minmin_wang@baxter.com::0b280f74-eb7b-4d0b-8db1-bc63f64edace" providerId="AD"/>
  <p188:author id="{FA35811C-4A32-CD69-F216-BB3025245B88}" name="Zhang, Peibei" initials="ZP" userId="S::peibei_zhang@baxter.com::f96f6ca9-d274-43d3-9d2f-4906ed37e7f3" providerId="AD"/>
  <p188:author id="{8DB5A729-3655-EF07-251D-075CB5503E4C}" name="Hu, Anna" initials="HA" userId="S::anna_hu@baxter.com::d71fd9a3-59af-4c31-9869-359137d74a29" providerId="AD"/>
  <p188:author id="{DE68BE62-8EBF-1338-A040-98739F511BE4}" name="Bai, Basil" initials="BB" userId="S::basil_bai@baxter.com::572fd901-137b-466e-8c08-1420cbf7a1b6" providerId="AD"/>
  <p188:author id="{6A1B1FC7-0DFD-FB7E-A185-878B598ED7B1}" name="Jin, Shuhuai" initials="JS" userId="S::sjin@cn.imshealth.com::54b8f33c-631b-4fe0-b47f-3aa94408addf" providerId="AD"/>
  <p188:author id="{A4807EDD-2BE1-FBF4-6E5B-50BC38D18925}" name="Zhou, Jessica" initials="ZJ" userId="S::jessica_zhou1@baxter.com::0f2717ef-6137-40f0-a3bc-190f567865f6" providerId="AD"/>
  <p188:author id="{4CE712E4-77D0-E1B5-1F7C-D528DF314958}" name="Chen, Chu" initials="CC" userId="S::chu_chen@baxter.com::3987536b-d8c9-4b1d-9092-eac59b3d49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E86"/>
    <a:srgbClr val="FAC090"/>
    <a:srgbClr val="C6D9F1"/>
    <a:srgbClr val="FF9933"/>
    <a:srgbClr val="ED7D31"/>
    <a:srgbClr val="FDECDD"/>
    <a:srgbClr val="CCE8F4"/>
    <a:srgbClr val="BBD8E0"/>
    <a:srgbClr val="F3EDDD"/>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3775" autoAdjust="0"/>
  </p:normalViewPr>
  <p:slideViewPr>
    <p:cSldViewPr snapToGrid="0">
      <p:cViewPr varScale="1">
        <p:scale>
          <a:sx n="85" d="100"/>
          <a:sy n="85" d="100"/>
        </p:scale>
        <p:origin x="725" y="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24782154060649E-2"/>
          <c:y val="0.1092436974789916"/>
          <c:w val="0.96375043569187868"/>
          <c:h val="0.78151260504201681"/>
        </c:manualLayout>
      </c:layout>
      <c:barChart>
        <c:barDir val="col"/>
        <c:grouping val="stacked"/>
        <c:varyColors val="0"/>
        <c:ser>
          <c:idx val="0"/>
          <c:order val="0"/>
          <c:spPr>
            <a:solidFill>
              <a:srgbClr val="012E86"/>
            </a:solidFill>
            <a:ln>
              <a:noFill/>
            </a:ln>
          </c:spPr>
          <c:invertIfNegative val="0"/>
          <c:dPt>
            <c:idx val="0"/>
            <c:invertIfNegative val="0"/>
            <c:bubble3D val="0"/>
            <c:spPr>
              <a:solidFill>
                <a:srgbClr val="ED7D31"/>
              </a:solidFill>
              <a:ln>
                <a:noFill/>
              </a:ln>
            </c:spPr>
            <c:extLst>
              <c:ext xmlns:c16="http://schemas.microsoft.com/office/drawing/2014/chart" uri="{C3380CC4-5D6E-409C-BE32-E72D297353CC}">
                <c16:uniqueId val="{00000002-CECF-49C5-8E27-653DBDB5D94E}"/>
              </c:ext>
            </c:extLst>
          </c:dPt>
          <c:dPt>
            <c:idx val="1"/>
            <c:invertIfNegative val="0"/>
            <c:bubble3D val="0"/>
            <c:extLst>
              <c:ext xmlns:c16="http://schemas.microsoft.com/office/drawing/2014/chart" uri="{C3380CC4-5D6E-409C-BE32-E72D297353CC}">
                <c16:uniqueId val="{00000000-0736-49E0-9F23-28C936FB7442}"/>
              </c:ext>
            </c:extLst>
          </c:dPt>
          <c:val>
            <c:numRef>
              <c:f>Sheet1!$A$1:$B$1</c:f>
              <c:numCache>
                <c:formatCode>General</c:formatCode>
                <c:ptCount val="2"/>
                <c:pt idx="0">
                  <c:v>85</c:v>
                </c:pt>
                <c:pt idx="1">
                  <c:v>60</c:v>
                </c:pt>
              </c:numCache>
            </c:numRef>
          </c:val>
          <c:extLst>
            <c:ext xmlns:c16="http://schemas.microsoft.com/office/drawing/2014/chart" uri="{C3380CC4-5D6E-409C-BE32-E72D297353CC}">
              <c16:uniqueId val="{00000001-0736-49E0-9F23-28C936FB7442}"/>
            </c:ext>
          </c:extLst>
        </c:ser>
        <c:dLbls>
          <c:showLegendKey val="0"/>
          <c:showVal val="0"/>
          <c:showCatName val="0"/>
          <c:showSerName val="0"/>
          <c:showPercent val="0"/>
          <c:showBubbleSize val="0"/>
        </c:dLbls>
        <c:gapWidth val="200"/>
        <c:overlap val="100"/>
        <c:axId val="41633607"/>
        <c:axId val="1"/>
      </c:barChart>
      <c:catAx>
        <c:axId val="41633607"/>
        <c:scaling>
          <c:orientation val="minMax"/>
        </c:scaling>
        <c:delete val="0"/>
        <c:axPos val="b"/>
        <c:majorGridlines>
          <c:spPr>
            <a:ln>
              <a:noFill/>
            </a:ln>
          </c:spPr>
        </c:majorGridlines>
        <c:majorTickMark val="none"/>
        <c:minorTickMark val="none"/>
        <c:tickLblPos val="none"/>
        <c:spPr>
          <a:ln w="9525" cmpd="sng" algn="ctr">
            <a:solidFill>
              <a:srgbClr val="D6D7D9"/>
            </a:solidFill>
            <a:prstDash val="solid"/>
          </a:ln>
        </c:spPr>
        <c:crossAx val="1"/>
        <c:crosses val="min"/>
        <c:auto val="0"/>
        <c:lblAlgn val="ctr"/>
        <c:lblOffset val="100"/>
        <c:noMultiLvlLbl val="0"/>
      </c:catAx>
      <c:valAx>
        <c:axId val="1"/>
        <c:scaling>
          <c:orientation val="minMax"/>
          <c:max val="85"/>
          <c:min val="0"/>
        </c:scaling>
        <c:delete val="1"/>
        <c:axPos val="l"/>
        <c:numFmt formatCode="General" sourceLinked="1"/>
        <c:majorTickMark val="out"/>
        <c:minorTickMark val="none"/>
        <c:tickLblPos val="nextTo"/>
        <c:crossAx val="41633607"/>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24780164310846E-2"/>
          <c:y val="0.15966386554621848"/>
          <c:w val="0.96375043569187868"/>
          <c:h val="0.78151260504201681"/>
        </c:manualLayout>
      </c:layout>
      <c:barChart>
        <c:barDir val="col"/>
        <c:grouping val="stacked"/>
        <c:varyColors val="0"/>
        <c:ser>
          <c:idx val="0"/>
          <c:order val="0"/>
          <c:spPr>
            <a:solidFill>
              <a:srgbClr val="012E86"/>
            </a:solidFill>
            <a:ln>
              <a:noFill/>
            </a:ln>
          </c:spPr>
          <c:invertIfNegative val="0"/>
          <c:dPt>
            <c:idx val="0"/>
            <c:invertIfNegative val="0"/>
            <c:bubble3D val="0"/>
            <c:spPr>
              <a:solidFill>
                <a:srgbClr val="ED7D31"/>
              </a:solidFill>
              <a:ln>
                <a:noFill/>
              </a:ln>
            </c:spPr>
            <c:extLst>
              <c:ext xmlns:c16="http://schemas.microsoft.com/office/drawing/2014/chart" uri="{C3380CC4-5D6E-409C-BE32-E72D297353CC}">
                <c16:uniqueId val="{00000002-3653-4195-83EB-777E9299FAAC}"/>
              </c:ext>
            </c:extLst>
          </c:dPt>
          <c:dPt>
            <c:idx val="1"/>
            <c:invertIfNegative val="0"/>
            <c:bubble3D val="0"/>
            <c:extLst>
              <c:ext xmlns:c16="http://schemas.microsoft.com/office/drawing/2014/chart" uri="{C3380CC4-5D6E-409C-BE32-E72D297353CC}">
                <c16:uniqueId val="{00000000-1881-4071-9EC0-CE689F20B93C}"/>
              </c:ext>
            </c:extLst>
          </c:dPt>
          <c:val>
            <c:numRef>
              <c:f>Sheet1!$A$1:$B$1</c:f>
              <c:numCache>
                <c:formatCode>General</c:formatCode>
                <c:ptCount val="2"/>
                <c:pt idx="0">
                  <c:v>3.8</c:v>
                </c:pt>
                <c:pt idx="1">
                  <c:v>28.299999999999997</c:v>
                </c:pt>
              </c:numCache>
            </c:numRef>
          </c:val>
          <c:extLst>
            <c:ext xmlns:c16="http://schemas.microsoft.com/office/drawing/2014/chart" uri="{C3380CC4-5D6E-409C-BE32-E72D297353CC}">
              <c16:uniqueId val="{00000001-1881-4071-9EC0-CE689F20B93C}"/>
            </c:ext>
          </c:extLst>
        </c:ser>
        <c:dLbls>
          <c:showLegendKey val="0"/>
          <c:showVal val="0"/>
          <c:showCatName val="0"/>
          <c:showSerName val="0"/>
          <c:showPercent val="0"/>
          <c:showBubbleSize val="0"/>
        </c:dLbls>
        <c:gapWidth val="200"/>
        <c:overlap val="100"/>
        <c:axId val="1852074704"/>
        <c:axId val="1"/>
      </c:barChart>
      <c:catAx>
        <c:axId val="1852074704"/>
        <c:scaling>
          <c:orientation val="minMax"/>
        </c:scaling>
        <c:delete val="0"/>
        <c:axPos val="b"/>
        <c:majorGridlines>
          <c:spPr>
            <a:ln>
              <a:noFill/>
            </a:ln>
          </c:spPr>
        </c:majorGridlines>
        <c:majorTickMark val="none"/>
        <c:minorTickMark val="none"/>
        <c:tickLblPos val="none"/>
        <c:spPr>
          <a:ln w="9525" cmpd="sng" algn="ctr">
            <a:solidFill>
              <a:srgbClr val="D6D7D9"/>
            </a:solidFill>
            <a:prstDash val="solid"/>
          </a:ln>
        </c:spPr>
        <c:crossAx val="1"/>
        <c:crosses val="min"/>
        <c:auto val="0"/>
        <c:lblAlgn val="ctr"/>
        <c:lblOffset val="100"/>
        <c:noMultiLvlLbl val="0"/>
      </c:catAx>
      <c:valAx>
        <c:axId val="1"/>
        <c:scaling>
          <c:orientation val="minMax"/>
          <c:max val="28.299999999999997"/>
          <c:min val="0"/>
        </c:scaling>
        <c:delete val="1"/>
        <c:axPos val="l"/>
        <c:numFmt formatCode="General" sourceLinked="1"/>
        <c:majorTickMark val="out"/>
        <c:minorTickMark val="none"/>
        <c:tickLblPos val="nextTo"/>
        <c:crossAx val="185207470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04599640006898E-2"/>
          <c:y val="0.14019219322237403"/>
          <c:w val="0.93426867549499049"/>
          <c:h val="0.76275167300829005"/>
        </c:manualLayout>
      </c:layout>
      <c:barChart>
        <c:barDir val="col"/>
        <c:grouping val="clustered"/>
        <c:varyColors val="0"/>
        <c:ser>
          <c:idx val="0"/>
          <c:order val="0"/>
          <c:tx>
            <c:strRef>
              <c:f>Sheet1!$B$1</c:f>
              <c:strCache>
                <c:ptCount val="1"/>
                <c:pt idx="0">
                  <c:v>枸橼酸（N=28）</c:v>
                </c:pt>
              </c:strCache>
            </c:strRef>
          </c:tx>
          <c:spPr>
            <a:solidFill>
              <a:schemeClr val="accent1"/>
            </a:solidFill>
            <a:ln>
              <a:noFill/>
            </a:ln>
            <a:effectLst/>
          </c:spPr>
          <c:invertIfNegative val="0"/>
          <c:dLbls>
            <c:delete val="1"/>
          </c:dLbls>
          <c:cat>
            <c:strRef>
              <c:f>Sheet1!$A$2</c:f>
              <c:strCache>
                <c:ptCount val="1"/>
                <c:pt idx="0">
                  <c:v>滤器停机时间（h）</c:v>
                </c:pt>
              </c:strCache>
            </c:strRef>
          </c:cat>
          <c:val>
            <c:numRef>
              <c:f>Sheet1!$B$2</c:f>
              <c:numCache>
                <c:formatCode>General</c:formatCode>
                <c:ptCount val="1"/>
                <c:pt idx="0">
                  <c:v>0</c:v>
                </c:pt>
              </c:numCache>
            </c:numRef>
          </c:val>
          <c:extLst>
            <c:ext xmlns:c16="http://schemas.microsoft.com/office/drawing/2014/chart" uri="{C3380CC4-5D6E-409C-BE32-E72D297353CC}">
              <c16:uniqueId val="{00000000-C3B2-4046-A3E9-516292954DED}"/>
            </c:ext>
          </c:extLst>
        </c:ser>
        <c:ser>
          <c:idx val="1"/>
          <c:order val="1"/>
          <c:tx>
            <c:strRef>
              <c:f>Sheet1!$C$1</c:f>
              <c:strCache>
                <c:ptCount val="1"/>
                <c:pt idx="0">
                  <c:v>肝素（N=24）</c:v>
                </c:pt>
              </c:strCache>
            </c:strRef>
          </c:tx>
          <c:spPr>
            <a:solidFill>
              <a:srgbClr val="042E84"/>
            </a:solidFill>
            <a:ln>
              <a:noFill/>
            </a:ln>
            <a:effectLst/>
          </c:spPr>
          <c:invertIfNegative val="0"/>
          <c:dLbls>
            <c:delete val="1"/>
          </c:dLbls>
          <c:cat>
            <c:strRef>
              <c:f>Sheet1!$A$2</c:f>
              <c:strCache>
                <c:ptCount val="1"/>
                <c:pt idx="0">
                  <c:v>滤器停机时间（h）</c:v>
                </c:pt>
              </c:strCache>
            </c:strRef>
          </c:cat>
          <c:val>
            <c:numRef>
              <c:f>Sheet1!$C$2</c:f>
              <c:numCache>
                <c:formatCode>General</c:formatCode>
                <c:ptCount val="1"/>
                <c:pt idx="0">
                  <c:v>5</c:v>
                </c:pt>
              </c:numCache>
            </c:numRef>
          </c:val>
          <c:extLst>
            <c:ext xmlns:c16="http://schemas.microsoft.com/office/drawing/2014/chart" uri="{C3380CC4-5D6E-409C-BE32-E72D297353CC}">
              <c16:uniqueId val="{00000001-C3B2-4046-A3E9-516292954DED}"/>
            </c:ext>
          </c:extLst>
        </c:ser>
        <c:dLbls>
          <c:dLblPos val="outEnd"/>
          <c:showLegendKey val="0"/>
          <c:showVal val="1"/>
          <c:showCatName val="0"/>
          <c:showSerName val="0"/>
          <c:showPercent val="0"/>
          <c:showBubbleSize val="0"/>
        </c:dLbls>
        <c:gapWidth val="219"/>
        <c:overlap val="-27"/>
        <c:axId val="743558591"/>
        <c:axId val="743561919"/>
      </c:barChart>
      <c:catAx>
        <c:axId val="743558591"/>
        <c:scaling>
          <c:orientation val="minMax"/>
        </c:scaling>
        <c:delete val="1"/>
        <c:axPos val="b"/>
        <c:numFmt formatCode="General" sourceLinked="1"/>
        <c:majorTickMark val="out"/>
        <c:minorTickMark val="none"/>
        <c:tickLblPos val="nextTo"/>
        <c:crossAx val="743561919"/>
        <c:crosses val="autoZero"/>
        <c:auto val="1"/>
        <c:lblAlgn val="ctr"/>
        <c:lblOffset val="100"/>
        <c:noMultiLvlLbl val="0"/>
      </c:catAx>
      <c:valAx>
        <c:axId val="743561919"/>
        <c:scaling>
          <c:orientation val="minMax"/>
        </c:scaling>
        <c:delete val="1"/>
        <c:axPos val="l"/>
        <c:numFmt formatCode="General" sourceLinked="1"/>
        <c:majorTickMark val="out"/>
        <c:minorTickMark val="none"/>
        <c:tickLblPos val="nextTo"/>
        <c:crossAx val="743558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24782154060649E-2"/>
          <c:y val="0.1090146750524109"/>
          <c:w val="0.96375043569187868"/>
          <c:h val="0.78197064989517817"/>
        </c:manualLayout>
      </c:layout>
      <c:barChart>
        <c:barDir val="col"/>
        <c:grouping val="stacked"/>
        <c:varyColors val="0"/>
        <c:ser>
          <c:idx val="0"/>
          <c:order val="0"/>
          <c:spPr>
            <a:solidFill>
              <a:srgbClr val="012E86"/>
            </a:solidFill>
            <a:ln>
              <a:noFill/>
            </a:ln>
          </c:spPr>
          <c:invertIfNegative val="0"/>
          <c:dPt>
            <c:idx val="0"/>
            <c:invertIfNegative val="0"/>
            <c:bubble3D val="0"/>
            <c:spPr>
              <a:solidFill>
                <a:srgbClr val="ED7D31"/>
              </a:solidFill>
              <a:ln>
                <a:noFill/>
              </a:ln>
            </c:spPr>
            <c:extLst>
              <c:ext xmlns:c16="http://schemas.microsoft.com/office/drawing/2014/chart" uri="{C3380CC4-5D6E-409C-BE32-E72D297353CC}">
                <c16:uniqueId val="{00000002-B0AA-46E1-A2ED-01A6FCC35A9E}"/>
              </c:ext>
            </c:extLst>
          </c:dPt>
          <c:dPt>
            <c:idx val="1"/>
            <c:invertIfNegative val="0"/>
            <c:bubble3D val="0"/>
            <c:extLst>
              <c:ext xmlns:c16="http://schemas.microsoft.com/office/drawing/2014/chart" uri="{C3380CC4-5D6E-409C-BE32-E72D297353CC}">
                <c16:uniqueId val="{00000000-10FD-4E95-B042-52ECC9DCB7B9}"/>
              </c:ext>
            </c:extLst>
          </c:dPt>
          <c:val>
            <c:numRef>
              <c:f>Sheet1!$A$1:$B$1</c:f>
              <c:numCache>
                <c:formatCode>General</c:formatCode>
                <c:ptCount val="2"/>
                <c:pt idx="0">
                  <c:v>5.0999999999999996</c:v>
                </c:pt>
                <c:pt idx="1">
                  <c:v>16.900000000000002</c:v>
                </c:pt>
              </c:numCache>
            </c:numRef>
          </c:val>
          <c:extLst>
            <c:ext xmlns:c16="http://schemas.microsoft.com/office/drawing/2014/chart" uri="{C3380CC4-5D6E-409C-BE32-E72D297353CC}">
              <c16:uniqueId val="{00000001-10FD-4E95-B042-52ECC9DCB7B9}"/>
            </c:ext>
          </c:extLst>
        </c:ser>
        <c:dLbls>
          <c:showLegendKey val="0"/>
          <c:showVal val="0"/>
          <c:showCatName val="0"/>
          <c:showSerName val="0"/>
          <c:showPercent val="0"/>
          <c:showBubbleSize val="0"/>
        </c:dLbls>
        <c:gapWidth val="200"/>
        <c:overlap val="100"/>
        <c:axId val="1141546304"/>
        <c:axId val="1"/>
      </c:barChart>
      <c:catAx>
        <c:axId val="1141546304"/>
        <c:scaling>
          <c:orientation val="minMax"/>
        </c:scaling>
        <c:delete val="0"/>
        <c:axPos val="b"/>
        <c:majorGridlines>
          <c:spPr>
            <a:ln>
              <a:noFill/>
            </a:ln>
          </c:spPr>
        </c:majorGridlines>
        <c:majorTickMark val="none"/>
        <c:minorTickMark val="none"/>
        <c:tickLblPos val="none"/>
        <c:spPr>
          <a:ln w="9525" cmpd="sng" algn="ctr">
            <a:solidFill>
              <a:srgbClr val="D6D7D9"/>
            </a:solidFill>
            <a:prstDash val="solid"/>
          </a:ln>
        </c:spPr>
        <c:crossAx val="1"/>
        <c:crosses val="min"/>
        <c:auto val="0"/>
        <c:lblAlgn val="ctr"/>
        <c:lblOffset val="100"/>
        <c:noMultiLvlLbl val="0"/>
      </c:catAx>
      <c:valAx>
        <c:axId val="1"/>
        <c:scaling>
          <c:orientation val="minMax"/>
          <c:max val="16.900000000000002"/>
          <c:min val="0"/>
        </c:scaling>
        <c:delete val="1"/>
        <c:axPos val="l"/>
        <c:numFmt formatCode="General" sourceLinked="1"/>
        <c:majorTickMark val="out"/>
        <c:minorTickMark val="none"/>
        <c:tickLblPos val="nextTo"/>
        <c:crossAx val="114154630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24782154060649E-2"/>
          <c:y val="0.1092436974789916"/>
          <c:w val="0.96375043569187868"/>
          <c:h val="0.78151260504201681"/>
        </c:manualLayout>
      </c:layout>
      <c:barChart>
        <c:barDir val="col"/>
        <c:grouping val="stacked"/>
        <c:varyColors val="0"/>
        <c:ser>
          <c:idx val="0"/>
          <c:order val="0"/>
          <c:spPr>
            <a:solidFill>
              <a:srgbClr val="012E86"/>
            </a:solidFill>
            <a:ln>
              <a:noFill/>
            </a:ln>
          </c:spPr>
          <c:invertIfNegative val="0"/>
          <c:dPt>
            <c:idx val="0"/>
            <c:invertIfNegative val="0"/>
            <c:bubble3D val="0"/>
            <c:spPr>
              <a:solidFill>
                <a:srgbClr val="ED7D31"/>
              </a:solidFill>
              <a:ln>
                <a:noFill/>
              </a:ln>
            </c:spPr>
            <c:extLst>
              <c:ext xmlns:c16="http://schemas.microsoft.com/office/drawing/2014/chart" uri="{C3380CC4-5D6E-409C-BE32-E72D297353CC}">
                <c16:uniqueId val="{00000002-A851-4F71-9609-79EE1AE68061}"/>
              </c:ext>
            </c:extLst>
          </c:dPt>
          <c:dPt>
            <c:idx val="1"/>
            <c:invertIfNegative val="0"/>
            <c:bubble3D val="0"/>
            <c:extLst>
              <c:ext xmlns:c16="http://schemas.microsoft.com/office/drawing/2014/chart" uri="{C3380CC4-5D6E-409C-BE32-E72D297353CC}">
                <c16:uniqueId val="{00000000-9C5E-4B85-9FF5-849939B6D552}"/>
              </c:ext>
            </c:extLst>
          </c:dPt>
          <c:val>
            <c:numRef>
              <c:f>Sheet1!$A$1:$B$1</c:f>
              <c:numCache>
                <c:formatCode>General</c:formatCode>
                <c:ptCount val="2"/>
                <c:pt idx="0">
                  <c:v>1.9</c:v>
                </c:pt>
                <c:pt idx="1">
                  <c:v>4.1000000000000005</c:v>
                </c:pt>
              </c:numCache>
            </c:numRef>
          </c:val>
          <c:extLst>
            <c:ext xmlns:c16="http://schemas.microsoft.com/office/drawing/2014/chart" uri="{C3380CC4-5D6E-409C-BE32-E72D297353CC}">
              <c16:uniqueId val="{00000001-9C5E-4B85-9FF5-849939B6D552}"/>
            </c:ext>
          </c:extLst>
        </c:ser>
        <c:dLbls>
          <c:showLegendKey val="0"/>
          <c:showVal val="0"/>
          <c:showCatName val="0"/>
          <c:showSerName val="0"/>
          <c:showPercent val="0"/>
          <c:showBubbleSize val="0"/>
        </c:dLbls>
        <c:gapWidth val="200"/>
        <c:overlap val="100"/>
        <c:axId val="1147908080"/>
        <c:axId val="1"/>
      </c:barChart>
      <c:catAx>
        <c:axId val="1147908080"/>
        <c:scaling>
          <c:orientation val="minMax"/>
        </c:scaling>
        <c:delete val="0"/>
        <c:axPos val="b"/>
        <c:majorGridlines>
          <c:spPr>
            <a:ln>
              <a:noFill/>
            </a:ln>
          </c:spPr>
        </c:majorGridlines>
        <c:majorTickMark val="none"/>
        <c:minorTickMark val="none"/>
        <c:tickLblPos val="none"/>
        <c:spPr>
          <a:ln w="9525" cmpd="sng" algn="ctr">
            <a:solidFill>
              <a:srgbClr val="D6D7D9"/>
            </a:solidFill>
            <a:prstDash val="solid"/>
          </a:ln>
        </c:spPr>
        <c:crossAx val="1"/>
        <c:crosses val="min"/>
        <c:auto val="0"/>
        <c:lblAlgn val="ctr"/>
        <c:lblOffset val="100"/>
        <c:noMultiLvlLbl val="0"/>
      </c:catAx>
      <c:valAx>
        <c:axId val="1"/>
        <c:scaling>
          <c:orientation val="minMax"/>
          <c:max val="4.1000000000000005"/>
          <c:min val="0"/>
        </c:scaling>
        <c:delete val="1"/>
        <c:axPos val="l"/>
        <c:numFmt formatCode="General" sourceLinked="1"/>
        <c:majorTickMark val="out"/>
        <c:minorTickMark val="none"/>
        <c:tickLblPos val="nextTo"/>
        <c:crossAx val="1147908080"/>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7C4D8-D3C8-470A-8F03-9C8A1AD74F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7706F806-59D7-4704-A5B6-2E9FC52AAFB8}">
      <dgm:prSet phldrT="[文本]"/>
      <dgm:spPr>
        <a:xfrm>
          <a:off x="348506" y="227733"/>
          <a:ext cx="5084710" cy="45529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a:solidFill>
                <a:sysClr val="window" lastClr="FFFFFF"/>
              </a:solidFill>
              <a:latin typeface="Calibri"/>
              <a:ea typeface="宋体" panose="02010600030101010101" pitchFamily="2" charset="-122"/>
              <a:cs typeface="+mn-cs"/>
            </a:rPr>
            <a:t>01 </a:t>
          </a:r>
          <a:r>
            <a:rPr lang="zh-CN" altLang="en-US">
              <a:solidFill>
                <a:sysClr val="window" lastClr="FFFFFF"/>
              </a:solidFill>
              <a:latin typeface="Calibri"/>
              <a:ea typeface="宋体" panose="02010600030101010101" pitchFamily="2" charset="-122"/>
              <a:cs typeface="+mn-cs"/>
            </a:rPr>
            <a:t>药品基本信息</a:t>
          </a:r>
          <a:endParaRPr lang="zh-CN" altLang="en-US" dirty="0">
            <a:solidFill>
              <a:sysClr val="window" lastClr="FFFFFF"/>
            </a:solidFill>
            <a:latin typeface="Calibri"/>
            <a:ea typeface="宋体" panose="02010600030101010101" pitchFamily="2" charset="-122"/>
            <a:cs typeface="+mn-cs"/>
          </a:endParaRPr>
        </a:p>
      </dgm:t>
    </dgm:pt>
    <dgm:pt modelId="{7F0EEC26-2EEB-4396-8C02-1A2E0806C657}" type="parTrans" cxnId="{05CEDC1C-F185-4D0A-A4F4-C5BFE79EDF1B}">
      <dgm:prSet/>
      <dgm:spPr/>
      <dgm:t>
        <a:bodyPr/>
        <a:lstStyle/>
        <a:p>
          <a:endParaRPr lang="zh-CN" altLang="en-US"/>
        </a:p>
      </dgm:t>
    </dgm:pt>
    <dgm:pt modelId="{07B3E1B3-CA07-4B1A-AC62-84E6DEBCC816}" type="sibTrans" cxnId="{05CEDC1C-F185-4D0A-A4F4-C5BFE79EDF1B}">
      <dgm:prSet/>
      <dgm:spPr>
        <a:xfrm>
          <a:off x="-4889164" y="-749229"/>
          <a:ext cx="5823051" cy="5823051"/>
        </a:xfrm>
        <a:prstGeom prst="blockArc">
          <a:avLst>
            <a:gd name="adj1" fmla="val 18900000"/>
            <a:gd name="adj2" fmla="val 2700000"/>
            <a:gd name="adj3" fmla="val 371"/>
          </a:avLst>
        </a:prstGeom>
        <a:noFill/>
        <a:ln w="25400" cap="flat" cmpd="sng" algn="ctr">
          <a:solidFill>
            <a:srgbClr val="4F81BD">
              <a:shade val="60000"/>
              <a:hueOff val="0"/>
              <a:satOff val="0"/>
              <a:lumOff val="0"/>
              <a:alphaOff val="0"/>
            </a:srgbClr>
          </a:solidFill>
          <a:prstDash val="solid"/>
        </a:ln>
        <a:effectLst/>
      </dgm:spPr>
      <dgm:t>
        <a:bodyPr/>
        <a:lstStyle/>
        <a:p>
          <a:endParaRPr lang="zh-CN" altLang="en-US"/>
        </a:p>
      </dgm:t>
    </dgm:pt>
    <dgm:pt modelId="{E4FF492F-CC88-4E91-B47F-8F3D2446384F}">
      <dgm:prSet phldrT="[文本]"/>
      <dgm:spPr>
        <a:xfrm>
          <a:off x="723016" y="910586"/>
          <a:ext cx="4710201" cy="45529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a:solidFill>
                <a:sysClr val="window" lastClr="FFFFFF"/>
              </a:solidFill>
              <a:latin typeface="Calibri"/>
              <a:ea typeface="宋体" panose="02010600030101010101" pitchFamily="2" charset="-122"/>
              <a:cs typeface="+mn-cs"/>
            </a:rPr>
            <a:t>02 </a:t>
          </a:r>
          <a:r>
            <a:rPr lang="zh-CN" altLang="en-US">
              <a:solidFill>
                <a:sysClr val="window" lastClr="FFFFFF"/>
              </a:solidFill>
              <a:latin typeface="Calibri"/>
              <a:ea typeface="宋体" panose="02010600030101010101" pitchFamily="2" charset="-122"/>
              <a:cs typeface="+mn-cs"/>
            </a:rPr>
            <a:t>安全性</a:t>
          </a:r>
          <a:endParaRPr lang="zh-CN" altLang="en-US" dirty="0">
            <a:solidFill>
              <a:sysClr val="window" lastClr="FFFFFF"/>
            </a:solidFill>
            <a:latin typeface="Calibri"/>
            <a:ea typeface="宋体" panose="02010600030101010101" pitchFamily="2" charset="-122"/>
            <a:cs typeface="+mn-cs"/>
          </a:endParaRPr>
        </a:p>
      </dgm:t>
    </dgm:pt>
    <dgm:pt modelId="{45920E34-CB9A-44CA-ABD6-008D359565A9}" type="parTrans" cxnId="{7079E701-56D9-41FB-B0CE-CB878C22C083}">
      <dgm:prSet/>
      <dgm:spPr/>
      <dgm:t>
        <a:bodyPr/>
        <a:lstStyle/>
        <a:p>
          <a:endParaRPr lang="zh-CN" altLang="en-US"/>
        </a:p>
      </dgm:t>
    </dgm:pt>
    <dgm:pt modelId="{0360A490-E481-49B9-93A3-429B29E7E847}" type="sibTrans" cxnId="{7079E701-56D9-41FB-B0CE-CB878C22C083}">
      <dgm:prSet/>
      <dgm:spPr/>
      <dgm:t>
        <a:bodyPr/>
        <a:lstStyle/>
        <a:p>
          <a:endParaRPr lang="zh-CN" altLang="en-US"/>
        </a:p>
      </dgm:t>
    </dgm:pt>
    <dgm:pt modelId="{712EF12E-C202-40DD-9477-AA7104D216FC}">
      <dgm:prSet phldrT="[文本]"/>
      <dgm:spPr>
        <a:xfrm>
          <a:off x="894270" y="1593439"/>
          <a:ext cx="4538947" cy="45529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a:solidFill>
                <a:sysClr val="window" lastClr="FFFFFF"/>
              </a:solidFill>
              <a:latin typeface="Calibri"/>
              <a:ea typeface="宋体" panose="02010600030101010101" pitchFamily="2" charset="-122"/>
              <a:cs typeface="+mn-cs"/>
            </a:rPr>
            <a:t>03 </a:t>
          </a:r>
          <a:r>
            <a:rPr lang="zh-CN" altLang="en-US">
              <a:solidFill>
                <a:sysClr val="window" lastClr="FFFFFF"/>
              </a:solidFill>
              <a:latin typeface="Calibri"/>
              <a:ea typeface="宋体" panose="02010600030101010101" pitchFamily="2" charset="-122"/>
              <a:cs typeface="+mn-cs"/>
            </a:rPr>
            <a:t>有效性</a:t>
          </a:r>
          <a:endParaRPr lang="zh-CN" altLang="en-US" dirty="0">
            <a:solidFill>
              <a:sysClr val="window" lastClr="FFFFFF"/>
            </a:solidFill>
            <a:latin typeface="Calibri"/>
            <a:ea typeface="宋体" panose="02010600030101010101" pitchFamily="2" charset="-122"/>
            <a:cs typeface="+mn-cs"/>
          </a:endParaRPr>
        </a:p>
      </dgm:t>
    </dgm:pt>
    <dgm:pt modelId="{04DB0643-7065-490A-9115-18C09D9CC501}" type="parTrans" cxnId="{D2CC6AB4-32A6-45A5-B1B5-77DF87FAA976}">
      <dgm:prSet/>
      <dgm:spPr/>
      <dgm:t>
        <a:bodyPr/>
        <a:lstStyle/>
        <a:p>
          <a:endParaRPr lang="zh-CN" altLang="en-US"/>
        </a:p>
      </dgm:t>
    </dgm:pt>
    <dgm:pt modelId="{C5BE99FD-DD87-4511-9D28-FF7DDBAE2377}" type="sibTrans" cxnId="{D2CC6AB4-32A6-45A5-B1B5-77DF87FAA976}">
      <dgm:prSet/>
      <dgm:spPr/>
      <dgm:t>
        <a:bodyPr/>
        <a:lstStyle/>
        <a:p>
          <a:endParaRPr lang="zh-CN" altLang="en-US"/>
        </a:p>
      </dgm:t>
    </dgm:pt>
    <dgm:pt modelId="{DF036807-AD56-42A7-8D8A-4530F8319F8C}">
      <dgm:prSet phldrT="[文本]"/>
      <dgm:spPr>
        <a:xfrm>
          <a:off x="859638" y="2284059"/>
          <a:ext cx="4538947" cy="45529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a:solidFill>
                <a:sysClr val="window" lastClr="FFFFFF"/>
              </a:solidFill>
              <a:latin typeface="Calibri"/>
              <a:ea typeface="宋体" panose="02010600030101010101" pitchFamily="2" charset="-122"/>
              <a:cs typeface="+mn-cs"/>
            </a:rPr>
            <a:t>04 </a:t>
          </a:r>
          <a:r>
            <a:rPr lang="zh-CN" altLang="en-US">
              <a:solidFill>
                <a:sysClr val="window" lastClr="FFFFFF"/>
              </a:solidFill>
              <a:latin typeface="Calibri"/>
              <a:ea typeface="宋体" panose="02010600030101010101" pitchFamily="2" charset="-122"/>
              <a:cs typeface="+mn-cs"/>
            </a:rPr>
            <a:t>创新性</a:t>
          </a:r>
          <a:endParaRPr lang="zh-CN" altLang="en-US" dirty="0">
            <a:solidFill>
              <a:sysClr val="window" lastClr="FFFFFF"/>
            </a:solidFill>
            <a:latin typeface="Calibri"/>
            <a:ea typeface="宋体" panose="02010600030101010101" pitchFamily="2" charset="-122"/>
            <a:cs typeface="+mn-cs"/>
          </a:endParaRPr>
        </a:p>
      </dgm:t>
    </dgm:pt>
    <dgm:pt modelId="{B6F8D38B-B81A-46A1-8A4B-3F8AD7D783B6}" type="parTrans" cxnId="{BBEBA58C-2DB4-468F-9C40-4A64B0284E8A}">
      <dgm:prSet/>
      <dgm:spPr/>
      <dgm:t>
        <a:bodyPr/>
        <a:lstStyle/>
        <a:p>
          <a:endParaRPr lang="zh-CN" altLang="en-US"/>
        </a:p>
      </dgm:t>
    </dgm:pt>
    <dgm:pt modelId="{5385AC64-7238-4E99-AAF1-0856D4104E2A}" type="sibTrans" cxnId="{BBEBA58C-2DB4-468F-9C40-4A64B0284E8A}">
      <dgm:prSet/>
      <dgm:spPr/>
      <dgm:t>
        <a:bodyPr/>
        <a:lstStyle/>
        <a:p>
          <a:endParaRPr lang="zh-CN" altLang="en-US"/>
        </a:p>
      </dgm:t>
    </dgm:pt>
    <dgm:pt modelId="{5604E5AB-E63E-4116-926E-EDE949A04F63}">
      <dgm:prSet phldrT="[文本]"/>
      <dgm:spPr>
        <a:xfrm>
          <a:off x="723016" y="2958712"/>
          <a:ext cx="4710201" cy="45529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a:solidFill>
                <a:sysClr val="window" lastClr="FFFFFF"/>
              </a:solidFill>
              <a:latin typeface="Calibri"/>
              <a:ea typeface="宋体" panose="02010600030101010101" pitchFamily="2" charset="-122"/>
              <a:cs typeface="+mn-cs"/>
            </a:rPr>
            <a:t>05 </a:t>
          </a:r>
          <a:r>
            <a:rPr lang="zh-CN" altLang="en-US">
              <a:solidFill>
                <a:sysClr val="window" lastClr="FFFFFF"/>
              </a:solidFill>
              <a:latin typeface="Calibri"/>
              <a:ea typeface="宋体" panose="02010600030101010101" pitchFamily="2" charset="-122"/>
              <a:cs typeface="+mn-cs"/>
            </a:rPr>
            <a:t>公平性</a:t>
          </a:r>
          <a:endParaRPr lang="zh-CN" altLang="en-US" dirty="0">
            <a:solidFill>
              <a:sysClr val="window" lastClr="FFFFFF"/>
            </a:solidFill>
            <a:latin typeface="Calibri"/>
            <a:ea typeface="宋体" panose="02010600030101010101" pitchFamily="2" charset="-122"/>
            <a:cs typeface="+mn-cs"/>
          </a:endParaRPr>
        </a:p>
      </dgm:t>
    </dgm:pt>
    <dgm:pt modelId="{8B1A099E-9335-40CD-BF52-A85870D386E6}" type="parTrans" cxnId="{F76ABE56-700D-4C6D-B578-E9AF6B019BEE}">
      <dgm:prSet/>
      <dgm:spPr/>
      <dgm:t>
        <a:bodyPr/>
        <a:lstStyle/>
        <a:p>
          <a:endParaRPr lang="zh-CN" altLang="en-US"/>
        </a:p>
      </dgm:t>
    </dgm:pt>
    <dgm:pt modelId="{FD4E8AB1-3A8A-4CA6-959A-F3EC29F2F1DA}" type="sibTrans" cxnId="{F76ABE56-700D-4C6D-B578-E9AF6B019BEE}">
      <dgm:prSet/>
      <dgm:spPr/>
      <dgm:t>
        <a:bodyPr/>
        <a:lstStyle/>
        <a:p>
          <a:endParaRPr lang="zh-CN" altLang="en-US"/>
        </a:p>
      </dgm:t>
    </dgm:pt>
    <dgm:pt modelId="{3177B26A-DD42-4F9B-B789-95D1F8E04D83}" type="pres">
      <dgm:prSet presAssocID="{0367C4D8-D3C8-470A-8F03-9C8A1AD74F86}" presName="Name0" presStyleCnt="0">
        <dgm:presLayoutVars>
          <dgm:chMax val="7"/>
          <dgm:chPref val="7"/>
          <dgm:dir/>
        </dgm:presLayoutVars>
      </dgm:prSet>
      <dgm:spPr/>
    </dgm:pt>
    <dgm:pt modelId="{AB0754C4-8BAD-4BD8-A623-AE276751D66F}" type="pres">
      <dgm:prSet presAssocID="{0367C4D8-D3C8-470A-8F03-9C8A1AD74F86}" presName="Name1" presStyleCnt="0"/>
      <dgm:spPr/>
    </dgm:pt>
    <dgm:pt modelId="{C7168BE8-0587-4C22-A4B7-CC9D5319B0C1}" type="pres">
      <dgm:prSet presAssocID="{0367C4D8-D3C8-470A-8F03-9C8A1AD74F86}" presName="cycle" presStyleCnt="0"/>
      <dgm:spPr/>
    </dgm:pt>
    <dgm:pt modelId="{766022D7-5032-438C-BC82-0BB7C0B36C50}" type="pres">
      <dgm:prSet presAssocID="{0367C4D8-D3C8-470A-8F03-9C8A1AD74F86}" presName="srcNode" presStyleLbl="node1" presStyleIdx="0" presStyleCnt="5"/>
      <dgm:spPr/>
    </dgm:pt>
    <dgm:pt modelId="{AACF84DA-5D42-45B0-98A3-4E40C7E1AF15}" type="pres">
      <dgm:prSet presAssocID="{0367C4D8-D3C8-470A-8F03-9C8A1AD74F86}" presName="conn" presStyleLbl="parChTrans1D2" presStyleIdx="0" presStyleCnt="1"/>
      <dgm:spPr/>
    </dgm:pt>
    <dgm:pt modelId="{52CAD95E-2961-4BE8-B021-6C0DC4AE4C1A}" type="pres">
      <dgm:prSet presAssocID="{0367C4D8-D3C8-470A-8F03-9C8A1AD74F86}" presName="extraNode" presStyleLbl="node1" presStyleIdx="0" presStyleCnt="5"/>
      <dgm:spPr/>
    </dgm:pt>
    <dgm:pt modelId="{772C76D4-F227-44ED-B5F1-2239E77606F5}" type="pres">
      <dgm:prSet presAssocID="{0367C4D8-D3C8-470A-8F03-9C8A1AD74F86}" presName="dstNode" presStyleLbl="node1" presStyleIdx="0" presStyleCnt="5"/>
      <dgm:spPr/>
    </dgm:pt>
    <dgm:pt modelId="{3FA41BF4-18A7-4340-BA36-E27726B0899E}" type="pres">
      <dgm:prSet presAssocID="{7706F806-59D7-4704-A5B6-2E9FC52AAFB8}" presName="text_1" presStyleLbl="node1" presStyleIdx="0" presStyleCnt="5">
        <dgm:presLayoutVars>
          <dgm:bulletEnabled val="1"/>
        </dgm:presLayoutVars>
      </dgm:prSet>
      <dgm:spPr/>
    </dgm:pt>
    <dgm:pt modelId="{21E52ACF-AD4F-4155-BD36-5013DB403E68}" type="pres">
      <dgm:prSet presAssocID="{7706F806-59D7-4704-A5B6-2E9FC52AAFB8}" presName="accent_1" presStyleCnt="0"/>
      <dgm:spPr/>
    </dgm:pt>
    <dgm:pt modelId="{B904F49B-573D-4E46-ABB7-6B517C6AA9F3}" type="pres">
      <dgm:prSet presAssocID="{7706F806-59D7-4704-A5B6-2E9FC52AAFB8}" presName="accentRepeatNode" presStyleLbl="solidFgAcc1" presStyleIdx="0" presStyleCnt="5"/>
      <dgm:spPr>
        <a:xfrm>
          <a:off x="63948" y="170821"/>
          <a:ext cx="569116" cy="5691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 modelId="{D50C63E7-5B16-4316-B7E4-FEA1406AB1F1}" type="pres">
      <dgm:prSet presAssocID="{E4FF492F-CC88-4E91-B47F-8F3D2446384F}" presName="text_2" presStyleLbl="node1" presStyleIdx="1" presStyleCnt="5">
        <dgm:presLayoutVars>
          <dgm:bulletEnabled val="1"/>
        </dgm:presLayoutVars>
      </dgm:prSet>
      <dgm:spPr/>
    </dgm:pt>
    <dgm:pt modelId="{F2D09C45-4503-4DA8-A777-2E5FAC561FE1}" type="pres">
      <dgm:prSet presAssocID="{E4FF492F-CC88-4E91-B47F-8F3D2446384F}" presName="accent_2" presStyleCnt="0"/>
      <dgm:spPr/>
    </dgm:pt>
    <dgm:pt modelId="{65DD7AF8-B17A-4733-98ED-CE0CF710512E}" type="pres">
      <dgm:prSet presAssocID="{E4FF492F-CC88-4E91-B47F-8F3D2446384F}" presName="accentRepeatNode" presStyleLbl="solidFgAcc1" presStyleIdx="1" presStyleCnt="5"/>
      <dgm:spPr>
        <a:xfrm>
          <a:off x="438458" y="853674"/>
          <a:ext cx="569116" cy="5691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 modelId="{5E3A2EE9-4E84-4E2A-AD76-D85BE0A75107}" type="pres">
      <dgm:prSet presAssocID="{712EF12E-C202-40DD-9477-AA7104D216FC}" presName="text_3" presStyleLbl="node1" presStyleIdx="2" presStyleCnt="5">
        <dgm:presLayoutVars>
          <dgm:bulletEnabled val="1"/>
        </dgm:presLayoutVars>
      </dgm:prSet>
      <dgm:spPr/>
    </dgm:pt>
    <dgm:pt modelId="{E75EEE11-FEF4-41A9-81D3-30B596A36946}" type="pres">
      <dgm:prSet presAssocID="{712EF12E-C202-40DD-9477-AA7104D216FC}" presName="accent_3" presStyleCnt="0"/>
      <dgm:spPr/>
    </dgm:pt>
    <dgm:pt modelId="{A0B35EF9-630C-4A61-9D68-0FD95A8533A5}" type="pres">
      <dgm:prSet presAssocID="{712EF12E-C202-40DD-9477-AA7104D216FC}" presName="accentRepeatNode" presStyleLbl="solidFgAcc1" presStyleIdx="2" presStyleCnt="5"/>
      <dgm:spPr>
        <a:xfrm>
          <a:off x="609712" y="1536527"/>
          <a:ext cx="569116" cy="5691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 modelId="{A4DCF0A1-BD24-4B68-8245-ECFFD6021F12}" type="pres">
      <dgm:prSet presAssocID="{DF036807-AD56-42A7-8D8A-4530F8319F8C}" presName="text_4" presStyleLbl="node1" presStyleIdx="3" presStyleCnt="5" custLinFactNeighborX="-763" custLinFactNeighborY="1801">
        <dgm:presLayoutVars>
          <dgm:bulletEnabled val="1"/>
        </dgm:presLayoutVars>
      </dgm:prSet>
      <dgm:spPr/>
    </dgm:pt>
    <dgm:pt modelId="{5C1C96DD-A0F2-4F50-B8CD-9CE42279E092}" type="pres">
      <dgm:prSet presAssocID="{DF036807-AD56-42A7-8D8A-4530F8319F8C}" presName="accent_4" presStyleCnt="0"/>
      <dgm:spPr/>
    </dgm:pt>
    <dgm:pt modelId="{316CEF70-3A08-4B72-A69F-93A4741DCE72}" type="pres">
      <dgm:prSet presAssocID="{DF036807-AD56-42A7-8D8A-4530F8319F8C}" presName="accentRepeatNode" presStyleLbl="solidFgAcc1" presStyleIdx="3" presStyleCnt="5"/>
      <dgm:spPr>
        <a:xfrm>
          <a:off x="609712" y="2218948"/>
          <a:ext cx="569116" cy="5691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 modelId="{7CE43E50-C40E-4D5C-AD9C-12F2BE1D8CD6}" type="pres">
      <dgm:prSet presAssocID="{5604E5AB-E63E-4116-926E-EDE949A04F63}" presName="text_5" presStyleLbl="node1" presStyleIdx="4" presStyleCnt="5">
        <dgm:presLayoutVars>
          <dgm:bulletEnabled val="1"/>
        </dgm:presLayoutVars>
      </dgm:prSet>
      <dgm:spPr/>
    </dgm:pt>
    <dgm:pt modelId="{C1BE5B3B-3E9B-400F-8E98-F92F417171B9}" type="pres">
      <dgm:prSet presAssocID="{5604E5AB-E63E-4116-926E-EDE949A04F63}" presName="accent_5" presStyleCnt="0"/>
      <dgm:spPr/>
    </dgm:pt>
    <dgm:pt modelId="{F2D2BB34-5F2A-4B5D-80BA-F312680BAFAF}" type="pres">
      <dgm:prSet presAssocID="{5604E5AB-E63E-4116-926E-EDE949A04F63}" presName="accentRepeatNode" presStyleLbl="solidFgAcc1" presStyleIdx="4" presStyleCnt="5"/>
      <dgm:spPr>
        <a:xfrm>
          <a:off x="438458" y="2901801"/>
          <a:ext cx="569116" cy="5691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Lst>
  <dgm:cxnLst>
    <dgm:cxn modelId="{7079E701-56D9-41FB-B0CE-CB878C22C083}" srcId="{0367C4D8-D3C8-470A-8F03-9C8A1AD74F86}" destId="{E4FF492F-CC88-4E91-B47F-8F3D2446384F}" srcOrd="1" destOrd="0" parTransId="{45920E34-CB9A-44CA-ABD6-008D359565A9}" sibTransId="{0360A490-E481-49B9-93A3-429B29E7E847}"/>
    <dgm:cxn modelId="{DB6AF209-FCDA-48DF-9F32-CE195E5C9214}" type="presOf" srcId="{712EF12E-C202-40DD-9477-AA7104D216FC}" destId="{5E3A2EE9-4E84-4E2A-AD76-D85BE0A75107}" srcOrd="0" destOrd="0" presId="urn:microsoft.com/office/officeart/2008/layout/VerticalCurvedList"/>
    <dgm:cxn modelId="{05CEDC1C-F185-4D0A-A4F4-C5BFE79EDF1B}" srcId="{0367C4D8-D3C8-470A-8F03-9C8A1AD74F86}" destId="{7706F806-59D7-4704-A5B6-2E9FC52AAFB8}" srcOrd="0" destOrd="0" parTransId="{7F0EEC26-2EEB-4396-8C02-1A2E0806C657}" sibTransId="{07B3E1B3-CA07-4B1A-AC62-84E6DEBCC816}"/>
    <dgm:cxn modelId="{F76ABE56-700D-4C6D-B578-E9AF6B019BEE}" srcId="{0367C4D8-D3C8-470A-8F03-9C8A1AD74F86}" destId="{5604E5AB-E63E-4116-926E-EDE949A04F63}" srcOrd="4" destOrd="0" parTransId="{8B1A099E-9335-40CD-BF52-A85870D386E6}" sibTransId="{FD4E8AB1-3A8A-4CA6-959A-F3EC29F2F1DA}"/>
    <dgm:cxn modelId="{150BDC7A-39AF-4D76-82CA-6C987654C1AD}" type="presOf" srcId="{5604E5AB-E63E-4116-926E-EDE949A04F63}" destId="{7CE43E50-C40E-4D5C-AD9C-12F2BE1D8CD6}" srcOrd="0" destOrd="0" presId="urn:microsoft.com/office/officeart/2008/layout/VerticalCurvedList"/>
    <dgm:cxn modelId="{7E597986-E161-488F-AD39-C81F739B963D}" type="presOf" srcId="{7706F806-59D7-4704-A5B6-2E9FC52AAFB8}" destId="{3FA41BF4-18A7-4340-BA36-E27726B0899E}" srcOrd="0" destOrd="0" presId="urn:microsoft.com/office/officeart/2008/layout/VerticalCurvedList"/>
    <dgm:cxn modelId="{A53BBE87-B4F8-4127-BE35-FC7857B1ECD0}" type="presOf" srcId="{DF036807-AD56-42A7-8D8A-4530F8319F8C}" destId="{A4DCF0A1-BD24-4B68-8245-ECFFD6021F12}" srcOrd="0" destOrd="0" presId="urn:microsoft.com/office/officeart/2008/layout/VerticalCurvedList"/>
    <dgm:cxn modelId="{BBEBA58C-2DB4-468F-9C40-4A64B0284E8A}" srcId="{0367C4D8-D3C8-470A-8F03-9C8A1AD74F86}" destId="{DF036807-AD56-42A7-8D8A-4530F8319F8C}" srcOrd="3" destOrd="0" parTransId="{B6F8D38B-B81A-46A1-8A4B-3F8AD7D783B6}" sibTransId="{5385AC64-7238-4E99-AAF1-0856D4104E2A}"/>
    <dgm:cxn modelId="{DBC4D494-DC02-414B-8231-4CB921E21B4D}" type="presOf" srcId="{0367C4D8-D3C8-470A-8F03-9C8A1AD74F86}" destId="{3177B26A-DD42-4F9B-B789-95D1F8E04D83}" srcOrd="0" destOrd="0" presId="urn:microsoft.com/office/officeart/2008/layout/VerticalCurvedList"/>
    <dgm:cxn modelId="{D2CC6AB4-32A6-45A5-B1B5-77DF87FAA976}" srcId="{0367C4D8-D3C8-470A-8F03-9C8A1AD74F86}" destId="{712EF12E-C202-40DD-9477-AA7104D216FC}" srcOrd="2" destOrd="0" parTransId="{04DB0643-7065-490A-9115-18C09D9CC501}" sibTransId="{C5BE99FD-DD87-4511-9D28-FF7DDBAE2377}"/>
    <dgm:cxn modelId="{E83289C6-0343-493B-84E4-F2A18B2A58B2}" type="presOf" srcId="{E4FF492F-CC88-4E91-B47F-8F3D2446384F}" destId="{D50C63E7-5B16-4316-B7E4-FEA1406AB1F1}" srcOrd="0" destOrd="0" presId="urn:microsoft.com/office/officeart/2008/layout/VerticalCurvedList"/>
    <dgm:cxn modelId="{24454FFE-BD36-4644-BC49-2941DCAA3AFB}" type="presOf" srcId="{07B3E1B3-CA07-4B1A-AC62-84E6DEBCC816}" destId="{AACF84DA-5D42-45B0-98A3-4E40C7E1AF15}" srcOrd="0" destOrd="0" presId="urn:microsoft.com/office/officeart/2008/layout/VerticalCurvedList"/>
    <dgm:cxn modelId="{F16195CE-0A49-419B-B772-D5A8AF1F21A2}" type="presParOf" srcId="{3177B26A-DD42-4F9B-B789-95D1F8E04D83}" destId="{AB0754C4-8BAD-4BD8-A623-AE276751D66F}" srcOrd="0" destOrd="0" presId="urn:microsoft.com/office/officeart/2008/layout/VerticalCurvedList"/>
    <dgm:cxn modelId="{5110238F-FF1F-450E-AD94-1D78786BC62E}" type="presParOf" srcId="{AB0754C4-8BAD-4BD8-A623-AE276751D66F}" destId="{C7168BE8-0587-4C22-A4B7-CC9D5319B0C1}" srcOrd="0" destOrd="0" presId="urn:microsoft.com/office/officeart/2008/layout/VerticalCurvedList"/>
    <dgm:cxn modelId="{A8589D06-F0AE-42AA-8D1A-E9FFB7DC5A87}" type="presParOf" srcId="{C7168BE8-0587-4C22-A4B7-CC9D5319B0C1}" destId="{766022D7-5032-438C-BC82-0BB7C0B36C50}" srcOrd="0" destOrd="0" presId="urn:microsoft.com/office/officeart/2008/layout/VerticalCurvedList"/>
    <dgm:cxn modelId="{4D5A7B60-1E45-4D4D-A8B9-D011EAA4CB88}" type="presParOf" srcId="{C7168BE8-0587-4C22-A4B7-CC9D5319B0C1}" destId="{AACF84DA-5D42-45B0-98A3-4E40C7E1AF15}" srcOrd="1" destOrd="0" presId="urn:microsoft.com/office/officeart/2008/layout/VerticalCurvedList"/>
    <dgm:cxn modelId="{57CCDA7C-723E-4AD7-8405-963EFC440059}" type="presParOf" srcId="{C7168BE8-0587-4C22-A4B7-CC9D5319B0C1}" destId="{52CAD95E-2961-4BE8-B021-6C0DC4AE4C1A}" srcOrd="2" destOrd="0" presId="urn:microsoft.com/office/officeart/2008/layout/VerticalCurvedList"/>
    <dgm:cxn modelId="{550B2DA7-63D3-4EDF-A379-EADE20DE01AB}" type="presParOf" srcId="{C7168BE8-0587-4C22-A4B7-CC9D5319B0C1}" destId="{772C76D4-F227-44ED-B5F1-2239E77606F5}" srcOrd="3" destOrd="0" presId="urn:microsoft.com/office/officeart/2008/layout/VerticalCurvedList"/>
    <dgm:cxn modelId="{0870D392-16EF-4A4C-A1AC-DAB8FCE4F839}" type="presParOf" srcId="{AB0754C4-8BAD-4BD8-A623-AE276751D66F}" destId="{3FA41BF4-18A7-4340-BA36-E27726B0899E}" srcOrd="1" destOrd="0" presId="urn:microsoft.com/office/officeart/2008/layout/VerticalCurvedList"/>
    <dgm:cxn modelId="{E6A01449-D0BB-4683-8923-F25942A23B3A}" type="presParOf" srcId="{AB0754C4-8BAD-4BD8-A623-AE276751D66F}" destId="{21E52ACF-AD4F-4155-BD36-5013DB403E68}" srcOrd="2" destOrd="0" presId="urn:microsoft.com/office/officeart/2008/layout/VerticalCurvedList"/>
    <dgm:cxn modelId="{970B4AE2-DD21-44CB-AA42-7770DBDE5CDC}" type="presParOf" srcId="{21E52ACF-AD4F-4155-BD36-5013DB403E68}" destId="{B904F49B-573D-4E46-ABB7-6B517C6AA9F3}" srcOrd="0" destOrd="0" presId="urn:microsoft.com/office/officeart/2008/layout/VerticalCurvedList"/>
    <dgm:cxn modelId="{7EBEB13F-8381-4202-A307-A57C9BBF93D5}" type="presParOf" srcId="{AB0754C4-8BAD-4BD8-A623-AE276751D66F}" destId="{D50C63E7-5B16-4316-B7E4-FEA1406AB1F1}" srcOrd="3" destOrd="0" presId="urn:microsoft.com/office/officeart/2008/layout/VerticalCurvedList"/>
    <dgm:cxn modelId="{C225F3B4-B2D2-4D60-B7CB-92C4E3F9D39E}" type="presParOf" srcId="{AB0754C4-8BAD-4BD8-A623-AE276751D66F}" destId="{F2D09C45-4503-4DA8-A777-2E5FAC561FE1}" srcOrd="4" destOrd="0" presId="urn:microsoft.com/office/officeart/2008/layout/VerticalCurvedList"/>
    <dgm:cxn modelId="{1082578D-86CE-4026-838B-DA0C95648ADE}" type="presParOf" srcId="{F2D09C45-4503-4DA8-A777-2E5FAC561FE1}" destId="{65DD7AF8-B17A-4733-98ED-CE0CF710512E}" srcOrd="0" destOrd="0" presId="urn:microsoft.com/office/officeart/2008/layout/VerticalCurvedList"/>
    <dgm:cxn modelId="{40C6F576-556A-4284-942E-D76446D8CBDE}" type="presParOf" srcId="{AB0754C4-8BAD-4BD8-A623-AE276751D66F}" destId="{5E3A2EE9-4E84-4E2A-AD76-D85BE0A75107}" srcOrd="5" destOrd="0" presId="urn:microsoft.com/office/officeart/2008/layout/VerticalCurvedList"/>
    <dgm:cxn modelId="{A04F74E7-F855-4F26-8F2E-8E1F99D9BE98}" type="presParOf" srcId="{AB0754C4-8BAD-4BD8-A623-AE276751D66F}" destId="{E75EEE11-FEF4-41A9-81D3-30B596A36946}" srcOrd="6" destOrd="0" presId="urn:microsoft.com/office/officeart/2008/layout/VerticalCurvedList"/>
    <dgm:cxn modelId="{53C2029F-DA7C-4E83-971F-2D1359BC758F}" type="presParOf" srcId="{E75EEE11-FEF4-41A9-81D3-30B596A36946}" destId="{A0B35EF9-630C-4A61-9D68-0FD95A8533A5}" srcOrd="0" destOrd="0" presId="urn:microsoft.com/office/officeart/2008/layout/VerticalCurvedList"/>
    <dgm:cxn modelId="{14B52456-EB82-4BDB-B51A-4F6293C99100}" type="presParOf" srcId="{AB0754C4-8BAD-4BD8-A623-AE276751D66F}" destId="{A4DCF0A1-BD24-4B68-8245-ECFFD6021F12}" srcOrd="7" destOrd="0" presId="urn:microsoft.com/office/officeart/2008/layout/VerticalCurvedList"/>
    <dgm:cxn modelId="{EDC6283C-EFA0-4F7D-9E5E-4DFC22DE5EC9}" type="presParOf" srcId="{AB0754C4-8BAD-4BD8-A623-AE276751D66F}" destId="{5C1C96DD-A0F2-4F50-B8CD-9CE42279E092}" srcOrd="8" destOrd="0" presId="urn:microsoft.com/office/officeart/2008/layout/VerticalCurvedList"/>
    <dgm:cxn modelId="{1C938D8D-0D80-480C-AF60-E78BE57356DD}" type="presParOf" srcId="{5C1C96DD-A0F2-4F50-B8CD-9CE42279E092}" destId="{316CEF70-3A08-4B72-A69F-93A4741DCE72}" srcOrd="0" destOrd="0" presId="urn:microsoft.com/office/officeart/2008/layout/VerticalCurvedList"/>
    <dgm:cxn modelId="{E2A79D1A-7D35-4DAD-894F-9F9C48FB8A84}" type="presParOf" srcId="{AB0754C4-8BAD-4BD8-A623-AE276751D66F}" destId="{7CE43E50-C40E-4D5C-AD9C-12F2BE1D8CD6}" srcOrd="9" destOrd="0" presId="urn:microsoft.com/office/officeart/2008/layout/VerticalCurvedList"/>
    <dgm:cxn modelId="{6C776D75-21D4-46BA-91FA-A29B3454E49E}" type="presParOf" srcId="{AB0754C4-8BAD-4BD8-A623-AE276751D66F}" destId="{C1BE5B3B-3E9B-400F-8E98-F92F417171B9}" srcOrd="10" destOrd="0" presId="urn:microsoft.com/office/officeart/2008/layout/VerticalCurvedList"/>
    <dgm:cxn modelId="{CD30BF99-5597-4B58-9D82-6742ADADD03D}" type="presParOf" srcId="{C1BE5B3B-3E9B-400F-8E98-F92F417171B9}" destId="{F2D2BB34-5F2A-4B5D-80BA-F312680BAF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F84DA-5D42-45B0-98A3-4E40C7E1AF15}">
      <dsp:nvSpPr>
        <dsp:cNvPr id="0" name=""/>
        <dsp:cNvSpPr/>
      </dsp:nvSpPr>
      <dsp:spPr>
        <a:xfrm>
          <a:off x="-4889164" y="-749229"/>
          <a:ext cx="5823051" cy="5823051"/>
        </a:xfrm>
        <a:prstGeom prst="blockArc">
          <a:avLst>
            <a:gd name="adj1" fmla="val 18900000"/>
            <a:gd name="adj2" fmla="val 2700000"/>
            <a:gd name="adj3" fmla="val 371"/>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FA41BF4-18A7-4340-BA36-E27726B0899E}">
      <dsp:nvSpPr>
        <dsp:cNvPr id="0" name=""/>
        <dsp:cNvSpPr/>
      </dsp:nvSpPr>
      <dsp:spPr>
        <a:xfrm>
          <a:off x="408618" y="270200"/>
          <a:ext cx="5024599" cy="54074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218" tIns="68580" rIns="68580" bIns="68580" numCol="1" spcCol="1270" anchor="ctr" anchorCtr="0">
          <a:noAutofit/>
        </a:bodyPr>
        <a:lstStyle/>
        <a:p>
          <a:pPr marL="0" lvl="0" indent="0" algn="l" defTabSz="1200150">
            <a:lnSpc>
              <a:spcPct val="90000"/>
            </a:lnSpc>
            <a:spcBef>
              <a:spcPct val="0"/>
            </a:spcBef>
            <a:spcAft>
              <a:spcPct val="35000"/>
            </a:spcAft>
            <a:buNone/>
          </a:pPr>
          <a:r>
            <a:rPr lang="en-US" altLang="zh-CN" sz="2700" kern="1200">
              <a:solidFill>
                <a:sysClr val="window" lastClr="FFFFFF"/>
              </a:solidFill>
              <a:latin typeface="Calibri"/>
              <a:ea typeface="宋体" panose="02010600030101010101" pitchFamily="2" charset="-122"/>
              <a:cs typeface="+mn-cs"/>
            </a:rPr>
            <a:t>01 </a:t>
          </a:r>
          <a:r>
            <a:rPr lang="zh-CN" altLang="en-US" sz="2700" kern="1200">
              <a:solidFill>
                <a:sysClr val="window" lastClr="FFFFFF"/>
              </a:solidFill>
              <a:latin typeface="Calibri"/>
              <a:ea typeface="宋体" panose="02010600030101010101" pitchFamily="2" charset="-122"/>
              <a:cs typeface="+mn-cs"/>
            </a:rPr>
            <a:t>药品基本信息</a:t>
          </a:r>
          <a:endParaRPr lang="zh-CN" altLang="en-US" sz="2700" kern="1200" dirty="0">
            <a:solidFill>
              <a:sysClr val="window" lastClr="FFFFFF"/>
            </a:solidFill>
            <a:latin typeface="Calibri"/>
            <a:ea typeface="宋体" panose="02010600030101010101" pitchFamily="2" charset="-122"/>
            <a:cs typeface="+mn-cs"/>
          </a:endParaRPr>
        </a:p>
      </dsp:txBody>
      <dsp:txXfrm>
        <a:off x="408618" y="270200"/>
        <a:ext cx="5024599" cy="540746"/>
      </dsp:txXfrm>
    </dsp:sp>
    <dsp:sp modelId="{B904F49B-573D-4E46-ABB7-6B517C6AA9F3}">
      <dsp:nvSpPr>
        <dsp:cNvPr id="0" name=""/>
        <dsp:cNvSpPr/>
      </dsp:nvSpPr>
      <dsp:spPr>
        <a:xfrm>
          <a:off x="70651" y="202607"/>
          <a:ext cx="675933" cy="675933"/>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50C63E7-5B16-4316-B7E4-FEA1406AB1F1}">
      <dsp:nvSpPr>
        <dsp:cNvPr id="0" name=""/>
        <dsp:cNvSpPr/>
      </dsp:nvSpPr>
      <dsp:spPr>
        <a:xfrm>
          <a:off x="796101" y="1081061"/>
          <a:ext cx="4637115" cy="54074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218" tIns="68580" rIns="68580" bIns="68580" numCol="1" spcCol="1270" anchor="ctr" anchorCtr="0">
          <a:noAutofit/>
        </a:bodyPr>
        <a:lstStyle/>
        <a:p>
          <a:pPr marL="0" lvl="0" indent="0" algn="l" defTabSz="1200150">
            <a:lnSpc>
              <a:spcPct val="90000"/>
            </a:lnSpc>
            <a:spcBef>
              <a:spcPct val="0"/>
            </a:spcBef>
            <a:spcAft>
              <a:spcPct val="35000"/>
            </a:spcAft>
            <a:buNone/>
          </a:pPr>
          <a:r>
            <a:rPr lang="en-US" altLang="zh-CN" sz="2700" kern="1200">
              <a:solidFill>
                <a:sysClr val="window" lastClr="FFFFFF"/>
              </a:solidFill>
              <a:latin typeface="Calibri"/>
              <a:ea typeface="宋体" panose="02010600030101010101" pitchFamily="2" charset="-122"/>
              <a:cs typeface="+mn-cs"/>
            </a:rPr>
            <a:t>02 </a:t>
          </a:r>
          <a:r>
            <a:rPr lang="zh-CN" altLang="en-US" sz="2700" kern="1200">
              <a:solidFill>
                <a:sysClr val="window" lastClr="FFFFFF"/>
              </a:solidFill>
              <a:latin typeface="Calibri"/>
              <a:ea typeface="宋体" panose="02010600030101010101" pitchFamily="2" charset="-122"/>
              <a:cs typeface="+mn-cs"/>
            </a:rPr>
            <a:t>安全性</a:t>
          </a:r>
          <a:endParaRPr lang="zh-CN" altLang="en-US" sz="2700" kern="1200" dirty="0">
            <a:solidFill>
              <a:sysClr val="window" lastClr="FFFFFF"/>
            </a:solidFill>
            <a:latin typeface="Calibri"/>
            <a:ea typeface="宋体" panose="02010600030101010101" pitchFamily="2" charset="-122"/>
            <a:cs typeface="+mn-cs"/>
          </a:endParaRPr>
        </a:p>
      </dsp:txBody>
      <dsp:txXfrm>
        <a:off x="796101" y="1081061"/>
        <a:ext cx="4637115" cy="540746"/>
      </dsp:txXfrm>
    </dsp:sp>
    <dsp:sp modelId="{65DD7AF8-B17A-4733-98ED-CE0CF710512E}">
      <dsp:nvSpPr>
        <dsp:cNvPr id="0" name=""/>
        <dsp:cNvSpPr/>
      </dsp:nvSpPr>
      <dsp:spPr>
        <a:xfrm>
          <a:off x="458135" y="1013468"/>
          <a:ext cx="675933" cy="675933"/>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E3A2EE9-4E84-4E2A-AD76-D85BE0A75107}">
      <dsp:nvSpPr>
        <dsp:cNvPr id="0" name=""/>
        <dsp:cNvSpPr/>
      </dsp:nvSpPr>
      <dsp:spPr>
        <a:xfrm>
          <a:off x="915028" y="1891922"/>
          <a:ext cx="4518189" cy="54074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218" tIns="68580" rIns="68580" bIns="68580" numCol="1" spcCol="1270" anchor="ctr" anchorCtr="0">
          <a:noAutofit/>
        </a:bodyPr>
        <a:lstStyle/>
        <a:p>
          <a:pPr marL="0" lvl="0" indent="0" algn="l" defTabSz="1200150">
            <a:lnSpc>
              <a:spcPct val="90000"/>
            </a:lnSpc>
            <a:spcBef>
              <a:spcPct val="0"/>
            </a:spcBef>
            <a:spcAft>
              <a:spcPct val="35000"/>
            </a:spcAft>
            <a:buNone/>
          </a:pPr>
          <a:r>
            <a:rPr lang="en-US" altLang="zh-CN" sz="2700" kern="1200">
              <a:solidFill>
                <a:sysClr val="window" lastClr="FFFFFF"/>
              </a:solidFill>
              <a:latin typeface="Calibri"/>
              <a:ea typeface="宋体" panose="02010600030101010101" pitchFamily="2" charset="-122"/>
              <a:cs typeface="+mn-cs"/>
            </a:rPr>
            <a:t>03 </a:t>
          </a:r>
          <a:r>
            <a:rPr lang="zh-CN" altLang="en-US" sz="2700" kern="1200">
              <a:solidFill>
                <a:sysClr val="window" lastClr="FFFFFF"/>
              </a:solidFill>
              <a:latin typeface="Calibri"/>
              <a:ea typeface="宋体" panose="02010600030101010101" pitchFamily="2" charset="-122"/>
              <a:cs typeface="+mn-cs"/>
            </a:rPr>
            <a:t>有效性</a:t>
          </a:r>
          <a:endParaRPr lang="zh-CN" altLang="en-US" sz="2700" kern="1200" dirty="0">
            <a:solidFill>
              <a:sysClr val="window" lastClr="FFFFFF"/>
            </a:solidFill>
            <a:latin typeface="Calibri"/>
            <a:ea typeface="宋体" panose="02010600030101010101" pitchFamily="2" charset="-122"/>
            <a:cs typeface="+mn-cs"/>
          </a:endParaRPr>
        </a:p>
      </dsp:txBody>
      <dsp:txXfrm>
        <a:off x="915028" y="1891922"/>
        <a:ext cx="4518189" cy="540746"/>
      </dsp:txXfrm>
    </dsp:sp>
    <dsp:sp modelId="{A0B35EF9-630C-4A61-9D68-0FD95A8533A5}">
      <dsp:nvSpPr>
        <dsp:cNvPr id="0" name=""/>
        <dsp:cNvSpPr/>
      </dsp:nvSpPr>
      <dsp:spPr>
        <a:xfrm>
          <a:off x="577061" y="1824329"/>
          <a:ext cx="675933" cy="675933"/>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4DCF0A1-BD24-4B68-8245-ECFFD6021F12}">
      <dsp:nvSpPr>
        <dsp:cNvPr id="0" name=""/>
        <dsp:cNvSpPr/>
      </dsp:nvSpPr>
      <dsp:spPr>
        <a:xfrm>
          <a:off x="760720" y="2712522"/>
          <a:ext cx="4637115" cy="54074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218" tIns="68580" rIns="68580" bIns="68580" numCol="1" spcCol="1270" anchor="ctr" anchorCtr="0">
          <a:noAutofit/>
        </a:bodyPr>
        <a:lstStyle/>
        <a:p>
          <a:pPr marL="0" lvl="0" indent="0" algn="l" defTabSz="1200150">
            <a:lnSpc>
              <a:spcPct val="90000"/>
            </a:lnSpc>
            <a:spcBef>
              <a:spcPct val="0"/>
            </a:spcBef>
            <a:spcAft>
              <a:spcPct val="35000"/>
            </a:spcAft>
            <a:buNone/>
          </a:pPr>
          <a:r>
            <a:rPr lang="en-US" altLang="zh-CN" sz="2700" kern="1200">
              <a:solidFill>
                <a:sysClr val="window" lastClr="FFFFFF"/>
              </a:solidFill>
              <a:latin typeface="Calibri"/>
              <a:ea typeface="宋体" panose="02010600030101010101" pitchFamily="2" charset="-122"/>
              <a:cs typeface="+mn-cs"/>
            </a:rPr>
            <a:t>04 </a:t>
          </a:r>
          <a:r>
            <a:rPr lang="zh-CN" altLang="en-US" sz="2700" kern="1200">
              <a:solidFill>
                <a:sysClr val="window" lastClr="FFFFFF"/>
              </a:solidFill>
              <a:latin typeface="Calibri"/>
              <a:ea typeface="宋体" panose="02010600030101010101" pitchFamily="2" charset="-122"/>
              <a:cs typeface="+mn-cs"/>
            </a:rPr>
            <a:t>创新性</a:t>
          </a:r>
          <a:endParaRPr lang="zh-CN" altLang="en-US" sz="2700" kern="1200" dirty="0">
            <a:solidFill>
              <a:sysClr val="window" lastClr="FFFFFF"/>
            </a:solidFill>
            <a:latin typeface="Calibri"/>
            <a:ea typeface="宋体" panose="02010600030101010101" pitchFamily="2" charset="-122"/>
            <a:cs typeface="+mn-cs"/>
          </a:endParaRPr>
        </a:p>
      </dsp:txBody>
      <dsp:txXfrm>
        <a:off x="760720" y="2712522"/>
        <a:ext cx="4637115" cy="540746"/>
      </dsp:txXfrm>
    </dsp:sp>
    <dsp:sp modelId="{316CEF70-3A08-4B72-A69F-93A4741DCE72}">
      <dsp:nvSpPr>
        <dsp:cNvPr id="0" name=""/>
        <dsp:cNvSpPr/>
      </dsp:nvSpPr>
      <dsp:spPr>
        <a:xfrm>
          <a:off x="458135" y="2635190"/>
          <a:ext cx="675933" cy="675933"/>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CE43E50-C40E-4D5C-AD9C-12F2BE1D8CD6}">
      <dsp:nvSpPr>
        <dsp:cNvPr id="0" name=""/>
        <dsp:cNvSpPr/>
      </dsp:nvSpPr>
      <dsp:spPr>
        <a:xfrm>
          <a:off x="408618" y="3513644"/>
          <a:ext cx="5024599" cy="54074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218" tIns="68580" rIns="68580" bIns="68580" numCol="1" spcCol="1270" anchor="ctr" anchorCtr="0">
          <a:noAutofit/>
        </a:bodyPr>
        <a:lstStyle/>
        <a:p>
          <a:pPr marL="0" lvl="0" indent="0" algn="l" defTabSz="1200150">
            <a:lnSpc>
              <a:spcPct val="90000"/>
            </a:lnSpc>
            <a:spcBef>
              <a:spcPct val="0"/>
            </a:spcBef>
            <a:spcAft>
              <a:spcPct val="35000"/>
            </a:spcAft>
            <a:buNone/>
          </a:pPr>
          <a:r>
            <a:rPr lang="en-US" altLang="zh-CN" sz="2700" kern="1200">
              <a:solidFill>
                <a:sysClr val="window" lastClr="FFFFFF"/>
              </a:solidFill>
              <a:latin typeface="Calibri"/>
              <a:ea typeface="宋体" panose="02010600030101010101" pitchFamily="2" charset="-122"/>
              <a:cs typeface="+mn-cs"/>
            </a:rPr>
            <a:t>05 </a:t>
          </a:r>
          <a:r>
            <a:rPr lang="zh-CN" altLang="en-US" sz="2700" kern="1200">
              <a:solidFill>
                <a:sysClr val="window" lastClr="FFFFFF"/>
              </a:solidFill>
              <a:latin typeface="Calibri"/>
              <a:ea typeface="宋体" panose="02010600030101010101" pitchFamily="2" charset="-122"/>
              <a:cs typeface="+mn-cs"/>
            </a:rPr>
            <a:t>公平性</a:t>
          </a:r>
          <a:endParaRPr lang="zh-CN" altLang="en-US" sz="2700" kern="1200" dirty="0">
            <a:solidFill>
              <a:sysClr val="window" lastClr="FFFFFF"/>
            </a:solidFill>
            <a:latin typeface="Calibri"/>
            <a:ea typeface="宋体" panose="02010600030101010101" pitchFamily="2" charset="-122"/>
            <a:cs typeface="+mn-cs"/>
          </a:endParaRPr>
        </a:p>
      </dsp:txBody>
      <dsp:txXfrm>
        <a:off x="408618" y="3513644"/>
        <a:ext cx="5024599" cy="540746"/>
      </dsp:txXfrm>
    </dsp:sp>
    <dsp:sp modelId="{F2D2BB34-5F2A-4B5D-80BA-F312680BAFAF}">
      <dsp:nvSpPr>
        <dsp:cNvPr id="0" name=""/>
        <dsp:cNvSpPr/>
      </dsp:nvSpPr>
      <dsp:spPr>
        <a:xfrm>
          <a:off x="70651" y="3446051"/>
          <a:ext cx="675933" cy="675933"/>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0.24693</cdr:x>
      <cdr:y>0.88182</cdr:y>
    </cdr:from>
    <cdr:to>
      <cdr:x>0.45231</cdr:x>
      <cdr:y>0.89556</cdr:y>
    </cdr:to>
    <cdr:sp macro="" textlink="">
      <cdr:nvSpPr>
        <cdr:cNvPr id="2" name="矩形 1">
          <a:extLst xmlns:a="http://schemas.openxmlformats.org/drawingml/2006/main">
            <a:ext uri="{FF2B5EF4-FFF2-40B4-BE49-F238E27FC236}">
              <a16:creationId xmlns:a16="http://schemas.microsoft.com/office/drawing/2014/main" id="{CA5C6B53-FFC8-1378-71AD-4A576F72DE49}"/>
            </a:ext>
          </a:extLst>
        </cdr:cNvPr>
        <cdr:cNvSpPr/>
      </cdr:nvSpPr>
      <cdr:spPr>
        <a:xfrm xmlns:a="http://schemas.openxmlformats.org/drawingml/2006/main">
          <a:off x="1275640" y="1286202"/>
          <a:ext cx="1060982" cy="20041"/>
        </a:xfrm>
        <a:prstGeom xmlns:a="http://schemas.openxmlformats.org/drawingml/2006/main" prst="rect">
          <a:avLst/>
        </a:prstGeom>
        <a:solidFill xmlns:a="http://schemas.openxmlformats.org/drawingml/2006/main">
          <a:srgbClr val="EC7E3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0.2157</cdr:x>
      <cdr:y>0.49334</cdr:y>
    </cdr:from>
    <cdr:to>
      <cdr:x>0.48173</cdr:x>
      <cdr:y>0.70435</cdr:y>
    </cdr:to>
    <cdr:sp macro="" textlink="">
      <cdr:nvSpPr>
        <cdr:cNvPr id="3" name="TextBox 24">
          <a:extLst xmlns:a="http://schemas.openxmlformats.org/drawingml/2006/main">
            <a:ext uri="{FF2B5EF4-FFF2-40B4-BE49-F238E27FC236}">
              <a16:creationId xmlns:a16="http://schemas.microsoft.com/office/drawing/2014/main" id="{B07E9F5D-10AF-8A07-DC62-EA19EEA01E7D}"/>
            </a:ext>
          </a:extLst>
        </cdr:cNvPr>
        <cdr:cNvSpPr txBox="1"/>
      </cdr:nvSpPr>
      <cdr:spPr>
        <a:xfrm xmlns:a="http://schemas.openxmlformats.org/drawingml/2006/main">
          <a:off x="1114269" y="719581"/>
          <a:ext cx="137434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意外停机</a:t>
          </a:r>
          <a:r>
            <a:rPr kumimoji="0" lang="en-US" altLang="zh-CN" sz="1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0</a:t>
          </a:r>
          <a:r>
            <a:rPr kumimoji="0" lang="zh-CN" altLang="en-US" sz="1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小时</a:t>
          </a:r>
          <a:endParaRPr kumimoji="0" lang="zh-CN" altLang="en-US" sz="28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cdr:txBody>
    </cdr:sp>
  </cdr:relSizeAnchor>
  <cdr:relSizeAnchor xmlns:cdr="http://schemas.openxmlformats.org/drawingml/2006/chartDrawing">
    <cdr:from>
      <cdr:x>0.51995</cdr:x>
      <cdr:y>0.05174</cdr:y>
    </cdr:from>
    <cdr:to>
      <cdr:x>0.78598</cdr:x>
      <cdr:y>0.26275</cdr:y>
    </cdr:to>
    <cdr:sp macro="" textlink="">
      <cdr:nvSpPr>
        <cdr:cNvPr id="4" name="TextBox 24">
          <a:extLst xmlns:a="http://schemas.openxmlformats.org/drawingml/2006/main">
            <a:ext uri="{FF2B5EF4-FFF2-40B4-BE49-F238E27FC236}">
              <a16:creationId xmlns:a16="http://schemas.microsoft.com/office/drawing/2014/main" id="{F10AE084-F833-90F0-E612-85658C4BE641}"/>
            </a:ext>
          </a:extLst>
        </cdr:cNvPr>
        <cdr:cNvSpPr txBox="1"/>
      </cdr:nvSpPr>
      <cdr:spPr>
        <a:xfrm xmlns:a="http://schemas.openxmlformats.org/drawingml/2006/main">
          <a:off x="2686041" y="75473"/>
          <a:ext cx="1374297" cy="3077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5</a:t>
          </a:r>
          <a:r>
            <a:rPr kumimoji="0" lang="zh-CN" altLang="en-US" sz="140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小时</a:t>
          </a:r>
          <a:endParaRPr kumimoji="0" lang="zh-CN" altLang="en-US" sz="280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7T04:50:01.948"/>
    </inkml:context>
    <inkml:brush xml:id="br0">
      <inkml:brushProperty name="width" value="0.05" units="cm"/>
      <inkml:brushProperty name="height" value="0.05" units="cm"/>
      <inkml:brushProperty name="color" value="#F6630D"/>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24C91-401E-47C3-A4E3-D7CAEDF9D19F}" type="datetimeFigureOut">
              <a:rPr lang="zh-CN" altLang="en-US" smtClean="0"/>
              <a:t>2023/7/11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9F581-CF78-4B7E-B849-5A4608949843}" type="slidenum">
              <a:rPr lang="zh-CN" altLang="en-US" smtClean="0"/>
              <a:t>‹#›</a:t>
            </a:fld>
            <a:endParaRPr lang="zh-CN" altLang="en-US"/>
          </a:p>
        </p:txBody>
      </p:sp>
    </p:spTree>
    <p:extLst>
      <p:ext uri="{BB962C8B-B14F-4D97-AF65-F5344CB8AC3E}">
        <p14:creationId xmlns:p14="http://schemas.microsoft.com/office/powerpoint/2010/main" val="130036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参照药筛选的主要标准：</a:t>
            </a:r>
            <a:endParaRPr lang="en-US" altLang="zh-CN" dirty="0"/>
          </a:p>
          <a:p>
            <a:pPr marL="342900" indent="-342900">
              <a:buAutoNum type="arabicPeriod"/>
            </a:pPr>
            <a:r>
              <a:rPr lang="zh-CN" altLang="en-US" dirty="0"/>
              <a:t>同适应症</a:t>
            </a:r>
            <a:endParaRPr lang="en-US" altLang="zh-CN" dirty="0"/>
          </a:p>
          <a:p>
            <a:pPr marL="342900" indent="-342900">
              <a:buAutoNum type="arabicPeriod"/>
            </a:pPr>
            <a:r>
              <a:rPr lang="zh-CN" altLang="en-US" dirty="0"/>
              <a:t>医保目录内</a:t>
            </a:r>
            <a:endParaRPr lang="en-US" altLang="zh-CN" dirty="0"/>
          </a:p>
          <a:p>
            <a:pPr marL="342900" indent="-342900">
              <a:buAutoNum type="arabicPeriod"/>
            </a:pPr>
            <a:r>
              <a:rPr lang="zh-CN" altLang="en-US" dirty="0"/>
              <a:t>临床应用最广泛的方案</a:t>
            </a:r>
            <a:endParaRPr lang="en-US" altLang="zh-CN" dirty="0"/>
          </a:p>
          <a:p>
            <a:pPr marL="342900" indent="-342900">
              <a:buAutoNum type="arabicPeriod"/>
            </a:pPr>
            <a:r>
              <a:rPr lang="zh-CN" altLang="en-US" dirty="0"/>
              <a:t>其他补充考虑</a:t>
            </a:r>
            <a:endParaRPr lang="en-US" altLang="zh-CN" dirty="0"/>
          </a:p>
          <a:p>
            <a:pPr marL="800100" lvl="1" indent="-342900">
              <a:buAutoNum type="arabicPeriod"/>
            </a:pPr>
            <a:r>
              <a:rPr lang="zh-CN" altLang="en-US" dirty="0"/>
              <a:t>机制类似</a:t>
            </a:r>
            <a:endParaRPr lang="en-US" altLang="zh-CN" dirty="0"/>
          </a:p>
          <a:p>
            <a:pPr marL="800100" lvl="1" indent="-342900">
              <a:buAutoNum type="arabicPeriod"/>
            </a:pPr>
            <a:r>
              <a:rPr lang="zh-CN" altLang="en-US" dirty="0"/>
              <a:t>价格经济</a:t>
            </a: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9F581-CF78-4B7E-B849-5A46089498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795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参照药筛选的主要标准：</a:t>
            </a:r>
            <a:endParaRPr lang="en-US" altLang="zh-CN" dirty="0"/>
          </a:p>
          <a:p>
            <a:pPr marL="342900" indent="-342900">
              <a:buAutoNum type="arabicPeriod"/>
            </a:pPr>
            <a:r>
              <a:rPr lang="zh-CN" altLang="en-US" dirty="0"/>
              <a:t>同适应症</a:t>
            </a:r>
            <a:endParaRPr lang="en-US" altLang="zh-CN" dirty="0"/>
          </a:p>
          <a:p>
            <a:pPr marL="342900" indent="-342900">
              <a:buAutoNum type="arabicPeriod"/>
            </a:pPr>
            <a:r>
              <a:rPr lang="zh-CN" altLang="en-US" dirty="0"/>
              <a:t>医保目录内</a:t>
            </a:r>
            <a:endParaRPr lang="en-US" altLang="zh-CN" dirty="0"/>
          </a:p>
          <a:p>
            <a:pPr marL="342900" indent="-342900">
              <a:buAutoNum type="arabicPeriod"/>
            </a:pPr>
            <a:r>
              <a:rPr lang="zh-CN" altLang="en-US" dirty="0"/>
              <a:t>临床应用最广泛的方案</a:t>
            </a:r>
            <a:endParaRPr lang="en-US" altLang="zh-CN" dirty="0"/>
          </a:p>
          <a:p>
            <a:pPr marL="342900" indent="-342900">
              <a:buAutoNum type="arabicPeriod"/>
            </a:pPr>
            <a:r>
              <a:rPr lang="zh-CN" altLang="en-US" dirty="0"/>
              <a:t>其他补充考虑</a:t>
            </a:r>
            <a:endParaRPr lang="en-US" altLang="zh-CN" dirty="0"/>
          </a:p>
          <a:p>
            <a:pPr marL="800100" lvl="1" indent="-342900">
              <a:buAutoNum type="arabicPeriod"/>
            </a:pPr>
            <a:r>
              <a:rPr lang="zh-CN" altLang="en-US" dirty="0"/>
              <a:t>机制类似</a:t>
            </a:r>
            <a:endParaRPr lang="en-US" altLang="zh-CN" dirty="0"/>
          </a:p>
          <a:p>
            <a:pPr marL="800100" lvl="1" indent="-342900">
              <a:buAutoNum type="arabicPeriod"/>
            </a:pPr>
            <a:r>
              <a:rPr lang="zh-CN" altLang="en-US" dirty="0"/>
              <a:t>价格经济</a:t>
            </a: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9F581-CF78-4B7E-B849-5A46089498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474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Microsoft YaHei UI" panose="020B0503020204020204" pitchFamily="34" charset="-122"/>
                <a:ea typeface="Microsoft YaHei UI" panose="020B0503020204020204" pitchFamily="34" charset="-122"/>
              </a:rPr>
              <a:t>鲁尔接头的安全性来自于防脱落（有利病人），防针刺伤（有利于医护），降低反复穿刺而带来的感染风险（有利于质控）。</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9F581-CF78-4B7E-B849-5A46089498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5394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9F581-CF78-4B7E-B849-5A46089498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09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9F581-CF78-4B7E-B849-5A46089498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16777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9F581-CF78-4B7E-B849-5A46089498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568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oleObject" Target="../embeddings/oleObject3.bin"/><Relationship Id="rId5" Type="http://schemas.openxmlformats.org/officeDocument/2006/relationships/image" Target="../media/image20.png"/><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7.emf"/><Relationship Id="rId7"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oleObject" Target="../embeddings/oleObject5.bin"/><Relationship Id="rId5" Type="http://schemas.openxmlformats.org/officeDocument/2006/relationships/image" Target="../media/image29.png"/><Relationship Id="rId4" Type="http://schemas.openxmlformats.org/officeDocument/2006/relationships/oleObject" Target="../embeddings/oleObject4.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1744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Title/Nurse &amp; Patient/righ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37A90-9423-4007-BEBB-ED027C8E17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669" t="8134" r="21" b="18400"/>
          <a:stretch/>
        </p:blipFill>
        <p:spPr>
          <a:xfrm>
            <a:off x="0" y="0"/>
            <a:ext cx="12192127" cy="6858000"/>
          </a:xfrm>
          <a:prstGeom prst="rect">
            <a:avLst/>
          </a:prstGeom>
        </p:spPr>
      </p:pic>
      <p:pic>
        <p:nvPicPr>
          <p:cNvPr id="8" name="Baxter WM on white box">
            <a:extLst>
              <a:ext uri="{FF2B5EF4-FFF2-40B4-BE49-F238E27FC236}">
                <a16:creationId xmlns:a16="http://schemas.microsoft.com/office/drawing/2014/main" id="{FBD87968-936C-43CE-BEEE-179436191C8F}"/>
              </a:ext>
            </a:extLst>
          </p:cNvPr>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6686005" y="1234250"/>
            <a:ext cx="5487829" cy="4389120"/>
          </a:xfrm>
          <a:prstGeom prst="rect">
            <a:avLst/>
          </a:prstGeom>
        </p:spPr>
      </p:pic>
      <p:sp>
        <p:nvSpPr>
          <p:cNvPr id="9" name="Date Place Placeholder">
            <a:extLst>
              <a:ext uri="{FF2B5EF4-FFF2-40B4-BE49-F238E27FC236}">
                <a16:creationId xmlns:a16="http://schemas.microsoft.com/office/drawing/2014/main" id="{ECC5CF72-AA9A-4E3B-8099-F88E75E656FE}"/>
              </a:ext>
            </a:extLst>
          </p:cNvPr>
          <p:cNvSpPr>
            <a:spLocks noGrp="1"/>
          </p:cNvSpPr>
          <p:nvPr>
            <p:ph type="body" sz="quarter" idx="11" hasCustomPrompt="1"/>
          </p:nvPr>
        </p:nvSpPr>
        <p:spPr>
          <a:xfrm>
            <a:off x="6832470" y="4703016"/>
            <a:ext cx="5201317"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Date</a:t>
            </a:r>
          </a:p>
        </p:txBody>
      </p:sp>
      <p:sp>
        <p:nvSpPr>
          <p:cNvPr id="10" name="Presenter Name(s) Placeholder">
            <a:extLst>
              <a:ext uri="{FF2B5EF4-FFF2-40B4-BE49-F238E27FC236}">
                <a16:creationId xmlns:a16="http://schemas.microsoft.com/office/drawing/2014/main" id="{CF3264A0-7935-4838-99AC-D18AE285ED75}"/>
              </a:ext>
            </a:extLst>
          </p:cNvPr>
          <p:cNvSpPr>
            <a:spLocks noGrp="1"/>
          </p:cNvSpPr>
          <p:nvPr>
            <p:ph type="body" sz="quarter" idx="10" hasCustomPrompt="1"/>
          </p:nvPr>
        </p:nvSpPr>
        <p:spPr>
          <a:xfrm>
            <a:off x="6832470" y="4038691"/>
            <a:ext cx="5201317"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Presenter name(s)</a:t>
            </a:r>
          </a:p>
        </p:txBody>
      </p:sp>
      <p:sp>
        <p:nvSpPr>
          <p:cNvPr id="11" name="Master Slide Title">
            <a:extLst>
              <a:ext uri="{FF2B5EF4-FFF2-40B4-BE49-F238E27FC236}">
                <a16:creationId xmlns:a16="http://schemas.microsoft.com/office/drawing/2014/main" id="{EDC65E5D-2540-4F19-B6E5-C9539D7104C4}"/>
              </a:ext>
            </a:extLst>
          </p:cNvPr>
          <p:cNvSpPr>
            <a:spLocks noGrp="1"/>
          </p:cNvSpPr>
          <p:nvPr>
            <p:ph type="title"/>
          </p:nvPr>
        </p:nvSpPr>
        <p:spPr>
          <a:xfrm>
            <a:off x="6832470" y="2468880"/>
            <a:ext cx="5201317" cy="1371600"/>
          </a:xfrm>
          <a:prstGeom prst="rect">
            <a:avLst/>
          </a:prstGeom>
        </p:spPr>
        <p:txBody>
          <a:bodyPr lIns="0" tIns="91440" rIns="0" bIns="0" anchor="t" anchorCtr="0"/>
          <a:lstStyle>
            <a:lvl1pPr algn="ctr">
              <a:defRPr sz="3600" baseline="0">
                <a:solidFill>
                  <a:srgbClr val="54585A"/>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4781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Title/Employees/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211E41-3306-4260-8595-D73EED47C2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127" cy="6858000"/>
          </a:xfrm>
          <a:prstGeom prst="rect">
            <a:avLst/>
          </a:prstGeom>
        </p:spPr>
      </p:pic>
      <p:pic>
        <p:nvPicPr>
          <p:cNvPr id="7" name="Baxter WM on white box">
            <a:extLst>
              <a:ext uri="{FF2B5EF4-FFF2-40B4-BE49-F238E27FC236}">
                <a16:creationId xmlns:a16="http://schemas.microsoft.com/office/drawing/2014/main" id="{1274336D-B8A8-4490-89C9-3BE295BAF395}"/>
              </a:ext>
            </a:extLst>
          </p:cNvPr>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6686005" y="1234250"/>
            <a:ext cx="5487829" cy="4389120"/>
          </a:xfrm>
          <a:prstGeom prst="rect">
            <a:avLst/>
          </a:prstGeom>
        </p:spPr>
      </p:pic>
      <p:sp>
        <p:nvSpPr>
          <p:cNvPr id="8" name="Date Place Placeholder">
            <a:extLst>
              <a:ext uri="{FF2B5EF4-FFF2-40B4-BE49-F238E27FC236}">
                <a16:creationId xmlns:a16="http://schemas.microsoft.com/office/drawing/2014/main" id="{C19EA905-76B4-46D6-8E65-E8326FD52694}"/>
              </a:ext>
            </a:extLst>
          </p:cNvPr>
          <p:cNvSpPr>
            <a:spLocks noGrp="1"/>
          </p:cNvSpPr>
          <p:nvPr>
            <p:ph type="body" sz="quarter" idx="11" hasCustomPrompt="1"/>
          </p:nvPr>
        </p:nvSpPr>
        <p:spPr>
          <a:xfrm>
            <a:off x="6835189" y="4703016"/>
            <a:ext cx="5201317"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Date</a:t>
            </a:r>
          </a:p>
        </p:txBody>
      </p:sp>
      <p:sp>
        <p:nvSpPr>
          <p:cNvPr id="10" name="Presenter Name(s) Placeholder">
            <a:extLst>
              <a:ext uri="{FF2B5EF4-FFF2-40B4-BE49-F238E27FC236}">
                <a16:creationId xmlns:a16="http://schemas.microsoft.com/office/drawing/2014/main" id="{9322B2E2-5AD5-47CC-9122-2535DE564091}"/>
              </a:ext>
            </a:extLst>
          </p:cNvPr>
          <p:cNvSpPr>
            <a:spLocks noGrp="1"/>
          </p:cNvSpPr>
          <p:nvPr>
            <p:ph type="body" sz="quarter" idx="10" hasCustomPrompt="1"/>
          </p:nvPr>
        </p:nvSpPr>
        <p:spPr>
          <a:xfrm>
            <a:off x="6835189" y="4038691"/>
            <a:ext cx="5201317"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Presenter name(s)</a:t>
            </a:r>
          </a:p>
        </p:txBody>
      </p:sp>
      <p:sp>
        <p:nvSpPr>
          <p:cNvPr id="14" name="Master Slide Title">
            <a:extLst>
              <a:ext uri="{FF2B5EF4-FFF2-40B4-BE49-F238E27FC236}">
                <a16:creationId xmlns:a16="http://schemas.microsoft.com/office/drawing/2014/main" id="{E2D8B8AD-8719-48C6-B0EA-BBA0E3098E32}"/>
              </a:ext>
            </a:extLst>
          </p:cNvPr>
          <p:cNvSpPr>
            <a:spLocks noGrp="1"/>
          </p:cNvSpPr>
          <p:nvPr>
            <p:ph type="title"/>
          </p:nvPr>
        </p:nvSpPr>
        <p:spPr>
          <a:xfrm>
            <a:off x="6835189" y="2468880"/>
            <a:ext cx="5201317" cy="1371600"/>
          </a:xfrm>
          <a:prstGeom prst="rect">
            <a:avLst/>
          </a:prstGeom>
        </p:spPr>
        <p:txBody>
          <a:bodyPr lIns="0" tIns="91440" rIns="0" bIns="0" anchor="t" anchorCtr="0"/>
          <a:lstStyle>
            <a:lvl1pPr algn="ctr">
              <a:defRPr sz="3600" baseline="0">
                <a:solidFill>
                  <a:srgbClr val="54585A"/>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1269084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Divider/white X">
    <p:spTree>
      <p:nvGrpSpPr>
        <p:cNvPr id="1" name=""/>
        <p:cNvGrpSpPr/>
        <p:nvPr/>
      </p:nvGrpSpPr>
      <p:grpSpPr>
        <a:xfrm>
          <a:off x="0" y="0"/>
          <a:ext cx="0" cy="0"/>
          <a:chOff x="0" y="0"/>
          <a:chExt cx="0" cy="0"/>
        </a:xfrm>
      </p:grpSpPr>
      <p:pic>
        <p:nvPicPr>
          <p:cNvPr id="3" name="Picture 7" descr="background-10.png"/>
          <p:cNvPicPr>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207879" cy="6877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Title 8"/>
          <p:cNvSpPr>
            <a:spLocks noGrp="1"/>
          </p:cNvSpPr>
          <p:nvPr>
            <p:ph type="title" hasCustomPrompt="1"/>
          </p:nvPr>
        </p:nvSpPr>
        <p:spPr>
          <a:xfrm>
            <a:off x="1443096" y="2258568"/>
            <a:ext cx="9410611" cy="658368"/>
          </a:xfrm>
          <a:prstGeom prst="rect">
            <a:avLst/>
          </a:prstGeom>
        </p:spPr>
        <p:txBody>
          <a:bodyPr wrap="none" lIns="118872" tIns="64008" rIns="118872" bIns="64008" anchor="t" anchorCtr="0"/>
          <a:lstStyle>
            <a:lvl1pPr>
              <a:defRPr sz="3600" baseline="0">
                <a:solidFill>
                  <a:schemeClr val="tx1"/>
                </a:solidFill>
                <a:latin typeface="Franklin Gothic Medium" panose="020B0603020102020204" pitchFamily="34" charset="0"/>
              </a:defRPr>
            </a:lvl1pPr>
          </a:lstStyle>
          <a:p>
            <a:r>
              <a:rPr lang="en-US" dirty="0"/>
              <a:t>Click to edit Divider slide style</a:t>
            </a:r>
          </a:p>
        </p:txBody>
      </p:sp>
      <p:sp>
        <p:nvSpPr>
          <p:cNvPr id="9" name="Text Placeholder 10"/>
          <p:cNvSpPr>
            <a:spLocks noGrp="1"/>
          </p:cNvSpPr>
          <p:nvPr>
            <p:ph type="body" sz="quarter" idx="10" hasCustomPrompt="1"/>
          </p:nvPr>
        </p:nvSpPr>
        <p:spPr>
          <a:xfrm>
            <a:off x="3750016" y="2916937"/>
            <a:ext cx="4682948" cy="449610"/>
          </a:xfrm>
          <a:prstGeom prst="rect">
            <a:avLst/>
          </a:prstGeom>
        </p:spPr>
        <p:txBody>
          <a:bodyPr lIns="0" tIns="64008" rIns="0" bIns="0" anchor="t" anchorCtr="0">
            <a:spAutoFit/>
          </a:bodyPr>
          <a:lstStyle>
            <a:lvl1pPr marL="0" indent="0" algn="ctr">
              <a:lnSpc>
                <a:spcPct val="150000"/>
              </a:lnSpc>
              <a:buNone/>
              <a:defRPr sz="1900" baseline="0">
                <a:solidFill>
                  <a:schemeClr val="tx1"/>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Divider slide text styles</a:t>
            </a:r>
          </a:p>
        </p:txBody>
      </p:sp>
    </p:spTree>
    <p:extLst>
      <p:ext uri="{BB962C8B-B14F-4D97-AF65-F5344CB8AC3E}">
        <p14:creationId xmlns:p14="http://schemas.microsoft.com/office/powerpoint/2010/main" val="356853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Divider/blue X">
    <p:spTree>
      <p:nvGrpSpPr>
        <p:cNvPr id="1" name=""/>
        <p:cNvGrpSpPr/>
        <p:nvPr/>
      </p:nvGrpSpPr>
      <p:grpSpPr>
        <a:xfrm>
          <a:off x="0" y="0"/>
          <a:ext cx="0" cy="0"/>
          <a:chOff x="0" y="0"/>
          <a:chExt cx="0" cy="0"/>
        </a:xfrm>
      </p:grpSpPr>
      <p:pic>
        <p:nvPicPr>
          <p:cNvPr id="4" name="Picture 9" descr="background-11.png"/>
          <p:cNvPicPr>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 y="0"/>
            <a:ext cx="12192127"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itle 8"/>
          <p:cNvSpPr>
            <a:spLocks noGrp="1"/>
          </p:cNvSpPr>
          <p:nvPr>
            <p:ph type="title" hasCustomPrompt="1"/>
          </p:nvPr>
        </p:nvSpPr>
        <p:spPr bwMode="white">
          <a:xfrm>
            <a:off x="1443096" y="2258568"/>
            <a:ext cx="9410611" cy="658368"/>
          </a:xfrm>
          <a:prstGeom prst="rect">
            <a:avLst/>
          </a:prstGeom>
        </p:spPr>
        <p:txBody>
          <a:bodyPr wrap="none" lIns="118872" tIns="64008" rIns="118872" bIns="64008" anchor="t" anchorCtr="0"/>
          <a:lstStyle>
            <a:lvl1pPr>
              <a:defRPr sz="3600" baseline="0">
                <a:solidFill>
                  <a:srgbClr val="FFFFFF"/>
                </a:solidFill>
                <a:latin typeface="Franklin Gothic Medium" panose="020B0603020102020204" pitchFamily="34" charset="0"/>
              </a:defRPr>
            </a:lvl1pPr>
          </a:lstStyle>
          <a:p>
            <a:r>
              <a:rPr lang="en-US" dirty="0"/>
              <a:t>Click to edit Divider slide style</a:t>
            </a:r>
          </a:p>
        </p:txBody>
      </p:sp>
      <p:sp>
        <p:nvSpPr>
          <p:cNvPr id="6" name="Text Placeholder 10"/>
          <p:cNvSpPr>
            <a:spLocks noGrp="1"/>
          </p:cNvSpPr>
          <p:nvPr>
            <p:ph type="body" sz="quarter" idx="10" hasCustomPrompt="1"/>
          </p:nvPr>
        </p:nvSpPr>
        <p:spPr bwMode="white">
          <a:xfrm>
            <a:off x="3750016" y="2916937"/>
            <a:ext cx="4682948" cy="449610"/>
          </a:xfrm>
          <a:prstGeom prst="rect">
            <a:avLst/>
          </a:prstGeom>
        </p:spPr>
        <p:txBody>
          <a:bodyPr lIns="0" tIns="64008" rIns="0" bIns="0" anchor="t" anchorCtr="0">
            <a:spAutoFit/>
          </a:bodyPr>
          <a:lstStyle>
            <a:lvl1pPr marL="0" indent="0" algn="ctr">
              <a:lnSpc>
                <a:spcPct val="150000"/>
              </a:lnSpc>
              <a:buNone/>
              <a:defRPr sz="1900" baseline="0">
                <a:solidFill>
                  <a:srgbClr val="FFFFFF"/>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Divider slide text styles</a:t>
            </a:r>
          </a:p>
        </p:txBody>
      </p:sp>
    </p:spTree>
    <p:extLst>
      <p:ext uri="{BB962C8B-B14F-4D97-AF65-F5344CB8AC3E}">
        <p14:creationId xmlns:p14="http://schemas.microsoft.com/office/powerpoint/2010/main" val="1691652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Divider/white middle">
    <p:spTree>
      <p:nvGrpSpPr>
        <p:cNvPr id="1" name=""/>
        <p:cNvGrpSpPr/>
        <p:nvPr/>
      </p:nvGrpSpPr>
      <p:grpSpPr>
        <a:xfrm>
          <a:off x="0" y="0"/>
          <a:ext cx="0" cy="0"/>
          <a:chOff x="0" y="0"/>
          <a:chExt cx="0" cy="0"/>
        </a:xfrm>
      </p:grpSpPr>
      <p:pic>
        <p:nvPicPr>
          <p:cNvPr id="9" name="Picture 1" descr="PPT 3-RGB-16-9-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0241" cy="6858000"/>
          </a:xfrm>
          <a:prstGeom prst="rect">
            <a:avLst/>
          </a:prstGeom>
          <a:solidFill>
            <a:schemeClr val="bg1"/>
          </a:solidFill>
          <a:ln>
            <a:noFill/>
          </a:ln>
        </p:spPr>
      </p:pic>
      <p:pic>
        <p:nvPicPr>
          <p:cNvPr id="5" name="Picture 10"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 y="5973763"/>
            <a:ext cx="1219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axterLogo_blue.ai"/>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8963" y="6076951"/>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8"/>
          <p:cNvSpPr>
            <a:spLocks noGrp="1"/>
          </p:cNvSpPr>
          <p:nvPr>
            <p:ph type="title" hasCustomPrompt="1"/>
          </p:nvPr>
        </p:nvSpPr>
        <p:spPr>
          <a:xfrm>
            <a:off x="1443096" y="2258568"/>
            <a:ext cx="9410611" cy="658368"/>
          </a:xfrm>
          <a:prstGeom prst="rect">
            <a:avLst/>
          </a:prstGeom>
        </p:spPr>
        <p:txBody>
          <a:bodyPr wrap="none" lIns="118872" tIns="64008" rIns="118872" bIns="64008" anchor="t" anchorCtr="0"/>
          <a:lstStyle>
            <a:lvl1pPr>
              <a:defRPr sz="3600" baseline="0">
                <a:solidFill>
                  <a:schemeClr val="tx1"/>
                </a:solidFill>
                <a:latin typeface="Franklin Gothic Medium" panose="020B0603020102020204" pitchFamily="34" charset="0"/>
              </a:defRPr>
            </a:lvl1pPr>
          </a:lstStyle>
          <a:p>
            <a:r>
              <a:rPr lang="en-US" dirty="0"/>
              <a:t>Click to edit Divider slide style</a:t>
            </a:r>
          </a:p>
        </p:txBody>
      </p:sp>
      <p:sp>
        <p:nvSpPr>
          <p:cNvPr id="12" name="Text Placeholder 10"/>
          <p:cNvSpPr>
            <a:spLocks noGrp="1"/>
          </p:cNvSpPr>
          <p:nvPr>
            <p:ph type="body" sz="quarter" idx="10" hasCustomPrompt="1"/>
          </p:nvPr>
        </p:nvSpPr>
        <p:spPr>
          <a:xfrm>
            <a:off x="3750016" y="2916937"/>
            <a:ext cx="4682948" cy="449610"/>
          </a:xfrm>
          <a:prstGeom prst="rect">
            <a:avLst/>
          </a:prstGeom>
        </p:spPr>
        <p:txBody>
          <a:bodyPr lIns="0" tIns="64008" rIns="0" bIns="0" anchor="t" anchorCtr="0">
            <a:spAutoFit/>
          </a:bodyPr>
          <a:lstStyle>
            <a:lvl1pPr marL="0" indent="0" algn="ctr">
              <a:lnSpc>
                <a:spcPct val="150000"/>
              </a:lnSpc>
              <a:buNone/>
              <a:defRPr sz="1900" baseline="0">
                <a:solidFill>
                  <a:schemeClr val="tx1"/>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Divider slide text styles</a:t>
            </a:r>
          </a:p>
        </p:txBody>
      </p:sp>
    </p:spTree>
    <p:extLst>
      <p:ext uri="{BB962C8B-B14F-4D97-AF65-F5344CB8AC3E}">
        <p14:creationId xmlns:p14="http://schemas.microsoft.com/office/powerpoint/2010/main" val="2976832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Content/Text/X/Center">
    <p:spTree>
      <p:nvGrpSpPr>
        <p:cNvPr id="1" name=""/>
        <p:cNvGrpSpPr/>
        <p:nvPr/>
      </p:nvGrpSpPr>
      <p:grpSpPr>
        <a:xfrm>
          <a:off x="0" y="0"/>
          <a:ext cx="0" cy="0"/>
          <a:chOff x="0" y="0"/>
          <a:chExt cx="0" cy="0"/>
        </a:xfrm>
      </p:grpSpPr>
      <p:pic>
        <p:nvPicPr>
          <p:cNvPr id="4" name="Picture 6" descr="background-05.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12189885"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7"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header box-05.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10" name="Text Placeholder 2"/>
          <p:cNvSpPr>
            <a:spLocks noGrp="1"/>
          </p:cNvSpPr>
          <p:nvPr>
            <p:ph type="body" sz="quarter" idx="13" hasCustomPrompt="1"/>
          </p:nvPr>
        </p:nvSpPr>
        <p:spPr>
          <a:xfrm>
            <a:off x="2042350" y="1507519"/>
            <a:ext cx="8100988" cy="1791260"/>
          </a:xfrm>
          <a:prstGeom prst="rect">
            <a:avLst/>
          </a:prstGeom>
        </p:spPr>
        <p:txBody>
          <a:bodyPr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BaxterLogo_blue.ai">
            <a:extLst>
              <a:ext uri="{FF2B5EF4-FFF2-40B4-BE49-F238E27FC236}">
                <a16:creationId xmlns:a16="http://schemas.microsoft.com/office/drawing/2014/main" id="{728531C3-2949-4318-94FE-7F11F47E210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B6B6368-185E-4D5D-A9F0-1E297077457A}"/>
              </a:ext>
            </a:extLst>
          </p:cNvPr>
          <p:cNvSpPr>
            <a:spLocks noGrp="1"/>
          </p:cNvSpPr>
          <p:nvPr>
            <p:ph type="ftr" sz="quarter" idx="14"/>
          </p:nvPr>
        </p:nvSpPr>
        <p:spPr/>
        <p:txBody>
          <a:bodyPr/>
          <a:lstStyle/>
          <a:p>
            <a:r>
              <a:rPr lang="en-US" altLang="en-US"/>
              <a:t>Baxter Confidential — Do not distribute without prior approval</a:t>
            </a:r>
            <a:r>
              <a:rPr lang="en-US"/>
              <a:t>   |</a:t>
            </a:r>
            <a:endParaRPr lang="en-US" dirty="0"/>
          </a:p>
        </p:txBody>
      </p:sp>
      <p:sp>
        <p:nvSpPr>
          <p:cNvPr id="3" name="Slide Number Placeholder 2">
            <a:extLst>
              <a:ext uri="{FF2B5EF4-FFF2-40B4-BE49-F238E27FC236}">
                <a16:creationId xmlns:a16="http://schemas.microsoft.com/office/drawing/2014/main" id="{EF8C6390-653F-445C-A41B-C6A49E5B4BA3}"/>
              </a:ext>
            </a:extLst>
          </p:cNvPr>
          <p:cNvSpPr>
            <a:spLocks noGrp="1"/>
          </p:cNvSpPr>
          <p:nvPr>
            <p:ph type="sldNum" sz="quarter" idx="15"/>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3799097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Content/Text/X/left">
    <p:spTree>
      <p:nvGrpSpPr>
        <p:cNvPr id="1" name=""/>
        <p:cNvGrpSpPr/>
        <p:nvPr/>
      </p:nvGrpSpPr>
      <p:grpSpPr>
        <a:xfrm>
          <a:off x="0" y="0"/>
          <a:ext cx="0" cy="0"/>
          <a:chOff x="0" y="0"/>
          <a:chExt cx="0" cy="0"/>
        </a:xfrm>
      </p:grpSpPr>
      <p:pic>
        <p:nvPicPr>
          <p:cNvPr id="4" name="Picture 7" descr="background-06.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0413"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8"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axterLogo_blue.ai"/>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eader box-05.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Placeholder 10"/>
          <p:cNvGraphicFramePr>
            <a:graphicFrameLocks/>
          </p:cNvGraphicFramePr>
          <p:nvPr>
            <p:extLst>
              <p:ext uri="{D42A27DB-BD31-4B8C-83A1-F6EECF244321}">
                <p14:modId xmlns:p14="http://schemas.microsoft.com/office/powerpoint/2010/main" val="1924144405"/>
              </p:ext>
            </p:extLst>
          </p:nvPr>
        </p:nvGraphicFramePr>
        <p:xfrm>
          <a:off x="647988" y="1249364"/>
          <a:ext cx="5416374" cy="4727575"/>
        </p:xfrm>
        <a:graphic>
          <a:graphicData uri="http://schemas.openxmlformats.org/presentationml/2006/ole">
            <mc:AlternateContent xmlns:mc="http://schemas.openxmlformats.org/markup-compatibility/2006">
              <mc:Choice xmlns:v="urn:schemas-microsoft-com:vml" Requires="v">
                <p:oleObj r:id="rId6" imgW="5413717" imgH="4730906" progId="Excel.Chart.8">
                  <p:embed/>
                </p:oleObj>
              </mc:Choice>
              <mc:Fallback>
                <p:oleObj r:id="rId6" imgW="5413717" imgH="4730906" progId="Excel.Chart.8">
                  <p:embed/>
                  <p:pic>
                    <p:nvPicPr>
                      <p:cNvPr id="8" name="Chart Placeholder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988" y="1249364"/>
                        <a:ext cx="5416374"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12" name="Text Placeholder 2">
            <a:extLst>
              <a:ext uri="{FF2B5EF4-FFF2-40B4-BE49-F238E27FC236}">
                <a16:creationId xmlns:a16="http://schemas.microsoft.com/office/drawing/2014/main" id="{F1BA792D-8763-407C-89C6-8067CAB32A18}"/>
              </a:ext>
            </a:extLst>
          </p:cNvPr>
          <p:cNvSpPr>
            <a:spLocks noGrp="1"/>
          </p:cNvSpPr>
          <p:nvPr>
            <p:ph type="body" sz="quarter" idx="13" hasCustomPrompt="1"/>
          </p:nvPr>
        </p:nvSpPr>
        <p:spPr>
          <a:xfrm>
            <a:off x="6157645" y="2231135"/>
            <a:ext cx="5416375" cy="1791260"/>
          </a:xfrm>
          <a:prstGeom prst="rect">
            <a:avLst/>
          </a:prstGeom>
        </p:spPr>
        <p:txBody>
          <a:bodyPr wrap="square"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FFF1CFF-178E-4D49-B494-DF4484BDB3E6}"/>
              </a:ext>
            </a:extLst>
          </p:cNvPr>
          <p:cNvSpPr>
            <a:spLocks noGrp="1"/>
          </p:cNvSpPr>
          <p:nvPr>
            <p:ph type="ftr" sz="quarter" idx="14"/>
          </p:nvPr>
        </p:nvSpPr>
        <p:spPr/>
        <p:txBody>
          <a:bodyPr/>
          <a:lstStyle/>
          <a:p>
            <a:r>
              <a:rPr lang="en-US" altLang="en-US"/>
              <a:t>Baxter Confidential — Do not distribute without prior approval</a:t>
            </a:r>
            <a:r>
              <a:rPr lang="en-US"/>
              <a:t>   |</a:t>
            </a:r>
            <a:endParaRPr lang="en-US" dirty="0"/>
          </a:p>
        </p:txBody>
      </p:sp>
      <p:sp>
        <p:nvSpPr>
          <p:cNvPr id="3" name="Slide Number Placeholder 2">
            <a:extLst>
              <a:ext uri="{FF2B5EF4-FFF2-40B4-BE49-F238E27FC236}">
                <a16:creationId xmlns:a16="http://schemas.microsoft.com/office/drawing/2014/main" id="{159EA8CC-F036-4092-9AD4-E3B228C7F2CF}"/>
              </a:ext>
            </a:extLst>
          </p:cNvPr>
          <p:cNvSpPr>
            <a:spLocks noGrp="1"/>
          </p:cNvSpPr>
          <p:nvPr>
            <p:ph type="sldNum" sz="quarter" idx="15"/>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183574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Content/Text&amp;Photo/X/right">
    <p:spTree>
      <p:nvGrpSpPr>
        <p:cNvPr id="1" name=""/>
        <p:cNvGrpSpPr/>
        <p:nvPr/>
      </p:nvGrpSpPr>
      <p:grpSpPr>
        <a:xfrm>
          <a:off x="0" y="0"/>
          <a:ext cx="0" cy="0"/>
          <a:chOff x="0" y="0"/>
          <a:chExt cx="0" cy="0"/>
        </a:xfrm>
      </p:grpSpPr>
      <p:pic>
        <p:nvPicPr>
          <p:cNvPr id="5" name="Picture 9" descr="Background-07.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88824"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10"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BaxterLogo_blue.ai"/>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header box-05.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7885944" y="2057865"/>
            <a:ext cx="2890257" cy="3103562"/>
          </a:xfrm>
          <a:prstGeom prst="rect">
            <a:avLst/>
          </a:prstGeom>
        </p:spPr>
        <p:txBody>
          <a:bodyPr/>
          <a:lstStyle>
            <a:lvl1pPr marL="0" indent="0">
              <a:buNone/>
              <a:defRPr sz="1800">
                <a:latin typeface="+mn-lt"/>
              </a:defRPr>
            </a:lvl1pPr>
          </a:lstStyle>
          <a:p>
            <a:pPr lvl="0"/>
            <a:endParaRPr lang="en-US" noProof="0" dirty="0"/>
          </a:p>
        </p:txBody>
      </p:sp>
      <p:sp>
        <p:nvSpPr>
          <p:cNvPr id="12" name="Picture Caption"/>
          <p:cNvSpPr>
            <a:spLocks noGrp="1"/>
          </p:cNvSpPr>
          <p:nvPr>
            <p:ph type="body" sz="quarter" idx="15"/>
          </p:nvPr>
        </p:nvSpPr>
        <p:spPr>
          <a:xfrm>
            <a:off x="7885946" y="5279928"/>
            <a:ext cx="2886827" cy="304800"/>
          </a:xfrm>
          <a:prstGeom prst="rect">
            <a:avLst/>
          </a:prstGeom>
        </p:spPr>
        <p:txBody>
          <a:bodyPr/>
          <a:lstStyle>
            <a:lvl1pPr marL="0" indent="0">
              <a:buNone/>
              <a:defRPr sz="1000"/>
            </a:lvl1pPr>
            <a:lvl2pPr marL="609600" indent="0">
              <a:buNone/>
              <a:defRPr sz="1000"/>
            </a:lvl2pPr>
            <a:lvl3pPr marL="1219200" indent="0">
              <a:buNone/>
              <a:defRPr sz="1000"/>
            </a:lvl3pPr>
            <a:lvl4pPr marL="1828800" indent="0">
              <a:buNone/>
              <a:defRPr sz="1000"/>
            </a:lvl4pPr>
            <a:lvl5pPr marL="2438400" indent="0">
              <a:buNone/>
              <a:defRPr sz="1000"/>
            </a:lvl5pPr>
          </a:lstStyle>
          <a:p>
            <a:pPr lvl="0"/>
            <a:r>
              <a:rPr lang="en-US" dirty="0"/>
              <a:t>Click to edit Master text styles</a:t>
            </a:r>
          </a:p>
        </p:txBody>
      </p:sp>
      <p:sp>
        <p:nvSpPr>
          <p:cNvPr id="13"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14" name="Text Placeholder 2">
            <a:extLst>
              <a:ext uri="{FF2B5EF4-FFF2-40B4-BE49-F238E27FC236}">
                <a16:creationId xmlns:a16="http://schemas.microsoft.com/office/drawing/2014/main" id="{408C387E-043C-454E-B8D7-049BD16918AF}"/>
              </a:ext>
            </a:extLst>
          </p:cNvPr>
          <p:cNvSpPr>
            <a:spLocks noGrp="1"/>
          </p:cNvSpPr>
          <p:nvPr>
            <p:ph type="body" sz="quarter" idx="16" hasCustomPrompt="1"/>
          </p:nvPr>
        </p:nvSpPr>
        <p:spPr>
          <a:xfrm>
            <a:off x="598362" y="1755761"/>
            <a:ext cx="5945148" cy="1791260"/>
          </a:xfrm>
          <a:prstGeom prst="rect">
            <a:avLst/>
          </a:prstGeom>
        </p:spPr>
        <p:txBody>
          <a:bodyPr wrap="square"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CF96B41-569A-42EB-AC46-0AC2C9F6F0F3}"/>
              </a:ext>
            </a:extLst>
          </p:cNvPr>
          <p:cNvSpPr>
            <a:spLocks noGrp="1"/>
          </p:cNvSpPr>
          <p:nvPr>
            <p:ph type="ftr" sz="quarter" idx="17"/>
          </p:nvPr>
        </p:nvSpPr>
        <p:spPr/>
        <p:txBody>
          <a:bodyPr/>
          <a:lstStyle/>
          <a:p>
            <a:r>
              <a:rPr lang="en-US" altLang="en-US"/>
              <a:t>Baxter Confidential — Do not distribute without prior approval</a:t>
            </a:r>
            <a:r>
              <a:rPr lang="en-US"/>
              <a:t>   |</a:t>
            </a:r>
            <a:endParaRPr lang="en-US" dirty="0"/>
          </a:p>
        </p:txBody>
      </p:sp>
      <p:sp>
        <p:nvSpPr>
          <p:cNvPr id="4" name="Slide Number Placeholder 3">
            <a:extLst>
              <a:ext uri="{FF2B5EF4-FFF2-40B4-BE49-F238E27FC236}">
                <a16:creationId xmlns:a16="http://schemas.microsoft.com/office/drawing/2014/main" id="{F51E66B5-5DCE-480F-A6FA-F9D35AE9756E}"/>
              </a:ext>
            </a:extLst>
          </p:cNvPr>
          <p:cNvSpPr>
            <a:spLocks noGrp="1"/>
          </p:cNvSpPr>
          <p:nvPr>
            <p:ph type="sldNum" sz="quarter" idx="18"/>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2569974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Content/Text&amp;3Photo/X/center">
    <p:spTree>
      <p:nvGrpSpPr>
        <p:cNvPr id="1" name=""/>
        <p:cNvGrpSpPr/>
        <p:nvPr/>
      </p:nvGrpSpPr>
      <p:grpSpPr>
        <a:xfrm>
          <a:off x="0" y="0"/>
          <a:ext cx="0" cy="0"/>
          <a:chOff x="0" y="0"/>
          <a:chExt cx="0" cy="0"/>
        </a:xfrm>
      </p:grpSpPr>
      <p:pic>
        <p:nvPicPr>
          <p:cNvPr id="7" name="Picture 6" descr="background-05.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12189885"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BaxterLogo_blue.ai"/>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header box-05.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eft Picture Placeholder"/>
          <p:cNvSpPr>
            <a:spLocks noGrp="1"/>
          </p:cNvSpPr>
          <p:nvPr>
            <p:ph type="pic" sz="quarter" idx="12"/>
          </p:nvPr>
        </p:nvSpPr>
        <p:spPr>
          <a:xfrm>
            <a:off x="1125839" y="2956953"/>
            <a:ext cx="2886316" cy="2026294"/>
          </a:xfrm>
          <a:prstGeom prst="rect">
            <a:avLst/>
          </a:prstGeom>
        </p:spPr>
        <p:txBody>
          <a:bodyPr/>
          <a:lstStyle>
            <a:lvl1pPr marL="0" indent="0">
              <a:buNone/>
              <a:defRPr sz="1800">
                <a:solidFill>
                  <a:srgbClr val="54585A"/>
                </a:solidFill>
                <a:latin typeface="+mn-lt"/>
              </a:defRPr>
            </a:lvl1pPr>
          </a:lstStyle>
          <a:p>
            <a:pPr lvl="0"/>
            <a:endParaRPr lang="en-US" noProof="0" dirty="0"/>
          </a:p>
        </p:txBody>
      </p:sp>
      <p:sp>
        <p:nvSpPr>
          <p:cNvPr id="24" name="Center Picture Placeholder"/>
          <p:cNvSpPr>
            <a:spLocks noGrp="1"/>
          </p:cNvSpPr>
          <p:nvPr>
            <p:ph type="pic" sz="quarter" idx="13"/>
          </p:nvPr>
        </p:nvSpPr>
        <p:spPr>
          <a:xfrm>
            <a:off x="4764837" y="2956953"/>
            <a:ext cx="2886316" cy="2026294"/>
          </a:xfrm>
          <a:prstGeom prst="rect">
            <a:avLst/>
          </a:prstGeom>
        </p:spPr>
        <p:txBody>
          <a:bodyPr/>
          <a:lstStyle>
            <a:lvl1pPr marL="0" indent="0">
              <a:buNone/>
              <a:defRPr sz="1800"/>
            </a:lvl1pPr>
          </a:lstStyle>
          <a:p>
            <a:pPr lvl="0"/>
            <a:endParaRPr lang="en-US" noProof="0" dirty="0"/>
          </a:p>
        </p:txBody>
      </p:sp>
      <p:sp>
        <p:nvSpPr>
          <p:cNvPr id="25" name="Right Picture Placeholder"/>
          <p:cNvSpPr>
            <a:spLocks noGrp="1"/>
          </p:cNvSpPr>
          <p:nvPr>
            <p:ph type="pic" sz="quarter" idx="14"/>
          </p:nvPr>
        </p:nvSpPr>
        <p:spPr>
          <a:xfrm>
            <a:off x="8403832" y="2956953"/>
            <a:ext cx="2886316" cy="2026294"/>
          </a:xfrm>
          <a:prstGeom prst="rect">
            <a:avLst/>
          </a:prstGeom>
        </p:spPr>
        <p:txBody>
          <a:bodyPr/>
          <a:lstStyle>
            <a:lvl1pPr marL="0" indent="0">
              <a:buNone/>
              <a:defRPr sz="1800"/>
            </a:lvl1pPr>
          </a:lstStyle>
          <a:p>
            <a:pPr lvl="0"/>
            <a:endParaRPr lang="en-US" noProof="0" dirty="0"/>
          </a:p>
        </p:txBody>
      </p:sp>
      <p:sp>
        <p:nvSpPr>
          <p:cNvPr id="3" name="Left Picture Caption"/>
          <p:cNvSpPr>
            <a:spLocks noGrp="1"/>
          </p:cNvSpPr>
          <p:nvPr>
            <p:ph type="body" sz="quarter" idx="15"/>
          </p:nvPr>
        </p:nvSpPr>
        <p:spPr>
          <a:xfrm>
            <a:off x="1125832" y="5108575"/>
            <a:ext cx="2886827" cy="304800"/>
          </a:xfrm>
          <a:prstGeom prst="rect">
            <a:avLst/>
          </a:prstGeom>
        </p:spPr>
        <p:txBody>
          <a:bodyPr/>
          <a:lstStyle>
            <a:lvl1pPr marL="0" indent="0">
              <a:buNone/>
              <a:defRPr sz="1000"/>
            </a:lvl1pPr>
            <a:lvl2pPr marL="609600" indent="0">
              <a:buNone/>
              <a:defRPr sz="1000"/>
            </a:lvl2pPr>
            <a:lvl3pPr marL="1219200" indent="0">
              <a:buNone/>
              <a:defRPr sz="1000"/>
            </a:lvl3pPr>
            <a:lvl4pPr marL="1828800" indent="0">
              <a:buNone/>
              <a:defRPr sz="1000"/>
            </a:lvl4pPr>
            <a:lvl5pPr marL="2438400" indent="0">
              <a:buNone/>
              <a:defRPr sz="1000"/>
            </a:lvl5pPr>
          </a:lstStyle>
          <a:p>
            <a:pPr lvl="0"/>
            <a:r>
              <a:rPr lang="en-US" dirty="0"/>
              <a:t>Click to edit Master text styles</a:t>
            </a:r>
          </a:p>
        </p:txBody>
      </p:sp>
      <p:sp>
        <p:nvSpPr>
          <p:cNvPr id="13" name="Center Picture Caption"/>
          <p:cNvSpPr>
            <a:spLocks noGrp="1"/>
          </p:cNvSpPr>
          <p:nvPr>
            <p:ph type="body" sz="quarter" idx="16"/>
          </p:nvPr>
        </p:nvSpPr>
        <p:spPr>
          <a:xfrm>
            <a:off x="4765821" y="5108575"/>
            <a:ext cx="2890257" cy="304800"/>
          </a:xfrm>
          <a:prstGeom prst="rect">
            <a:avLst/>
          </a:prstGeom>
        </p:spPr>
        <p:txBody>
          <a:bodyPr/>
          <a:lstStyle>
            <a:lvl1pPr marL="0" indent="0">
              <a:buNone/>
              <a:defRPr sz="1000"/>
            </a:lvl1pPr>
            <a:lvl2pPr marL="609600" indent="0">
              <a:buNone/>
              <a:defRPr sz="1000"/>
            </a:lvl2pPr>
            <a:lvl3pPr marL="1219200" indent="0">
              <a:buNone/>
              <a:defRPr sz="1000"/>
            </a:lvl3pPr>
            <a:lvl4pPr marL="1828800" indent="0">
              <a:buNone/>
              <a:defRPr sz="1000"/>
            </a:lvl4pPr>
            <a:lvl5pPr marL="2438400" indent="0">
              <a:buNone/>
              <a:defRPr sz="1000"/>
            </a:lvl5pPr>
          </a:lstStyle>
          <a:p>
            <a:pPr lvl="0"/>
            <a:r>
              <a:rPr lang="en-US" dirty="0"/>
              <a:t>Click to edit Master text styles</a:t>
            </a:r>
          </a:p>
        </p:txBody>
      </p:sp>
      <p:sp>
        <p:nvSpPr>
          <p:cNvPr id="14" name="Right Picture Caption"/>
          <p:cNvSpPr>
            <a:spLocks noGrp="1"/>
          </p:cNvSpPr>
          <p:nvPr>
            <p:ph type="body" sz="quarter" idx="17"/>
          </p:nvPr>
        </p:nvSpPr>
        <p:spPr>
          <a:xfrm>
            <a:off x="8403322" y="5108575"/>
            <a:ext cx="2886827" cy="304800"/>
          </a:xfrm>
          <a:prstGeom prst="rect">
            <a:avLst/>
          </a:prstGeom>
        </p:spPr>
        <p:txBody>
          <a:bodyPr/>
          <a:lstStyle>
            <a:lvl1pPr marL="0" indent="0">
              <a:buNone/>
              <a:defRPr sz="1000"/>
            </a:lvl1pPr>
            <a:lvl2pPr marL="609600" indent="0">
              <a:buNone/>
              <a:defRPr sz="1000"/>
            </a:lvl2pPr>
            <a:lvl3pPr marL="1219200" indent="0">
              <a:buNone/>
              <a:defRPr sz="1000"/>
            </a:lvl3pPr>
            <a:lvl4pPr marL="1828800" indent="0">
              <a:buNone/>
              <a:defRPr sz="1000"/>
            </a:lvl4pPr>
            <a:lvl5pPr marL="2438400" indent="0">
              <a:buNone/>
              <a:defRPr sz="1000"/>
            </a:lvl5pPr>
          </a:lstStyle>
          <a:p>
            <a:pPr lvl="0"/>
            <a:r>
              <a:rPr lang="en-US" dirty="0"/>
              <a:t>Click to edit Master text styles</a:t>
            </a:r>
          </a:p>
        </p:txBody>
      </p:sp>
      <p:sp>
        <p:nvSpPr>
          <p:cNvPr id="15"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17" name="Text Placeholder 2">
            <a:extLst>
              <a:ext uri="{FF2B5EF4-FFF2-40B4-BE49-F238E27FC236}">
                <a16:creationId xmlns:a16="http://schemas.microsoft.com/office/drawing/2014/main" id="{F0BBC30F-1A02-4ABB-B27D-0744AE9434F1}"/>
              </a:ext>
            </a:extLst>
          </p:cNvPr>
          <p:cNvSpPr>
            <a:spLocks noGrp="1"/>
          </p:cNvSpPr>
          <p:nvPr>
            <p:ph type="body" sz="quarter" idx="18" hasCustomPrompt="1"/>
          </p:nvPr>
        </p:nvSpPr>
        <p:spPr>
          <a:xfrm>
            <a:off x="2273635" y="1633639"/>
            <a:ext cx="7636636" cy="1126462"/>
          </a:xfrm>
          <a:prstGeom prst="rect">
            <a:avLst/>
          </a:prstGeom>
        </p:spPr>
        <p:txBody>
          <a:bodyPr wrap="square"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 name="Footer Placeholder 1">
            <a:extLst>
              <a:ext uri="{FF2B5EF4-FFF2-40B4-BE49-F238E27FC236}">
                <a16:creationId xmlns:a16="http://schemas.microsoft.com/office/drawing/2014/main" id="{387E38F3-95F6-4865-9856-4FADA5CCC3BA}"/>
              </a:ext>
            </a:extLst>
          </p:cNvPr>
          <p:cNvSpPr>
            <a:spLocks noGrp="1"/>
          </p:cNvSpPr>
          <p:nvPr>
            <p:ph type="ftr" sz="quarter" idx="19"/>
          </p:nvPr>
        </p:nvSpPr>
        <p:spPr/>
        <p:txBody>
          <a:bodyPr/>
          <a:lstStyle/>
          <a:p>
            <a:r>
              <a:rPr lang="en-US" altLang="en-US"/>
              <a:t>Baxter Confidential — Do not distribute without prior approval</a:t>
            </a:r>
            <a:r>
              <a:rPr lang="en-US"/>
              <a:t>   |</a:t>
            </a:r>
            <a:endParaRPr lang="en-US" dirty="0"/>
          </a:p>
        </p:txBody>
      </p:sp>
      <p:sp>
        <p:nvSpPr>
          <p:cNvPr id="4" name="Slide Number Placeholder 3">
            <a:extLst>
              <a:ext uri="{FF2B5EF4-FFF2-40B4-BE49-F238E27FC236}">
                <a16:creationId xmlns:a16="http://schemas.microsoft.com/office/drawing/2014/main" id="{6612EF1C-F1EF-455F-9538-A811BC56D572}"/>
              </a:ext>
            </a:extLst>
          </p:cNvPr>
          <p:cNvSpPr>
            <a:spLocks noGrp="1"/>
          </p:cNvSpPr>
          <p:nvPr>
            <p:ph type="sldNum" sz="quarter" idx="20"/>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2715292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Content/Photo&amp;Text/X/right">
    <p:spTree>
      <p:nvGrpSpPr>
        <p:cNvPr id="1" name=""/>
        <p:cNvGrpSpPr/>
        <p:nvPr/>
      </p:nvGrpSpPr>
      <p:grpSpPr>
        <a:xfrm>
          <a:off x="0" y="0"/>
          <a:ext cx="0" cy="0"/>
          <a:chOff x="0" y="0"/>
          <a:chExt cx="0" cy="0"/>
        </a:xfrm>
      </p:grpSpPr>
      <p:pic>
        <p:nvPicPr>
          <p:cNvPr id="5" name="Picture 9" descr="Background-07.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88824"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14" descr="head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footer box-05.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BaxterLogo_blue.ai"/>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icture Placeholder 2"/>
          <p:cNvSpPr>
            <a:spLocks noGrp="1"/>
          </p:cNvSpPr>
          <p:nvPr>
            <p:ph type="pic" sz="quarter" idx="10"/>
          </p:nvPr>
        </p:nvSpPr>
        <p:spPr>
          <a:xfrm>
            <a:off x="0" y="0"/>
            <a:ext cx="4875022" cy="6492240"/>
          </a:xfrm>
          <a:prstGeom prst="rect">
            <a:avLst/>
          </a:prstGeom>
        </p:spPr>
        <p:txBody>
          <a:bodyPr/>
          <a:lstStyle>
            <a:lvl1pPr marL="0" indent="0">
              <a:buNone/>
              <a:defRPr sz="1800">
                <a:solidFill>
                  <a:srgbClr val="54585A"/>
                </a:solidFill>
                <a:latin typeface="Franklin Gothic Book" panose="020B0503020102020204" pitchFamily="34" charset="0"/>
              </a:defRPr>
            </a:lvl1pPr>
          </a:lstStyle>
          <a:p>
            <a:pPr lvl="0"/>
            <a:endParaRPr lang="en-US" noProof="0" dirty="0"/>
          </a:p>
        </p:txBody>
      </p:sp>
      <p:sp>
        <p:nvSpPr>
          <p:cNvPr id="10" name="Title 8"/>
          <p:cNvSpPr>
            <a:spLocks noGrp="1"/>
          </p:cNvSpPr>
          <p:nvPr>
            <p:ph type="title" hasCustomPrompt="1"/>
          </p:nvPr>
        </p:nvSpPr>
        <p:spPr>
          <a:xfrm>
            <a:off x="5504508" y="237744"/>
            <a:ext cx="6069512" cy="553998"/>
          </a:xfrm>
          <a:prstGeom prst="rect">
            <a:avLst/>
          </a:prstGeom>
        </p:spPr>
        <p:txBody>
          <a:bodyPr wrap="square"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13" name="Text Placeholder 2">
            <a:extLst>
              <a:ext uri="{FF2B5EF4-FFF2-40B4-BE49-F238E27FC236}">
                <a16:creationId xmlns:a16="http://schemas.microsoft.com/office/drawing/2014/main" id="{35D2C8B3-EBFE-4619-B974-550A498A871E}"/>
              </a:ext>
            </a:extLst>
          </p:cNvPr>
          <p:cNvSpPr>
            <a:spLocks noGrp="1"/>
          </p:cNvSpPr>
          <p:nvPr>
            <p:ph type="body" sz="quarter" idx="13" hasCustomPrompt="1"/>
          </p:nvPr>
        </p:nvSpPr>
        <p:spPr>
          <a:xfrm>
            <a:off x="5501134" y="2484978"/>
            <a:ext cx="5172491" cy="1791260"/>
          </a:xfrm>
          <a:prstGeom prst="rect">
            <a:avLst/>
          </a:prstGeom>
        </p:spPr>
        <p:txBody>
          <a:bodyPr wrap="square"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C5C1437-EA04-48AF-8DA2-B0ED15A39FAC}"/>
              </a:ext>
            </a:extLst>
          </p:cNvPr>
          <p:cNvSpPr>
            <a:spLocks noGrp="1"/>
          </p:cNvSpPr>
          <p:nvPr>
            <p:ph type="ftr" sz="quarter" idx="14"/>
          </p:nvPr>
        </p:nvSpPr>
        <p:spPr/>
        <p:txBody>
          <a:bodyPr/>
          <a:lstStyle/>
          <a:p>
            <a:r>
              <a:rPr lang="en-US" altLang="en-US"/>
              <a:t>Baxter Confidential — Do not distribute without prior approval</a:t>
            </a:r>
            <a:r>
              <a:rPr lang="en-US"/>
              <a:t>   |</a:t>
            </a:r>
            <a:endParaRPr lang="en-US" dirty="0"/>
          </a:p>
        </p:txBody>
      </p:sp>
      <p:sp>
        <p:nvSpPr>
          <p:cNvPr id="3" name="Slide Number Placeholder 2">
            <a:extLst>
              <a:ext uri="{FF2B5EF4-FFF2-40B4-BE49-F238E27FC236}">
                <a16:creationId xmlns:a16="http://schemas.microsoft.com/office/drawing/2014/main" id="{66609133-71DE-4418-B788-4D6E5FAAA806}"/>
              </a:ext>
            </a:extLst>
          </p:cNvPr>
          <p:cNvSpPr>
            <a:spLocks noGrp="1"/>
          </p:cNvSpPr>
          <p:nvPr>
            <p:ph type="sldNum" sz="quarter" idx="15"/>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191192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Microsoft YaHei"/>
                <a:cs typeface="Microsoft YaHe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73024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Content/Text&amp;Photo/X/left">
    <p:spTree>
      <p:nvGrpSpPr>
        <p:cNvPr id="1" name=""/>
        <p:cNvGrpSpPr/>
        <p:nvPr/>
      </p:nvGrpSpPr>
      <p:grpSpPr>
        <a:xfrm>
          <a:off x="0" y="0"/>
          <a:ext cx="0" cy="0"/>
          <a:chOff x="0" y="0"/>
          <a:chExt cx="0" cy="0"/>
        </a:xfrm>
      </p:grpSpPr>
      <p:pic>
        <p:nvPicPr>
          <p:cNvPr id="4" name="Picture 7" descr="background-06.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0413"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12" descr="head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ooter box-05.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BaxterLogo_blue.ai"/>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6073197" y="0"/>
            <a:ext cx="6128076" cy="6492240"/>
          </a:xfrm>
          <a:prstGeom prst="rect">
            <a:avLst/>
          </a:prstGeom>
        </p:spPr>
        <p:txBody>
          <a:bodyPr/>
          <a:lstStyle>
            <a:lvl1pPr marL="0" indent="0">
              <a:buNone/>
              <a:defRPr sz="1800">
                <a:solidFill>
                  <a:srgbClr val="54585A"/>
                </a:solidFill>
                <a:latin typeface="Franklin Gothic Book" panose="020B0503020102020204" pitchFamily="34" charset="0"/>
              </a:defRPr>
            </a:lvl1pPr>
          </a:lstStyle>
          <a:p>
            <a:pPr lvl="0"/>
            <a:endParaRPr lang="en-US" noProof="0" dirty="0"/>
          </a:p>
        </p:txBody>
      </p:sp>
      <p:sp>
        <p:nvSpPr>
          <p:cNvPr id="8" name="Title 8"/>
          <p:cNvSpPr>
            <a:spLocks noGrp="1"/>
          </p:cNvSpPr>
          <p:nvPr>
            <p:ph type="title"/>
          </p:nvPr>
        </p:nvSpPr>
        <p:spPr>
          <a:xfrm>
            <a:off x="657396" y="1016556"/>
            <a:ext cx="4525554" cy="553998"/>
          </a:xfrm>
          <a:prstGeom prst="rect">
            <a:avLst/>
          </a:prstGeom>
        </p:spPr>
        <p:txBody>
          <a:bodyPr wrap="square"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a:t>
            </a:r>
          </a:p>
        </p:txBody>
      </p:sp>
      <p:sp>
        <p:nvSpPr>
          <p:cNvPr id="12" name="Text Placeholder 2">
            <a:extLst>
              <a:ext uri="{FF2B5EF4-FFF2-40B4-BE49-F238E27FC236}">
                <a16:creationId xmlns:a16="http://schemas.microsoft.com/office/drawing/2014/main" id="{047F1531-6DF5-43C8-82FE-EE75E5408214}"/>
              </a:ext>
            </a:extLst>
          </p:cNvPr>
          <p:cNvSpPr>
            <a:spLocks noGrp="1"/>
          </p:cNvSpPr>
          <p:nvPr>
            <p:ph type="body" sz="quarter" idx="13" hasCustomPrompt="1"/>
          </p:nvPr>
        </p:nvSpPr>
        <p:spPr>
          <a:xfrm>
            <a:off x="654627" y="1602108"/>
            <a:ext cx="4528323" cy="1791260"/>
          </a:xfrm>
          <a:prstGeom prst="rect">
            <a:avLst/>
          </a:prstGeom>
        </p:spPr>
        <p:txBody>
          <a:bodyPr wrap="square"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0E244DB-DE82-4F13-9021-3356440BCC7F}"/>
              </a:ext>
            </a:extLst>
          </p:cNvPr>
          <p:cNvSpPr>
            <a:spLocks noGrp="1"/>
          </p:cNvSpPr>
          <p:nvPr>
            <p:ph type="ftr" sz="quarter" idx="14"/>
          </p:nvPr>
        </p:nvSpPr>
        <p:spPr/>
        <p:txBody>
          <a:bodyPr/>
          <a:lstStyle/>
          <a:p>
            <a:r>
              <a:rPr lang="en-US" altLang="en-US"/>
              <a:t>Baxter Confidential — Do not distribute without prior approval</a:t>
            </a:r>
            <a:r>
              <a:rPr lang="en-US"/>
              <a:t>   |</a:t>
            </a:r>
            <a:endParaRPr lang="en-US" dirty="0"/>
          </a:p>
        </p:txBody>
      </p:sp>
      <p:sp>
        <p:nvSpPr>
          <p:cNvPr id="9" name="Slide Number Placeholder 8">
            <a:extLst>
              <a:ext uri="{FF2B5EF4-FFF2-40B4-BE49-F238E27FC236}">
                <a16:creationId xmlns:a16="http://schemas.microsoft.com/office/drawing/2014/main" id="{5B7F90C1-C633-4D32-BE29-D30AAFCD3C1C}"/>
              </a:ext>
            </a:extLst>
          </p:cNvPr>
          <p:cNvSpPr>
            <a:spLocks noGrp="1"/>
          </p:cNvSpPr>
          <p:nvPr>
            <p:ph type="sldNum" sz="quarter" idx="15"/>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1834746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Content/FullframePhoto/X/r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51157C-EA3B-4B34-BCC2-85D9397D69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3" b="15722"/>
          <a:stretch/>
        </p:blipFill>
        <p:spPr>
          <a:xfrm>
            <a:off x="0" y="0"/>
            <a:ext cx="12187260" cy="6858000"/>
          </a:xfrm>
          <a:prstGeom prst="rect">
            <a:avLst/>
          </a:prstGeom>
        </p:spPr>
      </p:pic>
      <p:sp>
        <p:nvSpPr>
          <p:cNvPr id="3" name="Rectangle 2">
            <a:extLst>
              <a:ext uri="{FF2B5EF4-FFF2-40B4-BE49-F238E27FC236}">
                <a16:creationId xmlns:a16="http://schemas.microsoft.com/office/drawing/2014/main" id="{DB78F680-D343-4125-BDBB-CD7A6269CE9F}"/>
              </a:ext>
            </a:extLst>
          </p:cNvPr>
          <p:cNvSpPr/>
          <p:nvPr userDrawn="1"/>
        </p:nvSpPr>
        <p:spPr>
          <a:xfrm>
            <a:off x="0" y="0"/>
            <a:ext cx="12192127" cy="6858000"/>
          </a:xfrm>
          <a:prstGeom prst="rect">
            <a:avLst/>
          </a:prstGeom>
          <a:blipFill dpi="0" rotWithShape="1">
            <a:blip r:embed="rId3"/>
            <a:srcRect/>
            <a:stretch>
              <a:fillRect/>
            </a:stretch>
          </a:blip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4" name="Group 5"/>
          <p:cNvGrpSpPr>
            <a:grpSpLocks/>
          </p:cNvGrpSpPr>
          <p:nvPr userDrawn="1"/>
        </p:nvGrpSpPr>
        <p:grpSpPr bwMode="auto">
          <a:xfrm>
            <a:off x="0" y="6489701"/>
            <a:ext cx="12211055" cy="384175"/>
            <a:chOff x="0" y="6489586"/>
            <a:chExt cx="12207113" cy="383860"/>
          </a:xfrm>
        </p:grpSpPr>
        <p:pic>
          <p:nvPicPr>
            <p:cNvPr id="5" name="Picture 6" descr="footer box-05.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6489586"/>
              <a:ext cx="12207113" cy="38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axterLogo_blue.ai"/>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88508" y="6575392"/>
              <a:ext cx="937036" cy="19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a:extLst>
              <a:ext uri="{FF2B5EF4-FFF2-40B4-BE49-F238E27FC236}">
                <a16:creationId xmlns:a16="http://schemas.microsoft.com/office/drawing/2014/main" id="{83F3AF7C-5F6C-4E9B-BA7B-BAB0AA50824D}"/>
              </a:ext>
            </a:extLst>
          </p:cNvPr>
          <p:cNvSpPr>
            <a:spLocks noGrp="1"/>
          </p:cNvSpPr>
          <p:nvPr>
            <p:ph type="ftr" sz="quarter" idx="10"/>
          </p:nvPr>
        </p:nvSpPr>
        <p:spPr/>
        <p:txBody>
          <a:bodyPr/>
          <a:lstStyle/>
          <a:p>
            <a:r>
              <a:rPr lang="en-US" altLang="en-US"/>
              <a:t>Baxter Confidential — Do not distribute without prior approval</a:t>
            </a:r>
            <a:r>
              <a:rPr lang="en-US"/>
              <a:t>   |</a:t>
            </a:r>
            <a:endParaRPr lang="en-US" dirty="0"/>
          </a:p>
        </p:txBody>
      </p:sp>
      <p:sp>
        <p:nvSpPr>
          <p:cNvPr id="7" name="Slide Number Placeholder 6">
            <a:extLst>
              <a:ext uri="{FF2B5EF4-FFF2-40B4-BE49-F238E27FC236}">
                <a16:creationId xmlns:a16="http://schemas.microsoft.com/office/drawing/2014/main" id="{D5570F36-010D-41EE-B984-4D3D4233FED2}"/>
              </a:ext>
            </a:extLst>
          </p:cNvPr>
          <p:cNvSpPr>
            <a:spLocks noGrp="1"/>
          </p:cNvSpPr>
          <p:nvPr>
            <p:ph type="sldNum" sz="quarter" idx="11"/>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444245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Chart/Text/X/left">
    <p:spTree>
      <p:nvGrpSpPr>
        <p:cNvPr id="1" name=""/>
        <p:cNvGrpSpPr/>
        <p:nvPr/>
      </p:nvGrpSpPr>
      <p:grpSpPr>
        <a:xfrm>
          <a:off x="0" y="0"/>
          <a:ext cx="0" cy="0"/>
          <a:chOff x="0" y="0"/>
          <a:chExt cx="0" cy="0"/>
        </a:xfrm>
      </p:grpSpPr>
      <p:pic>
        <p:nvPicPr>
          <p:cNvPr id="4" name="Picture 7" descr="background-06.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0413"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8"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axterLogo_blue.ai"/>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eader box-05.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3" name="Chart Placeholder 2">
            <a:extLst>
              <a:ext uri="{FF2B5EF4-FFF2-40B4-BE49-F238E27FC236}">
                <a16:creationId xmlns:a16="http://schemas.microsoft.com/office/drawing/2014/main" id="{68483F48-BE61-4B99-A46E-AF8DC1B8DC88}"/>
              </a:ext>
            </a:extLst>
          </p:cNvPr>
          <p:cNvSpPr>
            <a:spLocks noGrp="1"/>
          </p:cNvSpPr>
          <p:nvPr>
            <p:ph type="chart" sz="quarter" idx="11"/>
          </p:nvPr>
        </p:nvSpPr>
        <p:spPr>
          <a:xfrm>
            <a:off x="736028" y="1299743"/>
            <a:ext cx="5448132" cy="4681537"/>
          </a:xfrm>
          <a:prstGeom prst="rect">
            <a:avLst/>
          </a:prstGeom>
        </p:spPr>
        <p:txBody>
          <a:bodyPr/>
          <a:lstStyle>
            <a:lvl1pPr marL="0" indent="0" algn="ctr">
              <a:buNone/>
              <a:defRPr sz="1800">
                <a:solidFill>
                  <a:schemeClr val="tx1"/>
                </a:solidFill>
                <a:latin typeface="+mn-lt"/>
              </a:defRPr>
            </a:lvl1pPr>
          </a:lstStyle>
          <a:p>
            <a:endParaRPr lang="en-US" dirty="0"/>
          </a:p>
        </p:txBody>
      </p:sp>
      <p:sp>
        <p:nvSpPr>
          <p:cNvPr id="12" name="Text Placeholder 2">
            <a:extLst>
              <a:ext uri="{FF2B5EF4-FFF2-40B4-BE49-F238E27FC236}">
                <a16:creationId xmlns:a16="http://schemas.microsoft.com/office/drawing/2014/main" id="{45E5E373-3310-4454-85C2-5AB82D3AC427}"/>
              </a:ext>
            </a:extLst>
          </p:cNvPr>
          <p:cNvSpPr>
            <a:spLocks noGrp="1"/>
          </p:cNvSpPr>
          <p:nvPr>
            <p:ph type="body" sz="quarter" idx="13" hasCustomPrompt="1"/>
          </p:nvPr>
        </p:nvSpPr>
        <p:spPr>
          <a:xfrm>
            <a:off x="6415772" y="1297318"/>
            <a:ext cx="5158248" cy="1791260"/>
          </a:xfrm>
          <a:prstGeom prst="rect">
            <a:avLst/>
          </a:prstGeom>
        </p:spPr>
        <p:txBody>
          <a:bodyPr wrap="square"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743A56AE-4AFF-4921-ACAD-9E9E8A5D860B}"/>
              </a:ext>
            </a:extLst>
          </p:cNvPr>
          <p:cNvSpPr>
            <a:spLocks noGrp="1"/>
          </p:cNvSpPr>
          <p:nvPr>
            <p:ph type="ftr" sz="quarter" idx="14"/>
          </p:nvPr>
        </p:nvSpPr>
        <p:spPr/>
        <p:txBody>
          <a:bodyPr/>
          <a:lstStyle/>
          <a:p>
            <a:r>
              <a:rPr lang="en-US" altLang="en-US"/>
              <a:t>Baxter Confidential — Do not distribute without prior approval</a:t>
            </a:r>
            <a:r>
              <a:rPr lang="en-US"/>
              <a:t>   |</a:t>
            </a:r>
            <a:endParaRPr lang="en-US" dirty="0"/>
          </a:p>
        </p:txBody>
      </p:sp>
      <p:sp>
        <p:nvSpPr>
          <p:cNvPr id="8" name="Slide Number Placeholder 7">
            <a:extLst>
              <a:ext uri="{FF2B5EF4-FFF2-40B4-BE49-F238E27FC236}">
                <a16:creationId xmlns:a16="http://schemas.microsoft.com/office/drawing/2014/main" id="{4E7988A8-9F6B-4A81-AD2E-B50F8C2DA551}"/>
              </a:ext>
            </a:extLst>
          </p:cNvPr>
          <p:cNvSpPr>
            <a:spLocks noGrp="1"/>
          </p:cNvSpPr>
          <p:nvPr>
            <p:ph type="sldNum" sz="quarter" idx="15"/>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163429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Content/Text/Chart01/X/left">
    <p:spTree>
      <p:nvGrpSpPr>
        <p:cNvPr id="1" name=""/>
        <p:cNvGrpSpPr/>
        <p:nvPr/>
      </p:nvGrpSpPr>
      <p:grpSpPr>
        <a:xfrm>
          <a:off x="0" y="0"/>
          <a:ext cx="0" cy="0"/>
          <a:chOff x="0" y="0"/>
          <a:chExt cx="0" cy="0"/>
        </a:xfrm>
      </p:grpSpPr>
      <p:pic>
        <p:nvPicPr>
          <p:cNvPr id="5" name="Picture 7" descr="background-06.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055" y="0"/>
            <a:ext cx="12190413"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BaxterLogo_blue.ai"/>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eader box-05.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hart Placeholder 2"/>
          <p:cNvSpPr>
            <a:spLocks noGrp="1"/>
          </p:cNvSpPr>
          <p:nvPr>
            <p:ph type="chart" sz="quarter" idx="12"/>
          </p:nvPr>
        </p:nvSpPr>
        <p:spPr>
          <a:xfrm>
            <a:off x="5350634" y="1819656"/>
            <a:ext cx="6164661" cy="3648456"/>
          </a:xfrm>
          <a:prstGeom prst="rect">
            <a:avLst/>
          </a:prstGeom>
        </p:spPr>
        <p:txBody>
          <a:bodyPr/>
          <a:lstStyle>
            <a:lvl1pPr marL="0" indent="0">
              <a:buNone/>
              <a:defRPr sz="1800">
                <a:solidFill>
                  <a:srgbClr val="54585A"/>
                </a:solidFill>
                <a:latin typeface="Franklin Gothic Book" panose="020B0503020102020204" pitchFamily="34" charset="0"/>
              </a:defRPr>
            </a:lvl1pPr>
          </a:lstStyle>
          <a:p>
            <a:pPr lvl="0"/>
            <a:endParaRPr lang="en-US" noProof="0" dirty="0"/>
          </a:p>
        </p:txBody>
      </p:sp>
      <p:sp>
        <p:nvSpPr>
          <p:cNvPr id="9"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12" name="Text Placeholder 2">
            <a:extLst>
              <a:ext uri="{FF2B5EF4-FFF2-40B4-BE49-F238E27FC236}">
                <a16:creationId xmlns:a16="http://schemas.microsoft.com/office/drawing/2014/main" id="{73485B78-D098-40BA-B3F8-7E0645C21623}"/>
              </a:ext>
            </a:extLst>
          </p:cNvPr>
          <p:cNvSpPr>
            <a:spLocks noGrp="1"/>
          </p:cNvSpPr>
          <p:nvPr>
            <p:ph type="body" sz="quarter" idx="13" hasCustomPrompt="1"/>
          </p:nvPr>
        </p:nvSpPr>
        <p:spPr>
          <a:xfrm>
            <a:off x="1537727" y="1602109"/>
            <a:ext cx="3460432" cy="2160591"/>
          </a:xfrm>
          <a:prstGeom prst="rect">
            <a:avLst/>
          </a:prstGeom>
        </p:spPr>
        <p:txBody>
          <a:bodyPr wrap="square"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7DDD3D87-8993-4456-9C53-5E7A0C22DE11}"/>
              </a:ext>
            </a:extLst>
          </p:cNvPr>
          <p:cNvSpPr>
            <a:spLocks noGrp="1"/>
          </p:cNvSpPr>
          <p:nvPr>
            <p:ph type="ftr" sz="quarter" idx="14"/>
          </p:nvPr>
        </p:nvSpPr>
        <p:spPr/>
        <p:txBody>
          <a:bodyPr/>
          <a:lstStyle/>
          <a:p>
            <a:r>
              <a:rPr lang="en-US" altLang="en-US"/>
              <a:t>Baxter Confidential — Do not distribute without prior approval</a:t>
            </a:r>
            <a:r>
              <a:rPr lang="en-US"/>
              <a:t>   |</a:t>
            </a:r>
            <a:endParaRPr lang="en-US" dirty="0"/>
          </a:p>
        </p:txBody>
      </p:sp>
      <p:sp>
        <p:nvSpPr>
          <p:cNvPr id="4" name="Slide Number Placeholder 3">
            <a:extLst>
              <a:ext uri="{FF2B5EF4-FFF2-40B4-BE49-F238E27FC236}">
                <a16:creationId xmlns:a16="http://schemas.microsoft.com/office/drawing/2014/main" id="{BAC04F8B-8880-46BF-9ED1-D879AD2BDADE}"/>
              </a:ext>
            </a:extLst>
          </p:cNvPr>
          <p:cNvSpPr>
            <a:spLocks noGrp="1"/>
          </p:cNvSpPr>
          <p:nvPr>
            <p:ph type="sldNum" sz="quarter" idx="15"/>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2607307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Content/Text/Chart02/X/left">
    <p:spTree>
      <p:nvGrpSpPr>
        <p:cNvPr id="1" name=""/>
        <p:cNvGrpSpPr/>
        <p:nvPr/>
      </p:nvGrpSpPr>
      <p:grpSpPr>
        <a:xfrm>
          <a:off x="0" y="0"/>
          <a:ext cx="0" cy="0"/>
          <a:chOff x="0" y="0"/>
          <a:chExt cx="0" cy="0"/>
        </a:xfrm>
      </p:grpSpPr>
      <p:pic>
        <p:nvPicPr>
          <p:cNvPr id="5" name="Picture 7" descr="background-06.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0413"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BaxterLogo_blue.ai"/>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eader box-05.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hart Placeholder 2"/>
          <p:cNvSpPr>
            <a:spLocks noGrp="1"/>
          </p:cNvSpPr>
          <p:nvPr>
            <p:ph type="chart" sz="quarter" idx="12"/>
          </p:nvPr>
        </p:nvSpPr>
        <p:spPr>
          <a:xfrm>
            <a:off x="6676859" y="1275166"/>
            <a:ext cx="3347576" cy="4617720"/>
          </a:xfrm>
          <a:prstGeom prst="rect">
            <a:avLst/>
          </a:prstGeom>
        </p:spPr>
        <p:txBody>
          <a:bodyPr/>
          <a:lstStyle>
            <a:lvl1pPr marL="0" indent="0">
              <a:buNone/>
              <a:defRPr sz="1800">
                <a:solidFill>
                  <a:srgbClr val="54585A"/>
                </a:solidFill>
                <a:latin typeface="Franklin Gothic Book" panose="020B0503020102020204" pitchFamily="34" charset="0"/>
              </a:defRPr>
            </a:lvl1pPr>
          </a:lstStyle>
          <a:p>
            <a:pPr lvl="0"/>
            <a:endParaRPr lang="en-US" noProof="0" dirty="0"/>
          </a:p>
        </p:txBody>
      </p:sp>
      <p:sp>
        <p:nvSpPr>
          <p:cNvPr id="9"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12" name="Text Placeholder 2">
            <a:extLst>
              <a:ext uri="{FF2B5EF4-FFF2-40B4-BE49-F238E27FC236}">
                <a16:creationId xmlns:a16="http://schemas.microsoft.com/office/drawing/2014/main" id="{085300F5-6E42-43F2-B855-54F51EF2F6C5}"/>
              </a:ext>
            </a:extLst>
          </p:cNvPr>
          <p:cNvSpPr>
            <a:spLocks noGrp="1"/>
          </p:cNvSpPr>
          <p:nvPr>
            <p:ph type="body" sz="quarter" idx="13" hasCustomPrompt="1"/>
          </p:nvPr>
        </p:nvSpPr>
        <p:spPr>
          <a:xfrm>
            <a:off x="1537730" y="1602109"/>
            <a:ext cx="3451715" cy="2160591"/>
          </a:xfrm>
          <a:prstGeom prst="rect">
            <a:avLst/>
          </a:prstGeom>
        </p:spPr>
        <p:txBody>
          <a:bodyPr wrap="square"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3ACB1F6A-740C-4A38-B286-3C9519A4D9DD}"/>
              </a:ext>
            </a:extLst>
          </p:cNvPr>
          <p:cNvSpPr>
            <a:spLocks noGrp="1"/>
          </p:cNvSpPr>
          <p:nvPr>
            <p:ph type="ftr" sz="quarter" idx="14"/>
          </p:nvPr>
        </p:nvSpPr>
        <p:spPr/>
        <p:txBody>
          <a:bodyPr/>
          <a:lstStyle/>
          <a:p>
            <a:r>
              <a:rPr lang="en-US" altLang="en-US"/>
              <a:t>Baxter Confidential — Do not distribute without prior approval</a:t>
            </a:r>
            <a:r>
              <a:rPr lang="en-US"/>
              <a:t>   |</a:t>
            </a:r>
            <a:endParaRPr lang="en-US" dirty="0"/>
          </a:p>
        </p:txBody>
      </p:sp>
      <p:sp>
        <p:nvSpPr>
          <p:cNvPr id="3" name="Slide Number Placeholder 2">
            <a:extLst>
              <a:ext uri="{FF2B5EF4-FFF2-40B4-BE49-F238E27FC236}">
                <a16:creationId xmlns:a16="http://schemas.microsoft.com/office/drawing/2014/main" id="{D0C6BF6E-003D-4CEB-B5F4-5F754D5B3AD4}"/>
              </a:ext>
            </a:extLst>
          </p:cNvPr>
          <p:cNvSpPr>
            <a:spLocks noGrp="1"/>
          </p:cNvSpPr>
          <p:nvPr>
            <p:ph type="sldNum" sz="quarter" idx="15"/>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3054598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Content/Text/Chart03/X/left">
    <p:spTree>
      <p:nvGrpSpPr>
        <p:cNvPr id="1" name=""/>
        <p:cNvGrpSpPr/>
        <p:nvPr/>
      </p:nvGrpSpPr>
      <p:grpSpPr>
        <a:xfrm>
          <a:off x="0" y="0"/>
          <a:ext cx="0" cy="0"/>
          <a:chOff x="0" y="0"/>
          <a:chExt cx="0" cy="0"/>
        </a:xfrm>
      </p:grpSpPr>
      <p:pic>
        <p:nvPicPr>
          <p:cNvPr id="5" name="Picture 7" descr="background-06.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BaxterLogo_blue.ai"/>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eader box-05.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hart Placeholder 2"/>
          <p:cNvSpPr>
            <a:spLocks noGrp="1"/>
          </p:cNvSpPr>
          <p:nvPr>
            <p:ph type="chart" sz="quarter" idx="12"/>
          </p:nvPr>
        </p:nvSpPr>
        <p:spPr>
          <a:xfrm>
            <a:off x="5767032" y="1597234"/>
            <a:ext cx="5806987" cy="4295652"/>
          </a:xfrm>
          <a:prstGeom prst="rect">
            <a:avLst/>
          </a:prstGeom>
        </p:spPr>
        <p:txBody>
          <a:bodyPr/>
          <a:lstStyle>
            <a:lvl1pPr marL="0" indent="0">
              <a:buNone/>
              <a:defRPr sz="1800">
                <a:solidFill>
                  <a:srgbClr val="54585A"/>
                </a:solidFill>
                <a:latin typeface="Franklin Gothic Book" panose="020B0503020102020204" pitchFamily="34" charset="0"/>
              </a:defRPr>
            </a:lvl1pPr>
          </a:lstStyle>
          <a:p>
            <a:pPr lvl="0"/>
            <a:endParaRPr lang="en-US" noProof="0" dirty="0"/>
          </a:p>
        </p:txBody>
      </p:sp>
      <p:sp>
        <p:nvSpPr>
          <p:cNvPr id="9"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12" name="Text Placeholder 2">
            <a:extLst>
              <a:ext uri="{FF2B5EF4-FFF2-40B4-BE49-F238E27FC236}">
                <a16:creationId xmlns:a16="http://schemas.microsoft.com/office/drawing/2014/main" id="{562A6913-48B3-432F-A619-5B77D47CA6FA}"/>
              </a:ext>
            </a:extLst>
          </p:cNvPr>
          <p:cNvSpPr>
            <a:spLocks noGrp="1"/>
          </p:cNvSpPr>
          <p:nvPr>
            <p:ph type="body" sz="quarter" idx="13" hasCustomPrompt="1"/>
          </p:nvPr>
        </p:nvSpPr>
        <p:spPr>
          <a:xfrm>
            <a:off x="1537722" y="1602109"/>
            <a:ext cx="3460433" cy="2160591"/>
          </a:xfrm>
          <a:prstGeom prst="rect">
            <a:avLst/>
          </a:prstGeom>
        </p:spPr>
        <p:txBody>
          <a:bodyPr wrap="square" lIns="91440">
            <a:spAutoFit/>
          </a:bodyPr>
          <a:lstStyle>
            <a:lvl1pPr marL="0" indent="0">
              <a:buNone/>
              <a:defRPr sz="2400" b="0">
                <a:latin typeface="Franklin Gothic Book" panose="020B0503020102020204" pitchFamily="34" charset="0"/>
              </a:defRPr>
            </a:lvl1pPr>
            <a:lvl2pPr marL="457200" indent="-228600" defTabSz="457200">
              <a:buFont typeface="Arial" panose="020B0604020202020204" pitchFamily="34" charset="0"/>
              <a:buChar char="•"/>
              <a:tabLst>
                <a:tab pos="457200" algn="l"/>
                <a:tab pos="914400" algn="l"/>
                <a:tab pos="1371600" algn="l"/>
                <a:tab pos="1828800" algn="l"/>
                <a:tab pos="2286000" algn="l"/>
              </a:tabLst>
              <a:defRPr sz="1800">
                <a:latin typeface="Franklin Gothic Book" panose="020B0503020102020204" pitchFamily="34" charset="0"/>
              </a:defRPr>
            </a:lvl2pPr>
            <a:lvl3pPr marL="685800" indent="-228600">
              <a:buFont typeface="Courier New" panose="02070309020205020404" pitchFamily="49" charset="0"/>
              <a:buChar char="o"/>
              <a:defRPr sz="1800">
                <a:latin typeface="Franklin Gothic Book" panose="020B0503020102020204" pitchFamily="34" charset="0"/>
              </a:defRPr>
            </a:lvl3pPr>
            <a:lvl4pPr marL="1005840" indent="-274320">
              <a:defRPr sz="1800">
                <a:latin typeface="Franklin Gothic Book" panose="020B0503020102020204" pitchFamily="34" charset="0"/>
              </a:defRPr>
            </a:lvl4pPr>
            <a:lvl5pPr marL="1280160" indent="-274320">
              <a:defRPr sz="18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9E10B98-B19D-4DF6-B37E-952207EDC7E8}"/>
              </a:ext>
            </a:extLst>
          </p:cNvPr>
          <p:cNvSpPr>
            <a:spLocks noGrp="1"/>
          </p:cNvSpPr>
          <p:nvPr>
            <p:ph type="ftr" sz="quarter" idx="14"/>
          </p:nvPr>
        </p:nvSpPr>
        <p:spPr/>
        <p:txBody>
          <a:bodyPr/>
          <a:lstStyle/>
          <a:p>
            <a:r>
              <a:rPr lang="en-US" altLang="en-US"/>
              <a:t>Baxter Confidential — Do not distribute without prior approval</a:t>
            </a:r>
            <a:r>
              <a:rPr lang="en-US"/>
              <a:t>   |</a:t>
            </a:r>
            <a:endParaRPr lang="en-US" dirty="0"/>
          </a:p>
        </p:txBody>
      </p:sp>
      <p:sp>
        <p:nvSpPr>
          <p:cNvPr id="3" name="Slide Number Placeholder 2">
            <a:extLst>
              <a:ext uri="{FF2B5EF4-FFF2-40B4-BE49-F238E27FC236}">
                <a16:creationId xmlns:a16="http://schemas.microsoft.com/office/drawing/2014/main" id="{14BC4DBC-EFEA-4B4E-B0B4-1C7C38B4D1C1}"/>
              </a:ext>
            </a:extLst>
          </p:cNvPr>
          <p:cNvSpPr>
            <a:spLocks noGrp="1"/>
          </p:cNvSpPr>
          <p:nvPr>
            <p:ph type="sldNum" sz="quarter" idx="15"/>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2716129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Content/Table/X/center">
    <p:spTree>
      <p:nvGrpSpPr>
        <p:cNvPr id="1" name=""/>
        <p:cNvGrpSpPr/>
        <p:nvPr/>
      </p:nvGrpSpPr>
      <p:grpSpPr>
        <a:xfrm>
          <a:off x="0" y="0"/>
          <a:ext cx="0" cy="0"/>
          <a:chOff x="0" y="0"/>
          <a:chExt cx="0" cy="0"/>
        </a:xfrm>
      </p:grpSpPr>
      <p:pic>
        <p:nvPicPr>
          <p:cNvPr id="4" name="Picture 6" descr="background-05.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12189885"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7" descr="footer box-0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BaxterLogo_blue.ai"/>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header box-05.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
            <a:ext cx="121904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sz="quarter" idx="10"/>
          </p:nvPr>
        </p:nvSpPr>
        <p:spPr>
          <a:xfrm>
            <a:off x="920990" y="1296988"/>
            <a:ext cx="10591383" cy="4816475"/>
          </a:xfrm>
          <a:prstGeom prst="rect">
            <a:avLst/>
          </a:prstGeom>
          <a:solidFill>
            <a:schemeClr val="bg1"/>
          </a:solidFill>
          <a:ln>
            <a:solidFill>
              <a:schemeClr val="bg1"/>
            </a:solidFill>
          </a:ln>
        </p:spPr>
        <p:txBody>
          <a:bodyPr/>
          <a:lstStyle>
            <a:lvl1pPr marL="0" indent="0">
              <a:buNone/>
              <a:defRPr sz="1800">
                <a:solidFill>
                  <a:srgbClr val="54585A"/>
                </a:solidFill>
                <a:latin typeface="Franklin Gothic Book" panose="020B0503020102020204" pitchFamily="34" charset="0"/>
              </a:defRPr>
            </a:lvl1pPr>
          </a:lstStyle>
          <a:p>
            <a:pPr lvl="0"/>
            <a:r>
              <a:rPr lang="en-US" noProof="0" dirty="0"/>
              <a:t>Click icon to add table</a:t>
            </a:r>
          </a:p>
        </p:txBody>
      </p:sp>
      <p:sp>
        <p:nvSpPr>
          <p:cNvPr id="8"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2" name="Footer Placeholder 1">
            <a:extLst>
              <a:ext uri="{FF2B5EF4-FFF2-40B4-BE49-F238E27FC236}">
                <a16:creationId xmlns:a16="http://schemas.microsoft.com/office/drawing/2014/main" id="{5FED291C-0F92-4530-9F8C-94D84C7D6703}"/>
              </a:ext>
            </a:extLst>
          </p:cNvPr>
          <p:cNvSpPr>
            <a:spLocks noGrp="1"/>
          </p:cNvSpPr>
          <p:nvPr>
            <p:ph type="ftr" sz="quarter" idx="11"/>
          </p:nvPr>
        </p:nvSpPr>
        <p:spPr/>
        <p:txBody>
          <a:bodyPr/>
          <a:lstStyle/>
          <a:p>
            <a:r>
              <a:rPr lang="en-US" altLang="en-US"/>
              <a:t>Baxter Confidential — Do not distribute without prior approval</a:t>
            </a:r>
            <a:r>
              <a:rPr lang="en-US"/>
              <a:t>   |</a:t>
            </a:r>
            <a:endParaRPr lang="en-US" dirty="0"/>
          </a:p>
        </p:txBody>
      </p:sp>
      <p:sp>
        <p:nvSpPr>
          <p:cNvPr id="9" name="Slide Number Placeholder 8">
            <a:extLst>
              <a:ext uri="{FF2B5EF4-FFF2-40B4-BE49-F238E27FC236}">
                <a16:creationId xmlns:a16="http://schemas.microsoft.com/office/drawing/2014/main" id="{18A74DC0-CD48-45A2-8F8B-97578EAFB600}"/>
              </a:ext>
            </a:extLst>
          </p:cNvPr>
          <p:cNvSpPr>
            <a:spLocks noGrp="1"/>
          </p:cNvSpPr>
          <p:nvPr>
            <p:ph type="sldNum" sz="quarter" idx="12"/>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2587363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Thank You01/X/blue">
    <p:spTree>
      <p:nvGrpSpPr>
        <p:cNvPr id="1" name=""/>
        <p:cNvGrpSpPr/>
        <p:nvPr/>
      </p:nvGrpSpPr>
      <p:grpSpPr>
        <a:xfrm>
          <a:off x="0" y="0"/>
          <a:ext cx="0" cy="0"/>
          <a:chOff x="0" y="0"/>
          <a:chExt cx="0" cy="0"/>
        </a:xfrm>
      </p:grpSpPr>
      <p:pic>
        <p:nvPicPr>
          <p:cNvPr id="7" name="Picture 9" descr="background-11.png"/>
          <p:cNvPicPr>
            <a:picLocks/>
          </p:cNvPicPr>
          <p:nvPr userDrawn="1"/>
        </p:nvPicPr>
        <p:blipFill rotWithShape="1">
          <a:blip r:embed="rId2" cstate="screen">
            <a:extLst>
              <a:ext uri="{28A0092B-C50C-407E-A947-70E740481C1C}">
                <a14:useLocalDpi xmlns:a14="http://schemas.microsoft.com/office/drawing/2010/main"/>
              </a:ext>
            </a:extLst>
          </a:blip>
          <a:srcRect r="-1"/>
          <a:stretch/>
        </p:blipFill>
        <p:spPr bwMode="auto">
          <a:xfrm>
            <a:off x="0" y="0"/>
            <a:ext cx="12192127"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Title 8"/>
          <p:cNvSpPr>
            <a:spLocks noGrp="1"/>
          </p:cNvSpPr>
          <p:nvPr>
            <p:ph type="title" hasCustomPrompt="1"/>
          </p:nvPr>
        </p:nvSpPr>
        <p:spPr bwMode="white">
          <a:xfrm>
            <a:off x="2431521" y="3959673"/>
            <a:ext cx="7328832" cy="1803840"/>
          </a:xfrm>
          <a:prstGeom prst="rect">
            <a:avLst/>
          </a:prstGeom>
        </p:spPr>
        <p:txBody>
          <a:bodyPr lIns="0" tIns="0" rIns="0" bIns="0" anchor="ctr" anchorCtr="0"/>
          <a:lstStyle>
            <a:lvl1pPr>
              <a:defRPr sz="3600" i="1" baseline="0">
                <a:solidFill>
                  <a:schemeClr val="bg1"/>
                </a:solidFill>
                <a:latin typeface="Franklin Gothic Medium" panose="020B0603020102020204" pitchFamily="34" charset="0"/>
              </a:defRPr>
            </a:lvl1pPr>
          </a:lstStyle>
          <a:p>
            <a:r>
              <a:rPr lang="en-US" dirty="0"/>
              <a:t>Click to edit “Thank You”</a:t>
            </a:r>
          </a:p>
        </p:txBody>
      </p:sp>
      <p:pic>
        <p:nvPicPr>
          <p:cNvPr id="6"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4723979" y="2010911"/>
            <a:ext cx="2743915" cy="45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417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Thank You02/X/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6DE0F9-840A-4C8F-83F5-BBA6F4C8516C}"/>
              </a:ext>
            </a:extLst>
          </p:cNvPr>
          <p:cNvSpPr/>
          <p:nvPr userDrawn="1"/>
        </p:nvSpPr>
        <p:spPr>
          <a:xfrm>
            <a:off x="1" y="0"/>
            <a:ext cx="12192000" cy="6858000"/>
          </a:xfrm>
          <a:prstGeom prst="rect">
            <a:avLst/>
          </a:prstGeom>
          <a:solidFill>
            <a:schemeClr val="tx2"/>
          </a:solidFill>
          <a:ln w="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704D1CDC-B707-4CD4-9B11-4A6749AD4299}"/>
              </a:ext>
            </a:extLst>
          </p:cNvPr>
          <p:cNvSpPr/>
          <p:nvPr userDrawn="1"/>
        </p:nvSpPr>
        <p:spPr bwMode="black">
          <a:xfrm>
            <a:off x="-589433" y="0"/>
            <a:ext cx="12781433" cy="6858000"/>
          </a:xfrm>
          <a:prstGeom prst="rect">
            <a:avLst/>
          </a:prstGeom>
          <a:blipFill dpi="0" rotWithShape="1">
            <a:blip r:embed="rId2">
              <a:alphaModFix amt="26000"/>
            </a:blip>
            <a:srcRect/>
            <a:stretch>
              <a:fillRect/>
            </a:stretch>
          </a:blip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itle 8"/>
          <p:cNvSpPr>
            <a:spLocks noGrp="1"/>
          </p:cNvSpPr>
          <p:nvPr>
            <p:ph type="title" hasCustomPrompt="1"/>
          </p:nvPr>
        </p:nvSpPr>
        <p:spPr bwMode="white">
          <a:xfrm>
            <a:off x="2431521" y="3959673"/>
            <a:ext cx="7328832" cy="1803840"/>
          </a:xfrm>
          <a:prstGeom prst="rect">
            <a:avLst/>
          </a:prstGeom>
        </p:spPr>
        <p:txBody>
          <a:bodyPr lIns="0" tIns="0" rIns="0" bIns="0" anchor="ctr" anchorCtr="0"/>
          <a:lstStyle>
            <a:lvl1pPr>
              <a:defRPr sz="3600" i="1" baseline="0">
                <a:solidFill>
                  <a:schemeClr val="bg1"/>
                </a:solidFill>
                <a:latin typeface="Franklin Gothic Medium" panose="020B0603020102020204" pitchFamily="34" charset="0"/>
              </a:defRPr>
            </a:lvl1pPr>
          </a:lstStyle>
          <a:p>
            <a:r>
              <a:rPr lang="en-US" dirty="0"/>
              <a:t>Click to edit “Thank You”</a:t>
            </a:r>
          </a:p>
        </p:txBody>
      </p:sp>
      <p:pic>
        <p:nvPicPr>
          <p:cNvPr id="12" name="Picture 9">
            <a:extLst>
              <a:ext uri="{FF2B5EF4-FFF2-40B4-BE49-F238E27FC236}">
                <a16:creationId xmlns:a16="http://schemas.microsoft.com/office/drawing/2014/main" id="{50519723-A2AF-468D-AF02-993910143B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4723979" y="2010911"/>
            <a:ext cx="2743915" cy="45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709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10" descr="footer box-05.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BaxterLogo_blue.ai"/>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1783544" y="1947672"/>
            <a:ext cx="8670770" cy="1847088"/>
          </a:xfrm>
          <a:prstGeom prst="rect">
            <a:avLst/>
          </a:prstGeom>
        </p:spPr>
        <p:txBody>
          <a:bodyPr anchor="ctr" anchorCtr="0"/>
          <a:lstStyle>
            <a:lvl1pPr algn="l">
              <a:defRPr sz="3600" baseline="0">
                <a:solidFill>
                  <a:srgbClr val="54585A"/>
                </a:solidFill>
                <a:latin typeface="Franklin Gothic Medium" panose="020B0603020102020204"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74100460-CB11-40EE-B09F-1B6C3BFE6E1E}"/>
              </a:ext>
            </a:extLst>
          </p:cNvPr>
          <p:cNvSpPr>
            <a:spLocks noGrp="1"/>
          </p:cNvSpPr>
          <p:nvPr>
            <p:ph type="ftr" sz="quarter" idx="10"/>
          </p:nvPr>
        </p:nvSpPr>
        <p:spPr/>
        <p:txBody>
          <a:bodyPr/>
          <a:lstStyle/>
          <a:p>
            <a:r>
              <a:rPr lang="en-US" altLang="en-US"/>
              <a:t>Baxter Confidential — Do not distribute without prior approval</a:t>
            </a:r>
            <a:r>
              <a:rPr lang="en-US"/>
              <a:t>   |</a:t>
            </a:r>
            <a:endParaRPr lang="en-US" dirty="0"/>
          </a:p>
        </p:txBody>
      </p:sp>
      <p:sp>
        <p:nvSpPr>
          <p:cNvPr id="5" name="Slide Number Placeholder 4">
            <a:extLst>
              <a:ext uri="{FF2B5EF4-FFF2-40B4-BE49-F238E27FC236}">
                <a16:creationId xmlns:a16="http://schemas.microsoft.com/office/drawing/2014/main" id="{7776222A-AAE6-4765-999F-664BA0163E8B}"/>
              </a:ext>
            </a:extLst>
          </p:cNvPr>
          <p:cNvSpPr>
            <a:spLocks noGrp="1"/>
          </p:cNvSpPr>
          <p:nvPr>
            <p:ph type="sldNum" sz="quarter" idx="11"/>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268175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Microsoft YaHei"/>
                <a:cs typeface="Microsoft YaHe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4471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Content/blank02">
    <p:spTree>
      <p:nvGrpSpPr>
        <p:cNvPr id="1" name=""/>
        <p:cNvGrpSpPr/>
        <p:nvPr/>
      </p:nvGrpSpPr>
      <p:grpSpPr>
        <a:xfrm>
          <a:off x="0" y="0"/>
          <a:ext cx="0" cy="0"/>
          <a:chOff x="0" y="0"/>
          <a:chExt cx="0" cy="0"/>
        </a:xfrm>
      </p:grpSpPr>
      <p:pic>
        <p:nvPicPr>
          <p:cNvPr id="2" name="Picture 10" descr="footer box-05.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BaxterLogo_blue.ai"/>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3F908B0C-BFE0-4664-9AA9-DCD25AD3920D}"/>
              </a:ext>
            </a:extLst>
          </p:cNvPr>
          <p:cNvSpPr>
            <a:spLocks noGrp="1"/>
          </p:cNvSpPr>
          <p:nvPr>
            <p:ph type="ftr" sz="quarter" idx="10"/>
          </p:nvPr>
        </p:nvSpPr>
        <p:spPr/>
        <p:txBody>
          <a:bodyPr/>
          <a:lstStyle/>
          <a:p>
            <a:r>
              <a:rPr lang="en-US" altLang="en-US"/>
              <a:t>Baxter Confidential — Do not distribute without prior approval</a:t>
            </a:r>
            <a:r>
              <a:rPr lang="en-US"/>
              <a:t>   |</a:t>
            </a:r>
            <a:endParaRPr lang="en-US" dirty="0"/>
          </a:p>
        </p:txBody>
      </p:sp>
      <p:sp>
        <p:nvSpPr>
          <p:cNvPr id="5" name="Slide Number Placeholder 4">
            <a:extLst>
              <a:ext uri="{FF2B5EF4-FFF2-40B4-BE49-F238E27FC236}">
                <a16:creationId xmlns:a16="http://schemas.microsoft.com/office/drawing/2014/main" id="{269213F1-E506-4D48-94D4-A9385BE82FF6}"/>
              </a:ext>
            </a:extLst>
          </p:cNvPr>
          <p:cNvSpPr>
            <a:spLocks noGrp="1"/>
          </p:cNvSpPr>
          <p:nvPr>
            <p:ph type="sldNum" sz="quarter" idx="11"/>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3187462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Content/blank">
    <p:spTree>
      <p:nvGrpSpPr>
        <p:cNvPr id="1" name=""/>
        <p:cNvGrpSpPr/>
        <p:nvPr/>
      </p:nvGrpSpPr>
      <p:grpSpPr>
        <a:xfrm>
          <a:off x="0" y="0"/>
          <a:ext cx="0" cy="0"/>
          <a:chOff x="0" y="0"/>
          <a:chExt cx="0" cy="0"/>
        </a:xfrm>
      </p:grpSpPr>
      <p:pic>
        <p:nvPicPr>
          <p:cNvPr id="3" name="Picture 10" descr="footer box-05.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489700"/>
            <a:ext cx="1219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BaxterLogo_blue.ai"/>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Placeholder 14"/>
          <p:cNvGraphicFramePr>
            <a:graphicFrameLocks/>
          </p:cNvGraphicFramePr>
          <p:nvPr>
            <p:extLst>
              <p:ext uri="{D42A27DB-BD31-4B8C-83A1-F6EECF244321}">
                <p14:modId xmlns:p14="http://schemas.microsoft.com/office/powerpoint/2010/main" val="4215707666"/>
              </p:ext>
            </p:extLst>
          </p:nvPr>
        </p:nvGraphicFramePr>
        <p:xfrm>
          <a:off x="608172" y="1974850"/>
          <a:ext cx="3292697" cy="3566160"/>
        </p:xfrm>
        <a:graphic>
          <a:graphicData uri="http://schemas.openxmlformats.org/presentationml/2006/ole">
            <mc:AlternateContent xmlns:mc="http://schemas.openxmlformats.org/markup-compatibility/2006">
              <mc:Choice xmlns:v="urn:schemas-microsoft-com:vml" Requires="v">
                <p:oleObj r:id="rId4" imgW="3267739" imgH="3273836" progId="Excel.Chart.8">
                  <p:embed/>
                </p:oleObj>
              </mc:Choice>
              <mc:Fallback>
                <p:oleObj r:id="rId4" imgW="3267739" imgH="3273836" progId="Excel.Chart.8">
                  <p:embed/>
                  <p:pic>
                    <p:nvPicPr>
                      <p:cNvPr id="5" name="Chart Placeholder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2" y="1974850"/>
                        <a:ext cx="3292697" cy="3566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Chart Placeholder 14"/>
          <p:cNvGraphicFramePr>
            <a:graphicFrameLocks/>
          </p:cNvGraphicFramePr>
          <p:nvPr>
            <p:extLst>
              <p:ext uri="{D42A27DB-BD31-4B8C-83A1-F6EECF244321}">
                <p14:modId xmlns:p14="http://schemas.microsoft.com/office/powerpoint/2010/main" val="529887606"/>
              </p:ext>
            </p:extLst>
          </p:nvPr>
        </p:nvGraphicFramePr>
        <p:xfrm>
          <a:off x="4487444" y="1974850"/>
          <a:ext cx="3292697" cy="3566160"/>
        </p:xfrm>
        <a:graphic>
          <a:graphicData uri="http://schemas.openxmlformats.org/presentationml/2006/ole">
            <mc:AlternateContent xmlns:mc="http://schemas.openxmlformats.org/markup-compatibility/2006">
              <mc:Choice xmlns:v="urn:schemas-microsoft-com:vml" Requires="v">
                <p:oleObj r:id="rId6" imgW="3267739" imgH="3578662" progId="Excel.Chart.8">
                  <p:embed/>
                </p:oleObj>
              </mc:Choice>
              <mc:Fallback>
                <p:oleObj r:id="rId6" imgW="3267739" imgH="3578662" progId="Excel.Chart.8">
                  <p:embed/>
                  <p:pic>
                    <p:nvPicPr>
                      <p:cNvPr id="6" name="Chart Placeholder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7444" y="1974850"/>
                        <a:ext cx="3292697" cy="3566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Chart Placeholder 14"/>
          <p:cNvGraphicFramePr>
            <a:graphicFrameLocks/>
          </p:cNvGraphicFramePr>
          <p:nvPr>
            <p:extLst>
              <p:ext uri="{D42A27DB-BD31-4B8C-83A1-F6EECF244321}">
                <p14:modId xmlns:p14="http://schemas.microsoft.com/office/powerpoint/2010/main" val="2552762971"/>
              </p:ext>
            </p:extLst>
          </p:nvPr>
        </p:nvGraphicFramePr>
        <p:xfrm>
          <a:off x="8327018" y="1974850"/>
          <a:ext cx="3292697" cy="3566160"/>
        </p:xfrm>
        <a:graphic>
          <a:graphicData uri="http://schemas.openxmlformats.org/presentationml/2006/ole">
            <mc:AlternateContent xmlns:mc="http://schemas.openxmlformats.org/markup-compatibility/2006">
              <mc:Choice xmlns:v="urn:schemas-microsoft-com:vml" Requires="v">
                <p:oleObj r:id="rId8" imgW="3267739" imgH="3578662" progId="Excel.Chart.8">
                  <p:embed/>
                </p:oleObj>
              </mc:Choice>
              <mc:Fallback>
                <p:oleObj r:id="rId8" imgW="3267739" imgH="3578662" progId="Excel.Chart.8">
                  <p:embed/>
                  <p:pic>
                    <p:nvPicPr>
                      <p:cNvPr id="7" name="Chart Placeholder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7018" y="1974850"/>
                        <a:ext cx="3292697" cy="3566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8"/>
          <p:cNvSpPr>
            <a:spLocks noGrp="1"/>
          </p:cNvSpPr>
          <p:nvPr>
            <p:ph type="title" hasCustomPrompt="1"/>
          </p:nvPr>
        </p:nvSpPr>
        <p:spPr>
          <a:xfrm>
            <a:off x="598362" y="237744"/>
            <a:ext cx="10975658" cy="553998"/>
          </a:xfrm>
          <a:prstGeom prst="rect">
            <a:avLst/>
          </a:prstGeom>
        </p:spPr>
        <p:txBody>
          <a:bodyPr lIns="0" tIns="0" rIns="0" bIns="0" anchor="t" anchorCtr="0">
            <a:spAutoFit/>
          </a:bodyPr>
          <a:lstStyle>
            <a:lvl1pPr algn="l">
              <a:defRPr sz="3600" baseline="0">
                <a:solidFill>
                  <a:srgbClr val="54585A"/>
                </a:solidFill>
                <a:latin typeface="Franklin Gothic Medium" panose="020B0603020102020204" pitchFamily="34" charset="0"/>
              </a:defRPr>
            </a:lvl1pPr>
          </a:lstStyle>
          <a:p>
            <a:r>
              <a:rPr lang="en-US" dirty="0"/>
              <a:t>Click to edit Content Title Slide</a:t>
            </a:r>
          </a:p>
        </p:txBody>
      </p:sp>
      <p:sp>
        <p:nvSpPr>
          <p:cNvPr id="2" name="Footer Placeholder 1">
            <a:extLst>
              <a:ext uri="{FF2B5EF4-FFF2-40B4-BE49-F238E27FC236}">
                <a16:creationId xmlns:a16="http://schemas.microsoft.com/office/drawing/2014/main" id="{31A35166-A320-47DD-BE17-4BB7BB093084}"/>
              </a:ext>
            </a:extLst>
          </p:cNvPr>
          <p:cNvSpPr>
            <a:spLocks noGrp="1"/>
          </p:cNvSpPr>
          <p:nvPr>
            <p:ph type="ftr" sz="quarter" idx="10"/>
          </p:nvPr>
        </p:nvSpPr>
        <p:spPr/>
        <p:txBody>
          <a:bodyPr/>
          <a:lstStyle/>
          <a:p>
            <a:r>
              <a:rPr lang="en-US" altLang="en-US"/>
              <a:t>Baxter Confidential — Do not distribute without prior approval</a:t>
            </a:r>
            <a:r>
              <a:rPr lang="en-US"/>
              <a:t>   |</a:t>
            </a:r>
            <a:endParaRPr lang="en-US" dirty="0"/>
          </a:p>
        </p:txBody>
      </p:sp>
      <p:sp>
        <p:nvSpPr>
          <p:cNvPr id="8" name="Slide Number Placeholder 7">
            <a:extLst>
              <a:ext uri="{FF2B5EF4-FFF2-40B4-BE49-F238E27FC236}">
                <a16:creationId xmlns:a16="http://schemas.microsoft.com/office/drawing/2014/main" id="{ED13E7CA-695F-416A-A0AD-E03E417DCE91}"/>
              </a:ext>
            </a:extLst>
          </p:cNvPr>
          <p:cNvSpPr>
            <a:spLocks noGrp="1"/>
          </p:cNvSpPr>
          <p:nvPr>
            <p:ph type="sldNum" sz="quarter" idx="11"/>
          </p:nvPr>
        </p:nvSpPr>
        <p:spPr/>
        <p:txBody>
          <a:body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461166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904" y="2125980"/>
            <a:ext cx="10368913" cy="58477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808" y="3840481"/>
            <a:ext cx="853910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4875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95084" y="1110882"/>
            <a:ext cx="9608553" cy="618631"/>
          </a:xfrm>
        </p:spPr>
        <p:txBody>
          <a:bodyPr lIns="0" tIns="0" rIns="0" bIns="0"/>
          <a:lstStyle>
            <a:lvl1pPr>
              <a:defRPr sz="4020" b="1" i="0">
                <a:solidFill>
                  <a:srgbClr val="F7901E"/>
                </a:solidFill>
                <a:latin typeface="Microsoft YaHei"/>
                <a:cs typeface="Microsoft YaHe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5446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295084" y="1110882"/>
            <a:ext cx="9608553" cy="618631"/>
          </a:xfrm>
        </p:spPr>
        <p:txBody>
          <a:bodyPr lIns="0" tIns="0" rIns="0" bIns="0"/>
          <a:lstStyle>
            <a:lvl1pPr>
              <a:defRPr sz="4020" b="1" i="0">
                <a:solidFill>
                  <a:srgbClr val="F7901E"/>
                </a:solidFill>
                <a:latin typeface="Microsoft YaHei"/>
                <a:cs typeface="Microsoft YaHei"/>
              </a:defRPr>
            </a:lvl1pPr>
          </a:lstStyle>
          <a:p>
            <a:endParaRPr/>
          </a:p>
        </p:txBody>
      </p:sp>
      <p:sp>
        <p:nvSpPr>
          <p:cNvPr id="3" name="Holder 3"/>
          <p:cNvSpPr>
            <a:spLocks noGrp="1"/>
          </p:cNvSpPr>
          <p:nvPr>
            <p:ph sz="half" idx="2"/>
          </p:nvPr>
        </p:nvSpPr>
        <p:spPr>
          <a:xfrm>
            <a:off x="609935" y="1577340"/>
            <a:ext cx="530644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341" y="1577340"/>
            <a:ext cx="530644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4402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295084" y="1110882"/>
            <a:ext cx="9608553" cy="618631"/>
          </a:xfrm>
        </p:spPr>
        <p:txBody>
          <a:bodyPr lIns="0" tIns="0" rIns="0" bIns="0"/>
          <a:lstStyle>
            <a:lvl1pPr>
              <a:defRPr sz="4020" b="1" i="0">
                <a:solidFill>
                  <a:srgbClr val="F7901E"/>
                </a:solidFill>
                <a:latin typeface="Microsoft YaHei"/>
                <a:cs typeface="Microsoft Ya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4334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326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Microsoft YaHei"/>
                <a:cs typeface="Microsoft Ya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482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34695" y="6595871"/>
            <a:ext cx="890016" cy="149352"/>
          </a:xfrm>
          <a:prstGeom prst="rect">
            <a:avLst/>
          </a:prstGeom>
        </p:spPr>
      </p:pic>
      <p:pic>
        <p:nvPicPr>
          <p:cNvPr id="17" name="bg object 17"/>
          <p:cNvPicPr/>
          <p:nvPr/>
        </p:nvPicPr>
        <p:blipFill>
          <a:blip r:embed="rId3" cstate="print"/>
          <a:stretch>
            <a:fillRect/>
          </a:stretch>
        </p:blipFill>
        <p:spPr>
          <a:xfrm>
            <a:off x="0" y="0"/>
            <a:ext cx="12185903" cy="6477000"/>
          </a:xfrm>
          <a:prstGeom prst="rect">
            <a:avLst/>
          </a:prstGeom>
        </p:spPr>
      </p:pic>
      <p:pic>
        <p:nvPicPr>
          <p:cNvPr id="18" name="bg object 18"/>
          <p:cNvPicPr/>
          <p:nvPr/>
        </p:nvPicPr>
        <p:blipFill>
          <a:blip r:embed="rId4" cstate="print"/>
          <a:stretch>
            <a:fillRect/>
          </a:stretch>
        </p:blipFill>
        <p:spPr>
          <a:xfrm>
            <a:off x="819911" y="859536"/>
            <a:ext cx="10610850" cy="851153"/>
          </a:xfrm>
          <a:prstGeom prst="rect">
            <a:avLst/>
          </a:prstGeom>
        </p:spPr>
      </p:pic>
      <p:pic>
        <p:nvPicPr>
          <p:cNvPr id="19" name="bg object 19"/>
          <p:cNvPicPr/>
          <p:nvPr/>
        </p:nvPicPr>
        <p:blipFill>
          <a:blip r:embed="rId5" cstate="print"/>
          <a:stretch>
            <a:fillRect/>
          </a:stretch>
        </p:blipFill>
        <p:spPr>
          <a:xfrm>
            <a:off x="874775" y="874775"/>
            <a:ext cx="10503408" cy="746760"/>
          </a:xfrm>
          <a:prstGeom prst="rect">
            <a:avLst/>
          </a:prstGeom>
        </p:spPr>
      </p:pic>
      <p:sp>
        <p:nvSpPr>
          <p:cNvPr id="20" name="bg object 20"/>
          <p:cNvSpPr/>
          <p:nvPr/>
        </p:nvSpPr>
        <p:spPr>
          <a:xfrm>
            <a:off x="807720" y="2078735"/>
            <a:ext cx="10570845" cy="3904615"/>
          </a:xfrm>
          <a:custGeom>
            <a:avLst/>
            <a:gdLst/>
            <a:ahLst/>
            <a:cxnLst/>
            <a:rect l="l" t="t" r="r" b="b"/>
            <a:pathLst>
              <a:path w="10570845" h="3904615">
                <a:moveTo>
                  <a:pt x="10570464" y="0"/>
                </a:moveTo>
                <a:lnTo>
                  <a:pt x="0" y="0"/>
                </a:lnTo>
                <a:lnTo>
                  <a:pt x="0" y="3904488"/>
                </a:lnTo>
                <a:lnTo>
                  <a:pt x="10570464" y="3904488"/>
                </a:lnTo>
                <a:lnTo>
                  <a:pt x="10570464" y="0"/>
                </a:lnTo>
                <a:close/>
              </a:path>
            </a:pathLst>
          </a:custGeom>
          <a:solidFill>
            <a:srgbClr val="53575A">
              <a:alpha val="10195"/>
            </a:srgbClr>
          </a:solidFill>
        </p:spPr>
        <p:txBody>
          <a:bodyPr wrap="square" lIns="0" tIns="0" rIns="0" bIns="0" rtlCol="0"/>
          <a:lstStyle/>
          <a:p>
            <a:endParaRPr/>
          </a:p>
        </p:txBody>
      </p:sp>
      <p:sp>
        <p:nvSpPr>
          <p:cNvPr id="21" name="bg object 21"/>
          <p:cNvSpPr/>
          <p:nvPr/>
        </p:nvSpPr>
        <p:spPr>
          <a:xfrm>
            <a:off x="1499616" y="2694432"/>
            <a:ext cx="2316480" cy="539750"/>
          </a:xfrm>
          <a:custGeom>
            <a:avLst/>
            <a:gdLst/>
            <a:ahLst/>
            <a:cxnLst/>
            <a:rect l="l" t="t" r="r" b="b"/>
            <a:pathLst>
              <a:path w="2316479" h="539750">
                <a:moveTo>
                  <a:pt x="2046732" y="0"/>
                </a:moveTo>
                <a:lnTo>
                  <a:pt x="269747" y="0"/>
                </a:lnTo>
                <a:lnTo>
                  <a:pt x="221262" y="4346"/>
                </a:lnTo>
                <a:lnTo>
                  <a:pt x="175626" y="16876"/>
                </a:lnTo>
                <a:lnTo>
                  <a:pt x="133603" y="36830"/>
                </a:lnTo>
                <a:lnTo>
                  <a:pt x="95955" y="63443"/>
                </a:lnTo>
                <a:lnTo>
                  <a:pt x="63443" y="95955"/>
                </a:lnTo>
                <a:lnTo>
                  <a:pt x="36829" y="133604"/>
                </a:lnTo>
                <a:lnTo>
                  <a:pt x="16876" y="175626"/>
                </a:lnTo>
                <a:lnTo>
                  <a:pt x="4346" y="221262"/>
                </a:lnTo>
                <a:lnTo>
                  <a:pt x="0" y="269747"/>
                </a:lnTo>
                <a:lnTo>
                  <a:pt x="4346" y="318233"/>
                </a:lnTo>
                <a:lnTo>
                  <a:pt x="16876" y="363869"/>
                </a:lnTo>
                <a:lnTo>
                  <a:pt x="36830" y="405891"/>
                </a:lnTo>
                <a:lnTo>
                  <a:pt x="63443" y="443540"/>
                </a:lnTo>
                <a:lnTo>
                  <a:pt x="95955" y="476052"/>
                </a:lnTo>
                <a:lnTo>
                  <a:pt x="133604" y="502665"/>
                </a:lnTo>
                <a:lnTo>
                  <a:pt x="175626" y="522619"/>
                </a:lnTo>
                <a:lnTo>
                  <a:pt x="221262" y="535149"/>
                </a:lnTo>
                <a:lnTo>
                  <a:pt x="269747" y="539495"/>
                </a:lnTo>
                <a:lnTo>
                  <a:pt x="2046732" y="539495"/>
                </a:lnTo>
                <a:lnTo>
                  <a:pt x="2095217" y="535149"/>
                </a:lnTo>
                <a:lnTo>
                  <a:pt x="2140853" y="522619"/>
                </a:lnTo>
                <a:lnTo>
                  <a:pt x="2182876" y="502665"/>
                </a:lnTo>
                <a:lnTo>
                  <a:pt x="2220524" y="476052"/>
                </a:lnTo>
                <a:lnTo>
                  <a:pt x="2253036" y="443540"/>
                </a:lnTo>
                <a:lnTo>
                  <a:pt x="2279650" y="405891"/>
                </a:lnTo>
                <a:lnTo>
                  <a:pt x="2299603" y="363869"/>
                </a:lnTo>
                <a:lnTo>
                  <a:pt x="2312133" y="318233"/>
                </a:lnTo>
                <a:lnTo>
                  <a:pt x="2316480" y="269747"/>
                </a:lnTo>
                <a:lnTo>
                  <a:pt x="2312133" y="221262"/>
                </a:lnTo>
                <a:lnTo>
                  <a:pt x="2299603" y="175626"/>
                </a:lnTo>
                <a:lnTo>
                  <a:pt x="2279650" y="133604"/>
                </a:lnTo>
                <a:lnTo>
                  <a:pt x="2253036" y="95955"/>
                </a:lnTo>
                <a:lnTo>
                  <a:pt x="2220524" y="63443"/>
                </a:lnTo>
                <a:lnTo>
                  <a:pt x="2182876" y="36830"/>
                </a:lnTo>
                <a:lnTo>
                  <a:pt x="2140853" y="16876"/>
                </a:lnTo>
                <a:lnTo>
                  <a:pt x="2095217" y="4346"/>
                </a:lnTo>
                <a:lnTo>
                  <a:pt x="2046732" y="0"/>
                </a:lnTo>
                <a:close/>
              </a:path>
            </a:pathLst>
          </a:custGeom>
          <a:solidFill>
            <a:srgbClr val="7CB56B"/>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714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Title/white X">
    <p:spTree>
      <p:nvGrpSpPr>
        <p:cNvPr id="1" name=""/>
        <p:cNvGrpSpPr/>
        <p:nvPr/>
      </p:nvGrpSpPr>
      <p:grpSpPr>
        <a:xfrm>
          <a:off x="0" y="0"/>
          <a:ext cx="0" cy="0"/>
          <a:chOff x="0" y="0"/>
          <a:chExt cx="0" cy="0"/>
        </a:xfrm>
      </p:grpSpPr>
      <p:pic>
        <p:nvPicPr>
          <p:cNvPr id="5" name="Picture 1" descr="PPT 3-RGB-16-9-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0241"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BaxterLogo_blue.ai"/>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087676" y="1817689"/>
            <a:ext cx="2016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3534869" y="2499360"/>
            <a:ext cx="5094621" cy="1803840"/>
          </a:xfrm>
          <a:prstGeom prst="rect">
            <a:avLst/>
          </a:prstGeom>
        </p:spPr>
        <p:txBody>
          <a:bodyPr tIns="91440" bIns="0" anchor="ctr" anchorCtr="0"/>
          <a:lstStyle>
            <a:lvl1pPr>
              <a:defRPr sz="3600" baseline="0">
                <a:solidFill>
                  <a:srgbClr val="54585A"/>
                </a:solidFill>
                <a:latin typeface="Franklin Gothic Medium" panose="020B0603020102020204" pitchFamily="34" charset="0"/>
              </a:defRPr>
            </a:lvl1pPr>
          </a:lstStyle>
          <a:p>
            <a:r>
              <a:rPr lang="en-US" dirty="0"/>
              <a:t>Click to edit Master title style</a:t>
            </a:r>
          </a:p>
        </p:txBody>
      </p:sp>
      <p:sp>
        <p:nvSpPr>
          <p:cNvPr id="11" name="Text Placeholder 10"/>
          <p:cNvSpPr>
            <a:spLocks noGrp="1"/>
          </p:cNvSpPr>
          <p:nvPr>
            <p:ph type="body" sz="quarter" idx="10" hasCustomPrompt="1"/>
          </p:nvPr>
        </p:nvSpPr>
        <p:spPr>
          <a:xfrm>
            <a:off x="3338265" y="4423664"/>
            <a:ext cx="5487829"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Presenter name(s)</a:t>
            </a:r>
          </a:p>
        </p:txBody>
      </p:sp>
      <p:sp>
        <p:nvSpPr>
          <p:cNvPr id="12" name="Text Placeholder 10"/>
          <p:cNvSpPr>
            <a:spLocks noGrp="1"/>
          </p:cNvSpPr>
          <p:nvPr>
            <p:ph type="body" sz="quarter" idx="11" hasCustomPrompt="1"/>
          </p:nvPr>
        </p:nvSpPr>
        <p:spPr>
          <a:xfrm>
            <a:off x="3338265" y="5001328"/>
            <a:ext cx="5487829"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Date</a:t>
            </a:r>
          </a:p>
        </p:txBody>
      </p:sp>
    </p:spTree>
    <p:extLst>
      <p:ext uri="{BB962C8B-B14F-4D97-AF65-F5344CB8AC3E}">
        <p14:creationId xmlns:p14="http://schemas.microsoft.com/office/powerpoint/2010/main" val="74531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Title/white middle">
    <p:spTree>
      <p:nvGrpSpPr>
        <p:cNvPr id="1" name=""/>
        <p:cNvGrpSpPr/>
        <p:nvPr/>
      </p:nvGrpSpPr>
      <p:grpSpPr>
        <a:xfrm>
          <a:off x="0" y="0"/>
          <a:ext cx="0" cy="0"/>
          <a:chOff x="0" y="0"/>
          <a:chExt cx="0" cy="0"/>
        </a:xfrm>
      </p:grpSpPr>
      <p:pic>
        <p:nvPicPr>
          <p:cNvPr id="5" name="Picture 1" descr="PPT 3-RGB-16-9-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0241" cy="6858000"/>
          </a:xfrm>
          <a:prstGeom prst="rect">
            <a:avLst/>
          </a:prstGeom>
          <a:solidFill>
            <a:schemeClr val="bg1"/>
          </a:solidFill>
          <a:ln>
            <a:noFill/>
          </a:ln>
        </p:spPr>
      </p:pic>
      <p:pic>
        <p:nvPicPr>
          <p:cNvPr id="6" name="Picture 9" descr="BaxterLogo_blue.ai"/>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087676" y="1817689"/>
            <a:ext cx="2016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8"/>
          <p:cNvSpPr>
            <a:spLocks noGrp="1"/>
          </p:cNvSpPr>
          <p:nvPr>
            <p:ph type="title"/>
          </p:nvPr>
        </p:nvSpPr>
        <p:spPr>
          <a:xfrm>
            <a:off x="594515" y="2499360"/>
            <a:ext cx="10975658" cy="1803840"/>
          </a:xfrm>
          <a:prstGeom prst="rect">
            <a:avLst/>
          </a:prstGeom>
        </p:spPr>
        <p:txBody>
          <a:bodyPr lIns="0" tIns="91440" rIns="0" bIns="0" anchor="ctr" anchorCtr="0"/>
          <a:lstStyle>
            <a:lvl1pPr>
              <a:defRPr sz="3600" baseline="0">
                <a:solidFill>
                  <a:srgbClr val="54585A"/>
                </a:solidFill>
                <a:latin typeface="Franklin Gothic Medium" panose="020B0603020102020204" pitchFamily="34" charset="0"/>
              </a:defRPr>
            </a:lvl1pPr>
          </a:lstStyle>
          <a:p>
            <a:r>
              <a:rPr lang="en-US" dirty="0"/>
              <a:t>Click to edit Master title style</a:t>
            </a:r>
          </a:p>
        </p:txBody>
      </p:sp>
      <p:sp>
        <p:nvSpPr>
          <p:cNvPr id="12" name="Text Placeholder 10"/>
          <p:cNvSpPr>
            <a:spLocks noGrp="1"/>
          </p:cNvSpPr>
          <p:nvPr>
            <p:ph type="body" sz="quarter" idx="10" hasCustomPrompt="1"/>
          </p:nvPr>
        </p:nvSpPr>
        <p:spPr>
          <a:xfrm>
            <a:off x="3338429" y="4423664"/>
            <a:ext cx="5487829"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Presenter name(s)</a:t>
            </a:r>
          </a:p>
        </p:txBody>
      </p:sp>
      <p:sp>
        <p:nvSpPr>
          <p:cNvPr id="13" name="Text Placeholder 10"/>
          <p:cNvSpPr>
            <a:spLocks noGrp="1"/>
          </p:cNvSpPr>
          <p:nvPr>
            <p:ph type="body" sz="quarter" idx="11" hasCustomPrompt="1"/>
          </p:nvPr>
        </p:nvSpPr>
        <p:spPr>
          <a:xfrm>
            <a:off x="3338429" y="5001328"/>
            <a:ext cx="5487829"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Date</a:t>
            </a:r>
          </a:p>
        </p:txBody>
      </p:sp>
    </p:spTree>
    <p:extLst>
      <p:ext uri="{BB962C8B-B14F-4D97-AF65-F5344CB8AC3E}">
        <p14:creationId xmlns:p14="http://schemas.microsoft.com/office/powerpoint/2010/main" val="227115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Title/R&amp;D/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017C0-9147-4CC9-A351-C4907410C9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603" t="6417" r="14845" b="11603"/>
          <a:stretch/>
        </p:blipFill>
        <p:spPr>
          <a:xfrm>
            <a:off x="0" y="0"/>
            <a:ext cx="12192127" cy="6858000"/>
          </a:xfrm>
          <a:prstGeom prst="rect">
            <a:avLst/>
          </a:prstGeom>
        </p:spPr>
      </p:pic>
      <p:pic>
        <p:nvPicPr>
          <p:cNvPr id="8" name="Baxter WM on white box">
            <a:extLst>
              <a:ext uri="{FF2B5EF4-FFF2-40B4-BE49-F238E27FC236}">
                <a16:creationId xmlns:a16="http://schemas.microsoft.com/office/drawing/2014/main" id="{75E7C595-8AEC-44B9-8FB7-5D4A942C152F}"/>
              </a:ext>
            </a:extLst>
          </p:cNvPr>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3466" y="1234250"/>
            <a:ext cx="5487829" cy="4389120"/>
          </a:xfrm>
          <a:prstGeom prst="rect">
            <a:avLst/>
          </a:prstGeom>
        </p:spPr>
      </p:pic>
      <p:sp>
        <p:nvSpPr>
          <p:cNvPr id="25" name="Date Place Placeholder"/>
          <p:cNvSpPr>
            <a:spLocks noGrp="1"/>
          </p:cNvSpPr>
          <p:nvPr>
            <p:ph type="body" sz="quarter" idx="11" hasCustomPrompt="1"/>
          </p:nvPr>
        </p:nvSpPr>
        <p:spPr>
          <a:xfrm>
            <a:off x="143256" y="4703016"/>
            <a:ext cx="5201317"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Date</a:t>
            </a:r>
          </a:p>
        </p:txBody>
      </p:sp>
      <p:sp>
        <p:nvSpPr>
          <p:cNvPr id="26" name="Presenter Name(s) Placeholder"/>
          <p:cNvSpPr>
            <a:spLocks noGrp="1"/>
          </p:cNvSpPr>
          <p:nvPr>
            <p:ph type="body" sz="quarter" idx="10" hasCustomPrompt="1"/>
          </p:nvPr>
        </p:nvSpPr>
        <p:spPr>
          <a:xfrm>
            <a:off x="143256" y="4038691"/>
            <a:ext cx="5201317"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Presenter name(s)</a:t>
            </a:r>
          </a:p>
        </p:txBody>
      </p:sp>
      <p:sp>
        <p:nvSpPr>
          <p:cNvPr id="27" name="Master Slide Title"/>
          <p:cNvSpPr>
            <a:spLocks noGrp="1"/>
          </p:cNvSpPr>
          <p:nvPr>
            <p:ph type="title"/>
          </p:nvPr>
        </p:nvSpPr>
        <p:spPr>
          <a:xfrm>
            <a:off x="143256" y="2468880"/>
            <a:ext cx="5201317" cy="1371600"/>
          </a:xfrm>
          <a:prstGeom prst="rect">
            <a:avLst/>
          </a:prstGeom>
        </p:spPr>
        <p:txBody>
          <a:bodyPr lIns="0" tIns="91440" rIns="0" bIns="0" anchor="t" anchorCtr="0"/>
          <a:lstStyle>
            <a:lvl1pPr algn="ctr">
              <a:defRPr sz="3600" baseline="0">
                <a:solidFill>
                  <a:srgbClr val="54585A"/>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42731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Title/Family/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7537C-F76A-4058-AED9-84E00D98F8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 t="7746" r="32" b="7746"/>
          <a:stretch/>
        </p:blipFill>
        <p:spPr>
          <a:xfrm>
            <a:off x="0" y="0"/>
            <a:ext cx="12188109" cy="6858000"/>
          </a:xfrm>
          <a:prstGeom prst="rect">
            <a:avLst/>
          </a:prstGeom>
        </p:spPr>
      </p:pic>
      <p:pic>
        <p:nvPicPr>
          <p:cNvPr id="7" name="Baxter WM on white box">
            <a:extLst>
              <a:ext uri="{FF2B5EF4-FFF2-40B4-BE49-F238E27FC236}">
                <a16:creationId xmlns:a16="http://schemas.microsoft.com/office/drawing/2014/main" id="{29A4A009-5E3A-47EB-A081-C73833EE6B2D}"/>
              </a:ext>
            </a:extLst>
          </p:cNvPr>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6685771" y="1234250"/>
            <a:ext cx="5487829" cy="4389120"/>
          </a:xfrm>
          <a:prstGeom prst="rect">
            <a:avLst/>
          </a:prstGeom>
        </p:spPr>
      </p:pic>
      <p:sp>
        <p:nvSpPr>
          <p:cNvPr id="8" name="Date Place Placeholder">
            <a:extLst>
              <a:ext uri="{FF2B5EF4-FFF2-40B4-BE49-F238E27FC236}">
                <a16:creationId xmlns:a16="http://schemas.microsoft.com/office/drawing/2014/main" id="{D7329116-6F54-46E9-A408-6BB471C465E9}"/>
              </a:ext>
            </a:extLst>
          </p:cNvPr>
          <p:cNvSpPr>
            <a:spLocks noGrp="1"/>
          </p:cNvSpPr>
          <p:nvPr>
            <p:ph type="body" sz="quarter" idx="11" hasCustomPrompt="1"/>
          </p:nvPr>
        </p:nvSpPr>
        <p:spPr>
          <a:xfrm>
            <a:off x="6832493" y="4703016"/>
            <a:ext cx="5201317"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Date</a:t>
            </a:r>
          </a:p>
        </p:txBody>
      </p:sp>
      <p:sp>
        <p:nvSpPr>
          <p:cNvPr id="10" name="Presenter Name(s) Placeholder">
            <a:extLst>
              <a:ext uri="{FF2B5EF4-FFF2-40B4-BE49-F238E27FC236}">
                <a16:creationId xmlns:a16="http://schemas.microsoft.com/office/drawing/2014/main" id="{C2D2F342-C388-4F04-8F4A-24061D94917D}"/>
              </a:ext>
            </a:extLst>
          </p:cNvPr>
          <p:cNvSpPr>
            <a:spLocks noGrp="1"/>
          </p:cNvSpPr>
          <p:nvPr>
            <p:ph type="body" sz="quarter" idx="10" hasCustomPrompt="1"/>
          </p:nvPr>
        </p:nvSpPr>
        <p:spPr>
          <a:xfrm>
            <a:off x="6832493" y="4038691"/>
            <a:ext cx="5201317" cy="457200"/>
          </a:xfrm>
          <a:prstGeom prst="rect">
            <a:avLst/>
          </a:prstGeom>
        </p:spPr>
        <p:txBody>
          <a:bodyPr lIns="0" tIns="0" rIns="0" bIns="0" anchor="t" anchorCtr="0"/>
          <a:lstStyle>
            <a:lvl1pPr marL="0" indent="0" algn="ctr">
              <a:buNone/>
              <a:defRPr sz="2400" baseline="0">
                <a:solidFill>
                  <a:srgbClr val="54585A"/>
                </a:solidFill>
                <a:latin typeface="Franklin Gothic Book" panose="020B0503020102020204" pitchFamily="34" charset="0"/>
              </a:defRPr>
            </a:lvl1pPr>
            <a:lvl2pPr algn="ctr">
              <a:defRPr sz="1600">
                <a:latin typeface="Franklin Gothic Book" panose="020B0503020102020204" pitchFamily="34" charset="0"/>
              </a:defRPr>
            </a:lvl2pPr>
            <a:lvl3pPr algn="ctr">
              <a:defRPr sz="1600">
                <a:latin typeface="Franklin Gothic Book" panose="020B0503020102020204" pitchFamily="34" charset="0"/>
              </a:defRPr>
            </a:lvl3pPr>
            <a:lvl4pPr algn="ctr">
              <a:defRPr sz="1600">
                <a:latin typeface="Franklin Gothic Book" panose="020B0503020102020204" pitchFamily="34" charset="0"/>
              </a:defRPr>
            </a:lvl4pPr>
            <a:lvl5pPr algn="ctr">
              <a:defRPr sz="1600">
                <a:latin typeface="Franklin Gothic Book" panose="020B0503020102020204" pitchFamily="34" charset="0"/>
              </a:defRPr>
            </a:lvl5pPr>
          </a:lstStyle>
          <a:p>
            <a:pPr lvl="0"/>
            <a:r>
              <a:rPr lang="en-US" dirty="0"/>
              <a:t>Click to edit Presenter name(s)</a:t>
            </a:r>
          </a:p>
        </p:txBody>
      </p:sp>
      <p:sp>
        <p:nvSpPr>
          <p:cNvPr id="14" name="Master Slide Title">
            <a:extLst>
              <a:ext uri="{FF2B5EF4-FFF2-40B4-BE49-F238E27FC236}">
                <a16:creationId xmlns:a16="http://schemas.microsoft.com/office/drawing/2014/main" id="{64CF86BC-EA7C-46FC-879F-C692E0959B3F}"/>
              </a:ext>
            </a:extLst>
          </p:cNvPr>
          <p:cNvSpPr>
            <a:spLocks noGrp="1"/>
          </p:cNvSpPr>
          <p:nvPr>
            <p:ph type="title"/>
          </p:nvPr>
        </p:nvSpPr>
        <p:spPr>
          <a:xfrm>
            <a:off x="6832493" y="2468880"/>
            <a:ext cx="5201317" cy="1371600"/>
          </a:xfrm>
          <a:prstGeom prst="rect">
            <a:avLst/>
          </a:prstGeom>
        </p:spPr>
        <p:txBody>
          <a:bodyPr lIns="0" tIns="91440" rIns="0" bIns="0" anchor="t" anchorCtr="0"/>
          <a:lstStyle>
            <a:lvl1pPr algn="ctr">
              <a:defRPr sz="3600" baseline="0">
                <a:solidFill>
                  <a:srgbClr val="54585A"/>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261023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oleObject" Target="../embeddings/oleObject2.bin"/><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ags" Target="../tags/tag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image" Target="../media/image7.emf"/><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theme" Target="../theme/theme2.xml"/><Relationship Id="rId30"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slideLayout" Target="../slideLayouts/slideLayout34.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3.xml"/><Relationship Id="rId11" Type="http://schemas.openxmlformats.org/officeDocument/2006/relationships/image" Target="../media/image35.png"/><Relationship Id="rId5" Type="http://schemas.openxmlformats.org/officeDocument/2006/relationships/slideLayout" Target="../slideLayouts/slideLayout36.xml"/><Relationship Id="rId10" Type="http://schemas.openxmlformats.org/officeDocument/2006/relationships/image" Target="../media/image34.png"/><Relationship Id="rId4" Type="http://schemas.openxmlformats.org/officeDocument/2006/relationships/slideLayout" Target="../slideLayouts/slideLayout35.xml"/><Relationship Id="rId9" Type="http://schemas.openxmlformats.org/officeDocument/2006/relationships/image" Target="../media/image3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0077307-02D6-E1AF-F4F1-3E5304453618}"/>
              </a:ext>
            </a:extLst>
          </p:cNvPr>
          <p:cNvGraphicFramePr>
            <a:graphicFrameLocks noChangeAspect="1"/>
          </p:cNvGraphicFramePr>
          <p:nvPr userDrawn="1">
            <p:custDataLst>
              <p:tags r:id="rId7"/>
            </p:custDataLst>
            <p:extLst>
              <p:ext uri="{D42A27DB-BD31-4B8C-83A1-F6EECF244321}">
                <p14:modId xmlns:p14="http://schemas.microsoft.com/office/powerpoint/2010/main" val="2790877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16" imgH="416" progId="TCLayout.ActiveDocument.1">
                  <p:embed/>
                </p:oleObj>
              </mc:Choice>
              <mc:Fallback>
                <p:oleObj name="think-cell 幻灯片" r:id="rId8" imgW="416" imgH="41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6" name="bg object 16"/>
          <p:cNvSpPr/>
          <p:nvPr/>
        </p:nvSpPr>
        <p:spPr>
          <a:xfrm>
            <a:off x="0" y="856488"/>
            <a:ext cx="12189460" cy="152400"/>
          </a:xfrm>
          <a:custGeom>
            <a:avLst/>
            <a:gdLst/>
            <a:ahLst/>
            <a:cxnLst/>
            <a:rect l="l" t="t" r="r" b="b"/>
            <a:pathLst>
              <a:path w="12189460" h="152400">
                <a:moveTo>
                  <a:pt x="12188952" y="0"/>
                </a:moveTo>
                <a:lnTo>
                  <a:pt x="0" y="0"/>
                </a:lnTo>
                <a:lnTo>
                  <a:pt x="0" y="152400"/>
                </a:lnTo>
                <a:lnTo>
                  <a:pt x="12188952" y="152400"/>
                </a:lnTo>
                <a:lnTo>
                  <a:pt x="12188952" y="0"/>
                </a:lnTo>
                <a:close/>
              </a:path>
            </a:pathLst>
          </a:custGeom>
          <a:solidFill>
            <a:srgbClr val="6F9FFF">
              <a:alpha val="50195"/>
            </a:srgbClr>
          </a:solidFill>
        </p:spPr>
        <p:txBody>
          <a:bodyPr wrap="square" lIns="0" tIns="0" rIns="0" bIns="0" rtlCol="0"/>
          <a:lstStyle/>
          <a:p>
            <a:endParaRPr/>
          </a:p>
        </p:txBody>
      </p:sp>
      <p:sp>
        <p:nvSpPr>
          <p:cNvPr id="17" name="bg object 17"/>
          <p:cNvSpPr/>
          <p:nvPr/>
        </p:nvSpPr>
        <p:spPr>
          <a:xfrm>
            <a:off x="0" y="0"/>
            <a:ext cx="12189460" cy="856615"/>
          </a:xfrm>
          <a:custGeom>
            <a:avLst/>
            <a:gdLst/>
            <a:ahLst/>
            <a:cxnLst/>
            <a:rect l="l" t="t" r="r" b="b"/>
            <a:pathLst>
              <a:path w="12189460" h="856615">
                <a:moveTo>
                  <a:pt x="12188952" y="0"/>
                </a:moveTo>
                <a:lnTo>
                  <a:pt x="0" y="0"/>
                </a:lnTo>
                <a:lnTo>
                  <a:pt x="0" y="856488"/>
                </a:lnTo>
                <a:lnTo>
                  <a:pt x="12188952" y="856488"/>
                </a:lnTo>
                <a:lnTo>
                  <a:pt x="12188952" y="0"/>
                </a:lnTo>
                <a:close/>
              </a:path>
            </a:pathLst>
          </a:custGeom>
          <a:solidFill>
            <a:srgbClr val="001A71"/>
          </a:solidFill>
        </p:spPr>
        <p:txBody>
          <a:bodyPr wrap="square" lIns="0" tIns="0" rIns="0" bIns="0" rtlCol="0"/>
          <a:lstStyle/>
          <a:p>
            <a:endParaRPr/>
          </a:p>
        </p:txBody>
      </p:sp>
      <p:pic>
        <p:nvPicPr>
          <p:cNvPr id="18" name="bg object 18"/>
          <p:cNvPicPr/>
          <p:nvPr/>
        </p:nvPicPr>
        <p:blipFill>
          <a:blip r:embed="rId10" cstate="print"/>
          <a:stretch>
            <a:fillRect/>
          </a:stretch>
        </p:blipFill>
        <p:spPr>
          <a:xfrm>
            <a:off x="204215" y="0"/>
            <a:ext cx="1188720" cy="975360"/>
          </a:xfrm>
          <a:prstGeom prst="rect">
            <a:avLst/>
          </a:prstGeom>
        </p:spPr>
      </p:pic>
      <p:pic>
        <p:nvPicPr>
          <p:cNvPr id="19" name="bg object 19"/>
          <p:cNvPicPr/>
          <p:nvPr/>
        </p:nvPicPr>
        <p:blipFill>
          <a:blip r:embed="rId11" cstate="print"/>
          <a:stretch>
            <a:fillRect/>
          </a:stretch>
        </p:blipFill>
        <p:spPr>
          <a:xfrm>
            <a:off x="234695" y="6595871"/>
            <a:ext cx="890016" cy="149352"/>
          </a:xfrm>
          <a:prstGeom prst="rect">
            <a:avLst/>
          </a:prstGeom>
        </p:spPr>
      </p:pic>
      <p:sp>
        <p:nvSpPr>
          <p:cNvPr id="2" name="Holder 2"/>
          <p:cNvSpPr>
            <a:spLocks noGrp="1"/>
          </p:cNvSpPr>
          <p:nvPr>
            <p:ph type="title"/>
          </p:nvPr>
        </p:nvSpPr>
        <p:spPr>
          <a:xfrm>
            <a:off x="1862582" y="151003"/>
            <a:ext cx="8466835" cy="574040"/>
          </a:xfrm>
          <a:prstGeom prst="rect">
            <a:avLst/>
          </a:prstGeom>
        </p:spPr>
        <p:txBody>
          <a:bodyPr wrap="square" lIns="0" tIns="0" rIns="0" bIns="0">
            <a:spAutoFit/>
          </a:bodyPr>
          <a:lstStyle>
            <a:lvl1pPr>
              <a:defRPr sz="3600" b="1" i="0">
                <a:solidFill>
                  <a:schemeClr val="bg1"/>
                </a:solidFill>
                <a:latin typeface="Microsoft YaHei"/>
                <a:cs typeface="Microsoft YaHei"/>
              </a:defRPr>
            </a:lvl1pPr>
          </a:lstStyle>
          <a:p>
            <a:endParaRPr/>
          </a:p>
        </p:txBody>
      </p:sp>
      <p:sp>
        <p:nvSpPr>
          <p:cNvPr id="3" name="Holder 3"/>
          <p:cNvSpPr>
            <a:spLocks noGrp="1"/>
          </p:cNvSpPr>
          <p:nvPr>
            <p:ph type="body" idx="1"/>
          </p:nvPr>
        </p:nvSpPr>
        <p:spPr>
          <a:xfrm>
            <a:off x="438912" y="2606039"/>
            <a:ext cx="11296015" cy="26949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0694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7C4D501-185A-1219-3CD9-31C40245E815}"/>
              </a:ext>
            </a:extLst>
          </p:cNvPr>
          <p:cNvGraphicFramePr>
            <a:graphicFrameLocks noChangeAspect="1"/>
          </p:cNvGraphicFramePr>
          <p:nvPr userDrawn="1">
            <p:custDataLst>
              <p:tags r:id="rId28"/>
            </p:custDataLst>
            <p:extLst>
              <p:ext uri="{D42A27DB-BD31-4B8C-83A1-F6EECF244321}">
                <p14:modId xmlns:p14="http://schemas.microsoft.com/office/powerpoint/2010/main" val="1674212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9" imgW="416" imgH="416" progId="TCLayout.ActiveDocument.1">
                  <p:embed/>
                </p:oleObj>
              </mc:Choice>
              <mc:Fallback>
                <p:oleObj name="think-cell 幻灯片" r:id="rId29" imgW="416" imgH="416" progId="TCLayout.ActiveDocument.1">
                  <p:embed/>
                  <p:pic>
                    <p:nvPicPr>
                      <p:cNvPr id="0" name=""/>
                      <p:cNvPicPr/>
                      <p:nvPr/>
                    </p:nvPicPr>
                    <p:blipFill>
                      <a:blip r:embed="rId30"/>
                      <a:stretch>
                        <a:fillRect/>
                      </a:stretch>
                    </p:blipFill>
                    <p:spPr>
                      <a:xfrm>
                        <a:off x="1588" y="1588"/>
                        <a:ext cx="1588" cy="1588"/>
                      </a:xfrm>
                      <a:prstGeom prst="rect">
                        <a:avLst/>
                      </a:prstGeom>
                    </p:spPr>
                  </p:pic>
                </p:oleObj>
              </mc:Fallback>
            </mc:AlternateContent>
          </a:graphicData>
        </a:graphic>
      </p:graphicFrame>
      <p:pic>
        <p:nvPicPr>
          <p:cNvPr id="3" name="Picture 11" descr="BaxterLogo_blue.ai">
            <a:extLst>
              <a:ext uri="{FF2B5EF4-FFF2-40B4-BE49-F238E27FC236}">
                <a16:creationId xmlns:a16="http://schemas.microsoft.com/office/drawing/2014/main" id="{CE327E44-6C37-4A7C-986B-970C96FC2DF2}"/>
              </a:ext>
            </a:extLst>
          </p:cNvPr>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188963" y="6575426"/>
            <a:ext cx="9368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a:extLst>
              <a:ext uri="{FF2B5EF4-FFF2-40B4-BE49-F238E27FC236}">
                <a16:creationId xmlns:a16="http://schemas.microsoft.com/office/drawing/2014/main" id="{5F0A85B6-FA63-4C7F-BC94-B727EB07AAB1}"/>
              </a:ext>
            </a:extLst>
          </p:cNvPr>
          <p:cNvSpPr>
            <a:spLocks noGrp="1"/>
          </p:cNvSpPr>
          <p:nvPr>
            <p:ph type="ftr" sz="quarter" idx="3"/>
          </p:nvPr>
        </p:nvSpPr>
        <p:spPr>
          <a:xfrm>
            <a:off x="2082954" y="6489699"/>
            <a:ext cx="9841507" cy="365760"/>
          </a:xfrm>
          <a:prstGeom prst="rect">
            <a:avLst/>
          </a:prstGeom>
        </p:spPr>
        <p:txBody>
          <a:bodyPr vert="horz" lIns="91440" tIns="45720" rIns="91440" bIns="45720" rtlCol="0" anchor="ctr"/>
          <a:lstStyle>
            <a:lvl1pPr algn="r">
              <a:defRPr sz="1100">
                <a:solidFill>
                  <a:schemeClr val="tx1"/>
                </a:solidFill>
                <a:latin typeface="+mn-lt"/>
              </a:defRPr>
            </a:lvl1pPr>
          </a:lstStyle>
          <a:p>
            <a:r>
              <a:rPr lang="en-US" altLang="en-US" dirty="0"/>
              <a:t>Baxter Confidential — Do not distribute without prior approval</a:t>
            </a:r>
            <a:r>
              <a:rPr lang="en-US" dirty="0"/>
              <a:t>   |</a:t>
            </a:r>
          </a:p>
        </p:txBody>
      </p:sp>
      <p:sp>
        <p:nvSpPr>
          <p:cNvPr id="9" name="Slide Number Placeholder 8">
            <a:extLst>
              <a:ext uri="{FF2B5EF4-FFF2-40B4-BE49-F238E27FC236}">
                <a16:creationId xmlns:a16="http://schemas.microsoft.com/office/drawing/2014/main" id="{B189780B-5B40-4D24-826C-8145C009AF54}"/>
              </a:ext>
            </a:extLst>
          </p:cNvPr>
          <p:cNvSpPr>
            <a:spLocks noGrp="1"/>
          </p:cNvSpPr>
          <p:nvPr>
            <p:ph type="sldNum" sz="quarter" idx="4"/>
          </p:nvPr>
        </p:nvSpPr>
        <p:spPr>
          <a:xfrm>
            <a:off x="11698222" y="6492241"/>
            <a:ext cx="493905" cy="365125"/>
          </a:xfrm>
          <a:prstGeom prst="rect">
            <a:avLst/>
          </a:prstGeom>
        </p:spPr>
        <p:txBody>
          <a:bodyPr vert="horz" lIns="91440" tIns="45720" rIns="91440" bIns="45720" rtlCol="0" anchor="ctr"/>
          <a:lstStyle>
            <a:lvl1pPr algn="r">
              <a:defRPr sz="1200">
                <a:solidFill>
                  <a:schemeClr val="tx1"/>
                </a:solidFill>
              </a:defRPr>
            </a:lvl1pPr>
          </a:lstStyle>
          <a:p>
            <a:fld id="{D7536C0D-C333-475E-B068-2F8738F97D07}" type="slidenum">
              <a:rPr lang="en-US" smtClean="0"/>
              <a:pPr/>
              <a:t>‹#›</a:t>
            </a:fld>
            <a:endParaRPr lang="en-US" dirty="0"/>
          </a:p>
        </p:txBody>
      </p:sp>
    </p:spTree>
    <p:extLst>
      <p:ext uri="{BB962C8B-B14F-4D97-AF65-F5344CB8AC3E}">
        <p14:creationId xmlns:p14="http://schemas.microsoft.com/office/powerpoint/2010/main" val="38606262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Lst>
  <p:hf hdr="0" dt="0"/>
  <p:txStyles>
    <p:titleStyle>
      <a:lvl1pPr algn="ctr" defTabSz="608013" rtl="0" fontAlgn="base">
        <a:spcBef>
          <a:spcPct val="0"/>
        </a:spcBef>
        <a:spcAft>
          <a:spcPct val="0"/>
        </a:spcAft>
        <a:defRPr sz="5900" kern="1200">
          <a:solidFill>
            <a:schemeClr val="tx1"/>
          </a:solidFill>
          <a:latin typeface="+mj-lt"/>
          <a:ea typeface="+mj-ea"/>
          <a:cs typeface="+mj-cs"/>
        </a:defRPr>
      </a:lvl1pPr>
      <a:lvl2pPr algn="ctr" defTabSz="608013" rtl="0" fontAlgn="base">
        <a:spcBef>
          <a:spcPct val="0"/>
        </a:spcBef>
        <a:spcAft>
          <a:spcPct val="0"/>
        </a:spcAft>
        <a:defRPr sz="5900">
          <a:solidFill>
            <a:schemeClr val="tx1"/>
          </a:solidFill>
          <a:latin typeface="Franklin Gothic Medium" panose="020B0603020102020204" pitchFamily="34" charset="0"/>
        </a:defRPr>
      </a:lvl2pPr>
      <a:lvl3pPr algn="ctr" defTabSz="608013" rtl="0" fontAlgn="base">
        <a:spcBef>
          <a:spcPct val="0"/>
        </a:spcBef>
        <a:spcAft>
          <a:spcPct val="0"/>
        </a:spcAft>
        <a:defRPr sz="5900">
          <a:solidFill>
            <a:schemeClr val="tx1"/>
          </a:solidFill>
          <a:latin typeface="Franklin Gothic Medium" panose="020B0603020102020204" pitchFamily="34" charset="0"/>
        </a:defRPr>
      </a:lvl3pPr>
      <a:lvl4pPr algn="ctr" defTabSz="608013" rtl="0" fontAlgn="base">
        <a:spcBef>
          <a:spcPct val="0"/>
        </a:spcBef>
        <a:spcAft>
          <a:spcPct val="0"/>
        </a:spcAft>
        <a:defRPr sz="5900">
          <a:solidFill>
            <a:schemeClr val="tx1"/>
          </a:solidFill>
          <a:latin typeface="Franklin Gothic Medium" panose="020B0603020102020204" pitchFamily="34" charset="0"/>
        </a:defRPr>
      </a:lvl4pPr>
      <a:lvl5pPr algn="ctr" defTabSz="608013" rtl="0" fontAlgn="base">
        <a:spcBef>
          <a:spcPct val="0"/>
        </a:spcBef>
        <a:spcAft>
          <a:spcPct val="0"/>
        </a:spcAft>
        <a:defRPr sz="5900">
          <a:solidFill>
            <a:schemeClr val="tx1"/>
          </a:solidFill>
          <a:latin typeface="Franklin Gothic Medium" panose="020B0603020102020204" pitchFamily="34" charset="0"/>
        </a:defRPr>
      </a:lvl5pPr>
      <a:lvl6pPr marL="457200" algn="ctr" defTabSz="608013" rtl="0" fontAlgn="base">
        <a:spcBef>
          <a:spcPct val="0"/>
        </a:spcBef>
        <a:spcAft>
          <a:spcPct val="0"/>
        </a:spcAft>
        <a:defRPr sz="5900">
          <a:solidFill>
            <a:schemeClr val="tx1"/>
          </a:solidFill>
          <a:latin typeface="Franklin Gothic Medium" panose="020B0603020102020204" pitchFamily="34" charset="0"/>
        </a:defRPr>
      </a:lvl6pPr>
      <a:lvl7pPr marL="914400" algn="ctr" defTabSz="608013" rtl="0" fontAlgn="base">
        <a:spcBef>
          <a:spcPct val="0"/>
        </a:spcBef>
        <a:spcAft>
          <a:spcPct val="0"/>
        </a:spcAft>
        <a:defRPr sz="5900">
          <a:solidFill>
            <a:schemeClr val="tx1"/>
          </a:solidFill>
          <a:latin typeface="Franklin Gothic Medium" panose="020B0603020102020204" pitchFamily="34" charset="0"/>
        </a:defRPr>
      </a:lvl7pPr>
      <a:lvl8pPr marL="1371600" algn="ctr" defTabSz="608013" rtl="0" fontAlgn="base">
        <a:spcBef>
          <a:spcPct val="0"/>
        </a:spcBef>
        <a:spcAft>
          <a:spcPct val="0"/>
        </a:spcAft>
        <a:defRPr sz="5900">
          <a:solidFill>
            <a:schemeClr val="tx1"/>
          </a:solidFill>
          <a:latin typeface="Franklin Gothic Medium" panose="020B0603020102020204" pitchFamily="34" charset="0"/>
        </a:defRPr>
      </a:lvl8pPr>
      <a:lvl9pPr marL="1828800" algn="ctr" defTabSz="608013" rtl="0" fontAlgn="base">
        <a:spcBef>
          <a:spcPct val="0"/>
        </a:spcBef>
        <a:spcAft>
          <a:spcPct val="0"/>
        </a:spcAft>
        <a:defRPr sz="5900">
          <a:solidFill>
            <a:schemeClr val="tx1"/>
          </a:solidFill>
          <a:latin typeface="Franklin Gothic Medium" panose="020B0603020102020204" pitchFamily="34" charset="0"/>
        </a:defRPr>
      </a:lvl9pPr>
    </p:titleStyle>
    <p:bodyStyle>
      <a:lvl1pPr marL="455613" indent="-455613" algn="l" defTabSz="608013" rtl="0" fontAlgn="base">
        <a:spcBef>
          <a:spcPct val="20000"/>
        </a:spcBef>
        <a:spcAft>
          <a:spcPct val="0"/>
        </a:spcAft>
        <a:buFont typeface="Arial" panose="020B0604020202020204" pitchFamily="34" charset="0"/>
        <a:buChar char="•"/>
        <a:defRPr sz="4300" kern="1200">
          <a:solidFill>
            <a:schemeClr val="tx1"/>
          </a:solidFill>
          <a:latin typeface="+mn-lt"/>
          <a:ea typeface="+mn-ea"/>
          <a:cs typeface="+mn-cs"/>
        </a:defRPr>
      </a:lvl1pPr>
      <a:lvl2pPr marL="989013" indent="-379413" algn="l" defTabSz="608013" rtl="0" fontAlgn="base">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741613" indent="-303213" algn="l" defTabSz="608013"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3537354"/>
            <a:ext cx="12193169" cy="3317098"/>
          </a:xfrm>
          <a:prstGeom prst="rect">
            <a:avLst/>
          </a:prstGeom>
        </p:spPr>
      </p:pic>
      <p:pic>
        <p:nvPicPr>
          <p:cNvPr id="17" name="bg object 17"/>
          <p:cNvPicPr/>
          <p:nvPr/>
        </p:nvPicPr>
        <p:blipFill>
          <a:blip r:embed="rId8" cstate="print"/>
          <a:stretch>
            <a:fillRect/>
          </a:stretch>
        </p:blipFill>
        <p:spPr>
          <a:xfrm>
            <a:off x="10748694" y="468357"/>
            <a:ext cx="229494" cy="153374"/>
          </a:xfrm>
          <a:prstGeom prst="rect">
            <a:avLst/>
          </a:prstGeom>
        </p:spPr>
      </p:pic>
      <p:pic>
        <p:nvPicPr>
          <p:cNvPr id="18" name="bg object 18"/>
          <p:cNvPicPr/>
          <p:nvPr/>
        </p:nvPicPr>
        <p:blipFill>
          <a:blip r:embed="rId9" cstate="print"/>
          <a:stretch>
            <a:fillRect/>
          </a:stretch>
        </p:blipFill>
        <p:spPr>
          <a:xfrm>
            <a:off x="11589195" y="468384"/>
            <a:ext cx="197599" cy="153321"/>
          </a:xfrm>
          <a:prstGeom prst="rect">
            <a:avLst/>
          </a:prstGeom>
        </p:spPr>
      </p:pic>
      <p:pic>
        <p:nvPicPr>
          <p:cNvPr id="19" name="bg object 19"/>
          <p:cNvPicPr/>
          <p:nvPr/>
        </p:nvPicPr>
        <p:blipFill>
          <a:blip r:embed="rId10" cstate="print"/>
          <a:stretch>
            <a:fillRect/>
          </a:stretch>
        </p:blipFill>
        <p:spPr>
          <a:xfrm>
            <a:off x="11218593" y="431354"/>
            <a:ext cx="171510" cy="190385"/>
          </a:xfrm>
          <a:prstGeom prst="rect">
            <a:avLst/>
          </a:prstGeom>
        </p:spPr>
      </p:pic>
      <p:sp>
        <p:nvSpPr>
          <p:cNvPr id="20" name="bg object 20"/>
          <p:cNvSpPr/>
          <p:nvPr/>
        </p:nvSpPr>
        <p:spPr>
          <a:xfrm>
            <a:off x="10485449" y="406133"/>
            <a:ext cx="276908" cy="215614"/>
          </a:xfrm>
          <a:custGeom>
            <a:avLst/>
            <a:gdLst/>
            <a:ahLst/>
            <a:cxnLst/>
            <a:rect l="l" t="t" r="r" b="b"/>
            <a:pathLst>
              <a:path w="261620" h="203834">
                <a:moveTo>
                  <a:pt x="223812" y="0"/>
                </a:moveTo>
                <a:lnTo>
                  <a:pt x="55473" y="25"/>
                </a:lnTo>
                <a:lnTo>
                  <a:pt x="57543" y="13271"/>
                </a:lnTo>
                <a:lnTo>
                  <a:pt x="11938" y="180771"/>
                </a:lnTo>
                <a:lnTo>
                  <a:pt x="10665" y="185117"/>
                </a:lnTo>
                <a:lnTo>
                  <a:pt x="8997" y="188964"/>
                </a:lnTo>
                <a:lnTo>
                  <a:pt x="5815" y="194471"/>
                </a:lnTo>
                <a:lnTo>
                  <a:pt x="0" y="203796"/>
                </a:lnTo>
                <a:lnTo>
                  <a:pt x="197053" y="203720"/>
                </a:lnTo>
                <a:lnTo>
                  <a:pt x="230206" y="171627"/>
                </a:lnTo>
                <a:lnTo>
                  <a:pt x="94602" y="171627"/>
                </a:lnTo>
                <a:lnTo>
                  <a:pt x="109855" y="115633"/>
                </a:lnTo>
                <a:lnTo>
                  <a:pt x="237159" y="115633"/>
                </a:lnTo>
                <a:lnTo>
                  <a:pt x="230977" y="107156"/>
                </a:lnTo>
                <a:lnTo>
                  <a:pt x="221792" y="100304"/>
                </a:lnTo>
                <a:lnTo>
                  <a:pt x="231734" y="96942"/>
                </a:lnTo>
                <a:lnTo>
                  <a:pt x="240472" y="92228"/>
                </a:lnTo>
                <a:lnTo>
                  <a:pt x="247294" y="85765"/>
                </a:lnTo>
                <a:lnTo>
                  <a:pt x="248333" y="83629"/>
                </a:lnTo>
                <a:lnTo>
                  <a:pt x="118554" y="83629"/>
                </a:lnTo>
                <a:lnTo>
                  <a:pt x="132130" y="33782"/>
                </a:lnTo>
                <a:lnTo>
                  <a:pt x="261053" y="33782"/>
                </a:lnTo>
                <a:lnTo>
                  <a:pt x="261386" y="27089"/>
                </a:lnTo>
                <a:lnTo>
                  <a:pt x="254766" y="12992"/>
                </a:lnTo>
                <a:lnTo>
                  <a:pt x="241848" y="3486"/>
                </a:lnTo>
                <a:lnTo>
                  <a:pt x="223812" y="0"/>
                </a:lnTo>
                <a:close/>
              </a:path>
              <a:path w="261620" h="203834">
                <a:moveTo>
                  <a:pt x="237159" y="115633"/>
                </a:moveTo>
                <a:lnTo>
                  <a:pt x="161836" y="115633"/>
                </a:lnTo>
                <a:lnTo>
                  <a:pt x="166928" y="122618"/>
                </a:lnTo>
                <a:lnTo>
                  <a:pt x="155079" y="166179"/>
                </a:lnTo>
                <a:lnTo>
                  <a:pt x="148780" y="171627"/>
                </a:lnTo>
                <a:lnTo>
                  <a:pt x="230206" y="171627"/>
                </a:lnTo>
                <a:lnTo>
                  <a:pt x="238785" y="140385"/>
                </a:lnTo>
                <a:lnTo>
                  <a:pt x="240287" y="126990"/>
                </a:lnTo>
                <a:lnTo>
                  <a:pt x="237413" y="115982"/>
                </a:lnTo>
                <a:lnTo>
                  <a:pt x="237159" y="115633"/>
                </a:lnTo>
                <a:close/>
              </a:path>
              <a:path w="261620" h="203834">
                <a:moveTo>
                  <a:pt x="261053" y="33782"/>
                </a:moveTo>
                <a:lnTo>
                  <a:pt x="184124" y="33782"/>
                </a:lnTo>
                <a:lnTo>
                  <a:pt x="189217" y="40767"/>
                </a:lnTo>
                <a:lnTo>
                  <a:pt x="179031" y="78193"/>
                </a:lnTo>
                <a:lnTo>
                  <a:pt x="172745" y="83629"/>
                </a:lnTo>
                <a:lnTo>
                  <a:pt x="248333" y="83629"/>
                </a:lnTo>
                <a:lnTo>
                  <a:pt x="251485" y="77152"/>
                </a:lnTo>
                <a:lnTo>
                  <a:pt x="260527" y="44348"/>
                </a:lnTo>
                <a:lnTo>
                  <a:pt x="261053" y="33782"/>
                </a:lnTo>
                <a:close/>
              </a:path>
            </a:pathLst>
          </a:custGeom>
          <a:solidFill>
            <a:srgbClr val="225398"/>
          </a:solidFill>
        </p:spPr>
        <p:txBody>
          <a:bodyPr wrap="square" lIns="0" tIns="0" rIns="0" bIns="0" rtlCol="0"/>
          <a:lstStyle/>
          <a:p>
            <a:endParaRPr sz="1904"/>
          </a:p>
        </p:txBody>
      </p:sp>
      <p:pic>
        <p:nvPicPr>
          <p:cNvPr id="21" name="bg object 21"/>
          <p:cNvPicPr/>
          <p:nvPr/>
        </p:nvPicPr>
        <p:blipFill>
          <a:blip r:embed="rId11" cstate="print"/>
          <a:stretch>
            <a:fillRect/>
          </a:stretch>
        </p:blipFill>
        <p:spPr>
          <a:xfrm>
            <a:off x="10970637" y="468357"/>
            <a:ext cx="266772" cy="153428"/>
          </a:xfrm>
          <a:prstGeom prst="rect">
            <a:avLst/>
          </a:prstGeom>
        </p:spPr>
      </p:pic>
      <p:pic>
        <p:nvPicPr>
          <p:cNvPr id="22" name="bg object 22"/>
          <p:cNvPicPr/>
          <p:nvPr/>
        </p:nvPicPr>
        <p:blipFill>
          <a:blip r:embed="rId12" cstate="print"/>
          <a:stretch>
            <a:fillRect/>
          </a:stretch>
        </p:blipFill>
        <p:spPr>
          <a:xfrm>
            <a:off x="11380008" y="468331"/>
            <a:ext cx="229494" cy="153401"/>
          </a:xfrm>
          <a:prstGeom prst="rect">
            <a:avLst/>
          </a:prstGeom>
        </p:spPr>
      </p:pic>
      <p:pic>
        <p:nvPicPr>
          <p:cNvPr id="23" name="bg object 23"/>
          <p:cNvPicPr/>
          <p:nvPr/>
        </p:nvPicPr>
        <p:blipFill>
          <a:blip r:embed="rId13" cstate="print"/>
          <a:stretch>
            <a:fillRect/>
          </a:stretch>
        </p:blipFill>
        <p:spPr>
          <a:xfrm>
            <a:off x="10171233" y="3482212"/>
            <a:ext cx="2021922" cy="3372241"/>
          </a:xfrm>
          <a:prstGeom prst="rect">
            <a:avLst/>
          </a:prstGeom>
        </p:spPr>
      </p:pic>
      <p:sp>
        <p:nvSpPr>
          <p:cNvPr id="2" name="Holder 2"/>
          <p:cNvSpPr>
            <a:spLocks noGrp="1"/>
          </p:cNvSpPr>
          <p:nvPr>
            <p:ph type="title"/>
          </p:nvPr>
        </p:nvSpPr>
        <p:spPr>
          <a:xfrm>
            <a:off x="1295084" y="1110882"/>
            <a:ext cx="9608553" cy="584775"/>
          </a:xfrm>
          <a:prstGeom prst="rect">
            <a:avLst/>
          </a:prstGeom>
        </p:spPr>
        <p:txBody>
          <a:bodyPr wrap="square" lIns="0" tIns="0" rIns="0" bIns="0">
            <a:spAutoFit/>
          </a:bodyPr>
          <a:lstStyle>
            <a:lvl1pPr>
              <a:defRPr sz="3800" b="1" i="0">
                <a:solidFill>
                  <a:srgbClr val="F7901E"/>
                </a:solidFill>
                <a:latin typeface="Microsoft YaHei"/>
                <a:cs typeface="Microsoft YaHei"/>
              </a:defRPr>
            </a:lvl1pPr>
          </a:lstStyle>
          <a:p>
            <a:endParaRPr/>
          </a:p>
        </p:txBody>
      </p:sp>
      <p:sp>
        <p:nvSpPr>
          <p:cNvPr id="3" name="Holder 3"/>
          <p:cNvSpPr>
            <a:spLocks noGrp="1"/>
          </p:cNvSpPr>
          <p:nvPr>
            <p:ph type="body" idx="1"/>
          </p:nvPr>
        </p:nvSpPr>
        <p:spPr>
          <a:xfrm>
            <a:off x="609936" y="1577340"/>
            <a:ext cx="109788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565" y="6377940"/>
            <a:ext cx="3903591"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36" y="6377940"/>
            <a:ext cx="280570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6" name="Holder 6"/>
          <p:cNvSpPr>
            <a:spLocks noGrp="1"/>
          </p:cNvSpPr>
          <p:nvPr>
            <p:ph type="sldNum" sz="quarter" idx="7"/>
          </p:nvPr>
        </p:nvSpPr>
        <p:spPr>
          <a:xfrm>
            <a:off x="8783080" y="6377940"/>
            <a:ext cx="280570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77841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defRPr>
          <a:latin typeface="+mj-lt"/>
          <a:ea typeface="+mj-ea"/>
          <a:cs typeface="+mj-cs"/>
        </a:defRPr>
      </a:lvl1pPr>
    </p:titleStyle>
    <p:bodyStyle>
      <a:lvl1pPr marL="0">
        <a:defRPr>
          <a:latin typeface="+mn-lt"/>
          <a:ea typeface="+mn-ea"/>
          <a:cs typeface="+mn-cs"/>
        </a:defRPr>
      </a:lvl1pPr>
      <a:lvl2pPr marL="483626">
        <a:defRPr>
          <a:latin typeface="+mn-lt"/>
          <a:ea typeface="+mn-ea"/>
          <a:cs typeface="+mn-cs"/>
        </a:defRPr>
      </a:lvl2pPr>
      <a:lvl3pPr marL="967252">
        <a:defRPr>
          <a:latin typeface="+mn-lt"/>
          <a:ea typeface="+mn-ea"/>
          <a:cs typeface="+mn-cs"/>
        </a:defRPr>
      </a:lvl3pPr>
      <a:lvl4pPr marL="1450878">
        <a:defRPr>
          <a:latin typeface="+mn-lt"/>
          <a:ea typeface="+mn-ea"/>
          <a:cs typeface="+mn-cs"/>
        </a:defRPr>
      </a:lvl4pPr>
      <a:lvl5pPr marL="1934505">
        <a:defRPr>
          <a:latin typeface="+mn-lt"/>
          <a:ea typeface="+mn-ea"/>
          <a:cs typeface="+mn-cs"/>
        </a:defRPr>
      </a:lvl5pPr>
      <a:lvl6pPr marL="2418131">
        <a:defRPr>
          <a:latin typeface="+mn-lt"/>
          <a:ea typeface="+mn-ea"/>
          <a:cs typeface="+mn-cs"/>
        </a:defRPr>
      </a:lvl6pPr>
      <a:lvl7pPr marL="2901757">
        <a:defRPr>
          <a:latin typeface="+mn-lt"/>
          <a:ea typeface="+mn-ea"/>
          <a:cs typeface="+mn-cs"/>
        </a:defRPr>
      </a:lvl7pPr>
      <a:lvl8pPr marL="3385383">
        <a:defRPr>
          <a:latin typeface="+mn-lt"/>
          <a:ea typeface="+mn-ea"/>
          <a:cs typeface="+mn-cs"/>
        </a:defRPr>
      </a:lvl8pPr>
      <a:lvl9pPr marL="3869009">
        <a:defRPr>
          <a:latin typeface="+mn-lt"/>
          <a:ea typeface="+mn-ea"/>
          <a:cs typeface="+mn-cs"/>
        </a:defRPr>
      </a:lvl9pPr>
    </p:bodyStyle>
    <p:otherStyle>
      <a:lvl1pPr marL="0">
        <a:defRPr>
          <a:latin typeface="+mn-lt"/>
          <a:ea typeface="+mn-ea"/>
          <a:cs typeface="+mn-cs"/>
        </a:defRPr>
      </a:lvl1pPr>
      <a:lvl2pPr marL="483626">
        <a:defRPr>
          <a:latin typeface="+mn-lt"/>
          <a:ea typeface="+mn-ea"/>
          <a:cs typeface="+mn-cs"/>
        </a:defRPr>
      </a:lvl2pPr>
      <a:lvl3pPr marL="967252">
        <a:defRPr>
          <a:latin typeface="+mn-lt"/>
          <a:ea typeface="+mn-ea"/>
          <a:cs typeface="+mn-cs"/>
        </a:defRPr>
      </a:lvl3pPr>
      <a:lvl4pPr marL="1450878">
        <a:defRPr>
          <a:latin typeface="+mn-lt"/>
          <a:ea typeface="+mn-ea"/>
          <a:cs typeface="+mn-cs"/>
        </a:defRPr>
      </a:lvl4pPr>
      <a:lvl5pPr marL="1934505">
        <a:defRPr>
          <a:latin typeface="+mn-lt"/>
          <a:ea typeface="+mn-ea"/>
          <a:cs typeface="+mn-cs"/>
        </a:defRPr>
      </a:lvl5pPr>
      <a:lvl6pPr marL="2418131">
        <a:defRPr>
          <a:latin typeface="+mn-lt"/>
          <a:ea typeface="+mn-ea"/>
          <a:cs typeface="+mn-cs"/>
        </a:defRPr>
      </a:lvl6pPr>
      <a:lvl7pPr marL="2901757">
        <a:defRPr>
          <a:latin typeface="+mn-lt"/>
          <a:ea typeface="+mn-ea"/>
          <a:cs typeface="+mn-cs"/>
        </a:defRPr>
      </a:lvl7pPr>
      <a:lvl8pPr marL="3385383">
        <a:defRPr>
          <a:latin typeface="+mn-lt"/>
          <a:ea typeface="+mn-ea"/>
          <a:cs typeface="+mn-cs"/>
        </a:defRPr>
      </a:lvl8pPr>
      <a:lvl9pPr marL="38690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3.xml"/><Relationship Id="rId4" Type="http://schemas.openxmlformats.org/officeDocument/2006/relationships/image" Target="../media/image4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1.xml"/><Relationship Id="rId7" Type="http://schemas.openxmlformats.org/officeDocument/2006/relationships/image" Target="../media/image41.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1.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notesSlide" Target="../notesSlides/notesSlide2.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6.png"/><Relationship Id="rId5" Type="http://schemas.openxmlformats.org/officeDocument/2006/relationships/image" Target="../media/image43.emf"/><Relationship Id="rId10" Type="http://schemas.openxmlformats.org/officeDocument/2006/relationships/image" Target="../media/image48.png"/><Relationship Id="rId4" Type="http://schemas.openxmlformats.org/officeDocument/2006/relationships/oleObject" Target="../embeddings/oleObject8.bin"/><Relationship Id="rId9" Type="http://schemas.openxmlformats.org/officeDocument/2006/relationships/image" Target="../media/image13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emf"/><Relationship Id="rId18" Type="http://schemas.openxmlformats.org/officeDocument/2006/relationships/image" Target="../media/image51.svg"/><Relationship Id="rId3" Type="http://schemas.openxmlformats.org/officeDocument/2006/relationships/tags" Target="../tags/tag9.xml"/><Relationship Id="rId21" Type="http://schemas.openxmlformats.org/officeDocument/2006/relationships/chart" Target="../charts/chart3.xml"/><Relationship Id="rId7" Type="http://schemas.openxmlformats.org/officeDocument/2006/relationships/tags" Target="../tags/tag13.xml"/><Relationship Id="rId12" Type="http://schemas.openxmlformats.org/officeDocument/2006/relationships/oleObject" Target="../embeddings/oleObject10.bin"/><Relationship Id="rId17" Type="http://schemas.openxmlformats.org/officeDocument/2006/relationships/image" Target="../media/image50.png"/><Relationship Id="rId2" Type="http://schemas.openxmlformats.org/officeDocument/2006/relationships/tags" Target="../tags/tag8.xml"/><Relationship Id="rId16" Type="http://schemas.openxmlformats.org/officeDocument/2006/relationships/chart" Target="../charts/chart2.xml"/><Relationship Id="rId20" Type="http://schemas.openxmlformats.org/officeDocument/2006/relationships/image" Target="../media/image53.sv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49.tmp"/><Relationship Id="rId5" Type="http://schemas.openxmlformats.org/officeDocument/2006/relationships/tags" Target="../tags/tag11.xml"/><Relationship Id="rId15" Type="http://schemas.openxmlformats.org/officeDocument/2006/relationships/hyperlink" Target="#_edn1"/><Relationship Id="rId10" Type="http://schemas.openxmlformats.org/officeDocument/2006/relationships/notesSlide" Target="../notesSlides/notesSlide4.xml"/><Relationship Id="rId19" Type="http://schemas.openxmlformats.org/officeDocument/2006/relationships/image" Target="../media/image52.svg"/><Relationship Id="rId4" Type="http://schemas.openxmlformats.org/officeDocument/2006/relationships/tags" Target="../tags/tag10.xml"/><Relationship Id="rId9" Type="http://schemas.openxmlformats.org/officeDocument/2006/relationships/slideLayout" Target="../slideLayouts/slideLayout2.xml"/><Relationship Id="rId1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oleObject" Target="../embeddings/oleObject11.bin"/><Relationship Id="rId18" Type="http://schemas.openxmlformats.org/officeDocument/2006/relationships/chart" Target="../charts/chart4.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slideLayout" Target="../slideLayouts/slideLayout2.xml"/><Relationship Id="rId17" Type="http://schemas.openxmlformats.org/officeDocument/2006/relationships/image" Target="../media/image55.png"/><Relationship Id="rId2" Type="http://schemas.openxmlformats.org/officeDocument/2006/relationships/tags" Target="../tags/tag16.xml"/><Relationship Id="rId16" Type="http://schemas.openxmlformats.org/officeDocument/2006/relationships/image" Target="../media/image54.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hyperlink" Target="#_edn1"/><Relationship Id="rId10" Type="http://schemas.openxmlformats.org/officeDocument/2006/relationships/tags" Target="../tags/tag24.xml"/><Relationship Id="rId19" Type="http://schemas.openxmlformats.org/officeDocument/2006/relationships/chart" Target="../charts/chart5.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oleObject" Target="../embeddings/oleObject12.bin"/><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1805" y="2632951"/>
            <a:ext cx="5259367" cy="632196"/>
          </a:xfrm>
          <a:prstGeom prst="rect">
            <a:avLst/>
          </a:prstGeom>
        </p:spPr>
        <p:txBody>
          <a:bodyPr vert="horz" wrap="square" lIns="0" tIns="13434" rIns="0" bIns="0" rtlCol="0">
            <a:spAutoFit/>
          </a:bodyPr>
          <a:lstStyle/>
          <a:p>
            <a:pPr marL="13434" defTabSz="967252">
              <a:spcBef>
                <a:spcPts val="106"/>
              </a:spcBef>
            </a:pPr>
            <a:r>
              <a:rPr sz="4020" b="1" spc="100" dirty="0">
                <a:solidFill>
                  <a:srgbClr val="004E95"/>
                </a:solidFill>
                <a:latin typeface="Microsoft YaHei"/>
                <a:cs typeface="Microsoft YaHei"/>
              </a:rPr>
              <a:t>申请加入国家医保目录</a:t>
            </a:r>
            <a:endParaRPr sz="4020">
              <a:solidFill>
                <a:prstClr val="black"/>
              </a:solidFill>
              <a:latin typeface="Microsoft YaHei"/>
              <a:cs typeface="Microsoft YaHei"/>
            </a:endParaRPr>
          </a:p>
        </p:txBody>
      </p:sp>
      <p:sp>
        <p:nvSpPr>
          <p:cNvPr id="3" name="object 3"/>
          <p:cNvSpPr txBox="1"/>
          <p:nvPr/>
        </p:nvSpPr>
        <p:spPr>
          <a:xfrm>
            <a:off x="952322" y="4350259"/>
            <a:ext cx="5669101" cy="932856"/>
          </a:xfrm>
          <a:prstGeom prst="rect">
            <a:avLst/>
          </a:prstGeom>
        </p:spPr>
        <p:txBody>
          <a:bodyPr vert="horz" wrap="square" lIns="0" tIns="13434" rIns="0" bIns="0" rtlCol="0">
            <a:spAutoFit/>
          </a:bodyPr>
          <a:lstStyle/>
          <a:p>
            <a:pPr marL="13434" marR="5374" defTabSz="967252">
              <a:lnSpc>
                <a:spcPct val="150000"/>
              </a:lnSpc>
              <a:spcBef>
                <a:spcPts val="106"/>
              </a:spcBef>
            </a:pPr>
            <a:r>
              <a:rPr sz="2116" b="1" dirty="0">
                <a:solidFill>
                  <a:srgbClr val="58595B"/>
                </a:solidFill>
                <a:latin typeface="Microsoft YaHei"/>
                <a:cs typeface="Microsoft YaHei"/>
              </a:rPr>
              <a:t>申报企业：百特医疗用品贸易（上海）有限公司 申请日期：2023年7月10日</a:t>
            </a:r>
            <a:endParaRPr sz="2116">
              <a:solidFill>
                <a:prstClr val="black"/>
              </a:solidFill>
              <a:latin typeface="Microsoft YaHei"/>
              <a:cs typeface="Microsoft YaHei"/>
            </a:endParaRPr>
          </a:p>
        </p:txBody>
      </p:sp>
      <p:sp>
        <p:nvSpPr>
          <p:cNvPr id="4" name="object 4"/>
          <p:cNvSpPr txBox="1">
            <a:spLocks noGrp="1"/>
          </p:cNvSpPr>
          <p:nvPr>
            <p:ph type="title"/>
          </p:nvPr>
        </p:nvSpPr>
        <p:spPr>
          <a:xfrm>
            <a:off x="1298023" y="1110881"/>
            <a:ext cx="4667605" cy="632196"/>
          </a:xfrm>
          <a:prstGeom prst="rect">
            <a:avLst/>
          </a:prstGeom>
        </p:spPr>
        <p:txBody>
          <a:bodyPr vert="horz" wrap="square" lIns="0" tIns="13434" rIns="0" bIns="0" rtlCol="0">
            <a:spAutoFit/>
          </a:bodyPr>
          <a:lstStyle/>
          <a:p>
            <a:pPr marL="13434">
              <a:spcBef>
                <a:spcPts val="106"/>
              </a:spcBef>
            </a:pPr>
            <a:r>
              <a:rPr spc="37" dirty="0"/>
              <a:t>枸</a:t>
            </a:r>
            <a:r>
              <a:rPr lang="zh-CN" altLang="en-US" spc="37" dirty="0">
                <a:latin typeface="微软雅黑" panose="020B0503020204020204" pitchFamily="34" charset="-122"/>
                <a:ea typeface="微软雅黑" panose="020B0503020204020204" pitchFamily="34" charset="-122"/>
              </a:rPr>
              <a:t>橼</a:t>
            </a:r>
            <a:r>
              <a:rPr spc="37" dirty="0" err="1"/>
              <a:t>酸钠血滤置换液</a:t>
            </a:r>
            <a:endParaRPr spc="37" dirty="0"/>
          </a:p>
        </p:txBody>
      </p:sp>
      <p:sp>
        <p:nvSpPr>
          <p:cNvPr id="5" name="object 5"/>
          <p:cNvSpPr txBox="1"/>
          <p:nvPr/>
        </p:nvSpPr>
        <p:spPr>
          <a:xfrm>
            <a:off x="1795542" y="1770723"/>
            <a:ext cx="3668795" cy="485682"/>
          </a:xfrm>
          <a:prstGeom prst="rect">
            <a:avLst/>
          </a:prstGeom>
        </p:spPr>
        <p:txBody>
          <a:bodyPr vert="horz" wrap="square" lIns="0" tIns="13434" rIns="0" bIns="0" rtlCol="0">
            <a:spAutoFit/>
          </a:bodyPr>
          <a:lstStyle/>
          <a:p>
            <a:pPr marL="26868" defTabSz="967252">
              <a:spcBef>
                <a:spcPts val="106"/>
              </a:spcBef>
            </a:pPr>
            <a:r>
              <a:rPr sz="3068" b="1" spc="32" dirty="0">
                <a:solidFill>
                  <a:srgbClr val="F7901E"/>
                </a:solidFill>
                <a:latin typeface="Microsoft YaHei"/>
                <a:cs typeface="Microsoft YaHei"/>
              </a:rPr>
              <a:t>(瑞吉</a:t>
            </a:r>
            <a:r>
              <a:rPr sz="3068" b="1" spc="26" dirty="0">
                <a:solidFill>
                  <a:srgbClr val="F7901E"/>
                </a:solidFill>
                <a:latin typeface="Microsoft YaHei"/>
                <a:cs typeface="Microsoft YaHei"/>
              </a:rPr>
              <a:t>赛</a:t>
            </a:r>
            <a:r>
              <a:rPr sz="2697" b="1" spc="32" baseline="31045" dirty="0">
                <a:solidFill>
                  <a:srgbClr val="F7901E"/>
                </a:solidFill>
                <a:latin typeface="Microsoft YaHei"/>
                <a:cs typeface="Microsoft YaHei"/>
              </a:rPr>
              <a:t>®</a:t>
            </a:r>
            <a:r>
              <a:rPr sz="3068" b="1" spc="21" dirty="0">
                <a:solidFill>
                  <a:srgbClr val="F7901E"/>
                </a:solidFill>
                <a:latin typeface="Microsoft YaHei"/>
                <a:cs typeface="Microsoft YaHei"/>
              </a:rPr>
              <a:t>REGIOCIT)</a:t>
            </a:r>
            <a:endParaRPr sz="3068" dirty="0">
              <a:solidFill>
                <a:prstClr val="black"/>
              </a:solidFill>
              <a:latin typeface="Microsoft YaHei"/>
              <a:cs typeface="Microsoft YaHei"/>
            </a:endParaRPr>
          </a:p>
        </p:txBody>
      </p:sp>
      <p:sp>
        <p:nvSpPr>
          <p:cNvPr id="6" name="object 6"/>
          <p:cNvSpPr/>
          <p:nvPr/>
        </p:nvSpPr>
        <p:spPr>
          <a:xfrm>
            <a:off x="1002772" y="2408146"/>
            <a:ext cx="5255337" cy="0"/>
          </a:xfrm>
          <a:custGeom>
            <a:avLst/>
            <a:gdLst/>
            <a:ahLst/>
            <a:cxnLst/>
            <a:rect l="l" t="t" r="r" b="b"/>
            <a:pathLst>
              <a:path w="4968240">
                <a:moveTo>
                  <a:pt x="0" y="0"/>
                </a:moveTo>
                <a:lnTo>
                  <a:pt x="4967998" y="0"/>
                </a:lnTo>
                <a:lnTo>
                  <a:pt x="0" y="0"/>
                </a:lnTo>
              </a:path>
            </a:pathLst>
          </a:custGeom>
          <a:ln w="14795">
            <a:solidFill>
              <a:srgbClr val="000000"/>
            </a:solidFill>
          </a:ln>
        </p:spPr>
        <p:txBody>
          <a:bodyPr wrap="square" lIns="0" tIns="0" rIns="0" bIns="0" rtlCol="0"/>
          <a:lstStyle/>
          <a:p>
            <a:pPr defTabSz="967252"/>
            <a:endParaRPr sz="1904">
              <a:solidFill>
                <a:prstClr val="black"/>
              </a:solidFill>
              <a:latin typeface="Calibri"/>
            </a:endParaRPr>
          </a:p>
        </p:txBody>
      </p:sp>
      <p:sp>
        <p:nvSpPr>
          <p:cNvPr id="7" name="object 7"/>
          <p:cNvSpPr txBox="1"/>
          <p:nvPr/>
        </p:nvSpPr>
        <p:spPr>
          <a:xfrm>
            <a:off x="8023178" y="1223068"/>
            <a:ext cx="2951425" cy="583887"/>
          </a:xfrm>
          <a:prstGeom prst="rect">
            <a:avLst/>
          </a:prstGeom>
        </p:spPr>
        <p:txBody>
          <a:bodyPr vert="horz" wrap="square" lIns="0" tIns="14106" rIns="0" bIns="0" rtlCol="0">
            <a:spAutoFit/>
          </a:bodyPr>
          <a:lstStyle/>
          <a:p>
            <a:pPr marL="13434" marR="5374" defTabSz="967252">
              <a:spcBef>
                <a:spcPts val="111"/>
              </a:spcBef>
            </a:pPr>
            <a:r>
              <a:rPr sz="1851" b="1" spc="116" dirty="0">
                <a:solidFill>
                  <a:srgbClr val="204E90"/>
                </a:solidFill>
                <a:latin typeface="Microsoft YaHei"/>
                <a:cs typeface="Microsoft YaHei"/>
              </a:rPr>
              <a:t>首个获批CR</a:t>
            </a:r>
            <a:r>
              <a:rPr sz="1851" b="1" spc="69" dirty="0">
                <a:solidFill>
                  <a:srgbClr val="204E90"/>
                </a:solidFill>
                <a:latin typeface="Microsoft YaHei"/>
                <a:cs typeface="Microsoft YaHei"/>
              </a:rPr>
              <a:t>R</a:t>
            </a:r>
            <a:r>
              <a:rPr sz="1851" b="1" spc="111" dirty="0">
                <a:solidFill>
                  <a:srgbClr val="204E90"/>
                </a:solidFill>
                <a:latin typeface="Microsoft YaHei"/>
                <a:cs typeface="Microsoft YaHei"/>
              </a:rPr>
              <a:t>T抗凝用途</a:t>
            </a:r>
            <a:r>
              <a:rPr sz="1851" dirty="0">
                <a:solidFill>
                  <a:srgbClr val="606264"/>
                </a:solidFill>
                <a:latin typeface="Microsoft YaHei"/>
                <a:cs typeface="Microsoft YaHei"/>
              </a:rPr>
              <a:t>的 </a:t>
            </a:r>
            <a:r>
              <a:rPr sz="1851" spc="116" dirty="0">
                <a:solidFill>
                  <a:srgbClr val="606264"/>
                </a:solidFill>
                <a:latin typeface="Microsoft YaHei"/>
                <a:cs typeface="Microsoft YaHei"/>
              </a:rPr>
              <a:t>枸橼酸钠血滤置换液</a:t>
            </a:r>
            <a:endParaRPr sz="1851" dirty="0">
              <a:solidFill>
                <a:prstClr val="black"/>
              </a:solidFill>
              <a:latin typeface="Microsoft YaHei"/>
              <a:cs typeface="Microsoft YaHei"/>
            </a:endParaRPr>
          </a:p>
        </p:txBody>
      </p:sp>
      <p:grpSp>
        <p:nvGrpSpPr>
          <p:cNvPr id="8" name="object 8"/>
          <p:cNvGrpSpPr/>
          <p:nvPr/>
        </p:nvGrpSpPr>
        <p:grpSpPr>
          <a:xfrm>
            <a:off x="7114485" y="1119025"/>
            <a:ext cx="769090" cy="769090"/>
            <a:chOff x="6722295" y="1057893"/>
            <a:chExt cx="727075" cy="727075"/>
          </a:xfrm>
        </p:grpSpPr>
        <p:sp>
          <p:nvSpPr>
            <p:cNvPr id="9" name="object 9"/>
            <p:cNvSpPr/>
            <p:nvPr/>
          </p:nvSpPr>
          <p:spPr>
            <a:xfrm>
              <a:off x="6733452" y="1069050"/>
              <a:ext cx="704850" cy="704850"/>
            </a:xfrm>
            <a:custGeom>
              <a:avLst/>
              <a:gdLst/>
              <a:ahLst/>
              <a:cxnLst/>
              <a:rect l="l" t="t" r="r" b="b"/>
              <a:pathLst>
                <a:path w="704850" h="704850">
                  <a:moveTo>
                    <a:pt x="704316" y="352158"/>
                  </a:moveTo>
                  <a:lnTo>
                    <a:pt x="701101" y="399943"/>
                  </a:lnTo>
                  <a:lnTo>
                    <a:pt x="691736" y="445774"/>
                  </a:lnTo>
                  <a:lnTo>
                    <a:pt x="676641" y="489232"/>
                  </a:lnTo>
                  <a:lnTo>
                    <a:pt x="656235" y="529897"/>
                  </a:lnTo>
                  <a:lnTo>
                    <a:pt x="630938" y="567350"/>
                  </a:lnTo>
                  <a:lnTo>
                    <a:pt x="601170" y="601170"/>
                  </a:lnTo>
                  <a:lnTo>
                    <a:pt x="567350" y="630938"/>
                  </a:lnTo>
                  <a:lnTo>
                    <a:pt x="529897" y="656235"/>
                  </a:lnTo>
                  <a:lnTo>
                    <a:pt x="489232" y="676641"/>
                  </a:lnTo>
                  <a:lnTo>
                    <a:pt x="445774" y="691736"/>
                  </a:lnTo>
                  <a:lnTo>
                    <a:pt x="399943" y="701101"/>
                  </a:lnTo>
                  <a:lnTo>
                    <a:pt x="352158" y="704316"/>
                  </a:lnTo>
                  <a:lnTo>
                    <a:pt x="304370" y="701101"/>
                  </a:lnTo>
                  <a:lnTo>
                    <a:pt x="258537" y="691736"/>
                  </a:lnTo>
                  <a:lnTo>
                    <a:pt x="215078" y="676641"/>
                  </a:lnTo>
                  <a:lnTo>
                    <a:pt x="174413" y="656235"/>
                  </a:lnTo>
                  <a:lnTo>
                    <a:pt x="136961" y="630938"/>
                  </a:lnTo>
                  <a:lnTo>
                    <a:pt x="103141" y="601170"/>
                  </a:lnTo>
                  <a:lnTo>
                    <a:pt x="73373" y="567350"/>
                  </a:lnTo>
                  <a:lnTo>
                    <a:pt x="48077" y="529897"/>
                  </a:lnTo>
                  <a:lnTo>
                    <a:pt x="27673" y="489232"/>
                  </a:lnTo>
                  <a:lnTo>
                    <a:pt x="12578" y="445774"/>
                  </a:lnTo>
                  <a:lnTo>
                    <a:pt x="3214" y="399943"/>
                  </a:lnTo>
                  <a:lnTo>
                    <a:pt x="0" y="352158"/>
                  </a:lnTo>
                  <a:lnTo>
                    <a:pt x="3214" y="304373"/>
                  </a:lnTo>
                  <a:lnTo>
                    <a:pt x="12578" y="258542"/>
                  </a:lnTo>
                  <a:lnTo>
                    <a:pt x="27673" y="215084"/>
                  </a:lnTo>
                  <a:lnTo>
                    <a:pt x="48077" y="174418"/>
                  </a:lnTo>
                  <a:lnTo>
                    <a:pt x="73373" y="136966"/>
                  </a:lnTo>
                  <a:lnTo>
                    <a:pt x="103141" y="103146"/>
                  </a:lnTo>
                  <a:lnTo>
                    <a:pt x="136961" y="73377"/>
                  </a:lnTo>
                  <a:lnTo>
                    <a:pt x="174413" y="48080"/>
                  </a:lnTo>
                  <a:lnTo>
                    <a:pt x="215078" y="27674"/>
                  </a:lnTo>
                  <a:lnTo>
                    <a:pt x="258537" y="12579"/>
                  </a:lnTo>
                  <a:lnTo>
                    <a:pt x="304370" y="3214"/>
                  </a:lnTo>
                  <a:lnTo>
                    <a:pt x="352158" y="0"/>
                  </a:lnTo>
                  <a:lnTo>
                    <a:pt x="399943" y="3214"/>
                  </a:lnTo>
                  <a:lnTo>
                    <a:pt x="445774" y="12579"/>
                  </a:lnTo>
                  <a:lnTo>
                    <a:pt x="489232" y="27674"/>
                  </a:lnTo>
                  <a:lnTo>
                    <a:pt x="529897" y="48080"/>
                  </a:lnTo>
                  <a:lnTo>
                    <a:pt x="567350" y="73377"/>
                  </a:lnTo>
                  <a:lnTo>
                    <a:pt x="601170" y="103146"/>
                  </a:lnTo>
                  <a:lnTo>
                    <a:pt x="630938" y="136966"/>
                  </a:lnTo>
                  <a:lnTo>
                    <a:pt x="656235" y="174418"/>
                  </a:lnTo>
                  <a:lnTo>
                    <a:pt x="676641" y="215084"/>
                  </a:lnTo>
                  <a:lnTo>
                    <a:pt x="691736" y="258542"/>
                  </a:lnTo>
                  <a:lnTo>
                    <a:pt x="701101" y="304373"/>
                  </a:lnTo>
                  <a:lnTo>
                    <a:pt x="704316" y="352158"/>
                  </a:lnTo>
                  <a:close/>
                </a:path>
              </a:pathLst>
            </a:custGeom>
            <a:ln w="22313">
              <a:solidFill>
                <a:srgbClr val="004E95"/>
              </a:solidFill>
            </a:ln>
          </p:spPr>
          <p:txBody>
            <a:bodyPr wrap="square" lIns="0" tIns="0" rIns="0" bIns="0" rtlCol="0"/>
            <a:lstStyle/>
            <a:p>
              <a:pPr defTabSz="967252"/>
              <a:endParaRPr sz="1904">
                <a:solidFill>
                  <a:prstClr val="black"/>
                </a:solidFill>
                <a:latin typeface="Calibri"/>
              </a:endParaRPr>
            </a:p>
          </p:txBody>
        </p:sp>
        <p:sp>
          <p:nvSpPr>
            <p:cNvPr id="10" name="object 10"/>
            <p:cNvSpPr/>
            <p:nvPr/>
          </p:nvSpPr>
          <p:spPr>
            <a:xfrm>
              <a:off x="6903466" y="1234820"/>
              <a:ext cx="364490" cy="364490"/>
            </a:xfrm>
            <a:custGeom>
              <a:avLst/>
              <a:gdLst/>
              <a:ahLst/>
              <a:cxnLst/>
              <a:rect l="l" t="t" r="r" b="b"/>
              <a:pathLst>
                <a:path w="364490" h="364490">
                  <a:moveTo>
                    <a:pt x="278904" y="5765"/>
                  </a:moveTo>
                  <a:lnTo>
                    <a:pt x="273126" y="0"/>
                  </a:lnTo>
                  <a:lnTo>
                    <a:pt x="5791" y="12"/>
                  </a:lnTo>
                  <a:lnTo>
                    <a:pt x="0" y="5791"/>
                  </a:lnTo>
                  <a:lnTo>
                    <a:pt x="0" y="358368"/>
                  </a:lnTo>
                  <a:lnTo>
                    <a:pt x="5854" y="364261"/>
                  </a:lnTo>
                  <a:lnTo>
                    <a:pt x="123964" y="364236"/>
                  </a:lnTo>
                  <a:lnTo>
                    <a:pt x="28676" y="335826"/>
                  </a:lnTo>
                  <a:lnTo>
                    <a:pt x="28676" y="28600"/>
                  </a:lnTo>
                  <a:lnTo>
                    <a:pt x="250469" y="28600"/>
                  </a:lnTo>
                  <a:lnTo>
                    <a:pt x="250482" y="73304"/>
                  </a:lnTo>
                  <a:lnTo>
                    <a:pt x="256425" y="79806"/>
                  </a:lnTo>
                  <a:lnTo>
                    <a:pt x="272923" y="79730"/>
                  </a:lnTo>
                  <a:lnTo>
                    <a:pt x="278892" y="73164"/>
                  </a:lnTo>
                  <a:lnTo>
                    <a:pt x="278904" y="5765"/>
                  </a:lnTo>
                  <a:close/>
                </a:path>
                <a:path w="364490" h="364490">
                  <a:moveTo>
                    <a:pt x="364261" y="335648"/>
                  </a:moveTo>
                  <a:lnTo>
                    <a:pt x="364248" y="321564"/>
                  </a:lnTo>
                  <a:lnTo>
                    <a:pt x="361696" y="307365"/>
                  </a:lnTo>
                  <a:lnTo>
                    <a:pt x="361581" y="306717"/>
                  </a:lnTo>
                  <a:lnTo>
                    <a:pt x="354241" y="294068"/>
                  </a:lnTo>
                  <a:lnTo>
                    <a:pt x="343065" y="284721"/>
                  </a:lnTo>
                  <a:lnTo>
                    <a:pt x="335953" y="282206"/>
                  </a:lnTo>
                  <a:lnTo>
                    <a:pt x="335953" y="325729"/>
                  </a:lnTo>
                  <a:lnTo>
                    <a:pt x="335813" y="329819"/>
                  </a:lnTo>
                  <a:lnTo>
                    <a:pt x="335788" y="335648"/>
                  </a:lnTo>
                  <a:lnTo>
                    <a:pt x="194017" y="335648"/>
                  </a:lnTo>
                  <a:lnTo>
                    <a:pt x="194017" y="329819"/>
                  </a:lnTo>
                  <a:lnTo>
                    <a:pt x="193344" y="323888"/>
                  </a:lnTo>
                  <a:lnTo>
                    <a:pt x="195148" y="311683"/>
                  </a:lnTo>
                  <a:lnTo>
                    <a:pt x="200914" y="307428"/>
                  </a:lnTo>
                  <a:lnTo>
                    <a:pt x="286385" y="307403"/>
                  </a:lnTo>
                  <a:lnTo>
                    <a:pt x="329476" y="307454"/>
                  </a:lnTo>
                  <a:lnTo>
                    <a:pt x="335432" y="313499"/>
                  </a:lnTo>
                  <a:lnTo>
                    <a:pt x="335953" y="325729"/>
                  </a:lnTo>
                  <a:lnTo>
                    <a:pt x="335953" y="282206"/>
                  </a:lnTo>
                  <a:lnTo>
                    <a:pt x="328917" y="279717"/>
                  </a:lnTo>
                  <a:lnTo>
                    <a:pt x="323977" y="278930"/>
                  </a:lnTo>
                  <a:lnTo>
                    <a:pt x="322618" y="278714"/>
                  </a:lnTo>
                  <a:lnTo>
                    <a:pt x="316128" y="278917"/>
                  </a:lnTo>
                  <a:lnTo>
                    <a:pt x="314007" y="278803"/>
                  </a:lnTo>
                  <a:lnTo>
                    <a:pt x="309524" y="278561"/>
                  </a:lnTo>
                  <a:lnTo>
                    <a:pt x="309626" y="275971"/>
                  </a:lnTo>
                  <a:lnTo>
                    <a:pt x="315175" y="227431"/>
                  </a:lnTo>
                  <a:lnTo>
                    <a:pt x="317817" y="203796"/>
                  </a:lnTo>
                  <a:lnTo>
                    <a:pt x="320332" y="180149"/>
                  </a:lnTo>
                  <a:lnTo>
                    <a:pt x="320865" y="174218"/>
                  </a:lnTo>
                  <a:lnTo>
                    <a:pt x="321221" y="167132"/>
                  </a:lnTo>
                  <a:lnTo>
                    <a:pt x="321081" y="160642"/>
                  </a:lnTo>
                  <a:lnTo>
                    <a:pt x="297357" y="118364"/>
                  </a:lnTo>
                  <a:lnTo>
                    <a:pt x="292989" y="116459"/>
                  </a:lnTo>
                  <a:lnTo>
                    <a:pt x="292989" y="165265"/>
                  </a:lnTo>
                  <a:lnTo>
                    <a:pt x="292442" y="174218"/>
                  </a:lnTo>
                  <a:lnTo>
                    <a:pt x="287553" y="219519"/>
                  </a:lnTo>
                  <a:lnTo>
                    <a:pt x="280924" y="276237"/>
                  </a:lnTo>
                  <a:lnTo>
                    <a:pt x="280644" y="277380"/>
                  </a:lnTo>
                  <a:lnTo>
                    <a:pt x="280390" y="278803"/>
                  </a:lnTo>
                  <a:lnTo>
                    <a:pt x="248780" y="278803"/>
                  </a:lnTo>
                  <a:lnTo>
                    <a:pt x="248081" y="273189"/>
                  </a:lnTo>
                  <a:lnTo>
                    <a:pt x="247345" y="267627"/>
                  </a:lnTo>
                  <a:lnTo>
                    <a:pt x="241985" y="220713"/>
                  </a:lnTo>
                  <a:lnTo>
                    <a:pt x="239661" y="200037"/>
                  </a:lnTo>
                  <a:lnTo>
                    <a:pt x="236702" y="172593"/>
                  </a:lnTo>
                  <a:lnTo>
                    <a:pt x="236067" y="165569"/>
                  </a:lnTo>
                  <a:lnTo>
                    <a:pt x="237197" y="158965"/>
                  </a:lnTo>
                  <a:lnTo>
                    <a:pt x="240957" y="149263"/>
                  </a:lnTo>
                  <a:lnTo>
                    <a:pt x="247929" y="141960"/>
                  </a:lnTo>
                  <a:lnTo>
                    <a:pt x="257149" y="137617"/>
                  </a:lnTo>
                  <a:lnTo>
                    <a:pt x="267652" y="136791"/>
                  </a:lnTo>
                  <a:lnTo>
                    <a:pt x="277774" y="139839"/>
                  </a:lnTo>
                  <a:lnTo>
                    <a:pt x="285953" y="146151"/>
                  </a:lnTo>
                  <a:lnTo>
                    <a:pt x="291325" y="154914"/>
                  </a:lnTo>
                  <a:lnTo>
                    <a:pt x="292989" y="165265"/>
                  </a:lnTo>
                  <a:lnTo>
                    <a:pt x="292989" y="116459"/>
                  </a:lnTo>
                  <a:lnTo>
                    <a:pt x="277787" y="109791"/>
                  </a:lnTo>
                  <a:lnTo>
                    <a:pt x="255181" y="108966"/>
                  </a:lnTo>
                  <a:lnTo>
                    <a:pt x="235204" y="116192"/>
                  </a:lnTo>
                  <a:lnTo>
                    <a:pt x="219633" y="130213"/>
                  </a:lnTo>
                  <a:lnTo>
                    <a:pt x="210058" y="149085"/>
                  </a:lnTo>
                  <a:lnTo>
                    <a:pt x="208026" y="170815"/>
                  </a:lnTo>
                  <a:lnTo>
                    <a:pt x="210337" y="192913"/>
                  </a:lnTo>
                  <a:lnTo>
                    <a:pt x="212763" y="214985"/>
                  </a:lnTo>
                  <a:lnTo>
                    <a:pt x="218414" y="265582"/>
                  </a:lnTo>
                  <a:lnTo>
                    <a:pt x="219925" y="278930"/>
                  </a:lnTo>
                  <a:lnTo>
                    <a:pt x="215341" y="278930"/>
                  </a:lnTo>
                  <a:lnTo>
                    <a:pt x="211289" y="278904"/>
                  </a:lnTo>
                  <a:lnTo>
                    <a:pt x="207225" y="278930"/>
                  </a:lnTo>
                  <a:lnTo>
                    <a:pt x="192608" y="281622"/>
                  </a:lnTo>
                  <a:lnTo>
                    <a:pt x="166065" y="313956"/>
                  </a:lnTo>
                  <a:lnTo>
                    <a:pt x="165061" y="358330"/>
                  </a:lnTo>
                  <a:lnTo>
                    <a:pt x="171081" y="364248"/>
                  </a:lnTo>
                  <a:lnTo>
                    <a:pt x="222300" y="364274"/>
                  </a:lnTo>
                  <a:lnTo>
                    <a:pt x="358241" y="364248"/>
                  </a:lnTo>
                  <a:lnTo>
                    <a:pt x="364172" y="358330"/>
                  </a:lnTo>
                  <a:lnTo>
                    <a:pt x="364261" y="335648"/>
                  </a:lnTo>
                  <a:close/>
                </a:path>
              </a:pathLst>
            </a:custGeom>
            <a:solidFill>
              <a:srgbClr val="004E95"/>
            </a:solidFill>
          </p:spPr>
          <p:txBody>
            <a:bodyPr wrap="square" lIns="0" tIns="0" rIns="0" bIns="0" rtlCol="0"/>
            <a:lstStyle/>
            <a:p>
              <a:pPr defTabSz="967252"/>
              <a:endParaRPr sz="1904">
                <a:solidFill>
                  <a:prstClr val="black"/>
                </a:solidFill>
                <a:latin typeface="Calibri"/>
              </a:endParaRPr>
            </a:p>
          </p:txBody>
        </p:sp>
        <p:pic>
          <p:nvPicPr>
            <p:cNvPr id="11" name="object 11"/>
            <p:cNvPicPr/>
            <p:nvPr/>
          </p:nvPicPr>
          <p:blipFill>
            <a:blip r:embed="rId2" cstate="print"/>
            <a:stretch>
              <a:fillRect/>
            </a:stretch>
          </p:blipFill>
          <p:spPr>
            <a:xfrm>
              <a:off x="6992796" y="1298638"/>
              <a:ext cx="95872" cy="72907"/>
            </a:xfrm>
            <a:prstGeom prst="rect">
              <a:avLst/>
            </a:prstGeom>
          </p:spPr>
        </p:pic>
        <p:sp>
          <p:nvSpPr>
            <p:cNvPr id="12" name="object 12"/>
            <p:cNvSpPr/>
            <p:nvPr/>
          </p:nvSpPr>
          <p:spPr>
            <a:xfrm>
              <a:off x="6960349" y="1428394"/>
              <a:ext cx="108585" cy="85725"/>
            </a:xfrm>
            <a:custGeom>
              <a:avLst/>
              <a:gdLst/>
              <a:ahLst/>
              <a:cxnLst/>
              <a:rect l="l" t="t" r="r" b="b"/>
              <a:pathLst>
                <a:path w="108584" h="85725">
                  <a:moveTo>
                    <a:pt x="79781" y="62915"/>
                  </a:moveTo>
                  <a:lnTo>
                    <a:pt x="73393" y="56934"/>
                  </a:lnTo>
                  <a:lnTo>
                    <a:pt x="6311" y="56934"/>
                  </a:lnTo>
                  <a:lnTo>
                    <a:pt x="12" y="62865"/>
                  </a:lnTo>
                  <a:lnTo>
                    <a:pt x="25" y="79286"/>
                  </a:lnTo>
                  <a:lnTo>
                    <a:pt x="6426" y="85318"/>
                  </a:lnTo>
                  <a:lnTo>
                    <a:pt x="39687" y="85356"/>
                  </a:lnTo>
                  <a:lnTo>
                    <a:pt x="73291" y="85305"/>
                  </a:lnTo>
                  <a:lnTo>
                    <a:pt x="79781" y="79197"/>
                  </a:lnTo>
                  <a:lnTo>
                    <a:pt x="79781" y="62915"/>
                  </a:lnTo>
                  <a:close/>
                </a:path>
                <a:path w="108584" h="85725">
                  <a:moveTo>
                    <a:pt x="108229" y="5981"/>
                  </a:moveTo>
                  <a:lnTo>
                    <a:pt x="101866" y="25"/>
                  </a:lnTo>
                  <a:lnTo>
                    <a:pt x="54292" y="0"/>
                  </a:lnTo>
                  <a:lnTo>
                    <a:pt x="6299" y="25"/>
                  </a:lnTo>
                  <a:lnTo>
                    <a:pt x="0" y="5943"/>
                  </a:lnTo>
                  <a:lnTo>
                    <a:pt x="12" y="22352"/>
                  </a:lnTo>
                  <a:lnTo>
                    <a:pt x="6426" y="28435"/>
                  </a:lnTo>
                  <a:lnTo>
                    <a:pt x="101739" y="28435"/>
                  </a:lnTo>
                  <a:lnTo>
                    <a:pt x="108216" y="22288"/>
                  </a:lnTo>
                  <a:lnTo>
                    <a:pt x="108229" y="5981"/>
                  </a:lnTo>
                  <a:close/>
                </a:path>
              </a:pathLst>
            </a:custGeom>
            <a:solidFill>
              <a:srgbClr val="004E95"/>
            </a:solidFill>
          </p:spPr>
          <p:txBody>
            <a:bodyPr wrap="square" lIns="0" tIns="0" rIns="0" bIns="0" rtlCol="0"/>
            <a:lstStyle/>
            <a:p>
              <a:pPr defTabSz="967252"/>
              <a:endParaRPr sz="1904">
                <a:solidFill>
                  <a:prstClr val="black"/>
                </a:solidFill>
                <a:latin typeface="Calibri"/>
              </a:endParaRPr>
            </a:p>
          </p:txBody>
        </p:sp>
      </p:grpSp>
      <p:grpSp>
        <p:nvGrpSpPr>
          <p:cNvPr id="13" name="object 13"/>
          <p:cNvGrpSpPr/>
          <p:nvPr/>
        </p:nvGrpSpPr>
        <p:grpSpPr>
          <a:xfrm>
            <a:off x="7114485" y="3684212"/>
            <a:ext cx="769090" cy="769090"/>
            <a:chOff x="6722295" y="3482944"/>
            <a:chExt cx="727075" cy="727075"/>
          </a:xfrm>
        </p:grpSpPr>
        <p:sp>
          <p:nvSpPr>
            <p:cNvPr id="14" name="object 14"/>
            <p:cNvSpPr/>
            <p:nvPr/>
          </p:nvSpPr>
          <p:spPr>
            <a:xfrm>
              <a:off x="6733452" y="3494101"/>
              <a:ext cx="704850" cy="704850"/>
            </a:xfrm>
            <a:custGeom>
              <a:avLst/>
              <a:gdLst/>
              <a:ahLst/>
              <a:cxnLst/>
              <a:rect l="l" t="t" r="r" b="b"/>
              <a:pathLst>
                <a:path w="704850" h="704850">
                  <a:moveTo>
                    <a:pt x="704316" y="352158"/>
                  </a:moveTo>
                  <a:lnTo>
                    <a:pt x="701101" y="399943"/>
                  </a:lnTo>
                  <a:lnTo>
                    <a:pt x="691736" y="445774"/>
                  </a:lnTo>
                  <a:lnTo>
                    <a:pt x="676641" y="489232"/>
                  </a:lnTo>
                  <a:lnTo>
                    <a:pt x="656235" y="529897"/>
                  </a:lnTo>
                  <a:lnTo>
                    <a:pt x="630938" y="567350"/>
                  </a:lnTo>
                  <a:lnTo>
                    <a:pt x="601170" y="601170"/>
                  </a:lnTo>
                  <a:lnTo>
                    <a:pt x="567350" y="630938"/>
                  </a:lnTo>
                  <a:lnTo>
                    <a:pt x="529897" y="656235"/>
                  </a:lnTo>
                  <a:lnTo>
                    <a:pt x="489232" y="676641"/>
                  </a:lnTo>
                  <a:lnTo>
                    <a:pt x="445774" y="691736"/>
                  </a:lnTo>
                  <a:lnTo>
                    <a:pt x="399943" y="701101"/>
                  </a:lnTo>
                  <a:lnTo>
                    <a:pt x="352158" y="704316"/>
                  </a:lnTo>
                  <a:lnTo>
                    <a:pt x="304370" y="701101"/>
                  </a:lnTo>
                  <a:lnTo>
                    <a:pt x="258537" y="691736"/>
                  </a:lnTo>
                  <a:lnTo>
                    <a:pt x="215078" y="676641"/>
                  </a:lnTo>
                  <a:lnTo>
                    <a:pt x="174413" y="656235"/>
                  </a:lnTo>
                  <a:lnTo>
                    <a:pt x="136961" y="630938"/>
                  </a:lnTo>
                  <a:lnTo>
                    <a:pt x="103141" y="601170"/>
                  </a:lnTo>
                  <a:lnTo>
                    <a:pt x="73373" y="567350"/>
                  </a:lnTo>
                  <a:lnTo>
                    <a:pt x="48077" y="529897"/>
                  </a:lnTo>
                  <a:lnTo>
                    <a:pt x="27673" y="489232"/>
                  </a:lnTo>
                  <a:lnTo>
                    <a:pt x="12578" y="445774"/>
                  </a:lnTo>
                  <a:lnTo>
                    <a:pt x="3214" y="399943"/>
                  </a:lnTo>
                  <a:lnTo>
                    <a:pt x="0" y="352158"/>
                  </a:lnTo>
                  <a:lnTo>
                    <a:pt x="3214" y="304373"/>
                  </a:lnTo>
                  <a:lnTo>
                    <a:pt x="12578" y="258542"/>
                  </a:lnTo>
                  <a:lnTo>
                    <a:pt x="27673" y="215084"/>
                  </a:lnTo>
                  <a:lnTo>
                    <a:pt x="48077" y="174418"/>
                  </a:lnTo>
                  <a:lnTo>
                    <a:pt x="73373" y="136966"/>
                  </a:lnTo>
                  <a:lnTo>
                    <a:pt x="103141" y="103146"/>
                  </a:lnTo>
                  <a:lnTo>
                    <a:pt x="136961" y="73377"/>
                  </a:lnTo>
                  <a:lnTo>
                    <a:pt x="174413" y="48080"/>
                  </a:lnTo>
                  <a:lnTo>
                    <a:pt x="215078" y="27674"/>
                  </a:lnTo>
                  <a:lnTo>
                    <a:pt x="258537" y="12579"/>
                  </a:lnTo>
                  <a:lnTo>
                    <a:pt x="304370" y="3214"/>
                  </a:lnTo>
                  <a:lnTo>
                    <a:pt x="352158" y="0"/>
                  </a:lnTo>
                  <a:lnTo>
                    <a:pt x="399943" y="3214"/>
                  </a:lnTo>
                  <a:lnTo>
                    <a:pt x="445774" y="12579"/>
                  </a:lnTo>
                  <a:lnTo>
                    <a:pt x="489232" y="27674"/>
                  </a:lnTo>
                  <a:lnTo>
                    <a:pt x="529897" y="48080"/>
                  </a:lnTo>
                  <a:lnTo>
                    <a:pt x="567350" y="73377"/>
                  </a:lnTo>
                  <a:lnTo>
                    <a:pt x="601170" y="103146"/>
                  </a:lnTo>
                  <a:lnTo>
                    <a:pt x="630938" y="136966"/>
                  </a:lnTo>
                  <a:lnTo>
                    <a:pt x="656235" y="174418"/>
                  </a:lnTo>
                  <a:lnTo>
                    <a:pt x="676641" y="215084"/>
                  </a:lnTo>
                  <a:lnTo>
                    <a:pt x="691736" y="258542"/>
                  </a:lnTo>
                  <a:lnTo>
                    <a:pt x="701101" y="304373"/>
                  </a:lnTo>
                  <a:lnTo>
                    <a:pt x="704316" y="352158"/>
                  </a:lnTo>
                  <a:close/>
                </a:path>
              </a:pathLst>
            </a:custGeom>
            <a:ln w="22313">
              <a:solidFill>
                <a:srgbClr val="004E95"/>
              </a:solidFill>
            </a:ln>
          </p:spPr>
          <p:txBody>
            <a:bodyPr wrap="square" lIns="0" tIns="0" rIns="0" bIns="0" rtlCol="0"/>
            <a:lstStyle/>
            <a:p>
              <a:pPr defTabSz="967252"/>
              <a:endParaRPr sz="1904">
                <a:solidFill>
                  <a:prstClr val="black"/>
                </a:solidFill>
                <a:latin typeface="Calibri"/>
              </a:endParaRPr>
            </a:p>
          </p:txBody>
        </p:sp>
        <p:sp>
          <p:nvSpPr>
            <p:cNvPr id="15" name="object 15"/>
            <p:cNvSpPr/>
            <p:nvPr/>
          </p:nvSpPr>
          <p:spPr>
            <a:xfrm>
              <a:off x="6954610" y="3700609"/>
              <a:ext cx="262890" cy="262890"/>
            </a:xfrm>
            <a:custGeom>
              <a:avLst/>
              <a:gdLst/>
              <a:ahLst/>
              <a:cxnLst/>
              <a:rect l="l" t="t" r="r" b="b"/>
              <a:pathLst>
                <a:path w="262890" h="262889">
                  <a:moveTo>
                    <a:pt x="132191" y="0"/>
                  </a:moveTo>
                  <a:lnTo>
                    <a:pt x="90241" y="6537"/>
                  </a:lnTo>
                  <a:lnTo>
                    <a:pt x="53959" y="24956"/>
                  </a:lnTo>
                  <a:lnTo>
                    <a:pt x="25429" y="53196"/>
                  </a:lnTo>
                  <a:lnTo>
                    <a:pt x="6735" y="89193"/>
                  </a:lnTo>
                  <a:lnTo>
                    <a:pt x="74" y="130175"/>
                  </a:lnTo>
                  <a:lnTo>
                    <a:pt x="0" y="131089"/>
                  </a:lnTo>
                  <a:lnTo>
                    <a:pt x="10201" y="181790"/>
                  </a:lnTo>
                  <a:lnTo>
                    <a:pt x="38338" y="223567"/>
                  </a:lnTo>
                  <a:lnTo>
                    <a:pt x="80029" y="251862"/>
                  </a:lnTo>
                  <a:lnTo>
                    <a:pt x="130934" y="262318"/>
                  </a:lnTo>
                  <a:lnTo>
                    <a:pt x="182105" y="252042"/>
                  </a:lnTo>
                  <a:lnTo>
                    <a:pt x="216168" y="229146"/>
                  </a:lnTo>
                  <a:lnTo>
                    <a:pt x="131099" y="229146"/>
                  </a:lnTo>
                  <a:lnTo>
                    <a:pt x="92555" y="221313"/>
                  </a:lnTo>
                  <a:lnTo>
                    <a:pt x="61100" y="200077"/>
                  </a:lnTo>
                  <a:lnTo>
                    <a:pt x="39927" y="168633"/>
                  </a:lnTo>
                  <a:lnTo>
                    <a:pt x="32229" y="130175"/>
                  </a:lnTo>
                  <a:lnTo>
                    <a:pt x="40050" y="91911"/>
                  </a:lnTo>
                  <a:lnTo>
                    <a:pt x="61249" y="60779"/>
                  </a:lnTo>
                  <a:lnTo>
                    <a:pt x="92715" y="39852"/>
                  </a:lnTo>
                  <a:lnTo>
                    <a:pt x="131340" y="32207"/>
                  </a:lnTo>
                  <a:lnTo>
                    <a:pt x="215239" y="32207"/>
                  </a:lnTo>
                  <a:lnTo>
                    <a:pt x="183032" y="10379"/>
                  </a:lnTo>
                  <a:lnTo>
                    <a:pt x="132191" y="0"/>
                  </a:lnTo>
                  <a:close/>
                </a:path>
                <a:path w="262890" h="262889">
                  <a:moveTo>
                    <a:pt x="215239" y="32207"/>
                  </a:moveTo>
                  <a:lnTo>
                    <a:pt x="131340" y="32207"/>
                  </a:lnTo>
                  <a:lnTo>
                    <a:pt x="169880" y="39978"/>
                  </a:lnTo>
                  <a:lnTo>
                    <a:pt x="201409" y="61094"/>
                  </a:lnTo>
                  <a:lnTo>
                    <a:pt x="222666" y="92320"/>
                  </a:lnTo>
                  <a:lnTo>
                    <a:pt x="230339" y="130175"/>
                  </a:lnTo>
                  <a:lnTo>
                    <a:pt x="230290" y="130886"/>
                  </a:lnTo>
                  <a:lnTo>
                    <a:pt x="222451" y="168813"/>
                  </a:lnTo>
                  <a:lnTo>
                    <a:pt x="201093" y="200221"/>
                  </a:lnTo>
                  <a:lnTo>
                    <a:pt x="169560" y="221409"/>
                  </a:lnTo>
                  <a:lnTo>
                    <a:pt x="131099" y="229146"/>
                  </a:lnTo>
                  <a:lnTo>
                    <a:pt x="216168" y="229146"/>
                  </a:lnTo>
                  <a:lnTo>
                    <a:pt x="223969" y="223902"/>
                  </a:lnTo>
                  <a:lnTo>
                    <a:pt x="252244" y="182163"/>
                  </a:lnTo>
                  <a:lnTo>
                    <a:pt x="262645" y="131089"/>
                  </a:lnTo>
                  <a:lnTo>
                    <a:pt x="252438" y="80126"/>
                  </a:lnTo>
                  <a:lnTo>
                    <a:pt x="224507" y="38488"/>
                  </a:lnTo>
                  <a:lnTo>
                    <a:pt x="215239" y="32207"/>
                  </a:lnTo>
                  <a:close/>
                </a:path>
              </a:pathLst>
            </a:custGeom>
            <a:solidFill>
              <a:srgbClr val="004E95"/>
            </a:solidFill>
          </p:spPr>
          <p:txBody>
            <a:bodyPr wrap="square" lIns="0" tIns="0" rIns="0" bIns="0" rtlCol="0"/>
            <a:lstStyle/>
            <a:p>
              <a:pPr defTabSz="967252"/>
              <a:endParaRPr sz="1904">
                <a:solidFill>
                  <a:prstClr val="black"/>
                </a:solidFill>
                <a:latin typeface="Calibri"/>
              </a:endParaRPr>
            </a:p>
          </p:txBody>
        </p:sp>
        <p:pic>
          <p:nvPicPr>
            <p:cNvPr id="16" name="object 16"/>
            <p:cNvPicPr/>
            <p:nvPr/>
          </p:nvPicPr>
          <p:blipFill>
            <a:blip r:embed="rId3" cstate="print"/>
            <a:stretch>
              <a:fillRect/>
            </a:stretch>
          </p:blipFill>
          <p:spPr>
            <a:xfrm>
              <a:off x="6845862" y="3674306"/>
              <a:ext cx="479494" cy="396708"/>
            </a:xfrm>
            <a:prstGeom prst="rect">
              <a:avLst/>
            </a:prstGeom>
          </p:spPr>
        </p:pic>
      </p:grpSp>
      <p:grpSp>
        <p:nvGrpSpPr>
          <p:cNvPr id="17" name="object 17"/>
          <p:cNvGrpSpPr/>
          <p:nvPr/>
        </p:nvGrpSpPr>
        <p:grpSpPr>
          <a:xfrm>
            <a:off x="7114485" y="2401619"/>
            <a:ext cx="769090" cy="769090"/>
            <a:chOff x="6722295" y="2270419"/>
            <a:chExt cx="727075" cy="727075"/>
          </a:xfrm>
        </p:grpSpPr>
        <p:sp>
          <p:nvSpPr>
            <p:cNvPr id="18" name="object 18"/>
            <p:cNvSpPr/>
            <p:nvPr/>
          </p:nvSpPr>
          <p:spPr>
            <a:xfrm>
              <a:off x="6733452" y="2281576"/>
              <a:ext cx="704850" cy="704850"/>
            </a:xfrm>
            <a:custGeom>
              <a:avLst/>
              <a:gdLst/>
              <a:ahLst/>
              <a:cxnLst/>
              <a:rect l="l" t="t" r="r" b="b"/>
              <a:pathLst>
                <a:path w="704850" h="704850">
                  <a:moveTo>
                    <a:pt x="704316" y="352158"/>
                  </a:moveTo>
                  <a:lnTo>
                    <a:pt x="701101" y="399943"/>
                  </a:lnTo>
                  <a:lnTo>
                    <a:pt x="691736" y="445774"/>
                  </a:lnTo>
                  <a:lnTo>
                    <a:pt x="676641" y="489232"/>
                  </a:lnTo>
                  <a:lnTo>
                    <a:pt x="656235" y="529897"/>
                  </a:lnTo>
                  <a:lnTo>
                    <a:pt x="630938" y="567350"/>
                  </a:lnTo>
                  <a:lnTo>
                    <a:pt x="601170" y="601170"/>
                  </a:lnTo>
                  <a:lnTo>
                    <a:pt x="567350" y="630938"/>
                  </a:lnTo>
                  <a:lnTo>
                    <a:pt x="529897" y="656235"/>
                  </a:lnTo>
                  <a:lnTo>
                    <a:pt x="489232" y="676641"/>
                  </a:lnTo>
                  <a:lnTo>
                    <a:pt x="445774" y="691736"/>
                  </a:lnTo>
                  <a:lnTo>
                    <a:pt x="399943" y="701101"/>
                  </a:lnTo>
                  <a:lnTo>
                    <a:pt x="352158" y="704316"/>
                  </a:lnTo>
                  <a:lnTo>
                    <a:pt x="304370" y="701101"/>
                  </a:lnTo>
                  <a:lnTo>
                    <a:pt x="258537" y="691736"/>
                  </a:lnTo>
                  <a:lnTo>
                    <a:pt x="215078" y="676641"/>
                  </a:lnTo>
                  <a:lnTo>
                    <a:pt x="174413" y="656235"/>
                  </a:lnTo>
                  <a:lnTo>
                    <a:pt x="136961" y="630938"/>
                  </a:lnTo>
                  <a:lnTo>
                    <a:pt x="103141" y="601170"/>
                  </a:lnTo>
                  <a:lnTo>
                    <a:pt x="73373" y="567350"/>
                  </a:lnTo>
                  <a:lnTo>
                    <a:pt x="48077" y="529897"/>
                  </a:lnTo>
                  <a:lnTo>
                    <a:pt x="27673" y="489232"/>
                  </a:lnTo>
                  <a:lnTo>
                    <a:pt x="12578" y="445774"/>
                  </a:lnTo>
                  <a:lnTo>
                    <a:pt x="3214" y="399943"/>
                  </a:lnTo>
                  <a:lnTo>
                    <a:pt x="0" y="352158"/>
                  </a:lnTo>
                  <a:lnTo>
                    <a:pt x="3214" y="304373"/>
                  </a:lnTo>
                  <a:lnTo>
                    <a:pt x="12578" y="258542"/>
                  </a:lnTo>
                  <a:lnTo>
                    <a:pt x="27673" y="215084"/>
                  </a:lnTo>
                  <a:lnTo>
                    <a:pt x="48077" y="174418"/>
                  </a:lnTo>
                  <a:lnTo>
                    <a:pt x="73373" y="136966"/>
                  </a:lnTo>
                  <a:lnTo>
                    <a:pt x="103141" y="103146"/>
                  </a:lnTo>
                  <a:lnTo>
                    <a:pt x="136961" y="73377"/>
                  </a:lnTo>
                  <a:lnTo>
                    <a:pt x="174413" y="48080"/>
                  </a:lnTo>
                  <a:lnTo>
                    <a:pt x="215078" y="27674"/>
                  </a:lnTo>
                  <a:lnTo>
                    <a:pt x="258537" y="12579"/>
                  </a:lnTo>
                  <a:lnTo>
                    <a:pt x="304370" y="3214"/>
                  </a:lnTo>
                  <a:lnTo>
                    <a:pt x="352158" y="0"/>
                  </a:lnTo>
                  <a:lnTo>
                    <a:pt x="399943" y="3214"/>
                  </a:lnTo>
                  <a:lnTo>
                    <a:pt x="445774" y="12579"/>
                  </a:lnTo>
                  <a:lnTo>
                    <a:pt x="489232" y="27674"/>
                  </a:lnTo>
                  <a:lnTo>
                    <a:pt x="529897" y="48080"/>
                  </a:lnTo>
                  <a:lnTo>
                    <a:pt x="567350" y="73377"/>
                  </a:lnTo>
                  <a:lnTo>
                    <a:pt x="601170" y="103146"/>
                  </a:lnTo>
                  <a:lnTo>
                    <a:pt x="630938" y="136966"/>
                  </a:lnTo>
                  <a:lnTo>
                    <a:pt x="656235" y="174418"/>
                  </a:lnTo>
                  <a:lnTo>
                    <a:pt x="676641" y="215084"/>
                  </a:lnTo>
                  <a:lnTo>
                    <a:pt x="691736" y="258542"/>
                  </a:lnTo>
                  <a:lnTo>
                    <a:pt x="701101" y="304373"/>
                  </a:lnTo>
                  <a:lnTo>
                    <a:pt x="704316" y="352158"/>
                  </a:lnTo>
                  <a:close/>
                </a:path>
              </a:pathLst>
            </a:custGeom>
            <a:ln w="22313">
              <a:solidFill>
                <a:srgbClr val="004E95"/>
              </a:solidFill>
            </a:ln>
          </p:spPr>
          <p:txBody>
            <a:bodyPr wrap="square" lIns="0" tIns="0" rIns="0" bIns="0" rtlCol="0"/>
            <a:lstStyle/>
            <a:p>
              <a:pPr defTabSz="967252"/>
              <a:endParaRPr sz="1904">
                <a:solidFill>
                  <a:prstClr val="black"/>
                </a:solidFill>
                <a:latin typeface="Calibri"/>
              </a:endParaRPr>
            </a:p>
          </p:txBody>
        </p:sp>
        <p:sp>
          <p:nvSpPr>
            <p:cNvPr id="19" name="object 19"/>
            <p:cNvSpPr/>
            <p:nvPr/>
          </p:nvSpPr>
          <p:spPr>
            <a:xfrm>
              <a:off x="6940806" y="2414079"/>
              <a:ext cx="290830" cy="443230"/>
            </a:xfrm>
            <a:custGeom>
              <a:avLst/>
              <a:gdLst/>
              <a:ahLst/>
              <a:cxnLst/>
              <a:rect l="l" t="t" r="r" b="b"/>
              <a:pathLst>
                <a:path w="290829" h="443230">
                  <a:moveTo>
                    <a:pt x="147523" y="385724"/>
                  </a:moveTo>
                  <a:lnTo>
                    <a:pt x="109255" y="385724"/>
                  </a:lnTo>
                  <a:lnTo>
                    <a:pt x="110677" y="387159"/>
                  </a:lnTo>
                  <a:lnTo>
                    <a:pt x="111820" y="390791"/>
                  </a:lnTo>
                  <a:lnTo>
                    <a:pt x="131369" y="423564"/>
                  </a:lnTo>
                  <a:lnTo>
                    <a:pt x="165224" y="441172"/>
                  </a:lnTo>
                  <a:lnTo>
                    <a:pt x="227714" y="443020"/>
                  </a:lnTo>
                  <a:lnTo>
                    <a:pt x="284439" y="442963"/>
                  </a:lnTo>
                  <a:lnTo>
                    <a:pt x="290827" y="435660"/>
                  </a:lnTo>
                  <a:lnTo>
                    <a:pt x="288414" y="419862"/>
                  </a:lnTo>
                  <a:lnTo>
                    <a:pt x="282242" y="415188"/>
                  </a:lnTo>
                  <a:lnTo>
                    <a:pt x="180400" y="415163"/>
                  </a:lnTo>
                  <a:lnTo>
                    <a:pt x="171234" y="414291"/>
                  </a:lnTo>
                  <a:lnTo>
                    <a:pt x="142199" y="391896"/>
                  </a:lnTo>
                  <a:lnTo>
                    <a:pt x="138656" y="386524"/>
                  </a:lnTo>
                  <a:lnTo>
                    <a:pt x="141056" y="386359"/>
                  </a:lnTo>
                  <a:lnTo>
                    <a:pt x="141843" y="386283"/>
                  </a:lnTo>
                  <a:lnTo>
                    <a:pt x="142631" y="386257"/>
                  </a:lnTo>
                  <a:lnTo>
                    <a:pt x="147523" y="385724"/>
                  </a:lnTo>
                  <a:close/>
                </a:path>
                <a:path w="290829" h="443230">
                  <a:moveTo>
                    <a:pt x="161668" y="332854"/>
                  </a:moveTo>
                  <a:lnTo>
                    <a:pt x="84376" y="332854"/>
                  </a:lnTo>
                  <a:lnTo>
                    <a:pt x="84452" y="380707"/>
                  </a:lnTo>
                  <a:lnTo>
                    <a:pt x="89913" y="386130"/>
                  </a:lnTo>
                  <a:lnTo>
                    <a:pt x="101749" y="386270"/>
                  </a:lnTo>
                  <a:lnTo>
                    <a:pt x="103705" y="386461"/>
                  </a:lnTo>
                  <a:lnTo>
                    <a:pt x="109255" y="385724"/>
                  </a:lnTo>
                  <a:lnTo>
                    <a:pt x="147523" y="385724"/>
                  </a:lnTo>
                  <a:lnTo>
                    <a:pt x="152051" y="385230"/>
                  </a:lnTo>
                  <a:lnTo>
                    <a:pt x="157879" y="382108"/>
                  </a:lnTo>
                  <a:lnTo>
                    <a:pt x="160842" y="376142"/>
                  </a:lnTo>
                  <a:lnTo>
                    <a:pt x="161668" y="366585"/>
                  </a:lnTo>
                  <a:lnTo>
                    <a:pt x="161668" y="358152"/>
                  </a:lnTo>
                  <a:lnTo>
                    <a:pt x="112240" y="358152"/>
                  </a:lnTo>
                  <a:lnTo>
                    <a:pt x="112240" y="333260"/>
                  </a:lnTo>
                  <a:lnTo>
                    <a:pt x="161668" y="333260"/>
                  </a:lnTo>
                  <a:lnTo>
                    <a:pt x="161668" y="332854"/>
                  </a:lnTo>
                  <a:close/>
                </a:path>
                <a:path w="290829" h="443230">
                  <a:moveTo>
                    <a:pt x="161668" y="333260"/>
                  </a:moveTo>
                  <a:lnTo>
                    <a:pt x="133499" y="333260"/>
                  </a:lnTo>
                  <a:lnTo>
                    <a:pt x="133499" y="358152"/>
                  </a:lnTo>
                  <a:lnTo>
                    <a:pt x="161668" y="358152"/>
                  </a:lnTo>
                  <a:lnTo>
                    <a:pt x="161668" y="333260"/>
                  </a:lnTo>
                  <a:close/>
                </a:path>
                <a:path w="290829" h="443230">
                  <a:moveTo>
                    <a:pt x="181946" y="332625"/>
                  </a:moveTo>
                  <a:lnTo>
                    <a:pt x="173669" y="332625"/>
                  </a:lnTo>
                  <a:lnTo>
                    <a:pt x="179689" y="333006"/>
                  </a:lnTo>
                  <a:lnTo>
                    <a:pt x="181946" y="332625"/>
                  </a:lnTo>
                  <a:close/>
                </a:path>
                <a:path w="290829" h="443230">
                  <a:moveTo>
                    <a:pt x="240840" y="0"/>
                  </a:moveTo>
                  <a:lnTo>
                    <a:pt x="4861" y="0"/>
                  </a:lnTo>
                  <a:lnTo>
                    <a:pt x="48" y="4800"/>
                  </a:lnTo>
                  <a:lnTo>
                    <a:pt x="0" y="252595"/>
                  </a:lnTo>
                  <a:lnTo>
                    <a:pt x="238" y="265201"/>
                  </a:lnTo>
                  <a:lnTo>
                    <a:pt x="18577" y="309448"/>
                  </a:lnTo>
                  <a:lnTo>
                    <a:pt x="56966" y="331406"/>
                  </a:lnTo>
                  <a:lnTo>
                    <a:pt x="72323" y="332854"/>
                  </a:lnTo>
                  <a:lnTo>
                    <a:pt x="164017" y="332854"/>
                  </a:lnTo>
                  <a:lnTo>
                    <a:pt x="165897" y="332905"/>
                  </a:lnTo>
                  <a:lnTo>
                    <a:pt x="173669" y="332625"/>
                  </a:lnTo>
                  <a:lnTo>
                    <a:pt x="181946" y="332625"/>
                  </a:lnTo>
                  <a:lnTo>
                    <a:pt x="185480" y="332028"/>
                  </a:lnTo>
                  <a:lnTo>
                    <a:pt x="210156" y="323367"/>
                  </a:lnTo>
                  <a:lnTo>
                    <a:pt x="229302" y="307508"/>
                  </a:lnTo>
                  <a:lnTo>
                    <a:pt x="230551" y="305331"/>
                  </a:lnTo>
                  <a:lnTo>
                    <a:pt x="122831" y="305331"/>
                  </a:lnTo>
                  <a:lnTo>
                    <a:pt x="72882" y="305206"/>
                  </a:lnTo>
                  <a:lnTo>
                    <a:pt x="31338" y="278847"/>
                  </a:lnTo>
                  <a:lnTo>
                    <a:pt x="27802" y="239985"/>
                  </a:lnTo>
                  <a:lnTo>
                    <a:pt x="27823" y="127101"/>
                  </a:lnTo>
                  <a:lnTo>
                    <a:pt x="27962" y="126314"/>
                  </a:lnTo>
                  <a:lnTo>
                    <a:pt x="28077" y="124993"/>
                  </a:lnTo>
                  <a:lnTo>
                    <a:pt x="246128" y="124993"/>
                  </a:lnTo>
                  <a:lnTo>
                    <a:pt x="246127" y="96608"/>
                  </a:lnTo>
                  <a:lnTo>
                    <a:pt x="28051" y="96608"/>
                  </a:lnTo>
                  <a:lnTo>
                    <a:pt x="28051" y="28117"/>
                  </a:lnTo>
                  <a:lnTo>
                    <a:pt x="246124" y="28117"/>
                  </a:lnTo>
                  <a:lnTo>
                    <a:pt x="246123" y="5295"/>
                  </a:lnTo>
                  <a:lnTo>
                    <a:pt x="240840" y="0"/>
                  </a:lnTo>
                  <a:close/>
                </a:path>
                <a:path w="290829" h="443230">
                  <a:moveTo>
                    <a:pt x="246128" y="124993"/>
                  </a:moveTo>
                  <a:lnTo>
                    <a:pt x="218297" y="124993"/>
                  </a:lnTo>
                  <a:lnTo>
                    <a:pt x="218289" y="211456"/>
                  </a:lnTo>
                  <a:lnTo>
                    <a:pt x="218164" y="260070"/>
                  </a:lnTo>
                  <a:lnTo>
                    <a:pt x="191267" y="301806"/>
                  </a:lnTo>
                  <a:lnTo>
                    <a:pt x="122831" y="305331"/>
                  </a:lnTo>
                  <a:lnTo>
                    <a:pt x="230551" y="305331"/>
                  </a:lnTo>
                  <a:lnTo>
                    <a:pt x="241695" y="285919"/>
                  </a:lnTo>
                  <a:lnTo>
                    <a:pt x="246110" y="260070"/>
                  </a:lnTo>
                  <a:lnTo>
                    <a:pt x="246128" y="124993"/>
                  </a:lnTo>
                  <a:close/>
                </a:path>
                <a:path w="290829" h="443230">
                  <a:moveTo>
                    <a:pt x="246124" y="28117"/>
                  </a:moveTo>
                  <a:lnTo>
                    <a:pt x="217992" y="28117"/>
                  </a:lnTo>
                  <a:lnTo>
                    <a:pt x="217992" y="96608"/>
                  </a:lnTo>
                  <a:lnTo>
                    <a:pt x="246127" y="96608"/>
                  </a:lnTo>
                  <a:lnTo>
                    <a:pt x="246124" y="28117"/>
                  </a:lnTo>
                  <a:close/>
                </a:path>
              </a:pathLst>
            </a:custGeom>
            <a:solidFill>
              <a:srgbClr val="004E95"/>
            </a:solidFill>
          </p:spPr>
          <p:txBody>
            <a:bodyPr wrap="square" lIns="0" tIns="0" rIns="0" bIns="0" rtlCol="0"/>
            <a:lstStyle/>
            <a:p>
              <a:pPr defTabSz="967252"/>
              <a:endParaRPr sz="1904">
                <a:solidFill>
                  <a:prstClr val="black"/>
                </a:solidFill>
                <a:latin typeface="Calibri"/>
              </a:endParaRPr>
            </a:p>
          </p:txBody>
        </p:sp>
        <p:pic>
          <p:nvPicPr>
            <p:cNvPr id="20" name="object 20"/>
            <p:cNvPicPr/>
            <p:nvPr/>
          </p:nvPicPr>
          <p:blipFill>
            <a:blip r:embed="rId4" cstate="print"/>
            <a:stretch>
              <a:fillRect/>
            </a:stretch>
          </p:blipFill>
          <p:spPr>
            <a:xfrm>
              <a:off x="7015804" y="2570504"/>
              <a:ext cx="96074" cy="119847"/>
            </a:xfrm>
            <a:prstGeom prst="rect">
              <a:avLst/>
            </a:prstGeom>
          </p:spPr>
        </p:pic>
      </p:grpSp>
      <p:grpSp>
        <p:nvGrpSpPr>
          <p:cNvPr id="21" name="object 21"/>
          <p:cNvGrpSpPr/>
          <p:nvPr/>
        </p:nvGrpSpPr>
        <p:grpSpPr>
          <a:xfrm>
            <a:off x="7114485" y="4966805"/>
            <a:ext cx="769090" cy="769090"/>
            <a:chOff x="6722295" y="4695470"/>
            <a:chExt cx="727075" cy="727075"/>
          </a:xfrm>
        </p:grpSpPr>
        <p:sp>
          <p:nvSpPr>
            <p:cNvPr id="22" name="object 22"/>
            <p:cNvSpPr/>
            <p:nvPr/>
          </p:nvSpPr>
          <p:spPr>
            <a:xfrm>
              <a:off x="6733452" y="4706627"/>
              <a:ext cx="704850" cy="704850"/>
            </a:xfrm>
            <a:custGeom>
              <a:avLst/>
              <a:gdLst/>
              <a:ahLst/>
              <a:cxnLst/>
              <a:rect l="l" t="t" r="r" b="b"/>
              <a:pathLst>
                <a:path w="704850" h="704850">
                  <a:moveTo>
                    <a:pt x="704316" y="352158"/>
                  </a:moveTo>
                  <a:lnTo>
                    <a:pt x="701101" y="399943"/>
                  </a:lnTo>
                  <a:lnTo>
                    <a:pt x="691736" y="445774"/>
                  </a:lnTo>
                  <a:lnTo>
                    <a:pt x="676641" y="489232"/>
                  </a:lnTo>
                  <a:lnTo>
                    <a:pt x="656235" y="529897"/>
                  </a:lnTo>
                  <a:lnTo>
                    <a:pt x="630938" y="567350"/>
                  </a:lnTo>
                  <a:lnTo>
                    <a:pt x="601170" y="601170"/>
                  </a:lnTo>
                  <a:lnTo>
                    <a:pt x="567350" y="630938"/>
                  </a:lnTo>
                  <a:lnTo>
                    <a:pt x="529897" y="656235"/>
                  </a:lnTo>
                  <a:lnTo>
                    <a:pt x="489232" y="676641"/>
                  </a:lnTo>
                  <a:lnTo>
                    <a:pt x="445774" y="691736"/>
                  </a:lnTo>
                  <a:lnTo>
                    <a:pt x="399943" y="701101"/>
                  </a:lnTo>
                  <a:lnTo>
                    <a:pt x="352158" y="704316"/>
                  </a:lnTo>
                  <a:lnTo>
                    <a:pt x="304370" y="701101"/>
                  </a:lnTo>
                  <a:lnTo>
                    <a:pt x="258537" y="691736"/>
                  </a:lnTo>
                  <a:lnTo>
                    <a:pt x="215078" y="676641"/>
                  </a:lnTo>
                  <a:lnTo>
                    <a:pt x="174413" y="656235"/>
                  </a:lnTo>
                  <a:lnTo>
                    <a:pt x="136961" y="630938"/>
                  </a:lnTo>
                  <a:lnTo>
                    <a:pt x="103141" y="601170"/>
                  </a:lnTo>
                  <a:lnTo>
                    <a:pt x="73373" y="567350"/>
                  </a:lnTo>
                  <a:lnTo>
                    <a:pt x="48077" y="529897"/>
                  </a:lnTo>
                  <a:lnTo>
                    <a:pt x="27673" y="489232"/>
                  </a:lnTo>
                  <a:lnTo>
                    <a:pt x="12578" y="445774"/>
                  </a:lnTo>
                  <a:lnTo>
                    <a:pt x="3214" y="399943"/>
                  </a:lnTo>
                  <a:lnTo>
                    <a:pt x="0" y="352158"/>
                  </a:lnTo>
                  <a:lnTo>
                    <a:pt x="3214" y="304373"/>
                  </a:lnTo>
                  <a:lnTo>
                    <a:pt x="12578" y="258542"/>
                  </a:lnTo>
                  <a:lnTo>
                    <a:pt x="27673" y="215084"/>
                  </a:lnTo>
                  <a:lnTo>
                    <a:pt x="48077" y="174418"/>
                  </a:lnTo>
                  <a:lnTo>
                    <a:pt x="73373" y="136966"/>
                  </a:lnTo>
                  <a:lnTo>
                    <a:pt x="103141" y="103146"/>
                  </a:lnTo>
                  <a:lnTo>
                    <a:pt x="136961" y="73377"/>
                  </a:lnTo>
                  <a:lnTo>
                    <a:pt x="174413" y="48080"/>
                  </a:lnTo>
                  <a:lnTo>
                    <a:pt x="215078" y="27674"/>
                  </a:lnTo>
                  <a:lnTo>
                    <a:pt x="258537" y="12579"/>
                  </a:lnTo>
                  <a:lnTo>
                    <a:pt x="304370" y="3214"/>
                  </a:lnTo>
                  <a:lnTo>
                    <a:pt x="352158" y="0"/>
                  </a:lnTo>
                  <a:lnTo>
                    <a:pt x="399943" y="3214"/>
                  </a:lnTo>
                  <a:lnTo>
                    <a:pt x="445774" y="12579"/>
                  </a:lnTo>
                  <a:lnTo>
                    <a:pt x="489232" y="27674"/>
                  </a:lnTo>
                  <a:lnTo>
                    <a:pt x="529897" y="48080"/>
                  </a:lnTo>
                  <a:lnTo>
                    <a:pt x="567350" y="73377"/>
                  </a:lnTo>
                  <a:lnTo>
                    <a:pt x="601170" y="103146"/>
                  </a:lnTo>
                  <a:lnTo>
                    <a:pt x="630938" y="136966"/>
                  </a:lnTo>
                  <a:lnTo>
                    <a:pt x="656235" y="174418"/>
                  </a:lnTo>
                  <a:lnTo>
                    <a:pt x="676641" y="215084"/>
                  </a:lnTo>
                  <a:lnTo>
                    <a:pt x="691736" y="258542"/>
                  </a:lnTo>
                  <a:lnTo>
                    <a:pt x="701101" y="304373"/>
                  </a:lnTo>
                  <a:lnTo>
                    <a:pt x="704316" y="352158"/>
                  </a:lnTo>
                  <a:close/>
                </a:path>
              </a:pathLst>
            </a:custGeom>
            <a:ln w="22313">
              <a:solidFill>
                <a:srgbClr val="004E95"/>
              </a:solidFill>
            </a:ln>
          </p:spPr>
          <p:txBody>
            <a:bodyPr wrap="square" lIns="0" tIns="0" rIns="0" bIns="0" rtlCol="0"/>
            <a:lstStyle/>
            <a:p>
              <a:pPr defTabSz="967252"/>
              <a:endParaRPr sz="1904">
                <a:solidFill>
                  <a:prstClr val="black"/>
                </a:solidFill>
                <a:latin typeface="Calibri"/>
              </a:endParaRPr>
            </a:p>
          </p:txBody>
        </p:sp>
        <p:sp>
          <p:nvSpPr>
            <p:cNvPr id="23" name="object 23"/>
            <p:cNvSpPr/>
            <p:nvPr/>
          </p:nvSpPr>
          <p:spPr>
            <a:xfrm>
              <a:off x="6887998" y="4833075"/>
              <a:ext cx="395605" cy="394970"/>
            </a:xfrm>
            <a:custGeom>
              <a:avLst/>
              <a:gdLst/>
              <a:ahLst/>
              <a:cxnLst/>
              <a:rect l="l" t="t" r="r" b="b"/>
              <a:pathLst>
                <a:path w="395604" h="394970">
                  <a:moveTo>
                    <a:pt x="75263" y="148590"/>
                  </a:moveTo>
                  <a:lnTo>
                    <a:pt x="37880" y="168910"/>
                  </a:lnTo>
                  <a:lnTo>
                    <a:pt x="30854" y="191770"/>
                  </a:lnTo>
                  <a:lnTo>
                    <a:pt x="31934" y="201930"/>
                  </a:lnTo>
                  <a:lnTo>
                    <a:pt x="35157" y="210820"/>
                  </a:lnTo>
                  <a:lnTo>
                    <a:pt x="40373" y="218440"/>
                  </a:lnTo>
                  <a:lnTo>
                    <a:pt x="39357" y="219710"/>
                  </a:lnTo>
                  <a:lnTo>
                    <a:pt x="38671" y="219710"/>
                  </a:lnTo>
                  <a:lnTo>
                    <a:pt x="37947" y="220980"/>
                  </a:lnTo>
                  <a:lnTo>
                    <a:pt x="24986" y="229870"/>
                  </a:lnTo>
                  <a:lnTo>
                    <a:pt x="2006" y="267970"/>
                  </a:lnTo>
                  <a:lnTo>
                    <a:pt x="0" y="297180"/>
                  </a:lnTo>
                  <a:lnTo>
                    <a:pt x="1489" y="308610"/>
                  </a:lnTo>
                  <a:lnTo>
                    <a:pt x="5618" y="317500"/>
                  </a:lnTo>
                  <a:lnTo>
                    <a:pt x="12306" y="325120"/>
                  </a:lnTo>
                  <a:lnTo>
                    <a:pt x="21475" y="330200"/>
                  </a:lnTo>
                  <a:lnTo>
                    <a:pt x="23964" y="331470"/>
                  </a:lnTo>
                  <a:lnTo>
                    <a:pt x="24764" y="332740"/>
                  </a:lnTo>
                  <a:lnTo>
                    <a:pt x="24688" y="391160"/>
                  </a:lnTo>
                  <a:lnTo>
                    <a:pt x="29019" y="394970"/>
                  </a:lnTo>
                  <a:lnTo>
                    <a:pt x="118008" y="394970"/>
                  </a:lnTo>
                  <a:lnTo>
                    <a:pt x="122300" y="391160"/>
                  </a:lnTo>
                  <a:lnTo>
                    <a:pt x="122329" y="372110"/>
                  </a:lnTo>
                  <a:lnTo>
                    <a:pt x="47891" y="372110"/>
                  </a:lnTo>
                  <a:lnTo>
                    <a:pt x="47853" y="316230"/>
                  </a:lnTo>
                  <a:lnTo>
                    <a:pt x="44068" y="311150"/>
                  </a:lnTo>
                  <a:lnTo>
                    <a:pt x="27470" y="309880"/>
                  </a:lnTo>
                  <a:lnTo>
                    <a:pt x="22796" y="304800"/>
                  </a:lnTo>
                  <a:lnTo>
                    <a:pt x="23242" y="289560"/>
                  </a:lnTo>
                  <a:lnTo>
                    <a:pt x="23164" y="279400"/>
                  </a:lnTo>
                  <a:lnTo>
                    <a:pt x="25018" y="271780"/>
                  </a:lnTo>
                  <a:lnTo>
                    <a:pt x="32208" y="255270"/>
                  </a:lnTo>
                  <a:lnTo>
                    <a:pt x="44308" y="243840"/>
                  </a:lnTo>
                  <a:lnTo>
                    <a:pt x="59864" y="236220"/>
                  </a:lnTo>
                  <a:lnTo>
                    <a:pt x="77419" y="234950"/>
                  </a:lnTo>
                  <a:lnTo>
                    <a:pt x="147120" y="234950"/>
                  </a:lnTo>
                  <a:lnTo>
                    <a:pt x="147122" y="231140"/>
                  </a:lnTo>
                  <a:lnTo>
                    <a:pt x="124015" y="231140"/>
                  </a:lnTo>
                  <a:lnTo>
                    <a:pt x="106883" y="218440"/>
                  </a:lnTo>
                  <a:lnTo>
                    <a:pt x="110586" y="210820"/>
                  </a:lnTo>
                  <a:lnTo>
                    <a:pt x="73698" y="210820"/>
                  </a:lnTo>
                  <a:lnTo>
                    <a:pt x="66110" y="209550"/>
                  </a:lnTo>
                  <a:lnTo>
                    <a:pt x="59870" y="205740"/>
                  </a:lnTo>
                  <a:lnTo>
                    <a:pt x="55617" y="199390"/>
                  </a:lnTo>
                  <a:lnTo>
                    <a:pt x="53987" y="191770"/>
                  </a:lnTo>
                  <a:lnTo>
                    <a:pt x="55443" y="184150"/>
                  </a:lnTo>
                  <a:lnTo>
                    <a:pt x="59591" y="177800"/>
                  </a:lnTo>
                  <a:lnTo>
                    <a:pt x="65792" y="173990"/>
                  </a:lnTo>
                  <a:lnTo>
                    <a:pt x="73405" y="172720"/>
                  </a:lnTo>
                  <a:lnTo>
                    <a:pt x="111179" y="172720"/>
                  </a:lnTo>
                  <a:lnTo>
                    <a:pt x="110331" y="170180"/>
                  </a:lnTo>
                  <a:lnTo>
                    <a:pt x="101574" y="160020"/>
                  </a:lnTo>
                  <a:lnTo>
                    <a:pt x="89165" y="152400"/>
                  </a:lnTo>
                  <a:lnTo>
                    <a:pt x="75263" y="148590"/>
                  </a:lnTo>
                  <a:close/>
                </a:path>
                <a:path w="395604" h="394970">
                  <a:moveTo>
                    <a:pt x="172059" y="294640"/>
                  </a:moveTo>
                  <a:lnTo>
                    <a:pt x="148856" y="294640"/>
                  </a:lnTo>
                  <a:lnTo>
                    <a:pt x="148882" y="391160"/>
                  </a:lnTo>
                  <a:lnTo>
                    <a:pt x="153238" y="394970"/>
                  </a:lnTo>
                  <a:lnTo>
                    <a:pt x="242112" y="394970"/>
                  </a:lnTo>
                  <a:lnTo>
                    <a:pt x="246202" y="391160"/>
                  </a:lnTo>
                  <a:lnTo>
                    <a:pt x="246204" y="372110"/>
                  </a:lnTo>
                  <a:lnTo>
                    <a:pt x="172059" y="372110"/>
                  </a:lnTo>
                  <a:lnTo>
                    <a:pt x="172059" y="294640"/>
                  </a:lnTo>
                  <a:close/>
                </a:path>
                <a:path w="395604" h="394970">
                  <a:moveTo>
                    <a:pt x="295960" y="257810"/>
                  </a:moveTo>
                  <a:lnTo>
                    <a:pt x="272745" y="257810"/>
                  </a:lnTo>
                  <a:lnTo>
                    <a:pt x="272757" y="391160"/>
                  </a:lnTo>
                  <a:lnTo>
                    <a:pt x="276923" y="394970"/>
                  </a:lnTo>
                  <a:lnTo>
                    <a:pt x="366255" y="394970"/>
                  </a:lnTo>
                  <a:lnTo>
                    <a:pt x="370382" y="391160"/>
                  </a:lnTo>
                  <a:lnTo>
                    <a:pt x="370382" y="372110"/>
                  </a:lnTo>
                  <a:lnTo>
                    <a:pt x="295960" y="372110"/>
                  </a:lnTo>
                  <a:lnTo>
                    <a:pt x="295960" y="257810"/>
                  </a:lnTo>
                  <a:close/>
                </a:path>
                <a:path w="395604" h="394970">
                  <a:moveTo>
                    <a:pt x="147120" y="234950"/>
                  </a:moveTo>
                  <a:lnTo>
                    <a:pt x="77419" y="234950"/>
                  </a:lnTo>
                  <a:lnTo>
                    <a:pt x="94389" y="238760"/>
                  </a:lnTo>
                  <a:lnTo>
                    <a:pt x="108500" y="248920"/>
                  </a:lnTo>
                  <a:lnTo>
                    <a:pt x="118561" y="262890"/>
                  </a:lnTo>
                  <a:lnTo>
                    <a:pt x="123380" y="279400"/>
                  </a:lnTo>
                  <a:lnTo>
                    <a:pt x="123818" y="283210"/>
                  </a:lnTo>
                  <a:lnTo>
                    <a:pt x="123888" y="304800"/>
                  </a:lnTo>
                  <a:lnTo>
                    <a:pt x="119252" y="309880"/>
                  </a:lnTo>
                  <a:lnTo>
                    <a:pt x="102387" y="311150"/>
                  </a:lnTo>
                  <a:lnTo>
                    <a:pt x="99136" y="314960"/>
                  </a:lnTo>
                  <a:lnTo>
                    <a:pt x="99110" y="372110"/>
                  </a:lnTo>
                  <a:lnTo>
                    <a:pt x="122329" y="372110"/>
                  </a:lnTo>
                  <a:lnTo>
                    <a:pt x="122250" y="332740"/>
                  </a:lnTo>
                  <a:lnTo>
                    <a:pt x="122897" y="331470"/>
                  </a:lnTo>
                  <a:lnTo>
                    <a:pt x="147027" y="299720"/>
                  </a:lnTo>
                  <a:lnTo>
                    <a:pt x="147307" y="297180"/>
                  </a:lnTo>
                  <a:lnTo>
                    <a:pt x="147675" y="294640"/>
                  </a:lnTo>
                  <a:lnTo>
                    <a:pt x="172059" y="294640"/>
                  </a:lnTo>
                  <a:lnTo>
                    <a:pt x="172046" y="278130"/>
                  </a:lnTo>
                  <a:lnTo>
                    <a:pt x="168655" y="274320"/>
                  </a:lnTo>
                  <a:lnTo>
                    <a:pt x="152285" y="271780"/>
                  </a:lnTo>
                  <a:lnTo>
                    <a:pt x="147332" y="266700"/>
                  </a:lnTo>
                  <a:lnTo>
                    <a:pt x="147120" y="234950"/>
                  </a:lnTo>
                  <a:close/>
                </a:path>
                <a:path w="395604" h="394970">
                  <a:moveTo>
                    <a:pt x="271094" y="160020"/>
                  </a:moveTo>
                  <a:lnTo>
                    <a:pt x="195478" y="160020"/>
                  </a:lnTo>
                  <a:lnTo>
                    <a:pt x="213460" y="162560"/>
                  </a:lnTo>
                  <a:lnTo>
                    <a:pt x="228904" y="170180"/>
                  </a:lnTo>
                  <a:lnTo>
                    <a:pt x="247421" y="204470"/>
                  </a:lnTo>
                  <a:lnTo>
                    <a:pt x="247815" y="267970"/>
                  </a:lnTo>
                  <a:lnTo>
                    <a:pt x="243674" y="271780"/>
                  </a:lnTo>
                  <a:lnTo>
                    <a:pt x="226898" y="274320"/>
                  </a:lnTo>
                  <a:lnTo>
                    <a:pt x="223037" y="278130"/>
                  </a:lnTo>
                  <a:lnTo>
                    <a:pt x="223011" y="372110"/>
                  </a:lnTo>
                  <a:lnTo>
                    <a:pt x="246204" y="372110"/>
                  </a:lnTo>
                  <a:lnTo>
                    <a:pt x="246164" y="295910"/>
                  </a:lnTo>
                  <a:lnTo>
                    <a:pt x="246748" y="294640"/>
                  </a:lnTo>
                  <a:lnTo>
                    <a:pt x="271005" y="261620"/>
                  </a:lnTo>
                  <a:lnTo>
                    <a:pt x="271208" y="259080"/>
                  </a:lnTo>
                  <a:lnTo>
                    <a:pt x="271310" y="257810"/>
                  </a:lnTo>
                  <a:lnTo>
                    <a:pt x="295960" y="257810"/>
                  </a:lnTo>
                  <a:lnTo>
                    <a:pt x="295948" y="240030"/>
                  </a:lnTo>
                  <a:lnTo>
                    <a:pt x="293027" y="237490"/>
                  </a:lnTo>
                  <a:lnTo>
                    <a:pt x="275704" y="234950"/>
                  </a:lnTo>
                  <a:lnTo>
                    <a:pt x="271106" y="229870"/>
                  </a:lnTo>
                  <a:lnTo>
                    <a:pt x="271094" y="160020"/>
                  </a:lnTo>
                  <a:close/>
                </a:path>
                <a:path w="395604" h="394970">
                  <a:moveTo>
                    <a:pt x="376008" y="86360"/>
                  </a:moveTo>
                  <a:lnTo>
                    <a:pt x="318896" y="86360"/>
                  </a:lnTo>
                  <a:lnTo>
                    <a:pt x="338291" y="88900"/>
                  </a:lnTo>
                  <a:lnTo>
                    <a:pt x="354122" y="96520"/>
                  </a:lnTo>
                  <a:lnTo>
                    <a:pt x="371728" y="132080"/>
                  </a:lnTo>
                  <a:lnTo>
                    <a:pt x="372059" y="229870"/>
                  </a:lnTo>
                  <a:lnTo>
                    <a:pt x="367931" y="234950"/>
                  </a:lnTo>
                  <a:lnTo>
                    <a:pt x="351243" y="236220"/>
                  </a:lnTo>
                  <a:lnTo>
                    <a:pt x="347192" y="241300"/>
                  </a:lnTo>
                  <a:lnTo>
                    <a:pt x="347179" y="372110"/>
                  </a:lnTo>
                  <a:lnTo>
                    <a:pt x="370382" y="372110"/>
                  </a:lnTo>
                  <a:lnTo>
                    <a:pt x="370331" y="259080"/>
                  </a:lnTo>
                  <a:lnTo>
                    <a:pt x="370979" y="256540"/>
                  </a:lnTo>
                  <a:lnTo>
                    <a:pt x="395173" y="222250"/>
                  </a:lnTo>
                  <a:lnTo>
                    <a:pt x="395108" y="135890"/>
                  </a:lnTo>
                  <a:lnTo>
                    <a:pt x="394077" y="123190"/>
                  </a:lnTo>
                  <a:lnTo>
                    <a:pt x="390596" y="109220"/>
                  </a:lnTo>
                  <a:lnTo>
                    <a:pt x="384622" y="97790"/>
                  </a:lnTo>
                  <a:lnTo>
                    <a:pt x="376008" y="86360"/>
                  </a:lnTo>
                  <a:close/>
                </a:path>
                <a:path w="395604" h="394970">
                  <a:moveTo>
                    <a:pt x="201409" y="74930"/>
                  </a:moveTo>
                  <a:lnTo>
                    <a:pt x="163274" y="91440"/>
                  </a:lnTo>
                  <a:lnTo>
                    <a:pt x="155008" y="115570"/>
                  </a:lnTo>
                  <a:lnTo>
                    <a:pt x="155700" y="125730"/>
                  </a:lnTo>
                  <a:lnTo>
                    <a:pt x="158866" y="135890"/>
                  </a:lnTo>
                  <a:lnTo>
                    <a:pt x="164439" y="144780"/>
                  </a:lnTo>
                  <a:lnTo>
                    <a:pt x="162293" y="146050"/>
                  </a:lnTo>
                  <a:lnTo>
                    <a:pt x="161442" y="146050"/>
                  </a:lnTo>
                  <a:lnTo>
                    <a:pt x="148878" y="154940"/>
                  </a:lnTo>
                  <a:lnTo>
                    <a:pt x="126263" y="193040"/>
                  </a:lnTo>
                  <a:lnTo>
                    <a:pt x="124015" y="231140"/>
                  </a:lnTo>
                  <a:lnTo>
                    <a:pt x="147122" y="231140"/>
                  </a:lnTo>
                  <a:lnTo>
                    <a:pt x="147228" y="217170"/>
                  </a:lnTo>
                  <a:lnTo>
                    <a:pt x="147472" y="207010"/>
                  </a:lnTo>
                  <a:lnTo>
                    <a:pt x="151547" y="189230"/>
                  </a:lnTo>
                  <a:lnTo>
                    <a:pt x="161664" y="173990"/>
                  </a:lnTo>
                  <a:lnTo>
                    <a:pt x="176686" y="165100"/>
                  </a:lnTo>
                  <a:lnTo>
                    <a:pt x="195478" y="160020"/>
                  </a:lnTo>
                  <a:lnTo>
                    <a:pt x="271094" y="160020"/>
                  </a:lnTo>
                  <a:lnTo>
                    <a:pt x="271100" y="156210"/>
                  </a:lnTo>
                  <a:lnTo>
                    <a:pt x="247865" y="156210"/>
                  </a:lnTo>
                  <a:lnTo>
                    <a:pt x="230860" y="143510"/>
                  </a:lnTo>
                  <a:lnTo>
                    <a:pt x="234742" y="135890"/>
                  </a:lnTo>
                  <a:lnTo>
                    <a:pt x="197561" y="135890"/>
                  </a:lnTo>
                  <a:lnTo>
                    <a:pt x="189829" y="134620"/>
                  </a:lnTo>
                  <a:lnTo>
                    <a:pt x="183692" y="130810"/>
                  </a:lnTo>
                  <a:lnTo>
                    <a:pt x="179651" y="124460"/>
                  </a:lnTo>
                  <a:lnTo>
                    <a:pt x="178206" y="116840"/>
                  </a:lnTo>
                  <a:lnTo>
                    <a:pt x="179765" y="109220"/>
                  </a:lnTo>
                  <a:lnTo>
                    <a:pt x="183961" y="102870"/>
                  </a:lnTo>
                  <a:lnTo>
                    <a:pt x="190159" y="99060"/>
                  </a:lnTo>
                  <a:lnTo>
                    <a:pt x="197726" y="97790"/>
                  </a:lnTo>
                  <a:lnTo>
                    <a:pt x="234689" y="97790"/>
                  </a:lnTo>
                  <a:lnTo>
                    <a:pt x="227050" y="86360"/>
                  </a:lnTo>
                  <a:lnTo>
                    <a:pt x="215164" y="78740"/>
                  </a:lnTo>
                  <a:lnTo>
                    <a:pt x="201409" y="74930"/>
                  </a:lnTo>
                  <a:close/>
                </a:path>
                <a:path w="395604" h="394970">
                  <a:moveTo>
                    <a:pt x="111179" y="172720"/>
                  </a:moveTo>
                  <a:lnTo>
                    <a:pt x="73405" y="172720"/>
                  </a:lnTo>
                  <a:lnTo>
                    <a:pt x="81023" y="173990"/>
                  </a:lnTo>
                  <a:lnTo>
                    <a:pt x="87190" y="177800"/>
                  </a:lnTo>
                  <a:lnTo>
                    <a:pt x="91306" y="184150"/>
                  </a:lnTo>
                  <a:lnTo>
                    <a:pt x="92773" y="191770"/>
                  </a:lnTo>
                  <a:lnTo>
                    <a:pt x="91271" y="199390"/>
                  </a:lnTo>
                  <a:lnTo>
                    <a:pt x="87236" y="205740"/>
                  </a:lnTo>
                  <a:lnTo>
                    <a:pt x="81200" y="209550"/>
                  </a:lnTo>
                  <a:lnTo>
                    <a:pt x="73698" y="210820"/>
                  </a:lnTo>
                  <a:lnTo>
                    <a:pt x="110586" y="210820"/>
                  </a:lnTo>
                  <a:lnTo>
                    <a:pt x="114906" y="201930"/>
                  </a:lnTo>
                  <a:lnTo>
                    <a:pt x="115416" y="185420"/>
                  </a:lnTo>
                  <a:lnTo>
                    <a:pt x="111179" y="172720"/>
                  </a:lnTo>
                  <a:close/>
                </a:path>
                <a:path w="395604" h="394970">
                  <a:moveTo>
                    <a:pt x="323569" y="0"/>
                  </a:moveTo>
                  <a:lnTo>
                    <a:pt x="286989" y="17780"/>
                  </a:lnTo>
                  <a:lnTo>
                    <a:pt x="279097" y="41910"/>
                  </a:lnTo>
                  <a:lnTo>
                    <a:pt x="279888" y="52070"/>
                  </a:lnTo>
                  <a:lnTo>
                    <a:pt x="283061" y="60960"/>
                  </a:lnTo>
                  <a:lnTo>
                    <a:pt x="288594" y="69850"/>
                  </a:lnTo>
                  <a:lnTo>
                    <a:pt x="285965" y="71120"/>
                  </a:lnTo>
                  <a:lnTo>
                    <a:pt x="284873" y="72390"/>
                  </a:lnTo>
                  <a:lnTo>
                    <a:pt x="273096" y="80010"/>
                  </a:lnTo>
                  <a:lnTo>
                    <a:pt x="263474" y="90170"/>
                  </a:lnTo>
                  <a:lnTo>
                    <a:pt x="248080" y="133350"/>
                  </a:lnTo>
                  <a:lnTo>
                    <a:pt x="247865" y="156210"/>
                  </a:lnTo>
                  <a:lnTo>
                    <a:pt x="271100" y="156210"/>
                  </a:lnTo>
                  <a:lnTo>
                    <a:pt x="271226" y="143510"/>
                  </a:lnTo>
                  <a:lnTo>
                    <a:pt x="271295" y="139700"/>
                  </a:lnTo>
                  <a:lnTo>
                    <a:pt x="286773" y="99060"/>
                  </a:lnTo>
                  <a:lnTo>
                    <a:pt x="318896" y="86360"/>
                  </a:lnTo>
                  <a:lnTo>
                    <a:pt x="376008" y="86360"/>
                  </a:lnTo>
                  <a:lnTo>
                    <a:pt x="371197" y="82550"/>
                  </a:lnTo>
                  <a:lnTo>
                    <a:pt x="366048" y="77470"/>
                  </a:lnTo>
                  <a:lnTo>
                    <a:pt x="360714" y="73660"/>
                  </a:lnTo>
                  <a:lnTo>
                    <a:pt x="355345" y="68580"/>
                  </a:lnTo>
                  <a:lnTo>
                    <a:pt x="359544" y="62230"/>
                  </a:lnTo>
                  <a:lnTo>
                    <a:pt x="321754" y="62230"/>
                  </a:lnTo>
                  <a:lnTo>
                    <a:pt x="313977" y="60960"/>
                  </a:lnTo>
                  <a:lnTo>
                    <a:pt x="307813" y="57150"/>
                  </a:lnTo>
                  <a:lnTo>
                    <a:pt x="303748" y="50800"/>
                  </a:lnTo>
                  <a:lnTo>
                    <a:pt x="302272" y="43180"/>
                  </a:lnTo>
                  <a:lnTo>
                    <a:pt x="303813" y="35560"/>
                  </a:lnTo>
                  <a:lnTo>
                    <a:pt x="308009" y="29210"/>
                  </a:lnTo>
                  <a:lnTo>
                    <a:pt x="314192" y="25400"/>
                  </a:lnTo>
                  <a:lnTo>
                    <a:pt x="321690" y="22860"/>
                  </a:lnTo>
                  <a:lnTo>
                    <a:pt x="359346" y="22860"/>
                  </a:lnTo>
                  <a:lnTo>
                    <a:pt x="354994" y="16510"/>
                  </a:lnTo>
                  <a:lnTo>
                    <a:pt x="349199" y="10160"/>
                  </a:lnTo>
                  <a:lnTo>
                    <a:pt x="337105" y="2540"/>
                  </a:lnTo>
                  <a:lnTo>
                    <a:pt x="323569" y="0"/>
                  </a:lnTo>
                  <a:close/>
                </a:path>
                <a:path w="395604" h="394970">
                  <a:moveTo>
                    <a:pt x="234689" y="97790"/>
                  </a:moveTo>
                  <a:lnTo>
                    <a:pt x="197726" y="97790"/>
                  </a:lnTo>
                  <a:lnTo>
                    <a:pt x="205224" y="99060"/>
                  </a:lnTo>
                  <a:lnTo>
                    <a:pt x="211323" y="104140"/>
                  </a:lnTo>
                  <a:lnTo>
                    <a:pt x="215405" y="109220"/>
                  </a:lnTo>
                  <a:lnTo>
                    <a:pt x="216852" y="116840"/>
                  </a:lnTo>
                  <a:lnTo>
                    <a:pt x="215340" y="124460"/>
                  </a:lnTo>
                  <a:lnTo>
                    <a:pt x="211288" y="130810"/>
                  </a:lnTo>
                  <a:lnTo>
                    <a:pt x="205195" y="134620"/>
                  </a:lnTo>
                  <a:lnTo>
                    <a:pt x="197561" y="135890"/>
                  </a:lnTo>
                  <a:lnTo>
                    <a:pt x="234742" y="135890"/>
                  </a:lnTo>
                  <a:lnTo>
                    <a:pt x="238625" y="128270"/>
                  </a:lnTo>
                  <a:lnTo>
                    <a:pt x="239790" y="113030"/>
                  </a:lnTo>
                  <a:lnTo>
                    <a:pt x="235537" y="99060"/>
                  </a:lnTo>
                  <a:lnTo>
                    <a:pt x="234689" y="97790"/>
                  </a:lnTo>
                  <a:close/>
                </a:path>
                <a:path w="395604" h="394970">
                  <a:moveTo>
                    <a:pt x="359346" y="22860"/>
                  </a:moveTo>
                  <a:lnTo>
                    <a:pt x="321690" y="22860"/>
                  </a:lnTo>
                  <a:lnTo>
                    <a:pt x="329160" y="25400"/>
                  </a:lnTo>
                  <a:lnTo>
                    <a:pt x="335368" y="29210"/>
                  </a:lnTo>
                  <a:lnTo>
                    <a:pt x="339586" y="35560"/>
                  </a:lnTo>
                  <a:lnTo>
                    <a:pt x="341083" y="43180"/>
                  </a:lnTo>
                  <a:lnTo>
                    <a:pt x="339521" y="50800"/>
                  </a:lnTo>
                  <a:lnTo>
                    <a:pt x="335429" y="55880"/>
                  </a:lnTo>
                  <a:lnTo>
                    <a:pt x="329332" y="60960"/>
                  </a:lnTo>
                  <a:lnTo>
                    <a:pt x="321754" y="62230"/>
                  </a:lnTo>
                  <a:lnTo>
                    <a:pt x="359544" y="62230"/>
                  </a:lnTo>
                  <a:lnTo>
                    <a:pt x="362505" y="55880"/>
                  </a:lnTo>
                  <a:lnTo>
                    <a:pt x="364032" y="46990"/>
                  </a:lnTo>
                  <a:lnTo>
                    <a:pt x="363931" y="39370"/>
                  </a:lnTo>
                  <a:lnTo>
                    <a:pt x="362307" y="30480"/>
                  </a:lnTo>
                  <a:lnTo>
                    <a:pt x="359346" y="22860"/>
                  </a:lnTo>
                  <a:close/>
                </a:path>
              </a:pathLst>
            </a:custGeom>
            <a:solidFill>
              <a:srgbClr val="004E95"/>
            </a:solidFill>
          </p:spPr>
          <p:txBody>
            <a:bodyPr wrap="square" lIns="0" tIns="0" rIns="0" bIns="0" rtlCol="0"/>
            <a:lstStyle/>
            <a:p>
              <a:pPr defTabSz="967252"/>
              <a:endParaRPr sz="1904">
                <a:solidFill>
                  <a:prstClr val="black"/>
                </a:solidFill>
                <a:latin typeface="Calibri"/>
              </a:endParaRPr>
            </a:p>
          </p:txBody>
        </p:sp>
      </p:grpSp>
      <p:sp>
        <p:nvSpPr>
          <p:cNvPr id="24" name="object 24"/>
          <p:cNvSpPr txBox="1"/>
          <p:nvPr/>
        </p:nvSpPr>
        <p:spPr>
          <a:xfrm>
            <a:off x="8023178" y="2391810"/>
            <a:ext cx="3084376" cy="868708"/>
          </a:xfrm>
          <a:prstGeom prst="rect">
            <a:avLst/>
          </a:prstGeom>
        </p:spPr>
        <p:txBody>
          <a:bodyPr vert="horz" wrap="square" lIns="0" tIns="14106" rIns="0" bIns="0" rtlCol="0">
            <a:spAutoFit/>
          </a:bodyPr>
          <a:lstStyle/>
          <a:p>
            <a:pPr marL="13434" marR="5374" defTabSz="967252">
              <a:spcBef>
                <a:spcPts val="111"/>
              </a:spcBef>
            </a:pPr>
            <a:r>
              <a:rPr lang="zh-CN" altLang="en-US" sz="1851" spc="79" dirty="0">
                <a:solidFill>
                  <a:srgbClr val="606264"/>
                </a:solidFill>
                <a:latin typeface="微软雅黑" panose="020B0503020204020204" pitchFamily="34" charset="-122"/>
                <a:ea typeface="微软雅黑" panose="020B0503020204020204" pitchFamily="34" charset="-122"/>
              </a:rPr>
              <a:t>局部枸橼酸抗凝</a:t>
            </a:r>
            <a:r>
              <a:rPr lang="zh-CN" altLang="en-US" sz="1851" b="1" spc="5" dirty="0">
                <a:solidFill>
                  <a:srgbClr val="204E90"/>
                </a:solidFill>
                <a:latin typeface="微软雅黑" panose="020B0503020204020204" pitchFamily="34" charset="-122"/>
                <a:ea typeface="微软雅黑" panose="020B0503020204020204" pitchFamily="34" charset="-122"/>
              </a:rPr>
              <a:t>符合指南推荐，</a:t>
            </a:r>
            <a:r>
              <a:rPr lang="en-US" altLang="zh-CN" sz="1851" b="1" spc="5" dirty="0">
                <a:solidFill>
                  <a:srgbClr val="204E90"/>
                </a:solidFill>
                <a:latin typeface="微软雅黑" panose="020B0503020204020204" pitchFamily="34" charset="-122"/>
                <a:ea typeface="微软雅黑" panose="020B0503020204020204" pitchFamily="34" charset="-122"/>
              </a:rPr>
              <a:t>0.5%</a:t>
            </a:r>
            <a:r>
              <a:rPr lang="zh-CN" altLang="en-US" sz="1851" b="1" spc="5" dirty="0">
                <a:solidFill>
                  <a:srgbClr val="204E90"/>
                </a:solidFill>
                <a:latin typeface="微软雅黑" panose="020B0503020204020204" pitchFamily="34" charset="-122"/>
                <a:ea typeface="微软雅黑" panose="020B0503020204020204" pitchFamily="34" charset="-122"/>
              </a:rPr>
              <a:t>枸橼酸盐浓度</a:t>
            </a:r>
            <a:r>
              <a:rPr sz="1851" b="1" spc="5" dirty="0" err="1">
                <a:solidFill>
                  <a:srgbClr val="204E90"/>
                </a:solidFill>
                <a:latin typeface="微软雅黑" panose="020B0503020204020204" pitchFamily="34" charset="-122"/>
                <a:ea typeface="微软雅黑" panose="020B0503020204020204" pitchFamily="34" charset="-122"/>
              </a:rPr>
              <a:t>填补国</a:t>
            </a:r>
            <a:r>
              <a:rPr lang="zh-CN" altLang="en-US" sz="1851" b="1" spc="5" dirty="0">
                <a:solidFill>
                  <a:srgbClr val="204E90"/>
                </a:solidFill>
                <a:latin typeface="微软雅黑" panose="020B0503020204020204" pitchFamily="34" charset="-122"/>
                <a:ea typeface="微软雅黑" panose="020B0503020204020204" pitchFamily="34" charset="-122"/>
              </a:rPr>
              <a:t>内</a:t>
            </a:r>
            <a:r>
              <a:rPr sz="1851" b="1" spc="5" dirty="0" err="1">
                <a:solidFill>
                  <a:srgbClr val="204E90"/>
                </a:solidFill>
                <a:latin typeface="微软雅黑" panose="020B0503020204020204" pitchFamily="34" charset="-122"/>
                <a:ea typeface="微软雅黑" panose="020B0503020204020204" pitchFamily="34" charset="-122"/>
              </a:rPr>
              <a:t>空白</a:t>
            </a:r>
            <a:endParaRPr sz="1851" b="1" spc="5" dirty="0">
              <a:solidFill>
                <a:srgbClr val="204E90"/>
              </a:solidFill>
              <a:latin typeface="微软雅黑" panose="020B0503020204020204" pitchFamily="34" charset="-122"/>
              <a:ea typeface="微软雅黑" panose="020B0503020204020204" pitchFamily="34" charset="-122"/>
            </a:endParaRPr>
          </a:p>
        </p:txBody>
      </p:sp>
      <p:sp>
        <p:nvSpPr>
          <p:cNvPr id="25" name="object 25"/>
          <p:cNvSpPr txBox="1"/>
          <p:nvPr/>
        </p:nvSpPr>
        <p:spPr>
          <a:xfrm>
            <a:off x="8023179" y="3794589"/>
            <a:ext cx="2951424" cy="583887"/>
          </a:xfrm>
          <a:prstGeom prst="rect">
            <a:avLst/>
          </a:prstGeom>
        </p:spPr>
        <p:txBody>
          <a:bodyPr vert="horz" wrap="square" lIns="0" tIns="14106" rIns="0" bIns="0" rtlCol="0">
            <a:spAutoFit/>
          </a:bodyPr>
          <a:lstStyle/>
          <a:p>
            <a:pPr marL="13434" marR="5374" defTabSz="967252">
              <a:spcBef>
                <a:spcPts val="111"/>
              </a:spcBef>
            </a:pPr>
            <a:r>
              <a:rPr sz="1851" spc="79" dirty="0" err="1">
                <a:solidFill>
                  <a:srgbClr val="606264"/>
                </a:solidFill>
                <a:latin typeface="Microsoft YaHei"/>
                <a:cs typeface="Microsoft YaHei"/>
              </a:rPr>
              <a:t>我国</a:t>
            </a:r>
            <a:r>
              <a:rPr sz="1851" b="1" spc="79" dirty="0" err="1">
                <a:solidFill>
                  <a:srgbClr val="204E90"/>
                </a:solidFill>
                <a:latin typeface="Microsoft YaHei"/>
                <a:cs typeface="Microsoft YaHei"/>
              </a:rPr>
              <a:t>首个且唯一</a:t>
            </a:r>
            <a:r>
              <a:rPr sz="1851" spc="79" dirty="0" err="1">
                <a:solidFill>
                  <a:srgbClr val="606264"/>
                </a:solidFill>
                <a:latin typeface="Microsoft YaHei"/>
                <a:cs typeface="Microsoft YaHei"/>
              </a:rPr>
              <a:t>的</a:t>
            </a:r>
            <a:r>
              <a:rPr sz="1851" b="1" spc="79" dirty="0" err="1">
                <a:solidFill>
                  <a:srgbClr val="204E90"/>
                </a:solidFill>
                <a:latin typeface="Microsoft YaHei"/>
                <a:cs typeface="Microsoft YaHei"/>
              </a:rPr>
              <a:t>即用型</a:t>
            </a:r>
            <a:r>
              <a:rPr sz="1851" dirty="0" err="1">
                <a:solidFill>
                  <a:srgbClr val="606264"/>
                </a:solidFill>
                <a:latin typeface="Microsoft YaHei"/>
                <a:cs typeface="Microsoft YaHei"/>
              </a:rPr>
              <a:t>成</a:t>
            </a:r>
            <a:r>
              <a:rPr sz="1851" dirty="0">
                <a:solidFill>
                  <a:srgbClr val="606264"/>
                </a:solidFill>
                <a:latin typeface="Microsoft YaHei"/>
                <a:cs typeface="Microsoft YaHei"/>
              </a:rPr>
              <a:t> </a:t>
            </a:r>
            <a:r>
              <a:rPr sz="1851" spc="79" dirty="0" err="1">
                <a:solidFill>
                  <a:srgbClr val="606264"/>
                </a:solidFill>
                <a:latin typeface="微软雅黑" panose="020B0503020204020204" pitchFamily="34" charset="-122"/>
                <a:ea typeface="微软雅黑" panose="020B0503020204020204" pitchFamily="34" charset="-122"/>
                <a:cs typeface="Microsoft YaHei"/>
              </a:rPr>
              <a:t>品枸橼酸</a:t>
            </a:r>
            <a:r>
              <a:rPr lang="zh-CN" altLang="en-US" sz="1851" spc="79" dirty="0">
                <a:solidFill>
                  <a:srgbClr val="606264"/>
                </a:solidFill>
                <a:latin typeface="微软雅黑" panose="020B0503020204020204" pitchFamily="34" charset="-122"/>
                <a:ea typeface="微软雅黑" panose="020B0503020204020204" pitchFamily="34" charset="-122"/>
                <a:cs typeface="Microsoft YaHei"/>
              </a:rPr>
              <a:t>钠血滤</a:t>
            </a:r>
            <a:r>
              <a:rPr sz="1851" spc="79" dirty="0" err="1">
                <a:solidFill>
                  <a:srgbClr val="606264"/>
                </a:solidFill>
                <a:latin typeface="微软雅黑" panose="020B0503020204020204" pitchFamily="34" charset="-122"/>
                <a:ea typeface="微软雅黑" panose="020B0503020204020204" pitchFamily="34" charset="-122"/>
                <a:cs typeface="Microsoft YaHei"/>
              </a:rPr>
              <a:t>置换液</a:t>
            </a:r>
            <a:endParaRPr sz="1851" dirty="0">
              <a:solidFill>
                <a:prstClr val="black"/>
              </a:solidFill>
              <a:latin typeface="微软雅黑" panose="020B0503020204020204" pitchFamily="34" charset="-122"/>
              <a:ea typeface="微软雅黑" panose="020B0503020204020204" pitchFamily="34" charset="-122"/>
              <a:cs typeface="Microsoft YaHei"/>
            </a:endParaRPr>
          </a:p>
        </p:txBody>
      </p:sp>
      <p:sp>
        <p:nvSpPr>
          <p:cNvPr id="26" name="object 26"/>
          <p:cNvSpPr txBox="1"/>
          <p:nvPr/>
        </p:nvSpPr>
        <p:spPr>
          <a:xfrm>
            <a:off x="8023178" y="5163468"/>
            <a:ext cx="2972248" cy="299065"/>
          </a:xfrm>
          <a:prstGeom prst="rect">
            <a:avLst/>
          </a:prstGeom>
        </p:spPr>
        <p:txBody>
          <a:bodyPr vert="horz" wrap="square" lIns="0" tIns="14106" rIns="0" bIns="0" rtlCol="0">
            <a:spAutoFit/>
          </a:bodyPr>
          <a:lstStyle/>
          <a:p>
            <a:pPr marL="13434" defTabSz="967252">
              <a:spcBef>
                <a:spcPts val="111"/>
              </a:spcBef>
            </a:pPr>
            <a:r>
              <a:rPr sz="1851" spc="79" dirty="0">
                <a:solidFill>
                  <a:srgbClr val="606264"/>
                </a:solidFill>
                <a:latin typeface="Microsoft YaHei"/>
                <a:cs typeface="Microsoft YaHei"/>
              </a:rPr>
              <a:t>适用于</a:t>
            </a:r>
            <a:r>
              <a:rPr sz="1851" b="1" spc="79" dirty="0">
                <a:solidFill>
                  <a:srgbClr val="012E86"/>
                </a:solidFill>
                <a:latin typeface="Microsoft YaHei"/>
                <a:cs typeface="Microsoft YaHei"/>
              </a:rPr>
              <a:t>成人</a:t>
            </a:r>
            <a:r>
              <a:rPr sz="1851" spc="79" dirty="0">
                <a:solidFill>
                  <a:srgbClr val="606264"/>
                </a:solidFill>
                <a:latin typeface="Microsoft YaHei"/>
                <a:cs typeface="Microsoft YaHei"/>
              </a:rPr>
              <a:t>及各年龄段</a:t>
            </a:r>
            <a:r>
              <a:rPr sz="1851" b="1" spc="79" dirty="0">
                <a:solidFill>
                  <a:srgbClr val="012E86"/>
                </a:solidFill>
                <a:latin typeface="Microsoft YaHei"/>
                <a:cs typeface="Microsoft YaHei"/>
              </a:rPr>
              <a:t>儿童</a:t>
            </a:r>
            <a:endParaRPr sz="1851" b="1" dirty="0">
              <a:solidFill>
                <a:srgbClr val="012E86"/>
              </a:solidFill>
              <a:latin typeface="Microsoft YaHei"/>
              <a:cs typeface="Microsoft YaHei"/>
            </a:endParaRPr>
          </a:p>
        </p:txBody>
      </p:sp>
      <p:sp>
        <p:nvSpPr>
          <p:cNvPr id="27" name="object 27"/>
          <p:cNvSpPr/>
          <p:nvPr/>
        </p:nvSpPr>
        <p:spPr>
          <a:xfrm>
            <a:off x="7170480" y="4673441"/>
            <a:ext cx="3657376" cy="0"/>
          </a:xfrm>
          <a:custGeom>
            <a:avLst/>
            <a:gdLst/>
            <a:ahLst/>
            <a:cxnLst/>
            <a:rect l="l" t="t" r="r" b="b"/>
            <a:pathLst>
              <a:path w="3457575">
                <a:moveTo>
                  <a:pt x="0" y="0"/>
                </a:moveTo>
                <a:lnTo>
                  <a:pt x="3457333" y="0"/>
                </a:lnTo>
              </a:path>
            </a:pathLst>
          </a:custGeom>
          <a:ln w="5575">
            <a:solidFill>
              <a:srgbClr val="EBEAEA"/>
            </a:solidFill>
          </a:ln>
        </p:spPr>
        <p:txBody>
          <a:bodyPr wrap="square" lIns="0" tIns="0" rIns="0" bIns="0" rtlCol="0"/>
          <a:lstStyle/>
          <a:p>
            <a:pPr defTabSz="967252"/>
            <a:endParaRPr sz="1904">
              <a:solidFill>
                <a:prstClr val="black"/>
              </a:solidFill>
              <a:latin typeface="Calibri"/>
            </a:endParaRPr>
          </a:p>
        </p:txBody>
      </p:sp>
      <p:sp>
        <p:nvSpPr>
          <p:cNvPr id="28" name="object 28"/>
          <p:cNvSpPr/>
          <p:nvPr/>
        </p:nvSpPr>
        <p:spPr>
          <a:xfrm>
            <a:off x="7170480" y="3362033"/>
            <a:ext cx="3657376" cy="0"/>
          </a:xfrm>
          <a:custGeom>
            <a:avLst/>
            <a:gdLst/>
            <a:ahLst/>
            <a:cxnLst/>
            <a:rect l="l" t="t" r="r" b="b"/>
            <a:pathLst>
              <a:path w="3457575">
                <a:moveTo>
                  <a:pt x="0" y="0"/>
                </a:moveTo>
                <a:lnTo>
                  <a:pt x="3457333" y="0"/>
                </a:lnTo>
              </a:path>
            </a:pathLst>
          </a:custGeom>
          <a:ln w="5575">
            <a:solidFill>
              <a:srgbClr val="EBEAEA"/>
            </a:solidFill>
          </a:ln>
        </p:spPr>
        <p:txBody>
          <a:bodyPr wrap="square" lIns="0" tIns="0" rIns="0" bIns="0" rtlCol="0"/>
          <a:lstStyle/>
          <a:p>
            <a:pPr defTabSz="967252"/>
            <a:endParaRPr sz="1904">
              <a:solidFill>
                <a:prstClr val="black"/>
              </a:solidFill>
              <a:latin typeface="Calibri"/>
            </a:endParaRPr>
          </a:p>
        </p:txBody>
      </p:sp>
      <p:sp>
        <p:nvSpPr>
          <p:cNvPr id="29" name="object 29"/>
          <p:cNvSpPr/>
          <p:nvPr/>
        </p:nvSpPr>
        <p:spPr>
          <a:xfrm>
            <a:off x="7170480" y="2082013"/>
            <a:ext cx="3657376" cy="0"/>
          </a:xfrm>
          <a:custGeom>
            <a:avLst/>
            <a:gdLst/>
            <a:ahLst/>
            <a:cxnLst/>
            <a:rect l="l" t="t" r="r" b="b"/>
            <a:pathLst>
              <a:path w="3457575">
                <a:moveTo>
                  <a:pt x="0" y="0"/>
                </a:moveTo>
                <a:lnTo>
                  <a:pt x="3457333" y="0"/>
                </a:lnTo>
              </a:path>
            </a:pathLst>
          </a:custGeom>
          <a:ln w="5575">
            <a:solidFill>
              <a:srgbClr val="EBEAEA"/>
            </a:solidFill>
          </a:ln>
        </p:spPr>
        <p:txBody>
          <a:bodyPr wrap="square" lIns="0" tIns="0" rIns="0" bIns="0" rtlCol="0"/>
          <a:lstStyle/>
          <a:p>
            <a:pPr defTabSz="967252"/>
            <a:endParaRPr sz="1904">
              <a:solidFill>
                <a:prstClr val="black"/>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A3F8E50-6D1F-321F-C55F-03919533CA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7" name="think-cell data - do not delete" hidden="1">
                        <a:extLst>
                          <a:ext uri="{FF2B5EF4-FFF2-40B4-BE49-F238E27FC236}">
                            <a16:creationId xmlns:a16="http://schemas.microsoft.com/office/drawing/2014/main" id="{CA3F8E50-6D1F-321F-C55F-03919533CA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49C502FA-0A34-E0C7-D1E3-52F22665F2F0}"/>
              </a:ext>
            </a:extLst>
          </p:cNvPr>
          <p:cNvSpPr txBox="1">
            <a:spLocks/>
          </p:cNvSpPr>
          <p:nvPr/>
        </p:nvSpPr>
        <p:spPr>
          <a:xfrm>
            <a:off x="1388989" y="-104839"/>
            <a:ext cx="10803011" cy="11132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500" b="1" dirty="0">
                <a:solidFill>
                  <a:schemeClr val="bg1"/>
                </a:solidFill>
                <a:latin typeface="微软雅黑" panose="020B0503020204020204" pitchFamily="34" charset="-122"/>
                <a:ea typeface="微软雅黑" panose="020B0503020204020204" pitchFamily="34" charset="-122"/>
              </a:rPr>
              <a:t>填补医保目录对</a:t>
            </a:r>
            <a:r>
              <a:rPr lang="en-US" altLang="zh-CN" sz="2500" b="1" dirty="0">
                <a:solidFill>
                  <a:schemeClr val="bg1"/>
                </a:solidFill>
                <a:latin typeface="微软雅黑" panose="020B0503020204020204" pitchFamily="34" charset="-122"/>
                <a:ea typeface="微软雅黑" panose="020B0503020204020204" pitchFamily="34" charset="-122"/>
              </a:rPr>
              <a:t>CRRT</a:t>
            </a:r>
            <a:r>
              <a:rPr lang="zh-CN" altLang="en-US" sz="2500" b="1" dirty="0">
                <a:solidFill>
                  <a:schemeClr val="bg1"/>
                </a:solidFill>
                <a:latin typeface="微软雅黑" panose="020B0503020204020204" pitchFamily="34" charset="-122"/>
                <a:ea typeface="微软雅黑" panose="020B0503020204020204" pitchFamily="34" charset="-122"/>
              </a:rPr>
              <a:t>治疗的枸橼酸抗凝和儿科抗凝适应症的覆盖空白</a:t>
            </a:r>
          </a:p>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500" b="1" dirty="0">
                <a:solidFill>
                  <a:schemeClr val="bg1"/>
                </a:solidFill>
                <a:latin typeface="微软雅黑" panose="020B0503020204020204" pitchFamily="34" charset="-122"/>
                <a:ea typeface="微软雅黑" panose="020B0503020204020204" pitchFamily="34" charset="-122"/>
              </a:rPr>
              <a:t>本品为需要实施</a:t>
            </a:r>
            <a:r>
              <a:rPr lang="en-US" altLang="zh-CN" sz="2500" b="1" dirty="0">
                <a:solidFill>
                  <a:schemeClr val="bg1"/>
                </a:solidFill>
                <a:latin typeface="微软雅黑" panose="020B0503020204020204" pitchFamily="34" charset="-122"/>
                <a:ea typeface="微软雅黑" panose="020B0503020204020204" pitchFamily="34" charset="-122"/>
              </a:rPr>
              <a:t>CRRT</a:t>
            </a:r>
            <a:r>
              <a:rPr lang="zh-CN" altLang="en-US" sz="2500" b="1" dirty="0">
                <a:solidFill>
                  <a:schemeClr val="bg1"/>
                </a:solidFill>
                <a:latin typeface="微软雅黑" panose="020B0503020204020204" pitchFamily="34" charset="-122"/>
                <a:ea typeface="微软雅黑" panose="020B0503020204020204" pitchFamily="34" charset="-122"/>
              </a:rPr>
              <a:t>治疗的危重病患者保驾护航</a:t>
            </a:r>
            <a:endParaRPr lang="en-US" altLang="zh-CN" sz="2500" b="1" dirty="0">
              <a:solidFill>
                <a:schemeClr val="bg1"/>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B349672E-FBE8-738A-AD4B-2F2291AFF3E6}"/>
              </a:ext>
            </a:extLst>
          </p:cNvPr>
          <p:cNvGrpSpPr/>
          <p:nvPr/>
        </p:nvGrpSpPr>
        <p:grpSpPr>
          <a:xfrm>
            <a:off x="561654" y="1345635"/>
            <a:ext cx="10950011" cy="3548567"/>
            <a:chOff x="620994" y="1438103"/>
            <a:chExt cx="10950011" cy="4411893"/>
          </a:xfrm>
        </p:grpSpPr>
        <p:sp>
          <p:nvSpPr>
            <p:cNvPr id="6" name="TextBox 5">
              <a:extLst>
                <a:ext uri="{FF2B5EF4-FFF2-40B4-BE49-F238E27FC236}">
                  <a16:creationId xmlns:a16="http://schemas.microsoft.com/office/drawing/2014/main" id="{4EFAD1BA-8BE7-DB74-8C32-18BDB4DE00CD}"/>
                </a:ext>
              </a:extLst>
            </p:cNvPr>
            <p:cNvSpPr txBox="1"/>
            <p:nvPr/>
          </p:nvSpPr>
          <p:spPr>
            <a:xfrm>
              <a:off x="2971537" y="1438103"/>
              <a:ext cx="8599468" cy="11862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微软雅黑" panose="020B0503020204020204" pitchFamily="34" charset="-122"/>
                  <a:ea typeface="微软雅黑" panose="020B0503020204020204" pitchFamily="34" charset="-122"/>
                </a:rPr>
                <a:t>CRRT</a:t>
              </a:r>
              <a:r>
                <a:rPr lang="zh-CN" altLang="en-US" sz="1400" dirty="0">
                  <a:latin typeface="微软雅黑" panose="020B0503020204020204" pitchFamily="34" charset="-122"/>
                  <a:ea typeface="微软雅黑" panose="020B0503020204020204" pitchFamily="34" charset="-122"/>
                </a:rPr>
                <a:t>主要用于以</a:t>
              </a:r>
              <a:r>
                <a:rPr lang="en-US" altLang="zh-CN" sz="1400" dirty="0">
                  <a:latin typeface="微软雅黑" panose="020B0503020204020204" pitchFamily="34" charset="-122"/>
                  <a:ea typeface="微软雅黑" panose="020B0503020204020204" pitchFamily="34" charset="-122"/>
                </a:rPr>
                <a:t>AKI</a:t>
              </a:r>
              <a:r>
                <a:rPr lang="zh-CN" altLang="en-US" sz="1400" dirty="0">
                  <a:latin typeface="微软雅黑" panose="020B0503020204020204" pitchFamily="34" charset="-122"/>
                  <a:ea typeface="微软雅黑" panose="020B0503020204020204" pitchFamily="34" charset="-122"/>
                </a:rPr>
                <a:t>及液体负荷过量为主的患者。</a:t>
              </a:r>
              <a:r>
                <a:rPr lang="en-US" altLang="zh-CN" sz="1400" dirty="0" err="1">
                  <a:latin typeface="微软雅黑" panose="020B0503020204020204" pitchFamily="34" charset="-122"/>
                  <a:ea typeface="微软雅黑" panose="020B0503020204020204" pitchFamily="34" charset="-122"/>
                </a:rPr>
                <a:t>成人</a:t>
              </a:r>
              <a:r>
                <a:rPr lang="zh-CN" altLang="en-US" sz="1400" dirty="0">
                  <a:latin typeface="微软雅黑" panose="020B0503020204020204" pitchFamily="34" charset="-122"/>
                  <a:ea typeface="微软雅黑" panose="020B0503020204020204" pitchFamily="34" charset="-122"/>
                </a:rPr>
                <a:t>住院患者</a:t>
              </a:r>
              <a:r>
                <a:rPr lang="en-US" altLang="zh-CN" sz="1400" dirty="0">
                  <a:latin typeface="微软雅黑" panose="020B0503020204020204" pitchFamily="34" charset="-122"/>
                  <a:ea typeface="微软雅黑" panose="020B0503020204020204" pitchFamily="34" charset="-122"/>
                </a:rPr>
                <a:t>AKI发病率11.6%</a:t>
              </a:r>
              <a:r>
                <a:rPr lang="en-US" altLang="zh-CN" sz="1400" baseline="30000" dirty="0">
                  <a:latin typeface="微软雅黑" panose="020B0503020204020204" pitchFamily="34" charset="-122"/>
                  <a:ea typeface="微软雅黑" panose="020B0503020204020204" pitchFamily="34" charset="-122"/>
                </a:rPr>
                <a:t>1</a:t>
              </a:r>
              <a:r>
                <a:rPr lang="en-US" altLang="zh-CN" sz="1400" dirty="0">
                  <a:latin typeface="微软雅黑" panose="020B0503020204020204" pitchFamily="34" charset="-122"/>
                  <a:ea typeface="微软雅黑" panose="020B0503020204020204" pitchFamily="34" charset="-122"/>
                </a:rPr>
                <a:t>，死亡率12.4%</a:t>
              </a:r>
              <a:r>
                <a:rPr lang="en-US" altLang="zh-CN" sz="1400" baseline="30000" dirty="0">
                  <a:latin typeface="微软雅黑" panose="020B0503020204020204" pitchFamily="34" charset="-122"/>
                  <a:ea typeface="微软雅黑" panose="020B0503020204020204" pitchFamily="34" charset="-122"/>
                </a:rPr>
                <a:t>2</a:t>
              </a:r>
              <a:r>
                <a:rPr lang="en-US" altLang="zh-CN" sz="1400" dirty="0">
                  <a:latin typeface="微软雅黑" panose="020B0503020204020204" pitchFamily="34" charset="-122"/>
                  <a:ea typeface="微软雅黑" panose="020B0503020204020204" pitchFamily="34" charset="-122"/>
                </a:rPr>
                <a:t>; 儿童AKI发病率26.9%，死亡率11.0% </a:t>
              </a:r>
              <a:r>
                <a:rPr lang="en-US" altLang="zh-CN" sz="1400" baseline="30000" dirty="0">
                  <a:latin typeface="微软雅黑" panose="020B0503020204020204" pitchFamily="34" charset="-122"/>
                  <a:ea typeface="微软雅黑" panose="020B0503020204020204" pitchFamily="34" charset="-122"/>
                </a:rPr>
                <a:t>3</a:t>
              </a:r>
              <a:r>
                <a:rPr lang="en-US" altLang="zh-CN" sz="1400" dirty="0">
                  <a:latin typeface="微软雅黑" panose="020B0503020204020204" pitchFamily="34" charset="-122"/>
                  <a:ea typeface="微软雅黑" panose="020B0503020204020204" pitchFamily="34" charset="-122"/>
                </a:rPr>
                <a:t>。本品为肾脏替代治疗专用体外抗凝剂，兼置换液作用，可延长滤器寿命，降低出血等并发症及后续费用。</a:t>
              </a:r>
              <a:r>
                <a:rPr lang="zh-CN" altLang="en-US" sz="1400" dirty="0">
                  <a:latin typeface="微软雅黑" panose="020B0503020204020204" pitchFamily="34" charset="-122"/>
                  <a:ea typeface="微软雅黑" panose="020B0503020204020204" pitchFamily="34" charset="-122"/>
                </a:rPr>
                <a:t>本产品在新冠大流行期间被</a:t>
              </a:r>
              <a:r>
                <a:rPr lang="en-US" altLang="zh-CN" sz="1400" dirty="0">
                  <a:latin typeface="微软雅黑" panose="020B0503020204020204" pitchFamily="34" charset="-122"/>
                  <a:ea typeface="微软雅黑" panose="020B0503020204020204" pitchFamily="34" charset="-122"/>
                </a:rPr>
                <a:t>FDA</a:t>
              </a:r>
              <a:r>
                <a:rPr lang="zh-CN" altLang="en-US" sz="1400" dirty="0">
                  <a:latin typeface="微软雅黑" panose="020B0503020204020204" pitchFamily="34" charset="-122"/>
                  <a:ea typeface="微软雅黑" panose="020B0503020204020204" pitchFamily="34" charset="-122"/>
                </a:rPr>
                <a:t>作为紧急授权使用产品</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9" name="TextBox 8">
              <a:extLst>
                <a:ext uri="{FF2B5EF4-FFF2-40B4-BE49-F238E27FC236}">
                  <a16:creationId xmlns:a16="http://schemas.microsoft.com/office/drawing/2014/main" id="{93AEF9BB-3DAA-BFC4-7A6E-5D057D5BDD3B}"/>
                </a:ext>
              </a:extLst>
            </p:cNvPr>
            <p:cNvSpPr txBox="1"/>
            <p:nvPr/>
          </p:nvSpPr>
          <p:spPr>
            <a:xfrm>
              <a:off x="2971537" y="2751977"/>
              <a:ext cx="8599468" cy="918373"/>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将枸橼酸钠血滤置换液（</a:t>
              </a:r>
              <a:r>
                <a:rPr lang="en-US" altLang="zh-CN" sz="1400" dirty="0" err="1">
                  <a:latin typeface="微软雅黑" panose="020B0503020204020204" pitchFamily="34" charset="-122"/>
                  <a:ea typeface="微软雅黑" panose="020B0503020204020204" pitchFamily="34" charset="-122"/>
                </a:rPr>
                <a:t>Regiocit</a:t>
              </a:r>
              <a:r>
                <a:rPr lang="zh-CN" altLang="en-US" sz="1400" dirty="0">
                  <a:latin typeface="微软雅黑" panose="020B0503020204020204" pitchFamily="34" charset="-122"/>
                  <a:ea typeface="微软雅黑" panose="020B0503020204020204" pitchFamily="34" charset="-122"/>
                </a:rPr>
                <a:t>，瑞吉赛）纳入医保，</a:t>
              </a:r>
              <a:r>
                <a:rPr lang="en-US" altLang="zh-CN" sz="1400" dirty="0">
                  <a:latin typeface="微软雅黑" panose="020B0503020204020204" pitchFamily="34" charset="-122"/>
                  <a:ea typeface="微软雅黑" panose="020B0503020204020204" pitchFamily="34" charset="-122"/>
                </a:rPr>
                <a:t> </a:t>
              </a:r>
              <a:r>
                <a:rPr lang="zh-CN" altLang="en-US" sz="1400" b="1" dirty="0">
                  <a:solidFill>
                    <a:srgbClr val="012E86"/>
                  </a:solidFill>
                  <a:latin typeface="微软雅黑" panose="020B0503020204020204" pitchFamily="34" charset="-122"/>
                  <a:ea typeface="微软雅黑" panose="020B0503020204020204" pitchFamily="34" charset="-122"/>
                </a:rPr>
                <a:t>使得枸橼酸抗凝作为我国</a:t>
              </a:r>
              <a:r>
                <a:rPr lang="en-US" altLang="zh-CN" sz="1400" b="1" dirty="0">
                  <a:solidFill>
                    <a:srgbClr val="012E86"/>
                  </a:solidFill>
                  <a:latin typeface="微软雅黑" panose="020B0503020204020204" pitchFamily="34" charset="-122"/>
                  <a:ea typeface="微软雅黑" panose="020B0503020204020204" pitchFamily="34" charset="-122"/>
                </a:rPr>
                <a:t>CRRT</a:t>
              </a:r>
              <a:r>
                <a:rPr lang="zh-CN" altLang="en-US" sz="1400" b="1" dirty="0">
                  <a:solidFill>
                    <a:srgbClr val="012E86"/>
                  </a:solidFill>
                  <a:latin typeface="微软雅黑" panose="020B0503020204020204" pitchFamily="34" charset="-122"/>
                  <a:ea typeface="微软雅黑" panose="020B0503020204020204" pitchFamily="34" charset="-122"/>
                </a:rPr>
                <a:t>指南首推的抗凝方式惠及更多患者</a:t>
              </a:r>
              <a:r>
                <a:rPr lang="zh-CN" altLang="en-US" sz="1400" dirty="0">
                  <a:latin typeface="微软雅黑" panose="020B0503020204020204" pitchFamily="34" charset="-122"/>
                  <a:ea typeface="微软雅黑" panose="020B0503020204020204" pitchFamily="34" charset="-122"/>
                </a:rPr>
                <a:t>，符合保基本原则；能够提升</a:t>
              </a:r>
              <a:r>
                <a:rPr lang="en-US" altLang="zh-CN" sz="1400" dirty="0">
                  <a:latin typeface="微软雅黑" panose="020B0503020204020204" pitchFamily="34" charset="-122"/>
                  <a:ea typeface="微软雅黑" panose="020B0503020204020204" pitchFamily="34" charset="-122"/>
                </a:rPr>
                <a:t>CRRT</a:t>
              </a:r>
              <a:r>
                <a:rPr lang="zh-CN" altLang="en-US" sz="1400" dirty="0">
                  <a:latin typeface="微软雅黑" panose="020B0503020204020204" pitchFamily="34" charset="-122"/>
                  <a:ea typeface="微软雅黑" panose="020B0503020204020204" pitchFamily="34" charset="-122"/>
                </a:rPr>
                <a:t>疗效，减轻医护负担，减少并发症，医保增量有限可控。本产品已在欧盟等多国上市，并获得医保。</a:t>
              </a:r>
            </a:p>
          </p:txBody>
        </p:sp>
        <p:sp>
          <p:nvSpPr>
            <p:cNvPr id="12" name="TextBox 11">
              <a:extLst>
                <a:ext uri="{FF2B5EF4-FFF2-40B4-BE49-F238E27FC236}">
                  <a16:creationId xmlns:a16="http://schemas.microsoft.com/office/drawing/2014/main" id="{6C3FF56F-84EB-2167-46DD-4CC1060A4628}"/>
                </a:ext>
              </a:extLst>
            </p:cNvPr>
            <p:cNvSpPr txBox="1"/>
            <p:nvPr/>
          </p:nvSpPr>
          <p:spPr>
            <a:xfrm>
              <a:off x="2971537" y="4018322"/>
              <a:ext cx="8599468" cy="6505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本品为</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CRRT</a:t>
              </a:r>
              <a:r>
                <a:rPr kumimoji="0" 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专用体外抗凝剂，同时具有置换液作用，填补CRRT枸橼酸抗凝空白，也</a:t>
              </a:r>
              <a:r>
                <a:rPr kumimoji="0" 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填补了局部枸橼酸抗凝用置换液目录空白</a:t>
              </a:r>
              <a:r>
                <a:rPr kumimoji="0" 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；本品适用于全年龄段儿童患者，</a:t>
              </a:r>
              <a:r>
                <a:rPr kumimoji="0" 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填补了儿科治疗目录空白</a:t>
              </a: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a:t>
              </a:r>
              <a:endParaRPr kumimoji="0" 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TextBox 13">
              <a:extLst>
                <a:ext uri="{FF2B5EF4-FFF2-40B4-BE49-F238E27FC236}">
                  <a16:creationId xmlns:a16="http://schemas.microsoft.com/office/drawing/2014/main" id="{84420907-CA2B-6A57-D88B-09E42567F198}"/>
                </a:ext>
              </a:extLst>
            </p:cNvPr>
            <p:cNvSpPr txBox="1"/>
            <p:nvPr/>
          </p:nvSpPr>
          <p:spPr>
            <a:xfrm>
              <a:off x="2971537" y="5070614"/>
              <a:ext cx="8599468" cy="6505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本品为成品枸橼酸钠血滤置换液，仅在重症医学科、肾脏内科等科室进行肾脏替代治疗时⽤于体外循环抗凝及作为置换液体使用</a:t>
              </a:r>
              <a:r>
                <a:rPr kumimoji="0" 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无滥用风险。</a:t>
              </a:r>
              <a:endParaRPr lang="en-US" sz="1400" b="1" dirty="0">
                <a:solidFill>
                  <a:srgbClr val="012E86"/>
                </a:solidFill>
                <a:latin typeface="微软雅黑" panose="020B0503020204020204" pitchFamily="34" charset="-122"/>
                <a:ea typeface="微软雅黑" panose="020B0503020204020204" pitchFamily="34" charset="-122"/>
              </a:endParaRPr>
            </a:p>
          </p:txBody>
        </p:sp>
        <p:sp>
          <p:nvSpPr>
            <p:cNvPr id="15" name="TextBox 14">
              <a:extLst>
                <a:ext uri="{FF2B5EF4-FFF2-40B4-BE49-F238E27FC236}">
                  <a16:creationId xmlns:a16="http://schemas.microsoft.com/office/drawing/2014/main" id="{B086B61D-8B01-50DA-F80F-BFC1A9F646BA}"/>
                </a:ext>
              </a:extLst>
            </p:cNvPr>
            <p:cNvSpPr txBox="1"/>
            <p:nvPr/>
          </p:nvSpPr>
          <p:spPr>
            <a:xfrm>
              <a:off x="620994" y="1639349"/>
              <a:ext cx="1889572" cy="822960"/>
            </a:xfrm>
            <a:prstGeom prst="rect">
              <a:avLst/>
            </a:prstGeom>
            <a:solidFill>
              <a:srgbClr val="E7ECF9"/>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所治疗疾病对</a:t>
              </a:r>
              <a:endParaRPr kumimoji="0" lang="en-US" altLang="zh-CN"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公共健康的影响</a:t>
              </a:r>
              <a:endParaRPr kumimoji="0" 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sp>
          <p:nvSpPr>
            <p:cNvPr id="16" name="TextBox 15">
              <a:extLst>
                <a:ext uri="{FF2B5EF4-FFF2-40B4-BE49-F238E27FC236}">
                  <a16:creationId xmlns:a16="http://schemas.microsoft.com/office/drawing/2014/main" id="{75E67182-24D6-2CFB-4E93-6443CBD1CC7F}"/>
                </a:ext>
              </a:extLst>
            </p:cNvPr>
            <p:cNvSpPr txBox="1"/>
            <p:nvPr/>
          </p:nvSpPr>
          <p:spPr>
            <a:xfrm>
              <a:off x="620994" y="2754144"/>
              <a:ext cx="1889572" cy="822960"/>
            </a:xfrm>
            <a:prstGeom prst="rect">
              <a:avLst/>
            </a:prstGeom>
            <a:solidFill>
              <a:srgbClr val="E7ECF9"/>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符合“保基本”原则</a:t>
              </a:r>
              <a:endParaRPr kumimoji="0" 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sp>
          <p:nvSpPr>
            <p:cNvPr id="17" name="TextBox 16">
              <a:extLst>
                <a:ext uri="{FF2B5EF4-FFF2-40B4-BE49-F238E27FC236}">
                  <a16:creationId xmlns:a16="http://schemas.microsoft.com/office/drawing/2014/main" id="{9DB422B6-F75D-18A1-BE81-F00BFE29624F}"/>
                </a:ext>
              </a:extLst>
            </p:cNvPr>
            <p:cNvSpPr txBox="1"/>
            <p:nvPr/>
          </p:nvSpPr>
          <p:spPr>
            <a:xfrm>
              <a:off x="620994" y="3890160"/>
              <a:ext cx="1889572" cy="822960"/>
            </a:xfrm>
            <a:prstGeom prst="rect">
              <a:avLst/>
            </a:prstGeom>
            <a:solidFill>
              <a:srgbClr val="E7ECF9"/>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弥补目录短板</a:t>
              </a:r>
              <a:endParaRPr kumimoji="0" 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sp>
          <p:nvSpPr>
            <p:cNvPr id="18" name="TextBox 17">
              <a:extLst>
                <a:ext uri="{FF2B5EF4-FFF2-40B4-BE49-F238E27FC236}">
                  <a16:creationId xmlns:a16="http://schemas.microsoft.com/office/drawing/2014/main" id="{0497D5F8-BF34-CC72-80CE-54769BB9CB9A}"/>
                </a:ext>
              </a:extLst>
            </p:cNvPr>
            <p:cNvSpPr txBox="1"/>
            <p:nvPr/>
          </p:nvSpPr>
          <p:spPr>
            <a:xfrm>
              <a:off x="620994" y="5027036"/>
              <a:ext cx="1889572" cy="822960"/>
            </a:xfrm>
            <a:prstGeom prst="rect">
              <a:avLst/>
            </a:prstGeom>
            <a:solidFill>
              <a:srgbClr val="E7ECF9"/>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临床管理难度</a:t>
              </a:r>
              <a:endParaRPr kumimoji="0" 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grpSp>
      <p:sp>
        <p:nvSpPr>
          <p:cNvPr id="2" name="文本框 12">
            <a:extLst>
              <a:ext uri="{FF2B5EF4-FFF2-40B4-BE49-F238E27FC236}">
                <a16:creationId xmlns:a16="http://schemas.microsoft.com/office/drawing/2014/main" id="{B4A688A8-15AB-9529-61CB-23877CAA6F99}"/>
              </a:ext>
            </a:extLst>
          </p:cNvPr>
          <p:cNvSpPr txBox="1"/>
          <p:nvPr/>
        </p:nvSpPr>
        <p:spPr>
          <a:xfrm>
            <a:off x="1676285" y="6329296"/>
            <a:ext cx="9611215" cy="276999"/>
          </a:xfrm>
          <a:prstGeom prst="rect">
            <a:avLst/>
          </a:prstGeom>
          <a:noFill/>
        </p:spPr>
        <p:txBody>
          <a:bodyPr wrap="square">
            <a:spAutoFit/>
          </a:bodyPr>
          <a:lstStyle/>
          <a:p>
            <a:r>
              <a:rPr lang="en-US" altLang="zh-CN" sz="800" dirty="0">
                <a:solidFill>
                  <a:srgbClr val="666666"/>
                </a:solidFill>
                <a:latin typeface="Tahoma" panose="020B0604030504040204" pitchFamily="34" charset="0"/>
              </a:rPr>
              <a:t>1. Xu X, et al. Clin J Am Soc Nephrol. 2015 Sep 4;10(9):1510-8. 2 Li Yang, et al. Lancet 2015; 386: 1465–71 3. Ahmad </a:t>
            </a:r>
            <a:r>
              <a:rPr lang="en-US" altLang="zh-CN" sz="800" dirty="0" err="1">
                <a:solidFill>
                  <a:srgbClr val="666666"/>
                </a:solidFill>
                <a:latin typeface="Tahoma" panose="020B0604030504040204" pitchFamily="34" charset="0"/>
              </a:rPr>
              <a:t>Kaddourah</a:t>
            </a:r>
            <a:r>
              <a:rPr lang="en-US" altLang="zh-CN" sz="800" dirty="0">
                <a:solidFill>
                  <a:srgbClr val="666666"/>
                </a:solidFill>
                <a:latin typeface="Tahoma" panose="020B0604030504040204" pitchFamily="34" charset="0"/>
              </a:rPr>
              <a:t>, et al. N </a:t>
            </a:r>
            <a:r>
              <a:rPr lang="en-US" altLang="zh-CN" sz="800" dirty="0" err="1">
                <a:solidFill>
                  <a:srgbClr val="666666"/>
                </a:solidFill>
                <a:latin typeface="Tahoma" panose="020B0604030504040204" pitchFamily="34" charset="0"/>
              </a:rPr>
              <a:t>Engl</a:t>
            </a:r>
            <a:r>
              <a:rPr lang="en-US" altLang="zh-CN" sz="800" dirty="0">
                <a:solidFill>
                  <a:srgbClr val="666666"/>
                </a:solidFill>
                <a:latin typeface="Tahoma" panose="020B0604030504040204" pitchFamily="34" charset="0"/>
              </a:rPr>
              <a:t> J Med 2017, 376(1): 11-20</a:t>
            </a:r>
            <a:r>
              <a:rPr lang="en-US" altLang="zh-CN" sz="1200" dirty="0"/>
              <a:t>.</a:t>
            </a:r>
          </a:p>
        </p:txBody>
      </p:sp>
      <p:sp>
        <p:nvSpPr>
          <p:cNvPr id="4" name="Rectangle 10">
            <a:extLst>
              <a:ext uri="{FF2B5EF4-FFF2-40B4-BE49-F238E27FC236}">
                <a16:creationId xmlns:a16="http://schemas.microsoft.com/office/drawing/2014/main" id="{F174A58B-5B65-24DD-66EB-37226AEA1588}"/>
              </a:ext>
            </a:extLst>
          </p:cNvPr>
          <p:cNvSpPr/>
          <p:nvPr/>
        </p:nvSpPr>
        <p:spPr>
          <a:xfrm>
            <a:off x="588128" y="-39373"/>
            <a:ext cx="490888" cy="1008506"/>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公平性</a:t>
            </a:r>
            <a:endParaRPr lang="en-US" b="1" dirty="0"/>
          </a:p>
        </p:txBody>
      </p:sp>
    </p:spTree>
    <p:extLst>
      <p:ext uri="{BB962C8B-B14F-4D97-AF65-F5344CB8AC3E}">
        <p14:creationId xmlns:p14="http://schemas.microsoft.com/office/powerpoint/2010/main" val="346228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a:extLst>
              <a:ext uri="{FF2B5EF4-FFF2-40B4-BE49-F238E27FC236}">
                <a16:creationId xmlns:a16="http://schemas.microsoft.com/office/drawing/2014/main" id="{DE7E4588-7B43-0441-EE90-D319DE0376BB}"/>
              </a:ext>
            </a:extLst>
          </p:cNvPr>
          <p:cNvSpPr/>
          <p:nvPr/>
        </p:nvSpPr>
        <p:spPr>
          <a:xfrm>
            <a:off x="534863" y="1484615"/>
            <a:ext cx="11122273" cy="4419433"/>
          </a:xfrm>
          <a:prstGeom prst="roundRect">
            <a:avLst>
              <a:gd name="adj" fmla="val 4970"/>
            </a:avLst>
          </a:prstGeom>
          <a:solidFill>
            <a:schemeClr val="bg1">
              <a:lumMod val="95000"/>
            </a:schemeClr>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灯片编号占位符 4">
            <a:extLst>
              <a:ext uri="{FF2B5EF4-FFF2-40B4-BE49-F238E27FC236}">
                <a16:creationId xmlns:a16="http://schemas.microsoft.com/office/drawing/2014/main" id="{6107C2EA-41C8-459F-A45D-193FE9BC85B8}"/>
              </a:ext>
            </a:extLst>
          </p:cNvPr>
          <p:cNvSpPr>
            <a:spLocks noGrp="1"/>
          </p:cNvSpPr>
          <p:nvPr>
            <p:ph type="sldNum" sz="quarter" idx="15"/>
          </p:nvPr>
        </p:nvSpPr>
        <p:spPr/>
        <p:txBody>
          <a:bodyPr/>
          <a:lstStyle/>
          <a:p>
            <a:pPr defTabSz="608013" fontAlgn="base">
              <a:spcBef>
                <a:spcPct val="0"/>
              </a:spcBef>
              <a:spcAft>
                <a:spcPct val="0"/>
              </a:spcAft>
            </a:pPr>
            <a:fld id="{D7536C0D-C333-475E-B068-2F8738F97D07}" type="slidenum">
              <a:rPr lang="en-US">
                <a:solidFill>
                  <a:srgbClr val="54585A"/>
                </a:solidFill>
                <a:latin typeface="Arial" panose="020B0604020202020204" pitchFamily="34" charset="0"/>
                <a:cs typeface="Arial" panose="020B0604020202020204" pitchFamily="34" charset="0"/>
              </a:rPr>
              <a:pPr defTabSz="608013" fontAlgn="base">
                <a:spcBef>
                  <a:spcPct val="0"/>
                </a:spcBef>
                <a:spcAft>
                  <a:spcPct val="0"/>
                </a:spcAft>
              </a:pPr>
              <a:t>2</a:t>
            </a:fld>
            <a:endParaRPr lang="en-US" dirty="0">
              <a:solidFill>
                <a:srgbClr val="54585A"/>
              </a:solidFill>
              <a:latin typeface="Arial" panose="020B0604020202020204" pitchFamily="34" charset="0"/>
              <a:cs typeface="Arial" panose="020B0604020202020204" pitchFamily="34" charset="0"/>
            </a:endParaRPr>
          </a:p>
        </p:txBody>
      </p:sp>
      <p:sp>
        <p:nvSpPr>
          <p:cNvPr id="9" name="object 52">
            <a:extLst>
              <a:ext uri="{FF2B5EF4-FFF2-40B4-BE49-F238E27FC236}">
                <a16:creationId xmlns:a16="http://schemas.microsoft.com/office/drawing/2014/main" id="{1B4F8BC9-3B6E-64B8-FD28-15128249FA64}"/>
              </a:ext>
            </a:extLst>
          </p:cNvPr>
          <p:cNvSpPr/>
          <p:nvPr/>
        </p:nvSpPr>
        <p:spPr>
          <a:xfrm>
            <a:off x="410966" y="737710"/>
            <a:ext cx="11287256" cy="770851"/>
          </a:xfrm>
          <a:custGeom>
            <a:avLst/>
            <a:gdLst/>
            <a:ahLst/>
            <a:cxnLst/>
            <a:rect l="l" t="t" r="r" b="b"/>
            <a:pathLst>
              <a:path w="11049000" h="594360">
                <a:moveTo>
                  <a:pt x="11049000" y="0"/>
                </a:moveTo>
                <a:lnTo>
                  <a:pt x="7232904" y="0"/>
                </a:lnTo>
                <a:lnTo>
                  <a:pt x="3819144" y="0"/>
                </a:lnTo>
                <a:lnTo>
                  <a:pt x="0" y="0"/>
                </a:lnTo>
                <a:lnTo>
                  <a:pt x="134099" y="297167"/>
                </a:lnTo>
                <a:lnTo>
                  <a:pt x="0" y="594347"/>
                </a:lnTo>
                <a:lnTo>
                  <a:pt x="3819144" y="594347"/>
                </a:lnTo>
                <a:lnTo>
                  <a:pt x="7232904" y="594347"/>
                </a:lnTo>
                <a:lnTo>
                  <a:pt x="11049000" y="594347"/>
                </a:lnTo>
                <a:lnTo>
                  <a:pt x="10914888" y="297167"/>
                </a:lnTo>
                <a:lnTo>
                  <a:pt x="11049000" y="0"/>
                </a:lnTo>
                <a:close/>
              </a:path>
            </a:pathLst>
          </a:custGeom>
          <a:solidFill>
            <a:srgbClr val="012E86"/>
          </a:solidFill>
        </p:spPr>
        <p:txBody>
          <a:bodyPr wrap="square" lIns="0" tIns="0" rIns="0" bIns="0" rtlCol="0"/>
          <a:lstStyle/>
          <a:p>
            <a:endParaRPr dirty="0"/>
          </a:p>
        </p:txBody>
      </p:sp>
      <p:sp>
        <p:nvSpPr>
          <p:cNvPr id="10" name="Title 1">
            <a:extLst>
              <a:ext uri="{FF2B5EF4-FFF2-40B4-BE49-F238E27FC236}">
                <a16:creationId xmlns:a16="http://schemas.microsoft.com/office/drawing/2014/main" id="{9C5CB34E-07D6-2F2F-1C30-AB42D0788FA2}"/>
              </a:ext>
            </a:extLst>
          </p:cNvPr>
          <p:cNvSpPr txBox="1">
            <a:spLocks/>
          </p:cNvSpPr>
          <p:nvPr/>
        </p:nvSpPr>
        <p:spPr>
          <a:xfrm>
            <a:off x="1643865" y="835797"/>
            <a:ext cx="8467725" cy="574675"/>
          </a:xfrm>
          <a:prstGeom prst="rect">
            <a:avLst/>
          </a:prstGeom>
        </p:spPr>
        <p:txBody>
          <a:bodyPr vert="horz" anchor="ctr">
            <a:normAutofit/>
          </a:bodyPr>
          <a:lstStyle>
            <a:lvl1pPr algn="ctr" defTabSz="608013" rtl="0" fontAlgn="base">
              <a:spcBef>
                <a:spcPct val="0"/>
              </a:spcBef>
              <a:spcAft>
                <a:spcPct val="0"/>
              </a:spcAft>
              <a:defRPr sz="5900" kern="1200">
                <a:solidFill>
                  <a:schemeClr val="tx1"/>
                </a:solidFill>
                <a:latin typeface="+mj-lt"/>
                <a:ea typeface="+mj-ea"/>
                <a:cs typeface="+mj-cs"/>
              </a:defRPr>
            </a:lvl1pPr>
            <a:lvl2pPr algn="ctr" defTabSz="608013" rtl="0" fontAlgn="base">
              <a:spcBef>
                <a:spcPct val="0"/>
              </a:spcBef>
              <a:spcAft>
                <a:spcPct val="0"/>
              </a:spcAft>
              <a:defRPr sz="5900">
                <a:solidFill>
                  <a:schemeClr val="tx1"/>
                </a:solidFill>
                <a:latin typeface="Franklin Gothic Medium" panose="020B0603020102020204" pitchFamily="34" charset="0"/>
              </a:defRPr>
            </a:lvl2pPr>
            <a:lvl3pPr algn="ctr" defTabSz="608013" rtl="0" fontAlgn="base">
              <a:spcBef>
                <a:spcPct val="0"/>
              </a:spcBef>
              <a:spcAft>
                <a:spcPct val="0"/>
              </a:spcAft>
              <a:defRPr sz="5900">
                <a:solidFill>
                  <a:schemeClr val="tx1"/>
                </a:solidFill>
                <a:latin typeface="Franklin Gothic Medium" panose="020B0603020102020204" pitchFamily="34" charset="0"/>
              </a:defRPr>
            </a:lvl3pPr>
            <a:lvl4pPr algn="ctr" defTabSz="608013" rtl="0" fontAlgn="base">
              <a:spcBef>
                <a:spcPct val="0"/>
              </a:spcBef>
              <a:spcAft>
                <a:spcPct val="0"/>
              </a:spcAft>
              <a:defRPr sz="5900">
                <a:solidFill>
                  <a:schemeClr val="tx1"/>
                </a:solidFill>
                <a:latin typeface="Franklin Gothic Medium" panose="020B0603020102020204" pitchFamily="34" charset="0"/>
              </a:defRPr>
            </a:lvl4pPr>
            <a:lvl5pPr algn="ctr" defTabSz="608013" rtl="0" fontAlgn="base">
              <a:spcBef>
                <a:spcPct val="0"/>
              </a:spcBef>
              <a:spcAft>
                <a:spcPct val="0"/>
              </a:spcAft>
              <a:defRPr sz="5900">
                <a:solidFill>
                  <a:schemeClr val="tx1"/>
                </a:solidFill>
                <a:latin typeface="Franklin Gothic Medium" panose="020B0603020102020204" pitchFamily="34" charset="0"/>
              </a:defRPr>
            </a:lvl5pPr>
            <a:lvl6pPr marL="457200" algn="ctr" defTabSz="608013" rtl="0" fontAlgn="base">
              <a:spcBef>
                <a:spcPct val="0"/>
              </a:spcBef>
              <a:spcAft>
                <a:spcPct val="0"/>
              </a:spcAft>
              <a:defRPr sz="5900">
                <a:solidFill>
                  <a:schemeClr val="tx1"/>
                </a:solidFill>
                <a:latin typeface="Franklin Gothic Medium" panose="020B0603020102020204" pitchFamily="34" charset="0"/>
              </a:defRPr>
            </a:lvl6pPr>
            <a:lvl7pPr marL="914400" algn="ctr" defTabSz="608013" rtl="0" fontAlgn="base">
              <a:spcBef>
                <a:spcPct val="0"/>
              </a:spcBef>
              <a:spcAft>
                <a:spcPct val="0"/>
              </a:spcAft>
              <a:defRPr sz="5900">
                <a:solidFill>
                  <a:schemeClr val="tx1"/>
                </a:solidFill>
                <a:latin typeface="Franklin Gothic Medium" panose="020B0603020102020204" pitchFamily="34" charset="0"/>
              </a:defRPr>
            </a:lvl7pPr>
            <a:lvl8pPr marL="1371600" algn="ctr" defTabSz="608013" rtl="0" fontAlgn="base">
              <a:spcBef>
                <a:spcPct val="0"/>
              </a:spcBef>
              <a:spcAft>
                <a:spcPct val="0"/>
              </a:spcAft>
              <a:defRPr sz="5900">
                <a:solidFill>
                  <a:schemeClr val="tx1"/>
                </a:solidFill>
                <a:latin typeface="Franklin Gothic Medium" panose="020B0603020102020204" pitchFamily="34" charset="0"/>
              </a:defRPr>
            </a:lvl8pPr>
            <a:lvl9pPr marL="1828800" algn="ctr" defTabSz="608013" rtl="0" fontAlgn="base">
              <a:spcBef>
                <a:spcPct val="0"/>
              </a:spcBef>
              <a:spcAft>
                <a:spcPct val="0"/>
              </a:spcAft>
              <a:defRPr sz="5900">
                <a:solidFill>
                  <a:schemeClr val="tx1"/>
                </a:solidFill>
                <a:latin typeface="Franklin Gothic Medium" panose="020B0603020102020204" pitchFamily="34" charset="0"/>
              </a:defRPr>
            </a:lvl9pPr>
          </a:lstStyle>
          <a:p>
            <a:r>
              <a:rPr lang="zh-CN" altLang="en-US" sz="2800" b="1" dirty="0">
                <a:solidFill>
                  <a:schemeClr val="bg1"/>
                </a:solidFill>
                <a:latin typeface="微软雅黑" panose="020B0503020204020204" pitchFamily="34" charset="-122"/>
                <a:ea typeface="微软雅黑" panose="020B0503020204020204" pitchFamily="34" charset="-122"/>
              </a:rPr>
              <a:t>目录</a:t>
            </a:r>
            <a:endParaRPr lang="en-US" sz="2800" b="1" dirty="0">
              <a:solidFill>
                <a:schemeClr val="bg1"/>
              </a:solidFill>
              <a:latin typeface="微软雅黑" panose="020B0503020204020204" pitchFamily="34" charset="-122"/>
              <a:ea typeface="微软雅黑" panose="020B0503020204020204" pitchFamily="34" charset="-122"/>
            </a:endParaRPr>
          </a:p>
        </p:txBody>
      </p:sp>
      <p:graphicFrame>
        <p:nvGraphicFramePr>
          <p:cNvPr id="13" name="图示 12">
            <a:extLst>
              <a:ext uri="{FF2B5EF4-FFF2-40B4-BE49-F238E27FC236}">
                <a16:creationId xmlns:a16="http://schemas.microsoft.com/office/drawing/2014/main" id="{4050624A-5269-DE09-F6EB-85EAAAC8172F}"/>
              </a:ext>
            </a:extLst>
          </p:cNvPr>
          <p:cNvGraphicFramePr/>
          <p:nvPr>
            <p:extLst>
              <p:ext uri="{D42A27DB-BD31-4B8C-83A1-F6EECF244321}">
                <p14:modId xmlns:p14="http://schemas.microsoft.com/office/powerpoint/2010/main" val="190392377"/>
              </p:ext>
            </p:extLst>
          </p:nvPr>
        </p:nvGraphicFramePr>
        <p:xfrm>
          <a:off x="5454940" y="1583197"/>
          <a:ext cx="5492520" cy="4324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 1" descr="Une image contenant texte&#10;&#10;Description générée automatiquement">
            <a:extLst>
              <a:ext uri="{FF2B5EF4-FFF2-40B4-BE49-F238E27FC236}">
                <a16:creationId xmlns:a16="http://schemas.microsoft.com/office/drawing/2014/main" id="{ECE1A2DD-5B98-53F4-8421-F90B450D088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728276" y="1630526"/>
            <a:ext cx="1989630" cy="2814362"/>
          </a:xfrm>
          <a:prstGeom prst="rect">
            <a:avLst/>
          </a:prstGeom>
        </p:spPr>
      </p:pic>
      <p:sp>
        <p:nvSpPr>
          <p:cNvPr id="3" name="文本框 2">
            <a:extLst>
              <a:ext uri="{FF2B5EF4-FFF2-40B4-BE49-F238E27FC236}">
                <a16:creationId xmlns:a16="http://schemas.microsoft.com/office/drawing/2014/main" id="{565FDAB6-D409-712E-5068-FA56E539C1F0}"/>
              </a:ext>
            </a:extLst>
          </p:cNvPr>
          <p:cNvSpPr txBox="1"/>
          <p:nvPr/>
        </p:nvSpPr>
        <p:spPr>
          <a:xfrm>
            <a:off x="553634" y="1790299"/>
            <a:ext cx="4839358" cy="367078"/>
          </a:xfrm>
          <a:prstGeom prst="rect">
            <a:avLst/>
          </a:prstGeom>
          <a:noFill/>
        </p:spPr>
        <p:txBody>
          <a:bodyPr wrap="square" rtlCol="0">
            <a:spAutoFit/>
          </a:bodyPr>
          <a:lstStyle/>
          <a:p>
            <a:endParaRPr lang="zh-CN" altLang="en-US" sz="1800" dirty="0">
              <a:solidFill>
                <a:srgbClr val="54585A"/>
              </a:solidFill>
              <a:latin typeface="+mn-lt"/>
            </a:endParaRPr>
          </a:p>
        </p:txBody>
      </p:sp>
      <p:pic>
        <p:nvPicPr>
          <p:cNvPr id="7" name="图片 6">
            <a:extLst>
              <a:ext uri="{FF2B5EF4-FFF2-40B4-BE49-F238E27FC236}">
                <a16:creationId xmlns:a16="http://schemas.microsoft.com/office/drawing/2014/main" id="{2F45AB55-CA77-D288-7446-EDC0E01A6B65}"/>
              </a:ext>
            </a:extLst>
          </p:cNvPr>
          <p:cNvPicPr>
            <a:picLocks noChangeAspect="1"/>
          </p:cNvPicPr>
          <p:nvPr/>
        </p:nvPicPr>
        <p:blipFill>
          <a:blip r:embed="rId8"/>
          <a:stretch>
            <a:fillRect/>
          </a:stretch>
        </p:blipFill>
        <p:spPr>
          <a:xfrm>
            <a:off x="534863" y="4700624"/>
            <a:ext cx="4839358" cy="1210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058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矩形: 圆角 1112">
            <a:extLst>
              <a:ext uri="{FF2B5EF4-FFF2-40B4-BE49-F238E27FC236}">
                <a16:creationId xmlns:a16="http://schemas.microsoft.com/office/drawing/2014/main" id="{00E2C9DB-2178-7902-3EA3-4FCF2A665200}"/>
              </a:ext>
            </a:extLst>
          </p:cNvPr>
          <p:cNvSpPr/>
          <p:nvPr/>
        </p:nvSpPr>
        <p:spPr>
          <a:xfrm>
            <a:off x="6826469" y="4177559"/>
            <a:ext cx="5299909" cy="2397902"/>
          </a:xfrm>
          <a:prstGeom prst="roundRect">
            <a:avLst>
              <a:gd name="adj" fmla="val 5463"/>
            </a:avLst>
          </a:prstGeom>
          <a:solidFill>
            <a:schemeClr val="accent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aphicFrame>
        <p:nvGraphicFramePr>
          <p:cNvPr id="9" name="think-cell data - do not delete" hidden="1">
            <a:extLst>
              <a:ext uri="{FF2B5EF4-FFF2-40B4-BE49-F238E27FC236}">
                <a16:creationId xmlns:a16="http://schemas.microsoft.com/office/drawing/2014/main" id="{6E5FD3A3-DBC9-E41F-DF9C-CA19306F37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9" name="think-cell data - do not delete" hidden="1">
                        <a:extLst>
                          <a:ext uri="{FF2B5EF4-FFF2-40B4-BE49-F238E27FC236}">
                            <a16:creationId xmlns:a16="http://schemas.microsoft.com/office/drawing/2014/main" id="{6E5FD3A3-DBC9-E41F-DF9C-CA19306F3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B749955E-BD27-426D-2C7A-A1B4CA3D1931}"/>
              </a:ext>
            </a:extLst>
          </p:cNvPr>
          <p:cNvSpPr txBox="1">
            <a:spLocks/>
          </p:cNvSpPr>
          <p:nvPr/>
        </p:nvSpPr>
        <p:spPr>
          <a:xfrm>
            <a:off x="1539118" y="85464"/>
            <a:ext cx="12141089" cy="684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药品基本信息与参照药品</a:t>
            </a:r>
          </a:p>
        </p:txBody>
      </p:sp>
      <p:sp>
        <p:nvSpPr>
          <p:cNvPr id="8" name="Rectangle 7">
            <a:extLst>
              <a:ext uri="{FF2B5EF4-FFF2-40B4-BE49-F238E27FC236}">
                <a16:creationId xmlns:a16="http://schemas.microsoft.com/office/drawing/2014/main" id="{AEA4D6DE-6888-7367-5BA7-EF1EE602A724}"/>
              </a:ext>
            </a:extLst>
          </p:cNvPr>
          <p:cNvSpPr/>
          <p:nvPr/>
        </p:nvSpPr>
        <p:spPr>
          <a:xfrm>
            <a:off x="537193" y="0"/>
            <a:ext cx="490888" cy="1174917"/>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基本信息</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6" name="表格 4">
            <a:extLst>
              <a:ext uri="{FF2B5EF4-FFF2-40B4-BE49-F238E27FC236}">
                <a16:creationId xmlns:a16="http://schemas.microsoft.com/office/drawing/2014/main" id="{BE3F63A1-C176-04CF-E626-B0FA3B420E71}"/>
              </a:ext>
            </a:extLst>
          </p:cNvPr>
          <p:cNvGraphicFramePr>
            <a:graphicFrameLocks noGrp="1"/>
          </p:cNvGraphicFramePr>
          <p:nvPr/>
        </p:nvGraphicFramePr>
        <p:xfrm>
          <a:off x="177505" y="1239536"/>
          <a:ext cx="6518721" cy="2620886"/>
        </p:xfrm>
        <a:graphic>
          <a:graphicData uri="http://schemas.openxmlformats.org/drawingml/2006/table">
            <a:tbl>
              <a:tblPr firstRow="1" bandRow="1">
                <a:effectLst/>
                <a:tableStyleId>{5C22544A-7EE6-4342-B048-85BDC9FD1C3A}</a:tableStyleId>
              </a:tblPr>
              <a:tblGrid>
                <a:gridCol w="1384047">
                  <a:extLst>
                    <a:ext uri="{9D8B030D-6E8A-4147-A177-3AD203B41FA5}">
                      <a16:colId xmlns:a16="http://schemas.microsoft.com/office/drawing/2014/main" val="862097189"/>
                    </a:ext>
                  </a:extLst>
                </a:gridCol>
                <a:gridCol w="1937963">
                  <a:extLst>
                    <a:ext uri="{9D8B030D-6E8A-4147-A177-3AD203B41FA5}">
                      <a16:colId xmlns:a16="http://schemas.microsoft.com/office/drawing/2014/main" val="2917624535"/>
                    </a:ext>
                  </a:extLst>
                </a:gridCol>
                <a:gridCol w="1733295">
                  <a:extLst>
                    <a:ext uri="{9D8B030D-6E8A-4147-A177-3AD203B41FA5}">
                      <a16:colId xmlns:a16="http://schemas.microsoft.com/office/drawing/2014/main" val="3016533972"/>
                    </a:ext>
                  </a:extLst>
                </a:gridCol>
                <a:gridCol w="1463416">
                  <a:extLst>
                    <a:ext uri="{9D8B030D-6E8A-4147-A177-3AD203B41FA5}">
                      <a16:colId xmlns:a16="http://schemas.microsoft.com/office/drawing/2014/main" val="2447556840"/>
                    </a:ext>
                  </a:extLst>
                </a:gridCol>
              </a:tblGrid>
              <a:tr h="297148">
                <a:tc>
                  <a:txBody>
                    <a:bodyPr/>
                    <a:lstStyle/>
                    <a:p>
                      <a:pPr algn="ctr"/>
                      <a:r>
                        <a:rPr kumimoji="0" lang="zh-CN" altLang="zh-CN"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通用名</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0" marR="0" anchor="ctr">
                    <a:lnL w="9525" cap="flat" cmpd="sng" algn="ctr">
                      <a:no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DECDD">
                        <a:alpha val="70000"/>
                      </a:srgbClr>
                    </a:solidFill>
                  </a:tcPr>
                </a:tc>
                <a:tc gridSpan="3">
                  <a:txBody>
                    <a:bodyPr/>
                    <a:lstStyle/>
                    <a:p>
                      <a:r>
                        <a:rPr lang="zh-CN" altLang="en-US" sz="1400" b="1" dirty="0">
                          <a:solidFill>
                            <a:srgbClr val="012E86"/>
                          </a:solidFill>
                          <a:latin typeface="微软雅黑" panose="020B0503020204020204" pitchFamily="34" charset="-122"/>
                          <a:ea typeface="微软雅黑" panose="020B0503020204020204" pitchFamily="34" charset="-122"/>
                        </a:rPr>
                        <a:t>枸橼酸钠血滤置换液</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0" marR="0"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36126211"/>
                  </a:ext>
                </a:extLst>
              </a:tr>
              <a:tr h="252575">
                <a:tc>
                  <a:txBody>
                    <a:bodyPr/>
                    <a:lstStyle/>
                    <a:p>
                      <a:pPr algn="ctr"/>
                      <a:r>
                        <a:rPr kumimoji="0" lang="zh-CN" altLang="zh-CN"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注册规格</a:t>
                      </a:r>
                      <a:endParaRPr lang="zh-CN" altLang="en-US" sz="1100" dirty="0">
                        <a:latin typeface="微软雅黑" panose="020B0503020204020204" pitchFamily="34" charset="-122"/>
                        <a:ea typeface="微软雅黑" panose="020B0503020204020204" pitchFamily="34" charset="-122"/>
                      </a:endParaRPr>
                    </a:p>
                  </a:txBody>
                  <a:tcPr marL="0" marR="0" anchor="ctr">
                    <a:lnL w="9525" cap="flat" cmpd="sng" algn="ctr">
                      <a:noFill/>
                      <a:prstDash val="solid"/>
                      <a:round/>
                      <a:headEnd type="none" w="med" len="med"/>
                      <a:tailEnd type="none" w="med" len="med"/>
                    </a:lnL>
                    <a:lnR w="12700" cmpd="sng">
                      <a:noFill/>
                    </a:lnR>
                    <a:lnT w="12700" cap="flat" cmpd="sng" algn="ctr">
                      <a:noFill/>
                      <a:prstDash val="sysDash"/>
                      <a:round/>
                      <a:headEnd type="none" w="med" len="med"/>
                      <a:tailEnd type="none" w="med" len="med"/>
                    </a:lnT>
                    <a:lnB w="12700" cmpd="sng">
                      <a:noFill/>
                    </a:lnB>
                    <a:lnTlToBr w="12700" cmpd="sng">
                      <a:noFill/>
                      <a:prstDash val="solid"/>
                    </a:lnTlToBr>
                    <a:lnBlToTr w="12700" cmpd="sng">
                      <a:noFill/>
                      <a:prstDash val="solid"/>
                    </a:lnBlToTr>
                    <a:solidFill>
                      <a:srgbClr val="FDECDD">
                        <a:alpha val="70000"/>
                      </a:srgbClr>
                    </a:solidFill>
                  </a:tcPr>
                </a:tc>
                <a:tc gridSpan="3">
                  <a:txBody>
                    <a:bodyPr/>
                    <a:lstStyle/>
                    <a:p>
                      <a:r>
                        <a:rPr kumimoji="0" lang="en-US" altLang="zh-CN" sz="11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5000ml</a:t>
                      </a:r>
                      <a:endParaRPr lang="zh-CN" altLang="en-US" sz="1100" dirty="0">
                        <a:latin typeface="微软雅黑" panose="020B0503020204020204" pitchFamily="34" charset="-122"/>
                        <a:ea typeface="微软雅黑" panose="020B0503020204020204" pitchFamily="34" charset="-122"/>
                      </a:endParaRPr>
                    </a:p>
                  </a:txBody>
                  <a:tcPr marL="0" marR="0" anchor="ctr">
                    <a:lnL w="12700" cmpd="sng">
                      <a:noFill/>
                    </a:lnL>
                    <a:lnR w="9525"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3865443"/>
                  </a:ext>
                </a:extLst>
              </a:tr>
              <a:tr h="1127366">
                <a:tc>
                  <a:txBody>
                    <a:bodyPr/>
                    <a:lstStyle/>
                    <a:p>
                      <a:pPr algn="ctr">
                        <a:lnSpc>
                          <a:spcPct val="100000"/>
                        </a:lnSpc>
                      </a:pPr>
                      <a:r>
                        <a:rPr kumimoji="0" lang="zh-CN" altLang="en-US"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适应症</a:t>
                      </a:r>
                      <a:endParaRPr lang="zh-CN" altLang="en-US" sz="1100" dirty="0">
                        <a:latin typeface="微软雅黑" panose="020B0503020204020204" pitchFamily="34" charset="-122"/>
                        <a:ea typeface="微软雅黑" panose="020B0503020204020204" pitchFamily="34" charset="-122"/>
                      </a:endParaRPr>
                    </a:p>
                  </a:txBody>
                  <a:tcPr marL="0" marR="0" anchor="ctr">
                    <a:lnL w="952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ECDD">
                        <a:alpha val="70000"/>
                      </a:srgbClr>
                    </a:solidFill>
                  </a:tcPr>
                </a:tc>
                <a:tc gridSpan="3">
                  <a:txBody>
                    <a:bodyPr/>
                    <a:lstStyle/>
                    <a:p>
                      <a:pPr>
                        <a:lnSpc>
                          <a:spcPct val="100000"/>
                        </a:lnSpc>
                        <a:spcBef>
                          <a:spcPts val="200"/>
                        </a:spcBef>
                        <a:spcAft>
                          <a:spcPts val="200"/>
                        </a:spcAft>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本品可作为采用局部枸橼酸盐抗凝的连续性肾脏替代治疗（</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CRRT</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）的置换液。枸橼酸盐</a:t>
                      </a:r>
                      <a:r>
                        <a:rPr lang="zh-CN" altLang="en-US" sz="1200" b="1" dirty="0">
                          <a:solidFill>
                            <a:srgbClr val="012E86"/>
                          </a:solidFill>
                          <a:latin typeface="微软雅黑" panose="020B0503020204020204" pitchFamily="34" charset="-122"/>
                          <a:ea typeface="微软雅黑" panose="020B0503020204020204" pitchFamily="34" charset="-122"/>
                        </a:rPr>
                        <a:t>尤其适用于禁忌使用肝素进行系统性抗凝的情况</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，例如：岀血风险增加的患者。 若能使用与患儿体重相匹配的设备，本品</a:t>
                      </a:r>
                      <a:r>
                        <a:rPr kumimoji="0" lang="zh-CN" altLang="en-US" sz="12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适用于所有年龄阶段的儿童患者</a:t>
                      </a:r>
                      <a:endParaRPr lang="zh-CN" altLang="en-US" sz="1200" b="1" dirty="0">
                        <a:latin typeface="微软雅黑" panose="020B0503020204020204" pitchFamily="34" charset="-122"/>
                        <a:ea typeface="微软雅黑" panose="020B0503020204020204" pitchFamily="34" charset="-122"/>
                      </a:endParaRPr>
                    </a:p>
                  </a:txBody>
                  <a:tcPr marL="0" marR="0" anchor="ctr">
                    <a:lnL w="12700" cmpd="sng">
                      <a:noFill/>
                    </a:lnL>
                    <a:lnR w="9525"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31658534"/>
                  </a:ext>
                </a:extLst>
              </a:tr>
              <a:tr h="490293">
                <a:tc>
                  <a:txBody>
                    <a:bodyPr/>
                    <a:lstStyle/>
                    <a:p>
                      <a:pPr algn="ctr"/>
                      <a:r>
                        <a:rPr kumimoji="0" lang="zh-CN" altLang="zh-CN"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中国</a:t>
                      </a:r>
                      <a:r>
                        <a:rPr kumimoji="0" lang="zh-CN" altLang="en-US"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获批</a:t>
                      </a:r>
                      <a:endParaRPr kumimoji="0" lang="en-US" altLang="zh-CN"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algn="ctr"/>
                      <a:r>
                        <a:rPr kumimoji="0" lang="zh-CN" altLang="en-US"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时间</a:t>
                      </a:r>
                      <a:endParaRPr lang="zh-CN" altLang="en-US" sz="1100" dirty="0">
                        <a:latin typeface="微软雅黑" panose="020B0503020204020204" pitchFamily="34" charset="-122"/>
                        <a:ea typeface="微软雅黑" panose="020B0503020204020204" pitchFamily="34" charset="-122"/>
                      </a:endParaRPr>
                    </a:p>
                  </a:txBody>
                  <a:tcPr marL="0" marR="0" anchor="ctr">
                    <a:lnL w="952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ECDD">
                        <a:alpha val="70000"/>
                      </a:srgbClr>
                    </a:solidFill>
                  </a:tcPr>
                </a:tc>
                <a:tc>
                  <a:txBody>
                    <a:bodyPr/>
                    <a:lstStyle/>
                    <a:p>
                      <a:r>
                        <a:rPr kumimoji="0" lang="en-US" altLang="zh-CN"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2021</a:t>
                      </a:r>
                      <a:r>
                        <a:rPr kumimoji="0" lang="zh-CN" altLang="zh-CN"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年</a:t>
                      </a:r>
                      <a:r>
                        <a:rPr kumimoji="0" lang="en-US" altLang="zh-CN"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5</a:t>
                      </a:r>
                      <a:r>
                        <a:rPr kumimoji="0" lang="zh-CN" altLang="zh-CN"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月</a:t>
                      </a:r>
                      <a:r>
                        <a:rPr kumimoji="0" lang="en-US" altLang="zh-CN"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19</a:t>
                      </a:r>
                      <a:r>
                        <a:rPr kumimoji="0" lang="zh-CN" altLang="zh-CN"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日</a:t>
                      </a:r>
                      <a:endParaRPr lang="zh-CN" altLang="en-US" sz="1100" dirty="0">
                        <a:latin typeface="微软雅黑" panose="020B0503020204020204" pitchFamily="34" charset="-122"/>
                        <a:ea typeface="微软雅黑" panose="020B0503020204020204" pitchFamily="34" charset="-122"/>
                      </a:endParaRPr>
                    </a:p>
                  </a:txBody>
                  <a:tcPr marL="0" marR="0" anchor="ctr">
                    <a:lnL w="12700" cmpd="sng">
                      <a:noFill/>
                    </a:lnL>
                    <a:lnR w="12700" cmpd="sng">
                      <a:noFill/>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目前大陆地区同通用名药品的上市情况</a:t>
                      </a:r>
                      <a:endParaRPr lang="zh-CN" altLang="en-US" sz="1100" dirty="0">
                        <a:latin typeface="微软雅黑" panose="020B0503020204020204" pitchFamily="34" charset="-122"/>
                        <a:ea typeface="微软雅黑" panose="020B0503020204020204" pitchFamily="34" charset="-122"/>
                      </a:endParaRPr>
                    </a:p>
                  </a:txBody>
                  <a:tcPr marL="0" marR="0" anchor="ctr">
                    <a:lnL w="12700" cmpd="sng">
                      <a:noFill/>
                    </a:lnL>
                    <a:lnR w="12700" cmpd="sng">
                      <a:noFill/>
                    </a:lnR>
                    <a:lnT w="12700" cmpd="sng">
                      <a:noFill/>
                    </a:lnT>
                    <a:lnB w="6350" cap="flat" cmpd="sng" algn="ctr">
                      <a:noFill/>
                      <a:prstDash val="sysDash"/>
                      <a:round/>
                      <a:headEnd type="none" w="med" len="med"/>
                      <a:tailEnd type="none" w="med" len="med"/>
                    </a:lnB>
                    <a:lnTlToBr w="12700" cmpd="sng">
                      <a:noFill/>
                      <a:prstDash val="solid"/>
                    </a:lnTlToBr>
                    <a:lnBlToTr w="12700" cmpd="sng">
                      <a:noFill/>
                      <a:prstDash val="solid"/>
                    </a:lnBlToTr>
                    <a:solidFill>
                      <a:srgbClr val="FDECDD">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无</a:t>
                      </a:r>
                    </a:p>
                  </a:txBody>
                  <a:tcPr marL="0" marR="0" anchor="ctr">
                    <a:lnL w="12700" cmpd="sng">
                      <a:noFill/>
                    </a:lnL>
                    <a:lnR w="9525" cap="flat" cmpd="sng" algn="ctr">
                      <a:noFill/>
                      <a:prstDash val="solid"/>
                      <a:round/>
                      <a:headEnd type="none" w="med" len="med"/>
                      <a:tailEnd type="none" w="med" len="med"/>
                    </a:lnR>
                    <a:lnT w="12700" cmpd="sng">
                      <a:noFill/>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2348426"/>
                  </a:ext>
                </a:extLst>
              </a:tr>
              <a:tr h="416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全球首次上市时间及国家</a:t>
                      </a:r>
                      <a:r>
                        <a:rPr kumimoji="0" lang="en-US" altLang="zh-CN"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地区</a:t>
                      </a:r>
                      <a:endParaRPr lang="zh-CN" altLang="en-US" sz="1100" dirty="0">
                        <a:latin typeface="微软雅黑" panose="020B0503020204020204" pitchFamily="34" charset="-122"/>
                        <a:ea typeface="微软雅黑" panose="020B0503020204020204" pitchFamily="34" charset="-122"/>
                      </a:endParaRPr>
                    </a:p>
                  </a:txBody>
                  <a:tcPr marL="0" marR="0"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DECDD">
                        <a:alpha val="7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2014</a:t>
                      </a:r>
                      <a:r>
                        <a:rPr kumimoji="0" lang="zh-CN" altLang="en-US"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年</a:t>
                      </a:r>
                      <a:r>
                        <a:rPr kumimoji="0" lang="en-US" altLang="zh-CN"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10</a:t>
                      </a:r>
                      <a:r>
                        <a:rPr kumimoji="0" lang="zh-CN" altLang="en-US"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月，欧盟国家</a:t>
                      </a:r>
                      <a:endPar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0" marR="0" anchor="ctr">
                    <a:lnL w="12700" cmpd="sng">
                      <a:noFill/>
                    </a:lnL>
                    <a:lnR w="12700" cmpd="sng">
                      <a:noFill/>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zh-CN" altLang="zh-CN"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是否为</a:t>
                      </a:r>
                      <a:r>
                        <a:rPr kumimoji="0" lang="en-US" altLang="zh-CN"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OTC</a:t>
                      </a:r>
                      <a:r>
                        <a:rPr kumimoji="0" lang="zh-CN" altLang="zh-CN"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药品</a:t>
                      </a:r>
                      <a:endParaRPr lang="zh-CN" altLang="en-US" sz="1600" dirty="0"/>
                    </a:p>
                  </a:txBody>
                  <a:tcPr marL="0" marR="0" anchor="ctr">
                    <a:lnL w="12700" cmpd="sng">
                      <a:noFill/>
                    </a:lnL>
                    <a:lnR w="12700" cmpd="sng">
                      <a:noFill/>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DECDD">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否</a:t>
                      </a:r>
                    </a:p>
                  </a:txBody>
                  <a:tcPr marL="0" marR="0" anchor="ctr">
                    <a:lnL w="12700" cmpd="sng">
                      <a:noFill/>
                    </a:lnL>
                    <a:lnR w="9525" cap="flat" cmpd="sng" algn="ctr">
                      <a:noFill/>
                      <a:prstDash val="solid"/>
                      <a:round/>
                      <a:headEnd type="none" w="med" len="med"/>
                      <a:tailEnd type="none" w="med" len="med"/>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4934731"/>
                  </a:ext>
                </a:extLst>
              </a:tr>
            </a:tbl>
          </a:graphicData>
        </a:graphic>
      </p:graphicFrame>
      <p:sp>
        <p:nvSpPr>
          <p:cNvPr id="4" name="Espace réservé du numéro de diapositive 3">
            <a:extLst>
              <a:ext uri="{FF2B5EF4-FFF2-40B4-BE49-F238E27FC236}">
                <a16:creationId xmlns:a16="http://schemas.microsoft.com/office/drawing/2014/main" id="{E89AF7C4-23DE-576D-1F43-ED31ADFF669A}"/>
              </a:ext>
            </a:extLst>
          </p:cNvPr>
          <p:cNvSpPr>
            <a:spLocks noGrp="1"/>
          </p:cNvSpPr>
          <p:nvPr>
            <p:ph type="sldNum" sz="quarter" idx="7"/>
          </p:nvPr>
        </p:nvSpPr>
        <p:spPr>
          <a:xfrm>
            <a:off x="11571006" y="6492240"/>
            <a:ext cx="493776" cy="365125"/>
          </a:xfr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7536C0D-C333-475E-B068-2F8738F97D07}" type="slidenum">
              <a:rPr kumimoji="0" lang="en-US" sz="1800" b="0" i="0" u="none" strike="noStrike" kern="1200" cap="none" spc="0" normalizeH="0" baseline="0" noProof="0" smtClean="0">
                <a:ln>
                  <a:noFill/>
                </a:ln>
                <a:solidFill>
                  <a:prstClr val="black">
                    <a:tint val="75000"/>
                  </a:prstClr>
                </a:solidFill>
                <a:effectLst/>
                <a:uLnTx/>
                <a:uFillTx/>
                <a:latin typeface="Calibri"/>
                <a:ea typeface="黑体" panose="02010609060101010101" pitchFamily="49" charset="-122"/>
                <a:cs typeface="+mn-cs"/>
                <a:sym typeface="Arial" panose="020B0604020202020204" pitchFamily="34" charset="0"/>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Calibri"/>
              <a:ea typeface="黑体" panose="02010609060101010101" pitchFamily="49" charset="-122"/>
              <a:cs typeface="+mn-cs"/>
              <a:sym typeface="Arial" panose="020B0604020202020204" pitchFamily="34" charset="0"/>
            </a:endParaRPr>
          </a:p>
        </p:txBody>
      </p:sp>
      <p:sp>
        <p:nvSpPr>
          <p:cNvPr id="17" name="文本框 16">
            <a:extLst>
              <a:ext uri="{FF2B5EF4-FFF2-40B4-BE49-F238E27FC236}">
                <a16:creationId xmlns:a16="http://schemas.microsoft.com/office/drawing/2014/main" id="{4AC980BC-15A3-569C-BBC8-86DBDAD74BE4}"/>
              </a:ext>
            </a:extLst>
          </p:cNvPr>
          <p:cNvSpPr txBox="1"/>
          <p:nvPr/>
        </p:nvSpPr>
        <p:spPr>
          <a:xfrm>
            <a:off x="1430567" y="6575461"/>
            <a:ext cx="9123132" cy="307777"/>
          </a:xfrm>
          <a:prstGeom prst="rect">
            <a:avLst/>
          </a:prstGeom>
          <a:noFill/>
        </p:spPr>
        <p:txBody>
          <a:bodyPr wrap="square">
            <a:spAutoFit/>
          </a:bodyPr>
          <a:lstStyle/>
          <a:p>
            <a:pPr>
              <a:defRPr/>
            </a:pPr>
            <a:r>
              <a:rPr lang="en-US" altLang="zh-CN" sz="700" dirty="0">
                <a:solidFill>
                  <a:prstClr val="black"/>
                </a:solidFill>
                <a:latin typeface="微软雅黑" panose="020B0503020204020204" pitchFamily="34" charset="-122"/>
                <a:ea typeface="微软雅黑" panose="020B0503020204020204" pitchFamily="34" charset="-122"/>
              </a:rPr>
              <a:t>1. </a:t>
            </a:r>
            <a:r>
              <a:rPr lang="zh-CN" altLang="en-US" sz="700" dirty="0">
                <a:solidFill>
                  <a:prstClr val="black"/>
                </a:solidFill>
                <a:latin typeface="微软雅黑" panose="020B0503020204020204" pitchFamily="34" charset="-122"/>
                <a:ea typeface="微软雅黑" panose="020B0503020204020204" pitchFamily="34" charset="-122"/>
              </a:rPr>
              <a:t>崔庆宏等</a:t>
            </a:r>
            <a:r>
              <a:rPr lang="en-US" altLang="zh-CN" sz="700" dirty="0">
                <a:solidFill>
                  <a:prstClr val="black"/>
                </a:solidFill>
                <a:latin typeface="微软雅黑" panose="020B0503020204020204" pitchFamily="34" charset="-122"/>
                <a:ea typeface="微软雅黑" panose="020B0503020204020204" pitchFamily="34" charset="-122"/>
              </a:rPr>
              <a:t>. </a:t>
            </a:r>
            <a:r>
              <a:rPr lang="zh-CN" altLang="en-US" sz="700" dirty="0">
                <a:solidFill>
                  <a:prstClr val="black"/>
                </a:solidFill>
                <a:latin typeface="微软雅黑" panose="020B0503020204020204" pitchFamily="34" charset="-122"/>
                <a:ea typeface="微软雅黑" panose="020B0503020204020204" pitchFamily="34" charset="-122"/>
              </a:rPr>
              <a:t>中华危重病急救医学</a:t>
            </a:r>
            <a:r>
              <a:rPr lang="en-US" altLang="zh-CN" sz="700" dirty="0">
                <a:solidFill>
                  <a:prstClr val="black"/>
                </a:solidFill>
                <a:latin typeface="微软雅黑" panose="020B0503020204020204" pitchFamily="34" charset="-122"/>
                <a:ea typeface="微软雅黑" panose="020B0503020204020204" pitchFamily="34" charset="-122"/>
              </a:rPr>
              <a:t>, 2020, 32(5): 595-600.  2. Clark WR et al. </a:t>
            </a:r>
            <a:r>
              <a:rPr lang="en-US" altLang="zh-CN" sz="700" dirty="0" err="1">
                <a:solidFill>
                  <a:prstClr val="black"/>
                </a:solidFill>
                <a:latin typeface="微软雅黑" panose="020B0503020204020204" pitchFamily="34" charset="-122"/>
                <a:ea typeface="微软雅黑" panose="020B0503020204020204" pitchFamily="34" charset="-122"/>
              </a:rPr>
              <a:t>PLoS</a:t>
            </a:r>
            <a:r>
              <a:rPr lang="en-US" altLang="zh-CN" sz="700" dirty="0">
                <a:solidFill>
                  <a:prstClr val="black"/>
                </a:solidFill>
                <a:latin typeface="微软雅黑" panose="020B0503020204020204" pitchFamily="34" charset="-122"/>
                <a:ea typeface="微软雅黑" panose="020B0503020204020204" pitchFamily="34" charset="-122"/>
              </a:rPr>
              <a:t> ONE, 2017,</a:t>
            </a:r>
            <a:r>
              <a:rPr lang="zh-CN" altLang="en-US" sz="700" dirty="0">
                <a:solidFill>
                  <a:prstClr val="black"/>
                </a:solidFill>
                <a:latin typeface="微软雅黑" panose="020B0503020204020204" pitchFamily="34" charset="-122"/>
                <a:ea typeface="微软雅黑" panose="020B0503020204020204" pitchFamily="34" charset="-122"/>
              </a:rPr>
              <a:t> </a:t>
            </a:r>
            <a:r>
              <a:rPr lang="en-US" altLang="zh-CN" sz="700" dirty="0">
                <a:solidFill>
                  <a:prstClr val="black"/>
                </a:solidFill>
                <a:latin typeface="微软雅黑" panose="020B0503020204020204" pitchFamily="34" charset="-122"/>
                <a:ea typeface="微软雅黑" panose="020B0503020204020204" pitchFamily="34" charset="-122"/>
              </a:rPr>
              <a:t>12(7):</a:t>
            </a:r>
            <a:r>
              <a:rPr lang="zh-CN" altLang="en-US" sz="700" dirty="0">
                <a:solidFill>
                  <a:prstClr val="black"/>
                </a:solidFill>
                <a:latin typeface="微软雅黑" panose="020B0503020204020204" pitchFamily="34" charset="-122"/>
                <a:ea typeface="微软雅黑" panose="020B0503020204020204" pitchFamily="34" charset="-122"/>
              </a:rPr>
              <a:t> </a:t>
            </a:r>
            <a:r>
              <a:rPr lang="en-US" altLang="zh-CN" sz="700" dirty="0">
                <a:solidFill>
                  <a:prstClr val="black"/>
                </a:solidFill>
                <a:latin typeface="微软雅黑" panose="020B0503020204020204" pitchFamily="34" charset="-122"/>
                <a:ea typeface="微软雅黑" panose="020B0503020204020204" pitchFamily="34" charset="-122"/>
              </a:rPr>
              <a:t>e0178509.   3. Zhou Y et al. Blood </a:t>
            </a:r>
            <a:r>
              <a:rPr lang="en-US" altLang="zh-CN" sz="700" dirty="0" err="1">
                <a:solidFill>
                  <a:prstClr val="black"/>
                </a:solidFill>
                <a:latin typeface="微软雅黑" panose="020B0503020204020204" pitchFamily="34" charset="-122"/>
                <a:ea typeface="微软雅黑" panose="020B0503020204020204" pitchFamily="34" charset="-122"/>
              </a:rPr>
              <a:t>Purif</a:t>
            </a:r>
            <a:r>
              <a:rPr lang="en-US" altLang="zh-CN" sz="700" dirty="0">
                <a:solidFill>
                  <a:prstClr val="black"/>
                </a:solidFill>
                <a:latin typeface="微软雅黑" panose="020B0503020204020204" pitchFamily="34" charset="-122"/>
                <a:ea typeface="微软雅黑" panose="020B0503020204020204" pitchFamily="34" charset="-122"/>
              </a:rPr>
              <a:t>, 2019, 47(suppl 3): 1-6.    4. </a:t>
            </a:r>
            <a:r>
              <a:rPr lang="zh-CN" altLang="en-US" sz="700" dirty="0">
                <a:solidFill>
                  <a:prstClr val="black"/>
                </a:solidFill>
                <a:latin typeface="微软雅黑" panose="020B0503020204020204" pitchFamily="34" charset="-122"/>
                <a:ea typeface="微软雅黑" panose="020B0503020204020204" pitchFamily="34" charset="-122"/>
              </a:rPr>
              <a:t>中华医学会肾脏病学分会专家组</a:t>
            </a:r>
            <a:r>
              <a:rPr lang="en-US" altLang="zh-CN" sz="700" dirty="0">
                <a:solidFill>
                  <a:prstClr val="black"/>
                </a:solidFill>
                <a:latin typeface="微软雅黑" panose="020B0503020204020204" pitchFamily="34" charset="-122"/>
                <a:ea typeface="微软雅黑" panose="020B0503020204020204" pitchFamily="34" charset="-122"/>
              </a:rPr>
              <a:t>. </a:t>
            </a:r>
            <a:r>
              <a:rPr lang="zh-CN" altLang="en-US" sz="700" dirty="0">
                <a:solidFill>
                  <a:prstClr val="black"/>
                </a:solidFill>
                <a:latin typeface="微软雅黑" panose="020B0503020204020204" pitchFamily="34" charset="-122"/>
                <a:ea typeface="微软雅黑" panose="020B0503020204020204" pitchFamily="34" charset="-122"/>
              </a:rPr>
              <a:t>连续性肾脏替代治疗的抗凝管理指南</a:t>
            </a:r>
            <a:r>
              <a:rPr lang="en-US" altLang="zh-CN" sz="700" dirty="0">
                <a:solidFill>
                  <a:prstClr val="black"/>
                </a:solidFill>
                <a:latin typeface="微软雅黑" panose="020B0503020204020204" pitchFamily="34" charset="-122"/>
                <a:ea typeface="微软雅黑" panose="020B0503020204020204" pitchFamily="34" charset="-122"/>
              </a:rPr>
              <a:t>[J]. </a:t>
            </a:r>
            <a:r>
              <a:rPr lang="zh-CN" altLang="en-US" sz="700" dirty="0">
                <a:solidFill>
                  <a:prstClr val="black"/>
                </a:solidFill>
                <a:latin typeface="微软雅黑" panose="020B0503020204020204" pitchFamily="34" charset="-122"/>
                <a:ea typeface="微软雅黑" panose="020B0503020204020204" pitchFamily="34" charset="-122"/>
              </a:rPr>
              <a:t>中华肾脏病杂志</a:t>
            </a:r>
            <a:r>
              <a:rPr lang="en-US" altLang="zh-CN" sz="700" dirty="0">
                <a:solidFill>
                  <a:prstClr val="black"/>
                </a:solidFill>
                <a:latin typeface="微软雅黑" panose="020B0503020204020204" pitchFamily="34" charset="-122"/>
                <a:ea typeface="微软雅黑" panose="020B0503020204020204" pitchFamily="34" charset="-122"/>
              </a:rPr>
              <a:t>, 2022, 38(11): 1016-1024</a:t>
            </a:r>
            <a:r>
              <a:rPr lang="zh-CN" altLang="en-US" sz="700" dirty="0">
                <a:solidFill>
                  <a:prstClr val="black"/>
                </a:solidFill>
                <a:latin typeface="微软雅黑" panose="020B0503020204020204" pitchFamily="34" charset="-122"/>
                <a:ea typeface="微软雅黑" panose="020B0503020204020204" pitchFamily="34" charset="-122"/>
              </a:rPr>
              <a:t>；  </a:t>
            </a:r>
            <a:r>
              <a:rPr lang="en-US" altLang="zh-CN" sz="700" dirty="0">
                <a:solidFill>
                  <a:prstClr val="black"/>
                </a:solidFill>
                <a:latin typeface="微软雅黑" panose="020B0503020204020204" pitchFamily="34" charset="-122"/>
                <a:ea typeface="微软雅黑" panose="020B0503020204020204" pitchFamily="34" charset="-122"/>
              </a:rPr>
              <a:t>5.</a:t>
            </a:r>
            <a:r>
              <a:rPr lang="zh-CN" altLang="en-US" sz="700" dirty="0">
                <a:solidFill>
                  <a:prstClr val="black"/>
                </a:solidFill>
                <a:latin typeface="微软雅黑" panose="020B0503020204020204" pitchFamily="34" charset="-122"/>
                <a:ea typeface="微软雅黑" panose="020B0503020204020204" pitchFamily="34" charset="-122"/>
              </a:rPr>
              <a:t>陈香美</a:t>
            </a:r>
            <a:r>
              <a:rPr lang="en-US" altLang="zh-CN" sz="700" dirty="0">
                <a:solidFill>
                  <a:prstClr val="black"/>
                </a:solidFill>
                <a:latin typeface="微软雅黑" panose="020B0503020204020204" pitchFamily="34" charset="-122"/>
                <a:ea typeface="微软雅黑" panose="020B0503020204020204" pitchFamily="34" charset="-122"/>
              </a:rPr>
              <a:t>. </a:t>
            </a:r>
            <a:r>
              <a:rPr lang="zh-CN" altLang="en-US" sz="700" dirty="0">
                <a:solidFill>
                  <a:prstClr val="black"/>
                </a:solidFill>
                <a:latin typeface="微软雅黑" panose="020B0503020204020204" pitchFamily="34" charset="-122"/>
                <a:ea typeface="微软雅黑" panose="020B0503020204020204" pitchFamily="34" charset="-122"/>
              </a:rPr>
              <a:t>血液净化标准操作规程</a:t>
            </a:r>
            <a:r>
              <a:rPr lang="en-US" altLang="zh-CN" sz="700" dirty="0">
                <a:solidFill>
                  <a:prstClr val="black"/>
                </a:solidFill>
                <a:latin typeface="微软雅黑" panose="020B0503020204020204" pitchFamily="34" charset="-122"/>
                <a:ea typeface="微软雅黑" panose="020B0503020204020204" pitchFamily="34" charset="-122"/>
              </a:rPr>
              <a:t>. </a:t>
            </a:r>
            <a:r>
              <a:rPr lang="zh-CN" altLang="en-US" sz="700" dirty="0">
                <a:solidFill>
                  <a:prstClr val="black"/>
                </a:solidFill>
                <a:latin typeface="微软雅黑" panose="020B0503020204020204" pitchFamily="34" charset="-122"/>
                <a:ea typeface="微软雅黑" panose="020B0503020204020204" pitchFamily="34" charset="-122"/>
              </a:rPr>
              <a:t>人民卫生出版社</a:t>
            </a:r>
            <a:r>
              <a:rPr lang="en-US" altLang="zh-CN" sz="700" dirty="0">
                <a:solidFill>
                  <a:prstClr val="black"/>
                </a:solidFill>
                <a:latin typeface="微软雅黑" panose="020B0503020204020204" pitchFamily="34" charset="-122"/>
                <a:ea typeface="微软雅黑" panose="020B0503020204020204" pitchFamily="34" charset="-122"/>
              </a:rPr>
              <a:t>. 2021.</a:t>
            </a:r>
          </a:p>
        </p:txBody>
      </p:sp>
      <p:sp>
        <p:nvSpPr>
          <p:cNvPr id="1111" name="文本框 18">
            <a:extLst>
              <a:ext uri="{FF2B5EF4-FFF2-40B4-BE49-F238E27FC236}">
                <a16:creationId xmlns:a16="http://schemas.microsoft.com/office/drawing/2014/main" id="{1AB3EED3-9BB5-49C3-9C3A-1D3D3FD124DD}"/>
              </a:ext>
            </a:extLst>
          </p:cNvPr>
          <p:cNvSpPr txBox="1"/>
          <p:nvPr/>
        </p:nvSpPr>
        <p:spPr>
          <a:xfrm>
            <a:off x="6830131" y="4499419"/>
            <a:ext cx="5234652" cy="2032159"/>
          </a:xfrm>
          <a:prstGeom prst="rect">
            <a:avLst/>
          </a:prstGeom>
          <a:noFill/>
        </p:spPr>
        <p:txBody>
          <a:bodyPr wrap="square">
            <a:spAutoFit/>
          </a:bodyPr>
          <a:lstStyle/>
          <a:p>
            <a:pPr marL="342900" marR="0" lvl="0" indent="-342900" algn="just" defTabSz="914400" rtl="0" eaLnBrk="1" fontAlgn="auto" latinLnBrk="0" hangingPunct="1">
              <a:lnSpc>
                <a:spcPct val="120000"/>
              </a:lnSpc>
              <a:spcBef>
                <a:spcPts val="0"/>
              </a:spcBef>
              <a:spcAft>
                <a:spcPts val="600"/>
              </a:spcAft>
              <a:buClrTx/>
              <a:buSzTx/>
              <a:buFont typeface="+mj-ea"/>
              <a:buAutoNum type="circleNumDbPlain"/>
              <a:tabLst/>
              <a:defRPr/>
            </a:pPr>
            <a:r>
              <a:rPr kumimoji="0" lang="zh-CN" altLang="en-US" sz="1400" b="1" i="0" u="none" strike="noStrike" kern="1200" cap="none" spc="0" normalizeH="0" baseline="0" noProof="0" dirty="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适应症相同：</a:t>
            </a:r>
            <a:r>
              <a:rPr kumimoji="0" lang="zh-CN" altLang="en-US" sz="14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对照方案的抗凝、置换液及碱基作用与瑞吉赛方案一致</a:t>
            </a:r>
            <a:endParaRPr kumimoji="0" lang="en-US" altLang="zh-CN" sz="14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600"/>
              </a:spcAft>
              <a:buClrTx/>
              <a:buSzTx/>
              <a:buFont typeface="+mj-ea"/>
              <a:buAutoNum type="circleNumDbPlain"/>
              <a:tabLst/>
              <a:defRPr/>
            </a:pPr>
            <a:r>
              <a:rPr kumimoji="0" lang="zh-CN" altLang="en-US" sz="1400" b="1" i="0" u="none" strike="noStrike" kern="1200" cap="none" spc="0" normalizeH="0" baseline="0" noProof="0" dirty="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目录覆盖：</a:t>
            </a:r>
            <a:r>
              <a:rPr kumimoji="0" lang="zh-CN" altLang="en-US" sz="14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方案内三种药品均为医保目录内药物</a:t>
            </a:r>
            <a:endParaRPr kumimoji="0" lang="en-US" altLang="zh-CN" sz="1400" b="1" i="0" u="none" strike="noStrike" kern="1200" cap="none" spc="0" normalizeH="0" baseline="0" noProof="0" dirty="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600"/>
              </a:spcAft>
              <a:buClrTx/>
              <a:buSzTx/>
              <a:buFont typeface="+mj-ea"/>
              <a:buAutoNum type="circleNumDbPlain"/>
              <a:tabLst/>
              <a:defRPr/>
            </a:pPr>
            <a:r>
              <a:rPr kumimoji="0" lang="zh-CN" altLang="en-US" sz="1400" b="1" i="0" u="none" strike="noStrike" kern="1200" cap="none" spc="0" normalizeH="0" baseline="0" noProof="0" dirty="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临床应用最广泛：</a:t>
            </a:r>
            <a:r>
              <a:rPr kumimoji="0" lang="zh-CN" altLang="en-US"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肝素方案在</a:t>
            </a:r>
            <a:r>
              <a:rPr kumimoji="0" lang="zh-CN" altLang="en-US" sz="14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我国临床使用比例高达</a:t>
            </a:r>
            <a:r>
              <a:rPr kumimoji="0" lang="en-US" altLang="zh-CN"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60-70%</a:t>
            </a:r>
            <a:r>
              <a:rPr kumimoji="0" lang="en-US" altLang="zh-CN" sz="1400" b="0" i="0" u="none" strike="noStrike" kern="1200" cap="none" spc="0" normalizeH="0" baseline="3000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1-3</a:t>
            </a:r>
            <a:r>
              <a:rPr kumimoji="0" lang="zh-CN" altLang="en-US" sz="14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，众多临床研究均以肝素抗凝作为标准对照</a:t>
            </a:r>
            <a:endParaRPr kumimoji="0" lang="en-US" altLang="zh-CN" sz="14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600"/>
              </a:spcAft>
              <a:buClrTx/>
              <a:buSzTx/>
              <a:buFont typeface="+mj-ea"/>
              <a:buAutoNum type="circleNumDbPlain"/>
              <a:tabLst/>
              <a:defRPr/>
            </a:pPr>
            <a:r>
              <a:rPr kumimoji="0" lang="zh-CN" altLang="en-US" sz="1400" b="1" i="0" u="none" strike="noStrike" kern="1200" cap="none" spc="0" normalizeH="0" baseline="0" noProof="0" dirty="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指南推荐：</a:t>
            </a:r>
            <a:r>
              <a:rPr kumimoji="0" lang="zh-CN" altLang="en-US" sz="14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肝素方案被国内权威指南及卫健委操作规程推荐</a:t>
            </a:r>
            <a:r>
              <a:rPr kumimoji="0" lang="en-US" altLang="zh-CN" sz="1400" b="0" i="0" u="none" strike="noStrike" kern="1200" cap="none" spc="0" normalizeH="0" baseline="3000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4-5</a:t>
            </a:r>
          </a:p>
        </p:txBody>
      </p:sp>
      <p:sp>
        <p:nvSpPr>
          <p:cNvPr id="1112" name="矩形: 圆角 1111">
            <a:extLst>
              <a:ext uri="{FF2B5EF4-FFF2-40B4-BE49-F238E27FC236}">
                <a16:creationId xmlns:a16="http://schemas.microsoft.com/office/drawing/2014/main" id="{AC40CF41-3A47-3D38-07C9-BDCCACA947E2}"/>
              </a:ext>
            </a:extLst>
          </p:cNvPr>
          <p:cNvSpPr/>
          <p:nvPr/>
        </p:nvSpPr>
        <p:spPr>
          <a:xfrm>
            <a:off x="8425412" y="3988773"/>
            <a:ext cx="1780674" cy="3775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rPr>
              <a:t>参照药品选择理由</a:t>
            </a:r>
            <a:endParaRPr kumimoji="0" lang="en-US" altLang="zh-CN" sz="14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endParaRPr>
          </a:p>
        </p:txBody>
      </p:sp>
      <p:graphicFrame>
        <p:nvGraphicFramePr>
          <p:cNvPr id="52" name="表格 4">
            <a:extLst>
              <a:ext uri="{FF2B5EF4-FFF2-40B4-BE49-F238E27FC236}">
                <a16:creationId xmlns:a16="http://schemas.microsoft.com/office/drawing/2014/main" id="{9136C9ED-503D-DCD5-C168-A952CA071994}"/>
              </a:ext>
            </a:extLst>
          </p:cNvPr>
          <p:cNvGraphicFramePr>
            <a:graphicFrameLocks noGrp="1"/>
          </p:cNvGraphicFramePr>
          <p:nvPr/>
        </p:nvGraphicFramePr>
        <p:xfrm>
          <a:off x="6826470" y="1229059"/>
          <a:ext cx="5185858" cy="2620886"/>
        </p:xfrm>
        <a:graphic>
          <a:graphicData uri="http://schemas.openxmlformats.org/drawingml/2006/table">
            <a:tbl>
              <a:tblPr firstRow="1" bandRow="1">
                <a:tableStyleId>{5C22544A-7EE6-4342-B048-85BDC9FD1C3A}</a:tableStyleId>
              </a:tblPr>
              <a:tblGrid>
                <a:gridCol w="780062">
                  <a:extLst>
                    <a:ext uri="{9D8B030D-6E8A-4147-A177-3AD203B41FA5}">
                      <a16:colId xmlns:a16="http://schemas.microsoft.com/office/drawing/2014/main" val="862097189"/>
                    </a:ext>
                  </a:extLst>
                </a:gridCol>
                <a:gridCol w="4405796">
                  <a:extLst>
                    <a:ext uri="{9D8B030D-6E8A-4147-A177-3AD203B41FA5}">
                      <a16:colId xmlns:a16="http://schemas.microsoft.com/office/drawing/2014/main" val="2917624535"/>
                    </a:ext>
                  </a:extLst>
                </a:gridCol>
              </a:tblGrid>
              <a:tr h="2620886">
                <a:tc>
                  <a:txBody>
                    <a:bodyPr/>
                    <a:lstStyle/>
                    <a:p>
                      <a:pPr algn="ctr"/>
                      <a:r>
                        <a:rPr kumimoji="0" lang="zh-CN" altLang="zh-CN" sz="105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用法用量</a:t>
                      </a:r>
                      <a:endParaRPr lang="zh-CN" altLang="en-US" sz="1050" dirty="0">
                        <a:solidFill>
                          <a:schemeClr val="tx1"/>
                        </a:solidFill>
                        <a:latin typeface="微软雅黑" panose="020B0503020204020204" pitchFamily="34" charset="-122"/>
                        <a:ea typeface="微软雅黑" panose="020B0503020204020204" pitchFamily="34" charset="-122"/>
                      </a:endParaRPr>
                    </a:p>
                  </a:txBody>
                  <a:tcPr marL="0" marR="0" anchor="ctr">
                    <a:solidFill>
                      <a:srgbClr val="FDECDD"/>
                    </a:solidFill>
                  </a:tcPr>
                </a:tc>
                <a:tc>
                  <a:txBody>
                    <a:bodyPr/>
                    <a:lstStyle/>
                    <a:p>
                      <a:pPr>
                        <a:lnSpc>
                          <a:spcPct val="150000"/>
                        </a:lnSpc>
                      </a:pP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本品需与适当的</a:t>
                      </a:r>
                      <a:r>
                        <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CRRT</a:t>
                      </a: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体外肾脏替代设备配合使用，且仅用于前稀释模式，需使用特定的枸橼酸盐抗凝泵，由操作人员设定目标剂量（</a:t>
                      </a:r>
                      <a:r>
                        <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mmol</a:t>
                      </a: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枸橼酸盐</a:t>
                      </a:r>
                      <a:r>
                        <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/L</a:t>
                      </a: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血液）后可自动与血液流速相匹配。本品的给药速率取决于目标枸橼酸盐剂量和处方设定的血液流速。</a:t>
                      </a:r>
                      <a:endPar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endParaRPr>
                    </a:p>
                    <a:p>
                      <a:pPr>
                        <a:lnSpc>
                          <a:spcPct val="150000"/>
                        </a:lnSpc>
                      </a:pP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以成人为例，血流速</a:t>
                      </a:r>
                      <a:r>
                        <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100-200ml/min</a:t>
                      </a: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条件下，</a:t>
                      </a:r>
                      <a:r>
                        <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CVVH</a:t>
                      </a: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r>
                        <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CVVHDF</a:t>
                      </a: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模式下瑞吉赛</a:t>
                      </a:r>
                      <a:r>
                        <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流速可分别设定为</a:t>
                      </a:r>
                      <a:r>
                        <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1-2.5L/h</a:t>
                      </a:r>
                      <a:r>
                        <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r>
                        <a:rPr kumimoji="0" lang="en-US" altLang="zh-CN"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1-2L/h</a:t>
                      </a:r>
                      <a:endParaRPr kumimoji="0" lang="zh-CN" altLang="en-US" sz="12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0" marR="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596447681"/>
                  </a:ext>
                </a:extLst>
              </a:tr>
            </a:tbl>
          </a:graphicData>
        </a:graphic>
      </p:graphicFrame>
      <p:sp>
        <p:nvSpPr>
          <p:cNvPr id="36" name="矩形: 圆角 35">
            <a:extLst>
              <a:ext uri="{FF2B5EF4-FFF2-40B4-BE49-F238E27FC236}">
                <a16:creationId xmlns:a16="http://schemas.microsoft.com/office/drawing/2014/main" id="{95AE9959-D864-E6BF-58CD-47DB0E7439A3}"/>
              </a:ext>
            </a:extLst>
          </p:cNvPr>
          <p:cNvSpPr/>
          <p:nvPr/>
        </p:nvSpPr>
        <p:spPr>
          <a:xfrm>
            <a:off x="177505" y="4177559"/>
            <a:ext cx="6518721" cy="2420326"/>
          </a:xfrm>
          <a:prstGeom prst="roundRect">
            <a:avLst>
              <a:gd name="adj" fmla="val 5463"/>
            </a:avLst>
          </a:prstGeom>
          <a:solidFill>
            <a:schemeClr val="accent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7" name="矩形: 圆角 36">
            <a:extLst>
              <a:ext uri="{FF2B5EF4-FFF2-40B4-BE49-F238E27FC236}">
                <a16:creationId xmlns:a16="http://schemas.microsoft.com/office/drawing/2014/main" id="{51B4CEF2-76FB-FEF0-DD32-8FFD5D603909}"/>
              </a:ext>
            </a:extLst>
          </p:cNvPr>
          <p:cNvSpPr/>
          <p:nvPr/>
        </p:nvSpPr>
        <p:spPr>
          <a:xfrm>
            <a:off x="1150902" y="3949612"/>
            <a:ext cx="4524129" cy="4563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rPr>
              <a:t>参照药品建议：肝素方案组合</a:t>
            </a:r>
            <a:endParaRPr kumimoji="0" lang="en-US" altLang="zh-CN" sz="1400" b="1"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宋体" panose="02010600030101010101" pitchFamily="2" charset="-122"/>
              </a:rPr>
              <a:t>肝素</a:t>
            </a:r>
            <a:r>
              <a:rPr kumimoji="0" lang="en-US" altLang="zh-CN"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宋体" panose="02010600030101010101" pitchFamily="2" charset="-122"/>
              </a:rPr>
              <a:t>*</a:t>
            </a:r>
            <a:r>
              <a:rPr kumimoji="0" lang="zh-CN"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宋体" panose="02010600030101010101" pitchFamily="2" charset="-122"/>
              </a:rPr>
              <a:t> ➕ 血液滤过置换基础液 ➕ </a:t>
            </a:r>
            <a:r>
              <a:rPr kumimoji="0" lang="en-US" altLang="zh-CN"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宋体" panose="02010600030101010101" pitchFamily="2" charset="-122"/>
              </a:rPr>
              <a:t>5%</a:t>
            </a:r>
            <a:r>
              <a:rPr lang="zh-CN" altLang="en-US" sz="1400" b="1" kern="0" dirty="0">
                <a:solidFill>
                  <a:srgbClr val="000000"/>
                </a:solidFill>
                <a:latin typeface="Microsoft YaHei" panose="020B0503020204020204" pitchFamily="34" charset="-122"/>
                <a:ea typeface="Microsoft YaHei" panose="020B0503020204020204" pitchFamily="34" charset="-122"/>
                <a:cs typeface="宋体" panose="02010600030101010101" pitchFamily="2" charset="-122"/>
              </a:rPr>
              <a:t>碳酸氢钠</a:t>
            </a:r>
            <a:r>
              <a:rPr lang="zh-CN" altLang="en-US" sz="1400" b="1" kern="0" dirty="0">
                <a:solidFill>
                  <a:srgbClr val="000000"/>
                </a:solidFill>
                <a:latin typeface="Microsoft YaHei" panose="020B0503020204020204" pitchFamily="34" charset="-122"/>
                <a:ea typeface="Microsoft YaHei" panose="020B0503020204020204" pitchFamily="34" charset="-122"/>
              </a:rPr>
              <a:t>注射液</a:t>
            </a:r>
            <a:endParaRPr lang="en-US" altLang="zh-CN" sz="1400" b="1" kern="0" dirty="0">
              <a:solidFill>
                <a:srgbClr val="000000"/>
              </a:solidFill>
              <a:latin typeface="Microsoft YaHei" panose="020B0503020204020204" pitchFamily="34" charset="-122"/>
              <a:ea typeface="Microsoft YaHei" panose="020B0503020204020204" pitchFamily="34" charset="-122"/>
            </a:endParaRPr>
          </a:p>
        </p:txBody>
      </p:sp>
      <p:pic>
        <p:nvPicPr>
          <p:cNvPr id="51" name="Picture 4" descr="Injection Icon Vector Art, Icons, and Graphics for Free Download">
            <a:extLst>
              <a:ext uri="{FF2B5EF4-FFF2-40B4-BE49-F238E27FC236}">
                <a16:creationId xmlns:a16="http://schemas.microsoft.com/office/drawing/2014/main" id="{4B0EE3FF-8227-661C-E9BD-3515384768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7911" y="4989347"/>
            <a:ext cx="635342" cy="635342"/>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 1" descr="Une image contenant texte&#10;&#10;Description générée automatiquement">
            <a:extLst>
              <a:ext uri="{FF2B5EF4-FFF2-40B4-BE49-F238E27FC236}">
                <a16:creationId xmlns:a16="http://schemas.microsoft.com/office/drawing/2014/main" id="{52595A3C-1BC2-65A3-0392-0AB07281392C}"/>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4795" y="4701686"/>
            <a:ext cx="756107" cy="1069526"/>
          </a:xfrm>
          <a:prstGeom prst="rect">
            <a:avLst/>
          </a:prstGeom>
        </p:spPr>
      </p:pic>
      <p:sp>
        <p:nvSpPr>
          <p:cNvPr id="54" name="TextBox 27">
            <a:extLst>
              <a:ext uri="{FF2B5EF4-FFF2-40B4-BE49-F238E27FC236}">
                <a16:creationId xmlns:a16="http://schemas.microsoft.com/office/drawing/2014/main" id="{C9D24861-9683-A42A-A813-404B35EE6E19}"/>
              </a:ext>
            </a:extLst>
          </p:cNvPr>
          <p:cNvSpPr txBox="1"/>
          <p:nvPr/>
        </p:nvSpPr>
        <p:spPr>
          <a:xfrm>
            <a:off x="3222638" y="5074274"/>
            <a:ext cx="4813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2E86"/>
                </a:solidFill>
                <a:effectLst/>
                <a:uLnTx/>
                <a:uFillTx/>
                <a:latin typeface="Calibri"/>
                <a:ea typeface="+mn-ea"/>
                <a:cs typeface="+mn-cs"/>
              </a:rPr>
              <a:t>vs.</a:t>
            </a:r>
          </a:p>
        </p:txBody>
      </p:sp>
      <p:sp>
        <p:nvSpPr>
          <p:cNvPr id="55" name="TextBox 29">
            <a:extLst>
              <a:ext uri="{FF2B5EF4-FFF2-40B4-BE49-F238E27FC236}">
                <a16:creationId xmlns:a16="http://schemas.microsoft.com/office/drawing/2014/main" id="{32CB56A6-1D0A-8D38-B6F9-2E6285C5C031}"/>
              </a:ext>
            </a:extLst>
          </p:cNvPr>
          <p:cNvSpPr txBox="1"/>
          <p:nvPr/>
        </p:nvSpPr>
        <p:spPr>
          <a:xfrm>
            <a:off x="4277744" y="5718754"/>
            <a:ext cx="3815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2E86"/>
                </a:solidFill>
                <a:effectLst/>
                <a:uLnTx/>
                <a:uFillTx/>
                <a:latin typeface="Calibri"/>
                <a:ea typeface="+mn-ea"/>
                <a:cs typeface="+mn-cs"/>
              </a:rPr>
              <a:t>+</a:t>
            </a:r>
          </a:p>
        </p:txBody>
      </p:sp>
      <p:sp>
        <p:nvSpPr>
          <p:cNvPr id="56" name="TextBox 1023">
            <a:extLst>
              <a:ext uri="{FF2B5EF4-FFF2-40B4-BE49-F238E27FC236}">
                <a16:creationId xmlns:a16="http://schemas.microsoft.com/office/drawing/2014/main" id="{7ED12926-FD75-4996-81ED-3ADBE57F2B7A}"/>
              </a:ext>
            </a:extLst>
          </p:cNvPr>
          <p:cNvSpPr txBox="1"/>
          <p:nvPr/>
        </p:nvSpPr>
        <p:spPr>
          <a:xfrm>
            <a:off x="3600172" y="5769191"/>
            <a:ext cx="93535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宋体" panose="02010600030101010101" pitchFamily="2" charset="-122"/>
              </a:rPr>
              <a:t>肝素</a:t>
            </a:r>
            <a:r>
              <a:rPr kumimoji="0" lang="en-US" altLang="zh-CN"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rPr>
              <a: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TextBox 1024">
            <a:extLst>
              <a:ext uri="{FF2B5EF4-FFF2-40B4-BE49-F238E27FC236}">
                <a16:creationId xmlns:a16="http://schemas.microsoft.com/office/drawing/2014/main" id="{A5E19039-8D09-0C89-4B79-A52F172EE689}"/>
              </a:ext>
            </a:extLst>
          </p:cNvPr>
          <p:cNvSpPr txBox="1"/>
          <p:nvPr/>
        </p:nvSpPr>
        <p:spPr>
          <a:xfrm>
            <a:off x="4380908" y="5705054"/>
            <a:ext cx="12848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rPr>
              <a:t>血液滤过</a:t>
            </a:r>
            <a:endParaRPr kumimoji="0" lang="en-US" altLang="zh-CN"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rPr>
              <a:t>置换基础液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8" name="Group 1032">
            <a:extLst>
              <a:ext uri="{FF2B5EF4-FFF2-40B4-BE49-F238E27FC236}">
                <a16:creationId xmlns:a16="http://schemas.microsoft.com/office/drawing/2014/main" id="{2DBF1031-27E9-9757-672E-70818467859A}"/>
              </a:ext>
            </a:extLst>
          </p:cNvPr>
          <p:cNvGrpSpPr/>
          <p:nvPr/>
        </p:nvGrpSpPr>
        <p:grpSpPr>
          <a:xfrm>
            <a:off x="4663952" y="4955090"/>
            <a:ext cx="689206" cy="663224"/>
            <a:chOff x="5262563" y="2057400"/>
            <a:chExt cx="1666875" cy="2743200"/>
          </a:xfrm>
        </p:grpSpPr>
        <p:pic>
          <p:nvPicPr>
            <p:cNvPr id="59" name="Picture 8" descr="0.9% I.V. Sodium Chloride for Injection - 500ml - Medical Warehouse">
              <a:extLst>
                <a:ext uri="{FF2B5EF4-FFF2-40B4-BE49-F238E27FC236}">
                  <a16:creationId xmlns:a16="http://schemas.microsoft.com/office/drawing/2014/main" id="{E63138C8-B157-A2F3-D2AA-A31EAAD2DD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2563" y="2057400"/>
              <a:ext cx="1666875" cy="2743200"/>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1028">
              <a:extLst>
                <a:ext uri="{FF2B5EF4-FFF2-40B4-BE49-F238E27FC236}">
                  <a16:creationId xmlns:a16="http://schemas.microsoft.com/office/drawing/2014/main" id="{AAC58BA9-31B7-457B-8ED8-F530CCFF49B4}"/>
                </a:ext>
              </a:extLst>
            </p:cNvPr>
            <p:cNvSpPr/>
            <p:nvPr/>
          </p:nvSpPr>
          <p:spPr>
            <a:xfrm>
              <a:off x="5507570" y="2970343"/>
              <a:ext cx="1163659" cy="822960"/>
            </a:xfrm>
            <a:prstGeom prst="rect">
              <a:avLst/>
            </a:prstGeom>
            <a:solidFill>
              <a:srgbClr val="F5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4L</a:t>
              </a:r>
            </a:p>
          </p:txBody>
        </p:sp>
        <p:sp>
          <p:nvSpPr>
            <p:cNvPr id="61" name="Rectangle 1030">
              <a:extLst>
                <a:ext uri="{FF2B5EF4-FFF2-40B4-BE49-F238E27FC236}">
                  <a16:creationId xmlns:a16="http://schemas.microsoft.com/office/drawing/2014/main" id="{B5B44AB3-6E4A-F6D1-9D07-121BF00FFD5A}"/>
                </a:ext>
              </a:extLst>
            </p:cNvPr>
            <p:cNvSpPr/>
            <p:nvPr/>
          </p:nvSpPr>
          <p:spPr>
            <a:xfrm>
              <a:off x="5507570" y="2343425"/>
              <a:ext cx="1220877" cy="2297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2" name="Rectangle 1033">
            <a:extLst>
              <a:ext uri="{FF2B5EF4-FFF2-40B4-BE49-F238E27FC236}">
                <a16:creationId xmlns:a16="http://schemas.microsoft.com/office/drawing/2014/main" id="{9A5CF5C1-E452-C0B4-C96D-90AE332BD8DB}"/>
              </a:ext>
            </a:extLst>
          </p:cNvPr>
          <p:cNvSpPr/>
          <p:nvPr/>
        </p:nvSpPr>
        <p:spPr>
          <a:xfrm>
            <a:off x="556971" y="5156961"/>
            <a:ext cx="481140" cy="198967"/>
          </a:xfrm>
          <a:prstGeom prst="rect">
            <a:avLst/>
          </a:prstGeom>
          <a:solidFill>
            <a:srgbClr val="F5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5L</a:t>
            </a:r>
          </a:p>
        </p:txBody>
      </p:sp>
      <p:sp>
        <p:nvSpPr>
          <p:cNvPr id="63" name="TextBox 29">
            <a:extLst>
              <a:ext uri="{FF2B5EF4-FFF2-40B4-BE49-F238E27FC236}">
                <a16:creationId xmlns:a16="http://schemas.microsoft.com/office/drawing/2014/main" id="{33A6F4C5-591E-856B-E1A9-AFC695EB8569}"/>
              </a:ext>
            </a:extLst>
          </p:cNvPr>
          <p:cNvSpPr txBox="1"/>
          <p:nvPr/>
        </p:nvSpPr>
        <p:spPr>
          <a:xfrm>
            <a:off x="5353523" y="5711932"/>
            <a:ext cx="3815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2E86"/>
                </a:solidFill>
                <a:effectLst/>
                <a:uLnTx/>
                <a:uFillTx/>
                <a:latin typeface="Calibri"/>
                <a:ea typeface="+mn-ea"/>
                <a:cs typeface="+mn-cs"/>
              </a:rPr>
              <a:t>+</a:t>
            </a:r>
          </a:p>
        </p:txBody>
      </p:sp>
      <p:sp>
        <p:nvSpPr>
          <p:cNvPr id="1089" name="TextBox 29">
            <a:extLst>
              <a:ext uri="{FF2B5EF4-FFF2-40B4-BE49-F238E27FC236}">
                <a16:creationId xmlns:a16="http://schemas.microsoft.com/office/drawing/2014/main" id="{909F4816-619D-BFC6-F2A0-57120A8889B8}"/>
              </a:ext>
            </a:extLst>
          </p:cNvPr>
          <p:cNvSpPr txBox="1"/>
          <p:nvPr/>
        </p:nvSpPr>
        <p:spPr>
          <a:xfrm>
            <a:off x="1129593" y="5748887"/>
            <a:ext cx="274922" cy="4005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2E86"/>
                </a:solidFill>
                <a:effectLst/>
                <a:uLnTx/>
                <a:uFillTx/>
                <a:latin typeface="Calibri"/>
                <a:ea typeface="+mn-ea"/>
                <a:cs typeface="+mn-cs"/>
              </a:rPr>
              <a:t>+</a:t>
            </a:r>
          </a:p>
        </p:txBody>
      </p:sp>
      <p:sp>
        <p:nvSpPr>
          <p:cNvPr id="1090" name="TextBox 1024">
            <a:extLst>
              <a:ext uri="{FF2B5EF4-FFF2-40B4-BE49-F238E27FC236}">
                <a16:creationId xmlns:a16="http://schemas.microsoft.com/office/drawing/2014/main" id="{C366A251-3DA1-F4E2-D1D1-5643C34CED4D}"/>
              </a:ext>
            </a:extLst>
          </p:cNvPr>
          <p:cNvSpPr txBox="1"/>
          <p:nvPr/>
        </p:nvSpPr>
        <p:spPr>
          <a:xfrm>
            <a:off x="1136295" y="5723028"/>
            <a:ext cx="12848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rPr>
              <a:t>血液滤过</a:t>
            </a:r>
            <a:endParaRPr kumimoji="0" lang="en-US" altLang="zh-CN"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rPr>
              <a:t>置换基础液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1" name="TextBox 1024">
            <a:extLst>
              <a:ext uri="{FF2B5EF4-FFF2-40B4-BE49-F238E27FC236}">
                <a16:creationId xmlns:a16="http://schemas.microsoft.com/office/drawing/2014/main" id="{5D4698F1-6487-5F09-92C8-B17879DEFA7B}"/>
              </a:ext>
            </a:extLst>
          </p:cNvPr>
          <p:cNvSpPr txBox="1"/>
          <p:nvPr/>
        </p:nvSpPr>
        <p:spPr>
          <a:xfrm>
            <a:off x="2063141" y="5713941"/>
            <a:ext cx="12848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rPr>
              <a:t>5%</a:t>
            </a:r>
            <a:r>
              <a:rPr kumimoji="0" lang="zh-CN" altLang="en-US"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rPr>
              <a:t>碳酸氢钠</a:t>
            </a:r>
            <a:endParaRPr kumimoji="0" lang="en-US" altLang="zh-CN"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0" dirty="0">
                <a:solidFill>
                  <a:prstClr val="black"/>
                </a:solidFill>
                <a:latin typeface="Microsoft YaHei" panose="020B0503020204020204" pitchFamily="34" charset="-122"/>
                <a:ea typeface="Microsoft YaHei" panose="020B0503020204020204" pitchFamily="34" charset="-122"/>
              </a:rPr>
              <a:t>注射液</a:t>
            </a:r>
            <a:endParaRPr kumimoji="0" lang="en-US" sz="12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092" name="TextBox 29">
            <a:extLst>
              <a:ext uri="{FF2B5EF4-FFF2-40B4-BE49-F238E27FC236}">
                <a16:creationId xmlns:a16="http://schemas.microsoft.com/office/drawing/2014/main" id="{3E6A42A4-A9AA-36DE-AA37-F205E77D5425}"/>
              </a:ext>
            </a:extLst>
          </p:cNvPr>
          <p:cNvSpPr txBox="1"/>
          <p:nvPr/>
        </p:nvSpPr>
        <p:spPr>
          <a:xfrm>
            <a:off x="2084038" y="5755340"/>
            <a:ext cx="4221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2E86"/>
                </a:solidFill>
                <a:effectLst/>
                <a:uLnTx/>
                <a:uFillTx/>
                <a:latin typeface="Calibri"/>
                <a:ea typeface="+mn-ea"/>
                <a:cs typeface="+mn-cs"/>
              </a:rPr>
              <a:t>+</a:t>
            </a:r>
          </a:p>
        </p:txBody>
      </p:sp>
      <p:grpSp>
        <p:nvGrpSpPr>
          <p:cNvPr id="1093" name="Group 1032">
            <a:extLst>
              <a:ext uri="{FF2B5EF4-FFF2-40B4-BE49-F238E27FC236}">
                <a16:creationId xmlns:a16="http://schemas.microsoft.com/office/drawing/2014/main" id="{823AD7C3-C3DE-612C-C52E-B252061F56F6}"/>
              </a:ext>
            </a:extLst>
          </p:cNvPr>
          <p:cNvGrpSpPr/>
          <p:nvPr/>
        </p:nvGrpSpPr>
        <p:grpSpPr>
          <a:xfrm>
            <a:off x="1391150" y="4936838"/>
            <a:ext cx="689206" cy="663224"/>
            <a:chOff x="5262563" y="2057400"/>
            <a:chExt cx="1666875" cy="2743200"/>
          </a:xfrm>
        </p:grpSpPr>
        <p:pic>
          <p:nvPicPr>
            <p:cNvPr id="1094" name="Picture 8" descr="0.9% I.V. Sodium Chloride for Injection - 500ml - Medical Warehouse">
              <a:extLst>
                <a:ext uri="{FF2B5EF4-FFF2-40B4-BE49-F238E27FC236}">
                  <a16:creationId xmlns:a16="http://schemas.microsoft.com/office/drawing/2014/main" id="{CAC5B33E-E917-67A0-0FFA-1CD7721EA1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2563" y="2057400"/>
              <a:ext cx="1666875" cy="2743200"/>
            </a:xfrm>
            <a:prstGeom prst="rect">
              <a:avLst/>
            </a:prstGeom>
            <a:noFill/>
            <a:extLst>
              <a:ext uri="{909E8E84-426E-40DD-AFC4-6F175D3DCCD1}">
                <a14:hiddenFill xmlns:a14="http://schemas.microsoft.com/office/drawing/2010/main">
                  <a:solidFill>
                    <a:srgbClr val="FFFFFF"/>
                  </a:solidFill>
                </a14:hiddenFill>
              </a:ext>
            </a:extLst>
          </p:spPr>
        </p:pic>
        <p:sp>
          <p:nvSpPr>
            <p:cNvPr id="1095" name="Rectangle 1028">
              <a:extLst>
                <a:ext uri="{FF2B5EF4-FFF2-40B4-BE49-F238E27FC236}">
                  <a16:creationId xmlns:a16="http://schemas.microsoft.com/office/drawing/2014/main" id="{7B5C1A28-E78C-9173-72F2-C6A9A6C825DB}"/>
                </a:ext>
              </a:extLst>
            </p:cNvPr>
            <p:cNvSpPr/>
            <p:nvPr/>
          </p:nvSpPr>
          <p:spPr>
            <a:xfrm>
              <a:off x="5507570" y="2970343"/>
              <a:ext cx="1163659" cy="822960"/>
            </a:xfrm>
            <a:prstGeom prst="rect">
              <a:avLst/>
            </a:prstGeom>
            <a:solidFill>
              <a:srgbClr val="F5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4L</a:t>
              </a:r>
            </a:p>
          </p:txBody>
        </p:sp>
        <p:sp>
          <p:nvSpPr>
            <p:cNvPr id="1096" name="Rectangle 1030">
              <a:extLst>
                <a:ext uri="{FF2B5EF4-FFF2-40B4-BE49-F238E27FC236}">
                  <a16:creationId xmlns:a16="http://schemas.microsoft.com/office/drawing/2014/main" id="{1E906E96-9101-28DA-9BF5-D3C99FBFD5FD}"/>
                </a:ext>
              </a:extLst>
            </p:cNvPr>
            <p:cNvSpPr/>
            <p:nvPr/>
          </p:nvSpPr>
          <p:spPr>
            <a:xfrm>
              <a:off x="5507570" y="2343425"/>
              <a:ext cx="1220877" cy="2297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097" name="Group 1032">
            <a:extLst>
              <a:ext uri="{FF2B5EF4-FFF2-40B4-BE49-F238E27FC236}">
                <a16:creationId xmlns:a16="http://schemas.microsoft.com/office/drawing/2014/main" id="{6B6F5399-46A3-33CF-9B5E-7DC51A4D9E49}"/>
              </a:ext>
            </a:extLst>
          </p:cNvPr>
          <p:cNvGrpSpPr/>
          <p:nvPr/>
        </p:nvGrpSpPr>
        <p:grpSpPr>
          <a:xfrm>
            <a:off x="2331758" y="4981324"/>
            <a:ext cx="801767" cy="663224"/>
            <a:chOff x="5199352" y="2057400"/>
            <a:chExt cx="1939109" cy="2743200"/>
          </a:xfrm>
        </p:grpSpPr>
        <p:pic>
          <p:nvPicPr>
            <p:cNvPr id="1098" name="Picture 8" descr="0.9% I.V. Sodium Chloride for Injection - 500ml - Medical Warehouse">
              <a:extLst>
                <a:ext uri="{FF2B5EF4-FFF2-40B4-BE49-F238E27FC236}">
                  <a16:creationId xmlns:a16="http://schemas.microsoft.com/office/drawing/2014/main" id="{32FAF446-B849-0E24-1658-AEFCD8DA21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2563" y="2057400"/>
              <a:ext cx="1666875" cy="2743200"/>
            </a:xfrm>
            <a:prstGeom prst="rect">
              <a:avLst/>
            </a:prstGeom>
            <a:noFill/>
            <a:extLst>
              <a:ext uri="{909E8E84-426E-40DD-AFC4-6F175D3DCCD1}">
                <a14:hiddenFill xmlns:a14="http://schemas.microsoft.com/office/drawing/2010/main">
                  <a:solidFill>
                    <a:srgbClr val="FFFFFF"/>
                  </a:solidFill>
                </a14:hiddenFill>
              </a:ext>
            </a:extLst>
          </p:spPr>
        </p:pic>
        <p:sp>
          <p:nvSpPr>
            <p:cNvPr id="1099" name="Rectangle 1028">
              <a:extLst>
                <a:ext uri="{FF2B5EF4-FFF2-40B4-BE49-F238E27FC236}">
                  <a16:creationId xmlns:a16="http://schemas.microsoft.com/office/drawing/2014/main" id="{531F054E-4116-0467-F2A1-6952CA246061}"/>
                </a:ext>
              </a:extLst>
            </p:cNvPr>
            <p:cNvSpPr/>
            <p:nvPr/>
          </p:nvSpPr>
          <p:spPr>
            <a:xfrm>
              <a:off x="5199352" y="2807166"/>
              <a:ext cx="1939109" cy="982536"/>
            </a:xfrm>
            <a:prstGeom prst="rect">
              <a:avLst/>
            </a:prstGeom>
            <a:solidFill>
              <a:srgbClr val="F5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250ml</a:t>
              </a:r>
            </a:p>
          </p:txBody>
        </p:sp>
        <p:sp>
          <p:nvSpPr>
            <p:cNvPr id="1100" name="Rectangle 1030">
              <a:extLst>
                <a:ext uri="{FF2B5EF4-FFF2-40B4-BE49-F238E27FC236}">
                  <a16:creationId xmlns:a16="http://schemas.microsoft.com/office/drawing/2014/main" id="{46450969-A4C1-6F5E-3712-36ACF9F0B687}"/>
                </a:ext>
              </a:extLst>
            </p:cNvPr>
            <p:cNvSpPr/>
            <p:nvPr/>
          </p:nvSpPr>
          <p:spPr>
            <a:xfrm>
              <a:off x="5507570" y="2343425"/>
              <a:ext cx="1220877" cy="2297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01" name="Group 1032">
            <a:extLst>
              <a:ext uri="{FF2B5EF4-FFF2-40B4-BE49-F238E27FC236}">
                <a16:creationId xmlns:a16="http://schemas.microsoft.com/office/drawing/2014/main" id="{CDA2A632-1C0F-A622-1F0A-12D8436B5888}"/>
              </a:ext>
            </a:extLst>
          </p:cNvPr>
          <p:cNvGrpSpPr/>
          <p:nvPr/>
        </p:nvGrpSpPr>
        <p:grpSpPr>
          <a:xfrm>
            <a:off x="5629513" y="4955090"/>
            <a:ext cx="729681" cy="663224"/>
            <a:chOff x="5216932" y="2057400"/>
            <a:chExt cx="1764766" cy="2743200"/>
          </a:xfrm>
        </p:grpSpPr>
        <p:pic>
          <p:nvPicPr>
            <p:cNvPr id="1102" name="Picture 8" descr="0.9% I.V. Sodium Chloride for Injection - 500ml - Medical Warehouse">
              <a:extLst>
                <a:ext uri="{FF2B5EF4-FFF2-40B4-BE49-F238E27FC236}">
                  <a16:creationId xmlns:a16="http://schemas.microsoft.com/office/drawing/2014/main" id="{2317A288-FAEB-2F23-E892-690791EC08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2563" y="2057400"/>
              <a:ext cx="1666875" cy="2743200"/>
            </a:xfrm>
            <a:prstGeom prst="rect">
              <a:avLst/>
            </a:prstGeom>
            <a:noFill/>
            <a:extLst>
              <a:ext uri="{909E8E84-426E-40DD-AFC4-6F175D3DCCD1}">
                <a14:hiddenFill xmlns:a14="http://schemas.microsoft.com/office/drawing/2010/main">
                  <a:solidFill>
                    <a:srgbClr val="FFFFFF"/>
                  </a:solidFill>
                </a14:hiddenFill>
              </a:ext>
            </a:extLst>
          </p:spPr>
        </p:pic>
        <p:sp>
          <p:nvSpPr>
            <p:cNvPr id="1103" name="Rectangle 1028">
              <a:extLst>
                <a:ext uri="{FF2B5EF4-FFF2-40B4-BE49-F238E27FC236}">
                  <a16:creationId xmlns:a16="http://schemas.microsoft.com/office/drawing/2014/main" id="{A5662651-0CEA-604D-2383-738D9B2F7406}"/>
                </a:ext>
              </a:extLst>
            </p:cNvPr>
            <p:cNvSpPr/>
            <p:nvPr/>
          </p:nvSpPr>
          <p:spPr>
            <a:xfrm>
              <a:off x="5216932" y="2806347"/>
              <a:ext cx="1764766" cy="822959"/>
            </a:xfrm>
            <a:prstGeom prst="rect">
              <a:avLst/>
            </a:prstGeom>
            <a:solidFill>
              <a:srgbClr val="F5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250</a:t>
              </a:r>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ml</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4" name="Rectangle 1030">
              <a:extLst>
                <a:ext uri="{FF2B5EF4-FFF2-40B4-BE49-F238E27FC236}">
                  <a16:creationId xmlns:a16="http://schemas.microsoft.com/office/drawing/2014/main" id="{D4A6717A-A946-FC1F-9711-CEE2FADE26D2}"/>
                </a:ext>
              </a:extLst>
            </p:cNvPr>
            <p:cNvSpPr/>
            <p:nvPr/>
          </p:nvSpPr>
          <p:spPr>
            <a:xfrm>
              <a:off x="5507570" y="2343425"/>
              <a:ext cx="1220877" cy="2297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05" name="TextBox 1024">
            <a:extLst>
              <a:ext uri="{FF2B5EF4-FFF2-40B4-BE49-F238E27FC236}">
                <a16:creationId xmlns:a16="http://schemas.microsoft.com/office/drawing/2014/main" id="{4B0BEC39-7AAE-E8E5-BEB9-FD60C958D037}"/>
              </a:ext>
            </a:extLst>
          </p:cNvPr>
          <p:cNvSpPr txBox="1"/>
          <p:nvPr/>
        </p:nvSpPr>
        <p:spPr>
          <a:xfrm>
            <a:off x="346592" y="6065965"/>
            <a:ext cx="85777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25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36</a:t>
            </a:r>
            <a:r>
              <a:rPr kumimoji="0" lang="zh-CN" altLang="en-US" sz="1800" b="1" i="0" u="none" strike="noStrike" kern="0" cap="none" spc="0" normalizeH="0" baseline="-25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袋</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106" name="TextBox 1024">
            <a:extLst>
              <a:ext uri="{FF2B5EF4-FFF2-40B4-BE49-F238E27FC236}">
                <a16:creationId xmlns:a16="http://schemas.microsoft.com/office/drawing/2014/main" id="{3625F27B-4787-188C-DA27-0A7F07B1C3AC}"/>
              </a:ext>
            </a:extLst>
          </p:cNvPr>
          <p:cNvSpPr txBox="1"/>
          <p:nvPr/>
        </p:nvSpPr>
        <p:spPr>
          <a:xfrm>
            <a:off x="1284571" y="6089161"/>
            <a:ext cx="85777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25000" noProof="0" dirty="0">
                <a:ln>
                  <a:noFill/>
                </a:ln>
                <a:solidFill>
                  <a:prstClr val="black"/>
                </a:solidFill>
                <a:effectLst/>
                <a:highlight>
                  <a:srgbClr val="FAC090"/>
                </a:highlight>
                <a:uLnTx/>
                <a:uFillTx/>
                <a:latin typeface="Microsoft YaHei" panose="020B0503020204020204" pitchFamily="34" charset="-122"/>
                <a:ea typeface="Microsoft YaHei" panose="020B0503020204020204" pitchFamily="34" charset="-122"/>
                <a:cs typeface="+mn-cs"/>
              </a:rPr>
              <a:t>× 15</a:t>
            </a:r>
            <a:r>
              <a:rPr kumimoji="0" lang="zh-CN" altLang="en-US" sz="1800" b="1" i="0" u="none" strike="noStrike" kern="0" cap="none" spc="0" normalizeH="0" baseline="-25000" noProof="0" dirty="0">
                <a:ln>
                  <a:noFill/>
                </a:ln>
                <a:solidFill>
                  <a:prstClr val="black"/>
                </a:solidFill>
                <a:effectLst/>
                <a:highlight>
                  <a:srgbClr val="FAC090"/>
                </a:highlight>
                <a:uLnTx/>
                <a:uFillTx/>
                <a:latin typeface="Microsoft YaHei" panose="020B0503020204020204" pitchFamily="34" charset="-122"/>
                <a:ea typeface="Microsoft YaHei" panose="020B0503020204020204" pitchFamily="34" charset="-122"/>
                <a:cs typeface="+mn-cs"/>
              </a:rPr>
              <a:t>袋</a:t>
            </a:r>
            <a:endParaRPr kumimoji="0" lang="en-US" sz="1800" b="0" i="0" u="none" strike="noStrike" kern="1200" cap="none" spc="0" normalizeH="0" baseline="-25000" noProof="0" dirty="0">
              <a:ln>
                <a:noFill/>
              </a:ln>
              <a:solidFill>
                <a:prstClr val="black"/>
              </a:solidFill>
              <a:effectLst/>
              <a:highlight>
                <a:srgbClr val="FAC090"/>
              </a:highlight>
              <a:uLnTx/>
              <a:uFillTx/>
              <a:latin typeface="Calibri"/>
              <a:ea typeface="+mn-ea"/>
              <a:cs typeface="+mn-cs"/>
            </a:endParaRPr>
          </a:p>
        </p:txBody>
      </p:sp>
      <p:sp>
        <p:nvSpPr>
          <p:cNvPr id="1107" name="TextBox 1024">
            <a:extLst>
              <a:ext uri="{FF2B5EF4-FFF2-40B4-BE49-F238E27FC236}">
                <a16:creationId xmlns:a16="http://schemas.microsoft.com/office/drawing/2014/main" id="{09212690-1DCA-28E0-D7EF-91BCA3E2FAC6}"/>
              </a:ext>
            </a:extLst>
          </p:cNvPr>
          <p:cNvSpPr txBox="1"/>
          <p:nvPr/>
        </p:nvSpPr>
        <p:spPr>
          <a:xfrm>
            <a:off x="2245505" y="6083343"/>
            <a:ext cx="85777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25000" noProof="0" dirty="0">
                <a:ln>
                  <a:noFill/>
                </a:ln>
                <a:solidFill>
                  <a:prstClr val="black"/>
                </a:solidFill>
                <a:effectLst/>
                <a:highlight>
                  <a:srgbClr val="FAC090"/>
                </a:highlight>
                <a:uLnTx/>
                <a:uFillTx/>
                <a:latin typeface="Microsoft YaHei" panose="020B0503020204020204" pitchFamily="34" charset="-122"/>
                <a:ea typeface="Microsoft YaHei" panose="020B0503020204020204" pitchFamily="34" charset="-122"/>
                <a:cs typeface="+mn-cs"/>
              </a:rPr>
              <a:t>× 12</a:t>
            </a:r>
            <a:r>
              <a:rPr kumimoji="0" lang="zh-CN" altLang="en-US" sz="1800" b="1" i="0" u="none" strike="noStrike" kern="0" cap="none" spc="0" normalizeH="0" baseline="-25000" noProof="0" dirty="0">
                <a:ln>
                  <a:noFill/>
                </a:ln>
                <a:solidFill>
                  <a:prstClr val="black"/>
                </a:solidFill>
                <a:effectLst/>
                <a:highlight>
                  <a:srgbClr val="FAC090"/>
                </a:highlight>
                <a:uLnTx/>
                <a:uFillTx/>
                <a:latin typeface="Microsoft YaHei" panose="020B0503020204020204" pitchFamily="34" charset="-122"/>
                <a:ea typeface="Microsoft YaHei" panose="020B0503020204020204" pitchFamily="34" charset="-122"/>
                <a:cs typeface="+mn-cs"/>
              </a:rPr>
              <a:t>袋</a:t>
            </a:r>
            <a:endParaRPr kumimoji="0" lang="en-US" sz="1800" b="0" i="0" u="none" strike="noStrike" kern="1200" cap="none" spc="0" normalizeH="0" baseline="-25000" noProof="0" dirty="0">
              <a:ln>
                <a:noFill/>
              </a:ln>
              <a:solidFill>
                <a:prstClr val="black"/>
              </a:solidFill>
              <a:effectLst/>
              <a:highlight>
                <a:srgbClr val="FAC090"/>
              </a:highlight>
              <a:uLnTx/>
              <a:uFillTx/>
              <a:latin typeface="Calibri"/>
              <a:ea typeface="+mn-ea"/>
              <a:cs typeface="+mn-cs"/>
            </a:endParaRPr>
          </a:p>
        </p:txBody>
      </p:sp>
      <p:sp>
        <p:nvSpPr>
          <p:cNvPr id="1108" name="TextBox 1024">
            <a:extLst>
              <a:ext uri="{FF2B5EF4-FFF2-40B4-BE49-F238E27FC236}">
                <a16:creationId xmlns:a16="http://schemas.microsoft.com/office/drawing/2014/main" id="{61A4AEE2-00B3-B37C-0AC6-DBF19B80AB6C}"/>
              </a:ext>
            </a:extLst>
          </p:cNvPr>
          <p:cNvSpPr txBox="1"/>
          <p:nvPr/>
        </p:nvSpPr>
        <p:spPr>
          <a:xfrm>
            <a:off x="3718300" y="6088791"/>
            <a:ext cx="60485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25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8</a:t>
            </a:r>
            <a:r>
              <a:rPr kumimoji="0" lang="zh-CN" altLang="en-US" sz="1800" b="1" i="0" u="none" strike="noStrike" kern="0" cap="none" spc="0" normalizeH="0" baseline="-25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支</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109" name="TextBox 1024">
            <a:extLst>
              <a:ext uri="{FF2B5EF4-FFF2-40B4-BE49-F238E27FC236}">
                <a16:creationId xmlns:a16="http://schemas.microsoft.com/office/drawing/2014/main" id="{27C7DC59-10D5-DD20-0DFC-C12A3E66D3BC}"/>
              </a:ext>
            </a:extLst>
          </p:cNvPr>
          <p:cNvSpPr txBox="1"/>
          <p:nvPr/>
        </p:nvSpPr>
        <p:spPr>
          <a:xfrm>
            <a:off x="4575383" y="6100923"/>
            <a:ext cx="85777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25000" noProof="0" dirty="0">
                <a:ln>
                  <a:noFill/>
                </a:ln>
                <a:solidFill>
                  <a:prstClr val="black"/>
                </a:solidFill>
                <a:effectLst/>
                <a:highlight>
                  <a:srgbClr val="C6D9F1"/>
                </a:highlight>
                <a:uLnTx/>
                <a:uFillTx/>
                <a:latin typeface="Microsoft YaHei" panose="020B0503020204020204" pitchFamily="34" charset="-122"/>
                <a:ea typeface="Microsoft YaHei" panose="020B0503020204020204" pitchFamily="34" charset="-122"/>
                <a:cs typeface="+mn-cs"/>
              </a:rPr>
              <a:t>× 57</a:t>
            </a:r>
            <a:r>
              <a:rPr kumimoji="0" lang="zh-CN" altLang="en-US" sz="1800" b="1" i="0" u="none" strike="noStrike" kern="0" cap="none" spc="0" normalizeH="0" baseline="-25000" noProof="0" dirty="0">
                <a:ln>
                  <a:noFill/>
                </a:ln>
                <a:solidFill>
                  <a:prstClr val="black"/>
                </a:solidFill>
                <a:effectLst/>
                <a:highlight>
                  <a:srgbClr val="C6D9F1"/>
                </a:highlight>
                <a:uLnTx/>
                <a:uFillTx/>
                <a:latin typeface="Microsoft YaHei" panose="020B0503020204020204" pitchFamily="34" charset="-122"/>
                <a:ea typeface="Microsoft YaHei" panose="020B0503020204020204" pitchFamily="34" charset="-122"/>
                <a:cs typeface="+mn-cs"/>
              </a:rPr>
              <a:t>袋</a:t>
            </a:r>
            <a:endParaRPr kumimoji="0" lang="en-US" sz="1800" b="0" i="0" u="none" strike="noStrike" kern="1200" cap="none" spc="0" normalizeH="0" baseline="-25000" noProof="0" dirty="0">
              <a:ln>
                <a:noFill/>
              </a:ln>
              <a:solidFill>
                <a:prstClr val="black"/>
              </a:solidFill>
              <a:effectLst/>
              <a:highlight>
                <a:srgbClr val="C6D9F1"/>
              </a:highlight>
              <a:uLnTx/>
              <a:uFillTx/>
              <a:latin typeface="Calibri"/>
              <a:ea typeface="+mn-ea"/>
              <a:cs typeface="+mn-cs"/>
            </a:endParaRPr>
          </a:p>
        </p:txBody>
      </p:sp>
      <p:sp>
        <p:nvSpPr>
          <p:cNvPr id="1110" name="TextBox 1024">
            <a:extLst>
              <a:ext uri="{FF2B5EF4-FFF2-40B4-BE49-F238E27FC236}">
                <a16:creationId xmlns:a16="http://schemas.microsoft.com/office/drawing/2014/main" id="{B93CF149-539E-668D-ACE2-7DDEA8513D91}"/>
              </a:ext>
            </a:extLst>
          </p:cNvPr>
          <p:cNvSpPr txBox="1"/>
          <p:nvPr/>
        </p:nvSpPr>
        <p:spPr>
          <a:xfrm>
            <a:off x="5513811" y="6091973"/>
            <a:ext cx="85777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25000" noProof="0" dirty="0">
                <a:ln>
                  <a:noFill/>
                </a:ln>
                <a:solidFill>
                  <a:prstClr val="black"/>
                </a:solidFill>
                <a:effectLst/>
                <a:highlight>
                  <a:srgbClr val="C6D9F1"/>
                </a:highlight>
                <a:uLnTx/>
                <a:uFillTx/>
                <a:latin typeface="Microsoft YaHei" panose="020B0503020204020204" pitchFamily="34" charset="-122"/>
                <a:ea typeface="Microsoft YaHei" panose="020B0503020204020204" pitchFamily="34" charset="-122"/>
                <a:cs typeface="+mn-cs"/>
              </a:rPr>
              <a:t>× 57</a:t>
            </a:r>
            <a:r>
              <a:rPr kumimoji="0" lang="zh-CN" altLang="en-US" sz="1800" b="1" i="0" u="none" strike="noStrike" kern="0" cap="none" spc="0" normalizeH="0" baseline="-25000" noProof="0" dirty="0">
                <a:ln>
                  <a:noFill/>
                </a:ln>
                <a:solidFill>
                  <a:prstClr val="black"/>
                </a:solidFill>
                <a:effectLst/>
                <a:highlight>
                  <a:srgbClr val="C6D9F1"/>
                </a:highlight>
                <a:uLnTx/>
                <a:uFillTx/>
                <a:latin typeface="Microsoft YaHei" panose="020B0503020204020204" pitchFamily="34" charset="-122"/>
                <a:ea typeface="Microsoft YaHei" panose="020B0503020204020204" pitchFamily="34" charset="-122"/>
                <a:cs typeface="+mn-cs"/>
              </a:rPr>
              <a:t>袋</a:t>
            </a:r>
            <a:endParaRPr kumimoji="0" lang="en-US" sz="1800" b="0" i="0" u="none" strike="noStrike" kern="1200" cap="none" spc="0" normalizeH="0" baseline="-25000" noProof="0" dirty="0">
              <a:ln>
                <a:noFill/>
              </a:ln>
              <a:solidFill>
                <a:prstClr val="black"/>
              </a:solidFill>
              <a:effectLst/>
              <a:highlight>
                <a:srgbClr val="C6D9F1"/>
              </a:highlight>
              <a:uLnTx/>
              <a:uFillTx/>
              <a:latin typeface="Calibri"/>
              <a:ea typeface="+mn-ea"/>
              <a:cs typeface="+mn-cs"/>
            </a:endParaRPr>
          </a:p>
        </p:txBody>
      </p:sp>
      <p:sp>
        <p:nvSpPr>
          <p:cNvPr id="1116" name="矩形 1115">
            <a:extLst>
              <a:ext uri="{FF2B5EF4-FFF2-40B4-BE49-F238E27FC236}">
                <a16:creationId xmlns:a16="http://schemas.microsoft.com/office/drawing/2014/main" id="{8DD6B284-488B-BA11-B5AC-E2836C0F84A2}"/>
              </a:ext>
            </a:extLst>
          </p:cNvPr>
          <p:cNvSpPr/>
          <p:nvPr/>
        </p:nvSpPr>
        <p:spPr>
          <a:xfrm>
            <a:off x="293134" y="4500064"/>
            <a:ext cx="2931536" cy="1868908"/>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17" name="矩形 1116">
            <a:extLst>
              <a:ext uri="{FF2B5EF4-FFF2-40B4-BE49-F238E27FC236}">
                <a16:creationId xmlns:a16="http://schemas.microsoft.com/office/drawing/2014/main" id="{48A60EA8-EC06-EFD0-40DE-A55897C6338A}"/>
              </a:ext>
            </a:extLst>
          </p:cNvPr>
          <p:cNvSpPr/>
          <p:nvPr/>
        </p:nvSpPr>
        <p:spPr>
          <a:xfrm>
            <a:off x="3621841" y="4488433"/>
            <a:ext cx="2872311" cy="1889489"/>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18" name="文本框 1117">
            <a:extLst>
              <a:ext uri="{FF2B5EF4-FFF2-40B4-BE49-F238E27FC236}">
                <a16:creationId xmlns:a16="http://schemas.microsoft.com/office/drawing/2014/main" id="{19B562F0-00A4-E048-444A-D2FC0496CC0D}"/>
              </a:ext>
            </a:extLst>
          </p:cNvPr>
          <p:cNvSpPr txBox="1"/>
          <p:nvPr/>
        </p:nvSpPr>
        <p:spPr>
          <a:xfrm>
            <a:off x="4460430" y="4485307"/>
            <a:ext cx="124290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mn-cs"/>
              </a:rPr>
              <a:t>肝素方案</a:t>
            </a:r>
            <a:r>
              <a:rPr kumimoji="0" lang="en-US" altLang="zh-CN" sz="1400" b="1" i="0" u="none" strike="noStrike" kern="120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mn-cs"/>
              </a:rPr>
              <a:t>**</a:t>
            </a:r>
          </a:p>
        </p:txBody>
      </p:sp>
      <p:sp>
        <p:nvSpPr>
          <p:cNvPr id="1119" name="文本框 1118">
            <a:extLst>
              <a:ext uri="{FF2B5EF4-FFF2-40B4-BE49-F238E27FC236}">
                <a16:creationId xmlns:a16="http://schemas.microsoft.com/office/drawing/2014/main" id="{B1551FF7-CBF6-69B9-F7D2-C369A55486E9}"/>
              </a:ext>
            </a:extLst>
          </p:cNvPr>
          <p:cNvSpPr txBox="1"/>
          <p:nvPr/>
        </p:nvSpPr>
        <p:spPr>
          <a:xfrm>
            <a:off x="971657" y="4506941"/>
            <a:ext cx="154639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mn-cs"/>
              </a:rPr>
              <a:t>瑞吉赛方案</a:t>
            </a:r>
            <a:r>
              <a:rPr kumimoji="0" lang="en-US" altLang="zh-CN" sz="1400" b="1" i="0" u="none" strike="noStrike" kern="120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mn-cs"/>
              </a:rPr>
              <a:t>**</a:t>
            </a:r>
          </a:p>
        </p:txBody>
      </p:sp>
      <p:sp>
        <p:nvSpPr>
          <p:cNvPr id="1120" name="TextBox 1026">
            <a:extLst>
              <a:ext uri="{FF2B5EF4-FFF2-40B4-BE49-F238E27FC236}">
                <a16:creationId xmlns:a16="http://schemas.microsoft.com/office/drawing/2014/main" id="{F6EEAF68-B61A-6699-4E70-43B9BF8674BC}"/>
              </a:ext>
            </a:extLst>
          </p:cNvPr>
          <p:cNvSpPr txBox="1"/>
          <p:nvPr/>
        </p:nvSpPr>
        <p:spPr>
          <a:xfrm>
            <a:off x="215138" y="5729048"/>
            <a:ext cx="1162516" cy="461665"/>
          </a:xfrm>
          <a:prstGeom prst="rect">
            <a:avLst/>
          </a:prstGeom>
          <a:noFill/>
        </p:spPr>
        <p:txBody>
          <a:bodyPr wrap="square">
            <a:spAutoFit/>
          </a:bodyPr>
          <a:lstStyle>
            <a:defPPr>
              <a:defRPr lang="zh-CN"/>
            </a:defPPr>
            <a:lvl1pPr algn="ctr">
              <a:defRPr kumimoji="0" sz="1200" b="1" i="0" u="none" strike="noStrike" kern="0" cap="none" spc="0" normalizeH="0" baseline="0">
                <a:ln>
                  <a:noFill/>
                </a:ln>
                <a:solidFill>
                  <a:srgbClr val="012E86"/>
                </a:solidFill>
                <a:effectLst/>
                <a:uLnTx/>
                <a:uFillTx/>
                <a:latin typeface="Microsoft YaHei" panose="020B0503020204020204" pitchFamily="34" charset="-122"/>
                <a:ea typeface="Microsoft YaHei" panose="020B0503020204020204" pitchFamily="34" charset="-122"/>
                <a:cs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rPr>
              <a:t>枸橼酸钠血滤置换液</a:t>
            </a:r>
            <a:endParaRPr kumimoji="0" lang="en-US" sz="1200" b="1" i="0" u="none" strike="noStrike" kern="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endParaRPr>
          </a:p>
        </p:txBody>
      </p:sp>
      <p:sp>
        <p:nvSpPr>
          <p:cNvPr id="1121" name="文本框 1120">
            <a:extLst>
              <a:ext uri="{FF2B5EF4-FFF2-40B4-BE49-F238E27FC236}">
                <a16:creationId xmlns:a16="http://schemas.microsoft.com/office/drawing/2014/main" id="{E4044FFD-CA0D-E533-CBD5-4F01302ACC5F}"/>
              </a:ext>
            </a:extLst>
          </p:cNvPr>
          <p:cNvSpPr txBox="1"/>
          <p:nvPr/>
        </p:nvSpPr>
        <p:spPr>
          <a:xfrm>
            <a:off x="324416" y="6359122"/>
            <a:ext cx="57715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肝素包括：普通肝素（肝素钙注射液、</a:t>
            </a:r>
            <a:r>
              <a:rPr kumimoji="0" lang="zh-CN"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肝素钠注射液</a:t>
            </a:r>
            <a:r>
              <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）、低分子肝素（</a:t>
            </a:r>
            <a:r>
              <a:rPr kumimoji="0" lang="zh-CN"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那屈肝素钙注射液</a:t>
            </a:r>
            <a:r>
              <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依诺肝素钠注射液</a:t>
            </a:r>
            <a:r>
              <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两种方案的抗凝产品、置换液及碱基用量，均为</a:t>
            </a: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CRRT</a:t>
            </a:r>
            <a:r>
              <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连续应用</a:t>
            </a: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天，即</a:t>
            </a: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120</a:t>
            </a:r>
            <a:r>
              <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小时使用的总量</a:t>
            </a:r>
          </a:p>
        </p:txBody>
      </p:sp>
      <p:sp>
        <p:nvSpPr>
          <p:cNvPr id="2" name="TextBox 1024">
            <a:extLst>
              <a:ext uri="{FF2B5EF4-FFF2-40B4-BE49-F238E27FC236}">
                <a16:creationId xmlns:a16="http://schemas.microsoft.com/office/drawing/2014/main" id="{ADBBEE0D-FDBC-9801-320A-8C5EBC0B1339}"/>
              </a:ext>
            </a:extLst>
          </p:cNvPr>
          <p:cNvSpPr txBox="1"/>
          <p:nvPr/>
        </p:nvSpPr>
        <p:spPr>
          <a:xfrm>
            <a:off x="5360566" y="5705053"/>
            <a:ext cx="12848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rPr>
              <a:t>5%</a:t>
            </a:r>
            <a:r>
              <a:rPr kumimoji="0" lang="zh-CN" altLang="en-US"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rPr>
              <a:t>碳酸氢钠</a:t>
            </a:r>
            <a:endParaRPr kumimoji="0" lang="en-US" altLang="zh-CN" sz="1200" b="1"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0" dirty="0">
                <a:solidFill>
                  <a:prstClr val="black"/>
                </a:solidFill>
                <a:latin typeface="Microsoft YaHei" panose="020B0503020204020204" pitchFamily="34" charset="-122"/>
                <a:ea typeface="Microsoft YaHei" panose="020B0503020204020204" pitchFamily="34" charset="-122"/>
              </a:rPr>
              <a:t>注射液</a:t>
            </a:r>
            <a:endParaRPr kumimoji="0" lang="en-US" sz="1200" b="0" i="0" u="none" strike="noStrike" kern="1200" cap="none" spc="0" normalizeH="0" baseline="-2500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04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任意多边形: 形状 395">
            <a:extLst>
              <a:ext uri="{FF2B5EF4-FFF2-40B4-BE49-F238E27FC236}">
                <a16:creationId xmlns:a16="http://schemas.microsoft.com/office/drawing/2014/main" id="{8A655BAC-5A1E-A29C-C09F-4E0C9E0CB586}"/>
              </a:ext>
            </a:extLst>
          </p:cNvPr>
          <p:cNvSpPr/>
          <p:nvPr/>
        </p:nvSpPr>
        <p:spPr>
          <a:xfrm rot="10800000" flipV="1">
            <a:off x="3312836" y="2261287"/>
            <a:ext cx="905471" cy="1961375"/>
          </a:xfrm>
          <a:custGeom>
            <a:avLst/>
            <a:gdLst>
              <a:gd name="connsiteX0" fmla="*/ 327965 w 805906"/>
              <a:gd name="connsiteY0" fmla="*/ 0 h 527897"/>
              <a:gd name="connsiteX1" fmla="*/ 0 w 805906"/>
              <a:gd name="connsiteY1" fmla="*/ 263948 h 527897"/>
              <a:gd name="connsiteX2" fmla="*/ 327965 w 805906"/>
              <a:gd name="connsiteY2" fmla="*/ 527897 h 527897"/>
              <a:gd name="connsiteX3" fmla="*/ 327965 w 805906"/>
              <a:gd name="connsiteY3" fmla="*/ 395922 h 527897"/>
              <a:gd name="connsiteX4" fmla="*/ 683252 w 805906"/>
              <a:gd name="connsiteY4" fmla="*/ 457626 h 527897"/>
              <a:gd name="connsiteX5" fmla="*/ 805906 w 805906"/>
              <a:gd name="connsiteY5" fmla="*/ 493337 h 527897"/>
              <a:gd name="connsiteX6" fmla="*/ 805906 w 805906"/>
              <a:gd name="connsiteY6" fmla="*/ 33457 h 527897"/>
              <a:gd name="connsiteX7" fmla="*/ 685643 w 805906"/>
              <a:gd name="connsiteY7" fmla="*/ 68592 h 527897"/>
              <a:gd name="connsiteX8" fmla="*/ 327965 w 805906"/>
              <a:gd name="connsiteY8" fmla="*/ 131974 h 52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906" h="527897">
                <a:moveTo>
                  <a:pt x="327965" y="0"/>
                </a:moveTo>
                <a:lnTo>
                  <a:pt x="0" y="263948"/>
                </a:lnTo>
                <a:lnTo>
                  <a:pt x="327965" y="527897"/>
                </a:lnTo>
                <a:lnTo>
                  <a:pt x="327965" y="395922"/>
                </a:lnTo>
                <a:cubicBezTo>
                  <a:pt x="428079" y="411208"/>
                  <a:pt x="552003" y="425512"/>
                  <a:pt x="683252" y="457626"/>
                </a:cubicBezTo>
                <a:lnTo>
                  <a:pt x="805906" y="493337"/>
                </a:lnTo>
                <a:lnTo>
                  <a:pt x="805906" y="33457"/>
                </a:lnTo>
                <a:lnTo>
                  <a:pt x="685643" y="68592"/>
                </a:lnTo>
                <a:cubicBezTo>
                  <a:pt x="554513" y="101020"/>
                  <a:pt x="430250" y="116251"/>
                  <a:pt x="327965" y="131974"/>
                </a:cubicBezTo>
                <a:close/>
              </a:path>
            </a:pathLst>
          </a:custGeom>
          <a:gradFill flip="none" rotWithShape="1">
            <a:gsLst>
              <a:gs pos="0">
                <a:schemeClr val="accent5">
                  <a:tint val="66000"/>
                  <a:satMod val="160000"/>
                  <a:alpha val="60000"/>
                </a:schemeClr>
              </a:gs>
              <a:gs pos="19000">
                <a:schemeClr val="accent5">
                  <a:tint val="44500"/>
                  <a:satMod val="160000"/>
                </a:schemeClr>
              </a:gs>
              <a:gs pos="100000">
                <a:schemeClr val="bg1"/>
              </a:gs>
              <a:gs pos="49000">
                <a:schemeClr val="accent5">
                  <a:tint val="23500"/>
                  <a:satMod val="160000"/>
                </a:schemeClr>
              </a:gs>
            </a:gsLst>
            <a:lin ang="0" scaled="1"/>
            <a:tileRect/>
          </a:gra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srgbClr val="EE1100">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2" name="矩形 41">
            <a:extLst>
              <a:ext uri="{FF2B5EF4-FFF2-40B4-BE49-F238E27FC236}">
                <a16:creationId xmlns:a16="http://schemas.microsoft.com/office/drawing/2014/main" id="{83A2DCBA-0425-9D3C-678E-20ECDC7BE761}"/>
              </a:ext>
            </a:extLst>
          </p:cNvPr>
          <p:cNvSpPr/>
          <p:nvPr/>
        </p:nvSpPr>
        <p:spPr>
          <a:xfrm>
            <a:off x="7267690" y="4568255"/>
            <a:ext cx="4819390" cy="1895946"/>
          </a:xfrm>
          <a:prstGeom prst="rect">
            <a:avLst/>
          </a:prstGeom>
          <a:solidFill>
            <a:schemeClr val="accent5">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aphicFrame>
        <p:nvGraphicFramePr>
          <p:cNvPr id="9" name="think-cell data - do not delete" hidden="1">
            <a:extLst>
              <a:ext uri="{FF2B5EF4-FFF2-40B4-BE49-F238E27FC236}">
                <a16:creationId xmlns:a16="http://schemas.microsoft.com/office/drawing/2014/main" id="{6E5FD3A3-DBC9-E41F-DF9C-CA19306F37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9" name="think-cell data - do not delete" hidden="1">
                        <a:extLst>
                          <a:ext uri="{FF2B5EF4-FFF2-40B4-BE49-F238E27FC236}">
                            <a16:creationId xmlns:a16="http://schemas.microsoft.com/office/drawing/2014/main" id="{6E5FD3A3-DBC9-E41F-DF9C-CA19306F3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B749955E-BD27-426D-2C7A-A1B4CA3D1931}"/>
              </a:ext>
            </a:extLst>
          </p:cNvPr>
          <p:cNvSpPr txBox="1">
            <a:spLocks/>
          </p:cNvSpPr>
          <p:nvPr/>
        </p:nvSpPr>
        <p:spPr>
          <a:xfrm>
            <a:off x="1539118" y="85464"/>
            <a:ext cx="12141089" cy="684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500" b="1" dirty="0">
                <a:solidFill>
                  <a:schemeClr val="bg1"/>
                </a:solidFill>
                <a:latin typeface="微软雅黑" panose="020B0503020204020204" pitchFamily="34" charset="-122"/>
                <a:ea typeface="微软雅黑" panose="020B0503020204020204" pitchFamily="34" charset="-122"/>
              </a:rPr>
              <a:t>药品基本信息与</a:t>
            </a:r>
            <a:r>
              <a:rPr lang="en-US" altLang="zh-CN" sz="2500" b="1" dirty="0">
                <a:solidFill>
                  <a:schemeClr val="bg1"/>
                </a:solidFill>
                <a:latin typeface="微软雅黑" panose="020B0503020204020204" pitchFamily="34" charset="-122"/>
                <a:ea typeface="微软雅黑" panose="020B0503020204020204" pitchFamily="34" charset="-122"/>
              </a:rPr>
              <a:t>CRRT</a:t>
            </a:r>
            <a:r>
              <a:rPr lang="zh-CN" altLang="en-US" sz="2500" b="1" dirty="0">
                <a:solidFill>
                  <a:schemeClr val="bg1"/>
                </a:solidFill>
                <a:latin typeface="微软雅黑" panose="020B0503020204020204" pitchFamily="34" charset="-122"/>
                <a:ea typeface="微软雅黑" panose="020B0503020204020204" pitchFamily="34" charset="-122"/>
              </a:rPr>
              <a:t>治疗方案未满足临床需求</a:t>
            </a:r>
          </a:p>
        </p:txBody>
      </p:sp>
      <p:sp>
        <p:nvSpPr>
          <p:cNvPr id="8" name="Rectangle 7">
            <a:extLst>
              <a:ext uri="{FF2B5EF4-FFF2-40B4-BE49-F238E27FC236}">
                <a16:creationId xmlns:a16="http://schemas.microsoft.com/office/drawing/2014/main" id="{AEA4D6DE-6888-7367-5BA7-EF1EE602A724}"/>
              </a:ext>
            </a:extLst>
          </p:cNvPr>
          <p:cNvSpPr/>
          <p:nvPr/>
        </p:nvSpPr>
        <p:spPr>
          <a:xfrm>
            <a:off x="537193" y="0"/>
            <a:ext cx="490888" cy="1174917"/>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基本信息</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文本框 16">
            <a:extLst>
              <a:ext uri="{FF2B5EF4-FFF2-40B4-BE49-F238E27FC236}">
                <a16:creationId xmlns:a16="http://schemas.microsoft.com/office/drawing/2014/main" id="{4AC980BC-15A3-569C-BBC8-86DBDAD74BE4}"/>
              </a:ext>
            </a:extLst>
          </p:cNvPr>
          <p:cNvSpPr txBox="1"/>
          <p:nvPr/>
        </p:nvSpPr>
        <p:spPr>
          <a:xfrm>
            <a:off x="1174235" y="6517092"/>
            <a:ext cx="912313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a:solidFill>
                  <a:prstClr val="black"/>
                </a:solidFill>
                <a:latin typeface="微软雅黑" panose="020B0503020204020204" pitchFamily="34" charset="-122"/>
                <a:ea typeface="微软雅黑" panose="020B0503020204020204" pitchFamily="34" charset="-122"/>
              </a:rPr>
              <a:t>1. </a:t>
            </a:r>
            <a:r>
              <a:rPr lang="zh-CN" altLang="en-US" sz="700" dirty="0">
                <a:solidFill>
                  <a:prstClr val="black"/>
                </a:solidFill>
                <a:latin typeface="微软雅黑" panose="020B0503020204020204" pitchFamily="34" charset="-122"/>
                <a:ea typeface="微软雅黑" panose="020B0503020204020204" pitchFamily="34" charset="-122"/>
              </a:rPr>
              <a:t>崔庆宏等</a:t>
            </a:r>
            <a:r>
              <a:rPr lang="en-US" altLang="zh-CN" sz="700" dirty="0">
                <a:solidFill>
                  <a:prstClr val="black"/>
                </a:solidFill>
                <a:latin typeface="微软雅黑" panose="020B0503020204020204" pitchFamily="34" charset="-122"/>
                <a:ea typeface="微软雅黑" panose="020B0503020204020204" pitchFamily="34" charset="-122"/>
              </a:rPr>
              <a:t>. </a:t>
            </a:r>
            <a:r>
              <a:rPr lang="zh-CN" altLang="en-US" sz="700" dirty="0">
                <a:solidFill>
                  <a:prstClr val="black"/>
                </a:solidFill>
                <a:latin typeface="微软雅黑" panose="020B0503020204020204" pitchFamily="34" charset="-122"/>
                <a:ea typeface="微软雅黑" panose="020B0503020204020204" pitchFamily="34" charset="-122"/>
              </a:rPr>
              <a:t>中华危重病急救医学</a:t>
            </a:r>
            <a:r>
              <a:rPr lang="en-US" altLang="zh-CN" sz="700" dirty="0">
                <a:solidFill>
                  <a:prstClr val="black"/>
                </a:solidFill>
                <a:latin typeface="微软雅黑" panose="020B0503020204020204" pitchFamily="34" charset="-122"/>
                <a:ea typeface="微软雅黑" panose="020B0503020204020204" pitchFamily="34" charset="-122"/>
              </a:rPr>
              <a:t>, 2020, 32(5): 595-600.  2. Clark WR, et al. </a:t>
            </a:r>
            <a:r>
              <a:rPr lang="en-US" altLang="zh-CN" sz="700" dirty="0" err="1">
                <a:solidFill>
                  <a:prstClr val="black"/>
                </a:solidFill>
                <a:latin typeface="微软雅黑" panose="020B0503020204020204" pitchFamily="34" charset="-122"/>
                <a:ea typeface="微软雅黑" panose="020B0503020204020204" pitchFamily="34" charset="-122"/>
              </a:rPr>
              <a:t>PLoS</a:t>
            </a:r>
            <a:r>
              <a:rPr lang="en-US" altLang="zh-CN" sz="700" dirty="0">
                <a:solidFill>
                  <a:prstClr val="black"/>
                </a:solidFill>
                <a:latin typeface="微软雅黑" panose="020B0503020204020204" pitchFamily="34" charset="-122"/>
                <a:ea typeface="微软雅黑" panose="020B0503020204020204" pitchFamily="34" charset="-122"/>
              </a:rPr>
              <a:t> ONE, 2017,</a:t>
            </a:r>
            <a:r>
              <a:rPr lang="zh-CN" altLang="en-US" sz="700" dirty="0">
                <a:solidFill>
                  <a:prstClr val="black"/>
                </a:solidFill>
                <a:latin typeface="微软雅黑" panose="020B0503020204020204" pitchFamily="34" charset="-122"/>
                <a:ea typeface="微软雅黑" panose="020B0503020204020204" pitchFamily="34" charset="-122"/>
              </a:rPr>
              <a:t> </a:t>
            </a:r>
            <a:r>
              <a:rPr lang="en-US" altLang="zh-CN" sz="700" dirty="0">
                <a:solidFill>
                  <a:prstClr val="black"/>
                </a:solidFill>
                <a:latin typeface="微软雅黑" panose="020B0503020204020204" pitchFamily="34" charset="-122"/>
                <a:ea typeface="微软雅黑" panose="020B0503020204020204" pitchFamily="34" charset="-122"/>
              </a:rPr>
              <a:t>12(7):</a:t>
            </a:r>
            <a:r>
              <a:rPr lang="zh-CN" altLang="en-US" sz="700" dirty="0">
                <a:solidFill>
                  <a:prstClr val="black"/>
                </a:solidFill>
                <a:latin typeface="微软雅黑" panose="020B0503020204020204" pitchFamily="34" charset="-122"/>
                <a:ea typeface="微软雅黑" panose="020B0503020204020204" pitchFamily="34" charset="-122"/>
              </a:rPr>
              <a:t> </a:t>
            </a:r>
            <a:r>
              <a:rPr lang="en-US" altLang="zh-CN" sz="700" dirty="0">
                <a:solidFill>
                  <a:prstClr val="black"/>
                </a:solidFill>
                <a:latin typeface="微软雅黑" panose="020B0503020204020204" pitchFamily="34" charset="-122"/>
                <a:ea typeface="微软雅黑" panose="020B0503020204020204" pitchFamily="34" charset="-122"/>
              </a:rPr>
              <a:t>e0178509.   3. Zhou Y, et al. Blood </a:t>
            </a:r>
            <a:r>
              <a:rPr lang="en-US" altLang="zh-CN" sz="700" dirty="0" err="1">
                <a:solidFill>
                  <a:prstClr val="black"/>
                </a:solidFill>
                <a:latin typeface="微软雅黑" panose="020B0503020204020204" pitchFamily="34" charset="-122"/>
                <a:ea typeface="微软雅黑" panose="020B0503020204020204" pitchFamily="34" charset="-122"/>
              </a:rPr>
              <a:t>Purif</a:t>
            </a:r>
            <a:r>
              <a:rPr lang="en-US" altLang="zh-CN" sz="700" dirty="0">
                <a:solidFill>
                  <a:prstClr val="black"/>
                </a:solidFill>
                <a:latin typeface="微软雅黑" panose="020B0503020204020204" pitchFamily="34" charset="-122"/>
                <a:ea typeface="微软雅黑" panose="020B0503020204020204" pitchFamily="34" charset="-122"/>
              </a:rPr>
              <a:t>, 2019, 47(suppl 3): 1-6.    4. </a:t>
            </a:r>
            <a:r>
              <a:rPr lang="zh-CN" altLang="en-US" sz="700" dirty="0">
                <a:solidFill>
                  <a:prstClr val="black"/>
                </a:solidFill>
                <a:latin typeface="微软雅黑" panose="020B0503020204020204" pitchFamily="34" charset="-122"/>
                <a:ea typeface="微软雅黑" panose="020B0503020204020204" pitchFamily="34" charset="-122"/>
              </a:rPr>
              <a:t>中华医学会肾脏病学分会专家组</a:t>
            </a:r>
            <a:r>
              <a:rPr lang="en-US" altLang="zh-CN" sz="700" dirty="0">
                <a:solidFill>
                  <a:prstClr val="black"/>
                </a:solidFill>
                <a:latin typeface="微软雅黑" panose="020B0503020204020204" pitchFamily="34" charset="-122"/>
                <a:ea typeface="微软雅黑" panose="020B0503020204020204" pitchFamily="34" charset="-122"/>
              </a:rPr>
              <a:t>. </a:t>
            </a:r>
            <a:r>
              <a:rPr lang="zh-CN" altLang="en-US" sz="700" dirty="0">
                <a:solidFill>
                  <a:prstClr val="black"/>
                </a:solidFill>
                <a:latin typeface="微软雅黑" panose="020B0503020204020204" pitchFamily="34" charset="-122"/>
                <a:ea typeface="微软雅黑" panose="020B0503020204020204" pitchFamily="34" charset="-122"/>
              </a:rPr>
              <a:t>连续性肾脏替代治疗的抗凝管理指南</a:t>
            </a:r>
            <a:r>
              <a:rPr lang="en-US" altLang="zh-CN" sz="700" dirty="0">
                <a:solidFill>
                  <a:prstClr val="black"/>
                </a:solidFill>
                <a:latin typeface="微软雅黑" panose="020B0503020204020204" pitchFamily="34" charset="-122"/>
                <a:ea typeface="微软雅黑" panose="020B0503020204020204" pitchFamily="34" charset="-122"/>
              </a:rPr>
              <a:t>[J]. </a:t>
            </a:r>
            <a:r>
              <a:rPr lang="zh-CN" altLang="en-US" sz="700" dirty="0">
                <a:solidFill>
                  <a:prstClr val="black"/>
                </a:solidFill>
                <a:latin typeface="微软雅黑" panose="020B0503020204020204" pitchFamily="34" charset="-122"/>
                <a:ea typeface="微软雅黑" panose="020B0503020204020204" pitchFamily="34" charset="-122"/>
              </a:rPr>
              <a:t>中华肾脏病杂志</a:t>
            </a:r>
            <a:r>
              <a:rPr lang="en-US" altLang="zh-CN" sz="700" dirty="0">
                <a:solidFill>
                  <a:prstClr val="black"/>
                </a:solidFill>
                <a:latin typeface="微软雅黑" panose="020B0503020204020204" pitchFamily="34" charset="-122"/>
                <a:ea typeface="微软雅黑" panose="020B0503020204020204" pitchFamily="34" charset="-122"/>
              </a:rPr>
              <a:t>, 2022, 38(11): 1016-1024</a:t>
            </a:r>
            <a:r>
              <a:rPr lang="zh-CN" altLang="en-US" sz="700" dirty="0">
                <a:solidFill>
                  <a:prstClr val="black"/>
                </a:solidFill>
                <a:latin typeface="微软雅黑" panose="020B0503020204020204" pitchFamily="34" charset="-122"/>
                <a:ea typeface="微软雅黑" panose="020B0503020204020204" pitchFamily="34" charset="-122"/>
              </a:rPr>
              <a:t>；  </a:t>
            </a:r>
            <a:r>
              <a:rPr lang="en-US" altLang="zh-CN" sz="700" dirty="0">
                <a:solidFill>
                  <a:prstClr val="black"/>
                </a:solidFill>
                <a:latin typeface="微软雅黑" panose="020B0503020204020204" pitchFamily="34" charset="-122"/>
                <a:ea typeface="微软雅黑" panose="020B0503020204020204" pitchFamily="34" charset="-122"/>
              </a:rPr>
              <a:t>5.</a:t>
            </a:r>
            <a:r>
              <a:rPr lang="zh-CN" altLang="en-US" sz="700" dirty="0">
                <a:solidFill>
                  <a:prstClr val="black"/>
                </a:solidFill>
                <a:latin typeface="微软雅黑" panose="020B0503020204020204" pitchFamily="34" charset="-122"/>
                <a:ea typeface="微软雅黑" panose="020B0503020204020204" pitchFamily="34" charset="-122"/>
              </a:rPr>
              <a:t>陈香美</a:t>
            </a:r>
            <a:r>
              <a:rPr lang="en-US" altLang="zh-CN" sz="700" dirty="0">
                <a:solidFill>
                  <a:prstClr val="black"/>
                </a:solidFill>
                <a:latin typeface="微软雅黑" panose="020B0503020204020204" pitchFamily="34" charset="-122"/>
                <a:ea typeface="微软雅黑" panose="020B0503020204020204" pitchFamily="34" charset="-122"/>
              </a:rPr>
              <a:t>. </a:t>
            </a:r>
            <a:r>
              <a:rPr lang="zh-CN" altLang="en-US" sz="700" dirty="0">
                <a:solidFill>
                  <a:prstClr val="black"/>
                </a:solidFill>
                <a:latin typeface="微软雅黑" panose="020B0503020204020204" pitchFamily="34" charset="-122"/>
                <a:ea typeface="微软雅黑" panose="020B0503020204020204" pitchFamily="34" charset="-122"/>
              </a:rPr>
              <a:t>血液净化标准操作规程</a:t>
            </a:r>
            <a:r>
              <a:rPr lang="en-US" altLang="zh-CN" sz="700" dirty="0">
                <a:solidFill>
                  <a:prstClr val="black"/>
                </a:solidFill>
                <a:latin typeface="微软雅黑" panose="020B0503020204020204" pitchFamily="34" charset="-122"/>
                <a:ea typeface="微软雅黑" panose="020B0503020204020204" pitchFamily="34" charset="-122"/>
              </a:rPr>
              <a:t>. </a:t>
            </a:r>
            <a:r>
              <a:rPr lang="zh-CN" altLang="en-US" sz="700" dirty="0">
                <a:solidFill>
                  <a:prstClr val="black"/>
                </a:solidFill>
                <a:latin typeface="微软雅黑" panose="020B0503020204020204" pitchFamily="34" charset="-122"/>
                <a:ea typeface="微软雅黑" panose="020B0503020204020204" pitchFamily="34" charset="-122"/>
              </a:rPr>
              <a:t>人民卫生出版社</a:t>
            </a:r>
            <a:r>
              <a:rPr lang="en-US" altLang="zh-CN" sz="700" dirty="0">
                <a:solidFill>
                  <a:prstClr val="black"/>
                </a:solidFill>
                <a:latin typeface="微软雅黑" panose="020B0503020204020204" pitchFamily="34" charset="-122"/>
                <a:ea typeface="微软雅黑" panose="020B0503020204020204" pitchFamily="34" charset="-122"/>
              </a:rPr>
              <a:t>. 2021.</a:t>
            </a:r>
          </a:p>
        </p:txBody>
      </p:sp>
      <p:sp>
        <p:nvSpPr>
          <p:cNvPr id="16" name="文本框 17">
            <a:extLst>
              <a:ext uri="{FF2B5EF4-FFF2-40B4-BE49-F238E27FC236}">
                <a16:creationId xmlns:a16="http://schemas.microsoft.com/office/drawing/2014/main" id="{AF43AD7A-CD81-081C-45B0-9AC99F16651C}"/>
              </a:ext>
            </a:extLst>
          </p:cNvPr>
          <p:cNvSpPr txBox="1"/>
          <p:nvPr/>
        </p:nvSpPr>
        <p:spPr bwMode="gray">
          <a:xfrm>
            <a:off x="1460144" y="1107652"/>
            <a:ext cx="1144277" cy="720499"/>
          </a:xfrm>
          <a:prstGeom prst="rect">
            <a:avLst/>
          </a:prstGeom>
          <a:solidFill>
            <a:schemeClr val="bg1"/>
          </a:solidFill>
        </p:spPr>
        <p:txBody>
          <a:bodyPr wrap="square" lIns="45720" tIns="45720" rIns="45720" bIns="45720" rtlCol="0" anchor="ctr">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altLang="zh-CN"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CRRT</a:t>
            </a:r>
            <a:r>
              <a:rPr kumimoji="0" lang="zh-CN" alt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治疗应用场景</a:t>
            </a:r>
            <a:endParaRPr kumimoji="0" lang="en-US" altLang="zh-CN"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sp>
        <p:nvSpPr>
          <p:cNvPr id="36" name="TextBox 21">
            <a:extLst>
              <a:ext uri="{FF2B5EF4-FFF2-40B4-BE49-F238E27FC236}">
                <a16:creationId xmlns:a16="http://schemas.microsoft.com/office/drawing/2014/main" id="{5B45FE97-068E-CBC1-7FC8-C2A9147590B3}"/>
              </a:ext>
            </a:extLst>
          </p:cNvPr>
          <p:cNvSpPr txBox="1"/>
          <p:nvPr/>
        </p:nvSpPr>
        <p:spPr>
          <a:xfrm>
            <a:off x="2795541" y="1111429"/>
            <a:ext cx="7222697" cy="800219"/>
          </a:xfrm>
          <a:prstGeom prst="rect">
            <a:avLst/>
          </a:prstGeom>
          <a:noFill/>
        </p:spPr>
        <p:txBody>
          <a:bodyPr wrap="square">
            <a:spAutoFit/>
          </a:bodyPr>
          <a:lstStyle/>
          <a:p>
            <a:pPr marL="285750" marR="0" lvl="0" indent="-285750" algn="l" defTabSz="6858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连续性肾脏替代治疗（</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CRRT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）是一种临床常见体外血液净化治疗，用于急性肾损伤等危急重症患者</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6858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CRRT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为持续</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24h</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以上的治疗，常用于</a:t>
            </a:r>
            <a:r>
              <a:rPr lang="zh-CN" altLang="en-US" sz="1200" dirty="0">
                <a:solidFill>
                  <a:prstClr val="black"/>
                </a:solidFill>
                <a:latin typeface="微软雅黑" panose="020B0503020204020204" pitchFamily="34" charset="-122"/>
                <a:ea typeface="微软雅黑" panose="020B0503020204020204" pitchFamily="34" charset="-122"/>
              </a:rPr>
              <a:t>治疗</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重症医学科（</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ICU</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）和肾内科的重症患者</a:t>
            </a:r>
          </a:p>
          <a:p>
            <a:pPr marL="285750" marR="0" lvl="0" indent="-285750" algn="l" defTabSz="6858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无菌、无热原的高质量</a:t>
            </a:r>
            <a:r>
              <a:rPr lang="zh-CN" altLang="en-US" sz="1200" dirty="0">
                <a:solidFill>
                  <a:prstClr val="black"/>
                </a:solidFill>
                <a:latin typeface="微软雅黑" panose="020B0503020204020204" pitchFamily="34" charset="-122"/>
                <a:ea typeface="微软雅黑" panose="020B0503020204020204" pitchFamily="34" charset="-122"/>
              </a:rPr>
              <a:t>置换液和安全有效的体外循环</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抗凝是确保</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CRRT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安全、高效运行的基础</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矩形 36">
            <a:extLst>
              <a:ext uri="{FF2B5EF4-FFF2-40B4-BE49-F238E27FC236}">
                <a16:creationId xmlns:a16="http://schemas.microsoft.com/office/drawing/2014/main" id="{845C2A80-F85D-DC63-0E2F-481DBF58EDBF}"/>
              </a:ext>
            </a:extLst>
          </p:cNvPr>
          <p:cNvSpPr/>
          <p:nvPr/>
        </p:nvSpPr>
        <p:spPr>
          <a:xfrm>
            <a:off x="71584" y="4562375"/>
            <a:ext cx="7109461" cy="1901826"/>
          </a:xfrm>
          <a:prstGeom prst="rect">
            <a:avLst/>
          </a:prstGeom>
          <a:solidFill>
            <a:schemeClr val="accent5">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 name="文本框 17">
            <a:extLst>
              <a:ext uri="{FF2B5EF4-FFF2-40B4-BE49-F238E27FC236}">
                <a16:creationId xmlns:a16="http://schemas.microsoft.com/office/drawing/2014/main" id="{C542F16C-D784-0A50-3E9F-2280478744AA}"/>
              </a:ext>
            </a:extLst>
          </p:cNvPr>
          <p:cNvSpPr txBox="1"/>
          <p:nvPr/>
        </p:nvSpPr>
        <p:spPr bwMode="gray">
          <a:xfrm>
            <a:off x="7259481" y="5070005"/>
            <a:ext cx="733499" cy="670849"/>
          </a:xfrm>
          <a:prstGeom prst="rect">
            <a:avLst/>
          </a:prstGeom>
          <a:noFill/>
        </p:spPr>
        <p:txBody>
          <a:bodyPr wrap="square" lIns="45720" tIns="45720" rIns="45720" bIns="45720" rtlCol="0" anchor="ctr">
            <a:noAutofit/>
          </a:bodyP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适用人群受限</a:t>
            </a:r>
          </a:p>
        </p:txBody>
      </p:sp>
      <p:sp>
        <p:nvSpPr>
          <p:cNvPr id="39" name="TextBox 27">
            <a:extLst>
              <a:ext uri="{FF2B5EF4-FFF2-40B4-BE49-F238E27FC236}">
                <a16:creationId xmlns:a16="http://schemas.microsoft.com/office/drawing/2014/main" id="{67D1E183-6EED-BDD3-243F-50D43AAE08CB}"/>
              </a:ext>
            </a:extLst>
          </p:cNvPr>
          <p:cNvSpPr txBox="1"/>
          <p:nvPr/>
        </p:nvSpPr>
        <p:spPr>
          <a:xfrm>
            <a:off x="848489" y="4588087"/>
            <a:ext cx="6294056" cy="1923283"/>
          </a:xfrm>
          <a:prstGeom prst="rect">
            <a:avLst/>
          </a:prstGeom>
          <a:noFill/>
        </p:spPr>
        <p:txBody>
          <a:bodyPr wrap="square">
            <a:spAutoFit/>
          </a:bodyPr>
          <a:lstStyle/>
          <a:p>
            <a:pPr marL="285750" marR="0" lvl="0" indent="-285750" algn="l" defTabSz="6858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目前临床应用的血液滤过基础置换液均无抗凝功能，抗凝剂需单独输注，便利性不佳，且有院感风险</a:t>
            </a:r>
          </a:p>
          <a:p>
            <a:pPr marL="285750" marR="0" lvl="0" indent="-285750" algn="l" defTabSz="6858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目前临床应用的主要抗凝方式为全身性肝素抗凝</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，但存在一定局限</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1) </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肝素是全身性抗凝用药，不适用于活动性出血或重度出血风险患者</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2)</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不适用于肝素诱导的血小板减少症（</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HIT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）患者</a:t>
            </a:r>
            <a:r>
              <a:rPr kumimoji="0" lang="en-US" altLang="zh-CN" sz="12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[3-4]</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3) </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较长时间使用肝素可能诱发高脂血症、骨质脱钙</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4) </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需监测血浆抗凝血因子活性，实际临床存在评估障碍</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685800" rtl="0" eaLnBrk="1" fontAlgn="auto" latinLnBrk="0" hangingPunct="1">
              <a:lnSpc>
                <a:spcPct val="120000"/>
              </a:lnSpc>
              <a:spcBef>
                <a:spcPts val="600"/>
              </a:spcBef>
              <a:spcAft>
                <a:spcPts val="0"/>
              </a:spcAft>
              <a:buClrTx/>
              <a:buSzTx/>
              <a:buFont typeface="Wingdings" panose="05000000000000000000" pitchFamily="2" charset="2"/>
              <a:buChar char="u"/>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使用肝素抗凝时存在</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CRRT</a:t>
            </a:r>
            <a:r>
              <a:rPr kumimoji="0" lang="zh-CN" altLang="en-US" sz="12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有效剂量达成不佳，</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仅为</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60%</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不符合质控推荐标准</a:t>
            </a:r>
            <a:r>
              <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[1-2]</a:t>
            </a:r>
          </a:p>
        </p:txBody>
      </p:sp>
      <p:sp>
        <p:nvSpPr>
          <p:cNvPr id="40" name="TextBox 31">
            <a:extLst>
              <a:ext uri="{FF2B5EF4-FFF2-40B4-BE49-F238E27FC236}">
                <a16:creationId xmlns:a16="http://schemas.microsoft.com/office/drawing/2014/main" id="{5FF37860-2B21-9EB3-E99E-D807665A2F1C}"/>
              </a:ext>
            </a:extLst>
          </p:cNvPr>
          <p:cNvSpPr txBox="1"/>
          <p:nvPr/>
        </p:nvSpPr>
        <p:spPr>
          <a:xfrm>
            <a:off x="8041125" y="4755963"/>
            <a:ext cx="3843937" cy="1480085"/>
          </a:xfrm>
          <a:prstGeom prst="rect">
            <a:avLst/>
          </a:prstGeom>
          <a:noFill/>
        </p:spPr>
        <p:txBody>
          <a:bodyPr wrap="square">
            <a:spAutoFit/>
          </a:bodyPr>
          <a:lstStyle/>
          <a:p>
            <a:pPr marL="285750" marR="0" lvl="0" indent="-285750" algn="l" defTabSz="685800" rtl="0" eaLnBrk="1" fontAlgn="auto" latinLnBrk="0" hangingPunct="1">
              <a:lnSpc>
                <a:spcPct val="120000"/>
              </a:lnSpc>
              <a:spcBef>
                <a:spcPts val="600"/>
              </a:spcBef>
              <a:spcAft>
                <a:spcPts val="0"/>
              </a:spcAft>
              <a:buClrTx/>
              <a:buSzTx/>
              <a:buFont typeface="Wingdings" panose="05000000000000000000" pitchFamily="2" charset="2"/>
              <a:buChar char="u"/>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除了本产品，中国尚无其它批准适用于</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CRRT</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治疗的局部枸橼酸抗凝产品。</a:t>
            </a:r>
            <a:r>
              <a:rPr kumimoji="0" lang="zh-CN" altLang="en-US" sz="12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目前国内</a:t>
            </a:r>
            <a:r>
              <a:rPr kumimoji="0" lang="en-US" altLang="zh-CN" sz="12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CRRT</a:t>
            </a:r>
            <a:r>
              <a:rPr kumimoji="0" lang="zh-CN" altLang="en-US" sz="12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治疗时使用的枸橼酸抗凝产品均为“超适应症使用”</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，未受监管，且其浓度和规格与</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CRRT</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治疗的需求不匹配</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685800" rtl="0" eaLnBrk="1" fontAlgn="auto" latinLnBrk="0" hangingPunct="1">
              <a:lnSpc>
                <a:spcPct val="120000"/>
              </a:lnSpc>
              <a:spcBef>
                <a:spcPts val="600"/>
              </a:spcBef>
              <a:spcAft>
                <a:spcPts val="0"/>
              </a:spcAft>
              <a:buClrTx/>
              <a:buSzTx/>
              <a:buFont typeface="Wingdings" panose="05000000000000000000" pitchFamily="2" charset="2"/>
              <a:buChar char="u"/>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血液滤过基础置换液的适应症未涵盖儿童患者</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无法提供适用于儿童患者的适应症</a:t>
            </a:r>
          </a:p>
        </p:txBody>
      </p:sp>
      <p:sp>
        <p:nvSpPr>
          <p:cNvPr id="41" name="文本框 17">
            <a:extLst>
              <a:ext uri="{FF2B5EF4-FFF2-40B4-BE49-F238E27FC236}">
                <a16:creationId xmlns:a16="http://schemas.microsoft.com/office/drawing/2014/main" id="{88B19AED-B8EB-DF9E-C9D1-B47854CDBB2B}"/>
              </a:ext>
            </a:extLst>
          </p:cNvPr>
          <p:cNvSpPr txBox="1"/>
          <p:nvPr/>
        </p:nvSpPr>
        <p:spPr bwMode="gray">
          <a:xfrm>
            <a:off x="86967" y="4936075"/>
            <a:ext cx="925330" cy="885325"/>
          </a:xfrm>
          <a:prstGeom prst="rect">
            <a:avLst/>
          </a:prstGeom>
          <a:noFill/>
        </p:spPr>
        <p:txBody>
          <a:bodyPr wrap="square" lIns="45720" tIns="45720" rIns="45720" bIns="45720" rtlCol="0" anchor="ctr">
            <a:no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未被满足临床需求</a:t>
            </a:r>
          </a:p>
        </p:txBody>
      </p:sp>
      <p:sp>
        <p:nvSpPr>
          <p:cNvPr id="43" name="Rectangle 16">
            <a:extLst>
              <a:ext uri="{FF2B5EF4-FFF2-40B4-BE49-F238E27FC236}">
                <a16:creationId xmlns:a16="http://schemas.microsoft.com/office/drawing/2014/main" id="{19ED3955-B715-311B-D4C0-C78F1389D697}"/>
              </a:ext>
            </a:extLst>
          </p:cNvPr>
          <p:cNvSpPr/>
          <p:nvPr/>
        </p:nvSpPr>
        <p:spPr>
          <a:xfrm>
            <a:off x="71584" y="2090468"/>
            <a:ext cx="3244903" cy="2100644"/>
          </a:xfrm>
          <a:prstGeom prst="rect">
            <a:avLst/>
          </a:prstGeom>
          <a:noFill/>
          <a:ln>
            <a:solidFill>
              <a:srgbClr val="012E86">
                <a:alpha val="2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4" name="组合 43">
            <a:extLst>
              <a:ext uri="{FF2B5EF4-FFF2-40B4-BE49-F238E27FC236}">
                <a16:creationId xmlns:a16="http://schemas.microsoft.com/office/drawing/2014/main" id="{85B46F60-5F0D-4918-A552-EF178087E06B}"/>
              </a:ext>
            </a:extLst>
          </p:cNvPr>
          <p:cNvGrpSpPr/>
          <p:nvPr/>
        </p:nvGrpSpPr>
        <p:grpSpPr>
          <a:xfrm>
            <a:off x="182681" y="2447145"/>
            <a:ext cx="2949627" cy="1743967"/>
            <a:chOff x="999957" y="2127544"/>
            <a:chExt cx="4079983" cy="3015233"/>
          </a:xfrm>
        </p:grpSpPr>
        <p:grpSp>
          <p:nvGrpSpPr>
            <p:cNvPr id="45" name="组合 44">
              <a:extLst>
                <a:ext uri="{FF2B5EF4-FFF2-40B4-BE49-F238E27FC236}">
                  <a16:creationId xmlns:a16="http://schemas.microsoft.com/office/drawing/2014/main" id="{819E8284-551E-B9E1-224B-A0FD7E536E91}"/>
                </a:ext>
              </a:extLst>
            </p:cNvPr>
            <p:cNvGrpSpPr/>
            <p:nvPr/>
          </p:nvGrpSpPr>
          <p:grpSpPr>
            <a:xfrm>
              <a:off x="999957" y="2127544"/>
              <a:ext cx="4079983" cy="3015233"/>
              <a:chOff x="615168" y="2608217"/>
              <a:chExt cx="3229186" cy="2178266"/>
            </a:xfrm>
          </p:grpSpPr>
          <p:pic>
            <p:nvPicPr>
              <p:cNvPr id="48" name="图片 47">
                <a:extLst>
                  <a:ext uri="{FF2B5EF4-FFF2-40B4-BE49-F238E27FC236}">
                    <a16:creationId xmlns:a16="http://schemas.microsoft.com/office/drawing/2014/main" id="{9EB2045C-40B3-6CC0-489F-7A8C8C366D1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7949"/>
              <a:stretch/>
            </p:blipFill>
            <p:spPr>
              <a:xfrm>
                <a:off x="675861" y="2608217"/>
                <a:ext cx="3168493" cy="2178266"/>
              </a:xfrm>
              <a:prstGeom prst="rect">
                <a:avLst/>
              </a:prstGeom>
            </p:spPr>
          </p:pic>
          <p:sp>
            <p:nvSpPr>
              <p:cNvPr id="49" name="矩形: 圆角 48">
                <a:extLst>
                  <a:ext uri="{FF2B5EF4-FFF2-40B4-BE49-F238E27FC236}">
                    <a16:creationId xmlns:a16="http://schemas.microsoft.com/office/drawing/2014/main" id="{9AB48F27-37DF-C7BA-23BD-8FA23437DF34}"/>
                  </a:ext>
                </a:extLst>
              </p:cNvPr>
              <p:cNvSpPr/>
              <p:nvPr/>
            </p:nvSpPr>
            <p:spPr>
              <a:xfrm>
                <a:off x="615168" y="2853737"/>
                <a:ext cx="739648" cy="248920"/>
              </a:xfrm>
              <a:prstGeom prst="roundRect">
                <a:avLst/>
              </a:prstGeom>
              <a:solidFill>
                <a:srgbClr val="BBD8E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肝素</a:t>
                </a:r>
              </a:p>
            </p:txBody>
          </p:sp>
          <p:sp>
            <p:nvSpPr>
              <p:cNvPr id="50" name="矩形: 圆角 49">
                <a:extLst>
                  <a:ext uri="{FF2B5EF4-FFF2-40B4-BE49-F238E27FC236}">
                    <a16:creationId xmlns:a16="http://schemas.microsoft.com/office/drawing/2014/main" id="{B19303EB-F44A-7B67-0226-0D74F01410C2}"/>
                  </a:ext>
                </a:extLst>
              </p:cNvPr>
              <p:cNvSpPr/>
              <p:nvPr/>
            </p:nvSpPr>
            <p:spPr>
              <a:xfrm>
                <a:off x="1632974" y="2829496"/>
                <a:ext cx="739648" cy="248920"/>
              </a:xfrm>
              <a:prstGeom prst="roundRect">
                <a:avLst/>
              </a:prstGeom>
              <a:solidFill>
                <a:srgbClr val="BBD8E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置换液</a:t>
                </a:r>
              </a:p>
            </p:txBody>
          </p:sp>
        </p:grpSp>
        <p:pic>
          <p:nvPicPr>
            <p:cNvPr id="46" name="图片 45">
              <a:extLst>
                <a:ext uri="{FF2B5EF4-FFF2-40B4-BE49-F238E27FC236}">
                  <a16:creationId xmlns:a16="http://schemas.microsoft.com/office/drawing/2014/main" id="{B1C68C6A-ACAC-FB50-3D22-FAEF3EA0DE3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68677" t="-1" r="18101" b="62694"/>
            <a:stretch/>
          </p:blipFill>
          <p:spPr>
            <a:xfrm>
              <a:off x="3149795" y="2207824"/>
              <a:ext cx="497941" cy="1149574"/>
            </a:xfrm>
            <a:prstGeom prst="rect">
              <a:avLst/>
            </a:prstGeom>
          </p:spPr>
        </p:pic>
        <p:sp>
          <p:nvSpPr>
            <p:cNvPr id="47" name="文本框 46">
              <a:extLst>
                <a:ext uri="{FF2B5EF4-FFF2-40B4-BE49-F238E27FC236}">
                  <a16:creationId xmlns:a16="http://schemas.microsoft.com/office/drawing/2014/main" id="{2E71361B-DC20-E7E0-F37C-B276F88CD6A5}"/>
                </a:ext>
              </a:extLst>
            </p:cNvPr>
            <p:cNvSpPr txBox="1"/>
            <p:nvPr/>
          </p:nvSpPr>
          <p:spPr>
            <a:xfrm>
              <a:off x="3804415" y="2147802"/>
              <a:ext cx="539450" cy="1149574"/>
            </a:xfrm>
            <a:prstGeom prst="rect">
              <a:avLst/>
            </a:prstGeom>
            <a:solidFill>
              <a:srgbClr val="FAFAF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sp>
        <p:nvSpPr>
          <p:cNvPr id="51" name="文本框 50">
            <a:extLst>
              <a:ext uri="{FF2B5EF4-FFF2-40B4-BE49-F238E27FC236}">
                <a16:creationId xmlns:a16="http://schemas.microsoft.com/office/drawing/2014/main" id="{093CEC8E-910C-B300-F582-6BBA8FE24C2B}"/>
              </a:ext>
            </a:extLst>
          </p:cNvPr>
          <p:cNvSpPr txBox="1"/>
          <p:nvPr/>
        </p:nvSpPr>
        <p:spPr>
          <a:xfrm>
            <a:off x="81779" y="2113375"/>
            <a:ext cx="596448" cy="2616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012E86"/>
                </a:solidFill>
                <a:effectLst/>
                <a:uLnTx/>
                <a:uFillTx/>
                <a:latin typeface="Calibri"/>
                <a:ea typeface="宋体" panose="02010600030101010101" pitchFamily="2" charset="-122"/>
                <a:cs typeface="+mn-cs"/>
              </a:rPr>
              <a:t>图 </a:t>
            </a:r>
            <a:r>
              <a:rPr kumimoji="0" lang="en-US" altLang="zh-CN" sz="1100" b="1" i="0" u="none" strike="noStrike" kern="1200" cap="none" spc="0" normalizeH="0" baseline="0" noProof="0" dirty="0">
                <a:ln>
                  <a:noFill/>
                </a:ln>
                <a:solidFill>
                  <a:srgbClr val="012E86"/>
                </a:solidFill>
                <a:effectLst/>
                <a:uLnTx/>
                <a:uFillTx/>
                <a:latin typeface="Calibri"/>
                <a:ea typeface="宋体" panose="02010600030101010101" pitchFamily="2" charset="-122"/>
                <a:cs typeface="+mn-cs"/>
              </a:rPr>
              <a:t>A</a:t>
            </a:r>
            <a:endParaRPr kumimoji="0" lang="zh-CN" altLang="en-US" sz="1100" b="1" i="0" u="none" strike="noStrike" kern="1200" cap="none" spc="0" normalizeH="0" baseline="0" noProof="0" dirty="0">
              <a:ln>
                <a:noFill/>
              </a:ln>
              <a:solidFill>
                <a:srgbClr val="012E86"/>
              </a:solidFill>
              <a:effectLst/>
              <a:uLnTx/>
              <a:uFillTx/>
              <a:latin typeface="Calibri"/>
              <a:ea typeface="宋体" panose="02010600030101010101" pitchFamily="2" charset="-122"/>
              <a:cs typeface="+mn-cs"/>
            </a:endParaRPr>
          </a:p>
        </p:txBody>
      </p:sp>
      <p:pic>
        <p:nvPicPr>
          <p:cNvPr id="52" name="图片 51" descr="卡通人物&#10;&#10;低可信度描述已自动生成">
            <a:extLst>
              <a:ext uri="{FF2B5EF4-FFF2-40B4-BE49-F238E27FC236}">
                <a16:creationId xmlns:a16="http://schemas.microsoft.com/office/drawing/2014/main" id="{14CA96B8-4BED-1CDF-485D-2B0ED54BC467}"/>
              </a:ext>
            </a:extLst>
          </p:cNvPr>
          <p:cNvPicPr>
            <a:picLocks noChangeAspect="1"/>
          </p:cNvPicPr>
          <p:nvPr/>
        </p:nvPicPr>
        <p:blipFill>
          <a:blip r:embed="rId7">
            <a:alphaModFix amt="63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909" y="2421410"/>
            <a:ext cx="3500580" cy="1742919"/>
          </a:xfrm>
          <a:prstGeom prst="rect">
            <a:avLst/>
          </a:prstGeom>
        </p:spPr>
      </p:pic>
      <p:sp>
        <p:nvSpPr>
          <p:cNvPr id="53" name="文本框 52">
            <a:extLst>
              <a:ext uri="{FF2B5EF4-FFF2-40B4-BE49-F238E27FC236}">
                <a16:creationId xmlns:a16="http://schemas.microsoft.com/office/drawing/2014/main" id="{744BD1E3-0DA4-5448-32FC-B20C298819B3}"/>
              </a:ext>
            </a:extLst>
          </p:cNvPr>
          <p:cNvSpPr txBox="1"/>
          <p:nvPr/>
        </p:nvSpPr>
        <p:spPr>
          <a:xfrm>
            <a:off x="566532" y="2107079"/>
            <a:ext cx="223344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全身性抗凝</a:t>
            </a:r>
            <a:endParaRPr kumimoji="0" lang="zh-CN" altLang="en-US" sz="1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54" name="矩形: 圆角 53">
            <a:extLst>
              <a:ext uri="{FF2B5EF4-FFF2-40B4-BE49-F238E27FC236}">
                <a16:creationId xmlns:a16="http://schemas.microsoft.com/office/drawing/2014/main" id="{96E8F348-CF47-62DA-C5E3-FBBEF829CA12}"/>
              </a:ext>
            </a:extLst>
          </p:cNvPr>
          <p:cNvSpPr/>
          <p:nvPr/>
        </p:nvSpPr>
        <p:spPr>
          <a:xfrm>
            <a:off x="2564262" y="2656710"/>
            <a:ext cx="710509" cy="214668"/>
          </a:xfrm>
          <a:prstGeom prst="roundRect">
            <a:avLst/>
          </a:prstGeom>
          <a:solidFill>
            <a:schemeClr val="bg1">
              <a:lumMod val="5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置换液</a:t>
            </a:r>
          </a:p>
        </p:txBody>
      </p:sp>
      <mc:AlternateContent xmlns:mc="http://schemas.openxmlformats.org/markup-compatibility/2006" xmlns:p14="http://schemas.microsoft.com/office/powerpoint/2010/main">
        <mc:Choice Requires="p14">
          <p:contentPart p14:bwMode="auto" r:id="rId8">
            <p14:nvContentPartPr>
              <p14:cNvPr id="55" name="墨迹 54">
                <a:extLst>
                  <a:ext uri="{FF2B5EF4-FFF2-40B4-BE49-F238E27FC236}">
                    <a16:creationId xmlns:a16="http://schemas.microsoft.com/office/drawing/2014/main" id="{FE86F2B8-2624-2226-3741-038CC93F27EB}"/>
                  </a:ext>
                </a:extLst>
              </p14:cNvPr>
              <p14:cNvContentPartPr/>
              <p14:nvPr/>
            </p14:nvContentPartPr>
            <p14:xfrm>
              <a:off x="2640491" y="3318637"/>
              <a:ext cx="360" cy="360"/>
            </p14:xfrm>
          </p:contentPart>
        </mc:Choice>
        <mc:Fallback xmlns="">
          <p:pic>
            <p:nvPicPr>
              <p:cNvPr id="55" name="墨迹 54">
                <a:extLst>
                  <a:ext uri="{FF2B5EF4-FFF2-40B4-BE49-F238E27FC236}">
                    <a16:creationId xmlns:a16="http://schemas.microsoft.com/office/drawing/2014/main" id="{FE86F2B8-2624-2226-3741-038CC93F27EB}"/>
                  </a:ext>
                </a:extLst>
              </p:cNvPr>
              <p:cNvPicPr/>
              <p:nvPr/>
            </p:nvPicPr>
            <p:blipFill>
              <a:blip r:embed="rId9"/>
              <a:stretch>
                <a:fillRect/>
              </a:stretch>
            </p:blipFill>
            <p:spPr>
              <a:xfrm>
                <a:off x="2631491" y="3309637"/>
                <a:ext cx="18000" cy="18000"/>
              </a:xfrm>
              <a:prstGeom prst="rect">
                <a:avLst/>
              </a:prstGeom>
            </p:spPr>
          </p:pic>
        </mc:Fallback>
      </mc:AlternateContent>
      <p:pic>
        <p:nvPicPr>
          <p:cNvPr id="56" name="图片 55" descr="游戏机里面的人物&#10;&#10;低可信度描述已自动生成">
            <a:extLst>
              <a:ext uri="{FF2B5EF4-FFF2-40B4-BE49-F238E27FC236}">
                <a16:creationId xmlns:a16="http://schemas.microsoft.com/office/drawing/2014/main" id="{4939B184-2429-AADF-7D9D-D1B2DF2853F1}"/>
              </a:ext>
            </a:extLst>
          </p:cNvPr>
          <p:cNvPicPr>
            <a:picLocks noChangeAspect="1"/>
          </p:cNvPicPr>
          <p:nvPr/>
        </p:nvPicPr>
        <p:blipFill rotWithShape="1">
          <a:blip r:embed="rId10">
            <a:alphaModFix amt="63000"/>
            <a:duotone>
              <a:schemeClr val="accent5">
                <a:shade val="45000"/>
                <a:satMod val="135000"/>
              </a:schemeClr>
              <a:prstClr val="white"/>
            </a:duotone>
            <a:extLst>
              <a:ext uri="{28A0092B-C50C-407E-A947-70E740481C1C}">
                <a14:useLocalDpi xmlns:a14="http://schemas.microsoft.com/office/drawing/2010/main" val="0"/>
              </a:ext>
            </a:extLst>
          </a:blip>
          <a:srcRect l="40192" t="62833" r="40878"/>
          <a:stretch/>
        </p:blipFill>
        <p:spPr>
          <a:xfrm>
            <a:off x="1313492" y="3502139"/>
            <a:ext cx="675615" cy="647800"/>
          </a:xfrm>
          <a:prstGeom prst="rect">
            <a:avLst/>
          </a:prstGeom>
        </p:spPr>
      </p:pic>
      <p:grpSp>
        <p:nvGrpSpPr>
          <p:cNvPr id="57" name="组合 56">
            <a:extLst>
              <a:ext uri="{FF2B5EF4-FFF2-40B4-BE49-F238E27FC236}">
                <a16:creationId xmlns:a16="http://schemas.microsoft.com/office/drawing/2014/main" id="{6E8DACB2-A891-7D7E-D43B-F09E94178065}"/>
              </a:ext>
            </a:extLst>
          </p:cNvPr>
          <p:cNvGrpSpPr/>
          <p:nvPr/>
        </p:nvGrpSpPr>
        <p:grpSpPr>
          <a:xfrm>
            <a:off x="4437448" y="2447144"/>
            <a:ext cx="3039328" cy="1743968"/>
            <a:chOff x="6589959" y="2161284"/>
            <a:chExt cx="4495851" cy="2768596"/>
          </a:xfrm>
        </p:grpSpPr>
        <p:grpSp>
          <p:nvGrpSpPr>
            <p:cNvPr id="58" name="组合 57">
              <a:extLst>
                <a:ext uri="{FF2B5EF4-FFF2-40B4-BE49-F238E27FC236}">
                  <a16:creationId xmlns:a16="http://schemas.microsoft.com/office/drawing/2014/main" id="{EE3CEB9A-BFFE-6ACC-A30D-36870B9BAE93}"/>
                </a:ext>
              </a:extLst>
            </p:cNvPr>
            <p:cNvGrpSpPr/>
            <p:nvPr/>
          </p:nvGrpSpPr>
          <p:grpSpPr>
            <a:xfrm>
              <a:off x="6589959" y="2161284"/>
              <a:ext cx="4495851" cy="2768596"/>
              <a:chOff x="6284779" y="1449320"/>
              <a:chExt cx="3710147" cy="2777507"/>
            </a:xfrm>
          </p:grpSpPr>
          <p:grpSp>
            <p:nvGrpSpPr>
              <p:cNvPr id="61" name="组合 60">
                <a:extLst>
                  <a:ext uri="{FF2B5EF4-FFF2-40B4-BE49-F238E27FC236}">
                    <a16:creationId xmlns:a16="http://schemas.microsoft.com/office/drawing/2014/main" id="{CA356CA6-7329-C158-2B86-2335DE483062}"/>
                  </a:ext>
                </a:extLst>
              </p:cNvPr>
              <p:cNvGrpSpPr/>
              <p:nvPr/>
            </p:nvGrpSpPr>
            <p:grpSpPr>
              <a:xfrm>
                <a:off x="6284779" y="1449320"/>
                <a:ext cx="3710147" cy="2777507"/>
                <a:chOff x="6296578" y="1485988"/>
                <a:chExt cx="3710147" cy="2777507"/>
              </a:xfrm>
            </p:grpSpPr>
            <p:pic>
              <p:nvPicPr>
                <p:cNvPr id="63" name="图片 62">
                  <a:extLst>
                    <a:ext uri="{FF2B5EF4-FFF2-40B4-BE49-F238E27FC236}">
                      <a16:creationId xmlns:a16="http://schemas.microsoft.com/office/drawing/2014/main" id="{64E4FED1-080D-9515-1068-F1F8B6A1319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9159"/>
                <a:stretch/>
              </p:blipFill>
              <p:spPr>
                <a:xfrm>
                  <a:off x="6296578" y="1485988"/>
                  <a:ext cx="3495203" cy="2777507"/>
                </a:xfrm>
                <a:prstGeom prst="rect">
                  <a:avLst/>
                </a:prstGeom>
              </p:spPr>
            </p:pic>
            <p:sp>
              <p:nvSpPr>
                <p:cNvPr id="1026" name="矩形: 圆角 1025">
                  <a:extLst>
                    <a:ext uri="{FF2B5EF4-FFF2-40B4-BE49-F238E27FC236}">
                      <a16:creationId xmlns:a16="http://schemas.microsoft.com/office/drawing/2014/main" id="{970C8AB2-0B35-D68A-F935-EE6DE1079EAC}"/>
                    </a:ext>
                  </a:extLst>
                </p:cNvPr>
                <p:cNvSpPr/>
                <p:nvPr/>
              </p:nvSpPr>
              <p:spPr>
                <a:xfrm>
                  <a:off x="9139398" y="1831996"/>
                  <a:ext cx="867327" cy="341888"/>
                </a:xfrm>
                <a:prstGeom prst="roundRect">
                  <a:avLst/>
                </a:prstGeom>
                <a:solidFill>
                  <a:schemeClr val="bg1">
                    <a:lumMod val="5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置换液</a:t>
                  </a:r>
                </a:p>
              </p:txBody>
            </p:sp>
          </p:grpSp>
          <p:sp>
            <p:nvSpPr>
              <p:cNvPr id="62" name="文本框 61">
                <a:extLst>
                  <a:ext uri="{FF2B5EF4-FFF2-40B4-BE49-F238E27FC236}">
                    <a16:creationId xmlns:a16="http://schemas.microsoft.com/office/drawing/2014/main" id="{2D415CB8-BB5C-A7AE-4F11-CE852E9EB88A}"/>
                  </a:ext>
                </a:extLst>
              </p:cNvPr>
              <p:cNvSpPr txBox="1"/>
              <p:nvPr/>
            </p:nvSpPr>
            <p:spPr>
              <a:xfrm>
                <a:off x="6377203" y="1598726"/>
                <a:ext cx="501446" cy="1238864"/>
              </a:xfrm>
              <a:prstGeom prst="rect">
                <a:avLst/>
              </a:prstGeom>
              <a:solidFill>
                <a:srgbClr val="FBFB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58">
              <a:extLst>
                <a:ext uri="{FF2B5EF4-FFF2-40B4-BE49-F238E27FC236}">
                  <a16:creationId xmlns:a16="http://schemas.microsoft.com/office/drawing/2014/main" id="{441BFEA1-A9E8-08FC-1A12-BBD284ACE8B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68677" t="-1" r="18101" b="62694"/>
            <a:stretch/>
          </p:blipFill>
          <p:spPr>
            <a:xfrm>
              <a:off x="8670175" y="2174301"/>
              <a:ext cx="497941" cy="1149574"/>
            </a:xfrm>
            <a:prstGeom prst="rect">
              <a:avLst/>
            </a:prstGeom>
          </p:spPr>
        </p:pic>
        <p:sp>
          <p:nvSpPr>
            <p:cNvPr id="60" name="文本框 59">
              <a:extLst>
                <a:ext uri="{FF2B5EF4-FFF2-40B4-BE49-F238E27FC236}">
                  <a16:creationId xmlns:a16="http://schemas.microsoft.com/office/drawing/2014/main" id="{A63E1DB1-618A-A5B8-FD58-4B023190F8FD}"/>
                </a:ext>
              </a:extLst>
            </p:cNvPr>
            <p:cNvSpPr txBox="1"/>
            <p:nvPr/>
          </p:nvSpPr>
          <p:spPr>
            <a:xfrm>
              <a:off x="9549890" y="2174301"/>
              <a:ext cx="539450" cy="1149574"/>
            </a:xfrm>
            <a:prstGeom prst="rect">
              <a:avLst/>
            </a:prstGeom>
            <a:solidFill>
              <a:srgbClr val="FAFAF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sp>
        <p:nvSpPr>
          <p:cNvPr id="1030" name="文本框 1029">
            <a:extLst>
              <a:ext uri="{FF2B5EF4-FFF2-40B4-BE49-F238E27FC236}">
                <a16:creationId xmlns:a16="http://schemas.microsoft.com/office/drawing/2014/main" id="{40C4AA47-37BB-325A-E716-F56CAE5F752E}"/>
              </a:ext>
            </a:extLst>
          </p:cNvPr>
          <p:cNvSpPr txBox="1"/>
          <p:nvPr/>
        </p:nvSpPr>
        <p:spPr>
          <a:xfrm>
            <a:off x="4248216" y="2196226"/>
            <a:ext cx="596448" cy="2616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012E86"/>
                </a:solidFill>
                <a:effectLst/>
                <a:uLnTx/>
                <a:uFillTx/>
                <a:latin typeface="Calibri"/>
                <a:ea typeface="宋体" panose="02010600030101010101" pitchFamily="2" charset="-122"/>
                <a:cs typeface="+mn-cs"/>
              </a:rPr>
              <a:t>图 </a:t>
            </a:r>
            <a:r>
              <a:rPr kumimoji="0" lang="en-US" altLang="zh-CN" sz="1100" b="1" i="0" u="none" strike="noStrike" kern="1200" cap="none" spc="0" normalizeH="0" baseline="0" noProof="0" dirty="0">
                <a:ln>
                  <a:noFill/>
                </a:ln>
                <a:solidFill>
                  <a:srgbClr val="012E86"/>
                </a:solidFill>
                <a:effectLst/>
                <a:uLnTx/>
                <a:uFillTx/>
                <a:latin typeface="Calibri"/>
                <a:ea typeface="宋体" panose="02010600030101010101" pitchFamily="2" charset="-122"/>
                <a:cs typeface="+mn-cs"/>
              </a:rPr>
              <a:t>B</a:t>
            </a:r>
            <a:endParaRPr kumimoji="0" lang="zh-CN" altLang="en-US" sz="1100" b="1" i="0" u="none" strike="noStrike" kern="1200" cap="none" spc="0" normalizeH="0" baseline="0" noProof="0" dirty="0">
              <a:ln>
                <a:noFill/>
              </a:ln>
              <a:solidFill>
                <a:srgbClr val="012E86"/>
              </a:solidFill>
              <a:effectLst/>
              <a:uLnTx/>
              <a:uFillTx/>
              <a:latin typeface="Calibri"/>
              <a:ea typeface="宋体" panose="02010600030101010101" pitchFamily="2" charset="-122"/>
              <a:cs typeface="+mn-cs"/>
            </a:endParaRPr>
          </a:p>
        </p:txBody>
      </p:sp>
      <p:sp>
        <p:nvSpPr>
          <p:cNvPr id="1035" name="Rectangle 17">
            <a:extLst>
              <a:ext uri="{FF2B5EF4-FFF2-40B4-BE49-F238E27FC236}">
                <a16:creationId xmlns:a16="http://schemas.microsoft.com/office/drawing/2014/main" id="{BD1A6EBE-800E-807E-5556-F18A3BD68A58}"/>
              </a:ext>
            </a:extLst>
          </p:cNvPr>
          <p:cNvSpPr/>
          <p:nvPr/>
        </p:nvSpPr>
        <p:spPr>
          <a:xfrm>
            <a:off x="4212467" y="2136592"/>
            <a:ext cx="3317514" cy="2066238"/>
          </a:xfrm>
          <a:prstGeom prst="rect">
            <a:avLst/>
          </a:prstGeom>
          <a:noFill/>
          <a:ln>
            <a:solidFill>
              <a:srgbClr val="012E86">
                <a:alpha val="2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36" name="图片 1035">
            <a:extLst>
              <a:ext uri="{FF2B5EF4-FFF2-40B4-BE49-F238E27FC236}">
                <a16:creationId xmlns:a16="http://schemas.microsoft.com/office/drawing/2014/main" id="{2F8E0EAA-1E38-E9DF-D1ED-F3463800538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30020" r="50020" b="54721"/>
          <a:stretch/>
        </p:blipFill>
        <p:spPr>
          <a:xfrm>
            <a:off x="4352235" y="2543162"/>
            <a:ext cx="571500" cy="869261"/>
          </a:xfrm>
          <a:prstGeom prst="rect">
            <a:avLst/>
          </a:prstGeom>
        </p:spPr>
      </p:pic>
      <p:sp>
        <p:nvSpPr>
          <p:cNvPr id="1037" name="矩形: 圆角 1036">
            <a:extLst>
              <a:ext uri="{FF2B5EF4-FFF2-40B4-BE49-F238E27FC236}">
                <a16:creationId xmlns:a16="http://schemas.microsoft.com/office/drawing/2014/main" id="{F8D2E290-C783-D0B3-F7E6-BB75E49B08AC}"/>
              </a:ext>
            </a:extLst>
          </p:cNvPr>
          <p:cNvSpPr/>
          <p:nvPr/>
        </p:nvSpPr>
        <p:spPr>
          <a:xfrm>
            <a:off x="4275788" y="2666635"/>
            <a:ext cx="860628" cy="353417"/>
          </a:xfrm>
          <a:prstGeom prst="roundRect">
            <a:avLst/>
          </a:prstGeom>
          <a:solidFill>
            <a:schemeClr val="accent6"/>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枸橼酸</a:t>
            </a:r>
            <a:endParaRPr kumimoji="0" lang="en-US" altLang="zh-CN" sz="105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置换液</a:t>
            </a:r>
          </a:p>
        </p:txBody>
      </p:sp>
      <p:sp>
        <p:nvSpPr>
          <p:cNvPr id="1038" name="文本框 1037">
            <a:extLst>
              <a:ext uri="{FF2B5EF4-FFF2-40B4-BE49-F238E27FC236}">
                <a16:creationId xmlns:a16="http://schemas.microsoft.com/office/drawing/2014/main" id="{CF8E777D-C578-DAF7-FE56-113B2F212A88}"/>
              </a:ext>
            </a:extLst>
          </p:cNvPr>
          <p:cNvSpPr txBox="1"/>
          <p:nvPr/>
        </p:nvSpPr>
        <p:spPr>
          <a:xfrm>
            <a:off x="5328881" y="2581705"/>
            <a:ext cx="438162" cy="792174"/>
          </a:xfrm>
          <a:prstGeom prst="rect">
            <a:avLst/>
          </a:prstGeom>
          <a:solidFill>
            <a:srgbClr val="FAFAF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39" name="文本框 1038">
            <a:extLst>
              <a:ext uri="{FF2B5EF4-FFF2-40B4-BE49-F238E27FC236}">
                <a16:creationId xmlns:a16="http://schemas.microsoft.com/office/drawing/2014/main" id="{F4362EA8-1CBB-95F6-BD21-33E4053FE38D}"/>
              </a:ext>
            </a:extLst>
          </p:cNvPr>
          <p:cNvSpPr txBox="1"/>
          <p:nvPr/>
        </p:nvSpPr>
        <p:spPr>
          <a:xfrm>
            <a:off x="4731162" y="2139207"/>
            <a:ext cx="223344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局部抗凝</a:t>
            </a:r>
            <a:endParaRPr kumimoji="0" lang="zh-CN" altLang="en-US" sz="1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1040" name="图片 1039" descr="卡通人物&#10;&#10;低可信度描述已自动生成">
            <a:extLst>
              <a:ext uri="{FF2B5EF4-FFF2-40B4-BE49-F238E27FC236}">
                <a16:creationId xmlns:a16="http://schemas.microsoft.com/office/drawing/2014/main" id="{0270988A-EA99-E31D-7295-7B0AD55CA80C}"/>
              </a:ext>
            </a:extLst>
          </p:cNvPr>
          <p:cNvPicPr>
            <a:picLocks noChangeAspect="1"/>
          </p:cNvPicPr>
          <p:nvPr/>
        </p:nvPicPr>
        <p:blipFill>
          <a:blip r:embed="rId7">
            <a:alphaModFix amt="63000"/>
            <a:extLst>
              <a:ext uri="{28A0092B-C50C-407E-A947-70E740481C1C}">
                <a14:useLocalDpi xmlns:a14="http://schemas.microsoft.com/office/drawing/2010/main" val="0"/>
              </a:ext>
            </a:extLst>
          </a:blip>
          <a:srcRect/>
          <a:stretch>
            <a:fillRect/>
          </a:stretch>
        </p:blipFill>
        <p:spPr>
          <a:xfrm>
            <a:off x="4052367" y="2502017"/>
            <a:ext cx="3500580" cy="1689095"/>
          </a:xfrm>
          <a:custGeom>
            <a:avLst/>
            <a:gdLst>
              <a:gd name="connsiteX0" fmla="*/ 1657352 w 3500580"/>
              <a:gd name="connsiteY0" fmla="*/ 1151524 h 1742919"/>
              <a:gd name="connsiteX1" fmla="*/ 1657352 w 3500580"/>
              <a:gd name="connsiteY1" fmla="*/ 1587632 h 1742919"/>
              <a:gd name="connsiteX2" fmla="*/ 1942970 w 3500580"/>
              <a:gd name="connsiteY2" fmla="*/ 1587632 h 1742919"/>
              <a:gd name="connsiteX3" fmla="*/ 1942970 w 3500580"/>
              <a:gd name="connsiteY3" fmla="*/ 1151524 h 1742919"/>
              <a:gd name="connsiteX4" fmla="*/ 0 w 3500580"/>
              <a:gd name="connsiteY4" fmla="*/ 0 h 1742919"/>
              <a:gd name="connsiteX5" fmla="*/ 3500580 w 3500580"/>
              <a:gd name="connsiteY5" fmla="*/ 0 h 1742919"/>
              <a:gd name="connsiteX6" fmla="*/ 3500580 w 3500580"/>
              <a:gd name="connsiteY6" fmla="*/ 1742919 h 1742919"/>
              <a:gd name="connsiteX7" fmla="*/ 0 w 3500580"/>
              <a:gd name="connsiteY7" fmla="*/ 1742919 h 174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580" h="1742919">
                <a:moveTo>
                  <a:pt x="1657352" y="1151524"/>
                </a:moveTo>
                <a:lnTo>
                  <a:pt x="1657352" y="1587632"/>
                </a:lnTo>
                <a:lnTo>
                  <a:pt x="1942970" y="1587632"/>
                </a:lnTo>
                <a:lnTo>
                  <a:pt x="1942970" y="1151524"/>
                </a:lnTo>
                <a:close/>
                <a:moveTo>
                  <a:pt x="0" y="0"/>
                </a:moveTo>
                <a:lnTo>
                  <a:pt x="3500580" y="0"/>
                </a:lnTo>
                <a:lnTo>
                  <a:pt x="3500580" y="1742919"/>
                </a:lnTo>
                <a:lnTo>
                  <a:pt x="0" y="1742919"/>
                </a:lnTo>
                <a:close/>
              </a:path>
            </a:pathLst>
          </a:custGeom>
        </p:spPr>
      </p:pic>
      <p:sp>
        <p:nvSpPr>
          <p:cNvPr id="1042" name="文本框 1041">
            <a:extLst>
              <a:ext uri="{FF2B5EF4-FFF2-40B4-BE49-F238E27FC236}">
                <a16:creationId xmlns:a16="http://schemas.microsoft.com/office/drawing/2014/main" id="{18F13D6B-6C4C-F77A-767D-AA750472D547}"/>
              </a:ext>
            </a:extLst>
          </p:cNvPr>
          <p:cNvSpPr txBox="1"/>
          <p:nvPr/>
        </p:nvSpPr>
        <p:spPr>
          <a:xfrm>
            <a:off x="3243899" y="2743359"/>
            <a:ext cx="916599"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枸橼酸钠血滤置换液</a:t>
            </a:r>
            <a:endParaRPr kumimoji="0" lang="en-US" altLang="zh-CN" sz="11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简化</a:t>
            </a:r>
            <a:endParaRPr kumimoji="0" lang="en-US" altLang="zh-CN" sz="11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抗凝及置换</a:t>
            </a:r>
          </a:p>
        </p:txBody>
      </p:sp>
      <p:grpSp>
        <p:nvGrpSpPr>
          <p:cNvPr id="2" name="组合 1">
            <a:extLst>
              <a:ext uri="{FF2B5EF4-FFF2-40B4-BE49-F238E27FC236}">
                <a16:creationId xmlns:a16="http://schemas.microsoft.com/office/drawing/2014/main" id="{F37CE348-94D0-D84E-250E-818B488B86FB}"/>
              </a:ext>
            </a:extLst>
          </p:cNvPr>
          <p:cNvGrpSpPr/>
          <p:nvPr/>
        </p:nvGrpSpPr>
        <p:grpSpPr>
          <a:xfrm>
            <a:off x="7578662" y="2136595"/>
            <a:ext cx="4521935" cy="2066238"/>
            <a:chOff x="-16453" y="5075488"/>
            <a:chExt cx="6589979" cy="1361998"/>
          </a:xfrm>
        </p:grpSpPr>
        <p:sp>
          <p:nvSpPr>
            <p:cNvPr id="3" name="矩形: 圆角 2">
              <a:extLst>
                <a:ext uri="{FF2B5EF4-FFF2-40B4-BE49-F238E27FC236}">
                  <a16:creationId xmlns:a16="http://schemas.microsoft.com/office/drawing/2014/main" id="{ECF0B2B4-6BD4-A8DC-AF4D-7B261737E1EF}"/>
                </a:ext>
              </a:extLst>
            </p:cNvPr>
            <p:cNvSpPr/>
            <p:nvPr/>
          </p:nvSpPr>
          <p:spPr>
            <a:xfrm>
              <a:off x="43627" y="5075488"/>
              <a:ext cx="6529899" cy="1361998"/>
            </a:xfrm>
            <a:prstGeom prst="roundRect">
              <a:avLst>
                <a:gd name="adj" fmla="val 5463"/>
              </a:avLst>
            </a:prstGeom>
            <a:solidFill>
              <a:schemeClr val="accent6">
                <a:lumMod val="60000"/>
                <a:lumOff val="4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4" name="文本框 17">
              <a:extLst>
                <a:ext uri="{FF2B5EF4-FFF2-40B4-BE49-F238E27FC236}">
                  <a16:creationId xmlns:a16="http://schemas.microsoft.com/office/drawing/2014/main" id="{5FEEE449-4765-2B1D-12DA-CACDF7AF51A2}"/>
                </a:ext>
              </a:extLst>
            </p:cNvPr>
            <p:cNvSpPr txBox="1"/>
            <p:nvPr/>
          </p:nvSpPr>
          <p:spPr bwMode="gray">
            <a:xfrm>
              <a:off x="-16453" y="5356636"/>
              <a:ext cx="865005" cy="832482"/>
            </a:xfrm>
            <a:prstGeom prst="rect">
              <a:avLst/>
            </a:prstGeom>
            <a:noFill/>
          </p:spPr>
          <p:txBody>
            <a:bodyPr wrap="square" lIns="45720" tIns="45720" rIns="45720" bIns="45720" rtlCol="0" anchor="ctr">
              <a:noAutofit/>
            </a:bodyP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枸橼酸盐抗凝机理</a:t>
              </a:r>
              <a:endParaRPr kumimoji="0" lang="en-US" altLang="zh-CN"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sp>
          <p:nvSpPr>
            <p:cNvPr id="5" name="文本框 4">
              <a:extLst>
                <a:ext uri="{FF2B5EF4-FFF2-40B4-BE49-F238E27FC236}">
                  <a16:creationId xmlns:a16="http://schemas.microsoft.com/office/drawing/2014/main" id="{18ABA730-EE45-6067-48D5-20ABEA8D0076}"/>
                </a:ext>
              </a:extLst>
            </p:cNvPr>
            <p:cNvSpPr txBox="1"/>
            <p:nvPr/>
          </p:nvSpPr>
          <p:spPr>
            <a:xfrm>
              <a:off x="757977" y="5156530"/>
              <a:ext cx="5815549" cy="10454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枸橼酸盐与体外循环中的二价钙离子（</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Ca2</a:t>
              </a:r>
              <a:r>
                <a:rPr kumimoji="0" lang="en-US" altLang="zh-CN" sz="11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）具有高亲和力，形成枸橼酸盐</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钙复合物，有效降低游离钙的水平。由于游离钙是大多数凝血级联酶的必需辅助因子，当枸橼酸介导的血浆游离钙低于</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0.35mmol/L</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时，阻断内外源性凝血通路的活化，从而发挥抗凝作用，</a:t>
              </a:r>
              <a:r>
                <a:rPr lang="zh-CN" altLang="en-US" sz="1100" dirty="0">
                  <a:solidFill>
                    <a:prstClr val="black"/>
                  </a:solidFill>
                  <a:latin typeface="微软雅黑" panose="020B0503020204020204" pitchFamily="34" charset="-122"/>
                  <a:ea typeface="微软雅黑" panose="020B0503020204020204" pitchFamily="34" charset="-122"/>
                </a:rPr>
                <a:t>在</a:t>
              </a:r>
              <a:r>
                <a:rPr lang="en-US" altLang="zh-CN" sz="1100" dirty="0">
                  <a:solidFill>
                    <a:prstClr val="black"/>
                  </a:solidFill>
                  <a:latin typeface="微软雅黑" panose="020B0503020204020204" pitchFamily="34" charset="-122"/>
                  <a:ea typeface="微软雅黑" panose="020B0503020204020204" pitchFamily="34" charset="-122"/>
                </a:rPr>
                <a:t>CRRT</a:t>
              </a:r>
              <a:r>
                <a:rPr lang="zh-CN" altLang="en-US" sz="1100" dirty="0">
                  <a:solidFill>
                    <a:prstClr val="black"/>
                  </a:solidFill>
                  <a:latin typeface="微软雅黑" panose="020B0503020204020204" pitchFamily="34" charset="-122"/>
                  <a:ea typeface="微软雅黑" panose="020B0503020204020204" pitchFamily="34" charset="-122"/>
                </a:rPr>
                <a:t>运行中的体外循环管路末端补充钙剂，使枸橼酸局部抗凝精准限制在体外循环管路内。</a:t>
              </a:r>
            </a:p>
          </p:txBody>
        </p:sp>
      </p:grpSp>
    </p:spTree>
    <p:extLst>
      <p:ext uri="{BB962C8B-B14F-4D97-AF65-F5344CB8AC3E}">
        <p14:creationId xmlns:p14="http://schemas.microsoft.com/office/powerpoint/2010/main" val="329655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A3F8E50-6D1F-321F-C55F-03919533CA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7" name="think-cell data - do not delete" hidden="1">
                        <a:extLst>
                          <a:ext uri="{FF2B5EF4-FFF2-40B4-BE49-F238E27FC236}">
                            <a16:creationId xmlns:a16="http://schemas.microsoft.com/office/drawing/2014/main" id="{CA3F8E50-6D1F-321F-C55F-03919533CA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B986FDE-68C2-529C-EAED-490697E4B47B}"/>
              </a:ext>
            </a:extLst>
          </p:cNvPr>
          <p:cNvSpPr>
            <a:spLocks noGrp="1"/>
          </p:cNvSpPr>
          <p:nvPr>
            <p:ph type="title"/>
          </p:nvPr>
        </p:nvSpPr>
        <p:spPr>
          <a:xfrm>
            <a:off x="1549182" y="140730"/>
            <a:ext cx="10515600" cy="684029"/>
          </a:xfrm>
        </p:spPr>
        <p:txBody>
          <a:bodyPr vert="horz">
            <a:normAutofit/>
          </a:bodyPr>
          <a:lstStyle/>
          <a:p>
            <a:r>
              <a:rPr lang="zh-CN" altLang="en-US" sz="2500" b="1" dirty="0">
                <a:latin typeface="微软雅黑" panose="020B0503020204020204" pitchFamily="34" charset="-122"/>
                <a:ea typeface="微软雅黑" panose="020B0503020204020204" pitchFamily="34" charset="-122"/>
              </a:rPr>
              <a:t>显著降低出血风险和肝素诱导的血小板减少症（</a:t>
            </a:r>
            <a:r>
              <a:rPr lang="en-US" altLang="zh-CN" sz="2500" b="1" dirty="0">
                <a:latin typeface="微软雅黑" panose="020B0503020204020204" pitchFamily="34" charset="-122"/>
                <a:ea typeface="微软雅黑" panose="020B0503020204020204" pitchFamily="34" charset="-122"/>
              </a:rPr>
              <a:t>HIT</a:t>
            </a:r>
            <a:r>
              <a:rPr lang="zh-CN" altLang="en-US" sz="2500" b="1" dirty="0">
                <a:latin typeface="微软雅黑" panose="020B0503020204020204" pitchFamily="34" charset="-122"/>
                <a:ea typeface="微软雅黑" panose="020B0503020204020204" pitchFamily="34" charset="-122"/>
              </a:rPr>
              <a:t>），总体安全性良好</a:t>
            </a:r>
            <a:endParaRPr lang="en-US" sz="2500" b="1" dirty="0">
              <a:latin typeface="微软雅黑" panose="020B0503020204020204" pitchFamily="34" charset="-122"/>
              <a:ea typeface="微软雅黑" panose="020B0503020204020204" pitchFamily="34" charset="-122"/>
            </a:endParaRPr>
          </a:p>
        </p:txBody>
      </p:sp>
      <p:sp>
        <p:nvSpPr>
          <p:cNvPr id="5" name="Espace réservé du numéro de diapositive 3">
            <a:extLst>
              <a:ext uri="{FF2B5EF4-FFF2-40B4-BE49-F238E27FC236}">
                <a16:creationId xmlns:a16="http://schemas.microsoft.com/office/drawing/2014/main" id="{770B8657-30A8-0067-2C8F-D5206017221B}"/>
              </a:ext>
            </a:extLst>
          </p:cNvPr>
          <p:cNvSpPr>
            <a:spLocks noGrp="1"/>
          </p:cNvSpPr>
          <p:nvPr>
            <p:ph type="sldNum" sz="quarter" idx="7"/>
          </p:nvPr>
        </p:nvSpPr>
        <p:spPr>
          <a:xfrm>
            <a:off x="11571006" y="6492240"/>
            <a:ext cx="493776" cy="365125"/>
          </a:xfr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7536C0D-C333-475E-B068-2F8738F97D07}" type="slidenum">
              <a:rPr kumimoji="0" lang="en-US" sz="1800" b="0" i="0" u="none" strike="noStrike" kern="1200" cap="none" spc="0" normalizeH="0" baseline="0" noProof="0" smtClean="0">
                <a:ln>
                  <a:noFill/>
                </a:ln>
                <a:solidFill>
                  <a:prstClr val="black">
                    <a:tint val="75000"/>
                  </a:prstClr>
                </a:solidFill>
                <a:effectLst/>
                <a:uLnTx/>
                <a:uFillTx/>
                <a:latin typeface="Calibri"/>
                <a:ea typeface="黑体" panose="02010609060101010101" pitchFamily="49" charset="-122"/>
                <a:cs typeface="+mn-cs"/>
                <a:sym typeface="Arial" panose="020B0604020202020204" pitchFamily="34" charset="0"/>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Calibri"/>
              <a:ea typeface="黑体" panose="02010609060101010101" pitchFamily="49" charset="-122"/>
              <a:cs typeface="+mn-cs"/>
              <a:sym typeface="Arial" panose="020B0604020202020204" pitchFamily="34" charset="0"/>
            </a:endParaRPr>
          </a:p>
        </p:txBody>
      </p:sp>
      <p:grpSp>
        <p:nvGrpSpPr>
          <p:cNvPr id="9" name="组合 11">
            <a:extLst>
              <a:ext uri="{FF2B5EF4-FFF2-40B4-BE49-F238E27FC236}">
                <a16:creationId xmlns:a16="http://schemas.microsoft.com/office/drawing/2014/main" id="{830E91AF-B513-6671-0B57-F213B4BA9F72}"/>
              </a:ext>
            </a:extLst>
          </p:cNvPr>
          <p:cNvGrpSpPr/>
          <p:nvPr/>
        </p:nvGrpSpPr>
        <p:grpSpPr>
          <a:xfrm>
            <a:off x="397591" y="1126671"/>
            <a:ext cx="3365887" cy="4378980"/>
            <a:chOff x="3205704" y="1368870"/>
            <a:chExt cx="4127657" cy="3244958"/>
          </a:xfrm>
        </p:grpSpPr>
        <p:sp>
          <p:nvSpPr>
            <p:cNvPr id="10" name="矩形: 圆顶角 28">
              <a:extLst>
                <a:ext uri="{FF2B5EF4-FFF2-40B4-BE49-F238E27FC236}">
                  <a16:creationId xmlns:a16="http://schemas.microsoft.com/office/drawing/2014/main" id="{6895ED6E-42AD-BFFD-733F-07DBA78781C7}"/>
                </a:ext>
              </a:extLst>
            </p:cNvPr>
            <p:cNvSpPr/>
            <p:nvPr/>
          </p:nvSpPr>
          <p:spPr>
            <a:xfrm>
              <a:off x="3205704" y="1368870"/>
              <a:ext cx="4127657" cy="396000"/>
            </a:xfrm>
            <a:prstGeom prst="round2SameRect">
              <a:avLst/>
            </a:prstGeom>
            <a:solidFill>
              <a:srgbClr val="012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 药品说明书收载的安全性信息</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 name="矩形 30">
              <a:extLst>
                <a:ext uri="{FF2B5EF4-FFF2-40B4-BE49-F238E27FC236}">
                  <a16:creationId xmlns:a16="http://schemas.microsoft.com/office/drawing/2014/main" id="{3989529E-E1A7-F378-1F89-22E663C4A4FC}"/>
                </a:ext>
              </a:extLst>
            </p:cNvPr>
            <p:cNvSpPr/>
            <p:nvPr/>
          </p:nvSpPr>
          <p:spPr>
            <a:xfrm>
              <a:off x="3205704" y="1779551"/>
              <a:ext cx="4127657" cy="28342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文本框 31">
              <a:extLst>
                <a:ext uri="{FF2B5EF4-FFF2-40B4-BE49-F238E27FC236}">
                  <a16:creationId xmlns:a16="http://schemas.microsoft.com/office/drawing/2014/main" id="{A8C99858-0493-D87E-882D-DAD502E10C53}"/>
                </a:ext>
              </a:extLst>
            </p:cNvPr>
            <p:cNvSpPr txBox="1"/>
            <p:nvPr/>
          </p:nvSpPr>
          <p:spPr bwMode="gray">
            <a:xfrm>
              <a:off x="3205704" y="1947592"/>
              <a:ext cx="3990070" cy="1562292"/>
            </a:xfrm>
            <a:prstGeom prst="rect">
              <a:avLst/>
            </a:prstGeom>
            <a:noFill/>
          </p:spPr>
          <p:txBody>
            <a:bodyPr wrap="square">
              <a:spAutoFit/>
            </a:bodyPr>
            <a:lstStyle/>
            <a:p>
              <a:pPr marL="171450" marR="0" lvl="0" indent="-171450" algn="l" defTabSz="914400" rtl="0" eaLnBrk="1" fontAlgn="ctr"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常见不良反应为电解质失衡和酸碱失衡</a:t>
              </a:r>
            </a:p>
            <a:p>
              <a:pPr marL="171450" marR="0" lvl="0" indent="-171450" algn="l" defTabSz="914400" rtl="0" eaLnBrk="1" fontAlgn="ctr"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治疗时应密切监测患者的血液动力学状态、体液平衡、血糖水平、电解质和酸碱平衡状况；密切监测钠、镁、钾、磷酸盐和钙</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7" name="组合 3">
            <a:extLst>
              <a:ext uri="{FF2B5EF4-FFF2-40B4-BE49-F238E27FC236}">
                <a16:creationId xmlns:a16="http://schemas.microsoft.com/office/drawing/2014/main" id="{0026BE11-B5E6-6410-5768-200D8859289E}"/>
              </a:ext>
            </a:extLst>
          </p:cNvPr>
          <p:cNvGrpSpPr/>
          <p:nvPr/>
        </p:nvGrpSpPr>
        <p:grpSpPr>
          <a:xfrm>
            <a:off x="3888280" y="1126671"/>
            <a:ext cx="3585341" cy="4378980"/>
            <a:chOff x="5491667" y="862422"/>
            <a:chExt cx="4129252" cy="3244959"/>
          </a:xfrm>
        </p:grpSpPr>
        <p:sp>
          <p:nvSpPr>
            <p:cNvPr id="18" name="矩形: 圆顶角 36">
              <a:extLst>
                <a:ext uri="{FF2B5EF4-FFF2-40B4-BE49-F238E27FC236}">
                  <a16:creationId xmlns:a16="http://schemas.microsoft.com/office/drawing/2014/main" id="{29B1D432-D42F-5786-B5FE-76801BF87F16}"/>
                </a:ext>
              </a:extLst>
            </p:cNvPr>
            <p:cNvSpPr/>
            <p:nvPr/>
          </p:nvSpPr>
          <p:spPr>
            <a:xfrm>
              <a:off x="5493262" y="862422"/>
              <a:ext cx="4127657" cy="396000"/>
            </a:xfrm>
            <a:prstGeom prst="round2SameRect">
              <a:avLst/>
            </a:prstGeom>
            <a:solidFill>
              <a:srgbClr val="012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全球上市近</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10</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年涉及</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41</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个国家</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地区，总体安全性良好</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 name="矩形 38">
              <a:extLst>
                <a:ext uri="{FF2B5EF4-FFF2-40B4-BE49-F238E27FC236}">
                  <a16:creationId xmlns:a16="http://schemas.microsoft.com/office/drawing/2014/main" id="{4B89ADC2-F9A1-80EA-796E-76E6AAEF345C}"/>
                </a:ext>
              </a:extLst>
            </p:cNvPr>
            <p:cNvSpPr/>
            <p:nvPr/>
          </p:nvSpPr>
          <p:spPr>
            <a:xfrm>
              <a:off x="5491667" y="1273105"/>
              <a:ext cx="4127657" cy="2834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文本框 39">
              <a:extLst>
                <a:ext uri="{FF2B5EF4-FFF2-40B4-BE49-F238E27FC236}">
                  <a16:creationId xmlns:a16="http://schemas.microsoft.com/office/drawing/2014/main" id="{AC3F5622-5EEC-6E35-9F6E-C37069326350}"/>
                </a:ext>
              </a:extLst>
            </p:cNvPr>
            <p:cNvSpPr txBox="1"/>
            <p:nvPr/>
          </p:nvSpPr>
          <p:spPr bwMode="gray">
            <a:xfrm>
              <a:off x="5560461" y="1372606"/>
              <a:ext cx="3990069" cy="2337737"/>
            </a:xfrm>
            <a:prstGeom prst="rect">
              <a:avLst/>
            </a:prstGeom>
            <a:noFill/>
          </p:spPr>
          <p:txBody>
            <a:bodyPr wrap="square">
              <a:spAutoFit/>
            </a:bodyPr>
            <a:lstStyle/>
            <a:p>
              <a:pPr marL="171450" marR="0" lvl="0" indent="-171450" algn="l" defTabSz="914400" rtl="0" eaLnBrk="1" fontAlgn="ctr"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临床医护</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调查显示，九成以上受访者认为</a:t>
              </a:r>
              <a:r>
                <a:rPr lang="zh-CN" altLang="en-US" sz="1400" b="1" dirty="0">
                  <a:solidFill>
                    <a:srgbClr val="012E86"/>
                  </a:solidFill>
                  <a:latin typeface="微软雅黑" panose="020B0503020204020204" pitchFamily="34" charset="-122"/>
                  <a:ea typeface="微软雅黑" panose="020B0503020204020204" pitchFamily="34" charset="-122"/>
                </a:rPr>
                <a:t>本品的抗凝效果优于肝素，且可降低失血风险</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。临床使用不良反应为电解质失衡和碱中毒，多数症状轻微</a:t>
              </a:r>
              <a:r>
                <a:rPr kumimoji="0" lang="en-US" altLang="zh-CN" sz="14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rPr>
                <a:t>[1] </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ctr"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近五年各地药监部门未发布本品安全性相关的警告或撤市信息</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ctr"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基于全球不良反应分析，近五年来未发现新的安全性信号，本品具有良好的获益</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风险比</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 name="Rectangle 2">
            <a:extLst>
              <a:ext uri="{FF2B5EF4-FFF2-40B4-BE49-F238E27FC236}">
                <a16:creationId xmlns:a16="http://schemas.microsoft.com/office/drawing/2014/main" id="{219A6876-4533-D6BC-6E84-014F1FD32962}"/>
              </a:ext>
            </a:extLst>
          </p:cNvPr>
          <p:cNvSpPr/>
          <p:nvPr/>
        </p:nvSpPr>
        <p:spPr>
          <a:xfrm>
            <a:off x="522393" y="-14426"/>
            <a:ext cx="490888" cy="1025080"/>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安全性</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32">
            <a:extLst>
              <a:ext uri="{FF2B5EF4-FFF2-40B4-BE49-F238E27FC236}">
                <a16:creationId xmlns:a16="http://schemas.microsoft.com/office/drawing/2014/main" id="{17A1EB8C-602F-5803-B682-6EB2D53794B8}"/>
              </a:ext>
            </a:extLst>
          </p:cNvPr>
          <p:cNvSpPr/>
          <p:nvPr/>
        </p:nvSpPr>
        <p:spPr>
          <a:xfrm>
            <a:off x="7619619" y="1350486"/>
            <a:ext cx="3832116" cy="41551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marL="171450" marR="0" lvl="0" indent="-171450" algn="l" defTabSz="914400" rtl="0" eaLnBrk="1" fontAlgn="ctr" latinLnBrk="0" hangingPunct="1">
              <a:lnSpc>
                <a:spcPct val="150000"/>
              </a:lnSpc>
              <a:spcBef>
                <a:spcPts val="0"/>
              </a:spcBef>
              <a:spcAft>
                <a:spcPts val="600"/>
              </a:spcAft>
              <a:buClrTx/>
              <a:buSzTx/>
              <a:buFont typeface="Arial" panose="020B0604020202020204" pitchFamily="34" charset="0"/>
              <a:buChar char="•"/>
              <a:tabLst/>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ctr"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相较于肝素，局部枸橼酸抗凝</a:t>
            </a: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rPr>
              <a:t>显著降低</a:t>
            </a:r>
            <a:r>
              <a:rPr kumimoji="0" lang="en-US" altLang="zh-CN"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rPr>
              <a:t>70%</a:t>
            </a: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rPr>
              <a:t>出血风险</a:t>
            </a:r>
            <a:r>
              <a:rPr kumimoji="0" lang="en-US" altLang="zh-CN" sz="1400" b="1" i="0" u="none" strike="noStrike" kern="1200" cap="none" spc="0" normalizeH="0" baseline="30000" noProof="0" dirty="0">
                <a:ln>
                  <a:noFill/>
                </a:ln>
                <a:solidFill>
                  <a:srgbClr val="012E86"/>
                </a:solidFill>
                <a:effectLst/>
                <a:uLnTx/>
                <a:uFillTx/>
                <a:latin typeface="微软雅黑" panose="020B0503020204020204" pitchFamily="34" charset="-122"/>
                <a:ea typeface="微软雅黑" panose="020B0503020204020204" pitchFamily="34" charset="-122"/>
              </a:rPr>
              <a:t>[2]</a:t>
            </a:r>
          </a:p>
          <a:p>
            <a:pPr marL="171450" marR="0" lvl="0" indent="-171450" algn="l" defTabSz="914400" rtl="0" eaLnBrk="1" fontAlgn="ctr"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rPr>
              <a:t>减少肝素诱导的血小板减少症（</a:t>
            </a:r>
            <a:r>
              <a:rPr kumimoji="0" lang="en-US" altLang="zh-CN"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rPr>
              <a:t>HIT</a:t>
            </a: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rPr>
              <a:t>）发生</a:t>
            </a:r>
            <a:r>
              <a:rPr kumimoji="0" lang="en-US" altLang="zh-CN" sz="1400" b="1" i="0" u="none" strike="noStrike" kern="1200" cap="none" spc="0" normalizeH="0" baseline="30000" noProof="0" dirty="0">
                <a:ln>
                  <a:noFill/>
                </a:ln>
                <a:solidFill>
                  <a:srgbClr val="012E86"/>
                </a:solidFill>
                <a:effectLst/>
                <a:uLnTx/>
                <a:uFillTx/>
                <a:latin typeface="微软雅黑" panose="020B0503020204020204" pitchFamily="34" charset="-122"/>
                <a:ea typeface="微软雅黑" panose="020B0503020204020204" pitchFamily="34" charset="-122"/>
              </a:rPr>
              <a:t>[3-4]</a:t>
            </a:r>
            <a:endParaRPr kumimoji="0" lang="en-US" altLang="zh-CN" sz="14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ctr"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即用型成品置换液，无菌品质；抗凝一体，简化操作，降低感染风险</a:t>
            </a:r>
          </a:p>
        </p:txBody>
      </p:sp>
      <p:sp>
        <p:nvSpPr>
          <p:cNvPr id="42" name="矩形: 圆顶角 28">
            <a:extLst>
              <a:ext uri="{FF2B5EF4-FFF2-40B4-BE49-F238E27FC236}">
                <a16:creationId xmlns:a16="http://schemas.microsoft.com/office/drawing/2014/main" id="{5AF8DB14-DD7C-E052-B6A0-85E37968EA3C}"/>
              </a:ext>
            </a:extLst>
          </p:cNvPr>
          <p:cNvSpPr/>
          <p:nvPr/>
        </p:nvSpPr>
        <p:spPr>
          <a:xfrm>
            <a:off x="7597038" y="1146483"/>
            <a:ext cx="3877279" cy="534391"/>
          </a:xfrm>
          <a:prstGeom prst="round2SameRect">
            <a:avLst>
              <a:gd name="adj1" fmla="val 16667"/>
              <a:gd name="adj2" fmla="val 0"/>
            </a:avLst>
          </a:prstGeom>
          <a:solidFill>
            <a:srgbClr val="012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与参照品的安全性比较</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TextBox 42">
            <a:extLst>
              <a:ext uri="{FF2B5EF4-FFF2-40B4-BE49-F238E27FC236}">
                <a16:creationId xmlns:a16="http://schemas.microsoft.com/office/drawing/2014/main" id="{4AF5F193-B5AB-8306-51AE-4FEF9860B0D8}"/>
              </a:ext>
            </a:extLst>
          </p:cNvPr>
          <p:cNvSpPr txBox="1"/>
          <p:nvPr/>
        </p:nvSpPr>
        <p:spPr>
          <a:xfrm>
            <a:off x="522393" y="6246352"/>
            <a:ext cx="1151920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微软雅黑" panose="020B0503020204020204" pitchFamily="34" charset="-122"/>
                <a:ea typeface="微软雅黑" panose="020B0503020204020204" pitchFamily="34" charset="-122"/>
              </a:rPr>
              <a:t>1.</a:t>
            </a:r>
            <a:r>
              <a:rPr lang="zh-CN" altLang="en-US" sz="800" dirty="0">
                <a:solidFill>
                  <a:prstClr val="black"/>
                </a:solidFill>
                <a:latin typeface="微软雅黑" panose="020B0503020204020204" pitchFamily="34" charset="-122"/>
                <a:ea typeface="微软雅黑" panose="020B0503020204020204" pitchFamily="34" charset="-122"/>
              </a:rPr>
              <a:t>枸橼酸钠血滤置换液</a:t>
            </a:r>
            <a:r>
              <a:rPr lang="en-US" altLang="zh-CN" sz="800" dirty="0">
                <a:solidFill>
                  <a:prstClr val="black"/>
                </a:solidFill>
                <a:latin typeface="微软雅黑" panose="020B0503020204020204" pitchFamily="34" charset="-122"/>
                <a:ea typeface="微软雅黑" panose="020B0503020204020204" pitchFamily="34" charset="-122"/>
              </a:rPr>
              <a:t>-</a:t>
            </a:r>
            <a:r>
              <a:rPr lang="zh-CN" altLang="en-US" sz="800" dirty="0">
                <a:solidFill>
                  <a:prstClr val="black"/>
                </a:solidFill>
                <a:latin typeface="微软雅黑" panose="020B0503020204020204" pitchFamily="34" charset="-122"/>
                <a:ea typeface="微软雅黑" panose="020B0503020204020204" pitchFamily="34" charset="-122"/>
              </a:rPr>
              <a:t>临床用户调查报告</a:t>
            </a:r>
            <a:r>
              <a:rPr lang="en-US" altLang="zh-CN" sz="800" dirty="0">
                <a:solidFill>
                  <a:prstClr val="black"/>
                </a:solidFill>
                <a:latin typeface="微软雅黑" panose="020B0503020204020204" pitchFamily="34" charset="-122"/>
                <a:ea typeface="微软雅黑" panose="020B0503020204020204" pitchFamily="34" charset="-122"/>
              </a:rPr>
              <a:t>【</a:t>
            </a:r>
            <a:r>
              <a:rPr lang="zh-CN" altLang="en-US" sz="800" dirty="0">
                <a:solidFill>
                  <a:prstClr val="black"/>
                </a:solidFill>
                <a:latin typeface="微软雅黑" panose="020B0503020204020204" pitchFamily="34" charset="-122"/>
                <a:ea typeface="微软雅黑" panose="020B0503020204020204" pitchFamily="34" charset="-122"/>
              </a:rPr>
              <a:t>百特内部文件</a:t>
            </a:r>
            <a:r>
              <a:rPr lang="en-US" altLang="zh-CN" sz="800" dirty="0">
                <a:solidFill>
                  <a:prstClr val="black"/>
                </a:solidFill>
                <a:latin typeface="微软雅黑" panose="020B0503020204020204" pitchFamily="34" charset="-122"/>
                <a:ea typeface="微软雅黑" panose="020B0503020204020204" pitchFamily="34" charset="-122"/>
              </a:rPr>
              <a:t>】</a:t>
            </a:r>
            <a:r>
              <a:rPr lang="en-US" sz="800" dirty="0">
                <a:solidFill>
                  <a:prstClr val="black"/>
                </a:solidFill>
                <a:latin typeface="微软雅黑" panose="020B0503020204020204" pitchFamily="34" charset="-122"/>
                <a:ea typeface="微软雅黑" panose="020B0503020204020204" pitchFamily="34" charset="-122"/>
              </a:rPr>
              <a:t>2. </a:t>
            </a:r>
            <a:r>
              <a:rPr lang="fr-FR" altLang="zh-CN" sz="800" dirty="0">
                <a:solidFill>
                  <a:prstClr val="black"/>
                </a:solidFill>
                <a:latin typeface="微软雅黑" panose="020B0503020204020204" pitchFamily="34" charset="-122"/>
                <a:ea typeface="微软雅黑" panose="020B0503020204020204" pitchFamily="34" charset="-122"/>
              </a:rPr>
              <a:t>Zarbock A, et al. JAMA.2020;324(16):1629-1639</a:t>
            </a:r>
            <a:r>
              <a:rPr lang="en-US" sz="800" dirty="0">
                <a:solidFill>
                  <a:prstClr val="black"/>
                </a:solidFill>
                <a:latin typeface="微软雅黑" panose="020B0503020204020204" pitchFamily="34" charset="-122"/>
                <a:ea typeface="微软雅黑" panose="020B0503020204020204" pitchFamily="34" charset="-122"/>
              </a:rPr>
              <a:t>. 3 </a:t>
            </a:r>
            <a:r>
              <a:rPr lang="zh-CN" altLang="en-US" sz="800" dirty="0">
                <a:solidFill>
                  <a:prstClr val="black"/>
                </a:solidFill>
                <a:latin typeface="微软雅黑" panose="020B0503020204020204" pitchFamily="34" charset="-122"/>
                <a:ea typeface="微软雅黑" panose="020B0503020204020204" pitchFamily="34" charset="-122"/>
              </a:rPr>
              <a:t>冯璇璘等</a:t>
            </a:r>
            <a:r>
              <a:rPr lang="en-US" altLang="zh-CN" sz="800" dirty="0">
                <a:solidFill>
                  <a:prstClr val="black"/>
                </a:solidFill>
                <a:latin typeface="微软雅黑" panose="020B0503020204020204" pitchFamily="34" charset="-122"/>
                <a:ea typeface="微软雅黑" panose="020B0503020204020204" pitchFamily="34" charset="-122"/>
              </a:rPr>
              <a:t>. </a:t>
            </a:r>
            <a:r>
              <a:rPr lang="zh-CN" altLang="en-US" sz="800" dirty="0">
                <a:solidFill>
                  <a:prstClr val="black"/>
                </a:solidFill>
                <a:latin typeface="微软雅黑" panose="020B0503020204020204" pitchFamily="34" charset="-122"/>
                <a:ea typeface="微软雅黑" panose="020B0503020204020204" pitchFamily="34" charset="-122"/>
              </a:rPr>
              <a:t>中华危重病急救医学</a:t>
            </a:r>
            <a:r>
              <a:rPr lang="en-US" altLang="zh-CN" sz="800" dirty="0">
                <a:solidFill>
                  <a:prstClr val="black"/>
                </a:solidFill>
                <a:latin typeface="微软雅黑" panose="020B0503020204020204" pitchFamily="34" charset="-122"/>
                <a:ea typeface="微软雅黑" panose="020B0503020204020204" pitchFamily="34" charset="-122"/>
              </a:rPr>
              <a:t>, 2020; 32 (08): 982-987.</a:t>
            </a:r>
            <a:r>
              <a:rPr lang="en-US" sz="800" dirty="0">
                <a:solidFill>
                  <a:prstClr val="black"/>
                </a:solidFill>
                <a:latin typeface="微软雅黑" panose="020B0503020204020204" pitchFamily="34" charset="-122"/>
                <a:ea typeface="微软雅黑" panose="020B0503020204020204" pitchFamily="34" charset="-122"/>
              </a:rPr>
              <a:t>4. Rui Li, et al. </a:t>
            </a:r>
            <a:r>
              <a:rPr lang="en-US" sz="800" dirty="0" err="1">
                <a:solidFill>
                  <a:prstClr val="black"/>
                </a:solidFill>
                <a:latin typeface="微软雅黑" panose="020B0503020204020204" pitchFamily="34" charset="-122"/>
                <a:ea typeface="微软雅黑" panose="020B0503020204020204" pitchFamily="34" charset="-122"/>
              </a:rPr>
              <a:t>Ther</a:t>
            </a:r>
            <a:r>
              <a:rPr lang="en-US" sz="800" dirty="0">
                <a:solidFill>
                  <a:prstClr val="black"/>
                </a:solidFill>
                <a:latin typeface="微软雅黑" panose="020B0503020204020204" pitchFamily="34" charset="-122"/>
                <a:ea typeface="微软雅黑" panose="020B0503020204020204" pitchFamily="34" charset="-122"/>
              </a:rPr>
              <a:t> </a:t>
            </a:r>
            <a:r>
              <a:rPr lang="en-US" sz="800" dirty="0" err="1">
                <a:solidFill>
                  <a:prstClr val="black"/>
                </a:solidFill>
                <a:latin typeface="微软雅黑" panose="020B0503020204020204" pitchFamily="34" charset="-122"/>
                <a:ea typeface="微软雅黑" panose="020B0503020204020204" pitchFamily="34" charset="-122"/>
              </a:rPr>
              <a:t>Apher</a:t>
            </a:r>
            <a:r>
              <a:rPr lang="en-US" sz="800" dirty="0">
                <a:solidFill>
                  <a:prstClr val="black"/>
                </a:solidFill>
                <a:latin typeface="微软雅黑" panose="020B0503020204020204" pitchFamily="34" charset="-122"/>
                <a:ea typeface="微软雅黑" panose="020B0503020204020204" pitchFamily="34" charset="-122"/>
              </a:rPr>
              <a:t> Dial. 2022;26:1086–1097</a:t>
            </a:r>
            <a:r>
              <a:rPr kumimoji="0" lang="en-US" sz="900" b="0" i="0" u="none" strike="noStrike" kern="1200" cap="none" spc="0" normalizeH="0" baseline="0" noProof="0" dirty="0">
                <a:ln>
                  <a:noFill/>
                </a:ln>
                <a:solidFill>
                  <a:srgbClr val="374B53"/>
                </a:solidFill>
                <a:effectLst/>
                <a:uLnTx/>
                <a:uFillTx/>
                <a:latin typeface="SourceHanSansCN-Regular"/>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5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矩形 502">
            <a:extLst>
              <a:ext uri="{FF2B5EF4-FFF2-40B4-BE49-F238E27FC236}">
                <a16:creationId xmlns:a16="http://schemas.microsoft.com/office/drawing/2014/main" id="{1AB91EE9-2D44-9BA2-3D43-D0CBDECFC66F}"/>
              </a:ext>
            </a:extLst>
          </p:cNvPr>
          <p:cNvSpPr/>
          <p:nvPr/>
        </p:nvSpPr>
        <p:spPr>
          <a:xfrm>
            <a:off x="6129155" y="1368876"/>
            <a:ext cx="5311823" cy="4945623"/>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pic>
        <p:nvPicPr>
          <p:cNvPr id="20" name="图片 19" descr="图表&#10;&#10;描述已自动生成">
            <a:extLst>
              <a:ext uri="{FF2B5EF4-FFF2-40B4-BE49-F238E27FC236}">
                <a16:creationId xmlns:a16="http://schemas.microsoft.com/office/drawing/2014/main" id="{AD864971-6222-E928-0570-C5B9ED40F38F}"/>
              </a:ext>
            </a:extLst>
          </p:cNvPr>
          <p:cNvPicPr>
            <a:picLocks noChangeAspect="1"/>
          </p:cNvPicPr>
          <p:nvPr/>
        </p:nvPicPr>
        <p:blipFill rotWithShape="1">
          <a:blip r:embed="rId11">
            <a:extLst>
              <a:ext uri="{28A0092B-C50C-407E-A947-70E740481C1C}">
                <a14:useLocalDpi xmlns:a14="http://schemas.microsoft.com/office/drawing/2010/main" val="0"/>
              </a:ext>
            </a:extLst>
          </a:blip>
          <a:srcRect l="5868" t="5003" r="4658" b="13125"/>
          <a:stretch/>
        </p:blipFill>
        <p:spPr>
          <a:xfrm>
            <a:off x="6718529" y="2464732"/>
            <a:ext cx="1711336" cy="1590763"/>
          </a:xfrm>
          <a:prstGeom prst="rect">
            <a:avLst/>
          </a:prstGeom>
        </p:spPr>
      </p:pic>
      <p:graphicFrame>
        <p:nvGraphicFramePr>
          <p:cNvPr id="7" name="think-cell data - do not delete" hidden="1">
            <a:extLst>
              <a:ext uri="{FF2B5EF4-FFF2-40B4-BE49-F238E27FC236}">
                <a16:creationId xmlns:a16="http://schemas.microsoft.com/office/drawing/2014/main" id="{CA3F8E50-6D1F-321F-C55F-03919533CA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2" imgW="416" imgH="416" progId="TCLayout.ActiveDocument.1">
                  <p:embed/>
                </p:oleObj>
              </mc:Choice>
              <mc:Fallback>
                <p:oleObj name="think-cell 幻灯片" r:id="rId12" imgW="416" imgH="416" progId="TCLayout.ActiveDocument.1">
                  <p:embed/>
                  <p:pic>
                    <p:nvPicPr>
                      <p:cNvPr id="7" name="think-cell data - do not delete" hidden="1">
                        <a:extLst>
                          <a:ext uri="{FF2B5EF4-FFF2-40B4-BE49-F238E27FC236}">
                            <a16:creationId xmlns:a16="http://schemas.microsoft.com/office/drawing/2014/main" id="{CA3F8E50-6D1F-321F-C55F-03919533CA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60" name="矩形 502">
            <a:extLst>
              <a:ext uri="{FF2B5EF4-FFF2-40B4-BE49-F238E27FC236}">
                <a16:creationId xmlns:a16="http://schemas.microsoft.com/office/drawing/2014/main" id="{43F45C0D-81D8-6DC7-4AA4-48538B94CB5D}"/>
              </a:ext>
            </a:extLst>
          </p:cNvPr>
          <p:cNvSpPr/>
          <p:nvPr/>
        </p:nvSpPr>
        <p:spPr>
          <a:xfrm>
            <a:off x="561764" y="1353577"/>
            <a:ext cx="5311823" cy="4945622"/>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2" name="Title 1">
            <a:extLst>
              <a:ext uri="{FF2B5EF4-FFF2-40B4-BE49-F238E27FC236}">
                <a16:creationId xmlns:a16="http://schemas.microsoft.com/office/drawing/2014/main" id="{BB986FDE-68C2-529C-EAED-490697E4B47B}"/>
              </a:ext>
            </a:extLst>
          </p:cNvPr>
          <p:cNvSpPr>
            <a:spLocks noGrp="1"/>
          </p:cNvSpPr>
          <p:nvPr>
            <p:ph type="title"/>
          </p:nvPr>
        </p:nvSpPr>
        <p:spPr>
          <a:xfrm>
            <a:off x="1483044" y="75068"/>
            <a:ext cx="10581738" cy="684029"/>
          </a:xfrm>
        </p:spPr>
        <p:txBody>
          <a:bodyPr vert="horz">
            <a:noAutofit/>
          </a:bodyPr>
          <a:lstStyle/>
          <a:p>
            <a:r>
              <a:rPr lang="zh-CN" altLang="en-US" sz="2500" dirty="0">
                <a:latin typeface="微软雅黑" panose="020B0503020204020204" pitchFamily="34" charset="-122"/>
                <a:ea typeface="微软雅黑" panose="020B0503020204020204" pitchFamily="34" charset="-122"/>
              </a:rPr>
              <a:t>枸橼酸钠血滤置换液保证有效抗凝，提高滤器使用寿命，降低意外停机风险，提升</a:t>
            </a:r>
            <a:r>
              <a:rPr lang="en-US" altLang="zh-CN" sz="2500" dirty="0">
                <a:latin typeface="微软雅黑" panose="020B0503020204020204" pitchFamily="34" charset="-122"/>
                <a:ea typeface="微软雅黑" panose="020B0503020204020204" pitchFamily="34" charset="-122"/>
              </a:rPr>
              <a:t>CRRT</a:t>
            </a:r>
            <a:r>
              <a:rPr lang="zh-CN" altLang="en-US" sz="2500" dirty="0">
                <a:latin typeface="微软雅黑" panose="020B0503020204020204" pitchFamily="34" charset="-122"/>
                <a:ea typeface="微软雅黑" panose="020B0503020204020204" pitchFamily="34" charset="-122"/>
              </a:rPr>
              <a:t>治疗效率</a:t>
            </a:r>
            <a:endParaRPr lang="en-US" sz="2500" dirty="0">
              <a:latin typeface="微软雅黑" panose="020B0503020204020204" pitchFamily="34" charset="-122"/>
              <a:ea typeface="微软雅黑" panose="020B0503020204020204" pitchFamily="34" charset="-122"/>
            </a:endParaRPr>
          </a:p>
        </p:txBody>
      </p:sp>
      <p:sp>
        <p:nvSpPr>
          <p:cNvPr id="3" name="Espace réservé du numéro de diapositive 3">
            <a:extLst>
              <a:ext uri="{FF2B5EF4-FFF2-40B4-BE49-F238E27FC236}">
                <a16:creationId xmlns:a16="http://schemas.microsoft.com/office/drawing/2014/main" id="{D57869F3-5120-0F34-0806-52196E0496BB}"/>
              </a:ext>
            </a:extLst>
          </p:cNvPr>
          <p:cNvSpPr>
            <a:spLocks noGrp="1"/>
          </p:cNvSpPr>
          <p:nvPr>
            <p:ph type="sldNum" sz="quarter" idx="7"/>
          </p:nvPr>
        </p:nvSpPr>
        <p:spPr>
          <a:xfrm>
            <a:off x="11571006" y="6492240"/>
            <a:ext cx="493776" cy="365125"/>
          </a:xfr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7536C0D-C333-475E-B068-2F8738F97D07}" type="slidenum">
              <a:rPr kumimoji="0" lang="en-US" sz="1800" b="0" i="0" u="none" strike="noStrike" kern="1200" cap="none" spc="0" normalizeH="0" baseline="0" noProof="0" smtClean="0">
                <a:ln>
                  <a:noFill/>
                </a:ln>
                <a:solidFill>
                  <a:prstClr val="black">
                    <a:tint val="75000"/>
                  </a:prstClr>
                </a:solidFill>
                <a:effectLst/>
                <a:uLnTx/>
                <a:uFillTx/>
                <a:latin typeface="Calibri"/>
                <a:ea typeface="黑体" panose="02010609060101010101" pitchFamily="49" charset="-122"/>
                <a:cs typeface="+mn-cs"/>
                <a:sym typeface="Arial" panose="020B0604020202020204" pitchFamily="34" charset="0"/>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Calibri"/>
              <a:ea typeface="黑体" panose="02010609060101010101" pitchFamily="49" charset="-122"/>
              <a:cs typeface="+mn-cs"/>
              <a:sym typeface="Arial" panose="020B0604020202020204" pitchFamily="34" charset="0"/>
            </a:endParaRPr>
          </a:p>
        </p:txBody>
      </p:sp>
      <p:graphicFrame>
        <p:nvGraphicFramePr>
          <p:cNvPr id="32" name="Chart 31">
            <a:extLst>
              <a:ext uri="{FF2B5EF4-FFF2-40B4-BE49-F238E27FC236}">
                <a16:creationId xmlns:a16="http://schemas.microsoft.com/office/drawing/2014/main" id="{605C32B7-43E4-62C2-E26A-A612CE591FDF}"/>
              </a:ext>
            </a:extLst>
          </p:cNvPr>
          <p:cNvGraphicFramePr/>
          <p:nvPr>
            <p:custDataLst>
              <p:tags r:id="rId2"/>
            </p:custDataLst>
            <p:extLst>
              <p:ext uri="{D42A27DB-BD31-4B8C-83A1-F6EECF244321}">
                <p14:modId xmlns:p14="http://schemas.microsoft.com/office/powerpoint/2010/main" val="3832671071"/>
              </p:ext>
            </p:extLst>
          </p:nvPr>
        </p:nvGraphicFramePr>
        <p:xfrm>
          <a:off x="809625" y="3062288"/>
          <a:ext cx="4554538" cy="755650"/>
        </p:xfrm>
        <a:graphic>
          <a:graphicData uri="http://schemas.openxmlformats.org/drawingml/2006/chart">
            <c:chart xmlns:c="http://schemas.openxmlformats.org/drawingml/2006/chart" xmlns:r="http://schemas.openxmlformats.org/officeDocument/2006/relationships" r:id="rId14"/>
          </a:graphicData>
        </a:graphic>
      </p:graphicFrame>
      <p:cxnSp>
        <p:nvCxnSpPr>
          <p:cNvPr id="51" name="Straight Connector 50">
            <a:extLst>
              <a:ext uri="{FF2B5EF4-FFF2-40B4-BE49-F238E27FC236}">
                <a16:creationId xmlns:a16="http://schemas.microsoft.com/office/drawing/2014/main" id="{6F5C1F47-AD5C-B1B6-30D3-4133693B0769}"/>
              </a:ext>
            </a:extLst>
          </p:cNvPr>
          <p:cNvCxnSpPr/>
          <p:nvPr>
            <p:custDataLst>
              <p:tags r:id="rId3"/>
            </p:custDataLst>
          </p:nvPr>
        </p:nvCxnSpPr>
        <p:spPr bwMode="auto">
          <a:xfrm>
            <a:off x="892175" y="3230563"/>
            <a:ext cx="4389438" cy="0"/>
          </a:xfrm>
          <a:prstGeom prst="line">
            <a:avLst/>
          </a:prstGeom>
          <a:ln w="952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テキスト プレースホルダ 2">
            <a:extLst>
              <a:ext uri="{FF2B5EF4-FFF2-40B4-BE49-F238E27FC236}">
                <a16:creationId xmlns:a16="http://schemas.microsoft.com/office/drawing/2014/main" id="{5B49ACA3-F586-7302-44B8-8C1B71BE7002}"/>
              </a:ext>
            </a:extLst>
          </p:cNvPr>
          <p:cNvSpPr>
            <a:spLocks noGrp="1"/>
          </p:cNvSpPr>
          <p:nvPr>
            <p:custDataLst>
              <p:tags r:id="rId4"/>
            </p:custDataLst>
          </p:nvPr>
        </p:nvSpPr>
        <p:spPr bwMode="auto">
          <a:xfrm>
            <a:off x="1527175" y="3786188"/>
            <a:ext cx="925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fld id="{A47F93F8-C685-4DA0-844E-D74717718C9C}" type="datetime'''0''''''''''''.''''''5%枸橼酸组'''''''">
              <a:rPr kumimoji="1" lang="en-US" altLang="en-US" sz="1200" b="0" i="0" u="none" strike="noStrike" kern="1200" cap="none" spc="0" normalizeH="0" baseline="0" noProof="0" smtClean="0">
                <a:ln>
                  <a:noFill/>
                </a:ln>
                <a:solidFill>
                  <a:prstClr val="black"/>
                </a:solidFill>
                <a:effectLst/>
                <a:uLnTx/>
                <a:uFillTx/>
                <a:latin typeface="Calibri" pitchFamily="34" charset="0"/>
                <a:ea typeface="メイリオ" pitchFamily="50" charset="-128"/>
                <a:cs typeface="Calibri" pitchFamily="34" charset="0"/>
              </a:rPr>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t>0.5%枸橼酸组</a:t>
            </a:fld>
            <a:endParaRPr kumimoji="1" lang="zh-CN"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Calibri" pitchFamily="34" charset="0"/>
            </a:endParaRPr>
          </a:p>
        </p:txBody>
      </p:sp>
      <p:sp>
        <p:nvSpPr>
          <p:cNvPr id="18" name="テキスト プレースホルダ 2">
            <a:extLst>
              <a:ext uri="{FF2B5EF4-FFF2-40B4-BE49-F238E27FC236}">
                <a16:creationId xmlns:a16="http://schemas.microsoft.com/office/drawing/2014/main" id="{ECA628A8-6061-89C7-31F0-E610FE356B16}"/>
              </a:ext>
            </a:extLst>
          </p:cNvPr>
          <p:cNvSpPr>
            <a:spLocks noGrp="1"/>
          </p:cNvSpPr>
          <p:nvPr>
            <p:custDataLst>
              <p:tags r:id="rId5"/>
            </p:custDataLst>
          </p:nvPr>
        </p:nvSpPr>
        <p:spPr bwMode="auto">
          <a:xfrm>
            <a:off x="3948113" y="3786188"/>
            <a:ext cx="4699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fld id="{CA8EDF56-CED8-48B6-BCC7-1E7CAD89338F}" type="datetime'''''''''''''''''''''''''''''''''肝''''''素''''''''组'''''''">
              <a:rPr kumimoji="1" lang="zh-CN" altLang="en-US" sz="1200" b="0" i="0" u="none" strike="noStrike" kern="1200" cap="none" spc="0" normalizeH="0" baseline="0" noProof="0" smtClean="0">
                <a:ln>
                  <a:noFill/>
                </a:ln>
                <a:solidFill>
                  <a:prstClr val="black"/>
                </a:solidFill>
                <a:effectLst/>
                <a:uLnTx/>
                <a:uFillTx/>
                <a:latin typeface="Calibri" pitchFamily="34" charset="0"/>
                <a:ea typeface="メイリオ" pitchFamily="50" charset="-128"/>
                <a:cs typeface="Calibri" pitchFamily="34" charset="0"/>
              </a:rPr>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t>肝素组</a:t>
            </a:fld>
            <a:endParaRPr kumimoji="1" lang="zh-CN"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Calibri" pitchFamily="34" charset="0"/>
            </a:endParaRPr>
          </a:p>
        </p:txBody>
      </p:sp>
      <p:sp>
        <p:nvSpPr>
          <p:cNvPr id="22" name="文本框 290">
            <a:extLst>
              <a:ext uri="{FF2B5EF4-FFF2-40B4-BE49-F238E27FC236}">
                <a16:creationId xmlns:a16="http://schemas.microsoft.com/office/drawing/2014/main" id="{8BD2EC74-F509-07DB-9037-1981E81ACCF0}"/>
              </a:ext>
            </a:extLst>
          </p:cNvPr>
          <p:cNvSpPr txBox="1"/>
          <p:nvPr/>
        </p:nvSpPr>
        <p:spPr>
          <a:xfrm>
            <a:off x="892175" y="2242344"/>
            <a:ext cx="4600575" cy="2762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CRRT</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处方剂量达成天数比例</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2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p>
        </p:txBody>
      </p:sp>
      <p:sp>
        <p:nvSpPr>
          <p:cNvPr id="144" name="TextBox 143">
            <a:extLst>
              <a:ext uri="{FF2B5EF4-FFF2-40B4-BE49-F238E27FC236}">
                <a16:creationId xmlns:a16="http://schemas.microsoft.com/office/drawing/2014/main" id="{02DCFA10-E4E9-1149-8D4B-3BF4A76F27B6}"/>
              </a:ext>
            </a:extLst>
          </p:cNvPr>
          <p:cNvSpPr txBox="1"/>
          <p:nvPr/>
        </p:nvSpPr>
        <p:spPr>
          <a:xfrm>
            <a:off x="561764" y="6356428"/>
            <a:ext cx="10496837"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Gutierrez-Bernays D, et al. </a:t>
            </a:r>
            <a:r>
              <a:rPr kumimoji="0" lang="en-US"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Ther</a:t>
            </a:r>
            <a:r>
              <a:rPr kumimoji="0" 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Apher</a:t>
            </a:r>
            <a:r>
              <a:rPr kumimoji="0" 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Dial. 2016 Feb;20(1):53-9.   2. </a:t>
            </a:r>
            <a:r>
              <a:rPr kumimoji="0" lang="en-US" sz="8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mn-cs"/>
              </a:rPr>
              <a:t>Lenga</a:t>
            </a:r>
            <a:r>
              <a:rPr lang="en-US" sz="800" dirty="0">
                <a:solidFill>
                  <a:prstClr val="black"/>
                </a:solidFill>
                <a:latin typeface="Segoe UI" panose="020B0502040204020203" pitchFamily="34" charset="0"/>
              </a:rPr>
              <a:t>,</a:t>
            </a:r>
            <a:r>
              <a:rPr kumimoji="0" lang="en-US"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et al. BMC Nephrol. 2019 Dec 5;20(1):452 </a:t>
            </a:r>
            <a:r>
              <a:rPr lang="fr-FR" sz="700" dirty="0">
                <a:solidFill>
                  <a:prstClr val="black"/>
                </a:solidFill>
                <a:latin typeface="微软雅黑" panose="020B0503020204020204" pitchFamily="34" charset="-122"/>
                <a:ea typeface="微软雅黑" panose="020B0503020204020204" pitchFamily="34" charset="-122"/>
              </a:rPr>
              <a:t>3</a:t>
            </a:r>
            <a:r>
              <a:rPr kumimoji="0" lang="nl-NL"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a:t>
            </a:r>
            <a:r>
              <a:rPr kumimoji="0" lang="en-US"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Stucker F, et al. Crit Care. 2015 Mar 18;19(1):91. 4. Borg R et al. J Intensive Care Soc. 2017;18(3):184-192. </a:t>
            </a:r>
            <a:endParaRPr kumimoji="0" 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47" name="组合 212">
            <a:extLst>
              <a:ext uri="{FF2B5EF4-FFF2-40B4-BE49-F238E27FC236}">
                <a16:creationId xmlns:a16="http://schemas.microsoft.com/office/drawing/2014/main" id="{EF977D53-26D7-D8CC-87D5-043D8FE1BC64}"/>
              </a:ext>
            </a:extLst>
          </p:cNvPr>
          <p:cNvGrpSpPr/>
          <p:nvPr/>
        </p:nvGrpSpPr>
        <p:grpSpPr>
          <a:xfrm>
            <a:off x="9225096" y="2283138"/>
            <a:ext cx="1680340" cy="1036192"/>
            <a:chOff x="4146539" y="4829374"/>
            <a:chExt cx="2369256" cy="1636934"/>
          </a:xfrm>
        </p:grpSpPr>
        <p:sp>
          <p:nvSpPr>
            <p:cNvPr id="148" name="矩形 213">
              <a:extLst>
                <a:ext uri="{FF2B5EF4-FFF2-40B4-BE49-F238E27FC236}">
                  <a16:creationId xmlns:a16="http://schemas.microsoft.com/office/drawing/2014/main" id="{B9E642D5-A4D3-207A-0B40-C8CE24806F5B}"/>
                </a:ext>
              </a:extLst>
            </p:cNvPr>
            <p:cNvSpPr/>
            <p:nvPr/>
          </p:nvSpPr>
          <p:spPr>
            <a:xfrm>
              <a:off x="4207543" y="5157848"/>
              <a:ext cx="2219536" cy="130846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149" name="文本框 214">
              <a:extLst>
                <a:ext uri="{FF2B5EF4-FFF2-40B4-BE49-F238E27FC236}">
                  <a16:creationId xmlns:a16="http://schemas.microsoft.com/office/drawing/2014/main" id="{6E0A6642-35A7-E36C-BE64-049FF35945CA}"/>
                </a:ext>
              </a:extLst>
            </p:cNvPr>
            <p:cNvSpPr txBox="1"/>
            <p:nvPr/>
          </p:nvSpPr>
          <p:spPr>
            <a:xfrm>
              <a:off x="4146539" y="4829374"/>
              <a:ext cx="2369256" cy="3889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主要临床结局 </a:t>
              </a:r>
              <a:r>
                <a:rPr kumimoji="0" lang="en-US" altLang="zh-CN"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 </a:t>
              </a: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滤器寿命</a:t>
              </a:r>
              <a:endPar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1" name="文本框 216">
              <a:extLst>
                <a:ext uri="{FF2B5EF4-FFF2-40B4-BE49-F238E27FC236}">
                  <a16:creationId xmlns:a16="http://schemas.microsoft.com/office/drawing/2014/main" id="{0AEC2E18-DBA0-8032-87EA-C1E7EB721028}"/>
                </a:ext>
              </a:extLst>
            </p:cNvPr>
            <p:cNvSpPr txBox="1"/>
            <p:nvPr/>
          </p:nvSpPr>
          <p:spPr>
            <a:xfrm>
              <a:off x="5487839" y="5294253"/>
              <a:ext cx="941927" cy="729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肝素组</a:t>
              </a:r>
              <a:r>
                <a:rPr kumimoji="0" lang="zh-CN" altLang="zh-CN" sz="7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0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gency FB" panose="020B0503020202020204" pitchFamily="34" charset="0"/>
                  <a:ea typeface="微软雅黑" panose="020B0503020204020204" pitchFamily="34" charset="-122"/>
                  <a:cs typeface="+mn-cs"/>
                </a:rPr>
                <a:t>28</a:t>
              </a:r>
              <a:r>
                <a:rPr kumimoji="0" lang="zh-CN" altLang="en-US" sz="700" b="1" i="0" u="none" strike="noStrike" kern="1200" cap="none" spc="0" normalizeH="0" baseline="0" noProof="0" dirty="0">
                  <a:ln>
                    <a:noFill/>
                  </a:ln>
                  <a:solidFill>
                    <a:srgbClr val="000000"/>
                  </a:solidFill>
                  <a:effectLst/>
                  <a:uLnTx/>
                  <a:uFillTx/>
                  <a:latin typeface="Agency FB" panose="020B0503020202020204" pitchFamily="34" charset="0"/>
                  <a:ea typeface="微软雅黑" panose="020B0503020204020204" pitchFamily="34" charset="-122"/>
                  <a:cs typeface="+mn-cs"/>
                </a:rPr>
                <a:t>小时</a:t>
              </a:r>
              <a:endParaRPr kumimoji="0" lang="zh-CN" altLang="en-US" sz="1000" b="1" i="0" u="none" strike="noStrike" kern="1200" cap="none" spc="0" normalizeH="0" baseline="0" noProof="0" dirty="0">
                <a:ln>
                  <a:noFill/>
                </a:ln>
                <a:solidFill>
                  <a:srgbClr val="000000"/>
                </a:solidFill>
                <a:effectLst/>
                <a:uLnTx/>
                <a:uFillTx/>
                <a:latin typeface="Agency FB" panose="020B0503020202020204" pitchFamily="34" charset="0"/>
                <a:ea typeface="微软雅黑" panose="020B0503020204020204" pitchFamily="34" charset="-122"/>
                <a:cs typeface="+mn-cs"/>
              </a:endParaRPr>
            </a:p>
          </p:txBody>
        </p:sp>
        <p:sp>
          <p:nvSpPr>
            <p:cNvPr id="154" name="文本框 216">
              <a:extLst>
                <a:ext uri="{FF2B5EF4-FFF2-40B4-BE49-F238E27FC236}">
                  <a16:creationId xmlns:a16="http://schemas.microsoft.com/office/drawing/2014/main" id="{FB4B3C08-0C0C-CDD7-A27E-8E5F36B77E33}"/>
                </a:ext>
              </a:extLst>
            </p:cNvPr>
            <p:cNvSpPr txBox="1"/>
            <p:nvPr/>
          </p:nvSpPr>
          <p:spPr>
            <a:xfrm>
              <a:off x="5128286" y="5530975"/>
              <a:ext cx="531209" cy="3889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vs</a:t>
              </a:r>
              <a:endPar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5" name="文本框 216">
              <a:extLst>
                <a:ext uri="{FF2B5EF4-FFF2-40B4-BE49-F238E27FC236}">
                  <a16:creationId xmlns:a16="http://schemas.microsoft.com/office/drawing/2014/main" id="{3FCCAEBF-5109-1D3B-9121-72913917B1F1}"/>
                </a:ext>
              </a:extLst>
            </p:cNvPr>
            <p:cNvSpPr txBox="1"/>
            <p:nvPr/>
          </p:nvSpPr>
          <p:spPr>
            <a:xfrm>
              <a:off x="4189178" y="5311101"/>
              <a:ext cx="1109969" cy="729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枸橼酸组</a:t>
              </a:r>
              <a:endParaRPr kumimoji="0" lang="en-US" altLang="zh-CN" sz="10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12E86"/>
                  </a:solidFill>
                  <a:effectLst/>
                  <a:uLnTx/>
                  <a:uFillTx/>
                  <a:latin typeface="Agency FB" panose="020B0503020202020204" pitchFamily="34" charset="0"/>
                  <a:ea typeface="微软雅黑" panose="020B0503020204020204" pitchFamily="34" charset="-122"/>
                  <a:cs typeface="+mn-cs"/>
                </a:rPr>
                <a:t>49</a:t>
              </a:r>
              <a:r>
                <a:rPr kumimoji="0" lang="zh-CN" altLang="en-US" sz="700" b="1" i="0" u="none" strike="noStrike" kern="1200" cap="none" spc="0" normalizeH="0" baseline="0" noProof="0" dirty="0">
                  <a:ln>
                    <a:noFill/>
                  </a:ln>
                  <a:solidFill>
                    <a:srgbClr val="012E86"/>
                  </a:solidFill>
                  <a:effectLst/>
                  <a:uLnTx/>
                  <a:uFillTx/>
                  <a:latin typeface="Agency FB" panose="020B0503020202020204" pitchFamily="34" charset="0"/>
                  <a:ea typeface="微软雅黑" panose="020B0503020204020204" pitchFamily="34" charset="-122"/>
                  <a:cs typeface="+mn-cs"/>
                </a:rPr>
                <a:t>小时</a:t>
              </a:r>
              <a:endParaRPr kumimoji="0" lang="zh-CN" altLang="en-US" sz="1000" b="1" i="0" u="none" strike="noStrike" kern="1200" cap="none" spc="0" normalizeH="0" baseline="0" noProof="0" dirty="0">
                <a:ln>
                  <a:noFill/>
                </a:ln>
                <a:solidFill>
                  <a:srgbClr val="012E86"/>
                </a:solidFill>
                <a:effectLst/>
                <a:uLnTx/>
                <a:uFillTx/>
                <a:latin typeface="Agency FB" panose="020B0503020202020204" pitchFamily="34" charset="0"/>
                <a:ea typeface="微软雅黑" panose="020B0503020204020204" pitchFamily="34" charset="-122"/>
                <a:cs typeface="+mn-cs"/>
              </a:endParaRPr>
            </a:p>
          </p:txBody>
        </p:sp>
      </p:grpSp>
      <p:sp>
        <p:nvSpPr>
          <p:cNvPr id="156" name="文本框 214">
            <a:extLst>
              <a:ext uri="{FF2B5EF4-FFF2-40B4-BE49-F238E27FC236}">
                <a16:creationId xmlns:a16="http://schemas.microsoft.com/office/drawing/2014/main" id="{42B55064-1EC5-F546-0CAA-010CD3CBDBDB}"/>
              </a:ext>
            </a:extLst>
          </p:cNvPr>
          <p:cNvSpPr txBox="1"/>
          <p:nvPr/>
        </p:nvSpPr>
        <p:spPr>
          <a:xfrm>
            <a:off x="6314213" y="2258533"/>
            <a:ext cx="1680341" cy="138499"/>
          </a:xfrm>
          <a:prstGeom prst="rect">
            <a:avLst/>
          </a:prstGeom>
          <a:solidFill>
            <a:srgbClr val="FFFFFF"/>
          </a:solidFill>
        </p:spPr>
        <p:txBody>
          <a:bodyPr wrap="square" t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治疗至</a:t>
            </a: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72</a:t>
            </a: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小时滤器寿命</a:t>
            </a:r>
            <a:endPar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7" name="文本框 214">
            <a:extLst>
              <a:ext uri="{FF2B5EF4-FFF2-40B4-BE49-F238E27FC236}">
                <a16:creationId xmlns:a16="http://schemas.microsoft.com/office/drawing/2014/main" id="{EEA61E5C-F5DA-469F-F638-FF55B906C66E}"/>
              </a:ext>
            </a:extLst>
          </p:cNvPr>
          <p:cNvSpPr txBox="1"/>
          <p:nvPr/>
        </p:nvSpPr>
        <p:spPr>
          <a:xfrm rot="16200000">
            <a:off x="5865786" y="3171408"/>
            <a:ext cx="1695466" cy="246221"/>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滤器存活率</a:t>
            </a:r>
            <a:endPar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9" name="文本框 214">
            <a:extLst>
              <a:ext uri="{FF2B5EF4-FFF2-40B4-BE49-F238E27FC236}">
                <a16:creationId xmlns:a16="http://schemas.microsoft.com/office/drawing/2014/main" id="{5B5330D2-6BB4-5C19-B154-0DEF65E63A79}"/>
              </a:ext>
            </a:extLst>
          </p:cNvPr>
          <p:cNvSpPr txBox="1"/>
          <p:nvPr/>
        </p:nvSpPr>
        <p:spPr>
          <a:xfrm>
            <a:off x="6590408" y="4065476"/>
            <a:ext cx="2435989" cy="246221"/>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治疗时间（小时）</a:t>
            </a:r>
            <a:endPar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4" name="箭头: 五边形 226">
            <a:extLst>
              <a:ext uri="{FF2B5EF4-FFF2-40B4-BE49-F238E27FC236}">
                <a16:creationId xmlns:a16="http://schemas.microsoft.com/office/drawing/2014/main" id="{AA9CB1DE-81DB-4BF6-06BF-1F4026BED9D0}"/>
              </a:ext>
            </a:extLst>
          </p:cNvPr>
          <p:cNvSpPr/>
          <p:nvPr/>
        </p:nvSpPr>
        <p:spPr>
          <a:xfrm>
            <a:off x="564715" y="1368876"/>
            <a:ext cx="3796494" cy="53187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本产品提供的有效抗凝，保障</a:t>
            </a:r>
            <a:r>
              <a:rPr kumimoji="0" lang="en-US" altLang="zh-CN"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CRRT</a:t>
            </a: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处方剂量（有效交付剂量）的达成</a:t>
            </a:r>
            <a:r>
              <a:rPr kumimoji="0" lang="en-US" altLang="zh-CN" sz="1400" b="1" i="0" u="none" strike="noStrike" kern="1200" cap="none" spc="0" normalizeH="0" baseline="3000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hlinkClick r:id="rId15">
                  <a:extLst>
                    <a:ext uri="{A12FA001-AC4F-418D-AE19-62706E023703}">
                      <ahyp:hlinkClr xmlns:ahyp="http://schemas.microsoft.com/office/drawing/2018/hyperlinkcolor" val="tx"/>
                    </a:ext>
                  </a:extLst>
                </a:hlinkClick>
              </a:rPr>
              <a:t>[1-2]</a:t>
            </a:r>
            <a:endPar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7" name="文本框 290">
            <a:extLst>
              <a:ext uri="{FF2B5EF4-FFF2-40B4-BE49-F238E27FC236}">
                <a16:creationId xmlns:a16="http://schemas.microsoft.com/office/drawing/2014/main" id="{3638F887-ADBC-9A46-943A-1D47FD95CB38}"/>
              </a:ext>
            </a:extLst>
          </p:cNvPr>
          <p:cNvSpPr txBox="1"/>
          <p:nvPr/>
        </p:nvSpPr>
        <p:spPr>
          <a:xfrm>
            <a:off x="6528688" y="1916050"/>
            <a:ext cx="4600575" cy="2762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72</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小时运转周期内</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CRRT</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滤器有效运转比例</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2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p>
        </p:txBody>
      </p:sp>
      <p:sp>
        <p:nvSpPr>
          <p:cNvPr id="25" name="TextBox 24">
            <a:extLst>
              <a:ext uri="{FF2B5EF4-FFF2-40B4-BE49-F238E27FC236}">
                <a16:creationId xmlns:a16="http://schemas.microsoft.com/office/drawing/2014/main" id="{B07E9F5D-10AF-8A07-DC62-EA19EEA01E7D}"/>
              </a:ext>
            </a:extLst>
          </p:cNvPr>
          <p:cNvSpPr txBox="1"/>
          <p:nvPr/>
        </p:nvSpPr>
        <p:spPr>
          <a:xfrm>
            <a:off x="1326756" y="4990152"/>
            <a:ext cx="13741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管路堵塞风险</a:t>
            </a:r>
            <a:endPar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3.8%</a:t>
            </a:r>
            <a:endParaRPr kumimoji="0" lang="zh-CN" altLang="en-US" sz="2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sp>
        <p:nvSpPr>
          <p:cNvPr id="64" name="TextBox 63">
            <a:extLst>
              <a:ext uri="{FF2B5EF4-FFF2-40B4-BE49-F238E27FC236}">
                <a16:creationId xmlns:a16="http://schemas.microsoft.com/office/drawing/2014/main" id="{1963E6C5-72A1-DC4B-CFF2-FF02D82A72DB}"/>
              </a:ext>
            </a:extLst>
          </p:cNvPr>
          <p:cNvSpPr txBox="1"/>
          <p:nvPr/>
        </p:nvSpPr>
        <p:spPr>
          <a:xfrm>
            <a:off x="3791196" y="4957809"/>
            <a:ext cx="75711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28.3%</a:t>
            </a:r>
            <a:endParaRPr kumimoji="0" lang="zh-CN" altLang="en-US" sz="1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67" name="TextBox 66">
            <a:extLst>
              <a:ext uri="{FF2B5EF4-FFF2-40B4-BE49-F238E27FC236}">
                <a16:creationId xmlns:a16="http://schemas.microsoft.com/office/drawing/2014/main" id="{F7058239-1D81-2FB9-6416-C688903C9132}"/>
              </a:ext>
            </a:extLst>
          </p:cNvPr>
          <p:cNvSpPr txBox="1"/>
          <p:nvPr/>
        </p:nvSpPr>
        <p:spPr>
          <a:xfrm>
            <a:off x="1313758" y="2571686"/>
            <a:ext cx="13741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有效剂量达成</a:t>
            </a:r>
            <a:endPar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85%</a:t>
            </a:r>
            <a:endParaRPr kumimoji="0" lang="zh-CN" altLang="en-US" sz="2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sp>
        <p:nvSpPr>
          <p:cNvPr id="75" name="TextBox 74">
            <a:extLst>
              <a:ext uri="{FF2B5EF4-FFF2-40B4-BE49-F238E27FC236}">
                <a16:creationId xmlns:a16="http://schemas.microsoft.com/office/drawing/2014/main" id="{6452056D-AC29-2470-7858-381F1DDFA20A}"/>
              </a:ext>
            </a:extLst>
          </p:cNvPr>
          <p:cNvSpPr txBox="1"/>
          <p:nvPr/>
        </p:nvSpPr>
        <p:spPr>
          <a:xfrm>
            <a:off x="3800641" y="3046711"/>
            <a:ext cx="75711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60%</a:t>
            </a:r>
            <a:endParaRPr kumimoji="0" lang="zh-CN" altLang="en-US" sz="14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79" name="TextBox 78">
            <a:extLst>
              <a:ext uri="{FF2B5EF4-FFF2-40B4-BE49-F238E27FC236}">
                <a16:creationId xmlns:a16="http://schemas.microsoft.com/office/drawing/2014/main" id="{9959D43D-8070-A7CD-9C71-00F0AC571296}"/>
              </a:ext>
            </a:extLst>
          </p:cNvPr>
          <p:cNvSpPr txBox="1"/>
          <p:nvPr/>
        </p:nvSpPr>
        <p:spPr>
          <a:xfrm>
            <a:off x="2478283" y="2495742"/>
            <a:ext cx="1262729" cy="184666"/>
          </a:xfrm>
          <a:prstGeom prst="rect">
            <a:avLst/>
          </a:prstGeom>
          <a:no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 &lt;0 .001</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05843F91-35DD-A9A2-7165-536BD188D2E4}"/>
              </a:ext>
            </a:extLst>
          </p:cNvPr>
          <p:cNvSpPr txBox="1"/>
          <p:nvPr/>
        </p:nvSpPr>
        <p:spPr>
          <a:xfrm>
            <a:off x="9455752" y="3068433"/>
            <a:ext cx="1262729" cy="184666"/>
          </a:xfrm>
          <a:prstGeom prst="rect">
            <a:avLst/>
          </a:prstGeom>
          <a:no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 &lt;0 .01</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EF35A355-814B-A2FE-C863-A663F7694644}"/>
              </a:ext>
            </a:extLst>
          </p:cNvPr>
          <p:cNvSpPr txBox="1"/>
          <p:nvPr/>
        </p:nvSpPr>
        <p:spPr>
          <a:xfrm>
            <a:off x="2468838" y="4801326"/>
            <a:ext cx="1262729" cy="184666"/>
          </a:xfrm>
          <a:prstGeom prst="rect">
            <a:avLst/>
          </a:prstGeom>
          <a:no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 &lt;0 .05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3104E321-95AE-8AE4-29C1-3A06199E2B56}"/>
              </a:ext>
            </a:extLst>
          </p:cNvPr>
          <p:cNvSpPr txBox="1"/>
          <p:nvPr/>
        </p:nvSpPr>
        <p:spPr>
          <a:xfrm>
            <a:off x="4987965" y="2983455"/>
            <a:ext cx="752395" cy="60016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en-US" sz="1100" b="0" i="0" u="none" strike="noStrike" kern="1200" cap="none" spc="0" normalizeH="0" baseline="0" noProof="0" dirty="0">
                <a:ln>
                  <a:noFill/>
                </a:ln>
                <a:solidFill>
                  <a:prstClr val="black"/>
                </a:solidFill>
                <a:effectLst/>
                <a:uLnTx/>
                <a:uFillTx/>
                <a:latin typeface="Calibri"/>
                <a:ea typeface="メイリオ" panose="020B0604030504040204" pitchFamily="34" charset="-128"/>
                <a:cs typeface="Calibri" panose="020F0502020204030204" pitchFamily="34" charset="0"/>
              </a:rPr>
              <a:t>80%</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zh-CN" altLang="en-US" sz="1100" b="0" i="0" u="none" strike="noStrike" kern="1200" cap="none" spc="0" normalizeH="0" baseline="0" noProof="0" dirty="0">
                <a:ln>
                  <a:noFill/>
                </a:ln>
                <a:solidFill>
                  <a:prstClr val="black"/>
                </a:solidFill>
                <a:effectLst/>
                <a:uLnTx/>
                <a:uFillTx/>
                <a:latin typeface="Calibri"/>
                <a:ea typeface="メイリオ" panose="020B0604030504040204" pitchFamily="34" charset="-128"/>
                <a:cs typeface="Calibri" panose="020F0502020204030204" pitchFamily="34" charset="0"/>
              </a:rPr>
              <a:t>推荐质控标准</a:t>
            </a:r>
            <a:r>
              <a:rPr kumimoji="1" lang="en-US" altLang="zh-CN" sz="1100" b="0" i="0" u="none" strike="noStrike" kern="1200" cap="none" spc="0" normalizeH="0" baseline="30000" noProof="0" dirty="0">
                <a:ln>
                  <a:noFill/>
                </a:ln>
                <a:solidFill>
                  <a:prstClr val="black"/>
                </a:solidFill>
                <a:effectLst/>
                <a:uLnTx/>
                <a:uFillTx/>
                <a:latin typeface="Calibri"/>
                <a:ea typeface="メイリオ" panose="020B0604030504040204" pitchFamily="34" charset="-128"/>
                <a:cs typeface="Calibri" panose="020F0502020204030204" pitchFamily="34" charset="0"/>
              </a:rPr>
              <a:t>[3]</a:t>
            </a:r>
          </a:p>
        </p:txBody>
      </p:sp>
      <p:sp>
        <p:nvSpPr>
          <p:cNvPr id="33" name="Isosceles Triangle 32">
            <a:extLst>
              <a:ext uri="{FF2B5EF4-FFF2-40B4-BE49-F238E27FC236}">
                <a16:creationId xmlns:a16="http://schemas.microsoft.com/office/drawing/2014/main" id="{22DB2F4F-B224-C833-F0B8-2BE9764D9F0E}"/>
              </a:ext>
            </a:extLst>
          </p:cNvPr>
          <p:cNvSpPr/>
          <p:nvPr/>
        </p:nvSpPr>
        <p:spPr>
          <a:xfrm rot="16200000">
            <a:off x="4917213" y="3161048"/>
            <a:ext cx="114937" cy="1441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3">
            <a:extLst>
              <a:ext uri="{FF2B5EF4-FFF2-40B4-BE49-F238E27FC236}">
                <a16:creationId xmlns:a16="http://schemas.microsoft.com/office/drawing/2014/main" id="{9D75FFD2-7B47-2A1D-8DF8-787B8B61FE4F}"/>
              </a:ext>
            </a:extLst>
          </p:cNvPr>
          <p:cNvSpPr/>
          <p:nvPr/>
        </p:nvSpPr>
        <p:spPr>
          <a:xfrm>
            <a:off x="524099" y="-6282"/>
            <a:ext cx="490888" cy="977029"/>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有效性</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文本框 290">
            <a:extLst>
              <a:ext uri="{FF2B5EF4-FFF2-40B4-BE49-F238E27FC236}">
                <a16:creationId xmlns:a16="http://schemas.microsoft.com/office/drawing/2014/main" id="{93632BA5-4286-9C85-396D-446F39E6B647}"/>
              </a:ext>
            </a:extLst>
          </p:cNvPr>
          <p:cNvSpPr txBox="1"/>
          <p:nvPr/>
        </p:nvSpPr>
        <p:spPr>
          <a:xfrm>
            <a:off x="907942" y="4468413"/>
            <a:ext cx="4600575" cy="2762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CRRT</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管路堵塞风险</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1200" b="1" baseline="30000" dirty="0">
                <a:solidFill>
                  <a:srgbClr val="000000"/>
                </a:solidFill>
                <a:latin typeface="微软雅黑" panose="020B0503020204020204" pitchFamily="34" charset="-122"/>
                <a:ea typeface="微软雅黑" panose="020B0503020204020204" pitchFamily="34" charset="-122"/>
              </a:rPr>
              <a:t>【2】</a:t>
            </a:r>
          </a:p>
        </p:txBody>
      </p:sp>
      <p:graphicFrame>
        <p:nvGraphicFramePr>
          <p:cNvPr id="35" name="Chart 34">
            <a:extLst>
              <a:ext uri="{FF2B5EF4-FFF2-40B4-BE49-F238E27FC236}">
                <a16:creationId xmlns:a16="http://schemas.microsoft.com/office/drawing/2014/main" id="{BF9C23B0-BE68-92C1-7F1A-EB8D41BE8F36}"/>
              </a:ext>
            </a:extLst>
          </p:cNvPr>
          <p:cNvGraphicFramePr/>
          <p:nvPr>
            <p:custDataLst>
              <p:tags r:id="rId6"/>
            </p:custDataLst>
            <p:extLst>
              <p:ext uri="{D42A27DB-BD31-4B8C-83A1-F6EECF244321}">
                <p14:modId xmlns:p14="http://schemas.microsoft.com/office/powerpoint/2010/main" val="3406671726"/>
              </p:ext>
            </p:extLst>
          </p:nvPr>
        </p:nvGraphicFramePr>
        <p:xfrm>
          <a:off x="822933" y="5089535"/>
          <a:ext cx="4554538" cy="755650"/>
        </p:xfrm>
        <a:graphic>
          <a:graphicData uri="http://schemas.openxmlformats.org/drawingml/2006/chart">
            <c:chart xmlns:c="http://schemas.openxmlformats.org/drawingml/2006/chart" xmlns:r="http://schemas.openxmlformats.org/officeDocument/2006/relationships" r:id="rId16"/>
          </a:graphicData>
        </a:graphic>
      </p:graphicFrame>
      <p:sp>
        <p:nvSpPr>
          <p:cNvPr id="15" name="テキスト プレースホルダ 2">
            <a:extLst>
              <a:ext uri="{FF2B5EF4-FFF2-40B4-BE49-F238E27FC236}">
                <a16:creationId xmlns:a16="http://schemas.microsoft.com/office/drawing/2014/main" id="{ED34C646-A385-2EDB-FBF0-00685EDF6F8C}"/>
              </a:ext>
            </a:extLst>
          </p:cNvPr>
          <p:cNvSpPr>
            <a:spLocks noGrp="1"/>
          </p:cNvSpPr>
          <p:nvPr>
            <p:custDataLst>
              <p:tags r:id="rId7"/>
            </p:custDataLst>
          </p:nvPr>
        </p:nvSpPr>
        <p:spPr bwMode="auto">
          <a:xfrm>
            <a:off x="1517730" y="5845054"/>
            <a:ext cx="925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fld id="{7C70AF1B-1FBB-4946-8637-76DEFF226EEF}" type="datetime'''''0.''''''''''''''''''''''''''''''''5''''''%枸''橼''''''酸组'">
              <a:rPr kumimoji="1" lang="en-US" altLang="en-US" sz="1200" b="0" i="0" u="none" strike="noStrike" kern="1200" cap="none" spc="0" normalizeH="0" baseline="0" noProof="0" smtClean="0">
                <a:ln>
                  <a:noFill/>
                </a:ln>
                <a:solidFill>
                  <a:prstClr val="black"/>
                </a:solidFill>
                <a:effectLst/>
                <a:uLnTx/>
                <a:uFillTx/>
                <a:latin typeface="Calibri"/>
                <a:ea typeface="メイリオ" pitchFamily="50" charset="-128"/>
                <a:cs typeface="Calibri" pitchFamily="34" charset="0"/>
              </a:rPr>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t>0.5%枸橼酸组</a:t>
            </a:fld>
            <a:endParaRPr kumimoji="1" lang="zh-CN" altLang="en-US" sz="1200" b="0" i="0" u="none" strike="noStrike" kern="1200" cap="none" spc="0" normalizeH="0" baseline="0" noProof="0" dirty="0">
              <a:ln>
                <a:noFill/>
              </a:ln>
              <a:solidFill>
                <a:prstClr val="black"/>
              </a:solidFill>
              <a:effectLst/>
              <a:uLnTx/>
              <a:uFillTx/>
              <a:latin typeface="Calibri"/>
              <a:ea typeface="メイリオ" panose="020B0604030504040204" pitchFamily="34" charset="-128"/>
              <a:cs typeface="Calibri" pitchFamily="34" charset="0"/>
            </a:endParaRPr>
          </a:p>
        </p:txBody>
      </p:sp>
      <p:sp>
        <p:nvSpPr>
          <p:cNvPr id="16" name="テキスト プレースホルダ 2">
            <a:extLst>
              <a:ext uri="{FF2B5EF4-FFF2-40B4-BE49-F238E27FC236}">
                <a16:creationId xmlns:a16="http://schemas.microsoft.com/office/drawing/2014/main" id="{1715F0F7-76F7-2882-7883-DAA2BFE4A34F}"/>
              </a:ext>
            </a:extLst>
          </p:cNvPr>
          <p:cNvSpPr>
            <a:spLocks noGrp="1"/>
          </p:cNvSpPr>
          <p:nvPr>
            <p:custDataLst>
              <p:tags r:id="rId8"/>
            </p:custDataLst>
          </p:nvPr>
        </p:nvSpPr>
        <p:spPr bwMode="auto">
          <a:xfrm>
            <a:off x="3938668" y="5845054"/>
            <a:ext cx="4699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fld id="{36F50EB5-6290-4712-B48F-4AFE5E253054}" type="datetime'''''''''''''''''''''''''''''肝''''''素''''''''''''''''''组'''''''">
              <a:rPr kumimoji="1" lang="zh-CN" altLang="en-US" sz="1200" b="0" i="0" u="none" strike="noStrike" kern="1200" cap="none" spc="0" normalizeH="0" baseline="0" noProof="0" smtClean="0">
                <a:ln>
                  <a:noFill/>
                </a:ln>
                <a:solidFill>
                  <a:prstClr val="black"/>
                </a:solidFill>
                <a:effectLst/>
                <a:uLnTx/>
                <a:uFillTx/>
                <a:latin typeface="Calibri"/>
                <a:ea typeface="メイリオ" pitchFamily="50" charset="-128"/>
                <a:cs typeface="Calibri" pitchFamily="34" charset="0"/>
              </a:rPr>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t>肝素组</a:t>
            </a:fld>
            <a:endParaRPr kumimoji="1" lang="zh-CN" altLang="en-US" sz="1200" b="0" i="0" u="none" strike="noStrike" kern="1200" cap="none" spc="0" normalizeH="0" baseline="0" noProof="0" dirty="0">
              <a:ln>
                <a:noFill/>
              </a:ln>
              <a:solidFill>
                <a:prstClr val="black"/>
              </a:solidFill>
              <a:effectLst/>
              <a:uLnTx/>
              <a:uFillTx/>
              <a:latin typeface="Calibri"/>
              <a:ea typeface="メイリオ" panose="020B0604030504040204" pitchFamily="34" charset="-128"/>
              <a:cs typeface="Calibri" pitchFamily="34" charset="0"/>
            </a:endParaRPr>
          </a:p>
        </p:txBody>
      </p:sp>
      <p:pic>
        <p:nvPicPr>
          <p:cNvPr id="10" name="Graphic 9" descr="Thumbs up sign outline">
            <a:extLst>
              <a:ext uri="{FF2B5EF4-FFF2-40B4-BE49-F238E27FC236}">
                <a16:creationId xmlns:a16="http://schemas.microsoft.com/office/drawing/2014/main" id="{8CA4243E-3767-52F1-1A7F-13034A423E5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8533" y="5002518"/>
            <a:ext cx="517157" cy="517157"/>
          </a:xfrm>
          <a:prstGeom prst="rect">
            <a:avLst/>
          </a:prstGeom>
        </p:spPr>
      </p:pic>
      <p:pic>
        <p:nvPicPr>
          <p:cNvPr id="11" name="Graphic 10" descr="Thumbs up sign outline">
            <a:extLst>
              <a:ext uri="{FF2B5EF4-FFF2-40B4-BE49-F238E27FC236}">
                <a16:creationId xmlns:a16="http://schemas.microsoft.com/office/drawing/2014/main" id="{617E8E73-FE27-4903-18BF-4AE9F3AFE97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7978" y="2597603"/>
            <a:ext cx="517157" cy="517157"/>
          </a:xfrm>
          <a:prstGeom prst="rect">
            <a:avLst/>
          </a:prstGeom>
        </p:spPr>
      </p:pic>
      <p:sp>
        <p:nvSpPr>
          <p:cNvPr id="153" name="Rectangle 152">
            <a:extLst>
              <a:ext uri="{FF2B5EF4-FFF2-40B4-BE49-F238E27FC236}">
                <a16:creationId xmlns:a16="http://schemas.microsoft.com/office/drawing/2014/main" id="{E154D8C0-C9D7-C2D7-F120-BB4D79E99A52}"/>
              </a:ext>
            </a:extLst>
          </p:cNvPr>
          <p:cNvSpPr/>
          <p:nvPr/>
        </p:nvSpPr>
        <p:spPr>
          <a:xfrm>
            <a:off x="7556411" y="2772140"/>
            <a:ext cx="1120567" cy="150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12E86"/>
                </a:solidFill>
                <a:effectLst/>
                <a:uLnTx/>
                <a:uFillTx/>
                <a:latin typeface="Calibri"/>
                <a:ea typeface="宋体" panose="02010600030101010101" pitchFamily="2" charset="-122"/>
                <a:cs typeface="+mn-cs"/>
              </a:rPr>
              <a:t>枸橼酸组</a:t>
            </a:r>
            <a:endParaRPr kumimoji="0" lang="en-US" sz="1200" b="1" i="0" u="none" strike="noStrike" kern="1200" cap="none" spc="0" normalizeH="0" baseline="0" noProof="0" dirty="0">
              <a:ln>
                <a:noFill/>
              </a:ln>
              <a:solidFill>
                <a:srgbClr val="012E86"/>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9B079788-0DF0-0B8D-0AF3-DF36FBFE0E34}"/>
              </a:ext>
            </a:extLst>
          </p:cNvPr>
          <p:cNvSpPr/>
          <p:nvPr/>
        </p:nvSpPr>
        <p:spPr>
          <a:xfrm>
            <a:off x="7809727" y="3103330"/>
            <a:ext cx="726667" cy="196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肝素组</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Graphic 10" descr="Thumbs up sign outline">
            <a:extLst>
              <a:ext uri="{FF2B5EF4-FFF2-40B4-BE49-F238E27FC236}">
                <a16:creationId xmlns:a16="http://schemas.microsoft.com/office/drawing/2014/main" id="{B3D20AA6-2317-3F1B-9A5F-74DE4369309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55052" y="5119473"/>
            <a:ext cx="517157" cy="517157"/>
          </a:xfrm>
          <a:prstGeom prst="rect">
            <a:avLst/>
          </a:prstGeom>
        </p:spPr>
      </p:pic>
      <p:sp>
        <p:nvSpPr>
          <p:cNvPr id="9" name="TextBox 80">
            <a:extLst>
              <a:ext uri="{FF2B5EF4-FFF2-40B4-BE49-F238E27FC236}">
                <a16:creationId xmlns:a16="http://schemas.microsoft.com/office/drawing/2014/main" id="{A6DC3DFA-80A1-686C-BBD1-4983BB512641}"/>
              </a:ext>
            </a:extLst>
          </p:cNvPr>
          <p:cNvSpPr txBox="1"/>
          <p:nvPr/>
        </p:nvSpPr>
        <p:spPr>
          <a:xfrm>
            <a:off x="8197609" y="4753019"/>
            <a:ext cx="1262729" cy="184666"/>
          </a:xfrm>
          <a:prstGeom prst="rect">
            <a:avLst/>
          </a:prstGeom>
          <a:no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 &lt;0 .05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文本框 290">
            <a:extLst>
              <a:ext uri="{FF2B5EF4-FFF2-40B4-BE49-F238E27FC236}">
                <a16:creationId xmlns:a16="http://schemas.microsoft.com/office/drawing/2014/main" id="{3FDD02BA-3FE3-C4ED-D517-C21E78242779}"/>
              </a:ext>
            </a:extLst>
          </p:cNvPr>
          <p:cNvSpPr txBox="1"/>
          <p:nvPr/>
        </p:nvSpPr>
        <p:spPr>
          <a:xfrm>
            <a:off x="6528687" y="4451135"/>
            <a:ext cx="4600575" cy="2762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因滤器停机时间</a:t>
            </a:r>
            <a:r>
              <a:rPr kumimoji="0" lang="en-US" altLang="zh-CN" sz="12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p>
        </p:txBody>
      </p:sp>
      <p:sp>
        <p:nvSpPr>
          <p:cNvPr id="8" name="箭头: 五边形 226">
            <a:extLst>
              <a:ext uri="{FF2B5EF4-FFF2-40B4-BE49-F238E27FC236}">
                <a16:creationId xmlns:a16="http://schemas.microsoft.com/office/drawing/2014/main" id="{B9F95DC3-C174-547D-04C1-B06ABDF7DC21}"/>
              </a:ext>
            </a:extLst>
          </p:cNvPr>
          <p:cNvSpPr/>
          <p:nvPr/>
        </p:nvSpPr>
        <p:spPr>
          <a:xfrm>
            <a:off x="6129155" y="1366056"/>
            <a:ext cx="4211091" cy="53187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a:solidFill>
                  <a:srgbClr val="012E86"/>
                </a:solidFill>
                <a:latin typeface="微软雅黑" panose="020B0503020204020204" pitchFamily="34" charset="-122"/>
                <a:ea typeface="微软雅黑" panose="020B0503020204020204" pitchFamily="34" charset="-122"/>
                <a:cs typeface="Times New Roman" panose="02020603050405020304" pitchFamily="18" charset="0"/>
              </a:rPr>
              <a:t>本</a:t>
            </a: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产品通过减少管路堵塞，降低设备意外停机风险，保障重症患者治疗的连续性</a:t>
            </a:r>
            <a:r>
              <a:rPr kumimoji="0" lang="en-US" altLang="zh-CN" sz="1400" b="1" i="0" u="none" strike="noStrike" kern="1200" cap="none" spc="0" normalizeH="0" baseline="3000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hlinkClick r:id="rId15">
                  <a:extLst>
                    <a:ext uri="{A12FA001-AC4F-418D-AE19-62706E023703}">
                      <ahyp:hlinkClr xmlns:ahyp="http://schemas.microsoft.com/office/drawing/2018/hyperlinkcolor" val="tx"/>
                    </a:ext>
                  </a:extLst>
                </a:hlinkClick>
              </a:rPr>
              <a:t>[3-4]</a:t>
            </a:r>
            <a:endPar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テキスト プレースホルダ 2">
            <a:extLst>
              <a:ext uri="{FF2B5EF4-FFF2-40B4-BE49-F238E27FC236}">
                <a16:creationId xmlns:a16="http://schemas.microsoft.com/office/drawing/2014/main" id="{10289AC1-26B4-4BF6-CC50-330D5F1086D0}"/>
              </a:ext>
            </a:extLst>
          </p:cNvPr>
          <p:cNvSpPr>
            <a:spLocks noGrp="1"/>
          </p:cNvSpPr>
          <p:nvPr/>
        </p:nvSpPr>
        <p:spPr bwMode="auto">
          <a:xfrm>
            <a:off x="7574197" y="6057994"/>
            <a:ext cx="925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fld id="{7C70AF1B-1FBB-4946-8637-76DEFF226EEF}" type="datetime'''''0.''''''''''''''''''''''''''''''''5''''''%枸''橼''''''酸组'">
              <a:rPr kumimoji="1" lang="en-US" altLang="en-US" sz="1200" b="0" i="0" u="none" strike="noStrike" kern="1200" cap="none" spc="0" normalizeH="0" baseline="0" noProof="0" smtClean="0">
                <a:ln>
                  <a:noFill/>
                </a:ln>
                <a:solidFill>
                  <a:prstClr val="black"/>
                </a:solidFill>
                <a:effectLst/>
                <a:uLnTx/>
                <a:uFillTx/>
                <a:latin typeface="Calibri"/>
                <a:ea typeface="メイリオ" pitchFamily="50" charset="-128"/>
                <a:cs typeface="Calibri" pitchFamily="34" charset="0"/>
              </a:rPr>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t>0.5%枸橼酸组</a:t>
            </a:fld>
            <a:endParaRPr kumimoji="1" lang="zh-CN" altLang="en-US" sz="1200" b="0" i="0" u="none" strike="noStrike" kern="1200" cap="none" spc="0" normalizeH="0" baseline="0" noProof="0" dirty="0">
              <a:ln>
                <a:noFill/>
              </a:ln>
              <a:solidFill>
                <a:prstClr val="black"/>
              </a:solidFill>
              <a:effectLst/>
              <a:uLnTx/>
              <a:uFillTx/>
              <a:latin typeface="Calibri"/>
              <a:ea typeface="メイリオ" panose="020B0604030504040204" pitchFamily="34" charset="-128"/>
              <a:cs typeface="Calibri" pitchFamily="34" charset="0"/>
            </a:endParaRPr>
          </a:p>
        </p:txBody>
      </p:sp>
      <p:sp>
        <p:nvSpPr>
          <p:cNvPr id="27" name="テキスト プレースホルダ 2">
            <a:extLst>
              <a:ext uri="{FF2B5EF4-FFF2-40B4-BE49-F238E27FC236}">
                <a16:creationId xmlns:a16="http://schemas.microsoft.com/office/drawing/2014/main" id="{06078F11-8634-6B85-F565-06B95E52D8D5}"/>
              </a:ext>
            </a:extLst>
          </p:cNvPr>
          <p:cNvSpPr>
            <a:spLocks noGrp="1"/>
          </p:cNvSpPr>
          <p:nvPr/>
        </p:nvSpPr>
        <p:spPr bwMode="auto">
          <a:xfrm>
            <a:off x="9489499" y="6037928"/>
            <a:ext cx="4699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fld id="{36F50EB5-6290-4712-B48F-4AFE5E253054}" type="datetime'''''''''''''''''''''''''''''肝''''''素''''''''''''''''''组'''''''">
              <a:rPr kumimoji="1" lang="zh-CN" altLang="en-US" sz="1200" b="0" i="0" u="none" strike="noStrike" kern="1200" cap="none" spc="0" normalizeH="0" baseline="0" noProof="0" smtClean="0">
                <a:ln>
                  <a:noFill/>
                </a:ln>
                <a:solidFill>
                  <a:prstClr val="black"/>
                </a:solidFill>
                <a:effectLst/>
                <a:uLnTx/>
                <a:uFillTx/>
                <a:latin typeface="Calibri"/>
                <a:ea typeface="メイリオ" pitchFamily="50" charset="-128"/>
                <a:cs typeface="Calibri" pitchFamily="34" charset="0"/>
              </a:rPr>
              <a:pPr marL="0" marR="0" lvl="0" indent="0" algn="ctr" defTabSz="914400" rtl="0" eaLnBrk="1" fontAlgn="auto" latinLnBrk="0" hangingPunct="1">
                <a:lnSpc>
                  <a:spcPct val="100000"/>
                </a:lnSpc>
                <a:spcBef>
                  <a:spcPct val="0"/>
                </a:spcBef>
                <a:spcAft>
                  <a:spcPct val="0"/>
                </a:spcAft>
                <a:buClr>
                  <a:srgbClr val="4C4948"/>
                </a:buClr>
                <a:buSzTx/>
                <a:buFont typeface="Arial" panose="020B0604020202020204" pitchFamily="34" charset="0"/>
                <a:buNone/>
                <a:tabLst/>
                <a:defRPr/>
              </a:pPr>
              <a:t>肝素组</a:t>
            </a:fld>
            <a:endParaRPr kumimoji="1" lang="zh-CN" altLang="en-US" sz="1200" b="0" i="0" u="none" strike="noStrike" kern="1200" cap="none" spc="0" normalizeH="0" baseline="0" noProof="0" dirty="0">
              <a:ln>
                <a:noFill/>
              </a:ln>
              <a:solidFill>
                <a:prstClr val="black"/>
              </a:solidFill>
              <a:effectLst/>
              <a:uLnTx/>
              <a:uFillTx/>
              <a:latin typeface="Calibri"/>
              <a:ea typeface="メイリオ" panose="020B0604030504040204" pitchFamily="34" charset="-128"/>
              <a:cs typeface="Calibri" pitchFamily="34" charset="0"/>
            </a:endParaRPr>
          </a:p>
        </p:txBody>
      </p:sp>
      <p:graphicFrame>
        <p:nvGraphicFramePr>
          <p:cNvPr id="29" name="图表 28">
            <a:extLst>
              <a:ext uri="{FF2B5EF4-FFF2-40B4-BE49-F238E27FC236}">
                <a16:creationId xmlns:a16="http://schemas.microsoft.com/office/drawing/2014/main" id="{783D5DF6-9B7D-7F59-8A96-F7FDB2568AF4}"/>
              </a:ext>
            </a:extLst>
          </p:cNvPr>
          <p:cNvGraphicFramePr/>
          <p:nvPr>
            <p:extLst>
              <p:ext uri="{D42A27DB-BD31-4B8C-83A1-F6EECF244321}">
                <p14:modId xmlns:p14="http://schemas.microsoft.com/office/powerpoint/2010/main" val="2277089307"/>
              </p:ext>
            </p:extLst>
          </p:nvPr>
        </p:nvGraphicFramePr>
        <p:xfrm>
          <a:off x="6340356" y="4624145"/>
          <a:ext cx="5165947" cy="1458584"/>
        </p:xfrm>
        <a:graphic>
          <a:graphicData uri="http://schemas.openxmlformats.org/drawingml/2006/chart">
            <c:chart xmlns:c="http://schemas.openxmlformats.org/drawingml/2006/chart" xmlns:r="http://schemas.openxmlformats.org/officeDocument/2006/relationships" r:id="rId21"/>
          </a:graphicData>
        </a:graphic>
      </p:graphicFrame>
    </p:spTree>
    <p:extLst>
      <p:ext uri="{BB962C8B-B14F-4D97-AF65-F5344CB8AC3E}">
        <p14:creationId xmlns:p14="http://schemas.microsoft.com/office/powerpoint/2010/main" val="138647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A3F8E50-6D1F-321F-C55F-03919533CA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3" imgW="416" imgH="416" progId="TCLayout.ActiveDocument.1">
                  <p:embed/>
                </p:oleObj>
              </mc:Choice>
              <mc:Fallback>
                <p:oleObj name="think-cell 幻灯片" r:id="rId13" imgW="416" imgH="416" progId="TCLayout.ActiveDocument.1">
                  <p:embed/>
                  <p:pic>
                    <p:nvPicPr>
                      <p:cNvPr id="7" name="think-cell data - do not delete" hidden="1">
                        <a:extLst>
                          <a:ext uri="{FF2B5EF4-FFF2-40B4-BE49-F238E27FC236}">
                            <a16:creationId xmlns:a16="http://schemas.microsoft.com/office/drawing/2014/main" id="{CA3F8E50-6D1F-321F-C55F-03919533CAC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75" name="矩形 502">
            <a:extLst>
              <a:ext uri="{FF2B5EF4-FFF2-40B4-BE49-F238E27FC236}">
                <a16:creationId xmlns:a16="http://schemas.microsoft.com/office/drawing/2014/main" id="{1AB91EE9-2D44-9BA2-3D43-D0CBDECFC66F}"/>
              </a:ext>
            </a:extLst>
          </p:cNvPr>
          <p:cNvSpPr/>
          <p:nvPr/>
        </p:nvSpPr>
        <p:spPr>
          <a:xfrm>
            <a:off x="6161000" y="1353577"/>
            <a:ext cx="5311823" cy="4701436"/>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160" name="矩形 502">
            <a:extLst>
              <a:ext uri="{FF2B5EF4-FFF2-40B4-BE49-F238E27FC236}">
                <a16:creationId xmlns:a16="http://schemas.microsoft.com/office/drawing/2014/main" id="{43F45C0D-81D8-6DC7-4AA4-48538B94CB5D}"/>
              </a:ext>
            </a:extLst>
          </p:cNvPr>
          <p:cNvSpPr/>
          <p:nvPr/>
        </p:nvSpPr>
        <p:spPr>
          <a:xfrm>
            <a:off x="561764" y="1353577"/>
            <a:ext cx="5311823" cy="4701436"/>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2" name="Title 1">
            <a:extLst>
              <a:ext uri="{FF2B5EF4-FFF2-40B4-BE49-F238E27FC236}">
                <a16:creationId xmlns:a16="http://schemas.microsoft.com/office/drawing/2014/main" id="{BB986FDE-68C2-529C-EAED-490697E4B47B}"/>
              </a:ext>
            </a:extLst>
          </p:cNvPr>
          <p:cNvSpPr>
            <a:spLocks noGrp="1"/>
          </p:cNvSpPr>
          <p:nvPr>
            <p:ph type="title"/>
          </p:nvPr>
        </p:nvSpPr>
        <p:spPr>
          <a:xfrm>
            <a:off x="1448996" y="73952"/>
            <a:ext cx="10214758" cy="684029"/>
          </a:xfrm>
        </p:spPr>
        <p:txBody>
          <a:bodyPr vert="horz">
            <a:noAutofit/>
          </a:bodyPr>
          <a:lstStyle/>
          <a:p>
            <a:r>
              <a:rPr lang="zh-CN" altLang="en-US" sz="2500" dirty="0">
                <a:latin typeface="微软雅黑" panose="020B0503020204020204" pitchFamily="34" charset="-122"/>
                <a:ea typeface="微软雅黑" panose="020B0503020204020204" pitchFamily="34" charset="-122"/>
              </a:rPr>
              <a:t>枸橼酸钠血滤置换液能够降低出血风险，减少严重不良事件的发生，</a:t>
            </a:r>
            <a:br>
              <a:rPr lang="en-US" altLang="zh-CN" sz="2500" dirty="0">
                <a:latin typeface="微软雅黑" panose="020B0503020204020204" pitchFamily="34" charset="-122"/>
                <a:ea typeface="微软雅黑" panose="020B0503020204020204" pitchFamily="34" charset="-122"/>
              </a:rPr>
            </a:br>
            <a:r>
              <a:rPr lang="zh-CN" altLang="en-US" sz="2500" dirty="0">
                <a:latin typeface="微软雅黑" panose="020B0503020204020204" pitchFamily="34" charset="-122"/>
                <a:ea typeface="微软雅黑" panose="020B0503020204020204" pitchFamily="34" charset="-122"/>
              </a:rPr>
              <a:t>提高患者在</a:t>
            </a:r>
            <a:r>
              <a:rPr lang="en-US" altLang="zh-CN" sz="2500" dirty="0">
                <a:latin typeface="微软雅黑" panose="020B0503020204020204" pitchFamily="34" charset="-122"/>
                <a:ea typeface="微软雅黑" panose="020B0503020204020204" pitchFamily="34" charset="-122"/>
              </a:rPr>
              <a:t>CRRT</a:t>
            </a:r>
            <a:r>
              <a:rPr lang="zh-CN" altLang="en-US" sz="2500" dirty="0">
                <a:latin typeface="微软雅黑" panose="020B0503020204020204" pitchFamily="34" charset="-122"/>
                <a:ea typeface="微软雅黑" panose="020B0503020204020204" pitchFamily="34" charset="-122"/>
              </a:rPr>
              <a:t>抗凝中的获益</a:t>
            </a:r>
            <a:endParaRPr lang="en-US" sz="2500" dirty="0">
              <a:latin typeface="微软雅黑" panose="020B0503020204020204" pitchFamily="34" charset="-122"/>
              <a:ea typeface="微软雅黑" panose="020B0503020204020204" pitchFamily="34" charset="-122"/>
            </a:endParaRPr>
          </a:p>
        </p:txBody>
      </p:sp>
      <p:sp>
        <p:nvSpPr>
          <p:cNvPr id="8" name="Espace réservé du numéro de diapositive 3">
            <a:extLst>
              <a:ext uri="{FF2B5EF4-FFF2-40B4-BE49-F238E27FC236}">
                <a16:creationId xmlns:a16="http://schemas.microsoft.com/office/drawing/2014/main" id="{0DB48D57-D2B8-0C33-0994-8855E861C7D8}"/>
              </a:ext>
            </a:extLst>
          </p:cNvPr>
          <p:cNvSpPr>
            <a:spLocks noGrp="1"/>
          </p:cNvSpPr>
          <p:nvPr>
            <p:ph type="sldNum" sz="quarter" idx="7"/>
          </p:nvPr>
        </p:nvSpPr>
        <p:spPr>
          <a:xfrm>
            <a:off x="11571006" y="6492240"/>
            <a:ext cx="493776" cy="365125"/>
          </a:xfrm>
        </p:spPr>
        <p:txBody>
          <a:bodyPr/>
          <a:lstStyle/>
          <a:p>
            <a:pPr hangingPunct="0"/>
            <a:fld id="{D7536C0D-C333-475E-B068-2F8738F97D07}" type="slidenum">
              <a:rPr lang="en-US" smtClean="0">
                <a:ea typeface="黑体" panose="02010609060101010101" pitchFamily="49" charset="-122"/>
                <a:sym typeface="Arial" panose="020B0604020202020204" pitchFamily="34" charset="0"/>
              </a:rPr>
              <a:pPr hangingPunct="0"/>
              <a:t>7</a:t>
            </a:fld>
            <a:endParaRPr lang="en-US" dirty="0">
              <a:ea typeface="黑体" panose="02010609060101010101" pitchFamily="49" charset="-122"/>
              <a:sym typeface="Arial" panose="020B0604020202020204" pitchFamily="34" charset="0"/>
            </a:endParaRPr>
          </a:p>
        </p:txBody>
      </p:sp>
      <p:sp>
        <p:nvSpPr>
          <p:cNvPr id="22" name="文本框 290">
            <a:extLst>
              <a:ext uri="{FF2B5EF4-FFF2-40B4-BE49-F238E27FC236}">
                <a16:creationId xmlns:a16="http://schemas.microsoft.com/office/drawing/2014/main" id="{8BD2EC74-F509-07DB-9037-1981E81ACCF0}"/>
              </a:ext>
            </a:extLst>
          </p:cNvPr>
          <p:cNvSpPr txBox="1"/>
          <p:nvPr/>
        </p:nvSpPr>
        <p:spPr>
          <a:xfrm>
            <a:off x="1037482" y="1997424"/>
            <a:ext cx="46005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000000"/>
                </a:solidFill>
                <a:latin typeface="微软雅黑" panose="020B0503020204020204" pitchFamily="34" charset="-122"/>
                <a:ea typeface="微软雅黑" panose="020B0503020204020204" pitchFamily="34" charset="-122"/>
              </a:rPr>
              <a:t>CRRT</a:t>
            </a:r>
            <a:r>
              <a:rPr lang="zh-CN" altLang="en-US" sz="1200" b="1" dirty="0">
                <a:solidFill>
                  <a:srgbClr val="000000"/>
                </a:solidFill>
                <a:latin typeface="微软雅黑" panose="020B0503020204020204" pitchFamily="34" charset="-122"/>
                <a:ea typeface="微软雅黑" panose="020B0503020204020204" pitchFamily="34" charset="-122"/>
              </a:rPr>
              <a:t>患者中局部枸橼酸抗凝与全身肝素抗凝之间</a:t>
            </a:r>
            <a:endParaRPr lang="en-US" altLang="zh-CN" sz="1200" b="1" dirty="0">
              <a:solidFill>
                <a:srgbClr val="000000"/>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000000"/>
                </a:solidFill>
                <a:latin typeface="微软雅黑" panose="020B0503020204020204" pitchFamily="34" charset="-122"/>
                <a:ea typeface="微软雅黑" panose="020B0503020204020204" pitchFamily="34" charset="-122"/>
              </a:rPr>
              <a:t>出血并发症比较的</a:t>
            </a:r>
            <a:r>
              <a:rPr lang="en-US" altLang="zh-CN" sz="1200" b="1" dirty="0">
                <a:solidFill>
                  <a:srgbClr val="000000"/>
                </a:solidFill>
                <a:latin typeface="微软雅黑" panose="020B0503020204020204" pitchFamily="34" charset="-122"/>
                <a:ea typeface="微软雅黑" panose="020B0503020204020204" pitchFamily="34" charset="-122"/>
              </a:rPr>
              <a:t>Meta</a:t>
            </a:r>
            <a:r>
              <a:rPr lang="zh-CN" altLang="en-US" sz="1200" b="1" dirty="0">
                <a:solidFill>
                  <a:srgbClr val="000000"/>
                </a:solidFill>
                <a:latin typeface="微软雅黑" panose="020B0503020204020204" pitchFamily="34" charset="-122"/>
                <a:ea typeface="微软雅黑" panose="020B0503020204020204" pitchFamily="34" charset="-122"/>
              </a:rPr>
              <a:t>分析</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4" name="箭头: 五边形 226">
            <a:extLst>
              <a:ext uri="{FF2B5EF4-FFF2-40B4-BE49-F238E27FC236}">
                <a16:creationId xmlns:a16="http://schemas.microsoft.com/office/drawing/2014/main" id="{AA9CB1DE-81DB-4BF6-06BF-1F4026BED9D0}"/>
              </a:ext>
            </a:extLst>
          </p:cNvPr>
          <p:cNvSpPr/>
          <p:nvPr/>
        </p:nvSpPr>
        <p:spPr>
          <a:xfrm>
            <a:off x="561764" y="1368876"/>
            <a:ext cx="3796494" cy="53187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多项</a:t>
            </a:r>
            <a:r>
              <a:rPr kumimoji="0" lang="en-US" altLang="zh-CN"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Meta</a:t>
            </a: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分析显示，局部枸橼酸抗凝能有效降低患者的出血风险</a:t>
            </a:r>
            <a:r>
              <a:rPr kumimoji="0" lang="en-US" altLang="zh-CN" sz="1400" b="1" i="0" u="none" strike="noStrike" kern="1200" cap="none" spc="0" normalizeH="0" baseline="3000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hlinkClick r:id="rId15">
                  <a:extLst>
                    <a:ext uri="{A12FA001-AC4F-418D-AE19-62706E023703}">
                      <ahyp:hlinkClr xmlns:ahyp="http://schemas.microsoft.com/office/drawing/2018/hyperlinkcolor" val="tx"/>
                    </a:ext>
                  </a:extLst>
                </a:hlinkClick>
              </a:rPr>
              <a:t>[1-4]</a:t>
            </a:r>
            <a:endPar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7" name="文本框 290">
            <a:extLst>
              <a:ext uri="{FF2B5EF4-FFF2-40B4-BE49-F238E27FC236}">
                <a16:creationId xmlns:a16="http://schemas.microsoft.com/office/drawing/2014/main" id="{3638F887-ADBC-9A46-943A-1D47FD95CB38}"/>
              </a:ext>
            </a:extLst>
          </p:cNvPr>
          <p:cNvSpPr txBox="1"/>
          <p:nvPr/>
        </p:nvSpPr>
        <p:spPr>
          <a:xfrm>
            <a:off x="6428573" y="2200445"/>
            <a:ext cx="4600575" cy="2762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患者出血比例</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2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a:t>
            </a:r>
          </a:p>
        </p:txBody>
      </p:sp>
      <p:sp>
        <p:nvSpPr>
          <p:cNvPr id="178" name="箭头: 五边形 226">
            <a:extLst>
              <a:ext uri="{FF2B5EF4-FFF2-40B4-BE49-F238E27FC236}">
                <a16:creationId xmlns:a16="http://schemas.microsoft.com/office/drawing/2014/main" id="{9D07BBB8-DE9C-C65F-D63E-DEE59E607F55}"/>
              </a:ext>
            </a:extLst>
          </p:cNvPr>
          <p:cNvSpPr/>
          <p:nvPr/>
        </p:nvSpPr>
        <p:spPr>
          <a:xfrm>
            <a:off x="6165762" y="1368876"/>
            <a:ext cx="4104393" cy="53187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同样，多项研究也显示</a:t>
            </a:r>
            <a:r>
              <a:rPr lang="zh-CN" altLang="en-US" sz="1400" b="1" dirty="0">
                <a:solidFill>
                  <a:srgbClr val="012E86"/>
                </a:solidFill>
                <a:latin typeface="微软雅黑" panose="020B0503020204020204" pitchFamily="34" charset="-122"/>
                <a:ea typeface="微软雅黑" panose="020B0503020204020204" pitchFamily="34" charset="-122"/>
                <a:cs typeface="Times New Roman" panose="02020603050405020304" pitchFamily="18" charset="0"/>
              </a:rPr>
              <a:t>该</a:t>
            </a:r>
            <a:r>
              <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产品可以降低出血事件和</a:t>
            </a:r>
            <a:r>
              <a:rPr kumimoji="0" lang="en-US" altLang="zh-CN"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HIT</a:t>
            </a:r>
            <a:r>
              <a:rPr lang="zh-CN" altLang="en-US" sz="1400" b="1" dirty="0">
                <a:solidFill>
                  <a:srgbClr val="012E86"/>
                </a:solidFill>
                <a:latin typeface="微软雅黑" panose="020B0503020204020204" pitchFamily="34" charset="-122"/>
                <a:ea typeface="微软雅黑" panose="020B0503020204020204" pitchFamily="34" charset="-122"/>
                <a:cs typeface="Times New Roman" panose="02020603050405020304" pitchFamily="18" charset="0"/>
              </a:rPr>
              <a:t>发生率</a:t>
            </a:r>
            <a:r>
              <a:rPr kumimoji="0" lang="en-US" altLang="zh-CN" sz="1400" b="1" i="0" u="none" strike="noStrike" kern="1200" cap="none" spc="0" normalizeH="0" baseline="3000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hlinkClick r:id="rId15">
                  <a:extLst>
                    <a:ext uri="{A12FA001-AC4F-418D-AE19-62706E023703}">
                      <ahyp:hlinkClr xmlns:ahyp="http://schemas.microsoft.com/office/drawing/2018/hyperlinkcolor" val="tx"/>
                    </a:ext>
                  </a:extLst>
                </a:hlinkClick>
              </a:rPr>
              <a:t>[5-6]</a:t>
            </a:r>
            <a:endParaRPr kumimoji="0" lang="zh-CN" altLang="en-US" sz="14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8">
            <a:extLst>
              <a:ext uri="{FF2B5EF4-FFF2-40B4-BE49-F238E27FC236}">
                <a16:creationId xmlns:a16="http://schemas.microsoft.com/office/drawing/2014/main" id="{ACC8BEE3-5A0A-3361-74FD-1CD978858C2B}"/>
              </a:ext>
            </a:extLst>
          </p:cNvPr>
          <p:cNvSpPr txBox="1"/>
          <p:nvPr/>
        </p:nvSpPr>
        <p:spPr>
          <a:xfrm>
            <a:off x="789378" y="6300867"/>
            <a:ext cx="10025743" cy="338554"/>
          </a:xfrm>
          <a:prstGeom prst="rect">
            <a:avLst/>
          </a:prstGeom>
          <a:noFill/>
        </p:spPr>
        <p:txBody>
          <a:bodyPr wrap="square">
            <a:spAutoFit/>
          </a:bodyPr>
          <a:lstStyle/>
          <a:p>
            <a:r>
              <a:rPr lang="en-US" altLang="zh-CN" sz="800" dirty="0">
                <a:solidFill>
                  <a:prstClr val="black"/>
                </a:solidFill>
                <a:latin typeface="微软雅黑" panose="020B0503020204020204" pitchFamily="34" charset="-122"/>
                <a:ea typeface="微软雅黑" panose="020B0503020204020204" pitchFamily="34" charset="-122"/>
              </a:rPr>
              <a:t>1.</a:t>
            </a:r>
            <a:r>
              <a:rPr lang="zh-CN" altLang="en-US" sz="800" dirty="0">
                <a:solidFill>
                  <a:prstClr val="black"/>
                </a:solidFill>
                <a:latin typeface="微软雅黑" panose="020B0503020204020204" pitchFamily="34" charset="-122"/>
                <a:ea typeface="微软雅黑" panose="020B0503020204020204" pitchFamily="34" charset="-122"/>
              </a:rPr>
              <a:t>冯璇璘</a:t>
            </a:r>
            <a:r>
              <a:rPr lang="en-US" altLang="zh-CN" sz="800" dirty="0">
                <a:solidFill>
                  <a:prstClr val="black"/>
                </a:solidFill>
                <a:latin typeface="微软雅黑" panose="020B0503020204020204" pitchFamily="34" charset="-122"/>
                <a:ea typeface="微软雅黑" panose="020B0503020204020204" pitchFamily="34" charset="-122"/>
              </a:rPr>
              <a:t>,</a:t>
            </a:r>
            <a:r>
              <a:rPr lang="zh-CN" altLang="en-US" sz="800" dirty="0">
                <a:solidFill>
                  <a:prstClr val="black"/>
                </a:solidFill>
                <a:latin typeface="微软雅黑" panose="020B0503020204020204" pitchFamily="34" charset="-122"/>
                <a:ea typeface="微软雅黑" panose="020B0503020204020204" pitchFamily="34" charset="-122"/>
              </a:rPr>
              <a:t>等</a:t>
            </a:r>
            <a:r>
              <a:rPr lang="en-US" altLang="zh-CN" sz="800" dirty="0">
                <a:solidFill>
                  <a:prstClr val="black"/>
                </a:solidFill>
                <a:latin typeface="微软雅黑" panose="020B0503020204020204" pitchFamily="34" charset="-122"/>
                <a:ea typeface="微软雅黑" panose="020B0503020204020204" pitchFamily="34" charset="-122"/>
              </a:rPr>
              <a:t>. </a:t>
            </a:r>
            <a:r>
              <a:rPr lang="zh-CN" altLang="en-US" sz="800" dirty="0">
                <a:solidFill>
                  <a:prstClr val="black"/>
                </a:solidFill>
                <a:latin typeface="微软雅黑" panose="020B0503020204020204" pitchFamily="34" charset="-122"/>
                <a:ea typeface="微软雅黑" panose="020B0503020204020204" pitchFamily="34" charset="-122"/>
              </a:rPr>
              <a:t>中华危重病急救医学</a:t>
            </a:r>
            <a:r>
              <a:rPr lang="en-US" altLang="zh-CN" sz="800" dirty="0">
                <a:solidFill>
                  <a:prstClr val="black"/>
                </a:solidFill>
                <a:latin typeface="微软雅黑" panose="020B0503020204020204" pitchFamily="34" charset="-122"/>
                <a:ea typeface="微软雅黑" panose="020B0503020204020204" pitchFamily="34" charset="-122"/>
              </a:rPr>
              <a:t>, 2020; 32 (08): 982-987.4 2. Rui Li , et al. </a:t>
            </a:r>
            <a:r>
              <a:rPr lang="en-US" altLang="zh-CN" sz="800" dirty="0" err="1">
                <a:solidFill>
                  <a:prstClr val="black"/>
                </a:solidFill>
                <a:latin typeface="微软雅黑" panose="020B0503020204020204" pitchFamily="34" charset="-122"/>
                <a:ea typeface="微软雅黑" panose="020B0503020204020204" pitchFamily="34" charset="-122"/>
              </a:rPr>
              <a:t>Ther</a:t>
            </a:r>
            <a:r>
              <a:rPr lang="en-US" altLang="zh-CN" sz="800" dirty="0">
                <a:solidFill>
                  <a:prstClr val="black"/>
                </a:solidFill>
                <a:latin typeface="微软雅黑" panose="020B0503020204020204" pitchFamily="34" charset="-122"/>
                <a:ea typeface="微软雅黑" panose="020B0503020204020204" pitchFamily="34" charset="-122"/>
              </a:rPr>
              <a:t> </a:t>
            </a:r>
            <a:r>
              <a:rPr lang="en-US" altLang="zh-CN" sz="800" dirty="0" err="1">
                <a:solidFill>
                  <a:prstClr val="black"/>
                </a:solidFill>
                <a:latin typeface="微软雅黑" panose="020B0503020204020204" pitchFamily="34" charset="-122"/>
                <a:ea typeface="微软雅黑" panose="020B0503020204020204" pitchFamily="34" charset="-122"/>
              </a:rPr>
              <a:t>Apher</a:t>
            </a:r>
            <a:r>
              <a:rPr lang="en-US" altLang="zh-CN" sz="800" dirty="0">
                <a:solidFill>
                  <a:prstClr val="black"/>
                </a:solidFill>
                <a:latin typeface="微软雅黑" panose="020B0503020204020204" pitchFamily="34" charset="-122"/>
                <a:ea typeface="微软雅黑" panose="020B0503020204020204" pitchFamily="34" charset="-122"/>
              </a:rPr>
              <a:t> Dial. 2022;26:1086–1097.  3 Bai M, et al. Intensive Care Med. 2015 Dec;41(12):2098-110.   4. Liu C, et al. Crit Care. 2016 May 13;20(1):144.  5. Stucker F, et al. Crit Care. 2015 Mar 18;19(1):91. 6. </a:t>
            </a:r>
            <a:r>
              <a:rPr lang="fr-FR" altLang="zh-CN" sz="800" dirty="0" err="1">
                <a:solidFill>
                  <a:prstClr val="black"/>
                </a:solidFill>
                <a:latin typeface="微软雅黑" panose="020B0503020204020204" pitchFamily="34" charset="-122"/>
                <a:ea typeface="微软雅黑" panose="020B0503020204020204" pitchFamily="34" charset="-122"/>
              </a:rPr>
              <a:t>Zarbock</a:t>
            </a:r>
            <a:r>
              <a:rPr lang="fr-FR" altLang="zh-CN" sz="800" dirty="0">
                <a:solidFill>
                  <a:prstClr val="black"/>
                </a:solidFill>
                <a:latin typeface="微软雅黑" panose="020B0503020204020204" pitchFamily="34" charset="-122"/>
                <a:ea typeface="微软雅黑" panose="020B0503020204020204" pitchFamily="34" charset="-122"/>
              </a:rPr>
              <a:t> A, et al. JAMA.2020;324(16):1629-1639</a:t>
            </a:r>
            <a:endParaRPr lang="en-US" altLang="zh-CN" sz="800" dirty="0">
              <a:solidFill>
                <a:prstClr val="black"/>
              </a:solidFill>
              <a:latin typeface="微软雅黑" panose="020B0503020204020204" pitchFamily="34" charset="-122"/>
              <a:ea typeface="微软雅黑" panose="020B0503020204020204" pitchFamily="34" charset="-122"/>
            </a:endParaRPr>
          </a:p>
        </p:txBody>
      </p:sp>
      <p:pic>
        <p:nvPicPr>
          <p:cNvPr id="13" name="图片 10">
            <a:extLst>
              <a:ext uri="{FF2B5EF4-FFF2-40B4-BE49-F238E27FC236}">
                <a16:creationId xmlns:a16="http://schemas.microsoft.com/office/drawing/2014/main" id="{D08C26CC-F6CE-0CC2-2A25-EE031B357008}"/>
              </a:ext>
            </a:extLst>
          </p:cNvPr>
          <p:cNvPicPr>
            <a:picLocks noChangeAspect="1"/>
          </p:cNvPicPr>
          <p:nvPr/>
        </p:nvPicPr>
        <p:blipFill>
          <a:blip r:embed="rId16"/>
          <a:stretch>
            <a:fillRect/>
          </a:stretch>
        </p:blipFill>
        <p:spPr>
          <a:xfrm>
            <a:off x="826214" y="2492722"/>
            <a:ext cx="4916019" cy="3265279"/>
          </a:xfrm>
          <a:prstGeom prst="rect">
            <a:avLst/>
          </a:prstGeom>
        </p:spPr>
      </p:pic>
      <p:sp>
        <p:nvSpPr>
          <p:cNvPr id="104" name="文本框 290">
            <a:extLst>
              <a:ext uri="{FF2B5EF4-FFF2-40B4-BE49-F238E27FC236}">
                <a16:creationId xmlns:a16="http://schemas.microsoft.com/office/drawing/2014/main" id="{F9B708F0-20F5-BA6F-5C32-55D9A04A64FC}"/>
              </a:ext>
            </a:extLst>
          </p:cNvPr>
          <p:cNvSpPr txBox="1"/>
          <p:nvPr/>
        </p:nvSpPr>
        <p:spPr>
          <a:xfrm>
            <a:off x="1573386" y="2544263"/>
            <a:ext cx="640080" cy="184666"/>
          </a:xfrm>
          <a:prstGeom prst="rect">
            <a:avLst/>
          </a:prstGeom>
          <a:solidFill>
            <a:schemeClr val="bg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枸橼酸组</a:t>
            </a:r>
            <a:endParaRPr kumimoji="0" lang="en-US" altLang="zh-CN" sz="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 b="1" dirty="0">
                <a:solidFill>
                  <a:srgbClr val="000000"/>
                </a:solidFill>
                <a:latin typeface="微软雅黑" panose="020B0503020204020204" pitchFamily="34" charset="-122"/>
                <a:ea typeface="微软雅黑" panose="020B0503020204020204" pitchFamily="34" charset="-122"/>
              </a:rPr>
              <a:t>C</a:t>
            </a:r>
            <a:r>
              <a:rPr lang="zh-CN" altLang="en-US" sz="600" b="1" dirty="0">
                <a:solidFill>
                  <a:srgbClr val="000000"/>
                </a:solidFill>
                <a:latin typeface="微软雅黑" panose="020B0503020204020204" pitchFamily="34" charset="-122"/>
                <a:ea typeface="微软雅黑" panose="020B0503020204020204" pitchFamily="34" charset="-122"/>
              </a:rPr>
              <a:t>组</a:t>
            </a:r>
            <a:endParaRPr kumimoji="0" lang="en-US" altLang="zh-CN" sz="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5" name="文本框 290">
            <a:extLst>
              <a:ext uri="{FF2B5EF4-FFF2-40B4-BE49-F238E27FC236}">
                <a16:creationId xmlns:a16="http://schemas.microsoft.com/office/drawing/2014/main" id="{2EEAC772-7912-B012-992A-A76CE4B7A62D}"/>
              </a:ext>
            </a:extLst>
          </p:cNvPr>
          <p:cNvSpPr txBox="1"/>
          <p:nvPr/>
        </p:nvSpPr>
        <p:spPr>
          <a:xfrm>
            <a:off x="2290803" y="2544263"/>
            <a:ext cx="640080" cy="184666"/>
          </a:xfrm>
          <a:prstGeom prst="rect">
            <a:avLst/>
          </a:prstGeom>
          <a:solidFill>
            <a:schemeClr val="bg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肝素组</a:t>
            </a:r>
            <a:endParaRPr kumimoji="0" lang="en-US" altLang="zh-CN" sz="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 b="1" dirty="0">
                <a:solidFill>
                  <a:srgbClr val="000000"/>
                </a:solidFill>
                <a:latin typeface="微软雅黑" panose="020B0503020204020204" pitchFamily="34" charset="-122"/>
                <a:ea typeface="微软雅黑" panose="020B0503020204020204" pitchFamily="34" charset="-122"/>
              </a:rPr>
              <a:t>H</a:t>
            </a:r>
            <a:r>
              <a:rPr lang="zh-CN" altLang="en-US" sz="600" b="1" dirty="0">
                <a:solidFill>
                  <a:srgbClr val="000000"/>
                </a:solidFill>
                <a:latin typeface="微软雅黑" panose="020B0503020204020204" pitchFamily="34" charset="-122"/>
                <a:ea typeface="微软雅黑" panose="020B0503020204020204" pitchFamily="34" charset="-122"/>
              </a:rPr>
              <a:t>组</a:t>
            </a:r>
            <a:endParaRPr kumimoji="0" lang="en-US" altLang="zh-CN" sz="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24" name="Picture 23">
            <a:extLst>
              <a:ext uri="{FF2B5EF4-FFF2-40B4-BE49-F238E27FC236}">
                <a16:creationId xmlns:a16="http://schemas.microsoft.com/office/drawing/2014/main" id="{6CDA20F4-948A-E3D8-4F81-492E339E7D07}"/>
              </a:ext>
            </a:extLst>
          </p:cNvPr>
          <p:cNvPicPr>
            <a:picLocks noChangeAspect="1"/>
          </p:cNvPicPr>
          <p:nvPr/>
        </p:nvPicPr>
        <p:blipFill>
          <a:blip r:embed="rId17"/>
          <a:stretch>
            <a:fillRect/>
          </a:stretch>
        </p:blipFill>
        <p:spPr>
          <a:xfrm>
            <a:off x="4237902" y="5504423"/>
            <a:ext cx="1358053" cy="314671"/>
          </a:xfrm>
          <a:prstGeom prst="rect">
            <a:avLst/>
          </a:prstGeom>
        </p:spPr>
      </p:pic>
      <p:sp>
        <p:nvSpPr>
          <p:cNvPr id="26" name="文本框 290">
            <a:extLst>
              <a:ext uri="{FF2B5EF4-FFF2-40B4-BE49-F238E27FC236}">
                <a16:creationId xmlns:a16="http://schemas.microsoft.com/office/drawing/2014/main" id="{97041411-DF07-50A3-55A0-D85493D65013}"/>
              </a:ext>
            </a:extLst>
          </p:cNvPr>
          <p:cNvSpPr txBox="1"/>
          <p:nvPr/>
        </p:nvSpPr>
        <p:spPr>
          <a:xfrm>
            <a:off x="4843029" y="2265859"/>
            <a:ext cx="822960" cy="276999"/>
          </a:xfrm>
          <a:prstGeom prst="rect">
            <a:avLst/>
          </a:prstGeom>
          <a:solidFill>
            <a:srgbClr val="F3B6A2">
              <a:alpha val="70000"/>
            </a:srgbClr>
          </a:solid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肝素组</a:t>
            </a:r>
            <a:endParaRPr kumimoji="0" lang="en-US" altLang="zh-CN" sz="9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900" b="1" dirty="0">
                <a:solidFill>
                  <a:srgbClr val="012E86"/>
                </a:solidFill>
                <a:latin typeface="微软雅黑" panose="020B0503020204020204" pitchFamily="34" charset="-122"/>
                <a:ea typeface="微软雅黑" panose="020B0503020204020204" pitchFamily="34" charset="-122"/>
              </a:rPr>
              <a:t>出血风险更高</a:t>
            </a:r>
            <a:endParaRPr kumimoji="0" lang="en-US" altLang="zh-CN" sz="9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64" name="Chart 63">
            <a:extLst>
              <a:ext uri="{FF2B5EF4-FFF2-40B4-BE49-F238E27FC236}">
                <a16:creationId xmlns:a16="http://schemas.microsoft.com/office/drawing/2014/main" id="{E4A5D3D5-6449-DFD6-4DCB-57CC69B67CE1}"/>
              </a:ext>
            </a:extLst>
          </p:cNvPr>
          <p:cNvGraphicFramePr/>
          <p:nvPr>
            <p:custDataLst>
              <p:tags r:id="rId2"/>
            </p:custDataLst>
            <p:extLst>
              <p:ext uri="{D42A27DB-BD31-4B8C-83A1-F6EECF244321}">
                <p14:modId xmlns:p14="http://schemas.microsoft.com/office/powerpoint/2010/main" val="1681014556"/>
              </p:ext>
            </p:extLst>
          </p:nvPr>
        </p:nvGraphicFramePr>
        <p:xfrm>
          <a:off x="6556375" y="2646363"/>
          <a:ext cx="4554538" cy="757237"/>
        </p:xfrm>
        <a:graphic>
          <a:graphicData uri="http://schemas.openxmlformats.org/drawingml/2006/chart">
            <c:chart xmlns:c="http://schemas.openxmlformats.org/drawingml/2006/chart" xmlns:r="http://schemas.openxmlformats.org/officeDocument/2006/relationships" r:id="rId18"/>
          </a:graphicData>
        </a:graphic>
      </p:graphicFrame>
      <p:sp>
        <p:nvSpPr>
          <p:cNvPr id="30" name="テキスト プレースホルダ 2">
            <a:extLst>
              <a:ext uri="{FF2B5EF4-FFF2-40B4-BE49-F238E27FC236}">
                <a16:creationId xmlns:a16="http://schemas.microsoft.com/office/drawing/2014/main" id="{474DF870-AF09-1F22-A386-4031E7E1E805}"/>
              </a:ext>
            </a:extLst>
          </p:cNvPr>
          <p:cNvSpPr>
            <a:spLocks noGrp="1"/>
          </p:cNvSpPr>
          <p:nvPr>
            <p:custDataLst>
              <p:tags r:id="rId3"/>
            </p:custDataLst>
          </p:nvPr>
        </p:nvSpPr>
        <p:spPr bwMode="auto">
          <a:xfrm>
            <a:off x="7273925" y="3371850"/>
            <a:ext cx="925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spcAft>
                <a:spcPct val="0"/>
              </a:spcAft>
              <a:buNone/>
              <a:defRPr/>
            </a:pPr>
            <a:fld id="{02B23DDC-8D60-45B7-848E-CC04E9E3349E}" type="datetime'''''''0''''''.''''''5''''''%''''''''''''枸''''''橼酸''''组'''''''">
              <a:rPr lang="en-US" altLang="en-US" sz="1200" smtClean="0">
                <a:solidFill>
                  <a:schemeClr val="tx1"/>
                </a:solidFill>
              </a:rPr>
              <a:pPr/>
              <a:t>0.5%枸橼酸组</a:t>
            </a:fld>
            <a:endParaRPr kumimoji="1" lang="zh-CN" altLang="en-US" sz="1200" b="0" i="0" strike="noStrike" kern="1200" cap="none" spc="0" normalizeH="0" baseline="0" noProof="0" dirty="0">
              <a:ln>
                <a:noFill/>
              </a:ln>
              <a:solidFill>
                <a:schemeClr val="tx1"/>
              </a:solidFill>
              <a:effectLst/>
              <a:uLnTx/>
              <a:uFillTx/>
              <a:latin typeface="Calibri" panose="020F0502020204030204"/>
              <a:ea typeface="メイリオ" panose="020B0604030504040204" pitchFamily="34" charset="-128"/>
            </a:endParaRPr>
          </a:p>
        </p:txBody>
      </p:sp>
      <p:sp>
        <p:nvSpPr>
          <p:cNvPr id="31" name="テキスト プレースホルダ 2">
            <a:extLst>
              <a:ext uri="{FF2B5EF4-FFF2-40B4-BE49-F238E27FC236}">
                <a16:creationId xmlns:a16="http://schemas.microsoft.com/office/drawing/2014/main" id="{B3FCBBDE-7A56-16F0-8517-AF619858A16A}"/>
              </a:ext>
            </a:extLst>
          </p:cNvPr>
          <p:cNvSpPr>
            <a:spLocks noGrp="1"/>
          </p:cNvSpPr>
          <p:nvPr>
            <p:custDataLst>
              <p:tags r:id="rId4"/>
            </p:custDataLst>
          </p:nvPr>
        </p:nvSpPr>
        <p:spPr bwMode="auto">
          <a:xfrm>
            <a:off x="9694863" y="3371850"/>
            <a:ext cx="4699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spcAft>
                <a:spcPct val="0"/>
              </a:spcAft>
              <a:buNone/>
              <a:defRPr/>
            </a:pPr>
            <a:fld id="{C6C3A307-ED74-49C4-B976-72304E704329}" type="datetime'''''肝素组'''''''''''''''''''''">
              <a:rPr lang="zh-CN" altLang="en-US" sz="1200" smtClean="0">
                <a:solidFill>
                  <a:schemeClr val="tx1"/>
                </a:solidFill>
              </a:rPr>
              <a:pPr/>
              <a:t>肝素组</a:t>
            </a:fld>
            <a:endParaRPr kumimoji="1" lang="zh-CN" altLang="en-US" sz="1200" b="0" i="0" strike="noStrike" kern="1200" cap="none" spc="0" normalizeH="0" baseline="0" noProof="0" dirty="0">
              <a:ln>
                <a:noFill/>
              </a:ln>
              <a:solidFill>
                <a:schemeClr val="tx1"/>
              </a:solidFill>
              <a:effectLst/>
              <a:uLnTx/>
              <a:uFillTx/>
              <a:latin typeface="Calibri" panose="020F0502020204030204"/>
              <a:ea typeface="メイリオ" panose="020B0604030504040204" pitchFamily="34" charset="-128"/>
            </a:endParaRPr>
          </a:p>
        </p:txBody>
      </p:sp>
      <p:sp>
        <p:nvSpPr>
          <p:cNvPr id="46" name="文本占位符 2">
            <a:extLst>
              <a:ext uri="{FF2B5EF4-FFF2-40B4-BE49-F238E27FC236}">
                <a16:creationId xmlns:a16="http://schemas.microsoft.com/office/drawing/2014/main" id="{E3EFABD7-4978-D3EF-1FD1-8571B8B85275}"/>
              </a:ext>
            </a:extLst>
          </p:cNvPr>
          <p:cNvSpPr>
            <a:spLocks/>
          </p:cNvSpPr>
          <p:nvPr>
            <p:custDataLst>
              <p:tags r:id="rId5"/>
            </p:custDataLst>
          </p:nvPr>
        </p:nvSpPr>
        <p:spPr bwMode="gray">
          <a:xfrm>
            <a:off x="7553325" y="2924175"/>
            <a:ext cx="366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B98421-E7AA-4217-B87F-8912B56F0C5E}" type="datetime'''''''''''5''''''''''''.1''''''''''''''%'''''''''">
              <a:rPr kumimoji="1" lang="en-US" altLang="en-US" sz="1400" smtClean="0">
                <a:ea typeface="メイリオ" panose="020B0604030504040204" pitchFamily="34" charset="-128"/>
                <a:cs typeface="Calibri" panose="020F0502020204030204" pitchFamily="34" charset="0"/>
              </a:rPr>
              <a:pPr/>
              <a:t>5.1%</a:t>
            </a:fld>
            <a:endParaRPr kumimoji="1" lang="en-US" altLang="zh-CN" sz="1400" dirty="0">
              <a:ea typeface="メイリオ" panose="020B0604030504040204" pitchFamily="34" charset="-128"/>
              <a:cs typeface="Calibri" panose="020F0502020204030204" pitchFamily="34" charset="0"/>
            </a:endParaRPr>
          </a:p>
        </p:txBody>
      </p:sp>
      <p:sp>
        <p:nvSpPr>
          <p:cNvPr id="48" name="文本占位符 2">
            <a:extLst>
              <a:ext uri="{FF2B5EF4-FFF2-40B4-BE49-F238E27FC236}">
                <a16:creationId xmlns:a16="http://schemas.microsoft.com/office/drawing/2014/main" id="{E3EFABD7-4978-D3EF-1FD1-8571B8B85275}"/>
              </a:ext>
            </a:extLst>
          </p:cNvPr>
          <p:cNvSpPr>
            <a:spLocks/>
          </p:cNvSpPr>
          <p:nvPr>
            <p:custDataLst>
              <p:tags r:id="rId6"/>
            </p:custDataLst>
          </p:nvPr>
        </p:nvSpPr>
        <p:spPr bwMode="gray">
          <a:xfrm>
            <a:off x="9699625" y="2511425"/>
            <a:ext cx="4603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80649CA-53B9-4197-8FF3-F84A7DB88D9A}" type="datetime'16''.''''''9''''''''''''''''''%'''''''''''''''''''''''''">
              <a:rPr kumimoji="1" lang="en-US" altLang="en-US" sz="1400" smtClean="0">
                <a:ea typeface="メイリオ" panose="020B0604030504040204" pitchFamily="34" charset="-128"/>
                <a:cs typeface="Calibri" panose="020F0502020204030204" pitchFamily="34" charset="0"/>
              </a:rPr>
              <a:pPr/>
              <a:t>16.9%</a:t>
            </a:fld>
            <a:endParaRPr kumimoji="1" lang="en-US" altLang="zh-CN" sz="1400" dirty="0">
              <a:ea typeface="メイリオ" panose="020B0604030504040204" pitchFamily="34" charset="-128"/>
              <a:cs typeface="Calibri" panose="020F0502020204030204" pitchFamily="34" charset="0"/>
            </a:endParaRPr>
          </a:p>
        </p:txBody>
      </p:sp>
      <p:sp>
        <p:nvSpPr>
          <p:cNvPr id="63" name="TextBox 62">
            <a:extLst>
              <a:ext uri="{FF2B5EF4-FFF2-40B4-BE49-F238E27FC236}">
                <a16:creationId xmlns:a16="http://schemas.microsoft.com/office/drawing/2014/main" id="{36D645B2-7616-D554-B346-B6BBCF5E1C35}"/>
              </a:ext>
            </a:extLst>
          </p:cNvPr>
          <p:cNvSpPr txBox="1"/>
          <p:nvPr/>
        </p:nvSpPr>
        <p:spPr>
          <a:xfrm>
            <a:off x="8056856" y="2422615"/>
            <a:ext cx="1262729" cy="184666"/>
          </a:xfrm>
          <a:prstGeom prst="rect">
            <a:avLst/>
          </a:prstGeom>
          <a:noFill/>
        </p:spPr>
        <p:txBody>
          <a:bodyPr wrap="square" tIns="0" bIns="0">
            <a:spAutoFit/>
          </a:bodyPr>
          <a:lstStyle/>
          <a:p>
            <a:pPr algn="ctr"/>
            <a:r>
              <a:rPr lang="en-US" altLang="zh-CN" sz="1200" dirty="0"/>
              <a:t>P &lt;0 .001</a:t>
            </a:r>
            <a:endParaRPr lang="en-US" sz="1200" dirty="0"/>
          </a:p>
        </p:txBody>
      </p:sp>
      <p:sp>
        <p:nvSpPr>
          <p:cNvPr id="65" name="文本框 290">
            <a:extLst>
              <a:ext uri="{FF2B5EF4-FFF2-40B4-BE49-F238E27FC236}">
                <a16:creationId xmlns:a16="http://schemas.microsoft.com/office/drawing/2014/main" id="{C5585AD8-8CD6-17B6-811F-7031B2BDD22D}"/>
              </a:ext>
            </a:extLst>
          </p:cNvPr>
          <p:cNvSpPr txBox="1"/>
          <p:nvPr/>
        </p:nvSpPr>
        <p:spPr>
          <a:xfrm>
            <a:off x="6427788" y="4384675"/>
            <a:ext cx="4600575" cy="2762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HIT</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发生率</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2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p>
        </p:txBody>
      </p:sp>
      <p:graphicFrame>
        <p:nvGraphicFramePr>
          <p:cNvPr id="78" name="Chart 77">
            <a:extLst>
              <a:ext uri="{FF2B5EF4-FFF2-40B4-BE49-F238E27FC236}">
                <a16:creationId xmlns:a16="http://schemas.microsoft.com/office/drawing/2014/main" id="{4E1802BA-23A7-8916-E6AE-5F7DBE79FA1A}"/>
              </a:ext>
            </a:extLst>
          </p:cNvPr>
          <p:cNvGraphicFramePr/>
          <p:nvPr>
            <p:custDataLst>
              <p:tags r:id="rId7"/>
            </p:custDataLst>
            <p:extLst>
              <p:ext uri="{D42A27DB-BD31-4B8C-83A1-F6EECF244321}">
                <p14:modId xmlns:p14="http://schemas.microsoft.com/office/powerpoint/2010/main" val="853761919"/>
              </p:ext>
            </p:extLst>
          </p:nvPr>
        </p:nvGraphicFramePr>
        <p:xfrm>
          <a:off x="6556375" y="4830763"/>
          <a:ext cx="4554538" cy="755650"/>
        </p:xfrm>
        <a:graphic>
          <a:graphicData uri="http://schemas.openxmlformats.org/drawingml/2006/chart">
            <c:chart xmlns:c="http://schemas.openxmlformats.org/drawingml/2006/chart" xmlns:r="http://schemas.openxmlformats.org/officeDocument/2006/relationships" r:id="rId19"/>
          </a:graphicData>
        </a:graphic>
      </p:graphicFrame>
      <p:sp>
        <p:nvSpPr>
          <p:cNvPr id="68" name="テキスト プレースホルダ 2">
            <a:extLst>
              <a:ext uri="{FF2B5EF4-FFF2-40B4-BE49-F238E27FC236}">
                <a16:creationId xmlns:a16="http://schemas.microsoft.com/office/drawing/2014/main" id="{142EF5C6-146A-933E-A2CB-69BCB359C759}"/>
              </a:ext>
            </a:extLst>
          </p:cNvPr>
          <p:cNvSpPr>
            <a:spLocks noGrp="1"/>
          </p:cNvSpPr>
          <p:nvPr>
            <p:custDataLst>
              <p:tags r:id="rId8"/>
            </p:custDataLst>
          </p:nvPr>
        </p:nvSpPr>
        <p:spPr bwMode="auto">
          <a:xfrm>
            <a:off x="7273925" y="5554663"/>
            <a:ext cx="925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spcAft>
                <a:spcPct val="0"/>
              </a:spcAft>
              <a:buNone/>
              <a:defRPr/>
            </a:pPr>
            <a:fld id="{75F1E57A-46A0-438C-9A5E-DE16750D8BBC}" type="datetime'0''''''''''''''.''''''5%''''''''''''枸橼酸组'''''''">
              <a:rPr lang="en-US" altLang="en-US" sz="1200" smtClean="0">
                <a:solidFill>
                  <a:schemeClr val="tx1"/>
                </a:solidFill>
              </a:rPr>
              <a:pPr/>
              <a:t>0.5%枸橼酸组</a:t>
            </a:fld>
            <a:endParaRPr kumimoji="1" lang="zh-CN" altLang="en-US" sz="1200" b="0" i="0" strike="noStrike" kern="1200" cap="none" spc="0" normalizeH="0" baseline="0" noProof="0" dirty="0">
              <a:ln>
                <a:noFill/>
              </a:ln>
              <a:solidFill>
                <a:schemeClr val="tx1"/>
              </a:solidFill>
              <a:effectLst/>
              <a:uLnTx/>
              <a:uFillTx/>
              <a:latin typeface="Calibri" panose="020F0502020204030204"/>
              <a:ea typeface="メイリオ" panose="020B0604030504040204" pitchFamily="34" charset="-128"/>
            </a:endParaRPr>
          </a:p>
        </p:txBody>
      </p:sp>
      <p:sp>
        <p:nvSpPr>
          <p:cNvPr id="69" name="テキスト プレースホルダ 2">
            <a:extLst>
              <a:ext uri="{FF2B5EF4-FFF2-40B4-BE49-F238E27FC236}">
                <a16:creationId xmlns:a16="http://schemas.microsoft.com/office/drawing/2014/main" id="{6B5D983A-3D39-D617-B862-54D088299E01}"/>
              </a:ext>
            </a:extLst>
          </p:cNvPr>
          <p:cNvSpPr>
            <a:spLocks noGrp="1"/>
          </p:cNvSpPr>
          <p:nvPr>
            <p:custDataLst>
              <p:tags r:id="rId9"/>
            </p:custDataLst>
          </p:nvPr>
        </p:nvSpPr>
        <p:spPr bwMode="auto">
          <a:xfrm>
            <a:off x="9694863" y="5554663"/>
            <a:ext cx="4699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chemeClr val="accent2"/>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chemeClr val="accent2"/>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chemeClr val="accent2"/>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chemeClr val="accent2"/>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spcAft>
                <a:spcPct val="0"/>
              </a:spcAft>
              <a:buNone/>
              <a:defRPr/>
            </a:pPr>
            <a:fld id="{5EBA3757-F348-4323-9D62-334F3778B3D2}" type="datetime'''肝''''''''''素''''''''''''''''组'''">
              <a:rPr lang="zh-CN" altLang="en-US" sz="1200" smtClean="0">
                <a:solidFill>
                  <a:schemeClr val="tx1"/>
                </a:solidFill>
              </a:rPr>
              <a:pPr/>
              <a:t>肝素组</a:t>
            </a:fld>
            <a:endParaRPr kumimoji="1" lang="zh-CN" altLang="en-US" sz="1200" b="0" i="0" strike="noStrike" kern="1200" cap="none" spc="0" normalizeH="0" baseline="0" noProof="0" dirty="0">
              <a:ln>
                <a:noFill/>
              </a:ln>
              <a:solidFill>
                <a:schemeClr val="tx1"/>
              </a:solidFill>
              <a:effectLst/>
              <a:uLnTx/>
              <a:uFillTx/>
              <a:latin typeface="Calibri" panose="020F0502020204030204"/>
              <a:ea typeface="メイリオ" panose="020B0604030504040204" pitchFamily="34" charset="-128"/>
            </a:endParaRPr>
          </a:p>
        </p:txBody>
      </p:sp>
      <p:sp>
        <p:nvSpPr>
          <p:cNvPr id="70" name="文本占位符 2">
            <a:extLst>
              <a:ext uri="{FF2B5EF4-FFF2-40B4-BE49-F238E27FC236}">
                <a16:creationId xmlns:a16="http://schemas.microsoft.com/office/drawing/2014/main" id="{A09F6297-14B3-647B-18E0-D67674608DEA}"/>
              </a:ext>
            </a:extLst>
          </p:cNvPr>
          <p:cNvSpPr>
            <a:spLocks/>
          </p:cNvSpPr>
          <p:nvPr>
            <p:custDataLst>
              <p:tags r:id="rId10"/>
            </p:custDataLst>
          </p:nvPr>
        </p:nvSpPr>
        <p:spPr bwMode="gray">
          <a:xfrm>
            <a:off x="7553325" y="5011738"/>
            <a:ext cx="366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5DFB9C1-FF6A-4571-B7FF-E6AABF31939E}" type="datetime'''''''1''''''.''9''''''''''''''''''''''''%'''''''''''">
              <a:rPr kumimoji="1" lang="en-US" altLang="en-US" sz="1400" smtClean="0">
                <a:ea typeface="メイリオ" panose="020B0604030504040204" pitchFamily="34" charset="-128"/>
                <a:cs typeface="Calibri" panose="020F0502020204030204" pitchFamily="34" charset="0"/>
              </a:rPr>
              <a:pPr/>
              <a:t>1.9%</a:t>
            </a:fld>
            <a:endParaRPr kumimoji="1" lang="en-US" altLang="zh-CN" sz="1400" dirty="0">
              <a:ea typeface="メイリオ" panose="020B0604030504040204" pitchFamily="34" charset="-128"/>
              <a:cs typeface="Calibri" panose="020F0502020204030204" pitchFamily="34" charset="0"/>
            </a:endParaRPr>
          </a:p>
        </p:txBody>
      </p:sp>
      <p:sp>
        <p:nvSpPr>
          <p:cNvPr id="71" name="文本占位符 2">
            <a:extLst>
              <a:ext uri="{FF2B5EF4-FFF2-40B4-BE49-F238E27FC236}">
                <a16:creationId xmlns:a16="http://schemas.microsoft.com/office/drawing/2014/main" id="{A4AF2CD2-61AF-ACA1-6BA7-16E0D527AC46}"/>
              </a:ext>
            </a:extLst>
          </p:cNvPr>
          <p:cNvSpPr>
            <a:spLocks/>
          </p:cNvSpPr>
          <p:nvPr>
            <p:custDataLst>
              <p:tags r:id="rId11"/>
            </p:custDataLst>
          </p:nvPr>
        </p:nvSpPr>
        <p:spPr bwMode="gray">
          <a:xfrm>
            <a:off x="9747250" y="4695825"/>
            <a:ext cx="366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42E5AC5-5AEB-4F7B-B659-1B3E538410AA}" type="datetime'''''''''''''''4''''''''''''''''''''.''''''''''''''''''1%'''''">
              <a:rPr kumimoji="1" lang="en-US" altLang="en-US" sz="1400" smtClean="0">
                <a:ea typeface="メイリオ" panose="020B0604030504040204" pitchFamily="34" charset="-128"/>
                <a:cs typeface="Calibri" panose="020F0502020204030204" pitchFamily="34" charset="0"/>
              </a:rPr>
              <a:pPr/>
              <a:t>4.1%</a:t>
            </a:fld>
            <a:endParaRPr kumimoji="1" lang="en-US" altLang="zh-CN" sz="1400" dirty="0">
              <a:ea typeface="メイリオ" panose="020B0604030504040204" pitchFamily="34" charset="-128"/>
              <a:cs typeface="Calibri" panose="020F0502020204030204" pitchFamily="34" charset="0"/>
            </a:endParaRPr>
          </a:p>
        </p:txBody>
      </p:sp>
      <p:sp>
        <p:nvSpPr>
          <p:cNvPr id="4" name="Rectangle 3">
            <a:extLst>
              <a:ext uri="{FF2B5EF4-FFF2-40B4-BE49-F238E27FC236}">
                <a16:creationId xmlns:a16="http://schemas.microsoft.com/office/drawing/2014/main" id="{4C6C154A-1806-1DE8-EE8A-BD1C53E6C62E}"/>
              </a:ext>
            </a:extLst>
          </p:cNvPr>
          <p:cNvSpPr/>
          <p:nvPr/>
        </p:nvSpPr>
        <p:spPr>
          <a:xfrm>
            <a:off x="524099" y="-6282"/>
            <a:ext cx="490888" cy="977029"/>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有效性</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文本框 8">
            <a:extLst>
              <a:ext uri="{FF2B5EF4-FFF2-40B4-BE49-F238E27FC236}">
                <a16:creationId xmlns:a16="http://schemas.microsoft.com/office/drawing/2014/main" id="{9CDFF4F5-0F4F-76E5-5F82-B0C5A538976C}"/>
              </a:ext>
            </a:extLst>
          </p:cNvPr>
          <p:cNvSpPr txBox="1"/>
          <p:nvPr/>
        </p:nvSpPr>
        <p:spPr>
          <a:xfrm>
            <a:off x="4934087" y="5639150"/>
            <a:ext cx="928546" cy="253916"/>
          </a:xfrm>
          <a:prstGeom prst="rect">
            <a:avLst/>
          </a:prstGeom>
          <a:solidFill>
            <a:schemeClr val="bg1"/>
          </a:solidFill>
        </p:spPr>
        <p:txBody>
          <a:bodyPr wrap="square" rtlCol="0">
            <a:spAutoFit/>
          </a:bodyPr>
          <a:lstStyle/>
          <a:p>
            <a:r>
              <a:rPr lang="zh-CN" altLang="en-US" sz="1050" b="1" dirty="0">
                <a:latin typeface="微软雅黑" panose="020B0503020204020204" pitchFamily="34" charset="-122"/>
                <a:ea typeface="微软雅黑" panose="020B0503020204020204" pitchFamily="34" charset="-122"/>
              </a:rPr>
              <a:t>偏向肝素组</a:t>
            </a:r>
          </a:p>
        </p:txBody>
      </p:sp>
      <p:sp>
        <p:nvSpPr>
          <p:cNvPr id="10" name="文本框 9">
            <a:extLst>
              <a:ext uri="{FF2B5EF4-FFF2-40B4-BE49-F238E27FC236}">
                <a16:creationId xmlns:a16="http://schemas.microsoft.com/office/drawing/2014/main" id="{6762D5A8-3645-27F8-10A5-1B8C65B6E8A9}"/>
              </a:ext>
            </a:extLst>
          </p:cNvPr>
          <p:cNvSpPr txBox="1"/>
          <p:nvPr/>
        </p:nvSpPr>
        <p:spPr>
          <a:xfrm>
            <a:off x="3904198" y="5647917"/>
            <a:ext cx="985177" cy="258590"/>
          </a:xfrm>
          <a:prstGeom prst="rect">
            <a:avLst/>
          </a:prstGeom>
          <a:solidFill>
            <a:schemeClr val="bg1"/>
          </a:solidFill>
        </p:spPr>
        <p:txBody>
          <a:bodyPr wrap="square" rtlCol="0">
            <a:spAutoFit/>
          </a:bodyPr>
          <a:lstStyle/>
          <a:p>
            <a:r>
              <a:rPr lang="zh-CN" altLang="en-US" sz="1050" b="1" dirty="0">
                <a:latin typeface="微软雅黑" panose="020B0503020204020204" pitchFamily="34" charset="-122"/>
                <a:ea typeface="微软雅黑" panose="020B0503020204020204" pitchFamily="34" charset="-122"/>
              </a:rPr>
              <a:t>偏向枸橼酸组</a:t>
            </a:r>
          </a:p>
        </p:txBody>
      </p:sp>
      <p:sp>
        <p:nvSpPr>
          <p:cNvPr id="25" name="矩形 1087">
            <a:extLst>
              <a:ext uri="{FF2B5EF4-FFF2-40B4-BE49-F238E27FC236}">
                <a16:creationId xmlns:a16="http://schemas.microsoft.com/office/drawing/2014/main" id="{4F271681-E78A-5F62-47B4-351408AA35AA}"/>
              </a:ext>
            </a:extLst>
          </p:cNvPr>
          <p:cNvSpPr/>
          <p:nvPr/>
        </p:nvSpPr>
        <p:spPr>
          <a:xfrm>
            <a:off x="4877455" y="2555762"/>
            <a:ext cx="718500" cy="3344524"/>
          </a:xfrm>
          <a:prstGeom prst="rect">
            <a:avLst/>
          </a:prstGeom>
          <a:noFill/>
          <a:ln w="28575">
            <a:solidFill>
              <a:srgbClr val="012E8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415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A3F8E50-6D1F-321F-C55F-03919533CA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7" name="think-cell data - do not delete" hidden="1">
                        <a:extLst>
                          <a:ext uri="{FF2B5EF4-FFF2-40B4-BE49-F238E27FC236}">
                            <a16:creationId xmlns:a16="http://schemas.microsoft.com/office/drawing/2014/main" id="{CA3F8E50-6D1F-321F-C55F-03919533CA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6C549410-239F-7735-D6D8-7D8FBEC92B02}"/>
              </a:ext>
            </a:extLst>
          </p:cNvPr>
          <p:cNvSpPr/>
          <p:nvPr/>
        </p:nvSpPr>
        <p:spPr>
          <a:xfrm>
            <a:off x="619331" y="1438581"/>
            <a:ext cx="3253989" cy="97157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4EEBB36-EF85-38AE-4B8C-EA320F4F7193}"/>
              </a:ext>
            </a:extLst>
          </p:cNvPr>
          <p:cNvSpPr/>
          <p:nvPr/>
        </p:nvSpPr>
        <p:spPr>
          <a:xfrm>
            <a:off x="4448503" y="1438581"/>
            <a:ext cx="3253989" cy="97157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118750-74E6-EA3A-007A-A9695F7B7529}"/>
              </a:ext>
            </a:extLst>
          </p:cNvPr>
          <p:cNvSpPr/>
          <p:nvPr/>
        </p:nvSpPr>
        <p:spPr>
          <a:xfrm>
            <a:off x="8066285" y="1438581"/>
            <a:ext cx="3253989" cy="97157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36">
            <a:extLst>
              <a:ext uri="{FF2B5EF4-FFF2-40B4-BE49-F238E27FC236}">
                <a16:creationId xmlns:a16="http://schemas.microsoft.com/office/drawing/2014/main" id="{2646E938-C21E-C5AB-220D-90BBCFCF2641}"/>
              </a:ext>
            </a:extLst>
          </p:cNvPr>
          <p:cNvSpPr txBox="1"/>
          <p:nvPr/>
        </p:nvSpPr>
        <p:spPr>
          <a:xfrm>
            <a:off x="593628" y="2450806"/>
            <a:ext cx="3248774" cy="1600438"/>
          </a:xfrm>
          <a:prstGeom prst="rect">
            <a:avLst/>
          </a:prstGeom>
          <a:noFill/>
        </p:spPr>
        <p:txBody>
          <a:bodyPr wrap="square">
            <a:spAutoFit/>
          </a:bodyPr>
          <a:lstStyle/>
          <a:p>
            <a:pPr defTabSz="607958" fontAlgn="base" hangingPunct="0">
              <a:tabLst>
                <a:tab pos="1209675" algn="l"/>
              </a:tabLst>
              <a:defRPr/>
            </a:pPr>
            <a:r>
              <a:rPr lang="zh-CN" altLang="en-US" sz="14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对于 </a:t>
            </a:r>
            <a:r>
              <a:rPr lang="en-US" altLang="zh-CN" sz="14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CRRT </a:t>
            </a:r>
            <a:r>
              <a:rPr lang="zh-CN" altLang="en-US" sz="14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的抗凝，</a:t>
            </a:r>
            <a:r>
              <a:rPr kumimoji="1" lang="zh-CN" altLang="en-US" sz="1400" b="1" dirty="0">
                <a:solidFill>
                  <a:srgbClr val="012E86"/>
                </a:solidFill>
                <a:latin typeface="微软雅黑" panose="020B0503020204020204" pitchFamily="34" charset="-122"/>
                <a:ea typeface="微软雅黑" panose="020B0503020204020204" pitchFamily="34" charset="-122"/>
                <a:sym typeface="Arial" panose="020B0604020202020204" pitchFamily="34" charset="0"/>
              </a:rPr>
              <a:t>如果没有枸橼酸抗凝的禁忌症，建议使用局部枸橼酸抗凝</a:t>
            </a:r>
            <a:r>
              <a:rPr kumimoji="1" lang="zh-CN" altLang="en-US" sz="1400" dirty="0">
                <a:latin typeface="微软雅黑" panose="020B0503020204020204" pitchFamily="34" charset="-122"/>
                <a:ea typeface="微软雅黑" panose="020B0503020204020204" pitchFamily="34" charset="-122"/>
                <a:sym typeface="Arial" panose="020B0604020202020204" pitchFamily="34" charset="0"/>
              </a:rPr>
              <a:t>而非肝素</a:t>
            </a:r>
            <a:r>
              <a:rPr lang="zh-CN" altLang="en-US" sz="14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。（推荐级别：</a:t>
            </a:r>
            <a:r>
              <a:rPr lang="en-US" altLang="zh-CN" sz="14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2B</a:t>
            </a:r>
            <a:r>
              <a:rPr lang="zh-CN" altLang="en-US" sz="14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endParaRPr lang="en-US" altLang="zh-CN" sz="14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defTabSz="607958" fontAlgn="base" hangingPunct="0">
              <a:tabLst>
                <a:tab pos="1209675" algn="l"/>
              </a:tabLst>
              <a:defRPr/>
            </a:pPr>
            <a:endParaRPr lang="en-US" altLang="zh-CN" sz="1400" u="none" strike="noStrike" dirty="0">
              <a:effectLst/>
              <a:latin typeface="微软雅黑" panose="020B0503020204020204" pitchFamily="34" charset="-122"/>
              <a:ea typeface="微软雅黑" panose="020B0503020204020204" pitchFamily="34" charset="-122"/>
            </a:endParaRPr>
          </a:p>
          <a:p>
            <a:pPr defTabSz="607958" fontAlgn="base" hangingPunct="0">
              <a:tabLst>
                <a:tab pos="1209675" algn="l"/>
              </a:tabLst>
              <a:defRPr/>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对于有枸橼酸禁忌症的患者在 </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CRRT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期间的抗凝治疗，我们建议使用普通肝素或低分子量肝素，而非其他抗凝剂</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(2C)</a:t>
            </a:r>
            <a:endParaRPr lang="zh-CN" altLang="en-US" sz="14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12" name="文本框 35">
            <a:extLst>
              <a:ext uri="{FF2B5EF4-FFF2-40B4-BE49-F238E27FC236}">
                <a16:creationId xmlns:a16="http://schemas.microsoft.com/office/drawing/2014/main" id="{ED8FEF7B-0B0F-C9EF-0477-7F1A450612E5}"/>
              </a:ext>
            </a:extLst>
          </p:cNvPr>
          <p:cNvSpPr txBox="1"/>
          <p:nvPr/>
        </p:nvSpPr>
        <p:spPr>
          <a:xfrm>
            <a:off x="1340152" y="1481361"/>
            <a:ext cx="2502250" cy="886012"/>
          </a:xfrm>
          <a:prstGeom prst="rect">
            <a:avLst/>
          </a:prstGeom>
          <a:noFill/>
        </p:spPr>
        <p:txBody>
          <a:bodyPr wrap="square">
            <a:spAutoFit/>
          </a:bodyPr>
          <a:lstStyle/>
          <a:p>
            <a:pPr algn="ctr">
              <a:lnSpc>
                <a:spcPct val="110000"/>
              </a:lnSpc>
            </a:pPr>
            <a:r>
              <a:rPr lang="zh-CN" altLang="en-US" sz="1600" b="1" kern="100" dirty="0">
                <a:effectLst/>
                <a:latin typeface="微软雅黑" panose="020B0503020204020204" pitchFamily="34" charset="-122"/>
                <a:ea typeface="微软雅黑" panose="020B0503020204020204" pitchFamily="34" charset="-122"/>
              </a:rPr>
              <a:t>改善全球肾脏病预后组织（</a:t>
            </a:r>
            <a:r>
              <a:rPr lang="en-US" altLang="zh-CN" sz="1600" b="1" kern="100" dirty="0">
                <a:effectLst/>
                <a:latin typeface="微软雅黑" panose="020B0503020204020204" pitchFamily="34" charset="-122"/>
                <a:ea typeface="微软雅黑" panose="020B0503020204020204" pitchFamily="34" charset="-122"/>
              </a:rPr>
              <a:t>KDIGO</a:t>
            </a:r>
            <a:r>
              <a:rPr lang="en-US" altLang="zh-CN" sz="1600" b="1" kern="100" baseline="30000" dirty="0">
                <a:effectLst/>
                <a:latin typeface="微软雅黑" panose="020B0503020204020204" pitchFamily="34" charset="-122"/>
                <a:ea typeface="微软雅黑" panose="020B0503020204020204" pitchFamily="34" charset="-122"/>
              </a:rPr>
              <a:t>1</a:t>
            </a:r>
            <a:r>
              <a:rPr lang="zh-CN" altLang="en-US" sz="1600" b="1" kern="100" dirty="0">
                <a:effectLst/>
                <a:latin typeface="微软雅黑" panose="020B0503020204020204" pitchFamily="34" charset="-122"/>
                <a:ea typeface="微软雅黑" panose="020B0503020204020204" pitchFamily="34" charset="-122"/>
              </a:rPr>
              <a:t>）</a:t>
            </a:r>
            <a:r>
              <a:rPr lang="en-US" altLang="zh-CN" sz="1600" b="1" kern="100" dirty="0">
                <a:effectLst/>
                <a:latin typeface="微软雅黑" panose="020B0503020204020204" pitchFamily="34" charset="-122"/>
                <a:ea typeface="微软雅黑" panose="020B0503020204020204" pitchFamily="34" charset="-122"/>
              </a:rPr>
              <a:t>《</a:t>
            </a:r>
            <a:r>
              <a:rPr lang="zh-CN" altLang="en-US" sz="1600" b="1" kern="100" dirty="0">
                <a:effectLst/>
                <a:latin typeface="微软雅黑" panose="020B0503020204020204" pitchFamily="34" charset="-122"/>
                <a:ea typeface="微软雅黑" panose="020B0503020204020204" pitchFamily="34" charset="-122"/>
              </a:rPr>
              <a:t>急性肾损伤临床实践指南</a:t>
            </a:r>
            <a:r>
              <a:rPr lang="en-US" altLang="zh-CN" sz="1600" b="1" kern="100" dirty="0">
                <a:effectLst/>
                <a:latin typeface="微软雅黑" panose="020B0503020204020204" pitchFamily="34" charset="-122"/>
                <a:ea typeface="微软雅黑" panose="020B0503020204020204" pitchFamily="34" charset="-122"/>
              </a:rPr>
              <a:t>(2012)》</a:t>
            </a:r>
            <a:endParaRPr lang="en-US" altLang="zh-CN" sz="1600" kern="100" dirty="0">
              <a:effectLst/>
              <a:latin typeface="微软雅黑" panose="020B0503020204020204" pitchFamily="34" charset="-122"/>
              <a:ea typeface="微软雅黑" panose="020B0503020204020204" pitchFamily="34" charset="-122"/>
            </a:endParaRPr>
          </a:p>
        </p:txBody>
      </p:sp>
      <p:pic>
        <p:nvPicPr>
          <p:cNvPr id="24" name="Picture 14" descr="A close up of a logo&#10;&#10;Description automatically generated">
            <a:extLst>
              <a:ext uri="{FF2B5EF4-FFF2-40B4-BE49-F238E27FC236}">
                <a16:creationId xmlns:a16="http://schemas.microsoft.com/office/drawing/2014/main" id="{C2185D24-2D5F-53D4-F598-79ABE0003B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754" y="1616783"/>
            <a:ext cx="684109" cy="615168"/>
          </a:xfrm>
          <a:prstGeom prst="rect">
            <a:avLst/>
          </a:prstGeom>
        </p:spPr>
      </p:pic>
      <p:sp>
        <p:nvSpPr>
          <p:cNvPr id="25" name="TextBox 9">
            <a:extLst>
              <a:ext uri="{FF2B5EF4-FFF2-40B4-BE49-F238E27FC236}">
                <a16:creationId xmlns:a16="http://schemas.microsoft.com/office/drawing/2014/main" id="{8A0F6726-54E1-81B0-F817-2498B41B638D}"/>
              </a:ext>
            </a:extLst>
          </p:cNvPr>
          <p:cNvSpPr txBox="1"/>
          <p:nvPr/>
        </p:nvSpPr>
        <p:spPr>
          <a:xfrm>
            <a:off x="1182010" y="6287781"/>
            <a:ext cx="10537410" cy="461665"/>
          </a:xfrm>
          <a:prstGeom prst="rect">
            <a:avLst/>
          </a:prstGeom>
          <a:noFill/>
        </p:spPr>
        <p:txBody>
          <a:bodyPr wrap="square" rtlCol="0">
            <a:spAutoFit/>
          </a:bodyPr>
          <a:lstStyle/>
          <a:p>
            <a:pPr fontAlgn="base">
              <a:spcAft>
                <a:spcPct val="0"/>
              </a:spcAft>
              <a:defRPr/>
            </a:pPr>
            <a:r>
              <a:rPr lang="en-US" altLang="zh-CN" sz="800" dirty="0">
                <a:solidFill>
                  <a:srgbClr val="666666"/>
                </a:solidFill>
                <a:latin typeface="Tahoma" panose="020B0604030504040204" pitchFamily="34" charset="0"/>
                <a:sym typeface="Arial" panose="020B0604020202020204" pitchFamily="34" charset="0"/>
              </a:rPr>
              <a:t>1.KDIGO Acute Kidney Injury Work </a:t>
            </a:r>
            <a:r>
              <a:rPr lang="en-US" altLang="zh-CN" sz="800" dirty="0" err="1">
                <a:solidFill>
                  <a:srgbClr val="666666"/>
                </a:solidFill>
                <a:latin typeface="Tahoma" panose="020B0604030504040204" pitchFamily="34" charset="0"/>
                <a:sym typeface="Arial" panose="020B0604020202020204" pitchFamily="34" charset="0"/>
              </a:rPr>
              <a:t>Group.Kidney</a:t>
            </a:r>
            <a:r>
              <a:rPr lang="en-US" altLang="zh-CN" sz="800" dirty="0">
                <a:solidFill>
                  <a:srgbClr val="666666"/>
                </a:solidFill>
                <a:latin typeface="Tahoma" panose="020B0604030504040204" pitchFamily="34" charset="0"/>
                <a:sym typeface="Arial" panose="020B0604020202020204" pitchFamily="34" charset="0"/>
              </a:rPr>
              <a:t> Int Suppl. 2012;2:1-138.;</a:t>
            </a:r>
            <a:r>
              <a:rPr lang="zh-CN" altLang="en-US" sz="800" dirty="0">
                <a:solidFill>
                  <a:srgbClr val="666666"/>
                </a:solidFill>
                <a:latin typeface="Tahoma" panose="020B0604030504040204" pitchFamily="34" charset="0"/>
                <a:sym typeface="Arial" panose="020B0604020202020204" pitchFamily="34" charset="0"/>
              </a:rPr>
              <a:t> </a:t>
            </a:r>
            <a:r>
              <a:rPr lang="en-US" altLang="zh-CN" sz="800" dirty="0">
                <a:solidFill>
                  <a:srgbClr val="666666"/>
                </a:solidFill>
                <a:latin typeface="Tahoma" panose="020B0604030504040204" pitchFamily="34" charset="0"/>
                <a:sym typeface="Arial" panose="020B0604020202020204" pitchFamily="34" charset="0"/>
              </a:rPr>
              <a:t> 2.</a:t>
            </a:r>
            <a:r>
              <a:rPr lang="zh-CN" altLang="en-US" sz="800" dirty="0">
                <a:solidFill>
                  <a:srgbClr val="666666"/>
                </a:solidFill>
                <a:latin typeface="Tahoma" panose="020B0604030504040204" pitchFamily="34" charset="0"/>
                <a:sym typeface="Arial" panose="020B0604020202020204" pitchFamily="34" charset="0"/>
              </a:rPr>
              <a:t>中华医学会肾脏病学分会专家组</a:t>
            </a:r>
            <a:r>
              <a:rPr lang="en-US" altLang="zh-CN" sz="800" dirty="0">
                <a:solidFill>
                  <a:srgbClr val="666666"/>
                </a:solidFill>
                <a:latin typeface="Tahoma" panose="020B0604030504040204" pitchFamily="34" charset="0"/>
                <a:sym typeface="Arial" panose="020B0604020202020204" pitchFamily="34" charset="0"/>
              </a:rPr>
              <a:t>. </a:t>
            </a:r>
            <a:r>
              <a:rPr lang="zh-CN" altLang="en-US" sz="800" dirty="0">
                <a:solidFill>
                  <a:srgbClr val="666666"/>
                </a:solidFill>
                <a:latin typeface="Tahoma" panose="020B0604030504040204" pitchFamily="34" charset="0"/>
                <a:sym typeface="Arial" panose="020B0604020202020204" pitchFamily="34" charset="0"/>
              </a:rPr>
              <a:t>连续性肾脏替代治疗的抗凝管理指南</a:t>
            </a:r>
            <a:r>
              <a:rPr lang="en-US" altLang="zh-CN" sz="800" dirty="0">
                <a:solidFill>
                  <a:srgbClr val="666666"/>
                </a:solidFill>
                <a:latin typeface="Tahoma" panose="020B0604030504040204" pitchFamily="34" charset="0"/>
                <a:sym typeface="Arial" panose="020B0604020202020204" pitchFamily="34" charset="0"/>
              </a:rPr>
              <a:t>[J]. </a:t>
            </a:r>
            <a:r>
              <a:rPr lang="zh-CN" altLang="en-US" sz="800" dirty="0">
                <a:solidFill>
                  <a:srgbClr val="666666"/>
                </a:solidFill>
                <a:latin typeface="Tahoma" panose="020B0604030504040204" pitchFamily="34" charset="0"/>
                <a:sym typeface="Arial" panose="020B0604020202020204" pitchFamily="34" charset="0"/>
              </a:rPr>
              <a:t>中华肾脏病杂志</a:t>
            </a:r>
            <a:r>
              <a:rPr lang="en-US" altLang="zh-CN" sz="800" dirty="0">
                <a:solidFill>
                  <a:srgbClr val="666666"/>
                </a:solidFill>
                <a:latin typeface="Tahoma" panose="020B0604030504040204" pitchFamily="34" charset="0"/>
                <a:sym typeface="Arial" panose="020B0604020202020204" pitchFamily="34" charset="0"/>
              </a:rPr>
              <a:t>, 2022, 38(11): 1016-1024. 3.</a:t>
            </a:r>
            <a:r>
              <a:rPr lang="zh-CN" altLang="en-US" sz="800" dirty="0">
                <a:solidFill>
                  <a:srgbClr val="666666"/>
                </a:solidFill>
                <a:latin typeface="Tahoma" panose="020B0604030504040204" pitchFamily="34" charset="0"/>
              </a:rPr>
              <a:t>陈香美</a:t>
            </a:r>
            <a:r>
              <a:rPr lang="en-US" altLang="zh-CN" sz="800" dirty="0">
                <a:solidFill>
                  <a:srgbClr val="666666"/>
                </a:solidFill>
                <a:latin typeface="Tahoma" panose="020B0604030504040204" pitchFamily="34" charset="0"/>
              </a:rPr>
              <a:t>. </a:t>
            </a:r>
            <a:r>
              <a:rPr lang="zh-CN" altLang="en-US" sz="800" dirty="0">
                <a:solidFill>
                  <a:srgbClr val="666666"/>
                </a:solidFill>
                <a:latin typeface="Tahoma" panose="020B0604030504040204" pitchFamily="34" charset="0"/>
              </a:rPr>
              <a:t>血液净化标准操作规程</a:t>
            </a:r>
            <a:r>
              <a:rPr lang="en-US" altLang="zh-CN" sz="800" dirty="0">
                <a:solidFill>
                  <a:srgbClr val="666666"/>
                </a:solidFill>
                <a:latin typeface="Tahoma" panose="020B0604030504040204" pitchFamily="34" charset="0"/>
              </a:rPr>
              <a:t>. </a:t>
            </a:r>
            <a:r>
              <a:rPr lang="zh-CN" altLang="en-US" sz="800" dirty="0">
                <a:solidFill>
                  <a:srgbClr val="666666"/>
                </a:solidFill>
                <a:latin typeface="Tahoma" panose="020B0604030504040204" pitchFamily="34" charset="0"/>
              </a:rPr>
              <a:t>人民卫生出版社</a:t>
            </a:r>
            <a:r>
              <a:rPr lang="en-US" altLang="zh-CN" sz="800" dirty="0">
                <a:solidFill>
                  <a:srgbClr val="666666"/>
                </a:solidFill>
                <a:latin typeface="Tahoma" panose="020B0604030504040204" pitchFamily="34" charset="0"/>
              </a:rPr>
              <a:t>. 2021.</a:t>
            </a:r>
            <a:endParaRPr lang="en-US" altLang="zh-CN" sz="800" dirty="0">
              <a:solidFill>
                <a:srgbClr val="666666"/>
              </a:solidFill>
              <a:latin typeface="Tahoma" panose="020B0604030504040204" pitchFamily="34" charset="0"/>
              <a:sym typeface="Arial" panose="020B0604020202020204" pitchFamily="34" charset="0"/>
            </a:endParaRPr>
          </a:p>
          <a:p>
            <a:pPr defTabSz="607958" fontAlgn="base" hangingPunct="0">
              <a:spcAft>
                <a:spcPct val="0"/>
              </a:spcAft>
              <a:defRPr/>
            </a:pPr>
            <a:r>
              <a:rPr lang="zh-CN" altLang="en-US"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 推荐强度：</a:t>
            </a:r>
            <a:r>
              <a:rPr lang="en-US" altLang="zh-CN"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1 </a:t>
            </a:r>
            <a:r>
              <a:rPr lang="zh-CN" altLang="en-US"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级＝强烈推荐；</a:t>
            </a:r>
            <a:r>
              <a:rPr lang="en-US" altLang="zh-CN"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2 </a:t>
            </a:r>
            <a:r>
              <a:rPr lang="zh-CN" altLang="en-US"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级＝弱推荐或酌情推荐。支持性证据质量：</a:t>
            </a:r>
            <a:r>
              <a:rPr lang="en-US" altLang="zh-CN"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a:t>
            </a:r>
            <a:r>
              <a:rPr lang="zh-CN" altLang="en-US"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＝高质量；</a:t>
            </a:r>
            <a:r>
              <a:rPr lang="en-US" altLang="zh-CN"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B</a:t>
            </a:r>
            <a:r>
              <a:rPr lang="zh-CN" altLang="en-US"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＝中等质量；</a:t>
            </a:r>
            <a:r>
              <a:rPr lang="en-US" altLang="zh-CN"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C</a:t>
            </a:r>
            <a:r>
              <a:rPr lang="zh-CN" altLang="en-US"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＝低质量；</a:t>
            </a:r>
            <a:r>
              <a:rPr lang="en-US" altLang="zh-CN"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D</a:t>
            </a:r>
            <a:r>
              <a:rPr lang="zh-CN" altLang="en-US" sz="8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＝极低质量。 </a:t>
            </a:r>
          </a:p>
        </p:txBody>
      </p:sp>
      <p:sp>
        <p:nvSpPr>
          <p:cNvPr id="3" name="Title 1">
            <a:extLst>
              <a:ext uri="{FF2B5EF4-FFF2-40B4-BE49-F238E27FC236}">
                <a16:creationId xmlns:a16="http://schemas.microsoft.com/office/drawing/2014/main" id="{49C502FA-0A34-E0C7-D1E3-52F22665F2F0}"/>
              </a:ext>
            </a:extLst>
          </p:cNvPr>
          <p:cNvSpPr txBox="1">
            <a:spLocks/>
          </p:cNvSpPr>
          <p:nvPr/>
        </p:nvSpPr>
        <p:spPr>
          <a:xfrm>
            <a:off x="1500905" y="82356"/>
            <a:ext cx="11497725" cy="684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500" b="1" dirty="0">
                <a:solidFill>
                  <a:schemeClr val="bg1"/>
                </a:solidFill>
                <a:latin typeface="微软雅黑" panose="020B0503020204020204" pitchFamily="34" charset="-122"/>
                <a:ea typeface="微软雅黑" panose="020B0503020204020204" pitchFamily="34" charset="-122"/>
              </a:rPr>
              <a:t>国内外指南共识一致推荐，局部枸橼酸抗凝是</a:t>
            </a:r>
            <a:r>
              <a:rPr lang="en-US" altLang="zh-CN" sz="2500" b="1" dirty="0">
                <a:solidFill>
                  <a:schemeClr val="bg1"/>
                </a:solidFill>
                <a:latin typeface="微软雅黑" panose="020B0503020204020204" pitchFamily="34" charset="-122"/>
                <a:ea typeface="微软雅黑" panose="020B0503020204020204" pitchFamily="34" charset="-122"/>
              </a:rPr>
              <a:t>CRRT</a:t>
            </a:r>
            <a:r>
              <a:rPr lang="zh-CN" altLang="en-US" sz="2500" b="1" dirty="0">
                <a:solidFill>
                  <a:schemeClr val="bg1"/>
                </a:solidFill>
                <a:latin typeface="微软雅黑" panose="020B0503020204020204" pitchFamily="34" charset="-122"/>
                <a:ea typeface="微软雅黑" panose="020B0503020204020204" pitchFamily="34" charset="-122"/>
              </a:rPr>
              <a:t>治疗的首选抗凝方式</a:t>
            </a:r>
            <a:endParaRPr lang="en-US" altLang="zh-CN" sz="2500" b="1" dirty="0">
              <a:solidFill>
                <a:schemeClr val="bg1"/>
              </a:solidFill>
              <a:latin typeface="微软雅黑" panose="020B0503020204020204" pitchFamily="34" charset="-122"/>
              <a:ea typeface="微软雅黑" panose="020B0503020204020204" pitchFamily="34" charset="-122"/>
            </a:endParaRPr>
          </a:p>
        </p:txBody>
      </p:sp>
      <p:sp>
        <p:nvSpPr>
          <p:cNvPr id="2" name="Espace réservé du numéro de diapositive 3">
            <a:extLst>
              <a:ext uri="{FF2B5EF4-FFF2-40B4-BE49-F238E27FC236}">
                <a16:creationId xmlns:a16="http://schemas.microsoft.com/office/drawing/2014/main" id="{1CADB155-F623-52F7-0E6B-1BE8C28AA9BD}"/>
              </a:ext>
            </a:extLst>
          </p:cNvPr>
          <p:cNvSpPr>
            <a:spLocks noGrp="1"/>
          </p:cNvSpPr>
          <p:nvPr>
            <p:ph type="sldNum" sz="quarter" idx="7"/>
          </p:nvPr>
        </p:nvSpPr>
        <p:spPr>
          <a:xfrm>
            <a:off x="11571006" y="6492240"/>
            <a:ext cx="493776" cy="365125"/>
          </a:xfrm>
        </p:spPr>
        <p:txBody>
          <a:bodyPr/>
          <a:lstStyle/>
          <a:p>
            <a:pPr hangingPunct="0"/>
            <a:fld id="{D7536C0D-C333-475E-B068-2F8738F97D07}" type="slidenum">
              <a:rPr lang="en-US" smtClean="0">
                <a:ea typeface="黑体" panose="02010609060101010101" pitchFamily="49" charset="-122"/>
                <a:sym typeface="Arial" panose="020B0604020202020204" pitchFamily="34" charset="0"/>
              </a:rPr>
              <a:pPr hangingPunct="0"/>
              <a:t>8</a:t>
            </a:fld>
            <a:endParaRPr lang="en-US" dirty="0">
              <a:ea typeface="黑体" panose="02010609060101010101" pitchFamily="49" charset="-122"/>
              <a:sym typeface="Arial" panose="020B0604020202020204" pitchFamily="34" charset="0"/>
            </a:endParaRPr>
          </a:p>
        </p:txBody>
      </p:sp>
      <p:sp>
        <p:nvSpPr>
          <p:cNvPr id="6" name="文本框 36">
            <a:extLst>
              <a:ext uri="{FF2B5EF4-FFF2-40B4-BE49-F238E27FC236}">
                <a16:creationId xmlns:a16="http://schemas.microsoft.com/office/drawing/2014/main" id="{3B3A50E6-E712-5627-4DBA-BC1E2DD9B911}"/>
              </a:ext>
            </a:extLst>
          </p:cNvPr>
          <p:cNvSpPr txBox="1"/>
          <p:nvPr/>
        </p:nvSpPr>
        <p:spPr>
          <a:xfrm>
            <a:off x="4368026" y="2450806"/>
            <a:ext cx="3334465" cy="1642501"/>
          </a:xfrm>
          <a:prstGeom prst="rect">
            <a:avLst/>
          </a:prstGeom>
          <a:noFill/>
        </p:spPr>
        <p:txBody>
          <a:bodyPr wrap="square">
            <a:spAutoFit/>
          </a:bodyPr>
          <a:lstStyle/>
          <a:p>
            <a:pPr algn="l"/>
            <a:r>
              <a:rPr lang="zh-CN" altLang="en-US" sz="1400" b="0" i="0" u="none" strike="noStrike" baseline="0" dirty="0">
                <a:latin typeface="微软雅黑" panose="020B0503020204020204" pitchFamily="34" charset="-122"/>
                <a:ea typeface="微软雅黑" panose="020B0503020204020204" pitchFamily="34" charset="-122"/>
              </a:rPr>
              <a:t>推荐意见</a:t>
            </a:r>
            <a:r>
              <a:rPr kumimoji="1" lang="en-US" altLang="zh-CN" sz="1400" dirty="0">
                <a:solidFill>
                  <a:srgbClr val="E7E6E6">
                    <a:lumMod val="25000"/>
                  </a:srgbClr>
                </a:solidFill>
                <a:latin typeface="微软雅黑" panose="020B0503020204020204" pitchFamily="34" charset="-122"/>
                <a:ea typeface="微软雅黑" panose="020B0503020204020204" pitchFamily="34" charset="-122"/>
              </a:rPr>
              <a:t>3</a:t>
            </a:r>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：进行</a:t>
            </a:r>
            <a:r>
              <a:rPr kumimoji="1" lang="en-US" altLang="zh-CN" sz="1400" dirty="0">
                <a:solidFill>
                  <a:srgbClr val="E7E6E6">
                    <a:lumMod val="25000"/>
                  </a:srgbClr>
                </a:solidFill>
                <a:latin typeface="微软雅黑" panose="020B0503020204020204" pitchFamily="34" charset="-122"/>
                <a:ea typeface="微软雅黑" panose="020B0503020204020204" pitchFamily="34" charset="-122"/>
              </a:rPr>
              <a:t>CRRT </a:t>
            </a:r>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时，</a:t>
            </a:r>
            <a:r>
              <a:rPr kumimoji="1" lang="zh-CN" altLang="en-US" sz="1400" b="1" dirty="0">
                <a:solidFill>
                  <a:srgbClr val="012E86"/>
                </a:solidFill>
                <a:latin typeface="Microsoft YaHei" panose="020B0503020204020204" pitchFamily="34" charset="-122"/>
                <a:ea typeface="Microsoft YaHei" panose="020B0503020204020204" pitchFamily="34" charset="-122"/>
              </a:rPr>
              <a:t>只要患者无使用枸橼酸禁忌，推荐使用局部枸橼酸抗凝</a:t>
            </a:r>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，而不是肝素（</a:t>
            </a:r>
            <a:r>
              <a:rPr kumimoji="1" lang="en-US" altLang="zh-CN" sz="1400" dirty="0">
                <a:solidFill>
                  <a:srgbClr val="E7E6E6">
                    <a:lumMod val="25000"/>
                  </a:srgbClr>
                </a:solidFill>
                <a:latin typeface="微软雅黑" panose="020B0503020204020204" pitchFamily="34" charset="-122"/>
                <a:ea typeface="微软雅黑" panose="020B0503020204020204" pitchFamily="34" charset="-122"/>
              </a:rPr>
              <a:t>1A</a:t>
            </a:r>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a:t>
            </a:r>
          </a:p>
          <a:p>
            <a:pPr>
              <a:lnSpc>
                <a:spcPct val="90000"/>
              </a:lnSpc>
              <a:spcBef>
                <a:spcPts val="1000"/>
              </a:spcBef>
            </a:pPr>
            <a:r>
              <a:rPr lang="zh-CN" altLang="en-US" sz="1400" b="0" i="0" u="none" strike="noStrike" baseline="0" dirty="0">
                <a:highlight>
                  <a:srgbClr val="FBFBFB"/>
                </a:highlight>
                <a:latin typeface="微软雅黑" panose="020B0503020204020204" pitchFamily="34" charset="-122"/>
                <a:ea typeface="微软雅黑" panose="020B0503020204020204" pitchFamily="34" charset="-122"/>
              </a:rPr>
              <a:t>推荐意见</a:t>
            </a:r>
            <a:r>
              <a:rPr kumimoji="1" lang="en-US" altLang="zh-CN" sz="1400" dirty="0">
                <a:solidFill>
                  <a:srgbClr val="E7E6E6">
                    <a:lumMod val="25000"/>
                  </a:srgbClr>
                </a:solidFill>
                <a:highlight>
                  <a:srgbClr val="FBFBFB"/>
                </a:highlight>
                <a:latin typeface="微软雅黑" panose="020B0503020204020204" pitchFamily="34" charset="-122"/>
                <a:ea typeface="微软雅黑" panose="020B0503020204020204" pitchFamily="34" charset="-122"/>
              </a:rPr>
              <a:t>4</a:t>
            </a:r>
            <a:r>
              <a:rPr kumimoji="1" lang="zh-CN" altLang="en-US" sz="1400" dirty="0">
                <a:solidFill>
                  <a:srgbClr val="E7E6E6">
                    <a:lumMod val="25000"/>
                  </a:srgbClr>
                </a:solidFill>
                <a:highlight>
                  <a:srgbClr val="FBFBFB"/>
                </a:highlight>
                <a:latin typeface="微软雅黑" panose="020B0503020204020204" pitchFamily="34" charset="-122"/>
                <a:ea typeface="微软雅黑" panose="020B0503020204020204" pitchFamily="34" charset="-122"/>
              </a:rPr>
              <a:t>：进行</a:t>
            </a:r>
            <a:r>
              <a:rPr kumimoji="1" lang="en-US" altLang="zh-CN" sz="1400" dirty="0">
                <a:solidFill>
                  <a:srgbClr val="E7E6E6">
                    <a:lumMod val="25000"/>
                  </a:srgbClr>
                </a:solidFill>
                <a:highlight>
                  <a:srgbClr val="FBFBFB"/>
                </a:highlight>
                <a:latin typeface="微软雅黑" panose="020B0503020204020204" pitchFamily="34" charset="-122"/>
                <a:ea typeface="微软雅黑" panose="020B0503020204020204" pitchFamily="34" charset="-122"/>
              </a:rPr>
              <a:t>CRRT </a:t>
            </a:r>
            <a:r>
              <a:rPr kumimoji="1" lang="zh-CN" altLang="en-US" sz="1400" dirty="0">
                <a:solidFill>
                  <a:srgbClr val="E7E6E6">
                    <a:lumMod val="25000"/>
                  </a:srgbClr>
                </a:solidFill>
                <a:highlight>
                  <a:srgbClr val="FBFBFB"/>
                </a:highlight>
                <a:latin typeface="微软雅黑" panose="020B0503020204020204" pitchFamily="34" charset="-122"/>
                <a:ea typeface="微软雅黑" panose="020B0503020204020204" pitchFamily="34" charset="-122"/>
              </a:rPr>
              <a:t>时，如果患者存在使用枸橼酸禁忌且无出血风险，建议使用普通肝素或者低分子肝素抗凝，而不是其他药物（</a:t>
            </a:r>
            <a:r>
              <a:rPr kumimoji="1" lang="en-US" altLang="zh-CN" sz="1400" dirty="0">
                <a:solidFill>
                  <a:srgbClr val="E7E6E6">
                    <a:lumMod val="25000"/>
                  </a:srgbClr>
                </a:solidFill>
                <a:highlight>
                  <a:srgbClr val="FBFBFB"/>
                </a:highlight>
                <a:latin typeface="微软雅黑" panose="020B0503020204020204" pitchFamily="34" charset="-122"/>
                <a:ea typeface="微软雅黑" panose="020B0503020204020204" pitchFamily="34" charset="-122"/>
              </a:rPr>
              <a:t>2C</a:t>
            </a:r>
            <a:r>
              <a:rPr kumimoji="1" lang="zh-CN" altLang="en-US" sz="1400" dirty="0">
                <a:solidFill>
                  <a:srgbClr val="E7E6E6">
                    <a:lumMod val="25000"/>
                  </a:srgbClr>
                </a:solidFill>
                <a:highlight>
                  <a:srgbClr val="FBFBFB"/>
                </a:highlight>
                <a:latin typeface="微软雅黑" panose="020B0503020204020204" pitchFamily="34" charset="-122"/>
                <a:ea typeface="微软雅黑" panose="020B0503020204020204" pitchFamily="34" charset="-122"/>
              </a:rPr>
              <a:t>）</a:t>
            </a:r>
            <a:r>
              <a:rPr lang="zh-CN" altLang="en-US" sz="1400" b="0" i="0" u="none" strike="noStrike" baseline="0" dirty="0">
                <a:highlight>
                  <a:srgbClr val="FBFBFB"/>
                </a:highlight>
                <a:latin typeface="微软雅黑" panose="020B0503020204020204" pitchFamily="34" charset="-122"/>
                <a:ea typeface="微软雅黑" panose="020B0503020204020204" pitchFamily="34" charset="-122"/>
              </a:rPr>
              <a:t>。</a:t>
            </a:r>
            <a:r>
              <a:rPr lang="zh-CN" altLang="en-US" sz="1400" dirty="0">
                <a:solidFill>
                  <a:srgbClr val="54585A"/>
                </a:solidFill>
                <a:highlight>
                  <a:srgbClr val="FBFBFB"/>
                </a:highligh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p>
        </p:txBody>
      </p:sp>
      <p:sp>
        <p:nvSpPr>
          <p:cNvPr id="21" name="文本框 36">
            <a:extLst>
              <a:ext uri="{FF2B5EF4-FFF2-40B4-BE49-F238E27FC236}">
                <a16:creationId xmlns:a16="http://schemas.microsoft.com/office/drawing/2014/main" id="{2C857551-C860-71D6-6930-984DC2C387DE}"/>
              </a:ext>
            </a:extLst>
          </p:cNvPr>
          <p:cNvSpPr txBox="1"/>
          <p:nvPr/>
        </p:nvSpPr>
        <p:spPr>
          <a:xfrm>
            <a:off x="8066284" y="2450806"/>
            <a:ext cx="3253989"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400" b="0" i="0" u="none" strike="noStrike" kern="1200" cap="none" spc="0" normalizeH="0" baseline="0" noProof="0" dirty="0">
                <a:ln>
                  <a:noFill/>
                </a:ln>
                <a:solidFill>
                  <a:srgbClr val="E7E6E6">
                    <a:lumMod val="25000"/>
                  </a:srgbClr>
                </a:solidFill>
                <a:effectLst/>
                <a:uLnTx/>
                <a:uFillTx/>
                <a:latin typeface="Microsoft YaHei" panose="020B0503020204020204" pitchFamily="34" charset="-122"/>
                <a:ea typeface="Microsoft YaHei" panose="020B0503020204020204" pitchFamily="34" charset="-122"/>
                <a:cs typeface="+mn-cs"/>
              </a:rPr>
              <a:t>如果患者未合并出血风险及凝血功能障碍，并且未接受系统性抗凝药物治疗，推荐 </a:t>
            </a:r>
            <a:r>
              <a:rPr kumimoji="1" lang="en-US" altLang="zh-CN" sz="1400" b="0" i="0" u="none" strike="noStrike" kern="1200" cap="none" spc="0" normalizeH="0" baseline="0" noProof="0" dirty="0">
                <a:ln>
                  <a:noFill/>
                </a:ln>
                <a:solidFill>
                  <a:srgbClr val="E7E6E6">
                    <a:lumMod val="25000"/>
                  </a:srgbClr>
                </a:solidFill>
                <a:effectLst/>
                <a:uLnTx/>
                <a:uFillTx/>
                <a:latin typeface="Microsoft YaHei" panose="020B0503020204020204" pitchFamily="34" charset="-122"/>
                <a:ea typeface="Microsoft YaHei" panose="020B0503020204020204" pitchFamily="34" charset="-122"/>
                <a:cs typeface="+mn-cs"/>
              </a:rPr>
              <a:t>CRRT</a:t>
            </a:r>
            <a:r>
              <a:rPr kumimoji="1" lang="zh-CN" altLang="en-US" sz="1400" b="0" i="0" u="none" strike="noStrike" kern="1200" cap="none" spc="0" normalizeH="0" baseline="0" noProof="0" dirty="0">
                <a:ln>
                  <a:noFill/>
                </a:ln>
                <a:solidFill>
                  <a:srgbClr val="E7E6E6">
                    <a:lumMod val="25000"/>
                  </a:srgbClr>
                </a:solidFill>
                <a:effectLst/>
                <a:uLnTx/>
                <a:uFillTx/>
                <a:latin typeface="Microsoft YaHei" panose="020B0503020204020204" pitchFamily="34" charset="-122"/>
                <a:ea typeface="Microsoft YaHei" panose="020B0503020204020204" pitchFamily="34" charset="-122"/>
                <a:cs typeface="+mn-cs"/>
              </a:rPr>
              <a:t> 抗凝药物如下：只要患者无使用枸橼酸禁忌，</a:t>
            </a:r>
            <a:r>
              <a:rPr kumimoji="1" lang="zh-CN" altLang="en-US" sz="1400" b="1" i="0" u="none" strike="noStrike" kern="1200" cap="none" spc="0" normalizeH="0" baseline="0" noProof="0" dirty="0">
                <a:ln>
                  <a:noFill/>
                </a:ln>
                <a:solidFill>
                  <a:srgbClr val="012E86"/>
                </a:solidFill>
                <a:effectLst/>
                <a:uLnTx/>
                <a:uFillTx/>
                <a:latin typeface="Microsoft YaHei" panose="020B0503020204020204" pitchFamily="34" charset="-122"/>
                <a:ea typeface="Microsoft YaHei" panose="020B0503020204020204" pitchFamily="34" charset="-122"/>
                <a:cs typeface="+mn-cs"/>
              </a:rPr>
              <a:t>建议使用枸橼酸抗凝</a:t>
            </a:r>
            <a:r>
              <a:rPr kumimoji="1" lang="zh-CN" altLang="en-US" sz="1400" b="0" i="0" u="none" strike="noStrike" kern="1200" cap="none" spc="0" normalizeH="0" baseline="0" noProof="0" dirty="0">
                <a:ln>
                  <a:noFill/>
                </a:ln>
                <a:solidFill>
                  <a:srgbClr val="E7E6E6">
                    <a:lumMod val="25000"/>
                  </a:srgbClr>
                </a:solidFill>
                <a:effectLst/>
                <a:uLnTx/>
                <a:uFillTx/>
                <a:latin typeface="Microsoft YaHei" panose="020B0503020204020204" pitchFamily="34" charset="-122"/>
                <a:ea typeface="Microsoft YaHei" panose="020B0503020204020204" pitchFamily="34" charset="-122"/>
                <a:cs typeface="+mn-cs"/>
              </a:rPr>
              <a:t>。</a:t>
            </a:r>
            <a:endParaRPr kumimoji="1" lang="en-US" altLang="zh-CN" sz="1400" b="0" i="0" u="none" strike="noStrike" kern="1200" cap="none" spc="0" normalizeH="0" baseline="0" noProof="0" dirty="0">
              <a:ln>
                <a:noFill/>
              </a:ln>
              <a:solidFill>
                <a:srgbClr val="E7E6E6">
                  <a:lumMod val="25000"/>
                </a:srgbClr>
              </a:solidFill>
              <a:effectLst/>
              <a:uLnTx/>
              <a:uFillTx/>
              <a:latin typeface="Microsoft YaHei" panose="020B0503020204020204" pitchFamily="34" charset="-122"/>
              <a:ea typeface="Microsoft YaHei" panose="020B0503020204020204" pitchFamily="34" charset="-122"/>
              <a:cs typeface="+mn-cs"/>
            </a:endParaRPr>
          </a:p>
        </p:txBody>
      </p:sp>
      <p:pic>
        <p:nvPicPr>
          <p:cNvPr id="14" name="图片 34">
            <a:extLst>
              <a:ext uri="{FF2B5EF4-FFF2-40B4-BE49-F238E27FC236}">
                <a16:creationId xmlns:a16="http://schemas.microsoft.com/office/drawing/2014/main" id="{C1311344-70C8-C618-376F-52E97828E2A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89406" y="1532750"/>
            <a:ext cx="775667" cy="783235"/>
          </a:xfrm>
          <a:prstGeom prst="rect">
            <a:avLst/>
          </a:prstGeom>
        </p:spPr>
      </p:pic>
      <p:sp>
        <p:nvSpPr>
          <p:cNvPr id="18" name="文本框 42">
            <a:extLst>
              <a:ext uri="{FF2B5EF4-FFF2-40B4-BE49-F238E27FC236}">
                <a16:creationId xmlns:a16="http://schemas.microsoft.com/office/drawing/2014/main" id="{74229547-B242-CA6D-2842-F603A7706190}"/>
              </a:ext>
            </a:extLst>
          </p:cNvPr>
          <p:cNvSpPr txBox="1"/>
          <p:nvPr/>
        </p:nvSpPr>
        <p:spPr>
          <a:xfrm>
            <a:off x="5237993" y="1481361"/>
            <a:ext cx="2505401" cy="886012"/>
          </a:xfrm>
          <a:prstGeom prst="rect">
            <a:avLst/>
          </a:prstGeom>
          <a:noFill/>
        </p:spPr>
        <p:txBody>
          <a:bodyPr wrap="square">
            <a:spAutoFit/>
          </a:bodyPr>
          <a:lstStyle/>
          <a:p>
            <a:pPr>
              <a:lnSpc>
                <a:spcPct val="110000"/>
              </a:lnSpc>
            </a:pPr>
            <a:r>
              <a:rPr lang="zh-CN" altLang="en-US" sz="1600" b="1" kern="100" dirty="0">
                <a:latin typeface="微软雅黑" panose="020B0503020204020204" pitchFamily="34" charset="-122"/>
                <a:ea typeface="微软雅黑" panose="020B0503020204020204" pitchFamily="34" charset="-122"/>
              </a:rPr>
              <a:t>中华医学会肾脏病学分会</a:t>
            </a:r>
            <a:r>
              <a:rPr lang="en-US" altLang="zh-CN" sz="1600" b="1" kern="100" dirty="0">
                <a:latin typeface="微软雅黑" panose="020B0503020204020204" pitchFamily="34" charset="-122"/>
                <a:ea typeface="微软雅黑" panose="020B0503020204020204" pitchFamily="34" charset="-122"/>
              </a:rPr>
              <a:t>《</a:t>
            </a:r>
            <a:r>
              <a:rPr lang="zh-CN" altLang="en-US" sz="1600" b="1" kern="100" dirty="0">
                <a:latin typeface="微软雅黑" panose="020B0503020204020204" pitchFamily="34" charset="-122"/>
                <a:ea typeface="微软雅黑" panose="020B0503020204020204" pitchFamily="34" charset="-122"/>
              </a:rPr>
              <a:t>连续性肾脏替代治疗的抗凝管理指南</a:t>
            </a:r>
            <a:r>
              <a:rPr lang="en-US" altLang="zh-CN" sz="1600" b="1" kern="100" dirty="0">
                <a:latin typeface="微软雅黑" panose="020B0503020204020204" pitchFamily="34" charset="-122"/>
                <a:ea typeface="微软雅黑" panose="020B0503020204020204" pitchFamily="34" charset="-122"/>
              </a:rPr>
              <a:t>(2022)</a:t>
            </a:r>
            <a:r>
              <a:rPr lang="en-US" altLang="zh-CN" sz="1600" b="1" kern="100" baseline="30000" dirty="0">
                <a:latin typeface="微软雅黑" panose="020B0503020204020204" pitchFamily="34" charset="-122"/>
                <a:ea typeface="微软雅黑" panose="020B0503020204020204" pitchFamily="34" charset="-122"/>
              </a:rPr>
              <a:t>2</a:t>
            </a:r>
            <a:r>
              <a:rPr lang="en-US" altLang="zh-CN" sz="1600" b="1" kern="100" dirty="0">
                <a:latin typeface="微软雅黑" panose="020B0503020204020204" pitchFamily="34" charset="-122"/>
                <a:ea typeface="微软雅黑" panose="020B0503020204020204" pitchFamily="34" charset="-122"/>
              </a:rPr>
              <a:t>》</a:t>
            </a:r>
          </a:p>
        </p:txBody>
      </p:sp>
      <p:sp>
        <p:nvSpPr>
          <p:cNvPr id="16" name="文本框 38">
            <a:extLst>
              <a:ext uri="{FF2B5EF4-FFF2-40B4-BE49-F238E27FC236}">
                <a16:creationId xmlns:a16="http://schemas.microsoft.com/office/drawing/2014/main" id="{0316A0C1-8159-D517-FE8F-81A59162AC2E}"/>
              </a:ext>
            </a:extLst>
          </p:cNvPr>
          <p:cNvSpPr txBox="1"/>
          <p:nvPr/>
        </p:nvSpPr>
        <p:spPr>
          <a:xfrm>
            <a:off x="8886651" y="1616783"/>
            <a:ext cx="2433623" cy="615168"/>
          </a:xfrm>
          <a:prstGeom prst="rect">
            <a:avLst/>
          </a:prstGeom>
          <a:noFill/>
        </p:spPr>
        <p:txBody>
          <a:bodyPr wrap="square">
            <a:spAutoFit/>
          </a:bodyPr>
          <a:lstStyle/>
          <a:p>
            <a:pPr algn="ctr">
              <a:lnSpc>
                <a:spcPct val="110000"/>
              </a:lnSpc>
            </a:pPr>
            <a:r>
              <a:rPr lang="zh-CN" altLang="en-US" sz="1600" b="1" kern="100" dirty="0">
                <a:latin typeface="微软雅黑" panose="020B0503020204020204" pitchFamily="34" charset="-122"/>
                <a:ea typeface="微软雅黑" panose="020B0503020204020204" pitchFamily="34" charset="-122"/>
              </a:rPr>
              <a:t>国家卫健委</a:t>
            </a:r>
            <a:r>
              <a:rPr lang="en-US" altLang="zh-CN" sz="1600" b="1" kern="100" dirty="0">
                <a:latin typeface="微软雅黑" panose="020B0503020204020204" pitchFamily="34" charset="-122"/>
                <a:ea typeface="微软雅黑" panose="020B0503020204020204" pitchFamily="34" charset="-122"/>
              </a:rPr>
              <a:t>《</a:t>
            </a:r>
            <a:r>
              <a:rPr lang="zh-CN" altLang="en-US" sz="1600" b="1" kern="100" dirty="0">
                <a:latin typeface="微软雅黑" panose="020B0503020204020204" pitchFamily="34" charset="-122"/>
                <a:ea typeface="微软雅黑" panose="020B0503020204020204" pitchFamily="34" charset="-122"/>
              </a:rPr>
              <a:t>血液净化标准操作指南</a:t>
            </a:r>
            <a:r>
              <a:rPr lang="en-US" altLang="zh-CN" sz="1600" b="1" kern="100" dirty="0">
                <a:latin typeface="微软雅黑" panose="020B0503020204020204" pitchFamily="34" charset="-122"/>
                <a:ea typeface="微软雅黑" panose="020B0503020204020204" pitchFamily="34" charset="-122"/>
              </a:rPr>
              <a:t>(2021)</a:t>
            </a:r>
            <a:r>
              <a:rPr lang="en-US" altLang="zh-CN" sz="1600" b="1" kern="100" baseline="30000" dirty="0">
                <a:latin typeface="微软雅黑" panose="020B0503020204020204" pitchFamily="34" charset="-122"/>
                <a:ea typeface="微软雅黑" panose="020B0503020204020204" pitchFamily="34" charset="-122"/>
              </a:rPr>
              <a:t>3</a:t>
            </a:r>
            <a:r>
              <a:rPr lang="en-US" altLang="zh-CN" sz="1600" b="1" kern="100" dirty="0">
                <a:latin typeface="微软雅黑" panose="020B0503020204020204" pitchFamily="34" charset="-122"/>
                <a:ea typeface="微软雅黑" panose="020B0503020204020204" pitchFamily="34" charset="-122"/>
              </a:rPr>
              <a:t>》</a:t>
            </a:r>
          </a:p>
        </p:txBody>
      </p:sp>
      <p:pic>
        <p:nvPicPr>
          <p:cNvPr id="23" name="图片 14">
            <a:extLst>
              <a:ext uri="{FF2B5EF4-FFF2-40B4-BE49-F238E27FC236}">
                <a16:creationId xmlns:a16="http://schemas.microsoft.com/office/drawing/2014/main" id="{C41235CE-5587-860F-8CBE-78B487220E98}"/>
              </a:ext>
            </a:extLst>
          </p:cNvPr>
          <p:cNvPicPr>
            <a:picLocks noChangeAspect="1"/>
          </p:cNvPicPr>
          <p:nvPr/>
        </p:nvPicPr>
        <p:blipFill>
          <a:blip r:embed="rId7"/>
          <a:srcRect t="5486" b="22014"/>
          <a:stretch>
            <a:fillRect/>
          </a:stretch>
        </p:blipFill>
        <p:spPr>
          <a:xfrm>
            <a:off x="8120445" y="1541264"/>
            <a:ext cx="766206" cy="766206"/>
          </a:xfrm>
          <a:custGeom>
            <a:avLst/>
            <a:gdLst>
              <a:gd name="connsiteX0" fmla="*/ 810000 w 1620000"/>
              <a:gd name="connsiteY0" fmla="*/ 0 h 1620000"/>
              <a:gd name="connsiteX1" fmla="*/ 1620000 w 1620000"/>
              <a:gd name="connsiteY1" fmla="*/ 810000 h 1620000"/>
              <a:gd name="connsiteX2" fmla="*/ 810000 w 1620000"/>
              <a:gd name="connsiteY2" fmla="*/ 1620000 h 1620000"/>
              <a:gd name="connsiteX3" fmla="*/ 0 w 1620000"/>
              <a:gd name="connsiteY3" fmla="*/ 810000 h 1620000"/>
              <a:gd name="connsiteX4" fmla="*/ 810000 w 1620000"/>
              <a:gd name="connsiteY4" fmla="*/ 0 h 1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000" h="1620000">
                <a:moveTo>
                  <a:pt x="810000" y="0"/>
                </a:moveTo>
                <a:cubicBezTo>
                  <a:pt x="1257351" y="0"/>
                  <a:pt x="1620000" y="362649"/>
                  <a:pt x="1620000" y="810000"/>
                </a:cubicBezTo>
                <a:cubicBezTo>
                  <a:pt x="1620000" y="1257351"/>
                  <a:pt x="1257351" y="1620000"/>
                  <a:pt x="810000" y="1620000"/>
                </a:cubicBezTo>
                <a:cubicBezTo>
                  <a:pt x="362649" y="1620000"/>
                  <a:pt x="0" y="1257351"/>
                  <a:pt x="0" y="810000"/>
                </a:cubicBezTo>
                <a:cubicBezTo>
                  <a:pt x="0" y="362649"/>
                  <a:pt x="362649" y="0"/>
                  <a:pt x="810000" y="0"/>
                </a:cubicBezTo>
                <a:close/>
              </a:path>
            </a:pathLst>
          </a:custGeom>
          <a:effectLst>
            <a:innerShdw blurRad="63500" dist="50800" dir="2700000">
              <a:prstClr val="black">
                <a:alpha val="50000"/>
              </a:prstClr>
            </a:innerShdw>
          </a:effectLst>
        </p:spPr>
      </p:pic>
      <p:sp>
        <p:nvSpPr>
          <p:cNvPr id="4" name="文本框 3">
            <a:extLst>
              <a:ext uri="{FF2B5EF4-FFF2-40B4-BE49-F238E27FC236}">
                <a16:creationId xmlns:a16="http://schemas.microsoft.com/office/drawing/2014/main" id="{100B321A-321F-F297-88DD-0D074BD7C11A}"/>
              </a:ext>
            </a:extLst>
          </p:cNvPr>
          <p:cNvSpPr txBox="1"/>
          <p:nvPr/>
        </p:nvSpPr>
        <p:spPr>
          <a:xfrm>
            <a:off x="3447127" y="4503711"/>
            <a:ext cx="7939822" cy="1384995"/>
          </a:xfrm>
          <a:prstGeom prst="rect">
            <a:avLst/>
          </a:prstGeom>
          <a:solidFill>
            <a:srgbClr val="F2F2F2"/>
          </a:solidFill>
        </p:spPr>
        <p:txBody>
          <a:bodyPr wrap="square" anchor="ctr">
            <a:spAutoFit/>
          </a:bodyPr>
          <a:lstStyle/>
          <a:p>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基于</a:t>
            </a:r>
            <a:r>
              <a:rPr kumimoji="1" lang="en-US" altLang="zh-CN" sz="1400" dirty="0">
                <a:solidFill>
                  <a:srgbClr val="E7E6E6">
                    <a:lumMod val="25000"/>
                  </a:srgbClr>
                </a:solidFill>
                <a:latin typeface="微软雅黑" panose="020B0503020204020204" pitchFamily="34" charset="-122"/>
                <a:ea typeface="微软雅黑" panose="020B0503020204020204" pitchFamily="34" charset="-122"/>
              </a:rPr>
              <a:t>84</a:t>
            </a:r>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项研究评价使用枸橼酸溶液进行连续性肾脏替代治疗（</a:t>
            </a:r>
            <a:r>
              <a:rPr kumimoji="1" lang="en-US" altLang="zh-CN" sz="1400" dirty="0">
                <a:solidFill>
                  <a:srgbClr val="E7E6E6">
                    <a:lumMod val="25000"/>
                  </a:srgbClr>
                </a:solidFill>
                <a:latin typeface="微软雅黑" panose="020B0503020204020204" pitchFamily="34" charset="-122"/>
                <a:ea typeface="微软雅黑" panose="020B0503020204020204" pitchFamily="34" charset="-122"/>
              </a:rPr>
              <a:t>CRRT</a:t>
            </a:r>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）的临床疗效，包括</a:t>
            </a:r>
            <a:r>
              <a:rPr kumimoji="1" lang="en-US" altLang="zh-CN" sz="1400" dirty="0">
                <a:solidFill>
                  <a:srgbClr val="E7E6E6">
                    <a:lumMod val="25000"/>
                  </a:srgbClr>
                </a:solidFill>
                <a:latin typeface="微软雅黑" panose="020B0503020204020204" pitchFamily="34" charset="-122"/>
                <a:ea typeface="微软雅黑" panose="020B0503020204020204" pitchFamily="34" charset="-122"/>
              </a:rPr>
              <a:t>6509</a:t>
            </a:r>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例患者，其中</a:t>
            </a:r>
            <a:r>
              <a:rPr kumimoji="1" lang="en-US" altLang="zh-CN" sz="1400" dirty="0">
                <a:solidFill>
                  <a:srgbClr val="E7E6E6">
                    <a:lumMod val="25000"/>
                  </a:srgbClr>
                </a:solidFill>
                <a:latin typeface="微软雅黑" panose="020B0503020204020204" pitchFamily="34" charset="-122"/>
                <a:ea typeface="微软雅黑" panose="020B0503020204020204" pitchFamily="34" charset="-122"/>
              </a:rPr>
              <a:t>4997</a:t>
            </a:r>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例接受枸橼酸溶液治疗。主要疗效标准为体外循环凝块与滤器寿命，结果表明局部枸橼酸抗凝与肝素相比结果</a:t>
            </a:r>
            <a:r>
              <a:rPr kumimoji="1" lang="zh-CN" altLang="en-US" sz="1400" b="1" dirty="0">
                <a:solidFill>
                  <a:srgbClr val="012E86"/>
                </a:solidFill>
                <a:latin typeface="Microsoft YaHei" panose="020B0503020204020204" pitchFamily="34" charset="-122"/>
                <a:ea typeface="Microsoft YaHei" panose="020B0503020204020204" pitchFamily="34" charset="-122"/>
              </a:rPr>
              <a:t>相似或更优</a:t>
            </a:r>
            <a:endParaRPr kumimoji="1" lang="en-US" altLang="zh-CN" sz="1400" dirty="0">
              <a:solidFill>
                <a:srgbClr val="012E86"/>
              </a:solidFill>
              <a:latin typeface="微软雅黑" panose="020B0503020204020204" pitchFamily="34" charset="-122"/>
              <a:ea typeface="微软雅黑" panose="020B0503020204020204" pitchFamily="34" charset="-122"/>
            </a:endParaRPr>
          </a:p>
          <a:p>
            <a:endParaRPr kumimoji="1" lang="en-US" altLang="zh-CN" sz="1400" dirty="0">
              <a:solidFill>
                <a:srgbClr val="E7E6E6">
                  <a:lumMod val="25000"/>
                </a:srgbClr>
              </a:solidFill>
              <a:latin typeface="微软雅黑" panose="020B0503020204020204" pitchFamily="34" charset="-122"/>
              <a:ea typeface="微软雅黑" panose="020B0503020204020204" pitchFamily="34" charset="-122"/>
            </a:endParaRPr>
          </a:p>
          <a:p>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本品主要成份为氯化钠和枸橼酸钠，具有药理学活性的枸橼酸盐浓度和用量</a:t>
            </a:r>
            <a:r>
              <a:rPr kumimoji="1" lang="zh-CN" altLang="en-US" sz="1400" b="1" dirty="0">
                <a:solidFill>
                  <a:srgbClr val="012E86"/>
                </a:solidFill>
                <a:latin typeface="Microsoft YaHei" panose="020B0503020204020204" pitchFamily="34" charset="-122"/>
                <a:ea typeface="Microsoft YaHei" panose="020B0503020204020204" pitchFamily="34" charset="-122"/>
              </a:rPr>
              <a:t>符合国内临床实践专家共识推荐。</a:t>
            </a:r>
            <a:r>
              <a:rPr kumimoji="1" lang="zh-CN" altLang="en-US" sz="1400" dirty="0">
                <a:solidFill>
                  <a:srgbClr val="E7E6E6">
                    <a:lumMod val="25000"/>
                  </a:srgbClr>
                </a:solidFill>
                <a:latin typeface="微软雅黑" panose="020B0503020204020204" pitchFamily="34" charset="-122"/>
                <a:ea typeface="微软雅黑" panose="020B0503020204020204" pitchFamily="34" charset="-122"/>
              </a:rPr>
              <a:t>提供的临床应用文献可支持其有效性</a:t>
            </a:r>
          </a:p>
        </p:txBody>
      </p:sp>
      <p:pic>
        <p:nvPicPr>
          <p:cNvPr id="9" name="图片 8">
            <a:extLst>
              <a:ext uri="{FF2B5EF4-FFF2-40B4-BE49-F238E27FC236}">
                <a16:creationId xmlns:a16="http://schemas.microsoft.com/office/drawing/2014/main" id="{890CA0E4-32D2-E5B7-892A-B3B48191AF8F}"/>
              </a:ext>
            </a:extLst>
          </p:cNvPr>
          <p:cNvPicPr>
            <a:picLocks noChangeAspect="1"/>
          </p:cNvPicPr>
          <p:nvPr/>
        </p:nvPicPr>
        <p:blipFill>
          <a:blip r:embed="rId8"/>
          <a:stretch>
            <a:fillRect/>
          </a:stretch>
        </p:blipFill>
        <p:spPr>
          <a:xfrm>
            <a:off x="739754" y="4395990"/>
            <a:ext cx="2478759" cy="1524796"/>
          </a:xfrm>
          <a:prstGeom prst="rect">
            <a:avLst/>
          </a:prstGeom>
        </p:spPr>
      </p:pic>
      <p:cxnSp>
        <p:nvCxnSpPr>
          <p:cNvPr id="15" name="直接连接符 14">
            <a:extLst>
              <a:ext uri="{FF2B5EF4-FFF2-40B4-BE49-F238E27FC236}">
                <a16:creationId xmlns:a16="http://schemas.microsoft.com/office/drawing/2014/main" id="{B37CF99E-CD7C-9931-31D3-2BE5F8B6F212}"/>
              </a:ext>
            </a:extLst>
          </p:cNvPr>
          <p:cNvCxnSpPr>
            <a:cxnSpLocks/>
          </p:cNvCxnSpPr>
          <p:nvPr/>
        </p:nvCxnSpPr>
        <p:spPr>
          <a:xfrm flipV="1">
            <a:off x="514812" y="4285339"/>
            <a:ext cx="10872137" cy="127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A6BAAD23-5170-04D2-80CA-6E31BAB4A32C}"/>
              </a:ext>
            </a:extLst>
          </p:cNvPr>
          <p:cNvSpPr/>
          <p:nvPr/>
        </p:nvSpPr>
        <p:spPr>
          <a:xfrm>
            <a:off x="524099" y="-6282"/>
            <a:ext cx="490888" cy="977029"/>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有效性</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69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A3F8E50-6D1F-321F-C55F-03919533CA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7" name="think-cell data - do not delete" hidden="1">
                        <a:extLst>
                          <a:ext uri="{FF2B5EF4-FFF2-40B4-BE49-F238E27FC236}">
                            <a16:creationId xmlns:a16="http://schemas.microsoft.com/office/drawing/2014/main" id="{CA3F8E50-6D1F-321F-C55F-03919533CA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DB3A5718-4C4D-238E-BB07-574C9916BC81}"/>
              </a:ext>
            </a:extLst>
          </p:cNvPr>
          <p:cNvSpPr txBox="1"/>
          <p:nvPr/>
        </p:nvSpPr>
        <p:spPr>
          <a:xfrm>
            <a:off x="548179" y="5568862"/>
            <a:ext cx="11267786" cy="646331"/>
          </a:xfrm>
          <a:prstGeom prst="rect">
            <a:avLst/>
          </a:prstGeom>
          <a:solidFill>
            <a:srgbClr val="C6D9F1">
              <a:alpha val="69804"/>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因其在治疗安全、治疗质量和救治效率上的优势，本</a:t>
            </a:r>
            <a:r>
              <a:rPr kumimoji="0" lang="zh-CN" altLang="en-US" sz="1800" b="1"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产</a:t>
            </a:r>
            <a:r>
              <a:rPr kumimoji="0" lang="en-US" sz="1800" b="1" i="1"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品在</a:t>
            </a:r>
            <a:endParaRPr kumimoji="0" lang="en-US" sz="1800" b="1"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新冠大流行期间被</a:t>
            </a:r>
            <a:r>
              <a:rPr kumimoji="0" lang="en-US" sz="1800" b="1" i="1" u="none" strike="noStrike" kern="1200" cap="none" spc="0" normalizeH="0" baseline="0" noProof="0" dirty="0" err="1">
                <a:ln>
                  <a:noFill/>
                </a:ln>
                <a:solidFill>
                  <a:srgbClr val="012E86"/>
                </a:solidFill>
                <a:effectLst/>
                <a:uLnTx/>
                <a:uFillTx/>
                <a:latin typeface="微软雅黑" panose="020B0503020204020204" pitchFamily="34" charset="-122"/>
                <a:ea typeface="微软雅黑" panose="020B0503020204020204" pitchFamily="34" charset="-122"/>
                <a:cs typeface="+mn-cs"/>
              </a:rPr>
              <a:t>FDA</a:t>
            </a:r>
            <a:r>
              <a:rPr kumimoji="0" lang="en-US" sz="1800" b="1" i="1"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作为</a:t>
            </a:r>
            <a:r>
              <a:rPr kumimoji="0" lang="en-US" sz="1800" b="1" i="1" u="none" strike="noStrike" kern="1200" cap="none" spc="0" normalizeH="0" baseline="0" noProof="0" dirty="0" err="1">
                <a:ln>
                  <a:noFill/>
                </a:ln>
                <a:solidFill>
                  <a:srgbClr val="012E86"/>
                </a:solidFill>
                <a:effectLst/>
                <a:uLnTx/>
                <a:uFillTx/>
                <a:latin typeface="微软雅黑" panose="020B0503020204020204" pitchFamily="34" charset="-122"/>
                <a:ea typeface="微软雅黑" panose="020B0503020204020204" pitchFamily="34" charset="-122"/>
                <a:cs typeface="+mn-cs"/>
              </a:rPr>
              <a:t>紧急授权使用产品</a:t>
            </a:r>
            <a:endParaRPr kumimoji="0" lang="en-US" sz="1800" b="1" i="1"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sp>
        <p:nvSpPr>
          <p:cNvPr id="20" name="Arrow: Down 19">
            <a:extLst>
              <a:ext uri="{FF2B5EF4-FFF2-40B4-BE49-F238E27FC236}">
                <a16:creationId xmlns:a16="http://schemas.microsoft.com/office/drawing/2014/main" id="{BC43869B-2C61-C843-45EE-56CB11D88E0C}"/>
              </a:ext>
            </a:extLst>
          </p:cNvPr>
          <p:cNvSpPr/>
          <p:nvPr/>
        </p:nvSpPr>
        <p:spPr>
          <a:xfrm>
            <a:off x="548179" y="1447911"/>
            <a:ext cx="11267786" cy="4767540"/>
          </a:xfrm>
          <a:prstGeom prst="downArrow">
            <a:avLst>
              <a:gd name="adj1" fmla="val 100000"/>
              <a:gd name="adj2"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Parallelogram 22">
            <a:extLst>
              <a:ext uri="{FF2B5EF4-FFF2-40B4-BE49-F238E27FC236}">
                <a16:creationId xmlns:a16="http://schemas.microsoft.com/office/drawing/2014/main" id="{31710E78-C8E2-9B1B-76FD-2A13344F1E28}"/>
              </a:ext>
            </a:extLst>
          </p:cNvPr>
          <p:cNvSpPr/>
          <p:nvPr/>
        </p:nvSpPr>
        <p:spPr>
          <a:xfrm>
            <a:off x="4697286" y="4402046"/>
            <a:ext cx="6217920" cy="274320"/>
          </a:xfrm>
          <a:prstGeom prst="parallelogram">
            <a:avLst/>
          </a:prstGeom>
          <a:solidFill>
            <a:srgbClr val="4472C4">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使用更便捷、更安全</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2" name="Parallelogram 21">
            <a:extLst>
              <a:ext uri="{FF2B5EF4-FFF2-40B4-BE49-F238E27FC236}">
                <a16:creationId xmlns:a16="http://schemas.microsoft.com/office/drawing/2014/main" id="{5D59FBBC-F2CD-9AC7-1F9C-72BBF11C4E3B}"/>
              </a:ext>
            </a:extLst>
          </p:cNvPr>
          <p:cNvSpPr/>
          <p:nvPr/>
        </p:nvSpPr>
        <p:spPr>
          <a:xfrm>
            <a:off x="1026035" y="4433655"/>
            <a:ext cx="2429107" cy="274320"/>
          </a:xfrm>
          <a:prstGeom prst="parallelogram">
            <a:avLst/>
          </a:prstGeom>
          <a:solidFill>
            <a:srgbClr val="4472C4">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适用人群特点</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Title 1">
            <a:extLst>
              <a:ext uri="{FF2B5EF4-FFF2-40B4-BE49-F238E27FC236}">
                <a16:creationId xmlns:a16="http://schemas.microsoft.com/office/drawing/2014/main" id="{49C502FA-0A34-E0C7-D1E3-52F22665F2F0}"/>
              </a:ext>
            </a:extLst>
          </p:cNvPr>
          <p:cNvSpPr txBox="1">
            <a:spLocks/>
          </p:cNvSpPr>
          <p:nvPr/>
        </p:nvSpPr>
        <p:spPr>
          <a:xfrm>
            <a:off x="1451532" y="111387"/>
            <a:ext cx="10556454" cy="684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本品首创性地将抗凝与置换液功能二合一，拥有配方专利；</a:t>
            </a:r>
            <a:endParaRPr kumimoji="0" lang="en-US" altLang="zh-CN" sz="2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本品为中国首个获批</a:t>
            </a:r>
            <a:r>
              <a:rPr kumimoji="0" lang="en-US" altLang="zh-CN" sz="2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CRRT</a:t>
            </a:r>
            <a:r>
              <a:rPr kumimoji="0" lang="zh-CN" altLang="en-US" sz="2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适应症的枸橼酸钠血滤置换液</a:t>
            </a:r>
          </a:p>
        </p:txBody>
      </p:sp>
      <p:sp>
        <p:nvSpPr>
          <p:cNvPr id="11" name="Rectangle 10">
            <a:extLst>
              <a:ext uri="{FF2B5EF4-FFF2-40B4-BE49-F238E27FC236}">
                <a16:creationId xmlns:a16="http://schemas.microsoft.com/office/drawing/2014/main" id="{2DEB3ED3-9D10-FC68-1E2B-B6DAD9070CD1}"/>
              </a:ext>
            </a:extLst>
          </p:cNvPr>
          <p:cNvSpPr/>
          <p:nvPr/>
        </p:nvSpPr>
        <p:spPr>
          <a:xfrm>
            <a:off x="588128" y="-872"/>
            <a:ext cx="490888" cy="1008506"/>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创新性</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Espace réservé du numéro de diapositive 3">
            <a:extLst>
              <a:ext uri="{FF2B5EF4-FFF2-40B4-BE49-F238E27FC236}">
                <a16:creationId xmlns:a16="http://schemas.microsoft.com/office/drawing/2014/main" id="{E56BECE8-3645-A185-1900-6E9C82E228A0}"/>
              </a:ext>
            </a:extLst>
          </p:cNvPr>
          <p:cNvSpPr>
            <a:spLocks noGrp="1"/>
          </p:cNvSpPr>
          <p:nvPr>
            <p:ph type="sldNum" sz="quarter" idx="7"/>
          </p:nvPr>
        </p:nvSpPr>
        <p:spPr>
          <a:xfrm>
            <a:off x="11571006" y="6502514"/>
            <a:ext cx="493776" cy="365125"/>
          </a:xfr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7536C0D-C333-475E-B068-2F8738F97D07}" type="slidenum">
              <a:rPr kumimoji="0" lang="en-US" sz="1800" b="0" i="0" u="none" strike="noStrike" kern="1200" cap="none" spc="0" normalizeH="0" baseline="0" noProof="0" smtClean="0">
                <a:ln>
                  <a:noFill/>
                </a:ln>
                <a:solidFill>
                  <a:prstClr val="black">
                    <a:tint val="75000"/>
                  </a:prstClr>
                </a:solidFill>
                <a:effectLst/>
                <a:uLnTx/>
                <a:uFillTx/>
                <a:latin typeface="Calibri"/>
                <a:ea typeface="黑体" panose="02010609060101010101" pitchFamily="49" charset="-122"/>
                <a:cs typeface="+mn-cs"/>
                <a:sym typeface="Arial" panose="020B0604020202020204" pitchFamily="34" charset="0"/>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Calibri"/>
              <a:ea typeface="黑体" panose="02010609060101010101" pitchFamily="49" charset="-122"/>
              <a:cs typeface="+mn-cs"/>
              <a:sym typeface="Arial" panose="020B0604020202020204" pitchFamily="34" charset="0"/>
            </a:endParaRPr>
          </a:p>
        </p:txBody>
      </p:sp>
      <p:sp>
        <p:nvSpPr>
          <p:cNvPr id="6" name="TextBox 5">
            <a:extLst>
              <a:ext uri="{FF2B5EF4-FFF2-40B4-BE49-F238E27FC236}">
                <a16:creationId xmlns:a16="http://schemas.microsoft.com/office/drawing/2014/main" id="{434C2F53-EBDB-AFE1-86EC-913D05643217}"/>
              </a:ext>
            </a:extLst>
          </p:cNvPr>
          <p:cNvSpPr txBox="1"/>
          <p:nvPr/>
        </p:nvSpPr>
        <p:spPr>
          <a:xfrm>
            <a:off x="677304" y="1569752"/>
            <a:ext cx="10773962" cy="2301784"/>
          </a:xfrm>
          <a:prstGeom prst="rect">
            <a:avLst/>
          </a:prstGeom>
          <a:noFill/>
        </p:spPr>
        <p:txBody>
          <a:bodyPr wrap="square">
            <a:spAutoFit/>
          </a:bodyPr>
          <a:lstStyle/>
          <a:p>
            <a:pPr marL="182880" marR="0" lvl="0" indent="-18288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本药品药品注册分类信息：化学药品</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5.1</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类；</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82880" marR="0" lvl="0" indent="-18288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本品作为采用局部枸橼酸盐抗凝的连续性肾脏替代治疗（</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CRRT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）的置换液，枸橼酸盐尤其适用于禁忌使用肝素进行系统性抗凝的患者。</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82880" marR="0" lvl="0" indent="-18288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给药方式为体外循环前稀释，既可发挥体外抗凝作用</a:t>
            </a:r>
            <a:r>
              <a:rPr kumimoji="0" 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又作为置换液完成</a:t>
            </a:r>
            <a:r>
              <a:rPr kumimoji="0" lang="en-US" altLang="zh-CN"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CRRT</a:t>
            </a:r>
            <a:r>
              <a:rPr kumimoji="0" lang="en-US"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，简化操作</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，降低院感风险</a:t>
            </a:r>
            <a:endParaRPr kumimoji="0" 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82880" marR="0" lvl="0" indent="-18288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本品枸橼酸盐</a:t>
            </a:r>
            <a:r>
              <a:rPr kumimoji="0" lang="en-US"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浓度配方获</a:t>
            </a:r>
            <a:r>
              <a:rPr kumimoji="0" lang="zh-CN" alt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欧洲</a:t>
            </a:r>
            <a:r>
              <a:rPr kumimoji="0" lang="en-US" sz="1600" b="1" i="0" u="none" strike="noStrike" kern="1200" cap="none" spc="0" normalizeH="0" baseline="0" noProof="0" dirty="0" err="1">
                <a:ln>
                  <a:noFill/>
                </a:ln>
                <a:solidFill>
                  <a:srgbClr val="012E86"/>
                </a:solidFill>
                <a:effectLst/>
                <a:uLnTx/>
                <a:uFillTx/>
                <a:latin typeface="微软雅黑" panose="020B0503020204020204" pitchFamily="34" charset="-122"/>
                <a:ea typeface="微软雅黑" panose="020B0503020204020204" pitchFamily="34" charset="-122"/>
                <a:cs typeface="+mn-cs"/>
              </a:rPr>
              <a:t>专利</a:t>
            </a:r>
            <a:r>
              <a:rPr kumimoji="0" lang="zh-CN" alt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（多个指定的缔约国）</a:t>
            </a:r>
            <a:r>
              <a:rPr kumimoji="0" lang="en-US" sz="1600" b="0"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专利申请公开描述了用于 </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CRRT </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方法的新型标准化枸橼酸盐置换液，本产品</a:t>
            </a:r>
            <a:r>
              <a:rPr kumimoji="0" lang="zh-CN" alt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对比目前</a:t>
            </a:r>
            <a:r>
              <a:rPr kumimoji="0" lang="zh-CN" altLang="en-US" sz="1600" b="0"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 </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CRRT </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使用的</a:t>
            </a:r>
            <a:r>
              <a:rPr kumimoji="0" lang="zh-CN" alt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抗凝和置换液</a:t>
            </a:r>
            <a:r>
              <a:rPr kumimoji="0" lang="zh-CN" altLang="en-US" sz="16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显著增加了</a:t>
            </a:r>
            <a:r>
              <a:rPr kumimoji="0" lang="zh-CN" alt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临床获益，使用本产品显示了</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优异的代谢和电解质控制疗效，</a:t>
            </a:r>
            <a:r>
              <a:rPr kumimoji="0" lang="zh-CN" alt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显著减少</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滤器管路</a:t>
            </a:r>
            <a:r>
              <a:rPr kumimoji="0" lang="zh-CN" alt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rPr>
              <a:t>凝血堵塞</a:t>
            </a:r>
            <a:r>
              <a:rPr kumimoji="0" lang="zh-CN" altLang="en-US" sz="16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并</a:t>
            </a:r>
            <a:r>
              <a:rPr kumimoji="0" 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可</a:t>
            </a:r>
            <a:r>
              <a:rPr kumimoji="0" lang="en-US" sz="1600" b="1" i="0" u="none" strike="noStrike" kern="1200" cap="none" spc="0" normalizeH="0" baseline="0" noProof="0" dirty="0" err="1">
                <a:ln>
                  <a:noFill/>
                </a:ln>
                <a:solidFill>
                  <a:srgbClr val="012E86"/>
                </a:solidFill>
                <a:effectLst/>
                <a:uLnTx/>
                <a:uFillTx/>
                <a:latin typeface="微软雅黑" panose="020B0503020204020204" pitchFamily="34" charset="-122"/>
                <a:ea typeface="微软雅黑" panose="020B0503020204020204" pitchFamily="34" charset="-122"/>
                <a:cs typeface="+mn-cs"/>
              </a:rPr>
              <a:t>降低</a:t>
            </a:r>
            <a:r>
              <a:rPr kumimoji="0" lang="en-US"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给药过量所致枸橼酸蓄积等</a:t>
            </a:r>
            <a:r>
              <a:rPr kumimoji="0" lang="en-US" sz="1600" b="1" i="0" u="none" strike="noStrike" kern="1200" cap="none" spc="0" normalizeH="0" baseline="0" noProof="0" dirty="0" err="1">
                <a:ln>
                  <a:noFill/>
                </a:ln>
                <a:solidFill>
                  <a:srgbClr val="012E86"/>
                </a:solidFill>
                <a:effectLst/>
                <a:uLnTx/>
                <a:uFillTx/>
                <a:latin typeface="微软雅黑" panose="020B0503020204020204" pitchFamily="34" charset="-122"/>
                <a:ea typeface="微软雅黑" panose="020B0503020204020204" pitchFamily="34" charset="-122"/>
                <a:cs typeface="+mn-cs"/>
              </a:rPr>
              <a:t>不良反应发生风险</a:t>
            </a:r>
            <a:endParaRPr kumimoji="0" 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sp>
        <p:nvSpPr>
          <p:cNvPr id="17" name="TextBox 16">
            <a:extLst>
              <a:ext uri="{FF2B5EF4-FFF2-40B4-BE49-F238E27FC236}">
                <a16:creationId xmlns:a16="http://schemas.microsoft.com/office/drawing/2014/main" id="{32A85F83-4C3F-4F1D-D8DF-5EB0D041D7A7}"/>
              </a:ext>
            </a:extLst>
          </p:cNvPr>
          <p:cNvSpPr txBox="1"/>
          <p:nvPr/>
        </p:nvSpPr>
        <p:spPr>
          <a:xfrm>
            <a:off x="1026034" y="4807122"/>
            <a:ext cx="242910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本品适用于成人和</a:t>
            </a:r>
            <a:r>
              <a:rPr kumimoji="0" lang="en-US" sz="1600" b="1" i="0" u="none" strike="noStrike" kern="1200" cap="none" spc="0" normalizeH="0" baseline="0" noProof="0" dirty="0" err="1">
                <a:ln>
                  <a:noFill/>
                </a:ln>
                <a:solidFill>
                  <a:srgbClr val="012E86"/>
                </a:solidFill>
                <a:effectLst/>
                <a:uLnTx/>
                <a:uFillTx/>
                <a:latin typeface="微软雅黑" panose="020B0503020204020204" pitchFamily="34" charset="-122"/>
                <a:ea typeface="微软雅黑" panose="020B0503020204020204" pitchFamily="34" charset="-122"/>
                <a:cs typeface="+mn-cs"/>
              </a:rPr>
              <a:t>全年龄段儿童患者</a:t>
            </a:r>
            <a:endParaRPr kumimoji="0" lang="en-US" sz="1600" b="1" i="0" u="none" strike="noStrike" kern="1200" cap="none" spc="0" normalizeH="0" baseline="0" noProof="0" dirty="0">
              <a:ln>
                <a:noFill/>
              </a:ln>
              <a:solidFill>
                <a:srgbClr val="012E86"/>
              </a:solidFill>
              <a:effectLst/>
              <a:uLnTx/>
              <a:uFillTx/>
              <a:latin typeface="微软雅黑" panose="020B0503020204020204" pitchFamily="34" charset="-122"/>
              <a:ea typeface="微软雅黑" panose="020B0503020204020204" pitchFamily="34" charset="-122"/>
              <a:cs typeface="+mn-cs"/>
            </a:endParaRPr>
          </a:p>
        </p:txBody>
      </p:sp>
      <p:sp>
        <p:nvSpPr>
          <p:cNvPr id="19" name="TextBox 18">
            <a:extLst>
              <a:ext uri="{FF2B5EF4-FFF2-40B4-BE49-F238E27FC236}">
                <a16:creationId xmlns:a16="http://schemas.microsoft.com/office/drawing/2014/main" id="{7BB42A3C-5105-35F9-3AA1-A0ECAA88AC36}"/>
              </a:ext>
            </a:extLst>
          </p:cNvPr>
          <p:cNvSpPr txBox="1"/>
          <p:nvPr/>
        </p:nvSpPr>
        <p:spPr>
          <a:xfrm>
            <a:off x="4697286" y="4707975"/>
            <a:ext cx="646867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本品为</a:t>
            </a:r>
            <a:r>
              <a:rPr kumimoji="0" 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5L/</a:t>
            </a:r>
            <a:r>
              <a:rPr kumimoji="0" lang="en-US" sz="16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袋大容量</a:t>
            </a:r>
            <a:r>
              <a:rPr kumimoji="0" lang="en-US"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设计</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a:t>
            </a:r>
            <a:r>
              <a:rPr kumimoji="0" lang="en-US" sz="16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成品</a:t>
            </a:r>
            <a:r>
              <a:rPr kumimoji="0" lang="en-US"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枸橼酸钠血滤置换液，可减少体外循环液体的“连接”和</a:t>
            </a:r>
            <a:r>
              <a:rPr kumimoji="0" 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穿刺加药</a:t>
            </a:r>
            <a:r>
              <a:rPr kumimoji="0" 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次数，降低因频繁操作所致医源性污染风险</a:t>
            </a:r>
            <a:r>
              <a:rPr kumimoji="0" 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减少换袋次数，</a:t>
            </a:r>
            <a:r>
              <a:rPr kumimoji="0" lang="en-US"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节省危重病患抢救时间</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Rectangle 10">
            <a:extLst>
              <a:ext uri="{FF2B5EF4-FFF2-40B4-BE49-F238E27FC236}">
                <a16:creationId xmlns:a16="http://schemas.microsoft.com/office/drawing/2014/main" id="{E5414B0D-0C69-4890-E421-D527816B3AFC}"/>
              </a:ext>
            </a:extLst>
          </p:cNvPr>
          <p:cNvSpPr/>
          <p:nvPr/>
        </p:nvSpPr>
        <p:spPr>
          <a:xfrm>
            <a:off x="236979" y="1339968"/>
            <a:ext cx="2429107" cy="255018"/>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创新点</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10">
            <a:extLst>
              <a:ext uri="{FF2B5EF4-FFF2-40B4-BE49-F238E27FC236}">
                <a16:creationId xmlns:a16="http://schemas.microsoft.com/office/drawing/2014/main" id="{3AAFBD36-23DA-4718-1997-1DF2A0D2DAC4}"/>
              </a:ext>
            </a:extLst>
          </p:cNvPr>
          <p:cNvSpPr/>
          <p:nvPr/>
        </p:nvSpPr>
        <p:spPr>
          <a:xfrm>
            <a:off x="236979" y="4147028"/>
            <a:ext cx="2429107" cy="255018"/>
          </a:xfrm>
          <a:prstGeom prst="rect">
            <a:avLst/>
          </a:prstGeom>
          <a:solidFill>
            <a:srgbClr val="012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应用创新</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3252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07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5.69532790000000055386E+00&quot;&gt;&lt;m_msothmcolidx val=&quot;0&quot;/&gt;&lt;m_rgb r=&quot;01&quot; g=&quot;2E&quot; b=&quot;86&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Y5HzhZ8i6eTBv.ZVBKJ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MejOm2stmLdTDkgB7ECb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1yviMytZ1craTAS7xpjr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ZFFoP4R0GyatM9PDr.j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eUL8OeYCK5mNXxi5K6f0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7nA1HXqxZDHf.AgrTujjq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L_CNa5iZ3gAJuENNwFWB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wbM2QU2X1rR57rBHLLNm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ngoKMoaI23mE3Ii8SY2L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Rg..yIA2o0JfMiamA2Vx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dU52UkYD0vcu605bjId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7s3y7HVuKmwwcmsrkt3rm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0YhhppKGt91elkxIh3B9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KeYQIbfm.QbmnXLYmeXn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hNByZNx4MBg5PybbcggA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ZtgDhMVu1VuwlM84moWs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nBk7gq6LobZbVlNctSA1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
  <a:themeElements>
    <a:clrScheme name="Baxter X Colors">
      <a:dk1>
        <a:srgbClr val="54585A"/>
      </a:dk1>
      <a:lt1>
        <a:srgbClr val="FFFFFF"/>
      </a:lt1>
      <a:dk2>
        <a:srgbClr val="003399"/>
      </a:dk2>
      <a:lt2>
        <a:srgbClr val="001A72"/>
      </a:lt2>
      <a:accent1>
        <a:srgbClr val="009FDA"/>
      </a:accent1>
      <a:accent2>
        <a:srgbClr val="FA8300"/>
      </a:accent2>
      <a:accent3>
        <a:srgbClr val="BE531C"/>
      </a:accent3>
      <a:accent4>
        <a:srgbClr val="652D86"/>
      </a:accent4>
      <a:accent5>
        <a:srgbClr val="00857D"/>
      </a:accent5>
      <a:accent6>
        <a:srgbClr val="4A773C"/>
      </a:accent6>
      <a:hlink>
        <a:srgbClr val="0000FF"/>
      </a:hlink>
      <a:folHlink>
        <a:srgbClr val="800080"/>
      </a:folHlink>
    </a:clrScheme>
    <a:fontScheme name="Baxter">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399"/>
        </a:solidFill>
        <a:ln w="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800" dirty="0">
            <a:solidFill>
              <a:srgbClr val="54585A"/>
            </a:solidFill>
            <a:latin typeface="+mn-lt"/>
          </a:defRPr>
        </a:defPPr>
      </a:lstStyle>
    </a:txDef>
  </a:objectDefaults>
  <a:extraClrSchemeLst/>
  <a:extLst>
    <a:ext uri="{05A4C25C-085E-4340-85A3-A5531E510DB2}">
      <thm15:themeFamily xmlns:thm15="http://schemas.microsoft.com/office/thememl/2012/main" name="BXT-Final-TEST1" id="{28C1465E-B0F2-4767-9DD5-BB651CA92B7A}" vid="{BF2EC8B1-1269-4EC6-85C6-2213D5DB659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8900</TotalTime>
  <Words>2931</Words>
  <Application>Microsoft Office PowerPoint</Application>
  <PresentationFormat>宽屏</PresentationFormat>
  <Paragraphs>260</Paragraphs>
  <Slides>10</Slides>
  <Notes>6</Notes>
  <HiddenSlides>0</HiddenSlides>
  <MMClips>0</MMClips>
  <ScaleCrop>false</ScaleCrop>
  <HeadingPairs>
    <vt:vector size="8" baseType="variant">
      <vt:variant>
        <vt:lpstr>已用的字体</vt:lpstr>
      </vt:variant>
      <vt:variant>
        <vt:i4>14</vt:i4>
      </vt:variant>
      <vt:variant>
        <vt:lpstr>主题</vt:lpstr>
      </vt:variant>
      <vt:variant>
        <vt:i4>3</vt:i4>
      </vt:variant>
      <vt:variant>
        <vt:lpstr>嵌入 OLE 服务器</vt:lpstr>
      </vt:variant>
      <vt:variant>
        <vt:i4>2</vt:i4>
      </vt:variant>
      <vt:variant>
        <vt:lpstr>幻灯片标题</vt:lpstr>
      </vt:variant>
      <vt:variant>
        <vt:i4>10</vt:i4>
      </vt:variant>
    </vt:vector>
  </HeadingPairs>
  <TitlesOfParts>
    <vt:vector size="29" baseType="lpstr">
      <vt:lpstr>Microsoft YaHei UI</vt:lpstr>
      <vt:lpstr>SourceHanSansCN-Regular</vt:lpstr>
      <vt:lpstr>等线</vt:lpstr>
      <vt:lpstr>微软雅黑</vt:lpstr>
      <vt:lpstr>微软雅黑</vt:lpstr>
      <vt:lpstr>Agency FB</vt:lpstr>
      <vt:lpstr>Arial</vt:lpstr>
      <vt:lpstr>Calibri</vt:lpstr>
      <vt:lpstr>Courier New</vt:lpstr>
      <vt:lpstr>Franklin Gothic Book</vt:lpstr>
      <vt:lpstr>Franklin Gothic Medium</vt:lpstr>
      <vt:lpstr>Segoe UI</vt:lpstr>
      <vt:lpstr>Tahoma</vt:lpstr>
      <vt:lpstr>Wingdings</vt:lpstr>
      <vt:lpstr>Office Theme</vt:lpstr>
      <vt:lpstr>Theme3</vt:lpstr>
      <vt:lpstr>1_Office Theme</vt:lpstr>
      <vt:lpstr>think-cell 幻灯片</vt:lpstr>
      <vt:lpstr>Microsoft Excel Chart</vt:lpstr>
      <vt:lpstr>枸橼酸钠血滤置换液</vt:lpstr>
      <vt:lpstr>PowerPoint 演示文稿</vt:lpstr>
      <vt:lpstr>PowerPoint 演示文稿</vt:lpstr>
      <vt:lpstr>PowerPoint 演示文稿</vt:lpstr>
      <vt:lpstr>显著降低出血风险和肝素诱导的血小板减少症（HIT），总体安全性良好</vt:lpstr>
      <vt:lpstr>枸橼酸钠血滤置换液保证有效抗凝，提高滤器使用寿命，降低意外停机风险，提升CRRT治疗效率</vt:lpstr>
      <vt:lpstr>枸橼酸钠血滤置换液能够降低出血风险，减少严重不良事件的发生， 提高患者在CRRT抗凝中的获益</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NRDL 5+1</dc:title>
  <dc:creator>Chen, Chu</dc:creator>
  <cp:lastModifiedBy>Wang, Meng</cp:lastModifiedBy>
  <cp:revision>207</cp:revision>
  <dcterms:created xsi:type="dcterms:W3CDTF">2023-06-07T01:04:39Z</dcterms:created>
  <dcterms:modified xsi:type="dcterms:W3CDTF">2023-07-11T03:50:30Z</dcterms:modified>
</cp:coreProperties>
</file>